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702" r:id="rId2"/>
  </p:sldMasterIdLst>
  <p:notesMasterIdLst>
    <p:notesMasterId r:id="rId109"/>
  </p:notesMasterIdLst>
  <p:handoutMasterIdLst>
    <p:handoutMasterId r:id="rId110"/>
  </p:handoutMasterIdLst>
  <p:sldIdLst>
    <p:sldId id="283" r:id="rId3"/>
    <p:sldId id="12331" r:id="rId4"/>
    <p:sldId id="12266" r:id="rId5"/>
    <p:sldId id="13718" r:id="rId6"/>
    <p:sldId id="2527" r:id="rId7"/>
    <p:sldId id="12393" r:id="rId8"/>
    <p:sldId id="13728" r:id="rId9"/>
    <p:sldId id="427" r:id="rId10"/>
    <p:sldId id="458" r:id="rId11"/>
    <p:sldId id="397" r:id="rId12"/>
    <p:sldId id="6770" r:id="rId13"/>
    <p:sldId id="6757" r:id="rId14"/>
    <p:sldId id="399" r:id="rId15"/>
    <p:sldId id="400" r:id="rId16"/>
    <p:sldId id="6771" r:id="rId17"/>
    <p:sldId id="6756" r:id="rId18"/>
    <p:sldId id="403" r:id="rId19"/>
    <p:sldId id="404" r:id="rId20"/>
    <p:sldId id="405" r:id="rId21"/>
    <p:sldId id="406" r:id="rId22"/>
    <p:sldId id="6772" r:id="rId23"/>
    <p:sldId id="295" r:id="rId24"/>
    <p:sldId id="6773" r:id="rId25"/>
    <p:sldId id="431" r:id="rId26"/>
    <p:sldId id="432" r:id="rId27"/>
    <p:sldId id="13717" r:id="rId28"/>
    <p:sldId id="479" r:id="rId29"/>
    <p:sldId id="437" r:id="rId30"/>
    <p:sldId id="13678" r:id="rId31"/>
    <p:sldId id="439" r:id="rId32"/>
    <p:sldId id="290" r:id="rId33"/>
    <p:sldId id="293" r:id="rId34"/>
    <p:sldId id="13714" r:id="rId35"/>
    <p:sldId id="6769" r:id="rId36"/>
    <p:sldId id="13715" r:id="rId37"/>
    <p:sldId id="13716" r:id="rId38"/>
    <p:sldId id="13729" r:id="rId39"/>
    <p:sldId id="13713" r:id="rId40"/>
    <p:sldId id="13698" r:id="rId41"/>
    <p:sldId id="13699" r:id="rId42"/>
    <p:sldId id="13700" r:id="rId43"/>
    <p:sldId id="13701" r:id="rId44"/>
    <p:sldId id="13702" r:id="rId45"/>
    <p:sldId id="13703" r:id="rId46"/>
    <p:sldId id="13704" r:id="rId47"/>
    <p:sldId id="13705" r:id="rId48"/>
    <p:sldId id="13706" r:id="rId49"/>
    <p:sldId id="13707" r:id="rId50"/>
    <p:sldId id="13708" r:id="rId51"/>
    <p:sldId id="13709" r:id="rId52"/>
    <p:sldId id="13710" r:id="rId53"/>
    <p:sldId id="13711" r:id="rId54"/>
    <p:sldId id="407" r:id="rId55"/>
    <p:sldId id="13690" r:id="rId56"/>
    <p:sldId id="13697" r:id="rId57"/>
    <p:sldId id="257" r:id="rId58"/>
    <p:sldId id="258" r:id="rId59"/>
    <p:sldId id="13685" r:id="rId60"/>
    <p:sldId id="261" r:id="rId61"/>
    <p:sldId id="262" r:id="rId62"/>
    <p:sldId id="13686" r:id="rId63"/>
    <p:sldId id="287" r:id="rId64"/>
    <p:sldId id="264" r:id="rId65"/>
    <p:sldId id="267" r:id="rId66"/>
    <p:sldId id="288" r:id="rId67"/>
    <p:sldId id="289" r:id="rId68"/>
    <p:sldId id="13687" r:id="rId69"/>
    <p:sldId id="291" r:id="rId70"/>
    <p:sldId id="272" r:id="rId71"/>
    <p:sldId id="292" r:id="rId72"/>
    <p:sldId id="13688" r:id="rId73"/>
    <p:sldId id="273" r:id="rId74"/>
    <p:sldId id="13720" r:id="rId75"/>
    <p:sldId id="260" r:id="rId76"/>
    <p:sldId id="5224" r:id="rId77"/>
    <p:sldId id="286" r:id="rId78"/>
    <p:sldId id="5223" r:id="rId79"/>
    <p:sldId id="265" r:id="rId80"/>
    <p:sldId id="266" r:id="rId81"/>
    <p:sldId id="13721" r:id="rId82"/>
    <p:sldId id="13722" r:id="rId83"/>
    <p:sldId id="13723" r:id="rId84"/>
    <p:sldId id="13724" r:id="rId85"/>
    <p:sldId id="3660" r:id="rId86"/>
    <p:sldId id="5210" r:id="rId87"/>
    <p:sldId id="5218" r:id="rId88"/>
    <p:sldId id="5207" r:id="rId89"/>
    <p:sldId id="259" r:id="rId90"/>
    <p:sldId id="5208" r:id="rId91"/>
    <p:sldId id="5211" r:id="rId92"/>
    <p:sldId id="5212" r:id="rId93"/>
    <p:sldId id="5220" r:id="rId94"/>
    <p:sldId id="5206" r:id="rId95"/>
    <p:sldId id="5219" r:id="rId96"/>
    <p:sldId id="13725" r:id="rId97"/>
    <p:sldId id="5213" r:id="rId98"/>
    <p:sldId id="5216" r:id="rId99"/>
    <p:sldId id="5214" r:id="rId100"/>
    <p:sldId id="5215" r:id="rId101"/>
    <p:sldId id="5221" r:id="rId102"/>
    <p:sldId id="5222" r:id="rId103"/>
    <p:sldId id="5217" r:id="rId104"/>
    <p:sldId id="13691" r:id="rId105"/>
    <p:sldId id="383" r:id="rId106"/>
    <p:sldId id="278" r:id="rId107"/>
    <p:sldId id="13674" r:id="rId108"/>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252" userDrawn="1">
          <p15:clr>
            <a:srgbClr val="A4A3A4"/>
          </p15:clr>
        </p15:guide>
        <p15:guide id="3" pos="513" userDrawn="1">
          <p15:clr>
            <a:srgbClr val="A4A3A4"/>
          </p15:clr>
        </p15:guide>
        <p15:guide id="4" orient="horz" pos="3634" userDrawn="1">
          <p15:clr>
            <a:srgbClr val="A4A3A4"/>
          </p15:clr>
        </p15:guide>
        <p15:guide id="5" orient="horz" pos="3339" userDrawn="1">
          <p15:clr>
            <a:srgbClr val="A4A3A4"/>
          </p15:clr>
        </p15:guide>
        <p15:guide id="9" pos="7106" userDrawn="1">
          <p15:clr>
            <a:srgbClr val="A4A3A4"/>
          </p15:clr>
        </p15:guide>
        <p15:guide id="10" pos="2162"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ct check" initials="U" lastIdx="43" clrIdx="0">
    <p:extLst>
      <p:ext uri="{19B8F6BF-5375-455C-9EA6-DF929625EA0E}">
        <p15:presenceInfo xmlns:p15="http://schemas.microsoft.com/office/powerpoint/2012/main" userId="Fact che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8298"/>
    <a:srgbClr val="FFA402"/>
    <a:srgbClr val="2E7B8E"/>
    <a:srgbClr val="0000FF"/>
    <a:srgbClr val="FFF0E7"/>
    <a:srgbClr val="343333"/>
    <a:srgbClr val="000000"/>
    <a:srgbClr val="595959"/>
    <a:srgbClr val="505050"/>
    <a:srgbClr val="03C7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BDD538-7B97-4678-B555-334AC6AD1584}" v="1" dt="2022-02-17T13:40:21.75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99" autoAdjust="0"/>
    <p:restoredTop sz="89329" autoAdjust="0"/>
  </p:normalViewPr>
  <p:slideViewPr>
    <p:cSldViewPr snapToGrid="0" snapToObjects="1">
      <p:cViewPr varScale="1">
        <p:scale>
          <a:sx n="76" d="100"/>
          <a:sy n="76" d="100"/>
        </p:scale>
        <p:origin x="768" y="67"/>
      </p:cViewPr>
      <p:guideLst>
        <p:guide pos="2252"/>
        <p:guide pos="513"/>
        <p:guide orient="horz" pos="3634"/>
        <p:guide orient="horz" pos="3339"/>
        <p:guide pos="7106"/>
        <p:guide pos="2162"/>
      </p:guideLst>
    </p:cSldViewPr>
  </p:slideViewPr>
  <p:outlineViewPr>
    <p:cViewPr>
      <p:scale>
        <a:sx n="33" d="100"/>
        <a:sy n="33" d="100"/>
      </p:scale>
      <p:origin x="0" y="-5056"/>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showGuides="1">
      <p:cViewPr varScale="1">
        <p:scale>
          <a:sx n="80" d="100"/>
          <a:sy n="80" d="100"/>
        </p:scale>
        <p:origin x="391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117" Type="http://schemas.microsoft.com/office/2015/10/relationships/revisionInfo" Target="revisionInfo.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12" Type="http://schemas.openxmlformats.org/officeDocument/2006/relationships/presProps" Target="presProps.xml"/><Relationship Id="rId16" Type="http://schemas.openxmlformats.org/officeDocument/2006/relationships/slide" Target="slides/slide14.xml"/><Relationship Id="rId107" Type="http://schemas.openxmlformats.org/officeDocument/2006/relationships/slide" Target="slides/slide105.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113" Type="http://schemas.openxmlformats.org/officeDocument/2006/relationships/viewProps" Target="viewProps.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slide" Target="slides/slide106.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23" Type="http://schemas.openxmlformats.org/officeDocument/2006/relationships/slide" Target="slides/slide21.xml"/><Relationship Id="rId28" Type="http://schemas.openxmlformats.org/officeDocument/2006/relationships/slide" Target="slides/slide26.xml"/><Relationship Id="rId49" Type="http://schemas.openxmlformats.org/officeDocument/2006/relationships/slide" Target="slides/slide47.xml"/><Relationship Id="rId114"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notesMaster" Target="notesMasters/notesMaster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116" Type="http://schemas.microsoft.com/office/2016/11/relationships/changesInfo" Target="changesInfos/changesInfo1.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 Id="rId111" Type="http://schemas.openxmlformats.org/officeDocument/2006/relationships/commentAuthors" Target="commentAuthors.xml"/><Relationship Id="rId15" Type="http://schemas.openxmlformats.org/officeDocument/2006/relationships/slide" Target="slides/slide13.xml"/><Relationship Id="rId36" Type="http://schemas.openxmlformats.org/officeDocument/2006/relationships/slide" Target="slides/slide34.xml"/><Relationship Id="rId57" Type="http://schemas.openxmlformats.org/officeDocument/2006/relationships/slide" Target="slides/slide55.xml"/><Relationship Id="rId106" Type="http://schemas.openxmlformats.org/officeDocument/2006/relationships/slide" Target="slides/slide10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 Wallich" userId="3631ef5d0179377d" providerId="LiveId" clId="{E6BDD538-7B97-4678-B555-334AC6AD1584}"/>
    <pc:docChg chg="custSel delSld modSld">
      <pc:chgData name="Peter Wallich" userId="3631ef5d0179377d" providerId="LiveId" clId="{E6BDD538-7B97-4678-B555-334AC6AD1584}" dt="2022-02-17T14:28:40.915" v="63" actId="478"/>
      <pc:docMkLst>
        <pc:docMk/>
      </pc:docMkLst>
      <pc:sldChg chg="delSp mod">
        <pc:chgData name="Peter Wallich" userId="3631ef5d0179377d" providerId="LiveId" clId="{E6BDD538-7B97-4678-B555-334AC6AD1584}" dt="2022-02-17T13:42:43.741" v="30" actId="478"/>
        <pc:sldMkLst>
          <pc:docMk/>
          <pc:sldMk cId="1859061477" sldId="257"/>
        </pc:sldMkLst>
        <pc:spChg chg="del">
          <ac:chgData name="Peter Wallich" userId="3631ef5d0179377d" providerId="LiveId" clId="{E6BDD538-7B97-4678-B555-334AC6AD1584}" dt="2022-02-17T13:42:43.741" v="30" actId="478"/>
          <ac:spMkLst>
            <pc:docMk/>
            <pc:sldMk cId="1859061477" sldId="257"/>
            <ac:spMk id="29" creationId="{E1106A19-AE1B-6E4E-9629-F10E8BDAC85D}"/>
          </ac:spMkLst>
        </pc:spChg>
      </pc:sldChg>
      <pc:sldChg chg="delSp mod">
        <pc:chgData name="Peter Wallich" userId="3631ef5d0179377d" providerId="LiveId" clId="{E6BDD538-7B97-4678-B555-334AC6AD1584}" dt="2022-02-17T13:42:47.272" v="31" actId="478"/>
        <pc:sldMkLst>
          <pc:docMk/>
          <pc:sldMk cId="4269897110" sldId="258"/>
        </pc:sldMkLst>
        <pc:spChg chg="del">
          <ac:chgData name="Peter Wallich" userId="3631ef5d0179377d" providerId="LiveId" clId="{E6BDD538-7B97-4678-B555-334AC6AD1584}" dt="2022-02-17T13:42:47.272" v="31" actId="478"/>
          <ac:spMkLst>
            <pc:docMk/>
            <pc:sldMk cId="4269897110" sldId="258"/>
            <ac:spMk id="15" creationId="{AB0C7F2A-AA32-B140-81A8-662B2F171AE9}"/>
          </ac:spMkLst>
        </pc:spChg>
      </pc:sldChg>
      <pc:sldChg chg="delSp mod">
        <pc:chgData name="Peter Wallich" userId="3631ef5d0179377d" providerId="LiveId" clId="{E6BDD538-7B97-4678-B555-334AC6AD1584}" dt="2022-02-17T13:44:57.091" v="52" actId="478"/>
        <pc:sldMkLst>
          <pc:docMk/>
          <pc:sldMk cId="1735866020" sldId="260"/>
        </pc:sldMkLst>
        <pc:spChg chg="del">
          <ac:chgData name="Peter Wallich" userId="3631ef5d0179377d" providerId="LiveId" clId="{E6BDD538-7B97-4678-B555-334AC6AD1584}" dt="2022-02-17T13:44:57.091" v="52" actId="478"/>
          <ac:spMkLst>
            <pc:docMk/>
            <pc:sldMk cId="1735866020" sldId="260"/>
            <ac:spMk id="21" creationId="{651F71A2-1773-364C-B4EE-E62D01C942ED}"/>
          </ac:spMkLst>
        </pc:spChg>
      </pc:sldChg>
      <pc:sldChg chg="delSp modSp mod">
        <pc:chgData name="Peter Wallich" userId="3631ef5d0179377d" providerId="LiveId" clId="{E6BDD538-7B97-4678-B555-334AC6AD1584}" dt="2022-02-17T13:43:24.055" v="35" actId="207"/>
        <pc:sldMkLst>
          <pc:docMk/>
          <pc:sldMk cId="1444984900" sldId="262"/>
        </pc:sldMkLst>
        <pc:spChg chg="mod">
          <ac:chgData name="Peter Wallich" userId="3631ef5d0179377d" providerId="LiveId" clId="{E6BDD538-7B97-4678-B555-334AC6AD1584}" dt="2022-02-17T13:43:24.055" v="35" actId="207"/>
          <ac:spMkLst>
            <pc:docMk/>
            <pc:sldMk cId="1444984900" sldId="262"/>
            <ac:spMk id="2" creationId="{11048A64-8ABA-44C5-93E0-F90D8BD1BF63}"/>
          </ac:spMkLst>
        </pc:spChg>
        <pc:spChg chg="del">
          <ac:chgData name="Peter Wallich" userId="3631ef5d0179377d" providerId="LiveId" clId="{E6BDD538-7B97-4678-B555-334AC6AD1584}" dt="2022-02-17T13:42:59.280" v="33" actId="478"/>
          <ac:spMkLst>
            <pc:docMk/>
            <pc:sldMk cId="1444984900" sldId="262"/>
            <ac:spMk id="9" creationId="{1A9A13B8-BD0E-3447-90F9-FA417C45EC43}"/>
          </ac:spMkLst>
        </pc:spChg>
      </pc:sldChg>
      <pc:sldChg chg="delSp modSp mod">
        <pc:chgData name="Peter Wallich" userId="3631ef5d0179377d" providerId="LiveId" clId="{E6BDD538-7B97-4678-B555-334AC6AD1584}" dt="2022-02-17T13:43:49.524" v="40" actId="478"/>
        <pc:sldMkLst>
          <pc:docMk/>
          <pc:sldMk cId="2876139764" sldId="264"/>
        </pc:sldMkLst>
        <pc:spChg chg="mod">
          <ac:chgData name="Peter Wallich" userId="3631ef5d0179377d" providerId="LiveId" clId="{E6BDD538-7B97-4678-B555-334AC6AD1584}" dt="2022-02-17T13:43:47.693" v="39" actId="207"/>
          <ac:spMkLst>
            <pc:docMk/>
            <pc:sldMk cId="2876139764" sldId="264"/>
            <ac:spMk id="2" creationId="{C7E42B1D-F896-4825-ACA2-04E836D32852}"/>
          </ac:spMkLst>
        </pc:spChg>
        <pc:spChg chg="del">
          <ac:chgData name="Peter Wallich" userId="3631ef5d0179377d" providerId="LiveId" clId="{E6BDD538-7B97-4678-B555-334AC6AD1584}" dt="2022-02-17T13:43:49.524" v="40" actId="478"/>
          <ac:spMkLst>
            <pc:docMk/>
            <pc:sldMk cId="2876139764" sldId="264"/>
            <ac:spMk id="37" creationId="{074796EF-BA6C-3140-B394-350CE5D61BEE}"/>
          </ac:spMkLst>
        </pc:spChg>
      </pc:sldChg>
      <pc:sldChg chg="delSp mod">
        <pc:chgData name="Peter Wallich" userId="3631ef5d0179377d" providerId="LiveId" clId="{E6BDD538-7B97-4678-B555-334AC6AD1584}" dt="2022-02-17T13:45:14.202" v="56" actId="478"/>
        <pc:sldMkLst>
          <pc:docMk/>
          <pc:sldMk cId="2677860088" sldId="266"/>
        </pc:sldMkLst>
        <pc:spChg chg="del">
          <ac:chgData name="Peter Wallich" userId="3631ef5d0179377d" providerId="LiveId" clId="{E6BDD538-7B97-4678-B555-334AC6AD1584}" dt="2022-02-17T13:45:14.202" v="56" actId="478"/>
          <ac:spMkLst>
            <pc:docMk/>
            <pc:sldMk cId="2677860088" sldId="266"/>
            <ac:spMk id="16" creationId="{8A65C8D6-8D37-8947-8EF9-02947AC12ACD}"/>
          </ac:spMkLst>
        </pc:spChg>
      </pc:sldChg>
      <pc:sldChg chg="delSp mod">
        <pc:chgData name="Peter Wallich" userId="3631ef5d0179377d" providerId="LiveId" clId="{E6BDD538-7B97-4678-B555-334AC6AD1584}" dt="2022-02-17T13:43:53.408" v="41" actId="478"/>
        <pc:sldMkLst>
          <pc:docMk/>
          <pc:sldMk cId="703497082" sldId="267"/>
        </pc:sldMkLst>
        <pc:spChg chg="del">
          <ac:chgData name="Peter Wallich" userId="3631ef5d0179377d" providerId="LiveId" clId="{E6BDD538-7B97-4678-B555-334AC6AD1584}" dt="2022-02-17T13:43:53.408" v="41" actId="478"/>
          <ac:spMkLst>
            <pc:docMk/>
            <pc:sldMk cId="703497082" sldId="267"/>
            <ac:spMk id="83" creationId="{46B7ED53-D6BC-B549-9439-2CC7F16A8385}"/>
          </ac:spMkLst>
        </pc:spChg>
      </pc:sldChg>
      <pc:sldChg chg="delSp modSp mod">
        <pc:chgData name="Peter Wallich" userId="3631ef5d0179377d" providerId="LiveId" clId="{E6BDD538-7B97-4678-B555-334AC6AD1584}" dt="2022-02-17T13:44:22.507" v="48" actId="478"/>
        <pc:sldMkLst>
          <pc:docMk/>
          <pc:sldMk cId="2429536900" sldId="272"/>
        </pc:sldMkLst>
        <pc:spChg chg="mod">
          <ac:chgData name="Peter Wallich" userId="3631ef5d0179377d" providerId="LiveId" clId="{E6BDD538-7B97-4678-B555-334AC6AD1584}" dt="2022-02-17T13:44:20.195" v="47" actId="207"/>
          <ac:spMkLst>
            <pc:docMk/>
            <pc:sldMk cId="2429536900" sldId="272"/>
            <ac:spMk id="2" creationId="{339D1B5C-3004-49D5-9C2E-5CD8332C9131}"/>
          </ac:spMkLst>
        </pc:spChg>
        <pc:spChg chg="del">
          <ac:chgData name="Peter Wallich" userId="3631ef5d0179377d" providerId="LiveId" clId="{E6BDD538-7B97-4678-B555-334AC6AD1584}" dt="2022-02-17T13:44:22.507" v="48" actId="478"/>
          <ac:spMkLst>
            <pc:docMk/>
            <pc:sldMk cId="2429536900" sldId="272"/>
            <ac:spMk id="7" creationId="{5F9C660F-CF1D-ED48-8BBC-8E14157249EA}"/>
          </ac:spMkLst>
        </pc:spChg>
      </pc:sldChg>
      <pc:sldChg chg="delSp mod">
        <pc:chgData name="Peter Wallich" userId="3631ef5d0179377d" providerId="LiveId" clId="{E6BDD538-7B97-4678-B555-334AC6AD1584}" dt="2022-02-17T13:45:04.594" v="54" actId="478"/>
        <pc:sldMkLst>
          <pc:docMk/>
          <pc:sldMk cId="3002125835" sldId="286"/>
        </pc:sldMkLst>
        <pc:spChg chg="del">
          <ac:chgData name="Peter Wallich" userId="3631ef5d0179377d" providerId="LiveId" clId="{E6BDD538-7B97-4678-B555-334AC6AD1584}" dt="2022-02-17T13:45:04.594" v="54" actId="478"/>
          <ac:spMkLst>
            <pc:docMk/>
            <pc:sldMk cId="3002125835" sldId="286"/>
            <ac:spMk id="6" creationId="{DF19B39E-2911-094A-A67B-F6A5CFA57842}"/>
          </ac:spMkLst>
        </pc:spChg>
      </pc:sldChg>
      <pc:sldChg chg="delSp mod">
        <pc:chgData name="Peter Wallich" userId="3631ef5d0179377d" providerId="LiveId" clId="{E6BDD538-7B97-4678-B555-334AC6AD1584}" dt="2022-02-17T13:43:42.456" v="38" actId="478"/>
        <pc:sldMkLst>
          <pc:docMk/>
          <pc:sldMk cId="2738122404" sldId="287"/>
        </pc:sldMkLst>
        <pc:spChg chg="del">
          <ac:chgData name="Peter Wallich" userId="3631ef5d0179377d" providerId="LiveId" clId="{E6BDD538-7B97-4678-B555-334AC6AD1584}" dt="2022-02-17T13:43:42.456" v="38" actId="478"/>
          <ac:spMkLst>
            <pc:docMk/>
            <pc:sldMk cId="2738122404" sldId="287"/>
            <ac:spMk id="11" creationId="{E35275DA-0660-024A-B77A-DD0A568370A8}"/>
          </ac:spMkLst>
        </pc:spChg>
      </pc:sldChg>
      <pc:sldChg chg="delSp mod">
        <pc:chgData name="Peter Wallich" userId="3631ef5d0179377d" providerId="LiveId" clId="{E6BDD538-7B97-4678-B555-334AC6AD1584}" dt="2022-02-17T13:43:57.577" v="42" actId="478"/>
        <pc:sldMkLst>
          <pc:docMk/>
          <pc:sldMk cId="3012328476" sldId="288"/>
        </pc:sldMkLst>
        <pc:spChg chg="del">
          <ac:chgData name="Peter Wallich" userId="3631ef5d0179377d" providerId="LiveId" clId="{E6BDD538-7B97-4678-B555-334AC6AD1584}" dt="2022-02-17T13:43:57.577" v="42" actId="478"/>
          <ac:spMkLst>
            <pc:docMk/>
            <pc:sldMk cId="3012328476" sldId="288"/>
            <ac:spMk id="11" creationId="{9F0D0EAE-08EA-0A4D-9660-6A8CF19DC732}"/>
          </ac:spMkLst>
        </pc:spChg>
      </pc:sldChg>
      <pc:sldChg chg="delSp modSp mod">
        <pc:chgData name="Peter Wallich" userId="3631ef5d0179377d" providerId="LiveId" clId="{E6BDD538-7B97-4678-B555-334AC6AD1584}" dt="2022-02-17T13:44:04.984" v="44" actId="478"/>
        <pc:sldMkLst>
          <pc:docMk/>
          <pc:sldMk cId="4025724324" sldId="289"/>
        </pc:sldMkLst>
        <pc:spChg chg="mod">
          <ac:chgData name="Peter Wallich" userId="3631ef5d0179377d" providerId="LiveId" clId="{E6BDD538-7B97-4678-B555-334AC6AD1584}" dt="2022-02-17T13:44:02.956" v="43" actId="207"/>
          <ac:spMkLst>
            <pc:docMk/>
            <pc:sldMk cId="4025724324" sldId="289"/>
            <ac:spMk id="2" creationId="{3C525878-93F7-4161-9FEC-BCD4E202764B}"/>
          </ac:spMkLst>
        </pc:spChg>
        <pc:spChg chg="del">
          <ac:chgData name="Peter Wallich" userId="3631ef5d0179377d" providerId="LiveId" clId="{E6BDD538-7B97-4678-B555-334AC6AD1584}" dt="2022-02-17T13:44:04.984" v="44" actId="478"/>
          <ac:spMkLst>
            <pc:docMk/>
            <pc:sldMk cId="4025724324" sldId="289"/>
            <ac:spMk id="27" creationId="{DE7ABCA0-1AD3-AA4E-9EF4-9CEC55060220}"/>
          </ac:spMkLst>
        </pc:spChg>
      </pc:sldChg>
      <pc:sldChg chg="delSp mod">
        <pc:chgData name="Peter Wallich" userId="3631ef5d0179377d" providerId="LiveId" clId="{E6BDD538-7B97-4678-B555-334AC6AD1584}" dt="2022-02-17T13:41:32.235" v="13" actId="478"/>
        <pc:sldMkLst>
          <pc:docMk/>
          <pc:sldMk cId="15926972" sldId="290"/>
        </pc:sldMkLst>
        <pc:spChg chg="del">
          <ac:chgData name="Peter Wallich" userId="3631ef5d0179377d" providerId="LiveId" clId="{E6BDD538-7B97-4678-B555-334AC6AD1584}" dt="2022-02-17T13:41:32.235" v="13" actId="478"/>
          <ac:spMkLst>
            <pc:docMk/>
            <pc:sldMk cId="15926972" sldId="290"/>
            <ac:spMk id="6" creationId="{3A0DD7C8-8BB2-724D-ABF2-20AC0C5B0F0C}"/>
          </ac:spMkLst>
        </pc:spChg>
      </pc:sldChg>
      <pc:sldChg chg="delSp modSp mod">
        <pc:chgData name="Peter Wallich" userId="3631ef5d0179377d" providerId="LiveId" clId="{E6BDD538-7B97-4678-B555-334AC6AD1584}" dt="2022-02-17T13:44:29.967" v="50" actId="478"/>
        <pc:sldMkLst>
          <pc:docMk/>
          <pc:sldMk cId="1581019290" sldId="292"/>
        </pc:sldMkLst>
        <pc:spChg chg="mod">
          <ac:chgData name="Peter Wallich" userId="3631ef5d0179377d" providerId="LiveId" clId="{E6BDD538-7B97-4678-B555-334AC6AD1584}" dt="2022-02-17T13:44:27.253" v="49" actId="207"/>
          <ac:spMkLst>
            <pc:docMk/>
            <pc:sldMk cId="1581019290" sldId="292"/>
            <ac:spMk id="2" creationId="{E81DFD7C-49DB-419C-87C6-159031B9D3C2}"/>
          </ac:spMkLst>
        </pc:spChg>
        <pc:spChg chg="del">
          <ac:chgData name="Peter Wallich" userId="3631ef5d0179377d" providerId="LiveId" clId="{E6BDD538-7B97-4678-B555-334AC6AD1584}" dt="2022-02-17T13:44:29.967" v="50" actId="478"/>
          <ac:spMkLst>
            <pc:docMk/>
            <pc:sldMk cId="1581019290" sldId="292"/>
            <ac:spMk id="127" creationId="{D7C1A5B8-6F67-3147-9D40-54722E965552}"/>
          </ac:spMkLst>
        </pc:spChg>
      </pc:sldChg>
      <pc:sldChg chg="delSp mod">
        <pc:chgData name="Peter Wallich" userId="3631ef5d0179377d" providerId="LiveId" clId="{E6BDD538-7B97-4678-B555-334AC6AD1584}" dt="2022-02-17T13:41:11.790" v="10" actId="478"/>
        <pc:sldMkLst>
          <pc:docMk/>
          <pc:sldMk cId="1893174831" sldId="295"/>
        </pc:sldMkLst>
        <pc:spChg chg="del">
          <ac:chgData name="Peter Wallich" userId="3631ef5d0179377d" providerId="LiveId" clId="{E6BDD538-7B97-4678-B555-334AC6AD1584}" dt="2022-02-17T13:41:11.790" v="10" actId="478"/>
          <ac:spMkLst>
            <pc:docMk/>
            <pc:sldMk cId="1893174831" sldId="295"/>
            <ac:spMk id="6" creationId="{63766949-A912-5C43-B3ED-063CF59A0419}"/>
          </ac:spMkLst>
        </pc:spChg>
      </pc:sldChg>
      <pc:sldChg chg="delSp mod">
        <pc:chgData name="Peter Wallich" userId="3631ef5d0179377d" providerId="LiveId" clId="{E6BDD538-7B97-4678-B555-334AC6AD1584}" dt="2022-02-17T14:28:40.915" v="63" actId="478"/>
        <pc:sldMkLst>
          <pc:docMk/>
          <pc:sldMk cId="564308969" sldId="383"/>
        </pc:sldMkLst>
        <pc:spChg chg="del">
          <ac:chgData name="Peter Wallich" userId="3631ef5d0179377d" providerId="LiveId" clId="{E6BDD538-7B97-4678-B555-334AC6AD1584}" dt="2022-02-17T14:28:40.915" v="63" actId="478"/>
          <ac:spMkLst>
            <pc:docMk/>
            <pc:sldMk cId="564308969" sldId="383"/>
            <ac:spMk id="77" creationId="{D2DA3AC8-79F1-8B43-85D0-54BDD20B2E61}"/>
          </ac:spMkLst>
        </pc:spChg>
        <pc:spChg chg="del">
          <ac:chgData name="Peter Wallich" userId="3631ef5d0179377d" providerId="LiveId" clId="{E6BDD538-7B97-4678-B555-334AC6AD1584}" dt="2022-02-17T14:28:40.915" v="63" actId="478"/>
          <ac:spMkLst>
            <pc:docMk/>
            <pc:sldMk cId="564308969" sldId="383"/>
            <ac:spMk id="78" creationId="{2EDBF39A-D568-0549-861C-2825F59678A7}"/>
          </ac:spMkLst>
        </pc:spChg>
      </pc:sldChg>
      <pc:sldChg chg="delSp mod">
        <pc:chgData name="Peter Wallich" userId="3631ef5d0179377d" providerId="LiveId" clId="{E6BDD538-7B97-4678-B555-334AC6AD1584}" dt="2022-02-17T13:41:02.302" v="8" actId="478"/>
        <pc:sldMkLst>
          <pc:docMk/>
          <pc:sldMk cId="3302593316" sldId="406"/>
        </pc:sldMkLst>
        <pc:spChg chg="del">
          <ac:chgData name="Peter Wallich" userId="3631ef5d0179377d" providerId="LiveId" clId="{E6BDD538-7B97-4678-B555-334AC6AD1584}" dt="2022-02-17T13:41:02.302" v="8" actId="478"/>
          <ac:spMkLst>
            <pc:docMk/>
            <pc:sldMk cId="3302593316" sldId="406"/>
            <ac:spMk id="6" creationId="{8CCBB0A2-C9E9-094D-9A6D-28213724169E}"/>
          </ac:spMkLst>
        </pc:spChg>
      </pc:sldChg>
      <pc:sldChg chg="delSp mod">
        <pc:chgData name="Peter Wallich" userId="3631ef5d0179377d" providerId="LiveId" clId="{E6BDD538-7B97-4678-B555-334AC6AD1584}" dt="2022-02-17T13:42:34.737" v="28" actId="478"/>
        <pc:sldMkLst>
          <pc:docMk/>
          <pc:sldMk cId="3554568834" sldId="407"/>
        </pc:sldMkLst>
        <pc:spChg chg="del">
          <ac:chgData name="Peter Wallich" userId="3631ef5d0179377d" providerId="LiveId" clId="{E6BDD538-7B97-4678-B555-334AC6AD1584}" dt="2022-02-17T13:42:34.737" v="28" actId="478"/>
          <ac:spMkLst>
            <pc:docMk/>
            <pc:sldMk cId="3554568834" sldId="407"/>
            <ac:spMk id="6" creationId="{7670C2FF-556F-2A43-B1AD-E074B057727E}"/>
          </ac:spMkLst>
        </pc:spChg>
      </pc:sldChg>
      <pc:sldChg chg="delSp mod">
        <pc:chgData name="Peter Wallich" userId="3631ef5d0179377d" providerId="LiveId" clId="{E6BDD538-7B97-4678-B555-334AC6AD1584}" dt="2022-02-17T13:41:18.897" v="11" actId="478"/>
        <pc:sldMkLst>
          <pc:docMk/>
          <pc:sldMk cId="4016724277" sldId="437"/>
        </pc:sldMkLst>
        <pc:spChg chg="del">
          <ac:chgData name="Peter Wallich" userId="3631ef5d0179377d" providerId="LiveId" clId="{E6BDD538-7B97-4678-B555-334AC6AD1584}" dt="2022-02-17T13:41:18.897" v="11" actId="478"/>
          <ac:spMkLst>
            <pc:docMk/>
            <pc:sldMk cId="4016724277" sldId="437"/>
            <ac:spMk id="9" creationId="{A196C49F-86F8-4243-9E2B-67C16B032BAC}"/>
          </ac:spMkLst>
        </pc:spChg>
      </pc:sldChg>
      <pc:sldChg chg="delSp mod">
        <pc:chgData name="Peter Wallich" userId="3631ef5d0179377d" providerId="LiveId" clId="{E6BDD538-7B97-4678-B555-334AC6AD1584}" dt="2022-02-17T13:41:28.365" v="12" actId="478"/>
        <pc:sldMkLst>
          <pc:docMk/>
          <pc:sldMk cId="3083000559" sldId="439"/>
        </pc:sldMkLst>
        <pc:spChg chg="del">
          <ac:chgData name="Peter Wallich" userId="3631ef5d0179377d" providerId="LiveId" clId="{E6BDD538-7B97-4678-B555-334AC6AD1584}" dt="2022-02-17T13:41:28.365" v="12" actId="478"/>
          <ac:spMkLst>
            <pc:docMk/>
            <pc:sldMk cId="3083000559" sldId="439"/>
            <ac:spMk id="46" creationId="{1B5A15E9-258F-914D-B39E-0F607E67584A}"/>
          </ac:spMkLst>
        </pc:spChg>
      </pc:sldChg>
      <pc:sldChg chg="del">
        <pc:chgData name="Peter Wallich" userId="3631ef5d0179377d" providerId="LiveId" clId="{E6BDD538-7B97-4678-B555-334AC6AD1584}" dt="2022-02-17T13:38:32.115" v="1" actId="47"/>
        <pc:sldMkLst>
          <pc:docMk/>
          <pc:sldMk cId="2331262935" sldId="2531"/>
        </pc:sldMkLst>
      </pc:sldChg>
      <pc:sldChg chg="delSp mod">
        <pc:chgData name="Peter Wallich" userId="3631ef5d0179377d" providerId="LiveId" clId="{E6BDD538-7B97-4678-B555-334AC6AD1584}" dt="2022-02-17T14:28:23.277" v="61" actId="478"/>
        <pc:sldMkLst>
          <pc:docMk/>
          <pc:sldMk cId="2621416930" sldId="5212"/>
        </pc:sldMkLst>
        <pc:spChg chg="del">
          <ac:chgData name="Peter Wallich" userId="3631ef5d0179377d" providerId="LiveId" clId="{E6BDD538-7B97-4678-B555-334AC6AD1584}" dt="2022-02-17T14:28:23.277" v="61" actId="478"/>
          <ac:spMkLst>
            <pc:docMk/>
            <pc:sldMk cId="2621416930" sldId="5212"/>
            <ac:spMk id="7" creationId="{1956917A-C553-5D44-8CA5-18B109754662}"/>
          </ac:spMkLst>
        </pc:spChg>
      </pc:sldChg>
      <pc:sldChg chg="delSp mod">
        <pc:chgData name="Peter Wallich" userId="3631ef5d0179377d" providerId="LiveId" clId="{E6BDD538-7B97-4678-B555-334AC6AD1584}" dt="2022-02-17T13:45:10.117" v="55" actId="478"/>
        <pc:sldMkLst>
          <pc:docMk/>
          <pc:sldMk cId="2833589130" sldId="5223"/>
        </pc:sldMkLst>
        <pc:spChg chg="del">
          <ac:chgData name="Peter Wallich" userId="3631ef5d0179377d" providerId="LiveId" clId="{E6BDD538-7B97-4678-B555-334AC6AD1584}" dt="2022-02-17T13:45:10.117" v="55" actId="478"/>
          <ac:spMkLst>
            <pc:docMk/>
            <pc:sldMk cId="2833589130" sldId="5223"/>
            <ac:spMk id="6" creationId="{3A946D3C-57AE-094F-8286-CBDD1F0AF184}"/>
          </ac:spMkLst>
        </pc:spChg>
      </pc:sldChg>
      <pc:sldChg chg="delSp mod">
        <pc:chgData name="Peter Wallich" userId="3631ef5d0179377d" providerId="LiveId" clId="{E6BDD538-7B97-4678-B555-334AC6AD1584}" dt="2022-02-17T13:45:00.885" v="53" actId="478"/>
        <pc:sldMkLst>
          <pc:docMk/>
          <pc:sldMk cId="3210875156" sldId="5224"/>
        </pc:sldMkLst>
        <pc:spChg chg="del">
          <ac:chgData name="Peter Wallich" userId="3631ef5d0179377d" providerId="LiveId" clId="{E6BDD538-7B97-4678-B555-334AC6AD1584}" dt="2022-02-17T13:45:00.885" v="53" actId="478"/>
          <ac:spMkLst>
            <pc:docMk/>
            <pc:sldMk cId="3210875156" sldId="5224"/>
            <ac:spMk id="14" creationId="{89A559B5-6FB1-8E43-8C45-9158DF952640}"/>
          </ac:spMkLst>
        </pc:spChg>
      </pc:sldChg>
      <pc:sldChg chg="delSp mod">
        <pc:chgData name="Peter Wallich" userId="3631ef5d0179377d" providerId="LiveId" clId="{E6BDD538-7B97-4678-B555-334AC6AD1584}" dt="2022-02-17T13:40:50.168" v="6" actId="478"/>
        <pc:sldMkLst>
          <pc:docMk/>
          <pc:sldMk cId="3941925473" sldId="6757"/>
        </pc:sldMkLst>
        <pc:spChg chg="del">
          <ac:chgData name="Peter Wallich" userId="3631ef5d0179377d" providerId="LiveId" clId="{E6BDD538-7B97-4678-B555-334AC6AD1584}" dt="2022-02-17T13:40:50.168" v="6" actId="478"/>
          <ac:spMkLst>
            <pc:docMk/>
            <pc:sldMk cId="3941925473" sldId="6757"/>
            <ac:spMk id="9" creationId="{5684173E-5EF2-4A4F-A8DB-279B1146E5F9}"/>
          </ac:spMkLst>
        </pc:spChg>
      </pc:sldChg>
      <pc:sldChg chg="delSp mod">
        <pc:chgData name="Peter Wallich" userId="3631ef5d0179377d" providerId="LiveId" clId="{E6BDD538-7B97-4678-B555-334AC6AD1584}" dt="2022-02-17T13:41:37.237" v="14" actId="478"/>
        <pc:sldMkLst>
          <pc:docMk/>
          <pc:sldMk cId="1444590192" sldId="6769"/>
        </pc:sldMkLst>
        <pc:spChg chg="del">
          <ac:chgData name="Peter Wallich" userId="3631ef5d0179377d" providerId="LiveId" clId="{E6BDD538-7B97-4678-B555-334AC6AD1584}" dt="2022-02-17T13:41:37.237" v="14" actId="478"/>
          <ac:spMkLst>
            <pc:docMk/>
            <pc:sldMk cId="1444590192" sldId="6769"/>
            <ac:spMk id="72" creationId="{23CB2C3B-64D1-5B4D-84D1-40B260658A0A}"/>
          </ac:spMkLst>
        </pc:spChg>
      </pc:sldChg>
      <pc:sldChg chg="delSp mod">
        <pc:chgData name="Peter Wallich" userId="3631ef5d0179377d" providerId="LiveId" clId="{E6BDD538-7B97-4678-B555-334AC6AD1584}" dt="2022-02-17T13:40:45.798" v="5" actId="478"/>
        <pc:sldMkLst>
          <pc:docMk/>
          <pc:sldMk cId="455235728" sldId="6770"/>
        </pc:sldMkLst>
        <pc:spChg chg="del">
          <ac:chgData name="Peter Wallich" userId="3631ef5d0179377d" providerId="LiveId" clId="{E6BDD538-7B97-4678-B555-334AC6AD1584}" dt="2022-02-17T13:40:45.798" v="5" actId="478"/>
          <ac:spMkLst>
            <pc:docMk/>
            <pc:sldMk cId="455235728" sldId="6770"/>
            <ac:spMk id="57" creationId="{B01F9F05-1FA8-9C47-909A-72D1BB2C2FB0}"/>
          </ac:spMkLst>
        </pc:spChg>
      </pc:sldChg>
      <pc:sldChg chg="delSp mod">
        <pc:chgData name="Peter Wallich" userId="3631ef5d0179377d" providerId="LiveId" clId="{E6BDD538-7B97-4678-B555-334AC6AD1584}" dt="2022-02-17T13:40:55.401" v="7" actId="478"/>
        <pc:sldMkLst>
          <pc:docMk/>
          <pc:sldMk cId="849048935" sldId="6771"/>
        </pc:sldMkLst>
        <pc:spChg chg="del">
          <ac:chgData name="Peter Wallich" userId="3631ef5d0179377d" providerId="LiveId" clId="{E6BDD538-7B97-4678-B555-334AC6AD1584}" dt="2022-02-17T13:40:55.401" v="7" actId="478"/>
          <ac:spMkLst>
            <pc:docMk/>
            <pc:sldMk cId="849048935" sldId="6771"/>
            <ac:spMk id="155" creationId="{0C61540F-7C8F-4146-A255-B42D45606AD5}"/>
          </ac:spMkLst>
        </pc:spChg>
      </pc:sldChg>
      <pc:sldChg chg="delSp mod">
        <pc:chgData name="Peter Wallich" userId="3631ef5d0179377d" providerId="LiveId" clId="{E6BDD538-7B97-4678-B555-334AC6AD1584}" dt="2022-02-17T13:41:06.829" v="9" actId="478"/>
        <pc:sldMkLst>
          <pc:docMk/>
          <pc:sldMk cId="2304384259" sldId="6772"/>
        </pc:sldMkLst>
        <pc:spChg chg="del">
          <ac:chgData name="Peter Wallich" userId="3631ef5d0179377d" providerId="LiveId" clId="{E6BDD538-7B97-4678-B555-334AC6AD1584}" dt="2022-02-17T13:41:06.829" v="9" actId="478"/>
          <ac:spMkLst>
            <pc:docMk/>
            <pc:sldMk cId="2304384259" sldId="6772"/>
            <ac:spMk id="1141" creationId="{69BCDD83-F33D-F842-97BD-56D133F24886}"/>
          </ac:spMkLst>
        </pc:spChg>
      </pc:sldChg>
      <pc:sldChg chg="delSp mod">
        <pc:chgData name="Peter Wallich" userId="3631ef5d0179377d" providerId="LiveId" clId="{E6BDD538-7B97-4678-B555-334AC6AD1584}" dt="2022-02-17T13:38:19.725" v="0" actId="478"/>
        <pc:sldMkLst>
          <pc:docMk/>
          <pc:sldMk cId="2514819160" sldId="12331"/>
        </pc:sldMkLst>
        <pc:spChg chg="del">
          <ac:chgData name="Peter Wallich" userId="3631ef5d0179377d" providerId="LiveId" clId="{E6BDD538-7B97-4678-B555-334AC6AD1584}" dt="2022-02-17T13:38:19.725" v="0" actId="478"/>
          <ac:spMkLst>
            <pc:docMk/>
            <pc:sldMk cId="2514819160" sldId="12331"/>
            <ac:spMk id="4" creationId="{31714141-EF5B-7C45-B995-0ECA332A20C7}"/>
          </ac:spMkLst>
        </pc:spChg>
      </pc:sldChg>
      <pc:sldChg chg="delSp modSp mod">
        <pc:chgData name="Peter Wallich" userId="3631ef5d0179377d" providerId="LiveId" clId="{E6BDD538-7B97-4678-B555-334AC6AD1584}" dt="2022-02-17T13:40:33.033" v="4" actId="478"/>
        <pc:sldMkLst>
          <pc:docMk/>
          <pc:sldMk cId="2273469982" sldId="12393"/>
        </pc:sldMkLst>
        <pc:spChg chg="del">
          <ac:chgData name="Peter Wallich" userId="3631ef5d0179377d" providerId="LiveId" clId="{E6BDD538-7B97-4678-B555-334AC6AD1584}" dt="2022-02-17T13:40:33.033" v="4" actId="478"/>
          <ac:spMkLst>
            <pc:docMk/>
            <pc:sldMk cId="2273469982" sldId="12393"/>
            <ac:spMk id="8" creationId="{EEF33799-215A-974F-9385-1A206DDFC1A1}"/>
          </ac:spMkLst>
        </pc:spChg>
        <pc:graphicFrameChg chg="mod modGraphic">
          <ac:chgData name="Peter Wallich" userId="3631ef5d0179377d" providerId="LiveId" clId="{E6BDD538-7B97-4678-B555-334AC6AD1584}" dt="2022-02-17T13:40:21.756" v="3"/>
          <ac:graphicFrameMkLst>
            <pc:docMk/>
            <pc:sldMk cId="2273469982" sldId="12393"/>
            <ac:graphicFrameMk id="7" creationId="{7C6CB704-B486-8E48-860F-1EF5FF5D679D}"/>
          </ac:graphicFrameMkLst>
        </pc:graphicFrameChg>
      </pc:sldChg>
      <pc:sldChg chg="delSp mod">
        <pc:chgData name="Peter Wallich" userId="3631ef5d0179377d" providerId="LiveId" clId="{E6BDD538-7B97-4678-B555-334AC6AD1584}" dt="2022-02-17T13:42:53.635" v="32" actId="478"/>
        <pc:sldMkLst>
          <pc:docMk/>
          <pc:sldMk cId="1145129322" sldId="13685"/>
        </pc:sldMkLst>
        <pc:spChg chg="del">
          <ac:chgData name="Peter Wallich" userId="3631ef5d0179377d" providerId="LiveId" clId="{E6BDD538-7B97-4678-B555-334AC6AD1584}" dt="2022-02-17T13:42:53.635" v="32" actId="478"/>
          <ac:spMkLst>
            <pc:docMk/>
            <pc:sldMk cId="1145129322" sldId="13685"/>
            <ac:spMk id="12" creationId="{D16871B9-535E-7E4C-B78F-DFBFB98F7135}"/>
          </ac:spMkLst>
        </pc:spChg>
      </pc:sldChg>
      <pc:sldChg chg="delSp modSp mod">
        <pc:chgData name="Peter Wallich" userId="3631ef5d0179377d" providerId="LiveId" clId="{E6BDD538-7B97-4678-B555-334AC6AD1584}" dt="2022-02-17T13:43:37.769" v="37" actId="478"/>
        <pc:sldMkLst>
          <pc:docMk/>
          <pc:sldMk cId="1061100683" sldId="13686"/>
        </pc:sldMkLst>
        <pc:spChg chg="mod">
          <ac:chgData name="Peter Wallich" userId="3631ef5d0179377d" providerId="LiveId" clId="{E6BDD538-7B97-4678-B555-334AC6AD1584}" dt="2022-02-17T13:43:34.964" v="36" actId="207"/>
          <ac:spMkLst>
            <pc:docMk/>
            <pc:sldMk cId="1061100683" sldId="13686"/>
            <ac:spMk id="2" creationId="{47BACF44-D81D-4D49-B16B-D9018F49C9EE}"/>
          </ac:spMkLst>
        </pc:spChg>
        <pc:spChg chg="del">
          <ac:chgData name="Peter Wallich" userId="3631ef5d0179377d" providerId="LiveId" clId="{E6BDD538-7B97-4678-B555-334AC6AD1584}" dt="2022-02-17T13:43:37.769" v="37" actId="478"/>
          <ac:spMkLst>
            <pc:docMk/>
            <pc:sldMk cId="1061100683" sldId="13686"/>
            <ac:spMk id="7" creationId="{DCB942FF-B010-AD46-B161-1520B96952F8}"/>
          </ac:spMkLst>
        </pc:spChg>
      </pc:sldChg>
      <pc:sldChg chg="delSp modSp mod">
        <pc:chgData name="Peter Wallich" userId="3631ef5d0179377d" providerId="LiveId" clId="{E6BDD538-7B97-4678-B555-334AC6AD1584}" dt="2022-02-17T13:44:13.222" v="46" actId="478"/>
        <pc:sldMkLst>
          <pc:docMk/>
          <pc:sldMk cId="2085695667" sldId="13687"/>
        </pc:sldMkLst>
        <pc:spChg chg="mod">
          <ac:chgData name="Peter Wallich" userId="3631ef5d0179377d" providerId="LiveId" clId="{E6BDD538-7B97-4678-B555-334AC6AD1584}" dt="2022-02-17T13:44:09.749" v="45" actId="207"/>
          <ac:spMkLst>
            <pc:docMk/>
            <pc:sldMk cId="2085695667" sldId="13687"/>
            <ac:spMk id="2" creationId="{0708B848-E6DC-4CFD-9C5B-ED579E6C085E}"/>
          </ac:spMkLst>
        </pc:spChg>
        <pc:spChg chg="del">
          <ac:chgData name="Peter Wallich" userId="3631ef5d0179377d" providerId="LiveId" clId="{E6BDD538-7B97-4678-B555-334AC6AD1584}" dt="2022-02-17T13:44:13.222" v="46" actId="478"/>
          <ac:spMkLst>
            <pc:docMk/>
            <pc:sldMk cId="2085695667" sldId="13687"/>
            <ac:spMk id="10" creationId="{5373FD4A-6941-D140-977C-D4B08AD58981}"/>
          </ac:spMkLst>
        </pc:spChg>
      </pc:sldChg>
      <pc:sldChg chg="delSp mod">
        <pc:chgData name="Peter Wallich" userId="3631ef5d0179377d" providerId="LiveId" clId="{E6BDD538-7B97-4678-B555-334AC6AD1584}" dt="2022-02-17T13:42:39.437" v="29" actId="478"/>
        <pc:sldMkLst>
          <pc:docMk/>
          <pc:sldMk cId="3651780601" sldId="13690"/>
        </pc:sldMkLst>
        <pc:spChg chg="del">
          <ac:chgData name="Peter Wallich" userId="3631ef5d0179377d" providerId="LiveId" clId="{E6BDD538-7B97-4678-B555-334AC6AD1584}" dt="2022-02-17T13:42:39.437" v="29" actId="478"/>
          <ac:spMkLst>
            <pc:docMk/>
            <pc:sldMk cId="3651780601" sldId="13690"/>
            <ac:spMk id="5" creationId="{76F33A8F-CEE7-674E-B80D-7A989CECDE63}"/>
          </ac:spMkLst>
        </pc:spChg>
      </pc:sldChg>
      <pc:sldChg chg="delSp mod">
        <pc:chgData name="Peter Wallich" userId="3631ef5d0179377d" providerId="LiveId" clId="{E6BDD538-7B97-4678-B555-334AC6AD1584}" dt="2022-02-17T14:28:35.256" v="62" actId="478"/>
        <pc:sldMkLst>
          <pc:docMk/>
          <pc:sldMk cId="3468122810" sldId="13691"/>
        </pc:sldMkLst>
        <pc:spChg chg="del">
          <ac:chgData name="Peter Wallich" userId="3631ef5d0179377d" providerId="LiveId" clId="{E6BDD538-7B97-4678-B555-334AC6AD1584}" dt="2022-02-17T14:28:35.256" v="62" actId="478"/>
          <ac:spMkLst>
            <pc:docMk/>
            <pc:sldMk cId="3468122810" sldId="13691"/>
            <ac:spMk id="5" creationId="{EB30D68A-FAA6-B047-8660-D4B979C74AAD}"/>
          </ac:spMkLst>
        </pc:spChg>
      </pc:sldChg>
      <pc:sldChg chg="delSp mod">
        <pc:chgData name="Peter Wallich" userId="3631ef5d0179377d" providerId="LiveId" clId="{E6BDD538-7B97-4678-B555-334AC6AD1584}" dt="2022-02-17T13:41:55.246" v="19" actId="478"/>
        <pc:sldMkLst>
          <pc:docMk/>
          <pc:sldMk cId="1874039709" sldId="13698"/>
        </pc:sldMkLst>
        <pc:spChg chg="del">
          <ac:chgData name="Peter Wallich" userId="3631ef5d0179377d" providerId="LiveId" clId="{E6BDD538-7B97-4678-B555-334AC6AD1584}" dt="2022-02-17T13:41:55.246" v="19" actId="478"/>
          <ac:spMkLst>
            <pc:docMk/>
            <pc:sldMk cId="1874039709" sldId="13698"/>
            <ac:spMk id="461" creationId="{B1A33C6A-41A4-2C49-B472-7C1C019D57C7}"/>
          </ac:spMkLst>
        </pc:spChg>
      </pc:sldChg>
      <pc:sldChg chg="delSp mod">
        <pc:chgData name="Peter Wallich" userId="3631ef5d0179377d" providerId="LiveId" clId="{E6BDD538-7B97-4678-B555-334AC6AD1584}" dt="2022-02-17T13:42:00.140" v="20" actId="478"/>
        <pc:sldMkLst>
          <pc:docMk/>
          <pc:sldMk cId="1965251429" sldId="13699"/>
        </pc:sldMkLst>
        <pc:spChg chg="del">
          <ac:chgData name="Peter Wallich" userId="3631ef5d0179377d" providerId="LiveId" clId="{E6BDD538-7B97-4678-B555-334AC6AD1584}" dt="2022-02-17T13:42:00.140" v="20" actId="478"/>
          <ac:spMkLst>
            <pc:docMk/>
            <pc:sldMk cId="1965251429" sldId="13699"/>
            <ac:spMk id="11" creationId="{1AEB89E0-A7BC-224D-90CF-E65E9D2826A7}"/>
          </ac:spMkLst>
        </pc:spChg>
      </pc:sldChg>
      <pc:sldChg chg="delSp mod">
        <pc:chgData name="Peter Wallich" userId="3631ef5d0179377d" providerId="LiveId" clId="{E6BDD538-7B97-4678-B555-334AC6AD1584}" dt="2022-02-17T13:42:03.758" v="21" actId="478"/>
        <pc:sldMkLst>
          <pc:docMk/>
          <pc:sldMk cId="4139744960" sldId="13700"/>
        </pc:sldMkLst>
        <pc:spChg chg="del">
          <ac:chgData name="Peter Wallich" userId="3631ef5d0179377d" providerId="LiveId" clId="{E6BDD538-7B97-4678-B555-334AC6AD1584}" dt="2022-02-17T13:42:03.758" v="21" actId="478"/>
          <ac:spMkLst>
            <pc:docMk/>
            <pc:sldMk cId="4139744960" sldId="13700"/>
            <ac:spMk id="4" creationId="{291E3713-8F05-0144-B197-06ADB8EDBBCB}"/>
          </ac:spMkLst>
        </pc:spChg>
      </pc:sldChg>
      <pc:sldChg chg="delSp modSp mod">
        <pc:chgData name="Peter Wallich" userId="3631ef5d0179377d" providerId="LiveId" clId="{E6BDD538-7B97-4678-B555-334AC6AD1584}" dt="2022-02-17T13:42:10.117" v="23" actId="478"/>
        <pc:sldMkLst>
          <pc:docMk/>
          <pc:sldMk cId="463819813" sldId="13701"/>
        </pc:sldMkLst>
        <pc:spChg chg="del mod">
          <ac:chgData name="Peter Wallich" userId="3631ef5d0179377d" providerId="LiveId" clId="{E6BDD538-7B97-4678-B555-334AC6AD1584}" dt="2022-02-17T13:42:10.117" v="23" actId="478"/>
          <ac:spMkLst>
            <pc:docMk/>
            <pc:sldMk cId="463819813" sldId="13701"/>
            <ac:spMk id="8" creationId="{25C571E6-7442-2542-9C1D-CEA32983D2CD}"/>
          </ac:spMkLst>
        </pc:spChg>
      </pc:sldChg>
      <pc:sldChg chg="delSp mod">
        <pc:chgData name="Peter Wallich" userId="3631ef5d0179377d" providerId="LiveId" clId="{E6BDD538-7B97-4678-B555-334AC6AD1584}" dt="2022-02-17T13:42:14.291" v="24" actId="478"/>
        <pc:sldMkLst>
          <pc:docMk/>
          <pc:sldMk cId="92129225" sldId="13702"/>
        </pc:sldMkLst>
        <pc:spChg chg="del">
          <ac:chgData name="Peter Wallich" userId="3631ef5d0179377d" providerId="LiveId" clId="{E6BDD538-7B97-4678-B555-334AC6AD1584}" dt="2022-02-17T13:42:14.291" v="24" actId="478"/>
          <ac:spMkLst>
            <pc:docMk/>
            <pc:sldMk cId="92129225" sldId="13702"/>
            <ac:spMk id="99" creationId="{DDCA617A-0768-CF4F-B025-3E89ACE18D8C}"/>
          </ac:spMkLst>
        </pc:spChg>
      </pc:sldChg>
      <pc:sldChg chg="delSp mod">
        <pc:chgData name="Peter Wallich" userId="3631ef5d0179377d" providerId="LiveId" clId="{E6BDD538-7B97-4678-B555-334AC6AD1584}" dt="2022-02-17T13:42:18.571" v="25" actId="478"/>
        <pc:sldMkLst>
          <pc:docMk/>
          <pc:sldMk cId="2523132331" sldId="13703"/>
        </pc:sldMkLst>
        <pc:spChg chg="del">
          <ac:chgData name="Peter Wallich" userId="3631ef5d0179377d" providerId="LiveId" clId="{E6BDD538-7B97-4678-B555-334AC6AD1584}" dt="2022-02-17T13:42:18.571" v="25" actId="478"/>
          <ac:spMkLst>
            <pc:docMk/>
            <pc:sldMk cId="2523132331" sldId="13703"/>
            <ac:spMk id="7" creationId="{25061569-A86F-E24D-A908-908E66B2DE1D}"/>
          </ac:spMkLst>
        </pc:spChg>
      </pc:sldChg>
      <pc:sldChg chg="delSp mod">
        <pc:chgData name="Peter Wallich" userId="3631ef5d0179377d" providerId="LiveId" clId="{E6BDD538-7B97-4678-B555-334AC6AD1584}" dt="2022-02-17T13:42:23.264" v="26" actId="478"/>
        <pc:sldMkLst>
          <pc:docMk/>
          <pc:sldMk cId="425139741" sldId="13705"/>
        </pc:sldMkLst>
        <pc:spChg chg="del">
          <ac:chgData name="Peter Wallich" userId="3631ef5d0179377d" providerId="LiveId" clId="{E6BDD538-7B97-4678-B555-334AC6AD1584}" dt="2022-02-17T13:42:23.264" v="26" actId="478"/>
          <ac:spMkLst>
            <pc:docMk/>
            <pc:sldMk cId="425139741" sldId="13705"/>
            <ac:spMk id="34" creationId="{AC09C72B-9B62-6641-BE37-C8679F055522}"/>
          </ac:spMkLst>
        </pc:spChg>
      </pc:sldChg>
      <pc:sldChg chg="delSp mod">
        <pc:chgData name="Peter Wallich" userId="3631ef5d0179377d" providerId="LiveId" clId="{E6BDD538-7B97-4678-B555-334AC6AD1584}" dt="2022-02-17T13:42:29.773" v="27" actId="478"/>
        <pc:sldMkLst>
          <pc:docMk/>
          <pc:sldMk cId="2923978265" sldId="13710"/>
        </pc:sldMkLst>
        <pc:spChg chg="del">
          <ac:chgData name="Peter Wallich" userId="3631ef5d0179377d" providerId="LiveId" clId="{E6BDD538-7B97-4678-B555-334AC6AD1584}" dt="2022-02-17T13:42:29.773" v="27" actId="478"/>
          <ac:spMkLst>
            <pc:docMk/>
            <pc:sldMk cId="2923978265" sldId="13710"/>
            <ac:spMk id="58" creationId="{50C4E92D-869F-6441-A843-4F75D292FFE5}"/>
          </ac:spMkLst>
        </pc:spChg>
      </pc:sldChg>
      <pc:sldChg chg="delSp mod">
        <pc:chgData name="Peter Wallich" userId="3631ef5d0179377d" providerId="LiveId" clId="{E6BDD538-7B97-4678-B555-334AC6AD1584}" dt="2022-02-17T13:41:51.520" v="18" actId="478"/>
        <pc:sldMkLst>
          <pc:docMk/>
          <pc:sldMk cId="501336431" sldId="13713"/>
        </pc:sldMkLst>
        <pc:spChg chg="del">
          <ac:chgData name="Peter Wallich" userId="3631ef5d0179377d" providerId="LiveId" clId="{E6BDD538-7B97-4678-B555-334AC6AD1584}" dt="2022-02-17T13:41:51.520" v="18" actId="478"/>
          <ac:spMkLst>
            <pc:docMk/>
            <pc:sldMk cId="501336431" sldId="13713"/>
            <ac:spMk id="6" creationId="{A5AEBA94-E2EF-AA40-8585-11F5FC157990}"/>
          </ac:spMkLst>
        </pc:spChg>
      </pc:sldChg>
      <pc:sldChg chg="delSp modSp mod">
        <pc:chgData name="Peter Wallich" userId="3631ef5d0179377d" providerId="LiveId" clId="{E6BDD538-7B97-4678-B555-334AC6AD1584}" dt="2022-02-17T13:41:43.374" v="16" actId="478"/>
        <pc:sldMkLst>
          <pc:docMk/>
          <pc:sldMk cId="3999342241" sldId="13715"/>
        </pc:sldMkLst>
        <pc:spChg chg="del mod">
          <ac:chgData name="Peter Wallich" userId="3631ef5d0179377d" providerId="LiveId" clId="{E6BDD538-7B97-4678-B555-334AC6AD1584}" dt="2022-02-17T13:41:43.374" v="16" actId="478"/>
          <ac:spMkLst>
            <pc:docMk/>
            <pc:sldMk cId="3999342241" sldId="13715"/>
            <ac:spMk id="6" creationId="{95E245EF-5D12-9F4D-BE24-051FDC8740F2}"/>
          </ac:spMkLst>
        </pc:spChg>
      </pc:sldChg>
      <pc:sldChg chg="delSp mod">
        <pc:chgData name="Peter Wallich" userId="3631ef5d0179377d" providerId="LiveId" clId="{E6BDD538-7B97-4678-B555-334AC6AD1584}" dt="2022-02-17T13:41:48.199" v="17" actId="478"/>
        <pc:sldMkLst>
          <pc:docMk/>
          <pc:sldMk cId="3558623841" sldId="13716"/>
        </pc:sldMkLst>
        <pc:spChg chg="del">
          <ac:chgData name="Peter Wallich" userId="3631ef5d0179377d" providerId="LiveId" clId="{E6BDD538-7B97-4678-B555-334AC6AD1584}" dt="2022-02-17T13:41:48.199" v="17" actId="478"/>
          <ac:spMkLst>
            <pc:docMk/>
            <pc:sldMk cId="3558623841" sldId="13716"/>
            <ac:spMk id="6" creationId="{6825F2A7-91C1-224B-B4FF-1D866051B7A7}"/>
          </ac:spMkLst>
        </pc:spChg>
      </pc:sldChg>
      <pc:sldChg chg="delSp mod">
        <pc:chgData name="Peter Wallich" userId="3631ef5d0179377d" providerId="LiveId" clId="{E6BDD538-7B97-4678-B555-334AC6AD1584}" dt="2022-02-17T13:44:52.726" v="51" actId="478"/>
        <pc:sldMkLst>
          <pc:docMk/>
          <pc:sldMk cId="2894490220" sldId="13720"/>
        </pc:sldMkLst>
        <pc:spChg chg="del">
          <ac:chgData name="Peter Wallich" userId="3631ef5d0179377d" providerId="LiveId" clId="{E6BDD538-7B97-4678-B555-334AC6AD1584}" dt="2022-02-17T13:44:52.726" v="51" actId="478"/>
          <ac:spMkLst>
            <pc:docMk/>
            <pc:sldMk cId="2894490220" sldId="13720"/>
            <ac:spMk id="5" creationId="{10A37B8A-70E4-8E4E-8B2C-591630BEB092}"/>
          </ac:spMkLst>
        </pc:spChg>
      </pc:sldChg>
      <pc:sldChg chg="delSp mod">
        <pc:chgData name="Peter Wallich" userId="3631ef5d0179377d" providerId="LiveId" clId="{E6BDD538-7B97-4678-B555-334AC6AD1584}" dt="2022-02-17T13:45:18.058" v="57" actId="478"/>
        <pc:sldMkLst>
          <pc:docMk/>
          <pc:sldMk cId="2522498711" sldId="13721"/>
        </pc:sldMkLst>
        <pc:spChg chg="del">
          <ac:chgData name="Peter Wallich" userId="3631ef5d0179377d" providerId="LiveId" clId="{E6BDD538-7B97-4678-B555-334AC6AD1584}" dt="2022-02-17T13:45:18.058" v="57" actId="478"/>
          <ac:spMkLst>
            <pc:docMk/>
            <pc:sldMk cId="2522498711" sldId="13721"/>
            <ac:spMk id="7" creationId="{765DEB7A-887E-4D47-917E-AEC556D37C97}"/>
          </ac:spMkLst>
        </pc:spChg>
      </pc:sldChg>
      <pc:sldChg chg="delSp mod">
        <pc:chgData name="Peter Wallich" userId="3631ef5d0179377d" providerId="LiveId" clId="{E6BDD538-7B97-4678-B555-334AC6AD1584}" dt="2022-02-17T13:45:21.226" v="58" actId="478"/>
        <pc:sldMkLst>
          <pc:docMk/>
          <pc:sldMk cId="632470347" sldId="13722"/>
        </pc:sldMkLst>
        <pc:spChg chg="del">
          <ac:chgData name="Peter Wallich" userId="3631ef5d0179377d" providerId="LiveId" clId="{E6BDD538-7B97-4678-B555-334AC6AD1584}" dt="2022-02-17T13:45:21.226" v="58" actId="478"/>
          <ac:spMkLst>
            <pc:docMk/>
            <pc:sldMk cId="632470347" sldId="13722"/>
            <ac:spMk id="7" creationId="{0E6C77B8-8116-1945-95DB-AB4493C4044F}"/>
          </ac:spMkLst>
        </pc:spChg>
      </pc:sldChg>
      <pc:sldChg chg="delSp mod">
        <pc:chgData name="Peter Wallich" userId="3631ef5d0179377d" providerId="LiveId" clId="{E6BDD538-7B97-4678-B555-334AC6AD1584}" dt="2022-02-17T13:45:25.435" v="59" actId="478"/>
        <pc:sldMkLst>
          <pc:docMk/>
          <pc:sldMk cId="2553385495" sldId="13723"/>
        </pc:sldMkLst>
        <pc:spChg chg="del">
          <ac:chgData name="Peter Wallich" userId="3631ef5d0179377d" providerId="LiveId" clId="{E6BDD538-7B97-4678-B555-334AC6AD1584}" dt="2022-02-17T13:45:25.435" v="59" actId="478"/>
          <ac:spMkLst>
            <pc:docMk/>
            <pc:sldMk cId="2553385495" sldId="13723"/>
            <ac:spMk id="8" creationId="{01BC05E8-4C7A-7448-8D56-B8AE5FDF108A}"/>
          </ac:spMkLst>
        </pc:spChg>
      </pc:sldChg>
      <pc:sldChg chg="delSp mod">
        <pc:chgData name="Peter Wallich" userId="3631ef5d0179377d" providerId="LiveId" clId="{E6BDD538-7B97-4678-B555-334AC6AD1584}" dt="2022-02-17T14:28:15.819" v="60" actId="478"/>
        <pc:sldMkLst>
          <pc:docMk/>
          <pc:sldMk cId="853953243" sldId="13724"/>
        </pc:sldMkLst>
        <pc:spChg chg="del">
          <ac:chgData name="Peter Wallich" userId="3631ef5d0179377d" providerId="LiveId" clId="{E6BDD538-7B97-4678-B555-334AC6AD1584}" dt="2022-02-17T14:28:15.819" v="60" actId="478"/>
          <ac:spMkLst>
            <pc:docMk/>
            <pc:sldMk cId="853953243" sldId="13724"/>
            <ac:spMk id="6" creationId="{1318D11F-DF46-E74B-80D9-F6AC358215FF}"/>
          </ac:spMkLst>
        </pc:spChg>
      </pc:sldChg>
      <pc:sldMasterChg chg="delSldLayout">
        <pc:chgData name="Peter Wallich" userId="3631ef5d0179377d" providerId="LiveId" clId="{E6BDD538-7B97-4678-B555-334AC6AD1584}" dt="2022-02-17T13:38:32.115" v="1" actId="47"/>
        <pc:sldMasterMkLst>
          <pc:docMk/>
          <pc:sldMasterMk cId="0" sldId="2147483648"/>
        </pc:sldMasterMkLst>
        <pc:sldLayoutChg chg="del">
          <pc:chgData name="Peter Wallich" userId="3631ef5d0179377d" providerId="LiveId" clId="{E6BDD538-7B97-4678-B555-334AC6AD1584}" dt="2022-02-17T13:38:32.115" v="1" actId="47"/>
          <pc:sldLayoutMkLst>
            <pc:docMk/>
            <pc:sldMasterMk cId="0" sldId="2147483648"/>
            <pc:sldLayoutMk cId="3148757580" sldId="2147483725"/>
          </pc:sldLayoutMkLst>
        </pc:sldLayoutChg>
      </pc:sldMaster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185567010309E-2"/>
          <c:y val="5.2434456928839003E-2"/>
          <c:w val="0.96219931271477699"/>
          <c:h val="0.917602996254682"/>
        </c:manualLayout>
      </c:layout>
      <c:barChart>
        <c:barDir val="bar"/>
        <c:grouping val="stacked"/>
        <c:varyColors val="0"/>
        <c:ser>
          <c:idx val="0"/>
          <c:order val="0"/>
          <c:tx>
            <c:strRef>
              <c:f>Sheet1!$B$1</c:f>
              <c:strCache>
                <c:ptCount val="1"/>
                <c:pt idx="0">
                  <c:v>sorafenib</c:v>
                </c:pt>
              </c:strCache>
            </c:strRef>
          </c:tx>
          <c:spPr>
            <a:solidFill>
              <a:schemeClr val="accent2"/>
            </a:solidFill>
            <a:ln>
              <a:noFill/>
            </a:ln>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Sheet1!$B$2:$B$12</c:f>
              <c:numCache>
                <c:formatCode>General</c:formatCode>
                <c:ptCount val="11"/>
                <c:pt idx="0">
                  <c:v>0</c:v>
                </c:pt>
                <c:pt idx="1">
                  <c:v>0.64102564102564097</c:v>
                </c:pt>
                <c:pt idx="2">
                  <c:v>1.2820512820512819</c:v>
                </c:pt>
                <c:pt idx="3">
                  <c:v>1.2820512820512819</c:v>
                </c:pt>
                <c:pt idx="4">
                  <c:v>2.5641025641025639</c:v>
                </c:pt>
                <c:pt idx="5">
                  <c:v>0</c:v>
                </c:pt>
                <c:pt idx="6">
                  <c:v>2.5641025641025639</c:v>
                </c:pt>
                <c:pt idx="7">
                  <c:v>12.179487179487179</c:v>
                </c:pt>
                <c:pt idx="8">
                  <c:v>3.8461538461538463</c:v>
                </c:pt>
                <c:pt idx="9">
                  <c:v>8.3333333333333321</c:v>
                </c:pt>
                <c:pt idx="10">
                  <c:v>5.1282051282051277</c:v>
                </c:pt>
              </c:numCache>
            </c:numRef>
          </c:val>
          <c:extLst>
            <c:ext xmlns:c16="http://schemas.microsoft.com/office/drawing/2014/chart" uri="{C3380CC4-5D6E-409C-BE32-E72D297353CC}">
              <c16:uniqueId val="{00000000-02C8-4A34-AA67-96D3E0930EFD}"/>
            </c:ext>
          </c:extLst>
        </c:ser>
        <c:ser>
          <c:idx val="1"/>
          <c:order val="1"/>
          <c:tx>
            <c:strRef>
              <c:f>Sheet1!$C$1</c:f>
              <c:strCache>
                <c:ptCount val="1"/>
                <c:pt idx="0">
                  <c:v>sorafenib2</c:v>
                </c:pt>
              </c:strCache>
            </c:strRef>
          </c:tx>
          <c:spPr>
            <a:solidFill>
              <a:schemeClr val="accent1"/>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Sheet1!$C$2:$C$12</c:f>
              <c:numCache>
                <c:formatCode>General</c:formatCode>
                <c:ptCount val="11"/>
                <c:pt idx="0">
                  <c:v>0</c:v>
                </c:pt>
                <c:pt idx="1">
                  <c:v>6.4102564102564097</c:v>
                </c:pt>
                <c:pt idx="2">
                  <c:v>7.6923076923076925</c:v>
                </c:pt>
                <c:pt idx="3">
                  <c:v>8.3333333333333321</c:v>
                </c:pt>
                <c:pt idx="4">
                  <c:v>10.897435897435898</c:v>
                </c:pt>
                <c:pt idx="5">
                  <c:v>14.102564102564102</c:v>
                </c:pt>
                <c:pt idx="6">
                  <c:v>14.743589743589745</c:v>
                </c:pt>
                <c:pt idx="7">
                  <c:v>12.179487179487179</c:v>
                </c:pt>
                <c:pt idx="8">
                  <c:v>20.512820512820511</c:v>
                </c:pt>
                <c:pt idx="9">
                  <c:v>39.743589743589745</c:v>
                </c:pt>
                <c:pt idx="10">
                  <c:v>44.230769230769226</c:v>
                </c:pt>
              </c:numCache>
            </c:numRef>
          </c:val>
          <c:extLst>
            <c:ext xmlns:c16="http://schemas.microsoft.com/office/drawing/2014/chart" uri="{C3380CC4-5D6E-409C-BE32-E72D297353CC}">
              <c16:uniqueId val="{00000001-02C8-4A34-AA67-96D3E0930EFD}"/>
            </c:ext>
          </c:extLst>
        </c:ser>
        <c:ser>
          <c:idx val="2"/>
          <c:order val="2"/>
          <c:tx>
            <c:strRef>
              <c:f>Sheet1!$D$1</c:f>
              <c:strCache>
                <c:ptCount val="1"/>
                <c:pt idx="0">
                  <c:v>Atezo + bev</c:v>
                </c:pt>
              </c:strCache>
            </c:strRef>
          </c:tx>
          <c:spPr>
            <a:solidFill>
              <a:schemeClr val="tx2">
                <a:lumMod val="75000"/>
              </a:schemeClr>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Sheet1!$D$2:$D$12</c:f>
              <c:numCache>
                <c:formatCode>General</c:formatCode>
                <c:ptCount val="11"/>
                <c:pt idx="0">
                  <c:v>-2.43161094224924</c:v>
                </c:pt>
                <c:pt idx="1">
                  <c:v>-3.0395136778115504</c:v>
                </c:pt>
                <c:pt idx="2">
                  <c:v>-3.6474164133738598</c:v>
                </c:pt>
                <c:pt idx="3">
                  <c:v>-1.21580547112462</c:v>
                </c:pt>
                <c:pt idx="4">
                  <c:v>-0.303951367781155</c:v>
                </c:pt>
                <c:pt idx="5">
                  <c:v>0</c:v>
                </c:pt>
                <c:pt idx="6">
                  <c:v>-1.21580547112462</c:v>
                </c:pt>
                <c:pt idx="7">
                  <c:v>-15.19756838905775</c:v>
                </c:pt>
                <c:pt idx="8">
                  <c:v>-1.21580547112462</c:v>
                </c:pt>
                <c:pt idx="9">
                  <c:v>0</c:v>
                </c:pt>
                <c:pt idx="10">
                  <c:v>-1.8237082066869299</c:v>
                </c:pt>
              </c:numCache>
            </c:numRef>
          </c:val>
          <c:extLst>
            <c:ext xmlns:c16="http://schemas.microsoft.com/office/drawing/2014/chart" uri="{C3380CC4-5D6E-409C-BE32-E72D297353CC}">
              <c16:uniqueId val="{00000002-02C8-4A34-AA67-96D3E0930EFD}"/>
            </c:ext>
          </c:extLst>
        </c:ser>
        <c:ser>
          <c:idx val="3"/>
          <c:order val="3"/>
          <c:tx>
            <c:strRef>
              <c:f>Sheet1!$E$1</c:f>
              <c:strCache>
                <c:ptCount val="1"/>
                <c:pt idx="0">
                  <c:v>Atezo + bev2</c:v>
                </c:pt>
              </c:strCache>
            </c:strRef>
          </c:tx>
          <c:spPr>
            <a:solidFill>
              <a:schemeClr val="tx2">
                <a:lumMod val="60000"/>
                <a:lumOff val="40000"/>
              </a:schemeClr>
            </a:solidFill>
          </c:spPr>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Sheet1!$E$2:$E$12</c:f>
              <c:numCache>
                <c:formatCode>General</c:formatCode>
                <c:ptCount val="11"/>
                <c:pt idx="0">
                  <c:v>-8.8145896656534948</c:v>
                </c:pt>
                <c:pt idx="1">
                  <c:v>-17.021276595744681</c:v>
                </c:pt>
                <c:pt idx="2">
                  <c:v>-10.334346504559271</c:v>
                </c:pt>
                <c:pt idx="3">
                  <c:v>-16.717325227963524</c:v>
                </c:pt>
                <c:pt idx="4">
                  <c:v>-6.3829787234042552</c:v>
                </c:pt>
                <c:pt idx="5">
                  <c:v>-1.21580547112462</c:v>
                </c:pt>
                <c:pt idx="6">
                  <c:v>-10.94224924012158</c:v>
                </c:pt>
                <c:pt idx="7">
                  <c:v>-14.589665653495439</c:v>
                </c:pt>
                <c:pt idx="8">
                  <c:v>-16.413373860182372</c:v>
                </c:pt>
                <c:pt idx="9">
                  <c:v>-0.91185410334346495</c:v>
                </c:pt>
                <c:pt idx="10">
                  <c:v>-17.021276595744681</c:v>
                </c:pt>
              </c:numCache>
            </c:numRef>
          </c:val>
          <c:extLst>
            <c:ext xmlns:c16="http://schemas.microsoft.com/office/drawing/2014/chart" uri="{C3380CC4-5D6E-409C-BE32-E72D297353CC}">
              <c16:uniqueId val="{00000003-02C8-4A34-AA67-96D3E0930EFD}"/>
            </c:ext>
          </c:extLst>
        </c:ser>
        <c:ser>
          <c:idx val="4"/>
          <c:order val="4"/>
          <c:tx>
            <c:strRef>
              <c:f>Sheet1!$F$1</c:f>
              <c:strCache>
                <c:ptCount val="1"/>
                <c:pt idx="0">
                  <c:v>Difference</c:v>
                </c:pt>
              </c:strCache>
            </c:strRef>
          </c:tx>
          <c:invertIfNegative val="0"/>
          <c:cat>
            <c:strRef>
              <c:f>Sheet1!$A$3:$A$19</c:f>
              <c:strCache>
                <c:ptCount val="17"/>
                <c:pt idx="0">
                  <c:v>Proteinuria</c:v>
                </c:pt>
                <c:pt idx="1">
                  <c:v>Alanine aminotransferase increased</c:v>
                </c:pt>
                <c:pt idx="2">
                  <c:v>Pyrexia</c:v>
                </c:pt>
                <c:pt idx="3">
                  <c:v>Asthenia</c:v>
                </c:pt>
                <c:pt idx="4">
                  <c:v>Alopecia</c:v>
                </c:pt>
                <c:pt idx="5">
                  <c:v>Abdominal pain</c:v>
                </c:pt>
                <c:pt idx="6">
                  <c:v>Hypertension</c:v>
                </c:pt>
                <c:pt idx="7">
                  <c:v>Decreased appetite</c:v>
                </c:pt>
                <c:pt idx="8">
                  <c:v>PPE</c:v>
                </c:pt>
                <c:pt idx="9">
                  <c:v>Diarrhoea</c:v>
                </c:pt>
                <c:pt idx="15">
                  <c:v>AEs with more than 5% difference. Atezo + Bev AEs given a neg value for tornado plot</c:v>
                </c:pt>
                <c:pt idx="16">
                  <c:v>All Aes &gt;= 10% included</c:v>
                </c:pt>
              </c:strCache>
            </c:strRef>
          </c:cat>
          <c:val>
            <c:numRef>
              <c:f>Sheet1!$F$3:$F$14</c:f>
              <c:numCache>
                <c:formatCode>General</c:formatCode>
                <c:ptCount val="12"/>
              </c:numCache>
            </c:numRef>
          </c:val>
          <c:extLst>
            <c:ext xmlns:c16="http://schemas.microsoft.com/office/drawing/2014/chart" uri="{C3380CC4-5D6E-409C-BE32-E72D297353CC}">
              <c16:uniqueId val="{00000004-02C8-4A34-AA67-96D3E0930EFD}"/>
            </c:ext>
          </c:extLst>
        </c:ser>
        <c:dLbls>
          <c:showLegendKey val="0"/>
          <c:showVal val="0"/>
          <c:showCatName val="0"/>
          <c:showSerName val="0"/>
          <c:showPercent val="0"/>
          <c:showBubbleSize val="0"/>
        </c:dLbls>
        <c:gapWidth val="50"/>
        <c:overlap val="100"/>
        <c:axId val="139007104"/>
        <c:axId val="139008640"/>
      </c:barChart>
      <c:catAx>
        <c:axId val="139007104"/>
        <c:scaling>
          <c:orientation val="minMax"/>
        </c:scaling>
        <c:delete val="0"/>
        <c:axPos val="l"/>
        <c:numFmt formatCode="General" sourceLinked="1"/>
        <c:majorTickMark val="none"/>
        <c:minorTickMark val="none"/>
        <c:tickLblPos val="none"/>
        <c:spPr>
          <a:ln w="12592" cap="sq"/>
        </c:spPr>
        <c:crossAx val="139008640"/>
        <c:crosses val="autoZero"/>
        <c:auto val="1"/>
        <c:lblAlgn val="ctr"/>
        <c:lblOffset val="100"/>
        <c:noMultiLvlLbl val="0"/>
      </c:catAx>
      <c:valAx>
        <c:axId val="139008640"/>
        <c:scaling>
          <c:orientation val="minMax"/>
          <c:max val="60"/>
          <c:min val="-60"/>
        </c:scaling>
        <c:delete val="0"/>
        <c:axPos val="b"/>
        <c:majorGridlines>
          <c:spPr>
            <a:ln w="6350" cap="sq">
              <a:solidFill>
                <a:schemeClr val="bg1">
                  <a:lumMod val="75000"/>
                </a:schemeClr>
              </a:solidFill>
            </a:ln>
          </c:spPr>
        </c:majorGridlines>
        <c:numFmt formatCode="General" sourceLinked="1"/>
        <c:majorTickMark val="out"/>
        <c:minorTickMark val="none"/>
        <c:tickLblPos val="none"/>
        <c:spPr>
          <a:ln w="19050" cap="sq">
            <a:solidFill>
              <a:schemeClr val="tx1"/>
            </a:solidFill>
          </a:ln>
        </c:spPr>
        <c:crossAx val="139007104"/>
        <c:crosses val="autoZero"/>
        <c:crossBetween val="between"/>
        <c:majorUnit val="10"/>
      </c:valAx>
      <c:spPr>
        <a:noFill/>
        <a:ln w="25385">
          <a:noFill/>
        </a:ln>
      </c:spPr>
    </c:plotArea>
    <c:plotVisOnly val="1"/>
    <c:dispBlanksAs val="gap"/>
    <c:showDLblsOverMax val="0"/>
  </c:chart>
  <c:txPr>
    <a:bodyPr/>
    <a:lstStyle/>
    <a:p>
      <a:pPr>
        <a:defRPr sz="1786"/>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06185567010309E-2"/>
          <c:y val="5.2434456928839003E-2"/>
          <c:w val="0.96219931271477699"/>
          <c:h val="0.917602996254682"/>
        </c:manualLayout>
      </c:layout>
      <c:barChart>
        <c:barDir val="bar"/>
        <c:grouping val="stacked"/>
        <c:varyColors val="0"/>
        <c:ser>
          <c:idx val="0"/>
          <c:order val="0"/>
          <c:tx>
            <c:strRef>
              <c:f>Sheet1!$B$1</c:f>
              <c:strCache>
                <c:ptCount val="1"/>
                <c:pt idx="0">
                  <c:v>sorafenib</c:v>
                </c:pt>
              </c:strCache>
            </c:strRef>
          </c:tx>
          <c:spPr>
            <a:solidFill>
              <a:schemeClr val="accent2"/>
            </a:solidFill>
            <a:ln>
              <a:noFill/>
            </a:ln>
          </c:spPr>
          <c:invertIfNegative val="0"/>
          <c:cat>
            <c:strRef>
              <c:f>Sheet1!$A$2:$A$19</c:f>
              <c:strCache>
                <c:ptCount val="18"/>
                <c:pt idx="0">
                  <c:v>Palmar-plantar erythrodysesthesia syndrome</c:v>
                </c:pt>
                <c:pt idx="1">
                  <c:v>Alopecia</c:v>
                </c:pt>
                <c:pt idx="2">
                  <c:v>Asthenia</c:v>
                </c:pt>
                <c:pt idx="3">
                  <c:v>Nausea</c:v>
                </c:pt>
                <c:pt idx="4">
                  <c:v>Rash</c:v>
                </c:pt>
                <c:pt idx="5">
                  <c:v>Decreased appetite</c:v>
                </c:pt>
                <c:pt idx="6">
                  <c:v>ALT increase</c:v>
                </c:pt>
                <c:pt idx="7">
                  <c:v>Diarrhoea</c:v>
                </c:pt>
                <c:pt idx="8">
                  <c:v>Infusion-related reaction</c:v>
                </c:pt>
                <c:pt idx="9">
                  <c:v>Pruritus</c:v>
                </c:pt>
                <c:pt idx="10">
                  <c:v>AST increase</c:v>
                </c:pt>
                <c:pt idx="11">
                  <c:v>Fatigue</c:v>
                </c:pt>
                <c:pt idx="12">
                  <c:v>Proteinuria</c:v>
                </c:pt>
                <c:pt idx="13">
                  <c:v>Hypertension</c:v>
                </c:pt>
                <c:pt idx="16">
                  <c:v>AEs with more than 5% difference. Atezo + Bev AEs given a neg value for tornado plot</c:v>
                </c:pt>
                <c:pt idx="17">
                  <c:v>All Aes &gt;= 10% included</c:v>
                </c:pt>
              </c:strCache>
            </c:strRef>
          </c:cat>
          <c:val>
            <c:numRef>
              <c:f>Sheet1!$B$2:$B$16</c:f>
              <c:numCache>
                <c:formatCode>General</c:formatCode>
                <c:ptCount val="15"/>
                <c:pt idx="0">
                  <c:v>8.3333333333333321</c:v>
                </c:pt>
                <c:pt idx="1">
                  <c:v>0</c:v>
                </c:pt>
                <c:pt idx="2">
                  <c:v>1.9230769230769231</c:v>
                </c:pt>
                <c:pt idx="3">
                  <c:v>0</c:v>
                </c:pt>
                <c:pt idx="4">
                  <c:v>2.5641025641025639</c:v>
                </c:pt>
                <c:pt idx="5">
                  <c:v>3.8461538461538463</c:v>
                </c:pt>
                <c:pt idx="6">
                  <c:v>0</c:v>
                </c:pt>
                <c:pt idx="7">
                  <c:v>3.8461538461538463</c:v>
                </c:pt>
                <c:pt idx="8">
                  <c:v>0</c:v>
                </c:pt>
                <c:pt idx="9">
                  <c:v>0</c:v>
                </c:pt>
                <c:pt idx="10">
                  <c:v>2.5641025641025639</c:v>
                </c:pt>
                <c:pt idx="11">
                  <c:v>3.2051282051282048</c:v>
                </c:pt>
                <c:pt idx="12">
                  <c:v>0.64102564102564097</c:v>
                </c:pt>
                <c:pt idx="13">
                  <c:v>8.9743589743589745</c:v>
                </c:pt>
                <c:pt idx="14">
                  <c:v>0</c:v>
                </c:pt>
              </c:numCache>
            </c:numRef>
          </c:val>
          <c:extLst>
            <c:ext xmlns:c16="http://schemas.microsoft.com/office/drawing/2014/chart" uri="{C3380CC4-5D6E-409C-BE32-E72D297353CC}">
              <c16:uniqueId val="{00000000-02C8-4A34-AA67-96D3E0930EFD}"/>
            </c:ext>
          </c:extLst>
        </c:ser>
        <c:ser>
          <c:idx val="1"/>
          <c:order val="1"/>
          <c:tx>
            <c:strRef>
              <c:f>Sheet1!$C$1</c:f>
              <c:strCache>
                <c:ptCount val="1"/>
                <c:pt idx="0">
                  <c:v>sorafenib2</c:v>
                </c:pt>
              </c:strCache>
            </c:strRef>
          </c:tx>
          <c:spPr>
            <a:solidFill>
              <a:schemeClr val="accent1"/>
            </a:solidFill>
          </c:spPr>
          <c:invertIfNegative val="0"/>
          <c:cat>
            <c:strRef>
              <c:f>Sheet1!$A$2:$A$19</c:f>
              <c:strCache>
                <c:ptCount val="18"/>
                <c:pt idx="0">
                  <c:v>Palmar-plantar erythrodysesthesia syndrome</c:v>
                </c:pt>
                <c:pt idx="1">
                  <c:v>Alopecia</c:v>
                </c:pt>
                <c:pt idx="2">
                  <c:v>Asthenia</c:v>
                </c:pt>
                <c:pt idx="3">
                  <c:v>Nausea</c:v>
                </c:pt>
                <c:pt idx="4">
                  <c:v>Rash</c:v>
                </c:pt>
                <c:pt idx="5">
                  <c:v>Decreased appetite</c:v>
                </c:pt>
                <c:pt idx="6">
                  <c:v>ALT increase</c:v>
                </c:pt>
                <c:pt idx="7">
                  <c:v>Diarrhoea</c:v>
                </c:pt>
                <c:pt idx="8">
                  <c:v>Infusion-related reaction</c:v>
                </c:pt>
                <c:pt idx="9">
                  <c:v>Pruritus</c:v>
                </c:pt>
                <c:pt idx="10">
                  <c:v>AST increase</c:v>
                </c:pt>
                <c:pt idx="11">
                  <c:v>Fatigue</c:v>
                </c:pt>
                <c:pt idx="12">
                  <c:v>Proteinuria</c:v>
                </c:pt>
                <c:pt idx="13">
                  <c:v>Hypertension</c:v>
                </c:pt>
                <c:pt idx="16">
                  <c:v>AEs with more than 5% difference. Atezo + Bev AEs given a neg value for tornado plot</c:v>
                </c:pt>
                <c:pt idx="17">
                  <c:v>All Aes &gt;= 10% included</c:v>
                </c:pt>
              </c:strCache>
            </c:strRef>
          </c:cat>
          <c:val>
            <c:numRef>
              <c:f>Sheet1!$C$2:$C$16</c:f>
              <c:numCache>
                <c:formatCode>General</c:formatCode>
                <c:ptCount val="15"/>
                <c:pt idx="0">
                  <c:v>39.743589743589745</c:v>
                </c:pt>
                <c:pt idx="1">
                  <c:v>13.461538461538462</c:v>
                </c:pt>
                <c:pt idx="2">
                  <c:v>8.3333333333333321</c:v>
                </c:pt>
                <c:pt idx="3">
                  <c:v>12.820512820512819</c:v>
                </c:pt>
                <c:pt idx="4">
                  <c:v>14.102564102564102</c:v>
                </c:pt>
                <c:pt idx="5">
                  <c:v>16.025641025641026</c:v>
                </c:pt>
                <c:pt idx="6">
                  <c:v>2.5641025641025639</c:v>
                </c:pt>
                <c:pt idx="7">
                  <c:v>39.102564102564102</c:v>
                </c:pt>
                <c:pt idx="8">
                  <c:v>0</c:v>
                </c:pt>
                <c:pt idx="9">
                  <c:v>8.3333333333333321</c:v>
                </c:pt>
                <c:pt idx="10">
                  <c:v>4.4871794871794872</c:v>
                </c:pt>
                <c:pt idx="11">
                  <c:v>12.179487179487179</c:v>
                </c:pt>
                <c:pt idx="12">
                  <c:v>3.8461538461538463</c:v>
                </c:pt>
                <c:pt idx="13">
                  <c:v>10.897435897435898</c:v>
                </c:pt>
                <c:pt idx="14">
                  <c:v>0</c:v>
                </c:pt>
              </c:numCache>
            </c:numRef>
          </c:val>
          <c:extLst>
            <c:ext xmlns:c16="http://schemas.microsoft.com/office/drawing/2014/chart" uri="{C3380CC4-5D6E-409C-BE32-E72D297353CC}">
              <c16:uniqueId val="{00000001-02C8-4A34-AA67-96D3E0930EFD}"/>
            </c:ext>
          </c:extLst>
        </c:ser>
        <c:ser>
          <c:idx val="2"/>
          <c:order val="2"/>
          <c:tx>
            <c:strRef>
              <c:f>Sheet1!$D$1</c:f>
              <c:strCache>
                <c:ptCount val="1"/>
                <c:pt idx="0">
                  <c:v>Atezo + bev</c:v>
                </c:pt>
              </c:strCache>
            </c:strRef>
          </c:tx>
          <c:spPr>
            <a:solidFill>
              <a:schemeClr val="tx2">
                <a:lumMod val="75000"/>
              </a:schemeClr>
            </a:solidFill>
          </c:spPr>
          <c:invertIfNegative val="0"/>
          <c:cat>
            <c:strRef>
              <c:f>Sheet1!$A$2:$A$19</c:f>
              <c:strCache>
                <c:ptCount val="18"/>
                <c:pt idx="0">
                  <c:v>Palmar-plantar erythrodysesthesia syndrome</c:v>
                </c:pt>
                <c:pt idx="1">
                  <c:v>Alopecia</c:v>
                </c:pt>
                <c:pt idx="2">
                  <c:v>Asthenia</c:v>
                </c:pt>
                <c:pt idx="3">
                  <c:v>Nausea</c:v>
                </c:pt>
                <c:pt idx="4">
                  <c:v>Rash</c:v>
                </c:pt>
                <c:pt idx="5">
                  <c:v>Decreased appetite</c:v>
                </c:pt>
                <c:pt idx="6">
                  <c:v>ALT increase</c:v>
                </c:pt>
                <c:pt idx="7">
                  <c:v>Diarrhoea</c:v>
                </c:pt>
                <c:pt idx="8">
                  <c:v>Infusion-related reaction</c:v>
                </c:pt>
                <c:pt idx="9">
                  <c:v>Pruritus</c:v>
                </c:pt>
                <c:pt idx="10">
                  <c:v>AST increase</c:v>
                </c:pt>
                <c:pt idx="11">
                  <c:v>Fatigue</c:v>
                </c:pt>
                <c:pt idx="12">
                  <c:v>Proteinuria</c:v>
                </c:pt>
                <c:pt idx="13">
                  <c:v>Hypertension</c:v>
                </c:pt>
                <c:pt idx="16">
                  <c:v>AEs with more than 5% difference. Atezo + Bev AEs given a neg value for tornado plot</c:v>
                </c:pt>
                <c:pt idx="17">
                  <c:v>All Aes &gt;= 10% included</c:v>
                </c:pt>
              </c:strCache>
            </c:strRef>
          </c:cat>
          <c:val>
            <c:numRef>
              <c:f>Sheet1!$D$2:$D$16</c:f>
              <c:numCache>
                <c:formatCode>General</c:formatCode>
                <c:ptCount val="15"/>
                <c:pt idx="0">
                  <c:v>0</c:v>
                </c:pt>
                <c:pt idx="1">
                  <c:v>0</c:v>
                </c:pt>
                <c:pt idx="2">
                  <c:v>0</c:v>
                </c:pt>
                <c:pt idx="3">
                  <c:v>0</c:v>
                </c:pt>
                <c:pt idx="4">
                  <c:v>0</c:v>
                </c:pt>
                <c:pt idx="5">
                  <c:v>-0.60790273556231</c:v>
                </c:pt>
                <c:pt idx="6">
                  <c:v>-2.1276595744680851</c:v>
                </c:pt>
                <c:pt idx="7">
                  <c:v>-0.303951367781155</c:v>
                </c:pt>
                <c:pt idx="8">
                  <c:v>-2.1276595744680851</c:v>
                </c:pt>
                <c:pt idx="9">
                  <c:v>0</c:v>
                </c:pt>
                <c:pt idx="10">
                  <c:v>-4.2553191489361701</c:v>
                </c:pt>
                <c:pt idx="11">
                  <c:v>-1.5197568389057752</c:v>
                </c:pt>
                <c:pt idx="12">
                  <c:v>-2.735562310030395</c:v>
                </c:pt>
                <c:pt idx="13">
                  <c:v>-10.334346504559271</c:v>
                </c:pt>
                <c:pt idx="14">
                  <c:v>0</c:v>
                </c:pt>
              </c:numCache>
            </c:numRef>
          </c:val>
          <c:extLst>
            <c:ext xmlns:c16="http://schemas.microsoft.com/office/drawing/2014/chart" uri="{C3380CC4-5D6E-409C-BE32-E72D297353CC}">
              <c16:uniqueId val="{00000002-02C8-4A34-AA67-96D3E0930EFD}"/>
            </c:ext>
          </c:extLst>
        </c:ser>
        <c:ser>
          <c:idx val="3"/>
          <c:order val="3"/>
          <c:tx>
            <c:strRef>
              <c:f>Sheet1!$E$1</c:f>
              <c:strCache>
                <c:ptCount val="1"/>
                <c:pt idx="0">
                  <c:v>Atezo + bev2</c:v>
                </c:pt>
              </c:strCache>
            </c:strRef>
          </c:tx>
          <c:spPr>
            <a:solidFill>
              <a:schemeClr val="tx2">
                <a:lumMod val="60000"/>
                <a:lumOff val="40000"/>
              </a:schemeClr>
            </a:solidFill>
          </c:spPr>
          <c:invertIfNegative val="0"/>
          <c:cat>
            <c:strRef>
              <c:f>Sheet1!$A$2:$A$19</c:f>
              <c:strCache>
                <c:ptCount val="18"/>
                <c:pt idx="0">
                  <c:v>Palmar-plantar erythrodysesthesia syndrome</c:v>
                </c:pt>
                <c:pt idx="1">
                  <c:v>Alopecia</c:v>
                </c:pt>
                <c:pt idx="2">
                  <c:v>Asthenia</c:v>
                </c:pt>
                <c:pt idx="3">
                  <c:v>Nausea</c:v>
                </c:pt>
                <c:pt idx="4">
                  <c:v>Rash</c:v>
                </c:pt>
                <c:pt idx="5">
                  <c:v>Decreased appetite</c:v>
                </c:pt>
                <c:pt idx="6">
                  <c:v>ALT increase</c:v>
                </c:pt>
                <c:pt idx="7">
                  <c:v>Diarrhoea</c:v>
                </c:pt>
                <c:pt idx="8">
                  <c:v>Infusion-related reaction</c:v>
                </c:pt>
                <c:pt idx="9">
                  <c:v>Pruritus</c:v>
                </c:pt>
                <c:pt idx="10">
                  <c:v>AST increase</c:v>
                </c:pt>
                <c:pt idx="11">
                  <c:v>Fatigue</c:v>
                </c:pt>
                <c:pt idx="12">
                  <c:v>Proteinuria</c:v>
                </c:pt>
                <c:pt idx="13">
                  <c:v>Hypertension</c:v>
                </c:pt>
                <c:pt idx="16">
                  <c:v>AEs with more than 5% difference. Atezo + Bev AEs given a neg value for tornado plot</c:v>
                </c:pt>
                <c:pt idx="17">
                  <c:v>All Aes &gt;= 10% included</c:v>
                </c:pt>
              </c:strCache>
            </c:strRef>
          </c:cat>
          <c:val>
            <c:numRef>
              <c:f>Sheet1!$E$2:$E$16</c:f>
              <c:numCache>
                <c:formatCode>General</c:formatCode>
                <c:ptCount val="15"/>
                <c:pt idx="0">
                  <c:v>-0.60790273556231</c:v>
                </c:pt>
                <c:pt idx="1">
                  <c:v>-0.91185410334346495</c:v>
                </c:pt>
                <c:pt idx="2">
                  <c:v>-3.3434650455927049</c:v>
                </c:pt>
                <c:pt idx="3">
                  <c:v>-6.3829787234042552</c:v>
                </c:pt>
                <c:pt idx="4">
                  <c:v>-8.8145896656534948</c:v>
                </c:pt>
                <c:pt idx="5">
                  <c:v>-9.4224924012158056</c:v>
                </c:pt>
                <c:pt idx="6">
                  <c:v>-8.2066869300911858</c:v>
                </c:pt>
                <c:pt idx="7">
                  <c:v>-10.030395136778116</c:v>
                </c:pt>
                <c:pt idx="8">
                  <c:v>-8.8145896656534948</c:v>
                </c:pt>
                <c:pt idx="9">
                  <c:v>-13.069908814589665</c:v>
                </c:pt>
                <c:pt idx="10">
                  <c:v>-9.7264437689969601</c:v>
                </c:pt>
                <c:pt idx="11">
                  <c:v>-13.677811550151976</c:v>
                </c:pt>
                <c:pt idx="12">
                  <c:v>-16.109422492401215</c:v>
                </c:pt>
                <c:pt idx="13">
                  <c:v>-13.373860182370819</c:v>
                </c:pt>
                <c:pt idx="14">
                  <c:v>0</c:v>
                </c:pt>
              </c:numCache>
            </c:numRef>
          </c:val>
          <c:extLst>
            <c:ext xmlns:c16="http://schemas.microsoft.com/office/drawing/2014/chart" uri="{C3380CC4-5D6E-409C-BE32-E72D297353CC}">
              <c16:uniqueId val="{00000003-02C8-4A34-AA67-96D3E0930EFD}"/>
            </c:ext>
          </c:extLst>
        </c:ser>
        <c:ser>
          <c:idx val="4"/>
          <c:order val="4"/>
          <c:tx>
            <c:strRef>
              <c:f>Sheet1!$F$1</c:f>
              <c:strCache>
                <c:ptCount val="1"/>
                <c:pt idx="0">
                  <c:v>Difference</c:v>
                </c:pt>
              </c:strCache>
            </c:strRef>
          </c:tx>
          <c:invertIfNegative val="0"/>
          <c:cat>
            <c:strRef>
              <c:f>Sheet1!$A$2:$A$19</c:f>
              <c:strCache>
                <c:ptCount val="18"/>
                <c:pt idx="0">
                  <c:v>Palmar-plantar erythrodysesthesia syndrome</c:v>
                </c:pt>
                <c:pt idx="1">
                  <c:v>Alopecia</c:v>
                </c:pt>
                <c:pt idx="2">
                  <c:v>Asthenia</c:v>
                </c:pt>
                <c:pt idx="3">
                  <c:v>Nausea</c:v>
                </c:pt>
                <c:pt idx="4">
                  <c:v>Rash</c:v>
                </c:pt>
                <c:pt idx="5">
                  <c:v>Decreased appetite</c:v>
                </c:pt>
                <c:pt idx="6">
                  <c:v>ALT increase</c:v>
                </c:pt>
                <c:pt idx="7">
                  <c:v>Diarrhoea</c:v>
                </c:pt>
                <c:pt idx="8">
                  <c:v>Infusion-related reaction</c:v>
                </c:pt>
                <c:pt idx="9">
                  <c:v>Pruritus</c:v>
                </c:pt>
                <c:pt idx="10">
                  <c:v>AST increase</c:v>
                </c:pt>
                <c:pt idx="11">
                  <c:v>Fatigue</c:v>
                </c:pt>
                <c:pt idx="12">
                  <c:v>Proteinuria</c:v>
                </c:pt>
                <c:pt idx="13">
                  <c:v>Hypertension</c:v>
                </c:pt>
                <c:pt idx="16">
                  <c:v>AEs with more than 5% difference. Atezo + Bev AEs given a neg value for tornado plot</c:v>
                </c:pt>
                <c:pt idx="17">
                  <c:v>All Aes &gt;= 10% included</c:v>
                </c:pt>
              </c:strCache>
            </c:strRef>
          </c:cat>
          <c:val>
            <c:numRef>
              <c:f>Sheet1!$F$2:$F$13</c:f>
              <c:numCache>
                <c:formatCode>General</c:formatCode>
                <c:ptCount val="12"/>
              </c:numCache>
            </c:numRef>
          </c:val>
          <c:extLst>
            <c:ext xmlns:c16="http://schemas.microsoft.com/office/drawing/2014/chart" uri="{C3380CC4-5D6E-409C-BE32-E72D297353CC}">
              <c16:uniqueId val="{00000004-02C8-4A34-AA67-96D3E0930EFD}"/>
            </c:ext>
          </c:extLst>
        </c:ser>
        <c:dLbls>
          <c:showLegendKey val="0"/>
          <c:showVal val="0"/>
          <c:showCatName val="0"/>
          <c:showSerName val="0"/>
          <c:showPercent val="0"/>
          <c:showBubbleSize val="0"/>
        </c:dLbls>
        <c:gapWidth val="50"/>
        <c:overlap val="100"/>
        <c:axId val="139007104"/>
        <c:axId val="139008640"/>
      </c:barChart>
      <c:catAx>
        <c:axId val="139007104"/>
        <c:scaling>
          <c:orientation val="minMax"/>
        </c:scaling>
        <c:delete val="0"/>
        <c:axPos val="l"/>
        <c:numFmt formatCode="General" sourceLinked="1"/>
        <c:majorTickMark val="none"/>
        <c:minorTickMark val="none"/>
        <c:tickLblPos val="none"/>
        <c:spPr>
          <a:ln w="12592" cap="sq"/>
        </c:spPr>
        <c:crossAx val="139008640"/>
        <c:crossesAt val="0"/>
        <c:auto val="1"/>
        <c:lblAlgn val="ctr"/>
        <c:lblOffset val="100"/>
        <c:noMultiLvlLbl val="0"/>
      </c:catAx>
      <c:valAx>
        <c:axId val="139008640"/>
        <c:scaling>
          <c:orientation val="minMax"/>
          <c:max val="50"/>
          <c:min val="-50"/>
        </c:scaling>
        <c:delete val="0"/>
        <c:axPos val="b"/>
        <c:majorGridlines>
          <c:spPr>
            <a:ln w="6350" cap="sq">
              <a:solidFill>
                <a:schemeClr val="bg1">
                  <a:lumMod val="75000"/>
                </a:schemeClr>
              </a:solidFill>
            </a:ln>
          </c:spPr>
        </c:majorGridlines>
        <c:numFmt formatCode="General" sourceLinked="1"/>
        <c:majorTickMark val="out"/>
        <c:minorTickMark val="none"/>
        <c:tickLblPos val="none"/>
        <c:spPr>
          <a:ln w="19050" cap="sq">
            <a:solidFill>
              <a:schemeClr val="tx1"/>
            </a:solidFill>
          </a:ln>
        </c:spPr>
        <c:crossAx val="139007104"/>
        <c:crosses val="autoZero"/>
        <c:crossBetween val="between"/>
        <c:majorUnit val="10"/>
      </c:valAx>
      <c:spPr>
        <a:noFill/>
        <a:ln w="25385">
          <a:noFill/>
        </a:ln>
      </c:spPr>
    </c:plotArea>
    <c:plotVisOnly val="1"/>
    <c:dispBlanksAs val="gap"/>
    <c:showDLblsOverMax val="0"/>
  </c:chart>
  <c:txPr>
    <a:bodyPr/>
    <a:lstStyle/>
    <a:p>
      <a:pPr>
        <a:defRPr sz="1786"/>
      </a:pPr>
      <a:endParaRPr lang="en-US"/>
    </a:p>
  </c:txPr>
  <c:externalData r:id="rId1">
    <c:autoUpdate val="0"/>
  </c:externalData>
</c:chartSpace>
</file>

<file path=ppt/diagrams/_rels/data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sv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4D752D-5E41-EB49-A7A9-ACE499FFCCFA}"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nl-NL"/>
        </a:p>
      </dgm:t>
    </dgm:pt>
    <dgm:pt modelId="{F3590048-B003-5649-808F-113FFD698A6F}">
      <dgm:prSet/>
      <dgm:spPr>
        <a:solidFill>
          <a:schemeClr val="accent3"/>
        </a:solidFill>
      </dgm:spPr>
      <dgm:t>
        <a:bodyPr anchor="ctr" anchorCtr="0"/>
        <a:lstStyle/>
        <a:p>
          <a:pPr algn="l"/>
          <a:r>
            <a:rPr lang="en-US" dirty="0">
              <a:solidFill>
                <a:schemeClr val="tx1"/>
              </a:solidFill>
            </a:rPr>
            <a:t>Explore the patient-profile who could benefit from </a:t>
          </a:r>
          <a:r>
            <a:rPr lang="en-US" dirty="0" err="1">
              <a:solidFill>
                <a:schemeClr val="tx1"/>
              </a:solidFill>
            </a:rPr>
            <a:t>VEGFR-TKI</a:t>
          </a:r>
          <a:r>
            <a:rPr lang="en-US" dirty="0">
              <a:solidFill>
                <a:schemeClr val="tx1"/>
              </a:solidFill>
            </a:rPr>
            <a:t> monotherapy 1</a:t>
          </a:r>
          <a:r>
            <a:rPr lang="en-US" baseline="30000" dirty="0">
              <a:solidFill>
                <a:schemeClr val="tx1"/>
              </a:solidFill>
            </a:rPr>
            <a:t>st</a:t>
          </a:r>
          <a:r>
            <a:rPr lang="en-US" dirty="0">
              <a:solidFill>
                <a:schemeClr val="tx1"/>
              </a:solidFill>
            </a:rPr>
            <a:t> line in advanced or unresectable HCC </a:t>
          </a:r>
          <a:endParaRPr lang="en-GB" dirty="0">
            <a:solidFill>
              <a:schemeClr val="tx1"/>
            </a:solidFill>
          </a:endParaRPr>
        </a:p>
        <a:p>
          <a:r>
            <a:rPr lang="en-US" dirty="0">
              <a:solidFill>
                <a:schemeClr val="tx1"/>
              </a:solidFill>
            </a:rPr>
            <a:t>Interpret the real-world data and understand the implications for clinical practice</a:t>
          </a:r>
          <a:endParaRPr lang="en-GB" dirty="0">
            <a:solidFill>
              <a:schemeClr val="tx1"/>
            </a:solidFill>
          </a:endParaRPr>
        </a:p>
        <a:p>
          <a:r>
            <a:rPr lang="en-US" dirty="0">
              <a:solidFill>
                <a:schemeClr val="tx1"/>
              </a:solidFill>
            </a:rPr>
            <a:t>Understand the safety profile of the monotherapies, be able to </a:t>
          </a:r>
          <a:r>
            <a:rPr lang="en-US" dirty="0" err="1">
              <a:solidFill>
                <a:schemeClr val="tx1"/>
              </a:solidFill>
            </a:rPr>
            <a:t>recognise</a:t>
          </a:r>
          <a:r>
            <a:rPr lang="en-US" dirty="0">
              <a:solidFill>
                <a:schemeClr val="tx1"/>
              </a:solidFill>
            </a:rPr>
            <a:t> the cause of toxicities and know the appropriate dosing strategies to manage side effects </a:t>
          </a:r>
          <a:endParaRPr lang="en-GB" dirty="0">
            <a:solidFill>
              <a:schemeClr val="tx1"/>
            </a:solidFill>
          </a:endParaRPr>
        </a:p>
        <a:p>
          <a:r>
            <a:rPr lang="en-US" dirty="0">
              <a:solidFill>
                <a:schemeClr val="tx1"/>
              </a:solidFill>
            </a:rPr>
            <a:t>A look into the future, the potential of combination therapies in the treatment of HCC</a:t>
          </a:r>
          <a:endParaRPr lang="en-GB" noProof="0" dirty="0">
            <a:solidFill>
              <a:schemeClr val="tx1"/>
            </a:solidFill>
          </a:endParaRPr>
        </a:p>
      </dgm:t>
    </dgm:pt>
    <dgm:pt modelId="{C936D199-B005-6F4F-918A-2D9EF81BF601}" type="parTrans" cxnId="{EBC03969-EC9C-4449-9D16-E6FF4B8A190F}">
      <dgm:prSet/>
      <dgm:spPr/>
      <dgm:t>
        <a:bodyPr/>
        <a:lstStyle/>
        <a:p>
          <a:endParaRPr lang="nl-NL"/>
        </a:p>
      </dgm:t>
    </dgm:pt>
    <dgm:pt modelId="{F3F3DEDC-2AAE-9945-ABC8-B767F41D793F}" type="sibTrans" cxnId="{EBC03969-EC9C-4449-9D16-E6FF4B8A190F}">
      <dgm:prSet/>
      <dgm:spPr/>
      <dgm:t>
        <a:bodyPr/>
        <a:lstStyle/>
        <a:p>
          <a:endParaRPr lang="nl-NL"/>
        </a:p>
      </dgm:t>
    </dgm:pt>
    <dgm:pt modelId="{21C512AA-9372-4D08-9EFB-2D34D8817F34}" type="pres">
      <dgm:prSet presAssocID="{0B4D752D-5E41-EB49-A7A9-ACE499FFCCFA}" presName="linearFlow" presStyleCnt="0">
        <dgm:presLayoutVars>
          <dgm:dir/>
          <dgm:resizeHandles val="exact"/>
        </dgm:presLayoutVars>
      </dgm:prSet>
      <dgm:spPr/>
    </dgm:pt>
    <dgm:pt modelId="{230985DD-02A5-425A-B86F-E02FE59550C9}" type="pres">
      <dgm:prSet presAssocID="{F3590048-B003-5649-808F-113FFD698A6F}" presName="composite" presStyleCnt="0"/>
      <dgm:spPr/>
    </dgm:pt>
    <dgm:pt modelId="{3D9772B1-28DD-4A5F-8CE5-C29FB976694A}" type="pres">
      <dgm:prSet presAssocID="{F3590048-B003-5649-808F-113FFD698A6F}" presName="imgShp" presStyleLbl="fgImgPlace1" presStyleIdx="0" presStyleCnt="1"/>
      <dgm:spPr>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dgm:spPr>
    </dgm:pt>
    <dgm:pt modelId="{278F381F-D0C6-4A08-97BC-D289AC71036E}" type="pres">
      <dgm:prSet presAssocID="{F3590048-B003-5649-808F-113FFD698A6F}" presName="txShp" presStyleLbl="node1" presStyleIdx="0" presStyleCnt="1" custScaleX="114931">
        <dgm:presLayoutVars>
          <dgm:bulletEnabled val="1"/>
        </dgm:presLayoutVars>
      </dgm:prSet>
      <dgm:spPr/>
    </dgm:pt>
  </dgm:ptLst>
  <dgm:cxnLst>
    <dgm:cxn modelId="{04D18C26-DE35-47F3-8561-42EDBA569418}" type="presOf" srcId="{0B4D752D-5E41-EB49-A7A9-ACE499FFCCFA}" destId="{21C512AA-9372-4D08-9EFB-2D34D8817F34}" srcOrd="0" destOrd="0" presId="urn:microsoft.com/office/officeart/2005/8/layout/vList3"/>
    <dgm:cxn modelId="{EBC03969-EC9C-4449-9D16-E6FF4B8A190F}" srcId="{0B4D752D-5E41-EB49-A7A9-ACE499FFCCFA}" destId="{F3590048-B003-5649-808F-113FFD698A6F}" srcOrd="0" destOrd="0" parTransId="{C936D199-B005-6F4F-918A-2D9EF81BF601}" sibTransId="{F3F3DEDC-2AAE-9945-ABC8-B767F41D793F}"/>
    <dgm:cxn modelId="{496B4DC9-B1FE-4C2D-BE42-E8EAFADBA8DD}" type="presOf" srcId="{F3590048-B003-5649-808F-113FFD698A6F}" destId="{278F381F-D0C6-4A08-97BC-D289AC71036E}" srcOrd="0" destOrd="0" presId="urn:microsoft.com/office/officeart/2005/8/layout/vList3"/>
    <dgm:cxn modelId="{17AED130-7A79-4E0A-B456-359C49F0EFE4}" type="presParOf" srcId="{21C512AA-9372-4D08-9EFB-2D34D8817F34}" destId="{230985DD-02A5-425A-B86F-E02FE59550C9}" srcOrd="0" destOrd="0" presId="urn:microsoft.com/office/officeart/2005/8/layout/vList3"/>
    <dgm:cxn modelId="{DC83A698-4B75-40D1-87B1-8CC054678752}" type="presParOf" srcId="{230985DD-02A5-425A-B86F-E02FE59550C9}" destId="{3D9772B1-28DD-4A5F-8CE5-C29FB976694A}" srcOrd="0" destOrd="0" presId="urn:microsoft.com/office/officeart/2005/8/layout/vList3"/>
    <dgm:cxn modelId="{48BC9ED1-1B2C-4EC1-B29E-F025EE889065}" type="presParOf" srcId="{230985DD-02A5-425A-B86F-E02FE59550C9}" destId="{278F381F-D0C6-4A08-97BC-D289AC71036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8F381F-D0C6-4A08-97BC-D289AC71036E}">
      <dsp:nvSpPr>
        <dsp:cNvPr id="0" name=""/>
        <dsp:cNvSpPr/>
      </dsp:nvSpPr>
      <dsp:spPr>
        <a:xfrm rot="10800000">
          <a:off x="1937824" y="426898"/>
          <a:ext cx="8377920" cy="3672165"/>
        </a:xfrm>
        <a:prstGeom prst="homePlat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9323" tIns="76200" rIns="142240" bIns="762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Explore the patient-profile who could benefit from </a:t>
          </a:r>
          <a:r>
            <a:rPr lang="en-US" sz="2000" kern="1200" dirty="0" err="1">
              <a:solidFill>
                <a:schemeClr val="tx1"/>
              </a:solidFill>
            </a:rPr>
            <a:t>VEGFR-TKI</a:t>
          </a:r>
          <a:r>
            <a:rPr lang="en-US" sz="2000" kern="1200" dirty="0">
              <a:solidFill>
                <a:schemeClr val="tx1"/>
              </a:solidFill>
            </a:rPr>
            <a:t> monotherapy 1</a:t>
          </a:r>
          <a:r>
            <a:rPr lang="en-US" sz="2000" kern="1200" baseline="30000" dirty="0">
              <a:solidFill>
                <a:schemeClr val="tx1"/>
              </a:solidFill>
            </a:rPr>
            <a:t>st</a:t>
          </a:r>
          <a:r>
            <a:rPr lang="en-US" sz="2000" kern="1200" dirty="0">
              <a:solidFill>
                <a:schemeClr val="tx1"/>
              </a:solidFill>
            </a:rPr>
            <a:t> line in advanced or unresectable HCC </a:t>
          </a:r>
          <a:endParaRPr lang="en-GB" sz="2000" kern="1200" dirty="0">
            <a:solidFill>
              <a:schemeClr val="tx1"/>
            </a:solidFill>
          </a:endParaRPr>
        </a:p>
        <a:p>
          <a:pPr marL="0" lvl="0" indent="0" defTabSz="889000">
            <a:lnSpc>
              <a:spcPct val="90000"/>
            </a:lnSpc>
            <a:spcBef>
              <a:spcPct val="0"/>
            </a:spcBef>
            <a:spcAft>
              <a:spcPct val="35000"/>
            </a:spcAft>
            <a:buNone/>
          </a:pPr>
          <a:r>
            <a:rPr lang="en-US" sz="2000" kern="1200" dirty="0">
              <a:solidFill>
                <a:schemeClr val="tx1"/>
              </a:solidFill>
            </a:rPr>
            <a:t>Interpret the real-world data and understand the implications for clinical practice</a:t>
          </a:r>
          <a:endParaRPr lang="en-GB" sz="2000" kern="1200" dirty="0">
            <a:solidFill>
              <a:schemeClr val="tx1"/>
            </a:solidFill>
          </a:endParaRPr>
        </a:p>
        <a:p>
          <a:pPr marL="0" lvl="0" indent="0" defTabSz="889000">
            <a:lnSpc>
              <a:spcPct val="90000"/>
            </a:lnSpc>
            <a:spcBef>
              <a:spcPct val="0"/>
            </a:spcBef>
            <a:spcAft>
              <a:spcPct val="35000"/>
            </a:spcAft>
            <a:buNone/>
          </a:pPr>
          <a:r>
            <a:rPr lang="en-US" sz="2000" kern="1200" dirty="0">
              <a:solidFill>
                <a:schemeClr val="tx1"/>
              </a:solidFill>
            </a:rPr>
            <a:t>Understand the safety profile of the monotherapies, be able to </a:t>
          </a:r>
          <a:r>
            <a:rPr lang="en-US" sz="2000" kern="1200" dirty="0" err="1">
              <a:solidFill>
                <a:schemeClr val="tx1"/>
              </a:solidFill>
            </a:rPr>
            <a:t>recognise</a:t>
          </a:r>
          <a:r>
            <a:rPr lang="en-US" sz="2000" kern="1200" dirty="0">
              <a:solidFill>
                <a:schemeClr val="tx1"/>
              </a:solidFill>
            </a:rPr>
            <a:t> the cause of toxicities and know the appropriate dosing strategies to manage side effects </a:t>
          </a:r>
          <a:endParaRPr lang="en-GB" sz="2000" kern="1200" dirty="0">
            <a:solidFill>
              <a:schemeClr val="tx1"/>
            </a:solidFill>
          </a:endParaRPr>
        </a:p>
        <a:p>
          <a:pPr marL="0" lvl="0" indent="0" defTabSz="889000">
            <a:lnSpc>
              <a:spcPct val="90000"/>
            </a:lnSpc>
            <a:spcBef>
              <a:spcPct val="0"/>
            </a:spcBef>
            <a:spcAft>
              <a:spcPct val="35000"/>
            </a:spcAft>
            <a:buNone/>
          </a:pPr>
          <a:r>
            <a:rPr lang="en-US" sz="2000" kern="1200" dirty="0">
              <a:solidFill>
                <a:schemeClr val="tx1"/>
              </a:solidFill>
            </a:rPr>
            <a:t>A look into the future, the potential of combination therapies in the treatment of HCC</a:t>
          </a:r>
          <a:endParaRPr lang="en-GB" sz="2000" kern="1200" noProof="0" dirty="0">
            <a:solidFill>
              <a:schemeClr val="tx1"/>
            </a:solidFill>
          </a:endParaRPr>
        </a:p>
      </dsp:txBody>
      <dsp:txXfrm rot="10800000">
        <a:off x="2855865" y="426898"/>
        <a:ext cx="7459879" cy="3672165"/>
      </dsp:txXfrm>
    </dsp:sp>
    <dsp:sp modelId="{3D9772B1-28DD-4A5F-8CE5-C29FB976694A}">
      <dsp:nvSpPr>
        <dsp:cNvPr id="0" name=""/>
        <dsp:cNvSpPr/>
      </dsp:nvSpPr>
      <dsp:spPr>
        <a:xfrm>
          <a:off x="645941" y="426898"/>
          <a:ext cx="3672165" cy="3672165"/>
        </a:xfrm>
        <a:prstGeom prst="ellipse">
          <a:avLst/>
        </a:prstGeom>
        <a:blipFill rotWithShape="1">
          <a:blip xmlns:r="http://schemas.openxmlformats.org/officeDocument/2006/relationships" r:embed="rId1" cstate="screen">
            <a:extLst>
              <a:ext uri="{28A0092B-C50C-407E-A947-70E740481C1C}">
                <a14:useLocalDpi xmlns:a14="http://schemas.microsoft.com/office/drawing/2010/main"/>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3104895-A7AF-EB49-BC80-D77792D61F32}" type="datetime1">
              <a:rPr lang="en-US" smtClean="0"/>
              <a:pPr/>
              <a:t>2/17/2022</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D780E35-D53F-A543-ACCF-E1BBCCF01F3F}" type="slidenum">
              <a:rPr lang="fr-FR" smtClean="0"/>
              <a:pPr/>
              <a:t>‹#›</a:t>
            </a:fld>
            <a:endParaRPr lang="fr-FR"/>
          </a:p>
        </p:txBody>
      </p:sp>
    </p:spTree>
    <p:extLst>
      <p:ext uri="{BB962C8B-B14F-4D97-AF65-F5344CB8AC3E}">
        <p14:creationId xmlns:p14="http://schemas.microsoft.com/office/powerpoint/2010/main" val="94511727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A2D364-CD50-1942-A8D0-558BD1BC24CC}" type="datetime1">
              <a:rPr lang="en-US" smtClean="0"/>
              <a:pPr/>
              <a:t>2/17/2022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53626E-BC0F-674C-9570-A9D62C09EB52}" type="slidenum">
              <a:rPr lang="fr-FR" smtClean="0"/>
              <a:pPr/>
              <a:t>‹#›</a:t>
            </a:fld>
            <a:endParaRPr lang="fr-FR"/>
          </a:p>
        </p:txBody>
      </p:sp>
    </p:spTree>
    <p:extLst>
      <p:ext uri="{BB962C8B-B14F-4D97-AF65-F5344CB8AC3E}">
        <p14:creationId xmlns:p14="http://schemas.microsoft.com/office/powerpoint/2010/main" val="1477171087"/>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4"/>
          </p:nvPr>
        </p:nvSpPr>
        <p:spPr/>
        <p:txBody>
          <a:bodyPr/>
          <a:lstStyle/>
          <a:p>
            <a:pPr defTabSz="465887">
              <a:defRPr/>
            </a:pPr>
            <a:endParaRPr lang="fr-FR" dirty="0">
              <a:solidFill>
                <a:prstClr val="black"/>
              </a:solidFill>
              <a:latin typeface="Calibri"/>
            </a:endParaRPr>
          </a:p>
        </p:txBody>
      </p:sp>
      <p:sp>
        <p:nvSpPr>
          <p:cNvPr id="5" name="Slide Number Placeholder 4"/>
          <p:cNvSpPr>
            <a:spLocks noGrp="1"/>
          </p:cNvSpPr>
          <p:nvPr>
            <p:ph type="sldNum" sz="quarter" idx="5"/>
          </p:nvPr>
        </p:nvSpPr>
        <p:spPr/>
        <p:txBody>
          <a:bodyPr/>
          <a:lstStyle/>
          <a:p>
            <a:pPr defTabSz="465887">
              <a:defRPr/>
            </a:pPr>
            <a:fld id="{3C53626E-BC0F-674C-9570-A9D62C09EB52}" type="slidenum">
              <a:rPr lang="fr-FR">
                <a:solidFill>
                  <a:prstClr val="black"/>
                </a:solidFill>
                <a:latin typeface="Calibri"/>
              </a:rPr>
              <a:pPr defTabSz="465887">
                <a:defRPr/>
              </a:pPr>
              <a:t>3</a:t>
            </a:fld>
            <a:endParaRPr lang="fr-FR" dirty="0">
              <a:solidFill>
                <a:prstClr val="black"/>
              </a:solidFill>
              <a:latin typeface="Calibri"/>
            </a:endParaRPr>
          </a:p>
        </p:txBody>
      </p:sp>
    </p:spTree>
    <p:extLst>
      <p:ext uri="{BB962C8B-B14F-4D97-AF65-F5344CB8AC3E}">
        <p14:creationId xmlns:p14="http://schemas.microsoft.com/office/powerpoint/2010/main" val="18964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685800" y="1143000"/>
            <a:ext cx="5486400" cy="3086100"/>
          </a:xfrm>
          <a:ln/>
        </p:spPr>
      </p:sp>
      <p:sp>
        <p:nvSpPr>
          <p:cNvPr id="34819" name="Notes Placeholder 2"/>
          <p:cNvSpPr>
            <a:spLocks noGrp="1"/>
          </p:cNvSpPr>
          <p:nvPr>
            <p:ph type="body" idx="1"/>
          </p:nvPr>
        </p:nvSpPr>
        <p:spPr>
          <a:noFill/>
          <a:ln/>
        </p:spPr>
        <p:txBody>
          <a:bodyPr/>
          <a:lstStyle/>
          <a:p>
            <a:endParaRPr lang="en-US" dirty="0">
              <a:latin typeface="Calibri" panose="020F0502020204030204" pitchFamily="34" charset="0"/>
            </a:endParaRPr>
          </a:p>
        </p:txBody>
      </p:sp>
      <p:sp>
        <p:nvSpPr>
          <p:cNvPr id="34820" name="Slide Number Placeholder 3"/>
          <p:cNvSpPr>
            <a:spLocks noGrp="1"/>
          </p:cNvSpPr>
          <p:nvPr>
            <p:ph type="sldNum" sz="quarter" idx="5"/>
          </p:nvPr>
        </p:nvSpPr>
        <p:spPr>
          <a:noFill/>
        </p:spPr>
        <p:txBody>
          <a:bodyPr/>
          <a:lstStyle/>
          <a:p>
            <a:pPr marL="0" marR="0" lvl="0" indent="0" algn="r" defTabSz="457178" rtl="0" eaLnBrk="1" fontAlgn="auto" latinLnBrk="0" hangingPunct="1">
              <a:lnSpc>
                <a:spcPct val="100000"/>
              </a:lnSpc>
              <a:spcBef>
                <a:spcPts val="0"/>
              </a:spcBef>
              <a:spcAft>
                <a:spcPts val="0"/>
              </a:spcAft>
              <a:buClrTx/>
              <a:buSzTx/>
              <a:buFontTx/>
              <a:buNone/>
              <a:tabLst/>
              <a:defRPr/>
            </a:pPr>
            <a:fld id="{C355B5C1-1C11-4481-86CF-2C2BA0754EBA}"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457178"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9635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214DFC-41D9-46F5-98B7-47AD96E565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4432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2501C-6F6E-4713-B2AB-4893FB03F3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618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2501C-6F6E-4713-B2AB-4893FB03F3F5}" type="slidenum">
              <a:rPr kumimoji="0" lang="en-US" sz="1200" b="0" i="0" u="none" strike="noStrike" kern="1200" cap="none" spc="0" normalizeH="0" baseline="0" noProof="0" smtClean="0">
                <a:ln>
                  <a:noFill/>
                </a:ln>
                <a:solidFill>
                  <a:prstClr val="black"/>
                </a:solidFill>
                <a:effectLst/>
                <a:uLnTx/>
                <a:uFillTx/>
                <a:latin typeface="Calibri"/>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ＭＳ Ｐゴシック" charset="0"/>
              <a:cs typeface="+mn-cs"/>
            </a:endParaRPr>
          </a:p>
        </p:txBody>
      </p:sp>
    </p:spTree>
    <p:extLst>
      <p:ext uri="{BB962C8B-B14F-4D97-AF65-F5344CB8AC3E}">
        <p14:creationId xmlns:p14="http://schemas.microsoft.com/office/powerpoint/2010/main" val="4040592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412501C-6F6E-4713-B2AB-4893FB03F3F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752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9"/>
        <p:cNvGrpSpPr/>
        <p:nvPr/>
      </p:nvGrpSpPr>
      <p:grpSpPr>
        <a:xfrm>
          <a:off x="0" y="0"/>
          <a:ext cx="0" cy="0"/>
          <a:chOff x="0" y="0"/>
          <a:chExt cx="0" cy="0"/>
        </a:xfrm>
      </p:grpSpPr>
      <p:sp>
        <p:nvSpPr>
          <p:cNvPr id="1770" name="Shape 17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771" name="Shape 177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1952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EB8777-C28B-440E-B040-24C03A08EF97}" type="slidenum">
              <a:rPr lang="fr-FR" smtClean="0"/>
              <a:pPr/>
              <a:t>43</a:t>
            </a:fld>
            <a:endParaRPr lang="fr-FR"/>
          </a:p>
        </p:txBody>
      </p:sp>
    </p:spTree>
    <p:extLst>
      <p:ext uri="{BB962C8B-B14F-4D97-AF65-F5344CB8AC3E}">
        <p14:creationId xmlns:p14="http://schemas.microsoft.com/office/powerpoint/2010/main" val="806148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5DCFABB-301D-4053-95E9-6F18104F8148}" type="slidenum">
              <a:rPr lang="it-IT" smtClean="0"/>
              <a:pPr/>
              <a:t>51</a:t>
            </a:fld>
            <a:endParaRPr lang="it-IT"/>
          </a:p>
        </p:txBody>
      </p:sp>
    </p:spTree>
    <p:extLst>
      <p:ext uri="{BB962C8B-B14F-4D97-AF65-F5344CB8AC3E}">
        <p14:creationId xmlns:p14="http://schemas.microsoft.com/office/powerpoint/2010/main" val="78330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2EB8777-C28B-440E-B040-24C03A08EF97}" type="slidenum">
              <a:rPr lang="fr-FR" smtClean="0"/>
              <a:pPr/>
              <a:t>52</a:t>
            </a:fld>
            <a:endParaRPr lang="fr-FR"/>
          </a:p>
        </p:txBody>
      </p:sp>
    </p:spTree>
    <p:extLst>
      <p:ext uri="{BB962C8B-B14F-4D97-AF65-F5344CB8AC3E}">
        <p14:creationId xmlns:p14="http://schemas.microsoft.com/office/powerpoint/2010/main" val="23788404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Rates (%) and timing of select AEs in patients with HCC receiving cabozantinib during the CELESTIAL trial. The size of the circle is proportional to the AE rate. AEs are color coded by system: blue: gastrointestinal; purple: skin and subcutaneous tissue; green: constitutional; orange: hepatic disorders; red: cardiovascular/hematological disorders; black: general/other. </a:t>
            </a:r>
            <a:r>
              <a:rPr lang="en-US" sz="1200" b="0" i="1" kern="1200" dirty="0">
                <a:solidFill>
                  <a:schemeClr val="tx1"/>
                </a:solidFill>
                <a:effectLst/>
                <a:latin typeface="+mn-lt"/>
                <a:ea typeface="+mn-ea"/>
                <a:cs typeface="+mn-cs"/>
              </a:rPr>
              <a:t>AE</a:t>
            </a:r>
            <a:r>
              <a:rPr lang="en-US" sz="1200" b="0" i="0" kern="1200" dirty="0">
                <a:solidFill>
                  <a:schemeClr val="tx1"/>
                </a:solidFill>
                <a:effectLst/>
                <a:latin typeface="+mn-lt"/>
                <a:ea typeface="+mn-ea"/>
                <a:cs typeface="+mn-cs"/>
              </a:rPr>
              <a:t> adverse event, </a:t>
            </a:r>
            <a:r>
              <a:rPr lang="en-US" sz="1200" b="0" i="1" kern="1200" dirty="0">
                <a:solidFill>
                  <a:schemeClr val="tx1"/>
                </a:solidFill>
                <a:effectLst/>
                <a:latin typeface="+mn-lt"/>
                <a:ea typeface="+mn-ea"/>
                <a:cs typeface="+mn-cs"/>
              </a:rPr>
              <a:t>ATE</a:t>
            </a:r>
            <a:r>
              <a:rPr lang="en-US" sz="1200" b="0" i="0" kern="1200" dirty="0">
                <a:solidFill>
                  <a:schemeClr val="tx1"/>
                </a:solidFill>
                <a:effectLst/>
                <a:latin typeface="+mn-lt"/>
                <a:ea typeface="+mn-ea"/>
                <a:cs typeface="+mn-cs"/>
              </a:rPr>
              <a:t> arterial thrombotic event, </a:t>
            </a:r>
            <a:r>
              <a:rPr lang="en-US" sz="1200" b="0" i="1" kern="1200" dirty="0">
                <a:solidFill>
                  <a:schemeClr val="tx1"/>
                </a:solidFill>
                <a:effectLst/>
                <a:latin typeface="+mn-lt"/>
                <a:ea typeface="+mn-ea"/>
                <a:cs typeface="+mn-cs"/>
              </a:rPr>
              <a:t>GI</a:t>
            </a:r>
            <a:r>
              <a:rPr lang="en-US" sz="1200" b="0" i="0" kern="1200" dirty="0">
                <a:solidFill>
                  <a:schemeClr val="tx1"/>
                </a:solidFill>
                <a:effectLst/>
                <a:latin typeface="+mn-lt"/>
                <a:ea typeface="+mn-ea"/>
                <a:cs typeface="+mn-cs"/>
              </a:rPr>
              <a:t> gastrointestinal, </a:t>
            </a:r>
            <a:r>
              <a:rPr lang="en-US" sz="1200" b="0" i="1" kern="1200" dirty="0">
                <a:solidFill>
                  <a:schemeClr val="tx1"/>
                </a:solidFill>
                <a:effectLst/>
                <a:latin typeface="+mn-lt"/>
                <a:ea typeface="+mn-ea"/>
                <a:cs typeface="+mn-cs"/>
              </a:rPr>
              <a:t>GR</a:t>
            </a:r>
            <a:r>
              <a:rPr lang="en-US" sz="1200" b="0" i="0" kern="1200" dirty="0">
                <a:solidFill>
                  <a:schemeClr val="tx1"/>
                </a:solidFill>
                <a:effectLst/>
                <a:latin typeface="+mn-lt"/>
                <a:ea typeface="+mn-ea"/>
                <a:cs typeface="+mn-cs"/>
              </a:rPr>
              <a:t> grade, </a:t>
            </a:r>
            <a:r>
              <a:rPr lang="en-US" sz="1200" b="0" i="1" kern="1200" dirty="0">
                <a:solidFill>
                  <a:schemeClr val="tx1"/>
                </a:solidFill>
                <a:effectLst/>
                <a:latin typeface="+mn-lt"/>
                <a:ea typeface="+mn-ea"/>
                <a:cs typeface="+mn-cs"/>
              </a:rPr>
              <a:t>HCC</a:t>
            </a:r>
            <a:r>
              <a:rPr lang="en-US" sz="1200" b="0" i="0" kern="1200" dirty="0">
                <a:solidFill>
                  <a:schemeClr val="tx1"/>
                </a:solidFill>
                <a:effectLst/>
                <a:latin typeface="+mn-lt"/>
                <a:ea typeface="+mn-ea"/>
                <a:cs typeface="+mn-cs"/>
              </a:rPr>
              <a:t> hepatocellular carcinoma, </a:t>
            </a:r>
            <a:r>
              <a:rPr lang="en-US" sz="1200" b="0" i="1" kern="1200" dirty="0">
                <a:solidFill>
                  <a:schemeClr val="tx1"/>
                </a:solidFill>
                <a:effectLst/>
                <a:latin typeface="+mn-lt"/>
                <a:ea typeface="+mn-ea"/>
                <a:cs typeface="+mn-cs"/>
              </a:rPr>
              <a:t>PPE</a:t>
            </a:r>
            <a:r>
              <a:rPr lang="en-US" sz="1200" b="0" i="0" kern="1200" dirty="0">
                <a:solidFill>
                  <a:schemeClr val="tx1"/>
                </a:solidFill>
                <a:effectLst/>
                <a:latin typeface="+mn-lt"/>
                <a:ea typeface="+mn-ea"/>
                <a:cs typeface="+mn-cs"/>
              </a:rPr>
              <a:t> palmar-plantar erythrodysesthesia, </a:t>
            </a:r>
            <a:r>
              <a:rPr lang="en-US" sz="1200" b="0" i="1" kern="1200" dirty="0">
                <a:solidFill>
                  <a:schemeClr val="tx1"/>
                </a:solidFill>
                <a:effectLst/>
                <a:latin typeface="+mn-lt"/>
                <a:ea typeface="+mn-ea"/>
                <a:cs typeface="+mn-cs"/>
              </a:rPr>
              <a:t>VTE</a:t>
            </a:r>
            <a:r>
              <a:rPr lang="en-US" sz="1200" b="0" i="0" kern="1200" dirty="0">
                <a:solidFill>
                  <a:schemeClr val="tx1"/>
                </a:solidFill>
                <a:effectLst/>
                <a:latin typeface="+mn-lt"/>
                <a:ea typeface="+mn-ea"/>
                <a:cs typeface="+mn-cs"/>
              </a:rPr>
              <a:t> venous thrombotic event</a:t>
            </a:r>
            <a:endParaRPr lang="en-US" dirty="0"/>
          </a:p>
        </p:txBody>
      </p:sp>
      <p:sp>
        <p:nvSpPr>
          <p:cNvPr id="4" name="Slide Number Placeholder 3"/>
          <p:cNvSpPr>
            <a:spLocks noGrp="1"/>
          </p:cNvSpPr>
          <p:nvPr>
            <p:ph type="sldNum" sz="quarter" idx="5"/>
          </p:nvPr>
        </p:nvSpPr>
        <p:spPr/>
        <p:txBody>
          <a:bodyPr/>
          <a:lstStyle/>
          <a:p>
            <a:fld id="{9E34F52E-FE43-4710-A065-372C629FFED3}" type="slidenum">
              <a:rPr lang="en-US" smtClean="0"/>
              <a:t>61</a:t>
            </a:fld>
            <a:endParaRPr lang="en-US" dirty="0"/>
          </a:p>
        </p:txBody>
      </p:sp>
    </p:spTree>
    <p:extLst>
      <p:ext uri="{BB962C8B-B14F-4D97-AF65-F5344CB8AC3E}">
        <p14:creationId xmlns:p14="http://schemas.microsoft.com/office/powerpoint/2010/main" val="2142783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4</a:t>
            </a:fld>
            <a:endParaRPr lang="fr-FR" dirty="0"/>
          </a:p>
        </p:txBody>
      </p:sp>
    </p:spTree>
    <p:extLst>
      <p:ext uri="{BB962C8B-B14F-4D97-AF65-F5344CB8AC3E}">
        <p14:creationId xmlns:p14="http://schemas.microsoft.com/office/powerpoint/2010/main" val="8453814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dirty="0"/>
          </a:p>
        </p:txBody>
      </p:sp>
      <p:sp>
        <p:nvSpPr>
          <p:cNvPr id="5" name="Slide Number Placeholder 4"/>
          <p:cNvSpPr>
            <a:spLocks noGrp="1"/>
          </p:cNvSpPr>
          <p:nvPr>
            <p:ph type="sldNum" sz="quarter" idx="5"/>
          </p:nvPr>
        </p:nvSpPr>
        <p:spPr/>
        <p:txBody>
          <a:bodyPr/>
          <a:lstStyle/>
          <a:p>
            <a:fld id="{3C53626E-BC0F-674C-9570-A9D62C09EB52}" type="slidenum">
              <a:rPr lang="fr-FR" smtClean="0"/>
              <a:pPr/>
              <a:t>63</a:t>
            </a:fld>
            <a:endParaRPr lang="fr-FR" dirty="0"/>
          </a:p>
        </p:txBody>
      </p:sp>
    </p:spTree>
    <p:extLst>
      <p:ext uri="{BB962C8B-B14F-4D97-AF65-F5344CB8AC3E}">
        <p14:creationId xmlns:p14="http://schemas.microsoft.com/office/powerpoint/2010/main" val="25676762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F52E-FE43-4710-A065-372C629FFED3}" type="slidenum">
              <a:rPr lang="en-US" smtClean="0"/>
              <a:t>69</a:t>
            </a:fld>
            <a:endParaRPr lang="en-US" dirty="0"/>
          </a:p>
        </p:txBody>
      </p:sp>
    </p:spTree>
    <p:extLst>
      <p:ext uri="{BB962C8B-B14F-4D97-AF65-F5344CB8AC3E}">
        <p14:creationId xmlns:p14="http://schemas.microsoft.com/office/powerpoint/2010/main" val="28741868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F52E-FE43-4710-A065-372C629FFED3}" type="slidenum">
              <a:rPr lang="en-US" smtClean="0"/>
              <a:t>70</a:t>
            </a:fld>
            <a:endParaRPr lang="en-US" dirty="0"/>
          </a:p>
        </p:txBody>
      </p:sp>
    </p:spTree>
    <p:extLst>
      <p:ext uri="{BB962C8B-B14F-4D97-AF65-F5344CB8AC3E}">
        <p14:creationId xmlns:p14="http://schemas.microsoft.com/office/powerpoint/2010/main" val="3506277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E34F52E-FE43-4710-A065-372C629FFED3}" type="slidenum">
              <a:rPr lang="en-US" smtClean="0"/>
              <a:t>72</a:t>
            </a:fld>
            <a:endParaRPr lang="en-US" dirty="0"/>
          </a:p>
        </p:txBody>
      </p:sp>
    </p:spTree>
    <p:extLst>
      <p:ext uri="{BB962C8B-B14F-4D97-AF65-F5344CB8AC3E}">
        <p14:creationId xmlns:p14="http://schemas.microsoft.com/office/powerpoint/2010/main" val="3211465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76</a:t>
            </a:fld>
            <a:endParaRPr lang="fr-FR"/>
          </a:p>
        </p:txBody>
      </p:sp>
    </p:spTree>
    <p:extLst>
      <p:ext uri="{BB962C8B-B14F-4D97-AF65-F5344CB8AC3E}">
        <p14:creationId xmlns:p14="http://schemas.microsoft.com/office/powerpoint/2010/main" val="32091427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77</a:t>
            </a:fld>
            <a:endParaRPr lang="fr-FR"/>
          </a:p>
        </p:txBody>
      </p:sp>
    </p:spTree>
    <p:extLst>
      <p:ext uri="{BB962C8B-B14F-4D97-AF65-F5344CB8AC3E}">
        <p14:creationId xmlns:p14="http://schemas.microsoft.com/office/powerpoint/2010/main" val="3998187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References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err="1"/>
              <a:t>Crocenzi</a:t>
            </a:r>
            <a:r>
              <a:rPr lang="en-GB" baseline="0" dirty="0"/>
              <a:t> et al. ASCO 2017. Abstract 4013</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err="1"/>
              <a:t>Yau</a:t>
            </a:r>
            <a:r>
              <a:rPr lang="en-GB" baseline="0" dirty="0"/>
              <a:t> et al. ASCO 2019. Abstract 4012</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aseline="0" dirty="0"/>
              <a:t>Zhu et al. Lancet </a:t>
            </a:r>
            <a:r>
              <a:rPr lang="en-GB" baseline="0" dirty="0" err="1"/>
              <a:t>Oncol</a:t>
            </a:r>
            <a:r>
              <a:rPr lang="en-GB" baseline="0" dirty="0"/>
              <a:t> 2018</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Finn et al. ASCO</a:t>
            </a:r>
            <a:r>
              <a:rPr lang="en-GB" baseline="0" dirty="0"/>
              <a:t> 2019. Abstract 4004 </a:t>
            </a:r>
            <a:endParaRPr lang="en-GB" dirty="0"/>
          </a:p>
          <a:p>
            <a:pPr marL="228600" indent="-228600">
              <a:buAutoNum type="arabicPeriod"/>
            </a:pPr>
            <a:r>
              <a:rPr lang="en-GB" baseline="0" dirty="0" err="1"/>
              <a:t>Pishvaian</a:t>
            </a:r>
            <a:r>
              <a:rPr lang="en-GB" baseline="0" dirty="0"/>
              <a:t> et al. ESMO 2018. Abstract 1151P</a:t>
            </a:r>
          </a:p>
          <a:p>
            <a:pPr marL="228600" indent="-228600">
              <a:buAutoNum type="arabicPeriod"/>
            </a:pPr>
            <a:r>
              <a:rPr lang="en-GB" baseline="0" dirty="0"/>
              <a:t>Qin et al. ESMO 2018. Abstract LBA27</a:t>
            </a:r>
          </a:p>
          <a:p>
            <a:pPr marL="228600" indent="-228600">
              <a:buAutoNum type="arabicPeriod"/>
            </a:pPr>
            <a:r>
              <a:rPr lang="en-GB" baseline="0" dirty="0"/>
              <a:t>Xu et al. ASCO 2018. Abstract 4075</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err="1"/>
              <a:t>Wainberg</a:t>
            </a:r>
            <a:r>
              <a:rPr lang="en-GB" b="0" dirty="0"/>
              <a:t> et al.</a:t>
            </a:r>
            <a:r>
              <a:rPr lang="en-GB" b="0" baseline="0" dirty="0"/>
              <a:t> ASCO 2017. Abstract 4071</a:t>
            </a:r>
            <a:endParaRPr lang="en-GB"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Kelley et</a:t>
            </a:r>
            <a:r>
              <a:rPr lang="en-GB" b="0" baseline="0" dirty="0"/>
              <a:t> al. ASCO 2017. Abstract 4073</a:t>
            </a: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GB" baseline="0" dirty="0"/>
          </a:p>
          <a:p>
            <a:pPr marL="228600" indent="-228600">
              <a:buAutoNum type="arabicPeriod"/>
            </a:pPr>
            <a:endParaRPr lang="en-GB" dirty="0"/>
          </a:p>
        </p:txBody>
      </p:sp>
      <p:sp>
        <p:nvSpPr>
          <p:cNvPr id="4" name="Slide Number Placeholder 3"/>
          <p:cNvSpPr>
            <a:spLocks noGrp="1"/>
          </p:cNvSpPr>
          <p:nvPr>
            <p:ph type="sldNum" sz="quarter" idx="10"/>
          </p:nvPr>
        </p:nvSpPr>
        <p:spPr/>
        <p:txBody>
          <a:bodyPr/>
          <a:lstStyle/>
          <a:p>
            <a:fld id="{C7E839B5-E953-44F8-B3A5-43685194D227}" type="slidenum">
              <a:rPr lang="en-GB" smtClean="0"/>
              <a:t>93</a:t>
            </a:fld>
            <a:endParaRPr lang="en-GB"/>
          </a:p>
        </p:txBody>
      </p:sp>
    </p:spTree>
    <p:extLst>
      <p:ext uri="{BB962C8B-B14F-4D97-AF65-F5344CB8AC3E}">
        <p14:creationId xmlns:p14="http://schemas.microsoft.com/office/powerpoint/2010/main" val="5945108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endParaRPr lang="fr-FR"/>
          </a:p>
        </p:txBody>
      </p:sp>
      <p:sp>
        <p:nvSpPr>
          <p:cNvPr id="5" name="Slide Number Placeholder 4"/>
          <p:cNvSpPr>
            <a:spLocks noGrp="1"/>
          </p:cNvSpPr>
          <p:nvPr>
            <p:ph type="sldNum" sz="quarter" idx="5"/>
          </p:nvPr>
        </p:nvSpPr>
        <p:spPr/>
        <p:txBody>
          <a:bodyPr/>
          <a:lstStyle/>
          <a:p>
            <a:fld id="{3C53626E-BC0F-674C-9570-A9D62C09EB52}" type="slidenum">
              <a:rPr lang="fr-FR" smtClean="0"/>
              <a:pPr/>
              <a:t>100</a:t>
            </a:fld>
            <a:endParaRPr lang="fr-FR"/>
          </a:p>
        </p:txBody>
      </p:sp>
    </p:spTree>
    <p:extLst>
      <p:ext uri="{BB962C8B-B14F-4D97-AF65-F5344CB8AC3E}">
        <p14:creationId xmlns:p14="http://schemas.microsoft.com/office/powerpoint/2010/main" val="30693888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C53626E-BC0F-674C-9570-A9D62C09EB52}"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1172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endParaRPr lang="fr-FR" dirty="0"/>
          </a:p>
        </p:txBody>
      </p:sp>
      <p:sp>
        <p:nvSpPr>
          <p:cNvPr id="5" name="Tijdelijke aanduiding voor dianummer 4"/>
          <p:cNvSpPr>
            <a:spLocks noGrp="1"/>
          </p:cNvSpPr>
          <p:nvPr>
            <p:ph type="sldNum" sz="quarter" idx="5"/>
          </p:nvPr>
        </p:nvSpPr>
        <p:spPr/>
        <p:txBody>
          <a:bodyPr/>
          <a:lstStyle/>
          <a:p>
            <a:fld id="{3C53626E-BC0F-674C-9570-A9D62C09EB52}" type="slidenum">
              <a:rPr lang="fr-FR" smtClean="0"/>
              <a:pPr/>
              <a:t>5</a:t>
            </a:fld>
            <a:endParaRPr lang="fr-FR" dirty="0"/>
          </a:p>
        </p:txBody>
      </p:sp>
    </p:spTree>
    <p:extLst>
      <p:ext uri="{BB962C8B-B14F-4D97-AF65-F5344CB8AC3E}">
        <p14:creationId xmlns:p14="http://schemas.microsoft.com/office/powerpoint/2010/main" val="1808117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81A2F10-48C9-4419-8F28-D3C639F6C78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021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13145B3-5B3C-FB4F-AC82-366A563ADA12}"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25199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FB72F01-6714-4A31-8C22-8E0F1B091B5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Calibri" panose="020F050202020403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62160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962069BF-6E27-4C15-9C19-390D152B581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02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ltLang="en-US" dirty="0"/>
          </a:p>
        </p:txBody>
      </p:sp>
      <p:sp>
        <p:nvSpPr>
          <p:cNvPr id="4" name="Slide Number Placeholder 3"/>
          <p:cNvSpPr>
            <a:spLocks noGrp="1"/>
          </p:cNvSpPr>
          <p:nvPr>
            <p:ph type="sldNum" sz="quarter" idx="5"/>
          </p:nvPr>
        </p:nvSpPr>
        <p:spPr/>
        <p:txBody>
          <a:bodyPr/>
          <a:lstStyle/>
          <a:p>
            <a:pPr marL="0" marR="0" lvl="0" indent="0" algn="r" defTabSz="685783" rtl="0" eaLnBrk="1" fontAlgn="auto" latinLnBrk="0" hangingPunct="1">
              <a:lnSpc>
                <a:spcPct val="100000"/>
              </a:lnSpc>
              <a:spcBef>
                <a:spcPts val="0"/>
              </a:spcBef>
              <a:spcAft>
                <a:spcPts val="0"/>
              </a:spcAft>
              <a:buClrTx/>
              <a:buSzTx/>
              <a:buFontTx/>
              <a:buNone/>
              <a:tabLst/>
              <a:defRPr/>
            </a:pPr>
            <a:fld id="{00214DFC-41D9-46F5-98B7-47AD96E565F2}"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685783"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1661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214DFC-41D9-46F5-98B7-47AD96E565F2}"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2664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hyperlink" Target="mailto:antoine.lacombe@cor2ed.com" TargetMode="External"/><Relationship Id="rId13" Type="http://schemas.openxmlformats.org/officeDocument/2006/relationships/image" Target="../media/image11.png"/><Relationship Id="rId18" Type="http://schemas.openxmlformats.org/officeDocument/2006/relationships/image" Target="../media/image15.png"/><Relationship Id="rId3" Type="http://schemas.openxmlformats.org/officeDocument/2006/relationships/image" Target="../media/image9.png"/><Relationship Id="rId7" Type="http://schemas.openxmlformats.org/officeDocument/2006/relationships/hyperlink" Target="mailto:froukje.sosef@cor2ed.com" TargetMode="External"/><Relationship Id="rId12" Type="http://schemas.openxmlformats.org/officeDocument/2006/relationships/hyperlink" Target="https://vimeo.com/channels/hccconnect" TargetMode="External"/><Relationship Id="rId17" Type="http://schemas.microsoft.com/office/2007/relationships/hdphoto" Target="../media/hdphoto1.wdp"/><Relationship Id="rId2" Type="http://schemas.openxmlformats.org/officeDocument/2006/relationships/image" Target="../media/image7.png"/><Relationship Id="rId16" Type="http://schemas.openxmlformats.org/officeDocument/2006/relationships/image" Target="../media/image14.png"/><Relationship Id="rId1" Type="http://schemas.openxmlformats.org/officeDocument/2006/relationships/slideMaster" Target="../slideMasters/slideMaster2.xml"/><Relationship Id="rId6" Type="http://schemas.openxmlformats.org/officeDocument/2006/relationships/image" Target="../media/image6.svg"/><Relationship Id="rId11" Type="http://schemas.openxmlformats.org/officeDocument/2006/relationships/hyperlink" Target="https://twitter.com/hccconnectinfo" TargetMode="External"/><Relationship Id="rId5" Type="http://schemas.openxmlformats.org/officeDocument/2006/relationships/image" Target="../media/image10.png"/><Relationship Id="rId15" Type="http://schemas.openxmlformats.org/officeDocument/2006/relationships/image" Target="../media/image13.svg"/><Relationship Id="rId10" Type="http://schemas.openxmlformats.org/officeDocument/2006/relationships/hyperlink" Target="https://hccconnect.info/" TargetMode="External"/><Relationship Id="rId19" Type="http://schemas.openxmlformats.org/officeDocument/2006/relationships/image" Target="../media/image16.png"/><Relationship Id="rId4" Type="http://schemas.openxmlformats.org/officeDocument/2006/relationships/image" Target="../media/image4.svg"/><Relationship Id="rId9" Type="http://schemas.openxmlformats.org/officeDocument/2006/relationships/hyperlink" Target="https://www.linkedin.com/company/23757084" TargetMode="External"/><Relationship Id="rId14" Type="http://schemas.openxmlformats.org/officeDocument/2006/relationships/image" Target="../media/image1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FF6577-63E1-1948-9D22-68B7B7EC0985}"/>
              </a:ext>
            </a:extLst>
          </p:cNvPr>
          <p:cNvPicPr>
            <a:picLocks noChangeAspect="1"/>
          </p:cNvPicPr>
          <p:nvPr userDrawn="1"/>
        </p:nvPicPr>
        <p:blipFill rotWithShape="1">
          <a:blip r:embed="rId2"/>
          <a:srcRect r="2035"/>
          <a:stretch/>
        </p:blipFill>
        <p:spPr>
          <a:xfrm>
            <a:off x="2831332" y="2135865"/>
            <a:ext cx="6529337" cy="2582672"/>
          </a:xfrm>
          <a:prstGeom prst="rect">
            <a:avLst/>
          </a:prstGeom>
        </p:spPr>
      </p:pic>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D298CBC-F818-F748-8D58-FD5CAB5A113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05D5687-F37B-4E43-AD33-262E08CDBAE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156541312"/>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69582100-F5ED-7948-8854-A4323A5817A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40259151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CBDA9CAE-9108-8547-B222-7D53F259408E}"/>
              </a:ext>
            </a:extLst>
          </p:cNvPr>
          <p:cNvSpPr txBox="1">
            <a:spLocks/>
          </p:cNvSpPr>
          <p:nvPr userDrawn="1"/>
        </p:nvSpPr>
        <p:spPr>
          <a:xfrm>
            <a:off x="323528" y="4587992"/>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Antoine Lacombe </a:t>
            </a:r>
            <a:r>
              <a:rPr lang="en-GB" sz="1400" b="1" noProof="0" dirty="0">
                <a:solidFill>
                  <a:schemeClr val="accent1"/>
                </a:solidFill>
                <a:latin typeface="Calibri" charset="0"/>
                <a:ea typeface="Calibri" charset="0"/>
                <a:cs typeface="Calibri" charset="0"/>
              </a:rPr>
              <a:t>Pharm D, MBA</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8" name="Titre 1">
            <a:extLst>
              <a:ext uri="{FF2B5EF4-FFF2-40B4-BE49-F238E27FC236}">
                <a16:creationId xmlns:a16="http://schemas.microsoft.com/office/drawing/2014/main" id="{28F7D5F6-06B3-EA42-9346-7F91AA17947F}"/>
              </a:ext>
            </a:extLst>
          </p:cNvPr>
          <p:cNvSpPr txBox="1">
            <a:spLocks/>
          </p:cNvSpPr>
          <p:nvPr userDrawn="1"/>
        </p:nvSpPr>
        <p:spPr>
          <a:xfrm>
            <a:off x="787828" y="499767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+41 79 529 42 79</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2" name="Titre 1">
            <a:extLst>
              <a:ext uri="{FF2B5EF4-FFF2-40B4-BE49-F238E27FC236}">
                <a16:creationId xmlns:a16="http://schemas.microsoft.com/office/drawing/2014/main" id="{CEFA8B3B-7A3D-3548-A867-C21FCC95E161}"/>
              </a:ext>
            </a:extLst>
          </p:cNvPr>
          <p:cNvSpPr txBox="1">
            <a:spLocks/>
          </p:cNvSpPr>
          <p:nvPr userDrawn="1"/>
        </p:nvSpPr>
        <p:spPr>
          <a:xfrm>
            <a:off x="787828" y="5440904"/>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antoine.lacombe@cor2ed.com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3" name="Titre 1">
            <a:extLst>
              <a:ext uri="{FF2B5EF4-FFF2-40B4-BE49-F238E27FC236}">
                <a16:creationId xmlns:a16="http://schemas.microsoft.com/office/drawing/2014/main" id="{66FF71EF-F93C-E147-90D5-630DACE88BC9}"/>
              </a:ext>
            </a:extLst>
          </p:cNvPr>
          <p:cNvSpPr txBox="1">
            <a:spLocks/>
          </p:cNvSpPr>
          <p:nvPr userDrawn="1"/>
        </p:nvSpPr>
        <p:spPr>
          <a:xfrm>
            <a:off x="348739" y="175850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14" name="Titre 1">
            <a:extLst>
              <a:ext uri="{FF2B5EF4-FFF2-40B4-BE49-F238E27FC236}">
                <a16:creationId xmlns:a16="http://schemas.microsoft.com/office/drawing/2014/main" id="{D54A2C43-EE0C-684E-BAFC-04DEADA5B1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5" name="Titre 1">
            <a:extLst>
              <a:ext uri="{FF2B5EF4-FFF2-40B4-BE49-F238E27FC236}">
                <a16:creationId xmlns:a16="http://schemas.microsoft.com/office/drawing/2014/main" id="{090BA2F5-42BD-664E-8A43-030B0CBCA380}"/>
              </a:ext>
            </a:extLst>
          </p:cNvPr>
          <p:cNvSpPr txBox="1">
            <a:spLocks/>
          </p:cNvSpPr>
          <p:nvPr userDrawn="1"/>
        </p:nvSpPr>
        <p:spPr>
          <a:xfrm>
            <a:off x="323528" y="2942991"/>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1" noProof="0" dirty="0" err="1">
                <a:solidFill>
                  <a:schemeClr val="accent1"/>
                </a:solidFill>
                <a:latin typeface="Calibri" charset="0"/>
                <a:ea typeface="Calibri" charset="0"/>
                <a:cs typeface="Calibri" charset="0"/>
              </a:rPr>
              <a:t>Dr.</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Froukje</a:t>
            </a:r>
            <a:r>
              <a:rPr lang="en-GB" sz="1800" b="1" noProof="0" dirty="0">
                <a:solidFill>
                  <a:schemeClr val="accent1"/>
                </a:solidFill>
                <a:latin typeface="Calibri" charset="0"/>
                <a:ea typeface="Calibri" charset="0"/>
                <a:cs typeface="Calibri" charset="0"/>
              </a:rPr>
              <a:t> </a:t>
            </a:r>
            <a:r>
              <a:rPr lang="en-GB" sz="1800" b="1" noProof="0" dirty="0" err="1">
                <a:solidFill>
                  <a:schemeClr val="accent1"/>
                </a:solidFill>
                <a:latin typeface="Calibri" charset="0"/>
                <a:ea typeface="Calibri" charset="0"/>
                <a:cs typeface="Calibri" charset="0"/>
              </a:rPr>
              <a:t>Sosef</a:t>
            </a:r>
            <a:r>
              <a:rPr lang="en-GB" sz="1800" b="1" noProof="0" dirty="0">
                <a:solidFill>
                  <a:schemeClr val="accent1"/>
                </a:solidFill>
                <a:latin typeface="Calibri" charset="0"/>
                <a:ea typeface="Calibri" charset="0"/>
                <a:cs typeface="Calibri" charset="0"/>
              </a:rPr>
              <a:t> </a:t>
            </a:r>
            <a:r>
              <a:rPr lang="en-GB" sz="1400" b="1" noProof="0" dirty="0">
                <a:solidFill>
                  <a:schemeClr val="accent1"/>
                </a:solidFill>
                <a:latin typeface="Calibri" charset="0"/>
                <a:ea typeface="Calibri" charset="0"/>
                <a:cs typeface="Calibri" charset="0"/>
              </a:rPr>
              <a:t>MD</a:t>
            </a:r>
            <a:endParaRPr kumimoji="0" lang="en-GB" sz="14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16" name="Titre 1">
            <a:extLst>
              <a:ext uri="{FF2B5EF4-FFF2-40B4-BE49-F238E27FC236}">
                <a16:creationId xmlns:a16="http://schemas.microsoft.com/office/drawing/2014/main" id="{CF300BEC-4306-B245-AC2F-2258A5374033}"/>
              </a:ext>
            </a:extLst>
          </p:cNvPr>
          <p:cNvSpPr txBox="1">
            <a:spLocks/>
          </p:cNvSpPr>
          <p:nvPr userDrawn="1"/>
        </p:nvSpPr>
        <p:spPr>
          <a:xfrm>
            <a:off x="787828" y="335267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+31 6 2324 3636</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17" name="Titre 1">
            <a:extLst>
              <a:ext uri="{FF2B5EF4-FFF2-40B4-BE49-F238E27FC236}">
                <a16:creationId xmlns:a16="http://schemas.microsoft.com/office/drawing/2014/main" id="{908600B0-7FC4-F448-AFE8-515FE0602288}"/>
              </a:ext>
            </a:extLst>
          </p:cNvPr>
          <p:cNvSpPr txBox="1">
            <a:spLocks/>
          </p:cNvSpPr>
          <p:nvPr userDrawn="1"/>
        </p:nvSpPr>
        <p:spPr>
          <a:xfrm>
            <a:off x="787828" y="379590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800" b="0" noProof="0" dirty="0">
                <a:solidFill>
                  <a:srgbClr val="5D8298"/>
                </a:solidFill>
                <a:latin typeface="Calibri" charset="0"/>
                <a:ea typeface="Calibri" charset="0"/>
                <a:cs typeface="Calibri" charset="0"/>
              </a:rPr>
              <a:t>froukje.sosef@cor2ed.com</a:t>
            </a:r>
            <a:endParaRPr kumimoji="0" lang="en-GB" sz="18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19" name="Group 18">
            <a:extLst>
              <a:ext uri="{FF2B5EF4-FFF2-40B4-BE49-F238E27FC236}">
                <a16:creationId xmlns:a16="http://schemas.microsoft.com/office/drawing/2014/main" id="{0E3F4C8A-C5AA-6941-9D5E-DDD5EDC23D30}"/>
              </a:ext>
            </a:extLst>
          </p:cNvPr>
          <p:cNvGrpSpPr/>
          <p:nvPr userDrawn="1"/>
        </p:nvGrpSpPr>
        <p:grpSpPr>
          <a:xfrm>
            <a:off x="418902" y="3378306"/>
            <a:ext cx="356400" cy="356400"/>
            <a:chOff x="761970" y="3386221"/>
            <a:chExt cx="356400" cy="356400"/>
          </a:xfrm>
        </p:grpSpPr>
        <p:sp>
          <p:nvSpPr>
            <p:cNvPr id="20" name="Oval 19">
              <a:extLst>
                <a:ext uri="{FF2B5EF4-FFF2-40B4-BE49-F238E27FC236}">
                  <a16:creationId xmlns:a16="http://schemas.microsoft.com/office/drawing/2014/main" id="{8BB5730C-6444-E046-93E2-AD81A74D24D2}"/>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1" name="Graphic 20" descr="Speaker Phone">
              <a:extLst>
                <a:ext uri="{FF2B5EF4-FFF2-40B4-BE49-F238E27FC236}">
                  <a16:creationId xmlns:a16="http://schemas.microsoft.com/office/drawing/2014/main" id="{5C981F7B-53F0-E44F-BB96-4C5A6EC897B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2" name="Group 21">
            <a:extLst>
              <a:ext uri="{FF2B5EF4-FFF2-40B4-BE49-F238E27FC236}">
                <a16:creationId xmlns:a16="http://schemas.microsoft.com/office/drawing/2014/main" id="{DACF6F5E-1223-B942-8E12-D9D6FA58A878}"/>
              </a:ext>
            </a:extLst>
          </p:cNvPr>
          <p:cNvGrpSpPr/>
          <p:nvPr userDrawn="1"/>
        </p:nvGrpSpPr>
        <p:grpSpPr>
          <a:xfrm>
            <a:off x="417732" y="3810727"/>
            <a:ext cx="356400" cy="356400"/>
            <a:chOff x="417732" y="3810727"/>
            <a:chExt cx="356400" cy="356400"/>
          </a:xfrm>
        </p:grpSpPr>
        <p:sp>
          <p:nvSpPr>
            <p:cNvPr id="23" name="Oval 22">
              <a:extLst>
                <a:ext uri="{FF2B5EF4-FFF2-40B4-BE49-F238E27FC236}">
                  <a16:creationId xmlns:a16="http://schemas.microsoft.com/office/drawing/2014/main" id="{B5663A11-619A-374B-B8B0-B1668AC0BF67}"/>
                </a:ext>
              </a:extLst>
            </p:cNvPr>
            <p:cNvSpPr/>
            <p:nvPr userDrawn="1"/>
          </p:nvSpPr>
          <p:spPr>
            <a:xfrm>
              <a:off x="417732" y="3810727"/>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Envelope">
              <a:extLst>
                <a:ext uri="{FF2B5EF4-FFF2-40B4-BE49-F238E27FC236}">
                  <a16:creationId xmlns:a16="http://schemas.microsoft.com/office/drawing/2014/main" id="{2D11D119-25F4-8C49-A2DB-5DC00C1945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75066" y="3867430"/>
              <a:ext cx="239704" cy="239704"/>
            </a:xfrm>
            <a:prstGeom prst="rect">
              <a:avLst/>
            </a:prstGeom>
          </p:spPr>
        </p:pic>
      </p:grpSp>
      <p:grpSp>
        <p:nvGrpSpPr>
          <p:cNvPr id="25" name="Group 24">
            <a:extLst>
              <a:ext uri="{FF2B5EF4-FFF2-40B4-BE49-F238E27FC236}">
                <a16:creationId xmlns:a16="http://schemas.microsoft.com/office/drawing/2014/main" id="{A9F5D01E-56A2-D54B-9342-C3E860788FCE}"/>
              </a:ext>
            </a:extLst>
          </p:cNvPr>
          <p:cNvGrpSpPr/>
          <p:nvPr userDrawn="1"/>
        </p:nvGrpSpPr>
        <p:grpSpPr>
          <a:xfrm>
            <a:off x="423995" y="5024095"/>
            <a:ext cx="356400" cy="356400"/>
            <a:chOff x="761970" y="3386221"/>
            <a:chExt cx="356400" cy="356400"/>
          </a:xfrm>
        </p:grpSpPr>
        <p:sp>
          <p:nvSpPr>
            <p:cNvPr id="26" name="Oval 25">
              <a:extLst>
                <a:ext uri="{FF2B5EF4-FFF2-40B4-BE49-F238E27FC236}">
                  <a16:creationId xmlns:a16="http://schemas.microsoft.com/office/drawing/2014/main" id="{41E0731C-BD3F-4A41-ABBF-27BB07639321}"/>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7" name="Graphic 26" descr="Speaker Phone">
              <a:extLst>
                <a:ext uri="{FF2B5EF4-FFF2-40B4-BE49-F238E27FC236}">
                  <a16:creationId xmlns:a16="http://schemas.microsoft.com/office/drawing/2014/main" id="{C76532E6-66D1-F940-A9C2-034AB196C9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3725" y="3406712"/>
              <a:ext cx="310320" cy="310320"/>
            </a:xfrm>
            <a:prstGeom prst="rect">
              <a:avLst/>
            </a:prstGeom>
          </p:spPr>
        </p:pic>
      </p:grpSp>
      <p:grpSp>
        <p:nvGrpSpPr>
          <p:cNvPr id="28" name="Group 27">
            <a:extLst>
              <a:ext uri="{FF2B5EF4-FFF2-40B4-BE49-F238E27FC236}">
                <a16:creationId xmlns:a16="http://schemas.microsoft.com/office/drawing/2014/main" id="{250D785E-ECF7-934C-BA29-1147EDED00A5}"/>
              </a:ext>
            </a:extLst>
          </p:cNvPr>
          <p:cNvGrpSpPr/>
          <p:nvPr userDrawn="1"/>
        </p:nvGrpSpPr>
        <p:grpSpPr>
          <a:xfrm>
            <a:off x="422825" y="5456516"/>
            <a:ext cx="356400" cy="356400"/>
            <a:chOff x="422825" y="5456516"/>
            <a:chExt cx="356400" cy="356400"/>
          </a:xfrm>
        </p:grpSpPr>
        <p:sp>
          <p:nvSpPr>
            <p:cNvPr id="29" name="Oval 28">
              <a:extLst>
                <a:ext uri="{FF2B5EF4-FFF2-40B4-BE49-F238E27FC236}">
                  <a16:creationId xmlns:a16="http://schemas.microsoft.com/office/drawing/2014/main" id="{ED8083FD-9F69-3E4F-9145-A628C8A8D504}"/>
                </a:ext>
              </a:extLst>
            </p:cNvPr>
            <p:cNvSpPr/>
            <p:nvPr userDrawn="1"/>
          </p:nvSpPr>
          <p:spPr>
            <a:xfrm>
              <a:off x="422825" y="5456516"/>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0" name="Graphic 29" descr="Envelope">
              <a:extLst>
                <a:ext uri="{FF2B5EF4-FFF2-40B4-BE49-F238E27FC236}">
                  <a16:creationId xmlns:a16="http://schemas.microsoft.com/office/drawing/2014/main" id="{24017FF4-379A-3447-8A14-ACF5EFC44B4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2343" y="5512255"/>
              <a:ext cx="239704" cy="239704"/>
            </a:xfrm>
            <a:prstGeom prst="rect">
              <a:avLst/>
            </a:prstGeom>
          </p:spPr>
        </p:pic>
      </p:grpSp>
      <p:pic>
        <p:nvPicPr>
          <p:cNvPr id="32" name="Picture 31">
            <a:extLst>
              <a:ext uri="{FF2B5EF4-FFF2-40B4-BE49-F238E27FC236}">
                <a16:creationId xmlns:a16="http://schemas.microsoft.com/office/drawing/2014/main" id="{0499AD77-68C7-884E-839D-0A1223E5CE8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11058" y="574693"/>
            <a:ext cx="2616589" cy="1054107"/>
          </a:xfrm>
          <a:prstGeom prst="rect">
            <a:avLst/>
          </a:prstGeom>
        </p:spPr>
      </p:pic>
      <p:pic>
        <p:nvPicPr>
          <p:cNvPr id="31" name="Picture 30" descr="A picture containing flower&#10;&#10;Description automatically generated">
            <a:extLst>
              <a:ext uri="{FF2B5EF4-FFF2-40B4-BE49-F238E27FC236}">
                <a16:creationId xmlns:a16="http://schemas.microsoft.com/office/drawing/2014/main" id="{45FCD35E-6069-4749-8BDE-A774000AD453}"/>
              </a:ext>
            </a:extLst>
          </p:cNvPr>
          <p:cNvPicPr>
            <a:picLocks noChangeAspect="1"/>
          </p:cNvPicPr>
          <p:nvPr userDrawn="1"/>
        </p:nvPicPr>
        <p:blipFill rotWithShape="1">
          <a:blip r:embed="rId7"/>
          <a:srcRect t="16975" r="55577" b="40144"/>
          <a:stretch/>
        </p:blipFill>
        <p:spPr>
          <a:xfrm>
            <a:off x="3710009" y="0"/>
            <a:ext cx="8472264" cy="6858000"/>
          </a:xfrm>
          <a:prstGeom prst="rect">
            <a:avLst/>
          </a:prstGeom>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dirty="0"/>
              <a:t>Click to edit Master text styles</a:t>
            </a:r>
          </a:p>
        </p:txBody>
      </p:sp>
      <p:sp>
        <p:nvSpPr>
          <p:cNvPr id="8" name="Espace réservé du numéro de diapositive 6">
            <a:extLst>
              <a:ext uri="{FF2B5EF4-FFF2-40B4-BE49-F238E27FC236}">
                <a16:creationId xmlns:a16="http://schemas.microsoft.com/office/drawing/2014/main" id="{2B3FE1DF-EDA0-5647-9D5F-BB19FA07BF2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512803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88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FD972486-CB4A-8C43-B144-BABC948315A1}"/>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3751760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761" y="238130"/>
            <a:ext cx="11141055" cy="1103313"/>
          </a:xfrm>
          <a:prstGeom prst="rect">
            <a:avLst/>
          </a:prstGeom>
        </p:spPr>
        <p:txBody>
          <a:bodyPr/>
          <a:lstStyle>
            <a:lvl1pPr>
              <a:defRPr>
                <a:solidFill>
                  <a:srgbClr val="0070C0"/>
                </a:solidFill>
              </a:defRPr>
            </a:lvl1pPr>
          </a:lstStyle>
          <a:p>
            <a:r>
              <a:rPr lang="en-US" dirty="0"/>
              <a:t>Click to edit Master title style</a:t>
            </a:r>
          </a:p>
        </p:txBody>
      </p:sp>
    </p:spTree>
    <p:extLst>
      <p:ext uri="{BB962C8B-B14F-4D97-AF65-F5344CB8AC3E}">
        <p14:creationId xmlns:p14="http://schemas.microsoft.com/office/powerpoint/2010/main" val="16274276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0E607A-7CCF-A941-903F-466D571A7EBD}"/>
              </a:ext>
            </a:extLst>
          </p:cNvPr>
          <p:cNvSpPr>
            <a:spLocks noGrp="1"/>
          </p:cNvSpPr>
          <p:nvPr>
            <p:ph type="title"/>
          </p:nvPr>
        </p:nvSpPr>
        <p:spPr/>
        <p:txBody>
          <a:bodyPr/>
          <a:lstStyle>
            <a:lvl1pPr>
              <a:defRPr b="1">
                <a:solidFill>
                  <a:srgbClr val="00548A"/>
                </a:solidFill>
              </a:defRPr>
            </a:lvl1p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79B867B0-2414-144B-8841-342DBA448698}"/>
              </a:ext>
            </a:extLst>
          </p:cNvPr>
          <p:cNvSpPr>
            <a:spLocks noGrp="1"/>
          </p:cNvSpPr>
          <p:nvPr>
            <p:ph idx="1"/>
          </p:nvPr>
        </p:nvSpPr>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vl5pPr>
              <a:defRPr>
                <a:solidFill>
                  <a:schemeClr val="tx1">
                    <a:lumMod val="65000"/>
                    <a:lumOff val="35000"/>
                  </a:schemeClr>
                </a:solidFill>
              </a:defRPr>
            </a:lvl5p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Marcador de pie de página 4">
            <a:extLst>
              <a:ext uri="{FF2B5EF4-FFF2-40B4-BE49-F238E27FC236}">
                <a16:creationId xmlns:a16="http://schemas.microsoft.com/office/drawing/2014/main" id="{00C2670E-40CD-7E43-B788-0B397DC539A0}"/>
              </a:ext>
            </a:extLst>
          </p:cNvPr>
          <p:cNvSpPr>
            <a:spLocks noGrp="1"/>
          </p:cNvSpPr>
          <p:nvPr>
            <p:ph type="ftr" sz="quarter" idx="11"/>
          </p:nvPr>
        </p:nvSpPr>
        <p:spPr/>
        <p:txBody>
          <a:bodyPr/>
          <a:lstStyle/>
          <a:p>
            <a:endParaRPr lang="es-ES"/>
          </a:p>
        </p:txBody>
      </p:sp>
    </p:spTree>
    <p:extLst>
      <p:ext uri="{BB962C8B-B14F-4D97-AF65-F5344CB8AC3E}">
        <p14:creationId xmlns:p14="http://schemas.microsoft.com/office/powerpoint/2010/main" val="21120971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solidFill>
                  <a:schemeClr val="tx1"/>
                </a:solidFill>
              </a:defRPr>
            </a:lvl1pPr>
            <a:lvl2pPr>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7728183" y="6311902"/>
            <a:ext cx="3936436" cy="390525"/>
          </a:xfrm>
          <a:prstGeom prst="rect">
            <a:avLst/>
          </a:prstGeom>
        </p:spPr>
        <p:txBody>
          <a:bodyPr lIns="0" tIns="0" rIns="0" bIns="0" anchor="b">
            <a:noAutofit/>
          </a:bodyPr>
          <a:lstStyle>
            <a:lvl1pPr algn="r">
              <a:spcBef>
                <a:spcPts val="0"/>
              </a:spcBef>
              <a:spcAft>
                <a:spcPts val="0"/>
              </a:spcAft>
              <a:defRPr lang="en-GB" sz="1200" b="0" kern="1200" dirty="0">
                <a:solidFill>
                  <a:schemeClr val="tx1"/>
                </a:solidFill>
                <a:latin typeface="+mn-lt"/>
                <a:ea typeface="+mn-ea"/>
                <a:cs typeface="+mn-cs"/>
              </a:defRPr>
            </a:lvl1pPr>
          </a:lstStyle>
          <a:p>
            <a:pPr>
              <a:buClr>
                <a:srgbClr val="4CB7B5"/>
              </a:buClr>
            </a:pPr>
            <a:endParaRPr kumimoji="0">
              <a:solidFill>
                <a:srgbClr val="595959"/>
              </a:solidFill>
            </a:endParaRPr>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227902512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41194" indent="-241194">
              <a:defRPr sz="2000">
                <a:solidFill>
                  <a:schemeClr val="tx1"/>
                </a:solidFill>
              </a:defRPr>
            </a:lvl1pPr>
            <a:lvl2pPr marL="554386" indent="-298793">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
        <p:nvSpPr>
          <p:cNvPr id="6" name="Text Placeholder 13"/>
          <p:cNvSpPr>
            <a:spLocks noGrp="1"/>
          </p:cNvSpPr>
          <p:nvPr>
            <p:ph type="body" sz="quarter" idx="14"/>
          </p:nvPr>
        </p:nvSpPr>
        <p:spPr>
          <a:xfrm>
            <a:off x="7632174" y="6311902"/>
            <a:ext cx="4030661" cy="390525"/>
          </a:xfrm>
        </p:spPr>
        <p:txBody>
          <a:bodyPr lIns="0" tIns="0" rIns="0" bIns="0" anchor="b">
            <a:noAutofit/>
          </a:bodyPr>
          <a:lstStyle>
            <a:lvl1pPr marL="0" indent="0" algn="r">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78391706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picture containing drawing, food&#10;&#10;Description automatically generated">
            <a:extLst>
              <a:ext uri="{FF2B5EF4-FFF2-40B4-BE49-F238E27FC236}">
                <a16:creationId xmlns:a16="http://schemas.microsoft.com/office/drawing/2014/main" id="{7B7E6249-594D-1F40-9C84-EB5050EA807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FFA402"/>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398295499"/>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1-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256032" y="1476354"/>
            <a:ext cx="11612880" cy="4657828"/>
          </a:xfrm>
          <a:prstGeom prst="rect">
            <a:avLst/>
          </a:prstGeom>
        </p:spPr>
        <p:txBody>
          <a:bodyPr/>
          <a:lstStyle>
            <a:lvl1pPr>
              <a:defRPr sz="2800" b="0" i="0">
                <a:solidFill>
                  <a:srgbClr val="141414"/>
                </a:solidFill>
                <a:latin typeface="+mn-lt"/>
              </a:defRPr>
            </a:lvl1pPr>
            <a:lvl2pPr>
              <a:defRPr sz="2800" b="0" i="0">
                <a:solidFill>
                  <a:srgbClr val="141414"/>
                </a:solidFill>
                <a:latin typeface="+mn-lt"/>
              </a:defRPr>
            </a:lvl2pPr>
            <a:lvl3pPr>
              <a:defRPr sz="2400" b="0" i="0">
                <a:solidFill>
                  <a:srgbClr val="141414"/>
                </a:solidFill>
                <a:latin typeface="+mn-lt"/>
              </a:defRPr>
            </a:lvl3pPr>
            <a:lvl4pPr>
              <a:defRPr sz="2000" b="0" i="0">
                <a:solidFill>
                  <a:srgbClr val="141414"/>
                </a:solidFill>
                <a:latin typeface="+mn-lt"/>
              </a:defRPr>
            </a:lvl4p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Text Placeholder 12"/>
          <p:cNvSpPr>
            <a:spLocks noGrp="1"/>
          </p:cNvSpPr>
          <p:nvPr>
            <p:ph type="body" sz="quarter" idx="10"/>
          </p:nvPr>
        </p:nvSpPr>
        <p:spPr>
          <a:xfrm>
            <a:off x="256033" y="6163056"/>
            <a:ext cx="11085039" cy="475488"/>
          </a:xfrm>
          <a:prstGeom prst="rect">
            <a:avLst/>
          </a:prstGeom>
        </p:spPr>
        <p:txBody>
          <a:bodyPr anchor="b"/>
          <a:lstStyle>
            <a:lvl1pPr>
              <a:spcBef>
                <a:spcPts val="0"/>
              </a:spcBef>
              <a:defRPr sz="1400" b="0" i="0">
                <a:latin typeface="+mn-lt"/>
              </a:defRPr>
            </a:lvl1pPr>
          </a:lstStyle>
          <a:p>
            <a:pPr lvl="0"/>
            <a:r>
              <a:rPr lang="en-US" dirty="0"/>
              <a:t>Edit Master text styles</a:t>
            </a:r>
          </a:p>
        </p:txBody>
      </p:sp>
      <p:sp>
        <p:nvSpPr>
          <p:cNvPr id="5" name="Title 4">
            <a:extLst>
              <a:ext uri="{FF2B5EF4-FFF2-40B4-BE49-F238E27FC236}">
                <a16:creationId xmlns:a16="http://schemas.microsoft.com/office/drawing/2014/main" id="{11B859BD-6651-934E-8378-533424EE869E}"/>
              </a:ext>
            </a:extLst>
          </p:cNvPr>
          <p:cNvSpPr>
            <a:spLocks noGrp="1"/>
          </p:cNvSpPr>
          <p:nvPr>
            <p:ph type="title"/>
          </p:nvPr>
        </p:nvSpPr>
        <p:spPr/>
        <p:txBody>
          <a:bodyPr/>
          <a:lstStyle>
            <a:lvl1pPr>
              <a:defRPr b="1">
                <a:solidFill>
                  <a:srgbClr val="00548A"/>
                </a:solidFill>
                <a:latin typeface="+mn-lt"/>
              </a:defRPr>
            </a:lvl1pPr>
          </a:lstStyle>
          <a:p>
            <a:r>
              <a:rPr lang="en-US" dirty="0"/>
              <a:t>Click to edit Master title style</a:t>
            </a:r>
          </a:p>
        </p:txBody>
      </p:sp>
    </p:spTree>
    <p:extLst>
      <p:ext uri="{BB962C8B-B14F-4D97-AF65-F5344CB8AC3E}">
        <p14:creationId xmlns:p14="http://schemas.microsoft.com/office/powerpoint/2010/main" val="1882704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2_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7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644250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41194" indent="-241194">
              <a:defRPr sz="2000">
                <a:solidFill>
                  <a:schemeClr val="tx1"/>
                </a:solidFill>
              </a:defRPr>
            </a:lvl1pPr>
            <a:lvl2pPr marL="554386" indent="-298793">
              <a:defRPr sz="2000">
                <a:solidFill>
                  <a:schemeClr val="tx1"/>
                </a:solidFill>
              </a:defRPr>
            </a:lvl2pPr>
            <a:lvl3pPr>
              <a:defRPr sz="2000">
                <a:solidFill>
                  <a:schemeClr val="tx1"/>
                </a:solidFill>
              </a:defRPr>
            </a:lvl3pPr>
            <a:lvl4pPr>
              <a:defRPr sz="2000">
                <a:solidFill>
                  <a:schemeClr val="tx1"/>
                </a:solidFill>
              </a:defRPr>
            </a:lvl4pPr>
            <a:lvl5pP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chemeClr val="tx1"/>
                </a:solidFill>
              </a:defRPr>
            </a:lvl1pPr>
          </a:lstStyle>
          <a:p>
            <a:r>
              <a:rPr lang="en-US" dirty="0"/>
              <a:t>Click to edit Master title style</a:t>
            </a:r>
            <a:endParaRPr lang="en-GB" dirty="0"/>
          </a:p>
        </p:txBody>
      </p:sp>
      <p:sp>
        <p:nvSpPr>
          <p:cNvPr id="14" name="Text Placeholder 13"/>
          <p:cNvSpPr>
            <a:spLocks noGrp="1"/>
          </p:cNvSpPr>
          <p:nvPr>
            <p:ph type="body" sz="quarter" idx="13"/>
          </p:nvPr>
        </p:nvSpPr>
        <p:spPr>
          <a:xfrm>
            <a:off x="529168" y="6311902"/>
            <a:ext cx="4030661" cy="390525"/>
          </a:xfrm>
        </p:spPr>
        <p:txBody>
          <a:bodyPr lIns="0" tIns="0" rIns="0" bIns="0" anchor="b">
            <a:noAutofit/>
          </a:bodyPr>
          <a:lstStyle>
            <a:lvl1pPr marL="0" indent="0" algn="l">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
        <p:nvSpPr>
          <p:cNvPr id="6" name="Text Placeholder 13"/>
          <p:cNvSpPr>
            <a:spLocks noGrp="1"/>
          </p:cNvSpPr>
          <p:nvPr>
            <p:ph type="body" sz="quarter" idx="14"/>
          </p:nvPr>
        </p:nvSpPr>
        <p:spPr>
          <a:xfrm>
            <a:off x="7632174" y="6311902"/>
            <a:ext cx="4030661" cy="390525"/>
          </a:xfrm>
        </p:spPr>
        <p:txBody>
          <a:bodyPr lIns="0" tIns="0" rIns="0" bIns="0" anchor="b">
            <a:noAutofit/>
          </a:bodyPr>
          <a:lstStyle>
            <a:lvl1pPr marL="0" indent="0" algn="r">
              <a:spcBef>
                <a:spcPts val="0"/>
              </a:spcBef>
              <a:spcAft>
                <a:spcPts val="0"/>
              </a:spcAft>
              <a:buNone/>
              <a:defRPr sz="1200" b="0">
                <a:solidFill>
                  <a:schemeClr val="tx1"/>
                </a:solidFill>
                <a:latin typeface="+mn-lt"/>
              </a:defRPr>
            </a:lvl1pPr>
          </a:lstStyle>
          <a:p>
            <a:pPr lvl="0"/>
            <a:r>
              <a:rPr lang="en-US" dirty="0"/>
              <a:t>Click to edit Master</a:t>
            </a:r>
            <a:endParaRPr lang="en-GB" dirty="0"/>
          </a:p>
        </p:txBody>
      </p:sp>
    </p:spTree>
    <p:extLst>
      <p:ext uri="{BB962C8B-B14F-4D97-AF65-F5344CB8AC3E}">
        <p14:creationId xmlns:p14="http://schemas.microsoft.com/office/powerpoint/2010/main" val="16404131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29169" y="188916"/>
            <a:ext cx="11133667" cy="1008061"/>
          </a:xfrm>
        </p:spPr>
        <p:txBody>
          <a:bodyPr/>
          <a:lstStyle>
            <a:lvl1pPr>
              <a:defRPr>
                <a:solidFill>
                  <a:srgbClr val="000000"/>
                </a:solidFill>
              </a:defRPr>
            </a:lvl1pPr>
          </a:lstStyle>
          <a:p>
            <a:r>
              <a:rPr lang="en-US" dirty="0"/>
              <a:t>Click to edit Master title style</a:t>
            </a:r>
            <a:endParaRPr lang="en-GB" dirty="0"/>
          </a:p>
        </p:txBody>
      </p:sp>
      <p:sp>
        <p:nvSpPr>
          <p:cNvPr id="5" name="Text Placeholder 13"/>
          <p:cNvSpPr>
            <a:spLocks noGrp="1"/>
          </p:cNvSpPr>
          <p:nvPr>
            <p:ph type="body" sz="quarter" idx="13" hasCustomPrompt="1"/>
          </p:nvPr>
        </p:nvSpPr>
        <p:spPr>
          <a:xfrm>
            <a:off x="529168" y="6311904"/>
            <a:ext cx="5465232" cy="390525"/>
          </a:xfrm>
        </p:spPr>
        <p:txBody>
          <a:bodyPr lIns="0" tIns="0" rIns="0" bIns="0" anchor="b">
            <a:noAutofit/>
          </a:bodyPr>
          <a:lstStyle>
            <a:lvl1pPr marL="0" indent="0" algn="l">
              <a:spcBef>
                <a:spcPts val="0"/>
              </a:spcBef>
              <a:spcAft>
                <a:spcPts val="0"/>
              </a:spcAft>
              <a:buNone/>
              <a:defRPr sz="1067" b="0">
                <a:solidFill>
                  <a:srgbClr val="000000"/>
                </a:solidFill>
                <a:latin typeface="+mn-lt"/>
              </a:defRPr>
            </a:lvl1pPr>
          </a:lstStyle>
          <a:p>
            <a:pPr lvl="0"/>
            <a:r>
              <a:rPr lang="en-US" dirty="0"/>
              <a:t>Footnotes</a:t>
            </a:r>
            <a:endParaRPr lang="en-GB" dirty="0"/>
          </a:p>
        </p:txBody>
      </p:sp>
      <p:sp>
        <p:nvSpPr>
          <p:cNvPr id="6" name="Text Placeholder 13"/>
          <p:cNvSpPr>
            <a:spLocks noGrp="1"/>
          </p:cNvSpPr>
          <p:nvPr>
            <p:ph type="body" sz="quarter" idx="14" hasCustomPrompt="1"/>
          </p:nvPr>
        </p:nvSpPr>
        <p:spPr>
          <a:xfrm>
            <a:off x="6197601" y="6311904"/>
            <a:ext cx="5465232" cy="390525"/>
          </a:xfrm>
        </p:spPr>
        <p:txBody>
          <a:bodyPr lIns="0" tIns="0" rIns="0" bIns="0" anchor="b">
            <a:noAutofit/>
          </a:bodyPr>
          <a:lstStyle>
            <a:lvl1pPr marL="0" indent="0" algn="r">
              <a:spcBef>
                <a:spcPts val="0"/>
              </a:spcBef>
              <a:spcAft>
                <a:spcPts val="0"/>
              </a:spcAft>
              <a:buNone/>
              <a:defRPr sz="1067" b="0">
                <a:solidFill>
                  <a:srgbClr val="000000"/>
                </a:solidFill>
                <a:latin typeface="+mn-lt"/>
              </a:defRPr>
            </a:lvl1pPr>
          </a:lstStyle>
          <a:p>
            <a:pPr lvl="0"/>
            <a:r>
              <a:rPr lang="en-US" dirty="0"/>
              <a:t>References</a:t>
            </a:r>
            <a:endParaRPr lang="en-GB" dirty="0"/>
          </a:p>
        </p:txBody>
      </p:sp>
      <p:sp>
        <p:nvSpPr>
          <p:cNvPr id="4" name="Slide Number Placeholder 3">
            <a:extLst>
              <a:ext uri="{FF2B5EF4-FFF2-40B4-BE49-F238E27FC236}">
                <a16:creationId xmlns:a16="http://schemas.microsoft.com/office/drawing/2014/main" id="{DC1C94D7-1337-4B33-98EC-D64F2CBFBCD7}"/>
              </a:ext>
            </a:extLst>
          </p:cNvPr>
          <p:cNvSpPr>
            <a:spLocks noGrp="1"/>
          </p:cNvSpPr>
          <p:nvPr>
            <p:ph type="sldNum" sz="quarter" idx="16"/>
          </p:nvPr>
        </p:nvSpPr>
        <p:spPr>
          <a:xfrm>
            <a:off x="11856222" y="-14681"/>
            <a:ext cx="255180" cy="366183"/>
          </a:xfrm>
        </p:spPr>
        <p:txBody>
          <a:bodyPr/>
          <a:lstStyle/>
          <a:p>
            <a:fld id="{A20F318D-AF3A-44CE-8FC7-7D05504DBF73}" type="slidenum">
              <a:rPr lang="en-GB" smtClean="0"/>
              <a:pPr/>
              <a:t>‹#›</a:t>
            </a:fld>
            <a:endParaRPr lang="en-GB" dirty="0"/>
          </a:p>
        </p:txBody>
      </p:sp>
    </p:spTree>
    <p:extLst>
      <p:ext uri="{BB962C8B-B14F-4D97-AF65-F5344CB8AC3E}">
        <p14:creationId xmlns:p14="http://schemas.microsoft.com/office/powerpoint/2010/main" val="1934483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87D29-6B41-4F19-B855-C6B6E41AFEAB}"/>
              </a:ext>
            </a:extLst>
          </p:cNvPr>
          <p:cNvSpPr>
            <a:spLocks noGrp="1"/>
          </p:cNvSpPr>
          <p:nvPr>
            <p:ph type="title"/>
          </p:nvPr>
        </p:nvSpPr>
        <p:spPr>
          <a:xfrm>
            <a:off x="529167" y="365127"/>
            <a:ext cx="11133664" cy="764596"/>
          </a:xfrm>
          <a:prstGeom prst="rect">
            <a:avLst/>
          </a:prstGeom>
        </p:spPr>
        <p:txBody>
          <a:bodyPr>
            <a:normAutofit/>
          </a:bodyPr>
          <a:lstStyle>
            <a:lvl1pPr>
              <a:defRPr sz="3359"/>
            </a:lvl1pPr>
          </a:lstStyle>
          <a:p>
            <a:r>
              <a:rPr lang="en-GB" noProof="0"/>
              <a:t>Click to edit Master title style</a:t>
            </a:r>
          </a:p>
        </p:txBody>
      </p:sp>
      <p:sp>
        <p:nvSpPr>
          <p:cNvPr id="3" name="Content Placeholder 2">
            <a:extLst>
              <a:ext uri="{FF2B5EF4-FFF2-40B4-BE49-F238E27FC236}">
                <a16:creationId xmlns:a16="http://schemas.microsoft.com/office/drawing/2014/main" id="{2121DBF1-3DD1-4CF6-9468-97529567304F}"/>
              </a:ext>
            </a:extLst>
          </p:cNvPr>
          <p:cNvSpPr>
            <a:spLocks noGrp="1"/>
          </p:cNvSpPr>
          <p:nvPr>
            <p:ph idx="1"/>
          </p:nvPr>
        </p:nvSpPr>
        <p:spPr>
          <a:xfrm>
            <a:off x="529168" y="1236145"/>
            <a:ext cx="11133666" cy="4980048"/>
          </a:xfrm>
        </p:spPr>
        <p:txBody>
          <a:bodyPr>
            <a:normAutofit/>
          </a:bodyPr>
          <a:lstStyle>
            <a:lvl1pPr>
              <a:defRPr sz="2159"/>
            </a:lvl1pPr>
            <a:lvl2pPr>
              <a:defRPr sz="2159"/>
            </a:lvl2pPr>
            <a:lvl3pPr>
              <a:defRPr sz="1679"/>
            </a:lvl3pPr>
            <a:lvl4pPr>
              <a:defRPr sz="1679"/>
            </a:lvl4pPr>
            <a:lvl5pPr>
              <a:defRPr sz="1679"/>
            </a:lvl5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5" name="Text Placeholder 13">
            <a:extLst>
              <a:ext uri="{FF2B5EF4-FFF2-40B4-BE49-F238E27FC236}">
                <a16:creationId xmlns:a16="http://schemas.microsoft.com/office/drawing/2014/main" id="{FEF98A1F-A99C-4961-8092-EC70CD4A903B}"/>
              </a:ext>
            </a:extLst>
          </p:cNvPr>
          <p:cNvSpPr>
            <a:spLocks noGrp="1"/>
          </p:cNvSpPr>
          <p:nvPr>
            <p:ph type="body" sz="quarter" idx="13" hasCustomPrompt="1"/>
          </p:nvPr>
        </p:nvSpPr>
        <p:spPr>
          <a:xfrm>
            <a:off x="529168" y="6311905"/>
            <a:ext cx="5465232" cy="390525"/>
          </a:xfrm>
        </p:spPr>
        <p:txBody>
          <a:bodyPr lIns="0" tIns="0" rIns="0" bIns="0" anchor="b">
            <a:noAutofit/>
          </a:bodyPr>
          <a:lstStyle>
            <a:lvl1pPr marL="0" indent="0" algn="l">
              <a:spcBef>
                <a:spcPts val="0"/>
              </a:spcBef>
              <a:spcAft>
                <a:spcPts val="0"/>
              </a:spcAft>
              <a:buNone/>
              <a:defRPr sz="1066" b="0">
                <a:solidFill>
                  <a:srgbClr val="000000"/>
                </a:solidFill>
                <a:latin typeface="+mn-lt"/>
              </a:defRPr>
            </a:lvl1pPr>
          </a:lstStyle>
          <a:p>
            <a:pPr lvl="0"/>
            <a:r>
              <a:rPr lang="en-US" dirty="0"/>
              <a:t>Footnotes</a:t>
            </a:r>
            <a:endParaRPr lang="en-GB" dirty="0"/>
          </a:p>
        </p:txBody>
      </p:sp>
      <p:sp>
        <p:nvSpPr>
          <p:cNvPr id="6" name="Text Placeholder 13">
            <a:extLst>
              <a:ext uri="{FF2B5EF4-FFF2-40B4-BE49-F238E27FC236}">
                <a16:creationId xmlns:a16="http://schemas.microsoft.com/office/drawing/2014/main" id="{6408410B-EBF7-473A-84C6-BB2B2BD2DF07}"/>
              </a:ext>
            </a:extLst>
          </p:cNvPr>
          <p:cNvSpPr>
            <a:spLocks noGrp="1"/>
          </p:cNvSpPr>
          <p:nvPr>
            <p:ph type="body" sz="quarter" idx="14"/>
          </p:nvPr>
        </p:nvSpPr>
        <p:spPr>
          <a:xfrm>
            <a:off x="6197602" y="6311905"/>
            <a:ext cx="5465232" cy="390525"/>
          </a:xfrm>
        </p:spPr>
        <p:txBody>
          <a:bodyPr lIns="0" tIns="0" rIns="0" bIns="0" anchor="b">
            <a:noAutofit/>
          </a:bodyPr>
          <a:lstStyle>
            <a:lvl1pPr marL="0" indent="0" algn="r">
              <a:spcBef>
                <a:spcPts val="0"/>
              </a:spcBef>
              <a:spcAft>
                <a:spcPts val="0"/>
              </a:spcAft>
              <a:buNone/>
              <a:defRPr sz="1066" b="0">
                <a:solidFill>
                  <a:srgbClr val="000000"/>
                </a:solidFill>
                <a:latin typeface="+mn-lt"/>
              </a:defRPr>
            </a:lvl1pPr>
          </a:lstStyle>
          <a:p>
            <a:pPr lvl="0"/>
            <a:endParaRPr lang="en-GB" dirty="0"/>
          </a:p>
        </p:txBody>
      </p:sp>
    </p:spTree>
    <p:extLst>
      <p:ext uri="{BB962C8B-B14F-4D97-AF65-F5344CB8AC3E}">
        <p14:creationId xmlns:p14="http://schemas.microsoft.com/office/powerpoint/2010/main" val="28466397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ME_Content">
    <p:spTree>
      <p:nvGrpSpPr>
        <p:cNvPr id="1" name=""/>
        <p:cNvGrpSpPr/>
        <p:nvPr/>
      </p:nvGrpSpPr>
      <p:grpSpPr>
        <a:xfrm>
          <a:off x="0" y="0"/>
          <a:ext cx="0" cy="0"/>
          <a:chOff x="0" y="0"/>
          <a:chExt cx="0" cy="0"/>
        </a:xfrm>
      </p:grpSpPr>
      <p:sp>
        <p:nvSpPr>
          <p:cNvPr id="2" name="Title 1"/>
          <p:cNvSpPr>
            <a:spLocks noGrp="1"/>
          </p:cNvSpPr>
          <p:nvPr>
            <p:ph type="title"/>
          </p:nvPr>
        </p:nvSpPr>
        <p:spPr>
          <a:xfrm>
            <a:off x="453776" y="384048"/>
            <a:ext cx="11362945" cy="868680"/>
          </a:xfrm>
        </p:spPr>
        <p:txBody>
          <a:bodyPr/>
          <a:lstStyle/>
          <a:p>
            <a:r>
              <a:rPr lang="en-US"/>
              <a:t>Click to edit Master title style</a:t>
            </a:r>
          </a:p>
        </p:txBody>
      </p:sp>
      <p:sp>
        <p:nvSpPr>
          <p:cNvPr id="3" name="Content Placeholder 2"/>
          <p:cNvSpPr>
            <a:spLocks noGrp="1"/>
          </p:cNvSpPr>
          <p:nvPr>
            <p:ph idx="1"/>
          </p:nvPr>
        </p:nvSpPr>
        <p:spPr>
          <a:xfrm>
            <a:off x="453773" y="1609344"/>
            <a:ext cx="11362944" cy="4498848"/>
          </a:xfrm>
        </p:spPr>
        <p:txBody>
          <a:bodyPr>
            <a:noAutofit/>
          </a:bodyPr>
          <a:lstStyle>
            <a:lvl3pPr marL="795448">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userDrawn="1"/>
        </p:nvCxnSpPr>
        <p:spPr>
          <a:xfrm>
            <a:off x="453777" y="1295400"/>
            <a:ext cx="11362945" cy="0"/>
          </a:xfrm>
          <a:prstGeom prst="line">
            <a:avLst/>
          </a:prstGeom>
          <a:ln w="22225">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453773" y="6163057"/>
            <a:ext cx="11362944" cy="694944"/>
          </a:xfrm>
        </p:spPr>
        <p:txBody>
          <a:bodyPr anchor="b">
            <a:noAutofit/>
          </a:bodyPr>
          <a:lstStyle>
            <a:lvl1pPr>
              <a:spcBef>
                <a:spcPts val="0"/>
              </a:spcBef>
              <a:defRPr sz="1400" b="0"/>
            </a:lvl1pPr>
          </a:lstStyle>
          <a:p>
            <a:pPr lvl="0"/>
            <a:r>
              <a:rPr lang="en-US"/>
              <a:t>Edit Master text styles</a:t>
            </a:r>
          </a:p>
        </p:txBody>
      </p:sp>
    </p:spTree>
    <p:extLst>
      <p:ext uri="{BB962C8B-B14F-4D97-AF65-F5344CB8AC3E}">
        <p14:creationId xmlns:p14="http://schemas.microsoft.com/office/powerpoint/2010/main" val="730302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64728" y="1544245"/>
            <a:ext cx="6128544" cy="4242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98728" y="1544245"/>
            <a:ext cx="6128544" cy="42429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1"/>
          <p:cNvSpPr>
            <a:spLocks noGrp="1"/>
          </p:cNvSpPr>
          <p:nvPr>
            <p:ph type="title"/>
          </p:nvPr>
        </p:nvSpPr>
        <p:spPr>
          <a:xfrm>
            <a:off x="364728" y="699186"/>
            <a:ext cx="11462544" cy="657442"/>
          </a:xfrm>
        </p:spPr>
        <p:txBody>
          <a:bodyPr/>
          <a:lstStyle/>
          <a:p>
            <a:r>
              <a:rPr lang="en-US" dirty="0"/>
              <a:t>Click to edit Master title style</a:t>
            </a:r>
          </a:p>
        </p:txBody>
      </p:sp>
      <p:sp>
        <p:nvSpPr>
          <p:cNvPr id="5" name="Footer Placeholder 4">
            <a:extLst>
              <a:ext uri="{FF2B5EF4-FFF2-40B4-BE49-F238E27FC236}">
                <a16:creationId xmlns:a16="http://schemas.microsoft.com/office/drawing/2014/main" id="{9B07E314-990D-7347-9DEB-0BD09106D79A}"/>
              </a:ext>
            </a:extLst>
          </p:cNvPr>
          <p:cNvSpPr>
            <a:spLocks noGrp="1"/>
          </p:cNvSpPr>
          <p:nvPr>
            <p:ph type="ftr" sz="quarter" idx="10"/>
          </p:nvPr>
        </p:nvSpPr>
        <p:spPr>
          <a:xfrm>
            <a:off x="5788660" y="6257925"/>
            <a:ext cx="3393439" cy="600075"/>
          </a:xfrm>
          <a:prstGeom prst="rect">
            <a:avLst/>
          </a:prstGeom>
        </p:spPr>
        <p:txBody>
          <a:bodyPr/>
          <a:lstStyle/>
          <a:p>
            <a:endParaRPr lang="en-US" sz="1400" b="0" dirty="0"/>
          </a:p>
        </p:txBody>
      </p:sp>
    </p:spTree>
    <p:extLst>
      <p:ext uri="{BB962C8B-B14F-4D97-AF65-F5344CB8AC3E}">
        <p14:creationId xmlns:p14="http://schemas.microsoft.com/office/powerpoint/2010/main" val="12405934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solidFill>
                  <a:srgbClr val="000000"/>
                </a:solidFill>
              </a:defRPr>
            </a:lvl1pPr>
            <a:lvl2pPr>
              <a:defRPr sz="1600">
                <a:solidFill>
                  <a:srgbClr val="000000"/>
                </a:solidFill>
              </a:defRPr>
            </a:lvl2pPr>
            <a:lvl3pPr>
              <a:defRPr sz="1400">
                <a:solidFill>
                  <a:srgbClr val="000000"/>
                </a:solidFill>
              </a:defRPr>
            </a:lvl3pPr>
            <a:lvl4pPr>
              <a:defRPr sz="1200">
                <a:solidFill>
                  <a:srgbClr val="000000"/>
                </a:solidFill>
              </a:defRPr>
            </a:lvl4pPr>
            <a:lvl5pPr>
              <a:defRPr sz="1107">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11"/>
          <p:cNvSpPr>
            <a:spLocks noGrp="1"/>
          </p:cNvSpPr>
          <p:nvPr>
            <p:ph type="title"/>
          </p:nvPr>
        </p:nvSpPr>
        <p:spPr/>
        <p:txBody>
          <a:bodyPr/>
          <a:lstStyle>
            <a:lvl1pPr>
              <a:defRPr>
                <a:solidFill>
                  <a:srgbClr val="000000"/>
                </a:solidFill>
              </a:defRPr>
            </a:lvl1pPr>
          </a:lstStyle>
          <a:p>
            <a:r>
              <a:rPr lang="en-US" dirty="0"/>
              <a:t>Click to edit Master title style</a:t>
            </a:r>
            <a:endParaRPr lang="en-GB" dirty="0"/>
          </a:p>
        </p:txBody>
      </p:sp>
      <p:sp>
        <p:nvSpPr>
          <p:cNvPr id="14" name="Text Placeholder 13"/>
          <p:cNvSpPr>
            <a:spLocks noGrp="1"/>
          </p:cNvSpPr>
          <p:nvPr>
            <p:ph type="body" sz="quarter" idx="13" hasCustomPrompt="1"/>
          </p:nvPr>
        </p:nvSpPr>
        <p:spPr>
          <a:xfrm>
            <a:off x="529168" y="6311904"/>
            <a:ext cx="5465232" cy="390525"/>
          </a:xfrm>
        </p:spPr>
        <p:txBody>
          <a:bodyPr lIns="0" tIns="0" rIns="0" bIns="0" anchor="b">
            <a:noAutofit/>
          </a:bodyPr>
          <a:lstStyle>
            <a:lvl1pPr marL="0" indent="0" algn="l">
              <a:spcBef>
                <a:spcPts val="0"/>
              </a:spcBef>
              <a:spcAft>
                <a:spcPts val="0"/>
              </a:spcAft>
              <a:buNone/>
              <a:defRPr sz="1067" b="0">
                <a:solidFill>
                  <a:srgbClr val="000000"/>
                </a:solidFill>
                <a:latin typeface="+mn-lt"/>
              </a:defRPr>
            </a:lvl1pPr>
          </a:lstStyle>
          <a:p>
            <a:pPr lvl="0"/>
            <a:r>
              <a:rPr lang="en-US" dirty="0"/>
              <a:t>Footnotes</a:t>
            </a:r>
            <a:endParaRPr lang="en-GB" dirty="0"/>
          </a:p>
        </p:txBody>
      </p:sp>
      <p:sp>
        <p:nvSpPr>
          <p:cNvPr id="6" name="Text Placeholder 13"/>
          <p:cNvSpPr>
            <a:spLocks noGrp="1"/>
          </p:cNvSpPr>
          <p:nvPr>
            <p:ph type="body" sz="quarter" idx="14" hasCustomPrompt="1"/>
          </p:nvPr>
        </p:nvSpPr>
        <p:spPr>
          <a:xfrm>
            <a:off x="6197601" y="6311904"/>
            <a:ext cx="5465232" cy="390525"/>
          </a:xfrm>
        </p:spPr>
        <p:txBody>
          <a:bodyPr lIns="0" tIns="0" rIns="0" bIns="0" anchor="b">
            <a:noAutofit/>
          </a:bodyPr>
          <a:lstStyle>
            <a:lvl1pPr marL="0" indent="0" algn="r">
              <a:spcBef>
                <a:spcPts val="0"/>
              </a:spcBef>
              <a:spcAft>
                <a:spcPts val="0"/>
              </a:spcAft>
              <a:buNone/>
              <a:defRPr sz="1067" b="0">
                <a:solidFill>
                  <a:srgbClr val="000000"/>
                </a:solidFill>
                <a:latin typeface="+mn-lt"/>
              </a:defRPr>
            </a:lvl1pPr>
          </a:lstStyle>
          <a:p>
            <a:pPr lvl="0"/>
            <a:r>
              <a:rPr lang="en-US" dirty="0"/>
              <a:t>References</a:t>
            </a:r>
            <a:endParaRPr lang="en-GB" dirty="0"/>
          </a:p>
        </p:txBody>
      </p:sp>
      <p:sp>
        <p:nvSpPr>
          <p:cNvPr id="8" name="Slide Number Placeholder 3">
            <a:extLst>
              <a:ext uri="{FF2B5EF4-FFF2-40B4-BE49-F238E27FC236}">
                <a16:creationId xmlns:a16="http://schemas.microsoft.com/office/drawing/2014/main" id="{57A48F50-75E1-4AE1-9A1F-39F0B6E29BF1}"/>
              </a:ext>
            </a:extLst>
          </p:cNvPr>
          <p:cNvSpPr>
            <a:spLocks noGrp="1"/>
          </p:cNvSpPr>
          <p:nvPr>
            <p:ph type="sldNum" sz="quarter" idx="4"/>
          </p:nvPr>
        </p:nvSpPr>
        <p:spPr>
          <a:xfrm>
            <a:off x="11856222" y="-14681"/>
            <a:ext cx="255180" cy="366183"/>
          </a:xfrm>
          <a:prstGeom prst="rect">
            <a:avLst/>
          </a:prstGeom>
        </p:spPr>
        <p:txBody>
          <a:bodyPr vert="horz" lIns="18288" tIns="18288" rIns="18288" bIns="18288" rtlCol="0" anchor="ctr"/>
          <a:lstStyle>
            <a:lvl1pPr algn="r">
              <a:defRPr sz="1067">
                <a:solidFill>
                  <a:schemeClr val="tx1"/>
                </a:solidFill>
              </a:defRPr>
            </a:lvl1pPr>
          </a:lstStyle>
          <a:p>
            <a:fld id="{A20F318D-AF3A-44CE-8FC7-7D05504DBF73}" type="slidenum">
              <a:rPr lang="en-GB" smtClean="0"/>
              <a:pPr/>
              <a:t>‹#›</a:t>
            </a:fld>
            <a:endParaRPr lang="en-GB" dirty="0"/>
          </a:p>
        </p:txBody>
      </p:sp>
    </p:spTree>
    <p:extLst>
      <p:ext uri="{BB962C8B-B14F-4D97-AF65-F5344CB8AC3E}">
        <p14:creationId xmlns:p14="http://schemas.microsoft.com/office/powerpoint/2010/main" val="2033195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68">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E0D193D-3B32-4C99-9739-17C52991738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749971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1_Disposition personnalisé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3566050-E642-D840-8F7F-F762ED10FE2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75989" y="2010949"/>
            <a:ext cx="7040021" cy="2836102"/>
          </a:xfrm>
          <a:prstGeom prst="rect">
            <a:avLst/>
          </a:prstGeom>
        </p:spPr>
      </p:pic>
    </p:spTree>
    <p:extLst>
      <p:ext uri="{BB962C8B-B14F-4D97-AF65-F5344CB8AC3E}">
        <p14:creationId xmlns:p14="http://schemas.microsoft.com/office/powerpoint/2010/main" val="216805850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drawing, food&#10;&#10;Description automatically generated">
            <a:extLst>
              <a:ext uri="{FF2B5EF4-FFF2-40B4-BE49-F238E27FC236}">
                <a16:creationId xmlns:a16="http://schemas.microsoft.com/office/drawing/2014/main" id="{03A83E1D-EAFB-3A44-977C-5B030D35BD25}"/>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rgbClr val="FFA402"/>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rgbClr val="FFA402"/>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13794990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only Separator Pale">
    <p:spTree>
      <p:nvGrpSpPr>
        <p:cNvPr id="1" name=""/>
        <p:cNvGrpSpPr/>
        <p:nvPr/>
      </p:nvGrpSpPr>
      <p:grpSpPr>
        <a:xfrm>
          <a:off x="0" y="0"/>
          <a:ext cx="0" cy="0"/>
          <a:chOff x="0" y="0"/>
          <a:chExt cx="0" cy="0"/>
        </a:xfrm>
      </p:grpSpPr>
      <p:pic>
        <p:nvPicPr>
          <p:cNvPr id="9" name="Picture 8" descr="A picture containing drawing, food&#10;&#10;Description automatically generated">
            <a:extLst>
              <a:ext uri="{FF2B5EF4-FFF2-40B4-BE49-F238E27FC236}">
                <a16:creationId xmlns:a16="http://schemas.microsoft.com/office/drawing/2014/main" id="{7B7E6249-594D-1F40-9C84-EB5050EA8073}"/>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8"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b="1" i="0">
                <a:solidFill>
                  <a:srgbClr val="FFA402"/>
                </a:solidFill>
                <a:latin typeface="+mj-lt"/>
                <a:ea typeface="Verdana" panose="020B0604030504040204" pitchFamily="34" charset="0"/>
                <a:cs typeface="Verdana" panose="020B0604030504040204" pitchFamily="34" charset="0"/>
              </a:defRPr>
            </a:lvl1pPr>
          </a:lstStyle>
          <a:p>
            <a:r>
              <a:rPr lang="en-GB" noProof="0" dirty="0"/>
              <a:t>Click and Modify </a:t>
            </a:r>
            <a:br>
              <a:rPr lang="en-GB" noProof="0" dirty="0"/>
            </a:br>
            <a:r>
              <a:rPr lang="en-GB" noProof="0" dirty="0"/>
              <a:t>the text</a:t>
            </a:r>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4291034168"/>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pale">
    <p:spTree>
      <p:nvGrpSpPr>
        <p:cNvPr id="1" name=""/>
        <p:cNvGrpSpPr/>
        <p:nvPr/>
      </p:nvGrpSpPr>
      <p:grpSpPr>
        <a:xfrm>
          <a:off x="0" y="0"/>
          <a:ext cx="0" cy="0"/>
          <a:chOff x="0" y="0"/>
          <a:chExt cx="0" cy="0"/>
        </a:xfrm>
      </p:grpSpPr>
      <p:pic>
        <p:nvPicPr>
          <p:cNvPr id="8" name="Picture 7" descr="A picture containing drawing, food&#10;&#10;Description automatically generated">
            <a:extLst>
              <a:ext uri="{FF2B5EF4-FFF2-40B4-BE49-F238E27FC236}">
                <a16:creationId xmlns:a16="http://schemas.microsoft.com/office/drawing/2014/main" id="{03A83E1D-EAFB-3A44-977C-5B030D35BD25}"/>
              </a:ext>
            </a:extLst>
          </p:cNvPr>
          <p:cNvPicPr>
            <a:picLocks noChangeAspect="1"/>
          </p:cNvPicPr>
          <p:nvPr userDrawn="1"/>
        </p:nvPicPr>
        <p:blipFill>
          <a:blip r:embed="rId2">
            <a:alphaModFix amt="20000"/>
          </a:blip>
          <a:stretch>
            <a:fillRect/>
          </a:stretch>
        </p:blipFill>
        <p:spPr>
          <a:xfrm>
            <a:off x="0" y="0"/>
            <a:ext cx="12192000" cy="6858000"/>
          </a:xfrm>
          <a:prstGeom prst="rect">
            <a:avLst/>
          </a:prstGeom>
        </p:spPr>
      </p:pic>
      <p:sp>
        <p:nvSpPr>
          <p:cNvPr id="5"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rgbClr val="FFA402"/>
                </a:solidFill>
                <a:latin typeface="+mj-lt"/>
                <a:ea typeface="PT Sans Narrow" charset="-52"/>
                <a:cs typeface="PT Sans Narrow" charset="-52"/>
              </a:defRPr>
            </a:lvl1pPr>
          </a:lstStyle>
          <a:p>
            <a:r>
              <a:rPr lang="en-GB" dirty="0"/>
              <a:t>Click and </a:t>
            </a:r>
            <a:r>
              <a:rPr lang="en-GB" noProof="0" dirty="0"/>
              <a:t>Modify</a:t>
            </a:r>
            <a:r>
              <a:rPr lang="en-GB" dirty="0"/>
              <a:t> the text</a:t>
            </a:r>
          </a:p>
        </p:txBody>
      </p:sp>
      <p:sp>
        <p:nvSpPr>
          <p:cNvPr id="6"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rgbClr val="FFA402"/>
                </a:solidFill>
                <a:latin typeface="+mj-lt"/>
              </a:defRPr>
            </a:lvl1pPr>
          </a:lstStyle>
          <a:p>
            <a:endParaRPr lang="en-GB" dirty="0"/>
          </a:p>
        </p:txBody>
      </p:sp>
      <p:sp>
        <p:nvSpPr>
          <p:cNvPr id="7"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7996202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3390608574"/>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662024079"/>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2733297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5E09112-9AC8-054C-A7A5-15E0CB0DDB2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3319761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5FC85516-F55B-4944-8FDD-CA2F89A32E3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640053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C7E3FF6-8B61-2E45-A930-3423B02F8A6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26053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Image text">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09600" y="1412876"/>
            <a:ext cx="5181600" cy="4472781"/>
          </a:xfrm>
          <a:prstGeom prst="rect">
            <a:avLst/>
          </a:prstGeom>
        </p:spPr>
        <p:txBody>
          <a:bodyPr>
            <a:normAutofit/>
          </a:bodyPr>
          <a:lstStyle>
            <a:lvl1pPr marL="0" indent="0">
              <a:buNone/>
              <a:defRPr sz="28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noProof="0" dirty="0"/>
              <a:t>Drop an image or click on the icon to add one </a:t>
            </a:r>
          </a:p>
        </p:txBody>
      </p:sp>
      <p:sp>
        <p:nvSpPr>
          <p:cNvPr id="9" name="Content Placeholder 2">
            <a:extLst>
              <a:ext uri="{FF2B5EF4-FFF2-40B4-BE49-F238E27FC236}">
                <a16:creationId xmlns:a16="http://schemas.microsoft.com/office/drawing/2014/main" id="{7C4DDB2A-D091-4603-B954-F1F7415B5854}"/>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466B5AD6-CE67-4BBC-9EB2-93460D1CB785}"/>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0221FD13-185B-46DF-BA72-E12DA2E55F0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4D298CBC-F818-F748-8D58-FD5CAB5A113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34700378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1412876"/>
            <a:ext cx="5186755" cy="4473125"/>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AD0C9F4F-B9B1-48AF-B0EA-B2DC04A96707}"/>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4" name="Espace réservé du numéro de diapositive 6">
            <a:extLst>
              <a:ext uri="{FF2B5EF4-FFF2-40B4-BE49-F238E27FC236}">
                <a16:creationId xmlns:a16="http://schemas.microsoft.com/office/drawing/2014/main" id="{D4634937-A53D-4397-98D3-B9CB083009B1}"/>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805D5687-F37B-4E43-AD33-262E08CDBAEA}"/>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9008696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5821362"/>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ubtitle 2 columns tex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162B263-5EE9-4AEE-8654-DD3CA21ACE82}"/>
              </a:ext>
            </a:extLst>
          </p:cNvPr>
          <p:cNvSpPr>
            <a:spLocks noGrp="1"/>
          </p:cNvSpPr>
          <p:nvPr>
            <p:ph sz="quarter" idx="16"/>
          </p:nvPr>
        </p:nvSpPr>
        <p:spPr>
          <a:xfrm>
            <a:off x="620184"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2" name="Content Placeholder 2">
            <a:extLst>
              <a:ext uri="{FF2B5EF4-FFF2-40B4-BE49-F238E27FC236}">
                <a16:creationId xmlns:a16="http://schemas.microsoft.com/office/drawing/2014/main" id="{E81C97C1-EB70-41CB-8E10-ED8420DF6B37}"/>
              </a:ext>
            </a:extLst>
          </p:cNvPr>
          <p:cNvSpPr>
            <a:spLocks noGrp="1"/>
          </p:cNvSpPr>
          <p:nvPr>
            <p:ph sz="quarter" idx="17"/>
          </p:nvPr>
        </p:nvSpPr>
        <p:spPr>
          <a:xfrm>
            <a:off x="6161452" y="2276872"/>
            <a:ext cx="5186755" cy="3609128"/>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Espace réservé du texte 16">
            <a:extLst>
              <a:ext uri="{FF2B5EF4-FFF2-40B4-BE49-F238E27FC236}">
                <a16:creationId xmlns:a16="http://schemas.microsoft.com/office/drawing/2014/main" id="{AFEDB953-883A-4AA5-8CB4-3BCDFAC17C08}"/>
              </a:ext>
            </a:extLst>
          </p:cNvPr>
          <p:cNvSpPr>
            <a:spLocks noGrp="1"/>
          </p:cNvSpPr>
          <p:nvPr>
            <p:ph type="body" sz="quarter" idx="18" hasCustomPrompt="1"/>
          </p:nvPr>
        </p:nvSpPr>
        <p:spPr>
          <a:xfrm>
            <a:off x="6158414"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5" name="Espace réservé du texte 16">
            <a:extLst>
              <a:ext uri="{FF2B5EF4-FFF2-40B4-BE49-F238E27FC236}">
                <a16:creationId xmlns:a16="http://schemas.microsoft.com/office/drawing/2014/main" id="{9BDE935D-F794-436A-87C3-56818AEA0041}"/>
              </a:ext>
            </a:extLst>
          </p:cNvPr>
          <p:cNvSpPr>
            <a:spLocks noGrp="1"/>
          </p:cNvSpPr>
          <p:nvPr>
            <p:ph type="body" sz="quarter" idx="19" hasCustomPrompt="1"/>
          </p:nvPr>
        </p:nvSpPr>
        <p:spPr>
          <a:xfrm>
            <a:off x="624418" y="1412776"/>
            <a:ext cx="5189793" cy="710664"/>
          </a:xfrm>
          <a:prstGeom prst="rect">
            <a:avLst/>
          </a:prstGeom>
        </p:spPr>
        <p:txBody>
          <a:bodyPr lIns="0" tIns="0" rIns="0" bIns="0"/>
          <a:lstStyle>
            <a:lvl1pPr marL="0" indent="0">
              <a:buNone/>
              <a:defRPr sz="2000" b="1" cap="all" spc="100" baseline="0">
                <a:solidFill>
                  <a:srgbClr val="FFA402"/>
                </a:solidFill>
                <a:latin typeface="+mj-lt"/>
                <a:ea typeface="Verdana" panose="020B0604030504040204" pitchFamily="34" charset="0"/>
                <a:cs typeface="Verdana" panose="020B0604030504040204" pitchFamily="34" charset="0"/>
              </a:defRPr>
            </a:lvl1pPr>
          </a:lstStyle>
          <a:p>
            <a:pPr lvl="0"/>
            <a:r>
              <a:rPr lang="en-GB" noProof="0" dirty="0"/>
              <a:t>ADD TEXT</a:t>
            </a:r>
          </a:p>
        </p:txBody>
      </p:sp>
      <p:sp>
        <p:nvSpPr>
          <p:cNvPr id="14" name="Title 4">
            <a:extLst>
              <a:ext uri="{FF2B5EF4-FFF2-40B4-BE49-F238E27FC236}">
                <a16:creationId xmlns:a16="http://schemas.microsoft.com/office/drawing/2014/main" id="{B6B0310D-A0F1-4B76-98F1-54EC3C47F0DB}"/>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8" name="Espace réservé du numéro de diapositive 6">
            <a:extLst>
              <a:ext uri="{FF2B5EF4-FFF2-40B4-BE49-F238E27FC236}">
                <a16:creationId xmlns:a16="http://schemas.microsoft.com/office/drawing/2014/main" id="{444C8659-EDDD-4772-9C1F-9B4636FE34C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69582100-F5ED-7948-8854-A4323A5817AE}"/>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180599915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End slide deck">
    <p:spTree>
      <p:nvGrpSpPr>
        <p:cNvPr id="1" name=""/>
        <p:cNvGrpSpPr/>
        <p:nvPr/>
      </p:nvGrpSpPr>
      <p:grpSpPr>
        <a:xfrm>
          <a:off x="0" y="0"/>
          <a:ext cx="0" cy="0"/>
          <a:chOff x="0" y="0"/>
          <a:chExt cx="0" cy="0"/>
        </a:xfrm>
      </p:grpSpPr>
      <p:sp>
        <p:nvSpPr>
          <p:cNvPr id="14" name="Titre 1">
            <a:extLst>
              <a:ext uri="{FF2B5EF4-FFF2-40B4-BE49-F238E27FC236}">
                <a16:creationId xmlns:a16="http://schemas.microsoft.com/office/drawing/2014/main" id="{D54A2C43-EE0C-684E-BAFC-04DEADA5B177}"/>
              </a:ext>
            </a:extLst>
          </p:cNvPr>
          <p:cNvSpPr txBox="1">
            <a:spLocks/>
          </p:cNvSpPr>
          <p:nvPr userDrawn="1"/>
        </p:nvSpPr>
        <p:spPr>
          <a:xfrm>
            <a:off x="5087888" y="6322958"/>
            <a:ext cx="6959903" cy="1282506"/>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lang="en-GB" sz="1800" b="1" noProof="0" dirty="0">
                <a:solidFill>
                  <a:schemeClr val="accent1"/>
                </a:solidFill>
                <a:latin typeface="Calibri" charset="0"/>
                <a:ea typeface="Calibri" charset="0"/>
                <a:cs typeface="Calibri" charset="0"/>
              </a:rPr>
              <a:t>Heading to the heart of Independent Medical Education Since 2012</a:t>
            </a:r>
            <a:endParaRPr kumimoji="0" lang="en-GB" sz="1800" b="1"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pic>
        <p:nvPicPr>
          <p:cNvPr id="31" name="Picture 30">
            <a:extLst>
              <a:ext uri="{FF2B5EF4-FFF2-40B4-BE49-F238E27FC236}">
                <a16:creationId xmlns:a16="http://schemas.microsoft.com/office/drawing/2014/main" id="{5FF7ED7F-658B-8F46-9DE2-294C61704B6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3820" y="583862"/>
            <a:ext cx="2593828" cy="1044938"/>
          </a:xfrm>
          <a:prstGeom prst="rect">
            <a:avLst/>
          </a:prstGeom>
        </p:spPr>
      </p:pic>
      <p:sp>
        <p:nvSpPr>
          <p:cNvPr id="34" name="Titre 1">
            <a:extLst>
              <a:ext uri="{FF2B5EF4-FFF2-40B4-BE49-F238E27FC236}">
                <a16:creationId xmlns:a16="http://schemas.microsoft.com/office/drawing/2014/main" id="{67E2823E-1D81-CF49-BFA3-0B54E750EBC3}"/>
              </a:ext>
            </a:extLst>
          </p:cNvPr>
          <p:cNvSpPr txBox="1">
            <a:spLocks/>
          </p:cNvSpPr>
          <p:nvPr userDrawn="1"/>
        </p:nvSpPr>
        <p:spPr>
          <a:xfrm>
            <a:off x="323528" y="3978378"/>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Antoine Lacombe </a:t>
            </a:r>
            <a:r>
              <a:rPr lang="en-GB" sz="1100" b="1" noProof="0" dirty="0">
                <a:solidFill>
                  <a:schemeClr val="accent1"/>
                </a:solidFill>
                <a:latin typeface="Calibri" charset="0"/>
                <a:ea typeface="Calibri" charset="0"/>
                <a:cs typeface="Calibri" charset="0"/>
              </a:rPr>
              <a:t>Pharm D, MBA</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5" name="Titre 1">
            <a:extLst>
              <a:ext uri="{FF2B5EF4-FFF2-40B4-BE49-F238E27FC236}">
                <a16:creationId xmlns:a16="http://schemas.microsoft.com/office/drawing/2014/main" id="{D4D62426-3D77-3849-A5E6-BEB39AFACCA1}"/>
              </a:ext>
            </a:extLst>
          </p:cNvPr>
          <p:cNvSpPr txBox="1">
            <a:spLocks/>
          </p:cNvSpPr>
          <p:nvPr userDrawn="1"/>
        </p:nvSpPr>
        <p:spPr>
          <a:xfrm>
            <a:off x="787828" y="4475570"/>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+41 79 529 42 79</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36" name="Titre 1">
            <a:extLst>
              <a:ext uri="{FF2B5EF4-FFF2-40B4-BE49-F238E27FC236}">
                <a16:creationId xmlns:a16="http://schemas.microsoft.com/office/drawing/2014/main" id="{79645566-84E3-0A44-89A5-E2B9062BD272}"/>
              </a:ext>
            </a:extLst>
          </p:cNvPr>
          <p:cNvSpPr txBox="1">
            <a:spLocks/>
          </p:cNvSpPr>
          <p:nvPr userDrawn="1"/>
        </p:nvSpPr>
        <p:spPr>
          <a:xfrm>
            <a:off x="348739" y="1556792"/>
            <a:ext cx="4797678" cy="1030504"/>
          </a:xfrm>
          <a:prstGeom prst="rect">
            <a:avLst/>
          </a:prstGeom>
        </p:spPr>
        <p:txBody>
          <a:bodyPr vert="horz" lIns="91440" tIns="45720" rIns="91440" bIns="45720" rtlCol="0" anchor="t">
            <a:normAutofit fontScale="92500" lnSpcReduction="10000"/>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HCC CONNECT</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err="1">
                <a:ln>
                  <a:noFill/>
                </a:ln>
                <a:solidFill>
                  <a:srgbClr val="5D8298"/>
                </a:solidFill>
                <a:effectLst/>
                <a:uLnTx/>
                <a:uFillTx/>
                <a:latin typeface="Calibri" charset="0"/>
                <a:ea typeface="Calibri" charset="0"/>
                <a:cs typeface="Calibri" charset="0"/>
              </a:rPr>
              <a:t>Bodenackerstrasse</a:t>
            </a: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 17</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4103 Bottmingen </a:t>
            </a:r>
          </a:p>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5D8298"/>
                </a:solidFill>
                <a:effectLst/>
                <a:uLnTx/>
                <a:uFillTx/>
                <a:latin typeface="Calibri" charset="0"/>
                <a:ea typeface="Calibri" charset="0"/>
                <a:cs typeface="Calibri" charset="0"/>
              </a:rPr>
              <a:t>SWITZERLAND</a:t>
            </a:r>
          </a:p>
        </p:txBody>
      </p:sp>
      <p:sp>
        <p:nvSpPr>
          <p:cNvPr id="37" name="Titre 1">
            <a:extLst>
              <a:ext uri="{FF2B5EF4-FFF2-40B4-BE49-F238E27FC236}">
                <a16:creationId xmlns:a16="http://schemas.microsoft.com/office/drawing/2014/main" id="{793230A5-47AB-EE41-BF82-B267B484D697}"/>
              </a:ext>
            </a:extLst>
          </p:cNvPr>
          <p:cNvSpPr txBox="1">
            <a:spLocks/>
          </p:cNvSpPr>
          <p:nvPr userDrawn="1"/>
        </p:nvSpPr>
        <p:spPr>
          <a:xfrm>
            <a:off x="323528" y="2628273"/>
            <a:ext cx="4536504" cy="709423"/>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1" noProof="0" dirty="0" err="1">
                <a:solidFill>
                  <a:schemeClr val="accent1"/>
                </a:solidFill>
                <a:latin typeface="Calibri" charset="0"/>
                <a:ea typeface="Calibri" charset="0"/>
                <a:cs typeface="Calibri" charset="0"/>
              </a:rPr>
              <a:t>Dr.</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Froukje</a:t>
            </a:r>
            <a:r>
              <a:rPr lang="en-GB" sz="1400" b="1" noProof="0" dirty="0">
                <a:solidFill>
                  <a:schemeClr val="accent1"/>
                </a:solidFill>
                <a:latin typeface="Calibri" charset="0"/>
                <a:ea typeface="Calibri" charset="0"/>
                <a:cs typeface="Calibri" charset="0"/>
              </a:rPr>
              <a:t> </a:t>
            </a:r>
            <a:r>
              <a:rPr lang="en-GB" sz="1400" b="1" noProof="0" dirty="0" err="1">
                <a:solidFill>
                  <a:schemeClr val="accent1"/>
                </a:solidFill>
                <a:latin typeface="Calibri" charset="0"/>
                <a:ea typeface="Calibri" charset="0"/>
                <a:cs typeface="Calibri" charset="0"/>
              </a:rPr>
              <a:t>Sosef</a:t>
            </a:r>
            <a:r>
              <a:rPr lang="en-GB" sz="1400" b="1" noProof="0" dirty="0">
                <a:solidFill>
                  <a:schemeClr val="accent1"/>
                </a:solidFill>
                <a:latin typeface="Calibri" charset="0"/>
                <a:ea typeface="Calibri" charset="0"/>
                <a:cs typeface="Calibri" charset="0"/>
              </a:rPr>
              <a:t> </a:t>
            </a:r>
            <a:r>
              <a:rPr lang="en-GB" sz="1100" b="1" noProof="0" dirty="0">
                <a:solidFill>
                  <a:schemeClr val="accent1"/>
                </a:solidFill>
                <a:latin typeface="Calibri" charset="0"/>
                <a:ea typeface="Calibri" charset="0"/>
                <a:cs typeface="Calibri" charset="0"/>
              </a:rPr>
              <a:t>MD</a:t>
            </a:r>
            <a:endParaRPr kumimoji="0" lang="en-GB" sz="1100" b="0" i="0" u="sng" strike="noStrike" kern="1200" cap="none" spc="0" normalizeH="0" baseline="0" noProof="0" dirty="0">
              <a:ln>
                <a:noFill/>
              </a:ln>
              <a:solidFill>
                <a:schemeClr val="accent1"/>
              </a:solidFill>
              <a:effectLst/>
              <a:uLnTx/>
              <a:uFillTx/>
              <a:latin typeface="Calibri" charset="0"/>
              <a:ea typeface="Calibri" charset="0"/>
              <a:cs typeface="Calibri" charset="0"/>
            </a:endParaRPr>
          </a:p>
        </p:txBody>
      </p:sp>
      <p:sp>
        <p:nvSpPr>
          <p:cNvPr id="38" name="Titre 1">
            <a:extLst>
              <a:ext uri="{FF2B5EF4-FFF2-40B4-BE49-F238E27FC236}">
                <a16:creationId xmlns:a16="http://schemas.microsoft.com/office/drawing/2014/main" id="{43012340-01DE-4845-8317-BB7FD1A512FF}"/>
              </a:ext>
            </a:extLst>
          </p:cNvPr>
          <p:cNvSpPr txBox="1">
            <a:spLocks/>
          </p:cNvSpPr>
          <p:nvPr userDrawn="1"/>
        </p:nvSpPr>
        <p:spPr>
          <a:xfrm>
            <a:off x="787828" y="3114282"/>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+31 6 2324 3636</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grpSp>
        <p:nvGrpSpPr>
          <p:cNvPr id="39" name="Group 38">
            <a:extLst>
              <a:ext uri="{FF2B5EF4-FFF2-40B4-BE49-F238E27FC236}">
                <a16:creationId xmlns:a16="http://schemas.microsoft.com/office/drawing/2014/main" id="{EFAA94DF-E108-7646-9182-EEF7D99D0357}"/>
              </a:ext>
            </a:extLst>
          </p:cNvPr>
          <p:cNvGrpSpPr/>
          <p:nvPr userDrawn="1"/>
        </p:nvGrpSpPr>
        <p:grpSpPr>
          <a:xfrm>
            <a:off x="418902" y="3063588"/>
            <a:ext cx="356400" cy="356400"/>
            <a:chOff x="761970" y="3386221"/>
            <a:chExt cx="356400" cy="356400"/>
          </a:xfrm>
        </p:grpSpPr>
        <p:sp>
          <p:nvSpPr>
            <p:cNvPr id="40" name="Oval 39">
              <a:extLst>
                <a:ext uri="{FF2B5EF4-FFF2-40B4-BE49-F238E27FC236}">
                  <a16:creationId xmlns:a16="http://schemas.microsoft.com/office/drawing/2014/main" id="{CF50C939-7C49-4A41-A072-AAB7F00A236D}"/>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1" name="Graphic 40" descr="Speaker Phone">
              <a:extLst>
                <a:ext uri="{FF2B5EF4-FFF2-40B4-BE49-F238E27FC236}">
                  <a16:creationId xmlns:a16="http://schemas.microsoft.com/office/drawing/2014/main" id="{D869A450-A16A-6049-9A58-AAB42F4D02C8}"/>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2" name="Oval 41">
            <a:extLst>
              <a:ext uri="{FF2B5EF4-FFF2-40B4-BE49-F238E27FC236}">
                <a16:creationId xmlns:a16="http://schemas.microsoft.com/office/drawing/2014/main" id="{FCB2BDB8-159E-BA4E-9395-A2782488AF6D}"/>
              </a:ext>
            </a:extLst>
          </p:cNvPr>
          <p:cNvSpPr/>
          <p:nvPr userDrawn="1"/>
        </p:nvSpPr>
        <p:spPr>
          <a:xfrm>
            <a:off x="417732" y="3496009"/>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3" name="Graphic 42" descr="Envelope">
            <a:extLst>
              <a:ext uri="{FF2B5EF4-FFF2-40B4-BE49-F238E27FC236}">
                <a16:creationId xmlns:a16="http://schemas.microsoft.com/office/drawing/2014/main" id="{FFD96BBE-DF8F-F742-9ADE-A052376BD263}"/>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75066" y="3552712"/>
            <a:ext cx="239704" cy="239704"/>
          </a:xfrm>
          <a:prstGeom prst="rect">
            <a:avLst/>
          </a:prstGeom>
        </p:spPr>
      </p:pic>
      <p:grpSp>
        <p:nvGrpSpPr>
          <p:cNvPr id="44" name="Group 43">
            <a:extLst>
              <a:ext uri="{FF2B5EF4-FFF2-40B4-BE49-F238E27FC236}">
                <a16:creationId xmlns:a16="http://schemas.microsoft.com/office/drawing/2014/main" id="{7151F2BA-83C3-0E45-AFA0-AB1AD2DDE669}"/>
              </a:ext>
            </a:extLst>
          </p:cNvPr>
          <p:cNvGrpSpPr/>
          <p:nvPr userDrawn="1"/>
        </p:nvGrpSpPr>
        <p:grpSpPr>
          <a:xfrm>
            <a:off x="423995" y="4414481"/>
            <a:ext cx="356400" cy="356400"/>
            <a:chOff x="761970" y="3386221"/>
            <a:chExt cx="356400" cy="356400"/>
          </a:xfrm>
        </p:grpSpPr>
        <p:sp>
          <p:nvSpPr>
            <p:cNvPr id="45" name="Oval 44">
              <a:extLst>
                <a:ext uri="{FF2B5EF4-FFF2-40B4-BE49-F238E27FC236}">
                  <a16:creationId xmlns:a16="http://schemas.microsoft.com/office/drawing/2014/main" id="{2201FF17-CE81-B648-9280-31832A74AC0E}"/>
                </a:ext>
              </a:extLst>
            </p:cNvPr>
            <p:cNvSpPr/>
            <p:nvPr userDrawn="1"/>
          </p:nvSpPr>
          <p:spPr>
            <a:xfrm>
              <a:off x="761970" y="3386221"/>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6" name="Graphic 45" descr="Speaker Phone">
              <a:extLst>
                <a:ext uri="{FF2B5EF4-FFF2-40B4-BE49-F238E27FC236}">
                  <a16:creationId xmlns:a16="http://schemas.microsoft.com/office/drawing/2014/main" id="{1E262BFA-6E86-3E4B-AFC1-81A832AE622E}"/>
                </a:ext>
              </a:extLst>
            </p:cNvPr>
            <p:cNvPicPr>
              <a:picLocks noChangeAspect="1"/>
            </p:cNvPicPr>
            <p:nvPr userDrawn="1"/>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83725" y="3406712"/>
              <a:ext cx="310320" cy="310320"/>
            </a:xfrm>
            <a:prstGeom prst="rect">
              <a:avLst/>
            </a:prstGeom>
          </p:spPr>
        </p:pic>
      </p:grpSp>
      <p:sp>
        <p:nvSpPr>
          <p:cNvPr id="47" name="Oval 46">
            <a:extLst>
              <a:ext uri="{FF2B5EF4-FFF2-40B4-BE49-F238E27FC236}">
                <a16:creationId xmlns:a16="http://schemas.microsoft.com/office/drawing/2014/main" id="{5875C11F-7F89-D14B-A749-3903C0C05914}"/>
              </a:ext>
            </a:extLst>
          </p:cNvPr>
          <p:cNvSpPr/>
          <p:nvPr userDrawn="1"/>
        </p:nvSpPr>
        <p:spPr>
          <a:xfrm>
            <a:off x="422825" y="4846902"/>
            <a:ext cx="356400" cy="3564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8" name="Graphic 47" descr="Envelope">
            <a:extLst>
              <a:ext uri="{FF2B5EF4-FFF2-40B4-BE49-F238E27FC236}">
                <a16:creationId xmlns:a16="http://schemas.microsoft.com/office/drawing/2014/main" id="{6EBC91C5-91ED-014D-952B-BBD596ABE286}"/>
              </a:ext>
            </a:extLst>
          </p:cNvPr>
          <p:cNvPicPr>
            <a:picLocks noChangeAspect="1"/>
          </p:cNvPicPr>
          <p:nvPr userDrawn="1"/>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82343" y="4902641"/>
            <a:ext cx="239704" cy="239704"/>
          </a:xfrm>
          <a:prstGeom prst="rect">
            <a:avLst/>
          </a:prstGeom>
        </p:spPr>
      </p:pic>
      <p:sp>
        <p:nvSpPr>
          <p:cNvPr id="49" name="Titre 1">
            <a:extLst>
              <a:ext uri="{FF2B5EF4-FFF2-40B4-BE49-F238E27FC236}">
                <a16:creationId xmlns:a16="http://schemas.microsoft.com/office/drawing/2014/main" id="{51E0191C-F107-B849-8067-3F54632AF496}"/>
              </a:ext>
            </a:extLst>
          </p:cNvPr>
          <p:cNvSpPr txBox="1">
            <a:spLocks/>
          </p:cNvSpPr>
          <p:nvPr userDrawn="1"/>
        </p:nvSpPr>
        <p:spPr>
          <a:xfrm>
            <a:off x="787828" y="4885348"/>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antoine.lacombe@cor2ed.com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0" name="Titre 1">
            <a:extLst>
              <a:ext uri="{FF2B5EF4-FFF2-40B4-BE49-F238E27FC236}">
                <a16:creationId xmlns:a16="http://schemas.microsoft.com/office/drawing/2014/main" id="{9F572E28-FF73-944C-AE9F-036F2B7DBFAB}"/>
              </a:ext>
            </a:extLst>
          </p:cNvPr>
          <p:cNvSpPr txBox="1">
            <a:spLocks/>
          </p:cNvSpPr>
          <p:nvPr userDrawn="1"/>
        </p:nvSpPr>
        <p:spPr>
          <a:xfrm>
            <a:off x="787828" y="3557513"/>
            <a:ext cx="4536504" cy="382407"/>
          </a:xfrm>
          <a:prstGeom prst="rect">
            <a:avLst/>
          </a:prstGeom>
        </p:spPr>
        <p:txBody>
          <a:bodyPr vert="horz" lIns="91440" tIns="45720" rIns="91440" bIns="45720" rtlCol="0" anchor="t">
            <a:normAutofit/>
          </a:bodyPr>
          <a:lstStyle>
            <a:lvl1pPr>
              <a:defRPr sz="2800" b="1" i="0">
                <a:latin typeface="PT Sans Caption"/>
                <a:cs typeface="PT Sans Caption"/>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GB" sz="1400" b="0" noProof="0" dirty="0">
                <a:solidFill>
                  <a:srgbClr val="5D8298"/>
                </a:solidFill>
                <a:latin typeface="Calibri" charset="0"/>
                <a:ea typeface="Calibri" charset="0"/>
                <a:cs typeface="Calibri" charset="0"/>
              </a:rPr>
              <a:t>froukje.sosef@cor2ed.com</a:t>
            </a:r>
            <a:endParaRPr kumimoji="0" lang="en-GB" sz="1400" b="0" i="0" u="sng" strike="noStrike" kern="1200" cap="none" spc="0" normalizeH="0" baseline="0" noProof="0" dirty="0">
              <a:ln>
                <a:noFill/>
              </a:ln>
              <a:solidFill>
                <a:srgbClr val="5D8298"/>
              </a:solidFill>
              <a:effectLst/>
              <a:uLnTx/>
              <a:uFillTx/>
              <a:latin typeface="Calibri" charset="0"/>
              <a:ea typeface="Calibri" charset="0"/>
              <a:cs typeface="Calibri" charset="0"/>
            </a:endParaRPr>
          </a:p>
        </p:txBody>
      </p:sp>
      <p:sp>
        <p:nvSpPr>
          <p:cNvPr id="52" name="Rounded Rectangle 51">
            <a:extLst>
              <a:ext uri="{FF2B5EF4-FFF2-40B4-BE49-F238E27FC236}">
                <a16:creationId xmlns:a16="http://schemas.microsoft.com/office/drawing/2014/main" id="{2996CF5F-BEDC-3448-B0B6-5CC22EBC27DB}"/>
              </a:ext>
            </a:extLst>
          </p:cNvPr>
          <p:cNvSpPr/>
          <p:nvPr userDrawn="1"/>
        </p:nvSpPr>
        <p:spPr>
          <a:xfrm>
            <a:off x="418160"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ounded Rectangle 52">
            <a:extLst>
              <a:ext uri="{FF2B5EF4-FFF2-40B4-BE49-F238E27FC236}">
                <a16:creationId xmlns:a16="http://schemas.microsoft.com/office/drawing/2014/main" id="{1CF62E61-7938-764E-BAF4-C1D39168ABAE}"/>
              </a:ext>
            </a:extLst>
          </p:cNvPr>
          <p:cNvSpPr/>
          <p:nvPr userDrawn="1"/>
        </p:nvSpPr>
        <p:spPr>
          <a:xfrm>
            <a:off x="2936212" y="6036410"/>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3657432C-2B3E-884D-817F-BB8905A4B32C}"/>
              </a:ext>
            </a:extLst>
          </p:cNvPr>
          <p:cNvSpPr txBox="1"/>
          <p:nvPr userDrawn="1"/>
        </p:nvSpPr>
        <p:spPr>
          <a:xfrm>
            <a:off x="787049" y="5497848"/>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Connect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LinkedIn @HCC CONNECT</a:t>
            </a:r>
          </a:p>
        </p:txBody>
      </p:sp>
      <p:sp>
        <p:nvSpPr>
          <p:cNvPr id="55" name="TextBox 54">
            <a:extLst>
              <a:ext uri="{FF2B5EF4-FFF2-40B4-BE49-F238E27FC236}">
                <a16:creationId xmlns:a16="http://schemas.microsoft.com/office/drawing/2014/main" id="{9F6CAEF8-DA80-2E42-87C9-8E01B23FD2B0}"/>
              </a:ext>
            </a:extLst>
          </p:cNvPr>
          <p:cNvSpPr txBox="1"/>
          <p:nvPr userDrawn="1"/>
        </p:nvSpPr>
        <p:spPr>
          <a:xfrm>
            <a:off x="3357186" y="5497848"/>
            <a:ext cx="2634939" cy="431657"/>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Watch on</a:t>
            </a:r>
          </a:p>
          <a:p>
            <a:pPr>
              <a:lnSpc>
                <a:spcPct val="90000"/>
              </a:lnSpc>
            </a:pPr>
            <a:r>
              <a:rPr lang="en-GB" sz="1400" dirty="0">
                <a:solidFill>
                  <a:schemeClr val="tx2"/>
                </a:solidFill>
                <a:ea typeface="Aileron" charset="0"/>
                <a:cs typeface="PT Sans Narrow"/>
              </a:rPr>
              <a:t>Vimeo @HCC CONNECT</a:t>
            </a:r>
          </a:p>
        </p:txBody>
      </p:sp>
      <p:sp>
        <p:nvSpPr>
          <p:cNvPr id="56" name="Rectangle 55">
            <a:hlinkClick r:id="rId7"/>
            <a:extLst>
              <a:ext uri="{FF2B5EF4-FFF2-40B4-BE49-F238E27FC236}">
                <a16:creationId xmlns:a16="http://schemas.microsoft.com/office/drawing/2014/main" id="{61CBF32E-C1B6-7C40-BF8F-9C527C2757E4}"/>
              </a:ext>
            </a:extLst>
          </p:cNvPr>
          <p:cNvSpPr/>
          <p:nvPr userDrawn="1"/>
        </p:nvSpPr>
        <p:spPr>
          <a:xfrm>
            <a:off x="787049" y="3551583"/>
            <a:ext cx="2141681"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7" name="Rectangle 56">
            <a:hlinkClick r:id="rId8"/>
            <a:extLst>
              <a:ext uri="{FF2B5EF4-FFF2-40B4-BE49-F238E27FC236}">
                <a16:creationId xmlns:a16="http://schemas.microsoft.com/office/drawing/2014/main" id="{929F9D98-9468-4940-B49E-6BAF5B27EEDA}"/>
              </a:ext>
            </a:extLst>
          </p:cNvPr>
          <p:cNvSpPr/>
          <p:nvPr userDrawn="1"/>
        </p:nvSpPr>
        <p:spPr>
          <a:xfrm>
            <a:off x="832866" y="4884954"/>
            <a:ext cx="2360908" cy="33130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8" name="Rectangle 57">
            <a:hlinkClick r:id="rId9"/>
            <a:extLst>
              <a:ext uri="{FF2B5EF4-FFF2-40B4-BE49-F238E27FC236}">
                <a16:creationId xmlns:a16="http://schemas.microsoft.com/office/drawing/2014/main" id="{A676F8C8-11DB-B240-9DC2-90DBBE1C1132}"/>
              </a:ext>
            </a:extLst>
          </p:cNvPr>
          <p:cNvSpPr/>
          <p:nvPr userDrawn="1"/>
        </p:nvSpPr>
        <p:spPr>
          <a:xfrm>
            <a:off x="403163" y="5500414"/>
            <a:ext cx="2394012"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9" name="Rounded Rectangle 58">
            <a:extLst>
              <a:ext uri="{FF2B5EF4-FFF2-40B4-BE49-F238E27FC236}">
                <a16:creationId xmlns:a16="http://schemas.microsoft.com/office/drawing/2014/main" id="{DA59E761-E18C-2948-82F0-AC3E21189DB6}"/>
              </a:ext>
            </a:extLst>
          </p:cNvPr>
          <p:cNvSpPr/>
          <p:nvPr userDrawn="1"/>
        </p:nvSpPr>
        <p:spPr>
          <a:xfrm>
            <a:off x="416331" y="6033094"/>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58F0F69A-DBFA-A84F-999B-DAF83E187475}"/>
              </a:ext>
            </a:extLst>
          </p:cNvPr>
          <p:cNvSpPr txBox="1"/>
          <p:nvPr userDrawn="1"/>
        </p:nvSpPr>
        <p:spPr>
          <a:xfrm>
            <a:off x="805458" y="6013567"/>
            <a:ext cx="138232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Visit us at</a:t>
            </a:r>
          </a:p>
          <a:p>
            <a:pPr>
              <a:lnSpc>
                <a:spcPct val="90000"/>
              </a:lnSpc>
            </a:pPr>
            <a:r>
              <a:rPr lang="en-GB" sz="1400" dirty="0" err="1">
                <a:solidFill>
                  <a:schemeClr val="tx2"/>
                </a:solidFill>
                <a:ea typeface="Aileron" charset="0"/>
                <a:cs typeface="PT Sans Narrow"/>
              </a:rPr>
              <a:t>hccconnect.info</a:t>
            </a:r>
            <a:endParaRPr lang="en-GB" sz="1400" dirty="0">
              <a:solidFill>
                <a:schemeClr val="tx2"/>
              </a:solidFill>
              <a:ea typeface="Aileron" charset="0"/>
              <a:cs typeface="PT Sans Narrow"/>
            </a:endParaRPr>
          </a:p>
        </p:txBody>
      </p:sp>
      <p:sp>
        <p:nvSpPr>
          <p:cNvPr id="61" name="Rectangle 60">
            <a:hlinkClick r:id="rId10"/>
            <a:extLst>
              <a:ext uri="{FF2B5EF4-FFF2-40B4-BE49-F238E27FC236}">
                <a16:creationId xmlns:a16="http://schemas.microsoft.com/office/drawing/2014/main" id="{959A9592-43B2-A94A-A6D7-1F97BB02CB39}"/>
              </a:ext>
            </a:extLst>
          </p:cNvPr>
          <p:cNvSpPr/>
          <p:nvPr userDrawn="1"/>
        </p:nvSpPr>
        <p:spPr>
          <a:xfrm>
            <a:off x="391317" y="6023566"/>
            <a:ext cx="1619246"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2" name="TextBox 61">
            <a:extLst>
              <a:ext uri="{FF2B5EF4-FFF2-40B4-BE49-F238E27FC236}">
                <a16:creationId xmlns:a16="http://schemas.microsoft.com/office/drawing/2014/main" id="{DF12810D-1C2E-1644-8817-4A22488D29B0}"/>
              </a:ext>
            </a:extLst>
          </p:cNvPr>
          <p:cNvSpPr txBox="1"/>
          <p:nvPr userDrawn="1"/>
        </p:nvSpPr>
        <p:spPr>
          <a:xfrm>
            <a:off x="3356999" y="6013567"/>
            <a:ext cx="2634939" cy="424732"/>
          </a:xfrm>
          <a:prstGeom prst="rect">
            <a:avLst/>
          </a:prstGeom>
          <a:noFill/>
        </p:spPr>
        <p:txBody>
          <a:bodyPr wrap="square" rtlCol="0">
            <a:spAutoFit/>
          </a:bodyPr>
          <a:lstStyle/>
          <a:p>
            <a:pPr>
              <a:lnSpc>
                <a:spcPct val="90000"/>
              </a:lnSpc>
            </a:pPr>
            <a:r>
              <a:rPr lang="en-GB" sz="1000" b="1" dirty="0">
                <a:solidFill>
                  <a:schemeClr val="tx2"/>
                </a:solidFill>
                <a:ea typeface="Aileron" charset="0"/>
                <a:cs typeface="PT Sans Narrow"/>
              </a:rPr>
              <a:t>Follow us on</a:t>
            </a:r>
          </a:p>
          <a:p>
            <a:pPr marL="0" marR="0" indent="0" algn="l" defTabSz="457200" rtl="0" eaLnBrk="1" fontAlgn="auto" latinLnBrk="0" hangingPunct="1">
              <a:lnSpc>
                <a:spcPct val="90000"/>
              </a:lnSpc>
              <a:spcBef>
                <a:spcPts val="0"/>
              </a:spcBef>
              <a:spcAft>
                <a:spcPts val="0"/>
              </a:spcAft>
              <a:buClrTx/>
              <a:buSzTx/>
              <a:buFontTx/>
              <a:buNone/>
              <a:tabLst/>
              <a:defRPr/>
            </a:pPr>
            <a:r>
              <a:rPr lang="en-GB" sz="1400" dirty="0">
                <a:solidFill>
                  <a:schemeClr val="tx2"/>
                </a:solidFill>
                <a:ea typeface="Aileron" charset="0"/>
                <a:cs typeface="PT Sans Narrow"/>
              </a:rPr>
              <a:t>Twitter @</a:t>
            </a:r>
            <a:r>
              <a:rPr lang="en-GB" sz="1400" dirty="0" err="1">
                <a:solidFill>
                  <a:schemeClr val="tx2"/>
                </a:solidFill>
                <a:ea typeface="Aileron" charset="0"/>
                <a:cs typeface="PT Sans Narrow"/>
              </a:rPr>
              <a:t>hccconnectinfo</a:t>
            </a:r>
            <a:endParaRPr lang="en-GB" sz="1400" dirty="0">
              <a:solidFill>
                <a:schemeClr val="tx2"/>
              </a:solidFill>
              <a:ea typeface="Aileron" charset="0"/>
              <a:cs typeface="PT Sans Narrow"/>
            </a:endParaRPr>
          </a:p>
        </p:txBody>
      </p:sp>
      <p:sp>
        <p:nvSpPr>
          <p:cNvPr id="63" name="Rectangle 62">
            <a:hlinkClick r:id="rId11"/>
            <a:extLst>
              <a:ext uri="{FF2B5EF4-FFF2-40B4-BE49-F238E27FC236}">
                <a16:creationId xmlns:a16="http://schemas.microsoft.com/office/drawing/2014/main" id="{34C3131A-7854-A94B-A81E-D37F0EDBBD31}"/>
              </a:ext>
            </a:extLst>
          </p:cNvPr>
          <p:cNvSpPr/>
          <p:nvPr userDrawn="1"/>
        </p:nvSpPr>
        <p:spPr>
          <a:xfrm>
            <a:off x="2916487" y="6033097"/>
            <a:ext cx="2475809"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4" name="Rounded Rectangle 63">
            <a:extLst>
              <a:ext uri="{FF2B5EF4-FFF2-40B4-BE49-F238E27FC236}">
                <a16:creationId xmlns:a16="http://schemas.microsoft.com/office/drawing/2014/main" id="{CBF55017-0382-9C4A-B10A-ED273026DA1B}"/>
              </a:ext>
            </a:extLst>
          </p:cNvPr>
          <p:cNvSpPr/>
          <p:nvPr userDrawn="1"/>
        </p:nvSpPr>
        <p:spPr>
          <a:xfrm>
            <a:off x="2940642" y="5510895"/>
            <a:ext cx="369911" cy="369769"/>
          </a:xfrm>
          <a:prstGeom prst="roundRect">
            <a:avLst>
              <a:gd name="adj" fmla="val 11151"/>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hlinkClick r:id="rId12"/>
            <a:extLst>
              <a:ext uri="{FF2B5EF4-FFF2-40B4-BE49-F238E27FC236}">
                <a16:creationId xmlns:a16="http://schemas.microsoft.com/office/drawing/2014/main" id="{C28661DC-79F7-D940-98A0-0A3463C7C0E5}"/>
              </a:ext>
            </a:extLst>
          </p:cNvPr>
          <p:cNvSpPr/>
          <p:nvPr userDrawn="1"/>
        </p:nvSpPr>
        <p:spPr>
          <a:xfrm>
            <a:off x="2896661" y="5507360"/>
            <a:ext cx="2249755" cy="420239"/>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66" name="Picture 2" descr="Linkedin logo logo website icon - Popular Social Media Flat">
            <a:extLst>
              <a:ext uri="{FF2B5EF4-FFF2-40B4-BE49-F238E27FC236}">
                <a16:creationId xmlns:a16="http://schemas.microsoft.com/office/drawing/2014/main" id="{E54C058A-3014-EB4E-9F0F-0ECEA3A70A60}"/>
              </a:ext>
            </a:extLst>
          </p:cNvPr>
          <p:cNvPicPr>
            <a:picLocks noChangeAspect="1" noChangeArrowheads="1"/>
          </p:cNvPicPr>
          <p:nvPr userDrawn="1"/>
        </p:nvPicPr>
        <p:blipFill>
          <a:blip r:embed="rId13">
            <a:biLevel thresh="25000"/>
            <a:extLst>
              <a:ext uri="{28A0092B-C50C-407E-A947-70E740481C1C}">
                <a14:useLocalDpi xmlns:a14="http://schemas.microsoft.com/office/drawing/2010/main" val="0"/>
              </a:ext>
            </a:extLst>
          </a:blip>
          <a:srcRect/>
          <a:stretch>
            <a:fillRect/>
          </a:stretch>
        </p:blipFill>
        <p:spPr bwMode="auto">
          <a:xfrm>
            <a:off x="341784" y="5424935"/>
            <a:ext cx="526472" cy="526472"/>
          </a:xfrm>
          <a:prstGeom prst="rect">
            <a:avLst/>
          </a:prstGeom>
          <a:noFill/>
          <a:extLst>
            <a:ext uri="{909E8E84-426E-40DD-AFC4-6F175D3DCCD1}">
              <a14:hiddenFill xmlns:a14="http://schemas.microsoft.com/office/drawing/2010/main">
                <a:solidFill>
                  <a:srgbClr val="FFFFFF"/>
                </a:solidFill>
              </a14:hiddenFill>
            </a:ext>
          </a:extLst>
        </p:spPr>
      </p:pic>
      <p:pic>
        <p:nvPicPr>
          <p:cNvPr id="67" name="Graphic 66" descr="World">
            <a:extLst>
              <a:ext uri="{FF2B5EF4-FFF2-40B4-BE49-F238E27FC236}">
                <a16:creationId xmlns:a16="http://schemas.microsoft.com/office/drawing/2014/main" id="{634FB55A-2295-BE4D-90DC-431B0AF8CCE3}"/>
              </a:ext>
            </a:extLst>
          </p:cNvPr>
          <p:cNvPicPr>
            <a:picLocks noChangeAspect="1"/>
          </p:cNvPicPr>
          <p:nvPr userDrawn="1"/>
        </p:nvPicPr>
        <p:blipFill>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47989" y="6070903"/>
            <a:ext cx="306593" cy="306593"/>
          </a:xfrm>
          <a:prstGeom prst="rect">
            <a:avLst/>
          </a:prstGeom>
        </p:spPr>
      </p:pic>
      <p:pic>
        <p:nvPicPr>
          <p:cNvPr id="68" name="Picture 4" descr="Vimeo Icon Logo - Free vector graphic on Pixabay">
            <a:extLst>
              <a:ext uri="{FF2B5EF4-FFF2-40B4-BE49-F238E27FC236}">
                <a16:creationId xmlns:a16="http://schemas.microsoft.com/office/drawing/2014/main" id="{B7537966-241A-EA4F-886A-C3C29C4311D7}"/>
              </a:ext>
            </a:extLst>
          </p:cNvPr>
          <p:cNvPicPr>
            <a:picLocks noChangeAspect="1" noChangeArrowheads="1"/>
          </p:cNvPicPr>
          <p:nvPr userDrawn="1"/>
        </p:nvPicPr>
        <p:blipFill>
          <a:blip r:embed="rId16">
            <a:biLevel thresh="25000"/>
            <a:extLst>
              <a:ext uri="{BEBA8EAE-BF5A-486C-A8C5-ECC9F3942E4B}">
                <a14:imgProps xmlns:a14="http://schemas.microsoft.com/office/drawing/2010/main">
                  <a14:imgLayer r:embed="rId1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2843808" y="5424935"/>
            <a:ext cx="563578" cy="563578"/>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2" descr="Free White Twitter Icon - Download White Twitter Icon">
            <a:extLst>
              <a:ext uri="{FF2B5EF4-FFF2-40B4-BE49-F238E27FC236}">
                <a16:creationId xmlns:a16="http://schemas.microsoft.com/office/drawing/2014/main" id="{A47CA496-4B67-234A-9BEE-55DDB0C66413}"/>
              </a:ext>
            </a:extLst>
          </p:cNvPr>
          <p:cNvPicPr>
            <a:picLocks noChangeAspect="1" noChangeArrowheads="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2978928" y="6086443"/>
            <a:ext cx="278977" cy="27897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0">
            <a:extLst>
              <a:ext uri="{FF2B5EF4-FFF2-40B4-BE49-F238E27FC236}">
                <a16:creationId xmlns:a16="http://schemas.microsoft.com/office/drawing/2014/main" id="{67724477-DF28-DC41-AF33-970A483DF00D}"/>
              </a:ext>
            </a:extLst>
          </p:cNvPr>
          <p:cNvPicPr>
            <a:picLocks noChangeAspect="1"/>
          </p:cNvPicPr>
          <p:nvPr userDrawn="1"/>
        </p:nvPicPr>
        <p:blipFill rotWithShape="1">
          <a:blip r:embed="rId19"/>
          <a:srcRect l="8609" t="15708" r="58647" b="40779"/>
          <a:stretch/>
        </p:blipFill>
        <p:spPr>
          <a:xfrm>
            <a:off x="6034025" y="1"/>
            <a:ext cx="6157975" cy="6858000"/>
          </a:xfrm>
          <a:prstGeom prst="rect">
            <a:avLst/>
          </a:prstGeom>
        </p:spPr>
      </p:pic>
    </p:spTree>
    <p:extLst>
      <p:ext uri="{BB962C8B-B14F-4D97-AF65-F5344CB8AC3E}">
        <p14:creationId xmlns:p14="http://schemas.microsoft.com/office/powerpoint/2010/main" val="3709375910"/>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Click to edit Master title style</a:t>
            </a:r>
            <a:endParaRPr lang="en-US" dirty="0"/>
          </a:p>
        </p:txBody>
      </p:sp>
      <p:sp>
        <p:nvSpPr>
          <p:cNvPr id="6" name="Content Placeholder 5"/>
          <p:cNvSpPr>
            <a:spLocks noGrp="1"/>
          </p:cNvSpPr>
          <p:nvPr>
            <p:ph sz="quarter" idx="14"/>
          </p:nvPr>
        </p:nvSpPr>
        <p:spPr>
          <a:xfrm>
            <a:off x="620184" y="1425600"/>
            <a:ext cx="10962216" cy="45252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9" name="Content Placeholder 5">
            <a:extLst>
              <a:ext uri="{FF2B5EF4-FFF2-40B4-BE49-F238E27FC236}">
                <a16:creationId xmlns:a16="http://schemas.microsoft.com/office/drawing/2014/main" id="{B43BA0C2-FE63-FF4A-B29E-AE523B14F508}"/>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28152134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_Image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21214" y="1403491"/>
            <a:ext cx="5186755" cy="715202"/>
          </a:xfrm>
          <a:prstGeom prst="rect">
            <a:avLst/>
          </a:prstGeom>
        </p:spPr>
        <p:txBody>
          <a:bodyPr lIns="0" tIns="0" rIns="0" bIns="0" anchor="t"/>
          <a:lstStyle>
            <a:lvl1pPr algn="l">
              <a:defRPr sz="2000" b="1" spc="100" baseline="0">
                <a:solidFill>
                  <a:srgbClr val="C7573C"/>
                </a:solidFill>
                <a:latin typeface="Calibri" charset="0"/>
                <a:ea typeface="Calibri" charset="0"/>
                <a:cs typeface="Calibri" charset="0"/>
              </a:defRPr>
            </a:lvl1pPr>
          </a:lstStyle>
          <a:p>
            <a:r>
              <a:rPr lang="en-GB" noProof="0" dirty="0"/>
              <a:t>Click and add text</a:t>
            </a:r>
          </a:p>
        </p:txBody>
      </p:sp>
      <p:sp>
        <p:nvSpPr>
          <p:cNvPr id="9" name="Espace réservé du texte 4"/>
          <p:cNvSpPr>
            <a:spLocks noGrp="1"/>
          </p:cNvSpPr>
          <p:nvPr>
            <p:ph type="body" sz="half" idx="12" hasCustomPrompt="1"/>
          </p:nvPr>
        </p:nvSpPr>
        <p:spPr>
          <a:xfrm>
            <a:off x="6158414" y="2348880"/>
            <a:ext cx="5423985" cy="3539949"/>
          </a:xfrm>
          <a:prstGeom prst="rect">
            <a:avLst/>
          </a:prstGeom>
        </p:spPr>
        <p:txBody>
          <a:bodyPr lIns="0" tIns="0" rIns="0" bIns="0"/>
          <a:lstStyle>
            <a:lvl1pPr marL="342900" indent="-342900">
              <a:buFont typeface="Arial" charset="0"/>
              <a:buChar char="•"/>
              <a:defRPr sz="2000" baseline="0">
                <a:solidFill>
                  <a:srgbClr val="5D8298"/>
                </a:solidFill>
                <a:latin typeface="Calibri" charset="0"/>
                <a:ea typeface="Calibri" charset="0"/>
                <a:cs typeface="Calibri" charset="0"/>
              </a:defRPr>
            </a:lvl1pPr>
            <a:lvl2pPr marL="800100" indent="-342900">
              <a:buFont typeface="Arial" charset="0"/>
              <a:buChar char="•"/>
              <a:defRPr sz="2000">
                <a:solidFill>
                  <a:srgbClr val="5D8298"/>
                </a:solidFill>
                <a:latin typeface="Calibri" charset="0"/>
                <a:ea typeface="Calibri" charset="0"/>
                <a:cs typeface="Calibri" charset="0"/>
              </a:defRPr>
            </a:lvl2pPr>
            <a:lvl3pPr marL="1257300" indent="-342900">
              <a:buFont typeface="Arial" charset="0"/>
              <a:buChar char="•"/>
              <a:defRPr sz="2000" baseline="0">
                <a:solidFill>
                  <a:srgbClr val="5D8298"/>
                </a:solidFill>
                <a:latin typeface="Calibri" charset="0"/>
                <a:ea typeface="Calibri" charset="0"/>
                <a:cs typeface="Calibri" charset="0"/>
              </a:defRPr>
            </a:lvl3pPr>
            <a:lvl4pPr marL="1714500" indent="-342900">
              <a:buFont typeface="Arial" charset="0"/>
              <a:buChar char="•"/>
              <a:defRPr sz="2000">
                <a:latin typeface="Calibri" charset="0"/>
                <a:ea typeface="Calibri" charset="0"/>
                <a:cs typeface="Calibri" charset="0"/>
              </a:defRPr>
            </a:lvl4pPr>
            <a:lvl5pPr marL="2171700" indent="-342900">
              <a:buFont typeface="Arial" charset="0"/>
              <a:buChar char="•"/>
              <a:defRPr>
                <a:latin typeface="Calibri" charset="0"/>
                <a:ea typeface="Calibri" charset="0"/>
                <a:cs typeface="Calibri" charset="0"/>
              </a:defRPr>
            </a:lvl5pPr>
          </a:lstStyle>
          <a:p>
            <a:r>
              <a:rPr lang="en-GB" noProof="0" dirty="0"/>
              <a:t>Add text</a:t>
            </a:r>
          </a:p>
          <a:p>
            <a:endParaRPr lang="en-GB" noProof="0" dirty="0"/>
          </a:p>
        </p:txBody>
      </p:sp>
      <p:sp>
        <p:nvSpPr>
          <p:cNvPr id="15" name="Espace réservé du texte 4"/>
          <p:cNvSpPr>
            <a:spLocks noGrp="1"/>
          </p:cNvSpPr>
          <p:nvPr>
            <p:ph type="body" sz="half" idx="13" hasCustomPrompt="1"/>
          </p:nvPr>
        </p:nvSpPr>
        <p:spPr>
          <a:xfrm>
            <a:off x="621213" y="2348880"/>
            <a:ext cx="5186755" cy="3539949"/>
          </a:xfrm>
          <a:prstGeom prst="rect">
            <a:avLst/>
          </a:prstGeom>
        </p:spPr>
        <p:txBody>
          <a:bodyPr lIns="0" tIns="0" rIns="0" bIns="0"/>
          <a:lstStyle>
            <a:lvl1pPr marL="342900" indent="-342900">
              <a:buFont typeface="Arial" charset="0"/>
              <a:buChar char="•"/>
              <a:defRPr sz="2000" baseline="0">
                <a:solidFill>
                  <a:srgbClr val="5D8298"/>
                </a:solidFill>
              </a:defRPr>
            </a:lvl1pPr>
            <a:lvl2pPr marL="800100" indent="-342900">
              <a:buFont typeface="Arial" charset="0"/>
              <a:buChar char="•"/>
              <a:defRPr sz="2000">
                <a:solidFill>
                  <a:srgbClr val="5D8298"/>
                </a:solidFill>
              </a:defRPr>
            </a:lvl2pPr>
            <a:lvl3pPr marL="1257300" indent="-342900">
              <a:buFont typeface="Arial" charset="0"/>
              <a:buChar char="•"/>
              <a:defRPr sz="2000" baseline="0">
                <a:solidFill>
                  <a:srgbClr val="5D8298"/>
                </a:solidFill>
              </a:defRPr>
            </a:lvl3pPr>
            <a:lvl4pPr marL="1714500" indent="-342900">
              <a:buFont typeface="Arial" charset="0"/>
              <a:buChar char="•"/>
              <a:defRPr sz="2000"/>
            </a:lvl4pPr>
            <a:lvl5pPr marL="2171700" indent="-342900">
              <a:buFont typeface="Arial" charset="0"/>
              <a:buChar char="•"/>
              <a:defRPr/>
            </a:lvl5pPr>
          </a:lstStyle>
          <a:p>
            <a:r>
              <a:rPr lang="en-GB" noProof="0" dirty="0"/>
              <a:t>Add text</a:t>
            </a:r>
          </a:p>
        </p:txBody>
      </p:sp>
      <p:sp>
        <p:nvSpPr>
          <p:cNvPr id="12" name="Espace réservé du texte 16"/>
          <p:cNvSpPr>
            <a:spLocks noGrp="1"/>
          </p:cNvSpPr>
          <p:nvPr>
            <p:ph type="body" sz="quarter" idx="11" hasCustomPrompt="1"/>
          </p:nvPr>
        </p:nvSpPr>
        <p:spPr>
          <a:xfrm>
            <a:off x="621215" y="260350"/>
            <a:ext cx="8739148" cy="865188"/>
          </a:xfrm>
          <a:prstGeom prst="rect">
            <a:avLst/>
          </a:prstGeom>
        </p:spPr>
        <p:txBody>
          <a:bodyPr lIns="0" tIns="0" rIns="0" bIns="0"/>
          <a:lstStyle>
            <a:lvl1pPr marL="0" indent="0">
              <a:buNone/>
              <a:defRPr sz="3200" b="1" spc="100" baseline="0">
                <a:solidFill>
                  <a:srgbClr val="5D8298"/>
                </a:solidFill>
                <a:latin typeface="Calibri" charset="0"/>
                <a:ea typeface="Calibri" charset="0"/>
                <a:cs typeface="Calibri" charset="0"/>
              </a:defRPr>
            </a:lvl1pPr>
          </a:lstStyle>
          <a:p>
            <a:pPr lvl="0"/>
            <a:r>
              <a:rPr lang="en-GB" noProof="0" dirty="0"/>
              <a:t>ADD TEXT</a:t>
            </a:r>
          </a:p>
        </p:txBody>
      </p:sp>
      <p:sp>
        <p:nvSpPr>
          <p:cNvPr id="21" name="Espace réservé du texte 16"/>
          <p:cNvSpPr>
            <a:spLocks noGrp="1"/>
          </p:cNvSpPr>
          <p:nvPr>
            <p:ph type="body" sz="quarter" idx="14" hasCustomPrompt="1"/>
          </p:nvPr>
        </p:nvSpPr>
        <p:spPr>
          <a:xfrm>
            <a:off x="6158414" y="1408029"/>
            <a:ext cx="5423985" cy="710664"/>
          </a:xfrm>
          <a:prstGeom prst="rect">
            <a:avLst/>
          </a:prstGeom>
        </p:spPr>
        <p:txBody>
          <a:bodyPr lIns="0" tIns="0" rIns="0" bIns="0"/>
          <a:lstStyle>
            <a:lvl1pPr marL="0" indent="0">
              <a:buNone/>
              <a:defRPr sz="2000" b="1" cap="all" spc="100" baseline="0">
                <a:solidFill>
                  <a:srgbClr val="C7573C"/>
                </a:solidFill>
                <a:latin typeface="Calibri" charset="0"/>
                <a:ea typeface="Calibri" charset="0"/>
                <a:cs typeface="Calibri" charset="0"/>
              </a:defRPr>
            </a:lvl1pPr>
          </a:lstStyle>
          <a:p>
            <a:pPr lvl="0"/>
            <a:r>
              <a:rPr lang="en-GB" noProof="0" dirty="0"/>
              <a:t>ADD TEXT</a:t>
            </a:r>
          </a:p>
        </p:txBody>
      </p:sp>
      <p:sp>
        <p:nvSpPr>
          <p:cNvPr id="10" name="Espace réservé du numéro de diapositive 6"/>
          <p:cNvSpPr>
            <a:spLocks noGrp="1"/>
          </p:cNvSpPr>
          <p:nvPr>
            <p:ph type="sldNum" sz="quarter" idx="4"/>
          </p:nvPr>
        </p:nvSpPr>
        <p:spPr>
          <a:xfrm>
            <a:off x="10512491" y="6356351"/>
            <a:ext cx="1069909" cy="365125"/>
          </a:xfrm>
          <a:prstGeom prst="rect">
            <a:avLst/>
          </a:prstGeom>
        </p:spPr>
        <p:txBody>
          <a:bodyPr vert="horz" lIns="0" tIns="0" rIns="0" bIns="0" rtlCol="0" anchor="ctr"/>
          <a:lstStyle>
            <a:lvl1pPr algn="r">
              <a:defRPr sz="1200">
                <a:solidFill>
                  <a:schemeClr val="tx2"/>
                </a:solidFill>
                <a:latin typeface="Calibri" panose="020F0502020204030204" pitchFamily="34" charset="0"/>
                <a:ea typeface="Calibri" panose="020F0502020204030204" pitchFamily="34" charset="0"/>
                <a:cs typeface="Calibri" panose="020F0502020204030204" pitchFamily="34" charset="0"/>
              </a:defRPr>
            </a:lvl1pPr>
          </a:lstStyle>
          <a:p>
            <a:fld id="{FCE43C0F-8A7B-3A4B-9DB5-B3472E36E833}" type="slidenum">
              <a:rPr lang="en-GB" smtClean="0"/>
              <a:pPr/>
              <a:t>‹#›</a:t>
            </a:fld>
            <a:endParaRPr lang="en-GB" dirty="0"/>
          </a:p>
        </p:txBody>
      </p:sp>
      <p:sp>
        <p:nvSpPr>
          <p:cNvPr id="13" name="Content Placeholder 5">
            <a:extLst>
              <a:ext uri="{FF2B5EF4-FFF2-40B4-BE49-F238E27FC236}">
                <a16:creationId xmlns:a16="http://schemas.microsoft.com/office/drawing/2014/main" id="{96DA9CEA-CBD8-504B-8C89-4288BAFE7B0B}"/>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spcBef>
                <a:spcPts val="0"/>
              </a:spcBef>
              <a:spcAft>
                <a:spcPts val="300"/>
              </a:spcAft>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415471721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mp; sub separator dark">
    <p:bg>
      <p:bgPr>
        <a:solidFill>
          <a:srgbClr val="FFA402"/>
        </a:solid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9600" y="274638"/>
            <a:ext cx="10972800" cy="4162474"/>
          </a:xfrm>
          <a:prstGeom prst="rect">
            <a:avLst/>
          </a:prstGeom>
        </p:spPr>
        <p:txBody>
          <a:bodyPr anchor="ctr">
            <a:normAutofit/>
          </a:bodyPr>
          <a:lstStyle>
            <a:lvl1pPr algn="ctr">
              <a:defRPr sz="4000">
                <a:solidFill>
                  <a:schemeClr val="bg1"/>
                </a:solidFill>
                <a:latin typeface="+mj-lt"/>
                <a:ea typeface="Verdana" panose="020B0604030504040204" pitchFamily="34" charset="0"/>
                <a:cs typeface="Verdana" panose="020B0604030504040204" pitchFamily="34" charset="0"/>
              </a:defRPr>
            </a:lvl1pPr>
          </a:lstStyle>
          <a:p>
            <a:r>
              <a:rPr lang="en-GB" noProof="0" dirty="0"/>
              <a:t>Click and Modify the text</a:t>
            </a:r>
          </a:p>
        </p:txBody>
      </p:sp>
      <p:sp>
        <p:nvSpPr>
          <p:cNvPr id="3" name="Sous-titre 2"/>
          <p:cNvSpPr>
            <a:spLocks noGrp="1"/>
          </p:cNvSpPr>
          <p:nvPr>
            <p:ph type="subTitle" idx="1"/>
          </p:nvPr>
        </p:nvSpPr>
        <p:spPr>
          <a:xfrm>
            <a:off x="609600" y="4653136"/>
            <a:ext cx="10972800" cy="1655762"/>
          </a:xfrm>
          <a:prstGeom prst="rect">
            <a:avLst/>
          </a:prstGeom>
        </p:spPr>
        <p:txBody>
          <a:bodyPr>
            <a:normAutofit/>
          </a:bodyPr>
          <a:lstStyle>
            <a:lvl1pPr marL="0" indent="0" algn="ctr">
              <a:buNone/>
              <a:defRPr sz="3200">
                <a:solidFill>
                  <a:schemeClr val="bg1"/>
                </a:solidFill>
                <a:latin typeface="+mj-lt"/>
                <a:ea typeface="Verdana" panose="020B0604030504040204" pitchFamily="34" charset="0"/>
              </a:defRPr>
            </a:lvl1pPr>
          </a:lstStyle>
          <a:p>
            <a:endParaRPr lang="en-GB" noProof="0" dirty="0"/>
          </a:p>
        </p:txBody>
      </p:sp>
      <p:sp>
        <p:nvSpPr>
          <p:cNvPr id="4"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chemeClr val="bg1"/>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Tree>
    <p:extLst>
      <p:ext uri="{BB962C8B-B14F-4D97-AF65-F5344CB8AC3E}">
        <p14:creationId xmlns:p14="http://schemas.microsoft.com/office/powerpoint/2010/main" val="175691566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sz="quarter" idx="12"/>
          </p:nvPr>
        </p:nvSpPr>
        <p:spPr>
          <a:xfrm>
            <a:off x="620184" y="1425600"/>
            <a:ext cx="10963200" cy="4525200"/>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itle 4"/>
          <p:cNvSpPr>
            <a:spLocks noGrp="1"/>
          </p:cNvSpPr>
          <p:nvPr>
            <p:ph type="title"/>
          </p:nvPr>
        </p:nvSpPr>
        <p:spPr/>
        <p:txBody>
          <a:bodyPr anchor="t"/>
          <a:lstStyle>
            <a:lvl1pPr>
              <a:lnSpc>
                <a:spcPts val="3000"/>
              </a:lnSpc>
              <a:defRPr>
                <a:latin typeface="+mj-lt"/>
              </a:defRPr>
            </a:lvl1pPr>
          </a:lstStyle>
          <a:p>
            <a:r>
              <a:rPr lang="en-GB" dirty="0"/>
              <a:t>Click to edit Master title style</a:t>
            </a:r>
            <a:endParaRPr lang="en-US" dirty="0"/>
          </a:p>
        </p:txBody>
      </p:sp>
      <p:sp>
        <p:nvSpPr>
          <p:cNvPr id="8" name="Espace réservé du numéro de diapositive 6">
            <a:extLst>
              <a:ext uri="{FF2B5EF4-FFF2-40B4-BE49-F238E27FC236}">
                <a16:creationId xmlns:a16="http://schemas.microsoft.com/office/drawing/2014/main" id="{85DA814E-187E-4E86-9496-B67EBCAD23B3}"/>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Content Placeholder 5">
            <a:extLst>
              <a:ext uri="{FF2B5EF4-FFF2-40B4-BE49-F238E27FC236}">
                <a16:creationId xmlns:a16="http://schemas.microsoft.com/office/drawing/2014/main" id="{ACBA9F61-283B-644B-9017-790928FBFEA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9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Espace réservé du numéro de diapositive 6">
            <a:extLst>
              <a:ext uri="{FF2B5EF4-FFF2-40B4-BE49-F238E27FC236}">
                <a16:creationId xmlns:a16="http://schemas.microsoft.com/office/drawing/2014/main" id="{F046E0A4-E965-4C18-8444-05C49D8DD6B9}"/>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7" name="Title 4">
            <a:extLst>
              <a:ext uri="{FF2B5EF4-FFF2-40B4-BE49-F238E27FC236}">
                <a16:creationId xmlns:a16="http://schemas.microsoft.com/office/drawing/2014/main" id="{DE0BFF55-A527-48E6-AAD6-78DF86EF1158}"/>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5" name="Content Placeholder 5">
            <a:extLst>
              <a:ext uri="{FF2B5EF4-FFF2-40B4-BE49-F238E27FC236}">
                <a16:creationId xmlns:a16="http://schemas.microsoft.com/office/drawing/2014/main" id="{75E09112-9AC8-054C-A7A5-15E0CB0DDB23}"/>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9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58485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9" name="Espace réservé du texte 2"/>
          <p:cNvSpPr>
            <a:spLocks noGrp="1"/>
          </p:cNvSpPr>
          <p:nvPr>
            <p:ph type="body" idx="1" hasCustomPrompt="1"/>
          </p:nvPr>
        </p:nvSpPr>
        <p:spPr>
          <a:xfrm>
            <a:off x="609600" y="1430386"/>
            <a:ext cx="10972800" cy="702470"/>
          </a:xfrm>
          <a:prstGeom prst="rect">
            <a:avLst/>
          </a:prstGeom>
        </p:spPr>
        <p:txBody>
          <a:bodyPr wrap="square" lIns="0" tIns="0" rIns="0" bIns="0" anchor="t"/>
          <a:lstStyle>
            <a:lvl1pPr marL="0" indent="0" algn="l">
              <a:buNone/>
              <a:defRPr sz="2000" b="1" i="0" cap="all" spc="100" baseline="0">
                <a:solidFill>
                  <a:srgbClr val="FFA402"/>
                </a:solidFill>
                <a:latin typeface="+mj-lt"/>
                <a:ea typeface="Verdana" panose="020B0604030504040204" pitchFamily="34" charset="0"/>
                <a:cs typeface="Verdana" panose="020B060403050404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AND ADD TEXT</a:t>
            </a:r>
          </a:p>
        </p:txBody>
      </p:sp>
      <p:sp>
        <p:nvSpPr>
          <p:cNvPr id="3" name="Content Placeholder 2"/>
          <p:cNvSpPr>
            <a:spLocks noGrp="1"/>
          </p:cNvSpPr>
          <p:nvPr>
            <p:ph sz="quarter" idx="12"/>
          </p:nvPr>
        </p:nvSpPr>
        <p:spPr>
          <a:xfrm>
            <a:off x="620184" y="2132856"/>
            <a:ext cx="10963200" cy="3816424"/>
          </a:xfrm>
        </p:spPr>
        <p:txBody>
          <a:bodyPr>
            <a:noAutofit/>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Title 4">
            <a:extLst>
              <a:ext uri="{FF2B5EF4-FFF2-40B4-BE49-F238E27FC236}">
                <a16:creationId xmlns:a16="http://schemas.microsoft.com/office/drawing/2014/main" id="{E7BED270-F252-40E9-B649-31059F163421}"/>
              </a:ext>
            </a:extLst>
          </p:cNvPr>
          <p:cNvSpPr>
            <a:spLocks noGrp="1"/>
          </p:cNvSpPr>
          <p:nvPr>
            <p:ph type="title"/>
          </p:nvPr>
        </p:nvSpPr>
        <p:spPr>
          <a:xfrm>
            <a:off x="619200" y="246566"/>
            <a:ext cx="8740800" cy="807285"/>
          </a:xfrm>
        </p:spPr>
        <p:txBody>
          <a:bodyPr anchor="t"/>
          <a:lstStyle>
            <a:lvl1pPr>
              <a:lnSpc>
                <a:spcPts val="3000"/>
              </a:lnSpc>
              <a:defRPr>
                <a:latin typeface="+mj-lt"/>
              </a:defRPr>
            </a:lvl1pPr>
          </a:lstStyle>
          <a:p>
            <a:r>
              <a:rPr lang="en-GB" dirty="0"/>
              <a:t>Click to edit Master title style</a:t>
            </a:r>
            <a:endParaRPr lang="en-US" dirty="0"/>
          </a:p>
        </p:txBody>
      </p:sp>
      <p:sp>
        <p:nvSpPr>
          <p:cNvPr id="13" name="Espace réservé du numéro de diapositive 6">
            <a:extLst>
              <a:ext uri="{FF2B5EF4-FFF2-40B4-BE49-F238E27FC236}">
                <a16:creationId xmlns:a16="http://schemas.microsoft.com/office/drawing/2014/main" id="{2C97B588-8F7E-484F-9C45-CC6F089B2D56}"/>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10" name="Content Placeholder 5">
            <a:extLst>
              <a:ext uri="{FF2B5EF4-FFF2-40B4-BE49-F238E27FC236}">
                <a16:creationId xmlns:a16="http://schemas.microsoft.com/office/drawing/2014/main" id="{5FC85516-F55B-4944-8FDD-CA2F89A32E3C}"/>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extLst>
      <p:ext uri="{BB962C8B-B14F-4D97-AF65-F5344CB8AC3E}">
        <p14:creationId xmlns:p14="http://schemas.microsoft.com/office/powerpoint/2010/main" val="2145174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amp; legend">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621216" y="239346"/>
            <a:ext cx="8931169" cy="4465706"/>
          </a:xfrm>
          <a:prstGeom prst="rect">
            <a:avLst/>
          </a:prstGeom>
        </p:spPr>
        <p:txBody>
          <a:bodyPr>
            <a:normAutofit/>
          </a:bodyPr>
          <a:lstStyle>
            <a:lvl1pPr marL="0" indent="0">
              <a:buNone/>
              <a:defRPr sz="2800" baseline="0">
                <a:latin typeface="+mj-lt"/>
                <a:ea typeface="Verdana" panose="020B0604030504040204" pitchFamily="34" charset="0"/>
                <a:cs typeface="Verdana" panose="020B060403050404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Drop an image or click on the </a:t>
            </a:r>
            <a:r>
              <a:rPr lang="en-GB" noProof="0" dirty="0"/>
              <a:t>icon</a:t>
            </a:r>
            <a:r>
              <a:rPr lang="en-GB" dirty="0"/>
              <a:t> to add one </a:t>
            </a:r>
          </a:p>
        </p:txBody>
      </p:sp>
      <p:sp>
        <p:nvSpPr>
          <p:cNvPr id="4" name="Espace réservé du texte 3"/>
          <p:cNvSpPr>
            <a:spLocks noGrp="1"/>
          </p:cNvSpPr>
          <p:nvPr>
            <p:ph type="body" sz="half" idx="2" hasCustomPrompt="1"/>
          </p:nvPr>
        </p:nvSpPr>
        <p:spPr>
          <a:xfrm>
            <a:off x="609600" y="5013176"/>
            <a:ext cx="8942784" cy="804862"/>
          </a:xfrm>
          <a:prstGeom prst="rect">
            <a:avLst/>
          </a:prstGeom>
        </p:spPr>
        <p:txBody>
          <a:bodyPr lIns="0" tIns="0" rIns="0" bIns="0">
            <a:normAutofit/>
          </a:bodyPr>
          <a:lstStyle>
            <a:lvl1pPr marL="0" indent="0" algn="l">
              <a:buNone/>
              <a:defRPr sz="1800" b="0" i="0" baseline="0">
                <a:solidFill>
                  <a:srgbClr val="5D8298"/>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and add text</a:t>
            </a:r>
          </a:p>
        </p:txBody>
      </p:sp>
      <p:sp>
        <p:nvSpPr>
          <p:cNvPr id="9" name="Espace réservé du numéro de diapositive 6">
            <a:extLst>
              <a:ext uri="{FF2B5EF4-FFF2-40B4-BE49-F238E27FC236}">
                <a16:creationId xmlns:a16="http://schemas.microsoft.com/office/drawing/2014/main" id="{610BCDA3-369C-43C8-A135-679B9AC3D312}"/>
              </a:ext>
            </a:extLst>
          </p:cNvPr>
          <p:cNvSpPr>
            <a:spLocks noGrp="1"/>
          </p:cNvSpPr>
          <p:nvPr>
            <p:ph type="sldNum" sz="quarter" idx="4"/>
          </p:nvPr>
        </p:nvSpPr>
        <p:spPr>
          <a:xfrm>
            <a:off x="10800523" y="6428359"/>
            <a:ext cx="781877" cy="365125"/>
          </a:xfrm>
          <a:prstGeom prst="rect">
            <a:avLst/>
          </a:prstGeom>
        </p:spPr>
        <p:txBody>
          <a:bodyPr vert="horz" lIns="0" tIns="0" rIns="0" bIns="0" rtlCol="0" anchor="ctr"/>
          <a:lstStyle>
            <a:lvl1pPr algn="r">
              <a:defRPr sz="1100">
                <a:solidFill>
                  <a:srgbClr val="5D8298"/>
                </a:solidFill>
                <a:latin typeface="+mj-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sp>
        <p:nvSpPr>
          <p:cNvPr id="6" name="Content Placeholder 5">
            <a:extLst>
              <a:ext uri="{FF2B5EF4-FFF2-40B4-BE49-F238E27FC236}">
                <a16:creationId xmlns:a16="http://schemas.microsoft.com/office/drawing/2014/main" id="{5C7E3FF6-8B61-2E45-A930-3423B02F8A62}"/>
              </a:ext>
            </a:extLst>
          </p:cNvPr>
          <p:cNvSpPr>
            <a:spLocks noGrp="1"/>
          </p:cNvSpPr>
          <p:nvPr>
            <p:ph sz="quarter" idx="15"/>
          </p:nvPr>
        </p:nvSpPr>
        <p:spPr>
          <a:xfrm>
            <a:off x="620184" y="6356351"/>
            <a:ext cx="8116800" cy="365125"/>
          </a:xfrm>
          <a:prstGeom prst="rect">
            <a:avLst/>
          </a:prstGeom>
        </p:spPr>
        <p:txBody>
          <a:bodyPr anchor="ctr" anchorCtr="0">
            <a:noAutofit/>
          </a:bodyPr>
          <a:lstStyle>
            <a:lvl1pPr marL="0" indent="0">
              <a:buNone/>
              <a:defRPr sz="1200">
                <a:solidFill>
                  <a:srgbClr val="5D8298"/>
                </a:solidFill>
                <a:latin typeface="Calibri" panose="020F0502020204030204" pitchFamily="34" charset="0"/>
                <a:cs typeface="Calibri" panose="020F0502020204030204" pitchFamily="34" charset="0"/>
              </a:defRPr>
            </a:lvl1pPr>
            <a:lvl2pPr marL="457200" indent="0">
              <a:buNone/>
              <a:defRPr sz="1200">
                <a:latin typeface="PT Sans Narrow"/>
                <a:cs typeface="PT Sans Narrow"/>
              </a:defRPr>
            </a:lvl2pPr>
            <a:lvl3pPr marL="914400" indent="0">
              <a:buNone/>
              <a:defRPr sz="1200">
                <a:latin typeface="PT Sans Narrow"/>
                <a:cs typeface="PT Sans Narrow"/>
              </a:defRPr>
            </a:lvl3pPr>
            <a:lvl4pPr marL="1371600" indent="0">
              <a:buNone/>
              <a:defRPr sz="1200">
                <a:latin typeface="PT Sans Narrow"/>
                <a:cs typeface="PT Sans Narrow"/>
              </a:defRPr>
            </a:lvl4pPr>
            <a:lvl5pPr marL="1828800" indent="0">
              <a:buNone/>
              <a:defRPr sz="1200">
                <a:latin typeface="PT Sans Narrow"/>
                <a:cs typeface="PT Sans Narrow"/>
              </a:defRPr>
            </a:lvl5pPr>
          </a:lstStyle>
          <a:p>
            <a:pPr lvl="0"/>
            <a:r>
              <a:rPr lang="en-GB"/>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7.png"/><Relationship Id="rId2" Type="http://schemas.openxmlformats.org/officeDocument/2006/relationships/slideLayout" Target="../slideLayouts/slideLayout30.xml"/><Relationship Id="rId16"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8" name="Picture 7">
            <a:extLst>
              <a:ext uri="{FF2B5EF4-FFF2-40B4-BE49-F238E27FC236}">
                <a16:creationId xmlns:a16="http://schemas.microsoft.com/office/drawing/2014/main" id="{D89929A9-395E-F64E-B063-1699AF5AF7B1}"/>
              </a:ext>
            </a:extLst>
          </p:cNvPr>
          <p:cNvPicPr>
            <a:picLocks noChangeAspect="1"/>
          </p:cNvPicPr>
          <p:nvPr userDrawn="1"/>
        </p:nvPicPr>
        <p:blipFill rotWithShape="1">
          <a:blip r:embed="rId30"/>
          <a:srcRect r="2035"/>
          <a:stretch/>
        </p:blipFill>
        <p:spPr>
          <a:xfrm>
            <a:off x="9892187" y="296796"/>
            <a:ext cx="1751771" cy="692912"/>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8" r:id="rId2"/>
    <p:sldLayoutId id="2147483662" r:id="rId3"/>
    <p:sldLayoutId id="2147483650" r:id="rId4"/>
    <p:sldLayoutId id="2147483661" r:id="rId5"/>
    <p:sldLayoutId id="2147483652" r:id="rId6"/>
    <p:sldLayoutId id="2147483677" r:id="rId7"/>
    <p:sldLayoutId id="2147483657" r:id="rId8"/>
    <p:sldLayoutId id="2147483654" r:id="rId9"/>
    <p:sldLayoutId id="2147483655" r:id="rId10"/>
    <p:sldLayoutId id="2147483675" r:id="rId11"/>
    <p:sldLayoutId id="2147483678" r:id="rId12"/>
    <p:sldLayoutId id="2147483656" r:id="rId13"/>
    <p:sldLayoutId id="2147483681" r:id="rId14"/>
    <p:sldLayoutId id="2147483682" r:id="rId15"/>
    <p:sldLayoutId id="2147483687" r:id="rId16"/>
    <p:sldLayoutId id="2147483690" r:id="rId17"/>
    <p:sldLayoutId id="2147483691" r:id="rId18"/>
    <p:sldLayoutId id="2147483693" r:id="rId19"/>
    <p:sldLayoutId id="2147483696" r:id="rId20"/>
    <p:sldLayoutId id="2147483699" r:id="rId21"/>
    <p:sldLayoutId id="2147483700" r:id="rId22"/>
    <p:sldLayoutId id="2147483720" r:id="rId23"/>
    <p:sldLayoutId id="2147483721" r:id="rId24"/>
    <p:sldLayoutId id="2147483722" r:id="rId25"/>
    <p:sldLayoutId id="2147483723" r:id="rId26"/>
    <p:sldLayoutId id="2147483724" r:id="rId27"/>
    <p:sldLayoutId id="2147483726" r:id="rId28"/>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userDrawn="1">
          <p15:clr>
            <a:srgbClr val="F26B43"/>
          </p15:clr>
        </p15:guide>
        <p15:guide id="2" pos="393" userDrawn="1">
          <p15:clr>
            <a:srgbClr val="F26B43"/>
          </p15:clr>
        </p15:guide>
        <p15:guide id="3" pos="7287" userDrawn="1">
          <p15:clr>
            <a:srgbClr val="F26B43"/>
          </p15:clr>
        </p15:guide>
        <p15:guide id="4" orient="horz" pos="22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3" name="Connecteur droit 4"/>
          <p:cNvCxnSpPr/>
          <p:nvPr userDrawn="1"/>
        </p:nvCxnSpPr>
        <p:spPr>
          <a:xfrm>
            <a:off x="621215" y="6126163"/>
            <a:ext cx="10972800" cy="0"/>
          </a:xfrm>
          <a:prstGeom prst="line">
            <a:avLst/>
          </a:prstGeom>
          <a:ln>
            <a:solidFill>
              <a:srgbClr val="FFA402"/>
            </a:solidFill>
          </a:ln>
          <a:effectLst/>
        </p:spPr>
        <p:style>
          <a:lnRef idx="2">
            <a:schemeClr val="accent1"/>
          </a:lnRef>
          <a:fillRef idx="0">
            <a:schemeClr val="accent1"/>
          </a:fillRef>
          <a:effectRef idx="1">
            <a:schemeClr val="accent1"/>
          </a:effectRef>
          <a:fontRef idx="minor">
            <a:schemeClr val="tx1"/>
          </a:fontRef>
        </p:style>
      </p:cxnSp>
      <p:sp>
        <p:nvSpPr>
          <p:cNvPr id="4" name="Title Placeholder 3"/>
          <p:cNvSpPr>
            <a:spLocks noGrp="1"/>
          </p:cNvSpPr>
          <p:nvPr>
            <p:ph type="title"/>
          </p:nvPr>
        </p:nvSpPr>
        <p:spPr>
          <a:xfrm>
            <a:off x="619200" y="246566"/>
            <a:ext cx="8740800" cy="807285"/>
          </a:xfrm>
          <a:prstGeom prst="rect">
            <a:avLst/>
          </a:prstGeom>
        </p:spPr>
        <p:txBody>
          <a:bodyPr vert="horz" lIns="0" tIns="0" rIns="0" bIns="0" rtlCol="0" anchor="t" anchorCtr="0">
            <a:noAutofit/>
          </a:bodyPr>
          <a:lstStyle/>
          <a:p>
            <a:r>
              <a:rPr lang="en-GB" dirty="0"/>
              <a:t>Click to edit Master title style</a:t>
            </a:r>
            <a:endParaRPr lang="en-US" dirty="0"/>
          </a:p>
        </p:txBody>
      </p:sp>
      <p:sp>
        <p:nvSpPr>
          <p:cNvPr id="5" name="Text Placeholder 4"/>
          <p:cNvSpPr>
            <a:spLocks noGrp="1"/>
          </p:cNvSpPr>
          <p:nvPr>
            <p:ph type="body" idx="1"/>
          </p:nvPr>
        </p:nvSpPr>
        <p:spPr>
          <a:xfrm>
            <a:off x="619200" y="1425600"/>
            <a:ext cx="10963200" cy="4525200"/>
          </a:xfrm>
          <a:prstGeom prst="rect">
            <a:avLst/>
          </a:prstGeom>
        </p:spPr>
        <p:txBody>
          <a:bodyPr vert="horz" lIns="0" tIns="0" rIns="0" bIns="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Espace réservé du numéro de diapositive 6"/>
          <p:cNvSpPr>
            <a:spLocks noGrp="1"/>
          </p:cNvSpPr>
          <p:nvPr>
            <p:ph type="sldNum" sz="quarter" idx="4"/>
          </p:nvPr>
        </p:nvSpPr>
        <p:spPr>
          <a:xfrm>
            <a:off x="10800523" y="6356351"/>
            <a:ext cx="781877" cy="365125"/>
          </a:xfrm>
          <a:prstGeom prst="rect">
            <a:avLst/>
          </a:prstGeom>
        </p:spPr>
        <p:txBody>
          <a:bodyPr vert="horz" lIns="0" tIns="0" rIns="0" bIns="0" rtlCol="0" anchor="ctr"/>
          <a:lstStyle>
            <a:lvl1pPr algn="r">
              <a:defRPr sz="1100">
                <a:solidFill>
                  <a:srgbClr val="5D8298"/>
                </a:solidFill>
                <a:latin typeface="+mn-lt"/>
                <a:ea typeface="Verdana" panose="020B0604030504040204" pitchFamily="34" charset="0"/>
                <a:cs typeface="Verdana" panose="020B0604030504040204" pitchFamily="34" charset="0"/>
              </a:defRPr>
            </a:lvl1pPr>
          </a:lstStyle>
          <a:p>
            <a:fld id="{FCE43C0F-8A7B-3A4B-9DB5-B3472E36E833}" type="slidenum">
              <a:rPr lang="en-GB" smtClean="0"/>
              <a:pPr/>
              <a:t>‹#›</a:t>
            </a:fld>
            <a:endParaRPr lang="en-GB" dirty="0"/>
          </a:p>
        </p:txBody>
      </p:sp>
      <p:pic>
        <p:nvPicPr>
          <p:cNvPr id="9" name="Picture 8">
            <a:extLst>
              <a:ext uri="{FF2B5EF4-FFF2-40B4-BE49-F238E27FC236}">
                <a16:creationId xmlns:a16="http://schemas.microsoft.com/office/drawing/2014/main" id="{64BC1A47-EA81-F44B-838C-C8280297C604}"/>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9990877" y="270172"/>
            <a:ext cx="1787079" cy="719935"/>
          </a:xfrm>
          <a:prstGeom prst="rect">
            <a:avLst/>
          </a:prstGeom>
        </p:spPr>
      </p:pic>
    </p:spTree>
    <p:extLst>
      <p:ext uri="{BB962C8B-B14F-4D97-AF65-F5344CB8AC3E}">
        <p14:creationId xmlns:p14="http://schemas.microsoft.com/office/powerpoint/2010/main" val="15461375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Lst>
  <p:hf hdr="0" ftr="0" dt="0"/>
  <p:txStyles>
    <p:title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p:titleStyle>
    <p:body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90">
          <p15:clr>
            <a:srgbClr val="F26B43"/>
          </p15:clr>
        </p15:guide>
        <p15:guide id="2" pos="393">
          <p15:clr>
            <a:srgbClr val="F26B43"/>
          </p15:clr>
        </p15:guide>
        <p15:guide id="3" pos="7287">
          <p15:clr>
            <a:srgbClr val="F26B43"/>
          </p15:clr>
        </p15:guide>
        <p15:guide id="4" orient="horz" pos="222">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hyperlink" Target="https://twitter.com/hccconnectinfo" TargetMode="External"/><Relationship Id="rId7" Type="http://schemas.openxmlformats.org/officeDocument/2006/relationships/hyperlink" Target="https://www.linkedin.com/company/23757084"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2.png"/><Relationship Id="rId11" Type="http://schemas.openxmlformats.org/officeDocument/2006/relationships/hyperlink" Target="https://hccconnect.cor2ed.com/" TargetMode="External"/><Relationship Id="rId5" Type="http://schemas.openxmlformats.org/officeDocument/2006/relationships/hyperlink" Target="mailto:froukje.sosef@cor2ed.com" TargetMode="External"/><Relationship Id="rId10" Type="http://schemas.openxmlformats.org/officeDocument/2006/relationships/image" Target="../media/image74.png"/><Relationship Id="rId4" Type="http://schemas.openxmlformats.org/officeDocument/2006/relationships/image" Target="../media/image71.png"/><Relationship Id="rId9" Type="http://schemas.openxmlformats.org/officeDocument/2006/relationships/hyperlink" Target="https://vimeo.com/channels/hccconnect" TargetMode="Externa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16.xml"/><Relationship Id="rId4" Type="http://schemas.openxmlformats.org/officeDocument/2006/relationships/image" Target="../media/image24.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52.xml.rels><?xml version="1.0" encoding="UTF-8" standalone="yes"?>
<Relationships xmlns="http://schemas.openxmlformats.org/package/2006/relationships"><Relationship Id="rId8" Type="http://schemas.openxmlformats.org/officeDocument/2006/relationships/image" Target="../media/image36.svg"/><Relationship Id="rId13" Type="http://schemas.openxmlformats.org/officeDocument/2006/relationships/image" Target="../media/image41.png"/><Relationship Id="rId18" Type="http://schemas.openxmlformats.org/officeDocument/2006/relationships/image" Target="../media/image46.sv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svg"/><Relationship Id="rId17" Type="http://schemas.openxmlformats.org/officeDocument/2006/relationships/image" Target="../media/image45.png"/><Relationship Id="rId2" Type="http://schemas.openxmlformats.org/officeDocument/2006/relationships/notesSlide" Target="../notesSlides/notesSlide18.xml"/><Relationship Id="rId16" Type="http://schemas.openxmlformats.org/officeDocument/2006/relationships/image" Target="../media/image44.svg"/><Relationship Id="rId1" Type="http://schemas.openxmlformats.org/officeDocument/2006/relationships/slideLayout" Target="../slideLayouts/slideLayout6.xml"/><Relationship Id="rId6" Type="http://schemas.openxmlformats.org/officeDocument/2006/relationships/image" Target="../media/image34.sv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 Id="rId14" Type="http://schemas.openxmlformats.org/officeDocument/2006/relationships/image" Target="../media/image42.sv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4" Type="http://schemas.openxmlformats.org/officeDocument/2006/relationships/image" Target="../media/image49.jpeg"/></Relationships>
</file>

<file path=ppt/slides/_rels/slide5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6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17.xml"/><Relationship Id="rId5" Type="http://schemas.openxmlformats.org/officeDocument/2006/relationships/image" Target="../media/image66.jpg"/><Relationship Id="rId4" Type="http://schemas.openxmlformats.org/officeDocument/2006/relationships/image" Target="../media/image6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69.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ED48D4-C07C-4535-9E28-B0BF481E5AE0}"/>
              </a:ext>
            </a:extLst>
          </p:cNvPr>
          <p:cNvSpPr txBox="1">
            <a:spLocks/>
          </p:cNvSpPr>
          <p:nvPr/>
        </p:nvSpPr>
        <p:spPr>
          <a:xfrm>
            <a:off x="10512491" y="6356351"/>
            <a:ext cx="1069909" cy="365125"/>
          </a:xfrm>
          <a:prstGeom prst="rect">
            <a:avLst/>
          </a:prstGeom>
        </p:spPr>
        <p:txBody>
          <a:bodyPr vert="horz" lIns="0" tIns="0" rIns="0" bIns="0" rtlCol="0" anchor="ctr"/>
          <a:lstStyle>
            <a:defPPr>
              <a:defRPr lang="fr-FR"/>
            </a:defPPr>
            <a:lvl1pPr algn="r">
              <a:defRPr sz="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CE43C0F-8A7B-3A4B-9DB5-B3472E36E833}" type="slidenum">
              <a:rPr lang="en-GB">
                <a:solidFill>
                  <a:schemeClr val="tx2"/>
                </a:solidFill>
              </a:rPr>
              <a:pPr/>
              <a:t>1</a:t>
            </a:fld>
            <a:endParaRPr lang="en-GB" dirty="0">
              <a:solidFill>
                <a:schemeClr val="tx2"/>
              </a:solidFill>
            </a:endParaRPr>
          </a:p>
        </p:txBody>
      </p:sp>
    </p:spTree>
    <p:extLst>
      <p:ext uri="{BB962C8B-B14F-4D97-AF65-F5344CB8AC3E}">
        <p14:creationId xmlns:p14="http://schemas.microsoft.com/office/powerpoint/2010/main" val="2088116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noAutofit/>
          </a:bodyPr>
          <a:lstStyle/>
          <a:p>
            <a:r>
              <a:rPr lang="en-GB" dirty="0"/>
              <a:t>Pivotal Trials Demonstrated OS Benefit with Sorafenib in HCC </a:t>
            </a:r>
          </a:p>
        </p:txBody>
      </p:sp>
      <p:sp>
        <p:nvSpPr>
          <p:cNvPr id="97" name="Content Placeholder 96">
            <a:extLst>
              <a:ext uri="{FF2B5EF4-FFF2-40B4-BE49-F238E27FC236}">
                <a16:creationId xmlns:a16="http://schemas.microsoft.com/office/drawing/2014/main" id="{225DFB32-592E-48F4-9AF4-5ADCAE4C6EEB}"/>
              </a:ext>
            </a:extLst>
          </p:cNvPr>
          <p:cNvSpPr>
            <a:spLocks noGrp="1"/>
          </p:cNvSpPr>
          <p:nvPr>
            <p:ph sz="quarter" idx="15"/>
          </p:nvPr>
        </p:nvSpPr>
        <p:spPr>
          <a:xfrm>
            <a:off x="620183" y="6356351"/>
            <a:ext cx="10947929" cy="365125"/>
          </a:xfrm>
        </p:spPr>
        <p:txBody>
          <a:bodyPr/>
          <a:lstStyle/>
          <a:p>
            <a:pPr lvl="0"/>
            <a:r>
              <a:rPr lang="en-GB" dirty="0"/>
              <a:t>CI, confidence interval; HCC, hepatocellular carcinoma; HR, hazard ratio; OS, overall survival; SHARP, Sorafenib Hepatocellular Carcinoma Assessment Randomized Protocol </a:t>
            </a:r>
          </a:p>
          <a:p>
            <a:pPr lvl="0"/>
            <a:r>
              <a:rPr lang="en-GB" dirty="0"/>
              <a:t>1. Llovet J, et al. N Engl J Med. 2008;359:378-90. 2. Cheng A-L, et al. Lancet Oncol. 2009;10:25-34</a:t>
            </a:r>
          </a:p>
        </p:txBody>
      </p:sp>
      <p:grpSp>
        <p:nvGrpSpPr>
          <p:cNvPr id="104" name="Group 103">
            <a:extLst>
              <a:ext uri="{FF2B5EF4-FFF2-40B4-BE49-F238E27FC236}">
                <a16:creationId xmlns:a16="http://schemas.microsoft.com/office/drawing/2014/main" id="{6766B079-F721-4D70-9F35-F0EAE276053B}"/>
              </a:ext>
            </a:extLst>
          </p:cNvPr>
          <p:cNvGrpSpPr/>
          <p:nvPr/>
        </p:nvGrpSpPr>
        <p:grpSpPr>
          <a:xfrm>
            <a:off x="979795" y="2212881"/>
            <a:ext cx="4614731" cy="3688708"/>
            <a:chOff x="1332220" y="2212881"/>
            <a:chExt cx="4614731" cy="3688708"/>
          </a:xfrm>
        </p:grpSpPr>
        <p:sp>
          <p:nvSpPr>
            <p:cNvPr id="34" name="TextBox 115"/>
            <p:cNvSpPr txBox="1">
              <a:spLocks noChangeArrowheads="1"/>
            </p:cNvSpPr>
            <p:nvPr/>
          </p:nvSpPr>
          <p:spPr bwMode="auto">
            <a:xfrm>
              <a:off x="2992831" y="5686145"/>
              <a:ext cx="21302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Months Since Randomisation</a:t>
              </a:r>
            </a:p>
          </p:txBody>
        </p:sp>
        <p:sp>
          <p:nvSpPr>
            <p:cNvPr id="35" name="TextBox 116"/>
            <p:cNvSpPr txBox="1">
              <a:spLocks noChangeArrowheads="1"/>
            </p:cNvSpPr>
            <p:nvPr/>
          </p:nvSpPr>
          <p:spPr bwMode="auto">
            <a:xfrm>
              <a:off x="2173680"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36" name="TextBox 117"/>
            <p:cNvSpPr txBox="1">
              <a:spLocks noChangeArrowheads="1"/>
            </p:cNvSpPr>
            <p:nvPr/>
          </p:nvSpPr>
          <p:spPr bwMode="auto">
            <a:xfrm>
              <a:off x="3945075"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37" name="TextBox 118"/>
            <p:cNvSpPr txBox="1">
              <a:spLocks noChangeArrowheads="1"/>
            </p:cNvSpPr>
            <p:nvPr/>
          </p:nvSpPr>
          <p:spPr bwMode="auto">
            <a:xfrm>
              <a:off x="5126005"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15</a:t>
              </a:r>
            </a:p>
          </p:txBody>
        </p:sp>
        <p:cxnSp>
          <p:nvCxnSpPr>
            <p:cNvPr id="38" name="Straight Connector 121"/>
            <p:cNvCxnSpPr>
              <a:cxnSpLocks noChangeShapeType="1"/>
            </p:cNvCxnSpPr>
            <p:nvPr/>
          </p:nvCxnSpPr>
          <p:spPr bwMode="auto">
            <a:xfrm>
              <a:off x="2186698" y="5375924"/>
              <a:ext cx="3645014" cy="2"/>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24"/>
            <p:cNvCxnSpPr>
              <a:cxnSpLocks noChangeShapeType="1"/>
            </p:cNvCxnSpPr>
            <p:nvPr/>
          </p:nvCxnSpPr>
          <p:spPr bwMode="auto">
            <a:xfrm rot="16200000">
              <a:off x="5214252"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125"/>
            <p:cNvCxnSpPr>
              <a:cxnSpLocks noChangeShapeType="1"/>
            </p:cNvCxnSpPr>
            <p:nvPr/>
          </p:nvCxnSpPr>
          <p:spPr bwMode="auto">
            <a:xfrm rot="16200000">
              <a:off x="4031752"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126"/>
            <p:cNvCxnSpPr>
              <a:cxnSpLocks noChangeShapeType="1"/>
            </p:cNvCxnSpPr>
            <p:nvPr/>
          </p:nvCxnSpPr>
          <p:spPr bwMode="auto">
            <a:xfrm rot="16200000">
              <a:off x="2258001" y="5402137"/>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2" name="TextBox 131"/>
            <p:cNvSpPr txBox="1">
              <a:spLocks noChangeArrowheads="1"/>
            </p:cNvSpPr>
            <p:nvPr/>
          </p:nvSpPr>
          <p:spPr bwMode="auto">
            <a:xfrm>
              <a:off x="5716473"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18</a:t>
              </a:r>
            </a:p>
          </p:txBody>
        </p:sp>
        <p:cxnSp>
          <p:nvCxnSpPr>
            <p:cNvPr id="43" name="Straight Connector 132"/>
            <p:cNvCxnSpPr>
              <a:cxnSpLocks noChangeShapeType="1"/>
            </p:cNvCxnSpPr>
            <p:nvPr/>
          </p:nvCxnSpPr>
          <p:spPr bwMode="auto">
            <a:xfrm rot="16200000">
              <a:off x="5805500"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4" name="TextBox 137"/>
            <p:cNvSpPr txBox="1">
              <a:spLocks noChangeArrowheads="1"/>
            </p:cNvSpPr>
            <p:nvPr/>
          </p:nvSpPr>
          <p:spPr bwMode="auto">
            <a:xfrm>
              <a:off x="2764145"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cxnSp>
          <p:nvCxnSpPr>
            <p:cNvPr id="45" name="Straight Connector 138"/>
            <p:cNvCxnSpPr>
              <a:cxnSpLocks noChangeShapeType="1"/>
            </p:cNvCxnSpPr>
            <p:nvPr/>
          </p:nvCxnSpPr>
          <p:spPr bwMode="auto">
            <a:xfrm rot="16200000">
              <a:off x="2849251"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6" name="TextBox 118"/>
            <p:cNvSpPr txBox="1">
              <a:spLocks noChangeArrowheads="1"/>
            </p:cNvSpPr>
            <p:nvPr/>
          </p:nvSpPr>
          <p:spPr bwMode="auto">
            <a:xfrm>
              <a:off x="4535540"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12</a:t>
              </a:r>
            </a:p>
          </p:txBody>
        </p:sp>
        <p:cxnSp>
          <p:nvCxnSpPr>
            <p:cNvPr id="47" name="Straight Connector 124"/>
            <p:cNvCxnSpPr>
              <a:cxnSpLocks noChangeShapeType="1"/>
            </p:cNvCxnSpPr>
            <p:nvPr/>
          </p:nvCxnSpPr>
          <p:spPr bwMode="auto">
            <a:xfrm rot="16200000">
              <a:off x="4623002"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8" name="TextBox 117"/>
            <p:cNvSpPr txBox="1">
              <a:spLocks noChangeArrowheads="1"/>
            </p:cNvSpPr>
            <p:nvPr/>
          </p:nvSpPr>
          <p:spPr bwMode="auto">
            <a:xfrm>
              <a:off x="3354610" y="544985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a:t>
              </a:r>
            </a:p>
          </p:txBody>
        </p:sp>
        <p:cxnSp>
          <p:nvCxnSpPr>
            <p:cNvPr id="49" name="Straight Connector 125"/>
            <p:cNvCxnSpPr>
              <a:cxnSpLocks noChangeShapeType="1"/>
            </p:cNvCxnSpPr>
            <p:nvPr/>
          </p:nvCxnSpPr>
          <p:spPr bwMode="auto">
            <a:xfrm rot="16200000">
              <a:off x="3440502"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1" name="Text Box 12"/>
            <p:cNvSpPr txBox="1">
              <a:spLocks noChangeArrowheads="1"/>
            </p:cNvSpPr>
            <p:nvPr/>
          </p:nvSpPr>
          <p:spPr bwMode="auto">
            <a:xfrm>
              <a:off x="2186699" y="2212881"/>
              <a:ext cx="364501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dirty="0">
                  <a:ln>
                    <a:noFill/>
                  </a:ln>
                  <a:solidFill>
                    <a:schemeClr val="accent1"/>
                  </a:solidFill>
                  <a:effectLst/>
                  <a:uLnTx/>
                  <a:uFillTx/>
                  <a:latin typeface="+mn-lt"/>
                  <a:ea typeface="+mn-ea"/>
                  <a:cs typeface="Calibri" panose="020F0502020204030204" pitchFamily="34" charset="0"/>
                </a:rPr>
                <a:t>SHARP OS</a:t>
              </a:r>
              <a:r>
                <a:rPr kumimoji="0" lang="en-GB" b="1" i="0" u="none" strike="noStrike" kern="1200" cap="none" spc="0" normalizeH="0" baseline="30000" dirty="0">
                  <a:ln>
                    <a:noFill/>
                  </a:ln>
                  <a:solidFill>
                    <a:schemeClr val="accent1"/>
                  </a:solidFill>
                  <a:effectLst/>
                  <a:uLnTx/>
                  <a:uFillTx/>
                  <a:latin typeface="+mn-lt"/>
                  <a:ea typeface="+mn-ea"/>
                  <a:cs typeface="Calibri" panose="020F0502020204030204" pitchFamily="34" charset="0"/>
                </a:rPr>
                <a:t>1</a:t>
              </a:r>
              <a:endParaRPr kumimoji="0" lang="en-GB" b="0" i="0" u="none" strike="noStrike" kern="1200" cap="none" spc="0" normalizeH="0" baseline="30000" dirty="0">
                <a:ln>
                  <a:noFill/>
                </a:ln>
                <a:solidFill>
                  <a:schemeClr val="accent1"/>
                </a:solidFill>
                <a:effectLst/>
                <a:uLnTx/>
                <a:uFillTx/>
                <a:latin typeface="+mn-lt"/>
                <a:ea typeface="+mn-ea"/>
                <a:cs typeface="Calibri" panose="020F0502020204030204" pitchFamily="34" charset="0"/>
              </a:endParaRPr>
            </a:p>
          </p:txBody>
        </p:sp>
        <p:sp>
          <p:nvSpPr>
            <p:cNvPr id="20" name="TextBox 100"/>
            <p:cNvSpPr txBox="1">
              <a:spLocks noChangeArrowheads="1"/>
            </p:cNvSpPr>
            <p:nvPr/>
          </p:nvSpPr>
          <p:spPr bwMode="auto">
            <a:xfrm>
              <a:off x="1820566" y="4624869"/>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0.2</a:t>
              </a:r>
            </a:p>
          </p:txBody>
        </p:sp>
        <p:sp>
          <p:nvSpPr>
            <p:cNvPr id="21" name="TextBox 101"/>
            <p:cNvSpPr txBox="1">
              <a:spLocks noChangeArrowheads="1"/>
            </p:cNvSpPr>
            <p:nvPr/>
          </p:nvSpPr>
          <p:spPr bwMode="auto">
            <a:xfrm>
              <a:off x="1820566" y="518363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0.0</a:t>
              </a:r>
            </a:p>
          </p:txBody>
        </p:sp>
        <p:sp>
          <p:nvSpPr>
            <p:cNvPr id="22" name="TextBox 102"/>
            <p:cNvSpPr txBox="1">
              <a:spLocks noChangeArrowheads="1"/>
            </p:cNvSpPr>
            <p:nvPr/>
          </p:nvSpPr>
          <p:spPr bwMode="auto">
            <a:xfrm>
              <a:off x="1820566" y="4066106"/>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0.4</a:t>
              </a:r>
            </a:p>
          </p:txBody>
        </p:sp>
        <p:sp>
          <p:nvSpPr>
            <p:cNvPr id="23" name="TextBox 103"/>
            <p:cNvSpPr txBox="1">
              <a:spLocks noChangeArrowheads="1"/>
            </p:cNvSpPr>
            <p:nvPr/>
          </p:nvSpPr>
          <p:spPr bwMode="auto">
            <a:xfrm>
              <a:off x="1820566" y="3507344"/>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0.6</a:t>
              </a:r>
            </a:p>
          </p:txBody>
        </p:sp>
        <p:sp>
          <p:nvSpPr>
            <p:cNvPr id="24" name="TextBox 104"/>
            <p:cNvSpPr txBox="1">
              <a:spLocks noChangeArrowheads="1"/>
            </p:cNvSpPr>
            <p:nvPr/>
          </p:nvSpPr>
          <p:spPr bwMode="auto">
            <a:xfrm>
              <a:off x="1820566" y="2948579"/>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0.8</a:t>
              </a:r>
            </a:p>
          </p:txBody>
        </p:sp>
        <p:sp>
          <p:nvSpPr>
            <p:cNvPr id="25" name="TextBox 105"/>
            <p:cNvSpPr txBox="1">
              <a:spLocks noChangeArrowheads="1"/>
            </p:cNvSpPr>
            <p:nvPr/>
          </p:nvSpPr>
          <p:spPr bwMode="auto">
            <a:xfrm>
              <a:off x="1820566" y="2389817"/>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a:t>
              </a:r>
            </a:p>
          </p:txBody>
        </p:sp>
        <p:sp>
          <p:nvSpPr>
            <p:cNvPr id="27" name="TextBox 113"/>
            <p:cNvSpPr txBox="1">
              <a:spLocks noChangeArrowheads="1"/>
            </p:cNvSpPr>
            <p:nvPr/>
          </p:nvSpPr>
          <p:spPr bwMode="auto">
            <a:xfrm rot="16200000">
              <a:off x="738949" y="3784937"/>
              <a:ext cx="14019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Survival Probability</a:t>
              </a:r>
            </a:p>
          </p:txBody>
        </p:sp>
        <p:grpSp>
          <p:nvGrpSpPr>
            <p:cNvPr id="101" name="Group 100">
              <a:extLst>
                <a:ext uri="{FF2B5EF4-FFF2-40B4-BE49-F238E27FC236}">
                  <a16:creationId xmlns:a16="http://schemas.microsoft.com/office/drawing/2014/main" id="{C64DEC29-B897-4A6F-A1CC-8EC93465EB00}"/>
                </a:ext>
              </a:extLst>
            </p:cNvPr>
            <p:cNvGrpSpPr/>
            <p:nvPr/>
          </p:nvGrpSpPr>
          <p:grpSpPr>
            <a:xfrm>
              <a:off x="2117554" y="2494439"/>
              <a:ext cx="69144" cy="2881487"/>
              <a:chOff x="2117554" y="2494439"/>
              <a:chExt cx="69144" cy="2881487"/>
            </a:xfrm>
          </p:grpSpPr>
          <p:cxnSp>
            <p:nvCxnSpPr>
              <p:cNvPr id="26" name="Straight Connector 107"/>
              <p:cNvCxnSpPr>
                <a:cxnSpLocks noChangeShapeType="1"/>
              </p:cNvCxnSpPr>
              <p:nvPr/>
            </p:nvCxnSpPr>
            <p:spPr bwMode="auto">
              <a:xfrm>
                <a:off x="2117554" y="5290870"/>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106"/>
              <p:cNvCxnSpPr>
                <a:cxnSpLocks noChangeShapeType="1"/>
              </p:cNvCxnSpPr>
              <p:nvPr/>
            </p:nvCxnSpPr>
            <p:spPr bwMode="auto">
              <a:xfrm>
                <a:off x="2186698" y="2494439"/>
                <a:ext cx="0" cy="2881487"/>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108"/>
              <p:cNvCxnSpPr>
                <a:cxnSpLocks noChangeShapeType="1"/>
              </p:cNvCxnSpPr>
              <p:nvPr/>
            </p:nvCxnSpPr>
            <p:spPr bwMode="auto">
              <a:xfrm>
                <a:off x="2117554" y="4731128"/>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0" name="Straight Connector 109"/>
              <p:cNvCxnSpPr>
                <a:cxnSpLocks noChangeShapeType="1"/>
              </p:cNvCxnSpPr>
              <p:nvPr/>
            </p:nvCxnSpPr>
            <p:spPr bwMode="auto">
              <a:xfrm>
                <a:off x="2117554" y="4171955"/>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10"/>
              <p:cNvCxnSpPr>
                <a:cxnSpLocks noChangeShapeType="1"/>
              </p:cNvCxnSpPr>
              <p:nvPr/>
            </p:nvCxnSpPr>
            <p:spPr bwMode="auto">
              <a:xfrm>
                <a:off x="2117554" y="3612784"/>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2" name="Straight Connector 111"/>
              <p:cNvCxnSpPr>
                <a:cxnSpLocks noChangeShapeType="1"/>
              </p:cNvCxnSpPr>
              <p:nvPr/>
            </p:nvCxnSpPr>
            <p:spPr bwMode="auto">
              <a:xfrm>
                <a:off x="2117554" y="3053612"/>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3" name="Straight Connector 112"/>
              <p:cNvCxnSpPr>
                <a:cxnSpLocks noChangeShapeType="1"/>
              </p:cNvCxnSpPr>
              <p:nvPr/>
            </p:nvCxnSpPr>
            <p:spPr bwMode="auto">
              <a:xfrm>
                <a:off x="2117554" y="2494439"/>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grpSp>
          <p:nvGrpSpPr>
            <p:cNvPr id="14" name="Group 10"/>
            <p:cNvGrpSpPr>
              <a:grpSpLocks/>
            </p:cNvGrpSpPr>
            <p:nvPr/>
          </p:nvGrpSpPr>
          <p:grpSpPr bwMode="auto">
            <a:xfrm>
              <a:off x="2316695" y="2509964"/>
              <a:ext cx="3246861" cy="2257686"/>
              <a:chOff x="1148683" y="1676956"/>
              <a:chExt cx="2576070" cy="2632732"/>
            </a:xfrm>
          </p:grpSpPr>
          <p:sp>
            <p:nvSpPr>
              <p:cNvPr id="16" name="Freeform 25"/>
              <p:cNvSpPr>
                <a:spLocks/>
              </p:cNvSpPr>
              <p:nvPr/>
            </p:nvSpPr>
            <p:spPr bwMode="auto">
              <a:xfrm>
                <a:off x="1148747" y="1676561"/>
                <a:ext cx="2575343" cy="2633045"/>
              </a:xfrm>
              <a:custGeom>
                <a:avLst/>
                <a:gdLst>
                  <a:gd name="T0" fmla="*/ 0 w 3819"/>
                  <a:gd name="T1" fmla="*/ 2147483647 h 1682"/>
                  <a:gd name="T2" fmla="*/ 0 w 3819"/>
                  <a:gd name="T3" fmla="*/ 2147483647 h 1682"/>
                  <a:gd name="T4" fmla="*/ 0 w 3819"/>
                  <a:gd name="T5" fmla="*/ 2147483647 h 1682"/>
                  <a:gd name="T6" fmla="*/ 0 w 3819"/>
                  <a:gd name="T7" fmla="*/ 2147483647 h 1682"/>
                  <a:gd name="T8" fmla="*/ 0 w 3819"/>
                  <a:gd name="T9" fmla="*/ 2147483647 h 1682"/>
                  <a:gd name="T10" fmla="*/ 0 w 3819"/>
                  <a:gd name="T11" fmla="*/ 2147483647 h 1682"/>
                  <a:gd name="T12" fmla="*/ 0 w 3819"/>
                  <a:gd name="T13" fmla="*/ 2147483647 h 1682"/>
                  <a:gd name="T14" fmla="*/ 0 w 3819"/>
                  <a:gd name="T15" fmla="*/ 2147483647 h 1682"/>
                  <a:gd name="T16" fmla="*/ 0 w 3819"/>
                  <a:gd name="T17" fmla="*/ 2147483647 h 1682"/>
                  <a:gd name="T18" fmla="*/ 0 w 3819"/>
                  <a:gd name="T19" fmla="*/ 2147483647 h 1682"/>
                  <a:gd name="T20" fmla="*/ 0 w 3819"/>
                  <a:gd name="T21" fmla="*/ 2147483647 h 1682"/>
                  <a:gd name="T22" fmla="*/ 0 w 3819"/>
                  <a:gd name="T23" fmla="*/ 2147483647 h 1682"/>
                  <a:gd name="T24" fmla="*/ 0 w 3819"/>
                  <a:gd name="T25" fmla="*/ 2147483647 h 1682"/>
                  <a:gd name="T26" fmla="*/ 0 w 3819"/>
                  <a:gd name="T27" fmla="*/ 2147483647 h 1682"/>
                  <a:gd name="T28" fmla="*/ 0 w 3819"/>
                  <a:gd name="T29" fmla="*/ 2147483647 h 1682"/>
                  <a:gd name="T30" fmla="*/ 0 w 3819"/>
                  <a:gd name="T31" fmla="*/ 2147483647 h 1682"/>
                  <a:gd name="T32" fmla="*/ 0 w 3819"/>
                  <a:gd name="T33" fmla="*/ 2147483647 h 1682"/>
                  <a:gd name="T34" fmla="*/ 0 w 3819"/>
                  <a:gd name="T35" fmla="*/ 2147483647 h 1682"/>
                  <a:gd name="T36" fmla="*/ 0 w 3819"/>
                  <a:gd name="T37" fmla="*/ 2147483647 h 1682"/>
                  <a:gd name="T38" fmla="*/ 0 w 3819"/>
                  <a:gd name="T39" fmla="*/ 2147483647 h 1682"/>
                  <a:gd name="T40" fmla="*/ 0 w 3819"/>
                  <a:gd name="T41" fmla="*/ 2147483647 h 1682"/>
                  <a:gd name="T42" fmla="*/ 0 w 3819"/>
                  <a:gd name="T43" fmla="*/ 2147483647 h 1682"/>
                  <a:gd name="T44" fmla="*/ 0 w 3819"/>
                  <a:gd name="T45" fmla="*/ 2147483647 h 1682"/>
                  <a:gd name="T46" fmla="*/ 0 w 3819"/>
                  <a:gd name="T47" fmla="*/ 2147483647 h 1682"/>
                  <a:gd name="T48" fmla="*/ 0 w 3819"/>
                  <a:gd name="T49" fmla="*/ 2147483647 h 1682"/>
                  <a:gd name="T50" fmla="*/ 0 w 3819"/>
                  <a:gd name="T51" fmla="*/ 2147483647 h 1682"/>
                  <a:gd name="T52" fmla="*/ 0 w 3819"/>
                  <a:gd name="T53" fmla="*/ 2147483647 h 1682"/>
                  <a:gd name="T54" fmla="*/ 0 w 3819"/>
                  <a:gd name="T55" fmla="*/ 2147483647 h 1682"/>
                  <a:gd name="T56" fmla="*/ 0 w 3819"/>
                  <a:gd name="T57" fmla="*/ 2147483647 h 1682"/>
                  <a:gd name="T58" fmla="*/ 0 w 3819"/>
                  <a:gd name="T59" fmla="*/ 2147483647 h 1682"/>
                  <a:gd name="T60" fmla="*/ 0 w 3819"/>
                  <a:gd name="T61" fmla="*/ 2147483647 h 1682"/>
                  <a:gd name="T62" fmla="*/ 0 w 3819"/>
                  <a:gd name="T63" fmla="*/ 2147483647 h 1682"/>
                  <a:gd name="T64" fmla="*/ 0 w 3819"/>
                  <a:gd name="T65" fmla="*/ 2147483647 h 1682"/>
                  <a:gd name="T66" fmla="*/ 0 w 3819"/>
                  <a:gd name="T67" fmla="*/ 2147483647 h 1682"/>
                  <a:gd name="T68" fmla="*/ 0 w 3819"/>
                  <a:gd name="T69" fmla="*/ 2147483647 h 1682"/>
                  <a:gd name="T70" fmla="*/ 0 w 3819"/>
                  <a:gd name="T71" fmla="*/ 2147483647 h 1682"/>
                  <a:gd name="T72" fmla="*/ 0 w 3819"/>
                  <a:gd name="T73" fmla="*/ 2147483647 h 1682"/>
                  <a:gd name="T74" fmla="*/ 0 w 3819"/>
                  <a:gd name="T75" fmla="*/ 2147483647 h 1682"/>
                  <a:gd name="T76" fmla="*/ 0 w 3819"/>
                  <a:gd name="T77" fmla="*/ 2147483647 h 1682"/>
                  <a:gd name="T78" fmla="*/ 0 w 3819"/>
                  <a:gd name="T79" fmla="*/ 2147483647 h 1682"/>
                  <a:gd name="T80" fmla="*/ 0 w 3819"/>
                  <a:gd name="T81" fmla="*/ 2147483647 h 1682"/>
                  <a:gd name="T82" fmla="*/ 0 w 3819"/>
                  <a:gd name="T83" fmla="*/ 2147483647 h 1682"/>
                  <a:gd name="T84" fmla="*/ 0 w 3819"/>
                  <a:gd name="T85" fmla="*/ 2147483647 h 1682"/>
                  <a:gd name="T86" fmla="*/ 0 w 3819"/>
                  <a:gd name="T87" fmla="*/ 2147483647 h 1682"/>
                  <a:gd name="T88" fmla="*/ 0 w 3819"/>
                  <a:gd name="T89" fmla="*/ 2147483647 h 1682"/>
                  <a:gd name="T90" fmla="*/ 0 w 3819"/>
                  <a:gd name="T91" fmla="*/ 2147483647 h 1682"/>
                  <a:gd name="T92" fmla="*/ 0 w 3819"/>
                  <a:gd name="T93" fmla="*/ 2147483647 h 1682"/>
                  <a:gd name="T94" fmla="*/ 0 w 3819"/>
                  <a:gd name="T95" fmla="*/ 2147483647 h 1682"/>
                  <a:gd name="T96" fmla="*/ 0 w 3819"/>
                  <a:gd name="T97" fmla="*/ 2147483647 h 1682"/>
                  <a:gd name="T98" fmla="*/ 0 w 3819"/>
                  <a:gd name="T99" fmla="*/ 2147483647 h 1682"/>
                  <a:gd name="T100" fmla="*/ 0 w 3819"/>
                  <a:gd name="T101" fmla="*/ 2147483647 h 1682"/>
                  <a:gd name="T102" fmla="*/ 0 w 3819"/>
                  <a:gd name="T103" fmla="*/ 2147483647 h 1682"/>
                  <a:gd name="T104" fmla="*/ 0 w 3819"/>
                  <a:gd name="T105" fmla="*/ 2147483647 h 1682"/>
                  <a:gd name="T106" fmla="*/ 0 w 3819"/>
                  <a:gd name="T107" fmla="*/ 2147483647 h 1682"/>
                  <a:gd name="T108" fmla="*/ 0 w 3819"/>
                  <a:gd name="T109" fmla="*/ 2147483647 h 168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819"/>
                  <a:gd name="T166" fmla="*/ 0 h 1682"/>
                  <a:gd name="T167" fmla="*/ 3819 w 3819"/>
                  <a:gd name="T168" fmla="*/ 1682 h 168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819" h="1682">
                    <a:moveTo>
                      <a:pt x="0" y="0"/>
                    </a:moveTo>
                    <a:lnTo>
                      <a:pt x="77" y="0"/>
                    </a:lnTo>
                    <a:lnTo>
                      <a:pt x="77" y="15"/>
                    </a:lnTo>
                    <a:lnTo>
                      <a:pt x="151" y="15"/>
                    </a:lnTo>
                    <a:lnTo>
                      <a:pt x="163" y="13"/>
                    </a:lnTo>
                    <a:lnTo>
                      <a:pt x="171" y="20"/>
                    </a:lnTo>
                    <a:lnTo>
                      <a:pt x="213" y="17"/>
                    </a:lnTo>
                    <a:lnTo>
                      <a:pt x="223" y="27"/>
                    </a:lnTo>
                    <a:lnTo>
                      <a:pt x="225" y="33"/>
                    </a:lnTo>
                    <a:lnTo>
                      <a:pt x="242" y="30"/>
                    </a:lnTo>
                    <a:lnTo>
                      <a:pt x="256" y="37"/>
                    </a:lnTo>
                    <a:lnTo>
                      <a:pt x="254" y="42"/>
                    </a:lnTo>
                    <a:lnTo>
                      <a:pt x="274" y="37"/>
                    </a:lnTo>
                    <a:lnTo>
                      <a:pt x="282" y="43"/>
                    </a:lnTo>
                    <a:lnTo>
                      <a:pt x="280" y="53"/>
                    </a:lnTo>
                    <a:lnTo>
                      <a:pt x="324" y="50"/>
                    </a:lnTo>
                    <a:lnTo>
                      <a:pt x="328" y="66"/>
                    </a:lnTo>
                    <a:lnTo>
                      <a:pt x="340" y="70"/>
                    </a:lnTo>
                    <a:lnTo>
                      <a:pt x="340" y="86"/>
                    </a:lnTo>
                    <a:lnTo>
                      <a:pt x="360" y="83"/>
                    </a:lnTo>
                    <a:lnTo>
                      <a:pt x="356" y="94"/>
                    </a:lnTo>
                    <a:lnTo>
                      <a:pt x="364" y="96"/>
                    </a:lnTo>
                    <a:lnTo>
                      <a:pt x="364" y="112"/>
                    </a:lnTo>
                    <a:lnTo>
                      <a:pt x="380" y="108"/>
                    </a:lnTo>
                    <a:lnTo>
                      <a:pt x="384" y="116"/>
                    </a:lnTo>
                    <a:lnTo>
                      <a:pt x="393" y="122"/>
                    </a:lnTo>
                    <a:lnTo>
                      <a:pt x="411" y="122"/>
                    </a:lnTo>
                    <a:lnTo>
                      <a:pt x="421" y="129"/>
                    </a:lnTo>
                    <a:lnTo>
                      <a:pt x="421" y="136"/>
                    </a:lnTo>
                    <a:lnTo>
                      <a:pt x="435" y="136"/>
                    </a:lnTo>
                    <a:lnTo>
                      <a:pt x="435" y="149"/>
                    </a:lnTo>
                    <a:lnTo>
                      <a:pt x="451" y="149"/>
                    </a:lnTo>
                    <a:lnTo>
                      <a:pt x="461" y="159"/>
                    </a:lnTo>
                    <a:lnTo>
                      <a:pt x="477" y="162"/>
                    </a:lnTo>
                    <a:lnTo>
                      <a:pt x="487" y="172"/>
                    </a:lnTo>
                    <a:lnTo>
                      <a:pt x="493" y="165"/>
                    </a:lnTo>
                    <a:lnTo>
                      <a:pt x="495" y="182"/>
                    </a:lnTo>
                    <a:lnTo>
                      <a:pt x="507" y="192"/>
                    </a:lnTo>
                    <a:lnTo>
                      <a:pt x="515" y="192"/>
                    </a:lnTo>
                    <a:lnTo>
                      <a:pt x="519" y="202"/>
                    </a:lnTo>
                    <a:lnTo>
                      <a:pt x="531" y="202"/>
                    </a:lnTo>
                    <a:lnTo>
                      <a:pt x="531" y="228"/>
                    </a:lnTo>
                    <a:lnTo>
                      <a:pt x="551" y="230"/>
                    </a:lnTo>
                    <a:lnTo>
                      <a:pt x="551" y="241"/>
                    </a:lnTo>
                    <a:lnTo>
                      <a:pt x="562" y="240"/>
                    </a:lnTo>
                    <a:lnTo>
                      <a:pt x="564" y="251"/>
                    </a:lnTo>
                    <a:lnTo>
                      <a:pt x="582" y="248"/>
                    </a:lnTo>
                    <a:lnTo>
                      <a:pt x="582" y="256"/>
                    </a:lnTo>
                    <a:lnTo>
                      <a:pt x="594" y="256"/>
                    </a:lnTo>
                    <a:lnTo>
                      <a:pt x="598" y="268"/>
                    </a:lnTo>
                    <a:lnTo>
                      <a:pt x="610" y="264"/>
                    </a:lnTo>
                    <a:lnTo>
                      <a:pt x="612" y="274"/>
                    </a:lnTo>
                    <a:lnTo>
                      <a:pt x="628" y="274"/>
                    </a:lnTo>
                    <a:lnTo>
                      <a:pt x="628" y="284"/>
                    </a:lnTo>
                    <a:lnTo>
                      <a:pt x="638" y="279"/>
                    </a:lnTo>
                    <a:lnTo>
                      <a:pt x="636" y="304"/>
                    </a:lnTo>
                    <a:lnTo>
                      <a:pt x="650" y="307"/>
                    </a:lnTo>
                    <a:lnTo>
                      <a:pt x="650" y="319"/>
                    </a:lnTo>
                    <a:lnTo>
                      <a:pt x="680" y="317"/>
                    </a:lnTo>
                    <a:lnTo>
                      <a:pt x="684" y="327"/>
                    </a:lnTo>
                    <a:lnTo>
                      <a:pt x="694" y="325"/>
                    </a:lnTo>
                    <a:lnTo>
                      <a:pt x="696" y="337"/>
                    </a:lnTo>
                    <a:lnTo>
                      <a:pt x="710" y="337"/>
                    </a:lnTo>
                    <a:lnTo>
                      <a:pt x="710" y="347"/>
                    </a:lnTo>
                    <a:lnTo>
                      <a:pt x="724" y="345"/>
                    </a:lnTo>
                    <a:lnTo>
                      <a:pt x="726" y="353"/>
                    </a:lnTo>
                    <a:lnTo>
                      <a:pt x="741" y="353"/>
                    </a:lnTo>
                    <a:lnTo>
                      <a:pt x="739" y="370"/>
                    </a:lnTo>
                    <a:lnTo>
                      <a:pt x="757" y="373"/>
                    </a:lnTo>
                    <a:lnTo>
                      <a:pt x="761" y="391"/>
                    </a:lnTo>
                    <a:lnTo>
                      <a:pt x="789" y="393"/>
                    </a:lnTo>
                    <a:lnTo>
                      <a:pt x="785" y="406"/>
                    </a:lnTo>
                    <a:lnTo>
                      <a:pt x="801" y="406"/>
                    </a:lnTo>
                    <a:lnTo>
                      <a:pt x="805" y="416"/>
                    </a:lnTo>
                    <a:lnTo>
                      <a:pt x="813" y="416"/>
                    </a:lnTo>
                    <a:lnTo>
                      <a:pt x="809" y="423"/>
                    </a:lnTo>
                    <a:lnTo>
                      <a:pt x="817" y="428"/>
                    </a:lnTo>
                    <a:lnTo>
                      <a:pt x="819" y="439"/>
                    </a:lnTo>
                    <a:lnTo>
                      <a:pt x="845" y="441"/>
                    </a:lnTo>
                    <a:lnTo>
                      <a:pt x="845" y="461"/>
                    </a:lnTo>
                    <a:lnTo>
                      <a:pt x="857" y="461"/>
                    </a:lnTo>
                    <a:lnTo>
                      <a:pt x="857" y="474"/>
                    </a:lnTo>
                    <a:lnTo>
                      <a:pt x="889" y="472"/>
                    </a:lnTo>
                    <a:lnTo>
                      <a:pt x="893" y="482"/>
                    </a:lnTo>
                    <a:lnTo>
                      <a:pt x="904" y="480"/>
                    </a:lnTo>
                    <a:lnTo>
                      <a:pt x="908" y="500"/>
                    </a:lnTo>
                    <a:lnTo>
                      <a:pt x="920" y="500"/>
                    </a:lnTo>
                    <a:lnTo>
                      <a:pt x="920" y="520"/>
                    </a:lnTo>
                    <a:lnTo>
                      <a:pt x="954" y="518"/>
                    </a:lnTo>
                    <a:lnTo>
                      <a:pt x="954" y="535"/>
                    </a:lnTo>
                    <a:lnTo>
                      <a:pt x="980" y="535"/>
                    </a:lnTo>
                    <a:lnTo>
                      <a:pt x="984" y="541"/>
                    </a:lnTo>
                    <a:lnTo>
                      <a:pt x="996" y="543"/>
                    </a:lnTo>
                    <a:lnTo>
                      <a:pt x="1004" y="555"/>
                    </a:lnTo>
                    <a:lnTo>
                      <a:pt x="1004" y="566"/>
                    </a:lnTo>
                    <a:lnTo>
                      <a:pt x="1028" y="566"/>
                    </a:lnTo>
                    <a:lnTo>
                      <a:pt x="1028" y="594"/>
                    </a:lnTo>
                    <a:lnTo>
                      <a:pt x="1050" y="594"/>
                    </a:lnTo>
                    <a:lnTo>
                      <a:pt x="1050" y="604"/>
                    </a:lnTo>
                    <a:lnTo>
                      <a:pt x="1075" y="604"/>
                    </a:lnTo>
                    <a:lnTo>
                      <a:pt x="1075" y="624"/>
                    </a:lnTo>
                    <a:lnTo>
                      <a:pt x="1115" y="624"/>
                    </a:lnTo>
                    <a:lnTo>
                      <a:pt x="1119" y="636"/>
                    </a:lnTo>
                    <a:lnTo>
                      <a:pt x="1125" y="644"/>
                    </a:lnTo>
                    <a:lnTo>
                      <a:pt x="1125" y="677"/>
                    </a:lnTo>
                    <a:lnTo>
                      <a:pt x="1147" y="677"/>
                    </a:lnTo>
                    <a:lnTo>
                      <a:pt x="1149" y="688"/>
                    </a:lnTo>
                    <a:lnTo>
                      <a:pt x="1159" y="690"/>
                    </a:lnTo>
                    <a:lnTo>
                      <a:pt x="1159" y="703"/>
                    </a:lnTo>
                    <a:lnTo>
                      <a:pt x="1167" y="713"/>
                    </a:lnTo>
                    <a:lnTo>
                      <a:pt x="1177" y="720"/>
                    </a:lnTo>
                    <a:lnTo>
                      <a:pt x="1199" y="720"/>
                    </a:lnTo>
                    <a:lnTo>
                      <a:pt x="1199" y="730"/>
                    </a:lnTo>
                    <a:lnTo>
                      <a:pt x="1219" y="726"/>
                    </a:lnTo>
                    <a:lnTo>
                      <a:pt x="1219" y="746"/>
                    </a:lnTo>
                    <a:lnTo>
                      <a:pt x="1258" y="746"/>
                    </a:lnTo>
                    <a:lnTo>
                      <a:pt x="1258" y="756"/>
                    </a:lnTo>
                    <a:lnTo>
                      <a:pt x="1274" y="756"/>
                    </a:lnTo>
                    <a:lnTo>
                      <a:pt x="1274" y="769"/>
                    </a:lnTo>
                    <a:lnTo>
                      <a:pt x="1298" y="769"/>
                    </a:lnTo>
                    <a:lnTo>
                      <a:pt x="1298" y="779"/>
                    </a:lnTo>
                    <a:lnTo>
                      <a:pt x="1326" y="779"/>
                    </a:lnTo>
                    <a:lnTo>
                      <a:pt x="1332" y="792"/>
                    </a:lnTo>
                    <a:lnTo>
                      <a:pt x="1344" y="799"/>
                    </a:lnTo>
                    <a:lnTo>
                      <a:pt x="1394" y="799"/>
                    </a:lnTo>
                    <a:lnTo>
                      <a:pt x="1394" y="812"/>
                    </a:lnTo>
                    <a:lnTo>
                      <a:pt x="1405" y="815"/>
                    </a:lnTo>
                    <a:lnTo>
                      <a:pt x="1417" y="825"/>
                    </a:lnTo>
                    <a:lnTo>
                      <a:pt x="1429" y="822"/>
                    </a:lnTo>
                    <a:lnTo>
                      <a:pt x="1435" y="832"/>
                    </a:lnTo>
                    <a:lnTo>
                      <a:pt x="1449" y="835"/>
                    </a:lnTo>
                    <a:lnTo>
                      <a:pt x="1473" y="835"/>
                    </a:lnTo>
                    <a:lnTo>
                      <a:pt x="1473" y="852"/>
                    </a:lnTo>
                    <a:lnTo>
                      <a:pt x="1493" y="853"/>
                    </a:lnTo>
                    <a:lnTo>
                      <a:pt x="1493" y="863"/>
                    </a:lnTo>
                    <a:lnTo>
                      <a:pt x="1501" y="867"/>
                    </a:lnTo>
                    <a:lnTo>
                      <a:pt x="1505" y="881"/>
                    </a:lnTo>
                    <a:lnTo>
                      <a:pt x="1537" y="881"/>
                    </a:lnTo>
                    <a:lnTo>
                      <a:pt x="1537" y="891"/>
                    </a:lnTo>
                    <a:lnTo>
                      <a:pt x="1557" y="891"/>
                    </a:lnTo>
                    <a:lnTo>
                      <a:pt x="1561" y="898"/>
                    </a:lnTo>
                    <a:lnTo>
                      <a:pt x="1580" y="901"/>
                    </a:lnTo>
                    <a:lnTo>
                      <a:pt x="1572" y="908"/>
                    </a:lnTo>
                    <a:lnTo>
                      <a:pt x="1608" y="908"/>
                    </a:lnTo>
                    <a:lnTo>
                      <a:pt x="1608" y="918"/>
                    </a:lnTo>
                    <a:lnTo>
                      <a:pt x="1616" y="924"/>
                    </a:lnTo>
                    <a:lnTo>
                      <a:pt x="1652" y="924"/>
                    </a:lnTo>
                    <a:lnTo>
                      <a:pt x="1652" y="939"/>
                    </a:lnTo>
                    <a:lnTo>
                      <a:pt x="1668" y="939"/>
                    </a:lnTo>
                    <a:lnTo>
                      <a:pt x="1674" y="951"/>
                    </a:lnTo>
                    <a:lnTo>
                      <a:pt x="1682" y="951"/>
                    </a:lnTo>
                    <a:lnTo>
                      <a:pt x="1684" y="959"/>
                    </a:lnTo>
                    <a:lnTo>
                      <a:pt x="1712" y="959"/>
                    </a:lnTo>
                    <a:lnTo>
                      <a:pt x="1712" y="979"/>
                    </a:lnTo>
                    <a:lnTo>
                      <a:pt x="1737" y="979"/>
                    </a:lnTo>
                    <a:lnTo>
                      <a:pt x="1737" y="990"/>
                    </a:lnTo>
                    <a:lnTo>
                      <a:pt x="1749" y="989"/>
                    </a:lnTo>
                    <a:lnTo>
                      <a:pt x="1745" y="997"/>
                    </a:lnTo>
                    <a:lnTo>
                      <a:pt x="1819" y="997"/>
                    </a:lnTo>
                    <a:lnTo>
                      <a:pt x="1819" y="1017"/>
                    </a:lnTo>
                    <a:lnTo>
                      <a:pt x="1829" y="1008"/>
                    </a:lnTo>
                    <a:lnTo>
                      <a:pt x="1829" y="1023"/>
                    </a:lnTo>
                    <a:lnTo>
                      <a:pt x="1899" y="1023"/>
                    </a:lnTo>
                    <a:lnTo>
                      <a:pt x="1906" y="1035"/>
                    </a:lnTo>
                    <a:lnTo>
                      <a:pt x="1906" y="1043"/>
                    </a:lnTo>
                    <a:lnTo>
                      <a:pt x="1958" y="1043"/>
                    </a:lnTo>
                    <a:lnTo>
                      <a:pt x="1958" y="1076"/>
                    </a:lnTo>
                    <a:lnTo>
                      <a:pt x="1986" y="1076"/>
                    </a:lnTo>
                    <a:lnTo>
                      <a:pt x="1986" y="1089"/>
                    </a:lnTo>
                    <a:lnTo>
                      <a:pt x="2002" y="1089"/>
                    </a:lnTo>
                    <a:lnTo>
                      <a:pt x="2002" y="1098"/>
                    </a:lnTo>
                    <a:lnTo>
                      <a:pt x="2018" y="1098"/>
                    </a:lnTo>
                    <a:lnTo>
                      <a:pt x="2018" y="1109"/>
                    </a:lnTo>
                    <a:lnTo>
                      <a:pt x="2030" y="1109"/>
                    </a:lnTo>
                    <a:lnTo>
                      <a:pt x="2030" y="1126"/>
                    </a:lnTo>
                    <a:lnTo>
                      <a:pt x="2077" y="1126"/>
                    </a:lnTo>
                    <a:lnTo>
                      <a:pt x="2077" y="1139"/>
                    </a:lnTo>
                    <a:lnTo>
                      <a:pt x="2105" y="1139"/>
                    </a:lnTo>
                    <a:lnTo>
                      <a:pt x="2105" y="1155"/>
                    </a:lnTo>
                    <a:lnTo>
                      <a:pt x="2185" y="1155"/>
                    </a:lnTo>
                    <a:lnTo>
                      <a:pt x="2185" y="1167"/>
                    </a:lnTo>
                    <a:lnTo>
                      <a:pt x="2237" y="1167"/>
                    </a:lnTo>
                    <a:lnTo>
                      <a:pt x="2237" y="1177"/>
                    </a:lnTo>
                    <a:lnTo>
                      <a:pt x="2276" y="1177"/>
                    </a:lnTo>
                    <a:lnTo>
                      <a:pt x="2276" y="1188"/>
                    </a:lnTo>
                    <a:lnTo>
                      <a:pt x="2300" y="1188"/>
                    </a:lnTo>
                    <a:lnTo>
                      <a:pt x="2300" y="1198"/>
                    </a:lnTo>
                    <a:lnTo>
                      <a:pt x="2318" y="1198"/>
                    </a:lnTo>
                    <a:lnTo>
                      <a:pt x="2318" y="1223"/>
                    </a:lnTo>
                    <a:lnTo>
                      <a:pt x="2348" y="1223"/>
                    </a:lnTo>
                    <a:lnTo>
                      <a:pt x="2348" y="1238"/>
                    </a:lnTo>
                    <a:lnTo>
                      <a:pt x="2370" y="1238"/>
                    </a:lnTo>
                    <a:lnTo>
                      <a:pt x="2370" y="1248"/>
                    </a:lnTo>
                    <a:lnTo>
                      <a:pt x="2423" y="1248"/>
                    </a:lnTo>
                    <a:lnTo>
                      <a:pt x="2423" y="1264"/>
                    </a:lnTo>
                    <a:lnTo>
                      <a:pt x="2507" y="1264"/>
                    </a:lnTo>
                    <a:lnTo>
                      <a:pt x="2507" y="1281"/>
                    </a:lnTo>
                    <a:lnTo>
                      <a:pt x="2545" y="1281"/>
                    </a:lnTo>
                    <a:lnTo>
                      <a:pt x="2545" y="1294"/>
                    </a:lnTo>
                    <a:lnTo>
                      <a:pt x="2571" y="1294"/>
                    </a:lnTo>
                    <a:lnTo>
                      <a:pt x="2571" y="1312"/>
                    </a:lnTo>
                    <a:lnTo>
                      <a:pt x="2594" y="1312"/>
                    </a:lnTo>
                    <a:lnTo>
                      <a:pt x="2594" y="1329"/>
                    </a:lnTo>
                    <a:lnTo>
                      <a:pt x="2614" y="1329"/>
                    </a:lnTo>
                    <a:lnTo>
                      <a:pt x="2614" y="1347"/>
                    </a:lnTo>
                    <a:lnTo>
                      <a:pt x="2628" y="1347"/>
                    </a:lnTo>
                    <a:lnTo>
                      <a:pt x="2628" y="1365"/>
                    </a:lnTo>
                    <a:lnTo>
                      <a:pt x="2753" y="1365"/>
                    </a:lnTo>
                    <a:lnTo>
                      <a:pt x="2753" y="1383"/>
                    </a:lnTo>
                    <a:lnTo>
                      <a:pt x="3147" y="1383"/>
                    </a:lnTo>
                    <a:lnTo>
                      <a:pt x="3147" y="1426"/>
                    </a:lnTo>
                    <a:lnTo>
                      <a:pt x="3231" y="1426"/>
                    </a:lnTo>
                    <a:lnTo>
                      <a:pt x="3231" y="1475"/>
                    </a:lnTo>
                    <a:lnTo>
                      <a:pt x="3284" y="1475"/>
                    </a:lnTo>
                    <a:lnTo>
                      <a:pt x="3284" y="1532"/>
                    </a:lnTo>
                    <a:lnTo>
                      <a:pt x="3356" y="1532"/>
                    </a:lnTo>
                    <a:lnTo>
                      <a:pt x="3356" y="1599"/>
                    </a:lnTo>
                    <a:lnTo>
                      <a:pt x="3549" y="1599"/>
                    </a:lnTo>
                    <a:lnTo>
                      <a:pt x="3549" y="1682"/>
                    </a:lnTo>
                    <a:lnTo>
                      <a:pt x="3819" y="1682"/>
                    </a:lnTo>
                  </a:path>
                </a:pathLst>
              </a:custGeom>
              <a:noFill/>
              <a:ln w="12700" cap="rnd"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grpSp>
            <p:nvGrpSpPr>
              <p:cNvPr id="17" name="Group 48"/>
              <p:cNvGrpSpPr>
                <a:grpSpLocks/>
              </p:cNvGrpSpPr>
              <p:nvPr/>
            </p:nvGrpSpPr>
            <p:grpSpPr bwMode="auto">
              <a:xfrm>
                <a:off x="1148683" y="1676956"/>
                <a:ext cx="2496299" cy="2096051"/>
                <a:chOff x="1064" y="977"/>
                <a:chExt cx="3656" cy="1359"/>
              </a:xfrm>
            </p:grpSpPr>
            <p:sp>
              <p:nvSpPr>
                <p:cNvPr id="18" name="Freeform 49"/>
                <p:cNvSpPr>
                  <a:spLocks/>
                </p:cNvSpPr>
                <p:nvPr/>
              </p:nvSpPr>
              <p:spPr bwMode="auto">
                <a:xfrm>
                  <a:off x="1064" y="977"/>
                  <a:ext cx="1693" cy="722"/>
                </a:xfrm>
                <a:custGeom>
                  <a:avLst/>
                  <a:gdLst>
                    <a:gd name="T0" fmla="*/ 107 w 1694"/>
                    <a:gd name="T1" fmla="*/ 0 h 710"/>
                    <a:gd name="T2" fmla="*/ 151 w 1694"/>
                    <a:gd name="T3" fmla="*/ 4 h 710"/>
                    <a:gd name="T4" fmla="*/ 216 w 1694"/>
                    <a:gd name="T5" fmla="*/ 193 h 710"/>
                    <a:gd name="T6" fmla="*/ 302 w 1694"/>
                    <a:gd name="T7" fmla="*/ 286 h 710"/>
                    <a:gd name="T8" fmla="*/ 366 w 1694"/>
                    <a:gd name="T9" fmla="*/ 432 h 710"/>
                    <a:gd name="T10" fmla="*/ 377 w 1694"/>
                    <a:gd name="T11" fmla="*/ 613 h 710"/>
                    <a:gd name="T12" fmla="*/ 429 w 1694"/>
                    <a:gd name="T13" fmla="*/ 613 h 710"/>
                    <a:gd name="T14" fmla="*/ 467 w 1694"/>
                    <a:gd name="T15" fmla="*/ 740 h 710"/>
                    <a:gd name="T16" fmla="*/ 495 w 1694"/>
                    <a:gd name="T17" fmla="*/ 847 h 710"/>
                    <a:gd name="T18" fmla="*/ 535 w 1694"/>
                    <a:gd name="T19" fmla="*/ 914 h 710"/>
                    <a:gd name="T20" fmla="*/ 560 w 1694"/>
                    <a:gd name="T21" fmla="*/ 958 h 710"/>
                    <a:gd name="T22" fmla="*/ 586 w 1694"/>
                    <a:gd name="T23" fmla="*/ 1051 h 710"/>
                    <a:gd name="T24" fmla="*/ 618 w 1694"/>
                    <a:gd name="T25" fmla="*/ 1134 h 710"/>
                    <a:gd name="T26" fmla="*/ 638 w 1694"/>
                    <a:gd name="T27" fmla="*/ 1229 h 710"/>
                    <a:gd name="T28" fmla="*/ 676 w 1694"/>
                    <a:gd name="T29" fmla="*/ 1303 h 710"/>
                    <a:gd name="T30" fmla="*/ 737 w 1694"/>
                    <a:gd name="T31" fmla="*/ 1390 h 710"/>
                    <a:gd name="T32" fmla="*/ 773 w 1694"/>
                    <a:gd name="T33" fmla="*/ 1430 h 710"/>
                    <a:gd name="T34" fmla="*/ 803 w 1694"/>
                    <a:gd name="T35" fmla="*/ 1509 h 710"/>
                    <a:gd name="T36" fmla="*/ 841 w 1694"/>
                    <a:gd name="T37" fmla="*/ 1556 h 710"/>
                    <a:gd name="T38" fmla="*/ 867 w 1694"/>
                    <a:gd name="T39" fmla="*/ 1642 h 710"/>
                    <a:gd name="T40" fmla="*/ 888 w 1694"/>
                    <a:gd name="T41" fmla="*/ 1699 h 710"/>
                    <a:gd name="T42" fmla="*/ 926 w 1694"/>
                    <a:gd name="T43" fmla="*/ 1773 h 710"/>
                    <a:gd name="T44" fmla="*/ 950 w 1694"/>
                    <a:gd name="T45" fmla="*/ 1854 h 710"/>
                    <a:gd name="T46" fmla="*/ 966 w 1694"/>
                    <a:gd name="T47" fmla="*/ 1982 h 710"/>
                    <a:gd name="T48" fmla="*/ 998 w 1694"/>
                    <a:gd name="T49" fmla="*/ 2011 h 710"/>
                    <a:gd name="T50" fmla="*/ 1006 w 1694"/>
                    <a:gd name="T51" fmla="*/ 2108 h 710"/>
                    <a:gd name="T52" fmla="*/ 1018 w 1694"/>
                    <a:gd name="T53" fmla="*/ 2173 h 710"/>
                    <a:gd name="T54" fmla="*/ 1044 w 1694"/>
                    <a:gd name="T55" fmla="*/ 2215 h 710"/>
                    <a:gd name="T56" fmla="*/ 1073 w 1694"/>
                    <a:gd name="T57" fmla="*/ 2267 h 710"/>
                    <a:gd name="T58" fmla="*/ 1095 w 1694"/>
                    <a:gd name="T59" fmla="*/ 2347 h 710"/>
                    <a:gd name="T60" fmla="*/ 1147 w 1694"/>
                    <a:gd name="T61" fmla="*/ 2355 h 710"/>
                    <a:gd name="T62" fmla="*/ 1161 w 1694"/>
                    <a:gd name="T63" fmla="*/ 2498 h 710"/>
                    <a:gd name="T64" fmla="*/ 1203 w 1694"/>
                    <a:gd name="T65" fmla="*/ 2572 h 710"/>
                    <a:gd name="T66" fmla="*/ 1214 w 1694"/>
                    <a:gd name="T67" fmla="*/ 2613 h 710"/>
                    <a:gd name="T68" fmla="*/ 1262 w 1694"/>
                    <a:gd name="T69" fmla="*/ 2663 h 710"/>
                    <a:gd name="T70" fmla="*/ 1280 w 1694"/>
                    <a:gd name="T71" fmla="*/ 2665 h 710"/>
                    <a:gd name="T72" fmla="*/ 1407 w 1694"/>
                    <a:gd name="T73" fmla="*/ 2708 h 710"/>
                    <a:gd name="T74" fmla="*/ 1427 w 1694"/>
                    <a:gd name="T75" fmla="*/ 2781 h 710"/>
                    <a:gd name="T76" fmla="*/ 1439 w 1694"/>
                    <a:gd name="T77" fmla="*/ 2864 h 710"/>
                    <a:gd name="T78" fmla="*/ 1497 w 1694"/>
                    <a:gd name="T79" fmla="*/ 2902 h 710"/>
                    <a:gd name="T80" fmla="*/ 1529 w 1694"/>
                    <a:gd name="T81" fmla="*/ 2947 h 710"/>
                    <a:gd name="T82" fmla="*/ 1556 w 1694"/>
                    <a:gd name="T83" fmla="*/ 3063 h 710"/>
                    <a:gd name="T84" fmla="*/ 1598 w 1694"/>
                    <a:gd name="T85" fmla="*/ 3140 h 710"/>
                    <a:gd name="T86" fmla="*/ 1662 w 1694"/>
                    <a:gd name="T87" fmla="*/ 3195 h 710"/>
                    <a:gd name="T88" fmla="*/ 1680 w 1694"/>
                    <a:gd name="T89" fmla="*/ 3253 h 710"/>
                    <a:gd name="T90" fmla="*/ 1694 w 1694"/>
                    <a:gd name="T91" fmla="*/ 3302 h 71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1694"/>
                    <a:gd name="T139" fmla="*/ 0 h 710"/>
                    <a:gd name="T140" fmla="*/ 1694 w 1694"/>
                    <a:gd name="T141" fmla="*/ 710 h 71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1694" h="710">
                      <a:moveTo>
                        <a:pt x="0" y="0"/>
                      </a:moveTo>
                      <a:lnTo>
                        <a:pt x="107" y="0"/>
                      </a:lnTo>
                      <a:lnTo>
                        <a:pt x="115" y="5"/>
                      </a:lnTo>
                      <a:lnTo>
                        <a:pt x="151" y="4"/>
                      </a:lnTo>
                      <a:lnTo>
                        <a:pt x="195" y="32"/>
                      </a:lnTo>
                      <a:lnTo>
                        <a:pt x="216" y="40"/>
                      </a:lnTo>
                      <a:lnTo>
                        <a:pt x="266" y="63"/>
                      </a:lnTo>
                      <a:lnTo>
                        <a:pt x="302" y="66"/>
                      </a:lnTo>
                      <a:lnTo>
                        <a:pt x="344" y="75"/>
                      </a:lnTo>
                      <a:lnTo>
                        <a:pt x="366" y="93"/>
                      </a:lnTo>
                      <a:lnTo>
                        <a:pt x="372" y="112"/>
                      </a:lnTo>
                      <a:lnTo>
                        <a:pt x="377" y="134"/>
                      </a:lnTo>
                      <a:lnTo>
                        <a:pt x="429" y="126"/>
                      </a:lnTo>
                      <a:lnTo>
                        <a:pt x="429" y="134"/>
                      </a:lnTo>
                      <a:lnTo>
                        <a:pt x="437" y="144"/>
                      </a:lnTo>
                      <a:lnTo>
                        <a:pt x="467" y="159"/>
                      </a:lnTo>
                      <a:lnTo>
                        <a:pt x="487" y="167"/>
                      </a:lnTo>
                      <a:lnTo>
                        <a:pt x="495" y="183"/>
                      </a:lnTo>
                      <a:lnTo>
                        <a:pt x="527" y="183"/>
                      </a:lnTo>
                      <a:lnTo>
                        <a:pt x="535" y="197"/>
                      </a:lnTo>
                      <a:lnTo>
                        <a:pt x="550" y="193"/>
                      </a:lnTo>
                      <a:lnTo>
                        <a:pt x="560" y="207"/>
                      </a:lnTo>
                      <a:lnTo>
                        <a:pt x="592" y="205"/>
                      </a:lnTo>
                      <a:lnTo>
                        <a:pt x="586" y="225"/>
                      </a:lnTo>
                      <a:lnTo>
                        <a:pt x="600" y="226"/>
                      </a:lnTo>
                      <a:lnTo>
                        <a:pt x="618" y="243"/>
                      </a:lnTo>
                      <a:lnTo>
                        <a:pt x="630" y="244"/>
                      </a:lnTo>
                      <a:lnTo>
                        <a:pt x="638" y="266"/>
                      </a:lnTo>
                      <a:lnTo>
                        <a:pt x="674" y="266"/>
                      </a:lnTo>
                      <a:lnTo>
                        <a:pt x="676" y="279"/>
                      </a:lnTo>
                      <a:lnTo>
                        <a:pt x="741" y="279"/>
                      </a:lnTo>
                      <a:lnTo>
                        <a:pt x="737" y="299"/>
                      </a:lnTo>
                      <a:lnTo>
                        <a:pt x="751" y="304"/>
                      </a:lnTo>
                      <a:lnTo>
                        <a:pt x="773" y="307"/>
                      </a:lnTo>
                      <a:lnTo>
                        <a:pt x="805" y="314"/>
                      </a:lnTo>
                      <a:lnTo>
                        <a:pt x="803" y="325"/>
                      </a:lnTo>
                      <a:lnTo>
                        <a:pt x="841" y="322"/>
                      </a:lnTo>
                      <a:lnTo>
                        <a:pt x="841" y="335"/>
                      </a:lnTo>
                      <a:lnTo>
                        <a:pt x="863" y="335"/>
                      </a:lnTo>
                      <a:lnTo>
                        <a:pt x="867" y="352"/>
                      </a:lnTo>
                      <a:lnTo>
                        <a:pt x="880" y="350"/>
                      </a:lnTo>
                      <a:lnTo>
                        <a:pt x="888" y="365"/>
                      </a:lnTo>
                      <a:lnTo>
                        <a:pt x="928" y="360"/>
                      </a:lnTo>
                      <a:lnTo>
                        <a:pt x="926" y="381"/>
                      </a:lnTo>
                      <a:lnTo>
                        <a:pt x="946" y="388"/>
                      </a:lnTo>
                      <a:lnTo>
                        <a:pt x="950" y="398"/>
                      </a:lnTo>
                      <a:lnTo>
                        <a:pt x="966" y="398"/>
                      </a:lnTo>
                      <a:lnTo>
                        <a:pt x="966" y="426"/>
                      </a:lnTo>
                      <a:lnTo>
                        <a:pt x="984" y="423"/>
                      </a:lnTo>
                      <a:lnTo>
                        <a:pt x="998" y="431"/>
                      </a:lnTo>
                      <a:lnTo>
                        <a:pt x="998" y="444"/>
                      </a:lnTo>
                      <a:lnTo>
                        <a:pt x="1006" y="454"/>
                      </a:lnTo>
                      <a:lnTo>
                        <a:pt x="1016" y="457"/>
                      </a:lnTo>
                      <a:lnTo>
                        <a:pt x="1018" y="467"/>
                      </a:lnTo>
                      <a:lnTo>
                        <a:pt x="1036" y="467"/>
                      </a:lnTo>
                      <a:lnTo>
                        <a:pt x="1044" y="477"/>
                      </a:lnTo>
                      <a:lnTo>
                        <a:pt x="1067" y="475"/>
                      </a:lnTo>
                      <a:lnTo>
                        <a:pt x="1073" y="485"/>
                      </a:lnTo>
                      <a:lnTo>
                        <a:pt x="1085" y="492"/>
                      </a:lnTo>
                      <a:lnTo>
                        <a:pt x="1095" y="504"/>
                      </a:lnTo>
                      <a:lnTo>
                        <a:pt x="1137" y="504"/>
                      </a:lnTo>
                      <a:lnTo>
                        <a:pt x="1147" y="507"/>
                      </a:lnTo>
                      <a:lnTo>
                        <a:pt x="1165" y="522"/>
                      </a:lnTo>
                      <a:lnTo>
                        <a:pt x="1161" y="538"/>
                      </a:lnTo>
                      <a:lnTo>
                        <a:pt x="1197" y="541"/>
                      </a:lnTo>
                      <a:lnTo>
                        <a:pt x="1203" y="551"/>
                      </a:lnTo>
                      <a:lnTo>
                        <a:pt x="1216" y="551"/>
                      </a:lnTo>
                      <a:lnTo>
                        <a:pt x="1214" y="561"/>
                      </a:lnTo>
                      <a:lnTo>
                        <a:pt x="1250" y="558"/>
                      </a:lnTo>
                      <a:lnTo>
                        <a:pt x="1262" y="573"/>
                      </a:lnTo>
                      <a:lnTo>
                        <a:pt x="1262" y="583"/>
                      </a:lnTo>
                      <a:lnTo>
                        <a:pt x="1280" y="574"/>
                      </a:lnTo>
                      <a:lnTo>
                        <a:pt x="1290" y="584"/>
                      </a:lnTo>
                      <a:lnTo>
                        <a:pt x="1407" y="584"/>
                      </a:lnTo>
                      <a:lnTo>
                        <a:pt x="1413" y="596"/>
                      </a:lnTo>
                      <a:lnTo>
                        <a:pt x="1427" y="598"/>
                      </a:lnTo>
                      <a:lnTo>
                        <a:pt x="1437" y="599"/>
                      </a:lnTo>
                      <a:lnTo>
                        <a:pt x="1439" y="614"/>
                      </a:lnTo>
                      <a:lnTo>
                        <a:pt x="1493" y="614"/>
                      </a:lnTo>
                      <a:lnTo>
                        <a:pt x="1497" y="622"/>
                      </a:lnTo>
                      <a:lnTo>
                        <a:pt x="1511" y="632"/>
                      </a:lnTo>
                      <a:lnTo>
                        <a:pt x="1529" y="632"/>
                      </a:lnTo>
                      <a:lnTo>
                        <a:pt x="1535" y="652"/>
                      </a:lnTo>
                      <a:lnTo>
                        <a:pt x="1556" y="660"/>
                      </a:lnTo>
                      <a:lnTo>
                        <a:pt x="1576" y="669"/>
                      </a:lnTo>
                      <a:lnTo>
                        <a:pt x="1598" y="674"/>
                      </a:lnTo>
                      <a:lnTo>
                        <a:pt x="1600" y="687"/>
                      </a:lnTo>
                      <a:lnTo>
                        <a:pt x="1662" y="687"/>
                      </a:lnTo>
                      <a:lnTo>
                        <a:pt x="1666" y="698"/>
                      </a:lnTo>
                      <a:lnTo>
                        <a:pt x="1680" y="700"/>
                      </a:lnTo>
                      <a:lnTo>
                        <a:pt x="1678" y="710"/>
                      </a:lnTo>
                      <a:lnTo>
                        <a:pt x="1694" y="710"/>
                      </a:lnTo>
                    </a:path>
                  </a:pathLst>
                </a:custGeom>
                <a:noFill/>
                <a:ln w="12700" cap="rnd"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sp>
              <p:nvSpPr>
                <p:cNvPr id="19" name="Freeform 50"/>
                <p:cNvSpPr>
                  <a:spLocks/>
                </p:cNvSpPr>
                <p:nvPr/>
              </p:nvSpPr>
              <p:spPr bwMode="auto">
                <a:xfrm>
                  <a:off x="2759" y="1701"/>
                  <a:ext cx="1960" cy="636"/>
                </a:xfrm>
                <a:custGeom>
                  <a:avLst/>
                  <a:gdLst>
                    <a:gd name="T0" fmla="*/ 4 w 1960"/>
                    <a:gd name="T1" fmla="*/ 8 h 625"/>
                    <a:gd name="T2" fmla="*/ 21 w 1960"/>
                    <a:gd name="T3" fmla="*/ 13 h 625"/>
                    <a:gd name="T4" fmla="*/ 35 w 1960"/>
                    <a:gd name="T5" fmla="*/ 27 h 625"/>
                    <a:gd name="T6" fmla="*/ 67 w 1960"/>
                    <a:gd name="T7" fmla="*/ 203 h 625"/>
                    <a:gd name="T8" fmla="*/ 153 w 1960"/>
                    <a:gd name="T9" fmla="*/ 218 h 625"/>
                    <a:gd name="T10" fmla="*/ 202 w 1960"/>
                    <a:gd name="T11" fmla="*/ 277 h 625"/>
                    <a:gd name="T12" fmla="*/ 222 w 1960"/>
                    <a:gd name="T13" fmla="*/ 315 h 625"/>
                    <a:gd name="T14" fmla="*/ 270 w 1960"/>
                    <a:gd name="T15" fmla="*/ 411 h 625"/>
                    <a:gd name="T16" fmla="*/ 282 w 1960"/>
                    <a:gd name="T17" fmla="*/ 474 h 625"/>
                    <a:gd name="T18" fmla="*/ 306 w 1960"/>
                    <a:gd name="T19" fmla="*/ 556 h 625"/>
                    <a:gd name="T20" fmla="*/ 336 w 1960"/>
                    <a:gd name="T21" fmla="*/ 704 h 625"/>
                    <a:gd name="T22" fmla="*/ 355 w 1960"/>
                    <a:gd name="T23" fmla="*/ 786 h 625"/>
                    <a:gd name="T24" fmla="*/ 377 w 1960"/>
                    <a:gd name="T25" fmla="*/ 838 h 625"/>
                    <a:gd name="T26" fmla="*/ 439 w 1960"/>
                    <a:gd name="T27" fmla="*/ 934 h 625"/>
                    <a:gd name="T28" fmla="*/ 453 w 1960"/>
                    <a:gd name="T29" fmla="*/ 999 h 625"/>
                    <a:gd name="T30" fmla="*/ 473 w 1960"/>
                    <a:gd name="T31" fmla="*/ 1164 h 625"/>
                    <a:gd name="T32" fmla="*/ 509 w 1960"/>
                    <a:gd name="T33" fmla="*/ 1202 h 625"/>
                    <a:gd name="T34" fmla="*/ 566 w 1960"/>
                    <a:gd name="T35" fmla="*/ 1386 h 625"/>
                    <a:gd name="T36" fmla="*/ 652 w 1960"/>
                    <a:gd name="T37" fmla="*/ 1439 h 625"/>
                    <a:gd name="T38" fmla="*/ 725 w 1960"/>
                    <a:gd name="T39" fmla="*/ 1501 h 625"/>
                    <a:gd name="T40" fmla="*/ 749 w 1960"/>
                    <a:gd name="T41" fmla="*/ 1574 h 625"/>
                    <a:gd name="T42" fmla="*/ 823 w 1960"/>
                    <a:gd name="T43" fmla="*/ 1625 h 625"/>
                    <a:gd name="T44" fmla="*/ 833 w 1960"/>
                    <a:gd name="T45" fmla="*/ 1681 h 625"/>
                    <a:gd name="T46" fmla="*/ 839 w 1960"/>
                    <a:gd name="T47" fmla="*/ 1791 h 625"/>
                    <a:gd name="T48" fmla="*/ 946 w 1960"/>
                    <a:gd name="T49" fmla="*/ 1855 h 625"/>
                    <a:gd name="T50" fmla="*/ 984 w 1960"/>
                    <a:gd name="T51" fmla="*/ 1972 h 625"/>
                    <a:gd name="T52" fmla="*/ 1010 w 1960"/>
                    <a:gd name="T53" fmla="*/ 2041 h 625"/>
                    <a:gd name="T54" fmla="*/ 1111 w 1960"/>
                    <a:gd name="T55" fmla="*/ 2141 h 625"/>
                    <a:gd name="T56" fmla="*/ 1326 w 1960"/>
                    <a:gd name="T57" fmla="*/ 2239 h 625"/>
                    <a:gd name="T58" fmla="*/ 1485 w 1960"/>
                    <a:gd name="T59" fmla="*/ 2430 h 625"/>
                    <a:gd name="T60" fmla="*/ 1499 w 1960"/>
                    <a:gd name="T61" fmla="*/ 2624 h 625"/>
                    <a:gd name="T62" fmla="*/ 1542 w 1960"/>
                    <a:gd name="T63" fmla="*/ 2796 h 625"/>
                    <a:gd name="T64" fmla="*/ 1610 w 1960"/>
                    <a:gd name="T65" fmla="*/ 3051 h 62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60"/>
                    <a:gd name="T100" fmla="*/ 0 h 625"/>
                    <a:gd name="T101" fmla="*/ 1960 w 1960"/>
                    <a:gd name="T102" fmla="*/ 625 h 62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60" h="625">
                      <a:moveTo>
                        <a:pt x="0" y="0"/>
                      </a:moveTo>
                      <a:lnTo>
                        <a:pt x="4" y="8"/>
                      </a:lnTo>
                      <a:lnTo>
                        <a:pt x="14" y="2"/>
                      </a:lnTo>
                      <a:lnTo>
                        <a:pt x="21" y="13"/>
                      </a:lnTo>
                      <a:lnTo>
                        <a:pt x="35" y="13"/>
                      </a:lnTo>
                      <a:lnTo>
                        <a:pt x="35" y="27"/>
                      </a:lnTo>
                      <a:lnTo>
                        <a:pt x="67" y="27"/>
                      </a:lnTo>
                      <a:lnTo>
                        <a:pt x="67" y="41"/>
                      </a:lnTo>
                      <a:lnTo>
                        <a:pt x="147" y="41"/>
                      </a:lnTo>
                      <a:lnTo>
                        <a:pt x="153" y="46"/>
                      </a:lnTo>
                      <a:lnTo>
                        <a:pt x="202" y="46"/>
                      </a:lnTo>
                      <a:lnTo>
                        <a:pt x="202" y="61"/>
                      </a:lnTo>
                      <a:lnTo>
                        <a:pt x="222" y="61"/>
                      </a:lnTo>
                      <a:lnTo>
                        <a:pt x="222" y="69"/>
                      </a:lnTo>
                      <a:lnTo>
                        <a:pt x="270" y="69"/>
                      </a:lnTo>
                      <a:lnTo>
                        <a:pt x="270" y="86"/>
                      </a:lnTo>
                      <a:lnTo>
                        <a:pt x="282" y="86"/>
                      </a:lnTo>
                      <a:lnTo>
                        <a:pt x="282" y="96"/>
                      </a:lnTo>
                      <a:lnTo>
                        <a:pt x="306" y="96"/>
                      </a:lnTo>
                      <a:lnTo>
                        <a:pt x="306" y="116"/>
                      </a:lnTo>
                      <a:lnTo>
                        <a:pt x="336" y="116"/>
                      </a:lnTo>
                      <a:lnTo>
                        <a:pt x="336" y="145"/>
                      </a:lnTo>
                      <a:lnTo>
                        <a:pt x="355" y="145"/>
                      </a:lnTo>
                      <a:lnTo>
                        <a:pt x="355" y="160"/>
                      </a:lnTo>
                      <a:lnTo>
                        <a:pt x="377" y="160"/>
                      </a:lnTo>
                      <a:lnTo>
                        <a:pt x="377" y="172"/>
                      </a:lnTo>
                      <a:lnTo>
                        <a:pt x="439" y="172"/>
                      </a:lnTo>
                      <a:lnTo>
                        <a:pt x="439" y="192"/>
                      </a:lnTo>
                      <a:lnTo>
                        <a:pt x="453" y="192"/>
                      </a:lnTo>
                      <a:lnTo>
                        <a:pt x="453" y="206"/>
                      </a:lnTo>
                      <a:lnTo>
                        <a:pt x="473" y="206"/>
                      </a:lnTo>
                      <a:lnTo>
                        <a:pt x="473" y="238"/>
                      </a:lnTo>
                      <a:lnTo>
                        <a:pt x="509" y="238"/>
                      </a:lnTo>
                      <a:lnTo>
                        <a:pt x="509" y="246"/>
                      </a:lnTo>
                      <a:lnTo>
                        <a:pt x="566" y="246"/>
                      </a:lnTo>
                      <a:lnTo>
                        <a:pt x="566" y="282"/>
                      </a:lnTo>
                      <a:lnTo>
                        <a:pt x="652" y="282"/>
                      </a:lnTo>
                      <a:lnTo>
                        <a:pt x="652" y="295"/>
                      </a:lnTo>
                      <a:lnTo>
                        <a:pt x="725" y="295"/>
                      </a:lnTo>
                      <a:lnTo>
                        <a:pt x="725" y="307"/>
                      </a:lnTo>
                      <a:lnTo>
                        <a:pt x="749" y="307"/>
                      </a:lnTo>
                      <a:lnTo>
                        <a:pt x="749" y="322"/>
                      </a:lnTo>
                      <a:lnTo>
                        <a:pt x="823" y="322"/>
                      </a:lnTo>
                      <a:lnTo>
                        <a:pt x="823" y="332"/>
                      </a:lnTo>
                      <a:lnTo>
                        <a:pt x="839" y="332"/>
                      </a:lnTo>
                      <a:lnTo>
                        <a:pt x="833" y="343"/>
                      </a:lnTo>
                      <a:lnTo>
                        <a:pt x="839" y="350"/>
                      </a:lnTo>
                      <a:lnTo>
                        <a:pt x="839" y="366"/>
                      </a:lnTo>
                      <a:lnTo>
                        <a:pt x="946" y="366"/>
                      </a:lnTo>
                      <a:lnTo>
                        <a:pt x="946" y="381"/>
                      </a:lnTo>
                      <a:lnTo>
                        <a:pt x="984" y="381"/>
                      </a:lnTo>
                      <a:lnTo>
                        <a:pt x="984" y="403"/>
                      </a:lnTo>
                      <a:lnTo>
                        <a:pt x="1010" y="403"/>
                      </a:lnTo>
                      <a:lnTo>
                        <a:pt x="1010" y="418"/>
                      </a:lnTo>
                      <a:lnTo>
                        <a:pt x="1111" y="418"/>
                      </a:lnTo>
                      <a:lnTo>
                        <a:pt x="1111" y="439"/>
                      </a:lnTo>
                      <a:lnTo>
                        <a:pt x="1326" y="439"/>
                      </a:lnTo>
                      <a:lnTo>
                        <a:pt x="1326" y="457"/>
                      </a:lnTo>
                      <a:lnTo>
                        <a:pt x="1485" y="457"/>
                      </a:lnTo>
                      <a:lnTo>
                        <a:pt x="1485" y="498"/>
                      </a:lnTo>
                      <a:lnTo>
                        <a:pt x="1499" y="498"/>
                      </a:lnTo>
                      <a:lnTo>
                        <a:pt x="1499" y="535"/>
                      </a:lnTo>
                      <a:lnTo>
                        <a:pt x="1542" y="535"/>
                      </a:lnTo>
                      <a:lnTo>
                        <a:pt x="1542" y="571"/>
                      </a:lnTo>
                      <a:lnTo>
                        <a:pt x="1610" y="571"/>
                      </a:lnTo>
                      <a:lnTo>
                        <a:pt x="1610" y="625"/>
                      </a:lnTo>
                      <a:lnTo>
                        <a:pt x="1960" y="625"/>
                      </a:lnTo>
                    </a:path>
                  </a:pathLst>
                </a:custGeom>
                <a:noFill/>
                <a:ln w="12700" cap="rnd"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grpSp>
        </p:grpSp>
        <p:sp>
          <p:nvSpPr>
            <p:cNvPr id="15" name="Rectangle 14"/>
            <p:cNvSpPr/>
            <p:nvPr/>
          </p:nvSpPr>
          <p:spPr bwMode="auto">
            <a:xfrm>
              <a:off x="2284212" y="4317988"/>
              <a:ext cx="3100731" cy="947182"/>
            </a:xfrm>
            <a:prstGeom prst="rect">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1440" rIns="45720">
              <a:spAutoFit/>
            </a:bodyPr>
            <a:lstStyle/>
            <a:p>
              <a:pPr marL="0" marR="0" lvl="0" indent="0" algn="l" defTabSz="914400" rtl="0" eaLnBrk="1" fontAlgn="auto" latinLnBrk="0" hangingPunct="1">
                <a:lnSpc>
                  <a:spcPct val="85000"/>
                </a:lnSpc>
                <a:spcBef>
                  <a:spcPts val="300"/>
                </a:spcBef>
                <a:spcAft>
                  <a:spcPts val="0"/>
                </a:spcAft>
                <a:buClrTx/>
                <a:buSzTx/>
                <a:buFontTx/>
                <a:buNone/>
                <a:tabLst>
                  <a:tab pos="860425" algn="l"/>
                </a:tabLst>
                <a:defRPr/>
              </a:pPr>
              <a:r>
                <a:rPr kumimoji="0" lang="en-GB" sz="1100" b="1" i="0" u="none" strike="noStrike" kern="1200" cap="none" spc="0" normalizeH="0" baseline="0" dirty="0">
                  <a:ln>
                    <a:noFill/>
                  </a:ln>
                  <a:solidFill>
                    <a:schemeClr val="tx2"/>
                  </a:solidFill>
                  <a:effectLst/>
                  <a:uLnTx/>
                  <a:uFillTx/>
                </a:rPr>
                <a:t>Median OS (months)</a:t>
              </a:r>
            </a:p>
            <a:p>
              <a:pPr marL="0" marR="0" lvl="0" indent="0" algn="l" defTabSz="914400" rtl="0" eaLnBrk="1" fontAlgn="auto" latinLnBrk="0" hangingPunct="1">
                <a:lnSpc>
                  <a:spcPct val="85000"/>
                </a:lnSpc>
                <a:spcBef>
                  <a:spcPts val="300"/>
                </a:spcBef>
                <a:spcAft>
                  <a:spcPts val="0"/>
                </a:spcAft>
                <a:buClrTx/>
                <a:buSzTx/>
                <a:buFontTx/>
                <a:buNone/>
                <a:tabLst>
                  <a:tab pos="1085850" algn="l"/>
                </a:tabLst>
                <a:defRPr/>
              </a:pPr>
              <a:r>
                <a:rPr kumimoji="0" lang="en-GB" sz="1100" b="1" i="0" u="none" strike="noStrike" kern="1200" cap="none" spc="0" normalizeH="0" baseline="0" dirty="0">
                  <a:ln>
                    <a:noFill/>
                  </a:ln>
                  <a:solidFill>
                    <a:schemeClr val="bg2">
                      <a:lumMod val="25000"/>
                    </a:schemeClr>
                  </a:solidFill>
                  <a:effectLst/>
                  <a:uLnTx/>
                  <a:uFillTx/>
                  <a:ea typeface="Arial Unicode MS"/>
                  <a:cs typeface="Arial Unicode MS"/>
                </a:rPr>
                <a:t>━</a:t>
              </a:r>
              <a:r>
                <a:rPr kumimoji="0" lang="en-GB" sz="1100" b="0" i="0" u="none" strike="noStrike" kern="1200" cap="none" spc="0" normalizeH="0" baseline="0" dirty="0">
                  <a:ln>
                    <a:noFill/>
                  </a:ln>
                  <a:solidFill>
                    <a:schemeClr val="tx2"/>
                  </a:solidFill>
                  <a:effectLst/>
                  <a:uLnTx/>
                  <a:uFillTx/>
                </a:rPr>
                <a:t> Sorafenib (n=299): 10.7</a:t>
              </a:r>
              <a:br>
                <a:rPr kumimoji="0" lang="en-GB" sz="1100" b="0" i="0" u="none" strike="noStrike" kern="1200" cap="none" spc="0" normalizeH="0" baseline="0" dirty="0">
                  <a:ln>
                    <a:noFill/>
                  </a:ln>
                  <a:solidFill>
                    <a:schemeClr val="tx2"/>
                  </a:solidFill>
                  <a:effectLst/>
                  <a:uLnTx/>
                  <a:uFillTx/>
                </a:rPr>
              </a:br>
              <a:r>
                <a:rPr kumimoji="0" lang="en-GB" sz="1100" b="1" i="0" u="none" strike="noStrike" kern="1200" cap="none" spc="0" normalizeH="0" baseline="0" dirty="0">
                  <a:ln>
                    <a:noFill/>
                  </a:ln>
                  <a:solidFill>
                    <a:schemeClr val="bg1">
                      <a:lumMod val="50000"/>
                    </a:schemeClr>
                  </a:solidFill>
                  <a:effectLst/>
                  <a:uLnTx/>
                  <a:uFillTx/>
                  <a:ea typeface="Arial Unicode MS"/>
                  <a:cs typeface="Arial Unicode MS"/>
                </a:rPr>
                <a:t>━</a:t>
              </a:r>
              <a:r>
                <a:rPr kumimoji="0" lang="en-GB" sz="1100" b="0" i="0" u="none" strike="noStrike" kern="1200" cap="none" spc="0" normalizeH="0" baseline="0" dirty="0">
                  <a:ln>
                    <a:noFill/>
                  </a:ln>
                  <a:solidFill>
                    <a:schemeClr val="tx2"/>
                  </a:solidFill>
                  <a:effectLst/>
                  <a:uLnTx/>
                  <a:uFillTx/>
                </a:rPr>
                <a:t> Placebo (n=303): 7.9</a:t>
              </a:r>
            </a:p>
            <a:p>
              <a:pPr marL="0" marR="0" lvl="0" indent="0" algn="l" defTabSz="914400" rtl="0" eaLnBrk="1" fontAlgn="auto" latinLnBrk="0" hangingPunct="1">
                <a:lnSpc>
                  <a:spcPct val="100000"/>
                </a:lnSpc>
                <a:spcBef>
                  <a:spcPts val="0"/>
                </a:spcBef>
                <a:spcAft>
                  <a:spcPts val="0"/>
                </a:spcAft>
                <a:buClrTx/>
                <a:buSzTx/>
                <a:buFontTx/>
                <a:buNone/>
                <a:tabLst>
                  <a:tab pos="860425" algn="l"/>
                </a:tabLst>
                <a:defRPr/>
              </a:pPr>
              <a:r>
                <a:rPr kumimoji="0" lang="en-GB" sz="1100" b="1" i="0" u="none" strike="noStrike" kern="1200" cap="none" spc="0" normalizeH="0" baseline="0" dirty="0">
                  <a:ln>
                    <a:noFill/>
                  </a:ln>
                  <a:solidFill>
                    <a:schemeClr val="tx2"/>
                  </a:solidFill>
                  <a:effectLst/>
                  <a:uLnTx/>
                  <a:uFillTx/>
                </a:rPr>
                <a:t>HR: </a:t>
              </a:r>
              <a:r>
                <a:rPr kumimoji="0" lang="en-GB" sz="1100" b="0" i="0" u="none" strike="noStrike" kern="1200" cap="none" spc="0" normalizeH="0" baseline="0" dirty="0">
                  <a:ln>
                    <a:noFill/>
                  </a:ln>
                  <a:solidFill>
                    <a:schemeClr val="tx2"/>
                  </a:solidFill>
                  <a:effectLst/>
                  <a:uLnTx/>
                  <a:uFillTx/>
                </a:rPr>
                <a:t>0.69; 95% CI, 0.55-0.87 </a:t>
              </a:r>
              <a:br>
                <a:rPr kumimoji="0" lang="en-GB" sz="1100" b="0" i="0" u="none" strike="noStrike" kern="1200" cap="none" spc="0" normalizeH="0" baseline="0" dirty="0">
                  <a:ln>
                    <a:noFill/>
                  </a:ln>
                  <a:solidFill>
                    <a:schemeClr val="tx2"/>
                  </a:solidFill>
                  <a:effectLst/>
                  <a:uLnTx/>
                  <a:uFillTx/>
                </a:rPr>
              </a:br>
              <a:r>
                <a:rPr lang="en-GB" sz="1100" dirty="0">
                  <a:solidFill>
                    <a:schemeClr val="tx2"/>
                  </a:solidFill>
                </a:rPr>
                <a:t>p</a:t>
              </a:r>
              <a:r>
                <a:rPr kumimoji="0" lang="en-GB" sz="1100" b="0" i="0" u="none" strike="noStrike" kern="1200" cap="none" spc="0" normalizeH="0" baseline="0" dirty="0">
                  <a:ln>
                    <a:noFill/>
                  </a:ln>
                  <a:solidFill>
                    <a:schemeClr val="tx2"/>
                  </a:solidFill>
                  <a:effectLst/>
                  <a:uLnTx/>
                  <a:uFillTx/>
                </a:rPr>
                <a:t>&lt;0.001</a:t>
              </a:r>
            </a:p>
          </p:txBody>
        </p:sp>
      </p:grpSp>
      <p:grpSp>
        <p:nvGrpSpPr>
          <p:cNvPr id="109" name="Group 108">
            <a:extLst>
              <a:ext uri="{FF2B5EF4-FFF2-40B4-BE49-F238E27FC236}">
                <a16:creationId xmlns:a16="http://schemas.microsoft.com/office/drawing/2014/main" id="{7C38166B-5EDE-42D9-98A0-DF80819ED3D3}"/>
              </a:ext>
            </a:extLst>
          </p:cNvPr>
          <p:cNvGrpSpPr/>
          <p:nvPr/>
        </p:nvGrpSpPr>
        <p:grpSpPr>
          <a:xfrm>
            <a:off x="6593760" y="2146958"/>
            <a:ext cx="4857082" cy="3754631"/>
            <a:chOff x="6280610" y="2146958"/>
            <a:chExt cx="4857082" cy="3754631"/>
          </a:xfrm>
        </p:grpSpPr>
        <p:sp>
          <p:nvSpPr>
            <p:cNvPr id="78" name="TextBox 155"/>
            <p:cNvSpPr txBox="1">
              <a:spLocks noChangeArrowheads="1"/>
            </p:cNvSpPr>
            <p:nvPr/>
          </p:nvSpPr>
          <p:spPr bwMode="auto">
            <a:xfrm>
              <a:off x="7936427" y="5686145"/>
              <a:ext cx="213026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Months Since Randomisation</a:t>
              </a:r>
            </a:p>
          </p:txBody>
        </p:sp>
        <p:sp>
          <p:nvSpPr>
            <p:cNvPr id="79" name="TextBox 156"/>
            <p:cNvSpPr txBox="1">
              <a:spLocks noChangeArrowheads="1"/>
            </p:cNvSpPr>
            <p:nvPr/>
          </p:nvSpPr>
          <p:spPr bwMode="auto">
            <a:xfrm>
              <a:off x="7087399"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82" name="TextBox 163"/>
            <p:cNvSpPr txBox="1">
              <a:spLocks noChangeArrowheads="1"/>
            </p:cNvSpPr>
            <p:nvPr/>
          </p:nvSpPr>
          <p:spPr bwMode="auto">
            <a:xfrm>
              <a:off x="10657027"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21</a:t>
              </a:r>
            </a:p>
          </p:txBody>
        </p:sp>
        <p:sp>
          <p:nvSpPr>
            <p:cNvPr id="84" name="TextBox 167"/>
            <p:cNvSpPr txBox="1">
              <a:spLocks noChangeArrowheads="1"/>
            </p:cNvSpPr>
            <p:nvPr/>
          </p:nvSpPr>
          <p:spPr bwMode="auto">
            <a:xfrm>
              <a:off x="9646656"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15</a:t>
              </a:r>
            </a:p>
          </p:txBody>
        </p:sp>
        <p:sp>
          <p:nvSpPr>
            <p:cNvPr id="86" name="TextBox 167"/>
            <p:cNvSpPr txBox="1">
              <a:spLocks noChangeArrowheads="1"/>
            </p:cNvSpPr>
            <p:nvPr/>
          </p:nvSpPr>
          <p:spPr bwMode="auto">
            <a:xfrm>
              <a:off x="10151841"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18</a:t>
              </a:r>
            </a:p>
          </p:txBody>
        </p:sp>
        <p:sp>
          <p:nvSpPr>
            <p:cNvPr id="88" name="TextBox 167"/>
            <p:cNvSpPr txBox="1">
              <a:spLocks noChangeArrowheads="1"/>
            </p:cNvSpPr>
            <p:nvPr/>
          </p:nvSpPr>
          <p:spPr bwMode="auto">
            <a:xfrm>
              <a:off x="9141470"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12</a:t>
              </a:r>
            </a:p>
          </p:txBody>
        </p:sp>
        <p:sp>
          <p:nvSpPr>
            <p:cNvPr id="90" name="TextBox 167"/>
            <p:cNvSpPr txBox="1">
              <a:spLocks noChangeArrowheads="1"/>
            </p:cNvSpPr>
            <p:nvPr/>
          </p:nvSpPr>
          <p:spPr bwMode="auto">
            <a:xfrm>
              <a:off x="8097771"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a:t>
              </a:r>
            </a:p>
          </p:txBody>
        </p:sp>
        <p:sp>
          <p:nvSpPr>
            <p:cNvPr id="92" name="TextBox 167"/>
            <p:cNvSpPr txBox="1">
              <a:spLocks noChangeArrowheads="1"/>
            </p:cNvSpPr>
            <p:nvPr/>
          </p:nvSpPr>
          <p:spPr bwMode="auto">
            <a:xfrm>
              <a:off x="8636284"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94" name="TextBox 167"/>
            <p:cNvSpPr txBox="1">
              <a:spLocks noChangeArrowheads="1"/>
            </p:cNvSpPr>
            <p:nvPr/>
          </p:nvSpPr>
          <p:spPr bwMode="auto">
            <a:xfrm>
              <a:off x="7592585" y="5449854"/>
              <a:ext cx="230056"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grpSp>
          <p:nvGrpSpPr>
            <p:cNvPr id="106" name="Group 105">
              <a:extLst>
                <a:ext uri="{FF2B5EF4-FFF2-40B4-BE49-F238E27FC236}">
                  <a16:creationId xmlns:a16="http://schemas.microsoft.com/office/drawing/2014/main" id="{BA1357DE-E18C-4D12-BBC7-7B0162F16842}"/>
                </a:ext>
              </a:extLst>
            </p:cNvPr>
            <p:cNvGrpSpPr/>
            <p:nvPr/>
          </p:nvGrpSpPr>
          <p:grpSpPr>
            <a:xfrm>
              <a:off x="7137186" y="5375925"/>
              <a:ext cx="3601542" cy="52425"/>
              <a:chOff x="7137186" y="5375925"/>
              <a:chExt cx="3601542" cy="52425"/>
            </a:xfrm>
          </p:grpSpPr>
          <p:cxnSp>
            <p:nvCxnSpPr>
              <p:cNvPr id="80" name="Straight Connector 159"/>
              <p:cNvCxnSpPr>
                <a:cxnSpLocks noChangeShapeType="1"/>
              </p:cNvCxnSpPr>
              <p:nvPr/>
            </p:nvCxnSpPr>
            <p:spPr bwMode="auto">
              <a:xfrm>
                <a:off x="7137186" y="5375926"/>
                <a:ext cx="3601542"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162"/>
              <p:cNvCxnSpPr>
                <a:cxnSpLocks noChangeShapeType="1"/>
              </p:cNvCxnSpPr>
              <p:nvPr/>
            </p:nvCxnSpPr>
            <p:spPr bwMode="auto">
              <a:xfrm rot="16200000">
                <a:off x="7171517" y="5402137"/>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3" name="Straight Connector 164"/>
              <p:cNvCxnSpPr>
                <a:cxnSpLocks noChangeShapeType="1"/>
              </p:cNvCxnSpPr>
              <p:nvPr/>
            </p:nvCxnSpPr>
            <p:spPr bwMode="auto">
              <a:xfrm rot="16200000">
                <a:off x="10712516"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5" name="Straight Connector 168"/>
              <p:cNvCxnSpPr>
                <a:cxnSpLocks noChangeShapeType="1"/>
              </p:cNvCxnSpPr>
              <p:nvPr/>
            </p:nvCxnSpPr>
            <p:spPr bwMode="auto">
              <a:xfrm rot="16200000">
                <a:off x="9700800"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7" name="Straight Connector 168"/>
              <p:cNvCxnSpPr>
                <a:cxnSpLocks noChangeShapeType="1"/>
              </p:cNvCxnSpPr>
              <p:nvPr/>
            </p:nvCxnSpPr>
            <p:spPr bwMode="auto">
              <a:xfrm rot="16200000">
                <a:off x="10206656"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9" name="Straight Connector 168"/>
              <p:cNvCxnSpPr>
                <a:cxnSpLocks noChangeShapeType="1"/>
              </p:cNvCxnSpPr>
              <p:nvPr/>
            </p:nvCxnSpPr>
            <p:spPr bwMode="auto">
              <a:xfrm rot="16200000">
                <a:off x="9194943"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1" name="Straight Connector 168"/>
              <p:cNvCxnSpPr>
                <a:cxnSpLocks noChangeShapeType="1"/>
              </p:cNvCxnSpPr>
              <p:nvPr/>
            </p:nvCxnSpPr>
            <p:spPr bwMode="auto">
              <a:xfrm rot="16200000">
                <a:off x="8183230"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3" name="Straight Connector 168"/>
              <p:cNvCxnSpPr>
                <a:cxnSpLocks noChangeShapeType="1"/>
              </p:cNvCxnSpPr>
              <p:nvPr/>
            </p:nvCxnSpPr>
            <p:spPr bwMode="auto">
              <a:xfrm rot="16200000">
                <a:off x="8689087"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5" name="Straight Connector 168"/>
              <p:cNvCxnSpPr>
                <a:cxnSpLocks noChangeShapeType="1"/>
              </p:cNvCxnSpPr>
              <p:nvPr/>
            </p:nvCxnSpPr>
            <p:spPr bwMode="auto">
              <a:xfrm rot="16200000">
                <a:off x="7677374" y="5402138"/>
                <a:ext cx="5242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52" name="Text Box 12"/>
            <p:cNvSpPr txBox="1">
              <a:spLocks noChangeArrowheads="1"/>
            </p:cNvSpPr>
            <p:nvPr/>
          </p:nvSpPr>
          <p:spPr bwMode="auto">
            <a:xfrm>
              <a:off x="7064706" y="2146958"/>
              <a:ext cx="367402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b="1" i="0" u="none" strike="noStrike" kern="1200" cap="none" spc="0" normalizeH="0" baseline="0" dirty="0">
                  <a:ln>
                    <a:noFill/>
                  </a:ln>
                  <a:solidFill>
                    <a:schemeClr val="accent1"/>
                  </a:solidFill>
                  <a:effectLst/>
                  <a:uLnTx/>
                  <a:uFillTx/>
                  <a:latin typeface="+mn-lt"/>
                  <a:ea typeface="+mn-ea"/>
                  <a:cs typeface="Calibri" panose="020F0502020204030204" pitchFamily="34" charset="0"/>
                </a:rPr>
                <a:t>ASIA-PACIFIC OS</a:t>
              </a:r>
              <a:r>
                <a:rPr kumimoji="0" lang="en-GB" b="1" i="0" u="none" strike="noStrike" kern="1200" cap="none" spc="0" normalizeH="0" baseline="30000" dirty="0">
                  <a:ln>
                    <a:noFill/>
                  </a:ln>
                  <a:solidFill>
                    <a:schemeClr val="accent1"/>
                  </a:solidFill>
                  <a:effectLst/>
                  <a:uLnTx/>
                  <a:uFillTx/>
                  <a:latin typeface="+mn-lt"/>
                  <a:ea typeface="+mn-ea"/>
                  <a:cs typeface="Calibri" panose="020F0502020204030204" pitchFamily="34" charset="0"/>
                </a:rPr>
                <a:t>2</a:t>
              </a:r>
              <a:endParaRPr kumimoji="0" lang="en-GB" b="0" i="0" u="none" strike="noStrike" kern="1200" cap="none" spc="0" normalizeH="0" baseline="30000" dirty="0">
                <a:ln>
                  <a:noFill/>
                </a:ln>
                <a:solidFill>
                  <a:schemeClr val="accent1"/>
                </a:solidFill>
                <a:effectLst/>
                <a:uLnTx/>
                <a:uFillTx/>
                <a:latin typeface="+mn-lt"/>
                <a:ea typeface="+mn-ea"/>
                <a:cs typeface="Calibri" panose="020F0502020204030204" pitchFamily="34" charset="0"/>
              </a:endParaRPr>
            </a:p>
          </p:txBody>
        </p:sp>
        <p:sp>
          <p:nvSpPr>
            <p:cNvPr id="64" name="TextBox 171"/>
            <p:cNvSpPr txBox="1">
              <a:spLocks noChangeArrowheads="1"/>
            </p:cNvSpPr>
            <p:nvPr/>
          </p:nvSpPr>
          <p:spPr bwMode="auto">
            <a:xfrm>
              <a:off x="6767846" y="4624869"/>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0.2</a:t>
              </a:r>
            </a:p>
          </p:txBody>
        </p:sp>
        <p:sp>
          <p:nvSpPr>
            <p:cNvPr id="65" name="TextBox 172"/>
            <p:cNvSpPr txBox="1">
              <a:spLocks noChangeArrowheads="1"/>
            </p:cNvSpPr>
            <p:nvPr/>
          </p:nvSpPr>
          <p:spPr bwMode="auto">
            <a:xfrm>
              <a:off x="6767846" y="5183632"/>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0.0</a:t>
              </a:r>
            </a:p>
          </p:txBody>
        </p:sp>
        <p:sp>
          <p:nvSpPr>
            <p:cNvPr id="66" name="TextBox 173"/>
            <p:cNvSpPr txBox="1">
              <a:spLocks noChangeArrowheads="1"/>
            </p:cNvSpPr>
            <p:nvPr/>
          </p:nvSpPr>
          <p:spPr bwMode="auto">
            <a:xfrm>
              <a:off x="6767846" y="4066106"/>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0.4</a:t>
              </a:r>
            </a:p>
          </p:txBody>
        </p:sp>
        <p:sp>
          <p:nvSpPr>
            <p:cNvPr id="67" name="TextBox 174"/>
            <p:cNvSpPr txBox="1">
              <a:spLocks noChangeArrowheads="1"/>
            </p:cNvSpPr>
            <p:nvPr/>
          </p:nvSpPr>
          <p:spPr bwMode="auto">
            <a:xfrm>
              <a:off x="6767846" y="3507344"/>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0.6</a:t>
              </a:r>
            </a:p>
          </p:txBody>
        </p:sp>
        <p:sp>
          <p:nvSpPr>
            <p:cNvPr id="68" name="TextBox 175"/>
            <p:cNvSpPr txBox="1">
              <a:spLocks noChangeArrowheads="1"/>
            </p:cNvSpPr>
            <p:nvPr/>
          </p:nvSpPr>
          <p:spPr bwMode="auto">
            <a:xfrm>
              <a:off x="6767846" y="2948579"/>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0.8</a:t>
              </a:r>
            </a:p>
          </p:txBody>
        </p:sp>
        <p:sp>
          <p:nvSpPr>
            <p:cNvPr id="69" name="TextBox 176"/>
            <p:cNvSpPr txBox="1">
              <a:spLocks noChangeArrowheads="1"/>
            </p:cNvSpPr>
            <p:nvPr/>
          </p:nvSpPr>
          <p:spPr bwMode="auto">
            <a:xfrm>
              <a:off x="6767846" y="2389817"/>
              <a:ext cx="22762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a:t>
              </a:r>
            </a:p>
          </p:txBody>
        </p:sp>
        <p:sp>
          <p:nvSpPr>
            <p:cNvPr id="70" name="TextBox 184"/>
            <p:cNvSpPr txBox="1">
              <a:spLocks noChangeArrowheads="1"/>
            </p:cNvSpPr>
            <p:nvPr/>
          </p:nvSpPr>
          <p:spPr bwMode="auto">
            <a:xfrm rot="16200000">
              <a:off x="5687339" y="3784933"/>
              <a:ext cx="14019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Survival Probability</a:t>
              </a:r>
            </a:p>
          </p:txBody>
        </p:sp>
        <p:grpSp>
          <p:nvGrpSpPr>
            <p:cNvPr id="105" name="Group 104">
              <a:extLst>
                <a:ext uri="{FF2B5EF4-FFF2-40B4-BE49-F238E27FC236}">
                  <a16:creationId xmlns:a16="http://schemas.microsoft.com/office/drawing/2014/main" id="{C985C461-8775-4E33-9DA5-C9E89C48CA99}"/>
                </a:ext>
              </a:extLst>
            </p:cNvPr>
            <p:cNvGrpSpPr/>
            <p:nvPr/>
          </p:nvGrpSpPr>
          <p:grpSpPr>
            <a:xfrm>
              <a:off x="7064705" y="2494439"/>
              <a:ext cx="72481" cy="2881485"/>
              <a:chOff x="7064705" y="2494439"/>
              <a:chExt cx="72481" cy="2881485"/>
            </a:xfrm>
          </p:grpSpPr>
          <p:cxnSp>
            <p:nvCxnSpPr>
              <p:cNvPr id="71" name="Straight Connector 177"/>
              <p:cNvCxnSpPr>
                <a:cxnSpLocks noChangeShapeType="1"/>
              </p:cNvCxnSpPr>
              <p:nvPr/>
            </p:nvCxnSpPr>
            <p:spPr bwMode="auto">
              <a:xfrm>
                <a:off x="7137186" y="2494439"/>
                <a:ext cx="0" cy="2881485"/>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178"/>
              <p:cNvCxnSpPr>
                <a:cxnSpLocks noChangeShapeType="1"/>
              </p:cNvCxnSpPr>
              <p:nvPr/>
            </p:nvCxnSpPr>
            <p:spPr bwMode="auto">
              <a:xfrm>
                <a:off x="7064705" y="5290299"/>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179"/>
              <p:cNvCxnSpPr>
                <a:cxnSpLocks noChangeShapeType="1"/>
              </p:cNvCxnSpPr>
              <p:nvPr/>
            </p:nvCxnSpPr>
            <p:spPr bwMode="auto">
              <a:xfrm>
                <a:off x="7064705" y="4731128"/>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180"/>
              <p:cNvCxnSpPr>
                <a:cxnSpLocks noChangeShapeType="1"/>
              </p:cNvCxnSpPr>
              <p:nvPr/>
            </p:nvCxnSpPr>
            <p:spPr bwMode="auto">
              <a:xfrm>
                <a:off x="7064705" y="4171955"/>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181"/>
              <p:cNvCxnSpPr>
                <a:cxnSpLocks noChangeShapeType="1"/>
              </p:cNvCxnSpPr>
              <p:nvPr/>
            </p:nvCxnSpPr>
            <p:spPr bwMode="auto">
              <a:xfrm>
                <a:off x="7064705" y="3612784"/>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6" name="Straight Connector 182"/>
              <p:cNvCxnSpPr>
                <a:cxnSpLocks noChangeShapeType="1"/>
              </p:cNvCxnSpPr>
              <p:nvPr/>
            </p:nvCxnSpPr>
            <p:spPr bwMode="auto">
              <a:xfrm>
                <a:off x="7064705" y="3053612"/>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183"/>
              <p:cNvCxnSpPr>
                <a:cxnSpLocks noChangeShapeType="1"/>
              </p:cNvCxnSpPr>
              <p:nvPr/>
            </p:nvCxnSpPr>
            <p:spPr bwMode="auto">
              <a:xfrm>
                <a:off x="7064705" y="2494439"/>
                <a:ext cx="69017"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grpSp>
          <p:nvGrpSpPr>
            <p:cNvPr id="55" name="Group 16"/>
            <p:cNvGrpSpPr>
              <a:grpSpLocks/>
            </p:cNvGrpSpPr>
            <p:nvPr/>
          </p:nvGrpSpPr>
          <p:grpSpPr bwMode="auto">
            <a:xfrm>
              <a:off x="7263480" y="2509964"/>
              <a:ext cx="3361869" cy="2566435"/>
              <a:chOff x="5871780" y="1684594"/>
              <a:chExt cx="2672215" cy="2992770"/>
            </a:xfrm>
          </p:grpSpPr>
          <p:grpSp>
            <p:nvGrpSpPr>
              <p:cNvPr id="57" name="Group 101"/>
              <p:cNvGrpSpPr>
                <a:grpSpLocks/>
              </p:cNvGrpSpPr>
              <p:nvPr/>
            </p:nvGrpSpPr>
            <p:grpSpPr bwMode="auto">
              <a:xfrm>
                <a:off x="5871780" y="1684594"/>
                <a:ext cx="2531256" cy="2992770"/>
                <a:chOff x="806" y="993"/>
                <a:chExt cx="3678" cy="2430"/>
              </a:xfrm>
            </p:grpSpPr>
            <p:sp>
              <p:nvSpPr>
                <p:cNvPr id="62" name="Freeform 102"/>
                <p:cNvSpPr>
                  <a:spLocks/>
                </p:cNvSpPr>
                <p:nvPr/>
              </p:nvSpPr>
              <p:spPr bwMode="auto">
                <a:xfrm>
                  <a:off x="806" y="993"/>
                  <a:ext cx="777" cy="1312"/>
                </a:xfrm>
                <a:custGeom>
                  <a:avLst/>
                  <a:gdLst>
                    <a:gd name="T0" fmla="*/ 0 w 2881"/>
                    <a:gd name="T1" fmla="*/ 0 h 4858"/>
                    <a:gd name="T2" fmla="*/ 0 w 2881"/>
                    <a:gd name="T3" fmla="*/ 0 h 4858"/>
                    <a:gd name="T4" fmla="*/ 0 w 2881"/>
                    <a:gd name="T5" fmla="*/ 0 h 4858"/>
                    <a:gd name="T6" fmla="*/ 0 w 2881"/>
                    <a:gd name="T7" fmla="*/ 0 h 4858"/>
                    <a:gd name="T8" fmla="*/ 0 w 2881"/>
                    <a:gd name="T9" fmla="*/ 0 h 4858"/>
                    <a:gd name="T10" fmla="*/ 0 w 2881"/>
                    <a:gd name="T11" fmla="*/ 0 h 4858"/>
                    <a:gd name="T12" fmla="*/ 0 w 2881"/>
                    <a:gd name="T13" fmla="*/ 0 h 4858"/>
                    <a:gd name="T14" fmla="*/ 0 w 2881"/>
                    <a:gd name="T15" fmla="*/ 0 h 4858"/>
                    <a:gd name="T16" fmla="*/ 0 w 2881"/>
                    <a:gd name="T17" fmla="*/ 0 h 4858"/>
                    <a:gd name="T18" fmla="*/ 0 w 2881"/>
                    <a:gd name="T19" fmla="*/ 0 h 4858"/>
                    <a:gd name="T20" fmla="*/ 0 w 2881"/>
                    <a:gd name="T21" fmla="*/ 0 h 4858"/>
                    <a:gd name="T22" fmla="*/ 0 w 2881"/>
                    <a:gd name="T23" fmla="*/ 0 h 4858"/>
                    <a:gd name="T24" fmla="*/ 0 w 2881"/>
                    <a:gd name="T25" fmla="*/ 0 h 4858"/>
                    <a:gd name="T26" fmla="*/ 0 w 2881"/>
                    <a:gd name="T27" fmla="*/ 0 h 4858"/>
                    <a:gd name="T28" fmla="*/ 0 w 2881"/>
                    <a:gd name="T29" fmla="*/ 0 h 4858"/>
                    <a:gd name="T30" fmla="*/ 0 w 2881"/>
                    <a:gd name="T31" fmla="*/ 0 h 4858"/>
                    <a:gd name="T32" fmla="*/ 0 w 2881"/>
                    <a:gd name="T33" fmla="*/ 0 h 4858"/>
                    <a:gd name="T34" fmla="*/ 0 w 2881"/>
                    <a:gd name="T35" fmla="*/ 0 h 4858"/>
                    <a:gd name="T36" fmla="*/ 0 w 2881"/>
                    <a:gd name="T37" fmla="*/ 0 h 4858"/>
                    <a:gd name="T38" fmla="*/ 0 w 2881"/>
                    <a:gd name="T39" fmla="*/ 0 h 4858"/>
                    <a:gd name="T40" fmla="*/ 0 w 2881"/>
                    <a:gd name="T41" fmla="*/ 0 h 4858"/>
                    <a:gd name="T42" fmla="*/ 0 w 2881"/>
                    <a:gd name="T43" fmla="*/ 0 h 4858"/>
                    <a:gd name="T44" fmla="*/ 0 w 2881"/>
                    <a:gd name="T45" fmla="*/ 0 h 4858"/>
                    <a:gd name="T46" fmla="*/ 0 w 2881"/>
                    <a:gd name="T47" fmla="*/ 0 h 4858"/>
                    <a:gd name="T48" fmla="*/ 0 w 2881"/>
                    <a:gd name="T49" fmla="*/ 0 h 4858"/>
                    <a:gd name="T50" fmla="*/ 0 w 2881"/>
                    <a:gd name="T51" fmla="*/ 0 h 4858"/>
                    <a:gd name="T52" fmla="*/ 0 w 2881"/>
                    <a:gd name="T53" fmla="*/ 0 h 4858"/>
                    <a:gd name="T54" fmla="*/ 0 w 2881"/>
                    <a:gd name="T55" fmla="*/ 0 h 4858"/>
                    <a:gd name="T56" fmla="*/ 0 w 2881"/>
                    <a:gd name="T57" fmla="*/ 0 h 4858"/>
                    <a:gd name="T58" fmla="*/ 0 w 2881"/>
                    <a:gd name="T59" fmla="*/ 0 h 4858"/>
                    <a:gd name="T60" fmla="*/ 0 w 2881"/>
                    <a:gd name="T61" fmla="*/ 0 h 4858"/>
                    <a:gd name="T62" fmla="*/ 0 w 2881"/>
                    <a:gd name="T63" fmla="*/ 0 h 4858"/>
                    <a:gd name="T64" fmla="*/ 0 w 2881"/>
                    <a:gd name="T65" fmla="*/ 0 h 4858"/>
                    <a:gd name="T66" fmla="*/ 0 w 2881"/>
                    <a:gd name="T67" fmla="*/ 0 h 4858"/>
                    <a:gd name="T68" fmla="*/ 0 w 2881"/>
                    <a:gd name="T69" fmla="*/ 0 h 4858"/>
                    <a:gd name="T70" fmla="*/ 0 w 2881"/>
                    <a:gd name="T71" fmla="*/ 0 h 4858"/>
                    <a:gd name="T72" fmla="*/ 0 w 2881"/>
                    <a:gd name="T73" fmla="*/ 0 h 4858"/>
                    <a:gd name="T74" fmla="*/ 0 w 2881"/>
                    <a:gd name="T75" fmla="*/ 0 h 4858"/>
                    <a:gd name="T76" fmla="*/ 0 w 2881"/>
                    <a:gd name="T77" fmla="*/ 0 h 4858"/>
                    <a:gd name="T78" fmla="*/ 0 w 2881"/>
                    <a:gd name="T79" fmla="*/ 0 h 4858"/>
                    <a:gd name="T80" fmla="*/ 0 w 2881"/>
                    <a:gd name="T81" fmla="*/ 0 h 4858"/>
                    <a:gd name="T82" fmla="*/ 0 w 2881"/>
                    <a:gd name="T83" fmla="*/ 0 h 4858"/>
                    <a:gd name="T84" fmla="*/ 0 w 2881"/>
                    <a:gd name="T85" fmla="*/ 0 h 4858"/>
                    <a:gd name="T86" fmla="*/ 0 w 2881"/>
                    <a:gd name="T87" fmla="*/ 0 h 4858"/>
                    <a:gd name="T88" fmla="*/ 0 w 2881"/>
                    <a:gd name="T89" fmla="*/ 0 h 4858"/>
                    <a:gd name="T90" fmla="*/ 0 w 2881"/>
                    <a:gd name="T91" fmla="*/ 0 h 4858"/>
                    <a:gd name="T92" fmla="*/ 0 w 2881"/>
                    <a:gd name="T93" fmla="*/ 0 h 4858"/>
                    <a:gd name="T94" fmla="*/ 0 w 2881"/>
                    <a:gd name="T95" fmla="*/ 0 h 4858"/>
                    <a:gd name="T96" fmla="*/ 0 w 2881"/>
                    <a:gd name="T97" fmla="*/ 0 h 4858"/>
                    <a:gd name="T98" fmla="*/ 0 w 2881"/>
                    <a:gd name="T99" fmla="*/ 0 h 4858"/>
                    <a:gd name="T100" fmla="*/ 0 w 2881"/>
                    <a:gd name="T101" fmla="*/ 0 h 4858"/>
                    <a:gd name="T102" fmla="*/ 0 w 2881"/>
                    <a:gd name="T103" fmla="*/ 0 h 4858"/>
                    <a:gd name="T104" fmla="*/ 0 w 2881"/>
                    <a:gd name="T105" fmla="*/ 0 h 4858"/>
                    <a:gd name="T106" fmla="*/ 0 w 2881"/>
                    <a:gd name="T107" fmla="*/ 0 h 4858"/>
                    <a:gd name="T108" fmla="*/ 0 w 2881"/>
                    <a:gd name="T109" fmla="*/ 0 h 4858"/>
                    <a:gd name="T110" fmla="*/ 0 w 2881"/>
                    <a:gd name="T111" fmla="*/ 0 h 4858"/>
                    <a:gd name="T112" fmla="*/ 0 w 2881"/>
                    <a:gd name="T113" fmla="*/ 0 h 4858"/>
                    <a:gd name="T114" fmla="*/ 0 w 2881"/>
                    <a:gd name="T115" fmla="*/ 0 h 4858"/>
                    <a:gd name="T116" fmla="*/ 0 w 2881"/>
                    <a:gd name="T117" fmla="*/ 0 h 4858"/>
                    <a:gd name="T118" fmla="*/ 0 w 2881"/>
                    <a:gd name="T119" fmla="*/ 0 h 4858"/>
                    <a:gd name="T120" fmla="*/ 0 w 2881"/>
                    <a:gd name="T121" fmla="*/ 0 h 4858"/>
                    <a:gd name="T122" fmla="*/ 0 w 2881"/>
                    <a:gd name="T123" fmla="*/ 0 h 4858"/>
                    <a:gd name="T124" fmla="*/ 0 w 2881"/>
                    <a:gd name="T125" fmla="*/ 0 h 48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81"/>
                    <a:gd name="T190" fmla="*/ 0 h 4858"/>
                    <a:gd name="T191" fmla="*/ 2881 w 2881"/>
                    <a:gd name="T192" fmla="*/ 4858 h 48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81" h="4858">
                      <a:moveTo>
                        <a:pt x="0" y="0"/>
                      </a:moveTo>
                      <a:lnTo>
                        <a:pt x="595" y="0"/>
                      </a:lnTo>
                      <a:lnTo>
                        <a:pt x="595" y="132"/>
                      </a:lnTo>
                      <a:lnTo>
                        <a:pt x="639" y="132"/>
                      </a:lnTo>
                      <a:lnTo>
                        <a:pt x="639" y="260"/>
                      </a:lnTo>
                      <a:lnTo>
                        <a:pt x="687" y="260"/>
                      </a:lnTo>
                      <a:lnTo>
                        <a:pt x="687" y="393"/>
                      </a:lnTo>
                      <a:lnTo>
                        <a:pt x="731" y="393"/>
                      </a:lnTo>
                      <a:lnTo>
                        <a:pt x="731" y="522"/>
                      </a:lnTo>
                      <a:lnTo>
                        <a:pt x="915" y="522"/>
                      </a:lnTo>
                      <a:lnTo>
                        <a:pt x="915" y="654"/>
                      </a:lnTo>
                      <a:lnTo>
                        <a:pt x="982" y="654"/>
                      </a:lnTo>
                      <a:lnTo>
                        <a:pt x="982" y="787"/>
                      </a:lnTo>
                      <a:lnTo>
                        <a:pt x="1030" y="787"/>
                      </a:lnTo>
                      <a:lnTo>
                        <a:pt x="1030" y="915"/>
                      </a:lnTo>
                      <a:lnTo>
                        <a:pt x="1141" y="915"/>
                      </a:lnTo>
                      <a:lnTo>
                        <a:pt x="1141" y="1176"/>
                      </a:lnTo>
                      <a:lnTo>
                        <a:pt x="1233" y="1176"/>
                      </a:lnTo>
                      <a:lnTo>
                        <a:pt x="1233" y="1309"/>
                      </a:lnTo>
                      <a:lnTo>
                        <a:pt x="1257" y="1309"/>
                      </a:lnTo>
                      <a:lnTo>
                        <a:pt x="1257" y="1441"/>
                      </a:lnTo>
                      <a:lnTo>
                        <a:pt x="1349" y="1441"/>
                      </a:lnTo>
                      <a:lnTo>
                        <a:pt x="1349" y="1701"/>
                      </a:lnTo>
                      <a:lnTo>
                        <a:pt x="1418" y="1701"/>
                      </a:lnTo>
                      <a:lnTo>
                        <a:pt x="1418" y="1963"/>
                      </a:lnTo>
                      <a:lnTo>
                        <a:pt x="1557" y="1963"/>
                      </a:lnTo>
                      <a:lnTo>
                        <a:pt x="1557" y="2223"/>
                      </a:lnTo>
                      <a:lnTo>
                        <a:pt x="1644" y="2223"/>
                      </a:lnTo>
                      <a:lnTo>
                        <a:pt x="1644" y="2356"/>
                      </a:lnTo>
                      <a:lnTo>
                        <a:pt x="1669" y="2356"/>
                      </a:lnTo>
                      <a:lnTo>
                        <a:pt x="1669" y="2485"/>
                      </a:lnTo>
                      <a:lnTo>
                        <a:pt x="1760" y="2485"/>
                      </a:lnTo>
                      <a:lnTo>
                        <a:pt x="1760" y="2749"/>
                      </a:lnTo>
                      <a:lnTo>
                        <a:pt x="1785" y="2749"/>
                      </a:lnTo>
                      <a:lnTo>
                        <a:pt x="1785" y="2878"/>
                      </a:lnTo>
                      <a:lnTo>
                        <a:pt x="1900" y="2878"/>
                      </a:lnTo>
                      <a:lnTo>
                        <a:pt x="1900" y="3010"/>
                      </a:lnTo>
                      <a:lnTo>
                        <a:pt x="1988" y="3010"/>
                      </a:lnTo>
                      <a:lnTo>
                        <a:pt x="1988" y="3139"/>
                      </a:lnTo>
                      <a:lnTo>
                        <a:pt x="2103" y="3139"/>
                      </a:lnTo>
                      <a:lnTo>
                        <a:pt x="2103" y="3271"/>
                      </a:lnTo>
                      <a:lnTo>
                        <a:pt x="2263" y="3271"/>
                      </a:lnTo>
                      <a:lnTo>
                        <a:pt x="2263" y="3403"/>
                      </a:lnTo>
                      <a:lnTo>
                        <a:pt x="2311" y="3403"/>
                      </a:lnTo>
                      <a:lnTo>
                        <a:pt x="2311" y="3532"/>
                      </a:lnTo>
                      <a:lnTo>
                        <a:pt x="2355" y="3532"/>
                      </a:lnTo>
                      <a:lnTo>
                        <a:pt x="2355" y="3664"/>
                      </a:lnTo>
                      <a:lnTo>
                        <a:pt x="2491" y="3664"/>
                      </a:lnTo>
                      <a:lnTo>
                        <a:pt x="2491" y="3793"/>
                      </a:lnTo>
                      <a:lnTo>
                        <a:pt x="2606" y="3793"/>
                      </a:lnTo>
                      <a:lnTo>
                        <a:pt x="2606" y="4057"/>
                      </a:lnTo>
                      <a:lnTo>
                        <a:pt x="2653" y="4057"/>
                      </a:lnTo>
                      <a:lnTo>
                        <a:pt x="2653" y="4186"/>
                      </a:lnTo>
                      <a:lnTo>
                        <a:pt x="2698" y="4186"/>
                      </a:lnTo>
                      <a:lnTo>
                        <a:pt x="2698" y="4322"/>
                      </a:lnTo>
                      <a:lnTo>
                        <a:pt x="2790" y="4322"/>
                      </a:lnTo>
                      <a:lnTo>
                        <a:pt x="2790" y="4454"/>
                      </a:lnTo>
                      <a:lnTo>
                        <a:pt x="2814" y="4454"/>
                      </a:lnTo>
                      <a:lnTo>
                        <a:pt x="2814" y="4590"/>
                      </a:lnTo>
                      <a:lnTo>
                        <a:pt x="2834" y="4590"/>
                      </a:lnTo>
                      <a:lnTo>
                        <a:pt x="2834" y="4722"/>
                      </a:lnTo>
                      <a:lnTo>
                        <a:pt x="2881" y="4722"/>
                      </a:lnTo>
                      <a:lnTo>
                        <a:pt x="2881" y="4858"/>
                      </a:lnTo>
                    </a:path>
                  </a:pathLst>
                </a:custGeom>
                <a:noFill/>
                <a:ln w="12700" cap="rnd"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sp>
              <p:nvSpPr>
                <p:cNvPr id="63" name="Freeform 103"/>
                <p:cNvSpPr>
                  <a:spLocks/>
                </p:cNvSpPr>
                <p:nvPr/>
              </p:nvSpPr>
              <p:spPr bwMode="auto">
                <a:xfrm>
                  <a:off x="1583" y="2304"/>
                  <a:ext cx="2901" cy="1119"/>
                </a:xfrm>
                <a:custGeom>
                  <a:avLst/>
                  <a:gdLst>
                    <a:gd name="T0" fmla="*/ 0 w 10748"/>
                    <a:gd name="T1" fmla="*/ 0 h 4145"/>
                    <a:gd name="T2" fmla="*/ 0 w 10748"/>
                    <a:gd name="T3" fmla="*/ 0 h 4145"/>
                    <a:gd name="T4" fmla="*/ 0 w 10748"/>
                    <a:gd name="T5" fmla="*/ 0 h 4145"/>
                    <a:gd name="T6" fmla="*/ 0 w 10748"/>
                    <a:gd name="T7" fmla="*/ 0 h 4145"/>
                    <a:gd name="T8" fmla="*/ 0 w 10748"/>
                    <a:gd name="T9" fmla="*/ 0 h 4145"/>
                    <a:gd name="T10" fmla="*/ 0 w 10748"/>
                    <a:gd name="T11" fmla="*/ 0 h 4145"/>
                    <a:gd name="T12" fmla="*/ 0 w 10748"/>
                    <a:gd name="T13" fmla="*/ 0 h 4145"/>
                    <a:gd name="T14" fmla="*/ 0 w 10748"/>
                    <a:gd name="T15" fmla="*/ 0 h 4145"/>
                    <a:gd name="T16" fmla="*/ 0 w 10748"/>
                    <a:gd name="T17" fmla="*/ 0 h 4145"/>
                    <a:gd name="T18" fmla="*/ 0 w 10748"/>
                    <a:gd name="T19" fmla="*/ 0 h 4145"/>
                    <a:gd name="T20" fmla="*/ 0 w 10748"/>
                    <a:gd name="T21" fmla="*/ 0 h 4145"/>
                    <a:gd name="T22" fmla="*/ 0 w 10748"/>
                    <a:gd name="T23" fmla="*/ 0 h 4145"/>
                    <a:gd name="T24" fmla="*/ 0 w 10748"/>
                    <a:gd name="T25" fmla="*/ 0 h 4145"/>
                    <a:gd name="T26" fmla="*/ 0 w 10748"/>
                    <a:gd name="T27" fmla="*/ 0 h 4145"/>
                    <a:gd name="T28" fmla="*/ 0 w 10748"/>
                    <a:gd name="T29" fmla="*/ 0 h 4145"/>
                    <a:gd name="T30" fmla="*/ 0 w 10748"/>
                    <a:gd name="T31" fmla="*/ 0 h 4145"/>
                    <a:gd name="T32" fmla="*/ 0 w 10748"/>
                    <a:gd name="T33" fmla="*/ 0 h 4145"/>
                    <a:gd name="T34" fmla="*/ 0 w 10748"/>
                    <a:gd name="T35" fmla="*/ 0 h 4145"/>
                    <a:gd name="T36" fmla="*/ 0 w 10748"/>
                    <a:gd name="T37" fmla="*/ 0 h 4145"/>
                    <a:gd name="T38" fmla="*/ 0 w 10748"/>
                    <a:gd name="T39" fmla="*/ 0 h 4145"/>
                    <a:gd name="T40" fmla="*/ 0 w 10748"/>
                    <a:gd name="T41" fmla="*/ 0 h 4145"/>
                    <a:gd name="T42" fmla="*/ 0 w 10748"/>
                    <a:gd name="T43" fmla="*/ 0 h 4145"/>
                    <a:gd name="T44" fmla="*/ 0 w 10748"/>
                    <a:gd name="T45" fmla="*/ 0 h 4145"/>
                    <a:gd name="T46" fmla="*/ 0 w 10748"/>
                    <a:gd name="T47" fmla="*/ 0 h 4145"/>
                    <a:gd name="T48" fmla="*/ 0 w 10748"/>
                    <a:gd name="T49" fmla="*/ 0 h 4145"/>
                    <a:gd name="T50" fmla="*/ 0 w 10748"/>
                    <a:gd name="T51" fmla="*/ 0 h 4145"/>
                    <a:gd name="T52" fmla="*/ 0 w 10748"/>
                    <a:gd name="T53" fmla="*/ 0 h 4145"/>
                    <a:gd name="T54" fmla="*/ 0 w 10748"/>
                    <a:gd name="T55" fmla="*/ 0 h 4145"/>
                    <a:gd name="T56" fmla="*/ 0 w 10748"/>
                    <a:gd name="T57" fmla="*/ 0 h 4145"/>
                    <a:gd name="T58" fmla="*/ 0 w 10748"/>
                    <a:gd name="T59" fmla="*/ 0 h 4145"/>
                    <a:gd name="T60" fmla="*/ 0 w 10748"/>
                    <a:gd name="T61" fmla="*/ 0 h 4145"/>
                    <a:gd name="T62" fmla="*/ 0 w 10748"/>
                    <a:gd name="T63" fmla="*/ 0 h 4145"/>
                    <a:gd name="T64" fmla="*/ 0 w 10748"/>
                    <a:gd name="T65" fmla="*/ 0 h 4145"/>
                    <a:gd name="T66" fmla="*/ 0 w 10748"/>
                    <a:gd name="T67" fmla="*/ 0 h 4145"/>
                    <a:gd name="T68" fmla="*/ 0 w 10748"/>
                    <a:gd name="T69" fmla="*/ 0 h 4145"/>
                    <a:gd name="T70" fmla="*/ 0 w 10748"/>
                    <a:gd name="T71" fmla="*/ 0 h 4145"/>
                    <a:gd name="T72" fmla="*/ 0 w 10748"/>
                    <a:gd name="T73" fmla="*/ 0 h 4145"/>
                    <a:gd name="T74" fmla="*/ 0 w 10748"/>
                    <a:gd name="T75" fmla="*/ 0 h 4145"/>
                    <a:gd name="T76" fmla="*/ 0 w 10748"/>
                    <a:gd name="T77" fmla="*/ 0 h 4145"/>
                    <a:gd name="T78" fmla="*/ 0 w 10748"/>
                    <a:gd name="T79" fmla="*/ 0 h 4145"/>
                    <a:gd name="T80" fmla="*/ 0 w 10748"/>
                    <a:gd name="T81" fmla="*/ 0 h 4145"/>
                    <a:gd name="T82" fmla="*/ 0 w 10748"/>
                    <a:gd name="T83" fmla="*/ 0 h 4145"/>
                    <a:gd name="T84" fmla="*/ 0 w 10748"/>
                    <a:gd name="T85" fmla="*/ 0 h 4145"/>
                    <a:gd name="T86" fmla="*/ 0 w 10748"/>
                    <a:gd name="T87" fmla="*/ 0 h 4145"/>
                    <a:gd name="T88" fmla="*/ 0 w 10748"/>
                    <a:gd name="T89" fmla="*/ 0 h 4145"/>
                    <a:gd name="T90" fmla="*/ 0 w 10748"/>
                    <a:gd name="T91" fmla="*/ 0 h 4145"/>
                    <a:gd name="T92" fmla="*/ 0 w 10748"/>
                    <a:gd name="T93" fmla="*/ 0 h 4145"/>
                    <a:gd name="T94" fmla="*/ 0 w 10748"/>
                    <a:gd name="T95" fmla="*/ 0 h 4145"/>
                    <a:gd name="T96" fmla="*/ 0 w 10748"/>
                    <a:gd name="T97" fmla="*/ 0 h 4145"/>
                    <a:gd name="T98" fmla="*/ 0 w 10748"/>
                    <a:gd name="T99" fmla="*/ 0 h 4145"/>
                    <a:gd name="T100" fmla="*/ 0 w 10748"/>
                    <a:gd name="T101" fmla="*/ 0 h 4145"/>
                    <a:gd name="T102" fmla="*/ 0 w 10748"/>
                    <a:gd name="T103" fmla="*/ 0 h 4145"/>
                    <a:gd name="T104" fmla="*/ 0 w 10748"/>
                    <a:gd name="T105" fmla="*/ 0 h 414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0748"/>
                    <a:gd name="T160" fmla="*/ 0 h 4145"/>
                    <a:gd name="T161" fmla="*/ 10748 w 10748"/>
                    <a:gd name="T162" fmla="*/ 4145 h 414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0748" h="4145">
                      <a:moveTo>
                        <a:pt x="0" y="0"/>
                      </a:moveTo>
                      <a:lnTo>
                        <a:pt x="24" y="0"/>
                      </a:lnTo>
                      <a:lnTo>
                        <a:pt x="24" y="131"/>
                      </a:lnTo>
                      <a:lnTo>
                        <a:pt x="45" y="131"/>
                      </a:lnTo>
                      <a:lnTo>
                        <a:pt x="45" y="399"/>
                      </a:lnTo>
                      <a:lnTo>
                        <a:pt x="69" y="399"/>
                      </a:lnTo>
                      <a:lnTo>
                        <a:pt x="69" y="535"/>
                      </a:lnTo>
                      <a:lnTo>
                        <a:pt x="136" y="535"/>
                      </a:lnTo>
                      <a:lnTo>
                        <a:pt x="136" y="667"/>
                      </a:lnTo>
                      <a:lnTo>
                        <a:pt x="412" y="667"/>
                      </a:lnTo>
                      <a:lnTo>
                        <a:pt x="412" y="803"/>
                      </a:lnTo>
                      <a:lnTo>
                        <a:pt x="436" y="803"/>
                      </a:lnTo>
                      <a:lnTo>
                        <a:pt x="436" y="935"/>
                      </a:lnTo>
                      <a:lnTo>
                        <a:pt x="687" y="935"/>
                      </a:lnTo>
                      <a:lnTo>
                        <a:pt x="687" y="1074"/>
                      </a:lnTo>
                      <a:lnTo>
                        <a:pt x="915" y="1074"/>
                      </a:lnTo>
                      <a:lnTo>
                        <a:pt x="915" y="1212"/>
                      </a:lnTo>
                      <a:lnTo>
                        <a:pt x="1257" y="1212"/>
                      </a:lnTo>
                      <a:lnTo>
                        <a:pt x="1257" y="1352"/>
                      </a:lnTo>
                      <a:lnTo>
                        <a:pt x="1601" y="1352"/>
                      </a:lnTo>
                      <a:lnTo>
                        <a:pt x="1601" y="1491"/>
                      </a:lnTo>
                      <a:lnTo>
                        <a:pt x="2654" y="1491"/>
                      </a:lnTo>
                      <a:lnTo>
                        <a:pt x="2654" y="1633"/>
                      </a:lnTo>
                      <a:lnTo>
                        <a:pt x="2766" y="1633"/>
                      </a:lnTo>
                      <a:lnTo>
                        <a:pt x="2766" y="1779"/>
                      </a:lnTo>
                      <a:lnTo>
                        <a:pt x="2974" y="1779"/>
                      </a:lnTo>
                      <a:lnTo>
                        <a:pt x="2974" y="1932"/>
                      </a:lnTo>
                      <a:lnTo>
                        <a:pt x="3066" y="1932"/>
                      </a:lnTo>
                      <a:lnTo>
                        <a:pt x="3066" y="2080"/>
                      </a:lnTo>
                      <a:lnTo>
                        <a:pt x="3612" y="2080"/>
                      </a:lnTo>
                      <a:lnTo>
                        <a:pt x="3612" y="2233"/>
                      </a:lnTo>
                      <a:lnTo>
                        <a:pt x="3659" y="2233"/>
                      </a:lnTo>
                      <a:lnTo>
                        <a:pt x="3659" y="2382"/>
                      </a:lnTo>
                      <a:lnTo>
                        <a:pt x="3704" y="2382"/>
                      </a:lnTo>
                      <a:lnTo>
                        <a:pt x="3704" y="2535"/>
                      </a:lnTo>
                      <a:lnTo>
                        <a:pt x="3887" y="2535"/>
                      </a:lnTo>
                      <a:lnTo>
                        <a:pt x="3887" y="2688"/>
                      </a:lnTo>
                      <a:lnTo>
                        <a:pt x="4414" y="2688"/>
                      </a:lnTo>
                      <a:lnTo>
                        <a:pt x="4414" y="2847"/>
                      </a:lnTo>
                      <a:lnTo>
                        <a:pt x="4962" y="2847"/>
                      </a:lnTo>
                      <a:lnTo>
                        <a:pt x="4962" y="3040"/>
                      </a:lnTo>
                      <a:lnTo>
                        <a:pt x="5009" y="3040"/>
                      </a:lnTo>
                      <a:lnTo>
                        <a:pt x="5009" y="3230"/>
                      </a:lnTo>
                      <a:lnTo>
                        <a:pt x="5875" y="3230"/>
                      </a:lnTo>
                      <a:lnTo>
                        <a:pt x="5875" y="3447"/>
                      </a:lnTo>
                      <a:lnTo>
                        <a:pt x="6425" y="3447"/>
                      </a:lnTo>
                      <a:lnTo>
                        <a:pt x="6425" y="3660"/>
                      </a:lnTo>
                      <a:lnTo>
                        <a:pt x="6701" y="3660"/>
                      </a:lnTo>
                      <a:lnTo>
                        <a:pt x="6701" y="3878"/>
                      </a:lnTo>
                      <a:lnTo>
                        <a:pt x="8301" y="3878"/>
                      </a:lnTo>
                      <a:lnTo>
                        <a:pt x="8301" y="4145"/>
                      </a:lnTo>
                      <a:lnTo>
                        <a:pt x="10748" y="4145"/>
                      </a:lnTo>
                    </a:path>
                  </a:pathLst>
                </a:custGeom>
                <a:noFill/>
                <a:ln w="12700" cap="rnd" cmpd="sng" algn="ctr">
                  <a:solidFill>
                    <a:schemeClr val="bg1">
                      <a:lumMod val="50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grpSp>
          <p:grpSp>
            <p:nvGrpSpPr>
              <p:cNvPr id="58" name="Group 104"/>
              <p:cNvGrpSpPr>
                <a:grpSpLocks/>
              </p:cNvGrpSpPr>
              <p:nvPr/>
            </p:nvGrpSpPr>
            <p:grpSpPr bwMode="auto">
              <a:xfrm>
                <a:off x="5871780" y="1684594"/>
                <a:ext cx="2672215" cy="2787442"/>
                <a:chOff x="1227" y="977"/>
                <a:chExt cx="3408" cy="1804"/>
              </a:xfrm>
            </p:grpSpPr>
            <p:sp>
              <p:nvSpPr>
                <p:cNvPr id="59" name="Freeform 105"/>
                <p:cNvSpPr>
                  <a:spLocks/>
                </p:cNvSpPr>
                <p:nvPr/>
              </p:nvSpPr>
              <p:spPr bwMode="auto">
                <a:xfrm>
                  <a:off x="1227" y="977"/>
                  <a:ext cx="571" cy="554"/>
                </a:xfrm>
                <a:custGeom>
                  <a:avLst/>
                  <a:gdLst>
                    <a:gd name="T0" fmla="*/ 0 w 2403"/>
                    <a:gd name="T1" fmla="*/ 0 h 2576"/>
                    <a:gd name="T2" fmla="*/ 0 w 2403"/>
                    <a:gd name="T3" fmla="*/ 0 h 2576"/>
                    <a:gd name="T4" fmla="*/ 0 w 2403"/>
                    <a:gd name="T5" fmla="*/ 0 h 2576"/>
                    <a:gd name="T6" fmla="*/ 0 w 2403"/>
                    <a:gd name="T7" fmla="*/ 0 h 2576"/>
                    <a:gd name="T8" fmla="*/ 0 w 2403"/>
                    <a:gd name="T9" fmla="*/ 0 h 2576"/>
                    <a:gd name="T10" fmla="*/ 0 w 2403"/>
                    <a:gd name="T11" fmla="*/ 0 h 2576"/>
                    <a:gd name="T12" fmla="*/ 0 w 2403"/>
                    <a:gd name="T13" fmla="*/ 0 h 2576"/>
                    <a:gd name="T14" fmla="*/ 0 w 2403"/>
                    <a:gd name="T15" fmla="*/ 0 h 2576"/>
                    <a:gd name="T16" fmla="*/ 0 w 2403"/>
                    <a:gd name="T17" fmla="*/ 0 h 2576"/>
                    <a:gd name="T18" fmla="*/ 0 w 2403"/>
                    <a:gd name="T19" fmla="*/ 0 h 2576"/>
                    <a:gd name="T20" fmla="*/ 0 w 2403"/>
                    <a:gd name="T21" fmla="*/ 0 h 2576"/>
                    <a:gd name="T22" fmla="*/ 0 w 2403"/>
                    <a:gd name="T23" fmla="*/ 0 h 2576"/>
                    <a:gd name="T24" fmla="*/ 0 w 2403"/>
                    <a:gd name="T25" fmla="*/ 0 h 2576"/>
                    <a:gd name="T26" fmla="*/ 0 w 2403"/>
                    <a:gd name="T27" fmla="*/ 0 h 2576"/>
                    <a:gd name="T28" fmla="*/ 0 w 2403"/>
                    <a:gd name="T29" fmla="*/ 0 h 2576"/>
                    <a:gd name="T30" fmla="*/ 0 w 2403"/>
                    <a:gd name="T31" fmla="*/ 0 h 2576"/>
                    <a:gd name="T32" fmla="*/ 0 w 2403"/>
                    <a:gd name="T33" fmla="*/ 0 h 2576"/>
                    <a:gd name="T34" fmla="*/ 0 w 2403"/>
                    <a:gd name="T35" fmla="*/ 0 h 2576"/>
                    <a:gd name="T36" fmla="*/ 0 w 2403"/>
                    <a:gd name="T37" fmla="*/ 0 h 2576"/>
                    <a:gd name="T38" fmla="*/ 0 w 2403"/>
                    <a:gd name="T39" fmla="*/ 0 h 2576"/>
                    <a:gd name="T40" fmla="*/ 0 w 2403"/>
                    <a:gd name="T41" fmla="*/ 0 h 2576"/>
                    <a:gd name="T42" fmla="*/ 0 w 2403"/>
                    <a:gd name="T43" fmla="*/ 0 h 2576"/>
                    <a:gd name="T44" fmla="*/ 0 w 2403"/>
                    <a:gd name="T45" fmla="*/ 0 h 2576"/>
                    <a:gd name="T46" fmla="*/ 0 w 2403"/>
                    <a:gd name="T47" fmla="*/ 0 h 2576"/>
                    <a:gd name="T48" fmla="*/ 0 w 2403"/>
                    <a:gd name="T49" fmla="*/ 0 h 2576"/>
                    <a:gd name="T50" fmla="*/ 0 w 2403"/>
                    <a:gd name="T51" fmla="*/ 0 h 2576"/>
                    <a:gd name="T52" fmla="*/ 0 w 2403"/>
                    <a:gd name="T53" fmla="*/ 0 h 2576"/>
                    <a:gd name="T54" fmla="*/ 0 w 2403"/>
                    <a:gd name="T55" fmla="*/ 0 h 2576"/>
                    <a:gd name="T56" fmla="*/ 0 w 2403"/>
                    <a:gd name="T57" fmla="*/ 0 h 2576"/>
                    <a:gd name="T58" fmla="*/ 0 w 2403"/>
                    <a:gd name="T59" fmla="*/ 0 h 2576"/>
                    <a:gd name="T60" fmla="*/ 0 w 2403"/>
                    <a:gd name="T61" fmla="*/ 0 h 2576"/>
                    <a:gd name="T62" fmla="*/ 0 w 2403"/>
                    <a:gd name="T63" fmla="*/ 0 h 2576"/>
                    <a:gd name="T64" fmla="*/ 0 w 2403"/>
                    <a:gd name="T65" fmla="*/ 0 h 2576"/>
                    <a:gd name="T66" fmla="*/ 0 w 2403"/>
                    <a:gd name="T67" fmla="*/ 0 h 2576"/>
                    <a:gd name="T68" fmla="*/ 0 w 2403"/>
                    <a:gd name="T69" fmla="*/ 0 h 2576"/>
                    <a:gd name="T70" fmla="*/ 0 w 2403"/>
                    <a:gd name="T71" fmla="*/ 0 h 2576"/>
                    <a:gd name="T72" fmla="*/ 0 w 2403"/>
                    <a:gd name="T73" fmla="*/ 0 h 2576"/>
                    <a:gd name="T74" fmla="*/ 0 w 2403"/>
                    <a:gd name="T75" fmla="*/ 0 h 2576"/>
                    <a:gd name="T76" fmla="*/ 0 w 2403"/>
                    <a:gd name="T77" fmla="*/ 0 h 2576"/>
                    <a:gd name="T78" fmla="*/ 0 w 2403"/>
                    <a:gd name="T79" fmla="*/ 0 h 2576"/>
                    <a:gd name="T80" fmla="*/ 0 w 2403"/>
                    <a:gd name="T81" fmla="*/ 0 h 2576"/>
                    <a:gd name="T82" fmla="*/ 0 w 2403"/>
                    <a:gd name="T83" fmla="*/ 0 h 2576"/>
                    <a:gd name="T84" fmla="*/ 0 w 2403"/>
                    <a:gd name="T85" fmla="*/ 0 h 2576"/>
                    <a:gd name="T86" fmla="*/ 0 w 2403"/>
                    <a:gd name="T87" fmla="*/ 0 h 2576"/>
                    <a:gd name="T88" fmla="*/ 0 w 2403"/>
                    <a:gd name="T89" fmla="*/ 0 h 2576"/>
                    <a:gd name="T90" fmla="*/ 0 w 2403"/>
                    <a:gd name="T91" fmla="*/ 0 h 2576"/>
                    <a:gd name="T92" fmla="*/ 0 w 2403"/>
                    <a:gd name="T93" fmla="*/ 0 h 2576"/>
                    <a:gd name="T94" fmla="*/ 0 w 2403"/>
                    <a:gd name="T95" fmla="*/ 0 h 2576"/>
                    <a:gd name="T96" fmla="*/ 0 w 2403"/>
                    <a:gd name="T97" fmla="*/ 0 h 2576"/>
                    <a:gd name="T98" fmla="*/ 0 w 2403"/>
                    <a:gd name="T99" fmla="*/ 0 h 2576"/>
                    <a:gd name="T100" fmla="*/ 0 w 2403"/>
                    <a:gd name="T101" fmla="*/ 0 h 2576"/>
                    <a:gd name="T102" fmla="*/ 0 w 2403"/>
                    <a:gd name="T103" fmla="*/ 0 h 2576"/>
                    <a:gd name="T104" fmla="*/ 0 w 2403"/>
                    <a:gd name="T105" fmla="*/ 0 h 2576"/>
                    <a:gd name="T106" fmla="*/ 0 w 2403"/>
                    <a:gd name="T107" fmla="*/ 0 h 2576"/>
                    <a:gd name="T108" fmla="*/ 0 w 2403"/>
                    <a:gd name="T109" fmla="*/ 0 h 2576"/>
                    <a:gd name="T110" fmla="*/ 0 w 2403"/>
                    <a:gd name="T111" fmla="*/ 0 h 2576"/>
                    <a:gd name="T112" fmla="*/ 0 w 2403"/>
                    <a:gd name="T113" fmla="*/ 0 h 2576"/>
                    <a:gd name="T114" fmla="*/ 0 w 2403"/>
                    <a:gd name="T115" fmla="*/ 0 h 2576"/>
                    <a:gd name="T116" fmla="*/ 0 w 2403"/>
                    <a:gd name="T117" fmla="*/ 0 h 2576"/>
                    <a:gd name="T118" fmla="*/ 0 w 2403"/>
                    <a:gd name="T119" fmla="*/ 0 h 2576"/>
                    <a:gd name="T120" fmla="*/ 0 w 2403"/>
                    <a:gd name="T121" fmla="*/ 0 h 2576"/>
                    <a:gd name="T122" fmla="*/ 0 w 2403"/>
                    <a:gd name="T123" fmla="*/ 0 h 2576"/>
                    <a:gd name="T124" fmla="*/ 0 w 2403"/>
                    <a:gd name="T125" fmla="*/ 0 h 257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03"/>
                    <a:gd name="T190" fmla="*/ 0 h 2576"/>
                    <a:gd name="T191" fmla="*/ 2403 w 2403"/>
                    <a:gd name="T192" fmla="*/ 2576 h 257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03" h="2576">
                      <a:moveTo>
                        <a:pt x="0" y="0"/>
                      </a:moveTo>
                      <a:lnTo>
                        <a:pt x="228" y="0"/>
                      </a:lnTo>
                      <a:lnTo>
                        <a:pt x="228" y="64"/>
                      </a:lnTo>
                      <a:lnTo>
                        <a:pt x="343" y="64"/>
                      </a:lnTo>
                      <a:lnTo>
                        <a:pt x="343" y="132"/>
                      </a:lnTo>
                      <a:lnTo>
                        <a:pt x="618" y="132"/>
                      </a:lnTo>
                      <a:lnTo>
                        <a:pt x="618" y="196"/>
                      </a:lnTo>
                      <a:lnTo>
                        <a:pt x="870" y="196"/>
                      </a:lnTo>
                      <a:lnTo>
                        <a:pt x="870" y="260"/>
                      </a:lnTo>
                      <a:lnTo>
                        <a:pt x="890" y="260"/>
                      </a:lnTo>
                      <a:lnTo>
                        <a:pt x="890" y="329"/>
                      </a:lnTo>
                      <a:lnTo>
                        <a:pt x="1074" y="329"/>
                      </a:lnTo>
                      <a:lnTo>
                        <a:pt x="1074" y="393"/>
                      </a:lnTo>
                      <a:lnTo>
                        <a:pt x="1141" y="393"/>
                      </a:lnTo>
                      <a:lnTo>
                        <a:pt x="1141" y="525"/>
                      </a:lnTo>
                      <a:lnTo>
                        <a:pt x="1166" y="525"/>
                      </a:lnTo>
                      <a:lnTo>
                        <a:pt x="1166" y="657"/>
                      </a:lnTo>
                      <a:lnTo>
                        <a:pt x="1233" y="657"/>
                      </a:lnTo>
                      <a:lnTo>
                        <a:pt x="1233" y="721"/>
                      </a:lnTo>
                      <a:lnTo>
                        <a:pt x="1305" y="721"/>
                      </a:lnTo>
                      <a:lnTo>
                        <a:pt x="1305" y="790"/>
                      </a:lnTo>
                      <a:lnTo>
                        <a:pt x="1326" y="790"/>
                      </a:lnTo>
                      <a:lnTo>
                        <a:pt x="1326" y="854"/>
                      </a:lnTo>
                      <a:lnTo>
                        <a:pt x="1349" y="854"/>
                      </a:lnTo>
                      <a:lnTo>
                        <a:pt x="1349" y="919"/>
                      </a:lnTo>
                      <a:lnTo>
                        <a:pt x="1373" y="919"/>
                      </a:lnTo>
                      <a:lnTo>
                        <a:pt x="1373" y="986"/>
                      </a:lnTo>
                      <a:lnTo>
                        <a:pt x="1441" y="986"/>
                      </a:lnTo>
                      <a:lnTo>
                        <a:pt x="1441" y="1050"/>
                      </a:lnTo>
                      <a:lnTo>
                        <a:pt x="1465" y="1050"/>
                      </a:lnTo>
                      <a:lnTo>
                        <a:pt x="1465" y="1183"/>
                      </a:lnTo>
                      <a:lnTo>
                        <a:pt x="1600" y="1183"/>
                      </a:lnTo>
                      <a:lnTo>
                        <a:pt x="1600" y="1251"/>
                      </a:lnTo>
                      <a:lnTo>
                        <a:pt x="1693" y="1251"/>
                      </a:lnTo>
                      <a:lnTo>
                        <a:pt x="1693" y="1315"/>
                      </a:lnTo>
                      <a:lnTo>
                        <a:pt x="1828" y="1315"/>
                      </a:lnTo>
                      <a:lnTo>
                        <a:pt x="1828" y="1383"/>
                      </a:lnTo>
                      <a:lnTo>
                        <a:pt x="1875" y="1383"/>
                      </a:lnTo>
                      <a:lnTo>
                        <a:pt x="1875" y="1447"/>
                      </a:lnTo>
                      <a:lnTo>
                        <a:pt x="2011" y="1447"/>
                      </a:lnTo>
                      <a:lnTo>
                        <a:pt x="2011" y="1515"/>
                      </a:lnTo>
                      <a:lnTo>
                        <a:pt x="2036" y="1515"/>
                      </a:lnTo>
                      <a:lnTo>
                        <a:pt x="2036" y="1647"/>
                      </a:lnTo>
                      <a:lnTo>
                        <a:pt x="2060" y="1647"/>
                      </a:lnTo>
                      <a:lnTo>
                        <a:pt x="2060" y="1779"/>
                      </a:lnTo>
                      <a:lnTo>
                        <a:pt x="2103" y="1779"/>
                      </a:lnTo>
                      <a:lnTo>
                        <a:pt x="2103" y="1843"/>
                      </a:lnTo>
                      <a:lnTo>
                        <a:pt x="2195" y="1843"/>
                      </a:lnTo>
                      <a:lnTo>
                        <a:pt x="2195" y="1912"/>
                      </a:lnTo>
                      <a:lnTo>
                        <a:pt x="2239" y="1912"/>
                      </a:lnTo>
                      <a:lnTo>
                        <a:pt x="2239" y="1980"/>
                      </a:lnTo>
                      <a:lnTo>
                        <a:pt x="2287" y="1980"/>
                      </a:lnTo>
                      <a:lnTo>
                        <a:pt x="2287" y="2044"/>
                      </a:lnTo>
                      <a:lnTo>
                        <a:pt x="2311" y="2044"/>
                      </a:lnTo>
                      <a:lnTo>
                        <a:pt x="2311" y="2176"/>
                      </a:lnTo>
                      <a:lnTo>
                        <a:pt x="2331" y="2176"/>
                      </a:lnTo>
                      <a:lnTo>
                        <a:pt x="2331" y="2244"/>
                      </a:lnTo>
                      <a:lnTo>
                        <a:pt x="2355" y="2244"/>
                      </a:lnTo>
                      <a:lnTo>
                        <a:pt x="2355" y="2312"/>
                      </a:lnTo>
                      <a:lnTo>
                        <a:pt x="2378" y="2312"/>
                      </a:lnTo>
                      <a:lnTo>
                        <a:pt x="2378" y="2376"/>
                      </a:lnTo>
                      <a:lnTo>
                        <a:pt x="2403" y="2376"/>
                      </a:lnTo>
                      <a:lnTo>
                        <a:pt x="2403" y="2576"/>
                      </a:lnTo>
                    </a:path>
                  </a:pathLst>
                </a:custGeom>
                <a:noFill/>
                <a:ln w="12700" cap="rnd"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sp>
              <p:nvSpPr>
                <p:cNvPr id="60" name="Freeform 106"/>
                <p:cNvSpPr>
                  <a:spLocks/>
                </p:cNvSpPr>
                <p:nvPr/>
              </p:nvSpPr>
              <p:spPr bwMode="auto">
                <a:xfrm>
                  <a:off x="1797" y="1531"/>
                  <a:ext cx="502" cy="504"/>
                </a:xfrm>
                <a:custGeom>
                  <a:avLst/>
                  <a:gdLst>
                    <a:gd name="T0" fmla="*/ 0 w 2123"/>
                    <a:gd name="T1" fmla="*/ 0 h 2349"/>
                    <a:gd name="T2" fmla="*/ 0 w 2123"/>
                    <a:gd name="T3" fmla="*/ 0 h 2349"/>
                    <a:gd name="T4" fmla="*/ 0 w 2123"/>
                    <a:gd name="T5" fmla="*/ 0 h 2349"/>
                    <a:gd name="T6" fmla="*/ 0 w 2123"/>
                    <a:gd name="T7" fmla="*/ 0 h 2349"/>
                    <a:gd name="T8" fmla="*/ 0 w 2123"/>
                    <a:gd name="T9" fmla="*/ 0 h 2349"/>
                    <a:gd name="T10" fmla="*/ 0 w 2123"/>
                    <a:gd name="T11" fmla="*/ 0 h 2349"/>
                    <a:gd name="T12" fmla="*/ 0 w 2123"/>
                    <a:gd name="T13" fmla="*/ 0 h 2349"/>
                    <a:gd name="T14" fmla="*/ 0 w 2123"/>
                    <a:gd name="T15" fmla="*/ 0 h 2349"/>
                    <a:gd name="T16" fmla="*/ 0 w 2123"/>
                    <a:gd name="T17" fmla="*/ 0 h 2349"/>
                    <a:gd name="T18" fmla="*/ 0 w 2123"/>
                    <a:gd name="T19" fmla="*/ 0 h 2349"/>
                    <a:gd name="T20" fmla="*/ 0 w 2123"/>
                    <a:gd name="T21" fmla="*/ 0 h 2349"/>
                    <a:gd name="T22" fmla="*/ 0 w 2123"/>
                    <a:gd name="T23" fmla="*/ 0 h 2349"/>
                    <a:gd name="T24" fmla="*/ 0 w 2123"/>
                    <a:gd name="T25" fmla="*/ 0 h 2349"/>
                    <a:gd name="T26" fmla="*/ 0 w 2123"/>
                    <a:gd name="T27" fmla="*/ 0 h 2349"/>
                    <a:gd name="T28" fmla="*/ 0 w 2123"/>
                    <a:gd name="T29" fmla="*/ 0 h 2349"/>
                    <a:gd name="T30" fmla="*/ 0 w 2123"/>
                    <a:gd name="T31" fmla="*/ 0 h 2349"/>
                    <a:gd name="T32" fmla="*/ 0 w 2123"/>
                    <a:gd name="T33" fmla="*/ 0 h 2349"/>
                    <a:gd name="T34" fmla="*/ 0 w 2123"/>
                    <a:gd name="T35" fmla="*/ 0 h 2349"/>
                    <a:gd name="T36" fmla="*/ 0 w 2123"/>
                    <a:gd name="T37" fmla="*/ 0 h 2349"/>
                    <a:gd name="T38" fmla="*/ 0 w 2123"/>
                    <a:gd name="T39" fmla="*/ 0 h 2349"/>
                    <a:gd name="T40" fmla="*/ 0 w 2123"/>
                    <a:gd name="T41" fmla="*/ 0 h 2349"/>
                    <a:gd name="T42" fmla="*/ 0 w 2123"/>
                    <a:gd name="T43" fmla="*/ 0 h 2349"/>
                    <a:gd name="T44" fmla="*/ 0 w 2123"/>
                    <a:gd name="T45" fmla="*/ 0 h 2349"/>
                    <a:gd name="T46" fmla="*/ 0 w 2123"/>
                    <a:gd name="T47" fmla="*/ 0 h 2349"/>
                    <a:gd name="T48" fmla="*/ 0 w 2123"/>
                    <a:gd name="T49" fmla="*/ 0 h 2349"/>
                    <a:gd name="T50" fmla="*/ 0 w 2123"/>
                    <a:gd name="T51" fmla="*/ 0 h 2349"/>
                    <a:gd name="T52" fmla="*/ 0 w 2123"/>
                    <a:gd name="T53" fmla="*/ 0 h 2349"/>
                    <a:gd name="T54" fmla="*/ 0 w 2123"/>
                    <a:gd name="T55" fmla="*/ 0 h 2349"/>
                    <a:gd name="T56" fmla="*/ 0 w 2123"/>
                    <a:gd name="T57" fmla="*/ 0 h 2349"/>
                    <a:gd name="T58" fmla="*/ 0 w 2123"/>
                    <a:gd name="T59" fmla="*/ 0 h 2349"/>
                    <a:gd name="T60" fmla="*/ 0 w 2123"/>
                    <a:gd name="T61" fmla="*/ 0 h 2349"/>
                    <a:gd name="T62" fmla="*/ 0 w 2123"/>
                    <a:gd name="T63" fmla="*/ 0 h 23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23"/>
                    <a:gd name="T97" fmla="*/ 0 h 2349"/>
                    <a:gd name="T98" fmla="*/ 2123 w 2123"/>
                    <a:gd name="T99" fmla="*/ 2349 h 23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23" h="2349">
                      <a:moveTo>
                        <a:pt x="0" y="0"/>
                      </a:moveTo>
                      <a:lnTo>
                        <a:pt x="20" y="0"/>
                      </a:lnTo>
                      <a:lnTo>
                        <a:pt x="20" y="68"/>
                      </a:lnTo>
                      <a:lnTo>
                        <a:pt x="44" y="68"/>
                      </a:lnTo>
                      <a:lnTo>
                        <a:pt x="44" y="135"/>
                      </a:lnTo>
                      <a:lnTo>
                        <a:pt x="159" y="135"/>
                      </a:lnTo>
                      <a:lnTo>
                        <a:pt x="159" y="203"/>
                      </a:lnTo>
                      <a:lnTo>
                        <a:pt x="227" y="203"/>
                      </a:lnTo>
                      <a:lnTo>
                        <a:pt x="227" y="268"/>
                      </a:lnTo>
                      <a:lnTo>
                        <a:pt x="319" y="268"/>
                      </a:lnTo>
                      <a:lnTo>
                        <a:pt x="319" y="336"/>
                      </a:lnTo>
                      <a:lnTo>
                        <a:pt x="411" y="336"/>
                      </a:lnTo>
                      <a:lnTo>
                        <a:pt x="411" y="403"/>
                      </a:lnTo>
                      <a:lnTo>
                        <a:pt x="478" y="403"/>
                      </a:lnTo>
                      <a:lnTo>
                        <a:pt x="478" y="471"/>
                      </a:lnTo>
                      <a:lnTo>
                        <a:pt x="523" y="471"/>
                      </a:lnTo>
                      <a:lnTo>
                        <a:pt x="523" y="604"/>
                      </a:lnTo>
                      <a:lnTo>
                        <a:pt x="614" y="604"/>
                      </a:lnTo>
                      <a:lnTo>
                        <a:pt x="614" y="671"/>
                      </a:lnTo>
                      <a:lnTo>
                        <a:pt x="639" y="671"/>
                      </a:lnTo>
                      <a:lnTo>
                        <a:pt x="639" y="739"/>
                      </a:lnTo>
                      <a:lnTo>
                        <a:pt x="798" y="739"/>
                      </a:lnTo>
                      <a:lnTo>
                        <a:pt x="798" y="807"/>
                      </a:lnTo>
                      <a:lnTo>
                        <a:pt x="845" y="807"/>
                      </a:lnTo>
                      <a:lnTo>
                        <a:pt x="845" y="872"/>
                      </a:lnTo>
                      <a:lnTo>
                        <a:pt x="866" y="872"/>
                      </a:lnTo>
                      <a:lnTo>
                        <a:pt x="866" y="939"/>
                      </a:lnTo>
                      <a:lnTo>
                        <a:pt x="958" y="939"/>
                      </a:lnTo>
                      <a:lnTo>
                        <a:pt x="958" y="1007"/>
                      </a:lnTo>
                      <a:lnTo>
                        <a:pt x="1005" y="1007"/>
                      </a:lnTo>
                      <a:lnTo>
                        <a:pt x="1005" y="1075"/>
                      </a:lnTo>
                      <a:lnTo>
                        <a:pt x="1026" y="1075"/>
                      </a:lnTo>
                      <a:lnTo>
                        <a:pt x="1026" y="1139"/>
                      </a:lnTo>
                      <a:lnTo>
                        <a:pt x="1073" y="1139"/>
                      </a:lnTo>
                      <a:lnTo>
                        <a:pt x="1073" y="1207"/>
                      </a:lnTo>
                      <a:lnTo>
                        <a:pt x="1097" y="1207"/>
                      </a:lnTo>
                      <a:lnTo>
                        <a:pt x="1097" y="1274"/>
                      </a:lnTo>
                      <a:lnTo>
                        <a:pt x="1189" y="1274"/>
                      </a:lnTo>
                      <a:lnTo>
                        <a:pt x="1189" y="1342"/>
                      </a:lnTo>
                      <a:lnTo>
                        <a:pt x="1233" y="1342"/>
                      </a:lnTo>
                      <a:lnTo>
                        <a:pt x="1233" y="1407"/>
                      </a:lnTo>
                      <a:lnTo>
                        <a:pt x="1301" y="1407"/>
                      </a:lnTo>
                      <a:lnTo>
                        <a:pt x="1301" y="1475"/>
                      </a:lnTo>
                      <a:lnTo>
                        <a:pt x="1460" y="1475"/>
                      </a:lnTo>
                      <a:lnTo>
                        <a:pt x="1460" y="1674"/>
                      </a:lnTo>
                      <a:lnTo>
                        <a:pt x="1552" y="1674"/>
                      </a:lnTo>
                      <a:lnTo>
                        <a:pt x="1552" y="1743"/>
                      </a:lnTo>
                      <a:lnTo>
                        <a:pt x="1576" y="1743"/>
                      </a:lnTo>
                      <a:lnTo>
                        <a:pt x="1576" y="1810"/>
                      </a:lnTo>
                      <a:lnTo>
                        <a:pt x="1600" y="1810"/>
                      </a:lnTo>
                      <a:lnTo>
                        <a:pt x="1600" y="1878"/>
                      </a:lnTo>
                      <a:lnTo>
                        <a:pt x="1644" y="1878"/>
                      </a:lnTo>
                      <a:lnTo>
                        <a:pt x="1644" y="1942"/>
                      </a:lnTo>
                      <a:lnTo>
                        <a:pt x="1692" y="1942"/>
                      </a:lnTo>
                      <a:lnTo>
                        <a:pt x="1692" y="2011"/>
                      </a:lnTo>
                      <a:lnTo>
                        <a:pt x="1804" y="2011"/>
                      </a:lnTo>
                      <a:lnTo>
                        <a:pt x="1804" y="2078"/>
                      </a:lnTo>
                      <a:lnTo>
                        <a:pt x="1851" y="2078"/>
                      </a:lnTo>
                      <a:lnTo>
                        <a:pt x="1851" y="2146"/>
                      </a:lnTo>
                      <a:lnTo>
                        <a:pt x="1871" y="2146"/>
                      </a:lnTo>
                      <a:lnTo>
                        <a:pt x="1871" y="2214"/>
                      </a:lnTo>
                      <a:lnTo>
                        <a:pt x="2079" y="2214"/>
                      </a:lnTo>
                      <a:lnTo>
                        <a:pt x="2079" y="2282"/>
                      </a:lnTo>
                      <a:lnTo>
                        <a:pt x="2123" y="2282"/>
                      </a:lnTo>
                      <a:lnTo>
                        <a:pt x="2123" y="2349"/>
                      </a:lnTo>
                    </a:path>
                  </a:pathLst>
                </a:custGeom>
                <a:noFill/>
                <a:ln w="12700" cap="rnd"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sp>
              <p:nvSpPr>
                <p:cNvPr id="61" name="Freeform 107"/>
                <p:cNvSpPr>
                  <a:spLocks/>
                </p:cNvSpPr>
                <p:nvPr/>
              </p:nvSpPr>
              <p:spPr bwMode="auto">
                <a:xfrm>
                  <a:off x="2299" y="2035"/>
                  <a:ext cx="2336" cy="746"/>
                </a:xfrm>
                <a:custGeom>
                  <a:avLst/>
                  <a:gdLst>
                    <a:gd name="T0" fmla="*/ 0 w 9857"/>
                    <a:gd name="T1" fmla="*/ 0 h 3458"/>
                    <a:gd name="T2" fmla="*/ 0 w 9857"/>
                    <a:gd name="T3" fmla="*/ 0 h 3458"/>
                    <a:gd name="T4" fmla="*/ 0 w 9857"/>
                    <a:gd name="T5" fmla="*/ 0 h 3458"/>
                    <a:gd name="T6" fmla="*/ 0 w 9857"/>
                    <a:gd name="T7" fmla="*/ 0 h 3458"/>
                    <a:gd name="T8" fmla="*/ 0 w 9857"/>
                    <a:gd name="T9" fmla="*/ 0 h 3458"/>
                    <a:gd name="T10" fmla="*/ 0 w 9857"/>
                    <a:gd name="T11" fmla="*/ 0 h 3458"/>
                    <a:gd name="T12" fmla="*/ 0 w 9857"/>
                    <a:gd name="T13" fmla="*/ 0 h 3458"/>
                    <a:gd name="T14" fmla="*/ 0 w 9857"/>
                    <a:gd name="T15" fmla="*/ 0 h 3458"/>
                    <a:gd name="T16" fmla="*/ 0 w 9857"/>
                    <a:gd name="T17" fmla="*/ 0 h 3458"/>
                    <a:gd name="T18" fmla="*/ 0 w 9857"/>
                    <a:gd name="T19" fmla="*/ 0 h 3458"/>
                    <a:gd name="T20" fmla="*/ 0 w 9857"/>
                    <a:gd name="T21" fmla="*/ 0 h 3458"/>
                    <a:gd name="T22" fmla="*/ 0 w 9857"/>
                    <a:gd name="T23" fmla="*/ 0 h 3458"/>
                    <a:gd name="T24" fmla="*/ 0 w 9857"/>
                    <a:gd name="T25" fmla="*/ 0 h 3458"/>
                    <a:gd name="T26" fmla="*/ 0 w 9857"/>
                    <a:gd name="T27" fmla="*/ 0 h 3458"/>
                    <a:gd name="T28" fmla="*/ 0 w 9857"/>
                    <a:gd name="T29" fmla="*/ 0 h 3458"/>
                    <a:gd name="T30" fmla="*/ 0 w 9857"/>
                    <a:gd name="T31" fmla="*/ 0 h 3458"/>
                    <a:gd name="T32" fmla="*/ 0 w 9857"/>
                    <a:gd name="T33" fmla="*/ 0 h 3458"/>
                    <a:gd name="T34" fmla="*/ 0 w 9857"/>
                    <a:gd name="T35" fmla="*/ 0 h 3458"/>
                    <a:gd name="T36" fmla="*/ 0 w 9857"/>
                    <a:gd name="T37" fmla="*/ 0 h 3458"/>
                    <a:gd name="T38" fmla="*/ 0 w 9857"/>
                    <a:gd name="T39" fmla="*/ 0 h 3458"/>
                    <a:gd name="T40" fmla="*/ 0 w 9857"/>
                    <a:gd name="T41" fmla="*/ 0 h 3458"/>
                    <a:gd name="T42" fmla="*/ 0 w 9857"/>
                    <a:gd name="T43" fmla="*/ 0 h 3458"/>
                    <a:gd name="T44" fmla="*/ 0 w 9857"/>
                    <a:gd name="T45" fmla="*/ 0 h 3458"/>
                    <a:gd name="T46" fmla="*/ 0 w 9857"/>
                    <a:gd name="T47" fmla="*/ 0 h 3458"/>
                    <a:gd name="T48" fmla="*/ 0 w 9857"/>
                    <a:gd name="T49" fmla="*/ 0 h 3458"/>
                    <a:gd name="T50" fmla="*/ 0 w 9857"/>
                    <a:gd name="T51" fmla="*/ 0 h 3458"/>
                    <a:gd name="T52" fmla="*/ 0 w 9857"/>
                    <a:gd name="T53" fmla="*/ 0 h 3458"/>
                    <a:gd name="T54" fmla="*/ 0 w 9857"/>
                    <a:gd name="T55" fmla="*/ 0 h 3458"/>
                    <a:gd name="T56" fmla="*/ 0 w 9857"/>
                    <a:gd name="T57" fmla="*/ 0 h 3458"/>
                    <a:gd name="T58" fmla="*/ 0 w 9857"/>
                    <a:gd name="T59" fmla="*/ 0 h 3458"/>
                    <a:gd name="T60" fmla="*/ 0 w 9857"/>
                    <a:gd name="T61" fmla="*/ 0 h 3458"/>
                    <a:gd name="T62" fmla="*/ 0 w 9857"/>
                    <a:gd name="T63" fmla="*/ 0 h 3458"/>
                    <a:gd name="T64" fmla="*/ 0 w 9857"/>
                    <a:gd name="T65" fmla="*/ 0 h 3458"/>
                    <a:gd name="T66" fmla="*/ 0 w 9857"/>
                    <a:gd name="T67" fmla="*/ 0 h 3458"/>
                    <a:gd name="T68" fmla="*/ 0 w 9857"/>
                    <a:gd name="T69" fmla="*/ 0 h 3458"/>
                    <a:gd name="T70" fmla="*/ 0 w 9857"/>
                    <a:gd name="T71" fmla="*/ 0 h 3458"/>
                    <a:gd name="T72" fmla="*/ 0 w 9857"/>
                    <a:gd name="T73" fmla="*/ 0 h 3458"/>
                    <a:gd name="T74" fmla="*/ 0 w 9857"/>
                    <a:gd name="T75" fmla="*/ 0 h 3458"/>
                    <a:gd name="T76" fmla="*/ 0 w 9857"/>
                    <a:gd name="T77" fmla="*/ 0 h 3458"/>
                    <a:gd name="T78" fmla="*/ 0 w 9857"/>
                    <a:gd name="T79" fmla="*/ 0 h 3458"/>
                    <a:gd name="T80" fmla="*/ 0 w 9857"/>
                    <a:gd name="T81" fmla="*/ 0 h 3458"/>
                    <a:gd name="T82" fmla="*/ 0 w 9857"/>
                    <a:gd name="T83" fmla="*/ 0 h 3458"/>
                    <a:gd name="T84" fmla="*/ 0 w 9857"/>
                    <a:gd name="T85" fmla="*/ 0 h 3458"/>
                    <a:gd name="T86" fmla="*/ 0 w 9857"/>
                    <a:gd name="T87" fmla="*/ 0 h 3458"/>
                    <a:gd name="T88" fmla="*/ 0 w 9857"/>
                    <a:gd name="T89" fmla="*/ 0 h 3458"/>
                    <a:gd name="T90" fmla="*/ 0 w 9857"/>
                    <a:gd name="T91" fmla="*/ 0 h 3458"/>
                    <a:gd name="T92" fmla="*/ 0 w 9857"/>
                    <a:gd name="T93" fmla="*/ 0 h 3458"/>
                    <a:gd name="T94" fmla="*/ 0 w 9857"/>
                    <a:gd name="T95" fmla="*/ 0 h 3458"/>
                    <a:gd name="T96" fmla="*/ 0 w 9857"/>
                    <a:gd name="T97" fmla="*/ 0 h 3458"/>
                    <a:gd name="T98" fmla="*/ 0 w 9857"/>
                    <a:gd name="T99" fmla="*/ 0 h 3458"/>
                    <a:gd name="T100" fmla="*/ 0 w 9857"/>
                    <a:gd name="T101" fmla="*/ 0 h 3458"/>
                    <a:gd name="T102" fmla="*/ 0 w 9857"/>
                    <a:gd name="T103" fmla="*/ 0 h 3458"/>
                    <a:gd name="T104" fmla="*/ 0 w 9857"/>
                    <a:gd name="T105" fmla="*/ 0 h 3458"/>
                    <a:gd name="T106" fmla="*/ 0 w 9857"/>
                    <a:gd name="T107" fmla="*/ 0 h 3458"/>
                    <a:gd name="T108" fmla="*/ 0 w 9857"/>
                    <a:gd name="T109" fmla="*/ 0 h 3458"/>
                    <a:gd name="T110" fmla="*/ 0 w 9857"/>
                    <a:gd name="T111" fmla="*/ 0 h 3458"/>
                    <a:gd name="T112" fmla="*/ 0 w 9857"/>
                    <a:gd name="T113" fmla="*/ 0 h 3458"/>
                    <a:gd name="T114" fmla="*/ 0 w 9857"/>
                    <a:gd name="T115" fmla="*/ 0 h 3458"/>
                    <a:gd name="T116" fmla="*/ 0 w 9857"/>
                    <a:gd name="T117" fmla="*/ 0 h 3458"/>
                    <a:gd name="T118" fmla="*/ 0 w 9857"/>
                    <a:gd name="T119" fmla="*/ 0 h 3458"/>
                    <a:gd name="T120" fmla="*/ 0 w 9857"/>
                    <a:gd name="T121" fmla="*/ 0 h 3458"/>
                    <a:gd name="T122" fmla="*/ 0 w 9857"/>
                    <a:gd name="T123" fmla="*/ 0 h 3458"/>
                    <a:gd name="T124" fmla="*/ 0 w 9857"/>
                    <a:gd name="T125" fmla="*/ 0 h 345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9857"/>
                    <a:gd name="T190" fmla="*/ 0 h 3458"/>
                    <a:gd name="T191" fmla="*/ 9857 w 9857"/>
                    <a:gd name="T192" fmla="*/ 3458 h 3458"/>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9857" h="3458">
                      <a:moveTo>
                        <a:pt x="0" y="0"/>
                      </a:moveTo>
                      <a:lnTo>
                        <a:pt x="115" y="0"/>
                      </a:lnTo>
                      <a:lnTo>
                        <a:pt x="115" y="139"/>
                      </a:lnTo>
                      <a:lnTo>
                        <a:pt x="163" y="139"/>
                      </a:lnTo>
                      <a:lnTo>
                        <a:pt x="163" y="214"/>
                      </a:lnTo>
                      <a:lnTo>
                        <a:pt x="207" y="214"/>
                      </a:lnTo>
                      <a:lnTo>
                        <a:pt x="207" y="285"/>
                      </a:lnTo>
                      <a:lnTo>
                        <a:pt x="506" y="285"/>
                      </a:lnTo>
                      <a:lnTo>
                        <a:pt x="506" y="357"/>
                      </a:lnTo>
                      <a:lnTo>
                        <a:pt x="551" y="357"/>
                      </a:lnTo>
                      <a:lnTo>
                        <a:pt x="551" y="427"/>
                      </a:lnTo>
                      <a:lnTo>
                        <a:pt x="574" y="427"/>
                      </a:lnTo>
                      <a:lnTo>
                        <a:pt x="574" y="499"/>
                      </a:lnTo>
                      <a:lnTo>
                        <a:pt x="618" y="499"/>
                      </a:lnTo>
                      <a:lnTo>
                        <a:pt x="618" y="573"/>
                      </a:lnTo>
                      <a:lnTo>
                        <a:pt x="666" y="573"/>
                      </a:lnTo>
                      <a:lnTo>
                        <a:pt x="666" y="644"/>
                      </a:lnTo>
                      <a:lnTo>
                        <a:pt x="687" y="644"/>
                      </a:lnTo>
                      <a:lnTo>
                        <a:pt x="687" y="715"/>
                      </a:lnTo>
                      <a:lnTo>
                        <a:pt x="734" y="715"/>
                      </a:lnTo>
                      <a:lnTo>
                        <a:pt x="734" y="787"/>
                      </a:lnTo>
                      <a:lnTo>
                        <a:pt x="846" y="787"/>
                      </a:lnTo>
                      <a:lnTo>
                        <a:pt x="846" y="862"/>
                      </a:lnTo>
                      <a:lnTo>
                        <a:pt x="938" y="862"/>
                      </a:lnTo>
                      <a:lnTo>
                        <a:pt x="938" y="936"/>
                      </a:lnTo>
                      <a:lnTo>
                        <a:pt x="1098" y="936"/>
                      </a:lnTo>
                      <a:lnTo>
                        <a:pt x="1098" y="1010"/>
                      </a:lnTo>
                      <a:lnTo>
                        <a:pt x="1169" y="1010"/>
                      </a:lnTo>
                      <a:lnTo>
                        <a:pt x="1169" y="1085"/>
                      </a:lnTo>
                      <a:lnTo>
                        <a:pt x="1190" y="1085"/>
                      </a:lnTo>
                      <a:lnTo>
                        <a:pt x="1190" y="1159"/>
                      </a:lnTo>
                      <a:lnTo>
                        <a:pt x="1396" y="1159"/>
                      </a:lnTo>
                      <a:lnTo>
                        <a:pt x="1396" y="1240"/>
                      </a:lnTo>
                      <a:lnTo>
                        <a:pt x="1875" y="1240"/>
                      </a:lnTo>
                      <a:lnTo>
                        <a:pt x="1875" y="1326"/>
                      </a:lnTo>
                      <a:lnTo>
                        <a:pt x="2059" y="1326"/>
                      </a:lnTo>
                      <a:lnTo>
                        <a:pt x="2059" y="1505"/>
                      </a:lnTo>
                      <a:lnTo>
                        <a:pt x="2106" y="1505"/>
                      </a:lnTo>
                      <a:lnTo>
                        <a:pt x="2106" y="1594"/>
                      </a:lnTo>
                      <a:lnTo>
                        <a:pt x="2311" y="1594"/>
                      </a:lnTo>
                      <a:lnTo>
                        <a:pt x="2311" y="1685"/>
                      </a:lnTo>
                      <a:lnTo>
                        <a:pt x="2837" y="1685"/>
                      </a:lnTo>
                      <a:lnTo>
                        <a:pt x="2837" y="1793"/>
                      </a:lnTo>
                      <a:lnTo>
                        <a:pt x="2973" y="1793"/>
                      </a:lnTo>
                      <a:lnTo>
                        <a:pt x="2973" y="1898"/>
                      </a:lnTo>
                      <a:lnTo>
                        <a:pt x="3112" y="1898"/>
                      </a:lnTo>
                      <a:lnTo>
                        <a:pt x="3112" y="2013"/>
                      </a:lnTo>
                      <a:lnTo>
                        <a:pt x="4162" y="2013"/>
                      </a:lnTo>
                      <a:lnTo>
                        <a:pt x="4162" y="2149"/>
                      </a:lnTo>
                      <a:lnTo>
                        <a:pt x="4277" y="2149"/>
                      </a:lnTo>
                      <a:lnTo>
                        <a:pt x="4277" y="2289"/>
                      </a:lnTo>
                      <a:lnTo>
                        <a:pt x="4302" y="2289"/>
                      </a:lnTo>
                      <a:lnTo>
                        <a:pt x="4302" y="2424"/>
                      </a:lnTo>
                      <a:lnTo>
                        <a:pt x="5056" y="2424"/>
                      </a:lnTo>
                      <a:lnTo>
                        <a:pt x="5056" y="2577"/>
                      </a:lnTo>
                      <a:lnTo>
                        <a:pt x="5399" y="2577"/>
                      </a:lnTo>
                      <a:lnTo>
                        <a:pt x="5399" y="2742"/>
                      </a:lnTo>
                      <a:lnTo>
                        <a:pt x="7343" y="2742"/>
                      </a:lnTo>
                      <a:lnTo>
                        <a:pt x="7343" y="2979"/>
                      </a:lnTo>
                      <a:lnTo>
                        <a:pt x="8349" y="2979"/>
                      </a:lnTo>
                      <a:lnTo>
                        <a:pt x="8349" y="3458"/>
                      </a:lnTo>
                      <a:lnTo>
                        <a:pt x="9857" y="3458"/>
                      </a:lnTo>
                    </a:path>
                  </a:pathLst>
                </a:custGeom>
                <a:noFill/>
                <a:ln w="12700" cap="rnd" cmpd="sng" algn="ctr">
                  <a:solidFill>
                    <a:schemeClr val="bg2">
                      <a:lumMod val="25000"/>
                    </a:schemeClr>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schemeClr val="tx2"/>
                    </a:solidFill>
                    <a:effectLst/>
                    <a:uLnTx/>
                    <a:uFillTx/>
                    <a:ea typeface="+mn-ea"/>
                    <a:cs typeface="+mn-cs"/>
                  </a:endParaRPr>
                </a:p>
              </p:txBody>
            </p:sp>
          </p:grpSp>
        </p:grpSp>
        <p:sp>
          <p:nvSpPr>
            <p:cNvPr id="56" name="Rectangle 55"/>
            <p:cNvSpPr/>
            <p:nvPr/>
          </p:nvSpPr>
          <p:spPr bwMode="auto">
            <a:xfrm>
              <a:off x="8242769" y="2554359"/>
              <a:ext cx="2894923" cy="1116459"/>
            </a:xfrm>
            <a:prstGeom prst="rect">
              <a:avLst/>
            </a:prstGeom>
            <a:no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91440" rIns="45720">
              <a:spAutoFit/>
            </a:bodyPr>
            <a:lstStyle/>
            <a:p>
              <a:pPr marL="0" marR="0" lvl="0" indent="0" algn="l" defTabSz="914400" rtl="0" eaLnBrk="1" fontAlgn="auto" latinLnBrk="0" hangingPunct="1">
                <a:lnSpc>
                  <a:spcPct val="85000"/>
                </a:lnSpc>
                <a:spcBef>
                  <a:spcPts val="300"/>
                </a:spcBef>
                <a:spcAft>
                  <a:spcPts val="0"/>
                </a:spcAft>
                <a:buClrTx/>
                <a:buSzTx/>
                <a:buFontTx/>
                <a:buNone/>
                <a:tabLst>
                  <a:tab pos="860425" algn="l"/>
                </a:tabLst>
                <a:defRPr/>
              </a:pPr>
              <a:r>
                <a:rPr kumimoji="0" lang="en-GB" sz="1100" b="1" i="0" u="none" strike="noStrike" kern="1200" cap="none" spc="0" normalizeH="0" baseline="0" dirty="0">
                  <a:ln>
                    <a:noFill/>
                  </a:ln>
                  <a:solidFill>
                    <a:schemeClr val="tx2"/>
                  </a:solidFill>
                  <a:effectLst/>
                  <a:uLnTx/>
                  <a:uFillTx/>
                </a:rPr>
                <a:t>Median OS (months)</a:t>
              </a:r>
            </a:p>
            <a:p>
              <a:pPr marL="0" marR="0" lvl="0" indent="0" algn="l" defTabSz="914400" rtl="0" eaLnBrk="1" fontAlgn="auto" latinLnBrk="0" hangingPunct="1">
                <a:lnSpc>
                  <a:spcPct val="85000"/>
                </a:lnSpc>
                <a:spcBef>
                  <a:spcPts val="300"/>
                </a:spcBef>
                <a:spcAft>
                  <a:spcPts val="0"/>
                </a:spcAft>
                <a:buClrTx/>
                <a:buSzTx/>
                <a:buFontTx/>
                <a:buNone/>
                <a:tabLst>
                  <a:tab pos="1085850" algn="l"/>
                </a:tabLst>
                <a:defRPr/>
              </a:pPr>
              <a:r>
                <a:rPr kumimoji="0" lang="en-GB" sz="1100" b="1" i="0" u="none" strike="noStrike" kern="1200" cap="none" spc="0" normalizeH="0" baseline="0" dirty="0">
                  <a:ln>
                    <a:noFill/>
                  </a:ln>
                  <a:solidFill>
                    <a:schemeClr val="bg2">
                      <a:lumMod val="25000"/>
                    </a:schemeClr>
                  </a:solidFill>
                  <a:effectLst/>
                  <a:uLnTx/>
                  <a:uFillTx/>
                  <a:ea typeface="Arial Unicode MS"/>
                  <a:cs typeface="Arial Unicode MS"/>
                </a:rPr>
                <a:t>━</a:t>
              </a:r>
              <a:r>
                <a:rPr kumimoji="0" lang="en-GB" sz="1100" b="0" i="0" u="none" strike="noStrike" kern="1200" cap="none" spc="0" normalizeH="0" baseline="0" dirty="0">
                  <a:ln>
                    <a:noFill/>
                  </a:ln>
                  <a:solidFill>
                    <a:schemeClr val="tx2"/>
                  </a:solidFill>
                  <a:effectLst/>
                  <a:uLnTx/>
                  <a:uFillTx/>
                </a:rPr>
                <a:t> Sorafenib (n=150): 6.5</a:t>
              </a:r>
              <a:br>
                <a:rPr kumimoji="0" lang="en-GB" sz="1100" b="0" i="0" u="none" strike="noStrike" kern="1200" cap="none" spc="0" normalizeH="0" baseline="0" dirty="0">
                  <a:ln>
                    <a:noFill/>
                  </a:ln>
                  <a:solidFill>
                    <a:schemeClr val="tx2"/>
                  </a:solidFill>
                  <a:effectLst/>
                  <a:uLnTx/>
                  <a:uFillTx/>
                </a:rPr>
              </a:br>
              <a:r>
                <a:rPr kumimoji="0" lang="en-GB" sz="1100" b="1" i="0" u="none" strike="noStrike" kern="1200" cap="none" spc="0" normalizeH="0" baseline="0" dirty="0">
                  <a:ln>
                    <a:noFill/>
                  </a:ln>
                  <a:solidFill>
                    <a:schemeClr val="bg1">
                      <a:lumMod val="50000"/>
                    </a:schemeClr>
                  </a:solidFill>
                  <a:effectLst/>
                  <a:uLnTx/>
                  <a:uFillTx/>
                  <a:ea typeface="Arial Unicode MS"/>
                  <a:cs typeface="Arial Unicode MS"/>
                </a:rPr>
                <a:t>━</a:t>
              </a:r>
              <a:r>
                <a:rPr kumimoji="0" lang="en-GB" sz="1100" b="0" i="0" u="none" strike="noStrike" kern="1200" cap="none" spc="0" normalizeH="0" baseline="0" dirty="0">
                  <a:ln>
                    <a:noFill/>
                  </a:ln>
                  <a:solidFill>
                    <a:schemeClr val="tx2"/>
                  </a:solidFill>
                  <a:effectLst/>
                  <a:uLnTx/>
                  <a:uFillTx/>
                </a:rPr>
                <a:t> Placebo (n=76): 4.2</a:t>
              </a:r>
            </a:p>
            <a:p>
              <a:pPr marL="0" marR="0" lvl="0" indent="0" algn="l" defTabSz="914400" rtl="0" eaLnBrk="1" fontAlgn="auto" latinLnBrk="0" hangingPunct="1">
                <a:lnSpc>
                  <a:spcPct val="85000"/>
                </a:lnSpc>
                <a:spcBef>
                  <a:spcPts val="300"/>
                </a:spcBef>
                <a:spcAft>
                  <a:spcPts val="0"/>
                </a:spcAft>
                <a:buClrTx/>
                <a:buSzTx/>
                <a:buFontTx/>
                <a:buNone/>
                <a:tabLst>
                  <a:tab pos="1085850" algn="l"/>
                </a:tabLst>
                <a:defRPr/>
              </a:pPr>
              <a:r>
                <a:rPr kumimoji="0" lang="en-GB" sz="1100" b="1" i="0" u="none" strike="noStrike" kern="1200" cap="none" spc="0" normalizeH="0" baseline="0" dirty="0">
                  <a:ln>
                    <a:noFill/>
                  </a:ln>
                  <a:solidFill>
                    <a:schemeClr val="tx2"/>
                  </a:solidFill>
                  <a:effectLst/>
                  <a:uLnTx/>
                  <a:uFillTx/>
                </a:rPr>
                <a:t>HR: </a:t>
              </a:r>
              <a:r>
                <a:rPr kumimoji="0" lang="en-GB" sz="1100" b="0" i="0" u="none" strike="noStrike" kern="1200" cap="none" spc="0" normalizeH="0" baseline="0" dirty="0">
                  <a:ln>
                    <a:noFill/>
                  </a:ln>
                  <a:solidFill>
                    <a:schemeClr val="tx2"/>
                  </a:solidFill>
                  <a:effectLst/>
                  <a:uLnTx/>
                  <a:uFillTx/>
                </a:rPr>
                <a:t>0.68; 95% CI, 0.50-0.93</a:t>
              </a:r>
            </a:p>
            <a:p>
              <a:pPr marL="0" marR="0" lvl="0" indent="0" algn="l" defTabSz="914400" rtl="0" eaLnBrk="1" fontAlgn="auto" latinLnBrk="0" hangingPunct="1">
                <a:lnSpc>
                  <a:spcPct val="85000"/>
                </a:lnSpc>
                <a:spcBef>
                  <a:spcPts val="300"/>
                </a:spcBef>
                <a:spcAft>
                  <a:spcPts val="0"/>
                </a:spcAft>
                <a:buClrTx/>
                <a:buSzTx/>
                <a:buFontTx/>
                <a:buNone/>
                <a:tabLst>
                  <a:tab pos="1085850" algn="l"/>
                </a:tabLst>
                <a:defRPr/>
              </a:pPr>
              <a:r>
                <a:rPr lang="en-GB" sz="1100" dirty="0">
                  <a:solidFill>
                    <a:schemeClr val="tx2"/>
                  </a:solidFill>
                </a:rPr>
                <a:t>p</a:t>
              </a:r>
              <a:r>
                <a:rPr kumimoji="0" lang="en-GB" sz="1100" b="0" i="0" u="none" strike="noStrike" kern="1200" cap="none" spc="0" normalizeH="0" baseline="0" dirty="0">
                  <a:ln>
                    <a:noFill/>
                  </a:ln>
                  <a:solidFill>
                    <a:schemeClr val="tx2"/>
                  </a:solidFill>
                  <a:effectLst/>
                  <a:uLnTx/>
                  <a:uFillTx/>
                </a:rPr>
                <a:t>=0.014</a:t>
              </a:r>
            </a:p>
            <a:p>
              <a:pPr marL="0" marR="0" lvl="0" indent="0" algn="l" defTabSz="914400" rtl="0" eaLnBrk="1" fontAlgn="auto" latinLnBrk="0" hangingPunct="1">
                <a:lnSpc>
                  <a:spcPct val="85000"/>
                </a:lnSpc>
                <a:spcBef>
                  <a:spcPts val="300"/>
                </a:spcBef>
                <a:spcAft>
                  <a:spcPts val="0"/>
                </a:spcAft>
                <a:buClrTx/>
                <a:buSzTx/>
                <a:buFontTx/>
                <a:buNone/>
                <a:tabLst>
                  <a:tab pos="1085850" algn="l"/>
                </a:tabLst>
                <a:defRPr/>
              </a:pPr>
              <a:endParaRPr kumimoji="0" lang="en-GB" sz="1200" b="0" i="1" u="none" strike="noStrike" kern="1200" cap="none" spc="0" normalizeH="0" baseline="30000" dirty="0">
                <a:ln>
                  <a:noFill/>
                </a:ln>
                <a:solidFill>
                  <a:schemeClr val="tx2"/>
                </a:solidFill>
                <a:effectLst/>
                <a:uLnTx/>
                <a:uFillTx/>
              </a:endParaRPr>
            </a:p>
          </p:txBody>
        </p:sp>
      </p:grpSp>
      <p:sp>
        <p:nvSpPr>
          <p:cNvPr id="98" name="Content Placeholder 17">
            <a:extLst>
              <a:ext uri="{FF2B5EF4-FFF2-40B4-BE49-F238E27FC236}">
                <a16:creationId xmlns:a16="http://schemas.microsoft.com/office/drawing/2014/main" id="{1C128DFE-3FA6-45E5-A57A-774738C2C4E5}"/>
              </a:ext>
            </a:extLst>
          </p:cNvPr>
          <p:cNvSpPr txBox="1">
            <a:spLocks/>
          </p:cNvSpPr>
          <p:nvPr/>
        </p:nvSpPr>
        <p:spPr>
          <a:xfrm>
            <a:off x="623888" y="1235363"/>
            <a:ext cx="10944225" cy="636708"/>
          </a:xfrm>
          <a:prstGeom prst="rect">
            <a:avLst/>
          </a:prstGeom>
        </p:spPr>
        <p:txBody>
          <a:bodyPr>
            <a:normAutofit lnSpcReduction="10000"/>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GB" sz="1800" b="1" dirty="0">
                <a:solidFill>
                  <a:schemeClr val="accent1"/>
                </a:solidFill>
              </a:rPr>
              <a:t>Sorafenib consistently increased OS in different patient populations </a:t>
            </a:r>
            <a:br>
              <a:rPr lang="en-GB" sz="1800" b="1" dirty="0">
                <a:solidFill>
                  <a:schemeClr val="accent1"/>
                </a:solidFill>
              </a:rPr>
            </a:br>
            <a:r>
              <a:rPr lang="en-GB" sz="1800" b="1" dirty="0">
                <a:solidFill>
                  <a:schemeClr val="accent1"/>
                </a:solidFill>
              </a:rPr>
              <a:t>across geographic regions</a:t>
            </a:r>
            <a:endParaRPr lang="en-GB" sz="1800" b="1" dirty="0">
              <a:solidFill>
                <a:schemeClr val="accent1"/>
              </a:solidFill>
              <a:highlight>
                <a:srgbClr val="00FFFF"/>
              </a:highlight>
            </a:endParaRPr>
          </a:p>
        </p:txBody>
      </p:sp>
      <p:sp>
        <p:nvSpPr>
          <p:cNvPr id="3" name="Slide Number Placeholder 2">
            <a:extLst>
              <a:ext uri="{FF2B5EF4-FFF2-40B4-BE49-F238E27FC236}">
                <a16:creationId xmlns:a16="http://schemas.microsoft.com/office/drawing/2014/main" id="{D59BE8DA-42E3-43D4-970B-E32E28EC4B85}"/>
              </a:ext>
            </a:extLst>
          </p:cNvPr>
          <p:cNvSpPr>
            <a:spLocks noGrp="1"/>
          </p:cNvSpPr>
          <p:nvPr>
            <p:ph type="sldNum" sz="quarter" idx="4"/>
          </p:nvPr>
        </p:nvSpPr>
        <p:spPr/>
        <p:txBody>
          <a:bodyPr/>
          <a:lstStyle/>
          <a:p>
            <a:fld id="{FCE43C0F-8A7B-3A4B-9DB5-B3472E36E833}" type="slidenum">
              <a:rPr lang="en-GB" smtClean="0"/>
              <a:pPr/>
              <a:t>10</a:t>
            </a:fld>
            <a:endParaRPr lang="en-GB" dirty="0"/>
          </a:p>
        </p:txBody>
      </p:sp>
    </p:spTree>
    <p:extLst>
      <p:ext uri="{BB962C8B-B14F-4D97-AF65-F5344CB8AC3E}">
        <p14:creationId xmlns:p14="http://schemas.microsoft.com/office/powerpoint/2010/main" val="17747194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Adverse Event</a:t>
            </a:r>
            <a:endParaRPr lang="en-US" dirty="0"/>
          </a:p>
        </p:txBody>
      </p:sp>
      <p:sp>
        <p:nvSpPr>
          <p:cNvPr id="3" name="Slide Number Placeholder 2">
            <a:extLst>
              <a:ext uri="{FF2B5EF4-FFF2-40B4-BE49-F238E27FC236}">
                <a16:creationId xmlns:a16="http://schemas.microsoft.com/office/drawing/2014/main" id="{F10E2173-1F5A-BB4B-8C3E-2E3CD97817BF}"/>
              </a:ext>
            </a:extLst>
          </p:cNvPr>
          <p:cNvSpPr>
            <a:spLocks noGrp="1"/>
          </p:cNvSpPr>
          <p:nvPr>
            <p:ph type="sldNum" sz="quarter" idx="4"/>
          </p:nvPr>
        </p:nvSpPr>
        <p:spPr/>
        <p:txBody>
          <a:bodyPr/>
          <a:lstStyle/>
          <a:p>
            <a:fld id="{A8B9CA45-7916-481D-8256-1C0A03899043}" type="slidenum">
              <a:rPr lang="en-SG" smtClean="0"/>
              <a:pPr/>
              <a:t>100</a:t>
            </a:fld>
            <a:endParaRPr lang="en-SG"/>
          </a:p>
        </p:txBody>
      </p:sp>
      <p:sp>
        <p:nvSpPr>
          <p:cNvPr id="10" name="Content Placeholder 9">
            <a:extLst>
              <a:ext uri="{FF2B5EF4-FFF2-40B4-BE49-F238E27FC236}">
                <a16:creationId xmlns:a16="http://schemas.microsoft.com/office/drawing/2014/main" id="{127C2810-9A21-8040-B7AF-448957AAEF1C}"/>
              </a:ext>
            </a:extLst>
          </p:cNvPr>
          <p:cNvSpPr>
            <a:spLocks noGrp="1"/>
          </p:cNvSpPr>
          <p:nvPr>
            <p:ph sz="quarter" idx="15"/>
          </p:nvPr>
        </p:nvSpPr>
        <p:spPr/>
        <p:txBody>
          <a:bodyPr/>
          <a:lstStyle/>
          <a:p>
            <a:r>
              <a:rPr lang="en-GB"/>
              <a:t>AE, adverse events; AST, aspartate aminotransferase; ALT, alanine aminotransferase; TACE, transarterial chemoembolization</a:t>
            </a:r>
          </a:p>
        </p:txBody>
      </p:sp>
      <p:sp>
        <p:nvSpPr>
          <p:cNvPr id="16" name="TextBox 15">
            <a:extLst>
              <a:ext uri="{FF2B5EF4-FFF2-40B4-BE49-F238E27FC236}">
                <a16:creationId xmlns:a16="http://schemas.microsoft.com/office/drawing/2014/main" id="{BD6DCA11-1590-684E-AED0-09E4F5F01187}"/>
              </a:ext>
            </a:extLst>
          </p:cNvPr>
          <p:cNvSpPr txBox="1"/>
          <p:nvPr/>
        </p:nvSpPr>
        <p:spPr>
          <a:xfrm>
            <a:off x="13434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120</a:t>
            </a:r>
            <a:endParaRPr lang="en-SG"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8C8AF9FA-B6D7-FE4C-A9FD-6B410B20379C}"/>
              </a:ext>
            </a:extLst>
          </p:cNvPr>
          <p:cNvSpPr txBox="1"/>
          <p:nvPr/>
        </p:nvSpPr>
        <p:spPr>
          <a:xfrm>
            <a:off x="2671787" y="1250022"/>
            <a:ext cx="1619831" cy="215444"/>
          </a:xfrm>
          <a:prstGeom prst="rect">
            <a:avLst/>
          </a:prstGeom>
          <a:noFill/>
        </p:spPr>
        <p:txBody>
          <a:bodyPr wrap="square" lIns="0" tIns="0" rIns="0" bIns="0" rtlCol="0">
            <a:spAutoFit/>
          </a:bodyPr>
          <a:lstStyle/>
          <a:p>
            <a:pPr algn="ctr"/>
            <a:r>
              <a:rPr lang="en-GB" sz="1400" b="1" dirty="0">
                <a:solidFill>
                  <a:schemeClr val="accent1">
                    <a:lumMod val="75000"/>
                  </a:schemeClr>
                </a:solidFill>
                <a:latin typeface="Calibri" panose="020F0502020204030204" pitchFamily="34" charset="0"/>
                <a:cs typeface="Calibri" panose="020F0502020204030204" pitchFamily="34" charset="0"/>
              </a:rPr>
              <a:t>LEN-TACE group</a:t>
            </a:r>
          </a:p>
        </p:txBody>
      </p:sp>
      <p:sp>
        <p:nvSpPr>
          <p:cNvPr id="19" name="TextBox 18">
            <a:extLst>
              <a:ext uri="{FF2B5EF4-FFF2-40B4-BE49-F238E27FC236}">
                <a16:creationId xmlns:a16="http://schemas.microsoft.com/office/drawing/2014/main" id="{B6504D87-DD8B-DC4B-97A2-B78C593BACF3}"/>
              </a:ext>
            </a:extLst>
          </p:cNvPr>
          <p:cNvSpPr txBox="1"/>
          <p:nvPr/>
        </p:nvSpPr>
        <p:spPr>
          <a:xfrm>
            <a:off x="4148162" y="1250022"/>
            <a:ext cx="1619831" cy="215444"/>
          </a:xfrm>
          <a:prstGeom prst="rect">
            <a:avLst/>
          </a:prstGeom>
          <a:noFill/>
        </p:spPr>
        <p:txBody>
          <a:bodyPr wrap="square" lIns="0" tIns="0" rIns="0" bIns="0" rtlCol="0">
            <a:spAutoFit/>
          </a:bodyPr>
          <a:lstStyle/>
          <a:p>
            <a:pPr algn="ctr"/>
            <a:r>
              <a:rPr lang="en-GB" sz="1400" b="1" dirty="0">
                <a:solidFill>
                  <a:schemeClr val="tx2"/>
                </a:solidFill>
                <a:latin typeface="Calibri" panose="020F0502020204030204" pitchFamily="34" charset="0"/>
                <a:cs typeface="Calibri" panose="020F0502020204030204" pitchFamily="34" charset="0"/>
              </a:rPr>
              <a:t>LEN group</a:t>
            </a:r>
          </a:p>
        </p:txBody>
      </p:sp>
      <p:graphicFrame>
        <p:nvGraphicFramePr>
          <p:cNvPr id="12" name="Table 11">
            <a:extLst>
              <a:ext uri="{FF2B5EF4-FFF2-40B4-BE49-F238E27FC236}">
                <a16:creationId xmlns:a16="http://schemas.microsoft.com/office/drawing/2014/main" id="{757F6DBA-EFB1-4049-A8FB-E13226EC92D4}"/>
              </a:ext>
            </a:extLst>
          </p:cNvPr>
          <p:cNvGraphicFramePr>
            <a:graphicFrameLocks noGrp="1"/>
          </p:cNvGraphicFramePr>
          <p:nvPr/>
        </p:nvGraphicFramePr>
        <p:xfrm>
          <a:off x="6940040" y="1170364"/>
          <a:ext cx="4137450" cy="4568388"/>
        </p:xfrm>
        <a:graphic>
          <a:graphicData uri="http://schemas.openxmlformats.org/drawingml/2006/table">
            <a:tbl>
              <a:tblPr firstRow="1" bandRow="1">
                <a:tableStyleId>{5C22544A-7EE6-4342-B048-85BDC9FD1C3A}</a:tableStyleId>
              </a:tblPr>
              <a:tblGrid>
                <a:gridCol w="2304256">
                  <a:extLst>
                    <a:ext uri="{9D8B030D-6E8A-4147-A177-3AD203B41FA5}">
                      <a16:colId xmlns:a16="http://schemas.microsoft.com/office/drawing/2014/main" val="3330038017"/>
                    </a:ext>
                  </a:extLst>
                </a:gridCol>
                <a:gridCol w="916597">
                  <a:extLst>
                    <a:ext uri="{9D8B030D-6E8A-4147-A177-3AD203B41FA5}">
                      <a16:colId xmlns:a16="http://schemas.microsoft.com/office/drawing/2014/main" val="4271006105"/>
                    </a:ext>
                  </a:extLst>
                </a:gridCol>
                <a:gridCol w="916597">
                  <a:extLst>
                    <a:ext uri="{9D8B030D-6E8A-4147-A177-3AD203B41FA5}">
                      <a16:colId xmlns:a16="http://schemas.microsoft.com/office/drawing/2014/main" val="766151440"/>
                    </a:ext>
                  </a:extLst>
                </a:gridCol>
              </a:tblGrid>
              <a:tr h="95854">
                <a:tc>
                  <a:txBody>
                    <a:bodyPr/>
                    <a:lstStyle/>
                    <a:p>
                      <a:pPr algn="ctr">
                        <a:lnSpc>
                          <a:spcPct val="95000"/>
                        </a:lnSpc>
                      </a:pPr>
                      <a:r>
                        <a:rPr lang="en-US" sz="1300" dirty="0">
                          <a:solidFill>
                            <a:schemeClr val="tx1"/>
                          </a:solidFill>
                        </a:rPr>
                        <a:t>Adverse Events</a:t>
                      </a:r>
                    </a:p>
                  </a:txBody>
                  <a:tcPr marT="9720" marB="9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gridSpan="2">
                  <a:txBody>
                    <a:bodyPr/>
                    <a:lstStyle/>
                    <a:p>
                      <a:pPr algn="ctr">
                        <a:lnSpc>
                          <a:spcPct val="95000"/>
                        </a:lnSpc>
                      </a:pPr>
                      <a:r>
                        <a:rPr lang="en-US" sz="1300" dirty="0">
                          <a:solidFill>
                            <a:schemeClr val="tx1"/>
                          </a:solidFill>
                        </a:rPr>
                        <a:t>p value</a:t>
                      </a:r>
                    </a:p>
                  </a:txBody>
                  <a:tcPr marT="9720" marB="972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sz="1300" dirty="0"/>
                    </a:p>
                  </a:txBody>
                  <a:tcPr/>
                </a:tc>
                <a:extLst>
                  <a:ext uri="{0D108BD9-81ED-4DB2-BD59-A6C34878D82A}">
                    <a16:rowId xmlns:a16="http://schemas.microsoft.com/office/drawing/2014/main" val="4189713710"/>
                  </a:ext>
                </a:extLst>
              </a:tr>
              <a:tr h="95854">
                <a:tc>
                  <a:txBody>
                    <a:bodyPr/>
                    <a:lstStyle/>
                    <a:p>
                      <a:pPr>
                        <a:lnSpc>
                          <a:spcPct val="95000"/>
                        </a:lnSpc>
                      </a:pPr>
                      <a:endParaRPr lang="en-US" sz="1300" dirty="0"/>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1" dirty="0"/>
                        <a:t>All grade</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1" dirty="0"/>
                        <a:t>Grade 3-4</a:t>
                      </a:r>
                    </a:p>
                  </a:txBody>
                  <a:tcPr marT="9720" marB="9720">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69628456"/>
                  </a:ext>
                </a:extLst>
              </a:tr>
              <a:tr h="95854">
                <a:tc>
                  <a:txBody>
                    <a:bodyPr/>
                    <a:lstStyle/>
                    <a:p>
                      <a:pPr algn="ctr">
                        <a:lnSpc>
                          <a:spcPct val="95000"/>
                        </a:lnSpc>
                      </a:pPr>
                      <a:r>
                        <a:rPr lang="en-US" sz="1300" dirty="0"/>
                        <a:t>Hand-foot skin reaction</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0.849</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0.749</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79052791"/>
                  </a:ext>
                </a:extLst>
              </a:tr>
              <a:tr h="95854">
                <a:tc>
                  <a:txBody>
                    <a:bodyPr/>
                    <a:lstStyle/>
                    <a:p>
                      <a:pPr algn="ctr">
                        <a:lnSpc>
                          <a:spcPct val="95000"/>
                        </a:lnSpc>
                      </a:pPr>
                      <a:r>
                        <a:rPr lang="en-US" sz="1300" dirty="0">
                          <a:solidFill>
                            <a:srgbClr val="FF0000"/>
                          </a:solidFill>
                        </a:rPr>
                        <a:t>Abdominal pain</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0.058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138929"/>
                  </a:ext>
                </a:extLst>
              </a:tr>
              <a:tr h="95854">
                <a:tc>
                  <a:txBody>
                    <a:bodyPr/>
                    <a:lstStyle/>
                    <a:p>
                      <a:pPr algn="ctr">
                        <a:lnSpc>
                          <a:spcPct val="95000"/>
                        </a:lnSpc>
                      </a:pPr>
                      <a:r>
                        <a:rPr lang="en-US" sz="1300" dirty="0">
                          <a:solidFill>
                            <a:srgbClr val="FF0000"/>
                          </a:solidFill>
                        </a:rPr>
                        <a:t>Nausea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0.993</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03239445"/>
                  </a:ext>
                </a:extLst>
              </a:tr>
              <a:tr h="95854">
                <a:tc>
                  <a:txBody>
                    <a:bodyPr/>
                    <a:lstStyle/>
                    <a:p>
                      <a:pPr algn="ctr">
                        <a:lnSpc>
                          <a:spcPct val="95000"/>
                        </a:lnSpc>
                      </a:pPr>
                      <a:r>
                        <a:rPr lang="en-US" sz="1300" dirty="0"/>
                        <a:t>Diarrhea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0.737</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0.626</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97468078"/>
                  </a:ext>
                </a:extLst>
              </a:tr>
              <a:tr h="95854">
                <a:tc>
                  <a:txBody>
                    <a:bodyPr/>
                    <a:lstStyle/>
                    <a:p>
                      <a:pPr algn="ctr">
                        <a:lnSpc>
                          <a:spcPct val="95000"/>
                        </a:lnSpc>
                      </a:pPr>
                      <a:r>
                        <a:rPr lang="en-US" sz="1300" dirty="0">
                          <a:solidFill>
                            <a:srgbClr val="FF0000"/>
                          </a:solidFill>
                        </a:rPr>
                        <a:t>Fever</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0.319</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99505178"/>
                  </a:ext>
                </a:extLst>
              </a:tr>
              <a:tr h="95854">
                <a:tc>
                  <a:txBody>
                    <a:bodyPr/>
                    <a:lstStyle/>
                    <a:p>
                      <a:pPr algn="ctr">
                        <a:lnSpc>
                          <a:spcPct val="95000"/>
                        </a:lnSpc>
                      </a:pPr>
                      <a:r>
                        <a:rPr lang="en-US" sz="1300" dirty="0"/>
                        <a:t>Hypertension</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0.792</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0.828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1391642"/>
                  </a:ext>
                </a:extLst>
              </a:tr>
              <a:tr h="95854">
                <a:tc>
                  <a:txBody>
                    <a:bodyPr/>
                    <a:lstStyle/>
                    <a:p>
                      <a:pPr algn="ctr">
                        <a:lnSpc>
                          <a:spcPct val="95000"/>
                        </a:lnSpc>
                      </a:pPr>
                      <a:r>
                        <a:rPr lang="en-US" sz="1300" dirty="0"/>
                        <a:t>Alopecia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0.272</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0.320</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07986367"/>
                  </a:ext>
                </a:extLst>
              </a:tr>
              <a:tr h="95854">
                <a:tc>
                  <a:txBody>
                    <a:bodyPr/>
                    <a:lstStyle/>
                    <a:p>
                      <a:pPr algn="ctr">
                        <a:lnSpc>
                          <a:spcPct val="95000"/>
                        </a:lnSpc>
                      </a:pPr>
                      <a:r>
                        <a:rPr lang="en-US" sz="1300" dirty="0">
                          <a:solidFill>
                            <a:srgbClr val="FF0000"/>
                          </a:solidFill>
                        </a:rPr>
                        <a:t>Ascites</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0.004</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0.418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721830789"/>
                  </a:ext>
                </a:extLst>
              </a:tr>
              <a:tr h="95854">
                <a:tc>
                  <a:txBody>
                    <a:bodyPr/>
                    <a:lstStyle/>
                    <a:p>
                      <a:pPr algn="ctr">
                        <a:lnSpc>
                          <a:spcPct val="95000"/>
                        </a:lnSpc>
                      </a:pPr>
                      <a:r>
                        <a:rPr lang="en-US" sz="1300" dirty="0">
                          <a:solidFill>
                            <a:srgbClr val="FF0000"/>
                          </a:solidFill>
                        </a:rPr>
                        <a:t>Vomiting</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0.555</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43468471"/>
                  </a:ext>
                </a:extLst>
              </a:tr>
              <a:tr h="95854">
                <a:tc>
                  <a:txBody>
                    <a:bodyPr/>
                    <a:lstStyle/>
                    <a:p>
                      <a:pPr algn="ctr">
                        <a:lnSpc>
                          <a:spcPct val="95000"/>
                        </a:lnSpc>
                      </a:pPr>
                      <a:r>
                        <a:rPr lang="en-US" sz="1300" dirty="0"/>
                        <a:t>Fatigue</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0.607</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0.533</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517813688"/>
                  </a:ext>
                </a:extLst>
              </a:tr>
              <a:tr h="95854">
                <a:tc>
                  <a:txBody>
                    <a:bodyPr/>
                    <a:lstStyle/>
                    <a:p>
                      <a:pPr algn="ctr">
                        <a:lnSpc>
                          <a:spcPct val="95000"/>
                        </a:lnSpc>
                      </a:pPr>
                      <a:r>
                        <a:rPr lang="en-US" sz="1300" dirty="0"/>
                        <a:t>Dysphonia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0.851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0.555</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1402205"/>
                  </a:ext>
                </a:extLst>
              </a:tr>
              <a:tr h="95854">
                <a:tc>
                  <a:txBody>
                    <a:bodyPr/>
                    <a:lstStyle/>
                    <a:p>
                      <a:pPr algn="ctr">
                        <a:lnSpc>
                          <a:spcPct val="95000"/>
                        </a:lnSpc>
                      </a:pPr>
                      <a:r>
                        <a:rPr lang="en-US" sz="1300" dirty="0"/>
                        <a:t>Decreased appetite</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0.498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0.981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236171472"/>
                  </a:ext>
                </a:extLst>
              </a:tr>
              <a:tr h="95854">
                <a:tc>
                  <a:txBody>
                    <a:bodyPr/>
                    <a:lstStyle/>
                    <a:p>
                      <a:pPr algn="ctr">
                        <a:lnSpc>
                          <a:spcPct val="95000"/>
                        </a:lnSpc>
                      </a:pPr>
                      <a:r>
                        <a:rPr lang="en-US" sz="1300" dirty="0"/>
                        <a:t>Proteinuria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0.402</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0.774</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52130260"/>
                  </a:ext>
                </a:extLst>
              </a:tr>
              <a:tr h="95854">
                <a:tc>
                  <a:txBody>
                    <a:bodyPr/>
                    <a:lstStyle/>
                    <a:p>
                      <a:pPr algn="ctr">
                        <a:lnSpc>
                          <a:spcPct val="95000"/>
                        </a:lnSpc>
                      </a:pPr>
                      <a:r>
                        <a:rPr lang="en-US" sz="1300" dirty="0"/>
                        <a:t>Weight decreased</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0.844</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0.859</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84926030"/>
                  </a:ext>
                </a:extLst>
              </a:tr>
              <a:tr h="95854">
                <a:tc>
                  <a:txBody>
                    <a:bodyPr/>
                    <a:lstStyle/>
                    <a:p>
                      <a:pPr algn="ctr">
                        <a:lnSpc>
                          <a:spcPct val="95000"/>
                        </a:lnSpc>
                      </a:pPr>
                      <a:r>
                        <a:rPr lang="en-US" sz="1300" dirty="0"/>
                        <a:t>Rash</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0.966</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0.418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62570274"/>
                  </a:ext>
                </a:extLst>
              </a:tr>
              <a:tr h="95854">
                <a:tc>
                  <a:txBody>
                    <a:bodyPr/>
                    <a:lstStyle/>
                    <a:p>
                      <a:pPr algn="ctr">
                        <a:lnSpc>
                          <a:spcPct val="95000"/>
                        </a:lnSpc>
                      </a:pPr>
                      <a:r>
                        <a:rPr lang="en-US" sz="1300" dirty="0">
                          <a:solidFill>
                            <a:srgbClr val="FF0000"/>
                          </a:solidFill>
                        </a:rPr>
                        <a:t>ALT increased</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06495158"/>
                  </a:ext>
                </a:extLst>
              </a:tr>
              <a:tr h="95854">
                <a:tc>
                  <a:txBody>
                    <a:bodyPr/>
                    <a:lstStyle/>
                    <a:p>
                      <a:pPr algn="ctr">
                        <a:lnSpc>
                          <a:spcPct val="95000"/>
                        </a:lnSpc>
                      </a:pPr>
                      <a:r>
                        <a:rPr lang="en-US" sz="1300" dirty="0">
                          <a:solidFill>
                            <a:srgbClr val="FF0000"/>
                          </a:solidFill>
                        </a:rPr>
                        <a:t>AST increased</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&lt;0.001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21100014"/>
                  </a:ext>
                </a:extLst>
              </a:tr>
              <a:tr h="95854">
                <a:tc>
                  <a:txBody>
                    <a:bodyPr/>
                    <a:lstStyle/>
                    <a:p>
                      <a:pPr algn="ctr">
                        <a:lnSpc>
                          <a:spcPct val="95000"/>
                        </a:lnSpc>
                      </a:pPr>
                      <a:r>
                        <a:rPr lang="en-US" sz="1300" dirty="0">
                          <a:solidFill>
                            <a:srgbClr val="FF0000"/>
                          </a:solidFill>
                        </a:rPr>
                        <a:t>Hyperbilirubinemia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0.029</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0.014</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66679869"/>
                  </a:ext>
                </a:extLst>
              </a:tr>
              <a:tr h="95854">
                <a:tc>
                  <a:txBody>
                    <a:bodyPr/>
                    <a:lstStyle/>
                    <a:p>
                      <a:pPr algn="ctr">
                        <a:lnSpc>
                          <a:spcPct val="95000"/>
                        </a:lnSpc>
                      </a:pPr>
                      <a:r>
                        <a:rPr lang="en-US" sz="1300" dirty="0">
                          <a:solidFill>
                            <a:srgbClr val="FF0000"/>
                          </a:solidFill>
                        </a:rPr>
                        <a:t>Hypoalbuminemia</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solidFill>
                            <a:srgbClr val="FF0000"/>
                          </a:solidFill>
                        </a:rPr>
                        <a:t>0.001</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0.993</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59445818"/>
                  </a:ext>
                </a:extLst>
              </a:tr>
              <a:tr h="95854">
                <a:tc>
                  <a:txBody>
                    <a:bodyPr/>
                    <a:lstStyle/>
                    <a:p>
                      <a:pPr algn="ctr">
                        <a:lnSpc>
                          <a:spcPct val="95000"/>
                        </a:lnSpc>
                      </a:pPr>
                      <a:r>
                        <a:rPr lang="en-US" sz="1300" dirty="0"/>
                        <a:t>Constipation</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0.928</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lnSpc>
                          <a:spcPct val="95000"/>
                        </a:lnSpc>
                      </a:pPr>
                      <a:r>
                        <a:rPr lang="en-US" sz="1300" b="0" dirty="0"/>
                        <a:t>0.643</a:t>
                      </a:r>
                    </a:p>
                  </a:txBody>
                  <a:tcPr marT="9720" marB="972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6501565"/>
                  </a:ext>
                </a:extLst>
              </a:tr>
            </a:tbl>
          </a:graphicData>
        </a:graphic>
      </p:graphicFrame>
      <p:sp>
        <p:nvSpPr>
          <p:cNvPr id="22" name="TextBox 21">
            <a:extLst>
              <a:ext uri="{FF2B5EF4-FFF2-40B4-BE49-F238E27FC236}">
                <a16:creationId xmlns:a16="http://schemas.microsoft.com/office/drawing/2014/main" id="{129BF8DA-F3D6-3241-9598-6CFF64CCDC11}"/>
              </a:ext>
            </a:extLst>
          </p:cNvPr>
          <p:cNvSpPr txBox="1"/>
          <p:nvPr/>
        </p:nvSpPr>
        <p:spPr>
          <a:xfrm>
            <a:off x="18133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100</a:t>
            </a:r>
            <a:endParaRPr lang="en-SG" sz="1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28221DF8-6467-E24E-A505-81618F73B6E6}"/>
              </a:ext>
            </a:extLst>
          </p:cNvPr>
          <p:cNvSpPr txBox="1"/>
          <p:nvPr/>
        </p:nvSpPr>
        <p:spPr>
          <a:xfrm>
            <a:off x="22324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80</a:t>
            </a:r>
            <a:endParaRPr lang="en-SG"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64DB24A-99D0-9345-B596-F48F97669E23}"/>
              </a:ext>
            </a:extLst>
          </p:cNvPr>
          <p:cNvSpPr txBox="1"/>
          <p:nvPr/>
        </p:nvSpPr>
        <p:spPr>
          <a:xfrm>
            <a:off x="31722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40</a:t>
            </a:r>
            <a:endParaRPr lang="en-SG" sz="12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FF259C6B-CB6D-014C-A998-F6A3D497B54D}"/>
              </a:ext>
            </a:extLst>
          </p:cNvPr>
          <p:cNvSpPr txBox="1"/>
          <p:nvPr/>
        </p:nvSpPr>
        <p:spPr>
          <a:xfrm>
            <a:off x="2718247"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60</a:t>
            </a:r>
            <a:endParaRPr lang="en-SG"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B4234A16-5796-1341-85F4-7232591CCF50}"/>
              </a:ext>
            </a:extLst>
          </p:cNvPr>
          <p:cNvSpPr txBox="1"/>
          <p:nvPr/>
        </p:nvSpPr>
        <p:spPr>
          <a:xfrm>
            <a:off x="3638997"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20</a:t>
            </a:r>
            <a:endParaRPr lang="en-SG" sz="12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33518EFD-85E4-8443-A163-2571771C1E3A}"/>
              </a:ext>
            </a:extLst>
          </p:cNvPr>
          <p:cNvSpPr txBox="1"/>
          <p:nvPr/>
        </p:nvSpPr>
        <p:spPr>
          <a:xfrm>
            <a:off x="40866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8236E8C8-A334-BC44-B7DF-FAA816A36330}"/>
              </a:ext>
            </a:extLst>
          </p:cNvPr>
          <p:cNvSpPr txBox="1"/>
          <p:nvPr/>
        </p:nvSpPr>
        <p:spPr>
          <a:xfrm>
            <a:off x="4534347"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20</a:t>
            </a:r>
            <a:endParaRPr lang="en-SG" sz="12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557A6079-9BA7-7446-96C8-F2D69A404E8B}"/>
              </a:ext>
            </a:extLst>
          </p:cNvPr>
          <p:cNvSpPr txBox="1"/>
          <p:nvPr/>
        </p:nvSpPr>
        <p:spPr>
          <a:xfrm>
            <a:off x="499472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40</a:t>
            </a:r>
            <a:endParaRPr lang="en-SG"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5D252FA6-5CA3-DC43-A4B2-1A64C6FEEC30}"/>
              </a:ext>
            </a:extLst>
          </p:cNvPr>
          <p:cNvSpPr txBox="1"/>
          <p:nvPr/>
        </p:nvSpPr>
        <p:spPr>
          <a:xfrm>
            <a:off x="5448747"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60</a:t>
            </a:r>
            <a:endParaRPr lang="en-SG" sz="1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F88AD241-26AA-F740-AE5A-16AA588CA262}"/>
              </a:ext>
            </a:extLst>
          </p:cNvPr>
          <p:cNvSpPr txBox="1"/>
          <p:nvPr/>
        </p:nvSpPr>
        <p:spPr>
          <a:xfrm>
            <a:off x="590912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80</a:t>
            </a:r>
            <a:endParaRPr lang="en-SG" sz="12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87044909-3754-DF4A-976A-E379A915D859}"/>
              </a:ext>
            </a:extLst>
          </p:cNvPr>
          <p:cNvSpPr txBox="1"/>
          <p:nvPr/>
        </p:nvSpPr>
        <p:spPr>
          <a:xfrm>
            <a:off x="6363147"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100</a:t>
            </a:r>
            <a:endParaRPr lang="en-SG"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7E2D9503-7C11-AC48-B9C9-583D08AE4F98}"/>
              </a:ext>
            </a:extLst>
          </p:cNvPr>
          <p:cNvSpPr txBox="1"/>
          <p:nvPr/>
        </p:nvSpPr>
        <p:spPr>
          <a:xfrm>
            <a:off x="6817172" y="5792564"/>
            <a:ext cx="3639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120</a:t>
            </a:r>
            <a:endParaRPr lang="en-SG" sz="1200" dirty="0">
              <a:latin typeface="Calibri" panose="020F0502020204030204" pitchFamily="34" charset="0"/>
              <a:cs typeface="Calibri" panose="020F0502020204030204" pitchFamily="34" charset="0"/>
            </a:endParaRPr>
          </a:p>
        </p:txBody>
      </p:sp>
      <p:cxnSp>
        <p:nvCxnSpPr>
          <p:cNvPr id="34" name="Straight Connector 33">
            <a:extLst>
              <a:ext uri="{FF2B5EF4-FFF2-40B4-BE49-F238E27FC236}">
                <a16:creationId xmlns:a16="http://schemas.microsoft.com/office/drawing/2014/main" id="{E61A0411-7D98-EE49-8D40-115474697524}"/>
              </a:ext>
            </a:extLst>
          </p:cNvPr>
          <p:cNvCxnSpPr/>
          <p:nvPr/>
        </p:nvCxnSpPr>
        <p:spPr>
          <a:xfrm>
            <a:off x="1525463"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C685D209-EE6F-9746-ACB0-01A64D2A2B30}"/>
              </a:ext>
            </a:extLst>
          </p:cNvPr>
          <p:cNvCxnSpPr/>
          <p:nvPr/>
        </p:nvCxnSpPr>
        <p:spPr>
          <a:xfrm>
            <a:off x="6974156"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0569CC0B-B8BE-404C-8469-C8F65748FBD3}"/>
              </a:ext>
            </a:extLst>
          </p:cNvPr>
          <p:cNvCxnSpPr/>
          <p:nvPr/>
        </p:nvCxnSpPr>
        <p:spPr>
          <a:xfrm>
            <a:off x="6520101"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3EE9B7DC-2AC2-5C4D-B6EE-52B3F825168A}"/>
              </a:ext>
            </a:extLst>
          </p:cNvPr>
          <p:cNvCxnSpPr/>
          <p:nvPr/>
        </p:nvCxnSpPr>
        <p:spPr>
          <a:xfrm>
            <a:off x="6066043"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62D421DB-DECF-094A-BB37-86AFC898BC61}"/>
              </a:ext>
            </a:extLst>
          </p:cNvPr>
          <p:cNvCxnSpPr/>
          <p:nvPr/>
        </p:nvCxnSpPr>
        <p:spPr>
          <a:xfrm>
            <a:off x="5611985"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4AF77830-22E5-7043-B458-551EEFC6E831}"/>
              </a:ext>
            </a:extLst>
          </p:cNvPr>
          <p:cNvCxnSpPr/>
          <p:nvPr/>
        </p:nvCxnSpPr>
        <p:spPr>
          <a:xfrm>
            <a:off x="5157927"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D74257E-2CFC-A446-A841-6C8CACF319E9}"/>
              </a:ext>
            </a:extLst>
          </p:cNvPr>
          <p:cNvCxnSpPr/>
          <p:nvPr/>
        </p:nvCxnSpPr>
        <p:spPr>
          <a:xfrm>
            <a:off x="4703869"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73A9AE9-E6A7-DB4E-A3FD-384BD88326DC}"/>
              </a:ext>
            </a:extLst>
          </p:cNvPr>
          <p:cNvCxnSpPr/>
          <p:nvPr/>
        </p:nvCxnSpPr>
        <p:spPr>
          <a:xfrm>
            <a:off x="3795753"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FBBD8D3-B6A1-4140-A779-8E803B6A5889}"/>
              </a:ext>
            </a:extLst>
          </p:cNvPr>
          <p:cNvCxnSpPr/>
          <p:nvPr/>
        </p:nvCxnSpPr>
        <p:spPr>
          <a:xfrm>
            <a:off x="3341695"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2915D798-1171-2247-B738-CB2E45E0395F}"/>
              </a:ext>
            </a:extLst>
          </p:cNvPr>
          <p:cNvCxnSpPr/>
          <p:nvPr/>
        </p:nvCxnSpPr>
        <p:spPr>
          <a:xfrm>
            <a:off x="2887637"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5A4AC13B-111D-A14B-A409-21941A8B41A8}"/>
              </a:ext>
            </a:extLst>
          </p:cNvPr>
          <p:cNvCxnSpPr/>
          <p:nvPr/>
        </p:nvCxnSpPr>
        <p:spPr>
          <a:xfrm>
            <a:off x="2433579"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EA665A79-8ECF-A149-B51D-F91523699025}"/>
              </a:ext>
            </a:extLst>
          </p:cNvPr>
          <p:cNvCxnSpPr/>
          <p:nvPr/>
        </p:nvCxnSpPr>
        <p:spPr>
          <a:xfrm>
            <a:off x="1979521"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35" name="Rectangle 34">
            <a:extLst>
              <a:ext uri="{FF2B5EF4-FFF2-40B4-BE49-F238E27FC236}">
                <a16:creationId xmlns:a16="http://schemas.microsoft.com/office/drawing/2014/main" id="{8A6F0AB3-1483-1D46-AE4A-A3CAB1AD863D}"/>
              </a:ext>
            </a:extLst>
          </p:cNvPr>
          <p:cNvSpPr/>
          <p:nvPr/>
        </p:nvSpPr>
        <p:spPr>
          <a:xfrm>
            <a:off x="3044105" y="1575470"/>
            <a:ext cx="12191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91CC5767-065B-7449-A1BD-E37EE139A7C6}"/>
              </a:ext>
            </a:extLst>
          </p:cNvPr>
          <p:cNvSpPr/>
          <p:nvPr/>
        </p:nvSpPr>
        <p:spPr>
          <a:xfrm>
            <a:off x="4098205" y="1575470"/>
            <a:ext cx="1650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056B5A8-6097-564A-A864-421787FE77BA}"/>
              </a:ext>
            </a:extLst>
          </p:cNvPr>
          <p:cNvSpPr/>
          <p:nvPr/>
        </p:nvSpPr>
        <p:spPr>
          <a:xfrm>
            <a:off x="4266480" y="1575470"/>
            <a:ext cx="121910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4F8C647F-D808-FC40-AE69-4815B10C8AE9}"/>
              </a:ext>
            </a:extLst>
          </p:cNvPr>
          <p:cNvSpPr/>
          <p:nvPr/>
        </p:nvSpPr>
        <p:spPr>
          <a:xfrm>
            <a:off x="4266480" y="1575470"/>
            <a:ext cx="123825"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7A666B7-E15B-F045-9BDB-477413548E17}"/>
              </a:ext>
            </a:extLst>
          </p:cNvPr>
          <p:cNvSpPr/>
          <p:nvPr/>
        </p:nvSpPr>
        <p:spPr>
          <a:xfrm>
            <a:off x="2294805" y="1786730"/>
            <a:ext cx="19684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F264A34-55C8-CC40-8746-8AC3E102C7FE}"/>
              </a:ext>
            </a:extLst>
          </p:cNvPr>
          <p:cNvSpPr/>
          <p:nvPr/>
        </p:nvSpPr>
        <p:spPr>
          <a:xfrm>
            <a:off x="4126779" y="1786730"/>
            <a:ext cx="1364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A2510D9-2122-B04C-88B6-681DBE6D2327}"/>
              </a:ext>
            </a:extLst>
          </p:cNvPr>
          <p:cNvSpPr/>
          <p:nvPr/>
        </p:nvSpPr>
        <p:spPr>
          <a:xfrm>
            <a:off x="4266480" y="1786730"/>
            <a:ext cx="4000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C6CDF4F6-C811-3C4E-956A-BA92FDB609E8}"/>
              </a:ext>
            </a:extLst>
          </p:cNvPr>
          <p:cNvSpPr/>
          <p:nvPr/>
        </p:nvSpPr>
        <p:spPr>
          <a:xfrm>
            <a:off x="4266480" y="1786730"/>
            <a:ext cx="144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2394EE19-6E06-D744-9C40-3113A5DEC345}"/>
              </a:ext>
            </a:extLst>
          </p:cNvPr>
          <p:cNvSpPr/>
          <p:nvPr/>
        </p:nvSpPr>
        <p:spPr>
          <a:xfrm>
            <a:off x="2872655" y="1997990"/>
            <a:ext cx="13905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96BC5955-D7E9-B041-8FB1-2CDEFBB2E1FB}"/>
              </a:ext>
            </a:extLst>
          </p:cNvPr>
          <p:cNvSpPr/>
          <p:nvPr/>
        </p:nvSpPr>
        <p:spPr>
          <a:xfrm>
            <a:off x="4241605" y="1997990"/>
            <a:ext cx="216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2078009-8E7D-5049-912E-C015747020F3}"/>
              </a:ext>
            </a:extLst>
          </p:cNvPr>
          <p:cNvSpPr/>
          <p:nvPr/>
        </p:nvSpPr>
        <p:spPr>
          <a:xfrm>
            <a:off x="4266480" y="1997990"/>
            <a:ext cx="3746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6B5F167-5360-6544-9E4B-110AFF455A93}"/>
              </a:ext>
            </a:extLst>
          </p:cNvPr>
          <p:cNvSpPr/>
          <p:nvPr/>
        </p:nvSpPr>
        <p:spPr>
          <a:xfrm>
            <a:off x="4266480" y="1997990"/>
            <a:ext cx="144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E7FC9B1-717F-CD4E-899D-C16DA652372F}"/>
              </a:ext>
            </a:extLst>
          </p:cNvPr>
          <p:cNvSpPr/>
          <p:nvPr/>
        </p:nvSpPr>
        <p:spPr>
          <a:xfrm>
            <a:off x="2434505" y="2209250"/>
            <a:ext cx="18287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E736F585-774C-CA41-8B66-C009C9C22AC9}"/>
              </a:ext>
            </a:extLst>
          </p:cNvPr>
          <p:cNvSpPr/>
          <p:nvPr/>
        </p:nvSpPr>
        <p:spPr>
          <a:xfrm>
            <a:off x="4060105" y="2209250"/>
            <a:ext cx="2031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1A31BDB0-5EA5-9044-B749-4737D900CFF9}"/>
              </a:ext>
            </a:extLst>
          </p:cNvPr>
          <p:cNvSpPr/>
          <p:nvPr/>
        </p:nvSpPr>
        <p:spPr>
          <a:xfrm>
            <a:off x="4266480" y="2209250"/>
            <a:ext cx="17208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BC22DF36-D28C-4843-9FCB-89650B2A311F}"/>
              </a:ext>
            </a:extLst>
          </p:cNvPr>
          <p:cNvSpPr/>
          <p:nvPr/>
        </p:nvSpPr>
        <p:spPr>
          <a:xfrm>
            <a:off x="4266480" y="2209250"/>
            <a:ext cx="1524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167F094-0B69-2145-B166-AE315E2078D0}"/>
              </a:ext>
            </a:extLst>
          </p:cNvPr>
          <p:cNvSpPr/>
          <p:nvPr/>
        </p:nvSpPr>
        <p:spPr>
          <a:xfrm>
            <a:off x="2758355" y="2420510"/>
            <a:ext cx="15048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61E1A02-32CA-4044-AE96-474DE5BA955D}"/>
              </a:ext>
            </a:extLst>
          </p:cNvPr>
          <p:cNvSpPr/>
          <p:nvPr/>
        </p:nvSpPr>
        <p:spPr>
          <a:xfrm>
            <a:off x="4245205" y="2420510"/>
            <a:ext cx="180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9B64349-939B-BA4C-ABEB-0BDC1C61C8C3}"/>
              </a:ext>
            </a:extLst>
          </p:cNvPr>
          <p:cNvSpPr/>
          <p:nvPr/>
        </p:nvSpPr>
        <p:spPr>
          <a:xfrm>
            <a:off x="4266480" y="2420510"/>
            <a:ext cx="1968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BA79675-0D76-0C41-BC5D-4BD8E352B02F}"/>
              </a:ext>
            </a:extLst>
          </p:cNvPr>
          <p:cNvSpPr/>
          <p:nvPr/>
        </p:nvSpPr>
        <p:spPr>
          <a:xfrm>
            <a:off x="1742355" y="2631770"/>
            <a:ext cx="25208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B7467EB-AC02-334D-ACD6-D0976D1C8243}"/>
              </a:ext>
            </a:extLst>
          </p:cNvPr>
          <p:cNvSpPr/>
          <p:nvPr/>
        </p:nvSpPr>
        <p:spPr>
          <a:xfrm>
            <a:off x="3466380" y="2631770"/>
            <a:ext cx="7968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4DD50907-7763-2A40-83FC-554CD91DAB74}"/>
              </a:ext>
            </a:extLst>
          </p:cNvPr>
          <p:cNvSpPr/>
          <p:nvPr/>
        </p:nvSpPr>
        <p:spPr>
          <a:xfrm>
            <a:off x="4266479" y="2631770"/>
            <a:ext cx="251777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86EED4DC-2F06-8542-8195-6CDF8B941521}"/>
              </a:ext>
            </a:extLst>
          </p:cNvPr>
          <p:cNvSpPr/>
          <p:nvPr/>
        </p:nvSpPr>
        <p:spPr>
          <a:xfrm>
            <a:off x="4266480" y="2631770"/>
            <a:ext cx="739775"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F91DDDC-18B0-CF48-85B8-3024C40A6F22}"/>
              </a:ext>
            </a:extLst>
          </p:cNvPr>
          <p:cNvSpPr/>
          <p:nvPr/>
        </p:nvSpPr>
        <p:spPr>
          <a:xfrm>
            <a:off x="3964855" y="2843030"/>
            <a:ext cx="2983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C9293098-46A9-C841-9FC9-7F70D3AE8ACB}"/>
              </a:ext>
            </a:extLst>
          </p:cNvPr>
          <p:cNvSpPr/>
          <p:nvPr/>
        </p:nvSpPr>
        <p:spPr>
          <a:xfrm>
            <a:off x="4190279" y="2843030"/>
            <a:ext cx="729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3A56073B-7733-5545-8449-AF7E211E75E4}"/>
              </a:ext>
            </a:extLst>
          </p:cNvPr>
          <p:cNvSpPr/>
          <p:nvPr/>
        </p:nvSpPr>
        <p:spPr>
          <a:xfrm>
            <a:off x="4266480" y="2843030"/>
            <a:ext cx="18008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B0257B7C-9C88-D949-90D9-C1721B2E913A}"/>
              </a:ext>
            </a:extLst>
          </p:cNvPr>
          <p:cNvSpPr/>
          <p:nvPr/>
        </p:nvSpPr>
        <p:spPr>
          <a:xfrm>
            <a:off x="4266480" y="2843030"/>
            <a:ext cx="18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98EADD81-867D-AC44-9921-EDBBC56943F4}"/>
              </a:ext>
            </a:extLst>
          </p:cNvPr>
          <p:cNvSpPr/>
          <p:nvPr/>
        </p:nvSpPr>
        <p:spPr>
          <a:xfrm>
            <a:off x="3764829" y="3054290"/>
            <a:ext cx="49837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06C5110-6D82-BE40-85B2-4920D20AE010}"/>
              </a:ext>
            </a:extLst>
          </p:cNvPr>
          <p:cNvSpPr/>
          <p:nvPr/>
        </p:nvSpPr>
        <p:spPr>
          <a:xfrm>
            <a:off x="4174405" y="3054290"/>
            <a:ext cx="88799"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4286C8B7-5ED0-C54C-9F37-1D5633F9A441}"/>
              </a:ext>
            </a:extLst>
          </p:cNvPr>
          <p:cNvSpPr/>
          <p:nvPr/>
        </p:nvSpPr>
        <p:spPr>
          <a:xfrm>
            <a:off x="4266480" y="3054290"/>
            <a:ext cx="1460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4F25B52F-13BB-4544-AF27-25822B43C505}"/>
              </a:ext>
            </a:extLst>
          </p:cNvPr>
          <p:cNvSpPr/>
          <p:nvPr/>
        </p:nvSpPr>
        <p:spPr>
          <a:xfrm>
            <a:off x="4266480" y="3054290"/>
            <a:ext cx="36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0ED05372-20BF-DC4E-ACB7-5A074705BA09}"/>
              </a:ext>
            </a:extLst>
          </p:cNvPr>
          <p:cNvSpPr/>
          <p:nvPr/>
        </p:nvSpPr>
        <p:spPr>
          <a:xfrm>
            <a:off x="3574329" y="3265550"/>
            <a:ext cx="68887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64A4213-EB0C-6049-AE29-315474971CF1}"/>
              </a:ext>
            </a:extLst>
          </p:cNvPr>
          <p:cNvSpPr/>
          <p:nvPr/>
        </p:nvSpPr>
        <p:spPr>
          <a:xfrm>
            <a:off x="4238004" y="3265550"/>
            <a:ext cx="252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2F4704B3-11E0-B441-82E0-0B22044D7A5F}"/>
              </a:ext>
            </a:extLst>
          </p:cNvPr>
          <p:cNvSpPr/>
          <p:nvPr/>
        </p:nvSpPr>
        <p:spPr>
          <a:xfrm>
            <a:off x="4266480" y="3265550"/>
            <a:ext cx="19367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282B7CC5-4993-3C47-BEFB-FF6AD99F1790}"/>
              </a:ext>
            </a:extLst>
          </p:cNvPr>
          <p:cNvSpPr/>
          <p:nvPr/>
        </p:nvSpPr>
        <p:spPr>
          <a:xfrm>
            <a:off x="4266480" y="3265550"/>
            <a:ext cx="36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27A3F20-1E52-5D4B-A07D-F1299D4E3655}"/>
              </a:ext>
            </a:extLst>
          </p:cNvPr>
          <p:cNvSpPr/>
          <p:nvPr/>
        </p:nvSpPr>
        <p:spPr>
          <a:xfrm>
            <a:off x="3006005" y="3476810"/>
            <a:ext cx="12572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F8C4DDF-D429-CF40-9481-9EACC1656CC1}"/>
              </a:ext>
            </a:extLst>
          </p:cNvPr>
          <p:cNvSpPr/>
          <p:nvPr/>
        </p:nvSpPr>
        <p:spPr>
          <a:xfrm>
            <a:off x="4126779" y="3476810"/>
            <a:ext cx="1364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44CE1B22-3353-5A48-B708-CCB8237ED863}"/>
              </a:ext>
            </a:extLst>
          </p:cNvPr>
          <p:cNvSpPr/>
          <p:nvPr/>
        </p:nvSpPr>
        <p:spPr>
          <a:xfrm>
            <a:off x="4266480" y="3476810"/>
            <a:ext cx="112712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ED6B0D5D-93A8-7243-96D3-E4746CC33C06}"/>
              </a:ext>
            </a:extLst>
          </p:cNvPr>
          <p:cNvSpPr/>
          <p:nvPr/>
        </p:nvSpPr>
        <p:spPr>
          <a:xfrm>
            <a:off x="4266481" y="3476810"/>
            <a:ext cx="889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88BA98E9-43A3-9040-8256-EE439C3B3E85}"/>
              </a:ext>
            </a:extLst>
          </p:cNvPr>
          <p:cNvSpPr/>
          <p:nvPr/>
        </p:nvSpPr>
        <p:spPr>
          <a:xfrm>
            <a:off x="3285405" y="3688070"/>
            <a:ext cx="9778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3F5B307F-CAC6-7D43-A817-74616F6A8661}"/>
              </a:ext>
            </a:extLst>
          </p:cNvPr>
          <p:cNvSpPr/>
          <p:nvPr/>
        </p:nvSpPr>
        <p:spPr>
          <a:xfrm>
            <a:off x="4238005" y="3688070"/>
            <a:ext cx="25200" cy="144000"/>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B142ACFF-EA3C-7E4E-9D1A-98DD4C0E5636}"/>
              </a:ext>
            </a:extLst>
          </p:cNvPr>
          <p:cNvSpPr/>
          <p:nvPr/>
        </p:nvSpPr>
        <p:spPr>
          <a:xfrm>
            <a:off x="4266480" y="3688070"/>
            <a:ext cx="99060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C7CB1393-8E70-7349-99DF-BC1C3A4DECC0}"/>
              </a:ext>
            </a:extLst>
          </p:cNvPr>
          <p:cNvSpPr/>
          <p:nvPr/>
        </p:nvSpPr>
        <p:spPr>
          <a:xfrm>
            <a:off x="4266480" y="3688070"/>
            <a:ext cx="396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1" name="Group 1030">
            <a:extLst>
              <a:ext uri="{FF2B5EF4-FFF2-40B4-BE49-F238E27FC236}">
                <a16:creationId xmlns:a16="http://schemas.microsoft.com/office/drawing/2014/main" id="{CA3695F8-3007-9748-9029-3CDA4A41F1F4}"/>
              </a:ext>
            </a:extLst>
          </p:cNvPr>
          <p:cNvGrpSpPr/>
          <p:nvPr/>
        </p:nvGrpSpPr>
        <p:grpSpPr>
          <a:xfrm>
            <a:off x="2548805" y="3899330"/>
            <a:ext cx="3260725" cy="145131"/>
            <a:chOff x="2660650" y="3899330"/>
            <a:chExt cx="3260725" cy="145131"/>
          </a:xfrm>
        </p:grpSpPr>
        <p:sp>
          <p:nvSpPr>
            <p:cNvPr id="108" name="Rectangle 107">
              <a:extLst>
                <a:ext uri="{FF2B5EF4-FFF2-40B4-BE49-F238E27FC236}">
                  <a16:creationId xmlns:a16="http://schemas.microsoft.com/office/drawing/2014/main" id="{F24927B0-58D1-5E44-97DC-B9E24AE7A65D}"/>
                </a:ext>
              </a:extLst>
            </p:cNvPr>
            <p:cNvSpPr/>
            <p:nvPr/>
          </p:nvSpPr>
          <p:spPr>
            <a:xfrm>
              <a:off x="2660650" y="3899330"/>
              <a:ext cx="17144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E6CA1391-F4AD-4D4F-BCBF-F6EE76399C14}"/>
                </a:ext>
              </a:extLst>
            </p:cNvPr>
            <p:cNvSpPr/>
            <p:nvPr/>
          </p:nvSpPr>
          <p:spPr>
            <a:xfrm>
              <a:off x="4191000" y="3899330"/>
              <a:ext cx="18405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33AFF26B-BEA4-2645-81EE-96AF01216F38}"/>
                </a:ext>
              </a:extLst>
            </p:cNvPr>
            <p:cNvSpPr/>
            <p:nvPr/>
          </p:nvSpPr>
          <p:spPr>
            <a:xfrm>
              <a:off x="4378325" y="3899330"/>
              <a:ext cx="15430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3DAE5B91-61FF-774D-8AAC-F4638AD2E4B0}"/>
                </a:ext>
              </a:extLst>
            </p:cNvPr>
            <p:cNvSpPr/>
            <p:nvPr/>
          </p:nvSpPr>
          <p:spPr>
            <a:xfrm>
              <a:off x="4378325" y="3899330"/>
              <a:ext cx="1778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3" name="Rectangle 112">
            <a:extLst>
              <a:ext uri="{FF2B5EF4-FFF2-40B4-BE49-F238E27FC236}">
                <a16:creationId xmlns:a16="http://schemas.microsoft.com/office/drawing/2014/main" id="{345E0F12-3F4E-AC48-B2BE-1B63FDFA4D80}"/>
              </a:ext>
            </a:extLst>
          </p:cNvPr>
          <p:cNvSpPr/>
          <p:nvPr/>
        </p:nvSpPr>
        <p:spPr>
          <a:xfrm>
            <a:off x="2847255" y="4109704"/>
            <a:ext cx="14159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BED9F3C3-AA0B-9D4D-828A-12175BF05EAE}"/>
              </a:ext>
            </a:extLst>
          </p:cNvPr>
          <p:cNvSpPr/>
          <p:nvPr/>
        </p:nvSpPr>
        <p:spPr>
          <a:xfrm>
            <a:off x="4098205" y="4110590"/>
            <a:ext cx="1650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87541A8D-C280-3E4E-A597-2A70F5B639D7}"/>
              </a:ext>
            </a:extLst>
          </p:cNvPr>
          <p:cNvSpPr/>
          <p:nvPr/>
        </p:nvSpPr>
        <p:spPr>
          <a:xfrm>
            <a:off x="4266480" y="4110590"/>
            <a:ext cx="121910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E0F1B404-D239-BA46-A3B9-F547A657962A}"/>
              </a:ext>
            </a:extLst>
          </p:cNvPr>
          <p:cNvSpPr/>
          <p:nvPr/>
        </p:nvSpPr>
        <p:spPr>
          <a:xfrm>
            <a:off x="4266480" y="4110590"/>
            <a:ext cx="1778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30" name="Group 1029">
            <a:extLst>
              <a:ext uri="{FF2B5EF4-FFF2-40B4-BE49-F238E27FC236}">
                <a16:creationId xmlns:a16="http://schemas.microsoft.com/office/drawing/2014/main" id="{D1EEA428-FC8A-0D49-A39A-20DA5A68D71C}"/>
              </a:ext>
            </a:extLst>
          </p:cNvPr>
          <p:cNvGrpSpPr/>
          <p:nvPr/>
        </p:nvGrpSpPr>
        <p:grpSpPr>
          <a:xfrm>
            <a:off x="2821855" y="4320078"/>
            <a:ext cx="2892425" cy="145131"/>
            <a:chOff x="2933700" y="4321845"/>
            <a:chExt cx="2892425" cy="145131"/>
          </a:xfrm>
        </p:grpSpPr>
        <p:sp>
          <p:nvSpPr>
            <p:cNvPr id="118" name="Rectangle 117">
              <a:extLst>
                <a:ext uri="{FF2B5EF4-FFF2-40B4-BE49-F238E27FC236}">
                  <a16:creationId xmlns:a16="http://schemas.microsoft.com/office/drawing/2014/main" id="{0529EA46-2EE5-2A45-BABE-A07B5FDDCE04}"/>
                </a:ext>
              </a:extLst>
            </p:cNvPr>
            <p:cNvSpPr/>
            <p:nvPr/>
          </p:nvSpPr>
          <p:spPr>
            <a:xfrm>
              <a:off x="2933700" y="4321845"/>
              <a:ext cx="144135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72C60C42-65B4-9546-A634-ABF6F5531C31}"/>
                </a:ext>
              </a:extLst>
            </p:cNvPr>
            <p:cNvSpPr/>
            <p:nvPr/>
          </p:nvSpPr>
          <p:spPr>
            <a:xfrm>
              <a:off x="4073525" y="4321845"/>
              <a:ext cx="3015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3F45205B-3C95-064B-A830-FBB1069E8ED0}"/>
                </a:ext>
              </a:extLst>
            </p:cNvPr>
            <p:cNvSpPr/>
            <p:nvPr/>
          </p:nvSpPr>
          <p:spPr>
            <a:xfrm>
              <a:off x="4378325" y="4321845"/>
              <a:ext cx="144780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87200E6-F52A-D648-B264-0B9CE252D1D1}"/>
                </a:ext>
              </a:extLst>
            </p:cNvPr>
            <p:cNvSpPr/>
            <p:nvPr/>
          </p:nvSpPr>
          <p:spPr>
            <a:xfrm>
              <a:off x="4378325" y="4321845"/>
              <a:ext cx="267867"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9" name="Group 1028">
            <a:extLst>
              <a:ext uri="{FF2B5EF4-FFF2-40B4-BE49-F238E27FC236}">
                <a16:creationId xmlns:a16="http://schemas.microsoft.com/office/drawing/2014/main" id="{CD4BB8D7-0EBD-234F-98BF-F5260F9A8DB3}"/>
              </a:ext>
            </a:extLst>
          </p:cNvPr>
          <p:cNvGrpSpPr/>
          <p:nvPr/>
        </p:nvGrpSpPr>
        <p:grpSpPr>
          <a:xfrm>
            <a:off x="3764829" y="4530452"/>
            <a:ext cx="537651" cy="145131"/>
            <a:chOff x="3876674" y="4521870"/>
            <a:chExt cx="537651" cy="145131"/>
          </a:xfrm>
        </p:grpSpPr>
        <p:sp>
          <p:nvSpPr>
            <p:cNvPr id="122" name="Rectangle 121">
              <a:extLst>
                <a:ext uri="{FF2B5EF4-FFF2-40B4-BE49-F238E27FC236}">
                  <a16:creationId xmlns:a16="http://schemas.microsoft.com/office/drawing/2014/main" id="{927CCDCC-1B5C-9347-A794-9300DD467BD2}"/>
                </a:ext>
              </a:extLst>
            </p:cNvPr>
            <p:cNvSpPr/>
            <p:nvPr/>
          </p:nvSpPr>
          <p:spPr>
            <a:xfrm>
              <a:off x="3876674" y="4521870"/>
              <a:ext cx="49837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F4D6C1E0-4786-CF45-88E2-E3A9B8FC800A}"/>
                </a:ext>
              </a:extLst>
            </p:cNvPr>
            <p:cNvSpPr/>
            <p:nvPr/>
          </p:nvSpPr>
          <p:spPr>
            <a:xfrm>
              <a:off x="4289425" y="4521870"/>
              <a:ext cx="856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206EAD07-195A-8E48-B2E5-EC95287E4769}"/>
                </a:ext>
              </a:extLst>
            </p:cNvPr>
            <p:cNvSpPr/>
            <p:nvPr/>
          </p:nvSpPr>
          <p:spPr>
            <a:xfrm>
              <a:off x="4378325" y="4521870"/>
              <a:ext cx="36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8" name="Group 1027">
            <a:extLst>
              <a:ext uri="{FF2B5EF4-FFF2-40B4-BE49-F238E27FC236}">
                <a16:creationId xmlns:a16="http://schemas.microsoft.com/office/drawing/2014/main" id="{13412634-108F-0143-9F1E-A0461C6EB38D}"/>
              </a:ext>
            </a:extLst>
          </p:cNvPr>
          <p:cNvGrpSpPr/>
          <p:nvPr/>
        </p:nvGrpSpPr>
        <p:grpSpPr>
          <a:xfrm>
            <a:off x="3437805" y="4740826"/>
            <a:ext cx="1025525" cy="145131"/>
            <a:chOff x="3549650" y="4737770"/>
            <a:chExt cx="1025525" cy="145131"/>
          </a:xfrm>
        </p:grpSpPr>
        <p:sp>
          <p:nvSpPr>
            <p:cNvPr id="126" name="Rectangle 125">
              <a:extLst>
                <a:ext uri="{FF2B5EF4-FFF2-40B4-BE49-F238E27FC236}">
                  <a16:creationId xmlns:a16="http://schemas.microsoft.com/office/drawing/2014/main" id="{9033A180-B712-4B42-B5CD-2C93D0BA8C42}"/>
                </a:ext>
              </a:extLst>
            </p:cNvPr>
            <p:cNvSpPr/>
            <p:nvPr/>
          </p:nvSpPr>
          <p:spPr>
            <a:xfrm>
              <a:off x="3549650" y="4737770"/>
              <a:ext cx="8254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E90EB34F-5E06-A74D-AA5F-67FABC5B2ED9}"/>
                </a:ext>
              </a:extLst>
            </p:cNvPr>
            <p:cNvSpPr/>
            <p:nvPr/>
          </p:nvSpPr>
          <p:spPr>
            <a:xfrm>
              <a:off x="3686175" y="4737770"/>
              <a:ext cx="68887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D5D35CA9-2C74-3148-8699-ADE3FB4E4F5A}"/>
                </a:ext>
              </a:extLst>
            </p:cNvPr>
            <p:cNvSpPr/>
            <p:nvPr/>
          </p:nvSpPr>
          <p:spPr>
            <a:xfrm>
              <a:off x="4378325" y="4737770"/>
              <a:ext cx="1968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9" name="Rectangle 128">
              <a:extLst>
                <a:ext uri="{FF2B5EF4-FFF2-40B4-BE49-F238E27FC236}">
                  <a16:creationId xmlns:a16="http://schemas.microsoft.com/office/drawing/2014/main" id="{A4255219-770E-FC42-A5E3-E231E5DDB0E1}"/>
                </a:ext>
              </a:extLst>
            </p:cNvPr>
            <p:cNvSpPr/>
            <p:nvPr/>
          </p:nvSpPr>
          <p:spPr>
            <a:xfrm>
              <a:off x="4378325" y="4737770"/>
              <a:ext cx="36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7" name="Group 1026">
            <a:extLst>
              <a:ext uri="{FF2B5EF4-FFF2-40B4-BE49-F238E27FC236}">
                <a16:creationId xmlns:a16="http://schemas.microsoft.com/office/drawing/2014/main" id="{7C9B815E-1946-9A42-8FD1-BF863D02993B}"/>
              </a:ext>
            </a:extLst>
          </p:cNvPr>
          <p:cNvGrpSpPr/>
          <p:nvPr/>
        </p:nvGrpSpPr>
        <p:grpSpPr>
          <a:xfrm>
            <a:off x="3234605" y="4951200"/>
            <a:ext cx="1270000" cy="145131"/>
            <a:chOff x="3346450" y="4953670"/>
            <a:chExt cx="1270000" cy="145131"/>
          </a:xfrm>
        </p:grpSpPr>
        <p:sp>
          <p:nvSpPr>
            <p:cNvPr id="130" name="Rectangle 129">
              <a:extLst>
                <a:ext uri="{FF2B5EF4-FFF2-40B4-BE49-F238E27FC236}">
                  <a16:creationId xmlns:a16="http://schemas.microsoft.com/office/drawing/2014/main" id="{B97E40E5-CC20-854C-A203-D7EB9554688A}"/>
                </a:ext>
              </a:extLst>
            </p:cNvPr>
            <p:cNvSpPr/>
            <p:nvPr/>
          </p:nvSpPr>
          <p:spPr>
            <a:xfrm>
              <a:off x="3346450" y="4953670"/>
              <a:ext cx="10286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7F6F5431-48D7-2948-B978-4287C5CD3440}"/>
                </a:ext>
              </a:extLst>
            </p:cNvPr>
            <p:cNvSpPr/>
            <p:nvPr/>
          </p:nvSpPr>
          <p:spPr>
            <a:xfrm>
              <a:off x="3482975" y="4953670"/>
              <a:ext cx="89207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743BE04C-66F4-FF4A-9003-6E9745B08B84}"/>
                </a:ext>
              </a:extLst>
            </p:cNvPr>
            <p:cNvSpPr/>
            <p:nvPr/>
          </p:nvSpPr>
          <p:spPr>
            <a:xfrm>
              <a:off x="4378325" y="4953670"/>
              <a:ext cx="23812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9A2290CB-9D97-1A48-B795-9D9FDD0B59C5}"/>
                </a:ext>
              </a:extLst>
            </p:cNvPr>
            <p:cNvSpPr/>
            <p:nvPr/>
          </p:nvSpPr>
          <p:spPr>
            <a:xfrm>
              <a:off x="4378326" y="4953670"/>
              <a:ext cx="635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5" name="Group 1024">
            <a:extLst>
              <a:ext uri="{FF2B5EF4-FFF2-40B4-BE49-F238E27FC236}">
                <a16:creationId xmlns:a16="http://schemas.microsoft.com/office/drawing/2014/main" id="{4EB7F99C-A264-7A48-A9A0-EBF4E1EE429D}"/>
              </a:ext>
            </a:extLst>
          </p:cNvPr>
          <p:cNvGrpSpPr/>
          <p:nvPr/>
        </p:nvGrpSpPr>
        <p:grpSpPr>
          <a:xfrm>
            <a:off x="3580679" y="5161574"/>
            <a:ext cx="1044576" cy="145131"/>
            <a:chOff x="3692524" y="5156870"/>
            <a:chExt cx="1044576" cy="145131"/>
          </a:xfrm>
        </p:grpSpPr>
        <p:sp>
          <p:nvSpPr>
            <p:cNvPr id="134" name="Rectangle 133">
              <a:extLst>
                <a:ext uri="{FF2B5EF4-FFF2-40B4-BE49-F238E27FC236}">
                  <a16:creationId xmlns:a16="http://schemas.microsoft.com/office/drawing/2014/main" id="{73DABF48-C741-1547-853B-F3C6FF836A3A}"/>
                </a:ext>
              </a:extLst>
            </p:cNvPr>
            <p:cNvSpPr/>
            <p:nvPr/>
          </p:nvSpPr>
          <p:spPr>
            <a:xfrm>
              <a:off x="3692524" y="5156870"/>
              <a:ext cx="68252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1BA5B24E-6C95-6449-AFAE-7B2F64861811}"/>
                </a:ext>
              </a:extLst>
            </p:cNvPr>
            <p:cNvSpPr/>
            <p:nvPr/>
          </p:nvSpPr>
          <p:spPr>
            <a:xfrm>
              <a:off x="4010025" y="5156870"/>
              <a:ext cx="365025"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81FB7596-D741-824E-BF21-636902F64598}"/>
                </a:ext>
              </a:extLst>
            </p:cNvPr>
            <p:cNvSpPr/>
            <p:nvPr/>
          </p:nvSpPr>
          <p:spPr>
            <a:xfrm>
              <a:off x="4378325" y="5156870"/>
              <a:ext cx="35877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770D1806-66F1-124A-A55A-CBDB5919F297}"/>
                </a:ext>
              </a:extLst>
            </p:cNvPr>
            <p:cNvSpPr/>
            <p:nvPr/>
          </p:nvSpPr>
          <p:spPr>
            <a:xfrm>
              <a:off x="4378325" y="5156870"/>
              <a:ext cx="111125"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24" name="Group 1023">
            <a:extLst>
              <a:ext uri="{FF2B5EF4-FFF2-40B4-BE49-F238E27FC236}">
                <a16:creationId xmlns:a16="http://schemas.microsoft.com/office/drawing/2014/main" id="{731D3E54-2776-D042-A0D2-01E599012568}"/>
              </a:ext>
            </a:extLst>
          </p:cNvPr>
          <p:cNvGrpSpPr/>
          <p:nvPr/>
        </p:nvGrpSpPr>
        <p:grpSpPr>
          <a:xfrm>
            <a:off x="3714029" y="5371948"/>
            <a:ext cx="698501" cy="145131"/>
            <a:chOff x="3825874" y="5369595"/>
            <a:chExt cx="698501" cy="145131"/>
          </a:xfrm>
        </p:grpSpPr>
        <p:sp>
          <p:nvSpPr>
            <p:cNvPr id="138" name="Rectangle 137">
              <a:extLst>
                <a:ext uri="{FF2B5EF4-FFF2-40B4-BE49-F238E27FC236}">
                  <a16:creationId xmlns:a16="http://schemas.microsoft.com/office/drawing/2014/main" id="{A3D670F8-2585-E14B-931E-A47CD478F04D}"/>
                </a:ext>
              </a:extLst>
            </p:cNvPr>
            <p:cNvSpPr/>
            <p:nvPr/>
          </p:nvSpPr>
          <p:spPr>
            <a:xfrm>
              <a:off x="3825874" y="5369595"/>
              <a:ext cx="54917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E77A9CE-56DD-2C4D-8F6F-8F972958035B}"/>
                </a:ext>
              </a:extLst>
            </p:cNvPr>
            <p:cNvSpPr/>
            <p:nvPr/>
          </p:nvSpPr>
          <p:spPr>
            <a:xfrm>
              <a:off x="4357049" y="5369595"/>
              <a:ext cx="180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3CBD63AA-EAD6-BD4E-93A6-FE4111E57451}"/>
                </a:ext>
              </a:extLst>
            </p:cNvPr>
            <p:cNvSpPr/>
            <p:nvPr/>
          </p:nvSpPr>
          <p:spPr>
            <a:xfrm>
              <a:off x="4378325" y="5369595"/>
              <a:ext cx="14605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BBCA907-8146-6A4F-910B-45105DEAA5C7}"/>
                </a:ext>
              </a:extLst>
            </p:cNvPr>
            <p:cNvSpPr/>
            <p:nvPr/>
          </p:nvSpPr>
          <p:spPr>
            <a:xfrm>
              <a:off x="4378325" y="5369595"/>
              <a:ext cx="144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2208BB37-DDBE-7C42-A072-936485450286}"/>
              </a:ext>
            </a:extLst>
          </p:cNvPr>
          <p:cNvGrpSpPr/>
          <p:nvPr/>
        </p:nvGrpSpPr>
        <p:grpSpPr>
          <a:xfrm>
            <a:off x="3548929" y="5582320"/>
            <a:ext cx="1393826" cy="145131"/>
            <a:chOff x="3660774" y="5582320"/>
            <a:chExt cx="1393826" cy="145131"/>
          </a:xfrm>
        </p:grpSpPr>
        <p:sp>
          <p:nvSpPr>
            <p:cNvPr id="142" name="Rectangle 141">
              <a:extLst>
                <a:ext uri="{FF2B5EF4-FFF2-40B4-BE49-F238E27FC236}">
                  <a16:creationId xmlns:a16="http://schemas.microsoft.com/office/drawing/2014/main" id="{6A24A63A-D0DD-7F48-8C62-15F32F99E9BA}"/>
                </a:ext>
              </a:extLst>
            </p:cNvPr>
            <p:cNvSpPr/>
            <p:nvPr/>
          </p:nvSpPr>
          <p:spPr>
            <a:xfrm>
              <a:off x="3660774" y="5582320"/>
              <a:ext cx="714275"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17865498-0617-2F44-96FB-B1D867C20666}"/>
                </a:ext>
              </a:extLst>
            </p:cNvPr>
            <p:cNvSpPr/>
            <p:nvPr/>
          </p:nvSpPr>
          <p:spPr>
            <a:xfrm>
              <a:off x="4329331" y="5582320"/>
              <a:ext cx="45719"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A06DC32D-B38A-1E44-8B2F-9999791BC99D}"/>
                </a:ext>
              </a:extLst>
            </p:cNvPr>
            <p:cNvSpPr/>
            <p:nvPr/>
          </p:nvSpPr>
          <p:spPr>
            <a:xfrm>
              <a:off x="4378325" y="5582320"/>
              <a:ext cx="676275"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5CF3FE3-ADE7-AE43-8906-B5AA45520B0D}"/>
                </a:ext>
              </a:extLst>
            </p:cNvPr>
            <p:cNvSpPr/>
            <p:nvPr/>
          </p:nvSpPr>
          <p:spPr>
            <a:xfrm>
              <a:off x="4378325" y="5582320"/>
              <a:ext cx="60325"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9E1DB38-E6D8-8549-8C13-674150C84FEB}"/>
              </a:ext>
            </a:extLst>
          </p:cNvPr>
          <p:cNvSpPr txBox="1"/>
          <p:nvPr/>
        </p:nvSpPr>
        <p:spPr>
          <a:xfrm>
            <a:off x="6278587" y="1526247"/>
            <a:ext cx="793055" cy="430887"/>
          </a:xfrm>
          <a:prstGeom prst="rect">
            <a:avLst/>
          </a:prstGeom>
          <a:noFill/>
        </p:spPr>
        <p:txBody>
          <a:bodyPr wrap="square" lIns="0" tIns="0" rIns="0" bIns="0" rtlCol="0">
            <a:spAutoFit/>
          </a:bodyPr>
          <a:lstStyle/>
          <a:p>
            <a:r>
              <a:rPr lang="en-GB" sz="1400" b="1" dirty="0">
                <a:latin typeface="Calibri" panose="020F0502020204030204" pitchFamily="34" charset="0"/>
                <a:cs typeface="Calibri" panose="020F0502020204030204" pitchFamily="34" charset="0"/>
              </a:rPr>
              <a:t>All grade</a:t>
            </a:r>
          </a:p>
          <a:p>
            <a:r>
              <a:rPr lang="en-GB" sz="1400" b="1" dirty="0">
                <a:latin typeface="Calibri" panose="020F0502020204030204" pitchFamily="34" charset="0"/>
                <a:cs typeface="Calibri" panose="020F0502020204030204" pitchFamily="34" charset="0"/>
              </a:rPr>
              <a:t>Grade 3-4</a:t>
            </a:r>
          </a:p>
        </p:txBody>
      </p:sp>
      <p:sp>
        <p:nvSpPr>
          <p:cNvPr id="52" name="Rectangle 51">
            <a:extLst>
              <a:ext uri="{FF2B5EF4-FFF2-40B4-BE49-F238E27FC236}">
                <a16:creationId xmlns:a16="http://schemas.microsoft.com/office/drawing/2014/main" id="{BEDE8180-0B1A-024E-B1C2-A92E905B64C8}"/>
              </a:ext>
            </a:extLst>
          </p:cNvPr>
          <p:cNvSpPr/>
          <p:nvPr/>
        </p:nvSpPr>
        <p:spPr>
          <a:xfrm>
            <a:off x="5800005" y="1785020"/>
            <a:ext cx="165000" cy="145131"/>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9EA0470-717E-D044-978B-49D0145FE9FF}"/>
              </a:ext>
            </a:extLst>
          </p:cNvPr>
          <p:cNvSpPr/>
          <p:nvPr/>
        </p:nvSpPr>
        <p:spPr>
          <a:xfrm>
            <a:off x="5800005" y="1562770"/>
            <a:ext cx="165000" cy="14513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3F2D6DF9-2155-C04C-8ECE-8A0305DC919B}"/>
              </a:ext>
            </a:extLst>
          </p:cNvPr>
          <p:cNvSpPr/>
          <p:nvPr/>
        </p:nvSpPr>
        <p:spPr>
          <a:xfrm>
            <a:off x="6047655" y="1785020"/>
            <a:ext cx="165000" cy="145131"/>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380AECE-834E-664E-B5FD-1A9CD9138BDC}"/>
              </a:ext>
            </a:extLst>
          </p:cNvPr>
          <p:cNvSpPr/>
          <p:nvPr/>
        </p:nvSpPr>
        <p:spPr>
          <a:xfrm>
            <a:off x="6047655" y="1562770"/>
            <a:ext cx="165000" cy="1451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723AB8AA-38CF-C84B-8A53-54BDD7444B50}"/>
              </a:ext>
            </a:extLst>
          </p:cNvPr>
          <p:cNvCxnSpPr/>
          <p:nvPr/>
        </p:nvCxnSpPr>
        <p:spPr>
          <a:xfrm>
            <a:off x="4262511" y="1526246"/>
            <a:ext cx="0" cy="4248000"/>
          </a:xfrm>
          <a:prstGeom prst="line">
            <a:avLst/>
          </a:prstGeom>
          <a:ln w="6350">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83263122"/>
      </p:ext>
    </p:extLst>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F4415983-FAFF-F847-AE98-1FE830B87181}"/>
              </a:ext>
            </a:extLst>
          </p:cNvPr>
          <p:cNvSpPr>
            <a:spLocks noGrp="1"/>
          </p:cNvSpPr>
          <p:nvPr>
            <p:ph sz="quarter" idx="12"/>
          </p:nvPr>
        </p:nvSpPr>
        <p:spPr>
          <a:xfrm>
            <a:off x="620184" y="1425600"/>
            <a:ext cx="10963200" cy="707256"/>
          </a:xfrm>
        </p:spPr>
        <p:txBody>
          <a:bodyPr/>
          <a:lstStyle/>
          <a:p>
            <a:r>
              <a:rPr lang="en-US" dirty="0"/>
              <a:t>Patients in the LEN-TACE group were treated with a total of 560 times of TACE, and the median TACE session per patient was 3 (ranged 1 to 6)</a:t>
            </a:r>
          </a:p>
        </p:txBody>
      </p:sp>
      <p:sp>
        <p:nvSpPr>
          <p:cNvPr id="2" name="Title 1"/>
          <p:cNvSpPr>
            <a:spLocks noGrp="1"/>
          </p:cNvSpPr>
          <p:nvPr>
            <p:ph type="title"/>
          </p:nvPr>
        </p:nvSpPr>
        <p:spPr>
          <a:xfrm>
            <a:off x="619200" y="246566"/>
            <a:ext cx="8740800" cy="807285"/>
          </a:xfrm>
        </p:spPr>
        <p:txBody>
          <a:bodyPr/>
          <a:lstStyle/>
          <a:p>
            <a:r>
              <a:rPr lang="en-US"/>
              <a:t>TACE Administration</a:t>
            </a:r>
            <a:endParaRPr lang="en-US" dirty="0"/>
          </a:p>
        </p:txBody>
      </p:sp>
      <p:sp>
        <p:nvSpPr>
          <p:cNvPr id="3" name="Slide Number Placeholder 2">
            <a:extLst>
              <a:ext uri="{FF2B5EF4-FFF2-40B4-BE49-F238E27FC236}">
                <a16:creationId xmlns:a16="http://schemas.microsoft.com/office/drawing/2014/main" id="{2DEA793D-9353-9A40-B6AD-17641462E988}"/>
              </a:ext>
            </a:extLst>
          </p:cNvPr>
          <p:cNvSpPr>
            <a:spLocks noGrp="1"/>
          </p:cNvSpPr>
          <p:nvPr>
            <p:ph type="sldNum" sz="quarter" idx="4"/>
          </p:nvPr>
        </p:nvSpPr>
        <p:spPr/>
        <p:txBody>
          <a:bodyPr/>
          <a:lstStyle/>
          <a:p>
            <a:fld id="{A8B9CA45-7916-481D-8256-1C0A03899043}" type="slidenum">
              <a:rPr lang="en-SG" smtClean="0"/>
              <a:pPr/>
              <a:t>101</a:t>
            </a:fld>
            <a:endParaRPr lang="en-SG"/>
          </a:p>
        </p:txBody>
      </p:sp>
      <p:sp>
        <p:nvSpPr>
          <p:cNvPr id="10" name="Content Placeholder 9">
            <a:extLst>
              <a:ext uri="{FF2B5EF4-FFF2-40B4-BE49-F238E27FC236}">
                <a16:creationId xmlns:a16="http://schemas.microsoft.com/office/drawing/2014/main" id="{980545B8-DE28-AA42-A5D8-6AF68F9762B0}"/>
              </a:ext>
            </a:extLst>
          </p:cNvPr>
          <p:cNvSpPr>
            <a:spLocks noGrp="1"/>
          </p:cNvSpPr>
          <p:nvPr>
            <p:ph sz="quarter" idx="15"/>
          </p:nvPr>
        </p:nvSpPr>
        <p:spPr/>
        <p:txBody>
          <a:bodyPr/>
          <a:lstStyle/>
          <a:p>
            <a:r>
              <a:rPr lang="en-US" dirty="0"/>
              <a:t>LEN, </a:t>
            </a:r>
            <a:r>
              <a:rPr lang="en-US" dirty="0" err="1"/>
              <a:t>Lenvatinib</a:t>
            </a:r>
            <a:r>
              <a:rPr lang="en-US" dirty="0"/>
              <a:t>; TACE, </a:t>
            </a:r>
            <a:r>
              <a:rPr lang="en-US" dirty="0" err="1"/>
              <a:t>transarterial</a:t>
            </a:r>
            <a:r>
              <a:rPr lang="en-US" dirty="0"/>
              <a:t> chemoembolization; IQR, interquartile range; SD, standard deviation; AE, adverse events</a:t>
            </a:r>
          </a:p>
        </p:txBody>
      </p:sp>
      <p:graphicFrame>
        <p:nvGraphicFramePr>
          <p:cNvPr id="11" name="Table 10">
            <a:extLst>
              <a:ext uri="{FF2B5EF4-FFF2-40B4-BE49-F238E27FC236}">
                <a16:creationId xmlns:a16="http://schemas.microsoft.com/office/drawing/2014/main" id="{D8BA56FB-398B-3A4C-AF53-64F01C65B175}"/>
              </a:ext>
            </a:extLst>
          </p:cNvPr>
          <p:cNvGraphicFramePr>
            <a:graphicFrameLocks noGrp="1"/>
          </p:cNvGraphicFramePr>
          <p:nvPr/>
        </p:nvGraphicFramePr>
        <p:xfrm>
          <a:off x="619200" y="2198171"/>
          <a:ext cx="10963200" cy="3607816"/>
        </p:xfrm>
        <a:graphic>
          <a:graphicData uri="http://schemas.openxmlformats.org/drawingml/2006/table">
            <a:tbl>
              <a:tblPr firstRow="1" bandRow="1">
                <a:tableStyleId>{5C22544A-7EE6-4342-B048-85BDC9FD1C3A}</a:tableStyleId>
              </a:tblPr>
              <a:tblGrid>
                <a:gridCol w="6412904">
                  <a:extLst>
                    <a:ext uri="{9D8B030D-6E8A-4147-A177-3AD203B41FA5}">
                      <a16:colId xmlns:a16="http://schemas.microsoft.com/office/drawing/2014/main" val="4140236425"/>
                    </a:ext>
                  </a:extLst>
                </a:gridCol>
                <a:gridCol w="2275148">
                  <a:extLst>
                    <a:ext uri="{9D8B030D-6E8A-4147-A177-3AD203B41FA5}">
                      <a16:colId xmlns:a16="http://schemas.microsoft.com/office/drawing/2014/main" val="27416855"/>
                    </a:ext>
                  </a:extLst>
                </a:gridCol>
                <a:gridCol w="2275148">
                  <a:extLst>
                    <a:ext uri="{9D8B030D-6E8A-4147-A177-3AD203B41FA5}">
                      <a16:colId xmlns:a16="http://schemas.microsoft.com/office/drawing/2014/main" val="1827837299"/>
                    </a:ext>
                  </a:extLst>
                </a:gridCol>
              </a:tblGrid>
              <a:tr h="370840">
                <a:tc>
                  <a:txBody>
                    <a:bodyPr/>
                    <a:lstStyle/>
                    <a:p>
                      <a:pPr>
                        <a:lnSpc>
                          <a:spcPct val="90000"/>
                        </a:lnSpc>
                      </a:pPr>
                      <a:endParaRPr lang="en-GB" noProof="0"/>
                    </a:p>
                  </a:txBody>
                  <a:tcPr/>
                </a:tc>
                <a:tc>
                  <a:txBody>
                    <a:bodyPr/>
                    <a:lstStyle/>
                    <a:p>
                      <a:pPr algn="ctr">
                        <a:lnSpc>
                          <a:spcPct val="90000"/>
                        </a:lnSpc>
                      </a:pPr>
                      <a:r>
                        <a:rPr lang="en-GB" noProof="0" dirty="0"/>
                        <a:t>DEB-TACE</a:t>
                      </a:r>
                      <a:br>
                        <a:rPr lang="en-GB" noProof="0" dirty="0"/>
                      </a:br>
                      <a:r>
                        <a:rPr lang="en-GB" noProof="0" dirty="0"/>
                        <a:t>(N=117)</a:t>
                      </a:r>
                    </a:p>
                  </a:txBody>
                  <a:tcPr/>
                </a:tc>
                <a:tc>
                  <a:txBody>
                    <a:bodyPr/>
                    <a:lstStyle/>
                    <a:p>
                      <a:pPr algn="ctr">
                        <a:lnSpc>
                          <a:spcPct val="90000"/>
                        </a:lnSpc>
                      </a:pPr>
                      <a:r>
                        <a:rPr lang="en-GB" noProof="0" dirty="0" err="1"/>
                        <a:t>cTACE</a:t>
                      </a:r>
                      <a:br>
                        <a:rPr lang="en-GB" noProof="0" dirty="0"/>
                      </a:br>
                      <a:r>
                        <a:rPr lang="en-GB" noProof="0" dirty="0"/>
                        <a:t>(N=53)</a:t>
                      </a:r>
                    </a:p>
                  </a:txBody>
                  <a:tcPr/>
                </a:tc>
                <a:extLst>
                  <a:ext uri="{0D108BD9-81ED-4DB2-BD59-A6C34878D82A}">
                    <a16:rowId xmlns:a16="http://schemas.microsoft.com/office/drawing/2014/main" val="2727931148"/>
                  </a:ext>
                </a:extLst>
              </a:tr>
              <a:tr h="370840">
                <a:tc>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GB" b="1" noProof="0"/>
                        <a:t>TACE times</a:t>
                      </a:r>
                      <a:br>
                        <a:rPr lang="en-GB" b="1" noProof="0"/>
                      </a:br>
                      <a:r>
                        <a:rPr lang="en-GB" noProof="0"/>
                        <a:t>Mean (SD)</a:t>
                      </a:r>
                      <a:br>
                        <a:rPr lang="en-GB" noProof="0"/>
                      </a:br>
                      <a:r>
                        <a:rPr lang="en-GB" noProof="0"/>
                        <a:t>Median (IQR)</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noProof="0" dirty="0"/>
                        <a:t>306</a:t>
                      </a:r>
                      <a:br>
                        <a:rPr lang="en-GB" noProof="0" dirty="0"/>
                      </a:br>
                      <a:r>
                        <a:rPr lang="en-GB" noProof="0" dirty="0"/>
                        <a:t>2.6 (0.7)</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noProof="0" dirty="0"/>
                        <a:t>3 (2-3)</a:t>
                      </a: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noProof="0" dirty="0"/>
                        <a:t>254</a:t>
                      </a:r>
                      <a:br>
                        <a:rPr lang="en-GB" noProof="0" dirty="0"/>
                      </a:br>
                      <a:r>
                        <a:rPr lang="en-GB" noProof="0" dirty="0"/>
                        <a:t>4.8 (0.9)</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noProof="0" dirty="0"/>
                        <a:t>5 (3-5)</a:t>
                      </a:r>
                    </a:p>
                  </a:txBody>
                  <a:tcPr/>
                </a:tc>
                <a:extLst>
                  <a:ext uri="{0D108BD9-81ED-4DB2-BD59-A6C34878D82A}">
                    <a16:rowId xmlns:a16="http://schemas.microsoft.com/office/drawing/2014/main" val="3954651744"/>
                  </a:ext>
                </a:extLst>
              </a:tr>
              <a:tr h="370840">
                <a:tc>
                  <a:txBody>
                    <a:bodyPr/>
                    <a:lstStyle/>
                    <a:p>
                      <a:pPr marL="184150" indent="-174625">
                        <a:lnSpc>
                          <a:spcPct val="90000"/>
                        </a:lnSpc>
                        <a:tabLst/>
                      </a:pPr>
                      <a:r>
                        <a:rPr lang="en-GB" b="1" noProof="0" dirty="0"/>
                        <a:t>Reasons for TACE discontinuation</a:t>
                      </a:r>
                      <a:br>
                        <a:rPr lang="en-GB" b="1" noProof="0" dirty="0"/>
                      </a:br>
                      <a:r>
                        <a:rPr lang="en-GB" b="0" noProof="0" dirty="0"/>
                        <a:t>Disease progression</a:t>
                      </a:r>
                      <a:br>
                        <a:rPr lang="en-GB" noProof="0" dirty="0"/>
                      </a:br>
                      <a:r>
                        <a:rPr lang="en-GB" noProof="0" dirty="0"/>
                        <a:t>Hepatic resection</a:t>
                      </a:r>
                      <a:br>
                        <a:rPr lang="en-GB" noProof="0" dirty="0"/>
                      </a:br>
                      <a:r>
                        <a:rPr lang="en-GB" noProof="0" dirty="0"/>
                        <a:t>Disappearance of any </a:t>
                      </a:r>
                      <a:r>
                        <a:rPr lang="en-GB" noProof="0" dirty="0" err="1"/>
                        <a:t>intratumoral</a:t>
                      </a:r>
                      <a:r>
                        <a:rPr lang="en-GB" noProof="0" dirty="0"/>
                        <a:t> arterial enhancement </a:t>
                      </a:r>
                      <a:br>
                        <a:rPr lang="en-GB" noProof="0" dirty="0"/>
                      </a:br>
                      <a:r>
                        <a:rPr lang="en-GB" noProof="0" dirty="0"/>
                        <a:t>in all intrahepatic lesion</a:t>
                      </a:r>
                      <a:br>
                        <a:rPr lang="en-GB" noProof="0" dirty="0"/>
                      </a:br>
                      <a:r>
                        <a:rPr lang="en-GB" noProof="0" dirty="0"/>
                        <a:t>Unacceptable AEs</a:t>
                      </a:r>
                      <a:br>
                        <a:rPr lang="en-GB" noProof="0" dirty="0"/>
                      </a:br>
                      <a:r>
                        <a:rPr lang="en-GB" noProof="0" dirty="0"/>
                        <a:t>Other reasons</a:t>
                      </a:r>
                    </a:p>
                  </a:txBody>
                  <a:tcPr/>
                </a:tc>
                <a:tc>
                  <a:txBody>
                    <a:bodyPr/>
                    <a:lstStyle/>
                    <a:p>
                      <a:pPr algn="ctr">
                        <a:lnSpc>
                          <a:spcPct val="90000"/>
                        </a:lnSpc>
                      </a:pPr>
                      <a:br>
                        <a:rPr lang="en-GB" noProof="0" dirty="0"/>
                      </a:br>
                      <a:r>
                        <a:rPr lang="en-GB" noProof="0" dirty="0"/>
                        <a:t>78</a:t>
                      </a:r>
                      <a:br>
                        <a:rPr lang="en-GB" noProof="0" dirty="0"/>
                      </a:br>
                      <a:r>
                        <a:rPr lang="en-GB" noProof="0" dirty="0"/>
                        <a:t>17</a:t>
                      </a:r>
                      <a:br>
                        <a:rPr lang="en-GB" noProof="0" dirty="0"/>
                      </a:br>
                      <a:r>
                        <a:rPr lang="en-GB" noProof="0" dirty="0"/>
                        <a:t>4</a:t>
                      </a:r>
                      <a:br>
                        <a:rPr lang="en-GB" noProof="0" dirty="0"/>
                      </a:br>
                      <a:br>
                        <a:rPr lang="en-GB" noProof="0" dirty="0"/>
                      </a:br>
                      <a:r>
                        <a:rPr lang="en-GB" noProof="0" dirty="0"/>
                        <a:t>2</a:t>
                      </a:r>
                      <a:br>
                        <a:rPr lang="en-GB" noProof="0" dirty="0"/>
                      </a:br>
                      <a:r>
                        <a:rPr lang="en-GB" noProof="0" dirty="0"/>
                        <a:t>0</a:t>
                      </a:r>
                    </a:p>
                  </a:txBody>
                  <a:tcPr/>
                </a:tc>
                <a:tc>
                  <a:txBody>
                    <a:bodyPr/>
                    <a:lstStyle/>
                    <a:p>
                      <a:pPr algn="ctr">
                        <a:lnSpc>
                          <a:spcPct val="90000"/>
                        </a:lnSpc>
                      </a:pPr>
                      <a:br>
                        <a:rPr lang="en-GB" noProof="0" dirty="0"/>
                      </a:br>
                      <a:r>
                        <a:rPr lang="en-GB" noProof="0" dirty="0"/>
                        <a:t>44</a:t>
                      </a:r>
                      <a:br>
                        <a:rPr lang="en-GB" noProof="0" dirty="0"/>
                      </a:br>
                      <a:r>
                        <a:rPr lang="en-GB" noProof="0" dirty="0"/>
                        <a:t>9</a:t>
                      </a:r>
                      <a:br>
                        <a:rPr lang="en-GB" noProof="0" dirty="0"/>
                      </a:br>
                      <a:r>
                        <a:rPr lang="en-GB" noProof="0" dirty="0"/>
                        <a:t>1</a:t>
                      </a:r>
                      <a:br>
                        <a:rPr lang="en-GB" noProof="0" dirty="0"/>
                      </a:br>
                      <a:br>
                        <a:rPr lang="en-GB" noProof="0" dirty="0"/>
                      </a:br>
                      <a:r>
                        <a:rPr lang="en-GB" noProof="0" dirty="0"/>
                        <a:t>2</a:t>
                      </a:r>
                      <a:br>
                        <a:rPr lang="en-GB" noProof="0" dirty="0"/>
                      </a:br>
                      <a:r>
                        <a:rPr lang="en-GB" noProof="0" dirty="0"/>
                        <a:t>2</a:t>
                      </a:r>
                    </a:p>
                  </a:txBody>
                  <a:tcPr/>
                </a:tc>
                <a:extLst>
                  <a:ext uri="{0D108BD9-81ED-4DB2-BD59-A6C34878D82A}">
                    <a16:rowId xmlns:a16="http://schemas.microsoft.com/office/drawing/2014/main" val="1621468849"/>
                  </a:ext>
                </a:extLst>
              </a:tr>
              <a:tr h="370840">
                <a:tc>
                  <a:txBody>
                    <a:bodyPr/>
                    <a:lstStyle/>
                    <a:p>
                      <a:pPr marL="0" indent="9525">
                        <a:lnSpc>
                          <a:spcPct val="90000"/>
                        </a:lnSpc>
                        <a:tabLst/>
                      </a:pPr>
                      <a:r>
                        <a:rPr lang="en-GB" b="1" noProof="0" dirty="0"/>
                        <a:t>TACE delay related to AEs</a:t>
                      </a:r>
                    </a:p>
                  </a:txBody>
                  <a:tcPr/>
                </a:tc>
                <a:tc>
                  <a:txBody>
                    <a:bodyPr/>
                    <a:lstStyle/>
                    <a:p>
                      <a:pPr algn="ctr">
                        <a:lnSpc>
                          <a:spcPct val="90000"/>
                        </a:lnSpc>
                      </a:pPr>
                      <a:r>
                        <a:rPr lang="en-GB" noProof="0" dirty="0"/>
                        <a:t>35</a:t>
                      </a:r>
                    </a:p>
                  </a:txBody>
                  <a:tcPr/>
                </a:tc>
                <a:tc>
                  <a:txBody>
                    <a:bodyPr/>
                    <a:lstStyle/>
                    <a:p>
                      <a:pPr algn="ctr">
                        <a:lnSpc>
                          <a:spcPct val="90000"/>
                        </a:lnSpc>
                      </a:pPr>
                      <a:r>
                        <a:rPr lang="en-GB" noProof="0" dirty="0"/>
                        <a:t>30</a:t>
                      </a:r>
                    </a:p>
                  </a:txBody>
                  <a:tcPr/>
                </a:tc>
                <a:extLst>
                  <a:ext uri="{0D108BD9-81ED-4DB2-BD59-A6C34878D82A}">
                    <a16:rowId xmlns:a16="http://schemas.microsoft.com/office/drawing/2014/main" val="555659346"/>
                  </a:ext>
                </a:extLst>
              </a:tr>
            </a:tbl>
          </a:graphicData>
        </a:graphic>
      </p:graphicFrame>
    </p:spTree>
    <p:extLst>
      <p:ext uri="{BB962C8B-B14F-4D97-AF65-F5344CB8AC3E}">
        <p14:creationId xmlns:p14="http://schemas.microsoft.com/office/powerpoint/2010/main" val="302656303"/>
      </p:ext>
    </p:extLst>
  </p:cSld>
  <p:clrMapOvr>
    <a:masterClrMapping/>
  </p:clrMapOvr>
  <p:transition spd="med"/>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AF90A-68CC-49D4-BB97-331612B928EF}"/>
              </a:ext>
            </a:extLst>
          </p:cNvPr>
          <p:cNvSpPr>
            <a:spLocks noGrp="1"/>
          </p:cNvSpPr>
          <p:nvPr>
            <p:ph sz="quarter" idx="12"/>
          </p:nvPr>
        </p:nvSpPr>
        <p:spPr/>
        <p:txBody>
          <a:bodyPr/>
          <a:lstStyle/>
          <a:p>
            <a:r>
              <a:rPr lang="en-US" dirty="0"/>
              <a:t>This study is a positive study</a:t>
            </a:r>
          </a:p>
          <a:p>
            <a:r>
              <a:rPr lang="en-US" dirty="0"/>
              <a:t>It emphasizes the safety and tolerability of using TACE after Lenvatinib in advanced HCC </a:t>
            </a:r>
          </a:p>
          <a:p>
            <a:r>
              <a:rPr lang="en-US" dirty="0"/>
              <a:t>However, it remains to be seen which are the right patients to be selected for this sequence as these patients are heterogenous </a:t>
            </a:r>
          </a:p>
        </p:txBody>
      </p:sp>
      <p:sp>
        <p:nvSpPr>
          <p:cNvPr id="2" name="Title 1">
            <a:extLst>
              <a:ext uri="{FF2B5EF4-FFF2-40B4-BE49-F238E27FC236}">
                <a16:creationId xmlns:a16="http://schemas.microsoft.com/office/drawing/2014/main" id="{CEF924A3-5294-472C-908B-64500E0FDDE4}"/>
              </a:ext>
            </a:extLst>
          </p:cNvPr>
          <p:cNvSpPr>
            <a:spLocks noGrp="1"/>
          </p:cNvSpPr>
          <p:nvPr>
            <p:ph type="title"/>
          </p:nvPr>
        </p:nvSpPr>
        <p:spPr/>
        <p:txBody>
          <a:bodyPr/>
          <a:lstStyle/>
          <a:p>
            <a:r>
              <a:rPr lang="en-US" dirty="0"/>
              <a:t>My thoughts</a:t>
            </a:r>
            <a:endParaRPr lang="en-SG" dirty="0"/>
          </a:p>
        </p:txBody>
      </p:sp>
      <p:sp>
        <p:nvSpPr>
          <p:cNvPr id="4" name="Slide Number Placeholder 3">
            <a:extLst>
              <a:ext uri="{FF2B5EF4-FFF2-40B4-BE49-F238E27FC236}">
                <a16:creationId xmlns:a16="http://schemas.microsoft.com/office/drawing/2014/main" id="{C24180F8-FAE1-CC47-9E44-10CF7A9CA17E}"/>
              </a:ext>
            </a:extLst>
          </p:cNvPr>
          <p:cNvSpPr>
            <a:spLocks noGrp="1"/>
          </p:cNvSpPr>
          <p:nvPr>
            <p:ph type="sldNum" sz="quarter" idx="4"/>
          </p:nvPr>
        </p:nvSpPr>
        <p:spPr/>
        <p:txBody>
          <a:bodyPr/>
          <a:lstStyle/>
          <a:p>
            <a:fld id="{A8B9CA45-7916-481D-8256-1C0A03899043}" type="slidenum">
              <a:rPr lang="en-SG" smtClean="0"/>
              <a:t>102</a:t>
            </a:fld>
            <a:endParaRPr lang="en-SG"/>
          </a:p>
        </p:txBody>
      </p:sp>
    </p:spTree>
    <p:extLst>
      <p:ext uri="{BB962C8B-B14F-4D97-AF65-F5344CB8AC3E}">
        <p14:creationId xmlns:p14="http://schemas.microsoft.com/office/powerpoint/2010/main" val="199488774"/>
      </p:ext>
    </p:extLst>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A7BE-279A-42A0-843C-78BC5D5628D1}"/>
              </a:ext>
            </a:extLst>
          </p:cNvPr>
          <p:cNvSpPr>
            <a:spLocks noGrp="1"/>
          </p:cNvSpPr>
          <p:nvPr>
            <p:ph type="title"/>
          </p:nvPr>
        </p:nvSpPr>
        <p:spPr/>
        <p:txBody>
          <a:bodyPr/>
          <a:lstStyle/>
          <a:p>
            <a:r>
              <a:rPr lang="en-US" altLang="en-US" dirty="0"/>
              <a:t>A look to future treatments and closing remarks</a:t>
            </a:r>
            <a:endParaRPr lang="en-GB" dirty="0"/>
          </a:p>
        </p:txBody>
      </p:sp>
      <p:sp>
        <p:nvSpPr>
          <p:cNvPr id="3" name="Slide Number Placeholder 2">
            <a:extLst>
              <a:ext uri="{FF2B5EF4-FFF2-40B4-BE49-F238E27FC236}">
                <a16:creationId xmlns:a16="http://schemas.microsoft.com/office/drawing/2014/main" id="{A40A2448-8B1D-473C-800D-792D67829E1F}"/>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103</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
        <p:nvSpPr>
          <p:cNvPr id="4" name="Rectangle 6">
            <a:extLst>
              <a:ext uri="{FF2B5EF4-FFF2-40B4-BE49-F238E27FC236}">
                <a16:creationId xmlns:a16="http://schemas.microsoft.com/office/drawing/2014/main" id="{D696EB01-34DC-47B2-B53B-40D424C4301C}"/>
              </a:ext>
            </a:extLst>
          </p:cNvPr>
          <p:cNvSpPr txBox="1">
            <a:spLocks noChangeArrowheads="1"/>
          </p:cNvSpPr>
          <p:nvPr/>
        </p:nvSpPr>
        <p:spPr bwMode="auto">
          <a:xfrm>
            <a:off x="2895600" y="4005064"/>
            <a:ext cx="6400800" cy="2448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Richard S. Finn, MD</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Professor of Clinical Medicine</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Division of Hematology/Oncology</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Director, Signal Transduction and Therapeutics Program</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Jonsson Comprehensive Cancer Center</a:t>
            </a:r>
          </a:p>
          <a:p>
            <a:pPr marL="0" marR="0" lvl="0" indent="0" algn="ctr" defTabSz="457200" rtl="0" eaLnBrk="0" fontAlgn="base" latinLnBrk="0" hangingPunct="0">
              <a:lnSpc>
                <a:spcPct val="100000"/>
              </a:lnSpc>
              <a:spcBef>
                <a:spcPct val="20000"/>
              </a:spcBef>
              <a:spcAft>
                <a:spcPct val="0"/>
              </a:spcAft>
              <a:buClrTx/>
              <a:buSzTx/>
              <a:buFontTx/>
              <a:buNone/>
              <a:tabLst/>
              <a:defRPr/>
            </a:pPr>
            <a:r>
              <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rPr>
              <a:t>Geffen School of Medicine at UCLA, California, USA</a:t>
            </a:r>
          </a:p>
          <a:p>
            <a:pPr marL="0" marR="0" lvl="0" indent="0" algn="ctr" defTabSz="457200" rtl="0" eaLnBrk="0" fontAlgn="base" latinLnBrk="0" hangingPunct="0">
              <a:lnSpc>
                <a:spcPct val="100000"/>
              </a:lnSpc>
              <a:spcBef>
                <a:spcPct val="20000"/>
              </a:spcBef>
              <a:spcAft>
                <a:spcPct val="0"/>
              </a:spcAft>
              <a:buClrTx/>
              <a:buSzTx/>
              <a:buFontTx/>
              <a:buNone/>
              <a:tabLst/>
              <a:defRPr/>
            </a:pPr>
            <a:endParaRPr kumimoji="0" lang="en-GB" altLang="en-US" sz="2000" b="0" i="0" u="none" strike="noStrike" kern="0" cap="none" spc="0" normalizeH="0" baseline="0" noProof="0" dirty="0">
              <a:ln>
                <a:noFill/>
              </a:ln>
              <a:solidFill>
                <a:srgbClr val="FEA30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8122810"/>
      </p:ext>
    </p:extLst>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Treatment Strategy in the Management of HCC 2021 and Beyond</a:t>
            </a:r>
          </a:p>
        </p:txBody>
      </p:sp>
      <p:sp>
        <p:nvSpPr>
          <p:cNvPr id="2" name="Text Placeholder 1"/>
          <p:cNvSpPr>
            <a:spLocks noGrp="1"/>
          </p:cNvSpPr>
          <p:nvPr>
            <p:ph sz="quarter" idx="15"/>
          </p:nvPr>
        </p:nvSpPr>
        <p:spPr>
          <a:xfrm>
            <a:off x="619200" y="6264202"/>
            <a:ext cx="11061453" cy="365125"/>
          </a:xfrm>
          <a:solidFill>
            <a:schemeClr val="bg1"/>
          </a:solidFill>
        </p:spPr>
        <p:txBody>
          <a:bodyPr/>
          <a:lstStyle/>
          <a:p>
            <a:r>
              <a:rPr lang="en-GB" dirty="0"/>
              <a:t>AFP, α- fetoprotein; BCLC, Barcelona Clinic Liver cancer; DDLT, deceased- donor liver transplantation; ECOG, Eastern Cooperative Oncology Group; HCC, hepatocellular carcinoma; LDLT, living- donor liver transplantation; M1, distant metastasis; N1, lymph node metastasis; OS, overall survival; RCT, randomised controlled trial; TACE, transarterial chemoembolisation</a:t>
            </a:r>
          </a:p>
          <a:p>
            <a:r>
              <a:rPr lang="en-GB" dirty="0"/>
              <a:t>Llovet JM, et al. Nat Rev Dis Primers. 2021;7:6</a:t>
            </a:r>
          </a:p>
        </p:txBody>
      </p:sp>
      <p:pic>
        <p:nvPicPr>
          <p:cNvPr id="6" name="Picture 5">
            <a:extLst>
              <a:ext uri="{FF2B5EF4-FFF2-40B4-BE49-F238E27FC236}">
                <a16:creationId xmlns:a16="http://schemas.microsoft.com/office/drawing/2014/main" id="{057041F9-4B1F-4646-B6FE-0A65550ECAE2}"/>
              </a:ext>
            </a:extLst>
          </p:cNvPr>
          <p:cNvPicPr>
            <a:picLocks noChangeAspect="1"/>
          </p:cNvPicPr>
          <p:nvPr/>
        </p:nvPicPr>
        <p:blipFill>
          <a:blip r:embed="rId2"/>
          <a:stretch>
            <a:fillRect/>
          </a:stretch>
        </p:blipFill>
        <p:spPr>
          <a:xfrm>
            <a:off x="698049" y="1444696"/>
            <a:ext cx="2221392" cy="979304"/>
          </a:xfrm>
          <a:prstGeom prst="rect">
            <a:avLst/>
          </a:prstGeom>
          <a:effectLst>
            <a:outerShdw blurRad="50800" dist="38100" dir="2700000" algn="tl" rotWithShape="0">
              <a:prstClr val="black">
                <a:alpha val="40000"/>
              </a:prstClr>
            </a:outerShdw>
          </a:effectLst>
        </p:spPr>
      </p:pic>
      <p:grpSp>
        <p:nvGrpSpPr>
          <p:cNvPr id="124" name="Group 123">
            <a:extLst>
              <a:ext uri="{FF2B5EF4-FFF2-40B4-BE49-F238E27FC236}">
                <a16:creationId xmlns:a16="http://schemas.microsoft.com/office/drawing/2014/main" id="{96804648-7F55-4DB9-8039-02A79896950F}"/>
              </a:ext>
            </a:extLst>
          </p:cNvPr>
          <p:cNvGrpSpPr/>
          <p:nvPr/>
        </p:nvGrpSpPr>
        <p:grpSpPr>
          <a:xfrm>
            <a:off x="3102426" y="1304011"/>
            <a:ext cx="8741744" cy="4707899"/>
            <a:chOff x="3102426" y="1304011"/>
            <a:chExt cx="8741744" cy="4707899"/>
          </a:xfrm>
        </p:grpSpPr>
        <p:sp>
          <p:nvSpPr>
            <p:cNvPr id="43" name="Rectangle 42">
              <a:extLst>
                <a:ext uri="{FF2B5EF4-FFF2-40B4-BE49-F238E27FC236}">
                  <a16:creationId xmlns:a16="http://schemas.microsoft.com/office/drawing/2014/main" id="{9610BE3E-EF37-4320-923B-12F018FD575C}"/>
                </a:ext>
              </a:extLst>
            </p:cNvPr>
            <p:cNvSpPr/>
            <p:nvPr/>
          </p:nvSpPr>
          <p:spPr>
            <a:xfrm>
              <a:off x="3105433" y="1588764"/>
              <a:ext cx="8738736" cy="685419"/>
            </a:xfrm>
            <a:prstGeom prst="rect">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21CA0FC0-BAA5-4A15-8CC4-93301931EA90}"/>
                </a:ext>
              </a:extLst>
            </p:cNvPr>
            <p:cNvSpPr/>
            <p:nvPr/>
          </p:nvSpPr>
          <p:spPr>
            <a:xfrm>
              <a:off x="3105434" y="2329991"/>
              <a:ext cx="8738736" cy="1588039"/>
            </a:xfrm>
            <a:prstGeom prst="rect">
              <a:avLst/>
            </a:prstGeom>
            <a:solidFill>
              <a:schemeClr val="accent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B27A8C1D-8EED-459A-ABF4-2301DC7BBC04}"/>
                </a:ext>
              </a:extLst>
            </p:cNvPr>
            <p:cNvSpPr/>
            <p:nvPr/>
          </p:nvSpPr>
          <p:spPr>
            <a:xfrm>
              <a:off x="3105434" y="3968789"/>
              <a:ext cx="8738736" cy="778039"/>
            </a:xfrm>
            <a:prstGeom prst="rect">
              <a:avLst/>
            </a:pr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AC002452-21F8-4339-BA9E-F95B0CF7CCE1}"/>
                </a:ext>
              </a:extLst>
            </p:cNvPr>
            <p:cNvSpPr/>
            <p:nvPr/>
          </p:nvSpPr>
          <p:spPr>
            <a:xfrm>
              <a:off x="3105434" y="4816364"/>
              <a:ext cx="8738735" cy="1195546"/>
            </a:xfrm>
            <a:prstGeom prst="rect">
              <a:avLst/>
            </a:prstGeom>
            <a:solidFill>
              <a:schemeClr val="accent5">
                <a:lumMod val="9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Rectangle: Rounded Corners 4">
              <a:extLst>
                <a:ext uri="{FF2B5EF4-FFF2-40B4-BE49-F238E27FC236}">
                  <a16:creationId xmlns:a16="http://schemas.microsoft.com/office/drawing/2014/main" id="{A88C463A-6483-44D0-A22A-B4C7841FCFC4}"/>
                </a:ext>
              </a:extLst>
            </p:cNvPr>
            <p:cNvSpPr/>
            <p:nvPr/>
          </p:nvSpPr>
          <p:spPr>
            <a:xfrm>
              <a:off x="6690932" y="1304011"/>
              <a:ext cx="1771650" cy="186748"/>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5D8298"/>
                  </a:solidFill>
                  <a:effectLst/>
                  <a:uLnTx/>
                  <a:uFillTx/>
                  <a:latin typeface="Calibri" panose="020F0502020204030204"/>
                  <a:ea typeface="+mn-ea"/>
                  <a:cs typeface="+mn-cs"/>
                </a:rPr>
                <a:t>HCC</a:t>
              </a:r>
            </a:p>
          </p:txBody>
        </p:sp>
        <p:sp>
          <p:nvSpPr>
            <p:cNvPr id="8" name="Rectangle: Rounded Corners 7">
              <a:extLst>
                <a:ext uri="{FF2B5EF4-FFF2-40B4-BE49-F238E27FC236}">
                  <a16:creationId xmlns:a16="http://schemas.microsoft.com/office/drawing/2014/main" id="{2086A356-46FC-40D5-A738-85CA3060ADED}"/>
                </a:ext>
              </a:extLst>
            </p:cNvPr>
            <p:cNvSpPr/>
            <p:nvPr/>
          </p:nvSpPr>
          <p:spPr>
            <a:xfrm>
              <a:off x="385651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Very early stage (BCLC 0)</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Single nodule ≤2 cm</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Child-Pugh A ECOG 0</a:t>
              </a:r>
            </a:p>
          </p:txBody>
        </p:sp>
        <p:sp>
          <p:nvSpPr>
            <p:cNvPr id="9" name="TextBox 8">
              <a:extLst>
                <a:ext uri="{FF2B5EF4-FFF2-40B4-BE49-F238E27FC236}">
                  <a16:creationId xmlns:a16="http://schemas.microsoft.com/office/drawing/2014/main" id="{6BF9D560-3359-48B4-9A6E-CA12ABAFCCA9}"/>
                </a:ext>
              </a:extLst>
            </p:cNvPr>
            <p:cNvSpPr txBox="1"/>
            <p:nvPr/>
          </p:nvSpPr>
          <p:spPr>
            <a:xfrm rot="16200000">
              <a:off x="3284110" y="1788040"/>
              <a:ext cx="795411" cy="244682"/>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rPr>
                <a:t>Stages</a:t>
              </a:r>
            </a:p>
          </p:txBody>
        </p:sp>
        <p:sp>
          <p:nvSpPr>
            <p:cNvPr id="10" name="TextBox 9">
              <a:extLst>
                <a:ext uri="{FF2B5EF4-FFF2-40B4-BE49-F238E27FC236}">
                  <a16:creationId xmlns:a16="http://schemas.microsoft.com/office/drawing/2014/main" id="{AF758572-5A8E-4919-8897-42C8A0792B29}"/>
                </a:ext>
              </a:extLst>
            </p:cNvPr>
            <p:cNvSpPr txBox="1"/>
            <p:nvPr/>
          </p:nvSpPr>
          <p:spPr>
            <a:xfrm rot="16200000">
              <a:off x="2828909" y="2908206"/>
              <a:ext cx="1553463" cy="397032"/>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rPr>
                <a:t>Primary </a:t>
              </a:r>
              <a:br>
                <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rPr>
              </a:br>
              <a:r>
                <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rPr>
                <a:t>treatments</a:t>
              </a:r>
            </a:p>
          </p:txBody>
        </p:sp>
        <p:sp>
          <p:nvSpPr>
            <p:cNvPr id="11" name="TextBox 10">
              <a:extLst>
                <a:ext uri="{FF2B5EF4-FFF2-40B4-BE49-F238E27FC236}">
                  <a16:creationId xmlns:a16="http://schemas.microsoft.com/office/drawing/2014/main" id="{6517EEBD-AB16-47A8-B18C-9689D9915E36}"/>
                </a:ext>
              </a:extLst>
            </p:cNvPr>
            <p:cNvSpPr txBox="1"/>
            <p:nvPr/>
          </p:nvSpPr>
          <p:spPr>
            <a:xfrm rot="16200000">
              <a:off x="3122175" y="4150026"/>
              <a:ext cx="966931" cy="397032"/>
            </a:xfrm>
            <a:prstGeom prst="rect">
              <a:avLst/>
            </a:prstGeom>
            <a:noFill/>
          </p:spPr>
          <p:txBody>
            <a:bodyPr wrap="non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190" normalizeH="0" baseline="0" noProof="0" dirty="0">
                  <a:ln>
                    <a:noFill/>
                  </a:ln>
                  <a:solidFill>
                    <a:srgbClr val="5D8298">
                      <a:lumMod val="50000"/>
                    </a:srgbClr>
                  </a:solidFill>
                  <a:effectLst/>
                  <a:uLnTx/>
                  <a:uFillTx/>
                  <a:latin typeface="Calibri" panose="020F0502020204030204"/>
                  <a:ea typeface="Aileron" charset="0"/>
                  <a:cs typeface="Aileron" charset="0"/>
                </a:rPr>
                <a:t>Expected</a:t>
              </a:r>
              <a:br>
                <a:rPr kumimoji="0" lang="en-GB" sz="1100" b="1" i="0" u="none" strike="noStrike" kern="1200" cap="none" spc="190" normalizeH="0" baseline="0" noProof="0" dirty="0">
                  <a:ln>
                    <a:noFill/>
                  </a:ln>
                  <a:solidFill>
                    <a:srgbClr val="5D8298">
                      <a:lumMod val="50000"/>
                    </a:srgbClr>
                  </a:solidFill>
                  <a:effectLst/>
                  <a:uLnTx/>
                  <a:uFillTx/>
                  <a:latin typeface="Calibri" panose="020F0502020204030204"/>
                  <a:ea typeface="Aileron" charset="0"/>
                  <a:cs typeface="Aileron" charset="0"/>
                </a:rPr>
              </a:br>
              <a:r>
                <a:rPr kumimoji="0" lang="en-GB" sz="1100" b="1" i="0" u="none" strike="noStrike" kern="1200" cap="none" spc="190" normalizeH="0" baseline="0" noProof="0" dirty="0">
                  <a:ln>
                    <a:noFill/>
                  </a:ln>
                  <a:solidFill>
                    <a:srgbClr val="5D8298">
                      <a:lumMod val="50000"/>
                    </a:srgbClr>
                  </a:solidFill>
                  <a:effectLst/>
                  <a:uLnTx/>
                  <a:uFillTx/>
                  <a:latin typeface="Calibri" panose="020F0502020204030204"/>
                  <a:ea typeface="Aileron" charset="0"/>
                  <a:cs typeface="Aileron" charset="0"/>
                </a:rPr>
                <a:t>outcomes</a:t>
              </a:r>
            </a:p>
          </p:txBody>
        </p:sp>
        <p:sp>
          <p:nvSpPr>
            <p:cNvPr id="12" name="TextBox 11">
              <a:extLst>
                <a:ext uri="{FF2B5EF4-FFF2-40B4-BE49-F238E27FC236}">
                  <a16:creationId xmlns:a16="http://schemas.microsoft.com/office/drawing/2014/main" id="{6DDA7B5A-ED53-4AB2-A71A-7A130A3F3308}"/>
                </a:ext>
              </a:extLst>
            </p:cNvPr>
            <p:cNvSpPr txBox="1"/>
            <p:nvPr/>
          </p:nvSpPr>
          <p:spPr>
            <a:xfrm rot="16200000">
              <a:off x="2925429" y="5063272"/>
              <a:ext cx="105572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rPr>
                <a:t>Main ongoing phase </a:t>
              </a:r>
              <a:r>
                <a:rPr kumimoji="0" lang="en-GB" sz="1100" b="1" i="0" u="none" strike="noStrike" kern="1200" cap="none" spc="300" normalizeH="0" baseline="0" noProof="0" dirty="0" err="1">
                  <a:ln>
                    <a:noFill/>
                  </a:ln>
                  <a:solidFill>
                    <a:srgbClr val="5D8298">
                      <a:lumMod val="50000"/>
                    </a:srgbClr>
                  </a:solidFill>
                  <a:effectLst/>
                  <a:uLnTx/>
                  <a:uFillTx/>
                  <a:latin typeface="Calibri" panose="020F0502020204030204"/>
                  <a:ea typeface="Aileron" charset="0"/>
                  <a:cs typeface="Aileron" charset="0"/>
                </a:rPr>
                <a:t>IIIrcts</a:t>
              </a:r>
              <a:endParaRPr kumimoji="0" lang="en-GB" sz="1100" b="1" i="0" u="none" strike="noStrike" kern="1200" cap="none" spc="300" normalizeH="0" baseline="0" noProof="0" dirty="0">
                <a:ln>
                  <a:noFill/>
                </a:ln>
                <a:solidFill>
                  <a:srgbClr val="5D8298">
                    <a:lumMod val="50000"/>
                  </a:srgbClr>
                </a:solidFill>
                <a:effectLst/>
                <a:uLnTx/>
                <a:uFillTx/>
                <a:latin typeface="Calibri" panose="020F0502020204030204"/>
                <a:ea typeface="Aileron" charset="0"/>
                <a:cs typeface="Aileron" charset="0"/>
              </a:endParaRPr>
            </a:p>
          </p:txBody>
        </p:sp>
        <p:sp>
          <p:nvSpPr>
            <p:cNvPr id="13" name="Rectangle: Rounded Corners 12">
              <a:extLst>
                <a:ext uri="{FF2B5EF4-FFF2-40B4-BE49-F238E27FC236}">
                  <a16:creationId xmlns:a16="http://schemas.microsoft.com/office/drawing/2014/main" id="{6D7FF896-1D7D-469A-90B2-B2FED23C1253}"/>
                </a:ext>
              </a:extLst>
            </p:cNvPr>
            <p:cNvSpPr/>
            <p:nvPr/>
          </p:nvSpPr>
          <p:spPr>
            <a:xfrm>
              <a:off x="541887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Very early stage (BCLC A)</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Single or ≤3 nodule ≤3 cm </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Child-Pugh  A-B, ECOG 0</a:t>
              </a:r>
            </a:p>
          </p:txBody>
        </p:sp>
        <p:sp>
          <p:nvSpPr>
            <p:cNvPr id="14" name="Rectangle: Rounded Corners 13">
              <a:extLst>
                <a:ext uri="{FF2B5EF4-FFF2-40B4-BE49-F238E27FC236}">
                  <a16:creationId xmlns:a16="http://schemas.microsoft.com/office/drawing/2014/main" id="{BF481B37-124E-44BF-AD25-5BF774C7027F}"/>
                </a:ext>
              </a:extLst>
            </p:cNvPr>
            <p:cNvSpPr/>
            <p:nvPr/>
          </p:nvSpPr>
          <p:spPr>
            <a:xfrm>
              <a:off x="698123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Intermediate stage (BCLC 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multinodular</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Child-Pugh  A-B, ECOG 0</a:t>
              </a:r>
            </a:p>
          </p:txBody>
        </p:sp>
        <p:sp>
          <p:nvSpPr>
            <p:cNvPr id="15" name="Rectangle: Rounded Corners 14">
              <a:extLst>
                <a:ext uri="{FF2B5EF4-FFF2-40B4-BE49-F238E27FC236}">
                  <a16:creationId xmlns:a16="http://schemas.microsoft.com/office/drawing/2014/main" id="{55A0EC9E-9038-4442-83C4-C2826C2D218D}"/>
                </a:ext>
              </a:extLst>
            </p:cNvPr>
            <p:cNvSpPr/>
            <p:nvPr/>
          </p:nvSpPr>
          <p:spPr>
            <a:xfrm>
              <a:off x="8547000"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Advanced stage (BCLC C)</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Portal invasion, N1, M1</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Child-Pugh  A-B, ECOG 1-2</a:t>
              </a:r>
            </a:p>
          </p:txBody>
        </p:sp>
        <p:sp>
          <p:nvSpPr>
            <p:cNvPr id="16" name="Rectangle: Rounded Corners 15">
              <a:extLst>
                <a:ext uri="{FF2B5EF4-FFF2-40B4-BE49-F238E27FC236}">
                  <a16:creationId xmlns:a16="http://schemas.microsoft.com/office/drawing/2014/main" id="{F1ED74EF-D015-4FF1-B97E-C2290BDAD8A1}"/>
                </a:ext>
              </a:extLst>
            </p:cNvPr>
            <p:cNvSpPr/>
            <p:nvPr/>
          </p:nvSpPr>
          <p:spPr>
            <a:xfrm>
              <a:off x="10105955"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Terminal stage (BCLC D)</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Child-Pugh  Ac</a:t>
              </a:r>
              <a:r>
                <a:rPr kumimoji="0" lang="en-GB" sz="900" b="0" i="0" u="none" strike="noStrike" kern="1200" cap="none" spc="0" normalizeH="0" baseline="30000" noProof="0" dirty="0">
                  <a:ln>
                    <a:noFill/>
                  </a:ln>
                  <a:solidFill>
                    <a:srgbClr val="5D8298"/>
                  </a:solidFill>
                  <a:effectLst/>
                  <a:uLnTx/>
                  <a:uFillTx/>
                  <a:latin typeface="Calibri" panose="020F0502020204030204"/>
                  <a:ea typeface="+mn-ea"/>
                  <a:cs typeface="+mn-cs"/>
                </a:rPr>
                <a:t>a</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ECOG &gt;2</a:t>
              </a:r>
            </a:p>
          </p:txBody>
        </p:sp>
        <p:sp>
          <p:nvSpPr>
            <p:cNvPr id="17" name="Rectangle: Rounded Corners 16">
              <a:extLst>
                <a:ext uri="{FF2B5EF4-FFF2-40B4-BE49-F238E27FC236}">
                  <a16:creationId xmlns:a16="http://schemas.microsoft.com/office/drawing/2014/main" id="{D7D4441A-1096-4B02-BD04-6752752F00D9}"/>
                </a:ext>
              </a:extLst>
            </p:cNvPr>
            <p:cNvSpPr/>
            <p:nvPr/>
          </p:nvSpPr>
          <p:spPr>
            <a:xfrm>
              <a:off x="4038667" y="3694052"/>
              <a:ext cx="575278"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Ablation</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8" name="Rectangle: Rounded Corners 17">
              <a:extLst>
                <a:ext uri="{FF2B5EF4-FFF2-40B4-BE49-F238E27FC236}">
                  <a16:creationId xmlns:a16="http://schemas.microsoft.com/office/drawing/2014/main" id="{81032A2B-F0FC-4946-9B86-E6B4D43402FE}"/>
                </a:ext>
              </a:extLst>
            </p:cNvPr>
            <p:cNvSpPr/>
            <p:nvPr/>
          </p:nvSpPr>
          <p:spPr>
            <a:xfrm>
              <a:off x="4675465" y="3695578"/>
              <a:ext cx="628269"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Resection</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635FE169-2CF5-4CC8-AACD-7E34EF302F58}"/>
                </a:ext>
              </a:extLst>
            </p:cNvPr>
            <p:cNvSpPr/>
            <p:nvPr/>
          </p:nvSpPr>
          <p:spPr>
            <a:xfrm>
              <a:off x="5217434" y="2424000"/>
              <a:ext cx="679513" cy="16277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Solitary</a:t>
              </a:r>
            </a:p>
          </p:txBody>
        </p:sp>
        <p:sp>
          <p:nvSpPr>
            <p:cNvPr id="20" name="Rectangle: Rounded Corners 19">
              <a:extLst>
                <a:ext uri="{FF2B5EF4-FFF2-40B4-BE49-F238E27FC236}">
                  <a16:creationId xmlns:a16="http://schemas.microsoft.com/office/drawing/2014/main" id="{F07C4C6F-2EF5-451B-A26E-097F4A9EDE39}"/>
                </a:ext>
              </a:extLst>
            </p:cNvPr>
            <p:cNvSpPr/>
            <p:nvPr/>
          </p:nvSpPr>
          <p:spPr>
            <a:xfrm>
              <a:off x="6088568" y="2424000"/>
              <a:ext cx="1556314" cy="16277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2-3 nodules nodule ≤3 cm </a:t>
              </a:r>
            </a:p>
          </p:txBody>
        </p:sp>
        <p:sp>
          <p:nvSpPr>
            <p:cNvPr id="21" name="Rectangle: Rounded Corners 20">
              <a:extLst>
                <a:ext uri="{FF2B5EF4-FFF2-40B4-BE49-F238E27FC236}">
                  <a16:creationId xmlns:a16="http://schemas.microsoft.com/office/drawing/2014/main" id="{799EB384-4B96-49E1-BCB4-1F3891B2B8D2}"/>
                </a:ext>
              </a:extLst>
            </p:cNvPr>
            <p:cNvSpPr/>
            <p:nvPr/>
          </p:nvSpPr>
          <p:spPr>
            <a:xfrm>
              <a:off x="5121017" y="2712409"/>
              <a:ext cx="974983" cy="296125"/>
            </a:xfrm>
            <a:prstGeom prst="roundRect">
              <a:avLst>
                <a:gd name="adj" fmla="val 16423"/>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Optimal surgical </a:t>
              </a:r>
              <a:r>
                <a:rPr kumimoji="0" lang="en-GB" sz="900" b="0" i="0" u="none" strike="noStrike" kern="1200" cap="none" spc="0" normalizeH="0" baseline="0" noProof="0" dirty="0" err="1">
                  <a:ln>
                    <a:noFill/>
                  </a:ln>
                  <a:solidFill>
                    <a:srgbClr val="5D8298"/>
                  </a:solidFill>
                  <a:effectLst/>
                  <a:uLnTx/>
                  <a:uFillTx/>
                  <a:latin typeface="Calibri" panose="020F0502020204030204"/>
                  <a:ea typeface="+mn-ea"/>
                  <a:cs typeface="+mn-cs"/>
                </a:rPr>
                <a:t>candidate</a:t>
              </a:r>
              <a:r>
                <a:rPr kumimoji="0" lang="en-GB" sz="900" b="0" i="0" u="none" strike="noStrike" kern="1200" cap="none" spc="0" normalizeH="0" baseline="30000" noProof="0" dirty="0" err="1">
                  <a:ln>
                    <a:noFill/>
                  </a:ln>
                  <a:solidFill>
                    <a:srgbClr val="5D8298"/>
                  </a:solidFill>
                  <a:effectLst/>
                  <a:uLnTx/>
                  <a:uFillTx/>
                  <a:latin typeface="Calibri" panose="020F0502020204030204"/>
                  <a:ea typeface="+mn-ea"/>
                  <a:cs typeface="+mn-cs"/>
                </a:rPr>
                <a:t>b</a:t>
              </a:r>
              <a:endParaRPr kumimoji="0" lang="en-GB" sz="900" b="0" i="0" u="none" strike="noStrike" kern="1200" cap="none" spc="0" normalizeH="0" baseline="30000" noProof="0" dirty="0">
                <a:ln>
                  <a:noFill/>
                </a:ln>
                <a:solidFill>
                  <a:srgbClr val="5D8298"/>
                </a:solidFill>
                <a:effectLst/>
                <a:uLnTx/>
                <a:uFillTx/>
                <a:latin typeface="Calibri" panose="020F0502020204030204"/>
                <a:ea typeface="+mn-ea"/>
                <a:cs typeface="+mn-cs"/>
              </a:endParaRPr>
            </a:p>
          </p:txBody>
        </p:sp>
        <p:sp>
          <p:nvSpPr>
            <p:cNvPr id="22" name="Rectangle: Rounded Corners 21">
              <a:extLst>
                <a:ext uri="{FF2B5EF4-FFF2-40B4-BE49-F238E27FC236}">
                  <a16:creationId xmlns:a16="http://schemas.microsoft.com/office/drawing/2014/main" id="{003F1B05-A729-47DA-B827-DA8A742FE1C3}"/>
                </a:ext>
              </a:extLst>
            </p:cNvPr>
            <p:cNvSpPr/>
            <p:nvPr/>
          </p:nvSpPr>
          <p:spPr>
            <a:xfrm>
              <a:off x="4786691" y="2718234"/>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Yes</a:t>
              </a:r>
              <a:endParaRPr kumimoji="0" lang="en-GB" sz="900" b="1" i="0" u="none" strike="noStrike" kern="1200" cap="none" spc="0" normalizeH="0" baseline="30000" noProof="0" dirty="0">
                <a:ln>
                  <a:noFill/>
                </a:ln>
                <a:solidFill>
                  <a:srgbClr val="5D8298"/>
                </a:solidFill>
                <a:effectLst/>
                <a:uLnTx/>
                <a:uFillTx/>
                <a:latin typeface="Calibri" panose="020F0502020204030204"/>
                <a:ea typeface="+mn-ea"/>
                <a:cs typeface="+mn-cs"/>
              </a:endParaRPr>
            </a:p>
          </p:txBody>
        </p:sp>
        <p:sp>
          <p:nvSpPr>
            <p:cNvPr id="23" name="Rectangle: Rounded Corners 22">
              <a:extLst>
                <a:ext uri="{FF2B5EF4-FFF2-40B4-BE49-F238E27FC236}">
                  <a16:creationId xmlns:a16="http://schemas.microsoft.com/office/drawing/2014/main" id="{F6B5F596-7D46-4DCA-8B07-E37AA6734BD2}"/>
                </a:ext>
              </a:extLst>
            </p:cNvPr>
            <p:cNvSpPr/>
            <p:nvPr/>
          </p:nvSpPr>
          <p:spPr>
            <a:xfrm>
              <a:off x="6024510" y="2718234"/>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No</a:t>
              </a:r>
              <a:endParaRPr kumimoji="0" lang="en-GB" sz="900" b="1" i="0" u="none" strike="noStrike" kern="1200" cap="none" spc="0" normalizeH="0" baseline="30000" noProof="0" dirty="0">
                <a:ln>
                  <a:noFill/>
                </a:ln>
                <a:solidFill>
                  <a:srgbClr val="5D8298"/>
                </a:solidFill>
                <a:effectLst/>
                <a:uLnTx/>
                <a:uFillTx/>
                <a:latin typeface="Calibri" panose="020F0502020204030204"/>
                <a:ea typeface="+mn-ea"/>
                <a:cs typeface="+mn-cs"/>
              </a:endParaRPr>
            </a:p>
          </p:txBody>
        </p:sp>
        <p:sp>
          <p:nvSpPr>
            <p:cNvPr id="24" name="Rectangle: Rounded Corners 23">
              <a:extLst>
                <a:ext uri="{FF2B5EF4-FFF2-40B4-BE49-F238E27FC236}">
                  <a16:creationId xmlns:a16="http://schemas.microsoft.com/office/drawing/2014/main" id="{39818455-20B1-40EC-9479-8FA73C4F3B42}"/>
                </a:ext>
              </a:extLst>
            </p:cNvPr>
            <p:cNvSpPr/>
            <p:nvPr/>
          </p:nvSpPr>
          <p:spPr>
            <a:xfrm>
              <a:off x="5572768" y="3328486"/>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Yes</a:t>
              </a:r>
              <a:endParaRPr kumimoji="0" lang="en-GB" sz="900" b="1" i="0" u="none" strike="noStrike" kern="1200" cap="none" spc="0" normalizeH="0" baseline="30000" noProof="0" dirty="0">
                <a:ln>
                  <a:noFill/>
                </a:ln>
                <a:solidFill>
                  <a:srgbClr val="5D8298"/>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22AFBB2B-1574-4ED7-BD44-3DAE377E2A1E}"/>
                </a:ext>
              </a:extLst>
            </p:cNvPr>
            <p:cNvSpPr/>
            <p:nvPr/>
          </p:nvSpPr>
          <p:spPr>
            <a:xfrm>
              <a:off x="6610327" y="3328487"/>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5D8298"/>
                  </a:solidFill>
                  <a:effectLst/>
                  <a:uLnTx/>
                  <a:uFillTx/>
                  <a:latin typeface="Calibri" panose="020F0502020204030204"/>
                  <a:ea typeface="+mn-ea"/>
                  <a:cs typeface="+mn-cs"/>
                </a:rPr>
                <a:t>No</a:t>
              </a:r>
              <a:endParaRPr kumimoji="0" lang="en-GB" sz="900" b="1" i="0" u="none" strike="noStrike" kern="1200" cap="none" spc="0" normalizeH="0" baseline="30000" noProof="0" dirty="0">
                <a:ln>
                  <a:noFill/>
                </a:ln>
                <a:solidFill>
                  <a:srgbClr val="5D8298"/>
                </a:solidFill>
                <a:effectLst/>
                <a:uLnTx/>
                <a:uFillTx/>
                <a:latin typeface="Calibri" panose="020F0502020204030204"/>
                <a:ea typeface="+mn-ea"/>
                <a:cs typeface="+mn-cs"/>
              </a:endParaRPr>
            </a:p>
          </p:txBody>
        </p:sp>
        <p:sp>
          <p:nvSpPr>
            <p:cNvPr id="26" name="Rectangle: Rounded Corners 25">
              <a:extLst>
                <a:ext uri="{FF2B5EF4-FFF2-40B4-BE49-F238E27FC236}">
                  <a16:creationId xmlns:a16="http://schemas.microsoft.com/office/drawing/2014/main" id="{7C3522D4-5281-486F-9D85-FA70974C5DC1}"/>
                </a:ext>
              </a:extLst>
            </p:cNvPr>
            <p:cNvSpPr/>
            <p:nvPr/>
          </p:nvSpPr>
          <p:spPr>
            <a:xfrm>
              <a:off x="5841624" y="3113719"/>
              <a:ext cx="1262304" cy="14710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srgbClr val="5D8298"/>
                  </a:solidFill>
                  <a:effectLst/>
                  <a:uLnTx/>
                  <a:uFillTx/>
                  <a:latin typeface="Calibri" panose="020F0502020204030204"/>
                  <a:ea typeface="+mn-ea"/>
                  <a:cs typeface="+mn-cs"/>
                </a:rPr>
                <a:t>Transplant candidate</a:t>
              </a:r>
            </a:p>
          </p:txBody>
        </p:sp>
        <p:sp>
          <p:nvSpPr>
            <p:cNvPr id="27" name="Rectangle: Rounded Corners 26">
              <a:extLst>
                <a:ext uri="{FF2B5EF4-FFF2-40B4-BE49-F238E27FC236}">
                  <a16:creationId xmlns:a16="http://schemas.microsoft.com/office/drawing/2014/main" id="{7CDC6A22-3EAE-48AC-B987-4F29AE4D4795}"/>
                </a:ext>
              </a:extLst>
            </p:cNvPr>
            <p:cNvSpPr/>
            <p:nvPr/>
          </p:nvSpPr>
          <p:spPr>
            <a:xfrm>
              <a:off x="6376798" y="3700552"/>
              <a:ext cx="628269"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Ablation</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A5319592-1D13-4F82-B9B5-58BB3B9A8F40}"/>
                </a:ext>
              </a:extLst>
            </p:cNvPr>
            <p:cNvSpPr/>
            <p:nvPr/>
          </p:nvSpPr>
          <p:spPr>
            <a:xfrm>
              <a:off x="7030274" y="3694052"/>
              <a:ext cx="1176308"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Chemoembolization</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8B3F4CAF-372B-481C-88DA-4A5667769115}"/>
                </a:ext>
              </a:extLst>
            </p:cNvPr>
            <p:cNvSpPr/>
            <p:nvPr/>
          </p:nvSpPr>
          <p:spPr>
            <a:xfrm>
              <a:off x="5376608" y="3573911"/>
              <a:ext cx="974983" cy="296685"/>
            </a:xfrm>
            <a:prstGeom prst="roundRect">
              <a:avLst>
                <a:gd name="adj" fmla="val 961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Transplantation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(DDLT.LDLT)</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88422D41-8AD6-4C0F-ADAB-7C385C038AE7}"/>
                </a:ext>
              </a:extLst>
            </p:cNvPr>
            <p:cNvSpPr/>
            <p:nvPr/>
          </p:nvSpPr>
          <p:spPr>
            <a:xfrm>
              <a:off x="4038667" y="4207280"/>
              <a:ext cx="2898710" cy="296685"/>
            </a:xfrm>
            <a:prstGeom prst="roundRect">
              <a:avLst>
                <a:gd name="adj" fmla="val 24225"/>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Median OS: 10 years of transplantation:</a:t>
              </a:r>
              <a:b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b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&gt;6 years for resection/ablation</a:t>
              </a:r>
              <a:endParaRPr kumimoji="0" lang="en-GB" sz="900" b="0" i="0" u="none" strike="noStrike" kern="1200" cap="none" spc="0" normalizeH="0" baseline="0" noProof="0" dirty="0">
                <a:ln>
                  <a:noFill/>
                </a:ln>
                <a:solidFill>
                  <a:srgbClr val="FEA302"/>
                </a:solidFill>
                <a:effectLst/>
                <a:uLnTx/>
                <a:uFillTx/>
                <a:latin typeface="Calibri" panose="020F0502020204030204"/>
                <a:ea typeface="+mn-ea"/>
                <a:cs typeface="+mn-cs"/>
              </a:endParaRPr>
            </a:p>
          </p:txBody>
        </p:sp>
        <p:sp>
          <p:nvSpPr>
            <p:cNvPr id="31" name="Rectangle: Rounded Corners 30">
              <a:extLst>
                <a:ext uri="{FF2B5EF4-FFF2-40B4-BE49-F238E27FC236}">
                  <a16:creationId xmlns:a16="http://schemas.microsoft.com/office/drawing/2014/main" id="{129949E2-E639-41CF-9281-4DEB62337721}"/>
                </a:ext>
              </a:extLst>
            </p:cNvPr>
            <p:cNvSpPr/>
            <p:nvPr/>
          </p:nvSpPr>
          <p:spPr>
            <a:xfrm>
              <a:off x="6994467" y="4207279"/>
              <a:ext cx="1176308" cy="296685"/>
            </a:xfrm>
            <a:prstGeom prst="roundRect">
              <a:avLst>
                <a:gd name="adj" fmla="val 19842"/>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Median OS: </a:t>
              </a:r>
              <a:b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b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&gt;26-30 months</a:t>
              </a:r>
              <a:endParaRPr kumimoji="0" lang="en-GB" sz="900" b="0" i="0" u="none" strike="noStrike" kern="1200" cap="none" spc="0" normalizeH="0" baseline="0" noProof="0" dirty="0">
                <a:ln>
                  <a:noFill/>
                </a:ln>
                <a:solidFill>
                  <a:srgbClr val="FEA302"/>
                </a:solidFill>
                <a:effectLst/>
                <a:uLnTx/>
                <a:uFillTx/>
                <a:latin typeface="Calibri" panose="020F0502020204030204"/>
                <a:ea typeface="+mn-ea"/>
                <a:cs typeface="+mn-cs"/>
              </a:endParaRPr>
            </a:p>
          </p:txBody>
        </p:sp>
        <p:sp>
          <p:nvSpPr>
            <p:cNvPr id="32" name="Rectangle: Rounded Corners 31">
              <a:extLst>
                <a:ext uri="{FF2B5EF4-FFF2-40B4-BE49-F238E27FC236}">
                  <a16:creationId xmlns:a16="http://schemas.microsoft.com/office/drawing/2014/main" id="{8B81D49D-B12C-4ED9-8356-B70F19105559}"/>
                </a:ext>
              </a:extLst>
            </p:cNvPr>
            <p:cNvSpPr/>
            <p:nvPr/>
          </p:nvSpPr>
          <p:spPr>
            <a:xfrm>
              <a:off x="8227865" y="4182772"/>
              <a:ext cx="1984596" cy="432785"/>
            </a:xfrm>
            <a:prstGeom prst="roundRect">
              <a:avLst>
                <a:gd name="adj" fmla="val 18510"/>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First-line: median OS 19.2 months </a:t>
              </a:r>
              <a:b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b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Second-line: 13-15 months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Third-line: 8-12 months</a:t>
              </a:r>
              <a:endParaRPr kumimoji="0" lang="en-GB" sz="900" b="0" i="0" u="none" strike="noStrike" kern="1200" cap="none" spc="0" normalizeH="0" baseline="0" noProof="0" dirty="0">
                <a:ln>
                  <a:noFill/>
                </a:ln>
                <a:solidFill>
                  <a:srgbClr val="FEA302"/>
                </a:solidFill>
                <a:effectLst/>
                <a:uLnTx/>
                <a:uFillTx/>
                <a:latin typeface="Calibri" panose="020F0502020204030204"/>
                <a:ea typeface="+mn-ea"/>
                <a:cs typeface="+mn-cs"/>
              </a:endParaRPr>
            </a:p>
          </p:txBody>
        </p:sp>
        <p:sp>
          <p:nvSpPr>
            <p:cNvPr id="33" name="Rectangle: Rounded Corners 32">
              <a:extLst>
                <a:ext uri="{FF2B5EF4-FFF2-40B4-BE49-F238E27FC236}">
                  <a16:creationId xmlns:a16="http://schemas.microsoft.com/office/drawing/2014/main" id="{D1FECC29-DC73-4CD6-B30B-F0FC539FCB6E}"/>
                </a:ext>
              </a:extLst>
            </p:cNvPr>
            <p:cNvSpPr/>
            <p:nvPr/>
          </p:nvSpPr>
          <p:spPr>
            <a:xfrm>
              <a:off x="10269550" y="4200335"/>
              <a:ext cx="1482295" cy="296685"/>
            </a:xfrm>
            <a:prstGeom prst="roundRect">
              <a:avLst>
                <a:gd name="adj" fmla="val 20650"/>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Median OS: </a:t>
              </a:r>
              <a:b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br>
              <a:r>
                <a:rPr kumimoji="0" lang="en-GB" sz="900" b="1" i="0" u="none" strike="noStrike" kern="1200" cap="none" spc="0" normalizeH="0" baseline="0" noProof="0" dirty="0">
                  <a:ln>
                    <a:noFill/>
                  </a:ln>
                  <a:solidFill>
                    <a:srgbClr val="FEA302"/>
                  </a:solidFill>
                  <a:effectLst/>
                  <a:uLnTx/>
                  <a:uFillTx/>
                  <a:latin typeface="Calibri" panose="020F0502020204030204"/>
                  <a:ea typeface="+mn-ea"/>
                  <a:cs typeface="+mn-cs"/>
                </a:rPr>
                <a:t>&gt;3 months</a:t>
              </a:r>
              <a:endParaRPr kumimoji="0" lang="en-GB" sz="900" b="0" i="0" u="none" strike="noStrike" kern="1200" cap="none" spc="0" normalizeH="0" baseline="0" noProof="0" dirty="0">
                <a:ln>
                  <a:noFill/>
                </a:ln>
                <a:solidFill>
                  <a:srgbClr val="FEA302"/>
                </a:solidFill>
                <a:effectLst/>
                <a:uLnTx/>
                <a:uFillTx/>
                <a:latin typeface="Calibri" panose="020F0502020204030204"/>
                <a:ea typeface="+mn-ea"/>
                <a:cs typeface="+mn-cs"/>
              </a:endParaRPr>
            </a:p>
          </p:txBody>
        </p:sp>
        <p:sp>
          <p:nvSpPr>
            <p:cNvPr id="34" name="Rectangle: Rounded Corners 33">
              <a:extLst>
                <a:ext uri="{FF2B5EF4-FFF2-40B4-BE49-F238E27FC236}">
                  <a16:creationId xmlns:a16="http://schemas.microsoft.com/office/drawing/2014/main" id="{FF2374D9-3EBF-4902-A728-3E930533ADFE}"/>
                </a:ext>
              </a:extLst>
            </p:cNvPr>
            <p:cNvSpPr/>
            <p:nvPr/>
          </p:nvSpPr>
          <p:spPr>
            <a:xfrm>
              <a:off x="10400262" y="3573911"/>
              <a:ext cx="971008" cy="259581"/>
            </a:xfrm>
            <a:prstGeom prst="roundRect">
              <a:avLst>
                <a:gd name="adj" fmla="val 18172"/>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Best supportive care</a:t>
              </a:r>
              <a:endPar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endParaRPr>
            </a:p>
          </p:txBody>
        </p:sp>
        <p:sp>
          <p:nvSpPr>
            <p:cNvPr id="35" name="Rectangle: Rounded Corners 34">
              <a:extLst>
                <a:ext uri="{FF2B5EF4-FFF2-40B4-BE49-F238E27FC236}">
                  <a16:creationId xmlns:a16="http://schemas.microsoft.com/office/drawing/2014/main" id="{E3D42699-A726-4A4A-B009-4C7782EFA188}"/>
                </a:ext>
              </a:extLst>
            </p:cNvPr>
            <p:cNvSpPr/>
            <p:nvPr/>
          </p:nvSpPr>
          <p:spPr>
            <a:xfrm>
              <a:off x="8352786" y="2793973"/>
              <a:ext cx="1919478" cy="1039519"/>
            </a:xfrm>
            <a:prstGeom prst="roundRect">
              <a:avLst>
                <a:gd name="adj" fmla="val 6717"/>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C0504D"/>
                  </a:solidFill>
                  <a:effectLst/>
                  <a:uLnTx/>
                  <a:uFillTx/>
                  <a:latin typeface="Calibri" panose="020F0502020204030204"/>
                  <a:ea typeface="+mn-ea"/>
                  <a:cs typeface="+mn-cs"/>
                </a:rPr>
                <a:t>Systemic therapy</a:t>
              </a:r>
            </a:p>
            <a:p>
              <a:pPr marL="72000" marR="0" lvl="0" indent="-72000" algn="l" defTabSz="457200" rtl="0" eaLnBrk="1" fontAlgn="auto" latinLnBrk="0" hangingPunct="1">
                <a:lnSpc>
                  <a:spcPct val="100000"/>
                </a:lnSpc>
                <a:spcBef>
                  <a:spcPts val="0"/>
                </a:spcBef>
                <a:spcAft>
                  <a:spcPts val="0"/>
                </a:spcAft>
                <a:buClr>
                  <a:srgbClr val="C0504D"/>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t>First: atezolizumab + </a:t>
              </a:r>
              <a:r>
                <a:rPr kumimoji="0" lang="en-GB" sz="900" b="0" i="0" u="none" strike="noStrike" kern="1200" cap="none" spc="0" normalizeH="0" baseline="0" noProof="0" dirty="0" err="1">
                  <a:ln>
                    <a:noFill/>
                  </a:ln>
                  <a:solidFill>
                    <a:srgbClr val="C0504D"/>
                  </a:solidFill>
                  <a:effectLst/>
                  <a:uLnTx/>
                  <a:uFillTx/>
                  <a:latin typeface="Calibri" panose="020F0502020204030204"/>
                  <a:ea typeface="+mn-ea"/>
                  <a:cs typeface="+mn-cs"/>
                </a:rPr>
                <a:t>bevacizumab</a:t>
              </a:r>
              <a:r>
                <a:rPr kumimoji="0" lang="en-GB" sz="900" b="0" i="0" u="none" strike="noStrike" kern="1200" cap="none" spc="0" normalizeH="0" baseline="30000" noProof="0" dirty="0" err="1">
                  <a:ln>
                    <a:noFill/>
                  </a:ln>
                  <a:solidFill>
                    <a:srgbClr val="C0504D"/>
                  </a:solidFill>
                  <a:effectLst/>
                  <a:uLnTx/>
                  <a:uFillTx/>
                  <a:latin typeface="Calibri" panose="020F0502020204030204"/>
                  <a:ea typeface="+mn-ea"/>
                  <a:cs typeface="+mn-cs"/>
                </a:rPr>
                <a:t>c</a:t>
              </a:r>
              <a:endParaRPr kumimoji="0" lang="en-GB" sz="900" b="0" i="0" u="none" strike="noStrike" kern="1200" cap="none" spc="0" normalizeH="0" baseline="30000" noProof="0" dirty="0">
                <a:ln>
                  <a:noFill/>
                </a:ln>
                <a:solidFill>
                  <a:srgbClr val="C0504D"/>
                </a:solidFill>
                <a:effectLst/>
                <a:uLnTx/>
                <a:uFillTx/>
                <a:latin typeface="Calibri" panose="020F0502020204030204"/>
                <a:ea typeface="+mn-ea"/>
                <a:cs typeface="+mn-cs"/>
              </a:endParaRPr>
            </a:p>
            <a:p>
              <a:pPr marL="72000" marR="0" lvl="0" indent="-72000" algn="l" defTabSz="457200" rtl="0" eaLnBrk="1" fontAlgn="auto" latinLnBrk="0" hangingPunct="1">
                <a:lnSpc>
                  <a:spcPct val="100000"/>
                </a:lnSpc>
                <a:spcBef>
                  <a:spcPts val="0"/>
                </a:spcBef>
                <a:spcAft>
                  <a:spcPts val="0"/>
                </a:spcAft>
                <a:buClr>
                  <a:srgbClr val="C0504D"/>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t>First/second: sorafenib, </a:t>
              </a:r>
              <a:r>
                <a:rPr kumimoji="0" lang="en-GB" sz="900" b="0" i="0" u="none" strike="noStrike" kern="1200" cap="none" spc="0" normalizeH="0" baseline="0" noProof="0" dirty="0" err="1">
                  <a:ln>
                    <a:noFill/>
                  </a:ln>
                  <a:solidFill>
                    <a:srgbClr val="C0504D"/>
                  </a:solidFill>
                  <a:effectLst/>
                  <a:uLnTx/>
                  <a:uFillTx/>
                  <a:latin typeface="Calibri" panose="020F0502020204030204"/>
                  <a:ea typeface="+mn-ea"/>
                  <a:cs typeface="+mn-cs"/>
                </a:rPr>
                <a:t>lenvatinib</a:t>
              </a:r>
              <a:r>
                <a:rPr kumimoji="0" lang="en-GB" sz="900" b="0" i="0" u="none" strike="noStrike" kern="1200" cap="none" spc="0" normalizeH="0" baseline="30000" noProof="0" dirty="0" err="1">
                  <a:ln>
                    <a:noFill/>
                  </a:ln>
                  <a:solidFill>
                    <a:srgbClr val="C0504D"/>
                  </a:solidFill>
                  <a:effectLst/>
                  <a:uLnTx/>
                  <a:uFillTx/>
                  <a:latin typeface="Calibri" panose="020F0502020204030204"/>
                  <a:ea typeface="+mn-ea"/>
                  <a:cs typeface="+mn-cs"/>
                </a:rPr>
                <a:t>c</a:t>
              </a:r>
              <a:endParaRPr kumimoji="0" lang="en-GB" sz="900" b="0" i="0" u="none" strike="noStrike" kern="1200" cap="none" spc="0" normalizeH="0" baseline="30000" noProof="0" dirty="0">
                <a:ln>
                  <a:noFill/>
                </a:ln>
                <a:solidFill>
                  <a:srgbClr val="C0504D"/>
                </a:solidFill>
                <a:effectLst/>
                <a:uLnTx/>
                <a:uFillTx/>
                <a:latin typeface="Calibri" panose="020F0502020204030204"/>
                <a:ea typeface="+mn-ea"/>
                <a:cs typeface="+mn-cs"/>
              </a:endParaRPr>
            </a:p>
            <a:p>
              <a:pPr marL="72000" marR="0" lvl="0" indent="-72000" algn="l" defTabSz="457200" rtl="0" eaLnBrk="1" fontAlgn="auto" latinLnBrk="0" hangingPunct="1">
                <a:lnSpc>
                  <a:spcPct val="100000"/>
                </a:lnSpc>
                <a:spcBef>
                  <a:spcPts val="0"/>
                </a:spcBef>
                <a:spcAft>
                  <a:spcPts val="0"/>
                </a:spcAft>
                <a:buClr>
                  <a:srgbClr val="C0504D"/>
                </a:buClr>
                <a:buSzTx/>
                <a:buFont typeface="Arial" panose="020B0604020202020204" pitchFamily="34" charset="0"/>
                <a:buChar char="•"/>
                <a:tabLst/>
                <a:defRPr/>
              </a:pPr>
              <a: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t>Third: regorafenib, </a:t>
              </a:r>
              <a:r>
                <a:rPr kumimoji="0" lang="en-GB" sz="900" b="0" i="0" u="none" strike="noStrike" kern="1200" cap="none" spc="0" normalizeH="0" baseline="0" noProof="0" dirty="0" err="1">
                  <a:ln>
                    <a:noFill/>
                  </a:ln>
                  <a:solidFill>
                    <a:srgbClr val="C0504D"/>
                  </a:solidFill>
                  <a:effectLst/>
                  <a:uLnTx/>
                  <a:uFillTx/>
                  <a:latin typeface="Calibri" panose="020F0502020204030204"/>
                  <a:ea typeface="+mn-ea"/>
                  <a:cs typeface="+mn-cs"/>
                </a:rPr>
                <a:t>cabozantinib</a:t>
              </a:r>
              <a: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t>, ramucirumab (AFP &gt;400 ng/ml)</a:t>
              </a:r>
              <a:b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br>
              <a:r>
                <a:rPr kumimoji="0" lang="en-GB" sz="900" b="0" i="0" u="none" strike="noStrike" kern="1200" cap="none" spc="0" normalizeH="0" baseline="0" noProof="0" dirty="0">
                  <a:ln>
                    <a:noFill/>
                  </a:ln>
                  <a:solidFill>
                    <a:srgbClr val="C0504D"/>
                  </a:solidFill>
                  <a:effectLst/>
                  <a:uLnTx/>
                  <a:uFillTx/>
                  <a:latin typeface="Calibri" panose="020F0502020204030204"/>
                  <a:ea typeface="+mn-ea"/>
                  <a:cs typeface="+mn-cs"/>
                </a:rPr>
                <a:t>(US: nivolumab, pembrolizumab, nivolumab + ipilimumab)</a:t>
              </a:r>
            </a:p>
          </p:txBody>
        </p:sp>
        <p:sp>
          <p:nvSpPr>
            <p:cNvPr id="36" name="Rectangle: Rounded Corners 35">
              <a:extLst>
                <a:ext uri="{FF2B5EF4-FFF2-40B4-BE49-F238E27FC236}">
                  <a16:creationId xmlns:a16="http://schemas.microsoft.com/office/drawing/2014/main" id="{95832EB5-1C74-4C9C-824E-F44D09E2A989}"/>
                </a:ext>
              </a:extLst>
            </p:cNvPr>
            <p:cNvSpPr/>
            <p:nvPr/>
          </p:nvSpPr>
          <p:spPr>
            <a:xfrm>
              <a:off x="3917190" y="4873356"/>
              <a:ext cx="1940947" cy="1081563"/>
            </a:xfrm>
            <a:prstGeom prst="roundRect">
              <a:avLst>
                <a:gd name="adj" fmla="val 6573"/>
              </a:avLst>
            </a:prstGeom>
            <a:solidFill>
              <a:schemeClr val="accent5">
                <a:lumMod val="25000"/>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Adjuvant RCTs (vs placebo)</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CheckMate</a:t>
              </a: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 9DX: nivolumab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KEYNOTE-937: pembrolizumab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IMbrave050: atezolizumab + bevacizumab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EMERALD 2: durvalumab + bevacizumab</a:t>
              </a:r>
            </a:p>
          </p:txBody>
        </p:sp>
        <p:sp>
          <p:nvSpPr>
            <p:cNvPr id="37" name="Rectangle: Rounded Corners 36">
              <a:extLst>
                <a:ext uri="{FF2B5EF4-FFF2-40B4-BE49-F238E27FC236}">
                  <a16:creationId xmlns:a16="http://schemas.microsoft.com/office/drawing/2014/main" id="{186FEEF0-1956-4BD8-BBAB-904B0EB90541}"/>
                </a:ext>
              </a:extLst>
            </p:cNvPr>
            <p:cNvSpPr/>
            <p:nvPr/>
          </p:nvSpPr>
          <p:spPr>
            <a:xfrm>
              <a:off x="5893838" y="4873356"/>
              <a:ext cx="2761957" cy="1081563"/>
            </a:xfrm>
            <a:prstGeom prst="roundRect">
              <a:avLst>
                <a:gd name="adj" fmla="val 6573"/>
              </a:avLst>
            </a:prstGeom>
            <a:solidFill>
              <a:schemeClr val="accent5">
                <a:lumMod val="25000"/>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Intermediate RCTs (vs TACE)</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EMERALD 1: TACE + durvalumab + bevacizumab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LEAP 012: TACE + Lenvatinib + pembrolizumab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CheckMate</a:t>
              </a: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 74W: TACE + nivolumab + ipilimumab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Regorafenib + nivolumab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TACE 3: TACE + nivolumab</a:t>
              </a:r>
            </a:p>
          </p:txBody>
        </p:sp>
        <p:sp>
          <p:nvSpPr>
            <p:cNvPr id="38" name="Rectangle: Rounded Corners 37">
              <a:extLst>
                <a:ext uri="{FF2B5EF4-FFF2-40B4-BE49-F238E27FC236}">
                  <a16:creationId xmlns:a16="http://schemas.microsoft.com/office/drawing/2014/main" id="{FDE1233E-29E8-42D2-816D-60C009384E00}"/>
                </a:ext>
              </a:extLst>
            </p:cNvPr>
            <p:cNvSpPr/>
            <p:nvPr/>
          </p:nvSpPr>
          <p:spPr>
            <a:xfrm>
              <a:off x="8724977" y="4861189"/>
              <a:ext cx="3033131" cy="1105897"/>
            </a:xfrm>
            <a:prstGeom prst="roundRect">
              <a:avLst>
                <a:gd name="adj" fmla="val 6573"/>
              </a:avLst>
            </a:prstGeom>
            <a:solidFill>
              <a:schemeClr val="accent5">
                <a:lumMod val="25000"/>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Advanced RCTs (vs sorafenib or </a:t>
              </a:r>
              <a:r>
                <a:rPr kumimoji="0" lang="en-GB" sz="900" b="1"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lenvatinib</a:t>
              </a:r>
              <a:r>
                <a:rPr kumimoji="0" lang="en-GB" sz="900" b="1"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LEAP 002: Lenvatinib + pembrolizumab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COSMIC 312: atezolizumab + </a:t>
              </a: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cabozantinib</a:t>
              </a:r>
              <a:endPar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endParaRP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CheckMate</a:t>
              </a: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 9DW: nivolumab + ipilimumab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HIMALAYA: durvalumab + </a:t>
              </a: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tremelinumab</a:t>
              </a:r>
              <a:endPar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endParaRP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Camrelizumab</a:t>
              </a: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 + </a:t>
              </a:r>
              <a:r>
                <a:rPr kumimoji="0" lang="en-GB" sz="900" b="0" i="0" u="none" strike="noStrike" kern="1200" cap="none" spc="0" normalizeH="0" baseline="0" noProof="0" dirty="0" err="1">
                  <a:ln>
                    <a:noFill/>
                  </a:ln>
                  <a:solidFill>
                    <a:srgbClr val="ECE6ED">
                      <a:lumMod val="25000"/>
                    </a:srgbClr>
                  </a:solidFill>
                  <a:effectLst/>
                  <a:uLnTx/>
                  <a:uFillTx/>
                  <a:latin typeface="Calibri" panose="020F0502020204030204"/>
                  <a:ea typeface="+mn-ea"/>
                  <a:cs typeface="+mn-cs"/>
                </a:rPr>
                <a:t>apatinib</a:t>
              </a:r>
              <a:endPar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endParaRP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RATIONALE-301: tislelizumab</a:t>
              </a:r>
            </a:p>
            <a:p>
              <a:pPr marL="72000" marR="0" lvl="0" indent="-720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srgbClr val="ECE6ED">
                      <a:lumMod val="25000"/>
                    </a:srgbClr>
                  </a:solidFill>
                  <a:effectLst/>
                  <a:uLnTx/>
                  <a:uFillTx/>
                  <a:latin typeface="Calibri" panose="020F0502020204030204"/>
                  <a:ea typeface="+mn-ea"/>
                  <a:cs typeface="+mn-cs"/>
                </a:rPr>
                <a:t>STOP-HCC: Y90 + sorafenib</a:t>
              </a:r>
            </a:p>
          </p:txBody>
        </p:sp>
        <p:grpSp>
          <p:nvGrpSpPr>
            <p:cNvPr id="52" name="Group 51">
              <a:extLst>
                <a:ext uri="{FF2B5EF4-FFF2-40B4-BE49-F238E27FC236}">
                  <a16:creationId xmlns:a16="http://schemas.microsoft.com/office/drawing/2014/main" id="{43013DB1-DA18-4DC4-BF7E-948F2D7C55A1}"/>
                </a:ext>
              </a:extLst>
            </p:cNvPr>
            <p:cNvGrpSpPr/>
            <p:nvPr/>
          </p:nvGrpSpPr>
          <p:grpSpPr>
            <a:xfrm>
              <a:off x="4613945" y="1490839"/>
              <a:ext cx="6261142" cy="209659"/>
              <a:chOff x="6484406" y="1493709"/>
              <a:chExt cx="2169316" cy="209659"/>
            </a:xfrm>
          </p:grpSpPr>
          <p:cxnSp>
            <p:nvCxnSpPr>
              <p:cNvPr id="45" name="Straight Connector 44">
                <a:extLst>
                  <a:ext uri="{FF2B5EF4-FFF2-40B4-BE49-F238E27FC236}">
                    <a16:creationId xmlns:a16="http://schemas.microsoft.com/office/drawing/2014/main" id="{E9000602-92FC-4D99-83EB-DB5E2A834267}"/>
                  </a:ext>
                </a:extLst>
              </p:cNvPr>
              <p:cNvCxnSpPr/>
              <p:nvPr/>
            </p:nvCxnSpPr>
            <p:spPr>
              <a:xfrm>
                <a:off x="8653722"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7378647-021B-4E3D-85A6-6751BB1F2BFA}"/>
                  </a:ext>
                </a:extLst>
              </p:cNvPr>
              <p:cNvCxnSpPr>
                <a:cxnSpLocks/>
              </p:cNvCxnSpPr>
              <p:nvPr/>
            </p:nvCxnSpPr>
            <p:spPr>
              <a:xfrm>
                <a:off x="7512145" y="149370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0CE83E2-3100-4D24-91F5-31ADC16FCF77}"/>
                  </a:ext>
                </a:extLst>
              </p:cNvPr>
              <p:cNvCxnSpPr/>
              <p:nvPr/>
            </p:nvCxnSpPr>
            <p:spPr>
              <a:xfrm>
                <a:off x="7027295"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D29EF81-EC58-4039-92CD-7D47FFEF043D}"/>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6CBA367-674B-42C6-990F-822599838F65}"/>
                  </a:ext>
                </a:extLst>
              </p:cNvPr>
              <p:cNvCxnSpPr/>
              <p:nvPr/>
            </p:nvCxnSpPr>
            <p:spPr>
              <a:xfrm>
                <a:off x="8100943" y="1595368"/>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915BC45-6688-4895-A02B-B1058CD03892}"/>
                  </a:ext>
                </a:extLst>
              </p:cNvPr>
              <p:cNvCxnSpPr/>
              <p:nvPr/>
            </p:nvCxnSpPr>
            <p:spPr>
              <a:xfrm>
                <a:off x="7564669"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1D7BAC1-53C5-48C9-AA67-AEADB4934422}"/>
                  </a:ext>
                </a:extLst>
              </p:cNvPr>
              <p:cNvCxnSpPr/>
              <p:nvPr/>
            </p:nvCxnSpPr>
            <p:spPr>
              <a:xfrm>
                <a:off x="6485231" y="1595368"/>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F8A92F81-15A4-4117-B0B1-BF0166340B0E}"/>
                </a:ext>
              </a:extLst>
            </p:cNvPr>
            <p:cNvGrpSpPr/>
            <p:nvPr/>
          </p:nvGrpSpPr>
          <p:grpSpPr>
            <a:xfrm>
              <a:off x="4299973" y="2168989"/>
              <a:ext cx="575278" cy="1525205"/>
              <a:chOff x="6484406" y="178163"/>
              <a:chExt cx="2169316" cy="1525205"/>
            </a:xfrm>
          </p:grpSpPr>
          <p:cxnSp>
            <p:nvCxnSpPr>
              <p:cNvPr id="68" name="Straight Connector 67">
                <a:extLst>
                  <a:ext uri="{FF2B5EF4-FFF2-40B4-BE49-F238E27FC236}">
                    <a16:creationId xmlns:a16="http://schemas.microsoft.com/office/drawing/2014/main" id="{5764CB28-3DC0-43DB-97DD-C326F333D390}"/>
                  </a:ext>
                </a:extLst>
              </p:cNvPr>
              <p:cNvCxnSpPr/>
              <p:nvPr/>
            </p:nvCxnSpPr>
            <p:spPr>
              <a:xfrm>
                <a:off x="8653722" y="1592989"/>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347FA59-C7DA-41A2-B681-67C7A0BE75D2}"/>
                  </a:ext>
                </a:extLst>
              </p:cNvPr>
              <p:cNvCxnSpPr>
                <a:cxnSpLocks/>
              </p:cNvCxnSpPr>
              <p:nvPr/>
            </p:nvCxnSpPr>
            <p:spPr>
              <a:xfrm>
                <a:off x="7512144" y="178163"/>
                <a:ext cx="0" cy="142354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CDFF0F7-1EC7-4414-8B2B-676E9B417524}"/>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A5F50A6-5215-48CF-B853-819670EA78C4}"/>
                  </a:ext>
                </a:extLst>
              </p:cNvPr>
              <p:cNvCxnSpPr/>
              <p:nvPr/>
            </p:nvCxnSpPr>
            <p:spPr>
              <a:xfrm>
                <a:off x="6516506" y="1595368"/>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a:extLst>
                <a:ext uri="{FF2B5EF4-FFF2-40B4-BE49-F238E27FC236}">
                  <a16:creationId xmlns:a16="http://schemas.microsoft.com/office/drawing/2014/main" id="{DAEB3CAD-B525-4A3D-B8D7-AB2D0A8CE61E}"/>
                </a:ext>
              </a:extLst>
            </p:cNvPr>
            <p:cNvCxnSpPr>
              <a:cxnSpLocks/>
              <a:stCxn id="15" idx="2"/>
            </p:cNvCxnSpPr>
            <p:nvPr/>
          </p:nvCxnSpPr>
          <p:spPr>
            <a:xfrm>
              <a:off x="9303000" y="2168989"/>
              <a:ext cx="0" cy="624984"/>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B28CE7D-F97A-4DFE-B637-5BBD1078F86B}"/>
                </a:ext>
              </a:extLst>
            </p:cNvPr>
            <p:cNvCxnSpPr>
              <a:cxnSpLocks/>
            </p:cNvCxnSpPr>
            <p:nvPr/>
          </p:nvCxnSpPr>
          <p:spPr>
            <a:xfrm>
              <a:off x="10875087" y="2173846"/>
              <a:ext cx="0" cy="1400065"/>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CBDE2128-3D2C-4974-B491-A2DA5D494F3A}"/>
                </a:ext>
              </a:extLst>
            </p:cNvPr>
            <p:cNvGrpSpPr/>
            <p:nvPr/>
          </p:nvGrpSpPr>
          <p:grpSpPr>
            <a:xfrm>
              <a:off x="5841624" y="2159883"/>
              <a:ext cx="690928" cy="199148"/>
              <a:chOff x="6484406" y="1504220"/>
              <a:chExt cx="2169316" cy="199148"/>
            </a:xfrm>
          </p:grpSpPr>
          <p:cxnSp>
            <p:nvCxnSpPr>
              <p:cNvPr id="85" name="Straight Connector 84">
                <a:extLst>
                  <a:ext uri="{FF2B5EF4-FFF2-40B4-BE49-F238E27FC236}">
                    <a16:creationId xmlns:a16="http://schemas.microsoft.com/office/drawing/2014/main" id="{586015D7-D95E-47EF-AFA8-EEDCAD3676A0}"/>
                  </a:ext>
                </a:extLst>
              </p:cNvPr>
              <p:cNvCxnSpPr/>
              <p:nvPr/>
            </p:nvCxnSpPr>
            <p:spPr>
              <a:xfrm>
                <a:off x="8653722" y="1592989"/>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7390950-ADE9-4D4C-99A9-DCD10C84C22C}"/>
                  </a:ext>
                </a:extLst>
              </p:cNvPr>
              <p:cNvCxnSpPr>
                <a:cxnSpLocks/>
              </p:cNvCxnSpPr>
              <p:nvPr/>
            </p:nvCxnSpPr>
            <p:spPr>
              <a:xfrm>
                <a:off x="7512144" y="1504220"/>
                <a:ext cx="0" cy="97489"/>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9166841-D5B9-4403-BB18-75351353BE91}"/>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DD0A40D-0877-485F-80F1-5DE9152D7DCD}"/>
                  </a:ext>
                </a:extLst>
              </p:cNvPr>
              <p:cNvCxnSpPr/>
              <p:nvPr/>
            </p:nvCxnSpPr>
            <p:spPr>
              <a:xfrm>
                <a:off x="6516506" y="1595368"/>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2CBE827E-161E-44CE-9E0A-96D20BDCE38C}"/>
                </a:ext>
              </a:extLst>
            </p:cNvPr>
            <p:cNvCxnSpPr>
              <a:cxnSpLocks/>
            </p:cNvCxnSpPr>
            <p:nvPr/>
          </p:nvCxnSpPr>
          <p:spPr>
            <a:xfrm>
              <a:off x="6741966" y="2581535"/>
              <a:ext cx="0" cy="542475"/>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3C1A89C-3C01-4950-BF78-2C5B9B70E715}"/>
                </a:ext>
              </a:extLst>
            </p:cNvPr>
            <p:cNvCxnSpPr>
              <a:cxnSpLocks/>
            </p:cNvCxnSpPr>
            <p:nvPr/>
          </p:nvCxnSpPr>
          <p:spPr>
            <a:xfrm>
              <a:off x="6690932" y="3260826"/>
              <a:ext cx="0" cy="43098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6AA3395-92F9-497E-93FA-D89898587C4B}"/>
                </a:ext>
              </a:extLst>
            </p:cNvPr>
            <p:cNvCxnSpPr>
              <a:cxnSpLocks/>
            </p:cNvCxnSpPr>
            <p:nvPr/>
          </p:nvCxnSpPr>
          <p:spPr>
            <a:xfrm>
              <a:off x="7731831" y="2173846"/>
              <a:ext cx="0" cy="1521732"/>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FE71313-617E-4320-A5F3-C7BA263A8F44}"/>
                </a:ext>
              </a:extLst>
            </p:cNvPr>
            <p:cNvCxnSpPr>
              <a:cxnSpLocks/>
            </p:cNvCxnSpPr>
            <p:nvPr/>
          </p:nvCxnSpPr>
          <p:spPr>
            <a:xfrm>
              <a:off x="5580622" y="2575528"/>
              <a:ext cx="0" cy="136881"/>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E9F9CBC-2A57-4A7D-8BAF-AB2662FD9472}"/>
                </a:ext>
              </a:extLst>
            </p:cNvPr>
            <p:cNvCxnSpPr>
              <a:cxnSpLocks/>
            </p:cNvCxnSpPr>
            <p:nvPr/>
          </p:nvCxnSpPr>
          <p:spPr>
            <a:xfrm>
              <a:off x="5907012" y="3266592"/>
              <a:ext cx="0" cy="30731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8AA7F5C-F05D-41D8-B258-8112083DF7A5}"/>
                </a:ext>
              </a:extLst>
            </p:cNvPr>
            <p:cNvCxnSpPr>
              <a:cxnSpLocks/>
            </p:cNvCxnSpPr>
            <p:nvPr/>
          </p:nvCxnSpPr>
          <p:spPr>
            <a:xfrm>
              <a:off x="4991674" y="2860472"/>
              <a:ext cx="0" cy="831343"/>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34F5FE2-79DF-4814-B810-DEC32EA6F57A}"/>
                </a:ext>
              </a:extLst>
            </p:cNvPr>
            <p:cNvCxnSpPr>
              <a:cxnSpLocks/>
            </p:cNvCxnSpPr>
            <p:nvPr/>
          </p:nvCxnSpPr>
          <p:spPr>
            <a:xfrm>
              <a:off x="7432894" y="3500001"/>
              <a:ext cx="0" cy="18389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3A1BBC8-211B-4CA7-97EA-0FCE81C2CEC5}"/>
                </a:ext>
              </a:extLst>
            </p:cNvPr>
            <p:cNvCxnSpPr>
              <a:cxnSpLocks/>
            </p:cNvCxnSpPr>
            <p:nvPr/>
          </p:nvCxnSpPr>
          <p:spPr>
            <a:xfrm flipH="1">
              <a:off x="6690932" y="3500001"/>
              <a:ext cx="74196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6" name="Group 115">
              <a:extLst>
                <a:ext uri="{FF2B5EF4-FFF2-40B4-BE49-F238E27FC236}">
                  <a16:creationId xmlns:a16="http://schemas.microsoft.com/office/drawing/2014/main" id="{9012000B-4BB4-438F-B4A0-97117D5725AA}"/>
                </a:ext>
              </a:extLst>
            </p:cNvPr>
            <p:cNvGrpSpPr/>
            <p:nvPr/>
          </p:nvGrpSpPr>
          <p:grpSpPr>
            <a:xfrm>
              <a:off x="6096006" y="2860472"/>
              <a:ext cx="239177" cy="253247"/>
              <a:chOff x="6096000" y="2860472"/>
              <a:chExt cx="418425" cy="253247"/>
            </a:xfrm>
          </p:grpSpPr>
          <p:cxnSp>
            <p:nvCxnSpPr>
              <p:cNvPr id="105" name="Straight Connector 104">
                <a:extLst>
                  <a:ext uri="{FF2B5EF4-FFF2-40B4-BE49-F238E27FC236}">
                    <a16:creationId xmlns:a16="http://schemas.microsoft.com/office/drawing/2014/main" id="{F065486F-2201-4215-83AD-7523502FF2F2}"/>
                  </a:ext>
                </a:extLst>
              </p:cNvPr>
              <p:cNvCxnSpPr>
                <a:cxnSpLocks/>
              </p:cNvCxnSpPr>
              <p:nvPr/>
            </p:nvCxnSpPr>
            <p:spPr>
              <a:xfrm flipH="1">
                <a:off x="6514422" y="2860472"/>
                <a:ext cx="3" cy="253247"/>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7C1D967E-5256-480D-81A9-C10E3B5738F8}"/>
                  </a:ext>
                </a:extLst>
              </p:cNvPr>
              <p:cNvCxnSpPr>
                <a:cxnSpLocks/>
                <a:endCxn id="21" idx="3"/>
              </p:cNvCxnSpPr>
              <p:nvPr/>
            </p:nvCxnSpPr>
            <p:spPr>
              <a:xfrm flipH="1" flipV="1">
                <a:off x="6096000" y="2860472"/>
                <a:ext cx="41842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107" name="Straight Connector 106">
              <a:extLst>
                <a:ext uri="{FF2B5EF4-FFF2-40B4-BE49-F238E27FC236}">
                  <a16:creationId xmlns:a16="http://schemas.microsoft.com/office/drawing/2014/main" id="{BDA51B10-5E5B-46FA-BBA9-CD7D08A471F5}"/>
                </a:ext>
              </a:extLst>
            </p:cNvPr>
            <p:cNvCxnSpPr>
              <a:cxnSpLocks/>
            </p:cNvCxnSpPr>
            <p:nvPr/>
          </p:nvCxnSpPr>
          <p:spPr>
            <a:xfrm>
              <a:off x="8619759" y="2511599"/>
              <a:ext cx="0" cy="28649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3E25CB4-FE0A-45D0-8E02-DC1405299996}"/>
                </a:ext>
              </a:extLst>
            </p:cNvPr>
            <p:cNvCxnSpPr>
              <a:cxnSpLocks/>
            </p:cNvCxnSpPr>
            <p:nvPr/>
          </p:nvCxnSpPr>
          <p:spPr>
            <a:xfrm flipH="1">
              <a:off x="7731831" y="2511599"/>
              <a:ext cx="88792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07D86A29-6DC6-4176-B262-2930FCE6F92B}"/>
                </a:ext>
              </a:extLst>
            </p:cNvPr>
            <p:cNvCxnSpPr>
              <a:cxnSpLocks/>
              <a:stCxn id="21" idx="1"/>
              <a:endCxn id="22" idx="2"/>
            </p:cNvCxnSpPr>
            <p:nvPr/>
          </p:nvCxnSpPr>
          <p:spPr>
            <a:xfrm flipH="1">
              <a:off x="4989599" y="2860472"/>
              <a:ext cx="13141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7" name="Slide Number Placeholder 6">
            <a:extLst>
              <a:ext uri="{FF2B5EF4-FFF2-40B4-BE49-F238E27FC236}">
                <a16:creationId xmlns:a16="http://schemas.microsoft.com/office/drawing/2014/main" id="{A45190CA-D7DF-4307-BCDE-C9ADCE7FFDF8}"/>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104</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56430896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picture containing graphics, drawing&#10;&#10;Description automatically generated">
            <a:hlinkClick r:id="rId3"/>
            <a:extLst>
              <a:ext uri="{FF2B5EF4-FFF2-40B4-BE49-F238E27FC236}">
                <a16:creationId xmlns:a16="http://schemas.microsoft.com/office/drawing/2014/main" id="{C2C4BD9F-05FC-447B-8775-4EEC938150EC}"/>
              </a:ext>
            </a:extLst>
          </p:cNvPr>
          <p:cNvPicPr>
            <a:picLocks noChangeAspect="1"/>
          </p:cNvPicPr>
          <p:nvPr/>
        </p:nvPicPr>
        <p:blipFill>
          <a:blip r:embed="rId4"/>
          <a:stretch>
            <a:fillRect/>
          </a:stretch>
        </p:blipFill>
        <p:spPr>
          <a:xfrm>
            <a:off x="2144366" y="3995204"/>
            <a:ext cx="1224136" cy="1228047"/>
          </a:xfrm>
          <a:prstGeom prst="rect">
            <a:avLst/>
          </a:prstGeom>
        </p:spPr>
      </p:pic>
      <p:pic>
        <p:nvPicPr>
          <p:cNvPr id="23" name="Picture 22" descr="A close up of a sign&#10;&#10;Description automatically generated">
            <a:hlinkClick r:id="rId5"/>
            <a:extLst>
              <a:ext uri="{FF2B5EF4-FFF2-40B4-BE49-F238E27FC236}">
                <a16:creationId xmlns:a16="http://schemas.microsoft.com/office/drawing/2014/main" id="{EA8CD275-AF84-4BF9-B0A1-3E9782430023}"/>
              </a:ext>
            </a:extLst>
          </p:cNvPr>
          <p:cNvPicPr>
            <a:picLocks noChangeAspect="1"/>
          </p:cNvPicPr>
          <p:nvPr/>
        </p:nvPicPr>
        <p:blipFill>
          <a:blip r:embed="rId6"/>
          <a:stretch>
            <a:fillRect/>
          </a:stretch>
        </p:blipFill>
        <p:spPr>
          <a:xfrm>
            <a:off x="8490038" y="3995203"/>
            <a:ext cx="1220099" cy="1224000"/>
          </a:xfrm>
          <a:prstGeom prst="rect">
            <a:avLst/>
          </a:prstGeom>
        </p:spPr>
      </p:pic>
      <p:pic>
        <p:nvPicPr>
          <p:cNvPr id="25" name="Picture 24" descr="A picture containing drawing&#10;&#10;Description automatically generated">
            <a:hlinkClick r:id="rId7"/>
            <a:extLst>
              <a:ext uri="{FF2B5EF4-FFF2-40B4-BE49-F238E27FC236}">
                <a16:creationId xmlns:a16="http://schemas.microsoft.com/office/drawing/2014/main" id="{B652715D-27E4-4F4C-B758-686BF072429F}"/>
              </a:ext>
            </a:extLst>
          </p:cNvPr>
          <p:cNvPicPr>
            <a:picLocks noChangeAspect="1"/>
          </p:cNvPicPr>
          <p:nvPr/>
        </p:nvPicPr>
        <p:blipFill>
          <a:blip r:embed="rId8"/>
          <a:stretch>
            <a:fillRect/>
          </a:stretch>
        </p:blipFill>
        <p:spPr>
          <a:xfrm>
            <a:off x="4263580" y="3995203"/>
            <a:ext cx="1220099" cy="1224000"/>
          </a:xfrm>
          <a:prstGeom prst="rect">
            <a:avLst/>
          </a:prstGeom>
        </p:spPr>
      </p:pic>
      <p:pic>
        <p:nvPicPr>
          <p:cNvPr id="27" name="Picture 26" descr="A picture containing graphics, drawing&#10;&#10;Description automatically generated">
            <a:hlinkClick r:id="rId9"/>
            <a:extLst>
              <a:ext uri="{FF2B5EF4-FFF2-40B4-BE49-F238E27FC236}">
                <a16:creationId xmlns:a16="http://schemas.microsoft.com/office/drawing/2014/main" id="{118E5ACB-BCEB-4BCF-8FE7-B7B73C552F49}"/>
              </a:ext>
            </a:extLst>
          </p:cNvPr>
          <p:cNvPicPr>
            <a:picLocks noChangeAspect="1"/>
          </p:cNvPicPr>
          <p:nvPr/>
        </p:nvPicPr>
        <p:blipFill>
          <a:blip r:embed="rId10"/>
          <a:stretch>
            <a:fillRect/>
          </a:stretch>
        </p:blipFill>
        <p:spPr>
          <a:xfrm>
            <a:off x="6378755" y="3995203"/>
            <a:ext cx="1216206" cy="1224000"/>
          </a:xfrm>
          <a:prstGeom prst="rect">
            <a:avLst/>
          </a:prstGeom>
        </p:spPr>
      </p:pic>
      <p:sp>
        <p:nvSpPr>
          <p:cNvPr id="16" name="TextBox 15"/>
          <p:cNvSpPr txBox="1"/>
          <p:nvPr/>
        </p:nvSpPr>
        <p:spPr>
          <a:xfrm>
            <a:off x="1941700" y="5336166"/>
            <a:ext cx="1698734" cy="553998"/>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us on Twitter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a:t>
            </a:r>
            <a:r>
              <a:rPr kumimoji="0" lang="en-GB" sz="1600" b="1" i="0" u="sng" strike="noStrike" kern="1200" cap="none" spc="0" normalizeH="0" baseline="0" noProof="0" dirty="0" err="1">
                <a:ln>
                  <a:noFill/>
                </a:ln>
                <a:solidFill>
                  <a:srgbClr val="FEA302"/>
                </a:solidFill>
                <a:effectLst/>
                <a:uLnTx/>
                <a:uFillTx/>
                <a:latin typeface="Calibri" panose="020F0502020204030204"/>
                <a:ea typeface="Aileron" charset="0"/>
                <a:cs typeface="PT Sans Narrow"/>
                <a:hlinkClick r:id="rId3">
                  <a:extLst>
                    <a:ext uri="{A12FA001-AC4F-418D-AE19-62706E023703}">
                      <ahyp:hlinkClr xmlns:ahyp="http://schemas.microsoft.com/office/drawing/2018/hyperlinkcolor" val="tx"/>
                    </a:ext>
                  </a:extLst>
                </a:hlinkClick>
              </a:rPr>
              <a:t>hccconnectinfo</a:t>
            </a:r>
            <a:endPar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7" name="TextBox 16"/>
          <p:cNvSpPr txBox="1"/>
          <p:nvPr/>
        </p:nvSpPr>
        <p:spPr>
          <a:xfrm>
            <a:off x="3867170" y="5336167"/>
            <a:ext cx="2084815" cy="7017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Follow the </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sng"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7">
                  <a:extLst>
                    <a:ext uri="{A12FA001-AC4F-418D-AE19-62706E023703}">
                      <ahyp:hlinkClr xmlns:ahyp="http://schemas.microsoft.com/office/drawing/2018/hyperlinkcolor" val="tx"/>
                    </a:ext>
                  </a:extLst>
                </a:hlinkClick>
              </a:rPr>
              <a:t>HCC CONNECT</a:t>
            </a:r>
            <a:br>
              <a:rPr kumimoji="0" lang="en-GB" sz="1600" b="1"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group on LinkedIn</a:t>
            </a:r>
            <a:endPar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endParaRPr>
          </a:p>
        </p:txBody>
      </p:sp>
      <p:sp>
        <p:nvSpPr>
          <p:cNvPr id="18" name="TextBox 17"/>
          <p:cNvSpPr txBox="1"/>
          <p:nvPr/>
        </p:nvSpPr>
        <p:spPr>
          <a:xfrm>
            <a:off x="7896200" y="5336167"/>
            <a:ext cx="2486466" cy="507831"/>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5D8298"/>
                </a:solidFill>
                <a:effectLst/>
                <a:uLnTx/>
                <a:uFillTx/>
                <a:latin typeface="Calibri" panose="020F0502020204030204"/>
                <a:ea typeface="+mn-ea"/>
                <a:cs typeface="PT Sans Narrow"/>
              </a:rPr>
              <a:t>Email</a:t>
            </a:r>
            <a:br>
              <a:rPr kumimoji="0" lang="en-US" sz="1600" b="0" i="0" u="none" strike="noStrike" kern="1200" cap="none" spc="0" normalizeH="0" baseline="0" noProof="0" dirty="0">
                <a:ln>
                  <a:noFill/>
                </a:ln>
                <a:solidFill>
                  <a:srgbClr val="5D8298"/>
                </a:solidFill>
                <a:effectLst/>
                <a:uLnTx/>
                <a:uFillTx/>
                <a:latin typeface="Calibri" panose="020F0502020204030204"/>
                <a:ea typeface="+mn-ea"/>
                <a:cs typeface="PT Sans Narrow"/>
              </a:rPr>
            </a:br>
            <a:r>
              <a:rPr kumimoji="0" lang="en-US" sz="1600" b="1" i="0" u="none" strike="noStrike" kern="1200" cap="none" spc="0" normalizeH="0" baseline="0" noProof="0" dirty="0">
                <a:ln>
                  <a:noFill/>
                </a:ln>
                <a:solidFill>
                  <a:srgbClr val="FEA302"/>
                </a:solidFill>
                <a:effectLst/>
                <a:uLnTx/>
                <a:uFillTx/>
                <a:latin typeface="Calibri" panose="020F0502020204030204"/>
                <a:ea typeface="+mn-ea"/>
                <a:cs typeface="PT Sans Narrow"/>
                <a:hlinkClick r:id="rId5">
                  <a:extLst>
                    <a:ext uri="{A12FA001-AC4F-418D-AE19-62706E023703}">
                      <ahyp:hlinkClr xmlns:ahyp="http://schemas.microsoft.com/office/drawing/2018/hyperlinkcolor" val="tx"/>
                    </a:ext>
                  </a:extLst>
                </a:hlinkClick>
              </a:rPr>
              <a:t>froukje.sosef@cor2ed.com</a:t>
            </a:r>
            <a:endPar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9" name="TextBox 18"/>
          <p:cNvSpPr txBox="1"/>
          <p:nvPr/>
        </p:nvSpPr>
        <p:spPr>
          <a:xfrm>
            <a:off x="5955402" y="5336166"/>
            <a:ext cx="2084815" cy="757130"/>
          </a:xfrm>
          <a:prstGeom prst="rect">
            <a:avLst/>
          </a:prstGeom>
          <a:noFill/>
        </p:spPr>
        <p:txBody>
          <a:bodyPr wrap="square" rtlCol="0">
            <a:spAutoFit/>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Watch us on the</a:t>
            </a:r>
            <a:b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4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Vimeo Channe</a:t>
            </a:r>
            <a: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t>l</a:t>
            </a:r>
            <a:br>
              <a:rPr kumimoji="0" lang="en-GB" sz="1600" b="0" i="0" u="none" strike="noStrike" kern="1200" cap="none" spc="0" normalizeH="0" baseline="0" noProof="0" dirty="0">
                <a:ln>
                  <a:noFill/>
                </a:ln>
                <a:solidFill>
                  <a:srgbClr val="5D8298"/>
                </a:solidFill>
                <a:effectLst/>
                <a:uLnTx/>
                <a:uFillTx/>
                <a:latin typeface="Calibri" panose="020F0502020204030204"/>
                <a:ea typeface="Aileron" charset="0"/>
                <a:cs typeface="PT Sans Narrow"/>
              </a:rPr>
            </a:br>
            <a:r>
              <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hlinkClick r:id="rId9">
                  <a:extLst>
                    <a:ext uri="{A12FA001-AC4F-418D-AE19-62706E023703}">
                      <ahyp:hlinkClr xmlns:ahyp="http://schemas.microsoft.com/office/drawing/2018/hyperlinkcolor" val="tx"/>
                    </a:ext>
                  </a:extLst>
                </a:hlinkClick>
              </a:rPr>
              <a:t>HCC CONNECT</a:t>
            </a:r>
            <a:endParaRPr kumimoji="0" lang="en-GB" sz="1600" b="1" i="0" u="none" strike="noStrike" kern="1200" cap="none" spc="0" normalizeH="0" baseline="0" noProof="0" dirty="0">
              <a:ln>
                <a:noFill/>
              </a:ln>
              <a:solidFill>
                <a:srgbClr val="FEA302"/>
              </a:solidFill>
              <a:effectLst/>
              <a:uLnTx/>
              <a:uFillTx/>
              <a:latin typeface="Calibri" panose="020F0502020204030204"/>
              <a:ea typeface="Aileron" charset="0"/>
              <a:cs typeface="PT Sans Narrow"/>
            </a:endParaRPr>
          </a:p>
        </p:txBody>
      </p:sp>
      <p:sp>
        <p:nvSpPr>
          <p:cNvPr id="15" name="Title 8">
            <a:extLst>
              <a:ext uri="{FF2B5EF4-FFF2-40B4-BE49-F238E27FC236}">
                <a16:creationId xmlns:a16="http://schemas.microsoft.com/office/drawing/2014/main" id="{071CF435-729F-403B-B87A-421B2706800D}"/>
              </a:ext>
            </a:extLst>
          </p:cNvPr>
          <p:cNvSpPr>
            <a:spLocks noGrp="1"/>
          </p:cNvSpPr>
          <p:nvPr>
            <p:ph type="title"/>
          </p:nvPr>
        </p:nvSpPr>
        <p:spPr>
          <a:xfrm>
            <a:off x="1635656" y="274638"/>
            <a:ext cx="8924840" cy="3586410"/>
          </a:xfrm>
        </p:spPr>
        <p:txBody>
          <a:bodyPr>
            <a:normAutofit/>
          </a:bodyPr>
          <a:lstStyle/>
          <a:p>
            <a:pPr>
              <a:lnSpc>
                <a:spcPts val="3800"/>
              </a:lnSpc>
              <a:spcBef>
                <a:spcPts val="800"/>
              </a:spcBef>
            </a:pPr>
            <a:r>
              <a:rPr lang="en-US" sz="3600" cap="none" dirty="0">
                <a:solidFill>
                  <a:schemeClr val="tx2"/>
                </a:solidFill>
              </a:rPr>
              <a:t>REACH </a:t>
            </a:r>
            <a:r>
              <a:rPr lang="en-US" sz="3600" cap="none" dirty="0">
                <a:solidFill>
                  <a:schemeClr val="accent1"/>
                </a:solidFill>
              </a:rPr>
              <a:t>HCC CONNECT </a:t>
            </a:r>
            <a:r>
              <a:rPr lang="en-US" sz="3600" cap="none" dirty="0">
                <a:solidFill>
                  <a:schemeClr val="tx2"/>
                </a:solidFill>
              </a:rPr>
              <a:t>VIA </a:t>
            </a:r>
            <a:br>
              <a:rPr lang="en-US" sz="3600" cap="none" dirty="0">
                <a:solidFill>
                  <a:schemeClr val="tx2"/>
                </a:solidFill>
              </a:rPr>
            </a:br>
            <a:r>
              <a:rPr lang="en-US" sz="3600" cap="none" spc="-50" dirty="0">
                <a:solidFill>
                  <a:schemeClr val="tx2"/>
                </a:solidFill>
              </a:rPr>
              <a:t>TWITTER, LINKEDIN, VIMEO &amp; EMAIL</a:t>
            </a:r>
            <a:br>
              <a:rPr lang="en-US" sz="3600" cap="none" dirty="0">
                <a:solidFill>
                  <a:schemeClr val="tx2"/>
                </a:solidFill>
              </a:rPr>
            </a:br>
            <a:r>
              <a:rPr lang="en-US" sz="3600" cap="none" dirty="0">
                <a:solidFill>
                  <a:schemeClr val="tx2"/>
                </a:solidFill>
              </a:rPr>
              <a:t>OR VISIT THE GROUP’S WEBSITE</a:t>
            </a:r>
            <a:br>
              <a:rPr lang="en-US" sz="3600" cap="none" dirty="0">
                <a:solidFill>
                  <a:schemeClr val="tx2"/>
                </a:solidFill>
              </a:rPr>
            </a:br>
            <a:r>
              <a:rPr lang="en-US" sz="3600" u="sng" cap="none" dirty="0">
                <a:solidFill>
                  <a:schemeClr val="accent1"/>
                </a:solidFill>
                <a:hlinkClick r:id="rId11"/>
              </a:rPr>
              <a:t>https://hccconnect.cor2ed.com/</a:t>
            </a:r>
            <a:endParaRPr lang="en-US" sz="3600" cap="none" dirty="0">
              <a:solidFill>
                <a:schemeClr val="accent1"/>
              </a:solidFill>
            </a:endParaRPr>
          </a:p>
        </p:txBody>
      </p:sp>
      <p:sp>
        <p:nvSpPr>
          <p:cNvPr id="2" name="Slide Number Placeholder 1"/>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CE43C0F-8A7B-3A4B-9DB5-B3472E36E833}" type="slidenum">
              <a:rPr kumimoji="0" lang="en-GB" sz="1100" b="0" i="0" u="none" strike="noStrike" kern="1200" cap="none" spc="0" normalizeH="0" baseline="0" noProof="0" smtClean="0">
                <a:ln>
                  <a:noFill/>
                </a:ln>
                <a:solidFill>
                  <a:srgbClr val="5D8298"/>
                </a:solidFill>
                <a:effectLst/>
                <a:uLnTx/>
                <a:uFillTx/>
                <a:latin typeface="Calibri" panose="020F0502020204030204"/>
                <a:ea typeface="Verdana" panose="020B0604030504040204" pitchFamily="34" charset="0"/>
                <a:cs typeface="Verdana" panose="020B0604030504040204" pitchFamily="34" charset="0"/>
              </a:rPr>
              <a:pPr marL="0" marR="0" lvl="0" indent="0" algn="r" defTabSz="457200" rtl="0" eaLnBrk="1" fontAlgn="auto" latinLnBrk="0" hangingPunct="1">
                <a:lnSpc>
                  <a:spcPct val="100000"/>
                </a:lnSpc>
                <a:spcBef>
                  <a:spcPts val="0"/>
                </a:spcBef>
                <a:spcAft>
                  <a:spcPts val="0"/>
                </a:spcAft>
                <a:buClrTx/>
                <a:buSzTx/>
                <a:buFontTx/>
                <a:buNone/>
                <a:tabLst/>
                <a:defRPr/>
              </a:pPr>
              <a:t>105</a:t>
            </a:fld>
            <a:endParaRPr kumimoji="0" lang="en-GB" sz="1100" b="0" i="0" u="none" strike="noStrike" kern="1200" cap="none" spc="0" normalizeH="0" baseline="0" noProof="0" dirty="0">
              <a:ln>
                <a:noFill/>
              </a:ln>
              <a:solidFill>
                <a:srgbClr val="5D8298"/>
              </a:solidFill>
              <a:effectLst/>
              <a:uLnTx/>
              <a:uFillTx/>
              <a:latin typeface="Calibri" panose="020F0502020204030204"/>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68450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728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C37CC3A-DC0D-432F-B50E-931ECDF64C93}"/>
              </a:ext>
            </a:extLst>
          </p:cNvPr>
          <p:cNvSpPr/>
          <p:nvPr/>
        </p:nvSpPr>
        <p:spPr>
          <a:xfrm>
            <a:off x="0" y="2210359"/>
            <a:ext cx="12192000" cy="190500"/>
          </a:xfrm>
          <a:prstGeom prst="rect">
            <a:avLst/>
          </a:prstGeom>
          <a:pattFill prst="dkUpDiag">
            <a:fgClr>
              <a:schemeClr val="accent1">
                <a:lumMod val="40000"/>
                <a:lumOff val="60000"/>
              </a:schemeClr>
            </a:fgClr>
            <a:bgClr>
              <a:schemeClr val="accent1">
                <a:lumMod val="20000"/>
                <a:lumOff val="80000"/>
              </a:schemeClr>
            </a:bgClr>
          </a:pattFill>
          <a:ln>
            <a:noFill/>
          </a:ln>
          <a:effectLst>
            <a:outerShdw blurRad="40000" dist="12700" dir="5400000" rotWithShape="0">
              <a:schemeClr val="tx2">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7">
            <a:extLst>
              <a:ext uri="{FF2B5EF4-FFF2-40B4-BE49-F238E27FC236}">
                <a16:creationId xmlns:a16="http://schemas.microsoft.com/office/drawing/2014/main" id="{EC5DB1E1-25C0-4D3D-B9DC-7BA3BA89EC74}"/>
              </a:ext>
            </a:extLst>
          </p:cNvPr>
          <p:cNvSpPr>
            <a:spLocks noGrp="1"/>
          </p:cNvSpPr>
          <p:nvPr>
            <p:ph type="title"/>
          </p:nvPr>
        </p:nvSpPr>
        <p:spPr>
          <a:xfrm>
            <a:off x="619199" y="246566"/>
            <a:ext cx="9498467" cy="807285"/>
          </a:xfrm>
        </p:spPr>
        <p:txBody>
          <a:bodyPr/>
          <a:lstStyle/>
          <a:p>
            <a:r>
              <a:rPr lang="en-GB" dirty="0"/>
              <a:t>FDA-Approved Systemic Therapy for Advanced HCC</a:t>
            </a:r>
          </a:p>
        </p:txBody>
      </p:sp>
      <p:sp>
        <p:nvSpPr>
          <p:cNvPr id="5" name="Content Placeholder 4">
            <a:extLst>
              <a:ext uri="{FF2B5EF4-FFF2-40B4-BE49-F238E27FC236}">
                <a16:creationId xmlns:a16="http://schemas.microsoft.com/office/drawing/2014/main" id="{3AC3A39F-8715-45DD-B276-DBED4A22566B}"/>
              </a:ext>
            </a:extLst>
          </p:cNvPr>
          <p:cNvSpPr>
            <a:spLocks noGrp="1"/>
          </p:cNvSpPr>
          <p:nvPr>
            <p:ph sz="quarter" idx="15"/>
          </p:nvPr>
        </p:nvSpPr>
        <p:spPr>
          <a:xfrm>
            <a:off x="620184" y="6356351"/>
            <a:ext cx="8116800" cy="365125"/>
          </a:xfrm>
        </p:spPr>
        <p:txBody>
          <a:bodyPr/>
          <a:lstStyle/>
          <a:p>
            <a:pPr lvl="0"/>
            <a:r>
              <a:rPr lang="en-GB" dirty="0"/>
              <a:t>*Accelerated approval,  #Accelerated approval withdrawn</a:t>
            </a:r>
          </a:p>
          <a:p>
            <a:pPr lvl="0"/>
            <a:r>
              <a:rPr lang="en-GB" dirty="0"/>
              <a:t>FDA, Food and Drug Administration; HCC, hepatocellular carcinoma</a:t>
            </a:r>
          </a:p>
        </p:txBody>
      </p:sp>
      <p:grpSp>
        <p:nvGrpSpPr>
          <p:cNvPr id="3" name="Group 2">
            <a:extLst>
              <a:ext uri="{FF2B5EF4-FFF2-40B4-BE49-F238E27FC236}">
                <a16:creationId xmlns:a16="http://schemas.microsoft.com/office/drawing/2014/main" id="{A3AE2D97-8618-4175-9E3D-8D8EC758AC54}"/>
              </a:ext>
            </a:extLst>
          </p:cNvPr>
          <p:cNvGrpSpPr/>
          <p:nvPr/>
        </p:nvGrpSpPr>
        <p:grpSpPr>
          <a:xfrm>
            <a:off x="619200" y="2099421"/>
            <a:ext cx="10948914" cy="412376"/>
            <a:chOff x="619200" y="2002284"/>
            <a:chExt cx="10948914" cy="597064"/>
          </a:xfrm>
        </p:grpSpPr>
        <p:sp>
          <p:nvSpPr>
            <p:cNvPr id="15" name="Freeform: Shape 14">
              <a:extLst>
                <a:ext uri="{FF2B5EF4-FFF2-40B4-BE49-F238E27FC236}">
                  <a16:creationId xmlns:a16="http://schemas.microsoft.com/office/drawing/2014/main" id="{3585B23F-0B8C-4901-B68E-97DEE1B2461E}"/>
                </a:ext>
              </a:extLst>
            </p:cNvPr>
            <p:cNvSpPr/>
            <p:nvPr/>
          </p:nvSpPr>
          <p:spPr>
            <a:xfrm>
              <a:off x="619200"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bg2">
                <a:lumMod val="75000"/>
              </a:schemeClr>
            </a:solidFill>
            <a:effectLst/>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2007</a:t>
              </a:r>
            </a:p>
          </p:txBody>
        </p:sp>
        <p:sp>
          <p:nvSpPr>
            <p:cNvPr id="30" name="Freeform: Shape 29">
              <a:extLst>
                <a:ext uri="{FF2B5EF4-FFF2-40B4-BE49-F238E27FC236}">
                  <a16:creationId xmlns:a16="http://schemas.microsoft.com/office/drawing/2014/main" id="{5AD29EDD-47CA-4168-8AA3-F0E9511147B9}"/>
                </a:ext>
              </a:extLst>
            </p:cNvPr>
            <p:cNvSpPr/>
            <p:nvPr/>
          </p:nvSpPr>
          <p:spPr>
            <a:xfrm>
              <a:off x="1395108"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1164238"/>
                <a:satOff val="-4215"/>
                <a:lumOff val="-2217"/>
                <a:alphaOff val="0"/>
              </a:schemeClr>
            </a:fillRef>
            <a:effectRef idx="2">
              <a:schemeClr val="accent5">
                <a:hueOff val="1164238"/>
                <a:satOff val="-4215"/>
                <a:lumOff val="-2217"/>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2008</a:t>
              </a:r>
            </a:p>
          </p:txBody>
        </p:sp>
        <p:sp>
          <p:nvSpPr>
            <p:cNvPr id="31" name="Freeform: Shape 30">
              <a:extLst>
                <a:ext uri="{FF2B5EF4-FFF2-40B4-BE49-F238E27FC236}">
                  <a16:creationId xmlns:a16="http://schemas.microsoft.com/office/drawing/2014/main" id="{466A406A-D832-4F42-8D23-E73EDB45C647}"/>
                </a:ext>
              </a:extLst>
            </p:cNvPr>
            <p:cNvSpPr/>
            <p:nvPr/>
          </p:nvSpPr>
          <p:spPr>
            <a:xfrm>
              <a:off x="2171015"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2328475"/>
                <a:satOff val="-8431"/>
                <a:lumOff val="-4434"/>
                <a:alphaOff val="0"/>
              </a:schemeClr>
            </a:fillRef>
            <a:effectRef idx="2">
              <a:schemeClr val="accent5">
                <a:hueOff val="2328475"/>
                <a:satOff val="-8431"/>
                <a:lumOff val="-4434"/>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2009</a:t>
              </a:r>
            </a:p>
          </p:txBody>
        </p:sp>
        <p:sp>
          <p:nvSpPr>
            <p:cNvPr id="32" name="Freeform: Shape 31">
              <a:extLst>
                <a:ext uri="{FF2B5EF4-FFF2-40B4-BE49-F238E27FC236}">
                  <a16:creationId xmlns:a16="http://schemas.microsoft.com/office/drawing/2014/main" id="{436CF33A-9020-450D-91A5-A814248AA4D5}"/>
                </a:ext>
              </a:extLst>
            </p:cNvPr>
            <p:cNvSpPr/>
            <p:nvPr/>
          </p:nvSpPr>
          <p:spPr>
            <a:xfrm>
              <a:off x="2946922"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3492713"/>
                <a:satOff val="-12646"/>
                <a:lumOff val="-6652"/>
                <a:alphaOff val="0"/>
              </a:schemeClr>
            </a:fillRef>
            <a:effectRef idx="2">
              <a:schemeClr val="accent5">
                <a:hueOff val="3492713"/>
                <a:satOff val="-12646"/>
                <a:lumOff val="-6652"/>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2010</a:t>
              </a:r>
            </a:p>
          </p:txBody>
        </p:sp>
        <p:sp>
          <p:nvSpPr>
            <p:cNvPr id="33" name="Freeform: Shape 32">
              <a:extLst>
                <a:ext uri="{FF2B5EF4-FFF2-40B4-BE49-F238E27FC236}">
                  <a16:creationId xmlns:a16="http://schemas.microsoft.com/office/drawing/2014/main" id="{341472F0-CE67-4ADE-A184-A840AB9CF6B7}"/>
                </a:ext>
              </a:extLst>
            </p:cNvPr>
            <p:cNvSpPr/>
            <p:nvPr/>
          </p:nvSpPr>
          <p:spPr>
            <a:xfrm>
              <a:off x="3722830"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4656951"/>
                <a:satOff val="-16861"/>
                <a:lumOff val="-8869"/>
                <a:alphaOff val="0"/>
              </a:schemeClr>
            </a:fillRef>
            <a:effectRef idx="2">
              <a:schemeClr val="accent5">
                <a:hueOff val="4656951"/>
                <a:satOff val="-16861"/>
                <a:lumOff val="-8869"/>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2011</a:t>
              </a:r>
            </a:p>
          </p:txBody>
        </p:sp>
        <p:sp>
          <p:nvSpPr>
            <p:cNvPr id="34" name="Freeform: Shape 33">
              <a:extLst>
                <a:ext uri="{FF2B5EF4-FFF2-40B4-BE49-F238E27FC236}">
                  <a16:creationId xmlns:a16="http://schemas.microsoft.com/office/drawing/2014/main" id="{01D5AB1B-E480-4F38-870E-F208F31F39A0}"/>
                </a:ext>
              </a:extLst>
            </p:cNvPr>
            <p:cNvSpPr/>
            <p:nvPr/>
          </p:nvSpPr>
          <p:spPr>
            <a:xfrm>
              <a:off x="4498737"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5821188"/>
                <a:satOff val="-21077"/>
                <a:lumOff val="-11086"/>
                <a:alphaOff val="0"/>
              </a:schemeClr>
            </a:fillRef>
            <a:effectRef idx="2">
              <a:schemeClr val="accent5">
                <a:hueOff val="5821188"/>
                <a:satOff val="-21077"/>
                <a:lumOff val="-11086"/>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2012</a:t>
              </a:r>
            </a:p>
          </p:txBody>
        </p:sp>
        <p:sp>
          <p:nvSpPr>
            <p:cNvPr id="35" name="Freeform: Shape 34">
              <a:extLst>
                <a:ext uri="{FF2B5EF4-FFF2-40B4-BE49-F238E27FC236}">
                  <a16:creationId xmlns:a16="http://schemas.microsoft.com/office/drawing/2014/main" id="{7EBA0FB8-F403-44F0-BCBD-B24B589EE6B3}"/>
                </a:ext>
              </a:extLst>
            </p:cNvPr>
            <p:cNvSpPr/>
            <p:nvPr/>
          </p:nvSpPr>
          <p:spPr>
            <a:xfrm>
              <a:off x="5274644"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6985426"/>
                <a:satOff val="-25292"/>
                <a:lumOff val="-13303"/>
                <a:alphaOff val="0"/>
              </a:schemeClr>
            </a:fillRef>
            <a:effectRef idx="2">
              <a:schemeClr val="accent5">
                <a:hueOff val="6985426"/>
                <a:satOff val="-25292"/>
                <a:lumOff val="-13303"/>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2013</a:t>
              </a:r>
            </a:p>
          </p:txBody>
        </p:sp>
        <p:sp>
          <p:nvSpPr>
            <p:cNvPr id="36" name="Freeform: Shape 35">
              <a:extLst>
                <a:ext uri="{FF2B5EF4-FFF2-40B4-BE49-F238E27FC236}">
                  <a16:creationId xmlns:a16="http://schemas.microsoft.com/office/drawing/2014/main" id="{8076B4DD-B2FE-4DD2-BB80-8F8054CCB8EE}"/>
                </a:ext>
              </a:extLst>
            </p:cNvPr>
            <p:cNvSpPr/>
            <p:nvPr/>
          </p:nvSpPr>
          <p:spPr>
            <a:xfrm>
              <a:off x="6050551"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8149664"/>
                <a:satOff val="-29507"/>
                <a:lumOff val="-15521"/>
                <a:alphaOff val="0"/>
              </a:schemeClr>
            </a:fillRef>
            <a:effectRef idx="2">
              <a:schemeClr val="accent5">
                <a:hueOff val="8149664"/>
                <a:satOff val="-29507"/>
                <a:lumOff val="-15521"/>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2014</a:t>
              </a:r>
            </a:p>
          </p:txBody>
        </p:sp>
        <p:sp>
          <p:nvSpPr>
            <p:cNvPr id="37" name="Freeform: Shape 36">
              <a:extLst>
                <a:ext uri="{FF2B5EF4-FFF2-40B4-BE49-F238E27FC236}">
                  <a16:creationId xmlns:a16="http://schemas.microsoft.com/office/drawing/2014/main" id="{AC7C4718-51BC-4260-87C3-F6A31B4BB1B9}"/>
                </a:ext>
              </a:extLst>
            </p:cNvPr>
            <p:cNvSpPr/>
            <p:nvPr/>
          </p:nvSpPr>
          <p:spPr>
            <a:xfrm>
              <a:off x="6826459"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9313901"/>
                <a:satOff val="-33722"/>
                <a:lumOff val="-17738"/>
                <a:alphaOff val="0"/>
              </a:schemeClr>
            </a:fillRef>
            <a:effectRef idx="2">
              <a:schemeClr val="accent5">
                <a:hueOff val="9313901"/>
                <a:satOff val="-33722"/>
                <a:lumOff val="-17738"/>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2015</a:t>
              </a:r>
            </a:p>
          </p:txBody>
        </p:sp>
        <p:sp>
          <p:nvSpPr>
            <p:cNvPr id="38" name="Freeform: Shape 37">
              <a:extLst>
                <a:ext uri="{FF2B5EF4-FFF2-40B4-BE49-F238E27FC236}">
                  <a16:creationId xmlns:a16="http://schemas.microsoft.com/office/drawing/2014/main" id="{5F3EF475-58B3-4BB5-A756-695923F15842}"/>
                </a:ext>
              </a:extLst>
            </p:cNvPr>
            <p:cNvSpPr/>
            <p:nvPr/>
          </p:nvSpPr>
          <p:spPr>
            <a:xfrm>
              <a:off x="7602366"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accent1"/>
            </a:solidFill>
            <a:effectLst/>
          </p:spPr>
          <p:style>
            <a:lnRef idx="0">
              <a:schemeClr val="lt1">
                <a:hueOff val="0"/>
                <a:satOff val="0"/>
                <a:lumOff val="0"/>
                <a:alphaOff val="0"/>
              </a:schemeClr>
            </a:lnRef>
            <a:fillRef idx="3">
              <a:schemeClr val="accent5">
                <a:hueOff val="10478139"/>
                <a:satOff val="-37938"/>
                <a:lumOff val="-19955"/>
                <a:alphaOff val="0"/>
              </a:schemeClr>
            </a:fillRef>
            <a:effectRef idx="2">
              <a:schemeClr val="accent5">
                <a:hueOff val="10478139"/>
                <a:satOff val="-37938"/>
                <a:lumOff val="-19955"/>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2016</a:t>
              </a:r>
            </a:p>
          </p:txBody>
        </p:sp>
        <p:sp>
          <p:nvSpPr>
            <p:cNvPr id="39" name="Freeform: Shape 38">
              <a:extLst>
                <a:ext uri="{FF2B5EF4-FFF2-40B4-BE49-F238E27FC236}">
                  <a16:creationId xmlns:a16="http://schemas.microsoft.com/office/drawing/2014/main" id="{ABAD0999-1FED-46DC-A727-94DCB9FB9D4C}"/>
                </a:ext>
              </a:extLst>
            </p:cNvPr>
            <p:cNvSpPr/>
            <p:nvPr/>
          </p:nvSpPr>
          <p:spPr>
            <a:xfrm>
              <a:off x="8378274"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bg2">
                <a:lumMod val="75000"/>
              </a:schemeClr>
            </a:solidFill>
            <a:effectLst/>
          </p:spPr>
          <p:style>
            <a:lnRef idx="0">
              <a:schemeClr val="lt1">
                <a:hueOff val="0"/>
                <a:satOff val="0"/>
                <a:lumOff val="0"/>
                <a:alphaOff val="0"/>
              </a:schemeClr>
            </a:lnRef>
            <a:fillRef idx="3">
              <a:schemeClr val="accent5">
                <a:hueOff val="11642377"/>
                <a:satOff val="-42153"/>
                <a:lumOff val="-22172"/>
                <a:alphaOff val="0"/>
              </a:schemeClr>
            </a:fillRef>
            <a:effectRef idx="2">
              <a:schemeClr val="accent5">
                <a:hueOff val="11642377"/>
                <a:satOff val="-42153"/>
                <a:lumOff val="-22172"/>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2017</a:t>
              </a:r>
            </a:p>
          </p:txBody>
        </p:sp>
        <p:sp>
          <p:nvSpPr>
            <p:cNvPr id="40" name="Freeform: Shape 39">
              <a:extLst>
                <a:ext uri="{FF2B5EF4-FFF2-40B4-BE49-F238E27FC236}">
                  <a16:creationId xmlns:a16="http://schemas.microsoft.com/office/drawing/2014/main" id="{0823E3B4-1DAA-4986-8AE9-E5860D6A007F}"/>
                </a:ext>
              </a:extLst>
            </p:cNvPr>
            <p:cNvSpPr/>
            <p:nvPr/>
          </p:nvSpPr>
          <p:spPr>
            <a:xfrm>
              <a:off x="9154181"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bg2">
                <a:lumMod val="75000"/>
              </a:schemeClr>
            </a:solidFill>
            <a:effectLst/>
          </p:spPr>
          <p:style>
            <a:lnRef idx="0">
              <a:schemeClr val="lt1">
                <a:hueOff val="0"/>
                <a:satOff val="0"/>
                <a:lumOff val="0"/>
                <a:alphaOff val="0"/>
              </a:schemeClr>
            </a:lnRef>
            <a:fillRef idx="3">
              <a:schemeClr val="accent5">
                <a:hueOff val="12806614"/>
                <a:satOff val="-46368"/>
                <a:lumOff val="-24390"/>
                <a:alphaOff val="0"/>
              </a:schemeClr>
            </a:fillRef>
            <a:effectRef idx="2">
              <a:schemeClr val="accent5">
                <a:hueOff val="12806614"/>
                <a:satOff val="-46368"/>
                <a:lumOff val="-24390"/>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2018</a:t>
              </a:r>
            </a:p>
          </p:txBody>
        </p:sp>
        <p:sp>
          <p:nvSpPr>
            <p:cNvPr id="41" name="Freeform: Shape 40">
              <a:extLst>
                <a:ext uri="{FF2B5EF4-FFF2-40B4-BE49-F238E27FC236}">
                  <a16:creationId xmlns:a16="http://schemas.microsoft.com/office/drawing/2014/main" id="{BBB6D038-095E-476B-A332-DA26C194FA90}"/>
                </a:ext>
              </a:extLst>
            </p:cNvPr>
            <p:cNvSpPr/>
            <p:nvPr/>
          </p:nvSpPr>
          <p:spPr>
            <a:xfrm>
              <a:off x="9930088"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bg2">
                <a:lumMod val="75000"/>
              </a:schemeClr>
            </a:solidFill>
            <a:effectLst/>
          </p:spPr>
          <p:style>
            <a:lnRef idx="0">
              <a:schemeClr val="lt1">
                <a:hueOff val="0"/>
                <a:satOff val="0"/>
                <a:lumOff val="0"/>
                <a:alphaOff val="0"/>
              </a:schemeClr>
            </a:lnRef>
            <a:fillRef idx="3">
              <a:schemeClr val="accent5">
                <a:hueOff val="13970852"/>
                <a:satOff val="-50584"/>
                <a:lumOff val="-26607"/>
                <a:alphaOff val="0"/>
              </a:schemeClr>
            </a:fillRef>
            <a:effectRef idx="2">
              <a:schemeClr val="accent5">
                <a:hueOff val="13970852"/>
                <a:satOff val="-50584"/>
                <a:lumOff val="-26607"/>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2019</a:t>
              </a:r>
            </a:p>
          </p:txBody>
        </p:sp>
        <p:sp>
          <p:nvSpPr>
            <p:cNvPr id="42" name="Freeform: Shape 41">
              <a:extLst>
                <a:ext uri="{FF2B5EF4-FFF2-40B4-BE49-F238E27FC236}">
                  <a16:creationId xmlns:a16="http://schemas.microsoft.com/office/drawing/2014/main" id="{D0EE134B-E0C5-4507-B639-3310AF9D8ABA}"/>
                </a:ext>
              </a:extLst>
            </p:cNvPr>
            <p:cNvSpPr/>
            <p:nvPr/>
          </p:nvSpPr>
          <p:spPr>
            <a:xfrm>
              <a:off x="10705995" y="2002284"/>
              <a:ext cx="862119" cy="597064"/>
            </a:xfrm>
            <a:custGeom>
              <a:avLst/>
              <a:gdLst>
                <a:gd name="connsiteX0" fmla="*/ 0 w 944152"/>
                <a:gd name="connsiteY0" fmla="*/ 0 h 377661"/>
                <a:gd name="connsiteX1" fmla="*/ 755322 w 944152"/>
                <a:gd name="connsiteY1" fmla="*/ 0 h 377661"/>
                <a:gd name="connsiteX2" fmla="*/ 944152 w 944152"/>
                <a:gd name="connsiteY2" fmla="*/ 188831 h 377661"/>
                <a:gd name="connsiteX3" fmla="*/ 755322 w 944152"/>
                <a:gd name="connsiteY3" fmla="*/ 377661 h 377661"/>
                <a:gd name="connsiteX4" fmla="*/ 0 w 944152"/>
                <a:gd name="connsiteY4" fmla="*/ 377661 h 377661"/>
                <a:gd name="connsiteX5" fmla="*/ 188831 w 944152"/>
                <a:gd name="connsiteY5" fmla="*/ 188831 h 377661"/>
                <a:gd name="connsiteX6" fmla="*/ 0 w 944152"/>
                <a:gd name="connsiteY6" fmla="*/ 0 h 377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4152" h="377661">
                  <a:moveTo>
                    <a:pt x="0" y="0"/>
                  </a:moveTo>
                  <a:lnTo>
                    <a:pt x="755322" y="0"/>
                  </a:lnTo>
                  <a:lnTo>
                    <a:pt x="944152" y="188831"/>
                  </a:lnTo>
                  <a:lnTo>
                    <a:pt x="755322" y="377661"/>
                  </a:lnTo>
                  <a:lnTo>
                    <a:pt x="0" y="377661"/>
                  </a:lnTo>
                  <a:lnTo>
                    <a:pt x="188831" y="188831"/>
                  </a:lnTo>
                  <a:lnTo>
                    <a:pt x="0" y="0"/>
                  </a:lnTo>
                  <a:close/>
                </a:path>
              </a:pathLst>
            </a:custGeom>
            <a:solidFill>
              <a:schemeClr val="bg2">
                <a:lumMod val="75000"/>
              </a:schemeClr>
            </a:solidFill>
            <a:effectLst/>
          </p:spPr>
          <p:style>
            <a:lnRef idx="0">
              <a:schemeClr val="lt1">
                <a:hueOff val="0"/>
                <a:satOff val="0"/>
                <a:lumOff val="0"/>
                <a:alphaOff val="0"/>
              </a:schemeClr>
            </a:lnRef>
            <a:fillRef idx="3">
              <a:schemeClr val="accent5">
                <a:hueOff val="15135090"/>
                <a:satOff val="-54799"/>
                <a:lumOff val="-28824"/>
                <a:alphaOff val="0"/>
              </a:schemeClr>
            </a:fillRef>
            <a:effectRef idx="2">
              <a:schemeClr val="accent5">
                <a:hueOff val="15135090"/>
                <a:satOff val="-54799"/>
                <a:lumOff val="-28824"/>
                <a:alphaOff val="0"/>
              </a:schemeClr>
            </a:effectRef>
            <a:fontRef idx="minor">
              <a:schemeClr val="lt1"/>
            </a:fontRef>
          </p:style>
          <p:txBody>
            <a:bodyPr spcFirstLastPara="0" vert="horz" wrap="square" lIns="260840" tIns="24003" rIns="212833" bIns="24003" numCol="1" spcCol="1270" anchor="ctr" anchorCtr="0">
              <a:noAutofit/>
            </a:bodyPr>
            <a:lstStyle/>
            <a:p>
              <a:pPr marL="0" marR="0" lvl="0" indent="0" algn="ctr" defTabSz="800100" rtl="0" eaLnBrk="0" fontAlgn="base" latinLnBrk="0" hangingPunct="0">
                <a:lnSpc>
                  <a:spcPct val="90000"/>
                </a:lnSpc>
                <a:spcBef>
                  <a:spcPct val="0"/>
                </a:spcBef>
                <a:spcAft>
                  <a:spcPct val="35000"/>
                </a:spcAft>
                <a:buClrTx/>
                <a:buSzTx/>
                <a:buFontTx/>
                <a:buNone/>
                <a:tabLst/>
                <a:defRPr/>
              </a:pPr>
              <a:r>
                <a:rPr kumimoji="0" lang="en-GB" sz="1400" b="1" i="0" u="none" strike="noStrike" kern="1200" cap="none" spc="0" normalizeH="0" baseline="0" dirty="0">
                  <a:ln>
                    <a:noFill/>
                  </a:ln>
                  <a:solidFill>
                    <a:srgbClr val="FFFFFF"/>
                  </a:solidFill>
                  <a:effectLst/>
                  <a:uLnTx/>
                  <a:uFillTx/>
                  <a:latin typeface="Calibri" panose="020F0502020204030204" pitchFamily="34" charset="0"/>
                  <a:ea typeface="+mn-ea"/>
                  <a:cs typeface="Calibri" panose="020F0502020204030204" pitchFamily="34" charset="0"/>
                </a:rPr>
                <a:t>2020</a:t>
              </a:r>
            </a:p>
          </p:txBody>
        </p:sp>
      </p:grpSp>
      <p:sp>
        <p:nvSpPr>
          <p:cNvPr id="7" name="Rectangle: Rounded Corners 6">
            <a:extLst>
              <a:ext uri="{FF2B5EF4-FFF2-40B4-BE49-F238E27FC236}">
                <a16:creationId xmlns:a16="http://schemas.microsoft.com/office/drawing/2014/main" id="{BF172426-C7BC-4966-8753-0786F6EDD931}"/>
              </a:ext>
            </a:extLst>
          </p:cNvPr>
          <p:cNvSpPr/>
          <p:nvPr/>
        </p:nvSpPr>
        <p:spPr>
          <a:xfrm>
            <a:off x="239840" y="2796170"/>
            <a:ext cx="1585110" cy="5970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base" latinLnBrk="0" hangingPunct="1">
              <a:lnSpc>
                <a:spcPct val="90000"/>
              </a:lnSpc>
              <a:spcBef>
                <a:spcPts val="1000"/>
              </a:spcBef>
              <a:spcAft>
                <a:spcPct val="0"/>
              </a:spcAft>
              <a:buClrTx/>
              <a:buSzTx/>
              <a:buFontTx/>
              <a:buNone/>
              <a:tabLst/>
              <a:defRPr/>
            </a:pPr>
            <a:r>
              <a:rPr kumimoji="0" lang="en-GB" sz="2000" b="1" i="0" u="none" strike="noStrike" kern="1200" cap="none" spc="0" normalizeH="0" baseline="0" dirty="0">
                <a:ln>
                  <a:noFill/>
                </a:ln>
                <a:solidFill>
                  <a:schemeClr val="tx2"/>
                </a:solidFill>
                <a:effectLst/>
                <a:uLnTx/>
                <a:uFillTx/>
                <a:latin typeface="Calibri" panose="020F0502020204030204" pitchFamily="34" charset="0"/>
                <a:ea typeface="ＭＳ Ｐゴシック"/>
                <a:cs typeface="Calibri" panose="020F0502020204030204" pitchFamily="34" charset="0"/>
              </a:rPr>
              <a:t>Sorafenib</a:t>
            </a:r>
          </a:p>
        </p:txBody>
      </p:sp>
      <p:sp>
        <p:nvSpPr>
          <p:cNvPr id="17" name="Rectangle: Rounded Corners 16">
            <a:extLst>
              <a:ext uri="{FF2B5EF4-FFF2-40B4-BE49-F238E27FC236}">
                <a16:creationId xmlns:a16="http://schemas.microsoft.com/office/drawing/2014/main" id="{49FD92CD-D8C2-4B14-8B52-73253AC55A28}"/>
              </a:ext>
            </a:extLst>
          </p:cNvPr>
          <p:cNvSpPr/>
          <p:nvPr/>
        </p:nvSpPr>
        <p:spPr>
          <a:xfrm>
            <a:off x="8258923" y="3111353"/>
            <a:ext cx="3286153" cy="255974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base" latinLnBrk="0" hangingPunct="1">
              <a:lnSpc>
                <a:spcPct val="90000"/>
              </a:lnSpc>
              <a:spcBef>
                <a:spcPts val="100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First Line</a:t>
            </a:r>
            <a:br>
              <a:rPr kumimoji="0" lang="en-GB" sz="1800" b="1"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l</a:t>
            </a: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envatinib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atezolizumab + bevacizumab</a:t>
            </a:r>
            <a:endParaRPr kumimoji="0" lang="en-GB" sz="18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1219170" rtl="0" eaLnBrk="1" fontAlgn="base" latinLnBrk="0" hangingPunct="1">
              <a:lnSpc>
                <a:spcPct val="90000"/>
              </a:lnSpc>
              <a:spcBef>
                <a:spcPts val="1000"/>
              </a:spcBef>
              <a:spcAft>
                <a:spcPts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Calibri" panose="020F0502020204030204" pitchFamily="34" charset="0"/>
                <a:ea typeface="Calibri" panose="020F0502020204030204" pitchFamily="34" charset="0"/>
                <a:cs typeface="Calibri" panose="020F0502020204030204" pitchFamily="34" charset="0"/>
              </a:rPr>
              <a:t>Second Line and Beyond</a:t>
            </a:r>
            <a:br>
              <a:rPr kumimoji="0" lang="en-GB" sz="1800" b="1"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lang="en-GB" sz="1600" dirty="0">
                <a:solidFill>
                  <a:schemeClr val="tx2"/>
                </a:solidFill>
                <a:latin typeface="Calibri" panose="020F0502020204030204" pitchFamily="34" charset="0"/>
                <a:ea typeface="Calibri" panose="020F0502020204030204" pitchFamily="34" charset="0"/>
                <a:cs typeface="Calibri" panose="020F0502020204030204" pitchFamily="34" charset="0"/>
              </a:rPr>
              <a:t>r</a:t>
            </a: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egorafenib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nivolumab*#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pembrolizumab*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cabozantinib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ramucirumab</a:t>
            </a:r>
            <a:b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rPr>
              <a:t>nivolumab + ipilimumab*</a:t>
            </a:r>
            <a:endParaRPr kumimoji="0" lang="en-GB" sz="1800" b="0" i="0" u="none" strike="noStrike" kern="1200" cap="none" spc="0" normalizeH="0" baseline="0" dirty="0">
              <a:ln>
                <a:noFill/>
              </a:ln>
              <a:solidFill>
                <a:schemeClr val="tx2"/>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FA8DA7A8-3BDC-4E2F-ACDC-9AFF2AC65A77}"/>
              </a:ext>
            </a:extLst>
          </p:cNvPr>
          <p:cNvGrpSpPr/>
          <p:nvPr/>
        </p:nvGrpSpPr>
        <p:grpSpPr>
          <a:xfrm>
            <a:off x="8732859" y="2668180"/>
            <a:ext cx="2338281" cy="132155"/>
            <a:chOff x="9384633" y="2978588"/>
            <a:chExt cx="2306033" cy="222751"/>
          </a:xfrm>
          <a:solidFill>
            <a:schemeClr val="accent1"/>
          </a:solidFill>
        </p:grpSpPr>
        <p:cxnSp>
          <p:nvCxnSpPr>
            <p:cNvPr id="16" name="Straight Connector 15">
              <a:extLst>
                <a:ext uri="{FF2B5EF4-FFF2-40B4-BE49-F238E27FC236}">
                  <a16:creationId xmlns:a16="http://schemas.microsoft.com/office/drawing/2014/main" id="{A530F609-2F96-49DB-AEAA-EBE790C206E0}"/>
                </a:ext>
              </a:extLst>
            </p:cNvPr>
            <p:cNvCxnSpPr>
              <a:cxnSpLocks/>
            </p:cNvCxnSpPr>
            <p:nvPr/>
          </p:nvCxnSpPr>
          <p:spPr>
            <a:xfrm>
              <a:off x="9384633" y="2978588"/>
              <a:ext cx="0" cy="22275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A4D14AE-CFA2-4359-8A29-68372CC564E0}"/>
                </a:ext>
              </a:extLst>
            </p:cNvPr>
            <p:cNvCxnSpPr>
              <a:cxnSpLocks/>
            </p:cNvCxnSpPr>
            <p:nvPr/>
          </p:nvCxnSpPr>
          <p:spPr>
            <a:xfrm>
              <a:off x="11690664" y="2978588"/>
              <a:ext cx="0" cy="222751"/>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12FFCD9-DAF9-47F0-A200-0FB16361F8CA}"/>
                </a:ext>
              </a:extLst>
            </p:cNvPr>
            <p:cNvCxnSpPr>
              <a:cxnSpLocks/>
            </p:cNvCxnSpPr>
            <p:nvPr/>
          </p:nvCxnSpPr>
          <p:spPr>
            <a:xfrm flipH="1">
              <a:off x="9384633" y="3201339"/>
              <a:ext cx="2306033" cy="0"/>
            </a:xfrm>
            <a:prstGeom prst="line">
              <a:avLst/>
            </a:prstGeom>
            <a:grpFill/>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0" name="Rectangle 9">
            <a:extLst>
              <a:ext uri="{FF2B5EF4-FFF2-40B4-BE49-F238E27FC236}">
                <a16:creationId xmlns:a16="http://schemas.microsoft.com/office/drawing/2014/main" id="{C554005E-F743-4ACE-A5D4-AE0F465D8A75}"/>
              </a:ext>
            </a:extLst>
          </p:cNvPr>
          <p:cNvSpPr/>
          <p:nvPr/>
        </p:nvSpPr>
        <p:spPr>
          <a:xfrm>
            <a:off x="456016" y="3237902"/>
            <a:ext cx="1163233" cy="4571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0682270B-6E60-4177-9C5E-1744BCAE41F5}"/>
              </a:ext>
            </a:extLst>
          </p:cNvPr>
          <p:cNvGrpSpPr/>
          <p:nvPr/>
        </p:nvGrpSpPr>
        <p:grpSpPr>
          <a:xfrm>
            <a:off x="976158" y="2536887"/>
            <a:ext cx="131293" cy="343515"/>
            <a:chOff x="976158" y="2536887"/>
            <a:chExt cx="131293" cy="343515"/>
          </a:xfrm>
        </p:grpSpPr>
        <p:grpSp>
          <p:nvGrpSpPr>
            <p:cNvPr id="9" name="Group 8">
              <a:extLst>
                <a:ext uri="{FF2B5EF4-FFF2-40B4-BE49-F238E27FC236}">
                  <a16:creationId xmlns:a16="http://schemas.microsoft.com/office/drawing/2014/main" id="{61566CE7-C659-4342-A7D8-E8631868EEB0}"/>
                </a:ext>
              </a:extLst>
            </p:cNvPr>
            <p:cNvGrpSpPr/>
            <p:nvPr/>
          </p:nvGrpSpPr>
          <p:grpSpPr>
            <a:xfrm>
              <a:off x="976158" y="2536887"/>
              <a:ext cx="131293" cy="131293"/>
              <a:chOff x="4046706" y="2854178"/>
              <a:chExt cx="197370" cy="197370"/>
            </a:xfrm>
          </p:grpSpPr>
          <p:sp>
            <p:nvSpPr>
              <p:cNvPr id="6" name="Oval 5">
                <a:extLst>
                  <a:ext uri="{FF2B5EF4-FFF2-40B4-BE49-F238E27FC236}">
                    <a16:creationId xmlns:a16="http://schemas.microsoft.com/office/drawing/2014/main" id="{A48D6217-11EF-4BEA-B5C8-DEE34CBFB47F}"/>
                  </a:ext>
                </a:extLst>
              </p:cNvPr>
              <p:cNvSpPr/>
              <p:nvPr/>
            </p:nvSpPr>
            <p:spPr>
              <a:xfrm>
                <a:off x="4046706" y="2854178"/>
                <a:ext cx="197370" cy="19737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C8547730-F74B-4D2C-97F6-7BA38F37F495}"/>
                  </a:ext>
                </a:extLst>
              </p:cNvPr>
              <p:cNvSpPr/>
              <p:nvPr/>
            </p:nvSpPr>
            <p:spPr>
              <a:xfrm>
                <a:off x="4081578" y="2889050"/>
                <a:ext cx="127625" cy="127625"/>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12" name="Straight Connector 11">
              <a:extLst>
                <a:ext uri="{FF2B5EF4-FFF2-40B4-BE49-F238E27FC236}">
                  <a16:creationId xmlns:a16="http://schemas.microsoft.com/office/drawing/2014/main" id="{2725DA2C-736B-49DE-886A-5C998406A4E2}"/>
                </a:ext>
              </a:extLst>
            </p:cNvPr>
            <p:cNvCxnSpPr>
              <a:stCxn id="6" idx="4"/>
            </p:cNvCxnSpPr>
            <p:nvPr/>
          </p:nvCxnSpPr>
          <p:spPr>
            <a:xfrm>
              <a:off x="1041805" y="2668180"/>
              <a:ext cx="0" cy="185998"/>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45" name="Group 44">
              <a:extLst>
                <a:ext uri="{FF2B5EF4-FFF2-40B4-BE49-F238E27FC236}">
                  <a16:creationId xmlns:a16="http://schemas.microsoft.com/office/drawing/2014/main" id="{F6E883C4-1491-4C80-A5A5-10AFC1F97D07}"/>
                </a:ext>
              </a:extLst>
            </p:cNvPr>
            <p:cNvGrpSpPr/>
            <p:nvPr/>
          </p:nvGrpSpPr>
          <p:grpSpPr>
            <a:xfrm>
              <a:off x="1007199" y="2811192"/>
              <a:ext cx="69210" cy="69210"/>
              <a:chOff x="4046706" y="2854178"/>
              <a:chExt cx="197370" cy="197370"/>
            </a:xfrm>
          </p:grpSpPr>
          <p:sp>
            <p:nvSpPr>
              <p:cNvPr id="46" name="Oval 45">
                <a:extLst>
                  <a:ext uri="{FF2B5EF4-FFF2-40B4-BE49-F238E27FC236}">
                    <a16:creationId xmlns:a16="http://schemas.microsoft.com/office/drawing/2014/main" id="{42CA9935-EAFA-4CDE-932F-8D3747A7D163}"/>
                  </a:ext>
                </a:extLst>
              </p:cNvPr>
              <p:cNvSpPr/>
              <p:nvPr/>
            </p:nvSpPr>
            <p:spPr>
              <a:xfrm>
                <a:off x="4046706" y="2854178"/>
                <a:ext cx="197370" cy="19737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7" name="Oval 46">
                <a:extLst>
                  <a:ext uri="{FF2B5EF4-FFF2-40B4-BE49-F238E27FC236}">
                    <a16:creationId xmlns:a16="http://schemas.microsoft.com/office/drawing/2014/main" id="{9C252FCE-4DDC-466D-A326-3FB313C982A7}"/>
                  </a:ext>
                </a:extLst>
              </p:cNvPr>
              <p:cNvSpPr/>
              <p:nvPr/>
            </p:nvSpPr>
            <p:spPr>
              <a:xfrm>
                <a:off x="4081578" y="2889050"/>
                <a:ext cx="127625" cy="127625"/>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grpSp>
        <p:nvGrpSpPr>
          <p:cNvPr id="48" name="Group 47">
            <a:extLst>
              <a:ext uri="{FF2B5EF4-FFF2-40B4-BE49-F238E27FC236}">
                <a16:creationId xmlns:a16="http://schemas.microsoft.com/office/drawing/2014/main" id="{96D59D01-33B5-4171-9B5B-0285F15C9DE5}"/>
              </a:ext>
            </a:extLst>
          </p:cNvPr>
          <p:cNvGrpSpPr/>
          <p:nvPr/>
        </p:nvGrpSpPr>
        <p:grpSpPr>
          <a:xfrm>
            <a:off x="9836353" y="2759807"/>
            <a:ext cx="131293" cy="343515"/>
            <a:chOff x="976158" y="2536887"/>
            <a:chExt cx="131293" cy="343515"/>
          </a:xfrm>
        </p:grpSpPr>
        <p:grpSp>
          <p:nvGrpSpPr>
            <p:cNvPr id="49" name="Group 48">
              <a:extLst>
                <a:ext uri="{FF2B5EF4-FFF2-40B4-BE49-F238E27FC236}">
                  <a16:creationId xmlns:a16="http://schemas.microsoft.com/office/drawing/2014/main" id="{B4FD51E9-E50A-4F4C-AC56-F733EA616EF1}"/>
                </a:ext>
              </a:extLst>
            </p:cNvPr>
            <p:cNvGrpSpPr/>
            <p:nvPr/>
          </p:nvGrpSpPr>
          <p:grpSpPr>
            <a:xfrm>
              <a:off x="976158" y="2536887"/>
              <a:ext cx="131293" cy="131293"/>
              <a:chOff x="4046706" y="2854178"/>
              <a:chExt cx="197370" cy="197370"/>
            </a:xfrm>
          </p:grpSpPr>
          <p:sp>
            <p:nvSpPr>
              <p:cNvPr id="54" name="Oval 53">
                <a:extLst>
                  <a:ext uri="{FF2B5EF4-FFF2-40B4-BE49-F238E27FC236}">
                    <a16:creationId xmlns:a16="http://schemas.microsoft.com/office/drawing/2014/main" id="{B2757956-AA3E-486E-A912-E17A547A4A36}"/>
                  </a:ext>
                </a:extLst>
              </p:cNvPr>
              <p:cNvSpPr/>
              <p:nvPr/>
            </p:nvSpPr>
            <p:spPr>
              <a:xfrm>
                <a:off x="4046706" y="2854178"/>
                <a:ext cx="197370" cy="19737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B7F35BAB-93C0-422A-867E-F7E529C6C49C}"/>
                  </a:ext>
                </a:extLst>
              </p:cNvPr>
              <p:cNvSpPr/>
              <p:nvPr/>
            </p:nvSpPr>
            <p:spPr>
              <a:xfrm>
                <a:off x="4081578" y="2889050"/>
                <a:ext cx="127625" cy="127625"/>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cxnSp>
          <p:nvCxnSpPr>
            <p:cNvPr id="50" name="Straight Connector 49">
              <a:extLst>
                <a:ext uri="{FF2B5EF4-FFF2-40B4-BE49-F238E27FC236}">
                  <a16:creationId xmlns:a16="http://schemas.microsoft.com/office/drawing/2014/main" id="{88086864-ECE6-4CA2-9388-C5770F4F0D28}"/>
                </a:ext>
              </a:extLst>
            </p:cNvPr>
            <p:cNvCxnSpPr>
              <a:stCxn id="54" idx="4"/>
            </p:cNvCxnSpPr>
            <p:nvPr/>
          </p:nvCxnSpPr>
          <p:spPr>
            <a:xfrm>
              <a:off x="1041805" y="2668180"/>
              <a:ext cx="0" cy="185998"/>
            </a:xfrm>
            <a:prstGeom prst="line">
              <a:avLst/>
            </a:prstGeom>
            <a:ln w="12700"/>
            <a:effectLst/>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89C0EBA5-BD19-4EAB-949E-0BA0DB0B5112}"/>
                </a:ext>
              </a:extLst>
            </p:cNvPr>
            <p:cNvGrpSpPr/>
            <p:nvPr/>
          </p:nvGrpSpPr>
          <p:grpSpPr>
            <a:xfrm>
              <a:off x="1007199" y="2811192"/>
              <a:ext cx="69210" cy="69210"/>
              <a:chOff x="4046706" y="2854178"/>
              <a:chExt cx="197370" cy="197370"/>
            </a:xfrm>
          </p:grpSpPr>
          <p:sp>
            <p:nvSpPr>
              <p:cNvPr id="52" name="Oval 51">
                <a:extLst>
                  <a:ext uri="{FF2B5EF4-FFF2-40B4-BE49-F238E27FC236}">
                    <a16:creationId xmlns:a16="http://schemas.microsoft.com/office/drawing/2014/main" id="{67ED9C51-2F89-44C8-A498-079660AF31BD}"/>
                  </a:ext>
                </a:extLst>
              </p:cNvPr>
              <p:cNvSpPr/>
              <p:nvPr/>
            </p:nvSpPr>
            <p:spPr>
              <a:xfrm>
                <a:off x="4046706" y="2854178"/>
                <a:ext cx="197370" cy="197370"/>
              </a:xfrm>
              <a:prstGeom prst="ellipse">
                <a:avLst/>
              </a:prstGeom>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3" name="Oval 52">
                <a:extLst>
                  <a:ext uri="{FF2B5EF4-FFF2-40B4-BE49-F238E27FC236}">
                    <a16:creationId xmlns:a16="http://schemas.microsoft.com/office/drawing/2014/main" id="{F04564C9-1555-4B71-BF5C-AC8889671599}"/>
                  </a:ext>
                </a:extLst>
              </p:cNvPr>
              <p:cNvSpPr/>
              <p:nvPr/>
            </p:nvSpPr>
            <p:spPr>
              <a:xfrm>
                <a:off x="4081578" y="2889050"/>
                <a:ext cx="127625" cy="127625"/>
              </a:xfrm>
              <a:prstGeom prst="ellipse">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sp>
        <p:nvSpPr>
          <p:cNvPr id="56" name="Rectangle 55">
            <a:extLst>
              <a:ext uri="{FF2B5EF4-FFF2-40B4-BE49-F238E27FC236}">
                <a16:creationId xmlns:a16="http://schemas.microsoft.com/office/drawing/2014/main" id="{A867C831-21F4-4276-8651-4913F758C8F8}"/>
              </a:ext>
            </a:extLst>
          </p:cNvPr>
          <p:cNvSpPr/>
          <p:nvPr/>
        </p:nvSpPr>
        <p:spPr>
          <a:xfrm>
            <a:off x="8659999" y="5610969"/>
            <a:ext cx="2484000" cy="45719"/>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Slide Number Placeholder 10">
            <a:extLst>
              <a:ext uri="{FF2B5EF4-FFF2-40B4-BE49-F238E27FC236}">
                <a16:creationId xmlns:a16="http://schemas.microsoft.com/office/drawing/2014/main" id="{BF9842A5-1356-45AB-A42A-A3D23C1BD0F9}"/>
              </a:ext>
            </a:extLst>
          </p:cNvPr>
          <p:cNvSpPr>
            <a:spLocks noGrp="1"/>
          </p:cNvSpPr>
          <p:nvPr>
            <p:ph type="sldNum" sz="quarter" idx="4"/>
          </p:nvPr>
        </p:nvSpPr>
        <p:spPr/>
        <p:txBody>
          <a:bodyPr/>
          <a:lstStyle/>
          <a:p>
            <a:fld id="{FCE43C0F-8A7B-3A4B-9DB5-B3472E36E833}" type="slidenum">
              <a:rPr lang="en-GB" smtClean="0"/>
              <a:pPr/>
              <a:t>11</a:t>
            </a:fld>
            <a:endParaRPr lang="en-GB" dirty="0"/>
          </a:p>
        </p:txBody>
      </p:sp>
    </p:spTree>
    <p:extLst>
      <p:ext uri="{BB962C8B-B14F-4D97-AF65-F5344CB8AC3E}">
        <p14:creationId xmlns:p14="http://schemas.microsoft.com/office/powerpoint/2010/main" val="4552357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18BCBB-16E9-4587-919E-5A0619F1D78E}"/>
              </a:ext>
            </a:extLst>
          </p:cNvPr>
          <p:cNvSpPr>
            <a:spLocks noGrp="1"/>
          </p:cNvSpPr>
          <p:nvPr>
            <p:ph sz="quarter" idx="12"/>
          </p:nvPr>
        </p:nvSpPr>
        <p:spPr>
          <a:xfrm>
            <a:off x="620713" y="1425575"/>
            <a:ext cx="6411391" cy="4525963"/>
          </a:xfrm>
        </p:spPr>
        <p:txBody>
          <a:bodyPr/>
          <a:lstStyle/>
          <a:p>
            <a:r>
              <a:rPr lang="en-GB" dirty="0"/>
              <a:t>lenvatinib is an oral multikinase inhibitor that targets VEGFR</a:t>
            </a:r>
            <a:r>
              <a:rPr lang="en-GB" baseline="30000" dirty="0"/>
              <a:t>1–3</a:t>
            </a:r>
            <a:r>
              <a:rPr lang="en-GB" dirty="0"/>
              <a:t>, FGFR</a:t>
            </a:r>
            <a:r>
              <a:rPr lang="en-GB" baseline="30000" dirty="0"/>
              <a:t>1–4</a:t>
            </a:r>
            <a:r>
              <a:rPr lang="en-GB" dirty="0"/>
              <a:t>, PDGFRα</a:t>
            </a:r>
            <a:r>
              <a:rPr lang="en-GB" baseline="30000" dirty="0"/>
              <a:t>1,3-4</a:t>
            </a:r>
            <a:r>
              <a:rPr lang="en-GB" dirty="0"/>
              <a:t>, RET</a:t>
            </a:r>
            <a:r>
              <a:rPr lang="en-GB" baseline="30000" dirty="0"/>
              <a:t>3-4</a:t>
            </a:r>
            <a:r>
              <a:rPr lang="en-GB" dirty="0"/>
              <a:t>, and KIT</a:t>
            </a:r>
            <a:r>
              <a:rPr lang="en-GB" baseline="30000" dirty="0"/>
              <a:t>1–4</a:t>
            </a:r>
          </a:p>
          <a:p>
            <a:r>
              <a:rPr lang="en-GB" dirty="0"/>
              <a:t>There have been 4 failed phase 3 trials in front-line HCC in the past 10 years</a:t>
            </a:r>
            <a:r>
              <a:rPr lang="en-GB" baseline="30000" dirty="0"/>
              <a:t>5–8</a:t>
            </a:r>
          </a:p>
          <a:p>
            <a:r>
              <a:rPr lang="en-GB" dirty="0"/>
              <a:t>In a global, randomised, open-label phase 3 non-inferiority study, lenvatinib was non-inferior to sorafenib for OS, and significantly improved PFS, TTP, and ORR in patients with untreated advanced HCC</a:t>
            </a:r>
            <a:r>
              <a:rPr lang="en-GB" baseline="30000" dirty="0"/>
              <a:t>9</a:t>
            </a:r>
          </a:p>
          <a:p>
            <a:endParaRPr lang="en-GB" dirty="0"/>
          </a:p>
        </p:txBody>
      </p:sp>
      <p:sp>
        <p:nvSpPr>
          <p:cNvPr id="2" name="Title 1">
            <a:extLst>
              <a:ext uri="{FF2B5EF4-FFF2-40B4-BE49-F238E27FC236}">
                <a16:creationId xmlns:a16="http://schemas.microsoft.com/office/drawing/2014/main" id="{1DABF571-D21E-4293-B485-A5B2A87D346B}"/>
              </a:ext>
            </a:extLst>
          </p:cNvPr>
          <p:cNvSpPr>
            <a:spLocks noGrp="1"/>
          </p:cNvSpPr>
          <p:nvPr>
            <p:ph type="title"/>
          </p:nvPr>
        </p:nvSpPr>
        <p:spPr>
          <a:xfrm>
            <a:off x="619200" y="246566"/>
            <a:ext cx="8740800" cy="807285"/>
          </a:xfrm>
        </p:spPr>
        <p:txBody>
          <a:bodyPr/>
          <a:lstStyle/>
          <a:p>
            <a:r>
              <a:rPr lang="en-GB" dirty="0"/>
              <a:t>Lenvatinib: REFLECT Study</a:t>
            </a:r>
          </a:p>
        </p:txBody>
      </p:sp>
      <p:sp>
        <p:nvSpPr>
          <p:cNvPr id="4" name="Content Placeholder 3">
            <a:extLst>
              <a:ext uri="{FF2B5EF4-FFF2-40B4-BE49-F238E27FC236}">
                <a16:creationId xmlns:a16="http://schemas.microsoft.com/office/drawing/2014/main" id="{EC485422-73A5-4DBB-80CD-E66C49D6EF66}"/>
              </a:ext>
            </a:extLst>
          </p:cNvPr>
          <p:cNvSpPr>
            <a:spLocks noGrp="1"/>
          </p:cNvSpPr>
          <p:nvPr>
            <p:ph sz="quarter" idx="15"/>
          </p:nvPr>
        </p:nvSpPr>
        <p:spPr>
          <a:xfrm>
            <a:off x="620713" y="6330949"/>
            <a:ext cx="10963275" cy="365125"/>
          </a:xfrm>
        </p:spPr>
        <p:txBody>
          <a:bodyPr/>
          <a:lstStyle/>
          <a:p>
            <a:pPr lvl="0">
              <a:lnSpc>
                <a:spcPct val="80000"/>
              </a:lnSpc>
              <a:spcBef>
                <a:spcPts val="0"/>
              </a:spcBef>
            </a:pPr>
            <a:r>
              <a:rPr lang="en-GB" dirty="0">
                <a:solidFill>
                  <a:schemeClr val="tx2"/>
                </a:solidFill>
              </a:rPr>
              <a:t>BRAF, B-Raf proto-oncogene; FGFR, fibroblast growth factor receptor; HCC, hepatocellular carcinoma; IC</a:t>
            </a:r>
            <a:r>
              <a:rPr lang="en-GB" baseline="-25000" dirty="0">
                <a:solidFill>
                  <a:schemeClr val="tx2"/>
                </a:solidFill>
              </a:rPr>
              <a:t>50</a:t>
            </a:r>
            <a:r>
              <a:rPr lang="en-GB" dirty="0">
                <a:solidFill>
                  <a:schemeClr val="tx2"/>
                </a:solidFill>
              </a:rPr>
              <a:t>, half-maximal inhibitory concentration; ORR, objective response rate; OS, overall survival; PDGFR, platelet-derived growth factor receptor; PFS, progression-free survival; TTP, time to progression; VEGFR, vascular endothelial growth factor receptor</a:t>
            </a:r>
          </a:p>
          <a:p>
            <a:pPr lvl="0">
              <a:lnSpc>
                <a:spcPct val="80000"/>
              </a:lnSpc>
              <a:spcBef>
                <a:spcPts val="0"/>
              </a:spcBef>
            </a:pPr>
            <a:r>
              <a:rPr lang="en-GB" dirty="0">
                <a:solidFill>
                  <a:schemeClr val="tx2"/>
                </a:solidFill>
              </a:rPr>
              <a:t>1. Matsui J, et al</a:t>
            </a:r>
            <a:r>
              <a:rPr lang="en-GB" dirty="0"/>
              <a:t>. Int J Cancer. 2008;122:664-71; 2. Matsui J, et al. Clin Cancer Res. 2008;14:5459-65; 3. Tohyama O, et al. J Thyroid Res. 2014;2014:638747; 4. Yamamoto Y, et al. Vasc Cell. 2014;6:18; 5. Cheng A-L, et al. J Clin Oncol. 2013;31:4067-75; 6. Johnson PJ, et al. J Clin Oncol. 2013;31:3517-24; 7. Cainap C, et al. J Clin Oncol. 2015;33:172-9; 8. Zhu AX, et al. J Clin Oncol. 2015;33:559-66; 9. Cheng A-L, et al. J Clin Oncol. 2017:35, no. 15_suppl:4001-4001 (ASCO 2017 poster presentation); 10. Kudo M. Liver Cancer. 2021;10(2):85-93. </a:t>
            </a:r>
          </a:p>
        </p:txBody>
      </p:sp>
      <p:sp>
        <p:nvSpPr>
          <p:cNvPr id="11" name="TextBox 10">
            <a:extLst>
              <a:ext uri="{FF2B5EF4-FFF2-40B4-BE49-F238E27FC236}">
                <a16:creationId xmlns:a16="http://schemas.microsoft.com/office/drawing/2014/main" id="{02E15600-DF5C-41B4-98E2-995328AFB12D}"/>
              </a:ext>
            </a:extLst>
          </p:cNvPr>
          <p:cNvSpPr txBox="1"/>
          <p:nvPr/>
        </p:nvSpPr>
        <p:spPr>
          <a:xfrm>
            <a:off x="7356523" y="1724554"/>
            <a:ext cx="318388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dirty="0">
                <a:ln>
                  <a:noFill/>
                </a:ln>
                <a:solidFill>
                  <a:srgbClr val="FFFFFF"/>
                </a:solidFill>
                <a:effectLst/>
                <a:uLnTx/>
                <a:uFillTx/>
                <a:latin typeface="Arial Narrow" panose="020B0606020202030204" pitchFamily="34" charset="0"/>
                <a:ea typeface="+mn-ea"/>
                <a:cs typeface="+mn-cs"/>
              </a:rPr>
              <a:t>In vitro kinase inhibitory profiles</a:t>
            </a:r>
            <a:r>
              <a:rPr kumimoji="0" lang="en-GB" sz="1800" b="1" i="0" u="none" strike="noStrike" kern="1200" cap="none" spc="0" normalizeH="0" baseline="30000" dirty="0">
                <a:ln>
                  <a:noFill/>
                </a:ln>
                <a:solidFill>
                  <a:srgbClr val="FFFFFF"/>
                </a:solidFill>
                <a:effectLst/>
                <a:uLnTx/>
                <a:uFillTx/>
                <a:latin typeface="Arial Narrow" panose="020B0606020202030204" pitchFamily="34" charset="0"/>
                <a:ea typeface="+mn-ea"/>
                <a:cs typeface="+mn-cs"/>
              </a:rPr>
              <a:t>3</a:t>
            </a:r>
          </a:p>
        </p:txBody>
      </p:sp>
      <p:graphicFrame>
        <p:nvGraphicFramePr>
          <p:cNvPr id="8" name="表 5">
            <a:extLst>
              <a:ext uri="{FF2B5EF4-FFF2-40B4-BE49-F238E27FC236}">
                <a16:creationId xmlns:a16="http://schemas.microsoft.com/office/drawing/2014/main" id="{CF2868B1-D12C-4E47-9A26-5629A9BAF8B8}"/>
              </a:ext>
            </a:extLst>
          </p:cNvPr>
          <p:cNvGraphicFramePr>
            <a:graphicFrameLocks noGrp="1"/>
          </p:cNvGraphicFramePr>
          <p:nvPr/>
        </p:nvGraphicFramePr>
        <p:xfrm>
          <a:off x="7246938" y="1556792"/>
          <a:ext cx="4321174" cy="4267200"/>
        </p:xfrm>
        <a:graphic>
          <a:graphicData uri="http://schemas.openxmlformats.org/drawingml/2006/table">
            <a:tbl>
              <a:tblPr firstRow="1" bandRow="1"/>
              <a:tblGrid>
                <a:gridCol w="1476856">
                  <a:extLst>
                    <a:ext uri="{9D8B030D-6E8A-4147-A177-3AD203B41FA5}">
                      <a16:colId xmlns:a16="http://schemas.microsoft.com/office/drawing/2014/main" val="3251814528"/>
                    </a:ext>
                  </a:extLst>
                </a:gridCol>
                <a:gridCol w="1422159">
                  <a:extLst>
                    <a:ext uri="{9D8B030D-6E8A-4147-A177-3AD203B41FA5}">
                      <a16:colId xmlns:a16="http://schemas.microsoft.com/office/drawing/2014/main" val="1102872793"/>
                    </a:ext>
                  </a:extLst>
                </a:gridCol>
                <a:gridCol w="1422159">
                  <a:extLst>
                    <a:ext uri="{9D8B030D-6E8A-4147-A177-3AD203B41FA5}">
                      <a16:colId xmlns:a16="http://schemas.microsoft.com/office/drawing/2014/main" val="2697054251"/>
                    </a:ext>
                  </a:extLst>
                </a:gridCol>
              </a:tblGrid>
              <a:tr h="299413">
                <a:tc>
                  <a:txBody>
                    <a:bodyPr/>
                    <a:lstStyle>
                      <a:lvl1pPr marL="0" algn="l" defTabSz="457200" rtl="0" eaLnBrk="1" latinLnBrk="0" hangingPunct="1">
                        <a:defRPr kumimoji="1" sz="1800" b="1" kern="1200">
                          <a:solidFill>
                            <a:schemeClr val="lt1"/>
                          </a:solidFill>
                          <a:latin typeface="Arial"/>
                          <a:ea typeface="HGP創英角ｺﾞｼｯｸUB"/>
                          <a:cs typeface="HGP創英角ｺﾞｼｯｸUB"/>
                        </a:defRPr>
                      </a:lvl1pPr>
                      <a:lvl2pPr marL="457200" algn="l" defTabSz="457200" rtl="0" eaLnBrk="1" latinLnBrk="0" hangingPunct="1">
                        <a:defRPr kumimoji="1" sz="1800" b="1" kern="1200">
                          <a:solidFill>
                            <a:schemeClr val="lt1"/>
                          </a:solidFill>
                          <a:latin typeface="Arial"/>
                          <a:ea typeface="HGP創英角ｺﾞｼｯｸUB"/>
                          <a:cs typeface="HGP創英角ｺﾞｼｯｸUB"/>
                        </a:defRPr>
                      </a:lvl2pPr>
                      <a:lvl3pPr marL="914400" algn="l" defTabSz="457200" rtl="0" eaLnBrk="1" latinLnBrk="0" hangingPunct="1">
                        <a:defRPr kumimoji="1" sz="1800" b="1" kern="1200">
                          <a:solidFill>
                            <a:schemeClr val="lt1"/>
                          </a:solidFill>
                          <a:latin typeface="Arial"/>
                          <a:ea typeface="HGP創英角ｺﾞｼｯｸUB"/>
                          <a:cs typeface="HGP創英角ｺﾞｼｯｸUB"/>
                        </a:defRPr>
                      </a:lvl3pPr>
                      <a:lvl4pPr marL="1371600" algn="l" defTabSz="457200" rtl="0" eaLnBrk="1" latinLnBrk="0" hangingPunct="1">
                        <a:defRPr kumimoji="1" sz="1800" b="1" kern="1200">
                          <a:solidFill>
                            <a:schemeClr val="lt1"/>
                          </a:solidFill>
                          <a:latin typeface="Arial"/>
                          <a:ea typeface="HGP創英角ｺﾞｼｯｸUB"/>
                          <a:cs typeface="HGP創英角ｺﾞｼｯｸUB"/>
                        </a:defRPr>
                      </a:lvl4pPr>
                      <a:lvl5pPr marL="1828800" algn="l" defTabSz="457200" rtl="0" eaLnBrk="1" latinLnBrk="0" hangingPunct="1">
                        <a:defRPr kumimoji="1" sz="1800" b="1" kern="1200">
                          <a:solidFill>
                            <a:schemeClr val="lt1"/>
                          </a:solidFill>
                          <a:latin typeface="Arial"/>
                          <a:ea typeface="HGP創英角ｺﾞｼｯｸUB"/>
                          <a:cs typeface="HGP創英角ｺﾞｼｯｸUB"/>
                        </a:defRPr>
                      </a:lvl5pPr>
                      <a:lvl6pPr marL="2286000" algn="l" defTabSz="457200" rtl="0" eaLnBrk="1" latinLnBrk="0" hangingPunct="1">
                        <a:defRPr kumimoji="1" sz="1800" b="1" kern="1200">
                          <a:solidFill>
                            <a:schemeClr val="lt1"/>
                          </a:solidFill>
                          <a:latin typeface="Arial"/>
                          <a:ea typeface="HGP創英角ｺﾞｼｯｸUB"/>
                          <a:cs typeface="HGP創英角ｺﾞｼｯｸUB"/>
                        </a:defRPr>
                      </a:lvl6pPr>
                      <a:lvl7pPr marL="2743200" algn="l" defTabSz="457200" rtl="0" eaLnBrk="1" latinLnBrk="0" hangingPunct="1">
                        <a:defRPr kumimoji="1" sz="1800" b="1" kern="1200">
                          <a:solidFill>
                            <a:schemeClr val="lt1"/>
                          </a:solidFill>
                          <a:latin typeface="Arial"/>
                          <a:ea typeface="HGP創英角ｺﾞｼｯｸUB"/>
                          <a:cs typeface="HGP創英角ｺﾞｼｯｸUB"/>
                        </a:defRPr>
                      </a:lvl7pPr>
                      <a:lvl8pPr marL="3200400" algn="l" defTabSz="457200" rtl="0" eaLnBrk="1" latinLnBrk="0" hangingPunct="1">
                        <a:defRPr kumimoji="1" sz="1800" b="1" kern="1200">
                          <a:solidFill>
                            <a:schemeClr val="lt1"/>
                          </a:solidFill>
                          <a:latin typeface="Arial"/>
                          <a:ea typeface="HGP創英角ｺﾞｼｯｸUB"/>
                          <a:cs typeface="HGP創英角ｺﾞｼｯｸUB"/>
                        </a:defRPr>
                      </a:lvl8pPr>
                      <a:lvl9pPr marL="3657600" algn="l" defTabSz="457200" rtl="0" eaLnBrk="1" latinLnBrk="0" hangingPunct="1">
                        <a:defRPr kumimoji="1" sz="1800" b="1" kern="1200">
                          <a:solidFill>
                            <a:schemeClr val="lt1"/>
                          </a:solidFill>
                          <a:latin typeface="Arial"/>
                          <a:ea typeface="HGP創英角ｺﾞｼｯｸUB"/>
                          <a:cs typeface="HGP創英角ｺﾞｼｯｸUB"/>
                        </a:defRPr>
                      </a:lvl9pPr>
                    </a:lstStyle>
                    <a:p>
                      <a:pPr algn="ctr"/>
                      <a:r>
                        <a:rPr kumimoji="1" lang="en-US" altLang="ja-JP" sz="1400" dirty="0">
                          <a:solidFill>
                            <a:schemeClr val="bg1"/>
                          </a:solidFill>
                          <a:latin typeface="+mn-lt"/>
                        </a:rPr>
                        <a:t>IC</a:t>
                      </a:r>
                      <a:r>
                        <a:rPr kumimoji="1" lang="en-US" altLang="ja-JP" sz="1400" baseline="-25000" dirty="0">
                          <a:solidFill>
                            <a:schemeClr val="bg1"/>
                          </a:solidFill>
                          <a:latin typeface="+mn-lt"/>
                        </a:rPr>
                        <a:t>50</a:t>
                      </a:r>
                      <a:r>
                        <a:rPr kumimoji="1" lang="en-US" altLang="ja-JP" sz="1400" dirty="0">
                          <a:solidFill>
                            <a:schemeClr val="bg1"/>
                          </a:solidFill>
                          <a:latin typeface="+mn-lt"/>
                        </a:rPr>
                        <a:t> (nmol/L)</a:t>
                      </a:r>
                      <a:endParaRPr kumimoji="1" lang="ja-JP" altLang="en-US" sz="1400" dirty="0">
                        <a:solidFill>
                          <a:schemeClr val="bg1"/>
                        </a:solidFill>
                        <a:latin typeface="+mn-lt"/>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kumimoji="1" sz="1800" b="1" kern="1200">
                          <a:solidFill>
                            <a:schemeClr val="lt1"/>
                          </a:solidFill>
                          <a:latin typeface="Arial"/>
                          <a:ea typeface="HGP創英角ｺﾞｼｯｸUB"/>
                          <a:cs typeface="HGP創英角ｺﾞｼｯｸUB"/>
                        </a:defRPr>
                      </a:lvl1pPr>
                      <a:lvl2pPr marL="457200" algn="l" defTabSz="457200" rtl="0" eaLnBrk="1" latinLnBrk="0" hangingPunct="1">
                        <a:defRPr kumimoji="1" sz="1800" b="1" kern="1200">
                          <a:solidFill>
                            <a:schemeClr val="lt1"/>
                          </a:solidFill>
                          <a:latin typeface="Arial"/>
                          <a:ea typeface="HGP創英角ｺﾞｼｯｸUB"/>
                          <a:cs typeface="HGP創英角ｺﾞｼｯｸUB"/>
                        </a:defRPr>
                      </a:lvl2pPr>
                      <a:lvl3pPr marL="914400" algn="l" defTabSz="457200" rtl="0" eaLnBrk="1" latinLnBrk="0" hangingPunct="1">
                        <a:defRPr kumimoji="1" sz="1800" b="1" kern="1200">
                          <a:solidFill>
                            <a:schemeClr val="lt1"/>
                          </a:solidFill>
                          <a:latin typeface="Arial"/>
                          <a:ea typeface="HGP創英角ｺﾞｼｯｸUB"/>
                          <a:cs typeface="HGP創英角ｺﾞｼｯｸUB"/>
                        </a:defRPr>
                      </a:lvl3pPr>
                      <a:lvl4pPr marL="1371600" algn="l" defTabSz="457200" rtl="0" eaLnBrk="1" latinLnBrk="0" hangingPunct="1">
                        <a:defRPr kumimoji="1" sz="1800" b="1" kern="1200">
                          <a:solidFill>
                            <a:schemeClr val="lt1"/>
                          </a:solidFill>
                          <a:latin typeface="Arial"/>
                          <a:ea typeface="HGP創英角ｺﾞｼｯｸUB"/>
                          <a:cs typeface="HGP創英角ｺﾞｼｯｸUB"/>
                        </a:defRPr>
                      </a:lvl4pPr>
                      <a:lvl5pPr marL="1828800" algn="l" defTabSz="457200" rtl="0" eaLnBrk="1" latinLnBrk="0" hangingPunct="1">
                        <a:defRPr kumimoji="1" sz="1800" b="1" kern="1200">
                          <a:solidFill>
                            <a:schemeClr val="lt1"/>
                          </a:solidFill>
                          <a:latin typeface="Arial"/>
                          <a:ea typeface="HGP創英角ｺﾞｼｯｸUB"/>
                          <a:cs typeface="HGP創英角ｺﾞｼｯｸUB"/>
                        </a:defRPr>
                      </a:lvl5pPr>
                      <a:lvl6pPr marL="2286000" algn="l" defTabSz="457200" rtl="0" eaLnBrk="1" latinLnBrk="0" hangingPunct="1">
                        <a:defRPr kumimoji="1" sz="1800" b="1" kern="1200">
                          <a:solidFill>
                            <a:schemeClr val="lt1"/>
                          </a:solidFill>
                          <a:latin typeface="Arial"/>
                          <a:ea typeface="HGP創英角ｺﾞｼｯｸUB"/>
                          <a:cs typeface="HGP創英角ｺﾞｼｯｸUB"/>
                        </a:defRPr>
                      </a:lvl6pPr>
                      <a:lvl7pPr marL="2743200" algn="l" defTabSz="457200" rtl="0" eaLnBrk="1" latinLnBrk="0" hangingPunct="1">
                        <a:defRPr kumimoji="1" sz="1800" b="1" kern="1200">
                          <a:solidFill>
                            <a:schemeClr val="lt1"/>
                          </a:solidFill>
                          <a:latin typeface="Arial"/>
                          <a:ea typeface="HGP創英角ｺﾞｼｯｸUB"/>
                          <a:cs typeface="HGP創英角ｺﾞｼｯｸUB"/>
                        </a:defRPr>
                      </a:lvl7pPr>
                      <a:lvl8pPr marL="3200400" algn="l" defTabSz="457200" rtl="0" eaLnBrk="1" latinLnBrk="0" hangingPunct="1">
                        <a:defRPr kumimoji="1" sz="1800" b="1" kern="1200">
                          <a:solidFill>
                            <a:schemeClr val="lt1"/>
                          </a:solidFill>
                          <a:latin typeface="Arial"/>
                          <a:ea typeface="HGP創英角ｺﾞｼｯｸUB"/>
                          <a:cs typeface="HGP創英角ｺﾞｼｯｸUB"/>
                        </a:defRPr>
                      </a:lvl8pPr>
                      <a:lvl9pPr marL="3657600" algn="l" defTabSz="457200" rtl="0" eaLnBrk="1" latinLnBrk="0" hangingPunct="1">
                        <a:defRPr kumimoji="1" sz="1800" b="1" kern="1200">
                          <a:solidFill>
                            <a:schemeClr val="lt1"/>
                          </a:solidFill>
                          <a:latin typeface="Arial"/>
                          <a:ea typeface="HGP創英角ｺﾞｼｯｸUB"/>
                          <a:cs typeface="HGP創英角ｺﾞｼｯｸUB"/>
                        </a:defRPr>
                      </a:lvl9pPr>
                    </a:lstStyle>
                    <a:p>
                      <a:pPr algn="ctr"/>
                      <a:r>
                        <a:rPr kumimoji="1" lang="en-US" altLang="ja-JP" sz="1400" dirty="0">
                          <a:solidFill>
                            <a:schemeClr val="bg1"/>
                          </a:solidFill>
                          <a:latin typeface="+mn-lt"/>
                        </a:rPr>
                        <a:t>lenvatinib</a:t>
                      </a:r>
                      <a:endParaRPr kumimoji="1" lang="ja-JP" altLang="en-US" sz="1400" baseline="30000" dirty="0">
                        <a:solidFill>
                          <a:schemeClr val="bg1"/>
                        </a:solidFill>
                        <a:latin typeface="+mn-lt"/>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457200" rtl="0" eaLnBrk="1" latinLnBrk="0" hangingPunct="1">
                        <a:defRPr kumimoji="1" sz="1800" b="1" kern="1200">
                          <a:solidFill>
                            <a:schemeClr val="lt1"/>
                          </a:solidFill>
                          <a:latin typeface="Arial"/>
                          <a:ea typeface="HGP創英角ｺﾞｼｯｸUB"/>
                          <a:cs typeface="HGP創英角ｺﾞｼｯｸUB"/>
                        </a:defRPr>
                      </a:lvl1pPr>
                      <a:lvl2pPr marL="457200" algn="l" defTabSz="457200" rtl="0" eaLnBrk="1" latinLnBrk="0" hangingPunct="1">
                        <a:defRPr kumimoji="1" sz="1800" b="1" kern="1200">
                          <a:solidFill>
                            <a:schemeClr val="lt1"/>
                          </a:solidFill>
                          <a:latin typeface="Arial"/>
                          <a:ea typeface="HGP創英角ｺﾞｼｯｸUB"/>
                          <a:cs typeface="HGP創英角ｺﾞｼｯｸUB"/>
                        </a:defRPr>
                      </a:lvl2pPr>
                      <a:lvl3pPr marL="914400" algn="l" defTabSz="457200" rtl="0" eaLnBrk="1" latinLnBrk="0" hangingPunct="1">
                        <a:defRPr kumimoji="1" sz="1800" b="1" kern="1200">
                          <a:solidFill>
                            <a:schemeClr val="lt1"/>
                          </a:solidFill>
                          <a:latin typeface="Arial"/>
                          <a:ea typeface="HGP創英角ｺﾞｼｯｸUB"/>
                          <a:cs typeface="HGP創英角ｺﾞｼｯｸUB"/>
                        </a:defRPr>
                      </a:lvl3pPr>
                      <a:lvl4pPr marL="1371600" algn="l" defTabSz="457200" rtl="0" eaLnBrk="1" latinLnBrk="0" hangingPunct="1">
                        <a:defRPr kumimoji="1" sz="1800" b="1" kern="1200">
                          <a:solidFill>
                            <a:schemeClr val="lt1"/>
                          </a:solidFill>
                          <a:latin typeface="Arial"/>
                          <a:ea typeface="HGP創英角ｺﾞｼｯｸUB"/>
                          <a:cs typeface="HGP創英角ｺﾞｼｯｸUB"/>
                        </a:defRPr>
                      </a:lvl4pPr>
                      <a:lvl5pPr marL="1828800" algn="l" defTabSz="457200" rtl="0" eaLnBrk="1" latinLnBrk="0" hangingPunct="1">
                        <a:defRPr kumimoji="1" sz="1800" b="1" kern="1200">
                          <a:solidFill>
                            <a:schemeClr val="lt1"/>
                          </a:solidFill>
                          <a:latin typeface="Arial"/>
                          <a:ea typeface="HGP創英角ｺﾞｼｯｸUB"/>
                          <a:cs typeface="HGP創英角ｺﾞｼｯｸUB"/>
                        </a:defRPr>
                      </a:lvl5pPr>
                      <a:lvl6pPr marL="2286000" algn="l" defTabSz="457200" rtl="0" eaLnBrk="1" latinLnBrk="0" hangingPunct="1">
                        <a:defRPr kumimoji="1" sz="1800" b="1" kern="1200">
                          <a:solidFill>
                            <a:schemeClr val="lt1"/>
                          </a:solidFill>
                          <a:latin typeface="Arial"/>
                          <a:ea typeface="HGP創英角ｺﾞｼｯｸUB"/>
                          <a:cs typeface="HGP創英角ｺﾞｼｯｸUB"/>
                        </a:defRPr>
                      </a:lvl6pPr>
                      <a:lvl7pPr marL="2743200" algn="l" defTabSz="457200" rtl="0" eaLnBrk="1" latinLnBrk="0" hangingPunct="1">
                        <a:defRPr kumimoji="1" sz="1800" b="1" kern="1200">
                          <a:solidFill>
                            <a:schemeClr val="lt1"/>
                          </a:solidFill>
                          <a:latin typeface="Arial"/>
                          <a:ea typeface="HGP創英角ｺﾞｼｯｸUB"/>
                          <a:cs typeface="HGP創英角ｺﾞｼｯｸUB"/>
                        </a:defRPr>
                      </a:lvl7pPr>
                      <a:lvl8pPr marL="3200400" algn="l" defTabSz="457200" rtl="0" eaLnBrk="1" latinLnBrk="0" hangingPunct="1">
                        <a:defRPr kumimoji="1" sz="1800" b="1" kern="1200">
                          <a:solidFill>
                            <a:schemeClr val="lt1"/>
                          </a:solidFill>
                          <a:latin typeface="Arial"/>
                          <a:ea typeface="HGP創英角ｺﾞｼｯｸUB"/>
                          <a:cs typeface="HGP創英角ｺﾞｼｯｸUB"/>
                        </a:defRPr>
                      </a:lvl8pPr>
                      <a:lvl9pPr marL="3657600" algn="l" defTabSz="457200" rtl="0" eaLnBrk="1" latinLnBrk="0" hangingPunct="1">
                        <a:defRPr kumimoji="1" sz="1800" b="1" kern="1200">
                          <a:solidFill>
                            <a:schemeClr val="lt1"/>
                          </a:solidFill>
                          <a:latin typeface="Arial"/>
                          <a:ea typeface="HGP創英角ｺﾞｼｯｸUB"/>
                          <a:cs typeface="HGP創英角ｺﾞｼｯｸUB"/>
                        </a:defRPr>
                      </a:lvl9pPr>
                    </a:lstStyle>
                    <a:p>
                      <a:pPr algn="ctr"/>
                      <a:r>
                        <a:rPr kumimoji="1" lang="en-US" altLang="ja-JP" sz="1400" dirty="0">
                          <a:solidFill>
                            <a:schemeClr val="bg1"/>
                          </a:solidFill>
                          <a:latin typeface="+mn-lt"/>
                        </a:rPr>
                        <a:t>sorafenib</a:t>
                      </a:r>
                      <a:endParaRPr kumimoji="1" lang="ja-JP" altLang="en-US" sz="1400" dirty="0">
                        <a:solidFill>
                          <a:schemeClr val="bg1"/>
                        </a:solidFill>
                        <a:latin typeface="+mn-lt"/>
                        <a:cs typeface="Calibri" panose="020F0502020204030204" pitchFamily="34"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078076738"/>
                  </a:ext>
                </a:extLst>
              </a:tr>
              <a:tr h="29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1" lang="en-US" altLang="ja-JP" sz="1400" dirty="0">
                          <a:solidFill>
                            <a:schemeClr val="tx2"/>
                          </a:solidFill>
                          <a:latin typeface="+mn-lt"/>
                        </a:rPr>
                        <a:t>VEGFR1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altLang="ja-JP" sz="1400" dirty="0">
                          <a:solidFill>
                            <a:schemeClr val="tx2"/>
                          </a:solidFill>
                          <a:latin typeface="+mn-lt"/>
                        </a:rPr>
                        <a:t>4.7</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0" lang="en-US" altLang="ja-JP" sz="1400" dirty="0">
                          <a:solidFill>
                            <a:schemeClr val="tx2"/>
                          </a:solidFill>
                          <a:latin typeface="+mn-lt"/>
                        </a:rPr>
                        <a:t>21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81110630"/>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VEGFR2</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3.0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21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678491901"/>
                  </a:ext>
                </a:extLst>
              </a:tr>
              <a:tr h="299413">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1" lang="en-US" altLang="ja-JP" sz="1400" dirty="0">
                          <a:solidFill>
                            <a:schemeClr val="tx2"/>
                          </a:solidFill>
                          <a:latin typeface="+mn-lt"/>
                        </a:rPr>
                        <a:t>VEGFR3</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1" lang="en-US" altLang="ja-JP" sz="1400" dirty="0">
                          <a:solidFill>
                            <a:schemeClr val="tx2"/>
                          </a:solidFill>
                          <a:latin typeface="+mn-lt"/>
                        </a:rPr>
                        <a:t>2.3</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kumimoji="1" lang="en-US" altLang="ja-JP" sz="1400" dirty="0">
                          <a:solidFill>
                            <a:schemeClr val="tx2"/>
                          </a:solidFill>
                          <a:latin typeface="+mn-lt"/>
                        </a:rPr>
                        <a:t>16</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229685414"/>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FGFR1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61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340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724670137"/>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FGFR2</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27</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150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400916269"/>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FGFR3</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52</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340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96133000"/>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FGFR4</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43</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3400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89648467"/>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RET</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6.4</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15</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426165807"/>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KIT</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85</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140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93321192"/>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PDGFR</a:t>
                      </a:r>
                      <a:r>
                        <a:rPr kumimoji="1" lang="el-GR" altLang="ja-JP" sz="1400" dirty="0">
                          <a:solidFill>
                            <a:schemeClr val="tx2"/>
                          </a:solidFill>
                          <a:latin typeface="+mn-lt"/>
                        </a:rPr>
                        <a:t>α</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29</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1.6</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035741975"/>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PDGFR</a:t>
                      </a:r>
                      <a:r>
                        <a:rPr kumimoji="1" lang="el-GR" altLang="ja-JP" sz="1400" dirty="0">
                          <a:solidFill>
                            <a:schemeClr val="tx2"/>
                          </a:solidFill>
                          <a:latin typeface="+mn-lt"/>
                        </a:rPr>
                        <a:t>β</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160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27</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44568105"/>
                  </a:ext>
                </a:extLst>
              </a:tr>
              <a:tr h="299413">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BRAF</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8700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310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4023701331"/>
                  </a:ext>
                </a:extLst>
              </a:tr>
              <a:tr h="208677">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RAF1</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1600</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457200" rtl="0" eaLnBrk="1" latinLnBrk="0" hangingPunct="1">
                        <a:defRPr kumimoji="1" sz="1800" kern="1200">
                          <a:solidFill>
                            <a:schemeClr val="dk1"/>
                          </a:solidFill>
                          <a:latin typeface="Arial"/>
                          <a:ea typeface="HGP創英角ｺﾞｼｯｸUB"/>
                          <a:cs typeface="HGP創英角ｺﾞｼｯｸUB"/>
                        </a:defRPr>
                      </a:lvl1pPr>
                      <a:lvl2pPr marL="457200" algn="l" defTabSz="457200" rtl="0" eaLnBrk="1" latinLnBrk="0" hangingPunct="1">
                        <a:defRPr kumimoji="1" sz="1800" kern="1200">
                          <a:solidFill>
                            <a:schemeClr val="dk1"/>
                          </a:solidFill>
                          <a:latin typeface="Arial"/>
                          <a:ea typeface="HGP創英角ｺﾞｼｯｸUB"/>
                          <a:cs typeface="HGP創英角ｺﾞｼｯｸUB"/>
                        </a:defRPr>
                      </a:lvl2pPr>
                      <a:lvl3pPr marL="914400" algn="l" defTabSz="457200" rtl="0" eaLnBrk="1" latinLnBrk="0" hangingPunct="1">
                        <a:defRPr kumimoji="1" sz="1800" kern="1200">
                          <a:solidFill>
                            <a:schemeClr val="dk1"/>
                          </a:solidFill>
                          <a:latin typeface="Arial"/>
                          <a:ea typeface="HGP創英角ｺﾞｼｯｸUB"/>
                          <a:cs typeface="HGP創英角ｺﾞｼｯｸUB"/>
                        </a:defRPr>
                      </a:lvl3pPr>
                      <a:lvl4pPr marL="1371600" algn="l" defTabSz="457200" rtl="0" eaLnBrk="1" latinLnBrk="0" hangingPunct="1">
                        <a:defRPr kumimoji="1" sz="1800" kern="1200">
                          <a:solidFill>
                            <a:schemeClr val="dk1"/>
                          </a:solidFill>
                          <a:latin typeface="Arial"/>
                          <a:ea typeface="HGP創英角ｺﾞｼｯｸUB"/>
                          <a:cs typeface="HGP創英角ｺﾞｼｯｸUB"/>
                        </a:defRPr>
                      </a:lvl4pPr>
                      <a:lvl5pPr marL="1828800" algn="l" defTabSz="457200" rtl="0" eaLnBrk="1" latinLnBrk="0" hangingPunct="1">
                        <a:defRPr kumimoji="1" sz="1800" kern="1200">
                          <a:solidFill>
                            <a:schemeClr val="dk1"/>
                          </a:solidFill>
                          <a:latin typeface="Arial"/>
                          <a:ea typeface="HGP創英角ｺﾞｼｯｸUB"/>
                          <a:cs typeface="HGP創英角ｺﾞｼｯｸUB"/>
                        </a:defRPr>
                      </a:lvl5pPr>
                      <a:lvl6pPr marL="2286000" algn="l" defTabSz="457200" rtl="0" eaLnBrk="1" latinLnBrk="0" hangingPunct="1">
                        <a:defRPr kumimoji="1" sz="1800" kern="1200">
                          <a:solidFill>
                            <a:schemeClr val="dk1"/>
                          </a:solidFill>
                          <a:latin typeface="Arial"/>
                          <a:ea typeface="HGP創英角ｺﾞｼｯｸUB"/>
                          <a:cs typeface="HGP創英角ｺﾞｼｯｸUB"/>
                        </a:defRPr>
                      </a:lvl6pPr>
                      <a:lvl7pPr marL="2743200" algn="l" defTabSz="457200" rtl="0" eaLnBrk="1" latinLnBrk="0" hangingPunct="1">
                        <a:defRPr kumimoji="1" sz="1800" kern="1200">
                          <a:solidFill>
                            <a:schemeClr val="dk1"/>
                          </a:solidFill>
                          <a:latin typeface="Arial"/>
                          <a:ea typeface="HGP創英角ｺﾞｼｯｸUB"/>
                          <a:cs typeface="HGP創英角ｺﾞｼｯｸUB"/>
                        </a:defRPr>
                      </a:lvl7pPr>
                      <a:lvl8pPr marL="3200400" algn="l" defTabSz="457200" rtl="0" eaLnBrk="1" latinLnBrk="0" hangingPunct="1">
                        <a:defRPr kumimoji="1" sz="1800" kern="1200">
                          <a:solidFill>
                            <a:schemeClr val="dk1"/>
                          </a:solidFill>
                          <a:latin typeface="Arial"/>
                          <a:ea typeface="HGP創英角ｺﾞｼｯｸUB"/>
                          <a:cs typeface="HGP創英角ｺﾞｼｯｸUB"/>
                        </a:defRPr>
                      </a:lvl8pPr>
                      <a:lvl9pPr marL="3657600" algn="l" defTabSz="457200" rtl="0" eaLnBrk="1" latinLnBrk="0" hangingPunct="1">
                        <a:defRPr kumimoji="1" sz="1800" kern="1200">
                          <a:solidFill>
                            <a:schemeClr val="dk1"/>
                          </a:solidFill>
                          <a:latin typeface="Arial"/>
                          <a:ea typeface="HGP創英角ｺﾞｼｯｸUB"/>
                          <a:cs typeface="HGP創英角ｺﾞｼｯｸUB"/>
                        </a:defRPr>
                      </a:lvl9pPr>
                    </a:lstStyle>
                    <a:p>
                      <a:pPr algn="ctr"/>
                      <a:r>
                        <a:rPr kumimoji="1" lang="en-US" altLang="ja-JP" sz="1400" dirty="0">
                          <a:solidFill>
                            <a:schemeClr val="tx2"/>
                          </a:solidFill>
                          <a:latin typeface="+mn-lt"/>
                        </a:rPr>
                        <a:t>46</a:t>
                      </a:r>
                      <a:endParaRPr kumimoji="1" lang="ja-JP" altLang="en-US" sz="1400" dirty="0">
                        <a:solidFill>
                          <a:schemeClr val="tx2"/>
                        </a:solidFill>
                        <a:latin typeface="+mn-lt"/>
                        <a:cs typeface="Calibri" panose="020F0502020204030204" pitchFamily="34" charset="0"/>
                      </a:endParaRPr>
                    </a:p>
                  </a:txBody>
                  <a:tcP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287056987"/>
                  </a:ext>
                </a:extLst>
              </a:tr>
            </a:tbl>
          </a:graphicData>
        </a:graphic>
      </p:graphicFrame>
      <p:sp>
        <p:nvSpPr>
          <p:cNvPr id="5" name="Rectangle 4">
            <a:extLst>
              <a:ext uri="{FF2B5EF4-FFF2-40B4-BE49-F238E27FC236}">
                <a16:creationId xmlns:a16="http://schemas.microsoft.com/office/drawing/2014/main" id="{BD3BF5BF-65AA-7243-A3D0-F513E71A9219}"/>
              </a:ext>
            </a:extLst>
          </p:cNvPr>
          <p:cNvSpPr/>
          <p:nvPr/>
        </p:nvSpPr>
        <p:spPr>
          <a:xfrm>
            <a:off x="6816003" y="906462"/>
            <a:ext cx="5087993" cy="646331"/>
          </a:xfrm>
          <a:prstGeom prst="rect">
            <a:avLst/>
          </a:prstGeom>
        </p:spPr>
        <p:txBody>
          <a:bodyPr wrap="square">
            <a:spAutoFit/>
          </a:bodyPr>
          <a:lstStyle/>
          <a:p>
            <a:pPr algn="ctr"/>
            <a:r>
              <a:rPr lang="en-GB" b="1" dirty="0">
                <a:solidFill>
                  <a:schemeClr val="accent1"/>
                </a:solidFill>
              </a:rPr>
              <a:t>Comparison of kinase inhibitory effect on targeted molecule between lenvatinib and sorafenib</a:t>
            </a:r>
            <a:r>
              <a:rPr lang="en-GB" b="1" baseline="30000" dirty="0">
                <a:solidFill>
                  <a:schemeClr val="accent1"/>
                </a:solidFill>
              </a:rPr>
              <a:t>10</a:t>
            </a:r>
            <a:endParaRPr lang="en-GB" b="1" i="0" u="none" strike="noStrike" baseline="30000" dirty="0">
              <a:solidFill>
                <a:schemeClr val="accent1"/>
              </a:solidFill>
              <a:effectLst/>
            </a:endParaRPr>
          </a:p>
        </p:txBody>
      </p:sp>
      <p:sp>
        <p:nvSpPr>
          <p:cNvPr id="6" name="Slide Number Placeholder 5">
            <a:extLst>
              <a:ext uri="{FF2B5EF4-FFF2-40B4-BE49-F238E27FC236}">
                <a16:creationId xmlns:a16="http://schemas.microsoft.com/office/drawing/2014/main" id="{B64BCD1E-7D4D-4D3B-9AA9-2FE82C659D86}"/>
              </a:ext>
            </a:extLst>
          </p:cNvPr>
          <p:cNvSpPr>
            <a:spLocks noGrp="1"/>
          </p:cNvSpPr>
          <p:nvPr>
            <p:ph type="sldNum" sz="quarter" idx="4"/>
          </p:nvPr>
        </p:nvSpPr>
        <p:spPr/>
        <p:txBody>
          <a:bodyPr/>
          <a:lstStyle/>
          <a:p>
            <a:fld id="{FCE43C0F-8A7B-3A4B-9DB5-B3472E36E833}" type="slidenum">
              <a:rPr lang="en-GB" smtClean="0"/>
              <a:pPr/>
              <a:t>12</a:t>
            </a:fld>
            <a:endParaRPr lang="en-GB" dirty="0"/>
          </a:p>
        </p:txBody>
      </p:sp>
    </p:spTree>
    <p:extLst>
      <p:ext uri="{BB962C8B-B14F-4D97-AF65-F5344CB8AC3E}">
        <p14:creationId xmlns:p14="http://schemas.microsoft.com/office/powerpoint/2010/main" val="394192547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2279576" y="1700808"/>
            <a:ext cx="7632847" cy="369332"/>
          </a:xfrm>
          <a:prstGeom prst="rect">
            <a:avLst/>
          </a:prstGeom>
          <a:noFill/>
          <a:ln>
            <a:solidFill>
              <a:srgbClr val="FFFFFF"/>
            </a:solidFill>
          </a:ln>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dirty="0">
                <a:ln>
                  <a:noFill/>
                </a:ln>
                <a:solidFill>
                  <a:schemeClr val="accent1"/>
                </a:solidFill>
                <a:effectLst/>
                <a:uLnTx/>
                <a:uFillTx/>
                <a:ea typeface="+mn-ea"/>
                <a:cs typeface="+mn-cs"/>
              </a:rPr>
              <a:t>Global, randomised, open-label, phase 3 non-inferiority study</a:t>
            </a:r>
          </a:p>
        </p:txBody>
      </p:sp>
      <p:cxnSp>
        <p:nvCxnSpPr>
          <p:cNvPr id="18" name="Straight Arrow Connector 17"/>
          <p:cNvCxnSpPr>
            <a:cxnSpLocks/>
            <a:stCxn id="26" idx="3"/>
          </p:cNvCxnSpPr>
          <p:nvPr/>
        </p:nvCxnSpPr>
        <p:spPr>
          <a:xfrm>
            <a:off x="8651166" y="3039661"/>
            <a:ext cx="212887" cy="3952"/>
          </a:xfrm>
          <a:prstGeom prst="straightConnector1">
            <a:avLst/>
          </a:prstGeom>
          <a:noFill/>
          <a:ln w="25400" cap="flat" cmpd="sng" algn="ctr">
            <a:solidFill>
              <a:schemeClr val="tx2"/>
            </a:solidFill>
            <a:prstDash val="solid"/>
            <a:tailEnd type="triangle"/>
          </a:ln>
          <a:effectLst/>
        </p:spPr>
      </p:cxnSp>
      <p:cxnSp>
        <p:nvCxnSpPr>
          <p:cNvPr id="19" name="Straight Arrow Connector 18"/>
          <p:cNvCxnSpPr>
            <a:cxnSpLocks/>
            <a:stCxn id="27" idx="3"/>
          </p:cNvCxnSpPr>
          <p:nvPr/>
        </p:nvCxnSpPr>
        <p:spPr>
          <a:xfrm>
            <a:off x="8593548" y="4822439"/>
            <a:ext cx="270505" cy="5957"/>
          </a:xfrm>
          <a:prstGeom prst="straightConnector1">
            <a:avLst/>
          </a:prstGeom>
          <a:noFill/>
          <a:ln w="25400" cap="flat" cmpd="sng" algn="ctr">
            <a:solidFill>
              <a:schemeClr val="tx2"/>
            </a:solidFill>
            <a:prstDash val="solid"/>
            <a:tailEnd type="triangle"/>
          </a:ln>
          <a:effectLst/>
        </p:spPr>
      </p:cxnSp>
      <p:cxnSp>
        <p:nvCxnSpPr>
          <p:cNvPr id="20" name="Straight Arrow Connector 19"/>
          <p:cNvCxnSpPr>
            <a:cxnSpLocks/>
            <a:stCxn id="25" idx="3"/>
            <a:endCxn id="32" idx="1"/>
          </p:cNvCxnSpPr>
          <p:nvPr/>
        </p:nvCxnSpPr>
        <p:spPr>
          <a:xfrm>
            <a:off x="5559108" y="3920440"/>
            <a:ext cx="255428" cy="0"/>
          </a:xfrm>
          <a:prstGeom prst="straightConnector1">
            <a:avLst/>
          </a:prstGeom>
          <a:noFill/>
          <a:ln w="25400" cap="flat" cmpd="sng" algn="ctr">
            <a:solidFill>
              <a:schemeClr val="tx2"/>
            </a:solidFill>
            <a:prstDash val="solid"/>
            <a:tailEnd type="triangle"/>
          </a:ln>
          <a:effectLst/>
        </p:spPr>
      </p:cxnSp>
      <p:cxnSp>
        <p:nvCxnSpPr>
          <p:cNvPr id="21" name="Straight Arrow Connector 20"/>
          <p:cNvCxnSpPr>
            <a:cxnSpLocks/>
            <a:stCxn id="24" idx="3"/>
          </p:cNvCxnSpPr>
          <p:nvPr/>
        </p:nvCxnSpPr>
        <p:spPr>
          <a:xfrm>
            <a:off x="3346280" y="3920440"/>
            <a:ext cx="255428" cy="0"/>
          </a:xfrm>
          <a:prstGeom prst="straightConnector1">
            <a:avLst/>
          </a:prstGeom>
          <a:noFill/>
          <a:ln w="25400" cap="flat" cmpd="sng" algn="ctr">
            <a:solidFill>
              <a:schemeClr val="tx2"/>
            </a:solidFill>
            <a:prstDash val="solid"/>
            <a:tailEnd type="triangle"/>
          </a:ln>
          <a:effectLst/>
        </p:spPr>
      </p:cxnSp>
      <p:sp>
        <p:nvSpPr>
          <p:cNvPr id="24" name="Rounded Rectangle 23"/>
          <p:cNvSpPr/>
          <p:nvPr/>
        </p:nvSpPr>
        <p:spPr>
          <a:xfrm>
            <a:off x="619125" y="2179631"/>
            <a:ext cx="2727155" cy="3481617"/>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ea typeface="+mn-ea"/>
                <a:cs typeface="+mn-cs"/>
              </a:rPr>
              <a:t>Patients with unresectable HCC (N=954)</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No prior systemic therapy for unresectable HCC</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≥1 Measurable target lesion per mRECIST</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BCLC stage B or C</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Child-Pugh A</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ECOG PS ≤1</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Adequate organ function</a:t>
            </a:r>
          </a:p>
          <a:p>
            <a:pPr marL="214313" marR="0" lvl="0" indent="-129779" algn="l" defTabSz="685800" rtl="0" eaLnBrk="1" fontAlgn="auto" latinLnBrk="0" hangingPunct="1">
              <a:lnSpc>
                <a:spcPct val="90000"/>
              </a:lnSpc>
              <a:spcBef>
                <a:spcPts val="0"/>
              </a:spcBef>
              <a:spcAft>
                <a:spcPts val="20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Patients with ≥ 50% liver occupation, clear bile duct invasion, or portal vein invasion at the main portal vein were excluded</a:t>
            </a:r>
          </a:p>
        </p:txBody>
      </p:sp>
      <p:sp>
        <p:nvSpPr>
          <p:cNvPr id="25" name="Rounded Rectangle 24"/>
          <p:cNvSpPr/>
          <p:nvPr/>
        </p:nvSpPr>
        <p:spPr>
          <a:xfrm>
            <a:off x="3601708" y="2881787"/>
            <a:ext cx="1957400" cy="2077305"/>
          </a:xfrm>
          <a:prstGeom prst="roundRect">
            <a:avLst>
              <a:gd name="adj" fmla="val 11039"/>
            </a:avLst>
          </a:prstGeom>
          <a:solidFill>
            <a:schemeClr val="bg2">
              <a:lumMod val="50000"/>
            </a:schemeClr>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125" b="1" i="0" u="none" strike="noStrike" kern="0" cap="none" spc="0" normalizeH="0" baseline="0" dirty="0">
                <a:ln>
                  <a:noFill/>
                </a:ln>
                <a:solidFill>
                  <a:schemeClr val="bg1"/>
                </a:solidFill>
                <a:effectLst/>
                <a:uLnTx/>
                <a:uFillTx/>
                <a:ea typeface="+mn-ea"/>
                <a:cs typeface="+mn-cs"/>
              </a:rPr>
              <a:t>Stratification</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25" b="0" i="0" u="none" strike="noStrike" kern="0" cap="none" spc="0" normalizeH="0" baseline="0" dirty="0">
                <a:ln>
                  <a:noFill/>
                </a:ln>
                <a:solidFill>
                  <a:schemeClr val="bg1"/>
                </a:solidFill>
                <a:effectLst/>
                <a:uLnTx/>
                <a:uFillTx/>
                <a:ea typeface="+mn-ea"/>
                <a:cs typeface="+mn-cs"/>
              </a:rPr>
              <a:t>Region: </a:t>
            </a:r>
          </a:p>
          <a:p>
            <a:pPr marL="300038" marR="0" lvl="1" indent="0" algn="l" defTabSz="685800" rtl="0" eaLnBrk="1" fontAlgn="auto" latinLnBrk="0" hangingPunct="1">
              <a:lnSpc>
                <a:spcPct val="100000"/>
              </a:lnSpc>
              <a:spcBef>
                <a:spcPts val="0"/>
              </a:spcBef>
              <a:spcAft>
                <a:spcPts val="0"/>
              </a:spcAft>
              <a:buClrTx/>
              <a:buSzTx/>
              <a:buFontTx/>
              <a:buNone/>
              <a:tabLst/>
              <a:defRPr/>
            </a:pPr>
            <a:r>
              <a:rPr kumimoji="0" lang="en-GB" sz="1125" b="0" i="0" u="none" strike="noStrike" kern="0" cap="none" spc="0" normalizeH="0" baseline="0" dirty="0">
                <a:ln>
                  <a:noFill/>
                </a:ln>
                <a:solidFill>
                  <a:schemeClr val="bg1"/>
                </a:solidFill>
                <a:effectLst/>
                <a:uLnTx/>
                <a:uFillTx/>
                <a:ea typeface="+mn-ea"/>
                <a:cs typeface="+mn-cs"/>
              </a:rPr>
              <a:t>(Asia-Pacific or     Western)</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25" b="0" i="0" u="none" strike="noStrike" kern="0" cap="none" spc="0" normalizeH="0" baseline="0" dirty="0">
                <a:ln>
                  <a:noFill/>
                </a:ln>
                <a:solidFill>
                  <a:schemeClr val="bg1"/>
                </a:solidFill>
                <a:effectLst/>
                <a:uLnTx/>
                <a:uFillTx/>
                <a:ea typeface="+mn-ea"/>
                <a:cs typeface="+mn-cs"/>
              </a:rPr>
              <a:t>MPVI and/or EHS:</a:t>
            </a:r>
          </a:p>
          <a:p>
            <a:pPr marL="342900" marR="0" lvl="1" indent="-42863" algn="l" defTabSz="685800" rtl="0" eaLnBrk="1" fontAlgn="auto" latinLnBrk="0" hangingPunct="1">
              <a:lnSpc>
                <a:spcPct val="100000"/>
              </a:lnSpc>
              <a:spcBef>
                <a:spcPts val="0"/>
              </a:spcBef>
              <a:spcAft>
                <a:spcPts val="0"/>
              </a:spcAft>
              <a:buClrTx/>
              <a:buSzTx/>
              <a:buFontTx/>
              <a:buNone/>
              <a:tabLst/>
              <a:defRPr/>
            </a:pPr>
            <a:r>
              <a:rPr kumimoji="0" lang="en-GB" sz="1125" b="0" i="0" u="none" strike="noStrike" kern="0" cap="none" spc="0" normalizeH="0" baseline="0" dirty="0">
                <a:ln>
                  <a:noFill/>
                </a:ln>
                <a:solidFill>
                  <a:schemeClr val="bg1"/>
                </a:solidFill>
                <a:effectLst/>
                <a:uLnTx/>
                <a:uFillTx/>
                <a:ea typeface="+mn-ea"/>
                <a:cs typeface="+mn-cs"/>
              </a:rPr>
              <a:t>(yes or no)</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25" b="0" i="0" u="none" strike="noStrike" kern="0" cap="none" spc="0" normalizeH="0" baseline="0" dirty="0">
                <a:ln>
                  <a:noFill/>
                </a:ln>
                <a:solidFill>
                  <a:schemeClr val="bg1"/>
                </a:solidFill>
                <a:effectLst/>
                <a:uLnTx/>
                <a:uFillTx/>
                <a:ea typeface="+mn-ea"/>
                <a:cs typeface="+mn-cs"/>
              </a:rPr>
              <a:t>ECOG PS: </a:t>
            </a:r>
          </a:p>
          <a:p>
            <a:pPr marL="342900" marR="0" lvl="1" indent="-42863" algn="l" defTabSz="685800" rtl="0" eaLnBrk="1" fontAlgn="auto" latinLnBrk="0" hangingPunct="1">
              <a:lnSpc>
                <a:spcPct val="100000"/>
              </a:lnSpc>
              <a:spcBef>
                <a:spcPts val="0"/>
              </a:spcBef>
              <a:spcAft>
                <a:spcPts val="0"/>
              </a:spcAft>
              <a:buClrTx/>
              <a:buSzTx/>
              <a:buFontTx/>
              <a:buNone/>
              <a:tabLst/>
              <a:defRPr/>
            </a:pPr>
            <a:r>
              <a:rPr kumimoji="0" lang="en-GB" sz="1125" b="0" i="0" u="none" strike="noStrike" kern="0" cap="none" spc="0" normalizeH="0" baseline="0" dirty="0">
                <a:ln>
                  <a:noFill/>
                </a:ln>
                <a:solidFill>
                  <a:schemeClr val="bg1"/>
                </a:solidFill>
                <a:effectLst/>
                <a:uLnTx/>
                <a:uFillTx/>
                <a:ea typeface="+mn-ea"/>
                <a:cs typeface="+mn-cs"/>
              </a:rPr>
              <a:t>(0 or 1)</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125" b="0" i="0" u="none" strike="noStrike" kern="0" cap="none" spc="0" normalizeH="0" baseline="0" dirty="0">
                <a:ln>
                  <a:noFill/>
                </a:ln>
                <a:solidFill>
                  <a:schemeClr val="bg1"/>
                </a:solidFill>
                <a:effectLst/>
                <a:uLnTx/>
                <a:uFillTx/>
                <a:ea typeface="+mn-ea"/>
                <a:cs typeface="+mn-cs"/>
              </a:rPr>
              <a:t>Body weight:</a:t>
            </a:r>
          </a:p>
          <a:p>
            <a:pPr marL="342900" marR="0" lvl="1" indent="-42863" algn="l" defTabSz="685800" rtl="0" eaLnBrk="1" fontAlgn="auto" latinLnBrk="0" hangingPunct="1">
              <a:lnSpc>
                <a:spcPct val="100000"/>
              </a:lnSpc>
              <a:spcBef>
                <a:spcPts val="0"/>
              </a:spcBef>
              <a:spcAft>
                <a:spcPts val="0"/>
              </a:spcAft>
              <a:buClrTx/>
              <a:buSzTx/>
              <a:buFontTx/>
              <a:buNone/>
              <a:tabLst/>
              <a:defRPr/>
            </a:pPr>
            <a:r>
              <a:rPr kumimoji="0" lang="en-GB" sz="1125" b="0" i="0" u="none" strike="noStrike" kern="0" cap="none" spc="0" normalizeH="0" baseline="0" dirty="0">
                <a:ln>
                  <a:noFill/>
                </a:ln>
                <a:solidFill>
                  <a:schemeClr val="bg1"/>
                </a:solidFill>
                <a:effectLst/>
                <a:uLnTx/>
                <a:uFillTx/>
                <a:ea typeface="+mn-ea"/>
                <a:cs typeface="+mn-cs"/>
              </a:rPr>
              <a:t>(&lt;60 kg ≥60 kg) </a:t>
            </a:r>
          </a:p>
        </p:txBody>
      </p:sp>
      <p:sp>
        <p:nvSpPr>
          <p:cNvPr id="26" name="Rounded Rectangle 25"/>
          <p:cNvSpPr/>
          <p:nvPr/>
        </p:nvSpPr>
        <p:spPr>
          <a:xfrm>
            <a:off x="6508996" y="2399281"/>
            <a:ext cx="2142170" cy="1280759"/>
          </a:xfrm>
          <a:prstGeom prst="roundRect">
            <a:avLst>
              <a:gd name="adj" fmla="val 16255"/>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kern="0" dirty="0">
                <a:solidFill>
                  <a:schemeClr val="bg1"/>
                </a:solidFill>
              </a:rPr>
              <a:t>l</a:t>
            </a:r>
            <a:r>
              <a:rPr kumimoji="0" lang="en-GB" sz="1600" b="1" i="0" u="none" strike="noStrike" kern="0" cap="none" spc="0" normalizeH="0" baseline="0" dirty="0">
                <a:ln>
                  <a:noFill/>
                </a:ln>
                <a:solidFill>
                  <a:schemeClr val="bg1"/>
                </a:solidFill>
                <a:effectLst/>
                <a:uLnTx/>
                <a:uFillTx/>
              </a:rPr>
              <a:t>envatinib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rPr>
              <a:t>(n=478)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rPr>
              <a:t>8 mg (BW &lt;60 kg) or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rPr>
              <a:t>12 mg (BW ≥60 kg)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rPr>
              <a:t>once daily</a:t>
            </a:r>
          </a:p>
        </p:txBody>
      </p:sp>
      <p:sp>
        <p:nvSpPr>
          <p:cNvPr id="27" name="Rounded Rectangle 26"/>
          <p:cNvSpPr/>
          <p:nvPr/>
        </p:nvSpPr>
        <p:spPr>
          <a:xfrm>
            <a:off x="6466917" y="4340113"/>
            <a:ext cx="2126631" cy="964652"/>
          </a:xfrm>
          <a:prstGeom prst="roundRect">
            <a:avLst/>
          </a:prstGeom>
          <a:solidFill>
            <a:schemeClr val="bg2">
              <a:lumMod val="2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kern="0" dirty="0">
                <a:solidFill>
                  <a:schemeClr val="bg1"/>
                </a:solidFill>
              </a:rPr>
              <a:t>s</a:t>
            </a:r>
            <a:r>
              <a:rPr kumimoji="0" lang="en-GB" sz="1600" b="1" i="0" u="none" strike="noStrike" kern="0" cap="none" spc="0" normalizeH="0" baseline="0" dirty="0">
                <a:ln>
                  <a:noFill/>
                </a:ln>
                <a:solidFill>
                  <a:schemeClr val="bg1"/>
                </a:solidFill>
                <a:effectLst/>
                <a:uLnTx/>
                <a:uFillTx/>
              </a:rPr>
              <a:t>orafenib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rPr>
              <a:t>(n=476)</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rPr>
              <a:t>400 mg twice daily</a:t>
            </a:r>
          </a:p>
        </p:txBody>
      </p:sp>
      <p:sp>
        <p:nvSpPr>
          <p:cNvPr id="28" name="Rounded Rectangle 27"/>
          <p:cNvSpPr/>
          <p:nvPr/>
        </p:nvSpPr>
        <p:spPr>
          <a:xfrm>
            <a:off x="8848978" y="2179631"/>
            <a:ext cx="2719134" cy="3481617"/>
          </a:xfrm>
          <a:prstGeom prst="roundRect">
            <a:avLst>
              <a:gd name="adj" fmla="val 8969"/>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ea typeface="+mn-ea"/>
                <a:cs typeface="+mn-cs"/>
              </a:rPr>
              <a:t>Primary endpoint:</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OS</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ea typeface="+mn-ea"/>
                <a:cs typeface="+mn-cs"/>
              </a:rPr>
              <a:t>Secondary endpoints:</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PFS</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TTP</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ORR</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Quality of life</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400" b="0" i="0" u="none" strike="noStrike" kern="0" cap="none" spc="0" normalizeH="0" baseline="0" dirty="0">
                <a:ln>
                  <a:noFill/>
                </a:ln>
                <a:solidFill>
                  <a:schemeClr val="tx2"/>
                </a:solidFill>
                <a:effectLst/>
                <a:uLnTx/>
                <a:uFillTx/>
                <a:ea typeface="+mn-ea"/>
                <a:cs typeface="+mn-cs"/>
              </a:rPr>
              <a:t>PK lenvatinib exposure parameters</a:t>
            </a:r>
            <a:endParaRPr kumimoji="0" lang="en-GB" sz="1400" b="1" i="0" u="none" strike="noStrike" kern="0" cap="none" spc="0" normalizeH="0" baseline="0" dirty="0">
              <a:ln>
                <a:noFill/>
              </a:ln>
              <a:solidFill>
                <a:schemeClr val="tx2"/>
              </a:solidFill>
              <a:effectLst/>
              <a:uLnTx/>
              <a:uFillTx/>
              <a:ea typeface="+mn-ea"/>
              <a:cs typeface="+mn-cs"/>
            </a:endParaRPr>
          </a:p>
          <a:p>
            <a:pPr marL="84535"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20" normalizeH="0" dirty="0">
                <a:ln>
                  <a:noFill/>
                </a:ln>
                <a:solidFill>
                  <a:schemeClr val="tx2"/>
                </a:solidFill>
                <a:effectLst/>
                <a:uLnTx/>
                <a:uFillTx/>
                <a:ea typeface="+mn-ea"/>
                <a:cs typeface="+mn-cs"/>
              </a:rPr>
              <a:t>Tumour assessments were performed according to mRECIST by the investigator</a:t>
            </a:r>
          </a:p>
        </p:txBody>
      </p:sp>
      <p:cxnSp>
        <p:nvCxnSpPr>
          <p:cNvPr id="29" name="Straight Arrow Connector 28"/>
          <p:cNvCxnSpPr/>
          <p:nvPr/>
        </p:nvCxnSpPr>
        <p:spPr>
          <a:xfrm flipV="1">
            <a:off x="6203259" y="3151918"/>
            <a:ext cx="321275" cy="235792"/>
          </a:xfrm>
          <a:prstGeom prst="straightConnector1">
            <a:avLst/>
          </a:prstGeom>
          <a:noFill/>
          <a:ln w="25400" cap="flat" cmpd="sng" algn="ctr">
            <a:solidFill>
              <a:schemeClr val="tx2"/>
            </a:solidFill>
            <a:prstDash val="solid"/>
            <a:tailEnd type="triangle"/>
          </a:ln>
          <a:effectLst/>
        </p:spPr>
      </p:cxnSp>
      <p:cxnSp>
        <p:nvCxnSpPr>
          <p:cNvPr id="30" name="Straight Arrow Connector 29"/>
          <p:cNvCxnSpPr/>
          <p:nvPr/>
        </p:nvCxnSpPr>
        <p:spPr>
          <a:xfrm flipV="1">
            <a:off x="6230356" y="4828396"/>
            <a:ext cx="321275" cy="235792"/>
          </a:xfrm>
          <a:prstGeom prst="straightConnector1">
            <a:avLst/>
          </a:prstGeom>
          <a:noFill/>
          <a:ln w="25400" cap="flat" cmpd="sng" algn="ctr">
            <a:solidFill>
              <a:schemeClr val="tx2"/>
            </a:solidFill>
            <a:prstDash val="solid"/>
            <a:tailEnd type="triangle"/>
          </a:ln>
          <a:effectLst/>
          <a:scene3d>
            <a:camera prst="orthographicFront">
              <a:rot lat="0" lon="0" rev="17400000"/>
            </a:camera>
            <a:lightRig rig="threePt" dir="t"/>
          </a:scene3d>
        </p:spPr>
      </p:cxnSp>
      <p:sp>
        <p:nvSpPr>
          <p:cNvPr id="32" name="Rounded Rectangle 31"/>
          <p:cNvSpPr/>
          <p:nvPr/>
        </p:nvSpPr>
        <p:spPr>
          <a:xfrm>
            <a:off x="5814536" y="2841730"/>
            <a:ext cx="396953" cy="2157419"/>
          </a:xfrm>
          <a:prstGeom prst="roundRect">
            <a:avLst/>
          </a:prstGeom>
          <a:solidFill>
            <a:schemeClr val="accent2">
              <a:lumMod val="75000"/>
            </a:schemeClr>
          </a:solidFill>
          <a:ln w="9525" cap="flat" cmpd="sng" algn="ctr">
            <a:noFill/>
            <a:prstDash val="solid"/>
          </a:ln>
          <a:effectLst>
            <a:outerShdw blurRad="40000" dist="23000" dir="5400000" rotWithShape="0">
              <a:srgbClr val="000000">
                <a:alpha val="35000"/>
              </a:srgbClr>
            </a:outerShdw>
          </a:effectLst>
        </p:spPr>
        <p:txBody>
          <a:bodyPr vert="vert270" rtlCol="0" anchor="ctr">
            <a:scene3d>
              <a:camera prst="orthographicFront">
                <a:rot lat="0" lon="0" rev="0"/>
              </a:camera>
              <a:lightRig rig="threePt" dir="t"/>
            </a:scene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ea typeface="+mn-ea"/>
                <a:cs typeface="+mn-cs"/>
              </a:rPr>
              <a:t>Randomisation 1:1</a:t>
            </a:r>
          </a:p>
        </p:txBody>
      </p:sp>
      <p:sp>
        <p:nvSpPr>
          <p:cNvPr id="2" name="Title 1">
            <a:extLst>
              <a:ext uri="{FF2B5EF4-FFF2-40B4-BE49-F238E27FC236}">
                <a16:creationId xmlns:a16="http://schemas.microsoft.com/office/drawing/2014/main" id="{0C9B0102-CE60-4EA9-B531-6D083B6BAFDE}"/>
              </a:ext>
            </a:extLst>
          </p:cNvPr>
          <p:cNvSpPr>
            <a:spLocks noGrp="1"/>
          </p:cNvSpPr>
          <p:nvPr>
            <p:ph type="title"/>
          </p:nvPr>
        </p:nvSpPr>
        <p:spPr>
          <a:xfrm>
            <a:off x="619200" y="246566"/>
            <a:ext cx="8740800" cy="807285"/>
          </a:xfrm>
        </p:spPr>
        <p:txBody>
          <a:bodyPr/>
          <a:lstStyle/>
          <a:p>
            <a:r>
              <a:rPr lang="en-GB" dirty="0"/>
              <a:t>REFLECT Study- Study design</a:t>
            </a:r>
          </a:p>
        </p:txBody>
      </p:sp>
      <p:sp>
        <p:nvSpPr>
          <p:cNvPr id="5" name="Content Placeholder 4">
            <a:extLst>
              <a:ext uri="{FF2B5EF4-FFF2-40B4-BE49-F238E27FC236}">
                <a16:creationId xmlns:a16="http://schemas.microsoft.com/office/drawing/2014/main" id="{6F58187B-92D2-4600-AFBA-54E09A19980A}"/>
              </a:ext>
            </a:extLst>
          </p:cNvPr>
          <p:cNvSpPr>
            <a:spLocks noGrp="1"/>
          </p:cNvSpPr>
          <p:nvPr>
            <p:ph sz="quarter" idx="15"/>
          </p:nvPr>
        </p:nvSpPr>
        <p:spPr>
          <a:xfrm>
            <a:off x="620713" y="6330950"/>
            <a:ext cx="10947400" cy="365125"/>
          </a:xfrm>
        </p:spPr>
        <p:txBody>
          <a:bodyPr/>
          <a:lstStyle/>
          <a:p>
            <a:pPr>
              <a:lnSpc>
                <a:spcPct val="90000"/>
              </a:lnSpc>
              <a:spcBef>
                <a:spcPts val="0"/>
              </a:spcBef>
            </a:pPr>
            <a:r>
              <a:rPr lang="en-GB" spc="-50" dirty="0"/>
              <a:t>BCLC, Barcelona Clinic Liver Cancer; BW, body weight; ECOG PS, Eastern Cooperative Oncology Group performance status; EHS, extrahepatic spread; </a:t>
            </a:r>
            <a:r>
              <a:rPr lang="en-GB" spc="-50" dirty="0">
                <a:solidFill>
                  <a:srgbClr val="0000FF"/>
                </a:solidFill>
              </a:rPr>
              <a:t>HCC, hepatocellular carcinoma; </a:t>
            </a:r>
            <a:r>
              <a:rPr lang="en-GB" spc="-50" dirty="0"/>
              <a:t>MPVI, macroscopic portal vein invasion; mRECIST, modified Response Evaluation Criteria In Solid Tumors; ORR, objective response rate; OS, overall survival; PFS, progression-free survival; PK, pharmacokinetic</a:t>
            </a:r>
          </a:p>
          <a:p>
            <a:pPr>
              <a:lnSpc>
                <a:spcPct val="90000"/>
              </a:lnSpc>
              <a:spcBef>
                <a:spcPts val="0"/>
              </a:spcBef>
            </a:pPr>
            <a:r>
              <a:rPr lang="en-GB" dirty="0"/>
              <a:t>Kudo M, et al. Lancet. 2018;391:1163-73</a:t>
            </a:r>
          </a:p>
        </p:txBody>
      </p:sp>
      <p:sp>
        <p:nvSpPr>
          <p:cNvPr id="3" name="Slide Number Placeholder 2">
            <a:extLst>
              <a:ext uri="{FF2B5EF4-FFF2-40B4-BE49-F238E27FC236}">
                <a16:creationId xmlns:a16="http://schemas.microsoft.com/office/drawing/2014/main" id="{73B8861A-1F80-47DF-98FA-01B8ED4F93EB}"/>
              </a:ext>
            </a:extLst>
          </p:cNvPr>
          <p:cNvSpPr>
            <a:spLocks noGrp="1"/>
          </p:cNvSpPr>
          <p:nvPr>
            <p:ph type="sldNum" sz="quarter" idx="4"/>
          </p:nvPr>
        </p:nvSpPr>
        <p:spPr/>
        <p:txBody>
          <a:bodyPr/>
          <a:lstStyle/>
          <a:p>
            <a:fld id="{FCE43C0F-8A7B-3A4B-9DB5-B3472E36E833}" type="slidenum">
              <a:rPr lang="en-GB" smtClean="0"/>
              <a:pPr/>
              <a:t>13</a:t>
            </a:fld>
            <a:endParaRPr lang="en-GB" dirty="0"/>
          </a:p>
        </p:txBody>
      </p:sp>
    </p:spTree>
    <p:extLst>
      <p:ext uri="{BB962C8B-B14F-4D97-AF65-F5344CB8AC3E}">
        <p14:creationId xmlns:p14="http://schemas.microsoft.com/office/powerpoint/2010/main" val="1776948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itle 1"/>
          <p:cNvSpPr txBox="1">
            <a:spLocks/>
          </p:cNvSpPr>
          <p:nvPr/>
        </p:nvSpPr>
        <p:spPr bwMode="auto">
          <a:xfrm>
            <a:off x="1752600" y="1074949"/>
            <a:ext cx="8610600"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l" defTabSz="457189" rtl="0" eaLnBrk="1" fontAlgn="base" hangingPunct="1">
              <a:spcBef>
                <a:spcPct val="0"/>
              </a:spcBef>
              <a:spcAft>
                <a:spcPct val="0"/>
              </a:spcAft>
              <a:defRPr sz="4200" b="1" kern="1200">
                <a:solidFill>
                  <a:srgbClr val="FFFFFF"/>
                </a:solidFill>
                <a:latin typeface="Arial"/>
                <a:ea typeface="ＭＳ Ｐゴシック" pitchFamily="80" charset="-128"/>
                <a:cs typeface="ＭＳ Ｐゴシック" pitchFamily="80" charset="-128"/>
              </a:defRPr>
            </a:lvl1pPr>
            <a:lvl2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2pPr>
            <a:lvl3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3pPr>
            <a:lvl4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4pPr>
            <a:lvl5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5pPr>
            <a:lvl6pPr marL="457189"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6pPr>
            <a:lvl7pPr marL="914378"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7pPr>
            <a:lvl8pPr marL="1371566"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8pPr>
            <a:lvl9pPr marL="1828754"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9p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mn-lt"/>
                <a:ea typeface="ＭＳ Ｐゴシック" pitchFamily="80" charset="-128"/>
              </a:rPr>
              <a:t>Primary Endpoint: Kaplan-Meier Estimate of OS</a:t>
            </a:r>
          </a:p>
        </p:txBody>
      </p:sp>
      <p:sp>
        <p:nvSpPr>
          <p:cNvPr id="2" name="Title 1">
            <a:extLst>
              <a:ext uri="{FF2B5EF4-FFF2-40B4-BE49-F238E27FC236}">
                <a16:creationId xmlns:a16="http://schemas.microsoft.com/office/drawing/2014/main" id="{49C1DA34-0C1A-4949-A969-6B9C184A5679}"/>
              </a:ext>
            </a:extLst>
          </p:cNvPr>
          <p:cNvSpPr>
            <a:spLocks noGrp="1"/>
          </p:cNvSpPr>
          <p:nvPr>
            <p:ph type="title"/>
          </p:nvPr>
        </p:nvSpPr>
        <p:spPr>
          <a:xfrm>
            <a:off x="619200" y="246566"/>
            <a:ext cx="8740800" cy="807285"/>
          </a:xfrm>
        </p:spPr>
        <p:txBody>
          <a:bodyPr/>
          <a:lstStyle/>
          <a:p>
            <a:r>
              <a:rPr lang="en-GB" dirty="0"/>
              <a:t>REFLECT Study- overall survival</a:t>
            </a:r>
          </a:p>
        </p:txBody>
      </p:sp>
      <p:sp>
        <p:nvSpPr>
          <p:cNvPr id="5" name="Content Placeholder 4">
            <a:extLst>
              <a:ext uri="{FF2B5EF4-FFF2-40B4-BE49-F238E27FC236}">
                <a16:creationId xmlns:a16="http://schemas.microsoft.com/office/drawing/2014/main" id="{FD3223E9-5C52-4265-B9DB-11ADD2BA0911}"/>
              </a:ext>
            </a:extLst>
          </p:cNvPr>
          <p:cNvSpPr>
            <a:spLocks noGrp="1"/>
          </p:cNvSpPr>
          <p:nvPr>
            <p:ph sz="quarter" idx="15"/>
          </p:nvPr>
        </p:nvSpPr>
        <p:spPr>
          <a:xfrm>
            <a:off x="620184" y="6356351"/>
            <a:ext cx="8116800" cy="365125"/>
          </a:xfrm>
        </p:spPr>
        <p:txBody>
          <a:bodyPr/>
          <a:lstStyle/>
          <a:p>
            <a:pPr>
              <a:lnSpc>
                <a:spcPct val="90000"/>
              </a:lnSpc>
              <a:spcBef>
                <a:spcPts val="0"/>
              </a:spcBef>
            </a:pPr>
            <a:r>
              <a:rPr lang="en-GB" dirty="0"/>
              <a:t>CI, confidence interval; HR, hazard ratio; OS, overall survival</a:t>
            </a:r>
          </a:p>
          <a:p>
            <a:pPr>
              <a:lnSpc>
                <a:spcPct val="90000"/>
              </a:lnSpc>
              <a:spcBef>
                <a:spcPts val="0"/>
              </a:spcBef>
            </a:pPr>
            <a:r>
              <a:rPr lang="en-GB" dirty="0"/>
              <a:t>Kudo M, et al. Lancet. 2018;391:1163-73 </a:t>
            </a:r>
          </a:p>
        </p:txBody>
      </p:sp>
      <p:grpSp>
        <p:nvGrpSpPr>
          <p:cNvPr id="454" name="Group 453">
            <a:extLst>
              <a:ext uri="{FF2B5EF4-FFF2-40B4-BE49-F238E27FC236}">
                <a16:creationId xmlns:a16="http://schemas.microsoft.com/office/drawing/2014/main" id="{80B4B8C7-D3E3-4E7D-96E8-6A7847151696}"/>
              </a:ext>
            </a:extLst>
          </p:cNvPr>
          <p:cNvGrpSpPr/>
          <p:nvPr/>
        </p:nvGrpSpPr>
        <p:grpSpPr>
          <a:xfrm>
            <a:off x="2138696" y="1716125"/>
            <a:ext cx="7442544" cy="3975404"/>
            <a:chOff x="2138696" y="1716125"/>
            <a:chExt cx="7442544" cy="3975404"/>
          </a:xfrm>
        </p:grpSpPr>
        <p:sp>
          <p:nvSpPr>
            <p:cNvPr id="12" name="TextBox 11">
              <a:extLst>
                <a:ext uri="{FF2B5EF4-FFF2-40B4-BE49-F238E27FC236}">
                  <a16:creationId xmlns:a16="http://schemas.microsoft.com/office/drawing/2014/main" id="{01074719-78B0-463C-B602-F6883C38F2B9}"/>
                </a:ext>
              </a:extLst>
            </p:cNvPr>
            <p:cNvSpPr txBox="1"/>
            <p:nvPr/>
          </p:nvSpPr>
          <p:spPr>
            <a:xfrm>
              <a:off x="3431704" y="4920436"/>
              <a:ext cx="6120679" cy="338554"/>
            </a:xfrm>
            <a:prstGeom prst="rect">
              <a:avLst/>
            </a:prstGeom>
            <a:noFill/>
          </p:spPr>
          <p:txBody>
            <a:bodyPr wrap="square" rtlCol="0">
              <a:spAutoFit/>
            </a:bodyPr>
            <a:lstStyle/>
            <a:p>
              <a:pPr algn="ctr"/>
              <a:r>
                <a:rPr lang="en-GB" sz="1600" b="1" dirty="0">
                  <a:solidFill>
                    <a:schemeClr val="bg1">
                      <a:lumMod val="50000"/>
                    </a:schemeClr>
                  </a:solidFill>
                  <a:ea typeface="Aileron" charset="0"/>
                  <a:cs typeface="Aileron" charset="0"/>
                </a:rPr>
                <a:t>Time (months)</a:t>
              </a:r>
            </a:p>
          </p:txBody>
        </p:sp>
        <p:sp>
          <p:nvSpPr>
            <p:cNvPr id="13" name="TextBox 12">
              <a:extLst>
                <a:ext uri="{FF2B5EF4-FFF2-40B4-BE49-F238E27FC236}">
                  <a16:creationId xmlns:a16="http://schemas.microsoft.com/office/drawing/2014/main" id="{1E0F3F00-BA32-42D5-A2EA-97F7139FD723}"/>
                </a:ext>
              </a:extLst>
            </p:cNvPr>
            <p:cNvSpPr txBox="1"/>
            <p:nvPr/>
          </p:nvSpPr>
          <p:spPr>
            <a:xfrm>
              <a:off x="2145324" y="5014526"/>
              <a:ext cx="2256893" cy="261610"/>
            </a:xfrm>
            <a:prstGeom prst="rect">
              <a:avLst/>
            </a:prstGeom>
            <a:noFill/>
          </p:spPr>
          <p:txBody>
            <a:bodyPr wrap="square" rtlCol="0">
              <a:spAutoFit/>
            </a:bodyPr>
            <a:lstStyle/>
            <a:p>
              <a:r>
                <a:rPr lang="en-GB" sz="1100" b="1" dirty="0">
                  <a:solidFill>
                    <a:schemeClr val="bg1">
                      <a:lumMod val="50000"/>
                    </a:schemeClr>
                  </a:solidFill>
                  <a:ea typeface="Aileron" charset="0"/>
                  <a:cs typeface="Aileron" charset="0"/>
                </a:rPr>
                <a:t>Number of patients at risk</a:t>
              </a:r>
            </a:p>
          </p:txBody>
        </p:sp>
        <p:sp>
          <p:nvSpPr>
            <p:cNvPr id="14" name="TextBox 13">
              <a:extLst>
                <a:ext uri="{FF2B5EF4-FFF2-40B4-BE49-F238E27FC236}">
                  <a16:creationId xmlns:a16="http://schemas.microsoft.com/office/drawing/2014/main" id="{4CDA5883-4F1C-48ED-BEDE-DEACBD94EC30}"/>
                </a:ext>
              </a:extLst>
            </p:cNvPr>
            <p:cNvSpPr txBox="1"/>
            <p:nvPr/>
          </p:nvSpPr>
          <p:spPr>
            <a:xfrm>
              <a:off x="2138697" y="5236684"/>
              <a:ext cx="1128447" cy="261610"/>
            </a:xfrm>
            <a:prstGeom prst="rect">
              <a:avLst/>
            </a:prstGeom>
            <a:noFill/>
          </p:spPr>
          <p:txBody>
            <a:bodyPr wrap="square" rtlCol="0">
              <a:spAutoFit/>
            </a:bodyPr>
            <a:lstStyle/>
            <a:p>
              <a:pPr algn="r"/>
              <a:r>
                <a:rPr lang="en-GB" sz="1100" b="1" dirty="0">
                  <a:solidFill>
                    <a:schemeClr val="accent1"/>
                  </a:solidFill>
                  <a:ea typeface="Aileron" charset="0"/>
                  <a:cs typeface="Aileron" charset="0"/>
                </a:rPr>
                <a:t>lenvatinib</a:t>
              </a:r>
            </a:p>
          </p:txBody>
        </p:sp>
        <p:sp>
          <p:nvSpPr>
            <p:cNvPr id="15" name="TextBox 14">
              <a:extLst>
                <a:ext uri="{FF2B5EF4-FFF2-40B4-BE49-F238E27FC236}">
                  <a16:creationId xmlns:a16="http://schemas.microsoft.com/office/drawing/2014/main" id="{9C176789-4848-417C-9F95-08C81723058A}"/>
                </a:ext>
              </a:extLst>
            </p:cNvPr>
            <p:cNvSpPr txBox="1"/>
            <p:nvPr/>
          </p:nvSpPr>
          <p:spPr>
            <a:xfrm>
              <a:off x="2138696" y="5429919"/>
              <a:ext cx="1128447" cy="261610"/>
            </a:xfrm>
            <a:prstGeom prst="rect">
              <a:avLst/>
            </a:prstGeom>
            <a:noFill/>
          </p:spPr>
          <p:txBody>
            <a:bodyPr wrap="square" rtlCol="0">
              <a:spAutoFit/>
            </a:bodyPr>
            <a:lstStyle/>
            <a:p>
              <a:pPr algn="r"/>
              <a:r>
                <a:rPr lang="en-GB" sz="1100" b="1" dirty="0">
                  <a:solidFill>
                    <a:schemeClr val="bg2">
                      <a:lumMod val="25000"/>
                    </a:schemeClr>
                  </a:solidFill>
                  <a:ea typeface="Aileron" charset="0"/>
                  <a:cs typeface="Aileron" charset="0"/>
                </a:rPr>
                <a:t>sorafenib</a:t>
              </a:r>
            </a:p>
          </p:txBody>
        </p:sp>
        <p:grpSp>
          <p:nvGrpSpPr>
            <p:cNvPr id="16" name="Group 15">
              <a:extLst>
                <a:ext uri="{FF2B5EF4-FFF2-40B4-BE49-F238E27FC236}">
                  <a16:creationId xmlns:a16="http://schemas.microsoft.com/office/drawing/2014/main" id="{9B4AD2E1-D7CC-4A00-8882-B00834BC8A83}"/>
                </a:ext>
              </a:extLst>
            </p:cNvPr>
            <p:cNvGrpSpPr/>
            <p:nvPr/>
          </p:nvGrpSpPr>
          <p:grpSpPr>
            <a:xfrm>
              <a:off x="2702922" y="1754265"/>
              <a:ext cx="6856604" cy="3265021"/>
              <a:chOff x="2702922" y="1754265"/>
              <a:chExt cx="6856604" cy="3265021"/>
            </a:xfrm>
          </p:grpSpPr>
          <p:cxnSp>
            <p:nvCxnSpPr>
              <p:cNvPr id="214" name="Straight Connector 213">
                <a:extLst>
                  <a:ext uri="{FF2B5EF4-FFF2-40B4-BE49-F238E27FC236}">
                    <a16:creationId xmlns:a16="http://schemas.microsoft.com/office/drawing/2014/main" id="{A50BA00D-371F-4617-B671-055EA044610F}"/>
                  </a:ext>
                </a:extLst>
              </p:cNvPr>
              <p:cNvCxnSpPr>
                <a:cxnSpLocks/>
              </p:cNvCxnSpPr>
              <p:nvPr/>
            </p:nvCxnSpPr>
            <p:spPr>
              <a:xfrm flipH="1">
                <a:off x="3439324" y="1884804"/>
                <a:ext cx="0" cy="284542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A0FAD927-67AE-40DA-B1AB-4EF73EC6CA11}"/>
                  </a:ext>
                </a:extLst>
              </p:cNvPr>
              <p:cNvCxnSpPr>
                <a:cxnSpLocks/>
              </p:cNvCxnSpPr>
              <p:nvPr/>
            </p:nvCxnSpPr>
            <p:spPr>
              <a:xfrm flipH="1">
                <a:off x="3431704" y="4725144"/>
                <a:ext cx="595148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6" name="TextBox 215">
                <a:extLst>
                  <a:ext uri="{FF2B5EF4-FFF2-40B4-BE49-F238E27FC236}">
                    <a16:creationId xmlns:a16="http://schemas.microsoft.com/office/drawing/2014/main" id="{CAB1BD52-DE68-4928-986A-F670AF55ED49}"/>
                  </a:ext>
                </a:extLst>
              </p:cNvPr>
              <p:cNvSpPr txBox="1"/>
              <p:nvPr/>
            </p:nvSpPr>
            <p:spPr>
              <a:xfrm rot="16200000">
                <a:off x="1432039" y="3115707"/>
                <a:ext cx="2880319" cy="338554"/>
              </a:xfrm>
              <a:prstGeom prst="rect">
                <a:avLst/>
              </a:prstGeom>
              <a:noFill/>
            </p:spPr>
            <p:txBody>
              <a:bodyPr wrap="square" rtlCol="0">
                <a:spAutoFit/>
              </a:bodyPr>
              <a:lstStyle/>
              <a:p>
                <a:pPr algn="ctr"/>
                <a:r>
                  <a:rPr lang="en-GB" sz="1600" b="1" dirty="0">
                    <a:solidFill>
                      <a:schemeClr val="bg1">
                        <a:lumMod val="50000"/>
                      </a:schemeClr>
                    </a:solidFill>
                    <a:ea typeface="Aileron" charset="0"/>
                    <a:cs typeface="Aileron" charset="0"/>
                  </a:rPr>
                  <a:t>Probability</a:t>
                </a:r>
              </a:p>
            </p:txBody>
          </p:sp>
          <p:grpSp>
            <p:nvGrpSpPr>
              <p:cNvPr id="217" name="Group 216">
                <a:extLst>
                  <a:ext uri="{FF2B5EF4-FFF2-40B4-BE49-F238E27FC236}">
                    <a16:creationId xmlns:a16="http://schemas.microsoft.com/office/drawing/2014/main" id="{DB1EF6D9-9BE7-452B-A6A2-E81115347B62}"/>
                  </a:ext>
                </a:extLst>
              </p:cNvPr>
              <p:cNvGrpSpPr/>
              <p:nvPr/>
            </p:nvGrpSpPr>
            <p:grpSpPr>
              <a:xfrm>
                <a:off x="3359704" y="1894328"/>
                <a:ext cx="72000" cy="2787016"/>
                <a:chOff x="3359704" y="1894328"/>
                <a:chExt cx="72000" cy="2787016"/>
              </a:xfrm>
            </p:grpSpPr>
            <p:cxnSp>
              <p:nvCxnSpPr>
                <p:cNvPr id="263" name="Straight Connector 262">
                  <a:extLst>
                    <a:ext uri="{FF2B5EF4-FFF2-40B4-BE49-F238E27FC236}">
                      <a16:creationId xmlns:a16="http://schemas.microsoft.com/office/drawing/2014/main" id="{88C7BF23-F5B8-41A7-B14A-7198150563B4}"/>
                    </a:ext>
                  </a:extLst>
                </p:cNvPr>
                <p:cNvCxnSpPr>
                  <a:cxnSpLocks/>
                </p:cNvCxnSpPr>
                <p:nvPr/>
              </p:nvCxnSpPr>
              <p:spPr>
                <a:xfrm flipH="1">
                  <a:off x="3359704" y="468134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EA293828-0A7D-4C8F-BC5C-C088260C7222}"/>
                    </a:ext>
                  </a:extLst>
                </p:cNvPr>
                <p:cNvCxnSpPr>
                  <a:cxnSpLocks/>
                </p:cNvCxnSpPr>
                <p:nvPr/>
              </p:nvCxnSpPr>
              <p:spPr>
                <a:xfrm flipH="1">
                  <a:off x="3359704" y="43917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A6FA8963-283F-49E7-A2C9-720516AA485D}"/>
                    </a:ext>
                  </a:extLst>
                </p:cNvPr>
                <p:cNvCxnSpPr>
                  <a:cxnSpLocks/>
                </p:cNvCxnSpPr>
                <p:nvPr/>
              </p:nvCxnSpPr>
              <p:spPr>
                <a:xfrm flipH="1">
                  <a:off x="3359704" y="41149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8551A565-5242-4F3C-A6F2-81B477C5D428}"/>
                    </a:ext>
                  </a:extLst>
                </p:cNvPr>
                <p:cNvCxnSpPr>
                  <a:cxnSpLocks/>
                </p:cNvCxnSpPr>
                <p:nvPr/>
              </p:nvCxnSpPr>
              <p:spPr>
                <a:xfrm flipH="1">
                  <a:off x="3359704" y="383806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30643AC8-0BC1-4F36-AA0C-F71232EBA61C}"/>
                    </a:ext>
                  </a:extLst>
                </p:cNvPr>
                <p:cNvCxnSpPr>
                  <a:cxnSpLocks/>
                </p:cNvCxnSpPr>
                <p:nvPr/>
              </p:nvCxnSpPr>
              <p:spPr>
                <a:xfrm flipH="1">
                  <a:off x="3359704" y="35535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F02FBE1E-CF05-45F0-BBCF-49BAC5153211}"/>
                    </a:ext>
                  </a:extLst>
                </p:cNvPr>
                <p:cNvCxnSpPr>
                  <a:cxnSpLocks/>
                </p:cNvCxnSpPr>
                <p:nvPr/>
              </p:nvCxnSpPr>
              <p:spPr>
                <a:xfrm flipH="1">
                  <a:off x="3359704" y="3281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A5C1F55A-82CC-429E-9434-8CB0F5E100FD}"/>
                    </a:ext>
                  </a:extLst>
                </p:cNvPr>
                <p:cNvCxnSpPr>
                  <a:cxnSpLocks/>
                </p:cNvCxnSpPr>
                <p:nvPr/>
              </p:nvCxnSpPr>
              <p:spPr>
                <a:xfrm flipH="1">
                  <a:off x="3359704" y="30100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A806FD0C-3F8D-4D11-80D5-E17828E02895}"/>
                    </a:ext>
                  </a:extLst>
                </p:cNvPr>
                <p:cNvCxnSpPr>
                  <a:cxnSpLocks/>
                </p:cNvCxnSpPr>
                <p:nvPr/>
              </p:nvCxnSpPr>
              <p:spPr>
                <a:xfrm flipH="1">
                  <a:off x="3359704" y="27306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73D750C1-D181-4E1B-B2AE-A108D1ECB80A}"/>
                    </a:ext>
                  </a:extLst>
                </p:cNvPr>
                <p:cNvCxnSpPr>
                  <a:cxnSpLocks/>
                </p:cNvCxnSpPr>
                <p:nvPr/>
              </p:nvCxnSpPr>
              <p:spPr>
                <a:xfrm flipH="1">
                  <a:off x="3359704" y="24436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0B002E94-BDC7-4B48-8232-C3ECC6B6C974}"/>
                    </a:ext>
                  </a:extLst>
                </p:cNvPr>
                <p:cNvCxnSpPr>
                  <a:cxnSpLocks/>
                </p:cNvCxnSpPr>
                <p:nvPr/>
              </p:nvCxnSpPr>
              <p:spPr>
                <a:xfrm flipH="1">
                  <a:off x="3359704" y="21642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C76F25CA-15C7-4D83-A3CD-3081D5E26BD9}"/>
                    </a:ext>
                  </a:extLst>
                </p:cNvPr>
                <p:cNvCxnSpPr>
                  <a:cxnSpLocks/>
                </p:cNvCxnSpPr>
                <p:nvPr/>
              </p:nvCxnSpPr>
              <p:spPr>
                <a:xfrm flipH="1">
                  <a:off x="3359704" y="189432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8" name="Group 217">
                <a:extLst>
                  <a:ext uri="{FF2B5EF4-FFF2-40B4-BE49-F238E27FC236}">
                    <a16:creationId xmlns:a16="http://schemas.microsoft.com/office/drawing/2014/main" id="{5ED1B455-AA3E-402F-BD1C-DBC4D1A64265}"/>
                  </a:ext>
                </a:extLst>
              </p:cNvPr>
              <p:cNvGrpSpPr/>
              <p:nvPr/>
            </p:nvGrpSpPr>
            <p:grpSpPr>
              <a:xfrm rot="16200000">
                <a:off x="6447151" y="1856703"/>
                <a:ext cx="77001" cy="5795085"/>
                <a:chOff x="3359689" y="1884804"/>
                <a:chExt cx="77001" cy="5795085"/>
              </a:xfrm>
            </p:grpSpPr>
            <p:cxnSp>
              <p:nvCxnSpPr>
                <p:cNvPr id="248" name="Straight Connector 247">
                  <a:extLst>
                    <a:ext uri="{FF2B5EF4-FFF2-40B4-BE49-F238E27FC236}">
                      <a16:creationId xmlns:a16="http://schemas.microsoft.com/office/drawing/2014/main" id="{C41F2588-A74A-4DB3-B12E-920D33083A82}"/>
                    </a:ext>
                  </a:extLst>
                </p:cNvPr>
                <p:cNvCxnSpPr>
                  <a:cxnSpLocks/>
                </p:cNvCxnSpPr>
                <p:nvPr/>
              </p:nvCxnSpPr>
              <p:spPr>
                <a:xfrm flipH="1">
                  <a:off x="3359696" y="603382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385FAB84-29A4-412F-82DF-E51D9627E676}"/>
                    </a:ext>
                  </a:extLst>
                </p:cNvPr>
                <p:cNvCxnSpPr>
                  <a:cxnSpLocks/>
                </p:cNvCxnSpPr>
                <p:nvPr/>
              </p:nvCxnSpPr>
              <p:spPr>
                <a:xfrm flipH="1">
                  <a:off x="3359707" y="561850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9FACC09B-8EB6-4BB0-A181-0511F8C8795F}"/>
                    </a:ext>
                  </a:extLst>
                </p:cNvPr>
                <p:cNvCxnSpPr>
                  <a:cxnSpLocks/>
                </p:cNvCxnSpPr>
                <p:nvPr/>
              </p:nvCxnSpPr>
              <p:spPr>
                <a:xfrm flipH="1">
                  <a:off x="3359707" y="520096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36C057B8-647E-4E34-8A20-D7A1E3557BDA}"/>
                    </a:ext>
                  </a:extLst>
                </p:cNvPr>
                <p:cNvCxnSpPr>
                  <a:cxnSpLocks/>
                </p:cNvCxnSpPr>
                <p:nvPr/>
              </p:nvCxnSpPr>
              <p:spPr>
                <a:xfrm flipH="1">
                  <a:off x="3359707" y="478021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E640B762-C643-4731-9F08-9928183F11A8}"/>
                    </a:ext>
                  </a:extLst>
                </p:cNvPr>
                <p:cNvCxnSpPr>
                  <a:cxnSpLocks/>
                </p:cNvCxnSpPr>
                <p:nvPr/>
              </p:nvCxnSpPr>
              <p:spPr>
                <a:xfrm flipH="1">
                  <a:off x="3359704" y="43646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DA4B1309-2E2F-4549-AB26-E673BC319455}"/>
                    </a:ext>
                  </a:extLst>
                </p:cNvPr>
                <p:cNvCxnSpPr>
                  <a:cxnSpLocks/>
                </p:cNvCxnSpPr>
                <p:nvPr/>
              </p:nvCxnSpPr>
              <p:spPr>
                <a:xfrm flipH="1">
                  <a:off x="3359704" y="395216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46AE3CE6-338E-4E2C-AE1E-B16120BC71D1}"/>
                    </a:ext>
                  </a:extLst>
                </p:cNvPr>
                <p:cNvCxnSpPr>
                  <a:cxnSpLocks/>
                </p:cNvCxnSpPr>
                <p:nvPr/>
              </p:nvCxnSpPr>
              <p:spPr>
                <a:xfrm flipH="1">
                  <a:off x="3359700" y="35428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57A02B08-2F34-45B6-8CCB-35729F59681D}"/>
                    </a:ext>
                  </a:extLst>
                </p:cNvPr>
                <p:cNvCxnSpPr>
                  <a:cxnSpLocks/>
                </p:cNvCxnSpPr>
                <p:nvPr/>
              </p:nvCxnSpPr>
              <p:spPr>
                <a:xfrm flipH="1">
                  <a:off x="3359704" y="271463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6" name="Straight Connector 255">
                  <a:extLst>
                    <a:ext uri="{FF2B5EF4-FFF2-40B4-BE49-F238E27FC236}">
                      <a16:creationId xmlns:a16="http://schemas.microsoft.com/office/drawing/2014/main" id="{511A1F3B-10EC-44A5-A7B7-E975C8D50E03}"/>
                    </a:ext>
                  </a:extLst>
                </p:cNvPr>
                <p:cNvCxnSpPr>
                  <a:cxnSpLocks/>
                </p:cNvCxnSpPr>
                <p:nvPr/>
              </p:nvCxnSpPr>
              <p:spPr>
                <a:xfrm flipH="1">
                  <a:off x="3359689" y="312035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CA5F9A4B-341C-407D-96D7-37FCCC35F2E4}"/>
                    </a:ext>
                  </a:extLst>
                </p:cNvPr>
                <p:cNvCxnSpPr>
                  <a:cxnSpLocks/>
                </p:cNvCxnSpPr>
                <p:nvPr/>
              </p:nvCxnSpPr>
              <p:spPr>
                <a:xfrm flipH="1">
                  <a:off x="3359704" y="22952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8" name="Straight Connector 257">
                  <a:extLst>
                    <a:ext uri="{FF2B5EF4-FFF2-40B4-BE49-F238E27FC236}">
                      <a16:creationId xmlns:a16="http://schemas.microsoft.com/office/drawing/2014/main" id="{C13914EC-7095-49BC-83EA-A3B4ABB67897}"/>
                    </a:ext>
                  </a:extLst>
                </p:cNvPr>
                <p:cNvCxnSpPr>
                  <a:cxnSpLocks/>
                </p:cNvCxnSpPr>
                <p:nvPr/>
              </p:nvCxnSpPr>
              <p:spPr>
                <a:xfrm flipH="1">
                  <a:off x="3359704" y="1884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63B91BCB-CADA-4412-A81F-8228DB3A847F}"/>
                    </a:ext>
                  </a:extLst>
                </p:cNvPr>
                <p:cNvCxnSpPr>
                  <a:cxnSpLocks/>
                </p:cNvCxnSpPr>
                <p:nvPr/>
              </p:nvCxnSpPr>
              <p:spPr>
                <a:xfrm flipH="1">
                  <a:off x="3364665" y="726369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0" name="Straight Connector 259">
                  <a:extLst>
                    <a:ext uri="{FF2B5EF4-FFF2-40B4-BE49-F238E27FC236}">
                      <a16:creationId xmlns:a16="http://schemas.microsoft.com/office/drawing/2014/main" id="{CDB66710-1EAE-40DD-AEFB-4DCEB46E232B}"/>
                    </a:ext>
                  </a:extLst>
                </p:cNvPr>
                <p:cNvCxnSpPr>
                  <a:cxnSpLocks/>
                </p:cNvCxnSpPr>
                <p:nvPr/>
              </p:nvCxnSpPr>
              <p:spPr>
                <a:xfrm flipH="1">
                  <a:off x="3364678" y="685157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DD14A82E-8B95-414A-8E61-53347C543DA5}"/>
                    </a:ext>
                  </a:extLst>
                </p:cNvPr>
                <p:cNvCxnSpPr>
                  <a:cxnSpLocks/>
                </p:cNvCxnSpPr>
                <p:nvPr/>
              </p:nvCxnSpPr>
              <p:spPr>
                <a:xfrm flipH="1">
                  <a:off x="3364690" y="643722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2" name="Straight Connector 261">
                  <a:extLst>
                    <a:ext uri="{FF2B5EF4-FFF2-40B4-BE49-F238E27FC236}">
                      <a16:creationId xmlns:a16="http://schemas.microsoft.com/office/drawing/2014/main" id="{A749A823-96DA-4432-B278-B5E5E2885F5D}"/>
                    </a:ext>
                  </a:extLst>
                </p:cNvPr>
                <p:cNvCxnSpPr>
                  <a:cxnSpLocks/>
                </p:cNvCxnSpPr>
                <p:nvPr/>
              </p:nvCxnSpPr>
              <p:spPr>
                <a:xfrm flipH="1">
                  <a:off x="3363267" y="76798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19" name="Group 218">
                <a:extLst>
                  <a:ext uri="{FF2B5EF4-FFF2-40B4-BE49-F238E27FC236}">
                    <a16:creationId xmlns:a16="http://schemas.microsoft.com/office/drawing/2014/main" id="{C6E26771-D326-46B9-ACAC-A1332558ED71}"/>
                  </a:ext>
                </a:extLst>
              </p:cNvPr>
              <p:cNvGrpSpPr/>
              <p:nvPr/>
            </p:nvGrpSpPr>
            <p:grpSpPr>
              <a:xfrm>
                <a:off x="2996180" y="1754265"/>
                <a:ext cx="404973" cy="3062203"/>
                <a:chOff x="3010248" y="1754265"/>
                <a:chExt cx="404973" cy="3062203"/>
              </a:xfrm>
            </p:grpSpPr>
            <p:sp>
              <p:nvSpPr>
                <p:cNvPr id="237" name="TextBox 236">
                  <a:extLst>
                    <a:ext uri="{FF2B5EF4-FFF2-40B4-BE49-F238E27FC236}">
                      <a16:creationId xmlns:a16="http://schemas.microsoft.com/office/drawing/2014/main" id="{BFBBD173-CA7F-4CE0-A7AC-F1C151DD2C78}"/>
                    </a:ext>
                  </a:extLst>
                </p:cNvPr>
                <p:cNvSpPr txBox="1"/>
                <p:nvPr/>
              </p:nvSpPr>
              <p:spPr>
                <a:xfrm>
                  <a:off x="3010248" y="4539469"/>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0.0</a:t>
                  </a:r>
                </a:p>
              </p:txBody>
            </p:sp>
            <p:sp>
              <p:nvSpPr>
                <p:cNvPr id="238" name="TextBox 237">
                  <a:extLst>
                    <a:ext uri="{FF2B5EF4-FFF2-40B4-BE49-F238E27FC236}">
                      <a16:creationId xmlns:a16="http://schemas.microsoft.com/office/drawing/2014/main" id="{AD1E4C25-B509-4EAA-8B60-08AF7685A140}"/>
                    </a:ext>
                  </a:extLst>
                </p:cNvPr>
                <p:cNvSpPr txBox="1"/>
                <p:nvPr/>
              </p:nvSpPr>
              <p:spPr>
                <a:xfrm>
                  <a:off x="3010248" y="4253284"/>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0.1</a:t>
                  </a:r>
                </a:p>
              </p:txBody>
            </p:sp>
            <p:sp>
              <p:nvSpPr>
                <p:cNvPr id="239" name="TextBox 238">
                  <a:extLst>
                    <a:ext uri="{FF2B5EF4-FFF2-40B4-BE49-F238E27FC236}">
                      <a16:creationId xmlns:a16="http://schemas.microsoft.com/office/drawing/2014/main" id="{2A885BBA-1820-40A5-B043-423830BF402B}"/>
                    </a:ext>
                  </a:extLst>
                </p:cNvPr>
                <p:cNvSpPr txBox="1"/>
                <p:nvPr/>
              </p:nvSpPr>
              <p:spPr>
                <a:xfrm>
                  <a:off x="3010248" y="3978883"/>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0.2</a:t>
                  </a:r>
                </a:p>
              </p:txBody>
            </p:sp>
            <p:sp>
              <p:nvSpPr>
                <p:cNvPr id="240" name="TextBox 239">
                  <a:extLst>
                    <a:ext uri="{FF2B5EF4-FFF2-40B4-BE49-F238E27FC236}">
                      <a16:creationId xmlns:a16="http://schemas.microsoft.com/office/drawing/2014/main" id="{B1B2692B-DB7C-4E60-BC02-B470C0B9F544}"/>
                    </a:ext>
                  </a:extLst>
                </p:cNvPr>
                <p:cNvSpPr txBox="1"/>
                <p:nvPr/>
              </p:nvSpPr>
              <p:spPr>
                <a:xfrm>
                  <a:off x="3010248" y="3697460"/>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0.3</a:t>
                  </a:r>
                </a:p>
              </p:txBody>
            </p:sp>
            <p:sp>
              <p:nvSpPr>
                <p:cNvPr id="241" name="TextBox 240">
                  <a:extLst>
                    <a:ext uri="{FF2B5EF4-FFF2-40B4-BE49-F238E27FC236}">
                      <a16:creationId xmlns:a16="http://schemas.microsoft.com/office/drawing/2014/main" id="{19055DFB-9752-40E1-92E7-5CE77F1AD862}"/>
                    </a:ext>
                  </a:extLst>
                </p:cNvPr>
                <p:cNvSpPr txBox="1"/>
                <p:nvPr/>
              </p:nvSpPr>
              <p:spPr>
                <a:xfrm>
                  <a:off x="3010248" y="3414427"/>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0.4</a:t>
                  </a:r>
                </a:p>
              </p:txBody>
            </p:sp>
            <p:sp>
              <p:nvSpPr>
                <p:cNvPr id="242" name="TextBox 241">
                  <a:extLst>
                    <a:ext uri="{FF2B5EF4-FFF2-40B4-BE49-F238E27FC236}">
                      <a16:creationId xmlns:a16="http://schemas.microsoft.com/office/drawing/2014/main" id="{42B5A614-CC22-4CDC-A26C-5D1E11143DB0}"/>
                    </a:ext>
                  </a:extLst>
                </p:cNvPr>
                <p:cNvSpPr txBox="1"/>
                <p:nvPr/>
              </p:nvSpPr>
              <p:spPr>
                <a:xfrm>
                  <a:off x="3010248" y="3140148"/>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0.5</a:t>
                  </a:r>
                </a:p>
              </p:txBody>
            </p:sp>
            <p:sp>
              <p:nvSpPr>
                <p:cNvPr id="243" name="TextBox 242">
                  <a:extLst>
                    <a:ext uri="{FF2B5EF4-FFF2-40B4-BE49-F238E27FC236}">
                      <a16:creationId xmlns:a16="http://schemas.microsoft.com/office/drawing/2014/main" id="{AF1CE3B0-7FD0-4715-8813-1C04BC54A8F8}"/>
                    </a:ext>
                  </a:extLst>
                </p:cNvPr>
                <p:cNvSpPr txBox="1"/>
                <p:nvPr/>
              </p:nvSpPr>
              <p:spPr>
                <a:xfrm>
                  <a:off x="3010248" y="2872891"/>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0.6</a:t>
                  </a:r>
                </a:p>
              </p:txBody>
            </p:sp>
            <p:sp>
              <p:nvSpPr>
                <p:cNvPr id="244" name="TextBox 243">
                  <a:extLst>
                    <a:ext uri="{FF2B5EF4-FFF2-40B4-BE49-F238E27FC236}">
                      <a16:creationId xmlns:a16="http://schemas.microsoft.com/office/drawing/2014/main" id="{754F6F78-5BEF-4E5B-A731-624AFB02DBD4}"/>
                    </a:ext>
                  </a:extLst>
                </p:cNvPr>
                <p:cNvSpPr txBox="1"/>
                <p:nvPr/>
              </p:nvSpPr>
              <p:spPr>
                <a:xfrm>
                  <a:off x="3010248" y="2591469"/>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0.7</a:t>
                  </a:r>
                </a:p>
              </p:txBody>
            </p:sp>
            <p:sp>
              <p:nvSpPr>
                <p:cNvPr id="245" name="TextBox 244">
                  <a:extLst>
                    <a:ext uri="{FF2B5EF4-FFF2-40B4-BE49-F238E27FC236}">
                      <a16:creationId xmlns:a16="http://schemas.microsoft.com/office/drawing/2014/main" id="{F4E3AF3F-2217-4736-8BD4-B713FC1D7DE9}"/>
                    </a:ext>
                  </a:extLst>
                </p:cNvPr>
                <p:cNvSpPr txBox="1"/>
                <p:nvPr/>
              </p:nvSpPr>
              <p:spPr>
                <a:xfrm>
                  <a:off x="3010248" y="2300563"/>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0.8</a:t>
                  </a:r>
                </a:p>
              </p:txBody>
            </p:sp>
            <p:sp>
              <p:nvSpPr>
                <p:cNvPr id="246" name="TextBox 245">
                  <a:extLst>
                    <a:ext uri="{FF2B5EF4-FFF2-40B4-BE49-F238E27FC236}">
                      <a16:creationId xmlns:a16="http://schemas.microsoft.com/office/drawing/2014/main" id="{B2EEC8B4-25A9-4426-96C8-8089B07E97BD}"/>
                    </a:ext>
                  </a:extLst>
                </p:cNvPr>
                <p:cNvSpPr txBox="1"/>
                <p:nvPr/>
              </p:nvSpPr>
              <p:spPr>
                <a:xfrm>
                  <a:off x="3010248" y="2023782"/>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0.9</a:t>
                  </a:r>
                </a:p>
              </p:txBody>
            </p:sp>
            <p:sp>
              <p:nvSpPr>
                <p:cNvPr id="247" name="TextBox 246">
                  <a:extLst>
                    <a:ext uri="{FF2B5EF4-FFF2-40B4-BE49-F238E27FC236}">
                      <a16:creationId xmlns:a16="http://schemas.microsoft.com/office/drawing/2014/main" id="{6339B9D2-C0D6-42D1-B52E-FE2DC161C29A}"/>
                    </a:ext>
                  </a:extLst>
                </p:cNvPr>
                <p:cNvSpPr txBox="1"/>
                <p:nvPr/>
              </p:nvSpPr>
              <p:spPr>
                <a:xfrm>
                  <a:off x="3010248" y="1754265"/>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1.0</a:t>
                  </a:r>
                </a:p>
              </p:txBody>
            </p:sp>
          </p:grpSp>
          <p:grpSp>
            <p:nvGrpSpPr>
              <p:cNvPr id="220" name="Group 219">
                <a:extLst>
                  <a:ext uri="{FF2B5EF4-FFF2-40B4-BE49-F238E27FC236}">
                    <a16:creationId xmlns:a16="http://schemas.microsoft.com/office/drawing/2014/main" id="{268D31E6-98D2-4CAE-9B0F-00643CA0424F}"/>
                  </a:ext>
                </a:extLst>
              </p:cNvPr>
              <p:cNvGrpSpPr/>
              <p:nvPr/>
            </p:nvGrpSpPr>
            <p:grpSpPr>
              <a:xfrm>
                <a:off x="3423851" y="4742287"/>
                <a:ext cx="6135675" cy="276999"/>
                <a:chOff x="3423851" y="4742287"/>
                <a:chExt cx="6135675" cy="276999"/>
              </a:xfrm>
            </p:grpSpPr>
            <p:sp>
              <p:nvSpPr>
                <p:cNvPr id="221" name="TextBox 220">
                  <a:extLst>
                    <a:ext uri="{FF2B5EF4-FFF2-40B4-BE49-F238E27FC236}">
                      <a16:creationId xmlns:a16="http://schemas.microsoft.com/office/drawing/2014/main" id="{1C17EE74-7774-4CC1-B91B-09D882324ECA}"/>
                    </a:ext>
                  </a:extLst>
                </p:cNvPr>
                <p:cNvSpPr txBox="1"/>
                <p:nvPr/>
              </p:nvSpPr>
              <p:spPr>
                <a:xfrm>
                  <a:off x="5478208" y="4742287"/>
                  <a:ext cx="348960"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15</a:t>
                  </a:r>
                </a:p>
              </p:txBody>
            </p:sp>
            <p:grpSp>
              <p:nvGrpSpPr>
                <p:cNvPr id="222" name="Group 221">
                  <a:extLst>
                    <a:ext uri="{FF2B5EF4-FFF2-40B4-BE49-F238E27FC236}">
                      <a16:creationId xmlns:a16="http://schemas.microsoft.com/office/drawing/2014/main" id="{AD12DDC4-5DF1-43FC-864F-C33B94C5B44D}"/>
                    </a:ext>
                  </a:extLst>
                </p:cNvPr>
                <p:cNvGrpSpPr/>
                <p:nvPr/>
              </p:nvGrpSpPr>
              <p:grpSpPr>
                <a:xfrm>
                  <a:off x="3423851" y="4742287"/>
                  <a:ext cx="6135675" cy="276999"/>
                  <a:chOff x="3423851" y="4761337"/>
                  <a:chExt cx="6135675" cy="276999"/>
                </a:xfrm>
              </p:grpSpPr>
              <p:sp>
                <p:nvSpPr>
                  <p:cNvPr id="223" name="TextBox 222">
                    <a:extLst>
                      <a:ext uri="{FF2B5EF4-FFF2-40B4-BE49-F238E27FC236}">
                        <a16:creationId xmlns:a16="http://schemas.microsoft.com/office/drawing/2014/main" id="{CE8457E0-B33B-4B57-8F19-248FFF4971EA}"/>
                      </a:ext>
                    </a:extLst>
                  </p:cNvPr>
                  <p:cNvSpPr txBox="1"/>
                  <p:nvPr/>
                </p:nvSpPr>
                <p:spPr>
                  <a:xfrm>
                    <a:off x="34238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0</a:t>
                    </a:r>
                  </a:p>
                </p:txBody>
              </p:sp>
              <p:sp>
                <p:nvSpPr>
                  <p:cNvPr id="224" name="TextBox 223">
                    <a:extLst>
                      <a:ext uri="{FF2B5EF4-FFF2-40B4-BE49-F238E27FC236}">
                        <a16:creationId xmlns:a16="http://schemas.microsoft.com/office/drawing/2014/main" id="{A82F0A02-6A93-439B-8A68-4820CF27302B}"/>
                      </a:ext>
                    </a:extLst>
                  </p:cNvPr>
                  <p:cNvSpPr txBox="1"/>
                  <p:nvPr/>
                </p:nvSpPr>
                <p:spPr>
                  <a:xfrm>
                    <a:off x="38361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a:t>
                    </a:r>
                  </a:p>
                </p:txBody>
              </p:sp>
              <p:sp>
                <p:nvSpPr>
                  <p:cNvPr id="225" name="TextBox 224">
                    <a:extLst>
                      <a:ext uri="{FF2B5EF4-FFF2-40B4-BE49-F238E27FC236}">
                        <a16:creationId xmlns:a16="http://schemas.microsoft.com/office/drawing/2014/main" id="{199F0850-CF7F-4D1D-8904-3A2B25FE7F99}"/>
                      </a:ext>
                    </a:extLst>
                  </p:cNvPr>
                  <p:cNvSpPr txBox="1"/>
                  <p:nvPr/>
                </p:nvSpPr>
                <p:spPr>
                  <a:xfrm>
                    <a:off x="42484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6</a:t>
                    </a:r>
                  </a:p>
                </p:txBody>
              </p:sp>
              <p:sp>
                <p:nvSpPr>
                  <p:cNvPr id="226" name="TextBox 225">
                    <a:extLst>
                      <a:ext uri="{FF2B5EF4-FFF2-40B4-BE49-F238E27FC236}">
                        <a16:creationId xmlns:a16="http://schemas.microsoft.com/office/drawing/2014/main" id="{46607837-EE09-4F46-8B71-7F5A562565A4}"/>
                      </a:ext>
                    </a:extLst>
                  </p:cNvPr>
                  <p:cNvSpPr txBox="1"/>
                  <p:nvPr/>
                </p:nvSpPr>
                <p:spPr>
                  <a:xfrm>
                    <a:off x="46607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9</a:t>
                    </a:r>
                  </a:p>
                </p:txBody>
              </p:sp>
              <p:sp>
                <p:nvSpPr>
                  <p:cNvPr id="227" name="TextBox 226">
                    <a:extLst>
                      <a:ext uri="{FF2B5EF4-FFF2-40B4-BE49-F238E27FC236}">
                        <a16:creationId xmlns:a16="http://schemas.microsoft.com/office/drawing/2014/main" id="{72EF0DA9-88F7-4C46-8D89-C1FC4D2EAF79}"/>
                      </a:ext>
                    </a:extLst>
                  </p:cNvPr>
                  <p:cNvSpPr txBox="1"/>
                  <p:nvPr/>
                </p:nvSpPr>
                <p:spPr>
                  <a:xfrm>
                    <a:off x="5063526" y="4761337"/>
                    <a:ext cx="361347"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12</a:t>
                    </a:r>
                  </a:p>
                </p:txBody>
              </p:sp>
              <p:sp>
                <p:nvSpPr>
                  <p:cNvPr id="228" name="TextBox 227">
                    <a:extLst>
                      <a:ext uri="{FF2B5EF4-FFF2-40B4-BE49-F238E27FC236}">
                        <a16:creationId xmlns:a16="http://schemas.microsoft.com/office/drawing/2014/main" id="{59785820-4374-45B6-947D-7CFF08F8069F}"/>
                      </a:ext>
                    </a:extLst>
                  </p:cNvPr>
                  <p:cNvSpPr txBox="1"/>
                  <p:nvPr/>
                </p:nvSpPr>
                <p:spPr>
                  <a:xfrm>
                    <a:off x="5885746" y="4761337"/>
                    <a:ext cx="366484"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18</a:t>
                    </a:r>
                  </a:p>
                </p:txBody>
              </p:sp>
              <p:sp>
                <p:nvSpPr>
                  <p:cNvPr id="229" name="TextBox 228">
                    <a:extLst>
                      <a:ext uri="{FF2B5EF4-FFF2-40B4-BE49-F238E27FC236}">
                        <a16:creationId xmlns:a16="http://schemas.microsoft.com/office/drawing/2014/main" id="{67F10080-611F-45DE-963B-6E55A833572C}"/>
                      </a:ext>
                    </a:extLst>
                  </p:cNvPr>
                  <p:cNvSpPr txBox="1"/>
                  <p:nvPr/>
                </p:nvSpPr>
                <p:spPr>
                  <a:xfrm>
                    <a:off x="6278996" y="4761337"/>
                    <a:ext cx="412300"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21</a:t>
                    </a:r>
                  </a:p>
                </p:txBody>
              </p:sp>
              <p:sp>
                <p:nvSpPr>
                  <p:cNvPr id="230" name="TextBox 229">
                    <a:extLst>
                      <a:ext uri="{FF2B5EF4-FFF2-40B4-BE49-F238E27FC236}">
                        <a16:creationId xmlns:a16="http://schemas.microsoft.com/office/drawing/2014/main" id="{1C7E1498-4E7A-48A4-BD10-2EE99493FA3F}"/>
                      </a:ext>
                    </a:extLst>
                  </p:cNvPr>
                  <p:cNvSpPr txBox="1"/>
                  <p:nvPr/>
                </p:nvSpPr>
                <p:spPr>
                  <a:xfrm>
                    <a:off x="6722251" y="4761337"/>
                    <a:ext cx="359136"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24</a:t>
                    </a:r>
                  </a:p>
                </p:txBody>
              </p:sp>
              <p:sp>
                <p:nvSpPr>
                  <p:cNvPr id="231" name="TextBox 230">
                    <a:extLst>
                      <a:ext uri="{FF2B5EF4-FFF2-40B4-BE49-F238E27FC236}">
                        <a16:creationId xmlns:a16="http://schemas.microsoft.com/office/drawing/2014/main" id="{13A6E476-7776-454F-B09C-88C1A3BEC0CF}"/>
                      </a:ext>
                    </a:extLst>
                  </p:cNvPr>
                  <p:cNvSpPr txBox="1"/>
                  <p:nvPr/>
                </p:nvSpPr>
                <p:spPr>
                  <a:xfrm>
                    <a:off x="7134551" y="4761337"/>
                    <a:ext cx="37515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27</a:t>
                    </a:r>
                  </a:p>
                </p:txBody>
              </p:sp>
              <p:sp>
                <p:nvSpPr>
                  <p:cNvPr id="232" name="TextBox 231">
                    <a:extLst>
                      <a:ext uri="{FF2B5EF4-FFF2-40B4-BE49-F238E27FC236}">
                        <a16:creationId xmlns:a16="http://schemas.microsoft.com/office/drawing/2014/main" id="{B010FCB3-4C24-4D77-AE3E-61F2DDC1D09C}"/>
                      </a:ext>
                    </a:extLst>
                  </p:cNvPr>
                  <p:cNvSpPr txBox="1"/>
                  <p:nvPr/>
                </p:nvSpPr>
                <p:spPr>
                  <a:xfrm>
                    <a:off x="7546850" y="4761337"/>
                    <a:ext cx="374295"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30</a:t>
                    </a:r>
                  </a:p>
                </p:txBody>
              </p:sp>
              <p:sp>
                <p:nvSpPr>
                  <p:cNvPr id="233" name="TextBox 232">
                    <a:extLst>
                      <a:ext uri="{FF2B5EF4-FFF2-40B4-BE49-F238E27FC236}">
                        <a16:creationId xmlns:a16="http://schemas.microsoft.com/office/drawing/2014/main" id="{D65D0D72-9D39-465E-84E2-18F882907D49}"/>
                      </a:ext>
                    </a:extLst>
                  </p:cNvPr>
                  <p:cNvSpPr txBox="1"/>
                  <p:nvPr/>
                </p:nvSpPr>
                <p:spPr>
                  <a:xfrm>
                    <a:off x="7954388" y="4761337"/>
                    <a:ext cx="374297"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33</a:t>
                    </a:r>
                  </a:p>
                </p:txBody>
              </p:sp>
              <p:sp>
                <p:nvSpPr>
                  <p:cNvPr id="234" name="TextBox 233">
                    <a:extLst>
                      <a:ext uri="{FF2B5EF4-FFF2-40B4-BE49-F238E27FC236}">
                        <a16:creationId xmlns:a16="http://schemas.microsoft.com/office/drawing/2014/main" id="{57CBE9C9-1CE6-4594-A1AC-CD90EF3A36D2}"/>
                      </a:ext>
                    </a:extLst>
                  </p:cNvPr>
                  <p:cNvSpPr txBox="1"/>
                  <p:nvPr/>
                </p:nvSpPr>
                <p:spPr>
                  <a:xfrm>
                    <a:off x="8378136" y="4761337"/>
                    <a:ext cx="348685"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36</a:t>
                    </a:r>
                  </a:p>
                </p:txBody>
              </p:sp>
              <p:sp>
                <p:nvSpPr>
                  <p:cNvPr id="235" name="TextBox 234">
                    <a:extLst>
                      <a:ext uri="{FF2B5EF4-FFF2-40B4-BE49-F238E27FC236}">
                        <a16:creationId xmlns:a16="http://schemas.microsoft.com/office/drawing/2014/main" id="{735B80A7-617A-4247-B593-D2CE47FF909B}"/>
                      </a:ext>
                    </a:extLst>
                  </p:cNvPr>
                  <p:cNvSpPr txBox="1"/>
                  <p:nvPr/>
                </p:nvSpPr>
                <p:spPr>
                  <a:xfrm>
                    <a:off x="8779985" y="4761337"/>
                    <a:ext cx="37844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39</a:t>
                    </a:r>
                  </a:p>
                </p:txBody>
              </p:sp>
              <p:sp>
                <p:nvSpPr>
                  <p:cNvPr id="236" name="TextBox 235">
                    <a:extLst>
                      <a:ext uri="{FF2B5EF4-FFF2-40B4-BE49-F238E27FC236}">
                        <a16:creationId xmlns:a16="http://schemas.microsoft.com/office/drawing/2014/main" id="{8F524692-D16C-4A37-8957-44E2B1D4E130}"/>
                      </a:ext>
                    </a:extLst>
                  </p:cNvPr>
                  <p:cNvSpPr txBox="1"/>
                  <p:nvPr/>
                </p:nvSpPr>
                <p:spPr>
                  <a:xfrm>
                    <a:off x="9195574" y="4761337"/>
                    <a:ext cx="36395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42</a:t>
                    </a:r>
                  </a:p>
                </p:txBody>
              </p:sp>
            </p:grpSp>
          </p:grpSp>
        </p:grpSp>
        <p:grpSp>
          <p:nvGrpSpPr>
            <p:cNvPr id="17" name="Group 16">
              <a:extLst>
                <a:ext uri="{FF2B5EF4-FFF2-40B4-BE49-F238E27FC236}">
                  <a16:creationId xmlns:a16="http://schemas.microsoft.com/office/drawing/2014/main" id="{1C8D91AA-0726-4F81-9CC3-C2F39C7FF25B}"/>
                </a:ext>
              </a:extLst>
            </p:cNvPr>
            <p:cNvGrpSpPr/>
            <p:nvPr/>
          </p:nvGrpSpPr>
          <p:grpSpPr>
            <a:xfrm>
              <a:off x="3396992" y="5208705"/>
              <a:ext cx="6178007" cy="266397"/>
              <a:chOff x="3381519" y="4756550"/>
              <a:chExt cx="6178007" cy="266397"/>
            </a:xfrm>
          </p:grpSpPr>
          <p:sp>
            <p:nvSpPr>
              <p:cNvPr id="199" name="TextBox 198">
                <a:extLst>
                  <a:ext uri="{FF2B5EF4-FFF2-40B4-BE49-F238E27FC236}">
                    <a16:creationId xmlns:a16="http://schemas.microsoft.com/office/drawing/2014/main" id="{417B6E3E-7E3B-4EA0-AABC-623D964F620F}"/>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478</a:t>
                </a:r>
              </a:p>
            </p:txBody>
          </p:sp>
          <p:sp>
            <p:nvSpPr>
              <p:cNvPr id="200" name="TextBox 199">
                <a:extLst>
                  <a:ext uri="{FF2B5EF4-FFF2-40B4-BE49-F238E27FC236}">
                    <a16:creationId xmlns:a16="http://schemas.microsoft.com/office/drawing/2014/main" id="{98FA29B2-9BFD-439E-8EE4-7923F8FAF564}"/>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436</a:t>
                </a:r>
              </a:p>
            </p:txBody>
          </p:sp>
          <p:sp>
            <p:nvSpPr>
              <p:cNvPr id="201" name="TextBox 200">
                <a:extLst>
                  <a:ext uri="{FF2B5EF4-FFF2-40B4-BE49-F238E27FC236}">
                    <a16:creationId xmlns:a16="http://schemas.microsoft.com/office/drawing/2014/main" id="{C8D26548-97F2-4581-BA5D-2979B6AF59FC}"/>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374</a:t>
                </a:r>
              </a:p>
            </p:txBody>
          </p:sp>
          <p:sp>
            <p:nvSpPr>
              <p:cNvPr id="202" name="TextBox 201">
                <a:extLst>
                  <a:ext uri="{FF2B5EF4-FFF2-40B4-BE49-F238E27FC236}">
                    <a16:creationId xmlns:a16="http://schemas.microsoft.com/office/drawing/2014/main" id="{6A2E3CA2-2DC7-4F80-BB45-42630F1E54D7}"/>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297</a:t>
                </a:r>
              </a:p>
            </p:txBody>
          </p:sp>
          <p:sp>
            <p:nvSpPr>
              <p:cNvPr id="203" name="TextBox 202">
                <a:extLst>
                  <a:ext uri="{FF2B5EF4-FFF2-40B4-BE49-F238E27FC236}">
                    <a16:creationId xmlns:a16="http://schemas.microsoft.com/office/drawing/2014/main" id="{1B8D00B8-2CE4-4486-857D-E7D2E6D45854}"/>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253</a:t>
                </a:r>
              </a:p>
            </p:txBody>
          </p:sp>
          <p:sp>
            <p:nvSpPr>
              <p:cNvPr id="204" name="TextBox 203">
                <a:extLst>
                  <a:ext uri="{FF2B5EF4-FFF2-40B4-BE49-F238E27FC236}">
                    <a16:creationId xmlns:a16="http://schemas.microsoft.com/office/drawing/2014/main" id="{59E70A26-57DC-4525-93BC-D861306707BA}"/>
                  </a:ext>
                </a:extLst>
              </p:cNvPr>
              <p:cNvSpPr txBox="1"/>
              <p:nvPr/>
            </p:nvSpPr>
            <p:spPr>
              <a:xfrm>
                <a:off x="5861751" y="4761337"/>
                <a:ext cx="40620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178</a:t>
                </a:r>
              </a:p>
            </p:txBody>
          </p:sp>
          <p:sp>
            <p:nvSpPr>
              <p:cNvPr id="205" name="TextBox 204">
                <a:extLst>
                  <a:ext uri="{FF2B5EF4-FFF2-40B4-BE49-F238E27FC236}">
                    <a16:creationId xmlns:a16="http://schemas.microsoft.com/office/drawing/2014/main" id="{6CD05E3A-F0B3-4E91-9E8D-13238DA01C31}"/>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140</a:t>
                </a:r>
              </a:p>
            </p:txBody>
          </p:sp>
          <p:sp>
            <p:nvSpPr>
              <p:cNvPr id="206" name="TextBox 205">
                <a:extLst>
                  <a:ext uri="{FF2B5EF4-FFF2-40B4-BE49-F238E27FC236}">
                    <a16:creationId xmlns:a16="http://schemas.microsoft.com/office/drawing/2014/main" id="{FF104589-E536-4CD5-BB60-462DC2907C7E}"/>
                  </a:ext>
                </a:extLst>
              </p:cNvPr>
              <p:cNvSpPr txBox="1"/>
              <p:nvPr/>
            </p:nvSpPr>
            <p:spPr>
              <a:xfrm>
                <a:off x="6684926" y="4761337"/>
                <a:ext cx="418541"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102</a:t>
                </a:r>
              </a:p>
            </p:txBody>
          </p:sp>
          <p:sp>
            <p:nvSpPr>
              <p:cNvPr id="207" name="TextBox 206">
                <a:extLst>
                  <a:ext uri="{FF2B5EF4-FFF2-40B4-BE49-F238E27FC236}">
                    <a16:creationId xmlns:a16="http://schemas.microsoft.com/office/drawing/2014/main" id="{3F6B7FA5-5502-416B-9803-B7C82D1E5774}"/>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67</a:t>
                </a:r>
              </a:p>
            </p:txBody>
          </p:sp>
          <p:sp>
            <p:nvSpPr>
              <p:cNvPr id="208" name="TextBox 207">
                <a:extLst>
                  <a:ext uri="{FF2B5EF4-FFF2-40B4-BE49-F238E27FC236}">
                    <a16:creationId xmlns:a16="http://schemas.microsoft.com/office/drawing/2014/main" id="{0C3CCD2D-5013-41C8-BFA7-E302095C3C49}"/>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40</a:t>
                </a:r>
              </a:p>
            </p:txBody>
          </p:sp>
          <p:sp>
            <p:nvSpPr>
              <p:cNvPr id="209" name="TextBox 208">
                <a:extLst>
                  <a:ext uri="{FF2B5EF4-FFF2-40B4-BE49-F238E27FC236}">
                    <a16:creationId xmlns:a16="http://schemas.microsoft.com/office/drawing/2014/main" id="{CA9FE9EB-FB0C-49CE-B811-A0AE40025BAC}"/>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21</a:t>
                </a:r>
              </a:p>
            </p:txBody>
          </p:sp>
          <p:sp>
            <p:nvSpPr>
              <p:cNvPr id="210" name="TextBox 209">
                <a:extLst>
                  <a:ext uri="{FF2B5EF4-FFF2-40B4-BE49-F238E27FC236}">
                    <a16:creationId xmlns:a16="http://schemas.microsoft.com/office/drawing/2014/main" id="{9E17EB3F-654D-42F7-BC30-EB59DB5FC804}"/>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8</a:t>
                </a:r>
              </a:p>
            </p:txBody>
          </p:sp>
          <p:sp>
            <p:nvSpPr>
              <p:cNvPr id="211" name="TextBox 210">
                <a:extLst>
                  <a:ext uri="{FF2B5EF4-FFF2-40B4-BE49-F238E27FC236}">
                    <a16:creationId xmlns:a16="http://schemas.microsoft.com/office/drawing/2014/main" id="{2C304712-CC20-45CB-9770-1D58E5710BC7}"/>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a:t>
                </a:r>
              </a:p>
            </p:txBody>
          </p:sp>
          <p:sp>
            <p:nvSpPr>
              <p:cNvPr id="212" name="TextBox 211">
                <a:extLst>
                  <a:ext uri="{FF2B5EF4-FFF2-40B4-BE49-F238E27FC236}">
                    <a16:creationId xmlns:a16="http://schemas.microsoft.com/office/drawing/2014/main" id="{534C8E4B-8486-4D40-991B-F1C6D38BF7F3}"/>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sp>
            <p:nvSpPr>
              <p:cNvPr id="213" name="TextBox 212">
                <a:extLst>
                  <a:ext uri="{FF2B5EF4-FFF2-40B4-BE49-F238E27FC236}">
                    <a16:creationId xmlns:a16="http://schemas.microsoft.com/office/drawing/2014/main" id="{1C38865E-CCE5-46F5-BA91-2A3FCE8727F9}"/>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207</a:t>
                </a:r>
              </a:p>
            </p:txBody>
          </p:sp>
        </p:grpSp>
        <p:grpSp>
          <p:nvGrpSpPr>
            <p:cNvPr id="18" name="Group 17">
              <a:extLst>
                <a:ext uri="{FF2B5EF4-FFF2-40B4-BE49-F238E27FC236}">
                  <a16:creationId xmlns:a16="http://schemas.microsoft.com/office/drawing/2014/main" id="{C7112CA7-F30E-462F-92A8-1CC9A5F749E7}"/>
                </a:ext>
              </a:extLst>
            </p:cNvPr>
            <p:cNvGrpSpPr/>
            <p:nvPr/>
          </p:nvGrpSpPr>
          <p:grpSpPr>
            <a:xfrm>
              <a:off x="3403233" y="5410335"/>
              <a:ext cx="6178007" cy="266397"/>
              <a:chOff x="3381519" y="4756550"/>
              <a:chExt cx="6178007" cy="266397"/>
            </a:xfrm>
          </p:grpSpPr>
          <p:sp>
            <p:nvSpPr>
              <p:cNvPr id="184" name="TextBox 183">
                <a:extLst>
                  <a:ext uri="{FF2B5EF4-FFF2-40B4-BE49-F238E27FC236}">
                    <a16:creationId xmlns:a16="http://schemas.microsoft.com/office/drawing/2014/main" id="{28695590-9273-4657-B4AF-A6146D92859D}"/>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476</a:t>
                </a:r>
              </a:p>
            </p:txBody>
          </p:sp>
          <p:sp>
            <p:nvSpPr>
              <p:cNvPr id="185" name="TextBox 184">
                <a:extLst>
                  <a:ext uri="{FF2B5EF4-FFF2-40B4-BE49-F238E27FC236}">
                    <a16:creationId xmlns:a16="http://schemas.microsoft.com/office/drawing/2014/main" id="{79145E4B-6330-42BC-A666-6280DE76880C}"/>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440</a:t>
                </a:r>
              </a:p>
            </p:txBody>
          </p:sp>
          <p:sp>
            <p:nvSpPr>
              <p:cNvPr id="186" name="TextBox 185">
                <a:extLst>
                  <a:ext uri="{FF2B5EF4-FFF2-40B4-BE49-F238E27FC236}">
                    <a16:creationId xmlns:a16="http://schemas.microsoft.com/office/drawing/2014/main" id="{12842390-16A5-46C6-86A5-17D80877A355}"/>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348</a:t>
                </a:r>
              </a:p>
            </p:txBody>
          </p:sp>
          <p:sp>
            <p:nvSpPr>
              <p:cNvPr id="187" name="TextBox 186">
                <a:extLst>
                  <a:ext uri="{FF2B5EF4-FFF2-40B4-BE49-F238E27FC236}">
                    <a16:creationId xmlns:a16="http://schemas.microsoft.com/office/drawing/2014/main" id="{23C3CD9E-2622-4CD6-BA96-374B03A891A4}"/>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282</a:t>
                </a:r>
              </a:p>
            </p:txBody>
          </p:sp>
          <p:sp>
            <p:nvSpPr>
              <p:cNvPr id="188" name="TextBox 187">
                <a:extLst>
                  <a:ext uri="{FF2B5EF4-FFF2-40B4-BE49-F238E27FC236}">
                    <a16:creationId xmlns:a16="http://schemas.microsoft.com/office/drawing/2014/main" id="{19BD2920-1A9B-4203-878D-022852AAB058}"/>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230</a:t>
                </a:r>
              </a:p>
            </p:txBody>
          </p:sp>
          <p:sp>
            <p:nvSpPr>
              <p:cNvPr id="189" name="TextBox 188">
                <a:extLst>
                  <a:ext uri="{FF2B5EF4-FFF2-40B4-BE49-F238E27FC236}">
                    <a16:creationId xmlns:a16="http://schemas.microsoft.com/office/drawing/2014/main" id="{7709BFAD-F0C9-461A-A933-55FDA84A3946}"/>
                  </a:ext>
                </a:extLst>
              </p:cNvPr>
              <p:cNvSpPr txBox="1"/>
              <p:nvPr/>
            </p:nvSpPr>
            <p:spPr>
              <a:xfrm>
                <a:off x="5851881" y="4761337"/>
                <a:ext cx="412297"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156</a:t>
                </a:r>
              </a:p>
            </p:txBody>
          </p:sp>
          <p:sp>
            <p:nvSpPr>
              <p:cNvPr id="190" name="TextBox 189">
                <a:extLst>
                  <a:ext uri="{FF2B5EF4-FFF2-40B4-BE49-F238E27FC236}">
                    <a16:creationId xmlns:a16="http://schemas.microsoft.com/office/drawing/2014/main" id="{04E100D8-6C17-4955-A71F-90F5E6067433}"/>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116</a:t>
                </a:r>
              </a:p>
            </p:txBody>
          </p:sp>
          <p:sp>
            <p:nvSpPr>
              <p:cNvPr id="191" name="TextBox 190">
                <a:extLst>
                  <a:ext uri="{FF2B5EF4-FFF2-40B4-BE49-F238E27FC236}">
                    <a16:creationId xmlns:a16="http://schemas.microsoft.com/office/drawing/2014/main" id="{9F3A9FBF-EA6C-40E7-821E-825E96D0D8E7}"/>
                  </a:ext>
                </a:extLst>
              </p:cNvPr>
              <p:cNvSpPr txBox="1"/>
              <p:nvPr/>
            </p:nvSpPr>
            <p:spPr>
              <a:xfrm>
                <a:off x="6686019" y="4761337"/>
                <a:ext cx="41230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83</a:t>
                </a:r>
              </a:p>
            </p:txBody>
          </p:sp>
          <p:sp>
            <p:nvSpPr>
              <p:cNvPr id="192" name="TextBox 191">
                <a:extLst>
                  <a:ext uri="{FF2B5EF4-FFF2-40B4-BE49-F238E27FC236}">
                    <a16:creationId xmlns:a16="http://schemas.microsoft.com/office/drawing/2014/main" id="{8512D451-DE46-41E5-A156-AA1CADA2711A}"/>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57</a:t>
                </a:r>
              </a:p>
            </p:txBody>
          </p:sp>
          <p:sp>
            <p:nvSpPr>
              <p:cNvPr id="193" name="TextBox 192">
                <a:extLst>
                  <a:ext uri="{FF2B5EF4-FFF2-40B4-BE49-F238E27FC236}">
                    <a16:creationId xmlns:a16="http://schemas.microsoft.com/office/drawing/2014/main" id="{127CC162-E81A-41B2-B8FC-668CB289B22F}"/>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33</a:t>
                </a:r>
              </a:p>
            </p:txBody>
          </p:sp>
          <p:sp>
            <p:nvSpPr>
              <p:cNvPr id="194" name="TextBox 193">
                <a:extLst>
                  <a:ext uri="{FF2B5EF4-FFF2-40B4-BE49-F238E27FC236}">
                    <a16:creationId xmlns:a16="http://schemas.microsoft.com/office/drawing/2014/main" id="{3496B309-5347-474B-8591-AFE52E237C28}"/>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16</a:t>
                </a:r>
              </a:p>
            </p:txBody>
          </p:sp>
          <p:sp>
            <p:nvSpPr>
              <p:cNvPr id="195" name="TextBox 194">
                <a:extLst>
                  <a:ext uri="{FF2B5EF4-FFF2-40B4-BE49-F238E27FC236}">
                    <a16:creationId xmlns:a16="http://schemas.microsoft.com/office/drawing/2014/main" id="{38C9790C-D1E2-462C-85C7-B1DDE64628DB}"/>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8</a:t>
                </a:r>
              </a:p>
            </p:txBody>
          </p:sp>
          <p:sp>
            <p:nvSpPr>
              <p:cNvPr id="196" name="TextBox 195">
                <a:extLst>
                  <a:ext uri="{FF2B5EF4-FFF2-40B4-BE49-F238E27FC236}">
                    <a16:creationId xmlns:a16="http://schemas.microsoft.com/office/drawing/2014/main" id="{C572D7CF-F3A3-4D80-815A-987014566E5C}"/>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a:t>
                </a:r>
              </a:p>
            </p:txBody>
          </p:sp>
          <p:sp>
            <p:nvSpPr>
              <p:cNvPr id="197" name="TextBox 196">
                <a:extLst>
                  <a:ext uri="{FF2B5EF4-FFF2-40B4-BE49-F238E27FC236}">
                    <a16:creationId xmlns:a16="http://schemas.microsoft.com/office/drawing/2014/main" id="{D36E1CC1-6412-46D3-9C7E-52EBB4EBEA55}"/>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0</a:t>
                </a:r>
              </a:p>
            </p:txBody>
          </p:sp>
          <p:sp>
            <p:nvSpPr>
              <p:cNvPr id="198" name="TextBox 197">
                <a:extLst>
                  <a:ext uri="{FF2B5EF4-FFF2-40B4-BE49-F238E27FC236}">
                    <a16:creationId xmlns:a16="http://schemas.microsoft.com/office/drawing/2014/main" id="{384FAE36-89DD-473C-9EC5-845FAF050504}"/>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192</a:t>
                </a:r>
              </a:p>
            </p:txBody>
          </p:sp>
        </p:grpSp>
        <p:sp>
          <p:nvSpPr>
            <p:cNvPr id="19" name="TextBox 18">
              <a:extLst>
                <a:ext uri="{FF2B5EF4-FFF2-40B4-BE49-F238E27FC236}">
                  <a16:creationId xmlns:a16="http://schemas.microsoft.com/office/drawing/2014/main" id="{9BEC4F2E-03A6-441C-9D98-3B88C22860EF}"/>
                </a:ext>
              </a:extLst>
            </p:cNvPr>
            <p:cNvSpPr txBox="1"/>
            <p:nvPr/>
          </p:nvSpPr>
          <p:spPr>
            <a:xfrm>
              <a:off x="7244757" y="1716125"/>
              <a:ext cx="2251948" cy="769441"/>
            </a:xfrm>
            <a:prstGeom prst="rect">
              <a:avLst/>
            </a:prstGeom>
            <a:noFill/>
          </p:spPr>
          <p:txBody>
            <a:bodyPr wrap="square" rtlCol="0">
              <a:spAutoFit/>
            </a:bodyPr>
            <a:lstStyle/>
            <a:p>
              <a:r>
                <a:rPr lang="en-GB" sz="1100" dirty="0">
                  <a:solidFill>
                    <a:schemeClr val="bg1">
                      <a:lumMod val="50000"/>
                    </a:schemeClr>
                  </a:solidFill>
                  <a:ea typeface="Aileron" charset="0"/>
                  <a:cs typeface="Aileron" charset="0"/>
                </a:rPr>
                <a:t>Median (months) (95% CI)</a:t>
              </a:r>
            </a:p>
            <a:p>
              <a:r>
                <a:rPr lang="en-GB" sz="1100" dirty="0">
                  <a:solidFill>
                    <a:schemeClr val="bg1">
                      <a:lumMod val="50000"/>
                    </a:schemeClr>
                  </a:solidFill>
                  <a:ea typeface="Aileron" charset="0"/>
                  <a:cs typeface="Aileron" charset="0"/>
                </a:rPr>
                <a:t>lenvatinib: 13.6 (12.1 ̶  14.9)</a:t>
              </a:r>
            </a:p>
            <a:p>
              <a:r>
                <a:rPr lang="en-GB" sz="1100" dirty="0">
                  <a:solidFill>
                    <a:schemeClr val="bg1">
                      <a:lumMod val="50000"/>
                    </a:schemeClr>
                  </a:solidFill>
                  <a:ea typeface="Aileron" charset="0"/>
                  <a:cs typeface="Aileron" charset="0"/>
                </a:rPr>
                <a:t>sorafenib: 12.3 (10.4 ̶ 13.9)</a:t>
              </a:r>
            </a:p>
            <a:p>
              <a:r>
                <a:rPr lang="en-GB" sz="1100" dirty="0">
                  <a:solidFill>
                    <a:schemeClr val="bg1">
                      <a:lumMod val="50000"/>
                    </a:schemeClr>
                  </a:solidFill>
                  <a:ea typeface="Aileron" charset="0"/>
                  <a:cs typeface="Aileron" charset="0"/>
                </a:rPr>
                <a:t>HR (95% CI): 0.92 (0.79 ̶ 1.06)</a:t>
              </a:r>
            </a:p>
          </p:txBody>
        </p:sp>
        <p:cxnSp>
          <p:nvCxnSpPr>
            <p:cNvPr id="20" name="Straight Connector 19">
              <a:extLst>
                <a:ext uri="{FF2B5EF4-FFF2-40B4-BE49-F238E27FC236}">
                  <a16:creationId xmlns:a16="http://schemas.microsoft.com/office/drawing/2014/main" id="{57ECCC20-BAE6-4BBC-852E-2533C81AE091}"/>
                </a:ext>
              </a:extLst>
            </p:cNvPr>
            <p:cNvCxnSpPr/>
            <p:nvPr/>
          </p:nvCxnSpPr>
          <p:spPr>
            <a:xfrm>
              <a:off x="6913883" y="2023782"/>
              <a:ext cx="3330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C6FD3AB-06C6-438B-8F58-4DFEE2EA9ADE}"/>
                </a:ext>
              </a:extLst>
            </p:cNvPr>
            <p:cNvCxnSpPr/>
            <p:nvPr/>
          </p:nvCxnSpPr>
          <p:spPr>
            <a:xfrm>
              <a:off x="6919107" y="2176182"/>
              <a:ext cx="333055" cy="0"/>
            </a:xfrm>
            <a:prstGeom prst="line">
              <a:avLst/>
            </a:prstGeom>
            <a:ln w="12700">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sp>
          <p:nvSpPr>
            <p:cNvPr id="275" name="Freeform: Shape 274">
              <a:extLst>
                <a:ext uri="{FF2B5EF4-FFF2-40B4-BE49-F238E27FC236}">
                  <a16:creationId xmlns:a16="http://schemas.microsoft.com/office/drawing/2014/main" id="{222177F5-9DEA-40AC-984B-65057B305FD4}"/>
                </a:ext>
              </a:extLst>
            </p:cNvPr>
            <p:cNvSpPr/>
            <p:nvPr/>
          </p:nvSpPr>
          <p:spPr>
            <a:xfrm>
              <a:off x="3605998" y="1867726"/>
              <a:ext cx="5508506" cy="2778165"/>
            </a:xfrm>
            <a:custGeom>
              <a:avLst/>
              <a:gdLst>
                <a:gd name="connsiteX0" fmla="*/ 0 w 5508506"/>
                <a:gd name="connsiteY0" fmla="*/ 0 h 2778165"/>
                <a:gd name="connsiteX1" fmla="*/ 68445 w 5508506"/>
                <a:gd name="connsiteY1" fmla="*/ 0 h 2778165"/>
                <a:gd name="connsiteX2" fmla="*/ 68445 w 5508506"/>
                <a:gd name="connsiteY2" fmla="*/ 16526 h 2778165"/>
                <a:gd name="connsiteX3" fmla="*/ 131625 w 5508506"/>
                <a:gd name="connsiteY3" fmla="*/ 16526 h 2778165"/>
                <a:gd name="connsiteX4" fmla="*/ 131625 w 5508506"/>
                <a:gd name="connsiteY4" fmla="*/ 26910 h 2778165"/>
                <a:gd name="connsiteX5" fmla="*/ 145080 w 5508506"/>
                <a:gd name="connsiteY5" fmla="*/ 26910 h 2778165"/>
                <a:gd name="connsiteX6" fmla="*/ 145080 w 5508506"/>
                <a:gd name="connsiteY6" fmla="*/ 46654 h 2778165"/>
                <a:gd name="connsiteX7" fmla="*/ 175208 w 5508506"/>
                <a:gd name="connsiteY7" fmla="*/ 46654 h 2778165"/>
                <a:gd name="connsiteX8" fmla="*/ 175208 w 5508506"/>
                <a:gd name="connsiteY8" fmla="*/ 59085 h 2778165"/>
                <a:gd name="connsiteX9" fmla="*/ 225956 w 5508506"/>
                <a:gd name="connsiteY9" fmla="*/ 59085 h 2778165"/>
                <a:gd name="connsiteX10" fmla="*/ 225956 w 5508506"/>
                <a:gd name="connsiteY10" fmla="*/ 71516 h 2778165"/>
                <a:gd name="connsiteX11" fmla="*/ 264274 w 5508506"/>
                <a:gd name="connsiteY11" fmla="*/ 71516 h 2778165"/>
                <a:gd name="connsiteX12" fmla="*/ 264274 w 5508506"/>
                <a:gd name="connsiteY12" fmla="*/ 94331 h 2778165"/>
                <a:gd name="connsiteX13" fmla="*/ 284018 w 5508506"/>
                <a:gd name="connsiteY13" fmla="*/ 94331 h 2778165"/>
                <a:gd name="connsiteX14" fmla="*/ 284018 w 5508506"/>
                <a:gd name="connsiteY14" fmla="*/ 128554 h 2778165"/>
                <a:gd name="connsiteX15" fmla="*/ 308880 w 5508506"/>
                <a:gd name="connsiteY15" fmla="*/ 128554 h 2778165"/>
                <a:gd name="connsiteX16" fmla="*/ 308880 w 5508506"/>
                <a:gd name="connsiteY16" fmla="*/ 144056 h 2778165"/>
                <a:gd name="connsiteX17" fmla="*/ 336814 w 5508506"/>
                <a:gd name="connsiteY17" fmla="*/ 144056 h 2778165"/>
                <a:gd name="connsiteX18" fmla="*/ 336814 w 5508506"/>
                <a:gd name="connsiteY18" fmla="*/ 166871 h 2778165"/>
                <a:gd name="connsiteX19" fmla="*/ 371036 w 5508506"/>
                <a:gd name="connsiteY19" fmla="*/ 166871 h 2778165"/>
                <a:gd name="connsiteX20" fmla="*/ 371036 w 5508506"/>
                <a:gd name="connsiteY20" fmla="*/ 179303 h 2778165"/>
                <a:gd name="connsiteX21" fmla="*/ 391804 w 5508506"/>
                <a:gd name="connsiteY21" fmla="*/ 179303 h 2778165"/>
                <a:gd name="connsiteX22" fmla="*/ 391804 w 5508506"/>
                <a:gd name="connsiteY22" fmla="*/ 193781 h 2778165"/>
                <a:gd name="connsiteX23" fmla="*/ 403211 w 5508506"/>
                <a:gd name="connsiteY23" fmla="*/ 193781 h 2778165"/>
                <a:gd name="connsiteX24" fmla="*/ 403211 w 5508506"/>
                <a:gd name="connsiteY24" fmla="*/ 204165 h 2778165"/>
                <a:gd name="connsiteX25" fmla="*/ 412425 w 5508506"/>
                <a:gd name="connsiteY25" fmla="*/ 204165 h 2778165"/>
                <a:gd name="connsiteX26" fmla="*/ 412425 w 5508506"/>
                <a:gd name="connsiteY26" fmla="*/ 215572 h 2778165"/>
                <a:gd name="connsiteX27" fmla="*/ 437288 w 5508506"/>
                <a:gd name="connsiteY27" fmla="*/ 215572 h 2778165"/>
                <a:gd name="connsiteX28" fmla="*/ 437288 w 5508506"/>
                <a:gd name="connsiteY28" fmla="*/ 233269 h 2778165"/>
                <a:gd name="connsiteX29" fmla="*/ 451913 w 5508506"/>
                <a:gd name="connsiteY29" fmla="*/ 233269 h 2778165"/>
                <a:gd name="connsiteX30" fmla="*/ 451913 w 5508506"/>
                <a:gd name="connsiteY30" fmla="*/ 247748 h 2778165"/>
                <a:gd name="connsiteX31" fmla="*/ 478823 w 5508506"/>
                <a:gd name="connsiteY31" fmla="*/ 247748 h 2778165"/>
                <a:gd name="connsiteX32" fmla="*/ 478823 w 5508506"/>
                <a:gd name="connsiteY32" fmla="*/ 275681 h 2778165"/>
                <a:gd name="connsiteX33" fmla="*/ 499590 w 5508506"/>
                <a:gd name="connsiteY33" fmla="*/ 275681 h 2778165"/>
                <a:gd name="connsiteX34" fmla="*/ 499590 w 5508506"/>
                <a:gd name="connsiteY34" fmla="*/ 291184 h 2778165"/>
                <a:gd name="connsiteX35" fmla="*/ 523429 w 5508506"/>
                <a:gd name="connsiteY35" fmla="*/ 291184 h 2778165"/>
                <a:gd name="connsiteX36" fmla="*/ 523429 w 5508506"/>
                <a:gd name="connsiteY36" fmla="*/ 303615 h 2778165"/>
                <a:gd name="connsiteX37" fmla="*/ 548291 w 5508506"/>
                <a:gd name="connsiteY37" fmla="*/ 303615 h 2778165"/>
                <a:gd name="connsiteX38" fmla="*/ 548291 w 5508506"/>
                <a:gd name="connsiteY38" fmla="*/ 311951 h 2778165"/>
                <a:gd name="connsiteX39" fmla="*/ 557651 w 5508506"/>
                <a:gd name="connsiteY39" fmla="*/ 311951 h 2778165"/>
                <a:gd name="connsiteX40" fmla="*/ 557651 w 5508506"/>
                <a:gd name="connsiteY40" fmla="*/ 324383 h 2778165"/>
                <a:gd name="connsiteX41" fmla="*/ 564818 w 5508506"/>
                <a:gd name="connsiteY41" fmla="*/ 324383 h 2778165"/>
                <a:gd name="connsiteX42" fmla="*/ 564818 w 5508506"/>
                <a:gd name="connsiteY42" fmla="*/ 348221 h 2778165"/>
                <a:gd name="connsiteX43" fmla="*/ 575201 w 5508506"/>
                <a:gd name="connsiteY43" fmla="*/ 348221 h 2778165"/>
                <a:gd name="connsiteX44" fmla="*/ 575201 w 5508506"/>
                <a:gd name="connsiteY44" fmla="*/ 357581 h 2778165"/>
                <a:gd name="connsiteX45" fmla="*/ 618784 w 5508506"/>
                <a:gd name="connsiteY45" fmla="*/ 357581 h 2778165"/>
                <a:gd name="connsiteX46" fmla="*/ 618784 w 5508506"/>
                <a:gd name="connsiteY46" fmla="*/ 391804 h 2778165"/>
                <a:gd name="connsiteX47" fmla="*/ 642623 w 5508506"/>
                <a:gd name="connsiteY47" fmla="*/ 391804 h 2778165"/>
                <a:gd name="connsiteX48" fmla="*/ 642623 w 5508506"/>
                <a:gd name="connsiteY48" fmla="*/ 410378 h 2778165"/>
                <a:gd name="connsiteX49" fmla="*/ 675675 w 5508506"/>
                <a:gd name="connsiteY49" fmla="*/ 410378 h 2778165"/>
                <a:gd name="connsiteX50" fmla="*/ 675675 w 5508506"/>
                <a:gd name="connsiteY50" fmla="*/ 418714 h 2778165"/>
                <a:gd name="connsiteX51" fmla="*/ 712091 w 5508506"/>
                <a:gd name="connsiteY51" fmla="*/ 418714 h 2778165"/>
                <a:gd name="connsiteX52" fmla="*/ 712091 w 5508506"/>
                <a:gd name="connsiteY52" fmla="*/ 445624 h 2778165"/>
                <a:gd name="connsiteX53" fmla="*/ 735784 w 5508506"/>
                <a:gd name="connsiteY53" fmla="*/ 445624 h 2778165"/>
                <a:gd name="connsiteX54" fmla="*/ 735784 w 5508506"/>
                <a:gd name="connsiteY54" fmla="*/ 461126 h 2778165"/>
                <a:gd name="connsiteX55" fmla="*/ 745144 w 5508506"/>
                <a:gd name="connsiteY55" fmla="*/ 461126 h 2778165"/>
                <a:gd name="connsiteX56" fmla="*/ 745144 w 5508506"/>
                <a:gd name="connsiteY56" fmla="*/ 483941 h 2778165"/>
                <a:gd name="connsiteX57" fmla="*/ 762840 w 5508506"/>
                <a:gd name="connsiteY57" fmla="*/ 483941 h 2778165"/>
                <a:gd name="connsiteX58" fmla="*/ 762840 w 5508506"/>
                <a:gd name="connsiteY58" fmla="*/ 491254 h 2778165"/>
                <a:gd name="connsiteX59" fmla="*/ 777319 w 5508506"/>
                <a:gd name="connsiteY59" fmla="*/ 491254 h 2778165"/>
                <a:gd name="connsiteX60" fmla="*/ 777319 w 5508506"/>
                <a:gd name="connsiteY60" fmla="*/ 501637 h 2778165"/>
                <a:gd name="connsiteX61" fmla="*/ 791798 w 5508506"/>
                <a:gd name="connsiteY61" fmla="*/ 501637 h 2778165"/>
                <a:gd name="connsiteX62" fmla="*/ 791798 w 5508506"/>
                <a:gd name="connsiteY62" fmla="*/ 514069 h 2778165"/>
                <a:gd name="connsiteX63" fmla="*/ 799110 w 5508506"/>
                <a:gd name="connsiteY63" fmla="*/ 514069 h 2778165"/>
                <a:gd name="connsiteX64" fmla="*/ 799110 w 5508506"/>
                <a:gd name="connsiteY64" fmla="*/ 530595 h 2778165"/>
                <a:gd name="connsiteX65" fmla="*/ 808324 w 5508506"/>
                <a:gd name="connsiteY65" fmla="*/ 530595 h 2778165"/>
                <a:gd name="connsiteX66" fmla="*/ 808324 w 5508506"/>
                <a:gd name="connsiteY66" fmla="*/ 542003 h 2778165"/>
                <a:gd name="connsiteX67" fmla="*/ 818708 w 5508506"/>
                <a:gd name="connsiteY67" fmla="*/ 542003 h 2778165"/>
                <a:gd name="connsiteX68" fmla="*/ 818708 w 5508506"/>
                <a:gd name="connsiteY68" fmla="*/ 557066 h 2778165"/>
                <a:gd name="connsiteX69" fmla="*/ 827044 w 5508506"/>
                <a:gd name="connsiteY69" fmla="*/ 557066 h 2778165"/>
                <a:gd name="connsiteX70" fmla="*/ 827044 w 5508506"/>
                <a:gd name="connsiteY70" fmla="*/ 581929 h 2778165"/>
                <a:gd name="connsiteX71" fmla="*/ 833771 w 5508506"/>
                <a:gd name="connsiteY71" fmla="*/ 581929 h 2778165"/>
                <a:gd name="connsiteX72" fmla="*/ 833771 w 5508506"/>
                <a:gd name="connsiteY72" fmla="*/ 592313 h 2778165"/>
                <a:gd name="connsiteX73" fmla="*/ 846788 w 5508506"/>
                <a:gd name="connsiteY73" fmla="*/ 592313 h 2778165"/>
                <a:gd name="connsiteX74" fmla="*/ 846788 w 5508506"/>
                <a:gd name="connsiteY74" fmla="*/ 604159 h 2778165"/>
                <a:gd name="connsiteX75" fmla="*/ 850883 w 5508506"/>
                <a:gd name="connsiteY75" fmla="*/ 604159 h 2778165"/>
                <a:gd name="connsiteX76" fmla="*/ 850883 w 5508506"/>
                <a:gd name="connsiteY76" fmla="*/ 619808 h 2778165"/>
                <a:gd name="connsiteX77" fmla="*/ 870041 w 5508506"/>
                <a:gd name="connsiteY77" fmla="*/ 619808 h 2778165"/>
                <a:gd name="connsiteX78" fmla="*/ 870041 w 5508506"/>
                <a:gd name="connsiteY78" fmla="*/ 636919 h 2778165"/>
                <a:gd name="connsiteX79" fmla="*/ 885105 w 5508506"/>
                <a:gd name="connsiteY79" fmla="*/ 636919 h 2778165"/>
                <a:gd name="connsiteX80" fmla="*/ 885105 w 5508506"/>
                <a:gd name="connsiteY80" fmla="*/ 647303 h 2778165"/>
                <a:gd name="connsiteX81" fmla="*/ 893880 w 5508506"/>
                <a:gd name="connsiteY81" fmla="*/ 647303 h 2778165"/>
                <a:gd name="connsiteX82" fmla="*/ 893880 w 5508506"/>
                <a:gd name="connsiteY82" fmla="*/ 661781 h 2778165"/>
                <a:gd name="connsiteX83" fmla="*/ 903825 w 5508506"/>
                <a:gd name="connsiteY83" fmla="*/ 661781 h 2778165"/>
                <a:gd name="connsiteX84" fmla="*/ 903825 w 5508506"/>
                <a:gd name="connsiteY84" fmla="*/ 667485 h 2778165"/>
                <a:gd name="connsiteX85" fmla="*/ 925031 w 5508506"/>
                <a:gd name="connsiteY85" fmla="*/ 667485 h 2778165"/>
                <a:gd name="connsiteX86" fmla="*/ 925031 w 5508506"/>
                <a:gd name="connsiteY86" fmla="*/ 684596 h 2778165"/>
                <a:gd name="connsiteX87" fmla="*/ 940095 w 5508506"/>
                <a:gd name="connsiteY87" fmla="*/ 684596 h 2778165"/>
                <a:gd name="connsiteX88" fmla="*/ 940095 w 5508506"/>
                <a:gd name="connsiteY88" fmla="*/ 699514 h 2778165"/>
                <a:gd name="connsiteX89" fmla="*/ 955013 w 5508506"/>
                <a:gd name="connsiteY89" fmla="*/ 699514 h 2778165"/>
                <a:gd name="connsiteX90" fmla="*/ 955013 w 5508506"/>
                <a:gd name="connsiteY90" fmla="*/ 718234 h 2778165"/>
                <a:gd name="connsiteX91" fmla="*/ 970661 w 5508506"/>
                <a:gd name="connsiteY91" fmla="*/ 718234 h 2778165"/>
                <a:gd name="connsiteX92" fmla="*/ 970661 w 5508506"/>
                <a:gd name="connsiteY92" fmla="*/ 734321 h 2778165"/>
                <a:gd name="connsiteX93" fmla="*/ 989235 w 5508506"/>
                <a:gd name="connsiteY93" fmla="*/ 734321 h 2778165"/>
                <a:gd name="connsiteX94" fmla="*/ 989235 w 5508506"/>
                <a:gd name="connsiteY94" fmla="*/ 739001 h 2778165"/>
                <a:gd name="connsiteX95" fmla="*/ 1030770 w 5508506"/>
                <a:gd name="connsiteY95" fmla="*/ 739001 h 2778165"/>
                <a:gd name="connsiteX96" fmla="*/ 1030770 w 5508506"/>
                <a:gd name="connsiteY96" fmla="*/ 762840 h 2778165"/>
                <a:gd name="connsiteX97" fmla="*/ 1043640 w 5508506"/>
                <a:gd name="connsiteY97" fmla="*/ 762840 h 2778165"/>
                <a:gd name="connsiteX98" fmla="*/ 1043640 w 5508506"/>
                <a:gd name="connsiteY98" fmla="*/ 778928 h 2778165"/>
                <a:gd name="connsiteX99" fmla="*/ 1055048 w 5508506"/>
                <a:gd name="connsiteY99" fmla="*/ 778928 h 2778165"/>
                <a:gd name="connsiteX100" fmla="*/ 1055048 w 5508506"/>
                <a:gd name="connsiteY100" fmla="*/ 787703 h 2778165"/>
                <a:gd name="connsiteX101" fmla="*/ 1065431 w 5508506"/>
                <a:gd name="connsiteY101" fmla="*/ 787703 h 2778165"/>
                <a:gd name="connsiteX102" fmla="*/ 1065431 w 5508506"/>
                <a:gd name="connsiteY102" fmla="*/ 806861 h 2778165"/>
                <a:gd name="connsiteX103" fmla="*/ 1071135 w 5508506"/>
                <a:gd name="connsiteY103" fmla="*/ 806861 h 2778165"/>
                <a:gd name="connsiteX104" fmla="*/ 1071135 w 5508506"/>
                <a:gd name="connsiteY104" fmla="*/ 818708 h 2778165"/>
                <a:gd name="connsiteX105" fmla="*/ 1084151 w 5508506"/>
                <a:gd name="connsiteY105" fmla="*/ 818708 h 2778165"/>
                <a:gd name="connsiteX106" fmla="*/ 1084151 w 5508506"/>
                <a:gd name="connsiteY106" fmla="*/ 835819 h 2778165"/>
                <a:gd name="connsiteX107" fmla="*/ 1106381 w 5508506"/>
                <a:gd name="connsiteY107" fmla="*/ 835819 h 2778165"/>
                <a:gd name="connsiteX108" fmla="*/ 1106381 w 5508506"/>
                <a:gd name="connsiteY108" fmla="*/ 856001 h 2778165"/>
                <a:gd name="connsiteX109" fmla="*/ 1114718 w 5508506"/>
                <a:gd name="connsiteY109" fmla="*/ 856001 h 2778165"/>
                <a:gd name="connsiteX110" fmla="*/ 1114718 w 5508506"/>
                <a:gd name="connsiteY110" fmla="*/ 871065 h 2778165"/>
                <a:gd name="connsiteX111" fmla="*/ 1125540 w 5508506"/>
                <a:gd name="connsiteY111" fmla="*/ 871065 h 2778165"/>
                <a:gd name="connsiteX112" fmla="*/ 1125540 w 5508506"/>
                <a:gd name="connsiteY112" fmla="*/ 879840 h 2778165"/>
                <a:gd name="connsiteX113" fmla="*/ 1136948 w 5508506"/>
                <a:gd name="connsiteY113" fmla="*/ 879840 h 2778165"/>
                <a:gd name="connsiteX114" fmla="*/ 1136948 w 5508506"/>
                <a:gd name="connsiteY114" fmla="*/ 894904 h 2778165"/>
                <a:gd name="connsiteX115" fmla="*/ 1143090 w 5508506"/>
                <a:gd name="connsiteY115" fmla="*/ 894904 h 2778165"/>
                <a:gd name="connsiteX116" fmla="*/ 1143090 w 5508506"/>
                <a:gd name="connsiteY116" fmla="*/ 903825 h 2778165"/>
                <a:gd name="connsiteX117" fmla="*/ 1150403 w 5508506"/>
                <a:gd name="connsiteY117" fmla="*/ 903825 h 2778165"/>
                <a:gd name="connsiteX118" fmla="*/ 1150403 w 5508506"/>
                <a:gd name="connsiteY118" fmla="*/ 909968 h 2778165"/>
                <a:gd name="connsiteX119" fmla="*/ 1156106 w 5508506"/>
                <a:gd name="connsiteY119" fmla="*/ 909968 h 2778165"/>
                <a:gd name="connsiteX120" fmla="*/ 1156106 w 5508506"/>
                <a:gd name="connsiteY120" fmla="*/ 920790 h 2778165"/>
                <a:gd name="connsiteX121" fmla="*/ 1164881 w 5508506"/>
                <a:gd name="connsiteY121" fmla="*/ 920790 h 2778165"/>
                <a:gd name="connsiteX122" fmla="*/ 1164881 w 5508506"/>
                <a:gd name="connsiteY122" fmla="*/ 934830 h 2778165"/>
                <a:gd name="connsiteX123" fmla="*/ 1168099 w 5508506"/>
                <a:gd name="connsiteY123" fmla="*/ 934830 h 2778165"/>
                <a:gd name="connsiteX124" fmla="*/ 1168099 w 5508506"/>
                <a:gd name="connsiteY124" fmla="*/ 941557 h 2778165"/>
                <a:gd name="connsiteX125" fmla="*/ 1195009 w 5508506"/>
                <a:gd name="connsiteY125" fmla="*/ 941557 h 2778165"/>
                <a:gd name="connsiteX126" fmla="*/ 1195009 w 5508506"/>
                <a:gd name="connsiteY126" fmla="*/ 974171 h 2778165"/>
                <a:gd name="connsiteX127" fmla="*/ 1201151 w 5508506"/>
                <a:gd name="connsiteY127" fmla="*/ 974171 h 2778165"/>
                <a:gd name="connsiteX128" fmla="*/ 1201151 w 5508506"/>
                <a:gd name="connsiteY128" fmla="*/ 981045 h 2778165"/>
                <a:gd name="connsiteX129" fmla="*/ 1217239 w 5508506"/>
                <a:gd name="connsiteY129" fmla="*/ 981045 h 2778165"/>
                <a:gd name="connsiteX130" fmla="*/ 1217239 w 5508506"/>
                <a:gd name="connsiteY130" fmla="*/ 992306 h 2778165"/>
                <a:gd name="connsiteX131" fmla="*/ 1252485 w 5508506"/>
                <a:gd name="connsiteY131" fmla="*/ 992306 h 2778165"/>
                <a:gd name="connsiteX132" fmla="*/ 1252485 w 5508506"/>
                <a:gd name="connsiteY132" fmla="*/ 1000642 h 2778165"/>
                <a:gd name="connsiteX133" fmla="*/ 1263454 w 5508506"/>
                <a:gd name="connsiteY133" fmla="*/ 1000642 h 2778165"/>
                <a:gd name="connsiteX134" fmla="*/ 1263454 w 5508506"/>
                <a:gd name="connsiteY134" fmla="*/ 1010002 h 2778165"/>
                <a:gd name="connsiteX135" fmla="*/ 1284075 w 5508506"/>
                <a:gd name="connsiteY135" fmla="*/ 1010002 h 2778165"/>
                <a:gd name="connsiteX136" fmla="*/ 1284075 w 5508506"/>
                <a:gd name="connsiteY136" fmla="*/ 1029746 h 2778165"/>
                <a:gd name="connsiteX137" fmla="*/ 1309523 w 5508506"/>
                <a:gd name="connsiteY137" fmla="*/ 1029746 h 2778165"/>
                <a:gd name="connsiteX138" fmla="*/ 1309523 w 5508506"/>
                <a:gd name="connsiteY138" fmla="*/ 1039545 h 2778165"/>
                <a:gd name="connsiteX139" fmla="*/ 1343160 w 5508506"/>
                <a:gd name="connsiteY139" fmla="*/ 1039545 h 2778165"/>
                <a:gd name="connsiteX140" fmla="*/ 1343160 w 5508506"/>
                <a:gd name="connsiteY140" fmla="*/ 1050953 h 2778165"/>
                <a:gd name="connsiteX141" fmla="*/ 1360856 w 5508506"/>
                <a:gd name="connsiteY141" fmla="*/ 1050953 h 2778165"/>
                <a:gd name="connsiteX142" fmla="*/ 1360856 w 5508506"/>
                <a:gd name="connsiteY142" fmla="*/ 1061775 h 2778165"/>
                <a:gd name="connsiteX143" fmla="*/ 1375774 w 5508506"/>
                <a:gd name="connsiteY143" fmla="*/ 1061775 h 2778165"/>
                <a:gd name="connsiteX144" fmla="*/ 1375774 w 5508506"/>
                <a:gd name="connsiteY144" fmla="*/ 1071720 h 2778165"/>
                <a:gd name="connsiteX145" fmla="*/ 1385134 w 5508506"/>
                <a:gd name="connsiteY145" fmla="*/ 1071720 h 2778165"/>
                <a:gd name="connsiteX146" fmla="*/ 1385134 w 5508506"/>
                <a:gd name="connsiteY146" fmla="*/ 1079471 h 2778165"/>
                <a:gd name="connsiteX147" fmla="*/ 1418918 w 5508506"/>
                <a:gd name="connsiteY147" fmla="*/ 1079471 h 2778165"/>
                <a:gd name="connsiteX148" fmla="*/ 1418918 w 5508506"/>
                <a:gd name="connsiteY148" fmla="*/ 1092341 h 2778165"/>
                <a:gd name="connsiteX149" fmla="*/ 1424036 w 5508506"/>
                <a:gd name="connsiteY149" fmla="*/ 1092341 h 2778165"/>
                <a:gd name="connsiteX150" fmla="*/ 1424036 w 5508506"/>
                <a:gd name="connsiteY150" fmla="*/ 1104334 h 2778165"/>
                <a:gd name="connsiteX151" fmla="*/ 1455626 w 5508506"/>
                <a:gd name="connsiteY151" fmla="*/ 1104334 h 2778165"/>
                <a:gd name="connsiteX152" fmla="*/ 1455626 w 5508506"/>
                <a:gd name="connsiteY152" fmla="*/ 1119836 h 2778165"/>
                <a:gd name="connsiteX153" fmla="*/ 1486193 w 5508506"/>
                <a:gd name="connsiteY153" fmla="*/ 1119836 h 2778165"/>
                <a:gd name="connsiteX154" fmla="*/ 1486193 w 5508506"/>
                <a:gd name="connsiteY154" fmla="*/ 1136948 h 2778165"/>
                <a:gd name="connsiteX155" fmla="*/ 1504328 w 5508506"/>
                <a:gd name="connsiteY155" fmla="*/ 1136948 h 2778165"/>
                <a:gd name="connsiteX156" fmla="*/ 1504328 w 5508506"/>
                <a:gd name="connsiteY156" fmla="*/ 1147770 h 2778165"/>
                <a:gd name="connsiteX157" fmla="*/ 1543230 w 5508506"/>
                <a:gd name="connsiteY157" fmla="*/ 1147770 h 2778165"/>
                <a:gd name="connsiteX158" fmla="*/ 1543230 w 5508506"/>
                <a:gd name="connsiteY158" fmla="*/ 1164881 h 2778165"/>
                <a:gd name="connsiteX159" fmla="*/ 1562389 w 5508506"/>
                <a:gd name="connsiteY159" fmla="*/ 1164881 h 2778165"/>
                <a:gd name="connsiteX160" fmla="*/ 1562389 w 5508506"/>
                <a:gd name="connsiteY160" fmla="*/ 1194424 h 2778165"/>
                <a:gd name="connsiteX161" fmla="*/ 1572773 w 5508506"/>
                <a:gd name="connsiteY161" fmla="*/ 1194424 h 2778165"/>
                <a:gd name="connsiteX162" fmla="*/ 1572773 w 5508506"/>
                <a:gd name="connsiteY162" fmla="*/ 1207440 h 2778165"/>
                <a:gd name="connsiteX163" fmla="*/ 1603778 w 5508506"/>
                <a:gd name="connsiteY163" fmla="*/ 1207440 h 2778165"/>
                <a:gd name="connsiteX164" fmla="*/ 1603778 w 5508506"/>
                <a:gd name="connsiteY164" fmla="*/ 1217239 h 2778165"/>
                <a:gd name="connsiteX165" fmla="*/ 1615185 w 5508506"/>
                <a:gd name="connsiteY165" fmla="*/ 1217239 h 2778165"/>
                <a:gd name="connsiteX166" fmla="*/ 1615185 w 5508506"/>
                <a:gd name="connsiteY166" fmla="*/ 1226599 h 2778165"/>
                <a:gd name="connsiteX167" fmla="*/ 1631273 w 5508506"/>
                <a:gd name="connsiteY167" fmla="*/ 1226599 h 2778165"/>
                <a:gd name="connsiteX168" fmla="*/ 1631273 w 5508506"/>
                <a:gd name="connsiteY168" fmla="*/ 1239030 h 2778165"/>
                <a:gd name="connsiteX169" fmla="*/ 1636538 w 5508506"/>
                <a:gd name="connsiteY169" fmla="*/ 1239030 h 2778165"/>
                <a:gd name="connsiteX170" fmla="*/ 1636538 w 5508506"/>
                <a:gd name="connsiteY170" fmla="*/ 1251461 h 2778165"/>
                <a:gd name="connsiteX171" fmla="*/ 1664033 w 5508506"/>
                <a:gd name="connsiteY171" fmla="*/ 1251461 h 2778165"/>
                <a:gd name="connsiteX172" fmla="*/ 1664033 w 5508506"/>
                <a:gd name="connsiteY172" fmla="*/ 1286123 h 2778165"/>
                <a:gd name="connsiteX173" fmla="*/ 1685678 w 5508506"/>
                <a:gd name="connsiteY173" fmla="*/ 1286123 h 2778165"/>
                <a:gd name="connsiteX174" fmla="*/ 1685678 w 5508506"/>
                <a:gd name="connsiteY174" fmla="*/ 1296068 h 2778165"/>
                <a:gd name="connsiteX175" fmla="*/ 1702350 w 5508506"/>
                <a:gd name="connsiteY175" fmla="*/ 1296068 h 2778165"/>
                <a:gd name="connsiteX176" fmla="*/ 1702350 w 5508506"/>
                <a:gd name="connsiteY176" fmla="*/ 1306890 h 2778165"/>
                <a:gd name="connsiteX177" fmla="*/ 1710540 w 5508506"/>
                <a:gd name="connsiteY177" fmla="*/ 1306890 h 2778165"/>
                <a:gd name="connsiteX178" fmla="*/ 1710540 w 5508506"/>
                <a:gd name="connsiteY178" fmla="*/ 1313618 h 2778165"/>
                <a:gd name="connsiteX179" fmla="*/ 1782056 w 5508506"/>
                <a:gd name="connsiteY179" fmla="*/ 1313618 h 2778165"/>
                <a:gd name="connsiteX180" fmla="*/ 1782056 w 5508506"/>
                <a:gd name="connsiteY180" fmla="*/ 1326634 h 2778165"/>
                <a:gd name="connsiteX181" fmla="*/ 1790978 w 5508506"/>
                <a:gd name="connsiteY181" fmla="*/ 1326634 h 2778165"/>
                <a:gd name="connsiteX182" fmla="*/ 1790978 w 5508506"/>
                <a:gd name="connsiteY182" fmla="*/ 1336433 h 2778165"/>
                <a:gd name="connsiteX183" fmla="*/ 1801215 w 5508506"/>
                <a:gd name="connsiteY183" fmla="*/ 1336433 h 2778165"/>
                <a:gd name="connsiteX184" fmla="*/ 1801215 w 5508506"/>
                <a:gd name="connsiteY184" fmla="*/ 1349449 h 2778165"/>
                <a:gd name="connsiteX185" fmla="*/ 1833975 w 5508506"/>
                <a:gd name="connsiteY185" fmla="*/ 1349449 h 2778165"/>
                <a:gd name="connsiteX186" fmla="*/ 1833975 w 5508506"/>
                <a:gd name="connsiteY186" fmla="*/ 1366999 h 2778165"/>
                <a:gd name="connsiteX187" fmla="*/ 1843189 w 5508506"/>
                <a:gd name="connsiteY187" fmla="*/ 1366999 h 2778165"/>
                <a:gd name="connsiteX188" fmla="*/ 1843189 w 5508506"/>
                <a:gd name="connsiteY188" fmla="*/ 1391861 h 2778165"/>
                <a:gd name="connsiteX189" fmla="*/ 1855181 w 5508506"/>
                <a:gd name="connsiteY189" fmla="*/ 1391861 h 2778165"/>
                <a:gd name="connsiteX190" fmla="*/ 1855181 w 5508506"/>
                <a:gd name="connsiteY190" fmla="*/ 1400783 h 2778165"/>
                <a:gd name="connsiteX191" fmla="*/ 1878435 w 5508506"/>
                <a:gd name="connsiteY191" fmla="*/ 1400783 h 2778165"/>
                <a:gd name="connsiteX192" fmla="*/ 1878435 w 5508506"/>
                <a:gd name="connsiteY192" fmla="*/ 1415700 h 2778165"/>
                <a:gd name="connsiteX193" fmla="*/ 1899934 w 5508506"/>
                <a:gd name="connsiteY193" fmla="*/ 1415700 h 2778165"/>
                <a:gd name="connsiteX194" fmla="*/ 1899934 w 5508506"/>
                <a:gd name="connsiteY194" fmla="*/ 1427108 h 2778165"/>
                <a:gd name="connsiteX195" fmla="*/ 1911634 w 5508506"/>
                <a:gd name="connsiteY195" fmla="*/ 1427108 h 2778165"/>
                <a:gd name="connsiteX196" fmla="*/ 1911634 w 5508506"/>
                <a:gd name="connsiteY196" fmla="*/ 1433396 h 2778165"/>
                <a:gd name="connsiteX197" fmla="*/ 1920409 w 5508506"/>
                <a:gd name="connsiteY197" fmla="*/ 1433396 h 2778165"/>
                <a:gd name="connsiteX198" fmla="*/ 1920409 w 5508506"/>
                <a:gd name="connsiteY198" fmla="*/ 1457674 h 2778165"/>
                <a:gd name="connsiteX199" fmla="*/ 1950536 w 5508506"/>
                <a:gd name="connsiteY199" fmla="*/ 1457674 h 2778165"/>
                <a:gd name="connsiteX200" fmla="*/ 1950536 w 5508506"/>
                <a:gd name="connsiteY200" fmla="*/ 1472738 h 2778165"/>
                <a:gd name="connsiteX201" fmla="*/ 1957264 w 5508506"/>
                <a:gd name="connsiteY201" fmla="*/ 1472738 h 2778165"/>
                <a:gd name="connsiteX202" fmla="*/ 1957264 w 5508506"/>
                <a:gd name="connsiteY202" fmla="*/ 1488825 h 2778165"/>
                <a:gd name="connsiteX203" fmla="*/ 1962968 w 5508506"/>
                <a:gd name="connsiteY203" fmla="*/ 1488825 h 2778165"/>
                <a:gd name="connsiteX204" fmla="*/ 1962968 w 5508506"/>
                <a:gd name="connsiteY204" fmla="*/ 1499648 h 2778165"/>
                <a:gd name="connsiteX205" fmla="*/ 2014740 w 5508506"/>
                <a:gd name="connsiteY205" fmla="*/ 1499648 h 2778165"/>
                <a:gd name="connsiteX206" fmla="*/ 2014740 w 5508506"/>
                <a:gd name="connsiteY206" fmla="*/ 1510031 h 2778165"/>
                <a:gd name="connsiteX207" fmla="*/ 2046476 w 5508506"/>
                <a:gd name="connsiteY207" fmla="*/ 1510031 h 2778165"/>
                <a:gd name="connsiteX208" fmla="*/ 2046476 w 5508506"/>
                <a:gd name="connsiteY208" fmla="*/ 1529190 h 2778165"/>
                <a:gd name="connsiteX209" fmla="*/ 2097225 w 5508506"/>
                <a:gd name="connsiteY209" fmla="*/ 1529190 h 2778165"/>
                <a:gd name="connsiteX210" fmla="*/ 2097225 w 5508506"/>
                <a:gd name="connsiteY210" fmla="*/ 1546886 h 2778165"/>
                <a:gd name="connsiteX211" fmla="*/ 2114775 w 5508506"/>
                <a:gd name="connsiteY211" fmla="*/ 1546886 h 2778165"/>
                <a:gd name="connsiteX212" fmla="*/ 2114775 w 5508506"/>
                <a:gd name="connsiteY212" fmla="*/ 1553614 h 2778165"/>
                <a:gd name="connsiteX213" fmla="*/ 2133495 w 5508506"/>
                <a:gd name="connsiteY213" fmla="*/ 1553614 h 2778165"/>
                <a:gd name="connsiteX214" fmla="*/ 2133495 w 5508506"/>
                <a:gd name="connsiteY214" fmla="*/ 1562974 h 2778165"/>
                <a:gd name="connsiteX215" fmla="*/ 2151630 w 5508506"/>
                <a:gd name="connsiteY215" fmla="*/ 1562974 h 2778165"/>
                <a:gd name="connsiteX216" fmla="*/ 2151630 w 5508506"/>
                <a:gd name="connsiteY216" fmla="*/ 1570725 h 2778165"/>
                <a:gd name="connsiteX217" fmla="*/ 2210715 w 5508506"/>
                <a:gd name="connsiteY217" fmla="*/ 1570725 h 2778165"/>
                <a:gd name="connsiteX218" fmla="*/ 2210715 w 5508506"/>
                <a:gd name="connsiteY218" fmla="*/ 1591346 h 2778165"/>
                <a:gd name="connsiteX219" fmla="*/ 2219490 w 5508506"/>
                <a:gd name="connsiteY219" fmla="*/ 1591346 h 2778165"/>
                <a:gd name="connsiteX220" fmla="*/ 2219490 w 5508506"/>
                <a:gd name="connsiteY220" fmla="*/ 1596026 h 2778165"/>
                <a:gd name="connsiteX221" fmla="*/ 2296125 w 5508506"/>
                <a:gd name="connsiteY221" fmla="*/ 1596026 h 2778165"/>
                <a:gd name="connsiteX222" fmla="*/ 2296125 w 5508506"/>
                <a:gd name="connsiteY222" fmla="*/ 1606995 h 2778165"/>
                <a:gd name="connsiteX223" fmla="*/ 2364570 w 5508506"/>
                <a:gd name="connsiteY223" fmla="*/ 1606995 h 2778165"/>
                <a:gd name="connsiteX224" fmla="*/ 2364570 w 5508506"/>
                <a:gd name="connsiteY224" fmla="*/ 1616794 h 2778165"/>
                <a:gd name="connsiteX225" fmla="*/ 2405520 w 5508506"/>
                <a:gd name="connsiteY225" fmla="*/ 1616794 h 2778165"/>
                <a:gd name="connsiteX226" fmla="*/ 2405520 w 5508506"/>
                <a:gd name="connsiteY226" fmla="*/ 1628786 h 2778165"/>
                <a:gd name="connsiteX227" fmla="*/ 2413856 w 5508506"/>
                <a:gd name="connsiteY227" fmla="*/ 1628786 h 2778165"/>
                <a:gd name="connsiteX228" fmla="*/ 2413856 w 5508506"/>
                <a:gd name="connsiteY228" fmla="*/ 1639170 h 2778165"/>
                <a:gd name="connsiteX229" fmla="*/ 2451150 w 5508506"/>
                <a:gd name="connsiteY229" fmla="*/ 1639170 h 2778165"/>
                <a:gd name="connsiteX230" fmla="*/ 2451150 w 5508506"/>
                <a:gd name="connsiteY230" fmla="*/ 1648384 h 2778165"/>
                <a:gd name="connsiteX231" fmla="*/ 2458901 w 5508506"/>
                <a:gd name="connsiteY231" fmla="*/ 1648384 h 2778165"/>
                <a:gd name="connsiteX232" fmla="*/ 2458901 w 5508506"/>
                <a:gd name="connsiteY232" fmla="*/ 1658329 h 2778165"/>
                <a:gd name="connsiteX233" fmla="*/ 2490491 w 5508506"/>
                <a:gd name="connsiteY233" fmla="*/ 1658329 h 2778165"/>
                <a:gd name="connsiteX234" fmla="*/ 2490491 w 5508506"/>
                <a:gd name="connsiteY234" fmla="*/ 1660815 h 2778165"/>
                <a:gd name="connsiteX235" fmla="*/ 2541240 w 5508506"/>
                <a:gd name="connsiteY235" fmla="*/ 1660815 h 2778165"/>
                <a:gd name="connsiteX236" fmla="*/ 2541240 w 5508506"/>
                <a:gd name="connsiteY236" fmla="*/ 1692990 h 2778165"/>
                <a:gd name="connsiteX237" fmla="*/ 2582190 w 5508506"/>
                <a:gd name="connsiteY237" fmla="*/ 1692990 h 2778165"/>
                <a:gd name="connsiteX238" fmla="*/ 2582190 w 5508506"/>
                <a:gd name="connsiteY238" fmla="*/ 1701765 h 2778165"/>
                <a:gd name="connsiteX239" fmla="*/ 2598278 w 5508506"/>
                <a:gd name="connsiteY239" fmla="*/ 1701765 h 2778165"/>
                <a:gd name="connsiteX240" fmla="*/ 2598278 w 5508506"/>
                <a:gd name="connsiteY240" fmla="*/ 1718438 h 2778165"/>
                <a:gd name="connsiteX241" fmla="*/ 2619484 w 5508506"/>
                <a:gd name="connsiteY241" fmla="*/ 1718438 h 2778165"/>
                <a:gd name="connsiteX242" fmla="*/ 2619484 w 5508506"/>
                <a:gd name="connsiteY242" fmla="*/ 1723556 h 2778165"/>
                <a:gd name="connsiteX243" fmla="*/ 2681786 w 5508506"/>
                <a:gd name="connsiteY243" fmla="*/ 1723556 h 2778165"/>
                <a:gd name="connsiteX244" fmla="*/ 2681786 w 5508506"/>
                <a:gd name="connsiteY244" fmla="*/ 1736573 h 2778165"/>
                <a:gd name="connsiteX245" fmla="*/ 2711183 w 5508506"/>
                <a:gd name="connsiteY245" fmla="*/ 1736573 h 2778165"/>
                <a:gd name="connsiteX246" fmla="*/ 2711183 w 5508506"/>
                <a:gd name="connsiteY246" fmla="*/ 1750466 h 2778165"/>
                <a:gd name="connsiteX247" fmla="*/ 2723760 w 5508506"/>
                <a:gd name="connsiteY247" fmla="*/ 1750466 h 2778165"/>
                <a:gd name="connsiteX248" fmla="*/ 2723760 w 5508506"/>
                <a:gd name="connsiteY248" fmla="*/ 1757779 h 2778165"/>
                <a:gd name="connsiteX249" fmla="*/ 2735606 w 5508506"/>
                <a:gd name="connsiteY249" fmla="*/ 1757779 h 2778165"/>
                <a:gd name="connsiteX250" fmla="*/ 2735606 w 5508506"/>
                <a:gd name="connsiteY250" fmla="*/ 1766115 h 2778165"/>
                <a:gd name="connsiteX251" fmla="*/ 2772900 w 5508506"/>
                <a:gd name="connsiteY251" fmla="*/ 1766115 h 2778165"/>
                <a:gd name="connsiteX252" fmla="*/ 2772900 w 5508506"/>
                <a:gd name="connsiteY252" fmla="*/ 1785274 h 2778165"/>
                <a:gd name="connsiteX253" fmla="*/ 2812826 w 5508506"/>
                <a:gd name="connsiteY253" fmla="*/ 1785274 h 2778165"/>
                <a:gd name="connsiteX254" fmla="*/ 2812826 w 5508506"/>
                <a:gd name="connsiteY254" fmla="*/ 1797120 h 2778165"/>
                <a:gd name="connsiteX255" fmla="*/ 2848073 w 5508506"/>
                <a:gd name="connsiteY255" fmla="*/ 1797120 h 2778165"/>
                <a:gd name="connsiteX256" fmla="*/ 2848073 w 5508506"/>
                <a:gd name="connsiteY256" fmla="*/ 1805456 h 2778165"/>
                <a:gd name="connsiteX257" fmla="*/ 2860504 w 5508506"/>
                <a:gd name="connsiteY257" fmla="*/ 1805456 h 2778165"/>
                <a:gd name="connsiteX258" fmla="*/ 2860504 w 5508506"/>
                <a:gd name="connsiteY258" fmla="*/ 1822568 h 2778165"/>
                <a:gd name="connsiteX259" fmla="*/ 2902478 w 5508506"/>
                <a:gd name="connsiteY259" fmla="*/ 1822568 h 2778165"/>
                <a:gd name="connsiteX260" fmla="*/ 2902478 w 5508506"/>
                <a:gd name="connsiteY260" fmla="*/ 1841141 h 2778165"/>
                <a:gd name="connsiteX261" fmla="*/ 2910229 w 5508506"/>
                <a:gd name="connsiteY261" fmla="*/ 1841141 h 2778165"/>
                <a:gd name="connsiteX262" fmla="*/ 2910229 w 5508506"/>
                <a:gd name="connsiteY262" fmla="*/ 1851086 h 2778165"/>
                <a:gd name="connsiteX263" fmla="*/ 2926901 w 5508506"/>
                <a:gd name="connsiteY263" fmla="*/ 1851086 h 2778165"/>
                <a:gd name="connsiteX264" fmla="*/ 2926901 w 5508506"/>
                <a:gd name="connsiteY264" fmla="*/ 1862494 h 2778165"/>
                <a:gd name="connsiteX265" fmla="*/ 3051653 w 5508506"/>
                <a:gd name="connsiteY265" fmla="*/ 1862494 h 2778165"/>
                <a:gd name="connsiteX266" fmla="*/ 3051653 w 5508506"/>
                <a:gd name="connsiteY266" fmla="*/ 1871707 h 2778165"/>
                <a:gd name="connsiteX267" fmla="*/ 3069349 w 5508506"/>
                <a:gd name="connsiteY267" fmla="*/ 1871707 h 2778165"/>
                <a:gd name="connsiteX268" fmla="*/ 3069349 w 5508506"/>
                <a:gd name="connsiteY268" fmla="*/ 1877996 h 2778165"/>
                <a:gd name="connsiteX269" fmla="*/ 3086460 w 5508506"/>
                <a:gd name="connsiteY269" fmla="*/ 1877996 h 2778165"/>
                <a:gd name="connsiteX270" fmla="*/ 3086460 w 5508506"/>
                <a:gd name="connsiteY270" fmla="*/ 1885748 h 2778165"/>
                <a:gd name="connsiteX271" fmla="*/ 3114394 w 5508506"/>
                <a:gd name="connsiteY271" fmla="*/ 1885748 h 2778165"/>
                <a:gd name="connsiteX272" fmla="*/ 3114394 w 5508506"/>
                <a:gd name="connsiteY272" fmla="*/ 1898764 h 2778165"/>
                <a:gd name="connsiteX273" fmla="*/ 3137209 w 5508506"/>
                <a:gd name="connsiteY273" fmla="*/ 1898764 h 2778165"/>
                <a:gd name="connsiteX274" fmla="*/ 3137209 w 5508506"/>
                <a:gd name="connsiteY274" fmla="*/ 1905930 h 2778165"/>
                <a:gd name="connsiteX275" fmla="*/ 3154320 w 5508506"/>
                <a:gd name="connsiteY275" fmla="*/ 1905930 h 2778165"/>
                <a:gd name="connsiteX276" fmla="*/ 3154320 w 5508506"/>
                <a:gd name="connsiteY276" fmla="*/ 1922603 h 2778165"/>
                <a:gd name="connsiteX277" fmla="*/ 3179183 w 5508506"/>
                <a:gd name="connsiteY277" fmla="*/ 1922603 h 2778165"/>
                <a:gd name="connsiteX278" fmla="*/ 3179183 w 5508506"/>
                <a:gd name="connsiteY278" fmla="*/ 1932401 h 2778165"/>
                <a:gd name="connsiteX279" fmla="*/ 3212381 w 5508506"/>
                <a:gd name="connsiteY279" fmla="*/ 1932401 h 2778165"/>
                <a:gd name="connsiteX280" fmla="*/ 3212381 w 5508506"/>
                <a:gd name="connsiteY280" fmla="*/ 1948927 h 2778165"/>
                <a:gd name="connsiteX281" fmla="*/ 3294281 w 5508506"/>
                <a:gd name="connsiteY281" fmla="*/ 1948927 h 2778165"/>
                <a:gd name="connsiteX282" fmla="*/ 3294281 w 5508506"/>
                <a:gd name="connsiteY282" fmla="*/ 1961359 h 2778165"/>
                <a:gd name="connsiteX283" fmla="*/ 3347078 w 5508506"/>
                <a:gd name="connsiteY283" fmla="*/ 1961359 h 2778165"/>
                <a:gd name="connsiteX284" fmla="*/ 3347078 w 5508506"/>
                <a:gd name="connsiteY284" fmla="*/ 1990463 h 2778165"/>
                <a:gd name="connsiteX285" fmla="*/ 3481774 w 5508506"/>
                <a:gd name="connsiteY285" fmla="*/ 1990463 h 2778165"/>
                <a:gd name="connsiteX286" fmla="*/ 3481774 w 5508506"/>
                <a:gd name="connsiteY286" fmla="*/ 2000261 h 2778165"/>
                <a:gd name="connsiteX287" fmla="*/ 3525356 w 5508506"/>
                <a:gd name="connsiteY287" fmla="*/ 2000261 h 2778165"/>
                <a:gd name="connsiteX288" fmla="*/ 3525356 w 5508506"/>
                <a:gd name="connsiteY288" fmla="*/ 2015325 h 2778165"/>
                <a:gd name="connsiteX289" fmla="*/ 3554314 w 5508506"/>
                <a:gd name="connsiteY289" fmla="*/ 2015325 h 2778165"/>
                <a:gd name="connsiteX290" fmla="*/ 3554314 w 5508506"/>
                <a:gd name="connsiteY290" fmla="*/ 2026147 h 2778165"/>
                <a:gd name="connsiteX291" fmla="*/ 3579323 w 5508506"/>
                <a:gd name="connsiteY291" fmla="*/ 2026147 h 2778165"/>
                <a:gd name="connsiteX292" fmla="*/ 3579323 w 5508506"/>
                <a:gd name="connsiteY292" fmla="*/ 2041211 h 2778165"/>
                <a:gd name="connsiteX293" fmla="*/ 3600968 w 5508506"/>
                <a:gd name="connsiteY293" fmla="*/ 2041211 h 2778165"/>
                <a:gd name="connsiteX294" fmla="*/ 3600968 w 5508506"/>
                <a:gd name="connsiteY294" fmla="*/ 2048524 h 2778165"/>
                <a:gd name="connsiteX295" fmla="*/ 3637823 w 5508506"/>
                <a:gd name="connsiteY295" fmla="*/ 2048524 h 2778165"/>
                <a:gd name="connsiteX296" fmla="*/ 3637823 w 5508506"/>
                <a:gd name="connsiteY296" fmla="*/ 2057299 h 2778165"/>
                <a:gd name="connsiteX297" fmla="*/ 3650839 w 5508506"/>
                <a:gd name="connsiteY297" fmla="*/ 2057299 h 2778165"/>
                <a:gd name="connsiteX298" fmla="*/ 3650839 w 5508506"/>
                <a:gd name="connsiteY298" fmla="*/ 2066074 h 2778165"/>
                <a:gd name="connsiteX299" fmla="*/ 3665756 w 5508506"/>
                <a:gd name="connsiteY299" fmla="*/ 2066074 h 2778165"/>
                <a:gd name="connsiteX300" fmla="*/ 3665756 w 5508506"/>
                <a:gd name="connsiteY300" fmla="*/ 2075141 h 2778165"/>
                <a:gd name="connsiteX301" fmla="*/ 3688133 w 5508506"/>
                <a:gd name="connsiteY301" fmla="*/ 2075141 h 2778165"/>
                <a:gd name="connsiteX302" fmla="*/ 3688133 w 5508506"/>
                <a:gd name="connsiteY302" fmla="*/ 2082600 h 2778165"/>
                <a:gd name="connsiteX303" fmla="*/ 3693251 w 5508506"/>
                <a:gd name="connsiteY303" fmla="*/ 2082600 h 2778165"/>
                <a:gd name="connsiteX304" fmla="*/ 3693251 w 5508506"/>
                <a:gd name="connsiteY304" fmla="*/ 2088450 h 2778165"/>
                <a:gd name="connsiteX305" fmla="*/ 3724403 w 5508506"/>
                <a:gd name="connsiteY305" fmla="*/ 2088450 h 2778165"/>
                <a:gd name="connsiteX306" fmla="*/ 3724403 w 5508506"/>
                <a:gd name="connsiteY306" fmla="*/ 2097225 h 2778165"/>
                <a:gd name="connsiteX307" fmla="*/ 3791239 w 5508506"/>
                <a:gd name="connsiteY307" fmla="*/ 2097225 h 2778165"/>
                <a:gd name="connsiteX308" fmla="*/ 3791239 w 5508506"/>
                <a:gd name="connsiteY308" fmla="*/ 2109071 h 2778165"/>
                <a:gd name="connsiteX309" fmla="*/ 3805133 w 5508506"/>
                <a:gd name="connsiteY309" fmla="*/ 2109071 h 2778165"/>
                <a:gd name="connsiteX310" fmla="*/ 3805133 w 5508506"/>
                <a:gd name="connsiteY310" fmla="*/ 2138614 h 2778165"/>
                <a:gd name="connsiteX311" fmla="*/ 3831165 w 5508506"/>
                <a:gd name="connsiteY311" fmla="*/ 2138614 h 2778165"/>
                <a:gd name="connsiteX312" fmla="*/ 3831165 w 5508506"/>
                <a:gd name="connsiteY312" fmla="*/ 2148413 h 2778165"/>
                <a:gd name="connsiteX313" fmla="*/ 3849300 w 5508506"/>
                <a:gd name="connsiteY313" fmla="*/ 2148413 h 2778165"/>
                <a:gd name="connsiteX314" fmla="*/ 3849300 w 5508506"/>
                <a:gd name="connsiteY314" fmla="*/ 2153678 h 2778165"/>
                <a:gd name="connsiteX315" fmla="*/ 3901072 w 5508506"/>
                <a:gd name="connsiteY315" fmla="*/ 2153678 h 2778165"/>
                <a:gd name="connsiteX316" fmla="*/ 3901072 w 5508506"/>
                <a:gd name="connsiteY316" fmla="*/ 2171813 h 2778165"/>
                <a:gd name="connsiteX317" fmla="*/ 3916575 w 5508506"/>
                <a:gd name="connsiteY317" fmla="*/ 2171813 h 2778165"/>
                <a:gd name="connsiteX318" fmla="*/ 3916575 w 5508506"/>
                <a:gd name="connsiteY318" fmla="*/ 2193019 h 2778165"/>
                <a:gd name="connsiteX319" fmla="*/ 4097925 w 5508506"/>
                <a:gd name="connsiteY319" fmla="*/ 2193019 h 2778165"/>
                <a:gd name="connsiteX320" fmla="*/ 4097925 w 5508506"/>
                <a:gd name="connsiteY320" fmla="*/ 2220075 h 2778165"/>
                <a:gd name="connsiteX321" fmla="*/ 4146626 w 5508506"/>
                <a:gd name="connsiteY321" fmla="*/ 2220075 h 2778165"/>
                <a:gd name="connsiteX322" fmla="*/ 4146626 w 5508506"/>
                <a:gd name="connsiteY322" fmla="*/ 2228265 h 2778165"/>
                <a:gd name="connsiteX323" fmla="*/ 4175730 w 5508506"/>
                <a:gd name="connsiteY323" fmla="*/ 2228265 h 2778165"/>
                <a:gd name="connsiteX324" fmla="*/ 4175730 w 5508506"/>
                <a:gd name="connsiteY324" fmla="*/ 2245376 h 2778165"/>
                <a:gd name="connsiteX325" fmla="*/ 4458139 w 5508506"/>
                <a:gd name="connsiteY325" fmla="*/ 2245376 h 2778165"/>
                <a:gd name="connsiteX326" fmla="*/ 4458139 w 5508506"/>
                <a:gd name="connsiteY326" fmla="*/ 2265559 h 2778165"/>
                <a:gd name="connsiteX327" fmla="*/ 4525560 w 5508506"/>
                <a:gd name="connsiteY327" fmla="*/ 2265559 h 2778165"/>
                <a:gd name="connsiteX328" fmla="*/ 4525560 w 5508506"/>
                <a:gd name="connsiteY328" fmla="*/ 2286326 h 2778165"/>
                <a:gd name="connsiteX329" fmla="*/ 4666399 w 5508506"/>
                <a:gd name="connsiteY329" fmla="*/ 2286326 h 2778165"/>
                <a:gd name="connsiteX330" fmla="*/ 4666399 w 5508506"/>
                <a:gd name="connsiteY330" fmla="*/ 2316454 h 2778165"/>
                <a:gd name="connsiteX331" fmla="*/ 4747860 w 5508506"/>
                <a:gd name="connsiteY331" fmla="*/ 2316454 h 2778165"/>
                <a:gd name="connsiteX332" fmla="*/ 4747860 w 5508506"/>
                <a:gd name="connsiteY332" fmla="*/ 2357843 h 2778165"/>
                <a:gd name="connsiteX333" fmla="*/ 5057179 w 5508506"/>
                <a:gd name="connsiteY333" fmla="*/ 2357843 h 2778165"/>
                <a:gd name="connsiteX334" fmla="*/ 5057179 w 5508506"/>
                <a:gd name="connsiteY334" fmla="*/ 2427750 h 2778165"/>
                <a:gd name="connsiteX335" fmla="*/ 5508506 w 5508506"/>
                <a:gd name="connsiteY335" fmla="*/ 2427750 h 2778165"/>
                <a:gd name="connsiteX336" fmla="*/ 5508506 w 5508506"/>
                <a:gd name="connsiteY336" fmla="*/ 2778165 h 2778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5508506" h="2778165">
                  <a:moveTo>
                    <a:pt x="0" y="0"/>
                  </a:moveTo>
                  <a:lnTo>
                    <a:pt x="68445" y="0"/>
                  </a:lnTo>
                  <a:lnTo>
                    <a:pt x="68445" y="16526"/>
                  </a:lnTo>
                  <a:lnTo>
                    <a:pt x="131625" y="16526"/>
                  </a:lnTo>
                  <a:lnTo>
                    <a:pt x="131625" y="26910"/>
                  </a:lnTo>
                  <a:lnTo>
                    <a:pt x="145080" y="26910"/>
                  </a:lnTo>
                  <a:lnTo>
                    <a:pt x="145080" y="46654"/>
                  </a:lnTo>
                  <a:lnTo>
                    <a:pt x="175208" y="46654"/>
                  </a:lnTo>
                  <a:lnTo>
                    <a:pt x="175208" y="59085"/>
                  </a:lnTo>
                  <a:lnTo>
                    <a:pt x="225956" y="59085"/>
                  </a:lnTo>
                  <a:lnTo>
                    <a:pt x="225956" y="71516"/>
                  </a:lnTo>
                  <a:lnTo>
                    <a:pt x="264274" y="71516"/>
                  </a:lnTo>
                  <a:lnTo>
                    <a:pt x="264274" y="94331"/>
                  </a:lnTo>
                  <a:lnTo>
                    <a:pt x="284018" y="94331"/>
                  </a:lnTo>
                  <a:lnTo>
                    <a:pt x="284018" y="128554"/>
                  </a:lnTo>
                  <a:lnTo>
                    <a:pt x="308880" y="128554"/>
                  </a:lnTo>
                  <a:lnTo>
                    <a:pt x="308880" y="144056"/>
                  </a:lnTo>
                  <a:lnTo>
                    <a:pt x="336814" y="144056"/>
                  </a:lnTo>
                  <a:lnTo>
                    <a:pt x="336814" y="166871"/>
                  </a:lnTo>
                  <a:lnTo>
                    <a:pt x="371036" y="166871"/>
                  </a:lnTo>
                  <a:lnTo>
                    <a:pt x="371036" y="179303"/>
                  </a:lnTo>
                  <a:lnTo>
                    <a:pt x="391804" y="179303"/>
                  </a:lnTo>
                  <a:lnTo>
                    <a:pt x="391804" y="193781"/>
                  </a:lnTo>
                  <a:lnTo>
                    <a:pt x="403211" y="193781"/>
                  </a:lnTo>
                  <a:lnTo>
                    <a:pt x="403211" y="204165"/>
                  </a:lnTo>
                  <a:lnTo>
                    <a:pt x="412425" y="204165"/>
                  </a:lnTo>
                  <a:lnTo>
                    <a:pt x="412425" y="215572"/>
                  </a:lnTo>
                  <a:lnTo>
                    <a:pt x="437288" y="215572"/>
                  </a:lnTo>
                  <a:lnTo>
                    <a:pt x="437288" y="233269"/>
                  </a:lnTo>
                  <a:lnTo>
                    <a:pt x="451913" y="233269"/>
                  </a:lnTo>
                  <a:lnTo>
                    <a:pt x="451913" y="247748"/>
                  </a:lnTo>
                  <a:lnTo>
                    <a:pt x="478823" y="247748"/>
                  </a:lnTo>
                  <a:lnTo>
                    <a:pt x="478823" y="275681"/>
                  </a:lnTo>
                  <a:lnTo>
                    <a:pt x="499590" y="275681"/>
                  </a:lnTo>
                  <a:lnTo>
                    <a:pt x="499590" y="291184"/>
                  </a:lnTo>
                  <a:lnTo>
                    <a:pt x="523429" y="291184"/>
                  </a:lnTo>
                  <a:lnTo>
                    <a:pt x="523429" y="303615"/>
                  </a:lnTo>
                  <a:lnTo>
                    <a:pt x="548291" y="303615"/>
                  </a:lnTo>
                  <a:lnTo>
                    <a:pt x="548291" y="311951"/>
                  </a:lnTo>
                  <a:lnTo>
                    <a:pt x="557651" y="311951"/>
                  </a:lnTo>
                  <a:lnTo>
                    <a:pt x="557651" y="324383"/>
                  </a:lnTo>
                  <a:lnTo>
                    <a:pt x="564818" y="324383"/>
                  </a:lnTo>
                  <a:lnTo>
                    <a:pt x="564818" y="348221"/>
                  </a:lnTo>
                  <a:lnTo>
                    <a:pt x="575201" y="348221"/>
                  </a:lnTo>
                  <a:lnTo>
                    <a:pt x="575201" y="357581"/>
                  </a:lnTo>
                  <a:lnTo>
                    <a:pt x="618784" y="357581"/>
                  </a:lnTo>
                  <a:lnTo>
                    <a:pt x="618784" y="391804"/>
                  </a:lnTo>
                  <a:lnTo>
                    <a:pt x="642623" y="391804"/>
                  </a:lnTo>
                  <a:lnTo>
                    <a:pt x="642623" y="410378"/>
                  </a:lnTo>
                  <a:lnTo>
                    <a:pt x="675675" y="410378"/>
                  </a:lnTo>
                  <a:lnTo>
                    <a:pt x="675675" y="418714"/>
                  </a:lnTo>
                  <a:lnTo>
                    <a:pt x="712091" y="418714"/>
                  </a:lnTo>
                  <a:lnTo>
                    <a:pt x="712091" y="445624"/>
                  </a:lnTo>
                  <a:lnTo>
                    <a:pt x="735784" y="445624"/>
                  </a:lnTo>
                  <a:lnTo>
                    <a:pt x="735784" y="461126"/>
                  </a:lnTo>
                  <a:lnTo>
                    <a:pt x="745144" y="461126"/>
                  </a:lnTo>
                  <a:lnTo>
                    <a:pt x="745144" y="483941"/>
                  </a:lnTo>
                  <a:lnTo>
                    <a:pt x="762840" y="483941"/>
                  </a:lnTo>
                  <a:lnTo>
                    <a:pt x="762840" y="491254"/>
                  </a:lnTo>
                  <a:lnTo>
                    <a:pt x="777319" y="491254"/>
                  </a:lnTo>
                  <a:lnTo>
                    <a:pt x="777319" y="501637"/>
                  </a:lnTo>
                  <a:lnTo>
                    <a:pt x="791798" y="501637"/>
                  </a:lnTo>
                  <a:lnTo>
                    <a:pt x="791798" y="514069"/>
                  </a:lnTo>
                  <a:lnTo>
                    <a:pt x="799110" y="514069"/>
                  </a:lnTo>
                  <a:lnTo>
                    <a:pt x="799110" y="530595"/>
                  </a:lnTo>
                  <a:lnTo>
                    <a:pt x="808324" y="530595"/>
                  </a:lnTo>
                  <a:lnTo>
                    <a:pt x="808324" y="542003"/>
                  </a:lnTo>
                  <a:lnTo>
                    <a:pt x="818708" y="542003"/>
                  </a:lnTo>
                  <a:lnTo>
                    <a:pt x="818708" y="557066"/>
                  </a:lnTo>
                  <a:lnTo>
                    <a:pt x="827044" y="557066"/>
                  </a:lnTo>
                  <a:lnTo>
                    <a:pt x="827044" y="581929"/>
                  </a:lnTo>
                  <a:lnTo>
                    <a:pt x="833771" y="581929"/>
                  </a:lnTo>
                  <a:lnTo>
                    <a:pt x="833771" y="592313"/>
                  </a:lnTo>
                  <a:lnTo>
                    <a:pt x="846788" y="592313"/>
                  </a:lnTo>
                  <a:lnTo>
                    <a:pt x="846788" y="604159"/>
                  </a:lnTo>
                  <a:lnTo>
                    <a:pt x="850883" y="604159"/>
                  </a:lnTo>
                  <a:lnTo>
                    <a:pt x="850883" y="619808"/>
                  </a:lnTo>
                  <a:lnTo>
                    <a:pt x="870041" y="619808"/>
                  </a:lnTo>
                  <a:lnTo>
                    <a:pt x="870041" y="636919"/>
                  </a:lnTo>
                  <a:lnTo>
                    <a:pt x="885105" y="636919"/>
                  </a:lnTo>
                  <a:lnTo>
                    <a:pt x="885105" y="647303"/>
                  </a:lnTo>
                  <a:lnTo>
                    <a:pt x="893880" y="647303"/>
                  </a:lnTo>
                  <a:lnTo>
                    <a:pt x="893880" y="661781"/>
                  </a:lnTo>
                  <a:lnTo>
                    <a:pt x="903825" y="661781"/>
                  </a:lnTo>
                  <a:lnTo>
                    <a:pt x="903825" y="667485"/>
                  </a:lnTo>
                  <a:lnTo>
                    <a:pt x="925031" y="667485"/>
                  </a:lnTo>
                  <a:lnTo>
                    <a:pt x="925031" y="684596"/>
                  </a:lnTo>
                  <a:lnTo>
                    <a:pt x="940095" y="684596"/>
                  </a:lnTo>
                  <a:lnTo>
                    <a:pt x="940095" y="699514"/>
                  </a:lnTo>
                  <a:lnTo>
                    <a:pt x="955013" y="699514"/>
                  </a:lnTo>
                  <a:lnTo>
                    <a:pt x="955013" y="718234"/>
                  </a:lnTo>
                  <a:lnTo>
                    <a:pt x="970661" y="718234"/>
                  </a:lnTo>
                  <a:lnTo>
                    <a:pt x="970661" y="734321"/>
                  </a:lnTo>
                  <a:lnTo>
                    <a:pt x="989235" y="734321"/>
                  </a:lnTo>
                  <a:lnTo>
                    <a:pt x="989235" y="739001"/>
                  </a:lnTo>
                  <a:lnTo>
                    <a:pt x="1030770" y="739001"/>
                  </a:lnTo>
                  <a:lnTo>
                    <a:pt x="1030770" y="762840"/>
                  </a:lnTo>
                  <a:lnTo>
                    <a:pt x="1043640" y="762840"/>
                  </a:lnTo>
                  <a:lnTo>
                    <a:pt x="1043640" y="778928"/>
                  </a:lnTo>
                  <a:lnTo>
                    <a:pt x="1055048" y="778928"/>
                  </a:lnTo>
                  <a:lnTo>
                    <a:pt x="1055048" y="787703"/>
                  </a:lnTo>
                  <a:lnTo>
                    <a:pt x="1065431" y="787703"/>
                  </a:lnTo>
                  <a:lnTo>
                    <a:pt x="1065431" y="806861"/>
                  </a:lnTo>
                  <a:lnTo>
                    <a:pt x="1071135" y="806861"/>
                  </a:lnTo>
                  <a:lnTo>
                    <a:pt x="1071135" y="818708"/>
                  </a:lnTo>
                  <a:lnTo>
                    <a:pt x="1084151" y="818708"/>
                  </a:lnTo>
                  <a:lnTo>
                    <a:pt x="1084151" y="835819"/>
                  </a:lnTo>
                  <a:lnTo>
                    <a:pt x="1106381" y="835819"/>
                  </a:lnTo>
                  <a:lnTo>
                    <a:pt x="1106381" y="856001"/>
                  </a:lnTo>
                  <a:lnTo>
                    <a:pt x="1114718" y="856001"/>
                  </a:lnTo>
                  <a:lnTo>
                    <a:pt x="1114718" y="871065"/>
                  </a:lnTo>
                  <a:lnTo>
                    <a:pt x="1125540" y="871065"/>
                  </a:lnTo>
                  <a:lnTo>
                    <a:pt x="1125540" y="879840"/>
                  </a:lnTo>
                  <a:lnTo>
                    <a:pt x="1136948" y="879840"/>
                  </a:lnTo>
                  <a:lnTo>
                    <a:pt x="1136948" y="894904"/>
                  </a:lnTo>
                  <a:lnTo>
                    <a:pt x="1143090" y="894904"/>
                  </a:lnTo>
                  <a:lnTo>
                    <a:pt x="1143090" y="903825"/>
                  </a:lnTo>
                  <a:lnTo>
                    <a:pt x="1150403" y="903825"/>
                  </a:lnTo>
                  <a:lnTo>
                    <a:pt x="1150403" y="909968"/>
                  </a:lnTo>
                  <a:lnTo>
                    <a:pt x="1156106" y="909968"/>
                  </a:lnTo>
                  <a:lnTo>
                    <a:pt x="1156106" y="920790"/>
                  </a:lnTo>
                  <a:lnTo>
                    <a:pt x="1164881" y="920790"/>
                  </a:lnTo>
                  <a:lnTo>
                    <a:pt x="1164881" y="934830"/>
                  </a:lnTo>
                  <a:lnTo>
                    <a:pt x="1168099" y="934830"/>
                  </a:lnTo>
                  <a:lnTo>
                    <a:pt x="1168099" y="941557"/>
                  </a:lnTo>
                  <a:lnTo>
                    <a:pt x="1195009" y="941557"/>
                  </a:lnTo>
                  <a:lnTo>
                    <a:pt x="1195009" y="974171"/>
                  </a:lnTo>
                  <a:lnTo>
                    <a:pt x="1201151" y="974171"/>
                  </a:lnTo>
                  <a:lnTo>
                    <a:pt x="1201151" y="981045"/>
                  </a:lnTo>
                  <a:lnTo>
                    <a:pt x="1217239" y="981045"/>
                  </a:lnTo>
                  <a:lnTo>
                    <a:pt x="1217239" y="992306"/>
                  </a:lnTo>
                  <a:lnTo>
                    <a:pt x="1252485" y="992306"/>
                  </a:lnTo>
                  <a:lnTo>
                    <a:pt x="1252485" y="1000642"/>
                  </a:lnTo>
                  <a:lnTo>
                    <a:pt x="1263454" y="1000642"/>
                  </a:lnTo>
                  <a:lnTo>
                    <a:pt x="1263454" y="1010002"/>
                  </a:lnTo>
                  <a:lnTo>
                    <a:pt x="1284075" y="1010002"/>
                  </a:lnTo>
                  <a:lnTo>
                    <a:pt x="1284075" y="1029746"/>
                  </a:lnTo>
                  <a:lnTo>
                    <a:pt x="1309523" y="1029746"/>
                  </a:lnTo>
                  <a:lnTo>
                    <a:pt x="1309523" y="1039545"/>
                  </a:lnTo>
                  <a:lnTo>
                    <a:pt x="1343160" y="1039545"/>
                  </a:lnTo>
                  <a:lnTo>
                    <a:pt x="1343160" y="1050953"/>
                  </a:lnTo>
                  <a:lnTo>
                    <a:pt x="1360856" y="1050953"/>
                  </a:lnTo>
                  <a:lnTo>
                    <a:pt x="1360856" y="1061775"/>
                  </a:lnTo>
                  <a:lnTo>
                    <a:pt x="1375774" y="1061775"/>
                  </a:lnTo>
                  <a:lnTo>
                    <a:pt x="1375774" y="1071720"/>
                  </a:lnTo>
                  <a:lnTo>
                    <a:pt x="1385134" y="1071720"/>
                  </a:lnTo>
                  <a:lnTo>
                    <a:pt x="1385134" y="1079471"/>
                  </a:lnTo>
                  <a:lnTo>
                    <a:pt x="1418918" y="1079471"/>
                  </a:lnTo>
                  <a:lnTo>
                    <a:pt x="1418918" y="1092341"/>
                  </a:lnTo>
                  <a:lnTo>
                    <a:pt x="1424036" y="1092341"/>
                  </a:lnTo>
                  <a:lnTo>
                    <a:pt x="1424036" y="1104334"/>
                  </a:lnTo>
                  <a:lnTo>
                    <a:pt x="1455626" y="1104334"/>
                  </a:lnTo>
                  <a:lnTo>
                    <a:pt x="1455626" y="1119836"/>
                  </a:lnTo>
                  <a:lnTo>
                    <a:pt x="1486193" y="1119836"/>
                  </a:lnTo>
                  <a:lnTo>
                    <a:pt x="1486193" y="1136948"/>
                  </a:lnTo>
                  <a:lnTo>
                    <a:pt x="1504328" y="1136948"/>
                  </a:lnTo>
                  <a:lnTo>
                    <a:pt x="1504328" y="1147770"/>
                  </a:lnTo>
                  <a:lnTo>
                    <a:pt x="1543230" y="1147770"/>
                  </a:lnTo>
                  <a:lnTo>
                    <a:pt x="1543230" y="1164881"/>
                  </a:lnTo>
                  <a:lnTo>
                    <a:pt x="1562389" y="1164881"/>
                  </a:lnTo>
                  <a:lnTo>
                    <a:pt x="1562389" y="1194424"/>
                  </a:lnTo>
                  <a:lnTo>
                    <a:pt x="1572773" y="1194424"/>
                  </a:lnTo>
                  <a:lnTo>
                    <a:pt x="1572773" y="1207440"/>
                  </a:lnTo>
                  <a:lnTo>
                    <a:pt x="1603778" y="1207440"/>
                  </a:lnTo>
                  <a:lnTo>
                    <a:pt x="1603778" y="1217239"/>
                  </a:lnTo>
                  <a:lnTo>
                    <a:pt x="1615185" y="1217239"/>
                  </a:lnTo>
                  <a:lnTo>
                    <a:pt x="1615185" y="1226599"/>
                  </a:lnTo>
                  <a:lnTo>
                    <a:pt x="1631273" y="1226599"/>
                  </a:lnTo>
                  <a:lnTo>
                    <a:pt x="1631273" y="1239030"/>
                  </a:lnTo>
                  <a:lnTo>
                    <a:pt x="1636538" y="1239030"/>
                  </a:lnTo>
                  <a:lnTo>
                    <a:pt x="1636538" y="1251461"/>
                  </a:lnTo>
                  <a:lnTo>
                    <a:pt x="1664033" y="1251461"/>
                  </a:lnTo>
                  <a:lnTo>
                    <a:pt x="1664033" y="1286123"/>
                  </a:lnTo>
                  <a:lnTo>
                    <a:pt x="1685678" y="1286123"/>
                  </a:lnTo>
                  <a:lnTo>
                    <a:pt x="1685678" y="1296068"/>
                  </a:lnTo>
                  <a:lnTo>
                    <a:pt x="1702350" y="1296068"/>
                  </a:lnTo>
                  <a:lnTo>
                    <a:pt x="1702350" y="1306890"/>
                  </a:lnTo>
                  <a:lnTo>
                    <a:pt x="1710540" y="1306890"/>
                  </a:lnTo>
                  <a:lnTo>
                    <a:pt x="1710540" y="1313618"/>
                  </a:lnTo>
                  <a:lnTo>
                    <a:pt x="1782056" y="1313618"/>
                  </a:lnTo>
                  <a:lnTo>
                    <a:pt x="1782056" y="1326634"/>
                  </a:lnTo>
                  <a:lnTo>
                    <a:pt x="1790978" y="1326634"/>
                  </a:lnTo>
                  <a:lnTo>
                    <a:pt x="1790978" y="1336433"/>
                  </a:lnTo>
                  <a:lnTo>
                    <a:pt x="1801215" y="1336433"/>
                  </a:lnTo>
                  <a:lnTo>
                    <a:pt x="1801215" y="1349449"/>
                  </a:lnTo>
                  <a:lnTo>
                    <a:pt x="1833975" y="1349449"/>
                  </a:lnTo>
                  <a:lnTo>
                    <a:pt x="1833975" y="1366999"/>
                  </a:lnTo>
                  <a:lnTo>
                    <a:pt x="1843189" y="1366999"/>
                  </a:lnTo>
                  <a:lnTo>
                    <a:pt x="1843189" y="1391861"/>
                  </a:lnTo>
                  <a:lnTo>
                    <a:pt x="1855181" y="1391861"/>
                  </a:lnTo>
                  <a:lnTo>
                    <a:pt x="1855181" y="1400783"/>
                  </a:lnTo>
                  <a:lnTo>
                    <a:pt x="1878435" y="1400783"/>
                  </a:lnTo>
                  <a:lnTo>
                    <a:pt x="1878435" y="1415700"/>
                  </a:lnTo>
                  <a:lnTo>
                    <a:pt x="1899934" y="1415700"/>
                  </a:lnTo>
                  <a:lnTo>
                    <a:pt x="1899934" y="1427108"/>
                  </a:lnTo>
                  <a:lnTo>
                    <a:pt x="1911634" y="1427108"/>
                  </a:lnTo>
                  <a:lnTo>
                    <a:pt x="1911634" y="1433396"/>
                  </a:lnTo>
                  <a:lnTo>
                    <a:pt x="1920409" y="1433396"/>
                  </a:lnTo>
                  <a:lnTo>
                    <a:pt x="1920409" y="1457674"/>
                  </a:lnTo>
                  <a:lnTo>
                    <a:pt x="1950536" y="1457674"/>
                  </a:lnTo>
                  <a:lnTo>
                    <a:pt x="1950536" y="1472738"/>
                  </a:lnTo>
                  <a:lnTo>
                    <a:pt x="1957264" y="1472738"/>
                  </a:lnTo>
                  <a:lnTo>
                    <a:pt x="1957264" y="1488825"/>
                  </a:lnTo>
                  <a:lnTo>
                    <a:pt x="1962968" y="1488825"/>
                  </a:lnTo>
                  <a:lnTo>
                    <a:pt x="1962968" y="1499648"/>
                  </a:lnTo>
                  <a:lnTo>
                    <a:pt x="2014740" y="1499648"/>
                  </a:lnTo>
                  <a:lnTo>
                    <a:pt x="2014740" y="1510031"/>
                  </a:lnTo>
                  <a:lnTo>
                    <a:pt x="2046476" y="1510031"/>
                  </a:lnTo>
                  <a:lnTo>
                    <a:pt x="2046476" y="1529190"/>
                  </a:lnTo>
                  <a:lnTo>
                    <a:pt x="2097225" y="1529190"/>
                  </a:lnTo>
                  <a:lnTo>
                    <a:pt x="2097225" y="1546886"/>
                  </a:lnTo>
                  <a:lnTo>
                    <a:pt x="2114775" y="1546886"/>
                  </a:lnTo>
                  <a:lnTo>
                    <a:pt x="2114775" y="1553614"/>
                  </a:lnTo>
                  <a:lnTo>
                    <a:pt x="2133495" y="1553614"/>
                  </a:lnTo>
                  <a:lnTo>
                    <a:pt x="2133495" y="1562974"/>
                  </a:lnTo>
                  <a:lnTo>
                    <a:pt x="2151630" y="1562974"/>
                  </a:lnTo>
                  <a:lnTo>
                    <a:pt x="2151630" y="1570725"/>
                  </a:lnTo>
                  <a:lnTo>
                    <a:pt x="2210715" y="1570725"/>
                  </a:lnTo>
                  <a:lnTo>
                    <a:pt x="2210715" y="1591346"/>
                  </a:lnTo>
                  <a:lnTo>
                    <a:pt x="2219490" y="1591346"/>
                  </a:lnTo>
                  <a:lnTo>
                    <a:pt x="2219490" y="1596026"/>
                  </a:lnTo>
                  <a:lnTo>
                    <a:pt x="2296125" y="1596026"/>
                  </a:lnTo>
                  <a:lnTo>
                    <a:pt x="2296125" y="1606995"/>
                  </a:lnTo>
                  <a:lnTo>
                    <a:pt x="2364570" y="1606995"/>
                  </a:lnTo>
                  <a:lnTo>
                    <a:pt x="2364570" y="1616794"/>
                  </a:lnTo>
                  <a:lnTo>
                    <a:pt x="2405520" y="1616794"/>
                  </a:lnTo>
                  <a:lnTo>
                    <a:pt x="2405520" y="1628786"/>
                  </a:lnTo>
                  <a:lnTo>
                    <a:pt x="2413856" y="1628786"/>
                  </a:lnTo>
                  <a:lnTo>
                    <a:pt x="2413856" y="1639170"/>
                  </a:lnTo>
                  <a:lnTo>
                    <a:pt x="2451150" y="1639170"/>
                  </a:lnTo>
                  <a:lnTo>
                    <a:pt x="2451150" y="1648384"/>
                  </a:lnTo>
                  <a:lnTo>
                    <a:pt x="2458901" y="1648384"/>
                  </a:lnTo>
                  <a:lnTo>
                    <a:pt x="2458901" y="1658329"/>
                  </a:lnTo>
                  <a:lnTo>
                    <a:pt x="2490491" y="1658329"/>
                  </a:lnTo>
                  <a:lnTo>
                    <a:pt x="2490491" y="1660815"/>
                  </a:lnTo>
                  <a:lnTo>
                    <a:pt x="2541240" y="1660815"/>
                  </a:lnTo>
                  <a:lnTo>
                    <a:pt x="2541240" y="1692990"/>
                  </a:lnTo>
                  <a:lnTo>
                    <a:pt x="2582190" y="1692990"/>
                  </a:lnTo>
                  <a:lnTo>
                    <a:pt x="2582190" y="1701765"/>
                  </a:lnTo>
                  <a:lnTo>
                    <a:pt x="2598278" y="1701765"/>
                  </a:lnTo>
                  <a:lnTo>
                    <a:pt x="2598278" y="1718438"/>
                  </a:lnTo>
                  <a:lnTo>
                    <a:pt x="2619484" y="1718438"/>
                  </a:lnTo>
                  <a:lnTo>
                    <a:pt x="2619484" y="1723556"/>
                  </a:lnTo>
                  <a:lnTo>
                    <a:pt x="2681786" y="1723556"/>
                  </a:lnTo>
                  <a:lnTo>
                    <a:pt x="2681786" y="1736573"/>
                  </a:lnTo>
                  <a:lnTo>
                    <a:pt x="2711183" y="1736573"/>
                  </a:lnTo>
                  <a:lnTo>
                    <a:pt x="2711183" y="1750466"/>
                  </a:lnTo>
                  <a:lnTo>
                    <a:pt x="2723760" y="1750466"/>
                  </a:lnTo>
                  <a:lnTo>
                    <a:pt x="2723760" y="1757779"/>
                  </a:lnTo>
                  <a:lnTo>
                    <a:pt x="2735606" y="1757779"/>
                  </a:lnTo>
                  <a:lnTo>
                    <a:pt x="2735606" y="1766115"/>
                  </a:lnTo>
                  <a:lnTo>
                    <a:pt x="2772900" y="1766115"/>
                  </a:lnTo>
                  <a:lnTo>
                    <a:pt x="2772900" y="1785274"/>
                  </a:lnTo>
                  <a:lnTo>
                    <a:pt x="2812826" y="1785274"/>
                  </a:lnTo>
                  <a:lnTo>
                    <a:pt x="2812826" y="1797120"/>
                  </a:lnTo>
                  <a:lnTo>
                    <a:pt x="2848073" y="1797120"/>
                  </a:lnTo>
                  <a:lnTo>
                    <a:pt x="2848073" y="1805456"/>
                  </a:lnTo>
                  <a:lnTo>
                    <a:pt x="2860504" y="1805456"/>
                  </a:lnTo>
                  <a:lnTo>
                    <a:pt x="2860504" y="1822568"/>
                  </a:lnTo>
                  <a:lnTo>
                    <a:pt x="2902478" y="1822568"/>
                  </a:lnTo>
                  <a:lnTo>
                    <a:pt x="2902478" y="1841141"/>
                  </a:lnTo>
                  <a:lnTo>
                    <a:pt x="2910229" y="1841141"/>
                  </a:lnTo>
                  <a:lnTo>
                    <a:pt x="2910229" y="1851086"/>
                  </a:lnTo>
                  <a:lnTo>
                    <a:pt x="2926901" y="1851086"/>
                  </a:lnTo>
                  <a:lnTo>
                    <a:pt x="2926901" y="1862494"/>
                  </a:lnTo>
                  <a:lnTo>
                    <a:pt x="3051653" y="1862494"/>
                  </a:lnTo>
                  <a:lnTo>
                    <a:pt x="3051653" y="1871707"/>
                  </a:lnTo>
                  <a:lnTo>
                    <a:pt x="3069349" y="1871707"/>
                  </a:lnTo>
                  <a:lnTo>
                    <a:pt x="3069349" y="1877996"/>
                  </a:lnTo>
                  <a:lnTo>
                    <a:pt x="3086460" y="1877996"/>
                  </a:lnTo>
                  <a:lnTo>
                    <a:pt x="3086460" y="1885748"/>
                  </a:lnTo>
                  <a:lnTo>
                    <a:pt x="3114394" y="1885748"/>
                  </a:lnTo>
                  <a:lnTo>
                    <a:pt x="3114394" y="1898764"/>
                  </a:lnTo>
                  <a:lnTo>
                    <a:pt x="3137209" y="1898764"/>
                  </a:lnTo>
                  <a:lnTo>
                    <a:pt x="3137209" y="1905930"/>
                  </a:lnTo>
                  <a:lnTo>
                    <a:pt x="3154320" y="1905930"/>
                  </a:lnTo>
                  <a:lnTo>
                    <a:pt x="3154320" y="1922603"/>
                  </a:lnTo>
                  <a:lnTo>
                    <a:pt x="3179183" y="1922603"/>
                  </a:lnTo>
                  <a:lnTo>
                    <a:pt x="3179183" y="1932401"/>
                  </a:lnTo>
                  <a:lnTo>
                    <a:pt x="3212381" y="1932401"/>
                  </a:lnTo>
                  <a:lnTo>
                    <a:pt x="3212381" y="1948927"/>
                  </a:lnTo>
                  <a:lnTo>
                    <a:pt x="3294281" y="1948927"/>
                  </a:lnTo>
                  <a:lnTo>
                    <a:pt x="3294281" y="1961359"/>
                  </a:lnTo>
                  <a:lnTo>
                    <a:pt x="3347078" y="1961359"/>
                  </a:lnTo>
                  <a:lnTo>
                    <a:pt x="3347078" y="1990463"/>
                  </a:lnTo>
                  <a:lnTo>
                    <a:pt x="3481774" y="1990463"/>
                  </a:lnTo>
                  <a:lnTo>
                    <a:pt x="3481774" y="2000261"/>
                  </a:lnTo>
                  <a:lnTo>
                    <a:pt x="3525356" y="2000261"/>
                  </a:lnTo>
                  <a:lnTo>
                    <a:pt x="3525356" y="2015325"/>
                  </a:lnTo>
                  <a:lnTo>
                    <a:pt x="3554314" y="2015325"/>
                  </a:lnTo>
                  <a:lnTo>
                    <a:pt x="3554314" y="2026147"/>
                  </a:lnTo>
                  <a:lnTo>
                    <a:pt x="3579323" y="2026147"/>
                  </a:lnTo>
                  <a:lnTo>
                    <a:pt x="3579323" y="2041211"/>
                  </a:lnTo>
                  <a:lnTo>
                    <a:pt x="3600968" y="2041211"/>
                  </a:lnTo>
                  <a:lnTo>
                    <a:pt x="3600968" y="2048524"/>
                  </a:lnTo>
                  <a:lnTo>
                    <a:pt x="3637823" y="2048524"/>
                  </a:lnTo>
                  <a:lnTo>
                    <a:pt x="3637823" y="2057299"/>
                  </a:lnTo>
                  <a:lnTo>
                    <a:pt x="3650839" y="2057299"/>
                  </a:lnTo>
                  <a:lnTo>
                    <a:pt x="3650839" y="2066074"/>
                  </a:lnTo>
                  <a:lnTo>
                    <a:pt x="3665756" y="2066074"/>
                  </a:lnTo>
                  <a:lnTo>
                    <a:pt x="3665756" y="2075141"/>
                  </a:lnTo>
                  <a:lnTo>
                    <a:pt x="3688133" y="2075141"/>
                  </a:lnTo>
                  <a:lnTo>
                    <a:pt x="3688133" y="2082600"/>
                  </a:lnTo>
                  <a:lnTo>
                    <a:pt x="3693251" y="2082600"/>
                  </a:lnTo>
                  <a:lnTo>
                    <a:pt x="3693251" y="2088450"/>
                  </a:lnTo>
                  <a:lnTo>
                    <a:pt x="3724403" y="2088450"/>
                  </a:lnTo>
                  <a:lnTo>
                    <a:pt x="3724403" y="2097225"/>
                  </a:lnTo>
                  <a:lnTo>
                    <a:pt x="3791239" y="2097225"/>
                  </a:lnTo>
                  <a:lnTo>
                    <a:pt x="3791239" y="2109071"/>
                  </a:lnTo>
                  <a:lnTo>
                    <a:pt x="3805133" y="2109071"/>
                  </a:lnTo>
                  <a:lnTo>
                    <a:pt x="3805133" y="2138614"/>
                  </a:lnTo>
                  <a:lnTo>
                    <a:pt x="3831165" y="2138614"/>
                  </a:lnTo>
                  <a:lnTo>
                    <a:pt x="3831165" y="2148413"/>
                  </a:lnTo>
                  <a:lnTo>
                    <a:pt x="3849300" y="2148413"/>
                  </a:lnTo>
                  <a:lnTo>
                    <a:pt x="3849300" y="2153678"/>
                  </a:lnTo>
                  <a:lnTo>
                    <a:pt x="3901072" y="2153678"/>
                  </a:lnTo>
                  <a:lnTo>
                    <a:pt x="3901072" y="2171813"/>
                  </a:lnTo>
                  <a:lnTo>
                    <a:pt x="3916575" y="2171813"/>
                  </a:lnTo>
                  <a:lnTo>
                    <a:pt x="3916575" y="2193019"/>
                  </a:lnTo>
                  <a:lnTo>
                    <a:pt x="4097925" y="2193019"/>
                  </a:lnTo>
                  <a:lnTo>
                    <a:pt x="4097925" y="2220075"/>
                  </a:lnTo>
                  <a:lnTo>
                    <a:pt x="4146626" y="2220075"/>
                  </a:lnTo>
                  <a:lnTo>
                    <a:pt x="4146626" y="2228265"/>
                  </a:lnTo>
                  <a:lnTo>
                    <a:pt x="4175730" y="2228265"/>
                  </a:lnTo>
                  <a:lnTo>
                    <a:pt x="4175730" y="2245376"/>
                  </a:lnTo>
                  <a:lnTo>
                    <a:pt x="4458139" y="2245376"/>
                  </a:lnTo>
                  <a:lnTo>
                    <a:pt x="4458139" y="2265559"/>
                  </a:lnTo>
                  <a:lnTo>
                    <a:pt x="4525560" y="2265559"/>
                  </a:lnTo>
                  <a:lnTo>
                    <a:pt x="4525560" y="2286326"/>
                  </a:lnTo>
                  <a:lnTo>
                    <a:pt x="4666399" y="2286326"/>
                  </a:lnTo>
                  <a:lnTo>
                    <a:pt x="4666399" y="2316454"/>
                  </a:lnTo>
                  <a:lnTo>
                    <a:pt x="4747860" y="2316454"/>
                  </a:lnTo>
                  <a:lnTo>
                    <a:pt x="4747860" y="2357843"/>
                  </a:lnTo>
                  <a:lnTo>
                    <a:pt x="5057179" y="2357843"/>
                  </a:lnTo>
                  <a:lnTo>
                    <a:pt x="5057179" y="2427750"/>
                  </a:lnTo>
                  <a:lnTo>
                    <a:pt x="5508506" y="2427750"/>
                  </a:lnTo>
                  <a:lnTo>
                    <a:pt x="5508506" y="2778165"/>
                  </a:lnTo>
                </a:path>
              </a:pathLst>
            </a:custGeom>
            <a:noFill/>
            <a:ln w="12700" cap="flat">
              <a:solidFill>
                <a:schemeClr val="accent1"/>
              </a:solidFill>
              <a:prstDash val="solid"/>
              <a:miter/>
            </a:ln>
          </p:spPr>
          <p:txBody>
            <a:bodyPr rtlCol="0" anchor="ctr"/>
            <a:lstStyle/>
            <a:p>
              <a:endParaRPr lang="en-GB" dirty="0"/>
            </a:p>
          </p:txBody>
        </p:sp>
        <p:grpSp>
          <p:nvGrpSpPr>
            <p:cNvPr id="276" name="Graphic 9">
              <a:extLst>
                <a:ext uri="{FF2B5EF4-FFF2-40B4-BE49-F238E27FC236}">
                  <a16:creationId xmlns:a16="http://schemas.microsoft.com/office/drawing/2014/main" id="{5175220C-06A6-4C71-BE8C-DD99C5756BB7}"/>
                </a:ext>
              </a:extLst>
            </p:cNvPr>
            <p:cNvGrpSpPr/>
            <p:nvPr/>
          </p:nvGrpSpPr>
          <p:grpSpPr>
            <a:xfrm>
              <a:off x="3661573" y="1840085"/>
              <a:ext cx="5372786" cy="2479815"/>
              <a:chOff x="3661573" y="1840085"/>
              <a:chExt cx="5372786" cy="2479815"/>
            </a:xfrm>
          </p:grpSpPr>
          <p:sp>
            <p:nvSpPr>
              <p:cNvPr id="277" name="Freeform: Shape 276">
                <a:extLst>
                  <a:ext uri="{FF2B5EF4-FFF2-40B4-BE49-F238E27FC236}">
                    <a16:creationId xmlns:a16="http://schemas.microsoft.com/office/drawing/2014/main" id="{C60CDE1E-6DD9-4CC9-82A5-DB350F477239}"/>
                  </a:ext>
                </a:extLst>
              </p:cNvPr>
              <p:cNvSpPr/>
              <p:nvPr/>
            </p:nvSpPr>
            <p:spPr>
              <a:xfrm>
                <a:off x="5986656" y="345380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78" name="Freeform: Shape 277">
                <a:extLst>
                  <a:ext uri="{FF2B5EF4-FFF2-40B4-BE49-F238E27FC236}">
                    <a16:creationId xmlns:a16="http://schemas.microsoft.com/office/drawing/2014/main" id="{690828F4-9BF8-45F8-A981-426BDB5889A6}"/>
                  </a:ext>
                </a:extLst>
              </p:cNvPr>
              <p:cNvSpPr/>
              <p:nvPr/>
            </p:nvSpPr>
            <p:spPr>
              <a:xfrm>
                <a:off x="5954919" y="344722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79" name="Freeform: Shape 278">
                <a:extLst>
                  <a:ext uri="{FF2B5EF4-FFF2-40B4-BE49-F238E27FC236}">
                    <a16:creationId xmlns:a16="http://schemas.microsoft.com/office/drawing/2014/main" id="{0B0F05EE-19C2-401E-9BEC-61C861303601}"/>
                  </a:ext>
                </a:extLst>
              </p:cNvPr>
              <p:cNvSpPr/>
              <p:nvPr/>
            </p:nvSpPr>
            <p:spPr>
              <a:xfrm>
                <a:off x="5929326" y="344722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81BE7A7C-FD21-44B8-83CE-346875E6C142}"/>
                  </a:ext>
                </a:extLst>
              </p:cNvPr>
              <p:cNvSpPr/>
              <p:nvPr/>
            </p:nvSpPr>
            <p:spPr>
              <a:xfrm>
                <a:off x="5866438" y="343830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1" name="Freeform: Shape 280">
                <a:extLst>
                  <a:ext uri="{FF2B5EF4-FFF2-40B4-BE49-F238E27FC236}">
                    <a16:creationId xmlns:a16="http://schemas.microsoft.com/office/drawing/2014/main" id="{0992543A-E15A-4F8A-9450-F6F40197D743}"/>
                  </a:ext>
                </a:extLst>
              </p:cNvPr>
              <p:cNvSpPr/>
              <p:nvPr/>
            </p:nvSpPr>
            <p:spPr>
              <a:xfrm>
                <a:off x="5844354" y="343830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2" name="Freeform: Shape 281">
                <a:extLst>
                  <a:ext uri="{FF2B5EF4-FFF2-40B4-BE49-F238E27FC236}">
                    <a16:creationId xmlns:a16="http://schemas.microsoft.com/office/drawing/2014/main" id="{0E779946-1791-4C8E-9A03-CF3076072520}"/>
                  </a:ext>
                </a:extLst>
              </p:cNvPr>
              <p:cNvSpPr/>
              <p:nvPr/>
            </p:nvSpPr>
            <p:spPr>
              <a:xfrm>
                <a:off x="5802088" y="341066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C69CD21F-F63E-41C5-A801-58A4B54939B9}"/>
                  </a:ext>
                </a:extLst>
              </p:cNvPr>
              <p:cNvSpPr/>
              <p:nvPr/>
            </p:nvSpPr>
            <p:spPr>
              <a:xfrm>
                <a:off x="5766988" y="3405837"/>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accent1"/>
                </a:solidFill>
                <a:prstDash val="solid"/>
                <a:miter/>
              </a:ln>
            </p:spPr>
            <p:txBody>
              <a:bodyPr rtlCol="0" anchor="ctr"/>
              <a:lstStyle/>
              <a:p>
                <a:endParaRPr lang="en-GB" dirty="0"/>
              </a:p>
            </p:txBody>
          </p:sp>
          <p:sp>
            <p:nvSpPr>
              <p:cNvPr id="284" name="Freeform: Shape 283">
                <a:extLst>
                  <a:ext uri="{FF2B5EF4-FFF2-40B4-BE49-F238E27FC236}">
                    <a16:creationId xmlns:a16="http://schemas.microsoft.com/office/drawing/2014/main" id="{012A5370-BCD0-4DFC-9AA9-58E79B63C04A}"/>
                  </a:ext>
                </a:extLst>
              </p:cNvPr>
              <p:cNvSpPr/>
              <p:nvPr/>
            </p:nvSpPr>
            <p:spPr>
              <a:xfrm>
                <a:off x="5735837" y="33919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5" name="Freeform: Shape 284">
                <a:extLst>
                  <a:ext uri="{FF2B5EF4-FFF2-40B4-BE49-F238E27FC236}">
                    <a16:creationId xmlns:a16="http://schemas.microsoft.com/office/drawing/2014/main" id="{A2E4A937-CAA7-4968-8469-8E01B9064369}"/>
                  </a:ext>
                </a:extLst>
              </p:cNvPr>
              <p:cNvSpPr/>
              <p:nvPr/>
            </p:nvSpPr>
            <p:spPr>
              <a:xfrm>
                <a:off x="6066069" y="348144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86" name="Freeform: Shape 285">
                <a:extLst>
                  <a:ext uri="{FF2B5EF4-FFF2-40B4-BE49-F238E27FC236}">
                    <a16:creationId xmlns:a16="http://schemas.microsoft.com/office/drawing/2014/main" id="{E4389155-CE01-41A0-8516-02CA79427626}"/>
                  </a:ext>
                </a:extLst>
              </p:cNvPr>
              <p:cNvSpPr/>
              <p:nvPr/>
            </p:nvSpPr>
            <p:spPr>
              <a:xfrm>
                <a:off x="6081279" y="349622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7" name="Freeform: Shape 286">
                <a:extLst>
                  <a:ext uri="{FF2B5EF4-FFF2-40B4-BE49-F238E27FC236}">
                    <a16:creationId xmlns:a16="http://schemas.microsoft.com/office/drawing/2014/main" id="{C7EAC719-C3BE-49D5-865E-5E1386F654D9}"/>
                  </a:ext>
                </a:extLst>
              </p:cNvPr>
              <p:cNvSpPr/>
              <p:nvPr/>
            </p:nvSpPr>
            <p:spPr>
              <a:xfrm>
                <a:off x="5203048" y="304928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88" name="Freeform: Shape 287">
                <a:extLst>
                  <a:ext uri="{FF2B5EF4-FFF2-40B4-BE49-F238E27FC236}">
                    <a16:creationId xmlns:a16="http://schemas.microsoft.com/office/drawing/2014/main" id="{940A5C50-E829-4174-8E26-2059845EF495}"/>
                  </a:ext>
                </a:extLst>
              </p:cNvPr>
              <p:cNvSpPr/>
              <p:nvPr/>
            </p:nvSpPr>
            <p:spPr>
              <a:xfrm>
                <a:off x="4612344" y="2578062"/>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89" name="Freeform: Shape 288">
                <a:extLst>
                  <a:ext uri="{FF2B5EF4-FFF2-40B4-BE49-F238E27FC236}">
                    <a16:creationId xmlns:a16="http://schemas.microsoft.com/office/drawing/2014/main" id="{4C099F13-327E-4CF6-BE3E-7C67C602263B}"/>
                  </a:ext>
                </a:extLst>
              </p:cNvPr>
              <p:cNvSpPr/>
              <p:nvPr/>
            </p:nvSpPr>
            <p:spPr>
              <a:xfrm>
                <a:off x="4317358" y="227766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0" name="Freeform: Shape 289">
                <a:extLst>
                  <a:ext uri="{FF2B5EF4-FFF2-40B4-BE49-F238E27FC236}">
                    <a16:creationId xmlns:a16="http://schemas.microsoft.com/office/drawing/2014/main" id="{DA495CDC-DFBE-454C-9847-744385DF6BEF}"/>
                  </a:ext>
                </a:extLst>
              </p:cNvPr>
              <p:cNvSpPr/>
              <p:nvPr/>
            </p:nvSpPr>
            <p:spPr>
              <a:xfrm>
                <a:off x="3661573" y="184008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1" name="Freeform: Shape 290">
                <a:extLst>
                  <a:ext uri="{FF2B5EF4-FFF2-40B4-BE49-F238E27FC236}">
                    <a16:creationId xmlns:a16="http://schemas.microsoft.com/office/drawing/2014/main" id="{7E38004E-B2F1-4686-9439-32BFEEB5F036}"/>
                  </a:ext>
                </a:extLst>
              </p:cNvPr>
              <p:cNvSpPr/>
              <p:nvPr/>
            </p:nvSpPr>
            <p:spPr>
              <a:xfrm>
                <a:off x="3783253" y="189536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4" name="Freeform: Shape 293">
                <a:extLst>
                  <a:ext uri="{FF2B5EF4-FFF2-40B4-BE49-F238E27FC236}">
                    <a16:creationId xmlns:a16="http://schemas.microsoft.com/office/drawing/2014/main" id="{C9DE8079-275D-4063-A2BB-1F12CBF34300}"/>
                  </a:ext>
                </a:extLst>
              </p:cNvPr>
              <p:cNvSpPr/>
              <p:nvPr/>
            </p:nvSpPr>
            <p:spPr>
              <a:xfrm>
                <a:off x="3809432" y="190502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5" name="Freeform: Shape 294">
                <a:extLst>
                  <a:ext uri="{FF2B5EF4-FFF2-40B4-BE49-F238E27FC236}">
                    <a16:creationId xmlns:a16="http://schemas.microsoft.com/office/drawing/2014/main" id="{89404590-0373-4A09-936A-F82927BE85CA}"/>
                  </a:ext>
                </a:extLst>
              </p:cNvPr>
              <p:cNvSpPr/>
              <p:nvPr/>
            </p:nvSpPr>
            <p:spPr>
              <a:xfrm>
                <a:off x="6156598" y="353219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6" name="Freeform: Shape 295">
                <a:extLst>
                  <a:ext uri="{FF2B5EF4-FFF2-40B4-BE49-F238E27FC236}">
                    <a16:creationId xmlns:a16="http://schemas.microsoft.com/office/drawing/2014/main" id="{A70D7350-86DB-4FCC-86D4-16CE8AEAA022}"/>
                  </a:ext>
                </a:extLst>
              </p:cNvPr>
              <p:cNvSpPr/>
              <p:nvPr/>
            </p:nvSpPr>
            <p:spPr>
              <a:xfrm>
                <a:off x="6285883" y="356612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7" name="Freeform: Shape 296">
                <a:extLst>
                  <a:ext uri="{FF2B5EF4-FFF2-40B4-BE49-F238E27FC236}">
                    <a16:creationId xmlns:a16="http://schemas.microsoft.com/office/drawing/2014/main" id="{E74FF0DB-520F-4FB0-8FB7-54DAE6D20001}"/>
                  </a:ext>
                </a:extLst>
              </p:cNvPr>
              <p:cNvSpPr/>
              <p:nvPr/>
            </p:nvSpPr>
            <p:spPr>
              <a:xfrm>
                <a:off x="6435058" y="363647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298" name="Freeform: Shape 297">
                <a:extLst>
                  <a:ext uri="{FF2B5EF4-FFF2-40B4-BE49-F238E27FC236}">
                    <a16:creationId xmlns:a16="http://schemas.microsoft.com/office/drawing/2014/main" id="{263A359F-18AA-44C7-B82E-149A9BDF496E}"/>
                  </a:ext>
                </a:extLst>
              </p:cNvPr>
              <p:cNvSpPr/>
              <p:nvPr/>
            </p:nvSpPr>
            <p:spPr>
              <a:xfrm>
                <a:off x="6587743" y="369965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299" name="Freeform: Shape 298">
                <a:extLst>
                  <a:ext uri="{FF2B5EF4-FFF2-40B4-BE49-F238E27FC236}">
                    <a16:creationId xmlns:a16="http://schemas.microsoft.com/office/drawing/2014/main" id="{3B68B701-2B5F-4C12-9DEB-BDCF93EAA3F4}"/>
                  </a:ext>
                </a:extLst>
              </p:cNvPr>
              <p:cNvSpPr/>
              <p:nvPr/>
            </p:nvSpPr>
            <p:spPr>
              <a:xfrm>
                <a:off x="6248443" y="355983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00" name="Freeform: Shape 299">
                <a:extLst>
                  <a:ext uri="{FF2B5EF4-FFF2-40B4-BE49-F238E27FC236}">
                    <a16:creationId xmlns:a16="http://schemas.microsoft.com/office/drawing/2014/main" id="{7C8683FE-731F-43FD-A909-0B9D8DA64FD9}"/>
                  </a:ext>
                </a:extLst>
              </p:cNvPr>
              <p:cNvSpPr/>
              <p:nvPr/>
            </p:nvSpPr>
            <p:spPr>
              <a:xfrm>
                <a:off x="6213928" y="355091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01" name="Freeform: Shape 300">
                <a:extLst>
                  <a:ext uri="{FF2B5EF4-FFF2-40B4-BE49-F238E27FC236}">
                    <a16:creationId xmlns:a16="http://schemas.microsoft.com/office/drawing/2014/main" id="{3F54EE13-BC8E-4823-8B23-4359B8319877}"/>
                  </a:ext>
                </a:extLst>
              </p:cNvPr>
              <p:cNvSpPr/>
              <p:nvPr/>
            </p:nvSpPr>
            <p:spPr>
              <a:xfrm>
                <a:off x="6198718" y="353848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02" name="Freeform: Shape 301">
                <a:extLst>
                  <a:ext uri="{FF2B5EF4-FFF2-40B4-BE49-F238E27FC236}">
                    <a16:creationId xmlns:a16="http://schemas.microsoft.com/office/drawing/2014/main" id="{927ADA14-66D5-4E97-923F-9628ABAAD579}"/>
                  </a:ext>
                </a:extLst>
              </p:cNvPr>
              <p:cNvSpPr/>
              <p:nvPr/>
            </p:nvSpPr>
            <p:spPr>
              <a:xfrm>
                <a:off x="6130419" y="350250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3" name="Freeform: Shape 302">
                <a:extLst>
                  <a:ext uri="{FF2B5EF4-FFF2-40B4-BE49-F238E27FC236}">
                    <a16:creationId xmlns:a16="http://schemas.microsoft.com/office/drawing/2014/main" id="{C36C3EE2-980A-4536-A883-FC38147D2B8C}"/>
                  </a:ext>
                </a:extLst>
              </p:cNvPr>
              <p:cNvSpPr/>
              <p:nvPr/>
            </p:nvSpPr>
            <p:spPr>
              <a:xfrm>
                <a:off x="6114478" y="350250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4" name="Freeform: Shape 303">
                <a:extLst>
                  <a:ext uri="{FF2B5EF4-FFF2-40B4-BE49-F238E27FC236}">
                    <a16:creationId xmlns:a16="http://schemas.microsoft.com/office/drawing/2014/main" id="{BF256DC2-EAFC-46C6-812F-C1EFF612B105}"/>
                  </a:ext>
                </a:extLst>
              </p:cNvPr>
              <p:cNvSpPr/>
              <p:nvPr/>
            </p:nvSpPr>
            <p:spPr>
              <a:xfrm>
                <a:off x="6627084" y="369965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5" name="Freeform: Shape 304">
                <a:extLst>
                  <a:ext uri="{FF2B5EF4-FFF2-40B4-BE49-F238E27FC236}">
                    <a16:creationId xmlns:a16="http://schemas.microsoft.com/office/drawing/2014/main" id="{B1566CE7-999F-4210-A926-52F3B8AFEE39}"/>
                  </a:ext>
                </a:extLst>
              </p:cNvPr>
              <p:cNvSpPr/>
              <p:nvPr/>
            </p:nvSpPr>
            <p:spPr>
              <a:xfrm>
                <a:off x="7032051" y="382791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6" name="Freeform: Shape 305">
                <a:extLst>
                  <a:ext uri="{FF2B5EF4-FFF2-40B4-BE49-F238E27FC236}">
                    <a16:creationId xmlns:a16="http://schemas.microsoft.com/office/drawing/2014/main" id="{D7597DE5-FFFC-4F2B-8CE3-A50AC9AF7033}"/>
                  </a:ext>
                </a:extLst>
              </p:cNvPr>
              <p:cNvSpPr/>
              <p:nvPr/>
            </p:nvSpPr>
            <p:spPr>
              <a:xfrm>
                <a:off x="6998121" y="382791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7" name="Freeform: Shape 306">
                <a:extLst>
                  <a:ext uri="{FF2B5EF4-FFF2-40B4-BE49-F238E27FC236}">
                    <a16:creationId xmlns:a16="http://schemas.microsoft.com/office/drawing/2014/main" id="{55E346AA-CF33-4A99-90A8-3668750BAE4C}"/>
                  </a:ext>
                </a:extLst>
              </p:cNvPr>
              <p:cNvSpPr/>
              <p:nvPr/>
            </p:nvSpPr>
            <p:spPr>
              <a:xfrm>
                <a:off x="6976037" y="382791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8" name="Freeform: Shape 307">
                <a:extLst>
                  <a:ext uri="{FF2B5EF4-FFF2-40B4-BE49-F238E27FC236}">
                    <a16:creationId xmlns:a16="http://schemas.microsoft.com/office/drawing/2014/main" id="{3D7F6C19-BEDB-4DF4-9175-3414706070AF}"/>
                  </a:ext>
                </a:extLst>
              </p:cNvPr>
              <p:cNvSpPr/>
              <p:nvPr/>
            </p:nvSpPr>
            <p:spPr>
              <a:xfrm>
                <a:off x="6952637" y="380027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09" name="Freeform: Shape 308">
                <a:extLst>
                  <a:ext uri="{FF2B5EF4-FFF2-40B4-BE49-F238E27FC236}">
                    <a16:creationId xmlns:a16="http://schemas.microsoft.com/office/drawing/2014/main" id="{916C86B0-D566-488A-9D10-7142A48519CD}"/>
                  </a:ext>
                </a:extLst>
              </p:cNvPr>
              <p:cNvSpPr/>
              <p:nvPr/>
            </p:nvSpPr>
            <p:spPr>
              <a:xfrm>
                <a:off x="7105322" y="384180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0" name="Freeform: Shape 309">
                <a:extLst>
                  <a:ext uri="{FF2B5EF4-FFF2-40B4-BE49-F238E27FC236}">
                    <a16:creationId xmlns:a16="http://schemas.microsoft.com/office/drawing/2014/main" id="{1143E164-C07D-42ED-91C9-2B0744917BDB}"/>
                  </a:ext>
                </a:extLst>
              </p:cNvPr>
              <p:cNvSpPr/>
              <p:nvPr/>
            </p:nvSpPr>
            <p:spPr>
              <a:xfrm>
                <a:off x="6901449" y="379340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1" name="Freeform: Shape 310">
                <a:extLst>
                  <a:ext uri="{FF2B5EF4-FFF2-40B4-BE49-F238E27FC236}">
                    <a16:creationId xmlns:a16="http://schemas.microsoft.com/office/drawing/2014/main" id="{4F548B92-6000-480E-ACFF-E8CB0E58FF56}"/>
                  </a:ext>
                </a:extLst>
              </p:cNvPr>
              <p:cNvSpPr/>
              <p:nvPr/>
            </p:nvSpPr>
            <p:spPr>
              <a:xfrm>
                <a:off x="6807557" y="377263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2" name="Freeform: Shape 311">
                <a:extLst>
                  <a:ext uri="{FF2B5EF4-FFF2-40B4-BE49-F238E27FC236}">
                    <a16:creationId xmlns:a16="http://schemas.microsoft.com/office/drawing/2014/main" id="{FCAA32B7-CC83-46F9-BCA9-D0739EA79AC1}"/>
                  </a:ext>
                </a:extLst>
              </p:cNvPr>
              <p:cNvSpPr/>
              <p:nvPr/>
            </p:nvSpPr>
            <p:spPr>
              <a:xfrm>
                <a:off x="6824814" y="378652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3" name="Freeform: Shape 312">
                <a:extLst>
                  <a:ext uri="{FF2B5EF4-FFF2-40B4-BE49-F238E27FC236}">
                    <a16:creationId xmlns:a16="http://schemas.microsoft.com/office/drawing/2014/main" id="{5821A7C1-5BF4-4DE7-AAE3-5A46CDA08C9E}"/>
                  </a:ext>
                </a:extLst>
              </p:cNvPr>
              <p:cNvSpPr/>
              <p:nvPr/>
            </p:nvSpPr>
            <p:spPr>
              <a:xfrm>
                <a:off x="6931869" y="380027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4" name="Freeform: Shape 313">
                <a:extLst>
                  <a:ext uri="{FF2B5EF4-FFF2-40B4-BE49-F238E27FC236}">
                    <a16:creationId xmlns:a16="http://schemas.microsoft.com/office/drawing/2014/main" id="{EC310EA6-21CC-4C73-A75C-8F6DBD8F63CF}"/>
                  </a:ext>
                </a:extLst>
              </p:cNvPr>
              <p:cNvSpPr/>
              <p:nvPr/>
            </p:nvSpPr>
            <p:spPr>
              <a:xfrm>
                <a:off x="6916659" y="380027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5" name="Freeform: Shape 314">
                <a:extLst>
                  <a:ext uri="{FF2B5EF4-FFF2-40B4-BE49-F238E27FC236}">
                    <a16:creationId xmlns:a16="http://schemas.microsoft.com/office/drawing/2014/main" id="{4EFFF972-A58C-4DD3-B56F-80CF5CCDE363}"/>
                  </a:ext>
                </a:extLst>
              </p:cNvPr>
              <p:cNvSpPr/>
              <p:nvPr/>
            </p:nvSpPr>
            <p:spPr>
              <a:xfrm>
                <a:off x="6882144" y="378989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16" name="Freeform: Shape 315">
                <a:extLst>
                  <a:ext uri="{FF2B5EF4-FFF2-40B4-BE49-F238E27FC236}">
                    <a16:creationId xmlns:a16="http://schemas.microsoft.com/office/drawing/2014/main" id="{2BFAC10C-5917-4BF4-A66E-919499BC7AA8}"/>
                  </a:ext>
                </a:extLst>
              </p:cNvPr>
              <p:cNvSpPr/>
              <p:nvPr/>
            </p:nvSpPr>
            <p:spPr>
              <a:xfrm>
                <a:off x="6846167" y="378989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17" name="Freeform: Shape 316">
                <a:extLst>
                  <a:ext uri="{FF2B5EF4-FFF2-40B4-BE49-F238E27FC236}">
                    <a16:creationId xmlns:a16="http://schemas.microsoft.com/office/drawing/2014/main" id="{22F75BE7-E012-4293-8FB2-EC60F1DAEE7B}"/>
                  </a:ext>
                </a:extLst>
              </p:cNvPr>
              <p:cNvSpPr/>
              <p:nvPr/>
            </p:nvSpPr>
            <p:spPr>
              <a:xfrm>
                <a:off x="6868982" y="378989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1A2DA9F0-D1D0-4C0D-B5DD-B4810495CFB9}"/>
                  </a:ext>
                </a:extLst>
              </p:cNvPr>
              <p:cNvSpPr/>
              <p:nvPr/>
            </p:nvSpPr>
            <p:spPr>
              <a:xfrm>
                <a:off x="6748764" y="374499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1A0C2E0E-3F40-4247-A65E-A8BEF2011BD0}"/>
                  </a:ext>
                </a:extLst>
              </p:cNvPr>
              <p:cNvSpPr/>
              <p:nvPr/>
            </p:nvSpPr>
            <p:spPr>
              <a:xfrm>
                <a:off x="6717321" y="3727295"/>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accent1"/>
                </a:solidFill>
                <a:prstDash val="solid"/>
                <a:miter/>
              </a:ln>
            </p:spPr>
            <p:txBody>
              <a:bodyPr rtlCol="0" anchor="ctr"/>
              <a:lstStyle/>
              <a:p>
                <a:endParaRPr lang="en-GB" dirty="0"/>
              </a:p>
            </p:txBody>
          </p:sp>
          <p:sp>
            <p:nvSpPr>
              <p:cNvPr id="320" name="Freeform: Shape 319">
                <a:extLst>
                  <a:ext uri="{FF2B5EF4-FFF2-40B4-BE49-F238E27FC236}">
                    <a16:creationId xmlns:a16="http://schemas.microsoft.com/office/drawing/2014/main" id="{26B7F65B-67BE-46A1-88BC-5ECAB6105FD9}"/>
                  </a:ext>
                </a:extLst>
              </p:cNvPr>
              <p:cNvSpPr/>
              <p:nvPr/>
            </p:nvSpPr>
            <p:spPr>
              <a:xfrm>
                <a:off x="6686169" y="371735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1" name="Freeform: Shape 320">
                <a:extLst>
                  <a:ext uri="{FF2B5EF4-FFF2-40B4-BE49-F238E27FC236}">
                    <a16:creationId xmlns:a16="http://schemas.microsoft.com/office/drawing/2014/main" id="{B646078B-B3EB-4259-9706-C54DFF998203}"/>
                  </a:ext>
                </a:extLst>
              </p:cNvPr>
              <p:cNvSpPr/>
              <p:nvPr/>
            </p:nvSpPr>
            <p:spPr>
              <a:xfrm>
                <a:off x="6656627" y="370565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2" name="Freeform: Shape 321">
                <a:extLst>
                  <a:ext uri="{FF2B5EF4-FFF2-40B4-BE49-F238E27FC236}">
                    <a16:creationId xmlns:a16="http://schemas.microsoft.com/office/drawing/2014/main" id="{8189AFBF-4EA9-4518-8981-AD64D03F4897}"/>
                  </a:ext>
                </a:extLst>
              </p:cNvPr>
              <p:cNvSpPr/>
              <p:nvPr/>
            </p:nvSpPr>
            <p:spPr>
              <a:xfrm>
                <a:off x="7160604" y="385965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3" name="Freeform: Shape 322">
                <a:extLst>
                  <a:ext uri="{FF2B5EF4-FFF2-40B4-BE49-F238E27FC236}">
                    <a16:creationId xmlns:a16="http://schemas.microsoft.com/office/drawing/2014/main" id="{4E1C426F-6230-4EA7-9D73-5A1A653A7D98}"/>
                  </a:ext>
                </a:extLst>
              </p:cNvPr>
              <p:cNvSpPr/>
              <p:nvPr/>
            </p:nvSpPr>
            <p:spPr>
              <a:xfrm>
                <a:off x="7188831" y="387456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4" name="Freeform: Shape 323">
                <a:extLst>
                  <a:ext uri="{FF2B5EF4-FFF2-40B4-BE49-F238E27FC236}">
                    <a16:creationId xmlns:a16="http://schemas.microsoft.com/office/drawing/2014/main" id="{560EC704-12A7-4FEA-B8C9-82B4A276A35F}"/>
                  </a:ext>
                </a:extLst>
              </p:cNvPr>
              <p:cNvSpPr/>
              <p:nvPr/>
            </p:nvSpPr>
            <p:spPr>
              <a:xfrm>
                <a:off x="7221298" y="388729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5" name="Freeform: Shape 324">
                <a:extLst>
                  <a:ext uri="{FF2B5EF4-FFF2-40B4-BE49-F238E27FC236}">
                    <a16:creationId xmlns:a16="http://schemas.microsoft.com/office/drawing/2014/main" id="{A006E021-65C5-41DC-84D9-6E007752ADD9}"/>
                  </a:ext>
                </a:extLst>
              </p:cNvPr>
              <p:cNvSpPr/>
              <p:nvPr/>
            </p:nvSpPr>
            <p:spPr>
              <a:xfrm>
                <a:off x="7407913" y="394886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26" name="Freeform: Shape 325">
                <a:extLst>
                  <a:ext uri="{FF2B5EF4-FFF2-40B4-BE49-F238E27FC236}">
                    <a16:creationId xmlns:a16="http://schemas.microsoft.com/office/drawing/2014/main" id="{058BD3EC-F7C9-4B32-8E62-8BAF44124FCD}"/>
                  </a:ext>
                </a:extLst>
              </p:cNvPr>
              <p:cNvSpPr/>
              <p:nvPr/>
            </p:nvSpPr>
            <p:spPr>
              <a:xfrm>
                <a:off x="7349121" y="393848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7" name="Freeform: Shape 326">
                <a:extLst>
                  <a:ext uri="{FF2B5EF4-FFF2-40B4-BE49-F238E27FC236}">
                    <a16:creationId xmlns:a16="http://schemas.microsoft.com/office/drawing/2014/main" id="{D99E48D8-8D97-42A3-8A74-268C998F7F92}"/>
                  </a:ext>
                </a:extLst>
              </p:cNvPr>
              <p:cNvSpPr/>
              <p:nvPr/>
            </p:nvSpPr>
            <p:spPr>
              <a:xfrm>
                <a:off x="7549629" y="403193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8" name="Freeform: Shape 327">
                <a:extLst>
                  <a:ext uri="{FF2B5EF4-FFF2-40B4-BE49-F238E27FC236}">
                    <a16:creationId xmlns:a16="http://schemas.microsoft.com/office/drawing/2014/main" id="{AF21BC07-E18F-4FB5-A5DE-23508261050E}"/>
                  </a:ext>
                </a:extLst>
              </p:cNvPr>
              <p:cNvSpPr/>
              <p:nvPr/>
            </p:nvSpPr>
            <p:spPr>
              <a:xfrm>
                <a:off x="7314606" y="392955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29" name="Freeform: Shape 328">
                <a:extLst>
                  <a:ext uri="{FF2B5EF4-FFF2-40B4-BE49-F238E27FC236}">
                    <a16:creationId xmlns:a16="http://schemas.microsoft.com/office/drawing/2014/main" id="{2129B264-BB2C-4F10-8FA6-0D0FCA2AA162}"/>
                  </a:ext>
                </a:extLst>
              </p:cNvPr>
              <p:cNvSpPr/>
              <p:nvPr/>
            </p:nvSpPr>
            <p:spPr>
              <a:xfrm>
                <a:off x="7286379" y="391537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30" name="Freeform: Shape 329">
                <a:extLst>
                  <a:ext uri="{FF2B5EF4-FFF2-40B4-BE49-F238E27FC236}">
                    <a16:creationId xmlns:a16="http://schemas.microsoft.com/office/drawing/2014/main" id="{6202747B-B022-4C45-90F2-CCEA46986E88}"/>
                  </a:ext>
                </a:extLst>
              </p:cNvPr>
              <p:cNvSpPr/>
              <p:nvPr/>
            </p:nvSpPr>
            <p:spPr>
              <a:xfrm>
                <a:off x="7253766" y="389767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1" name="Freeform: Shape 330">
                <a:extLst>
                  <a:ext uri="{FF2B5EF4-FFF2-40B4-BE49-F238E27FC236}">
                    <a16:creationId xmlns:a16="http://schemas.microsoft.com/office/drawing/2014/main" id="{71AACA3E-606B-4922-9D6A-B545927F42B1}"/>
                  </a:ext>
                </a:extLst>
              </p:cNvPr>
              <p:cNvSpPr/>
              <p:nvPr/>
            </p:nvSpPr>
            <p:spPr>
              <a:xfrm>
                <a:off x="7759644" y="406703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2" name="Freeform: Shape 331">
                <a:extLst>
                  <a:ext uri="{FF2B5EF4-FFF2-40B4-BE49-F238E27FC236}">
                    <a16:creationId xmlns:a16="http://schemas.microsoft.com/office/drawing/2014/main" id="{08FFC367-EDAF-40CA-A902-2C8F4AFB4257}"/>
                  </a:ext>
                </a:extLst>
              </p:cNvPr>
              <p:cNvSpPr/>
              <p:nvPr/>
            </p:nvSpPr>
            <p:spPr>
              <a:xfrm>
                <a:off x="7737561" y="406074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33" name="Freeform: Shape 332">
                <a:extLst>
                  <a:ext uri="{FF2B5EF4-FFF2-40B4-BE49-F238E27FC236}">
                    <a16:creationId xmlns:a16="http://schemas.microsoft.com/office/drawing/2014/main" id="{043CAA92-ACB6-4235-AFB0-22025BF03A4D}"/>
                  </a:ext>
                </a:extLst>
              </p:cNvPr>
              <p:cNvSpPr/>
              <p:nvPr/>
            </p:nvSpPr>
            <p:spPr>
              <a:xfrm>
                <a:off x="7693247" y="404553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4" name="Freeform: Shape 333">
                <a:extLst>
                  <a:ext uri="{FF2B5EF4-FFF2-40B4-BE49-F238E27FC236}">
                    <a16:creationId xmlns:a16="http://schemas.microsoft.com/office/drawing/2014/main" id="{2ED9D967-5404-4D9C-8CC7-BFF20C6042C6}"/>
                  </a:ext>
                </a:extLst>
              </p:cNvPr>
              <p:cNvSpPr/>
              <p:nvPr/>
            </p:nvSpPr>
            <p:spPr>
              <a:xfrm>
                <a:off x="7647617" y="4039392"/>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5" name="Freeform: Shape 334">
                <a:extLst>
                  <a:ext uri="{FF2B5EF4-FFF2-40B4-BE49-F238E27FC236}">
                    <a16:creationId xmlns:a16="http://schemas.microsoft.com/office/drawing/2014/main" id="{355B6DC6-A427-45EB-978A-6A4BFFDEA524}"/>
                  </a:ext>
                </a:extLst>
              </p:cNvPr>
              <p:cNvSpPr/>
              <p:nvPr/>
            </p:nvSpPr>
            <p:spPr>
              <a:xfrm>
                <a:off x="7576539"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36" name="Freeform: Shape 335">
                <a:extLst>
                  <a:ext uri="{FF2B5EF4-FFF2-40B4-BE49-F238E27FC236}">
                    <a16:creationId xmlns:a16="http://schemas.microsoft.com/office/drawing/2014/main" id="{EA020B7A-1903-4551-B63F-7B9B76712BC5}"/>
                  </a:ext>
                </a:extLst>
              </p:cNvPr>
              <p:cNvSpPr/>
              <p:nvPr/>
            </p:nvSpPr>
            <p:spPr>
              <a:xfrm>
                <a:off x="8469834" y="419412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7" name="Freeform: Shape 336">
                <a:extLst>
                  <a:ext uri="{FF2B5EF4-FFF2-40B4-BE49-F238E27FC236}">
                    <a16:creationId xmlns:a16="http://schemas.microsoft.com/office/drawing/2014/main" id="{6383DAAC-FAB8-42FB-8DEA-C9533F513D70}"/>
                  </a:ext>
                </a:extLst>
              </p:cNvPr>
              <p:cNvSpPr/>
              <p:nvPr/>
            </p:nvSpPr>
            <p:spPr>
              <a:xfrm>
                <a:off x="8556268" y="419822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8" name="Freeform: Shape 337">
                <a:extLst>
                  <a:ext uri="{FF2B5EF4-FFF2-40B4-BE49-F238E27FC236}">
                    <a16:creationId xmlns:a16="http://schemas.microsoft.com/office/drawing/2014/main" id="{B8E738BA-1227-456C-AD90-DA918C81C467}"/>
                  </a:ext>
                </a:extLst>
              </p:cNvPr>
              <p:cNvSpPr/>
              <p:nvPr/>
            </p:nvSpPr>
            <p:spPr>
              <a:xfrm>
                <a:off x="8389104" y="419822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39" name="Freeform: Shape 338">
                <a:extLst>
                  <a:ext uri="{FF2B5EF4-FFF2-40B4-BE49-F238E27FC236}">
                    <a16:creationId xmlns:a16="http://schemas.microsoft.com/office/drawing/2014/main" id="{BDE03C1A-C5FF-41A5-81DE-B6B58D05C132}"/>
                  </a:ext>
                </a:extLst>
              </p:cNvPr>
              <p:cNvSpPr/>
              <p:nvPr/>
            </p:nvSpPr>
            <p:spPr>
              <a:xfrm>
                <a:off x="8327533" y="415536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0" name="Freeform: Shape 339">
                <a:extLst>
                  <a:ext uri="{FF2B5EF4-FFF2-40B4-BE49-F238E27FC236}">
                    <a16:creationId xmlns:a16="http://schemas.microsoft.com/office/drawing/2014/main" id="{0981A559-929A-4F4A-9BA0-97FC0B357EBC}"/>
                  </a:ext>
                </a:extLst>
              </p:cNvPr>
              <p:cNvSpPr/>
              <p:nvPr/>
            </p:nvSpPr>
            <p:spPr>
              <a:xfrm>
                <a:off x="8299307" y="415536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1" name="Freeform: Shape 340">
                <a:extLst>
                  <a:ext uri="{FF2B5EF4-FFF2-40B4-BE49-F238E27FC236}">
                    <a16:creationId xmlns:a16="http://schemas.microsoft.com/office/drawing/2014/main" id="{B526BAA3-B776-42E4-9D65-152C57120C3D}"/>
                  </a:ext>
                </a:extLst>
              </p:cNvPr>
              <p:cNvSpPr/>
              <p:nvPr/>
            </p:nvSpPr>
            <p:spPr>
              <a:xfrm>
                <a:off x="8276492" y="415610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2" name="Freeform: Shape 341">
                <a:extLst>
                  <a:ext uri="{FF2B5EF4-FFF2-40B4-BE49-F238E27FC236}">
                    <a16:creationId xmlns:a16="http://schemas.microsoft.com/office/drawing/2014/main" id="{4F040F99-E942-4868-8EA8-5D3B38716E66}"/>
                  </a:ext>
                </a:extLst>
              </p:cNvPr>
              <p:cNvSpPr/>
              <p:nvPr/>
            </p:nvSpPr>
            <p:spPr>
              <a:xfrm>
                <a:off x="7852952" y="40822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3" name="Freeform: Shape 342">
                <a:extLst>
                  <a:ext uri="{FF2B5EF4-FFF2-40B4-BE49-F238E27FC236}">
                    <a16:creationId xmlns:a16="http://schemas.microsoft.com/office/drawing/2014/main" id="{F3DB4E0E-8EF5-455C-9074-0D91CDA56E58}"/>
                  </a:ext>
                </a:extLst>
              </p:cNvPr>
              <p:cNvSpPr/>
              <p:nvPr/>
            </p:nvSpPr>
            <p:spPr>
              <a:xfrm>
                <a:off x="7881178" y="40822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4" name="Freeform: Shape 343">
                <a:extLst>
                  <a:ext uri="{FF2B5EF4-FFF2-40B4-BE49-F238E27FC236}">
                    <a16:creationId xmlns:a16="http://schemas.microsoft.com/office/drawing/2014/main" id="{B64BF571-89CE-4462-BEA3-712CE4CFA6F0}"/>
                  </a:ext>
                </a:extLst>
              </p:cNvPr>
              <p:cNvSpPr/>
              <p:nvPr/>
            </p:nvSpPr>
            <p:spPr>
              <a:xfrm>
                <a:off x="8240514" y="412845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45" name="Freeform: Shape 344">
                <a:extLst>
                  <a:ext uri="{FF2B5EF4-FFF2-40B4-BE49-F238E27FC236}">
                    <a16:creationId xmlns:a16="http://schemas.microsoft.com/office/drawing/2014/main" id="{AEF6794B-4C2A-435B-87A7-757B450C954D}"/>
                  </a:ext>
                </a:extLst>
              </p:cNvPr>
              <p:cNvSpPr/>
              <p:nvPr/>
            </p:nvSpPr>
            <p:spPr>
              <a:xfrm>
                <a:off x="8195616" y="412845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46" name="Freeform: Shape 345">
                <a:extLst>
                  <a:ext uri="{FF2B5EF4-FFF2-40B4-BE49-F238E27FC236}">
                    <a16:creationId xmlns:a16="http://schemas.microsoft.com/office/drawing/2014/main" id="{E1BF4B1D-8C54-4252-8604-CD7281814F8F}"/>
                  </a:ext>
                </a:extLst>
              </p:cNvPr>
              <p:cNvSpPr/>
              <p:nvPr/>
            </p:nvSpPr>
            <p:spPr>
              <a:xfrm>
                <a:off x="8145891" y="4127873"/>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accent1"/>
                </a:solidFill>
                <a:prstDash val="solid"/>
                <a:miter/>
              </a:ln>
            </p:spPr>
            <p:txBody>
              <a:bodyPr rtlCol="0" anchor="ctr"/>
              <a:lstStyle/>
              <a:p>
                <a:endParaRPr lang="en-GB" dirty="0"/>
              </a:p>
            </p:txBody>
          </p:sp>
          <p:sp>
            <p:nvSpPr>
              <p:cNvPr id="347" name="Freeform: Shape 346">
                <a:extLst>
                  <a:ext uri="{FF2B5EF4-FFF2-40B4-BE49-F238E27FC236}">
                    <a16:creationId xmlns:a16="http://schemas.microsoft.com/office/drawing/2014/main" id="{5C938154-CF8B-4ED0-8960-38D5E1FF0E76}"/>
                  </a:ext>
                </a:extLst>
              </p:cNvPr>
              <p:cNvSpPr/>
              <p:nvPr/>
            </p:nvSpPr>
            <p:spPr>
              <a:xfrm>
                <a:off x="8123807" y="410944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48" name="Freeform: Shape 347">
                <a:extLst>
                  <a:ext uri="{FF2B5EF4-FFF2-40B4-BE49-F238E27FC236}">
                    <a16:creationId xmlns:a16="http://schemas.microsoft.com/office/drawing/2014/main" id="{CAEAC671-B078-4796-A254-988A7639D6B5}"/>
                  </a:ext>
                </a:extLst>
              </p:cNvPr>
              <p:cNvSpPr/>
              <p:nvPr/>
            </p:nvSpPr>
            <p:spPr>
              <a:xfrm>
                <a:off x="8106403" y="410081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49" name="Freeform: Shape 348">
                <a:extLst>
                  <a:ext uri="{FF2B5EF4-FFF2-40B4-BE49-F238E27FC236}">
                    <a16:creationId xmlns:a16="http://schemas.microsoft.com/office/drawing/2014/main" id="{5988E0F3-974D-4AF0-8D16-8E237E76FE4E}"/>
                  </a:ext>
                </a:extLst>
              </p:cNvPr>
              <p:cNvSpPr/>
              <p:nvPr/>
            </p:nvSpPr>
            <p:spPr>
              <a:xfrm>
                <a:off x="8056678" y="40822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0" name="Freeform: Shape 349">
                <a:extLst>
                  <a:ext uri="{FF2B5EF4-FFF2-40B4-BE49-F238E27FC236}">
                    <a16:creationId xmlns:a16="http://schemas.microsoft.com/office/drawing/2014/main" id="{A44F4839-3054-4166-8931-89BFEF7F74A4}"/>
                  </a:ext>
                </a:extLst>
              </p:cNvPr>
              <p:cNvSpPr/>
              <p:nvPr/>
            </p:nvSpPr>
            <p:spPr>
              <a:xfrm>
                <a:off x="8013827" y="408180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1" name="Freeform: Shape 350">
                <a:extLst>
                  <a:ext uri="{FF2B5EF4-FFF2-40B4-BE49-F238E27FC236}">
                    <a16:creationId xmlns:a16="http://schemas.microsoft.com/office/drawing/2014/main" id="{613233D6-3766-43C5-97FD-B9C26C358A39}"/>
                  </a:ext>
                </a:extLst>
              </p:cNvPr>
              <p:cNvSpPr/>
              <p:nvPr/>
            </p:nvSpPr>
            <p:spPr>
              <a:xfrm>
                <a:off x="7988379" y="40822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2" name="Freeform: Shape 351">
                <a:extLst>
                  <a:ext uri="{FF2B5EF4-FFF2-40B4-BE49-F238E27FC236}">
                    <a16:creationId xmlns:a16="http://schemas.microsoft.com/office/drawing/2014/main" id="{D14541AA-14CE-44CD-A914-27369EB3E73B}"/>
                  </a:ext>
                </a:extLst>
              </p:cNvPr>
              <p:cNvSpPr/>
              <p:nvPr/>
            </p:nvSpPr>
            <p:spPr>
              <a:xfrm>
                <a:off x="7926077" y="408180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3" name="Freeform: Shape 352">
                <a:extLst>
                  <a:ext uri="{FF2B5EF4-FFF2-40B4-BE49-F238E27FC236}">
                    <a16:creationId xmlns:a16="http://schemas.microsoft.com/office/drawing/2014/main" id="{A3471FD2-347E-4D6C-9AA6-EC498475AB1E}"/>
                  </a:ext>
                </a:extLst>
              </p:cNvPr>
              <p:cNvSpPr/>
              <p:nvPr/>
            </p:nvSpPr>
            <p:spPr>
              <a:xfrm>
                <a:off x="7957228" y="408180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4" name="Freeform: Shape 353">
                <a:extLst>
                  <a:ext uri="{FF2B5EF4-FFF2-40B4-BE49-F238E27FC236}">
                    <a16:creationId xmlns:a16="http://schemas.microsoft.com/office/drawing/2014/main" id="{D2A2631F-16CA-49C6-A0BC-DA67FA942250}"/>
                  </a:ext>
                </a:extLst>
              </p:cNvPr>
              <p:cNvSpPr/>
              <p:nvPr/>
            </p:nvSpPr>
            <p:spPr>
              <a:xfrm>
                <a:off x="7947576" y="408224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5" name="Freeform: Shape 354">
                <a:extLst>
                  <a:ext uri="{FF2B5EF4-FFF2-40B4-BE49-F238E27FC236}">
                    <a16:creationId xmlns:a16="http://schemas.microsoft.com/office/drawing/2014/main" id="{8ED9DD48-C71E-4FE7-8658-F393F1F6402D}"/>
                  </a:ext>
                </a:extLst>
              </p:cNvPr>
              <p:cNvSpPr/>
              <p:nvPr/>
            </p:nvSpPr>
            <p:spPr>
              <a:xfrm>
                <a:off x="8637144" y="419822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accent1"/>
                </a:solidFill>
                <a:prstDash val="solid"/>
                <a:miter/>
              </a:ln>
            </p:spPr>
            <p:txBody>
              <a:bodyPr rtlCol="0" anchor="ctr"/>
              <a:lstStyle/>
              <a:p>
                <a:endParaRPr lang="en-GB" dirty="0"/>
              </a:p>
            </p:txBody>
          </p:sp>
          <p:sp>
            <p:nvSpPr>
              <p:cNvPr id="356" name="Freeform: Shape 355">
                <a:extLst>
                  <a:ext uri="{FF2B5EF4-FFF2-40B4-BE49-F238E27FC236}">
                    <a16:creationId xmlns:a16="http://schemas.microsoft.com/office/drawing/2014/main" id="{2F869233-4E47-4851-8D09-826A74C690D7}"/>
                  </a:ext>
                </a:extLst>
              </p:cNvPr>
              <p:cNvSpPr/>
              <p:nvPr/>
            </p:nvSpPr>
            <p:spPr>
              <a:xfrm>
                <a:off x="8876848" y="4264617"/>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7" name="Freeform: Shape 356">
                <a:extLst>
                  <a:ext uri="{FF2B5EF4-FFF2-40B4-BE49-F238E27FC236}">
                    <a16:creationId xmlns:a16="http://schemas.microsoft.com/office/drawing/2014/main" id="{D730DE60-7DA7-4875-AF63-8611F83B0C07}"/>
                  </a:ext>
                </a:extLst>
              </p:cNvPr>
              <p:cNvSpPr/>
              <p:nvPr/>
            </p:nvSpPr>
            <p:spPr>
              <a:xfrm>
                <a:off x="8934909" y="4264617"/>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sp>
            <p:nvSpPr>
              <p:cNvPr id="358" name="Freeform: Shape 357">
                <a:extLst>
                  <a:ext uri="{FF2B5EF4-FFF2-40B4-BE49-F238E27FC236}">
                    <a16:creationId xmlns:a16="http://schemas.microsoft.com/office/drawing/2014/main" id="{349EC4B5-8BDE-44E1-AFB4-74C9D4D53F8F}"/>
                  </a:ext>
                </a:extLst>
              </p:cNvPr>
              <p:cNvSpPr/>
              <p:nvPr/>
            </p:nvSpPr>
            <p:spPr>
              <a:xfrm>
                <a:off x="9034359" y="4264617"/>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accent1"/>
                </a:solidFill>
                <a:prstDash val="solid"/>
                <a:miter/>
              </a:ln>
            </p:spPr>
            <p:txBody>
              <a:bodyPr rtlCol="0" anchor="ctr"/>
              <a:lstStyle/>
              <a:p>
                <a:endParaRPr lang="en-GB" dirty="0"/>
              </a:p>
            </p:txBody>
          </p:sp>
        </p:grpSp>
        <p:sp>
          <p:nvSpPr>
            <p:cNvPr id="359" name="Freeform: Shape 358">
              <a:extLst>
                <a:ext uri="{FF2B5EF4-FFF2-40B4-BE49-F238E27FC236}">
                  <a16:creationId xmlns:a16="http://schemas.microsoft.com/office/drawing/2014/main" id="{E82464DC-61B3-4C69-A7E8-B2A1D46F10FA}"/>
                </a:ext>
              </a:extLst>
            </p:cNvPr>
            <p:cNvSpPr/>
            <p:nvPr/>
          </p:nvSpPr>
          <p:spPr>
            <a:xfrm>
              <a:off x="3595029" y="1870212"/>
              <a:ext cx="5581338" cy="2346142"/>
            </a:xfrm>
            <a:custGeom>
              <a:avLst/>
              <a:gdLst>
                <a:gd name="connsiteX0" fmla="*/ -233 w 5581338"/>
                <a:gd name="connsiteY0" fmla="*/ -21 h 2346142"/>
                <a:gd name="connsiteX1" fmla="*/ 62655 w 5581338"/>
                <a:gd name="connsiteY1" fmla="*/ -21 h 2346142"/>
                <a:gd name="connsiteX2" fmla="*/ 62655 w 5581338"/>
                <a:gd name="connsiteY2" fmla="*/ 8316 h 2346142"/>
                <a:gd name="connsiteX3" fmla="*/ 75086 w 5581338"/>
                <a:gd name="connsiteY3" fmla="*/ 8316 h 2346142"/>
                <a:gd name="connsiteX4" fmla="*/ 75086 w 5581338"/>
                <a:gd name="connsiteY4" fmla="*/ 11679 h 2346142"/>
                <a:gd name="connsiteX5" fmla="*/ 162836 w 5581338"/>
                <a:gd name="connsiteY5" fmla="*/ 11679 h 2346142"/>
                <a:gd name="connsiteX6" fmla="*/ 162836 w 5581338"/>
                <a:gd name="connsiteY6" fmla="*/ 26304 h 2346142"/>
                <a:gd name="connsiteX7" fmla="*/ 195303 w 5581338"/>
                <a:gd name="connsiteY7" fmla="*/ 26304 h 2346142"/>
                <a:gd name="connsiteX8" fmla="*/ 195303 w 5581338"/>
                <a:gd name="connsiteY8" fmla="*/ 45609 h 2346142"/>
                <a:gd name="connsiteX9" fmla="*/ 232597 w 5581338"/>
                <a:gd name="connsiteY9" fmla="*/ 45609 h 2346142"/>
                <a:gd name="connsiteX10" fmla="*/ 232597 w 5581338"/>
                <a:gd name="connsiteY10" fmla="*/ 63159 h 2346142"/>
                <a:gd name="connsiteX11" fmla="*/ 248538 w 5581338"/>
                <a:gd name="connsiteY11" fmla="*/ 63159 h 2346142"/>
                <a:gd name="connsiteX12" fmla="*/ 248538 w 5581338"/>
                <a:gd name="connsiteY12" fmla="*/ 71496 h 2346142"/>
                <a:gd name="connsiteX13" fmla="*/ 267843 w 5581338"/>
                <a:gd name="connsiteY13" fmla="*/ 71496 h 2346142"/>
                <a:gd name="connsiteX14" fmla="*/ 267843 w 5581338"/>
                <a:gd name="connsiteY14" fmla="*/ 76322 h 2346142"/>
                <a:gd name="connsiteX15" fmla="*/ 276179 w 5581338"/>
                <a:gd name="connsiteY15" fmla="*/ 76322 h 2346142"/>
                <a:gd name="connsiteX16" fmla="*/ 276179 w 5581338"/>
                <a:gd name="connsiteY16" fmla="*/ 95334 h 2346142"/>
                <a:gd name="connsiteX17" fmla="*/ 305429 w 5581338"/>
                <a:gd name="connsiteY17" fmla="*/ 95334 h 2346142"/>
                <a:gd name="connsiteX18" fmla="*/ 305429 w 5581338"/>
                <a:gd name="connsiteY18" fmla="*/ 123707 h 2346142"/>
                <a:gd name="connsiteX19" fmla="*/ 355154 w 5581338"/>
                <a:gd name="connsiteY19" fmla="*/ 123707 h 2346142"/>
                <a:gd name="connsiteX20" fmla="*/ 355154 w 5581338"/>
                <a:gd name="connsiteY20" fmla="*/ 153981 h 2346142"/>
                <a:gd name="connsiteX21" fmla="*/ 393179 w 5581338"/>
                <a:gd name="connsiteY21" fmla="*/ 153981 h 2346142"/>
                <a:gd name="connsiteX22" fmla="*/ 393179 w 5581338"/>
                <a:gd name="connsiteY22" fmla="*/ 171384 h 2346142"/>
                <a:gd name="connsiteX23" fmla="*/ 409267 w 5581338"/>
                <a:gd name="connsiteY23" fmla="*/ 171384 h 2346142"/>
                <a:gd name="connsiteX24" fmla="*/ 409267 w 5581338"/>
                <a:gd name="connsiteY24" fmla="*/ 183084 h 2346142"/>
                <a:gd name="connsiteX25" fmla="*/ 425062 w 5581338"/>
                <a:gd name="connsiteY25" fmla="*/ 183084 h 2346142"/>
                <a:gd name="connsiteX26" fmla="*/ 425062 w 5581338"/>
                <a:gd name="connsiteY26" fmla="*/ 204437 h 2346142"/>
                <a:gd name="connsiteX27" fmla="*/ 444513 w 5581338"/>
                <a:gd name="connsiteY27" fmla="*/ 204437 h 2346142"/>
                <a:gd name="connsiteX28" fmla="*/ 444513 w 5581338"/>
                <a:gd name="connsiteY28" fmla="*/ 234857 h 2346142"/>
                <a:gd name="connsiteX29" fmla="*/ 472739 w 5581338"/>
                <a:gd name="connsiteY29" fmla="*/ 234857 h 2346142"/>
                <a:gd name="connsiteX30" fmla="*/ 472739 w 5581338"/>
                <a:gd name="connsiteY30" fmla="*/ 238659 h 2346142"/>
                <a:gd name="connsiteX31" fmla="*/ 494969 w 5581338"/>
                <a:gd name="connsiteY31" fmla="*/ 238659 h 2346142"/>
                <a:gd name="connsiteX32" fmla="*/ 494969 w 5581338"/>
                <a:gd name="connsiteY32" fmla="*/ 270834 h 2346142"/>
                <a:gd name="connsiteX33" fmla="*/ 502575 w 5581338"/>
                <a:gd name="connsiteY33" fmla="*/ 270834 h 2346142"/>
                <a:gd name="connsiteX34" fmla="*/ 502575 w 5581338"/>
                <a:gd name="connsiteY34" fmla="*/ 337086 h 2346142"/>
                <a:gd name="connsiteX35" fmla="*/ 537089 w 5581338"/>
                <a:gd name="connsiteY35" fmla="*/ 337086 h 2346142"/>
                <a:gd name="connsiteX36" fmla="*/ 537089 w 5581338"/>
                <a:gd name="connsiteY36" fmla="*/ 359316 h 2346142"/>
                <a:gd name="connsiteX37" fmla="*/ 561221 w 5581338"/>
                <a:gd name="connsiteY37" fmla="*/ 359316 h 2346142"/>
                <a:gd name="connsiteX38" fmla="*/ 561221 w 5581338"/>
                <a:gd name="connsiteY38" fmla="*/ 370284 h 2346142"/>
                <a:gd name="connsiteX39" fmla="*/ 593688 w 5581338"/>
                <a:gd name="connsiteY39" fmla="*/ 370284 h 2346142"/>
                <a:gd name="connsiteX40" fmla="*/ 593688 w 5581338"/>
                <a:gd name="connsiteY40" fmla="*/ 410942 h 2346142"/>
                <a:gd name="connsiteX41" fmla="*/ 632445 w 5581338"/>
                <a:gd name="connsiteY41" fmla="*/ 410942 h 2346142"/>
                <a:gd name="connsiteX42" fmla="*/ 632445 w 5581338"/>
                <a:gd name="connsiteY42" fmla="*/ 442824 h 2346142"/>
                <a:gd name="connsiteX43" fmla="*/ 657892 w 5581338"/>
                <a:gd name="connsiteY43" fmla="*/ 442824 h 2346142"/>
                <a:gd name="connsiteX44" fmla="*/ 657892 w 5581338"/>
                <a:gd name="connsiteY44" fmla="*/ 478217 h 2346142"/>
                <a:gd name="connsiteX45" fmla="*/ 669592 w 5581338"/>
                <a:gd name="connsiteY45" fmla="*/ 478217 h 2346142"/>
                <a:gd name="connsiteX46" fmla="*/ 669592 w 5581338"/>
                <a:gd name="connsiteY46" fmla="*/ 505858 h 2346142"/>
                <a:gd name="connsiteX47" fmla="*/ 695917 w 5581338"/>
                <a:gd name="connsiteY47" fmla="*/ 505858 h 2346142"/>
                <a:gd name="connsiteX48" fmla="*/ 695917 w 5581338"/>
                <a:gd name="connsiteY48" fmla="*/ 545784 h 2346142"/>
                <a:gd name="connsiteX49" fmla="*/ 715222 w 5581338"/>
                <a:gd name="connsiteY49" fmla="*/ 545784 h 2346142"/>
                <a:gd name="connsiteX50" fmla="*/ 715222 w 5581338"/>
                <a:gd name="connsiteY50" fmla="*/ 582347 h 2346142"/>
                <a:gd name="connsiteX51" fmla="*/ 763631 w 5581338"/>
                <a:gd name="connsiteY51" fmla="*/ 582347 h 2346142"/>
                <a:gd name="connsiteX52" fmla="*/ 763631 w 5581338"/>
                <a:gd name="connsiteY52" fmla="*/ 627246 h 2346142"/>
                <a:gd name="connsiteX53" fmla="*/ 798146 w 5581338"/>
                <a:gd name="connsiteY53" fmla="*/ 627246 h 2346142"/>
                <a:gd name="connsiteX54" fmla="*/ 798146 w 5581338"/>
                <a:gd name="connsiteY54" fmla="*/ 657666 h 2346142"/>
                <a:gd name="connsiteX55" fmla="*/ 821692 w 5581338"/>
                <a:gd name="connsiteY55" fmla="*/ 657666 h 2346142"/>
                <a:gd name="connsiteX56" fmla="*/ 821692 w 5581338"/>
                <a:gd name="connsiteY56" fmla="*/ 684576 h 2346142"/>
                <a:gd name="connsiteX57" fmla="*/ 861765 w 5581338"/>
                <a:gd name="connsiteY57" fmla="*/ 684576 h 2346142"/>
                <a:gd name="connsiteX58" fmla="*/ 861765 w 5581338"/>
                <a:gd name="connsiteY58" fmla="*/ 713826 h 2346142"/>
                <a:gd name="connsiteX59" fmla="*/ 883848 w 5581338"/>
                <a:gd name="connsiteY59" fmla="*/ 713826 h 2346142"/>
                <a:gd name="connsiteX60" fmla="*/ 883848 w 5581338"/>
                <a:gd name="connsiteY60" fmla="*/ 750534 h 2346142"/>
                <a:gd name="connsiteX61" fmla="*/ 913098 w 5581338"/>
                <a:gd name="connsiteY61" fmla="*/ 750534 h 2346142"/>
                <a:gd name="connsiteX62" fmla="*/ 913098 w 5581338"/>
                <a:gd name="connsiteY62" fmla="*/ 784464 h 2346142"/>
                <a:gd name="connsiteX63" fmla="*/ 948344 w 5581338"/>
                <a:gd name="connsiteY63" fmla="*/ 784464 h 2346142"/>
                <a:gd name="connsiteX64" fmla="*/ 948344 w 5581338"/>
                <a:gd name="connsiteY64" fmla="*/ 809034 h 2346142"/>
                <a:gd name="connsiteX65" fmla="*/ 980812 w 5581338"/>
                <a:gd name="connsiteY65" fmla="*/ 809034 h 2346142"/>
                <a:gd name="connsiteX66" fmla="*/ 980812 w 5581338"/>
                <a:gd name="connsiteY66" fmla="*/ 848522 h 2346142"/>
                <a:gd name="connsiteX67" fmla="*/ 995437 w 5581338"/>
                <a:gd name="connsiteY67" fmla="*/ 848522 h 2346142"/>
                <a:gd name="connsiteX68" fmla="*/ 995437 w 5581338"/>
                <a:gd name="connsiteY68" fmla="*/ 857443 h 2346142"/>
                <a:gd name="connsiteX69" fmla="*/ 1029367 w 5581338"/>
                <a:gd name="connsiteY69" fmla="*/ 857443 h 2346142"/>
                <a:gd name="connsiteX70" fmla="*/ 1029367 w 5581338"/>
                <a:gd name="connsiteY70" fmla="*/ 894006 h 2346142"/>
                <a:gd name="connsiteX71" fmla="*/ 1049403 w 5581338"/>
                <a:gd name="connsiteY71" fmla="*/ 894006 h 2346142"/>
                <a:gd name="connsiteX72" fmla="*/ 1049403 w 5581338"/>
                <a:gd name="connsiteY72" fmla="*/ 934078 h 2346142"/>
                <a:gd name="connsiteX73" fmla="*/ 1103955 w 5581338"/>
                <a:gd name="connsiteY73" fmla="*/ 934078 h 2346142"/>
                <a:gd name="connsiteX74" fmla="*/ 1103955 w 5581338"/>
                <a:gd name="connsiteY74" fmla="*/ 994187 h 2346142"/>
                <a:gd name="connsiteX75" fmla="*/ 1173716 w 5581338"/>
                <a:gd name="connsiteY75" fmla="*/ 994187 h 2346142"/>
                <a:gd name="connsiteX76" fmla="*/ 1173716 w 5581338"/>
                <a:gd name="connsiteY76" fmla="*/ 1030164 h 2346142"/>
                <a:gd name="connsiteX77" fmla="*/ 1204136 w 5581338"/>
                <a:gd name="connsiteY77" fmla="*/ 1030164 h 2346142"/>
                <a:gd name="connsiteX78" fmla="*/ 1204136 w 5581338"/>
                <a:gd name="connsiteY78" fmla="*/ 1052248 h 2346142"/>
                <a:gd name="connsiteX79" fmla="*/ 1248011 w 5581338"/>
                <a:gd name="connsiteY79" fmla="*/ 1052248 h 2346142"/>
                <a:gd name="connsiteX80" fmla="*/ 1248011 w 5581338"/>
                <a:gd name="connsiteY80" fmla="*/ 1083399 h 2346142"/>
                <a:gd name="connsiteX81" fmla="*/ 1288815 w 5581338"/>
                <a:gd name="connsiteY81" fmla="*/ 1083399 h 2346142"/>
                <a:gd name="connsiteX82" fmla="*/ 1288815 w 5581338"/>
                <a:gd name="connsiteY82" fmla="*/ 1108993 h 2346142"/>
                <a:gd name="connsiteX83" fmla="*/ 1316017 w 5581338"/>
                <a:gd name="connsiteY83" fmla="*/ 1108993 h 2346142"/>
                <a:gd name="connsiteX84" fmla="*/ 1316017 w 5581338"/>
                <a:gd name="connsiteY84" fmla="*/ 1146872 h 2346142"/>
                <a:gd name="connsiteX85" fmla="*/ 1351994 w 5581338"/>
                <a:gd name="connsiteY85" fmla="*/ 1146872 h 2346142"/>
                <a:gd name="connsiteX86" fmla="*/ 1351994 w 5581338"/>
                <a:gd name="connsiteY86" fmla="*/ 1174659 h 2346142"/>
                <a:gd name="connsiteX87" fmla="*/ 1394846 w 5581338"/>
                <a:gd name="connsiteY87" fmla="*/ 1174659 h 2346142"/>
                <a:gd name="connsiteX88" fmla="*/ 1394846 w 5581338"/>
                <a:gd name="connsiteY88" fmla="*/ 1234183 h 2346142"/>
                <a:gd name="connsiteX89" fmla="*/ 1444571 w 5581338"/>
                <a:gd name="connsiteY89" fmla="*/ 1234183 h 2346142"/>
                <a:gd name="connsiteX90" fmla="*/ 1444571 w 5581338"/>
                <a:gd name="connsiteY90" fmla="*/ 1257583 h 2346142"/>
                <a:gd name="connsiteX91" fmla="*/ 1472212 w 5581338"/>
                <a:gd name="connsiteY91" fmla="*/ 1257583 h 2346142"/>
                <a:gd name="connsiteX92" fmla="*/ 1472212 w 5581338"/>
                <a:gd name="connsiteY92" fmla="*/ 1279813 h 2346142"/>
                <a:gd name="connsiteX93" fmla="*/ 1523985 w 5581338"/>
                <a:gd name="connsiteY93" fmla="*/ 1279813 h 2346142"/>
                <a:gd name="connsiteX94" fmla="*/ 1523985 w 5581338"/>
                <a:gd name="connsiteY94" fmla="*/ 1294438 h 2346142"/>
                <a:gd name="connsiteX95" fmla="*/ 1554112 w 5581338"/>
                <a:gd name="connsiteY95" fmla="*/ 1294438 h 2346142"/>
                <a:gd name="connsiteX96" fmla="*/ 1554112 w 5581338"/>
                <a:gd name="connsiteY96" fmla="*/ 1304822 h 2346142"/>
                <a:gd name="connsiteX97" fmla="*/ 1611735 w 5581338"/>
                <a:gd name="connsiteY97" fmla="*/ 1304822 h 2346142"/>
                <a:gd name="connsiteX98" fmla="*/ 1611735 w 5581338"/>
                <a:gd name="connsiteY98" fmla="*/ 1344163 h 2346142"/>
                <a:gd name="connsiteX99" fmla="*/ 1638791 w 5581338"/>
                <a:gd name="connsiteY99" fmla="*/ 1344163 h 2346142"/>
                <a:gd name="connsiteX100" fmla="*/ 1638791 w 5581338"/>
                <a:gd name="connsiteY100" fmla="*/ 1387014 h 2346142"/>
                <a:gd name="connsiteX101" fmla="*/ 1726541 w 5581338"/>
                <a:gd name="connsiteY101" fmla="*/ 1387014 h 2346142"/>
                <a:gd name="connsiteX102" fmla="*/ 1726541 w 5581338"/>
                <a:gd name="connsiteY102" fmla="*/ 1429134 h 2346142"/>
                <a:gd name="connsiteX103" fmla="*/ 1760325 w 5581338"/>
                <a:gd name="connsiteY103" fmla="*/ 1429134 h 2346142"/>
                <a:gd name="connsiteX104" fmla="*/ 1760325 w 5581338"/>
                <a:gd name="connsiteY104" fmla="*/ 1445661 h 2346142"/>
                <a:gd name="connsiteX105" fmla="*/ 1783140 w 5581338"/>
                <a:gd name="connsiteY105" fmla="*/ 1445661 h 2346142"/>
                <a:gd name="connsiteX106" fmla="*/ 1783140 w 5581338"/>
                <a:gd name="connsiteY106" fmla="*/ 1466282 h 2346142"/>
                <a:gd name="connsiteX107" fmla="*/ 1843980 w 5581338"/>
                <a:gd name="connsiteY107" fmla="*/ 1466282 h 2346142"/>
                <a:gd name="connsiteX108" fmla="*/ 1843980 w 5581338"/>
                <a:gd name="connsiteY108" fmla="*/ 1478859 h 2346142"/>
                <a:gd name="connsiteX109" fmla="*/ 1865332 w 5581338"/>
                <a:gd name="connsiteY109" fmla="*/ 1478859 h 2346142"/>
                <a:gd name="connsiteX110" fmla="*/ 1865332 w 5581338"/>
                <a:gd name="connsiteY110" fmla="*/ 1509279 h 2346142"/>
                <a:gd name="connsiteX111" fmla="*/ 1948256 w 5581338"/>
                <a:gd name="connsiteY111" fmla="*/ 1509279 h 2346142"/>
                <a:gd name="connsiteX112" fmla="*/ 1948256 w 5581338"/>
                <a:gd name="connsiteY112" fmla="*/ 1553155 h 2346142"/>
                <a:gd name="connsiteX113" fmla="*/ 1977506 w 5581338"/>
                <a:gd name="connsiteY113" fmla="*/ 1553155 h 2346142"/>
                <a:gd name="connsiteX114" fmla="*/ 1977506 w 5581338"/>
                <a:gd name="connsiteY114" fmla="*/ 1581381 h 2346142"/>
                <a:gd name="connsiteX115" fmla="*/ 2025768 w 5581338"/>
                <a:gd name="connsiteY115" fmla="*/ 1581381 h 2346142"/>
                <a:gd name="connsiteX116" fmla="*/ 2025768 w 5581338"/>
                <a:gd name="connsiteY116" fmla="*/ 1602148 h 2346142"/>
                <a:gd name="connsiteX117" fmla="*/ 2112202 w 5581338"/>
                <a:gd name="connsiteY117" fmla="*/ 1602148 h 2346142"/>
                <a:gd name="connsiteX118" fmla="*/ 2112202 w 5581338"/>
                <a:gd name="connsiteY118" fmla="*/ 1616773 h 2346142"/>
                <a:gd name="connsiteX119" fmla="*/ 2161927 w 5581338"/>
                <a:gd name="connsiteY119" fmla="*/ 1616773 h 2346142"/>
                <a:gd name="connsiteX120" fmla="*/ 2161927 w 5581338"/>
                <a:gd name="connsiteY120" fmla="*/ 1639588 h 2346142"/>
                <a:gd name="connsiteX121" fmla="*/ 2166168 w 5581338"/>
                <a:gd name="connsiteY121" fmla="*/ 1639588 h 2346142"/>
                <a:gd name="connsiteX122" fmla="*/ 2166168 w 5581338"/>
                <a:gd name="connsiteY122" fmla="*/ 1648656 h 2346142"/>
                <a:gd name="connsiteX123" fmla="*/ 2186790 w 5581338"/>
                <a:gd name="connsiteY123" fmla="*/ 1648656 h 2346142"/>
                <a:gd name="connsiteX124" fmla="*/ 2186790 w 5581338"/>
                <a:gd name="connsiteY124" fmla="*/ 1684487 h 2346142"/>
                <a:gd name="connsiteX125" fmla="*/ 2314612 w 5581338"/>
                <a:gd name="connsiteY125" fmla="*/ 1684487 h 2346142"/>
                <a:gd name="connsiteX126" fmla="*/ 2314612 w 5581338"/>
                <a:gd name="connsiteY126" fmla="*/ 1697649 h 2346142"/>
                <a:gd name="connsiteX127" fmla="*/ 2349858 w 5581338"/>
                <a:gd name="connsiteY127" fmla="*/ 1697649 h 2346142"/>
                <a:gd name="connsiteX128" fmla="*/ 2349858 w 5581338"/>
                <a:gd name="connsiteY128" fmla="*/ 1723974 h 2346142"/>
                <a:gd name="connsiteX129" fmla="*/ 2400315 w 5581338"/>
                <a:gd name="connsiteY129" fmla="*/ 1723974 h 2346142"/>
                <a:gd name="connsiteX130" fmla="*/ 2400315 w 5581338"/>
                <a:gd name="connsiteY130" fmla="*/ 1737722 h 2346142"/>
                <a:gd name="connsiteX131" fmla="*/ 2449455 w 5581338"/>
                <a:gd name="connsiteY131" fmla="*/ 1737722 h 2346142"/>
                <a:gd name="connsiteX132" fmla="*/ 2449455 w 5581338"/>
                <a:gd name="connsiteY132" fmla="*/ 1761414 h 2346142"/>
                <a:gd name="connsiteX133" fmla="*/ 2542031 w 5581338"/>
                <a:gd name="connsiteY133" fmla="*/ 1761414 h 2346142"/>
                <a:gd name="connsiteX134" fmla="*/ 2542031 w 5581338"/>
                <a:gd name="connsiteY134" fmla="*/ 1776039 h 2346142"/>
                <a:gd name="connsiteX135" fmla="*/ 2552999 w 5581338"/>
                <a:gd name="connsiteY135" fmla="*/ 1776039 h 2346142"/>
                <a:gd name="connsiteX136" fmla="*/ 2552999 w 5581338"/>
                <a:gd name="connsiteY136" fmla="*/ 1792420 h 2346142"/>
                <a:gd name="connsiteX137" fmla="*/ 2562067 w 5581338"/>
                <a:gd name="connsiteY137" fmla="*/ 1792420 h 2346142"/>
                <a:gd name="connsiteX138" fmla="*/ 2562067 w 5581338"/>
                <a:gd name="connsiteY138" fmla="*/ 1803534 h 2346142"/>
                <a:gd name="connsiteX139" fmla="*/ 2609013 w 5581338"/>
                <a:gd name="connsiteY139" fmla="*/ 1803534 h 2346142"/>
                <a:gd name="connsiteX140" fmla="*/ 2609013 w 5581338"/>
                <a:gd name="connsiteY140" fmla="*/ 1826203 h 2346142"/>
                <a:gd name="connsiteX141" fmla="*/ 2696032 w 5581338"/>
                <a:gd name="connsiteY141" fmla="*/ 1826203 h 2346142"/>
                <a:gd name="connsiteX142" fmla="*/ 2696032 w 5581338"/>
                <a:gd name="connsiteY142" fmla="*/ 1884703 h 2346142"/>
                <a:gd name="connsiteX143" fmla="*/ 2772813 w 5581338"/>
                <a:gd name="connsiteY143" fmla="*/ 1884703 h 2346142"/>
                <a:gd name="connsiteX144" fmla="*/ 2772813 w 5581338"/>
                <a:gd name="connsiteY144" fmla="*/ 1902253 h 2346142"/>
                <a:gd name="connsiteX145" fmla="*/ 2819760 w 5581338"/>
                <a:gd name="connsiteY145" fmla="*/ 1902253 h 2346142"/>
                <a:gd name="connsiteX146" fmla="*/ 2819760 w 5581338"/>
                <a:gd name="connsiteY146" fmla="*/ 1914099 h 2346142"/>
                <a:gd name="connsiteX147" fmla="*/ 2829705 w 5581338"/>
                <a:gd name="connsiteY147" fmla="*/ 1914099 h 2346142"/>
                <a:gd name="connsiteX148" fmla="*/ 2829705 w 5581338"/>
                <a:gd name="connsiteY148" fmla="*/ 1920534 h 2346142"/>
                <a:gd name="connsiteX149" fmla="*/ 2879868 w 5581338"/>
                <a:gd name="connsiteY149" fmla="*/ 1920534 h 2346142"/>
                <a:gd name="connsiteX150" fmla="*/ 2879868 w 5581338"/>
                <a:gd name="connsiteY150" fmla="*/ 1945251 h 2346142"/>
                <a:gd name="connsiteX151" fmla="*/ 2981366 w 5581338"/>
                <a:gd name="connsiteY151" fmla="*/ 1945251 h 2346142"/>
                <a:gd name="connsiteX152" fmla="*/ 2981366 w 5581338"/>
                <a:gd name="connsiteY152" fmla="*/ 1960753 h 2346142"/>
                <a:gd name="connsiteX153" fmla="*/ 3065752 w 5581338"/>
                <a:gd name="connsiteY153" fmla="*/ 1960753 h 2346142"/>
                <a:gd name="connsiteX154" fmla="*/ 3065752 w 5581338"/>
                <a:gd name="connsiteY154" fmla="*/ 1972892 h 2346142"/>
                <a:gd name="connsiteX155" fmla="*/ 3125130 w 5581338"/>
                <a:gd name="connsiteY155" fmla="*/ 1972892 h 2346142"/>
                <a:gd name="connsiteX156" fmla="*/ 3125130 w 5581338"/>
                <a:gd name="connsiteY156" fmla="*/ 1984007 h 2346142"/>
                <a:gd name="connsiteX157" fmla="*/ 3131418 w 5581338"/>
                <a:gd name="connsiteY157" fmla="*/ 1984007 h 2346142"/>
                <a:gd name="connsiteX158" fmla="*/ 3131418 w 5581338"/>
                <a:gd name="connsiteY158" fmla="*/ 1997170 h 2346142"/>
                <a:gd name="connsiteX159" fmla="*/ 3196938 w 5581338"/>
                <a:gd name="connsiteY159" fmla="*/ 1997170 h 2346142"/>
                <a:gd name="connsiteX160" fmla="*/ 3196938 w 5581338"/>
                <a:gd name="connsiteY160" fmla="*/ 2011795 h 2346142"/>
                <a:gd name="connsiteX161" fmla="*/ 3234232 w 5581338"/>
                <a:gd name="connsiteY161" fmla="*/ 2011795 h 2346142"/>
                <a:gd name="connsiteX162" fmla="*/ 3234232 w 5581338"/>
                <a:gd name="connsiteY162" fmla="*/ 2023641 h 2346142"/>
                <a:gd name="connsiteX163" fmla="*/ 3274305 w 5581338"/>
                <a:gd name="connsiteY163" fmla="*/ 2023641 h 2346142"/>
                <a:gd name="connsiteX164" fmla="*/ 3274305 w 5581338"/>
                <a:gd name="connsiteY164" fmla="*/ 2052891 h 2346142"/>
                <a:gd name="connsiteX165" fmla="*/ 3293756 w 5581338"/>
                <a:gd name="connsiteY165" fmla="*/ 2052891 h 2346142"/>
                <a:gd name="connsiteX166" fmla="*/ 3293756 w 5581338"/>
                <a:gd name="connsiteY166" fmla="*/ 2063274 h 2346142"/>
                <a:gd name="connsiteX167" fmla="*/ 3301361 w 5581338"/>
                <a:gd name="connsiteY167" fmla="*/ 2063274 h 2346142"/>
                <a:gd name="connsiteX168" fmla="*/ 3301361 w 5581338"/>
                <a:gd name="connsiteY168" fmla="*/ 2077168 h 2346142"/>
                <a:gd name="connsiteX169" fmla="*/ 3475398 w 5581338"/>
                <a:gd name="connsiteY169" fmla="*/ 2077168 h 2346142"/>
                <a:gd name="connsiteX170" fmla="*/ 3475398 w 5581338"/>
                <a:gd name="connsiteY170" fmla="*/ 2084627 h 2346142"/>
                <a:gd name="connsiteX171" fmla="*/ 3586695 w 5581338"/>
                <a:gd name="connsiteY171" fmla="*/ 2084627 h 2346142"/>
                <a:gd name="connsiteX172" fmla="*/ 3586695 w 5581338"/>
                <a:gd name="connsiteY172" fmla="*/ 2097351 h 2346142"/>
                <a:gd name="connsiteX173" fmla="*/ 3633641 w 5581338"/>
                <a:gd name="connsiteY173" fmla="*/ 2097351 h 2346142"/>
                <a:gd name="connsiteX174" fmla="*/ 3633641 w 5581338"/>
                <a:gd name="connsiteY174" fmla="*/ 2114462 h 2346142"/>
                <a:gd name="connsiteX175" fmla="*/ 3650898 w 5581338"/>
                <a:gd name="connsiteY175" fmla="*/ 2114462 h 2346142"/>
                <a:gd name="connsiteX176" fmla="*/ 3650898 w 5581338"/>
                <a:gd name="connsiteY176" fmla="*/ 2132597 h 2346142"/>
                <a:gd name="connsiteX177" fmla="*/ 3693018 w 5581338"/>
                <a:gd name="connsiteY177" fmla="*/ 2132597 h 2346142"/>
                <a:gd name="connsiteX178" fmla="*/ 3693018 w 5581338"/>
                <a:gd name="connsiteY178" fmla="*/ 2152633 h 2346142"/>
                <a:gd name="connsiteX179" fmla="*/ 3854917 w 5581338"/>
                <a:gd name="connsiteY179" fmla="*/ 2152633 h 2346142"/>
                <a:gd name="connsiteX180" fmla="*/ 3854917 w 5581338"/>
                <a:gd name="connsiteY180" fmla="*/ 2166088 h 2346142"/>
                <a:gd name="connsiteX181" fmla="*/ 3990344 w 5581338"/>
                <a:gd name="connsiteY181" fmla="*/ 2166088 h 2346142"/>
                <a:gd name="connsiteX182" fmla="*/ 3990344 w 5581338"/>
                <a:gd name="connsiteY182" fmla="*/ 2193144 h 2346142"/>
                <a:gd name="connsiteX183" fmla="*/ 4180469 w 5581338"/>
                <a:gd name="connsiteY183" fmla="*/ 2193144 h 2346142"/>
                <a:gd name="connsiteX184" fmla="*/ 4180469 w 5581338"/>
                <a:gd name="connsiteY184" fmla="*/ 2220786 h 2346142"/>
                <a:gd name="connsiteX185" fmla="*/ 4195095 w 5581338"/>
                <a:gd name="connsiteY185" fmla="*/ 2220786 h 2346142"/>
                <a:gd name="connsiteX186" fmla="*/ 4195095 w 5581338"/>
                <a:gd name="connsiteY186" fmla="*/ 2250036 h 2346142"/>
                <a:gd name="connsiteX187" fmla="*/ 4899142 w 5581338"/>
                <a:gd name="connsiteY187" fmla="*/ 2250036 h 2346142"/>
                <a:gd name="connsiteX188" fmla="*/ 4899142 w 5581338"/>
                <a:gd name="connsiteY188" fmla="*/ 2292887 h 2346142"/>
                <a:gd name="connsiteX189" fmla="*/ 4918594 w 5581338"/>
                <a:gd name="connsiteY189" fmla="*/ 2292887 h 2346142"/>
                <a:gd name="connsiteX190" fmla="*/ 4918594 w 5581338"/>
                <a:gd name="connsiteY190" fmla="*/ 2346122 h 2346142"/>
                <a:gd name="connsiteX191" fmla="*/ 5581106 w 5581338"/>
                <a:gd name="connsiteY191" fmla="*/ 2346122 h 2346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5581338" h="2346142">
                  <a:moveTo>
                    <a:pt x="-233" y="-21"/>
                  </a:moveTo>
                  <a:lnTo>
                    <a:pt x="62655" y="-21"/>
                  </a:lnTo>
                  <a:lnTo>
                    <a:pt x="62655" y="8316"/>
                  </a:lnTo>
                  <a:lnTo>
                    <a:pt x="75086" y="8316"/>
                  </a:lnTo>
                  <a:lnTo>
                    <a:pt x="75086" y="11679"/>
                  </a:lnTo>
                  <a:lnTo>
                    <a:pt x="162836" y="11679"/>
                  </a:lnTo>
                  <a:lnTo>
                    <a:pt x="162836" y="26304"/>
                  </a:lnTo>
                  <a:lnTo>
                    <a:pt x="195303" y="26304"/>
                  </a:lnTo>
                  <a:lnTo>
                    <a:pt x="195303" y="45609"/>
                  </a:lnTo>
                  <a:lnTo>
                    <a:pt x="232597" y="45609"/>
                  </a:lnTo>
                  <a:lnTo>
                    <a:pt x="232597" y="63159"/>
                  </a:lnTo>
                  <a:lnTo>
                    <a:pt x="248538" y="63159"/>
                  </a:lnTo>
                  <a:lnTo>
                    <a:pt x="248538" y="71496"/>
                  </a:lnTo>
                  <a:lnTo>
                    <a:pt x="267843" y="71496"/>
                  </a:lnTo>
                  <a:lnTo>
                    <a:pt x="267843" y="76322"/>
                  </a:lnTo>
                  <a:lnTo>
                    <a:pt x="276179" y="76322"/>
                  </a:lnTo>
                  <a:lnTo>
                    <a:pt x="276179" y="95334"/>
                  </a:lnTo>
                  <a:lnTo>
                    <a:pt x="305429" y="95334"/>
                  </a:lnTo>
                  <a:lnTo>
                    <a:pt x="305429" y="123707"/>
                  </a:lnTo>
                  <a:lnTo>
                    <a:pt x="355154" y="123707"/>
                  </a:lnTo>
                  <a:lnTo>
                    <a:pt x="355154" y="153981"/>
                  </a:lnTo>
                  <a:lnTo>
                    <a:pt x="393179" y="153981"/>
                  </a:lnTo>
                  <a:lnTo>
                    <a:pt x="393179" y="171384"/>
                  </a:lnTo>
                  <a:lnTo>
                    <a:pt x="409267" y="171384"/>
                  </a:lnTo>
                  <a:lnTo>
                    <a:pt x="409267" y="183084"/>
                  </a:lnTo>
                  <a:lnTo>
                    <a:pt x="425062" y="183084"/>
                  </a:lnTo>
                  <a:lnTo>
                    <a:pt x="425062" y="204437"/>
                  </a:lnTo>
                  <a:lnTo>
                    <a:pt x="444513" y="204437"/>
                  </a:lnTo>
                  <a:lnTo>
                    <a:pt x="444513" y="234857"/>
                  </a:lnTo>
                  <a:lnTo>
                    <a:pt x="472739" y="234857"/>
                  </a:lnTo>
                  <a:lnTo>
                    <a:pt x="472739" y="238659"/>
                  </a:lnTo>
                  <a:lnTo>
                    <a:pt x="494969" y="238659"/>
                  </a:lnTo>
                  <a:lnTo>
                    <a:pt x="494969" y="270834"/>
                  </a:lnTo>
                  <a:lnTo>
                    <a:pt x="502575" y="270834"/>
                  </a:lnTo>
                  <a:lnTo>
                    <a:pt x="502575" y="337086"/>
                  </a:lnTo>
                  <a:lnTo>
                    <a:pt x="537089" y="337086"/>
                  </a:lnTo>
                  <a:cubicBezTo>
                    <a:pt x="537089" y="337086"/>
                    <a:pt x="537821" y="359316"/>
                    <a:pt x="537089" y="359316"/>
                  </a:cubicBezTo>
                  <a:lnTo>
                    <a:pt x="561221" y="359316"/>
                  </a:lnTo>
                  <a:lnTo>
                    <a:pt x="561221" y="370284"/>
                  </a:lnTo>
                  <a:lnTo>
                    <a:pt x="593688" y="370284"/>
                  </a:lnTo>
                  <a:lnTo>
                    <a:pt x="593688" y="410942"/>
                  </a:lnTo>
                  <a:lnTo>
                    <a:pt x="632445" y="410942"/>
                  </a:lnTo>
                  <a:lnTo>
                    <a:pt x="632445" y="442824"/>
                  </a:lnTo>
                  <a:lnTo>
                    <a:pt x="657892" y="442824"/>
                  </a:lnTo>
                  <a:lnTo>
                    <a:pt x="657892" y="478217"/>
                  </a:lnTo>
                  <a:lnTo>
                    <a:pt x="669592" y="478217"/>
                  </a:lnTo>
                  <a:lnTo>
                    <a:pt x="669592" y="505858"/>
                  </a:lnTo>
                  <a:lnTo>
                    <a:pt x="695917" y="505858"/>
                  </a:lnTo>
                  <a:lnTo>
                    <a:pt x="695917" y="545784"/>
                  </a:lnTo>
                  <a:lnTo>
                    <a:pt x="715222" y="545784"/>
                  </a:lnTo>
                  <a:lnTo>
                    <a:pt x="715222" y="582347"/>
                  </a:lnTo>
                  <a:lnTo>
                    <a:pt x="763631" y="582347"/>
                  </a:lnTo>
                  <a:lnTo>
                    <a:pt x="763631" y="627246"/>
                  </a:lnTo>
                  <a:lnTo>
                    <a:pt x="798146" y="627246"/>
                  </a:lnTo>
                  <a:lnTo>
                    <a:pt x="798146" y="657666"/>
                  </a:lnTo>
                  <a:lnTo>
                    <a:pt x="821692" y="657666"/>
                  </a:lnTo>
                  <a:lnTo>
                    <a:pt x="821692" y="684576"/>
                  </a:lnTo>
                  <a:lnTo>
                    <a:pt x="861765" y="684576"/>
                  </a:lnTo>
                  <a:lnTo>
                    <a:pt x="861765" y="713826"/>
                  </a:lnTo>
                  <a:lnTo>
                    <a:pt x="883848" y="713826"/>
                  </a:lnTo>
                  <a:lnTo>
                    <a:pt x="883848" y="750534"/>
                  </a:lnTo>
                  <a:lnTo>
                    <a:pt x="913098" y="750534"/>
                  </a:lnTo>
                  <a:lnTo>
                    <a:pt x="913098" y="784464"/>
                  </a:lnTo>
                  <a:lnTo>
                    <a:pt x="948344" y="784464"/>
                  </a:lnTo>
                  <a:lnTo>
                    <a:pt x="948344" y="809034"/>
                  </a:lnTo>
                  <a:lnTo>
                    <a:pt x="980812" y="809034"/>
                  </a:lnTo>
                  <a:lnTo>
                    <a:pt x="980812" y="848522"/>
                  </a:lnTo>
                  <a:lnTo>
                    <a:pt x="995437" y="848522"/>
                  </a:lnTo>
                  <a:lnTo>
                    <a:pt x="995437" y="857443"/>
                  </a:lnTo>
                  <a:lnTo>
                    <a:pt x="1029367" y="857443"/>
                  </a:lnTo>
                  <a:lnTo>
                    <a:pt x="1029367" y="894006"/>
                  </a:lnTo>
                  <a:lnTo>
                    <a:pt x="1049403" y="894006"/>
                  </a:lnTo>
                  <a:lnTo>
                    <a:pt x="1049403" y="934078"/>
                  </a:lnTo>
                  <a:lnTo>
                    <a:pt x="1103955" y="934078"/>
                  </a:lnTo>
                  <a:lnTo>
                    <a:pt x="1103955" y="994187"/>
                  </a:lnTo>
                  <a:lnTo>
                    <a:pt x="1173716" y="994187"/>
                  </a:lnTo>
                  <a:lnTo>
                    <a:pt x="1173716" y="1030164"/>
                  </a:lnTo>
                  <a:lnTo>
                    <a:pt x="1204136" y="1030164"/>
                  </a:lnTo>
                  <a:lnTo>
                    <a:pt x="1204136" y="1052248"/>
                  </a:lnTo>
                  <a:lnTo>
                    <a:pt x="1248011" y="1052248"/>
                  </a:lnTo>
                  <a:lnTo>
                    <a:pt x="1248011" y="1083399"/>
                  </a:lnTo>
                  <a:lnTo>
                    <a:pt x="1288815" y="1083399"/>
                  </a:lnTo>
                  <a:lnTo>
                    <a:pt x="1288815" y="1108993"/>
                  </a:lnTo>
                  <a:lnTo>
                    <a:pt x="1316017" y="1108993"/>
                  </a:lnTo>
                  <a:lnTo>
                    <a:pt x="1316017" y="1146872"/>
                  </a:lnTo>
                  <a:lnTo>
                    <a:pt x="1351994" y="1146872"/>
                  </a:lnTo>
                  <a:lnTo>
                    <a:pt x="1351994" y="1174659"/>
                  </a:lnTo>
                  <a:lnTo>
                    <a:pt x="1394846" y="1174659"/>
                  </a:lnTo>
                  <a:lnTo>
                    <a:pt x="1394846" y="1234183"/>
                  </a:lnTo>
                  <a:lnTo>
                    <a:pt x="1444571" y="1234183"/>
                  </a:lnTo>
                  <a:lnTo>
                    <a:pt x="1444571" y="1257583"/>
                  </a:lnTo>
                  <a:lnTo>
                    <a:pt x="1472212" y="1257583"/>
                  </a:lnTo>
                  <a:lnTo>
                    <a:pt x="1472212" y="1279813"/>
                  </a:lnTo>
                  <a:lnTo>
                    <a:pt x="1523985" y="1279813"/>
                  </a:lnTo>
                  <a:lnTo>
                    <a:pt x="1523985" y="1294438"/>
                  </a:lnTo>
                  <a:lnTo>
                    <a:pt x="1554112" y="1294438"/>
                  </a:lnTo>
                  <a:lnTo>
                    <a:pt x="1554112" y="1304822"/>
                  </a:lnTo>
                  <a:lnTo>
                    <a:pt x="1611735" y="1304822"/>
                  </a:lnTo>
                  <a:lnTo>
                    <a:pt x="1611735" y="1344163"/>
                  </a:lnTo>
                  <a:lnTo>
                    <a:pt x="1638791" y="1344163"/>
                  </a:lnTo>
                  <a:lnTo>
                    <a:pt x="1638791" y="1387014"/>
                  </a:lnTo>
                  <a:lnTo>
                    <a:pt x="1726541" y="1387014"/>
                  </a:lnTo>
                  <a:lnTo>
                    <a:pt x="1726541" y="1429134"/>
                  </a:lnTo>
                  <a:lnTo>
                    <a:pt x="1760325" y="1429134"/>
                  </a:lnTo>
                  <a:lnTo>
                    <a:pt x="1760325" y="1445661"/>
                  </a:lnTo>
                  <a:lnTo>
                    <a:pt x="1783140" y="1445661"/>
                  </a:lnTo>
                  <a:lnTo>
                    <a:pt x="1783140" y="1466282"/>
                  </a:lnTo>
                  <a:lnTo>
                    <a:pt x="1843980" y="1466282"/>
                  </a:lnTo>
                  <a:lnTo>
                    <a:pt x="1843980" y="1478859"/>
                  </a:lnTo>
                  <a:lnTo>
                    <a:pt x="1865332" y="1478859"/>
                  </a:lnTo>
                  <a:lnTo>
                    <a:pt x="1865332" y="1509279"/>
                  </a:lnTo>
                  <a:lnTo>
                    <a:pt x="1948256" y="1509279"/>
                  </a:lnTo>
                  <a:lnTo>
                    <a:pt x="1948256" y="1553155"/>
                  </a:lnTo>
                  <a:lnTo>
                    <a:pt x="1977506" y="1553155"/>
                  </a:lnTo>
                  <a:lnTo>
                    <a:pt x="1977506" y="1581381"/>
                  </a:lnTo>
                  <a:lnTo>
                    <a:pt x="2025768" y="1581381"/>
                  </a:lnTo>
                  <a:lnTo>
                    <a:pt x="2025768" y="1602148"/>
                  </a:lnTo>
                  <a:lnTo>
                    <a:pt x="2112202" y="1602148"/>
                  </a:lnTo>
                  <a:lnTo>
                    <a:pt x="2112202" y="1616773"/>
                  </a:lnTo>
                  <a:lnTo>
                    <a:pt x="2161927" y="1616773"/>
                  </a:lnTo>
                  <a:lnTo>
                    <a:pt x="2161927" y="1639588"/>
                  </a:lnTo>
                  <a:lnTo>
                    <a:pt x="2166168" y="1639588"/>
                  </a:lnTo>
                  <a:lnTo>
                    <a:pt x="2166168" y="1648656"/>
                  </a:lnTo>
                  <a:lnTo>
                    <a:pt x="2186790" y="1648656"/>
                  </a:lnTo>
                  <a:lnTo>
                    <a:pt x="2186790" y="1684487"/>
                  </a:lnTo>
                  <a:lnTo>
                    <a:pt x="2314612" y="1684487"/>
                  </a:lnTo>
                  <a:lnTo>
                    <a:pt x="2314612" y="1697649"/>
                  </a:lnTo>
                  <a:lnTo>
                    <a:pt x="2349858" y="1697649"/>
                  </a:lnTo>
                  <a:lnTo>
                    <a:pt x="2349858" y="1723974"/>
                  </a:lnTo>
                  <a:lnTo>
                    <a:pt x="2400315" y="1723974"/>
                  </a:lnTo>
                  <a:lnTo>
                    <a:pt x="2400315" y="1737722"/>
                  </a:lnTo>
                  <a:lnTo>
                    <a:pt x="2449455" y="1737722"/>
                  </a:lnTo>
                  <a:lnTo>
                    <a:pt x="2449455" y="1761414"/>
                  </a:lnTo>
                  <a:lnTo>
                    <a:pt x="2542031" y="1761414"/>
                  </a:lnTo>
                  <a:lnTo>
                    <a:pt x="2542031" y="1776039"/>
                  </a:lnTo>
                  <a:lnTo>
                    <a:pt x="2552999" y="1776039"/>
                  </a:lnTo>
                  <a:lnTo>
                    <a:pt x="2552999" y="1792420"/>
                  </a:lnTo>
                  <a:lnTo>
                    <a:pt x="2562067" y="1792420"/>
                  </a:lnTo>
                  <a:lnTo>
                    <a:pt x="2562067" y="1803534"/>
                  </a:lnTo>
                  <a:lnTo>
                    <a:pt x="2609013" y="1803534"/>
                  </a:lnTo>
                  <a:lnTo>
                    <a:pt x="2609013" y="1826203"/>
                  </a:lnTo>
                  <a:lnTo>
                    <a:pt x="2696032" y="1826203"/>
                  </a:lnTo>
                  <a:lnTo>
                    <a:pt x="2696032" y="1884703"/>
                  </a:lnTo>
                  <a:lnTo>
                    <a:pt x="2772813" y="1884703"/>
                  </a:lnTo>
                  <a:lnTo>
                    <a:pt x="2772813" y="1902253"/>
                  </a:lnTo>
                  <a:lnTo>
                    <a:pt x="2819760" y="1902253"/>
                  </a:lnTo>
                  <a:lnTo>
                    <a:pt x="2819760" y="1914099"/>
                  </a:lnTo>
                  <a:lnTo>
                    <a:pt x="2829705" y="1914099"/>
                  </a:lnTo>
                  <a:lnTo>
                    <a:pt x="2829705" y="1920534"/>
                  </a:lnTo>
                  <a:lnTo>
                    <a:pt x="2879868" y="1920534"/>
                  </a:lnTo>
                  <a:lnTo>
                    <a:pt x="2879868" y="1945251"/>
                  </a:lnTo>
                  <a:lnTo>
                    <a:pt x="2981366" y="1945251"/>
                  </a:lnTo>
                  <a:lnTo>
                    <a:pt x="2981366" y="1960753"/>
                  </a:lnTo>
                  <a:lnTo>
                    <a:pt x="3065752" y="1960753"/>
                  </a:lnTo>
                  <a:lnTo>
                    <a:pt x="3065752" y="1972892"/>
                  </a:lnTo>
                  <a:lnTo>
                    <a:pt x="3125130" y="1972892"/>
                  </a:lnTo>
                  <a:lnTo>
                    <a:pt x="3125130" y="1984007"/>
                  </a:lnTo>
                  <a:lnTo>
                    <a:pt x="3131418" y="1984007"/>
                  </a:lnTo>
                  <a:lnTo>
                    <a:pt x="3131418" y="1997170"/>
                  </a:lnTo>
                  <a:lnTo>
                    <a:pt x="3196938" y="1997170"/>
                  </a:lnTo>
                  <a:lnTo>
                    <a:pt x="3196938" y="2011795"/>
                  </a:lnTo>
                  <a:lnTo>
                    <a:pt x="3234232" y="2011795"/>
                  </a:lnTo>
                  <a:lnTo>
                    <a:pt x="3234232" y="2023641"/>
                  </a:lnTo>
                  <a:lnTo>
                    <a:pt x="3274305" y="2023641"/>
                  </a:lnTo>
                  <a:lnTo>
                    <a:pt x="3274305" y="2052891"/>
                  </a:lnTo>
                  <a:lnTo>
                    <a:pt x="3293756" y="2052891"/>
                  </a:lnTo>
                  <a:lnTo>
                    <a:pt x="3293756" y="2063274"/>
                  </a:lnTo>
                  <a:lnTo>
                    <a:pt x="3301361" y="2063274"/>
                  </a:lnTo>
                  <a:lnTo>
                    <a:pt x="3301361" y="2077168"/>
                  </a:lnTo>
                  <a:lnTo>
                    <a:pt x="3475398" y="2077168"/>
                  </a:lnTo>
                  <a:lnTo>
                    <a:pt x="3475398" y="2084627"/>
                  </a:lnTo>
                  <a:lnTo>
                    <a:pt x="3586695" y="2084627"/>
                  </a:lnTo>
                  <a:lnTo>
                    <a:pt x="3586695" y="2097351"/>
                  </a:lnTo>
                  <a:lnTo>
                    <a:pt x="3633641" y="2097351"/>
                  </a:lnTo>
                  <a:lnTo>
                    <a:pt x="3633641" y="2114462"/>
                  </a:lnTo>
                  <a:lnTo>
                    <a:pt x="3650898" y="2114462"/>
                  </a:lnTo>
                  <a:lnTo>
                    <a:pt x="3650898" y="2132597"/>
                  </a:lnTo>
                  <a:lnTo>
                    <a:pt x="3693018" y="2132597"/>
                  </a:lnTo>
                  <a:lnTo>
                    <a:pt x="3693018" y="2152633"/>
                  </a:lnTo>
                  <a:lnTo>
                    <a:pt x="3854917" y="2152633"/>
                  </a:lnTo>
                  <a:lnTo>
                    <a:pt x="3854917" y="2166088"/>
                  </a:lnTo>
                  <a:lnTo>
                    <a:pt x="3990344" y="2166088"/>
                  </a:lnTo>
                  <a:lnTo>
                    <a:pt x="3990344" y="2193144"/>
                  </a:lnTo>
                  <a:lnTo>
                    <a:pt x="4180469" y="2193144"/>
                  </a:lnTo>
                  <a:lnTo>
                    <a:pt x="4180469" y="2220786"/>
                  </a:lnTo>
                  <a:lnTo>
                    <a:pt x="4195095" y="2220786"/>
                  </a:lnTo>
                  <a:lnTo>
                    <a:pt x="4195095" y="2250036"/>
                  </a:lnTo>
                  <a:lnTo>
                    <a:pt x="4899142" y="2250036"/>
                  </a:lnTo>
                  <a:lnTo>
                    <a:pt x="4899142" y="2292887"/>
                  </a:lnTo>
                  <a:lnTo>
                    <a:pt x="4918594" y="2292887"/>
                  </a:lnTo>
                  <a:lnTo>
                    <a:pt x="4918594" y="2346122"/>
                  </a:lnTo>
                  <a:lnTo>
                    <a:pt x="5581106" y="2346122"/>
                  </a:lnTo>
                </a:path>
              </a:pathLst>
            </a:custGeom>
            <a:noFill/>
            <a:ln w="12700" cap="flat">
              <a:solidFill>
                <a:schemeClr val="bg2">
                  <a:lumMod val="25000"/>
                </a:schemeClr>
              </a:solidFill>
              <a:prstDash val="solid"/>
              <a:miter/>
            </a:ln>
          </p:spPr>
          <p:txBody>
            <a:bodyPr rtlCol="0" anchor="ctr"/>
            <a:lstStyle/>
            <a:p>
              <a:endParaRPr lang="en-GB" dirty="0"/>
            </a:p>
          </p:txBody>
        </p:sp>
        <p:grpSp>
          <p:nvGrpSpPr>
            <p:cNvPr id="360" name="Graphic 9">
              <a:extLst>
                <a:ext uri="{FF2B5EF4-FFF2-40B4-BE49-F238E27FC236}">
                  <a16:creationId xmlns:a16="http://schemas.microsoft.com/office/drawing/2014/main" id="{321DA056-44BA-42F7-8EB8-00CB36D7811C}"/>
                </a:ext>
              </a:extLst>
            </p:cNvPr>
            <p:cNvGrpSpPr/>
            <p:nvPr/>
          </p:nvGrpSpPr>
          <p:grpSpPr>
            <a:xfrm>
              <a:off x="3664352" y="1849006"/>
              <a:ext cx="5493003" cy="2398353"/>
              <a:chOff x="3664352" y="1849006"/>
              <a:chExt cx="5493003" cy="2398353"/>
            </a:xfrm>
          </p:grpSpPr>
          <p:sp>
            <p:nvSpPr>
              <p:cNvPr id="361" name="Freeform: Shape 360">
                <a:extLst>
                  <a:ext uri="{FF2B5EF4-FFF2-40B4-BE49-F238E27FC236}">
                    <a16:creationId xmlns:a16="http://schemas.microsoft.com/office/drawing/2014/main" id="{6B5B1714-DB94-4AAE-9BBB-81EC4F29FDC2}"/>
                  </a:ext>
                </a:extLst>
              </p:cNvPr>
              <p:cNvSpPr/>
              <p:nvPr/>
            </p:nvSpPr>
            <p:spPr>
              <a:xfrm>
                <a:off x="6707961" y="382104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62" name="Freeform: Shape 361">
                <a:extLst>
                  <a:ext uri="{FF2B5EF4-FFF2-40B4-BE49-F238E27FC236}">
                    <a16:creationId xmlns:a16="http://schemas.microsoft.com/office/drawing/2014/main" id="{4850BED0-F991-432C-89DD-1FE89C44E62C}"/>
                  </a:ext>
                </a:extLst>
              </p:cNvPr>
              <p:cNvSpPr/>
              <p:nvPr/>
            </p:nvSpPr>
            <p:spPr>
              <a:xfrm>
                <a:off x="6689972" y="381753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63" name="Freeform: Shape 362">
                <a:extLst>
                  <a:ext uri="{FF2B5EF4-FFF2-40B4-BE49-F238E27FC236}">
                    <a16:creationId xmlns:a16="http://schemas.microsoft.com/office/drawing/2014/main" id="{FF55C085-7D66-4699-9BC5-CFE9709B3D2C}"/>
                  </a:ext>
                </a:extLst>
              </p:cNvPr>
              <p:cNvSpPr/>
              <p:nvPr/>
            </p:nvSpPr>
            <p:spPr>
              <a:xfrm>
                <a:off x="6632349" y="380436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64" name="Freeform: Shape 363">
                <a:extLst>
                  <a:ext uri="{FF2B5EF4-FFF2-40B4-BE49-F238E27FC236}">
                    <a16:creationId xmlns:a16="http://schemas.microsoft.com/office/drawing/2014/main" id="{075A5AE8-A82F-4C37-A52E-F8586CA66B94}"/>
                  </a:ext>
                </a:extLst>
              </p:cNvPr>
              <p:cNvSpPr/>
              <p:nvPr/>
            </p:nvSpPr>
            <p:spPr>
              <a:xfrm>
                <a:off x="6616116" y="380436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65" name="Freeform: Shape 364">
                <a:extLst>
                  <a:ext uri="{FF2B5EF4-FFF2-40B4-BE49-F238E27FC236}">
                    <a16:creationId xmlns:a16="http://schemas.microsoft.com/office/drawing/2014/main" id="{8EBD388A-C9F4-4CE2-943E-49D78C4FFF98}"/>
                  </a:ext>
                </a:extLst>
              </p:cNvPr>
              <p:cNvSpPr/>
              <p:nvPr/>
            </p:nvSpPr>
            <p:spPr>
              <a:xfrm>
                <a:off x="7038193" y="391961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66" name="Freeform: Shape 365">
                <a:extLst>
                  <a:ext uri="{FF2B5EF4-FFF2-40B4-BE49-F238E27FC236}">
                    <a16:creationId xmlns:a16="http://schemas.microsoft.com/office/drawing/2014/main" id="{B0456C38-A7A9-4DBE-AD99-AFD35F48337F}"/>
                  </a:ext>
                </a:extLst>
              </p:cNvPr>
              <p:cNvSpPr/>
              <p:nvPr/>
            </p:nvSpPr>
            <p:spPr>
              <a:xfrm>
                <a:off x="6969894" y="391961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67" name="Freeform: Shape 366">
                <a:extLst>
                  <a:ext uri="{FF2B5EF4-FFF2-40B4-BE49-F238E27FC236}">
                    <a16:creationId xmlns:a16="http://schemas.microsoft.com/office/drawing/2014/main" id="{556AB8BD-5707-4FB3-AD12-B31225FCE33B}"/>
                  </a:ext>
                </a:extLst>
              </p:cNvPr>
              <p:cNvSpPr/>
              <p:nvPr/>
            </p:nvSpPr>
            <p:spPr>
              <a:xfrm>
                <a:off x="6938012" y="391961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68" name="Freeform: Shape 367">
                <a:extLst>
                  <a:ext uri="{FF2B5EF4-FFF2-40B4-BE49-F238E27FC236}">
                    <a16:creationId xmlns:a16="http://schemas.microsoft.com/office/drawing/2014/main" id="{41B8C45D-A038-472A-A167-E8F3B48F6E2A}"/>
                  </a:ext>
                </a:extLst>
              </p:cNvPr>
              <p:cNvSpPr/>
              <p:nvPr/>
            </p:nvSpPr>
            <p:spPr>
              <a:xfrm>
                <a:off x="6929822" y="391961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69" name="Freeform: Shape 368">
                <a:extLst>
                  <a:ext uri="{FF2B5EF4-FFF2-40B4-BE49-F238E27FC236}">
                    <a16:creationId xmlns:a16="http://schemas.microsoft.com/office/drawing/2014/main" id="{BD613A14-8C39-4DA6-BAE7-64907AA85719}"/>
                  </a:ext>
                </a:extLst>
              </p:cNvPr>
              <p:cNvSpPr/>
              <p:nvPr/>
            </p:nvSpPr>
            <p:spPr>
              <a:xfrm>
                <a:off x="6895892" y="3902210"/>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0" name="Freeform: Shape 369">
                <a:extLst>
                  <a:ext uri="{FF2B5EF4-FFF2-40B4-BE49-F238E27FC236}">
                    <a16:creationId xmlns:a16="http://schemas.microsoft.com/office/drawing/2014/main" id="{0FCCC275-6193-4680-A6DA-A79021E3E3D8}"/>
                  </a:ext>
                </a:extLst>
              </p:cNvPr>
              <p:cNvSpPr/>
              <p:nvPr/>
            </p:nvSpPr>
            <p:spPr>
              <a:xfrm>
                <a:off x="6872492" y="3891972"/>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71" name="Freeform: Shape 370">
                <a:extLst>
                  <a:ext uri="{FF2B5EF4-FFF2-40B4-BE49-F238E27FC236}">
                    <a16:creationId xmlns:a16="http://schemas.microsoft.com/office/drawing/2014/main" id="{D30DAC3C-D6AC-48A7-9BA3-7F6CFEBD187D}"/>
                  </a:ext>
                </a:extLst>
              </p:cNvPr>
              <p:cNvSpPr/>
              <p:nvPr/>
            </p:nvSpPr>
            <p:spPr>
              <a:xfrm>
                <a:off x="6846167" y="386433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72" name="Freeform: Shape 371">
                <a:extLst>
                  <a:ext uri="{FF2B5EF4-FFF2-40B4-BE49-F238E27FC236}">
                    <a16:creationId xmlns:a16="http://schemas.microsoft.com/office/drawing/2014/main" id="{A7AA3004-EEEC-4B6D-B7A9-BB3A5B0B5607}"/>
                  </a:ext>
                </a:extLst>
              </p:cNvPr>
              <p:cNvSpPr/>
              <p:nvPr/>
            </p:nvSpPr>
            <p:spPr>
              <a:xfrm>
                <a:off x="6821012" y="385555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3" name="Freeform: Shape 372">
                <a:extLst>
                  <a:ext uri="{FF2B5EF4-FFF2-40B4-BE49-F238E27FC236}">
                    <a16:creationId xmlns:a16="http://schemas.microsoft.com/office/drawing/2014/main" id="{B6F31AC9-490E-49D4-9057-950A8AFF189C}"/>
                  </a:ext>
                </a:extLst>
              </p:cNvPr>
              <p:cNvSpPr/>
              <p:nvPr/>
            </p:nvSpPr>
            <p:spPr>
              <a:xfrm>
                <a:off x="6772896" y="384180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4" name="Freeform: Shape 373">
                <a:extLst>
                  <a:ext uri="{FF2B5EF4-FFF2-40B4-BE49-F238E27FC236}">
                    <a16:creationId xmlns:a16="http://schemas.microsoft.com/office/drawing/2014/main" id="{1A6DF87E-7797-451C-BDD4-DDD348A2AE24}"/>
                  </a:ext>
                </a:extLst>
              </p:cNvPr>
              <p:cNvSpPr/>
              <p:nvPr/>
            </p:nvSpPr>
            <p:spPr>
              <a:xfrm>
                <a:off x="6748764" y="384180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5" name="Freeform: Shape 374">
                <a:extLst>
                  <a:ext uri="{FF2B5EF4-FFF2-40B4-BE49-F238E27FC236}">
                    <a16:creationId xmlns:a16="http://schemas.microsoft.com/office/drawing/2014/main" id="{0A12D8BB-FAD6-4DE7-BE35-5864B5C7755A}"/>
                  </a:ext>
                </a:extLst>
              </p:cNvPr>
              <p:cNvSpPr/>
              <p:nvPr/>
            </p:nvSpPr>
            <p:spPr>
              <a:xfrm>
                <a:off x="7160604" y="392985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6" name="Freeform: Shape 375">
                <a:extLst>
                  <a:ext uri="{FF2B5EF4-FFF2-40B4-BE49-F238E27FC236}">
                    <a16:creationId xmlns:a16="http://schemas.microsoft.com/office/drawing/2014/main" id="{938CF657-62AB-493A-99BE-EBC0D549DB43}"/>
                  </a:ext>
                </a:extLst>
              </p:cNvPr>
              <p:cNvSpPr/>
              <p:nvPr/>
            </p:nvSpPr>
            <p:spPr>
              <a:xfrm>
                <a:off x="6727997" y="3827915"/>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7" name="Freeform: Shape 376">
                <a:extLst>
                  <a:ext uri="{FF2B5EF4-FFF2-40B4-BE49-F238E27FC236}">
                    <a16:creationId xmlns:a16="http://schemas.microsoft.com/office/drawing/2014/main" id="{211437CA-3F31-4F44-B300-F738A01048BF}"/>
                  </a:ext>
                </a:extLst>
              </p:cNvPr>
              <p:cNvSpPr/>
              <p:nvPr/>
            </p:nvSpPr>
            <p:spPr>
              <a:xfrm>
                <a:off x="7224516" y="395749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78" name="Freeform: Shape 377">
                <a:extLst>
                  <a:ext uri="{FF2B5EF4-FFF2-40B4-BE49-F238E27FC236}">
                    <a16:creationId xmlns:a16="http://schemas.microsoft.com/office/drawing/2014/main" id="{69F7AE78-08A0-4969-8462-A8C1D70FBCDF}"/>
                  </a:ext>
                </a:extLst>
              </p:cNvPr>
              <p:cNvSpPr/>
              <p:nvPr/>
            </p:nvSpPr>
            <p:spPr>
              <a:xfrm>
                <a:off x="7280091" y="3974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79" name="Freeform: Shape 378">
                <a:extLst>
                  <a:ext uri="{FF2B5EF4-FFF2-40B4-BE49-F238E27FC236}">
                    <a16:creationId xmlns:a16="http://schemas.microsoft.com/office/drawing/2014/main" id="{842292BC-155A-4B3C-A399-246802C784FF}"/>
                  </a:ext>
                </a:extLst>
              </p:cNvPr>
              <p:cNvSpPr/>
              <p:nvPr/>
            </p:nvSpPr>
            <p:spPr>
              <a:xfrm>
                <a:off x="7315337" y="398893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80" name="Freeform: Shape 379">
                <a:extLst>
                  <a:ext uri="{FF2B5EF4-FFF2-40B4-BE49-F238E27FC236}">
                    <a16:creationId xmlns:a16="http://schemas.microsoft.com/office/drawing/2014/main" id="{00514CD4-A922-4952-8C04-C0CF7C55F159}"/>
                  </a:ext>
                </a:extLst>
              </p:cNvPr>
              <p:cNvSpPr/>
              <p:nvPr/>
            </p:nvSpPr>
            <p:spPr>
              <a:xfrm>
                <a:off x="7353362" y="398893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81" name="Freeform: Shape 380">
                <a:extLst>
                  <a:ext uri="{FF2B5EF4-FFF2-40B4-BE49-F238E27FC236}">
                    <a16:creationId xmlns:a16="http://schemas.microsoft.com/office/drawing/2014/main" id="{4C5B264B-0F6D-467E-A433-11DFDA2BBBC0}"/>
                  </a:ext>
                </a:extLst>
              </p:cNvPr>
              <p:cNvSpPr/>
              <p:nvPr/>
            </p:nvSpPr>
            <p:spPr>
              <a:xfrm>
                <a:off x="7412739" y="3992446"/>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bg2">
                    <a:lumMod val="25000"/>
                  </a:schemeClr>
                </a:solidFill>
                <a:prstDash val="solid"/>
                <a:miter/>
              </a:ln>
            </p:spPr>
            <p:txBody>
              <a:bodyPr rtlCol="0" anchor="ctr"/>
              <a:lstStyle/>
              <a:p>
                <a:endParaRPr lang="en-GB" dirty="0"/>
              </a:p>
            </p:txBody>
          </p:sp>
          <p:sp>
            <p:nvSpPr>
              <p:cNvPr id="382" name="Freeform: Shape 381">
                <a:extLst>
                  <a:ext uri="{FF2B5EF4-FFF2-40B4-BE49-F238E27FC236}">
                    <a16:creationId xmlns:a16="http://schemas.microsoft.com/office/drawing/2014/main" id="{7355484E-7217-435F-BA5F-7A26A53B2FE7}"/>
                  </a:ext>
                </a:extLst>
              </p:cNvPr>
              <p:cNvSpPr/>
              <p:nvPr/>
            </p:nvSpPr>
            <p:spPr>
              <a:xfrm>
                <a:off x="7378224" y="398893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83" name="Freeform: Shape 382">
                <a:extLst>
                  <a:ext uri="{FF2B5EF4-FFF2-40B4-BE49-F238E27FC236}">
                    <a16:creationId xmlns:a16="http://schemas.microsoft.com/office/drawing/2014/main" id="{78DDF6E5-9619-470A-B64E-73CD4A9B8E1A}"/>
                  </a:ext>
                </a:extLst>
              </p:cNvPr>
              <p:cNvSpPr/>
              <p:nvPr/>
            </p:nvSpPr>
            <p:spPr>
              <a:xfrm>
                <a:off x="7389924" y="398893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84" name="Freeform: Shape 383">
                <a:extLst>
                  <a:ext uri="{FF2B5EF4-FFF2-40B4-BE49-F238E27FC236}">
                    <a16:creationId xmlns:a16="http://schemas.microsoft.com/office/drawing/2014/main" id="{9A54BE16-75B9-416D-94DF-C7C26BBAAD0D}"/>
                  </a:ext>
                </a:extLst>
              </p:cNvPr>
              <p:cNvSpPr/>
              <p:nvPr/>
            </p:nvSpPr>
            <p:spPr>
              <a:xfrm>
                <a:off x="7514968" y="400546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85" name="Freeform: Shape 384">
                <a:extLst>
                  <a:ext uri="{FF2B5EF4-FFF2-40B4-BE49-F238E27FC236}">
                    <a16:creationId xmlns:a16="http://schemas.microsoft.com/office/drawing/2014/main" id="{AC34E176-40E4-42D3-B594-E4EB0638EC28}"/>
                  </a:ext>
                </a:extLst>
              </p:cNvPr>
              <p:cNvSpPr/>
              <p:nvPr/>
            </p:nvSpPr>
            <p:spPr>
              <a:xfrm>
                <a:off x="7523304" y="400546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86" name="Freeform: Shape 385">
                <a:extLst>
                  <a:ext uri="{FF2B5EF4-FFF2-40B4-BE49-F238E27FC236}">
                    <a16:creationId xmlns:a16="http://schemas.microsoft.com/office/drawing/2014/main" id="{19653634-F9D8-41FE-ACB1-4A14323EF0DA}"/>
                  </a:ext>
                </a:extLst>
              </p:cNvPr>
              <p:cNvSpPr/>
              <p:nvPr/>
            </p:nvSpPr>
            <p:spPr>
              <a:xfrm>
                <a:off x="7602718"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87" name="Freeform: Shape 386">
                <a:extLst>
                  <a:ext uri="{FF2B5EF4-FFF2-40B4-BE49-F238E27FC236}">
                    <a16:creationId xmlns:a16="http://schemas.microsoft.com/office/drawing/2014/main" id="{4A324BEC-31E9-43E1-99DE-CCC153825FF7}"/>
                  </a:ext>
                </a:extLst>
              </p:cNvPr>
              <p:cNvSpPr/>
              <p:nvPr/>
            </p:nvSpPr>
            <p:spPr>
              <a:xfrm>
                <a:off x="7619391"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88" name="Freeform: Shape 387">
                <a:extLst>
                  <a:ext uri="{FF2B5EF4-FFF2-40B4-BE49-F238E27FC236}">
                    <a16:creationId xmlns:a16="http://schemas.microsoft.com/office/drawing/2014/main" id="{4CB27A68-2DAE-4C91-ACFA-C46CE6245DCC}"/>
                  </a:ext>
                </a:extLst>
              </p:cNvPr>
              <p:cNvSpPr/>
              <p:nvPr/>
            </p:nvSpPr>
            <p:spPr>
              <a:xfrm>
                <a:off x="7651858"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89" name="Freeform: Shape 388">
                <a:extLst>
                  <a:ext uri="{FF2B5EF4-FFF2-40B4-BE49-F238E27FC236}">
                    <a16:creationId xmlns:a16="http://schemas.microsoft.com/office/drawing/2014/main" id="{217C9F2E-02FD-41D6-A06E-4AFFC09CCA7A}"/>
                  </a:ext>
                </a:extLst>
              </p:cNvPr>
              <p:cNvSpPr/>
              <p:nvPr/>
            </p:nvSpPr>
            <p:spPr>
              <a:xfrm>
                <a:off x="7675989"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90" name="Freeform: Shape 389">
                <a:extLst>
                  <a:ext uri="{FF2B5EF4-FFF2-40B4-BE49-F238E27FC236}">
                    <a16:creationId xmlns:a16="http://schemas.microsoft.com/office/drawing/2014/main" id="{13D61959-0D97-4D1E-A66F-D640D07A1A3D}"/>
                  </a:ext>
                </a:extLst>
              </p:cNvPr>
              <p:cNvSpPr/>
              <p:nvPr/>
            </p:nvSpPr>
            <p:spPr>
              <a:xfrm>
                <a:off x="7727177" y="40331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91" name="Freeform: Shape 390">
                <a:extLst>
                  <a:ext uri="{FF2B5EF4-FFF2-40B4-BE49-F238E27FC236}">
                    <a16:creationId xmlns:a16="http://schemas.microsoft.com/office/drawing/2014/main" id="{9F5AB84D-0060-42E8-A218-66287ACBF8C6}"/>
                  </a:ext>
                </a:extLst>
              </p:cNvPr>
              <p:cNvSpPr/>
              <p:nvPr/>
            </p:nvSpPr>
            <p:spPr>
              <a:xfrm>
                <a:off x="8081541"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2" name="Freeform: Shape 391">
                <a:extLst>
                  <a:ext uri="{FF2B5EF4-FFF2-40B4-BE49-F238E27FC236}">
                    <a16:creationId xmlns:a16="http://schemas.microsoft.com/office/drawing/2014/main" id="{8A6CBBF7-694F-4349-BD3D-677CD72A0F2D}"/>
                  </a:ext>
                </a:extLst>
              </p:cNvPr>
              <p:cNvSpPr/>
              <p:nvPr/>
            </p:nvSpPr>
            <p:spPr>
              <a:xfrm>
                <a:off x="7978581"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3" name="Freeform: Shape 392">
                <a:extLst>
                  <a:ext uri="{FF2B5EF4-FFF2-40B4-BE49-F238E27FC236}">
                    <a16:creationId xmlns:a16="http://schemas.microsoft.com/office/drawing/2014/main" id="{83F79988-54E8-4661-A898-F0D2C7964495}"/>
                  </a:ext>
                </a:extLst>
              </p:cNvPr>
              <p:cNvSpPr/>
              <p:nvPr/>
            </p:nvSpPr>
            <p:spPr>
              <a:xfrm>
                <a:off x="7938508"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4" name="Freeform: Shape 393">
                <a:extLst>
                  <a:ext uri="{FF2B5EF4-FFF2-40B4-BE49-F238E27FC236}">
                    <a16:creationId xmlns:a16="http://schemas.microsoft.com/office/drawing/2014/main" id="{E817CC06-9FFC-4526-89AA-E29569E2589A}"/>
                  </a:ext>
                </a:extLst>
              </p:cNvPr>
              <p:cNvSpPr/>
              <p:nvPr/>
            </p:nvSpPr>
            <p:spPr>
              <a:xfrm>
                <a:off x="7794159"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5" name="Freeform: Shape 394">
                <a:extLst>
                  <a:ext uri="{FF2B5EF4-FFF2-40B4-BE49-F238E27FC236}">
                    <a16:creationId xmlns:a16="http://schemas.microsoft.com/office/drawing/2014/main" id="{C2425D4C-6718-4E38-B3DF-6E42EAE1BB4C}"/>
                  </a:ext>
                </a:extLst>
              </p:cNvPr>
              <p:cNvSpPr/>
              <p:nvPr/>
            </p:nvSpPr>
            <p:spPr>
              <a:xfrm>
                <a:off x="7824579"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96" name="Freeform: Shape 395">
                <a:extLst>
                  <a:ext uri="{FF2B5EF4-FFF2-40B4-BE49-F238E27FC236}">
                    <a16:creationId xmlns:a16="http://schemas.microsoft.com/office/drawing/2014/main" id="{FA56C4C0-C29C-4226-8784-B4AF91195592}"/>
                  </a:ext>
                </a:extLst>
              </p:cNvPr>
              <p:cNvSpPr/>
              <p:nvPr/>
            </p:nvSpPr>
            <p:spPr>
              <a:xfrm>
                <a:off x="7917009"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7" name="Freeform: Shape 396">
                <a:extLst>
                  <a:ext uri="{FF2B5EF4-FFF2-40B4-BE49-F238E27FC236}">
                    <a16:creationId xmlns:a16="http://schemas.microsoft.com/office/drawing/2014/main" id="{217360E3-E588-4AC7-B027-886803749B54}"/>
                  </a:ext>
                </a:extLst>
              </p:cNvPr>
              <p:cNvSpPr/>
              <p:nvPr/>
            </p:nvSpPr>
            <p:spPr>
              <a:xfrm>
                <a:off x="7902677"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398" name="Freeform: Shape 397">
                <a:extLst>
                  <a:ext uri="{FF2B5EF4-FFF2-40B4-BE49-F238E27FC236}">
                    <a16:creationId xmlns:a16="http://schemas.microsoft.com/office/drawing/2014/main" id="{54486225-D72D-43EE-9883-A47FC318C2B9}"/>
                  </a:ext>
                </a:extLst>
              </p:cNvPr>
              <p:cNvSpPr/>
              <p:nvPr/>
            </p:nvSpPr>
            <p:spPr>
              <a:xfrm>
                <a:off x="7880593"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399" name="Freeform: Shape 398">
                <a:extLst>
                  <a:ext uri="{FF2B5EF4-FFF2-40B4-BE49-F238E27FC236}">
                    <a16:creationId xmlns:a16="http://schemas.microsoft.com/office/drawing/2014/main" id="{310A49DD-B0F6-4B1D-BE4D-636FF0B2ABF8}"/>
                  </a:ext>
                </a:extLst>
              </p:cNvPr>
              <p:cNvSpPr/>
              <p:nvPr/>
            </p:nvSpPr>
            <p:spPr>
              <a:xfrm>
                <a:off x="7859826"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00" name="Freeform: Shape 399">
                <a:extLst>
                  <a:ext uri="{FF2B5EF4-FFF2-40B4-BE49-F238E27FC236}">
                    <a16:creationId xmlns:a16="http://schemas.microsoft.com/office/drawing/2014/main" id="{5ACE20A4-6515-4754-81C0-FCD9124E9C1E}"/>
                  </a:ext>
                </a:extLst>
              </p:cNvPr>
              <p:cNvSpPr/>
              <p:nvPr/>
            </p:nvSpPr>
            <p:spPr>
              <a:xfrm>
                <a:off x="7851489"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01" name="Freeform: Shape 400">
                <a:extLst>
                  <a:ext uri="{FF2B5EF4-FFF2-40B4-BE49-F238E27FC236}">
                    <a16:creationId xmlns:a16="http://schemas.microsoft.com/office/drawing/2014/main" id="{F8A7276E-5CDC-4565-AF43-55D95173D979}"/>
                  </a:ext>
                </a:extLst>
              </p:cNvPr>
              <p:cNvSpPr/>
              <p:nvPr/>
            </p:nvSpPr>
            <p:spPr>
              <a:xfrm>
                <a:off x="8114008"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02" name="Freeform: Shape 401">
                <a:extLst>
                  <a:ext uri="{FF2B5EF4-FFF2-40B4-BE49-F238E27FC236}">
                    <a16:creationId xmlns:a16="http://schemas.microsoft.com/office/drawing/2014/main" id="{62FB6E6C-4846-429E-8CBF-F0816D4490CE}"/>
                  </a:ext>
                </a:extLst>
              </p:cNvPr>
              <p:cNvSpPr/>
              <p:nvPr/>
            </p:nvSpPr>
            <p:spPr>
              <a:xfrm>
                <a:off x="8143112"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03" name="Freeform: Shape 402">
                <a:extLst>
                  <a:ext uri="{FF2B5EF4-FFF2-40B4-BE49-F238E27FC236}">
                    <a16:creationId xmlns:a16="http://schemas.microsoft.com/office/drawing/2014/main" id="{15CBA4C8-D8C9-453A-A79D-0BB6B12FB27C}"/>
                  </a:ext>
                </a:extLst>
              </p:cNvPr>
              <p:cNvSpPr/>
              <p:nvPr/>
            </p:nvSpPr>
            <p:spPr>
              <a:xfrm>
                <a:off x="8172216"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04" name="Freeform: Shape 403">
                <a:extLst>
                  <a:ext uri="{FF2B5EF4-FFF2-40B4-BE49-F238E27FC236}">
                    <a16:creationId xmlns:a16="http://schemas.microsoft.com/office/drawing/2014/main" id="{7BC2DAE5-6F03-4B56-A586-A852696EAE61}"/>
                  </a:ext>
                </a:extLst>
              </p:cNvPr>
              <p:cNvSpPr/>
              <p:nvPr/>
            </p:nvSpPr>
            <p:spPr>
              <a:xfrm>
                <a:off x="8214921" y="408838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05" name="Freeform: Shape 404">
                <a:extLst>
                  <a:ext uri="{FF2B5EF4-FFF2-40B4-BE49-F238E27FC236}">
                    <a16:creationId xmlns:a16="http://schemas.microsoft.com/office/drawing/2014/main" id="{8B773861-B03B-4E0F-A5F4-669CA8DF28F8}"/>
                  </a:ext>
                </a:extLst>
              </p:cNvPr>
              <p:cNvSpPr/>
              <p:nvPr/>
            </p:nvSpPr>
            <p:spPr>
              <a:xfrm>
                <a:off x="8362779"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06" name="Freeform: Shape 405">
                <a:extLst>
                  <a:ext uri="{FF2B5EF4-FFF2-40B4-BE49-F238E27FC236}">
                    <a16:creationId xmlns:a16="http://schemas.microsoft.com/office/drawing/2014/main" id="{A28E9715-7A8D-46F6-B17C-98E3E254CB70}"/>
                  </a:ext>
                </a:extLst>
              </p:cNvPr>
              <p:cNvSpPr/>
              <p:nvPr/>
            </p:nvSpPr>
            <p:spPr>
              <a:xfrm>
                <a:off x="8389104" y="409189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07" name="Freeform: Shape 406">
                <a:extLst>
                  <a:ext uri="{FF2B5EF4-FFF2-40B4-BE49-F238E27FC236}">
                    <a16:creationId xmlns:a16="http://schemas.microsoft.com/office/drawing/2014/main" id="{BDD575E5-D4F9-47DB-945A-E8D610422C37}"/>
                  </a:ext>
                </a:extLst>
              </p:cNvPr>
              <p:cNvSpPr/>
              <p:nvPr/>
            </p:nvSpPr>
            <p:spPr>
              <a:xfrm>
                <a:off x="8517512" y="418900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08" name="Freeform: Shape 407">
                <a:extLst>
                  <a:ext uri="{FF2B5EF4-FFF2-40B4-BE49-F238E27FC236}">
                    <a16:creationId xmlns:a16="http://schemas.microsoft.com/office/drawing/2014/main" id="{380D57F4-FB3F-43A4-A2F9-45E06B5BF4C5}"/>
                  </a:ext>
                </a:extLst>
              </p:cNvPr>
              <p:cNvSpPr/>
              <p:nvPr/>
            </p:nvSpPr>
            <p:spPr>
              <a:xfrm>
                <a:off x="8585957" y="419207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09" name="Freeform: Shape 408">
                <a:extLst>
                  <a:ext uri="{FF2B5EF4-FFF2-40B4-BE49-F238E27FC236}">
                    <a16:creationId xmlns:a16="http://schemas.microsoft.com/office/drawing/2014/main" id="{46D173C1-F9F0-43B1-9713-8BE3872CF0B6}"/>
                  </a:ext>
                </a:extLst>
              </p:cNvPr>
              <p:cNvSpPr/>
              <p:nvPr/>
            </p:nvSpPr>
            <p:spPr>
              <a:xfrm>
                <a:off x="8783541" y="418900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10" name="Freeform: Shape 409">
                <a:extLst>
                  <a:ext uri="{FF2B5EF4-FFF2-40B4-BE49-F238E27FC236}">
                    <a16:creationId xmlns:a16="http://schemas.microsoft.com/office/drawing/2014/main" id="{7FC70EEE-545F-4386-B572-F8FEF1D90BF0}"/>
                  </a:ext>
                </a:extLst>
              </p:cNvPr>
              <p:cNvSpPr/>
              <p:nvPr/>
            </p:nvSpPr>
            <p:spPr>
              <a:xfrm>
                <a:off x="8925257" y="418900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11" name="Freeform: Shape 410">
                <a:extLst>
                  <a:ext uri="{FF2B5EF4-FFF2-40B4-BE49-F238E27FC236}">
                    <a16:creationId xmlns:a16="http://schemas.microsoft.com/office/drawing/2014/main" id="{C3BE65EC-1FEC-4244-8091-F6B54D6B008E}"/>
                  </a:ext>
                </a:extLst>
              </p:cNvPr>
              <p:cNvSpPr/>
              <p:nvPr/>
            </p:nvSpPr>
            <p:spPr>
              <a:xfrm>
                <a:off x="8988729" y="419003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2" name="Freeform: Shape 411">
                <a:extLst>
                  <a:ext uri="{FF2B5EF4-FFF2-40B4-BE49-F238E27FC236}">
                    <a16:creationId xmlns:a16="http://schemas.microsoft.com/office/drawing/2014/main" id="{27D3305F-53FB-4354-98DA-3F1BC881427B}"/>
                  </a:ext>
                </a:extLst>
              </p:cNvPr>
              <p:cNvSpPr/>
              <p:nvPr/>
            </p:nvSpPr>
            <p:spPr>
              <a:xfrm>
                <a:off x="9030264" y="418900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13" name="Freeform: Shape 412">
                <a:extLst>
                  <a:ext uri="{FF2B5EF4-FFF2-40B4-BE49-F238E27FC236}">
                    <a16:creationId xmlns:a16="http://schemas.microsoft.com/office/drawing/2014/main" id="{3C10D942-BD80-4D73-8FE5-800EE01F5342}"/>
                  </a:ext>
                </a:extLst>
              </p:cNvPr>
              <p:cNvSpPr/>
              <p:nvPr/>
            </p:nvSpPr>
            <p:spPr>
              <a:xfrm>
                <a:off x="9097978" y="4190030"/>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4" name="Freeform: Shape 413">
                <a:extLst>
                  <a:ext uri="{FF2B5EF4-FFF2-40B4-BE49-F238E27FC236}">
                    <a16:creationId xmlns:a16="http://schemas.microsoft.com/office/drawing/2014/main" id="{2F39D1EE-3B22-421C-80C5-5833492B539D}"/>
                  </a:ext>
                </a:extLst>
              </p:cNvPr>
              <p:cNvSpPr/>
              <p:nvPr/>
            </p:nvSpPr>
            <p:spPr>
              <a:xfrm>
                <a:off x="9157356" y="4189006"/>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15" name="Freeform: Shape 414">
                <a:extLst>
                  <a:ext uri="{FF2B5EF4-FFF2-40B4-BE49-F238E27FC236}">
                    <a16:creationId xmlns:a16="http://schemas.microsoft.com/office/drawing/2014/main" id="{DB06E193-4FC7-4F20-9156-F053D332BA24}"/>
                  </a:ext>
                </a:extLst>
              </p:cNvPr>
              <p:cNvSpPr/>
              <p:nvPr/>
            </p:nvSpPr>
            <p:spPr>
              <a:xfrm>
                <a:off x="6093711" y="360473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6" name="Freeform: Shape 415">
                <a:extLst>
                  <a:ext uri="{FF2B5EF4-FFF2-40B4-BE49-F238E27FC236}">
                    <a16:creationId xmlns:a16="http://schemas.microsoft.com/office/drawing/2014/main" id="{74DC4C75-00F8-4A8D-BB63-61E4F6F4B745}"/>
                  </a:ext>
                </a:extLst>
              </p:cNvPr>
              <p:cNvSpPr/>
              <p:nvPr/>
            </p:nvSpPr>
            <p:spPr>
              <a:xfrm>
                <a:off x="6120036" y="360824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7" name="Freeform: Shape 416">
                <a:extLst>
                  <a:ext uri="{FF2B5EF4-FFF2-40B4-BE49-F238E27FC236}">
                    <a16:creationId xmlns:a16="http://schemas.microsoft.com/office/drawing/2014/main" id="{13556761-AC6C-43DE-A6DD-635117E82A46}"/>
                  </a:ext>
                </a:extLst>
              </p:cNvPr>
              <p:cNvSpPr/>
              <p:nvPr/>
            </p:nvSpPr>
            <p:spPr>
              <a:xfrm>
                <a:off x="6133783" y="360824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8" name="Freeform: Shape 417">
                <a:extLst>
                  <a:ext uri="{FF2B5EF4-FFF2-40B4-BE49-F238E27FC236}">
                    <a16:creationId xmlns:a16="http://schemas.microsoft.com/office/drawing/2014/main" id="{872C31EC-7081-4085-AD05-395825F70616}"/>
                  </a:ext>
                </a:extLst>
              </p:cNvPr>
              <p:cNvSpPr/>
              <p:nvPr/>
            </p:nvSpPr>
            <p:spPr>
              <a:xfrm>
                <a:off x="6139341" y="361833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19" name="Freeform: Shape 418">
                <a:extLst>
                  <a:ext uri="{FF2B5EF4-FFF2-40B4-BE49-F238E27FC236}">
                    <a16:creationId xmlns:a16="http://schemas.microsoft.com/office/drawing/2014/main" id="{DE57A5C7-A041-4F5E-90F9-40DDF4D0BEA4}"/>
                  </a:ext>
                </a:extLst>
              </p:cNvPr>
              <p:cNvSpPr/>
              <p:nvPr/>
            </p:nvSpPr>
            <p:spPr>
              <a:xfrm>
                <a:off x="6153819" y="363588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20" name="Freeform: Shape 419">
                <a:extLst>
                  <a:ext uri="{FF2B5EF4-FFF2-40B4-BE49-F238E27FC236}">
                    <a16:creationId xmlns:a16="http://schemas.microsoft.com/office/drawing/2014/main" id="{E4CA771C-4800-467F-8403-8B3C108B5EA9}"/>
                  </a:ext>
                </a:extLst>
              </p:cNvPr>
              <p:cNvSpPr/>
              <p:nvPr/>
            </p:nvSpPr>
            <p:spPr>
              <a:xfrm>
                <a:off x="6243617" y="367362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21" name="Freeform: Shape 420">
                <a:extLst>
                  <a:ext uri="{FF2B5EF4-FFF2-40B4-BE49-F238E27FC236}">
                    <a16:creationId xmlns:a16="http://schemas.microsoft.com/office/drawing/2014/main" id="{4D9B3120-EBD2-4914-B5F7-A3B98E815A6F}"/>
                  </a:ext>
                </a:extLst>
              </p:cNvPr>
              <p:cNvSpPr/>
              <p:nvPr/>
            </p:nvSpPr>
            <p:spPr>
              <a:xfrm>
                <a:off x="6303726" y="3727295"/>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bg2">
                    <a:lumMod val="25000"/>
                  </a:schemeClr>
                </a:solidFill>
                <a:prstDash val="solid"/>
                <a:miter/>
              </a:ln>
            </p:spPr>
            <p:txBody>
              <a:bodyPr rtlCol="0" anchor="ctr"/>
              <a:lstStyle/>
              <a:p>
                <a:endParaRPr lang="en-GB" dirty="0"/>
              </a:p>
            </p:txBody>
          </p:sp>
          <p:sp>
            <p:nvSpPr>
              <p:cNvPr id="422" name="Freeform: Shape 421">
                <a:extLst>
                  <a:ext uri="{FF2B5EF4-FFF2-40B4-BE49-F238E27FC236}">
                    <a16:creationId xmlns:a16="http://schemas.microsoft.com/office/drawing/2014/main" id="{A598BCEC-47A5-4DF1-B2F1-2CB1EDE9CA46}"/>
                  </a:ext>
                </a:extLst>
              </p:cNvPr>
              <p:cNvSpPr/>
              <p:nvPr/>
            </p:nvSpPr>
            <p:spPr>
              <a:xfrm>
                <a:off x="6332829" y="372890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23" name="Freeform: Shape 422">
                <a:extLst>
                  <a:ext uri="{FF2B5EF4-FFF2-40B4-BE49-F238E27FC236}">
                    <a16:creationId xmlns:a16="http://schemas.microsoft.com/office/drawing/2014/main" id="{F3E0E012-3655-459A-983A-0652C2F94314}"/>
                  </a:ext>
                </a:extLst>
              </p:cNvPr>
              <p:cNvSpPr/>
              <p:nvPr/>
            </p:nvSpPr>
            <p:spPr>
              <a:xfrm>
                <a:off x="6394254" y="374484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24" name="Freeform: Shape 423">
                <a:extLst>
                  <a:ext uri="{FF2B5EF4-FFF2-40B4-BE49-F238E27FC236}">
                    <a16:creationId xmlns:a16="http://schemas.microsoft.com/office/drawing/2014/main" id="{F37ABCDB-E4B9-410B-9410-E4658F988B6D}"/>
                  </a:ext>
                </a:extLst>
              </p:cNvPr>
              <p:cNvSpPr/>
              <p:nvPr/>
            </p:nvSpPr>
            <p:spPr>
              <a:xfrm>
                <a:off x="6439153" y="376371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25" name="Freeform: Shape 424">
                <a:extLst>
                  <a:ext uri="{FF2B5EF4-FFF2-40B4-BE49-F238E27FC236}">
                    <a16:creationId xmlns:a16="http://schemas.microsoft.com/office/drawing/2014/main" id="{5B6A6008-A4C1-4AF2-810C-1C51C66D96E0}"/>
                  </a:ext>
                </a:extLst>
              </p:cNvPr>
              <p:cNvSpPr/>
              <p:nvPr/>
            </p:nvSpPr>
            <p:spPr>
              <a:xfrm>
                <a:off x="6476593" y="377248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26" name="Freeform: Shape 425">
                <a:extLst>
                  <a:ext uri="{FF2B5EF4-FFF2-40B4-BE49-F238E27FC236}">
                    <a16:creationId xmlns:a16="http://schemas.microsoft.com/office/drawing/2014/main" id="{E3ABD639-8A33-46D3-9EC4-2DB4E0105357}"/>
                  </a:ext>
                </a:extLst>
              </p:cNvPr>
              <p:cNvSpPr/>
              <p:nvPr/>
            </p:nvSpPr>
            <p:spPr>
              <a:xfrm>
                <a:off x="6513156" y="378798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27" name="Freeform: Shape 426">
                <a:extLst>
                  <a:ext uri="{FF2B5EF4-FFF2-40B4-BE49-F238E27FC236}">
                    <a16:creationId xmlns:a16="http://schemas.microsoft.com/office/drawing/2014/main" id="{0D30C018-BDA2-4314-86FA-263386F504D9}"/>
                  </a:ext>
                </a:extLst>
              </p:cNvPr>
              <p:cNvSpPr/>
              <p:nvPr/>
            </p:nvSpPr>
            <p:spPr>
              <a:xfrm>
                <a:off x="6556738" y="378798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28" name="Freeform: Shape 427">
                <a:extLst>
                  <a:ext uri="{FF2B5EF4-FFF2-40B4-BE49-F238E27FC236}">
                    <a16:creationId xmlns:a16="http://schemas.microsoft.com/office/drawing/2014/main" id="{B17CE3B5-9CEF-43CB-B800-9B9B474432DF}"/>
                  </a:ext>
                </a:extLst>
              </p:cNvPr>
              <p:cNvSpPr/>
              <p:nvPr/>
            </p:nvSpPr>
            <p:spPr>
              <a:xfrm>
                <a:off x="5406921" y="3306241"/>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29" name="Freeform: Shape 428">
                <a:extLst>
                  <a:ext uri="{FF2B5EF4-FFF2-40B4-BE49-F238E27FC236}">
                    <a16:creationId xmlns:a16="http://schemas.microsoft.com/office/drawing/2014/main" id="{CA26FF20-4766-496A-92C7-7DFB3977DB71}"/>
                  </a:ext>
                </a:extLst>
              </p:cNvPr>
              <p:cNvSpPr/>
              <p:nvPr/>
            </p:nvSpPr>
            <p:spPr>
              <a:xfrm>
                <a:off x="5487797" y="3349823"/>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0" name="Freeform: Shape 429">
                <a:extLst>
                  <a:ext uri="{FF2B5EF4-FFF2-40B4-BE49-F238E27FC236}">
                    <a16:creationId xmlns:a16="http://schemas.microsoft.com/office/drawing/2014/main" id="{5D313752-A375-47FA-A9F2-32CF5E931ACD}"/>
                  </a:ext>
                </a:extLst>
              </p:cNvPr>
              <p:cNvSpPr/>
              <p:nvPr/>
            </p:nvSpPr>
            <p:spPr>
              <a:xfrm>
                <a:off x="5744758" y="3456147"/>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31" name="Freeform: Shape 430">
                <a:extLst>
                  <a:ext uri="{FF2B5EF4-FFF2-40B4-BE49-F238E27FC236}">
                    <a16:creationId xmlns:a16="http://schemas.microsoft.com/office/drawing/2014/main" id="{9320BB4E-1FF6-4469-9155-A45954544591}"/>
                  </a:ext>
                </a:extLst>
              </p:cNvPr>
              <p:cNvSpPr/>
              <p:nvPr/>
            </p:nvSpPr>
            <p:spPr>
              <a:xfrm>
                <a:off x="5766257" y="347559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2" name="Freeform: Shape 431">
                <a:extLst>
                  <a:ext uri="{FF2B5EF4-FFF2-40B4-BE49-F238E27FC236}">
                    <a16:creationId xmlns:a16="http://schemas.microsoft.com/office/drawing/2014/main" id="{A6B51113-C05E-4188-A42A-7E77333040D2}"/>
                  </a:ext>
                </a:extLst>
              </p:cNvPr>
              <p:cNvSpPr/>
              <p:nvPr/>
            </p:nvSpPr>
            <p:spPr>
              <a:xfrm>
                <a:off x="5800772" y="352737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3" name="Freeform: Shape 432">
                <a:extLst>
                  <a:ext uri="{FF2B5EF4-FFF2-40B4-BE49-F238E27FC236}">
                    <a16:creationId xmlns:a16="http://schemas.microsoft.com/office/drawing/2014/main" id="{5022B2A6-2F52-4B1E-B7AC-9A94C285EB2F}"/>
                  </a:ext>
                </a:extLst>
              </p:cNvPr>
              <p:cNvSpPr/>
              <p:nvPr/>
            </p:nvSpPr>
            <p:spPr>
              <a:xfrm>
                <a:off x="5820077" y="352737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4" name="Freeform: Shape 433">
                <a:extLst>
                  <a:ext uri="{FF2B5EF4-FFF2-40B4-BE49-F238E27FC236}">
                    <a16:creationId xmlns:a16="http://schemas.microsoft.com/office/drawing/2014/main" id="{B63B40A4-E43E-48E6-8842-C92A20BB1DF8}"/>
                  </a:ext>
                </a:extLst>
              </p:cNvPr>
              <p:cNvSpPr/>
              <p:nvPr/>
            </p:nvSpPr>
            <p:spPr>
              <a:xfrm>
                <a:off x="5890569" y="352737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5" name="Freeform: Shape 434">
                <a:extLst>
                  <a:ext uri="{FF2B5EF4-FFF2-40B4-BE49-F238E27FC236}">
                    <a16:creationId xmlns:a16="http://schemas.microsoft.com/office/drawing/2014/main" id="{D2CB9762-CFB3-4AF4-B0F0-D49842332988}"/>
                  </a:ext>
                </a:extLst>
              </p:cNvPr>
              <p:cNvSpPr/>
              <p:nvPr/>
            </p:nvSpPr>
            <p:spPr>
              <a:xfrm>
                <a:off x="5860881" y="352737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6" name="Freeform: Shape 435">
                <a:extLst>
                  <a:ext uri="{FF2B5EF4-FFF2-40B4-BE49-F238E27FC236}">
                    <a16:creationId xmlns:a16="http://schemas.microsoft.com/office/drawing/2014/main" id="{E7F43B23-D0FA-4658-9F6E-5F3F1E49F640}"/>
                  </a:ext>
                </a:extLst>
              </p:cNvPr>
              <p:cNvSpPr/>
              <p:nvPr/>
            </p:nvSpPr>
            <p:spPr>
              <a:xfrm>
                <a:off x="5851959" y="352737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7" name="Freeform: Shape 436">
                <a:extLst>
                  <a:ext uri="{FF2B5EF4-FFF2-40B4-BE49-F238E27FC236}">
                    <a16:creationId xmlns:a16="http://schemas.microsoft.com/office/drawing/2014/main" id="{18FE6FD9-DC5E-40CA-9FF9-F3DF715067C4}"/>
                  </a:ext>
                </a:extLst>
              </p:cNvPr>
              <p:cNvSpPr/>
              <p:nvPr/>
            </p:nvSpPr>
            <p:spPr>
              <a:xfrm>
                <a:off x="5985924" y="3571538"/>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38" name="Freeform: Shape 437">
                <a:extLst>
                  <a:ext uri="{FF2B5EF4-FFF2-40B4-BE49-F238E27FC236}">
                    <a16:creationId xmlns:a16="http://schemas.microsoft.com/office/drawing/2014/main" id="{95D6455D-9D02-4290-A047-250E2FA20192}"/>
                  </a:ext>
                </a:extLst>
              </p:cNvPr>
              <p:cNvSpPr/>
              <p:nvPr/>
            </p:nvSpPr>
            <p:spPr>
              <a:xfrm>
                <a:off x="5918942" y="3536292"/>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39" name="Freeform: Shape 438">
                <a:extLst>
                  <a:ext uri="{FF2B5EF4-FFF2-40B4-BE49-F238E27FC236}">
                    <a16:creationId xmlns:a16="http://schemas.microsoft.com/office/drawing/2014/main" id="{3F7D7A5A-511A-461F-8A55-BC506C5F20DA}"/>
                  </a:ext>
                </a:extLst>
              </p:cNvPr>
              <p:cNvSpPr/>
              <p:nvPr/>
            </p:nvSpPr>
            <p:spPr>
              <a:xfrm>
                <a:off x="5940294" y="3536292"/>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0" name="Freeform: Shape 439">
                <a:extLst>
                  <a:ext uri="{FF2B5EF4-FFF2-40B4-BE49-F238E27FC236}">
                    <a16:creationId xmlns:a16="http://schemas.microsoft.com/office/drawing/2014/main" id="{5F48B635-CF7E-4C57-A6DC-56FC8C18CA18}"/>
                  </a:ext>
                </a:extLst>
              </p:cNvPr>
              <p:cNvSpPr/>
              <p:nvPr/>
            </p:nvSpPr>
            <p:spPr>
              <a:xfrm>
                <a:off x="5263888" y="3230337"/>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bg2">
                    <a:lumMod val="25000"/>
                  </a:schemeClr>
                </a:solidFill>
                <a:prstDash val="solid"/>
                <a:miter/>
              </a:ln>
            </p:spPr>
            <p:txBody>
              <a:bodyPr rtlCol="0" anchor="ctr"/>
              <a:lstStyle/>
              <a:p>
                <a:endParaRPr lang="en-GB" dirty="0"/>
              </a:p>
            </p:txBody>
          </p:sp>
          <p:sp>
            <p:nvSpPr>
              <p:cNvPr id="441" name="Freeform: Shape 440">
                <a:extLst>
                  <a:ext uri="{FF2B5EF4-FFF2-40B4-BE49-F238E27FC236}">
                    <a16:creationId xmlns:a16="http://schemas.microsoft.com/office/drawing/2014/main" id="{47D107CE-C065-49DA-B8EA-0315AB727A70}"/>
                  </a:ext>
                </a:extLst>
              </p:cNvPr>
              <p:cNvSpPr/>
              <p:nvPr/>
            </p:nvSpPr>
            <p:spPr>
              <a:xfrm>
                <a:off x="4769856" y="287231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2" name="Freeform: Shape 441">
                <a:extLst>
                  <a:ext uri="{FF2B5EF4-FFF2-40B4-BE49-F238E27FC236}">
                    <a16:creationId xmlns:a16="http://schemas.microsoft.com/office/drawing/2014/main" id="{35473513-2D81-4988-9057-63BF9ED2B778}"/>
                  </a:ext>
                </a:extLst>
              </p:cNvPr>
              <p:cNvSpPr/>
              <p:nvPr/>
            </p:nvSpPr>
            <p:spPr>
              <a:xfrm>
                <a:off x="4605471" y="270105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3" name="Freeform: Shape 442">
                <a:extLst>
                  <a:ext uri="{FF2B5EF4-FFF2-40B4-BE49-F238E27FC236}">
                    <a16:creationId xmlns:a16="http://schemas.microsoft.com/office/drawing/2014/main" id="{CF8A8613-217B-4E07-899F-A6A852BA3C15}"/>
                  </a:ext>
                </a:extLst>
              </p:cNvPr>
              <p:cNvSpPr/>
              <p:nvPr/>
            </p:nvSpPr>
            <p:spPr>
              <a:xfrm>
                <a:off x="4134253" y="2200737"/>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4" name="Freeform: Shape 443">
                <a:extLst>
                  <a:ext uri="{FF2B5EF4-FFF2-40B4-BE49-F238E27FC236}">
                    <a16:creationId xmlns:a16="http://schemas.microsoft.com/office/drawing/2014/main" id="{7DC9EEDB-AF8A-4819-BA0B-C7F249121701}"/>
                  </a:ext>
                </a:extLst>
              </p:cNvPr>
              <p:cNvSpPr/>
              <p:nvPr/>
            </p:nvSpPr>
            <p:spPr>
              <a:xfrm>
                <a:off x="4168768" y="2208342"/>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45" name="Freeform: Shape 444">
                <a:extLst>
                  <a:ext uri="{FF2B5EF4-FFF2-40B4-BE49-F238E27FC236}">
                    <a16:creationId xmlns:a16="http://schemas.microsoft.com/office/drawing/2014/main" id="{9251B4C0-7202-484F-BAB2-FA9289227552}"/>
                  </a:ext>
                </a:extLst>
              </p:cNvPr>
              <p:cNvSpPr/>
              <p:nvPr/>
            </p:nvSpPr>
            <p:spPr>
              <a:xfrm>
                <a:off x="4228877" y="2285708"/>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6" name="Freeform: Shape 445">
                <a:extLst>
                  <a:ext uri="{FF2B5EF4-FFF2-40B4-BE49-F238E27FC236}">
                    <a16:creationId xmlns:a16="http://schemas.microsoft.com/office/drawing/2014/main" id="{E5C06AF3-FA13-4699-95EF-071145C76065}"/>
                  </a:ext>
                </a:extLst>
              </p:cNvPr>
              <p:cNvSpPr/>
              <p:nvPr/>
            </p:nvSpPr>
            <p:spPr>
              <a:xfrm>
                <a:off x="4218493" y="225002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47" name="Freeform: Shape 446">
                <a:extLst>
                  <a:ext uri="{FF2B5EF4-FFF2-40B4-BE49-F238E27FC236}">
                    <a16:creationId xmlns:a16="http://schemas.microsoft.com/office/drawing/2014/main" id="{1467E15F-034A-41A0-B713-B660DC0EA6C9}"/>
                  </a:ext>
                </a:extLst>
              </p:cNvPr>
              <p:cNvSpPr/>
              <p:nvPr/>
            </p:nvSpPr>
            <p:spPr>
              <a:xfrm>
                <a:off x="3664352" y="184900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8" name="Freeform: Shape 447">
                <a:extLst>
                  <a:ext uri="{FF2B5EF4-FFF2-40B4-BE49-F238E27FC236}">
                    <a16:creationId xmlns:a16="http://schemas.microsoft.com/office/drawing/2014/main" id="{0D899296-FB48-4D49-AEBF-EEB0A880F4C2}"/>
                  </a:ext>
                </a:extLst>
              </p:cNvPr>
              <p:cNvSpPr/>
              <p:nvPr/>
            </p:nvSpPr>
            <p:spPr>
              <a:xfrm>
                <a:off x="3696088" y="1858805"/>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49" name="Freeform: Shape 448">
                <a:extLst>
                  <a:ext uri="{FF2B5EF4-FFF2-40B4-BE49-F238E27FC236}">
                    <a16:creationId xmlns:a16="http://schemas.microsoft.com/office/drawing/2014/main" id="{C4A1615E-0731-420C-9BE6-5D059DDE9D8B}"/>
                  </a:ext>
                </a:extLst>
              </p:cNvPr>
              <p:cNvSpPr/>
              <p:nvPr/>
            </p:nvSpPr>
            <p:spPr>
              <a:xfrm>
                <a:off x="3782522" y="1870212"/>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bg2">
                    <a:lumMod val="25000"/>
                  </a:schemeClr>
                </a:solidFill>
                <a:prstDash val="solid"/>
                <a:miter/>
              </a:ln>
            </p:spPr>
            <p:txBody>
              <a:bodyPr rtlCol="0" anchor="ctr"/>
              <a:lstStyle/>
              <a:p>
                <a:endParaRPr lang="en-GB" dirty="0"/>
              </a:p>
            </p:txBody>
          </p:sp>
          <p:sp>
            <p:nvSpPr>
              <p:cNvPr id="450" name="Freeform: Shape 449">
                <a:extLst>
                  <a:ext uri="{FF2B5EF4-FFF2-40B4-BE49-F238E27FC236}">
                    <a16:creationId xmlns:a16="http://schemas.microsoft.com/office/drawing/2014/main" id="{123E5F83-F2F1-4328-B61D-00C8C3F1DB50}"/>
                  </a:ext>
                </a:extLst>
              </p:cNvPr>
              <p:cNvSpPr/>
              <p:nvPr/>
            </p:nvSpPr>
            <p:spPr>
              <a:xfrm>
                <a:off x="3810894" y="1890541"/>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51" name="Freeform: Shape 450">
                <a:extLst>
                  <a:ext uri="{FF2B5EF4-FFF2-40B4-BE49-F238E27FC236}">
                    <a16:creationId xmlns:a16="http://schemas.microsoft.com/office/drawing/2014/main" id="{3EC00EEC-D918-40EA-A2DC-213BA2379E9F}"/>
                  </a:ext>
                </a:extLst>
              </p:cNvPr>
              <p:cNvSpPr/>
              <p:nvPr/>
            </p:nvSpPr>
            <p:spPr>
              <a:xfrm>
                <a:off x="3948369" y="1967176"/>
                <a:ext cx="14625" cy="55282"/>
              </a:xfrm>
              <a:custGeom>
                <a:avLst/>
                <a:gdLst>
                  <a:gd name="connsiteX0" fmla="*/ 0 w 14625"/>
                  <a:gd name="connsiteY0" fmla="*/ 0 h 55282"/>
                  <a:gd name="connsiteX1" fmla="*/ 0 w 14625"/>
                  <a:gd name="connsiteY1" fmla="*/ 55283 h 55282"/>
                </a:gdLst>
                <a:ahLst/>
                <a:cxnLst>
                  <a:cxn ang="0">
                    <a:pos x="connsiteX0" y="connsiteY0"/>
                  </a:cxn>
                  <a:cxn ang="0">
                    <a:pos x="connsiteX1" y="connsiteY1"/>
                  </a:cxn>
                </a:cxnLst>
                <a:rect l="l" t="t" r="r" b="b"/>
                <a:pathLst>
                  <a:path w="14625" h="55282">
                    <a:moveTo>
                      <a:pt x="0" y="0"/>
                    </a:moveTo>
                    <a:lnTo>
                      <a:pt x="0" y="55283"/>
                    </a:lnTo>
                  </a:path>
                </a:pathLst>
              </a:custGeom>
              <a:ln w="12700" cap="flat">
                <a:solidFill>
                  <a:schemeClr val="bg2">
                    <a:lumMod val="25000"/>
                  </a:schemeClr>
                </a:solidFill>
                <a:prstDash val="solid"/>
                <a:miter/>
              </a:ln>
            </p:spPr>
            <p:txBody>
              <a:bodyPr rtlCol="0" anchor="ctr"/>
              <a:lstStyle/>
              <a:p>
                <a:endParaRPr lang="en-GB" dirty="0"/>
              </a:p>
            </p:txBody>
          </p:sp>
          <p:sp>
            <p:nvSpPr>
              <p:cNvPr id="452" name="Freeform: Shape 451">
                <a:extLst>
                  <a:ext uri="{FF2B5EF4-FFF2-40B4-BE49-F238E27FC236}">
                    <a16:creationId xmlns:a16="http://schemas.microsoft.com/office/drawing/2014/main" id="{01585D7B-901F-4DCF-A9EA-1BDE149FAC27}"/>
                  </a:ext>
                </a:extLst>
              </p:cNvPr>
              <p:cNvSpPr/>
              <p:nvPr/>
            </p:nvSpPr>
            <p:spPr>
              <a:xfrm>
                <a:off x="3844678" y="1911893"/>
                <a:ext cx="14625" cy="55282"/>
              </a:xfrm>
              <a:custGeom>
                <a:avLst/>
                <a:gdLst>
                  <a:gd name="connsiteX0" fmla="*/ 0 w 14625"/>
                  <a:gd name="connsiteY0" fmla="*/ 0 h 55282"/>
                  <a:gd name="connsiteX1" fmla="*/ 0 w 14625"/>
                  <a:gd name="connsiteY1" fmla="*/ 55282 h 55282"/>
                </a:gdLst>
                <a:ahLst/>
                <a:cxnLst>
                  <a:cxn ang="0">
                    <a:pos x="connsiteX0" y="connsiteY0"/>
                  </a:cxn>
                  <a:cxn ang="0">
                    <a:pos x="connsiteX1" y="connsiteY1"/>
                  </a:cxn>
                </a:cxnLst>
                <a:rect l="l" t="t" r="r" b="b"/>
                <a:pathLst>
                  <a:path w="14625" h="55282">
                    <a:moveTo>
                      <a:pt x="0" y="0"/>
                    </a:moveTo>
                    <a:lnTo>
                      <a:pt x="0" y="55282"/>
                    </a:lnTo>
                  </a:path>
                </a:pathLst>
              </a:custGeom>
              <a:ln w="12700" cap="flat">
                <a:solidFill>
                  <a:schemeClr val="bg2">
                    <a:lumMod val="25000"/>
                  </a:schemeClr>
                </a:solidFill>
                <a:prstDash val="solid"/>
                <a:miter/>
              </a:ln>
            </p:spPr>
            <p:txBody>
              <a:bodyPr rtlCol="0" anchor="ctr"/>
              <a:lstStyle/>
              <a:p>
                <a:endParaRPr lang="en-GB" dirty="0"/>
              </a:p>
            </p:txBody>
          </p:sp>
          <p:sp>
            <p:nvSpPr>
              <p:cNvPr id="453" name="Freeform: Shape 452">
                <a:extLst>
                  <a:ext uri="{FF2B5EF4-FFF2-40B4-BE49-F238E27FC236}">
                    <a16:creationId xmlns:a16="http://schemas.microsoft.com/office/drawing/2014/main" id="{84706703-9F92-4175-8B13-A57D7E7A4752}"/>
                  </a:ext>
                </a:extLst>
              </p:cNvPr>
              <p:cNvSpPr/>
              <p:nvPr/>
            </p:nvSpPr>
            <p:spPr>
              <a:xfrm>
                <a:off x="3857841" y="1914087"/>
                <a:ext cx="14625" cy="55136"/>
              </a:xfrm>
              <a:custGeom>
                <a:avLst/>
                <a:gdLst>
                  <a:gd name="connsiteX0" fmla="*/ 0 w 14625"/>
                  <a:gd name="connsiteY0" fmla="*/ 0 h 55136"/>
                  <a:gd name="connsiteX1" fmla="*/ 0 w 14625"/>
                  <a:gd name="connsiteY1" fmla="*/ 55136 h 55136"/>
                </a:gdLst>
                <a:ahLst/>
                <a:cxnLst>
                  <a:cxn ang="0">
                    <a:pos x="connsiteX0" y="connsiteY0"/>
                  </a:cxn>
                  <a:cxn ang="0">
                    <a:pos x="connsiteX1" y="connsiteY1"/>
                  </a:cxn>
                </a:cxnLst>
                <a:rect l="l" t="t" r="r" b="b"/>
                <a:pathLst>
                  <a:path w="14625" h="55136">
                    <a:moveTo>
                      <a:pt x="0" y="0"/>
                    </a:moveTo>
                    <a:lnTo>
                      <a:pt x="0" y="55136"/>
                    </a:lnTo>
                  </a:path>
                </a:pathLst>
              </a:custGeom>
              <a:ln w="12700" cap="flat">
                <a:solidFill>
                  <a:schemeClr val="bg2">
                    <a:lumMod val="25000"/>
                  </a:schemeClr>
                </a:solidFill>
                <a:prstDash val="solid"/>
                <a:miter/>
              </a:ln>
            </p:spPr>
            <p:txBody>
              <a:bodyPr rtlCol="0" anchor="ctr"/>
              <a:lstStyle/>
              <a:p>
                <a:endParaRPr lang="en-GB" dirty="0"/>
              </a:p>
            </p:txBody>
          </p:sp>
        </p:grpSp>
      </p:grpSp>
      <p:sp>
        <p:nvSpPr>
          <p:cNvPr id="3" name="Slide Number Placeholder 2">
            <a:extLst>
              <a:ext uri="{FF2B5EF4-FFF2-40B4-BE49-F238E27FC236}">
                <a16:creationId xmlns:a16="http://schemas.microsoft.com/office/drawing/2014/main" id="{7414FD5C-1A53-4B3B-B097-171975564A1A}"/>
              </a:ext>
            </a:extLst>
          </p:cNvPr>
          <p:cNvSpPr>
            <a:spLocks noGrp="1"/>
          </p:cNvSpPr>
          <p:nvPr>
            <p:ph type="sldNum" sz="quarter" idx="4"/>
          </p:nvPr>
        </p:nvSpPr>
        <p:spPr/>
        <p:txBody>
          <a:bodyPr/>
          <a:lstStyle/>
          <a:p>
            <a:fld id="{FCE43C0F-8A7B-3A4B-9DB5-B3472E36E833}" type="slidenum">
              <a:rPr lang="en-GB" smtClean="0"/>
              <a:pPr/>
              <a:t>14</a:t>
            </a:fld>
            <a:endParaRPr lang="en-GB" dirty="0"/>
          </a:p>
        </p:txBody>
      </p:sp>
    </p:spTree>
    <p:extLst>
      <p:ext uri="{BB962C8B-B14F-4D97-AF65-F5344CB8AC3E}">
        <p14:creationId xmlns:p14="http://schemas.microsoft.com/office/powerpoint/2010/main" val="555424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54">
            <a:extLst>
              <a:ext uri="{FF2B5EF4-FFF2-40B4-BE49-F238E27FC236}">
                <a16:creationId xmlns:a16="http://schemas.microsoft.com/office/drawing/2014/main" id="{93960981-DB55-4CAE-839C-8456BDEB209D}"/>
              </a:ext>
            </a:extLst>
          </p:cNvPr>
          <p:cNvGraphicFramePr>
            <a:graphicFrameLocks noGrp="1"/>
          </p:cNvGraphicFramePr>
          <p:nvPr/>
        </p:nvGraphicFramePr>
        <p:xfrm>
          <a:off x="623888" y="1256807"/>
          <a:ext cx="10944225" cy="4327694"/>
        </p:xfrm>
        <a:graphic>
          <a:graphicData uri="http://schemas.openxmlformats.org/drawingml/2006/table">
            <a:tbl>
              <a:tblPr firstRow="1" bandRow="1"/>
              <a:tblGrid>
                <a:gridCol w="1640066">
                  <a:extLst>
                    <a:ext uri="{9D8B030D-6E8A-4147-A177-3AD203B41FA5}">
                      <a16:colId xmlns:a16="http://schemas.microsoft.com/office/drawing/2014/main" val="20000"/>
                    </a:ext>
                  </a:extLst>
                </a:gridCol>
                <a:gridCol w="1329166">
                  <a:extLst>
                    <a:ext uri="{9D8B030D-6E8A-4147-A177-3AD203B41FA5}">
                      <a16:colId xmlns:a16="http://schemas.microsoft.com/office/drawing/2014/main" val="20001"/>
                    </a:ext>
                  </a:extLst>
                </a:gridCol>
                <a:gridCol w="862161">
                  <a:extLst>
                    <a:ext uri="{9D8B030D-6E8A-4147-A177-3AD203B41FA5}">
                      <a16:colId xmlns:a16="http://schemas.microsoft.com/office/drawing/2014/main" val="20002"/>
                    </a:ext>
                  </a:extLst>
                </a:gridCol>
                <a:gridCol w="862161">
                  <a:extLst>
                    <a:ext uri="{9D8B030D-6E8A-4147-A177-3AD203B41FA5}">
                      <a16:colId xmlns:a16="http://schemas.microsoft.com/office/drawing/2014/main" val="20003"/>
                    </a:ext>
                  </a:extLst>
                </a:gridCol>
                <a:gridCol w="2730179">
                  <a:extLst>
                    <a:ext uri="{9D8B030D-6E8A-4147-A177-3AD203B41FA5}">
                      <a16:colId xmlns:a16="http://schemas.microsoft.com/office/drawing/2014/main" val="2450247445"/>
                    </a:ext>
                  </a:extLst>
                </a:gridCol>
                <a:gridCol w="1796170">
                  <a:extLst>
                    <a:ext uri="{9D8B030D-6E8A-4147-A177-3AD203B41FA5}">
                      <a16:colId xmlns:a16="http://schemas.microsoft.com/office/drawing/2014/main" val="1900361234"/>
                    </a:ext>
                  </a:extLst>
                </a:gridCol>
                <a:gridCol w="862161">
                  <a:extLst>
                    <a:ext uri="{9D8B030D-6E8A-4147-A177-3AD203B41FA5}">
                      <a16:colId xmlns:a16="http://schemas.microsoft.com/office/drawing/2014/main" val="151539835"/>
                    </a:ext>
                  </a:extLst>
                </a:gridCol>
                <a:gridCol w="862161">
                  <a:extLst>
                    <a:ext uri="{9D8B030D-6E8A-4147-A177-3AD203B41FA5}">
                      <a16:colId xmlns:a16="http://schemas.microsoft.com/office/drawing/2014/main" val="3582449064"/>
                    </a:ext>
                  </a:extLst>
                </a:gridCol>
              </a:tblGrid>
              <a:tr h="191110">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54610">
                        <a:lnSpc>
                          <a:spcPct val="100000"/>
                        </a:lnSpc>
                      </a:pPr>
                      <a:r>
                        <a:rPr lang="en-GB" sz="1200" b="1" spc="15" dirty="0">
                          <a:solidFill>
                            <a:schemeClr val="bg1"/>
                          </a:solidFill>
                          <a:latin typeface="+mn-lt"/>
                        </a:rPr>
                        <a:t>Characteristic</a:t>
                      </a:r>
                      <a:endParaRPr sz="1200" b="1" dirty="0">
                        <a:solidFill>
                          <a:schemeClr val="bg1"/>
                        </a:solidFill>
                        <a:latin typeface="+mn-lt"/>
                        <a:cs typeface="HelveticaNeue-Bold"/>
                      </a:endParaRP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27329" marR="198120" indent="-13335" algn="ctr">
                        <a:lnSpc>
                          <a:spcPct val="105900"/>
                        </a:lnSpc>
                        <a:spcBef>
                          <a:spcPts val="215"/>
                        </a:spcBef>
                      </a:pPr>
                      <a:r>
                        <a:rPr lang="en-GB" sz="1200" b="1" spc="15" dirty="0">
                          <a:solidFill>
                            <a:schemeClr val="bg1"/>
                          </a:solidFill>
                          <a:latin typeface="+mn-lt"/>
                        </a:rPr>
                        <a:t>Subgroup</a:t>
                      </a:r>
                      <a:endParaRPr sz="1200" b="1" dirty="0">
                        <a:solidFill>
                          <a:schemeClr val="bg1"/>
                        </a:solidFill>
                        <a:latin typeface="+mn-lt"/>
                        <a:cs typeface="HelveticaNeue-Bold"/>
                      </a:endParaRP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99695" marR="83820" indent="114300" algn="ctr">
                        <a:lnSpc>
                          <a:spcPct val="105900"/>
                        </a:lnSpc>
                        <a:spcBef>
                          <a:spcPts val="215"/>
                        </a:spcBef>
                      </a:pPr>
                      <a:r>
                        <a:rPr lang="en-GB" sz="1200" b="1" spc="15" dirty="0">
                          <a:solidFill>
                            <a:schemeClr val="bg1"/>
                          </a:solidFill>
                          <a:latin typeface="+mn-lt"/>
                        </a:rPr>
                        <a:t>Events/Patients</a:t>
                      </a:r>
                      <a:endParaRPr sz="1200" b="1" dirty="0">
                        <a:solidFill>
                          <a:schemeClr val="bg1"/>
                        </a:solidFill>
                        <a:latin typeface="+mn-lt"/>
                        <a:cs typeface="HelveticaNeue-Bold"/>
                      </a:endParaRPr>
                    </a:p>
                  </a:txBody>
                  <a:tcPr marL="36000" marR="3600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7620" algn="ctr">
                        <a:lnSpc>
                          <a:spcPct val="100000"/>
                        </a:lnSpc>
                        <a:spcBef>
                          <a:spcPts val="250"/>
                        </a:spcBef>
                      </a:pPr>
                      <a:endParaRPr sz="1800" dirty="0">
                        <a:latin typeface="+mn-lt"/>
                        <a:cs typeface="HelveticaNeue-Bold"/>
                      </a:endParaRP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a:txBody>
                    <a:bodyPr/>
                    <a:lstStyle/>
                    <a:p>
                      <a:pPr marL="7620" algn="ctr">
                        <a:lnSpc>
                          <a:spcPct val="100000"/>
                        </a:lnSpc>
                        <a:spcBef>
                          <a:spcPts val="250"/>
                        </a:spcBef>
                      </a:pPr>
                      <a:endParaRPr sz="1200" b="1" dirty="0">
                        <a:solidFill>
                          <a:schemeClr val="bg1"/>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7620" algn="ctr">
                        <a:lnSpc>
                          <a:spcPct val="100000"/>
                        </a:lnSpc>
                        <a:spcBef>
                          <a:spcPts val="250"/>
                        </a:spcBef>
                      </a:pPr>
                      <a:r>
                        <a:rPr lang="en-GB" sz="1200" b="1" dirty="0">
                          <a:solidFill>
                            <a:schemeClr val="bg1"/>
                          </a:solidFill>
                          <a:latin typeface="+mn-lt"/>
                          <a:cs typeface="HelveticaNeue-Bold"/>
                        </a:rPr>
                        <a:t>HR (95% CI)</a:t>
                      </a:r>
                    </a:p>
                  </a:txBody>
                  <a:tcPr marL="36000" marR="36000" marT="0" marB="0" anchor="ctr">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7620" algn="ctr">
                        <a:lnSpc>
                          <a:spcPct val="100000"/>
                        </a:lnSpc>
                        <a:spcBef>
                          <a:spcPts val="250"/>
                        </a:spcBef>
                      </a:pPr>
                      <a:r>
                        <a:rPr lang="en-GB" sz="1200" b="1" dirty="0">
                          <a:solidFill>
                            <a:schemeClr val="bg1"/>
                          </a:solidFill>
                          <a:latin typeface="+mn-lt"/>
                          <a:cs typeface="HelveticaNeue-Bold"/>
                        </a:rPr>
                        <a:t>Median (months)</a:t>
                      </a:r>
                      <a:endParaRPr sz="1200" b="1" dirty="0">
                        <a:solidFill>
                          <a:schemeClr val="bg1"/>
                        </a:solidFill>
                        <a:latin typeface="+mn-lt"/>
                        <a:cs typeface="HelveticaNeue-Bold"/>
                      </a:endParaRPr>
                    </a:p>
                  </a:txBody>
                  <a:tcPr marL="36000" marR="36000"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7620" algn="ctr">
                        <a:lnSpc>
                          <a:spcPct val="100000"/>
                        </a:lnSpc>
                        <a:spcBef>
                          <a:spcPts val="250"/>
                        </a:spcBef>
                      </a:pPr>
                      <a:endParaRPr sz="1800" dirty="0">
                        <a:latin typeface="+mn-lt"/>
                        <a:cs typeface="HelveticaNeue-Bold"/>
                      </a:endParaRPr>
                    </a:p>
                  </a:txBody>
                  <a:tcPr marL="45720" marR="45720"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74514">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6988" indent="0">
                        <a:lnSpc>
                          <a:spcPct val="100000"/>
                        </a:lnSpc>
                        <a:spcBef>
                          <a:spcPts val="270"/>
                        </a:spcBef>
                      </a:pPr>
                      <a:endParaRPr sz="1600" b="0" dirty="0">
                        <a:solidFill>
                          <a:schemeClr val="tx2"/>
                        </a:solidFill>
                        <a:latin typeface="+mn-lt"/>
                        <a:cs typeface="HelveticaNeue-Bold"/>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endParaRPr sz="1600" dirty="0">
                        <a:solidFill>
                          <a:schemeClr val="tx2"/>
                        </a:solidFill>
                        <a:latin typeface="+mn-lt"/>
                        <a:cs typeface="HelveticaNeue-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b="1" dirty="0">
                          <a:solidFill>
                            <a:schemeClr val="bg1"/>
                          </a:solidFill>
                          <a:latin typeface="+mn-lt"/>
                          <a:cs typeface="HelveticaNeue-Roman"/>
                        </a:rPr>
                        <a:t>Lenvatinib</a:t>
                      </a:r>
                      <a:endParaRPr sz="1100" b="1" dirty="0">
                        <a:solidFill>
                          <a:schemeClr val="bg1"/>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b="1" dirty="0">
                          <a:solidFill>
                            <a:schemeClr val="bg1"/>
                          </a:solidFill>
                          <a:latin typeface="+mn-lt"/>
                          <a:cs typeface="HelveticaNeue-Roman"/>
                        </a:rPr>
                        <a:t>Sorafenib</a:t>
                      </a:r>
                      <a:endParaRPr sz="1100" b="1" dirty="0">
                        <a:solidFill>
                          <a:schemeClr val="bg1"/>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vMerge="1">
                  <a:txBody>
                    <a:bodyPr/>
                    <a:lstStyle/>
                    <a:p>
                      <a:pPr marL="7620" algn="ctr">
                        <a:lnSpc>
                          <a:spcPct val="100000"/>
                        </a:lnSpc>
                        <a:spcBef>
                          <a:spcPts val="305"/>
                        </a:spcBef>
                      </a:pPr>
                      <a:endParaRPr sz="1400" dirty="0">
                        <a:solidFill>
                          <a:schemeClr val="tx2"/>
                        </a:solidFill>
                        <a:latin typeface="+mn-lt"/>
                        <a:cs typeface="HelveticaNeue-Roman"/>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marR="0" lvl="0" indent="0" algn="ctr" defTabSz="457200" rtl="0" eaLnBrk="1" fontAlgn="auto" latinLnBrk="0" hangingPunct="1">
                        <a:lnSpc>
                          <a:spcPct val="100000"/>
                        </a:lnSpc>
                        <a:spcBef>
                          <a:spcPts val="305"/>
                        </a:spcBef>
                        <a:spcAft>
                          <a:spcPts val="0"/>
                        </a:spcAft>
                        <a:buClrTx/>
                        <a:buSzTx/>
                        <a:buFontTx/>
                        <a:buNone/>
                        <a:tabLst/>
                        <a:defRPr/>
                      </a:pPr>
                      <a:r>
                        <a:rPr lang="en-GB" sz="1100" b="1" dirty="0">
                          <a:solidFill>
                            <a:schemeClr val="bg1"/>
                          </a:solidFill>
                          <a:latin typeface="+mn-lt"/>
                          <a:cs typeface="HelveticaNeue-Bold"/>
                        </a:rPr>
                        <a:t>Lenvatinib vs Sorafenib</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b="1" dirty="0">
                          <a:solidFill>
                            <a:schemeClr val="bg1"/>
                          </a:solidFill>
                          <a:latin typeface="+mn-lt"/>
                          <a:cs typeface="HelveticaNeue-Roman"/>
                        </a:rPr>
                        <a:t>Lenvatinib</a:t>
                      </a:r>
                      <a:endParaRPr sz="1100" b="1" dirty="0">
                        <a:solidFill>
                          <a:schemeClr val="bg1"/>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b="1" dirty="0">
                          <a:solidFill>
                            <a:schemeClr val="bg1"/>
                          </a:solidFill>
                          <a:latin typeface="+mn-lt"/>
                          <a:cs typeface="HelveticaNeue-Roman"/>
                        </a:rPr>
                        <a:t>Sorafenib</a:t>
                      </a:r>
                      <a:endParaRPr sz="1100" b="1" dirty="0">
                        <a:solidFill>
                          <a:schemeClr val="bg1"/>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3"/>
                  </a:ext>
                </a:extLst>
              </a:tr>
              <a:tr h="18867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lang="en-GB" sz="1100" b="0" dirty="0">
                          <a:solidFill>
                            <a:schemeClr val="tx2"/>
                          </a:solidFill>
                          <a:latin typeface="+mn-lt"/>
                          <a:cs typeface="HelveticaNeue-Bold"/>
                        </a:rPr>
                        <a:t>Overall</a:t>
                      </a:r>
                      <a:endParaRPr sz="1100" b="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351/478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350/476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0.92 (0.79–1.06)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13.6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12.3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188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lang="en-GB" sz="1100" b="0" baseline="0" dirty="0">
                          <a:solidFill>
                            <a:schemeClr val="tx2"/>
                          </a:solidFill>
                          <a:latin typeface="+mn-lt"/>
                          <a:cs typeface="HelveticaNeue-Bold"/>
                        </a:rPr>
                        <a:t>Age</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&lt; 65 y</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203/270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204/283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0.94 (0.77–1.15)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12.4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11.4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88670">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endParaRPr sz="1400" b="0" baseline="0" dirty="0">
                        <a:solidFill>
                          <a:schemeClr val="tx2"/>
                        </a:solidFill>
                        <a:latin typeface="+mn-lt"/>
                        <a:cs typeface="HelveticaNeue-Bold"/>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 65 y</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148/270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146/193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0.84 (0.66–1.07)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14.6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13.4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r h="188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lang="en-GB" sz="1100" b="0" baseline="0" dirty="0">
                          <a:solidFill>
                            <a:schemeClr val="tx2"/>
                          </a:solidFill>
                          <a:latin typeface="+mn-lt"/>
                          <a:cs typeface="HelveticaNeue-Bold"/>
                        </a:rPr>
                        <a:t>Sex</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Male</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293/405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293/401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0.91 (0.77–1.07)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13.4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12.4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188670">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endParaRPr sz="1400" b="0" baseline="0" dirty="0">
                        <a:solidFill>
                          <a:schemeClr val="tx2"/>
                        </a:solidFill>
                        <a:latin typeface="+mn-lt"/>
                        <a:cs typeface="HelveticaNeue-Bold"/>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Female</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58/73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57/75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marR="0" lvl="0" indent="0" algn="ctr" defTabSz="457200" rtl="0" eaLnBrk="1" fontAlgn="auto" latinLnBrk="0" hangingPunct="1">
                        <a:lnSpc>
                          <a:spcPct val="100000"/>
                        </a:lnSpc>
                        <a:spcBef>
                          <a:spcPts val="305"/>
                        </a:spcBef>
                        <a:spcAft>
                          <a:spcPts val="0"/>
                        </a:spcAft>
                        <a:buClrTx/>
                        <a:buSzTx/>
                        <a:buFontTx/>
                        <a:buNone/>
                        <a:tabLst/>
                        <a:defRPr/>
                      </a:pPr>
                      <a:r>
                        <a:rPr lang="en-GB" sz="1100" dirty="0">
                          <a:solidFill>
                            <a:schemeClr val="tx2"/>
                          </a:solidFill>
                          <a:latin typeface="+mn-lt"/>
                          <a:cs typeface="HelveticaNeue-Roman"/>
                        </a:rPr>
                        <a:t>0.84 (0.56–1.26)</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15.3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11.4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9"/>
                  </a:ext>
                </a:extLst>
              </a:tr>
              <a:tr h="188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R="45085" algn="l">
                        <a:lnSpc>
                          <a:spcPct val="100000"/>
                        </a:lnSpc>
                        <a:spcBef>
                          <a:spcPts val="270"/>
                        </a:spcBef>
                      </a:pPr>
                      <a:r>
                        <a:rPr lang="en-GB" sz="1100" b="0" baseline="0" dirty="0">
                          <a:solidFill>
                            <a:schemeClr val="tx2"/>
                          </a:solidFill>
                          <a:latin typeface="+mn-lt"/>
                          <a:cs typeface="HelveticaNeue-Bold"/>
                        </a:rPr>
                        <a:t>Region</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Asia-Pacific</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243/321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248/319</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0.86 (0.72–1.02)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13.5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11.0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88670">
                <a:tc vMerge="1">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endParaRPr sz="1400" b="0" baseline="0" dirty="0">
                        <a:solidFill>
                          <a:schemeClr val="tx2"/>
                        </a:solidFill>
                        <a:latin typeface="+mn-lt"/>
                        <a:cs typeface="HelveticaNeue-Bold"/>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Western</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108/157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102/157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1.08 (0.82–1.42)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13.6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14.2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88670">
                <a:tc row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lang="en-GB" sz="1100" b="0" baseline="0" dirty="0">
                          <a:solidFill>
                            <a:schemeClr val="tx2"/>
                          </a:solidFill>
                          <a:latin typeface="+mn-lt"/>
                          <a:cs typeface="HelveticaNeue-Bold"/>
                        </a:rPr>
                        <a:t>ECOG-PS</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PS = 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lang="en-GB" sz="1100" dirty="0">
                          <a:solidFill>
                            <a:schemeClr val="tx2"/>
                          </a:solidFill>
                          <a:latin typeface="+mn-lt"/>
                          <a:cs typeface="HelveticaNeue-Roman"/>
                        </a:rPr>
                        <a:t>221/304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lang="en-GB" sz="1100" dirty="0">
                          <a:solidFill>
                            <a:schemeClr val="tx2"/>
                          </a:solidFill>
                          <a:latin typeface="+mn-lt"/>
                          <a:cs typeface="HelveticaNeue-Roman"/>
                        </a:rPr>
                        <a:t>223/301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0.88 (0.73–1.06)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14.6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12.8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2"/>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PS = 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130/174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127/175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0.97 (0.76–1.25)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10.7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10.3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90572697"/>
                  </a:ext>
                </a:extLst>
              </a:tr>
              <a:tr h="188670">
                <a:tc rowSpan="2">
                  <a:txBody>
                    <a:bodyPr/>
                    <a:lstStyle/>
                    <a:p>
                      <a:pPr marL="141605">
                        <a:lnSpc>
                          <a:spcPct val="100000"/>
                        </a:lnSpc>
                        <a:spcBef>
                          <a:spcPts val="270"/>
                        </a:spcBef>
                      </a:pPr>
                      <a:r>
                        <a:rPr lang="en-GB" sz="1100" b="0" baseline="0" dirty="0">
                          <a:solidFill>
                            <a:schemeClr val="tx2"/>
                          </a:solidFill>
                          <a:latin typeface="+mn-lt"/>
                          <a:cs typeface="HelveticaNeue-Bold"/>
                        </a:rPr>
                        <a:t>Body weight</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&lt;60 kg</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110/153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113/146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0.85 (0.65–1.11)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13.4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10.3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7551343"/>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 60 kg</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241/325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237/330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0.95 (0.79–1.14)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13.7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12.5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4870344"/>
                  </a:ext>
                </a:extLst>
              </a:tr>
              <a:tr h="188670">
                <a:tc rowSpan="2">
                  <a:txBody>
                    <a:bodyPr/>
                    <a:lstStyle/>
                    <a:p>
                      <a:pPr marL="141605">
                        <a:lnSpc>
                          <a:spcPct val="100000"/>
                        </a:lnSpc>
                        <a:spcBef>
                          <a:spcPts val="270"/>
                        </a:spcBef>
                      </a:pPr>
                      <a:r>
                        <a:rPr lang="en-GB" sz="1100" b="0" baseline="0" dirty="0">
                          <a:solidFill>
                            <a:schemeClr val="tx2"/>
                          </a:solidFill>
                          <a:latin typeface="+mn-lt"/>
                          <a:cs typeface="HelveticaNeue-Bold"/>
                        </a:rPr>
                        <a:t>MVI, EHS, or both</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Yes</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250/329</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259/336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0.87 (0.73–1.04)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11.5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9.8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578743485"/>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No</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101/149</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91/140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1.05 (0.79–1.40)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18.0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18.0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69046601"/>
                  </a:ext>
                </a:extLst>
              </a:tr>
              <a:tr h="188670">
                <a:tc rowSpan="2">
                  <a:txBody>
                    <a:bodyPr/>
                    <a:lstStyle/>
                    <a:p>
                      <a:pPr marL="141605">
                        <a:lnSpc>
                          <a:spcPct val="100000"/>
                        </a:lnSpc>
                        <a:spcBef>
                          <a:spcPts val="270"/>
                        </a:spcBef>
                      </a:pPr>
                      <a:r>
                        <a:rPr lang="en-GB" sz="1100" b="0" baseline="0" dirty="0">
                          <a:solidFill>
                            <a:schemeClr val="tx2"/>
                          </a:solidFill>
                          <a:latin typeface="+mn-lt"/>
                          <a:cs typeface="HelveticaNeue-Bold"/>
                        </a:rPr>
                        <a:t>AFP at baseline</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&lt; 200 ng/mL</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167/255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193/286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0.91 (0.74–1.12)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19.5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16.3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41284021"/>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 200 ng/mL</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183/222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154/187</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0.78 (0.63–0.98)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10.4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8.2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96100066"/>
                  </a:ext>
                </a:extLst>
              </a:tr>
              <a:tr h="188670">
                <a:tc rowSpan="2">
                  <a:txBody>
                    <a:bodyPr/>
                    <a:lstStyle/>
                    <a:p>
                      <a:pPr marL="141605">
                        <a:lnSpc>
                          <a:spcPct val="100000"/>
                        </a:lnSpc>
                        <a:spcBef>
                          <a:spcPts val="270"/>
                        </a:spcBef>
                      </a:pPr>
                      <a:r>
                        <a:rPr lang="en-GB" sz="1100" b="0" baseline="0" dirty="0" err="1">
                          <a:solidFill>
                            <a:schemeClr val="tx2"/>
                          </a:solidFill>
                          <a:latin typeface="+mn-lt"/>
                          <a:cs typeface="HelveticaNeue-Bold"/>
                        </a:rPr>
                        <a:t>Etiology</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HBV</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196/259</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186/244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0.83 (0.68–1.02)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13.4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10.2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886219540"/>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HCV</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75/103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97/135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marR="0" lvl="0" indent="0" algn="ctr" defTabSz="457200" rtl="0" eaLnBrk="1" fontAlgn="auto" latinLnBrk="0" hangingPunct="1">
                        <a:lnSpc>
                          <a:spcPct val="100000"/>
                        </a:lnSpc>
                        <a:spcBef>
                          <a:spcPts val="305"/>
                        </a:spcBef>
                        <a:spcAft>
                          <a:spcPts val="0"/>
                        </a:spcAft>
                        <a:buClrTx/>
                        <a:buSzTx/>
                        <a:buFontTx/>
                        <a:buNone/>
                        <a:tabLst/>
                        <a:defRPr/>
                      </a:pPr>
                      <a:r>
                        <a:rPr lang="en-GB" sz="1100" dirty="0">
                          <a:solidFill>
                            <a:schemeClr val="tx2"/>
                          </a:solidFill>
                          <a:latin typeface="+mn-lt"/>
                          <a:cs typeface="HelveticaNeue-Roman"/>
                        </a:rPr>
                        <a:t>0.91 (0.65–1.28)</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15.3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14.1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30571655"/>
                  </a:ext>
                </a:extLst>
              </a:tr>
              <a:tr h="188670">
                <a:tc rowSpan="2">
                  <a:txBody>
                    <a:bodyPr/>
                    <a:lstStyle/>
                    <a:p>
                      <a:pPr marL="141605">
                        <a:lnSpc>
                          <a:spcPct val="100000"/>
                        </a:lnSpc>
                        <a:spcBef>
                          <a:spcPts val="270"/>
                        </a:spcBef>
                      </a:pPr>
                      <a:r>
                        <a:rPr lang="en-GB" sz="1100" b="0" baseline="0" dirty="0">
                          <a:solidFill>
                            <a:schemeClr val="tx2"/>
                          </a:solidFill>
                          <a:latin typeface="+mn-lt"/>
                          <a:cs typeface="HelveticaNeue-Bold"/>
                        </a:rPr>
                        <a:t>BCLC staging</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Stage B</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71/104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65/92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0.91 (0.66–1.26)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18.5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17.3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0063557"/>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Stage C</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280/374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285/384</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620" algn="ctr">
                        <a:lnSpc>
                          <a:spcPct val="100000"/>
                        </a:lnSpc>
                        <a:spcBef>
                          <a:spcPts val="305"/>
                        </a:spcBef>
                      </a:pPr>
                      <a:r>
                        <a:rPr lang="en-GB" sz="1100" dirty="0">
                          <a:solidFill>
                            <a:schemeClr val="tx2"/>
                          </a:solidFill>
                          <a:latin typeface="+mn-lt"/>
                          <a:cs typeface="HelveticaNeue-Roman"/>
                        </a:rPr>
                        <a:t>0.92 (0.77–1.08)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11.8</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620" algn="ctr">
                        <a:lnSpc>
                          <a:spcPct val="100000"/>
                        </a:lnSpc>
                        <a:spcBef>
                          <a:spcPts val="305"/>
                        </a:spcBef>
                      </a:pPr>
                      <a:r>
                        <a:rPr lang="en-GB" sz="1100" dirty="0">
                          <a:solidFill>
                            <a:schemeClr val="tx2"/>
                          </a:solidFill>
                          <a:latin typeface="+mn-lt"/>
                          <a:cs typeface="HelveticaNeue-Roman"/>
                        </a:rPr>
                        <a:t>10.3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2051283"/>
                  </a:ext>
                </a:extLst>
              </a:tr>
              <a:tr h="188670">
                <a:tc rowSpan="2">
                  <a:txBody>
                    <a:bodyPr/>
                    <a:lstStyle/>
                    <a:p>
                      <a:pPr marL="141605">
                        <a:lnSpc>
                          <a:spcPct val="100000"/>
                        </a:lnSpc>
                        <a:spcBef>
                          <a:spcPts val="270"/>
                        </a:spcBef>
                      </a:pPr>
                      <a:r>
                        <a:rPr lang="en-GB" sz="1100" b="0" baseline="0" dirty="0">
                          <a:solidFill>
                            <a:schemeClr val="tx2"/>
                          </a:solidFill>
                          <a:latin typeface="+mn-lt"/>
                          <a:cs typeface="HelveticaNeue-Bold"/>
                        </a:rPr>
                        <a:t>Posttreatment anticancer therapy</a:t>
                      </a:r>
                      <a:endParaRPr sz="1100" b="0" baseline="0" dirty="0">
                        <a:solidFill>
                          <a:schemeClr val="tx2"/>
                        </a:solidFill>
                        <a:latin typeface="+mn-lt"/>
                        <a:cs typeface="HelveticaNeue-Bold"/>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Yes</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143/206</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175/243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marR="0" lvl="0" indent="0" algn="ctr" defTabSz="457200" rtl="0" eaLnBrk="1" fontAlgn="auto" latinLnBrk="0" hangingPunct="1">
                        <a:lnSpc>
                          <a:spcPct val="100000"/>
                        </a:lnSpc>
                        <a:spcBef>
                          <a:spcPts val="305"/>
                        </a:spcBef>
                        <a:spcAft>
                          <a:spcPts val="0"/>
                        </a:spcAft>
                        <a:buClrTx/>
                        <a:buSzTx/>
                        <a:buFontTx/>
                        <a:buNone/>
                        <a:tabLst/>
                        <a:defRPr/>
                      </a:pPr>
                      <a:r>
                        <a:rPr lang="en-GB" sz="1100" dirty="0">
                          <a:solidFill>
                            <a:schemeClr val="tx2"/>
                          </a:solidFill>
                          <a:latin typeface="+mn-lt"/>
                          <a:cs typeface="HelveticaNeue-Roman"/>
                        </a:rPr>
                        <a:t>0.84 (0.67–1.06)</a:t>
                      </a: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19.5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17.0</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29127736"/>
                  </a:ext>
                </a:extLst>
              </a:tr>
              <a:tr h="188670">
                <a:tc vMerge="1">
                  <a:txBody>
                    <a:bodyPr/>
                    <a:lstStyle/>
                    <a:p>
                      <a:pPr marL="141605">
                        <a:lnSpc>
                          <a:spcPct val="100000"/>
                        </a:lnSpc>
                        <a:spcBef>
                          <a:spcPts val="270"/>
                        </a:spcBef>
                      </a:pPr>
                      <a:endParaRPr sz="1100" b="0" baseline="0" dirty="0">
                        <a:solidFill>
                          <a:schemeClr val="tx2"/>
                        </a:solidFill>
                        <a:latin typeface="+mn-lt"/>
                        <a:cs typeface="HelveticaNeue-Bold"/>
                      </a:endParaRPr>
                    </a:p>
                  </a:txBody>
                  <a:tcPr marL="36000" marR="3600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255" algn="ctr">
                        <a:lnSpc>
                          <a:spcPct val="100000"/>
                        </a:lnSpc>
                        <a:spcBef>
                          <a:spcPts val="305"/>
                        </a:spcBef>
                      </a:pPr>
                      <a:r>
                        <a:rPr lang="en-GB" sz="1100" dirty="0">
                          <a:solidFill>
                            <a:schemeClr val="tx2"/>
                          </a:solidFill>
                          <a:latin typeface="+mn-lt"/>
                          <a:cs typeface="HelveticaNeue-Roman"/>
                        </a:rPr>
                        <a:t>No</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8255" algn="ctr">
                        <a:lnSpc>
                          <a:spcPct val="100000"/>
                        </a:lnSpc>
                        <a:spcBef>
                          <a:spcPts val="305"/>
                        </a:spcBef>
                      </a:pPr>
                      <a:r>
                        <a:rPr lang="en-GB" sz="1100" dirty="0">
                          <a:solidFill>
                            <a:schemeClr val="tx2"/>
                          </a:solidFill>
                          <a:latin typeface="+mn-lt"/>
                          <a:cs typeface="HelveticaNeue-Roman"/>
                        </a:rPr>
                        <a:t>208/272</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175/233</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0.91 (0.74–1.11)</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10.5</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7620" algn="ctr">
                        <a:lnSpc>
                          <a:spcPct val="100000"/>
                        </a:lnSpc>
                        <a:spcBef>
                          <a:spcPts val="305"/>
                        </a:spcBef>
                      </a:pPr>
                      <a:r>
                        <a:rPr lang="en-GB" sz="1100" dirty="0">
                          <a:solidFill>
                            <a:schemeClr val="tx2"/>
                          </a:solidFill>
                          <a:latin typeface="+mn-lt"/>
                          <a:cs typeface="HelveticaNeue-Roman"/>
                        </a:rPr>
                        <a:t>7.9</a:t>
                      </a:r>
                      <a:endParaRPr sz="1100" dirty="0">
                        <a:solidFill>
                          <a:schemeClr val="tx2"/>
                        </a:solidFill>
                        <a:latin typeface="+mn-lt"/>
                        <a:cs typeface="HelveticaNeue-Roman"/>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613146984"/>
                  </a:ext>
                </a:extLst>
              </a:tr>
            </a:tbl>
          </a:graphicData>
        </a:graphic>
      </p:graphicFrame>
      <p:grpSp>
        <p:nvGrpSpPr>
          <p:cNvPr id="183" name="Group 182">
            <a:extLst>
              <a:ext uri="{FF2B5EF4-FFF2-40B4-BE49-F238E27FC236}">
                <a16:creationId xmlns:a16="http://schemas.microsoft.com/office/drawing/2014/main" id="{1C18BF77-DAF2-4285-948E-CE26E7F7B116}"/>
              </a:ext>
            </a:extLst>
          </p:cNvPr>
          <p:cNvGrpSpPr/>
          <p:nvPr/>
        </p:nvGrpSpPr>
        <p:grpSpPr>
          <a:xfrm>
            <a:off x="5265535" y="1619250"/>
            <a:ext cx="3014158" cy="4517337"/>
            <a:chOff x="5265535" y="1762125"/>
            <a:chExt cx="3014158" cy="4517337"/>
          </a:xfrm>
        </p:grpSpPr>
        <p:grpSp>
          <p:nvGrpSpPr>
            <p:cNvPr id="47" name="Group 46">
              <a:extLst>
                <a:ext uri="{FF2B5EF4-FFF2-40B4-BE49-F238E27FC236}">
                  <a16:creationId xmlns:a16="http://schemas.microsoft.com/office/drawing/2014/main" id="{EFD504B9-7ABF-47A2-9EA1-0C41C9AAD7EC}"/>
                </a:ext>
              </a:extLst>
            </p:cNvPr>
            <p:cNvGrpSpPr/>
            <p:nvPr/>
          </p:nvGrpSpPr>
          <p:grpSpPr>
            <a:xfrm>
              <a:off x="5265535" y="1762125"/>
              <a:ext cx="3014158" cy="4517337"/>
              <a:chOff x="5265535" y="1762125"/>
              <a:chExt cx="3014158" cy="4517337"/>
            </a:xfrm>
          </p:grpSpPr>
          <p:sp>
            <p:nvSpPr>
              <p:cNvPr id="33" name="TextBox 32">
                <a:extLst>
                  <a:ext uri="{FF2B5EF4-FFF2-40B4-BE49-F238E27FC236}">
                    <a16:creationId xmlns:a16="http://schemas.microsoft.com/office/drawing/2014/main" id="{016EA0C2-B519-4598-A154-F14E18BEA0FF}"/>
                  </a:ext>
                </a:extLst>
              </p:cNvPr>
              <p:cNvSpPr txBox="1"/>
              <p:nvPr/>
            </p:nvSpPr>
            <p:spPr>
              <a:xfrm>
                <a:off x="5370453" y="6002463"/>
                <a:ext cx="409920"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0.5</a:t>
                </a:r>
              </a:p>
            </p:txBody>
          </p:sp>
          <p:sp>
            <p:nvSpPr>
              <p:cNvPr id="35" name="TextBox 34">
                <a:extLst>
                  <a:ext uri="{FF2B5EF4-FFF2-40B4-BE49-F238E27FC236}">
                    <a16:creationId xmlns:a16="http://schemas.microsoft.com/office/drawing/2014/main" id="{0BC037F9-D5FA-4156-9A8B-65000828831B}"/>
                  </a:ext>
                </a:extLst>
              </p:cNvPr>
              <p:cNvSpPr txBox="1"/>
              <p:nvPr/>
            </p:nvSpPr>
            <p:spPr>
              <a:xfrm>
                <a:off x="6278996" y="6002463"/>
                <a:ext cx="412300"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21</a:t>
                </a:r>
              </a:p>
            </p:txBody>
          </p:sp>
          <p:sp>
            <p:nvSpPr>
              <p:cNvPr id="36" name="TextBox 35">
                <a:extLst>
                  <a:ext uri="{FF2B5EF4-FFF2-40B4-BE49-F238E27FC236}">
                    <a16:creationId xmlns:a16="http://schemas.microsoft.com/office/drawing/2014/main" id="{2B6E9973-CD4B-429E-8459-390D29733EEF}"/>
                  </a:ext>
                </a:extLst>
              </p:cNvPr>
              <p:cNvSpPr txBox="1"/>
              <p:nvPr/>
            </p:nvSpPr>
            <p:spPr>
              <a:xfrm>
                <a:off x="6562392" y="6002463"/>
                <a:ext cx="359136"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1</a:t>
                </a:r>
              </a:p>
            </p:txBody>
          </p:sp>
          <p:sp>
            <p:nvSpPr>
              <p:cNvPr id="38" name="TextBox 37">
                <a:extLst>
                  <a:ext uri="{FF2B5EF4-FFF2-40B4-BE49-F238E27FC236}">
                    <a16:creationId xmlns:a16="http://schemas.microsoft.com/office/drawing/2014/main" id="{A9243B8F-31D2-465D-BBC0-E2BDF1F3CB6A}"/>
                  </a:ext>
                </a:extLst>
              </p:cNvPr>
              <p:cNvSpPr txBox="1"/>
              <p:nvPr/>
            </p:nvSpPr>
            <p:spPr>
              <a:xfrm>
                <a:off x="7585214" y="6002463"/>
                <a:ext cx="374295"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2</a:t>
                </a:r>
              </a:p>
            </p:txBody>
          </p:sp>
          <p:cxnSp>
            <p:nvCxnSpPr>
              <p:cNvPr id="8" name="Straight Connector 7">
                <a:extLst>
                  <a:ext uri="{FF2B5EF4-FFF2-40B4-BE49-F238E27FC236}">
                    <a16:creationId xmlns:a16="http://schemas.microsoft.com/office/drawing/2014/main" id="{8740DC4E-8A57-414E-A99B-F73BBC6A66DF}"/>
                  </a:ext>
                </a:extLst>
              </p:cNvPr>
              <p:cNvCxnSpPr>
                <a:cxnSpLocks/>
              </p:cNvCxnSpPr>
              <p:nvPr/>
            </p:nvCxnSpPr>
            <p:spPr>
              <a:xfrm flipH="1" flipV="1">
                <a:off x="5565737" y="5980923"/>
                <a:ext cx="2216255" cy="439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D332CBD-2283-4873-9631-3050479B4764}"/>
                  </a:ext>
                </a:extLst>
              </p:cNvPr>
              <p:cNvCxnSpPr>
                <a:cxnSpLocks/>
              </p:cNvCxnSpPr>
              <p:nvPr/>
            </p:nvCxnSpPr>
            <p:spPr>
              <a:xfrm rot="16200000" flipH="1">
                <a:off x="7739494" y="60169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DC93CE6-AC6F-4F56-ADD3-DCF0AD67C1F2}"/>
                  </a:ext>
                </a:extLst>
              </p:cNvPr>
              <p:cNvCxnSpPr>
                <a:cxnSpLocks/>
              </p:cNvCxnSpPr>
              <p:nvPr/>
            </p:nvCxnSpPr>
            <p:spPr>
              <a:xfrm rot="16200000" flipH="1">
                <a:off x="6708411" y="6016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16F771-AF23-4DAC-9496-378AA5CFD0E0}"/>
                  </a:ext>
                </a:extLst>
              </p:cNvPr>
              <p:cNvCxnSpPr>
                <a:cxnSpLocks/>
              </p:cNvCxnSpPr>
              <p:nvPr/>
            </p:nvCxnSpPr>
            <p:spPr>
              <a:xfrm rot="16200000" flipH="1">
                <a:off x="6505071" y="6016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52C464E9-F1BB-4CE5-9AF5-D71BED175393}"/>
                  </a:ext>
                </a:extLst>
              </p:cNvPr>
              <p:cNvCxnSpPr>
                <a:cxnSpLocks/>
              </p:cNvCxnSpPr>
              <p:nvPr/>
            </p:nvCxnSpPr>
            <p:spPr>
              <a:xfrm rot="16200000" flipH="1">
                <a:off x="6313294" y="60169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FB2AABE-7168-454F-84E4-B4DCE5AC46A2}"/>
                  </a:ext>
                </a:extLst>
              </p:cNvPr>
              <p:cNvCxnSpPr>
                <a:cxnSpLocks/>
              </p:cNvCxnSpPr>
              <p:nvPr/>
            </p:nvCxnSpPr>
            <p:spPr>
              <a:xfrm rot="16200000" flipH="1">
                <a:off x="6073444" y="60169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120AD560-2D48-4BD6-85DB-382453036697}"/>
                  </a:ext>
                </a:extLst>
              </p:cNvPr>
              <p:cNvCxnSpPr>
                <a:cxnSpLocks/>
              </p:cNvCxnSpPr>
              <p:nvPr/>
            </p:nvCxnSpPr>
            <p:spPr>
              <a:xfrm rot="16200000" flipH="1">
                <a:off x="5539328" y="60169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EE2CDDFF-DEA5-4A42-973B-3E5C83C34992}"/>
                  </a:ext>
                </a:extLst>
              </p:cNvPr>
              <p:cNvCxnSpPr>
                <a:cxnSpLocks/>
              </p:cNvCxnSpPr>
              <p:nvPr/>
            </p:nvCxnSpPr>
            <p:spPr>
              <a:xfrm rot="16200000" flipH="1">
                <a:off x="5813963" y="60169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0097E638-9D1F-4355-A70D-182227DAD597}"/>
                  </a:ext>
                </a:extLst>
              </p:cNvPr>
              <p:cNvSpPr txBox="1"/>
              <p:nvPr/>
            </p:nvSpPr>
            <p:spPr>
              <a:xfrm>
                <a:off x="5265535" y="5707921"/>
                <a:ext cx="1539980" cy="276999"/>
              </a:xfrm>
              <a:prstGeom prst="rect">
                <a:avLst/>
              </a:prstGeom>
              <a:noFill/>
            </p:spPr>
            <p:txBody>
              <a:bodyPr wrap="square" rtlCol="0">
                <a:spAutoFit/>
              </a:bodyPr>
              <a:lstStyle/>
              <a:p>
                <a:r>
                  <a:rPr lang="en-GB" sz="1200" dirty="0" err="1">
                    <a:solidFill>
                      <a:schemeClr val="tx2"/>
                    </a:solidFill>
                    <a:ea typeface="Aileron" charset="0"/>
                    <a:cs typeface="Aileron" charset="0"/>
                  </a:rPr>
                  <a:t>Favors</a:t>
                </a:r>
                <a:r>
                  <a:rPr lang="en-GB" sz="1200" dirty="0">
                    <a:solidFill>
                      <a:schemeClr val="tx2"/>
                    </a:solidFill>
                    <a:ea typeface="Aileron" charset="0"/>
                    <a:cs typeface="Aileron" charset="0"/>
                  </a:rPr>
                  <a:t> Lenvatinib</a:t>
                </a:r>
              </a:p>
            </p:txBody>
          </p:sp>
          <p:sp>
            <p:nvSpPr>
              <p:cNvPr id="44" name="TextBox 43">
                <a:extLst>
                  <a:ext uri="{FF2B5EF4-FFF2-40B4-BE49-F238E27FC236}">
                    <a16:creationId xmlns:a16="http://schemas.microsoft.com/office/drawing/2014/main" id="{B10E0AF3-0387-41E3-8089-6FD6AA79E6D3}"/>
                  </a:ext>
                </a:extLst>
              </p:cNvPr>
              <p:cNvSpPr txBox="1"/>
              <p:nvPr/>
            </p:nvSpPr>
            <p:spPr>
              <a:xfrm>
                <a:off x="6739713" y="5691807"/>
                <a:ext cx="1539980" cy="276999"/>
              </a:xfrm>
              <a:prstGeom prst="rect">
                <a:avLst/>
              </a:prstGeom>
              <a:noFill/>
            </p:spPr>
            <p:txBody>
              <a:bodyPr wrap="square" rtlCol="0">
                <a:spAutoFit/>
              </a:bodyPr>
              <a:lstStyle/>
              <a:p>
                <a:pPr algn="r"/>
                <a:r>
                  <a:rPr lang="en-GB" sz="1200" dirty="0" err="1">
                    <a:solidFill>
                      <a:schemeClr val="tx2"/>
                    </a:solidFill>
                    <a:ea typeface="Aileron" charset="0"/>
                    <a:cs typeface="Aileron" charset="0"/>
                  </a:rPr>
                  <a:t>Favors</a:t>
                </a:r>
                <a:r>
                  <a:rPr lang="en-GB" sz="1200" dirty="0">
                    <a:solidFill>
                      <a:schemeClr val="tx2"/>
                    </a:solidFill>
                    <a:ea typeface="Aileron" charset="0"/>
                    <a:cs typeface="Aileron" charset="0"/>
                  </a:rPr>
                  <a:t> Sorafenib</a:t>
                </a:r>
              </a:p>
            </p:txBody>
          </p:sp>
          <p:cxnSp>
            <p:nvCxnSpPr>
              <p:cNvPr id="154" name="Straight Connector 153">
                <a:extLst>
                  <a:ext uri="{FF2B5EF4-FFF2-40B4-BE49-F238E27FC236}">
                    <a16:creationId xmlns:a16="http://schemas.microsoft.com/office/drawing/2014/main" id="{1AF69587-BFD1-447B-BA57-B0C48748850F}"/>
                  </a:ext>
                </a:extLst>
              </p:cNvPr>
              <p:cNvCxnSpPr>
                <a:cxnSpLocks/>
              </p:cNvCxnSpPr>
              <p:nvPr/>
            </p:nvCxnSpPr>
            <p:spPr>
              <a:xfrm>
                <a:off x="6741871" y="1762125"/>
                <a:ext cx="0" cy="4223195"/>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grpSp>
        <p:grpSp>
          <p:nvGrpSpPr>
            <p:cNvPr id="162" name="Group 161">
              <a:extLst>
                <a:ext uri="{FF2B5EF4-FFF2-40B4-BE49-F238E27FC236}">
                  <a16:creationId xmlns:a16="http://schemas.microsoft.com/office/drawing/2014/main" id="{C9CA2D21-132F-4044-9DE0-E78318A47ED2}"/>
                </a:ext>
              </a:extLst>
            </p:cNvPr>
            <p:cNvGrpSpPr/>
            <p:nvPr/>
          </p:nvGrpSpPr>
          <p:grpSpPr>
            <a:xfrm>
              <a:off x="6297763" y="1826832"/>
              <a:ext cx="540000" cy="72000"/>
              <a:chOff x="6297763" y="1801432"/>
              <a:chExt cx="540000" cy="72000"/>
            </a:xfrm>
          </p:grpSpPr>
          <p:grpSp>
            <p:nvGrpSpPr>
              <p:cNvPr id="53" name="Group 52">
                <a:extLst>
                  <a:ext uri="{FF2B5EF4-FFF2-40B4-BE49-F238E27FC236}">
                    <a16:creationId xmlns:a16="http://schemas.microsoft.com/office/drawing/2014/main" id="{29E3097C-23E4-408B-BDE1-2F02D9F3AFB2}"/>
                  </a:ext>
                </a:extLst>
              </p:cNvPr>
              <p:cNvGrpSpPr/>
              <p:nvPr/>
            </p:nvGrpSpPr>
            <p:grpSpPr>
              <a:xfrm>
                <a:off x="6297763" y="1807580"/>
                <a:ext cx="540000" cy="54000"/>
                <a:chOff x="6349294" y="1219604"/>
                <a:chExt cx="381590" cy="54000"/>
              </a:xfrm>
            </p:grpSpPr>
            <p:cxnSp>
              <p:nvCxnSpPr>
                <p:cNvPr id="48" name="Straight Connector 47">
                  <a:extLst>
                    <a:ext uri="{FF2B5EF4-FFF2-40B4-BE49-F238E27FC236}">
                      <a16:creationId xmlns:a16="http://schemas.microsoft.com/office/drawing/2014/main" id="{87EC5571-A30F-4969-A9E8-C339295C0A04}"/>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D9F722C-8F41-4286-8C0C-C77115BB7344}"/>
                    </a:ext>
                  </a:extLst>
                </p:cNvPr>
                <p:cNvCxnSpPr>
                  <a:cxnSpLocks/>
                </p:cNvCxnSpPr>
                <p:nvPr/>
              </p:nvCxnSpPr>
              <p:spPr>
                <a:xfrm rot="16200000" flipH="1">
                  <a:off x="6324487"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19245EBD-232E-4E5F-A139-179ECDAD6322}"/>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0" name="Oval 49">
                <a:extLst>
                  <a:ext uri="{FF2B5EF4-FFF2-40B4-BE49-F238E27FC236}">
                    <a16:creationId xmlns:a16="http://schemas.microsoft.com/office/drawing/2014/main" id="{5281206F-F4E7-4B67-99DF-0D13578AA0A3}"/>
                  </a:ext>
                </a:extLst>
              </p:cNvPr>
              <p:cNvSpPr>
                <a:spLocks noChangeAspect="1"/>
              </p:cNvSpPr>
              <p:nvPr/>
            </p:nvSpPr>
            <p:spPr>
              <a:xfrm>
                <a:off x="6545907" y="1801432"/>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3" name="Group 162">
              <a:extLst>
                <a:ext uri="{FF2B5EF4-FFF2-40B4-BE49-F238E27FC236}">
                  <a16:creationId xmlns:a16="http://schemas.microsoft.com/office/drawing/2014/main" id="{EA3BDDED-7C74-4311-BBB0-D15BDAD8E928}"/>
                </a:ext>
              </a:extLst>
            </p:cNvPr>
            <p:cNvGrpSpPr/>
            <p:nvPr/>
          </p:nvGrpSpPr>
          <p:grpSpPr>
            <a:xfrm>
              <a:off x="6282288" y="2012810"/>
              <a:ext cx="612000" cy="72000"/>
              <a:chOff x="6282288" y="2005190"/>
              <a:chExt cx="612000" cy="72000"/>
            </a:xfrm>
          </p:grpSpPr>
          <p:grpSp>
            <p:nvGrpSpPr>
              <p:cNvPr id="54" name="Group 53">
                <a:extLst>
                  <a:ext uri="{FF2B5EF4-FFF2-40B4-BE49-F238E27FC236}">
                    <a16:creationId xmlns:a16="http://schemas.microsoft.com/office/drawing/2014/main" id="{6A5CAE59-D046-4CBE-850A-454D85D4AB2B}"/>
                  </a:ext>
                </a:extLst>
              </p:cNvPr>
              <p:cNvGrpSpPr/>
              <p:nvPr/>
            </p:nvGrpSpPr>
            <p:grpSpPr>
              <a:xfrm>
                <a:off x="6282288" y="2011338"/>
                <a:ext cx="612000" cy="54000"/>
                <a:chOff x="6349294" y="1219604"/>
                <a:chExt cx="381590" cy="54000"/>
              </a:xfrm>
            </p:grpSpPr>
            <p:cxnSp>
              <p:nvCxnSpPr>
                <p:cNvPr id="55" name="Straight Connector 54">
                  <a:extLst>
                    <a:ext uri="{FF2B5EF4-FFF2-40B4-BE49-F238E27FC236}">
                      <a16:creationId xmlns:a16="http://schemas.microsoft.com/office/drawing/2014/main" id="{A085884F-4C20-42ED-8363-F8A166877189}"/>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CC7AD1E6-B1B5-4CC3-B770-3EFDD4B060A0}"/>
                    </a:ext>
                  </a:extLst>
                </p:cNvPr>
                <p:cNvCxnSpPr>
                  <a:cxnSpLocks/>
                </p:cNvCxnSpPr>
                <p:nvPr/>
              </p:nvCxnSpPr>
              <p:spPr>
                <a:xfrm rot="16200000" flipH="1">
                  <a:off x="6324698"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39E965CF-8289-45A8-8DAC-B081C96FE3DB}"/>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58" name="Oval 57">
                <a:extLst>
                  <a:ext uri="{FF2B5EF4-FFF2-40B4-BE49-F238E27FC236}">
                    <a16:creationId xmlns:a16="http://schemas.microsoft.com/office/drawing/2014/main" id="{AB4F6F4D-31A2-4DCB-A9A7-89C36320482B}"/>
                  </a:ext>
                </a:extLst>
              </p:cNvPr>
              <p:cNvSpPr>
                <a:spLocks noChangeAspect="1"/>
              </p:cNvSpPr>
              <p:nvPr/>
            </p:nvSpPr>
            <p:spPr>
              <a:xfrm>
                <a:off x="6611396" y="2005190"/>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5" name="Group 164">
              <a:extLst>
                <a:ext uri="{FF2B5EF4-FFF2-40B4-BE49-F238E27FC236}">
                  <a16:creationId xmlns:a16="http://schemas.microsoft.com/office/drawing/2014/main" id="{4235AB81-8628-474B-A201-F379620F0CD3}"/>
                </a:ext>
              </a:extLst>
            </p:cNvPr>
            <p:cNvGrpSpPr/>
            <p:nvPr/>
          </p:nvGrpSpPr>
          <p:grpSpPr>
            <a:xfrm>
              <a:off x="5999982" y="2200700"/>
              <a:ext cx="846000" cy="72000"/>
              <a:chOff x="5999982" y="2162600"/>
              <a:chExt cx="846000" cy="72000"/>
            </a:xfrm>
          </p:grpSpPr>
          <p:grpSp>
            <p:nvGrpSpPr>
              <p:cNvPr id="59" name="Group 58">
                <a:extLst>
                  <a:ext uri="{FF2B5EF4-FFF2-40B4-BE49-F238E27FC236}">
                    <a16:creationId xmlns:a16="http://schemas.microsoft.com/office/drawing/2014/main" id="{7ABE994F-1FBE-47A3-93F5-F2FBDDA3B2C1}"/>
                  </a:ext>
                </a:extLst>
              </p:cNvPr>
              <p:cNvGrpSpPr/>
              <p:nvPr/>
            </p:nvGrpSpPr>
            <p:grpSpPr>
              <a:xfrm>
                <a:off x="5999982" y="2168748"/>
                <a:ext cx="846000" cy="54000"/>
                <a:chOff x="6349294" y="1219604"/>
                <a:chExt cx="381590" cy="54000"/>
              </a:xfrm>
            </p:grpSpPr>
            <p:cxnSp>
              <p:nvCxnSpPr>
                <p:cNvPr id="60" name="Straight Connector 59">
                  <a:extLst>
                    <a:ext uri="{FF2B5EF4-FFF2-40B4-BE49-F238E27FC236}">
                      <a16:creationId xmlns:a16="http://schemas.microsoft.com/office/drawing/2014/main" id="{0525FDAD-2FB8-49EE-B05D-F04224B187D8}"/>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542F757-FE15-4CC3-A464-887224E1741C}"/>
                    </a:ext>
                  </a:extLst>
                </p:cNvPr>
                <p:cNvCxnSpPr>
                  <a:cxnSpLocks/>
                </p:cNvCxnSpPr>
                <p:nvPr/>
              </p:nvCxnSpPr>
              <p:spPr>
                <a:xfrm rot="16200000" flipH="1">
                  <a:off x="6323991"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2ACD9B28-4677-4A51-AF27-EBCF19DD5DD5}"/>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3" name="Oval 62">
                <a:extLst>
                  <a:ext uri="{FF2B5EF4-FFF2-40B4-BE49-F238E27FC236}">
                    <a16:creationId xmlns:a16="http://schemas.microsoft.com/office/drawing/2014/main" id="{784D1BE1-4460-4AE4-97B5-67FF10D2EA83}"/>
                  </a:ext>
                </a:extLst>
              </p:cNvPr>
              <p:cNvSpPr>
                <a:spLocks noChangeAspect="1"/>
              </p:cNvSpPr>
              <p:nvPr/>
            </p:nvSpPr>
            <p:spPr>
              <a:xfrm>
                <a:off x="6414817" y="2162600"/>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4" name="Group 163">
              <a:extLst>
                <a:ext uri="{FF2B5EF4-FFF2-40B4-BE49-F238E27FC236}">
                  <a16:creationId xmlns:a16="http://schemas.microsoft.com/office/drawing/2014/main" id="{4CE98EC9-EBE0-4C2D-A514-72FDF3C878B1}"/>
                </a:ext>
              </a:extLst>
            </p:cNvPr>
            <p:cNvGrpSpPr/>
            <p:nvPr/>
          </p:nvGrpSpPr>
          <p:grpSpPr>
            <a:xfrm>
              <a:off x="6282288" y="2390696"/>
              <a:ext cx="540000" cy="72000"/>
              <a:chOff x="6282288" y="2362756"/>
              <a:chExt cx="540000" cy="72000"/>
            </a:xfrm>
          </p:grpSpPr>
          <p:grpSp>
            <p:nvGrpSpPr>
              <p:cNvPr id="64" name="Group 63">
                <a:extLst>
                  <a:ext uri="{FF2B5EF4-FFF2-40B4-BE49-F238E27FC236}">
                    <a16:creationId xmlns:a16="http://schemas.microsoft.com/office/drawing/2014/main" id="{F7BFD92E-98CD-4382-BD93-FC72328E82D9}"/>
                  </a:ext>
                </a:extLst>
              </p:cNvPr>
              <p:cNvGrpSpPr/>
              <p:nvPr/>
            </p:nvGrpSpPr>
            <p:grpSpPr>
              <a:xfrm>
                <a:off x="6282288" y="2368904"/>
                <a:ext cx="540000" cy="54000"/>
                <a:chOff x="6349294" y="1219604"/>
                <a:chExt cx="381590" cy="54000"/>
              </a:xfrm>
            </p:grpSpPr>
            <p:cxnSp>
              <p:nvCxnSpPr>
                <p:cNvPr id="65" name="Straight Connector 64">
                  <a:extLst>
                    <a:ext uri="{FF2B5EF4-FFF2-40B4-BE49-F238E27FC236}">
                      <a16:creationId xmlns:a16="http://schemas.microsoft.com/office/drawing/2014/main" id="{8F682A2C-4082-4F77-A6D8-99AD515BF2C8}"/>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C75DBF96-50E5-4E74-AE15-5FBA6D2554F2}"/>
                    </a:ext>
                  </a:extLst>
                </p:cNvPr>
                <p:cNvCxnSpPr>
                  <a:cxnSpLocks/>
                </p:cNvCxnSpPr>
                <p:nvPr/>
              </p:nvCxnSpPr>
              <p:spPr>
                <a:xfrm rot="16200000" flipH="1">
                  <a:off x="6322692"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CA7C4043-0E00-4581-BEB1-8F3CA96FB6F7}"/>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68" name="Oval 67">
                <a:extLst>
                  <a:ext uri="{FF2B5EF4-FFF2-40B4-BE49-F238E27FC236}">
                    <a16:creationId xmlns:a16="http://schemas.microsoft.com/office/drawing/2014/main" id="{1D9A203C-4FEC-4D8C-963D-9DF0C8C97F1D}"/>
                  </a:ext>
                </a:extLst>
              </p:cNvPr>
              <p:cNvSpPr>
                <a:spLocks noChangeAspect="1"/>
              </p:cNvSpPr>
              <p:nvPr/>
            </p:nvSpPr>
            <p:spPr>
              <a:xfrm>
                <a:off x="6544721" y="236275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6" name="Group 165">
              <a:extLst>
                <a:ext uri="{FF2B5EF4-FFF2-40B4-BE49-F238E27FC236}">
                  <a16:creationId xmlns:a16="http://schemas.microsoft.com/office/drawing/2014/main" id="{ACF929BC-04B6-4DC5-8EA6-3DBC7B512F62}"/>
                </a:ext>
              </a:extLst>
            </p:cNvPr>
            <p:cNvGrpSpPr/>
            <p:nvPr/>
          </p:nvGrpSpPr>
          <p:grpSpPr>
            <a:xfrm>
              <a:off x="5752062" y="2586269"/>
              <a:ext cx="1188000" cy="72000"/>
              <a:chOff x="5752062" y="2548169"/>
              <a:chExt cx="1188000" cy="72000"/>
            </a:xfrm>
          </p:grpSpPr>
          <p:grpSp>
            <p:nvGrpSpPr>
              <p:cNvPr id="69" name="Group 68">
                <a:extLst>
                  <a:ext uri="{FF2B5EF4-FFF2-40B4-BE49-F238E27FC236}">
                    <a16:creationId xmlns:a16="http://schemas.microsoft.com/office/drawing/2014/main" id="{05EA3545-3831-430D-8FAD-40037E7C2AC0}"/>
                  </a:ext>
                </a:extLst>
              </p:cNvPr>
              <p:cNvGrpSpPr/>
              <p:nvPr/>
            </p:nvGrpSpPr>
            <p:grpSpPr>
              <a:xfrm>
                <a:off x="5752062" y="2554317"/>
                <a:ext cx="1188000" cy="54000"/>
                <a:chOff x="6349294" y="1219604"/>
                <a:chExt cx="381590" cy="54000"/>
              </a:xfrm>
            </p:grpSpPr>
            <p:cxnSp>
              <p:nvCxnSpPr>
                <p:cNvPr id="70" name="Straight Connector 69">
                  <a:extLst>
                    <a:ext uri="{FF2B5EF4-FFF2-40B4-BE49-F238E27FC236}">
                      <a16:creationId xmlns:a16="http://schemas.microsoft.com/office/drawing/2014/main" id="{647A0184-BB92-4E6A-8A69-2C9F3551504E}"/>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F4725E9B-7160-4084-B586-CB5ABBE71D47}"/>
                    </a:ext>
                  </a:extLst>
                </p:cNvPr>
                <p:cNvCxnSpPr>
                  <a:cxnSpLocks/>
                </p:cNvCxnSpPr>
                <p:nvPr/>
              </p:nvCxnSpPr>
              <p:spPr>
                <a:xfrm rot="16200000" flipH="1">
                  <a:off x="6324650"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02295974-3E06-4233-9B59-DA7E6E46BF5F}"/>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3" name="Oval 72">
                <a:extLst>
                  <a:ext uri="{FF2B5EF4-FFF2-40B4-BE49-F238E27FC236}">
                    <a16:creationId xmlns:a16="http://schemas.microsoft.com/office/drawing/2014/main" id="{161B0687-FE86-4B27-9628-B4ECD574746E}"/>
                  </a:ext>
                </a:extLst>
              </p:cNvPr>
              <p:cNvSpPr>
                <a:spLocks noChangeAspect="1"/>
              </p:cNvSpPr>
              <p:nvPr/>
            </p:nvSpPr>
            <p:spPr>
              <a:xfrm>
                <a:off x="6421692" y="2548169"/>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7" name="Group 166">
              <a:extLst>
                <a:ext uri="{FF2B5EF4-FFF2-40B4-BE49-F238E27FC236}">
                  <a16:creationId xmlns:a16="http://schemas.microsoft.com/office/drawing/2014/main" id="{2EB7E3E5-E306-4E27-B6D6-B10BA84E00CE}"/>
                </a:ext>
              </a:extLst>
            </p:cNvPr>
            <p:cNvGrpSpPr/>
            <p:nvPr/>
          </p:nvGrpSpPr>
          <p:grpSpPr>
            <a:xfrm>
              <a:off x="6126472" y="2761024"/>
              <a:ext cx="648000" cy="72000"/>
              <a:chOff x="6126472" y="2748324"/>
              <a:chExt cx="648000" cy="72000"/>
            </a:xfrm>
          </p:grpSpPr>
          <p:grpSp>
            <p:nvGrpSpPr>
              <p:cNvPr id="74" name="Group 73">
                <a:extLst>
                  <a:ext uri="{FF2B5EF4-FFF2-40B4-BE49-F238E27FC236}">
                    <a16:creationId xmlns:a16="http://schemas.microsoft.com/office/drawing/2014/main" id="{3B85BD62-B5DD-4EFC-B432-4BB9D1906415}"/>
                  </a:ext>
                </a:extLst>
              </p:cNvPr>
              <p:cNvGrpSpPr/>
              <p:nvPr/>
            </p:nvGrpSpPr>
            <p:grpSpPr>
              <a:xfrm>
                <a:off x="6126472" y="2754472"/>
                <a:ext cx="648000" cy="54000"/>
                <a:chOff x="6349294" y="1219604"/>
                <a:chExt cx="381590" cy="54000"/>
              </a:xfrm>
            </p:grpSpPr>
            <p:cxnSp>
              <p:nvCxnSpPr>
                <p:cNvPr id="75" name="Straight Connector 74">
                  <a:extLst>
                    <a:ext uri="{FF2B5EF4-FFF2-40B4-BE49-F238E27FC236}">
                      <a16:creationId xmlns:a16="http://schemas.microsoft.com/office/drawing/2014/main" id="{0F8CF883-89FF-402D-B766-42F79E6D3029}"/>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1074E29C-7314-40E7-94DD-AE70F9DA24C9}"/>
                    </a:ext>
                  </a:extLst>
                </p:cNvPr>
                <p:cNvCxnSpPr>
                  <a:cxnSpLocks/>
                </p:cNvCxnSpPr>
                <p:nvPr/>
              </p:nvCxnSpPr>
              <p:spPr>
                <a:xfrm rot="16200000" flipH="1">
                  <a:off x="6324786"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F6DB5E1-CEC2-45D3-8B9A-36AF04D87428}"/>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78" name="Oval 77">
                <a:extLst>
                  <a:ext uri="{FF2B5EF4-FFF2-40B4-BE49-F238E27FC236}">
                    <a16:creationId xmlns:a16="http://schemas.microsoft.com/office/drawing/2014/main" id="{350769DA-92A3-4B98-B5FB-030FBCAD0AE3}"/>
                  </a:ext>
                </a:extLst>
              </p:cNvPr>
              <p:cNvSpPr>
                <a:spLocks noChangeAspect="1"/>
              </p:cNvSpPr>
              <p:nvPr/>
            </p:nvSpPr>
            <p:spPr>
              <a:xfrm>
                <a:off x="6450817" y="2748324"/>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8" name="Group 167">
              <a:extLst>
                <a:ext uri="{FF2B5EF4-FFF2-40B4-BE49-F238E27FC236}">
                  <a16:creationId xmlns:a16="http://schemas.microsoft.com/office/drawing/2014/main" id="{51547713-7533-42B2-8107-4AB99A1ADD74}"/>
                </a:ext>
              </a:extLst>
            </p:cNvPr>
            <p:cNvGrpSpPr/>
            <p:nvPr/>
          </p:nvGrpSpPr>
          <p:grpSpPr>
            <a:xfrm>
              <a:off x="6371262" y="2955426"/>
              <a:ext cx="756000" cy="72000"/>
              <a:chOff x="6371262" y="2922406"/>
              <a:chExt cx="756000" cy="72000"/>
            </a:xfrm>
          </p:grpSpPr>
          <p:grpSp>
            <p:nvGrpSpPr>
              <p:cNvPr id="79" name="Group 78">
                <a:extLst>
                  <a:ext uri="{FF2B5EF4-FFF2-40B4-BE49-F238E27FC236}">
                    <a16:creationId xmlns:a16="http://schemas.microsoft.com/office/drawing/2014/main" id="{0D2ED905-C7C6-40BB-BE53-752949E0234B}"/>
                  </a:ext>
                </a:extLst>
              </p:cNvPr>
              <p:cNvGrpSpPr/>
              <p:nvPr/>
            </p:nvGrpSpPr>
            <p:grpSpPr>
              <a:xfrm>
                <a:off x="6371262" y="2928554"/>
                <a:ext cx="756000" cy="54000"/>
                <a:chOff x="6349294" y="1219604"/>
                <a:chExt cx="381590" cy="54000"/>
              </a:xfrm>
            </p:grpSpPr>
            <p:cxnSp>
              <p:nvCxnSpPr>
                <p:cNvPr id="80" name="Straight Connector 79">
                  <a:extLst>
                    <a:ext uri="{FF2B5EF4-FFF2-40B4-BE49-F238E27FC236}">
                      <a16:creationId xmlns:a16="http://schemas.microsoft.com/office/drawing/2014/main" id="{50D6D47E-B8B9-424F-AE94-B552634D73CA}"/>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D2AD8244-A0FB-451F-BABB-B7EA84C0FF33}"/>
                    </a:ext>
                  </a:extLst>
                </p:cNvPr>
                <p:cNvCxnSpPr>
                  <a:cxnSpLocks/>
                </p:cNvCxnSpPr>
                <p:nvPr/>
              </p:nvCxnSpPr>
              <p:spPr>
                <a:xfrm rot="16200000" flipH="1">
                  <a:off x="6325000"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E7BF8A8F-E588-4D45-B53D-01849BB84F69}"/>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3" name="Oval 82">
                <a:extLst>
                  <a:ext uri="{FF2B5EF4-FFF2-40B4-BE49-F238E27FC236}">
                    <a16:creationId xmlns:a16="http://schemas.microsoft.com/office/drawing/2014/main" id="{B5F2DB99-9009-4636-9EC8-624F83DDEBA7}"/>
                  </a:ext>
                </a:extLst>
              </p:cNvPr>
              <p:cNvSpPr>
                <a:spLocks noChangeAspect="1"/>
              </p:cNvSpPr>
              <p:nvPr/>
            </p:nvSpPr>
            <p:spPr>
              <a:xfrm>
                <a:off x="6740852" y="292240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69" name="Group 168">
              <a:extLst>
                <a:ext uri="{FF2B5EF4-FFF2-40B4-BE49-F238E27FC236}">
                  <a16:creationId xmlns:a16="http://schemas.microsoft.com/office/drawing/2014/main" id="{1E087C87-476D-44C9-9556-C923C4C9E1C5}"/>
                </a:ext>
              </a:extLst>
            </p:cNvPr>
            <p:cNvGrpSpPr/>
            <p:nvPr/>
          </p:nvGrpSpPr>
          <p:grpSpPr>
            <a:xfrm>
              <a:off x="6132815" y="3135286"/>
              <a:ext cx="684000" cy="72000"/>
              <a:chOff x="6132815" y="3120046"/>
              <a:chExt cx="684000" cy="72000"/>
            </a:xfrm>
          </p:grpSpPr>
          <p:grpSp>
            <p:nvGrpSpPr>
              <p:cNvPr id="84" name="Group 83">
                <a:extLst>
                  <a:ext uri="{FF2B5EF4-FFF2-40B4-BE49-F238E27FC236}">
                    <a16:creationId xmlns:a16="http://schemas.microsoft.com/office/drawing/2014/main" id="{66EF8FFB-EE84-4657-B4B2-E85028D4AA2A}"/>
                  </a:ext>
                </a:extLst>
              </p:cNvPr>
              <p:cNvGrpSpPr/>
              <p:nvPr/>
            </p:nvGrpSpPr>
            <p:grpSpPr>
              <a:xfrm>
                <a:off x="6132815" y="3126194"/>
                <a:ext cx="684000" cy="54000"/>
                <a:chOff x="6349294" y="1219604"/>
                <a:chExt cx="381590" cy="54000"/>
              </a:xfrm>
            </p:grpSpPr>
            <p:cxnSp>
              <p:nvCxnSpPr>
                <p:cNvPr id="85" name="Straight Connector 84">
                  <a:extLst>
                    <a:ext uri="{FF2B5EF4-FFF2-40B4-BE49-F238E27FC236}">
                      <a16:creationId xmlns:a16="http://schemas.microsoft.com/office/drawing/2014/main" id="{4DC1840C-A714-4E25-8099-E7850C502D12}"/>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D268D05-EA07-4FED-AED3-6F333843FE39}"/>
                    </a:ext>
                  </a:extLst>
                </p:cNvPr>
                <p:cNvCxnSpPr>
                  <a:cxnSpLocks/>
                </p:cNvCxnSpPr>
                <p:nvPr/>
              </p:nvCxnSpPr>
              <p:spPr>
                <a:xfrm rot="16200000" flipH="1">
                  <a:off x="6324865"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463579DC-EF7C-4A7D-A9DD-D8876F36B490}"/>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88" name="Oval 87">
                <a:extLst>
                  <a:ext uri="{FF2B5EF4-FFF2-40B4-BE49-F238E27FC236}">
                    <a16:creationId xmlns:a16="http://schemas.microsoft.com/office/drawing/2014/main" id="{EED95C46-9C16-4FB8-BF43-CDC9D541F897}"/>
                  </a:ext>
                </a:extLst>
              </p:cNvPr>
              <p:cNvSpPr>
                <a:spLocks noChangeAspect="1"/>
              </p:cNvSpPr>
              <p:nvPr/>
            </p:nvSpPr>
            <p:spPr>
              <a:xfrm>
                <a:off x="6466687" y="312004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0" name="Group 169">
              <a:extLst>
                <a:ext uri="{FF2B5EF4-FFF2-40B4-BE49-F238E27FC236}">
                  <a16:creationId xmlns:a16="http://schemas.microsoft.com/office/drawing/2014/main" id="{9DFE0DEC-5975-49AE-ADD5-73F0CAC914AD}"/>
                </a:ext>
              </a:extLst>
            </p:cNvPr>
            <p:cNvGrpSpPr/>
            <p:nvPr/>
          </p:nvGrpSpPr>
          <p:grpSpPr>
            <a:xfrm>
              <a:off x="6245224" y="3326226"/>
              <a:ext cx="684000" cy="72000"/>
              <a:chOff x="6245224" y="3308446"/>
              <a:chExt cx="684000" cy="72000"/>
            </a:xfrm>
          </p:grpSpPr>
          <p:grpSp>
            <p:nvGrpSpPr>
              <p:cNvPr id="89" name="Group 88">
                <a:extLst>
                  <a:ext uri="{FF2B5EF4-FFF2-40B4-BE49-F238E27FC236}">
                    <a16:creationId xmlns:a16="http://schemas.microsoft.com/office/drawing/2014/main" id="{A9E92E81-82CD-4666-A50E-7EFAF3667919}"/>
                  </a:ext>
                </a:extLst>
              </p:cNvPr>
              <p:cNvGrpSpPr/>
              <p:nvPr/>
            </p:nvGrpSpPr>
            <p:grpSpPr>
              <a:xfrm>
                <a:off x="6245224" y="3314594"/>
                <a:ext cx="684000" cy="54000"/>
                <a:chOff x="6349294" y="1219604"/>
                <a:chExt cx="381590" cy="54000"/>
              </a:xfrm>
            </p:grpSpPr>
            <p:cxnSp>
              <p:nvCxnSpPr>
                <p:cNvPr id="90" name="Straight Connector 89">
                  <a:extLst>
                    <a:ext uri="{FF2B5EF4-FFF2-40B4-BE49-F238E27FC236}">
                      <a16:creationId xmlns:a16="http://schemas.microsoft.com/office/drawing/2014/main" id="{2B09E6F9-0A9A-446E-9B1C-F5308987B32B}"/>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FE884FB0-FFD1-4668-8C06-C232D704FC27}"/>
                    </a:ext>
                  </a:extLst>
                </p:cNvPr>
                <p:cNvCxnSpPr>
                  <a:cxnSpLocks/>
                </p:cNvCxnSpPr>
                <p:nvPr/>
              </p:nvCxnSpPr>
              <p:spPr>
                <a:xfrm rot="16200000" flipH="1">
                  <a:off x="6324865"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130EA44C-1B83-48BA-89B2-18CCD54B8050}"/>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3" name="Oval 92">
                <a:extLst>
                  <a:ext uri="{FF2B5EF4-FFF2-40B4-BE49-F238E27FC236}">
                    <a16:creationId xmlns:a16="http://schemas.microsoft.com/office/drawing/2014/main" id="{92B1D0B0-0983-44CF-B7EF-19B36FBE416E}"/>
                  </a:ext>
                </a:extLst>
              </p:cNvPr>
              <p:cNvSpPr>
                <a:spLocks noChangeAspect="1"/>
              </p:cNvSpPr>
              <p:nvPr/>
            </p:nvSpPr>
            <p:spPr>
              <a:xfrm>
                <a:off x="6655296" y="330844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1" name="Group 170">
              <a:extLst>
                <a:ext uri="{FF2B5EF4-FFF2-40B4-BE49-F238E27FC236}">
                  <a16:creationId xmlns:a16="http://schemas.microsoft.com/office/drawing/2014/main" id="{D19337D1-E9B5-40DB-9B9D-4A574D88918A}"/>
                </a:ext>
              </a:extLst>
            </p:cNvPr>
            <p:cNvGrpSpPr/>
            <p:nvPr/>
          </p:nvGrpSpPr>
          <p:grpSpPr>
            <a:xfrm>
              <a:off x="6004475" y="3514626"/>
              <a:ext cx="828000" cy="72000"/>
              <a:chOff x="6004475" y="3496846"/>
              <a:chExt cx="828000" cy="72000"/>
            </a:xfrm>
          </p:grpSpPr>
          <p:grpSp>
            <p:nvGrpSpPr>
              <p:cNvPr id="94" name="Group 93">
                <a:extLst>
                  <a:ext uri="{FF2B5EF4-FFF2-40B4-BE49-F238E27FC236}">
                    <a16:creationId xmlns:a16="http://schemas.microsoft.com/office/drawing/2014/main" id="{AD8D5161-25BC-499F-BD40-311246D6ECA8}"/>
                  </a:ext>
                </a:extLst>
              </p:cNvPr>
              <p:cNvGrpSpPr/>
              <p:nvPr/>
            </p:nvGrpSpPr>
            <p:grpSpPr>
              <a:xfrm>
                <a:off x="6004475" y="3502994"/>
                <a:ext cx="828000" cy="54000"/>
                <a:chOff x="6349294" y="1219604"/>
                <a:chExt cx="381590" cy="54000"/>
              </a:xfrm>
            </p:grpSpPr>
            <p:cxnSp>
              <p:nvCxnSpPr>
                <p:cNvPr id="95" name="Straight Connector 94">
                  <a:extLst>
                    <a:ext uri="{FF2B5EF4-FFF2-40B4-BE49-F238E27FC236}">
                      <a16:creationId xmlns:a16="http://schemas.microsoft.com/office/drawing/2014/main" id="{9383C297-52FA-49EB-BDBD-419E32BC15D9}"/>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a:extLst>
                    <a:ext uri="{FF2B5EF4-FFF2-40B4-BE49-F238E27FC236}">
                      <a16:creationId xmlns:a16="http://schemas.microsoft.com/office/drawing/2014/main" id="{03D92892-08F7-4F11-B104-7E237FE52089}"/>
                    </a:ext>
                  </a:extLst>
                </p:cNvPr>
                <p:cNvCxnSpPr>
                  <a:cxnSpLocks/>
                </p:cNvCxnSpPr>
                <p:nvPr/>
              </p:nvCxnSpPr>
              <p:spPr>
                <a:xfrm rot="16200000" flipH="1">
                  <a:off x="6325111"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5F16653C-946A-4F59-9DAF-796B8E88A647}"/>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98" name="Oval 97">
                <a:extLst>
                  <a:ext uri="{FF2B5EF4-FFF2-40B4-BE49-F238E27FC236}">
                    <a16:creationId xmlns:a16="http://schemas.microsoft.com/office/drawing/2014/main" id="{63490DCF-9F65-4E3F-A2F7-D6F08E0FA975}"/>
                  </a:ext>
                </a:extLst>
              </p:cNvPr>
              <p:cNvSpPr>
                <a:spLocks noChangeAspect="1"/>
              </p:cNvSpPr>
              <p:nvPr/>
            </p:nvSpPr>
            <p:spPr>
              <a:xfrm>
                <a:off x="6421692" y="349684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2" name="Group 171">
              <a:extLst>
                <a:ext uri="{FF2B5EF4-FFF2-40B4-BE49-F238E27FC236}">
                  <a16:creationId xmlns:a16="http://schemas.microsoft.com/office/drawing/2014/main" id="{3DBC0AA6-7F2B-46CA-B254-3D1CA2945636}"/>
                </a:ext>
              </a:extLst>
            </p:cNvPr>
            <p:cNvGrpSpPr/>
            <p:nvPr/>
          </p:nvGrpSpPr>
          <p:grpSpPr>
            <a:xfrm>
              <a:off x="6301337" y="3713985"/>
              <a:ext cx="540000" cy="72000"/>
              <a:chOff x="6301337" y="3678425"/>
              <a:chExt cx="540000" cy="72000"/>
            </a:xfrm>
          </p:grpSpPr>
          <p:grpSp>
            <p:nvGrpSpPr>
              <p:cNvPr id="99" name="Group 98">
                <a:extLst>
                  <a:ext uri="{FF2B5EF4-FFF2-40B4-BE49-F238E27FC236}">
                    <a16:creationId xmlns:a16="http://schemas.microsoft.com/office/drawing/2014/main" id="{2E9AE19F-1955-499E-A66A-304A068BC3CD}"/>
                  </a:ext>
                </a:extLst>
              </p:cNvPr>
              <p:cNvGrpSpPr/>
              <p:nvPr/>
            </p:nvGrpSpPr>
            <p:grpSpPr>
              <a:xfrm>
                <a:off x="6301337" y="3684573"/>
                <a:ext cx="540000" cy="54000"/>
                <a:chOff x="6349294" y="1219604"/>
                <a:chExt cx="381590" cy="54000"/>
              </a:xfrm>
            </p:grpSpPr>
            <p:cxnSp>
              <p:nvCxnSpPr>
                <p:cNvPr id="100" name="Straight Connector 99">
                  <a:extLst>
                    <a:ext uri="{FF2B5EF4-FFF2-40B4-BE49-F238E27FC236}">
                      <a16:creationId xmlns:a16="http://schemas.microsoft.com/office/drawing/2014/main" id="{AAAE64EF-D08E-4622-9941-06DB850BE2FC}"/>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9DCA6790-EED0-4601-BE4D-F1CFAE1A914C}"/>
                    </a:ext>
                  </a:extLst>
                </p:cNvPr>
                <p:cNvCxnSpPr>
                  <a:cxnSpLocks/>
                </p:cNvCxnSpPr>
                <p:nvPr/>
              </p:nvCxnSpPr>
              <p:spPr>
                <a:xfrm rot="16200000" flipH="1">
                  <a:off x="6326282"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a:extLst>
                    <a:ext uri="{FF2B5EF4-FFF2-40B4-BE49-F238E27FC236}">
                      <a16:creationId xmlns:a16="http://schemas.microsoft.com/office/drawing/2014/main" id="{304E28B7-DFC8-46D6-9F62-875A1D40A39A}"/>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3" name="Oval 102">
                <a:extLst>
                  <a:ext uri="{FF2B5EF4-FFF2-40B4-BE49-F238E27FC236}">
                    <a16:creationId xmlns:a16="http://schemas.microsoft.com/office/drawing/2014/main" id="{BCD35CD1-7FA9-4DE0-B59E-1322481AD52B}"/>
                  </a:ext>
                </a:extLst>
              </p:cNvPr>
              <p:cNvSpPr>
                <a:spLocks noChangeAspect="1"/>
              </p:cNvSpPr>
              <p:nvPr/>
            </p:nvSpPr>
            <p:spPr>
              <a:xfrm>
                <a:off x="6611396" y="3678425"/>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3" name="Group 172">
              <a:extLst>
                <a:ext uri="{FF2B5EF4-FFF2-40B4-BE49-F238E27FC236}">
                  <a16:creationId xmlns:a16="http://schemas.microsoft.com/office/drawing/2014/main" id="{DDE5416F-2640-439B-BCD2-AC38F0E5DCFD}"/>
                </a:ext>
              </a:extLst>
            </p:cNvPr>
            <p:cNvGrpSpPr/>
            <p:nvPr/>
          </p:nvGrpSpPr>
          <p:grpSpPr>
            <a:xfrm>
              <a:off x="6157169" y="3884386"/>
              <a:ext cx="648000" cy="72000"/>
              <a:chOff x="6157169" y="3876766"/>
              <a:chExt cx="648000" cy="72000"/>
            </a:xfrm>
          </p:grpSpPr>
          <p:grpSp>
            <p:nvGrpSpPr>
              <p:cNvPr id="104" name="Group 103">
                <a:extLst>
                  <a:ext uri="{FF2B5EF4-FFF2-40B4-BE49-F238E27FC236}">
                    <a16:creationId xmlns:a16="http://schemas.microsoft.com/office/drawing/2014/main" id="{CC167582-3797-4FBD-91EE-6D6DBD295F2A}"/>
                  </a:ext>
                </a:extLst>
              </p:cNvPr>
              <p:cNvGrpSpPr/>
              <p:nvPr/>
            </p:nvGrpSpPr>
            <p:grpSpPr>
              <a:xfrm>
                <a:off x="6157169" y="3882914"/>
                <a:ext cx="648000" cy="54000"/>
                <a:chOff x="6349294" y="1219604"/>
                <a:chExt cx="381590" cy="54000"/>
              </a:xfrm>
            </p:grpSpPr>
            <p:cxnSp>
              <p:nvCxnSpPr>
                <p:cNvPr id="105" name="Straight Connector 104">
                  <a:extLst>
                    <a:ext uri="{FF2B5EF4-FFF2-40B4-BE49-F238E27FC236}">
                      <a16:creationId xmlns:a16="http://schemas.microsoft.com/office/drawing/2014/main" id="{8C8D8E68-F29E-4FD5-94EF-05BC8A0E6DFF}"/>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BB6F8670-E8A3-45F6-8D8B-98FCA9733E00}"/>
                    </a:ext>
                  </a:extLst>
                </p:cNvPr>
                <p:cNvCxnSpPr>
                  <a:cxnSpLocks/>
                </p:cNvCxnSpPr>
                <p:nvPr/>
              </p:nvCxnSpPr>
              <p:spPr>
                <a:xfrm rot="16200000" flipH="1">
                  <a:off x="6324786"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702CDF40-31B0-4EF9-9E0F-B40C4A885DEF}"/>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8" name="Oval 107">
                <a:extLst>
                  <a:ext uri="{FF2B5EF4-FFF2-40B4-BE49-F238E27FC236}">
                    <a16:creationId xmlns:a16="http://schemas.microsoft.com/office/drawing/2014/main" id="{1713428C-FA7E-49CA-AC5C-1D05538C46A8}"/>
                  </a:ext>
                </a:extLst>
              </p:cNvPr>
              <p:cNvSpPr>
                <a:spLocks noChangeAspect="1"/>
              </p:cNvSpPr>
              <p:nvPr/>
            </p:nvSpPr>
            <p:spPr>
              <a:xfrm>
                <a:off x="6467228" y="387676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4" name="Group 173">
              <a:extLst>
                <a:ext uri="{FF2B5EF4-FFF2-40B4-BE49-F238E27FC236}">
                  <a16:creationId xmlns:a16="http://schemas.microsoft.com/office/drawing/2014/main" id="{D667FF2D-EE7E-4EB9-B5BA-1FEB2A67DDAA}"/>
                </a:ext>
              </a:extLst>
            </p:cNvPr>
            <p:cNvGrpSpPr/>
            <p:nvPr/>
          </p:nvGrpSpPr>
          <p:grpSpPr>
            <a:xfrm>
              <a:off x="6299552" y="4101303"/>
              <a:ext cx="792000" cy="72000"/>
              <a:chOff x="6299552" y="4065743"/>
              <a:chExt cx="792000" cy="72000"/>
            </a:xfrm>
          </p:grpSpPr>
          <p:grpSp>
            <p:nvGrpSpPr>
              <p:cNvPr id="109" name="Group 108">
                <a:extLst>
                  <a:ext uri="{FF2B5EF4-FFF2-40B4-BE49-F238E27FC236}">
                    <a16:creationId xmlns:a16="http://schemas.microsoft.com/office/drawing/2014/main" id="{0694D1EF-CE0E-4F14-8144-DD4D135173A2}"/>
                  </a:ext>
                </a:extLst>
              </p:cNvPr>
              <p:cNvGrpSpPr/>
              <p:nvPr/>
            </p:nvGrpSpPr>
            <p:grpSpPr>
              <a:xfrm>
                <a:off x="6299552" y="4071891"/>
                <a:ext cx="792000" cy="54000"/>
                <a:chOff x="6349294" y="1219604"/>
                <a:chExt cx="381590" cy="54000"/>
              </a:xfrm>
            </p:grpSpPr>
            <p:cxnSp>
              <p:nvCxnSpPr>
                <p:cNvPr id="110" name="Straight Connector 109">
                  <a:extLst>
                    <a:ext uri="{FF2B5EF4-FFF2-40B4-BE49-F238E27FC236}">
                      <a16:creationId xmlns:a16="http://schemas.microsoft.com/office/drawing/2014/main" id="{484534A2-1DF1-4EF2-A8DE-E360BDB2B304}"/>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5F8ABD42-161B-48BD-A01D-DB997706E583}"/>
                    </a:ext>
                  </a:extLst>
                </p:cNvPr>
                <p:cNvCxnSpPr>
                  <a:cxnSpLocks/>
                </p:cNvCxnSpPr>
                <p:nvPr/>
              </p:nvCxnSpPr>
              <p:spPr>
                <a:xfrm rot="16200000" flipH="1">
                  <a:off x="6325058"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3519C5-62FA-4445-965A-6CB84331265A}"/>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3" name="Oval 112">
                <a:extLst>
                  <a:ext uri="{FF2B5EF4-FFF2-40B4-BE49-F238E27FC236}">
                    <a16:creationId xmlns:a16="http://schemas.microsoft.com/office/drawing/2014/main" id="{B24802B0-246E-4012-B174-08561AF4FA86}"/>
                  </a:ext>
                </a:extLst>
              </p:cNvPr>
              <p:cNvSpPr>
                <a:spLocks noChangeAspect="1"/>
              </p:cNvSpPr>
              <p:nvPr/>
            </p:nvSpPr>
            <p:spPr>
              <a:xfrm>
                <a:off x="6735819" y="4065743"/>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5" name="Group 174">
              <a:extLst>
                <a:ext uri="{FF2B5EF4-FFF2-40B4-BE49-F238E27FC236}">
                  <a16:creationId xmlns:a16="http://schemas.microsoft.com/office/drawing/2014/main" id="{A5BBEA49-5DC3-42A0-BE78-024DFFE13E06}"/>
                </a:ext>
              </a:extLst>
            </p:cNvPr>
            <p:cNvGrpSpPr/>
            <p:nvPr/>
          </p:nvGrpSpPr>
          <p:grpSpPr>
            <a:xfrm>
              <a:off x="6207199" y="4280251"/>
              <a:ext cx="648000" cy="72000"/>
              <a:chOff x="6207199" y="4262471"/>
              <a:chExt cx="648000" cy="72000"/>
            </a:xfrm>
          </p:grpSpPr>
          <p:grpSp>
            <p:nvGrpSpPr>
              <p:cNvPr id="114" name="Group 113">
                <a:extLst>
                  <a:ext uri="{FF2B5EF4-FFF2-40B4-BE49-F238E27FC236}">
                    <a16:creationId xmlns:a16="http://schemas.microsoft.com/office/drawing/2014/main" id="{212718DD-1CF4-4756-AF9A-55934D648F0E}"/>
                  </a:ext>
                </a:extLst>
              </p:cNvPr>
              <p:cNvGrpSpPr/>
              <p:nvPr/>
            </p:nvGrpSpPr>
            <p:grpSpPr>
              <a:xfrm>
                <a:off x="6207199" y="4268619"/>
                <a:ext cx="648000" cy="54000"/>
                <a:chOff x="6349294" y="1219604"/>
                <a:chExt cx="381590" cy="54000"/>
              </a:xfrm>
            </p:grpSpPr>
            <p:cxnSp>
              <p:nvCxnSpPr>
                <p:cNvPr id="115" name="Straight Connector 114">
                  <a:extLst>
                    <a:ext uri="{FF2B5EF4-FFF2-40B4-BE49-F238E27FC236}">
                      <a16:creationId xmlns:a16="http://schemas.microsoft.com/office/drawing/2014/main" id="{DE8037C9-557B-4544-8FE5-339F7333B5D3}"/>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0A85B2D3-D0B8-44AA-BA37-CCB87C995C75}"/>
                    </a:ext>
                  </a:extLst>
                </p:cNvPr>
                <p:cNvCxnSpPr>
                  <a:cxnSpLocks/>
                </p:cNvCxnSpPr>
                <p:nvPr/>
              </p:nvCxnSpPr>
              <p:spPr>
                <a:xfrm rot="16200000" flipH="1">
                  <a:off x="6326282"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3AF527F0-A2E6-4410-B46B-8D809FDCE52B}"/>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18" name="Oval 117">
                <a:extLst>
                  <a:ext uri="{FF2B5EF4-FFF2-40B4-BE49-F238E27FC236}">
                    <a16:creationId xmlns:a16="http://schemas.microsoft.com/office/drawing/2014/main" id="{083E21D4-BE1F-4C71-BD68-CB6C6D150AFB}"/>
                  </a:ext>
                </a:extLst>
              </p:cNvPr>
              <p:cNvSpPr>
                <a:spLocks noChangeAspect="1"/>
              </p:cNvSpPr>
              <p:nvPr/>
            </p:nvSpPr>
            <p:spPr>
              <a:xfrm>
                <a:off x="6541071" y="4262471"/>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6" name="Group 175">
              <a:extLst>
                <a:ext uri="{FF2B5EF4-FFF2-40B4-BE49-F238E27FC236}">
                  <a16:creationId xmlns:a16="http://schemas.microsoft.com/office/drawing/2014/main" id="{C67E1B6E-14E2-4E0E-A891-60EC962D23A2}"/>
                </a:ext>
              </a:extLst>
            </p:cNvPr>
            <p:cNvGrpSpPr/>
            <p:nvPr/>
          </p:nvGrpSpPr>
          <p:grpSpPr>
            <a:xfrm>
              <a:off x="5933534" y="4465042"/>
              <a:ext cx="756000" cy="72000"/>
              <a:chOff x="5933534" y="4444722"/>
              <a:chExt cx="756000" cy="72000"/>
            </a:xfrm>
          </p:grpSpPr>
          <p:grpSp>
            <p:nvGrpSpPr>
              <p:cNvPr id="119" name="Group 118">
                <a:extLst>
                  <a:ext uri="{FF2B5EF4-FFF2-40B4-BE49-F238E27FC236}">
                    <a16:creationId xmlns:a16="http://schemas.microsoft.com/office/drawing/2014/main" id="{D4B61150-9030-4F7E-BC3E-326735E0AE41}"/>
                  </a:ext>
                </a:extLst>
              </p:cNvPr>
              <p:cNvGrpSpPr/>
              <p:nvPr/>
            </p:nvGrpSpPr>
            <p:grpSpPr>
              <a:xfrm>
                <a:off x="5933534" y="4450870"/>
                <a:ext cx="756000" cy="54000"/>
                <a:chOff x="6349294" y="1219604"/>
                <a:chExt cx="381590" cy="54000"/>
              </a:xfrm>
            </p:grpSpPr>
            <p:cxnSp>
              <p:nvCxnSpPr>
                <p:cNvPr id="120" name="Straight Connector 119">
                  <a:extLst>
                    <a:ext uri="{FF2B5EF4-FFF2-40B4-BE49-F238E27FC236}">
                      <a16:creationId xmlns:a16="http://schemas.microsoft.com/office/drawing/2014/main" id="{FC7C890B-5A56-4CF8-BA4A-571FE819AEEB}"/>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C671CCFC-BDDA-45D5-8852-E5C944306BFF}"/>
                    </a:ext>
                  </a:extLst>
                </p:cNvPr>
                <p:cNvCxnSpPr>
                  <a:cxnSpLocks/>
                </p:cNvCxnSpPr>
                <p:nvPr/>
              </p:nvCxnSpPr>
              <p:spPr>
                <a:xfrm rot="16200000" flipH="1">
                  <a:off x="6325000"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A5926879-1B03-4B68-8F3E-54D8A01EC93D}"/>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3" name="Oval 122">
                <a:extLst>
                  <a:ext uri="{FF2B5EF4-FFF2-40B4-BE49-F238E27FC236}">
                    <a16:creationId xmlns:a16="http://schemas.microsoft.com/office/drawing/2014/main" id="{9EC27218-4DBF-434B-BA6C-2F9BDB57BD4A}"/>
                  </a:ext>
                </a:extLst>
              </p:cNvPr>
              <p:cNvSpPr>
                <a:spLocks noChangeAspect="1"/>
              </p:cNvSpPr>
              <p:nvPr/>
            </p:nvSpPr>
            <p:spPr>
              <a:xfrm>
                <a:off x="6267406" y="4444722"/>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7" name="Group 176">
              <a:extLst>
                <a:ext uri="{FF2B5EF4-FFF2-40B4-BE49-F238E27FC236}">
                  <a16:creationId xmlns:a16="http://schemas.microsoft.com/office/drawing/2014/main" id="{615E3C59-C6FB-4724-90A2-F0B4AA1CD3D0}"/>
                </a:ext>
              </a:extLst>
            </p:cNvPr>
            <p:cNvGrpSpPr/>
            <p:nvPr/>
          </p:nvGrpSpPr>
          <p:grpSpPr>
            <a:xfrm>
              <a:off x="6045292" y="4651804"/>
              <a:ext cx="738000" cy="72000"/>
              <a:chOff x="6045292" y="4636564"/>
              <a:chExt cx="738000" cy="72000"/>
            </a:xfrm>
          </p:grpSpPr>
          <p:grpSp>
            <p:nvGrpSpPr>
              <p:cNvPr id="124" name="Group 123">
                <a:extLst>
                  <a:ext uri="{FF2B5EF4-FFF2-40B4-BE49-F238E27FC236}">
                    <a16:creationId xmlns:a16="http://schemas.microsoft.com/office/drawing/2014/main" id="{B53AC175-0C6A-49BF-8D85-1634FB071FD7}"/>
                  </a:ext>
                </a:extLst>
              </p:cNvPr>
              <p:cNvGrpSpPr/>
              <p:nvPr/>
            </p:nvGrpSpPr>
            <p:grpSpPr>
              <a:xfrm>
                <a:off x="6045292" y="4642712"/>
                <a:ext cx="738000" cy="54000"/>
                <a:chOff x="6349294" y="1219604"/>
                <a:chExt cx="381590" cy="54000"/>
              </a:xfrm>
            </p:grpSpPr>
            <p:cxnSp>
              <p:nvCxnSpPr>
                <p:cNvPr id="125" name="Straight Connector 124">
                  <a:extLst>
                    <a:ext uri="{FF2B5EF4-FFF2-40B4-BE49-F238E27FC236}">
                      <a16:creationId xmlns:a16="http://schemas.microsoft.com/office/drawing/2014/main" id="{95F72AFA-3F4F-487E-B820-8DEA20F2417F}"/>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12CF6A03-09A9-4FFD-9F1A-91F0E7431062}"/>
                    </a:ext>
                  </a:extLst>
                </p:cNvPr>
                <p:cNvCxnSpPr>
                  <a:cxnSpLocks/>
                </p:cNvCxnSpPr>
                <p:nvPr/>
              </p:nvCxnSpPr>
              <p:spPr>
                <a:xfrm rot="16200000" flipH="1">
                  <a:off x="6324969"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F36BC70-4ED6-4BF3-956B-D274B0B8940A}"/>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28" name="Oval 127">
                <a:extLst>
                  <a:ext uri="{FF2B5EF4-FFF2-40B4-BE49-F238E27FC236}">
                    <a16:creationId xmlns:a16="http://schemas.microsoft.com/office/drawing/2014/main" id="{5CE3D81D-9AFA-4864-B7D4-76D5FB3312F7}"/>
                  </a:ext>
                </a:extLst>
              </p:cNvPr>
              <p:cNvSpPr>
                <a:spLocks noChangeAspect="1"/>
              </p:cNvSpPr>
              <p:nvPr/>
            </p:nvSpPr>
            <p:spPr>
              <a:xfrm>
                <a:off x="6379164" y="4636564"/>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8" name="Group 177">
              <a:extLst>
                <a:ext uri="{FF2B5EF4-FFF2-40B4-BE49-F238E27FC236}">
                  <a16:creationId xmlns:a16="http://schemas.microsoft.com/office/drawing/2014/main" id="{044DDB5E-260B-4FB1-8679-6AAB92C6FF63}"/>
                </a:ext>
              </a:extLst>
            </p:cNvPr>
            <p:cNvGrpSpPr/>
            <p:nvPr/>
          </p:nvGrpSpPr>
          <p:grpSpPr>
            <a:xfrm>
              <a:off x="6009551" y="4838566"/>
              <a:ext cx="954000" cy="72000"/>
              <a:chOff x="6009551" y="4828406"/>
              <a:chExt cx="954000" cy="72000"/>
            </a:xfrm>
          </p:grpSpPr>
          <p:grpSp>
            <p:nvGrpSpPr>
              <p:cNvPr id="129" name="Group 128">
                <a:extLst>
                  <a:ext uri="{FF2B5EF4-FFF2-40B4-BE49-F238E27FC236}">
                    <a16:creationId xmlns:a16="http://schemas.microsoft.com/office/drawing/2014/main" id="{56F47321-0FDE-43D9-859E-E9595EC8F748}"/>
                  </a:ext>
                </a:extLst>
              </p:cNvPr>
              <p:cNvGrpSpPr/>
              <p:nvPr/>
            </p:nvGrpSpPr>
            <p:grpSpPr>
              <a:xfrm>
                <a:off x="6009551" y="4834554"/>
                <a:ext cx="954000" cy="54000"/>
                <a:chOff x="6349294" y="1219604"/>
                <a:chExt cx="381590" cy="54000"/>
              </a:xfrm>
            </p:grpSpPr>
            <p:cxnSp>
              <p:nvCxnSpPr>
                <p:cNvPr id="130" name="Straight Connector 129">
                  <a:extLst>
                    <a:ext uri="{FF2B5EF4-FFF2-40B4-BE49-F238E27FC236}">
                      <a16:creationId xmlns:a16="http://schemas.microsoft.com/office/drawing/2014/main" id="{05DCCD26-F01A-4AE3-8C9D-1E38CC0B3461}"/>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AE419B6F-F8C0-4E9D-8C50-A42E879B63A8}"/>
                    </a:ext>
                  </a:extLst>
                </p:cNvPr>
                <p:cNvCxnSpPr>
                  <a:cxnSpLocks/>
                </p:cNvCxnSpPr>
                <p:nvPr/>
              </p:nvCxnSpPr>
              <p:spPr>
                <a:xfrm rot="16200000" flipH="1">
                  <a:off x="632323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93FC87FA-594E-4B6D-B962-6E526A0BB210}"/>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3" name="Oval 132">
                <a:extLst>
                  <a:ext uri="{FF2B5EF4-FFF2-40B4-BE49-F238E27FC236}">
                    <a16:creationId xmlns:a16="http://schemas.microsoft.com/office/drawing/2014/main" id="{8663B556-C8EF-4E38-ADB4-562A0C1333A3}"/>
                  </a:ext>
                </a:extLst>
              </p:cNvPr>
              <p:cNvSpPr>
                <a:spLocks noChangeAspect="1"/>
              </p:cNvSpPr>
              <p:nvPr/>
            </p:nvSpPr>
            <p:spPr>
              <a:xfrm>
                <a:off x="6538687" y="4828406"/>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79" name="Group 178">
              <a:extLst>
                <a:ext uri="{FF2B5EF4-FFF2-40B4-BE49-F238E27FC236}">
                  <a16:creationId xmlns:a16="http://schemas.microsoft.com/office/drawing/2014/main" id="{A3F444B6-5E09-434C-B350-2EC21CD1AA21}"/>
                </a:ext>
              </a:extLst>
            </p:cNvPr>
            <p:cNvGrpSpPr/>
            <p:nvPr/>
          </p:nvGrpSpPr>
          <p:grpSpPr>
            <a:xfrm>
              <a:off x="5982968" y="5030300"/>
              <a:ext cx="1008000" cy="72000"/>
              <a:chOff x="5982968" y="5015060"/>
              <a:chExt cx="1008000" cy="72000"/>
            </a:xfrm>
          </p:grpSpPr>
          <p:grpSp>
            <p:nvGrpSpPr>
              <p:cNvPr id="134" name="Group 133">
                <a:extLst>
                  <a:ext uri="{FF2B5EF4-FFF2-40B4-BE49-F238E27FC236}">
                    <a16:creationId xmlns:a16="http://schemas.microsoft.com/office/drawing/2014/main" id="{289131EB-C2BB-4A6B-AC25-B154D3A2A62F}"/>
                  </a:ext>
                </a:extLst>
              </p:cNvPr>
              <p:cNvGrpSpPr/>
              <p:nvPr/>
            </p:nvGrpSpPr>
            <p:grpSpPr>
              <a:xfrm>
                <a:off x="5982968" y="5021208"/>
                <a:ext cx="1008000" cy="54000"/>
                <a:chOff x="6349294" y="1219604"/>
                <a:chExt cx="381590" cy="54000"/>
              </a:xfrm>
            </p:grpSpPr>
            <p:cxnSp>
              <p:nvCxnSpPr>
                <p:cNvPr id="135" name="Straight Connector 134">
                  <a:extLst>
                    <a:ext uri="{FF2B5EF4-FFF2-40B4-BE49-F238E27FC236}">
                      <a16:creationId xmlns:a16="http://schemas.microsoft.com/office/drawing/2014/main" id="{FD730931-50DB-4779-8821-611CF79EE6C4}"/>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C02DB89F-1258-4BC3-AEA8-00259B8AFD18}"/>
                    </a:ext>
                  </a:extLst>
                </p:cNvPr>
                <p:cNvCxnSpPr>
                  <a:cxnSpLocks/>
                </p:cNvCxnSpPr>
                <p:nvPr/>
              </p:nvCxnSpPr>
              <p:spPr>
                <a:xfrm rot="16200000" flipH="1">
                  <a:off x="6322436"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BE8B6FE4-C4BA-4650-BD78-074324BDA902}"/>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38" name="Oval 137">
                <a:extLst>
                  <a:ext uri="{FF2B5EF4-FFF2-40B4-BE49-F238E27FC236}">
                    <a16:creationId xmlns:a16="http://schemas.microsoft.com/office/drawing/2014/main" id="{DC38B357-61C5-4C63-BBBC-0A7E01B1212D}"/>
                  </a:ext>
                </a:extLst>
              </p:cNvPr>
              <p:cNvSpPr>
                <a:spLocks noChangeAspect="1"/>
              </p:cNvSpPr>
              <p:nvPr/>
            </p:nvSpPr>
            <p:spPr>
              <a:xfrm>
                <a:off x="6526392" y="5015060"/>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80" name="Group 179">
              <a:extLst>
                <a:ext uri="{FF2B5EF4-FFF2-40B4-BE49-F238E27FC236}">
                  <a16:creationId xmlns:a16="http://schemas.microsoft.com/office/drawing/2014/main" id="{62CF2390-9151-4797-A9AC-801CD02D92C1}"/>
                </a:ext>
              </a:extLst>
            </p:cNvPr>
            <p:cNvGrpSpPr/>
            <p:nvPr/>
          </p:nvGrpSpPr>
          <p:grpSpPr>
            <a:xfrm>
              <a:off x="6266619" y="5217547"/>
              <a:ext cx="540000" cy="72000"/>
              <a:chOff x="6266619" y="5197227"/>
              <a:chExt cx="540000" cy="72000"/>
            </a:xfrm>
          </p:grpSpPr>
          <p:grpSp>
            <p:nvGrpSpPr>
              <p:cNvPr id="139" name="Group 138">
                <a:extLst>
                  <a:ext uri="{FF2B5EF4-FFF2-40B4-BE49-F238E27FC236}">
                    <a16:creationId xmlns:a16="http://schemas.microsoft.com/office/drawing/2014/main" id="{8D90BD93-A21C-4712-8402-9EB6960797C0}"/>
                  </a:ext>
                </a:extLst>
              </p:cNvPr>
              <p:cNvGrpSpPr/>
              <p:nvPr/>
            </p:nvGrpSpPr>
            <p:grpSpPr>
              <a:xfrm>
                <a:off x="6266619" y="5203375"/>
                <a:ext cx="540000" cy="54000"/>
                <a:chOff x="6349294" y="1219604"/>
                <a:chExt cx="381590" cy="54000"/>
              </a:xfrm>
            </p:grpSpPr>
            <p:cxnSp>
              <p:nvCxnSpPr>
                <p:cNvPr id="140" name="Straight Connector 139">
                  <a:extLst>
                    <a:ext uri="{FF2B5EF4-FFF2-40B4-BE49-F238E27FC236}">
                      <a16:creationId xmlns:a16="http://schemas.microsoft.com/office/drawing/2014/main" id="{555F6332-25F1-4B81-BF67-2A4FDA690129}"/>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C122D234-080D-4F97-A045-9B318616329F}"/>
                    </a:ext>
                  </a:extLst>
                </p:cNvPr>
                <p:cNvCxnSpPr>
                  <a:cxnSpLocks/>
                </p:cNvCxnSpPr>
                <p:nvPr/>
              </p:nvCxnSpPr>
              <p:spPr>
                <a:xfrm rot="16200000" flipH="1">
                  <a:off x="6326282"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100B0B1C-08C8-4174-B410-9EA1EB1A5D8D}"/>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3" name="Oval 142">
                <a:extLst>
                  <a:ext uri="{FF2B5EF4-FFF2-40B4-BE49-F238E27FC236}">
                    <a16:creationId xmlns:a16="http://schemas.microsoft.com/office/drawing/2014/main" id="{0ED925CE-909A-46A4-BE53-4789822AA2DD}"/>
                  </a:ext>
                </a:extLst>
              </p:cNvPr>
              <p:cNvSpPr>
                <a:spLocks noChangeAspect="1"/>
              </p:cNvSpPr>
              <p:nvPr/>
            </p:nvSpPr>
            <p:spPr>
              <a:xfrm>
                <a:off x="6562392" y="5197227"/>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81" name="Group 180">
              <a:extLst>
                <a:ext uri="{FF2B5EF4-FFF2-40B4-BE49-F238E27FC236}">
                  <a16:creationId xmlns:a16="http://schemas.microsoft.com/office/drawing/2014/main" id="{9397DDBB-E05E-4B7F-8C92-D79D94E3E0B9}"/>
                </a:ext>
              </a:extLst>
            </p:cNvPr>
            <p:cNvGrpSpPr/>
            <p:nvPr/>
          </p:nvGrpSpPr>
          <p:grpSpPr>
            <a:xfrm>
              <a:off x="6011852" y="5401178"/>
              <a:ext cx="792000" cy="72000"/>
              <a:chOff x="6011852" y="5401178"/>
              <a:chExt cx="792000" cy="72000"/>
            </a:xfrm>
          </p:grpSpPr>
          <p:grpSp>
            <p:nvGrpSpPr>
              <p:cNvPr id="144" name="Group 143">
                <a:extLst>
                  <a:ext uri="{FF2B5EF4-FFF2-40B4-BE49-F238E27FC236}">
                    <a16:creationId xmlns:a16="http://schemas.microsoft.com/office/drawing/2014/main" id="{F35964BE-FAB6-439A-9272-7AB3B933C4FE}"/>
                  </a:ext>
                </a:extLst>
              </p:cNvPr>
              <p:cNvGrpSpPr/>
              <p:nvPr/>
            </p:nvGrpSpPr>
            <p:grpSpPr>
              <a:xfrm>
                <a:off x="6011852" y="5407326"/>
                <a:ext cx="792000" cy="54000"/>
                <a:chOff x="6349294" y="1219604"/>
                <a:chExt cx="381590" cy="54000"/>
              </a:xfrm>
            </p:grpSpPr>
            <p:cxnSp>
              <p:nvCxnSpPr>
                <p:cNvPr id="145" name="Straight Connector 144">
                  <a:extLst>
                    <a:ext uri="{FF2B5EF4-FFF2-40B4-BE49-F238E27FC236}">
                      <a16:creationId xmlns:a16="http://schemas.microsoft.com/office/drawing/2014/main" id="{CAFE8ADA-05B3-413C-B126-BB7AF7B87559}"/>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B83641EC-5EE0-4332-AB4E-3C26B56E0ABA}"/>
                    </a:ext>
                  </a:extLst>
                </p:cNvPr>
                <p:cNvCxnSpPr>
                  <a:cxnSpLocks/>
                </p:cNvCxnSpPr>
                <p:nvPr/>
              </p:nvCxnSpPr>
              <p:spPr>
                <a:xfrm rot="16200000" flipH="1">
                  <a:off x="632383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461D6889-E82F-4960-B38F-2C7CD595A636}"/>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48" name="Oval 147">
                <a:extLst>
                  <a:ext uri="{FF2B5EF4-FFF2-40B4-BE49-F238E27FC236}">
                    <a16:creationId xmlns:a16="http://schemas.microsoft.com/office/drawing/2014/main" id="{AFA8F88B-AD76-4352-9530-E41533BAA82A}"/>
                  </a:ext>
                </a:extLst>
              </p:cNvPr>
              <p:cNvSpPr>
                <a:spLocks noChangeAspect="1"/>
              </p:cNvSpPr>
              <p:nvPr/>
            </p:nvSpPr>
            <p:spPr>
              <a:xfrm>
                <a:off x="6426687" y="5401178"/>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nvGrpSpPr>
            <p:cNvPr id="182" name="Group 181">
              <a:extLst>
                <a:ext uri="{FF2B5EF4-FFF2-40B4-BE49-F238E27FC236}">
                  <a16:creationId xmlns:a16="http://schemas.microsoft.com/office/drawing/2014/main" id="{8CCA5B4A-9290-42B4-8B25-BCE34D6F34A0}"/>
                </a:ext>
              </a:extLst>
            </p:cNvPr>
            <p:cNvGrpSpPr/>
            <p:nvPr/>
          </p:nvGrpSpPr>
          <p:grpSpPr>
            <a:xfrm>
              <a:off x="6169233" y="5581707"/>
              <a:ext cx="684000" cy="72000"/>
              <a:chOff x="6169233" y="5581707"/>
              <a:chExt cx="684000" cy="72000"/>
            </a:xfrm>
          </p:grpSpPr>
          <p:grpSp>
            <p:nvGrpSpPr>
              <p:cNvPr id="149" name="Group 148">
                <a:extLst>
                  <a:ext uri="{FF2B5EF4-FFF2-40B4-BE49-F238E27FC236}">
                    <a16:creationId xmlns:a16="http://schemas.microsoft.com/office/drawing/2014/main" id="{D1270476-D584-4F49-8F72-E1D50094CD06}"/>
                  </a:ext>
                </a:extLst>
              </p:cNvPr>
              <p:cNvGrpSpPr/>
              <p:nvPr/>
            </p:nvGrpSpPr>
            <p:grpSpPr>
              <a:xfrm>
                <a:off x="6169233" y="5587855"/>
                <a:ext cx="684000" cy="54000"/>
                <a:chOff x="6349294" y="1219604"/>
                <a:chExt cx="381590" cy="54000"/>
              </a:xfrm>
            </p:grpSpPr>
            <p:cxnSp>
              <p:nvCxnSpPr>
                <p:cNvPr id="150" name="Straight Connector 149">
                  <a:extLst>
                    <a:ext uri="{FF2B5EF4-FFF2-40B4-BE49-F238E27FC236}">
                      <a16:creationId xmlns:a16="http://schemas.microsoft.com/office/drawing/2014/main" id="{E98D34D9-8773-4F3E-8FA9-674EAE07D5AF}"/>
                    </a:ext>
                  </a:extLst>
                </p:cNvPr>
                <p:cNvCxnSpPr>
                  <a:cxnSpLocks/>
                </p:cNvCxnSpPr>
                <p:nvPr/>
              </p:nvCxnSpPr>
              <p:spPr>
                <a:xfrm flipH="1">
                  <a:off x="6349294" y="1246603"/>
                  <a:ext cx="38159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6862F34E-B80F-4183-9868-9D916D80673F}"/>
                    </a:ext>
                  </a:extLst>
                </p:cNvPr>
                <p:cNvCxnSpPr>
                  <a:cxnSpLocks/>
                </p:cNvCxnSpPr>
                <p:nvPr/>
              </p:nvCxnSpPr>
              <p:spPr>
                <a:xfrm rot="16200000" flipH="1">
                  <a:off x="6323448"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CDAE355E-1665-4101-8F2C-2AD5CE6D1E7F}"/>
                    </a:ext>
                  </a:extLst>
                </p:cNvPr>
                <p:cNvCxnSpPr>
                  <a:cxnSpLocks/>
                </p:cNvCxnSpPr>
                <p:nvPr/>
              </p:nvCxnSpPr>
              <p:spPr>
                <a:xfrm rot="16200000" flipH="1">
                  <a:off x="6703884" y="1246603"/>
                  <a:ext cx="54000" cy="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53" name="Oval 152">
                <a:extLst>
                  <a:ext uri="{FF2B5EF4-FFF2-40B4-BE49-F238E27FC236}">
                    <a16:creationId xmlns:a16="http://schemas.microsoft.com/office/drawing/2014/main" id="{8851F36D-4011-4C15-836F-098436F069D4}"/>
                  </a:ext>
                </a:extLst>
              </p:cNvPr>
              <p:cNvSpPr>
                <a:spLocks noChangeAspect="1"/>
              </p:cNvSpPr>
              <p:nvPr/>
            </p:nvSpPr>
            <p:spPr>
              <a:xfrm>
                <a:off x="6536439" y="5581707"/>
                <a:ext cx="72000" cy="72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sp>
        <p:nvSpPr>
          <p:cNvPr id="10" name="TextBox 9">
            <a:extLst>
              <a:ext uri="{FF2B5EF4-FFF2-40B4-BE49-F238E27FC236}">
                <a16:creationId xmlns:a16="http://schemas.microsoft.com/office/drawing/2014/main" id="{8D044F90-AE4B-44C1-8C98-D9CE1EF0B483}"/>
              </a:ext>
            </a:extLst>
          </p:cNvPr>
          <p:cNvSpPr txBox="1"/>
          <p:nvPr/>
        </p:nvSpPr>
        <p:spPr>
          <a:xfrm>
            <a:off x="623887" y="6228564"/>
            <a:ext cx="9663113" cy="466281"/>
          </a:xfrm>
          <a:prstGeom prst="rect">
            <a:avLst/>
          </a:prstGeom>
          <a:noFill/>
        </p:spPr>
        <p:txBody>
          <a:bodyPr wrap="square" lIns="0">
            <a:spAutoFit/>
          </a:bodyPr>
          <a:lstStyle/>
          <a:p>
            <a:pPr marL="0" marR="0" lvl="0" indent="0" algn="l" defTabSz="457200" rtl="0" eaLnBrk="1" fontAlgn="auto" latinLnBrk="0" hangingPunct="1">
              <a:lnSpc>
                <a:spcPct val="90000"/>
              </a:lnSpc>
              <a:spcBef>
                <a:spcPts val="0"/>
              </a:spcBef>
              <a:spcAft>
                <a:spcPts val="0"/>
              </a:spcAft>
              <a:buClr>
                <a:srgbClr val="FEA302"/>
              </a:buClr>
              <a:buSzTx/>
              <a:buFont typeface="Arial"/>
              <a:buNone/>
              <a:tabLst/>
              <a:defRPr/>
            </a:pPr>
            <a:r>
              <a:rPr kumimoji="0" lang="en-GB" sz="900" b="0" i="0" u="none" strike="noStrike" kern="1200" cap="none" spc="0" normalizeH="0" baseline="0" dirty="0">
                <a:ln>
                  <a:noFill/>
                </a:ln>
                <a:solidFill>
                  <a:srgbClr val="5D8298"/>
                </a:solidFill>
                <a:effectLst/>
                <a:uLnTx/>
                <a:uFillTx/>
                <a:latin typeface="Calibri" panose="020F0502020204030204" pitchFamily="34" charset="0"/>
                <a:ea typeface="+mn-ea"/>
                <a:cs typeface="Calibri" panose="020F0502020204030204" pitchFamily="34" charset="0"/>
              </a:rPr>
              <a:t>AFP, </a:t>
            </a:r>
            <a:r>
              <a:rPr kumimoji="0" lang="en-GB" sz="900" b="0" i="0" u="none" strike="noStrike" kern="1200" cap="none" spc="0" normalizeH="0" baseline="0" dirty="0">
                <a:ln>
                  <a:noFill/>
                </a:ln>
                <a:solidFill>
                  <a:srgbClr val="5D8298"/>
                </a:solidFill>
                <a:effectLst/>
                <a:uLnTx/>
                <a:uFillTx/>
                <a:latin typeface="Calibri" panose="020F0502020204030204" pitchFamily="34" charset="0"/>
                <a:ea typeface="+mn-ea"/>
                <a:cs typeface="Calibri" panose="020F0502020204030204" pitchFamily="34" charset="0"/>
                <a:sym typeface="Symbol" panose="05050102010706020507" pitchFamily="18" charset="2"/>
              </a:rPr>
              <a:t>-fetoprotein; BCLC, Barcelona Clinic Liver Cancer; </a:t>
            </a:r>
            <a:r>
              <a:rPr kumimoji="0" lang="en-GB" sz="900" b="0" i="0" u="none" strike="noStrike" kern="1200" cap="none" spc="0" normalizeH="0" baseline="0" dirty="0">
                <a:ln>
                  <a:noFill/>
                </a:ln>
                <a:solidFill>
                  <a:srgbClr val="5D8298"/>
                </a:solidFill>
                <a:effectLst/>
                <a:uLnTx/>
                <a:uFillTx/>
                <a:latin typeface="Calibri" panose="020F0502020204030204" pitchFamily="34" charset="0"/>
                <a:ea typeface="+mn-ea"/>
                <a:cs typeface="Calibri" panose="020F0502020204030204" pitchFamily="34" charset="0"/>
              </a:rPr>
              <a:t>CI, confidence interval; ECOG PS, Eastern Cooperative Oncology Group; EHS, extrahepatic spread; HBV, hepatitis B virus; HCV, hepatitis C virus; MVI, macroscopic portal vein invasion; PS, performance status; </a:t>
            </a:r>
            <a:r>
              <a:rPr lang="en-GB" sz="900" dirty="0">
                <a:solidFill>
                  <a:srgbClr val="5D8298"/>
                </a:solidFill>
                <a:latin typeface="Calibri" panose="020F0502020204030204" pitchFamily="34" charset="0"/>
                <a:cs typeface="Calibri" panose="020F0502020204030204" pitchFamily="34" charset="0"/>
              </a:rPr>
              <a:t>y</a:t>
            </a:r>
            <a:r>
              <a:rPr kumimoji="0" lang="en-GB" sz="900" b="0" i="0" u="none" strike="noStrike" kern="1200" cap="none" spc="0" normalizeH="0" baseline="0" dirty="0">
                <a:ln>
                  <a:noFill/>
                </a:ln>
                <a:solidFill>
                  <a:srgbClr val="5D8298"/>
                </a:solidFill>
                <a:effectLst/>
                <a:uLnTx/>
                <a:uFillTx/>
                <a:latin typeface="Calibri" panose="020F0502020204030204" pitchFamily="34" charset="0"/>
                <a:ea typeface="+mn-ea"/>
                <a:cs typeface="Calibri" panose="020F0502020204030204" pitchFamily="34" charset="0"/>
              </a:rPr>
              <a:t>, year</a:t>
            </a:r>
          </a:p>
          <a:p>
            <a:pPr marL="0" marR="0" lvl="0" indent="0" algn="l" defTabSz="457200" rtl="0" eaLnBrk="1" fontAlgn="auto" latinLnBrk="0" hangingPunct="1">
              <a:lnSpc>
                <a:spcPct val="90000"/>
              </a:lnSpc>
              <a:spcBef>
                <a:spcPts val="0"/>
              </a:spcBef>
              <a:spcAft>
                <a:spcPts val="0"/>
              </a:spcAft>
              <a:buClr>
                <a:srgbClr val="FEA302"/>
              </a:buClr>
              <a:buSzTx/>
              <a:buFont typeface="Arial"/>
              <a:buNone/>
              <a:tabLst/>
              <a:defRPr/>
            </a:pPr>
            <a:r>
              <a:rPr kumimoji="0" lang="en-GB" sz="900" b="0" i="0" u="none" strike="noStrike" kern="1200" cap="none" spc="0" normalizeH="0" baseline="0" dirty="0">
                <a:ln>
                  <a:noFill/>
                </a:ln>
                <a:solidFill>
                  <a:srgbClr val="5D8298"/>
                </a:solidFill>
                <a:effectLst/>
                <a:uLnTx/>
                <a:uFillTx/>
                <a:latin typeface="Calibri" panose="020F0502020204030204" pitchFamily="34" charset="0"/>
                <a:ea typeface="+mn-ea"/>
                <a:cs typeface="Calibri" panose="020F0502020204030204" pitchFamily="34" charset="0"/>
              </a:rPr>
              <a:t>Kudo M, et al. Lancet. 2018;391:1163-73 </a:t>
            </a:r>
          </a:p>
        </p:txBody>
      </p:sp>
      <p:sp>
        <p:nvSpPr>
          <p:cNvPr id="6" name="Title 1">
            <a:extLst>
              <a:ext uri="{FF2B5EF4-FFF2-40B4-BE49-F238E27FC236}">
                <a16:creationId xmlns:a16="http://schemas.microsoft.com/office/drawing/2014/main" id="{2CCFBF48-C92A-444E-B08B-B499A2566043}"/>
              </a:ext>
            </a:extLst>
          </p:cNvPr>
          <p:cNvSpPr txBox="1">
            <a:spLocks/>
          </p:cNvSpPr>
          <p:nvPr/>
        </p:nvSpPr>
        <p:spPr>
          <a:xfrm>
            <a:off x="619200" y="246566"/>
            <a:ext cx="8740800" cy="807285"/>
          </a:xfrm>
          <a:prstGeom prst="rect">
            <a:avLst/>
          </a:prstGeom>
        </p:spPr>
        <p:txBody>
          <a:bodyPr/>
          <a:lstStyle>
            <a:lvl1pPr algn="l" defTabSz="457200" rtl="0" eaLnBrk="1" latinLnBrk="0" hangingPunct="1">
              <a:spcBef>
                <a:spcPct val="0"/>
              </a:spcBef>
              <a:buNone/>
              <a:defRPr sz="2800" b="1" i="0" kern="1200" cap="all" spc="100" baseline="0">
                <a:solidFill>
                  <a:srgbClr val="5D8298"/>
                </a:solidFill>
                <a:latin typeface="+mj-lt"/>
                <a:ea typeface="Verdana" panose="020B0604030504040204" pitchFamily="34" charset="0"/>
                <a:cs typeface="Verdana" panose="020B0604030504040204" pitchFamily="34" charset="0"/>
              </a:defRPr>
            </a:lvl1pPr>
          </a:lstStyle>
          <a:p>
            <a:r>
              <a:rPr lang="en-GB" dirty="0"/>
              <a:t>REFLECT Study- patients characteristics</a:t>
            </a:r>
          </a:p>
        </p:txBody>
      </p:sp>
      <p:sp>
        <p:nvSpPr>
          <p:cNvPr id="2" name="Slide Number Placeholder 1">
            <a:extLst>
              <a:ext uri="{FF2B5EF4-FFF2-40B4-BE49-F238E27FC236}">
                <a16:creationId xmlns:a16="http://schemas.microsoft.com/office/drawing/2014/main" id="{D807A1C2-365C-4B46-A29B-3E444B42D28B}"/>
              </a:ext>
            </a:extLst>
          </p:cNvPr>
          <p:cNvSpPr>
            <a:spLocks noGrp="1"/>
          </p:cNvSpPr>
          <p:nvPr>
            <p:ph type="sldNum" sz="quarter" idx="12"/>
          </p:nvPr>
        </p:nvSpPr>
        <p:spPr/>
        <p:txBody>
          <a:bodyPr/>
          <a:lstStyle/>
          <a:p>
            <a:pPr>
              <a:defRPr/>
            </a:pPr>
            <a:fld id="{9E0D193D-3B32-4C99-9739-17C529917388}"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849048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634385" y="1068610"/>
            <a:ext cx="10945802" cy="548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defTabSz="457189" rtl="0" eaLnBrk="1" fontAlgn="base" hangingPunct="1">
              <a:spcBef>
                <a:spcPct val="0"/>
              </a:spcBef>
              <a:spcAft>
                <a:spcPct val="0"/>
              </a:spcAft>
              <a:defRPr sz="4200" b="1" kern="1200">
                <a:solidFill>
                  <a:srgbClr val="FFFFFF"/>
                </a:solidFill>
                <a:latin typeface="Arial"/>
                <a:ea typeface="ＭＳ Ｐゴシック" pitchFamily="80" charset="-128"/>
                <a:cs typeface="ＭＳ Ｐゴシック" pitchFamily="80" charset="-128"/>
              </a:defRPr>
            </a:lvl1pPr>
            <a:lvl2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2pPr>
            <a:lvl3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3pPr>
            <a:lvl4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4pPr>
            <a:lvl5pPr algn="l" defTabSz="457189" rtl="0" eaLnBrk="1" fontAlgn="base" hangingPunct="1">
              <a:spcBef>
                <a:spcPct val="0"/>
              </a:spcBef>
              <a:spcAft>
                <a:spcPct val="0"/>
              </a:spcAft>
              <a:defRPr sz="4200" b="1">
                <a:solidFill>
                  <a:schemeClr val="accent2"/>
                </a:solidFill>
                <a:latin typeface="News Gothic MT" charset="0"/>
                <a:ea typeface="ＭＳ Ｐゴシック" pitchFamily="80" charset="-128"/>
                <a:cs typeface="ＭＳ Ｐゴシック" pitchFamily="80" charset="-128"/>
              </a:defRPr>
            </a:lvl5pPr>
            <a:lvl6pPr marL="457189"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6pPr>
            <a:lvl7pPr marL="914378"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7pPr>
            <a:lvl8pPr marL="1371566"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8pPr>
            <a:lvl9pPr marL="1828754" algn="l" defTabSz="457189" rtl="0" eaLnBrk="1" fontAlgn="base" hangingPunct="1">
              <a:spcBef>
                <a:spcPct val="0"/>
              </a:spcBef>
              <a:spcAft>
                <a:spcPct val="0"/>
              </a:spcAft>
              <a:defRPr sz="4200" b="1">
                <a:solidFill>
                  <a:srgbClr val="AAC9E6"/>
                </a:solidFill>
                <a:latin typeface="News Gothic MT" pitchFamily="80" charset="0"/>
                <a:ea typeface="ＭＳ Ｐゴシック" pitchFamily="80" charset="-128"/>
                <a:cs typeface="ＭＳ Ｐゴシック" pitchFamily="80" charset="-128"/>
              </a:defRPr>
            </a:lvl9pPr>
          </a:lstStyle>
          <a:p>
            <a:pPr marL="0" marR="0" lvl="0" indent="0" algn="ctr" defTabSz="457189"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dirty="0">
                <a:ln>
                  <a:noFill/>
                </a:ln>
                <a:solidFill>
                  <a:schemeClr val="accent1"/>
                </a:solidFill>
                <a:effectLst/>
                <a:uLnTx/>
                <a:uFillTx/>
                <a:latin typeface="+mn-lt"/>
                <a:ea typeface="ＭＳ Ｐゴシック" pitchFamily="80" charset="-128"/>
              </a:rPr>
              <a:t>Secondary Endpoint: Kaplan-Meier Estimate of PFS by mRECIST</a:t>
            </a:r>
          </a:p>
        </p:txBody>
      </p:sp>
      <p:sp>
        <p:nvSpPr>
          <p:cNvPr id="2" name="Title 1">
            <a:extLst>
              <a:ext uri="{FF2B5EF4-FFF2-40B4-BE49-F238E27FC236}">
                <a16:creationId xmlns:a16="http://schemas.microsoft.com/office/drawing/2014/main" id="{D9FB0CF8-FF9B-4E89-A5CB-15F37B868476}"/>
              </a:ext>
            </a:extLst>
          </p:cNvPr>
          <p:cNvSpPr>
            <a:spLocks noGrp="1"/>
          </p:cNvSpPr>
          <p:nvPr>
            <p:ph type="title"/>
          </p:nvPr>
        </p:nvSpPr>
        <p:spPr>
          <a:xfrm>
            <a:off x="619200" y="246566"/>
            <a:ext cx="8740800" cy="807285"/>
          </a:xfrm>
        </p:spPr>
        <p:txBody>
          <a:bodyPr/>
          <a:lstStyle/>
          <a:p>
            <a:r>
              <a:rPr lang="en-GB" dirty="0"/>
              <a:t>REFLECT Study - PFS</a:t>
            </a:r>
          </a:p>
        </p:txBody>
      </p:sp>
      <p:sp>
        <p:nvSpPr>
          <p:cNvPr id="10" name="Content Placeholder 9">
            <a:extLst>
              <a:ext uri="{FF2B5EF4-FFF2-40B4-BE49-F238E27FC236}">
                <a16:creationId xmlns:a16="http://schemas.microsoft.com/office/drawing/2014/main" id="{321A5E7E-B6A2-474E-8F0B-B12EEA914C43}"/>
              </a:ext>
            </a:extLst>
          </p:cNvPr>
          <p:cNvSpPr>
            <a:spLocks noGrp="1"/>
          </p:cNvSpPr>
          <p:nvPr>
            <p:ph sz="quarter" idx="15"/>
          </p:nvPr>
        </p:nvSpPr>
        <p:spPr>
          <a:xfrm>
            <a:off x="620184" y="6356351"/>
            <a:ext cx="8116800" cy="365125"/>
          </a:xfrm>
        </p:spPr>
        <p:txBody>
          <a:bodyPr/>
          <a:lstStyle/>
          <a:p>
            <a:pPr>
              <a:lnSpc>
                <a:spcPct val="90000"/>
              </a:lnSpc>
              <a:spcBef>
                <a:spcPts val="0"/>
              </a:spcBef>
            </a:pPr>
            <a:r>
              <a:rPr lang="en-GB" spc="-50" dirty="0"/>
              <a:t>CI, confidence interval; HR, hazard ratio; mRECIST, modified Response Evaluation Criteria In Solid Tumors; </a:t>
            </a:r>
            <a:r>
              <a:rPr lang="en-GB" dirty="0"/>
              <a:t>PFS, progression-free survival</a:t>
            </a:r>
          </a:p>
          <a:p>
            <a:pPr>
              <a:lnSpc>
                <a:spcPct val="90000"/>
              </a:lnSpc>
              <a:spcBef>
                <a:spcPts val="0"/>
              </a:spcBef>
            </a:pPr>
            <a:r>
              <a:rPr lang="en-GB" dirty="0"/>
              <a:t>Kudo M, et al. Lancet. 2018;391:1163-73 </a:t>
            </a:r>
          </a:p>
        </p:txBody>
      </p:sp>
      <p:grpSp>
        <p:nvGrpSpPr>
          <p:cNvPr id="381" name="Group 380">
            <a:extLst>
              <a:ext uri="{FF2B5EF4-FFF2-40B4-BE49-F238E27FC236}">
                <a16:creationId xmlns:a16="http://schemas.microsoft.com/office/drawing/2014/main" id="{6088A2F1-AC7F-497D-8F9D-46840EE0DDF6}"/>
              </a:ext>
            </a:extLst>
          </p:cNvPr>
          <p:cNvGrpSpPr/>
          <p:nvPr/>
        </p:nvGrpSpPr>
        <p:grpSpPr>
          <a:xfrm>
            <a:off x="2138696" y="1716125"/>
            <a:ext cx="7442544" cy="3975404"/>
            <a:chOff x="2138696" y="1716125"/>
            <a:chExt cx="7442544" cy="3975404"/>
          </a:xfrm>
        </p:grpSpPr>
        <p:sp>
          <p:nvSpPr>
            <p:cNvPr id="12" name="TextBox 11">
              <a:extLst>
                <a:ext uri="{FF2B5EF4-FFF2-40B4-BE49-F238E27FC236}">
                  <a16:creationId xmlns:a16="http://schemas.microsoft.com/office/drawing/2014/main" id="{75BA3069-1D51-4675-9FE9-B23AA49E3565}"/>
                </a:ext>
              </a:extLst>
            </p:cNvPr>
            <p:cNvSpPr txBox="1"/>
            <p:nvPr/>
          </p:nvSpPr>
          <p:spPr>
            <a:xfrm>
              <a:off x="3431704" y="4920436"/>
              <a:ext cx="6120679" cy="338554"/>
            </a:xfrm>
            <a:prstGeom prst="rect">
              <a:avLst/>
            </a:prstGeom>
            <a:noFill/>
          </p:spPr>
          <p:txBody>
            <a:bodyPr wrap="square" rtlCol="0">
              <a:spAutoFit/>
            </a:bodyPr>
            <a:lstStyle/>
            <a:p>
              <a:pPr algn="ctr"/>
              <a:r>
                <a:rPr lang="en-GB" sz="1600" b="1" dirty="0">
                  <a:solidFill>
                    <a:schemeClr val="bg1">
                      <a:lumMod val="50000"/>
                    </a:schemeClr>
                  </a:solidFill>
                  <a:ea typeface="Aileron" charset="0"/>
                  <a:cs typeface="Aileron" charset="0"/>
                </a:rPr>
                <a:t>Time (months)</a:t>
              </a:r>
            </a:p>
          </p:txBody>
        </p:sp>
        <p:sp>
          <p:nvSpPr>
            <p:cNvPr id="13" name="TextBox 12">
              <a:extLst>
                <a:ext uri="{FF2B5EF4-FFF2-40B4-BE49-F238E27FC236}">
                  <a16:creationId xmlns:a16="http://schemas.microsoft.com/office/drawing/2014/main" id="{C84BFF52-0856-4494-961D-0A6322733C8F}"/>
                </a:ext>
              </a:extLst>
            </p:cNvPr>
            <p:cNvSpPr txBox="1"/>
            <p:nvPr/>
          </p:nvSpPr>
          <p:spPr>
            <a:xfrm>
              <a:off x="2145324" y="5014526"/>
              <a:ext cx="2256893" cy="261610"/>
            </a:xfrm>
            <a:prstGeom prst="rect">
              <a:avLst/>
            </a:prstGeom>
            <a:noFill/>
          </p:spPr>
          <p:txBody>
            <a:bodyPr wrap="square" rtlCol="0">
              <a:spAutoFit/>
            </a:bodyPr>
            <a:lstStyle/>
            <a:p>
              <a:r>
                <a:rPr lang="en-GB" sz="1100" b="1" dirty="0">
                  <a:solidFill>
                    <a:schemeClr val="bg1">
                      <a:lumMod val="50000"/>
                    </a:schemeClr>
                  </a:solidFill>
                  <a:ea typeface="Aileron" charset="0"/>
                  <a:cs typeface="Aileron" charset="0"/>
                </a:rPr>
                <a:t>Number of patients at risk</a:t>
              </a:r>
            </a:p>
          </p:txBody>
        </p:sp>
        <p:sp>
          <p:nvSpPr>
            <p:cNvPr id="14" name="TextBox 13">
              <a:extLst>
                <a:ext uri="{FF2B5EF4-FFF2-40B4-BE49-F238E27FC236}">
                  <a16:creationId xmlns:a16="http://schemas.microsoft.com/office/drawing/2014/main" id="{CB57BFE2-D058-4407-915C-5277ADF1FEFD}"/>
                </a:ext>
              </a:extLst>
            </p:cNvPr>
            <p:cNvSpPr txBox="1"/>
            <p:nvPr/>
          </p:nvSpPr>
          <p:spPr>
            <a:xfrm>
              <a:off x="2138697" y="5236684"/>
              <a:ext cx="1128447" cy="261610"/>
            </a:xfrm>
            <a:prstGeom prst="rect">
              <a:avLst/>
            </a:prstGeom>
            <a:noFill/>
          </p:spPr>
          <p:txBody>
            <a:bodyPr wrap="square" rtlCol="0">
              <a:spAutoFit/>
            </a:bodyPr>
            <a:lstStyle/>
            <a:p>
              <a:pPr algn="r"/>
              <a:r>
                <a:rPr lang="en-GB" sz="1100" b="1" dirty="0">
                  <a:solidFill>
                    <a:schemeClr val="accent1"/>
                  </a:solidFill>
                  <a:ea typeface="Aileron" charset="0"/>
                  <a:cs typeface="Aileron" charset="0"/>
                </a:rPr>
                <a:t>lenvatinib</a:t>
              </a:r>
            </a:p>
          </p:txBody>
        </p:sp>
        <p:sp>
          <p:nvSpPr>
            <p:cNvPr id="15" name="TextBox 14">
              <a:extLst>
                <a:ext uri="{FF2B5EF4-FFF2-40B4-BE49-F238E27FC236}">
                  <a16:creationId xmlns:a16="http://schemas.microsoft.com/office/drawing/2014/main" id="{184FAFF6-93E6-4949-9F04-623E5738CE57}"/>
                </a:ext>
              </a:extLst>
            </p:cNvPr>
            <p:cNvSpPr txBox="1"/>
            <p:nvPr/>
          </p:nvSpPr>
          <p:spPr>
            <a:xfrm>
              <a:off x="2138696" y="5429919"/>
              <a:ext cx="1128447" cy="261610"/>
            </a:xfrm>
            <a:prstGeom prst="rect">
              <a:avLst/>
            </a:prstGeom>
            <a:noFill/>
          </p:spPr>
          <p:txBody>
            <a:bodyPr wrap="square" rtlCol="0">
              <a:spAutoFit/>
            </a:bodyPr>
            <a:lstStyle/>
            <a:p>
              <a:pPr algn="r"/>
              <a:r>
                <a:rPr lang="en-GB" sz="1100" b="1" dirty="0">
                  <a:solidFill>
                    <a:schemeClr val="bg2">
                      <a:lumMod val="25000"/>
                    </a:schemeClr>
                  </a:solidFill>
                  <a:ea typeface="Aileron" charset="0"/>
                  <a:cs typeface="Aileron" charset="0"/>
                </a:rPr>
                <a:t>sorafenib</a:t>
              </a:r>
            </a:p>
          </p:txBody>
        </p:sp>
        <p:grpSp>
          <p:nvGrpSpPr>
            <p:cNvPr id="16" name="Group 15">
              <a:extLst>
                <a:ext uri="{FF2B5EF4-FFF2-40B4-BE49-F238E27FC236}">
                  <a16:creationId xmlns:a16="http://schemas.microsoft.com/office/drawing/2014/main" id="{60B4B24C-EDF2-4F44-A244-B6D46E0944C2}"/>
                </a:ext>
              </a:extLst>
            </p:cNvPr>
            <p:cNvGrpSpPr/>
            <p:nvPr/>
          </p:nvGrpSpPr>
          <p:grpSpPr>
            <a:xfrm>
              <a:off x="2702922" y="1754265"/>
              <a:ext cx="6856604" cy="3265021"/>
              <a:chOff x="2702922" y="1754265"/>
              <a:chExt cx="6856604" cy="3265021"/>
            </a:xfrm>
          </p:grpSpPr>
          <p:cxnSp>
            <p:nvCxnSpPr>
              <p:cNvPr id="229" name="Straight Connector 228">
                <a:extLst>
                  <a:ext uri="{FF2B5EF4-FFF2-40B4-BE49-F238E27FC236}">
                    <a16:creationId xmlns:a16="http://schemas.microsoft.com/office/drawing/2014/main" id="{98659F2F-D794-487E-8B21-B21507F1F863}"/>
                  </a:ext>
                </a:extLst>
              </p:cNvPr>
              <p:cNvCxnSpPr>
                <a:cxnSpLocks/>
              </p:cNvCxnSpPr>
              <p:nvPr/>
            </p:nvCxnSpPr>
            <p:spPr>
              <a:xfrm flipH="1">
                <a:off x="3439324" y="1884804"/>
                <a:ext cx="0" cy="284542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1BB00B1E-572E-423D-9EE3-2A451B521A56}"/>
                  </a:ext>
                </a:extLst>
              </p:cNvPr>
              <p:cNvCxnSpPr>
                <a:cxnSpLocks/>
              </p:cNvCxnSpPr>
              <p:nvPr/>
            </p:nvCxnSpPr>
            <p:spPr>
              <a:xfrm flipH="1">
                <a:off x="3431704" y="4725144"/>
                <a:ext cx="595148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1" name="TextBox 230">
                <a:extLst>
                  <a:ext uri="{FF2B5EF4-FFF2-40B4-BE49-F238E27FC236}">
                    <a16:creationId xmlns:a16="http://schemas.microsoft.com/office/drawing/2014/main" id="{45DD7872-F8BF-4EDF-ABCF-088F939D628A}"/>
                  </a:ext>
                </a:extLst>
              </p:cNvPr>
              <p:cNvSpPr txBox="1"/>
              <p:nvPr/>
            </p:nvSpPr>
            <p:spPr>
              <a:xfrm rot="16200000">
                <a:off x="1432039" y="3115707"/>
                <a:ext cx="2880319" cy="338554"/>
              </a:xfrm>
              <a:prstGeom prst="rect">
                <a:avLst/>
              </a:prstGeom>
              <a:noFill/>
            </p:spPr>
            <p:txBody>
              <a:bodyPr wrap="square" rtlCol="0">
                <a:spAutoFit/>
              </a:bodyPr>
              <a:lstStyle/>
              <a:p>
                <a:pPr algn="ctr"/>
                <a:r>
                  <a:rPr lang="en-GB" sz="1600" b="1" dirty="0">
                    <a:solidFill>
                      <a:schemeClr val="bg1">
                        <a:lumMod val="50000"/>
                      </a:schemeClr>
                    </a:solidFill>
                    <a:ea typeface="Aileron" charset="0"/>
                    <a:cs typeface="Aileron" charset="0"/>
                  </a:rPr>
                  <a:t>Probability</a:t>
                </a:r>
              </a:p>
            </p:txBody>
          </p:sp>
          <p:grpSp>
            <p:nvGrpSpPr>
              <p:cNvPr id="232" name="Group 231">
                <a:extLst>
                  <a:ext uri="{FF2B5EF4-FFF2-40B4-BE49-F238E27FC236}">
                    <a16:creationId xmlns:a16="http://schemas.microsoft.com/office/drawing/2014/main" id="{02143132-10C4-42EA-A191-BE125B24203F}"/>
                  </a:ext>
                </a:extLst>
              </p:cNvPr>
              <p:cNvGrpSpPr/>
              <p:nvPr/>
            </p:nvGrpSpPr>
            <p:grpSpPr>
              <a:xfrm>
                <a:off x="3359704" y="1894328"/>
                <a:ext cx="72000" cy="2787016"/>
                <a:chOff x="3359704" y="1894328"/>
                <a:chExt cx="72000" cy="2787016"/>
              </a:xfrm>
            </p:grpSpPr>
            <p:cxnSp>
              <p:nvCxnSpPr>
                <p:cNvPr id="278" name="Straight Connector 277">
                  <a:extLst>
                    <a:ext uri="{FF2B5EF4-FFF2-40B4-BE49-F238E27FC236}">
                      <a16:creationId xmlns:a16="http://schemas.microsoft.com/office/drawing/2014/main" id="{0EFAEB53-CFB7-494B-BDD6-4A1960B5943D}"/>
                    </a:ext>
                  </a:extLst>
                </p:cNvPr>
                <p:cNvCxnSpPr>
                  <a:cxnSpLocks/>
                </p:cNvCxnSpPr>
                <p:nvPr/>
              </p:nvCxnSpPr>
              <p:spPr>
                <a:xfrm flipH="1">
                  <a:off x="3359704" y="468134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46335D2A-8771-453F-8D18-E8824D74784B}"/>
                    </a:ext>
                  </a:extLst>
                </p:cNvPr>
                <p:cNvCxnSpPr>
                  <a:cxnSpLocks/>
                </p:cNvCxnSpPr>
                <p:nvPr/>
              </p:nvCxnSpPr>
              <p:spPr>
                <a:xfrm flipH="1">
                  <a:off x="3359704" y="43917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D96E8C4C-E264-415E-BC29-7F603C859B5E}"/>
                    </a:ext>
                  </a:extLst>
                </p:cNvPr>
                <p:cNvCxnSpPr>
                  <a:cxnSpLocks/>
                </p:cNvCxnSpPr>
                <p:nvPr/>
              </p:nvCxnSpPr>
              <p:spPr>
                <a:xfrm flipH="1">
                  <a:off x="3359704" y="41149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DFD5FBBD-1742-45AE-B96D-23255669BE62}"/>
                    </a:ext>
                  </a:extLst>
                </p:cNvPr>
                <p:cNvCxnSpPr>
                  <a:cxnSpLocks/>
                </p:cNvCxnSpPr>
                <p:nvPr/>
              </p:nvCxnSpPr>
              <p:spPr>
                <a:xfrm flipH="1">
                  <a:off x="3359704" y="383806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28BEE22B-E325-4381-8C53-688F54993B14}"/>
                    </a:ext>
                  </a:extLst>
                </p:cNvPr>
                <p:cNvCxnSpPr>
                  <a:cxnSpLocks/>
                </p:cNvCxnSpPr>
                <p:nvPr/>
              </p:nvCxnSpPr>
              <p:spPr>
                <a:xfrm flipH="1">
                  <a:off x="3359704" y="35535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3" name="Straight Connector 282">
                  <a:extLst>
                    <a:ext uri="{FF2B5EF4-FFF2-40B4-BE49-F238E27FC236}">
                      <a16:creationId xmlns:a16="http://schemas.microsoft.com/office/drawing/2014/main" id="{F064CF63-2FA8-4715-AA63-76BB209A53F9}"/>
                    </a:ext>
                  </a:extLst>
                </p:cNvPr>
                <p:cNvCxnSpPr>
                  <a:cxnSpLocks/>
                </p:cNvCxnSpPr>
                <p:nvPr/>
              </p:nvCxnSpPr>
              <p:spPr>
                <a:xfrm flipH="1">
                  <a:off x="3359704" y="3281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4" name="Straight Connector 283">
                  <a:extLst>
                    <a:ext uri="{FF2B5EF4-FFF2-40B4-BE49-F238E27FC236}">
                      <a16:creationId xmlns:a16="http://schemas.microsoft.com/office/drawing/2014/main" id="{D0E9F719-7428-423C-AC4E-812407485765}"/>
                    </a:ext>
                  </a:extLst>
                </p:cNvPr>
                <p:cNvCxnSpPr>
                  <a:cxnSpLocks/>
                </p:cNvCxnSpPr>
                <p:nvPr/>
              </p:nvCxnSpPr>
              <p:spPr>
                <a:xfrm flipH="1">
                  <a:off x="3359704" y="30100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a:extLst>
                    <a:ext uri="{FF2B5EF4-FFF2-40B4-BE49-F238E27FC236}">
                      <a16:creationId xmlns:a16="http://schemas.microsoft.com/office/drawing/2014/main" id="{968CB6C5-14D3-4CAE-B466-8B8E7B11B0D2}"/>
                    </a:ext>
                  </a:extLst>
                </p:cNvPr>
                <p:cNvCxnSpPr>
                  <a:cxnSpLocks/>
                </p:cNvCxnSpPr>
                <p:nvPr/>
              </p:nvCxnSpPr>
              <p:spPr>
                <a:xfrm flipH="1">
                  <a:off x="3359704" y="27306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a:extLst>
                    <a:ext uri="{FF2B5EF4-FFF2-40B4-BE49-F238E27FC236}">
                      <a16:creationId xmlns:a16="http://schemas.microsoft.com/office/drawing/2014/main" id="{3FB2C80D-5FBC-4279-A5F8-A5D7D7F6BB38}"/>
                    </a:ext>
                  </a:extLst>
                </p:cNvPr>
                <p:cNvCxnSpPr>
                  <a:cxnSpLocks/>
                </p:cNvCxnSpPr>
                <p:nvPr/>
              </p:nvCxnSpPr>
              <p:spPr>
                <a:xfrm flipH="1">
                  <a:off x="3359704" y="24436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a:extLst>
                    <a:ext uri="{FF2B5EF4-FFF2-40B4-BE49-F238E27FC236}">
                      <a16:creationId xmlns:a16="http://schemas.microsoft.com/office/drawing/2014/main" id="{74BC1210-ECCA-4AE0-BCDD-DBB47C532051}"/>
                    </a:ext>
                  </a:extLst>
                </p:cNvPr>
                <p:cNvCxnSpPr>
                  <a:cxnSpLocks/>
                </p:cNvCxnSpPr>
                <p:nvPr/>
              </p:nvCxnSpPr>
              <p:spPr>
                <a:xfrm flipH="1">
                  <a:off x="3359704" y="21642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a:extLst>
                    <a:ext uri="{FF2B5EF4-FFF2-40B4-BE49-F238E27FC236}">
                      <a16:creationId xmlns:a16="http://schemas.microsoft.com/office/drawing/2014/main" id="{B8E196EE-9ADC-4931-9493-A1B728FC94AC}"/>
                    </a:ext>
                  </a:extLst>
                </p:cNvPr>
                <p:cNvCxnSpPr>
                  <a:cxnSpLocks/>
                </p:cNvCxnSpPr>
                <p:nvPr/>
              </p:nvCxnSpPr>
              <p:spPr>
                <a:xfrm flipH="1">
                  <a:off x="3359704" y="189432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3" name="Group 232">
                <a:extLst>
                  <a:ext uri="{FF2B5EF4-FFF2-40B4-BE49-F238E27FC236}">
                    <a16:creationId xmlns:a16="http://schemas.microsoft.com/office/drawing/2014/main" id="{95199AD0-CEAC-4A82-9249-BEEEB60839B0}"/>
                  </a:ext>
                </a:extLst>
              </p:cNvPr>
              <p:cNvGrpSpPr/>
              <p:nvPr/>
            </p:nvGrpSpPr>
            <p:grpSpPr>
              <a:xfrm rot="16200000">
                <a:off x="6447151" y="1856703"/>
                <a:ext cx="77001" cy="5795085"/>
                <a:chOff x="3359689" y="1884804"/>
                <a:chExt cx="77001" cy="5795085"/>
              </a:xfrm>
            </p:grpSpPr>
            <p:cxnSp>
              <p:nvCxnSpPr>
                <p:cNvPr id="263" name="Straight Connector 262">
                  <a:extLst>
                    <a:ext uri="{FF2B5EF4-FFF2-40B4-BE49-F238E27FC236}">
                      <a16:creationId xmlns:a16="http://schemas.microsoft.com/office/drawing/2014/main" id="{12C9476F-4E23-44F3-A2BE-BA673C71DC8D}"/>
                    </a:ext>
                  </a:extLst>
                </p:cNvPr>
                <p:cNvCxnSpPr>
                  <a:cxnSpLocks/>
                </p:cNvCxnSpPr>
                <p:nvPr/>
              </p:nvCxnSpPr>
              <p:spPr>
                <a:xfrm flipH="1">
                  <a:off x="3359696" y="603382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1ECF4ECF-F2E5-4504-BC6F-0B29E538F7FE}"/>
                    </a:ext>
                  </a:extLst>
                </p:cNvPr>
                <p:cNvCxnSpPr>
                  <a:cxnSpLocks/>
                </p:cNvCxnSpPr>
                <p:nvPr/>
              </p:nvCxnSpPr>
              <p:spPr>
                <a:xfrm flipH="1">
                  <a:off x="3359707" y="561850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317D795B-0A5B-4474-9FB3-BEB9EF35C9D9}"/>
                    </a:ext>
                  </a:extLst>
                </p:cNvPr>
                <p:cNvCxnSpPr>
                  <a:cxnSpLocks/>
                </p:cNvCxnSpPr>
                <p:nvPr/>
              </p:nvCxnSpPr>
              <p:spPr>
                <a:xfrm flipH="1">
                  <a:off x="3359707" y="520096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45E2A17B-55D0-4746-99BD-5C203C124B05}"/>
                    </a:ext>
                  </a:extLst>
                </p:cNvPr>
                <p:cNvCxnSpPr>
                  <a:cxnSpLocks/>
                </p:cNvCxnSpPr>
                <p:nvPr/>
              </p:nvCxnSpPr>
              <p:spPr>
                <a:xfrm flipH="1">
                  <a:off x="3359707" y="478021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7735B6C3-0CA2-4F3C-AB67-5C48DDE4B0D0}"/>
                    </a:ext>
                  </a:extLst>
                </p:cNvPr>
                <p:cNvCxnSpPr>
                  <a:cxnSpLocks/>
                </p:cNvCxnSpPr>
                <p:nvPr/>
              </p:nvCxnSpPr>
              <p:spPr>
                <a:xfrm flipH="1">
                  <a:off x="3359704" y="43646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8" name="Straight Connector 267">
                  <a:extLst>
                    <a:ext uri="{FF2B5EF4-FFF2-40B4-BE49-F238E27FC236}">
                      <a16:creationId xmlns:a16="http://schemas.microsoft.com/office/drawing/2014/main" id="{2FD3A562-D916-4FCD-ADAD-D12A83379724}"/>
                    </a:ext>
                  </a:extLst>
                </p:cNvPr>
                <p:cNvCxnSpPr>
                  <a:cxnSpLocks/>
                </p:cNvCxnSpPr>
                <p:nvPr/>
              </p:nvCxnSpPr>
              <p:spPr>
                <a:xfrm flipH="1">
                  <a:off x="3359704" y="395216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956947C9-E6A8-4520-8C20-0E4AD9A0BB3E}"/>
                    </a:ext>
                  </a:extLst>
                </p:cNvPr>
                <p:cNvCxnSpPr>
                  <a:cxnSpLocks/>
                </p:cNvCxnSpPr>
                <p:nvPr/>
              </p:nvCxnSpPr>
              <p:spPr>
                <a:xfrm flipH="1">
                  <a:off x="3359700" y="35428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74FEBA15-C6A3-42F2-AEDB-B5CA1E705DA9}"/>
                    </a:ext>
                  </a:extLst>
                </p:cNvPr>
                <p:cNvCxnSpPr>
                  <a:cxnSpLocks/>
                </p:cNvCxnSpPr>
                <p:nvPr/>
              </p:nvCxnSpPr>
              <p:spPr>
                <a:xfrm flipH="1">
                  <a:off x="3359704" y="271463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1" name="Straight Connector 270">
                  <a:extLst>
                    <a:ext uri="{FF2B5EF4-FFF2-40B4-BE49-F238E27FC236}">
                      <a16:creationId xmlns:a16="http://schemas.microsoft.com/office/drawing/2014/main" id="{97DD131F-78AD-4885-B0A2-0FF8E5A90225}"/>
                    </a:ext>
                  </a:extLst>
                </p:cNvPr>
                <p:cNvCxnSpPr>
                  <a:cxnSpLocks/>
                </p:cNvCxnSpPr>
                <p:nvPr/>
              </p:nvCxnSpPr>
              <p:spPr>
                <a:xfrm flipH="1">
                  <a:off x="3359689" y="312035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2" name="Straight Connector 271">
                  <a:extLst>
                    <a:ext uri="{FF2B5EF4-FFF2-40B4-BE49-F238E27FC236}">
                      <a16:creationId xmlns:a16="http://schemas.microsoft.com/office/drawing/2014/main" id="{C6054D99-FCC6-47F7-8EDB-CB85D34AC18F}"/>
                    </a:ext>
                  </a:extLst>
                </p:cNvPr>
                <p:cNvCxnSpPr>
                  <a:cxnSpLocks/>
                </p:cNvCxnSpPr>
                <p:nvPr/>
              </p:nvCxnSpPr>
              <p:spPr>
                <a:xfrm flipH="1">
                  <a:off x="3359704" y="22952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3" name="Straight Connector 272">
                  <a:extLst>
                    <a:ext uri="{FF2B5EF4-FFF2-40B4-BE49-F238E27FC236}">
                      <a16:creationId xmlns:a16="http://schemas.microsoft.com/office/drawing/2014/main" id="{0D488902-8F67-43A9-B9CC-910E55D04420}"/>
                    </a:ext>
                  </a:extLst>
                </p:cNvPr>
                <p:cNvCxnSpPr>
                  <a:cxnSpLocks/>
                </p:cNvCxnSpPr>
                <p:nvPr/>
              </p:nvCxnSpPr>
              <p:spPr>
                <a:xfrm flipH="1">
                  <a:off x="3359704" y="1884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4" name="Straight Connector 273">
                  <a:extLst>
                    <a:ext uri="{FF2B5EF4-FFF2-40B4-BE49-F238E27FC236}">
                      <a16:creationId xmlns:a16="http://schemas.microsoft.com/office/drawing/2014/main" id="{8CA696AB-2E65-46AD-8831-A0BB0F7A3DD5}"/>
                    </a:ext>
                  </a:extLst>
                </p:cNvPr>
                <p:cNvCxnSpPr>
                  <a:cxnSpLocks/>
                </p:cNvCxnSpPr>
                <p:nvPr/>
              </p:nvCxnSpPr>
              <p:spPr>
                <a:xfrm flipH="1">
                  <a:off x="3364665" y="726369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5" name="Straight Connector 274">
                  <a:extLst>
                    <a:ext uri="{FF2B5EF4-FFF2-40B4-BE49-F238E27FC236}">
                      <a16:creationId xmlns:a16="http://schemas.microsoft.com/office/drawing/2014/main" id="{D29C919A-20C7-4756-92A0-39B5FDC420C2}"/>
                    </a:ext>
                  </a:extLst>
                </p:cNvPr>
                <p:cNvCxnSpPr>
                  <a:cxnSpLocks/>
                </p:cNvCxnSpPr>
                <p:nvPr/>
              </p:nvCxnSpPr>
              <p:spPr>
                <a:xfrm flipH="1">
                  <a:off x="3364678" y="685157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6" name="Straight Connector 275">
                  <a:extLst>
                    <a:ext uri="{FF2B5EF4-FFF2-40B4-BE49-F238E27FC236}">
                      <a16:creationId xmlns:a16="http://schemas.microsoft.com/office/drawing/2014/main" id="{4C66D85B-F97C-4803-B098-7EE9058229F5}"/>
                    </a:ext>
                  </a:extLst>
                </p:cNvPr>
                <p:cNvCxnSpPr>
                  <a:cxnSpLocks/>
                </p:cNvCxnSpPr>
                <p:nvPr/>
              </p:nvCxnSpPr>
              <p:spPr>
                <a:xfrm flipH="1">
                  <a:off x="3364690" y="643722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7" name="Straight Connector 276">
                  <a:extLst>
                    <a:ext uri="{FF2B5EF4-FFF2-40B4-BE49-F238E27FC236}">
                      <a16:creationId xmlns:a16="http://schemas.microsoft.com/office/drawing/2014/main" id="{21B5FF61-68B4-41A8-A44A-F2C5CFB809D0}"/>
                    </a:ext>
                  </a:extLst>
                </p:cNvPr>
                <p:cNvCxnSpPr>
                  <a:cxnSpLocks/>
                </p:cNvCxnSpPr>
                <p:nvPr/>
              </p:nvCxnSpPr>
              <p:spPr>
                <a:xfrm flipH="1">
                  <a:off x="3363267" y="76798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4" name="Group 233">
                <a:extLst>
                  <a:ext uri="{FF2B5EF4-FFF2-40B4-BE49-F238E27FC236}">
                    <a16:creationId xmlns:a16="http://schemas.microsoft.com/office/drawing/2014/main" id="{5B784307-BD0D-4F29-BF8B-D5D5DA7CD437}"/>
                  </a:ext>
                </a:extLst>
              </p:cNvPr>
              <p:cNvGrpSpPr/>
              <p:nvPr/>
            </p:nvGrpSpPr>
            <p:grpSpPr>
              <a:xfrm>
                <a:off x="2996180" y="1754265"/>
                <a:ext cx="404973" cy="3062203"/>
                <a:chOff x="3010248" y="1754265"/>
                <a:chExt cx="404973" cy="3062203"/>
              </a:xfrm>
            </p:grpSpPr>
            <p:sp>
              <p:nvSpPr>
                <p:cNvPr id="252" name="TextBox 251">
                  <a:extLst>
                    <a:ext uri="{FF2B5EF4-FFF2-40B4-BE49-F238E27FC236}">
                      <a16:creationId xmlns:a16="http://schemas.microsoft.com/office/drawing/2014/main" id="{48B9F6C5-4A8F-42EA-A515-4919E78AA5CA}"/>
                    </a:ext>
                  </a:extLst>
                </p:cNvPr>
                <p:cNvSpPr txBox="1"/>
                <p:nvPr/>
              </p:nvSpPr>
              <p:spPr>
                <a:xfrm>
                  <a:off x="3010248" y="4539469"/>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0.0</a:t>
                  </a:r>
                </a:p>
              </p:txBody>
            </p:sp>
            <p:sp>
              <p:nvSpPr>
                <p:cNvPr id="253" name="TextBox 252">
                  <a:extLst>
                    <a:ext uri="{FF2B5EF4-FFF2-40B4-BE49-F238E27FC236}">
                      <a16:creationId xmlns:a16="http://schemas.microsoft.com/office/drawing/2014/main" id="{586E0DDF-DC4A-4985-96B9-FC030D90CCF4}"/>
                    </a:ext>
                  </a:extLst>
                </p:cNvPr>
                <p:cNvSpPr txBox="1"/>
                <p:nvPr/>
              </p:nvSpPr>
              <p:spPr>
                <a:xfrm>
                  <a:off x="3010248" y="4253284"/>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0.1</a:t>
                  </a:r>
                </a:p>
              </p:txBody>
            </p:sp>
            <p:sp>
              <p:nvSpPr>
                <p:cNvPr id="254" name="TextBox 253">
                  <a:extLst>
                    <a:ext uri="{FF2B5EF4-FFF2-40B4-BE49-F238E27FC236}">
                      <a16:creationId xmlns:a16="http://schemas.microsoft.com/office/drawing/2014/main" id="{67B5B5C4-0F57-4C00-8DF2-092652A28E86}"/>
                    </a:ext>
                  </a:extLst>
                </p:cNvPr>
                <p:cNvSpPr txBox="1"/>
                <p:nvPr/>
              </p:nvSpPr>
              <p:spPr>
                <a:xfrm>
                  <a:off x="3010248" y="3978883"/>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0.2</a:t>
                  </a:r>
                </a:p>
              </p:txBody>
            </p:sp>
            <p:sp>
              <p:nvSpPr>
                <p:cNvPr id="255" name="TextBox 254">
                  <a:extLst>
                    <a:ext uri="{FF2B5EF4-FFF2-40B4-BE49-F238E27FC236}">
                      <a16:creationId xmlns:a16="http://schemas.microsoft.com/office/drawing/2014/main" id="{03640E97-B6ED-4FC4-B1DC-00E898D63B37}"/>
                    </a:ext>
                  </a:extLst>
                </p:cNvPr>
                <p:cNvSpPr txBox="1"/>
                <p:nvPr/>
              </p:nvSpPr>
              <p:spPr>
                <a:xfrm>
                  <a:off x="3010248" y="3697460"/>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0.3</a:t>
                  </a:r>
                </a:p>
              </p:txBody>
            </p:sp>
            <p:sp>
              <p:nvSpPr>
                <p:cNvPr id="256" name="TextBox 255">
                  <a:extLst>
                    <a:ext uri="{FF2B5EF4-FFF2-40B4-BE49-F238E27FC236}">
                      <a16:creationId xmlns:a16="http://schemas.microsoft.com/office/drawing/2014/main" id="{FEC8B87A-8111-4338-8BD0-918CCBAF870F}"/>
                    </a:ext>
                  </a:extLst>
                </p:cNvPr>
                <p:cNvSpPr txBox="1"/>
                <p:nvPr/>
              </p:nvSpPr>
              <p:spPr>
                <a:xfrm>
                  <a:off x="3010248" y="3414427"/>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0.4</a:t>
                  </a:r>
                </a:p>
              </p:txBody>
            </p:sp>
            <p:sp>
              <p:nvSpPr>
                <p:cNvPr id="257" name="TextBox 256">
                  <a:extLst>
                    <a:ext uri="{FF2B5EF4-FFF2-40B4-BE49-F238E27FC236}">
                      <a16:creationId xmlns:a16="http://schemas.microsoft.com/office/drawing/2014/main" id="{77985288-575B-4A95-81BE-4FAB4B0841A4}"/>
                    </a:ext>
                  </a:extLst>
                </p:cNvPr>
                <p:cNvSpPr txBox="1"/>
                <p:nvPr/>
              </p:nvSpPr>
              <p:spPr>
                <a:xfrm>
                  <a:off x="3010248" y="3140148"/>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0.5</a:t>
                  </a:r>
                </a:p>
              </p:txBody>
            </p:sp>
            <p:sp>
              <p:nvSpPr>
                <p:cNvPr id="258" name="TextBox 257">
                  <a:extLst>
                    <a:ext uri="{FF2B5EF4-FFF2-40B4-BE49-F238E27FC236}">
                      <a16:creationId xmlns:a16="http://schemas.microsoft.com/office/drawing/2014/main" id="{BCB9A59A-9046-4C29-B279-3420B3D27D55}"/>
                    </a:ext>
                  </a:extLst>
                </p:cNvPr>
                <p:cNvSpPr txBox="1"/>
                <p:nvPr/>
              </p:nvSpPr>
              <p:spPr>
                <a:xfrm>
                  <a:off x="3010248" y="2872891"/>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0.6</a:t>
                  </a:r>
                </a:p>
              </p:txBody>
            </p:sp>
            <p:sp>
              <p:nvSpPr>
                <p:cNvPr id="259" name="TextBox 258">
                  <a:extLst>
                    <a:ext uri="{FF2B5EF4-FFF2-40B4-BE49-F238E27FC236}">
                      <a16:creationId xmlns:a16="http://schemas.microsoft.com/office/drawing/2014/main" id="{EB49034E-3C9F-425E-92AB-02B03041B4A6}"/>
                    </a:ext>
                  </a:extLst>
                </p:cNvPr>
                <p:cNvSpPr txBox="1"/>
                <p:nvPr/>
              </p:nvSpPr>
              <p:spPr>
                <a:xfrm>
                  <a:off x="3010248" y="2591469"/>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0.7</a:t>
                  </a:r>
                </a:p>
              </p:txBody>
            </p:sp>
            <p:sp>
              <p:nvSpPr>
                <p:cNvPr id="260" name="TextBox 259">
                  <a:extLst>
                    <a:ext uri="{FF2B5EF4-FFF2-40B4-BE49-F238E27FC236}">
                      <a16:creationId xmlns:a16="http://schemas.microsoft.com/office/drawing/2014/main" id="{739B3214-422B-42EB-84A7-D7A1DFED3BBE}"/>
                    </a:ext>
                  </a:extLst>
                </p:cNvPr>
                <p:cNvSpPr txBox="1"/>
                <p:nvPr/>
              </p:nvSpPr>
              <p:spPr>
                <a:xfrm>
                  <a:off x="3010248" y="2300563"/>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0.8</a:t>
                  </a:r>
                </a:p>
              </p:txBody>
            </p:sp>
            <p:sp>
              <p:nvSpPr>
                <p:cNvPr id="261" name="TextBox 260">
                  <a:extLst>
                    <a:ext uri="{FF2B5EF4-FFF2-40B4-BE49-F238E27FC236}">
                      <a16:creationId xmlns:a16="http://schemas.microsoft.com/office/drawing/2014/main" id="{39F2BD1F-1F2F-4353-A733-2C61E983BFF2}"/>
                    </a:ext>
                  </a:extLst>
                </p:cNvPr>
                <p:cNvSpPr txBox="1"/>
                <p:nvPr/>
              </p:nvSpPr>
              <p:spPr>
                <a:xfrm>
                  <a:off x="3010248" y="2023782"/>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0.9</a:t>
                  </a:r>
                </a:p>
              </p:txBody>
            </p:sp>
            <p:sp>
              <p:nvSpPr>
                <p:cNvPr id="262" name="TextBox 261">
                  <a:extLst>
                    <a:ext uri="{FF2B5EF4-FFF2-40B4-BE49-F238E27FC236}">
                      <a16:creationId xmlns:a16="http://schemas.microsoft.com/office/drawing/2014/main" id="{B5C9679D-35F2-409A-A82E-AF6996A89F0E}"/>
                    </a:ext>
                  </a:extLst>
                </p:cNvPr>
                <p:cNvSpPr txBox="1"/>
                <p:nvPr/>
              </p:nvSpPr>
              <p:spPr>
                <a:xfrm>
                  <a:off x="3010248" y="1754265"/>
                  <a:ext cx="404973" cy="276999"/>
                </a:xfrm>
                <a:prstGeom prst="rect">
                  <a:avLst/>
                </a:prstGeom>
                <a:noFill/>
              </p:spPr>
              <p:txBody>
                <a:bodyPr wrap="square" rtlCol="0">
                  <a:spAutoFit/>
                </a:bodyPr>
                <a:lstStyle/>
                <a:p>
                  <a:pPr algn="r"/>
                  <a:r>
                    <a:rPr lang="en-GB" sz="1200" dirty="0">
                      <a:solidFill>
                        <a:schemeClr val="bg1">
                          <a:lumMod val="50000"/>
                        </a:schemeClr>
                      </a:solidFill>
                      <a:ea typeface="Aileron" charset="0"/>
                      <a:cs typeface="Aileron" charset="0"/>
                    </a:rPr>
                    <a:t>1.0</a:t>
                  </a:r>
                </a:p>
              </p:txBody>
            </p:sp>
          </p:grpSp>
          <p:grpSp>
            <p:nvGrpSpPr>
              <p:cNvPr id="235" name="Group 234">
                <a:extLst>
                  <a:ext uri="{FF2B5EF4-FFF2-40B4-BE49-F238E27FC236}">
                    <a16:creationId xmlns:a16="http://schemas.microsoft.com/office/drawing/2014/main" id="{2B68E9BD-AC09-47AC-B8BE-65CC8B785584}"/>
                  </a:ext>
                </a:extLst>
              </p:cNvPr>
              <p:cNvGrpSpPr/>
              <p:nvPr/>
            </p:nvGrpSpPr>
            <p:grpSpPr>
              <a:xfrm>
                <a:off x="3423851" y="4742287"/>
                <a:ext cx="6135675" cy="276999"/>
                <a:chOff x="3423851" y="4742287"/>
                <a:chExt cx="6135675" cy="276999"/>
              </a:xfrm>
            </p:grpSpPr>
            <p:sp>
              <p:nvSpPr>
                <p:cNvPr id="236" name="TextBox 235">
                  <a:extLst>
                    <a:ext uri="{FF2B5EF4-FFF2-40B4-BE49-F238E27FC236}">
                      <a16:creationId xmlns:a16="http://schemas.microsoft.com/office/drawing/2014/main" id="{D9E9BAD3-16F6-4724-A447-362D653E3190}"/>
                    </a:ext>
                  </a:extLst>
                </p:cNvPr>
                <p:cNvSpPr txBox="1"/>
                <p:nvPr/>
              </p:nvSpPr>
              <p:spPr>
                <a:xfrm>
                  <a:off x="5478208" y="4742287"/>
                  <a:ext cx="348960"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15</a:t>
                  </a:r>
                </a:p>
              </p:txBody>
            </p:sp>
            <p:grpSp>
              <p:nvGrpSpPr>
                <p:cNvPr id="237" name="Group 236">
                  <a:extLst>
                    <a:ext uri="{FF2B5EF4-FFF2-40B4-BE49-F238E27FC236}">
                      <a16:creationId xmlns:a16="http://schemas.microsoft.com/office/drawing/2014/main" id="{636CE5B8-716A-478E-BBEC-5D73D6844BDA}"/>
                    </a:ext>
                  </a:extLst>
                </p:cNvPr>
                <p:cNvGrpSpPr/>
                <p:nvPr/>
              </p:nvGrpSpPr>
              <p:grpSpPr>
                <a:xfrm>
                  <a:off x="3423851" y="4742287"/>
                  <a:ext cx="6135675" cy="276999"/>
                  <a:chOff x="3423851" y="4761337"/>
                  <a:chExt cx="6135675" cy="276999"/>
                </a:xfrm>
              </p:grpSpPr>
              <p:sp>
                <p:nvSpPr>
                  <p:cNvPr id="238" name="TextBox 237">
                    <a:extLst>
                      <a:ext uri="{FF2B5EF4-FFF2-40B4-BE49-F238E27FC236}">
                        <a16:creationId xmlns:a16="http://schemas.microsoft.com/office/drawing/2014/main" id="{6033D99C-3866-4576-B5AE-13AE9F2D7AFC}"/>
                      </a:ext>
                    </a:extLst>
                  </p:cNvPr>
                  <p:cNvSpPr txBox="1"/>
                  <p:nvPr/>
                </p:nvSpPr>
                <p:spPr>
                  <a:xfrm>
                    <a:off x="34238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0</a:t>
                    </a:r>
                  </a:p>
                </p:txBody>
              </p:sp>
              <p:sp>
                <p:nvSpPr>
                  <p:cNvPr id="239" name="TextBox 238">
                    <a:extLst>
                      <a:ext uri="{FF2B5EF4-FFF2-40B4-BE49-F238E27FC236}">
                        <a16:creationId xmlns:a16="http://schemas.microsoft.com/office/drawing/2014/main" id="{D9BEC2F1-64CC-4364-BBCE-943AFBCFB71A}"/>
                      </a:ext>
                    </a:extLst>
                  </p:cNvPr>
                  <p:cNvSpPr txBox="1"/>
                  <p:nvPr/>
                </p:nvSpPr>
                <p:spPr>
                  <a:xfrm>
                    <a:off x="38361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a:t>
                    </a:r>
                  </a:p>
                </p:txBody>
              </p:sp>
              <p:sp>
                <p:nvSpPr>
                  <p:cNvPr id="240" name="TextBox 239">
                    <a:extLst>
                      <a:ext uri="{FF2B5EF4-FFF2-40B4-BE49-F238E27FC236}">
                        <a16:creationId xmlns:a16="http://schemas.microsoft.com/office/drawing/2014/main" id="{42A46CEA-6534-4780-9B10-B528D45D9E80}"/>
                      </a:ext>
                    </a:extLst>
                  </p:cNvPr>
                  <p:cNvSpPr txBox="1"/>
                  <p:nvPr/>
                </p:nvSpPr>
                <p:spPr>
                  <a:xfrm>
                    <a:off x="42484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6</a:t>
                    </a:r>
                  </a:p>
                </p:txBody>
              </p:sp>
              <p:sp>
                <p:nvSpPr>
                  <p:cNvPr id="241" name="TextBox 240">
                    <a:extLst>
                      <a:ext uri="{FF2B5EF4-FFF2-40B4-BE49-F238E27FC236}">
                        <a16:creationId xmlns:a16="http://schemas.microsoft.com/office/drawing/2014/main" id="{D9D3A53D-B2FE-47E3-B45C-E473E8DEE952}"/>
                      </a:ext>
                    </a:extLst>
                  </p:cNvPr>
                  <p:cNvSpPr txBox="1"/>
                  <p:nvPr/>
                </p:nvSpPr>
                <p:spPr>
                  <a:xfrm>
                    <a:off x="4660751" y="4761337"/>
                    <a:ext cx="32896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9</a:t>
                    </a:r>
                  </a:p>
                </p:txBody>
              </p:sp>
              <p:sp>
                <p:nvSpPr>
                  <p:cNvPr id="242" name="TextBox 241">
                    <a:extLst>
                      <a:ext uri="{FF2B5EF4-FFF2-40B4-BE49-F238E27FC236}">
                        <a16:creationId xmlns:a16="http://schemas.microsoft.com/office/drawing/2014/main" id="{0282437C-8A4C-4B05-8B85-057D3BF5128F}"/>
                      </a:ext>
                    </a:extLst>
                  </p:cNvPr>
                  <p:cNvSpPr txBox="1"/>
                  <p:nvPr/>
                </p:nvSpPr>
                <p:spPr>
                  <a:xfrm>
                    <a:off x="5063526" y="4761337"/>
                    <a:ext cx="361347"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12</a:t>
                    </a:r>
                  </a:p>
                </p:txBody>
              </p:sp>
              <p:sp>
                <p:nvSpPr>
                  <p:cNvPr id="243" name="TextBox 242">
                    <a:extLst>
                      <a:ext uri="{FF2B5EF4-FFF2-40B4-BE49-F238E27FC236}">
                        <a16:creationId xmlns:a16="http://schemas.microsoft.com/office/drawing/2014/main" id="{9E8EC705-C980-4F0E-8994-CF9E503737F2}"/>
                      </a:ext>
                    </a:extLst>
                  </p:cNvPr>
                  <p:cNvSpPr txBox="1"/>
                  <p:nvPr/>
                </p:nvSpPr>
                <p:spPr>
                  <a:xfrm>
                    <a:off x="5885746" y="4761337"/>
                    <a:ext cx="366484"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18</a:t>
                    </a:r>
                  </a:p>
                </p:txBody>
              </p:sp>
              <p:sp>
                <p:nvSpPr>
                  <p:cNvPr id="244" name="TextBox 243">
                    <a:extLst>
                      <a:ext uri="{FF2B5EF4-FFF2-40B4-BE49-F238E27FC236}">
                        <a16:creationId xmlns:a16="http://schemas.microsoft.com/office/drawing/2014/main" id="{9601C068-A7AF-4B7D-8916-84360FD7A990}"/>
                      </a:ext>
                    </a:extLst>
                  </p:cNvPr>
                  <p:cNvSpPr txBox="1"/>
                  <p:nvPr/>
                </p:nvSpPr>
                <p:spPr>
                  <a:xfrm>
                    <a:off x="6278996" y="4761337"/>
                    <a:ext cx="412300"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21</a:t>
                    </a:r>
                  </a:p>
                </p:txBody>
              </p:sp>
              <p:sp>
                <p:nvSpPr>
                  <p:cNvPr id="245" name="TextBox 244">
                    <a:extLst>
                      <a:ext uri="{FF2B5EF4-FFF2-40B4-BE49-F238E27FC236}">
                        <a16:creationId xmlns:a16="http://schemas.microsoft.com/office/drawing/2014/main" id="{D216E826-F0A0-4FB7-8D0B-5F848F1C8C13}"/>
                      </a:ext>
                    </a:extLst>
                  </p:cNvPr>
                  <p:cNvSpPr txBox="1"/>
                  <p:nvPr/>
                </p:nvSpPr>
                <p:spPr>
                  <a:xfrm>
                    <a:off x="6722251" y="4761337"/>
                    <a:ext cx="359136"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24</a:t>
                    </a:r>
                  </a:p>
                </p:txBody>
              </p:sp>
              <p:sp>
                <p:nvSpPr>
                  <p:cNvPr id="246" name="TextBox 245">
                    <a:extLst>
                      <a:ext uri="{FF2B5EF4-FFF2-40B4-BE49-F238E27FC236}">
                        <a16:creationId xmlns:a16="http://schemas.microsoft.com/office/drawing/2014/main" id="{FED80595-EA42-4563-BD00-B118A28704DD}"/>
                      </a:ext>
                    </a:extLst>
                  </p:cNvPr>
                  <p:cNvSpPr txBox="1"/>
                  <p:nvPr/>
                </p:nvSpPr>
                <p:spPr>
                  <a:xfrm>
                    <a:off x="7134551" y="4761337"/>
                    <a:ext cx="37515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27</a:t>
                    </a:r>
                  </a:p>
                </p:txBody>
              </p:sp>
              <p:sp>
                <p:nvSpPr>
                  <p:cNvPr id="247" name="TextBox 246">
                    <a:extLst>
                      <a:ext uri="{FF2B5EF4-FFF2-40B4-BE49-F238E27FC236}">
                        <a16:creationId xmlns:a16="http://schemas.microsoft.com/office/drawing/2014/main" id="{A43E7C8F-C84C-4EAD-8D92-9957183A6CB3}"/>
                      </a:ext>
                    </a:extLst>
                  </p:cNvPr>
                  <p:cNvSpPr txBox="1"/>
                  <p:nvPr/>
                </p:nvSpPr>
                <p:spPr>
                  <a:xfrm>
                    <a:off x="7546850" y="4761337"/>
                    <a:ext cx="374295"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30</a:t>
                    </a:r>
                  </a:p>
                </p:txBody>
              </p:sp>
              <p:sp>
                <p:nvSpPr>
                  <p:cNvPr id="248" name="TextBox 247">
                    <a:extLst>
                      <a:ext uri="{FF2B5EF4-FFF2-40B4-BE49-F238E27FC236}">
                        <a16:creationId xmlns:a16="http://schemas.microsoft.com/office/drawing/2014/main" id="{1A7E39A3-9D33-4DEC-84F7-507DD5813CC8}"/>
                      </a:ext>
                    </a:extLst>
                  </p:cNvPr>
                  <p:cNvSpPr txBox="1"/>
                  <p:nvPr/>
                </p:nvSpPr>
                <p:spPr>
                  <a:xfrm>
                    <a:off x="7954388" y="4761337"/>
                    <a:ext cx="374297"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33</a:t>
                    </a:r>
                  </a:p>
                </p:txBody>
              </p:sp>
              <p:sp>
                <p:nvSpPr>
                  <p:cNvPr id="249" name="TextBox 248">
                    <a:extLst>
                      <a:ext uri="{FF2B5EF4-FFF2-40B4-BE49-F238E27FC236}">
                        <a16:creationId xmlns:a16="http://schemas.microsoft.com/office/drawing/2014/main" id="{85EAB856-5B6F-4795-AA66-E02ED0D4936F}"/>
                      </a:ext>
                    </a:extLst>
                  </p:cNvPr>
                  <p:cNvSpPr txBox="1"/>
                  <p:nvPr/>
                </p:nvSpPr>
                <p:spPr>
                  <a:xfrm>
                    <a:off x="8378136" y="4761337"/>
                    <a:ext cx="348685"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36</a:t>
                    </a:r>
                  </a:p>
                </p:txBody>
              </p:sp>
              <p:sp>
                <p:nvSpPr>
                  <p:cNvPr id="250" name="TextBox 249">
                    <a:extLst>
                      <a:ext uri="{FF2B5EF4-FFF2-40B4-BE49-F238E27FC236}">
                        <a16:creationId xmlns:a16="http://schemas.microsoft.com/office/drawing/2014/main" id="{FBEDD052-768A-4619-8B2B-58948825B4EB}"/>
                      </a:ext>
                    </a:extLst>
                  </p:cNvPr>
                  <p:cNvSpPr txBox="1"/>
                  <p:nvPr/>
                </p:nvSpPr>
                <p:spPr>
                  <a:xfrm>
                    <a:off x="8779985" y="4761337"/>
                    <a:ext cx="37844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39</a:t>
                    </a:r>
                  </a:p>
                </p:txBody>
              </p:sp>
              <p:sp>
                <p:nvSpPr>
                  <p:cNvPr id="251" name="TextBox 250">
                    <a:extLst>
                      <a:ext uri="{FF2B5EF4-FFF2-40B4-BE49-F238E27FC236}">
                        <a16:creationId xmlns:a16="http://schemas.microsoft.com/office/drawing/2014/main" id="{1CEAD32B-B7A6-4F27-8188-91C3BCAC63B1}"/>
                      </a:ext>
                    </a:extLst>
                  </p:cNvPr>
                  <p:cNvSpPr txBox="1"/>
                  <p:nvPr/>
                </p:nvSpPr>
                <p:spPr>
                  <a:xfrm>
                    <a:off x="9195574" y="4761337"/>
                    <a:ext cx="363952" cy="276999"/>
                  </a:xfrm>
                  <a:prstGeom prst="rect">
                    <a:avLst/>
                  </a:prstGeom>
                  <a:noFill/>
                </p:spPr>
                <p:txBody>
                  <a:bodyPr wrap="square" rtlCol="0">
                    <a:spAutoFit/>
                  </a:bodyPr>
                  <a:lstStyle/>
                  <a:p>
                    <a:pPr algn="ctr"/>
                    <a:r>
                      <a:rPr lang="en-GB" sz="1200" dirty="0">
                        <a:solidFill>
                          <a:schemeClr val="bg1">
                            <a:lumMod val="50000"/>
                          </a:schemeClr>
                        </a:solidFill>
                        <a:ea typeface="Aileron" charset="0"/>
                        <a:cs typeface="Aileron" charset="0"/>
                      </a:rPr>
                      <a:t>42</a:t>
                    </a:r>
                  </a:p>
                </p:txBody>
              </p:sp>
            </p:grpSp>
          </p:grpSp>
        </p:grpSp>
        <p:grpSp>
          <p:nvGrpSpPr>
            <p:cNvPr id="17" name="Group 16">
              <a:extLst>
                <a:ext uri="{FF2B5EF4-FFF2-40B4-BE49-F238E27FC236}">
                  <a16:creationId xmlns:a16="http://schemas.microsoft.com/office/drawing/2014/main" id="{37D806AB-62DC-4D20-A7A5-413E0532E5EA}"/>
                </a:ext>
              </a:extLst>
            </p:cNvPr>
            <p:cNvGrpSpPr/>
            <p:nvPr/>
          </p:nvGrpSpPr>
          <p:grpSpPr>
            <a:xfrm>
              <a:off x="3396992" y="5208705"/>
              <a:ext cx="6178007" cy="266397"/>
              <a:chOff x="3381519" y="4756550"/>
              <a:chExt cx="6178007" cy="266397"/>
            </a:xfrm>
          </p:grpSpPr>
          <p:sp>
            <p:nvSpPr>
              <p:cNvPr id="214" name="TextBox 213">
                <a:extLst>
                  <a:ext uri="{FF2B5EF4-FFF2-40B4-BE49-F238E27FC236}">
                    <a16:creationId xmlns:a16="http://schemas.microsoft.com/office/drawing/2014/main" id="{2235A55E-5143-49FF-A5A8-ED61D0319BB1}"/>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478</a:t>
                </a:r>
              </a:p>
            </p:txBody>
          </p:sp>
          <p:sp>
            <p:nvSpPr>
              <p:cNvPr id="215" name="TextBox 214">
                <a:extLst>
                  <a:ext uri="{FF2B5EF4-FFF2-40B4-BE49-F238E27FC236}">
                    <a16:creationId xmlns:a16="http://schemas.microsoft.com/office/drawing/2014/main" id="{AAA96409-538F-4BAB-839D-91465EFBFBED}"/>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345</a:t>
                </a:r>
              </a:p>
            </p:txBody>
          </p:sp>
          <p:sp>
            <p:nvSpPr>
              <p:cNvPr id="216" name="TextBox 215">
                <a:extLst>
                  <a:ext uri="{FF2B5EF4-FFF2-40B4-BE49-F238E27FC236}">
                    <a16:creationId xmlns:a16="http://schemas.microsoft.com/office/drawing/2014/main" id="{0E90AF52-74F7-4154-8A7B-80B0E63A778D}"/>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223</a:t>
                </a:r>
              </a:p>
            </p:txBody>
          </p:sp>
          <p:sp>
            <p:nvSpPr>
              <p:cNvPr id="217" name="TextBox 216">
                <a:extLst>
                  <a:ext uri="{FF2B5EF4-FFF2-40B4-BE49-F238E27FC236}">
                    <a16:creationId xmlns:a16="http://schemas.microsoft.com/office/drawing/2014/main" id="{FCBDCC99-AC27-4DD6-822B-330175EBA195}"/>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172</a:t>
                </a:r>
              </a:p>
            </p:txBody>
          </p:sp>
          <p:sp>
            <p:nvSpPr>
              <p:cNvPr id="218" name="TextBox 217">
                <a:extLst>
                  <a:ext uri="{FF2B5EF4-FFF2-40B4-BE49-F238E27FC236}">
                    <a16:creationId xmlns:a16="http://schemas.microsoft.com/office/drawing/2014/main" id="{8E862B26-A3D7-4F47-BCCE-1325C5041D1A}"/>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106</a:t>
                </a:r>
              </a:p>
            </p:txBody>
          </p:sp>
          <p:sp>
            <p:nvSpPr>
              <p:cNvPr id="219" name="TextBox 218">
                <a:extLst>
                  <a:ext uri="{FF2B5EF4-FFF2-40B4-BE49-F238E27FC236}">
                    <a16:creationId xmlns:a16="http://schemas.microsoft.com/office/drawing/2014/main" id="{D0795B89-C4E3-49C8-99C7-6BD952EC1874}"/>
                  </a:ext>
                </a:extLst>
              </p:cNvPr>
              <p:cNvSpPr txBox="1"/>
              <p:nvPr/>
            </p:nvSpPr>
            <p:spPr>
              <a:xfrm>
                <a:off x="5861751" y="4761337"/>
                <a:ext cx="40620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44</a:t>
                </a:r>
              </a:p>
            </p:txBody>
          </p:sp>
          <p:sp>
            <p:nvSpPr>
              <p:cNvPr id="220" name="TextBox 219">
                <a:extLst>
                  <a:ext uri="{FF2B5EF4-FFF2-40B4-BE49-F238E27FC236}">
                    <a16:creationId xmlns:a16="http://schemas.microsoft.com/office/drawing/2014/main" id="{C7AA9505-0F04-40D4-98F0-BB6F05FC288A}"/>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28</a:t>
                </a:r>
              </a:p>
            </p:txBody>
          </p:sp>
          <p:sp>
            <p:nvSpPr>
              <p:cNvPr id="221" name="TextBox 220">
                <a:extLst>
                  <a:ext uri="{FF2B5EF4-FFF2-40B4-BE49-F238E27FC236}">
                    <a16:creationId xmlns:a16="http://schemas.microsoft.com/office/drawing/2014/main" id="{6646A44A-1FBC-40EC-9757-F7E003FAE248}"/>
                  </a:ext>
                </a:extLst>
              </p:cNvPr>
              <p:cNvSpPr txBox="1"/>
              <p:nvPr/>
            </p:nvSpPr>
            <p:spPr>
              <a:xfrm>
                <a:off x="6684926" y="4761337"/>
                <a:ext cx="418541"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14</a:t>
                </a:r>
              </a:p>
            </p:txBody>
          </p:sp>
          <p:sp>
            <p:nvSpPr>
              <p:cNvPr id="222" name="TextBox 221">
                <a:extLst>
                  <a:ext uri="{FF2B5EF4-FFF2-40B4-BE49-F238E27FC236}">
                    <a16:creationId xmlns:a16="http://schemas.microsoft.com/office/drawing/2014/main" id="{728FA8AC-EEF6-48AB-ACF5-C42E82741C36}"/>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9</a:t>
                </a:r>
              </a:p>
            </p:txBody>
          </p:sp>
          <p:sp>
            <p:nvSpPr>
              <p:cNvPr id="223" name="TextBox 222">
                <a:extLst>
                  <a:ext uri="{FF2B5EF4-FFF2-40B4-BE49-F238E27FC236}">
                    <a16:creationId xmlns:a16="http://schemas.microsoft.com/office/drawing/2014/main" id="{3F490037-30D4-45F2-9BD2-92E9AB06F1E9}"/>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a:t>
                </a:r>
              </a:p>
            </p:txBody>
          </p:sp>
          <p:sp>
            <p:nvSpPr>
              <p:cNvPr id="224" name="TextBox 223">
                <a:extLst>
                  <a:ext uri="{FF2B5EF4-FFF2-40B4-BE49-F238E27FC236}">
                    <a16:creationId xmlns:a16="http://schemas.microsoft.com/office/drawing/2014/main" id="{98A867DF-015A-46E7-99C9-4CF1ED3A9DF0}"/>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a:t>
                </a:r>
              </a:p>
            </p:txBody>
          </p:sp>
          <p:sp>
            <p:nvSpPr>
              <p:cNvPr id="225" name="TextBox 224">
                <a:extLst>
                  <a:ext uri="{FF2B5EF4-FFF2-40B4-BE49-F238E27FC236}">
                    <a16:creationId xmlns:a16="http://schemas.microsoft.com/office/drawing/2014/main" id="{2BD37F08-AD6F-484B-A360-6DD1D768BF21}"/>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sp>
            <p:nvSpPr>
              <p:cNvPr id="226" name="TextBox 225">
                <a:extLst>
                  <a:ext uri="{FF2B5EF4-FFF2-40B4-BE49-F238E27FC236}">
                    <a16:creationId xmlns:a16="http://schemas.microsoft.com/office/drawing/2014/main" id="{D766DE67-982C-4414-8A9B-C53F83BAC3BE}"/>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sp>
            <p:nvSpPr>
              <p:cNvPr id="227" name="TextBox 226">
                <a:extLst>
                  <a:ext uri="{FF2B5EF4-FFF2-40B4-BE49-F238E27FC236}">
                    <a16:creationId xmlns:a16="http://schemas.microsoft.com/office/drawing/2014/main" id="{8EB34AEE-F948-4727-BBF7-78602EEBA588}"/>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sp>
            <p:nvSpPr>
              <p:cNvPr id="228" name="TextBox 227">
                <a:extLst>
                  <a:ext uri="{FF2B5EF4-FFF2-40B4-BE49-F238E27FC236}">
                    <a16:creationId xmlns:a16="http://schemas.microsoft.com/office/drawing/2014/main" id="{D3E5D4E8-BEED-4489-8E3F-E150F88564F2}"/>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69</a:t>
                </a:r>
              </a:p>
            </p:txBody>
          </p:sp>
        </p:grpSp>
        <p:grpSp>
          <p:nvGrpSpPr>
            <p:cNvPr id="18" name="Group 17">
              <a:extLst>
                <a:ext uri="{FF2B5EF4-FFF2-40B4-BE49-F238E27FC236}">
                  <a16:creationId xmlns:a16="http://schemas.microsoft.com/office/drawing/2014/main" id="{E06FC753-43B8-4D80-ACD9-D92E4C7ABAD7}"/>
                </a:ext>
              </a:extLst>
            </p:cNvPr>
            <p:cNvGrpSpPr/>
            <p:nvPr/>
          </p:nvGrpSpPr>
          <p:grpSpPr>
            <a:xfrm>
              <a:off x="3403233" y="5410335"/>
              <a:ext cx="6178007" cy="266397"/>
              <a:chOff x="3381519" y="4756550"/>
              <a:chExt cx="6178007" cy="266397"/>
            </a:xfrm>
          </p:grpSpPr>
          <p:sp>
            <p:nvSpPr>
              <p:cNvPr id="199" name="TextBox 198">
                <a:extLst>
                  <a:ext uri="{FF2B5EF4-FFF2-40B4-BE49-F238E27FC236}">
                    <a16:creationId xmlns:a16="http://schemas.microsoft.com/office/drawing/2014/main" id="{B1EF97A6-3209-4608-BA8F-A9BE8D81485C}"/>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476</a:t>
                </a:r>
              </a:p>
            </p:txBody>
          </p:sp>
          <p:sp>
            <p:nvSpPr>
              <p:cNvPr id="200" name="TextBox 199">
                <a:extLst>
                  <a:ext uri="{FF2B5EF4-FFF2-40B4-BE49-F238E27FC236}">
                    <a16:creationId xmlns:a16="http://schemas.microsoft.com/office/drawing/2014/main" id="{8AD92480-6BBF-4783-8670-E8AB884C3A9C}"/>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262</a:t>
                </a:r>
              </a:p>
            </p:txBody>
          </p:sp>
          <p:sp>
            <p:nvSpPr>
              <p:cNvPr id="201" name="TextBox 200">
                <a:extLst>
                  <a:ext uri="{FF2B5EF4-FFF2-40B4-BE49-F238E27FC236}">
                    <a16:creationId xmlns:a16="http://schemas.microsoft.com/office/drawing/2014/main" id="{56A5A688-7908-46E3-A34E-C55A21AE6B33}"/>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140</a:t>
                </a:r>
              </a:p>
            </p:txBody>
          </p:sp>
          <p:sp>
            <p:nvSpPr>
              <p:cNvPr id="202" name="TextBox 201">
                <a:extLst>
                  <a:ext uri="{FF2B5EF4-FFF2-40B4-BE49-F238E27FC236}">
                    <a16:creationId xmlns:a16="http://schemas.microsoft.com/office/drawing/2014/main" id="{CE3ABFE3-9505-49E4-A88E-33904064C648}"/>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94</a:t>
                </a:r>
              </a:p>
            </p:txBody>
          </p:sp>
          <p:sp>
            <p:nvSpPr>
              <p:cNvPr id="203" name="TextBox 202">
                <a:extLst>
                  <a:ext uri="{FF2B5EF4-FFF2-40B4-BE49-F238E27FC236}">
                    <a16:creationId xmlns:a16="http://schemas.microsoft.com/office/drawing/2014/main" id="{9DD182F2-1CB9-4B76-9073-C181A3379589}"/>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56</a:t>
                </a:r>
              </a:p>
            </p:txBody>
          </p:sp>
          <p:sp>
            <p:nvSpPr>
              <p:cNvPr id="204" name="TextBox 203">
                <a:extLst>
                  <a:ext uri="{FF2B5EF4-FFF2-40B4-BE49-F238E27FC236}">
                    <a16:creationId xmlns:a16="http://schemas.microsoft.com/office/drawing/2014/main" id="{2BDC1E48-4314-45FE-9FE7-1E9157570E27}"/>
                  </a:ext>
                </a:extLst>
              </p:cNvPr>
              <p:cNvSpPr txBox="1"/>
              <p:nvPr/>
            </p:nvSpPr>
            <p:spPr>
              <a:xfrm>
                <a:off x="5851881" y="4761337"/>
                <a:ext cx="412297"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33</a:t>
                </a:r>
              </a:p>
            </p:txBody>
          </p:sp>
          <p:sp>
            <p:nvSpPr>
              <p:cNvPr id="205" name="TextBox 204">
                <a:extLst>
                  <a:ext uri="{FF2B5EF4-FFF2-40B4-BE49-F238E27FC236}">
                    <a16:creationId xmlns:a16="http://schemas.microsoft.com/office/drawing/2014/main" id="{AC8F510F-32BD-4483-B60A-78A2DE558148}"/>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22</a:t>
                </a:r>
              </a:p>
            </p:txBody>
          </p:sp>
          <p:sp>
            <p:nvSpPr>
              <p:cNvPr id="206" name="TextBox 205">
                <a:extLst>
                  <a:ext uri="{FF2B5EF4-FFF2-40B4-BE49-F238E27FC236}">
                    <a16:creationId xmlns:a16="http://schemas.microsoft.com/office/drawing/2014/main" id="{EF018DB9-94C8-4B91-9125-C4F8471FE447}"/>
                  </a:ext>
                </a:extLst>
              </p:cNvPr>
              <p:cNvSpPr txBox="1"/>
              <p:nvPr/>
            </p:nvSpPr>
            <p:spPr>
              <a:xfrm>
                <a:off x="6686019" y="4761337"/>
                <a:ext cx="412300"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14</a:t>
                </a:r>
              </a:p>
            </p:txBody>
          </p:sp>
          <p:sp>
            <p:nvSpPr>
              <p:cNvPr id="207" name="TextBox 206">
                <a:extLst>
                  <a:ext uri="{FF2B5EF4-FFF2-40B4-BE49-F238E27FC236}">
                    <a16:creationId xmlns:a16="http://schemas.microsoft.com/office/drawing/2014/main" id="{AB363572-6139-4370-9744-92EBCDE1E7BA}"/>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9</a:t>
                </a:r>
              </a:p>
            </p:txBody>
          </p:sp>
          <p:sp>
            <p:nvSpPr>
              <p:cNvPr id="208" name="TextBox 207">
                <a:extLst>
                  <a:ext uri="{FF2B5EF4-FFF2-40B4-BE49-F238E27FC236}">
                    <a16:creationId xmlns:a16="http://schemas.microsoft.com/office/drawing/2014/main" id="{84F4AE91-F3C8-4AD8-9B8B-C237065B0B0F}"/>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a:t>
                </a:r>
              </a:p>
            </p:txBody>
          </p:sp>
          <p:sp>
            <p:nvSpPr>
              <p:cNvPr id="209" name="TextBox 208">
                <a:extLst>
                  <a:ext uri="{FF2B5EF4-FFF2-40B4-BE49-F238E27FC236}">
                    <a16:creationId xmlns:a16="http://schemas.microsoft.com/office/drawing/2014/main" id="{5A8B34C5-F6AD-45FE-837B-35A71CD01956}"/>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a:t>
                </a:r>
              </a:p>
            </p:txBody>
          </p:sp>
          <p:sp>
            <p:nvSpPr>
              <p:cNvPr id="210" name="TextBox 209">
                <a:extLst>
                  <a:ext uri="{FF2B5EF4-FFF2-40B4-BE49-F238E27FC236}">
                    <a16:creationId xmlns:a16="http://schemas.microsoft.com/office/drawing/2014/main" id="{7F853430-DAE7-44EE-B622-2DD4615001C2}"/>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2</a:t>
                </a:r>
              </a:p>
            </p:txBody>
          </p:sp>
          <p:sp>
            <p:nvSpPr>
              <p:cNvPr id="211" name="TextBox 210">
                <a:extLst>
                  <a:ext uri="{FF2B5EF4-FFF2-40B4-BE49-F238E27FC236}">
                    <a16:creationId xmlns:a16="http://schemas.microsoft.com/office/drawing/2014/main" id="{004199A3-C048-4B7E-9A32-F9D56E0A50FA}"/>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0</a:t>
                </a:r>
              </a:p>
            </p:txBody>
          </p:sp>
          <p:sp>
            <p:nvSpPr>
              <p:cNvPr id="212" name="TextBox 211">
                <a:extLst>
                  <a:ext uri="{FF2B5EF4-FFF2-40B4-BE49-F238E27FC236}">
                    <a16:creationId xmlns:a16="http://schemas.microsoft.com/office/drawing/2014/main" id="{DABCC414-24AA-4076-8EE2-1D6A2395B339}"/>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0</a:t>
                </a:r>
              </a:p>
            </p:txBody>
          </p:sp>
          <p:sp>
            <p:nvSpPr>
              <p:cNvPr id="213" name="TextBox 212">
                <a:extLst>
                  <a:ext uri="{FF2B5EF4-FFF2-40B4-BE49-F238E27FC236}">
                    <a16:creationId xmlns:a16="http://schemas.microsoft.com/office/drawing/2014/main" id="{2D61166A-CB6C-4904-814D-65C4455C74DB}"/>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bg2">
                        <a:lumMod val="25000"/>
                      </a:schemeClr>
                    </a:solidFill>
                    <a:ea typeface="Aileron" charset="0"/>
                    <a:cs typeface="Aileron" charset="0"/>
                  </a:rPr>
                  <a:t>41</a:t>
                </a:r>
              </a:p>
            </p:txBody>
          </p:sp>
        </p:grpSp>
        <p:sp>
          <p:nvSpPr>
            <p:cNvPr id="19" name="TextBox 18">
              <a:extLst>
                <a:ext uri="{FF2B5EF4-FFF2-40B4-BE49-F238E27FC236}">
                  <a16:creationId xmlns:a16="http://schemas.microsoft.com/office/drawing/2014/main" id="{ABCE50BC-C117-4CEE-A4F2-7D7229EE537D}"/>
                </a:ext>
              </a:extLst>
            </p:cNvPr>
            <p:cNvSpPr txBox="1"/>
            <p:nvPr/>
          </p:nvSpPr>
          <p:spPr>
            <a:xfrm>
              <a:off x="7244757" y="1716125"/>
              <a:ext cx="2251948" cy="938719"/>
            </a:xfrm>
            <a:prstGeom prst="rect">
              <a:avLst/>
            </a:prstGeom>
            <a:noFill/>
          </p:spPr>
          <p:txBody>
            <a:bodyPr wrap="square" rtlCol="0">
              <a:spAutoFit/>
            </a:bodyPr>
            <a:lstStyle/>
            <a:p>
              <a:r>
                <a:rPr lang="en-GB" sz="1100" dirty="0">
                  <a:solidFill>
                    <a:schemeClr val="tx2"/>
                  </a:solidFill>
                  <a:ea typeface="Aileron" charset="0"/>
                  <a:cs typeface="Aileron" charset="0"/>
                </a:rPr>
                <a:t>Median (months) (95% CI)</a:t>
              </a:r>
            </a:p>
            <a:p>
              <a:r>
                <a:rPr lang="en-GB" sz="1100" dirty="0">
                  <a:solidFill>
                    <a:schemeClr val="tx2"/>
                  </a:solidFill>
                  <a:ea typeface="Aileron" charset="0"/>
                  <a:cs typeface="Aileron" charset="0"/>
                </a:rPr>
                <a:t>lenvatinib: 7.4 (6.9 ̶  8.8)</a:t>
              </a:r>
            </a:p>
            <a:p>
              <a:r>
                <a:rPr lang="en-GB" sz="1100" dirty="0">
                  <a:solidFill>
                    <a:schemeClr val="tx2"/>
                  </a:solidFill>
                  <a:ea typeface="Aileron" charset="0"/>
                  <a:cs typeface="Aileron" charset="0"/>
                </a:rPr>
                <a:t>sorafenib: 3.7 (3.6 ̶ 4.6)</a:t>
              </a:r>
            </a:p>
            <a:p>
              <a:r>
                <a:rPr lang="en-GB" sz="1100" dirty="0">
                  <a:solidFill>
                    <a:schemeClr val="tx2"/>
                  </a:solidFill>
                  <a:ea typeface="Aileron" charset="0"/>
                  <a:cs typeface="Aileron" charset="0"/>
                </a:rPr>
                <a:t>HR (95% CI): 0.66 (0.57 ̶ 0.77)</a:t>
              </a:r>
            </a:p>
            <a:p>
              <a:r>
                <a:rPr lang="en-GB" sz="1100" dirty="0">
                  <a:solidFill>
                    <a:schemeClr val="tx2"/>
                  </a:solidFill>
                  <a:ea typeface="Aileron" charset="0"/>
                  <a:cs typeface="Aileron" charset="0"/>
                </a:rPr>
                <a:t>Log-rank test: p value: &lt;0.0001</a:t>
              </a:r>
            </a:p>
          </p:txBody>
        </p:sp>
        <p:cxnSp>
          <p:nvCxnSpPr>
            <p:cNvPr id="20" name="Straight Connector 19">
              <a:extLst>
                <a:ext uri="{FF2B5EF4-FFF2-40B4-BE49-F238E27FC236}">
                  <a16:creationId xmlns:a16="http://schemas.microsoft.com/office/drawing/2014/main" id="{7D764AF2-D6BF-4B61-80CB-C62ACE52B16D}"/>
                </a:ext>
              </a:extLst>
            </p:cNvPr>
            <p:cNvCxnSpPr/>
            <p:nvPr/>
          </p:nvCxnSpPr>
          <p:spPr>
            <a:xfrm>
              <a:off x="6913883" y="2023782"/>
              <a:ext cx="3330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987F80B0-E27F-4A05-A320-EE1771026EB5}"/>
                </a:ext>
              </a:extLst>
            </p:cNvPr>
            <p:cNvCxnSpPr/>
            <p:nvPr/>
          </p:nvCxnSpPr>
          <p:spPr>
            <a:xfrm>
              <a:off x="6919107" y="2176182"/>
              <a:ext cx="333055" cy="0"/>
            </a:xfrm>
            <a:prstGeom prst="line">
              <a:avLst/>
            </a:prstGeom>
            <a:ln w="12700">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sp>
          <p:nvSpPr>
            <p:cNvPr id="291" name="Freeform: Shape 290">
              <a:extLst>
                <a:ext uri="{FF2B5EF4-FFF2-40B4-BE49-F238E27FC236}">
                  <a16:creationId xmlns:a16="http://schemas.microsoft.com/office/drawing/2014/main" id="{8F713471-0FE5-4C9A-9586-87110530F341}"/>
                </a:ext>
              </a:extLst>
            </p:cNvPr>
            <p:cNvSpPr/>
            <p:nvPr/>
          </p:nvSpPr>
          <p:spPr>
            <a:xfrm>
              <a:off x="3627237" y="1909135"/>
              <a:ext cx="4742476" cy="2773815"/>
            </a:xfrm>
            <a:custGeom>
              <a:avLst/>
              <a:gdLst>
                <a:gd name="connsiteX0" fmla="*/ -196 w 4742476"/>
                <a:gd name="connsiteY0" fmla="*/ -24 h 2773815"/>
                <a:gd name="connsiteX1" fmla="*/ 42992 w 4742476"/>
                <a:gd name="connsiteY1" fmla="*/ -24 h 2773815"/>
                <a:gd name="connsiteX2" fmla="*/ 42992 w 4742476"/>
                <a:gd name="connsiteY2" fmla="*/ 18747 h 2773815"/>
                <a:gd name="connsiteX3" fmla="*/ 67562 w 4742476"/>
                <a:gd name="connsiteY3" fmla="*/ 18747 h 2773815"/>
                <a:gd name="connsiteX4" fmla="*/ 67562 w 4742476"/>
                <a:gd name="connsiteY4" fmla="*/ 30192 h 2773815"/>
                <a:gd name="connsiteX5" fmla="*/ 125248 w 4742476"/>
                <a:gd name="connsiteY5" fmla="*/ 30192 h 2773815"/>
                <a:gd name="connsiteX6" fmla="*/ 125248 w 4742476"/>
                <a:gd name="connsiteY6" fmla="*/ 40264 h 2773815"/>
                <a:gd name="connsiteX7" fmla="*/ 140509 w 4742476"/>
                <a:gd name="connsiteY7" fmla="*/ 40264 h 2773815"/>
                <a:gd name="connsiteX8" fmla="*/ 140509 w 4742476"/>
                <a:gd name="connsiteY8" fmla="*/ 54762 h 2773815"/>
                <a:gd name="connsiteX9" fmla="*/ 162179 w 4742476"/>
                <a:gd name="connsiteY9" fmla="*/ 54762 h 2773815"/>
                <a:gd name="connsiteX10" fmla="*/ 162179 w 4742476"/>
                <a:gd name="connsiteY10" fmla="*/ 76433 h 2773815"/>
                <a:gd name="connsiteX11" fmla="*/ 185223 w 4742476"/>
                <a:gd name="connsiteY11" fmla="*/ 76433 h 2773815"/>
                <a:gd name="connsiteX12" fmla="*/ 185223 w 4742476"/>
                <a:gd name="connsiteY12" fmla="*/ 93678 h 2773815"/>
                <a:gd name="connsiteX13" fmla="*/ 212540 w 4742476"/>
                <a:gd name="connsiteY13" fmla="*/ 93678 h 2773815"/>
                <a:gd name="connsiteX14" fmla="*/ 212540 w 4742476"/>
                <a:gd name="connsiteY14" fmla="*/ 144191 h 2773815"/>
                <a:gd name="connsiteX15" fmla="*/ 227649 w 4742476"/>
                <a:gd name="connsiteY15" fmla="*/ 144191 h 2773815"/>
                <a:gd name="connsiteX16" fmla="*/ 227649 w 4742476"/>
                <a:gd name="connsiteY16" fmla="*/ 260937 h 2773815"/>
                <a:gd name="connsiteX17" fmla="*/ 247793 w 4742476"/>
                <a:gd name="connsiteY17" fmla="*/ 260937 h 2773815"/>
                <a:gd name="connsiteX18" fmla="*/ 247793 w 4742476"/>
                <a:gd name="connsiteY18" fmla="*/ 446967 h 2773815"/>
                <a:gd name="connsiteX19" fmla="*/ 263817 w 4742476"/>
                <a:gd name="connsiteY19" fmla="*/ 446967 h 2773815"/>
                <a:gd name="connsiteX20" fmla="*/ 263817 w 4742476"/>
                <a:gd name="connsiteY20" fmla="*/ 451392 h 2773815"/>
                <a:gd name="connsiteX21" fmla="*/ 273431 w 4742476"/>
                <a:gd name="connsiteY21" fmla="*/ 451392 h 2773815"/>
                <a:gd name="connsiteX22" fmla="*/ 273431 w 4742476"/>
                <a:gd name="connsiteY22" fmla="*/ 460701 h 2773815"/>
                <a:gd name="connsiteX23" fmla="*/ 302580 w 4742476"/>
                <a:gd name="connsiteY23" fmla="*/ 460701 h 2773815"/>
                <a:gd name="connsiteX24" fmla="*/ 302580 w 4742476"/>
                <a:gd name="connsiteY24" fmla="*/ 480693 h 2773815"/>
                <a:gd name="connsiteX25" fmla="*/ 343174 w 4742476"/>
                <a:gd name="connsiteY25" fmla="*/ 480693 h 2773815"/>
                <a:gd name="connsiteX26" fmla="*/ 343174 w 4742476"/>
                <a:gd name="connsiteY26" fmla="*/ 504958 h 2773815"/>
                <a:gd name="connsiteX27" fmla="*/ 382089 w 4742476"/>
                <a:gd name="connsiteY27" fmla="*/ 504958 h 2773815"/>
                <a:gd name="connsiteX28" fmla="*/ 382089 w 4742476"/>
                <a:gd name="connsiteY28" fmla="*/ 516861 h 2773815"/>
                <a:gd name="connsiteX29" fmla="*/ 405896 w 4742476"/>
                <a:gd name="connsiteY29" fmla="*/ 516861 h 2773815"/>
                <a:gd name="connsiteX30" fmla="*/ 405896 w 4742476"/>
                <a:gd name="connsiteY30" fmla="*/ 529833 h 2773815"/>
                <a:gd name="connsiteX31" fmla="*/ 418868 w 4742476"/>
                <a:gd name="connsiteY31" fmla="*/ 529833 h 2773815"/>
                <a:gd name="connsiteX32" fmla="*/ 418868 w 4742476"/>
                <a:gd name="connsiteY32" fmla="*/ 541126 h 2773815"/>
                <a:gd name="connsiteX33" fmla="*/ 448169 w 4742476"/>
                <a:gd name="connsiteY33" fmla="*/ 541126 h 2773815"/>
                <a:gd name="connsiteX34" fmla="*/ 448169 w 4742476"/>
                <a:gd name="connsiteY34" fmla="*/ 556387 h 2773815"/>
                <a:gd name="connsiteX35" fmla="*/ 472433 w 4742476"/>
                <a:gd name="connsiteY35" fmla="*/ 556387 h 2773815"/>
                <a:gd name="connsiteX36" fmla="*/ 472433 w 4742476"/>
                <a:gd name="connsiteY36" fmla="*/ 629334 h 2773815"/>
                <a:gd name="connsiteX37" fmla="*/ 482200 w 4742476"/>
                <a:gd name="connsiteY37" fmla="*/ 629334 h 2773815"/>
                <a:gd name="connsiteX38" fmla="*/ 482200 w 4742476"/>
                <a:gd name="connsiteY38" fmla="*/ 655278 h 2773815"/>
                <a:gd name="connsiteX39" fmla="*/ 490747 w 4742476"/>
                <a:gd name="connsiteY39" fmla="*/ 655278 h 2773815"/>
                <a:gd name="connsiteX40" fmla="*/ 490747 w 4742476"/>
                <a:gd name="connsiteY40" fmla="*/ 704570 h 2773815"/>
                <a:gd name="connsiteX41" fmla="*/ 497919 w 4742476"/>
                <a:gd name="connsiteY41" fmla="*/ 704570 h 2773815"/>
                <a:gd name="connsiteX42" fmla="*/ 497919 w 4742476"/>
                <a:gd name="connsiteY42" fmla="*/ 841918 h 2773815"/>
                <a:gd name="connsiteX43" fmla="*/ 502345 w 4742476"/>
                <a:gd name="connsiteY43" fmla="*/ 841918 h 2773815"/>
                <a:gd name="connsiteX44" fmla="*/ 502345 w 4742476"/>
                <a:gd name="connsiteY44" fmla="*/ 915475 h 2773815"/>
                <a:gd name="connsiteX45" fmla="*/ 535308 w 4742476"/>
                <a:gd name="connsiteY45" fmla="*/ 915475 h 2773815"/>
                <a:gd name="connsiteX46" fmla="*/ 535308 w 4742476"/>
                <a:gd name="connsiteY46" fmla="*/ 928905 h 2773815"/>
                <a:gd name="connsiteX47" fmla="*/ 565830 w 4742476"/>
                <a:gd name="connsiteY47" fmla="*/ 928905 h 2773815"/>
                <a:gd name="connsiteX48" fmla="*/ 565830 w 4742476"/>
                <a:gd name="connsiteY48" fmla="*/ 942945 h 2773815"/>
                <a:gd name="connsiteX49" fmla="*/ 571782 w 4742476"/>
                <a:gd name="connsiteY49" fmla="*/ 942945 h 2773815"/>
                <a:gd name="connsiteX50" fmla="*/ 571782 w 4742476"/>
                <a:gd name="connsiteY50" fmla="*/ 948897 h 2773815"/>
                <a:gd name="connsiteX51" fmla="*/ 623211 w 4742476"/>
                <a:gd name="connsiteY51" fmla="*/ 948897 h 2773815"/>
                <a:gd name="connsiteX52" fmla="*/ 623211 w 4742476"/>
                <a:gd name="connsiteY52" fmla="*/ 957595 h 2773815"/>
                <a:gd name="connsiteX53" fmla="*/ 679982 w 4742476"/>
                <a:gd name="connsiteY53" fmla="*/ 957595 h 2773815"/>
                <a:gd name="connsiteX54" fmla="*/ 679982 w 4742476"/>
                <a:gd name="connsiteY54" fmla="*/ 968431 h 2773815"/>
                <a:gd name="connsiteX55" fmla="*/ 712487 w 4742476"/>
                <a:gd name="connsiteY55" fmla="*/ 968431 h 2773815"/>
                <a:gd name="connsiteX56" fmla="*/ 712487 w 4742476"/>
                <a:gd name="connsiteY56" fmla="*/ 986744 h 2773815"/>
                <a:gd name="connsiteX57" fmla="*/ 731258 w 4742476"/>
                <a:gd name="connsiteY57" fmla="*/ 986744 h 2773815"/>
                <a:gd name="connsiteX58" fmla="*/ 731258 w 4742476"/>
                <a:gd name="connsiteY58" fmla="*/ 1022454 h 2773815"/>
                <a:gd name="connsiteX59" fmla="*/ 736142 w 4742476"/>
                <a:gd name="connsiteY59" fmla="*/ 1022454 h 2773815"/>
                <a:gd name="connsiteX60" fmla="*/ 736142 w 4742476"/>
                <a:gd name="connsiteY60" fmla="*/ 1049008 h 2773815"/>
                <a:gd name="connsiteX61" fmla="*/ 742551 w 4742476"/>
                <a:gd name="connsiteY61" fmla="*/ 1049008 h 2773815"/>
                <a:gd name="connsiteX62" fmla="*/ 742551 w 4742476"/>
                <a:gd name="connsiteY62" fmla="*/ 1090060 h 2773815"/>
                <a:gd name="connsiteX63" fmla="*/ 753844 w 4742476"/>
                <a:gd name="connsiteY63" fmla="*/ 1090060 h 2773815"/>
                <a:gd name="connsiteX64" fmla="*/ 753844 w 4742476"/>
                <a:gd name="connsiteY64" fmla="*/ 1175521 h 2773815"/>
                <a:gd name="connsiteX65" fmla="*/ 783603 w 4742476"/>
                <a:gd name="connsiteY65" fmla="*/ 1175521 h 2773815"/>
                <a:gd name="connsiteX66" fmla="*/ 783603 w 4742476"/>
                <a:gd name="connsiteY66" fmla="*/ 1188340 h 2773815"/>
                <a:gd name="connsiteX67" fmla="*/ 830149 w 4742476"/>
                <a:gd name="connsiteY67" fmla="*/ 1188340 h 2773815"/>
                <a:gd name="connsiteX68" fmla="*/ 830149 w 4742476"/>
                <a:gd name="connsiteY68" fmla="*/ 1211536 h 2773815"/>
                <a:gd name="connsiteX69" fmla="*/ 842052 w 4742476"/>
                <a:gd name="connsiteY69" fmla="*/ 1211536 h 2773815"/>
                <a:gd name="connsiteX70" fmla="*/ 842052 w 4742476"/>
                <a:gd name="connsiteY70" fmla="*/ 1232138 h 2773815"/>
                <a:gd name="connsiteX71" fmla="*/ 878831 w 4742476"/>
                <a:gd name="connsiteY71" fmla="*/ 1232138 h 2773815"/>
                <a:gd name="connsiteX72" fmla="*/ 878831 w 4742476"/>
                <a:gd name="connsiteY72" fmla="*/ 1239769 h 2773815"/>
                <a:gd name="connsiteX73" fmla="*/ 945827 w 4742476"/>
                <a:gd name="connsiteY73" fmla="*/ 1239769 h 2773815"/>
                <a:gd name="connsiteX74" fmla="*/ 945827 w 4742476"/>
                <a:gd name="connsiteY74" fmla="*/ 1248925 h 2773815"/>
                <a:gd name="connsiteX75" fmla="*/ 960172 w 4742476"/>
                <a:gd name="connsiteY75" fmla="*/ 1248925 h 2773815"/>
                <a:gd name="connsiteX76" fmla="*/ 960172 w 4742476"/>
                <a:gd name="connsiteY76" fmla="*/ 1258692 h 2773815"/>
                <a:gd name="connsiteX77" fmla="*/ 973296 w 4742476"/>
                <a:gd name="connsiteY77" fmla="*/ 1258692 h 2773815"/>
                <a:gd name="connsiteX78" fmla="*/ 973296 w 4742476"/>
                <a:gd name="connsiteY78" fmla="*/ 1279905 h 2773815"/>
                <a:gd name="connsiteX79" fmla="*/ 983979 w 4742476"/>
                <a:gd name="connsiteY79" fmla="*/ 1279905 h 2773815"/>
                <a:gd name="connsiteX80" fmla="*/ 983979 w 4742476"/>
                <a:gd name="connsiteY80" fmla="*/ 1288604 h 2773815"/>
                <a:gd name="connsiteX81" fmla="*/ 992678 w 4742476"/>
                <a:gd name="connsiteY81" fmla="*/ 1288604 h 2773815"/>
                <a:gd name="connsiteX82" fmla="*/ 992678 w 4742476"/>
                <a:gd name="connsiteY82" fmla="*/ 1343238 h 2773815"/>
                <a:gd name="connsiteX83" fmla="*/ 999697 w 4742476"/>
                <a:gd name="connsiteY83" fmla="*/ 1343238 h 2773815"/>
                <a:gd name="connsiteX84" fmla="*/ 999697 w 4742476"/>
                <a:gd name="connsiteY84" fmla="*/ 1375743 h 2773815"/>
                <a:gd name="connsiteX85" fmla="*/ 1005955 w 4742476"/>
                <a:gd name="connsiteY85" fmla="*/ 1375743 h 2773815"/>
                <a:gd name="connsiteX86" fmla="*/ 1005955 w 4742476"/>
                <a:gd name="connsiteY86" fmla="*/ 1427020 h 2773815"/>
                <a:gd name="connsiteX87" fmla="*/ 1015111 w 4742476"/>
                <a:gd name="connsiteY87" fmla="*/ 1427020 h 2773815"/>
                <a:gd name="connsiteX88" fmla="*/ 1015111 w 4742476"/>
                <a:gd name="connsiteY88" fmla="*/ 1455710 h 2773815"/>
                <a:gd name="connsiteX89" fmla="*/ 1030372 w 4742476"/>
                <a:gd name="connsiteY89" fmla="*/ 1455710 h 2773815"/>
                <a:gd name="connsiteX90" fmla="*/ 1030372 w 4742476"/>
                <a:gd name="connsiteY90" fmla="*/ 1465935 h 2773815"/>
                <a:gd name="connsiteX91" fmla="*/ 1077986 w 4742476"/>
                <a:gd name="connsiteY91" fmla="*/ 1465935 h 2773815"/>
                <a:gd name="connsiteX92" fmla="*/ 1077986 w 4742476"/>
                <a:gd name="connsiteY92" fmla="*/ 1474634 h 2773815"/>
                <a:gd name="connsiteX93" fmla="*/ 1086074 w 4742476"/>
                <a:gd name="connsiteY93" fmla="*/ 1474634 h 2773815"/>
                <a:gd name="connsiteX94" fmla="*/ 1086074 w 4742476"/>
                <a:gd name="connsiteY94" fmla="*/ 1482722 h 2773815"/>
                <a:gd name="connsiteX95" fmla="*/ 1139030 w 4742476"/>
                <a:gd name="connsiteY95" fmla="*/ 1482722 h 2773815"/>
                <a:gd name="connsiteX96" fmla="*/ 1139030 w 4742476"/>
                <a:gd name="connsiteY96" fmla="*/ 1494625 h 2773815"/>
                <a:gd name="connsiteX97" fmla="*/ 1161768 w 4742476"/>
                <a:gd name="connsiteY97" fmla="*/ 1494625 h 2773815"/>
                <a:gd name="connsiteX98" fmla="*/ 1161768 w 4742476"/>
                <a:gd name="connsiteY98" fmla="*/ 1513549 h 2773815"/>
                <a:gd name="connsiteX99" fmla="*/ 1185117 w 4742476"/>
                <a:gd name="connsiteY99" fmla="*/ 1513549 h 2773815"/>
                <a:gd name="connsiteX100" fmla="*/ 1185117 w 4742476"/>
                <a:gd name="connsiteY100" fmla="*/ 1519043 h 2773815"/>
                <a:gd name="connsiteX101" fmla="*/ 1204346 w 4742476"/>
                <a:gd name="connsiteY101" fmla="*/ 1519043 h 2773815"/>
                <a:gd name="connsiteX102" fmla="*/ 1204346 w 4742476"/>
                <a:gd name="connsiteY102" fmla="*/ 1526521 h 2773815"/>
                <a:gd name="connsiteX103" fmla="*/ 1215639 w 4742476"/>
                <a:gd name="connsiteY103" fmla="*/ 1526521 h 2773815"/>
                <a:gd name="connsiteX104" fmla="*/ 1215639 w 4742476"/>
                <a:gd name="connsiteY104" fmla="*/ 1534609 h 2773815"/>
                <a:gd name="connsiteX105" fmla="*/ 1225864 w 4742476"/>
                <a:gd name="connsiteY105" fmla="*/ 1534609 h 2773815"/>
                <a:gd name="connsiteX106" fmla="*/ 1225864 w 4742476"/>
                <a:gd name="connsiteY106" fmla="*/ 1547123 h 2773815"/>
                <a:gd name="connsiteX107" fmla="*/ 1238836 w 4742476"/>
                <a:gd name="connsiteY107" fmla="*/ 1547123 h 2773815"/>
                <a:gd name="connsiteX108" fmla="*/ 1238836 w 4742476"/>
                <a:gd name="connsiteY108" fmla="*/ 1594126 h 2773815"/>
                <a:gd name="connsiteX109" fmla="*/ 1246924 w 4742476"/>
                <a:gd name="connsiteY109" fmla="*/ 1594126 h 2773815"/>
                <a:gd name="connsiteX110" fmla="*/ 1246924 w 4742476"/>
                <a:gd name="connsiteY110" fmla="*/ 1668142 h 2773815"/>
                <a:gd name="connsiteX111" fmla="*/ 1252876 w 4742476"/>
                <a:gd name="connsiteY111" fmla="*/ 1668142 h 2773815"/>
                <a:gd name="connsiteX112" fmla="*/ 1252876 w 4742476"/>
                <a:gd name="connsiteY112" fmla="*/ 1714687 h 2773815"/>
                <a:gd name="connsiteX113" fmla="*/ 1260506 w 4742476"/>
                <a:gd name="connsiteY113" fmla="*/ 1714687 h 2773815"/>
                <a:gd name="connsiteX114" fmla="*/ 1260506 w 4742476"/>
                <a:gd name="connsiteY114" fmla="*/ 1757417 h 2773815"/>
                <a:gd name="connsiteX115" fmla="*/ 1267527 w 4742476"/>
                <a:gd name="connsiteY115" fmla="*/ 1757417 h 2773815"/>
                <a:gd name="connsiteX116" fmla="*/ 1267527 w 4742476"/>
                <a:gd name="connsiteY116" fmla="*/ 1776341 h 2773815"/>
                <a:gd name="connsiteX117" fmla="*/ 1443790 w 4742476"/>
                <a:gd name="connsiteY117" fmla="*/ 1776341 h 2773815"/>
                <a:gd name="connsiteX118" fmla="*/ 1443790 w 4742476"/>
                <a:gd name="connsiteY118" fmla="*/ 1789923 h 2773815"/>
                <a:gd name="connsiteX119" fmla="*/ 1490793 w 4742476"/>
                <a:gd name="connsiteY119" fmla="*/ 1789923 h 2773815"/>
                <a:gd name="connsiteX120" fmla="*/ 1490793 w 4742476"/>
                <a:gd name="connsiteY120" fmla="*/ 1826091 h 2773815"/>
                <a:gd name="connsiteX121" fmla="*/ 1504376 w 4742476"/>
                <a:gd name="connsiteY121" fmla="*/ 1826091 h 2773815"/>
                <a:gd name="connsiteX122" fmla="*/ 1504376 w 4742476"/>
                <a:gd name="connsiteY122" fmla="*/ 1861802 h 2773815"/>
                <a:gd name="connsiteX123" fmla="*/ 1513074 w 4742476"/>
                <a:gd name="connsiteY123" fmla="*/ 1861802 h 2773815"/>
                <a:gd name="connsiteX124" fmla="*/ 1513074 w 4742476"/>
                <a:gd name="connsiteY124" fmla="*/ 1892324 h 2773815"/>
                <a:gd name="connsiteX125" fmla="*/ 1532456 w 4742476"/>
                <a:gd name="connsiteY125" fmla="*/ 1892324 h 2773815"/>
                <a:gd name="connsiteX126" fmla="*/ 1532456 w 4742476"/>
                <a:gd name="connsiteY126" fmla="*/ 1905601 h 2773815"/>
                <a:gd name="connsiteX127" fmla="*/ 1550311 w 4742476"/>
                <a:gd name="connsiteY127" fmla="*/ 1905601 h 2773815"/>
                <a:gd name="connsiteX128" fmla="*/ 1550311 w 4742476"/>
                <a:gd name="connsiteY128" fmla="*/ 1919183 h 2773815"/>
                <a:gd name="connsiteX129" fmla="*/ 1673619 w 4742476"/>
                <a:gd name="connsiteY129" fmla="*/ 1919183 h 2773815"/>
                <a:gd name="connsiteX130" fmla="*/ 1673619 w 4742476"/>
                <a:gd name="connsiteY130" fmla="*/ 1928950 h 2773815"/>
                <a:gd name="connsiteX131" fmla="*/ 1684454 w 4742476"/>
                <a:gd name="connsiteY131" fmla="*/ 1928950 h 2773815"/>
                <a:gd name="connsiteX132" fmla="*/ 1684454 w 4742476"/>
                <a:gd name="connsiteY132" fmla="*/ 1933223 h 2773815"/>
                <a:gd name="connsiteX133" fmla="*/ 1731458 w 4742476"/>
                <a:gd name="connsiteY133" fmla="*/ 1933223 h 2773815"/>
                <a:gd name="connsiteX134" fmla="*/ 1731458 w 4742476"/>
                <a:gd name="connsiteY134" fmla="*/ 1946805 h 2773815"/>
                <a:gd name="connsiteX135" fmla="*/ 1748855 w 4742476"/>
                <a:gd name="connsiteY135" fmla="*/ 1946805 h 2773815"/>
                <a:gd name="connsiteX136" fmla="*/ 1748855 w 4742476"/>
                <a:gd name="connsiteY136" fmla="*/ 1986789 h 2773815"/>
                <a:gd name="connsiteX137" fmla="*/ 1755875 w 4742476"/>
                <a:gd name="connsiteY137" fmla="*/ 1986789 h 2773815"/>
                <a:gd name="connsiteX138" fmla="*/ 1755875 w 4742476"/>
                <a:gd name="connsiteY138" fmla="*/ 2009527 h 2773815"/>
                <a:gd name="connsiteX139" fmla="*/ 1767168 w 4742476"/>
                <a:gd name="connsiteY139" fmla="*/ 2009527 h 2773815"/>
                <a:gd name="connsiteX140" fmla="*/ 1767168 w 4742476"/>
                <a:gd name="connsiteY140" fmla="*/ 2028908 h 2773815"/>
                <a:gd name="connsiteX141" fmla="*/ 1833706 w 4742476"/>
                <a:gd name="connsiteY141" fmla="*/ 2028908 h 2773815"/>
                <a:gd name="connsiteX142" fmla="*/ 1833706 w 4742476"/>
                <a:gd name="connsiteY142" fmla="*/ 2042948 h 2773815"/>
                <a:gd name="connsiteX143" fmla="*/ 1879488 w 4742476"/>
                <a:gd name="connsiteY143" fmla="*/ 2042948 h 2773815"/>
                <a:gd name="connsiteX144" fmla="*/ 1879488 w 4742476"/>
                <a:gd name="connsiteY144" fmla="*/ 2059735 h 2773815"/>
                <a:gd name="connsiteX145" fmla="*/ 1912452 w 4742476"/>
                <a:gd name="connsiteY145" fmla="*/ 2059735 h 2773815"/>
                <a:gd name="connsiteX146" fmla="*/ 1912452 w 4742476"/>
                <a:gd name="connsiteY146" fmla="*/ 2069045 h 2773815"/>
                <a:gd name="connsiteX147" fmla="*/ 1945415 w 4742476"/>
                <a:gd name="connsiteY147" fmla="*/ 2069045 h 2773815"/>
                <a:gd name="connsiteX148" fmla="*/ 1945415 w 4742476"/>
                <a:gd name="connsiteY148" fmla="*/ 2087358 h 2773815"/>
                <a:gd name="connsiteX149" fmla="*/ 2000050 w 4742476"/>
                <a:gd name="connsiteY149" fmla="*/ 2087358 h 2773815"/>
                <a:gd name="connsiteX150" fmla="*/ 2000050 w 4742476"/>
                <a:gd name="connsiteY150" fmla="*/ 2119253 h 2773815"/>
                <a:gd name="connsiteX151" fmla="*/ 2011953 w 4742476"/>
                <a:gd name="connsiteY151" fmla="*/ 2119253 h 2773815"/>
                <a:gd name="connsiteX152" fmla="*/ 2011953 w 4742476"/>
                <a:gd name="connsiteY152" fmla="*/ 2147943 h 2773815"/>
                <a:gd name="connsiteX153" fmla="*/ 2060635 w 4742476"/>
                <a:gd name="connsiteY153" fmla="*/ 2147943 h 2773815"/>
                <a:gd name="connsiteX154" fmla="*/ 2060635 w 4742476"/>
                <a:gd name="connsiteY154" fmla="*/ 2160915 h 2773815"/>
                <a:gd name="connsiteX155" fmla="*/ 2067655 w 4742476"/>
                <a:gd name="connsiteY155" fmla="*/ 2160915 h 2773815"/>
                <a:gd name="connsiteX156" fmla="*/ 2067655 w 4742476"/>
                <a:gd name="connsiteY156" fmla="*/ 2167325 h 2773815"/>
                <a:gd name="connsiteX157" fmla="*/ 2161205 w 4742476"/>
                <a:gd name="connsiteY157" fmla="*/ 2167325 h 2773815"/>
                <a:gd name="connsiteX158" fmla="*/ 2161205 w 4742476"/>
                <a:gd name="connsiteY158" fmla="*/ 2185180 h 2773815"/>
                <a:gd name="connsiteX159" fmla="*/ 2224995 w 4742476"/>
                <a:gd name="connsiteY159" fmla="*/ 2185180 h 2773815"/>
                <a:gd name="connsiteX160" fmla="*/ 2224995 w 4742476"/>
                <a:gd name="connsiteY160" fmla="*/ 2222569 h 2773815"/>
                <a:gd name="connsiteX161" fmla="*/ 2247734 w 4742476"/>
                <a:gd name="connsiteY161" fmla="*/ 2222569 h 2773815"/>
                <a:gd name="connsiteX162" fmla="*/ 2247734 w 4742476"/>
                <a:gd name="connsiteY162" fmla="*/ 2286359 h 2773815"/>
                <a:gd name="connsiteX163" fmla="*/ 2262995 w 4742476"/>
                <a:gd name="connsiteY163" fmla="*/ 2286359 h 2773815"/>
                <a:gd name="connsiteX164" fmla="*/ 2262995 w 4742476"/>
                <a:gd name="connsiteY164" fmla="*/ 2305741 h 2773815"/>
                <a:gd name="connsiteX165" fmla="*/ 2310609 w 4742476"/>
                <a:gd name="connsiteY165" fmla="*/ 2305741 h 2773815"/>
                <a:gd name="connsiteX166" fmla="*/ 2310609 w 4742476"/>
                <a:gd name="connsiteY166" fmla="*/ 2312303 h 2773815"/>
                <a:gd name="connsiteX167" fmla="*/ 2379435 w 4742476"/>
                <a:gd name="connsiteY167" fmla="*/ 2312303 h 2773815"/>
                <a:gd name="connsiteX168" fmla="*/ 2379435 w 4742476"/>
                <a:gd name="connsiteY168" fmla="*/ 2324206 h 2773815"/>
                <a:gd name="connsiteX169" fmla="*/ 2420487 w 4742476"/>
                <a:gd name="connsiteY169" fmla="*/ 2324206 h 2773815"/>
                <a:gd name="connsiteX170" fmla="*/ 2420487 w 4742476"/>
                <a:gd name="connsiteY170" fmla="*/ 2335499 h 2773815"/>
                <a:gd name="connsiteX171" fmla="*/ 2457877 w 4742476"/>
                <a:gd name="connsiteY171" fmla="*/ 2335499 h 2773815"/>
                <a:gd name="connsiteX172" fmla="*/ 2457877 w 4742476"/>
                <a:gd name="connsiteY172" fmla="*/ 2345266 h 2773815"/>
                <a:gd name="connsiteX173" fmla="*/ 2497860 w 4742476"/>
                <a:gd name="connsiteY173" fmla="*/ 2345266 h 2773815"/>
                <a:gd name="connsiteX174" fmla="*/ 2497860 w 4742476"/>
                <a:gd name="connsiteY174" fmla="*/ 2368005 h 2773815"/>
                <a:gd name="connsiteX175" fmla="*/ 2507016 w 4742476"/>
                <a:gd name="connsiteY175" fmla="*/ 2368005 h 2773815"/>
                <a:gd name="connsiteX176" fmla="*/ 2507016 w 4742476"/>
                <a:gd name="connsiteY176" fmla="*/ 2385860 h 2773815"/>
                <a:gd name="connsiteX177" fmla="*/ 2545474 w 4742476"/>
                <a:gd name="connsiteY177" fmla="*/ 2385860 h 2773815"/>
                <a:gd name="connsiteX178" fmla="*/ 2545474 w 4742476"/>
                <a:gd name="connsiteY178" fmla="*/ 2395017 h 2773815"/>
                <a:gd name="connsiteX179" fmla="*/ 2555241 w 4742476"/>
                <a:gd name="connsiteY179" fmla="*/ 2395017 h 2773815"/>
                <a:gd name="connsiteX180" fmla="*/ 2555241 w 4742476"/>
                <a:gd name="connsiteY180" fmla="*/ 2409209 h 2773815"/>
                <a:gd name="connsiteX181" fmla="*/ 2684653 w 4742476"/>
                <a:gd name="connsiteY181" fmla="*/ 2409209 h 2773815"/>
                <a:gd name="connsiteX182" fmla="*/ 2684653 w 4742476"/>
                <a:gd name="connsiteY182" fmla="*/ 2424470 h 2773815"/>
                <a:gd name="connsiteX183" fmla="*/ 2765231 w 4742476"/>
                <a:gd name="connsiteY183" fmla="*/ 2424470 h 2773815"/>
                <a:gd name="connsiteX184" fmla="*/ 2765231 w 4742476"/>
                <a:gd name="connsiteY184" fmla="*/ 2432101 h 2773815"/>
                <a:gd name="connsiteX185" fmla="*/ 2780492 w 4742476"/>
                <a:gd name="connsiteY185" fmla="*/ 2432101 h 2773815"/>
                <a:gd name="connsiteX186" fmla="*/ 2780492 w 4742476"/>
                <a:gd name="connsiteY186" fmla="*/ 2444462 h 2773815"/>
                <a:gd name="connsiteX187" fmla="*/ 2980563 w 4742476"/>
                <a:gd name="connsiteY187" fmla="*/ 2444462 h 2773815"/>
                <a:gd name="connsiteX188" fmla="*/ 2980563 w 4742476"/>
                <a:gd name="connsiteY188" fmla="*/ 2459723 h 2773815"/>
                <a:gd name="connsiteX189" fmla="*/ 2996739 w 4742476"/>
                <a:gd name="connsiteY189" fmla="*/ 2459723 h 2773815"/>
                <a:gd name="connsiteX190" fmla="*/ 2996739 w 4742476"/>
                <a:gd name="connsiteY190" fmla="*/ 2463996 h 2773815"/>
                <a:gd name="connsiteX191" fmla="*/ 3010321 w 4742476"/>
                <a:gd name="connsiteY191" fmla="*/ 2463996 h 2773815"/>
                <a:gd name="connsiteX192" fmla="*/ 3010321 w 4742476"/>
                <a:gd name="connsiteY192" fmla="*/ 2481241 h 2773815"/>
                <a:gd name="connsiteX193" fmla="*/ 3237403 w 4742476"/>
                <a:gd name="connsiteY193" fmla="*/ 2481241 h 2773815"/>
                <a:gd name="connsiteX194" fmla="*/ 3237403 w 4742476"/>
                <a:gd name="connsiteY194" fmla="*/ 2500164 h 2773815"/>
                <a:gd name="connsiteX195" fmla="*/ 3249307 w 4742476"/>
                <a:gd name="connsiteY195" fmla="*/ 2500164 h 2773815"/>
                <a:gd name="connsiteX196" fmla="*/ 3249307 w 4742476"/>
                <a:gd name="connsiteY196" fmla="*/ 2534806 h 2773815"/>
                <a:gd name="connsiteX197" fmla="*/ 3524003 w 4742476"/>
                <a:gd name="connsiteY197" fmla="*/ 2534806 h 2773815"/>
                <a:gd name="connsiteX198" fmla="*/ 3524003 w 4742476"/>
                <a:gd name="connsiteY198" fmla="*/ 2555866 h 2773815"/>
                <a:gd name="connsiteX199" fmla="*/ 4279418 w 4742476"/>
                <a:gd name="connsiteY199" fmla="*/ 2555866 h 2773815"/>
                <a:gd name="connsiteX200" fmla="*/ 4279418 w 4742476"/>
                <a:gd name="connsiteY200" fmla="*/ 2626829 h 2773815"/>
                <a:gd name="connsiteX201" fmla="*/ 4742280 w 4742476"/>
                <a:gd name="connsiteY201" fmla="*/ 2626829 h 2773815"/>
                <a:gd name="connsiteX202" fmla="*/ 4742280 w 4742476"/>
                <a:gd name="connsiteY202" fmla="*/ 2773792 h 277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Lst>
              <a:rect l="l" t="t" r="r" b="b"/>
              <a:pathLst>
                <a:path w="4742476" h="2773815">
                  <a:moveTo>
                    <a:pt x="-196" y="-24"/>
                  </a:moveTo>
                  <a:lnTo>
                    <a:pt x="42992" y="-24"/>
                  </a:lnTo>
                  <a:lnTo>
                    <a:pt x="42992" y="18747"/>
                  </a:lnTo>
                  <a:lnTo>
                    <a:pt x="67562" y="18747"/>
                  </a:lnTo>
                  <a:lnTo>
                    <a:pt x="67562" y="30192"/>
                  </a:lnTo>
                  <a:lnTo>
                    <a:pt x="125248" y="30192"/>
                  </a:lnTo>
                  <a:lnTo>
                    <a:pt x="125248" y="40264"/>
                  </a:lnTo>
                  <a:lnTo>
                    <a:pt x="140509" y="40264"/>
                  </a:lnTo>
                  <a:lnTo>
                    <a:pt x="140509" y="54762"/>
                  </a:lnTo>
                  <a:lnTo>
                    <a:pt x="162179" y="54762"/>
                  </a:lnTo>
                  <a:lnTo>
                    <a:pt x="162179" y="76433"/>
                  </a:lnTo>
                  <a:lnTo>
                    <a:pt x="185223" y="76433"/>
                  </a:lnTo>
                  <a:lnTo>
                    <a:pt x="185223" y="93678"/>
                  </a:lnTo>
                  <a:lnTo>
                    <a:pt x="212540" y="93678"/>
                  </a:lnTo>
                  <a:lnTo>
                    <a:pt x="212540" y="144191"/>
                  </a:lnTo>
                  <a:lnTo>
                    <a:pt x="227649" y="144191"/>
                  </a:lnTo>
                  <a:lnTo>
                    <a:pt x="227649" y="260937"/>
                  </a:lnTo>
                  <a:lnTo>
                    <a:pt x="247793" y="260937"/>
                  </a:lnTo>
                  <a:lnTo>
                    <a:pt x="247793" y="446967"/>
                  </a:lnTo>
                  <a:lnTo>
                    <a:pt x="263817" y="446967"/>
                  </a:lnTo>
                  <a:lnTo>
                    <a:pt x="263817" y="451392"/>
                  </a:lnTo>
                  <a:lnTo>
                    <a:pt x="273431" y="451392"/>
                  </a:lnTo>
                  <a:lnTo>
                    <a:pt x="273431" y="460701"/>
                  </a:lnTo>
                  <a:lnTo>
                    <a:pt x="302580" y="460701"/>
                  </a:lnTo>
                  <a:lnTo>
                    <a:pt x="302580" y="480693"/>
                  </a:lnTo>
                  <a:lnTo>
                    <a:pt x="343174" y="480693"/>
                  </a:lnTo>
                  <a:lnTo>
                    <a:pt x="343174" y="504958"/>
                  </a:lnTo>
                  <a:lnTo>
                    <a:pt x="382089" y="504958"/>
                  </a:lnTo>
                  <a:lnTo>
                    <a:pt x="382089" y="516861"/>
                  </a:lnTo>
                  <a:lnTo>
                    <a:pt x="405896" y="516861"/>
                  </a:lnTo>
                  <a:lnTo>
                    <a:pt x="405896" y="529833"/>
                  </a:lnTo>
                  <a:lnTo>
                    <a:pt x="418868" y="529833"/>
                  </a:lnTo>
                  <a:lnTo>
                    <a:pt x="418868" y="541126"/>
                  </a:lnTo>
                  <a:lnTo>
                    <a:pt x="448169" y="541126"/>
                  </a:lnTo>
                  <a:lnTo>
                    <a:pt x="448169" y="556387"/>
                  </a:lnTo>
                  <a:lnTo>
                    <a:pt x="472433" y="556387"/>
                  </a:lnTo>
                  <a:lnTo>
                    <a:pt x="472433" y="629334"/>
                  </a:lnTo>
                  <a:lnTo>
                    <a:pt x="482200" y="629334"/>
                  </a:lnTo>
                  <a:lnTo>
                    <a:pt x="482200" y="655278"/>
                  </a:lnTo>
                  <a:lnTo>
                    <a:pt x="490747" y="655278"/>
                  </a:lnTo>
                  <a:lnTo>
                    <a:pt x="490747" y="704570"/>
                  </a:lnTo>
                  <a:lnTo>
                    <a:pt x="497919" y="704570"/>
                  </a:lnTo>
                  <a:lnTo>
                    <a:pt x="497919" y="841918"/>
                  </a:lnTo>
                  <a:lnTo>
                    <a:pt x="502345" y="841918"/>
                  </a:lnTo>
                  <a:lnTo>
                    <a:pt x="502345" y="915475"/>
                  </a:lnTo>
                  <a:lnTo>
                    <a:pt x="535308" y="915475"/>
                  </a:lnTo>
                  <a:lnTo>
                    <a:pt x="535308" y="928905"/>
                  </a:lnTo>
                  <a:lnTo>
                    <a:pt x="565830" y="928905"/>
                  </a:lnTo>
                  <a:lnTo>
                    <a:pt x="565830" y="942945"/>
                  </a:lnTo>
                  <a:lnTo>
                    <a:pt x="571782" y="942945"/>
                  </a:lnTo>
                  <a:lnTo>
                    <a:pt x="571782" y="948897"/>
                  </a:lnTo>
                  <a:lnTo>
                    <a:pt x="623211" y="948897"/>
                  </a:lnTo>
                  <a:lnTo>
                    <a:pt x="623211" y="957595"/>
                  </a:lnTo>
                  <a:lnTo>
                    <a:pt x="679982" y="957595"/>
                  </a:lnTo>
                  <a:lnTo>
                    <a:pt x="679982" y="968431"/>
                  </a:lnTo>
                  <a:lnTo>
                    <a:pt x="712487" y="968431"/>
                  </a:lnTo>
                  <a:lnTo>
                    <a:pt x="712487" y="986744"/>
                  </a:lnTo>
                  <a:lnTo>
                    <a:pt x="731258" y="986744"/>
                  </a:lnTo>
                  <a:lnTo>
                    <a:pt x="731258" y="1022454"/>
                  </a:lnTo>
                  <a:lnTo>
                    <a:pt x="736142" y="1022454"/>
                  </a:lnTo>
                  <a:lnTo>
                    <a:pt x="736142" y="1049008"/>
                  </a:lnTo>
                  <a:lnTo>
                    <a:pt x="742551" y="1049008"/>
                  </a:lnTo>
                  <a:lnTo>
                    <a:pt x="742551" y="1090060"/>
                  </a:lnTo>
                  <a:lnTo>
                    <a:pt x="753844" y="1090060"/>
                  </a:lnTo>
                  <a:lnTo>
                    <a:pt x="753844" y="1175521"/>
                  </a:lnTo>
                  <a:lnTo>
                    <a:pt x="783603" y="1175521"/>
                  </a:lnTo>
                  <a:lnTo>
                    <a:pt x="783603" y="1188340"/>
                  </a:lnTo>
                  <a:lnTo>
                    <a:pt x="830149" y="1188340"/>
                  </a:lnTo>
                  <a:lnTo>
                    <a:pt x="830149" y="1211536"/>
                  </a:lnTo>
                  <a:lnTo>
                    <a:pt x="842052" y="1211536"/>
                  </a:lnTo>
                  <a:lnTo>
                    <a:pt x="842052" y="1232138"/>
                  </a:lnTo>
                  <a:lnTo>
                    <a:pt x="878831" y="1232138"/>
                  </a:lnTo>
                  <a:lnTo>
                    <a:pt x="878831" y="1239769"/>
                  </a:lnTo>
                  <a:lnTo>
                    <a:pt x="945827" y="1239769"/>
                  </a:lnTo>
                  <a:lnTo>
                    <a:pt x="945827" y="1248925"/>
                  </a:lnTo>
                  <a:lnTo>
                    <a:pt x="960172" y="1248925"/>
                  </a:lnTo>
                  <a:lnTo>
                    <a:pt x="960172" y="1258692"/>
                  </a:lnTo>
                  <a:lnTo>
                    <a:pt x="973296" y="1258692"/>
                  </a:lnTo>
                  <a:lnTo>
                    <a:pt x="973296" y="1279905"/>
                  </a:lnTo>
                  <a:lnTo>
                    <a:pt x="983979" y="1279905"/>
                  </a:lnTo>
                  <a:lnTo>
                    <a:pt x="983979" y="1288604"/>
                  </a:lnTo>
                  <a:lnTo>
                    <a:pt x="992678" y="1288604"/>
                  </a:lnTo>
                  <a:lnTo>
                    <a:pt x="992678" y="1343238"/>
                  </a:lnTo>
                  <a:lnTo>
                    <a:pt x="999697" y="1343238"/>
                  </a:lnTo>
                  <a:lnTo>
                    <a:pt x="999697" y="1375743"/>
                  </a:lnTo>
                  <a:lnTo>
                    <a:pt x="1005955" y="1375743"/>
                  </a:lnTo>
                  <a:lnTo>
                    <a:pt x="1005955" y="1427020"/>
                  </a:lnTo>
                  <a:lnTo>
                    <a:pt x="1015111" y="1427020"/>
                  </a:lnTo>
                  <a:lnTo>
                    <a:pt x="1015111" y="1455710"/>
                  </a:lnTo>
                  <a:lnTo>
                    <a:pt x="1030372" y="1455710"/>
                  </a:lnTo>
                  <a:lnTo>
                    <a:pt x="1030372" y="1465935"/>
                  </a:lnTo>
                  <a:lnTo>
                    <a:pt x="1077986" y="1465935"/>
                  </a:lnTo>
                  <a:lnTo>
                    <a:pt x="1077986" y="1474634"/>
                  </a:lnTo>
                  <a:lnTo>
                    <a:pt x="1086074" y="1474634"/>
                  </a:lnTo>
                  <a:lnTo>
                    <a:pt x="1086074" y="1482722"/>
                  </a:lnTo>
                  <a:lnTo>
                    <a:pt x="1139030" y="1482722"/>
                  </a:lnTo>
                  <a:lnTo>
                    <a:pt x="1139030" y="1494625"/>
                  </a:lnTo>
                  <a:lnTo>
                    <a:pt x="1161768" y="1494625"/>
                  </a:lnTo>
                  <a:lnTo>
                    <a:pt x="1161768" y="1513549"/>
                  </a:lnTo>
                  <a:lnTo>
                    <a:pt x="1185117" y="1513549"/>
                  </a:lnTo>
                  <a:lnTo>
                    <a:pt x="1185117" y="1519043"/>
                  </a:lnTo>
                  <a:lnTo>
                    <a:pt x="1204346" y="1519043"/>
                  </a:lnTo>
                  <a:lnTo>
                    <a:pt x="1204346" y="1526521"/>
                  </a:lnTo>
                  <a:lnTo>
                    <a:pt x="1215639" y="1526521"/>
                  </a:lnTo>
                  <a:lnTo>
                    <a:pt x="1215639" y="1534609"/>
                  </a:lnTo>
                  <a:lnTo>
                    <a:pt x="1225864" y="1534609"/>
                  </a:lnTo>
                  <a:lnTo>
                    <a:pt x="1225864" y="1547123"/>
                  </a:lnTo>
                  <a:lnTo>
                    <a:pt x="1238836" y="1547123"/>
                  </a:lnTo>
                  <a:lnTo>
                    <a:pt x="1238836" y="1594126"/>
                  </a:lnTo>
                  <a:lnTo>
                    <a:pt x="1246924" y="1594126"/>
                  </a:lnTo>
                  <a:lnTo>
                    <a:pt x="1246924" y="1668142"/>
                  </a:lnTo>
                  <a:lnTo>
                    <a:pt x="1252876" y="1668142"/>
                  </a:lnTo>
                  <a:lnTo>
                    <a:pt x="1252876" y="1714687"/>
                  </a:lnTo>
                  <a:lnTo>
                    <a:pt x="1260506" y="1714687"/>
                  </a:lnTo>
                  <a:lnTo>
                    <a:pt x="1260506" y="1757417"/>
                  </a:lnTo>
                  <a:lnTo>
                    <a:pt x="1267527" y="1757417"/>
                  </a:lnTo>
                  <a:lnTo>
                    <a:pt x="1267527" y="1776341"/>
                  </a:lnTo>
                  <a:lnTo>
                    <a:pt x="1443790" y="1776341"/>
                  </a:lnTo>
                  <a:lnTo>
                    <a:pt x="1443790" y="1789923"/>
                  </a:lnTo>
                  <a:lnTo>
                    <a:pt x="1490793" y="1789923"/>
                  </a:lnTo>
                  <a:lnTo>
                    <a:pt x="1490793" y="1826091"/>
                  </a:lnTo>
                  <a:lnTo>
                    <a:pt x="1504376" y="1826091"/>
                  </a:lnTo>
                  <a:lnTo>
                    <a:pt x="1504376" y="1861802"/>
                  </a:lnTo>
                  <a:lnTo>
                    <a:pt x="1513074" y="1861802"/>
                  </a:lnTo>
                  <a:lnTo>
                    <a:pt x="1513074" y="1892324"/>
                  </a:lnTo>
                  <a:lnTo>
                    <a:pt x="1532456" y="1892324"/>
                  </a:lnTo>
                  <a:lnTo>
                    <a:pt x="1532456" y="1905601"/>
                  </a:lnTo>
                  <a:lnTo>
                    <a:pt x="1550311" y="1905601"/>
                  </a:lnTo>
                  <a:lnTo>
                    <a:pt x="1550311" y="1919183"/>
                  </a:lnTo>
                  <a:lnTo>
                    <a:pt x="1673619" y="1919183"/>
                  </a:lnTo>
                  <a:lnTo>
                    <a:pt x="1673619" y="1928950"/>
                  </a:lnTo>
                  <a:lnTo>
                    <a:pt x="1684454" y="1928950"/>
                  </a:lnTo>
                  <a:lnTo>
                    <a:pt x="1684454" y="1933223"/>
                  </a:lnTo>
                  <a:lnTo>
                    <a:pt x="1731458" y="1933223"/>
                  </a:lnTo>
                  <a:lnTo>
                    <a:pt x="1731458" y="1946805"/>
                  </a:lnTo>
                  <a:lnTo>
                    <a:pt x="1748855" y="1946805"/>
                  </a:lnTo>
                  <a:lnTo>
                    <a:pt x="1748855" y="1986789"/>
                  </a:lnTo>
                  <a:lnTo>
                    <a:pt x="1755875" y="1986789"/>
                  </a:lnTo>
                  <a:lnTo>
                    <a:pt x="1755875" y="2009527"/>
                  </a:lnTo>
                  <a:lnTo>
                    <a:pt x="1767168" y="2009527"/>
                  </a:lnTo>
                  <a:lnTo>
                    <a:pt x="1767168" y="2028908"/>
                  </a:lnTo>
                  <a:lnTo>
                    <a:pt x="1833706" y="2028908"/>
                  </a:lnTo>
                  <a:lnTo>
                    <a:pt x="1833706" y="2042948"/>
                  </a:lnTo>
                  <a:lnTo>
                    <a:pt x="1879488" y="2042948"/>
                  </a:lnTo>
                  <a:lnTo>
                    <a:pt x="1879488" y="2059735"/>
                  </a:lnTo>
                  <a:lnTo>
                    <a:pt x="1912452" y="2059735"/>
                  </a:lnTo>
                  <a:lnTo>
                    <a:pt x="1912452" y="2069045"/>
                  </a:lnTo>
                  <a:lnTo>
                    <a:pt x="1945415" y="2069045"/>
                  </a:lnTo>
                  <a:lnTo>
                    <a:pt x="1945415" y="2087358"/>
                  </a:lnTo>
                  <a:lnTo>
                    <a:pt x="2000050" y="2087358"/>
                  </a:lnTo>
                  <a:lnTo>
                    <a:pt x="2000050" y="2119253"/>
                  </a:lnTo>
                  <a:lnTo>
                    <a:pt x="2011953" y="2119253"/>
                  </a:lnTo>
                  <a:lnTo>
                    <a:pt x="2011953" y="2147943"/>
                  </a:lnTo>
                  <a:lnTo>
                    <a:pt x="2060635" y="2147943"/>
                  </a:lnTo>
                  <a:lnTo>
                    <a:pt x="2060635" y="2160915"/>
                  </a:lnTo>
                  <a:lnTo>
                    <a:pt x="2067655" y="2160915"/>
                  </a:lnTo>
                  <a:lnTo>
                    <a:pt x="2067655" y="2167325"/>
                  </a:lnTo>
                  <a:lnTo>
                    <a:pt x="2161205" y="2167325"/>
                  </a:lnTo>
                  <a:lnTo>
                    <a:pt x="2161205" y="2185180"/>
                  </a:lnTo>
                  <a:lnTo>
                    <a:pt x="2224995" y="2185180"/>
                  </a:lnTo>
                  <a:lnTo>
                    <a:pt x="2224995" y="2222569"/>
                  </a:lnTo>
                  <a:lnTo>
                    <a:pt x="2247734" y="2222569"/>
                  </a:lnTo>
                  <a:lnTo>
                    <a:pt x="2247734" y="2286359"/>
                  </a:lnTo>
                  <a:lnTo>
                    <a:pt x="2262995" y="2286359"/>
                  </a:lnTo>
                  <a:lnTo>
                    <a:pt x="2262995" y="2305741"/>
                  </a:lnTo>
                  <a:lnTo>
                    <a:pt x="2310609" y="2305741"/>
                  </a:lnTo>
                  <a:lnTo>
                    <a:pt x="2310609" y="2312303"/>
                  </a:lnTo>
                  <a:lnTo>
                    <a:pt x="2379435" y="2312303"/>
                  </a:lnTo>
                  <a:lnTo>
                    <a:pt x="2379435" y="2324206"/>
                  </a:lnTo>
                  <a:lnTo>
                    <a:pt x="2420487" y="2324206"/>
                  </a:lnTo>
                  <a:lnTo>
                    <a:pt x="2420487" y="2335499"/>
                  </a:lnTo>
                  <a:lnTo>
                    <a:pt x="2457877" y="2335499"/>
                  </a:lnTo>
                  <a:lnTo>
                    <a:pt x="2457877" y="2345266"/>
                  </a:lnTo>
                  <a:lnTo>
                    <a:pt x="2497860" y="2345266"/>
                  </a:lnTo>
                  <a:lnTo>
                    <a:pt x="2497860" y="2368005"/>
                  </a:lnTo>
                  <a:lnTo>
                    <a:pt x="2507016" y="2368005"/>
                  </a:lnTo>
                  <a:lnTo>
                    <a:pt x="2507016" y="2385860"/>
                  </a:lnTo>
                  <a:lnTo>
                    <a:pt x="2545474" y="2385860"/>
                  </a:lnTo>
                  <a:lnTo>
                    <a:pt x="2545474" y="2395017"/>
                  </a:lnTo>
                  <a:lnTo>
                    <a:pt x="2555241" y="2395017"/>
                  </a:lnTo>
                  <a:lnTo>
                    <a:pt x="2555241" y="2409209"/>
                  </a:lnTo>
                  <a:lnTo>
                    <a:pt x="2684653" y="2409209"/>
                  </a:lnTo>
                  <a:lnTo>
                    <a:pt x="2684653" y="2424470"/>
                  </a:lnTo>
                  <a:lnTo>
                    <a:pt x="2765231" y="2424470"/>
                  </a:lnTo>
                  <a:lnTo>
                    <a:pt x="2765231" y="2432101"/>
                  </a:lnTo>
                  <a:lnTo>
                    <a:pt x="2780492" y="2432101"/>
                  </a:lnTo>
                  <a:lnTo>
                    <a:pt x="2780492" y="2444462"/>
                  </a:lnTo>
                  <a:lnTo>
                    <a:pt x="2980563" y="2444462"/>
                  </a:lnTo>
                  <a:lnTo>
                    <a:pt x="2980563" y="2459723"/>
                  </a:lnTo>
                  <a:lnTo>
                    <a:pt x="2996739" y="2459723"/>
                  </a:lnTo>
                  <a:lnTo>
                    <a:pt x="2996739" y="2463996"/>
                  </a:lnTo>
                  <a:lnTo>
                    <a:pt x="3010321" y="2463996"/>
                  </a:lnTo>
                  <a:lnTo>
                    <a:pt x="3010321" y="2481241"/>
                  </a:lnTo>
                  <a:lnTo>
                    <a:pt x="3237403" y="2481241"/>
                  </a:lnTo>
                  <a:lnTo>
                    <a:pt x="3237403" y="2500164"/>
                  </a:lnTo>
                  <a:lnTo>
                    <a:pt x="3249307" y="2500164"/>
                  </a:lnTo>
                  <a:cubicBezTo>
                    <a:pt x="3249307" y="2500164"/>
                    <a:pt x="3245644" y="2534806"/>
                    <a:pt x="3249307" y="2534806"/>
                  </a:cubicBezTo>
                  <a:lnTo>
                    <a:pt x="3524003" y="2534806"/>
                  </a:lnTo>
                  <a:lnTo>
                    <a:pt x="3524003" y="2555866"/>
                  </a:lnTo>
                  <a:lnTo>
                    <a:pt x="4279418" y="2555866"/>
                  </a:lnTo>
                  <a:lnTo>
                    <a:pt x="4279418" y="2626829"/>
                  </a:lnTo>
                  <a:lnTo>
                    <a:pt x="4742280" y="2626829"/>
                  </a:lnTo>
                  <a:lnTo>
                    <a:pt x="4742280" y="2773792"/>
                  </a:lnTo>
                </a:path>
              </a:pathLst>
            </a:custGeom>
            <a:noFill/>
            <a:ln w="12700" cap="flat">
              <a:solidFill>
                <a:schemeClr val="accent1"/>
              </a:solidFill>
              <a:prstDash val="solid"/>
              <a:miter/>
            </a:ln>
          </p:spPr>
          <p:txBody>
            <a:bodyPr rtlCol="0" anchor="ctr"/>
            <a:lstStyle/>
            <a:p>
              <a:endParaRPr lang="en-GB" dirty="0"/>
            </a:p>
          </p:txBody>
        </p:sp>
        <p:grpSp>
          <p:nvGrpSpPr>
            <p:cNvPr id="292" name="Graphic 288">
              <a:extLst>
                <a:ext uri="{FF2B5EF4-FFF2-40B4-BE49-F238E27FC236}">
                  <a16:creationId xmlns:a16="http://schemas.microsoft.com/office/drawing/2014/main" id="{867D6291-ACE7-4306-8A65-47496EF772F2}"/>
                </a:ext>
              </a:extLst>
            </p:cNvPr>
            <p:cNvGrpSpPr/>
            <p:nvPr/>
          </p:nvGrpSpPr>
          <p:grpSpPr>
            <a:xfrm>
              <a:off x="3670577" y="1890516"/>
              <a:ext cx="4456335" cy="2675383"/>
              <a:chOff x="3670577" y="1890516"/>
              <a:chExt cx="4456335" cy="2675383"/>
            </a:xfrm>
          </p:grpSpPr>
          <p:sp>
            <p:nvSpPr>
              <p:cNvPr id="293" name="Freeform: Shape 292">
                <a:extLst>
                  <a:ext uri="{FF2B5EF4-FFF2-40B4-BE49-F238E27FC236}">
                    <a16:creationId xmlns:a16="http://schemas.microsoft.com/office/drawing/2014/main" id="{C83149DC-6711-4B5D-B1CD-0AD9F8BB119A}"/>
                  </a:ext>
                </a:extLst>
              </p:cNvPr>
              <p:cNvSpPr/>
              <p:nvPr/>
            </p:nvSpPr>
            <p:spPr>
              <a:xfrm>
                <a:off x="8126912" y="450821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294" name="Freeform: Shape 293">
                <a:extLst>
                  <a:ext uri="{FF2B5EF4-FFF2-40B4-BE49-F238E27FC236}">
                    <a16:creationId xmlns:a16="http://schemas.microsoft.com/office/drawing/2014/main" id="{52B4514A-595C-44F0-A90D-DB9E52B92B12}"/>
                  </a:ext>
                </a:extLst>
              </p:cNvPr>
              <p:cNvSpPr/>
              <p:nvPr/>
            </p:nvSpPr>
            <p:spPr>
              <a:xfrm>
                <a:off x="7877092" y="4427788"/>
                <a:ext cx="15260" cy="57533"/>
              </a:xfrm>
              <a:custGeom>
                <a:avLst/>
                <a:gdLst>
                  <a:gd name="connsiteX0" fmla="*/ 0 w 15260"/>
                  <a:gd name="connsiteY0" fmla="*/ 0 h 57533"/>
                  <a:gd name="connsiteX1" fmla="*/ 0 w 15260"/>
                  <a:gd name="connsiteY1" fmla="*/ 57533 h 57533"/>
                </a:gdLst>
                <a:ahLst/>
                <a:cxnLst>
                  <a:cxn ang="0">
                    <a:pos x="connsiteX0" y="connsiteY0"/>
                  </a:cxn>
                  <a:cxn ang="0">
                    <a:pos x="connsiteX1" y="connsiteY1"/>
                  </a:cxn>
                </a:cxnLst>
                <a:rect l="l" t="t" r="r" b="b"/>
                <a:pathLst>
                  <a:path w="15260" h="57533">
                    <a:moveTo>
                      <a:pt x="0" y="0"/>
                    </a:moveTo>
                    <a:lnTo>
                      <a:pt x="0" y="57533"/>
                    </a:lnTo>
                  </a:path>
                </a:pathLst>
              </a:custGeom>
              <a:ln w="12700" cap="flat">
                <a:solidFill>
                  <a:schemeClr val="accent1"/>
                </a:solidFill>
                <a:prstDash val="solid"/>
                <a:miter/>
              </a:ln>
            </p:spPr>
            <p:txBody>
              <a:bodyPr rtlCol="0" anchor="ctr"/>
              <a:lstStyle/>
              <a:p>
                <a:endParaRPr lang="en-GB" dirty="0"/>
              </a:p>
            </p:txBody>
          </p:sp>
          <p:sp>
            <p:nvSpPr>
              <p:cNvPr id="295" name="Freeform: Shape 294">
                <a:extLst>
                  <a:ext uri="{FF2B5EF4-FFF2-40B4-BE49-F238E27FC236}">
                    <a16:creationId xmlns:a16="http://schemas.microsoft.com/office/drawing/2014/main" id="{FD5EC67D-B10F-4073-95EA-10CCF9D8A4CC}"/>
                  </a:ext>
                </a:extLst>
              </p:cNvPr>
              <p:cNvSpPr/>
              <p:nvPr/>
            </p:nvSpPr>
            <p:spPr>
              <a:xfrm>
                <a:off x="7493127" y="4427788"/>
                <a:ext cx="15260" cy="57533"/>
              </a:xfrm>
              <a:custGeom>
                <a:avLst/>
                <a:gdLst>
                  <a:gd name="connsiteX0" fmla="*/ 0 w 15260"/>
                  <a:gd name="connsiteY0" fmla="*/ 0 h 57533"/>
                  <a:gd name="connsiteX1" fmla="*/ 0 w 15260"/>
                  <a:gd name="connsiteY1" fmla="*/ 57533 h 57533"/>
                </a:gdLst>
                <a:ahLst/>
                <a:cxnLst>
                  <a:cxn ang="0">
                    <a:pos x="connsiteX0" y="connsiteY0"/>
                  </a:cxn>
                  <a:cxn ang="0">
                    <a:pos x="connsiteX1" y="connsiteY1"/>
                  </a:cxn>
                </a:cxnLst>
                <a:rect l="l" t="t" r="r" b="b"/>
                <a:pathLst>
                  <a:path w="15260" h="57533">
                    <a:moveTo>
                      <a:pt x="0" y="0"/>
                    </a:moveTo>
                    <a:lnTo>
                      <a:pt x="0" y="57533"/>
                    </a:lnTo>
                  </a:path>
                </a:pathLst>
              </a:custGeom>
              <a:ln w="12700" cap="flat">
                <a:solidFill>
                  <a:schemeClr val="accent1"/>
                </a:solidFill>
                <a:prstDash val="solid"/>
                <a:miter/>
              </a:ln>
            </p:spPr>
            <p:txBody>
              <a:bodyPr rtlCol="0" anchor="ctr"/>
              <a:lstStyle/>
              <a:p>
                <a:endParaRPr lang="en-GB" dirty="0"/>
              </a:p>
            </p:txBody>
          </p:sp>
          <p:sp>
            <p:nvSpPr>
              <p:cNvPr id="296" name="Freeform: Shape 295">
                <a:extLst>
                  <a:ext uri="{FF2B5EF4-FFF2-40B4-BE49-F238E27FC236}">
                    <a16:creationId xmlns:a16="http://schemas.microsoft.com/office/drawing/2014/main" id="{45FE1310-40D0-477B-89A9-51731AC88838}"/>
                  </a:ext>
                </a:extLst>
              </p:cNvPr>
              <p:cNvSpPr/>
              <p:nvPr/>
            </p:nvSpPr>
            <p:spPr>
              <a:xfrm>
                <a:off x="7154641" y="442839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297" name="Freeform: Shape 296">
                <a:extLst>
                  <a:ext uri="{FF2B5EF4-FFF2-40B4-BE49-F238E27FC236}">
                    <a16:creationId xmlns:a16="http://schemas.microsoft.com/office/drawing/2014/main" id="{C2C3FE57-5087-41C2-9464-9125A7C7F11E}"/>
                  </a:ext>
                </a:extLst>
              </p:cNvPr>
              <p:cNvSpPr/>
              <p:nvPr/>
            </p:nvSpPr>
            <p:spPr>
              <a:xfrm>
                <a:off x="6882081" y="441313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298" name="Freeform: Shape 297">
                <a:extLst>
                  <a:ext uri="{FF2B5EF4-FFF2-40B4-BE49-F238E27FC236}">
                    <a16:creationId xmlns:a16="http://schemas.microsoft.com/office/drawing/2014/main" id="{796EEF3A-8F37-4BB4-A3FA-802E16220773}"/>
                  </a:ext>
                </a:extLst>
              </p:cNvPr>
              <p:cNvSpPr/>
              <p:nvPr/>
            </p:nvSpPr>
            <p:spPr>
              <a:xfrm>
                <a:off x="6582509" y="432172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299" name="Freeform: Shape 298">
                <a:extLst>
                  <a:ext uri="{FF2B5EF4-FFF2-40B4-BE49-F238E27FC236}">
                    <a16:creationId xmlns:a16="http://schemas.microsoft.com/office/drawing/2014/main" id="{C39F232B-0D2A-4A1E-A8C5-FE9C7BC18857}"/>
                  </a:ext>
                </a:extLst>
              </p:cNvPr>
              <p:cNvSpPr/>
              <p:nvPr/>
            </p:nvSpPr>
            <p:spPr>
              <a:xfrm>
                <a:off x="6393274" y="430005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0" name="Freeform: Shape 299">
                <a:extLst>
                  <a:ext uri="{FF2B5EF4-FFF2-40B4-BE49-F238E27FC236}">
                    <a16:creationId xmlns:a16="http://schemas.microsoft.com/office/drawing/2014/main" id="{66837544-7F74-40BF-A0A7-BA364C0F9941}"/>
                  </a:ext>
                </a:extLst>
              </p:cNvPr>
              <p:cNvSpPr/>
              <p:nvPr/>
            </p:nvSpPr>
            <p:spPr>
              <a:xfrm>
                <a:off x="5854717" y="410608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1" name="Freeform: Shape 300">
                <a:extLst>
                  <a:ext uri="{FF2B5EF4-FFF2-40B4-BE49-F238E27FC236}">
                    <a16:creationId xmlns:a16="http://schemas.microsoft.com/office/drawing/2014/main" id="{2D0513BB-C7F6-40EF-9FF4-52236A28FB29}"/>
                  </a:ext>
                </a:extLst>
              </p:cNvPr>
              <p:cNvSpPr/>
              <p:nvPr/>
            </p:nvSpPr>
            <p:spPr>
              <a:xfrm>
                <a:off x="5873183" y="409998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2" name="Freeform: Shape 301">
                <a:extLst>
                  <a:ext uri="{FF2B5EF4-FFF2-40B4-BE49-F238E27FC236}">
                    <a16:creationId xmlns:a16="http://schemas.microsoft.com/office/drawing/2014/main" id="{F6814F36-B835-430E-B75E-71D51BD12931}"/>
                  </a:ext>
                </a:extLst>
              </p:cNvPr>
              <p:cNvSpPr/>
              <p:nvPr/>
            </p:nvSpPr>
            <p:spPr>
              <a:xfrm>
                <a:off x="5892564" y="418544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3" name="Freeform: Shape 302">
                <a:extLst>
                  <a:ext uri="{FF2B5EF4-FFF2-40B4-BE49-F238E27FC236}">
                    <a16:creationId xmlns:a16="http://schemas.microsoft.com/office/drawing/2014/main" id="{45EC0172-32FC-40EB-8831-0AB020305DF8}"/>
                  </a:ext>
                </a:extLst>
              </p:cNvPr>
              <p:cNvSpPr/>
              <p:nvPr/>
            </p:nvSpPr>
            <p:spPr>
              <a:xfrm>
                <a:off x="6135976" y="426403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4" name="Freeform: Shape 303">
                <a:extLst>
                  <a:ext uri="{FF2B5EF4-FFF2-40B4-BE49-F238E27FC236}">
                    <a16:creationId xmlns:a16="http://schemas.microsoft.com/office/drawing/2014/main" id="{A7476E77-9CAB-4A1F-A04C-1390348530B1}"/>
                  </a:ext>
                </a:extLst>
              </p:cNvPr>
              <p:cNvSpPr/>
              <p:nvPr/>
            </p:nvSpPr>
            <p:spPr>
              <a:xfrm>
                <a:off x="6202971" y="429288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5" name="Freeform: Shape 304">
                <a:extLst>
                  <a:ext uri="{FF2B5EF4-FFF2-40B4-BE49-F238E27FC236}">
                    <a16:creationId xmlns:a16="http://schemas.microsoft.com/office/drawing/2014/main" id="{BE255BF0-CA2F-4500-845F-3E374C2C5534}"/>
                  </a:ext>
                </a:extLst>
              </p:cNvPr>
              <p:cNvSpPr/>
              <p:nvPr/>
            </p:nvSpPr>
            <p:spPr>
              <a:xfrm>
                <a:off x="6351154" y="430005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6" name="Freeform: Shape 305">
                <a:extLst>
                  <a:ext uri="{FF2B5EF4-FFF2-40B4-BE49-F238E27FC236}">
                    <a16:creationId xmlns:a16="http://schemas.microsoft.com/office/drawing/2014/main" id="{9FF4CB2A-86A9-45F1-BE2C-153778A30DB1}"/>
                  </a:ext>
                </a:extLst>
              </p:cNvPr>
              <p:cNvSpPr/>
              <p:nvPr/>
            </p:nvSpPr>
            <p:spPr>
              <a:xfrm>
                <a:off x="5788790" y="406000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7" name="Freeform: Shape 306">
                <a:extLst>
                  <a:ext uri="{FF2B5EF4-FFF2-40B4-BE49-F238E27FC236}">
                    <a16:creationId xmlns:a16="http://schemas.microsoft.com/office/drawing/2014/main" id="{3AFF2249-692B-4AF2-B1FF-D41A4DD27060}"/>
                  </a:ext>
                </a:extLst>
              </p:cNvPr>
              <p:cNvSpPr/>
              <p:nvPr/>
            </p:nvSpPr>
            <p:spPr>
              <a:xfrm>
                <a:off x="5282586" y="380148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8" name="Freeform: Shape 307">
                <a:extLst>
                  <a:ext uri="{FF2B5EF4-FFF2-40B4-BE49-F238E27FC236}">
                    <a16:creationId xmlns:a16="http://schemas.microsoft.com/office/drawing/2014/main" id="{B7323942-1EC8-45F3-ACF8-88BA1D6DE5F4}"/>
                  </a:ext>
                </a:extLst>
              </p:cNvPr>
              <p:cNvSpPr/>
              <p:nvPr/>
            </p:nvSpPr>
            <p:spPr>
              <a:xfrm>
                <a:off x="5562776" y="3948597"/>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09" name="Freeform: Shape 308">
                <a:extLst>
                  <a:ext uri="{FF2B5EF4-FFF2-40B4-BE49-F238E27FC236}">
                    <a16:creationId xmlns:a16="http://schemas.microsoft.com/office/drawing/2014/main" id="{BDE7E835-031B-4D50-8FC1-D0C05F6F6702}"/>
                  </a:ext>
                </a:extLst>
              </p:cNvPr>
              <p:cNvSpPr/>
              <p:nvPr/>
            </p:nvSpPr>
            <p:spPr>
              <a:xfrm>
                <a:off x="5617868" y="397209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0" name="Freeform: Shape 309">
                <a:extLst>
                  <a:ext uri="{FF2B5EF4-FFF2-40B4-BE49-F238E27FC236}">
                    <a16:creationId xmlns:a16="http://schemas.microsoft.com/office/drawing/2014/main" id="{078AC50B-C3F3-412F-9442-0B3267D3F287}"/>
                  </a:ext>
                </a:extLst>
              </p:cNvPr>
              <p:cNvSpPr/>
              <p:nvPr/>
            </p:nvSpPr>
            <p:spPr>
              <a:xfrm>
                <a:off x="5674181" y="402429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1" name="Freeform: Shape 310">
                <a:extLst>
                  <a:ext uri="{FF2B5EF4-FFF2-40B4-BE49-F238E27FC236}">
                    <a16:creationId xmlns:a16="http://schemas.microsoft.com/office/drawing/2014/main" id="{F6440A77-90AE-447F-841D-ABA931939C45}"/>
                  </a:ext>
                </a:extLst>
              </p:cNvPr>
              <p:cNvSpPr/>
              <p:nvPr/>
            </p:nvSpPr>
            <p:spPr>
              <a:xfrm>
                <a:off x="5649306" y="403115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2" name="Freeform: Shape 311">
                <a:extLst>
                  <a:ext uri="{FF2B5EF4-FFF2-40B4-BE49-F238E27FC236}">
                    <a16:creationId xmlns:a16="http://schemas.microsoft.com/office/drawing/2014/main" id="{D51F9446-7A39-47BB-92AC-66D58D111100}"/>
                  </a:ext>
                </a:extLst>
              </p:cNvPr>
              <p:cNvSpPr/>
              <p:nvPr/>
            </p:nvSpPr>
            <p:spPr>
              <a:xfrm>
                <a:off x="5625499" y="400231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3" name="Freeform: Shape 312">
                <a:extLst>
                  <a:ext uri="{FF2B5EF4-FFF2-40B4-BE49-F238E27FC236}">
                    <a16:creationId xmlns:a16="http://schemas.microsoft.com/office/drawing/2014/main" id="{8FAD76FD-8203-4CC4-8188-5CF007171465}"/>
                  </a:ext>
                </a:extLst>
              </p:cNvPr>
              <p:cNvSpPr/>
              <p:nvPr/>
            </p:nvSpPr>
            <p:spPr>
              <a:xfrm>
                <a:off x="5143102" y="377263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4" name="Freeform: Shape 313">
                <a:extLst>
                  <a:ext uri="{FF2B5EF4-FFF2-40B4-BE49-F238E27FC236}">
                    <a16:creationId xmlns:a16="http://schemas.microsoft.com/office/drawing/2014/main" id="{BC5781E9-C78F-439F-8101-ECFA0B1760A7}"/>
                  </a:ext>
                </a:extLst>
              </p:cNvPr>
              <p:cNvSpPr/>
              <p:nvPr/>
            </p:nvSpPr>
            <p:spPr>
              <a:xfrm>
                <a:off x="5137760" y="374379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5" name="Freeform: Shape 314">
                <a:extLst>
                  <a:ext uri="{FF2B5EF4-FFF2-40B4-BE49-F238E27FC236}">
                    <a16:creationId xmlns:a16="http://schemas.microsoft.com/office/drawing/2014/main" id="{3A4FE1F2-FD39-44A7-A01D-79A87EEEB151}"/>
                  </a:ext>
                </a:extLst>
              </p:cNvPr>
              <p:cNvSpPr/>
              <p:nvPr/>
            </p:nvSpPr>
            <p:spPr>
              <a:xfrm>
                <a:off x="5131198" y="370961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6" name="Freeform: Shape 315">
                <a:extLst>
                  <a:ext uri="{FF2B5EF4-FFF2-40B4-BE49-F238E27FC236}">
                    <a16:creationId xmlns:a16="http://schemas.microsoft.com/office/drawing/2014/main" id="{1A29FE8D-4BB0-4F6A-BD11-A6003F4AF5C9}"/>
                  </a:ext>
                </a:extLst>
              </p:cNvPr>
              <p:cNvSpPr/>
              <p:nvPr/>
            </p:nvSpPr>
            <p:spPr>
              <a:xfrm>
                <a:off x="4892212" y="363819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7" name="Freeform: Shape 316">
                <a:extLst>
                  <a:ext uri="{FF2B5EF4-FFF2-40B4-BE49-F238E27FC236}">
                    <a16:creationId xmlns:a16="http://schemas.microsoft.com/office/drawing/2014/main" id="{6D8F57FA-C1B2-4A9E-9069-83ACBCE201F2}"/>
                  </a:ext>
                </a:extLst>
              </p:cNvPr>
              <p:cNvSpPr/>
              <p:nvPr/>
            </p:nvSpPr>
            <p:spPr>
              <a:xfrm>
                <a:off x="4876036" y="354632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8" name="Freeform: Shape 317">
                <a:extLst>
                  <a:ext uri="{FF2B5EF4-FFF2-40B4-BE49-F238E27FC236}">
                    <a16:creationId xmlns:a16="http://schemas.microsoft.com/office/drawing/2014/main" id="{31E6F6EC-9570-4340-ABC3-850CEC6F44E0}"/>
                  </a:ext>
                </a:extLst>
              </p:cNvPr>
              <p:cNvSpPr/>
              <p:nvPr/>
            </p:nvSpPr>
            <p:spPr>
              <a:xfrm>
                <a:off x="4876036" y="349977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19" name="Freeform: Shape 318">
                <a:extLst>
                  <a:ext uri="{FF2B5EF4-FFF2-40B4-BE49-F238E27FC236}">
                    <a16:creationId xmlns:a16="http://schemas.microsoft.com/office/drawing/2014/main" id="{714E7F73-0B51-4415-9F20-642C594D10D9}"/>
                  </a:ext>
                </a:extLst>
              </p:cNvPr>
              <p:cNvSpPr/>
              <p:nvPr/>
            </p:nvSpPr>
            <p:spPr>
              <a:xfrm>
                <a:off x="4824149" y="339706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0" name="Freeform: Shape 319">
                <a:extLst>
                  <a:ext uri="{FF2B5EF4-FFF2-40B4-BE49-F238E27FC236}">
                    <a16:creationId xmlns:a16="http://schemas.microsoft.com/office/drawing/2014/main" id="{F2536BFD-0FAA-45FD-8A91-5832B3FF1C29}"/>
                  </a:ext>
                </a:extLst>
              </p:cNvPr>
              <p:cNvSpPr/>
              <p:nvPr/>
            </p:nvSpPr>
            <p:spPr>
              <a:xfrm>
                <a:off x="4647733" y="333938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1" name="Freeform: Shape 320">
                <a:extLst>
                  <a:ext uri="{FF2B5EF4-FFF2-40B4-BE49-F238E27FC236}">
                    <a16:creationId xmlns:a16="http://schemas.microsoft.com/office/drawing/2014/main" id="{7063B493-4042-4853-AA7B-F2DA695C1181}"/>
                  </a:ext>
                </a:extLst>
              </p:cNvPr>
              <p:cNvSpPr/>
              <p:nvPr/>
            </p:nvSpPr>
            <p:spPr>
              <a:xfrm>
                <a:off x="4633693" y="3310540"/>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2" name="Freeform: Shape 321">
                <a:extLst>
                  <a:ext uri="{FF2B5EF4-FFF2-40B4-BE49-F238E27FC236}">
                    <a16:creationId xmlns:a16="http://schemas.microsoft.com/office/drawing/2014/main" id="{CDE1EC4E-3497-4056-B21C-1D58ABAB7F68}"/>
                  </a:ext>
                </a:extLst>
              </p:cNvPr>
              <p:cNvSpPr/>
              <p:nvPr/>
            </p:nvSpPr>
            <p:spPr>
              <a:xfrm>
                <a:off x="4414241" y="307155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3" name="Freeform: Shape 322">
                <a:extLst>
                  <a:ext uri="{FF2B5EF4-FFF2-40B4-BE49-F238E27FC236}">
                    <a16:creationId xmlns:a16="http://schemas.microsoft.com/office/drawing/2014/main" id="{B2BB3C0F-2239-4CE4-99FC-A6A8B19C04A9}"/>
                  </a:ext>
                </a:extLst>
              </p:cNvPr>
              <p:cNvSpPr/>
              <p:nvPr/>
            </p:nvSpPr>
            <p:spPr>
              <a:xfrm>
                <a:off x="4383872" y="305202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4" name="Freeform: Shape 323">
                <a:extLst>
                  <a:ext uri="{FF2B5EF4-FFF2-40B4-BE49-F238E27FC236}">
                    <a16:creationId xmlns:a16="http://schemas.microsoft.com/office/drawing/2014/main" id="{7C7E3B77-36EC-41CF-AB49-54D4ED55FA1C}"/>
                  </a:ext>
                </a:extLst>
              </p:cNvPr>
              <p:cNvSpPr/>
              <p:nvPr/>
            </p:nvSpPr>
            <p:spPr>
              <a:xfrm>
                <a:off x="4129778" y="279792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5" name="Freeform: Shape 324">
                <a:extLst>
                  <a:ext uri="{FF2B5EF4-FFF2-40B4-BE49-F238E27FC236}">
                    <a16:creationId xmlns:a16="http://schemas.microsoft.com/office/drawing/2014/main" id="{34F6520A-BCC8-4D14-A06A-6B70835769E0}"/>
                  </a:ext>
                </a:extLst>
              </p:cNvPr>
              <p:cNvSpPr/>
              <p:nvPr/>
            </p:nvSpPr>
            <p:spPr>
              <a:xfrm>
                <a:off x="4164420" y="280662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6" name="Freeform: Shape 325">
                <a:extLst>
                  <a:ext uri="{FF2B5EF4-FFF2-40B4-BE49-F238E27FC236}">
                    <a16:creationId xmlns:a16="http://schemas.microsoft.com/office/drawing/2014/main" id="{AB93C825-48F7-4685-BCD8-535F6A3F7376}"/>
                  </a:ext>
                </a:extLst>
              </p:cNvPr>
              <p:cNvSpPr/>
              <p:nvPr/>
            </p:nvSpPr>
            <p:spPr>
              <a:xfrm>
                <a:off x="4268194" y="283546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7" name="Freeform: Shape 326">
                <a:extLst>
                  <a:ext uri="{FF2B5EF4-FFF2-40B4-BE49-F238E27FC236}">
                    <a16:creationId xmlns:a16="http://schemas.microsoft.com/office/drawing/2014/main" id="{BB0896E3-AD9C-4CC2-B2F8-AE3DBFA95E31}"/>
                  </a:ext>
                </a:extLst>
              </p:cNvPr>
              <p:cNvSpPr/>
              <p:nvPr/>
            </p:nvSpPr>
            <p:spPr>
              <a:xfrm>
                <a:off x="4354723" y="289315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8" name="Freeform: Shape 327">
                <a:extLst>
                  <a:ext uri="{FF2B5EF4-FFF2-40B4-BE49-F238E27FC236}">
                    <a16:creationId xmlns:a16="http://schemas.microsoft.com/office/drawing/2014/main" id="{44276B6B-3DE7-44C3-8E03-7FB27B8E8A71}"/>
                  </a:ext>
                </a:extLst>
              </p:cNvPr>
              <p:cNvSpPr/>
              <p:nvPr/>
            </p:nvSpPr>
            <p:spPr>
              <a:xfrm>
                <a:off x="4363422" y="293207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29" name="Freeform: Shape 328">
                <a:extLst>
                  <a:ext uri="{FF2B5EF4-FFF2-40B4-BE49-F238E27FC236}">
                    <a16:creationId xmlns:a16="http://schemas.microsoft.com/office/drawing/2014/main" id="{CCB5993A-B74C-4B41-BD94-19120959F0BE}"/>
                  </a:ext>
                </a:extLst>
              </p:cNvPr>
              <p:cNvSpPr/>
              <p:nvPr/>
            </p:nvSpPr>
            <p:spPr>
              <a:xfrm>
                <a:off x="3948021" y="236863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30" name="Freeform: Shape 329">
                <a:extLst>
                  <a:ext uri="{FF2B5EF4-FFF2-40B4-BE49-F238E27FC236}">
                    <a16:creationId xmlns:a16="http://schemas.microsoft.com/office/drawing/2014/main" id="{312E14FB-641A-4F47-8F5C-DCEEE388F9B7}"/>
                  </a:ext>
                </a:extLst>
              </p:cNvPr>
              <p:cNvSpPr/>
              <p:nvPr/>
            </p:nvSpPr>
            <p:spPr>
              <a:xfrm>
                <a:off x="3925434" y="234696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31" name="Freeform: Shape 330">
                <a:extLst>
                  <a:ext uri="{FF2B5EF4-FFF2-40B4-BE49-F238E27FC236}">
                    <a16:creationId xmlns:a16="http://schemas.microsoft.com/office/drawing/2014/main" id="{D6C6AF9B-62E1-4374-810B-5FE719EE234B}"/>
                  </a:ext>
                </a:extLst>
              </p:cNvPr>
              <p:cNvSpPr/>
              <p:nvPr/>
            </p:nvSpPr>
            <p:spPr>
              <a:xfrm>
                <a:off x="3879957" y="231812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32" name="Freeform: Shape 331">
                <a:extLst>
                  <a:ext uri="{FF2B5EF4-FFF2-40B4-BE49-F238E27FC236}">
                    <a16:creationId xmlns:a16="http://schemas.microsoft.com/office/drawing/2014/main" id="{72A80387-E199-413D-A745-B6008A25B611}"/>
                  </a:ext>
                </a:extLst>
              </p:cNvPr>
              <p:cNvSpPr/>
              <p:nvPr/>
            </p:nvSpPr>
            <p:spPr>
              <a:xfrm>
                <a:off x="3670577" y="189051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33" name="Freeform: Shape 332">
                <a:extLst>
                  <a:ext uri="{FF2B5EF4-FFF2-40B4-BE49-F238E27FC236}">
                    <a16:creationId xmlns:a16="http://schemas.microsoft.com/office/drawing/2014/main" id="{9B4C5E9A-FD5A-48FA-8556-5D3CA7BC8812}"/>
                  </a:ext>
                </a:extLst>
              </p:cNvPr>
              <p:cNvSpPr/>
              <p:nvPr/>
            </p:nvSpPr>
            <p:spPr>
              <a:xfrm>
                <a:off x="3745814" y="1919359"/>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sp>
            <p:nvSpPr>
              <p:cNvPr id="334" name="Freeform: Shape 333">
                <a:extLst>
                  <a:ext uri="{FF2B5EF4-FFF2-40B4-BE49-F238E27FC236}">
                    <a16:creationId xmlns:a16="http://schemas.microsoft.com/office/drawing/2014/main" id="{AA64DC0C-1831-4EA8-B04C-95A3CC108E25}"/>
                  </a:ext>
                </a:extLst>
              </p:cNvPr>
              <p:cNvSpPr/>
              <p:nvPr/>
            </p:nvSpPr>
            <p:spPr>
              <a:xfrm>
                <a:off x="3868053" y="212843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accent1"/>
                </a:solidFill>
                <a:prstDash val="solid"/>
                <a:miter/>
              </a:ln>
            </p:spPr>
            <p:txBody>
              <a:bodyPr rtlCol="0" anchor="ctr"/>
              <a:lstStyle/>
              <a:p>
                <a:endParaRPr lang="en-GB" dirty="0"/>
              </a:p>
            </p:txBody>
          </p:sp>
        </p:grpSp>
        <p:sp>
          <p:nvSpPr>
            <p:cNvPr id="335" name="Freeform: Shape 334">
              <a:extLst>
                <a:ext uri="{FF2B5EF4-FFF2-40B4-BE49-F238E27FC236}">
                  <a16:creationId xmlns:a16="http://schemas.microsoft.com/office/drawing/2014/main" id="{E0DA03CA-0B7D-4F23-9B12-D19A38C8A6E5}"/>
                </a:ext>
              </a:extLst>
            </p:cNvPr>
            <p:cNvSpPr/>
            <p:nvPr/>
          </p:nvSpPr>
          <p:spPr>
            <a:xfrm>
              <a:off x="3618232" y="1905930"/>
              <a:ext cx="5282407" cy="2593432"/>
            </a:xfrm>
            <a:custGeom>
              <a:avLst/>
              <a:gdLst>
                <a:gd name="connsiteX0" fmla="*/ -196 w 5282407"/>
                <a:gd name="connsiteY0" fmla="*/ -24 h 2593432"/>
                <a:gd name="connsiteX1" fmla="*/ 57032 w 5282407"/>
                <a:gd name="connsiteY1" fmla="*/ -24 h 2593432"/>
                <a:gd name="connsiteX2" fmla="*/ 57032 w 5282407"/>
                <a:gd name="connsiteY2" fmla="*/ 13405 h 2593432"/>
                <a:gd name="connsiteX3" fmla="*/ 68783 w 5282407"/>
                <a:gd name="connsiteY3" fmla="*/ 13405 h 2593432"/>
                <a:gd name="connsiteX4" fmla="*/ 68783 w 5282407"/>
                <a:gd name="connsiteY4" fmla="*/ 20425 h 2593432"/>
                <a:gd name="connsiteX5" fmla="*/ 138067 w 5282407"/>
                <a:gd name="connsiteY5" fmla="*/ 20425 h 2593432"/>
                <a:gd name="connsiteX6" fmla="*/ 138067 w 5282407"/>
                <a:gd name="connsiteY6" fmla="*/ 52931 h 2593432"/>
                <a:gd name="connsiteX7" fmla="*/ 190870 w 5282407"/>
                <a:gd name="connsiteY7" fmla="*/ 52931 h 2593432"/>
                <a:gd name="connsiteX8" fmla="*/ 190870 w 5282407"/>
                <a:gd name="connsiteY8" fmla="*/ 78874 h 2593432"/>
                <a:gd name="connsiteX9" fmla="*/ 198500 w 5282407"/>
                <a:gd name="connsiteY9" fmla="*/ 78874 h 2593432"/>
                <a:gd name="connsiteX10" fmla="*/ 198500 w 5282407"/>
                <a:gd name="connsiteY10" fmla="*/ 89710 h 2593432"/>
                <a:gd name="connsiteX11" fmla="*/ 207199 w 5282407"/>
                <a:gd name="connsiteY11" fmla="*/ 89710 h 2593432"/>
                <a:gd name="connsiteX12" fmla="*/ 207199 w 5282407"/>
                <a:gd name="connsiteY12" fmla="*/ 97188 h 2593432"/>
                <a:gd name="connsiteX13" fmla="*/ 217882 w 5282407"/>
                <a:gd name="connsiteY13" fmla="*/ 97188 h 2593432"/>
                <a:gd name="connsiteX14" fmla="*/ 217882 w 5282407"/>
                <a:gd name="connsiteY14" fmla="*/ 104818 h 2593432"/>
                <a:gd name="connsiteX15" fmla="*/ 225512 w 5282407"/>
                <a:gd name="connsiteY15" fmla="*/ 104818 h 2593432"/>
                <a:gd name="connsiteX16" fmla="*/ 225512 w 5282407"/>
                <a:gd name="connsiteY16" fmla="*/ 149227 h 2593432"/>
                <a:gd name="connsiteX17" fmla="*/ 232074 w 5282407"/>
                <a:gd name="connsiteY17" fmla="*/ 149227 h 2593432"/>
                <a:gd name="connsiteX18" fmla="*/ 232074 w 5282407"/>
                <a:gd name="connsiteY18" fmla="*/ 251322 h 2593432"/>
                <a:gd name="connsiteX19" fmla="*/ 249319 w 5282407"/>
                <a:gd name="connsiteY19" fmla="*/ 251322 h 2593432"/>
                <a:gd name="connsiteX20" fmla="*/ 249319 w 5282407"/>
                <a:gd name="connsiteY20" fmla="*/ 551504 h 2593432"/>
                <a:gd name="connsiteX21" fmla="*/ 261223 w 5282407"/>
                <a:gd name="connsiteY21" fmla="*/ 551504 h 2593432"/>
                <a:gd name="connsiteX22" fmla="*/ 261223 w 5282407"/>
                <a:gd name="connsiteY22" fmla="*/ 734634 h 2593432"/>
                <a:gd name="connsiteX23" fmla="*/ 267175 w 5282407"/>
                <a:gd name="connsiteY23" fmla="*/ 734634 h 2593432"/>
                <a:gd name="connsiteX24" fmla="*/ 267175 w 5282407"/>
                <a:gd name="connsiteY24" fmla="*/ 905098 h 2593432"/>
                <a:gd name="connsiteX25" fmla="*/ 275873 w 5282407"/>
                <a:gd name="connsiteY25" fmla="*/ 905098 h 2593432"/>
                <a:gd name="connsiteX26" fmla="*/ 275873 w 5282407"/>
                <a:gd name="connsiteY26" fmla="*/ 929515 h 2593432"/>
                <a:gd name="connsiteX27" fmla="*/ 291134 w 5282407"/>
                <a:gd name="connsiteY27" fmla="*/ 929515 h 2593432"/>
                <a:gd name="connsiteX28" fmla="*/ 291134 w 5282407"/>
                <a:gd name="connsiteY28" fmla="*/ 958206 h 2593432"/>
                <a:gd name="connsiteX29" fmla="*/ 301969 w 5282407"/>
                <a:gd name="connsiteY29" fmla="*/ 958206 h 2593432"/>
                <a:gd name="connsiteX30" fmla="*/ 301969 w 5282407"/>
                <a:gd name="connsiteY30" fmla="*/ 1000326 h 2593432"/>
                <a:gd name="connsiteX31" fmla="*/ 340885 w 5282407"/>
                <a:gd name="connsiteY31" fmla="*/ 1000326 h 2593432"/>
                <a:gd name="connsiteX32" fmla="*/ 340885 w 5282407"/>
                <a:gd name="connsiteY32" fmla="*/ 1020775 h 2593432"/>
                <a:gd name="connsiteX33" fmla="*/ 379800 w 5282407"/>
                <a:gd name="connsiteY33" fmla="*/ 1020775 h 2593432"/>
                <a:gd name="connsiteX34" fmla="*/ 379800 w 5282407"/>
                <a:gd name="connsiteY34" fmla="*/ 1040309 h 2593432"/>
                <a:gd name="connsiteX35" fmla="*/ 435044 w 5282407"/>
                <a:gd name="connsiteY35" fmla="*/ 1040309 h 2593432"/>
                <a:gd name="connsiteX36" fmla="*/ 435044 w 5282407"/>
                <a:gd name="connsiteY36" fmla="*/ 1059691 h 2593432"/>
                <a:gd name="connsiteX37" fmla="*/ 454426 w 5282407"/>
                <a:gd name="connsiteY37" fmla="*/ 1059691 h 2593432"/>
                <a:gd name="connsiteX38" fmla="*/ 454426 w 5282407"/>
                <a:gd name="connsiteY38" fmla="*/ 1104100 h 2593432"/>
                <a:gd name="connsiteX39" fmla="*/ 483727 w 5282407"/>
                <a:gd name="connsiteY39" fmla="*/ 1104100 h 2593432"/>
                <a:gd name="connsiteX40" fmla="*/ 483727 w 5282407"/>
                <a:gd name="connsiteY40" fmla="*/ 1151714 h 2593432"/>
                <a:gd name="connsiteX41" fmla="*/ 497767 w 5282407"/>
                <a:gd name="connsiteY41" fmla="*/ 1151714 h 2593432"/>
                <a:gd name="connsiteX42" fmla="*/ 497767 w 5282407"/>
                <a:gd name="connsiteY42" fmla="*/ 1255488 h 2593432"/>
                <a:gd name="connsiteX43" fmla="*/ 506313 w 5282407"/>
                <a:gd name="connsiteY43" fmla="*/ 1255488 h 2593432"/>
                <a:gd name="connsiteX44" fmla="*/ 506313 w 5282407"/>
                <a:gd name="connsiteY44" fmla="*/ 1376659 h 2593432"/>
                <a:gd name="connsiteX45" fmla="*/ 518216 w 5282407"/>
                <a:gd name="connsiteY45" fmla="*/ 1376659 h 2593432"/>
                <a:gd name="connsiteX46" fmla="*/ 518216 w 5282407"/>
                <a:gd name="connsiteY46" fmla="*/ 1466240 h 2593432"/>
                <a:gd name="connsiteX47" fmla="*/ 526610 w 5282407"/>
                <a:gd name="connsiteY47" fmla="*/ 1466240 h 2593432"/>
                <a:gd name="connsiteX48" fmla="*/ 526610 w 5282407"/>
                <a:gd name="connsiteY48" fmla="*/ 1500882 h 2593432"/>
                <a:gd name="connsiteX49" fmla="*/ 567662 w 5282407"/>
                <a:gd name="connsiteY49" fmla="*/ 1500882 h 2593432"/>
                <a:gd name="connsiteX50" fmla="*/ 567662 w 5282407"/>
                <a:gd name="connsiteY50" fmla="*/ 1512023 h 2593432"/>
                <a:gd name="connsiteX51" fmla="*/ 633436 w 5282407"/>
                <a:gd name="connsiteY51" fmla="*/ 1512023 h 2593432"/>
                <a:gd name="connsiteX52" fmla="*/ 633436 w 5282407"/>
                <a:gd name="connsiteY52" fmla="*/ 1528199 h 2593432"/>
                <a:gd name="connsiteX53" fmla="*/ 649613 w 5282407"/>
                <a:gd name="connsiteY53" fmla="*/ 1528199 h 2593432"/>
                <a:gd name="connsiteX54" fmla="*/ 649613 w 5282407"/>
                <a:gd name="connsiteY54" fmla="*/ 1540103 h 2593432"/>
                <a:gd name="connsiteX55" fmla="*/ 703636 w 5282407"/>
                <a:gd name="connsiteY55" fmla="*/ 1540103 h 2593432"/>
                <a:gd name="connsiteX56" fmla="*/ 703636 w 5282407"/>
                <a:gd name="connsiteY56" fmla="*/ 1548954 h 2593432"/>
                <a:gd name="connsiteX57" fmla="*/ 744841 w 5282407"/>
                <a:gd name="connsiteY57" fmla="*/ 1548954 h 2593432"/>
                <a:gd name="connsiteX58" fmla="*/ 744841 w 5282407"/>
                <a:gd name="connsiteY58" fmla="*/ 1614728 h 2593432"/>
                <a:gd name="connsiteX59" fmla="*/ 761017 w 5282407"/>
                <a:gd name="connsiteY59" fmla="*/ 1614728 h 2593432"/>
                <a:gd name="connsiteX60" fmla="*/ 761017 w 5282407"/>
                <a:gd name="connsiteY60" fmla="*/ 1732390 h 2593432"/>
                <a:gd name="connsiteX61" fmla="*/ 771853 w 5282407"/>
                <a:gd name="connsiteY61" fmla="*/ 1732390 h 2593432"/>
                <a:gd name="connsiteX62" fmla="*/ 771853 w 5282407"/>
                <a:gd name="connsiteY62" fmla="*/ 1761233 h 2593432"/>
                <a:gd name="connsiteX63" fmla="*/ 790166 w 5282407"/>
                <a:gd name="connsiteY63" fmla="*/ 1761233 h 2593432"/>
                <a:gd name="connsiteX64" fmla="*/ 790166 w 5282407"/>
                <a:gd name="connsiteY64" fmla="*/ 1779088 h 2593432"/>
                <a:gd name="connsiteX65" fmla="*/ 844342 w 5282407"/>
                <a:gd name="connsiteY65" fmla="*/ 1779088 h 2593432"/>
                <a:gd name="connsiteX66" fmla="*/ 844342 w 5282407"/>
                <a:gd name="connsiteY66" fmla="*/ 1798622 h 2593432"/>
                <a:gd name="connsiteX67" fmla="*/ 884325 w 5282407"/>
                <a:gd name="connsiteY67" fmla="*/ 1798622 h 2593432"/>
                <a:gd name="connsiteX68" fmla="*/ 884325 w 5282407"/>
                <a:gd name="connsiteY68" fmla="*/ 1814798 h 2593432"/>
                <a:gd name="connsiteX69" fmla="*/ 960630 w 5282407"/>
                <a:gd name="connsiteY69" fmla="*/ 1814798 h 2593432"/>
                <a:gd name="connsiteX70" fmla="*/ 960630 w 5282407"/>
                <a:gd name="connsiteY70" fmla="*/ 1861497 h 2593432"/>
                <a:gd name="connsiteX71" fmla="*/ 999698 w 5282407"/>
                <a:gd name="connsiteY71" fmla="*/ 1861497 h 2593432"/>
                <a:gd name="connsiteX72" fmla="*/ 999698 w 5282407"/>
                <a:gd name="connsiteY72" fmla="*/ 1947873 h 2593432"/>
                <a:gd name="connsiteX73" fmla="*/ 1010533 w 5282407"/>
                <a:gd name="connsiteY73" fmla="*/ 1947873 h 2593432"/>
                <a:gd name="connsiteX74" fmla="*/ 1010533 w 5282407"/>
                <a:gd name="connsiteY74" fmla="*/ 2032113 h 2593432"/>
                <a:gd name="connsiteX75" fmla="*/ 1074324 w 5282407"/>
                <a:gd name="connsiteY75" fmla="*/ 2032113 h 2593432"/>
                <a:gd name="connsiteX76" fmla="*/ 1074324 w 5282407"/>
                <a:gd name="connsiteY76" fmla="*/ 2048442 h 2593432"/>
                <a:gd name="connsiteX77" fmla="*/ 1180234 w 5282407"/>
                <a:gd name="connsiteY77" fmla="*/ 2048442 h 2593432"/>
                <a:gd name="connsiteX78" fmla="*/ 1180234 w 5282407"/>
                <a:gd name="connsiteY78" fmla="*/ 2074386 h 2593432"/>
                <a:gd name="connsiteX79" fmla="*/ 1226017 w 5282407"/>
                <a:gd name="connsiteY79" fmla="*/ 2074386 h 2593432"/>
                <a:gd name="connsiteX80" fmla="*/ 1226017 w 5282407"/>
                <a:gd name="connsiteY80" fmla="*/ 2104908 h 2593432"/>
                <a:gd name="connsiteX81" fmla="*/ 1261728 w 5282407"/>
                <a:gd name="connsiteY81" fmla="*/ 2104908 h 2593432"/>
                <a:gd name="connsiteX82" fmla="*/ 1261728 w 5282407"/>
                <a:gd name="connsiteY82" fmla="*/ 2187164 h 2593432"/>
                <a:gd name="connsiteX83" fmla="*/ 1294233 w 5282407"/>
                <a:gd name="connsiteY83" fmla="*/ 2187164 h 2593432"/>
                <a:gd name="connsiteX84" fmla="*/ 1294233 w 5282407"/>
                <a:gd name="connsiteY84" fmla="*/ 2199525 h 2593432"/>
                <a:gd name="connsiteX85" fmla="*/ 1483468 w 5282407"/>
                <a:gd name="connsiteY85" fmla="*/ 2199525 h 2593432"/>
                <a:gd name="connsiteX86" fmla="*/ 1483468 w 5282407"/>
                <a:gd name="connsiteY86" fmla="*/ 2240119 h 2593432"/>
                <a:gd name="connsiteX87" fmla="*/ 1512616 w 5282407"/>
                <a:gd name="connsiteY87" fmla="*/ 2240119 h 2593432"/>
                <a:gd name="connsiteX88" fmla="*/ 1512616 w 5282407"/>
                <a:gd name="connsiteY88" fmla="*/ 2269267 h 2593432"/>
                <a:gd name="connsiteX89" fmla="*/ 1524520 w 5282407"/>
                <a:gd name="connsiteY89" fmla="*/ 2269267 h 2593432"/>
                <a:gd name="connsiteX90" fmla="*/ 1524520 w 5282407"/>
                <a:gd name="connsiteY90" fmla="*/ 2307725 h 2593432"/>
                <a:gd name="connsiteX91" fmla="*/ 1761369 w 5282407"/>
                <a:gd name="connsiteY91" fmla="*/ 2307725 h 2593432"/>
                <a:gd name="connsiteX92" fmla="*/ 1761369 w 5282407"/>
                <a:gd name="connsiteY92" fmla="*/ 2355796 h 2593432"/>
                <a:gd name="connsiteX93" fmla="*/ 2006917 w 5282407"/>
                <a:gd name="connsiteY93" fmla="*/ 2355796 h 2593432"/>
                <a:gd name="connsiteX94" fmla="*/ 2006917 w 5282407"/>
                <a:gd name="connsiteY94" fmla="*/ 2379603 h 2593432"/>
                <a:gd name="connsiteX95" fmla="*/ 2257806 w 5282407"/>
                <a:gd name="connsiteY95" fmla="*/ 2379603 h 2593432"/>
                <a:gd name="connsiteX96" fmla="*/ 2257806 w 5282407"/>
                <a:gd name="connsiteY96" fmla="*/ 2403410 h 2593432"/>
                <a:gd name="connsiteX97" fmla="*/ 2480005 w 5282407"/>
                <a:gd name="connsiteY97" fmla="*/ 2403410 h 2593432"/>
                <a:gd name="connsiteX98" fmla="*/ 2480005 w 5282407"/>
                <a:gd name="connsiteY98" fmla="*/ 2451177 h 2593432"/>
                <a:gd name="connsiteX99" fmla="*/ 2512511 w 5282407"/>
                <a:gd name="connsiteY99" fmla="*/ 2451177 h 2593432"/>
                <a:gd name="connsiteX100" fmla="*/ 2512511 w 5282407"/>
                <a:gd name="connsiteY100" fmla="*/ 2489939 h 2593432"/>
                <a:gd name="connsiteX101" fmla="*/ 2940732 w 5282407"/>
                <a:gd name="connsiteY101" fmla="*/ 2489939 h 2593432"/>
                <a:gd name="connsiteX102" fmla="*/ 2940732 w 5282407"/>
                <a:gd name="connsiteY102" fmla="*/ 2506574 h 2593432"/>
                <a:gd name="connsiteX103" fmla="*/ 3072738 w 5282407"/>
                <a:gd name="connsiteY103" fmla="*/ 2506574 h 2593432"/>
                <a:gd name="connsiteX104" fmla="*/ 3072738 w 5282407"/>
                <a:gd name="connsiteY104" fmla="*/ 2516951 h 2593432"/>
                <a:gd name="connsiteX105" fmla="*/ 3264110 w 5282407"/>
                <a:gd name="connsiteY105" fmla="*/ 2516951 h 2593432"/>
                <a:gd name="connsiteX106" fmla="*/ 3264110 w 5282407"/>
                <a:gd name="connsiteY106" fmla="*/ 2550678 h 2593432"/>
                <a:gd name="connsiteX107" fmla="*/ 3521561 w 5282407"/>
                <a:gd name="connsiteY107" fmla="*/ 2550678 h 2593432"/>
                <a:gd name="connsiteX108" fmla="*/ 3521561 w 5282407"/>
                <a:gd name="connsiteY108" fmla="*/ 2565023 h 2593432"/>
                <a:gd name="connsiteX109" fmla="*/ 4028833 w 5282407"/>
                <a:gd name="connsiteY109" fmla="*/ 2565023 h 2593432"/>
                <a:gd name="connsiteX110" fmla="*/ 4028833 w 5282407"/>
                <a:gd name="connsiteY110" fmla="*/ 2593408 h 2593432"/>
                <a:gd name="connsiteX111" fmla="*/ 5282211 w 5282407"/>
                <a:gd name="connsiteY111" fmla="*/ 2593408 h 2593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5282407" h="2593432">
                  <a:moveTo>
                    <a:pt x="-196" y="-24"/>
                  </a:moveTo>
                  <a:lnTo>
                    <a:pt x="57032" y="-24"/>
                  </a:lnTo>
                  <a:lnTo>
                    <a:pt x="57032" y="13405"/>
                  </a:lnTo>
                  <a:lnTo>
                    <a:pt x="68783" y="13405"/>
                  </a:lnTo>
                  <a:lnTo>
                    <a:pt x="68783" y="20425"/>
                  </a:lnTo>
                  <a:lnTo>
                    <a:pt x="138067" y="20425"/>
                  </a:lnTo>
                  <a:lnTo>
                    <a:pt x="138067" y="52931"/>
                  </a:lnTo>
                  <a:lnTo>
                    <a:pt x="190870" y="52931"/>
                  </a:lnTo>
                  <a:lnTo>
                    <a:pt x="190870" y="78874"/>
                  </a:lnTo>
                  <a:lnTo>
                    <a:pt x="198500" y="78874"/>
                  </a:lnTo>
                  <a:lnTo>
                    <a:pt x="198500" y="89710"/>
                  </a:lnTo>
                  <a:lnTo>
                    <a:pt x="207199" y="89710"/>
                  </a:lnTo>
                  <a:lnTo>
                    <a:pt x="207199" y="97188"/>
                  </a:lnTo>
                  <a:lnTo>
                    <a:pt x="217882" y="97188"/>
                  </a:lnTo>
                  <a:lnTo>
                    <a:pt x="217882" y="104818"/>
                  </a:lnTo>
                  <a:lnTo>
                    <a:pt x="225512" y="104818"/>
                  </a:lnTo>
                  <a:lnTo>
                    <a:pt x="225512" y="149227"/>
                  </a:lnTo>
                  <a:lnTo>
                    <a:pt x="232074" y="149227"/>
                  </a:lnTo>
                  <a:lnTo>
                    <a:pt x="232074" y="251322"/>
                  </a:lnTo>
                  <a:lnTo>
                    <a:pt x="249319" y="251322"/>
                  </a:lnTo>
                  <a:lnTo>
                    <a:pt x="249319" y="551504"/>
                  </a:lnTo>
                  <a:lnTo>
                    <a:pt x="261223" y="551504"/>
                  </a:lnTo>
                  <a:lnTo>
                    <a:pt x="261223" y="734634"/>
                  </a:lnTo>
                  <a:lnTo>
                    <a:pt x="267175" y="734634"/>
                  </a:lnTo>
                  <a:lnTo>
                    <a:pt x="267175" y="905098"/>
                  </a:lnTo>
                  <a:lnTo>
                    <a:pt x="275873" y="905098"/>
                  </a:lnTo>
                  <a:lnTo>
                    <a:pt x="275873" y="929515"/>
                  </a:lnTo>
                  <a:lnTo>
                    <a:pt x="291134" y="929515"/>
                  </a:lnTo>
                  <a:lnTo>
                    <a:pt x="291134" y="958206"/>
                  </a:lnTo>
                  <a:lnTo>
                    <a:pt x="301969" y="958206"/>
                  </a:lnTo>
                  <a:lnTo>
                    <a:pt x="301969" y="1000326"/>
                  </a:lnTo>
                  <a:lnTo>
                    <a:pt x="340885" y="1000326"/>
                  </a:lnTo>
                  <a:lnTo>
                    <a:pt x="340885" y="1020775"/>
                  </a:lnTo>
                  <a:lnTo>
                    <a:pt x="379800" y="1020775"/>
                  </a:lnTo>
                  <a:lnTo>
                    <a:pt x="379800" y="1040309"/>
                  </a:lnTo>
                  <a:lnTo>
                    <a:pt x="435044" y="1040309"/>
                  </a:lnTo>
                  <a:lnTo>
                    <a:pt x="435044" y="1059691"/>
                  </a:lnTo>
                  <a:lnTo>
                    <a:pt x="454426" y="1059691"/>
                  </a:lnTo>
                  <a:lnTo>
                    <a:pt x="454426" y="1104100"/>
                  </a:lnTo>
                  <a:lnTo>
                    <a:pt x="483727" y="1104100"/>
                  </a:lnTo>
                  <a:lnTo>
                    <a:pt x="483727" y="1151714"/>
                  </a:lnTo>
                  <a:lnTo>
                    <a:pt x="497767" y="1151714"/>
                  </a:lnTo>
                  <a:lnTo>
                    <a:pt x="497767" y="1255488"/>
                  </a:lnTo>
                  <a:lnTo>
                    <a:pt x="506313" y="1255488"/>
                  </a:lnTo>
                  <a:lnTo>
                    <a:pt x="506313" y="1376659"/>
                  </a:lnTo>
                  <a:lnTo>
                    <a:pt x="518216" y="1376659"/>
                  </a:lnTo>
                  <a:lnTo>
                    <a:pt x="518216" y="1466240"/>
                  </a:lnTo>
                  <a:lnTo>
                    <a:pt x="526610" y="1466240"/>
                  </a:lnTo>
                  <a:lnTo>
                    <a:pt x="526610" y="1500882"/>
                  </a:lnTo>
                  <a:lnTo>
                    <a:pt x="567662" y="1500882"/>
                  </a:lnTo>
                  <a:lnTo>
                    <a:pt x="567662" y="1512023"/>
                  </a:lnTo>
                  <a:lnTo>
                    <a:pt x="633436" y="1512023"/>
                  </a:lnTo>
                  <a:lnTo>
                    <a:pt x="633436" y="1528199"/>
                  </a:lnTo>
                  <a:lnTo>
                    <a:pt x="649613" y="1528199"/>
                  </a:lnTo>
                  <a:lnTo>
                    <a:pt x="649613" y="1540103"/>
                  </a:lnTo>
                  <a:lnTo>
                    <a:pt x="703636" y="1540103"/>
                  </a:lnTo>
                  <a:lnTo>
                    <a:pt x="703636" y="1548954"/>
                  </a:lnTo>
                  <a:lnTo>
                    <a:pt x="744841" y="1548954"/>
                  </a:lnTo>
                  <a:lnTo>
                    <a:pt x="744841" y="1614728"/>
                  </a:lnTo>
                  <a:lnTo>
                    <a:pt x="761017" y="1614728"/>
                  </a:lnTo>
                  <a:lnTo>
                    <a:pt x="761017" y="1732390"/>
                  </a:lnTo>
                  <a:lnTo>
                    <a:pt x="771853" y="1732390"/>
                  </a:lnTo>
                  <a:lnTo>
                    <a:pt x="771853" y="1761233"/>
                  </a:lnTo>
                  <a:lnTo>
                    <a:pt x="790166" y="1761233"/>
                  </a:lnTo>
                  <a:lnTo>
                    <a:pt x="790166" y="1779088"/>
                  </a:lnTo>
                  <a:lnTo>
                    <a:pt x="844342" y="1779088"/>
                  </a:lnTo>
                  <a:lnTo>
                    <a:pt x="844342" y="1798622"/>
                  </a:lnTo>
                  <a:lnTo>
                    <a:pt x="884325" y="1798622"/>
                  </a:lnTo>
                  <a:lnTo>
                    <a:pt x="884325" y="1814798"/>
                  </a:lnTo>
                  <a:lnTo>
                    <a:pt x="960630" y="1814798"/>
                  </a:lnTo>
                  <a:lnTo>
                    <a:pt x="960630" y="1861497"/>
                  </a:lnTo>
                  <a:lnTo>
                    <a:pt x="999698" y="1861497"/>
                  </a:lnTo>
                  <a:lnTo>
                    <a:pt x="999698" y="1947873"/>
                  </a:lnTo>
                  <a:lnTo>
                    <a:pt x="1010533" y="1947873"/>
                  </a:lnTo>
                  <a:cubicBezTo>
                    <a:pt x="1010533" y="1947873"/>
                    <a:pt x="1009465" y="2032113"/>
                    <a:pt x="1010533" y="2032113"/>
                  </a:cubicBezTo>
                  <a:lnTo>
                    <a:pt x="1074324" y="2032113"/>
                  </a:lnTo>
                  <a:lnTo>
                    <a:pt x="1074324" y="2048442"/>
                  </a:lnTo>
                  <a:lnTo>
                    <a:pt x="1180234" y="2048442"/>
                  </a:lnTo>
                  <a:lnTo>
                    <a:pt x="1180234" y="2074386"/>
                  </a:lnTo>
                  <a:lnTo>
                    <a:pt x="1226017" y="2074386"/>
                  </a:lnTo>
                  <a:lnTo>
                    <a:pt x="1226017" y="2104908"/>
                  </a:lnTo>
                  <a:lnTo>
                    <a:pt x="1261728" y="2104908"/>
                  </a:lnTo>
                  <a:lnTo>
                    <a:pt x="1261728" y="2187164"/>
                  </a:lnTo>
                  <a:lnTo>
                    <a:pt x="1294233" y="2187164"/>
                  </a:lnTo>
                  <a:lnTo>
                    <a:pt x="1294233" y="2199525"/>
                  </a:lnTo>
                  <a:lnTo>
                    <a:pt x="1483468" y="2199525"/>
                  </a:lnTo>
                  <a:lnTo>
                    <a:pt x="1483468" y="2240119"/>
                  </a:lnTo>
                  <a:lnTo>
                    <a:pt x="1512616" y="2240119"/>
                  </a:lnTo>
                  <a:lnTo>
                    <a:pt x="1512616" y="2269267"/>
                  </a:lnTo>
                  <a:lnTo>
                    <a:pt x="1524520" y="2269267"/>
                  </a:lnTo>
                  <a:lnTo>
                    <a:pt x="1524520" y="2307725"/>
                  </a:lnTo>
                  <a:lnTo>
                    <a:pt x="1761369" y="2307725"/>
                  </a:lnTo>
                  <a:lnTo>
                    <a:pt x="1761369" y="2355796"/>
                  </a:lnTo>
                  <a:lnTo>
                    <a:pt x="2006917" y="2355796"/>
                  </a:lnTo>
                  <a:lnTo>
                    <a:pt x="2006917" y="2379603"/>
                  </a:lnTo>
                  <a:lnTo>
                    <a:pt x="2257806" y="2379603"/>
                  </a:lnTo>
                  <a:lnTo>
                    <a:pt x="2257806" y="2403410"/>
                  </a:lnTo>
                  <a:lnTo>
                    <a:pt x="2480005" y="2403410"/>
                  </a:lnTo>
                  <a:lnTo>
                    <a:pt x="2480005" y="2451177"/>
                  </a:lnTo>
                  <a:lnTo>
                    <a:pt x="2512511" y="2451177"/>
                  </a:lnTo>
                  <a:lnTo>
                    <a:pt x="2512511" y="2489939"/>
                  </a:lnTo>
                  <a:lnTo>
                    <a:pt x="2940732" y="2489939"/>
                  </a:lnTo>
                  <a:lnTo>
                    <a:pt x="2940732" y="2506574"/>
                  </a:lnTo>
                  <a:lnTo>
                    <a:pt x="3072738" y="2506574"/>
                  </a:lnTo>
                  <a:lnTo>
                    <a:pt x="3072738" y="2516951"/>
                  </a:lnTo>
                  <a:lnTo>
                    <a:pt x="3264110" y="2516951"/>
                  </a:lnTo>
                  <a:lnTo>
                    <a:pt x="3264110" y="2550678"/>
                  </a:lnTo>
                  <a:lnTo>
                    <a:pt x="3521561" y="2550678"/>
                  </a:lnTo>
                  <a:lnTo>
                    <a:pt x="3521561" y="2565023"/>
                  </a:lnTo>
                  <a:lnTo>
                    <a:pt x="4028833" y="2565023"/>
                  </a:lnTo>
                  <a:lnTo>
                    <a:pt x="4028833" y="2593408"/>
                  </a:lnTo>
                  <a:lnTo>
                    <a:pt x="5282211" y="2593408"/>
                  </a:lnTo>
                </a:path>
              </a:pathLst>
            </a:custGeom>
            <a:noFill/>
            <a:ln w="12700" cap="flat">
              <a:solidFill>
                <a:schemeClr val="bg2">
                  <a:lumMod val="25000"/>
                </a:schemeClr>
              </a:solidFill>
              <a:prstDash val="solid"/>
              <a:miter/>
            </a:ln>
          </p:spPr>
          <p:txBody>
            <a:bodyPr rtlCol="0" anchor="ctr"/>
            <a:lstStyle/>
            <a:p>
              <a:endParaRPr lang="en-GB" dirty="0"/>
            </a:p>
          </p:txBody>
        </p:sp>
        <p:grpSp>
          <p:nvGrpSpPr>
            <p:cNvPr id="336" name="Graphic 288">
              <a:extLst>
                <a:ext uri="{FF2B5EF4-FFF2-40B4-BE49-F238E27FC236}">
                  <a16:creationId xmlns:a16="http://schemas.microsoft.com/office/drawing/2014/main" id="{562D71F0-67F6-4585-BCA1-09145A44DD94}"/>
                </a:ext>
              </a:extLst>
            </p:cNvPr>
            <p:cNvGrpSpPr/>
            <p:nvPr/>
          </p:nvGrpSpPr>
          <p:grpSpPr>
            <a:xfrm>
              <a:off x="3627236" y="1880292"/>
              <a:ext cx="5266078" cy="2650813"/>
              <a:chOff x="3627236" y="1880292"/>
              <a:chExt cx="5266078" cy="2650813"/>
            </a:xfrm>
          </p:grpSpPr>
          <p:sp>
            <p:nvSpPr>
              <p:cNvPr id="337" name="Freeform: Shape 336">
                <a:extLst>
                  <a:ext uri="{FF2B5EF4-FFF2-40B4-BE49-F238E27FC236}">
                    <a16:creationId xmlns:a16="http://schemas.microsoft.com/office/drawing/2014/main" id="{5571197A-7650-4D7A-B89F-BDE28C3D7DA8}"/>
                  </a:ext>
                </a:extLst>
              </p:cNvPr>
              <p:cNvSpPr/>
              <p:nvPr/>
            </p:nvSpPr>
            <p:spPr>
              <a:xfrm>
                <a:off x="8893315" y="4470824"/>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38" name="Freeform: Shape 337">
                <a:extLst>
                  <a:ext uri="{FF2B5EF4-FFF2-40B4-BE49-F238E27FC236}">
                    <a16:creationId xmlns:a16="http://schemas.microsoft.com/office/drawing/2014/main" id="{A720FA5C-E7F2-40E6-BC2C-C43FAE08A089}"/>
                  </a:ext>
                </a:extLst>
              </p:cNvPr>
              <p:cNvSpPr/>
              <p:nvPr/>
            </p:nvSpPr>
            <p:spPr>
              <a:xfrm>
                <a:off x="8642731" y="4473571"/>
                <a:ext cx="15260" cy="57533"/>
              </a:xfrm>
              <a:custGeom>
                <a:avLst/>
                <a:gdLst>
                  <a:gd name="connsiteX0" fmla="*/ 0 w 15260"/>
                  <a:gd name="connsiteY0" fmla="*/ 0 h 57533"/>
                  <a:gd name="connsiteX1" fmla="*/ 0 w 15260"/>
                  <a:gd name="connsiteY1" fmla="*/ 57533 h 57533"/>
                </a:gdLst>
                <a:ahLst/>
                <a:cxnLst>
                  <a:cxn ang="0">
                    <a:pos x="connsiteX0" y="connsiteY0"/>
                  </a:cxn>
                  <a:cxn ang="0">
                    <a:pos x="connsiteX1" y="connsiteY1"/>
                  </a:cxn>
                </a:cxnLst>
                <a:rect l="l" t="t" r="r" b="b"/>
                <a:pathLst>
                  <a:path w="15260" h="57533">
                    <a:moveTo>
                      <a:pt x="0" y="0"/>
                    </a:moveTo>
                    <a:lnTo>
                      <a:pt x="0" y="57533"/>
                    </a:lnTo>
                  </a:path>
                </a:pathLst>
              </a:custGeom>
              <a:ln w="12700" cap="flat">
                <a:solidFill>
                  <a:schemeClr val="bg2">
                    <a:lumMod val="25000"/>
                  </a:schemeClr>
                </a:solidFill>
                <a:prstDash val="solid"/>
                <a:miter/>
              </a:ln>
            </p:spPr>
            <p:txBody>
              <a:bodyPr rtlCol="0" anchor="ctr"/>
              <a:lstStyle/>
              <a:p>
                <a:endParaRPr lang="en-GB" dirty="0"/>
              </a:p>
            </p:txBody>
          </p:sp>
          <p:sp>
            <p:nvSpPr>
              <p:cNvPr id="339" name="Freeform: Shape 338">
                <a:extLst>
                  <a:ext uri="{FF2B5EF4-FFF2-40B4-BE49-F238E27FC236}">
                    <a16:creationId xmlns:a16="http://schemas.microsoft.com/office/drawing/2014/main" id="{2EC3BED5-9469-4094-AC47-F54DCE87207E}"/>
                  </a:ext>
                </a:extLst>
              </p:cNvPr>
              <p:cNvSpPr/>
              <p:nvPr/>
            </p:nvSpPr>
            <p:spPr>
              <a:xfrm>
                <a:off x="7976593" y="4470824"/>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0" name="Freeform: Shape 339">
                <a:extLst>
                  <a:ext uri="{FF2B5EF4-FFF2-40B4-BE49-F238E27FC236}">
                    <a16:creationId xmlns:a16="http://schemas.microsoft.com/office/drawing/2014/main" id="{0391A94D-8BC7-49E4-8F4A-145DBC706617}"/>
                  </a:ext>
                </a:extLst>
              </p:cNvPr>
              <p:cNvSpPr/>
              <p:nvPr/>
            </p:nvSpPr>
            <p:spPr>
              <a:xfrm>
                <a:off x="7877092" y="4470824"/>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1" name="Freeform: Shape 340">
                <a:extLst>
                  <a:ext uri="{FF2B5EF4-FFF2-40B4-BE49-F238E27FC236}">
                    <a16:creationId xmlns:a16="http://schemas.microsoft.com/office/drawing/2014/main" id="{5388AAB0-D783-4D40-A3F1-0DCE6132912D}"/>
                  </a:ext>
                </a:extLst>
              </p:cNvPr>
              <p:cNvSpPr/>
              <p:nvPr/>
            </p:nvSpPr>
            <p:spPr>
              <a:xfrm>
                <a:off x="7640242" y="443419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2" name="Freeform: Shape 341">
                <a:extLst>
                  <a:ext uri="{FF2B5EF4-FFF2-40B4-BE49-F238E27FC236}">
                    <a16:creationId xmlns:a16="http://schemas.microsoft.com/office/drawing/2014/main" id="{1F7AB6E4-3D3E-424F-86D1-4F29765E972A}"/>
                  </a:ext>
                </a:extLst>
              </p:cNvPr>
              <p:cNvSpPr/>
              <p:nvPr/>
            </p:nvSpPr>
            <p:spPr>
              <a:xfrm>
                <a:off x="7389353" y="443419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3" name="Freeform: Shape 342">
                <a:extLst>
                  <a:ext uri="{FF2B5EF4-FFF2-40B4-BE49-F238E27FC236}">
                    <a16:creationId xmlns:a16="http://schemas.microsoft.com/office/drawing/2014/main" id="{3ABD553C-C9EA-4DE0-AA12-B1A7365F8593}"/>
                  </a:ext>
                </a:extLst>
              </p:cNvPr>
              <p:cNvSpPr/>
              <p:nvPr/>
            </p:nvSpPr>
            <p:spPr>
              <a:xfrm>
                <a:off x="7130834" y="441313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4" name="Freeform: Shape 343">
                <a:extLst>
                  <a:ext uri="{FF2B5EF4-FFF2-40B4-BE49-F238E27FC236}">
                    <a16:creationId xmlns:a16="http://schemas.microsoft.com/office/drawing/2014/main" id="{A3E5CC69-DC6A-4D73-AB26-20D16F280DAF}"/>
                  </a:ext>
                </a:extLst>
              </p:cNvPr>
              <p:cNvSpPr/>
              <p:nvPr/>
            </p:nvSpPr>
            <p:spPr>
              <a:xfrm>
                <a:off x="6886507" y="439955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5" name="Freeform: Shape 344">
                <a:extLst>
                  <a:ext uri="{FF2B5EF4-FFF2-40B4-BE49-F238E27FC236}">
                    <a16:creationId xmlns:a16="http://schemas.microsoft.com/office/drawing/2014/main" id="{D1397F98-98F1-47DF-947F-E91DE341CAEB}"/>
                  </a:ext>
                </a:extLst>
              </p:cNvPr>
              <p:cNvSpPr/>
              <p:nvPr/>
            </p:nvSpPr>
            <p:spPr>
              <a:xfrm>
                <a:off x="6797841" y="4393757"/>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6" name="Freeform: Shape 345">
                <a:extLst>
                  <a:ext uri="{FF2B5EF4-FFF2-40B4-BE49-F238E27FC236}">
                    <a16:creationId xmlns:a16="http://schemas.microsoft.com/office/drawing/2014/main" id="{8A4AA9E9-15AE-4846-A531-9685817718F5}"/>
                  </a:ext>
                </a:extLst>
              </p:cNvPr>
              <p:cNvSpPr/>
              <p:nvPr/>
            </p:nvSpPr>
            <p:spPr>
              <a:xfrm>
                <a:off x="6633328" y="438429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7" name="Freeform: Shape 346">
                <a:extLst>
                  <a:ext uri="{FF2B5EF4-FFF2-40B4-BE49-F238E27FC236}">
                    <a16:creationId xmlns:a16="http://schemas.microsoft.com/office/drawing/2014/main" id="{B2E0D102-171B-4897-AD98-C1D5FC9EBE30}"/>
                  </a:ext>
                </a:extLst>
              </p:cNvPr>
              <p:cNvSpPr/>
              <p:nvPr/>
            </p:nvSpPr>
            <p:spPr>
              <a:xfrm>
                <a:off x="3627236" y="188029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8" name="Freeform: Shape 347">
                <a:extLst>
                  <a:ext uri="{FF2B5EF4-FFF2-40B4-BE49-F238E27FC236}">
                    <a16:creationId xmlns:a16="http://schemas.microsoft.com/office/drawing/2014/main" id="{100ACBB2-A663-48D8-BAF7-790C11D4AAA9}"/>
                  </a:ext>
                </a:extLst>
              </p:cNvPr>
              <p:cNvSpPr/>
              <p:nvPr/>
            </p:nvSpPr>
            <p:spPr>
              <a:xfrm>
                <a:off x="3652875" y="188029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49" name="Freeform: Shape 348">
                <a:extLst>
                  <a:ext uri="{FF2B5EF4-FFF2-40B4-BE49-F238E27FC236}">
                    <a16:creationId xmlns:a16="http://schemas.microsoft.com/office/drawing/2014/main" id="{098B4E0B-E3DD-4EB5-BE2D-01AEB1903879}"/>
                  </a:ext>
                </a:extLst>
              </p:cNvPr>
              <p:cNvSpPr/>
              <p:nvPr/>
            </p:nvSpPr>
            <p:spPr>
              <a:xfrm>
                <a:off x="3763211" y="192943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0" name="Freeform: Shape 349">
                <a:extLst>
                  <a:ext uri="{FF2B5EF4-FFF2-40B4-BE49-F238E27FC236}">
                    <a16:creationId xmlns:a16="http://schemas.microsoft.com/office/drawing/2014/main" id="{74B38C72-F962-4E39-AEE6-79886AF9647E}"/>
                  </a:ext>
                </a:extLst>
              </p:cNvPr>
              <p:cNvSpPr/>
              <p:nvPr/>
            </p:nvSpPr>
            <p:spPr>
              <a:xfrm>
                <a:off x="3803195" y="194820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1" name="Freeform: Shape 350">
                <a:extLst>
                  <a:ext uri="{FF2B5EF4-FFF2-40B4-BE49-F238E27FC236}">
                    <a16:creationId xmlns:a16="http://schemas.microsoft.com/office/drawing/2014/main" id="{C1A6F1D2-1EAC-4AAA-B747-FD6B943957F3}"/>
                  </a:ext>
                </a:extLst>
              </p:cNvPr>
              <p:cNvSpPr/>
              <p:nvPr/>
            </p:nvSpPr>
            <p:spPr>
              <a:xfrm>
                <a:off x="3868053" y="2430293"/>
                <a:ext cx="15260" cy="57533"/>
              </a:xfrm>
              <a:custGeom>
                <a:avLst/>
                <a:gdLst>
                  <a:gd name="connsiteX0" fmla="*/ 0 w 15260"/>
                  <a:gd name="connsiteY0" fmla="*/ 0 h 57533"/>
                  <a:gd name="connsiteX1" fmla="*/ 0 w 15260"/>
                  <a:gd name="connsiteY1" fmla="*/ 57534 h 57533"/>
                </a:gdLst>
                <a:ahLst/>
                <a:cxnLst>
                  <a:cxn ang="0">
                    <a:pos x="connsiteX0" y="connsiteY0"/>
                  </a:cxn>
                  <a:cxn ang="0">
                    <a:pos x="connsiteX1" y="connsiteY1"/>
                  </a:cxn>
                </a:cxnLst>
                <a:rect l="l" t="t" r="r" b="b"/>
                <a:pathLst>
                  <a:path w="15260" h="57533">
                    <a:moveTo>
                      <a:pt x="0" y="0"/>
                    </a:moveTo>
                    <a:lnTo>
                      <a:pt x="0" y="57534"/>
                    </a:lnTo>
                  </a:path>
                </a:pathLst>
              </a:custGeom>
              <a:ln w="12700" cap="flat">
                <a:solidFill>
                  <a:schemeClr val="bg2">
                    <a:lumMod val="25000"/>
                  </a:schemeClr>
                </a:solidFill>
                <a:prstDash val="solid"/>
                <a:miter/>
              </a:ln>
            </p:spPr>
            <p:txBody>
              <a:bodyPr rtlCol="0" anchor="ctr"/>
              <a:lstStyle/>
              <a:p>
                <a:endParaRPr lang="en-GB" dirty="0"/>
              </a:p>
            </p:txBody>
          </p:sp>
          <p:sp>
            <p:nvSpPr>
              <p:cNvPr id="352" name="Freeform: Shape 351">
                <a:extLst>
                  <a:ext uri="{FF2B5EF4-FFF2-40B4-BE49-F238E27FC236}">
                    <a16:creationId xmlns:a16="http://schemas.microsoft.com/office/drawing/2014/main" id="{1E45D0DA-EB2B-4EE2-9541-23F9B78C130F}"/>
                  </a:ext>
                </a:extLst>
              </p:cNvPr>
              <p:cNvSpPr/>
              <p:nvPr/>
            </p:nvSpPr>
            <p:spPr>
              <a:xfrm>
                <a:off x="3911242" y="282677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3" name="Freeform: Shape 352">
                <a:extLst>
                  <a:ext uri="{FF2B5EF4-FFF2-40B4-BE49-F238E27FC236}">
                    <a16:creationId xmlns:a16="http://schemas.microsoft.com/office/drawing/2014/main" id="{09CB8AC4-BDD1-4348-A986-3BB35D16BC45}"/>
                  </a:ext>
                </a:extLst>
              </p:cNvPr>
              <p:cNvSpPr/>
              <p:nvPr/>
            </p:nvSpPr>
            <p:spPr>
              <a:xfrm>
                <a:off x="4055152" y="292459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4" name="Freeform: Shape 353">
                <a:extLst>
                  <a:ext uri="{FF2B5EF4-FFF2-40B4-BE49-F238E27FC236}">
                    <a16:creationId xmlns:a16="http://schemas.microsoft.com/office/drawing/2014/main" id="{AE9B62DB-815E-440A-8B7D-4FC3E25EF2B2}"/>
                  </a:ext>
                </a:extLst>
              </p:cNvPr>
              <p:cNvSpPr/>
              <p:nvPr/>
            </p:nvSpPr>
            <p:spPr>
              <a:xfrm>
                <a:off x="4103834" y="303477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5" name="Freeform: Shape 354">
                <a:extLst>
                  <a:ext uri="{FF2B5EF4-FFF2-40B4-BE49-F238E27FC236}">
                    <a16:creationId xmlns:a16="http://schemas.microsoft.com/office/drawing/2014/main" id="{72DDA82C-AAE3-4253-B14B-2E9435EF6B55}"/>
                  </a:ext>
                </a:extLst>
              </p:cNvPr>
              <p:cNvSpPr/>
              <p:nvPr/>
            </p:nvSpPr>
            <p:spPr>
              <a:xfrm>
                <a:off x="4383872" y="364475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6" name="Freeform: Shape 355">
                <a:extLst>
                  <a:ext uri="{FF2B5EF4-FFF2-40B4-BE49-F238E27FC236}">
                    <a16:creationId xmlns:a16="http://schemas.microsoft.com/office/drawing/2014/main" id="{EC485E61-2683-4876-BFA3-AFB0F49886CC}"/>
                  </a:ext>
                </a:extLst>
              </p:cNvPr>
              <p:cNvSpPr/>
              <p:nvPr/>
            </p:nvSpPr>
            <p:spPr>
              <a:xfrm>
                <a:off x="4414241" y="3660930"/>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7" name="Freeform: Shape 356">
                <a:extLst>
                  <a:ext uri="{FF2B5EF4-FFF2-40B4-BE49-F238E27FC236}">
                    <a16:creationId xmlns:a16="http://schemas.microsoft.com/office/drawing/2014/main" id="{FF29E0BA-B573-4877-9DA4-349C8246A7EA}"/>
                  </a:ext>
                </a:extLst>
              </p:cNvPr>
              <p:cNvSpPr/>
              <p:nvPr/>
            </p:nvSpPr>
            <p:spPr>
              <a:xfrm>
                <a:off x="4495276" y="367359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8" name="Freeform: Shape 357">
                <a:extLst>
                  <a:ext uri="{FF2B5EF4-FFF2-40B4-BE49-F238E27FC236}">
                    <a16:creationId xmlns:a16="http://schemas.microsoft.com/office/drawing/2014/main" id="{E8023042-6145-4D4E-ADD0-D6436DD157D2}"/>
                  </a:ext>
                </a:extLst>
              </p:cNvPr>
              <p:cNvSpPr/>
              <p:nvPr/>
            </p:nvSpPr>
            <p:spPr>
              <a:xfrm>
                <a:off x="4924718" y="407297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59" name="Freeform: Shape 358">
                <a:extLst>
                  <a:ext uri="{FF2B5EF4-FFF2-40B4-BE49-F238E27FC236}">
                    <a16:creationId xmlns:a16="http://schemas.microsoft.com/office/drawing/2014/main" id="{5D1C370A-9A74-4F83-A85C-B76FAB1FC2ED}"/>
                  </a:ext>
                </a:extLst>
              </p:cNvPr>
              <p:cNvSpPr/>
              <p:nvPr/>
            </p:nvSpPr>
            <p:spPr>
              <a:xfrm>
                <a:off x="4882445" y="4066564"/>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0" name="Freeform: Shape 359">
                <a:extLst>
                  <a:ext uri="{FF2B5EF4-FFF2-40B4-BE49-F238E27FC236}">
                    <a16:creationId xmlns:a16="http://schemas.microsoft.com/office/drawing/2014/main" id="{7B0062C5-8981-4FAD-8192-CB197A4A47B8}"/>
                  </a:ext>
                </a:extLst>
              </p:cNvPr>
              <p:cNvSpPr/>
              <p:nvPr/>
            </p:nvSpPr>
            <p:spPr>
              <a:xfrm>
                <a:off x="4653227" y="391441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1" name="Freeform: Shape 360">
                <a:extLst>
                  <a:ext uri="{FF2B5EF4-FFF2-40B4-BE49-F238E27FC236}">
                    <a16:creationId xmlns:a16="http://schemas.microsoft.com/office/drawing/2014/main" id="{A2C37AEF-5012-413B-8ABD-D6A7413AF010}"/>
                  </a:ext>
                </a:extLst>
              </p:cNvPr>
              <p:cNvSpPr/>
              <p:nvPr/>
            </p:nvSpPr>
            <p:spPr>
              <a:xfrm>
                <a:off x="4632624" y="391441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2" name="Freeform: Shape 361">
                <a:extLst>
                  <a:ext uri="{FF2B5EF4-FFF2-40B4-BE49-F238E27FC236}">
                    <a16:creationId xmlns:a16="http://schemas.microsoft.com/office/drawing/2014/main" id="{D32FFB52-692F-4EA8-954D-074A366C9D2E}"/>
                  </a:ext>
                </a:extLst>
              </p:cNvPr>
              <p:cNvSpPr/>
              <p:nvPr/>
            </p:nvSpPr>
            <p:spPr>
              <a:xfrm>
                <a:off x="4624078" y="3821016"/>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3" name="Freeform: Shape 362">
                <a:extLst>
                  <a:ext uri="{FF2B5EF4-FFF2-40B4-BE49-F238E27FC236}">
                    <a16:creationId xmlns:a16="http://schemas.microsoft.com/office/drawing/2014/main" id="{B7B27CB2-8ECE-45A7-A1D4-60A4A5706C40}"/>
                  </a:ext>
                </a:extLst>
              </p:cNvPr>
              <p:cNvSpPr/>
              <p:nvPr/>
            </p:nvSpPr>
            <p:spPr>
              <a:xfrm>
                <a:off x="4534192" y="3695877"/>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4" name="Freeform: Shape 363">
                <a:extLst>
                  <a:ext uri="{FF2B5EF4-FFF2-40B4-BE49-F238E27FC236}">
                    <a16:creationId xmlns:a16="http://schemas.microsoft.com/office/drawing/2014/main" id="{98B4D689-7FD1-40C6-B27A-B32D2AC88297}"/>
                  </a:ext>
                </a:extLst>
              </p:cNvPr>
              <p:cNvSpPr/>
              <p:nvPr/>
            </p:nvSpPr>
            <p:spPr>
              <a:xfrm>
                <a:off x="5105254" y="4081977"/>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5" name="Freeform: Shape 364">
                <a:extLst>
                  <a:ext uri="{FF2B5EF4-FFF2-40B4-BE49-F238E27FC236}">
                    <a16:creationId xmlns:a16="http://schemas.microsoft.com/office/drawing/2014/main" id="{D84A9C10-5895-40A2-B6B5-E30B21B1AD7A}"/>
                  </a:ext>
                </a:extLst>
              </p:cNvPr>
              <p:cNvSpPr/>
              <p:nvPr/>
            </p:nvSpPr>
            <p:spPr>
              <a:xfrm>
                <a:off x="5123720" y="411768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6" name="Freeform: Shape 365">
                <a:extLst>
                  <a:ext uri="{FF2B5EF4-FFF2-40B4-BE49-F238E27FC236}">
                    <a16:creationId xmlns:a16="http://schemas.microsoft.com/office/drawing/2014/main" id="{56B185E2-5940-495D-A8BE-5AB52AF5014D}"/>
                  </a:ext>
                </a:extLst>
              </p:cNvPr>
              <p:cNvSpPr/>
              <p:nvPr/>
            </p:nvSpPr>
            <p:spPr>
              <a:xfrm>
                <a:off x="5137760" y="418437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7" name="Freeform: Shape 366">
                <a:extLst>
                  <a:ext uri="{FF2B5EF4-FFF2-40B4-BE49-F238E27FC236}">
                    <a16:creationId xmlns:a16="http://schemas.microsoft.com/office/drawing/2014/main" id="{27AB50DC-287D-44A0-A456-864DE47635EB}"/>
                  </a:ext>
                </a:extLst>
              </p:cNvPr>
              <p:cNvSpPr/>
              <p:nvPr/>
            </p:nvSpPr>
            <p:spPr>
              <a:xfrm>
                <a:off x="5123720" y="414653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8" name="Freeform: Shape 367">
                <a:extLst>
                  <a:ext uri="{FF2B5EF4-FFF2-40B4-BE49-F238E27FC236}">
                    <a16:creationId xmlns:a16="http://schemas.microsoft.com/office/drawing/2014/main" id="{6C64367E-5418-4744-B622-6B47C003F2EF}"/>
                  </a:ext>
                </a:extLst>
              </p:cNvPr>
              <p:cNvSpPr/>
              <p:nvPr/>
            </p:nvSpPr>
            <p:spPr>
              <a:xfrm>
                <a:off x="5385445" y="423412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69" name="Freeform: Shape 368">
                <a:extLst>
                  <a:ext uri="{FF2B5EF4-FFF2-40B4-BE49-F238E27FC236}">
                    <a16:creationId xmlns:a16="http://schemas.microsoft.com/office/drawing/2014/main" id="{76759C07-155D-47A1-BE38-542013225DC8}"/>
                  </a:ext>
                </a:extLst>
              </p:cNvPr>
              <p:cNvSpPr/>
              <p:nvPr/>
            </p:nvSpPr>
            <p:spPr>
              <a:xfrm>
                <a:off x="5719506" y="425137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0" name="Freeform: Shape 369">
                <a:extLst>
                  <a:ext uri="{FF2B5EF4-FFF2-40B4-BE49-F238E27FC236}">
                    <a16:creationId xmlns:a16="http://schemas.microsoft.com/office/drawing/2014/main" id="{FB90C024-7F9E-4456-99C3-60EE3D0343B6}"/>
                  </a:ext>
                </a:extLst>
              </p:cNvPr>
              <p:cNvSpPr/>
              <p:nvPr/>
            </p:nvSpPr>
            <p:spPr>
              <a:xfrm>
                <a:off x="5700124" y="425518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1" name="Freeform: Shape 370">
                <a:extLst>
                  <a:ext uri="{FF2B5EF4-FFF2-40B4-BE49-F238E27FC236}">
                    <a16:creationId xmlns:a16="http://schemas.microsoft.com/office/drawing/2014/main" id="{5511384D-B266-42AE-A349-76623AB026D8}"/>
                  </a:ext>
                </a:extLst>
              </p:cNvPr>
              <p:cNvSpPr/>
              <p:nvPr/>
            </p:nvSpPr>
            <p:spPr>
              <a:xfrm>
                <a:off x="5649306" y="425244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2" name="Freeform: Shape 371">
                <a:extLst>
                  <a:ext uri="{FF2B5EF4-FFF2-40B4-BE49-F238E27FC236}">
                    <a16:creationId xmlns:a16="http://schemas.microsoft.com/office/drawing/2014/main" id="{8D7481FB-D2EF-4432-A728-E4030B88ACA0}"/>
                  </a:ext>
                </a:extLst>
              </p:cNvPr>
              <p:cNvSpPr/>
              <p:nvPr/>
            </p:nvSpPr>
            <p:spPr>
              <a:xfrm>
                <a:off x="5617868" y="4246032"/>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3" name="Freeform: Shape 372">
                <a:extLst>
                  <a:ext uri="{FF2B5EF4-FFF2-40B4-BE49-F238E27FC236}">
                    <a16:creationId xmlns:a16="http://schemas.microsoft.com/office/drawing/2014/main" id="{4141780C-917B-47CD-BB04-2BFDBD6E4528}"/>
                  </a:ext>
                </a:extLst>
              </p:cNvPr>
              <p:cNvSpPr/>
              <p:nvPr/>
            </p:nvSpPr>
            <p:spPr>
              <a:xfrm>
                <a:off x="5625499" y="423412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4" name="Freeform: Shape 373">
                <a:extLst>
                  <a:ext uri="{FF2B5EF4-FFF2-40B4-BE49-F238E27FC236}">
                    <a16:creationId xmlns:a16="http://schemas.microsoft.com/office/drawing/2014/main" id="{A56B5886-3F88-4BCA-BBF0-43DCF349559A}"/>
                  </a:ext>
                </a:extLst>
              </p:cNvPr>
              <p:cNvSpPr/>
              <p:nvPr/>
            </p:nvSpPr>
            <p:spPr>
              <a:xfrm>
                <a:off x="5427565" y="423412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5" name="Freeform: Shape 374">
                <a:extLst>
                  <a:ext uri="{FF2B5EF4-FFF2-40B4-BE49-F238E27FC236}">
                    <a16:creationId xmlns:a16="http://schemas.microsoft.com/office/drawing/2014/main" id="{A1B58A94-2AAB-4DE6-82DB-618D541E3F57}"/>
                  </a:ext>
                </a:extLst>
              </p:cNvPr>
              <p:cNvSpPr/>
              <p:nvPr/>
            </p:nvSpPr>
            <p:spPr>
              <a:xfrm>
                <a:off x="5873183" y="4251373"/>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6" name="Freeform: Shape 375">
                <a:extLst>
                  <a:ext uri="{FF2B5EF4-FFF2-40B4-BE49-F238E27FC236}">
                    <a16:creationId xmlns:a16="http://schemas.microsoft.com/office/drawing/2014/main" id="{C03C4BDF-D36E-40F0-9F7C-FB45B313331C}"/>
                  </a:ext>
                </a:extLst>
              </p:cNvPr>
              <p:cNvSpPr/>
              <p:nvPr/>
            </p:nvSpPr>
            <p:spPr>
              <a:xfrm>
                <a:off x="5878524" y="4272128"/>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7" name="Freeform: Shape 376">
                <a:extLst>
                  <a:ext uri="{FF2B5EF4-FFF2-40B4-BE49-F238E27FC236}">
                    <a16:creationId xmlns:a16="http://schemas.microsoft.com/office/drawing/2014/main" id="{937191BF-8DCC-44A2-89FC-3D4743299E02}"/>
                  </a:ext>
                </a:extLst>
              </p:cNvPr>
              <p:cNvSpPr/>
              <p:nvPr/>
            </p:nvSpPr>
            <p:spPr>
              <a:xfrm>
                <a:off x="6013736" y="4277011"/>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8" name="Freeform: Shape 377">
                <a:extLst>
                  <a:ext uri="{FF2B5EF4-FFF2-40B4-BE49-F238E27FC236}">
                    <a16:creationId xmlns:a16="http://schemas.microsoft.com/office/drawing/2014/main" id="{93D5C7B0-AC06-451B-8BF7-20E149704941}"/>
                  </a:ext>
                </a:extLst>
              </p:cNvPr>
              <p:cNvSpPr/>
              <p:nvPr/>
            </p:nvSpPr>
            <p:spPr>
              <a:xfrm>
                <a:off x="6240818" y="4363845"/>
                <a:ext cx="15260" cy="57686"/>
              </a:xfrm>
              <a:custGeom>
                <a:avLst/>
                <a:gdLst>
                  <a:gd name="connsiteX0" fmla="*/ 0 w 15260"/>
                  <a:gd name="connsiteY0" fmla="*/ 0 h 57686"/>
                  <a:gd name="connsiteX1" fmla="*/ 0 w 15260"/>
                  <a:gd name="connsiteY1" fmla="*/ 57686 h 57686"/>
                </a:gdLst>
                <a:ahLst/>
                <a:cxnLst>
                  <a:cxn ang="0">
                    <a:pos x="connsiteX0" y="connsiteY0"/>
                  </a:cxn>
                  <a:cxn ang="0">
                    <a:pos x="connsiteX1" y="connsiteY1"/>
                  </a:cxn>
                </a:cxnLst>
                <a:rect l="l" t="t" r="r" b="b"/>
                <a:pathLst>
                  <a:path w="15260" h="57686">
                    <a:moveTo>
                      <a:pt x="0" y="0"/>
                    </a:moveTo>
                    <a:lnTo>
                      <a:pt x="0" y="57686"/>
                    </a:lnTo>
                  </a:path>
                </a:pathLst>
              </a:custGeom>
              <a:ln w="12700" cap="flat">
                <a:solidFill>
                  <a:schemeClr val="bg2">
                    <a:lumMod val="25000"/>
                  </a:schemeClr>
                </a:solidFill>
                <a:prstDash val="solid"/>
                <a:miter/>
              </a:ln>
            </p:spPr>
            <p:txBody>
              <a:bodyPr rtlCol="0" anchor="ctr"/>
              <a:lstStyle/>
              <a:p>
                <a:endParaRPr lang="en-GB" dirty="0"/>
              </a:p>
            </p:txBody>
          </p:sp>
          <p:sp>
            <p:nvSpPr>
              <p:cNvPr id="379" name="Freeform: Shape 378">
                <a:extLst>
                  <a:ext uri="{FF2B5EF4-FFF2-40B4-BE49-F238E27FC236}">
                    <a16:creationId xmlns:a16="http://schemas.microsoft.com/office/drawing/2014/main" id="{1EC17D18-C22D-4FA3-8647-28D2D66D02BC}"/>
                  </a:ext>
                </a:extLst>
              </p:cNvPr>
              <p:cNvSpPr/>
              <p:nvPr/>
            </p:nvSpPr>
            <p:spPr>
              <a:xfrm>
                <a:off x="6377098" y="4370713"/>
                <a:ext cx="15260" cy="50818"/>
              </a:xfrm>
              <a:custGeom>
                <a:avLst/>
                <a:gdLst>
                  <a:gd name="connsiteX0" fmla="*/ 0 w 15260"/>
                  <a:gd name="connsiteY0" fmla="*/ 0 h 50818"/>
                  <a:gd name="connsiteX1" fmla="*/ 0 w 15260"/>
                  <a:gd name="connsiteY1" fmla="*/ 50819 h 50818"/>
                </a:gdLst>
                <a:ahLst/>
                <a:cxnLst>
                  <a:cxn ang="0">
                    <a:pos x="connsiteX0" y="connsiteY0"/>
                  </a:cxn>
                  <a:cxn ang="0">
                    <a:pos x="connsiteX1" y="connsiteY1"/>
                  </a:cxn>
                </a:cxnLst>
                <a:rect l="l" t="t" r="r" b="b"/>
                <a:pathLst>
                  <a:path w="15260" h="50818">
                    <a:moveTo>
                      <a:pt x="0" y="0"/>
                    </a:moveTo>
                    <a:lnTo>
                      <a:pt x="0" y="50819"/>
                    </a:lnTo>
                  </a:path>
                </a:pathLst>
              </a:custGeom>
              <a:ln w="12700" cap="flat">
                <a:solidFill>
                  <a:schemeClr val="bg2">
                    <a:lumMod val="25000"/>
                  </a:schemeClr>
                </a:solidFill>
                <a:prstDash val="solid"/>
                <a:miter/>
              </a:ln>
            </p:spPr>
            <p:txBody>
              <a:bodyPr rtlCol="0" anchor="ctr"/>
              <a:lstStyle/>
              <a:p>
                <a:endParaRPr lang="en-GB" dirty="0"/>
              </a:p>
            </p:txBody>
          </p:sp>
          <p:sp>
            <p:nvSpPr>
              <p:cNvPr id="380" name="Freeform: Shape 379">
                <a:extLst>
                  <a:ext uri="{FF2B5EF4-FFF2-40B4-BE49-F238E27FC236}">
                    <a16:creationId xmlns:a16="http://schemas.microsoft.com/office/drawing/2014/main" id="{DAF89B90-5077-4829-855C-19F349203E6C}"/>
                  </a:ext>
                </a:extLst>
              </p:cNvPr>
              <p:cNvSpPr/>
              <p:nvPr/>
            </p:nvSpPr>
            <p:spPr>
              <a:xfrm>
                <a:off x="6351154" y="4370713"/>
                <a:ext cx="15260" cy="50818"/>
              </a:xfrm>
              <a:custGeom>
                <a:avLst/>
                <a:gdLst>
                  <a:gd name="connsiteX0" fmla="*/ 0 w 15260"/>
                  <a:gd name="connsiteY0" fmla="*/ 0 h 50818"/>
                  <a:gd name="connsiteX1" fmla="*/ 0 w 15260"/>
                  <a:gd name="connsiteY1" fmla="*/ 50819 h 50818"/>
                </a:gdLst>
                <a:ahLst/>
                <a:cxnLst>
                  <a:cxn ang="0">
                    <a:pos x="connsiteX0" y="connsiteY0"/>
                  </a:cxn>
                  <a:cxn ang="0">
                    <a:pos x="connsiteX1" y="connsiteY1"/>
                  </a:cxn>
                </a:cxnLst>
                <a:rect l="l" t="t" r="r" b="b"/>
                <a:pathLst>
                  <a:path w="15260" h="50818">
                    <a:moveTo>
                      <a:pt x="0" y="0"/>
                    </a:moveTo>
                    <a:lnTo>
                      <a:pt x="0" y="50819"/>
                    </a:lnTo>
                  </a:path>
                </a:pathLst>
              </a:custGeom>
              <a:ln w="12700" cap="flat">
                <a:solidFill>
                  <a:schemeClr val="bg2">
                    <a:lumMod val="25000"/>
                  </a:schemeClr>
                </a:solidFill>
                <a:prstDash val="solid"/>
                <a:miter/>
              </a:ln>
            </p:spPr>
            <p:txBody>
              <a:bodyPr rtlCol="0" anchor="ctr"/>
              <a:lstStyle/>
              <a:p>
                <a:endParaRPr lang="en-GB" dirty="0"/>
              </a:p>
            </p:txBody>
          </p:sp>
        </p:grpSp>
      </p:grpSp>
      <p:sp>
        <p:nvSpPr>
          <p:cNvPr id="3" name="Slide Number Placeholder 2">
            <a:extLst>
              <a:ext uri="{FF2B5EF4-FFF2-40B4-BE49-F238E27FC236}">
                <a16:creationId xmlns:a16="http://schemas.microsoft.com/office/drawing/2014/main" id="{A3F05657-619E-4CDB-9D47-59D10ABD0910}"/>
              </a:ext>
            </a:extLst>
          </p:cNvPr>
          <p:cNvSpPr>
            <a:spLocks noGrp="1"/>
          </p:cNvSpPr>
          <p:nvPr>
            <p:ph type="sldNum" sz="quarter" idx="4"/>
          </p:nvPr>
        </p:nvSpPr>
        <p:spPr/>
        <p:txBody>
          <a:bodyPr/>
          <a:lstStyle/>
          <a:p>
            <a:fld id="{FCE43C0F-8A7B-3A4B-9DB5-B3472E36E833}" type="slidenum">
              <a:rPr lang="en-GB" smtClean="0"/>
              <a:pPr/>
              <a:t>16</a:t>
            </a:fld>
            <a:endParaRPr lang="en-GB" dirty="0"/>
          </a:p>
        </p:txBody>
      </p:sp>
    </p:spTree>
    <p:extLst>
      <p:ext uri="{BB962C8B-B14F-4D97-AF65-F5344CB8AC3E}">
        <p14:creationId xmlns:p14="http://schemas.microsoft.com/office/powerpoint/2010/main" val="1466665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4">
            <a:extLst>
              <a:ext uri="{FF2B5EF4-FFF2-40B4-BE49-F238E27FC236}">
                <a16:creationId xmlns:a16="http://schemas.microsoft.com/office/drawing/2014/main" id="{4EFA09AA-1A48-4A57-AE2E-E7A90A1599E1}"/>
              </a:ext>
            </a:extLst>
          </p:cNvPr>
          <p:cNvGraphicFramePr>
            <a:graphicFrameLocks noGrp="1"/>
          </p:cNvGraphicFramePr>
          <p:nvPr/>
        </p:nvGraphicFramePr>
        <p:xfrm>
          <a:off x="814388" y="1423900"/>
          <a:ext cx="10466187" cy="4348734"/>
        </p:xfrm>
        <a:graphic>
          <a:graphicData uri="http://schemas.openxmlformats.org/drawingml/2006/table">
            <a:tbl>
              <a:tblPr firstRow="1" bandRow="1"/>
              <a:tblGrid>
                <a:gridCol w="3055629">
                  <a:extLst>
                    <a:ext uri="{9D8B030D-6E8A-4147-A177-3AD203B41FA5}">
                      <a16:colId xmlns:a16="http://schemas.microsoft.com/office/drawing/2014/main" val="20000"/>
                    </a:ext>
                  </a:extLst>
                </a:gridCol>
                <a:gridCol w="2470186">
                  <a:extLst>
                    <a:ext uri="{9D8B030D-6E8A-4147-A177-3AD203B41FA5}">
                      <a16:colId xmlns:a16="http://schemas.microsoft.com/office/drawing/2014/main" val="20001"/>
                    </a:ext>
                  </a:extLst>
                </a:gridCol>
                <a:gridCol w="2470186">
                  <a:extLst>
                    <a:ext uri="{9D8B030D-6E8A-4147-A177-3AD203B41FA5}">
                      <a16:colId xmlns:a16="http://schemas.microsoft.com/office/drawing/2014/main" val="20002"/>
                    </a:ext>
                  </a:extLst>
                </a:gridCol>
                <a:gridCol w="2470186">
                  <a:extLst>
                    <a:ext uri="{9D8B030D-6E8A-4147-A177-3AD203B41FA5}">
                      <a16:colId xmlns:a16="http://schemas.microsoft.com/office/drawing/2014/main" val="20003"/>
                    </a:ext>
                  </a:extLst>
                </a:gridCol>
              </a:tblGrid>
              <a:tr h="602283">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0000"/>
                        </a:lnSpc>
                        <a:spcBef>
                          <a:spcPts val="50"/>
                        </a:spcBef>
                      </a:pPr>
                      <a:endParaRPr sz="1800" dirty="0">
                        <a:latin typeface="+mn-lt"/>
                      </a:endParaRPr>
                    </a:p>
                    <a:p>
                      <a:pPr marL="54610">
                        <a:lnSpc>
                          <a:spcPct val="100000"/>
                        </a:lnSpc>
                      </a:pPr>
                      <a:r>
                        <a:rPr sz="1800" spc="15" dirty="0">
                          <a:latin typeface="+mn-lt"/>
                        </a:rPr>
                        <a:t>Parameter</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27329" marR="198120" indent="-13335" algn="ctr">
                        <a:lnSpc>
                          <a:spcPct val="105900"/>
                        </a:lnSpc>
                        <a:spcBef>
                          <a:spcPts val="215"/>
                        </a:spcBef>
                      </a:pPr>
                      <a:r>
                        <a:rPr sz="1800" spc="15" dirty="0">
                          <a:latin typeface="+mn-lt"/>
                        </a:rPr>
                        <a:t>mRECIST</a:t>
                      </a:r>
                      <a:r>
                        <a:rPr sz="1800" spc="-40" dirty="0">
                          <a:latin typeface="+mn-lt"/>
                        </a:rPr>
                        <a:t> </a:t>
                      </a:r>
                      <a:r>
                        <a:rPr sz="1800" spc="15" dirty="0">
                          <a:latin typeface="+mn-lt"/>
                        </a:rPr>
                        <a:t>by  </a:t>
                      </a:r>
                      <a:r>
                        <a:rPr sz="1800" spc="10" dirty="0">
                          <a:latin typeface="+mn-lt"/>
                        </a:rPr>
                        <a:t>investigator</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99695" marR="83820" indent="114300" algn="ctr">
                        <a:lnSpc>
                          <a:spcPct val="105900"/>
                        </a:lnSpc>
                        <a:spcBef>
                          <a:spcPts val="215"/>
                        </a:spcBef>
                      </a:pPr>
                      <a:r>
                        <a:rPr sz="1800" spc="15" dirty="0">
                          <a:latin typeface="+mn-lt"/>
                        </a:rPr>
                        <a:t>mRECIST by  independent</a:t>
                      </a:r>
                      <a:r>
                        <a:rPr sz="1800" spc="-50" dirty="0">
                          <a:latin typeface="+mn-lt"/>
                        </a:rPr>
                        <a:t> </a:t>
                      </a:r>
                      <a:r>
                        <a:rPr sz="1800" spc="10" dirty="0">
                          <a:latin typeface="+mn-lt"/>
                        </a:rPr>
                        <a:t>review</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7620" algn="ctr">
                        <a:lnSpc>
                          <a:spcPct val="100000"/>
                        </a:lnSpc>
                        <a:spcBef>
                          <a:spcPts val="250"/>
                        </a:spcBef>
                      </a:pPr>
                      <a:r>
                        <a:rPr sz="1800" spc="15" dirty="0">
                          <a:latin typeface="+mn-lt"/>
                        </a:rPr>
                        <a:t>RECIST </a:t>
                      </a:r>
                      <a:r>
                        <a:rPr sz="1800" spc="10" dirty="0">
                          <a:latin typeface="+mn-lt"/>
                        </a:rPr>
                        <a:t>v1.1 </a:t>
                      </a:r>
                      <a:r>
                        <a:rPr sz="1800" spc="15" dirty="0">
                          <a:latin typeface="+mn-lt"/>
                        </a:rPr>
                        <a:t>by</a:t>
                      </a:r>
                      <a:endParaRPr sz="1800" dirty="0">
                        <a:latin typeface="+mn-lt"/>
                      </a:endParaRPr>
                    </a:p>
                    <a:p>
                      <a:pPr marL="7620" algn="ctr">
                        <a:lnSpc>
                          <a:spcPct val="100000"/>
                        </a:lnSpc>
                        <a:spcBef>
                          <a:spcPts val="35"/>
                        </a:spcBef>
                      </a:pPr>
                      <a:r>
                        <a:rPr sz="1800" spc="15" dirty="0">
                          <a:latin typeface="+mn-lt"/>
                        </a:rPr>
                        <a:t>independent</a:t>
                      </a:r>
                      <a:r>
                        <a:rPr sz="1800" spc="5" dirty="0">
                          <a:latin typeface="+mn-lt"/>
                        </a:rPr>
                        <a:t> </a:t>
                      </a:r>
                      <a:r>
                        <a:rPr sz="1800" spc="10" dirty="0">
                          <a:latin typeface="+mn-lt"/>
                        </a:rPr>
                        <a:t>review</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13062">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6355" algn="ctr">
                        <a:lnSpc>
                          <a:spcPct val="100000"/>
                        </a:lnSpc>
                        <a:spcBef>
                          <a:spcPts val="270"/>
                        </a:spcBef>
                      </a:pPr>
                      <a:r>
                        <a:rPr lang="en-GB" sz="1600" b="1" spc="10" dirty="0">
                          <a:solidFill>
                            <a:schemeClr val="tx2"/>
                          </a:solidFill>
                          <a:latin typeface="+mn-lt"/>
                        </a:rPr>
                        <a:t>l</a:t>
                      </a:r>
                      <a:r>
                        <a:rPr sz="1600" b="1" spc="10" dirty="0">
                          <a:solidFill>
                            <a:schemeClr val="tx2"/>
                          </a:solidFill>
                          <a:latin typeface="+mn-lt"/>
                        </a:rPr>
                        <a:t>envatinib (n</a:t>
                      </a:r>
                      <a:r>
                        <a:rPr sz="1600" b="1" spc="15" dirty="0">
                          <a:solidFill>
                            <a:schemeClr val="tx2"/>
                          </a:solidFill>
                          <a:latin typeface="+mn-lt"/>
                        </a:rPr>
                        <a:t>=</a:t>
                      </a:r>
                      <a:r>
                        <a:rPr sz="1600" b="1" spc="10" dirty="0">
                          <a:solidFill>
                            <a:schemeClr val="tx2"/>
                          </a:solidFill>
                          <a:latin typeface="+mn-lt"/>
                        </a:rPr>
                        <a:t>478)</a:t>
                      </a:r>
                      <a:endParaRPr sz="1600" b="1" dirty="0">
                        <a:solidFill>
                          <a:schemeClr val="tx2"/>
                        </a:solidFill>
                        <a:latin typeface="+mn-lt"/>
                        <a:cs typeface="HelveticaNeue-Bold"/>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2"/>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26988" indent="0">
                        <a:lnSpc>
                          <a:spcPct val="100000"/>
                        </a:lnSpc>
                        <a:spcBef>
                          <a:spcPts val="270"/>
                        </a:spcBef>
                      </a:pPr>
                      <a:r>
                        <a:rPr sz="1600" b="0" spc="15" dirty="0">
                          <a:solidFill>
                            <a:schemeClr val="tx2"/>
                          </a:solidFill>
                          <a:latin typeface="+mn-lt"/>
                        </a:rPr>
                        <a:t>ORR, n</a:t>
                      </a:r>
                      <a:r>
                        <a:rPr sz="1600" b="0" spc="25" dirty="0">
                          <a:solidFill>
                            <a:schemeClr val="tx2"/>
                          </a:solidFill>
                          <a:latin typeface="+mn-lt"/>
                        </a:rPr>
                        <a:t> </a:t>
                      </a:r>
                      <a:r>
                        <a:rPr sz="1600" b="0" spc="10" dirty="0">
                          <a:solidFill>
                            <a:schemeClr val="tx2"/>
                          </a:solidFill>
                          <a:latin typeface="+mn-lt"/>
                        </a:rPr>
                        <a:t>(%)</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115</a:t>
                      </a:r>
                      <a:r>
                        <a:rPr sz="1600" spc="5" dirty="0">
                          <a:solidFill>
                            <a:schemeClr val="tx2"/>
                          </a:solidFill>
                          <a:latin typeface="+mn-lt"/>
                        </a:rPr>
                        <a:t> </a:t>
                      </a:r>
                      <a:r>
                        <a:rPr sz="1600" spc="10" dirty="0">
                          <a:solidFill>
                            <a:schemeClr val="tx2"/>
                          </a:solidFill>
                          <a:latin typeface="+mn-lt"/>
                        </a:rPr>
                        <a:t>(24.1)</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194</a:t>
                      </a:r>
                      <a:r>
                        <a:rPr sz="1600" spc="5" dirty="0">
                          <a:solidFill>
                            <a:schemeClr val="tx2"/>
                          </a:solidFill>
                          <a:latin typeface="+mn-lt"/>
                        </a:rPr>
                        <a:t> </a:t>
                      </a:r>
                      <a:r>
                        <a:rPr sz="1600" spc="10" dirty="0">
                          <a:solidFill>
                            <a:schemeClr val="tx2"/>
                          </a:solidFill>
                          <a:latin typeface="+mn-lt"/>
                        </a:rPr>
                        <a:t>(40.6)</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90</a:t>
                      </a:r>
                      <a:r>
                        <a:rPr sz="1600" spc="5" dirty="0">
                          <a:solidFill>
                            <a:schemeClr val="tx2"/>
                          </a:solidFill>
                          <a:latin typeface="+mn-lt"/>
                        </a:rPr>
                        <a:t> </a:t>
                      </a:r>
                      <a:r>
                        <a:rPr sz="1600" spc="10" dirty="0">
                          <a:solidFill>
                            <a:schemeClr val="tx2"/>
                          </a:solidFill>
                          <a:latin typeface="+mn-lt"/>
                        </a:rPr>
                        <a:t>(18.8)</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3"/>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25" dirty="0">
                          <a:solidFill>
                            <a:schemeClr val="tx2"/>
                          </a:solidFill>
                          <a:latin typeface="+mn-lt"/>
                        </a:rPr>
                        <a:t>95%</a:t>
                      </a:r>
                      <a:r>
                        <a:rPr sz="1600" b="0" spc="15" dirty="0">
                          <a:solidFill>
                            <a:schemeClr val="tx2"/>
                          </a:solidFill>
                          <a:latin typeface="+mn-lt"/>
                        </a:rPr>
                        <a:t> </a:t>
                      </a:r>
                      <a:r>
                        <a:rPr sz="1600" b="0" spc="10" dirty="0">
                          <a:solidFill>
                            <a:schemeClr val="tx2"/>
                          </a:solidFill>
                          <a:latin typeface="+mn-lt"/>
                        </a:rPr>
                        <a:t>CI</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0" dirty="0">
                          <a:solidFill>
                            <a:schemeClr val="tx2"/>
                          </a:solidFill>
                          <a:latin typeface="+mn-lt"/>
                        </a:rPr>
                        <a:t>20.2–27.9</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0" dirty="0">
                          <a:solidFill>
                            <a:schemeClr val="tx2"/>
                          </a:solidFill>
                          <a:latin typeface="+mn-lt"/>
                        </a:rPr>
                        <a:t>36.2–45.0</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0" dirty="0">
                          <a:solidFill>
                            <a:schemeClr val="tx2"/>
                          </a:solidFill>
                          <a:latin typeface="+mn-lt"/>
                        </a:rPr>
                        <a:t>15.3–22.3</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5" dirty="0">
                          <a:solidFill>
                            <a:schemeClr val="tx2"/>
                          </a:solidFill>
                          <a:latin typeface="+mn-lt"/>
                        </a:rPr>
                        <a:t>Odds </a:t>
                      </a:r>
                      <a:r>
                        <a:rPr sz="1600" b="0" spc="10" dirty="0">
                          <a:solidFill>
                            <a:schemeClr val="tx2"/>
                          </a:solidFill>
                          <a:latin typeface="+mn-lt"/>
                        </a:rPr>
                        <a:t>ratio</a:t>
                      </a:r>
                      <a:r>
                        <a:rPr sz="1600" b="0" spc="15" dirty="0">
                          <a:solidFill>
                            <a:schemeClr val="tx2"/>
                          </a:solidFill>
                          <a:latin typeface="+mn-lt"/>
                        </a:rPr>
                        <a:t> </a:t>
                      </a:r>
                      <a:r>
                        <a:rPr sz="1600" b="0" spc="10" dirty="0">
                          <a:solidFill>
                            <a:schemeClr val="tx2"/>
                          </a:solidFill>
                          <a:latin typeface="+mn-lt"/>
                        </a:rPr>
                        <a:t>(95%CI)</a:t>
                      </a:r>
                      <a:r>
                        <a:rPr sz="1600" b="0" spc="15" baseline="37037" dirty="0">
                          <a:solidFill>
                            <a:schemeClr val="tx2"/>
                          </a:solidFill>
                          <a:latin typeface="+mn-lt"/>
                        </a:rPr>
                        <a:t>a</a:t>
                      </a:r>
                      <a:endParaRPr sz="1600" b="0" baseline="37037"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0" dirty="0">
                          <a:solidFill>
                            <a:schemeClr val="tx2"/>
                          </a:solidFill>
                          <a:latin typeface="+mn-lt"/>
                        </a:rPr>
                        <a:t>3.13</a:t>
                      </a:r>
                      <a:r>
                        <a:rPr sz="1600" spc="5" dirty="0">
                          <a:solidFill>
                            <a:schemeClr val="tx2"/>
                          </a:solidFill>
                          <a:latin typeface="+mn-lt"/>
                        </a:rPr>
                        <a:t> </a:t>
                      </a:r>
                      <a:r>
                        <a:rPr sz="1600" spc="10" dirty="0">
                          <a:solidFill>
                            <a:schemeClr val="tx2"/>
                          </a:solidFill>
                          <a:latin typeface="+mn-lt"/>
                        </a:rPr>
                        <a:t>(2.15–4.56)</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0" dirty="0">
                          <a:solidFill>
                            <a:schemeClr val="tx2"/>
                          </a:solidFill>
                          <a:latin typeface="+mn-lt"/>
                        </a:rPr>
                        <a:t>5.01</a:t>
                      </a:r>
                      <a:r>
                        <a:rPr sz="1600" spc="5" dirty="0">
                          <a:solidFill>
                            <a:schemeClr val="tx2"/>
                          </a:solidFill>
                          <a:latin typeface="+mn-lt"/>
                        </a:rPr>
                        <a:t> </a:t>
                      </a:r>
                      <a:r>
                        <a:rPr sz="1600" spc="10" dirty="0">
                          <a:solidFill>
                            <a:schemeClr val="tx2"/>
                          </a:solidFill>
                          <a:latin typeface="+mn-lt"/>
                        </a:rPr>
                        <a:t>(3.59–7.01)</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0" dirty="0">
                          <a:solidFill>
                            <a:schemeClr val="tx2"/>
                          </a:solidFill>
                          <a:latin typeface="+mn-lt"/>
                        </a:rPr>
                        <a:t>3.34</a:t>
                      </a:r>
                      <a:r>
                        <a:rPr sz="1600" spc="5" dirty="0">
                          <a:solidFill>
                            <a:schemeClr val="tx2"/>
                          </a:solidFill>
                          <a:latin typeface="+mn-lt"/>
                        </a:rPr>
                        <a:t> </a:t>
                      </a:r>
                      <a:r>
                        <a:rPr sz="1600" spc="10" dirty="0">
                          <a:solidFill>
                            <a:schemeClr val="tx2"/>
                          </a:solidFill>
                          <a:latin typeface="+mn-lt"/>
                        </a:rPr>
                        <a:t>(2.17–5.14)</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5"/>
                  </a:ext>
                </a:extLst>
              </a:tr>
              <a:tr h="313062">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3815">
                        <a:lnSpc>
                          <a:spcPct val="100000"/>
                        </a:lnSpc>
                        <a:spcBef>
                          <a:spcPts val="270"/>
                        </a:spcBef>
                      </a:pPr>
                      <a:r>
                        <a:rPr sz="1600" b="0" spc="15" dirty="0">
                          <a:solidFill>
                            <a:schemeClr val="tx2"/>
                          </a:solidFill>
                          <a:latin typeface="+mn-lt"/>
                        </a:rPr>
                        <a:t>BOR, n</a:t>
                      </a:r>
                      <a:r>
                        <a:rPr sz="1600" b="0" spc="25" dirty="0">
                          <a:solidFill>
                            <a:schemeClr val="tx2"/>
                          </a:solidFill>
                          <a:latin typeface="+mn-lt"/>
                        </a:rPr>
                        <a:t> </a:t>
                      </a:r>
                      <a:r>
                        <a:rPr sz="1600" b="0" spc="10" dirty="0">
                          <a:solidFill>
                            <a:schemeClr val="tx2"/>
                          </a:solidFill>
                          <a:latin typeface="+mn-lt"/>
                        </a:rPr>
                        <a:t>(%)</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6"/>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5" dirty="0">
                          <a:solidFill>
                            <a:schemeClr val="tx2"/>
                          </a:solidFill>
                          <a:latin typeface="+mn-lt"/>
                        </a:rPr>
                        <a:t>Complete </a:t>
                      </a:r>
                      <a:r>
                        <a:rPr sz="1600" b="0" spc="10" dirty="0">
                          <a:solidFill>
                            <a:schemeClr val="tx2"/>
                          </a:solidFill>
                          <a:latin typeface="+mn-lt"/>
                        </a:rPr>
                        <a:t>response</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6</a:t>
                      </a:r>
                      <a:r>
                        <a:rPr sz="1600" spc="10" dirty="0">
                          <a:solidFill>
                            <a:schemeClr val="tx2"/>
                          </a:solidFill>
                          <a:latin typeface="+mn-lt"/>
                        </a:rPr>
                        <a:t> </a:t>
                      </a:r>
                      <a:r>
                        <a:rPr sz="1600" spc="5" dirty="0">
                          <a:solidFill>
                            <a:schemeClr val="tx2"/>
                          </a:solidFill>
                          <a:latin typeface="+mn-lt"/>
                        </a:rPr>
                        <a:t>(1)</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10</a:t>
                      </a:r>
                      <a:r>
                        <a:rPr sz="1600" spc="10" dirty="0">
                          <a:solidFill>
                            <a:schemeClr val="tx2"/>
                          </a:solidFill>
                          <a:latin typeface="+mn-lt"/>
                        </a:rPr>
                        <a:t> </a:t>
                      </a:r>
                      <a:r>
                        <a:rPr sz="1600" spc="5" dirty="0">
                          <a:solidFill>
                            <a:schemeClr val="tx2"/>
                          </a:solidFill>
                          <a:latin typeface="+mn-lt"/>
                        </a:rPr>
                        <a:t>(2)</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2</a:t>
                      </a:r>
                      <a:r>
                        <a:rPr sz="1600" spc="10" dirty="0">
                          <a:solidFill>
                            <a:schemeClr val="tx2"/>
                          </a:solidFill>
                          <a:latin typeface="+mn-lt"/>
                        </a:rPr>
                        <a:t> (&lt;1)</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7"/>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0" dirty="0">
                          <a:solidFill>
                            <a:schemeClr val="tx2"/>
                          </a:solidFill>
                          <a:latin typeface="+mn-lt"/>
                        </a:rPr>
                        <a:t>Partial</a:t>
                      </a:r>
                      <a:r>
                        <a:rPr sz="1600" b="0" spc="15" dirty="0">
                          <a:solidFill>
                            <a:schemeClr val="tx2"/>
                          </a:solidFill>
                          <a:latin typeface="+mn-lt"/>
                        </a:rPr>
                        <a:t> </a:t>
                      </a:r>
                      <a:r>
                        <a:rPr sz="1600" b="0" spc="10" dirty="0">
                          <a:solidFill>
                            <a:schemeClr val="tx2"/>
                          </a:solidFill>
                          <a:latin typeface="+mn-lt"/>
                        </a:rPr>
                        <a:t>response</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109</a:t>
                      </a:r>
                      <a:r>
                        <a:rPr sz="1600" spc="5" dirty="0">
                          <a:solidFill>
                            <a:schemeClr val="tx2"/>
                          </a:solidFill>
                          <a:latin typeface="+mn-lt"/>
                        </a:rPr>
                        <a:t> </a:t>
                      </a:r>
                      <a:r>
                        <a:rPr sz="1600" spc="10" dirty="0">
                          <a:solidFill>
                            <a:schemeClr val="tx2"/>
                          </a:solidFill>
                          <a:latin typeface="+mn-lt"/>
                        </a:rPr>
                        <a:t>(23)</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184</a:t>
                      </a:r>
                      <a:r>
                        <a:rPr sz="1600" spc="5" dirty="0">
                          <a:solidFill>
                            <a:schemeClr val="tx2"/>
                          </a:solidFill>
                          <a:latin typeface="+mn-lt"/>
                        </a:rPr>
                        <a:t> </a:t>
                      </a:r>
                      <a:r>
                        <a:rPr sz="1600" spc="10" dirty="0">
                          <a:solidFill>
                            <a:schemeClr val="tx2"/>
                          </a:solidFill>
                          <a:latin typeface="+mn-lt"/>
                        </a:rPr>
                        <a:t>(38)</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88</a:t>
                      </a:r>
                      <a:r>
                        <a:rPr sz="1600" spc="5" dirty="0">
                          <a:solidFill>
                            <a:schemeClr val="tx2"/>
                          </a:solidFill>
                          <a:latin typeface="+mn-lt"/>
                        </a:rPr>
                        <a:t> </a:t>
                      </a:r>
                      <a:r>
                        <a:rPr sz="1600" spc="10" dirty="0">
                          <a:solidFill>
                            <a:schemeClr val="tx2"/>
                          </a:solidFill>
                          <a:latin typeface="+mn-lt"/>
                        </a:rPr>
                        <a:t>(18)</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0" dirty="0">
                          <a:solidFill>
                            <a:schemeClr val="tx2"/>
                          </a:solidFill>
                          <a:latin typeface="+mn-lt"/>
                        </a:rPr>
                        <a:t>Stable</a:t>
                      </a:r>
                      <a:r>
                        <a:rPr sz="1600" b="0" spc="15" dirty="0">
                          <a:solidFill>
                            <a:schemeClr val="tx2"/>
                          </a:solidFill>
                          <a:latin typeface="+mn-lt"/>
                        </a:rPr>
                        <a:t> </a:t>
                      </a:r>
                      <a:r>
                        <a:rPr sz="1600" b="0" spc="10" dirty="0">
                          <a:solidFill>
                            <a:schemeClr val="tx2"/>
                          </a:solidFill>
                          <a:latin typeface="+mn-lt"/>
                        </a:rPr>
                        <a:t>disease</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246</a:t>
                      </a:r>
                      <a:r>
                        <a:rPr sz="1600" spc="5" dirty="0">
                          <a:solidFill>
                            <a:schemeClr val="tx2"/>
                          </a:solidFill>
                          <a:latin typeface="+mn-lt"/>
                        </a:rPr>
                        <a:t> </a:t>
                      </a:r>
                      <a:r>
                        <a:rPr sz="1600" spc="10" dirty="0">
                          <a:solidFill>
                            <a:schemeClr val="tx2"/>
                          </a:solidFill>
                          <a:latin typeface="+mn-lt"/>
                        </a:rPr>
                        <a:t>(51)</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159</a:t>
                      </a:r>
                      <a:r>
                        <a:rPr sz="1600" spc="5" dirty="0">
                          <a:solidFill>
                            <a:schemeClr val="tx2"/>
                          </a:solidFill>
                          <a:latin typeface="+mn-lt"/>
                        </a:rPr>
                        <a:t> </a:t>
                      </a:r>
                      <a:r>
                        <a:rPr sz="1600" spc="10" dirty="0">
                          <a:solidFill>
                            <a:schemeClr val="tx2"/>
                          </a:solidFill>
                          <a:latin typeface="+mn-lt"/>
                        </a:rPr>
                        <a:t>(33)</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258</a:t>
                      </a:r>
                      <a:r>
                        <a:rPr sz="1600" spc="5" dirty="0">
                          <a:solidFill>
                            <a:schemeClr val="tx2"/>
                          </a:solidFill>
                          <a:latin typeface="+mn-lt"/>
                        </a:rPr>
                        <a:t> </a:t>
                      </a:r>
                      <a:r>
                        <a:rPr sz="1600" spc="10" dirty="0">
                          <a:solidFill>
                            <a:schemeClr val="tx2"/>
                          </a:solidFill>
                          <a:latin typeface="+mn-lt"/>
                        </a:rPr>
                        <a:t>(54)</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9"/>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R="45085" algn="r">
                        <a:lnSpc>
                          <a:spcPct val="100000"/>
                        </a:lnSpc>
                        <a:spcBef>
                          <a:spcPts val="270"/>
                        </a:spcBef>
                      </a:pPr>
                      <a:r>
                        <a:rPr sz="1600" b="0" spc="15" dirty="0">
                          <a:solidFill>
                            <a:schemeClr val="tx2"/>
                          </a:solidFill>
                          <a:latin typeface="+mn-lt"/>
                        </a:rPr>
                        <a:t>Durable </a:t>
                      </a:r>
                      <a:r>
                        <a:rPr sz="1600" b="0" spc="10" dirty="0">
                          <a:solidFill>
                            <a:schemeClr val="tx2"/>
                          </a:solidFill>
                          <a:latin typeface="+mn-lt"/>
                        </a:rPr>
                        <a:t>stable</a:t>
                      </a:r>
                      <a:r>
                        <a:rPr sz="1600" b="0" spc="-35" dirty="0">
                          <a:solidFill>
                            <a:schemeClr val="tx2"/>
                          </a:solidFill>
                          <a:latin typeface="+mn-lt"/>
                        </a:rPr>
                        <a:t> </a:t>
                      </a:r>
                      <a:r>
                        <a:rPr sz="1600" b="0" spc="10" dirty="0">
                          <a:solidFill>
                            <a:schemeClr val="tx2"/>
                          </a:solidFill>
                          <a:latin typeface="+mn-lt"/>
                        </a:rPr>
                        <a:t>disease</a:t>
                      </a:r>
                      <a:r>
                        <a:rPr sz="1600" b="0" spc="15" baseline="37037" dirty="0">
                          <a:solidFill>
                            <a:schemeClr val="tx2"/>
                          </a:solidFill>
                          <a:latin typeface="+mn-lt"/>
                        </a:rPr>
                        <a:t>b</a:t>
                      </a:r>
                      <a:endParaRPr sz="1600" b="0" baseline="37037"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167</a:t>
                      </a:r>
                      <a:r>
                        <a:rPr sz="1600" spc="5" dirty="0">
                          <a:solidFill>
                            <a:schemeClr val="tx2"/>
                          </a:solidFill>
                          <a:latin typeface="+mn-lt"/>
                        </a:rPr>
                        <a:t> </a:t>
                      </a:r>
                      <a:r>
                        <a:rPr sz="1600" spc="10" dirty="0">
                          <a:solidFill>
                            <a:schemeClr val="tx2"/>
                          </a:solidFill>
                          <a:latin typeface="+mn-lt"/>
                        </a:rPr>
                        <a:t>(35)</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84</a:t>
                      </a:r>
                      <a:r>
                        <a:rPr sz="1600" spc="5" dirty="0">
                          <a:solidFill>
                            <a:schemeClr val="tx2"/>
                          </a:solidFill>
                          <a:latin typeface="+mn-lt"/>
                        </a:rPr>
                        <a:t> </a:t>
                      </a:r>
                      <a:r>
                        <a:rPr sz="1600" spc="10" dirty="0">
                          <a:solidFill>
                            <a:schemeClr val="tx2"/>
                          </a:solidFill>
                          <a:latin typeface="+mn-lt"/>
                        </a:rPr>
                        <a:t>(18)</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163</a:t>
                      </a:r>
                      <a:r>
                        <a:rPr sz="1600" spc="5" dirty="0">
                          <a:solidFill>
                            <a:schemeClr val="tx2"/>
                          </a:solidFill>
                          <a:latin typeface="+mn-lt"/>
                        </a:rPr>
                        <a:t> </a:t>
                      </a:r>
                      <a:r>
                        <a:rPr sz="1600" spc="10" dirty="0">
                          <a:solidFill>
                            <a:schemeClr val="tx2"/>
                          </a:solidFill>
                          <a:latin typeface="+mn-lt"/>
                        </a:rPr>
                        <a:t>(34)</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0" dirty="0">
                          <a:solidFill>
                            <a:schemeClr val="tx2"/>
                          </a:solidFill>
                          <a:latin typeface="+mn-lt"/>
                        </a:rPr>
                        <a:t>Progressive</a:t>
                      </a:r>
                      <a:r>
                        <a:rPr sz="1600" b="0" spc="15" dirty="0">
                          <a:solidFill>
                            <a:schemeClr val="tx2"/>
                          </a:solidFill>
                          <a:latin typeface="+mn-lt"/>
                        </a:rPr>
                        <a:t> </a:t>
                      </a:r>
                      <a:r>
                        <a:rPr sz="1600" b="0" spc="10" dirty="0">
                          <a:solidFill>
                            <a:schemeClr val="tx2"/>
                          </a:solidFill>
                          <a:latin typeface="+mn-lt"/>
                        </a:rPr>
                        <a:t>disease</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71</a:t>
                      </a:r>
                      <a:r>
                        <a:rPr sz="1600" spc="5" dirty="0">
                          <a:solidFill>
                            <a:schemeClr val="tx2"/>
                          </a:solidFill>
                          <a:latin typeface="+mn-lt"/>
                        </a:rPr>
                        <a:t> </a:t>
                      </a:r>
                      <a:r>
                        <a:rPr sz="1600" spc="10" dirty="0">
                          <a:solidFill>
                            <a:schemeClr val="tx2"/>
                          </a:solidFill>
                          <a:latin typeface="+mn-lt"/>
                        </a:rPr>
                        <a:t>(15)</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79</a:t>
                      </a:r>
                      <a:r>
                        <a:rPr sz="1600" spc="5" dirty="0">
                          <a:solidFill>
                            <a:schemeClr val="tx2"/>
                          </a:solidFill>
                          <a:latin typeface="+mn-lt"/>
                        </a:rPr>
                        <a:t> </a:t>
                      </a:r>
                      <a:r>
                        <a:rPr sz="1600" spc="10" dirty="0">
                          <a:solidFill>
                            <a:schemeClr val="tx2"/>
                          </a:solidFill>
                          <a:latin typeface="+mn-lt"/>
                        </a:rPr>
                        <a:t>(17)</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84</a:t>
                      </a:r>
                      <a:r>
                        <a:rPr sz="1600" spc="5" dirty="0">
                          <a:solidFill>
                            <a:schemeClr val="tx2"/>
                          </a:solidFill>
                          <a:latin typeface="+mn-lt"/>
                        </a:rPr>
                        <a:t> </a:t>
                      </a:r>
                      <a:r>
                        <a:rPr sz="1600" spc="10" dirty="0">
                          <a:solidFill>
                            <a:schemeClr val="tx2"/>
                          </a:solidFill>
                          <a:latin typeface="+mn-lt"/>
                        </a:rPr>
                        <a:t>(18)</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1"/>
                  </a:ext>
                </a:extLst>
              </a:tr>
              <a:tr h="31306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600" b="0" spc="15" dirty="0">
                          <a:solidFill>
                            <a:schemeClr val="tx2"/>
                          </a:solidFill>
                          <a:latin typeface="+mn-lt"/>
                        </a:rPr>
                        <a:t>Not</a:t>
                      </a:r>
                      <a:r>
                        <a:rPr sz="1600" b="0" spc="5" dirty="0">
                          <a:solidFill>
                            <a:schemeClr val="tx2"/>
                          </a:solidFill>
                          <a:latin typeface="+mn-lt"/>
                        </a:rPr>
                        <a:t> </a:t>
                      </a:r>
                      <a:r>
                        <a:rPr sz="1600" b="0" spc="15" dirty="0">
                          <a:solidFill>
                            <a:schemeClr val="tx2"/>
                          </a:solidFill>
                          <a:latin typeface="+mn-lt"/>
                        </a:rPr>
                        <a:t>evaluable/unknown</a:t>
                      </a:r>
                      <a:endParaRPr sz="1600" b="0" dirty="0">
                        <a:solidFill>
                          <a:schemeClr val="tx2"/>
                        </a:solidFill>
                        <a:latin typeface="+mn-lt"/>
                        <a:cs typeface="HelveticaNeue-Bold"/>
                      </a:endParaRPr>
                    </a:p>
                  </a:txBody>
                  <a:tcPr marL="45720" marR="4572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46</a:t>
                      </a:r>
                      <a:r>
                        <a:rPr sz="1600" spc="5" dirty="0">
                          <a:solidFill>
                            <a:schemeClr val="tx2"/>
                          </a:solidFill>
                          <a:latin typeface="+mn-lt"/>
                        </a:rPr>
                        <a:t> </a:t>
                      </a:r>
                      <a:r>
                        <a:rPr sz="1600" spc="10" dirty="0">
                          <a:solidFill>
                            <a:schemeClr val="tx2"/>
                          </a:solidFill>
                          <a:latin typeface="+mn-lt"/>
                        </a:rPr>
                        <a:t>(10)</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600" spc="15" dirty="0">
                          <a:solidFill>
                            <a:schemeClr val="tx2"/>
                          </a:solidFill>
                          <a:latin typeface="+mn-lt"/>
                        </a:rPr>
                        <a:t>46</a:t>
                      </a:r>
                      <a:r>
                        <a:rPr sz="1600" spc="5" dirty="0">
                          <a:solidFill>
                            <a:schemeClr val="tx2"/>
                          </a:solidFill>
                          <a:latin typeface="+mn-lt"/>
                        </a:rPr>
                        <a:t> </a:t>
                      </a:r>
                      <a:r>
                        <a:rPr sz="1600" spc="10" dirty="0">
                          <a:solidFill>
                            <a:schemeClr val="tx2"/>
                          </a:solidFill>
                          <a:latin typeface="+mn-lt"/>
                        </a:rPr>
                        <a:t>(10)</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600" spc="15" dirty="0">
                          <a:solidFill>
                            <a:schemeClr val="tx2"/>
                          </a:solidFill>
                          <a:latin typeface="+mn-lt"/>
                        </a:rPr>
                        <a:t>46</a:t>
                      </a:r>
                      <a:r>
                        <a:rPr sz="1600" spc="5" dirty="0">
                          <a:solidFill>
                            <a:schemeClr val="tx2"/>
                          </a:solidFill>
                          <a:latin typeface="+mn-lt"/>
                        </a:rPr>
                        <a:t> </a:t>
                      </a:r>
                      <a:r>
                        <a:rPr sz="1600" spc="10" dirty="0">
                          <a:solidFill>
                            <a:schemeClr val="tx2"/>
                          </a:solidFill>
                          <a:latin typeface="+mn-lt"/>
                        </a:rPr>
                        <a:t>(10)</a:t>
                      </a:r>
                      <a:endParaRPr sz="1600" dirty="0">
                        <a:solidFill>
                          <a:schemeClr val="tx2"/>
                        </a:solidFill>
                        <a:latin typeface="+mn-lt"/>
                        <a:cs typeface="HelveticaNeue-Roman"/>
                      </a:endParaRPr>
                    </a:p>
                  </a:txBody>
                  <a:tcPr marL="45720" marR="45720" anchor="ctr">
                    <a:lnL w="12700" cmpd="sng">
                      <a:noFill/>
                    </a:lnL>
                    <a:lnR w="12700" cmpd="sng">
                      <a:noFill/>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2"/>
                  </a:ext>
                </a:extLst>
              </a:tr>
            </a:tbl>
          </a:graphicData>
        </a:graphic>
      </p:graphicFrame>
      <p:sp>
        <p:nvSpPr>
          <p:cNvPr id="2" name="Title 1">
            <a:extLst>
              <a:ext uri="{FF2B5EF4-FFF2-40B4-BE49-F238E27FC236}">
                <a16:creationId xmlns:a16="http://schemas.microsoft.com/office/drawing/2014/main" id="{0F5BEC64-F980-4C73-8015-D40CFCD3EEFB}"/>
              </a:ext>
            </a:extLst>
          </p:cNvPr>
          <p:cNvSpPr>
            <a:spLocks noGrp="1"/>
          </p:cNvSpPr>
          <p:nvPr>
            <p:ph type="title"/>
          </p:nvPr>
        </p:nvSpPr>
        <p:spPr>
          <a:xfrm>
            <a:off x="619200" y="246566"/>
            <a:ext cx="8740800" cy="807285"/>
          </a:xfrm>
        </p:spPr>
        <p:txBody>
          <a:bodyPr/>
          <a:lstStyle/>
          <a:p>
            <a:r>
              <a:rPr lang="en-GB" dirty="0"/>
              <a:t>Tumor assessments: Lenvatinib</a:t>
            </a:r>
          </a:p>
        </p:txBody>
      </p:sp>
      <p:sp>
        <p:nvSpPr>
          <p:cNvPr id="11" name="Content Placeholder 10">
            <a:extLst>
              <a:ext uri="{FF2B5EF4-FFF2-40B4-BE49-F238E27FC236}">
                <a16:creationId xmlns:a16="http://schemas.microsoft.com/office/drawing/2014/main" id="{185646D7-5D81-4557-B7F7-825AF97A484D}"/>
              </a:ext>
            </a:extLst>
          </p:cNvPr>
          <p:cNvSpPr>
            <a:spLocks noGrp="1"/>
          </p:cNvSpPr>
          <p:nvPr>
            <p:ph sz="quarter" idx="15"/>
          </p:nvPr>
        </p:nvSpPr>
        <p:spPr>
          <a:xfrm>
            <a:off x="620713" y="6390218"/>
            <a:ext cx="10875887" cy="365125"/>
          </a:xfrm>
        </p:spPr>
        <p:txBody>
          <a:bodyPr/>
          <a:lstStyle/>
          <a:p>
            <a:pPr>
              <a:lnSpc>
                <a:spcPct val="90000"/>
              </a:lnSpc>
              <a:spcBef>
                <a:spcPts val="0"/>
              </a:spcBef>
            </a:pPr>
            <a:r>
              <a:rPr lang="en-GB" baseline="30000" dirty="0"/>
              <a:t>a</a:t>
            </a:r>
            <a:r>
              <a:rPr lang="en-GB" dirty="0"/>
              <a:t>lenvatinib vs sorafenib</a:t>
            </a:r>
          </a:p>
          <a:p>
            <a:pPr>
              <a:lnSpc>
                <a:spcPct val="90000"/>
              </a:lnSpc>
              <a:spcBef>
                <a:spcPts val="0"/>
              </a:spcBef>
            </a:pPr>
            <a:r>
              <a:rPr lang="en-GB" baseline="30000" dirty="0"/>
              <a:t>b</a:t>
            </a:r>
            <a:r>
              <a:rPr lang="en-GB" dirty="0"/>
              <a:t>Stable disease lasting ≥23 weeks</a:t>
            </a:r>
          </a:p>
          <a:p>
            <a:pPr>
              <a:lnSpc>
                <a:spcPct val="90000"/>
              </a:lnSpc>
              <a:spcBef>
                <a:spcPts val="0"/>
              </a:spcBef>
            </a:pPr>
            <a:r>
              <a:rPr lang="en-GB" dirty="0"/>
              <a:t>BOR, best overall response; CI, confidence interval; mRECIST, modified RECIST; ORR, objective response rate; RECIST, Response Evaluation Criteria in Solid Tumors</a:t>
            </a:r>
          </a:p>
          <a:p>
            <a:pPr>
              <a:lnSpc>
                <a:spcPct val="90000"/>
              </a:lnSpc>
            </a:pPr>
            <a:r>
              <a:rPr lang="en-GB" dirty="0"/>
              <a:t>Kudo M, et al. Lancet. 2018;391:1163-73</a:t>
            </a:r>
          </a:p>
          <a:p>
            <a:pPr>
              <a:lnSpc>
                <a:spcPct val="90000"/>
              </a:lnSpc>
              <a:spcBef>
                <a:spcPts val="0"/>
              </a:spcBef>
            </a:pPr>
            <a:endParaRPr lang="en-GB" dirty="0"/>
          </a:p>
        </p:txBody>
      </p:sp>
      <p:sp>
        <p:nvSpPr>
          <p:cNvPr id="3" name="Slide Number Placeholder 2">
            <a:extLst>
              <a:ext uri="{FF2B5EF4-FFF2-40B4-BE49-F238E27FC236}">
                <a16:creationId xmlns:a16="http://schemas.microsoft.com/office/drawing/2014/main" id="{B9E52456-CACE-445F-A0A9-4416D23D30A3}"/>
              </a:ext>
            </a:extLst>
          </p:cNvPr>
          <p:cNvSpPr>
            <a:spLocks noGrp="1"/>
          </p:cNvSpPr>
          <p:nvPr>
            <p:ph type="sldNum" sz="quarter" idx="4"/>
          </p:nvPr>
        </p:nvSpPr>
        <p:spPr/>
        <p:txBody>
          <a:bodyPr/>
          <a:lstStyle/>
          <a:p>
            <a:fld id="{FCE43C0F-8A7B-3A4B-9DB5-B3472E36E833}" type="slidenum">
              <a:rPr lang="en-GB" smtClean="0"/>
              <a:pPr/>
              <a:t>17</a:t>
            </a:fld>
            <a:endParaRPr lang="en-GB" dirty="0"/>
          </a:p>
        </p:txBody>
      </p:sp>
    </p:spTree>
    <p:extLst>
      <p:ext uri="{BB962C8B-B14F-4D97-AF65-F5344CB8AC3E}">
        <p14:creationId xmlns:p14="http://schemas.microsoft.com/office/powerpoint/2010/main" val="1161039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4">
            <a:extLst>
              <a:ext uri="{FF2B5EF4-FFF2-40B4-BE49-F238E27FC236}">
                <a16:creationId xmlns:a16="http://schemas.microsoft.com/office/drawing/2014/main" id="{4EFA09AA-1A48-4A57-AE2E-E7A90A1599E1}"/>
              </a:ext>
            </a:extLst>
          </p:cNvPr>
          <p:cNvGraphicFramePr>
            <a:graphicFrameLocks noGrp="1"/>
          </p:cNvGraphicFramePr>
          <p:nvPr/>
        </p:nvGraphicFramePr>
        <p:xfrm>
          <a:off x="814388" y="1417265"/>
          <a:ext cx="10466388" cy="4060504"/>
        </p:xfrm>
        <a:graphic>
          <a:graphicData uri="http://schemas.openxmlformats.org/drawingml/2006/table">
            <a:tbl>
              <a:tblPr firstRow="1" bandRow="1"/>
              <a:tblGrid>
                <a:gridCol w="3055686">
                  <a:extLst>
                    <a:ext uri="{9D8B030D-6E8A-4147-A177-3AD203B41FA5}">
                      <a16:colId xmlns:a16="http://schemas.microsoft.com/office/drawing/2014/main" val="20000"/>
                    </a:ext>
                  </a:extLst>
                </a:gridCol>
                <a:gridCol w="2470234">
                  <a:extLst>
                    <a:ext uri="{9D8B030D-6E8A-4147-A177-3AD203B41FA5}">
                      <a16:colId xmlns:a16="http://schemas.microsoft.com/office/drawing/2014/main" val="20001"/>
                    </a:ext>
                  </a:extLst>
                </a:gridCol>
                <a:gridCol w="2470234">
                  <a:extLst>
                    <a:ext uri="{9D8B030D-6E8A-4147-A177-3AD203B41FA5}">
                      <a16:colId xmlns:a16="http://schemas.microsoft.com/office/drawing/2014/main" val="20002"/>
                    </a:ext>
                  </a:extLst>
                </a:gridCol>
                <a:gridCol w="2470234">
                  <a:extLst>
                    <a:ext uri="{9D8B030D-6E8A-4147-A177-3AD203B41FA5}">
                      <a16:colId xmlns:a16="http://schemas.microsoft.com/office/drawing/2014/main" val="20003"/>
                    </a:ext>
                  </a:extLst>
                </a:gridCol>
              </a:tblGrid>
              <a:tr h="654077">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nSpc>
                          <a:spcPct val="100000"/>
                        </a:lnSpc>
                        <a:spcBef>
                          <a:spcPts val="50"/>
                        </a:spcBef>
                      </a:pPr>
                      <a:endParaRPr sz="1800" dirty="0">
                        <a:latin typeface="+mn-lt"/>
                      </a:endParaRPr>
                    </a:p>
                    <a:p>
                      <a:pPr marL="54610">
                        <a:lnSpc>
                          <a:spcPct val="100000"/>
                        </a:lnSpc>
                      </a:pPr>
                      <a:r>
                        <a:rPr sz="1800" spc="15" dirty="0">
                          <a:latin typeface="+mn-lt"/>
                        </a:rPr>
                        <a:t>Parameter</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227329" marR="198120" indent="-13335" algn="ctr">
                        <a:lnSpc>
                          <a:spcPct val="105900"/>
                        </a:lnSpc>
                        <a:spcBef>
                          <a:spcPts val="215"/>
                        </a:spcBef>
                      </a:pPr>
                      <a:r>
                        <a:rPr sz="1800" spc="15" dirty="0">
                          <a:latin typeface="+mn-lt"/>
                        </a:rPr>
                        <a:t>mRECIST</a:t>
                      </a:r>
                      <a:r>
                        <a:rPr sz="1800" spc="-40" dirty="0">
                          <a:latin typeface="+mn-lt"/>
                        </a:rPr>
                        <a:t> </a:t>
                      </a:r>
                      <a:r>
                        <a:rPr sz="1800" spc="15" dirty="0">
                          <a:latin typeface="+mn-lt"/>
                        </a:rPr>
                        <a:t>by  </a:t>
                      </a:r>
                      <a:r>
                        <a:rPr sz="1800" spc="10" dirty="0">
                          <a:latin typeface="+mn-lt"/>
                        </a:rPr>
                        <a:t>investigator</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99695" marR="83820" indent="114300" algn="ctr">
                        <a:lnSpc>
                          <a:spcPct val="105900"/>
                        </a:lnSpc>
                        <a:spcBef>
                          <a:spcPts val="215"/>
                        </a:spcBef>
                      </a:pPr>
                      <a:r>
                        <a:rPr sz="1800" spc="15" dirty="0">
                          <a:latin typeface="+mn-lt"/>
                        </a:rPr>
                        <a:t>mRECIST by  independent</a:t>
                      </a:r>
                      <a:r>
                        <a:rPr sz="1800" spc="-50" dirty="0">
                          <a:latin typeface="+mn-lt"/>
                        </a:rPr>
                        <a:t> </a:t>
                      </a:r>
                      <a:r>
                        <a:rPr sz="1800" spc="10" dirty="0">
                          <a:latin typeface="+mn-lt"/>
                        </a:rPr>
                        <a:t>review</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marL="7620" algn="ctr">
                        <a:lnSpc>
                          <a:spcPct val="100000"/>
                        </a:lnSpc>
                        <a:spcBef>
                          <a:spcPts val="250"/>
                        </a:spcBef>
                      </a:pPr>
                      <a:r>
                        <a:rPr sz="1800" spc="15" dirty="0">
                          <a:latin typeface="+mn-lt"/>
                        </a:rPr>
                        <a:t>RECIST </a:t>
                      </a:r>
                      <a:r>
                        <a:rPr sz="1800" spc="10" dirty="0">
                          <a:latin typeface="+mn-lt"/>
                        </a:rPr>
                        <a:t>v1.1 </a:t>
                      </a:r>
                      <a:r>
                        <a:rPr sz="1800" spc="15" dirty="0">
                          <a:latin typeface="+mn-lt"/>
                        </a:rPr>
                        <a:t>by</a:t>
                      </a:r>
                      <a:endParaRPr sz="1800" dirty="0">
                        <a:latin typeface="+mn-lt"/>
                      </a:endParaRPr>
                    </a:p>
                    <a:p>
                      <a:pPr marL="7620" algn="ctr">
                        <a:lnSpc>
                          <a:spcPct val="100000"/>
                        </a:lnSpc>
                        <a:spcBef>
                          <a:spcPts val="35"/>
                        </a:spcBef>
                      </a:pPr>
                      <a:r>
                        <a:rPr sz="1800" spc="15" dirty="0">
                          <a:latin typeface="+mn-lt"/>
                        </a:rPr>
                        <a:t>independent</a:t>
                      </a:r>
                      <a:r>
                        <a:rPr sz="1800" spc="5" dirty="0">
                          <a:latin typeface="+mn-lt"/>
                        </a:rPr>
                        <a:t> </a:t>
                      </a:r>
                      <a:r>
                        <a:rPr sz="1800" spc="10" dirty="0">
                          <a:latin typeface="+mn-lt"/>
                        </a:rPr>
                        <a:t>review</a:t>
                      </a:r>
                      <a:endParaRPr sz="1800" dirty="0">
                        <a:latin typeface="+mn-lt"/>
                        <a:cs typeface="HelveticaNeue-Bold"/>
                      </a:endParaRPr>
                    </a:p>
                  </a:txBody>
                  <a:tcPr marL="45720" marR="4572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339985">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46355" algn="ctr">
                        <a:lnSpc>
                          <a:spcPct val="100000"/>
                        </a:lnSpc>
                        <a:spcBef>
                          <a:spcPts val="270"/>
                        </a:spcBef>
                      </a:pPr>
                      <a:r>
                        <a:rPr lang="en-GB" sz="1400" b="1" spc="10" dirty="0">
                          <a:solidFill>
                            <a:schemeClr val="tx2"/>
                          </a:solidFill>
                          <a:latin typeface="Calibri" panose="020F0502020204030204" pitchFamily="34" charset="0"/>
                        </a:rPr>
                        <a:t>s</a:t>
                      </a:r>
                      <a:r>
                        <a:rPr sz="1400" b="1" spc="10" dirty="0">
                          <a:solidFill>
                            <a:schemeClr val="tx2"/>
                          </a:solidFill>
                          <a:latin typeface="Calibri" panose="020F0502020204030204" pitchFamily="34" charset="0"/>
                        </a:rPr>
                        <a:t>orafenib (n</a:t>
                      </a:r>
                      <a:r>
                        <a:rPr sz="1400" b="1" spc="15" dirty="0">
                          <a:solidFill>
                            <a:schemeClr val="tx2"/>
                          </a:solidFill>
                          <a:latin typeface="Calibri" panose="020F0502020204030204" pitchFamily="34" charset="0"/>
                        </a:rPr>
                        <a:t>=</a:t>
                      </a:r>
                      <a:r>
                        <a:rPr sz="1400" b="1" spc="10" dirty="0">
                          <a:solidFill>
                            <a:schemeClr val="tx2"/>
                          </a:solidFill>
                          <a:latin typeface="Calibri" panose="020F0502020204030204" pitchFamily="34" charset="0"/>
                        </a:rPr>
                        <a:t>476)</a:t>
                      </a:r>
                      <a:endParaRPr sz="1400" b="1" dirty="0">
                        <a:solidFill>
                          <a:schemeClr val="tx2"/>
                        </a:solidFill>
                        <a:latin typeface="HelveticaNeue-Bold"/>
                        <a:cs typeface="HelveticaNeue-Bold"/>
                      </a:endParaRPr>
                    </a:p>
                  </a:txBody>
                  <a:tcPr marL="45720" marR="4572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3"/>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100000"/>
                        </a:lnSpc>
                        <a:spcBef>
                          <a:spcPts val="270"/>
                        </a:spcBef>
                      </a:pPr>
                      <a:r>
                        <a:rPr sz="1400" b="0" spc="15" dirty="0">
                          <a:solidFill>
                            <a:schemeClr val="tx2"/>
                          </a:solidFill>
                          <a:latin typeface="Calibri" panose="020F0502020204030204" pitchFamily="34" charset="0"/>
                        </a:rPr>
                        <a:t>ORR, n</a:t>
                      </a:r>
                      <a:r>
                        <a:rPr sz="1400" b="0" spc="2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44</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(9.2)</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59</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(12.4)</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31</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(6.5)</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4"/>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400" b="0" spc="25" dirty="0">
                          <a:solidFill>
                            <a:schemeClr val="tx2"/>
                          </a:solidFill>
                          <a:latin typeface="Calibri" panose="020F0502020204030204" pitchFamily="34" charset="0"/>
                        </a:rPr>
                        <a:t>95%</a:t>
                      </a:r>
                      <a:r>
                        <a:rPr sz="1400" b="0" spc="1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CI</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0" dirty="0">
                          <a:solidFill>
                            <a:schemeClr val="tx2"/>
                          </a:solidFill>
                          <a:latin typeface="Calibri" panose="020F0502020204030204" pitchFamily="34" charset="0"/>
                        </a:rPr>
                        <a:t>6.6–11.8</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0" dirty="0">
                          <a:solidFill>
                            <a:schemeClr val="tx2"/>
                          </a:solidFill>
                          <a:latin typeface="Calibri" panose="020F0502020204030204" pitchFamily="34" charset="0"/>
                        </a:rPr>
                        <a:t>9.4–15.4</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0" dirty="0">
                          <a:solidFill>
                            <a:schemeClr val="tx2"/>
                          </a:solidFill>
                          <a:latin typeface="Calibri" panose="020F0502020204030204" pitchFamily="34" charset="0"/>
                        </a:rPr>
                        <a:t>4.3–8.7</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5"/>
                  </a:ext>
                </a:extLst>
              </a:tr>
              <a:tr h="339985">
                <a:tc gridSpan="4">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indent="0">
                        <a:lnSpc>
                          <a:spcPct val="100000"/>
                        </a:lnSpc>
                        <a:spcBef>
                          <a:spcPts val="270"/>
                        </a:spcBef>
                      </a:pPr>
                      <a:r>
                        <a:rPr sz="1400" b="0" spc="15" dirty="0">
                          <a:solidFill>
                            <a:schemeClr val="tx2"/>
                          </a:solidFill>
                          <a:latin typeface="Calibri" panose="020F0502020204030204" pitchFamily="34" charset="0"/>
                        </a:rPr>
                        <a:t>BOR, n</a:t>
                      </a:r>
                      <a:r>
                        <a:rPr sz="1400" b="0" spc="2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16"/>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400" b="0" spc="15" dirty="0">
                          <a:solidFill>
                            <a:schemeClr val="tx2"/>
                          </a:solidFill>
                          <a:latin typeface="Calibri" panose="020F0502020204030204" pitchFamily="34" charset="0"/>
                        </a:rPr>
                        <a:t>Complete </a:t>
                      </a:r>
                      <a:r>
                        <a:rPr sz="1400" b="0" spc="10" dirty="0">
                          <a:solidFill>
                            <a:schemeClr val="tx2"/>
                          </a:solidFill>
                          <a:latin typeface="Calibri" panose="020F0502020204030204" pitchFamily="34" charset="0"/>
                        </a:rPr>
                        <a:t>response</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2</a:t>
                      </a:r>
                      <a:r>
                        <a:rPr sz="1400" spc="10" dirty="0">
                          <a:solidFill>
                            <a:schemeClr val="tx2"/>
                          </a:solidFill>
                          <a:latin typeface="Calibri" panose="020F0502020204030204" pitchFamily="34" charset="0"/>
                        </a:rPr>
                        <a:t> (&lt;1)</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4</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(1)</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1</a:t>
                      </a:r>
                      <a:r>
                        <a:rPr sz="1400" spc="10" dirty="0">
                          <a:solidFill>
                            <a:schemeClr val="tx2"/>
                          </a:solidFill>
                          <a:latin typeface="Calibri" panose="020F0502020204030204" pitchFamily="34" charset="0"/>
                        </a:rPr>
                        <a:t> (&lt;1)</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7"/>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400" b="0" spc="10" dirty="0">
                          <a:solidFill>
                            <a:schemeClr val="tx2"/>
                          </a:solidFill>
                          <a:latin typeface="Calibri" panose="020F0502020204030204" pitchFamily="34" charset="0"/>
                        </a:rPr>
                        <a:t>Partial</a:t>
                      </a:r>
                      <a:r>
                        <a:rPr sz="1400" b="0" spc="1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response</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42</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(9)</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55</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(12)</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30</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(6)</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8"/>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400" b="0" spc="10" dirty="0">
                          <a:solidFill>
                            <a:schemeClr val="tx2"/>
                          </a:solidFill>
                          <a:latin typeface="Calibri" panose="020F0502020204030204" pitchFamily="34" charset="0"/>
                        </a:rPr>
                        <a:t>Stable</a:t>
                      </a:r>
                      <a:r>
                        <a:rPr sz="1400" b="0" spc="1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disease</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244</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(51)</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219</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(46)</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250</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(53)</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9"/>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R="45085" algn="l" defTabSz="715963">
                        <a:lnSpc>
                          <a:spcPct val="100000"/>
                        </a:lnSpc>
                        <a:spcBef>
                          <a:spcPts val="0"/>
                        </a:spcBef>
                      </a:pPr>
                      <a:r>
                        <a:rPr sz="1400" b="0" spc="15" dirty="0">
                          <a:solidFill>
                            <a:schemeClr val="tx2"/>
                          </a:solidFill>
                          <a:latin typeface="Calibri" panose="020F0502020204030204" pitchFamily="34" charset="0"/>
                        </a:rPr>
                        <a:t>Durable </a:t>
                      </a:r>
                      <a:r>
                        <a:rPr sz="1400" b="0" spc="10" dirty="0">
                          <a:solidFill>
                            <a:schemeClr val="tx2"/>
                          </a:solidFill>
                          <a:latin typeface="Calibri" panose="020F0502020204030204" pitchFamily="34" charset="0"/>
                        </a:rPr>
                        <a:t>stable</a:t>
                      </a:r>
                      <a:r>
                        <a:rPr sz="1400" b="0" spc="-3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disease</a:t>
                      </a:r>
                      <a:r>
                        <a:rPr lang="fr-CH" sz="1400" b="0" spc="15" baseline="37037" dirty="0">
                          <a:solidFill>
                            <a:schemeClr val="tx2"/>
                          </a:solidFill>
                          <a:latin typeface="Calibri" panose="020F0502020204030204" pitchFamily="34" charset="0"/>
                        </a:rPr>
                        <a:t>a</a:t>
                      </a:r>
                      <a:endParaRPr sz="1400" b="0" baseline="37037" dirty="0">
                        <a:solidFill>
                          <a:schemeClr val="tx2"/>
                        </a:solidFill>
                        <a:latin typeface="HelveticaNeue-Bold"/>
                        <a:cs typeface="HelveticaNeue-Bold"/>
                      </a:endParaRPr>
                    </a:p>
                  </a:txBody>
                  <a:tcPr marL="21600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139</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(29)</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90</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(19)</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118</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(25)</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20"/>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4145">
                        <a:lnSpc>
                          <a:spcPct val="100000"/>
                        </a:lnSpc>
                        <a:spcBef>
                          <a:spcPts val="270"/>
                        </a:spcBef>
                      </a:pPr>
                      <a:r>
                        <a:rPr sz="1400" b="0" spc="10" dirty="0">
                          <a:solidFill>
                            <a:schemeClr val="tx2"/>
                          </a:solidFill>
                          <a:latin typeface="Calibri" panose="020F0502020204030204" pitchFamily="34" charset="0"/>
                        </a:rPr>
                        <a:t>Progressive</a:t>
                      </a:r>
                      <a:r>
                        <a:rPr sz="1400" b="0" spc="15" dirty="0">
                          <a:solidFill>
                            <a:schemeClr val="tx2"/>
                          </a:solidFill>
                          <a:latin typeface="Calibri" panose="020F0502020204030204" pitchFamily="34" charset="0"/>
                        </a:rPr>
                        <a:t> </a:t>
                      </a:r>
                      <a:r>
                        <a:rPr sz="1400" b="0" spc="10" dirty="0">
                          <a:solidFill>
                            <a:schemeClr val="tx2"/>
                          </a:solidFill>
                          <a:latin typeface="Calibri" panose="020F0502020204030204" pitchFamily="34" charset="0"/>
                        </a:rPr>
                        <a:t>disease</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147</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(31)</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152</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(32)</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152</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(32)</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21"/>
                  </a:ext>
                </a:extLst>
              </a:tr>
              <a:tr h="33998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41605">
                        <a:lnSpc>
                          <a:spcPct val="100000"/>
                        </a:lnSpc>
                        <a:spcBef>
                          <a:spcPts val="270"/>
                        </a:spcBef>
                      </a:pPr>
                      <a:r>
                        <a:rPr sz="1400" b="0" spc="15" dirty="0">
                          <a:solidFill>
                            <a:schemeClr val="tx2"/>
                          </a:solidFill>
                          <a:latin typeface="Calibri" panose="020F0502020204030204" pitchFamily="34" charset="0"/>
                        </a:rPr>
                        <a:t>Not</a:t>
                      </a:r>
                      <a:r>
                        <a:rPr sz="1400" b="0" spc="5" dirty="0">
                          <a:solidFill>
                            <a:schemeClr val="tx2"/>
                          </a:solidFill>
                          <a:latin typeface="Calibri" panose="020F0502020204030204" pitchFamily="34" charset="0"/>
                        </a:rPr>
                        <a:t> </a:t>
                      </a:r>
                      <a:r>
                        <a:rPr sz="1400" b="0" spc="15" dirty="0">
                          <a:solidFill>
                            <a:schemeClr val="tx2"/>
                          </a:solidFill>
                          <a:latin typeface="Calibri" panose="020F0502020204030204" pitchFamily="34" charset="0"/>
                        </a:rPr>
                        <a:t>evaluable/unknown</a:t>
                      </a:r>
                      <a:endParaRPr sz="1400" b="0" dirty="0">
                        <a:solidFill>
                          <a:schemeClr val="tx2"/>
                        </a:solidFill>
                        <a:latin typeface="HelveticaNeue-Bold"/>
                        <a:cs typeface="HelveticaNeue-Bold"/>
                      </a:endParaRPr>
                    </a:p>
                  </a:txBody>
                  <a:tcPr marL="45720" marR="4572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41</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(9)</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8255" algn="ctr">
                        <a:lnSpc>
                          <a:spcPct val="100000"/>
                        </a:lnSpc>
                        <a:spcBef>
                          <a:spcPts val="305"/>
                        </a:spcBef>
                      </a:pPr>
                      <a:r>
                        <a:rPr sz="1400" spc="15" dirty="0">
                          <a:solidFill>
                            <a:schemeClr val="tx2"/>
                          </a:solidFill>
                          <a:latin typeface="Calibri" panose="020F0502020204030204" pitchFamily="34" charset="0"/>
                        </a:rPr>
                        <a:t>46</a:t>
                      </a:r>
                      <a:r>
                        <a:rPr sz="1400" spc="5" dirty="0">
                          <a:solidFill>
                            <a:schemeClr val="tx2"/>
                          </a:solidFill>
                          <a:latin typeface="Calibri" panose="020F0502020204030204" pitchFamily="34" charset="0"/>
                        </a:rPr>
                        <a:t> </a:t>
                      </a:r>
                      <a:r>
                        <a:rPr sz="1400" spc="10" dirty="0">
                          <a:solidFill>
                            <a:schemeClr val="tx2"/>
                          </a:solidFill>
                          <a:latin typeface="Calibri" panose="020F0502020204030204" pitchFamily="34" charset="0"/>
                        </a:rPr>
                        <a:t>(10)</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7620" algn="ctr">
                        <a:lnSpc>
                          <a:spcPct val="100000"/>
                        </a:lnSpc>
                        <a:spcBef>
                          <a:spcPts val="305"/>
                        </a:spcBef>
                      </a:pPr>
                      <a:r>
                        <a:rPr sz="1400" spc="15" dirty="0">
                          <a:solidFill>
                            <a:schemeClr val="tx2"/>
                          </a:solidFill>
                          <a:latin typeface="Calibri" panose="020F0502020204030204" pitchFamily="34" charset="0"/>
                        </a:rPr>
                        <a:t>43</a:t>
                      </a:r>
                      <a:r>
                        <a:rPr sz="1400" spc="10" dirty="0">
                          <a:solidFill>
                            <a:schemeClr val="tx2"/>
                          </a:solidFill>
                          <a:latin typeface="Calibri" panose="020F0502020204030204" pitchFamily="34" charset="0"/>
                        </a:rPr>
                        <a:t> </a:t>
                      </a:r>
                      <a:r>
                        <a:rPr sz="1400" spc="5" dirty="0">
                          <a:solidFill>
                            <a:schemeClr val="tx2"/>
                          </a:solidFill>
                          <a:latin typeface="Calibri" panose="020F0502020204030204" pitchFamily="34" charset="0"/>
                        </a:rPr>
                        <a:t>(9)</a:t>
                      </a:r>
                      <a:endParaRPr sz="1400" dirty="0">
                        <a:solidFill>
                          <a:schemeClr val="tx2"/>
                        </a:solidFill>
                        <a:latin typeface="HelveticaNeue-Roman"/>
                        <a:cs typeface="HelveticaNeue-Roman"/>
                      </a:endParaRPr>
                    </a:p>
                  </a:txBody>
                  <a:tcPr marL="45720" marR="4572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22"/>
                  </a:ext>
                </a:extLst>
              </a:tr>
            </a:tbl>
          </a:graphicData>
        </a:graphic>
      </p:graphicFrame>
      <p:sp>
        <p:nvSpPr>
          <p:cNvPr id="2" name="Title 1">
            <a:extLst>
              <a:ext uri="{FF2B5EF4-FFF2-40B4-BE49-F238E27FC236}">
                <a16:creationId xmlns:a16="http://schemas.microsoft.com/office/drawing/2014/main" id="{8876D292-8761-450F-862F-F077DAF0D327}"/>
              </a:ext>
            </a:extLst>
          </p:cNvPr>
          <p:cNvSpPr>
            <a:spLocks noGrp="1"/>
          </p:cNvSpPr>
          <p:nvPr>
            <p:ph type="title"/>
          </p:nvPr>
        </p:nvSpPr>
        <p:spPr>
          <a:xfrm>
            <a:off x="619200" y="246566"/>
            <a:ext cx="8740800" cy="807285"/>
          </a:xfrm>
        </p:spPr>
        <p:txBody>
          <a:bodyPr/>
          <a:lstStyle/>
          <a:p>
            <a:r>
              <a:rPr lang="en-GB" dirty="0"/>
              <a:t>Tumor assessments: Sorafenib</a:t>
            </a:r>
          </a:p>
        </p:txBody>
      </p:sp>
      <p:sp>
        <p:nvSpPr>
          <p:cNvPr id="3" name="Content Placeholder 2">
            <a:extLst>
              <a:ext uri="{FF2B5EF4-FFF2-40B4-BE49-F238E27FC236}">
                <a16:creationId xmlns:a16="http://schemas.microsoft.com/office/drawing/2014/main" id="{91B815C8-95B4-4754-96BA-FDC9FF4E1926}"/>
              </a:ext>
            </a:extLst>
          </p:cNvPr>
          <p:cNvSpPr>
            <a:spLocks noGrp="1"/>
          </p:cNvSpPr>
          <p:nvPr>
            <p:ph sz="quarter" idx="15"/>
          </p:nvPr>
        </p:nvSpPr>
        <p:spPr>
          <a:xfrm>
            <a:off x="620713" y="6356350"/>
            <a:ext cx="10944225" cy="365125"/>
          </a:xfrm>
        </p:spPr>
        <p:txBody>
          <a:bodyPr/>
          <a:lstStyle/>
          <a:p>
            <a:pPr>
              <a:spcBef>
                <a:spcPts val="0"/>
              </a:spcBef>
            </a:pPr>
            <a:r>
              <a:rPr lang="en-GB" spc="-30" baseline="30000" dirty="0" err="1"/>
              <a:t>a</a:t>
            </a:r>
            <a:r>
              <a:rPr lang="en-GB" spc="-30" dirty="0" err="1"/>
              <a:t>Stable</a:t>
            </a:r>
            <a:r>
              <a:rPr lang="en-GB" spc="-30" dirty="0"/>
              <a:t> disease lasting ≥23 weeks</a:t>
            </a:r>
          </a:p>
          <a:p>
            <a:pPr>
              <a:spcBef>
                <a:spcPts val="0"/>
              </a:spcBef>
            </a:pPr>
            <a:r>
              <a:rPr lang="en-GB" spc="-30" dirty="0"/>
              <a:t>BOR, best overall response; CI, confidence interval; mRECIST, modified RECIST; ORR, objective response rate; RECIST, </a:t>
            </a:r>
            <a:r>
              <a:rPr lang="en-GB" dirty="0"/>
              <a:t>Response Evaluation Criteria in Solid Tumors</a:t>
            </a:r>
            <a:endParaRPr lang="en-GB" spc="-30" dirty="0"/>
          </a:p>
          <a:p>
            <a:r>
              <a:rPr lang="en-GB" dirty="0"/>
              <a:t>Kudo M, et al. Lancet. 2018;391:1163-73</a:t>
            </a:r>
            <a:endParaRPr lang="en-GB" spc="-30" dirty="0"/>
          </a:p>
          <a:p>
            <a:pPr>
              <a:spcBef>
                <a:spcPts val="0"/>
              </a:spcBef>
            </a:pPr>
            <a:endParaRPr lang="en-GB" dirty="0"/>
          </a:p>
        </p:txBody>
      </p:sp>
      <p:sp>
        <p:nvSpPr>
          <p:cNvPr id="4" name="Slide Number Placeholder 3">
            <a:extLst>
              <a:ext uri="{FF2B5EF4-FFF2-40B4-BE49-F238E27FC236}">
                <a16:creationId xmlns:a16="http://schemas.microsoft.com/office/drawing/2014/main" id="{CFB08090-E58E-4192-B2E3-E11832E915CA}"/>
              </a:ext>
            </a:extLst>
          </p:cNvPr>
          <p:cNvSpPr>
            <a:spLocks noGrp="1"/>
          </p:cNvSpPr>
          <p:nvPr>
            <p:ph type="sldNum" sz="quarter" idx="4"/>
          </p:nvPr>
        </p:nvSpPr>
        <p:spPr/>
        <p:txBody>
          <a:bodyPr/>
          <a:lstStyle/>
          <a:p>
            <a:fld id="{FCE43C0F-8A7B-3A4B-9DB5-B3472E36E833}" type="slidenum">
              <a:rPr lang="en-GB" smtClean="0"/>
              <a:pPr/>
              <a:t>18</a:t>
            </a:fld>
            <a:endParaRPr lang="en-GB" dirty="0"/>
          </a:p>
        </p:txBody>
      </p:sp>
    </p:spTree>
    <p:extLst>
      <p:ext uri="{BB962C8B-B14F-4D97-AF65-F5344CB8AC3E}">
        <p14:creationId xmlns:p14="http://schemas.microsoft.com/office/powerpoint/2010/main" val="30687486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OS by OR for the Overall REFLECT Population </a:t>
            </a:r>
          </a:p>
        </p:txBody>
      </p:sp>
      <p:sp>
        <p:nvSpPr>
          <p:cNvPr id="3" name="Content Placeholder 2">
            <a:extLst>
              <a:ext uri="{FF2B5EF4-FFF2-40B4-BE49-F238E27FC236}">
                <a16:creationId xmlns:a16="http://schemas.microsoft.com/office/drawing/2014/main" id="{28242444-07E0-42C8-A0B3-C72F868319CE}"/>
              </a:ext>
            </a:extLst>
          </p:cNvPr>
          <p:cNvSpPr>
            <a:spLocks noGrp="1"/>
          </p:cNvSpPr>
          <p:nvPr>
            <p:ph sz="quarter" idx="15"/>
          </p:nvPr>
        </p:nvSpPr>
        <p:spPr>
          <a:xfrm>
            <a:off x="620184" y="6356351"/>
            <a:ext cx="8116800" cy="365125"/>
          </a:xfrm>
        </p:spPr>
        <p:txBody>
          <a:bodyPr/>
          <a:lstStyle/>
          <a:p>
            <a:r>
              <a:rPr lang="en-GB" dirty="0"/>
              <a:t>CI, confidence interval; HR, hazard ratio; OR, objective response; OS, overall survival</a:t>
            </a:r>
          </a:p>
          <a:p>
            <a:r>
              <a:rPr lang="en-GB" dirty="0"/>
              <a:t>Kudo M, et al. J Clin Oncol. 2019;37, no. 4_suppl:186-186 (ASCO 2019 Gastrointestinal Cancers Symposium - poster presentation)</a:t>
            </a:r>
            <a:endParaRPr lang="en-GB" dirty="0">
              <a:highlight>
                <a:srgbClr val="00FFFF"/>
              </a:highlight>
            </a:endParaRPr>
          </a:p>
        </p:txBody>
      </p:sp>
      <p:grpSp>
        <p:nvGrpSpPr>
          <p:cNvPr id="284" name="Group 283">
            <a:extLst>
              <a:ext uri="{FF2B5EF4-FFF2-40B4-BE49-F238E27FC236}">
                <a16:creationId xmlns:a16="http://schemas.microsoft.com/office/drawing/2014/main" id="{D6B5BE7F-78A5-4F29-81E1-057AE2B929A1}"/>
              </a:ext>
            </a:extLst>
          </p:cNvPr>
          <p:cNvGrpSpPr/>
          <p:nvPr/>
        </p:nvGrpSpPr>
        <p:grpSpPr>
          <a:xfrm>
            <a:off x="2138696" y="1718362"/>
            <a:ext cx="7442544" cy="3961217"/>
            <a:chOff x="2138696" y="1718362"/>
            <a:chExt cx="7442544" cy="3961217"/>
          </a:xfrm>
        </p:grpSpPr>
        <p:sp>
          <p:nvSpPr>
            <p:cNvPr id="14" name="TextBox 13">
              <a:extLst>
                <a:ext uri="{FF2B5EF4-FFF2-40B4-BE49-F238E27FC236}">
                  <a16:creationId xmlns:a16="http://schemas.microsoft.com/office/drawing/2014/main" id="{30BE67C3-E62B-400C-B658-AF3BA9148EE3}"/>
                </a:ext>
              </a:extLst>
            </p:cNvPr>
            <p:cNvSpPr txBox="1"/>
            <p:nvPr/>
          </p:nvSpPr>
          <p:spPr>
            <a:xfrm>
              <a:off x="3431704" y="4920436"/>
              <a:ext cx="6120679" cy="338554"/>
            </a:xfrm>
            <a:prstGeom prst="rect">
              <a:avLst/>
            </a:prstGeom>
            <a:noFill/>
          </p:spPr>
          <p:txBody>
            <a:bodyPr wrap="square" rtlCol="0">
              <a:spAutoFit/>
            </a:bodyPr>
            <a:lstStyle/>
            <a:p>
              <a:pPr algn="ctr"/>
              <a:r>
                <a:rPr lang="en-GB" sz="1600" b="1" dirty="0">
                  <a:solidFill>
                    <a:schemeClr val="tx2"/>
                  </a:solidFill>
                  <a:ea typeface="Aileron" charset="0"/>
                  <a:cs typeface="Aileron" charset="0"/>
                </a:rPr>
                <a:t>Time From Randomisation (months)</a:t>
              </a:r>
            </a:p>
          </p:txBody>
        </p:sp>
        <p:sp>
          <p:nvSpPr>
            <p:cNvPr id="61" name="TextBox 60">
              <a:extLst>
                <a:ext uri="{FF2B5EF4-FFF2-40B4-BE49-F238E27FC236}">
                  <a16:creationId xmlns:a16="http://schemas.microsoft.com/office/drawing/2014/main" id="{38474091-AB41-485F-A5B3-5E6DDF1DA742}"/>
                </a:ext>
              </a:extLst>
            </p:cNvPr>
            <p:cNvSpPr txBox="1"/>
            <p:nvPr/>
          </p:nvSpPr>
          <p:spPr>
            <a:xfrm>
              <a:off x="2145324" y="5014526"/>
              <a:ext cx="2256893" cy="261610"/>
            </a:xfrm>
            <a:prstGeom prst="rect">
              <a:avLst/>
            </a:prstGeom>
            <a:noFill/>
          </p:spPr>
          <p:txBody>
            <a:bodyPr wrap="square" rtlCol="0">
              <a:spAutoFit/>
            </a:bodyPr>
            <a:lstStyle/>
            <a:p>
              <a:r>
                <a:rPr lang="en-GB" sz="1100" b="1" dirty="0">
                  <a:solidFill>
                    <a:schemeClr val="tx2"/>
                  </a:solidFill>
                  <a:ea typeface="Aileron" charset="0"/>
                  <a:cs typeface="Aileron" charset="0"/>
                </a:rPr>
                <a:t>Number of patients at risk</a:t>
              </a:r>
            </a:p>
          </p:txBody>
        </p:sp>
        <p:sp>
          <p:nvSpPr>
            <p:cNvPr id="62" name="TextBox 61">
              <a:extLst>
                <a:ext uri="{FF2B5EF4-FFF2-40B4-BE49-F238E27FC236}">
                  <a16:creationId xmlns:a16="http://schemas.microsoft.com/office/drawing/2014/main" id="{2D61B613-4B01-407F-84F2-65C6BFB8C31C}"/>
                </a:ext>
              </a:extLst>
            </p:cNvPr>
            <p:cNvSpPr txBox="1"/>
            <p:nvPr/>
          </p:nvSpPr>
          <p:spPr>
            <a:xfrm>
              <a:off x="2138697" y="5230706"/>
              <a:ext cx="1128447" cy="261610"/>
            </a:xfrm>
            <a:prstGeom prst="rect">
              <a:avLst/>
            </a:prstGeom>
            <a:noFill/>
          </p:spPr>
          <p:txBody>
            <a:bodyPr wrap="square" rtlCol="0">
              <a:spAutoFit/>
            </a:bodyPr>
            <a:lstStyle/>
            <a:p>
              <a:pPr algn="r"/>
              <a:r>
                <a:rPr lang="en-GB" sz="1100" b="1" dirty="0">
                  <a:solidFill>
                    <a:schemeClr val="bg2">
                      <a:lumMod val="50000"/>
                    </a:schemeClr>
                  </a:solidFill>
                  <a:ea typeface="Aileron" charset="0"/>
                  <a:cs typeface="Aileron" charset="0"/>
                </a:rPr>
                <a:t>Response</a:t>
              </a:r>
            </a:p>
          </p:txBody>
        </p:sp>
        <p:sp>
          <p:nvSpPr>
            <p:cNvPr id="63" name="TextBox 62">
              <a:extLst>
                <a:ext uri="{FF2B5EF4-FFF2-40B4-BE49-F238E27FC236}">
                  <a16:creationId xmlns:a16="http://schemas.microsoft.com/office/drawing/2014/main" id="{17FC6087-5C6F-42DB-912A-3B50901F55FE}"/>
                </a:ext>
              </a:extLst>
            </p:cNvPr>
            <p:cNvSpPr txBox="1"/>
            <p:nvPr/>
          </p:nvSpPr>
          <p:spPr>
            <a:xfrm>
              <a:off x="2138696" y="5417969"/>
              <a:ext cx="1128447" cy="261610"/>
            </a:xfrm>
            <a:prstGeom prst="rect">
              <a:avLst/>
            </a:prstGeom>
            <a:noFill/>
          </p:spPr>
          <p:txBody>
            <a:bodyPr wrap="square" rtlCol="0">
              <a:spAutoFit/>
            </a:bodyPr>
            <a:lstStyle/>
            <a:p>
              <a:pPr algn="r"/>
              <a:r>
                <a:rPr lang="en-GB" sz="1100" b="1" dirty="0">
                  <a:solidFill>
                    <a:schemeClr val="accent1"/>
                  </a:solidFill>
                  <a:ea typeface="Aileron" charset="0"/>
                  <a:cs typeface="Aileron" charset="0"/>
                </a:rPr>
                <a:t>Nonresponse</a:t>
              </a:r>
            </a:p>
          </p:txBody>
        </p:sp>
        <p:grpSp>
          <p:nvGrpSpPr>
            <p:cNvPr id="112" name="Group 111">
              <a:extLst>
                <a:ext uri="{FF2B5EF4-FFF2-40B4-BE49-F238E27FC236}">
                  <a16:creationId xmlns:a16="http://schemas.microsoft.com/office/drawing/2014/main" id="{16A90EB4-7C95-4B41-9A58-5BCC2BA68645}"/>
                </a:ext>
              </a:extLst>
            </p:cNvPr>
            <p:cNvGrpSpPr/>
            <p:nvPr/>
          </p:nvGrpSpPr>
          <p:grpSpPr>
            <a:xfrm>
              <a:off x="2702922" y="1754265"/>
              <a:ext cx="6856604" cy="3265021"/>
              <a:chOff x="2702922" y="1754265"/>
              <a:chExt cx="6856604" cy="3265021"/>
            </a:xfrm>
          </p:grpSpPr>
          <p:cxnSp>
            <p:nvCxnSpPr>
              <p:cNvPr id="11" name="Straight Connector 10">
                <a:extLst>
                  <a:ext uri="{FF2B5EF4-FFF2-40B4-BE49-F238E27FC236}">
                    <a16:creationId xmlns:a16="http://schemas.microsoft.com/office/drawing/2014/main" id="{E0AA1A23-D5AD-4537-AE00-0C39A98AF0E0}"/>
                  </a:ext>
                </a:extLst>
              </p:cNvPr>
              <p:cNvCxnSpPr>
                <a:cxnSpLocks/>
              </p:cNvCxnSpPr>
              <p:nvPr/>
            </p:nvCxnSpPr>
            <p:spPr>
              <a:xfrm flipH="1">
                <a:off x="3439324" y="1884804"/>
                <a:ext cx="0" cy="284542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E7FFCEC3-6EAC-469F-8C1B-4C4E78E9F244}"/>
                  </a:ext>
                </a:extLst>
              </p:cNvPr>
              <p:cNvCxnSpPr>
                <a:cxnSpLocks/>
              </p:cNvCxnSpPr>
              <p:nvPr/>
            </p:nvCxnSpPr>
            <p:spPr>
              <a:xfrm flipH="1">
                <a:off x="3431704" y="4725144"/>
                <a:ext cx="5951487"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A94FC0C2-0048-4EC2-A4A4-4861C368276C}"/>
                  </a:ext>
                </a:extLst>
              </p:cNvPr>
              <p:cNvSpPr txBox="1"/>
              <p:nvPr/>
            </p:nvSpPr>
            <p:spPr>
              <a:xfrm rot="16200000">
                <a:off x="1432039" y="3115707"/>
                <a:ext cx="2880319" cy="338554"/>
              </a:xfrm>
              <a:prstGeom prst="rect">
                <a:avLst/>
              </a:prstGeom>
              <a:noFill/>
            </p:spPr>
            <p:txBody>
              <a:bodyPr wrap="square" rtlCol="0">
                <a:spAutoFit/>
              </a:bodyPr>
              <a:lstStyle/>
              <a:p>
                <a:pPr algn="ctr"/>
                <a:r>
                  <a:rPr lang="en-GB" sz="1600" b="1" dirty="0">
                    <a:solidFill>
                      <a:schemeClr val="tx2"/>
                    </a:solidFill>
                    <a:ea typeface="Aileron" charset="0"/>
                    <a:cs typeface="Aileron" charset="0"/>
                  </a:rPr>
                  <a:t>Probability</a:t>
                </a:r>
              </a:p>
            </p:txBody>
          </p:sp>
          <p:grpSp>
            <p:nvGrpSpPr>
              <p:cNvPr id="28" name="Group 27">
                <a:extLst>
                  <a:ext uri="{FF2B5EF4-FFF2-40B4-BE49-F238E27FC236}">
                    <a16:creationId xmlns:a16="http://schemas.microsoft.com/office/drawing/2014/main" id="{B721A296-BD33-4CA3-8C90-528F0BF75C31}"/>
                  </a:ext>
                </a:extLst>
              </p:cNvPr>
              <p:cNvGrpSpPr/>
              <p:nvPr/>
            </p:nvGrpSpPr>
            <p:grpSpPr>
              <a:xfrm>
                <a:off x="3359704" y="1894328"/>
                <a:ext cx="72000" cy="2787016"/>
                <a:chOff x="3359704" y="1894328"/>
                <a:chExt cx="72000" cy="2787016"/>
              </a:xfrm>
            </p:grpSpPr>
            <p:cxnSp>
              <p:nvCxnSpPr>
                <p:cNvPr id="16" name="Straight Connector 15">
                  <a:extLst>
                    <a:ext uri="{FF2B5EF4-FFF2-40B4-BE49-F238E27FC236}">
                      <a16:creationId xmlns:a16="http://schemas.microsoft.com/office/drawing/2014/main" id="{E55263C1-8119-442D-BA67-D1520530396A}"/>
                    </a:ext>
                  </a:extLst>
                </p:cNvPr>
                <p:cNvCxnSpPr>
                  <a:cxnSpLocks/>
                </p:cNvCxnSpPr>
                <p:nvPr/>
              </p:nvCxnSpPr>
              <p:spPr>
                <a:xfrm flipH="1">
                  <a:off x="3359704" y="468134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1633FBA3-6423-4941-B2AC-8A01F2DE9F09}"/>
                    </a:ext>
                  </a:extLst>
                </p:cNvPr>
                <p:cNvCxnSpPr>
                  <a:cxnSpLocks/>
                </p:cNvCxnSpPr>
                <p:nvPr/>
              </p:nvCxnSpPr>
              <p:spPr>
                <a:xfrm flipH="1">
                  <a:off x="3359704" y="43917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3D4336D-7BEC-454E-9530-582169EF3838}"/>
                    </a:ext>
                  </a:extLst>
                </p:cNvPr>
                <p:cNvCxnSpPr>
                  <a:cxnSpLocks/>
                </p:cNvCxnSpPr>
                <p:nvPr/>
              </p:nvCxnSpPr>
              <p:spPr>
                <a:xfrm flipH="1">
                  <a:off x="3359704" y="41149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7C55060-CBD3-46F0-BA6D-413639A154FC}"/>
                    </a:ext>
                  </a:extLst>
                </p:cNvPr>
                <p:cNvCxnSpPr>
                  <a:cxnSpLocks/>
                </p:cNvCxnSpPr>
                <p:nvPr/>
              </p:nvCxnSpPr>
              <p:spPr>
                <a:xfrm flipH="1">
                  <a:off x="3359704" y="383806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A6994127-C961-4AFC-8E71-D8C0DCB8C459}"/>
                    </a:ext>
                  </a:extLst>
                </p:cNvPr>
                <p:cNvCxnSpPr>
                  <a:cxnSpLocks/>
                </p:cNvCxnSpPr>
                <p:nvPr/>
              </p:nvCxnSpPr>
              <p:spPr>
                <a:xfrm flipH="1">
                  <a:off x="3359704" y="355358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263FDD6-69FE-46C2-8BCC-428067CC482D}"/>
                    </a:ext>
                  </a:extLst>
                </p:cNvPr>
                <p:cNvCxnSpPr>
                  <a:cxnSpLocks/>
                </p:cNvCxnSpPr>
                <p:nvPr/>
              </p:nvCxnSpPr>
              <p:spPr>
                <a:xfrm flipH="1">
                  <a:off x="3359704" y="3281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5E6C1551-9816-4DE5-AAF5-E88DBC58B049}"/>
                    </a:ext>
                  </a:extLst>
                </p:cNvPr>
                <p:cNvCxnSpPr>
                  <a:cxnSpLocks/>
                </p:cNvCxnSpPr>
                <p:nvPr/>
              </p:nvCxnSpPr>
              <p:spPr>
                <a:xfrm flipH="1">
                  <a:off x="3359704" y="30100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EE99FB8-4F84-49FF-8824-26995A24B57D}"/>
                    </a:ext>
                  </a:extLst>
                </p:cNvPr>
                <p:cNvCxnSpPr>
                  <a:cxnSpLocks/>
                </p:cNvCxnSpPr>
                <p:nvPr/>
              </p:nvCxnSpPr>
              <p:spPr>
                <a:xfrm flipH="1">
                  <a:off x="3359704" y="27306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DACB5E0A-1054-403A-9F32-9EAADD2EC8A8}"/>
                    </a:ext>
                  </a:extLst>
                </p:cNvPr>
                <p:cNvCxnSpPr>
                  <a:cxnSpLocks/>
                </p:cNvCxnSpPr>
                <p:nvPr/>
              </p:nvCxnSpPr>
              <p:spPr>
                <a:xfrm flipH="1">
                  <a:off x="3359704" y="24436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034221CC-4B96-4A63-853F-8317CECD9815}"/>
                    </a:ext>
                  </a:extLst>
                </p:cNvPr>
                <p:cNvCxnSpPr>
                  <a:cxnSpLocks/>
                </p:cNvCxnSpPr>
                <p:nvPr/>
              </p:nvCxnSpPr>
              <p:spPr>
                <a:xfrm flipH="1">
                  <a:off x="3359704" y="21642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CD8820A8-DA64-496F-AAF5-EDA24E5218A8}"/>
                    </a:ext>
                  </a:extLst>
                </p:cNvPr>
                <p:cNvCxnSpPr>
                  <a:cxnSpLocks/>
                </p:cNvCxnSpPr>
                <p:nvPr/>
              </p:nvCxnSpPr>
              <p:spPr>
                <a:xfrm flipH="1">
                  <a:off x="3359704" y="189432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9" name="Group 28">
                <a:extLst>
                  <a:ext uri="{FF2B5EF4-FFF2-40B4-BE49-F238E27FC236}">
                    <a16:creationId xmlns:a16="http://schemas.microsoft.com/office/drawing/2014/main" id="{4821119E-99F8-4FF7-A1D8-2E71EDB184D9}"/>
                  </a:ext>
                </a:extLst>
              </p:cNvPr>
              <p:cNvGrpSpPr/>
              <p:nvPr/>
            </p:nvGrpSpPr>
            <p:grpSpPr>
              <a:xfrm rot="16200000">
                <a:off x="6447151" y="1856703"/>
                <a:ext cx="77001" cy="5795085"/>
                <a:chOff x="3359689" y="1884804"/>
                <a:chExt cx="77001" cy="5795085"/>
              </a:xfrm>
            </p:grpSpPr>
            <p:cxnSp>
              <p:nvCxnSpPr>
                <p:cNvPr id="30" name="Straight Connector 29">
                  <a:extLst>
                    <a:ext uri="{FF2B5EF4-FFF2-40B4-BE49-F238E27FC236}">
                      <a16:creationId xmlns:a16="http://schemas.microsoft.com/office/drawing/2014/main" id="{7C7C6F61-24D1-4C63-BA26-3C623BF4708B}"/>
                    </a:ext>
                  </a:extLst>
                </p:cNvPr>
                <p:cNvCxnSpPr>
                  <a:cxnSpLocks/>
                </p:cNvCxnSpPr>
                <p:nvPr/>
              </p:nvCxnSpPr>
              <p:spPr>
                <a:xfrm flipH="1">
                  <a:off x="3359696" y="603382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17A8294-4753-4C76-A1E8-BB556C832588}"/>
                    </a:ext>
                  </a:extLst>
                </p:cNvPr>
                <p:cNvCxnSpPr>
                  <a:cxnSpLocks/>
                </p:cNvCxnSpPr>
                <p:nvPr/>
              </p:nvCxnSpPr>
              <p:spPr>
                <a:xfrm flipH="1">
                  <a:off x="3359707" y="561850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CA3EEDBC-0F50-4DFB-8753-64D7EF6F0179}"/>
                    </a:ext>
                  </a:extLst>
                </p:cNvPr>
                <p:cNvCxnSpPr>
                  <a:cxnSpLocks/>
                </p:cNvCxnSpPr>
                <p:nvPr/>
              </p:nvCxnSpPr>
              <p:spPr>
                <a:xfrm flipH="1">
                  <a:off x="3359707" y="520096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3E92369-0C07-4BD4-B58E-5F2853E01336}"/>
                    </a:ext>
                  </a:extLst>
                </p:cNvPr>
                <p:cNvCxnSpPr>
                  <a:cxnSpLocks/>
                </p:cNvCxnSpPr>
                <p:nvPr/>
              </p:nvCxnSpPr>
              <p:spPr>
                <a:xfrm flipH="1">
                  <a:off x="3359707" y="478021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455C37D1-4EDC-4EF3-99C1-711C99914ED1}"/>
                    </a:ext>
                  </a:extLst>
                </p:cNvPr>
                <p:cNvCxnSpPr>
                  <a:cxnSpLocks/>
                </p:cNvCxnSpPr>
                <p:nvPr/>
              </p:nvCxnSpPr>
              <p:spPr>
                <a:xfrm flipH="1">
                  <a:off x="3359704" y="43646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1B06856E-00E9-434B-8058-7CA25AD89930}"/>
                    </a:ext>
                  </a:extLst>
                </p:cNvPr>
                <p:cNvCxnSpPr>
                  <a:cxnSpLocks/>
                </p:cNvCxnSpPr>
                <p:nvPr/>
              </p:nvCxnSpPr>
              <p:spPr>
                <a:xfrm flipH="1">
                  <a:off x="3359704" y="395216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5947D6A6-EE78-4A92-B60C-D3E5C63D2232}"/>
                    </a:ext>
                  </a:extLst>
                </p:cNvPr>
                <p:cNvCxnSpPr>
                  <a:cxnSpLocks/>
                </p:cNvCxnSpPr>
                <p:nvPr/>
              </p:nvCxnSpPr>
              <p:spPr>
                <a:xfrm flipH="1">
                  <a:off x="3359700" y="35428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93203ED8-5F59-4599-8970-93BD64D39221}"/>
                    </a:ext>
                  </a:extLst>
                </p:cNvPr>
                <p:cNvCxnSpPr>
                  <a:cxnSpLocks/>
                </p:cNvCxnSpPr>
                <p:nvPr/>
              </p:nvCxnSpPr>
              <p:spPr>
                <a:xfrm flipH="1">
                  <a:off x="3359704" y="271463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DF73CC4-5D6A-4EDB-BFB9-00E344A37CBA}"/>
                    </a:ext>
                  </a:extLst>
                </p:cNvPr>
                <p:cNvCxnSpPr>
                  <a:cxnSpLocks/>
                </p:cNvCxnSpPr>
                <p:nvPr/>
              </p:nvCxnSpPr>
              <p:spPr>
                <a:xfrm flipH="1">
                  <a:off x="3359689" y="312035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C77EC690-0653-4850-A29E-38CE601A9A2F}"/>
                    </a:ext>
                  </a:extLst>
                </p:cNvPr>
                <p:cNvCxnSpPr>
                  <a:cxnSpLocks/>
                </p:cNvCxnSpPr>
                <p:nvPr/>
              </p:nvCxnSpPr>
              <p:spPr>
                <a:xfrm flipH="1">
                  <a:off x="3359704" y="22952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55AD0C46-88D5-43E3-9200-45A33A212D05}"/>
                    </a:ext>
                  </a:extLst>
                </p:cNvPr>
                <p:cNvCxnSpPr>
                  <a:cxnSpLocks/>
                </p:cNvCxnSpPr>
                <p:nvPr/>
              </p:nvCxnSpPr>
              <p:spPr>
                <a:xfrm flipH="1">
                  <a:off x="3359704" y="188480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DD9ADFD5-CB9B-42A6-9AC7-B4196ABE3FB6}"/>
                    </a:ext>
                  </a:extLst>
                </p:cNvPr>
                <p:cNvCxnSpPr>
                  <a:cxnSpLocks/>
                </p:cNvCxnSpPr>
                <p:nvPr/>
              </p:nvCxnSpPr>
              <p:spPr>
                <a:xfrm flipH="1">
                  <a:off x="3364665" y="726369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96F521BE-44FC-4307-A3C7-ADBB2E28A8A3}"/>
                    </a:ext>
                  </a:extLst>
                </p:cNvPr>
                <p:cNvCxnSpPr>
                  <a:cxnSpLocks/>
                </p:cNvCxnSpPr>
                <p:nvPr/>
              </p:nvCxnSpPr>
              <p:spPr>
                <a:xfrm flipH="1">
                  <a:off x="3364678" y="685157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03AA361-004B-4ED4-8753-D0623FE59E67}"/>
                    </a:ext>
                  </a:extLst>
                </p:cNvPr>
                <p:cNvCxnSpPr>
                  <a:cxnSpLocks/>
                </p:cNvCxnSpPr>
                <p:nvPr/>
              </p:nvCxnSpPr>
              <p:spPr>
                <a:xfrm flipH="1">
                  <a:off x="3364690" y="643722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8D7A52DE-6294-474D-A0F7-2E64A9C2576B}"/>
                    </a:ext>
                  </a:extLst>
                </p:cNvPr>
                <p:cNvCxnSpPr>
                  <a:cxnSpLocks/>
                </p:cNvCxnSpPr>
                <p:nvPr/>
              </p:nvCxnSpPr>
              <p:spPr>
                <a:xfrm flipH="1">
                  <a:off x="3363267" y="767988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60" name="Group 59">
                <a:extLst>
                  <a:ext uri="{FF2B5EF4-FFF2-40B4-BE49-F238E27FC236}">
                    <a16:creationId xmlns:a16="http://schemas.microsoft.com/office/drawing/2014/main" id="{588EE59F-D871-46F9-94D5-A48FF4CD7DD4}"/>
                  </a:ext>
                </a:extLst>
              </p:cNvPr>
              <p:cNvGrpSpPr/>
              <p:nvPr/>
            </p:nvGrpSpPr>
            <p:grpSpPr>
              <a:xfrm>
                <a:off x="2996180" y="1754265"/>
                <a:ext cx="404973" cy="3062203"/>
                <a:chOff x="3010248" y="1754265"/>
                <a:chExt cx="404973" cy="3062203"/>
              </a:xfrm>
            </p:grpSpPr>
            <p:sp>
              <p:nvSpPr>
                <p:cNvPr id="49" name="TextBox 48">
                  <a:extLst>
                    <a:ext uri="{FF2B5EF4-FFF2-40B4-BE49-F238E27FC236}">
                      <a16:creationId xmlns:a16="http://schemas.microsoft.com/office/drawing/2014/main" id="{C8EDF643-5962-4BD8-AA88-D185FCD7F24E}"/>
                    </a:ext>
                  </a:extLst>
                </p:cNvPr>
                <p:cNvSpPr txBox="1"/>
                <p:nvPr/>
              </p:nvSpPr>
              <p:spPr>
                <a:xfrm>
                  <a:off x="3010248" y="4539469"/>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0.0</a:t>
                  </a:r>
                </a:p>
              </p:txBody>
            </p:sp>
            <p:sp>
              <p:nvSpPr>
                <p:cNvPr id="50" name="TextBox 49">
                  <a:extLst>
                    <a:ext uri="{FF2B5EF4-FFF2-40B4-BE49-F238E27FC236}">
                      <a16:creationId xmlns:a16="http://schemas.microsoft.com/office/drawing/2014/main" id="{5F32A205-CFDA-45A4-88EC-97E451B27D6E}"/>
                    </a:ext>
                  </a:extLst>
                </p:cNvPr>
                <p:cNvSpPr txBox="1"/>
                <p:nvPr/>
              </p:nvSpPr>
              <p:spPr>
                <a:xfrm>
                  <a:off x="3010248" y="4253284"/>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0.1</a:t>
                  </a:r>
                </a:p>
              </p:txBody>
            </p:sp>
            <p:sp>
              <p:nvSpPr>
                <p:cNvPr id="51" name="TextBox 50">
                  <a:extLst>
                    <a:ext uri="{FF2B5EF4-FFF2-40B4-BE49-F238E27FC236}">
                      <a16:creationId xmlns:a16="http://schemas.microsoft.com/office/drawing/2014/main" id="{A3C86294-215A-4A12-9AE6-41263A78AD3A}"/>
                    </a:ext>
                  </a:extLst>
                </p:cNvPr>
                <p:cNvSpPr txBox="1"/>
                <p:nvPr/>
              </p:nvSpPr>
              <p:spPr>
                <a:xfrm>
                  <a:off x="3010248" y="3978883"/>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0.2</a:t>
                  </a:r>
                </a:p>
              </p:txBody>
            </p:sp>
            <p:sp>
              <p:nvSpPr>
                <p:cNvPr id="52" name="TextBox 51">
                  <a:extLst>
                    <a:ext uri="{FF2B5EF4-FFF2-40B4-BE49-F238E27FC236}">
                      <a16:creationId xmlns:a16="http://schemas.microsoft.com/office/drawing/2014/main" id="{08F3673E-4E6A-4C4F-AAF6-7950448521CF}"/>
                    </a:ext>
                  </a:extLst>
                </p:cNvPr>
                <p:cNvSpPr txBox="1"/>
                <p:nvPr/>
              </p:nvSpPr>
              <p:spPr>
                <a:xfrm>
                  <a:off x="3010248" y="3697460"/>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0.3</a:t>
                  </a:r>
                </a:p>
              </p:txBody>
            </p:sp>
            <p:sp>
              <p:nvSpPr>
                <p:cNvPr id="53" name="TextBox 52">
                  <a:extLst>
                    <a:ext uri="{FF2B5EF4-FFF2-40B4-BE49-F238E27FC236}">
                      <a16:creationId xmlns:a16="http://schemas.microsoft.com/office/drawing/2014/main" id="{43EA0B00-52B7-42B5-8214-F16061E41A46}"/>
                    </a:ext>
                  </a:extLst>
                </p:cNvPr>
                <p:cNvSpPr txBox="1"/>
                <p:nvPr/>
              </p:nvSpPr>
              <p:spPr>
                <a:xfrm>
                  <a:off x="3010248" y="3414427"/>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0.4</a:t>
                  </a:r>
                </a:p>
              </p:txBody>
            </p:sp>
            <p:sp>
              <p:nvSpPr>
                <p:cNvPr id="54" name="TextBox 53">
                  <a:extLst>
                    <a:ext uri="{FF2B5EF4-FFF2-40B4-BE49-F238E27FC236}">
                      <a16:creationId xmlns:a16="http://schemas.microsoft.com/office/drawing/2014/main" id="{FF8249A9-846F-4606-91B4-F77DA555ABAD}"/>
                    </a:ext>
                  </a:extLst>
                </p:cNvPr>
                <p:cNvSpPr txBox="1"/>
                <p:nvPr/>
              </p:nvSpPr>
              <p:spPr>
                <a:xfrm>
                  <a:off x="3010248" y="3140148"/>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0.5</a:t>
                  </a:r>
                </a:p>
              </p:txBody>
            </p:sp>
            <p:sp>
              <p:nvSpPr>
                <p:cNvPr id="55" name="TextBox 54">
                  <a:extLst>
                    <a:ext uri="{FF2B5EF4-FFF2-40B4-BE49-F238E27FC236}">
                      <a16:creationId xmlns:a16="http://schemas.microsoft.com/office/drawing/2014/main" id="{A35BC9CD-702F-4CDC-A12F-2618EB1368F0}"/>
                    </a:ext>
                  </a:extLst>
                </p:cNvPr>
                <p:cNvSpPr txBox="1"/>
                <p:nvPr/>
              </p:nvSpPr>
              <p:spPr>
                <a:xfrm>
                  <a:off x="3010248" y="2872891"/>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0.6</a:t>
                  </a:r>
                </a:p>
              </p:txBody>
            </p:sp>
            <p:sp>
              <p:nvSpPr>
                <p:cNvPr id="56" name="TextBox 55">
                  <a:extLst>
                    <a:ext uri="{FF2B5EF4-FFF2-40B4-BE49-F238E27FC236}">
                      <a16:creationId xmlns:a16="http://schemas.microsoft.com/office/drawing/2014/main" id="{4C4A4839-D858-41A3-9BDE-33BE78F1EF3D}"/>
                    </a:ext>
                  </a:extLst>
                </p:cNvPr>
                <p:cNvSpPr txBox="1"/>
                <p:nvPr/>
              </p:nvSpPr>
              <p:spPr>
                <a:xfrm>
                  <a:off x="3010248" y="2591469"/>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0.7</a:t>
                  </a:r>
                </a:p>
              </p:txBody>
            </p:sp>
            <p:sp>
              <p:nvSpPr>
                <p:cNvPr id="57" name="TextBox 56">
                  <a:extLst>
                    <a:ext uri="{FF2B5EF4-FFF2-40B4-BE49-F238E27FC236}">
                      <a16:creationId xmlns:a16="http://schemas.microsoft.com/office/drawing/2014/main" id="{EBC1D3C5-83AD-4525-9AE9-BD8064D22E7E}"/>
                    </a:ext>
                  </a:extLst>
                </p:cNvPr>
                <p:cNvSpPr txBox="1"/>
                <p:nvPr/>
              </p:nvSpPr>
              <p:spPr>
                <a:xfrm>
                  <a:off x="3010248" y="2300563"/>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0.8</a:t>
                  </a:r>
                </a:p>
              </p:txBody>
            </p:sp>
            <p:sp>
              <p:nvSpPr>
                <p:cNvPr id="58" name="TextBox 57">
                  <a:extLst>
                    <a:ext uri="{FF2B5EF4-FFF2-40B4-BE49-F238E27FC236}">
                      <a16:creationId xmlns:a16="http://schemas.microsoft.com/office/drawing/2014/main" id="{87377E5F-B6DF-4506-AA21-63E9FBC4A82E}"/>
                    </a:ext>
                  </a:extLst>
                </p:cNvPr>
                <p:cNvSpPr txBox="1"/>
                <p:nvPr/>
              </p:nvSpPr>
              <p:spPr>
                <a:xfrm>
                  <a:off x="3010248" y="2023782"/>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0.9</a:t>
                  </a:r>
                </a:p>
              </p:txBody>
            </p:sp>
            <p:sp>
              <p:nvSpPr>
                <p:cNvPr id="59" name="TextBox 58">
                  <a:extLst>
                    <a:ext uri="{FF2B5EF4-FFF2-40B4-BE49-F238E27FC236}">
                      <a16:creationId xmlns:a16="http://schemas.microsoft.com/office/drawing/2014/main" id="{E761CF72-F6CD-464D-AF8C-60747033F5A1}"/>
                    </a:ext>
                  </a:extLst>
                </p:cNvPr>
                <p:cNvSpPr txBox="1"/>
                <p:nvPr/>
              </p:nvSpPr>
              <p:spPr>
                <a:xfrm>
                  <a:off x="3010248" y="1754265"/>
                  <a:ext cx="404973" cy="276999"/>
                </a:xfrm>
                <a:prstGeom prst="rect">
                  <a:avLst/>
                </a:prstGeom>
                <a:noFill/>
              </p:spPr>
              <p:txBody>
                <a:bodyPr wrap="square" rtlCol="0">
                  <a:spAutoFit/>
                </a:bodyPr>
                <a:lstStyle/>
                <a:p>
                  <a:pPr algn="r"/>
                  <a:r>
                    <a:rPr lang="en-GB" sz="1200" dirty="0">
                      <a:solidFill>
                        <a:schemeClr val="tx2"/>
                      </a:solidFill>
                      <a:ea typeface="Aileron" charset="0"/>
                      <a:cs typeface="Aileron" charset="0"/>
                    </a:rPr>
                    <a:t>1.0</a:t>
                  </a:r>
                </a:p>
              </p:txBody>
            </p:sp>
          </p:grpSp>
          <p:grpSp>
            <p:nvGrpSpPr>
              <p:cNvPr id="94" name="Group 93">
                <a:extLst>
                  <a:ext uri="{FF2B5EF4-FFF2-40B4-BE49-F238E27FC236}">
                    <a16:creationId xmlns:a16="http://schemas.microsoft.com/office/drawing/2014/main" id="{44BC3012-3D27-4A9C-9BE7-2090FA63182B}"/>
                  </a:ext>
                </a:extLst>
              </p:cNvPr>
              <p:cNvGrpSpPr/>
              <p:nvPr/>
            </p:nvGrpSpPr>
            <p:grpSpPr>
              <a:xfrm>
                <a:off x="3423851" y="4742287"/>
                <a:ext cx="6135675" cy="276999"/>
                <a:chOff x="3423851" y="4742287"/>
                <a:chExt cx="6135675" cy="276999"/>
              </a:xfrm>
            </p:grpSpPr>
            <p:sp>
              <p:nvSpPr>
                <p:cNvPr id="68" name="TextBox 67">
                  <a:extLst>
                    <a:ext uri="{FF2B5EF4-FFF2-40B4-BE49-F238E27FC236}">
                      <a16:creationId xmlns:a16="http://schemas.microsoft.com/office/drawing/2014/main" id="{5A7AD3CD-0614-4959-8769-B0F3341B355C}"/>
                    </a:ext>
                  </a:extLst>
                </p:cNvPr>
                <p:cNvSpPr txBox="1"/>
                <p:nvPr/>
              </p:nvSpPr>
              <p:spPr>
                <a:xfrm>
                  <a:off x="5478208" y="4742287"/>
                  <a:ext cx="348960"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15</a:t>
                  </a:r>
                </a:p>
              </p:txBody>
            </p:sp>
            <p:grpSp>
              <p:nvGrpSpPr>
                <p:cNvPr id="78" name="Group 77">
                  <a:extLst>
                    <a:ext uri="{FF2B5EF4-FFF2-40B4-BE49-F238E27FC236}">
                      <a16:creationId xmlns:a16="http://schemas.microsoft.com/office/drawing/2014/main" id="{977ABDC2-815E-4836-95B7-B0BA151F1073}"/>
                    </a:ext>
                  </a:extLst>
                </p:cNvPr>
                <p:cNvGrpSpPr/>
                <p:nvPr/>
              </p:nvGrpSpPr>
              <p:grpSpPr>
                <a:xfrm>
                  <a:off x="3423851" y="4742287"/>
                  <a:ext cx="6135675" cy="276999"/>
                  <a:chOff x="3423851" y="4761337"/>
                  <a:chExt cx="6135675" cy="276999"/>
                </a:xfrm>
              </p:grpSpPr>
              <p:sp>
                <p:nvSpPr>
                  <p:cNvPr id="48" name="TextBox 47">
                    <a:extLst>
                      <a:ext uri="{FF2B5EF4-FFF2-40B4-BE49-F238E27FC236}">
                        <a16:creationId xmlns:a16="http://schemas.microsoft.com/office/drawing/2014/main" id="{DA68C8DC-72C5-4B20-AA3E-5084EF57F34C}"/>
                      </a:ext>
                    </a:extLst>
                  </p:cNvPr>
                  <p:cNvSpPr txBox="1"/>
                  <p:nvPr/>
                </p:nvSpPr>
                <p:spPr>
                  <a:xfrm>
                    <a:off x="3423851" y="4761337"/>
                    <a:ext cx="32896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0</a:t>
                    </a:r>
                  </a:p>
                </p:txBody>
              </p:sp>
              <p:sp>
                <p:nvSpPr>
                  <p:cNvPr id="64" name="TextBox 63">
                    <a:extLst>
                      <a:ext uri="{FF2B5EF4-FFF2-40B4-BE49-F238E27FC236}">
                        <a16:creationId xmlns:a16="http://schemas.microsoft.com/office/drawing/2014/main" id="{10D32C99-315F-42EC-AF3A-BA0DBED3D38A}"/>
                      </a:ext>
                    </a:extLst>
                  </p:cNvPr>
                  <p:cNvSpPr txBox="1"/>
                  <p:nvPr/>
                </p:nvSpPr>
                <p:spPr>
                  <a:xfrm>
                    <a:off x="3836151" y="4761337"/>
                    <a:ext cx="32896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3</a:t>
                    </a:r>
                  </a:p>
                </p:txBody>
              </p:sp>
              <p:sp>
                <p:nvSpPr>
                  <p:cNvPr id="65" name="TextBox 64">
                    <a:extLst>
                      <a:ext uri="{FF2B5EF4-FFF2-40B4-BE49-F238E27FC236}">
                        <a16:creationId xmlns:a16="http://schemas.microsoft.com/office/drawing/2014/main" id="{2978DD02-5377-484E-97BF-B4459BE4E169}"/>
                      </a:ext>
                    </a:extLst>
                  </p:cNvPr>
                  <p:cNvSpPr txBox="1"/>
                  <p:nvPr/>
                </p:nvSpPr>
                <p:spPr>
                  <a:xfrm>
                    <a:off x="4248451" y="4761337"/>
                    <a:ext cx="32896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6</a:t>
                    </a:r>
                  </a:p>
                </p:txBody>
              </p:sp>
              <p:sp>
                <p:nvSpPr>
                  <p:cNvPr id="66" name="TextBox 65">
                    <a:extLst>
                      <a:ext uri="{FF2B5EF4-FFF2-40B4-BE49-F238E27FC236}">
                        <a16:creationId xmlns:a16="http://schemas.microsoft.com/office/drawing/2014/main" id="{C28B804F-D060-4A7B-A140-F3A5926A8F60}"/>
                      </a:ext>
                    </a:extLst>
                  </p:cNvPr>
                  <p:cNvSpPr txBox="1"/>
                  <p:nvPr/>
                </p:nvSpPr>
                <p:spPr>
                  <a:xfrm>
                    <a:off x="4660751" y="4761337"/>
                    <a:ext cx="32896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9</a:t>
                    </a:r>
                  </a:p>
                </p:txBody>
              </p:sp>
              <p:sp>
                <p:nvSpPr>
                  <p:cNvPr id="67" name="TextBox 66">
                    <a:extLst>
                      <a:ext uri="{FF2B5EF4-FFF2-40B4-BE49-F238E27FC236}">
                        <a16:creationId xmlns:a16="http://schemas.microsoft.com/office/drawing/2014/main" id="{9839EE89-0E06-4BC6-809B-5D14B03BA441}"/>
                      </a:ext>
                    </a:extLst>
                  </p:cNvPr>
                  <p:cNvSpPr txBox="1"/>
                  <p:nvPr/>
                </p:nvSpPr>
                <p:spPr>
                  <a:xfrm>
                    <a:off x="5063526" y="4761337"/>
                    <a:ext cx="361347"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12</a:t>
                    </a:r>
                  </a:p>
                </p:txBody>
              </p:sp>
              <p:sp>
                <p:nvSpPr>
                  <p:cNvPr id="69" name="TextBox 68">
                    <a:extLst>
                      <a:ext uri="{FF2B5EF4-FFF2-40B4-BE49-F238E27FC236}">
                        <a16:creationId xmlns:a16="http://schemas.microsoft.com/office/drawing/2014/main" id="{87281AD8-2461-4974-80D9-2880820B0D7B}"/>
                      </a:ext>
                    </a:extLst>
                  </p:cNvPr>
                  <p:cNvSpPr txBox="1"/>
                  <p:nvPr/>
                </p:nvSpPr>
                <p:spPr>
                  <a:xfrm>
                    <a:off x="5885746" y="4761337"/>
                    <a:ext cx="366484"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18</a:t>
                    </a:r>
                  </a:p>
                </p:txBody>
              </p:sp>
              <p:sp>
                <p:nvSpPr>
                  <p:cNvPr id="70" name="TextBox 69">
                    <a:extLst>
                      <a:ext uri="{FF2B5EF4-FFF2-40B4-BE49-F238E27FC236}">
                        <a16:creationId xmlns:a16="http://schemas.microsoft.com/office/drawing/2014/main" id="{ED24BF91-63B8-4801-98E9-0F2ED1EFBEF2}"/>
                      </a:ext>
                    </a:extLst>
                  </p:cNvPr>
                  <p:cNvSpPr txBox="1"/>
                  <p:nvPr/>
                </p:nvSpPr>
                <p:spPr>
                  <a:xfrm>
                    <a:off x="6278996" y="4761337"/>
                    <a:ext cx="412300"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21</a:t>
                    </a:r>
                  </a:p>
                </p:txBody>
              </p:sp>
              <p:sp>
                <p:nvSpPr>
                  <p:cNvPr id="71" name="TextBox 70">
                    <a:extLst>
                      <a:ext uri="{FF2B5EF4-FFF2-40B4-BE49-F238E27FC236}">
                        <a16:creationId xmlns:a16="http://schemas.microsoft.com/office/drawing/2014/main" id="{FC2A12E8-75EF-44FF-9576-D2E87EFE4E2D}"/>
                      </a:ext>
                    </a:extLst>
                  </p:cNvPr>
                  <p:cNvSpPr txBox="1"/>
                  <p:nvPr/>
                </p:nvSpPr>
                <p:spPr>
                  <a:xfrm>
                    <a:off x="6722251" y="4761337"/>
                    <a:ext cx="359136"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24</a:t>
                    </a:r>
                  </a:p>
                </p:txBody>
              </p:sp>
              <p:sp>
                <p:nvSpPr>
                  <p:cNvPr id="72" name="TextBox 71">
                    <a:extLst>
                      <a:ext uri="{FF2B5EF4-FFF2-40B4-BE49-F238E27FC236}">
                        <a16:creationId xmlns:a16="http://schemas.microsoft.com/office/drawing/2014/main" id="{0EF41DDF-0B51-4085-B46C-1E2AC4E1C38D}"/>
                      </a:ext>
                    </a:extLst>
                  </p:cNvPr>
                  <p:cNvSpPr txBox="1"/>
                  <p:nvPr/>
                </p:nvSpPr>
                <p:spPr>
                  <a:xfrm>
                    <a:off x="7134551" y="4761337"/>
                    <a:ext cx="37515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27</a:t>
                    </a:r>
                  </a:p>
                </p:txBody>
              </p:sp>
              <p:sp>
                <p:nvSpPr>
                  <p:cNvPr id="73" name="TextBox 72">
                    <a:extLst>
                      <a:ext uri="{FF2B5EF4-FFF2-40B4-BE49-F238E27FC236}">
                        <a16:creationId xmlns:a16="http://schemas.microsoft.com/office/drawing/2014/main" id="{546E681F-1E65-434D-846A-EE47685AA715}"/>
                      </a:ext>
                    </a:extLst>
                  </p:cNvPr>
                  <p:cNvSpPr txBox="1"/>
                  <p:nvPr/>
                </p:nvSpPr>
                <p:spPr>
                  <a:xfrm>
                    <a:off x="7546850" y="4761337"/>
                    <a:ext cx="374295"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30</a:t>
                    </a:r>
                  </a:p>
                </p:txBody>
              </p:sp>
              <p:sp>
                <p:nvSpPr>
                  <p:cNvPr id="74" name="TextBox 73">
                    <a:extLst>
                      <a:ext uri="{FF2B5EF4-FFF2-40B4-BE49-F238E27FC236}">
                        <a16:creationId xmlns:a16="http://schemas.microsoft.com/office/drawing/2014/main" id="{33E47C9A-1A7A-4148-B41D-C7D886ACF289}"/>
                      </a:ext>
                    </a:extLst>
                  </p:cNvPr>
                  <p:cNvSpPr txBox="1"/>
                  <p:nvPr/>
                </p:nvSpPr>
                <p:spPr>
                  <a:xfrm>
                    <a:off x="7954388" y="4761337"/>
                    <a:ext cx="374297"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33</a:t>
                    </a:r>
                  </a:p>
                </p:txBody>
              </p:sp>
              <p:sp>
                <p:nvSpPr>
                  <p:cNvPr id="75" name="TextBox 74">
                    <a:extLst>
                      <a:ext uri="{FF2B5EF4-FFF2-40B4-BE49-F238E27FC236}">
                        <a16:creationId xmlns:a16="http://schemas.microsoft.com/office/drawing/2014/main" id="{A79AC7F7-1A39-4D0B-8CD8-7F3776FC1E87}"/>
                      </a:ext>
                    </a:extLst>
                  </p:cNvPr>
                  <p:cNvSpPr txBox="1"/>
                  <p:nvPr/>
                </p:nvSpPr>
                <p:spPr>
                  <a:xfrm>
                    <a:off x="8378136" y="4761337"/>
                    <a:ext cx="348685"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36</a:t>
                    </a:r>
                  </a:p>
                </p:txBody>
              </p:sp>
              <p:sp>
                <p:nvSpPr>
                  <p:cNvPr id="76" name="TextBox 75">
                    <a:extLst>
                      <a:ext uri="{FF2B5EF4-FFF2-40B4-BE49-F238E27FC236}">
                        <a16:creationId xmlns:a16="http://schemas.microsoft.com/office/drawing/2014/main" id="{432333A5-B2D1-4AB3-8DB3-FC6E19874E14}"/>
                      </a:ext>
                    </a:extLst>
                  </p:cNvPr>
                  <p:cNvSpPr txBox="1"/>
                  <p:nvPr/>
                </p:nvSpPr>
                <p:spPr>
                  <a:xfrm>
                    <a:off x="8779985" y="4761337"/>
                    <a:ext cx="37844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39</a:t>
                    </a:r>
                  </a:p>
                </p:txBody>
              </p:sp>
              <p:sp>
                <p:nvSpPr>
                  <p:cNvPr id="77" name="TextBox 76">
                    <a:extLst>
                      <a:ext uri="{FF2B5EF4-FFF2-40B4-BE49-F238E27FC236}">
                        <a16:creationId xmlns:a16="http://schemas.microsoft.com/office/drawing/2014/main" id="{434C08E7-BE7A-4063-A990-395DD9BA2050}"/>
                      </a:ext>
                    </a:extLst>
                  </p:cNvPr>
                  <p:cNvSpPr txBox="1"/>
                  <p:nvPr/>
                </p:nvSpPr>
                <p:spPr>
                  <a:xfrm>
                    <a:off x="9195574" y="4761337"/>
                    <a:ext cx="363952" cy="276999"/>
                  </a:xfrm>
                  <a:prstGeom prst="rect">
                    <a:avLst/>
                  </a:prstGeom>
                  <a:noFill/>
                </p:spPr>
                <p:txBody>
                  <a:bodyPr wrap="square" rtlCol="0">
                    <a:spAutoFit/>
                  </a:bodyPr>
                  <a:lstStyle/>
                  <a:p>
                    <a:pPr algn="ctr"/>
                    <a:r>
                      <a:rPr lang="en-GB" sz="1200" dirty="0">
                        <a:solidFill>
                          <a:schemeClr val="tx2"/>
                        </a:solidFill>
                        <a:ea typeface="Aileron" charset="0"/>
                        <a:cs typeface="Aileron" charset="0"/>
                      </a:rPr>
                      <a:t>42</a:t>
                    </a:r>
                  </a:p>
                </p:txBody>
              </p:sp>
            </p:grpSp>
          </p:grpSp>
        </p:grpSp>
        <p:grpSp>
          <p:nvGrpSpPr>
            <p:cNvPr id="79" name="Group 78">
              <a:extLst>
                <a:ext uri="{FF2B5EF4-FFF2-40B4-BE49-F238E27FC236}">
                  <a16:creationId xmlns:a16="http://schemas.microsoft.com/office/drawing/2014/main" id="{80943EAF-3B56-4A27-A8A3-E13D90B3E659}"/>
                </a:ext>
              </a:extLst>
            </p:cNvPr>
            <p:cNvGrpSpPr/>
            <p:nvPr/>
          </p:nvGrpSpPr>
          <p:grpSpPr>
            <a:xfrm>
              <a:off x="3396992" y="5208705"/>
              <a:ext cx="6178007" cy="266397"/>
              <a:chOff x="3381519" y="4756550"/>
              <a:chExt cx="6178007" cy="266397"/>
            </a:xfrm>
          </p:grpSpPr>
          <p:sp>
            <p:nvSpPr>
              <p:cNvPr id="80" name="TextBox 79">
                <a:extLst>
                  <a:ext uri="{FF2B5EF4-FFF2-40B4-BE49-F238E27FC236}">
                    <a16:creationId xmlns:a16="http://schemas.microsoft.com/office/drawing/2014/main" id="{B9472FDB-1B7A-4F6F-827F-85CAAFC00112}"/>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159</a:t>
                </a:r>
              </a:p>
            </p:txBody>
          </p:sp>
          <p:sp>
            <p:nvSpPr>
              <p:cNvPr id="81" name="TextBox 80">
                <a:extLst>
                  <a:ext uri="{FF2B5EF4-FFF2-40B4-BE49-F238E27FC236}">
                    <a16:creationId xmlns:a16="http://schemas.microsoft.com/office/drawing/2014/main" id="{255085E7-0AA3-4765-9B7F-B08E8D91633C}"/>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155</a:t>
                </a:r>
              </a:p>
            </p:txBody>
          </p:sp>
          <p:sp>
            <p:nvSpPr>
              <p:cNvPr id="82" name="TextBox 81">
                <a:extLst>
                  <a:ext uri="{FF2B5EF4-FFF2-40B4-BE49-F238E27FC236}">
                    <a16:creationId xmlns:a16="http://schemas.microsoft.com/office/drawing/2014/main" id="{2DE47342-F542-4D78-AAF7-27F2A66FFF5D}"/>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151</a:t>
                </a:r>
              </a:p>
            </p:txBody>
          </p:sp>
          <p:sp>
            <p:nvSpPr>
              <p:cNvPr id="83" name="TextBox 82">
                <a:extLst>
                  <a:ext uri="{FF2B5EF4-FFF2-40B4-BE49-F238E27FC236}">
                    <a16:creationId xmlns:a16="http://schemas.microsoft.com/office/drawing/2014/main" id="{FB7A3EDE-C17D-43F1-88D2-921F85CD2B27}"/>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138</a:t>
                </a:r>
              </a:p>
            </p:txBody>
          </p:sp>
          <p:sp>
            <p:nvSpPr>
              <p:cNvPr id="84" name="TextBox 83">
                <a:extLst>
                  <a:ext uri="{FF2B5EF4-FFF2-40B4-BE49-F238E27FC236}">
                    <a16:creationId xmlns:a16="http://schemas.microsoft.com/office/drawing/2014/main" id="{1DA943ED-3B03-4D61-8D3D-1C462FAB35D0}"/>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121</a:t>
                </a:r>
              </a:p>
            </p:txBody>
          </p:sp>
          <p:sp>
            <p:nvSpPr>
              <p:cNvPr id="85" name="TextBox 84">
                <a:extLst>
                  <a:ext uri="{FF2B5EF4-FFF2-40B4-BE49-F238E27FC236}">
                    <a16:creationId xmlns:a16="http://schemas.microsoft.com/office/drawing/2014/main" id="{606D86E8-398B-4BA5-9862-FE34344CAEB9}"/>
                  </a:ext>
                </a:extLst>
              </p:cNvPr>
              <p:cNvSpPr txBox="1"/>
              <p:nvPr/>
            </p:nvSpPr>
            <p:spPr>
              <a:xfrm>
                <a:off x="5885746" y="4761337"/>
                <a:ext cx="366484"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93</a:t>
                </a:r>
              </a:p>
            </p:txBody>
          </p:sp>
          <p:sp>
            <p:nvSpPr>
              <p:cNvPr id="86" name="TextBox 85">
                <a:extLst>
                  <a:ext uri="{FF2B5EF4-FFF2-40B4-BE49-F238E27FC236}">
                    <a16:creationId xmlns:a16="http://schemas.microsoft.com/office/drawing/2014/main" id="{B48CF067-9F15-4336-B6D6-A067B19953A6}"/>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76</a:t>
                </a:r>
              </a:p>
            </p:txBody>
          </p:sp>
          <p:sp>
            <p:nvSpPr>
              <p:cNvPr id="87" name="TextBox 86">
                <a:extLst>
                  <a:ext uri="{FF2B5EF4-FFF2-40B4-BE49-F238E27FC236}">
                    <a16:creationId xmlns:a16="http://schemas.microsoft.com/office/drawing/2014/main" id="{C8F89D08-38AC-4A20-A8B2-E5A16FD8BE2E}"/>
                  </a:ext>
                </a:extLst>
              </p:cNvPr>
              <p:cNvSpPr txBox="1"/>
              <p:nvPr/>
            </p:nvSpPr>
            <p:spPr>
              <a:xfrm>
                <a:off x="6722251" y="4761337"/>
                <a:ext cx="359136"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56</a:t>
                </a:r>
              </a:p>
            </p:txBody>
          </p:sp>
          <p:sp>
            <p:nvSpPr>
              <p:cNvPr id="88" name="TextBox 87">
                <a:extLst>
                  <a:ext uri="{FF2B5EF4-FFF2-40B4-BE49-F238E27FC236}">
                    <a16:creationId xmlns:a16="http://schemas.microsoft.com/office/drawing/2014/main" id="{5CA0BCE9-E0F0-4167-8034-44527FB8D9E7}"/>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41</a:t>
                </a:r>
              </a:p>
            </p:txBody>
          </p:sp>
          <p:sp>
            <p:nvSpPr>
              <p:cNvPr id="89" name="TextBox 88">
                <a:extLst>
                  <a:ext uri="{FF2B5EF4-FFF2-40B4-BE49-F238E27FC236}">
                    <a16:creationId xmlns:a16="http://schemas.microsoft.com/office/drawing/2014/main" id="{A315E269-540C-4007-8388-57B7D3223851}"/>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22</a:t>
                </a:r>
              </a:p>
            </p:txBody>
          </p:sp>
          <p:sp>
            <p:nvSpPr>
              <p:cNvPr id="90" name="TextBox 89">
                <a:extLst>
                  <a:ext uri="{FF2B5EF4-FFF2-40B4-BE49-F238E27FC236}">
                    <a16:creationId xmlns:a16="http://schemas.microsoft.com/office/drawing/2014/main" id="{20FEAC79-6C7B-4EFD-A576-9C8212084BCE}"/>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11</a:t>
                </a:r>
              </a:p>
            </p:txBody>
          </p:sp>
          <p:sp>
            <p:nvSpPr>
              <p:cNvPr id="91" name="TextBox 90">
                <a:extLst>
                  <a:ext uri="{FF2B5EF4-FFF2-40B4-BE49-F238E27FC236}">
                    <a16:creationId xmlns:a16="http://schemas.microsoft.com/office/drawing/2014/main" id="{609DEEC5-7059-4E5D-9874-213D7FFD7D67}"/>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6</a:t>
                </a:r>
              </a:p>
            </p:txBody>
          </p:sp>
          <p:sp>
            <p:nvSpPr>
              <p:cNvPr id="92" name="TextBox 91">
                <a:extLst>
                  <a:ext uri="{FF2B5EF4-FFF2-40B4-BE49-F238E27FC236}">
                    <a16:creationId xmlns:a16="http://schemas.microsoft.com/office/drawing/2014/main" id="{B14339DF-8AD9-45D5-A9C7-91284DA23EF6}"/>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a:t>
                </a:r>
              </a:p>
            </p:txBody>
          </p:sp>
          <p:sp>
            <p:nvSpPr>
              <p:cNvPr id="93" name="TextBox 92">
                <a:extLst>
                  <a:ext uri="{FF2B5EF4-FFF2-40B4-BE49-F238E27FC236}">
                    <a16:creationId xmlns:a16="http://schemas.microsoft.com/office/drawing/2014/main" id="{F5D271C3-497F-4793-9A2B-B69036AA03F8}"/>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0</a:t>
                </a:r>
              </a:p>
            </p:txBody>
          </p:sp>
          <p:sp>
            <p:nvSpPr>
              <p:cNvPr id="95" name="TextBox 94">
                <a:extLst>
                  <a:ext uri="{FF2B5EF4-FFF2-40B4-BE49-F238E27FC236}">
                    <a16:creationId xmlns:a16="http://schemas.microsoft.com/office/drawing/2014/main" id="{E5F7380C-F2F9-48A7-B706-A92F21551709}"/>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bg2">
                        <a:lumMod val="50000"/>
                      </a:schemeClr>
                    </a:solidFill>
                    <a:ea typeface="Aileron" charset="0"/>
                    <a:cs typeface="Aileron" charset="0"/>
                  </a:rPr>
                  <a:t>108</a:t>
                </a:r>
              </a:p>
            </p:txBody>
          </p:sp>
        </p:grpSp>
        <p:grpSp>
          <p:nvGrpSpPr>
            <p:cNvPr id="96" name="Group 95">
              <a:extLst>
                <a:ext uri="{FF2B5EF4-FFF2-40B4-BE49-F238E27FC236}">
                  <a16:creationId xmlns:a16="http://schemas.microsoft.com/office/drawing/2014/main" id="{7464EB9B-78F3-4BC9-8C4F-4A147544C6B9}"/>
                </a:ext>
              </a:extLst>
            </p:cNvPr>
            <p:cNvGrpSpPr/>
            <p:nvPr/>
          </p:nvGrpSpPr>
          <p:grpSpPr>
            <a:xfrm>
              <a:off x="3403233" y="5410335"/>
              <a:ext cx="6178007" cy="266397"/>
              <a:chOff x="3381519" y="4756550"/>
              <a:chExt cx="6178007" cy="266397"/>
            </a:xfrm>
          </p:grpSpPr>
          <p:sp>
            <p:nvSpPr>
              <p:cNvPr id="97" name="TextBox 96">
                <a:extLst>
                  <a:ext uri="{FF2B5EF4-FFF2-40B4-BE49-F238E27FC236}">
                    <a16:creationId xmlns:a16="http://schemas.microsoft.com/office/drawing/2014/main" id="{A0522036-5332-4A0B-BE3D-45696AAB507D}"/>
                  </a:ext>
                </a:extLst>
              </p:cNvPr>
              <p:cNvSpPr txBox="1"/>
              <p:nvPr/>
            </p:nvSpPr>
            <p:spPr>
              <a:xfrm>
                <a:off x="3381519"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795</a:t>
                </a:r>
              </a:p>
            </p:txBody>
          </p:sp>
          <p:sp>
            <p:nvSpPr>
              <p:cNvPr id="98" name="TextBox 97">
                <a:extLst>
                  <a:ext uri="{FF2B5EF4-FFF2-40B4-BE49-F238E27FC236}">
                    <a16:creationId xmlns:a16="http://schemas.microsoft.com/office/drawing/2014/main" id="{1A1D1782-FCE7-4280-8272-9A3D7EA6EAB7}"/>
                  </a:ext>
                </a:extLst>
              </p:cNvPr>
              <p:cNvSpPr txBox="1"/>
              <p:nvPr/>
            </p:nvSpPr>
            <p:spPr>
              <a:xfrm>
                <a:off x="3768416" y="4761337"/>
                <a:ext cx="44521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721</a:t>
                </a:r>
              </a:p>
            </p:txBody>
          </p:sp>
          <p:sp>
            <p:nvSpPr>
              <p:cNvPr id="99" name="TextBox 98">
                <a:extLst>
                  <a:ext uri="{FF2B5EF4-FFF2-40B4-BE49-F238E27FC236}">
                    <a16:creationId xmlns:a16="http://schemas.microsoft.com/office/drawing/2014/main" id="{7308304F-5903-467B-9A31-219CB0CE675E}"/>
                  </a:ext>
                </a:extLst>
              </p:cNvPr>
              <p:cNvSpPr txBox="1"/>
              <p:nvPr/>
            </p:nvSpPr>
            <p:spPr>
              <a:xfrm>
                <a:off x="4201886"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571</a:t>
                </a:r>
              </a:p>
            </p:txBody>
          </p:sp>
          <p:sp>
            <p:nvSpPr>
              <p:cNvPr id="100" name="TextBox 99">
                <a:extLst>
                  <a:ext uri="{FF2B5EF4-FFF2-40B4-BE49-F238E27FC236}">
                    <a16:creationId xmlns:a16="http://schemas.microsoft.com/office/drawing/2014/main" id="{C2C97F90-D268-4D09-9663-344D92EFC356}"/>
                  </a:ext>
                </a:extLst>
              </p:cNvPr>
              <p:cNvSpPr txBox="1"/>
              <p:nvPr/>
            </p:nvSpPr>
            <p:spPr>
              <a:xfrm>
                <a:off x="4626886" y="4761337"/>
                <a:ext cx="412299"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441</a:t>
                </a:r>
              </a:p>
            </p:txBody>
          </p:sp>
          <p:sp>
            <p:nvSpPr>
              <p:cNvPr id="101" name="TextBox 100">
                <a:extLst>
                  <a:ext uri="{FF2B5EF4-FFF2-40B4-BE49-F238E27FC236}">
                    <a16:creationId xmlns:a16="http://schemas.microsoft.com/office/drawing/2014/main" id="{99FB3E2C-08B2-4EC5-BBE5-A8D1E4B30185}"/>
                  </a:ext>
                </a:extLst>
              </p:cNvPr>
              <p:cNvSpPr txBox="1"/>
              <p:nvPr/>
            </p:nvSpPr>
            <p:spPr>
              <a:xfrm>
                <a:off x="5046594" y="4761337"/>
                <a:ext cx="42646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362</a:t>
                </a:r>
              </a:p>
            </p:txBody>
          </p:sp>
          <p:sp>
            <p:nvSpPr>
              <p:cNvPr id="102" name="TextBox 101">
                <a:extLst>
                  <a:ext uri="{FF2B5EF4-FFF2-40B4-BE49-F238E27FC236}">
                    <a16:creationId xmlns:a16="http://schemas.microsoft.com/office/drawing/2014/main" id="{0EB2A3A4-A5F6-473E-9A3F-674BC3753928}"/>
                  </a:ext>
                </a:extLst>
              </p:cNvPr>
              <p:cNvSpPr txBox="1"/>
              <p:nvPr/>
            </p:nvSpPr>
            <p:spPr>
              <a:xfrm>
                <a:off x="5851881" y="4761337"/>
                <a:ext cx="41229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241</a:t>
                </a:r>
              </a:p>
            </p:txBody>
          </p:sp>
          <p:sp>
            <p:nvSpPr>
              <p:cNvPr id="103" name="TextBox 102">
                <a:extLst>
                  <a:ext uri="{FF2B5EF4-FFF2-40B4-BE49-F238E27FC236}">
                    <a16:creationId xmlns:a16="http://schemas.microsoft.com/office/drawing/2014/main" id="{0004943B-7118-43B2-B2D4-DC5E57D6CBB7}"/>
                  </a:ext>
                </a:extLst>
              </p:cNvPr>
              <p:cNvSpPr txBox="1"/>
              <p:nvPr/>
            </p:nvSpPr>
            <p:spPr>
              <a:xfrm>
                <a:off x="6278996" y="4761337"/>
                <a:ext cx="41230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180</a:t>
                </a:r>
              </a:p>
            </p:txBody>
          </p:sp>
          <p:sp>
            <p:nvSpPr>
              <p:cNvPr id="104" name="TextBox 103">
                <a:extLst>
                  <a:ext uri="{FF2B5EF4-FFF2-40B4-BE49-F238E27FC236}">
                    <a16:creationId xmlns:a16="http://schemas.microsoft.com/office/drawing/2014/main" id="{D6C40C4E-1475-449F-A7FC-D3ACD409762F}"/>
                  </a:ext>
                </a:extLst>
              </p:cNvPr>
              <p:cNvSpPr txBox="1"/>
              <p:nvPr/>
            </p:nvSpPr>
            <p:spPr>
              <a:xfrm>
                <a:off x="6686019" y="4761337"/>
                <a:ext cx="412300"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129</a:t>
                </a:r>
              </a:p>
            </p:txBody>
          </p:sp>
          <p:sp>
            <p:nvSpPr>
              <p:cNvPr id="105" name="TextBox 104">
                <a:extLst>
                  <a:ext uri="{FF2B5EF4-FFF2-40B4-BE49-F238E27FC236}">
                    <a16:creationId xmlns:a16="http://schemas.microsoft.com/office/drawing/2014/main" id="{C575D046-2761-44ED-8327-7F0B34541B07}"/>
                  </a:ext>
                </a:extLst>
              </p:cNvPr>
              <p:cNvSpPr txBox="1"/>
              <p:nvPr/>
            </p:nvSpPr>
            <p:spPr>
              <a:xfrm>
                <a:off x="7134551" y="4761337"/>
                <a:ext cx="3751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83</a:t>
                </a:r>
              </a:p>
            </p:txBody>
          </p:sp>
          <p:sp>
            <p:nvSpPr>
              <p:cNvPr id="106" name="TextBox 105">
                <a:extLst>
                  <a:ext uri="{FF2B5EF4-FFF2-40B4-BE49-F238E27FC236}">
                    <a16:creationId xmlns:a16="http://schemas.microsoft.com/office/drawing/2014/main" id="{6FC0493E-E20F-4A64-8C18-AC774E4FC303}"/>
                  </a:ext>
                </a:extLst>
              </p:cNvPr>
              <p:cNvSpPr txBox="1"/>
              <p:nvPr/>
            </p:nvSpPr>
            <p:spPr>
              <a:xfrm>
                <a:off x="7546850" y="4761337"/>
                <a:ext cx="37429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51</a:t>
                </a:r>
              </a:p>
            </p:txBody>
          </p:sp>
          <p:sp>
            <p:nvSpPr>
              <p:cNvPr id="107" name="TextBox 106">
                <a:extLst>
                  <a:ext uri="{FF2B5EF4-FFF2-40B4-BE49-F238E27FC236}">
                    <a16:creationId xmlns:a16="http://schemas.microsoft.com/office/drawing/2014/main" id="{28E15742-8EC0-42A9-91EF-1392C8DFD598}"/>
                  </a:ext>
                </a:extLst>
              </p:cNvPr>
              <p:cNvSpPr txBox="1"/>
              <p:nvPr/>
            </p:nvSpPr>
            <p:spPr>
              <a:xfrm>
                <a:off x="7954388" y="4761337"/>
                <a:ext cx="374297"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26</a:t>
                </a:r>
              </a:p>
            </p:txBody>
          </p:sp>
          <p:sp>
            <p:nvSpPr>
              <p:cNvPr id="108" name="TextBox 107">
                <a:extLst>
                  <a:ext uri="{FF2B5EF4-FFF2-40B4-BE49-F238E27FC236}">
                    <a16:creationId xmlns:a16="http://schemas.microsoft.com/office/drawing/2014/main" id="{9A566B54-54C3-4AF1-957F-E4143095709D}"/>
                  </a:ext>
                </a:extLst>
              </p:cNvPr>
              <p:cNvSpPr txBox="1"/>
              <p:nvPr/>
            </p:nvSpPr>
            <p:spPr>
              <a:xfrm>
                <a:off x="8378136" y="4761337"/>
                <a:ext cx="348685"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10</a:t>
                </a:r>
              </a:p>
            </p:txBody>
          </p:sp>
          <p:sp>
            <p:nvSpPr>
              <p:cNvPr id="109" name="TextBox 108">
                <a:extLst>
                  <a:ext uri="{FF2B5EF4-FFF2-40B4-BE49-F238E27FC236}">
                    <a16:creationId xmlns:a16="http://schemas.microsoft.com/office/drawing/2014/main" id="{06F3B991-45BD-455F-933B-1CBDBE9D3470}"/>
                  </a:ext>
                </a:extLst>
              </p:cNvPr>
              <p:cNvSpPr txBox="1"/>
              <p:nvPr/>
            </p:nvSpPr>
            <p:spPr>
              <a:xfrm>
                <a:off x="8779985" y="4761337"/>
                <a:ext cx="37844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5</a:t>
                </a:r>
              </a:p>
            </p:txBody>
          </p:sp>
          <p:sp>
            <p:nvSpPr>
              <p:cNvPr id="110" name="TextBox 109">
                <a:extLst>
                  <a:ext uri="{FF2B5EF4-FFF2-40B4-BE49-F238E27FC236}">
                    <a16:creationId xmlns:a16="http://schemas.microsoft.com/office/drawing/2014/main" id="{CAD9F269-3F76-478B-89E3-0FC67EDA6104}"/>
                  </a:ext>
                </a:extLst>
              </p:cNvPr>
              <p:cNvSpPr txBox="1"/>
              <p:nvPr/>
            </p:nvSpPr>
            <p:spPr>
              <a:xfrm>
                <a:off x="9195574" y="4761337"/>
                <a:ext cx="363952"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0</a:t>
                </a:r>
              </a:p>
            </p:txBody>
          </p:sp>
          <p:sp>
            <p:nvSpPr>
              <p:cNvPr id="111" name="TextBox 110">
                <a:extLst>
                  <a:ext uri="{FF2B5EF4-FFF2-40B4-BE49-F238E27FC236}">
                    <a16:creationId xmlns:a16="http://schemas.microsoft.com/office/drawing/2014/main" id="{4B266EB5-02F0-4886-8172-8A114BDC09BF}"/>
                  </a:ext>
                </a:extLst>
              </p:cNvPr>
              <p:cNvSpPr txBox="1"/>
              <p:nvPr/>
            </p:nvSpPr>
            <p:spPr>
              <a:xfrm>
                <a:off x="5456805" y="4756550"/>
                <a:ext cx="412298" cy="261610"/>
              </a:xfrm>
              <a:prstGeom prst="rect">
                <a:avLst/>
              </a:prstGeom>
              <a:noFill/>
            </p:spPr>
            <p:txBody>
              <a:bodyPr wrap="square" rtlCol="0">
                <a:spAutoFit/>
              </a:bodyPr>
              <a:lstStyle/>
              <a:p>
                <a:pPr algn="ctr"/>
                <a:r>
                  <a:rPr lang="en-GB" sz="1100" dirty="0">
                    <a:solidFill>
                      <a:schemeClr val="accent1"/>
                    </a:solidFill>
                    <a:ea typeface="Aileron" charset="0"/>
                    <a:cs typeface="Aileron" charset="0"/>
                  </a:rPr>
                  <a:t>291</a:t>
                </a:r>
              </a:p>
            </p:txBody>
          </p:sp>
        </p:grpSp>
        <p:sp>
          <p:nvSpPr>
            <p:cNvPr id="113" name="TextBox 112">
              <a:extLst>
                <a:ext uri="{FF2B5EF4-FFF2-40B4-BE49-F238E27FC236}">
                  <a16:creationId xmlns:a16="http://schemas.microsoft.com/office/drawing/2014/main" id="{27FF539A-0890-4F13-880A-1FCFC19615AE}"/>
                </a:ext>
              </a:extLst>
            </p:cNvPr>
            <p:cNvSpPr txBox="1"/>
            <p:nvPr/>
          </p:nvSpPr>
          <p:spPr>
            <a:xfrm>
              <a:off x="7252162" y="1718362"/>
              <a:ext cx="2251948" cy="938719"/>
            </a:xfrm>
            <a:prstGeom prst="rect">
              <a:avLst/>
            </a:prstGeom>
            <a:noFill/>
          </p:spPr>
          <p:txBody>
            <a:bodyPr wrap="square" rtlCol="0">
              <a:spAutoFit/>
            </a:bodyPr>
            <a:lstStyle/>
            <a:p>
              <a:r>
                <a:rPr lang="en-GB" sz="1100" dirty="0">
                  <a:solidFill>
                    <a:schemeClr val="tx2"/>
                  </a:solidFill>
                  <a:ea typeface="Aileron" charset="0"/>
                  <a:cs typeface="Aileron" charset="0"/>
                </a:rPr>
                <a:t>Median OS (months) (95% CI)</a:t>
              </a:r>
            </a:p>
            <a:p>
              <a:r>
                <a:rPr lang="en-GB" sz="1100" dirty="0">
                  <a:solidFill>
                    <a:schemeClr val="tx2"/>
                  </a:solidFill>
                  <a:ea typeface="Aileron" charset="0"/>
                  <a:cs typeface="Aileron" charset="0"/>
                </a:rPr>
                <a:t>Response: 22.4 (19.7 ̶  26.0)</a:t>
              </a:r>
            </a:p>
            <a:p>
              <a:r>
                <a:rPr lang="en-GB" sz="1100" dirty="0">
                  <a:solidFill>
                    <a:schemeClr val="tx2"/>
                  </a:solidFill>
                  <a:ea typeface="Aileron" charset="0"/>
                  <a:cs typeface="Aileron" charset="0"/>
                </a:rPr>
                <a:t>Non-response: 11.4 (10.3 ̶ 12.3)</a:t>
              </a:r>
            </a:p>
            <a:p>
              <a:r>
                <a:rPr lang="en-GB" sz="1100" dirty="0">
                  <a:solidFill>
                    <a:schemeClr val="tx2"/>
                  </a:solidFill>
                  <a:ea typeface="Aileron" charset="0"/>
                  <a:cs typeface="Aileron" charset="0"/>
                </a:rPr>
                <a:t>HR (95% CI): 0.61 (0.49 ̶ 0.76)</a:t>
              </a:r>
            </a:p>
            <a:p>
              <a:r>
                <a:rPr lang="en-GB" sz="1100" dirty="0">
                  <a:solidFill>
                    <a:schemeClr val="tx2"/>
                  </a:solidFill>
                  <a:ea typeface="Aileron" charset="0"/>
                  <a:cs typeface="Aileron" charset="0"/>
                </a:rPr>
                <a:t>Mantel-Byar test:</a:t>
              </a:r>
              <a:r>
                <a:rPr lang="en-GB" sz="1100" i="1" dirty="0">
                  <a:solidFill>
                    <a:schemeClr val="tx2"/>
                  </a:solidFill>
                  <a:ea typeface="Aileron" charset="0"/>
                  <a:cs typeface="Aileron" charset="0"/>
                </a:rPr>
                <a:t> </a:t>
              </a:r>
              <a:r>
                <a:rPr lang="en-GB" sz="1100" dirty="0">
                  <a:solidFill>
                    <a:schemeClr val="tx2"/>
                  </a:solidFill>
                  <a:ea typeface="Aileron" charset="0"/>
                  <a:cs typeface="Aileron" charset="0"/>
                </a:rPr>
                <a:t>p</a:t>
              </a:r>
              <a:r>
                <a:rPr lang="en-GB" sz="1100" i="1" dirty="0">
                  <a:solidFill>
                    <a:schemeClr val="tx2"/>
                  </a:solidFill>
                  <a:ea typeface="Aileron" charset="0"/>
                  <a:cs typeface="Aileron" charset="0"/>
                </a:rPr>
                <a:t> </a:t>
              </a:r>
              <a:r>
                <a:rPr lang="en-GB" sz="1100" dirty="0">
                  <a:solidFill>
                    <a:schemeClr val="tx2"/>
                  </a:solidFill>
                  <a:ea typeface="Aileron" charset="0"/>
                  <a:cs typeface="Aileron" charset="0"/>
                </a:rPr>
                <a:t>value: &lt;0.001</a:t>
              </a:r>
            </a:p>
          </p:txBody>
        </p:sp>
        <p:cxnSp>
          <p:nvCxnSpPr>
            <p:cNvPr id="117" name="Straight Connector 116">
              <a:extLst>
                <a:ext uri="{FF2B5EF4-FFF2-40B4-BE49-F238E27FC236}">
                  <a16:creationId xmlns:a16="http://schemas.microsoft.com/office/drawing/2014/main" id="{FAE7C640-0112-4511-8145-DA78887AF592}"/>
                </a:ext>
              </a:extLst>
            </p:cNvPr>
            <p:cNvCxnSpPr/>
            <p:nvPr/>
          </p:nvCxnSpPr>
          <p:spPr>
            <a:xfrm>
              <a:off x="6913883" y="2023782"/>
              <a:ext cx="333055"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8379FEF8-C218-4E98-8751-EDEB84360E7D}"/>
                </a:ext>
              </a:extLst>
            </p:cNvPr>
            <p:cNvCxnSpPr/>
            <p:nvPr/>
          </p:nvCxnSpPr>
          <p:spPr>
            <a:xfrm>
              <a:off x="6919107" y="2176182"/>
              <a:ext cx="333055"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22" name="Freeform: Shape 121">
              <a:extLst>
                <a:ext uri="{FF2B5EF4-FFF2-40B4-BE49-F238E27FC236}">
                  <a16:creationId xmlns:a16="http://schemas.microsoft.com/office/drawing/2014/main" id="{61C08D0D-7E1F-4EBD-8695-5645E5FA8710}"/>
                </a:ext>
              </a:extLst>
            </p:cNvPr>
            <p:cNvSpPr/>
            <p:nvPr/>
          </p:nvSpPr>
          <p:spPr>
            <a:xfrm>
              <a:off x="3624240" y="1889219"/>
              <a:ext cx="5500484" cy="2791017"/>
            </a:xfrm>
            <a:custGeom>
              <a:avLst/>
              <a:gdLst>
                <a:gd name="connsiteX0" fmla="*/ -190 w 5500484"/>
                <a:gd name="connsiteY0" fmla="*/ -5 h 2791017"/>
                <a:gd name="connsiteX1" fmla="*/ 328142 w 5500484"/>
                <a:gd name="connsiteY1" fmla="*/ -5 h 2791017"/>
                <a:gd name="connsiteX2" fmla="*/ 328142 w 5500484"/>
                <a:gd name="connsiteY2" fmla="*/ 19272 h 2791017"/>
                <a:gd name="connsiteX3" fmla="*/ 354521 w 5500484"/>
                <a:gd name="connsiteY3" fmla="*/ 19272 h 2791017"/>
                <a:gd name="connsiteX4" fmla="*/ 354521 w 5500484"/>
                <a:gd name="connsiteY4" fmla="*/ 40831 h 2791017"/>
                <a:gd name="connsiteX5" fmla="*/ 374938 w 5500484"/>
                <a:gd name="connsiteY5" fmla="*/ 40831 h 2791017"/>
                <a:gd name="connsiteX6" fmla="*/ 374938 w 5500484"/>
                <a:gd name="connsiteY6" fmla="*/ 51610 h 2791017"/>
                <a:gd name="connsiteX7" fmla="*/ 615893 w 5500484"/>
                <a:gd name="connsiteY7" fmla="*/ 51610 h 2791017"/>
                <a:gd name="connsiteX8" fmla="*/ 615893 w 5500484"/>
                <a:gd name="connsiteY8" fmla="*/ 68350 h 2791017"/>
                <a:gd name="connsiteX9" fmla="*/ 728507 w 5500484"/>
                <a:gd name="connsiteY9" fmla="*/ 68350 h 2791017"/>
                <a:gd name="connsiteX10" fmla="*/ 728507 w 5500484"/>
                <a:gd name="connsiteY10" fmla="*/ 92319 h 2791017"/>
                <a:gd name="connsiteX11" fmla="*/ 734468 w 5500484"/>
                <a:gd name="connsiteY11" fmla="*/ 92319 h 2791017"/>
                <a:gd name="connsiteX12" fmla="*/ 734468 w 5500484"/>
                <a:gd name="connsiteY12" fmla="*/ 110327 h 2791017"/>
                <a:gd name="connsiteX13" fmla="*/ 778854 w 5500484"/>
                <a:gd name="connsiteY13" fmla="*/ 110327 h 2791017"/>
                <a:gd name="connsiteX14" fmla="*/ 778854 w 5500484"/>
                <a:gd name="connsiteY14" fmla="*/ 123009 h 2791017"/>
                <a:gd name="connsiteX15" fmla="*/ 854945 w 5500484"/>
                <a:gd name="connsiteY15" fmla="*/ 123009 h 2791017"/>
                <a:gd name="connsiteX16" fmla="*/ 854945 w 5500484"/>
                <a:gd name="connsiteY16" fmla="*/ 139749 h 2791017"/>
                <a:gd name="connsiteX17" fmla="*/ 933953 w 5500484"/>
                <a:gd name="connsiteY17" fmla="*/ 139749 h 2791017"/>
                <a:gd name="connsiteX18" fmla="*/ 933953 w 5500484"/>
                <a:gd name="connsiteY18" fmla="*/ 163718 h 2791017"/>
                <a:gd name="connsiteX19" fmla="*/ 958556 w 5500484"/>
                <a:gd name="connsiteY19" fmla="*/ 163718 h 2791017"/>
                <a:gd name="connsiteX20" fmla="*/ 958556 w 5500484"/>
                <a:gd name="connsiteY20" fmla="*/ 178048 h 2791017"/>
                <a:gd name="connsiteX21" fmla="*/ 997489 w 5500484"/>
                <a:gd name="connsiteY21" fmla="*/ 178048 h 2791017"/>
                <a:gd name="connsiteX22" fmla="*/ 997489 w 5500484"/>
                <a:gd name="connsiteY22" fmla="*/ 198339 h 2791017"/>
                <a:gd name="connsiteX23" fmla="*/ 1037690 w 5500484"/>
                <a:gd name="connsiteY23" fmla="*/ 198339 h 2791017"/>
                <a:gd name="connsiteX24" fmla="*/ 1037690 w 5500484"/>
                <a:gd name="connsiteY24" fmla="*/ 215713 h 2791017"/>
                <a:gd name="connsiteX25" fmla="*/ 1058615 w 5500484"/>
                <a:gd name="connsiteY25" fmla="*/ 215713 h 2791017"/>
                <a:gd name="connsiteX26" fmla="*/ 1058615 w 5500484"/>
                <a:gd name="connsiteY26" fmla="*/ 230171 h 2791017"/>
                <a:gd name="connsiteX27" fmla="*/ 1068761 w 5500484"/>
                <a:gd name="connsiteY27" fmla="*/ 230171 h 2791017"/>
                <a:gd name="connsiteX28" fmla="*/ 1068761 w 5500484"/>
                <a:gd name="connsiteY28" fmla="*/ 247545 h 2791017"/>
                <a:gd name="connsiteX29" fmla="*/ 1089178 w 5500484"/>
                <a:gd name="connsiteY29" fmla="*/ 247545 h 2791017"/>
                <a:gd name="connsiteX30" fmla="*/ 1089178 w 5500484"/>
                <a:gd name="connsiteY30" fmla="*/ 286478 h 2791017"/>
                <a:gd name="connsiteX31" fmla="*/ 1094505 w 5500484"/>
                <a:gd name="connsiteY31" fmla="*/ 286478 h 2791017"/>
                <a:gd name="connsiteX32" fmla="*/ 1094505 w 5500484"/>
                <a:gd name="connsiteY32" fmla="*/ 307403 h 2791017"/>
                <a:gd name="connsiteX33" fmla="*/ 1126336 w 5500484"/>
                <a:gd name="connsiteY33" fmla="*/ 307403 h 2791017"/>
                <a:gd name="connsiteX34" fmla="*/ 1126336 w 5500484"/>
                <a:gd name="connsiteY34" fmla="*/ 323002 h 2791017"/>
                <a:gd name="connsiteX35" fmla="*/ 1146120 w 5500484"/>
                <a:gd name="connsiteY35" fmla="*/ 323002 h 2791017"/>
                <a:gd name="connsiteX36" fmla="*/ 1146120 w 5500484"/>
                <a:gd name="connsiteY36" fmla="*/ 337332 h 2791017"/>
                <a:gd name="connsiteX37" fmla="*/ 1162226 w 5500484"/>
                <a:gd name="connsiteY37" fmla="*/ 337332 h 2791017"/>
                <a:gd name="connsiteX38" fmla="*/ 1162226 w 5500484"/>
                <a:gd name="connsiteY38" fmla="*/ 355974 h 2791017"/>
                <a:gd name="connsiteX39" fmla="*/ 1248589 w 5500484"/>
                <a:gd name="connsiteY39" fmla="*/ 355974 h 2791017"/>
                <a:gd name="connsiteX40" fmla="*/ 1248589 w 5500484"/>
                <a:gd name="connsiteY40" fmla="*/ 375124 h 2791017"/>
                <a:gd name="connsiteX41" fmla="*/ 1305404 w 5500484"/>
                <a:gd name="connsiteY41" fmla="*/ 375124 h 2791017"/>
                <a:gd name="connsiteX42" fmla="*/ 1305404 w 5500484"/>
                <a:gd name="connsiteY42" fmla="*/ 398458 h 2791017"/>
                <a:gd name="connsiteX43" fmla="*/ 1330006 w 5500484"/>
                <a:gd name="connsiteY43" fmla="*/ 398458 h 2791017"/>
                <a:gd name="connsiteX44" fmla="*/ 1330006 w 5500484"/>
                <a:gd name="connsiteY44" fmla="*/ 411140 h 2791017"/>
                <a:gd name="connsiteX45" fmla="*/ 1355370 w 5500484"/>
                <a:gd name="connsiteY45" fmla="*/ 411140 h 2791017"/>
                <a:gd name="connsiteX46" fmla="*/ 1355370 w 5500484"/>
                <a:gd name="connsiteY46" fmla="*/ 426612 h 2791017"/>
                <a:gd name="connsiteX47" fmla="*/ 1374519 w 5500484"/>
                <a:gd name="connsiteY47" fmla="*/ 426612 h 2791017"/>
                <a:gd name="connsiteX48" fmla="*/ 1374519 w 5500484"/>
                <a:gd name="connsiteY48" fmla="*/ 448805 h 2791017"/>
                <a:gd name="connsiteX49" fmla="*/ 1388850 w 5500484"/>
                <a:gd name="connsiteY49" fmla="*/ 448805 h 2791017"/>
                <a:gd name="connsiteX50" fmla="*/ 1388850 w 5500484"/>
                <a:gd name="connsiteY50" fmla="*/ 458951 h 2791017"/>
                <a:gd name="connsiteX51" fmla="*/ 1398995 w 5500484"/>
                <a:gd name="connsiteY51" fmla="*/ 458951 h 2791017"/>
                <a:gd name="connsiteX52" fmla="*/ 1398995 w 5500484"/>
                <a:gd name="connsiteY52" fmla="*/ 481144 h 2791017"/>
                <a:gd name="connsiteX53" fmla="*/ 1528477 w 5500484"/>
                <a:gd name="connsiteY53" fmla="*/ 481144 h 2791017"/>
                <a:gd name="connsiteX54" fmla="*/ 1528477 w 5500484"/>
                <a:gd name="connsiteY54" fmla="*/ 499786 h 2791017"/>
                <a:gd name="connsiteX55" fmla="*/ 1540398 w 5500484"/>
                <a:gd name="connsiteY55" fmla="*/ 499786 h 2791017"/>
                <a:gd name="connsiteX56" fmla="*/ 1540398 w 5500484"/>
                <a:gd name="connsiteY56" fmla="*/ 518936 h 2791017"/>
                <a:gd name="connsiteX57" fmla="*/ 1553079 w 5500484"/>
                <a:gd name="connsiteY57" fmla="*/ 518936 h 2791017"/>
                <a:gd name="connsiteX58" fmla="*/ 1553079 w 5500484"/>
                <a:gd name="connsiteY58" fmla="*/ 568649 h 2791017"/>
                <a:gd name="connsiteX59" fmla="*/ 1569312 w 5500484"/>
                <a:gd name="connsiteY59" fmla="*/ 568649 h 2791017"/>
                <a:gd name="connsiteX60" fmla="*/ 1569312 w 5500484"/>
                <a:gd name="connsiteY60" fmla="*/ 584247 h 2791017"/>
                <a:gd name="connsiteX61" fmla="*/ 1612050 w 5500484"/>
                <a:gd name="connsiteY61" fmla="*/ 584247 h 2791017"/>
                <a:gd name="connsiteX62" fmla="*/ 1612050 w 5500484"/>
                <a:gd name="connsiteY62" fmla="*/ 621405 h 2791017"/>
                <a:gd name="connsiteX63" fmla="*/ 1621561 w 5500484"/>
                <a:gd name="connsiteY63" fmla="*/ 621405 h 2791017"/>
                <a:gd name="connsiteX64" fmla="*/ 1621561 w 5500484"/>
                <a:gd name="connsiteY64" fmla="*/ 641062 h 2791017"/>
                <a:gd name="connsiteX65" fmla="*/ 1659607 w 5500484"/>
                <a:gd name="connsiteY65" fmla="*/ 641062 h 2791017"/>
                <a:gd name="connsiteX66" fmla="*/ 1659607 w 5500484"/>
                <a:gd name="connsiteY66" fmla="*/ 655519 h 2791017"/>
                <a:gd name="connsiteX67" fmla="*/ 1691311 w 5500484"/>
                <a:gd name="connsiteY67" fmla="*/ 655519 h 2791017"/>
                <a:gd name="connsiteX68" fmla="*/ 1691311 w 5500484"/>
                <a:gd name="connsiteY68" fmla="*/ 675303 h 2791017"/>
                <a:gd name="connsiteX69" fmla="*/ 1777547 w 5500484"/>
                <a:gd name="connsiteY69" fmla="*/ 675303 h 2791017"/>
                <a:gd name="connsiteX70" fmla="*/ 1777547 w 5500484"/>
                <a:gd name="connsiteY70" fmla="*/ 692043 h 2791017"/>
                <a:gd name="connsiteX71" fmla="*/ 1793780 w 5500484"/>
                <a:gd name="connsiteY71" fmla="*/ 692043 h 2791017"/>
                <a:gd name="connsiteX72" fmla="*/ 1793780 w 5500484"/>
                <a:gd name="connsiteY72" fmla="*/ 703457 h 2791017"/>
                <a:gd name="connsiteX73" fmla="*/ 1798599 w 5500484"/>
                <a:gd name="connsiteY73" fmla="*/ 703457 h 2791017"/>
                <a:gd name="connsiteX74" fmla="*/ 1798599 w 5500484"/>
                <a:gd name="connsiteY74" fmla="*/ 708276 h 2791017"/>
                <a:gd name="connsiteX75" fmla="*/ 1817115 w 5500484"/>
                <a:gd name="connsiteY75" fmla="*/ 708276 h 2791017"/>
                <a:gd name="connsiteX76" fmla="*/ 1817115 w 5500484"/>
                <a:gd name="connsiteY76" fmla="*/ 734654 h 2791017"/>
                <a:gd name="connsiteX77" fmla="*/ 1862643 w 5500484"/>
                <a:gd name="connsiteY77" fmla="*/ 734654 h 2791017"/>
                <a:gd name="connsiteX78" fmla="*/ 1862643 w 5500484"/>
                <a:gd name="connsiteY78" fmla="*/ 763315 h 2791017"/>
                <a:gd name="connsiteX79" fmla="*/ 1893206 w 5500484"/>
                <a:gd name="connsiteY79" fmla="*/ 763315 h 2791017"/>
                <a:gd name="connsiteX80" fmla="*/ 1893206 w 5500484"/>
                <a:gd name="connsiteY80" fmla="*/ 786776 h 2791017"/>
                <a:gd name="connsiteX81" fmla="*/ 1943933 w 5500484"/>
                <a:gd name="connsiteY81" fmla="*/ 786776 h 2791017"/>
                <a:gd name="connsiteX82" fmla="*/ 1943933 w 5500484"/>
                <a:gd name="connsiteY82" fmla="*/ 803263 h 2791017"/>
                <a:gd name="connsiteX83" fmla="*/ 1964858 w 5500484"/>
                <a:gd name="connsiteY83" fmla="*/ 803263 h 2791017"/>
                <a:gd name="connsiteX84" fmla="*/ 1964858 w 5500484"/>
                <a:gd name="connsiteY84" fmla="*/ 817593 h 2791017"/>
                <a:gd name="connsiteX85" fmla="*/ 1988193 w 5500484"/>
                <a:gd name="connsiteY85" fmla="*/ 817593 h 2791017"/>
                <a:gd name="connsiteX86" fmla="*/ 1988193 w 5500484"/>
                <a:gd name="connsiteY86" fmla="*/ 838645 h 2791017"/>
                <a:gd name="connsiteX87" fmla="*/ 2027760 w 5500484"/>
                <a:gd name="connsiteY87" fmla="*/ 838645 h 2791017"/>
                <a:gd name="connsiteX88" fmla="*/ 2027760 w 5500484"/>
                <a:gd name="connsiteY88" fmla="*/ 851327 h 2791017"/>
                <a:gd name="connsiteX89" fmla="*/ 2058957 w 5500484"/>
                <a:gd name="connsiteY89" fmla="*/ 851327 h 2791017"/>
                <a:gd name="connsiteX90" fmla="*/ 2058957 w 5500484"/>
                <a:gd name="connsiteY90" fmla="*/ 869335 h 2791017"/>
                <a:gd name="connsiteX91" fmla="*/ 2086477 w 5500484"/>
                <a:gd name="connsiteY91" fmla="*/ 869335 h 2791017"/>
                <a:gd name="connsiteX92" fmla="*/ 2086477 w 5500484"/>
                <a:gd name="connsiteY92" fmla="*/ 884426 h 2791017"/>
                <a:gd name="connsiteX93" fmla="*/ 2109811 w 5500484"/>
                <a:gd name="connsiteY93" fmla="*/ 884426 h 2791017"/>
                <a:gd name="connsiteX94" fmla="*/ 2109811 w 5500484"/>
                <a:gd name="connsiteY94" fmla="*/ 909790 h 2791017"/>
                <a:gd name="connsiteX95" fmla="*/ 2120083 w 5500484"/>
                <a:gd name="connsiteY95" fmla="*/ 909790 h 2791017"/>
                <a:gd name="connsiteX96" fmla="*/ 2120083 w 5500484"/>
                <a:gd name="connsiteY96" fmla="*/ 926530 h 2791017"/>
                <a:gd name="connsiteX97" fmla="*/ 2132004 w 5500484"/>
                <a:gd name="connsiteY97" fmla="*/ 926530 h 2791017"/>
                <a:gd name="connsiteX98" fmla="*/ 2132004 w 5500484"/>
                <a:gd name="connsiteY98" fmla="*/ 943270 h 2791017"/>
                <a:gd name="connsiteX99" fmla="*/ 2154198 w 5500484"/>
                <a:gd name="connsiteY99" fmla="*/ 943270 h 2791017"/>
                <a:gd name="connsiteX100" fmla="*/ 2154198 w 5500484"/>
                <a:gd name="connsiteY100" fmla="*/ 959503 h 2791017"/>
                <a:gd name="connsiteX101" fmla="*/ 2169162 w 5500484"/>
                <a:gd name="connsiteY101" fmla="*/ 959503 h 2791017"/>
                <a:gd name="connsiteX102" fmla="*/ 2169162 w 5500484"/>
                <a:gd name="connsiteY102" fmla="*/ 966097 h 2791017"/>
                <a:gd name="connsiteX103" fmla="*/ 2204417 w 5500484"/>
                <a:gd name="connsiteY103" fmla="*/ 966097 h 2791017"/>
                <a:gd name="connsiteX104" fmla="*/ 2204417 w 5500484"/>
                <a:gd name="connsiteY104" fmla="*/ 984613 h 2791017"/>
                <a:gd name="connsiteX105" fmla="*/ 2331236 w 5500484"/>
                <a:gd name="connsiteY105" fmla="*/ 984613 h 2791017"/>
                <a:gd name="connsiteX106" fmla="*/ 2331236 w 5500484"/>
                <a:gd name="connsiteY106" fmla="*/ 997295 h 2791017"/>
                <a:gd name="connsiteX107" fmla="*/ 2392996 w 5500484"/>
                <a:gd name="connsiteY107" fmla="*/ 997295 h 2791017"/>
                <a:gd name="connsiteX108" fmla="*/ 2392996 w 5500484"/>
                <a:gd name="connsiteY108" fmla="*/ 1018854 h 2791017"/>
                <a:gd name="connsiteX109" fmla="*/ 2488744 w 5500484"/>
                <a:gd name="connsiteY109" fmla="*/ 1018854 h 2791017"/>
                <a:gd name="connsiteX110" fmla="*/ 2488744 w 5500484"/>
                <a:gd name="connsiteY110" fmla="*/ 1035340 h 2791017"/>
                <a:gd name="connsiteX111" fmla="*/ 2522985 w 5500484"/>
                <a:gd name="connsiteY111" fmla="*/ 1035340 h 2791017"/>
                <a:gd name="connsiteX112" fmla="*/ 2522985 w 5500484"/>
                <a:gd name="connsiteY112" fmla="*/ 1056899 h 2791017"/>
                <a:gd name="connsiteX113" fmla="*/ 2533130 w 5500484"/>
                <a:gd name="connsiteY113" fmla="*/ 1056899 h 2791017"/>
                <a:gd name="connsiteX114" fmla="*/ 2533130 w 5500484"/>
                <a:gd name="connsiteY114" fmla="*/ 1104203 h 2791017"/>
                <a:gd name="connsiteX115" fmla="*/ 2545178 w 5500484"/>
                <a:gd name="connsiteY115" fmla="*/ 1104203 h 2791017"/>
                <a:gd name="connsiteX116" fmla="*/ 2545178 w 5500484"/>
                <a:gd name="connsiteY116" fmla="*/ 1115616 h 2791017"/>
                <a:gd name="connsiteX117" fmla="*/ 2561284 w 5500484"/>
                <a:gd name="connsiteY117" fmla="*/ 1115616 h 2791017"/>
                <a:gd name="connsiteX118" fmla="*/ 2561284 w 5500484"/>
                <a:gd name="connsiteY118" fmla="*/ 1131088 h 2791017"/>
                <a:gd name="connsiteX119" fmla="*/ 2673391 w 5500484"/>
                <a:gd name="connsiteY119" fmla="*/ 1131088 h 2791017"/>
                <a:gd name="connsiteX120" fmla="*/ 2673391 w 5500484"/>
                <a:gd name="connsiteY120" fmla="*/ 1164695 h 2791017"/>
                <a:gd name="connsiteX121" fmla="*/ 2691907 w 5500484"/>
                <a:gd name="connsiteY121" fmla="*/ 1164695 h 2791017"/>
                <a:gd name="connsiteX122" fmla="*/ 2691907 w 5500484"/>
                <a:gd name="connsiteY122" fmla="*/ 1176616 h 2791017"/>
                <a:gd name="connsiteX123" fmla="*/ 2740732 w 5500484"/>
                <a:gd name="connsiteY123" fmla="*/ 1176616 h 2791017"/>
                <a:gd name="connsiteX124" fmla="*/ 2740732 w 5500484"/>
                <a:gd name="connsiteY124" fmla="*/ 1195258 h 2791017"/>
                <a:gd name="connsiteX125" fmla="*/ 2795263 w 5500484"/>
                <a:gd name="connsiteY125" fmla="*/ 1195258 h 2791017"/>
                <a:gd name="connsiteX126" fmla="*/ 2795263 w 5500484"/>
                <a:gd name="connsiteY126" fmla="*/ 1219227 h 2791017"/>
                <a:gd name="connsiteX127" fmla="*/ 2829504 w 5500484"/>
                <a:gd name="connsiteY127" fmla="*/ 1219227 h 2791017"/>
                <a:gd name="connsiteX128" fmla="*/ 2829504 w 5500484"/>
                <a:gd name="connsiteY128" fmla="*/ 1232923 h 2791017"/>
                <a:gd name="connsiteX129" fmla="*/ 2845610 w 5500484"/>
                <a:gd name="connsiteY129" fmla="*/ 1232923 h 2791017"/>
                <a:gd name="connsiteX130" fmla="*/ 2845610 w 5500484"/>
                <a:gd name="connsiteY130" fmla="*/ 1256385 h 2791017"/>
                <a:gd name="connsiteX131" fmla="*/ 2857658 w 5500484"/>
                <a:gd name="connsiteY131" fmla="*/ 1256385 h 2791017"/>
                <a:gd name="connsiteX132" fmla="*/ 2857658 w 5500484"/>
                <a:gd name="connsiteY132" fmla="*/ 1274900 h 2791017"/>
                <a:gd name="connsiteX133" fmla="*/ 2887587 w 5500484"/>
                <a:gd name="connsiteY133" fmla="*/ 1274900 h 2791017"/>
                <a:gd name="connsiteX134" fmla="*/ 2887587 w 5500484"/>
                <a:gd name="connsiteY134" fmla="*/ 1289865 h 2791017"/>
                <a:gd name="connsiteX135" fmla="*/ 2899001 w 5500484"/>
                <a:gd name="connsiteY135" fmla="*/ 1289865 h 2791017"/>
                <a:gd name="connsiteX136" fmla="*/ 2899001 w 5500484"/>
                <a:gd name="connsiteY136" fmla="*/ 1316877 h 2791017"/>
                <a:gd name="connsiteX137" fmla="*/ 2954674 w 5500484"/>
                <a:gd name="connsiteY137" fmla="*/ 1316877 h 2791017"/>
                <a:gd name="connsiteX138" fmla="*/ 2954674 w 5500484"/>
                <a:gd name="connsiteY138" fmla="*/ 1337295 h 2791017"/>
                <a:gd name="connsiteX139" fmla="*/ 2972682 w 5500484"/>
                <a:gd name="connsiteY139" fmla="*/ 1337295 h 2791017"/>
                <a:gd name="connsiteX140" fmla="*/ 2972682 w 5500484"/>
                <a:gd name="connsiteY140" fmla="*/ 1355176 h 2791017"/>
                <a:gd name="connsiteX141" fmla="*/ 3037994 w 5500484"/>
                <a:gd name="connsiteY141" fmla="*/ 1355176 h 2791017"/>
                <a:gd name="connsiteX142" fmla="*/ 3037994 w 5500484"/>
                <a:gd name="connsiteY142" fmla="*/ 1367858 h 2791017"/>
                <a:gd name="connsiteX143" fmla="*/ 3045095 w 5500484"/>
                <a:gd name="connsiteY143" fmla="*/ 1367858 h 2791017"/>
                <a:gd name="connsiteX144" fmla="*/ 3045095 w 5500484"/>
                <a:gd name="connsiteY144" fmla="*/ 1399309 h 2791017"/>
                <a:gd name="connsiteX145" fmla="*/ 3056382 w 5500484"/>
                <a:gd name="connsiteY145" fmla="*/ 1399309 h 2791017"/>
                <a:gd name="connsiteX146" fmla="*/ 3056382 w 5500484"/>
                <a:gd name="connsiteY146" fmla="*/ 1418458 h 2791017"/>
                <a:gd name="connsiteX147" fmla="*/ 3148072 w 5500484"/>
                <a:gd name="connsiteY147" fmla="*/ 1418458 h 2791017"/>
                <a:gd name="connsiteX148" fmla="*/ 3148072 w 5500484"/>
                <a:gd name="connsiteY148" fmla="*/ 1437608 h 2791017"/>
                <a:gd name="connsiteX149" fmla="*/ 3198799 w 5500484"/>
                <a:gd name="connsiteY149" fmla="*/ 1437608 h 2791017"/>
                <a:gd name="connsiteX150" fmla="*/ 3198799 w 5500484"/>
                <a:gd name="connsiteY150" fmla="*/ 1456757 h 2791017"/>
                <a:gd name="connsiteX151" fmla="*/ 3250921 w 5500484"/>
                <a:gd name="connsiteY151" fmla="*/ 1456757 h 2791017"/>
                <a:gd name="connsiteX152" fmla="*/ 3250921 w 5500484"/>
                <a:gd name="connsiteY152" fmla="*/ 1482121 h 2791017"/>
                <a:gd name="connsiteX153" fmla="*/ 3303678 w 5500484"/>
                <a:gd name="connsiteY153" fmla="*/ 1482121 h 2791017"/>
                <a:gd name="connsiteX154" fmla="*/ 3303678 w 5500484"/>
                <a:gd name="connsiteY154" fmla="*/ 1537160 h 2791017"/>
                <a:gd name="connsiteX155" fmla="*/ 3354405 w 5500484"/>
                <a:gd name="connsiteY155" fmla="*/ 1537160 h 2791017"/>
                <a:gd name="connsiteX156" fmla="*/ 3354405 w 5500484"/>
                <a:gd name="connsiteY156" fmla="*/ 1561129 h 2791017"/>
                <a:gd name="connsiteX157" fmla="*/ 3470570 w 5500484"/>
                <a:gd name="connsiteY157" fmla="*/ 1561129 h 2791017"/>
                <a:gd name="connsiteX158" fmla="*/ 3470570 w 5500484"/>
                <a:gd name="connsiteY158" fmla="*/ 1577869 h 2791017"/>
                <a:gd name="connsiteX159" fmla="*/ 3511913 w 5500484"/>
                <a:gd name="connsiteY159" fmla="*/ 1577869 h 2791017"/>
                <a:gd name="connsiteX160" fmla="*/ 3511913 w 5500484"/>
                <a:gd name="connsiteY160" fmla="*/ 1608432 h 2791017"/>
                <a:gd name="connsiteX161" fmla="*/ 3565050 w 5500484"/>
                <a:gd name="connsiteY161" fmla="*/ 1608432 h 2791017"/>
                <a:gd name="connsiteX162" fmla="*/ 3565050 w 5500484"/>
                <a:gd name="connsiteY162" fmla="*/ 1631894 h 2791017"/>
                <a:gd name="connsiteX163" fmla="*/ 3581916 w 5500484"/>
                <a:gd name="connsiteY163" fmla="*/ 1631894 h 2791017"/>
                <a:gd name="connsiteX164" fmla="*/ 3581916 w 5500484"/>
                <a:gd name="connsiteY164" fmla="*/ 1661823 h 2791017"/>
                <a:gd name="connsiteX165" fmla="*/ 3591428 w 5500484"/>
                <a:gd name="connsiteY165" fmla="*/ 1661823 h 2791017"/>
                <a:gd name="connsiteX166" fmla="*/ 3591428 w 5500484"/>
                <a:gd name="connsiteY166" fmla="*/ 1688201 h 2791017"/>
                <a:gd name="connsiteX167" fmla="*/ 3780260 w 5500484"/>
                <a:gd name="connsiteY167" fmla="*/ 1688201 h 2791017"/>
                <a:gd name="connsiteX168" fmla="*/ 3780260 w 5500484"/>
                <a:gd name="connsiteY168" fmla="*/ 1706716 h 2791017"/>
                <a:gd name="connsiteX169" fmla="*/ 3791040 w 5500484"/>
                <a:gd name="connsiteY169" fmla="*/ 1706716 h 2791017"/>
                <a:gd name="connsiteX170" fmla="*/ 3791040 w 5500484"/>
                <a:gd name="connsiteY170" fmla="*/ 1713945 h 2791017"/>
                <a:gd name="connsiteX171" fmla="*/ 3925213 w 5500484"/>
                <a:gd name="connsiteY171" fmla="*/ 1713945 h 2791017"/>
                <a:gd name="connsiteX172" fmla="*/ 3925213 w 5500484"/>
                <a:gd name="connsiteY172" fmla="*/ 1755922 h 2791017"/>
                <a:gd name="connsiteX173" fmla="*/ 3991159 w 5500484"/>
                <a:gd name="connsiteY173" fmla="*/ 1755922 h 2791017"/>
                <a:gd name="connsiteX174" fmla="*/ 3991159 w 5500484"/>
                <a:gd name="connsiteY174" fmla="*/ 1800182 h 2791017"/>
                <a:gd name="connsiteX175" fmla="*/ 4130659 w 5500484"/>
                <a:gd name="connsiteY175" fmla="*/ 1800182 h 2791017"/>
                <a:gd name="connsiteX176" fmla="*/ 4130659 w 5500484"/>
                <a:gd name="connsiteY176" fmla="*/ 1839115 h 2791017"/>
                <a:gd name="connsiteX177" fmla="*/ 4178089 w 5500484"/>
                <a:gd name="connsiteY177" fmla="*/ 1839115 h 2791017"/>
                <a:gd name="connsiteX178" fmla="*/ 4178089 w 5500484"/>
                <a:gd name="connsiteY178" fmla="*/ 1881726 h 2791017"/>
                <a:gd name="connsiteX179" fmla="*/ 4449480 w 5500484"/>
                <a:gd name="connsiteY179" fmla="*/ 1881726 h 2791017"/>
                <a:gd name="connsiteX180" fmla="*/ 4449480 w 5500484"/>
                <a:gd name="connsiteY180" fmla="*/ 1953632 h 2791017"/>
                <a:gd name="connsiteX181" fmla="*/ 4736469 w 5500484"/>
                <a:gd name="connsiteY181" fmla="*/ 1953632 h 2791017"/>
                <a:gd name="connsiteX182" fmla="*/ 4736469 w 5500484"/>
                <a:gd name="connsiteY182" fmla="*/ 2058764 h 2791017"/>
                <a:gd name="connsiteX183" fmla="*/ 4891568 w 5500484"/>
                <a:gd name="connsiteY183" fmla="*/ 2058764 h 2791017"/>
                <a:gd name="connsiteX184" fmla="*/ 4891568 w 5500484"/>
                <a:gd name="connsiteY184" fmla="*/ 2161868 h 2791017"/>
                <a:gd name="connsiteX185" fmla="*/ 5500295 w 5500484"/>
                <a:gd name="connsiteY185" fmla="*/ 2161868 h 2791017"/>
                <a:gd name="connsiteX186" fmla="*/ 5500295 w 5500484"/>
                <a:gd name="connsiteY186" fmla="*/ 2791013 h 279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5500484" h="2791017">
                  <a:moveTo>
                    <a:pt x="-190" y="-5"/>
                  </a:moveTo>
                  <a:lnTo>
                    <a:pt x="328142" y="-5"/>
                  </a:lnTo>
                  <a:lnTo>
                    <a:pt x="328142" y="19272"/>
                  </a:lnTo>
                  <a:lnTo>
                    <a:pt x="354521" y="19272"/>
                  </a:lnTo>
                  <a:lnTo>
                    <a:pt x="354521" y="40831"/>
                  </a:lnTo>
                  <a:lnTo>
                    <a:pt x="374938" y="40831"/>
                  </a:lnTo>
                  <a:lnTo>
                    <a:pt x="374938" y="51610"/>
                  </a:lnTo>
                  <a:lnTo>
                    <a:pt x="615893" y="51610"/>
                  </a:lnTo>
                  <a:lnTo>
                    <a:pt x="615893" y="68350"/>
                  </a:lnTo>
                  <a:lnTo>
                    <a:pt x="728507" y="68350"/>
                  </a:lnTo>
                  <a:lnTo>
                    <a:pt x="728507" y="92319"/>
                  </a:lnTo>
                  <a:lnTo>
                    <a:pt x="734468" y="92319"/>
                  </a:lnTo>
                  <a:lnTo>
                    <a:pt x="734468" y="110327"/>
                  </a:lnTo>
                  <a:lnTo>
                    <a:pt x="778854" y="110327"/>
                  </a:lnTo>
                  <a:lnTo>
                    <a:pt x="778854" y="123009"/>
                  </a:lnTo>
                  <a:lnTo>
                    <a:pt x="854945" y="123009"/>
                  </a:lnTo>
                  <a:lnTo>
                    <a:pt x="854945" y="139749"/>
                  </a:lnTo>
                  <a:lnTo>
                    <a:pt x="933953" y="139749"/>
                  </a:lnTo>
                  <a:lnTo>
                    <a:pt x="933953" y="163718"/>
                  </a:lnTo>
                  <a:lnTo>
                    <a:pt x="958556" y="163718"/>
                  </a:lnTo>
                  <a:lnTo>
                    <a:pt x="958556" y="178048"/>
                  </a:lnTo>
                  <a:lnTo>
                    <a:pt x="997489" y="178048"/>
                  </a:lnTo>
                  <a:lnTo>
                    <a:pt x="997489" y="198339"/>
                  </a:lnTo>
                  <a:lnTo>
                    <a:pt x="1037690" y="198339"/>
                  </a:lnTo>
                  <a:lnTo>
                    <a:pt x="1037690" y="215713"/>
                  </a:lnTo>
                  <a:lnTo>
                    <a:pt x="1058615" y="215713"/>
                  </a:lnTo>
                  <a:lnTo>
                    <a:pt x="1058615" y="230171"/>
                  </a:lnTo>
                  <a:lnTo>
                    <a:pt x="1068761" y="230171"/>
                  </a:lnTo>
                  <a:lnTo>
                    <a:pt x="1068761" y="247545"/>
                  </a:lnTo>
                  <a:lnTo>
                    <a:pt x="1089178" y="247545"/>
                  </a:lnTo>
                  <a:lnTo>
                    <a:pt x="1089178" y="286478"/>
                  </a:lnTo>
                  <a:lnTo>
                    <a:pt x="1094505" y="286478"/>
                  </a:lnTo>
                  <a:lnTo>
                    <a:pt x="1094505" y="307403"/>
                  </a:lnTo>
                  <a:lnTo>
                    <a:pt x="1126336" y="307403"/>
                  </a:lnTo>
                  <a:lnTo>
                    <a:pt x="1126336" y="323002"/>
                  </a:lnTo>
                  <a:lnTo>
                    <a:pt x="1146120" y="323002"/>
                  </a:lnTo>
                  <a:lnTo>
                    <a:pt x="1146120" y="337332"/>
                  </a:lnTo>
                  <a:lnTo>
                    <a:pt x="1162226" y="337332"/>
                  </a:lnTo>
                  <a:lnTo>
                    <a:pt x="1162226" y="355974"/>
                  </a:lnTo>
                  <a:lnTo>
                    <a:pt x="1248589" y="355974"/>
                  </a:lnTo>
                  <a:lnTo>
                    <a:pt x="1248589" y="375124"/>
                  </a:lnTo>
                  <a:lnTo>
                    <a:pt x="1305404" y="375124"/>
                  </a:lnTo>
                  <a:lnTo>
                    <a:pt x="1305404" y="398458"/>
                  </a:lnTo>
                  <a:lnTo>
                    <a:pt x="1330006" y="398458"/>
                  </a:lnTo>
                  <a:lnTo>
                    <a:pt x="1330006" y="411140"/>
                  </a:lnTo>
                  <a:lnTo>
                    <a:pt x="1355370" y="411140"/>
                  </a:lnTo>
                  <a:lnTo>
                    <a:pt x="1355370" y="426612"/>
                  </a:lnTo>
                  <a:lnTo>
                    <a:pt x="1374519" y="426612"/>
                  </a:lnTo>
                  <a:lnTo>
                    <a:pt x="1374519" y="448805"/>
                  </a:lnTo>
                  <a:lnTo>
                    <a:pt x="1388850" y="448805"/>
                  </a:lnTo>
                  <a:lnTo>
                    <a:pt x="1388850" y="458951"/>
                  </a:lnTo>
                  <a:lnTo>
                    <a:pt x="1398995" y="458951"/>
                  </a:lnTo>
                  <a:lnTo>
                    <a:pt x="1398995" y="481144"/>
                  </a:lnTo>
                  <a:lnTo>
                    <a:pt x="1528477" y="481144"/>
                  </a:lnTo>
                  <a:lnTo>
                    <a:pt x="1528477" y="499786"/>
                  </a:lnTo>
                  <a:lnTo>
                    <a:pt x="1540398" y="499786"/>
                  </a:lnTo>
                  <a:lnTo>
                    <a:pt x="1540398" y="518936"/>
                  </a:lnTo>
                  <a:lnTo>
                    <a:pt x="1553079" y="518936"/>
                  </a:lnTo>
                  <a:lnTo>
                    <a:pt x="1553079" y="568649"/>
                  </a:lnTo>
                  <a:lnTo>
                    <a:pt x="1569312" y="568649"/>
                  </a:lnTo>
                  <a:lnTo>
                    <a:pt x="1569312" y="584247"/>
                  </a:lnTo>
                  <a:lnTo>
                    <a:pt x="1612050" y="584247"/>
                  </a:lnTo>
                  <a:lnTo>
                    <a:pt x="1612050" y="621405"/>
                  </a:lnTo>
                  <a:lnTo>
                    <a:pt x="1621561" y="621405"/>
                  </a:lnTo>
                  <a:lnTo>
                    <a:pt x="1621561" y="641062"/>
                  </a:lnTo>
                  <a:lnTo>
                    <a:pt x="1659607" y="641062"/>
                  </a:lnTo>
                  <a:lnTo>
                    <a:pt x="1659607" y="655519"/>
                  </a:lnTo>
                  <a:lnTo>
                    <a:pt x="1691311" y="655519"/>
                  </a:lnTo>
                  <a:lnTo>
                    <a:pt x="1691311" y="675303"/>
                  </a:lnTo>
                  <a:lnTo>
                    <a:pt x="1777547" y="675303"/>
                  </a:lnTo>
                  <a:lnTo>
                    <a:pt x="1777547" y="692043"/>
                  </a:lnTo>
                  <a:lnTo>
                    <a:pt x="1793780" y="692043"/>
                  </a:lnTo>
                  <a:lnTo>
                    <a:pt x="1793780" y="703457"/>
                  </a:lnTo>
                  <a:lnTo>
                    <a:pt x="1798599" y="703457"/>
                  </a:lnTo>
                  <a:lnTo>
                    <a:pt x="1798599" y="708276"/>
                  </a:lnTo>
                  <a:lnTo>
                    <a:pt x="1817115" y="708276"/>
                  </a:lnTo>
                  <a:lnTo>
                    <a:pt x="1817115" y="734654"/>
                  </a:lnTo>
                  <a:lnTo>
                    <a:pt x="1862643" y="734654"/>
                  </a:lnTo>
                  <a:lnTo>
                    <a:pt x="1862643" y="763315"/>
                  </a:lnTo>
                  <a:lnTo>
                    <a:pt x="1893206" y="763315"/>
                  </a:lnTo>
                  <a:lnTo>
                    <a:pt x="1893206" y="786776"/>
                  </a:lnTo>
                  <a:lnTo>
                    <a:pt x="1943933" y="786776"/>
                  </a:lnTo>
                  <a:lnTo>
                    <a:pt x="1943933" y="803263"/>
                  </a:lnTo>
                  <a:lnTo>
                    <a:pt x="1964858" y="803263"/>
                  </a:lnTo>
                  <a:lnTo>
                    <a:pt x="1964858" y="817593"/>
                  </a:lnTo>
                  <a:lnTo>
                    <a:pt x="1988193" y="817593"/>
                  </a:lnTo>
                  <a:lnTo>
                    <a:pt x="1988193" y="838645"/>
                  </a:lnTo>
                  <a:lnTo>
                    <a:pt x="2027760" y="838645"/>
                  </a:lnTo>
                  <a:lnTo>
                    <a:pt x="2027760" y="851327"/>
                  </a:lnTo>
                  <a:lnTo>
                    <a:pt x="2058957" y="851327"/>
                  </a:lnTo>
                  <a:lnTo>
                    <a:pt x="2058957" y="869335"/>
                  </a:lnTo>
                  <a:lnTo>
                    <a:pt x="2086477" y="869335"/>
                  </a:lnTo>
                  <a:lnTo>
                    <a:pt x="2086477" y="884426"/>
                  </a:lnTo>
                  <a:lnTo>
                    <a:pt x="2109811" y="884426"/>
                  </a:lnTo>
                  <a:lnTo>
                    <a:pt x="2109811" y="909790"/>
                  </a:lnTo>
                  <a:lnTo>
                    <a:pt x="2120083" y="909790"/>
                  </a:lnTo>
                  <a:lnTo>
                    <a:pt x="2120083" y="926530"/>
                  </a:lnTo>
                  <a:lnTo>
                    <a:pt x="2132004" y="926530"/>
                  </a:lnTo>
                  <a:cubicBezTo>
                    <a:pt x="2132004" y="926530"/>
                    <a:pt x="2129595" y="943270"/>
                    <a:pt x="2132004" y="943270"/>
                  </a:cubicBezTo>
                  <a:lnTo>
                    <a:pt x="2154198" y="943270"/>
                  </a:lnTo>
                  <a:lnTo>
                    <a:pt x="2154198" y="959503"/>
                  </a:lnTo>
                  <a:lnTo>
                    <a:pt x="2169162" y="959503"/>
                  </a:lnTo>
                  <a:lnTo>
                    <a:pt x="2169162" y="966097"/>
                  </a:lnTo>
                  <a:lnTo>
                    <a:pt x="2204417" y="966097"/>
                  </a:lnTo>
                  <a:lnTo>
                    <a:pt x="2204417" y="984613"/>
                  </a:lnTo>
                  <a:lnTo>
                    <a:pt x="2331236" y="984613"/>
                  </a:lnTo>
                  <a:lnTo>
                    <a:pt x="2331236" y="997295"/>
                  </a:lnTo>
                  <a:lnTo>
                    <a:pt x="2392996" y="997295"/>
                  </a:lnTo>
                  <a:lnTo>
                    <a:pt x="2392996" y="1018854"/>
                  </a:lnTo>
                  <a:lnTo>
                    <a:pt x="2488744" y="1018854"/>
                  </a:lnTo>
                  <a:lnTo>
                    <a:pt x="2488744" y="1035340"/>
                  </a:lnTo>
                  <a:lnTo>
                    <a:pt x="2522985" y="1035340"/>
                  </a:lnTo>
                  <a:lnTo>
                    <a:pt x="2522985" y="1056899"/>
                  </a:lnTo>
                  <a:lnTo>
                    <a:pt x="2533130" y="1056899"/>
                  </a:lnTo>
                  <a:lnTo>
                    <a:pt x="2533130" y="1104203"/>
                  </a:lnTo>
                  <a:lnTo>
                    <a:pt x="2545178" y="1104203"/>
                  </a:lnTo>
                  <a:lnTo>
                    <a:pt x="2545178" y="1115616"/>
                  </a:lnTo>
                  <a:lnTo>
                    <a:pt x="2561284" y="1115616"/>
                  </a:lnTo>
                  <a:lnTo>
                    <a:pt x="2561284" y="1131088"/>
                  </a:lnTo>
                  <a:lnTo>
                    <a:pt x="2673391" y="1131088"/>
                  </a:lnTo>
                  <a:lnTo>
                    <a:pt x="2673391" y="1164695"/>
                  </a:lnTo>
                  <a:lnTo>
                    <a:pt x="2691907" y="1164695"/>
                  </a:lnTo>
                  <a:lnTo>
                    <a:pt x="2691907" y="1176616"/>
                  </a:lnTo>
                  <a:lnTo>
                    <a:pt x="2740732" y="1176616"/>
                  </a:lnTo>
                  <a:lnTo>
                    <a:pt x="2740732" y="1195258"/>
                  </a:lnTo>
                  <a:lnTo>
                    <a:pt x="2795263" y="1195258"/>
                  </a:lnTo>
                  <a:lnTo>
                    <a:pt x="2795263" y="1219227"/>
                  </a:lnTo>
                  <a:lnTo>
                    <a:pt x="2829504" y="1219227"/>
                  </a:lnTo>
                  <a:lnTo>
                    <a:pt x="2829504" y="1232923"/>
                  </a:lnTo>
                  <a:lnTo>
                    <a:pt x="2845610" y="1232923"/>
                  </a:lnTo>
                  <a:lnTo>
                    <a:pt x="2845610" y="1256385"/>
                  </a:lnTo>
                  <a:lnTo>
                    <a:pt x="2857658" y="1256385"/>
                  </a:lnTo>
                  <a:lnTo>
                    <a:pt x="2857658" y="1274900"/>
                  </a:lnTo>
                  <a:lnTo>
                    <a:pt x="2887587" y="1274900"/>
                  </a:lnTo>
                  <a:lnTo>
                    <a:pt x="2887587" y="1289865"/>
                  </a:lnTo>
                  <a:lnTo>
                    <a:pt x="2899001" y="1289865"/>
                  </a:lnTo>
                  <a:lnTo>
                    <a:pt x="2899001" y="1316877"/>
                  </a:lnTo>
                  <a:lnTo>
                    <a:pt x="2954674" y="1316877"/>
                  </a:lnTo>
                  <a:lnTo>
                    <a:pt x="2954674" y="1337295"/>
                  </a:lnTo>
                  <a:lnTo>
                    <a:pt x="2972682" y="1337295"/>
                  </a:lnTo>
                  <a:lnTo>
                    <a:pt x="2972682" y="1355176"/>
                  </a:lnTo>
                  <a:lnTo>
                    <a:pt x="3037994" y="1355176"/>
                  </a:lnTo>
                  <a:lnTo>
                    <a:pt x="3037994" y="1367858"/>
                  </a:lnTo>
                  <a:lnTo>
                    <a:pt x="3045095" y="1367858"/>
                  </a:lnTo>
                  <a:lnTo>
                    <a:pt x="3045095" y="1399309"/>
                  </a:lnTo>
                  <a:lnTo>
                    <a:pt x="3056382" y="1399309"/>
                  </a:lnTo>
                  <a:lnTo>
                    <a:pt x="3056382" y="1418458"/>
                  </a:lnTo>
                  <a:lnTo>
                    <a:pt x="3148072" y="1418458"/>
                  </a:lnTo>
                  <a:lnTo>
                    <a:pt x="3148072" y="1437608"/>
                  </a:lnTo>
                  <a:lnTo>
                    <a:pt x="3198799" y="1437608"/>
                  </a:lnTo>
                  <a:lnTo>
                    <a:pt x="3198799" y="1456757"/>
                  </a:lnTo>
                  <a:lnTo>
                    <a:pt x="3250921" y="1456757"/>
                  </a:lnTo>
                  <a:lnTo>
                    <a:pt x="3250921" y="1482121"/>
                  </a:lnTo>
                  <a:lnTo>
                    <a:pt x="3303678" y="1482121"/>
                  </a:lnTo>
                  <a:lnTo>
                    <a:pt x="3303678" y="1537160"/>
                  </a:lnTo>
                  <a:lnTo>
                    <a:pt x="3354405" y="1537160"/>
                  </a:lnTo>
                  <a:lnTo>
                    <a:pt x="3354405" y="1561129"/>
                  </a:lnTo>
                  <a:lnTo>
                    <a:pt x="3470570" y="1561129"/>
                  </a:lnTo>
                  <a:lnTo>
                    <a:pt x="3470570" y="1577869"/>
                  </a:lnTo>
                  <a:lnTo>
                    <a:pt x="3511913" y="1577869"/>
                  </a:lnTo>
                  <a:lnTo>
                    <a:pt x="3511913" y="1608432"/>
                  </a:lnTo>
                  <a:lnTo>
                    <a:pt x="3565050" y="1608432"/>
                  </a:lnTo>
                  <a:lnTo>
                    <a:pt x="3565050" y="1631894"/>
                  </a:lnTo>
                  <a:lnTo>
                    <a:pt x="3581916" y="1631894"/>
                  </a:lnTo>
                  <a:lnTo>
                    <a:pt x="3581916" y="1661823"/>
                  </a:lnTo>
                  <a:lnTo>
                    <a:pt x="3591428" y="1661823"/>
                  </a:lnTo>
                  <a:lnTo>
                    <a:pt x="3591428" y="1688201"/>
                  </a:lnTo>
                  <a:lnTo>
                    <a:pt x="3780260" y="1688201"/>
                  </a:lnTo>
                  <a:lnTo>
                    <a:pt x="3780260" y="1706716"/>
                  </a:lnTo>
                  <a:lnTo>
                    <a:pt x="3791040" y="1706716"/>
                  </a:lnTo>
                  <a:lnTo>
                    <a:pt x="3791040" y="1713945"/>
                  </a:lnTo>
                  <a:lnTo>
                    <a:pt x="3925213" y="1713945"/>
                  </a:lnTo>
                  <a:lnTo>
                    <a:pt x="3925213" y="1755922"/>
                  </a:lnTo>
                  <a:lnTo>
                    <a:pt x="3991159" y="1755922"/>
                  </a:lnTo>
                  <a:lnTo>
                    <a:pt x="3991159" y="1800182"/>
                  </a:lnTo>
                  <a:lnTo>
                    <a:pt x="4130659" y="1800182"/>
                  </a:lnTo>
                  <a:lnTo>
                    <a:pt x="4130659" y="1839115"/>
                  </a:lnTo>
                  <a:lnTo>
                    <a:pt x="4178089" y="1839115"/>
                  </a:lnTo>
                  <a:lnTo>
                    <a:pt x="4178089" y="1881726"/>
                  </a:lnTo>
                  <a:lnTo>
                    <a:pt x="4449480" y="1881726"/>
                  </a:lnTo>
                  <a:lnTo>
                    <a:pt x="4449480" y="1953632"/>
                  </a:lnTo>
                  <a:lnTo>
                    <a:pt x="4736469" y="1953632"/>
                  </a:lnTo>
                  <a:lnTo>
                    <a:pt x="4736469" y="2058764"/>
                  </a:lnTo>
                  <a:lnTo>
                    <a:pt x="4891568" y="2058764"/>
                  </a:lnTo>
                  <a:lnTo>
                    <a:pt x="4891568" y="2161868"/>
                  </a:lnTo>
                  <a:lnTo>
                    <a:pt x="5500295" y="2161868"/>
                  </a:lnTo>
                  <a:lnTo>
                    <a:pt x="5500295" y="2791013"/>
                  </a:lnTo>
                </a:path>
              </a:pathLst>
            </a:custGeom>
            <a:noFill/>
            <a:ln w="12664" cap="flat">
              <a:solidFill>
                <a:schemeClr val="bg2">
                  <a:lumMod val="50000"/>
                </a:schemeClr>
              </a:solidFill>
              <a:prstDash val="solid"/>
              <a:miter/>
            </a:ln>
          </p:spPr>
          <p:txBody>
            <a:bodyPr rtlCol="0" anchor="ctr"/>
            <a:lstStyle/>
            <a:p>
              <a:endParaRPr lang="en-GB" dirty="0"/>
            </a:p>
          </p:txBody>
        </p:sp>
        <p:grpSp>
          <p:nvGrpSpPr>
            <p:cNvPr id="123" name="Graphic 119">
              <a:extLst>
                <a:ext uri="{FF2B5EF4-FFF2-40B4-BE49-F238E27FC236}">
                  <a16:creationId xmlns:a16="http://schemas.microsoft.com/office/drawing/2014/main" id="{AA8FBF76-F48F-4C41-8490-C961069F5980}"/>
                </a:ext>
              </a:extLst>
            </p:cNvPr>
            <p:cNvGrpSpPr/>
            <p:nvPr/>
          </p:nvGrpSpPr>
          <p:grpSpPr>
            <a:xfrm>
              <a:off x="3881935" y="1865251"/>
              <a:ext cx="5055480" cy="2211458"/>
              <a:chOff x="3881935" y="1865251"/>
              <a:chExt cx="5055480" cy="2211458"/>
            </a:xfrm>
          </p:grpSpPr>
          <p:sp>
            <p:nvSpPr>
              <p:cNvPr id="124" name="Freeform: Shape 123">
                <a:extLst>
                  <a:ext uri="{FF2B5EF4-FFF2-40B4-BE49-F238E27FC236}">
                    <a16:creationId xmlns:a16="http://schemas.microsoft.com/office/drawing/2014/main" id="{A242CECB-9BF6-4844-B382-792562600CD8}"/>
                  </a:ext>
                </a:extLst>
              </p:cNvPr>
              <p:cNvSpPr/>
              <p:nvPr/>
            </p:nvSpPr>
            <p:spPr>
              <a:xfrm>
                <a:off x="8937415" y="40287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25" name="Freeform: Shape 124">
                <a:extLst>
                  <a:ext uri="{FF2B5EF4-FFF2-40B4-BE49-F238E27FC236}">
                    <a16:creationId xmlns:a16="http://schemas.microsoft.com/office/drawing/2014/main" id="{7F9B2872-9A68-4CF1-B6E4-5AD6693B2910}"/>
                  </a:ext>
                </a:extLst>
              </p:cNvPr>
              <p:cNvSpPr/>
              <p:nvPr/>
            </p:nvSpPr>
            <p:spPr>
              <a:xfrm>
                <a:off x="8887195" y="40287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26" name="Freeform: Shape 125">
                <a:extLst>
                  <a:ext uri="{FF2B5EF4-FFF2-40B4-BE49-F238E27FC236}">
                    <a16:creationId xmlns:a16="http://schemas.microsoft.com/office/drawing/2014/main" id="{B141D055-00C1-4665-8278-8B089B86E14A}"/>
                  </a:ext>
                </a:extLst>
              </p:cNvPr>
              <p:cNvSpPr/>
              <p:nvPr/>
            </p:nvSpPr>
            <p:spPr>
              <a:xfrm>
                <a:off x="8655245" y="402788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27" name="Freeform: Shape 126">
                <a:extLst>
                  <a:ext uri="{FF2B5EF4-FFF2-40B4-BE49-F238E27FC236}">
                    <a16:creationId xmlns:a16="http://schemas.microsoft.com/office/drawing/2014/main" id="{30AEC9AA-E7CA-44DD-ADB1-C6F26EDD81B1}"/>
                  </a:ext>
                </a:extLst>
              </p:cNvPr>
              <p:cNvSpPr/>
              <p:nvPr/>
            </p:nvSpPr>
            <p:spPr>
              <a:xfrm>
                <a:off x="8597162" y="402788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28" name="Freeform: Shape 127">
                <a:extLst>
                  <a:ext uri="{FF2B5EF4-FFF2-40B4-BE49-F238E27FC236}">
                    <a16:creationId xmlns:a16="http://schemas.microsoft.com/office/drawing/2014/main" id="{41D9B641-07F6-411A-ACFE-22567CAC135D}"/>
                  </a:ext>
                </a:extLst>
              </p:cNvPr>
              <p:cNvSpPr/>
              <p:nvPr/>
            </p:nvSpPr>
            <p:spPr>
              <a:xfrm>
                <a:off x="8303578" y="38171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29" name="Freeform: Shape 128">
                <a:extLst>
                  <a:ext uri="{FF2B5EF4-FFF2-40B4-BE49-F238E27FC236}">
                    <a16:creationId xmlns:a16="http://schemas.microsoft.com/office/drawing/2014/main" id="{74076F17-F855-41CE-8FF4-CC60044D5E6B}"/>
                  </a:ext>
                </a:extLst>
              </p:cNvPr>
              <p:cNvSpPr/>
              <p:nvPr/>
            </p:nvSpPr>
            <p:spPr>
              <a:xfrm>
                <a:off x="8259191" y="38171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0" name="Freeform: Shape 129">
                <a:extLst>
                  <a:ext uri="{FF2B5EF4-FFF2-40B4-BE49-F238E27FC236}">
                    <a16:creationId xmlns:a16="http://schemas.microsoft.com/office/drawing/2014/main" id="{D9B5E974-DD38-4C7A-A30C-497771459771}"/>
                  </a:ext>
                </a:extLst>
              </p:cNvPr>
              <p:cNvSpPr/>
              <p:nvPr/>
            </p:nvSpPr>
            <p:spPr>
              <a:xfrm>
                <a:off x="8181325" y="38171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1" name="Freeform: Shape 130">
                <a:extLst>
                  <a:ext uri="{FF2B5EF4-FFF2-40B4-BE49-F238E27FC236}">
                    <a16:creationId xmlns:a16="http://schemas.microsoft.com/office/drawing/2014/main" id="{70EEE821-1737-4FB5-868E-273940B5C100}"/>
                  </a:ext>
                </a:extLst>
              </p:cNvPr>
              <p:cNvSpPr/>
              <p:nvPr/>
            </p:nvSpPr>
            <p:spPr>
              <a:xfrm>
                <a:off x="8084309" y="38171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2" name="Freeform: Shape 131">
                <a:extLst>
                  <a:ext uri="{FF2B5EF4-FFF2-40B4-BE49-F238E27FC236}">
                    <a16:creationId xmlns:a16="http://schemas.microsoft.com/office/drawing/2014/main" id="{FF9B64C4-7B86-4538-9E79-A7383851F29A}"/>
                  </a:ext>
                </a:extLst>
              </p:cNvPr>
              <p:cNvSpPr/>
              <p:nvPr/>
            </p:nvSpPr>
            <p:spPr>
              <a:xfrm>
                <a:off x="8062750" y="37468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3" name="Freeform: Shape 132">
                <a:extLst>
                  <a:ext uri="{FF2B5EF4-FFF2-40B4-BE49-F238E27FC236}">
                    <a16:creationId xmlns:a16="http://schemas.microsoft.com/office/drawing/2014/main" id="{6D1406FC-668D-47D0-A3D3-0CD6D390184C}"/>
                  </a:ext>
                </a:extLst>
              </p:cNvPr>
              <p:cNvSpPr/>
              <p:nvPr/>
            </p:nvSpPr>
            <p:spPr>
              <a:xfrm>
                <a:off x="8000482" y="374444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4" name="Freeform: Shape 133">
                <a:extLst>
                  <a:ext uri="{FF2B5EF4-FFF2-40B4-BE49-F238E27FC236}">
                    <a16:creationId xmlns:a16="http://schemas.microsoft.com/office/drawing/2014/main" id="{ECEDEDD6-5337-424B-8B3F-2B69CD76F16F}"/>
                  </a:ext>
                </a:extLst>
              </p:cNvPr>
              <p:cNvSpPr/>
              <p:nvPr/>
            </p:nvSpPr>
            <p:spPr>
              <a:xfrm>
                <a:off x="7958506" y="37468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5" name="Freeform: Shape 134">
                <a:extLst>
                  <a:ext uri="{FF2B5EF4-FFF2-40B4-BE49-F238E27FC236}">
                    <a16:creationId xmlns:a16="http://schemas.microsoft.com/office/drawing/2014/main" id="{861E4877-7FEC-4F3A-99D5-7A8BC2E43AF6}"/>
                  </a:ext>
                </a:extLst>
              </p:cNvPr>
              <p:cNvSpPr/>
              <p:nvPr/>
            </p:nvSpPr>
            <p:spPr>
              <a:xfrm>
                <a:off x="7936946" y="37468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6" name="Freeform: Shape 135">
                <a:extLst>
                  <a:ext uri="{FF2B5EF4-FFF2-40B4-BE49-F238E27FC236}">
                    <a16:creationId xmlns:a16="http://schemas.microsoft.com/office/drawing/2014/main" id="{DFED814A-00F1-49E3-BE07-11D059347105}"/>
                  </a:ext>
                </a:extLst>
              </p:cNvPr>
              <p:cNvSpPr/>
              <p:nvPr/>
            </p:nvSpPr>
            <p:spPr>
              <a:xfrm>
                <a:off x="7929084" y="37468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7" name="Freeform: Shape 136">
                <a:extLst>
                  <a:ext uri="{FF2B5EF4-FFF2-40B4-BE49-F238E27FC236}">
                    <a16:creationId xmlns:a16="http://schemas.microsoft.com/office/drawing/2014/main" id="{3F68DBA6-64E8-4322-A086-6CB0077E4354}"/>
                  </a:ext>
                </a:extLst>
              </p:cNvPr>
              <p:cNvSpPr/>
              <p:nvPr/>
            </p:nvSpPr>
            <p:spPr>
              <a:xfrm>
                <a:off x="7867450" y="374444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8" name="Freeform: Shape 137">
                <a:extLst>
                  <a:ext uri="{FF2B5EF4-FFF2-40B4-BE49-F238E27FC236}">
                    <a16:creationId xmlns:a16="http://schemas.microsoft.com/office/drawing/2014/main" id="{F882B1B7-967E-46E8-AE7C-25097B641AEF}"/>
                  </a:ext>
                </a:extLst>
              </p:cNvPr>
              <p:cNvSpPr/>
              <p:nvPr/>
            </p:nvSpPr>
            <p:spPr>
              <a:xfrm>
                <a:off x="7652874" y="366175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39" name="Freeform: Shape 138">
                <a:extLst>
                  <a:ext uri="{FF2B5EF4-FFF2-40B4-BE49-F238E27FC236}">
                    <a16:creationId xmlns:a16="http://schemas.microsoft.com/office/drawing/2014/main" id="{113568FD-01F5-4655-8D88-50C7213A793B}"/>
                  </a:ext>
                </a:extLst>
              </p:cNvPr>
              <p:cNvSpPr/>
              <p:nvPr/>
            </p:nvSpPr>
            <p:spPr>
              <a:xfrm>
                <a:off x="7634358" y="366175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0" name="Freeform: Shape 139">
                <a:extLst>
                  <a:ext uri="{FF2B5EF4-FFF2-40B4-BE49-F238E27FC236}">
                    <a16:creationId xmlns:a16="http://schemas.microsoft.com/office/drawing/2014/main" id="{76FED9FB-B47B-4402-8425-E5ED5F3AA943}"/>
                  </a:ext>
                </a:extLst>
              </p:cNvPr>
              <p:cNvSpPr/>
              <p:nvPr/>
            </p:nvSpPr>
            <p:spPr>
              <a:xfrm>
                <a:off x="7580968" y="361800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1" name="Freeform: Shape 140">
                <a:extLst>
                  <a:ext uri="{FF2B5EF4-FFF2-40B4-BE49-F238E27FC236}">
                    <a16:creationId xmlns:a16="http://schemas.microsoft.com/office/drawing/2014/main" id="{AE9D5D8B-B7AC-4115-85B7-FA75BE000110}"/>
                  </a:ext>
                </a:extLst>
              </p:cNvPr>
              <p:cNvSpPr/>
              <p:nvPr/>
            </p:nvSpPr>
            <p:spPr>
              <a:xfrm>
                <a:off x="7539118" y="35790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2" name="Freeform: Shape 141">
                <a:extLst>
                  <a:ext uri="{FF2B5EF4-FFF2-40B4-BE49-F238E27FC236}">
                    <a16:creationId xmlns:a16="http://schemas.microsoft.com/office/drawing/2014/main" id="{D9DC4519-771A-4C00-82C8-12D65D6F7C54}"/>
                  </a:ext>
                </a:extLst>
              </p:cNvPr>
              <p:cNvSpPr/>
              <p:nvPr/>
            </p:nvSpPr>
            <p:spPr>
              <a:xfrm>
                <a:off x="7386936" y="3551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3" name="Freeform: Shape 142">
                <a:extLst>
                  <a:ext uri="{FF2B5EF4-FFF2-40B4-BE49-F238E27FC236}">
                    <a16:creationId xmlns:a16="http://schemas.microsoft.com/office/drawing/2014/main" id="{C9C55F31-2434-4728-A795-DCBC272BB21E}"/>
                  </a:ext>
                </a:extLst>
              </p:cNvPr>
              <p:cNvSpPr/>
              <p:nvPr/>
            </p:nvSpPr>
            <p:spPr>
              <a:xfrm>
                <a:off x="7364109" y="3551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4" name="Freeform: Shape 143">
                <a:extLst>
                  <a:ext uri="{FF2B5EF4-FFF2-40B4-BE49-F238E27FC236}">
                    <a16:creationId xmlns:a16="http://schemas.microsoft.com/office/drawing/2014/main" id="{8EBF6F3B-2468-47CD-AC16-7570C2FE25F5}"/>
                  </a:ext>
                </a:extLst>
              </p:cNvPr>
              <p:cNvSpPr/>
              <p:nvPr/>
            </p:nvSpPr>
            <p:spPr>
              <a:xfrm>
                <a:off x="7358148" y="3551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5" name="Freeform: Shape 144">
                <a:extLst>
                  <a:ext uri="{FF2B5EF4-FFF2-40B4-BE49-F238E27FC236}">
                    <a16:creationId xmlns:a16="http://schemas.microsoft.com/office/drawing/2014/main" id="{DE6BAD8C-EE94-4D36-89F2-63356FB93557}"/>
                  </a:ext>
                </a:extLst>
              </p:cNvPr>
              <p:cNvSpPr/>
              <p:nvPr/>
            </p:nvSpPr>
            <p:spPr>
              <a:xfrm>
                <a:off x="7326951" y="3551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6" name="Freeform: Shape 145">
                <a:extLst>
                  <a:ext uri="{FF2B5EF4-FFF2-40B4-BE49-F238E27FC236}">
                    <a16:creationId xmlns:a16="http://schemas.microsoft.com/office/drawing/2014/main" id="{6AB8C3E1-72EA-409D-987D-8E905451D088}"/>
                  </a:ext>
                </a:extLst>
              </p:cNvPr>
              <p:cNvSpPr/>
              <p:nvPr/>
            </p:nvSpPr>
            <p:spPr>
              <a:xfrm>
                <a:off x="7240081" y="3551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7" name="Freeform: Shape 146">
                <a:extLst>
                  <a:ext uri="{FF2B5EF4-FFF2-40B4-BE49-F238E27FC236}">
                    <a16:creationId xmlns:a16="http://schemas.microsoft.com/office/drawing/2014/main" id="{8B5D9AF5-ED2B-4478-9A75-0D0DAF3112A0}"/>
                  </a:ext>
                </a:extLst>
              </p:cNvPr>
              <p:cNvSpPr/>
              <p:nvPr/>
            </p:nvSpPr>
            <p:spPr>
              <a:xfrm>
                <a:off x="7169443" y="347368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8" name="Freeform: Shape 147">
                <a:extLst>
                  <a:ext uri="{FF2B5EF4-FFF2-40B4-BE49-F238E27FC236}">
                    <a16:creationId xmlns:a16="http://schemas.microsoft.com/office/drawing/2014/main" id="{FC490A9C-A86E-4A43-841C-954FA655CE68}"/>
                  </a:ext>
                </a:extLst>
              </p:cNvPr>
              <p:cNvSpPr/>
              <p:nvPr/>
            </p:nvSpPr>
            <p:spPr>
              <a:xfrm>
                <a:off x="6954359" y="34022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49" name="Freeform: Shape 148">
                <a:extLst>
                  <a:ext uri="{FF2B5EF4-FFF2-40B4-BE49-F238E27FC236}">
                    <a16:creationId xmlns:a16="http://schemas.microsoft.com/office/drawing/2014/main" id="{311A3A81-7D2A-47C7-AABF-B47602FF5909}"/>
                  </a:ext>
                </a:extLst>
              </p:cNvPr>
              <p:cNvSpPr/>
              <p:nvPr/>
            </p:nvSpPr>
            <p:spPr>
              <a:xfrm>
                <a:off x="6908831" y="334788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0" name="Freeform: Shape 149">
                <a:extLst>
                  <a:ext uri="{FF2B5EF4-FFF2-40B4-BE49-F238E27FC236}">
                    <a16:creationId xmlns:a16="http://schemas.microsoft.com/office/drawing/2014/main" id="{FC9A0FD4-9329-4601-99E6-40B831825CDF}"/>
                  </a:ext>
                </a:extLst>
              </p:cNvPr>
              <p:cNvSpPr/>
              <p:nvPr/>
            </p:nvSpPr>
            <p:spPr>
              <a:xfrm>
                <a:off x="6850622" y="332391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1" name="Freeform: Shape 150">
                <a:extLst>
                  <a:ext uri="{FF2B5EF4-FFF2-40B4-BE49-F238E27FC236}">
                    <a16:creationId xmlns:a16="http://schemas.microsoft.com/office/drawing/2014/main" id="{A9EC2E7D-9375-44F7-A75E-79B8D80DC571}"/>
                  </a:ext>
                </a:extLst>
              </p:cNvPr>
              <p:cNvSpPr/>
              <p:nvPr/>
            </p:nvSpPr>
            <p:spPr>
              <a:xfrm>
                <a:off x="6842886" y="332391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2" name="Freeform: Shape 151">
                <a:extLst>
                  <a:ext uri="{FF2B5EF4-FFF2-40B4-BE49-F238E27FC236}">
                    <a16:creationId xmlns:a16="http://schemas.microsoft.com/office/drawing/2014/main" id="{B7C09957-AABF-4780-B98E-EF9A2168727D}"/>
                  </a:ext>
                </a:extLst>
              </p:cNvPr>
              <p:cNvSpPr/>
              <p:nvPr/>
            </p:nvSpPr>
            <p:spPr>
              <a:xfrm>
                <a:off x="6481581" y="313990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3" name="Freeform: Shape 152">
                <a:extLst>
                  <a:ext uri="{FF2B5EF4-FFF2-40B4-BE49-F238E27FC236}">
                    <a16:creationId xmlns:a16="http://schemas.microsoft.com/office/drawing/2014/main" id="{BEEC5935-43DF-497E-A71E-37B70537C045}"/>
                  </a:ext>
                </a:extLst>
              </p:cNvPr>
              <p:cNvSpPr/>
              <p:nvPr/>
            </p:nvSpPr>
            <p:spPr>
              <a:xfrm>
                <a:off x="6442014" y="308422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4" name="Freeform: Shape 153">
                <a:extLst>
                  <a:ext uri="{FF2B5EF4-FFF2-40B4-BE49-F238E27FC236}">
                    <a16:creationId xmlns:a16="http://schemas.microsoft.com/office/drawing/2014/main" id="{D954538C-8FEC-4C73-A15C-7BE4CC4E7702}"/>
                  </a:ext>
                </a:extLst>
              </p:cNvPr>
              <p:cNvSpPr/>
              <p:nvPr/>
            </p:nvSpPr>
            <p:spPr>
              <a:xfrm>
                <a:off x="6600283" y="319988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5" name="Freeform: Shape 154">
                <a:extLst>
                  <a:ext uri="{FF2B5EF4-FFF2-40B4-BE49-F238E27FC236}">
                    <a16:creationId xmlns:a16="http://schemas.microsoft.com/office/drawing/2014/main" id="{AF73A3F6-7340-4906-A51C-35D6D3C6D9FF}"/>
                  </a:ext>
                </a:extLst>
              </p:cNvPr>
              <p:cNvSpPr/>
              <p:nvPr/>
            </p:nvSpPr>
            <p:spPr>
              <a:xfrm>
                <a:off x="6635031" y="321726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6" name="Freeform: Shape 155">
                <a:extLst>
                  <a:ext uri="{FF2B5EF4-FFF2-40B4-BE49-F238E27FC236}">
                    <a16:creationId xmlns:a16="http://schemas.microsoft.com/office/drawing/2014/main" id="{8AA9568F-D50B-4527-B698-22F10C705295}"/>
                  </a:ext>
                </a:extLst>
              </p:cNvPr>
              <p:cNvSpPr/>
              <p:nvPr/>
            </p:nvSpPr>
            <p:spPr>
              <a:xfrm>
                <a:off x="6660141" y="321726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7" name="Freeform: Shape 156">
                <a:extLst>
                  <a:ext uri="{FF2B5EF4-FFF2-40B4-BE49-F238E27FC236}">
                    <a16:creationId xmlns:a16="http://schemas.microsoft.com/office/drawing/2014/main" id="{6DBEEBD9-5725-42BA-B724-75834E0E4975}"/>
                  </a:ext>
                </a:extLst>
              </p:cNvPr>
              <p:cNvSpPr/>
              <p:nvPr/>
            </p:nvSpPr>
            <p:spPr>
              <a:xfrm>
                <a:off x="6722409" y="328460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8" name="Freeform: Shape 157">
                <a:extLst>
                  <a:ext uri="{FF2B5EF4-FFF2-40B4-BE49-F238E27FC236}">
                    <a16:creationId xmlns:a16="http://schemas.microsoft.com/office/drawing/2014/main" id="{EBEFF53C-76C7-4B83-BDD2-80C8D8576994}"/>
                  </a:ext>
                </a:extLst>
              </p:cNvPr>
              <p:cNvSpPr/>
              <p:nvPr/>
            </p:nvSpPr>
            <p:spPr>
              <a:xfrm>
                <a:off x="6715307" y="328460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59" name="Freeform: Shape 158">
                <a:extLst>
                  <a:ext uri="{FF2B5EF4-FFF2-40B4-BE49-F238E27FC236}">
                    <a16:creationId xmlns:a16="http://schemas.microsoft.com/office/drawing/2014/main" id="{4C66D7FF-7909-444F-98CE-DBB4E77A5F10}"/>
                  </a:ext>
                </a:extLst>
              </p:cNvPr>
              <p:cNvSpPr/>
              <p:nvPr/>
            </p:nvSpPr>
            <p:spPr>
              <a:xfrm>
                <a:off x="6763244" y="328460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0" name="Freeform: Shape 159">
                <a:extLst>
                  <a:ext uri="{FF2B5EF4-FFF2-40B4-BE49-F238E27FC236}">
                    <a16:creationId xmlns:a16="http://schemas.microsoft.com/office/drawing/2014/main" id="{5387D61E-4C14-4660-A261-C4362E5E2B9F}"/>
                  </a:ext>
                </a:extLst>
              </p:cNvPr>
              <p:cNvSpPr/>
              <p:nvPr/>
            </p:nvSpPr>
            <p:spPr>
              <a:xfrm>
                <a:off x="6791905" y="329994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1" name="Freeform: Shape 160">
                <a:extLst>
                  <a:ext uri="{FF2B5EF4-FFF2-40B4-BE49-F238E27FC236}">
                    <a16:creationId xmlns:a16="http://schemas.microsoft.com/office/drawing/2014/main" id="{48593231-1F8F-4FAA-AA37-FB5A100DF967}"/>
                  </a:ext>
                </a:extLst>
              </p:cNvPr>
              <p:cNvSpPr/>
              <p:nvPr/>
            </p:nvSpPr>
            <p:spPr>
              <a:xfrm>
                <a:off x="6250391" y="299494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2" name="Freeform: Shape 161">
                <a:extLst>
                  <a:ext uri="{FF2B5EF4-FFF2-40B4-BE49-F238E27FC236}">
                    <a16:creationId xmlns:a16="http://schemas.microsoft.com/office/drawing/2014/main" id="{6171DCFC-EBC0-40BA-B93F-E94726475963}"/>
                  </a:ext>
                </a:extLst>
              </p:cNvPr>
              <p:cNvSpPr/>
              <p:nvPr/>
            </p:nvSpPr>
            <p:spPr>
              <a:xfrm>
                <a:off x="6080201" y="2880558"/>
                <a:ext cx="12681" cy="47810"/>
              </a:xfrm>
              <a:custGeom>
                <a:avLst/>
                <a:gdLst>
                  <a:gd name="connsiteX0" fmla="*/ 0 w 12681"/>
                  <a:gd name="connsiteY0" fmla="*/ 0 h 47810"/>
                  <a:gd name="connsiteX1" fmla="*/ 0 w 12681"/>
                  <a:gd name="connsiteY1" fmla="*/ 47811 h 47810"/>
                </a:gdLst>
                <a:ahLst/>
                <a:cxnLst>
                  <a:cxn ang="0">
                    <a:pos x="connsiteX0" y="connsiteY0"/>
                  </a:cxn>
                  <a:cxn ang="0">
                    <a:pos x="connsiteX1" y="connsiteY1"/>
                  </a:cxn>
                </a:cxnLst>
                <a:rect l="l" t="t" r="r" b="b"/>
                <a:pathLst>
                  <a:path w="12681" h="47810">
                    <a:moveTo>
                      <a:pt x="0" y="0"/>
                    </a:moveTo>
                    <a:lnTo>
                      <a:pt x="0" y="47811"/>
                    </a:lnTo>
                  </a:path>
                </a:pathLst>
              </a:custGeom>
              <a:ln w="12664" cap="flat">
                <a:solidFill>
                  <a:schemeClr val="bg2">
                    <a:lumMod val="50000"/>
                  </a:schemeClr>
                </a:solidFill>
                <a:prstDash val="solid"/>
                <a:miter/>
              </a:ln>
            </p:spPr>
            <p:txBody>
              <a:bodyPr rtlCol="0" anchor="ctr"/>
              <a:lstStyle/>
              <a:p>
                <a:endParaRPr lang="en-GB" dirty="0"/>
              </a:p>
            </p:txBody>
          </p:sp>
          <p:sp>
            <p:nvSpPr>
              <p:cNvPr id="163" name="Freeform: Shape 162">
                <a:extLst>
                  <a:ext uri="{FF2B5EF4-FFF2-40B4-BE49-F238E27FC236}">
                    <a16:creationId xmlns:a16="http://schemas.microsoft.com/office/drawing/2014/main" id="{8725411A-9A3D-45CE-A297-9D05EE1B424B}"/>
                  </a:ext>
                </a:extLst>
              </p:cNvPr>
              <p:cNvSpPr/>
              <p:nvPr/>
            </p:nvSpPr>
            <p:spPr>
              <a:xfrm>
                <a:off x="5875897" y="285050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4" name="Freeform: Shape 163">
                <a:extLst>
                  <a:ext uri="{FF2B5EF4-FFF2-40B4-BE49-F238E27FC236}">
                    <a16:creationId xmlns:a16="http://schemas.microsoft.com/office/drawing/2014/main" id="{B2E6F7EA-B1BC-4824-821B-5434AA85A93D}"/>
                  </a:ext>
                </a:extLst>
              </p:cNvPr>
              <p:cNvSpPr/>
              <p:nvPr/>
            </p:nvSpPr>
            <p:spPr>
              <a:xfrm>
                <a:off x="5859031" y="285050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5" name="Freeform: Shape 164">
                <a:extLst>
                  <a:ext uri="{FF2B5EF4-FFF2-40B4-BE49-F238E27FC236}">
                    <a16:creationId xmlns:a16="http://schemas.microsoft.com/office/drawing/2014/main" id="{AF8BDEEE-038F-4C3F-A88D-D4B7A453F1A2}"/>
                  </a:ext>
                </a:extLst>
              </p:cNvPr>
              <p:cNvSpPr/>
              <p:nvPr/>
            </p:nvSpPr>
            <p:spPr>
              <a:xfrm>
                <a:off x="5842925" y="285050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6" name="Freeform: Shape 165">
                <a:extLst>
                  <a:ext uri="{FF2B5EF4-FFF2-40B4-BE49-F238E27FC236}">
                    <a16:creationId xmlns:a16="http://schemas.microsoft.com/office/drawing/2014/main" id="{F2BEBEDE-54EC-45CD-B90E-CDECC418ACBA}"/>
                  </a:ext>
                </a:extLst>
              </p:cNvPr>
              <p:cNvSpPr/>
              <p:nvPr/>
            </p:nvSpPr>
            <p:spPr>
              <a:xfrm>
                <a:off x="5758464" y="280560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7" name="Freeform: Shape 166">
                <a:extLst>
                  <a:ext uri="{FF2B5EF4-FFF2-40B4-BE49-F238E27FC236}">
                    <a16:creationId xmlns:a16="http://schemas.microsoft.com/office/drawing/2014/main" id="{8740432A-9768-4E9D-A2CD-619645B9C52C}"/>
                  </a:ext>
                </a:extLst>
              </p:cNvPr>
              <p:cNvSpPr/>
              <p:nvPr/>
            </p:nvSpPr>
            <p:spPr>
              <a:xfrm>
                <a:off x="5744641" y="278937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8" name="Freeform: Shape 167">
                <a:extLst>
                  <a:ext uri="{FF2B5EF4-FFF2-40B4-BE49-F238E27FC236}">
                    <a16:creationId xmlns:a16="http://schemas.microsoft.com/office/drawing/2014/main" id="{E0F957A3-7A00-4885-8DBD-BB0FC07F4816}"/>
                  </a:ext>
                </a:extLst>
              </p:cNvPr>
              <p:cNvSpPr/>
              <p:nvPr/>
            </p:nvSpPr>
            <p:spPr>
              <a:xfrm>
                <a:off x="5402485" y="25623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69" name="Freeform: Shape 168">
                <a:extLst>
                  <a:ext uri="{FF2B5EF4-FFF2-40B4-BE49-F238E27FC236}">
                    <a16:creationId xmlns:a16="http://schemas.microsoft.com/office/drawing/2014/main" id="{30168261-A758-497D-97B9-C30627F5CE40}"/>
                  </a:ext>
                </a:extLst>
              </p:cNvPr>
              <p:cNvSpPr/>
              <p:nvPr/>
            </p:nvSpPr>
            <p:spPr>
              <a:xfrm>
                <a:off x="5208453" y="24526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sp>
            <p:nvSpPr>
              <p:cNvPr id="170" name="Freeform: Shape 169">
                <a:extLst>
                  <a:ext uri="{FF2B5EF4-FFF2-40B4-BE49-F238E27FC236}">
                    <a16:creationId xmlns:a16="http://schemas.microsoft.com/office/drawing/2014/main" id="{4BA9128A-C73D-41B2-83CA-F188AF1D6A2F}"/>
                  </a:ext>
                </a:extLst>
              </p:cNvPr>
              <p:cNvSpPr/>
              <p:nvPr/>
            </p:nvSpPr>
            <p:spPr>
              <a:xfrm>
                <a:off x="3881935" y="186525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bg2">
                    <a:lumMod val="50000"/>
                  </a:schemeClr>
                </a:solidFill>
                <a:prstDash val="solid"/>
                <a:miter/>
              </a:ln>
            </p:spPr>
            <p:txBody>
              <a:bodyPr rtlCol="0" anchor="ctr"/>
              <a:lstStyle/>
              <a:p>
                <a:endParaRPr lang="en-GB" dirty="0"/>
              </a:p>
            </p:txBody>
          </p:sp>
        </p:grpSp>
        <p:sp>
          <p:nvSpPr>
            <p:cNvPr id="171" name="Freeform: Shape 170">
              <a:extLst>
                <a:ext uri="{FF2B5EF4-FFF2-40B4-BE49-F238E27FC236}">
                  <a16:creationId xmlns:a16="http://schemas.microsoft.com/office/drawing/2014/main" id="{8BF9D31E-AA71-459C-8AA1-0AFE84F2CE43}"/>
                </a:ext>
              </a:extLst>
            </p:cNvPr>
            <p:cNvSpPr/>
            <p:nvPr/>
          </p:nvSpPr>
          <p:spPr>
            <a:xfrm>
              <a:off x="3599130" y="1889853"/>
              <a:ext cx="5570741" cy="2452920"/>
            </a:xfrm>
            <a:custGeom>
              <a:avLst/>
              <a:gdLst>
                <a:gd name="connsiteX0" fmla="*/ -190 w 5570741"/>
                <a:gd name="connsiteY0" fmla="*/ -5 h 2452920"/>
                <a:gd name="connsiteX1" fmla="*/ 24413 w 5570741"/>
                <a:gd name="connsiteY1" fmla="*/ -5 h 2452920"/>
                <a:gd name="connsiteX2" fmla="*/ 24413 w 5570741"/>
                <a:gd name="connsiteY2" fmla="*/ 12677 h 2452920"/>
                <a:gd name="connsiteX3" fmla="*/ 74126 w 5570741"/>
                <a:gd name="connsiteY3" fmla="*/ 12677 h 2452920"/>
                <a:gd name="connsiteX4" fmla="*/ 74126 w 5570741"/>
                <a:gd name="connsiteY4" fmla="*/ 16355 h 2452920"/>
                <a:gd name="connsiteX5" fmla="*/ 98094 w 5570741"/>
                <a:gd name="connsiteY5" fmla="*/ 16355 h 2452920"/>
                <a:gd name="connsiteX6" fmla="*/ 98094 w 5570741"/>
                <a:gd name="connsiteY6" fmla="*/ 23964 h 2452920"/>
                <a:gd name="connsiteX7" fmla="*/ 124980 w 5570741"/>
                <a:gd name="connsiteY7" fmla="*/ 23964 h 2452920"/>
                <a:gd name="connsiteX8" fmla="*/ 124980 w 5570741"/>
                <a:gd name="connsiteY8" fmla="*/ 28149 h 2452920"/>
                <a:gd name="connsiteX9" fmla="*/ 139944 w 5570741"/>
                <a:gd name="connsiteY9" fmla="*/ 28149 h 2452920"/>
                <a:gd name="connsiteX10" fmla="*/ 139944 w 5570741"/>
                <a:gd name="connsiteY10" fmla="*/ 36012 h 2452920"/>
                <a:gd name="connsiteX11" fmla="*/ 157952 w 5570741"/>
                <a:gd name="connsiteY11" fmla="*/ 36012 h 2452920"/>
                <a:gd name="connsiteX12" fmla="*/ 157952 w 5570741"/>
                <a:gd name="connsiteY12" fmla="*/ 42860 h 2452920"/>
                <a:gd name="connsiteX13" fmla="*/ 173551 w 5570741"/>
                <a:gd name="connsiteY13" fmla="*/ 42860 h 2452920"/>
                <a:gd name="connsiteX14" fmla="*/ 173551 w 5570741"/>
                <a:gd name="connsiteY14" fmla="*/ 49708 h 2452920"/>
                <a:gd name="connsiteX15" fmla="*/ 201705 w 5570741"/>
                <a:gd name="connsiteY15" fmla="*/ 49708 h 2452920"/>
                <a:gd name="connsiteX16" fmla="*/ 201705 w 5570741"/>
                <a:gd name="connsiteY16" fmla="*/ 62390 h 2452920"/>
                <a:gd name="connsiteX17" fmla="*/ 216035 w 5570741"/>
                <a:gd name="connsiteY17" fmla="*/ 62390 h 2452920"/>
                <a:gd name="connsiteX18" fmla="*/ 216035 w 5570741"/>
                <a:gd name="connsiteY18" fmla="*/ 71394 h 2452920"/>
                <a:gd name="connsiteX19" fmla="*/ 228717 w 5570741"/>
                <a:gd name="connsiteY19" fmla="*/ 71394 h 2452920"/>
                <a:gd name="connsiteX20" fmla="*/ 228717 w 5570741"/>
                <a:gd name="connsiteY20" fmla="*/ 81032 h 2452920"/>
                <a:gd name="connsiteX21" fmla="*/ 243047 w 5570741"/>
                <a:gd name="connsiteY21" fmla="*/ 81032 h 2452920"/>
                <a:gd name="connsiteX22" fmla="*/ 243047 w 5570741"/>
                <a:gd name="connsiteY22" fmla="*/ 84583 h 2452920"/>
                <a:gd name="connsiteX23" fmla="*/ 253827 w 5570741"/>
                <a:gd name="connsiteY23" fmla="*/ 84583 h 2452920"/>
                <a:gd name="connsiteX24" fmla="*/ 253827 w 5570741"/>
                <a:gd name="connsiteY24" fmla="*/ 100055 h 2452920"/>
                <a:gd name="connsiteX25" fmla="*/ 262831 w 5570741"/>
                <a:gd name="connsiteY25" fmla="*/ 100055 h 2452920"/>
                <a:gd name="connsiteX26" fmla="*/ 262831 w 5570741"/>
                <a:gd name="connsiteY26" fmla="*/ 112737 h 2452920"/>
                <a:gd name="connsiteX27" fmla="*/ 274245 w 5570741"/>
                <a:gd name="connsiteY27" fmla="*/ 112737 h 2452920"/>
                <a:gd name="connsiteX28" fmla="*/ 274245 w 5570741"/>
                <a:gd name="connsiteY28" fmla="*/ 119839 h 2452920"/>
                <a:gd name="connsiteX29" fmla="*/ 292126 w 5570741"/>
                <a:gd name="connsiteY29" fmla="*/ 119839 h 2452920"/>
                <a:gd name="connsiteX30" fmla="*/ 292126 w 5570741"/>
                <a:gd name="connsiteY30" fmla="*/ 132520 h 2452920"/>
                <a:gd name="connsiteX31" fmla="*/ 305569 w 5570741"/>
                <a:gd name="connsiteY31" fmla="*/ 132520 h 2452920"/>
                <a:gd name="connsiteX32" fmla="*/ 305569 w 5570741"/>
                <a:gd name="connsiteY32" fmla="*/ 142159 h 2452920"/>
                <a:gd name="connsiteX33" fmla="*/ 316348 w 5570741"/>
                <a:gd name="connsiteY33" fmla="*/ 142159 h 2452920"/>
                <a:gd name="connsiteX34" fmla="*/ 316348 w 5570741"/>
                <a:gd name="connsiteY34" fmla="*/ 152938 h 2452920"/>
                <a:gd name="connsiteX35" fmla="*/ 330932 w 5570741"/>
                <a:gd name="connsiteY35" fmla="*/ 152938 h 2452920"/>
                <a:gd name="connsiteX36" fmla="*/ 330932 w 5570741"/>
                <a:gd name="connsiteY36" fmla="*/ 167269 h 2452920"/>
                <a:gd name="connsiteX37" fmla="*/ 343614 w 5570741"/>
                <a:gd name="connsiteY37" fmla="*/ 167269 h 2452920"/>
                <a:gd name="connsiteX38" fmla="*/ 343614 w 5570741"/>
                <a:gd name="connsiteY38" fmla="*/ 175765 h 2452920"/>
                <a:gd name="connsiteX39" fmla="*/ 355535 w 5570741"/>
                <a:gd name="connsiteY39" fmla="*/ 175765 h 2452920"/>
                <a:gd name="connsiteX40" fmla="*/ 355535 w 5570741"/>
                <a:gd name="connsiteY40" fmla="*/ 184135 h 2452920"/>
                <a:gd name="connsiteX41" fmla="*/ 362764 w 5570741"/>
                <a:gd name="connsiteY41" fmla="*/ 184135 h 2452920"/>
                <a:gd name="connsiteX42" fmla="*/ 362764 w 5570741"/>
                <a:gd name="connsiteY42" fmla="*/ 191237 h 2452920"/>
                <a:gd name="connsiteX43" fmla="*/ 394341 w 5570741"/>
                <a:gd name="connsiteY43" fmla="*/ 191237 h 2452920"/>
                <a:gd name="connsiteX44" fmla="*/ 394341 w 5570741"/>
                <a:gd name="connsiteY44" fmla="*/ 209245 h 2452920"/>
                <a:gd name="connsiteX45" fmla="*/ 406389 w 5570741"/>
                <a:gd name="connsiteY45" fmla="*/ 209245 h 2452920"/>
                <a:gd name="connsiteX46" fmla="*/ 406389 w 5570741"/>
                <a:gd name="connsiteY46" fmla="*/ 218250 h 2452920"/>
                <a:gd name="connsiteX47" fmla="*/ 416535 w 5570741"/>
                <a:gd name="connsiteY47" fmla="*/ 218250 h 2452920"/>
                <a:gd name="connsiteX48" fmla="*/ 416535 w 5570741"/>
                <a:gd name="connsiteY48" fmla="*/ 231946 h 2452920"/>
                <a:gd name="connsiteX49" fmla="*/ 425539 w 5570741"/>
                <a:gd name="connsiteY49" fmla="*/ 231946 h 2452920"/>
                <a:gd name="connsiteX50" fmla="*/ 425539 w 5570741"/>
                <a:gd name="connsiteY50" fmla="*/ 244628 h 2452920"/>
                <a:gd name="connsiteX51" fmla="*/ 433402 w 5570741"/>
                <a:gd name="connsiteY51" fmla="*/ 244628 h 2452920"/>
                <a:gd name="connsiteX52" fmla="*/ 433402 w 5570741"/>
                <a:gd name="connsiteY52" fmla="*/ 257310 h 2452920"/>
                <a:gd name="connsiteX53" fmla="*/ 446083 w 5570741"/>
                <a:gd name="connsiteY53" fmla="*/ 257310 h 2452920"/>
                <a:gd name="connsiteX54" fmla="*/ 446083 w 5570741"/>
                <a:gd name="connsiteY54" fmla="*/ 266821 h 2452920"/>
                <a:gd name="connsiteX55" fmla="*/ 456863 w 5570741"/>
                <a:gd name="connsiteY55" fmla="*/ 266821 h 2452920"/>
                <a:gd name="connsiteX56" fmla="*/ 456863 w 5570741"/>
                <a:gd name="connsiteY56" fmla="*/ 282673 h 2452920"/>
                <a:gd name="connsiteX57" fmla="*/ 466374 w 5570741"/>
                <a:gd name="connsiteY57" fmla="*/ 282673 h 2452920"/>
                <a:gd name="connsiteX58" fmla="*/ 466374 w 5570741"/>
                <a:gd name="connsiteY58" fmla="*/ 292946 h 2452920"/>
                <a:gd name="connsiteX59" fmla="*/ 474871 w 5570741"/>
                <a:gd name="connsiteY59" fmla="*/ 292946 h 2452920"/>
                <a:gd name="connsiteX60" fmla="*/ 474871 w 5570741"/>
                <a:gd name="connsiteY60" fmla="*/ 305627 h 2452920"/>
                <a:gd name="connsiteX61" fmla="*/ 487553 w 5570741"/>
                <a:gd name="connsiteY61" fmla="*/ 305627 h 2452920"/>
                <a:gd name="connsiteX62" fmla="*/ 487553 w 5570741"/>
                <a:gd name="connsiteY62" fmla="*/ 320719 h 2452920"/>
                <a:gd name="connsiteX63" fmla="*/ 494147 w 5570741"/>
                <a:gd name="connsiteY63" fmla="*/ 320719 h 2452920"/>
                <a:gd name="connsiteX64" fmla="*/ 494147 w 5570741"/>
                <a:gd name="connsiteY64" fmla="*/ 337586 h 2452920"/>
                <a:gd name="connsiteX65" fmla="*/ 501376 w 5570741"/>
                <a:gd name="connsiteY65" fmla="*/ 337586 h 2452920"/>
                <a:gd name="connsiteX66" fmla="*/ 504039 w 5570741"/>
                <a:gd name="connsiteY66" fmla="*/ 340249 h 2452920"/>
                <a:gd name="connsiteX67" fmla="*/ 504039 w 5570741"/>
                <a:gd name="connsiteY67" fmla="*/ 353692 h 2452920"/>
                <a:gd name="connsiteX68" fmla="*/ 511014 w 5570741"/>
                <a:gd name="connsiteY68" fmla="*/ 353692 h 2452920"/>
                <a:gd name="connsiteX69" fmla="*/ 511014 w 5570741"/>
                <a:gd name="connsiteY69" fmla="*/ 361554 h 2452920"/>
                <a:gd name="connsiteX70" fmla="*/ 521160 w 5570741"/>
                <a:gd name="connsiteY70" fmla="*/ 361554 h 2452920"/>
                <a:gd name="connsiteX71" fmla="*/ 521160 w 5570741"/>
                <a:gd name="connsiteY71" fmla="*/ 369924 h 2452920"/>
                <a:gd name="connsiteX72" fmla="*/ 527120 w 5570741"/>
                <a:gd name="connsiteY72" fmla="*/ 369924 h 2452920"/>
                <a:gd name="connsiteX73" fmla="*/ 527120 w 5570741"/>
                <a:gd name="connsiteY73" fmla="*/ 385523 h 2452920"/>
                <a:gd name="connsiteX74" fmla="*/ 535490 w 5570741"/>
                <a:gd name="connsiteY74" fmla="*/ 385523 h 2452920"/>
                <a:gd name="connsiteX75" fmla="*/ 535490 w 5570741"/>
                <a:gd name="connsiteY75" fmla="*/ 402263 h 2452920"/>
                <a:gd name="connsiteX76" fmla="*/ 549947 w 5570741"/>
                <a:gd name="connsiteY76" fmla="*/ 402263 h 2452920"/>
                <a:gd name="connsiteX77" fmla="*/ 549947 w 5570741"/>
                <a:gd name="connsiteY77" fmla="*/ 409492 h 2452920"/>
                <a:gd name="connsiteX78" fmla="*/ 569097 w 5570741"/>
                <a:gd name="connsiteY78" fmla="*/ 409492 h 2452920"/>
                <a:gd name="connsiteX79" fmla="*/ 569097 w 5570741"/>
                <a:gd name="connsiteY79" fmla="*/ 424456 h 2452920"/>
                <a:gd name="connsiteX80" fmla="*/ 584569 w 5570741"/>
                <a:gd name="connsiteY80" fmla="*/ 424456 h 2452920"/>
                <a:gd name="connsiteX81" fmla="*/ 584569 w 5570741"/>
                <a:gd name="connsiteY81" fmla="*/ 443606 h 2452920"/>
                <a:gd name="connsiteX82" fmla="*/ 597251 w 5570741"/>
                <a:gd name="connsiteY82" fmla="*/ 443606 h 2452920"/>
                <a:gd name="connsiteX83" fmla="*/ 597251 w 5570741"/>
                <a:gd name="connsiteY83" fmla="*/ 456288 h 2452920"/>
                <a:gd name="connsiteX84" fmla="*/ 609932 w 5570741"/>
                <a:gd name="connsiteY84" fmla="*/ 456288 h 2452920"/>
                <a:gd name="connsiteX85" fmla="*/ 609932 w 5570741"/>
                <a:gd name="connsiteY85" fmla="*/ 468969 h 2452920"/>
                <a:gd name="connsiteX86" fmla="*/ 623629 w 5570741"/>
                <a:gd name="connsiteY86" fmla="*/ 468969 h 2452920"/>
                <a:gd name="connsiteX87" fmla="*/ 623629 w 5570741"/>
                <a:gd name="connsiteY87" fmla="*/ 485583 h 2452920"/>
                <a:gd name="connsiteX88" fmla="*/ 636311 w 5570741"/>
                <a:gd name="connsiteY88" fmla="*/ 485583 h 2452920"/>
                <a:gd name="connsiteX89" fmla="*/ 636311 w 5570741"/>
                <a:gd name="connsiteY89" fmla="*/ 498264 h 2452920"/>
                <a:gd name="connsiteX90" fmla="*/ 644173 w 5570741"/>
                <a:gd name="connsiteY90" fmla="*/ 498264 h 2452920"/>
                <a:gd name="connsiteX91" fmla="*/ 644173 w 5570741"/>
                <a:gd name="connsiteY91" fmla="*/ 513483 h 2452920"/>
                <a:gd name="connsiteX92" fmla="*/ 651275 w 5570741"/>
                <a:gd name="connsiteY92" fmla="*/ 513483 h 2452920"/>
                <a:gd name="connsiteX93" fmla="*/ 651275 w 5570741"/>
                <a:gd name="connsiteY93" fmla="*/ 520711 h 2452920"/>
                <a:gd name="connsiteX94" fmla="*/ 660279 w 5570741"/>
                <a:gd name="connsiteY94" fmla="*/ 520711 h 2452920"/>
                <a:gd name="connsiteX95" fmla="*/ 660279 w 5570741"/>
                <a:gd name="connsiteY95" fmla="*/ 530223 h 2452920"/>
                <a:gd name="connsiteX96" fmla="*/ 668142 w 5570741"/>
                <a:gd name="connsiteY96" fmla="*/ 530223 h 2452920"/>
                <a:gd name="connsiteX97" fmla="*/ 668142 w 5570741"/>
                <a:gd name="connsiteY97" fmla="*/ 539227 h 2452920"/>
                <a:gd name="connsiteX98" fmla="*/ 674737 w 5570741"/>
                <a:gd name="connsiteY98" fmla="*/ 539227 h 2452920"/>
                <a:gd name="connsiteX99" fmla="*/ 674737 w 5570741"/>
                <a:gd name="connsiteY99" fmla="*/ 548992 h 2452920"/>
                <a:gd name="connsiteX100" fmla="*/ 686023 w 5570741"/>
                <a:gd name="connsiteY100" fmla="*/ 548992 h 2452920"/>
                <a:gd name="connsiteX101" fmla="*/ 686023 w 5570741"/>
                <a:gd name="connsiteY101" fmla="*/ 572453 h 2452920"/>
                <a:gd name="connsiteX102" fmla="*/ 691476 w 5570741"/>
                <a:gd name="connsiteY102" fmla="*/ 572453 h 2452920"/>
                <a:gd name="connsiteX103" fmla="*/ 691476 w 5570741"/>
                <a:gd name="connsiteY103" fmla="*/ 585135 h 2452920"/>
                <a:gd name="connsiteX104" fmla="*/ 704158 w 5570741"/>
                <a:gd name="connsiteY104" fmla="*/ 585135 h 2452920"/>
                <a:gd name="connsiteX105" fmla="*/ 704158 w 5570741"/>
                <a:gd name="connsiteY105" fmla="*/ 600100 h 2452920"/>
                <a:gd name="connsiteX106" fmla="*/ 715572 w 5570741"/>
                <a:gd name="connsiteY106" fmla="*/ 600100 h 2452920"/>
                <a:gd name="connsiteX107" fmla="*/ 715572 w 5570741"/>
                <a:gd name="connsiteY107" fmla="*/ 616332 h 2452920"/>
                <a:gd name="connsiteX108" fmla="*/ 728254 w 5570741"/>
                <a:gd name="connsiteY108" fmla="*/ 616332 h 2452920"/>
                <a:gd name="connsiteX109" fmla="*/ 728254 w 5570741"/>
                <a:gd name="connsiteY109" fmla="*/ 625844 h 2452920"/>
                <a:gd name="connsiteX110" fmla="*/ 744994 w 5570741"/>
                <a:gd name="connsiteY110" fmla="*/ 625844 h 2452920"/>
                <a:gd name="connsiteX111" fmla="*/ 744994 w 5570741"/>
                <a:gd name="connsiteY111" fmla="*/ 633072 h 2452920"/>
                <a:gd name="connsiteX112" fmla="*/ 762114 w 5570741"/>
                <a:gd name="connsiteY112" fmla="*/ 633072 h 2452920"/>
                <a:gd name="connsiteX113" fmla="*/ 762114 w 5570741"/>
                <a:gd name="connsiteY113" fmla="*/ 650446 h 2452920"/>
                <a:gd name="connsiteX114" fmla="*/ 769343 w 5570741"/>
                <a:gd name="connsiteY114" fmla="*/ 650446 h 2452920"/>
                <a:gd name="connsiteX115" fmla="*/ 769343 w 5570741"/>
                <a:gd name="connsiteY115" fmla="*/ 669089 h 2452920"/>
                <a:gd name="connsiteX116" fmla="*/ 774796 w 5570741"/>
                <a:gd name="connsiteY116" fmla="*/ 669089 h 2452920"/>
                <a:gd name="connsiteX117" fmla="*/ 774796 w 5570741"/>
                <a:gd name="connsiteY117" fmla="*/ 676825 h 2452920"/>
                <a:gd name="connsiteX118" fmla="*/ 794580 w 5570741"/>
                <a:gd name="connsiteY118" fmla="*/ 676825 h 2452920"/>
                <a:gd name="connsiteX119" fmla="*/ 794580 w 5570741"/>
                <a:gd name="connsiteY119" fmla="*/ 688492 h 2452920"/>
                <a:gd name="connsiteX120" fmla="*/ 806627 w 5570741"/>
                <a:gd name="connsiteY120" fmla="*/ 688492 h 2452920"/>
                <a:gd name="connsiteX121" fmla="*/ 806627 w 5570741"/>
                <a:gd name="connsiteY121" fmla="*/ 698637 h 2452920"/>
                <a:gd name="connsiteX122" fmla="*/ 815632 w 5570741"/>
                <a:gd name="connsiteY122" fmla="*/ 698637 h 2452920"/>
                <a:gd name="connsiteX123" fmla="*/ 815632 w 5570741"/>
                <a:gd name="connsiteY123" fmla="*/ 711319 h 2452920"/>
                <a:gd name="connsiteX124" fmla="*/ 828313 w 5570741"/>
                <a:gd name="connsiteY124" fmla="*/ 711319 h 2452920"/>
                <a:gd name="connsiteX125" fmla="*/ 828313 w 5570741"/>
                <a:gd name="connsiteY125" fmla="*/ 736683 h 2452920"/>
                <a:gd name="connsiteX126" fmla="*/ 834908 w 5570741"/>
                <a:gd name="connsiteY126" fmla="*/ 736683 h 2452920"/>
                <a:gd name="connsiteX127" fmla="*/ 834908 w 5570741"/>
                <a:gd name="connsiteY127" fmla="*/ 754691 h 2452920"/>
                <a:gd name="connsiteX128" fmla="*/ 842010 w 5570741"/>
                <a:gd name="connsiteY128" fmla="*/ 754691 h 2452920"/>
                <a:gd name="connsiteX129" fmla="*/ 842010 w 5570741"/>
                <a:gd name="connsiteY129" fmla="*/ 767373 h 2452920"/>
                <a:gd name="connsiteX130" fmla="*/ 854057 w 5570741"/>
                <a:gd name="connsiteY130" fmla="*/ 767373 h 2452920"/>
                <a:gd name="connsiteX131" fmla="*/ 854057 w 5570741"/>
                <a:gd name="connsiteY131" fmla="*/ 775743 h 2452920"/>
                <a:gd name="connsiteX132" fmla="*/ 862427 w 5570741"/>
                <a:gd name="connsiteY132" fmla="*/ 775743 h 2452920"/>
                <a:gd name="connsiteX133" fmla="*/ 862427 w 5570741"/>
                <a:gd name="connsiteY133" fmla="*/ 788425 h 2452920"/>
                <a:gd name="connsiteX134" fmla="*/ 872066 w 5570741"/>
                <a:gd name="connsiteY134" fmla="*/ 788425 h 2452920"/>
                <a:gd name="connsiteX135" fmla="*/ 872066 w 5570741"/>
                <a:gd name="connsiteY135" fmla="*/ 795019 h 2452920"/>
                <a:gd name="connsiteX136" fmla="*/ 881577 w 5570741"/>
                <a:gd name="connsiteY136" fmla="*/ 795019 h 2452920"/>
                <a:gd name="connsiteX137" fmla="*/ 881577 w 5570741"/>
                <a:gd name="connsiteY137" fmla="*/ 813535 h 2452920"/>
                <a:gd name="connsiteX138" fmla="*/ 894259 w 5570741"/>
                <a:gd name="connsiteY138" fmla="*/ 813535 h 2452920"/>
                <a:gd name="connsiteX139" fmla="*/ 894259 w 5570741"/>
                <a:gd name="connsiteY139" fmla="*/ 826217 h 2452920"/>
                <a:gd name="connsiteX140" fmla="*/ 901614 w 5570741"/>
                <a:gd name="connsiteY140" fmla="*/ 826217 h 2452920"/>
                <a:gd name="connsiteX141" fmla="*/ 901614 w 5570741"/>
                <a:gd name="connsiteY141" fmla="*/ 836996 h 2452920"/>
                <a:gd name="connsiteX142" fmla="*/ 908209 w 5570741"/>
                <a:gd name="connsiteY142" fmla="*/ 836996 h 2452920"/>
                <a:gd name="connsiteX143" fmla="*/ 908209 w 5570741"/>
                <a:gd name="connsiteY143" fmla="*/ 851327 h 2452920"/>
                <a:gd name="connsiteX144" fmla="*/ 924315 w 5570741"/>
                <a:gd name="connsiteY144" fmla="*/ 851327 h 2452920"/>
                <a:gd name="connsiteX145" fmla="*/ 924315 w 5570741"/>
                <a:gd name="connsiteY145" fmla="*/ 860331 h 2452920"/>
                <a:gd name="connsiteX146" fmla="*/ 934587 w 5570741"/>
                <a:gd name="connsiteY146" fmla="*/ 860331 h 2452920"/>
                <a:gd name="connsiteX147" fmla="*/ 934587 w 5570741"/>
                <a:gd name="connsiteY147" fmla="*/ 875295 h 2452920"/>
                <a:gd name="connsiteX148" fmla="*/ 945367 w 5570741"/>
                <a:gd name="connsiteY148" fmla="*/ 875295 h 2452920"/>
                <a:gd name="connsiteX149" fmla="*/ 945367 w 5570741"/>
                <a:gd name="connsiteY149" fmla="*/ 882524 h 2452920"/>
                <a:gd name="connsiteX150" fmla="*/ 965150 w 5570741"/>
                <a:gd name="connsiteY150" fmla="*/ 882524 h 2452920"/>
                <a:gd name="connsiteX151" fmla="*/ 965150 w 5570741"/>
                <a:gd name="connsiteY151" fmla="*/ 901674 h 2452920"/>
                <a:gd name="connsiteX152" fmla="*/ 970476 w 5570741"/>
                <a:gd name="connsiteY152" fmla="*/ 901674 h 2452920"/>
                <a:gd name="connsiteX153" fmla="*/ 970476 w 5570741"/>
                <a:gd name="connsiteY153" fmla="*/ 919682 h 2452920"/>
                <a:gd name="connsiteX154" fmla="*/ 987850 w 5570741"/>
                <a:gd name="connsiteY154" fmla="*/ 919682 h 2452920"/>
                <a:gd name="connsiteX155" fmla="*/ 987850 w 5570741"/>
                <a:gd name="connsiteY155" fmla="*/ 928052 h 2452920"/>
                <a:gd name="connsiteX156" fmla="*/ 1005225 w 5570741"/>
                <a:gd name="connsiteY156" fmla="*/ 928052 h 2452920"/>
                <a:gd name="connsiteX157" fmla="*/ 1005225 w 5570741"/>
                <a:gd name="connsiteY157" fmla="*/ 937056 h 2452920"/>
                <a:gd name="connsiteX158" fmla="*/ 1014229 w 5570741"/>
                <a:gd name="connsiteY158" fmla="*/ 937056 h 2452920"/>
                <a:gd name="connsiteX159" fmla="*/ 1014229 w 5570741"/>
                <a:gd name="connsiteY159" fmla="*/ 949738 h 2452920"/>
                <a:gd name="connsiteX160" fmla="*/ 1028432 w 5570741"/>
                <a:gd name="connsiteY160" fmla="*/ 949738 h 2452920"/>
                <a:gd name="connsiteX161" fmla="*/ 1028432 w 5570741"/>
                <a:gd name="connsiteY161" fmla="*/ 958108 h 2452920"/>
                <a:gd name="connsiteX162" fmla="*/ 1041114 w 5570741"/>
                <a:gd name="connsiteY162" fmla="*/ 958108 h 2452920"/>
                <a:gd name="connsiteX163" fmla="*/ 1041114 w 5570741"/>
                <a:gd name="connsiteY163" fmla="*/ 965970 h 2452920"/>
                <a:gd name="connsiteX164" fmla="*/ 1047709 w 5570741"/>
                <a:gd name="connsiteY164" fmla="*/ 965970 h 2452920"/>
                <a:gd name="connsiteX165" fmla="*/ 1047709 w 5570741"/>
                <a:gd name="connsiteY165" fmla="*/ 980301 h 2452920"/>
                <a:gd name="connsiteX166" fmla="*/ 1053796 w 5570741"/>
                <a:gd name="connsiteY166" fmla="*/ 980301 h 2452920"/>
                <a:gd name="connsiteX167" fmla="*/ 1053796 w 5570741"/>
                <a:gd name="connsiteY167" fmla="*/ 990446 h 2452920"/>
                <a:gd name="connsiteX168" fmla="*/ 1066478 w 5570741"/>
                <a:gd name="connsiteY168" fmla="*/ 990446 h 2452920"/>
                <a:gd name="connsiteX169" fmla="*/ 1066478 w 5570741"/>
                <a:gd name="connsiteY169" fmla="*/ 999451 h 2452920"/>
                <a:gd name="connsiteX170" fmla="*/ 1073072 w 5570741"/>
                <a:gd name="connsiteY170" fmla="*/ 999451 h 2452920"/>
                <a:gd name="connsiteX171" fmla="*/ 1073072 w 5570741"/>
                <a:gd name="connsiteY171" fmla="*/ 1013274 h 2452920"/>
                <a:gd name="connsiteX172" fmla="*/ 1085754 w 5570741"/>
                <a:gd name="connsiteY172" fmla="*/ 1013274 h 2452920"/>
                <a:gd name="connsiteX173" fmla="*/ 1085754 w 5570741"/>
                <a:gd name="connsiteY173" fmla="*/ 1030901 h 2452920"/>
                <a:gd name="connsiteX174" fmla="*/ 1094124 w 5570741"/>
                <a:gd name="connsiteY174" fmla="*/ 1030901 h 2452920"/>
                <a:gd name="connsiteX175" fmla="*/ 1094124 w 5570741"/>
                <a:gd name="connsiteY175" fmla="*/ 1041047 h 2452920"/>
                <a:gd name="connsiteX176" fmla="*/ 1105538 w 5570741"/>
                <a:gd name="connsiteY176" fmla="*/ 1041047 h 2452920"/>
                <a:gd name="connsiteX177" fmla="*/ 1105538 w 5570741"/>
                <a:gd name="connsiteY177" fmla="*/ 1050051 h 2452920"/>
                <a:gd name="connsiteX178" fmla="*/ 1117205 w 5570741"/>
                <a:gd name="connsiteY178" fmla="*/ 1050051 h 2452920"/>
                <a:gd name="connsiteX179" fmla="*/ 1117205 w 5570741"/>
                <a:gd name="connsiteY179" fmla="*/ 1060197 h 2452920"/>
                <a:gd name="connsiteX180" fmla="*/ 1129887 w 5570741"/>
                <a:gd name="connsiteY180" fmla="*/ 1060197 h 2452920"/>
                <a:gd name="connsiteX181" fmla="*/ 1129887 w 5570741"/>
                <a:gd name="connsiteY181" fmla="*/ 1072878 h 2452920"/>
                <a:gd name="connsiteX182" fmla="*/ 1142569 w 5570741"/>
                <a:gd name="connsiteY182" fmla="*/ 1072878 h 2452920"/>
                <a:gd name="connsiteX183" fmla="*/ 1142569 w 5570741"/>
                <a:gd name="connsiteY183" fmla="*/ 1081629 h 2452920"/>
                <a:gd name="connsiteX184" fmla="*/ 1150939 w 5570741"/>
                <a:gd name="connsiteY184" fmla="*/ 1081629 h 2452920"/>
                <a:gd name="connsiteX185" fmla="*/ 1150939 w 5570741"/>
                <a:gd name="connsiteY185" fmla="*/ 1090633 h 2452920"/>
                <a:gd name="connsiteX186" fmla="*/ 1161084 w 5570741"/>
                <a:gd name="connsiteY186" fmla="*/ 1090633 h 2452920"/>
                <a:gd name="connsiteX187" fmla="*/ 1161084 w 5570741"/>
                <a:gd name="connsiteY187" fmla="*/ 1106105 h 2452920"/>
                <a:gd name="connsiteX188" fmla="*/ 1171356 w 5570741"/>
                <a:gd name="connsiteY188" fmla="*/ 1106105 h 2452920"/>
                <a:gd name="connsiteX189" fmla="*/ 1171356 w 5570741"/>
                <a:gd name="connsiteY189" fmla="*/ 1114602 h 2452920"/>
                <a:gd name="connsiteX190" fmla="*/ 1177951 w 5570741"/>
                <a:gd name="connsiteY190" fmla="*/ 1114602 h 2452920"/>
                <a:gd name="connsiteX191" fmla="*/ 1177951 w 5570741"/>
                <a:gd name="connsiteY191" fmla="*/ 1124747 h 2452920"/>
                <a:gd name="connsiteX192" fmla="*/ 1190633 w 5570741"/>
                <a:gd name="connsiteY192" fmla="*/ 1124747 h 2452920"/>
                <a:gd name="connsiteX193" fmla="*/ 1190633 w 5570741"/>
                <a:gd name="connsiteY193" fmla="*/ 1130073 h 2452920"/>
                <a:gd name="connsiteX194" fmla="*/ 1199637 w 5570741"/>
                <a:gd name="connsiteY194" fmla="*/ 1130073 h 2452920"/>
                <a:gd name="connsiteX195" fmla="*/ 1199637 w 5570741"/>
                <a:gd name="connsiteY195" fmla="*/ 1139078 h 2452920"/>
                <a:gd name="connsiteX196" fmla="*/ 1212319 w 5570741"/>
                <a:gd name="connsiteY196" fmla="*/ 1139078 h 2452920"/>
                <a:gd name="connsiteX197" fmla="*/ 1212319 w 5570741"/>
                <a:gd name="connsiteY197" fmla="*/ 1152901 h 2452920"/>
                <a:gd name="connsiteX198" fmla="*/ 1218660 w 5570741"/>
                <a:gd name="connsiteY198" fmla="*/ 1152901 h 2452920"/>
                <a:gd name="connsiteX199" fmla="*/ 1218660 w 5570741"/>
                <a:gd name="connsiteY199" fmla="*/ 1168499 h 2452920"/>
                <a:gd name="connsiteX200" fmla="*/ 1232483 w 5570741"/>
                <a:gd name="connsiteY200" fmla="*/ 1168499 h 2452920"/>
                <a:gd name="connsiteX201" fmla="*/ 1232483 w 5570741"/>
                <a:gd name="connsiteY201" fmla="*/ 1180420 h 2452920"/>
                <a:gd name="connsiteX202" fmla="*/ 1245165 w 5570741"/>
                <a:gd name="connsiteY202" fmla="*/ 1180420 h 2452920"/>
                <a:gd name="connsiteX203" fmla="*/ 1245165 w 5570741"/>
                <a:gd name="connsiteY203" fmla="*/ 1187649 h 2452920"/>
                <a:gd name="connsiteX204" fmla="*/ 1269387 w 5570741"/>
                <a:gd name="connsiteY204" fmla="*/ 1187649 h 2452920"/>
                <a:gd name="connsiteX205" fmla="*/ 1269387 w 5570741"/>
                <a:gd name="connsiteY205" fmla="*/ 1201472 h 2452920"/>
                <a:gd name="connsiteX206" fmla="*/ 1278391 w 5570741"/>
                <a:gd name="connsiteY206" fmla="*/ 1201472 h 2452920"/>
                <a:gd name="connsiteX207" fmla="*/ 1278391 w 5570741"/>
                <a:gd name="connsiteY207" fmla="*/ 1214154 h 2452920"/>
                <a:gd name="connsiteX208" fmla="*/ 1298809 w 5570741"/>
                <a:gd name="connsiteY208" fmla="*/ 1214154 h 2452920"/>
                <a:gd name="connsiteX209" fmla="*/ 1298809 w 5570741"/>
                <a:gd name="connsiteY209" fmla="*/ 1231528 h 2452920"/>
                <a:gd name="connsiteX210" fmla="*/ 1309589 w 5570741"/>
                <a:gd name="connsiteY210" fmla="*/ 1231528 h 2452920"/>
                <a:gd name="connsiteX211" fmla="*/ 1309589 w 5570741"/>
                <a:gd name="connsiteY211" fmla="*/ 1239264 h 2452920"/>
                <a:gd name="connsiteX212" fmla="*/ 1322270 w 5570741"/>
                <a:gd name="connsiteY212" fmla="*/ 1239264 h 2452920"/>
                <a:gd name="connsiteX213" fmla="*/ 1322270 w 5570741"/>
                <a:gd name="connsiteY213" fmla="*/ 1248268 h 2452920"/>
                <a:gd name="connsiteX214" fmla="*/ 1340786 w 5570741"/>
                <a:gd name="connsiteY214" fmla="*/ 1248268 h 2452920"/>
                <a:gd name="connsiteX215" fmla="*/ 1340786 w 5570741"/>
                <a:gd name="connsiteY215" fmla="*/ 1256004 h 2452920"/>
                <a:gd name="connsiteX216" fmla="*/ 1353468 w 5570741"/>
                <a:gd name="connsiteY216" fmla="*/ 1256004 h 2452920"/>
                <a:gd name="connsiteX217" fmla="*/ 1353468 w 5570741"/>
                <a:gd name="connsiteY217" fmla="*/ 1272871 h 2452920"/>
                <a:gd name="connsiteX218" fmla="*/ 1381114 w 5570741"/>
                <a:gd name="connsiteY218" fmla="*/ 1272871 h 2452920"/>
                <a:gd name="connsiteX219" fmla="*/ 1381114 w 5570741"/>
                <a:gd name="connsiteY219" fmla="*/ 1281875 h 2452920"/>
                <a:gd name="connsiteX220" fmla="*/ 1393796 w 5570741"/>
                <a:gd name="connsiteY220" fmla="*/ 1281875 h 2452920"/>
                <a:gd name="connsiteX221" fmla="*/ 1393796 w 5570741"/>
                <a:gd name="connsiteY221" fmla="*/ 1287201 h 2452920"/>
                <a:gd name="connsiteX222" fmla="*/ 1399122 w 5570741"/>
                <a:gd name="connsiteY222" fmla="*/ 1287201 h 2452920"/>
                <a:gd name="connsiteX223" fmla="*/ 1399122 w 5570741"/>
                <a:gd name="connsiteY223" fmla="*/ 1298615 h 2452920"/>
                <a:gd name="connsiteX224" fmla="*/ 1411804 w 5570741"/>
                <a:gd name="connsiteY224" fmla="*/ 1298615 h 2452920"/>
                <a:gd name="connsiteX225" fmla="*/ 1411804 w 5570741"/>
                <a:gd name="connsiteY225" fmla="*/ 1320174 h 2452920"/>
                <a:gd name="connsiteX226" fmla="*/ 1432221 w 5570741"/>
                <a:gd name="connsiteY226" fmla="*/ 1320174 h 2452920"/>
                <a:gd name="connsiteX227" fmla="*/ 1432221 w 5570741"/>
                <a:gd name="connsiteY227" fmla="*/ 1330954 h 2452920"/>
                <a:gd name="connsiteX228" fmla="*/ 1441225 w 5570741"/>
                <a:gd name="connsiteY228" fmla="*/ 1330954 h 2452920"/>
                <a:gd name="connsiteX229" fmla="*/ 1441225 w 5570741"/>
                <a:gd name="connsiteY229" fmla="*/ 1338690 h 2452920"/>
                <a:gd name="connsiteX230" fmla="*/ 1459614 w 5570741"/>
                <a:gd name="connsiteY230" fmla="*/ 1338690 h 2452920"/>
                <a:gd name="connsiteX231" fmla="*/ 1459614 w 5570741"/>
                <a:gd name="connsiteY231" fmla="*/ 1347947 h 2452920"/>
                <a:gd name="connsiteX232" fmla="*/ 1474072 w 5570741"/>
                <a:gd name="connsiteY232" fmla="*/ 1347947 h 2452920"/>
                <a:gd name="connsiteX233" fmla="*/ 1474072 w 5570741"/>
                <a:gd name="connsiteY233" fmla="*/ 1357586 h 2452920"/>
                <a:gd name="connsiteX234" fmla="*/ 1503367 w 5570741"/>
                <a:gd name="connsiteY234" fmla="*/ 1357586 h 2452920"/>
                <a:gd name="connsiteX235" fmla="*/ 1503367 w 5570741"/>
                <a:gd name="connsiteY235" fmla="*/ 1372550 h 2452920"/>
                <a:gd name="connsiteX236" fmla="*/ 1518965 w 5570741"/>
                <a:gd name="connsiteY236" fmla="*/ 1372550 h 2452920"/>
                <a:gd name="connsiteX237" fmla="*/ 1518965 w 5570741"/>
                <a:gd name="connsiteY237" fmla="*/ 1378511 h 2452920"/>
                <a:gd name="connsiteX238" fmla="*/ 1529111 w 5570741"/>
                <a:gd name="connsiteY238" fmla="*/ 1378511 h 2452920"/>
                <a:gd name="connsiteX239" fmla="*/ 1529111 w 5570741"/>
                <a:gd name="connsiteY239" fmla="*/ 1387515 h 2452920"/>
                <a:gd name="connsiteX240" fmla="*/ 1539890 w 5570741"/>
                <a:gd name="connsiteY240" fmla="*/ 1387515 h 2452920"/>
                <a:gd name="connsiteX241" fmla="*/ 1539890 w 5570741"/>
                <a:gd name="connsiteY241" fmla="*/ 1395377 h 2452920"/>
                <a:gd name="connsiteX242" fmla="*/ 1562083 w 5570741"/>
                <a:gd name="connsiteY242" fmla="*/ 1395377 h 2452920"/>
                <a:gd name="connsiteX243" fmla="*/ 1562083 w 5570741"/>
                <a:gd name="connsiteY243" fmla="*/ 1401338 h 2452920"/>
                <a:gd name="connsiteX244" fmla="*/ 1592646 w 5570741"/>
                <a:gd name="connsiteY244" fmla="*/ 1401338 h 2452920"/>
                <a:gd name="connsiteX245" fmla="*/ 1592646 w 5570741"/>
                <a:gd name="connsiteY245" fmla="*/ 1408440 h 2452920"/>
                <a:gd name="connsiteX246" fmla="*/ 1599114 w 5570741"/>
                <a:gd name="connsiteY246" fmla="*/ 1408440 h 2452920"/>
                <a:gd name="connsiteX247" fmla="*/ 1599114 w 5570741"/>
                <a:gd name="connsiteY247" fmla="*/ 1418078 h 2452920"/>
                <a:gd name="connsiteX248" fmla="*/ 1606850 w 5570741"/>
                <a:gd name="connsiteY248" fmla="*/ 1418078 h 2452920"/>
                <a:gd name="connsiteX249" fmla="*/ 1606850 w 5570741"/>
                <a:gd name="connsiteY249" fmla="*/ 1431901 h 2452920"/>
                <a:gd name="connsiteX250" fmla="*/ 1617630 w 5570741"/>
                <a:gd name="connsiteY250" fmla="*/ 1431901 h 2452920"/>
                <a:gd name="connsiteX251" fmla="*/ 1617630 w 5570741"/>
                <a:gd name="connsiteY251" fmla="*/ 1448007 h 2452920"/>
                <a:gd name="connsiteX252" fmla="*/ 1632721 w 5570741"/>
                <a:gd name="connsiteY252" fmla="*/ 1448007 h 2452920"/>
                <a:gd name="connsiteX253" fmla="*/ 1632721 w 5570741"/>
                <a:gd name="connsiteY253" fmla="*/ 1457011 h 2452920"/>
                <a:gd name="connsiteX254" fmla="*/ 1645403 w 5570741"/>
                <a:gd name="connsiteY254" fmla="*/ 1457011 h 2452920"/>
                <a:gd name="connsiteX255" fmla="*/ 1645403 w 5570741"/>
                <a:gd name="connsiteY255" fmla="*/ 1469693 h 2452920"/>
                <a:gd name="connsiteX256" fmla="*/ 1661002 w 5570741"/>
                <a:gd name="connsiteY256" fmla="*/ 1469693 h 2452920"/>
                <a:gd name="connsiteX257" fmla="*/ 1661002 w 5570741"/>
                <a:gd name="connsiteY257" fmla="*/ 1478697 h 2452920"/>
                <a:gd name="connsiteX258" fmla="*/ 1673683 w 5570741"/>
                <a:gd name="connsiteY258" fmla="*/ 1478697 h 2452920"/>
                <a:gd name="connsiteX259" fmla="*/ 1673683 w 5570741"/>
                <a:gd name="connsiteY259" fmla="*/ 1488335 h 2452920"/>
                <a:gd name="connsiteX260" fmla="*/ 1692199 w 5570741"/>
                <a:gd name="connsiteY260" fmla="*/ 1488335 h 2452920"/>
                <a:gd name="connsiteX261" fmla="*/ 1692199 w 5570741"/>
                <a:gd name="connsiteY261" fmla="*/ 1500129 h 2452920"/>
                <a:gd name="connsiteX262" fmla="*/ 1699427 w 5570741"/>
                <a:gd name="connsiteY262" fmla="*/ 1500129 h 2452920"/>
                <a:gd name="connsiteX263" fmla="*/ 1699427 w 5570741"/>
                <a:gd name="connsiteY263" fmla="*/ 1510909 h 2452920"/>
                <a:gd name="connsiteX264" fmla="*/ 1711348 w 5570741"/>
                <a:gd name="connsiteY264" fmla="*/ 1510909 h 2452920"/>
                <a:gd name="connsiteX265" fmla="*/ 1711348 w 5570741"/>
                <a:gd name="connsiteY265" fmla="*/ 1521688 h 2452920"/>
                <a:gd name="connsiteX266" fmla="*/ 1741404 w 5570741"/>
                <a:gd name="connsiteY266" fmla="*/ 1521688 h 2452920"/>
                <a:gd name="connsiteX267" fmla="*/ 1741404 w 5570741"/>
                <a:gd name="connsiteY267" fmla="*/ 1530693 h 2452920"/>
                <a:gd name="connsiteX268" fmla="*/ 1766768 w 5570741"/>
                <a:gd name="connsiteY268" fmla="*/ 1530693 h 2452920"/>
                <a:gd name="connsiteX269" fmla="*/ 1766768 w 5570741"/>
                <a:gd name="connsiteY269" fmla="*/ 1541472 h 2452920"/>
                <a:gd name="connsiteX270" fmla="*/ 1779450 w 5570741"/>
                <a:gd name="connsiteY270" fmla="*/ 1541472 h 2452920"/>
                <a:gd name="connsiteX271" fmla="*/ 1779450 w 5570741"/>
                <a:gd name="connsiteY271" fmla="*/ 1548067 h 2452920"/>
                <a:gd name="connsiteX272" fmla="*/ 1792132 w 5570741"/>
                <a:gd name="connsiteY272" fmla="*/ 1548067 h 2452920"/>
                <a:gd name="connsiteX273" fmla="*/ 1792132 w 5570741"/>
                <a:gd name="connsiteY273" fmla="*/ 1559480 h 2452920"/>
                <a:gd name="connsiteX274" fmla="*/ 1804052 w 5570741"/>
                <a:gd name="connsiteY274" fmla="*/ 1559480 h 2452920"/>
                <a:gd name="connsiteX275" fmla="*/ 1804052 w 5570741"/>
                <a:gd name="connsiteY275" fmla="*/ 1566075 h 2452920"/>
                <a:gd name="connsiteX276" fmla="*/ 1841210 w 5570741"/>
                <a:gd name="connsiteY276" fmla="*/ 1566075 h 2452920"/>
                <a:gd name="connsiteX277" fmla="*/ 1841210 w 5570741"/>
                <a:gd name="connsiteY277" fmla="*/ 1582308 h 2452920"/>
                <a:gd name="connsiteX278" fmla="*/ 1855033 w 5570741"/>
                <a:gd name="connsiteY278" fmla="*/ 1582308 h 2452920"/>
                <a:gd name="connsiteX279" fmla="*/ 1855033 w 5570741"/>
                <a:gd name="connsiteY279" fmla="*/ 1591185 h 2452920"/>
                <a:gd name="connsiteX280" fmla="*/ 1860486 w 5570741"/>
                <a:gd name="connsiteY280" fmla="*/ 1591185 h 2452920"/>
                <a:gd name="connsiteX281" fmla="*/ 1860486 w 5570741"/>
                <a:gd name="connsiteY281" fmla="*/ 1601584 h 2452920"/>
                <a:gd name="connsiteX282" fmla="*/ 1878114 w 5570741"/>
                <a:gd name="connsiteY282" fmla="*/ 1601584 h 2452920"/>
                <a:gd name="connsiteX283" fmla="*/ 1878114 w 5570741"/>
                <a:gd name="connsiteY283" fmla="*/ 1611730 h 2452920"/>
                <a:gd name="connsiteX284" fmla="*/ 1888894 w 5570741"/>
                <a:gd name="connsiteY284" fmla="*/ 1611730 h 2452920"/>
                <a:gd name="connsiteX285" fmla="*/ 1888894 w 5570741"/>
                <a:gd name="connsiteY285" fmla="*/ 1618324 h 2452920"/>
                <a:gd name="connsiteX286" fmla="*/ 1903351 w 5570741"/>
                <a:gd name="connsiteY286" fmla="*/ 1618324 h 2452920"/>
                <a:gd name="connsiteX287" fmla="*/ 1903351 w 5570741"/>
                <a:gd name="connsiteY287" fmla="*/ 1626948 h 2452920"/>
                <a:gd name="connsiteX288" fmla="*/ 1939875 w 5570741"/>
                <a:gd name="connsiteY288" fmla="*/ 1626948 h 2452920"/>
                <a:gd name="connsiteX289" fmla="*/ 1939875 w 5570741"/>
                <a:gd name="connsiteY289" fmla="*/ 1645463 h 2452920"/>
                <a:gd name="connsiteX290" fmla="*/ 1950654 w 5570741"/>
                <a:gd name="connsiteY290" fmla="*/ 1645463 h 2452920"/>
                <a:gd name="connsiteX291" fmla="*/ 1950654 w 5570741"/>
                <a:gd name="connsiteY291" fmla="*/ 1659921 h 2452920"/>
                <a:gd name="connsiteX292" fmla="*/ 1962575 w 5570741"/>
                <a:gd name="connsiteY292" fmla="*/ 1659921 h 2452920"/>
                <a:gd name="connsiteX293" fmla="*/ 1962575 w 5570741"/>
                <a:gd name="connsiteY293" fmla="*/ 1675519 h 2452920"/>
                <a:gd name="connsiteX294" fmla="*/ 1975257 w 5570741"/>
                <a:gd name="connsiteY294" fmla="*/ 1675519 h 2452920"/>
                <a:gd name="connsiteX295" fmla="*/ 1975257 w 5570741"/>
                <a:gd name="connsiteY295" fmla="*/ 1689216 h 2452920"/>
                <a:gd name="connsiteX296" fmla="*/ 1989714 w 5570741"/>
                <a:gd name="connsiteY296" fmla="*/ 1689216 h 2452920"/>
                <a:gd name="connsiteX297" fmla="*/ 1989714 w 5570741"/>
                <a:gd name="connsiteY297" fmla="*/ 1696444 h 2452920"/>
                <a:gd name="connsiteX298" fmla="*/ 2008864 w 5570741"/>
                <a:gd name="connsiteY298" fmla="*/ 1696444 h 2452920"/>
                <a:gd name="connsiteX299" fmla="*/ 2008864 w 5570741"/>
                <a:gd name="connsiteY299" fmla="*/ 1704814 h 2452920"/>
                <a:gd name="connsiteX300" fmla="*/ 2025604 w 5570741"/>
                <a:gd name="connsiteY300" fmla="*/ 1704814 h 2452920"/>
                <a:gd name="connsiteX301" fmla="*/ 2025604 w 5570741"/>
                <a:gd name="connsiteY301" fmla="*/ 1712550 h 2452920"/>
                <a:gd name="connsiteX302" fmla="*/ 2052616 w 5570741"/>
                <a:gd name="connsiteY302" fmla="*/ 1712550 h 2452920"/>
                <a:gd name="connsiteX303" fmla="*/ 2052616 w 5570741"/>
                <a:gd name="connsiteY303" fmla="*/ 1719145 h 2452920"/>
                <a:gd name="connsiteX304" fmla="*/ 2066439 w 5570741"/>
                <a:gd name="connsiteY304" fmla="*/ 1719145 h 2452920"/>
                <a:gd name="connsiteX305" fmla="*/ 2066439 w 5570741"/>
                <a:gd name="connsiteY305" fmla="*/ 1723456 h 2452920"/>
                <a:gd name="connsiteX306" fmla="*/ 2086096 w 5570741"/>
                <a:gd name="connsiteY306" fmla="*/ 1723456 h 2452920"/>
                <a:gd name="connsiteX307" fmla="*/ 2086096 w 5570741"/>
                <a:gd name="connsiteY307" fmla="*/ 1731827 h 2452920"/>
                <a:gd name="connsiteX308" fmla="*/ 2114377 w 5570741"/>
                <a:gd name="connsiteY308" fmla="*/ 1731827 h 2452920"/>
                <a:gd name="connsiteX309" fmla="*/ 2114377 w 5570741"/>
                <a:gd name="connsiteY309" fmla="*/ 1742606 h 2452920"/>
                <a:gd name="connsiteX310" fmla="*/ 2167640 w 5570741"/>
                <a:gd name="connsiteY310" fmla="*/ 1742606 h 2452920"/>
                <a:gd name="connsiteX311" fmla="*/ 2167640 w 5570741"/>
                <a:gd name="connsiteY311" fmla="*/ 1751610 h 2452920"/>
                <a:gd name="connsiteX312" fmla="*/ 2179054 w 5570741"/>
                <a:gd name="connsiteY312" fmla="*/ 1751610 h 2452920"/>
                <a:gd name="connsiteX313" fmla="*/ 2179054 w 5570741"/>
                <a:gd name="connsiteY313" fmla="*/ 1759346 h 2452920"/>
                <a:gd name="connsiteX314" fmla="*/ 2195160 w 5570741"/>
                <a:gd name="connsiteY314" fmla="*/ 1759346 h 2452920"/>
                <a:gd name="connsiteX315" fmla="*/ 2195160 w 5570741"/>
                <a:gd name="connsiteY315" fmla="*/ 1774311 h 2452920"/>
                <a:gd name="connsiteX316" fmla="*/ 2229908 w 5570741"/>
                <a:gd name="connsiteY316" fmla="*/ 1774311 h 2452920"/>
                <a:gd name="connsiteX317" fmla="*/ 2229908 w 5570741"/>
                <a:gd name="connsiteY317" fmla="*/ 1784456 h 2452920"/>
                <a:gd name="connsiteX318" fmla="*/ 2240687 w 5570741"/>
                <a:gd name="connsiteY318" fmla="*/ 1784456 h 2452920"/>
                <a:gd name="connsiteX319" fmla="*/ 2240687 w 5570741"/>
                <a:gd name="connsiteY319" fmla="*/ 1792953 h 2452920"/>
                <a:gd name="connsiteX320" fmla="*/ 2314369 w 5570741"/>
                <a:gd name="connsiteY320" fmla="*/ 1792953 h 2452920"/>
                <a:gd name="connsiteX321" fmla="*/ 2314369 w 5570741"/>
                <a:gd name="connsiteY321" fmla="*/ 1804493 h 2452920"/>
                <a:gd name="connsiteX322" fmla="*/ 2347342 w 5570741"/>
                <a:gd name="connsiteY322" fmla="*/ 1804493 h 2452920"/>
                <a:gd name="connsiteX323" fmla="*/ 2347342 w 5570741"/>
                <a:gd name="connsiteY323" fmla="*/ 1814766 h 2452920"/>
                <a:gd name="connsiteX324" fmla="*/ 2377271 w 5570741"/>
                <a:gd name="connsiteY324" fmla="*/ 1814766 h 2452920"/>
                <a:gd name="connsiteX325" fmla="*/ 2377271 w 5570741"/>
                <a:gd name="connsiteY325" fmla="*/ 1827447 h 2452920"/>
                <a:gd name="connsiteX326" fmla="*/ 2417979 w 5570741"/>
                <a:gd name="connsiteY326" fmla="*/ 1827447 h 2452920"/>
                <a:gd name="connsiteX327" fmla="*/ 2417979 w 5570741"/>
                <a:gd name="connsiteY327" fmla="*/ 1835818 h 2452920"/>
                <a:gd name="connsiteX328" fmla="*/ 2436622 w 5570741"/>
                <a:gd name="connsiteY328" fmla="*/ 1835818 h 2452920"/>
                <a:gd name="connsiteX329" fmla="*/ 2436622 w 5570741"/>
                <a:gd name="connsiteY329" fmla="*/ 1839368 h 2452920"/>
                <a:gd name="connsiteX330" fmla="*/ 2463000 w 5570741"/>
                <a:gd name="connsiteY330" fmla="*/ 1839368 h 2452920"/>
                <a:gd name="connsiteX331" fmla="*/ 2463000 w 5570741"/>
                <a:gd name="connsiteY331" fmla="*/ 1846597 h 2452920"/>
                <a:gd name="connsiteX332" fmla="*/ 2470736 w 5570741"/>
                <a:gd name="connsiteY332" fmla="*/ 1846597 h 2452920"/>
                <a:gd name="connsiteX333" fmla="*/ 2470736 w 5570741"/>
                <a:gd name="connsiteY333" fmla="*/ 1862703 h 2452920"/>
                <a:gd name="connsiteX334" fmla="*/ 2528311 w 5570741"/>
                <a:gd name="connsiteY334" fmla="*/ 1862703 h 2452920"/>
                <a:gd name="connsiteX335" fmla="*/ 2528311 w 5570741"/>
                <a:gd name="connsiteY335" fmla="*/ 1875385 h 2452920"/>
                <a:gd name="connsiteX336" fmla="*/ 2551012 w 5570741"/>
                <a:gd name="connsiteY336" fmla="*/ 1875385 h 2452920"/>
                <a:gd name="connsiteX337" fmla="*/ 2551012 w 5570741"/>
                <a:gd name="connsiteY337" fmla="*/ 1883755 h 2452920"/>
                <a:gd name="connsiteX338" fmla="*/ 2558874 w 5570741"/>
                <a:gd name="connsiteY338" fmla="*/ 1883755 h 2452920"/>
                <a:gd name="connsiteX339" fmla="*/ 2558874 w 5570741"/>
                <a:gd name="connsiteY339" fmla="*/ 1896437 h 2452920"/>
                <a:gd name="connsiteX340" fmla="*/ 2593623 w 5570741"/>
                <a:gd name="connsiteY340" fmla="*/ 1896437 h 2452920"/>
                <a:gd name="connsiteX341" fmla="*/ 2593623 w 5570741"/>
                <a:gd name="connsiteY341" fmla="*/ 1909118 h 2452920"/>
                <a:gd name="connsiteX342" fmla="*/ 2613913 w 5570741"/>
                <a:gd name="connsiteY342" fmla="*/ 1909118 h 2452920"/>
                <a:gd name="connsiteX343" fmla="*/ 2613913 w 5570741"/>
                <a:gd name="connsiteY343" fmla="*/ 1920405 h 2452920"/>
                <a:gd name="connsiteX344" fmla="*/ 2652847 w 5570741"/>
                <a:gd name="connsiteY344" fmla="*/ 1920405 h 2452920"/>
                <a:gd name="connsiteX345" fmla="*/ 2652847 w 5570741"/>
                <a:gd name="connsiteY345" fmla="*/ 1924083 h 2452920"/>
                <a:gd name="connsiteX346" fmla="*/ 2669079 w 5570741"/>
                <a:gd name="connsiteY346" fmla="*/ 1924083 h 2452920"/>
                <a:gd name="connsiteX347" fmla="*/ 2669079 w 5570741"/>
                <a:gd name="connsiteY347" fmla="*/ 1937779 h 2452920"/>
                <a:gd name="connsiteX348" fmla="*/ 2682776 w 5570741"/>
                <a:gd name="connsiteY348" fmla="*/ 1937779 h 2452920"/>
                <a:gd name="connsiteX349" fmla="*/ 2682776 w 5570741"/>
                <a:gd name="connsiteY349" fmla="*/ 1943867 h 2452920"/>
                <a:gd name="connsiteX350" fmla="*/ 2702433 w 5570741"/>
                <a:gd name="connsiteY350" fmla="*/ 1943867 h 2452920"/>
                <a:gd name="connsiteX351" fmla="*/ 2702433 w 5570741"/>
                <a:gd name="connsiteY351" fmla="*/ 1956675 h 2452920"/>
                <a:gd name="connsiteX352" fmla="*/ 2724499 w 5570741"/>
                <a:gd name="connsiteY352" fmla="*/ 1956675 h 2452920"/>
                <a:gd name="connsiteX353" fmla="*/ 2724499 w 5570741"/>
                <a:gd name="connsiteY353" fmla="*/ 1967455 h 2452920"/>
                <a:gd name="connsiteX354" fmla="*/ 2746185 w 5570741"/>
                <a:gd name="connsiteY354" fmla="*/ 1967455 h 2452920"/>
                <a:gd name="connsiteX355" fmla="*/ 2746185 w 5570741"/>
                <a:gd name="connsiteY355" fmla="*/ 1980137 h 2452920"/>
                <a:gd name="connsiteX356" fmla="*/ 2786893 w 5570741"/>
                <a:gd name="connsiteY356" fmla="*/ 1980137 h 2452920"/>
                <a:gd name="connsiteX357" fmla="*/ 2786893 w 5570741"/>
                <a:gd name="connsiteY357" fmla="*/ 1988507 h 2452920"/>
                <a:gd name="connsiteX358" fmla="*/ 2819866 w 5570741"/>
                <a:gd name="connsiteY358" fmla="*/ 1988507 h 2452920"/>
                <a:gd name="connsiteX359" fmla="*/ 2819866 w 5570741"/>
                <a:gd name="connsiteY359" fmla="*/ 1996877 h 2452920"/>
                <a:gd name="connsiteX360" fmla="*/ 2856390 w 5570741"/>
                <a:gd name="connsiteY360" fmla="*/ 1996877 h 2452920"/>
                <a:gd name="connsiteX361" fmla="*/ 2856390 w 5570741"/>
                <a:gd name="connsiteY361" fmla="*/ 2012983 h 2452920"/>
                <a:gd name="connsiteX362" fmla="*/ 2879090 w 5570741"/>
                <a:gd name="connsiteY362" fmla="*/ 2012983 h 2452920"/>
                <a:gd name="connsiteX363" fmla="*/ 2879090 w 5570741"/>
                <a:gd name="connsiteY363" fmla="*/ 2018436 h 2452920"/>
                <a:gd name="connsiteX364" fmla="*/ 2918023 w 5570741"/>
                <a:gd name="connsiteY364" fmla="*/ 2018436 h 2452920"/>
                <a:gd name="connsiteX365" fmla="*/ 2918023 w 5570741"/>
                <a:gd name="connsiteY365" fmla="*/ 2032259 h 2452920"/>
                <a:gd name="connsiteX366" fmla="*/ 2931847 w 5570741"/>
                <a:gd name="connsiteY366" fmla="*/ 2032259 h 2452920"/>
                <a:gd name="connsiteX367" fmla="*/ 2931847 w 5570741"/>
                <a:gd name="connsiteY367" fmla="*/ 2040629 h 2452920"/>
                <a:gd name="connsiteX368" fmla="*/ 3036725 w 5570741"/>
                <a:gd name="connsiteY368" fmla="*/ 2040629 h 2452920"/>
                <a:gd name="connsiteX369" fmla="*/ 3036725 w 5570741"/>
                <a:gd name="connsiteY369" fmla="*/ 2046590 h 2452920"/>
                <a:gd name="connsiteX370" fmla="*/ 3108251 w 5570741"/>
                <a:gd name="connsiteY370" fmla="*/ 2046590 h 2452920"/>
                <a:gd name="connsiteX371" fmla="*/ 3108251 w 5570741"/>
                <a:gd name="connsiteY371" fmla="*/ 2051916 h 2452920"/>
                <a:gd name="connsiteX372" fmla="*/ 3141224 w 5570741"/>
                <a:gd name="connsiteY372" fmla="*/ 2051916 h 2452920"/>
                <a:gd name="connsiteX373" fmla="*/ 3141224 w 5570741"/>
                <a:gd name="connsiteY373" fmla="*/ 2070812 h 2452920"/>
                <a:gd name="connsiteX374" fmla="*/ 3158978 w 5570741"/>
                <a:gd name="connsiteY374" fmla="*/ 2070812 h 2452920"/>
                <a:gd name="connsiteX375" fmla="*/ 3158978 w 5570741"/>
                <a:gd name="connsiteY375" fmla="*/ 2083494 h 2452920"/>
                <a:gd name="connsiteX376" fmla="*/ 3190683 w 5570741"/>
                <a:gd name="connsiteY376" fmla="*/ 2083494 h 2452920"/>
                <a:gd name="connsiteX377" fmla="*/ 3190683 w 5570741"/>
                <a:gd name="connsiteY377" fmla="*/ 2087171 h 2452920"/>
                <a:gd name="connsiteX378" fmla="*/ 3203364 w 5570741"/>
                <a:gd name="connsiteY378" fmla="*/ 2087171 h 2452920"/>
                <a:gd name="connsiteX379" fmla="*/ 3203364 w 5570741"/>
                <a:gd name="connsiteY379" fmla="*/ 2096176 h 2452920"/>
                <a:gd name="connsiteX380" fmla="*/ 3236971 w 5570741"/>
                <a:gd name="connsiteY380" fmla="*/ 2096176 h 2452920"/>
                <a:gd name="connsiteX381" fmla="*/ 3236971 w 5570741"/>
                <a:gd name="connsiteY381" fmla="*/ 2104546 h 2452920"/>
                <a:gd name="connsiteX382" fmla="*/ 3255486 w 5570741"/>
                <a:gd name="connsiteY382" fmla="*/ 2104546 h 2452920"/>
                <a:gd name="connsiteX383" fmla="*/ 3255486 w 5570741"/>
                <a:gd name="connsiteY383" fmla="*/ 2113550 h 2452920"/>
                <a:gd name="connsiteX384" fmla="*/ 3273114 w 5570741"/>
                <a:gd name="connsiteY384" fmla="*/ 2113550 h 2452920"/>
                <a:gd name="connsiteX385" fmla="*/ 3273114 w 5570741"/>
                <a:gd name="connsiteY385" fmla="*/ 2119510 h 2452920"/>
                <a:gd name="connsiteX386" fmla="*/ 3312682 w 5570741"/>
                <a:gd name="connsiteY386" fmla="*/ 2119510 h 2452920"/>
                <a:gd name="connsiteX387" fmla="*/ 3312682 w 5570741"/>
                <a:gd name="connsiteY387" fmla="*/ 2127373 h 2452920"/>
                <a:gd name="connsiteX388" fmla="*/ 3331197 w 5570741"/>
                <a:gd name="connsiteY388" fmla="*/ 2127373 h 2452920"/>
                <a:gd name="connsiteX389" fmla="*/ 3331197 w 5570741"/>
                <a:gd name="connsiteY389" fmla="*/ 2134221 h 2452920"/>
                <a:gd name="connsiteX390" fmla="*/ 3387251 w 5570741"/>
                <a:gd name="connsiteY390" fmla="*/ 2134221 h 2452920"/>
                <a:gd name="connsiteX391" fmla="*/ 3387251 w 5570741"/>
                <a:gd name="connsiteY391" fmla="*/ 2141450 h 2452920"/>
                <a:gd name="connsiteX392" fmla="*/ 3412614 w 5570741"/>
                <a:gd name="connsiteY392" fmla="*/ 2141450 h 2452920"/>
                <a:gd name="connsiteX393" fmla="*/ 3412614 w 5570741"/>
                <a:gd name="connsiteY393" fmla="*/ 2148044 h 2452920"/>
                <a:gd name="connsiteX394" fmla="*/ 3504304 w 5570741"/>
                <a:gd name="connsiteY394" fmla="*/ 2148044 h 2452920"/>
                <a:gd name="connsiteX395" fmla="*/ 3504304 w 5570741"/>
                <a:gd name="connsiteY395" fmla="*/ 2156414 h 2452920"/>
                <a:gd name="connsiteX396" fmla="*/ 3612099 w 5570741"/>
                <a:gd name="connsiteY396" fmla="*/ 2156414 h 2452920"/>
                <a:gd name="connsiteX397" fmla="*/ 3612099 w 5570741"/>
                <a:gd name="connsiteY397" fmla="*/ 2164784 h 2452920"/>
                <a:gd name="connsiteX398" fmla="*/ 3627064 w 5570741"/>
                <a:gd name="connsiteY398" fmla="*/ 2164784 h 2452920"/>
                <a:gd name="connsiteX399" fmla="*/ 3627064 w 5570741"/>
                <a:gd name="connsiteY399" fmla="*/ 2170237 h 2452920"/>
                <a:gd name="connsiteX400" fmla="*/ 3640887 w 5570741"/>
                <a:gd name="connsiteY400" fmla="*/ 2170237 h 2452920"/>
                <a:gd name="connsiteX401" fmla="*/ 3640887 w 5570741"/>
                <a:gd name="connsiteY401" fmla="*/ 2175564 h 2452920"/>
                <a:gd name="connsiteX402" fmla="*/ 3650398 w 5570741"/>
                <a:gd name="connsiteY402" fmla="*/ 2175564 h 2452920"/>
                <a:gd name="connsiteX403" fmla="*/ 3650398 w 5570741"/>
                <a:gd name="connsiteY403" fmla="*/ 2191797 h 2452920"/>
                <a:gd name="connsiteX404" fmla="*/ 3667772 w 5570741"/>
                <a:gd name="connsiteY404" fmla="*/ 2191797 h 2452920"/>
                <a:gd name="connsiteX405" fmla="*/ 3667772 w 5570741"/>
                <a:gd name="connsiteY405" fmla="*/ 2201308 h 2452920"/>
                <a:gd name="connsiteX406" fmla="*/ 3688190 w 5570741"/>
                <a:gd name="connsiteY406" fmla="*/ 2201308 h 2452920"/>
                <a:gd name="connsiteX407" fmla="*/ 3688190 w 5570741"/>
                <a:gd name="connsiteY407" fmla="*/ 2213990 h 2452920"/>
                <a:gd name="connsiteX408" fmla="*/ 3730674 w 5570741"/>
                <a:gd name="connsiteY408" fmla="*/ 2213990 h 2452920"/>
                <a:gd name="connsiteX409" fmla="*/ 3730674 w 5570741"/>
                <a:gd name="connsiteY409" fmla="*/ 2228954 h 2452920"/>
                <a:gd name="connsiteX410" fmla="*/ 3813360 w 5570741"/>
                <a:gd name="connsiteY410" fmla="*/ 2228954 h 2452920"/>
                <a:gd name="connsiteX411" fmla="*/ 3813360 w 5570741"/>
                <a:gd name="connsiteY411" fmla="*/ 2239734 h 2452920"/>
                <a:gd name="connsiteX412" fmla="*/ 3826042 w 5570741"/>
                <a:gd name="connsiteY412" fmla="*/ 2239734 h 2452920"/>
                <a:gd name="connsiteX413" fmla="*/ 3826042 w 5570741"/>
                <a:gd name="connsiteY413" fmla="*/ 2259010 h 2452920"/>
                <a:gd name="connsiteX414" fmla="*/ 3858380 w 5570741"/>
                <a:gd name="connsiteY414" fmla="*/ 2259010 h 2452920"/>
                <a:gd name="connsiteX415" fmla="*/ 3858380 w 5570741"/>
                <a:gd name="connsiteY415" fmla="*/ 2267888 h 2452920"/>
                <a:gd name="connsiteX416" fmla="*/ 3885900 w 5570741"/>
                <a:gd name="connsiteY416" fmla="*/ 2267888 h 2452920"/>
                <a:gd name="connsiteX417" fmla="*/ 3885900 w 5570741"/>
                <a:gd name="connsiteY417" fmla="*/ 2275750 h 2452920"/>
                <a:gd name="connsiteX418" fmla="*/ 3932569 w 5570741"/>
                <a:gd name="connsiteY418" fmla="*/ 2275750 h 2452920"/>
                <a:gd name="connsiteX419" fmla="*/ 3932569 w 5570741"/>
                <a:gd name="connsiteY419" fmla="*/ 2281077 h 2452920"/>
                <a:gd name="connsiteX420" fmla="*/ 3952352 w 5570741"/>
                <a:gd name="connsiteY420" fmla="*/ 2281077 h 2452920"/>
                <a:gd name="connsiteX421" fmla="*/ 3952352 w 5570741"/>
                <a:gd name="connsiteY421" fmla="*/ 2286403 h 2452920"/>
                <a:gd name="connsiteX422" fmla="*/ 4018298 w 5570741"/>
                <a:gd name="connsiteY422" fmla="*/ 2286403 h 2452920"/>
                <a:gd name="connsiteX423" fmla="*/ 4018298 w 5570741"/>
                <a:gd name="connsiteY423" fmla="*/ 2301368 h 2452920"/>
                <a:gd name="connsiteX424" fmla="*/ 4116582 w 5570741"/>
                <a:gd name="connsiteY424" fmla="*/ 2301368 h 2452920"/>
                <a:gd name="connsiteX425" fmla="*/ 4116582 w 5570741"/>
                <a:gd name="connsiteY425" fmla="*/ 2305553 h 2452920"/>
                <a:gd name="connsiteX426" fmla="*/ 4160842 w 5570741"/>
                <a:gd name="connsiteY426" fmla="*/ 2305553 h 2452920"/>
                <a:gd name="connsiteX427" fmla="*/ 4160842 w 5570741"/>
                <a:gd name="connsiteY427" fmla="*/ 2312781 h 2452920"/>
                <a:gd name="connsiteX428" fmla="*/ 4170987 w 5570741"/>
                <a:gd name="connsiteY428" fmla="*/ 2312781 h 2452920"/>
                <a:gd name="connsiteX429" fmla="*/ 4170987 w 5570741"/>
                <a:gd name="connsiteY429" fmla="*/ 2322419 h 2452920"/>
                <a:gd name="connsiteX430" fmla="*/ 4194956 w 5570741"/>
                <a:gd name="connsiteY430" fmla="*/ 2322419 h 2452920"/>
                <a:gd name="connsiteX431" fmla="*/ 4194956 w 5570741"/>
                <a:gd name="connsiteY431" fmla="*/ 2337130 h 2452920"/>
                <a:gd name="connsiteX432" fmla="*/ 4538380 w 5570741"/>
                <a:gd name="connsiteY432" fmla="*/ 2337130 h 2452920"/>
                <a:gd name="connsiteX433" fmla="*/ 4538380 w 5570741"/>
                <a:gd name="connsiteY433" fmla="*/ 2352095 h 2452920"/>
                <a:gd name="connsiteX434" fmla="*/ 4677880 w 5570741"/>
                <a:gd name="connsiteY434" fmla="*/ 2352095 h 2452920"/>
                <a:gd name="connsiteX435" fmla="*/ 4677880 w 5570741"/>
                <a:gd name="connsiteY435" fmla="*/ 2377459 h 2452920"/>
                <a:gd name="connsiteX436" fmla="*/ 4905011 w 5570741"/>
                <a:gd name="connsiteY436" fmla="*/ 2377459 h 2452920"/>
                <a:gd name="connsiteX437" fmla="*/ 4905011 w 5570741"/>
                <a:gd name="connsiteY437" fmla="*/ 2410431 h 2452920"/>
                <a:gd name="connsiteX438" fmla="*/ 5072157 w 5570741"/>
                <a:gd name="connsiteY438" fmla="*/ 2410431 h 2452920"/>
                <a:gd name="connsiteX439" fmla="*/ 5072157 w 5570741"/>
                <a:gd name="connsiteY439" fmla="*/ 2452916 h 2452920"/>
                <a:gd name="connsiteX440" fmla="*/ 5570552 w 5570741"/>
                <a:gd name="connsiteY440" fmla="*/ 2452916 h 2452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Lst>
              <a:rect l="l" t="t" r="r" b="b"/>
              <a:pathLst>
                <a:path w="5570741" h="2452920">
                  <a:moveTo>
                    <a:pt x="-190" y="-5"/>
                  </a:moveTo>
                  <a:lnTo>
                    <a:pt x="24413" y="-5"/>
                  </a:lnTo>
                  <a:lnTo>
                    <a:pt x="24413" y="12677"/>
                  </a:lnTo>
                  <a:lnTo>
                    <a:pt x="74126" y="12677"/>
                  </a:lnTo>
                  <a:lnTo>
                    <a:pt x="74126" y="16355"/>
                  </a:lnTo>
                  <a:lnTo>
                    <a:pt x="98094" y="16355"/>
                  </a:lnTo>
                  <a:lnTo>
                    <a:pt x="98094" y="23964"/>
                  </a:lnTo>
                  <a:lnTo>
                    <a:pt x="124980" y="23964"/>
                  </a:lnTo>
                  <a:lnTo>
                    <a:pt x="124980" y="28149"/>
                  </a:lnTo>
                  <a:lnTo>
                    <a:pt x="139944" y="28149"/>
                  </a:lnTo>
                  <a:lnTo>
                    <a:pt x="139944" y="36012"/>
                  </a:lnTo>
                  <a:lnTo>
                    <a:pt x="157952" y="36012"/>
                  </a:lnTo>
                  <a:lnTo>
                    <a:pt x="157952" y="42860"/>
                  </a:lnTo>
                  <a:lnTo>
                    <a:pt x="173551" y="42860"/>
                  </a:lnTo>
                  <a:lnTo>
                    <a:pt x="173551" y="49708"/>
                  </a:lnTo>
                  <a:lnTo>
                    <a:pt x="201705" y="49708"/>
                  </a:lnTo>
                  <a:lnTo>
                    <a:pt x="201705" y="62390"/>
                  </a:lnTo>
                  <a:lnTo>
                    <a:pt x="216035" y="62390"/>
                  </a:lnTo>
                  <a:lnTo>
                    <a:pt x="216035" y="71394"/>
                  </a:lnTo>
                  <a:lnTo>
                    <a:pt x="228717" y="71394"/>
                  </a:lnTo>
                  <a:lnTo>
                    <a:pt x="228717" y="81032"/>
                  </a:lnTo>
                  <a:lnTo>
                    <a:pt x="243047" y="81032"/>
                  </a:lnTo>
                  <a:lnTo>
                    <a:pt x="243047" y="84583"/>
                  </a:lnTo>
                  <a:lnTo>
                    <a:pt x="253827" y="84583"/>
                  </a:lnTo>
                  <a:lnTo>
                    <a:pt x="253827" y="100055"/>
                  </a:lnTo>
                  <a:lnTo>
                    <a:pt x="262831" y="100055"/>
                  </a:lnTo>
                  <a:lnTo>
                    <a:pt x="262831" y="112737"/>
                  </a:lnTo>
                  <a:lnTo>
                    <a:pt x="274245" y="112737"/>
                  </a:lnTo>
                  <a:lnTo>
                    <a:pt x="274245" y="119839"/>
                  </a:lnTo>
                  <a:lnTo>
                    <a:pt x="292126" y="119839"/>
                  </a:lnTo>
                  <a:lnTo>
                    <a:pt x="292126" y="132520"/>
                  </a:lnTo>
                  <a:lnTo>
                    <a:pt x="305569" y="132520"/>
                  </a:lnTo>
                  <a:lnTo>
                    <a:pt x="305569" y="142159"/>
                  </a:lnTo>
                  <a:lnTo>
                    <a:pt x="316348" y="142159"/>
                  </a:lnTo>
                  <a:lnTo>
                    <a:pt x="316348" y="152938"/>
                  </a:lnTo>
                  <a:lnTo>
                    <a:pt x="330932" y="152938"/>
                  </a:lnTo>
                  <a:lnTo>
                    <a:pt x="330932" y="167269"/>
                  </a:lnTo>
                  <a:lnTo>
                    <a:pt x="343614" y="167269"/>
                  </a:lnTo>
                  <a:lnTo>
                    <a:pt x="343614" y="175765"/>
                  </a:lnTo>
                  <a:lnTo>
                    <a:pt x="355535" y="175765"/>
                  </a:lnTo>
                  <a:lnTo>
                    <a:pt x="355535" y="184135"/>
                  </a:lnTo>
                  <a:lnTo>
                    <a:pt x="362764" y="184135"/>
                  </a:lnTo>
                  <a:lnTo>
                    <a:pt x="362764" y="191237"/>
                  </a:lnTo>
                  <a:lnTo>
                    <a:pt x="394341" y="191237"/>
                  </a:lnTo>
                  <a:lnTo>
                    <a:pt x="394341" y="209245"/>
                  </a:lnTo>
                  <a:lnTo>
                    <a:pt x="406389" y="209245"/>
                  </a:lnTo>
                  <a:lnTo>
                    <a:pt x="406389" y="218250"/>
                  </a:lnTo>
                  <a:lnTo>
                    <a:pt x="416535" y="218250"/>
                  </a:lnTo>
                  <a:lnTo>
                    <a:pt x="416535" y="231946"/>
                  </a:lnTo>
                  <a:lnTo>
                    <a:pt x="425539" y="231946"/>
                  </a:lnTo>
                  <a:lnTo>
                    <a:pt x="425539" y="244628"/>
                  </a:lnTo>
                  <a:lnTo>
                    <a:pt x="433402" y="244628"/>
                  </a:lnTo>
                  <a:lnTo>
                    <a:pt x="433402" y="257310"/>
                  </a:lnTo>
                  <a:lnTo>
                    <a:pt x="446083" y="257310"/>
                  </a:lnTo>
                  <a:lnTo>
                    <a:pt x="446083" y="266821"/>
                  </a:lnTo>
                  <a:lnTo>
                    <a:pt x="456863" y="266821"/>
                  </a:lnTo>
                  <a:lnTo>
                    <a:pt x="456863" y="282673"/>
                  </a:lnTo>
                  <a:lnTo>
                    <a:pt x="466374" y="282673"/>
                  </a:lnTo>
                  <a:lnTo>
                    <a:pt x="466374" y="292946"/>
                  </a:lnTo>
                  <a:lnTo>
                    <a:pt x="474871" y="292946"/>
                  </a:lnTo>
                  <a:lnTo>
                    <a:pt x="474871" y="305627"/>
                  </a:lnTo>
                  <a:lnTo>
                    <a:pt x="487553" y="305627"/>
                  </a:lnTo>
                  <a:lnTo>
                    <a:pt x="487553" y="320719"/>
                  </a:lnTo>
                  <a:lnTo>
                    <a:pt x="494147" y="320719"/>
                  </a:lnTo>
                  <a:lnTo>
                    <a:pt x="494147" y="337586"/>
                  </a:lnTo>
                  <a:lnTo>
                    <a:pt x="501376" y="337586"/>
                  </a:lnTo>
                  <a:lnTo>
                    <a:pt x="504039" y="340249"/>
                  </a:lnTo>
                  <a:lnTo>
                    <a:pt x="504039" y="353692"/>
                  </a:lnTo>
                  <a:lnTo>
                    <a:pt x="511014" y="353692"/>
                  </a:lnTo>
                  <a:lnTo>
                    <a:pt x="511014" y="361554"/>
                  </a:lnTo>
                  <a:lnTo>
                    <a:pt x="521160" y="361554"/>
                  </a:lnTo>
                  <a:lnTo>
                    <a:pt x="521160" y="369924"/>
                  </a:lnTo>
                  <a:lnTo>
                    <a:pt x="527120" y="369924"/>
                  </a:lnTo>
                  <a:lnTo>
                    <a:pt x="527120" y="385523"/>
                  </a:lnTo>
                  <a:lnTo>
                    <a:pt x="535490" y="385523"/>
                  </a:lnTo>
                  <a:lnTo>
                    <a:pt x="535490" y="402263"/>
                  </a:lnTo>
                  <a:lnTo>
                    <a:pt x="549947" y="402263"/>
                  </a:lnTo>
                  <a:lnTo>
                    <a:pt x="549947" y="409492"/>
                  </a:lnTo>
                  <a:lnTo>
                    <a:pt x="569097" y="409492"/>
                  </a:lnTo>
                  <a:lnTo>
                    <a:pt x="569097" y="424456"/>
                  </a:lnTo>
                  <a:lnTo>
                    <a:pt x="584569" y="424456"/>
                  </a:lnTo>
                  <a:lnTo>
                    <a:pt x="584569" y="443606"/>
                  </a:lnTo>
                  <a:lnTo>
                    <a:pt x="597251" y="443606"/>
                  </a:lnTo>
                  <a:lnTo>
                    <a:pt x="597251" y="456288"/>
                  </a:lnTo>
                  <a:lnTo>
                    <a:pt x="609932" y="456288"/>
                  </a:lnTo>
                  <a:lnTo>
                    <a:pt x="609932" y="468969"/>
                  </a:lnTo>
                  <a:lnTo>
                    <a:pt x="623629" y="468969"/>
                  </a:lnTo>
                  <a:lnTo>
                    <a:pt x="623629" y="485583"/>
                  </a:lnTo>
                  <a:lnTo>
                    <a:pt x="636311" y="485583"/>
                  </a:lnTo>
                  <a:lnTo>
                    <a:pt x="636311" y="498264"/>
                  </a:lnTo>
                  <a:lnTo>
                    <a:pt x="644173" y="498264"/>
                  </a:lnTo>
                  <a:lnTo>
                    <a:pt x="644173" y="513483"/>
                  </a:lnTo>
                  <a:lnTo>
                    <a:pt x="651275" y="513483"/>
                  </a:lnTo>
                  <a:lnTo>
                    <a:pt x="651275" y="520711"/>
                  </a:lnTo>
                  <a:lnTo>
                    <a:pt x="660279" y="520711"/>
                  </a:lnTo>
                  <a:lnTo>
                    <a:pt x="660279" y="530223"/>
                  </a:lnTo>
                  <a:lnTo>
                    <a:pt x="668142" y="530223"/>
                  </a:lnTo>
                  <a:lnTo>
                    <a:pt x="668142" y="539227"/>
                  </a:lnTo>
                  <a:lnTo>
                    <a:pt x="674737" y="539227"/>
                  </a:lnTo>
                  <a:lnTo>
                    <a:pt x="674737" y="548992"/>
                  </a:lnTo>
                  <a:lnTo>
                    <a:pt x="686023" y="548992"/>
                  </a:lnTo>
                  <a:lnTo>
                    <a:pt x="686023" y="572453"/>
                  </a:lnTo>
                  <a:lnTo>
                    <a:pt x="691476" y="572453"/>
                  </a:lnTo>
                  <a:lnTo>
                    <a:pt x="691476" y="585135"/>
                  </a:lnTo>
                  <a:lnTo>
                    <a:pt x="704158" y="585135"/>
                  </a:lnTo>
                  <a:lnTo>
                    <a:pt x="704158" y="600100"/>
                  </a:lnTo>
                  <a:lnTo>
                    <a:pt x="715572" y="600100"/>
                  </a:lnTo>
                  <a:lnTo>
                    <a:pt x="715572" y="616332"/>
                  </a:lnTo>
                  <a:lnTo>
                    <a:pt x="728254" y="616332"/>
                  </a:lnTo>
                  <a:lnTo>
                    <a:pt x="728254" y="625844"/>
                  </a:lnTo>
                  <a:lnTo>
                    <a:pt x="744994" y="625844"/>
                  </a:lnTo>
                  <a:lnTo>
                    <a:pt x="744994" y="633072"/>
                  </a:lnTo>
                  <a:lnTo>
                    <a:pt x="762114" y="633072"/>
                  </a:lnTo>
                  <a:lnTo>
                    <a:pt x="762114" y="650446"/>
                  </a:lnTo>
                  <a:lnTo>
                    <a:pt x="769343" y="650446"/>
                  </a:lnTo>
                  <a:lnTo>
                    <a:pt x="769343" y="669089"/>
                  </a:lnTo>
                  <a:lnTo>
                    <a:pt x="774796" y="669089"/>
                  </a:lnTo>
                  <a:lnTo>
                    <a:pt x="774796" y="676825"/>
                  </a:lnTo>
                  <a:lnTo>
                    <a:pt x="794580" y="676825"/>
                  </a:lnTo>
                  <a:lnTo>
                    <a:pt x="794580" y="688492"/>
                  </a:lnTo>
                  <a:lnTo>
                    <a:pt x="806627" y="688492"/>
                  </a:lnTo>
                  <a:lnTo>
                    <a:pt x="806627" y="698637"/>
                  </a:lnTo>
                  <a:lnTo>
                    <a:pt x="815632" y="698637"/>
                  </a:lnTo>
                  <a:lnTo>
                    <a:pt x="815632" y="711319"/>
                  </a:lnTo>
                  <a:lnTo>
                    <a:pt x="828313" y="711319"/>
                  </a:lnTo>
                  <a:lnTo>
                    <a:pt x="828313" y="736683"/>
                  </a:lnTo>
                  <a:lnTo>
                    <a:pt x="834908" y="736683"/>
                  </a:lnTo>
                  <a:lnTo>
                    <a:pt x="834908" y="754691"/>
                  </a:lnTo>
                  <a:lnTo>
                    <a:pt x="842010" y="754691"/>
                  </a:lnTo>
                  <a:lnTo>
                    <a:pt x="842010" y="767373"/>
                  </a:lnTo>
                  <a:lnTo>
                    <a:pt x="854057" y="767373"/>
                  </a:lnTo>
                  <a:lnTo>
                    <a:pt x="854057" y="775743"/>
                  </a:lnTo>
                  <a:lnTo>
                    <a:pt x="862427" y="775743"/>
                  </a:lnTo>
                  <a:lnTo>
                    <a:pt x="862427" y="788425"/>
                  </a:lnTo>
                  <a:lnTo>
                    <a:pt x="872066" y="788425"/>
                  </a:lnTo>
                  <a:lnTo>
                    <a:pt x="872066" y="795019"/>
                  </a:lnTo>
                  <a:lnTo>
                    <a:pt x="881577" y="795019"/>
                  </a:lnTo>
                  <a:lnTo>
                    <a:pt x="881577" y="813535"/>
                  </a:lnTo>
                  <a:lnTo>
                    <a:pt x="894259" y="813535"/>
                  </a:lnTo>
                  <a:lnTo>
                    <a:pt x="894259" y="826217"/>
                  </a:lnTo>
                  <a:lnTo>
                    <a:pt x="901614" y="826217"/>
                  </a:lnTo>
                  <a:lnTo>
                    <a:pt x="901614" y="836996"/>
                  </a:lnTo>
                  <a:lnTo>
                    <a:pt x="908209" y="836996"/>
                  </a:lnTo>
                  <a:lnTo>
                    <a:pt x="908209" y="851327"/>
                  </a:lnTo>
                  <a:lnTo>
                    <a:pt x="924315" y="851327"/>
                  </a:lnTo>
                  <a:lnTo>
                    <a:pt x="924315" y="860331"/>
                  </a:lnTo>
                  <a:lnTo>
                    <a:pt x="934587" y="860331"/>
                  </a:lnTo>
                  <a:lnTo>
                    <a:pt x="934587" y="875295"/>
                  </a:lnTo>
                  <a:lnTo>
                    <a:pt x="945367" y="875295"/>
                  </a:lnTo>
                  <a:lnTo>
                    <a:pt x="945367" y="882524"/>
                  </a:lnTo>
                  <a:lnTo>
                    <a:pt x="965150" y="882524"/>
                  </a:lnTo>
                  <a:lnTo>
                    <a:pt x="965150" y="901674"/>
                  </a:lnTo>
                  <a:lnTo>
                    <a:pt x="970476" y="901674"/>
                  </a:lnTo>
                  <a:lnTo>
                    <a:pt x="970476" y="919682"/>
                  </a:lnTo>
                  <a:lnTo>
                    <a:pt x="987850" y="919682"/>
                  </a:lnTo>
                  <a:lnTo>
                    <a:pt x="987850" y="928052"/>
                  </a:lnTo>
                  <a:lnTo>
                    <a:pt x="1005225" y="928052"/>
                  </a:lnTo>
                  <a:lnTo>
                    <a:pt x="1005225" y="937056"/>
                  </a:lnTo>
                  <a:lnTo>
                    <a:pt x="1014229" y="937056"/>
                  </a:lnTo>
                  <a:lnTo>
                    <a:pt x="1014229" y="949738"/>
                  </a:lnTo>
                  <a:lnTo>
                    <a:pt x="1028432" y="949738"/>
                  </a:lnTo>
                  <a:lnTo>
                    <a:pt x="1028432" y="958108"/>
                  </a:lnTo>
                  <a:lnTo>
                    <a:pt x="1041114" y="958108"/>
                  </a:lnTo>
                  <a:lnTo>
                    <a:pt x="1041114" y="965970"/>
                  </a:lnTo>
                  <a:lnTo>
                    <a:pt x="1047709" y="965970"/>
                  </a:lnTo>
                  <a:lnTo>
                    <a:pt x="1047709" y="980301"/>
                  </a:lnTo>
                  <a:lnTo>
                    <a:pt x="1053796" y="980301"/>
                  </a:lnTo>
                  <a:lnTo>
                    <a:pt x="1053796" y="990446"/>
                  </a:lnTo>
                  <a:lnTo>
                    <a:pt x="1066478" y="990446"/>
                  </a:lnTo>
                  <a:lnTo>
                    <a:pt x="1066478" y="999451"/>
                  </a:lnTo>
                  <a:lnTo>
                    <a:pt x="1073072" y="999451"/>
                  </a:lnTo>
                  <a:lnTo>
                    <a:pt x="1073072" y="1013274"/>
                  </a:lnTo>
                  <a:lnTo>
                    <a:pt x="1085754" y="1013274"/>
                  </a:lnTo>
                  <a:lnTo>
                    <a:pt x="1085754" y="1030901"/>
                  </a:lnTo>
                  <a:lnTo>
                    <a:pt x="1094124" y="1030901"/>
                  </a:lnTo>
                  <a:lnTo>
                    <a:pt x="1094124" y="1041047"/>
                  </a:lnTo>
                  <a:lnTo>
                    <a:pt x="1105538" y="1041047"/>
                  </a:lnTo>
                  <a:lnTo>
                    <a:pt x="1105538" y="1050051"/>
                  </a:lnTo>
                  <a:lnTo>
                    <a:pt x="1117205" y="1050051"/>
                  </a:lnTo>
                  <a:lnTo>
                    <a:pt x="1117205" y="1060197"/>
                  </a:lnTo>
                  <a:lnTo>
                    <a:pt x="1129887" y="1060197"/>
                  </a:lnTo>
                  <a:lnTo>
                    <a:pt x="1129887" y="1072878"/>
                  </a:lnTo>
                  <a:lnTo>
                    <a:pt x="1142569" y="1072878"/>
                  </a:lnTo>
                  <a:lnTo>
                    <a:pt x="1142569" y="1081629"/>
                  </a:lnTo>
                  <a:lnTo>
                    <a:pt x="1150939" y="1081629"/>
                  </a:lnTo>
                  <a:lnTo>
                    <a:pt x="1150939" y="1090633"/>
                  </a:lnTo>
                  <a:lnTo>
                    <a:pt x="1161084" y="1090633"/>
                  </a:lnTo>
                  <a:lnTo>
                    <a:pt x="1161084" y="1106105"/>
                  </a:lnTo>
                  <a:lnTo>
                    <a:pt x="1171356" y="1106105"/>
                  </a:lnTo>
                  <a:lnTo>
                    <a:pt x="1171356" y="1114602"/>
                  </a:lnTo>
                  <a:lnTo>
                    <a:pt x="1177951" y="1114602"/>
                  </a:lnTo>
                  <a:lnTo>
                    <a:pt x="1177951" y="1124747"/>
                  </a:lnTo>
                  <a:lnTo>
                    <a:pt x="1190633" y="1124747"/>
                  </a:lnTo>
                  <a:lnTo>
                    <a:pt x="1190633" y="1130073"/>
                  </a:lnTo>
                  <a:lnTo>
                    <a:pt x="1199637" y="1130073"/>
                  </a:lnTo>
                  <a:lnTo>
                    <a:pt x="1199637" y="1139078"/>
                  </a:lnTo>
                  <a:lnTo>
                    <a:pt x="1212319" y="1139078"/>
                  </a:lnTo>
                  <a:lnTo>
                    <a:pt x="1212319" y="1152901"/>
                  </a:lnTo>
                  <a:lnTo>
                    <a:pt x="1218660" y="1152901"/>
                  </a:lnTo>
                  <a:lnTo>
                    <a:pt x="1218660" y="1168499"/>
                  </a:lnTo>
                  <a:lnTo>
                    <a:pt x="1232483" y="1168499"/>
                  </a:lnTo>
                  <a:lnTo>
                    <a:pt x="1232483" y="1180420"/>
                  </a:lnTo>
                  <a:lnTo>
                    <a:pt x="1245165" y="1180420"/>
                  </a:lnTo>
                  <a:lnTo>
                    <a:pt x="1245165" y="1187649"/>
                  </a:lnTo>
                  <a:lnTo>
                    <a:pt x="1269387" y="1187649"/>
                  </a:lnTo>
                  <a:lnTo>
                    <a:pt x="1269387" y="1201472"/>
                  </a:lnTo>
                  <a:lnTo>
                    <a:pt x="1278391" y="1201472"/>
                  </a:lnTo>
                  <a:lnTo>
                    <a:pt x="1278391" y="1214154"/>
                  </a:lnTo>
                  <a:lnTo>
                    <a:pt x="1298809" y="1214154"/>
                  </a:lnTo>
                  <a:lnTo>
                    <a:pt x="1298809" y="1231528"/>
                  </a:lnTo>
                  <a:lnTo>
                    <a:pt x="1309589" y="1231528"/>
                  </a:lnTo>
                  <a:lnTo>
                    <a:pt x="1309589" y="1239264"/>
                  </a:lnTo>
                  <a:lnTo>
                    <a:pt x="1322270" y="1239264"/>
                  </a:lnTo>
                  <a:lnTo>
                    <a:pt x="1322270" y="1248268"/>
                  </a:lnTo>
                  <a:lnTo>
                    <a:pt x="1340786" y="1248268"/>
                  </a:lnTo>
                  <a:lnTo>
                    <a:pt x="1340786" y="1256004"/>
                  </a:lnTo>
                  <a:lnTo>
                    <a:pt x="1353468" y="1256004"/>
                  </a:lnTo>
                  <a:lnTo>
                    <a:pt x="1353468" y="1272871"/>
                  </a:lnTo>
                  <a:lnTo>
                    <a:pt x="1381114" y="1272871"/>
                  </a:lnTo>
                  <a:lnTo>
                    <a:pt x="1381114" y="1281875"/>
                  </a:lnTo>
                  <a:lnTo>
                    <a:pt x="1393796" y="1281875"/>
                  </a:lnTo>
                  <a:lnTo>
                    <a:pt x="1393796" y="1287201"/>
                  </a:lnTo>
                  <a:lnTo>
                    <a:pt x="1399122" y="1287201"/>
                  </a:lnTo>
                  <a:lnTo>
                    <a:pt x="1399122" y="1298615"/>
                  </a:lnTo>
                  <a:lnTo>
                    <a:pt x="1411804" y="1298615"/>
                  </a:lnTo>
                  <a:lnTo>
                    <a:pt x="1411804" y="1320174"/>
                  </a:lnTo>
                  <a:lnTo>
                    <a:pt x="1432221" y="1320174"/>
                  </a:lnTo>
                  <a:lnTo>
                    <a:pt x="1432221" y="1330954"/>
                  </a:lnTo>
                  <a:lnTo>
                    <a:pt x="1441225" y="1330954"/>
                  </a:lnTo>
                  <a:lnTo>
                    <a:pt x="1441225" y="1338690"/>
                  </a:lnTo>
                  <a:lnTo>
                    <a:pt x="1459614" y="1338690"/>
                  </a:lnTo>
                  <a:lnTo>
                    <a:pt x="1459614" y="1347947"/>
                  </a:lnTo>
                  <a:lnTo>
                    <a:pt x="1474072" y="1347947"/>
                  </a:lnTo>
                  <a:lnTo>
                    <a:pt x="1474072" y="1357586"/>
                  </a:lnTo>
                  <a:lnTo>
                    <a:pt x="1503367" y="1357586"/>
                  </a:lnTo>
                  <a:lnTo>
                    <a:pt x="1503367" y="1372550"/>
                  </a:lnTo>
                  <a:lnTo>
                    <a:pt x="1518965" y="1372550"/>
                  </a:lnTo>
                  <a:lnTo>
                    <a:pt x="1518965" y="1378511"/>
                  </a:lnTo>
                  <a:lnTo>
                    <a:pt x="1529111" y="1378511"/>
                  </a:lnTo>
                  <a:lnTo>
                    <a:pt x="1529111" y="1387515"/>
                  </a:lnTo>
                  <a:lnTo>
                    <a:pt x="1539890" y="1387515"/>
                  </a:lnTo>
                  <a:lnTo>
                    <a:pt x="1539890" y="1395377"/>
                  </a:lnTo>
                  <a:lnTo>
                    <a:pt x="1562083" y="1395377"/>
                  </a:lnTo>
                  <a:lnTo>
                    <a:pt x="1562083" y="1401338"/>
                  </a:lnTo>
                  <a:lnTo>
                    <a:pt x="1592646" y="1401338"/>
                  </a:lnTo>
                  <a:lnTo>
                    <a:pt x="1592646" y="1408440"/>
                  </a:lnTo>
                  <a:lnTo>
                    <a:pt x="1599114" y="1408440"/>
                  </a:lnTo>
                  <a:lnTo>
                    <a:pt x="1599114" y="1418078"/>
                  </a:lnTo>
                  <a:lnTo>
                    <a:pt x="1606850" y="1418078"/>
                  </a:lnTo>
                  <a:lnTo>
                    <a:pt x="1606850" y="1431901"/>
                  </a:lnTo>
                  <a:lnTo>
                    <a:pt x="1617630" y="1431901"/>
                  </a:lnTo>
                  <a:lnTo>
                    <a:pt x="1617630" y="1448007"/>
                  </a:lnTo>
                  <a:lnTo>
                    <a:pt x="1632721" y="1448007"/>
                  </a:lnTo>
                  <a:lnTo>
                    <a:pt x="1632721" y="1457011"/>
                  </a:lnTo>
                  <a:lnTo>
                    <a:pt x="1645403" y="1457011"/>
                  </a:lnTo>
                  <a:lnTo>
                    <a:pt x="1645403" y="1469693"/>
                  </a:lnTo>
                  <a:lnTo>
                    <a:pt x="1661002" y="1469693"/>
                  </a:lnTo>
                  <a:lnTo>
                    <a:pt x="1661002" y="1478697"/>
                  </a:lnTo>
                  <a:lnTo>
                    <a:pt x="1673683" y="1478697"/>
                  </a:lnTo>
                  <a:lnTo>
                    <a:pt x="1673683" y="1488335"/>
                  </a:lnTo>
                  <a:lnTo>
                    <a:pt x="1692199" y="1488335"/>
                  </a:lnTo>
                  <a:lnTo>
                    <a:pt x="1692199" y="1500129"/>
                  </a:lnTo>
                  <a:lnTo>
                    <a:pt x="1699427" y="1500129"/>
                  </a:lnTo>
                  <a:lnTo>
                    <a:pt x="1699427" y="1510909"/>
                  </a:lnTo>
                  <a:lnTo>
                    <a:pt x="1711348" y="1510909"/>
                  </a:lnTo>
                  <a:lnTo>
                    <a:pt x="1711348" y="1521688"/>
                  </a:lnTo>
                  <a:lnTo>
                    <a:pt x="1741404" y="1521688"/>
                  </a:lnTo>
                  <a:lnTo>
                    <a:pt x="1741404" y="1530693"/>
                  </a:lnTo>
                  <a:lnTo>
                    <a:pt x="1766768" y="1530693"/>
                  </a:lnTo>
                  <a:lnTo>
                    <a:pt x="1766768" y="1541472"/>
                  </a:lnTo>
                  <a:lnTo>
                    <a:pt x="1779450" y="1541472"/>
                  </a:lnTo>
                  <a:lnTo>
                    <a:pt x="1779450" y="1548067"/>
                  </a:lnTo>
                  <a:lnTo>
                    <a:pt x="1792132" y="1548067"/>
                  </a:lnTo>
                  <a:lnTo>
                    <a:pt x="1792132" y="1559480"/>
                  </a:lnTo>
                  <a:lnTo>
                    <a:pt x="1804052" y="1559480"/>
                  </a:lnTo>
                  <a:lnTo>
                    <a:pt x="1804052" y="1566075"/>
                  </a:lnTo>
                  <a:lnTo>
                    <a:pt x="1841210" y="1566075"/>
                  </a:lnTo>
                  <a:lnTo>
                    <a:pt x="1841210" y="1582308"/>
                  </a:lnTo>
                  <a:lnTo>
                    <a:pt x="1855033" y="1582308"/>
                  </a:lnTo>
                  <a:lnTo>
                    <a:pt x="1855033" y="1591185"/>
                  </a:lnTo>
                  <a:lnTo>
                    <a:pt x="1860486" y="1591185"/>
                  </a:lnTo>
                  <a:lnTo>
                    <a:pt x="1860486" y="1601584"/>
                  </a:lnTo>
                  <a:lnTo>
                    <a:pt x="1878114" y="1601584"/>
                  </a:lnTo>
                  <a:lnTo>
                    <a:pt x="1878114" y="1611730"/>
                  </a:lnTo>
                  <a:lnTo>
                    <a:pt x="1888894" y="1611730"/>
                  </a:lnTo>
                  <a:lnTo>
                    <a:pt x="1888894" y="1618324"/>
                  </a:lnTo>
                  <a:lnTo>
                    <a:pt x="1903351" y="1618324"/>
                  </a:lnTo>
                  <a:lnTo>
                    <a:pt x="1903351" y="1626948"/>
                  </a:lnTo>
                  <a:lnTo>
                    <a:pt x="1939875" y="1626948"/>
                  </a:lnTo>
                  <a:lnTo>
                    <a:pt x="1939875" y="1645463"/>
                  </a:lnTo>
                  <a:lnTo>
                    <a:pt x="1950654" y="1645463"/>
                  </a:lnTo>
                  <a:lnTo>
                    <a:pt x="1950654" y="1659921"/>
                  </a:lnTo>
                  <a:lnTo>
                    <a:pt x="1962575" y="1659921"/>
                  </a:lnTo>
                  <a:lnTo>
                    <a:pt x="1962575" y="1675519"/>
                  </a:lnTo>
                  <a:lnTo>
                    <a:pt x="1975257" y="1675519"/>
                  </a:lnTo>
                  <a:lnTo>
                    <a:pt x="1975257" y="1689216"/>
                  </a:lnTo>
                  <a:lnTo>
                    <a:pt x="1989714" y="1689216"/>
                  </a:lnTo>
                  <a:lnTo>
                    <a:pt x="1989714" y="1696444"/>
                  </a:lnTo>
                  <a:lnTo>
                    <a:pt x="2008864" y="1696444"/>
                  </a:lnTo>
                  <a:lnTo>
                    <a:pt x="2008864" y="1704814"/>
                  </a:lnTo>
                  <a:lnTo>
                    <a:pt x="2025604" y="1704814"/>
                  </a:lnTo>
                  <a:lnTo>
                    <a:pt x="2025604" y="1712550"/>
                  </a:lnTo>
                  <a:lnTo>
                    <a:pt x="2052616" y="1712550"/>
                  </a:lnTo>
                  <a:lnTo>
                    <a:pt x="2052616" y="1719145"/>
                  </a:lnTo>
                  <a:lnTo>
                    <a:pt x="2066439" y="1719145"/>
                  </a:lnTo>
                  <a:lnTo>
                    <a:pt x="2066439" y="1723456"/>
                  </a:lnTo>
                  <a:lnTo>
                    <a:pt x="2086096" y="1723456"/>
                  </a:lnTo>
                  <a:lnTo>
                    <a:pt x="2086096" y="1731827"/>
                  </a:lnTo>
                  <a:lnTo>
                    <a:pt x="2114377" y="1731827"/>
                  </a:lnTo>
                  <a:lnTo>
                    <a:pt x="2114377" y="1742606"/>
                  </a:lnTo>
                  <a:lnTo>
                    <a:pt x="2167640" y="1742606"/>
                  </a:lnTo>
                  <a:lnTo>
                    <a:pt x="2167640" y="1751610"/>
                  </a:lnTo>
                  <a:lnTo>
                    <a:pt x="2179054" y="1751610"/>
                  </a:lnTo>
                  <a:lnTo>
                    <a:pt x="2179054" y="1759346"/>
                  </a:lnTo>
                  <a:lnTo>
                    <a:pt x="2195160" y="1759346"/>
                  </a:lnTo>
                  <a:lnTo>
                    <a:pt x="2195160" y="1774311"/>
                  </a:lnTo>
                  <a:lnTo>
                    <a:pt x="2229908" y="1774311"/>
                  </a:lnTo>
                  <a:lnTo>
                    <a:pt x="2229908" y="1784456"/>
                  </a:lnTo>
                  <a:lnTo>
                    <a:pt x="2240687" y="1784456"/>
                  </a:lnTo>
                  <a:lnTo>
                    <a:pt x="2240687" y="1792953"/>
                  </a:lnTo>
                  <a:lnTo>
                    <a:pt x="2314369" y="1792953"/>
                  </a:lnTo>
                  <a:lnTo>
                    <a:pt x="2314369" y="1804493"/>
                  </a:lnTo>
                  <a:lnTo>
                    <a:pt x="2347342" y="1804493"/>
                  </a:lnTo>
                  <a:lnTo>
                    <a:pt x="2347342" y="1814766"/>
                  </a:lnTo>
                  <a:lnTo>
                    <a:pt x="2377271" y="1814766"/>
                  </a:lnTo>
                  <a:lnTo>
                    <a:pt x="2377271" y="1827447"/>
                  </a:lnTo>
                  <a:lnTo>
                    <a:pt x="2417979" y="1827447"/>
                  </a:lnTo>
                  <a:lnTo>
                    <a:pt x="2417979" y="1835818"/>
                  </a:lnTo>
                  <a:lnTo>
                    <a:pt x="2436622" y="1835818"/>
                  </a:lnTo>
                  <a:lnTo>
                    <a:pt x="2436622" y="1839368"/>
                  </a:lnTo>
                  <a:lnTo>
                    <a:pt x="2463000" y="1839368"/>
                  </a:lnTo>
                  <a:lnTo>
                    <a:pt x="2463000" y="1846597"/>
                  </a:lnTo>
                  <a:lnTo>
                    <a:pt x="2470736" y="1846597"/>
                  </a:lnTo>
                  <a:lnTo>
                    <a:pt x="2470736" y="1862703"/>
                  </a:lnTo>
                  <a:lnTo>
                    <a:pt x="2528311" y="1862703"/>
                  </a:lnTo>
                  <a:lnTo>
                    <a:pt x="2528311" y="1875385"/>
                  </a:lnTo>
                  <a:lnTo>
                    <a:pt x="2551012" y="1875385"/>
                  </a:lnTo>
                  <a:lnTo>
                    <a:pt x="2551012" y="1883755"/>
                  </a:lnTo>
                  <a:lnTo>
                    <a:pt x="2558874" y="1883755"/>
                  </a:lnTo>
                  <a:lnTo>
                    <a:pt x="2558874" y="1896437"/>
                  </a:lnTo>
                  <a:lnTo>
                    <a:pt x="2593623" y="1896437"/>
                  </a:lnTo>
                  <a:lnTo>
                    <a:pt x="2593623" y="1909118"/>
                  </a:lnTo>
                  <a:lnTo>
                    <a:pt x="2613913" y="1909118"/>
                  </a:lnTo>
                  <a:lnTo>
                    <a:pt x="2613913" y="1920405"/>
                  </a:lnTo>
                  <a:lnTo>
                    <a:pt x="2652847" y="1920405"/>
                  </a:lnTo>
                  <a:lnTo>
                    <a:pt x="2652847" y="1924083"/>
                  </a:lnTo>
                  <a:lnTo>
                    <a:pt x="2669079" y="1924083"/>
                  </a:lnTo>
                  <a:lnTo>
                    <a:pt x="2669079" y="1937779"/>
                  </a:lnTo>
                  <a:lnTo>
                    <a:pt x="2682776" y="1937779"/>
                  </a:lnTo>
                  <a:lnTo>
                    <a:pt x="2682776" y="1943867"/>
                  </a:lnTo>
                  <a:lnTo>
                    <a:pt x="2702433" y="1943867"/>
                  </a:lnTo>
                  <a:lnTo>
                    <a:pt x="2702433" y="1956675"/>
                  </a:lnTo>
                  <a:lnTo>
                    <a:pt x="2724499" y="1956675"/>
                  </a:lnTo>
                  <a:lnTo>
                    <a:pt x="2724499" y="1967455"/>
                  </a:lnTo>
                  <a:lnTo>
                    <a:pt x="2746185" y="1967455"/>
                  </a:lnTo>
                  <a:lnTo>
                    <a:pt x="2746185" y="1980137"/>
                  </a:lnTo>
                  <a:lnTo>
                    <a:pt x="2786893" y="1980137"/>
                  </a:lnTo>
                  <a:lnTo>
                    <a:pt x="2786893" y="1988507"/>
                  </a:lnTo>
                  <a:lnTo>
                    <a:pt x="2819866" y="1988507"/>
                  </a:lnTo>
                  <a:lnTo>
                    <a:pt x="2819866" y="1996877"/>
                  </a:lnTo>
                  <a:lnTo>
                    <a:pt x="2856390" y="1996877"/>
                  </a:lnTo>
                  <a:lnTo>
                    <a:pt x="2856390" y="2012983"/>
                  </a:lnTo>
                  <a:lnTo>
                    <a:pt x="2879090" y="2012983"/>
                  </a:lnTo>
                  <a:lnTo>
                    <a:pt x="2879090" y="2018436"/>
                  </a:lnTo>
                  <a:lnTo>
                    <a:pt x="2918023" y="2018436"/>
                  </a:lnTo>
                  <a:lnTo>
                    <a:pt x="2918023" y="2032259"/>
                  </a:lnTo>
                  <a:lnTo>
                    <a:pt x="2931847" y="2032259"/>
                  </a:lnTo>
                  <a:lnTo>
                    <a:pt x="2931847" y="2040629"/>
                  </a:lnTo>
                  <a:lnTo>
                    <a:pt x="3036725" y="2040629"/>
                  </a:lnTo>
                  <a:cubicBezTo>
                    <a:pt x="3036725" y="2040629"/>
                    <a:pt x="3035457" y="2046590"/>
                    <a:pt x="3036725" y="2046590"/>
                  </a:cubicBezTo>
                  <a:lnTo>
                    <a:pt x="3108251" y="2046590"/>
                  </a:lnTo>
                  <a:lnTo>
                    <a:pt x="3108251" y="2051916"/>
                  </a:lnTo>
                  <a:lnTo>
                    <a:pt x="3141224" y="2051916"/>
                  </a:lnTo>
                  <a:lnTo>
                    <a:pt x="3141224" y="2070812"/>
                  </a:lnTo>
                  <a:lnTo>
                    <a:pt x="3158978" y="2070812"/>
                  </a:lnTo>
                  <a:lnTo>
                    <a:pt x="3158978" y="2083494"/>
                  </a:lnTo>
                  <a:lnTo>
                    <a:pt x="3190683" y="2083494"/>
                  </a:lnTo>
                  <a:lnTo>
                    <a:pt x="3190683" y="2087171"/>
                  </a:lnTo>
                  <a:lnTo>
                    <a:pt x="3203364" y="2087171"/>
                  </a:lnTo>
                  <a:lnTo>
                    <a:pt x="3203364" y="2096176"/>
                  </a:lnTo>
                  <a:lnTo>
                    <a:pt x="3236971" y="2096176"/>
                  </a:lnTo>
                  <a:lnTo>
                    <a:pt x="3236971" y="2104546"/>
                  </a:lnTo>
                  <a:lnTo>
                    <a:pt x="3255486" y="2104546"/>
                  </a:lnTo>
                  <a:lnTo>
                    <a:pt x="3255486" y="2113550"/>
                  </a:lnTo>
                  <a:lnTo>
                    <a:pt x="3273114" y="2113550"/>
                  </a:lnTo>
                  <a:lnTo>
                    <a:pt x="3273114" y="2119510"/>
                  </a:lnTo>
                  <a:lnTo>
                    <a:pt x="3312682" y="2119510"/>
                  </a:lnTo>
                  <a:lnTo>
                    <a:pt x="3312682" y="2127373"/>
                  </a:lnTo>
                  <a:lnTo>
                    <a:pt x="3331197" y="2127373"/>
                  </a:lnTo>
                  <a:lnTo>
                    <a:pt x="3331197" y="2134221"/>
                  </a:lnTo>
                  <a:lnTo>
                    <a:pt x="3387251" y="2134221"/>
                  </a:lnTo>
                  <a:lnTo>
                    <a:pt x="3387251" y="2141450"/>
                  </a:lnTo>
                  <a:lnTo>
                    <a:pt x="3412614" y="2141450"/>
                  </a:lnTo>
                  <a:lnTo>
                    <a:pt x="3412614" y="2148044"/>
                  </a:lnTo>
                  <a:lnTo>
                    <a:pt x="3504304" y="2148044"/>
                  </a:lnTo>
                  <a:lnTo>
                    <a:pt x="3504304" y="2156414"/>
                  </a:lnTo>
                  <a:lnTo>
                    <a:pt x="3612099" y="2156414"/>
                  </a:lnTo>
                  <a:lnTo>
                    <a:pt x="3612099" y="2164784"/>
                  </a:lnTo>
                  <a:lnTo>
                    <a:pt x="3627064" y="2164784"/>
                  </a:lnTo>
                  <a:lnTo>
                    <a:pt x="3627064" y="2170237"/>
                  </a:lnTo>
                  <a:lnTo>
                    <a:pt x="3640887" y="2170237"/>
                  </a:lnTo>
                  <a:lnTo>
                    <a:pt x="3640887" y="2175564"/>
                  </a:lnTo>
                  <a:lnTo>
                    <a:pt x="3650398" y="2175564"/>
                  </a:lnTo>
                  <a:lnTo>
                    <a:pt x="3650398" y="2191797"/>
                  </a:lnTo>
                  <a:lnTo>
                    <a:pt x="3667772" y="2191797"/>
                  </a:lnTo>
                  <a:lnTo>
                    <a:pt x="3667772" y="2201308"/>
                  </a:lnTo>
                  <a:lnTo>
                    <a:pt x="3688190" y="2201308"/>
                  </a:lnTo>
                  <a:lnTo>
                    <a:pt x="3688190" y="2213990"/>
                  </a:lnTo>
                  <a:lnTo>
                    <a:pt x="3730674" y="2213990"/>
                  </a:lnTo>
                  <a:lnTo>
                    <a:pt x="3730674" y="2228954"/>
                  </a:lnTo>
                  <a:lnTo>
                    <a:pt x="3813360" y="2228954"/>
                  </a:lnTo>
                  <a:lnTo>
                    <a:pt x="3813360" y="2239734"/>
                  </a:lnTo>
                  <a:lnTo>
                    <a:pt x="3826042" y="2239734"/>
                  </a:lnTo>
                  <a:lnTo>
                    <a:pt x="3826042" y="2259010"/>
                  </a:lnTo>
                  <a:lnTo>
                    <a:pt x="3858380" y="2259010"/>
                  </a:lnTo>
                  <a:lnTo>
                    <a:pt x="3858380" y="2267888"/>
                  </a:lnTo>
                  <a:lnTo>
                    <a:pt x="3885900" y="2267888"/>
                  </a:lnTo>
                  <a:lnTo>
                    <a:pt x="3885900" y="2275750"/>
                  </a:lnTo>
                  <a:lnTo>
                    <a:pt x="3932569" y="2275750"/>
                  </a:lnTo>
                  <a:lnTo>
                    <a:pt x="3932569" y="2281077"/>
                  </a:lnTo>
                  <a:lnTo>
                    <a:pt x="3952352" y="2281077"/>
                  </a:lnTo>
                  <a:lnTo>
                    <a:pt x="3952352" y="2286403"/>
                  </a:lnTo>
                  <a:lnTo>
                    <a:pt x="4018298" y="2286403"/>
                  </a:lnTo>
                  <a:lnTo>
                    <a:pt x="4018298" y="2301368"/>
                  </a:lnTo>
                  <a:lnTo>
                    <a:pt x="4116582" y="2301368"/>
                  </a:lnTo>
                  <a:lnTo>
                    <a:pt x="4116582" y="2305553"/>
                  </a:lnTo>
                  <a:lnTo>
                    <a:pt x="4160842" y="2305553"/>
                  </a:lnTo>
                  <a:lnTo>
                    <a:pt x="4160842" y="2312781"/>
                  </a:lnTo>
                  <a:lnTo>
                    <a:pt x="4170987" y="2312781"/>
                  </a:lnTo>
                  <a:lnTo>
                    <a:pt x="4170987" y="2322419"/>
                  </a:lnTo>
                  <a:lnTo>
                    <a:pt x="4194956" y="2322419"/>
                  </a:lnTo>
                  <a:lnTo>
                    <a:pt x="4194956" y="2337130"/>
                  </a:lnTo>
                  <a:lnTo>
                    <a:pt x="4538380" y="2337130"/>
                  </a:lnTo>
                  <a:lnTo>
                    <a:pt x="4538380" y="2352095"/>
                  </a:lnTo>
                  <a:lnTo>
                    <a:pt x="4677880" y="2352095"/>
                  </a:lnTo>
                  <a:lnTo>
                    <a:pt x="4677880" y="2377459"/>
                  </a:lnTo>
                  <a:lnTo>
                    <a:pt x="4905011" y="2377459"/>
                  </a:lnTo>
                  <a:lnTo>
                    <a:pt x="4905011" y="2410431"/>
                  </a:lnTo>
                  <a:lnTo>
                    <a:pt x="5072157" y="2410431"/>
                  </a:lnTo>
                  <a:lnTo>
                    <a:pt x="5072157" y="2452916"/>
                  </a:lnTo>
                  <a:lnTo>
                    <a:pt x="5570552" y="2452916"/>
                  </a:lnTo>
                </a:path>
              </a:pathLst>
            </a:custGeom>
            <a:noFill/>
            <a:ln w="12664" cap="flat">
              <a:solidFill>
                <a:schemeClr val="accent1"/>
              </a:solidFill>
              <a:prstDash val="solid"/>
              <a:miter/>
            </a:ln>
          </p:spPr>
          <p:txBody>
            <a:bodyPr rtlCol="0" anchor="ctr"/>
            <a:lstStyle/>
            <a:p>
              <a:endParaRPr lang="en-GB" dirty="0"/>
            </a:p>
          </p:txBody>
        </p:sp>
        <p:grpSp>
          <p:nvGrpSpPr>
            <p:cNvPr id="172" name="Graphic 119">
              <a:extLst>
                <a:ext uri="{FF2B5EF4-FFF2-40B4-BE49-F238E27FC236}">
                  <a16:creationId xmlns:a16="http://schemas.microsoft.com/office/drawing/2014/main" id="{D880947F-E325-4A9B-92DC-5A1020372ACD}"/>
                </a:ext>
              </a:extLst>
            </p:cNvPr>
            <p:cNvGrpSpPr/>
            <p:nvPr/>
          </p:nvGrpSpPr>
          <p:grpSpPr>
            <a:xfrm>
              <a:off x="3668881" y="1881864"/>
              <a:ext cx="5504923" cy="2484244"/>
              <a:chOff x="3668881" y="1881864"/>
              <a:chExt cx="5504923" cy="2484244"/>
            </a:xfrm>
          </p:grpSpPr>
          <p:sp>
            <p:nvSpPr>
              <p:cNvPr id="173" name="Freeform: Shape 172">
                <a:extLst>
                  <a:ext uri="{FF2B5EF4-FFF2-40B4-BE49-F238E27FC236}">
                    <a16:creationId xmlns:a16="http://schemas.microsoft.com/office/drawing/2014/main" id="{C0102177-A183-4B5D-898A-E3C5E5BEE9E3}"/>
                  </a:ext>
                </a:extLst>
              </p:cNvPr>
              <p:cNvSpPr/>
              <p:nvPr/>
            </p:nvSpPr>
            <p:spPr>
              <a:xfrm>
                <a:off x="3788470" y="1908749"/>
                <a:ext cx="12681" cy="47810"/>
              </a:xfrm>
              <a:custGeom>
                <a:avLst/>
                <a:gdLst>
                  <a:gd name="connsiteX0" fmla="*/ 0 w 12681"/>
                  <a:gd name="connsiteY0" fmla="*/ 0 h 47810"/>
                  <a:gd name="connsiteX1" fmla="*/ 0 w 12681"/>
                  <a:gd name="connsiteY1" fmla="*/ 47811 h 47810"/>
                </a:gdLst>
                <a:ahLst/>
                <a:cxnLst>
                  <a:cxn ang="0">
                    <a:pos x="connsiteX0" y="connsiteY0"/>
                  </a:cxn>
                  <a:cxn ang="0">
                    <a:pos x="connsiteX1" y="connsiteY1"/>
                  </a:cxn>
                </a:cxnLst>
                <a:rect l="l" t="t" r="r" b="b"/>
                <a:pathLst>
                  <a:path w="12681" h="47810">
                    <a:moveTo>
                      <a:pt x="0" y="0"/>
                    </a:moveTo>
                    <a:lnTo>
                      <a:pt x="0" y="47811"/>
                    </a:lnTo>
                  </a:path>
                </a:pathLst>
              </a:custGeom>
              <a:ln w="12664" cap="flat">
                <a:solidFill>
                  <a:schemeClr val="accent1"/>
                </a:solidFill>
                <a:prstDash val="solid"/>
                <a:miter/>
              </a:ln>
            </p:spPr>
            <p:txBody>
              <a:bodyPr rtlCol="0" anchor="ctr"/>
              <a:lstStyle/>
              <a:p>
                <a:endParaRPr lang="en-GB" dirty="0"/>
              </a:p>
            </p:txBody>
          </p:sp>
          <p:sp>
            <p:nvSpPr>
              <p:cNvPr id="174" name="Freeform: Shape 173">
                <a:extLst>
                  <a:ext uri="{FF2B5EF4-FFF2-40B4-BE49-F238E27FC236}">
                    <a16:creationId xmlns:a16="http://schemas.microsoft.com/office/drawing/2014/main" id="{ACA5A1AD-D229-4288-81C0-5DDB8C57F679}"/>
                  </a:ext>
                </a:extLst>
              </p:cNvPr>
              <p:cNvSpPr/>
              <p:nvPr/>
            </p:nvSpPr>
            <p:spPr>
              <a:xfrm>
                <a:off x="3758161" y="189923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75" name="Freeform: Shape 174">
                <a:extLst>
                  <a:ext uri="{FF2B5EF4-FFF2-40B4-BE49-F238E27FC236}">
                    <a16:creationId xmlns:a16="http://schemas.microsoft.com/office/drawing/2014/main" id="{F8687CE6-60CE-4247-B954-560881D67154}"/>
                  </a:ext>
                </a:extLst>
              </p:cNvPr>
              <p:cNvSpPr/>
              <p:nvPr/>
            </p:nvSpPr>
            <p:spPr>
              <a:xfrm>
                <a:off x="3696146" y="1884781"/>
                <a:ext cx="12681" cy="47810"/>
              </a:xfrm>
              <a:custGeom>
                <a:avLst/>
                <a:gdLst>
                  <a:gd name="connsiteX0" fmla="*/ 0 w 12681"/>
                  <a:gd name="connsiteY0" fmla="*/ 0 h 47810"/>
                  <a:gd name="connsiteX1" fmla="*/ 0 w 12681"/>
                  <a:gd name="connsiteY1" fmla="*/ 47811 h 47810"/>
                </a:gdLst>
                <a:ahLst/>
                <a:cxnLst>
                  <a:cxn ang="0">
                    <a:pos x="connsiteX0" y="connsiteY0"/>
                  </a:cxn>
                  <a:cxn ang="0">
                    <a:pos x="connsiteX1" y="connsiteY1"/>
                  </a:cxn>
                </a:cxnLst>
                <a:rect l="l" t="t" r="r" b="b"/>
                <a:pathLst>
                  <a:path w="12681" h="47810">
                    <a:moveTo>
                      <a:pt x="0" y="0"/>
                    </a:moveTo>
                    <a:lnTo>
                      <a:pt x="0" y="47811"/>
                    </a:lnTo>
                  </a:path>
                </a:pathLst>
              </a:custGeom>
              <a:ln w="12664" cap="flat">
                <a:solidFill>
                  <a:schemeClr val="accent1"/>
                </a:solidFill>
                <a:prstDash val="solid"/>
                <a:miter/>
              </a:ln>
            </p:spPr>
            <p:txBody>
              <a:bodyPr rtlCol="0" anchor="ctr"/>
              <a:lstStyle/>
              <a:p>
                <a:endParaRPr lang="en-GB" dirty="0"/>
              </a:p>
            </p:txBody>
          </p:sp>
          <p:sp>
            <p:nvSpPr>
              <p:cNvPr id="176" name="Freeform: Shape 175">
                <a:extLst>
                  <a:ext uri="{FF2B5EF4-FFF2-40B4-BE49-F238E27FC236}">
                    <a16:creationId xmlns:a16="http://schemas.microsoft.com/office/drawing/2014/main" id="{81B4CB92-389D-435E-9176-340CD1FE2118}"/>
                  </a:ext>
                </a:extLst>
              </p:cNvPr>
              <p:cNvSpPr/>
              <p:nvPr/>
            </p:nvSpPr>
            <p:spPr>
              <a:xfrm>
                <a:off x="3668881" y="188186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77" name="Freeform: Shape 176">
                <a:extLst>
                  <a:ext uri="{FF2B5EF4-FFF2-40B4-BE49-F238E27FC236}">
                    <a16:creationId xmlns:a16="http://schemas.microsoft.com/office/drawing/2014/main" id="{0ACB7F5B-0456-42E8-8DE7-CAA680127A95}"/>
                  </a:ext>
                </a:extLst>
              </p:cNvPr>
              <p:cNvSpPr/>
              <p:nvPr/>
            </p:nvSpPr>
            <p:spPr>
              <a:xfrm>
                <a:off x="3816877" y="193462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78" name="Freeform: Shape 177">
                <a:extLst>
                  <a:ext uri="{FF2B5EF4-FFF2-40B4-BE49-F238E27FC236}">
                    <a16:creationId xmlns:a16="http://schemas.microsoft.com/office/drawing/2014/main" id="{12133759-2866-481F-AD05-F34319A8EDAC}"/>
                  </a:ext>
                </a:extLst>
              </p:cNvPr>
              <p:cNvSpPr/>
              <p:nvPr/>
            </p:nvSpPr>
            <p:spPr>
              <a:xfrm>
                <a:off x="3882823" y="198522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79" name="Freeform: Shape 178">
                <a:extLst>
                  <a:ext uri="{FF2B5EF4-FFF2-40B4-BE49-F238E27FC236}">
                    <a16:creationId xmlns:a16="http://schemas.microsoft.com/office/drawing/2014/main" id="{6F7FEF10-EEF0-40E9-A9AF-63DC34E2D032}"/>
                  </a:ext>
                </a:extLst>
              </p:cNvPr>
              <p:cNvSpPr/>
              <p:nvPr/>
            </p:nvSpPr>
            <p:spPr>
              <a:xfrm>
                <a:off x="4091058" y="21963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0" name="Freeform: Shape 179">
                <a:extLst>
                  <a:ext uri="{FF2B5EF4-FFF2-40B4-BE49-F238E27FC236}">
                    <a16:creationId xmlns:a16="http://schemas.microsoft.com/office/drawing/2014/main" id="{AF4FB166-94BA-4C9B-9952-799CDCA68B89}"/>
                  </a:ext>
                </a:extLst>
              </p:cNvPr>
              <p:cNvSpPr/>
              <p:nvPr/>
            </p:nvSpPr>
            <p:spPr>
              <a:xfrm>
                <a:off x="4133923" y="226625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1" name="Freeform: Shape 180">
                <a:extLst>
                  <a:ext uri="{FF2B5EF4-FFF2-40B4-BE49-F238E27FC236}">
                    <a16:creationId xmlns:a16="http://schemas.microsoft.com/office/drawing/2014/main" id="{C76E6085-3A66-4688-8BB6-5A4E826CD578}"/>
                  </a:ext>
                </a:extLst>
              </p:cNvPr>
              <p:cNvSpPr/>
              <p:nvPr/>
            </p:nvSpPr>
            <p:spPr>
              <a:xfrm>
                <a:off x="4280398" y="242172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2" name="Freeform: Shape 181">
                <a:extLst>
                  <a:ext uri="{FF2B5EF4-FFF2-40B4-BE49-F238E27FC236}">
                    <a16:creationId xmlns:a16="http://schemas.microsoft.com/office/drawing/2014/main" id="{FAF5A106-03D4-4255-82A1-70762B96D729}"/>
                  </a:ext>
                </a:extLst>
              </p:cNvPr>
              <p:cNvSpPr/>
              <p:nvPr/>
            </p:nvSpPr>
            <p:spPr>
              <a:xfrm>
                <a:off x="4321106" y="248247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3" name="Freeform: Shape 182">
                <a:extLst>
                  <a:ext uri="{FF2B5EF4-FFF2-40B4-BE49-F238E27FC236}">
                    <a16:creationId xmlns:a16="http://schemas.microsoft.com/office/drawing/2014/main" id="{AC180A8E-5474-4B20-985C-97F994B1EDFF}"/>
                  </a:ext>
                </a:extLst>
              </p:cNvPr>
              <p:cNvSpPr/>
              <p:nvPr/>
            </p:nvSpPr>
            <p:spPr>
              <a:xfrm>
                <a:off x="4609237" y="279977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4" name="Freeform: Shape 183">
                <a:extLst>
                  <a:ext uri="{FF2B5EF4-FFF2-40B4-BE49-F238E27FC236}">
                    <a16:creationId xmlns:a16="http://schemas.microsoft.com/office/drawing/2014/main" id="{44AC2980-340F-43C4-B62D-81F93845D3F5}"/>
                  </a:ext>
                </a:extLst>
              </p:cNvPr>
              <p:cNvSpPr/>
              <p:nvPr/>
            </p:nvSpPr>
            <p:spPr>
              <a:xfrm>
                <a:off x="5265014" y="333964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5" name="Freeform: Shape 184">
                <a:extLst>
                  <a:ext uri="{FF2B5EF4-FFF2-40B4-BE49-F238E27FC236}">
                    <a16:creationId xmlns:a16="http://schemas.microsoft.com/office/drawing/2014/main" id="{6A5CF8A6-406E-4C6E-8E46-B39D42C35505}"/>
                  </a:ext>
                </a:extLst>
              </p:cNvPr>
              <p:cNvSpPr/>
              <p:nvPr/>
            </p:nvSpPr>
            <p:spPr>
              <a:xfrm>
                <a:off x="5493921" y="347647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6" name="Freeform: Shape 185">
                <a:extLst>
                  <a:ext uri="{FF2B5EF4-FFF2-40B4-BE49-F238E27FC236}">
                    <a16:creationId xmlns:a16="http://schemas.microsoft.com/office/drawing/2014/main" id="{1716A198-EF61-486A-927F-D75D4144A394}"/>
                  </a:ext>
                </a:extLst>
              </p:cNvPr>
              <p:cNvSpPr/>
              <p:nvPr/>
            </p:nvSpPr>
            <p:spPr>
              <a:xfrm>
                <a:off x="5744641" y="359517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7" name="Freeform: Shape 186">
                <a:extLst>
                  <a:ext uri="{FF2B5EF4-FFF2-40B4-BE49-F238E27FC236}">
                    <a16:creationId xmlns:a16="http://schemas.microsoft.com/office/drawing/2014/main" id="{7A7B2F42-8F92-4B77-B477-240EF8148A88}"/>
                  </a:ext>
                </a:extLst>
              </p:cNvPr>
              <p:cNvSpPr/>
              <p:nvPr/>
            </p:nvSpPr>
            <p:spPr>
              <a:xfrm>
                <a:off x="5810206" y="363741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8" name="Freeform: Shape 187">
                <a:extLst>
                  <a:ext uri="{FF2B5EF4-FFF2-40B4-BE49-F238E27FC236}">
                    <a16:creationId xmlns:a16="http://schemas.microsoft.com/office/drawing/2014/main" id="{B4A98469-9F88-46EC-A346-D6697590C8E7}"/>
                  </a:ext>
                </a:extLst>
              </p:cNvPr>
              <p:cNvSpPr/>
              <p:nvPr/>
            </p:nvSpPr>
            <p:spPr>
              <a:xfrm>
                <a:off x="5829989" y="364578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89" name="Freeform: Shape 188">
                <a:extLst>
                  <a:ext uri="{FF2B5EF4-FFF2-40B4-BE49-F238E27FC236}">
                    <a16:creationId xmlns:a16="http://schemas.microsoft.com/office/drawing/2014/main" id="{DE803E11-112C-4C2A-9C7C-A7D95186C499}"/>
                  </a:ext>
                </a:extLst>
              </p:cNvPr>
              <p:cNvSpPr/>
              <p:nvPr/>
            </p:nvSpPr>
            <p:spPr>
              <a:xfrm>
                <a:off x="5860299" y="365617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0" name="Freeform: Shape 189">
                <a:extLst>
                  <a:ext uri="{FF2B5EF4-FFF2-40B4-BE49-F238E27FC236}">
                    <a16:creationId xmlns:a16="http://schemas.microsoft.com/office/drawing/2014/main" id="{4E43CA1F-5CD2-4428-A319-BFD30600E95D}"/>
                  </a:ext>
                </a:extLst>
              </p:cNvPr>
              <p:cNvSpPr/>
              <p:nvPr/>
            </p:nvSpPr>
            <p:spPr>
              <a:xfrm>
                <a:off x="5874376" y="365617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1" name="Freeform: Shape 190">
                <a:extLst>
                  <a:ext uri="{FF2B5EF4-FFF2-40B4-BE49-F238E27FC236}">
                    <a16:creationId xmlns:a16="http://schemas.microsoft.com/office/drawing/2014/main" id="{A02162A6-79D8-4274-A0F1-381E6B9EB682}"/>
                  </a:ext>
                </a:extLst>
              </p:cNvPr>
              <p:cNvSpPr/>
              <p:nvPr/>
            </p:nvSpPr>
            <p:spPr>
              <a:xfrm>
                <a:off x="5899486" y="365617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2" name="Freeform: Shape 191">
                <a:extLst>
                  <a:ext uri="{FF2B5EF4-FFF2-40B4-BE49-F238E27FC236}">
                    <a16:creationId xmlns:a16="http://schemas.microsoft.com/office/drawing/2014/main" id="{E876A9DB-36CF-4A93-BD1A-4B0DB87CCD03}"/>
                  </a:ext>
                </a:extLst>
              </p:cNvPr>
              <p:cNvSpPr/>
              <p:nvPr/>
            </p:nvSpPr>
            <p:spPr>
              <a:xfrm>
                <a:off x="5933980" y="366645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3" name="Freeform: Shape 192">
                <a:extLst>
                  <a:ext uri="{FF2B5EF4-FFF2-40B4-BE49-F238E27FC236}">
                    <a16:creationId xmlns:a16="http://schemas.microsoft.com/office/drawing/2014/main" id="{C6D5C836-1306-467F-806F-2A54941B27CA}"/>
                  </a:ext>
                </a:extLst>
              </p:cNvPr>
              <p:cNvSpPr/>
              <p:nvPr/>
            </p:nvSpPr>
            <p:spPr>
              <a:xfrm>
                <a:off x="5943872" y="366645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4" name="Freeform: Shape 193">
                <a:extLst>
                  <a:ext uri="{FF2B5EF4-FFF2-40B4-BE49-F238E27FC236}">
                    <a16:creationId xmlns:a16="http://schemas.microsoft.com/office/drawing/2014/main" id="{E09D4225-311E-40FA-98E1-78CFA02776E5}"/>
                  </a:ext>
                </a:extLst>
              </p:cNvPr>
              <p:cNvSpPr/>
              <p:nvPr/>
            </p:nvSpPr>
            <p:spPr>
              <a:xfrm>
                <a:off x="5960992" y="368014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5" name="Freeform: Shape 194">
                <a:extLst>
                  <a:ext uri="{FF2B5EF4-FFF2-40B4-BE49-F238E27FC236}">
                    <a16:creationId xmlns:a16="http://schemas.microsoft.com/office/drawing/2014/main" id="{7FA40DF8-735A-43A5-82F7-44AE66111420}"/>
                  </a:ext>
                </a:extLst>
              </p:cNvPr>
              <p:cNvSpPr/>
              <p:nvPr/>
            </p:nvSpPr>
            <p:spPr>
              <a:xfrm>
                <a:off x="5997136" y="3691942"/>
                <a:ext cx="12681" cy="47810"/>
              </a:xfrm>
              <a:custGeom>
                <a:avLst/>
                <a:gdLst>
                  <a:gd name="connsiteX0" fmla="*/ 0 w 12681"/>
                  <a:gd name="connsiteY0" fmla="*/ 0 h 47810"/>
                  <a:gd name="connsiteX1" fmla="*/ 0 w 12681"/>
                  <a:gd name="connsiteY1" fmla="*/ 47810 h 47810"/>
                </a:gdLst>
                <a:ahLst/>
                <a:cxnLst>
                  <a:cxn ang="0">
                    <a:pos x="connsiteX0" y="connsiteY0"/>
                  </a:cxn>
                  <a:cxn ang="0">
                    <a:pos x="connsiteX1" y="connsiteY1"/>
                  </a:cxn>
                </a:cxnLst>
                <a:rect l="l" t="t" r="r" b="b"/>
                <a:pathLst>
                  <a:path w="12681" h="47810">
                    <a:moveTo>
                      <a:pt x="0" y="0"/>
                    </a:moveTo>
                    <a:lnTo>
                      <a:pt x="0" y="47810"/>
                    </a:lnTo>
                  </a:path>
                </a:pathLst>
              </a:custGeom>
              <a:ln w="12664" cap="flat">
                <a:solidFill>
                  <a:schemeClr val="accent1"/>
                </a:solidFill>
                <a:prstDash val="solid"/>
                <a:miter/>
              </a:ln>
            </p:spPr>
            <p:txBody>
              <a:bodyPr rtlCol="0" anchor="ctr"/>
              <a:lstStyle/>
              <a:p>
                <a:endParaRPr lang="en-GB" dirty="0"/>
              </a:p>
            </p:txBody>
          </p:sp>
          <p:sp>
            <p:nvSpPr>
              <p:cNvPr id="196" name="Freeform: Shape 195">
                <a:extLst>
                  <a:ext uri="{FF2B5EF4-FFF2-40B4-BE49-F238E27FC236}">
                    <a16:creationId xmlns:a16="http://schemas.microsoft.com/office/drawing/2014/main" id="{1D071728-A136-445A-A091-4B5976AC5370}"/>
                  </a:ext>
                </a:extLst>
              </p:cNvPr>
              <p:cNvSpPr/>
              <p:nvPr/>
            </p:nvSpPr>
            <p:spPr>
              <a:xfrm>
                <a:off x="6092122" y="372669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7" name="Freeform: Shape 196">
                <a:extLst>
                  <a:ext uri="{FF2B5EF4-FFF2-40B4-BE49-F238E27FC236}">
                    <a16:creationId xmlns:a16="http://schemas.microsoft.com/office/drawing/2014/main" id="{A725A15F-7109-408F-87DD-56B9CBFB8899}"/>
                  </a:ext>
                </a:extLst>
              </p:cNvPr>
              <p:cNvSpPr/>
              <p:nvPr/>
            </p:nvSpPr>
            <p:spPr>
              <a:xfrm>
                <a:off x="6119135" y="373138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8" name="Freeform: Shape 197">
                <a:extLst>
                  <a:ext uri="{FF2B5EF4-FFF2-40B4-BE49-F238E27FC236}">
                    <a16:creationId xmlns:a16="http://schemas.microsoft.com/office/drawing/2014/main" id="{FB1CCED4-4B83-4C11-BBB1-F3BCA7E54B84}"/>
                  </a:ext>
                </a:extLst>
              </p:cNvPr>
              <p:cNvSpPr/>
              <p:nvPr/>
            </p:nvSpPr>
            <p:spPr>
              <a:xfrm>
                <a:off x="6127758" y="373138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199" name="Freeform: Shape 198">
                <a:extLst>
                  <a:ext uri="{FF2B5EF4-FFF2-40B4-BE49-F238E27FC236}">
                    <a16:creationId xmlns:a16="http://schemas.microsoft.com/office/drawing/2014/main" id="{DC271AE5-FAC4-4AF0-9A35-EEF487A8CD85}"/>
                  </a:ext>
                </a:extLst>
              </p:cNvPr>
              <p:cNvSpPr/>
              <p:nvPr/>
            </p:nvSpPr>
            <p:spPr>
              <a:xfrm>
                <a:off x="6139172" y="374190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0" name="Freeform: Shape 199">
                <a:extLst>
                  <a:ext uri="{FF2B5EF4-FFF2-40B4-BE49-F238E27FC236}">
                    <a16:creationId xmlns:a16="http://schemas.microsoft.com/office/drawing/2014/main" id="{2FE1B6C3-003D-488A-B08F-0972278E36A0}"/>
                  </a:ext>
                </a:extLst>
              </p:cNvPr>
              <p:cNvSpPr/>
              <p:nvPr/>
            </p:nvSpPr>
            <p:spPr>
              <a:xfrm>
                <a:off x="6149951" y="374190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1" name="Freeform: Shape 200">
                <a:extLst>
                  <a:ext uri="{FF2B5EF4-FFF2-40B4-BE49-F238E27FC236}">
                    <a16:creationId xmlns:a16="http://schemas.microsoft.com/office/drawing/2014/main" id="{C75DCCF6-E4E0-4CB9-BB21-6A59C40F481F}"/>
                  </a:ext>
                </a:extLst>
              </p:cNvPr>
              <p:cNvSpPr/>
              <p:nvPr/>
            </p:nvSpPr>
            <p:spPr>
              <a:xfrm>
                <a:off x="6158702" y="3750659"/>
                <a:ext cx="12681" cy="47810"/>
              </a:xfrm>
              <a:custGeom>
                <a:avLst/>
                <a:gdLst>
                  <a:gd name="connsiteX0" fmla="*/ 0 w 12681"/>
                  <a:gd name="connsiteY0" fmla="*/ 0 h 47810"/>
                  <a:gd name="connsiteX1" fmla="*/ 0 w 12681"/>
                  <a:gd name="connsiteY1" fmla="*/ 47811 h 47810"/>
                </a:gdLst>
                <a:ahLst/>
                <a:cxnLst>
                  <a:cxn ang="0">
                    <a:pos x="connsiteX0" y="connsiteY0"/>
                  </a:cxn>
                  <a:cxn ang="0">
                    <a:pos x="connsiteX1" y="connsiteY1"/>
                  </a:cxn>
                </a:cxnLst>
                <a:rect l="l" t="t" r="r" b="b"/>
                <a:pathLst>
                  <a:path w="12681" h="47810">
                    <a:moveTo>
                      <a:pt x="0" y="0"/>
                    </a:moveTo>
                    <a:lnTo>
                      <a:pt x="0" y="47811"/>
                    </a:lnTo>
                  </a:path>
                </a:pathLst>
              </a:custGeom>
              <a:ln w="12664" cap="flat">
                <a:solidFill>
                  <a:schemeClr val="accent1"/>
                </a:solidFill>
                <a:prstDash val="solid"/>
                <a:miter/>
              </a:ln>
            </p:spPr>
            <p:txBody>
              <a:bodyPr rtlCol="0" anchor="ctr"/>
              <a:lstStyle/>
              <a:p>
                <a:endParaRPr lang="en-GB" dirty="0"/>
              </a:p>
            </p:txBody>
          </p:sp>
          <p:sp>
            <p:nvSpPr>
              <p:cNvPr id="202" name="Freeform: Shape 201">
                <a:extLst>
                  <a:ext uri="{FF2B5EF4-FFF2-40B4-BE49-F238E27FC236}">
                    <a16:creationId xmlns:a16="http://schemas.microsoft.com/office/drawing/2014/main" id="{2797B8A4-AA4F-4ECB-9A84-741F9EC95D42}"/>
                  </a:ext>
                </a:extLst>
              </p:cNvPr>
              <p:cNvSpPr/>
              <p:nvPr/>
            </p:nvSpPr>
            <p:spPr>
              <a:xfrm>
                <a:off x="6167706" y="37520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3" name="Freeform: Shape 202">
                <a:extLst>
                  <a:ext uri="{FF2B5EF4-FFF2-40B4-BE49-F238E27FC236}">
                    <a16:creationId xmlns:a16="http://schemas.microsoft.com/office/drawing/2014/main" id="{64FC1FA9-9D48-4CC8-84CD-E9BC7C9A7339}"/>
                  </a:ext>
                </a:extLst>
              </p:cNvPr>
              <p:cNvSpPr/>
              <p:nvPr/>
            </p:nvSpPr>
            <p:spPr>
              <a:xfrm>
                <a:off x="6208415" y="377221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4" name="Freeform: Shape 203">
                <a:extLst>
                  <a:ext uri="{FF2B5EF4-FFF2-40B4-BE49-F238E27FC236}">
                    <a16:creationId xmlns:a16="http://schemas.microsoft.com/office/drawing/2014/main" id="{B9EACF09-B9D5-45EB-93B6-8CBA2C693F5E}"/>
                  </a:ext>
                </a:extLst>
              </p:cNvPr>
              <p:cNvSpPr/>
              <p:nvPr/>
            </p:nvSpPr>
            <p:spPr>
              <a:xfrm>
                <a:off x="6255718" y="37928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5" name="Freeform: Shape 204">
                <a:extLst>
                  <a:ext uri="{FF2B5EF4-FFF2-40B4-BE49-F238E27FC236}">
                    <a16:creationId xmlns:a16="http://schemas.microsoft.com/office/drawing/2014/main" id="{083E3B74-50FA-4E4F-80E5-C5B63E5277D7}"/>
                  </a:ext>
                </a:extLst>
              </p:cNvPr>
              <p:cNvSpPr/>
              <p:nvPr/>
            </p:nvSpPr>
            <p:spPr>
              <a:xfrm>
                <a:off x="6284759" y="380328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6" name="Freeform: Shape 205">
                <a:extLst>
                  <a:ext uri="{FF2B5EF4-FFF2-40B4-BE49-F238E27FC236}">
                    <a16:creationId xmlns:a16="http://schemas.microsoft.com/office/drawing/2014/main" id="{4570080C-935E-41CB-9343-877A96654D41}"/>
                  </a:ext>
                </a:extLst>
              </p:cNvPr>
              <p:cNvSpPr/>
              <p:nvPr/>
            </p:nvSpPr>
            <p:spPr>
              <a:xfrm>
                <a:off x="6312659" y="382307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7" name="Freeform: Shape 206">
                <a:extLst>
                  <a:ext uri="{FF2B5EF4-FFF2-40B4-BE49-F238E27FC236}">
                    <a16:creationId xmlns:a16="http://schemas.microsoft.com/office/drawing/2014/main" id="{84805C1D-88E3-40F1-BF80-A3F736C3C839}"/>
                  </a:ext>
                </a:extLst>
              </p:cNvPr>
              <p:cNvSpPr/>
              <p:nvPr/>
            </p:nvSpPr>
            <p:spPr>
              <a:xfrm>
                <a:off x="6338150" y="383055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8" name="Freeform: Shape 207">
                <a:extLst>
                  <a:ext uri="{FF2B5EF4-FFF2-40B4-BE49-F238E27FC236}">
                    <a16:creationId xmlns:a16="http://schemas.microsoft.com/office/drawing/2014/main" id="{60E9B81B-2C1F-48F6-A61D-96FEA9F501EE}"/>
                  </a:ext>
                </a:extLst>
              </p:cNvPr>
              <p:cNvSpPr/>
              <p:nvPr/>
            </p:nvSpPr>
            <p:spPr>
              <a:xfrm>
                <a:off x="6401559" y="385274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09" name="Freeform: Shape 208">
                <a:extLst>
                  <a:ext uri="{FF2B5EF4-FFF2-40B4-BE49-F238E27FC236}">
                    <a16:creationId xmlns:a16="http://schemas.microsoft.com/office/drawing/2014/main" id="{BAAA0B2A-2E75-4C91-90F4-1E0D33B36AFB}"/>
                  </a:ext>
                </a:extLst>
              </p:cNvPr>
              <p:cNvSpPr/>
              <p:nvPr/>
            </p:nvSpPr>
            <p:spPr>
              <a:xfrm>
                <a:off x="6445311" y="386771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0" name="Freeform: Shape 209">
                <a:extLst>
                  <a:ext uri="{FF2B5EF4-FFF2-40B4-BE49-F238E27FC236}">
                    <a16:creationId xmlns:a16="http://schemas.microsoft.com/office/drawing/2014/main" id="{707EF123-7259-40E2-9E0B-0F4CA0F79EB6}"/>
                  </a:ext>
                </a:extLst>
              </p:cNvPr>
              <p:cNvSpPr/>
              <p:nvPr/>
            </p:nvSpPr>
            <p:spPr>
              <a:xfrm>
                <a:off x="6478030" y="388686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1" name="Freeform: Shape 210">
                <a:extLst>
                  <a:ext uri="{FF2B5EF4-FFF2-40B4-BE49-F238E27FC236}">
                    <a16:creationId xmlns:a16="http://schemas.microsoft.com/office/drawing/2014/main" id="{42F36308-403B-49AC-9DF0-9143C8499F76}"/>
                  </a:ext>
                </a:extLst>
              </p:cNvPr>
              <p:cNvSpPr/>
              <p:nvPr/>
            </p:nvSpPr>
            <p:spPr>
              <a:xfrm>
                <a:off x="6599268" y="390702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2" name="Freeform: Shape 211">
                <a:extLst>
                  <a:ext uri="{FF2B5EF4-FFF2-40B4-BE49-F238E27FC236}">
                    <a16:creationId xmlns:a16="http://schemas.microsoft.com/office/drawing/2014/main" id="{E9185640-16D9-4989-B281-804FCDC8F602}"/>
                  </a:ext>
                </a:extLst>
              </p:cNvPr>
              <p:cNvSpPr/>
              <p:nvPr/>
            </p:nvSpPr>
            <p:spPr>
              <a:xfrm>
                <a:off x="6557926" y="390702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3" name="Freeform: Shape 212">
                <a:extLst>
                  <a:ext uri="{FF2B5EF4-FFF2-40B4-BE49-F238E27FC236}">
                    <a16:creationId xmlns:a16="http://schemas.microsoft.com/office/drawing/2014/main" id="{8C80A0DD-5BB1-41E6-9ACF-88AF5D992996}"/>
                  </a:ext>
                </a:extLst>
              </p:cNvPr>
              <p:cNvSpPr/>
              <p:nvPr/>
            </p:nvSpPr>
            <p:spPr>
              <a:xfrm>
                <a:off x="6522924" y="389852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4" name="Freeform: Shape 213">
                <a:extLst>
                  <a:ext uri="{FF2B5EF4-FFF2-40B4-BE49-F238E27FC236}">
                    <a16:creationId xmlns:a16="http://schemas.microsoft.com/office/drawing/2014/main" id="{2B845862-1C17-49AF-9320-C37A6E2EDF27}"/>
                  </a:ext>
                </a:extLst>
              </p:cNvPr>
              <p:cNvSpPr/>
              <p:nvPr/>
            </p:nvSpPr>
            <p:spPr>
              <a:xfrm>
                <a:off x="6631734" y="390702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5" name="Freeform: Shape 214">
                <a:extLst>
                  <a:ext uri="{FF2B5EF4-FFF2-40B4-BE49-F238E27FC236}">
                    <a16:creationId xmlns:a16="http://schemas.microsoft.com/office/drawing/2014/main" id="{421EA94E-B36D-41D7-874E-DD99E9462181}"/>
                  </a:ext>
                </a:extLst>
              </p:cNvPr>
              <p:cNvSpPr/>
              <p:nvPr/>
            </p:nvSpPr>
            <p:spPr>
              <a:xfrm>
                <a:off x="6519880" y="3889652"/>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6" name="Freeform: Shape 215">
                <a:extLst>
                  <a:ext uri="{FF2B5EF4-FFF2-40B4-BE49-F238E27FC236}">
                    <a16:creationId xmlns:a16="http://schemas.microsoft.com/office/drawing/2014/main" id="{6D77CA6C-D4F7-4417-837C-F1C9B863E70F}"/>
                  </a:ext>
                </a:extLst>
              </p:cNvPr>
              <p:cNvSpPr/>
              <p:nvPr/>
            </p:nvSpPr>
            <p:spPr>
              <a:xfrm>
                <a:off x="6666736" y="3910830"/>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7" name="Freeform: Shape 216">
                <a:extLst>
                  <a:ext uri="{FF2B5EF4-FFF2-40B4-BE49-F238E27FC236}">
                    <a16:creationId xmlns:a16="http://schemas.microsoft.com/office/drawing/2014/main" id="{0A93688B-9244-4E4E-BD74-15F2E0F21B9E}"/>
                  </a:ext>
                </a:extLst>
              </p:cNvPr>
              <p:cNvSpPr/>
              <p:nvPr/>
            </p:nvSpPr>
            <p:spPr>
              <a:xfrm>
                <a:off x="6694001" y="391209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8" name="Freeform: Shape 217">
                <a:extLst>
                  <a:ext uri="{FF2B5EF4-FFF2-40B4-BE49-F238E27FC236}">
                    <a16:creationId xmlns:a16="http://schemas.microsoft.com/office/drawing/2014/main" id="{7B280208-786C-4E52-BA8B-5A32353F0737}"/>
                  </a:ext>
                </a:extLst>
              </p:cNvPr>
              <p:cNvSpPr/>
              <p:nvPr/>
            </p:nvSpPr>
            <p:spPr>
              <a:xfrm>
                <a:off x="6700850" y="391742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19" name="Freeform: Shape 218">
                <a:extLst>
                  <a:ext uri="{FF2B5EF4-FFF2-40B4-BE49-F238E27FC236}">
                    <a16:creationId xmlns:a16="http://schemas.microsoft.com/office/drawing/2014/main" id="{346DBC98-8675-42A9-97E5-8C560430AE47}"/>
                  </a:ext>
                </a:extLst>
              </p:cNvPr>
              <p:cNvSpPr/>
              <p:nvPr/>
            </p:nvSpPr>
            <p:spPr>
              <a:xfrm>
                <a:off x="6717336" y="391742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0" name="Freeform: Shape 219">
                <a:extLst>
                  <a:ext uri="{FF2B5EF4-FFF2-40B4-BE49-F238E27FC236}">
                    <a16:creationId xmlns:a16="http://schemas.microsoft.com/office/drawing/2014/main" id="{4B4559B9-FF5F-4C78-83F9-DAAEFE6FD449}"/>
                  </a:ext>
                </a:extLst>
              </p:cNvPr>
              <p:cNvSpPr/>
              <p:nvPr/>
            </p:nvSpPr>
            <p:spPr>
              <a:xfrm>
                <a:off x="6735091" y="391894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1" name="Freeform: Shape 220">
                <a:extLst>
                  <a:ext uri="{FF2B5EF4-FFF2-40B4-BE49-F238E27FC236}">
                    <a16:creationId xmlns:a16="http://schemas.microsoft.com/office/drawing/2014/main" id="{1B403775-525E-4F9B-9216-26E2BFE9123E}"/>
                  </a:ext>
                </a:extLst>
              </p:cNvPr>
              <p:cNvSpPr/>
              <p:nvPr/>
            </p:nvSpPr>
            <p:spPr>
              <a:xfrm>
                <a:off x="6779731" y="394646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2" name="Freeform: Shape 221">
                <a:extLst>
                  <a:ext uri="{FF2B5EF4-FFF2-40B4-BE49-F238E27FC236}">
                    <a16:creationId xmlns:a16="http://schemas.microsoft.com/office/drawing/2014/main" id="{D60D32D2-642E-4332-A8F0-9A73E0162059}"/>
                  </a:ext>
                </a:extLst>
              </p:cNvPr>
              <p:cNvSpPr/>
              <p:nvPr/>
            </p:nvSpPr>
            <p:spPr>
              <a:xfrm>
                <a:off x="6816761" y="396244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3" name="Freeform: Shape 222">
                <a:extLst>
                  <a:ext uri="{FF2B5EF4-FFF2-40B4-BE49-F238E27FC236}">
                    <a16:creationId xmlns:a16="http://schemas.microsoft.com/office/drawing/2014/main" id="{91D789BA-F7E7-4B78-80F6-7134F50B9DB5}"/>
                  </a:ext>
                </a:extLst>
              </p:cNvPr>
              <p:cNvSpPr/>
              <p:nvPr/>
            </p:nvSpPr>
            <p:spPr>
              <a:xfrm>
                <a:off x="6752718" y="394291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4" name="Freeform: Shape 223">
                <a:extLst>
                  <a:ext uri="{FF2B5EF4-FFF2-40B4-BE49-F238E27FC236}">
                    <a16:creationId xmlns:a16="http://schemas.microsoft.com/office/drawing/2014/main" id="{490C91A5-7257-4683-92D2-5921C7A4C7D7}"/>
                  </a:ext>
                </a:extLst>
              </p:cNvPr>
              <p:cNvSpPr/>
              <p:nvPr/>
            </p:nvSpPr>
            <p:spPr>
              <a:xfrm>
                <a:off x="6762610" y="394646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5" name="Freeform: Shape 224">
                <a:extLst>
                  <a:ext uri="{FF2B5EF4-FFF2-40B4-BE49-F238E27FC236}">
                    <a16:creationId xmlns:a16="http://schemas.microsoft.com/office/drawing/2014/main" id="{7A041CFC-EDC0-42FA-AA9D-C21EF48FF750}"/>
                  </a:ext>
                </a:extLst>
              </p:cNvPr>
              <p:cNvSpPr/>
              <p:nvPr/>
            </p:nvSpPr>
            <p:spPr>
              <a:xfrm>
                <a:off x="5933980" y="366645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6" name="Freeform: Shape 225">
                <a:extLst>
                  <a:ext uri="{FF2B5EF4-FFF2-40B4-BE49-F238E27FC236}">
                    <a16:creationId xmlns:a16="http://schemas.microsoft.com/office/drawing/2014/main" id="{E2567E17-4527-4864-8ED6-BF948312253A}"/>
                  </a:ext>
                </a:extLst>
              </p:cNvPr>
              <p:cNvSpPr/>
              <p:nvPr/>
            </p:nvSpPr>
            <p:spPr>
              <a:xfrm>
                <a:off x="6826400" y="396688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7" name="Freeform: Shape 226">
                <a:extLst>
                  <a:ext uri="{FF2B5EF4-FFF2-40B4-BE49-F238E27FC236}">
                    <a16:creationId xmlns:a16="http://schemas.microsoft.com/office/drawing/2014/main" id="{29E11EEA-69D4-4BB6-A937-3637997FA3F5}"/>
                  </a:ext>
                </a:extLst>
              </p:cNvPr>
              <p:cNvSpPr/>
              <p:nvPr/>
            </p:nvSpPr>
            <p:spPr>
              <a:xfrm>
                <a:off x="7039454" y="401482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8" name="Freeform: Shape 227">
                <a:extLst>
                  <a:ext uri="{FF2B5EF4-FFF2-40B4-BE49-F238E27FC236}">
                    <a16:creationId xmlns:a16="http://schemas.microsoft.com/office/drawing/2014/main" id="{48B5E32B-3E9D-45C2-B59D-DAC35DEDD934}"/>
                  </a:ext>
                </a:extLst>
              </p:cNvPr>
              <p:cNvSpPr/>
              <p:nvPr/>
            </p:nvSpPr>
            <p:spPr>
              <a:xfrm>
                <a:off x="7008257" y="401482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29" name="Freeform: Shape 228">
                <a:extLst>
                  <a:ext uri="{FF2B5EF4-FFF2-40B4-BE49-F238E27FC236}">
                    <a16:creationId xmlns:a16="http://schemas.microsoft.com/office/drawing/2014/main" id="{4D325568-1A68-42B4-8F3C-79B9B2244194}"/>
                  </a:ext>
                </a:extLst>
              </p:cNvPr>
              <p:cNvSpPr/>
              <p:nvPr/>
            </p:nvSpPr>
            <p:spPr>
              <a:xfrm>
                <a:off x="6981879" y="40060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0" name="Freeform: Shape 229">
                <a:extLst>
                  <a:ext uri="{FF2B5EF4-FFF2-40B4-BE49-F238E27FC236}">
                    <a16:creationId xmlns:a16="http://schemas.microsoft.com/office/drawing/2014/main" id="{FB29DD40-DE3C-4B03-B734-8349028753F8}"/>
                  </a:ext>
                </a:extLst>
              </p:cNvPr>
              <p:cNvSpPr/>
              <p:nvPr/>
            </p:nvSpPr>
            <p:spPr>
              <a:xfrm>
                <a:off x="6943199" y="400340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1" name="Freeform: Shape 230">
                <a:extLst>
                  <a:ext uri="{FF2B5EF4-FFF2-40B4-BE49-F238E27FC236}">
                    <a16:creationId xmlns:a16="http://schemas.microsoft.com/office/drawing/2014/main" id="{2410EDAE-1FB8-4401-A77C-6240F22537C2}"/>
                  </a:ext>
                </a:extLst>
              </p:cNvPr>
              <p:cNvSpPr/>
              <p:nvPr/>
            </p:nvSpPr>
            <p:spPr>
              <a:xfrm>
                <a:off x="6928235" y="399655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2" name="Freeform: Shape 231">
                <a:extLst>
                  <a:ext uri="{FF2B5EF4-FFF2-40B4-BE49-F238E27FC236}">
                    <a16:creationId xmlns:a16="http://schemas.microsoft.com/office/drawing/2014/main" id="{08B5D2FF-3249-4F09-BBBC-197EF647C516}"/>
                  </a:ext>
                </a:extLst>
              </p:cNvPr>
              <p:cNvSpPr/>
              <p:nvPr/>
            </p:nvSpPr>
            <p:spPr>
              <a:xfrm>
                <a:off x="6908197" y="398641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3" name="Freeform: Shape 232">
                <a:extLst>
                  <a:ext uri="{FF2B5EF4-FFF2-40B4-BE49-F238E27FC236}">
                    <a16:creationId xmlns:a16="http://schemas.microsoft.com/office/drawing/2014/main" id="{9133C0AF-E9AF-4892-9CCA-70C3C9E52C07}"/>
                  </a:ext>
                </a:extLst>
              </p:cNvPr>
              <p:cNvSpPr/>
              <p:nvPr/>
            </p:nvSpPr>
            <p:spPr>
              <a:xfrm>
                <a:off x="6889048" y="3982229"/>
                <a:ext cx="12681" cy="47810"/>
              </a:xfrm>
              <a:custGeom>
                <a:avLst/>
                <a:gdLst>
                  <a:gd name="connsiteX0" fmla="*/ 0 w 12681"/>
                  <a:gd name="connsiteY0" fmla="*/ 0 h 47810"/>
                  <a:gd name="connsiteX1" fmla="*/ 0 w 12681"/>
                  <a:gd name="connsiteY1" fmla="*/ 47810 h 47810"/>
                </a:gdLst>
                <a:ahLst/>
                <a:cxnLst>
                  <a:cxn ang="0">
                    <a:pos x="connsiteX0" y="connsiteY0"/>
                  </a:cxn>
                  <a:cxn ang="0">
                    <a:pos x="connsiteX1" y="connsiteY1"/>
                  </a:cxn>
                </a:cxnLst>
                <a:rect l="l" t="t" r="r" b="b"/>
                <a:pathLst>
                  <a:path w="12681" h="47810">
                    <a:moveTo>
                      <a:pt x="0" y="0"/>
                    </a:moveTo>
                    <a:lnTo>
                      <a:pt x="0" y="47810"/>
                    </a:lnTo>
                  </a:path>
                </a:pathLst>
              </a:custGeom>
              <a:ln w="12664" cap="flat">
                <a:solidFill>
                  <a:schemeClr val="accent1"/>
                </a:solidFill>
                <a:prstDash val="solid"/>
                <a:miter/>
              </a:ln>
            </p:spPr>
            <p:txBody>
              <a:bodyPr rtlCol="0" anchor="ctr"/>
              <a:lstStyle/>
              <a:p>
                <a:endParaRPr lang="en-GB" dirty="0"/>
              </a:p>
            </p:txBody>
          </p:sp>
          <p:sp>
            <p:nvSpPr>
              <p:cNvPr id="234" name="Freeform: Shape 233">
                <a:extLst>
                  <a:ext uri="{FF2B5EF4-FFF2-40B4-BE49-F238E27FC236}">
                    <a16:creationId xmlns:a16="http://schemas.microsoft.com/office/drawing/2014/main" id="{D55A52C4-A7A8-40A8-9A72-E0A216EE5728}"/>
                  </a:ext>
                </a:extLst>
              </p:cNvPr>
              <p:cNvSpPr/>
              <p:nvPr/>
            </p:nvSpPr>
            <p:spPr>
              <a:xfrm>
                <a:off x="6873449" y="397943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5" name="Freeform: Shape 234">
                <a:extLst>
                  <a:ext uri="{FF2B5EF4-FFF2-40B4-BE49-F238E27FC236}">
                    <a16:creationId xmlns:a16="http://schemas.microsoft.com/office/drawing/2014/main" id="{0082D863-14BF-400B-A744-008CB4FB11A5}"/>
                  </a:ext>
                </a:extLst>
              </p:cNvPr>
              <p:cNvSpPr/>
              <p:nvPr/>
            </p:nvSpPr>
            <p:spPr>
              <a:xfrm>
                <a:off x="6855441" y="397259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6" name="Freeform: Shape 235">
                <a:extLst>
                  <a:ext uri="{FF2B5EF4-FFF2-40B4-BE49-F238E27FC236}">
                    <a16:creationId xmlns:a16="http://schemas.microsoft.com/office/drawing/2014/main" id="{6048C41C-402B-4D50-81EE-A1B980F24E5E}"/>
                  </a:ext>
                </a:extLst>
              </p:cNvPr>
              <p:cNvSpPr/>
              <p:nvPr/>
            </p:nvSpPr>
            <p:spPr>
              <a:xfrm>
                <a:off x="7194299" y="402382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7" name="Freeform: Shape 236">
                <a:extLst>
                  <a:ext uri="{FF2B5EF4-FFF2-40B4-BE49-F238E27FC236}">
                    <a16:creationId xmlns:a16="http://schemas.microsoft.com/office/drawing/2014/main" id="{9FA51C76-484A-4E57-875C-9BE3224A2923}"/>
                  </a:ext>
                </a:extLst>
              </p:cNvPr>
              <p:cNvSpPr/>
              <p:nvPr/>
            </p:nvSpPr>
            <p:spPr>
              <a:xfrm>
                <a:off x="7169696" y="402382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8" name="Freeform: Shape 237">
                <a:extLst>
                  <a:ext uri="{FF2B5EF4-FFF2-40B4-BE49-F238E27FC236}">
                    <a16:creationId xmlns:a16="http://schemas.microsoft.com/office/drawing/2014/main" id="{51BBAE3F-BDB8-464D-8DD6-C7936816621B}"/>
                  </a:ext>
                </a:extLst>
              </p:cNvPr>
              <p:cNvSpPr/>
              <p:nvPr/>
            </p:nvSpPr>
            <p:spPr>
              <a:xfrm>
                <a:off x="7114531" y="402230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39" name="Freeform: Shape 238">
                <a:extLst>
                  <a:ext uri="{FF2B5EF4-FFF2-40B4-BE49-F238E27FC236}">
                    <a16:creationId xmlns:a16="http://schemas.microsoft.com/office/drawing/2014/main" id="{A4661916-D737-4085-8FB4-62C3E9DCC7F1}"/>
                  </a:ext>
                </a:extLst>
              </p:cNvPr>
              <p:cNvSpPr/>
              <p:nvPr/>
            </p:nvSpPr>
            <p:spPr>
              <a:xfrm>
                <a:off x="7258342" y="405920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0" name="Freeform: Shape 239">
                <a:extLst>
                  <a:ext uri="{FF2B5EF4-FFF2-40B4-BE49-F238E27FC236}">
                    <a16:creationId xmlns:a16="http://schemas.microsoft.com/office/drawing/2014/main" id="{904E14DC-F37D-453D-9463-ADEF90EBF6B4}"/>
                  </a:ext>
                </a:extLst>
              </p:cNvPr>
              <p:cNvSpPr/>
              <p:nvPr/>
            </p:nvSpPr>
            <p:spPr>
              <a:xfrm>
                <a:off x="7234374" y="4041834"/>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1" name="Freeform: Shape 240">
                <a:extLst>
                  <a:ext uri="{FF2B5EF4-FFF2-40B4-BE49-F238E27FC236}">
                    <a16:creationId xmlns:a16="http://schemas.microsoft.com/office/drawing/2014/main" id="{C2CA9B79-048A-42FC-BDD1-FF9FB1B87832}"/>
                  </a:ext>
                </a:extLst>
              </p:cNvPr>
              <p:cNvSpPr/>
              <p:nvPr/>
            </p:nvSpPr>
            <p:spPr>
              <a:xfrm>
                <a:off x="7293091" y="407835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2" name="Freeform: Shape 241">
                <a:extLst>
                  <a:ext uri="{FF2B5EF4-FFF2-40B4-BE49-F238E27FC236}">
                    <a16:creationId xmlns:a16="http://schemas.microsoft.com/office/drawing/2014/main" id="{CECC5278-A216-471E-AA9C-797709C4DDCF}"/>
                  </a:ext>
                </a:extLst>
              </p:cNvPr>
              <p:cNvSpPr/>
              <p:nvPr/>
            </p:nvSpPr>
            <p:spPr>
              <a:xfrm>
                <a:off x="7322766" y="408672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3" name="Freeform: Shape 242">
                <a:extLst>
                  <a:ext uri="{FF2B5EF4-FFF2-40B4-BE49-F238E27FC236}">
                    <a16:creationId xmlns:a16="http://schemas.microsoft.com/office/drawing/2014/main" id="{91C77DDA-2904-43E5-9775-7B60E30145AD}"/>
                  </a:ext>
                </a:extLst>
              </p:cNvPr>
              <p:cNvSpPr/>
              <p:nvPr/>
            </p:nvSpPr>
            <p:spPr>
              <a:xfrm>
                <a:off x="7334180" y="408672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4" name="Freeform: Shape 243">
                <a:extLst>
                  <a:ext uri="{FF2B5EF4-FFF2-40B4-BE49-F238E27FC236}">
                    <a16:creationId xmlns:a16="http://schemas.microsoft.com/office/drawing/2014/main" id="{B8BAEDE3-478F-440B-A19F-550F2263C2C6}"/>
                  </a:ext>
                </a:extLst>
              </p:cNvPr>
              <p:cNvSpPr/>
              <p:nvPr/>
            </p:nvSpPr>
            <p:spPr>
              <a:xfrm>
                <a:off x="7358402" y="40968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5" name="Freeform: Shape 244">
                <a:extLst>
                  <a:ext uri="{FF2B5EF4-FFF2-40B4-BE49-F238E27FC236}">
                    <a16:creationId xmlns:a16="http://schemas.microsoft.com/office/drawing/2014/main" id="{6B6CD2B7-9072-4A4F-86D4-294F9A2B7FA4}"/>
                  </a:ext>
                </a:extLst>
              </p:cNvPr>
              <p:cNvSpPr/>
              <p:nvPr/>
            </p:nvSpPr>
            <p:spPr>
              <a:xfrm>
                <a:off x="7392262" y="40968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6" name="Freeform: Shape 245">
                <a:extLst>
                  <a:ext uri="{FF2B5EF4-FFF2-40B4-BE49-F238E27FC236}">
                    <a16:creationId xmlns:a16="http://schemas.microsoft.com/office/drawing/2014/main" id="{4C2FD1C5-68AB-43CD-ACE9-8901D33B4E6A}"/>
                  </a:ext>
                </a:extLst>
              </p:cNvPr>
              <p:cNvSpPr/>
              <p:nvPr/>
            </p:nvSpPr>
            <p:spPr>
              <a:xfrm>
                <a:off x="7517178" y="413973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7" name="Freeform: Shape 246">
                <a:extLst>
                  <a:ext uri="{FF2B5EF4-FFF2-40B4-BE49-F238E27FC236}">
                    <a16:creationId xmlns:a16="http://schemas.microsoft.com/office/drawing/2014/main" id="{400E954E-6EA3-4A72-931F-D1E1842AF9B5}"/>
                  </a:ext>
                </a:extLst>
              </p:cNvPr>
              <p:cNvSpPr/>
              <p:nvPr/>
            </p:nvSpPr>
            <p:spPr>
              <a:xfrm>
                <a:off x="7530367" y="414899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8" name="Freeform: Shape 247">
                <a:extLst>
                  <a:ext uri="{FF2B5EF4-FFF2-40B4-BE49-F238E27FC236}">
                    <a16:creationId xmlns:a16="http://schemas.microsoft.com/office/drawing/2014/main" id="{D1CD2C5B-F6C9-4D8D-B646-CE0D4E4879E2}"/>
                  </a:ext>
                </a:extLst>
              </p:cNvPr>
              <p:cNvSpPr/>
              <p:nvPr/>
            </p:nvSpPr>
            <p:spPr>
              <a:xfrm>
                <a:off x="7547741" y="4148995"/>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49" name="Freeform: Shape 248">
                <a:extLst>
                  <a:ext uri="{FF2B5EF4-FFF2-40B4-BE49-F238E27FC236}">
                    <a16:creationId xmlns:a16="http://schemas.microsoft.com/office/drawing/2014/main" id="{B2FC0CED-9A22-41C7-9E84-102F4EE64A28}"/>
                  </a:ext>
                </a:extLst>
              </p:cNvPr>
              <p:cNvSpPr/>
              <p:nvPr/>
            </p:nvSpPr>
            <p:spPr>
              <a:xfrm>
                <a:off x="7410905" y="409687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0" name="Freeform: Shape 249">
                <a:extLst>
                  <a:ext uri="{FF2B5EF4-FFF2-40B4-BE49-F238E27FC236}">
                    <a16:creationId xmlns:a16="http://schemas.microsoft.com/office/drawing/2014/main" id="{60928F3C-286A-43F9-8124-3B09B96A3163}"/>
                  </a:ext>
                </a:extLst>
              </p:cNvPr>
              <p:cNvSpPr/>
              <p:nvPr/>
            </p:nvSpPr>
            <p:spPr>
              <a:xfrm>
                <a:off x="7618760" y="416370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1" name="Freeform: Shape 250">
                <a:extLst>
                  <a:ext uri="{FF2B5EF4-FFF2-40B4-BE49-F238E27FC236}">
                    <a16:creationId xmlns:a16="http://schemas.microsoft.com/office/drawing/2014/main" id="{8EC3186B-540F-4567-B7E9-64457E0010B2}"/>
                  </a:ext>
                </a:extLst>
              </p:cNvPr>
              <p:cNvSpPr/>
              <p:nvPr/>
            </p:nvSpPr>
            <p:spPr>
              <a:xfrm>
                <a:off x="7645391" y="416370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2" name="Freeform: Shape 251">
                <a:extLst>
                  <a:ext uri="{FF2B5EF4-FFF2-40B4-BE49-F238E27FC236}">
                    <a16:creationId xmlns:a16="http://schemas.microsoft.com/office/drawing/2014/main" id="{CB36CF35-6BEA-4C25-8536-839366173D43}"/>
                  </a:ext>
                </a:extLst>
              </p:cNvPr>
              <p:cNvSpPr/>
              <p:nvPr/>
            </p:nvSpPr>
            <p:spPr>
              <a:xfrm>
                <a:off x="7678111" y="416522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3" name="Freeform: Shape 252">
                <a:extLst>
                  <a:ext uri="{FF2B5EF4-FFF2-40B4-BE49-F238E27FC236}">
                    <a16:creationId xmlns:a16="http://schemas.microsoft.com/office/drawing/2014/main" id="{5F11B440-7404-4D99-B291-407F58F4B0BA}"/>
                  </a:ext>
                </a:extLst>
              </p:cNvPr>
              <p:cNvSpPr/>
              <p:nvPr/>
            </p:nvSpPr>
            <p:spPr>
              <a:xfrm>
                <a:off x="7739237" y="416941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4" name="Freeform: Shape 253">
                <a:extLst>
                  <a:ext uri="{FF2B5EF4-FFF2-40B4-BE49-F238E27FC236}">
                    <a16:creationId xmlns:a16="http://schemas.microsoft.com/office/drawing/2014/main" id="{C7576934-24A9-4522-BB19-7748ABDC37FB}"/>
                  </a:ext>
                </a:extLst>
              </p:cNvPr>
              <p:cNvSpPr/>
              <p:nvPr/>
            </p:nvSpPr>
            <p:spPr>
              <a:xfrm>
                <a:off x="7770941" y="4191226"/>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5" name="Freeform: Shape 254">
                <a:extLst>
                  <a:ext uri="{FF2B5EF4-FFF2-40B4-BE49-F238E27FC236}">
                    <a16:creationId xmlns:a16="http://schemas.microsoft.com/office/drawing/2014/main" id="{23ABF8E7-19FF-4A60-8B4E-89B847C87E4B}"/>
                  </a:ext>
                </a:extLst>
              </p:cNvPr>
              <p:cNvSpPr/>
              <p:nvPr/>
            </p:nvSpPr>
            <p:spPr>
              <a:xfrm>
                <a:off x="7805436"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6" name="Freeform: Shape 255">
                <a:extLst>
                  <a:ext uri="{FF2B5EF4-FFF2-40B4-BE49-F238E27FC236}">
                    <a16:creationId xmlns:a16="http://schemas.microsoft.com/office/drawing/2014/main" id="{AB486B1B-A97B-4E02-BCAF-70C1465FBF50}"/>
                  </a:ext>
                </a:extLst>
              </p:cNvPr>
              <p:cNvSpPr/>
              <p:nvPr/>
            </p:nvSpPr>
            <p:spPr>
              <a:xfrm>
                <a:off x="7834097"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7" name="Freeform: Shape 256">
                <a:extLst>
                  <a:ext uri="{FF2B5EF4-FFF2-40B4-BE49-F238E27FC236}">
                    <a16:creationId xmlns:a16="http://schemas.microsoft.com/office/drawing/2014/main" id="{89D8D98D-2721-4FE8-9526-1378B11EC45E}"/>
                  </a:ext>
                </a:extLst>
              </p:cNvPr>
              <p:cNvSpPr/>
              <p:nvPr/>
            </p:nvSpPr>
            <p:spPr>
              <a:xfrm>
                <a:off x="7924645"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8" name="Freeform: Shape 257">
                <a:extLst>
                  <a:ext uri="{FF2B5EF4-FFF2-40B4-BE49-F238E27FC236}">
                    <a16:creationId xmlns:a16="http://schemas.microsoft.com/office/drawing/2014/main" id="{D0140A69-C7A5-4359-BF62-2647ED93438B}"/>
                  </a:ext>
                </a:extLst>
              </p:cNvPr>
              <p:cNvSpPr/>
              <p:nvPr/>
            </p:nvSpPr>
            <p:spPr>
              <a:xfrm>
                <a:off x="7938595"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59" name="Freeform: Shape 258">
                <a:extLst>
                  <a:ext uri="{FF2B5EF4-FFF2-40B4-BE49-F238E27FC236}">
                    <a16:creationId xmlns:a16="http://schemas.microsoft.com/office/drawing/2014/main" id="{31916CAE-7269-471E-8CC3-119F294366FE}"/>
                  </a:ext>
                </a:extLst>
              </p:cNvPr>
              <p:cNvSpPr/>
              <p:nvPr/>
            </p:nvSpPr>
            <p:spPr>
              <a:xfrm>
                <a:off x="7961422" y="420390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0" name="Freeform: Shape 259">
                <a:extLst>
                  <a:ext uri="{FF2B5EF4-FFF2-40B4-BE49-F238E27FC236}">
                    <a16:creationId xmlns:a16="http://schemas.microsoft.com/office/drawing/2014/main" id="{414E07D9-2A76-4545-B3A1-4D1836366681}"/>
                  </a:ext>
                </a:extLst>
              </p:cNvPr>
              <p:cNvSpPr/>
              <p:nvPr/>
            </p:nvSpPr>
            <p:spPr>
              <a:xfrm>
                <a:off x="7909300"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1" name="Freeform: Shape 260">
                <a:extLst>
                  <a:ext uri="{FF2B5EF4-FFF2-40B4-BE49-F238E27FC236}">
                    <a16:creationId xmlns:a16="http://schemas.microsoft.com/office/drawing/2014/main" id="{F4D81B63-940F-448F-BA8F-1C84D117FC92}"/>
                  </a:ext>
                </a:extLst>
              </p:cNvPr>
              <p:cNvSpPr/>
              <p:nvPr/>
            </p:nvSpPr>
            <p:spPr>
              <a:xfrm>
                <a:off x="7987040" y="4203907"/>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2" name="Freeform: Shape 261">
                <a:extLst>
                  <a:ext uri="{FF2B5EF4-FFF2-40B4-BE49-F238E27FC236}">
                    <a16:creationId xmlns:a16="http://schemas.microsoft.com/office/drawing/2014/main" id="{58D170FD-FEDC-40DD-B805-2FB2DA74FB11}"/>
                  </a:ext>
                </a:extLst>
              </p:cNvPr>
              <p:cNvSpPr/>
              <p:nvPr/>
            </p:nvSpPr>
            <p:spPr>
              <a:xfrm>
                <a:off x="8018744" y="420504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3" name="Freeform: Shape 262">
                <a:extLst>
                  <a:ext uri="{FF2B5EF4-FFF2-40B4-BE49-F238E27FC236}">
                    <a16:creationId xmlns:a16="http://schemas.microsoft.com/office/drawing/2014/main" id="{7B23A1B9-5CEB-48E4-B44F-AB508C0D9448}"/>
                  </a:ext>
                </a:extLst>
              </p:cNvPr>
              <p:cNvSpPr/>
              <p:nvPr/>
            </p:nvSpPr>
            <p:spPr>
              <a:xfrm>
                <a:off x="7893575"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4" name="Freeform: Shape 263">
                <a:extLst>
                  <a:ext uri="{FF2B5EF4-FFF2-40B4-BE49-F238E27FC236}">
                    <a16:creationId xmlns:a16="http://schemas.microsoft.com/office/drawing/2014/main" id="{1A1BF340-F45F-4AC1-BFFA-2E35A3974E80}"/>
                  </a:ext>
                </a:extLst>
              </p:cNvPr>
              <p:cNvSpPr/>
              <p:nvPr/>
            </p:nvSpPr>
            <p:spPr>
              <a:xfrm>
                <a:off x="7872016"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5" name="Freeform: Shape 264">
                <a:extLst>
                  <a:ext uri="{FF2B5EF4-FFF2-40B4-BE49-F238E27FC236}">
                    <a16:creationId xmlns:a16="http://schemas.microsoft.com/office/drawing/2014/main" id="{A57E0C82-ED1F-4D89-BA97-5432FA3CEC2D}"/>
                  </a:ext>
                </a:extLst>
              </p:cNvPr>
              <p:cNvSpPr/>
              <p:nvPr/>
            </p:nvSpPr>
            <p:spPr>
              <a:xfrm>
                <a:off x="8156088" y="42165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6" name="Freeform: Shape 265">
                <a:extLst>
                  <a:ext uri="{FF2B5EF4-FFF2-40B4-BE49-F238E27FC236}">
                    <a16:creationId xmlns:a16="http://schemas.microsoft.com/office/drawing/2014/main" id="{307CFCF9-B63B-462E-A43B-BFAB91EE5D52}"/>
                  </a:ext>
                </a:extLst>
              </p:cNvPr>
              <p:cNvSpPr/>
              <p:nvPr/>
            </p:nvSpPr>
            <p:spPr>
              <a:xfrm>
                <a:off x="8114872" y="4202893"/>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7" name="Freeform: Shape 266">
                <a:extLst>
                  <a:ext uri="{FF2B5EF4-FFF2-40B4-BE49-F238E27FC236}">
                    <a16:creationId xmlns:a16="http://schemas.microsoft.com/office/drawing/2014/main" id="{382FDDE8-7995-4193-B759-A6809D41BF3A}"/>
                  </a:ext>
                </a:extLst>
              </p:cNvPr>
              <p:cNvSpPr/>
              <p:nvPr/>
            </p:nvSpPr>
            <p:spPr>
              <a:xfrm>
                <a:off x="8209986" y="42165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8" name="Freeform: Shape 267">
                <a:extLst>
                  <a:ext uri="{FF2B5EF4-FFF2-40B4-BE49-F238E27FC236}">
                    <a16:creationId xmlns:a16="http://schemas.microsoft.com/office/drawing/2014/main" id="{D5064306-4562-4673-A9E6-367A6043EFBE}"/>
                  </a:ext>
                </a:extLst>
              </p:cNvPr>
              <p:cNvSpPr/>
              <p:nvPr/>
            </p:nvSpPr>
            <p:spPr>
              <a:xfrm>
                <a:off x="8227233" y="42165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69" name="Freeform: Shape 268">
                <a:extLst>
                  <a:ext uri="{FF2B5EF4-FFF2-40B4-BE49-F238E27FC236}">
                    <a16:creationId xmlns:a16="http://schemas.microsoft.com/office/drawing/2014/main" id="{82C0E349-1B06-4CAA-95F7-53DDC07C2578}"/>
                  </a:ext>
                </a:extLst>
              </p:cNvPr>
              <p:cNvSpPr/>
              <p:nvPr/>
            </p:nvSpPr>
            <p:spPr>
              <a:xfrm>
                <a:off x="8245876" y="4216589"/>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0" name="Freeform: Shape 269">
                <a:extLst>
                  <a:ext uri="{FF2B5EF4-FFF2-40B4-BE49-F238E27FC236}">
                    <a16:creationId xmlns:a16="http://schemas.microsoft.com/office/drawing/2014/main" id="{7418B5D9-5AB0-4C9B-9FD7-4668E185B190}"/>
                  </a:ext>
                </a:extLst>
              </p:cNvPr>
              <p:cNvSpPr/>
              <p:nvPr/>
            </p:nvSpPr>
            <p:spPr>
              <a:xfrm>
                <a:off x="8290389" y="424055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1" name="Freeform: Shape 270">
                <a:extLst>
                  <a:ext uri="{FF2B5EF4-FFF2-40B4-BE49-F238E27FC236}">
                    <a16:creationId xmlns:a16="http://schemas.microsoft.com/office/drawing/2014/main" id="{4E707037-8DA7-47D9-BA01-3677FAE4AB3D}"/>
                  </a:ext>
                </a:extLst>
              </p:cNvPr>
              <p:cNvSpPr/>
              <p:nvPr/>
            </p:nvSpPr>
            <p:spPr>
              <a:xfrm>
                <a:off x="8597796" y="42739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2" name="Freeform: Shape 271">
                <a:extLst>
                  <a:ext uri="{FF2B5EF4-FFF2-40B4-BE49-F238E27FC236}">
                    <a16:creationId xmlns:a16="http://schemas.microsoft.com/office/drawing/2014/main" id="{3D43D1C0-F09F-4AE0-92C3-4335E4040564}"/>
                  </a:ext>
                </a:extLst>
              </p:cNvPr>
              <p:cNvSpPr/>
              <p:nvPr/>
            </p:nvSpPr>
            <p:spPr>
              <a:xfrm>
                <a:off x="8572559" y="42739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3" name="Freeform: Shape 272">
                <a:extLst>
                  <a:ext uri="{FF2B5EF4-FFF2-40B4-BE49-F238E27FC236}">
                    <a16:creationId xmlns:a16="http://schemas.microsoft.com/office/drawing/2014/main" id="{EA9BCD2D-6B45-4274-BBDD-A34280E7DA17}"/>
                  </a:ext>
                </a:extLst>
              </p:cNvPr>
              <p:cNvSpPr/>
              <p:nvPr/>
            </p:nvSpPr>
            <p:spPr>
              <a:xfrm>
                <a:off x="8525002" y="427391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4" name="Freeform: Shape 273">
                <a:extLst>
                  <a:ext uri="{FF2B5EF4-FFF2-40B4-BE49-F238E27FC236}">
                    <a16:creationId xmlns:a16="http://schemas.microsoft.com/office/drawing/2014/main" id="{613D46C6-E102-4438-B3E5-50F7B6956A47}"/>
                  </a:ext>
                </a:extLst>
              </p:cNvPr>
              <p:cNvSpPr/>
              <p:nvPr/>
            </p:nvSpPr>
            <p:spPr>
              <a:xfrm>
                <a:off x="8478206" y="424055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5" name="Freeform: Shape 274">
                <a:extLst>
                  <a:ext uri="{FF2B5EF4-FFF2-40B4-BE49-F238E27FC236}">
                    <a16:creationId xmlns:a16="http://schemas.microsoft.com/office/drawing/2014/main" id="{AADE73F1-90B0-44DA-99FF-69C46AB9D7EC}"/>
                  </a:ext>
                </a:extLst>
              </p:cNvPr>
              <p:cNvSpPr/>
              <p:nvPr/>
            </p:nvSpPr>
            <p:spPr>
              <a:xfrm>
                <a:off x="8405413" y="424055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6" name="Freeform: Shape 275">
                <a:extLst>
                  <a:ext uri="{FF2B5EF4-FFF2-40B4-BE49-F238E27FC236}">
                    <a16:creationId xmlns:a16="http://schemas.microsoft.com/office/drawing/2014/main" id="{E72188AF-4821-4B5A-812D-BED423612A85}"/>
                  </a:ext>
                </a:extLst>
              </p:cNvPr>
              <p:cNvSpPr/>
              <p:nvPr/>
            </p:nvSpPr>
            <p:spPr>
              <a:xfrm>
                <a:off x="8369523" y="424055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7" name="Freeform: Shape 276">
                <a:extLst>
                  <a:ext uri="{FF2B5EF4-FFF2-40B4-BE49-F238E27FC236}">
                    <a16:creationId xmlns:a16="http://schemas.microsoft.com/office/drawing/2014/main" id="{27EBD34A-76B2-467E-98A4-E62D4AB4EE9A}"/>
                  </a:ext>
                </a:extLst>
              </p:cNvPr>
              <p:cNvSpPr/>
              <p:nvPr/>
            </p:nvSpPr>
            <p:spPr>
              <a:xfrm>
                <a:off x="8337185" y="4240558"/>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8" name="Freeform: Shape 277">
                <a:extLst>
                  <a:ext uri="{FF2B5EF4-FFF2-40B4-BE49-F238E27FC236}">
                    <a16:creationId xmlns:a16="http://schemas.microsoft.com/office/drawing/2014/main" id="{6E030AD2-38E7-4731-B76F-34D3FCFC8DBE}"/>
                  </a:ext>
                </a:extLst>
              </p:cNvPr>
              <p:cNvSpPr/>
              <p:nvPr/>
            </p:nvSpPr>
            <p:spPr>
              <a:xfrm>
                <a:off x="8798169"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79" name="Freeform: Shape 278">
                <a:extLst>
                  <a:ext uri="{FF2B5EF4-FFF2-40B4-BE49-F238E27FC236}">
                    <a16:creationId xmlns:a16="http://schemas.microsoft.com/office/drawing/2014/main" id="{495D7EA0-4A73-4C42-B7FA-FCAF37947D4F}"/>
                  </a:ext>
                </a:extLst>
              </p:cNvPr>
              <p:cNvSpPr/>
              <p:nvPr/>
            </p:nvSpPr>
            <p:spPr>
              <a:xfrm>
                <a:off x="8941981"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80" name="Freeform: Shape 279">
                <a:extLst>
                  <a:ext uri="{FF2B5EF4-FFF2-40B4-BE49-F238E27FC236}">
                    <a16:creationId xmlns:a16="http://schemas.microsoft.com/office/drawing/2014/main" id="{EDF80FA1-B051-4A73-8414-2DFA707EE806}"/>
                  </a:ext>
                </a:extLst>
              </p:cNvPr>
              <p:cNvSpPr/>
              <p:nvPr/>
            </p:nvSpPr>
            <p:spPr>
              <a:xfrm>
                <a:off x="9005770"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81" name="Freeform: Shape 280">
                <a:extLst>
                  <a:ext uri="{FF2B5EF4-FFF2-40B4-BE49-F238E27FC236}">
                    <a16:creationId xmlns:a16="http://schemas.microsoft.com/office/drawing/2014/main" id="{6A624510-F47A-4AEA-8AAF-51812260B369}"/>
                  </a:ext>
                </a:extLst>
              </p:cNvPr>
              <p:cNvSpPr/>
              <p:nvPr/>
            </p:nvSpPr>
            <p:spPr>
              <a:xfrm>
                <a:off x="9048001"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82" name="Freeform: Shape 281">
                <a:extLst>
                  <a:ext uri="{FF2B5EF4-FFF2-40B4-BE49-F238E27FC236}">
                    <a16:creationId xmlns:a16="http://schemas.microsoft.com/office/drawing/2014/main" id="{92B16E79-CAA5-4144-9D8A-7C8535B706F8}"/>
                  </a:ext>
                </a:extLst>
              </p:cNvPr>
              <p:cNvSpPr/>
              <p:nvPr/>
            </p:nvSpPr>
            <p:spPr>
              <a:xfrm>
                <a:off x="9113566"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sp>
            <p:nvSpPr>
              <p:cNvPr id="283" name="Freeform: Shape 282">
                <a:extLst>
                  <a:ext uri="{FF2B5EF4-FFF2-40B4-BE49-F238E27FC236}">
                    <a16:creationId xmlns:a16="http://schemas.microsoft.com/office/drawing/2014/main" id="{352B5724-49CA-4383-955F-5742AA8FF0E8}"/>
                  </a:ext>
                </a:extLst>
              </p:cNvPr>
              <p:cNvSpPr/>
              <p:nvPr/>
            </p:nvSpPr>
            <p:spPr>
              <a:xfrm>
                <a:off x="9173804" y="4318171"/>
                <a:ext cx="12681" cy="47937"/>
              </a:xfrm>
              <a:custGeom>
                <a:avLst/>
                <a:gdLst>
                  <a:gd name="connsiteX0" fmla="*/ 0 w 12681"/>
                  <a:gd name="connsiteY0" fmla="*/ 0 h 47937"/>
                  <a:gd name="connsiteX1" fmla="*/ 0 w 12681"/>
                  <a:gd name="connsiteY1" fmla="*/ 47937 h 47937"/>
                </a:gdLst>
                <a:ahLst/>
                <a:cxnLst>
                  <a:cxn ang="0">
                    <a:pos x="connsiteX0" y="connsiteY0"/>
                  </a:cxn>
                  <a:cxn ang="0">
                    <a:pos x="connsiteX1" y="connsiteY1"/>
                  </a:cxn>
                </a:cxnLst>
                <a:rect l="l" t="t" r="r" b="b"/>
                <a:pathLst>
                  <a:path w="12681" h="47937">
                    <a:moveTo>
                      <a:pt x="0" y="0"/>
                    </a:moveTo>
                    <a:lnTo>
                      <a:pt x="0" y="47937"/>
                    </a:lnTo>
                  </a:path>
                </a:pathLst>
              </a:custGeom>
              <a:ln w="12664" cap="flat">
                <a:solidFill>
                  <a:schemeClr val="accent1"/>
                </a:solidFill>
                <a:prstDash val="solid"/>
                <a:miter/>
              </a:ln>
            </p:spPr>
            <p:txBody>
              <a:bodyPr rtlCol="0" anchor="ctr"/>
              <a:lstStyle/>
              <a:p>
                <a:endParaRPr lang="en-GB" dirty="0"/>
              </a:p>
            </p:txBody>
          </p:sp>
        </p:grpSp>
      </p:grpSp>
      <p:sp>
        <p:nvSpPr>
          <p:cNvPr id="4" name="Slide Number Placeholder 3">
            <a:extLst>
              <a:ext uri="{FF2B5EF4-FFF2-40B4-BE49-F238E27FC236}">
                <a16:creationId xmlns:a16="http://schemas.microsoft.com/office/drawing/2014/main" id="{94BF9C1F-EACC-402F-8F74-FC8A2AF2C918}"/>
              </a:ext>
            </a:extLst>
          </p:cNvPr>
          <p:cNvSpPr>
            <a:spLocks noGrp="1"/>
          </p:cNvSpPr>
          <p:nvPr>
            <p:ph type="sldNum" sz="quarter" idx="4"/>
          </p:nvPr>
        </p:nvSpPr>
        <p:spPr/>
        <p:txBody>
          <a:bodyPr/>
          <a:lstStyle/>
          <a:p>
            <a:fld id="{FCE43C0F-8A7B-3A4B-9DB5-B3472E36E833}" type="slidenum">
              <a:rPr lang="en-GB" smtClean="0"/>
              <a:pPr/>
              <a:t>19</a:t>
            </a:fld>
            <a:endParaRPr lang="en-GB" dirty="0"/>
          </a:p>
        </p:txBody>
      </p:sp>
    </p:spTree>
    <p:extLst>
      <p:ext uri="{BB962C8B-B14F-4D97-AF65-F5344CB8AC3E}">
        <p14:creationId xmlns:p14="http://schemas.microsoft.com/office/powerpoint/2010/main" val="3982316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46885-5A0D-48E1-98DE-CA396A4FE357}"/>
              </a:ext>
            </a:extLst>
          </p:cNvPr>
          <p:cNvSpPr>
            <a:spLocks noGrp="1"/>
          </p:cNvSpPr>
          <p:nvPr>
            <p:ph type="title"/>
          </p:nvPr>
        </p:nvSpPr>
        <p:spPr/>
        <p:txBody>
          <a:bodyPr>
            <a:normAutofit fontScale="90000"/>
          </a:bodyPr>
          <a:lstStyle/>
          <a:p>
            <a:r>
              <a:rPr lang="en-GB" sz="3200" dirty="0"/>
              <a:t>Experts Knowledge Share</a:t>
            </a:r>
            <a:br>
              <a:rPr lang="en-GB" sz="3200" dirty="0"/>
            </a:br>
            <a:br>
              <a:rPr lang="en-GB" sz="3200" dirty="0"/>
            </a:br>
            <a:r>
              <a:rPr lang="en-US" sz="3200" b="1" dirty="0">
                <a:effectLst/>
                <a:ea typeface="Calibri" panose="020F0502020204030204" pitchFamily="34" charset="0"/>
                <a:cs typeface="Times New Roman" panose="02020603050405020304" pitchFamily="18" charset="0"/>
              </a:rPr>
              <a:t>Appropriate selection of patients for 1</a:t>
            </a:r>
            <a:r>
              <a:rPr lang="en-US" sz="3200" b="1" baseline="30000" dirty="0">
                <a:effectLst/>
                <a:ea typeface="Calibri" panose="020F0502020204030204" pitchFamily="34" charset="0"/>
                <a:cs typeface="Times New Roman" panose="02020603050405020304" pitchFamily="18" charset="0"/>
              </a:rPr>
              <a:t>st</a:t>
            </a:r>
            <a:r>
              <a:rPr lang="en-US" sz="3200" b="1" dirty="0">
                <a:effectLst/>
                <a:ea typeface="Calibri" panose="020F0502020204030204" pitchFamily="34" charset="0"/>
                <a:cs typeface="Times New Roman" panose="02020603050405020304" pitchFamily="18" charset="0"/>
              </a:rPr>
              <a:t> line monotherapy in advanced or unresectable HCC and treatment management in relation with AE</a:t>
            </a:r>
            <a:r>
              <a:rPr lang="en-US" sz="3200" b="1" cap="none" dirty="0">
                <a:effectLst/>
                <a:ea typeface="Calibri" panose="020F0502020204030204" pitchFamily="34" charset="0"/>
                <a:cs typeface="Times New Roman" panose="02020603050405020304" pitchFamily="18" charset="0"/>
              </a:rPr>
              <a:t>s</a:t>
            </a:r>
            <a:br>
              <a:rPr lang="en-US" sz="3200" b="1" dirty="0">
                <a:effectLst/>
                <a:ea typeface="Calibri" panose="020F0502020204030204" pitchFamily="34" charset="0"/>
                <a:cs typeface="Times New Roman" panose="02020603050405020304" pitchFamily="18" charset="0"/>
              </a:rPr>
            </a:br>
            <a:br>
              <a:rPr lang="en-US" sz="3200" b="1" dirty="0">
                <a:effectLst/>
                <a:ea typeface="Calibri" panose="020F0502020204030204" pitchFamily="34" charset="0"/>
                <a:cs typeface="Times New Roman" panose="02020603050405020304" pitchFamily="18" charset="0"/>
              </a:rPr>
            </a:br>
            <a:r>
              <a:rPr lang="en-US" sz="3200" cap="none" dirty="0">
                <a:ea typeface="Calibri" panose="020F0502020204030204" pitchFamily="34" charset="0"/>
                <a:cs typeface="Times New Roman" panose="02020603050405020304" pitchFamily="18" charset="0"/>
              </a:rPr>
              <a:t>Prof. Richard Finn (USA) </a:t>
            </a:r>
            <a:br>
              <a:rPr lang="en-US" sz="3200" cap="none" dirty="0">
                <a:ea typeface="Calibri" panose="020F0502020204030204" pitchFamily="34" charset="0"/>
                <a:cs typeface="Times New Roman" panose="02020603050405020304" pitchFamily="18" charset="0"/>
              </a:rPr>
            </a:br>
            <a:r>
              <a:rPr lang="en-US" sz="3200" cap="none" dirty="0">
                <a:ea typeface="Calibri" panose="020F0502020204030204" pitchFamily="34" charset="0"/>
                <a:cs typeface="Times New Roman" panose="02020603050405020304" pitchFamily="18" charset="0"/>
              </a:rPr>
              <a:t>Dr. Mohamed </a:t>
            </a:r>
            <a:r>
              <a:rPr lang="en-US" sz="3200" cap="none" dirty="0" err="1">
                <a:ea typeface="Calibri" panose="020F0502020204030204" pitchFamily="34" charset="0"/>
                <a:cs typeface="Times New Roman" panose="02020603050405020304" pitchFamily="18" charset="0"/>
              </a:rPr>
              <a:t>Bouattour</a:t>
            </a:r>
            <a:r>
              <a:rPr lang="en-US" sz="3200" cap="none" dirty="0">
                <a:ea typeface="Calibri" panose="020F0502020204030204" pitchFamily="34" charset="0"/>
                <a:cs typeface="Times New Roman" panose="02020603050405020304" pitchFamily="18" charset="0"/>
              </a:rPr>
              <a:t> (France)</a:t>
            </a:r>
            <a:br>
              <a:rPr lang="en-US" sz="3200" cap="none" dirty="0">
                <a:ea typeface="Calibri" panose="020F0502020204030204" pitchFamily="34" charset="0"/>
                <a:cs typeface="Times New Roman" panose="02020603050405020304" pitchFamily="18" charset="0"/>
              </a:rPr>
            </a:br>
            <a:r>
              <a:rPr lang="en-US" sz="3200" cap="none" dirty="0">
                <a:ea typeface="Calibri" panose="020F0502020204030204" pitchFamily="34" charset="0"/>
                <a:cs typeface="Times New Roman" panose="02020603050405020304" pitchFamily="18" charset="0"/>
              </a:rPr>
              <a:t>Prof. James J. Harding (USA)</a:t>
            </a:r>
            <a:br>
              <a:rPr lang="en-US" sz="3200" cap="none" dirty="0">
                <a:ea typeface="Calibri" panose="020F0502020204030204" pitchFamily="34" charset="0"/>
                <a:cs typeface="Times New Roman" panose="02020603050405020304" pitchFamily="18" charset="0"/>
              </a:rPr>
            </a:br>
            <a:r>
              <a:rPr lang="en-US" sz="3200" cap="none" dirty="0">
                <a:ea typeface="Calibri" panose="020F0502020204030204" pitchFamily="34" charset="0"/>
                <a:cs typeface="Times New Roman" panose="02020603050405020304" pitchFamily="18" charset="0"/>
              </a:rPr>
              <a:t>Dr. Su Pin Choo (Singapore)</a:t>
            </a:r>
            <a:br>
              <a:rPr lang="en-US" sz="3200" cap="none" dirty="0">
                <a:ea typeface="Calibri" panose="020F0502020204030204" pitchFamily="34" charset="0"/>
                <a:cs typeface="Times New Roman" panose="02020603050405020304" pitchFamily="18" charset="0"/>
              </a:rPr>
            </a:br>
            <a:br>
              <a:rPr lang="en-US" sz="3200" cap="none" dirty="0">
                <a:effectLst/>
                <a:ea typeface="Calibri" panose="020F0502020204030204" pitchFamily="34" charset="0"/>
                <a:cs typeface="Times New Roman" panose="02020603050405020304" pitchFamily="18" charset="0"/>
              </a:rPr>
            </a:br>
            <a:br>
              <a:rPr lang="en-US" sz="3200" cap="none" dirty="0">
                <a:effectLst/>
                <a:ea typeface="Calibri" panose="020F0502020204030204" pitchFamily="34" charset="0"/>
                <a:cs typeface="Times New Roman" panose="02020603050405020304" pitchFamily="18" charset="0"/>
              </a:rPr>
            </a:br>
            <a:r>
              <a:rPr lang="en-US" sz="3200" cap="none" dirty="0">
                <a:effectLst/>
                <a:ea typeface="Calibri" panose="020F0502020204030204" pitchFamily="34" charset="0"/>
                <a:cs typeface="Times New Roman" panose="02020603050405020304" pitchFamily="18" charset="0"/>
              </a:rPr>
              <a:t>Friday January 28</a:t>
            </a:r>
            <a:r>
              <a:rPr lang="en-US" sz="3200" cap="none" baseline="30000" dirty="0">
                <a:effectLst/>
                <a:ea typeface="Calibri" panose="020F0502020204030204" pitchFamily="34" charset="0"/>
                <a:cs typeface="Times New Roman" panose="02020603050405020304" pitchFamily="18" charset="0"/>
              </a:rPr>
              <a:t>th</a:t>
            </a:r>
            <a:r>
              <a:rPr lang="en-US" sz="3200" cap="none" dirty="0">
                <a:effectLst/>
                <a:ea typeface="Calibri" panose="020F0502020204030204" pitchFamily="34" charset="0"/>
                <a:cs typeface="Times New Roman" panose="02020603050405020304" pitchFamily="18" charset="0"/>
              </a:rPr>
              <a:t>  2022</a:t>
            </a:r>
            <a:endParaRPr lang="en-GB" sz="2400" dirty="0"/>
          </a:p>
        </p:txBody>
      </p:sp>
      <p:sp>
        <p:nvSpPr>
          <p:cNvPr id="3" name="Slide Number Placeholder 2">
            <a:extLst>
              <a:ext uri="{FF2B5EF4-FFF2-40B4-BE49-F238E27FC236}">
                <a16:creationId xmlns:a16="http://schemas.microsoft.com/office/drawing/2014/main" id="{CE2CFDDB-3CB5-414A-9ED8-6D6FFF03CCC7}"/>
              </a:ext>
            </a:extLst>
          </p:cNvPr>
          <p:cNvSpPr>
            <a:spLocks noGrp="1"/>
          </p:cNvSpPr>
          <p:nvPr>
            <p:ph type="sldNum" sz="quarter" idx="4"/>
          </p:nvPr>
        </p:nvSpPr>
        <p:spPr/>
        <p:txBody>
          <a:bodyPr/>
          <a:lstStyle/>
          <a:p>
            <a:fld id="{FCE43C0F-8A7B-3A4B-9DB5-B3472E36E833}" type="slidenum">
              <a:rPr lang="en-GB" smtClean="0"/>
              <a:pPr/>
              <a:t>2</a:t>
            </a:fld>
            <a:endParaRPr lang="en-GB" dirty="0"/>
          </a:p>
        </p:txBody>
      </p:sp>
    </p:spTree>
    <p:extLst>
      <p:ext uri="{BB962C8B-B14F-4D97-AF65-F5344CB8AC3E}">
        <p14:creationId xmlns:p14="http://schemas.microsoft.com/office/powerpoint/2010/main" val="251481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nvGraphicFramePr>
        <p:xfrm>
          <a:off x="623888" y="1233080"/>
          <a:ext cx="10944225" cy="4852707"/>
        </p:xfrm>
        <a:graphic>
          <a:graphicData uri="http://schemas.openxmlformats.org/drawingml/2006/table">
            <a:tbl>
              <a:tblPr firstRow="1" firstCol="1" bandRow="1"/>
              <a:tblGrid>
                <a:gridCol w="3881453">
                  <a:extLst>
                    <a:ext uri="{9D8B030D-6E8A-4147-A177-3AD203B41FA5}">
                      <a16:colId xmlns:a16="http://schemas.microsoft.com/office/drawing/2014/main" val="20000"/>
                    </a:ext>
                  </a:extLst>
                </a:gridCol>
                <a:gridCol w="1765693">
                  <a:extLst>
                    <a:ext uri="{9D8B030D-6E8A-4147-A177-3AD203B41FA5}">
                      <a16:colId xmlns:a16="http://schemas.microsoft.com/office/drawing/2014/main" val="20001"/>
                    </a:ext>
                  </a:extLst>
                </a:gridCol>
                <a:gridCol w="1765693">
                  <a:extLst>
                    <a:ext uri="{9D8B030D-6E8A-4147-A177-3AD203B41FA5}">
                      <a16:colId xmlns:a16="http://schemas.microsoft.com/office/drawing/2014/main" val="20002"/>
                    </a:ext>
                  </a:extLst>
                </a:gridCol>
                <a:gridCol w="1765693">
                  <a:extLst>
                    <a:ext uri="{9D8B030D-6E8A-4147-A177-3AD203B41FA5}">
                      <a16:colId xmlns:a16="http://schemas.microsoft.com/office/drawing/2014/main" val="20003"/>
                    </a:ext>
                  </a:extLst>
                </a:gridCol>
                <a:gridCol w="1765693">
                  <a:extLst>
                    <a:ext uri="{9D8B030D-6E8A-4147-A177-3AD203B41FA5}">
                      <a16:colId xmlns:a16="http://schemas.microsoft.com/office/drawing/2014/main" val="20004"/>
                    </a:ext>
                  </a:extLst>
                </a:gridCol>
              </a:tblGrid>
              <a:tr h="335416">
                <a:tc>
                  <a:txBody>
                    <a:bodyPr/>
                    <a:lstStyle>
                      <a:lvl1pPr marL="0" algn="l" defTabSz="914400" rtl="0" eaLnBrk="1" latinLnBrk="0" hangingPunct="1">
                        <a:defRPr sz="1800" b="1" kern="1200">
                          <a:solidFill>
                            <a:schemeClr val="lt1"/>
                          </a:solidFill>
                          <a:latin typeface="News Gothic MT"/>
                        </a:defRPr>
                      </a:lvl1pPr>
                      <a:lvl2pPr marL="457200" algn="l" defTabSz="914400" rtl="0" eaLnBrk="1" latinLnBrk="0" hangingPunct="1">
                        <a:defRPr sz="1800" b="1" kern="1200">
                          <a:solidFill>
                            <a:schemeClr val="lt1"/>
                          </a:solidFill>
                          <a:latin typeface="News Gothic MT"/>
                        </a:defRPr>
                      </a:lvl2pPr>
                      <a:lvl3pPr marL="914400" algn="l" defTabSz="914400" rtl="0" eaLnBrk="1" latinLnBrk="0" hangingPunct="1">
                        <a:defRPr sz="1800" b="1" kern="1200">
                          <a:solidFill>
                            <a:schemeClr val="lt1"/>
                          </a:solidFill>
                          <a:latin typeface="News Gothic MT"/>
                        </a:defRPr>
                      </a:lvl3pPr>
                      <a:lvl4pPr marL="1371600" algn="l" defTabSz="914400" rtl="0" eaLnBrk="1" latinLnBrk="0" hangingPunct="1">
                        <a:defRPr sz="1800" b="1" kern="1200">
                          <a:solidFill>
                            <a:schemeClr val="lt1"/>
                          </a:solidFill>
                          <a:latin typeface="News Gothic MT"/>
                        </a:defRPr>
                      </a:lvl4pPr>
                      <a:lvl5pPr marL="1828800" algn="l" defTabSz="914400" rtl="0" eaLnBrk="1" latinLnBrk="0" hangingPunct="1">
                        <a:defRPr sz="1800" b="1" kern="1200">
                          <a:solidFill>
                            <a:schemeClr val="lt1"/>
                          </a:solidFill>
                          <a:latin typeface="News Gothic MT"/>
                        </a:defRPr>
                      </a:lvl5pPr>
                      <a:lvl6pPr marL="2286000" algn="l" defTabSz="914400" rtl="0" eaLnBrk="1" latinLnBrk="0" hangingPunct="1">
                        <a:defRPr sz="1800" b="1" kern="1200">
                          <a:solidFill>
                            <a:schemeClr val="lt1"/>
                          </a:solidFill>
                          <a:latin typeface="News Gothic MT"/>
                        </a:defRPr>
                      </a:lvl6pPr>
                      <a:lvl7pPr marL="2743200" algn="l" defTabSz="914400" rtl="0" eaLnBrk="1" latinLnBrk="0" hangingPunct="1">
                        <a:defRPr sz="1800" b="1" kern="1200">
                          <a:solidFill>
                            <a:schemeClr val="lt1"/>
                          </a:solidFill>
                          <a:latin typeface="News Gothic MT"/>
                        </a:defRPr>
                      </a:lvl7pPr>
                      <a:lvl8pPr marL="3200400" algn="l" defTabSz="914400" rtl="0" eaLnBrk="1" latinLnBrk="0" hangingPunct="1">
                        <a:defRPr sz="1800" b="1" kern="1200">
                          <a:solidFill>
                            <a:schemeClr val="lt1"/>
                          </a:solidFill>
                          <a:latin typeface="News Gothic MT"/>
                        </a:defRPr>
                      </a:lvl8pPr>
                      <a:lvl9pPr marL="3657600" algn="l" defTabSz="914400" rtl="0" eaLnBrk="1" latinLnBrk="0" hangingPunct="1">
                        <a:defRPr sz="1800" b="1" kern="1200">
                          <a:solidFill>
                            <a:schemeClr val="lt1"/>
                          </a:solidFill>
                          <a:latin typeface="News Gothic MT"/>
                        </a:defRPr>
                      </a:lvl9pPr>
                    </a:lstStyle>
                    <a:p>
                      <a:pPr marL="0" marR="0" algn="ctr">
                        <a:lnSpc>
                          <a:spcPct val="100000"/>
                        </a:lnSpc>
                        <a:spcBef>
                          <a:spcPts val="0"/>
                        </a:spcBef>
                        <a:spcAft>
                          <a:spcPts val="0"/>
                        </a:spcAft>
                      </a:pPr>
                      <a:r>
                        <a:rPr lang="en-US" sz="1800" dirty="0">
                          <a:effectLst/>
                          <a:latin typeface="Calibri" panose="020F0502020204030204" pitchFamily="34" charset="0"/>
                          <a:cs typeface="Calibri" panose="020F0502020204030204" pitchFamily="34" charset="0"/>
                        </a:rPr>
                        <a:t>Adverse</a:t>
                      </a:r>
                      <a:r>
                        <a:rPr lang="en-US" sz="1800" baseline="0" dirty="0">
                          <a:effectLst/>
                          <a:latin typeface="Calibri" panose="020F0502020204030204" pitchFamily="34" charset="0"/>
                          <a:cs typeface="Calibri" panose="020F0502020204030204" pitchFamily="34" charset="0"/>
                        </a:rPr>
                        <a:t> event, n (%)</a:t>
                      </a:r>
                      <a:r>
                        <a:rPr lang="en-US" sz="1800" dirty="0">
                          <a:effectLst/>
                          <a:latin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lnL w="12700" cmpd="sng">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b="1" kern="1200">
                          <a:solidFill>
                            <a:schemeClr val="lt1"/>
                          </a:solidFill>
                          <a:latin typeface="News Gothic MT"/>
                        </a:defRPr>
                      </a:lvl1pPr>
                      <a:lvl2pPr marL="457200" algn="l" defTabSz="914400" rtl="0" eaLnBrk="1" latinLnBrk="0" hangingPunct="1">
                        <a:defRPr sz="1800" b="1" kern="1200">
                          <a:solidFill>
                            <a:schemeClr val="lt1"/>
                          </a:solidFill>
                          <a:latin typeface="News Gothic MT"/>
                        </a:defRPr>
                      </a:lvl2pPr>
                      <a:lvl3pPr marL="914400" algn="l" defTabSz="914400" rtl="0" eaLnBrk="1" latinLnBrk="0" hangingPunct="1">
                        <a:defRPr sz="1800" b="1" kern="1200">
                          <a:solidFill>
                            <a:schemeClr val="lt1"/>
                          </a:solidFill>
                          <a:latin typeface="News Gothic MT"/>
                        </a:defRPr>
                      </a:lvl3pPr>
                      <a:lvl4pPr marL="1371600" algn="l" defTabSz="914400" rtl="0" eaLnBrk="1" latinLnBrk="0" hangingPunct="1">
                        <a:defRPr sz="1800" b="1" kern="1200">
                          <a:solidFill>
                            <a:schemeClr val="lt1"/>
                          </a:solidFill>
                          <a:latin typeface="News Gothic MT"/>
                        </a:defRPr>
                      </a:lvl4pPr>
                      <a:lvl5pPr marL="1828800" algn="l" defTabSz="914400" rtl="0" eaLnBrk="1" latinLnBrk="0" hangingPunct="1">
                        <a:defRPr sz="1800" b="1" kern="1200">
                          <a:solidFill>
                            <a:schemeClr val="lt1"/>
                          </a:solidFill>
                          <a:latin typeface="News Gothic MT"/>
                        </a:defRPr>
                      </a:lvl5pPr>
                      <a:lvl6pPr marL="2286000" algn="l" defTabSz="914400" rtl="0" eaLnBrk="1" latinLnBrk="0" hangingPunct="1">
                        <a:defRPr sz="1800" b="1" kern="1200">
                          <a:solidFill>
                            <a:schemeClr val="lt1"/>
                          </a:solidFill>
                          <a:latin typeface="News Gothic MT"/>
                        </a:defRPr>
                      </a:lvl6pPr>
                      <a:lvl7pPr marL="2743200" algn="l" defTabSz="914400" rtl="0" eaLnBrk="1" latinLnBrk="0" hangingPunct="1">
                        <a:defRPr sz="1800" b="1" kern="1200">
                          <a:solidFill>
                            <a:schemeClr val="lt1"/>
                          </a:solidFill>
                          <a:latin typeface="News Gothic MT"/>
                        </a:defRPr>
                      </a:lvl7pPr>
                      <a:lvl8pPr marL="3200400" algn="l" defTabSz="914400" rtl="0" eaLnBrk="1" latinLnBrk="0" hangingPunct="1">
                        <a:defRPr sz="1800" b="1" kern="1200">
                          <a:solidFill>
                            <a:schemeClr val="lt1"/>
                          </a:solidFill>
                          <a:latin typeface="News Gothic MT"/>
                        </a:defRPr>
                      </a:lvl8pPr>
                      <a:lvl9pPr marL="3657600" algn="l" defTabSz="914400" rtl="0" eaLnBrk="1" latinLnBrk="0" hangingPunct="1">
                        <a:defRPr sz="1800" b="1" kern="1200">
                          <a:solidFill>
                            <a:schemeClr val="lt1"/>
                          </a:solidFill>
                          <a:latin typeface="News Gothic MT"/>
                        </a:defRPr>
                      </a:lvl9pPr>
                    </a:lstStyle>
                    <a:p>
                      <a:pPr marL="0" marR="0" algn="ctr">
                        <a:lnSpc>
                          <a:spcPct val="100000"/>
                        </a:lnSpc>
                        <a:spcBef>
                          <a:spcPts val="0"/>
                        </a:spcBef>
                        <a:spcAft>
                          <a:spcPts val="0"/>
                        </a:spcAft>
                      </a:pPr>
                      <a:r>
                        <a:rPr lang="en-US" sz="1800" dirty="0">
                          <a:effectLst/>
                          <a:latin typeface="Calibri" panose="020F0502020204030204" pitchFamily="34" charset="0"/>
                          <a:cs typeface="Calibri" panose="020F0502020204030204" pitchFamily="34" charset="0"/>
                        </a:rPr>
                        <a:t>lenvatinib (n=476)</a:t>
                      </a:r>
                      <a:endParaRPr lang="en-US" sz="1800" dirty="0">
                        <a:effectLst/>
                        <a:latin typeface="Calibri" panose="020F0502020204030204" pitchFamily="34" charset="0"/>
                        <a:ea typeface="MS Mincho" panose="02020609040205080304" pitchFamily="49" charset="-128"/>
                        <a:cs typeface="Calibri" panose="020F0502020204030204" pitchFamily="34" charset="0"/>
                      </a:endParaRPr>
                    </a:p>
                  </a:txBody>
                  <a:tcPr marL="51435" marR="51435" marT="0" marB="0">
                    <a:lnL>
                      <a:noFill/>
                    </a:lnL>
                    <a:lnR>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200000"/>
                        </a:lnSpc>
                        <a:spcBef>
                          <a:spcPts val="0"/>
                        </a:spcBef>
                        <a:spcAft>
                          <a:spcPts val="0"/>
                        </a:spcAft>
                      </a:pPr>
                      <a:endParaRPr lang="en-US" sz="1100" dirty="0">
                        <a:effectLst/>
                        <a:latin typeface="Calibri" panose="020F0502020204030204" pitchFamily="34" charset="0"/>
                        <a:ea typeface="MS Mincho" panose="02020609040205080304" pitchFamily="49" charset="-128"/>
                        <a:cs typeface="Times New Roman" panose="02020603050405020304" pitchFamily="18" charset="0"/>
                      </a:endParaRPr>
                    </a:p>
                  </a:txBody>
                  <a:tcPr marL="68580" marR="68580" marT="0" marB="0"/>
                </a:tc>
                <a:tc gridSpan="2">
                  <a:txBody>
                    <a:bodyPr/>
                    <a:lstStyle>
                      <a:lvl1pPr marL="0" algn="l" defTabSz="914400" rtl="0" eaLnBrk="1" latinLnBrk="0" hangingPunct="1">
                        <a:defRPr sz="1800" b="1" kern="1200">
                          <a:solidFill>
                            <a:schemeClr val="lt1"/>
                          </a:solidFill>
                          <a:latin typeface="News Gothic MT"/>
                        </a:defRPr>
                      </a:lvl1pPr>
                      <a:lvl2pPr marL="457200" algn="l" defTabSz="914400" rtl="0" eaLnBrk="1" latinLnBrk="0" hangingPunct="1">
                        <a:defRPr sz="1800" b="1" kern="1200">
                          <a:solidFill>
                            <a:schemeClr val="lt1"/>
                          </a:solidFill>
                          <a:latin typeface="News Gothic MT"/>
                        </a:defRPr>
                      </a:lvl2pPr>
                      <a:lvl3pPr marL="914400" algn="l" defTabSz="914400" rtl="0" eaLnBrk="1" latinLnBrk="0" hangingPunct="1">
                        <a:defRPr sz="1800" b="1" kern="1200">
                          <a:solidFill>
                            <a:schemeClr val="lt1"/>
                          </a:solidFill>
                          <a:latin typeface="News Gothic MT"/>
                        </a:defRPr>
                      </a:lvl3pPr>
                      <a:lvl4pPr marL="1371600" algn="l" defTabSz="914400" rtl="0" eaLnBrk="1" latinLnBrk="0" hangingPunct="1">
                        <a:defRPr sz="1800" b="1" kern="1200">
                          <a:solidFill>
                            <a:schemeClr val="lt1"/>
                          </a:solidFill>
                          <a:latin typeface="News Gothic MT"/>
                        </a:defRPr>
                      </a:lvl4pPr>
                      <a:lvl5pPr marL="1828800" algn="l" defTabSz="914400" rtl="0" eaLnBrk="1" latinLnBrk="0" hangingPunct="1">
                        <a:defRPr sz="1800" b="1" kern="1200">
                          <a:solidFill>
                            <a:schemeClr val="lt1"/>
                          </a:solidFill>
                          <a:latin typeface="News Gothic MT"/>
                        </a:defRPr>
                      </a:lvl5pPr>
                      <a:lvl6pPr marL="2286000" algn="l" defTabSz="914400" rtl="0" eaLnBrk="1" latinLnBrk="0" hangingPunct="1">
                        <a:defRPr sz="1800" b="1" kern="1200">
                          <a:solidFill>
                            <a:schemeClr val="lt1"/>
                          </a:solidFill>
                          <a:latin typeface="News Gothic MT"/>
                        </a:defRPr>
                      </a:lvl6pPr>
                      <a:lvl7pPr marL="2743200" algn="l" defTabSz="914400" rtl="0" eaLnBrk="1" latinLnBrk="0" hangingPunct="1">
                        <a:defRPr sz="1800" b="1" kern="1200">
                          <a:solidFill>
                            <a:schemeClr val="lt1"/>
                          </a:solidFill>
                          <a:latin typeface="News Gothic MT"/>
                        </a:defRPr>
                      </a:lvl7pPr>
                      <a:lvl8pPr marL="3200400" algn="l" defTabSz="914400" rtl="0" eaLnBrk="1" latinLnBrk="0" hangingPunct="1">
                        <a:defRPr sz="1800" b="1" kern="1200">
                          <a:solidFill>
                            <a:schemeClr val="lt1"/>
                          </a:solidFill>
                          <a:latin typeface="News Gothic MT"/>
                        </a:defRPr>
                      </a:lvl8pPr>
                      <a:lvl9pPr marL="3657600" algn="l" defTabSz="914400" rtl="0" eaLnBrk="1" latinLnBrk="0" hangingPunct="1">
                        <a:defRPr sz="1800" b="1" kern="1200">
                          <a:solidFill>
                            <a:schemeClr val="lt1"/>
                          </a:solidFill>
                          <a:latin typeface="News Gothic MT"/>
                        </a:defRPr>
                      </a:lvl9pPr>
                    </a:lstStyle>
                    <a:p>
                      <a:pPr marL="0" marR="0" algn="ctr">
                        <a:lnSpc>
                          <a:spcPct val="100000"/>
                        </a:lnSpc>
                        <a:spcBef>
                          <a:spcPts val="0"/>
                        </a:spcBef>
                        <a:spcAft>
                          <a:spcPts val="0"/>
                        </a:spcAft>
                      </a:pPr>
                      <a:r>
                        <a:rPr lang="en-US" sz="1800" dirty="0">
                          <a:effectLst/>
                          <a:latin typeface="Calibri" panose="020F0502020204030204" pitchFamily="34" charset="0"/>
                          <a:cs typeface="Calibri" panose="020F0502020204030204" pitchFamily="34" charset="0"/>
                        </a:rPr>
                        <a:t>sorafenib (n=475)</a:t>
                      </a:r>
                    </a:p>
                  </a:txBody>
                  <a:tcPr marL="30491" marR="30491" marT="0" marB="0">
                    <a:lnL>
                      <a:noFill/>
                    </a:lnL>
                    <a:lnR w="12700" cmpd="sng">
                      <a:noFill/>
                    </a:lnR>
                    <a:lnT w="12700" cmpd="sng">
                      <a:noFill/>
                    </a:lnT>
                    <a:lnB w="12700" cmpd="sng">
                      <a:noFill/>
                    </a:lnB>
                    <a:lnTlToBr w="12700" cmpd="sng">
                      <a:noFill/>
                      <a:prstDash val="solid"/>
                    </a:lnTlToBr>
                    <a:lnBlToTr w="12700" cmpd="sng">
                      <a:noFill/>
                      <a:prstDash val="solid"/>
                    </a:lnBlToTr>
                    <a:solidFill>
                      <a:schemeClr val="accent1"/>
                    </a:solidFill>
                  </a:tcPr>
                </a:tc>
                <a:tc hMerge="1">
                  <a:txBody>
                    <a:bodyPr/>
                    <a:lstStyle/>
                    <a:p>
                      <a:pPr marL="0" marR="0" algn="ctr">
                        <a:lnSpc>
                          <a:spcPct val="200000"/>
                        </a:lnSpc>
                        <a:spcBef>
                          <a:spcPts val="0"/>
                        </a:spcBef>
                        <a:spcAft>
                          <a:spcPts val="0"/>
                        </a:spcAft>
                      </a:pPr>
                      <a:endParaRPr lang="en-US" sz="700" dirty="0">
                        <a:effectLst/>
                        <a:latin typeface="Calibri" panose="020F0502020204030204" pitchFamily="34" charset="0"/>
                        <a:ea typeface="MS Mincho" panose="02020609040205080304" pitchFamily="49" charset="-128"/>
                        <a:cs typeface="Times New Roman" panose="02020603050405020304" pitchFamily="18" charset="0"/>
                      </a:endParaRPr>
                    </a:p>
                  </a:txBody>
                  <a:tcPr marL="40654" marR="40654" marT="0" marB="0"/>
                </a:tc>
                <a:extLst>
                  <a:ext uri="{0D108BD9-81ED-4DB2-BD59-A6C34878D82A}">
                    <a16:rowId xmlns:a16="http://schemas.microsoft.com/office/drawing/2014/main" val="10000"/>
                  </a:ext>
                </a:extLst>
              </a:tr>
              <a:tr h="278171">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marL="99695" marR="0">
                        <a:lnSpc>
                          <a:spcPct val="100000"/>
                        </a:lnSpc>
                        <a:spcBef>
                          <a:spcPts val="0"/>
                        </a:spcBef>
                        <a:spcAft>
                          <a:spcPts val="0"/>
                        </a:spcAft>
                      </a:pPr>
                      <a:r>
                        <a:rPr lang="en-US" sz="1800" dirty="0">
                          <a:solidFill>
                            <a:schemeClr val="bg1"/>
                          </a:solidFill>
                          <a:effectLst/>
                        </a:rPr>
                        <a:t> </a:t>
                      </a:r>
                      <a:endParaRPr lang="en-US" sz="1800"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0491" marR="30491" marT="0" marB="0">
                    <a:lnL w="12700" cmpd="sng">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marL="0" marR="0" algn="ctr">
                        <a:lnSpc>
                          <a:spcPct val="100000"/>
                        </a:lnSpc>
                        <a:spcBef>
                          <a:spcPts val="0"/>
                        </a:spcBef>
                        <a:spcAft>
                          <a:spcPts val="0"/>
                        </a:spcAft>
                      </a:pPr>
                      <a:r>
                        <a:rPr lang="en-US" sz="1800" b="1" dirty="0">
                          <a:solidFill>
                            <a:schemeClr val="bg1"/>
                          </a:solidFill>
                          <a:effectLst/>
                        </a:rPr>
                        <a:t>Any grade</a:t>
                      </a:r>
                      <a:endParaRPr lang="en-US" sz="18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0491" marR="30491" marT="0" marB="0">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marL="0" marR="0" algn="ctr">
                        <a:lnSpc>
                          <a:spcPct val="100000"/>
                        </a:lnSpc>
                        <a:spcBef>
                          <a:spcPts val="0"/>
                        </a:spcBef>
                        <a:spcAft>
                          <a:spcPts val="0"/>
                        </a:spcAft>
                      </a:pPr>
                      <a:r>
                        <a:rPr lang="en-US" sz="1800" b="1" dirty="0">
                          <a:solidFill>
                            <a:schemeClr val="bg1"/>
                          </a:solidFill>
                          <a:effectLst/>
                        </a:rPr>
                        <a:t>Grade 3/4</a:t>
                      </a:r>
                      <a:endParaRPr lang="en-US" sz="18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0491" marR="30491" marT="0" marB="0">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marL="0" marR="0" algn="ctr">
                        <a:lnSpc>
                          <a:spcPct val="100000"/>
                        </a:lnSpc>
                        <a:spcBef>
                          <a:spcPts val="0"/>
                        </a:spcBef>
                        <a:spcAft>
                          <a:spcPts val="0"/>
                        </a:spcAft>
                      </a:pPr>
                      <a:r>
                        <a:rPr lang="en-US" sz="1800" b="1" dirty="0">
                          <a:solidFill>
                            <a:schemeClr val="bg1"/>
                          </a:solidFill>
                          <a:effectLst/>
                        </a:rPr>
                        <a:t>Any grade</a:t>
                      </a:r>
                      <a:endParaRPr lang="en-US" sz="18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0491" marR="30491" marT="0" marB="0">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marL="0" marR="0" algn="ctr">
                        <a:lnSpc>
                          <a:spcPct val="100000"/>
                        </a:lnSpc>
                        <a:spcBef>
                          <a:spcPts val="0"/>
                        </a:spcBef>
                        <a:spcAft>
                          <a:spcPts val="0"/>
                        </a:spcAft>
                      </a:pPr>
                      <a:r>
                        <a:rPr lang="en-US" sz="1800" b="1" dirty="0">
                          <a:solidFill>
                            <a:schemeClr val="bg1"/>
                          </a:solidFill>
                          <a:effectLst/>
                        </a:rPr>
                        <a:t>Grade 3/4</a:t>
                      </a:r>
                      <a:endParaRPr lang="en-US" sz="1800" b="1" dirty="0">
                        <a:solidFill>
                          <a:schemeClr val="bg1"/>
                        </a:solidFill>
                        <a:effectLst/>
                        <a:latin typeface="Calibri" panose="020F0502020204030204" pitchFamily="34" charset="0"/>
                        <a:ea typeface="MS Mincho" panose="02020609040205080304" pitchFamily="49" charset="-128"/>
                        <a:cs typeface="Times New Roman" panose="02020603050405020304" pitchFamily="18" charset="0"/>
                      </a:endParaRPr>
                    </a:p>
                  </a:txBody>
                  <a:tcPr marL="30491" marR="30491" marT="0" marB="0">
                    <a:lnL>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accent1"/>
                          </a:solidFill>
                          <a:effectLst/>
                          <a:latin typeface="Calibri" panose="020F0502020204030204" pitchFamily="34" charset="0"/>
                          <a:cs typeface="Calibri" panose="020F0502020204030204" pitchFamily="34" charset="0"/>
                        </a:rPr>
                        <a:t>Hypertension</a:t>
                      </a:r>
                    </a:p>
                  </a:txBody>
                  <a:tcPr marL="5715" marR="5715" marT="18000" marB="18000" anchor="b">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201 (42)</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111 (23)</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144 (30)</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68 (14)</a:t>
                      </a:r>
                    </a:p>
                  </a:txBody>
                  <a:tcPr marL="5715" marR="5715" marT="18000" marB="18000" anchor="b">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2"/>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Diarrhea</a:t>
                      </a:r>
                    </a:p>
                  </a:txBody>
                  <a:tcPr marL="5715" marR="5715" marT="18000" marB="18000" anchor="b">
                    <a:lnL w="12700" cmpd="sng">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184 (39)</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20 (4)</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220 (46)</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20 (4)</a:t>
                      </a:r>
                    </a:p>
                  </a:txBody>
                  <a:tcPr marL="5715" marR="5715" marT="18000" marB="18000" anchor="b">
                    <a:lnL>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3"/>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Decreased appetite</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162 (34)</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22 (5)</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127 (27)</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6 (1)</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4"/>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Decreased weight</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147 (31)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36 (8)</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106 (22)</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14 (3)</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5"/>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Fatigue</a:t>
                      </a:r>
                    </a:p>
                  </a:txBody>
                  <a:tcPr marL="5715" marR="5715" marT="18000" marB="18000" anchor="b">
                    <a:lnL w="12700" cmpd="sng">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141 (30)</a:t>
                      </a:r>
                    </a:p>
                  </a:txBody>
                  <a:tcPr marL="5715" marR="5715" marT="18000" marB="18000" anchor="b">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18 (4)</a:t>
                      </a:r>
                    </a:p>
                  </a:txBody>
                  <a:tcPr marL="5715" marR="5715" marT="18000" marB="18000" anchor="b">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119 (25)</a:t>
                      </a:r>
                    </a:p>
                  </a:txBody>
                  <a:tcPr marL="5715" marR="5715" marT="18000" marB="18000" anchor="b">
                    <a:lnL>
                      <a:noFill/>
                    </a:lnL>
                    <a:lnR>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17 (4)</a:t>
                      </a:r>
                    </a:p>
                  </a:txBody>
                  <a:tcPr marL="5715" marR="5715" marT="18000" marB="18000" anchor="b">
                    <a:lnL>
                      <a:noFill/>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6"/>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accent1"/>
                          </a:solidFill>
                          <a:effectLst/>
                          <a:latin typeface="Calibri" panose="020F0502020204030204" pitchFamily="34" charset="0"/>
                          <a:cs typeface="Calibri" panose="020F0502020204030204" pitchFamily="34" charset="0"/>
                        </a:rPr>
                        <a:t>Palmar-plantar erythrodysesthesia</a:t>
                      </a:r>
                    </a:p>
                  </a:txBody>
                  <a:tcPr marL="5715" marR="5715" marT="18000" marB="18000" anchor="b">
                    <a:lnL w="28575" cap="flat" cmpd="sng" algn="ctr">
                      <a:solidFill>
                        <a:schemeClr val="accent2"/>
                      </a:solidFill>
                      <a:prstDash val="solid"/>
                      <a:round/>
                      <a:headEnd type="none" w="med" len="med"/>
                      <a:tailEnd type="none" w="med" len="med"/>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128 (27)</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14 (3)</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249 (52)</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1" i="0" u="none" strike="noStrike" dirty="0">
                          <a:solidFill>
                            <a:schemeClr val="accent1"/>
                          </a:solidFill>
                          <a:effectLst/>
                          <a:latin typeface="Calibri" panose="020F0502020204030204" pitchFamily="34" charset="0"/>
                          <a:cs typeface="Calibri" panose="020F0502020204030204" pitchFamily="34" charset="0"/>
                        </a:rPr>
                        <a:t>54 (11)</a:t>
                      </a:r>
                    </a:p>
                  </a:txBody>
                  <a:tcPr marL="5715" marR="5715" marT="18000" marB="18000" anchor="b">
                    <a:lnL>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7"/>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Proteinuria</a:t>
                      </a:r>
                    </a:p>
                  </a:txBody>
                  <a:tcPr marL="5715" marR="5715" marT="18000" marB="18000" anchor="b">
                    <a:lnL w="12700" cmpd="sng">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117 (25)</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27 (6)</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54 (11)</a:t>
                      </a:r>
                    </a:p>
                  </a:txBody>
                  <a:tcPr marL="5715" marR="5715" marT="18000" marB="18000" anchor="b">
                    <a:lnL>
                      <a:noFill/>
                    </a:lnL>
                    <a:lnR>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 (2)</a:t>
                      </a:r>
                    </a:p>
                  </a:txBody>
                  <a:tcPr marL="5715" marR="5715" marT="18000" marB="18000" anchor="b">
                    <a:lnL>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8"/>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Dysphonia</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113 (24)</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 (&lt;1)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57 (12)</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09"/>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Nausea</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93 (20)</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4 (1)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68 (14)</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4 (1)</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0"/>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Decreased platelet count </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87 (18)</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26 (6)</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58 (12)</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16 (3)</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1"/>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Abdominal pain</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81 (17)</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 (2)</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87 (18)</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13 (3)</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2"/>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Hypothyroidism</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78 (16)</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 (2)</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3"/>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Vomiting </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77 (16)</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6 (1)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36 (8)</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5 (1)</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4"/>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Constipation</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76 (16)</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3 (1)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52 (11)</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5"/>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Elevated aspartate aminotransferase</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65 (14)</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24 (5)</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80 (17)</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38 (8)</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6"/>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Rash</a:t>
                      </a:r>
                    </a:p>
                  </a:txBody>
                  <a:tcPr marL="5715" marR="5715" marT="18000" marB="18000" anchor="b">
                    <a:lnL w="12700" cmpd="sng">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46 (10)</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76 (16)</a:t>
                      </a:r>
                    </a:p>
                  </a:txBody>
                  <a:tcPr marL="5715" marR="5715" marT="18000" marB="18000" anchor="b">
                    <a:lnL>
                      <a:noFill/>
                    </a:lnL>
                    <a:lnR>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2 (0)</a:t>
                      </a:r>
                    </a:p>
                  </a:txBody>
                  <a:tcPr marL="5715" marR="5715" marT="18000" marB="18000" anchor="b">
                    <a:lnL>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0017"/>
                  </a:ext>
                </a:extLst>
              </a:tr>
              <a:tr h="245566">
                <a:tc>
                  <a:txBody>
                    <a:bodyPr/>
                    <a:lstStyle>
                      <a:lvl1pPr marL="0" algn="l" defTabSz="914400" rtl="0" eaLnBrk="1" latinLnBrk="0" hangingPunct="1">
                        <a:defRPr sz="1800" b="1" kern="1200">
                          <a:solidFill>
                            <a:schemeClr val="dk1"/>
                          </a:solidFill>
                          <a:latin typeface="News Gothic MT"/>
                        </a:defRPr>
                      </a:lvl1pPr>
                      <a:lvl2pPr marL="457200" algn="l" defTabSz="914400" rtl="0" eaLnBrk="1" latinLnBrk="0" hangingPunct="1">
                        <a:defRPr sz="1800" b="1" kern="1200">
                          <a:solidFill>
                            <a:schemeClr val="dk1"/>
                          </a:solidFill>
                          <a:latin typeface="News Gothic MT"/>
                        </a:defRPr>
                      </a:lvl2pPr>
                      <a:lvl3pPr marL="914400" algn="l" defTabSz="914400" rtl="0" eaLnBrk="1" latinLnBrk="0" hangingPunct="1">
                        <a:defRPr sz="1800" b="1" kern="1200">
                          <a:solidFill>
                            <a:schemeClr val="dk1"/>
                          </a:solidFill>
                          <a:latin typeface="News Gothic MT"/>
                        </a:defRPr>
                      </a:lvl3pPr>
                      <a:lvl4pPr marL="1371600" algn="l" defTabSz="914400" rtl="0" eaLnBrk="1" latinLnBrk="0" hangingPunct="1">
                        <a:defRPr sz="1800" b="1" kern="1200">
                          <a:solidFill>
                            <a:schemeClr val="dk1"/>
                          </a:solidFill>
                          <a:latin typeface="News Gothic MT"/>
                        </a:defRPr>
                      </a:lvl4pPr>
                      <a:lvl5pPr marL="1828800" algn="l" defTabSz="914400" rtl="0" eaLnBrk="1" latinLnBrk="0" hangingPunct="1">
                        <a:defRPr sz="1800" b="1" kern="1200">
                          <a:solidFill>
                            <a:schemeClr val="dk1"/>
                          </a:solidFill>
                          <a:latin typeface="News Gothic MT"/>
                        </a:defRPr>
                      </a:lvl5pPr>
                      <a:lvl6pPr marL="2286000" algn="l" defTabSz="914400" rtl="0" eaLnBrk="1" latinLnBrk="0" hangingPunct="1">
                        <a:defRPr sz="1800" b="1" kern="1200">
                          <a:solidFill>
                            <a:schemeClr val="dk1"/>
                          </a:solidFill>
                          <a:latin typeface="News Gothic MT"/>
                        </a:defRPr>
                      </a:lvl6pPr>
                      <a:lvl7pPr marL="2743200" algn="l" defTabSz="914400" rtl="0" eaLnBrk="1" latinLnBrk="0" hangingPunct="1">
                        <a:defRPr sz="1800" b="1" kern="1200">
                          <a:solidFill>
                            <a:schemeClr val="dk1"/>
                          </a:solidFill>
                          <a:latin typeface="News Gothic MT"/>
                        </a:defRPr>
                      </a:lvl7pPr>
                      <a:lvl8pPr marL="3200400" algn="l" defTabSz="914400" rtl="0" eaLnBrk="1" latinLnBrk="0" hangingPunct="1">
                        <a:defRPr sz="1800" b="1" kern="1200">
                          <a:solidFill>
                            <a:schemeClr val="dk1"/>
                          </a:solidFill>
                          <a:latin typeface="News Gothic MT"/>
                        </a:defRPr>
                      </a:lvl8pPr>
                      <a:lvl9pPr marL="3657600" algn="l" defTabSz="914400" rtl="0" eaLnBrk="1" latinLnBrk="0" hangingPunct="1">
                        <a:defRPr sz="1800" b="1" kern="1200">
                          <a:solidFill>
                            <a:schemeClr val="dk1"/>
                          </a:solidFill>
                          <a:latin typeface="News Gothic MT"/>
                        </a:defRPr>
                      </a:lvl9pPr>
                    </a:lstStyle>
                    <a:p>
                      <a:pPr algn="l" fontAlgn="b"/>
                      <a:r>
                        <a:rPr lang="en-US" sz="1400" b="0" i="0" u="none" strike="noStrike" dirty="0">
                          <a:solidFill>
                            <a:schemeClr val="tx2"/>
                          </a:solidFill>
                          <a:effectLst/>
                          <a:latin typeface="Calibri" panose="020F0502020204030204" pitchFamily="34" charset="0"/>
                          <a:cs typeface="Calibri" panose="020F0502020204030204" pitchFamily="34" charset="0"/>
                        </a:rPr>
                        <a:t>Alopecia</a:t>
                      </a:r>
                    </a:p>
                  </a:txBody>
                  <a:tcPr marL="5715" marR="5715" marT="18000" marB="18000" anchor="b">
                    <a:lnL w="12700" cmpd="sng">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14 (3)</a:t>
                      </a:r>
                    </a:p>
                  </a:txBody>
                  <a:tcPr marL="5715" marR="5715" marT="18000" marB="1800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119 (25)</a:t>
                      </a:r>
                    </a:p>
                  </a:txBody>
                  <a:tcPr marL="5715" marR="5715" marT="18000" marB="18000" anchor="b">
                    <a:lnL>
                      <a:noFill/>
                    </a:lnL>
                    <a:lnR>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lvl1pPr marL="0" algn="l" defTabSz="914400" rtl="0" eaLnBrk="1" latinLnBrk="0" hangingPunct="1">
                        <a:defRPr sz="1800" kern="1200">
                          <a:solidFill>
                            <a:schemeClr val="dk1"/>
                          </a:solidFill>
                          <a:latin typeface="News Gothic MT"/>
                        </a:defRPr>
                      </a:lvl1pPr>
                      <a:lvl2pPr marL="457200" algn="l" defTabSz="914400" rtl="0" eaLnBrk="1" latinLnBrk="0" hangingPunct="1">
                        <a:defRPr sz="1800" kern="1200">
                          <a:solidFill>
                            <a:schemeClr val="dk1"/>
                          </a:solidFill>
                          <a:latin typeface="News Gothic MT"/>
                        </a:defRPr>
                      </a:lvl2pPr>
                      <a:lvl3pPr marL="914400" algn="l" defTabSz="914400" rtl="0" eaLnBrk="1" latinLnBrk="0" hangingPunct="1">
                        <a:defRPr sz="1800" kern="1200">
                          <a:solidFill>
                            <a:schemeClr val="dk1"/>
                          </a:solidFill>
                          <a:latin typeface="News Gothic MT"/>
                        </a:defRPr>
                      </a:lvl3pPr>
                      <a:lvl4pPr marL="1371600" algn="l" defTabSz="914400" rtl="0" eaLnBrk="1" latinLnBrk="0" hangingPunct="1">
                        <a:defRPr sz="1800" kern="1200">
                          <a:solidFill>
                            <a:schemeClr val="dk1"/>
                          </a:solidFill>
                          <a:latin typeface="News Gothic MT"/>
                        </a:defRPr>
                      </a:lvl4pPr>
                      <a:lvl5pPr marL="1828800" algn="l" defTabSz="914400" rtl="0" eaLnBrk="1" latinLnBrk="0" hangingPunct="1">
                        <a:defRPr sz="1800" kern="1200">
                          <a:solidFill>
                            <a:schemeClr val="dk1"/>
                          </a:solidFill>
                          <a:latin typeface="News Gothic MT"/>
                        </a:defRPr>
                      </a:lvl5pPr>
                      <a:lvl6pPr marL="2286000" algn="l" defTabSz="914400" rtl="0" eaLnBrk="1" latinLnBrk="0" hangingPunct="1">
                        <a:defRPr sz="1800" kern="1200">
                          <a:solidFill>
                            <a:schemeClr val="dk1"/>
                          </a:solidFill>
                          <a:latin typeface="News Gothic MT"/>
                        </a:defRPr>
                      </a:lvl6pPr>
                      <a:lvl7pPr marL="2743200" algn="l" defTabSz="914400" rtl="0" eaLnBrk="1" latinLnBrk="0" hangingPunct="1">
                        <a:defRPr sz="1800" kern="1200">
                          <a:solidFill>
                            <a:schemeClr val="dk1"/>
                          </a:solidFill>
                          <a:latin typeface="News Gothic MT"/>
                        </a:defRPr>
                      </a:lvl7pPr>
                      <a:lvl8pPr marL="3200400" algn="l" defTabSz="914400" rtl="0" eaLnBrk="1" latinLnBrk="0" hangingPunct="1">
                        <a:defRPr sz="1800" kern="1200">
                          <a:solidFill>
                            <a:schemeClr val="dk1"/>
                          </a:solidFill>
                          <a:latin typeface="News Gothic MT"/>
                        </a:defRPr>
                      </a:lvl8pPr>
                      <a:lvl9pPr marL="3657600" algn="l" defTabSz="914400" rtl="0" eaLnBrk="1" latinLnBrk="0" hangingPunct="1">
                        <a:defRPr sz="1800" kern="1200">
                          <a:solidFill>
                            <a:schemeClr val="dk1"/>
                          </a:solidFill>
                          <a:latin typeface="News Gothic MT"/>
                        </a:defRPr>
                      </a:lvl9pPr>
                    </a:lstStyle>
                    <a:p>
                      <a:pPr algn="ctr" fontAlgn="b"/>
                      <a:r>
                        <a:rPr lang="en-US" sz="1400" b="0" i="0" u="none" strike="noStrike" dirty="0">
                          <a:solidFill>
                            <a:schemeClr val="tx2"/>
                          </a:solidFill>
                          <a:effectLst/>
                          <a:latin typeface="Calibri" panose="020F0502020204030204" pitchFamily="34" charset="0"/>
                          <a:cs typeface="Calibri" panose="020F0502020204030204" pitchFamily="34" charset="0"/>
                        </a:rPr>
                        <a:t>0 (0)</a:t>
                      </a:r>
                    </a:p>
                  </a:txBody>
                  <a:tcPr marL="5715" marR="5715" marT="18000" marB="18000" anchor="b">
                    <a:lnL>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18"/>
                  </a:ext>
                </a:extLst>
              </a:tr>
            </a:tbl>
          </a:graphicData>
        </a:graphic>
      </p:graphicFrame>
      <p:sp>
        <p:nvSpPr>
          <p:cNvPr id="2" name="Title 1">
            <a:extLst>
              <a:ext uri="{FF2B5EF4-FFF2-40B4-BE49-F238E27FC236}">
                <a16:creationId xmlns:a16="http://schemas.microsoft.com/office/drawing/2014/main" id="{78D37672-9638-4CFF-9D00-56EAAE43A589}"/>
              </a:ext>
            </a:extLst>
          </p:cNvPr>
          <p:cNvSpPr>
            <a:spLocks noGrp="1"/>
          </p:cNvSpPr>
          <p:nvPr>
            <p:ph type="title"/>
          </p:nvPr>
        </p:nvSpPr>
        <p:spPr>
          <a:xfrm>
            <a:off x="619200" y="246566"/>
            <a:ext cx="8740800" cy="807285"/>
          </a:xfrm>
        </p:spPr>
        <p:txBody>
          <a:bodyPr/>
          <a:lstStyle/>
          <a:p>
            <a:r>
              <a:rPr lang="en-GB" dirty="0"/>
              <a:t>REFLECT Study – Most frequent TEAE</a:t>
            </a:r>
            <a:r>
              <a:rPr lang="en-GB" cap="none" dirty="0"/>
              <a:t>s</a:t>
            </a:r>
            <a:r>
              <a:rPr lang="en-GB" dirty="0"/>
              <a:t> (&gt;15%)</a:t>
            </a:r>
          </a:p>
        </p:txBody>
      </p:sp>
      <p:sp>
        <p:nvSpPr>
          <p:cNvPr id="5" name="Content Placeholder 4">
            <a:extLst>
              <a:ext uri="{FF2B5EF4-FFF2-40B4-BE49-F238E27FC236}">
                <a16:creationId xmlns:a16="http://schemas.microsoft.com/office/drawing/2014/main" id="{A7032EF9-1CB4-4AEC-A438-36FDFB4B8B03}"/>
              </a:ext>
            </a:extLst>
          </p:cNvPr>
          <p:cNvSpPr>
            <a:spLocks noGrp="1"/>
          </p:cNvSpPr>
          <p:nvPr>
            <p:ph sz="quarter" idx="15"/>
          </p:nvPr>
        </p:nvSpPr>
        <p:spPr>
          <a:xfrm>
            <a:off x="620184" y="6356351"/>
            <a:ext cx="8116800" cy="365125"/>
          </a:xfrm>
        </p:spPr>
        <p:txBody>
          <a:bodyPr/>
          <a:lstStyle/>
          <a:p>
            <a:r>
              <a:rPr lang="en-GB" dirty="0"/>
              <a:t>TEAE, treatment-emergent adverse event</a:t>
            </a:r>
          </a:p>
          <a:p>
            <a:r>
              <a:rPr lang="en-GB" dirty="0"/>
              <a:t>Kudo M, et al. Lancet. 2018;391:1163-73</a:t>
            </a:r>
            <a:endParaRPr lang="en-GB" spc="-30" dirty="0"/>
          </a:p>
        </p:txBody>
      </p:sp>
      <p:sp>
        <p:nvSpPr>
          <p:cNvPr id="3" name="Slide Number Placeholder 2">
            <a:extLst>
              <a:ext uri="{FF2B5EF4-FFF2-40B4-BE49-F238E27FC236}">
                <a16:creationId xmlns:a16="http://schemas.microsoft.com/office/drawing/2014/main" id="{AA07FBA4-5FF7-46B7-8E6D-D5DEBFADA8C5}"/>
              </a:ext>
            </a:extLst>
          </p:cNvPr>
          <p:cNvSpPr>
            <a:spLocks noGrp="1"/>
          </p:cNvSpPr>
          <p:nvPr>
            <p:ph type="sldNum" sz="quarter" idx="4"/>
          </p:nvPr>
        </p:nvSpPr>
        <p:spPr/>
        <p:txBody>
          <a:bodyPr/>
          <a:lstStyle/>
          <a:p>
            <a:fld id="{FCE43C0F-8A7B-3A4B-9DB5-B3472E36E833}" type="slidenum">
              <a:rPr lang="en-GB" smtClean="0"/>
              <a:pPr/>
              <a:t>20</a:t>
            </a:fld>
            <a:endParaRPr lang="en-GB" dirty="0"/>
          </a:p>
        </p:txBody>
      </p:sp>
    </p:spTree>
    <p:extLst>
      <p:ext uri="{BB962C8B-B14F-4D97-AF65-F5344CB8AC3E}">
        <p14:creationId xmlns:p14="http://schemas.microsoft.com/office/powerpoint/2010/main" val="3302593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REFLECT:</a:t>
            </a:r>
            <a:br>
              <a:rPr lang="en-GB" dirty="0"/>
            </a:br>
            <a:r>
              <a:rPr lang="en-GB" dirty="0"/>
              <a:t>Adverse Events and Outcome</a:t>
            </a:r>
          </a:p>
        </p:txBody>
      </p:sp>
      <p:sp>
        <p:nvSpPr>
          <p:cNvPr id="4" name="Content Placeholder 3">
            <a:extLst>
              <a:ext uri="{FF2B5EF4-FFF2-40B4-BE49-F238E27FC236}">
                <a16:creationId xmlns:a16="http://schemas.microsoft.com/office/drawing/2014/main" id="{2773E21C-F546-47EE-BB4B-99837A44BCED}"/>
              </a:ext>
            </a:extLst>
          </p:cNvPr>
          <p:cNvSpPr>
            <a:spLocks noGrp="1"/>
          </p:cNvSpPr>
          <p:nvPr>
            <p:ph sz="quarter" idx="15"/>
          </p:nvPr>
        </p:nvSpPr>
        <p:spPr>
          <a:xfrm>
            <a:off x="620184" y="6356351"/>
            <a:ext cx="8116800" cy="365125"/>
          </a:xfrm>
        </p:spPr>
        <p:txBody>
          <a:bodyPr/>
          <a:lstStyle/>
          <a:p>
            <a:r>
              <a:rPr lang="en-GB" dirty="0"/>
              <a:t>CI, confidence interval; HR, hazard ratio; OS, overall survival</a:t>
            </a:r>
          </a:p>
          <a:p>
            <a:r>
              <a:rPr lang="en-GB" dirty="0"/>
              <a:t>Sung MW, et al. J Clin Oncol. 2019;37, no. 4_suppl:317-317 (ASCO 2019 Gastrointestinal Cancers Symposium - poster presentation)</a:t>
            </a:r>
          </a:p>
        </p:txBody>
      </p:sp>
      <p:sp>
        <p:nvSpPr>
          <p:cNvPr id="3" name="TextBox 2">
            <a:extLst>
              <a:ext uri="{FF2B5EF4-FFF2-40B4-BE49-F238E27FC236}">
                <a16:creationId xmlns:a16="http://schemas.microsoft.com/office/drawing/2014/main" id="{D64752D4-2DC0-A84F-9716-992B2E7A3E57}"/>
              </a:ext>
            </a:extLst>
          </p:cNvPr>
          <p:cNvSpPr txBox="1"/>
          <p:nvPr/>
        </p:nvSpPr>
        <p:spPr>
          <a:xfrm>
            <a:off x="535709" y="961965"/>
            <a:ext cx="9522691" cy="646331"/>
          </a:xfrm>
          <a:prstGeom prst="rect">
            <a:avLst/>
          </a:prstGeom>
          <a:noFill/>
        </p:spPr>
        <p:txBody>
          <a:bodyPr wrap="square" rtlCol="0">
            <a:spAutoFit/>
          </a:bodyPr>
          <a:lstStyle/>
          <a:p>
            <a:r>
              <a:rPr lang="en-GB" b="1" dirty="0">
                <a:solidFill>
                  <a:schemeClr val="accent1"/>
                </a:solidFill>
              </a:rPr>
              <a:t>In patients treated with lenvatinib, the occurrence of hypertension, </a:t>
            </a:r>
            <a:r>
              <a:rPr lang="en-GB" b="1" dirty="0" err="1">
                <a:solidFill>
                  <a:schemeClr val="accent1"/>
                </a:solidFill>
              </a:rPr>
              <a:t>diarrhea</a:t>
            </a:r>
            <a:r>
              <a:rPr lang="en-GB" b="1" dirty="0">
                <a:solidFill>
                  <a:schemeClr val="accent1"/>
                </a:solidFill>
              </a:rPr>
              <a:t>, proteinuria, or hypothyroidism was generally associated with longer OS</a:t>
            </a:r>
            <a:endParaRPr lang="en-CH" sz="2400" b="1" dirty="0">
              <a:solidFill>
                <a:schemeClr val="accent1"/>
              </a:solidFill>
              <a:latin typeface="Aileron" charset="0"/>
              <a:ea typeface="Aileron" charset="0"/>
              <a:cs typeface="Aileron" charset="0"/>
            </a:endParaRPr>
          </a:p>
        </p:txBody>
      </p:sp>
      <p:grpSp>
        <p:nvGrpSpPr>
          <p:cNvPr id="1160" name="Group 1159">
            <a:extLst>
              <a:ext uri="{FF2B5EF4-FFF2-40B4-BE49-F238E27FC236}">
                <a16:creationId xmlns:a16="http://schemas.microsoft.com/office/drawing/2014/main" id="{CE7103BD-E89E-4DFF-9148-E0066F8D9A1A}"/>
              </a:ext>
            </a:extLst>
          </p:cNvPr>
          <p:cNvGrpSpPr/>
          <p:nvPr/>
        </p:nvGrpSpPr>
        <p:grpSpPr>
          <a:xfrm>
            <a:off x="6140975" y="3880769"/>
            <a:ext cx="4968689" cy="2229480"/>
            <a:chOff x="6093350" y="3880769"/>
            <a:chExt cx="4968689" cy="2229480"/>
          </a:xfrm>
        </p:grpSpPr>
        <p:sp>
          <p:nvSpPr>
            <p:cNvPr id="1150" name="Freeform: Shape 1149">
              <a:extLst>
                <a:ext uri="{FF2B5EF4-FFF2-40B4-BE49-F238E27FC236}">
                  <a16:creationId xmlns:a16="http://schemas.microsoft.com/office/drawing/2014/main" id="{B89F5BFF-6A4C-442F-9E8E-C51FAED6DE5A}"/>
                </a:ext>
              </a:extLst>
            </p:cNvPr>
            <p:cNvSpPr/>
            <p:nvPr/>
          </p:nvSpPr>
          <p:spPr>
            <a:xfrm>
              <a:off x="6796676" y="4129002"/>
              <a:ext cx="3738881" cy="1106681"/>
            </a:xfrm>
            <a:custGeom>
              <a:avLst/>
              <a:gdLst>
                <a:gd name="connsiteX0" fmla="*/ 0 w 3738881"/>
                <a:gd name="connsiteY0" fmla="*/ 0 h 1106681"/>
                <a:gd name="connsiteX1" fmla="*/ 78469 w 3738881"/>
                <a:gd name="connsiteY1" fmla="*/ 0 h 1106681"/>
                <a:gd name="connsiteX2" fmla="*/ 78469 w 3738881"/>
                <a:gd name="connsiteY2" fmla="*/ 19142 h 1106681"/>
                <a:gd name="connsiteX3" fmla="*/ 94061 w 3738881"/>
                <a:gd name="connsiteY3" fmla="*/ 19142 h 1106681"/>
                <a:gd name="connsiteX4" fmla="*/ 94061 w 3738881"/>
                <a:gd name="connsiteY4" fmla="*/ 28649 h 1106681"/>
                <a:gd name="connsiteX5" fmla="*/ 120429 w 3738881"/>
                <a:gd name="connsiteY5" fmla="*/ 28649 h 1106681"/>
                <a:gd name="connsiteX6" fmla="*/ 120429 w 3738881"/>
                <a:gd name="connsiteY6" fmla="*/ 35368 h 1106681"/>
                <a:gd name="connsiteX7" fmla="*/ 149712 w 3738881"/>
                <a:gd name="connsiteY7" fmla="*/ 35368 h 1106681"/>
                <a:gd name="connsiteX8" fmla="*/ 149712 w 3738881"/>
                <a:gd name="connsiteY8" fmla="*/ 42467 h 1106681"/>
                <a:gd name="connsiteX9" fmla="*/ 163530 w 3738881"/>
                <a:gd name="connsiteY9" fmla="*/ 42467 h 1106681"/>
                <a:gd name="connsiteX10" fmla="*/ 163530 w 3738881"/>
                <a:gd name="connsiteY10" fmla="*/ 50834 h 1106681"/>
                <a:gd name="connsiteX11" fmla="*/ 170122 w 3738881"/>
                <a:gd name="connsiteY11" fmla="*/ 50834 h 1106681"/>
                <a:gd name="connsiteX12" fmla="*/ 170122 w 3738881"/>
                <a:gd name="connsiteY12" fmla="*/ 55651 h 1106681"/>
                <a:gd name="connsiteX13" fmla="*/ 187489 w 3738881"/>
                <a:gd name="connsiteY13" fmla="*/ 55651 h 1106681"/>
                <a:gd name="connsiteX14" fmla="*/ 187489 w 3738881"/>
                <a:gd name="connsiteY14" fmla="*/ 64018 h 1106681"/>
                <a:gd name="connsiteX15" fmla="*/ 202448 w 3738881"/>
                <a:gd name="connsiteY15" fmla="*/ 64018 h 1106681"/>
                <a:gd name="connsiteX16" fmla="*/ 202448 w 3738881"/>
                <a:gd name="connsiteY16" fmla="*/ 73652 h 1106681"/>
                <a:gd name="connsiteX17" fmla="*/ 211955 w 3738881"/>
                <a:gd name="connsiteY17" fmla="*/ 73652 h 1106681"/>
                <a:gd name="connsiteX18" fmla="*/ 211955 w 3738881"/>
                <a:gd name="connsiteY18" fmla="*/ 78976 h 1106681"/>
                <a:gd name="connsiteX19" fmla="*/ 227548 w 3738881"/>
                <a:gd name="connsiteY19" fmla="*/ 78976 h 1106681"/>
                <a:gd name="connsiteX20" fmla="*/ 227548 w 3738881"/>
                <a:gd name="connsiteY20" fmla="*/ 89244 h 1106681"/>
                <a:gd name="connsiteX21" fmla="*/ 247957 w 3738881"/>
                <a:gd name="connsiteY21" fmla="*/ 89244 h 1106681"/>
                <a:gd name="connsiteX22" fmla="*/ 247957 w 3738881"/>
                <a:gd name="connsiteY22" fmla="*/ 97611 h 1106681"/>
                <a:gd name="connsiteX23" fmla="*/ 256324 w 3738881"/>
                <a:gd name="connsiteY23" fmla="*/ 97611 h 1106681"/>
                <a:gd name="connsiteX24" fmla="*/ 256324 w 3738881"/>
                <a:gd name="connsiteY24" fmla="*/ 104710 h 1106681"/>
                <a:gd name="connsiteX25" fmla="*/ 266465 w 3738881"/>
                <a:gd name="connsiteY25" fmla="*/ 104710 h 1106681"/>
                <a:gd name="connsiteX26" fmla="*/ 266465 w 3738881"/>
                <a:gd name="connsiteY26" fmla="*/ 113711 h 1106681"/>
                <a:gd name="connsiteX27" fmla="*/ 280917 w 3738881"/>
                <a:gd name="connsiteY27" fmla="*/ 113711 h 1106681"/>
                <a:gd name="connsiteX28" fmla="*/ 280917 w 3738881"/>
                <a:gd name="connsiteY28" fmla="*/ 122204 h 1106681"/>
                <a:gd name="connsiteX29" fmla="*/ 291058 w 3738881"/>
                <a:gd name="connsiteY29" fmla="*/ 122204 h 1106681"/>
                <a:gd name="connsiteX30" fmla="*/ 291058 w 3738881"/>
                <a:gd name="connsiteY30" fmla="*/ 131078 h 1106681"/>
                <a:gd name="connsiteX31" fmla="*/ 301833 w 3738881"/>
                <a:gd name="connsiteY31" fmla="*/ 131078 h 1106681"/>
                <a:gd name="connsiteX32" fmla="*/ 301833 w 3738881"/>
                <a:gd name="connsiteY32" fmla="*/ 137163 h 1106681"/>
                <a:gd name="connsiteX33" fmla="*/ 313242 w 3738881"/>
                <a:gd name="connsiteY33" fmla="*/ 137163 h 1106681"/>
                <a:gd name="connsiteX34" fmla="*/ 313242 w 3738881"/>
                <a:gd name="connsiteY34" fmla="*/ 143755 h 1106681"/>
                <a:gd name="connsiteX35" fmla="*/ 327567 w 3738881"/>
                <a:gd name="connsiteY35" fmla="*/ 143755 h 1106681"/>
                <a:gd name="connsiteX36" fmla="*/ 327567 w 3738881"/>
                <a:gd name="connsiteY36" fmla="*/ 150346 h 1106681"/>
                <a:gd name="connsiteX37" fmla="*/ 341385 w 3738881"/>
                <a:gd name="connsiteY37" fmla="*/ 150346 h 1106681"/>
                <a:gd name="connsiteX38" fmla="*/ 341385 w 3738881"/>
                <a:gd name="connsiteY38" fmla="*/ 159220 h 1106681"/>
                <a:gd name="connsiteX39" fmla="*/ 357611 w 3738881"/>
                <a:gd name="connsiteY39" fmla="*/ 159220 h 1106681"/>
                <a:gd name="connsiteX40" fmla="*/ 357611 w 3738881"/>
                <a:gd name="connsiteY40" fmla="*/ 163404 h 1106681"/>
                <a:gd name="connsiteX41" fmla="*/ 373710 w 3738881"/>
                <a:gd name="connsiteY41" fmla="*/ 163404 h 1106681"/>
                <a:gd name="connsiteX42" fmla="*/ 373710 w 3738881"/>
                <a:gd name="connsiteY42" fmla="*/ 171897 h 1106681"/>
                <a:gd name="connsiteX43" fmla="*/ 383345 w 3738881"/>
                <a:gd name="connsiteY43" fmla="*/ 171897 h 1106681"/>
                <a:gd name="connsiteX44" fmla="*/ 383345 w 3738881"/>
                <a:gd name="connsiteY44" fmla="*/ 185081 h 1106681"/>
                <a:gd name="connsiteX45" fmla="*/ 388669 w 3738881"/>
                <a:gd name="connsiteY45" fmla="*/ 185081 h 1106681"/>
                <a:gd name="connsiteX46" fmla="*/ 388669 w 3738881"/>
                <a:gd name="connsiteY46" fmla="*/ 194588 h 1106681"/>
                <a:gd name="connsiteX47" fmla="*/ 417445 w 3738881"/>
                <a:gd name="connsiteY47" fmla="*/ 194588 h 1106681"/>
                <a:gd name="connsiteX48" fmla="*/ 417445 w 3738881"/>
                <a:gd name="connsiteY48" fmla="*/ 198772 h 1106681"/>
                <a:gd name="connsiteX49" fmla="*/ 438362 w 3738881"/>
                <a:gd name="connsiteY49" fmla="*/ 198772 h 1106681"/>
                <a:gd name="connsiteX50" fmla="*/ 438362 w 3738881"/>
                <a:gd name="connsiteY50" fmla="*/ 212589 h 1106681"/>
                <a:gd name="connsiteX51" fmla="*/ 462955 w 3738881"/>
                <a:gd name="connsiteY51" fmla="*/ 212589 h 1106681"/>
                <a:gd name="connsiteX52" fmla="*/ 462955 w 3738881"/>
                <a:gd name="connsiteY52" fmla="*/ 221590 h 1106681"/>
                <a:gd name="connsiteX53" fmla="*/ 480956 w 3738881"/>
                <a:gd name="connsiteY53" fmla="*/ 221590 h 1106681"/>
                <a:gd name="connsiteX54" fmla="*/ 480956 w 3738881"/>
                <a:gd name="connsiteY54" fmla="*/ 228182 h 1106681"/>
                <a:gd name="connsiteX55" fmla="*/ 495915 w 3738881"/>
                <a:gd name="connsiteY55" fmla="*/ 228182 h 1106681"/>
                <a:gd name="connsiteX56" fmla="*/ 495915 w 3738881"/>
                <a:gd name="connsiteY56" fmla="*/ 238323 h 1106681"/>
                <a:gd name="connsiteX57" fmla="*/ 506690 w 3738881"/>
                <a:gd name="connsiteY57" fmla="*/ 238323 h 1106681"/>
                <a:gd name="connsiteX58" fmla="*/ 506690 w 3738881"/>
                <a:gd name="connsiteY58" fmla="*/ 248465 h 1106681"/>
                <a:gd name="connsiteX59" fmla="*/ 519873 w 3738881"/>
                <a:gd name="connsiteY59" fmla="*/ 248465 h 1106681"/>
                <a:gd name="connsiteX60" fmla="*/ 519873 w 3738881"/>
                <a:gd name="connsiteY60" fmla="*/ 256831 h 1106681"/>
                <a:gd name="connsiteX61" fmla="*/ 538382 w 3738881"/>
                <a:gd name="connsiteY61" fmla="*/ 256831 h 1106681"/>
                <a:gd name="connsiteX62" fmla="*/ 538382 w 3738881"/>
                <a:gd name="connsiteY62" fmla="*/ 265832 h 1106681"/>
                <a:gd name="connsiteX63" fmla="*/ 547382 w 3738881"/>
                <a:gd name="connsiteY63" fmla="*/ 265832 h 1106681"/>
                <a:gd name="connsiteX64" fmla="*/ 547382 w 3738881"/>
                <a:gd name="connsiteY64" fmla="*/ 280917 h 1106681"/>
                <a:gd name="connsiteX65" fmla="*/ 559425 w 3738881"/>
                <a:gd name="connsiteY65" fmla="*/ 280917 h 1106681"/>
                <a:gd name="connsiteX66" fmla="*/ 559425 w 3738881"/>
                <a:gd name="connsiteY66" fmla="*/ 295876 h 1106681"/>
                <a:gd name="connsiteX67" fmla="*/ 576158 w 3738881"/>
                <a:gd name="connsiteY67" fmla="*/ 295876 h 1106681"/>
                <a:gd name="connsiteX68" fmla="*/ 576158 w 3738881"/>
                <a:gd name="connsiteY68" fmla="*/ 303609 h 1106681"/>
                <a:gd name="connsiteX69" fmla="*/ 588709 w 3738881"/>
                <a:gd name="connsiteY69" fmla="*/ 303609 h 1106681"/>
                <a:gd name="connsiteX70" fmla="*/ 588709 w 3738881"/>
                <a:gd name="connsiteY70" fmla="*/ 313750 h 1106681"/>
                <a:gd name="connsiteX71" fmla="*/ 595300 w 3738881"/>
                <a:gd name="connsiteY71" fmla="*/ 313750 h 1106681"/>
                <a:gd name="connsiteX72" fmla="*/ 595300 w 3738881"/>
                <a:gd name="connsiteY72" fmla="*/ 323384 h 1106681"/>
                <a:gd name="connsiteX73" fmla="*/ 606076 w 3738881"/>
                <a:gd name="connsiteY73" fmla="*/ 323384 h 1106681"/>
                <a:gd name="connsiteX74" fmla="*/ 606076 w 3738881"/>
                <a:gd name="connsiteY74" fmla="*/ 333526 h 1106681"/>
                <a:gd name="connsiteX75" fmla="*/ 615076 w 3738881"/>
                <a:gd name="connsiteY75" fmla="*/ 333526 h 1106681"/>
                <a:gd name="connsiteX76" fmla="*/ 615076 w 3738881"/>
                <a:gd name="connsiteY76" fmla="*/ 338343 h 1106681"/>
                <a:gd name="connsiteX77" fmla="*/ 624710 w 3738881"/>
                <a:gd name="connsiteY77" fmla="*/ 338343 h 1106681"/>
                <a:gd name="connsiteX78" fmla="*/ 624710 w 3738881"/>
                <a:gd name="connsiteY78" fmla="*/ 351527 h 1106681"/>
                <a:gd name="connsiteX79" fmla="*/ 637894 w 3738881"/>
                <a:gd name="connsiteY79" fmla="*/ 351527 h 1106681"/>
                <a:gd name="connsiteX80" fmla="*/ 637894 w 3738881"/>
                <a:gd name="connsiteY80" fmla="*/ 359260 h 1106681"/>
                <a:gd name="connsiteX81" fmla="*/ 644359 w 3738881"/>
                <a:gd name="connsiteY81" fmla="*/ 359260 h 1106681"/>
                <a:gd name="connsiteX82" fmla="*/ 644359 w 3738881"/>
                <a:gd name="connsiteY82" fmla="*/ 367753 h 1106681"/>
                <a:gd name="connsiteX83" fmla="*/ 657543 w 3738881"/>
                <a:gd name="connsiteY83" fmla="*/ 367753 h 1106681"/>
                <a:gd name="connsiteX84" fmla="*/ 657543 w 3738881"/>
                <a:gd name="connsiteY84" fmla="*/ 373077 h 1106681"/>
                <a:gd name="connsiteX85" fmla="*/ 667811 w 3738881"/>
                <a:gd name="connsiteY85" fmla="*/ 373077 h 1106681"/>
                <a:gd name="connsiteX86" fmla="*/ 667811 w 3738881"/>
                <a:gd name="connsiteY86" fmla="*/ 383219 h 1106681"/>
                <a:gd name="connsiteX87" fmla="*/ 685686 w 3738881"/>
                <a:gd name="connsiteY87" fmla="*/ 383219 h 1106681"/>
                <a:gd name="connsiteX88" fmla="*/ 685686 w 3738881"/>
                <a:gd name="connsiteY88" fmla="*/ 392219 h 1106681"/>
                <a:gd name="connsiteX89" fmla="*/ 699503 w 3738881"/>
                <a:gd name="connsiteY89" fmla="*/ 392219 h 1106681"/>
                <a:gd name="connsiteX90" fmla="*/ 699503 w 3738881"/>
                <a:gd name="connsiteY90" fmla="*/ 395262 h 1106681"/>
                <a:gd name="connsiteX91" fmla="*/ 716870 w 3738881"/>
                <a:gd name="connsiteY91" fmla="*/ 395262 h 1106681"/>
                <a:gd name="connsiteX92" fmla="*/ 716870 w 3738881"/>
                <a:gd name="connsiteY92" fmla="*/ 402994 h 1106681"/>
                <a:gd name="connsiteX93" fmla="*/ 716870 w 3738881"/>
                <a:gd name="connsiteY93" fmla="*/ 410854 h 1106681"/>
                <a:gd name="connsiteX94" fmla="*/ 725871 w 3738881"/>
                <a:gd name="connsiteY94" fmla="*/ 410854 h 1106681"/>
                <a:gd name="connsiteX95" fmla="*/ 725871 w 3738881"/>
                <a:gd name="connsiteY95" fmla="*/ 418587 h 1106681"/>
                <a:gd name="connsiteX96" fmla="*/ 732463 w 3738881"/>
                <a:gd name="connsiteY96" fmla="*/ 418587 h 1106681"/>
                <a:gd name="connsiteX97" fmla="*/ 732463 w 3738881"/>
                <a:gd name="connsiteY97" fmla="*/ 428728 h 1106681"/>
                <a:gd name="connsiteX98" fmla="*/ 743872 w 3738881"/>
                <a:gd name="connsiteY98" fmla="*/ 428728 h 1106681"/>
                <a:gd name="connsiteX99" fmla="*/ 743872 w 3738881"/>
                <a:gd name="connsiteY99" fmla="*/ 437095 h 1106681"/>
                <a:gd name="connsiteX100" fmla="*/ 754013 w 3738881"/>
                <a:gd name="connsiteY100" fmla="*/ 437095 h 1106681"/>
                <a:gd name="connsiteX101" fmla="*/ 754013 w 3738881"/>
                <a:gd name="connsiteY101" fmla="*/ 445588 h 1106681"/>
                <a:gd name="connsiteX102" fmla="*/ 762380 w 3738881"/>
                <a:gd name="connsiteY102" fmla="*/ 445588 h 1106681"/>
                <a:gd name="connsiteX103" fmla="*/ 762380 w 3738881"/>
                <a:gd name="connsiteY103" fmla="*/ 454589 h 1106681"/>
                <a:gd name="connsiteX104" fmla="*/ 772648 w 3738881"/>
                <a:gd name="connsiteY104" fmla="*/ 454589 h 1106681"/>
                <a:gd name="connsiteX105" fmla="*/ 772648 w 3738881"/>
                <a:gd name="connsiteY105" fmla="*/ 466505 h 1106681"/>
                <a:gd name="connsiteX106" fmla="*/ 781522 w 3738881"/>
                <a:gd name="connsiteY106" fmla="*/ 466505 h 1106681"/>
                <a:gd name="connsiteX107" fmla="*/ 781522 w 3738881"/>
                <a:gd name="connsiteY107" fmla="*/ 477280 h 1106681"/>
                <a:gd name="connsiteX108" fmla="*/ 789381 w 3738881"/>
                <a:gd name="connsiteY108" fmla="*/ 477280 h 1106681"/>
                <a:gd name="connsiteX109" fmla="*/ 789381 w 3738881"/>
                <a:gd name="connsiteY109" fmla="*/ 486915 h 1106681"/>
                <a:gd name="connsiteX110" fmla="*/ 797748 w 3738881"/>
                <a:gd name="connsiteY110" fmla="*/ 486915 h 1106681"/>
                <a:gd name="connsiteX111" fmla="*/ 797748 w 3738881"/>
                <a:gd name="connsiteY111" fmla="*/ 495281 h 1106681"/>
                <a:gd name="connsiteX112" fmla="*/ 806115 w 3738881"/>
                <a:gd name="connsiteY112" fmla="*/ 495281 h 1106681"/>
                <a:gd name="connsiteX113" fmla="*/ 806115 w 3738881"/>
                <a:gd name="connsiteY113" fmla="*/ 505423 h 1106681"/>
                <a:gd name="connsiteX114" fmla="*/ 818157 w 3738881"/>
                <a:gd name="connsiteY114" fmla="*/ 505423 h 1106681"/>
                <a:gd name="connsiteX115" fmla="*/ 818157 w 3738881"/>
                <a:gd name="connsiteY115" fmla="*/ 516198 h 1106681"/>
                <a:gd name="connsiteX116" fmla="*/ 831341 w 3738881"/>
                <a:gd name="connsiteY116" fmla="*/ 516198 h 1106681"/>
                <a:gd name="connsiteX117" fmla="*/ 831341 w 3738881"/>
                <a:gd name="connsiteY117" fmla="*/ 522790 h 1106681"/>
                <a:gd name="connsiteX118" fmla="*/ 859484 w 3738881"/>
                <a:gd name="connsiteY118" fmla="*/ 522790 h 1106681"/>
                <a:gd name="connsiteX119" fmla="*/ 859484 w 3738881"/>
                <a:gd name="connsiteY119" fmla="*/ 531157 h 1106681"/>
                <a:gd name="connsiteX120" fmla="*/ 870766 w 3738881"/>
                <a:gd name="connsiteY120" fmla="*/ 531157 h 1106681"/>
                <a:gd name="connsiteX121" fmla="*/ 870766 w 3738881"/>
                <a:gd name="connsiteY121" fmla="*/ 535974 h 1106681"/>
                <a:gd name="connsiteX122" fmla="*/ 921093 w 3738881"/>
                <a:gd name="connsiteY122" fmla="*/ 535974 h 1106681"/>
                <a:gd name="connsiteX123" fmla="*/ 921093 w 3738881"/>
                <a:gd name="connsiteY123" fmla="*/ 543199 h 1106681"/>
                <a:gd name="connsiteX124" fmla="*/ 972561 w 3738881"/>
                <a:gd name="connsiteY124" fmla="*/ 543199 h 1106681"/>
                <a:gd name="connsiteX125" fmla="*/ 972561 w 3738881"/>
                <a:gd name="connsiteY125" fmla="*/ 552707 h 1106681"/>
                <a:gd name="connsiteX126" fmla="*/ 981561 w 3738881"/>
                <a:gd name="connsiteY126" fmla="*/ 552707 h 1106681"/>
                <a:gd name="connsiteX127" fmla="*/ 981561 w 3738881"/>
                <a:gd name="connsiteY127" fmla="*/ 557524 h 1106681"/>
                <a:gd name="connsiteX128" fmla="*/ 1000830 w 3738881"/>
                <a:gd name="connsiteY128" fmla="*/ 557524 h 1106681"/>
                <a:gd name="connsiteX129" fmla="*/ 1000830 w 3738881"/>
                <a:gd name="connsiteY129" fmla="*/ 565384 h 1106681"/>
                <a:gd name="connsiteX130" fmla="*/ 1021112 w 3738881"/>
                <a:gd name="connsiteY130" fmla="*/ 565384 h 1106681"/>
                <a:gd name="connsiteX131" fmla="*/ 1021112 w 3738881"/>
                <a:gd name="connsiteY131" fmla="*/ 575525 h 1106681"/>
                <a:gd name="connsiteX132" fmla="*/ 1046846 w 3738881"/>
                <a:gd name="connsiteY132" fmla="*/ 575525 h 1106681"/>
                <a:gd name="connsiteX133" fmla="*/ 1046846 w 3738881"/>
                <a:gd name="connsiteY133" fmla="*/ 579709 h 1106681"/>
                <a:gd name="connsiteX134" fmla="*/ 1063072 w 3738881"/>
                <a:gd name="connsiteY134" fmla="*/ 579709 h 1106681"/>
                <a:gd name="connsiteX135" fmla="*/ 1063072 w 3738881"/>
                <a:gd name="connsiteY135" fmla="*/ 587441 h 1106681"/>
                <a:gd name="connsiteX136" fmla="*/ 1072580 w 3738881"/>
                <a:gd name="connsiteY136" fmla="*/ 587441 h 1106681"/>
                <a:gd name="connsiteX137" fmla="*/ 1072580 w 3738881"/>
                <a:gd name="connsiteY137" fmla="*/ 600625 h 1106681"/>
                <a:gd name="connsiteX138" fmla="*/ 1078665 w 3738881"/>
                <a:gd name="connsiteY138" fmla="*/ 600625 h 1106681"/>
                <a:gd name="connsiteX139" fmla="*/ 1078665 w 3738881"/>
                <a:gd name="connsiteY139" fmla="*/ 607217 h 1106681"/>
                <a:gd name="connsiteX140" fmla="*/ 1113906 w 3738881"/>
                <a:gd name="connsiteY140" fmla="*/ 607217 h 1106681"/>
                <a:gd name="connsiteX141" fmla="*/ 1113906 w 3738881"/>
                <a:gd name="connsiteY141" fmla="*/ 612668 h 1106681"/>
                <a:gd name="connsiteX142" fmla="*/ 1118090 w 3738881"/>
                <a:gd name="connsiteY142" fmla="*/ 612668 h 1106681"/>
                <a:gd name="connsiteX143" fmla="*/ 1118090 w 3738881"/>
                <a:gd name="connsiteY143" fmla="*/ 623443 h 1106681"/>
                <a:gd name="connsiteX144" fmla="*/ 1133682 w 3738881"/>
                <a:gd name="connsiteY144" fmla="*/ 623443 h 1106681"/>
                <a:gd name="connsiteX145" fmla="*/ 1133682 w 3738881"/>
                <a:gd name="connsiteY145" fmla="*/ 640177 h 1106681"/>
                <a:gd name="connsiteX146" fmla="*/ 1148133 w 3738881"/>
                <a:gd name="connsiteY146" fmla="*/ 640177 h 1106681"/>
                <a:gd name="connsiteX147" fmla="*/ 1148133 w 3738881"/>
                <a:gd name="connsiteY147" fmla="*/ 645628 h 1106681"/>
                <a:gd name="connsiteX148" fmla="*/ 1161824 w 3738881"/>
                <a:gd name="connsiteY148" fmla="*/ 645628 h 1106681"/>
                <a:gd name="connsiteX149" fmla="*/ 1161824 w 3738881"/>
                <a:gd name="connsiteY149" fmla="*/ 653995 h 1106681"/>
                <a:gd name="connsiteX150" fmla="*/ 1221785 w 3738881"/>
                <a:gd name="connsiteY150" fmla="*/ 653995 h 1106681"/>
                <a:gd name="connsiteX151" fmla="*/ 1221785 w 3738881"/>
                <a:gd name="connsiteY151" fmla="*/ 664136 h 1106681"/>
                <a:gd name="connsiteX152" fmla="*/ 1230152 w 3738881"/>
                <a:gd name="connsiteY152" fmla="*/ 664136 h 1106681"/>
                <a:gd name="connsiteX153" fmla="*/ 1230152 w 3738881"/>
                <a:gd name="connsiteY153" fmla="*/ 673136 h 1106681"/>
                <a:gd name="connsiteX154" fmla="*/ 1257661 w 3738881"/>
                <a:gd name="connsiteY154" fmla="*/ 673136 h 1106681"/>
                <a:gd name="connsiteX155" fmla="*/ 1257661 w 3738881"/>
                <a:gd name="connsiteY155" fmla="*/ 686954 h 1106681"/>
                <a:gd name="connsiteX156" fmla="*/ 1263112 w 3738881"/>
                <a:gd name="connsiteY156" fmla="*/ 686954 h 1106681"/>
                <a:gd name="connsiteX157" fmla="*/ 1263112 w 3738881"/>
                <a:gd name="connsiteY157" fmla="*/ 692912 h 1106681"/>
                <a:gd name="connsiteX158" fmla="*/ 1285296 w 3738881"/>
                <a:gd name="connsiteY158" fmla="*/ 692912 h 1106681"/>
                <a:gd name="connsiteX159" fmla="*/ 1285296 w 3738881"/>
                <a:gd name="connsiteY159" fmla="*/ 698237 h 1106681"/>
                <a:gd name="connsiteX160" fmla="*/ 1295437 w 3738881"/>
                <a:gd name="connsiteY160" fmla="*/ 698237 h 1106681"/>
                <a:gd name="connsiteX161" fmla="*/ 1295437 w 3738881"/>
                <a:gd name="connsiteY161" fmla="*/ 707871 h 1106681"/>
                <a:gd name="connsiteX162" fmla="*/ 1311664 w 3738881"/>
                <a:gd name="connsiteY162" fmla="*/ 707871 h 1106681"/>
                <a:gd name="connsiteX163" fmla="*/ 1311664 w 3738881"/>
                <a:gd name="connsiteY163" fmla="*/ 715604 h 1106681"/>
                <a:gd name="connsiteX164" fmla="*/ 1323580 w 3738881"/>
                <a:gd name="connsiteY164" fmla="*/ 715604 h 1106681"/>
                <a:gd name="connsiteX165" fmla="*/ 1323580 w 3738881"/>
                <a:gd name="connsiteY165" fmla="*/ 727647 h 1106681"/>
                <a:gd name="connsiteX166" fmla="*/ 1335623 w 3738881"/>
                <a:gd name="connsiteY166" fmla="*/ 727647 h 1106681"/>
                <a:gd name="connsiteX167" fmla="*/ 1335623 w 3738881"/>
                <a:gd name="connsiteY167" fmla="*/ 739563 h 1106681"/>
                <a:gd name="connsiteX168" fmla="*/ 1376315 w 3738881"/>
                <a:gd name="connsiteY168" fmla="*/ 739563 h 1106681"/>
                <a:gd name="connsiteX169" fmla="*/ 1376315 w 3738881"/>
                <a:gd name="connsiteY169" fmla="*/ 745014 h 1106681"/>
                <a:gd name="connsiteX170" fmla="*/ 1397232 w 3738881"/>
                <a:gd name="connsiteY170" fmla="*/ 745014 h 1106681"/>
                <a:gd name="connsiteX171" fmla="*/ 1397232 w 3738881"/>
                <a:gd name="connsiteY171" fmla="*/ 752746 h 1106681"/>
                <a:gd name="connsiteX172" fmla="*/ 1407373 w 3738881"/>
                <a:gd name="connsiteY172" fmla="*/ 752746 h 1106681"/>
                <a:gd name="connsiteX173" fmla="*/ 1407373 w 3738881"/>
                <a:gd name="connsiteY173" fmla="*/ 756423 h 1106681"/>
                <a:gd name="connsiteX174" fmla="*/ 1464925 w 3738881"/>
                <a:gd name="connsiteY174" fmla="*/ 756423 h 1106681"/>
                <a:gd name="connsiteX175" fmla="*/ 1464925 w 3738881"/>
                <a:gd name="connsiteY175" fmla="*/ 767198 h 1106681"/>
                <a:gd name="connsiteX176" fmla="*/ 1475067 w 3738881"/>
                <a:gd name="connsiteY176" fmla="*/ 767198 h 1106681"/>
                <a:gd name="connsiteX177" fmla="*/ 1475067 w 3738881"/>
                <a:gd name="connsiteY177" fmla="*/ 773790 h 1106681"/>
                <a:gd name="connsiteX178" fmla="*/ 1520070 w 3738881"/>
                <a:gd name="connsiteY178" fmla="*/ 773790 h 1106681"/>
                <a:gd name="connsiteX179" fmla="*/ 1520070 w 3738881"/>
                <a:gd name="connsiteY179" fmla="*/ 776706 h 1106681"/>
                <a:gd name="connsiteX180" fmla="*/ 1528436 w 3738881"/>
                <a:gd name="connsiteY180" fmla="*/ 776706 h 1106681"/>
                <a:gd name="connsiteX181" fmla="*/ 1528436 w 3738881"/>
                <a:gd name="connsiteY181" fmla="*/ 781523 h 1106681"/>
                <a:gd name="connsiteX182" fmla="*/ 1548212 w 3738881"/>
                <a:gd name="connsiteY182" fmla="*/ 781523 h 1106681"/>
                <a:gd name="connsiteX183" fmla="*/ 1548212 w 3738881"/>
                <a:gd name="connsiteY183" fmla="*/ 788749 h 1106681"/>
                <a:gd name="connsiteX184" fmla="*/ 1660781 w 3738881"/>
                <a:gd name="connsiteY184" fmla="*/ 788749 h 1106681"/>
                <a:gd name="connsiteX185" fmla="*/ 1660781 w 3738881"/>
                <a:gd name="connsiteY185" fmla="*/ 795974 h 1106681"/>
                <a:gd name="connsiteX186" fmla="*/ 1683473 w 3738881"/>
                <a:gd name="connsiteY186" fmla="*/ 795974 h 1106681"/>
                <a:gd name="connsiteX187" fmla="*/ 1683473 w 3738881"/>
                <a:gd name="connsiteY187" fmla="*/ 804341 h 1106681"/>
                <a:gd name="connsiteX188" fmla="*/ 1718841 w 3738881"/>
                <a:gd name="connsiteY188" fmla="*/ 804341 h 1106681"/>
                <a:gd name="connsiteX189" fmla="*/ 1718841 w 3738881"/>
                <a:gd name="connsiteY189" fmla="*/ 815623 h 1106681"/>
                <a:gd name="connsiteX190" fmla="*/ 1746349 w 3738881"/>
                <a:gd name="connsiteY190" fmla="*/ 815623 h 1106681"/>
                <a:gd name="connsiteX191" fmla="*/ 1746349 w 3738881"/>
                <a:gd name="connsiteY191" fmla="*/ 825258 h 1106681"/>
                <a:gd name="connsiteX192" fmla="*/ 1765618 w 3738881"/>
                <a:gd name="connsiteY192" fmla="*/ 825258 h 1106681"/>
                <a:gd name="connsiteX193" fmla="*/ 1765618 w 3738881"/>
                <a:gd name="connsiteY193" fmla="*/ 831850 h 1106681"/>
                <a:gd name="connsiteX194" fmla="*/ 1800352 w 3738881"/>
                <a:gd name="connsiteY194" fmla="*/ 831850 h 1106681"/>
                <a:gd name="connsiteX195" fmla="*/ 1800352 w 3738881"/>
                <a:gd name="connsiteY195" fmla="*/ 839582 h 1106681"/>
                <a:gd name="connsiteX196" fmla="*/ 1848778 w 3738881"/>
                <a:gd name="connsiteY196" fmla="*/ 839582 h 1106681"/>
                <a:gd name="connsiteX197" fmla="*/ 1848778 w 3738881"/>
                <a:gd name="connsiteY197" fmla="*/ 845667 h 1106681"/>
                <a:gd name="connsiteX198" fmla="*/ 1862595 w 3738881"/>
                <a:gd name="connsiteY198" fmla="*/ 845667 h 1106681"/>
                <a:gd name="connsiteX199" fmla="*/ 1862595 w 3738881"/>
                <a:gd name="connsiteY199" fmla="*/ 850991 h 1106681"/>
                <a:gd name="connsiteX200" fmla="*/ 1896062 w 3738881"/>
                <a:gd name="connsiteY200" fmla="*/ 850991 h 1106681"/>
                <a:gd name="connsiteX201" fmla="*/ 1896062 w 3738881"/>
                <a:gd name="connsiteY201" fmla="*/ 858217 h 1106681"/>
                <a:gd name="connsiteX202" fmla="*/ 1929022 w 3738881"/>
                <a:gd name="connsiteY202" fmla="*/ 858217 h 1106681"/>
                <a:gd name="connsiteX203" fmla="*/ 1929022 w 3738881"/>
                <a:gd name="connsiteY203" fmla="*/ 867218 h 1106681"/>
                <a:gd name="connsiteX204" fmla="*/ 1963756 w 3738881"/>
                <a:gd name="connsiteY204" fmla="*/ 867218 h 1106681"/>
                <a:gd name="connsiteX205" fmla="*/ 1963756 w 3738881"/>
                <a:gd name="connsiteY205" fmla="*/ 872035 h 1106681"/>
                <a:gd name="connsiteX206" fmla="*/ 1994307 w 3738881"/>
                <a:gd name="connsiteY206" fmla="*/ 872035 h 1106681"/>
                <a:gd name="connsiteX207" fmla="*/ 1994307 w 3738881"/>
                <a:gd name="connsiteY207" fmla="*/ 879768 h 1106681"/>
                <a:gd name="connsiteX208" fmla="*/ 2002800 w 3738881"/>
                <a:gd name="connsiteY208" fmla="*/ 879768 h 1106681"/>
                <a:gd name="connsiteX209" fmla="*/ 2002800 w 3738881"/>
                <a:gd name="connsiteY209" fmla="*/ 889402 h 1106681"/>
                <a:gd name="connsiteX210" fmla="*/ 2039309 w 3738881"/>
                <a:gd name="connsiteY210" fmla="*/ 889402 h 1106681"/>
                <a:gd name="connsiteX211" fmla="*/ 2039309 w 3738881"/>
                <a:gd name="connsiteY211" fmla="*/ 896501 h 1106681"/>
                <a:gd name="connsiteX212" fmla="*/ 2117145 w 3738881"/>
                <a:gd name="connsiteY212" fmla="*/ 896501 h 1106681"/>
                <a:gd name="connsiteX213" fmla="*/ 2148330 w 3738881"/>
                <a:gd name="connsiteY213" fmla="*/ 896501 h 1106681"/>
                <a:gd name="connsiteX214" fmla="*/ 2148330 w 3738881"/>
                <a:gd name="connsiteY214" fmla="*/ 901952 h 1106681"/>
                <a:gd name="connsiteX215" fmla="*/ 2169246 w 3738881"/>
                <a:gd name="connsiteY215" fmla="*/ 901952 h 1106681"/>
                <a:gd name="connsiteX216" fmla="*/ 2169246 w 3738881"/>
                <a:gd name="connsiteY216" fmla="*/ 909051 h 1106681"/>
                <a:gd name="connsiteX217" fmla="*/ 2201572 w 3738881"/>
                <a:gd name="connsiteY217" fmla="*/ 909051 h 1106681"/>
                <a:gd name="connsiteX218" fmla="*/ 2201572 w 3738881"/>
                <a:gd name="connsiteY218" fmla="*/ 916911 h 1106681"/>
                <a:gd name="connsiteX219" fmla="*/ 2214122 w 3738881"/>
                <a:gd name="connsiteY219" fmla="*/ 916911 h 1106681"/>
                <a:gd name="connsiteX220" fmla="*/ 2214122 w 3738881"/>
                <a:gd name="connsiteY220" fmla="*/ 922869 h 1106681"/>
                <a:gd name="connsiteX221" fmla="*/ 2272181 w 3738881"/>
                <a:gd name="connsiteY221" fmla="*/ 922869 h 1106681"/>
                <a:gd name="connsiteX222" fmla="*/ 2272181 w 3738881"/>
                <a:gd name="connsiteY222" fmla="*/ 935419 h 1106681"/>
                <a:gd name="connsiteX223" fmla="*/ 2306408 w 3738881"/>
                <a:gd name="connsiteY223" fmla="*/ 935419 h 1106681"/>
                <a:gd name="connsiteX224" fmla="*/ 2306408 w 3738881"/>
                <a:gd name="connsiteY224" fmla="*/ 939602 h 1106681"/>
                <a:gd name="connsiteX225" fmla="*/ 2330368 w 3738881"/>
                <a:gd name="connsiteY225" fmla="*/ 939602 h 1106681"/>
                <a:gd name="connsiteX226" fmla="*/ 2330368 w 3738881"/>
                <a:gd name="connsiteY226" fmla="*/ 946828 h 1106681"/>
                <a:gd name="connsiteX227" fmla="*/ 2448895 w 3738881"/>
                <a:gd name="connsiteY227" fmla="*/ 946828 h 1106681"/>
                <a:gd name="connsiteX228" fmla="*/ 2448895 w 3738881"/>
                <a:gd name="connsiteY228" fmla="*/ 952786 h 1106681"/>
                <a:gd name="connsiteX229" fmla="*/ 2463220 w 3738881"/>
                <a:gd name="connsiteY229" fmla="*/ 952786 h 1106681"/>
                <a:gd name="connsiteX230" fmla="*/ 2463220 w 3738881"/>
                <a:gd name="connsiteY230" fmla="*/ 962420 h 1106681"/>
                <a:gd name="connsiteX231" fmla="*/ 2508223 w 3738881"/>
                <a:gd name="connsiteY231" fmla="*/ 962420 h 1106681"/>
                <a:gd name="connsiteX232" fmla="*/ 2508223 w 3738881"/>
                <a:gd name="connsiteY232" fmla="*/ 974970 h 1106681"/>
                <a:gd name="connsiteX233" fmla="*/ 2527999 w 3738881"/>
                <a:gd name="connsiteY233" fmla="*/ 974970 h 1106681"/>
                <a:gd name="connsiteX234" fmla="*/ 2527999 w 3738881"/>
                <a:gd name="connsiteY234" fmla="*/ 980422 h 1106681"/>
                <a:gd name="connsiteX235" fmla="*/ 2569959 w 3738881"/>
                <a:gd name="connsiteY235" fmla="*/ 980422 h 1106681"/>
                <a:gd name="connsiteX236" fmla="*/ 2569959 w 3738881"/>
                <a:gd name="connsiteY236" fmla="*/ 987013 h 1106681"/>
                <a:gd name="connsiteX237" fmla="*/ 2606974 w 3738881"/>
                <a:gd name="connsiteY237" fmla="*/ 987013 h 1106681"/>
                <a:gd name="connsiteX238" fmla="*/ 2606974 w 3738881"/>
                <a:gd name="connsiteY238" fmla="*/ 995380 h 1106681"/>
                <a:gd name="connsiteX239" fmla="*/ 2614834 w 3738881"/>
                <a:gd name="connsiteY239" fmla="*/ 995380 h 1106681"/>
                <a:gd name="connsiteX240" fmla="*/ 2614834 w 3738881"/>
                <a:gd name="connsiteY240" fmla="*/ 1004888 h 1106681"/>
                <a:gd name="connsiteX241" fmla="*/ 2683669 w 3738881"/>
                <a:gd name="connsiteY241" fmla="*/ 1004888 h 1106681"/>
                <a:gd name="connsiteX242" fmla="*/ 2683669 w 3738881"/>
                <a:gd name="connsiteY242" fmla="*/ 1012747 h 1106681"/>
                <a:gd name="connsiteX243" fmla="*/ 2703444 w 3738881"/>
                <a:gd name="connsiteY243" fmla="*/ 1012747 h 1106681"/>
                <a:gd name="connsiteX244" fmla="*/ 2703444 w 3738881"/>
                <a:gd name="connsiteY244" fmla="*/ 1016297 h 1106681"/>
                <a:gd name="connsiteX245" fmla="*/ 2708262 w 3738881"/>
                <a:gd name="connsiteY245" fmla="*/ 1016297 h 1106681"/>
                <a:gd name="connsiteX246" fmla="*/ 2708262 w 3738881"/>
                <a:gd name="connsiteY246" fmla="*/ 1024663 h 1106681"/>
                <a:gd name="connsiteX247" fmla="*/ 2844157 w 3738881"/>
                <a:gd name="connsiteY247" fmla="*/ 1024663 h 1106681"/>
                <a:gd name="connsiteX248" fmla="*/ 2844157 w 3738881"/>
                <a:gd name="connsiteY248" fmla="*/ 1035439 h 1106681"/>
                <a:gd name="connsiteX249" fmla="*/ 3111890 w 3738881"/>
                <a:gd name="connsiteY249" fmla="*/ 1035439 h 1106681"/>
                <a:gd name="connsiteX250" fmla="*/ 3111890 w 3738881"/>
                <a:gd name="connsiteY250" fmla="*/ 1054580 h 1106681"/>
                <a:gd name="connsiteX251" fmla="*/ 3209500 w 3738881"/>
                <a:gd name="connsiteY251" fmla="*/ 1054580 h 1106681"/>
                <a:gd name="connsiteX252" fmla="*/ 3209500 w 3738881"/>
                <a:gd name="connsiteY252" fmla="*/ 1076765 h 1106681"/>
                <a:gd name="connsiteX253" fmla="*/ 3262870 w 3738881"/>
                <a:gd name="connsiteY253" fmla="*/ 1076765 h 1106681"/>
                <a:gd name="connsiteX254" fmla="*/ 3262870 w 3738881"/>
                <a:gd name="connsiteY254" fmla="*/ 1106682 h 1106681"/>
                <a:gd name="connsiteX255" fmla="*/ 3738882 w 3738881"/>
                <a:gd name="connsiteY255" fmla="*/ 1106682 h 110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3738881" h="1106681">
                  <a:moveTo>
                    <a:pt x="0" y="0"/>
                  </a:moveTo>
                  <a:lnTo>
                    <a:pt x="78469" y="0"/>
                  </a:lnTo>
                  <a:lnTo>
                    <a:pt x="78469" y="19142"/>
                  </a:lnTo>
                  <a:lnTo>
                    <a:pt x="94061" y="19142"/>
                  </a:lnTo>
                  <a:lnTo>
                    <a:pt x="94061" y="28649"/>
                  </a:lnTo>
                  <a:lnTo>
                    <a:pt x="120429" y="28649"/>
                  </a:lnTo>
                  <a:lnTo>
                    <a:pt x="120429" y="35368"/>
                  </a:lnTo>
                  <a:lnTo>
                    <a:pt x="149712" y="35368"/>
                  </a:lnTo>
                  <a:lnTo>
                    <a:pt x="149712" y="42467"/>
                  </a:lnTo>
                  <a:lnTo>
                    <a:pt x="163530" y="42467"/>
                  </a:lnTo>
                  <a:lnTo>
                    <a:pt x="163530" y="50834"/>
                  </a:lnTo>
                  <a:lnTo>
                    <a:pt x="170122" y="50834"/>
                  </a:lnTo>
                  <a:lnTo>
                    <a:pt x="170122" y="55651"/>
                  </a:lnTo>
                  <a:lnTo>
                    <a:pt x="187489" y="55651"/>
                  </a:lnTo>
                  <a:lnTo>
                    <a:pt x="187489" y="64018"/>
                  </a:lnTo>
                  <a:lnTo>
                    <a:pt x="202448" y="64018"/>
                  </a:lnTo>
                  <a:lnTo>
                    <a:pt x="202448" y="73652"/>
                  </a:lnTo>
                  <a:lnTo>
                    <a:pt x="211955" y="73652"/>
                  </a:lnTo>
                  <a:lnTo>
                    <a:pt x="211955" y="78976"/>
                  </a:lnTo>
                  <a:lnTo>
                    <a:pt x="227548" y="78976"/>
                  </a:lnTo>
                  <a:lnTo>
                    <a:pt x="227548" y="89244"/>
                  </a:lnTo>
                  <a:lnTo>
                    <a:pt x="247957" y="89244"/>
                  </a:lnTo>
                  <a:lnTo>
                    <a:pt x="247957" y="97611"/>
                  </a:lnTo>
                  <a:lnTo>
                    <a:pt x="256324" y="97611"/>
                  </a:lnTo>
                  <a:lnTo>
                    <a:pt x="256324" y="104710"/>
                  </a:lnTo>
                  <a:lnTo>
                    <a:pt x="266465" y="104710"/>
                  </a:lnTo>
                  <a:lnTo>
                    <a:pt x="266465" y="113711"/>
                  </a:lnTo>
                  <a:lnTo>
                    <a:pt x="280917" y="113711"/>
                  </a:lnTo>
                  <a:lnTo>
                    <a:pt x="280917" y="122204"/>
                  </a:lnTo>
                  <a:lnTo>
                    <a:pt x="291058" y="122204"/>
                  </a:lnTo>
                  <a:lnTo>
                    <a:pt x="291058" y="131078"/>
                  </a:lnTo>
                  <a:lnTo>
                    <a:pt x="301833" y="131078"/>
                  </a:lnTo>
                  <a:lnTo>
                    <a:pt x="301833" y="137163"/>
                  </a:lnTo>
                  <a:lnTo>
                    <a:pt x="313242" y="137163"/>
                  </a:lnTo>
                  <a:lnTo>
                    <a:pt x="313242" y="143755"/>
                  </a:lnTo>
                  <a:lnTo>
                    <a:pt x="327567" y="143755"/>
                  </a:lnTo>
                  <a:lnTo>
                    <a:pt x="327567" y="150346"/>
                  </a:lnTo>
                  <a:lnTo>
                    <a:pt x="341385" y="150346"/>
                  </a:lnTo>
                  <a:lnTo>
                    <a:pt x="341385" y="159220"/>
                  </a:lnTo>
                  <a:lnTo>
                    <a:pt x="357611" y="159220"/>
                  </a:lnTo>
                  <a:lnTo>
                    <a:pt x="357611" y="163404"/>
                  </a:lnTo>
                  <a:lnTo>
                    <a:pt x="373710" y="163404"/>
                  </a:lnTo>
                  <a:lnTo>
                    <a:pt x="373710" y="171897"/>
                  </a:lnTo>
                  <a:lnTo>
                    <a:pt x="383345" y="171897"/>
                  </a:lnTo>
                  <a:lnTo>
                    <a:pt x="383345" y="185081"/>
                  </a:lnTo>
                  <a:lnTo>
                    <a:pt x="388669" y="185081"/>
                  </a:lnTo>
                  <a:lnTo>
                    <a:pt x="388669" y="194588"/>
                  </a:lnTo>
                  <a:lnTo>
                    <a:pt x="417445" y="194588"/>
                  </a:lnTo>
                  <a:lnTo>
                    <a:pt x="417445" y="198772"/>
                  </a:lnTo>
                  <a:lnTo>
                    <a:pt x="438362" y="198772"/>
                  </a:lnTo>
                  <a:lnTo>
                    <a:pt x="438362" y="212589"/>
                  </a:lnTo>
                  <a:lnTo>
                    <a:pt x="462955" y="212589"/>
                  </a:lnTo>
                  <a:lnTo>
                    <a:pt x="462955" y="221590"/>
                  </a:lnTo>
                  <a:lnTo>
                    <a:pt x="480956" y="221590"/>
                  </a:lnTo>
                  <a:lnTo>
                    <a:pt x="480956" y="228182"/>
                  </a:lnTo>
                  <a:lnTo>
                    <a:pt x="495915" y="228182"/>
                  </a:lnTo>
                  <a:lnTo>
                    <a:pt x="495915" y="238323"/>
                  </a:lnTo>
                  <a:lnTo>
                    <a:pt x="506690" y="238323"/>
                  </a:lnTo>
                  <a:lnTo>
                    <a:pt x="506690" y="248465"/>
                  </a:lnTo>
                  <a:lnTo>
                    <a:pt x="519873" y="248465"/>
                  </a:lnTo>
                  <a:lnTo>
                    <a:pt x="519873" y="256831"/>
                  </a:lnTo>
                  <a:lnTo>
                    <a:pt x="538382" y="256831"/>
                  </a:lnTo>
                  <a:lnTo>
                    <a:pt x="538382" y="265832"/>
                  </a:lnTo>
                  <a:lnTo>
                    <a:pt x="547382" y="265832"/>
                  </a:lnTo>
                  <a:lnTo>
                    <a:pt x="547382" y="280917"/>
                  </a:lnTo>
                  <a:lnTo>
                    <a:pt x="559425" y="280917"/>
                  </a:lnTo>
                  <a:lnTo>
                    <a:pt x="559425" y="295876"/>
                  </a:lnTo>
                  <a:lnTo>
                    <a:pt x="576158" y="295876"/>
                  </a:lnTo>
                  <a:lnTo>
                    <a:pt x="576158" y="303609"/>
                  </a:lnTo>
                  <a:lnTo>
                    <a:pt x="588709" y="303609"/>
                  </a:lnTo>
                  <a:lnTo>
                    <a:pt x="588709" y="313750"/>
                  </a:lnTo>
                  <a:lnTo>
                    <a:pt x="595300" y="313750"/>
                  </a:lnTo>
                  <a:lnTo>
                    <a:pt x="595300" y="323384"/>
                  </a:lnTo>
                  <a:lnTo>
                    <a:pt x="606076" y="323384"/>
                  </a:lnTo>
                  <a:lnTo>
                    <a:pt x="606076" y="333526"/>
                  </a:lnTo>
                  <a:lnTo>
                    <a:pt x="615076" y="333526"/>
                  </a:lnTo>
                  <a:lnTo>
                    <a:pt x="615076" y="338343"/>
                  </a:lnTo>
                  <a:lnTo>
                    <a:pt x="624710" y="338343"/>
                  </a:lnTo>
                  <a:lnTo>
                    <a:pt x="624710" y="351527"/>
                  </a:lnTo>
                  <a:lnTo>
                    <a:pt x="637894" y="351527"/>
                  </a:lnTo>
                  <a:lnTo>
                    <a:pt x="637894" y="359260"/>
                  </a:lnTo>
                  <a:lnTo>
                    <a:pt x="644359" y="359260"/>
                  </a:lnTo>
                  <a:lnTo>
                    <a:pt x="644359" y="367753"/>
                  </a:lnTo>
                  <a:lnTo>
                    <a:pt x="657543" y="367753"/>
                  </a:lnTo>
                  <a:lnTo>
                    <a:pt x="657543" y="373077"/>
                  </a:lnTo>
                  <a:lnTo>
                    <a:pt x="667811" y="373077"/>
                  </a:lnTo>
                  <a:lnTo>
                    <a:pt x="667811" y="383219"/>
                  </a:lnTo>
                  <a:lnTo>
                    <a:pt x="685686" y="383219"/>
                  </a:lnTo>
                  <a:lnTo>
                    <a:pt x="685686" y="392219"/>
                  </a:lnTo>
                  <a:lnTo>
                    <a:pt x="699503" y="392219"/>
                  </a:lnTo>
                  <a:lnTo>
                    <a:pt x="699503" y="395262"/>
                  </a:lnTo>
                  <a:lnTo>
                    <a:pt x="716870" y="395262"/>
                  </a:lnTo>
                  <a:lnTo>
                    <a:pt x="716870" y="402994"/>
                  </a:lnTo>
                  <a:lnTo>
                    <a:pt x="716870" y="410854"/>
                  </a:lnTo>
                  <a:lnTo>
                    <a:pt x="725871" y="410854"/>
                  </a:lnTo>
                  <a:lnTo>
                    <a:pt x="725871" y="418587"/>
                  </a:lnTo>
                  <a:lnTo>
                    <a:pt x="732463" y="418587"/>
                  </a:lnTo>
                  <a:lnTo>
                    <a:pt x="732463" y="428728"/>
                  </a:lnTo>
                  <a:lnTo>
                    <a:pt x="743872" y="428728"/>
                  </a:lnTo>
                  <a:lnTo>
                    <a:pt x="743872" y="437095"/>
                  </a:lnTo>
                  <a:lnTo>
                    <a:pt x="754013" y="437095"/>
                  </a:lnTo>
                  <a:lnTo>
                    <a:pt x="754013" y="445588"/>
                  </a:lnTo>
                  <a:lnTo>
                    <a:pt x="762380" y="445588"/>
                  </a:lnTo>
                  <a:lnTo>
                    <a:pt x="762380" y="454589"/>
                  </a:lnTo>
                  <a:lnTo>
                    <a:pt x="772648" y="454589"/>
                  </a:lnTo>
                  <a:lnTo>
                    <a:pt x="772648" y="466505"/>
                  </a:lnTo>
                  <a:lnTo>
                    <a:pt x="781522" y="466505"/>
                  </a:lnTo>
                  <a:lnTo>
                    <a:pt x="781522" y="477280"/>
                  </a:lnTo>
                  <a:lnTo>
                    <a:pt x="789381" y="477280"/>
                  </a:lnTo>
                  <a:lnTo>
                    <a:pt x="789381" y="486915"/>
                  </a:lnTo>
                  <a:lnTo>
                    <a:pt x="797748" y="486915"/>
                  </a:lnTo>
                  <a:lnTo>
                    <a:pt x="797748" y="495281"/>
                  </a:lnTo>
                  <a:lnTo>
                    <a:pt x="806115" y="495281"/>
                  </a:lnTo>
                  <a:lnTo>
                    <a:pt x="806115" y="505423"/>
                  </a:lnTo>
                  <a:lnTo>
                    <a:pt x="818157" y="505423"/>
                  </a:lnTo>
                  <a:lnTo>
                    <a:pt x="818157" y="516198"/>
                  </a:lnTo>
                  <a:lnTo>
                    <a:pt x="831341" y="516198"/>
                  </a:lnTo>
                  <a:lnTo>
                    <a:pt x="831341" y="522790"/>
                  </a:lnTo>
                  <a:lnTo>
                    <a:pt x="859484" y="522790"/>
                  </a:lnTo>
                  <a:lnTo>
                    <a:pt x="859484" y="531157"/>
                  </a:lnTo>
                  <a:lnTo>
                    <a:pt x="870766" y="531157"/>
                  </a:lnTo>
                  <a:lnTo>
                    <a:pt x="870766" y="535974"/>
                  </a:lnTo>
                  <a:lnTo>
                    <a:pt x="921093" y="535974"/>
                  </a:lnTo>
                  <a:lnTo>
                    <a:pt x="921093" y="543199"/>
                  </a:lnTo>
                  <a:lnTo>
                    <a:pt x="972561" y="543199"/>
                  </a:lnTo>
                  <a:lnTo>
                    <a:pt x="972561" y="552707"/>
                  </a:lnTo>
                  <a:lnTo>
                    <a:pt x="981561" y="552707"/>
                  </a:lnTo>
                  <a:lnTo>
                    <a:pt x="981561" y="557524"/>
                  </a:lnTo>
                  <a:lnTo>
                    <a:pt x="1000830" y="557524"/>
                  </a:lnTo>
                  <a:lnTo>
                    <a:pt x="1000830" y="565384"/>
                  </a:lnTo>
                  <a:lnTo>
                    <a:pt x="1021112" y="565384"/>
                  </a:lnTo>
                  <a:lnTo>
                    <a:pt x="1021112" y="575525"/>
                  </a:lnTo>
                  <a:lnTo>
                    <a:pt x="1046846" y="575525"/>
                  </a:lnTo>
                  <a:lnTo>
                    <a:pt x="1046846" y="579709"/>
                  </a:lnTo>
                  <a:lnTo>
                    <a:pt x="1063072" y="579709"/>
                  </a:lnTo>
                  <a:lnTo>
                    <a:pt x="1063072" y="587441"/>
                  </a:lnTo>
                  <a:lnTo>
                    <a:pt x="1072580" y="587441"/>
                  </a:lnTo>
                  <a:lnTo>
                    <a:pt x="1072580" y="600625"/>
                  </a:lnTo>
                  <a:lnTo>
                    <a:pt x="1078665" y="600625"/>
                  </a:lnTo>
                  <a:lnTo>
                    <a:pt x="1078665" y="607217"/>
                  </a:lnTo>
                  <a:lnTo>
                    <a:pt x="1113906" y="607217"/>
                  </a:lnTo>
                  <a:lnTo>
                    <a:pt x="1113906" y="612668"/>
                  </a:lnTo>
                  <a:lnTo>
                    <a:pt x="1118090" y="612668"/>
                  </a:lnTo>
                  <a:lnTo>
                    <a:pt x="1118090" y="623443"/>
                  </a:lnTo>
                  <a:lnTo>
                    <a:pt x="1133682" y="623443"/>
                  </a:lnTo>
                  <a:lnTo>
                    <a:pt x="1133682" y="640177"/>
                  </a:lnTo>
                  <a:lnTo>
                    <a:pt x="1148133" y="640177"/>
                  </a:lnTo>
                  <a:lnTo>
                    <a:pt x="1148133" y="645628"/>
                  </a:lnTo>
                  <a:lnTo>
                    <a:pt x="1161824" y="645628"/>
                  </a:lnTo>
                  <a:lnTo>
                    <a:pt x="1161824" y="653995"/>
                  </a:lnTo>
                  <a:lnTo>
                    <a:pt x="1221785" y="653995"/>
                  </a:lnTo>
                  <a:lnTo>
                    <a:pt x="1221785" y="664136"/>
                  </a:lnTo>
                  <a:lnTo>
                    <a:pt x="1230152" y="664136"/>
                  </a:lnTo>
                  <a:lnTo>
                    <a:pt x="1230152" y="673136"/>
                  </a:lnTo>
                  <a:lnTo>
                    <a:pt x="1257661" y="673136"/>
                  </a:lnTo>
                  <a:lnTo>
                    <a:pt x="1257661" y="686954"/>
                  </a:lnTo>
                  <a:lnTo>
                    <a:pt x="1263112" y="686954"/>
                  </a:lnTo>
                  <a:lnTo>
                    <a:pt x="1263112" y="692912"/>
                  </a:lnTo>
                  <a:lnTo>
                    <a:pt x="1285296" y="692912"/>
                  </a:lnTo>
                  <a:lnTo>
                    <a:pt x="1285296" y="698237"/>
                  </a:lnTo>
                  <a:lnTo>
                    <a:pt x="1295437" y="698237"/>
                  </a:lnTo>
                  <a:lnTo>
                    <a:pt x="1295437" y="707871"/>
                  </a:lnTo>
                  <a:lnTo>
                    <a:pt x="1311664" y="707871"/>
                  </a:lnTo>
                  <a:lnTo>
                    <a:pt x="1311664" y="715604"/>
                  </a:lnTo>
                  <a:lnTo>
                    <a:pt x="1323580" y="715604"/>
                  </a:lnTo>
                  <a:lnTo>
                    <a:pt x="1323580" y="727647"/>
                  </a:lnTo>
                  <a:lnTo>
                    <a:pt x="1335623" y="727647"/>
                  </a:lnTo>
                  <a:lnTo>
                    <a:pt x="1335623" y="739563"/>
                  </a:lnTo>
                  <a:lnTo>
                    <a:pt x="1376315" y="739563"/>
                  </a:lnTo>
                  <a:lnTo>
                    <a:pt x="1376315" y="745014"/>
                  </a:lnTo>
                  <a:lnTo>
                    <a:pt x="1397232" y="745014"/>
                  </a:lnTo>
                  <a:lnTo>
                    <a:pt x="1397232" y="752746"/>
                  </a:lnTo>
                  <a:lnTo>
                    <a:pt x="1407373" y="752746"/>
                  </a:lnTo>
                  <a:lnTo>
                    <a:pt x="1407373" y="756423"/>
                  </a:lnTo>
                  <a:lnTo>
                    <a:pt x="1464925" y="756423"/>
                  </a:lnTo>
                  <a:lnTo>
                    <a:pt x="1464925" y="767198"/>
                  </a:lnTo>
                  <a:lnTo>
                    <a:pt x="1475067" y="767198"/>
                  </a:lnTo>
                  <a:lnTo>
                    <a:pt x="1475067" y="773790"/>
                  </a:lnTo>
                  <a:lnTo>
                    <a:pt x="1520070" y="773790"/>
                  </a:lnTo>
                  <a:lnTo>
                    <a:pt x="1520070" y="776706"/>
                  </a:lnTo>
                  <a:lnTo>
                    <a:pt x="1528436" y="776706"/>
                  </a:lnTo>
                  <a:lnTo>
                    <a:pt x="1528436" y="781523"/>
                  </a:lnTo>
                  <a:lnTo>
                    <a:pt x="1548212" y="781523"/>
                  </a:lnTo>
                  <a:lnTo>
                    <a:pt x="1548212" y="788749"/>
                  </a:lnTo>
                  <a:lnTo>
                    <a:pt x="1660781" y="788749"/>
                  </a:lnTo>
                  <a:lnTo>
                    <a:pt x="1660781" y="795974"/>
                  </a:lnTo>
                  <a:lnTo>
                    <a:pt x="1683473" y="795974"/>
                  </a:lnTo>
                  <a:lnTo>
                    <a:pt x="1683473" y="804341"/>
                  </a:lnTo>
                  <a:lnTo>
                    <a:pt x="1718841" y="804341"/>
                  </a:lnTo>
                  <a:lnTo>
                    <a:pt x="1718841" y="815623"/>
                  </a:lnTo>
                  <a:lnTo>
                    <a:pt x="1746349" y="815623"/>
                  </a:lnTo>
                  <a:lnTo>
                    <a:pt x="1746349" y="825258"/>
                  </a:lnTo>
                  <a:lnTo>
                    <a:pt x="1765618" y="825258"/>
                  </a:lnTo>
                  <a:lnTo>
                    <a:pt x="1765618" y="831850"/>
                  </a:lnTo>
                  <a:lnTo>
                    <a:pt x="1800352" y="831850"/>
                  </a:lnTo>
                  <a:lnTo>
                    <a:pt x="1800352" y="839582"/>
                  </a:lnTo>
                  <a:lnTo>
                    <a:pt x="1848778" y="839582"/>
                  </a:lnTo>
                  <a:lnTo>
                    <a:pt x="1848778" y="845667"/>
                  </a:lnTo>
                  <a:lnTo>
                    <a:pt x="1862595" y="845667"/>
                  </a:lnTo>
                  <a:lnTo>
                    <a:pt x="1862595" y="850991"/>
                  </a:lnTo>
                  <a:lnTo>
                    <a:pt x="1896062" y="850991"/>
                  </a:lnTo>
                  <a:lnTo>
                    <a:pt x="1896062" y="858217"/>
                  </a:lnTo>
                  <a:lnTo>
                    <a:pt x="1929022" y="858217"/>
                  </a:lnTo>
                  <a:lnTo>
                    <a:pt x="1929022" y="867218"/>
                  </a:lnTo>
                  <a:lnTo>
                    <a:pt x="1963756" y="867218"/>
                  </a:lnTo>
                  <a:lnTo>
                    <a:pt x="1963756" y="872035"/>
                  </a:lnTo>
                  <a:lnTo>
                    <a:pt x="1994307" y="872035"/>
                  </a:lnTo>
                  <a:lnTo>
                    <a:pt x="1994307" y="879768"/>
                  </a:lnTo>
                  <a:lnTo>
                    <a:pt x="2002800" y="879768"/>
                  </a:lnTo>
                  <a:lnTo>
                    <a:pt x="2002800" y="889402"/>
                  </a:lnTo>
                  <a:lnTo>
                    <a:pt x="2039309" y="889402"/>
                  </a:lnTo>
                  <a:lnTo>
                    <a:pt x="2039309" y="896501"/>
                  </a:lnTo>
                  <a:lnTo>
                    <a:pt x="2117145" y="896501"/>
                  </a:lnTo>
                  <a:lnTo>
                    <a:pt x="2148330" y="896501"/>
                  </a:lnTo>
                  <a:lnTo>
                    <a:pt x="2148330" y="901952"/>
                  </a:lnTo>
                  <a:lnTo>
                    <a:pt x="2169246" y="901952"/>
                  </a:lnTo>
                  <a:lnTo>
                    <a:pt x="2169246" y="909051"/>
                  </a:lnTo>
                  <a:lnTo>
                    <a:pt x="2201572" y="909051"/>
                  </a:lnTo>
                  <a:lnTo>
                    <a:pt x="2201572" y="916911"/>
                  </a:lnTo>
                  <a:lnTo>
                    <a:pt x="2214122" y="916911"/>
                  </a:lnTo>
                  <a:lnTo>
                    <a:pt x="2214122" y="922869"/>
                  </a:lnTo>
                  <a:lnTo>
                    <a:pt x="2272181" y="922869"/>
                  </a:lnTo>
                  <a:lnTo>
                    <a:pt x="2272181" y="935419"/>
                  </a:lnTo>
                  <a:lnTo>
                    <a:pt x="2306408" y="935419"/>
                  </a:lnTo>
                  <a:lnTo>
                    <a:pt x="2306408" y="939602"/>
                  </a:lnTo>
                  <a:lnTo>
                    <a:pt x="2330368" y="939602"/>
                  </a:lnTo>
                  <a:lnTo>
                    <a:pt x="2330368" y="946828"/>
                  </a:lnTo>
                  <a:lnTo>
                    <a:pt x="2448895" y="946828"/>
                  </a:lnTo>
                  <a:lnTo>
                    <a:pt x="2448895" y="952786"/>
                  </a:lnTo>
                  <a:lnTo>
                    <a:pt x="2463220" y="952786"/>
                  </a:lnTo>
                  <a:lnTo>
                    <a:pt x="2463220" y="962420"/>
                  </a:lnTo>
                  <a:lnTo>
                    <a:pt x="2508223" y="962420"/>
                  </a:lnTo>
                  <a:lnTo>
                    <a:pt x="2508223" y="974970"/>
                  </a:lnTo>
                  <a:lnTo>
                    <a:pt x="2527999" y="974970"/>
                  </a:lnTo>
                  <a:lnTo>
                    <a:pt x="2527999" y="980422"/>
                  </a:lnTo>
                  <a:lnTo>
                    <a:pt x="2569959" y="980422"/>
                  </a:lnTo>
                  <a:lnTo>
                    <a:pt x="2569959" y="987013"/>
                  </a:lnTo>
                  <a:lnTo>
                    <a:pt x="2606974" y="987013"/>
                  </a:lnTo>
                  <a:lnTo>
                    <a:pt x="2606974" y="995380"/>
                  </a:lnTo>
                  <a:lnTo>
                    <a:pt x="2614834" y="995380"/>
                  </a:lnTo>
                  <a:lnTo>
                    <a:pt x="2614834" y="1004888"/>
                  </a:lnTo>
                  <a:lnTo>
                    <a:pt x="2683669" y="1004888"/>
                  </a:lnTo>
                  <a:lnTo>
                    <a:pt x="2683669" y="1012747"/>
                  </a:lnTo>
                  <a:lnTo>
                    <a:pt x="2703444" y="1012747"/>
                  </a:lnTo>
                  <a:lnTo>
                    <a:pt x="2703444" y="1016297"/>
                  </a:lnTo>
                  <a:lnTo>
                    <a:pt x="2708262" y="1016297"/>
                  </a:lnTo>
                  <a:lnTo>
                    <a:pt x="2708262" y="1024663"/>
                  </a:lnTo>
                  <a:lnTo>
                    <a:pt x="2844157" y="1024663"/>
                  </a:lnTo>
                  <a:lnTo>
                    <a:pt x="2844157" y="1035439"/>
                  </a:lnTo>
                  <a:lnTo>
                    <a:pt x="3111890" y="1035439"/>
                  </a:lnTo>
                  <a:lnTo>
                    <a:pt x="3111890" y="1054580"/>
                  </a:lnTo>
                  <a:lnTo>
                    <a:pt x="3209500" y="1054580"/>
                  </a:lnTo>
                  <a:lnTo>
                    <a:pt x="3209500" y="1076765"/>
                  </a:lnTo>
                  <a:lnTo>
                    <a:pt x="3262870" y="1076765"/>
                  </a:lnTo>
                  <a:lnTo>
                    <a:pt x="3262870" y="1106682"/>
                  </a:lnTo>
                  <a:lnTo>
                    <a:pt x="3738882" y="1106682"/>
                  </a:lnTo>
                </a:path>
              </a:pathLst>
            </a:custGeom>
            <a:noFill/>
            <a:ln w="12669" cap="flat">
              <a:solidFill>
                <a:schemeClr val="accent1"/>
              </a:solidFill>
              <a:prstDash val="solid"/>
              <a:miter/>
            </a:ln>
          </p:spPr>
          <p:txBody>
            <a:bodyPr rtlCol="0" anchor="ctr"/>
            <a:lstStyle/>
            <a:p>
              <a:endParaRPr lang="en-GB"/>
            </a:p>
          </p:txBody>
        </p:sp>
        <p:sp>
          <p:nvSpPr>
            <p:cNvPr id="14" name="TextBox 13">
              <a:extLst>
                <a:ext uri="{FF2B5EF4-FFF2-40B4-BE49-F238E27FC236}">
                  <a16:creationId xmlns:a16="http://schemas.microsoft.com/office/drawing/2014/main" id="{A64B578B-D9D2-4C1C-8396-AF897C257DFD}"/>
                </a:ext>
              </a:extLst>
            </p:cNvPr>
            <p:cNvSpPr txBox="1"/>
            <p:nvPr/>
          </p:nvSpPr>
          <p:spPr>
            <a:xfrm>
              <a:off x="7229897" y="3880769"/>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Proteinuria</a:t>
              </a:r>
            </a:p>
          </p:txBody>
        </p:sp>
        <p:grpSp>
          <p:nvGrpSpPr>
            <p:cNvPr id="212" name="Group 211">
              <a:extLst>
                <a:ext uri="{FF2B5EF4-FFF2-40B4-BE49-F238E27FC236}">
                  <a16:creationId xmlns:a16="http://schemas.microsoft.com/office/drawing/2014/main" id="{DDBC2A9D-951A-440D-B122-CE1366A2DFBD}"/>
                </a:ext>
              </a:extLst>
            </p:cNvPr>
            <p:cNvGrpSpPr/>
            <p:nvPr/>
          </p:nvGrpSpPr>
          <p:grpSpPr>
            <a:xfrm>
              <a:off x="6093350" y="3928354"/>
              <a:ext cx="4968689" cy="2181895"/>
              <a:chOff x="702200" y="3928354"/>
              <a:chExt cx="4968689" cy="2181895"/>
            </a:xfrm>
          </p:grpSpPr>
          <p:sp>
            <p:nvSpPr>
              <p:cNvPr id="213" name="TextBox 212">
                <a:extLst>
                  <a:ext uri="{FF2B5EF4-FFF2-40B4-BE49-F238E27FC236}">
                    <a16:creationId xmlns:a16="http://schemas.microsoft.com/office/drawing/2014/main" id="{E67D1C8A-1A29-4E03-8806-27B7C0784B53}"/>
                  </a:ext>
                </a:extLst>
              </p:cNvPr>
              <p:cNvSpPr txBox="1"/>
              <p:nvPr/>
            </p:nvSpPr>
            <p:spPr>
              <a:xfrm>
                <a:off x="867921" y="50989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0.2</a:t>
                </a:r>
              </a:p>
            </p:txBody>
          </p:sp>
          <p:sp>
            <p:nvSpPr>
              <p:cNvPr id="214" name="TextBox 213">
                <a:extLst>
                  <a:ext uri="{FF2B5EF4-FFF2-40B4-BE49-F238E27FC236}">
                    <a16:creationId xmlns:a16="http://schemas.microsoft.com/office/drawing/2014/main" id="{1AE8C5FA-6BC5-4B7E-9AF8-88D82EC9E8E6}"/>
                  </a:ext>
                </a:extLst>
              </p:cNvPr>
              <p:cNvSpPr txBox="1"/>
              <p:nvPr/>
            </p:nvSpPr>
            <p:spPr>
              <a:xfrm>
                <a:off x="867921" y="5314555"/>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0.0</a:t>
                </a:r>
              </a:p>
            </p:txBody>
          </p:sp>
          <p:sp>
            <p:nvSpPr>
              <p:cNvPr id="215" name="TextBox 214">
                <a:extLst>
                  <a:ext uri="{FF2B5EF4-FFF2-40B4-BE49-F238E27FC236}">
                    <a16:creationId xmlns:a16="http://schemas.microsoft.com/office/drawing/2014/main" id="{0EDCBB73-4765-4B7C-9095-FC5C575780D7}"/>
                  </a:ext>
                </a:extLst>
              </p:cNvPr>
              <p:cNvSpPr txBox="1"/>
              <p:nvPr/>
            </p:nvSpPr>
            <p:spPr>
              <a:xfrm>
                <a:off x="867921" y="522268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0.1</a:t>
                </a:r>
              </a:p>
            </p:txBody>
          </p:sp>
          <p:sp>
            <p:nvSpPr>
              <p:cNvPr id="216" name="TextBox 215">
                <a:extLst>
                  <a:ext uri="{FF2B5EF4-FFF2-40B4-BE49-F238E27FC236}">
                    <a16:creationId xmlns:a16="http://schemas.microsoft.com/office/drawing/2014/main" id="{0508793A-31FC-4359-BEEC-F5B2E2656E88}"/>
                  </a:ext>
                </a:extLst>
              </p:cNvPr>
              <p:cNvSpPr txBox="1"/>
              <p:nvPr/>
            </p:nvSpPr>
            <p:spPr>
              <a:xfrm>
                <a:off x="867921" y="496182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0.3</a:t>
                </a:r>
              </a:p>
            </p:txBody>
          </p:sp>
          <p:sp>
            <p:nvSpPr>
              <p:cNvPr id="217" name="TextBox 216">
                <a:extLst>
                  <a:ext uri="{FF2B5EF4-FFF2-40B4-BE49-F238E27FC236}">
                    <a16:creationId xmlns:a16="http://schemas.microsoft.com/office/drawing/2014/main" id="{314FF6C6-085B-4A72-B236-4F7BE963793B}"/>
                  </a:ext>
                </a:extLst>
              </p:cNvPr>
              <p:cNvSpPr txBox="1"/>
              <p:nvPr/>
            </p:nvSpPr>
            <p:spPr>
              <a:xfrm>
                <a:off x="867921" y="48467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0.4</a:t>
                </a:r>
              </a:p>
            </p:txBody>
          </p:sp>
          <p:sp>
            <p:nvSpPr>
              <p:cNvPr id="218" name="TextBox 217">
                <a:extLst>
                  <a:ext uri="{FF2B5EF4-FFF2-40B4-BE49-F238E27FC236}">
                    <a16:creationId xmlns:a16="http://schemas.microsoft.com/office/drawing/2014/main" id="{4BC8C4FB-46E2-4350-B205-F58A541330A1}"/>
                  </a:ext>
                </a:extLst>
              </p:cNvPr>
              <p:cNvSpPr txBox="1"/>
              <p:nvPr/>
            </p:nvSpPr>
            <p:spPr>
              <a:xfrm>
                <a:off x="867921" y="470608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0.5</a:t>
                </a:r>
              </a:p>
            </p:txBody>
          </p:sp>
          <p:sp>
            <p:nvSpPr>
              <p:cNvPr id="219" name="TextBox 218">
                <a:extLst>
                  <a:ext uri="{FF2B5EF4-FFF2-40B4-BE49-F238E27FC236}">
                    <a16:creationId xmlns:a16="http://schemas.microsoft.com/office/drawing/2014/main" id="{F6531456-5A50-4EE8-91C7-67F2D6364AFD}"/>
                  </a:ext>
                </a:extLst>
              </p:cNvPr>
              <p:cNvSpPr txBox="1"/>
              <p:nvPr/>
            </p:nvSpPr>
            <p:spPr>
              <a:xfrm>
                <a:off x="867921" y="457468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0.6</a:t>
                </a:r>
              </a:p>
            </p:txBody>
          </p:sp>
          <p:sp>
            <p:nvSpPr>
              <p:cNvPr id="220" name="TextBox 219">
                <a:extLst>
                  <a:ext uri="{FF2B5EF4-FFF2-40B4-BE49-F238E27FC236}">
                    <a16:creationId xmlns:a16="http://schemas.microsoft.com/office/drawing/2014/main" id="{C32AF3A5-97DF-49C3-B9A9-24BC20810047}"/>
                  </a:ext>
                </a:extLst>
              </p:cNvPr>
              <p:cNvSpPr txBox="1"/>
              <p:nvPr/>
            </p:nvSpPr>
            <p:spPr>
              <a:xfrm>
                <a:off x="867921" y="445034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0.7</a:t>
                </a:r>
              </a:p>
            </p:txBody>
          </p:sp>
          <p:sp>
            <p:nvSpPr>
              <p:cNvPr id="221" name="TextBox 220">
                <a:extLst>
                  <a:ext uri="{FF2B5EF4-FFF2-40B4-BE49-F238E27FC236}">
                    <a16:creationId xmlns:a16="http://schemas.microsoft.com/office/drawing/2014/main" id="{552E890A-7DCD-4112-85F0-8F8933E0F714}"/>
                  </a:ext>
                </a:extLst>
              </p:cNvPr>
              <p:cNvSpPr txBox="1"/>
              <p:nvPr/>
            </p:nvSpPr>
            <p:spPr>
              <a:xfrm>
                <a:off x="867921" y="433240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0.8</a:t>
                </a:r>
              </a:p>
            </p:txBody>
          </p:sp>
          <p:sp>
            <p:nvSpPr>
              <p:cNvPr id="222" name="TextBox 221">
                <a:extLst>
                  <a:ext uri="{FF2B5EF4-FFF2-40B4-BE49-F238E27FC236}">
                    <a16:creationId xmlns:a16="http://schemas.microsoft.com/office/drawing/2014/main" id="{893DE27F-9C8F-4A30-995B-32343184D99B}"/>
                  </a:ext>
                </a:extLst>
              </p:cNvPr>
              <p:cNvSpPr txBox="1"/>
              <p:nvPr/>
            </p:nvSpPr>
            <p:spPr>
              <a:xfrm>
                <a:off x="867921" y="418821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0.9</a:t>
                </a:r>
              </a:p>
            </p:txBody>
          </p:sp>
          <p:sp>
            <p:nvSpPr>
              <p:cNvPr id="223" name="TextBox 222">
                <a:extLst>
                  <a:ext uri="{FF2B5EF4-FFF2-40B4-BE49-F238E27FC236}">
                    <a16:creationId xmlns:a16="http://schemas.microsoft.com/office/drawing/2014/main" id="{B024676F-D663-427B-89C0-85805C0C43B4}"/>
                  </a:ext>
                </a:extLst>
              </p:cNvPr>
              <p:cNvSpPr txBox="1"/>
              <p:nvPr/>
            </p:nvSpPr>
            <p:spPr>
              <a:xfrm>
                <a:off x="867921" y="406034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cxnSp>
            <p:nvCxnSpPr>
              <p:cNvPr id="224" name="Straight Connector 223">
                <a:extLst>
                  <a:ext uri="{FF2B5EF4-FFF2-40B4-BE49-F238E27FC236}">
                    <a16:creationId xmlns:a16="http://schemas.microsoft.com/office/drawing/2014/main" id="{59FBD6EB-AFF0-4519-ADFB-FA8D85F1EA9B}"/>
                  </a:ext>
                </a:extLst>
              </p:cNvPr>
              <p:cNvCxnSpPr>
                <a:cxnSpLocks/>
              </p:cNvCxnSpPr>
              <p:nvPr/>
            </p:nvCxnSpPr>
            <p:spPr>
              <a:xfrm>
                <a:off x="1280514" y="4125404"/>
                <a:ext cx="0" cy="13399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5" name="TextBox 224">
                <a:extLst>
                  <a:ext uri="{FF2B5EF4-FFF2-40B4-BE49-F238E27FC236}">
                    <a16:creationId xmlns:a16="http://schemas.microsoft.com/office/drawing/2014/main" id="{7EB581A2-32C4-421B-939D-6BBA46EC8468}"/>
                  </a:ext>
                </a:extLst>
              </p:cNvPr>
              <p:cNvSpPr txBox="1"/>
              <p:nvPr/>
            </p:nvSpPr>
            <p:spPr>
              <a:xfrm rot="16200000">
                <a:off x="267067" y="4655499"/>
                <a:ext cx="1291022"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Probability</a:t>
                </a:r>
              </a:p>
            </p:txBody>
          </p:sp>
          <p:cxnSp>
            <p:nvCxnSpPr>
              <p:cNvPr id="226" name="Straight Connector 225">
                <a:extLst>
                  <a:ext uri="{FF2B5EF4-FFF2-40B4-BE49-F238E27FC236}">
                    <a16:creationId xmlns:a16="http://schemas.microsoft.com/office/drawing/2014/main" id="{27239F4D-F05C-4815-B93A-16659CF537A1}"/>
                  </a:ext>
                </a:extLst>
              </p:cNvPr>
              <p:cNvCxnSpPr>
                <a:cxnSpLocks/>
              </p:cNvCxnSpPr>
              <p:nvPr/>
            </p:nvCxnSpPr>
            <p:spPr>
              <a:xfrm flipH="1">
                <a:off x="1200894" y="541642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7" name="TextBox 226">
                <a:extLst>
                  <a:ext uri="{FF2B5EF4-FFF2-40B4-BE49-F238E27FC236}">
                    <a16:creationId xmlns:a16="http://schemas.microsoft.com/office/drawing/2014/main" id="{7CEC5CD6-FA81-4004-BE1F-E36A7D64A6FD}"/>
                  </a:ext>
                </a:extLst>
              </p:cNvPr>
              <p:cNvSpPr txBox="1"/>
              <p:nvPr/>
            </p:nvSpPr>
            <p:spPr>
              <a:xfrm>
                <a:off x="1272895" y="5571076"/>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a:t>
                </a:r>
              </a:p>
            </p:txBody>
          </p:sp>
          <p:cxnSp>
            <p:nvCxnSpPr>
              <p:cNvPr id="228" name="Straight Connector 227">
                <a:extLst>
                  <a:ext uri="{FF2B5EF4-FFF2-40B4-BE49-F238E27FC236}">
                    <a16:creationId xmlns:a16="http://schemas.microsoft.com/office/drawing/2014/main" id="{0E09957F-8FF0-4512-B489-17B8F4C7E159}"/>
                  </a:ext>
                </a:extLst>
              </p:cNvPr>
              <p:cNvCxnSpPr>
                <a:cxnSpLocks/>
              </p:cNvCxnSpPr>
              <p:nvPr/>
            </p:nvCxnSpPr>
            <p:spPr>
              <a:xfrm flipH="1">
                <a:off x="1272894" y="5451216"/>
                <a:ext cx="4140000" cy="38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67DEB61E-6F1B-478A-A65B-1BC0D4EB53F5}"/>
                  </a:ext>
                </a:extLst>
              </p:cNvPr>
              <p:cNvCxnSpPr>
                <a:cxnSpLocks/>
              </p:cNvCxnSpPr>
              <p:nvPr/>
            </p:nvCxnSpPr>
            <p:spPr>
              <a:xfrm rot="16200000" flipH="1">
                <a:off x="536754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B915E734-8553-4609-AC16-C87DF4E206C6}"/>
                  </a:ext>
                </a:extLst>
              </p:cNvPr>
              <p:cNvCxnSpPr>
                <a:cxnSpLocks/>
              </p:cNvCxnSpPr>
              <p:nvPr/>
            </p:nvCxnSpPr>
            <p:spPr>
              <a:xfrm rot="16200000" flipH="1">
                <a:off x="3636507"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F8284DE7-3F06-429D-AC59-7ACF88DDBD80}"/>
                  </a:ext>
                </a:extLst>
              </p:cNvPr>
              <p:cNvCxnSpPr>
                <a:cxnSpLocks/>
              </p:cNvCxnSpPr>
              <p:nvPr/>
            </p:nvCxnSpPr>
            <p:spPr>
              <a:xfrm rot="16200000" flipH="1">
                <a:off x="2488273"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2" name="Straight Connector 231">
                <a:extLst>
                  <a:ext uri="{FF2B5EF4-FFF2-40B4-BE49-F238E27FC236}">
                    <a16:creationId xmlns:a16="http://schemas.microsoft.com/office/drawing/2014/main" id="{3E203B16-4CD2-4EEC-86F5-AC89CBB2A639}"/>
                  </a:ext>
                </a:extLst>
              </p:cNvPr>
              <p:cNvCxnSpPr>
                <a:cxnSpLocks/>
              </p:cNvCxnSpPr>
              <p:nvPr/>
            </p:nvCxnSpPr>
            <p:spPr>
              <a:xfrm rot="16200000" flipH="1">
                <a:off x="220130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3" name="Straight Connector 232">
                <a:extLst>
                  <a:ext uri="{FF2B5EF4-FFF2-40B4-BE49-F238E27FC236}">
                    <a16:creationId xmlns:a16="http://schemas.microsoft.com/office/drawing/2014/main" id="{39A74CE2-9B41-4D4F-B79D-B07D330A497F}"/>
                  </a:ext>
                </a:extLst>
              </p:cNvPr>
              <p:cNvCxnSpPr>
                <a:cxnSpLocks/>
              </p:cNvCxnSpPr>
              <p:nvPr/>
            </p:nvCxnSpPr>
            <p:spPr>
              <a:xfrm rot="16200000" flipH="1">
                <a:off x="1628121"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9568DEC4-7ECE-462A-A43D-2B0E0E42CDC2}"/>
                  </a:ext>
                </a:extLst>
              </p:cNvPr>
              <p:cNvCxnSpPr>
                <a:cxnSpLocks/>
              </p:cNvCxnSpPr>
              <p:nvPr/>
            </p:nvCxnSpPr>
            <p:spPr>
              <a:xfrm rot="16200000" flipH="1">
                <a:off x="1345343"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34E75978-0F5D-4846-9D3A-15831653B987}"/>
                  </a:ext>
                </a:extLst>
              </p:cNvPr>
              <p:cNvCxnSpPr>
                <a:cxnSpLocks/>
              </p:cNvCxnSpPr>
              <p:nvPr/>
            </p:nvCxnSpPr>
            <p:spPr>
              <a:xfrm rot="16200000" flipH="1">
                <a:off x="2776678" y="54872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529426E7-EC15-47B1-ACE0-452396A649DE}"/>
                  </a:ext>
                </a:extLst>
              </p:cNvPr>
              <p:cNvCxnSpPr>
                <a:cxnSpLocks/>
              </p:cNvCxnSpPr>
              <p:nvPr/>
            </p:nvCxnSpPr>
            <p:spPr>
              <a:xfrm rot="16200000" flipH="1">
                <a:off x="3344470" y="549248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A2BD9721-6458-4E4A-B2AF-628F5516AFF9}"/>
                  </a:ext>
                </a:extLst>
              </p:cNvPr>
              <p:cNvCxnSpPr>
                <a:cxnSpLocks/>
              </p:cNvCxnSpPr>
              <p:nvPr/>
            </p:nvCxnSpPr>
            <p:spPr>
              <a:xfrm rot="16200000" flipH="1">
                <a:off x="5082642"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ABC3A7B8-4C86-4A40-97C1-38CAD0E80F5E}"/>
                  </a:ext>
                </a:extLst>
              </p:cNvPr>
              <p:cNvCxnSpPr>
                <a:cxnSpLocks/>
              </p:cNvCxnSpPr>
              <p:nvPr/>
            </p:nvCxnSpPr>
            <p:spPr>
              <a:xfrm flipH="1">
                <a:off x="1217299" y="529406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2E61E543-E7C5-44F0-A34E-AA9BE15CAE04}"/>
                  </a:ext>
                </a:extLst>
              </p:cNvPr>
              <p:cNvCxnSpPr>
                <a:cxnSpLocks/>
              </p:cNvCxnSpPr>
              <p:nvPr/>
            </p:nvCxnSpPr>
            <p:spPr>
              <a:xfrm flipH="1">
                <a:off x="1217299" y="516753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FC79DB51-22C9-46EF-88D8-5B1E4D31C9D5}"/>
                  </a:ext>
                </a:extLst>
              </p:cNvPr>
              <p:cNvCxnSpPr>
                <a:cxnSpLocks/>
              </p:cNvCxnSpPr>
              <p:nvPr/>
            </p:nvCxnSpPr>
            <p:spPr>
              <a:xfrm flipH="1">
                <a:off x="1214064" y="50332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058973A4-F1DF-4D3A-AD9C-74F232832B14}"/>
                  </a:ext>
                </a:extLst>
              </p:cNvPr>
              <p:cNvCxnSpPr>
                <a:cxnSpLocks/>
              </p:cNvCxnSpPr>
              <p:nvPr/>
            </p:nvCxnSpPr>
            <p:spPr>
              <a:xfrm flipH="1">
                <a:off x="1213637" y="491819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A8CE74A1-9702-42F5-B5AB-BC6499809F70}"/>
                  </a:ext>
                </a:extLst>
              </p:cNvPr>
              <p:cNvCxnSpPr>
                <a:cxnSpLocks/>
              </p:cNvCxnSpPr>
              <p:nvPr/>
            </p:nvCxnSpPr>
            <p:spPr>
              <a:xfrm flipH="1">
                <a:off x="1213210" y="477753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33B7DF74-EF5B-4FCC-B5CD-B963A968B5C9}"/>
                  </a:ext>
                </a:extLst>
              </p:cNvPr>
              <p:cNvCxnSpPr>
                <a:cxnSpLocks/>
              </p:cNvCxnSpPr>
              <p:nvPr/>
            </p:nvCxnSpPr>
            <p:spPr>
              <a:xfrm flipH="1">
                <a:off x="1212356" y="46432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E6FBD75A-6DAB-426D-B67B-96F0D24B2755}"/>
                  </a:ext>
                </a:extLst>
              </p:cNvPr>
              <p:cNvCxnSpPr>
                <a:cxnSpLocks/>
              </p:cNvCxnSpPr>
              <p:nvPr/>
            </p:nvCxnSpPr>
            <p:spPr>
              <a:xfrm flipH="1">
                <a:off x="1211929" y="45218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64225183-BC72-486A-A90A-BE85328765D4}"/>
                  </a:ext>
                </a:extLst>
              </p:cNvPr>
              <p:cNvCxnSpPr>
                <a:cxnSpLocks/>
              </p:cNvCxnSpPr>
              <p:nvPr/>
            </p:nvCxnSpPr>
            <p:spPr>
              <a:xfrm flipH="1">
                <a:off x="1211502" y="440671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64DE282A-8478-44A0-BE65-652864BDBABB}"/>
                  </a:ext>
                </a:extLst>
              </p:cNvPr>
              <p:cNvCxnSpPr>
                <a:cxnSpLocks/>
              </p:cNvCxnSpPr>
              <p:nvPr/>
            </p:nvCxnSpPr>
            <p:spPr>
              <a:xfrm flipH="1">
                <a:off x="1210648" y="42596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57752870-6294-4490-8FBE-811113621B33}"/>
                  </a:ext>
                </a:extLst>
              </p:cNvPr>
              <p:cNvCxnSpPr>
                <a:cxnSpLocks/>
              </p:cNvCxnSpPr>
              <p:nvPr/>
            </p:nvCxnSpPr>
            <p:spPr>
              <a:xfrm flipH="1">
                <a:off x="1210221" y="41349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5ADE964F-D410-4323-8B10-720E8B5B529B}"/>
                  </a:ext>
                </a:extLst>
              </p:cNvPr>
              <p:cNvCxnSpPr>
                <a:cxnSpLocks/>
              </p:cNvCxnSpPr>
              <p:nvPr/>
            </p:nvCxnSpPr>
            <p:spPr>
              <a:xfrm rot="16200000" flipH="1">
                <a:off x="4793688" y="549110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701352CA-7C17-4DDE-85F9-9832013D812D}"/>
                  </a:ext>
                </a:extLst>
              </p:cNvPr>
              <p:cNvCxnSpPr>
                <a:cxnSpLocks/>
              </p:cNvCxnSpPr>
              <p:nvPr/>
            </p:nvCxnSpPr>
            <p:spPr>
              <a:xfrm rot="16200000" flipH="1">
                <a:off x="4504734" y="549039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EFC64E97-710E-4E1D-A581-E15F5ECA8BE8}"/>
                  </a:ext>
                </a:extLst>
              </p:cNvPr>
              <p:cNvCxnSpPr>
                <a:cxnSpLocks/>
              </p:cNvCxnSpPr>
              <p:nvPr/>
            </p:nvCxnSpPr>
            <p:spPr>
              <a:xfrm rot="16200000" flipH="1">
                <a:off x="4215780" y="54896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E8EC4A57-075C-4ED0-905C-812C26D4478D}"/>
                  </a:ext>
                </a:extLst>
              </p:cNvPr>
              <p:cNvCxnSpPr>
                <a:cxnSpLocks/>
              </p:cNvCxnSpPr>
              <p:nvPr/>
            </p:nvCxnSpPr>
            <p:spPr>
              <a:xfrm rot="16200000" flipH="1">
                <a:off x="3929449" y="549483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52" name="Group 251">
                <a:extLst>
                  <a:ext uri="{FF2B5EF4-FFF2-40B4-BE49-F238E27FC236}">
                    <a16:creationId xmlns:a16="http://schemas.microsoft.com/office/drawing/2014/main" id="{67FE859F-B53E-41EB-99A2-D71DBF83B0DD}"/>
                  </a:ext>
                </a:extLst>
              </p:cNvPr>
              <p:cNvGrpSpPr/>
              <p:nvPr/>
            </p:nvGrpSpPr>
            <p:grpSpPr>
              <a:xfrm>
                <a:off x="1267467" y="5477856"/>
                <a:ext cx="4292465" cy="230832"/>
                <a:chOff x="1267467" y="5481053"/>
                <a:chExt cx="4292465" cy="230832"/>
              </a:xfrm>
            </p:grpSpPr>
            <p:sp>
              <p:nvSpPr>
                <p:cNvPr id="274" name="TextBox 273">
                  <a:extLst>
                    <a:ext uri="{FF2B5EF4-FFF2-40B4-BE49-F238E27FC236}">
                      <a16:creationId xmlns:a16="http://schemas.microsoft.com/office/drawing/2014/main" id="{0155DE3D-76F4-481B-A431-6ABE8116D609}"/>
                    </a:ext>
                  </a:extLst>
                </p:cNvPr>
                <p:cNvSpPr txBox="1"/>
                <p:nvPr/>
              </p:nvSpPr>
              <p:spPr>
                <a:xfrm>
                  <a:off x="1267467" y="5481053"/>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275" name="TextBox 274">
                  <a:extLst>
                    <a:ext uri="{FF2B5EF4-FFF2-40B4-BE49-F238E27FC236}">
                      <a16:creationId xmlns:a16="http://schemas.microsoft.com/office/drawing/2014/main" id="{25EC3D4A-B7CD-46C7-8049-616D065118F7}"/>
                    </a:ext>
                  </a:extLst>
                </p:cNvPr>
                <p:cNvSpPr txBox="1"/>
                <p:nvPr/>
              </p:nvSpPr>
              <p:spPr>
                <a:xfrm>
                  <a:off x="5248958" y="5481053"/>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42</a:t>
                  </a:r>
                </a:p>
              </p:txBody>
            </p:sp>
            <p:sp>
              <p:nvSpPr>
                <p:cNvPr id="276" name="TextBox 275">
                  <a:extLst>
                    <a:ext uri="{FF2B5EF4-FFF2-40B4-BE49-F238E27FC236}">
                      <a16:creationId xmlns:a16="http://schemas.microsoft.com/office/drawing/2014/main" id="{CCC6E30C-3F97-48D1-BCF3-BD69BB5A8F1A}"/>
                    </a:ext>
                  </a:extLst>
                </p:cNvPr>
                <p:cNvSpPr txBox="1"/>
                <p:nvPr/>
              </p:nvSpPr>
              <p:spPr>
                <a:xfrm>
                  <a:off x="1586545" y="5481053"/>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277" name="TextBox 276">
                  <a:extLst>
                    <a:ext uri="{FF2B5EF4-FFF2-40B4-BE49-F238E27FC236}">
                      <a16:creationId xmlns:a16="http://schemas.microsoft.com/office/drawing/2014/main" id="{52DDA724-3216-4926-B9B2-F81C8ECD3FAC}"/>
                    </a:ext>
                  </a:extLst>
                </p:cNvPr>
                <p:cNvSpPr txBox="1"/>
                <p:nvPr/>
              </p:nvSpPr>
              <p:spPr>
                <a:xfrm>
                  <a:off x="2112161" y="5481053"/>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278" name="TextBox 277">
                  <a:extLst>
                    <a:ext uri="{FF2B5EF4-FFF2-40B4-BE49-F238E27FC236}">
                      <a16:creationId xmlns:a16="http://schemas.microsoft.com/office/drawing/2014/main" id="{6F2390FE-866A-4000-B666-516FCFF03E85}"/>
                    </a:ext>
                  </a:extLst>
                </p:cNvPr>
                <p:cNvSpPr txBox="1"/>
                <p:nvPr/>
              </p:nvSpPr>
              <p:spPr>
                <a:xfrm>
                  <a:off x="2289347"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279" name="TextBox 278">
                  <a:extLst>
                    <a:ext uri="{FF2B5EF4-FFF2-40B4-BE49-F238E27FC236}">
                      <a16:creationId xmlns:a16="http://schemas.microsoft.com/office/drawing/2014/main" id="{50CF1BDD-DA67-4B73-9855-B085FA495B39}"/>
                    </a:ext>
                  </a:extLst>
                </p:cNvPr>
                <p:cNvSpPr txBox="1"/>
                <p:nvPr/>
              </p:nvSpPr>
              <p:spPr>
                <a:xfrm>
                  <a:off x="3502915" y="5481053"/>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280" name="TextBox 279">
                  <a:extLst>
                    <a:ext uri="{FF2B5EF4-FFF2-40B4-BE49-F238E27FC236}">
                      <a16:creationId xmlns:a16="http://schemas.microsoft.com/office/drawing/2014/main" id="{968476F9-9650-432D-8C6D-E1802C3C1550}"/>
                    </a:ext>
                  </a:extLst>
                </p:cNvPr>
                <p:cNvSpPr txBox="1"/>
                <p:nvPr/>
              </p:nvSpPr>
              <p:spPr>
                <a:xfrm>
                  <a:off x="1846304" y="5481053"/>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281" name="TextBox 280">
                  <a:extLst>
                    <a:ext uri="{FF2B5EF4-FFF2-40B4-BE49-F238E27FC236}">
                      <a16:creationId xmlns:a16="http://schemas.microsoft.com/office/drawing/2014/main" id="{45442FE8-AC59-4ABD-8A2E-B0EA75413047}"/>
                    </a:ext>
                  </a:extLst>
                </p:cNvPr>
                <p:cNvSpPr txBox="1"/>
                <p:nvPr/>
              </p:nvSpPr>
              <p:spPr>
                <a:xfrm>
                  <a:off x="2577752"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282" name="TextBox 281">
                  <a:extLst>
                    <a:ext uri="{FF2B5EF4-FFF2-40B4-BE49-F238E27FC236}">
                      <a16:creationId xmlns:a16="http://schemas.microsoft.com/office/drawing/2014/main" id="{477CEB4F-EA16-4CE2-9BD3-0CB15E78B515}"/>
                    </a:ext>
                  </a:extLst>
                </p:cNvPr>
                <p:cNvSpPr txBox="1"/>
                <p:nvPr/>
              </p:nvSpPr>
              <p:spPr>
                <a:xfrm>
                  <a:off x="3219080"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283" name="TextBox 282">
                  <a:extLst>
                    <a:ext uri="{FF2B5EF4-FFF2-40B4-BE49-F238E27FC236}">
                      <a16:creationId xmlns:a16="http://schemas.microsoft.com/office/drawing/2014/main" id="{065D7435-575A-4F04-A67F-F2AC9CA23851}"/>
                    </a:ext>
                  </a:extLst>
                </p:cNvPr>
                <p:cNvSpPr txBox="1"/>
                <p:nvPr/>
              </p:nvSpPr>
              <p:spPr>
                <a:xfrm>
                  <a:off x="4950858"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39</a:t>
                  </a:r>
                </a:p>
              </p:txBody>
            </p:sp>
            <p:sp>
              <p:nvSpPr>
                <p:cNvPr id="284" name="TextBox 283">
                  <a:extLst>
                    <a:ext uri="{FF2B5EF4-FFF2-40B4-BE49-F238E27FC236}">
                      <a16:creationId xmlns:a16="http://schemas.microsoft.com/office/drawing/2014/main" id="{26D7FC15-971C-4E05-8945-91A8B3279225}"/>
                    </a:ext>
                  </a:extLst>
                </p:cNvPr>
                <p:cNvSpPr txBox="1"/>
                <p:nvPr/>
              </p:nvSpPr>
              <p:spPr>
                <a:xfrm>
                  <a:off x="4661904"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36</a:t>
                  </a:r>
                </a:p>
              </p:txBody>
            </p:sp>
            <p:sp>
              <p:nvSpPr>
                <p:cNvPr id="285" name="TextBox 284">
                  <a:extLst>
                    <a:ext uri="{FF2B5EF4-FFF2-40B4-BE49-F238E27FC236}">
                      <a16:creationId xmlns:a16="http://schemas.microsoft.com/office/drawing/2014/main" id="{9FDD41FD-EF09-44F7-93E9-91D69BA0F435}"/>
                    </a:ext>
                  </a:extLst>
                </p:cNvPr>
                <p:cNvSpPr txBox="1"/>
                <p:nvPr/>
              </p:nvSpPr>
              <p:spPr>
                <a:xfrm>
                  <a:off x="4372950"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33</a:t>
                  </a:r>
                </a:p>
              </p:txBody>
            </p:sp>
            <p:sp>
              <p:nvSpPr>
                <p:cNvPr id="286" name="TextBox 285">
                  <a:extLst>
                    <a:ext uri="{FF2B5EF4-FFF2-40B4-BE49-F238E27FC236}">
                      <a16:creationId xmlns:a16="http://schemas.microsoft.com/office/drawing/2014/main" id="{A2ADF8C4-82CC-4F21-AB5D-ACDE65295E69}"/>
                    </a:ext>
                  </a:extLst>
                </p:cNvPr>
                <p:cNvSpPr txBox="1"/>
                <p:nvPr/>
              </p:nvSpPr>
              <p:spPr>
                <a:xfrm>
                  <a:off x="4083996"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30</a:t>
                  </a:r>
                </a:p>
              </p:txBody>
            </p:sp>
            <p:sp>
              <p:nvSpPr>
                <p:cNvPr id="287" name="TextBox 286">
                  <a:extLst>
                    <a:ext uri="{FF2B5EF4-FFF2-40B4-BE49-F238E27FC236}">
                      <a16:creationId xmlns:a16="http://schemas.microsoft.com/office/drawing/2014/main" id="{95E5FD9B-F146-4F28-A85A-42239E3EA053}"/>
                    </a:ext>
                  </a:extLst>
                </p:cNvPr>
                <p:cNvSpPr txBox="1"/>
                <p:nvPr/>
              </p:nvSpPr>
              <p:spPr>
                <a:xfrm>
                  <a:off x="3797665"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288" name="TextBox 287">
                  <a:extLst>
                    <a:ext uri="{FF2B5EF4-FFF2-40B4-BE49-F238E27FC236}">
                      <a16:creationId xmlns:a16="http://schemas.microsoft.com/office/drawing/2014/main" id="{8524201B-0F1C-43A4-B73C-6DA121F19FBD}"/>
                    </a:ext>
                  </a:extLst>
                </p:cNvPr>
                <p:cNvSpPr txBox="1"/>
                <p:nvPr/>
              </p:nvSpPr>
              <p:spPr>
                <a:xfrm>
                  <a:off x="2942893"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grpSp>
          <p:cxnSp>
            <p:nvCxnSpPr>
              <p:cNvPr id="253" name="Straight Connector 252">
                <a:extLst>
                  <a:ext uri="{FF2B5EF4-FFF2-40B4-BE49-F238E27FC236}">
                    <a16:creationId xmlns:a16="http://schemas.microsoft.com/office/drawing/2014/main" id="{52E31A1A-082F-4FA6-886D-BFC00481816A}"/>
                  </a:ext>
                </a:extLst>
              </p:cNvPr>
              <p:cNvCxnSpPr>
                <a:cxnSpLocks/>
              </p:cNvCxnSpPr>
              <p:nvPr/>
            </p:nvCxnSpPr>
            <p:spPr>
              <a:xfrm rot="16200000" flipH="1">
                <a:off x="3068283" y="54895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4" name="Straight Connector 253">
                <a:extLst>
                  <a:ext uri="{FF2B5EF4-FFF2-40B4-BE49-F238E27FC236}">
                    <a16:creationId xmlns:a16="http://schemas.microsoft.com/office/drawing/2014/main" id="{D7395E6B-8C18-4E36-9AD4-CC362191A788}"/>
                  </a:ext>
                </a:extLst>
              </p:cNvPr>
              <p:cNvCxnSpPr>
                <a:cxnSpLocks/>
              </p:cNvCxnSpPr>
              <p:nvPr/>
            </p:nvCxnSpPr>
            <p:spPr>
              <a:xfrm rot="16200000" flipH="1">
                <a:off x="1924395" y="54962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C7A8D302-D3B4-4DA0-97EC-59E99CB11CFC}"/>
                  </a:ext>
                </a:extLst>
              </p:cNvPr>
              <p:cNvSpPr txBox="1"/>
              <p:nvPr/>
            </p:nvSpPr>
            <p:spPr>
              <a:xfrm>
                <a:off x="4139067" y="3928354"/>
                <a:ext cx="1531822" cy="646331"/>
              </a:xfrm>
              <a:prstGeom prst="rect">
                <a:avLst/>
              </a:prstGeom>
              <a:noFill/>
            </p:spPr>
            <p:txBody>
              <a:bodyPr wrap="square" rtlCol="0">
                <a:spAutoFit/>
              </a:bodyPr>
              <a:lstStyle/>
              <a:p>
                <a:pPr>
                  <a:lnSpc>
                    <a:spcPct val="90000"/>
                  </a:lnSpc>
                </a:pPr>
                <a:r>
                  <a:rPr lang="en-GB" sz="800" dirty="0">
                    <a:solidFill>
                      <a:schemeClr val="tx2"/>
                    </a:solidFill>
                    <a:ea typeface="Aileron" charset="0"/>
                    <a:cs typeface="Aileron" charset="0"/>
                  </a:rPr>
                  <a:t>Median (month) (95% CI)</a:t>
                </a:r>
              </a:p>
              <a:p>
                <a:pPr indent="-108000">
                  <a:lnSpc>
                    <a:spcPct val="90000"/>
                  </a:lnSpc>
                  <a:buClr>
                    <a:schemeClr val="bg2">
                      <a:lumMod val="25000"/>
                    </a:schemeClr>
                  </a:buClr>
                  <a:buFont typeface="Calibri" panose="020F0502020204030204" pitchFamily="34" charset="0"/>
                  <a:buChar char="—"/>
                </a:pPr>
                <a:r>
                  <a:rPr lang="en-GB" sz="800" dirty="0">
                    <a:solidFill>
                      <a:schemeClr val="tx2"/>
                    </a:solidFill>
                    <a:ea typeface="Aileron" charset="0"/>
                    <a:cs typeface="Aileron" charset="0"/>
                  </a:rPr>
                  <a:t>Yes: 18.6 (14.1, 21.2)</a:t>
                </a:r>
              </a:p>
              <a:p>
                <a:pPr indent="-108000">
                  <a:lnSpc>
                    <a:spcPct val="90000"/>
                  </a:lnSpc>
                  <a:buClr>
                    <a:schemeClr val="accent1"/>
                  </a:buClr>
                  <a:buFont typeface="Calibri" panose="020F0502020204030204" pitchFamily="34" charset="0"/>
                  <a:buChar char="—"/>
                </a:pPr>
                <a:r>
                  <a:rPr lang="en-GB" sz="800" dirty="0">
                    <a:solidFill>
                      <a:schemeClr val="tx2"/>
                    </a:solidFill>
                    <a:ea typeface="Aileron" charset="0"/>
                    <a:cs typeface="Aileron" charset="0"/>
                  </a:rPr>
                  <a:t>No: 12.3 (10.9, 13.9)</a:t>
                </a:r>
              </a:p>
              <a:p>
                <a:pPr>
                  <a:lnSpc>
                    <a:spcPct val="90000"/>
                  </a:lnSpc>
                </a:pPr>
                <a:r>
                  <a:rPr lang="en-GB" sz="800" dirty="0">
                    <a:solidFill>
                      <a:schemeClr val="tx2"/>
                    </a:solidFill>
                    <a:ea typeface="Aileron" charset="0"/>
                    <a:cs typeface="Aileron" charset="0"/>
                  </a:rPr>
                  <a:t>HR(95% CI): 0.76 (0.60, 0.98)</a:t>
                </a:r>
              </a:p>
              <a:p>
                <a:pPr>
                  <a:lnSpc>
                    <a:spcPct val="90000"/>
                  </a:lnSpc>
                </a:pPr>
                <a:r>
                  <a:rPr lang="en-GB" sz="800" dirty="0">
                    <a:solidFill>
                      <a:schemeClr val="tx2"/>
                    </a:solidFill>
                    <a:ea typeface="Aileron" charset="0"/>
                    <a:cs typeface="Aileron" charset="0"/>
                  </a:rPr>
                  <a:t>Log-rank Test: </a:t>
                </a:r>
                <a:r>
                  <a:rPr lang="en-GB" sz="800" i="1" dirty="0">
                    <a:solidFill>
                      <a:schemeClr val="tx2"/>
                    </a:solidFill>
                    <a:ea typeface="Aileron" charset="0"/>
                    <a:cs typeface="Aileron" charset="0"/>
                  </a:rPr>
                  <a:t>P</a:t>
                </a:r>
                <a:r>
                  <a:rPr lang="en-GB" sz="800" dirty="0">
                    <a:solidFill>
                      <a:schemeClr val="tx2"/>
                    </a:solidFill>
                    <a:ea typeface="Aileron" charset="0"/>
                    <a:cs typeface="Aileron" charset="0"/>
                  </a:rPr>
                  <a:t>-value: 0.030</a:t>
                </a:r>
              </a:p>
            </p:txBody>
          </p:sp>
          <p:grpSp>
            <p:nvGrpSpPr>
              <p:cNvPr id="256" name="Group 255">
                <a:extLst>
                  <a:ext uri="{FF2B5EF4-FFF2-40B4-BE49-F238E27FC236}">
                    <a16:creationId xmlns:a16="http://schemas.microsoft.com/office/drawing/2014/main" id="{E311121D-3D47-4FD1-9C53-CE6B3F3C5AB3}"/>
                  </a:ext>
                </a:extLst>
              </p:cNvPr>
              <p:cNvGrpSpPr/>
              <p:nvPr/>
            </p:nvGrpSpPr>
            <p:grpSpPr>
              <a:xfrm>
                <a:off x="831140" y="5771695"/>
                <a:ext cx="4753590" cy="338554"/>
                <a:chOff x="831140" y="5996850"/>
                <a:chExt cx="4753590" cy="338554"/>
              </a:xfrm>
            </p:grpSpPr>
            <p:sp>
              <p:nvSpPr>
                <p:cNvPr id="258" name="TextBox 257">
                  <a:extLst>
                    <a:ext uri="{FF2B5EF4-FFF2-40B4-BE49-F238E27FC236}">
                      <a16:creationId xmlns:a16="http://schemas.microsoft.com/office/drawing/2014/main" id="{B854EAA9-DE71-4CB4-AA32-127F14DEB0DD}"/>
                    </a:ext>
                  </a:extLst>
                </p:cNvPr>
                <p:cNvSpPr txBox="1"/>
                <p:nvPr/>
              </p:nvSpPr>
              <p:spPr>
                <a:xfrm>
                  <a:off x="119926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117</a:t>
                  </a:r>
                </a:p>
                <a:p>
                  <a:pPr algn="ctr"/>
                  <a:r>
                    <a:rPr lang="en-GB" sz="800" dirty="0">
                      <a:solidFill>
                        <a:schemeClr val="tx2"/>
                      </a:solidFill>
                      <a:ea typeface="Aileron" charset="0"/>
                      <a:cs typeface="Aileron" charset="0"/>
                    </a:rPr>
                    <a:t>361</a:t>
                  </a:r>
                </a:p>
              </p:txBody>
            </p:sp>
            <p:sp>
              <p:nvSpPr>
                <p:cNvPr id="259" name="TextBox 258">
                  <a:extLst>
                    <a:ext uri="{FF2B5EF4-FFF2-40B4-BE49-F238E27FC236}">
                      <a16:creationId xmlns:a16="http://schemas.microsoft.com/office/drawing/2014/main" id="{B89D3B46-D23D-47DE-932D-F56D8CE766DA}"/>
                    </a:ext>
                  </a:extLst>
                </p:cNvPr>
                <p:cNvSpPr txBox="1"/>
                <p:nvPr/>
              </p:nvSpPr>
              <p:spPr>
                <a:xfrm>
                  <a:off x="149276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113</a:t>
                  </a:r>
                </a:p>
                <a:p>
                  <a:pPr algn="ctr"/>
                  <a:r>
                    <a:rPr lang="en-GB" sz="800" dirty="0">
                      <a:solidFill>
                        <a:schemeClr val="tx2"/>
                      </a:solidFill>
                      <a:ea typeface="Aileron" charset="0"/>
                      <a:cs typeface="Aileron" charset="0"/>
                    </a:rPr>
                    <a:t>323</a:t>
                  </a:r>
                </a:p>
              </p:txBody>
            </p:sp>
            <p:sp>
              <p:nvSpPr>
                <p:cNvPr id="260" name="TextBox 259">
                  <a:extLst>
                    <a:ext uri="{FF2B5EF4-FFF2-40B4-BE49-F238E27FC236}">
                      <a16:creationId xmlns:a16="http://schemas.microsoft.com/office/drawing/2014/main" id="{EDBF2D51-C73A-4F2D-8605-B420248F639F}"/>
                    </a:ext>
                  </a:extLst>
                </p:cNvPr>
                <p:cNvSpPr txBox="1"/>
                <p:nvPr/>
              </p:nvSpPr>
              <p:spPr>
                <a:xfrm>
                  <a:off x="1771970"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100</a:t>
                  </a:r>
                </a:p>
                <a:p>
                  <a:pPr algn="ctr"/>
                  <a:r>
                    <a:rPr lang="en-GB" sz="800" dirty="0">
                      <a:solidFill>
                        <a:schemeClr val="tx2"/>
                      </a:solidFill>
                      <a:ea typeface="Aileron" charset="0"/>
                      <a:cs typeface="Aileron" charset="0"/>
                    </a:rPr>
                    <a:t>274</a:t>
                  </a:r>
                </a:p>
              </p:txBody>
            </p:sp>
            <p:sp>
              <p:nvSpPr>
                <p:cNvPr id="261" name="TextBox 260">
                  <a:extLst>
                    <a:ext uri="{FF2B5EF4-FFF2-40B4-BE49-F238E27FC236}">
                      <a16:creationId xmlns:a16="http://schemas.microsoft.com/office/drawing/2014/main" id="{E55EA6CF-61E9-4E32-9394-6774AC6D5EA4}"/>
                    </a:ext>
                  </a:extLst>
                </p:cNvPr>
                <p:cNvSpPr txBox="1"/>
                <p:nvPr/>
              </p:nvSpPr>
              <p:spPr>
                <a:xfrm>
                  <a:off x="2065469"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92</a:t>
                  </a:r>
                </a:p>
                <a:p>
                  <a:pPr algn="ctr"/>
                  <a:r>
                    <a:rPr lang="en-GB" sz="800" dirty="0">
                      <a:solidFill>
                        <a:schemeClr val="tx2"/>
                      </a:solidFill>
                      <a:ea typeface="Aileron" charset="0"/>
                      <a:cs typeface="Aileron" charset="0"/>
                    </a:rPr>
                    <a:t>205</a:t>
                  </a:r>
                </a:p>
              </p:txBody>
            </p:sp>
            <p:sp>
              <p:nvSpPr>
                <p:cNvPr id="262" name="TextBox 261">
                  <a:extLst>
                    <a:ext uri="{FF2B5EF4-FFF2-40B4-BE49-F238E27FC236}">
                      <a16:creationId xmlns:a16="http://schemas.microsoft.com/office/drawing/2014/main" id="{10231399-303A-45C6-8863-181EBCB86507}"/>
                    </a:ext>
                  </a:extLst>
                </p:cNvPr>
                <p:cNvSpPr txBox="1"/>
                <p:nvPr/>
              </p:nvSpPr>
              <p:spPr>
                <a:xfrm>
                  <a:off x="2344679"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77</a:t>
                  </a:r>
                </a:p>
                <a:p>
                  <a:pPr algn="ctr"/>
                  <a:r>
                    <a:rPr lang="en-GB" sz="800" dirty="0">
                      <a:solidFill>
                        <a:schemeClr val="tx2"/>
                      </a:solidFill>
                      <a:ea typeface="Aileron" charset="0"/>
                      <a:cs typeface="Aileron" charset="0"/>
                    </a:rPr>
                    <a:t>176</a:t>
                  </a:r>
                </a:p>
              </p:txBody>
            </p:sp>
            <p:sp>
              <p:nvSpPr>
                <p:cNvPr id="263" name="TextBox 262">
                  <a:extLst>
                    <a:ext uri="{FF2B5EF4-FFF2-40B4-BE49-F238E27FC236}">
                      <a16:creationId xmlns:a16="http://schemas.microsoft.com/office/drawing/2014/main" id="{DCEE07BC-6C02-4215-ABD4-5DDA615767C9}"/>
                    </a:ext>
                  </a:extLst>
                </p:cNvPr>
                <p:cNvSpPr txBox="1"/>
                <p:nvPr/>
              </p:nvSpPr>
              <p:spPr>
                <a:xfrm>
                  <a:off x="263817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66</a:t>
                  </a:r>
                </a:p>
                <a:p>
                  <a:pPr algn="ctr"/>
                  <a:r>
                    <a:rPr lang="en-GB" sz="800" dirty="0">
                      <a:solidFill>
                        <a:schemeClr val="tx2"/>
                      </a:solidFill>
                      <a:ea typeface="Aileron" charset="0"/>
                      <a:cs typeface="Aileron" charset="0"/>
                    </a:rPr>
                    <a:t>141</a:t>
                  </a:r>
                </a:p>
              </p:txBody>
            </p:sp>
            <p:sp>
              <p:nvSpPr>
                <p:cNvPr id="264" name="TextBox 263">
                  <a:extLst>
                    <a:ext uri="{FF2B5EF4-FFF2-40B4-BE49-F238E27FC236}">
                      <a16:creationId xmlns:a16="http://schemas.microsoft.com/office/drawing/2014/main" id="{139598BF-CA6B-44F0-93C2-2088BB702E80}"/>
                    </a:ext>
                  </a:extLst>
                </p:cNvPr>
                <p:cNvSpPr txBox="1"/>
                <p:nvPr/>
              </p:nvSpPr>
              <p:spPr>
                <a:xfrm>
                  <a:off x="2920585"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55</a:t>
                  </a:r>
                </a:p>
                <a:p>
                  <a:pPr algn="ctr"/>
                  <a:r>
                    <a:rPr lang="en-GB" sz="800" dirty="0">
                      <a:solidFill>
                        <a:schemeClr val="tx2"/>
                      </a:solidFill>
                      <a:ea typeface="Aileron" charset="0"/>
                      <a:cs typeface="Aileron" charset="0"/>
                    </a:rPr>
                    <a:t>123</a:t>
                  </a:r>
                </a:p>
              </p:txBody>
            </p:sp>
            <p:sp>
              <p:nvSpPr>
                <p:cNvPr id="265" name="TextBox 264">
                  <a:extLst>
                    <a:ext uri="{FF2B5EF4-FFF2-40B4-BE49-F238E27FC236}">
                      <a16:creationId xmlns:a16="http://schemas.microsoft.com/office/drawing/2014/main" id="{5FE175DE-8466-45BC-9BA4-C0B9162B2762}"/>
                    </a:ext>
                  </a:extLst>
                </p:cNvPr>
                <p:cNvSpPr txBox="1"/>
                <p:nvPr/>
              </p:nvSpPr>
              <p:spPr>
                <a:xfrm>
                  <a:off x="3214084"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44</a:t>
                  </a:r>
                </a:p>
                <a:p>
                  <a:pPr algn="ctr"/>
                  <a:r>
                    <a:rPr lang="en-GB" sz="800" dirty="0">
                      <a:solidFill>
                        <a:schemeClr val="tx2"/>
                      </a:solidFill>
                      <a:ea typeface="Aileron" charset="0"/>
                      <a:cs typeface="Aileron" charset="0"/>
                    </a:rPr>
                    <a:t>96</a:t>
                  </a:r>
                </a:p>
              </p:txBody>
            </p:sp>
            <p:sp>
              <p:nvSpPr>
                <p:cNvPr id="266" name="TextBox 265">
                  <a:extLst>
                    <a:ext uri="{FF2B5EF4-FFF2-40B4-BE49-F238E27FC236}">
                      <a16:creationId xmlns:a16="http://schemas.microsoft.com/office/drawing/2014/main" id="{9D6EF21E-8045-4FBD-B11B-CDB1074580D2}"/>
                    </a:ext>
                  </a:extLst>
                </p:cNvPr>
                <p:cNvSpPr txBox="1"/>
                <p:nvPr/>
              </p:nvSpPr>
              <p:spPr>
                <a:xfrm>
                  <a:off x="349649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36</a:t>
                  </a:r>
                </a:p>
                <a:p>
                  <a:pPr algn="ctr"/>
                  <a:r>
                    <a:rPr lang="en-GB" sz="800" dirty="0">
                      <a:solidFill>
                        <a:schemeClr val="tx2"/>
                      </a:solidFill>
                      <a:ea typeface="Aileron" charset="0"/>
                      <a:cs typeface="Aileron" charset="0"/>
                    </a:rPr>
                    <a:t>66</a:t>
                  </a:r>
                </a:p>
              </p:txBody>
            </p:sp>
            <p:sp>
              <p:nvSpPr>
                <p:cNvPr id="267" name="TextBox 266">
                  <a:extLst>
                    <a:ext uri="{FF2B5EF4-FFF2-40B4-BE49-F238E27FC236}">
                      <a16:creationId xmlns:a16="http://schemas.microsoft.com/office/drawing/2014/main" id="{2EBECAAA-97B9-4215-8B4E-3159D7010B36}"/>
                    </a:ext>
                  </a:extLst>
                </p:cNvPr>
                <p:cNvSpPr txBox="1"/>
                <p:nvPr/>
              </p:nvSpPr>
              <p:spPr>
                <a:xfrm>
                  <a:off x="378999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24</a:t>
                  </a:r>
                </a:p>
                <a:p>
                  <a:pPr algn="ctr"/>
                  <a:r>
                    <a:rPr lang="en-GB" sz="800" dirty="0">
                      <a:solidFill>
                        <a:schemeClr val="tx2"/>
                      </a:solidFill>
                      <a:ea typeface="Aileron" charset="0"/>
                      <a:cs typeface="Aileron" charset="0"/>
                    </a:rPr>
                    <a:t>43</a:t>
                  </a:r>
                </a:p>
              </p:txBody>
            </p:sp>
            <p:sp>
              <p:nvSpPr>
                <p:cNvPr id="268" name="TextBox 267">
                  <a:extLst>
                    <a:ext uri="{FF2B5EF4-FFF2-40B4-BE49-F238E27FC236}">
                      <a16:creationId xmlns:a16="http://schemas.microsoft.com/office/drawing/2014/main" id="{5851538C-FCC5-400F-BFDB-5E331C6BEDF0}"/>
                    </a:ext>
                  </a:extLst>
                </p:cNvPr>
                <p:cNvSpPr txBox="1"/>
                <p:nvPr/>
              </p:nvSpPr>
              <p:spPr>
                <a:xfrm>
                  <a:off x="4072397"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43</a:t>
                  </a:r>
                </a:p>
                <a:p>
                  <a:pPr algn="ctr"/>
                  <a:r>
                    <a:rPr lang="en-GB" sz="800" dirty="0">
                      <a:solidFill>
                        <a:schemeClr val="tx2"/>
                      </a:solidFill>
                      <a:ea typeface="Aileron" charset="0"/>
                      <a:cs typeface="Aileron" charset="0"/>
                    </a:rPr>
                    <a:t>27</a:t>
                  </a:r>
                </a:p>
              </p:txBody>
            </p:sp>
            <p:sp>
              <p:nvSpPr>
                <p:cNvPr id="269" name="TextBox 268">
                  <a:extLst>
                    <a:ext uri="{FF2B5EF4-FFF2-40B4-BE49-F238E27FC236}">
                      <a16:creationId xmlns:a16="http://schemas.microsoft.com/office/drawing/2014/main" id="{2032785E-1547-4849-9F8F-610A044DA633}"/>
                    </a:ext>
                  </a:extLst>
                </p:cNvPr>
                <p:cNvSpPr txBox="1"/>
                <p:nvPr/>
              </p:nvSpPr>
              <p:spPr>
                <a:xfrm>
                  <a:off x="4365896"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8</a:t>
                  </a:r>
                </a:p>
                <a:p>
                  <a:pPr algn="ctr"/>
                  <a:r>
                    <a:rPr lang="en-GB" sz="800" dirty="0">
                      <a:solidFill>
                        <a:schemeClr val="tx2"/>
                      </a:solidFill>
                      <a:ea typeface="Aileron" charset="0"/>
                      <a:cs typeface="Aileron" charset="0"/>
                    </a:rPr>
                    <a:t>13</a:t>
                  </a:r>
                </a:p>
              </p:txBody>
            </p:sp>
            <p:sp>
              <p:nvSpPr>
                <p:cNvPr id="270" name="TextBox 269">
                  <a:extLst>
                    <a:ext uri="{FF2B5EF4-FFF2-40B4-BE49-F238E27FC236}">
                      <a16:creationId xmlns:a16="http://schemas.microsoft.com/office/drawing/2014/main" id="{26A235BB-BC83-45A0-B80B-8E67EBE82649}"/>
                    </a:ext>
                  </a:extLst>
                </p:cNvPr>
                <p:cNvSpPr txBox="1"/>
                <p:nvPr/>
              </p:nvSpPr>
              <p:spPr>
                <a:xfrm>
                  <a:off x="4648303"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a:t>
                  </a:r>
                </a:p>
                <a:p>
                  <a:pPr algn="ctr"/>
                  <a:r>
                    <a:rPr lang="en-GB" sz="800" dirty="0">
                      <a:solidFill>
                        <a:schemeClr val="tx2"/>
                      </a:solidFill>
                      <a:ea typeface="Aileron" charset="0"/>
                      <a:cs typeface="Aileron" charset="0"/>
                    </a:rPr>
                    <a:t>5</a:t>
                  </a:r>
                </a:p>
              </p:txBody>
            </p:sp>
            <p:sp>
              <p:nvSpPr>
                <p:cNvPr id="271" name="TextBox 270">
                  <a:extLst>
                    <a:ext uri="{FF2B5EF4-FFF2-40B4-BE49-F238E27FC236}">
                      <a16:creationId xmlns:a16="http://schemas.microsoft.com/office/drawing/2014/main" id="{07E778A0-7C44-406A-A35A-86719C685571}"/>
                    </a:ext>
                  </a:extLst>
                </p:cNvPr>
                <p:cNvSpPr txBox="1"/>
                <p:nvPr/>
              </p:nvSpPr>
              <p:spPr>
                <a:xfrm>
                  <a:off x="4941802"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a:t>
                  </a:r>
                </a:p>
                <a:p>
                  <a:pPr algn="ctr"/>
                  <a:r>
                    <a:rPr lang="en-GB" sz="800" dirty="0">
                      <a:solidFill>
                        <a:schemeClr val="tx2"/>
                      </a:solidFill>
                      <a:ea typeface="Aileron" charset="0"/>
                      <a:cs typeface="Aileron" charset="0"/>
                    </a:rPr>
                    <a:t>1</a:t>
                  </a:r>
                </a:p>
              </p:txBody>
            </p:sp>
            <p:sp>
              <p:nvSpPr>
                <p:cNvPr id="272" name="TextBox 271">
                  <a:extLst>
                    <a:ext uri="{FF2B5EF4-FFF2-40B4-BE49-F238E27FC236}">
                      <a16:creationId xmlns:a16="http://schemas.microsoft.com/office/drawing/2014/main" id="{FED1E9F7-6AEE-4A11-9667-B1992D466F08}"/>
                    </a:ext>
                  </a:extLst>
                </p:cNvPr>
                <p:cNvSpPr txBox="1"/>
                <p:nvPr/>
              </p:nvSpPr>
              <p:spPr>
                <a:xfrm>
                  <a:off x="524105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0</a:t>
                  </a:r>
                </a:p>
                <a:p>
                  <a:pPr algn="ctr"/>
                  <a:r>
                    <a:rPr lang="en-GB" sz="800" dirty="0">
                      <a:solidFill>
                        <a:schemeClr val="tx2"/>
                      </a:solidFill>
                      <a:ea typeface="Aileron" charset="0"/>
                      <a:cs typeface="Aileron" charset="0"/>
                    </a:rPr>
                    <a:t>0</a:t>
                  </a:r>
                </a:p>
              </p:txBody>
            </p:sp>
            <p:sp>
              <p:nvSpPr>
                <p:cNvPr id="273" name="TextBox 272">
                  <a:extLst>
                    <a:ext uri="{FF2B5EF4-FFF2-40B4-BE49-F238E27FC236}">
                      <a16:creationId xmlns:a16="http://schemas.microsoft.com/office/drawing/2014/main" id="{A0626C33-BA9C-4063-A00C-A0CBA651C05B}"/>
                    </a:ext>
                  </a:extLst>
                </p:cNvPr>
                <p:cNvSpPr txBox="1"/>
                <p:nvPr/>
              </p:nvSpPr>
              <p:spPr>
                <a:xfrm>
                  <a:off x="831140" y="5996850"/>
                  <a:ext cx="378561" cy="338554"/>
                </a:xfrm>
                <a:prstGeom prst="rect">
                  <a:avLst/>
                </a:prstGeom>
                <a:noFill/>
              </p:spPr>
              <p:txBody>
                <a:bodyPr wrap="square" rtlCol="0">
                  <a:spAutoFit/>
                </a:bodyPr>
                <a:lstStyle/>
                <a:p>
                  <a:pPr algn="r"/>
                  <a:r>
                    <a:rPr lang="en-GB" sz="800" dirty="0">
                      <a:solidFill>
                        <a:schemeClr val="tx2"/>
                      </a:solidFill>
                      <a:ea typeface="Aileron" charset="0"/>
                      <a:cs typeface="Aileron" charset="0"/>
                    </a:rPr>
                    <a:t>Yes</a:t>
                  </a:r>
                </a:p>
                <a:p>
                  <a:pPr algn="r"/>
                  <a:r>
                    <a:rPr lang="en-GB" sz="800" dirty="0">
                      <a:solidFill>
                        <a:schemeClr val="accent1"/>
                      </a:solidFill>
                      <a:ea typeface="Aileron" charset="0"/>
                      <a:cs typeface="Aileron" charset="0"/>
                    </a:rPr>
                    <a:t>No</a:t>
                  </a:r>
                </a:p>
              </p:txBody>
            </p:sp>
          </p:grpSp>
          <p:sp>
            <p:nvSpPr>
              <p:cNvPr id="257" name="TextBox 256">
                <a:extLst>
                  <a:ext uri="{FF2B5EF4-FFF2-40B4-BE49-F238E27FC236}">
                    <a16:creationId xmlns:a16="http://schemas.microsoft.com/office/drawing/2014/main" id="{1F8D9381-6036-4E4A-BE00-B5EDACBAE91C}"/>
                  </a:ext>
                </a:extLst>
              </p:cNvPr>
              <p:cNvSpPr txBox="1"/>
              <p:nvPr/>
            </p:nvSpPr>
            <p:spPr>
              <a:xfrm>
                <a:off x="702200" y="5663809"/>
                <a:ext cx="1446428" cy="215444"/>
              </a:xfrm>
              <a:prstGeom prst="rect">
                <a:avLst/>
              </a:prstGeom>
              <a:noFill/>
            </p:spPr>
            <p:txBody>
              <a:bodyPr wrap="square" rtlCol="0">
                <a:spAutoFit/>
              </a:bodyPr>
              <a:lstStyle/>
              <a:p>
                <a:r>
                  <a:rPr lang="en-GB" sz="800" dirty="0">
                    <a:solidFill>
                      <a:schemeClr val="tx2"/>
                    </a:solidFill>
                    <a:ea typeface="Aileron" charset="0"/>
                    <a:cs typeface="Aileron" charset="0"/>
                  </a:rPr>
                  <a:t>Number of subjects at risk:</a:t>
                </a:r>
              </a:p>
            </p:txBody>
          </p:sp>
        </p:grpSp>
        <p:grpSp>
          <p:nvGrpSpPr>
            <p:cNvPr id="1157" name="Group 1156">
              <a:extLst>
                <a:ext uri="{FF2B5EF4-FFF2-40B4-BE49-F238E27FC236}">
                  <a16:creationId xmlns:a16="http://schemas.microsoft.com/office/drawing/2014/main" id="{A5308190-2579-46AE-B60A-23AC983E0405}"/>
                </a:ext>
              </a:extLst>
            </p:cNvPr>
            <p:cNvGrpSpPr/>
            <p:nvPr/>
          </p:nvGrpSpPr>
          <p:grpSpPr>
            <a:xfrm>
              <a:off x="6779943" y="4109607"/>
              <a:ext cx="3809364" cy="1297467"/>
              <a:chOff x="6779943" y="4109607"/>
              <a:chExt cx="3809364" cy="1297467"/>
            </a:xfrm>
          </p:grpSpPr>
          <p:sp>
            <p:nvSpPr>
              <p:cNvPr id="1145" name="Freeform: Shape 1144">
                <a:extLst>
                  <a:ext uri="{FF2B5EF4-FFF2-40B4-BE49-F238E27FC236}">
                    <a16:creationId xmlns:a16="http://schemas.microsoft.com/office/drawing/2014/main" id="{4806B4D5-3D34-46A9-941D-BEA137335FA0}"/>
                  </a:ext>
                </a:extLst>
              </p:cNvPr>
              <p:cNvSpPr/>
              <p:nvPr/>
            </p:nvSpPr>
            <p:spPr>
              <a:xfrm>
                <a:off x="6779943" y="4128242"/>
                <a:ext cx="3809364" cy="1278832"/>
              </a:xfrm>
              <a:custGeom>
                <a:avLst/>
                <a:gdLst>
                  <a:gd name="connsiteX0" fmla="*/ 0 w 3809364"/>
                  <a:gd name="connsiteY0" fmla="*/ 0 h 1278832"/>
                  <a:gd name="connsiteX1" fmla="*/ 149966 w 3809364"/>
                  <a:gd name="connsiteY1" fmla="*/ 0 h 1278832"/>
                  <a:gd name="connsiteX2" fmla="*/ 149966 w 3809364"/>
                  <a:gd name="connsiteY2" fmla="*/ 14832 h 1278832"/>
                  <a:gd name="connsiteX3" fmla="*/ 181404 w 3809364"/>
                  <a:gd name="connsiteY3" fmla="*/ 14832 h 1278832"/>
                  <a:gd name="connsiteX4" fmla="*/ 181404 w 3809364"/>
                  <a:gd name="connsiteY4" fmla="*/ 21931 h 1278832"/>
                  <a:gd name="connsiteX5" fmla="*/ 197123 w 3809364"/>
                  <a:gd name="connsiteY5" fmla="*/ 21931 h 1278832"/>
                  <a:gd name="connsiteX6" fmla="*/ 197123 w 3809364"/>
                  <a:gd name="connsiteY6" fmla="*/ 34988 h 1278832"/>
                  <a:gd name="connsiteX7" fmla="*/ 331877 w 3809364"/>
                  <a:gd name="connsiteY7" fmla="*/ 34988 h 1278832"/>
                  <a:gd name="connsiteX8" fmla="*/ 331877 w 3809364"/>
                  <a:gd name="connsiteY8" fmla="*/ 40819 h 1278832"/>
                  <a:gd name="connsiteX9" fmla="*/ 343160 w 3809364"/>
                  <a:gd name="connsiteY9" fmla="*/ 40819 h 1278832"/>
                  <a:gd name="connsiteX10" fmla="*/ 343160 w 3809364"/>
                  <a:gd name="connsiteY10" fmla="*/ 57045 h 1278832"/>
                  <a:gd name="connsiteX11" fmla="*/ 352541 w 3809364"/>
                  <a:gd name="connsiteY11" fmla="*/ 57045 h 1278832"/>
                  <a:gd name="connsiteX12" fmla="*/ 352541 w 3809364"/>
                  <a:gd name="connsiteY12" fmla="*/ 67314 h 1278832"/>
                  <a:gd name="connsiteX13" fmla="*/ 362048 w 3809364"/>
                  <a:gd name="connsiteY13" fmla="*/ 67314 h 1278832"/>
                  <a:gd name="connsiteX14" fmla="*/ 362048 w 3809364"/>
                  <a:gd name="connsiteY14" fmla="*/ 86709 h 1278832"/>
                  <a:gd name="connsiteX15" fmla="*/ 397036 w 3809364"/>
                  <a:gd name="connsiteY15" fmla="*/ 86709 h 1278832"/>
                  <a:gd name="connsiteX16" fmla="*/ 397036 w 3809364"/>
                  <a:gd name="connsiteY16" fmla="*/ 100653 h 1278832"/>
                  <a:gd name="connsiteX17" fmla="*/ 416812 w 3809364"/>
                  <a:gd name="connsiteY17" fmla="*/ 100653 h 1278832"/>
                  <a:gd name="connsiteX18" fmla="*/ 416812 w 3809364"/>
                  <a:gd name="connsiteY18" fmla="*/ 110922 h 1278832"/>
                  <a:gd name="connsiteX19" fmla="*/ 441911 w 3809364"/>
                  <a:gd name="connsiteY19" fmla="*/ 110922 h 1278832"/>
                  <a:gd name="connsiteX20" fmla="*/ 441911 w 3809364"/>
                  <a:gd name="connsiteY20" fmla="*/ 123091 h 1278832"/>
                  <a:gd name="connsiteX21" fmla="*/ 496802 w 3809364"/>
                  <a:gd name="connsiteY21" fmla="*/ 123091 h 1278832"/>
                  <a:gd name="connsiteX22" fmla="*/ 496802 w 3809364"/>
                  <a:gd name="connsiteY22" fmla="*/ 131585 h 1278832"/>
                  <a:gd name="connsiteX23" fmla="*/ 519240 w 3809364"/>
                  <a:gd name="connsiteY23" fmla="*/ 131585 h 1278832"/>
                  <a:gd name="connsiteX24" fmla="*/ 519240 w 3809364"/>
                  <a:gd name="connsiteY24" fmla="*/ 143247 h 1278832"/>
                  <a:gd name="connsiteX25" fmla="*/ 542185 w 3809364"/>
                  <a:gd name="connsiteY25" fmla="*/ 143247 h 1278832"/>
                  <a:gd name="connsiteX26" fmla="*/ 542185 w 3809364"/>
                  <a:gd name="connsiteY26" fmla="*/ 163911 h 1278832"/>
                  <a:gd name="connsiteX27" fmla="*/ 560566 w 3809364"/>
                  <a:gd name="connsiteY27" fmla="*/ 163911 h 1278832"/>
                  <a:gd name="connsiteX28" fmla="*/ 560566 w 3809364"/>
                  <a:gd name="connsiteY28" fmla="*/ 178362 h 1278832"/>
                  <a:gd name="connsiteX29" fmla="*/ 575398 w 3809364"/>
                  <a:gd name="connsiteY29" fmla="*/ 178362 h 1278832"/>
                  <a:gd name="connsiteX30" fmla="*/ 575398 w 3809364"/>
                  <a:gd name="connsiteY30" fmla="*/ 190405 h 1278832"/>
                  <a:gd name="connsiteX31" fmla="*/ 586553 w 3809364"/>
                  <a:gd name="connsiteY31" fmla="*/ 190405 h 1278832"/>
                  <a:gd name="connsiteX32" fmla="*/ 586553 w 3809364"/>
                  <a:gd name="connsiteY32" fmla="*/ 201687 h 1278832"/>
                  <a:gd name="connsiteX33" fmla="*/ 599230 w 3809364"/>
                  <a:gd name="connsiteY33" fmla="*/ 201687 h 1278832"/>
                  <a:gd name="connsiteX34" fmla="*/ 599230 w 3809364"/>
                  <a:gd name="connsiteY34" fmla="*/ 211575 h 1278832"/>
                  <a:gd name="connsiteX35" fmla="*/ 679094 w 3809364"/>
                  <a:gd name="connsiteY35" fmla="*/ 211575 h 1278832"/>
                  <a:gd name="connsiteX36" fmla="*/ 679094 w 3809364"/>
                  <a:gd name="connsiteY36" fmla="*/ 219562 h 1278832"/>
                  <a:gd name="connsiteX37" fmla="*/ 738421 w 3809364"/>
                  <a:gd name="connsiteY37" fmla="*/ 219562 h 1278832"/>
                  <a:gd name="connsiteX38" fmla="*/ 738421 w 3809364"/>
                  <a:gd name="connsiteY38" fmla="*/ 232238 h 1278832"/>
                  <a:gd name="connsiteX39" fmla="*/ 759971 w 3809364"/>
                  <a:gd name="connsiteY39" fmla="*/ 232238 h 1278832"/>
                  <a:gd name="connsiteX40" fmla="*/ 759971 w 3809364"/>
                  <a:gd name="connsiteY40" fmla="*/ 244788 h 1278832"/>
                  <a:gd name="connsiteX41" fmla="*/ 831849 w 3809364"/>
                  <a:gd name="connsiteY41" fmla="*/ 244788 h 1278832"/>
                  <a:gd name="connsiteX42" fmla="*/ 831849 w 3809364"/>
                  <a:gd name="connsiteY42" fmla="*/ 264564 h 1278832"/>
                  <a:gd name="connsiteX43" fmla="*/ 879513 w 3809364"/>
                  <a:gd name="connsiteY43" fmla="*/ 264564 h 1278832"/>
                  <a:gd name="connsiteX44" fmla="*/ 879513 w 3809364"/>
                  <a:gd name="connsiteY44" fmla="*/ 278889 h 1278832"/>
                  <a:gd name="connsiteX45" fmla="*/ 894218 w 3809364"/>
                  <a:gd name="connsiteY45" fmla="*/ 278889 h 1278832"/>
                  <a:gd name="connsiteX46" fmla="*/ 894218 w 3809364"/>
                  <a:gd name="connsiteY46" fmla="*/ 286115 h 1278832"/>
                  <a:gd name="connsiteX47" fmla="*/ 903726 w 3809364"/>
                  <a:gd name="connsiteY47" fmla="*/ 286115 h 1278832"/>
                  <a:gd name="connsiteX48" fmla="*/ 903726 w 3809364"/>
                  <a:gd name="connsiteY48" fmla="*/ 300059 h 1278832"/>
                  <a:gd name="connsiteX49" fmla="*/ 915388 w 3809364"/>
                  <a:gd name="connsiteY49" fmla="*/ 300059 h 1278832"/>
                  <a:gd name="connsiteX50" fmla="*/ 915388 w 3809364"/>
                  <a:gd name="connsiteY50" fmla="*/ 309440 h 1278832"/>
                  <a:gd name="connsiteX51" fmla="*/ 948221 w 3809364"/>
                  <a:gd name="connsiteY51" fmla="*/ 309440 h 1278832"/>
                  <a:gd name="connsiteX52" fmla="*/ 948221 w 3809364"/>
                  <a:gd name="connsiteY52" fmla="*/ 321990 h 1278832"/>
                  <a:gd name="connsiteX53" fmla="*/ 953165 w 3809364"/>
                  <a:gd name="connsiteY53" fmla="*/ 321990 h 1278832"/>
                  <a:gd name="connsiteX54" fmla="*/ 953165 w 3809364"/>
                  <a:gd name="connsiteY54" fmla="*/ 335934 h 1278832"/>
                  <a:gd name="connsiteX55" fmla="*/ 965208 w 3809364"/>
                  <a:gd name="connsiteY55" fmla="*/ 335934 h 1278832"/>
                  <a:gd name="connsiteX56" fmla="*/ 965208 w 3809364"/>
                  <a:gd name="connsiteY56" fmla="*/ 342653 h 1278832"/>
                  <a:gd name="connsiteX57" fmla="*/ 987646 w 3809364"/>
                  <a:gd name="connsiteY57" fmla="*/ 342653 h 1278832"/>
                  <a:gd name="connsiteX58" fmla="*/ 987646 w 3809364"/>
                  <a:gd name="connsiteY58" fmla="*/ 357105 h 1278832"/>
                  <a:gd name="connsiteX59" fmla="*/ 996646 w 3809364"/>
                  <a:gd name="connsiteY59" fmla="*/ 357105 h 1278832"/>
                  <a:gd name="connsiteX60" fmla="*/ 996646 w 3809364"/>
                  <a:gd name="connsiteY60" fmla="*/ 367373 h 1278832"/>
                  <a:gd name="connsiteX61" fmla="*/ 1039367 w 3809364"/>
                  <a:gd name="connsiteY61" fmla="*/ 367373 h 1278832"/>
                  <a:gd name="connsiteX62" fmla="*/ 1039367 w 3809364"/>
                  <a:gd name="connsiteY62" fmla="*/ 377261 h 1278832"/>
                  <a:gd name="connsiteX63" fmla="*/ 1070298 w 3809364"/>
                  <a:gd name="connsiteY63" fmla="*/ 377261 h 1278832"/>
                  <a:gd name="connsiteX64" fmla="*/ 1070298 w 3809364"/>
                  <a:gd name="connsiteY64" fmla="*/ 385374 h 1278832"/>
                  <a:gd name="connsiteX65" fmla="*/ 1079806 w 3809364"/>
                  <a:gd name="connsiteY65" fmla="*/ 385374 h 1278832"/>
                  <a:gd name="connsiteX66" fmla="*/ 1079806 w 3809364"/>
                  <a:gd name="connsiteY66" fmla="*/ 397036 h 1278832"/>
                  <a:gd name="connsiteX67" fmla="*/ 1093750 w 3809364"/>
                  <a:gd name="connsiteY67" fmla="*/ 397036 h 1278832"/>
                  <a:gd name="connsiteX68" fmla="*/ 1093750 w 3809364"/>
                  <a:gd name="connsiteY68" fmla="*/ 408699 h 1278832"/>
                  <a:gd name="connsiteX69" fmla="*/ 1099962 w 3809364"/>
                  <a:gd name="connsiteY69" fmla="*/ 408699 h 1278832"/>
                  <a:gd name="connsiteX70" fmla="*/ 1099962 w 3809364"/>
                  <a:gd name="connsiteY70" fmla="*/ 419981 h 1278832"/>
                  <a:gd name="connsiteX71" fmla="*/ 1115681 w 3809364"/>
                  <a:gd name="connsiteY71" fmla="*/ 419981 h 1278832"/>
                  <a:gd name="connsiteX72" fmla="*/ 1115681 w 3809364"/>
                  <a:gd name="connsiteY72" fmla="*/ 431137 h 1278832"/>
                  <a:gd name="connsiteX73" fmla="*/ 1154345 w 3809364"/>
                  <a:gd name="connsiteY73" fmla="*/ 431137 h 1278832"/>
                  <a:gd name="connsiteX74" fmla="*/ 1154345 w 3809364"/>
                  <a:gd name="connsiteY74" fmla="*/ 443307 h 1278832"/>
                  <a:gd name="connsiteX75" fmla="*/ 1190220 w 3809364"/>
                  <a:gd name="connsiteY75" fmla="*/ 443307 h 1278832"/>
                  <a:gd name="connsiteX76" fmla="*/ 1190220 w 3809364"/>
                  <a:gd name="connsiteY76" fmla="*/ 463970 h 1278832"/>
                  <a:gd name="connsiteX77" fmla="*/ 1267929 w 3809364"/>
                  <a:gd name="connsiteY77" fmla="*/ 463970 h 1278832"/>
                  <a:gd name="connsiteX78" fmla="*/ 1267929 w 3809364"/>
                  <a:gd name="connsiteY78" fmla="*/ 475252 h 1278832"/>
                  <a:gd name="connsiteX79" fmla="*/ 1278324 w 3809364"/>
                  <a:gd name="connsiteY79" fmla="*/ 475252 h 1278832"/>
                  <a:gd name="connsiteX80" fmla="*/ 1278324 w 3809364"/>
                  <a:gd name="connsiteY80" fmla="*/ 485140 h 1278832"/>
                  <a:gd name="connsiteX81" fmla="*/ 1292268 w 3809364"/>
                  <a:gd name="connsiteY81" fmla="*/ 485140 h 1278832"/>
                  <a:gd name="connsiteX82" fmla="*/ 1292268 w 3809364"/>
                  <a:gd name="connsiteY82" fmla="*/ 497690 h 1278832"/>
                  <a:gd name="connsiteX83" fmla="*/ 1303044 w 3809364"/>
                  <a:gd name="connsiteY83" fmla="*/ 497690 h 1278832"/>
                  <a:gd name="connsiteX84" fmla="*/ 1303044 w 3809364"/>
                  <a:gd name="connsiteY84" fmla="*/ 508846 h 1278832"/>
                  <a:gd name="connsiteX85" fmla="*/ 1330933 w 3809364"/>
                  <a:gd name="connsiteY85" fmla="*/ 508846 h 1278832"/>
                  <a:gd name="connsiteX86" fmla="*/ 1330933 w 3809364"/>
                  <a:gd name="connsiteY86" fmla="*/ 520635 h 1278832"/>
                  <a:gd name="connsiteX87" fmla="*/ 1359202 w 3809364"/>
                  <a:gd name="connsiteY87" fmla="*/ 520635 h 1278832"/>
                  <a:gd name="connsiteX88" fmla="*/ 1359202 w 3809364"/>
                  <a:gd name="connsiteY88" fmla="*/ 532297 h 1278832"/>
                  <a:gd name="connsiteX89" fmla="*/ 1371751 w 3809364"/>
                  <a:gd name="connsiteY89" fmla="*/ 532297 h 1278832"/>
                  <a:gd name="connsiteX90" fmla="*/ 1371751 w 3809364"/>
                  <a:gd name="connsiteY90" fmla="*/ 540284 h 1278832"/>
                  <a:gd name="connsiteX91" fmla="*/ 1419796 w 3809364"/>
                  <a:gd name="connsiteY91" fmla="*/ 540284 h 1278832"/>
                  <a:gd name="connsiteX92" fmla="*/ 1419796 w 3809364"/>
                  <a:gd name="connsiteY92" fmla="*/ 549791 h 1278832"/>
                  <a:gd name="connsiteX93" fmla="*/ 1436023 w 3809364"/>
                  <a:gd name="connsiteY93" fmla="*/ 549791 h 1278832"/>
                  <a:gd name="connsiteX94" fmla="*/ 1436023 w 3809364"/>
                  <a:gd name="connsiteY94" fmla="*/ 562342 h 1278832"/>
                  <a:gd name="connsiteX95" fmla="*/ 1452629 w 3809364"/>
                  <a:gd name="connsiteY95" fmla="*/ 562342 h 1278832"/>
                  <a:gd name="connsiteX96" fmla="*/ 1452629 w 3809364"/>
                  <a:gd name="connsiteY96" fmla="*/ 584399 h 1278832"/>
                  <a:gd name="connsiteX97" fmla="*/ 1490279 w 3809364"/>
                  <a:gd name="connsiteY97" fmla="*/ 584399 h 1278832"/>
                  <a:gd name="connsiteX98" fmla="*/ 1490279 w 3809364"/>
                  <a:gd name="connsiteY98" fmla="*/ 596442 h 1278832"/>
                  <a:gd name="connsiteX99" fmla="*/ 1588651 w 3809364"/>
                  <a:gd name="connsiteY99" fmla="*/ 596442 h 1278832"/>
                  <a:gd name="connsiteX100" fmla="*/ 1588651 w 3809364"/>
                  <a:gd name="connsiteY100" fmla="*/ 606837 h 1278832"/>
                  <a:gd name="connsiteX101" fmla="*/ 1646583 w 3809364"/>
                  <a:gd name="connsiteY101" fmla="*/ 606837 h 1278832"/>
                  <a:gd name="connsiteX102" fmla="*/ 1646583 w 3809364"/>
                  <a:gd name="connsiteY102" fmla="*/ 619387 h 1278832"/>
                  <a:gd name="connsiteX103" fmla="*/ 1665092 w 3809364"/>
                  <a:gd name="connsiteY103" fmla="*/ 619387 h 1278832"/>
                  <a:gd name="connsiteX104" fmla="*/ 1665092 w 3809364"/>
                  <a:gd name="connsiteY104" fmla="*/ 634219 h 1278832"/>
                  <a:gd name="connsiteX105" fmla="*/ 1760294 w 3809364"/>
                  <a:gd name="connsiteY105" fmla="*/ 634219 h 1278832"/>
                  <a:gd name="connsiteX106" fmla="*/ 1760294 w 3809364"/>
                  <a:gd name="connsiteY106" fmla="*/ 644994 h 1278832"/>
                  <a:gd name="connsiteX107" fmla="*/ 1803015 w 3809364"/>
                  <a:gd name="connsiteY107" fmla="*/ 644994 h 1278832"/>
                  <a:gd name="connsiteX108" fmla="*/ 1803015 w 3809364"/>
                  <a:gd name="connsiteY108" fmla="*/ 653487 h 1278832"/>
                  <a:gd name="connsiteX109" fmla="*/ 1819621 w 3809364"/>
                  <a:gd name="connsiteY109" fmla="*/ 653487 h 1278832"/>
                  <a:gd name="connsiteX110" fmla="*/ 1819621 w 3809364"/>
                  <a:gd name="connsiteY110" fmla="*/ 666037 h 1278832"/>
                  <a:gd name="connsiteX111" fmla="*/ 1873878 w 3809364"/>
                  <a:gd name="connsiteY111" fmla="*/ 666037 h 1278832"/>
                  <a:gd name="connsiteX112" fmla="*/ 1873878 w 3809364"/>
                  <a:gd name="connsiteY112" fmla="*/ 679094 h 1278832"/>
                  <a:gd name="connsiteX113" fmla="*/ 1904936 w 3809364"/>
                  <a:gd name="connsiteY113" fmla="*/ 679094 h 1278832"/>
                  <a:gd name="connsiteX114" fmla="*/ 1904936 w 3809364"/>
                  <a:gd name="connsiteY114" fmla="*/ 691771 h 1278832"/>
                  <a:gd name="connsiteX115" fmla="*/ 1947150 w 3809364"/>
                  <a:gd name="connsiteY115" fmla="*/ 691771 h 1278832"/>
                  <a:gd name="connsiteX116" fmla="*/ 1947150 w 3809364"/>
                  <a:gd name="connsiteY116" fmla="*/ 703814 h 1278832"/>
                  <a:gd name="connsiteX117" fmla="*/ 1962869 w 3809364"/>
                  <a:gd name="connsiteY117" fmla="*/ 703814 h 1278832"/>
                  <a:gd name="connsiteX118" fmla="*/ 1962869 w 3809364"/>
                  <a:gd name="connsiteY118" fmla="*/ 717252 h 1278832"/>
                  <a:gd name="connsiteX119" fmla="*/ 1975926 w 3809364"/>
                  <a:gd name="connsiteY119" fmla="*/ 717252 h 1278832"/>
                  <a:gd name="connsiteX120" fmla="*/ 1975926 w 3809364"/>
                  <a:gd name="connsiteY120" fmla="*/ 730816 h 1278832"/>
                  <a:gd name="connsiteX121" fmla="*/ 1980869 w 3809364"/>
                  <a:gd name="connsiteY121" fmla="*/ 730816 h 1278832"/>
                  <a:gd name="connsiteX122" fmla="*/ 1980869 w 3809364"/>
                  <a:gd name="connsiteY122" fmla="*/ 741591 h 1278832"/>
                  <a:gd name="connsiteX123" fmla="*/ 1985307 w 3809364"/>
                  <a:gd name="connsiteY123" fmla="*/ 741591 h 1278832"/>
                  <a:gd name="connsiteX124" fmla="*/ 1985307 w 3809364"/>
                  <a:gd name="connsiteY124" fmla="*/ 754141 h 1278832"/>
                  <a:gd name="connsiteX125" fmla="*/ 2017632 w 3809364"/>
                  <a:gd name="connsiteY125" fmla="*/ 754141 h 1278832"/>
                  <a:gd name="connsiteX126" fmla="*/ 2017632 w 3809364"/>
                  <a:gd name="connsiteY126" fmla="*/ 766311 h 1278832"/>
                  <a:gd name="connsiteX127" fmla="*/ 2119680 w 3809364"/>
                  <a:gd name="connsiteY127" fmla="*/ 766311 h 1278832"/>
                  <a:gd name="connsiteX128" fmla="*/ 2119680 w 3809364"/>
                  <a:gd name="connsiteY128" fmla="*/ 774297 h 1278832"/>
                  <a:gd name="connsiteX129" fmla="*/ 2128173 w 3809364"/>
                  <a:gd name="connsiteY129" fmla="*/ 774297 h 1278832"/>
                  <a:gd name="connsiteX130" fmla="*/ 2128173 w 3809364"/>
                  <a:gd name="connsiteY130" fmla="*/ 787861 h 1278832"/>
                  <a:gd name="connsiteX131" fmla="*/ 2171274 w 3809364"/>
                  <a:gd name="connsiteY131" fmla="*/ 787861 h 1278832"/>
                  <a:gd name="connsiteX132" fmla="*/ 2171274 w 3809364"/>
                  <a:gd name="connsiteY132" fmla="*/ 798636 h 1278832"/>
                  <a:gd name="connsiteX133" fmla="*/ 2201825 w 3809364"/>
                  <a:gd name="connsiteY133" fmla="*/ 798636 h 1278832"/>
                  <a:gd name="connsiteX134" fmla="*/ 2201825 w 3809364"/>
                  <a:gd name="connsiteY134" fmla="*/ 810679 h 1278832"/>
                  <a:gd name="connsiteX135" fmla="*/ 2218432 w 3809364"/>
                  <a:gd name="connsiteY135" fmla="*/ 810679 h 1278832"/>
                  <a:gd name="connsiteX136" fmla="*/ 2218432 w 3809364"/>
                  <a:gd name="connsiteY136" fmla="*/ 827413 h 1278832"/>
                  <a:gd name="connsiteX137" fmla="*/ 2325804 w 3809364"/>
                  <a:gd name="connsiteY137" fmla="*/ 827413 h 1278832"/>
                  <a:gd name="connsiteX138" fmla="*/ 2325804 w 3809364"/>
                  <a:gd name="connsiteY138" fmla="*/ 839963 h 1278832"/>
                  <a:gd name="connsiteX139" fmla="*/ 2406682 w 3809364"/>
                  <a:gd name="connsiteY139" fmla="*/ 839963 h 1278832"/>
                  <a:gd name="connsiteX140" fmla="*/ 2406682 w 3809364"/>
                  <a:gd name="connsiteY140" fmla="*/ 852132 h 1278832"/>
                  <a:gd name="connsiteX141" fmla="*/ 2434063 w 3809364"/>
                  <a:gd name="connsiteY141" fmla="*/ 852132 h 1278832"/>
                  <a:gd name="connsiteX142" fmla="*/ 2434063 w 3809364"/>
                  <a:gd name="connsiteY142" fmla="*/ 867725 h 1278832"/>
                  <a:gd name="connsiteX143" fmla="*/ 2481601 w 3809364"/>
                  <a:gd name="connsiteY143" fmla="*/ 867725 h 1278832"/>
                  <a:gd name="connsiteX144" fmla="*/ 2481601 w 3809364"/>
                  <a:gd name="connsiteY144" fmla="*/ 880782 h 1278832"/>
                  <a:gd name="connsiteX145" fmla="*/ 2517096 w 3809364"/>
                  <a:gd name="connsiteY145" fmla="*/ 880782 h 1278832"/>
                  <a:gd name="connsiteX146" fmla="*/ 2517096 w 3809364"/>
                  <a:gd name="connsiteY146" fmla="*/ 897008 h 1278832"/>
                  <a:gd name="connsiteX147" fmla="*/ 2558422 w 3809364"/>
                  <a:gd name="connsiteY147" fmla="*/ 897008 h 1278832"/>
                  <a:gd name="connsiteX148" fmla="*/ 2558422 w 3809364"/>
                  <a:gd name="connsiteY148" fmla="*/ 912727 h 1278832"/>
                  <a:gd name="connsiteX149" fmla="*/ 2629032 w 3809364"/>
                  <a:gd name="connsiteY149" fmla="*/ 912727 h 1278832"/>
                  <a:gd name="connsiteX150" fmla="*/ 2629032 w 3809364"/>
                  <a:gd name="connsiteY150" fmla="*/ 928447 h 1278832"/>
                  <a:gd name="connsiteX151" fmla="*/ 2637525 w 3809364"/>
                  <a:gd name="connsiteY151" fmla="*/ 928447 h 1278832"/>
                  <a:gd name="connsiteX152" fmla="*/ 2637525 w 3809364"/>
                  <a:gd name="connsiteY152" fmla="*/ 947715 h 1278832"/>
                  <a:gd name="connsiteX153" fmla="*/ 2673908 w 3809364"/>
                  <a:gd name="connsiteY153" fmla="*/ 947715 h 1278832"/>
                  <a:gd name="connsiteX154" fmla="*/ 2673908 w 3809364"/>
                  <a:gd name="connsiteY154" fmla="*/ 961660 h 1278832"/>
                  <a:gd name="connsiteX155" fmla="*/ 2828945 w 3809364"/>
                  <a:gd name="connsiteY155" fmla="*/ 961660 h 1278832"/>
                  <a:gd name="connsiteX156" fmla="*/ 2828945 w 3809364"/>
                  <a:gd name="connsiteY156" fmla="*/ 986760 h 1278832"/>
                  <a:gd name="connsiteX157" fmla="*/ 2890934 w 3809364"/>
                  <a:gd name="connsiteY157" fmla="*/ 986760 h 1278832"/>
                  <a:gd name="connsiteX158" fmla="*/ 2890934 w 3809364"/>
                  <a:gd name="connsiteY158" fmla="*/ 1009705 h 1278832"/>
                  <a:gd name="connsiteX159" fmla="*/ 3082733 w 3809364"/>
                  <a:gd name="connsiteY159" fmla="*/ 1009705 h 1278832"/>
                  <a:gd name="connsiteX160" fmla="*/ 3082733 w 3809364"/>
                  <a:gd name="connsiteY160" fmla="*/ 1037974 h 1278832"/>
                  <a:gd name="connsiteX161" fmla="*/ 3495488 w 3809364"/>
                  <a:gd name="connsiteY161" fmla="*/ 1037974 h 1278832"/>
                  <a:gd name="connsiteX162" fmla="*/ 3495488 w 3809364"/>
                  <a:gd name="connsiteY162" fmla="*/ 1161953 h 1278832"/>
                  <a:gd name="connsiteX163" fmla="*/ 3809364 w 3809364"/>
                  <a:gd name="connsiteY163" fmla="*/ 1161953 h 1278832"/>
                  <a:gd name="connsiteX164" fmla="*/ 3809364 w 3809364"/>
                  <a:gd name="connsiteY164" fmla="*/ 1278832 h 12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3809364" h="1278832">
                    <a:moveTo>
                      <a:pt x="0" y="0"/>
                    </a:moveTo>
                    <a:lnTo>
                      <a:pt x="149966" y="0"/>
                    </a:lnTo>
                    <a:lnTo>
                      <a:pt x="149966" y="14832"/>
                    </a:lnTo>
                    <a:lnTo>
                      <a:pt x="181404" y="14832"/>
                    </a:lnTo>
                    <a:lnTo>
                      <a:pt x="181404" y="21931"/>
                    </a:lnTo>
                    <a:lnTo>
                      <a:pt x="197123" y="21931"/>
                    </a:lnTo>
                    <a:lnTo>
                      <a:pt x="197123" y="34988"/>
                    </a:lnTo>
                    <a:lnTo>
                      <a:pt x="331877" y="34988"/>
                    </a:lnTo>
                    <a:lnTo>
                      <a:pt x="331877" y="40819"/>
                    </a:lnTo>
                    <a:lnTo>
                      <a:pt x="343160" y="40819"/>
                    </a:lnTo>
                    <a:lnTo>
                      <a:pt x="343160" y="57045"/>
                    </a:lnTo>
                    <a:lnTo>
                      <a:pt x="352541" y="57045"/>
                    </a:lnTo>
                    <a:lnTo>
                      <a:pt x="352541" y="67314"/>
                    </a:lnTo>
                    <a:lnTo>
                      <a:pt x="362048" y="67314"/>
                    </a:lnTo>
                    <a:lnTo>
                      <a:pt x="362048" y="86709"/>
                    </a:lnTo>
                    <a:lnTo>
                      <a:pt x="397036" y="86709"/>
                    </a:lnTo>
                    <a:lnTo>
                      <a:pt x="397036" y="100653"/>
                    </a:lnTo>
                    <a:lnTo>
                      <a:pt x="416812" y="100653"/>
                    </a:lnTo>
                    <a:lnTo>
                      <a:pt x="416812" y="110922"/>
                    </a:lnTo>
                    <a:lnTo>
                      <a:pt x="441911" y="110922"/>
                    </a:lnTo>
                    <a:lnTo>
                      <a:pt x="441911" y="123091"/>
                    </a:lnTo>
                    <a:lnTo>
                      <a:pt x="496802" y="123091"/>
                    </a:lnTo>
                    <a:lnTo>
                      <a:pt x="496802" y="131585"/>
                    </a:lnTo>
                    <a:lnTo>
                      <a:pt x="519240" y="131585"/>
                    </a:lnTo>
                    <a:lnTo>
                      <a:pt x="519240" y="143247"/>
                    </a:lnTo>
                    <a:lnTo>
                      <a:pt x="542185" y="143247"/>
                    </a:lnTo>
                    <a:lnTo>
                      <a:pt x="542185" y="163911"/>
                    </a:lnTo>
                    <a:lnTo>
                      <a:pt x="560566" y="163911"/>
                    </a:lnTo>
                    <a:lnTo>
                      <a:pt x="560566" y="178362"/>
                    </a:lnTo>
                    <a:lnTo>
                      <a:pt x="575398" y="178362"/>
                    </a:lnTo>
                    <a:lnTo>
                      <a:pt x="575398" y="190405"/>
                    </a:lnTo>
                    <a:lnTo>
                      <a:pt x="586553" y="190405"/>
                    </a:lnTo>
                    <a:lnTo>
                      <a:pt x="586553" y="201687"/>
                    </a:lnTo>
                    <a:lnTo>
                      <a:pt x="599230" y="201687"/>
                    </a:lnTo>
                    <a:lnTo>
                      <a:pt x="599230" y="211575"/>
                    </a:lnTo>
                    <a:lnTo>
                      <a:pt x="679094" y="211575"/>
                    </a:lnTo>
                    <a:lnTo>
                      <a:pt x="679094" y="219562"/>
                    </a:lnTo>
                    <a:lnTo>
                      <a:pt x="738421" y="219562"/>
                    </a:lnTo>
                    <a:lnTo>
                      <a:pt x="738421" y="232238"/>
                    </a:lnTo>
                    <a:lnTo>
                      <a:pt x="759971" y="232238"/>
                    </a:lnTo>
                    <a:lnTo>
                      <a:pt x="759971" y="244788"/>
                    </a:lnTo>
                    <a:lnTo>
                      <a:pt x="831849" y="244788"/>
                    </a:lnTo>
                    <a:lnTo>
                      <a:pt x="831849" y="264564"/>
                    </a:lnTo>
                    <a:lnTo>
                      <a:pt x="879513" y="264564"/>
                    </a:lnTo>
                    <a:lnTo>
                      <a:pt x="879513" y="278889"/>
                    </a:lnTo>
                    <a:lnTo>
                      <a:pt x="894218" y="278889"/>
                    </a:lnTo>
                    <a:lnTo>
                      <a:pt x="894218" y="286115"/>
                    </a:lnTo>
                    <a:lnTo>
                      <a:pt x="903726" y="286115"/>
                    </a:lnTo>
                    <a:lnTo>
                      <a:pt x="903726" y="300059"/>
                    </a:lnTo>
                    <a:lnTo>
                      <a:pt x="915388" y="300059"/>
                    </a:lnTo>
                    <a:lnTo>
                      <a:pt x="915388" y="309440"/>
                    </a:lnTo>
                    <a:lnTo>
                      <a:pt x="948221" y="309440"/>
                    </a:lnTo>
                    <a:lnTo>
                      <a:pt x="948221" y="321990"/>
                    </a:lnTo>
                    <a:lnTo>
                      <a:pt x="953165" y="321990"/>
                    </a:lnTo>
                    <a:lnTo>
                      <a:pt x="953165" y="335934"/>
                    </a:lnTo>
                    <a:lnTo>
                      <a:pt x="965208" y="335934"/>
                    </a:lnTo>
                    <a:lnTo>
                      <a:pt x="965208" y="342653"/>
                    </a:lnTo>
                    <a:lnTo>
                      <a:pt x="987646" y="342653"/>
                    </a:lnTo>
                    <a:lnTo>
                      <a:pt x="987646" y="357105"/>
                    </a:lnTo>
                    <a:lnTo>
                      <a:pt x="996646" y="357105"/>
                    </a:lnTo>
                    <a:lnTo>
                      <a:pt x="996646" y="367373"/>
                    </a:lnTo>
                    <a:lnTo>
                      <a:pt x="1039367" y="367373"/>
                    </a:lnTo>
                    <a:lnTo>
                      <a:pt x="1039367" y="377261"/>
                    </a:lnTo>
                    <a:lnTo>
                      <a:pt x="1070298" y="377261"/>
                    </a:lnTo>
                    <a:lnTo>
                      <a:pt x="1070298" y="385374"/>
                    </a:lnTo>
                    <a:lnTo>
                      <a:pt x="1079806" y="385374"/>
                    </a:lnTo>
                    <a:lnTo>
                      <a:pt x="1079806" y="397036"/>
                    </a:lnTo>
                    <a:lnTo>
                      <a:pt x="1093750" y="397036"/>
                    </a:lnTo>
                    <a:lnTo>
                      <a:pt x="1093750" y="408699"/>
                    </a:lnTo>
                    <a:lnTo>
                      <a:pt x="1099962" y="408699"/>
                    </a:lnTo>
                    <a:lnTo>
                      <a:pt x="1099962" y="419981"/>
                    </a:lnTo>
                    <a:lnTo>
                      <a:pt x="1115681" y="419981"/>
                    </a:lnTo>
                    <a:lnTo>
                      <a:pt x="1115681" y="431137"/>
                    </a:lnTo>
                    <a:lnTo>
                      <a:pt x="1154345" y="431137"/>
                    </a:lnTo>
                    <a:lnTo>
                      <a:pt x="1154345" y="443307"/>
                    </a:lnTo>
                    <a:lnTo>
                      <a:pt x="1190220" y="443307"/>
                    </a:lnTo>
                    <a:lnTo>
                      <a:pt x="1190220" y="463970"/>
                    </a:lnTo>
                    <a:lnTo>
                      <a:pt x="1267929" y="463970"/>
                    </a:lnTo>
                    <a:lnTo>
                      <a:pt x="1267929" y="475252"/>
                    </a:lnTo>
                    <a:lnTo>
                      <a:pt x="1278324" y="475252"/>
                    </a:lnTo>
                    <a:lnTo>
                      <a:pt x="1278324" y="485140"/>
                    </a:lnTo>
                    <a:lnTo>
                      <a:pt x="1292268" y="485140"/>
                    </a:lnTo>
                    <a:lnTo>
                      <a:pt x="1292268" y="497690"/>
                    </a:lnTo>
                    <a:lnTo>
                      <a:pt x="1303044" y="497690"/>
                    </a:lnTo>
                    <a:lnTo>
                      <a:pt x="1303044" y="508846"/>
                    </a:lnTo>
                    <a:lnTo>
                      <a:pt x="1330933" y="508846"/>
                    </a:lnTo>
                    <a:lnTo>
                      <a:pt x="1330933" y="520635"/>
                    </a:lnTo>
                    <a:lnTo>
                      <a:pt x="1359202" y="520635"/>
                    </a:lnTo>
                    <a:lnTo>
                      <a:pt x="1359202" y="532297"/>
                    </a:lnTo>
                    <a:lnTo>
                      <a:pt x="1371751" y="532297"/>
                    </a:lnTo>
                    <a:lnTo>
                      <a:pt x="1371751" y="540284"/>
                    </a:lnTo>
                    <a:lnTo>
                      <a:pt x="1419796" y="540284"/>
                    </a:lnTo>
                    <a:lnTo>
                      <a:pt x="1419796" y="549791"/>
                    </a:lnTo>
                    <a:lnTo>
                      <a:pt x="1436023" y="549791"/>
                    </a:lnTo>
                    <a:lnTo>
                      <a:pt x="1436023" y="562342"/>
                    </a:lnTo>
                    <a:lnTo>
                      <a:pt x="1452629" y="562342"/>
                    </a:lnTo>
                    <a:lnTo>
                      <a:pt x="1452629" y="584399"/>
                    </a:lnTo>
                    <a:lnTo>
                      <a:pt x="1490279" y="584399"/>
                    </a:lnTo>
                    <a:lnTo>
                      <a:pt x="1490279" y="596442"/>
                    </a:lnTo>
                    <a:lnTo>
                      <a:pt x="1588651" y="596442"/>
                    </a:lnTo>
                    <a:lnTo>
                      <a:pt x="1588651" y="606837"/>
                    </a:lnTo>
                    <a:lnTo>
                      <a:pt x="1646583" y="606837"/>
                    </a:lnTo>
                    <a:lnTo>
                      <a:pt x="1646583" y="619387"/>
                    </a:lnTo>
                    <a:lnTo>
                      <a:pt x="1665092" y="619387"/>
                    </a:lnTo>
                    <a:lnTo>
                      <a:pt x="1665092" y="634219"/>
                    </a:lnTo>
                    <a:lnTo>
                      <a:pt x="1760294" y="634219"/>
                    </a:lnTo>
                    <a:lnTo>
                      <a:pt x="1760294" y="644994"/>
                    </a:lnTo>
                    <a:lnTo>
                      <a:pt x="1803015" y="644994"/>
                    </a:lnTo>
                    <a:lnTo>
                      <a:pt x="1803015" y="653487"/>
                    </a:lnTo>
                    <a:lnTo>
                      <a:pt x="1819621" y="653487"/>
                    </a:lnTo>
                    <a:lnTo>
                      <a:pt x="1819621" y="666037"/>
                    </a:lnTo>
                    <a:lnTo>
                      <a:pt x="1873878" y="666037"/>
                    </a:lnTo>
                    <a:lnTo>
                      <a:pt x="1873878" y="679094"/>
                    </a:lnTo>
                    <a:lnTo>
                      <a:pt x="1904936" y="679094"/>
                    </a:lnTo>
                    <a:lnTo>
                      <a:pt x="1904936" y="691771"/>
                    </a:lnTo>
                    <a:lnTo>
                      <a:pt x="1947150" y="691771"/>
                    </a:lnTo>
                    <a:lnTo>
                      <a:pt x="1947150" y="703814"/>
                    </a:lnTo>
                    <a:lnTo>
                      <a:pt x="1962869" y="703814"/>
                    </a:lnTo>
                    <a:lnTo>
                      <a:pt x="1962869" y="717252"/>
                    </a:lnTo>
                    <a:lnTo>
                      <a:pt x="1975926" y="717252"/>
                    </a:lnTo>
                    <a:lnTo>
                      <a:pt x="1975926" y="730816"/>
                    </a:lnTo>
                    <a:lnTo>
                      <a:pt x="1980869" y="730816"/>
                    </a:lnTo>
                    <a:lnTo>
                      <a:pt x="1980869" y="741591"/>
                    </a:lnTo>
                    <a:lnTo>
                      <a:pt x="1985307" y="741591"/>
                    </a:lnTo>
                    <a:lnTo>
                      <a:pt x="1985307" y="754141"/>
                    </a:lnTo>
                    <a:lnTo>
                      <a:pt x="2017632" y="754141"/>
                    </a:lnTo>
                    <a:lnTo>
                      <a:pt x="2017632" y="766311"/>
                    </a:lnTo>
                    <a:lnTo>
                      <a:pt x="2119680" y="766311"/>
                    </a:lnTo>
                    <a:lnTo>
                      <a:pt x="2119680" y="774297"/>
                    </a:lnTo>
                    <a:lnTo>
                      <a:pt x="2128173" y="774297"/>
                    </a:lnTo>
                    <a:lnTo>
                      <a:pt x="2128173" y="787861"/>
                    </a:lnTo>
                    <a:lnTo>
                      <a:pt x="2171274" y="787861"/>
                    </a:lnTo>
                    <a:lnTo>
                      <a:pt x="2171274" y="798636"/>
                    </a:lnTo>
                    <a:lnTo>
                      <a:pt x="2201825" y="798636"/>
                    </a:lnTo>
                    <a:lnTo>
                      <a:pt x="2201825" y="810679"/>
                    </a:lnTo>
                    <a:lnTo>
                      <a:pt x="2218432" y="810679"/>
                    </a:lnTo>
                    <a:lnTo>
                      <a:pt x="2218432" y="827413"/>
                    </a:lnTo>
                    <a:lnTo>
                      <a:pt x="2325804" y="827413"/>
                    </a:lnTo>
                    <a:lnTo>
                      <a:pt x="2325804" y="839963"/>
                    </a:lnTo>
                    <a:lnTo>
                      <a:pt x="2406682" y="839963"/>
                    </a:lnTo>
                    <a:lnTo>
                      <a:pt x="2406682" y="852132"/>
                    </a:lnTo>
                    <a:lnTo>
                      <a:pt x="2434063" y="852132"/>
                    </a:lnTo>
                    <a:lnTo>
                      <a:pt x="2434063" y="867725"/>
                    </a:lnTo>
                    <a:lnTo>
                      <a:pt x="2481601" y="867725"/>
                    </a:lnTo>
                    <a:lnTo>
                      <a:pt x="2481601" y="880782"/>
                    </a:lnTo>
                    <a:lnTo>
                      <a:pt x="2517096" y="880782"/>
                    </a:lnTo>
                    <a:lnTo>
                      <a:pt x="2517096" y="897008"/>
                    </a:lnTo>
                    <a:lnTo>
                      <a:pt x="2558422" y="897008"/>
                    </a:lnTo>
                    <a:lnTo>
                      <a:pt x="2558422" y="912727"/>
                    </a:lnTo>
                    <a:lnTo>
                      <a:pt x="2629032" y="912727"/>
                    </a:lnTo>
                    <a:lnTo>
                      <a:pt x="2629032" y="928447"/>
                    </a:lnTo>
                    <a:lnTo>
                      <a:pt x="2637525" y="928447"/>
                    </a:lnTo>
                    <a:lnTo>
                      <a:pt x="2637525" y="947715"/>
                    </a:lnTo>
                    <a:lnTo>
                      <a:pt x="2673908" y="947715"/>
                    </a:lnTo>
                    <a:lnTo>
                      <a:pt x="2673908" y="961660"/>
                    </a:lnTo>
                    <a:lnTo>
                      <a:pt x="2828945" y="961660"/>
                    </a:lnTo>
                    <a:lnTo>
                      <a:pt x="2828945" y="986760"/>
                    </a:lnTo>
                    <a:lnTo>
                      <a:pt x="2890934" y="986760"/>
                    </a:lnTo>
                    <a:lnTo>
                      <a:pt x="2890934" y="1009705"/>
                    </a:lnTo>
                    <a:lnTo>
                      <a:pt x="3082733" y="1009705"/>
                    </a:lnTo>
                    <a:lnTo>
                      <a:pt x="3082733" y="1037974"/>
                    </a:lnTo>
                    <a:lnTo>
                      <a:pt x="3495488" y="1037974"/>
                    </a:lnTo>
                    <a:lnTo>
                      <a:pt x="3495488" y="1161953"/>
                    </a:lnTo>
                    <a:lnTo>
                      <a:pt x="3809364" y="1161953"/>
                    </a:lnTo>
                    <a:lnTo>
                      <a:pt x="3809364" y="1278832"/>
                    </a:lnTo>
                  </a:path>
                </a:pathLst>
              </a:custGeom>
              <a:noFill/>
              <a:ln w="12669" cap="flat">
                <a:solidFill>
                  <a:schemeClr val="bg2">
                    <a:lumMod val="25000"/>
                  </a:schemeClr>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2F37D719-DCFD-4026-A50C-6D3391658C9E}"/>
                  </a:ext>
                </a:extLst>
              </p:cNvPr>
              <p:cNvSpPr/>
              <p:nvPr/>
            </p:nvSpPr>
            <p:spPr>
              <a:xfrm>
                <a:off x="10266430" y="515138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F5E4408D-90D0-41CC-AAF0-43EBC1085D54}"/>
                  </a:ext>
                </a:extLst>
              </p:cNvPr>
              <p:cNvSpPr/>
              <p:nvPr/>
            </p:nvSpPr>
            <p:spPr>
              <a:xfrm>
                <a:off x="10247161" y="5170779"/>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D4AA5211-EC8A-46EE-A952-D4CF0F93F320}"/>
                  </a:ext>
                </a:extLst>
              </p:cNvPr>
              <p:cNvSpPr/>
              <p:nvPr/>
            </p:nvSpPr>
            <p:spPr>
              <a:xfrm>
                <a:off x="10178200" y="515138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F9E9BD09-F373-4380-A545-5EAD74600D9D}"/>
                  </a:ext>
                </a:extLst>
              </p:cNvPr>
              <p:cNvSpPr/>
              <p:nvPr/>
            </p:nvSpPr>
            <p:spPr>
              <a:xfrm>
                <a:off x="10158804" y="517077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8DF3F8E7-F3F0-40B6-9F48-C481782A73EA}"/>
                  </a:ext>
                </a:extLst>
              </p:cNvPr>
              <p:cNvSpPr/>
              <p:nvPr/>
            </p:nvSpPr>
            <p:spPr>
              <a:xfrm>
                <a:off x="10088575" y="5149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241C9883-24D4-48F4-A5D2-16A53229CAD3}"/>
                  </a:ext>
                </a:extLst>
              </p:cNvPr>
              <p:cNvSpPr/>
              <p:nvPr/>
            </p:nvSpPr>
            <p:spPr>
              <a:xfrm>
                <a:off x="10069180" y="516849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4669FD60-AB47-4A7E-8EBA-CC888DF4E27A}"/>
                  </a:ext>
                </a:extLst>
              </p:cNvPr>
              <p:cNvSpPr/>
              <p:nvPr/>
            </p:nvSpPr>
            <p:spPr>
              <a:xfrm>
                <a:off x="10032798" y="5149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318BB48D-9D87-441C-AE3B-299E69BFBDA1}"/>
                  </a:ext>
                </a:extLst>
              </p:cNvPr>
              <p:cNvSpPr/>
              <p:nvPr/>
            </p:nvSpPr>
            <p:spPr>
              <a:xfrm>
                <a:off x="10013529" y="516849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302844A7-F275-4A7A-B373-85AA80E3954E}"/>
                  </a:ext>
                </a:extLst>
              </p:cNvPr>
              <p:cNvSpPr/>
              <p:nvPr/>
            </p:nvSpPr>
            <p:spPr>
              <a:xfrm>
                <a:off x="10013529" y="5149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DDA15426-72DD-4179-B253-3F29BF7A1458}"/>
                  </a:ext>
                </a:extLst>
              </p:cNvPr>
              <p:cNvSpPr/>
              <p:nvPr/>
            </p:nvSpPr>
            <p:spPr>
              <a:xfrm>
                <a:off x="9994260" y="516849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90AC5756-C200-4EB8-B94F-4BD85110D4AD}"/>
                  </a:ext>
                </a:extLst>
              </p:cNvPr>
              <p:cNvSpPr/>
              <p:nvPr/>
            </p:nvSpPr>
            <p:spPr>
              <a:xfrm>
                <a:off x="9984372" y="5149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2A624656-1E30-4733-BAAC-927B6DCA158E}"/>
                  </a:ext>
                </a:extLst>
              </p:cNvPr>
              <p:cNvSpPr/>
              <p:nvPr/>
            </p:nvSpPr>
            <p:spPr>
              <a:xfrm>
                <a:off x="9964977" y="516849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422A259B-6FE4-4453-A829-91E4990DBE7B}"/>
                  </a:ext>
                </a:extLst>
              </p:cNvPr>
              <p:cNvSpPr/>
              <p:nvPr/>
            </p:nvSpPr>
            <p:spPr>
              <a:xfrm>
                <a:off x="9783065" y="511956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D927D139-CF38-4129-9CB0-091FA7DC4BF8}"/>
                  </a:ext>
                </a:extLst>
              </p:cNvPr>
              <p:cNvSpPr/>
              <p:nvPr/>
            </p:nvSpPr>
            <p:spPr>
              <a:xfrm>
                <a:off x="9763797" y="513883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75A1509E-875F-4B93-B714-7630C4F89037}"/>
                  </a:ext>
                </a:extLst>
              </p:cNvPr>
              <p:cNvSpPr/>
              <p:nvPr/>
            </p:nvSpPr>
            <p:spPr>
              <a:xfrm>
                <a:off x="9830730" y="511956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A72F4782-3BD0-401B-84C1-1CD3BDA78B1A}"/>
                  </a:ext>
                </a:extLst>
              </p:cNvPr>
              <p:cNvSpPr/>
              <p:nvPr/>
            </p:nvSpPr>
            <p:spPr>
              <a:xfrm>
                <a:off x="9811461" y="513883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45AB7670-CD27-4CC7-ADB1-50C006DCF632}"/>
                  </a:ext>
                </a:extLst>
              </p:cNvPr>
              <p:cNvSpPr/>
              <p:nvPr/>
            </p:nvSpPr>
            <p:spPr>
              <a:xfrm>
                <a:off x="9891325" y="5149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702F8888-8454-4331-A958-E541C5BC9A25}"/>
                  </a:ext>
                </a:extLst>
              </p:cNvPr>
              <p:cNvSpPr/>
              <p:nvPr/>
            </p:nvSpPr>
            <p:spPr>
              <a:xfrm>
                <a:off x="9872056" y="516849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60E46DC1-534F-4AF2-80C8-1863E673AC6A}"/>
                  </a:ext>
                </a:extLst>
              </p:cNvPr>
              <p:cNvSpPr/>
              <p:nvPr/>
            </p:nvSpPr>
            <p:spPr>
              <a:xfrm>
                <a:off x="9637156" y="509573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0D45788F-7998-4D08-A498-8FA7C2CF88E4}"/>
                  </a:ext>
                </a:extLst>
              </p:cNvPr>
              <p:cNvSpPr/>
              <p:nvPr/>
            </p:nvSpPr>
            <p:spPr>
              <a:xfrm>
                <a:off x="9617761" y="511500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243B7FBE-5D80-4771-8B9B-7D7B0658F05E}"/>
                  </a:ext>
                </a:extLst>
              </p:cNvPr>
              <p:cNvSpPr/>
              <p:nvPr/>
            </p:nvSpPr>
            <p:spPr>
              <a:xfrm>
                <a:off x="9576434" y="507012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FF8086A0-97AE-4261-91AC-8233B8647227}"/>
                  </a:ext>
                </a:extLst>
              </p:cNvPr>
              <p:cNvSpPr/>
              <p:nvPr/>
            </p:nvSpPr>
            <p:spPr>
              <a:xfrm>
                <a:off x="9557166" y="508939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B0A3CE15-389C-4304-980C-7918DD69D5B7}"/>
                  </a:ext>
                </a:extLst>
              </p:cNvPr>
              <p:cNvSpPr/>
              <p:nvPr/>
            </p:nvSpPr>
            <p:spPr>
              <a:xfrm>
                <a:off x="9560335" y="507012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6DD70537-BEE9-429A-AA91-C8152BA2A146}"/>
                  </a:ext>
                </a:extLst>
              </p:cNvPr>
              <p:cNvSpPr/>
              <p:nvPr/>
            </p:nvSpPr>
            <p:spPr>
              <a:xfrm>
                <a:off x="9540939" y="508939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915B8339-0E41-47DB-BA82-BC76FE10F98D}"/>
                  </a:ext>
                </a:extLst>
              </p:cNvPr>
              <p:cNvSpPr/>
              <p:nvPr/>
            </p:nvSpPr>
            <p:spPr>
              <a:xfrm>
                <a:off x="9521671" y="507012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D1B3945A-1DB7-4F9D-A40F-7EF298608C6F}"/>
                  </a:ext>
                </a:extLst>
              </p:cNvPr>
              <p:cNvSpPr/>
              <p:nvPr/>
            </p:nvSpPr>
            <p:spPr>
              <a:xfrm>
                <a:off x="9502402" y="508939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2BDB0DDC-B463-460F-AA76-89424D95DDB7}"/>
                  </a:ext>
                </a:extLst>
              </p:cNvPr>
              <p:cNvSpPr/>
              <p:nvPr/>
            </p:nvSpPr>
            <p:spPr>
              <a:xfrm>
                <a:off x="9500627" y="507012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D3C52ED2-2AE0-457F-ADE5-A8C0DDA7C8B6}"/>
                  </a:ext>
                </a:extLst>
              </p:cNvPr>
              <p:cNvSpPr/>
              <p:nvPr/>
            </p:nvSpPr>
            <p:spPr>
              <a:xfrm>
                <a:off x="9481232" y="508939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47F5FE4E-8A47-4F33-B10D-3F06AF729A2D}"/>
                  </a:ext>
                </a:extLst>
              </p:cNvPr>
              <p:cNvSpPr/>
              <p:nvPr/>
            </p:nvSpPr>
            <p:spPr>
              <a:xfrm>
                <a:off x="9368536" y="502385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7C3BC70C-24CA-4E69-B556-EB3447779224}"/>
                  </a:ext>
                </a:extLst>
              </p:cNvPr>
              <p:cNvSpPr/>
              <p:nvPr/>
            </p:nvSpPr>
            <p:spPr>
              <a:xfrm>
                <a:off x="9349140" y="504325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E84F5288-406C-4CB1-AFA1-383D0AB44FC6}"/>
                  </a:ext>
                </a:extLst>
              </p:cNvPr>
              <p:cNvSpPr/>
              <p:nvPr/>
            </p:nvSpPr>
            <p:spPr>
              <a:xfrm>
                <a:off x="9341914" y="50211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20060987-6CAF-4169-B8B5-EB63BBBBA822}"/>
                  </a:ext>
                </a:extLst>
              </p:cNvPr>
              <p:cNvSpPr/>
              <p:nvPr/>
            </p:nvSpPr>
            <p:spPr>
              <a:xfrm>
                <a:off x="9322519" y="504046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416E01F2-CE58-4820-BB0C-A5014A1CCEFE}"/>
                  </a:ext>
                </a:extLst>
              </p:cNvPr>
              <p:cNvSpPr/>
              <p:nvPr/>
            </p:nvSpPr>
            <p:spPr>
              <a:xfrm>
                <a:off x="9324674" y="500648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E5B4B4E8-E8FD-49B5-B3F0-F585FF310230}"/>
                  </a:ext>
                </a:extLst>
              </p:cNvPr>
              <p:cNvSpPr/>
              <p:nvPr/>
            </p:nvSpPr>
            <p:spPr>
              <a:xfrm>
                <a:off x="9305279" y="502588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47FC7A22-8387-40A8-AA29-8B4A171360D4}"/>
                  </a:ext>
                </a:extLst>
              </p:cNvPr>
              <p:cNvSpPr/>
              <p:nvPr/>
            </p:nvSpPr>
            <p:spPr>
              <a:xfrm>
                <a:off x="9258501" y="497530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CFE7F218-A6A8-4FDF-90E3-9C5D2A88F7B1}"/>
                  </a:ext>
                </a:extLst>
              </p:cNvPr>
              <p:cNvSpPr/>
              <p:nvPr/>
            </p:nvSpPr>
            <p:spPr>
              <a:xfrm>
                <a:off x="9239106" y="499469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5D59B8BA-E44F-4F74-BBE2-C96C056D651E}"/>
                  </a:ext>
                </a:extLst>
              </p:cNvPr>
              <p:cNvSpPr/>
              <p:nvPr/>
            </p:nvSpPr>
            <p:spPr>
              <a:xfrm>
                <a:off x="9239106" y="497530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5204232A-C3A9-401B-8BDC-405766E6FF72}"/>
                  </a:ext>
                </a:extLst>
              </p:cNvPr>
              <p:cNvSpPr/>
              <p:nvPr/>
            </p:nvSpPr>
            <p:spPr>
              <a:xfrm>
                <a:off x="9219837" y="499469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5D002CCC-1389-4806-92FA-1E1842869767}"/>
                  </a:ext>
                </a:extLst>
              </p:cNvPr>
              <p:cNvSpPr/>
              <p:nvPr/>
            </p:nvSpPr>
            <p:spPr>
              <a:xfrm>
                <a:off x="9131861" y="494880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76A45F87-235F-4919-ACD6-75FEBAAEE623}"/>
                  </a:ext>
                </a:extLst>
              </p:cNvPr>
              <p:cNvSpPr/>
              <p:nvPr/>
            </p:nvSpPr>
            <p:spPr>
              <a:xfrm>
                <a:off x="9112465" y="496820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F0602160-3B8F-4657-A737-C798B2612B11}"/>
                  </a:ext>
                </a:extLst>
              </p:cNvPr>
              <p:cNvSpPr/>
              <p:nvPr/>
            </p:nvSpPr>
            <p:spPr>
              <a:xfrm>
                <a:off x="9108155" y="494880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B4F2C694-F194-4DDD-B2D7-2FE95309DDAA}"/>
                  </a:ext>
                </a:extLst>
              </p:cNvPr>
              <p:cNvSpPr/>
              <p:nvPr/>
            </p:nvSpPr>
            <p:spPr>
              <a:xfrm>
                <a:off x="9088886" y="496820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F0EBED26-2258-466A-8E67-AC55261591CF}"/>
                  </a:ext>
                </a:extLst>
              </p:cNvPr>
              <p:cNvSpPr/>
              <p:nvPr/>
            </p:nvSpPr>
            <p:spPr>
              <a:xfrm>
                <a:off x="9048955" y="493499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77902CA1-B933-4890-B1EF-67DDB7DE6868}"/>
                  </a:ext>
                </a:extLst>
              </p:cNvPr>
              <p:cNvSpPr/>
              <p:nvPr/>
            </p:nvSpPr>
            <p:spPr>
              <a:xfrm>
                <a:off x="9029686" y="495426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6470D8F3-2C5C-478D-812B-B3DEE35878EA}"/>
                  </a:ext>
                </a:extLst>
              </p:cNvPr>
              <p:cNvSpPr/>
              <p:nvPr/>
            </p:nvSpPr>
            <p:spPr>
              <a:xfrm>
                <a:off x="8931061" y="489632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109EA55C-2E97-43C1-A7D7-2F5E16A1AA3E}"/>
                  </a:ext>
                </a:extLst>
              </p:cNvPr>
              <p:cNvSpPr/>
              <p:nvPr/>
            </p:nvSpPr>
            <p:spPr>
              <a:xfrm>
                <a:off x="8911665" y="491559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E588FA96-825D-415E-B9FF-7B19964FB1F6}"/>
                  </a:ext>
                </a:extLst>
              </p:cNvPr>
              <p:cNvSpPr/>
              <p:nvPr/>
            </p:nvSpPr>
            <p:spPr>
              <a:xfrm>
                <a:off x="8514376" y="474002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2E91ABCA-C989-462E-BEBA-9DF8EE402BDA}"/>
                  </a:ext>
                </a:extLst>
              </p:cNvPr>
              <p:cNvSpPr/>
              <p:nvPr/>
            </p:nvSpPr>
            <p:spPr>
              <a:xfrm>
                <a:off x="8494981" y="475929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9D9CE6E1-1C94-430D-A3C2-B873EE08D873}"/>
                  </a:ext>
                </a:extLst>
              </p:cNvPr>
              <p:cNvSpPr/>
              <p:nvPr/>
            </p:nvSpPr>
            <p:spPr>
              <a:xfrm>
                <a:off x="8390397" y="471606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67E5B0E0-6648-4885-A19A-773FF0FD3BE4}"/>
                  </a:ext>
                </a:extLst>
              </p:cNvPr>
              <p:cNvSpPr/>
              <p:nvPr/>
            </p:nvSpPr>
            <p:spPr>
              <a:xfrm>
                <a:off x="8371002" y="47353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C2624D30-7B14-436F-B08D-A92AE2DEF4B3}"/>
                  </a:ext>
                </a:extLst>
              </p:cNvPr>
              <p:cNvSpPr/>
              <p:nvPr/>
            </p:nvSpPr>
            <p:spPr>
              <a:xfrm>
                <a:off x="8345141" y="47090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0BA78B1E-BF30-4C7C-8AF5-9749256DD27D}"/>
                  </a:ext>
                </a:extLst>
              </p:cNvPr>
              <p:cNvSpPr/>
              <p:nvPr/>
            </p:nvSpPr>
            <p:spPr>
              <a:xfrm>
                <a:off x="8325873" y="4728487"/>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EECFD8DC-6AC1-4A11-81E1-3A5E498C6499}"/>
                  </a:ext>
                </a:extLst>
              </p:cNvPr>
              <p:cNvSpPr/>
              <p:nvPr/>
            </p:nvSpPr>
            <p:spPr>
              <a:xfrm>
                <a:off x="8328915" y="47090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3C717D3A-0749-45E2-A29F-D40FE772A6EB}"/>
                  </a:ext>
                </a:extLst>
              </p:cNvPr>
              <p:cNvSpPr/>
              <p:nvPr/>
            </p:nvSpPr>
            <p:spPr>
              <a:xfrm>
                <a:off x="8309646" y="472848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EEED55B0-9EC1-473E-BF27-458C7ED618C6}"/>
                  </a:ext>
                </a:extLst>
              </p:cNvPr>
              <p:cNvSpPr/>
              <p:nvPr/>
            </p:nvSpPr>
            <p:spPr>
              <a:xfrm>
                <a:off x="8276560" y="470693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EDDD6311-FAD9-46D6-8241-8771F11EE8CD}"/>
                  </a:ext>
                </a:extLst>
              </p:cNvPr>
              <p:cNvSpPr/>
              <p:nvPr/>
            </p:nvSpPr>
            <p:spPr>
              <a:xfrm>
                <a:off x="8257291" y="472620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1A4C0336-DF0E-4CE8-89AD-F75328DC09BA}"/>
                  </a:ext>
                </a:extLst>
              </p:cNvPr>
              <p:cNvSpPr/>
              <p:nvPr/>
            </p:nvSpPr>
            <p:spPr>
              <a:xfrm>
                <a:off x="6824438" y="41096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DE3F6AB4-001D-4A12-9124-83FC21AE322B}"/>
                  </a:ext>
                </a:extLst>
              </p:cNvPr>
              <p:cNvSpPr/>
              <p:nvPr/>
            </p:nvSpPr>
            <p:spPr>
              <a:xfrm>
                <a:off x="6805042" y="41290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DC619C3D-30F3-4125-BA1E-479718BF962A}"/>
                  </a:ext>
                </a:extLst>
              </p:cNvPr>
              <p:cNvSpPr/>
              <p:nvPr/>
            </p:nvSpPr>
            <p:spPr>
              <a:xfrm>
                <a:off x="6912288" y="41096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04720F36-447C-4D3F-9657-47BD1A0A464E}"/>
                  </a:ext>
                </a:extLst>
              </p:cNvPr>
              <p:cNvSpPr/>
              <p:nvPr/>
            </p:nvSpPr>
            <p:spPr>
              <a:xfrm>
                <a:off x="6892892" y="41290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grpSp>
        <p:grpSp>
          <p:nvGrpSpPr>
            <p:cNvPr id="1151" name="Group 1150">
              <a:extLst>
                <a:ext uri="{FF2B5EF4-FFF2-40B4-BE49-F238E27FC236}">
                  <a16:creationId xmlns:a16="http://schemas.microsoft.com/office/drawing/2014/main" id="{82AD1738-291B-4F2D-859D-5A957440FCEC}"/>
                </a:ext>
              </a:extLst>
            </p:cNvPr>
            <p:cNvGrpSpPr/>
            <p:nvPr/>
          </p:nvGrpSpPr>
          <p:grpSpPr>
            <a:xfrm>
              <a:off x="6873624" y="4137369"/>
              <a:ext cx="3679808" cy="1116443"/>
              <a:chOff x="6873624" y="4137369"/>
              <a:chExt cx="3679808" cy="1116443"/>
            </a:xfrm>
          </p:grpSpPr>
          <p:sp>
            <p:nvSpPr>
              <p:cNvPr id="655" name="Freeform: Shape 654">
                <a:extLst>
                  <a:ext uri="{FF2B5EF4-FFF2-40B4-BE49-F238E27FC236}">
                    <a16:creationId xmlns:a16="http://schemas.microsoft.com/office/drawing/2014/main" id="{7B4D4F90-501D-4DE4-976D-C8FAA2293935}"/>
                  </a:ext>
                </a:extLst>
              </p:cNvPr>
              <p:cNvSpPr/>
              <p:nvPr/>
            </p:nvSpPr>
            <p:spPr>
              <a:xfrm>
                <a:off x="10534163" y="52152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56" name="Freeform: Shape 655">
                <a:extLst>
                  <a:ext uri="{FF2B5EF4-FFF2-40B4-BE49-F238E27FC236}">
                    <a16:creationId xmlns:a16="http://schemas.microsoft.com/office/drawing/2014/main" id="{74628A7E-328B-4B9B-AC27-B0F559CD3F8E}"/>
                  </a:ext>
                </a:extLst>
              </p:cNvPr>
              <p:cNvSpPr/>
              <p:nvPr/>
            </p:nvSpPr>
            <p:spPr>
              <a:xfrm>
                <a:off x="10514768" y="523454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57" name="Freeform: Shape 656">
                <a:extLst>
                  <a:ext uri="{FF2B5EF4-FFF2-40B4-BE49-F238E27FC236}">
                    <a16:creationId xmlns:a16="http://schemas.microsoft.com/office/drawing/2014/main" id="{7306A9EB-F1BE-4D44-A8ED-5A2B7B38B724}"/>
                  </a:ext>
                </a:extLst>
              </p:cNvPr>
              <p:cNvSpPr/>
              <p:nvPr/>
            </p:nvSpPr>
            <p:spPr>
              <a:xfrm>
                <a:off x="10461145" y="52152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58" name="Freeform: Shape 657">
                <a:extLst>
                  <a:ext uri="{FF2B5EF4-FFF2-40B4-BE49-F238E27FC236}">
                    <a16:creationId xmlns:a16="http://schemas.microsoft.com/office/drawing/2014/main" id="{A99898C8-E0E3-4FD0-9047-328F29198CA3}"/>
                  </a:ext>
                </a:extLst>
              </p:cNvPr>
              <p:cNvSpPr/>
              <p:nvPr/>
            </p:nvSpPr>
            <p:spPr>
              <a:xfrm>
                <a:off x="10441876" y="5234543"/>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59" name="Freeform: Shape 658">
                <a:extLst>
                  <a:ext uri="{FF2B5EF4-FFF2-40B4-BE49-F238E27FC236}">
                    <a16:creationId xmlns:a16="http://schemas.microsoft.com/office/drawing/2014/main" id="{FCC295D3-C951-4796-B799-E1D45006077B}"/>
                  </a:ext>
                </a:extLst>
              </p:cNvPr>
              <p:cNvSpPr/>
              <p:nvPr/>
            </p:nvSpPr>
            <p:spPr>
              <a:xfrm>
                <a:off x="10424509" y="52152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60" name="Freeform: Shape 659">
                <a:extLst>
                  <a:ext uri="{FF2B5EF4-FFF2-40B4-BE49-F238E27FC236}">
                    <a16:creationId xmlns:a16="http://schemas.microsoft.com/office/drawing/2014/main" id="{00CCD042-17AB-4CC2-B4D0-FBD1A5878E87}"/>
                  </a:ext>
                </a:extLst>
              </p:cNvPr>
              <p:cNvSpPr/>
              <p:nvPr/>
            </p:nvSpPr>
            <p:spPr>
              <a:xfrm>
                <a:off x="10405241" y="523454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61" name="Freeform: Shape 660">
                <a:extLst>
                  <a:ext uri="{FF2B5EF4-FFF2-40B4-BE49-F238E27FC236}">
                    <a16:creationId xmlns:a16="http://schemas.microsoft.com/office/drawing/2014/main" id="{B0566B54-7AB2-469A-9BB9-40A0D29FB052}"/>
                  </a:ext>
                </a:extLst>
              </p:cNvPr>
              <p:cNvSpPr/>
              <p:nvPr/>
            </p:nvSpPr>
            <p:spPr>
              <a:xfrm>
                <a:off x="10203553" y="52152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62" name="Freeform: Shape 661">
                <a:extLst>
                  <a:ext uri="{FF2B5EF4-FFF2-40B4-BE49-F238E27FC236}">
                    <a16:creationId xmlns:a16="http://schemas.microsoft.com/office/drawing/2014/main" id="{51207A98-2E0C-4EA8-AD75-D47CE6D953F5}"/>
                  </a:ext>
                </a:extLst>
              </p:cNvPr>
              <p:cNvSpPr/>
              <p:nvPr/>
            </p:nvSpPr>
            <p:spPr>
              <a:xfrm>
                <a:off x="10184158" y="523454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63" name="Freeform: Shape 662">
                <a:extLst>
                  <a:ext uri="{FF2B5EF4-FFF2-40B4-BE49-F238E27FC236}">
                    <a16:creationId xmlns:a16="http://schemas.microsoft.com/office/drawing/2014/main" id="{58D768CF-F494-4736-8849-D6B59DF4EEC0}"/>
                  </a:ext>
                </a:extLst>
              </p:cNvPr>
              <p:cNvSpPr/>
              <p:nvPr/>
            </p:nvSpPr>
            <p:spPr>
              <a:xfrm>
                <a:off x="10147395" y="52152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64" name="Freeform: Shape 663">
                <a:extLst>
                  <a:ext uri="{FF2B5EF4-FFF2-40B4-BE49-F238E27FC236}">
                    <a16:creationId xmlns:a16="http://schemas.microsoft.com/office/drawing/2014/main" id="{5CC2B677-254B-4B98-9BF3-10771E0098E9}"/>
                  </a:ext>
                </a:extLst>
              </p:cNvPr>
              <p:cNvSpPr/>
              <p:nvPr/>
            </p:nvSpPr>
            <p:spPr>
              <a:xfrm>
                <a:off x="10128127" y="5234543"/>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65" name="Freeform: Shape 664">
                <a:extLst>
                  <a:ext uri="{FF2B5EF4-FFF2-40B4-BE49-F238E27FC236}">
                    <a16:creationId xmlns:a16="http://schemas.microsoft.com/office/drawing/2014/main" id="{1D0F2FA4-1B68-4607-8EF1-CAA5CF46D987}"/>
                  </a:ext>
                </a:extLst>
              </p:cNvPr>
              <p:cNvSpPr/>
              <p:nvPr/>
            </p:nvSpPr>
            <p:spPr>
              <a:xfrm>
                <a:off x="10046108" y="518776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66" name="Freeform: Shape 665">
                <a:extLst>
                  <a:ext uri="{FF2B5EF4-FFF2-40B4-BE49-F238E27FC236}">
                    <a16:creationId xmlns:a16="http://schemas.microsoft.com/office/drawing/2014/main" id="{9CA2E9CF-5C60-428E-AAEF-305952CF9D17}"/>
                  </a:ext>
                </a:extLst>
              </p:cNvPr>
              <p:cNvSpPr/>
              <p:nvPr/>
            </p:nvSpPr>
            <p:spPr>
              <a:xfrm>
                <a:off x="10026839" y="5207161"/>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667" name="Freeform: Shape 666">
                <a:extLst>
                  <a:ext uri="{FF2B5EF4-FFF2-40B4-BE49-F238E27FC236}">
                    <a16:creationId xmlns:a16="http://schemas.microsoft.com/office/drawing/2014/main" id="{29DACDD5-1486-42C9-8B9E-DB6903195AB3}"/>
                  </a:ext>
                </a:extLst>
              </p:cNvPr>
              <p:cNvSpPr/>
              <p:nvPr/>
            </p:nvSpPr>
            <p:spPr>
              <a:xfrm>
                <a:off x="10013529" y="518776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68" name="Freeform: Shape 667">
                <a:extLst>
                  <a:ext uri="{FF2B5EF4-FFF2-40B4-BE49-F238E27FC236}">
                    <a16:creationId xmlns:a16="http://schemas.microsoft.com/office/drawing/2014/main" id="{40BEE343-4C71-4484-81FF-D1A4F5C32878}"/>
                  </a:ext>
                </a:extLst>
              </p:cNvPr>
              <p:cNvSpPr/>
              <p:nvPr/>
            </p:nvSpPr>
            <p:spPr>
              <a:xfrm>
                <a:off x="9994260" y="520716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69" name="Freeform: Shape 668">
                <a:extLst>
                  <a:ext uri="{FF2B5EF4-FFF2-40B4-BE49-F238E27FC236}">
                    <a16:creationId xmlns:a16="http://schemas.microsoft.com/office/drawing/2014/main" id="{36C490ED-17DA-4A9E-B9D0-2D2F98C1D861}"/>
                  </a:ext>
                </a:extLst>
              </p:cNvPr>
              <p:cNvSpPr/>
              <p:nvPr/>
            </p:nvSpPr>
            <p:spPr>
              <a:xfrm>
                <a:off x="9992612" y="51684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70" name="Freeform: Shape 669">
                <a:extLst>
                  <a:ext uri="{FF2B5EF4-FFF2-40B4-BE49-F238E27FC236}">
                    <a16:creationId xmlns:a16="http://schemas.microsoft.com/office/drawing/2014/main" id="{A9FE4F88-680E-44F8-AE2C-C80E6A964ECA}"/>
                  </a:ext>
                </a:extLst>
              </p:cNvPr>
              <p:cNvSpPr/>
              <p:nvPr/>
            </p:nvSpPr>
            <p:spPr>
              <a:xfrm>
                <a:off x="9973344" y="51877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71" name="Freeform: Shape 670">
                <a:extLst>
                  <a:ext uri="{FF2B5EF4-FFF2-40B4-BE49-F238E27FC236}">
                    <a16:creationId xmlns:a16="http://schemas.microsoft.com/office/drawing/2014/main" id="{8456D426-B004-410F-8005-B1259A8DD533}"/>
                  </a:ext>
                </a:extLst>
              </p:cNvPr>
              <p:cNvSpPr/>
              <p:nvPr/>
            </p:nvSpPr>
            <p:spPr>
              <a:xfrm>
                <a:off x="9956483" y="51653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72" name="Freeform: Shape 671">
                <a:extLst>
                  <a:ext uri="{FF2B5EF4-FFF2-40B4-BE49-F238E27FC236}">
                    <a16:creationId xmlns:a16="http://schemas.microsoft.com/office/drawing/2014/main" id="{37259AD0-642D-47E5-8469-C50658C2109E}"/>
                  </a:ext>
                </a:extLst>
              </p:cNvPr>
              <p:cNvSpPr/>
              <p:nvPr/>
            </p:nvSpPr>
            <p:spPr>
              <a:xfrm>
                <a:off x="9937215" y="5184724"/>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73" name="Freeform: Shape 672">
                <a:extLst>
                  <a:ext uri="{FF2B5EF4-FFF2-40B4-BE49-F238E27FC236}">
                    <a16:creationId xmlns:a16="http://schemas.microsoft.com/office/drawing/2014/main" id="{1643FE6E-77F4-4ACF-87F6-81F48AB3E2BF}"/>
                  </a:ext>
                </a:extLst>
              </p:cNvPr>
              <p:cNvSpPr/>
              <p:nvPr/>
            </p:nvSpPr>
            <p:spPr>
              <a:xfrm>
                <a:off x="9919594" y="51653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74" name="Freeform: Shape 673">
                <a:extLst>
                  <a:ext uri="{FF2B5EF4-FFF2-40B4-BE49-F238E27FC236}">
                    <a16:creationId xmlns:a16="http://schemas.microsoft.com/office/drawing/2014/main" id="{C924B976-878C-45A0-9702-EEAC5C114A48}"/>
                  </a:ext>
                </a:extLst>
              </p:cNvPr>
              <p:cNvSpPr/>
              <p:nvPr/>
            </p:nvSpPr>
            <p:spPr>
              <a:xfrm>
                <a:off x="9900325" y="51847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75" name="Freeform: Shape 674">
                <a:extLst>
                  <a:ext uri="{FF2B5EF4-FFF2-40B4-BE49-F238E27FC236}">
                    <a16:creationId xmlns:a16="http://schemas.microsoft.com/office/drawing/2014/main" id="{CFA61D9D-D06E-48BF-AA23-59FB5CDAD3FE}"/>
                  </a:ext>
                </a:extLst>
              </p:cNvPr>
              <p:cNvSpPr/>
              <p:nvPr/>
            </p:nvSpPr>
            <p:spPr>
              <a:xfrm>
                <a:off x="9908692" y="515544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76" name="Freeform: Shape 675">
                <a:extLst>
                  <a:ext uri="{FF2B5EF4-FFF2-40B4-BE49-F238E27FC236}">
                    <a16:creationId xmlns:a16="http://schemas.microsoft.com/office/drawing/2014/main" id="{055AF17B-E25D-40B2-96A6-B9BF4B7FD470}"/>
                  </a:ext>
                </a:extLst>
              </p:cNvPr>
              <p:cNvSpPr/>
              <p:nvPr/>
            </p:nvSpPr>
            <p:spPr>
              <a:xfrm>
                <a:off x="9889297" y="517483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77" name="Freeform: Shape 676">
                <a:extLst>
                  <a:ext uri="{FF2B5EF4-FFF2-40B4-BE49-F238E27FC236}">
                    <a16:creationId xmlns:a16="http://schemas.microsoft.com/office/drawing/2014/main" id="{768ACDAC-9480-432D-BE83-A7C573A37E55}"/>
                  </a:ext>
                </a:extLst>
              </p:cNvPr>
              <p:cNvSpPr/>
              <p:nvPr/>
            </p:nvSpPr>
            <p:spPr>
              <a:xfrm>
                <a:off x="9828448" y="51466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78" name="Freeform: Shape 677">
                <a:extLst>
                  <a:ext uri="{FF2B5EF4-FFF2-40B4-BE49-F238E27FC236}">
                    <a16:creationId xmlns:a16="http://schemas.microsoft.com/office/drawing/2014/main" id="{F756D646-4845-492E-AF85-6AA638052D6E}"/>
                  </a:ext>
                </a:extLst>
              </p:cNvPr>
              <p:cNvSpPr/>
              <p:nvPr/>
            </p:nvSpPr>
            <p:spPr>
              <a:xfrm>
                <a:off x="9809180" y="51660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79" name="Freeform: Shape 678">
                <a:extLst>
                  <a:ext uri="{FF2B5EF4-FFF2-40B4-BE49-F238E27FC236}">
                    <a16:creationId xmlns:a16="http://schemas.microsoft.com/office/drawing/2014/main" id="{57ED434D-1977-4786-9718-6B55CFF138BF}"/>
                  </a:ext>
                </a:extLst>
              </p:cNvPr>
              <p:cNvSpPr/>
              <p:nvPr/>
            </p:nvSpPr>
            <p:spPr>
              <a:xfrm>
                <a:off x="9811842" y="51460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80" name="Freeform: Shape 679">
                <a:extLst>
                  <a:ext uri="{FF2B5EF4-FFF2-40B4-BE49-F238E27FC236}">
                    <a16:creationId xmlns:a16="http://schemas.microsoft.com/office/drawing/2014/main" id="{941297C2-0658-47D9-817C-6D75F2D194CD}"/>
                  </a:ext>
                </a:extLst>
              </p:cNvPr>
              <p:cNvSpPr/>
              <p:nvPr/>
            </p:nvSpPr>
            <p:spPr>
              <a:xfrm>
                <a:off x="9792573" y="516532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81" name="Freeform: Shape 680">
                <a:extLst>
                  <a:ext uri="{FF2B5EF4-FFF2-40B4-BE49-F238E27FC236}">
                    <a16:creationId xmlns:a16="http://schemas.microsoft.com/office/drawing/2014/main" id="{A38F0695-62DD-4DC4-BDFB-D86A2B88F0DC}"/>
                  </a:ext>
                </a:extLst>
              </p:cNvPr>
              <p:cNvSpPr/>
              <p:nvPr/>
            </p:nvSpPr>
            <p:spPr>
              <a:xfrm>
                <a:off x="9789784" y="51460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82" name="Freeform: Shape 681">
                <a:extLst>
                  <a:ext uri="{FF2B5EF4-FFF2-40B4-BE49-F238E27FC236}">
                    <a16:creationId xmlns:a16="http://schemas.microsoft.com/office/drawing/2014/main" id="{43AD8628-CDF4-4E06-BB1B-B0DC3CD27809}"/>
                  </a:ext>
                </a:extLst>
              </p:cNvPr>
              <p:cNvSpPr/>
              <p:nvPr/>
            </p:nvSpPr>
            <p:spPr>
              <a:xfrm>
                <a:off x="9770516" y="51653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83" name="Freeform: Shape 682">
                <a:extLst>
                  <a:ext uri="{FF2B5EF4-FFF2-40B4-BE49-F238E27FC236}">
                    <a16:creationId xmlns:a16="http://schemas.microsoft.com/office/drawing/2014/main" id="{EBB66A30-32BC-4502-99F6-29B072DC7389}"/>
                  </a:ext>
                </a:extLst>
              </p:cNvPr>
              <p:cNvSpPr/>
              <p:nvPr/>
            </p:nvSpPr>
            <p:spPr>
              <a:xfrm>
                <a:off x="9768107" y="51460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84" name="Freeform: Shape 683">
                <a:extLst>
                  <a:ext uri="{FF2B5EF4-FFF2-40B4-BE49-F238E27FC236}">
                    <a16:creationId xmlns:a16="http://schemas.microsoft.com/office/drawing/2014/main" id="{80206A90-30E4-4020-9D14-F4A9F64816FF}"/>
                  </a:ext>
                </a:extLst>
              </p:cNvPr>
              <p:cNvSpPr/>
              <p:nvPr/>
            </p:nvSpPr>
            <p:spPr>
              <a:xfrm>
                <a:off x="9748711" y="51653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85" name="Freeform: Shape 684">
                <a:extLst>
                  <a:ext uri="{FF2B5EF4-FFF2-40B4-BE49-F238E27FC236}">
                    <a16:creationId xmlns:a16="http://schemas.microsoft.com/office/drawing/2014/main" id="{5A7C9756-18B6-47B0-817E-E7ED88F2160C}"/>
                  </a:ext>
                </a:extLst>
              </p:cNvPr>
              <p:cNvSpPr/>
              <p:nvPr/>
            </p:nvSpPr>
            <p:spPr>
              <a:xfrm>
                <a:off x="9742500" y="51466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86" name="Freeform: Shape 685">
                <a:extLst>
                  <a:ext uri="{FF2B5EF4-FFF2-40B4-BE49-F238E27FC236}">
                    <a16:creationId xmlns:a16="http://schemas.microsoft.com/office/drawing/2014/main" id="{2FE32EBD-4482-4517-A6BF-6A597268892E}"/>
                  </a:ext>
                </a:extLst>
              </p:cNvPr>
              <p:cNvSpPr/>
              <p:nvPr/>
            </p:nvSpPr>
            <p:spPr>
              <a:xfrm>
                <a:off x="9723104" y="51660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87" name="Freeform: Shape 686">
                <a:extLst>
                  <a:ext uri="{FF2B5EF4-FFF2-40B4-BE49-F238E27FC236}">
                    <a16:creationId xmlns:a16="http://schemas.microsoft.com/office/drawing/2014/main" id="{983B97DD-C4B0-4F36-B8AB-17BA49FC0F10}"/>
                  </a:ext>
                </a:extLst>
              </p:cNvPr>
              <p:cNvSpPr/>
              <p:nvPr/>
            </p:nvSpPr>
            <p:spPr>
              <a:xfrm>
                <a:off x="9723104" y="51466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88" name="Freeform: Shape 687">
                <a:extLst>
                  <a:ext uri="{FF2B5EF4-FFF2-40B4-BE49-F238E27FC236}">
                    <a16:creationId xmlns:a16="http://schemas.microsoft.com/office/drawing/2014/main" id="{F51655F2-0050-44E5-8754-C855E07E79D1}"/>
                  </a:ext>
                </a:extLst>
              </p:cNvPr>
              <p:cNvSpPr/>
              <p:nvPr/>
            </p:nvSpPr>
            <p:spPr>
              <a:xfrm>
                <a:off x="9703836" y="51660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89" name="Freeform: Shape 688">
                <a:extLst>
                  <a:ext uri="{FF2B5EF4-FFF2-40B4-BE49-F238E27FC236}">
                    <a16:creationId xmlns:a16="http://schemas.microsoft.com/office/drawing/2014/main" id="{4344A159-B61C-47A1-B0A1-62B068A22599}"/>
                  </a:ext>
                </a:extLst>
              </p:cNvPr>
              <p:cNvSpPr/>
              <p:nvPr/>
            </p:nvSpPr>
            <p:spPr>
              <a:xfrm>
                <a:off x="9657819" y="51466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90" name="Freeform: Shape 689">
                <a:extLst>
                  <a:ext uri="{FF2B5EF4-FFF2-40B4-BE49-F238E27FC236}">
                    <a16:creationId xmlns:a16="http://schemas.microsoft.com/office/drawing/2014/main" id="{4A4B09AD-D900-4258-99A3-7A1074602A8C}"/>
                  </a:ext>
                </a:extLst>
              </p:cNvPr>
              <p:cNvSpPr/>
              <p:nvPr/>
            </p:nvSpPr>
            <p:spPr>
              <a:xfrm>
                <a:off x="9638424" y="51660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91" name="Freeform: Shape 690">
                <a:extLst>
                  <a:ext uri="{FF2B5EF4-FFF2-40B4-BE49-F238E27FC236}">
                    <a16:creationId xmlns:a16="http://schemas.microsoft.com/office/drawing/2014/main" id="{B60218EA-2A9D-466E-AD40-D29825F96B70}"/>
                  </a:ext>
                </a:extLst>
              </p:cNvPr>
              <p:cNvSpPr/>
              <p:nvPr/>
            </p:nvSpPr>
            <p:spPr>
              <a:xfrm>
                <a:off x="9565279" y="51368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92" name="Freeform: Shape 691">
                <a:extLst>
                  <a:ext uri="{FF2B5EF4-FFF2-40B4-BE49-F238E27FC236}">
                    <a16:creationId xmlns:a16="http://schemas.microsoft.com/office/drawing/2014/main" id="{4CF3DD04-5043-49FD-B55E-380F2BDD061D}"/>
                  </a:ext>
                </a:extLst>
              </p:cNvPr>
              <p:cNvSpPr/>
              <p:nvPr/>
            </p:nvSpPr>
            <p:spPr>
              <a:xfrm>
                <a:off x="9545883" y="515620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93" name="Freeform: Shape 692">
                <a:extLst>
                  <a:ext uri="{FF2B5EF4-FFF2-40B4-BE49-F238E27FC236}">
                    <a16:creationId xmlns:a16="http://schemas.microsoft.com/office/drawing/2014/main" id="{F03F4728-C44E-483E-BC2B-9E3CDD9BC985}"/>
                  </a:ext>
                </a:extLst>
              </p:cNvPr>
              <p:cNvSpPr/>
              <p:nvPr/>
            </p:nvSpPr>
            <p:spPr>
              <a:xfrm>
                <a:off x="9506205" y="51368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694" name="Freeform: Shape 693">
                <a:extLst>
                  <a:ext uri="{FF2B5EF4-FFF2-40B4-BE49-F238E27FC236}">
                    <a16:creationId xmlns:a16="http://schemas.microsoft.com/office/drawing/2014/main" id="{4AA62F7C-8DE7-4766-808E-0C8DD8CA1406}"/>
                  </a:ext>
                </a:extLst>
              </p:cNvPr>
              <p:cNvSpPr/>
              <p:nvPr/>
            </p:nvSpPr>
            <p:spPr>
              <a:xfrm>
                <a:off x="9486810" y="515620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95" name="Freeform: Shape 694">
                <a:extLst>
                  <a:ext uri="{FF2B5EF4-FFF2-40B4-BE49-F238E27FC236}">
                    <a16:creationId xmlns:a16="http://schemas.microsoft.com/office/drawing/2014/main" id="{31E10242-D0A5-4174-8B7B-E5E81172BD17}"/>
                  </a:ext>
                </a:extLst>
              </p:cNvPr>
              <p:cNvSpPr/>
              <p:nvPr/>
            </p:nvSpPr>
            <p:spPr>
              <a:xfrm>
                <a:off x="9416581" y="511107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96" name="Freeform: Shape 695">
                <a:extLst>
                  <a:ext uri="{FF2B5EF4-FFF2-40B4-BE49-F238E27FC236}">
                    <a16:creationId xmlns:a16="http://schemas.microsoft.com/office/drawing/2014/main" id="{5B9D0E95-499B-4EA7-9DE0-953319AFF6A3}"/>
                  </a:ext>
                </a:extLst>
              </p:cNvPr>
              <p:cNvSpPr/>
              <p:nvPr/>
            </p:nvSpPr>
            <p:spPr>
              <a:xfrm>
                <a:off x="9397312" y="513034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697" name="Freeform: Shape 696">
                <a:extLst>
                  <a:ext uri="{FF2B5EF4-FFF2-40B4-BE49-F238E27FC236}">
                    <a16:creationId xmlns:a16="http://schemas.microsoft.com/office/drawing/2014/main" id="{9FC23EB4-827D-462B-B671-4CA17C1FFA29}"/>
                  </a:ext>
                </a:extLst>
              </p:cNvPr>
              <p:cNvSpPr/>
              <p:nvPr/>
            </p:nvSpPr>
            <p:spPr>
              <a:xfrm>
                <a:off x="9413031" y="5101184"/>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698" name="Freeform: Shape 697">
                <a:extLst>
                  <a:ext uri="{FF2B5EF4-FFF2-40B4-BE49-F238E27FC236}">
                    <a16:creationId xmlns:a16="http://schemas.microsoft.com/office/drawing/2014/main" id="{DA99EC3C-D415-4DBC-8D82-54A2ED0AD761}"/>
                  </a:ext>
                </a:extLst>
              </p:cNvPr>
              <p:cNvSpPr/>
              <p:nvPr/>
            </p:nvSpPr>
            <p:spPr>
              <a:xfrm>
                <a:off x="9393636" y="512045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699" name="Freeform: Shape 698">
                <a:extLst>
                  <a:ext uri="{FF2B5EF4-FFF2-40B4-BE49-F238E27FC236}">
                    <a16:creationId xmlns:a16="http://schemas.microsoft.com/office/drawing/2014/main" id="{E3E0B1FD-07BC-47BA-9109-59DAF57798B3}"/>
                  </a:ext>
                </a:extLst>
              </p:cNvPr>
              <p:cNvSpPr/>
              <p:nvPr/>
            </p:nvSpPr>
            <p:spPr>
              <a:xfrm>
                <a:off x="9374367" y="509433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00" name="Freeform: Shape 699">
                <a:extLst>
                  <a:ext uri="{FF2B5EF4-FFF2-40B4-BE49-F238E27FC236}">
                    <a16:creationId xmlns:a16="http://schemas.microsoft.com/office/drawing/2014/main" id="{6CBE03E2-0EC7-4BBA-A3CC-BA58D9801EFA}"/>
                  </a:ext>
                </a:extLst>
              </p:cNvPr>
              <p:cNvSpPr/>
              <p:nvPr/>
            </p:nvSpPr>
            <p:spPr>
              <a:xfrm>
                <a:off x="9355098" y="511373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701" name="Freeform: Shape 700">
                <a:extLst>
                  <a:ext uri="{FF2B5EF4-FFF2-40B4-BE49-F238E27FC236}">
                    <a16:creationId xmlns:a16="http://schemas.microsoft.com/office/drawing/2014/main" id="{C0B9F8B0-B390-4875-9A95-96E88226182C}"/>
                  </a:ext>
                </a:extLst>
              </p:cNvPr>
              <p:cNvSpPr/>
              <p:nvPr/>
            </p:nvSpPr>
            <p:spPr>
              <a:xfrm>
                <a:off x="9349140" y="509167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02" name="Freeform: Shape 701">
                <a:extLst>
                  <a:ext uri="{FF2B5EF4-FFF2-40B4-BE49-F238E27FC236}">
                    <a16:creationId xmlns:a16="http://schemas.microsoft.com/office/drawing/2014/main" id="{6B4B49C0-A92B-4F15-8B28-8FCBD9F9F1A4}"/>
                  </a:ext>
                </a:extLst>
              </p:cNvPr>
              <p:cNvSpPr/>
              <p:nvPr/>
            </p:nvSpPr>
            <p:spPr>
              <a:xfrm>
                <a:off x="9329872" y="511107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03" name="Freeform: Shape 702">
                <a:extLst>
                  <a:ext uri="{FF2B5EF4-FFF2-40B4-BE49-F238E27FC236}">
                    <a16:creationId xmlns:a16="http://schemas.microsoft.com/office/drawing/2014/main" id="{832E7E72-82C2-42E6-B6F6-2E43C4F6953C}"/>
                  </a:ext>
                </a:extLst>
              </p:cNvPr>
              <p:cNvSpPr/>
              <p:nvPr/>
            </p:nvSpPr>
            <p:spPr>
              <a:xfrm>
                <a:off x="9307434" y="507773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04" name="Freeform: Shape 703">
                <a:extLst>
                  <a:ext uri="{FF2B5EF4-FFF2-40B4-BE49-F238E27FC236}">
                    <a16:creationId xmlns:a16="http://schemas.microsoft.com/office/drawing/2014/main" id="{CA32F47C-9153-47ED-AD1D-E855BB94D02F}"/>
                  </a:ext>
                </a:extLst>
              </p:cNvPr>
              <p:cNvSpPr/>
              <p:nvPr/>
            </p:nvSpPr>
            <p:spPr>
              <a:xfrm>
                <a:off x="9288165" y="509712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05" name="Freeform: Shape 704">
                <a:extLst>
                  <a:ext uri="{FF2B5EF4-FFF2-40B4-BE49-F238E27FC236}">
                    <a16:creationId xmlns:a16="http://schemas.microsoft.com/office/drawing/2014/main" id="{D35D9DF8-DFF2-4B7E-9C9E-A63C5DAAC653}"/>
                  </a:ext>
                </a:extLst>
              </p:cNvPr>
              <p:cNvSpPr/>
              <p:nvPr/>
            </p:nvSpPr>
            <p:spPr>
              <a:xfrm>
                <a:off x="9284742" y="50750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06" name="Freeform: Shape 705">
                <a:extLst>
                  <a:ext uri="{FF2B5EF4-FFF2-40B4-BE49-F238E27FC236}">
                    <a16:creationId xmlns:a16="http://schemas.microsoft.com/office/drawing/2014/main" id="{80E7ADA9-04A0-48CF-9241-3F1536C457BA}"/>
                  </a:ext>
                </a:extLst>
              </p:cNvPr>
              <p:cNvSpPr/>
              <p:nvPr/>
            </p:nvSpPr>
            <p:spPr>
              <a:xfrm>
                <a:off x="9265474" y="5094338"/>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707" name="Freeform: Shape 706">
                <a:extLst>
                  <a:ext uri="{FF2B5EF4-FFF2-40B4-BE49-F238E27FC236}">
                    <a16:creationId xmlns:a16="http://schemas.microsoft.com/office/drawing/2014/main" id="{326E9968-0649-4975-9CDB-7BFE01D6B879}"/>
                  </a:ext>
                </a:extLst>
              </p:cNvPr>
              <p:cNvSpPr/>
              <p:nvPr/>
            </p:nvSpPr>
            <p:spPr>
              <a:xfrm>
                <a:off x="9258501" y="506518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08" name="Freeform: Shape 707">
                <a:extLst>
                  <a:ext uri="{FF2B5EF4-FFF2-40B4-BE49-F238E27FC236}">
                    <a16:creationId xmlns:a16="http://schemas.microsoft.com/office/drawing/2014/main" id="{36E71EC3-4E33-467A-84B8-F0975EAED717}"/>
                  </a:ext>
                </a:extLst>
              </p:cNvPr>
              <p:cNvSpPr/>
              <p:nvPr/>
            </p:nvSpPr>
            <p:spPr>
              <a:xfrm>
                <a:off x="9239106" y="50845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09" name="Freeform: Shape 708">
                <a:extLst>
                  <a:ext uri="{FF2B5EF4-FFF2-40B4-BE49-F238E27FC236}">
                    <a16:creationId xmlns:a16="http://schemas.microsoft.com/office/drawing/2014/main" id="{860DDD81-B778-400B-A4C6-E9C5DD56085A}"/>
                  </a:ext>
                </a:extLst>
              </p:cNvPr>
              <p:cNvSpPr/>
              <p:nvPr/>
            </p:nvSpPr>
            <p:spPr>
              <a:xfrm>
                <a:off x="9239106" y="5055801"/>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710" name="Freeform: Shape 709">
                <a:extLst>
                  <a:ext uri="{FF2B5EF4-FFF2-40B4-BE49-F238E27FC236}">
                    <a16:creationId xmlns:a16="http://schemas.microsoft.com/office/drawing/2014/main" id="{8A432999-408D-4DE6-9425-EE47E335C1AC}"/>
                  </a:ext>
                </a:extLst>
              </p:cNvPr>
              <p:cNvSpPr/>
              <p:nvPr/>
            </p:nvSpPr>
            <p:spPr>
              <a:xfrm>
                <a:off x="9219837" y="50750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11" name="Freeform: Shape 710">
                <a:extLst>
                  <a:ext uri="{FF2B5EF4-FFF2-40B4-BE49-F238E27FC236}">
                    <a16:creationId xmlns:a16="http://schemas.microsoft.com/office/drawing/2014/main" id="{C6F6648B-DBEE-4304-A5A5-DA050F581E6C}"/>
                  </a:ext>
                </a:extLst>
              </p:cNvPr>
              <p:cNvSpPr/>
              <p:nvPr/>
            </p:nvSpPr>
            <p:spPr>
              <a:xfrm>
                <a:off x="9196512" y="5055801"/>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712" name="Freeform: Shape 711">
                <a:extLst>
                  <a:ext uri="{FF2B5EF4-FFF2-40B4-BE49-F238E27FC236}">
                    <a16:creationId xmlns:a16="http://schemas.microsoft.com/office/drawing/2014/main" id="{971062AC-2017-470B-92C4-AF5095089379}"/>
                  </a:ext>
                </a:extLst>
              </p:cNvPr>
              <p:cNvSpPr/>
              <p:nvPr/>
            </p:nvSpPr>
            <p:spPr>
              <a:xfrm>
                <a:off x="9177117" y="50750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13" name="Freeform: Shape 712">
                <a:extLst>
                  <a:ext uri="{FF2B5EF4-FFF2-40B4-BE49-F238E27FC236}">
                    <a16:creationId xmlns:a16="http://schemas.microsoft.com/office/drawing/2014/main" id="{B80CDFC7-E638-4B5F-BFCA-663B0F80CA44}"/>
                  </a:ext>
                </a:extLst>
              </p:cNvPr>
              <p:cNvSpPr/>
              <p:nvPr/>
            </p:nvSpPr>
            <p:spPr>
              <a:xfrm>
                <a:off x="9151129" y="5055801"/>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714" name="Freeform: Shape 713">
                <a:extLst>
                  <a:ext uri="{FF2B5EF4-FFF2-40B4-BE49-F238E27FC236}">
                    <a16:creationId xmlns:a16="http://schemas.microsoft.com/office/drawing/2014/main" id="{AF5847E4-6F20-435A-A361-1485215CE7C0}"/>
                  </a:ext>
                </a:extLst>
              </p:cNvPr>
              <p:cNvSpPr/>
              <p:nvPr/>
            </p:nvSpPr>
            <p:spPr>
              <a:xfrm>
                <a:off x="9131861" y="507507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15" name="Freeform: Shape 714">
                <a:extLst>
                  <a:ext uri="{FF2B5EF4-FFF2-40B4-BE49-F238E27FC236}">
                    <a16:creationId xmlns:a16="http://schemas.microsoft.com/office/drawing/2014/main" id="{137DEAB0-AF79-4FDB-AF87-ED356FEEE92C}"/>
                  </a:ext>
                </a:extLst>
              </p:cNvPr>
              <p:cNvSpPr/>
              <p:nvPr/>
            </p:nvSpPr>
            <p:spPr>
              <a:xfrm>
                <a:off x="9136678" y="5055801"/>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716" name="Freeform: Shape 715">
                <a:extLst>
                  <a:ext uri="{FF2B5EF4-FFF2-40B4-BE49-F238E27FC236}">
                    <a16:creationId xmlns:a16="http://schemas.microsoft.com/office/drawing/2014/main" id="{CAB760BB-5895-405E-90AE-184E18826B89}"/>
                  </a:ext>
                </a:extLst>
              </p:cNvPr>
              <p:cNvSpPr/>
              <p:nvPr/>
            </p:nvSpPr>
            <p:spPr>
              <a:xfrm>
                <a:off x="9117409" y="50750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17" name="Freeform: Shape 716">
                <a:extLst>
                  <a:ext uri="{FF2B5EF4-FFF2-40B4-BE49-F238E27FC236}">
                    <a16:creationId xmlns:a16="http://schemas.microsoft.com/office/drawing/2014/main" id="{932886C6-25E9-4929-88EF-FB77B8BD98C5}"/>
                  </a:ext>
                </a:extLst>
              </p:cNvPr>
              <p:cNvSpPr/>
              <p:nvPr/>
            </p:nvSpPr>
            <p:spPr>
              <a:xfrm>
                <a:off x="9124128" y="5055801"/>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718" name="Freeform: Shape 717">
                <a:extLst>
                  <a:ext uri="{FF2B5EF4-FFF2-40B4-BE49-F238E27FC236}">
                    <a16:creationId xmlns:a16="http://schemas.microsoft.com/office/drawing/2014/main" id="{4748CA85-5F03-486D-A77A-5B4C9C394FB0}"/>
                  </a:ext>
                </a:extLst>
              </p:cNvPr>
              <p:cNvSpPr/>
              <p:nvPr/>
            </p:nvSpPr>
            <p:spPr>
              <a:xfrm>
                <a:off x="9104859" y="50750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19" name="Freeform: Shape 718">
                <a:extLst>
                  <a:ext uri="{FF2B5EF4-FFF2-40B4-BE49-F238E27FC236}">
                    <a16:creationId xmlns:a16="http://schemas.microsoft.com/office/drawing/2014/main" id="{4BB4260A-6E80-4439-A2FA-7A3AA5DEF1F9}"/>
                  </a:ext>
                </a:extLst>
              </p:cNvPr>
              <p:cNvSpPr/>
              <p:nvPr/>
            </p:nvSpPr>
            <p:spPr>
              <a:xfrm>
                <a:off x="9112465" y="504832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20" name="Freeform: Shape 719">
                <a:extLst>
                  <a:ext uri="{FF2B5EF4-FFF2-40B4-BE49-F238E27FC236}">
                    <a16:creationId xmlns:a16="http://schemas.microsoft.com/office/drawing/2014/main" id="{BDAB72CD-91A5-4343-81F6-D7232AE53610}"/>
                  </a:ext>
                </a:extLst>
              </p:cNvPr>
              <p:cNvSpPr/>
              <p:nvPr/>
            </p:nvSpPr>
            <p:spPr>
              <a:xfrm>
                <a:off x="9093197" y="506771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21" name="Freeform: Shape 720">
                <a:extLst>
                  <a:ext uri="{FF2B5EF4-FFF2-40B4-BE49-F238E27FC236}">
                    <a16:creationId xmlns:a16="http://schemas.microsoft.com/office/drawing/2014/main" id="{C46B2BD6-C052-4BBB-9A55-9D5022654E67}"/>
                  </a:ext>
                </a:extLst>
              </p:cNvPr>
              <p:cNvSpPr/>
              <p:nvPr/>
            </p:nvSpPr>
            <p:spPr>
              <a:xfrm>
                <a:off x="9090534" y="504325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22" name="Freeform: Shape 721">
                <a:extLst>
                  <a:ext uri="{FF2B5EF4-FFF2-40B4-BE49-F238E27FC236}">
                    <a16:creationId xmlns:a16="http://schemas.microsoft.com/office/drawing/2014/main" id="{A8B00CD7-2D9B-47F8-A79D-987B0CDA5065}"/>
                  </a:ext>
                </a:extLst>
              </p:cNvPr>
              <p:cNvSpPr/>
              <p:nvPr/>
            </p:nvSpPr>
            <p:spPr>
              <a:xfrm>
                <a:off x="9071139" y="506252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23" name="Freeform: Shape 722">
                <a:extLst>
                  <a:ext uri="{FF2B5EF4-FFF2-40B4-BE49-F238E27FC236}">
                    <a16:creationId xmlns:a16="http://schemas.microsoft.com/office/drawing/2014/main" id="{171B787C-68D3-415F-901A-DD13E09ABCEC}"/>
                  </a:ext>
                </a:extLst>
              </p:cNvPr>
              <p:cNvSpPr/>
              <p:nvPr/>
            </p:nvSpPr>
            <p:spPr>
              <a:xfrm>
                <a:off x="9073801" y="504325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24" name="Freeform: Shape 723">
                <a:extLst>
                  <a:ext uri="{FF2B5EF4-FFF2-40B4-BE49-F238E27FC236}">
                    <a16:creationId xmlns:a16="http://schemas.microsoft.com/office/drawing/2014/main" id="{D3DF8611-940C-47FB-A3CF-09EB371C2248}"/>
                  </a:ext>
                </a:extLst>
              </p:cNvPr>
              <p:cNvSpPr/>
              <p:nvPr/>
            </p:nvSpPr>
            <p:spPr>
              <a:xfrm>
                <a:off x="9054532" y="506252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25" name="Freeform: Shape 724">
                <a:extLst>
                  <a:ext uri="{FF2B5EF4-FFF2-40B4-BE49-F238E27FC236}">
                    <a16:creationId xmlns:a16="http://schemas.microsoft.com/office/drawing/2014/main" id="{6E3CD404-A7E1-4E31-A64A-9C62EF00DFE4}"/>
                  </a:ext>
                </a:extLst>
              </p:cNvPr>
              <p:cNvSpPr/>
              <p:nvPr/>
            </p:nvSpPr>
            <p:spPr>
              <a:xfrm>
                <a:off x="9058589" y="503234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26" name="Freeform: Shape 725">
                <a:extLst>
                  <a:ext uri="{FF2B5EF4-FFF2-40B4-BE49-F238E27FC236}">
                    <a16:creationId xmlns:a16="http://schemas.microsoft.com/office/drawing/2014/main" id="{7CD8447B-FC3F-401E-A6BD-514670981F08}"/>
                  </a:ext>
                </a:extLst>
              </p:cNvPr>
              <p:cNvSpPr/>
              <p:nvPr/>
            </p:nvSpPr>
            <p:spPr>
              <a:xfrm>
                <a:off x="9039320" y="5051744"/>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27" name="Freeform: Shape 726">
                <a:extLst>
                  <a:ext uri="{FF2B5EF4-FFF2-40B4-BE49-F238E27FC236}">
                    <a16:creationId xmlns:a16="http://schemas.microsoft.com/office/drawing/2014/main" id="{137FD07E-0BF3-4C14-98E1-D6A93EEC64B3}"/>
                  </a:ext>
                </a:extLst>
              </p:cNvPr>
              <p:cNvSpPr/>
              <p:nvPr/>
            </p:nvSpPr>
            <p:spPr>
              <a:xfrm>
                <a:off x="9039320" y="503234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28" name="Freeform: Shape 727">
                <a:extLst>
                  <a:ext uri="{FF2B5EF4-FFF2-40B4-BE49-F238E27FC236}">
                    <a16:creationId xmlns:a16="http://schemas.microsoft.com/office/drawing/2014/main" id="{301470C6-8420-4918-9663-186648E88734}"/>
                  </a:ext>
                </a:extLst>
              </p:cNvPr>
              <p:cNvSpPr/>
              <p:nvPr/>
            </p:nvSpPr>
            <p:spPr>
              <a:xfrm>
                <a:off x="9019925" y="505174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29" name="Freeform: Shape 728">
                <a:extLst>
                  <a:ext uri="{FF2B5EF4-FFF2-40B4-BE49-F238E27FC236}">
                    <a16:creationId xmlns:a16="http://schemas.microsoft.com/office/drawing/2014/main" id="{297098C5-36BA-4604-838A-774CA1704F11}"/>
                  </a:ext>
                </a:extLst>
              </p:cNvPr>
              <p:cNvSpPr/>
              <p:nvPr/>
            </p:nvSpPr>
            <p:spPr>
              <a:xfrm>
                <a:off x="9022587" y="503234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30" name="Freeform: Shape 729">
                <a:extLst>
                  <a:ext uri="{FF2B5EF4-FFF2-40B4-BE49-F238E27FC236}">
                    <a16:creationId xmlns:a16="http://schemas.microsoft.com/office/drawing/2014/main" id="{783C73CC-77C1-47A0-98B7-CDE3A1049877}"/>
                  </a:ext>
                </a:extLst>
              </p:cNvPr>
              <p:cNvSpPr/>
              <p:nvPr/>
            </p:nvSpPr>
            <p:spPr>
              <a:xfrm>
                <a:off x="9003318" y="505174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31" name="Freeform: Shape 730">
                <a:extLst>
                  <a:ext uri="{FF2B5EF4-FFF2-40B4-BE49-F238E27FC236}">
                    <a16:creationId xmlns:a16="http://schemas.microsoft.com/office/drawing/2014/main" id="{B293359D-A84A-4A19-B15C-8D8DA80C41E7}"/>
                  </a:ext>
                </a:extLst>
              </p:cNvPr>
              <p:cNvSpPr/>
              <p:nvPr/>
            </p:nvSpPr>
            <p:spPr>
              <a:xfrm>
                <a:off x="9000656" y="502905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32" name="Freeform: Shape 731">
                <a:extLst>
                  <a:ext uri="{FF2B5EF4-FFF2-40B4-BE49-F238E27FC236}">
                    <a16:creationId xmlns:a16="http://schemas.microsoft.com/office/drawing/2014/main" id="{6A851142-6500-400D-BFAE-F6D421336D06}"/>
                  </a:ext>
                </a:extLst>
              </p:cNvPr>
              <p:cNvSpPr/>
              <p:nvPr/>
            </p:nvSpPr>
            <p:spPr>
              <a:xfrm>
                <a:off x="8981261" y="504832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33" name="Freeform: Shape 732">
                <a:extLst>
                  <a:ext uri="{FF2B5EF4-FFF2-40B4-BE49-F238E27FC236}">
                    <a16:creationId xmlns:a16="http://schemas.microsoft.com/office/drawing/2014/main" id="{B32A3FD3-9C72-4D10-9BA7-E971F8833A56}"/>
                  </a:ext>
                </a:extLst>
              </p:cNvPr>
              <p:cNvSpPr/>
              <p:nvPr/>
            </p:nvSpPr>
            <p:spPr>
              <a:xfrm>
                <a:off x="8981261" y="502385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34" name="Freeform: Shape 733">
                <a:extLst>
                  <a:ext uri="{FF2B5EF4-FFF2-40B4-BE49-F238E27FC236}">
                    <a16:creationId xmlns:a16="http://schemas.microsoft.com/office/drawing/2014/main" id="{64731558-3D61-4E25-8185-151DD62BDA03}"/>
                  </a:ext>
                </a:extLst>
              </p:cNvPr>
              <p:cNvSpPr/>
              <p:nvPr/>
            </p:nvSpPr>
            <p:spPr>
              <a:xfrm>
                <a:off x="8961992" y="504325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35" name="Freeform: Shape 734">
                <a:extLst>
                  <a:ext uri="{FF2B5EF4-FFF2-40B4-BE49-F238E27FC236}">
                    <a16:creationId xmlns:a16="http://schemas.microsoft.com/office/drawing/2014/main" id="{6543E395-30B3-4F47-9A23-F0DE77D8F53B}"/>
                  </a:ext>
                </a:extLst>
              </p:cNvPr>
              <p:cNvSpPr/>
              <p:nvPr/>
            </p:nvSpPr>
            <p:spPr>
              <a:xfrm>
                <a:off x="8956668" y="50113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36" name="Freeform: Shape 735">
                <a:extLst>
                  <a:ext uri="{FF2B5EF4-FFF2-40B4-BE49-F238E27FC236}">
                    <a16:creationId xmlns:a16="http://schemas.microsoft.com/office/drawing/2014/main" id="{DE3817B9-DEAD-4CCC-ACF7-D81B01EB6894}"/>
                  </a:ext>
                </a:extLst>
              </p:cNvPr>
              <p:cNvSpPr/>
              <p:nvPr/>
            </p:nvSpPr>
            <p:spPr>
              <a:xfrm>
                <a:off x="8937272" y="50305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37" name="Freeform: Shape 736">
                <a:extLst>
                  <a:ext uri="{FF2B5EF4-FFF2-40B4-BE49-F238E27FC236}">
                    <a16:creationId xmlns:a16="http://schemas.microsoft.com/office/drawing/2014/main" id="{4E43D014-801B-4A72-8093-30809843F71D}"/>
                  </a:ext>
                </a:extLst>
              </p:cNvPr>
              <p:cNvSpPr/>
              <p:nvPr/>
            </p:nvSpPr>
            <p:spPr>
              <a:xfrm>
                <a:off x="8934103" y="500686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38" name="Freeform: Shape 737">
                <a:extLst>
                  <a:ext uri="{FF2B5EF4-FFF2-40B4-BE49-F238E27FC236}">
                    <a16:creationId xmlns:a16="http://schemas.microsoft.com/office/drawing/2014/main" id="{EB3DBCA5-A674-4F3B-B917-8F98B2560772}"/>
                  </a:ext>
                </a:extLst>
              </p:cNvPr>
              <p:cNvSpPr/>
              <p:nvPr/>
            </p:nvSpPr>
            <p:spPr>
              <a:xfrm>
                <a:off x="8914835" y="502613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39" name="Freeform: Shape 738">
                <a:extLst>
                  <a:ext uri="{FF2B5EF4-FFF2-40B4-BE49-F238E27FC236}">
                    <a16:creationId xmlns:a16="http://schemas.microsoft.com/office/drawing/2014/main" id="{B42161B3-D984-472D-BBF8-0B4B2E77A44C}"/>
                  </a:ext>
                </a:extLst>
              </p:cNvPr>
              <p:cNvSpPr/>
              <p:nvPr/>
            </p:nvSpPr>
            <p:spPr>
              <a:xfrm>
                <a:off x="8919652" y="500458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40" name="Freeform: Shape 739">
                <a:extLst>
                  <a:ext uri="{FF2B5EF4-FFF2-40B4-BE49-F238E27FC236}">
                    <a16:creationId xmlns:a16="http://schemas.microsoft.com/office/drawing/2014/main" id="{9E2E1578-4180-4556-8F17-771225BA125C}"/>
                  </a:ext>
                </a:extLst>
              </p:cNvPr>
              <p:cNvSpPr/>
              <p:nvPr/>
            </p:nvSpPr>
            <p:spPr>
              <a:xfrm>
                <a:off x="8900383" y="502385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41" name="Freeform: Shape 740">
                <a:extLst>
                  <a:ext uri="{FF2B5EF4-FFF2-40B4-BE49-F238E27FC236}">
                    <a16:creationId xmlns:a16="http://schemas.microsoft.com/office/drawing/2014/main" id="{6F57D520-390C-4435-90F2-119E27295133}"/>
                  </a:ext>
                </a:extLst>
              </p:cNvPr>
              <p:cNvSpPr/>
              <p:nvPr/>
            </p:nvSpPr>
            <p:spPr>
              <a:xfrm>
                <a:off x="8898228" y="50023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42" name="Freeform: Shape 741">
                <a:extLst>
                  <a:ext uri="{FF2B5EF4-FFF2-40B4-BE49-F238E27FC236}">
                    <a16:creationId xmlns:a16="http://schemas.microsoft.com/office/drawing/2014/main" id="{1A144948-443D-4262-B8DA-A0BC0F385E08}"/>
                  </a:ext>
                </a:extLst>
              </p:cNvPr>
              <p:cNvSpPr/>
              <p:nvPr/>
            </p:nvSpPr>
            <p:spPr>
              <a:xfrm>
                <a:off x="8878959" y="502157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743" name="Freeform: Shape 742">
                <a:extLst>
                  <a:ext uri="{FF2B5EF4-FFF2-40B4-BE49-F238E27FC236}">
                    <a16:creationId xmlns:a16="http://schemas.microsoft.com/office/drawing/2014/main" id="{8A8F22EC-6AA5-451F-A7CE-76D9AA0BCAE4}"/>
                  </a:ext>
                </a:extLst>
              </p:cNvPr>
              <p:cNvSpPr/>
              <p:nvPr/>
            </p:nvSpPr>
            <p:spPr>
              <a:xfrm>
                <a:off x="8888594" y="50023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44" name="Freeform: Shape 743">
                <a:extLst>
                  <a:ext uri="{FF2B5EF4-FFF2-40B4-BE49-F238E27FC236}">
                    <a16:creationId xmlns:a16="http://schemas.microsoft.com/office/drawing/2014/main" id="{3C7B9016-BB10-4C59-861C-0BFFB5A34E3F}"/>
                  </a:ext>
                </a:extLst>
              </p:cNvPr>
              <p:cNvSpPr/>
              <p:nvPr/>
            </p:nvSpPr>
            <p:spPr>
              <a:xfrm>
                <a:off x="8869325" y="50215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45" name="Freeform: Shape 744">
                <a:extLst>
                  <a:ext uri="{FF2B5EF4-FFF2-40B4-BE49-F238E27FC236}">
                    <a16:creationId xmlns:a16="http://schemas.microsoft.com/office/drawing/2014/main" id="{6C4E474D-EC78-4BC4-BEFA-EB31480C0705}"/>
                  </a:ext>
                </a:extLst>
              </p:cNvPr>
              <p:cNvSpPr/>
              <p:nvPr/>
            </p:nvSpPr>
            <p:spPr>
              <a:xfrm>
                <a:off x="8873128" y="50023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46" name="Freeform: Shape 745">
                <a:extLst>
                  <a:ext uri="{FF2B5EF4-FFF2-40B4-BE49-F238E27FC236}">
                    <a16:creationId xmlns:a16="http://schemas.microsoft.com/office/drawing/2014/main" id="{317584B3-38DF-4B8A-9956-90386D0EEA0A}"/>
                  </a:ext>
                </a:extLst>
              </p:cNvPr>
              <p:cNvSpPr/>
              <p:nvPr/>
            </p:nvSpPr>
            <p:spPr>
              <a:xfrm>
                <a:off x="8853733" y="50215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47" name="Freeform: Shape 746">
                <a:extLst>
                  <a:ext uri="{FF2B5EF4-FFF2-40B4-BE49-F238E27FC236}">
                    <a16:creationId xmlns:a16="http://schemas.microsoft.com/office/drawing/2014/main" id="{544C63E6-DB3A-4B7E-9CBB-7DDC6F8580E4}"/>
                  </a:ext>
                </a:extLst>
              </p:cNvPr>
              <p:cNvSpPr/>
              <p:nvPr/>
            </p:nvSpPr>
            <p:spPr>
              <a:xfrm>
                <a:off x="8845873" y="50023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48" name="Freeform: Shape 747">
                <a:extLst>
                  <a:ext uri="{FF2B5EF4-FFF2-40B4-BE49-F238E27FC236}">
                    <a16:creationId xmlns:a16="http://schemas.microsoft.com/office/drawing/2014/main" id="{626510C7-894B-45AC-AE4F-7793B8F7C263}"/>
                  </a:ext>
                </a:extLst>
              </p:cNvPr>
              <p:cNvSpPr/>
              <p:nvPr/>
            </p:nvSpPr>
            <p:spPr>
              <a:xfrm>
                <a:off x="8826478" y="50215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49" name="Freeform: Shape 748">
                <a:extLst>
                  <a:ext uri="{FF2B5EF4-FFF2-40B4-BE49-F238E27FC236}">
                    <a16:creationId xmlns:a16="http://schemas.microsoft.com/office/drawing/2014/main" id="{1A6296E9-DBFA-4D33-AA1D-19D514F95011}"/>
                  </a:ext>
                </a:extLst>
              </p:cNvPr>
              <p:cNvSpPr/>
              <p:nvPr/>
            </p:nvSpPr>
            <p:spPr>
              <a:xfrm>
                <a:off x="8741036" y="497834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50" name="Freeform: Shape 749">
                <a:extLst>
                  <a:ext uri="{FF2B5EF4-FFF2-40B4-BE49-F238E27FC236}">
                    <a16:creationId xmlns:a16="http://schemas.microsoft.com/office/drawing/2014/main" id="{EF0AC3E1-E0BF-4A05-8FCB-ABA414C1F5C3}"/>
                  </a:ext>
                </a:extLst>
              </p:cNvPr>
              <p:cNvSpPr/>
              <p:nvPr/>
            </p:nvSpPr>
            <p:spPr>
              <a:xfrm>
                <a:off x="8721641" y="499761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51" name="Freeform: Shape 750">
                <a:extLst>
                  <a:ext uri="{FF2B5EF4-FFF2-40B4-BE49-F238E27FC236}">
                    <a16:creationId xmlns:a16="http://schemas.microsoft.com/office/drawing/2014/main" id="{1C2338D9-2A96-4C2D-92AF-C887884B3B4C}"/>
                  </a:ext>
                </a:extLst>
              </p:cNvPr>
              <p:cNvSpPr/>
              <p:nvPr/>
            </p:nvSpPr>
            <p:spPr>
              <a:xfrm>
                <a:off x="8642538" y="49510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52" name="Freeform: Shape 751">
                <a:extLst>
                  <a:ext uri="{FF2B5EF4-FFF2-40B4-BE49-F238E27FC236}">
                    <a16:creationId xmlns:a16="http://schemas.microsoft.com/office/drawing/2014/main" id="{89184024-537A-4E57-944A-D4B51DC0BA39}"/>
                  </a:ext>
                </a:extLst>
              </p:cNvPr>
              <p:cNvSpPr/>
              <p:nvPr/>
            </p:nvSpPr>
            <p:spPr>
              <a:xfrm>
                <a:off x="8623143" y="497048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53" name="Freeform: Shape 752">
                <a:extLst>
                  <a:ext uri="{FF2B5EF4-FFF2-40B4-BE49-F238E27FC236}">
                    <a16:creationId xmlns:a16="http://schemas.microsoft.com/office/drawing/2014/main" id="{A3338960-8D20-480D-899A-04326DEB21A9}"/>
                  </a:ext>
                </a:extLst>
              </p:cNvPr>
              <p:cNvSpPr/>
              <p:nvPr/>
            </p:nvSpPr>
            <p:spPr>
              <a:xfrm>
                <a:off x="8611353" y="494817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54" name="Freeform: Shape 753">
                <a:extLst>
                  <a:ext uri="{FF2B5EF4-FFF2-40B4-BE49-F238E27FC236}">
                    <a16:creationId xmlns:a16="http://schemas.microsoft.com/office/drawing/2014/main" id="{DBDAA232-E685-4927-9EC7-329CF73B1CD7}"/>
                  </a:ext>
                </a:extLst>
              </p:cNvPr>
              <p:cNvSpPr/>
              <p:nvPr/>
            </p:nvSpPr>
            <p:spPr>
              <a:xfrm>
                <a:off x="8592084" y="4967444"/>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755" name="Freeform: Shape 754">
                <a:extLst>
                  <a:ext uri="{FF2B5EF4-FFF2-40B4-BE49-F238E27FC236}">
                    <a16:creationId xmlns:a16="http://schemas.microsoft.com/office/drawing/2014/main" id="{87C8BE95-8B4E-4B83-89DB-303968817718}"/>
                  </a:ext>
                </a:extLst>
              </p:cNvPr>
              <p:cNvSpPr/>
              <p:nvPr/>
            </p:nvSpPr>
            <p:spPr>
              <a:xfrm>
                <a:off x="8582323" y="493968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56" name="Freeform: Shape 755">
                <a:extLst>
                  <a:ext uri="{FF2B5EF4-FFF2-40B4-BE49-F238E27FC236}">
                    <a16:creationId xmlns:a16="http://schemas.microsoft.com/office/drawing/2014/main" id="{C0A6C855-76EB-4441-95EA-33542F9D8FF3}"/>
                  </a:ext>
                </a:extLst>
              </p:cNvPr>
              <p:cNvSpPr/>
              <p:nvPr/>
            </p:nvSpPr>
            <p:spPr>
              <a:xfrm>
                <a:off x="8562928" y="49590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57" name="Freeform: Shape 756">
                <a:extLst>
                  <a:ext uri="{FF2B5EF4-FFF2-40B4-BE49-F238E27FC236}">
                    <a16:creationId xmlns:a16="http://schemas.microsoft.com/office/drawing/2014/main" id="{96BF308D-A1CD-446C-AFCE-B69A618155C6}"/>
                  </a:ext>
                </a:extLst>
              </p:cNvPr>
              <p:cNvSpPr/>
              <p:nvPr/>
            </p:nvSpPr>
            <p:spPr>
              <a:xfrm>
                <a:off x="8547209" y="493372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58" name="Freeform: Shape 757">
                <a:extLst>
                  <a:ext uri="{FF2B5EF4-FFF2-40B4-BE49-F238E27FC236}">
                    <a16:creationId xmlns:a16="http://schemas.microsoft.com/office/drawing/2014/main" id="{EB212F79-6FCD-4B78-942C-BBC7ECF7CB69}"/>
                  </a:ext>
                </a:extLst>
              </p:cNvPr>
              <p:cNvSpPr/>
              <p:nvPr/>
            </p:nvSpPr>
            <p:spPr>
              <a:xfrm>
                <a:off x="8527940" y="495311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59" name="Freeform: Shape 758">
                <a:extLst>
                  <a:ext uri="{FF2B5EF4-FFF2-40B4-BE49-F238E27FC236}">
                    <a16:creationId xmlns:a16="http://schemas.microsoft.com/office/drawing/2014/main" id="{14E9C368-B0FD-41B8-8DA3-57DED48B2D57}"/>
                  </a:ext>
                </a:extLst>
              </p:cNvPr>
              <p:cNvSpPr/>
              <p:nvPr/>
            </p:nvSpPr>
            <p:spPr>
              <a:xfrm>
                <a:off x="8521855" y="492472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60" name="Freeform: Shape 759">
                <a:extLst>
                  <a:ext uri="{FF2B5EF4-FFF2-40B4-BE49-F238E27FC236}">
                    <a16:creationId xmlns:a16="http://schemas.microsoft.com/office/drawing/2014/main" id="{9ECC9F9A-259B-45E5-AD38-DB1490A6CB22}"/>
                  </a:ext>
                </a:extLst>
              </p:cNvPr>
              <p:cNvSpPr/>
              <p:nvPr/>
            </p:nvSpPr>
            <p:spPr>
              <a:xfrm>
                <a:off x="8502460" y="494411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61" name="Freeform: Shape 760">
                <a:extLst>
                  <a:ext uri="{FF2B5EF4-FFF2-40B4-BE49-F238E27FC236}">
                    <a16:creationId xmlns:a16="http://schemas.microsoft.com/office/drawing/2014/main" id="{5E9F9DC1-7747-4BDE-8C3D-80B22B6A6C91}"/>
                  </a:ext>
                </a:extLst>
              </p:cNvPr>
              <p:cNvSpPr/>
              <p:nvPr/>
            </p:nvSpPr>
            <p:spPr>
              <a:xfrm>
                <a:off x="8491558" y="491242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62" name="Freeform: Shape 761">
                <a:extLst>
                  <a:ext uri="{FF2B5EF4-FFF2-40B4-BE49-F238E27FC236}">
                    <a16:creationId xmlns:a16="http://schemas.microsoft.com/office/drawing/2014/main" id="{AD32D527-1046-4883-AC11-80E06AC33DB9}"/>
                  </a:ext>
                </a:extLst>
              </p:cNvPr>
              <p:cNvSpPr/>
              <p:nvPr/>
            </p:nvSpPr>
            <p:spPr>
              <a:xfrm>
                <a:off x="8472289" y="493182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63" name="Freeform: Shape 762">
                <a:extLst>
                  <a:ext uri="{FF2B5EF4-FFF2-40B4-BE49-F238E27FC236}">
                    <a16:creationId xmlns:a16="http://schemas.microsoft.com/office/drawing/2014/main" id="{3D07E6ED-2300-4B81-B618-13EBB6D2D44D}"/>
                  </a:ext>
                </a:extLst>
              </p:cNvPr>
              <p:cNvSpPr/>
              <p:nvPr/>
            </p:nvSpPr>
            <p:spPr>
              <a:xfrm>
                <a:off x="8433752" y="489810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64" name="Freeform: Shape 763">
                <a:extLst>
                  <a:ext uri="{FF2B5EF4-FFF2-40B4-BE49-F238E27FC236}">
                    <a16:creationId xmlns:a16="http://schemas.microsoft.com/office/drawing/2014/main" id="{ABDCB02C-C753-4967-AAB2-830ADA2BA8CD}"/>
                  </a:ext>
                </a:extLst>
              </p:cNvPr>
              <p:cNvSpPr/>
              <p:nvPr/>
            </p:nvSpPr>
            <p:spPr>
              <a:xfrm>
                <a:off x="8414483" y="491737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65" name="Freeform: Shape 764">
                <a:extLst>
                  <a:ext uri="{FF2B5EF4-FFF2-40B4-BE49-F238E27FC236}">
                    <a16:creationId xmlns:a16="http://schemas.microsoft.com/office/drawing/2014/main" id="{94A62D77-C7E1-4184-BA54-509406E57405}"/>
                  </a:ext>
                </a:extLst>
              </p:cNvPr>
              <p:cNvSpPr/>
              <p:nvPr/>
            </p:nvSpPr>
            <p:spPr>
              <a:xfrm>
                <a:off x="8407891" y="48950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66" name="Freeform: Shape 765">
                <a:extLst>
                  <a:ext uri="{FF2B5EF4-FFF2-40B4-BE49-F238E27FC236}">
                    <a16:creationId xmlns:a16="http://schemas.microsoft.com/office/drawing/2014/main" id="{88FE881D-4416-45A0-9B79-62C13F67164F}"/>
                  </a:ext>
                </a:extLst>
              </p:cNvPr>
              <p:cNvSpPr/>
              <p:nvPr/>
            </p:nvSpPr>
            <p:spPr>
              <a:xfrm>
                <a:off x="8388623" y="491445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767" name="Freeform: Shape 766">
                <a:extLst>
                  <a:ext uri="{FF2B5EF4-FFF2-40B4-BE49-F238E27FC236}">
                    <a16:creationId xmlns:a16="http://schemas.microsoft.com/office/drawing/2014/main" id="{B0C3CAD3-EAA4-4DA6-BC1C-B95DC42693A2}"/>
                  </a:ext>
                </a:extLst>
              </p:cNvPr>
              <p:cNvSpPr/>
              <p:nvPr/>
            </p:nvSpPr>
            <p:spPr>
              <a:xfrm>
                <a:off x="8346282" y="489632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68" name="Freeform: Shape 767">
                <a:extLst>
                  <a:ext uri="{FF2B5EF4-FFF2-40B4-BE49-F238E27FC236}">
                    <a16:creationId xmlns:a16="http://schemas.microsoft.com/office/drawing/2014/main" id="{B226DCF8-6940-4F0B-97DC-4F2C0829D0A9}"/>
                  </a:ext>
                </a:extLst>
              </p:cNvPr>
              <p:cNvSpPr/>
              <p:nvPr/>
            </p:nvSpPr>
            <p:spPr>
              <a:xfrm>
                <a:off x="8327014" y="491559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69" name="Freeform: Shape 768">
                <a:extLst>
                  <a:ext uri="{FF2B5EF4-FFF2-40B4-BE49-F238E27FC236}">
                    <a16:creationId xmlns:a16="http://schemas.microsoft.com/office/drawing/2014/main" id="{00006AFD-6881-4F66-8B97-16B3AD33579D}"/>
                  </a:ext>
                </a:extLst>
              </p:cNvPr>
              <p:cNvSpPr/>
              <p:nvPr/>
            </p:nvSpPr>
            <p:spPr>
              <a:xfrm>
                <a:off x="8298998" y="488086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70" name="Freeform: Shape 769">
                <a:extLst>
                  <a:ext uri="{FF2B5EF4-FFF2-40B4-BE49-F238E27FC236}">
                    <a16:creationId xmlns:a16="http://schemas.microsoft.com/office/drawing/2014/main" id="{BC4C1E28-F659-4DC4-A564-30D398B36BE2}"/>
                  </a:ext>
                </a:extLst>
              </p:cNvPr>
              <p:cNvSpPr/>
              <p:nvPr/>
            </p:nvSpPr>
            <p:spPr>
              <a:xfrm>
                <a:off x="8279729" y="490025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71" name="Freeform: Shape 770">
                <a:extLst>
                  <a:ext uri="{FF2B5EF4-FFF2-40B4-BE49-F238E27FC236}">
                    <a16:creationId xmlns:a16="http://schemas.microsoft.com/office/drawing/2014/main" id="{A1E81890-FCCB-4F90-816C-240C3C27F78C}"/>
                  </a:ext>
                </a:extLst>
              </p:cNvPr>
              <p:cNvSpPr/>
              <p:nvPr/>
            </p:nvSpPr>
            <p:spPr>
              <a:xfrm>
                <a:off x="8256531" y="48699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72" name="Freeform: Shape 771">
                <a:extLst>
                  <a:ext uri="{FF2B5EF4-FFF2-40B4-BE49-F238E27FC236}">
                    <a16:creationId xmlns:a16="http://schemas.microsoft.com/office/drawing/2014/main" id="{3F6BF29B-0C83-4A02-A54B-8E8B5A032156}"/>
                  </a:ext>
                </a:extLst>
              </p:cNvPr>
              <p:cNvSpPr/>
              <p:nvPr/>
            </p:nvSpPr>
            <p:spPr>
              <a:xfrm>
                <a:off x="8237135" y="48892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73" name="Freeform: Shape 772">
                <a:extLst>
                  <a:ext uri="{FF2B5EF4-FFF2-40B4-BE49-F238E27FC236}">
                    <a16:creationId xmlns:a16="http://schemas.microsoft.com/office/drawing/2014/main" id="{5174BBFC-F880-4062-A09E-48FDF5C6AF81}"/>
                  </a:ext>
                </a:extLst>
              </p:cNvPr>
              <p:cNvSpPr/>
              <p:nvPr/>
            </p:nvSpPr>
            <p:spPr>
              <a:xfrm>
                <a:off x="7888525" y="471695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74" name="Freeform: Shape 773">
                <a:extLst>
                  <a:ext uri="{FF2B5EF4-FFF2-40B4-BE49-F238E27FC236}">
                    <a16:creationId xmlns:a16="http://schemas.microsoft.com/office/drawing/2014/main" id="{55EFA667-32FE-4610-ADD2-DADCAB02FAB2}"/>
                  </a:ext>
                </a:extLst>
              </p:cNvPr>
              <p:cNvSpPr/>
              <p:nvPr/>
            </p:nvSpPr>
            <p:spPr>
              <a:xfrm>
                <a:off x="7869129" y="473622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75" name="Freeform: Shape 774">
                <a:extLst>
                  <a:ext uri="{FF2B5EF4-FFF2-40B4-BE49-F238E27FC236}">
                    <a16:creationId xmlns:a16="http://schemas.microsoft.com/office/drawing/2014/main" id="{8901B84C-2674-448B-9BC3-C23585CE6DA1}"/>
                  </a:ext>
                </a:extLst>
              </p:cNvPr>
              <p:cNvSpPr/>
              <p:nvPr/>
            </p:nvSpPr>
            <p:spPr>
              <a:xfrm>
                <a:off x="7477671" y="44907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76" name="Freeform: Shape 775">
                <a:extLst>
                  <a:ext uri="{FF2B5EF4-FFF2-40B4-BE49-F238E27FC236}">
                    <a16:creationId xmlns:a16="http://schemas.microsoft.com/office/drawing/2014/main" id="{DBD34248-CD7E-4BCD-845A-5ABD86CFB792}"/>
                  </a:ext>
                </a:extLst>
              </p:cNvPr>
              <p:cNvSpPr/>
              <p:nvPr/>
            </p:nvSpPr>
            <p:spPr>
              <a:xfrm>
                <a:off x="7458276" y="45101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77" name="Freeform: Shape 776">
                <a:extLst>
                  <a:ext uri="{FF2B5EF4-FFF2-40B4-BE49-F238E27FC236}">
                    <a16:creationId xmlns:a16="http://schemas.microsoft.com/office/drawing/2014/main" id="{68EC9960-3132-4FE5-B1B2-4FECFBD48ED4}"/>
                  </a:ext>
                </a:extLst>
              </p:cNvPr>
              <p:cNvSpPr/>
              <p:nvPr/>
            </p:nvSpPr>
            <p:spPr>
              <a:xfrm>
                <a:off x="7280167" y="433931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78" name="Freeform: Shape 777">
                <a:extLst>
                  <a:ext uri="{FF2B5EF4-FFF2-40B4-BE49-F238E27FC236}">
                    <a16:creationId xmlns:a16="http://schemas.microsoft.com/office/drawing/2014/main" id="{8E44442A-B4FE-47A8-8E00-074793B7B881}"/>
                  </a:ext>
                </a:extLst>
              </p:cNvPr>
              <p:cNvSpPr/>
              <p:nvPr/>
            </p:nvSpPr>
            <p:spPr>
              <a:xfrm>
                <a:off x="7260772" y="435870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79" name="Freeform: Shape 778">
                <a:extLst>
                  <a:ext uri="{FF2B5EF4-FFF2-40B4-BE49-F238E27FC236}">
                    <a16:creationId xmlns:a16="http://schemas.microsoft.com/office/drawing/2014/main" id="{EBFD99FA-5A85-4119-A5C4-C42BA4FC6706}"/>
                  </a:ext>
                </a:extLst>
              </p:cNvPr>
              <p:cNvSpPr/>
              <p:nvPr/>
            </p:nvSpPr>
            <p:spPr>
              <a:xfrm>
                <a:off x="7203980" y="4302547"/>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80" name="Freeform: Shape 779">
                <a:extLst>
                  <a:ext uri="{FF2B5EF4-FFF2-40B4-BE49-F238E27FC236}">
                    <a16:creationId xmlns:a16="http://schemas.microsoft.com/office/drawing/2014/main" id="{881CD37A-8410-4CAE-946F-2B045202AA02}"/>
                  </a:ext>
                </a:extLst>
              </p:cNvPr>
              <p:cNvSpPr/>
              <p:nvPr/>
            </p:nvSpPr>
            <p:spPr>
              <a:xfrm>
                <a:off x="7184584" y="432181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81" name="Freeform: Shape 780">
                <a:extLst>
                  <a:ext uri="{FF2B5EF4-FFF2-40B4-BE49-F238E27FC236}">
                    <a16:creationId xmlns:a16="http://schemas.microsoft.com/office/drawing/2014/main" id="{37E5655B-91E2-46A6-9766-8F113199C74E}"/>
                  </a:ext>
                </a:extLst>
              </p:cNvPr>
              <p:cNvSpPr/>
              <p:nvPr/>
            </p:nvSpPr>
            <p:spPr>
              <a:xfrm>
                <a:off x="7123736" y="425399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82" name="Freeform: Shape 781">
                <a:extLst>
                  <a:ext uri="{FF2B5EF4-FFF2-40B4-BE49-F238E27FC236}">
                    <a16:creationId xmlns:a16="http://schemas.microsoft.com/office/drawing/2014/main" id="{D4E07A7B-0113-4FAC-BED6-ACAB624AA2EF}"/>
                  </a:ext>
                </a:extLst>
              </p:cNvPr>
              <p:cNvSpPr/>
              <p:nvPr/>
            </p:nvSpPr>
            <p:spPr>
              <a:xfrm>
                <a:off x="7104341" y="427326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83" name="Freeform: Shape 782">
                <a:extLst>
                  <a:ext uri="{FF2B5EF4-FFF2-40B4-BE49-F238E27FC236}">
                    <a16:creationId xmlns:a16="http://schemas.microsoft.com/office/drawing/2014/main" id="{63550CD2-DB5E-4823-B182-52D02F7900B4}"/>
                  </a:ext>
                </a:extLst>
              </p:cNvPr>
              <p:cNvSpPr/>
              <p:nvPr/>
            </p:nvSpPr>
            <p:spPr>
              <a:xfrm>
                <a:off x="7077212" y="422889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84" name="Freeform: Shape 783">
                <a:extLst>
                  <a:ext uri="{FF2B5EF4-FFF2-40B4-BE49-F238E27FC236}">
                    <a16:creationId xmlns:a16="http://schemas.microsoft.com/office/drawing/2014/main" id="{C82C7D6F-51E0-4DC4-9481-6821C513528C}"/>
                  </a:ext>
                </a:extLst>
              </p:cNvPr>
              <p:cNvSpPr/>
              <p:nvPr/>
            </p:nvSpPr>
            <p:spPr>
              <a:xfrm>
                <a:off x="7057944" y="424816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85" name="Freeform: Shape 784">
                <a:extLst>
                  <a:ext uri="{FF2B5EF4-FFF2-40B4-BE49-F238E27FC236}">
                    <a16:creationId xmlns:a16="http://schemas.microsoft.com/office/drawing/2014/main" id="{12FC10B4-3B59-453D-924A-8C01E491A5DD}"/>
                  </a:ext>
                </a:extLst>
              </p:cNvPr>
              <p:cNvSpPr/>
              <p:nvPr/>
            </p:nvSpPr>
            <p:spPr>
              <a:xfrm>
                <a:off x="6975038" y="416475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86" name="Freeform: Shape 785">
                <a:extLst>
                  <a:ext uri="{FF2B5EF4-FFF2-40B4-BE49-F238E27FC236}">
                    <a16:creationId xmlns:a16="http://schemas.microsoft.com/office/drawing/2014/main" id="{6FC77C41-214B-4510-B2AB-01B72798323B}"/>
                  </a:ext>
                </a:extLst>
              </p:cNvPr>
              <p:cNvSpPr/>
              <p:nvPr/>
            </p:nvSpPr>
            <p:spPr>
              <a:xfrm>
                <a:off x="6955642" y="418401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87" name="Freeform: Shape 786">
                <a:extLst>
                  <a:ext uri="{FF2B5EF4-FFF2-40B4-BE49-F238E27FC236}">
                    <a16:creationId xmlns:a16="http://schemas.microsoft.com/office/drawing/2014/main" id="{F1D75BEE-8D4D-417E-9891-30EC2BE5F2C5}"/>
                  </a:ext>
                </a:extLst>
              </p:cNvPr>
              <p:cNvSpPr/>
              <p:nvPr/>
            </p:nvSpPr>
            <p:spPr>
              <a:xfrm>
                <a:off x="6929655" y="414548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88" name="Freeform: Shape 787">
                <a:extLst>
                  <a:ext uri="{FF2B5EF4-FFF2-40B4-BE49-F238E27FC236}">
                    <a16:creationId xmlns:a16="http://schemas.microsoft.com/office/drawing/2014/main" id="{9E82F319-1D49-49AB-8D3A-ECEB477C37C0}"/>
                  </a:ext>
                </a:extLst>
              </p:cNvPr>
              <p:cNvSpPr/>
              <p:nvPr/>
            </p:nvSpPr>
            <p:spPr>
              <a:xfrm>
                <a:off x="6910260" y="416475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89" name="Freeform: Shape 788">
                <a:extLst>
                  <a:ext uri="{FF2B5EF4-FFF2-40B4-BE49-F238E27FC236}">
                    <a16:creationId xmlns:a16="http://schemas.microsoft.com/office/drawing/2014/main" id="{5E4E3B80-1042-4555-9DD3-A973FA46E645}"/>
                  </a:ext>
                </a:extLst>
              </p:cNvPr>
              <p:cNvSpPr/>
              <p:nvPr/>
            </p:nvSpPr>
            <p:spPr>
              <a:xfrm>
                <a:off x="6892892" y="413736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90" name="Freeform: Shape 789">
                <a:extLst>
                  <a:ext uri="{FF2B5EF4-FFF2-40B4-BE49-F238E27FC236}">
                    <a16:creationId xmlns:a16="http://schemas.microsoft.com/office/drawing/2014/main" id="{473E8D05-C533-4AA5-A8FC-16D2D3CB603D}"/>
                  </a:ext>
                </a:extLst>
              </p:cNvPr>
              <p:cNvSpPr/>
              <p:nvPr/>
            </p:nvSpPr>
            <p:spPr>
              <a:xfrm>
                <a:off x="6873624" y="415663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grpSp>
      </p:grpSp>
      <p:grpSp>
        <p:nvGrpSpPr>
          <p:cNvPr id="1162" name="Group 1161">
            <a:extLst>
              <a:ext uri="{FF2B5EF4-FFF2-40B4-BE49-F238E27FC236}">
                <a16:creationId xmlns:a16="http://schemas.microsoft.com/office/drawing/2014/main" id="{5818CA5D-AC96-4FAF-985E-5110D9D8C0EE}"/>
              </a:ext>
            </a:extLst>
          </p:cNvPr>
          <p:cNvGrpSpPr/>
          <p:nvPr/>
        </p:nvGrpSpPr>
        <p:grpSpPr>
          <a:xfrm>
            <a:off x="854265" y="1677931"/>
            <a:ext cx="4882530" cy="2126469"/>
            <a:chOff x="711390" y="1677931"/>
            <a:chExt cx="4882530" cy="2126469"/>
          </a:xfrm>
        </p:grpSpPr>
        <p:sp>
          <p:nvSpPr>
            <p:cNvPr id="10" name="TextBox 9">
              <a:extLst>
                <a:ext uri="{FF2B5EF4-FFF2-40B4-BE49-F238E27FC236}">
                  <a16:creationId xmlns:a16="http://schemas.microsoft.com/office/drawing/2014/main" id="{DD1DC138-C07A-4707-AB57-E89635F4D066}"/>
                </a:ext>
              </a:extLst>
            </p:cNvPr>
            <p:cNvSpPr txBox="1"/>
            <p:nvPr/>
          </p:nvSpPr>
          <p:spPr>
            <a:xfrm>
              <a:off x="1714149" y="1677931"/>
              <a:ext cx="3002507" cy="307777"/>
            </a:xfrm>
            <a:prstGeom prst="rect">
              <a:avLst/>
            </a:prstGeom>
            <a:noFill/>
          </p:spPr>
          <p:txBody>
            <a:bodyPr wrap="square" rtlCol="0">
              <a:spAutoFit/>
            </a:bodyPr>
            <a:lstStyle/>
            <a:p>
              <a:pPr algn="ctr"/>
              <a:r>
                <a:rPr lang="en-GB" sz="1400" b="1" dirty="0" err="1">
                  <a:solidFill>
                    <a:schemeClr val="accent1"/>
                  </a:solidFill>
                  <a:ea typeface="Aileron" charset="0"/>
                  <a:cs typeface="Aileron" charset="0"/>
                </a:rPr>
                <a:t>Diarrhea</a:t>
              </a:r>
              <a:endParaRPr lang="en-GB" sz="1400" b="1" dirty="0">
                <a:solidFill>
                  <a:schemeClr val="accent1"/>
                </a:solidFill>
                <a:ea typeface="Aileron" charset="0"/>
                <a:cs typeface="Aileron" charset="0"/>
              </a:endParaRPr>
            </a:p>
          </p:txBody>
        </p:sp>
        <p:grpSp>
          <p:nvGrpSpPr>
            <p:cNvPr id="135" name="Group 134">
              <a:extLst>
                <a:ext uri="{FF2B5EF4-FFF2-40B4-BE49-F238E27FC236}">
                  <a16:creationId xmlns:a16="http://schemas.microsoft.com/office/drawing/2014/main" id="{4236F3DD-B95E-41FE-9182-DFCD811AEC4A}"/>
                </a:ext>
              </a:extLst>
            </p:cNvPr>
            <p:cNvGrpSpPr/>
            <p:nvPr/>
          </p:nvGrpSpPr>
          <p:grpSpPr>
            <a:xfrm>
              <a:off x="711390" y="1733945"/>
              <a:ext cx="4882530" cy="2070455"/>
              <a:chOff x="702200" y="4039794"/>
              <a:chExt cx="4882530" cy="2070455"/>
            </a:xfrm>
          </p:grpSpPr>
          <p:sp>
            <p:nvSpPr>
              <p:cNvPr id="136" name="TextBox 135">
                <a:extLst>
                  <a:ext uri="{FF2B5EF4-FFF2-40B4-BE49-F238E27FC236}">
                    <a16:creationId xmlns:a16="http://schemas.microsoft.com/office/drawing/2014/main" id="{6CE99F5F-0E87-45E4-B931-48D149103E9B}"/>
                  </a:ext>
                </a:extLst>
              </p:cNvPr>
              <p:cNvSpPr txBox="1"/>
              <p:nvPr/>
            </p:nvSpPr>
            <p:spPr>
              <a:xfrm>
                <a:off x="867921" y="50989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0.2</a:t>
                </a:r>
              </a:p>
            </p:txBody>
          </p:sp>
          <p:sp>
            <p:nvSpPr>
              <p:cNvPr id="137" name="TextBox 136">
                <a:extLst>
                  <a:ext uri="{FF2B5EF4-FFF2-40B4-BE49-F238E27FC236}">
                    <a16:creationId xmlns:a16="http://schemas.microsoft.com/office/drawing/2014/main" id="{178D5884-DEEA-4030-BA61-FEECECF64C25}"/>
                  </a:ext>
                </a:extLst>
              </p:cNvPr>
              <p:cNvSpPr txBox="1"/>
              <p:nvPr/>
            </p:nvSpPr>
            <p:spPr>
              <a:xfrm>
                <a:off x="867921" y="5314555"/>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0.0</a:t>
                </a:r>
              </a:p>
            </p:txBody>
          </p:sp>
          <p:sp>
            <p:nvSpPr>
              <p:cNvPr id="138" name="TextBox 137">
                <a:extLst>
                  <a:ext uri="{FF2B5EF4-FFF2-40B4-BE49-F238E27FC236}">
                    <a16:creationId xmlns:a16="http://schemas.microsoft.com/office/drawing/2014/main" id="{B9103B1F-762F-45FE-B4CD-EAB7F5B3B4A4}"/>
                  </a:ext>
                </a:extLst>
              </p:cNvPr>
              <p:cNvSpPr txBox="1"/>
              <p:nvPr/>
            </p:nvSpPr>
            <p:spPr>
              <a:xfrm>
                <a:off x="867921" y="522268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0.1</a:t>
                </a:r>
              </a:p>
            </p:txBody>
          </p:sp>
          <p:sp>
            <p:nvSpPr>
              <p:cNvPr id="139" name="TextBox 138">
                <a:extLst>
                  <a:ext uri="{FF2B5EF4-FFF2-40B4-BE49-F238E27FC236}">
                    <a16:creationId xmlns:a16="http://schemas.microsoft.com/office/drawing/2014/main" id="{4672A9F6-EF7F-47C4-9E86-0DEDE710AECB}"/>
                  </a:ext>
                </a:extLst>
              </p:cNvPr>
              <p:cNvSpPr txBox="1"/>
              <p:nvPr/>
            </p:nvSpPr>
            <p:spPr>
              <a:xfrm>
                <a:off x="867921" y="496182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0.3</a:t>
                </a:r>
              </a:p>
            </p:txBody>
          </p:sp>
          <p:sp>
            <p:nvSpPr>
              <p:cNvPr id="140" name="TextBox 139">
                <a:extLst>
                  <a:ext uri="{FF2B5EF4-FFF2-40B4-BE49-F238E27FC236}">
                    <a16:creationId xmlns:a16="http://schemas.microsoft.com/office/drawing/2014/main" id="{30CFCF95-8924-408D-94B3-CB56C209745C}"/>
                  </a:ext>
                </a:extLst>
              </p:cNvPr>
              <p:cNvSpPr txBox="1"/>
              <p:nvPr/>
            </p:nvSpPr>
            <p:spPr>
              <a:xfrm>
                <a:off x="867921" y="48467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0.4</a:t>
                </a:r>
              </a:p>
            </p:txBody>
          </p:sp>
          <p:sp>
            <p:nvSpPr>
              <p:cNvPr id="141" name="TextBox 140">
                <a:extLst>
                  <a:ext uri="{FF2B5EF4-FFF2-40B4-BE49-F238E27FC236}">
                    <a16:creationId xmlns:a16="http://schemas.microsoft.com/office/drawing/2014/main" id="{60D35BC1-DFF0-4F30-9D38-0ECF7D1C4803}"/>
                  </a:ext>
                </a:extLst>
              </p:cNvPr>
              <p:cNvSpPr txBox="1"/>
              <p:nvPr/>
            </p:nvSpPr>
            <p:spPr>
              <a:xfrm>
                <a:off x="867921" y="470608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0.5</a:t>
                </a:r>
              </a:p>
            </p:txBody>
          </p:sp>
          <p:sp>
            <p:nvSpPr>
              <p:cNvPr id="142" name="TextBox 141">
                <a:extLst>
                  <a:ext uri="{FF2B5EF4-FFF2-40B4-BE49-F238E27FC236}">
                    <a16:creationId xmlns:a16="http://schemas.microsoft.com/office/drawing/2014/main" id="{5A814711-3A7D-456A-9D38-8D1C389D603D}"/>
                  </a:ext>
                </a:extLst>
              </p:cNvPr>
              <p:cNvSpPr txBox="1"/>
              <p:nvPr/>
            </p:nvSpPr>
            <p:spPr>
              <a:xfrm>
                <a:off x="867921" y="457468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0.6</a:t>
                </a:r>
              </a:p>
            </p:txBody>
          </p:sp>
          <p:sp>
            <p:nvSpPr>
              <p:cNvPr id="143" name="TextBox 142">
                <a:extLst>
                  <a:ext uri="{FF2B5EF4-FFF2-40B4-BE49-F238E27FC236}">
                    <a16:creationId xmlns:a16="http://schemas.microsoft.com/office/drawing/2014/main" id="{0C9AA2AE-C020-48BC-B80B-21EB5A3ACDE4}"/>
                  </a:ext>
                </a:extLst>
              </p:cNvPr>
              <p:cNvSpPr txBox="1"/>
              <p:nvPr/>
            </p:nvSpPr>
            <p:spPr>
              <a:xfrm>
                <a:off x="867921" y="445034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0.7</a:t>
                </a:r>
              </a:p>
            </p:txBody>
          </p:sp>
          <p:sp>
            <p:nvSpPr>
              <p:cNvPr id="144" name="TextBox 143">
                <a:extLst>
                  <a:ext uri="{FF2B5EF4-FFF2-40B4-BE49-F238E27FC236}">
                    <a16:creationId xmlns:a16="http://schemas.microsoft.com/office/drawing/2014/main" id="{01ED781E-8E6B-4924-A751-9E11A587BEF2}"/>
                  </a:ext>
                </a:extLst>
              </p:cNvPr>
              <p:cNvSpPr txBox="1"/>
              <p:nvPr/>
            </p:nvSpPr>
            <p:spPr>
              <a:xfrm>
                <a:off x="867921" y="433240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0.8</a:t>
                </a:r>
              </a:p>
            </p:txBody>
          </p:sp>
          <p:sp>
            <p:nvSpPr>
              <p:cNvPr id="145" name="TextBox 144">
                <a:extLst>
                  <a:ext uri="{FF2B5EF4-FFF2-40B4-BE49-F238E27FC236}">
                    <a16:creationId xmlns:a16="http://schemas.microsoft.com/office/drawing/2014/main" id="{D667D101-6CAA-42BE-9B95-E57184BBB7B5}"/>
                  </a:ext>
                </a:extLst>
              </p:cNvPr>
              <p:cNvSpPr txBox="1"/>
              <p:nvPr/>
            </p:nvSpPr>
            <p:spPr>
              <a:xfrm>
                <a:off x="867921" y="418821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0.9</a:t>
                </a:r>
              </a:p>
            </p:txBody>
          </p:sp>
          <p:sp>
            <p:nvSpPr>
              <p:cNvPr id="146" name="TextBox 145">
                <a:extLst>
                  <a:ext uri="{FF2B5EF4-FFF2-40B4-BE49-F238E27FC236}">
                    <a16:creationId xmlns:a16="http://schemas.microsoft.com/office/drawing/2014/main" id="{8DB7D6A7-3F21-4FAB-840C-902E4E373C62}"/>
                  </a:ext>
                </a:extLst>
              </p:cNvPr>
              <p:cNvSpPr txBox="1"/>
              <p:nvPr/>
            </p:nvSpPr>
            <p:spPr>
              <a:xfrm>
                <a:off x="867921" y="406034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cxnSp>
            <p:nvCxnSpPr>
              <p:cNvPr id="147" name="Straight Connector 146">
                <a:extLst>
                  <a:ext uri="{FF2B5EF4-FFF2-40B4-BE49-F238E27FC236}">
                    <a16:creationId xmlns:a16="http://schemas.microsoft.com/office/drawing/2014/main" id="{6EEDB10B-E062-4779-A9D2-E4099C935EAC}"/>
                  </a:ext>
                </a:extLst>
              </p:cNvPr>
              <p:cNvCxnSpPr>
                <a:cxnSpLocks/>
              </p:cNvCxnSpPr>
              <p:nvPr/>
            </p:nvCxnSpPr>
            <p:spPr>
              <a:xfrm>
                <a:off x="1280514" y="4125404"/>
                <a:ext cx="0" cy="13399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8" name="TextBox 147">
                <a:extLst>
                  <a:ext uri="{FF2B5EF4-FFF2-40B4-BE49-F238E27FC236}">
                    <a16:creationId xmlns:a16="http://schemas.microsoft.com/office/drawing/2014/main" id="{706E6AD3-7F6B-430B-9C7E-AD5A55B20606}"/>
                  </a:ext>
                </a:extLst>
              </p:cNvPr>
              <p:cNvSpPr txBox="1"/>
              <p:nvPr/>
            </p:nvSpPr>
            <p:spPr>
              <a:xfrm rot="16200000">
                <a:off x="267067" y="4655499"/>
                <a:ext cx="1291022"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Probability</a:t>
                </a:r>
              </a:p>
            </p:txBody>
          </p:sp>
          <p:cxnSp>
            <p:nvCxnSpPr>
              <p:cNvPr id="149" name="Straight Connector 148">
                <a:extLst>
                  <a:ext uri="{FF2B5EF4-FFF2-40B4-BE49-F238E27FC236}">
                    <a16:creationId xmlns:a16="http://schemas.microsoft.com/office/drawing/2014/main" id="{0E35C97B-8D83-487E-B677-516B484BBCF5}"/>
                  </a:ext>
                </a:extLst>
              </p:cNvPr>
              <p:cNvCxnSpPr>
                <a:cxnSpLocks/>
              </p:cNvCxnSpPr>
              <p:nvPr/>
            </p:nvCxnSpPr>
            <p:spPr>
              <a:xfrm flipH="1">
                <a:off x="1200894" y="541642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0" name="TextBox 149">
                <a:extLst>
                  <a:ext uri="{FF2B5EF4-FFF2-40B4-BE49-F238E27FC236}">
                    <a16:creationId xmlns:a16="http://schemas.microsoft.com/office/drawing/2014/main" id="{3D259F3E-88B9-4141-B40C-1896CD912704}"/>
                  </a:ext>
                </a:extLst>
              </p:cNvPr>
              <p:cNvSpPr txBox="1"/>
              <p:nvPr/>
            </p:nvSpPr>
            <p:spPr>
              <a:xfrm>
                <a:off x="1272895" y="5571076"/>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a:t>
                </a:r>
              </a:p>
            </p:txBody>
          </p:sp>
          <p:cxnSp>
            <p:nvCxnSpPr>
              <p:cNvPr id="151" name="Straight Connector 150">
                <a:extLst>
                  <a:ext uri="{FF2B5EF4-FFF2-40B4-BE49-F238E27FC236}">
                    <a16:creationId xmlns:a16="http://schemas.microsoft.com/office/drawing/2014/main" id="{B239DDEA-8B9B-4F64-9110-D2662BD9D42C}"/>
                  </a:ext>
                </a:extLst>
              </p:cNvPr>
              <p:cNvCxnSpPr>
                <a:cxnSpLocks/>
              </p:cNvCxnSpPr>
              <p:nvPr/>
            </p:nvCxnSpPr>
            <p:spPr>
              <a:xfrm flipH="1">
                <a:off x="1272894" y="5451216"/>
                <a:ext cx="4140000" cy="38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6BC8A005-6BF6-4D13-BFB5-7E289CEDC149}"/>
                  </a:ext>
                </a:extLst>
              </p:cNvPr>
              <p:cNvCxnSpPr>
                <a:cxnSpLocks/>
              </p:cNvCxnSpPr>
              <p:nvPr/>
            </p:nvCxnSpPr>
            <p:spPr>
              <a:xfrm rot="16200000" flipH="1">
                <a:off x="536754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6542F21F-A037-4F5D-875E-9AE0BD82A669}"/>
                  </a:ext>
                </a:extLst>
              </p:cNvPr>
              <p:cNvCxnSpPr>
                <a:cxnSpLocks/>
              </p:cNvCxnSpPr>
              <p:nvPr/>
            </p:nvCxnSpPr>
            <p:spPr>
              <a:xfrm rot="16200000" flipH="1">
                <a:off x="3636507"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59AE51AE-3F35-4F9E-B5E9-12AE91B4193D}"/>
                  </a:ext>
                </a:extLst>
              </p:cNvPr>
              <p:cNvCxnSpPr>
                <a:cxnSpLocks/>
              </p:cNvCxnSpPr>
              <p:nvPr/>
            </p:nvCxnSpPr>
            <p:spPr>
              <a:xfrm rot="16200000" flipH="1">
                <a:off x="2488273"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AF7178EA-2C8E-45D6-8811-D5C308637426}"/>
                  </a:ext>
                </a:extLst>
              </p:cNvPr>
              <p:cNvCxnSpPr>
                <a:cxnSpLocks/>
              </p:cNvCxnSpPr>
              <p:nvPr/>
            </p:nvCxnSpPr>
            <p:spPr>
              <a:xfrm rot="16200000" flipH="1">
                <a:off x="220130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E78FC392-D7C2-4847-B9C8-03E173F58AAE}"/>
                  </a:ext>
                </a:extLst>
              </p:cNvPr>
              <p:cNvCxnSpPr>
                <a:cxnSpLocks/>
              </p:cNvCxnSpPr>
              <p:nvPr/>
            </p:nvCxnSpPr>
            <p:spPr>
              <a:xfrm rot="16200000" flipH="1">
                <a:off x="1628121"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5605DC58-65EA-478F-908F-156D2B551FF0}"/>
                  </a:ext>
                </a:extLst>
              </p:cNvPr>
              <p:cNvCxnSpPr>
                <a:cxnSpLocks/>
              </p:cNvCxnSpPr>
              <p:nvPr/>
            </p:nvCxnSpPr>
            <p:spPr>
              <a:xfrm rot="16200000" flipH="1">
                <a:off x="1345343"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9880CD88-3502-4888-970D-2759607DE7AB}"/>
                  </a:ext>
                </a:extLst>
              </p:cNvPr>
              <p:cNvCxnSpPr>
                <a:cxnSpLocks/>
              </p:cNvCxnSpPr>
              <p:nvPr/>
            </p:nvCxnSpPr>
            <p:spPr>
              <a:xfrm rot="16200000" flipH="1">
                <a:off x="2776678" y="54872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9" name="Straight Connector 158">
                <a:extLst>
                  <a:ext uri="{FF2B5EF4-FFF2-40B4-BE49-F238E27FC236}">
                    <a16:creationId xmlns:a16="http://schemas.microsoft.com/office/drawing/2014/main" id="{A08B9184-0F79-40FD-BEF4-CC4A5D1C88E2}"/>
                  </a:ext>
                </a:extLst>
              </p:cNvPr>
              <p:cNvCxnSpPr>
                <a:cxnSpLocks/>
              </p:cNvCxnSpPr>
              <p:nvPr/>
            </p:nvCxnSpPr>
            <p:spPr>
              <a:xfrm rot="16200000" flipH="1">
                <a:off x="3344470" y="549248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0FC300E7-CCB5-43ED-8255-9D25B9026F31}"/>
                  </a:ext>
                </a:extLst>
              </p:cNvPr>
              <p:cNvCxnSpPr>
                <a:cxnSpLocks/>
              </p:cNvCxnSpPr>
              <p:nvPr/>
            </p:nvCxnSpPr>
            <p:spPr>
              <a:xfrm rot="16200000" flipH="1">
                <a:off x="5082642"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FE40D87C-9053-4DFC-A348-67B6D01E0938}"/>
                  </a:ext>
                </a:extLst>
              </p:cNvPr>
              <p:cNvCxnSpPr>
                <a:cxnSpLocks/>
              </p:cNvCxnSpPr>
              <p:nvPr/>
            </p:nvCxnSpPr>
            <p:spPr>
              <a:xfrm flipH="1">
                <a:off x="1217299" y="529406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6D50F36A-E633-443B-BDF0-E28C20CFFBE8}"/>
                  </a:ext>
                </a:extLst>
              </p:cNvPr>
              <p:cNvCxnSpPr>
                <a:cxnSpLocks/>
              </p:cNvCxnSpPr>
              <p:nvPr/>
            </p:nvCxnSpPr>
            <p:spPr>
              <a:xfrm flipH="1">
                <a:off x="1217299" y="516753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3" name="Straight Connector 162">
                <a:extLst>
                  <a:ext uri="{FF2B5EF4-FFF2-40B4-BE49-F238E27FC236}">
                    <a16:creationId xmlns:a16="http://schemas.microsoft.com/office/drawing/2014/main" id="{084E2CB2-0A92-43DB-8619-AF8D0447D3EC}"/>
                  </a:ext>
                </a:extLst>
              </p:cNvPr>
              <p:cNvCxnSpPr>
                <a:cxnSpLocks/>
              </p:cNvCxnSpPr>
              <p:nvPr/>
            </p:nvCxnSpPr>
            <p:spPr>
              <a:xfrm flipH="1">
                <a:off x="1214064" y="50332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5C582EFD-44A1-4E6C-9062-E73EE4A83A35}"/>
                  </a:ext>
                </a:extLst>
              </p:cNvPr>
              <p:cNvCxnSpPr>
                <a:cxnSpLocks/>
              </p:cNvCxnSpPr>
              <p:nvPr/>
            </p:nvCxnSpPr>
            <p:spPr>
              <a:xfrm flipH="1">
                <a:off x="1213637" y="491819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545856AB-E2F8-4454-A67B-B9ED8320B756}"/>
                  </a:ext>
                </a:extLst>
              </p:cNvPr>
              <p:cNvCxnSpPr>
                <a:cxnSpLocks/>
              </p:cNvCxnSpPr>
              <p:nvPr/>
            </p:nvCxnSpPr>
            <p:spPr>
              <a:xfrm flipH="1">
                <a:off x="1213210" y="477753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21FC7930-DE1F-4D6E-9289-6EEC0C0F2A06}"/>
                  </a:ext>
                </a:extLst>
              </p:cNvPr>
              <p:cNvCxnSpPr>
                <a:cxnSpLocks/>
              </p:cNvCxnSpPr>
              <p:nvPr/>
            </p:nvCxnSpPr>
            <p:spPr>
              <a:xfrm flipH="1">
                <a:off x="1212356" y="46432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7" name="Straight Connector 166">
                <a:extLst>
                  <a:ext uri="{FF2B5EF4-FFF2-40B4-BE49-F238E27FC236}">
                    <a16:creationId xmlns:a16="http://schemas.microsoft.com/office/drawing/2014/main" id="{1320E05D-4219-412A-BC6E-5AF400554001}"/>
                  </a:ext>
                </a:extLst>
              </p:cNvPr>
              <p:cNvCxnSpPr>
                <a:cxnSpLocks/>
              </p:cNvCxnSpPr>
              <p:nvPr/>
            </p:nvCxnSpPr>
            <p:spPr>
              <a:xfrm flipH="1">
                <a:off x="1211929" y="45218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8" name="Straight Connector 167">
                <a:extLst>
                  <a:ext uri="{FF2B5EF4-FFF2-40B4-BE49-F238E27FC236}">
                    <a16:creationId xmlns:a16="http://schemas.microsoft.com/office/drawing/2014/main" id="{53CBC48F-B669-43A0-B34B-E357C06908EB}"/>
                  </a:ext>
                </a:extLst>
              </p:cNvPr>
              <p:cNvCxnSpPr>
                <a:cxnSpLocks/>
              </p:cNvCxnSpPr>
              <p:nvPr/>
            </p:nvCxnSpPr>
            <p:spPr>
              <a:xfrm flipH="1">
                <a:off x="1211502" y="440671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9" name="Straight Connector 168">
                <a:extLst>
                  <a:ext uri="{FF2B5EF4-FFF2-40B4-BE49-F238E27FC236}">
                    <a16:creationId xmlns:a16="http://schemas.microsoft.com/office/drawing/2014/main" id="{B65B6E79-6461-4653-8428-8FFD855BD91F}"/>
                  </a:ext>
                </a:extLst>
              </p:cNvPr>
              <p:cNvCxnSpPr>
                <a:cxnSpLocks/>
              </p:cNvCxnSpPr>
              <p:nvPr/>
            </p:nvCxnSpPr>
            <p:spPr>
              <a:xfrm flipH="1">
                <a:off x="1210648" y="42596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0" name="Straight Connector 169">
                <a:extLst>
                  <a:ext uri="{FF2B5EF4-FFF2-40B4-BE49-F238E27FC236}">
                    <a16:creationId xmlns:a16="http://schemas.microsoft.com/office/drawing/2014/main" id="{1A103830-452A-4928-B525-8AEE13DD5B5F}"/>
                  </a:ext>
                </a:extLst>
              </p:cNvPr>
              <p:cNvCxnSpPr>
                <a:cxnSpLocks/>
              </p:cNvCxnSpPr>
              <p:nvPr/>
            </p:nvCxnSpPr>
            <p:spPr>
              <a:xfrm flipH="1">
                <a:off x="1210221" y="41349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1" name="Straight Connector 170">
                <a:extLst>
                  <a:ext uri="{FF2B5EF4-FFF2-40B4-BE49-F238E27FC236}">
                    <a16:creationId xmlns:a16="http://schemas.microsoft.com/office/drawing/2014/main" id="{CF5C01C6-51C3-4204-A603-B065AAF4F634}"/>
                  </a:ext>
                </a:extLst>
              </p:cNvPr>
              <p:cNvCxnSpPr>
                <a:cxnSpLocks/>
              </p:cNvCxnSpPr>
              <p:nvPr/>
            </p:nvCxnSpPr>
            <p:spPr>
              <a:xfrm rot="16200000" flipH="1">
                <a:off x="4793688" y="549110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2" name="Straight Connector 171">
                <a:extLst>
                  <a:ext uri="{FF2B5EF4-FFF2-40B4-BE49-F238E27FC236}">
                    <a16:creationId xmlns:a16="http://schemas.microsoft.com/office/drawing/2014/main" id="{D73DB855-9DAD-4619-A752-17F77D219BC4}"/>
                  </a:ext>
                </a:extLst>
              </p:cNvPr>
              <p:cNvCxnSpPr>
                <a:cxnSpLocks/>
              </p:cNvCxnSpPr>
              <p:nvPr/>
            </p:nvCxnSpPr>
            <p:spPr>
              <a:xfrm rot="16200000" flipH="1">
                <a:off x="4504734" y="549039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AC6C7C28-8565-4F94-907D-954FFAB8CE95}"/>
                  </a:ext>
                </a:extLst>
              </p:cNvPr>
              <p:cNvCxnSpPr>
                <a:cxnSpLocks/>
              </p:cNvCxnSpPr>
              <p:nvPr/>
            </p:nvCxnSpPr>
            <p:spPr>
              <a:xfrm rot="16200000" flipH="1">
                <a:off x="4215780" y="54896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8776A0F2-D8D7-42CC-B3FA-BB7BA341D2C9}"/>
                  </a:ext>
                </a:extLst>
              </p:cNvPr>
              <p:cNvCxnSpPr>
                <a:cxnSpLocks/>
              </p:cNvCxnSpPr>
              <p:nvPr/>
            </p:nvCxnSpPr>
            <p:spPr>
              <a:xfrm rot="16200000" flipH="1">
                <a:off x="3929449" y="549483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75" name="Group 174">
                <a:extLst>
                  <a:ext uri="{FF2B5EF4-FFF2-40B4-BE49-F238E27FC236}">
                    <a16:creationId xmlns:a16="http://schemas.microsoft.com/office/drawing/2014/main" id="{09171D5F-BEA6-4444-83FC-C83CBA171977}"/>
                  </a:ext>
                </a:extLst>
              </p:cNvPr>
              <p:cNvGrpSpPr/>
              <p:nvPr/>
            </p:nvGrpSpPr>
            <p:grpSpPr>
              <a:xfrm>
                <a:off x="1267467" y="5477856"/>
                <a:ext cx="4292465" cy="230832"/>
                <a:chOff x="1267467" y="5481053"/>
                <a:chExt cx="4292465" cy="230832"/>
              </a:xfrm>
            </p:grpSpPr>
            <p:sp>
              <p:nvSpPr>
                <p:cNvPr id="197" name="TextBox 196">
                  <a:extLst>
                    <a:ext uri="{FF2B5EF4-FFF2-40B4-BE49-F238E27FC236}">
                      <a16:creationId xmlns:a16="http://schemas.microsoft.com/office/drawing/2014/main" id="{9C019BB7-1958-43AD-A062-45DC2DA6D9BC}"/>
                    </a:ext>
                  </a:extLst>
                </p:cNvPr>
                <p:cNvSpPr txBox="1"/>
                <p:nvPr/>
              </p:nvSpPr>
              <p:spPr>
                <a:xfrm>
                  <a:off x="1267467" y="5481053"/>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198" name="TextBox 197">
                  <a:extLst>
                    <a:ext uri="{FF2B5EF4-FFF2-40B4-BE49-F238E27FC236}">
                      <a16:creationId xmlns:a16="http://schemas.microsoft.com/office/drawing/2014/main" id="{3C1BC3A5-118B-4E7A-AEFD-844B3B79B965}"/>
                    </a:ext>
                  </a:extLst>
                </p:cNvPr>
                <p:cNvSpPr txBox="1"/>
                <p:nvPr/>
              </p:nvSpPr>
              <p:spPr>
                <a:xfrm>
                  <a:off x="5248958" y="5481053"/>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42</a:t>
                  </a:r>
                </a:p>
              </p:txBody>
            </p:sp>
            <p:sp>
              <p:nvSpPr>
                <p:cNvPr id="199" name="TextBox 198">
                  <a:extLst>
                    <a:ext uri="{FF2B5EF4-FFF2-40B4-BE49-F238E27FC236}">
                      <a16:creationId xmlns:a16="http://schemas.microsoft.com/office/drawing/2014/main" id="{CE6273F0-A84D-44EB-80A9-3797A4D846FB}"/>
                    </a:ext>
                  </a:extLst>
                </p:cNvPr>
                <p:cNvSpPr txBox="1"/>
                <p:nvPr/>
              </p:nvSpPr>
              <p:spPr>
                <a:xfrm>
                  <a:off x="1586545" y="5481053"/>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200" name="TextBox 199">
                  <a:extLst>
                    <a:ext uri="{FF2B5EF4-FFF2-40B4-BE49-F238E27FC236}">
                      <a16:creationId xmlns:a16="http://schemas.microsoft.com/office/drawing/2014/main" id="{54921297-D991-40B8-8416-DA5084E01E2A}"/>
                    </a:ext>
                  </a:extLst>
                </p:cNvPr>
                <p:cNvSpPr txBox="1"/>
                <p:nvPr/>
              </p:nvSpPr>
              <p:spPr>
                <a:xfrm>
                  <a:off x="2112161" y="5481053"/>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201" name="TextBox 200">
                  <a:extLst>
                    <a:ext uri="{FF2B5EF4-FFF2-40B4-BE49-F238E27FC236}">
                      <a16:creationId xmlns:a16="http://schemas.microsoft.com/office/drawing/2014/main" id="{20613E78-D817-48D8-91F7-EDEC39189C0B}"/>
                    </a:ext>
                  </a:extLst>
                </p:cNvPr>
                <p:cNvSpPr txBox="1"/>
                <p:nvPr/>
              </p:nvSpPr>
              <p:spPr>
                <a:xfrm>
                  <a:off x="2289347"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202" name="TextBox 201">
                  <a:extLst>
                    <a:ext uri="{FF2B5EF4-FFF2-40B4-BE49-F238E27FC236}">
                      <a16:creationId xmlns:a16="http://schemas.microsoft.com/office/drawing/2014/main" id="{BD79C59D-FBF4-4AB7-BCD8-BAEEC822E50E}"/>
                    </a:ext>
                  </a:extLst>
                </p:cNvPr>
                <p:cNvSpPr txBox="1"/>
                <p:nvPr/>
              </p:nvSpPr>
              <p:spPr>
                <a:xfrm>
                  <a:off x="3502915" y="5481053"/>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203" name="TextBox 202">
                  <a:extLst>
                    <a:ext uri="{FF2B5EF4-FFF2-40B4-BE49-F238E27FC236}">
                      <a16:creationId xmlns:a16="http://schemas.microsoft.com/office/drawing/2014/main" id="{C4B1D684-3B5E-4D4A-8222-A61FB7987D4E}"/>
                    </a:ext>
                  </a:extLst>
                </p:cNvPr>
                <p:cNvSpPr txBox="1"/>
                <p:nvPr/>
              </p:nvSpPr>
              <p:spPr>
                <a:xfrm>
                  <a:off x="1846304" y="5481053"/>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204" name="TextBox 203">
                  <a:extLst>
                    <a:ext uri="{FF2B5EF4-FFF2-40B4-BE49-F238E27FC236}">
                      <a16:creationId xmlns:a16="http://schemas.microsoft.com/office/drawing/2014/main" id="{E42CA6CB-6FF7-47A7-AB03-73C7F95CDA5B}"/>
                    </a:ext>
                  </a:extLst>
                </p:cNvPr>
                <p:cNvSpPr txBox="1"/>
                <p:nvPr/>
              </p:nvSpPr>
              <p:spPr>
                <a:xfrm>
                  <a:off x="2577752"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205" name="TextBox 204">
                  <a:extLst>
                    <a:ext uri="{FF2B5EF4-FFF2-40B4-BE49-F238E27FC236}">
                      <a16:creationId xmlns:a16="http://schemas.microsoft.com/office/drawing/2014/main" id="{3A98C03B-1E7A-41F3-8274-6926976DE5D5}"/>
                    </a:ext>
                  </a:extLst>
                </p:cNvPr>
                <p:cNvSpPr txBox="1"/>
                <p:nvPr/>
              </p:nvSpPr>
              <p:spPr>
                <a:xfrm>
                  <a:off x="3219080"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206" name="TextBox 205">
                  <a:extLst>
                    <a:ext uri="{FF2B5EF4-FFF2-40B4-BE49-F238E27FC236}">
                      <a16:creationId xmlns:a16="http://schemas.microsoft.com/office/drawing/2014/main" id="{4341DCE5-D152-4BC7-A658-44A56FAA5FF6}"/>
                    </a:ext>
                  </a:extLst>
                </p:cNvPr>
                <p:cNvSpPr txBox="1"/>
                <p:nvPr/>
              </p:nvSpPr>
              <p:spPr>
                <a:xfrm>
                  <a:off x="4950858"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39</a:t>
                  </a:r>
                </a:p>
              </p:txBody>
            </p:sp>
            <p:sp>
              <p:nvSpPr>
                <p:cNvPr id="207" name="TextBox 206">
                  <a:extLst>
                    <a:ext uri="{FF2B5EF4-FFF2-40B4-BE49-F238E27FC236}">
                      <a16:creationId xmlns:a16="http://schemas.microsoft.com/office/drawing/2014/main" id="{8B6FC6F0-8343-4F11-B1A4-6CD1D9992C76}"/>
                    </a:ext>
                  </a:extLst>
                </p:cNvPr>
                <p:cNvSpPr txBox="1"/>
                <p:nvPr/>
              </p:nvSpPr>
              <p:spPr>
                <a:xfrm>
                  <a:off x="4661904"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36</a:t>
                  </a:r>
                </a:p>
              </p:txBody>
            </p:sp>
            <p:sp>
              <p:nvSpPr>
                <p:cNvPr id="208" name="TextBox 207">
                  <a:extLst>
                    <a:ext uri="{FF2B5EF4-FFF2-40B4-BE49-F238E27FC236}">
                      <a16:creationId xmlns:a16="http://schemas.microsoft.com/office/drawing/2014/main" id="{B24C09F4-F910-493D-853A-221A7F424F17}"/>
                    </a:ext>
                  </a:extLst>
                </p:cNvPr>
                <p:cNvSpPr txBox="1"/>
                <p:nvPr/>
              </p:nvSpPr>
              <p:spPr>
                <a:xfrm>
                  <a:off x="4372950"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33</a:t>
                  </a:r>
                </a:p>
              </p:txBody>
            </p:sp>
            <p:sp>
              <p:nvSpPr>
                <p:cNvPr id="209" name="TextBox 208">
                  <a:extLst>
                    <a:ext uri="{FF2B5EF4-FFF2-40B4-BE49-F238E27FC236}">
                      <a16:creationId xmlns:a16="http://schemas.microsoft.com/office/drawing/2014/main" id="{EDA69B61-4FE7-4647-B9CA-5A7B0390B4C1}"/>
                    </a:ext>
                  </a:extLst>
                </p:cNvPr>
                <p:cNvSpPr txBox="1"/>
                <p:nvPr/>
              </p:nvSpPr>
              <p:spPr>
                <a:xfrm>
                  <a:off x="4083996"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30</a:t>
                  </a:r>
                </a:p>
              </p:txBody>
            </p:sp>
            <p:sp>
              <p:nvSpPr>
                <p:cNvPr id="210" name="TextBox 209">
                  <a:extLst>
                    <a:ext uri="{FF2B5EF4-FFF2-40B4-BE49-F238E27FC236}">
                      <a16:creationId xmlns:a16="http://schemas.microsoft.com/office/drawing/2014/main" id="{44717534-E596-4D98-A1AA-CE8D454C7A4B}"/>
                    </a:ext>
                  </a:extLst>
                </p:cNvPr>
                <p:cNvSpPr txBox="1"/>
                <p:nvPr/>
              </p:nvSpPr>
              <p:spPr>
                <a:xfrm>
                  <a:off x="3797665"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211" name="TextBox 210">
                  <a:extLst>
                    <a:ext uri="{FF2B5EF4-FFF2-40B4-BE49-F238E27FC236}">
                      <a16:creationId xmlns:a16="http://schemas.microsoft.com/office/drawing/2014/main" id="{4B1B5358-C08E-4A95-8C77-318DB59D713F}"/>
                    </a:ext>
                  </a:extLst>
                </p:cNvPr>
                <p:cNvSpPr txBox="1"/>
                <p:nvPr/>
              </p:nvSpPr>
              <p:spPr>
                <a:xfrm>
                  <a:off x="2942893"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grpSp>
          <p:cxnSp>
            <p:nvCxnSpPr>
              <p:cNvPr id="176" name="Straight Connector 175">
                <a:extLst>
                  <a:ext uri="{FF2B5EF4-FFF2-40B4-BE49-F238E27FC236}">
                    <a16:creationId xmlns:a16="http://schemas.microsoft.com/office/drawing/2014/main" id="{043AD1ED-25F7-4AF6-A21B-BB84A3679C64}"/>
                  </a:ext>
                </a:extLst>
              </p:cNvPr>
              <p:cNvCxnSpPr>
                <a:cxnSpLocks/>
              </p:cNvCxnSpPr>
              <p:nvPr/>
            </p:nvCxnSpPr>
            <p:spPr>
              <a:xfrm rot="16200000" flipH="1">
                <a:off x="3068283" y="54895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7" name="Straight Connector 176">
                <a:extLst>
                  <a:ext uri="{FF2B5EF4-FFF2-40B4-BE49-F238E27FC236}">
                    <a16:creationId xmlns:a16="http://schemas.microsoft.com/office/drawing/2014/main" id="{CB5ED8AD-A432-4982-B3B6-FB1AC790DED1}"/>
                  </a:ext>
                </a:extLst>
              </p:cNvPr>
              <p:cNvCxnSpPr>
                <a:cxnSpLocks/>
              </p:cNvCxnSpPr>
              <p:nvPr/>
            </p:nvCxnSpPr>
            <p:spPr>
              <a:xfrm rot="16200000" flipH="1">
                <a:off x="1924395" y="54962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8" name="TextBox 177">
                <a:extLst>
                  <a:ext uri="{FF2B5EF4-FFF2-40B4-BE49-F238E27FC236}">
                    <a16:creationId xmlns:a16="http://schemas.microsoft.com/office/drawing/2014/main" id="{692E5C21-1332-4B84-9484-93061BEA469D}"/>
                  </a:ext>
                </a:extLst>
              </p:cNvPr>
              <p:cNvSpPr txBox="1"/>
              <p:nvPr/>
            </p:nvSpPr>
            <p:spPr>
              <a:xfrm>
                <a:off x="3857381" y="4039794"/>
                <a:ext cx="1531822" cy="646331"/>
              </a:xfrm>
              <a:prstGeom prst="rect">
                <a:avLst/>
              </a:prstGeom>
              <a:noFill/>
            </p:spPr>
            <p:txBody>
              <a:bodyPr wrap="square" rtlCol="0">
                <a:spAutoFit/>
              </a:bodyPr>
              <a:lstStyle/>
              <a:p>
                <a:pPr>
                  <a:lnSpc>
                    <a:spcPct val="90000"/>
                  </a:lnSpc>
                </a:pPr>
                <a:r>
                  <a:rPr lang="en-GB" sz="800" dirty="0">
                    <a:solidFill>
                      <a:schemeClr val="tx2"/>
                    </a:solidFill>
                    <a:ea typeface="Aileron" charset="0"/>
                    <a:cs typeface="Aileron" charset="0"/>
                  </a:rPr>
                  <a:t>Median (month) (95% CI)</a:t>
                </a:r>
              </a:p>
              <a:p>
                <a:pPr indent="-108000">
                  <a:lnSpc>
                    <a:spcPct val="90000"/>
                  </a:lnSpc>
                  <a:buClr>
                    <a:schemeClr val="bg2">
                      <a:lumMod val="25000"/>
                    </a:schemeClr>
                  </a:buClr>
                  <a:buFont typeface="Calibri" panose="020F0502020204030204" pitchFamily="34" charset="0"/>
                  <a:buChar char="—"/>
                </a:pPr>
                <a:r>
                  <a:rPr lang="en-GB" sz="800" dirty="0">
                    <a:solidFill>
                      <a:schemeClr val="tx2"/>
                    </a:solidFill>
                    <a:ea typeface="Aileron" charset="0"/>
                    <a:cs typeface="Aileron" charset="0"/>
                  </a:rPr>
                  <a:t>Yes: 17.7 (13.8, 20.2)</a:t>
                </a:r>
              </a:p>
              <a:p>
                <a:pPr indent="-108000">
                  <a:lnSpc>
                    <a:spcPct val="90000"/>
                  </a:lnSpc>
                  <a:buClr>
                    <a:schemeClr val="accent1"/>
                  </a:buClr>
                  <a:buFont typeface="Calibri" panose="020F0502020204030204" pitchFamily="34" charset="0"/>
                  <a:buChar char="—"/>
                </a:pPr>
                <a:r>
                  <a:rPr lang="en-GB" sz="800" dirty="0">
                    <a:solidFill>
                      <a:schemeClr val="tx2"/>
                    </a:solidFill>
                    <a:ea typeface="Aileron" charset="0"/>
                    <a:cs typeface="Aileron" charset="0"/>
                  </a:rPr>
                  <a:t>No: 11.6 (9.9, 13.7)</a:t>
                </a:r>
              </a:p>
              <a:p>
                <a:pPr>
                  <a:lnSpc>
                    <a:spcPct val="90000"/>
                  </a:lnSpc>
                </a:pPr>
                <a:r>
                  <a:rPr lang="en-GB" sz="800" dirty="0">
                    <a:solidFill>
                      <a:schemeClr val="tx2"/>
                    </a:solidFill>
                    <a:ea typeface="Aileron" charset="0"/>
                    <a:cs typeface="Aileron" charset="0"/>
                  </a:rPr>
                  <a:t>HR(95% CI): 0.72 (0.58, 0.90)</a:t>
                </a:r>
              </a:p>
              <a:p>
                <a:pPr>
                  <a:lnSpc>
                    <a:spcPct val="90000"/>
                  </a:lnSpc>
                </a:pPr>
                <a:r>
                  <a:rPr lang="en-GB" sz="800" dirty="0">
                    <a:solidFill>
                      <a:schemeClr val="tx2"/>
                    </a:solidFill>
                    <a:ea typeface="Aileron" charset="0"/>
                    <a:cs typeface="Aileron" charset="0"/>
                  </a:rPr>
                  <a:t>Log-rank Test: </a:t>
                </a:r>
                <a:r>
                  <a:rPr lang="en-GB" sz="800" i="1" dirty="0">
                    <a:solidFill>
                      <a:schemeClr val="tx2"/>
                    </a:solidFill>
                    <a:ea typeface="Aileron" charset="0"/>
                    <a:cs typeface="Aileron" charset="0"/>
                  </a:rPr>
                  <a:t>P</a:t>
                </a:r>
                <a:r>
                  <a:rPr lang="en-GB" sz="800" dirty="0">
                    <a:solidFill>
                      <a:schemeClr val="tx2"/>
                    </a:solidFill>
                    <a:ea typeface="Aileron" charset="0"/>
                    <a:cs typeface="Aileron" charset="0"/>
                  </a:rPr>
                  <a:t>-value: 0.003</a:t>
                </a:r>
              </a:p>
            </p:txBody>
          </p:sp>
          <p:grpSp>
            <p:nvGrpSpPr>
              <p:cNvPr id="179" name="Group 178">
                <a:extLst>
                  <a:ext uri="{FF2B5EF4-FFF2-40B4-BE49-F238E27FC236}">
                    <a16:creationId xmlns:a16="http://schemas.microsoft.com/office/drawing/2014/main" id="{534303D9-011E-4401-AE73-F45E5CC476C0}"/>
                  </a:ext>
                </a:extLst>
              </p:cNvPr>
              <p:cNvGrpSpPr/>
              <p:nvPr/>
            </p:nvGrpSpPr>
            <p:grpSpPr>
              <a:xfrm>
                <a:off x="831140" y="5771695"/>
                <a:ext cx="4753590" cy="338554"/>
                <a:chOff x="831140" y="5996850"/>
                <a:chExt cx="4753590" cy="338554"/>
              </a:xfrm>
            </p:grpSpPr>
            <p:sp>
              <p:nvSpPr>
                <p:cNvPr id="181" name="TextBox 180">
                  <a:extLst>
                    <a:ext uri="{FF2B5EF4-FFF2-40B4-BE49-F238E27FC236}">
                      <a16:creationId xmlns:a16="http://schemas.microsoft.com/office/drawing/2014/main" id="{A3BFC03F-F71E-48B8-89B7-38DFF391D74E}"/>
                    </a:ext>
                  </a:extLst>
                </p:cNvPr>
                <p:cNvSpPr txBox="1"/>
                <p:nvPr/>
              </p:nvSpPr>
              <p:spPr>
                <a:xfrm>
                  <a:off x="119926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184</a:t>
                  </a:r>
                </a:p>
                <a:p>
                  <a:pPr algn="ctr"/>
                  <a:r>
                    <a:rPr lang="en-GB" sz="800" dirty="0">
                      <a:solidFill>
                        <a:schemeClr val="tx2"/>
                      </a:solidFill>
                      <a:ea typeface="Aileron" charset="0"/>
                      <a:cs typeface="Aileron" charset="0"/>
                    </a:rPr>
                    <a:t>294</a:t>
                  </a:r>
                </a:p>
              </p:txBody>
            </p:sp>
            <p:sp>
              <p:nvSpPr>
                <p:cNvPr id="182" name="TextBox 181">
                  <a:extLst>
                    <a:ext uri="{FF2B5EF4-FFF2-40B4-BE49-F238E27FC236}">
                      <a16:creationId xmlns:a16="http://schemas.microsoft.com/office/drawing/2014/main" id="{B7F31D28-0969-437B-89BB-A5B3E25DF435}"/>
                    </a:ext>
                  </a:extLst>
                </p:cNvPr>
                <p:cNvSpPr txBox="1"/>
                <p:nvPr/>
              </p:nvSpPr>
              <p:spPr>
                <a:xfrm>
                  <a:off x="149276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177</a:t>
                  </a:r>
                </a:p>
                <a:p>
                  <a:pPr algn="ctr"/>
                  <a:r>
                    <a:rPr lang="en-GB" sz="800" dirty="0">
                      <a:solidFill>
                        <a:schemeClr val="tx2"/>
                      </a:solidFill>
                      <a:ea typeface="Aileron" charset="0"/>
                      <a:cs typeface="Aileron" charset="0"/>
                    </a:rPr>
                    <a:t>259</a:t>
                  </a:r>
                </a:p>
              </p:txBody>
            </p:sp>
            <p:sp>
              <p:nvSpPr>
                <p:cNvPr id="183" name="TextBox 182">
                  <a:extLst>
                    <a:ext uri="{FF2B5EF4-FFF2-40B4-BE49-F238E27FC236}">
                      <a16:creationId xmlns:a16="http://schemas.microsoft.com/office/drawing/2014/main" id="{986F98F8-97A3-4BD0-9A18-7B1F86FCFD0E}"/>
                    </a:ext>
                  </a:extLst>
                </p:cNvPr>
                <p:cNvSpPr txBox="1"/>
                <p:nvPr/>
              </p:nvSpPr>
              <p:spPr>
                <a:xfrm>
                  <a:off x="1771970"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161</a:t>
                  </a:r>
                </a:p>
                <a:p>
                  <a:pPr algn="ctr"/>
                  <a:r>
                    <a:rPr lang="en-GB" sz="800" dirty="0">
                      <a:solidFill>
                        <a:schemeClr val="tx2"/>
                      </a:solidFill>
                      <a:ea typeface="Aileron" charset="0"/>
                      <a:cs typeface="Aileron" charset="0"/>
                    </a:rPr>
                    <a:t>213</a:t>
                  </a:r>
                </a:p>
              </p:txBody>
            </p:sp>
            <p:sp>
              <p:nvSpPr>
                <p:cNvPr id="184" name="TextBox 183">
                  <a:extLst>
                    <a:ext uri="{FF2B5EF4-FFF2-40B4-BE49-F238E27FC236}">
                      <a16:creationId xmlns:a16="http://schemas.microsoft.com/office/drawing/2014/main" id="{1D109BD0-049F-4240-8CBD-C9C8E63F291F}"/>
                    </a:ext>
                  </a:extLst>
                </p:cNvPr>
                <p:cNvSpPr txBox="1"/>
                <p:nvPr/>
              </p:nvSpPr>
              <p:spPr>
                <a:xfrm>
                  <a:off x="2065469"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135</a:t>
                  </a:r>
                </a:p>
                <a:p>
                  <a:pPr algn="ctr"/>
                  <a:r>
                    <a:rPr lang="en-GB" sz="800" dirty="0">
                      <a:solidFill>
                        <a:schemeClr val="tx2"/>
                      </a:solidFill>
                      <a:ea typeface="Aileron" charset="0"/>
                      <a:cs typeface="Aileron" charset="0"/>
                    </a:rPr>
                    <a:t>162</a:t>
                  </a:r>
                </a:p>
              </p:txBody>
            </p:sp>
            <p:sp>
              <p:nvSpPr>
                <p:cNvPr id="185" name="TextBox 184">
                  <a:extLst>
                    <a:ext uri="{FF2B5EF4-FFF2-40B4-BE49-F238E27FC236}">
                      <a16:creationId xmlns:a16="http://schemas.microsoft.com/office/drawing/2014/main" id="{B88D91DB-BDB3-485F-8411-43AFA9FF5503}"/>
                    </a:ext>
                  </a:extLst>
                </p:cNvPr>
                <p:cNvSpPr txBox="1"/>
                <p:nvPr/>
              </p:nvSpPr>
              <p:spPr>
                <a:xfrm>
                  <a:off x="2344679"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119</a:t>
                  </a:r>
                </a:p>
                <a:p>
                  <a:pPr algn="ctr"/>
                  <a:r>
                    <a:rPr lang="en-GB" sz="800" dirty="0">
                      <a:solidFill>
                        <a:schemeClr val="tx2"/>
                      </a:solidFill>
                      <a:ea typeface="Aileron" charset="0"/>
                      <a:cs typeface="Aileron" charset="0"/>
                    </a:rPr>
                    <a:t>134</a:t>
                  </a:r>
                </a:p>
              </p:txBody>
            </p:sp>
            <p:sp>
              <p:nvSpPr>
                <p:cNvPr id="186" name="TextBox 185">
                  <a:extLst>
                    <a:ext uri="{FF2B5EF4-FFF2-40B4-BE49-F238E27FC236}">
                      <a16:creationId xmlns:a16="http://schemas.microsoft.com/office/drawing/2014/main" id="{2C69C0B5-ED50-49D6-A391-F80C0ABF26E4}"/>
                    </a:ext>
                  </a:extLst>
                </p:cNvPr>
                <p:cNvSpPr txBox="1"/>
                <p:nvPr/>
              </p:nvSpPr>
              <p:spPr>
                <a:xfrm>
                  <a:off x="263817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98</a:t>
                  </a:r>
                </a:p>
                <a:p>
                  <a:pPr algn="ctr"/>
                  <a:r>
                    <a:rPr lang="en-GB" sz="800" dirty="0">
                      <a:solidFill>
                        <a:schemeClr val="tx2"/>
                      </a:solidFill>
                      <a:ea typeface="Aileron" charset="0"/>
                      <a:cs typeface="Aileron" charset="0"/>
                    </a:rPr>
                    <a:t>109</a:t>
                  </a:r>
                </a:p>
              </p:txBody>
            </p:sp>
            <p:sp>
              <p:nvSpPr>
                <p:cNvPr id="187" name="TextBox 186">
                  <a:extLst>
                    <a:ext uri="{FF2B5EF4-FFF2-40B4-BE49-F238E27FC236}">
                      <a16:creationId xmlns:a16="http://schemas.microsoft.com/office/drawing/2014/main" id="{33E0F8D5-59B5-4C55-AF26-66FB3960AAAA}"/>
                    </a:ext>
                  </a:extLst>
                </p:cNvPr>
                <p:cNvSpPr txBox="1"/>
                <p:nvPr/>
              </p:nvSpPr>
              <p:spPr>
                <a:xfrm>
                  <a:off x="2920585"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87</a:t>
                  </a:r>
                </a:p>
                <a:p>
                  <a:pPr algn="ctr"/>
                  <a:r>
                    <a:rPr lang="en-GB" sz="800" dirty="0">
                      <a:solidFill>
                        <a:schemeClr val="tx2"/>
                      </a:solidFill>
                      <a:ea typeface="Aileron" charset="0"/>
                      <a:cs typeface="Aileron" charset="0"/>
                    </a:rPr>
                    <a:t>91</a:t>
                  </a:r>
                </a:p>
              </p:txBody>
            </p:sp>
            <p:sp>
              <p:nvSpPr>
                <p:cNvPr id="188" name="TextBox 187">
                  <a:extLst>
                    <a:ext uri="{FF2B5EF4-FFF2-40B4-BE49-F238E27FC236}">
                      <a16:creationId xmlns:a16="http://schemas.microsoft.com/office/drawing/2014/main" id="{E541206C-2AC6-4E90-AD31-82871985CFAD}"/>
                    </a:ext>
                  </a:extLst>
                </p:cNvPr>
                <p:cNvSpPr txBox="1"/>
                <p:nvPr/>
              </p:nvSpPr>
              <p:spPr>
                <a:xfrm>
                  <a:off x="3214084"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68</a:t>
                  </a:r>
                </a:p>
                <a:p>
                  <a:pPr algn="ctr"/>
                  <a:r>
                    <a:rPr lang="en-GB" sz="800" dirty="0">
                      <a:solidFill>
                        <a:schemeClr val="tx2"/>
                      </a:solidFill>
                      <a:ea typeface="Aileron" charset="0"/>
                      <a:cs typeface="Aileron" charset="0"/>
                    </a:rPr>
                    <a:t>72</a:t>
                  </a:r>
                </a:p>
              </p:txBody>
            </p:sp>
            <p:sp>
              <p:nvSpPr>
                <p:cNvPr id="189" name="TextBox 188">
                  <a:extLst>
                    <a:ext uri="{FF2B5EF4-FFF2-40B4-BE49-F238E27FC236}">
                      <a16:creationId xmlns:a16="http://schemas.microsoft.com/office/drawing/2014/main" id="{45053B01-50E6-4E3B-AC0A-4B48CF3514B9}"/>
                    </a:ext>
                  </a:extLst>
                </p:cNvPr>
                <p:cNvSpPr txBox="1"/>
                <p:nvPr/>
              </p:nvSpPr>
              <p:spPr>
                <a:xfrm>
                  <a:off x="349649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48</a:t>
                  </a:r>
                </a:p>
                <a:p>
                  <a:pPr algn="ctr"/>
                  <a:r>
                    <a:rPr lang="en-GB" sz="800" dirty="0">
                      <a:solidFill>
                        <a:schemeClr val="tx2"/>
                      </a:solidFill>
                      <a:ea typeface="Aileron" charset="0"/>
                      <a:cs typeface="Aileron" charset="0"/>
                    </a:rPr>
                    <a:t>54</a:t>
                  </a:r>
                </a:p>
              </p:txBody>
            </p:sp>
            <p:sp>
              <p:nvSpPr>
                <p:cNvPr id="190" name="TextBox 189">
                  <a:extLst>
                    <a:ext uri="{FF2B5EF4-FFF2-40B4-BE49-F238E27FC236}">
                      <a16:creationId xmlns:a16="http://schemas.microsoft.com/office/drawing/2014/main" id="{F47CCF7C-9E7E-4035-A2B2-BF0C2A5E8DCA}"/>
                    </a:ext>
                  </a:extLst>
                </p:cNvPr>
                <p:cNvSpPr txBox="1"/>
                <p:nvPr/>
              </p:nvSpPr>
              <p:spPr>
                <a:xfrm>
                  <a:off x="378999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37</a:t>
                  </a:r>
                </a:p>
                <a:p>
                  <a:pPr algn="ctr"/>
                  <a:r>
                    <a:rPr lang="en-GB" sz="800" dirty="0">
                      <a:solidFill>
                        <a:schemeClr val="tx2"/>
                      </a:solidFill>
                      <a:ea typeface="Aileron" charset="0"/>
                      <a:cs typeface="Aileron" charset="0"/>
                    </a:rPr>
                    <a:t>30</a:t>
                  </a:r>
                </a:p>
              </p:txBody>
            </p:sp>
            <p:sp>
              <p:nvSpPr>
                <p:cNvPr id="191" name="TextBox 190">
                  <a:extLst>
                    <a:ext uri="{FF2B5EF4-FFF2-40B4-BE49-F238E27FC236}">
                      <a16:creationId xmlns:a16="http://schemas.microsoft.com/office/drawing/2014/main" id="{D2244EBC-29F8-4441-BE13-B3720CC654E1}"/>
                    </a:ext>
                  </a:extLst>
                </p:cNvPr>
                <p:cNvSpPr txBox="1"/>
                <p:nvPr/>
              </p:nvSpPr>
              <p:spPr>
                <a:xfrm>
                  <a:off x="4072397"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22</a:t>
                  </a:r>
                </a:p>
                <a:p>
                  <a:pPr algn="ctr"/>
                  <a:r>
                    <a:rPr lang="en-GB" sz="800" dirty="0">
                      <a:solidFill>
                        <a:schemeClr val="tx2"/>
                      </a:solidFill>
                      <a:ea typeface="Aileron" charset="0"/>
                      <a:cs typeface="Aileron" charset="0"/>
                    </a:rPr>
                    <a:t>18</a:t>
                  </a:r>
                </a:p>
              </p:txBody>
            </p:sp>
            <p:sp>
              <p:nvSpPr>
                <p:cNvPr id="192" name="TextBox 191">
                  <a:extLst>
                    <a:ext uri="{FF2B5EF4-FFF2-40B4-BE49-F238E27FC236}">
                      <a16:creationId xmlns:a16="http://schemas.microsoft.com/office/drawing/2014/main" id="{3AD18316-8B7E-4CCD-9EF0-F6211ABA270D}"/>
                    </a:ext>
                  </a:extLst>
                </p:cNvPr>
                <p:cNvSpPr txBox="1"/>
                <p:nvPr/>
              </p:nvSpPr>
              <p:spPr>
                <a:xfrm>
                  <a:off x="4365896"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11</a:t>
                  </a:r>
                </a:p>
                <a:p>
                  <a:pPr algn="ctr"/>
                  <a:r>
                    <a:rPr lang="en-GB" sz="800" dirty="0">
                      <a:solidFill>
                        <a:schemeClr val="tx2"/>
                      </a:solidFill>
                      <a:ea typeface="Aileron" charset="0"/>
                      <a:cs typeface="Aileron" charset="0"/>
                    </a:rPr>
                    <a:t>10</a:t>
                  </a:r>
                </a:p>
              </p:txBody>
            </p:sp>
            <p:sp>
              <p:nvSpPr>
                <p:cNvPr id="193" name="TextBox 192">
                  <a:extLst>
                    <a:ext uri="{FF2B5EF4-FFF2-40B4-BE49-F238E27FC236}">
                      <a16:creationId xmlns:a16="http://schemas.microsoft.com/office/drawing/2014/main" id="{7E08FF9A-9329-4710-9891-B517270F6BAE}"/>
                    </a:ext>
                  </a:extLst>
                </p:cNvPr>
                <p:cNvSpPr txBox="1"/>
                <p:nvPr/>
              </p:nvSpPr>
              <p:spPr>
                <a:xfrm>
                  <a:off x="4648303"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a:t>
                  </a:r>
                </a:p>
                <a:p>
                  <a:pPr algn="ctr"/>
                  <a:r>
                    <a:rPr lang="en-GB" sz="800" dirty="0">
                      <a:solidFill>
                        <a:schemeClr val="tx2"/>
                      </a:solidFill>
                      <a:ea typeface="Aileron" charset="0"/>
                      <a:cs typeface="Aileron" charset="0"/>
                    </a:rPr>
                    <a:t>5</a:t>
                  </a:r>
                </a:p>
              </p:txBody>
            </p:sp>
            <p:sp>
              <p:nvSpPr>
                <p:cNvPr id="194" name="TextBox 193">
                  <a:extLst>
                    <a:ext uri="{FF2B5EF4-FFF2-40B4-BE49-F238E27FC236}">
                      <a16:creationId xmlns:a16="http://schemas.microsoft.com/office/drawing/2014/main" id="{4C29DFB8-6810-4C12-9D33-1B1B9830E680}"/>
                    </a:ext>
                  </a:extLst>
                </p:cNvPr>
                <p:cNvSpPr txBox="1"/>
                <p:nvPr/>
              </p:nvSpPr>
              <p:spPr>
                <a:xfrm>
                  <a:off x="4941802"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a:t>
                  </a:r>
                </a:p>
                <a:p>
                  <a:pPr algn="ctr"/>
                  <a:r>
                    <a:rPr lang="en-GB" sz="800" dirty="0">
                      <a:solidFill>
                        <a:schemeClr val="tx2"/>
                      </a:solidFill>
                      <a:ea typeface="Aileron" charset="0"/>
                      <a:cs typeface="Aileron" charset="0"/>
                    </a:rPr>
                    <a:t>0</a:t>
                  </a:r>
                </a:p>
              </p:txBody>
            </p:sp>
            <p:sp>
              <p:nvSpPr>
                <p:cNvPr id="195" name="TextBox 194">
                  <a:extLst>
                    <a:ext uri="{FF2B5EF4-FFF2-40B4-BE49-F238E27FC236}">
                      <a16:creationId xmlns:a16="http://schemas.microsoft.com/office/drawing/2014/main" id="{B3468BB3-8E92-4DE3-8E62-5DA96E60BA5B}"/>
                    </a:ext>
                  </a:extLst>
                </p:cNvPr>
                <p:cNvSpPr txBox="1"/>
                <p:nvPr/>
              </p:nvSpPr>
              <p:spPr>
                <a:xfrm>
                  <a:off x="5241058" y="5996850"/>
                  <a:ext cx="343672" cy="215444"/>
                </a:xfrm>
                <a:prstGeom prst="rect">
                  <a:avLst/>
                </a:prstGeom>
                <a:noFill/>
              </p:spPr>
              <p:txBody>
                <a:bodyPr wrap="square" rtlCol="0">
                  <a:spAutoFit/>
                </a:bodyPr>
                <a:lstStyle/>
                <a:p>
                  <a:pPr algn="ctr"/>
                  <a:r>
                    <a:rPr lang="en-GB" sz="800" dirty="0">
                      <a:solidFill>
                        <a:schemeClr val="tx2"/>
                      </a:solidFill>
                      <a:ea typeface="Aileron" charset="0"/>
                      <a:cs typeface="Aileron" charset="0"/>
                    </a:rPr>
                    <a:t>0</a:t>
                  </a:r>
                </a:p>
              </p:txBody>
            </p:sp>
            <p:sp>
              <p:nvSpPr>
                <p:cNvPr id="196" name="TextBox 195">
                  <a:extLst>
                    <a:ext uri="{FF2B5EF4-FFF2-40B4-BE49-F238E27FC236}">
                      <a16:creationId xmlns:a16="http://schemas.microsoft.com/office/drawing/2014/main" id="{9EC0A05B-DB97-473F-A777-A90CD681AC6D}"/>
                    </a:ext>
                  </a:extLst>
                </p:cNvPr>
                <p:cNvSpPr txBox="1"/>
                <p:nvPr/>
              </p:nvSpPr>
              <p:spPr>
                <a:xfrm>
                  <a:off x="831140" y="5996850"/>
                  <a:ext cx="378561" cy="338554"/>
                </a:xfrm>
                <a:prstGeom prst="rect">
                  <a:avLst/>
                </a:prstGeom>
                <a:noFill/>
              </p:spPr>
              <p:txBody>
                <a:bodyPr wrap="square" rtlCol="0">
                  <a:spAutoFit/>
                </a:bodyPr>
                <a:lstStyle/>
                <a:p>
                  <a:pPr algn="r"/>
                  <a:r>
                    <a:rPr lang="en-GB" sz="800" dirty="0">
                      <a:solidFill>
                        <a:schemeClr val="tx2"/>
                      </a:solidFill>
                      <a:ea typeface="Aileron" charset="0"/>
                      <a:cs typeface="Aileron" charset="0"/>
                    </a:rPr>
                    <a:t>Yes</a:t>
                  </a:r>
                </a:p>
                <a:p>
                  <a:pPr algn="r"/>
                  <a:r>
                    <a:rPr lang="en-GB" sz="800" dirty="0">
                      <a:solidFill>
                        <a:schemeClr val="accent1"/>
                      </a:solidFill>
                      <a:ea typeface="Aileron" charset="0"/>
                      <a:cs typeface="Aileron" charset="0"/>
                    </a:rPr>
                    <a:t>No</a:t>
                  </a:r>
                </a:p>
              </p:txBody>
            </p:sp>
          </p:grpSp>
          <p:sp>
            <p:nvSpPr>
              <p:cNvPr id="180" name="TextBox 179">
                <a:extLst>
                  <a:ext uri="{FF2B5EF4-FFF2-40B4-BE49-F238E27FC236}">
                    <a16:creationId xmlns:a16="http://schemas.microsoft.com/office/drawing/2014/main" id="{CFC73C94-74A3-448A-B693-0CB020913ED2}"/>
                  </a:ext>
                </a:extLst>
              </p:cNvPr>
              <p:cNvSpPr txBox="1"/>
              <p:nvPr/>
            </p:nvSpPr>
            <p:spPr>
              <a:xfrm>
                <a:off x="702200" y="5663809"/>
                <a:ext cx="1446428" cy="215444"/>
              </a:xfrm>
              <a:prstGeom prst="rect">
                <a:avLst/>
              </a:prstGeom>
              <a:noFill/>
            </p:spPr>
            <p:txBody>
              <a:bodyPr wrap="square" rtlCol="0">
                <a:spAutoFit/>
              </a:bodyPr>
              <a:lstStyle/>
              <a:p>
                <a:r>
                  <a:rPr lang="en-GB" sz="800" dirty="0">
                    <a:solidFill>
                      <a:schemeClr val="tx2"/>
                    </a:solidFill>
                    <a:ea typeface="Aileron" charset="0"/>
                    <a:cs typeface="Aileron" charset="0"/>
                  </a:rPr>
                  <a:t>Number of subjects at risk:</a:t>
                </a:r>
              </a:p>
            </p:txBody>
          </p:sp>
        </p:grpSp>
        <p:grpSp>
          <p:nvGrpSpPr>
            <p:cNvPr id="1155" name="Group 1154">
              <a:extLst>
                <a:ext uri="{FF2B5EF4-FFF2-40B4-BE49-F238E27FC236}">
                  <a16:creationId xmlns:a16="http://schemas.microsoft.com/office/drawing/2014/main" id="{5C7278C2-C348-4892-9A5D-867C7A01DDCD}"/>
                </a:ext>
              </a:extLst>
            </p:cNvPr>
            <p:cNvGrpSpPr/>
            <p:nvPr/>
          </p:nvGrpSpPr>
          <p:grpSpPr>
            <a:xfrm>
              <a:off x="1397013" y="1835141"/>
              <a:ext cx="3821534" cy="1291002"/>
              <a:chOff x="1397013" y="1835141"/>
              <a:chExt cx="3821534" cy="1291002"/>
            </a:xfrm>
          </p:grpSpPr>
          <p:sp>
            <p:nvSpPr>
              <p:cNvPr id="1142" name="Freeform: Shape 1141">
                <a:extLst>
                  <a:ext uri="{FF2B5EF4-FFF2-40B4-BE49-F238E27FC236}">
                    <a16:creationId xmlns:a16="http://schemas.microsoft.com/office/drawing/2014/main" id="{FF678B02-B59D-44F6-97AB-23065A7399F8}"/>
                  </a:ext>
                </a:extLst>
              </p:cNvPr>
              <p:cNvSpPr/>
              <p:nvPr/>
            </p:nvSpPr>
            <p:spPr>
              <a:xfrm>
                <a:off x="1397013" y="1835141"/>
                <a:ext cx="3821534" cy="1291002"/>
              </a:xfrm>
              <a:custGeom>
                <a:avLst/>
                <a:gdLst>
                  <a:gd name="connsiteX0" fmla="*/ 0 w 3821534"/>
                  <a:gd name="connsiteY0" fmla="*/ 0 h 1291002"/>
                  <a:gd name="connsiteX1" fmla="*/ 94569 w 3821534"/>
                  <a:gd name="connsiteY1" fmla="*/ 0 h 1291002"/>
                  <a:gd name="connsiteX2" fmla="*/ 94569 w 3821534"/>
                  <a:gd name="connsiteY2" fmla="*/ 4817 h 1291002"/>
                  <a:gd name="connsiteX3" fmla="*/ 100273 w 3821534"/>
                  <a:gd name="connsiteY3" fmla="*/ 4817 h 1291002"/>
                  <a:gd name="connsiteX4" fmla="*/ 100273 w 3821534"/>
                  <a:gd name="connsiteY4" fmla="*/ 10268 h 1291002"/>
                  <a:gd name="connsiteX5" fmla="*/ 109274 w 3821534"/>
                  <a:gd name="connsiteY5" fmla="*/ 10268 h 1291002"/>
                  <a:gd name="connsiteX6" fmla="*/ 109274 w 3821534"/>
                  <a:gd name="connsiteY6" fmla="*/ 16226 h 1291002"/>
                  <a:gd name="connsiteX7" fmla="*/ 118021 w 3821534"/>
                  <a:gd name="connsiteY7" fmla="*/ 16226 h 1291002"/>
                  <a:gd name="connsiteX8" fmla="*/ 118021 w 3821534"/>
                  <a:gd name="connsiteY8" fmla="*/ 21931 h 1291002"/>
                  <a:gd name="connsiteX9" fmla="*/ 175446 w 3821534"/>
                  <a:gd name="connsiteY9" fmla="*/ 21931 h 1291002"/>
                  <a:gd name="connsiteX10" fmla="*/ 175446 w 3821534"/>
                  <a:gd name="connsiteY10" fmla="*/ 26368 h 1291002"/>
                  <a:gd name="connsiteX11" fmla="*/ 221843 w 3821534"/>
                  <a:gd name="connsiteY11" fmla="*/ 26368 h 1291002"/>
                  <a:gd name="connsiteX12" fmla="*/ 221843 w 3821534"/>
                  <a:gd name="connsiteY12" fmla="*/ 32706 h 1291002"/>
                  <a:gd name="connsiteX13" fmla="*/ 246183 w 3821534"/>
                  <a:gd name="connsiteY13" fmla="*/ 32706 h 1291002"/>
                  <a:gd name="connsiteX14" fmla="*/ 246183 w 3821534"/>
                  <a:gd name="connsiteY14" fmla="*/ 41326 h 1291002"/>
                  <a:gd name="connsiteX15" fmla="*/ 267353 w 3821534"/>
                  <a:gd name="connsiteY15" fmla="*/ 41326 h 1291002"/>
                  <a:gd name="connsiteX16" fmla="*/ 267353 w 3821534"/>
                  <a:gd name="connsiteY16" fmla="*/ 48298 h 1291002"/>
                  <a:gd name="connsiteX17" fmla="*/ 292833 w 3821534"/>
                  <a:gd name="connsiteY17" fmla="*/ 48298 h 1291002"/>
                  <a:gd name="connsiteX18" fmla="*/ 292833 w 3821534"/>
                  <a:gd name="connsiteY18" fmla="*/ 55397 h 1291002"/>
                  <a:gd name="connsiteX19" fmla="*/ 300312 w 3821534"/>
                  <a:gd name="connsiteY19" fmla="*/ 55397 h 1291002"/>
                  <a:gd name="connsiteX20" fmla="*/ 300312 w 3821534"/>
                  <a:gd name="connsiteY20" fmla="*/ 62623 h 1291002"/>
                  <a:gd name="connsiteX21" fmla="*/ 313750 w 3821534"/>
                  <a:gd name="connsiteY21" fmla="*/ 62623 h 1291002"/>
                  <a:gd name="connsiteX22" fmla="*/ 313750 w 3821534"/>
                  <a:gd name="connsiteY22" fmla="*/ 68581 h 1291002"/>
                  <a:gd name="connsiteX23" fmla="*/ 364964 w 3821534"/>
                  <a:gd name="connsiteY23" fmla="*/ 68581 h 1291002"/>
                  <a:gd name="connsiteX24" fmla="*/ 364964 w 3821534"/>
                  <a:gd name="connsiteY24" fmla="*/ 77582 h 1291002"/>
                  <a:gd name="connsiteX25" fmla="*/ 373964 w 3821534"/>
                  <a:gd name="connsiteY25" fmla="*/ 77582 h 1291002"/>
                  <a:gd name="connsiteX26" fmla="*/ 373964 w 3821534"/>
                  <a:gd name="connsiteY26" fmla="*/ 82653 h 1291002"/>
                  <a:gd name="connsiteX27" fmla="*/ 397670 w 3821534"/>
                  <a:gd name="connsiteY27" fmla="*/ 82653 h 1291002"/>
                  <a:gd name="connsiteX28" fmla="*/ 397670 w 3821534"/>
                  <a:gd name="connsiteY28" fmla="*/ 93174 h 1291002"/>
                  <a:gd name="connsiteX29" fmla="*/ 406924 w 3821534"/>
                  <a:gd name="connsiteY29" fmla="*/ 93174 h 1291002"/>
                  <a:gd name="connsiteX30" fmla="*/ 406924 w 3821534"/>
                  <a:gd name="connsiteY30" fmla="*/ 98879 h 1291002"/>
                  <a:gd name="connsiteX31" fmla="*/ 425432 w 3821534"/>
                  <a:gd name="connsiteY31" fmla="*/ 98879 h 1291002"/>
                  <a:gd name="connsiteX32" fmla="*/ 425432 w 3821534"/>
                  <a:gd name="connsiteY32" fmla="*/ 103696 h 1291002"/>
                  <a:gd name="connsiteX33" fmla="*/ 444701 w 3821534"/>
                  <a:gd name="connsiteY33" fmla="*/ 103696 h 1291002"/>
                  <a:gd name="connsiteX34" fmla="*/ 444701 w 3821534"/>
                  <a:gd name="connsiteY34" fmla="*/ 112570 h 1291002"/>
                  <a:gd name="connsiteX35" fmla="*/ 472843 w 3821534"/>
                  <a:gd name="connsiteY35" fmla="*/ 112570 h 1291002"/>
                  <a:gd name="connsiteX36" fmla="*/ 472843 w 3821534"/>
                  <a:gd name="connsiteY36" fmla="*/ 117767 h 1291002"/>
                  <a:gd name="connsiteX37" fmla="*/ 497689 w 3821534"/>
                  <a:gd name="connsiteY37" fmla="*/ 117767 h 1291002"/>
                  <a:gd name="connsiteX38" fmla="*/ 497689 w 3821534"/>
                  <a:gd name="connsiteY38" fmla="*/ 126134 h 1291002"/>
                  <a:gd name="connsiteX39" fmla="*/ 506943 w 3821534"/>
                  <a:gd name="connsiteY39" fmla="*/ 126134 h 1291002"/>
                  <a:gd name="connsiteX40" fmla="*/ 506943 w 3821534"/>
                  <a:gd name="connsiteY40" fmla="*/ 136909 h 1291002"/>
                  <a:gd name="connsiteX41" fmla="*/ 511761 w 3821534"/>
                  <a:gd name="connsiteY41" fmla="*/ 136909 h 1291002"/>
                  <a:gd name="connsiteX42" fmla="*/ 511761 w 3821534"/>
                  <a:gd name="connsiteY42" fmla="*/ 141726 h 1291002"/>
                  <a:gd name="connsiteX43" fmla="*/ 520761 w 3821534"/>
                  <a:gd name="connsiteY43" fmla="*/ 141726 h 1291002"/>
                  <a:gd name="connsiteX44" fmla="*/ 520761 w 3821534"/>
                  <a:gd name="connsiteY44" fmla="*/ 150346 h 1291002"/>
                  <a:gd name="connsiteX45" fmla="*/ 526719 w 3821534"/>
                  <a:gd name="connsiteY45" fmla="*/ 150346 h 1291002"/>
                  <a:gd name="connsiteX46" fmla="*/ 526719 w 3821534"/>
                  <a:gd name="connsiteY46" fmla="*/ 157572 h 1291002"/>
                  <a:gd name="connsiteX47" fmla="*/ 578821 w 3821534"/>
                  <a:gd name="connsiteY47" fmla="*/ 157572 h 1291002"/>
                  <a:gd name="connsiteX48" fmla="*/ 578821 w 3821534"/>
                  <a:gd name="connsiteY48" fmla="*/ 170122 h 1291002"/>
                  <a:gd name="connsiteX49" fmla="*/ 585159 w 3821534"/>
                  <a:gd name="connsiteY49" fmla="*/ 170122 h 1291002"/>
                  <a:gd name="connsiteX50" fmla="*/ 585159 w 3821534"/>
                  <a:gd name="connsiteY50" fmla="*/ 175573 h 1291002"/>
                  <a:gd name="connsiteX51" fmla="*/ 592892 w 3821534"/>
                  <a:gd name="connsiteY51" fmla="*/ 175573 h 1291002"/>
                  <a:gd name="connsiteX52" fmla="*/ 592892 w 3821534"/>
                  <a:gd name="connsiteY52" fmla="*/ 180264 h 1291002"/>
                  <a:gd name="connsiteX53" fmla="*/ 606709 w 3821534"/>
                  <a:gd name="connsiteY53" fmla="*/ 180264 h 1291002"/>
                  <a:gd name="connsiteX54" fmla="*/ 606709 w 3821534"/>
                  <a:gd name="connsiteY54" fmla="*/ 191039 h 1291002"/>
                  <a:gd name="connsiteX55" fmla="*/ 615076 w 3821534"/>
                  <a:gd name="connsiteY55" fmla="*/ 191039 h 1291002"/>
                  <a:gd name="connsiteX56" fmla="*/ 615076 w 3821534"/>
                  <a:gd name="connsiteY56" fmla="*/ 198899 h 1291002"/>
                  <a:gd name="connsiteX57" fmla="*/ 620781 w 3821534"/>
                  <a:gd name="connsiteY57" fmla="*/ 198899 h 1291002"/>
                  <a:gd name="connsiteX58" fmla="*/ 620781 w 3821534"/>
                  <a:gd name="connsiteY58" fmla="*/ 207519 h 1291002"/>
                  <a:gd name="connsiteX59" fmla="*/ 635993 w 3821534"/>
                  <a:gd name="connsiteY59" fmla="*/ 207519 h 1291002"/>
                  <a:gd name="connsiteX60" fmla="*/ 635993 w 3821534"/>
                  <a:gd name="connsiteY60" fmla="*/ 217153 h 1291002"/>
                  <a:gd name="connsiteX61" fmla="*/ 650064 w 3821534"/>
                  <a:gd name="connsiteY61" fmla="*/ 217153 h 1291002"/>
                  <a:gd name="connsiteX62" fmla="*/ 650064 w 3821534"/>
                  <a:gd name="connsiteY62" fmla="*/ 224379 h 1291002"/>
                  <a:gd name="connsiteX63" fmla="*/ 665910 w 3821534"/>
                  <a:gd name="connsiteY63" fmla="*/ 224379 h 1291002"/>
                  <a:gd name="connsiteX64" fmla="*/ 665910 w 3821534"/>
                  <a:gd name="connsiteY64" fmla="*/ 230590 h 1291002"/>
                  <a:gd name="connsiteX65" fmla="*/ 710532 w 3821534"/>
                  <a:gd name="connsiteY65" fmla="*/ 230590 h 1291002"/>
                  <a:gd name="connsiteX66" fmla="*/ 710532 w 3821534"/>
                  <a:gd name="connsiteY66" fmla="*/ 237182 h 1291002"/>
                  <a:gd name="connsiteX67" fmla="*/ 727012 w 3821534"/>
                  <a:gd name="connsiteY67" fmla="*/ 237182 h 1291002"/>
                  <a:gd name="connsiteX68" fmla="*/ 727012 w 3821534"/>
                  <a:gd name="connsiteY68" fmla="*/ 244408 h 1291002"/>
                  <a:gd name="connsiteX69" fmla="*/ 741717 w 3821534"/>
                  <a:gd name="connsiteY69" fmla="*/ 244408 h 1291002"/>
                  <a:gd name="connsiteX70" fmla="*/ 741717 w 3821534"/>
                  <a:gd name="connsiteY70" fmla="*/ 251000 h 1291002"/>
                  <a:gd name="connsiteX71" fmla="*/ 752746 w 3821534"/>
                  <a:gd name="connsiteY71" fmla="*/ 251000 h 1291002"/>
                  <a:gd name="connsiteX72" fmla="*/ 752746 w 3821534"/>
                  <a:gd name="connsiteY72" fmla="*/ 255817 h 1291002"/>
                  <a:gd name="connsiteX73" fmla="*/ 763901 w 3821534"/>
                  <a:gd name="connsiteY73" fmla="*/ 255817 h 1291002"/>
                  <a:gd name="connsiteX74" fmla="*/ 763901 w 3821534"/>
                  <a:gd name="connsiteY74" fmla="*/ 265325 h 1291002"/>
                  <a:gd name="connsiteX75" fmla="*/ 785959 w 3821534"/>
                  <a:gd name="connsiteY75" fmla="*/ 265325 h 1291002"/>
                  <a:gd name="connsiteX76" fmla="*/ 785959 w 3821534"/>
                  <a:gd name="connsiteY76" fmla="*/ 280283 h 1291002"/>
                  <a:gd name="connsiteX77" fmla="*/ 790522 w 3821534"/>
                  <a:gd name="connsiteY77" fmla="*/ 280283 h 1291002"/>
                  <a:gd name="connsiteX78" fmla="*/ 790522 w 3821534"/>
                  <a:gd name="connsiteY78" fmla="*/ 291439 h 1291002"/>
                  <a:gd name="connsiteX79" fmla="*/ 797748 w 3821534"/>
                  <a:gd name="connsiteY79" fmla="*/ 291439 h 1291002"/>
                  <a:gd name="connsiteX80" fmla="*/ 797748 w 3821534"/>
                  <a:gd name="connsiteY80" fmla="*/ 298538 h 1291002"/>
                  <a:gd name="connsiteX81" fmla="*/ 803706 w 3821534"/>
                  <a:gd name="connsiteY81" fmla="*/ 298538 h 1291002"/>
                  <a:gd name="connsiteX82" fmla="*/ 803706 w 3821534"/>
                  <a:gd name="connsiteY82" fmla="*/ 307285 h 1291002"/>
                  <a:gd name="connsiteX83" fmla="*/ 819299 w 3821534"/>
                  <a:gd name="connsiteY83" fmla="*/ 307285 h 1291002"/>
                  <a:gd name="connsiteX84" fmla="*/ 819299 w 3821534"/>
                  <a:gd name="connsiteY84" fmla="*/ 321356 h 1291002"/>
                  <a:gd name="connsiteX85" fmla="*/ 841990 w 3821534"/>
                  <a:gd name="connsiteY85" fmla="*/ 321356 h 1291002"/>
                  <a:gd name="connsiteX86" fmla="*/ 841990 w 3821534"/>
                  <a:gd name="connsiteY86" fmla="*/ 329469 h 1291002"/>
                  <a:gd name="connsiteX87" fmla="*/ 851624 w 3821534"/>
                  <a:gd name="connsiteY87" fmla="*/ 329469 h 1291002"/>
                  <a:gd name="connsiteX88" fmla="*/ 851624 w 3821534"/>
                  <a:gd name="connsiteY88" fmla="*/ 338977 h 1291002"/>
                  <a:gd name="connsiteX89" fmla="*/ 877992 w 3821534"/>
                  <a:gd name="connsiteY89" fmla="*/ 338977 h 1291002"/>
                  <a:gd name="connsiteX90" fmla="*/ 877992 w 3821534"/>
                  <a:gd name="connsiteY90" fmla="*/ 351273 h 1291002"/>
                  <a:gd name="connsiteX91" fmla="*/ 900683 w 3821534"/>
                  <a:gd name="connsiteY91" fmla="*/ 351273 h 1291002"/>
                  <a:gd name="connsiteX92" fmla="*/ 900683 w 3821534"/>
                  <a:gd name="connsiteY92" fmla="*/ 357865 h 1291002"/>
                  <a:gd name="connsiteX93" fmla="*/ 959377 w 3821534"/>
                  <a:gd name="connsiteY93" fmla="*/ 357865 h 1291002"/>
                  <a:gd name="connsiteX94" fmla="*/ 959377 w 3821534"/>
                  <a:gd name="connsiteY94" fmla="*/ 368640 h 1291002"/>
                  <a:gd name="connsiteX95" fmla="*/ 966349 w 3821534"/>
                  <a:gd name="connsiteY95" fmla="*/ 368640 h 1291002"/>
                  <a:gd name="connsiteX96" fmla="*/ 966349 w 3821534"/>
                  <a:gd name="connsiteY96" fmla="*/ 375232 h 1291002"/>
                  <a:gd name="connsiteX97" fmla="*/ 975349 w 3821534"/>
                  <a:gd name="connsiteY97" fmla="*/ 375232 h 1291002"/>
                  <a:gd name="connsiteX98" fmla="*/ 975349 w 3821534"/>
                  <a:gd name="connsiteY98" fmla="*/ 379669 h 1291002"/>
                  <a:gd name="connsiteX99" fmla="*/ 994745 w 3821534"/>
                  <a:gd name="connsiteY99" fmla="*/ 379669 h 1291002"/>
                  <a:gd name="connsiteX100" fmla="*/ 994745 w 3821534"/>
                  <a:gd name="connsiteY100" fmla="*/ 388416 h 1291002"/>
                  <a:gd name="connsiteX101" fmla="*/ 1002478 w 3821534"/>
                  <a:gd name="connsiteY101" fmla="*/ 388416 h 1291002"/>
                  <a:gd name="connsiteX102" fmla="*/ 1002478 w 3821534"/>
                  <a:gd name="connsiteY102" fmla="*/ 393740 h 1291002"/>
                  <a:gd name="connsiteX103" fmla="*/ 1021366 w 3821534"/>
                  <a:gd name="connsiteY103" fmla="*/ 393740 h 1291002"/>
                  <a:gd name="connsiteX104" fmla="*/ 1021366 w 3821534"/>
                  <a:gd name="connsiteY104" fmla="*/ 398558 h 1291002"/>
                  <a:gd name="connsiteX105" fmla="*/ 1040888 w 3821534"/>
                  <a:gd name="connsiteY105" fmla="*/ 398558 h 1291002"/>
                  <a:gd name="connsiteX106" fmla="*/ 1040888 w 3821534"/>
                  <a:gd name="connsiteY106" fmla="*/ 404009 h 1291002"/>
                  <a:gd name="connsiteX107" fmla="*/ 1080440 w 3821534"/>
                  <a:gd name="connsiteY107" fmla="*/ 404009 h 1291002"/>
                  <a:gd name="connsiteX108" fmla="*/ 1080440 w 3821534"/>
                  <a:gd name="connsiteY108" fmla="*/ 416559 h 1291002"/>
                  <a:gd name="connsiteX109" fmla="*/ 1091469 w 3821534"/>
                  <a:gd name="connsiteY109" fmla="*/ 416559 h 1291002"/>
                  <a:gd name="connsiteX110" fmla="*/ 1091469 w 3821534"/>
                  <a:gd name="connsiteY110" fmla="*/ 422897 h 1291002"/>
                  <a:gd name="connsiteX111" fmla="*/ 1100089 w 3821534"/>
                  <a:gd name="connsiteY111" fmla="*/ 422897 h 1291002"/>
                  <a:gd name="connsiteX112" fmla="*/ 1100089 w 3821534"/>
                  <a:gd name="connsiteY112" fmla="*/ 427080 h 1291002"/>
                  <a:gd name="connsiteX113" fmla="*/ 1105286 w 3821534"/>
                  <a:gd name="connsiteY113" fmla="*/ 427080 h 1291002"/>
                  <a:gd name="connsiteX114" fmla="*/ 1105286 w 3821534"/>
                  <a:gd name="connsiteY114" fmla="*/ 435701 h 1291002"/>
                  <a:gd name="connsiteX115" fmla="*/ 1121386 w 3821534"/>
                  <a:gd name="connsiteY115" fmla="*/ 435701 h 1291002"/>
                  <a:gd name="connsiteX116" fmla="*/ 1121386 w 3821534"/>
                  <a:gd name="connsiteY116" fmla="*/ 441405 h 1291002"/>
                  <a:gd name="connsiteX117" fmla="*/ 1128611 w 3821534"/>
                  <a:gd name="connsiteY117" fmla="*/ 441405 h 1291002"/>
                  <a:gd name="connsiteX118" fmla="*/ 1128611 w 3821534"/>
                  <a:gd name="connsiteY118" fmla="*/ 449138 h 1291002"/>
                  <a:gd name="connsiteX119" fmla="*/ 1141795 w 3821534"/>
                  <a:gd name="connsiteY119" fmla="*/ 449138 h 1291002"/>
                  <a:gd name="connsiteX120" fmla="*/ 1141795 w 3821534"/>
                  <a:gd name="connsiteY120" fmla="*/ 453702 h 1291002"/>
                  <a:gd name="connsiteX121" fmla="*/ 1157007 w 3821534"/>
                  <a:gd name="connsiteY121" fmla="*/ 453702 h 1291002"/>
                  <a:gd name="connsiteX122" fmla="*/ 1157007 w 3821534"/>
                  <a:gd name="connsiteY122" fmla="*/ 470815 h 1291002"/>
                  <a:gd name="connsiteX123" fmla="*/ 1161825 w 3821534"/>
                  <a:gd name="connsiteY123" fmla="*/ 470815 h 1291002"/>
                  <a:gd name="connsiteX124" fmla="*/ 1161825 w 3821534"/>
                  <a:gd name="connsiteY124" fmla="*/ 485394 h 1291002"/>
                  <a:gd name="connsiteX125" fmla="*/ 1169050 w 3821534"/>
                  <a:gd name="connsiteY125" fmla="*/ 485394 h 1291002"/>
                  <a:gd name="connsiteX126" fmla="*/ 1169050 w 3821534"/>
                  <a:gd name="connsiteY126" fmla="*/ 492619 h 1291002"/>
                  <a:gd name="connsiteX127" fmla="*/ 1182234 w 3821534"/>
                  <a:gd name="connsiteY127" fmla="*/ 492619 h 1291002"/>
                  <a:gd name="connsiteX128" fmla="*/ 1182234 w 3821534"/>
                  <a:gd name="connsiteY128" fmla="*/ 499465 h 1291002"/>
                  <a:gd name="connsiteX129" fmla="*/ 1190220 w 3821534"/>
                  <a:gd name="connsiteY129" fmla="*/ 499465 h 1291002"/>
                  <a:gd name="connsiteX130" fmla="*/ 1190220 w 3821534"/>
                  <a:gd name="connsiteY130" fmla="*/ 505550 h 1291002"/>
                  <a:gd name="connsiteX131" fmla="*/ 1195925 w 3821534"/>
                  <a:gd name="connsiteY131" fmla="*/ 505550 h 1291002"/>
                  <a:gd name="connsiteX132" fmla="*/ 1195925 w 3821534"/>
                  <a:gd name="connsiteY132" fmla="*/ 513916 h 1291002"/>
                  <a:gd name="connsiteX133" fmla="*/ 1243336 w 3821534"/>
                  <a:gd name="connsiteY133" fmla="*/ 513916 h 1291002"/>
                  <a:gd name="connsiteX134" fmla="*/ 1243336 w 3821534"/>
                  <a:gd name="connsiteY134" fmla="*/ 522029 h 1291002"/>
                  <a:gd name="connsiteX135" fmla="*/ 1249548 w 3821534"/>
                  <a:gd name="connsiteY135" fmla="*/ 522029 h 1291002"/>
                  <a:gd name="connsiteX136" fmla="*/ 1249548 w 3821534"/>
                  <a:gd name="connsiteY136" fmla="*/ 526213 h 1291002"/>
                  <a:gd name="connsiteX137" fmla="*/ 1280099 w 3821534"/>
                  <a:gd name="connsiteY137" fmla="*/ 526213 h 1291002"/>
                  <a:gd name="connsiteX138" fmla="*/ 1280099 w 3821534"/>
                  <a:gd name="connsiteY138" fmla="*/ 547129 h 1291002"/>
                  <a:gd name="connsiteX139" fmla="*/ 1319397 w 3821534"/>
                  <a:gd name="connsiteY139" fmla="*/ 547129 h 1291002"/>
                  <a:gd name="connsiteX140" fmla="*/ 1319397 w 3821534"/>
                  <a:gd name="connsiteY140" fmla="*/ 554862 h 1291002"/>
                  <a:gd name="connsiteX141" fmla="*/ 1338792 w 3821534"/>
                  <a:gd name="connsiteY141" fmla="*/ 554862 h 1291002"/>
                  <a:gd name="connsiteX142" fmla="*/ 1338792 w 3821534"/>
                  <a:gd name="connsiteY142" fmla="*/ 562975 h 1291002"/>
                  <a:gd name="connsiteX143" fmla="*/ 1344750 w 3821534"/>
                  <a:gd name="connsiteY143" fmla="*/ 562975 h 1291002"/>
                  <a:gd name="connsiteX144" fmla="*/ 1344750 w 3821534"/>
                  <a:gd name="connsiteY144" fmla="*/ 569821 h 1291002"/>
                  <a:gd name="connsiteX145" fmla="*/ 1365793 w 3821534"/>
                  <a:gd name="connsiteY145" fmla="*/ 569821 h 1291002"/>
                  <a:gd name="connsiteX146" fmla="*/ 1365793 w 3821534"/>
                  <a:gd name="connsiteY146" fmla="*/ 582498 h 1291002"/>
                  <a:gd name="connsiteX147" fmla="*/ 1403443 w 3821534"/>
                  <a:gd name="connsiteY147" fmla="*/ 582498 h 1291002"/>
                  <a:gd name="connsiteX148" fmla="*/ 1403443 w 3821534"/>
                  <a:gd name="connsiteY148" fmla="*/ 589597 h 1291002"/>
                  <a:gd name="connsiteX149" fmla="*/ 1424740 w 3821534"/>
                  <a:gd name="connsiteY149" fmla="*/ 589597 h 1291002"/>
                  <a:gd name="connsiteX150" fmla="*/ 1424740 w 3821534"/>
                  <a:gd name="connsiteY150" fmla="*/ 601006 h 1291002"/>
                  <a:gd name="connsiteX151" fmla="*/ 1541493 w 3821534"/>
                  <a:gd name="connsiteY151" fmla="*/ 601006 h 1291002"/>
                  <a:gd name="connsiteX152" fmla="*/ 1541493 w 3821534"/>
                  <a:gd name="connsiteY152" fmla="*/ 617232 h 1291002"/>
                  <a:gd name="connsiteX153" fmla="*/ 1644302 w 3821534"/>
                  <a:gd name="connsiteY153" fmla="*/ 617232 h 1291002"/>
                  <a:gd name="connsiteX154" fmla="*/ 1644302 w 3821534"/>
                  <a:gd name="connsiteY154" fmla="*/ 625852 h 1291002"/>
                  <a:gd name="connsiteX155" fmla="*/ 1676627 w 3821534"/>
                  <a:gd name="connsiteY155" fmla="*/ 625852 h 1291002"/>
                  <a:gd name="connsiteX156" fmla="*/ 1676627 w 3821534"/>
                  <a:gd name="connsiteY156" fmla="*/ 632191 h 1291002"/>
                  <a:gd name="connsiteX157" fmla="*/ 1682332 w 3821534"/>
                  <a:gd name="connsiteY157" fmla="*/ 632191 h 1291002"/>
                  <a:gd name="connsiteX158" fmla="*/ 1682332 w 3821534"/>
                  <a:gd name="connsiteY158" fmla="*/ 649811 h 1291002"/>
                  <a:gd name="connsiteX159" fmla="*/ 1718841 w 3821534"/>
                  <a:gd name="connsiteY159" fmla="*/ 649811 h 1291002"/>
                  <a:gd name="connsiteX160" fmla="*/ 1718841 w 3821534"/>
                  <a:gd name="connsiteY160" fmla="*/ 656150 h 1291002"/>
                  <a:gd name="connsiteX161" fmla="*/ 1764097 w 3821534"/>
                  <a:gd name="connsiteY161" fmla="*/ 656150 h 1291002"/>
                  <a:gd name="connsiteX162" fmla="*/ 1764097 w 3821534"/>
                  <a:gd name="connsiteY162" fmla="*/ 664516 h 1291002"/>
                  <a:gd name="connsiteX163" fmla="*/ 1768534 w 3821534"/>
                  <a:gd name="connsiteY163" fmla="*/ 664516 h 1291002"/>
                  <a:gd name="connsiteX164" fmla="*/ 1768534 w 3821534"/>
                  <a:gd name="connsiteY164" fmla="*/ 679728 h 1291002"/>
                  <a:gd name="connsiteX165" fmla="*/ 1773985 w 3821534"/>
                  <a:gd name="connsiteY165" fmla="*/ 679728 h 1291002"/>
                  <a:gd name="connsiteX166" fmla="*/ 1773985 w 3821534"/>
                  <a:gd name="connsiteY166" fmla="*/ 686954 h 1291002"/>
                  <a:gd name="connsiteX167" fmla="*/ 1777534 w 3821534"/>
                  <a:gd name="connsiteY167" fmla="*/ 686954 h 1291002"/>
                  <a:gd name="connsiteX168" fmla="*/ 1777534 w 3821534"/>
                  <a:gd name="connsiteY168" fmla="*/ 695321 h 1291002"/>
                  <a:gd name="connsiteX169" fmla="*/ 1811381 w 3821534"/>
                  <a:gd name="connsiteY169" fmla="*/ 695321 h 1291002"/>
                  <a:gd name="connsiteX170" fmla="*/ 1811381 w 3821534"/>
                  <a:gd name="connsiteY170" fmla="*/ 701659 h 1291002"/>
                  <a:gd name="connsiteX171" fmla="*/ 1818861 w 3821534"/>
                  <a:gd name="connsiteY171" fmla="*/ 701659 h 1291002"/>
                  <a:gd name="connsiteX172" fmla="*/ 1818861 w 3821534"/>
                  <a:gd name="connsiteY172" fmla="*/ 710660 h 1291002"/>
                  <a:gd name="connsiteX173" fmla="*/ 1872483 w 3821534"/>
                  <a:gd name="connsiteY173" fmla="*/ 710660 h 1291002"/>
                  <a:gd name="connsiteX174" fmla="*/ 1872483 w 3821534"/>
                  <a:gd name="connsiteY174" fmla="*/ 717505 h 1291002"/>
                  <a:gd name="connsiteX175" fmla="*/ 1892766 w 3821534"/>
                  <a:gd name="connsiteY175" fmla="*/ 717505 h 1291002"/>
                  <a:gd name="connsiteX176" fmla="*/ 1892766 w 3821534"/>
                  <a:gd name="connsiteY176" fmla="*/ 724731 h 1291002"/>
                  <a:gd name="connsiteX177" fmla="*/ 1914697 w 3821534"/>
                  <a:gd name="connsiteY177" fmla="*/ 724731 h 1291002"/>
                  <a:gd name="connsiteX178" fmla="*/ 1914697 w 3821534"/>
                  <a:gd name="connsiteY178" fmla="*/ 731957 h 1291002"/>
                  <a:gd name="connsiteX179" fmla="*/ 1922810 w 3821534"/>
                  <a:gd name="connsiteY179" fmla="*/ 731957 h 1291002"/>
                  <a:gd name="connsiteX180" fmla="*/ 1922810 w 3821534"/>
                  <a:gd name="connsiteY180" fmla="*/ 741718 h 1291002"/>
                  <a:gd name="connsiteX181" fmla="*/ 1973390 w 3821534"/>
                  <a:gd name="connsiteY181" fmla="*/ 741718 h 1291002"/>
                  <a:gd name="connsiteX182" fmla="*/ 1973390 w 3821534"/>
                  <a:gd name="connsiteY182" fmla="*/ 747169 h 1291002"/>
                  <a:gd name="connsiteX183" fmla="*/ 1982898 w 3821534"/>
                  <a:gd name="connsiteY183" fmla="*/ 747169 h 1291002"/>
                  <a:gd name="connsiteX184" fmla="*/ 1982898 w 3821534"/>
                  <a:gd name="connsiteY184" fmla="*/ 757310 h 1291002"/>
                  <a:gd name="connsiteX185" fmla="*/ 1991645 w 3821534"/>
                  <a:gd name="connsiteY185" fmla="*/ 757310 h 1291002"/>
                  <a:gd name="connsiteX186" fmla="*/ 1991645 w 3821534"/>
                  <a:gd name="connsiteY186" fmla="*/ 769353 h 1291002"/>
                  <a:gd name="connsiteX187" fmla="*/ 2019787 w 3821534"/>
                  <a:gd name="connsiteY187" fmla="*/ 769353 h 1291002"/>
                  <a:gd name="connsiteX188" fmla="*/ 2019787 w 3821534"/>
                  <a:gd name="connsiteY188" fmla="*/ 780762 h 1291002"/>
                  <a:gd name="connsiteX189" fmla="*/ 2024224 w 3821534"/>
                  <a:gd name="connsiteY189" fmla="*/ 780762 h 1291002"/>
                  <a:gd name="connsiteX190" fmla="*/ 2024224 w 3821534"/>
                  <a:gd name="connsiteY190" fmla="*/ 787861 h 1291002"/>
                  <a:gd name="connsiteX191" fmla="*/ 2036520 w 3821534"/>
                  <a:gd name="connsiteY191" fmla="*/ 787861 h 1291002"/>
                  <a:gd name="connsiteX192" fmla="*/ 2036520 w 3821534"/>
                  <a:gd name="connsiteY192" fmla="*/ 794200 h 1291002"/>
                  <a:gd name="connsiteX193" fmla="*/ 2186867 w 3821534"/>
                  <a:gd name="connsiteY193" fmla="*/ 794200 h 1291002"/>
                  <a:gd name="connsiteX194" fmla="*/ 2186867 w 3821534"/>
                  <a:gd name="connsiteY194" fmla="*/ 806116 h 1291002"/>
                  <a:gd name="connsiteX195" fmla="*/ 2204234 w 3821534"/>
                  <a:gd name="connsiteY195" fmla="*/ 806116 h 1291002"/>
                  <a:gd name="connsiteX196" fmla="*/ 2204234 w 3821534"/>
                  <a:gd name="connsiteY196" fmla="*/ 811567 h 1291002"/>
                  <a:gd name="connsiteX197" fmla="*/ 2209685 w 3821534"/>
                  <a:gd name="connsiteY197" fmla="*/ 811567 h 1291002"/>
                  <a:gd name="connsiteX198" fmla="*/ 2209685 w 3821534"/>
                  <a:gd name="connsiteY198" fmla="*/ 816891 h 1291002"/>
                  <a:gd name="connsiteX199" fmla="*/ 2231489 w 3821534"/>
                  <a:gd name="connsiteY199" fmla="*/ 816891 h 1291002"/>
                  <a:gd name="connsiteX200" fmla="*/ 2231489 w 3821534"/>
                  <a:gd name="connsiteY200" fmla="*/ 836160 h 1291002"/>
                  <a:gd name="connsiteX201" fmla="*/ 2238335 w 3821534"/>
                  <a:gd name="connsiteY201" fmla="*/ 836160 h 1291002"/>
                  <a:gd name="connsiteX202" fmla="*/ 2238335 w 3821534"/>
                  <a:gd name="connsiteY202" fmla="*/ 844780 h 1291002"/>
                  <a:gd name="connsiteX203" fmla="*/ 2307169 w 3821534"/>
                  <a:gd name="connsiteY203" fmla="*/ 844780 h 1291002"/>
                  <a:gd name="connsiteX204" fmla="*/ 2307169 w 3821534"/>
                  <a:gd name="connsiteY204" fmla="*/ 855555 h 1291002"/>
                  <a:gd name="connsiteX205" fmla="*/ 2344693 w 3821534"/>
                  <a:gd name="connsiteY205" fmla="*/ 855555 h 1291002"/>
                  <a:gd name="connsiteX206" fmla="*/ 2344693 w 3821534"/>
                  <a:gd name="connsiteY206" fmla="*/ 864809 h 1291002"/>
                  <a:gd name="connsiteX207" fmla="*/ 2357876 w 3821534"/>
                  <a:gd name="connsiteY207" fmla="*/ 864809 h 1291002"/>
                  <a:gd name="connsiteX208" fmla="*/ 2357876 w 3821534"/>
                  <a:gd name="connsiteY208" fmla="*/ 872289 h 1291002"/>
                  <a:gd name="connsiteX209" fmla="*/ 2417204 w 3821534"/>
                  <a:gd name="connsiteY209" fmla="*/ 872289 h 1291002"/>
                  <a:gd name="connsiteX210" fmla="*/ 2417204 w 3821534"/>
                  <a:gd name="connsiteY210" fmla="*/ 881923 h 1291002"/>
                  <a:gd name="connsiteX211" fmla="*/ 2488701 w 3821534"/>
                  <a:gd name="connsiteY211" fmla="*/ 881923 h 1291002"/>
                  <a:gd name="connsiteX212" fmla="*/ 2488701 w 3821534"/>
                  <a:gd name="connsiteY212" fmla="*/ 892698 h 1291002"/>
                  <a:gd name="connsiteX213" fmla="*/ 2538140 w 3821534"/>
                  <a:gd name="connsiteY213" fmla="*/ 892698 h 1291002"/>
                  <a:gd name="connsiteX214" fmla="*/ 2538140 w 3821534"/>
                  <a:gd name="connsiteY214" fmla="*/ 905882 h 1291002"/>
                  <a:gd name="connsiteX215" fmla="*/ 2642977 w 3821534"/>
                  <a:gd name="connsiteY215" fmla="*/ 905882 h 1291002"/>
                  <a:gd name="connsiteX216" fmla="*/ 2642977 w 3821534"/>
                  <a:gd name="connsiteY216" fmla="*/ 915136 h 1291002"/>
                  <a:gd name="connsiteX217" fmla="*/ 2652738 w 3821534"/>
                  <a:gd name="connsiteY217" fmla="*/ 915136 h 1291002"/>
                  <a:gd name="connsiteX218" fmla="*/ 2652738 w 3821534"/>
                  <a:gd name="connsiteY218" fmla="*/ 928573 h 1291002"/>
                  <a:gd name="connsiteX219" fmla="*/ 2687218 w 3821534"/>
                  <a:gd name="connsiteY219" fmla="*/ 928573 h 1291002"/>
                  <a:gd name="connsiteX220" fmla="*/ 2687218 w 3821534"/>
                  <a:gd name="connsiteY220" fmla="*/ 941757 h 1291002"/>
                  <a:gd name="connsiteX221" fmla="*/ 2732728 w 3821534"/>
                  <a:gd name="connsiteY221" fmla="*/ 941757 h 1291002"/>
                  <a:gd name="connsiteX222" fmla="*/ 2732728 w 3821534"/>
                  <a:gd name="connsiteY222" fmla="*/ 954688 h 1291002"/>
                  <a:gd name="connsiteX223" fmla="*/ 2840227 w 3821534"/>
                  <a:gd name="connsiteY223" fmla="*/ 954688 h 1291002"/>
                  <a:gd name="connsiteX224" fmla="*/ 2840227 w 3821534"/>
                  <a:gd name="connsiteY224" fmla="*/ 969012 h 1291002"/>
                  <a:gd name="connsiteX225" fmla="*/ 2869637 w 3821534"/>
                  <a:gd name="connsiteY225" fmla="*/ 969012 h 1291002"/>
                  <a:gd name="connsiteX226" fmla="*/ 2869637 w 3821534"/>
                  <a:gd name="connsiteY226" fmla="*/ 979280 h 1291002"/>
                  <a:gd name="connsiteX227" fmla="*/ 2907921 w 3821534"/>
                  <a:gd name="connsiteY227" fmla="*/ 979280 h 1291002"/>
                  <a:gd name="connsiteX228" fmla="*/ 2907921 w 3821534"/>
                  <a:gd name="connsiteY228" fmla="*/ 994239 h 1291002"/>
                  <a:gd name="connsiteX229" fmla="*/ 3090846 w 3821534"/>
                  <a:gd name="connsiteY229" fmla="*/ 994239 h 1291002"/>
                  <a:gd name="connsiteX230" fmla="*/ 3090846 w 3821534"/>
                  <a:gd name="connsiteY230" fmla="*/ 1019085 h 1291002"/>
                  <a:gd name="connsiteX231" fmla="*/ 3293674 w 3821534"/>
                  <a:gd name="connsiteY231" fmla="*/ 1019085 h 1291002"/>
                  <a:gd name="connsiteX232" fmla="*/ 3293674 w 3821534"/>
                  <a:gd name="connsiteY232" fmla="*/ 1063961 h 1291002"/>
                  <a:gd name="connsiteX233" fmla="*/ 3821534 w 3821534"/>
                  <a:gd name="connsiteY233" fmla="*/ 1063961 h 1291002"/>
                  <a:gd name="connsiteX234" fmla="*/ 3821534 w 3821534"/>
                  <a:gd name="connsiteY234" fmla="*/ 1291002 h 129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Lst>
                <a:rect l="l" t="t" r="r" b="b"/>
                <a:pathLst>
                  <a:path w="3821534" h="1291002">
                    <a:moveTo>
                      <a:pt x="0" y="0"/>
                    </a:moveTo>
                    <a:lnTo>
                      <a:pt x="94569" y="0"/>
                    </a:lnTo>
                    <a:lnTo>
                      <a:pt x="94569" y="4817"/>
                    </a:lnTo>
                    <a:lnTo>
                      <a:pt x="100273" y="4817"/>
                    </a:lnTo>
                    <a:lnTo>
                      <a:pt x="100273" y="10268"/>
                    </a:lnTo>
                    <a:lnTo>
                      <a:pt x="109274" y="10268"/>
                    </a:lnTo>
                    <a:lnTo>
                      <a:pt x="109274" y="16226"/>
                    </a:lnTo>
                    <a:lnTo>
                      <a:pt x="118021" y="16226"/>
                    </a:lnTo>
                    <a:lnTo>
                      <a:pt x="118021" y="21931"/>
                    </a:lnTo>
                    <a:lnTo>
                      <a:pt x="175446" y="21931"/>
                    </a:lnTo>
                    <a:lnTo>
                      <a:pt x="175446" y="26368"/>
                    </a:lnTo>
                    <a:lnTo>
                      <a:pt x="221843" y="26368"/>
                    </a:lnTo>
                    <a:lnTo>
                      <a:pt x="221843" y="32706"/>
                    </a:lnTo>
                    <a:lnTo>
                      <a:pt x="246183" y="32706"/>
                    </a:lnTo>
                    <a:lnTo>
                      <a:pt x="246183" y="41326"/>
                    </a:lnTo>
                    <a:lnTo>
                      <a:pt x="267353" y="41326"/>
                    </a:lnTo>
                    <a:lnTo>
                      <a:pt x="267353" y="48298"/>
                    </a:lnTo>
                    <a:lnTo>
                      <a:pt x="292833" y="48298"/>
                    </a:lnTo>
                    <a:lnTo>
                      <a:pt x="292833" y="55397"/>
                    </a:lnTo>
                    <a:lnTo>
                      <a:pt x="300312" y="55397"/>
                    </a:lnTo>
                    <a:lnTo>
                      <a:pt x="300312" y="62623"/>
                    </a:lnTo>
                    <a:lnTo>
                      <a:pt x="313750" y="62623"/>
                    </a:lnTo>
                    <a:lnTo>
                      <a:pt x="313750" y="68581"/>
                    </a:lnTo>
                    <a:lnTo>
                      <a:pt x="364964" y="68581"/>
                    </a:lnTo>
                    <a:lnTo>
                      <a:pt x="364964" y="77582"/>
                    </a:lnTo>
                    <a:lnTo>
                      <a:pt x="373964" y="77582"/>
                    </a:lnTo>
                    <a:lnTo>
                      <a:pt x="373964" y="82653"/>
                    </a:lnTo>
                    <a:lnTo>
                      <a:pt x="397670" y="82653"/>
                    </a:lnTo>
                    <a:lnTo>
                      <a:pt x="397670" y="93174"/>
                    </a:lnTo>
                    <a:lnTo>
                      <a:pt x="406924" y="93174"/>
                    </a:lnTo>
                    <a:lnTo>
                      <a:pt x="406924" y="98879"/>
                    </a:lnTo>
                    <a:lnTo>
                      <a:pt x="425432" y="98879"/>
                    </a:lnTo>
                    <a:lnTo>
                      <a:pt x="425432" y="103696"/>
                    </a:lnTo>
                    <a:lnTo>
                      <a:pt x="444701" y="103696"/>
                    </a:lnTo>
                    <a:lnTo>
                      <a:pt x="444701" y="112570"/>
                    </a:lnTo>
                    <a:lnTo>
                      <a:pt x="472843" y="112570"/>
                    </a:lnTo>
                    <a:lnTo>
                      <a:pt x="472843" y="117767"/>
                    </a:lnTo>
                    <a:lnTo>
                      <a:pt x="497689" y="117767"/>
                    </a:lnTo>
                    <a:lnTo>
                      <a:pt x="497689" y="126134"/>
                    </a:lnTo>
                    <a:lnTo>
                      <a:pt x="506943" y="126134"/>
                    </a:lnTo>
                    <a:lnTo>
                      <a:pt x="506943" y="136909"/>
                    </a:lnTo>
                    <a:lnTo>
                      <a:pt x="511761" y="136909"/>
                    </a:lnTo>
                    <a:lnTo>
                      <a:pt x="511761" y="141726"/>
                    </a:lnTo>
                    <a:lnTo>
                      <a:pt x="520761" y="141726"/>
                    </a:lnTo>
                    <a:lnTo>
                      <a:pt x="520761" y="150346"/>
                    </a:lnTo>
                    <a:lnTo>
                      <a:pt x="526719" y="150346"/>
                    </a:lnTo>
                    <a:lnTo>
                      <a:pt x="526719" y="157572"/>
                    </a:lnTo>
                    <a:lnTo>
                      <a:pt x="578821" y="157572"/>
                    </a:lnTo>
                    <a:lnTo>
                      <a:pt x="578821" y="170122"/>
                    </a:lnTo>
                    <a:lnTo>
                      <a:pt x="585159" y="170122"/>
                    </a:lnTo>
                    <a:lnTo>
                      <a:pt x="585159" y="175573"/>
                    </a:lnTo>
                    <a:lnTo>
                      <a:pt x="592892" y="175573"/>
                    </a:lnTo>
                    <a:lnTo>
                      <a:pt x="592892" y="180264"/>
                    </a:lnTo>
                    <a:lnTo>
                      <a:pt x="606709" y="180264"/>
                    </a:lnTo>
                    <a:lnTo>
                      <a:pt x="606709" y="191039"/>
                    </a:lnTo>
                    <a:lnTo>
                      <a:pt x="615076" y="191039"/>
                    </a:lnTo>
                    <a:lnTo>
                      <a:pt x="615076" y="198899"/>
                    </a:lnTo>
                    <a:lnTo>
                      <a:pt x="620781" y="198899"/>
                    </a:lnTo>
                    <a:lnTo>
                      <a:pt x="620781" y="207519"/>
                    </a:lnTo>
                    <a:lnTo>
                      <a:pt x="635993" y="207519"/>
                    </a:lnTo>
                    <a:lnTo>
                      <a:pt x="635993" y="217153"/>
                    </a:lnTo>
                    <a:lnTo>
                      <a:pt x="650064" y="217153"/>
                    </a:lnTo>
                    <a:lnTo>
                      <a:pt x="650064" y="224379"/>
                    </a:lnTo>
                    <a:lnTo>
                      <a:pt x="665910" y="224379"/>
                    </a:lnTo>
                    <a:lnTo>
                      <a:pt x="665910" y="230590"/>
                    </a:lnTo>
                    <a:lnTo>
                      <a:pt x="710532" y="230590"/>
                    </a:lnTo>
                    <a:lnTo>
                      <a:pt x="710532" y="237182"/>
                    </a:lnTo>
                    <a:lnTo>
                      <a:pt x="727012" y="237182"/>
                    </a:lnTo>
                    <a:lnTo>
                      <a:pt x="727012" y="244408"/>
                    </a:lnTo>
                    <a:lnTo>
                      <a:pt x="741717" y="244408"/>
                    </a:lnTo>
                    <a:lnTo>
                      <a:pt x="741717" y="251000"/>
                    </a:lnTo>
                    <a:lnTo>
                      <a:pt x="752746" y="251000"/>
                    </a:lnTo>
                    <a:lnTo>
                      <a:pt x="752746" y="255817"/>
                    </a:lnTo>
                    <a:lnTo>
                      <a:pt x="763901" y="255817"/>
                    </a:lnTo>
                    <a:lnTo>
                      <a:pt x="763901" y="265325"/>
                    </a:lnTo>
                    <a:lnTo>
                      <a:pt x="785959" y="265325"/>
                    </a:lnTo>
                    <a:lnTo>
                      <a:pt x="785959" y="280283"/>
                    </a:lnTo>
                    <a:lnTo>
                      <a:pt x="790522" y="280283"/>
                    </a:lnTo>
                    <a:lnTo>
                      <a:pt x="790522" y="291439"/>
                    </a:lnTo>
                    <a:lnTo>
                      <a:pt x="797748" y="291439"/>
                    </a:lnTo>
                    <a:lnTo>
                      <a:pt x="797748" y="298538"/>
                    </a:lnTo>
                    <a:lnTo>
                      <a:pt x="803706" y="298538"/>
                    </a:lnTo>
                    <a:lnTo>
                      <a:pt x="803706" y="307285"/>
                    </a:lnTo>
                    <a:lnTo>
                      <a:pt x="819299" y="307285"/>
                    </a:lnTo>
                    <a:lnTo>
                      <a:pt x="819299" y="321356"/>
                    </a:lnTo>
                    <a:lnTo>
                      <a:pt x="841990" y="321356"/>
                    </a:lnTo>
                    <a:lnTo>
                      <a:pt x="841990" y="329469"/>
                    </a:lnTo>
                    <a:lnTo>
                      <a:pt x="851624" y="329469"/>
                    </a:lnTo>
                    <a:lnTo>
                      <a:pt x="851624" y="338977"/>
                    </a:lnTo>
                    <a:lnTo>
                      <a:pt x="877992" y="338977"/>
                    </a:lnTo>
                    <a:lnTo>
                      <a:pt x="877992" y="351273"/>
                    </a:lnTo>
                    <a:lnTo>
                      <a:pt x="900683" y="351273"/>
                    </a:lnTo>
                    <a:lnTo>
                      <a:pt x="900683" y="357865"/>
                    </a:lnTo>
                    <a:lnTo>
                      <a:pt x="959377" y="357865"/>
                    </a:lnTo>
                    <a:lnTo>
                      <a:pt x="959377" y="368640"/>
                    </a:lnTo>
                    <a:lnTo>
                      <a:pt x="966349" y="368640"/>
                    </a:lnTo>
                    <a:lnTo>
                      <a:pt x="966349" y="375232"/>
                    </a:lnTo>
                    <a:lnTo>
                      <a:pt x="975349" y="375232"/>
                    </a:lnTo>
                    <a:lnTo>
                      <a:pt x="975349" y="379669"/>
                    </a:lnTo>
                    <a:lnTo>
                      <a:pt x="994745" y="379669"/>
                    </a:lnTo>
                    <a:lnTo>
                      <a:pt x="994745" y="388416"/>
                    </a:lnTo>
                    <a:lnTo>
                      <a:pt x="1002478" y="388416"/>
                    </a:lnTo>
                    <a:lnTo>
                      <a:pt x="1002478" y="393740"/>
                    </a:lnTo>
                    <a:lnTo>
                      <a:pt x="1021366" y="393740"/>
                    </a:lnTo>
                    <a:lnTo>
                      <a:pt x="1021366" y="398558"/>
                    </a:lnTo>
                    <a:lnTo>
                      <a:pt x="1040888" y="398558"/>
                    </a:lnTo>
                    <a:lnTo>
                      <a:pt x="1040888" y="404009"/>
                    </a:lnTo>
                    <a:lnTo>
                      <a:pt x="1080440" y="404009"/>
                    </a:lnTo>
                    <a:lnTo>
                      <a:pt x="1080440" y="416559"/>
                    </a:lnTo>
                    <a:lnTo>
                      <a:pt x="1091469" y="416559"/>
                    </a:lnTo>
                    <a:lnTo>
                      <a:pt x="1091469" y="422897"/>
                    </a:lnTo>
                    <a:lnTo>
                      <a:pt x="1100089" y="422897"/>
                    </a:lnTo>
                    <a:lnTo>
                      <a:pt x="1100089" y="427080"/>
                    </a:lnTo>
                    <a:lnTo>
                      <a:pt x="1105286" y="427080"/>
                    </a:lnTo>
                    <a:lnTo>
                      <a:pt x="1105286" y="435701"/>
                    </a:lnTo>
                    <a:lnTo>
                      <a:pt x="1121386" y="435701"/>
                    </a:lnTo>
                    <a:lnTo>
                      <a:pt x="1121386" y="441405"/>
                    </a:lnTo>
                    <a:lnTo>
                      <a:pt x="1128611" y="441405"/>
                    </a:lnTo>
                    <a:lnTo>
                      <a:pt x="1128611" y="449138"/>
                    </a:lnTo>
                    <a:lnTo>
                      <a:pt x="1141795" y="449138"/>
                    </a:lnTo>
                    <a:lnTo>
                      <a:pt x="1141795" y="453702"/>
                    </a:lnTo>
                    <a:lnTo>
                      <a:pt x="1157007" y="453702"/>
                    </a:lnTo>
                    <a:lnTo>
                      <a:pt x="1157007" y="470815"/>
                    </a:lnTo>
                    <a:lnTo>
                      <a:pt x="1161825" y="470815"/>
                    </a:lnTo>
                    <a:lnTo>
                      <a:pt x="1161825" y="485394"/>
                    </a:lnTo>
                    <a:lnTo>
                      <a:pt x="1169050" y="485394"/>
                    </a:lnTo>
                    <a:lnTo>
                      <a:pt x="1169050" y="492619"/>
                    </a:lnTo>
                    <a:lnTo>
                      <a:pt x="1182234" y="492619"/>
                    </a:lnTo>
                    <a:lnTo>
                      <a:pt x="1182234" y="499465"/>
                    </a:lnTo>
                    <a:lnTo>
                      <a:pt x="1190220" y="499465"/>
                    </a:lnTo>
                    <a:lnTo>
                      <a:pt x="1190220" y="505550"/>
                    </a:lnTo>
                    <a:lnTo>
                      <a:pt x="1195925" y="505550"/>
                    </a:lnTo>
                    <a:lnTo>
                      <a:pt x="1195925" y="513916"/>
                    </a:lnTo>
                    <a:lnTo>
                      <a:pt x="1243336" y="513916"/>
                    </a:lnTo>
                    <a:lnTo>
                      <a:pt x="1243336" y="522029"/>
                    </a:lnTo>
                    <a:lnTo>
                      <a:pt x="1249548" y="522029"/>
                    </a:lnTo>
                    <a:lnTo>
                      <a:pt x="1249548" y="526213"/>
                    </a:lnTo>
                    <a:lnTo>
                      <a:pt x="1280099" y="526213"/>
                    </a:lnTo>
                    <a:lnTo>
                      <a:pt x="1280099" y="547129"/>
                    </a:lnTo>
                    <a:lnTo>
                      <a:pt x="1319397" y="547129"/>
                    </a:lnTo>
                    <a:lnTo>
                      <a:pt x="1319397" y="554862"/>
                    </a:lnTo>
                    <a:lnTo>
                      <a:pt x="1338792" y="554862"/>
                    </a:lnTo>
                    <a:lnTo>
                      <a:pt x="1338792" y="562975"/>
                    </a:lnTo>
                    <a:lnTo>
                      <a:pt x="1344750" y="562975"/>
                    </a:lnTo>
                    <a:lnTo>
                      <a:pt x="1344750" y="569821"/>
                    </a:lnTo>
                    <a:lnTo>
                      <a:pt x="1365793" y="569821"/>
                    </a:lnTo>
                    <a:lnTo>
                      <a:pt x="1365793" y="582498"/>
                    </a:lnTo>
                    <a:lnTo>
                      <a:pt x="1403443" y="582498"/>
                    </a:lnTo>
                    <a:lnTo>
                      <a:pt x="1403443" y="589597"/>
                    </a:lnTo>
                    <a:lnTo>
                      <a:pt x="1424740" y="589597"/>
                    </a:lnTo>
                    <a:lnTo>
                      <a:pt x="1424740" y="601006"/>
                    </a:lnTo>
                    <a:lnTo>
                      <a:pt x="1541493" y="601006"/>
                    </a:lnTo>
                    <a:lnTo>
                      <a:pt x="1541493" y="617232"/>
                    </a:lnTo>
                    <a:lnTo>
                      <a:pt x="1644302" y="617232"/>
                    </a:lnTo>
                    <a:lnTo>
                      <a:pt x="1644302" y="625852"/>
                    </a:lnTo>
                    <a:lnTo>
                      <a:pt x="1676627" y="625852"/>
                    </a:lnTo>
                    <a:lnTo>
                      <a:pt x="1676627" y="632191"/>
                    </a:lnTo>
                    <a:lnTo>
                      <a:pt x="1682332" y="632191"/>
                    </a:lnTo>
                    <a:lnTo>
                      <a:pt x="1682332" y="649811"/>
                    </a:lnTo>
                    <a:lnTo>
                      <a:pt x="1718841" y="649811"/>
                    </a:lnTo>
                    <a:lnTo>
                      <a:pt x="1718841" y="656150"/>
                    </a:lnTo>
                    <a:lnTo>
                      <a:pt x="1764097" y="656150"/>
                    </a:lnTo>
                    <a:lnTo>
                      <a:pt x="1764097" y="664516"/>
                    </a:lnTo>
                    <a:lnTo>
                      <a:pt x="1768534" y="664516"/>
                    </a:lnTo>
                    <a:lnTo>
                      <a:pt x="1768534" y="679728"/>
                    </a:lnTo>
                    <a:lnTo>
                      <a:pt x="1773985" y="679728"/>
                    </a:lnTo>
                    <a:lnTo>
                      <a:pt x="1773985" y="686954"/>
                    </a:lnTo>
                    <a:lnTo>
                      <a:pt x="1777534" y="686954"/>
                    </a:lnTo>
                    <a:lnTo>
                      <a:pt x="1777534" y="695321"/>
                    </a:lnTo>
                    <a:lnTo>
                      <a:pt x="1811381" y="695321"/>
                    </a:lnTo>
                    <a:lnTo>
                      <a:pt x="1811381" y="701659"/>
                    </a:lnTo>
                    <a:lnTo>
                      <a:pt x="1818861" y="701659"/>
                    </a:lnTo>
                    <a:lnTo>
                      <a:pt x="1818861" y="710660"/>
                    </a:lnTo>
                    <a:lnTo>
                      <a:pt x="1872483" y="710660"/>
                    </a:lnTo>
                    <a:lnTo>
                      <a:pt x="1872483" y="717505"/>
                    </a:lnTo>
                    <a:lnTo>
                      <a:pt x="1892766" y="717505"/>
                    </a:lnTo>
                    <a:lnTo>
                      <a:pt x="1892766" y="724731"/>
                    </a:lnTo>
                    <a:lnTo>
                      <a:pt x="1914697" y="724731"/>
                    </a:lnTo>
                    <a:lnTo>
                      <a:pt x="1914697" y="731957"/>
                    </a:lnTo>
                    <a:lnTo>
                      <a:pt x="1922810" y="731957"/>
                    </a:lnTo>
                    <a:lnTo>
                      <a:pt x="1922810" y="741718"/>
                    </a:lnTo>
                    <a:lnTo>
                      <a:pt x="1973390" y="741718"/>
                    </a:lnTo>
                    <a:lnTo>
                      <a:pt x="1973390" y="747169"/>
                    </a:lnTo>
                    <a:lnTo>
                      <a:pt x="1982898" y="747169"/>
                    </a:lnTo>
                    <a:lnTo>
                      <a:pt x="1982898" y="757310"/>
                    </a:lnTo>
                    <a:lnTo>
                      <a:pt x="1991645" y="757310"/>
                    </a:lnTo>
                    <a:lnTo>
                      <a:pt x="1991645" y="769353"/>
                    </a:lnTo>
                    <a:lnTo>
                      <a:pt x="2019787" y="769353"/>
                    </a:lnTo>
                    <a:lnTo>
                      <a:pt x="2019787" y="780762"/>
                    </a:lnTo>
                    <a:lnTo>
                      <a:pt x="2024224" y="780762"/>
                    </a:lnTo>
                    <a:lnTo>
                      <a:pt x="2024224" y="787861"/>
                    </a:lnTo>
                    <a:lnTo>
                      <a:pt x="2036520" y="787861"/>
                    </a:lnTo>
                    <a:lnTo>
                      <a:pt x="2036520" y="794200"/>
                    </a:lnTo>
                    <a:lnTo>
                      <a:pt x="2186867" y="794200"/>
                    </a:lnTo>
                    <a:lnTo>
                      <a:pt x="2186867" y="806116"/>
                    </a:lnTo>
                    <a:lnTo>
                      <a:pt x="2204234" y="806116"/>
                    </a:lnTo>
                    <a:lnTo>
                      <a:pt x="2204234" y="811567"/>
                    </a:lnTo>
                    <a:lnTo>
                      <a:pt x="2209685" y="811567"/>
                    </a:lnTo>
                    <a:lnTo>
                      <a:pt x="2209685" y="816891"/>
                    </a:lnTo>
                    <a:lnTo>
                      <a:pt x="2231489" y="816891"/>
                    </a:lnTo>
                    <a:lnTo>
                      <a:pt x="2231489" y="836160"/>
                    </a:lnTo>
                    <a:lnTo>
                      <a:pt x="2238335" y="836160"/>
                    </a:lnTo>
                    <a:lnTo>
                      <a:pt x="2238335" y="844780"/>
                    </a:lnTo>
                    <a:lnTo>
                      <a:pt x="2307169" y="844780"/>
                    </a:lnTo>
                    <a:lnTo>
                      <a:pt x="2307169" y="855555"/>
                    </a:lnTo>
                    <a:lnTo>
                      <a:pt x="2344693" y="855555"/>
                    </a:lnTo>
                    <a:lnTo>
                      <a:pt x="2344693" y="864809"/>
                    </a:lnTo>
                    <a:lnTo>
                      <a:pt x="2357876" y="864809"/>
                    </a:lnTo>
                    <a:lnTo>
                      <a:pt x="2357876" y="872289"/>
                    </a:lnTo>
                    <a:lnTo>
                      <a:pt x="2417204" y="872289"/>
                    </a:lnTo>
                    <a:lnTo>
                      <a:pt x="2417204" y="881923"/>
                    </a:lnTo>
                    <a:lnTo>
                      <a:pt x="2488701" y="881923"/>
                    </a:lnTo>
                    <a:lnTo>
                      <a:pt x="2488701" y="892698"/>
                    </a:lnTo>
                    <a:lnTo>
                      <a:pt x="2538140" y="892698"/>
                    </a:lnTo>
                    <a:lnTo>
                      <a:pt x="2538140" y="905882"/>
                    </a:lnTo>
                    <a:lnTo>
                      <a:pt x="2642977" y="905882"/>
                    </a:lnTo>
                    <a:lnTo>
                      <a:pt x="2642977" y="915136"/>
                    </a:lnTo>
                    <a:lnTo>
                      <a:pt x="2652738" y="915136"/>
                    </a:lnTo>
                    <a:lnTo>
                      <a:pt x="2652738" y="928573"/>
                    </a:lnTo>
                    <a:lnTo>
                      <a:pt x="2687218" y="928573"/>
                    </a:lnTo>
                    <a:lnTo>
                      <a:pt x="2687218" y="941757"/>
                    </a:lnTo>
                    <a:lnTo>
                      <a:pt x="2732728" y="941757"/>
                    </a:lnTo>
                    <a:lnTo>
                      <a:pt x="2732728" y="954688"/>
                    </a:lnTo>
                    <a:lnTo>
                      <a:pt x="2840227" y="954688"/>
                    </a:lnTo>
                    <a:lnTo>
                      <a:pt x="2840227" y="969012"/>
                    </a:lnTo>
                    <a:lnTo>
                      <a:pt x="2869637" y="969012"/>
                    </a:lnTo>
                    <a:lnTo>
                      <a:pt x="2869637" y="979280"/>
                    </a:lnTo>
                    <a:lnTo>
                      <a:pt x="2907921" y="979280"/>
                    </a:lnTo>
                    <a:lnTo>
                      <a:pt x="2907921" y="994239"/>
                    </a:lnTo>
                    <a:lnTo>
                      <a:pt x="3090846" y="994239"/>
                    </a:lnTo>
                    <a:lnTo>
                      <a:pt x="3090846" y="1019085"/>
                    </a:lnTo>
                    <a:lnTo>
                      <a:pt x="3293674" y="1019085"/>
                    </a:lnTo>
                    <a:lnTo>
                      <a:pt x="3293674" y="1063961"/>
                    </a:lnTo>
                    <a:lnTo>
                      <a:pt x="3821534" y="1063961"/>
                    </a:lnTo>
                    <a:lnTo>
                      <a:pt x="3821534" y="1291002"/>
                    </a:lnTo>
                  </a:path>
                </a:pathLst>
              </a:custGeom>
              <a:noFill/>
              <a:ln w="12669" cap="flat">
                <a:solidFill>
                  <a:schemeClr val="bg2">
                    <a:lumMod val="25000"/>
                  </a:schemeClr>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24088206-2169-4442-B39A-2E36B6E73C34}"/>
                  </a:ext>
                </a:extLst>
              </p:cNvPr>
              <p:cNvSpPr/>
              <p:nvPr/>
            </p:nvSpPr>
            <p:spPr>
              <a:xfrm>
                <a:off x="5169488" y="287894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9D7F476E-097C-4EC2-AEE3-7363B44A289B}"/>
                  </a:ext>
                </a:extLst>
              </p:cNvPr>
              <p:cNvSpPr/>
              <p:nvPr/>
            </p:nvSpPr>
            <p:spPr>
              <a:xfrm>
                <a:off x="5150092" y="28982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78" name="Freeform: Shape 477">
                <a:extLst>
                  <a:ext uri="{FF2B5EF4-FFF2-40B4-BE49-F238E27FC236}">
                    <a16:creationId xmlns:a16="http://schemas.microsoft.com/office/drawing/2014/main" id="{6E150AAE-0E0B-450C-922C-F3398C892761}"/>
                  </a:ext>
                </a:extLst>
              </p:cNvPr>
              <p:cNvSpPr/>
              <p:nvPr/>
            </p:nvSpPr>
            <p:spPr>
              <a:xfrm>
                <a:off x="5057172" y="28831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9683BF00-791A-438D-8CCE-2B5132733A83}"/>
                  </a:ext>
                </a:extLst>
              </p:cNvPr>
              <p:cNvSpPr/>
              <p:nvPr/>
            </p:nvSpPr>
            <p:spPr>
              <a:xfrm>
                <a:off x="5037903" y="290239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80" name="Freeform: Shape 479">
                <a:extLst>
                  <a:ext uri="{FF2B5EF4-FFF2-40B4-BE49-F238E27FC236}">
                    <a16:creationId xmlns:a16="http://schemas.microsoft.com/office/drawing/2014/main" id="{6613BC94-FCF2-4881-B235-CE88419835C3}"/>
                  </a:ext>
                </a:extLst>
              </p:cNvPr>
              <p:cNvSpPr/>
              <p:nvPr/>
            </p:nvSpPr>
            <p:spPr>
              <a:xfrm>
                <a:off x="4806552" y="287894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52248133-D332-437E-B94B-42C994621CF6}"/>
                  </a:ext>
                </a:extLst>
              </p:cNvPr>
              <p:cNvSpPr/>
              <p:nvPr/>
            </p:nvSpPr>
            <p:spPr>
              <a:xfrm>
                <a:off x="4787157" y="28982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82" name="Freeform: Shape 481">
                <a:extLst>
                  <a:ext uri="{FF2B5EF4-FFF2-40B4-BE49-F238E27FC236}">
                    <a16:creationId xmlns:a16="http://schemas.microsoft.com/office/drawing/2014/main" id="{DD4B22CB-C5A3-491D-A657-1A007AA0360E}"/>
                  </a:ext>
                </a:extLst>
              </p:cNvPr>
              <p:cNvSpPr/>
              <p:nvPr/>
            </p:nvSpPr>
            <p:spPr>
              <a:xfrm>
                <a:off x="4719336" y="287894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83" name="Freeform: Shape 482">
                <a:extLst>
                  <a:ext uri="{FF2B5EF4-FFF2-40B4-BE49-F238E27FC236}">
                    <a16:creationId xmlns:a16="http://schemas.microsoft.com/office/drawing/2014/main" id="{2640B579-80D0-4002-A694-E072DB0F02DA}"/>
                  </a:ext>
                </a:extLst>
              </p:cNvPr>
              <p:cNvSpPr/>
              <p:nvPr/>
            </p:nvSpPr>
            <p:spPr>
              <a:xfrm>
                <a:off x="4700068" y="28982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84" name="Freeform: Shape 483">
                <a:extLst>
                  <a:ext uri="{FF2B5EF4-FFF2-40B4-BE49-F238E27FC236}">
                    <a16:creationId xmlns:a16="http://schemas.microsoft.com/office/drawing/2014/main" id="{4B2A5B1C-0237-4852-81F5-A1969430DB59}"/>
                  </a:ext>
                </a:extLst>
              </p:cNvPr>
              <p:cNvSpPr/>
              <p:nvPr/>
            </p:nvSpPr>
            <p:spPr>
              <a:xfrm>
                <a:off x="4679531"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85" name="Freeform: Shape 484">
                <a:extLst>
                  <a:ext uri="{FF2B5EF4-FFF2-40B4-BE49-F238E27FC236}">
                    <a16:creationId xmlns:a16="http://schemas.microsoft.com/office/drawing/2014/main" id="{95257CEA-2DCE-4C87-A201-0EC804C60E21}"/>
                  </a:ext>
                </a:extLst>
              </p:cNvPr>
              <p:cNvSpPr/>
              <p:nvPr/>
            </p:nvSpPr>
            <p:spPr>
              <a:xfrm>
                <a:off x="4660263" y="285536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54F8549B-0A08-4B4E-98CF-12EE6F115CD3}"/>
                  </a:ext>
                </a:extLst>
              </p:cNvPr>
              <p:cNvSpPr/>
              <p:nvPr/>
            </p:nvSpPr>
            <p:spPr>
              <a:xfrm>
                <a:off x="4656459"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87" name="Freeform: Shape 486">
                <a:extLst>
                  <a:ext uri="{FF2B5EF4-FFF2-40B4-BE49-F238E27FC236}">
                    <a16:creationId xmlns:a16="http://schemas.microsoft.com/office/drawing/2014/main" id="{639FA1CD-A506-4697-A218-315B5FB0EFD4}"/>
                  </a:ext>
                </a:extLst>
              </p:cNvPr>
              <p:cNvSpPr/>
              <p:nvPr/>
            </p:nvSpPr>
            <p:spPr>
              <a:xfrm>
                <a:off x="4637191" y="285536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88" name="Freeform: Shape 487">
                <a:extLst>
                  <a:ext uri="{FF2B5EF4-FFF2-40B4-BE49-F238E27FC236}">
                    <a16:creationId xmlns:a16="http://schemas.microsoft.com/office/drawing/2014/main" id="{B39DCD1C-5B37-4349-A6D7-2513FB8388C9}"/>
                  </a:ext>
                </a:extLst>
              </p:cNvPr>
              <p:cNvSpPr/>
              <p:nvPr/>
            </p:nvSpPr>
            <p:spPr>
              <a:xfrm>
                <a:off x="4624007"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89" name="Freeform: Shape 488">
                <a:extLst>
                  <a:ext uri="{FF2B5EF4-FFF2-40B4-BE49-F238E27FC236}">
                    <a16:creationId xmlns:a16="http://schemas.microsoft.com/office/drawing/2014/main" id="{BDEB9261-890E-4A19-858B-ACC90E90FC5A}"/>
                  </a:ext>
                </a:extLst>
              </p:cNvPr>
              <p:cNvSpPr/>
              <p:nvPr/>
            </p:nvSpPr>
            <p:spPr>
              <a:xfrm>
                <a:off x="4604738" y="285536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90" name="Freeform: Shape 489">
                <a:extLst>
                  <a:ext uri="{FF2B5EF4-FFF2-40B4-BE49-F238E27FC236}">
                    <a16:creationId xmlns:a16="http://schemas.microsoft.com/office/drawing/2014/main" id="{76488670-DA9A-40EA-A8F5-2D25068F09A5}"/>
                  </a:ext>
                </a:extLst>
              </p:cNvPr>
              <p:cNvSpPr/>
              <p:nvPr/>
            </p:nvSpPr>
            <p:spPr>
              <a:xfrm>
                <a:off x="4608922"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91" name="Freeform: Shape 490">
                <a:extLst>
                  <a:ext uri="{FF2B5EF4-FFF2-40B4-BE49-F238E27FC236}">
                    <a16:creationId xmlns:a16="http://schemas.microsoft.com/office/drawing/2014/main" id="{60097D7D-A9DD-48C1-AB6A-83B3164E89F5}"/>
                  </a:ext>
                </a:extLst>
              </p:cNvPr>
              <p:cNvSpPr/>
              <p:nvPr/>
            </p:nvSpPr>
            <p:spPr>
              <a:xfrm>
                <a:off x="4589526" y="285536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92" name="Freeform: Shape 491">
                <a:extLst>
                  <a:ext uri="{FF2B5EF4-FFF2-40B4-BE49-F238E27FC236}">
                    <a16:creationId xmlns:a16="http://schemas.microsoft.com/office/drawing/2014/main" id="{2A57DD1B-9E5F-439E-9D89-BAFEDF03F509}"/>
                  </a:ext>
                </a:extLst>
              </p:cNvPr>
              <p:cNvSpPr/>
              <p:nvPr/>
            </p:nvSpPr>
            <p:spPr>
              <a:xfrm>
                <a:off x="4586737"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93" name="Freeform: Shape 492">
                <a:extLst>
                  <a:ext uri="{FF2B5EF4-FFF2-40B4-BE49-F238E27FC236}">
                    <a16:creationId xmlns:a16="http://schemas.microsoft.com/office/drawing/2014/main" id="{03A56F0C-43DD-4509-80E3-E58436DA7ADF}"/>
                  </a:ext>
                </a:extLst>
              </p:cNvPr>
              <p:cNvSpPr/>
              <p:nvPr/>
            </p:nvSpPr>
            <p:spPr>
              <a:xfrm>
                <a:off x="4567469" y="285536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94" name="Freeform: Shape 493">
                <a:extLst>
                  <a:ext uri="{FF2B5EF4-FFF2-40B4-BE49-F238E27FC236}">
                    <a16:creationId xmlns:a16="http://schemas.microsoft.com/office/drawing/2014/main" id="{13506392-C661-4C25-BAC4-DDC0988CCD91}"/>
                  </a:ext>
                </a:extLst>
              </p:cNvPr>
              <p:cNvSpPr/>
              <p:nvPr/>
            </p:nvSpPr>
            <p:spPr>
              <a:xfrm>
                <a:off x="4526903" y="28360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95" name="Freeform: Shape 494">
                <a:extLst>
                  <a:ext uri="{FF2B5EF4-FFF2-40B4-BE49-F238E27FC236}">
                    <a16:creationId xmlns:a16="http://schemas.microsoft.com/office/drawing/2014/main" id="{3D30ECEF-3EAF-427A-901E-1FCEB77A7608}"/>
                  </a:ext>
                </a:extLst>
              </p:cNvPr>
              <p:cNvSpPr/>
              <p:nvPr/>
            </p:nvSpPr>
            <p:spPr>
              <a:xfrm>
                <a:off x="4507508" y="285536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96" name="Freeform: Shape 495">
                <a:extLst>
                  <a:ext uri="{FF2B5EF4-FFF2-40B4-BE49-F238E27FC236}">
                    <a16:creationId xmlns:a16="http://schemas.microsoft.com/office/drawing/2014/main" id="{3F680DEA-5D32-4FCF-8C28-F5206E99BC47}"/>
                  </a:ext>
                </a:extLst>
              </p:cNvPr>
              <p:cNvSpPr/>
              <p:nvPr/>
            </p:nvSpPr>
            <p:spPr>
              <a:xfrm>
                <a:off x="4192617" y="277056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97" name="Freeform: Shape 496">
                <a:extLst>
                  <a:ext uri="{FF2B5EF4-FFF2-40B4-BE49-F238E27FC236}">
                    <a16:creationId xmlns:a16="http://schemas.microsoft.com/office/drawing/2014/main" id="{1503E51F-4536-4489-8443-AAA924351734}"/>
                  </a:ext>
                </a:extLst>
              </p:cNvPr>
              <p:cNvSpPr/>
              <p:nvPr/>
            </p:nvSpPr>
            <p:spPr>
              <a:xfrm>
                <a:off x="4173348" y="27898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98" name="Freeform: Shape 497">
                <a:extLst>
                  <a:ext uri="{FF2B5EF4-FFF2-40B4-BE49-F238E27FC236}">
                    <a16:creationId xmlns:a16="http://schemas.microsoft.com/office/drawing/2014/main" id="{84EABE1C-0377-48EB-9FA6-B98417E952BF}"/>
                  </a:ext>
                </a:extLst>
              </p:cNvPr>
              <p:cNvSpPr/>
              <p:nvPr/>
            </p:nvSpPr>
            <p:spPr>
              <a:xfrm>
                <a:off x="4148756" y="277056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99" name="Freeform: Shape 498">
                <a:extLst>
                  <a:ext uri="{FF2B5EF4-FFF2-40B4-BE49-F238E27FC236}">
                    <a16:creationId xmlns:a16="http://schemas.microsoft.com/office/drawing/2014/main" id="{799D32A0-706E-4D49-9F59-619A1B6DAEAD}"/>
                  </a:ext>
                </a:extLst>
              </p:cNvPr>
              <p:cNvSpPr/>
              <p:nvPr/>
            </p:nvSpPr>
            <p:spPr>
              <a:xfrm>
                <a:off x="4129487" y="27898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00" name="Freeform: Shape 499">
                <a:extLst>
                  <a:ext uri="{FF2B5EF4-FFF2-40B4-BE49-F238E27FC236}">
                    <a16:creationId xmlns:a16="http://schemas.microsoft.com/office/drawing/2014/main" id="{4B2B8A22-A237-4BCA-ADF0-10D73201072D}"/>
                  </a:ext>
                </a:extLst>
              </p:cNvPr>
              <p:cNvSpPr/>
              <p:nvPr/>
            </p:nvSpPr>
            <p:spPr>
              <a:xfrm>
                <a:off x="4133543" y="277056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01" name="Freeform: Shape 500">
                <a:extLst>
                  <a:ext uri="{FF2B5EF4-FFF2-40B4-BE49-F238E27FC236}">
                    <a16:creationId xmlns:a16="http://schemas.microsoft.com/office/drawing/2014/main" id="{5732CA7B-32C8-4138-859F-C17EB2AF7235}"/>
                  </a:ext>
                </a:extLst>
              </p:cNvPr>
              <p:cNvSpPr/>
              <p:nvPr/>
            </p:nvSpPr>
            <p:spPr>
              <a:xfrm>
                <a:off x="4114148" y="27898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02" name="Freeform: Shape 501">
                <a:extLst>
                  <a:ext uri="{FF2B5EF4-FFF2-40B4-BE49-F238E27FC236}">
                    <a16:creationId xmlns:a16="http://schemas.microsoft.com/office/drawing/2014/main" id="{DBF16FAA-86AD-4109-A501-E97977DDEA51}"/>
                  </a:ext>
                </a:extLst>
              </p:cNvPr>
              <p:cNvSpPr/>
              <p:nvPr/>
            </p:nvSpPr>
            <p:spPr>
              <a:xfrm>
                <a:off x="4285031" y="279743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D9E51C39-16FC-4632-9167-14BEF76B9A53}"/>
                  </a:ext>
                </a:extLst>
              </p:cNvPr>
              <p:cNvSpPr/>
              <p:nvPr/>
            </p:nvSpPr>
            <p:spPr>
              <a:xfrm>
                <a:off x="4265762" y="281683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3CC96201-6FBF-48F2-9116-886C997C2B85}"/>
                  </a:ext>
                </a:extLst>
              </p:cNvPr>
              <p:cNvSpPr/>
              <p:nvPr/>
            </p:nvSpPr>
            <p:spPr>
              <a:xfrm>
                <a:off x="4350823" y="28090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14841728-A7E6-422A-AB69-495E9A0713E5}"/>
                  </a:ext>
                </a:extLst>
              </p:cNvPr>
              <p:cNvSpPr/>
              <p:nvPr/>
            </p:nvSpPr>
            <p:spPr>
              <a:xfrm>
                <a:off x="4331428" y="28284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72D9A0BD-F6F9-4FF8-A45D-404FDC6B4B8D}"/>
                  </a:ext>
                </a:extLst>
              </p:cNvPr>
              <p:cNvSpPr/>
              <p:nvPr/>
            </p:nvSpPr>
            <p:spPr>
              <a:xfrm>
                <a:off x="4416108" y="28090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B04A7716-6590-4AB8-863E-24582E4DEEB0}"/>
                  </a:ext>
                </a:extLst>
              </p:cNvPr>
              <p:cNvSpPr/>
              <p:nvPr/>
            </p:nvSpPr>
            <p:spPr>
              <a:xfrm>
                <a:off x="4396713" y="28284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36E497A8-7A92-4C17-BAF4-FE6F71F974F0}"/>
                  </a:ext>
                </a:extLst>
              </p:cNvPr>
              <p:cNvSpPr/>
              <p:nvPr/>
            </p:nvSpPr>
            <p:spPr>
              <a:xfrm>
                <a:off x="4438800" y="28090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EC77433C-4B64-4762-9468-178F23110BE3}"/>
                  </a:ext>
                </a:extLst>
              </p:cNvPr>
              <p:cNvSpPr/>
              <p:nvPr/>
            </p:nvSpPr>
            <p:spPr>
              <a:xfrm>
                <a:off x="4419531" y="2828493"/>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D58EC3A4-2B8B-4235-A31C-A8EEE5B11395}"/>
                  </a:ext>
                </a:extLst>
              </p:cNvPr>
              <p:cNvSpPr/>
              <p:nvPr/>
            </p:nvSpPr>
            <p:spPr>
              <a:xfrm>
                <a:off x="4458068" y="28090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1EFE3A4B-1100-47A4-AFEA-4F27C50E8115}"/>
                  </a:ext>
                </a:extLst>
              </p:cNvPr>
              <p:cNvSpPr/>
              <p:nvPr/>
            </p:nvSpPr>
            <p:spPr>
              <a:xfrm>
                <a:off x="4438800" y="28284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B336144F-9A75-419D-AE3E-73A11B3C327A}"/>
                  </a:ext>
                </a:extLst>
              </p:cNvPr>
              <p:cNvSpPr/>
              <p:nvPr/>
            </p:nvSpPr>
            <p:spPr>
              <a:xfrm>
                <a:off x="4488239" y="28090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4D184DF1-5481-4BF4-8C07-89107FABAF23}"/>
                  </a:ext>
                </a:extLst>
              </p:cNvPr>
              <p:cNvSpPr/>
              <p:nvPr/>
            </p:nvSpPr>
            <p:spPr>
              <a:xfrm>
                <a:off x="4468844" y="28284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FAE1978B-3945-41B2-80AC-16C4512E6E3A}"/>
                  </a:ext>
                </a:extLst>
              </p:cNvPr>
              <p:cNvSpPr/>
              <p:nvPr/>
            </p:nvSpPr>
            <p:spPr>
              <a:xfrm>
                <a:off x="4047975" y="274292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15" name="Freeform: Shape 514">
                <a:extLst>
                  <a:ext uri="{FF2B5EF4-FFF2-40B4-BE49-F238E27FC236}">
                    <a16:creationId xmlns:a16="http://schemas.microsoft.com/office/drawing/2014/main" id="{53862F0D-5070-4178-BD47-DCAF853780BF}"/>
                  </a:ext>
                </a:extLst>
              </p:cNvPr>
              <p:cNvSpPr/>
              <p:nvPr/>
            </p:nvSpPr>
            <p:spPr>
              <a:xfrm>
                <a:off x="4028707" y="276232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16" name="Freeform: Shape 515">
                <a:extLst>
                  <a:ext uri="{FF2B5EF4-FFF2-40B4-BE49-F238E27FC236}">
                    <a16:creationId xmlns:a16="http://schemas.microsoft.com/office/drawing/2014/main" id="{8F867D76-46FB-4C62-A920-0A749264F438}"/>
                  </a:ext>
                </a:extLst>
              </p:cNvPr>
              <p:cNvSpPr/>
              <p:nvPr/>
            </p:nvSpPr>
            <p:spPr>
              <a:xfrm>
                <a:off x="4039609" y="27236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17" name="Freeform: Shape 516">
                <a:extLst>
                  <a:ext uri="{FF2B5EF4-FFF2-40B4-BE49-F238E27FC236}">
                    <a16:creationId xmlns:a16="http://schemas.microsoft.com/office/drawing/2014/main" id="{DC9D78A8-ED8D-48C5-9339-AC7EE7C1848C}"/>
                  </a:ext>
                </a:extLst>
              </p:cNvPr>
              <p:cNvSpPr/>
              <p:nvPr/>
            </p:nvSpPr>
            <p:spPr>
              <a:xfrm>
                <a:off x="4020340" y="27429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18" name="Freeform: Shape 517">
                <a:extLst>
                  <a:ext uri="{FF2B5EF4-FFF2-40B4-BE49-F238E27FC236}">
                    <a16:creationId xmlns:a16="http://schemas.microsoft.com/office/drawing/2014/main" id="{5DE3FC4F-56B0-4226-BD26-AD00D5BF4A41}"/>
                  </a:ext>
                </a:extLst>
              </p:cNvPr>
              <p:cNvSpPr/>
              <p:nvPr/>
            </p:nvSpPr>
            <p:spPr>
              <a:xfrm>
                <a:off x="4000057" y="27236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A0710779-BDD2-4BDE-86CC-1FE26B106DCF}"/>
                  </a:ext>
                </a:extLst>
              </p:cNvPr>
              <p:cNvSpPr/>
              <p:nvPr/>
            </p:nvSpPr>
            <p:spPr>
              <a:xfrm>
                <a:off x="3980789" y="27429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20" name="Freeform: Shape 519">
                <a:extLst>
                  <a:ext uri="{FF2B5EF4-FFF2-40B4-BE49-F238E27FC236}">
                    <a16:creationId xmlns:a16="http://schemas.microsoft.com/office/drawing/2014/main" id="{F599C09A-37E5-4489-9079-57187A8A9E59}"/>
                  </a:ext>
                </a:extLst>
              </p:cNvPr>
              <p:cNvSpPr/>
              <p:nvPr/>
            </p:nvSpPr>
            <p:spPr>
              <a:xfrm>
                <a:off x="3980789" y="27236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21" name="Freeform: Shape 520">
                <a:extLst>
                  <a:ext uri="{FF2B5EF4-FFF2-40B4-BE49-F238E27FC236}">
                    <a16:creationId xmlns:a16="http://schemas.microsoft.com/office/drawing/2014/main" id="{0234CF3F-F900-454B-81E0-0A013F61A2CF}"/>
                  </a:ext>
                </a:extLst>
              </p:cNvPr>
              <p:cNvSpPr/>
              <p:nvPr/>
            </p:nvSpPr>
            <p:spPr>
              <a:xfrm>
                <a:off x="3961520" y="2742924"/>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22" name="Freeform: Shape 521">
                <a:extLst>
                  <a:ext uri="{FF2B5EF4-FFF2-40B4-BE49-F238E27FC236}">
                    <a16:creationId xmlns:a16="http://schemas.microsoft.com/office/drawing/2014/main" id="{1DBB96E5-29C3-40EF-9CD9-C7045645884D}"/>
                  </a:ext>
                </a:extLst>
              </p:cNvPr>
              <p:cNvSpPr/>
              <p:nvPr/>
            </p:nvSpPr>
            <p:spPr>
              <a:xfrm>
                <a:off x="3914109" y="270882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23" name="Freeform: Shape 522">
                <a:extLst>
                  <a:ext uri="{FF2B5EF4-FFF2-40B4-BE49-F238E27FC236}">
                    <a16:creationId xmlns:a16="http://schemas.microsoft.com/office/drawing/2014/main" id="{58844E7E-9A0E-4137-9726-01F0F586AEE0}"/>
                  </a:ext>
                </a:extLst>
              </p:cNvPr>
              <p:cNvSpPr/>
              <p:nvPr/>
            </p:nvSpPr>
            <p:spPr>
              <a:xfrm>
                <a:off x="3894840" y="272809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24" name="Freeform: Shape 523">
                <a:extLst>
                  <a:ext uri="{FF2B5EF4-FFF2-40B4-BE49-F238E27FC236}">
                    <a16:creationId xmlns:a16="http://schemas.microsoft.com/office/drawing/2014/main" id="{E44A3BD5-D623-47D4-AB27-74911563004F}"/>
                  </a:ext>
                </a:extLst>
              </p:cNvPr>
              <p:cNvSpPr/>
              <p:nvPr/>
            </p:nvSpPr>
            <p:spPr>
              <a:xfrm>
                <a:off x="3889896" y="270882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25" name="Freeform: Shape 524">
                <a:extLst>
                  <a:ext uri="{FF2B5EF4-FFF2-40B4-BE49-F238E27FC236}">
                    <a16:creationId xmlns:a16="http://schemas.microsoft.com/office/drawing/2014/main" id="{ECDA8FE5-1909-4CAE-855C-D7C8251490F6}"/>
                  </a:ext>
                </a:extLst>
              </p:cNvPr>
              <p:cNvSpPr/>
              <p:nvPr/>
            </p:nvSpPr>
            <p:spPr>
              <a:xfrm>
                <a:off x="3870628" y="272809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26" name="Freeform: Shape 525">
                <a:extLst>
                  <a:ext uri="{FF2B5EF4-FFF2-40B4-BE49-F238E27FC236}">
                    <a16:creationId xmlns:a16="http://schemas.microsoft.com/office/drawing/2014/main" id="{1246B42D-3E7B-401F-8D1B-A89A2941BB5A}"/>
                  </a:ext>
                </a:extLst>
              </p:cNvPr>
              <p:cNvSpPr/>
              <p:nvPr/>
            </p:nvSpPr>
            <p:spPr>
              <a:xfrm>
                <a:off x="3756156" y="268955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27" name="Freeform: Shape 526">
                <a:extLst>
                  <a:ext uri="{FF2B5EF4-FFF2-40B4-BE49-F238E27FC236}">
                    <a16:creationId xmlns:a16="http://schemas.microsoft.com/office/drawing/2014/main" id="{9807FDC1-37D2-4499-8377-31FB83F3EA9F}"/>
                  </a:ext>
                </a:extLst>
              </p:cNvPr>
              <p:cNvSpPr/>
              <p:nvPr/>
            </p:nvSpPr>
            <p:spPr>
              <a:xfrm>
                <a:off x="3736888" y="27088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28" name="Freeform: Shape 527">
                <a:extLst>
                  <a:ext uri="{FF2B5EF4-FFF2-40B4-BE49-F238E27FC236}">
                    <a16:creationId xmlns:a16="http://schemas.microsoft.com/office/drawing/2014/main" id="{B4BF19F8-46DA-4070-900F-497F11870B77}"/>
                  </a:ext>
                </a:extLst>
              </p:cNvPr>
              <p:cNvSpPr/>
              <p:nvPr/>
            </p:nvSpPr>
            <p:spPr>
              <a:xfrm>
                <a:off x="3736888" y="26764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29" name="Freeform: Shape 528">
                <a:extLst>
                  <a:ext uri="{FF2B5EF4-FFF2-40B4-BE49-F238E27FC236}">
                    <a16:creationId xmlns:a16="http://schemas.microsoft.com/office/drawing/2014/main" id="{13B23AEE-0FF0-4EBD-974A-4979CEC7D029}"/>
                  </a:ext>
                </a:extLst>
              </p:cNvPr>
              <p:cNvSpPr/>
              <p:nvPr/>
            </p:nvSpPr>
            <p:spPr>
              <a:xfrm>
                <a:off x="3717619" y="269576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9C967D82-F4FA-487B-B115-B809BF4CFBA9}"/>
                  </a:ext>
                </a:extLst>
              </p:cNvPr>
              <p:cNvSpPr/>
              <p:nvPr/>
            </p:nvSpPr>
            <p:spPr>
              <a:xfrm>
                <a:off x="3664377" y="266090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31" name="Freeform: Shape 530">
                <a:extLst>
                  <a:ext uri="{FF2B5EF4-FFF2-40B4-BE49-F238E27FC236}">
                    <a16:creationId xmlns:a16="http://schemas.microsoft.com/office/drawing/2014/main" id="{81CEE748-C301-4B00-AE14-948BB8581AD1}"/>
                  </a:ext>
                </a:extLst>
              </p:cNvPr>
              <p:cNvSpPr/>
              <p:nvPr/>
            </p:nvSpPr>
            <p:spPr>
              <a:xfrm>
                <a:off x="3645108" y="26801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56DF07A6-2717-4C3C-9738-1E764D4A8E98}"/>
                  </a:ext>
                </a:extLst>
              </p:cNvPr>
              <p:cNvSpPr/>
              <p:nvPr/>
            </p:nvSpPr>
            <p:spPr>
              <a:xfrm>
                <a:off x="3630530" y="26508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5E44F08A-9077-4D15-A4B0-8B50F7FD9C4D}"/>
                  </a:ext>
                </a:extLst>
              </p:cNvPr>
              <p:cNvSpPr/>
              <p:nvPr/>
            </p:nvSpPr>
            <p:spPr>
              <a:xfrm>
                <a:off x="3611261" y="267016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34" name="Freeform: Shape 533">
                <a:extLst>
                  <a:ext uri="{FF2B5EF4-FFF2-40B4-BE49-F238E27FC236}">
                    <a16:creationId xmlns:a16="http://schemas.microsoft.com/office/drawing/2014/main" id="{559B9301-5B04-44F1-A607-38AAF778415C}"/>
                  </a:ext>
                </a:extLst>
              </p:cNvPr>
              <p:cNvSpPr/>
              <p:nvPr/>
            </p:nvSpPr>
            <p:spPr>
              <a:xfrm>
                <a:off x="3559286" y="261222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35" name="Freeform: Shape 534">
                <a:extLst>
                  <a:ext uri="{FF2B5EF4-FFF2-40B4-BE49-F238E27FC236}">
                    <a16:creationId xmlns:a16="http://schemas.microsoft.com/office/drawing/2014/main" id="{55A6961E-EB3E-4CC6-9CA9-47456BD4CB33}"/>
                  </a:ext>
                </a:extLst>
              </p:cNvPr>
              <p:cNvSpPr/>
              <p:nvPr/>
            </p:nvSpPr>
            <p:spPr>
              <a:xfrm>
                <a:off x="3540018" y="263162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36" name="Freeform: Shape 535">
                <a:extLst>
                  <a:ext uri="{FF2B5EF4-FFF2-40B4-BE49-F238E27FC236}">
                    <a16:creationId xmlns:a16="http://schemas.microsoft.com/office/drawing/2014/main" id="{2C822128-2E1A-429F-88AD-7D89DEE76F6D}"/>
                  </a:ext>
                </a:extLst>
              </p:cNvPr>
              <p:cNvSpPr/>
              <p:nvPr/>
            </p:nvSpPr>
            <p:spPr>
              <a:xfrm>
                <a:off x="3606951" y="263162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37" name="Freeform: Shape 536">
                <a:extLst>
                  <a:ext uri="{FF2B5EF4-FFF2-40B4-BE49-F238E27FC236}">
                    <a16:creationId xmlns:a16="http://schemas.microsoft.com/office/drawing/2014/main" id="{425C2A7F-7804-41D8-8ABC-4AE232A0E730}"/>
                  </a:ext>
                </a:extLst>
              </p:cNvPr>
              <p:cNvSpPr/>
              <p:nvPr/>
            </p:nvSpPr>
            <p:spPr>
              <a:xfrm>
                <a:off x="3587556" y="265089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38" name="Freeform: Shape 537">
                <a:extLst>
                  <a:ext uri="{FF2B5EF4-FFF2-40B4-BE49-F238E27FC236}">
                    <a16:creationId xmlns:a16="http://schemas.microsoft.com/office/drawing/2014/main" id="{670BF386-6E19-4C05-9646-6FFA54C5FF8E}"/>
                  </a:ext>
                </a:extLst>
              </p:cNvPr>
              <p:cNvSpPr/>
              <p:nvPr/>
            </p:nvSpPr>
            <p:spPr>
              <a:xfrm>
                <a:off x="3584767" y="261565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39" name="Freeform: Shape 538">
                <a:extLst>
                  <a:ext uri="{FF2B5EF4-FFF2-40B4-BE49-F238E27FC236}">
                    <a16:creationId xmlns:a16="http://schemas.microsoft.com/office/drawing/2014/main" id="{EA2A7048-FADA-4487-8DF6-2FEFED4644D0}"/>
                  </a:ext>
                </a:extLst>
              </p:cNvPr>
              <p:cNvSpPr/>
              <p:nvPr/>
            </p:nvSpPr>
            <p:spPr>
              <a:xfrm>
                <a:off x="3565498" y="263504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40" name="Freeform: Shape 539">
                <a:extLst>
                  <a:ext uri="{FF2B5EF4-FFF2-40B4-BE49-F238E27FC236}">
                    <a16:creationId xmlns:a16="http://schemas.microsoft.com/office/drawing/2014/main" id="{321F5C58-0462-42D0-A4E6-EAFE68973E90}"/>
                  </a:ext>
                </a:extLst>
              </p:cNvPr>
              <p:cNvSpPr/>
              <p:nvPr/>
            </p:nvSpPr>
            <p:spPr>
              <a:xfrm>
                <a:off x="3059569" y="244197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41" name="Freeform: Shape 540">
                <a:extLst>
                  <a:ext uri="{FF2B5EF4-FFF2-40B4-BE49-F238E27FC236}">
                    <a16:creationId xmlns:a16="http://schemas.microsoft.com/office/drawing/2014/main" id="{B2CC377B-9AA5-4845-8EA0-36DCE2586C6C}"/>
                  </a:ext>
                </a:extLst>
              </p:cNvPr>
              <p:cNvSpPr/>
              <p:nvPr/>
            </p:nvSpPr>
            <p:spPr>
              <a:xfrm>
                <a:off x="3040173" y="246137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42" name="Freeform: Shape 541">
                <a:extLst>
                  <a:ext uri="{FF2B5EF4-FFF2-40B4-BE49-F238E27FC236}">
                    <a16:creationId xmlns:a16="http://schemas.microsoft.com/office/drawing/2014/main" id="{F491A9C2-0434-4085-95D0-8671DC3003BD}"/>
                  </a:ext>
                </a:extLst>
              </p:cNvPr>
              <p:cNvSpPr/>
              <p:nvPr/>
            </p:nvSpPr>
            <p:spPr>
              <a:xfrm>
                <a:off x="2968550" y="243361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43" name="Freeform: Shape 542">
                <a:extLst>
                  <a:ext uri="{FF2B5EF4-FFF2-40B4-BE49-F238E27FC236}">
                    <a16:creationId xmlns:a16="http://schemas.microsoft.com/office/drawing/2014/main" id="{13C1E30D-4126-4E84-8B00-68C18A5EC05D}"/>
                  </a:ext>
                </a:extLst>
              </p:cNvPr>
              <p:cNvSpPr/>
              <p:nvPr/>
            </p:nvSpPr>
            <p:spPr>
              <a:xfrm>
                <a:off x="2949154" y="245288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44" name="Freeform: Shape 543">
                <a:extLst>
                  <a:ext uri="{FF2B5EF4-FFF2-40B4-BE49-F238E27FC236}">
                    <a16:creationId xmlns:a16="http://schemas.microsoft.com/office/drawing/2014/main" id="{332640CF-33BB-4384-9947-75556359DA5E}"/>
                  </a:ext>
                </a:extLst>
              </p:cNvPr>
              <p:cNvSpPr/>
              <p:nvPr/>
            </p:nvSpPr>
            <p:spPr>
              <a:xfrm>
                <a:off x="2926590" y="241434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45" name="Freeform: Shape 544">
                <a:extLst>
                  <a:ext uri="{FF2B5EF4-FFF2-40B4-BE49-F238E27FC236}">
                    <a16:creationId xmlns:a16="http://schemas.microsoft.com/office/drawing/2014/main" id="{F95EAA35-4FF5-45D3-A639-33DAD4164ED2}"/>
                  </a:ext>
                </a:extLst>
              </p:cNvPr>
              <p:cNvSpPr/>
              <p:nvPr/>
            </p:nvSpPr>
            <p:spPr>
              <a:xfrm>
                <a:off x="2907321" y="243361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46" name="Freeform: Shape 545">
                <a:extLst>
                  <a:ext uri="{FF2B5EF4-FFF2-40B4-BE49-F238E27FC236}">
                    <a16:creationId xmlns:a16="http://schemas.microsoft.com/office/drawing/2014/main" id="{02F820A6-54BC-4219-A713-F615BEB9FDCD}"/>
                  </a:ext>
                </a:extLst>
              </p:cNvPr>
              <p:cNvSpPr/>
              <p:nvPr/>
            </p:nvSpPr>
            <p:spPr>
              <a:xfrm>
                <a:off x="2907321" y="241434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47" name="Freeform: Shape 546">
                <a:extLst>
                  <a:ext uri="{FF2B5EF4-FFF2-40B4-BE49-F238E27FC236}">
                    <a16:creationId xmlns:a16="http://schemas.microsoft.com/office/drawing/2014/main" id="{0B17F63A-8CD4-4CB0-8130-BCE3BBCCB33F}"/>
                  </a:ext>
                </a:extLst>
              </p:cNvPr>
              <p:cNvSpPr/>
              <p:nvPr/>
            </p:nvSpPr>
            <p:spPr>
              <a:xfrm>
                <a:off x="2887926" y="243361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48" name="Freeform: Shape 547">
                <a:extLst>
                  <a:ext uri="{FF2B5EF4-FFF2-40B4-BE49-F238E27FC236}">
                    <a16:creationId xmlns:a16="http://schemas.microsoft.com/office/drawing/2014/main" id="{BEDC40E1-FDFB-4F8D-9E50-05754725BA9A}"/>
                  </a:ext>
                </a:extLst>
              </p:cNvPr>
              <p:cNvSpPr/>
              <p:nvPr/>
            </p:nvSpPr>
            <p:spPr>
              <a:xfrm>
                <a:off x="2882221" y="241434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49" name="Freeform: Shape 548">
                <a:extLst>
                  <a:ext uri="{FF2B5EF4-FFF2-40B4-BE49-F238E27FC236}">
                    <a16:creationId xmlns:a16="http://schemas.microsoft.com/office/drawing/2014/main" id="{44ACB382-F1B3-41BD-AB67-3A80E66971C3}"/>
                  </a:ext>
                </a:extLst>
              </p:cNvPr>
              <p:cNvSpPr/>
              <p:nvPr/>
            </p:nvSpPr>
            <p:spPr>
              <a:xfrm>
                <a:off x="2862952" y="243361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50" name="Freeform: Shape 549">
                <a:extLst>
                  <a:ext uri="{FF2B5EF4-FFF2-40B4-BE49-F238E27FC236}">
                    <a16:creationId xmlns:a16="http://schemas.microsoft.com/office/drawing/2014/main" id="{674C5D80-0859-47F0-9450-C265428020CC}"/>
                  </a:ext>
                </a:extLst>
              </p:cNvPr>
              <p:cNvSpPr/>
              <p:nvPr/>
            </p:nvSpPr>
            <p:spPr>
              <a:xfrm>
                <a:off x="3497931" y="26096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51" name="Freeform: Shape 550">
                <a:extLst>
                  <a:ext uri="{FF2B5EF4-FFF2-40B4-BE49-F238E27FC236}">
                    <a16:creationId xmlns:a16="http://schemas.microsoft.com/office/drawing/2014/main" id="{9AA125C0-0782-461F-AD4D-1401C5A4D709}"/>
                  </a:ext>
                </a:extLst>
              </p:cNvPr>
              <p:cNvSpPr/>
              <p:nvPr/>
            </p:nvSpPr>
            <p:spPr>
              <a:xfrm>
                <a:off x="3478662" y="262896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52" name="Freeform: Shape 551">
                <a:extLst>
                  <a:ext uri="{FF2B5EF4-FFF2-40B4-BE49-F238E27FC236}">
                    <a16:creationId xmlns:a16="http://schemas.microsoft.com/office/drawing/2014/main" id="{B9DA1ED8-A639-41F8-8D3F-2A047168B31D}"/>
                  </a:ext>
                </a:extLst>
              </p:cNvPr>
              <p:cNvSpPr/>
              <p:nvPr/>
            </p:nvSpPr>
            <p:spPr>
              <a:xfrm>
                <a:off x="3475113" y="26096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53" name="Freeform: Shape 552">
                <a:extLst>
                  <a:ext uri="{FF2B5EF4-FFF2-40B4-BE49-F238E27FC236}">
                    <a16:creationId xmlns:a16="http://schemas.microsoft.com/office/drawing/2014/main" id="{846D7C89-6B25-4657-AF1D-0485A17AC965}"/>
                  </a:ext>
                </a:extLst>
              </p:cNvPr>
              <p:cNvSpPr/>
              <p:nvPr/>
            </p:nvSpPr>
            <p:spPr>
              <a:xfrm>
                <a:off x="3455844" y="262896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54" name="Freeform: Shape 553">
                <a:extLst>
                  <a:ext uri="{FF2B5EF4-FFF2-40B4-BE49-F238E27FC236}">
                    <a16:creationId xmlns:a16="http://schemas.microsoft.com/office/drawing/2014/main" id="{1A39491F-532C-4443-9B7D-583DF7EAFB39}"/>
                  </a:ext>
                </a:extLst>
              </p:cNvPr>
              <p:cNvSpPr/>
              <p:nvPr/>
            </p:nvSpPr>
            <p:spPr>
              <a:xfrm>
                <a:off x="3143109" y="247227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55" name="Freeform: Shape 554">
                <a:extLst>
                  <a:ext uri="{FF2B5EF4-FFF2-40B4-BE49-F238E27FC236}">
                    <a16:creationId xmlns:a16="http://schemas.microsoft.com/office/drawing/2014/main" id="{195C8A11-C50F-4523-84DF-59D452FAA4D5}"/>
                  </a:ext>
                </a:extLst>
              </p:cNvPr>
              <p:cNvSpPr/>
              <p:nvPr/>
            </p:nvSpPr>
            <p:spPr>
              <a:xfrm>
                <a:off x="3123713" y="249154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56" name="Freeform: Shape 555">
                <a:extLst>
                  <a:ext uri="{FF2B5EF4-FFF2-40B4-BE49-F238E27FC236}">
                    <a16:creationId xmlns:a16="http://schemas.microsoft.com/office/drawing/2014/main" id="{9CA8609C-45BF-4E44-B7F5-254D5F91E9A0}"/>
                  </a:ext>
                </a:extLst>
              </p:cNvPr>
              <p:cNvSpPr/>
              <p:nvPr/>
            </p:nvSpPr>
            <p:spPr>
              <a:xfrm>
                <a:off x="3540018" y="26096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57" name="Freeform: Shape 556">
                <a:extLst>
                  <a:ext uri="{FF2B5EF4-FFF2-40B4-BE49-F238E27FC236}">
                    <a16:creationId xmlns:a16="http://schemas.microsoft.com/office/drawing/2014/main" id="{B9CAB32D-C23A-40A7-888E-7E63F9756782}"/>
                  </a:ext>
                </a:extLst>
              </p:cNvPr>
              <p:cNvSpPr/>
              <p:nvPr/>
            </p:nvSpPr>
            <p:spPr>
              <a:xfrm>
                <a:off x="3520749" y="262896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58" name="Freeform: Shape 557">
                <a:extLst>
                  <a:ext uri="{FF2B5EF4-FFF2-40B4-BE49-F238E27FC236}">
                    <a16:creationId xmlns:a16="http://schemas.microsoft.com/office/drawing/2014/main" id="{D2AFD0D4-6C81-4A82-8DF5-5D98DE8822E8}"/>
                  </a:ext>
                </a:extLst>
              </p:cNvPr>
              <p:cNvSpPr/>
              <p:nvPr/>
            </p:nvSpPr>
            <p:spPr>
              <a:xfrm>
                <a:off x="3520749" y="260969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59" name="Freeform: Shape 558">
                <a:extLst>
                  <a:ext uri="{FF2B5EF4-FFF2-40B4-BE49-F238E27FC236}">
                    <a16:creationId xmlns:a16="http://schemas.microsoft.com/office/drawing/2014/main" id="{FFD44FB0-3155-40AC-951F-580BC4D9025C}"/>
                  </a:ext>
                </a:extLst>
              </p:cNvPr>
              <p:cNvSpPr/>
              <p:nvPr/>
            </p:nvSpPr>
            <p:spPr>
              <a:xfrm>
                <a:off x="3501354" y="262896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grpSp>
        <p:grpSp>
          <p:nvGrpSpPr>
            <p:cNvPr id="1154" name="Group 1153">
              <a:extLst>
                <a:ext uri="{FF2B5EF4-FFF2-40B4-BE49-F238E27FC236}">
                  <a16:creationId xmlns:a16="http://schemas.microsoft.com/office/drawing/2014/main" id="{5483E4B0-D2FF-43EF-8116-D685754851BC}"/>
                </a:ext>
              </a:extLst>
            </p:cNvPr>
            <p:cNvGrpSpPr/>
            <p:nvPr/>
          </p:nvGrpSpPr>
          <p:grpSpPr>
            <a:xfrm>
              <a:off x="1418563" y="1813464"/>
              <a:ext cx="3696541" cy="1214307"/>
              <a:chOff x="1418563" y="1813464"/>
              <a:chExt cx="3696541" cy="1214307"/>
            </a:xfrm>
          </p:grpSpPr>
          <p:sp>
            <p:nvSpPr>
              <p:cNvPr id="793" name="Freeform: Shape 792">
                <a:extLst>
                  <a:ext uri="{FF2B5EF4-FFF2-40B4-BE49-F238E27FC236}">
                    <a16:creationId xmlns:a16="http://schemas.microsoft.com/office/drawing/2014/main" id="{F594FDD8-A051-4E11-87AE-B135AC5AB22E}"/>
                  </a:ext>
                </a:extLst>
              </p:cNvPr>
              <p:cNvSpPr/>
              <p:nvPr/>
            </p:nvSpPr>
            <p:spPr>
              <a:xfrm>
                <a:off x="5095836" y="29891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94" name="Freeform: Shape 793">
                <a:extLst>
                  <a:ext uri="{FF2B5EF4-FFF2-40B4-BE49-F238E27FC236}">
                    <a16:creationId xmlns:a16="http://schemas.microsoft.com/office/drawing/2014/main" id="{A5578C95-8FF1-4F1F-B8F5-2552DB45372B}"/>
                  </a:ext>
                </a:extLst>
              </p:cNvPr>
              <p:cNvSpPr/>
              <p:nvPr/>
            </p:nvSpPr>
            <p:spPr>
              <a:xfrm>
                <a:off x="5076440" y="300837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39" name="Freeform: Shape 938">
                <a:extLst>
                  <a:ext uri="{FF2B5EF4-FFF2-40B4-BE49-F238E27FC236}">
                    <a16:creationId xmlns:a16="http://schemas.microsoft.com/office/drawing/2014/main" id="{B7B6F590-72DF-4CCF-BB76-2E5F3DC28660}"/>
                  </a:ext>
                </a:extLst>
              </p:cNvPr>
              <p:cNvSpPr/>
              <p:nvPr/>
            </p:nvSpPr>
            <p:spPr>
              <a:xfrm>
                <a:off x="4895416" y="2929273"/>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40" name="Freeform: Shape 939">
                <a:extLst>
                  <a:ext uri="{FF2B5EF4-FFF2-40B4-BE49-F238E27FC236}">
                    <a16:creationId xmlns:a16="http://schemas.microsoft.com/office/drawing/2014/main" id="{D79F8130-6E55-47B1-B6CA-7530A187D502}"/>
                  </a:ext>
                </a:extLst>
              </p:cNvPr>
              <p:cNvSpPr/>
              <p:nvPr/>
            </p:nvSpPr>
            <p:spPr>
              <a:xfrm>
                <a:off x="4876148" y="29485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41" name="Freeform: Shape 940">
                <a:extLst>
                  <a:ext uri="{FF2B5EF4-FFF2-40B4-BE49-F238E27FC236}">
                    <a16:creationId xmlns:a16="http://schemas.microsoft.com/office/drawing/2014/main" id="{B4C7EA35-6D84-44FC-8807-9CEB5B3D9632}"/>
                  </a:ext>
                </a:extLst>
              </p:cNvPr>
              <p:cNvSpPr/>
              <p:nvPr/>
            </p:nvSpPr>
            <p:spPr>
              <a:xfrm>
                <a:off x="4838244" y="292851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42" name="Freeform: Shape 941">
                <a:extLst>
                  <a:ext uri="{FF2B5EF4-FFF2-40B4-BE49-F238E27FC236}">
                    <a16:creationId xmlns:a16="http://schemas.microsoft.com/office/drawing/2014/main" id="{042F139A-16E1-420A-A2BD-7C7A53646364}"/>
                  </a:ext>
                </a:extLst>
              </p:cNvPr>
              <p:cNvSpPr/>
              <p:nvPr/>
            </p:nvSpPr>
            <p:spPr>
              <a:xfrm>
                <a:off x="4818975" y="294778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43" name="Freeform: Shape 942">
                <a:extLst>
                  <a:ext uri="{FF2B5EF4-FFF2-40B4-BE49-F238E27FC236}">
                    <a16:creationId xmlns:a16="http://schemas.microsoft.com/office/drawing/2014/main" id="{F414E7A9-06CF-4164-86C7-25ADBAC313D1}"/>
                  </a:ext>
                </a:extLst>
              </p:cNvPr>
              <p:cNvSpPr/>
              <p:nvPr/>
            </p:nvSpPr>
            <p:spPr>
              <a:xfrm>
                <a:off x="4777776" y="29255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44" name="Freeform: Shape 943">
                <a:extLst>
                  <a:ext uri="{FF2B5EF4-FFF2-40B4-BE49-F238E27FC236}">
                    <a16:creationId xmlns:a16="http://schemas.microsoft.com/office/drawing/2014/main" id="{E022401C-9452-4CDF-9BDC-DCBC940DEE8D}"/>
                  </a:ext>
                </a:extLst>
              </p:cNvPr>
              <p:cNvSpPr/>
              <p:nvPr/>
            </p:nvSpPr>
            <p:spPr>
              <a:xfrm>
                <a:off x="4758507" y="294499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45" name="Freeform: Shape 944">
                <a:extLst>
                  <a:ext uri="{FF2B5EF4-FFF2-40B4-BE49-F238E27FC236}">
                    <a16:creationId xmlns:a16="http://schemas.microsoft.com/office/drawing/2014/main" id="{128FFE67-851E-45B1-B916-86B379BD3F2E}"/>
                  </a:ext>
                </a:extLst>
              </p:cNvPr>
              <p:cNvSpPr/>
              <p:nvPr/>
            </p:nvSpPr>
            <p:spPr>
              <a:xfrm>
                <a:off x="4641881" y="292559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46" name="Freeform: Shape 945">
                <a:extLst>
                  <a:ext uri="{FF2B5EF4-FFF2-40B4-BE49-F238E27FC236}">
                    <a16:creationId xmlns:a16="http://schemas.microsoft.com/office/drawing/2014/main" id="{651A2582-AA5B-4EEF-A270-1258FE6DC33B}"/>
                  </a:ext>
                </a:extLst>
              </p:cNvPr>
              <p:cNvSpPr/>
              <p:nvPr/>
            </p:nvSpPr>
            <p:spPr>
              <a:xfrm>
                <a:off x="4622486" y="294499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47" name="Freeform: Shape 946">
                <a:extLst>
                  <a:ext uri="{FF2B5EF4-FFF2-40B4-BE49-F238E27FC236}">
                    <a16:creationId xmlns:a16="http://schemas.microsoft.com/office/drawing/2014/main" id="{FC217421-6A07-4E7B-B2CF-7D0791FB32B7}"/>
                  </a:ext>
                </a:extLst>
              </p:cNvPr>
              <p:cNvSpPr/>
              <p:nvPr/>
            </p:nvSpPr>
            <p:spPr>
              <a:xfrm>
                <a:off x="4549594" y="29063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48" name="Freeform: Shape 947">
                <a:extLst>
                  <a:ext uri="{FF2B5EF4-FFF2-40B4-BE49-F238E27FC236}">
                    <a16:creationId xmlns:a16="http://schemas.microsoft.com/office/drawing/2014/main" id="{FD7AE5EE-8F24-44E5-8C90-AF65E12D3DBA}"/>
                  </a:ext>
                </a:extLst>
              </p:cNvPr>
              <p:cNvSpPr/>
              <p:nvPr/>
            </p:nvSpPr>
            <p:spPr>
              <a:xfrm>
                <a:off x="4530326" y="292559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49" name="Freeform: Shape 948">
                <a:extLst>
                  <a:ext uri="{FF2B5EF4-FFF2-40B4-BE49-F238E27FC236}">
                    <a16:creationId xmlns:a16="http://schemas.microsoft.com/office/drawing/2014/main" id="{5D89D069-41FB-407A-95DD-34543153881B}"/>
                  </a:ext>
                </a:extLst>
              </p:cNvPr>
              <p:cNvSpPr/>
              <p:nvPr/>
            </p:nvSpPr>
            <p:spPr>
              <a:xfrm>
                <a:off x="4416108"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50" name="Freeform: Shape 949">
                <a:extLst>
                  <a:ext uri="{FF2B5EF4-FFF2-40B4-BE49-F238E27FC236}">
                    <a16:creationId xmlns:a16="http://schemas.microsoft.com/office/drawing/2014/main" id="{A3D1887F-F977-4114-B927-3B446AACB4A4}"/>
                  </a:ext>
                </a:extLst>
              </p:cNvPr>
              <p:cNvSpPr/>
              <p:nvPr/>
            </p:nvSpPr>
            <p:spPr>
              <a:xfrm>
                <a:off x="4396713" y="29036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51" name="Freeform: Shape 950">
                <a:extLst>
                  <a:ext uri="{FF2B5EF4-FFF2-40B4-BE49-F238E27FC236}">
                    <a16:creationId xmlns:a16="http://schemas.microsoft.com/office/drawing/2014/main" id="{213D0961-043D-4A01-8C74-C4ECFE3E539B}"/>
                  </a:ext>
                </a:extLst>
              </p:cNvPr>
              <p:cNvSpPr/>
              <p:nvPr/>
            </p:nvSpPr>
            <p:spPr>
              <a:xfrm>
                <a:off x="4396713"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52" name="Freeform: Shape 951">
                <a:extLst>
                  <a:ext uri="{FF2B5EF4-FFF2-40B4-BE49-F238E27FC236}">
                    <a16:creationId xmlns:a16="http://schemas.microsoft.com/office/drawing/2014/main" id="{2D9F0327-02A6-4A76-82FE-ED4679BA3D9A}"/>
                  </a:ext>
                </a:extLst>
              </p:cNvPr>
              <p:cNvSpPr/>
              <p:nvPr/>
            </p:nvSpPr>
            <p:spPr>
              <a:xfrm>
                <a:off x="4377444" y="29036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53" name="Freeform: Shape 952">
                <a:extLst>
                  <a:ext uri="{FF2B5EF4-FFF2-40B4-BE49-F238E27FC236}">
                    <a16:creationId xmlns:a16="http://schemas.microsoft.com/office/drawing/2014/main" id="{1814EC70-E323-4362-8A75-2FA5D5F07055}"/>
                  </a:ext>
                </a:extLst>
              </p:cNvPr>
              <p:cNvSpPr/>
              <p:nvPr/>
            </p:nvSpPr>
            <p:spPr>
              <a:xfrm>
                <a:off x="4373514"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54" name="Freeform: Shape 953">
                <a:extLst>
                  <a:ext uri="{FF2B5EF4-FFF2-40B4-BE49-F238E27FC236}">
                    <a16:creationId xmlns:a16="http://schemas.microsoft.com/office/drawing/2014/main" id="{5A6A504C-B01A-4C27-91C6-395D44A6F1F9}"/>
                  </a:ext>
                </a:extLst>
              </p:cNvPr>
              <p:cNvSpPr/>
              <p:nvPr/>
            </p:nvSpPr>
            <p:spPr>
              <a:xfrm>
                <a:off x="4354246" y="290366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55" name="Freeform: Shape 954">
                <a:extLst>
                  <a:ext uri="{FF2B5EF4-FFF2-40B4-BE49-F238E27FC236}">
                    <a16:creationId xmlns:a16="http://schemas.microsoft.com/office/drawing/2014/main" id="{DE7DAEDE-2DCF-4E53-AB05-30371FA03A17}"/>
                  </a:ext>
                </a:extLst>
              </p:cNvPr>
              <p:cNvSpPr/>
              <p:nvPr/>
            </p:nvSpPr>
            <p:spPr>
              <a:xfrm>
                <a:off x="4287566"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56" name="Freeform: Shape 955">
                <a:extLst>
                  <a:ext uri="{FF2B5EF4-FFF2-40B4-BE49-F238E27FC236}">
                    <a16:creationId xmlns:a16="http://schemas.microsoft.com/office/drawing/2014/main" id="{B160E730-648B-4851-8670-A76DADCB727D}"/>
                  </a:ext>
                </a:extLst>
              </p:cNvPr>
              <p:cNvSpPr/>
              <p:nvPr/>
            </p:nvSpPr>
            <p:spPr>
              <a:xfrm>
                <a:off x="4268297" y="290366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57" name="Freeform: Shape 956">
                <a:extLst>
                  <a:ext uri="{FF2B5EF4-FFF2-40B4-BE49-F238E27FC236}">
                    <a16:creationId xmlns:a16="http://schemas.microsoft.com/office/drawing/2014/main" id="{497A379E-091E-42A8-B265-CDC7C2FBB73D}"/>
                  </a:ext>
                </a:extLst>
              </p:cNvPr>
              <p:cNvSpPr/>
              <p:nvPr/>
            </p:nvSpPr>
            <p:spPr>
              <a:xfrm>
                <a:off x="4265762"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58" name="Freeform: Shape 957">
                <a:extLst>
                  <a:ext uri="{FF2B5EF4-FFF2-40B4-BE49-F238E27FC236}">
                    <a16:creationId xmlns:a16="http://schemas.microsoft.com/office/drawing/2014/main" id="{1199F97A-8D26-4139-B9D3-792CB109660C}"/>
                  </a:ext>
                </a:extLst>
              </p:cNvPr>
              <p:cNvSpPr/>
              <p:nvPr/>
            </p:nvSpPr>
            <p:spPr>
              <a:xfrm>
                <a:off x="4246367" y="29036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59" name="Freeform: Shape 958">
                <a:extLst>
                  <a:ext uri="{FF2B5EF4-FFF2-40B4-BE49-F238E27FC236}">
                    <a16:creationId xmlns:a16="http://schemas.microsoft.com/office/drawing/2014/main" id="{FC03E5A8-4CEE-4E2B-B62F-55F546240C7A}"/>
                  </a:ext>
                </a:extLst>
              </p:cNvPr>
              <p:cNvSpPr/>
              <p:nvPr/>
            </p:nvSpPr>
            <p:spPr>
              <a:xfrm>
                <a:off x="4192617" y="28842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60" name="Freeform: Shape 959">
                <a:extLst>
                  <a:ext uri="{FF2B5EF4-FFF2-40B4-BE49-F238E27FC236}">
                    <a16:creationId xmlns:a16="http://schemas.microsoft.com/office/drawing/2014/main" id="{F6D0AC23-A775-4C8A-B8C1-67F8C9D23674}"/>
                  </a:ext>
                </a:extLst>
              </p:cNvPr>
              <p:cNvSpPr/>
              <p:nvPr/>
            </p:nvSpPr>
            <p:spPr>
              <a:xfrm>
                <a:off x="4173348" y="29036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61" name="Freeform: Shape 960">
                <a:extLst>
                  <a:ext uri="{FF2B5EF4-FFF2-40B4-BE49-F238E27FC236}">
                    <a16:creationId xmlns:a16="http://schemas.microsoft.com/office/drawing/2014/main" id="{F9D886BE-E402-4777-BBCC-1D4A62E68A36}"/>
                  </a:ext>
                </a:extLst>
              </p:cNvPr>
              <p:cNvSpPr/>
              <p:nvPr/>
            </p:nvSpPr>
            <p:spPr>
              <a:xfrm>
                <a:off x="4129487" y="2874763"/>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62" name="Freeform: Shape 961">
                <a:extLst>
                  <a:ext uri="{FF2B5EF4-FFF2-40B4-BE49-F238E27FC236}">
                    <a16:creationId xmlns:a16="http://schemas.microsoft.com/office/drawing/2014/main" id="{B2F69DC7-0389-4F96-86CC-045EFCEC1C53}"/>
                  </a:ext>
                </a:extLst>
              </p:cNvPr>
              <p:cNvSpPr/>
              <p:nvPr/>
            </p:nvSpPr>
            <p:spPr>
              <a:xfrm>
                <a:off x="4110218" y="289403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63" name="Freeform: Shape 962">
                <a:extLst>
                  <a:ext uri="{FF2B5EF4-FFF2-40B4-BE49-F238E27FC236}">
                    <a16:creationId xmlns:a16="http://schemas.microsoft.com/office/drawing/2014/main" id="{1CB6DDD3-1F5F-41C2-98FC-4A1F1FEF2C10}"/>
                  </a:ext>
                </a:extLst>
              </p:cNvPr>
              <p:cNvSpPr/>
              <p:nvPr/>
            </p:nvSpPr>
            <p:spPr>
              <a:xfrm>
                <a:off x="4043538" y="286500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64" name="Freeform: Shape 963">
                <a:extLst>
                  <a:ext uri="{FF2B5EF4-FFF2-40B4-BE49-F238E27FC236}">
                    <a16:creationId xmlns:a16="http://schemas.microsoft.com/office/drawing/2014/main" id="{EB9E67C8-CE42-45AE-898B-9F6A5548C9CE}"/>
                  </a:ext>
                </a:extLst>
              </p:cNvPr>
              <p:cNvSpPr/>
              <p:nvPr/>
            </p:nvSpPr>
            <p:spPr>
              <a:xfrm>
                <a:off x="4024270" y="288427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65" name="Freeform: Shape 964">
                <a:extLst>
                  <a:ext uri="{FF2B5EF4-FFF2-40B4-BE49-F238E27FC236}">
                    <a16:creationId xmlns:a16="http://schemas.microsoft.com/office/drawing/2014/main" id="{832B9F1E-6508-43B8-9834-EAAA1290FA42}"/>
                  </a:ext>
                </a:extLst>
              </p:cNvPr>
              <p:cNvSpPr/>
              <p:nvPr/>
            </p:nvSpPr>
            <p:spPr>
              <a:xfrm>
                <a:off x="3828541" y="277322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66" name="Freeform: Shape 965">
                <a:extLst>
                  <a:ext uri="{FF2B5EF4-FFF2-40B4-BE49-F238E27FC236}">
                    <a16:creationId xmlns:a16="http://schemas.microsoft.com/office/drawing/2014/main" id="{59853128-CCF1-4ACB-A98C-2851DFCFF73B}"/>
                  </a:ext>
                </a:extLst>
              </p:cNvPr>
              <p:cNvSpPr/>
              <p:nvPr/>
            </p:nvSpPr>
            <p:spPr>
              <a:xfrm>
                <a:off x="3809145" y="279249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67" name="Freeform: Shape 966">
                <a:extLst>
                  <a:ext uri="{FF2B5EF4-FFF2-40B4-BE49-F238E27FC236}">
                    <a16:creationId xmlns:a16="http://schemas.microsoft.com/office/drawing/2014/main" id="{D013C1BC-23A4-45FB-85D7-26FCB788510D}"/>
                  </a:ext>
                </a:extLst>
              </p:cNvPr>
              <p:cNvSpPr/>
              <p:nvPr/>
            </p:nvSpPr>
            <p:spPr>
              <a:xfrm>
                <a:off x="3859092" y="278425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68" name="Freeform: Shape 967">
                <a:extLst>
                  <a:ext uri="{FF2B5EF4-FFF2-40B4-BE49-F238E27FC236}">
                    <a16:creationId xmlns:a16="http://schemas.microsoft.com/office/drawing/2014/main" id="{CC620E7E-C25D-4200-8947-BCED52C12333}"/>
                  </a:ext>
                </a:extLst>
              </p:cNvPr>
              <p:cNvSpPr/>
              <p:nvPr/>
            </p:nvSpPr>
            <p:spPr>
              <a:xfrm>
                <a:off x="3839696" y="280364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69" name="Freeform: Shape 968">
                <a:extLst>
                  <a:ext uri="{FF2B5EF4-FFF2-40B4-BE49-F238E27FC236}">
                    <a16:creationId xmlns:a16="http://schemas.microsoft.com/office/drawing/2014/main" id="{0198BA92-813E-4550-A404-6F575D6234E0}"/>
                  </a:ext>
                </a:extLst>
              </p:cNvPr>
              <p:cNvSpPr/>
              <p:nvPr/>
            </p:nvSpPr>
            <p:spPr>
              <a:xfrm>
                <a:off x="3869233" y="278970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70" name="Freeform: Shape 969">
                <a:extLst>
                  <a:ext uri="{FF2B5EF4-FFF2-40B4-BE49-F238E27FC236}">
                    <a16:creationId xmlns:a16="http://schemas.microsoft.com/office/drawing/2014/main" id="{2185464D-23A7-474B-AD12-96C3166D306C}"/>
                  </a:ext>
                </a:extLst>
              </p:cNvPr>
              <p:cNvSpPr/>
              <p:nvPr/>
            </p:nvSpPr>
            <p:spPr>
              <a:xfrm>
                <a:off x="3849964" y="280897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71" name="Freeform: Shape 970">
                <a:extLst>
                  <a:ext uri="{FF2B5EF4-FFF2-40B4-BE49-F238E27FC236}">
                    <a16:creationId xmlns:a16="http://schemas.microsoft.com/office/drawing/2014/main" id="{C1782C4E-EFF4-46E5-99EA-710BC157DF96}"/>
                  </a:ext>
                </a:extLst>
              </p:cNvPr>
              <p:cNvSpPr/>
              <p:nvPr/>
            </p:nvSpPr>
            <p:spPr>
              <a:xfrm>
                <a:off x="3914109" y="28089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72" name="Freeform: Shape 971">
                <a:extLst>
                  <a:ext uri="{FF2B5EF4-FFF2-40B4-BE49-F238E27FC236}">
                    <a16:creationId xmlns:a16="http://schemas.microsoft.com/office/drawing/2014/main" id="{9E635887-4E4D-48CE-83FF-4494669D155C}"/>
                  </a:ext>
                </a:extLst>
              </p:cNvPr>
              <p:cNvSpPr/>
              <p:nvPr/>
            </p:nvSpPr>
            <p:spPr>
              <a:xfrm>
                <a:off x="3894840" y="282823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73" name="Freeform: Shape 972">
                <a:extLst>
                  <a:ext uri="{FF2B5EF4-FFF2-40B4-BE49-F238E27FC236}">
                    <a16:creationId xmlns:a16="http://schemas.microsoft.com/office/drawing/2014/main" id="{430CB26A-33A2-48F1-9E18-802F4E7FE481}"/>
                  </a:ext>
                </a:extLst>
              </p:cNvPr>
              <p:cNvSpPr/>
              <p:nvPr/>
            </p:nvSpPr>
            <p:spPr>
              <a:xfrm>
                <a:off x="3928560" y="281188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74" name="Freeform: Shape 973">
                <a:extLst>
                  <a:ext uri="{FF2B5EF4-FFF2-40B4-BE49-F238E27FC236}">
                    <a16:creationId xmlns:a16="http://schemas.microsoft.com/office/drawing/2014/main" id="{1CAF2601-AB6F-4590-BA84-3E3143651E56}"/>
                  </a:ext>
                </a:extLst>
              </p:cNvPr>
              <p:cNvSpPr/>
              <p:nvPr/>
            </p:nvSpPr>
            <p:spPr>
              <a:xfrm>
                <a:off x="3909165" y="283115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75" name="Freeform: Shape 974">
                <a:extLst>
                  <a:ext uri="{FF2B5EF4-FFF2-40B4-BE49-F238E27FC236}">
                    <a16:creationId xmlns:a16="http://schemas.microsoft.com/office/drawing/2014/main" id="{8AEA5F15-F8F2-4F6E-8198-D969018C24A3}"/>
                  </a:ext>
                </a:extLst>
              </p:cNvPr>
              <p:cNvSpPr/>
              <p:nvPr/>
            </p:nvSpPr>
            <p:spPr>
              <a:xfrm>
                <a:off x="3952773" y="282291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76" name="Freeform: Shape 975">
                <a:extLst>
                  <a:ext uri="{FF2B5EF4-FFF2-40B4-BE49-F238E27FC236}">
                    <a16:creationId xmlns:a16="http://schemas.microsoft.com/office/drawing/2014/main" id="{AB41BB47-51F1-4A97-8673-3F6B0C2C6FEC}"/>
                  </a:ext>
                </a:extLst>
              </p:cNvPr>
              <p:cNvSpPr/>
              <p:nvPr/>
            </p:nvSpPr>
            <p:spPr>
              <a:xfrm>
                <a:off x="3933504" y="284218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77" name="Freeform: Shape 976">
                <a:extLst>
                  <a:ext uri="{FF2B5EF4-FFF2-40B4-BE49-F238E27FC236}">
                    <a16:creationId xmlns:a16="http://schemas.microsoft.com/office/drawing/2014/main" id="{FECB0C5D-8E49-457D-8E9F-25715E7168B5}"/>
                  </a:ext>
                </a:extLst>
              </p:cNvPr>
              <p:cNvSpPr/>
              <p:nvPr/>
            </p:nvSpPr>
            <p:spPr>
              <a:xfrm>
                <a:off x="3976478" y="283115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78" name="Freeform: Shape 977">
                <a:extLst>
                  <a:ext uri="{FF2B5EF4-FFF2-40B4-BE49-F238E27FC236}">
                    <a16:creationId xmlns:a16="http://schemas.microsoft.com/office/drawing/2014/main" id="{587BF9A9-E111-4B08-841E-D4D834A76071}"/>
                  </a:ext>
                </a:extLst>
              </p:cNvPr>
              <p:cNvSpPr/>
              <p:nvPr/>
            </p:nvSpPr>
            <p:spPr>
              <a:xfrm>
                <a:off x="3957083" y="285042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79" name="Freeform: Shape 978">
                <a:extLst>
                  <a:ext uri="{FF2B5EF4-FFF2-40B4-BE49-F238E27FC236}">
                    <a16:creationId xmlns:a16="http://schemas.microsoft.com/office/drawing/2014/main" id="{0D604D10-97A3-4B3D-B4EB-73F19E86BA0E}"/>
                  </a:ext>
                </a:extLst>
              </p:cNvPr>
              <p:cNvSpPr/>
              <p:nvPr/>
            </p:nvSpPr>
            <p:spPr>
              <a:xfrm>
                <a:off x="3779355" y="277588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80" name="Freeform: Shape 979">
                <a:extLst>
                  <a:ext uri="{FF2B5EF4-FFF2-40B4-BE49-F238E27FC236}">
                    <a16:creationId xmlns:a16="http://schemas.microsoft.com/office/drawing/2014/main" id="{83F2437D-DDEE-40ED-870D-45332C9B69DF}"/>
                  </a:ext>
                </a:extLst>
              </p:cNvPr>
              <p:cNvSpPr/>
              <p:nvPr/>
            </p:nvSpPr>
            <p:spPr>
              <a:xfrm>
                <a:off x="3760086" y="279515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81" name="Freeform: Shape 980">
                <a:extLst>
                  <a:ext uri="{FF2B5EF4-FFF2-40B4-BE49-F238E27FC236}">
                    <a16:creationId xmlns:a16="http://schemas.microsoft.com/office/drawing/2014/main" id="{7B52D95C-EFAE-46E2-8C5C-BE5FC7EA52D1}"/>
                  </a:ext>
                </a:extLst>
              </p:cNvPr>
              <p:cNvSpPr/>
              <p:nvPr/>
            </p:nvSpPr>
            <p:spPr>
              <a:xfrm>
                <a:off x="3760086" y="277322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82" name="Freeform: Shape 981">
                <a:extLst>
                  <a:ext uri="{FF2B5EF4-FFF2-40B4-BE49-F238E27FC236}">
                    <a16:creationId xmlns:a16="http://schemas.microsoft.com/office/drawing/2014/main" id="{84BC1224-8291-4D94-94CF-E7DC0B2F0F47}"/>
                  </a:ext>
                </a:extLst>
              </p:cNvPr>
              <p:cNvSpPr/>
              <p:nvPr/>
            </p:nvSpPr>
            <p:spPr>
              <a:xfrm>
                <a:off x="3740818" y="279249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83" name="Freeform: Shape 982">
                <a:extLst>
                  <a:ext uri="{FF2B5EF4-FFF2-40B4-BE49-F238E27FC236}">
                    <a16:creationId xmlns:a16="http://schemas.microsoft.com/office/drawing/2014/main" id="{29FFE028-55B4-40BD-9772-7B4853A0FD35}"/>
                  </a:ext>
                </a:extLst>
              </p:cNvPr>
              <p:cNvSpPr/>
              <p:nvPr/>
            </p:nvSpPr>
            <p:spPr>
              <a:xfrm>
                <a:off x="3736888" y="277322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84" name="Freeform: Shape 983">
                <a:extLst>
                  <a:ext uri="{FF2B5EF4-FFF2-40B4-BE49-F238E27FC236}">
                    <a16:creationId xmlns:a16="http://schemas.microsoft.com/office/drawing/2014/main" id="{EB82E9E4-435D-4D9F-83B3-2C23C44D4940}"/>
                  </a:ext>
                </a:extLst>
              </p:cNvPr>
              <p:cNvSpPr/>
              <p:nvPr/>
            </p:nvSpPr>
            <p:spPr>
              <a:xfrm>
                <a:off x="3717619" y="279249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85" name="Freeform: Shape 984">
                <a:extLst>
                  <a:ext uri="{FF2B5EF4-FFF2-40B4-BE49-F238E27FC236}">
                    <a16:creationId xmlns:a16="http://schemas.microsoft.com/office/drawing/2014/main" id="{A7F12FB7-E847-4912-B099-BA7F06A45231}"/>
                  </a:ext>
                </a:extLst>
              </p:cNvPr>
              <p:cNvSpPr/>
              <p:nvPr/>
            </p:nvSpPr>
            <p:spPr>
              <a:xfrm>
                <a:off x="3714070" y="276751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86" name="Freeform: Shape 985">
                <a:extLst>
                  <a:ext uri="{FF2B5EF4-FFF2-40B4-BE49-F238E27FC236}">
                    <a16:creationId xmlns:a16="http://schemas.microsoft.com/office/drawing/2014/main" id="{599A4CC5-C752-4F94-9B2C-6DB5EC3A5863}"/>
                  </a:ext>
                </a:extLst>
              </p:cNvPr>
              <p:cNvSpPr/>
              <p:nvPr/>
            </p:nvSpPr>
            <p:spPr>
              <a:xfrm>
                <a:off x="3694801" y="278678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87" name="Freeform: Shape 986">
                <a:extLst>
                  <a:ext uri="{FF2B5EF4-FFF2-40B4-BE49-F238E27FC236}">
                    <a16:creationId xmlns:a16="http://schemas.microsoft.com/office/drawing/2014/main" id="{3235ED09-B6E6-47DC-B46A-EB6F8BE00CC4}"/>
                  </a:ext>
                </a:extLst>
              </p:cNvPr>
              <p:cNvSpPr/>
              <p:nvPr/>
            </p:nvSpPr>
            <p:spPr>
              <a:xfrm>
                <a:off x="3698604" y="2766503"/>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88" name="Freeform: Shape 987">
                <a:extLst>
                  <a:ext uri="{FF2B5EF4-FFF2-40B4-BE49-F238E27FC236}">
                    <a16:creationId xmlns:a16="http://schemas.microsoft.com/office/drawing/2014/main" id="{D8F20C7E-FDE9-4BF2-9B84-014A1BEBCAD8}"/>
                  </a:ext>
                </a:extLst>
              </p:cNvPr>
              <p:cNvSpPr/>
              <p:nvPr/>
            </p:nvSpPr>
            <p:spPr>
              <a:xfrm>
                <a:off x="3679209" y="278577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89" name="Freeform: Shape 988">
                <a:extLst>
                  <a:ext uri="{FF2B5EF4-FFF2-40B4-BE49-F238E27FC236}">
                    <a16:creationId xmlns:a16="http://schemas.microsoft.com/office/drawing/2014/main" id="{9EA56FAA-B8C0-4B75-A818-306FF6757A13}"/>
                  </a:ext>
                </a:extLst>
              </p:cNvPr>
              <p:cNvSpPr/>
              <p:nvPr/>
            </p:nvSpPr>
            <p:spPr>
              <a:xfrm>
                <a:off x="3683772" y="276067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90" name="Freeform: Shape 989">
                <a:extLst>
                  <a:ext uri="{FF2B5EF4-FFF2-40B4-BE49-F238E27FC236}">
                    <a16:creationId xmlns:a16="http://schemas.microsoft.com/office/drawing/2014/main" id="{26DD181E-8065-4DDA-A199-84F789321728}"/>
                  </a:ext>
                </a:extLst>
              </p:cNvPr>
              <p:cNvSpPr/>
              <p:nvPr/>
            </p:nvSpPr>
            <p:spPr>
              <a:xfrm>
                <a:off x="3664377" y="277994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91" name="Freeform: Shape 990">
                <a:extLst>
                  <a:ext uri="{FF2B5EF4-FFF2-40B4-BE49-F238E27FC236}">
                    <a16:creationId xmlns:a16="http://schemas.microsoft.com/office/drawing/2014/main" id="{C6FC6944-B89D-49E7-A439-EBBEEEC15E18}"/>
                  </a:ext>
                </a:extLst>
              </p:cNvPr>
              <p:cNvSpPr/>
              <p:nvPr/>
            </p:nvSpPr>
            <p:spPr>
              <a:xfrm>
                <a:off x="3669194" y="276067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92" name="Freeform: Shape 991">
                <a:extLst>
                  <a:ext uri="{FF2B5EF4-FFF2-40B4-BE49-F238E27FC236}">
                    <a16:creationId xmlns:a16="http://schemas.microsoft.com/office/drawing/2014/main" id="{F58C376A-49DF-4DDB-BDDA-D40393CD7B4F}"/>
                  </a:ext>
                </a:extLst>
              </p:cNvPr>
              <p:cNvSpPr/>
              <p:nvPr/>
            </p:nvSpPr>
            <p:spPr>
              <a:xfrm>
                <a:off x="3649925" y="277994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93" name="Freeform: Shape 992">
                <a:extLst>
                  <a:ext uri="{FF2B5EF4-FFF2-40B4-BE49-F238E27FC236}">
                    <a16:creationId xmlns:a16="http://schemas.microsoft.com/office/drawing/2014/main" id="{8600918E-9110-4179-94FF-BB8E69757164}"/>
                  </a:ext>
                </a:extLst>
              </p:cNvPr>
              <p:cNvSpPr/>
              <p:nvPr/>
            </p:nvSpPr>
            <p:spPr>
              <a:xfrm>
                <a:off x="3649925" y="276067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94" name="Freeform: Shape 993">
                <a:extLst>
                  <a:ext uri="{FF2B5EF4-FFF2-40B4-BE49-F238E27FC236}">
                    <a16:creationId xmlns:a16="http://schemas.microsoft.com/office/drawing/2014/main" id="{EB90872B-7A46-4A7C-BDE2-9340227ABEA5}"/>
                  </a:ext>
                </a:extLst>
              </p:cNvPr>
              <p:cNvSpPr/>
              <p:nvPr/>
            </p:nvSpPr>
            <p:spPr>
              <a:xfrm>
                <a:off x="3630530" y="277994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95" name="Freeform: Shape 994">
                <a:extLst>
                  <a:ext uri="{FF2B5EF4-FFF2-40B4-BE49-F238E27FC236}">
                    <a16:creationId xmlns:a16="http://schemas.microsoft.com/office/drawing/2014/main" id="{CABAC6E0-29BB-40E3-9C13-2DF02DF56CA7}"/>
                  </a:ext>
                </a:extLst>
              </p:cNvPr>
              <p:cNvSpPr/>
              <p:nvPr/>
            </p:nvSpPr>
            <p:spPr>
              <a:xfrm>
                <a:off x="3620642" y="275661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96" name="Freeform: Shape 995">
                <a:extLst>
                  <a:ext uri="{FF2B5EF4-FFF2-40B4-BE49-F238E27FC236}">
                    <a16:creationId xmlns:a16="http://schemas.microsoft.com/office/drawing/2014/main" id="{BFEFD565-103A-4650-B616-FBB2164EB985}"/>
                  </a:ext>
                </a:extLst>
              </p:cNvPr>
              <p:cNvSpPr/>
              <p:nvPr/>
            </p:nvSpPr>
            <p:spPr>
              <a:xfrm>
                <a:off x="3601373" y="277588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97" name="Freeform: Shape 996">
                <a:extLst>
                  <a:ext uri="{FF2B5EF4-FFF2-40B4-BE49-F238E27FC236}">
                    <a16:creationId xmlns:a16="http://schemas.microsoft.com/office/drawing/2014/main" id="{19DF0530-A8CA-4B1B-9132-2C86784AA1C7}"/>
                  </a:ext>
                </a:extLst>
              </p:cNvPr>
              <p:cNvSpPr/>
              <p:nvPr/>
            </p:nvSpPr>
            <p:spPr>
              <a:xfrm>
                <a:off x="3595542" y="275737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98" name="Freeform: Shape 997">
                <a:extLst>
                  <a:ext uri="{FF2B5EF4-FFF2-40B4-BE49-F238E27FC236}">
                    <a16:creationId xmlns:a16="http://schemas.microsoft.com/office/drawing/2014/main" id="{D62B73BB-4803-419D-9223-483949E1410D}"/>
                  </a:ext>
                </a:extLst>
              </p:cNvPr>
              <p:cNvSpPr/>
              <p:nvPr/>
            </p:nvSpPr>
            <p:spPr>
              <a:xfrm>
                <a:off x="3576273" y="277664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99" name="Freeform: Shape 998">
                <a:extLst>
                  <a:ext uri="{FF2B5EF4-FFF2-40B4-BE49-F238E27FC236}">
                    <a16:creationId xmlns:a16="http://schemas.microsoft.com/office/drawing/2014/main" id="{8994805A-07E4-40BC-B899-ED671A34FF0B}"/>
                  </a:ext>
                </a:extLst>
              </p:cNvPr>
              <p:cNvSpPr/>
              <p:nvPr/>
            </p:nvSpPr>
            <p:spPr>
              <a:xfrm>
                <a:off x="3578682" y="275661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00" name="Freeform: Shape 999">
                <a:extLst>
                  <a:ext uri="{FF2B5EF4-FFF2-40B4-BE49-F238E27FC236}">
                    <a16:creationId xmlns:a16="http://schemas.microsoft.com/office/drawing/2014/main" id="{C833B485-BEEA-49CB-9664-DE4ABE4BDDFD}"/>
                  </a:ext>
                </a:extLst>
              </p:cNvPr>
              <p:cNvSpPr/>
              <p:nvPr/>
            </p:nvSpPr>
            <p:spPr>
              <a:xfrm>
                <a:off x="3559286" y="277588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01" name="Freeform: Shape 1000">
                <a:extLst>
                  <a:ext uri="{FF2B5EF4-FFF2-40B4-BE49-F238E27FC236}">
                    <a16:creationId xmlns:a16="http://schemas.microsoft.com/office/drawing/2014/main" id="{EF3ACB2B-745F-4903-BEB0-3385C0152297}"/>
                  </a:ext>
                </a:extLst>
              </p:cNvPr>
              <p:cNvSpPr/>
              <p:nvPr/>
            </p:nvSpPr>
            <p:spPr>
              <a:xfrm>
                <a:off x="3559286" y="274824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02" name="Freeform: Shape 1001">
                <a:extLst>
                  <a:ext uri="{FF2B5EF4-FFF2-40B4-BE49-F238E27FC236}">
                    <a16:creationId xmlns:a16="http://schemas.microsoft.com/office/drawing/2014/main" id="{52956488-3867-47A0-BBC3-BDBE7B8A02F5}"/>
                  </a:ext>
                </a:extLst>
              </p:cNvPr>
              <p:cNvSpPr/>
              <p:nvPr/>
            </p:nvSpPr>
            <p:spPr>
              <a:xfrm>
                <a:off x="3540018" y="276751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03" name="Freeform: Shape 1002">
                <a:extLst>
                  <a:ext uri="{FF2B5EF4-FFF2-40B4-BE49-F238E27FC236}">
                    <a16:creationId xmlns:a16="http://schemas.microsoft.com/office/drawing/2014/main" id="{CD9DBAE8-977F-4715-9609-361F1FF5A657}"/>
                  </a:ext>
                </a:extLst>
              </p:cNvPr>
              <p:cNvSpPr/>
              <p:nvPr/>
            </p:nvSpPr>
            <p:spPr>
              <a:xfrm>
                <a:off x="3534440" y="27396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04" name="Freeform: Shape 1003">
                <a:extLst>
                  <a:ext uri="{FF2B5EF4-FFF2-40B4-BE49-F238E27FC236}">
                    <a16:creationId xmlns:a16="http://schemas.microsoft.com/office/drawing/2014/main" id="{155BBCA4-272C-43BE-A7A1-4906613CEA90}"/>
                  </a:ext>
                </a:extLst>
              </p:cNvPr>
              <p:cNvSpPr/>
              <p:nvPr/>
            </p:nvSpPr>
            <p:spPr>
              <a:xfrm>
                <a:off x="3515171" y="27590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05" name="Freeform: Shape 1004">
                <a:extLst>
                  <a:ext uri="{FF2B5EF4-FFF2-40B4-BE49-F238E27FC236}">
                    <a16:creationId xmlns:a16="http://schemas.microsoft.com/office/drawing/2014/main" id="{6D00E246-AF2C-4303-A025-1FB9280EEC38}"/>
                  </a:ext>
                </a:extLst>
              </p:cNvPr>
              <p:cNvSpPr/>
              <p:nvPr/>
            </p:nvSpPr>
            <p:spPr>
              <a:xfrm>
                <a:off x="3520749" y="272885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06" name="Freeform: Shape 1005">
                <a:extLst>
                  <a:ext uri="{FF2B5EF4-FFF2-40B4-BE49-F238E27FC236}">
                    <a16:creationId xmlns:a16="http://schemas.microsoft.com/office/drawing/2014/main" id="{861500C5-8564-48FD-A6B0-6B431E9BB95F}"/>
                  </a:ext>
                </a:extLst>
              </p:cNvPr>
              <p:cNvSpPr/>
              <p:nvPr/>
            </p:nvSpPr>
            <p:spPr>
              <a:xfrm>
                <a:off x="3501354" y="274824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07" name="Freeform: Shape 1006">
                <a:extLst>
                  <a:ext uri="{FF2B5EF4-FFF2-40B4-BE49-F238E27FC236}">
                    <a16:creationId xmlns:a16="http://schemas.microsoft.com/office/drawing/2014/main" id="{4540830C-6286-4C16-B493-0898ADAC1EAB}"/>
                  </a:ext>
                </a:extLst>
              </p:cNvPr>
              <p:cNvSpPr/>
              <p:nvPr/>
            </p:nvSpPr>
            <p:spPr>
              <a:xfrm>
                <a:off x="3475113" y="272885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08" name="Freeform: Shape 1007">
                <a:extLst>
                  <a:ext uri="{FF2B5EF4-FFF2-40B4-BE49-F238E27FC236}">
                    <a16:creationId xmlns:a16="http://schemas.microsoft.com/office/drawing/2014/main" id="{A95F7BC4-F43F-4B16-80F3-1B2563D9A315}"/>
                  </a:ext>
                </a:extLst>
              </p:cNvPr>
              <p:cNvSpPr/>
              <p:nvPr/>
            </p:nvSpPr>
            <p:spPr>
              <a:xfrm>
                <a:off x="3455844" y="274824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09" name="Freeform: Shape 1008">
                <a:extLst>
                  <a:ext uri="{FF2B5EF4-FFF2-40B4-BE49-F238E27FC236}">
                    <a16:creationId xmlns:a16="http://schemas.microsoft.com/office/drawing/2014/main" id="{C94283C5-020E-4961-985C-9AE3C1027CBB}"/>
                  </a:ext>
                </a:extLst>
              </p:cNvPr>
              <p:cNvSpPr/>
              <p:nvPr/>
            </p:nvSpPr>
            <p:spPr>
              <a:xfrm>
                <a:off x="3368628" y="270882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10" name="Freeform: Shape 1009">
                <a:extLst>
                  <a:ext uri="{FF2B5EF4-FFF2-40B4-BE49-F238E27FC236}">
                    <a16:creationId xmlns:a16="http://schemas.microsoft.com/office/drawing/2014/main" id="{E802800F-7119-4850-B044-890125FB17C8}"/>
                  </a:ext>
                </a:extLst>
              </p:cNvPr>
              <p:cNvSpPr/>
              <p:nvPr/>
            </p:nvSpPr>
            <p:spPr>
              <a:xfrm>
                <a:off x="3349233" y="272809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11" name="Freeform: Shape 1010">
                <a:extLst>
                  <a:ext uri="{FF2B5EF4-FFF2-40B4-BE49-F238E27FC236}">
                    <a16:creationId xmlns:a16="http://schemas.microsoft.com/office/drawing/2014/main" id="{70C285F1-72A4-4CEB-B4EB-0DBDF0C8EADE}"/>
                  </a:ext>
                </a:extLst>
              </p:cNvPr>
              <p:cNvSpPr/>
              <p:nvPr/>
            </p:nvSpPr>
            <p:spPr>
              <a:xfrm>
                <a:off x="3266707" y="268131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12" name="Freeform: Shape 1011">
                <a:extLst>
                  <a:ext uri="{FF2B5EF4-FFF2-40B4-BE49-F238E27FC236}">
                    <a16:creationId xmlns:a16="http://schemas.microsoft.com/office/drawing/2014/main" id="{54F366A2-9F4F-4FD0-80B8-8A25C7500628}"/>
                  </a:ext>
                </a:extLst>
              </p:cNvPr>
              <p:cNvSpPr/>
              <p:nvPr/>
            </p:nvSpPr>
            <p:spPr>
              <a:xfrm>
                <a:off x="3247438" y="270058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13" name="Freeform: Shape 1012">
                <a:extLst>
                  <a:ext uri="{FF2B5EF4-FFF2-40B4-BE49-F238E27FC236}">
                    <a16:creationId xmlns:a16="http://schemas.microsoft.com/office/drawing/2014/main" id="{F4353B5F-02FB-49AE-AAEF-EDBEB4F7C9F2}"/>
                  </a:ext>
                </a:extLst>
              </p:cNvPr>
              <p:cNvSpPr/>
              <p:nvPr/>
            </p:nvSpPr>
            <p:spPr>
              <a:xfrm>
                <a:off x="3238184" y="267586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14" name="Freeform: Shape 1013">
                <a:extLst>
                  <a:ext uri="{FF2B5EF4-FFF2-40B4-BE49-F238E27FC236}">
                    <a16:creationId xmlns:a16="http://schemas.microsoft.com/office/drawing/2014/main" id="{6187BC15-60AA-4D94-A457-6EAB39FCF4FA}"/>
                  </a:ext>
                </a:extLst>
              </p:cNvPr>
              <p:cNvSpPr/>
              <p:nvPr/>
            </p:nvSpPr>
            <p:spPr>
              <a:xfrm>
                <a:off x="3218789" y="269513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15" name="Freeform: Shape 1014">
                <a:extLst>
                  <a:ext uri="{FF2B5EF4-FFF2-40B4-BE49-F238E27FC236}">
                    <a16:creationId xmlns:a16="http://schemas.microsoft.com/office/drawing/2014/main" id="{A890FD0B-F04D-46B2-8889-CFE8E0FE1916}"/>
                  </a:ext>
                </a:extLst>
              </p:cNvPr>
              <p:cNvSpPr/>
              <p:nvPr/>
            </p:nvSpPr>
            <p:spPr>
              <a:xfrm>
                <a:off x="3208014" y="26674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16" name="Freeform: Shape 1015">
                <a:extLst>
                  <a:ext uri="{FF2B5EF4-FFF2-40B4-BE49-F238E27FC236}">
                    <a16:creationId xmlns:a16="http://schemas.microsoft.com/office/drawing/2014/main" id="{1FF7ECEF-C8B7-4ABD-90D4-9410EDEE4017}"/>
                  </a:ext>
                </a:extLst>
              </p:cNvPr>
              <p:cNvSpPr/>
              <p:nvPr/>
            </p:nvSpPr>
            <p:spPr>
              <a:xfrm>
                <a:off x="3188745" y="26867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17" name="Freeform: Shape 1016">
                <a:extLst>
                  <a:ext uri="{FF2B5EF4-FFF2-40B4-BE49-F238E27FC236}">
                    <a16:creationId xmlns:a16="http://schemas.microsoft.com/office/drawing/2014/main" id="{FB48F972-3D38-4B50-9E66-056CB11F949C}"/>
                  </a:ext>
                </a:extLst>
              </p:cNvPr>
              <p:cNvSpPr/>
              <p:nvPr/>
            </p:nvSpPr>
            <p:spPr>
              <a:xfrm>
                <a:off x="3173279" y="26674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18" name="Freeform: Shape 1017">
                <a:extLst>
                  <a:ext uri="{FF2B5EF4-FFF2-40B4-BE49-F238E27FC236}">
                    <a16:creationId xmlns:a16="http://schemas.microsoft.com/office/drawing/2014/main" id="{91EFECEB-A0D4-438F-B815-A370EB7566B8}"/>
                  </a:ext>
                </a:extLst>
              </p:cNvPr>
              <p:cNvSpPr/>
              <p:nvPr/>
            </p:nvSpPr>
            <p:spPr>
              <a:xfrm>
                <a:off x="3154011" y="26867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19" name="Freeform: Shape 1018">
                <a:extLst>
                  <a:ext uri="{FF2B5EF4-FFF2-40B4-BE49-F238E27FC236}">
                    <a16:creationId xmlns:a16="http://schemas.microsoft.com/office/drawing/2014/main" id="{C22FC66F-6844-4512-AC99-0A9447229BB9}"/>
                  </a:ext>
                </a:extLst>
              </p:cNvPr>
              <p:cNvSpPr/>
              <p:nvPr/>
            </p:nvSpPr>
            <p:spPr>
              <a:xfrm>
                <a:off x="3151222" y="266192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20" name="Freeform: Shape 1019">
                <a:extLst>
                  <a:ext uri="{FF2B5EF4-FFF2-40B4-BE49-F238E27FC236}">
                    <a16:creationId xmlns:a16="http://schemas.microsoft.com/office/drawing/2014/main" id="{8914DCC9-D5C9-4D38-9B72-DA537DD650DC}"/>
                  </a:ext>
                </a:extLst>
              </p:cNvPr>
              <p:cNvSpPr/>
              <p:nvPr/>
            </p:nvSpPr>
            <p:spPr>
              <a:xfrm>
                <a:off x="3131826" y="26813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21" name="Freeform: Shape 1020">
                <a:extLst>
                  <a:ext uri="{FF2B5EF4-FFF2-40B4-BE49-F238E27FC236}">
                    <a16:creationId xmlns:a16="http://schemas.microsoft.com/office/drawing/2014/main" id="{34D23B71-5FD3-4664-93D2-C577B4970468}"/>
                  </a:ext>
                </a:extLst>
              </p:cNvPr>
              <p:cNvSpPr/>
              <p:nvPr/>
            </p:nvSpPr>
            <p:spPr>
              <a:xfrm>
                <a:off x="3117502" y="266192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22" name="Freeform: Shape 1021">
                <a:extLst>
                  <a:ext uri="{FF2B5EF4-FFF2-40B4-BE49-F238E27FC236}">
                    <a16:creationId xmlns:a16="http://schemas.microsoft.com/office/drawing/2014/main" id="{54D04E7E-EB32-4A7C-8A40-A0F58F05C20E}"/>
                  </a:ext>
                </a:extLst>
              </p:cNvPr>
              <p:cNvSpPr/>
              <p:nvPr/>
            </p:nvSpPr>
            <p:spPr>
              <a:xfrm>
                <a:off x="3098106" y="26813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23" name="Freeform: Shape 1022">
                <a:extLst>
                  <a:ext uri="{FF2B5EF4-FFF2-40B4-BE49-F238E27FC236}">
                    <a16:creationId xmlns:a16="http://schemas.microsoft.com/office/drawing/2014/main" id="{49A50440-B3F9-4779-A7AF-D9AFCC2A53BB}"/>
                  </a:ext>
                </a:extLst>
              </p:cNvPr>
              <p:cNvSpPr/>
              <p:nvPr/>
            </p:nvSpPr>
            <p:spPr>
              <a:xfrm>
                <a:off x="3032567" y="2648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24" name="Freeform: Shape 1023">
                <a:extLst>
                  <a:ext uri="{FF2B5EF4-FFF2-40B4-BE49-F238E27FC236}">
                    <a16:creationId xmlns:a16="http://schemas.microsoft.com/office/drawing/2014/main" id="{132654B6-4C2C-47E1-8B09-7DCE8F3E623F}"/>
                  </a:ext>
                </a:extLst>
              </p:cNvPr>
              <p:cNvSpPr/>
              <p:nvPr/>
            </p:nvSpPr>
            <p:spPr>
              <a:xfrm>
                <a:off x="3013299" y="266749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25" name="Freeform: Shape 1024">
                <a:extLst>
                  <a:ext uri="{FF2B5EF4-FFF2-40B4-BE49-F238E27FC236}">
                    <a16:creationId xmlns:a16="http://schemas.microsoft.com/office/drawing/2014/main" id="{23014616-C76A-4F7C-A321-8FDF4AD27693}"/>
                  </a:ext>
                </a:extLst>
              </p:cNvPr>
              <p:cNvSpPr/>
              <p:nvPr/>
            </p:nvSpPr>
            <p:spPr>
              <a:xfrm>
                <a:off x="3015834" y="264822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26" name="Freeform: Shape 1025">
                <a:extLst>
                  <a:ext uri="{FF2B5EF4-FFF2-40B4-BE49-F238E27FC236}">
                    <a16:creationId xmlns:a16="http://schemas.microsoft.com/office/drawing/2014/main" id="{17ACBFCE-22D3-4525-BE29-46C0739BCC1E}"/>
                  </a:ext>
                </a:extLst>
              </p:cNvPr>
              <p:cNvSpPr/>
              <p:nvPr/>
            </p:nvSpPr>
            <p:spPr>
              <a:xfrm>
                <a:off x="2996439" y="266749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27" name="Freeform: Shape 1026">
                <a:extLst>
                  <a:ext uri="{FF2B5EF4-FFF2-40B4-BE49-F238E27FC236}">
                    <a16:creationId xmlns:a16="http://schemas.microsoft.com/office/drawing/2014/main" id="{FE6F93A6-C378-49C1-8234-EE4587D07B37}"/>
                  </a:ext>
                </a:extLst>
              </p:cNvPr>
              <p:cNvSpPr/>
              <p:nvPr/>
            </p:nvSpPr>
            <p:spPr>
              <a:xfrm>
                <a:off x="2968550" y="263758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28" name="Freeform: Shape 1027">
                <a:extLst>
                  <a:ext uri="{FF2B5EF4-FFF2-40B4-BE49-F238E27FC236}">
                    <a16:creationId xmlns:a16="http://schemas.microsoft.com/office/drawing/2014/main" id="{58460CF7-0B83-4894-9BFC-7DD2D9BEAE1E}"/>
                  </a:ext>
                </a:extLst>
              </p:cNvPr>
              <p:cNvSpPr/>
              <p:nvPr/>
            </p:nvSpPr>
            <p:spPr>
              <a:xfrm>
                <a:off x="2949154" y="265684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29" name="Freeform: Shape 1028">
                <a:extLst>
                  <a:ext uri="{FF2B5EF4-FFF2-40B4-BE49-F238E27FC236}">
                    <a16:creationId xmlns:a16="http://schemas.microsoft.com/office/drawing/2014/main" id="{FB973294-3EFC-4724-8D69-90049B4EAC54}"/>
                  </a:ext>
                </a:extLst>
              </p:cNvPr>
              <p:cNvSpPr/>
              <p:nvPr/>
            </p:nvSpPr>
            <p:spPr>
              <a:xfrm>
                <a:off x="2953845" y="263758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30" name="Freeform: Shape 1029">
                <a:extLst>
                  <a:ext uri="{FF2B5EF4-FFF2-40B4-BE49-F238E27FC236}">
                    <a16:creationId xmlns:a16="http://schemas.microsoft.com/office/drawing/2014/main" id="{7373A278-E302-424C-A4A1-F1EB76B4EE51}"/>
                  </a:ext>
                </a:extLst>
              </p:cNvPr>
              <p:cNvSpPr/>
              <p:nvPr/>
            </p:nvSpPr>
            <p:spPr>
              <a:xfrm>
                <a:off x="2934449" y="265684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31" name="Freeform: Shape 1030">
                <a:extLst>
                  <a:ext uri="{FF2B5EF4-FFF2-40B4-BE49-F238E27FC236}">
                    <a16:creationId xmlns:a16="http://schemas.microsoft.com/office/drawing/2014/main" id="{B07F9F7A-7D5F-4891-A74F-AB464E6CF0E4}"/>
                  </a:ext>
                </a:extLst>
              </p:cNvPr>
              <p:cNvSpPr/>
              <p:nvPr/>
            </p:nvSpPr>
            <p:spPr>
              <a:xfrm>
                <a:off x="2512694" y="246745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32" name="Freeform: Shape 1031">
                <a:extLst>
                  <a:ext uri="{FF2B5EF4-FFF2-40B4-BE49-F238E27FC236}">
                    <a16:creationId xmlns:a16="http://schemas.microsoft.com/office/drawing/2014/main" id="{A498D688-A786-4022-8B17-2D1F06591C7A}"/>
                  </a:ext>
                </a:extLst>
              </p:cNvPr>
              <p:cNvSpPr/>
              <p:nvPr/>
            </p:nvSpPr>
            <p:spPr>
              <a:xfrm>
                <a:off x="2493425" y="248672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33" name="Freeform: Shape 1032">
                <a:extLst>
                  <a:ext uri="{FF2B5EF4-FFF2-40B4-BE49-F238E27FC236}">
                    <a16:creationId xmlns:a16="http://schemas.microsoft.com/office/drawing/2014/main" id="{167BD3AE-AC7C-46E6-A83A-250A158C85ED}"/>
                  </a:ext>
                </a:extLst>
              </p:cNvPr>
              <p:cNvSpPr/>
              <p:nvPr/>
            </p:nvSpPr>
            <p:spPr>
              <a:xfrm>
                <a:off x="2097150" y="223091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34" name="Freeform: Shape 1033">
                <a:extLst>
                  <a:ext uri="{FF2B5EF4-FFF2-40B4-BE49-F238E27FC236}">
                    <a16:creationId xmlns:a16="http://schemas.microsoft.com/office/drawing/2014/main" id="{A8A90173-E5EC-4A45-B1B8-9023FDA4888F}"/>
                  </a:ext>
                </a:extLst>
              </p:cNvPr>
              <p:cNvSpPr/>
              <p:nvPr/>
            </p:nvSpPr>
            <p:spPr>
              <a:xfrm>
                <a:off x="2077754" y="225017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35" name="Freeform: Shape 1034">
                <a:extLst>
                  <a:ext uri="{FF2B5EF4-FFF2-40B4-BE49-F238E27FC236}">
                    <a16:creationId xmlns:a16="http://schemas.microsoft.com/office/drawing/2014/main" id="{35F73C03-88FA-45DA-96DC-F485F7C49598}"/>
                  </a:ext>
                </a:extLst>
              </p:cNvPr>
              <p:cNvSpPr/>
              <p:nvPr/>
            </p:nvSpPr>
            <p:spPr>
              <a:xfrm>
                <a:off x="1903702" y="2064464"/>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36" name="Freeform: Shape 1035">
                <a:extLst>
                  <a:ext uri="{FF2B5EF4-FFF2-40B4-BE49-F238E27FC236}">
                    <a16:creationId xmlns:a16="http://schemas.microsoft.com/office/drawing/2014/main" id="{3FFB6B81-D1CF-4449-BB53-AA97C5A4E13B}"/>
                  </a:ext>
                </a:extLst>
              </p:cNvPr>
              <p:cNvSpPr/>
              <p:nvPr/>
            </p:nvSpPr>
            <p:spPr>
              <a:xfrm>
                <a:off x="1884307" y="20837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37" name="Freeform: Shape 1036">
                <a:extLst>
                  <a:ext uri="{FF2B5EF4-FFF2-40B4-BE49-F238E27FC236}">
                    <a16:creationId xmlns:a16="http://schemas.microsoft.com/office/drawing/2014/main" id="{E4EA504C-B283-4633-9309-B9EFC74E90BA}"/>
                  </a:ext>
                </a:extLst>
              </p:cNvPr>
              <p:cNvSpPr/>
              <p:nvPr/>
            </p:nvSpPr>
            <p:spPr>
              <a:xfrm>
                <a:off x="1836896" y="204506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38" name="Freeform: Shape 1037">
                <a:extLst>
                  <a:ext uri="{FF2B5EF4-FFF2-40B4-BE49-F238E27FC236}">
                    <a16:creationId xmlns:a16="http://schemas.microsoft.com/office/drawing/2014/main" id="{A7A36603-0E2E-4D66-BBC8-102ABD7F2F49}"/>
                  </a:ext>
                </a:extLst>
              </p:cNvPr>
              <p:cNvSpPr/>
              <p:nvPr/>
            </p:nvSpPr>
            <p:spPr>
              <a:xfrm>
                <a:off x="1817500" y="206446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39" name="Freeform: Shape 1038">
                <a:extLst>
                  <a:ext uri="{FF2B5EF4-FFF2-40B4-BE49-F238E27FC236}">
                    <a16:creationId xmlns:a16="http://schemas.microsoft.com/office/drawing/2014/main" id="{EF8C0E6C-2F87-4CBE-8EED-DC336502EACA}"/>
                  </a:ext>
                </a:extLst>
              </p:cNvPr>
              <p:cNvSpPr/>
              <p:nvPr/>
            </p:nvSpPr>
            <p:spPr>
              <a:xfrm>
                <a:off x="1740806" y="197217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40" name="Freeform: Shape 1039">
                <a:extLst>
                  <a:ext uri="{FF2B5EF4-FFF2-40B4-BE49-F238E27FC236}">
                    <a16:creationId xmlns:a16="http://schemas.microsoft.com/office/drawing/2014/main" id="{1CF1E3C7-37B5-405C-ABBE-18D4B39ABE4C}"/>
                  </a:ext>
                </a:extLst>
              </p:cNvPr>
              <p:cNvSpPr/>
              <p:nvPr/>
            </p:nvSpPr>
            <p:spPr>
              <a:xfrm>
                <a:off x="1721411" y="199144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41" name="Freeform: Shape 1040">
                <a:extLst>
                  <a:ext uri="{FF2B5EF4-FFF2-40B4-BE49-F238E27FC236}">
                    <a16:creationId xmlns:a16="http://schemas.microsoft.com/office/drawing/2014/main" id="{5EEEF235-792B-4519-9278-CD6D03775B23}"/>
                  </a:ext>
                </a:extLst>
              </p:cNvPr>
              <p:cNvSpPr/>
              <p:nvPr/>
            </p:nvSpPr>
            <p:spPr>
              <a:xfrm>
                <a:off x="1702142" y="193617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42" name="Freeform: Shape 1041">
                <a:extLst>
                  <a:ext uri="{FF2B5EF4-FFF2-40B4-BE49-F238E27FC236}">
                    <a16:creationId xmlns:a16="http://schemas.microsoft.com/office/drawing/2014/main" id="{24F4045C-FC52-4397-9782-F455B0EBE26D}"/>
                  </a:ext>
                </a:extLst>
              </p:cNvPr>
              <p:cNvSpPr/>
              <p:nvPr/>
            </p:nvSpPr>
            <p:spPr>
              <a:xfrm>
                <a:off x="1682747" y="19555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43" name="Freeform: Shape 1042">
                <a:extLst>
                  <a:ext uri="{FF2B5EF4-FFF2-40B4-BE49-F238E27FC236}">
                    <a16:creationId xmlns:a16="http://schemas.microsoft.com/office/drawing/2014/main" id="{47AD10F0-97A6-4872-8D6D-74DDC123FE71}"/>
                  </a:ext>
                </a:extLst>
              </p:cNvPr>
              <p:cNvSpPr/>
              <p:nvPr/>
            </p:nvSpPr>
            <p:spPr>
              <a:xfrm>
                <a:off x="1599714" y="187874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44" name="Freeform: Shape 1043">
                <a:extLst>
                  <a:ext uri="{FF2B5EF4-FFF2-40B4-BE49-F238E27FC236}">
                    <a16:creationId xmlns:a16="http://schemas.microsoft.com/office/drawing/2014/main" id="{3FCF39C1-B1DB-4588-AD5F-FED336E06534}"/>
                  </a:ext>
                </a:extLst>
              </p:cNvPr>
              <p:cNvSpPr/>
              <p:nvPr/>
            </p:nvSpPr>
            <p:spPr>
              <a:xfrm>
                <a:off x="1580445" y="189801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45" name="Freeform: Shape 1044">
                <a:extLst>
                  <a:ext uri="{FF2B5EF4-FFF2-40B4-BE49-F238E27FC236}">
                    <a16:creationId xmlns:a16="http://schemas.microsoft.com/office/drawing/2014/main" id="{97058195-E853-4DC9-84BD-2E8FFE41BF8C}"/>
                  </a:ext>
                </a:extLst>
              </p:cNvPr>
              <p:cNvSpPr/>
              <p:nvPr/>
            </p:nvSpPr>
            <p:spPr>
              <a:xfrm>
                <a:off x="1549134" y="1844648"/>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46" name="Freeform: Shape 1045">
                <a:extLst>
                  <a:ext uri="{FF2B5EF4-FFF2-40B4-BE49-F238E27FC236}">
                    <a16:creationId xmlns:a16="http://schemas.microsoft.com/office/drawing/2014/main" id="{F2870090-C24A-484D-BC2B-86AFC3C74F66}"/>
                  </a:ext>
                </a:extLst>
              </p:cNvPr>
              <p:cNvSpPr/>
              <p:nvPr/>
            </p:nvSpPr>
            <p:spPr>
              <a:xfrm>
                <a:off x="1529738" y="186391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47" name="Freeform: Shape 1046">
                <a:extLst>
                  <a:ext uri="{FF2B5EF4-FFF2-40B4-BE49-F238E27FC236}">
                    <a16:creationId xmlns:a16="http://schemas.microsoft.com/office/drawing/2014/main" id="{BCCE953D-DA66-445A-8F8C-42CC140E8ACD}"/>
                  </a:ext>
                </a:extLst>
              </p:cNvPr>
              <p:cNvSpPr/>
              <p:nvPr/>
            </p:nvSpPr>
            <p:spPr>
              <a:xfrm>
                <a:off x="1443156" y="181346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48" name="Freeform: Shape 1047">
                <a:extLst>
                  <a:ext uri="{FF2B5EF4-FFF2-40B4-BE49-F238E27FC236}">
                    <a16:creationId xmlns:a16="http://schemas.microsoft.com/office/drawing/2014/main" id="{6D3E56C5-CD79-4BDB-BBF6-242D4BA6A2EE}"/>
                  </a:ext>
                </a:extLst>
              </p:cNvPr>
              <p:cNvSpPr/>
              <p:nvPr/>
            </p:nvSpPr>
            <p:spPr>
              <a:xfrm>
                <a:off x="1423761" y="18327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49" name="Freeform: Shape 1048">
                <a:extLst>
                  <a:ext uri="{FF2B5EF4-FFF2-40B4-BE49-F238E27FC236}">
                    <a16:creationId xmlns:a16="http://schemas.microsoft.com/office/drawing/2014/main" id="{7E726CF4-AFE2-4C65-9894-D592262F4774}"/>
                  </a:ext>
                </a:extLst>
              </p:cNvPr>
              <p:cNvSpPr/>
              <p:nvPr/>
            </p:nvSpPr>
            <p:spPr>
              <a:xfrm>
                <a:off x="1532654" y="184008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50" name="Freeform: Shape 1049">
                <a:extLst>
                  <a:ext uri="{FF2B5EF4-FFF2-40B4-BE49-F238E27FC236}">
                    <a16:creationId xmlns:a16="http://schemas.microsoft.com/office/drawing/2014/main" id="{1B264C76-E107-4007-A10B-F712635A6D61}"/>
                  </a:ext>
                </a:extLst>
              </p:cNvPr>
              <p:cNvSpPr/>
              <p:nvPr/>
            </p:nvSpPr>
            <p:spPr>
              <a:xfrm>
                <a:off x="1513258" y="185948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51" name="Freeform: Shape 1050">
                <a:extLst>
                  <a:ext uri="{FF2B5EF4-FFF2-40B4-BE49-F238E27FC236}">
                    <a16:creationId xmlns:a16="http://schemas.microsoft.com/office/drawing/2014/main" id="{84310B45-114F-47B9-A8F3-FB3B35B49AD5}"/>
                  </a:ext>
                </a:extLst>
              </p:cNvPr>
              <p:cNvSpPr/>
              <p:nvPr/>
            </p:nvSpPr>
            <p:spPr>
              <a:xfrm>
                <a:off x="1506033" y="183273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52" name="Freeform: Shape 1051">
                <a:extLst>
                  <a:ext uri="{FF2B5EF4-FFF2-40B4-BE49-F238E27FC236}">
                    <a16:creationId xmlns:a16="http://schemas.microsoft.com/office/drawing/2014/main" id="{17F29037-F772-4B3E-AC8A-4D208E488732}"/>
                  </a:ext>
                </a:extLst>
              </p:cNvPr>
              <p:cNvSpPr/>
              <p:nvPr/>
            </p:nvSpPr>
            <p:spPr>
              <a:xfrm>
                <a:off x="1486637" y="18521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47" name="Freeform: Shape 1146">
                <a:extLst>
                  <a:ext uri="{FF2B5EF4-FFF2-40B4-BE49-F238E27FC236}">
                    <a16:creationId xmlns:a16="http://schemas.microsoft.com/office/drawing/2014/main" id="{5189B219-C04D-4D2F-80B7-F90A949E6FB2}"/>
                  </a:ext>
                </a:extLst>
              </p:cNvPr>
              <p:cNvSpPr/>
              <p:nvPr/>
            </p:nvSpPr>
            <p:spPr>
              <a:xfrm>
                <a:off x="1418563" y="1836916"/>
                <a:ext cx="3677779" cy="1170319"/>
              </a:xfrm>
              <a:custGeom>
                <a:avLst/>
                <a:gdLst>
                  <a:gd name="connsiteX0" fmla="*/ 0 w 3677779"/>
                  <a:gd name="connsiteY0" fmla="*/ 0 h 1170319"/>
                  <a:gd name="connsiteX1" fmla="*/ 39551 w 3677779"/>
                  <a:gd name="connsiteY1" fmla="*/ 0 h 1170319"/>
                  <a:gd name="connsiteX2" fmla="*/ 39551 w 3677779"/>
                  <a:gd name="connsiteY2" fmla="*/ 9001 h 1170319"/>
                  <a:gd name="connsiteX3" fmla="*/ 78976 w 3677779"/>
                  <a:gd name="connsiteY3" fmla="*/ 9001 h 1170319"/>
                  <a:gd name="connsiteX4" fmla="*/ 78976 w 3677779"/>
                  <a:gd name="connsiteY4" fmla="*/ 14959 h 1170319"/>
                  <a:gd name="connsiteX5" fmla="*/ 94569 w 3677779"/>
                  <a:gd name="connsiteY5" fmla="*/ 14959 h 1170319"/>
                  <a:gd name="connsiteX6" fmla="*/ 94569 w 3677779"/>
                  <a:gd name="connsiteY6" fmla="*/ 19776 h 1170319"/>
                  <a:gd name="connsiteX7" fmla="*/ 118021 w 3677779"/>
                  <a:gd name="connsiteY7" fmla="*/ 19776 h 1170319"/>
                  <a:gd name="connsiteX8" fmla="*/ 118021 w 3677779"/>
                  <a:gd name="connsiteY8" fmla="*/ 27635 h 1170319"/>
                  <a:gd name="connsiteX9" fmla="*/ 131078 w 3677779"/>
                  <a:gd name="connsiteY9" fmla="*/ 27635 h 1170319"/>
                  <a:gd name="connsiteX10" fmla="*/ 131078 w 3677779"/>
                  <a:gd name="connsiteY10" fmla="*/ 33593 h 1170319"/>
                  <a:gd name="connsiteX11" fmla="*/ 146163 w 3677779"/>
                  <a:gd name="connsiteY11" fmla="*/ 33593 h 1170319"/>
                  <a:gd name="connsiteX12" fmla="*/ 159854 w 3677779"/>
                  <a:gd name="connsiteY12" fmla="*/ 33593 h 1170319"/>
                  <a:gd name="connsiteX13" fmla="*/ 159854 w 3677779"/>
                  <a:gd name="connsiteY13" fmla="*/ 52735 h 1170319"/>
                  <a:gd name="connsiteX14" fmla="*/ 176587 w 3677779"/>
                  <a:gd name="connsiteY14" fmla="*/ 52735 h 1170319"/>
                  <a:gd name="connsiteX15" fmla="*/ 176587 w 3677779"/>
                  <a:gd name="connsiteY15" fmla="*/ 63004 h 1170319"/>
                  <a:gd name="connsiteX16" fmla="*/ 189771 w 3677779"/>
                  <a:gd name="connsiteY16" fmla="*/ 63004 h 1170319"/>
                  <a:gd name="connsiteX17" fmla="*/ 189771 w 3677779"/>
                  <a:gd name="connsiteY17" fmla="*/ 71370 h 1170319"/>
                  <a:gd name="connsiteX18" fmla="*/ 196363 w 3677779"/>
                  <a:gd name="connsiteY18" fmla="*/ 71370 h 1170319"/>
                  <a:gd name="connsiteX19" fmla="*/ 196363 w 3677779"/>
                  <a:gd name="connsiteY19" fmla="*/ 80244 h 1170319"/>
                  <a:gd name="connsiteX20" fmla="*/ 208406 w 3677779"/>
                  <a:gd name="connsiteY20" fmla="*/ 80244 h 1170319"/>
                  <a:gd name="connsiteX21" fmla="*/ 208406 w 3677779"/>
                  <a:gd name="connsiteY21" fmla="*/ 84554 h 1170319"/>
                  <a:gd name="connsiteX22" fmla="*/ 223364 w 3677779"/>
                  <a:gd name="connsiteY22" fmla="*/ 84554 h 1170319"/>
                  <a:gd name="connsiteX23" fmla="*/ 223364 w 3677779"/>
                  <a:gd name="connsiteY23" fmla="*/ 95329 h 1170319"/>
                  <a:gd name="connsiteX24" fmla="*/ 255056 w 3677779"/>
                  <a:gd name="connsiteY24" fmla="*/ 95329 h 1170319"/>
                  <a:gd name="connsiteX25" fmla="*/ 255056 w 3677779"/>
                  <a:gd name="connsiteY25" fmla="*/ 103696 h 1170319"/>
                  <a:gd name="connsiteX26" fmla="*/ 262282 w 3677779"/>
                  <a:gd name="connsiteY26" fmla="*/ 103696 h 1170319"/>
                  <a:gd name="connsiteX27" fmla="*/ 262282 w 3677779"/>
                  <a:gd name="connsiteY27" fmla="*/ 115612 h 1170319"/>
                  <a:gd name="connsiteX28" fmla="*/ 283199 w 3677779"/>
                  <a:gd name="connsiteY28" fmla="*/ 115612 h 1170319"/>
                  <a:gd name="connsiteX29" fmla="*/ 283199 w 3677779"/>
                  <a:gd name="connsiteY29" fmla="*/ 123979 h 1170319"/>
                  <a:gd name="connsiteX30" fmla="*/ 291692 w 3677779"/>
                  <a:gd name="connsiteY30" fmla="*/ 123979 h 1170319"/>
                  <a:gd name="connsiteX31" fmla="*/ 291692 w 3677779"/>
                  <a:gd name="connsiteY31" fmla="*/ 130571 h 1170319"/>
                  <a:gd name="connsiteX32" fmla="*/ 301834 w 3677779"/>
                  <a:gd name="connsiteY32" fmla="*/ 130571 h 1170319"/>
                  <a:gd name="connsiteX33" fmla="*/ 301834 w 3677779"/>
                  <a:gd name="connsiteY33" fmla="*/ 143755 h 1170319"/>
                  <a:gd name="connsiteX34" fmla="*/ 317426 w 3677779"/>
                  <a:gd name="connsiteY34" fmla="*/ 143755 h 1170319"/>
                  <a:gd name="connsiteX35" fmla="*/ 317426 w 3677779"/>
                  <a:gd name="connsiteY35" fmla="*/ 157572 h 1170319"/>
                  <a:gd name="connsiteX36" fmla="*/ 340117 w 3677779"/>
                  <a:gd name="connsiteY36" fmla="*/ 157572 h 1170319"/>
                  <a:gd name="connsiteX37" fmla="*/ 340117 w 3677779"/>
                  <a:gd name="connsiteY37" fmla="*/ 179123 h 1170319"/>
                  <a:gd name="connsiteX38" fmla="*/ 371936 w 3677779"/>
                  <a:gd name="connsiteY38" fmla="*/ 179123 h 1170319"/>
                  <a:gd name="connsiteX39" fmla="*/ 371936 w 3677779"/>
                  <a:gd name="connsiteY39" fmla="*/ 191166 h 1170319"/>
                  <a:gd name="connsiteX40" fmla="*/ 380936 w 3677779"/>
                  <a:gd name="connsiteY40" fmla="*/ 191166 h 1170319"/>
                  <a:gd name="connsiteX41" fmla="*/ 380936 w 3677779"/>
                  <a:gd name="connsiteY41" fmla="*/ 204857 h 1170319"/>
                  <a:gd name="connsiteX42" fmla="*/ 388035 w 3677779"/>
                  <a:gd name="connsiteY42" fmla="*/ 204857 h 1170319"/>
                  <a:gd name="connsiteX43" fmla="*/ 388035 w 3677779"/>
                  <a:gd name="connsiteY43" fmla="*/ 210815 h 1170319"/>
                  <a:gd name="connsiteX44" fmla="*/ 402487 w 3677779"/>
                  <a:gd name="connsiteY44" fmla="*/ 210815 h 1170319"/>
                  <a:gd name="connsiteX45" fmla="*/ 402487 w 3677779"/>
                  <a:gd name="connsiteY45" fmla="*/ 219815 h 1170319"/>
                  <a:gd name="connsiteX46" fmla="*/ 416812 w 3677779"/>
                  <a:gd name="connsiteY46" fmla="*/ 219815 h 1170319"/>
                  <a:gd name="connsiteX47" fmla="*/ 416812 w 3677779"/>
                  <a:gd name="connsiteY47" fmla="*/ 230083 h 1170319"/>
                  <a:gd name="connsiteX48" fmla="*/ 440137 w 3677779"/>
                  <a:gd name="connsiteY48" fmla="*/ 230083 h 1170319"/>
                  <a:gd name="connsiteX49" fmla="*/ 440137 w 3677779"/>
                  <a:gd name="connsiteY49" fmla="*/ 238450 h 1170319"/>
                  <a:gd name="connsiteX50" fmla="*/ 456997 w 3677779"/>
                  <a:gd name="connsiteY50" fmla="*/ 238450 h 1170319"/>
                  <a:gd name="connsiteX51" fmla="*/ 456997 w 3677779"/>
                  <a:gd name="connsiteY51" fmla="*/ 245042 h 1170319"/>
                  <a:gd name="connsiteX52" fmla="*/ 475505 w 3677779"/>
                  <a:gd name="connsiteY52" fmla="*/ 245042 h 1170319"/>
                  <a:gd name="connsiteX53" fmla="*/ 475505 w 3677779"/>
                  <a:gd name="connsiteY53" fmla="*/ 249859 h 1170319"/>
                  <a:gd name="connsiteX54" fmla="*/ 504281 w 3677779"/>
                  <a:gd name="connsiteY54" fmla="*/ 249859 h 1170319"/>
                  <a:gd name="connsiteX55" fmla="*/ 504281 w 3677779"/>
                  <a:gd name="connsiteY55" fmla="*/ 260001 h 1170319"/>
                  <a:gd name="connsiteX56" fmla="*/ 514423 w 3677779"/>
                  <a:gd name="connsiteY56" fmla="*/ 260001 h 1170319"/>
                  <a:gd name="connsiteX57" fmla="*/ 514423 w 3677779"/>
                  <a:gd name="connsiteY57" fmla="*/ 268367 h 1170319"/>
                  <a:gd name="connsiteX58" fmla="*/ 522789 w 3677779"/>
                  <a:gd name="connsiteY58" fmla="*/ 268367 h 1170319"/>
                  <a:gd name="connsiteX59" fmla="*/ 522789 w 3677779"/>
                  <a:gd name="connsiteY59" fmla="*/ 276100 h 1170319"/>
                  <a:gd name="connsiteX60" fmla="*/ 531790 w 3677779"/>
                  <a:gd name="connsiteY60" fmla="*/ 276100 h 1170319"/>
                  <a:gd name="connsiteX61" fmla="*/ 531790 w 3677779"/>
                  <a:gd name="connsiteY61" fmla="*/ 286368 h 1170319"/>
                  <a:gd name="connsiteX62" fmla="*/ 540157 w 3677779"/>
                  <a:gd name="connsiteY62" fmla="*/ 286368 h 1170319"/>
                  <a:gd name="connsiteX63" fmla="*/ 540157 w 3677779"/>
                  <a:gd name="connsiteY63" fmla="*/ 304242 h 1170319"/>
                  <a:gd name="connsiteX64" fmla="*/ 552199 w 3677779"/>
                  <a:gd name="connsiteY64" fmla="*/ 304242 h 1170319"/>
                  <a:gd name="connsiteX65" fmla="*/ 552199 w 3677779"/>
                  <a:gd name="connsiteY65" fmla="*/ 318694 h 1170319"/>
                  <a:gd name="connsiteX66" fmla="*/ 556890 w 3677779"/>
                  <a:gd name="connsiteY66" fmla="*/ 318694 h 1170319"/>
                  <a:gd name="connsiteX67" fmla="*/ 556890 w 3677779"/>
                  <a:gd name="connsiteY67" fmla="*/ 332385 h 1170319"/>
                  <a:gd name="connsiteX68" fmla="*/ 563608 w 3677779"/>
                  <a:gd name="connsiteY68" fmla="*/ 332385 h 1170319"/>
                  <a:gd name="connsiteX69" fmla="*/ 563608 w 3677779"/>
                  <a:gd name="connsiteY69" fmla="*/ 338470 h 1170319"/>
                  <a:gd name="connsiteX70" fmla="*/ 579074 w 3677779"/>
                  <a:gd name="connsiteY70" fmla="*/ 338470 h 1170319"/>
                  <a:gd name="connsiteX71" fmla="*/ 579074 w 3677779"/>
                  <a:gd name="connsiteY71" fmla="*/ 347977 h 1170319"/>
                  <a:gd name="connsiteX72" fmla="*/ 594033 w 3677779"/>
                  <a:gd name="connsiteY72" fmla="*/ 347977 h 1170319"/>
                  <a:gd name="connsiteX73" fmla="*/ 594033 w 3677779"/>
                  <a:gd name="connsiteY73" fmla="*/ 355203 h 1170319"/>
                  <a:gd name="connsiteX74" fmla="*/ 605442 w 3677779"/>
                  <a:gd name="connsiteY74" fmla="*/ 355203 h 1170319"/>
                  <a:gd name="connsiteX75" fmla="*/ 605442 w 3677779"/>
                  <a:gd name="connsiteY75" fmla="*/ 362936 h 1170319"/>
                  <a:gd name="connsiteX76" fmla="*/ 611527 w 3677779"/>
                  <a:gd name="connsiteY76" fmla="*/ 362936 h 1170319"/>
                  <a:gd name="connsiteX77" fmla="*/ 611527 w 3677779"/>
                  <a:gd name="connsiteY77" fmla="*/ 367753 h 1170319"/>
                  <a:gd name="connsiteX78" fmla="*/ 624584 w 3677779"/>
                  <a:gd name="connsiteY78" fmla="*/ 367753 h 1170319"/>
                  <a:gd name="connsiteX79" fmla="*/ 624584 w 3677779"/>
                  <a:gd name="connsiteY79" fmla="*/ 378528 h 1170319"/>
                  <a:gd name="connsiteX80" fmla="*/ 632950 w 3677779"/>
                  <a:gd name="connsiteY80" fmla="*/ 378528 h 1170319"/>
                  <a:gd name="connsiteX81" fmla="*/ 632950 w 3677779"/>
                  <a:gd name="connsiteY81" fmla="*/ 383979 h 1170319"/>
                  <a:gd name="connsiteX82" fmla="*/ 642585 w 3677779"/>
                  <a:gd name="connsiteY82" fmla="*/ 383979 h 1170319"/>
                  <a:gd name="connsiteX83" fmla="*/ 642585 w 3677779"/>
                  <a:gd name="connsiteY83" fmla="*/ 389937 h 1170319"/>
                  <a:gd name="connsiteX84" fmla="*/ 648543 w 3677779"/>
                  <a:gd name="connsiteY84" fmla="*/ 389937 h 1170319"/>
                  <a:gd name="connsiteX85" fmla="*/ 648543 w 3677779"/>
                  <a:gd name="connsiteY85" fmla="*/ 401347 h 1170319"/>
                  <a:gd name="connsiteX86" fmla="*/ 659318 w 3677779"/>
                  <a:gd name="connsiteY86" fmla="*/ 401347 h 1170319"/>
                  <a:gd name="connsiteX87" fmla="*/ 659318 w 3677779"/>
                  <a:gd name="connsiteY87" fmla="*/ 409079 h 1170319"/>
                  <a:gd name="connsiteX88" fmla="*/ 668952 w 3677779"/>
                  <a:gd name="connsiteY88" fmla="*/ 409079 h 1170319"/>
                  <a:gd name="connsiteX89" fmla="*/ 668952 w 3677779"/>
                  <a:gd name="connsiteY89" fmla="*/ 415037 h 1170319"/>
                  <a:gd name="connsiteX90" fmla="*/ 699503 w 3677779"/>
                  <a:gd name="connsiteY90" fmla="*/ 415037 h 1170319"/>
                  <a:gd name="connsiteX91" fmla="*/ 699503 w 3677779"/>
                  <a:gd name="connsiteY91" fmla="*/ 427080 h 1170319"/>
                  <a:gd name="connsiteX92" fmla="*/ 711419 w 3677779"/>
                  <a:gd name="connsiteY92" fmla="*/ 427080 h 1170319"/>
                  <a:gd name="connsiteX93" fmla="*/ 711419 w 3677779"/>
                  <a:gd name="connsiteY93" fmla="*/ 433672 h 1170319"/>
                  <a:gd name="connsiteX94" fmla="*/ 715730 w 3677779"/>
                  <a:gd name="connsiteY94" fmla="*/ 433672 h 1170319"/>
                  <a:gd name="connsiteX95" fmla="*/ 715730 w 3677779"/>
                  <a:gd name="connsiteY95" fmla="*/ 446222 h 1170319"/>
                  <a:gd name="connsiteX96" fmla="*/ 722195 w 3677779"/>
                  <a:gd name="connsiteY96" fmla="*/ 446222 h 1170319"/>
                  <a:gd name="connsiteX97" fmla="*/ 722195 w 3677779"/>
                  <a:gd name="connsiteY97" fmla="*/ 451673 h 1170319"/>
                  <a:gd name="connsiteX98" fmla="*/ 731829 w 3677779"/>
                  <a:gd name="connsiteY98" fmla="*/ 451673 h 1170319"/>
                  <a:gd name="connsiteX99" fmla="*/ 731829 w 3677779"/>
                  <a:gd name="connsiteY99" fmla="*/ 462449 h 1170319"/>
                  <a:gd name="connsiteX100" fmla="*/ 737280 w 3677779"/>
                  <a:gd name="connsiteY100" fmla="*/ 462449 h 1170319"/>
                  <a:gd name="connsiteX101" fmla="*/ 737280 w 3677779"/>
                  <a:gd name="connsiteY101" fmla="*/ 467139 h 1170319"/>
                  <a:gd name="connsiteX102" fmla="*/ 748055 w 3677779"/>
                  <a:gd name="connsiteY102" fmla="*/ 467139 h 1170319"/>
                  <a:gd name="connsiteX103" fmla="*/ 748055 w 3677779"/>
                  <a:gd name="connsiteY103" fmla="*/ 476773 h 1170319"/>
                  <a:gd name="connsiteX104" fmla="*/ 761239 w 3677779"/>
                  <a:gd name="connsiteY104" fmla="*/ 476773 h 1170319"/>
                  <a:gd name="connsiteX105" fmla="*/ 761239 w 3677779"/>
                  <a:gd name="connsiteY105" fmla="*/ 483999 h 1170319"/>
                  <a:gd name="connsiteX106" fmla="*/ 770113 w 3677779"/>
                  <a:gd name="connsiteY106" fmla="*/ 483999 h 1170319"/>
                  <a:gd name="connsiteX107" fmla="*/ 770113 w 3677779"/>
                  <a:gd name="connsiteY107" fmla="*/ 489323 h 1170319"/>
                  <a:gd name="connsiteX108" fmla="*/ 777339 w 3677779"/>
                  <a:gd name="connsiteY108" fmla="*/ 489323 h 1170319"/>
                  <a:gd name="connsiteX109" fmla="*/ 777339 w 3677779"/>
                  <a:gd name="connsiteY109" fmla="*/ 495281 h 1170319"/>
                  <a:gd name="connsiteX110" fmla="*/ 783297 w 3677779"/>
                  <a:gd name="connsiteY110" fmla="*/ 495281 h 1170319"/>
                  <a:gd name="connsiteX111" fmla="*/ 791156 w 3677779"/>
                  <a:gd name="connsiteY111" fmla="*/ 495281 h 1170319"/>
                  <a:gd name="connsiteX112" fmla="*/ 791156 w 3677779"/>
                  <a:gd name="connsiteY112" fmla="*/ 505550 h 1170319"/>
                  <a:gd name="connsiteX113" fmla="*/ 803706 w 3677779"/>
                  <a:gd name="connsiteY113" fmla="*/ 505550 h 1170319"/>
                  <a:gd name="connsiteX114" fmla="*/ 803706 w 3677779"/>
                  <a:gd name="connsiteY114" fmla="*/ 510367 h 1170319"/>
                  <a:gd name="connsiteX115" fmla="*/ 814482 w 3677779"/>
                  <a:gd name="connsiteY115" fmla="*/ 510367 h 1170319"/>
                  <a:gd name="connsiteX116" fmla="*/ 814482 w 3677779"/>
                  <a:gd name="connsiteY116" fmla="*/ 537241 h 1170319"/>
                  <a:gd name="connsiteX117" fmla="*/ 857582 w 3677779"/>
                  <a:gd name="connsiteY117" fmla="*/ 537241 h 1170319"/>
                  <a:gd name="connsiteX118" fmla="*/ 857582 w 3677779"/>
                  <a:gd name="connsiteY118" fmla="*/ 546242 h 1170319"/>
                  <a:gd name="connsiteX119" fmla="*/ 867217 w 3677779"/>
                  <a:gd name="connsiteY119" fmla="*/ 546242 h 1170319"/>
                  <a:gd name="connsiteX120" fmla="*/ 867217 w 3677779"/>
                  <a:gd name="connsiteY120" fmla="*/ 551059 h 1170319"/>
                  <a:gd name="connsiteX121" fmla="*/ 878499 w 3677779"/>
                  <a:gd name="connsiteY121" fmla="*/ 551059 h 1170319"/>
                  <a:gd name="connsiteX122" fmla="*/ 878499 w 3677779"/>
                  <a:gd name="connsiteY122" fmla="*/ 555876 h 1170319"/>
                  <a:gd name="connsiteX123" fmla="*/ 891176 w 3677779"/>
                  <a:gd name="connsiteY123" fmla="*/ 555876 h 1170319"/>
                  <a:gd name="connsiteX124" fmla="*/ 891176 w 3677779"/>
                  <a:gd name="connsiteY124" fmla="*/ 562975 h 1170319"/>
                  <a:gd name="connsiteX125" fmla="*/ 921093 w 3677779"/>
                  <a:gd name="connsiteY125" fmla="*/ 562975 h 1170319"/>
                  <a:gd name="connsiteX126" fmla="*/ 921093 w 3677779"/>
                  <a:gd name="connsiteY126" fmla="*/ 571342 h 1170319"/>
                  <a:gd name="connsiteX127" fmla="*/ 931234 w 3677779"/>
                  <a:gd name="connsiteY127" fmla="*/ 571342 h 1170319"/>
                  <a:gd name="connsiteX128" fmla="*/ 931234 w 3677779"/>
                  <a:gd name="connsiteY128" fmla="*/ 575018 h 1170319"/>
                  <a:gd name="connsiteX129" fmla="*/ 963560 w 3677779"/>
                  <a:gd name="connsiteY129" fmla="*/ 575018 h 1170319"/>
                  <a:gd name="connsiteX130" fmla="*/ 963560 w 3677779"/>
                  <a:gd name="connsiteY130" fmla="*/ 581610 h 1170319"/>
                  <a:gd name="connsiteX131" fmla="*/ 980420 w 3677779"/>
                  <a:gd name="connsiteY131" fmla="*/ 581610 h 1170319"/>
                  <a:gd name="connsiteX132" fmla="*/ 980420 w 3677779"/>
                  <a:gd name="connsiteY132" fmla="*/ 589343 h 1170319"/>
                  <a:gd name="connsiteX133" fmla="*/ 1003112 w 3677779"/>
                  <a:gd name="connsiteY133" fmla="*/ 589343 h 1170319"/>
                  <a:gd name="connsiteX134" fmla="*/ 1021746 w 3677779"/>
                  <a:gd name="connsiteY134" fmla="*/ 589343 h 1170319"/>
                  <a:gd name="connsiteX135" fmla="*/ 1021746 w 3677779"/>
                  <a:gd name="connsiteY135" fmla="*/ 603161 h 1170319"/>
                  <a:gd name="connsiteX136" fmla="*/ 1034296 w 3677779"/>
                  <a:gd name="connsiteY136" fmla="*/ 603161 h 1170319"/>
                  <a:gd name="connsiteX137" fmla="*/ 1034296 w 3677779"/>
                  <a:gd name="connsiteY137" fmla="*/ 611527 h 1170319"/>
                  <a:gd name="connsiteX138" fmla="*/ 1057622 w 3677779"/>
                  <a:gd name="connsiteY138" fmla="*/ 611527 h 1170319"/>
                  <a:gd name="connsiteX139" fmla="*/ 1057622 w 3677779"/>
                  <a:gd name="connsiteY139" fmla="*/ 619260 h 1170319"/>
                  <a:gd name="connsiteX140" fmla="*/ 1063073 w 3677779"/>
                  <a:gd name="connsiteY140" fmla="*/ 619260 h 1170319"/>
                  <a:gd name="connsiteX141" fmla="*/ 1063073 w 3677779"/>
                  <a:gd name="connsiteY141" fmla="*/ 626486 h 1170319"/>
                  <a:gd name="connsiteX142" fmla="*/ 1068397 w 3677779"/>
                  <a:gd name="connsiteY142" fmla="*/ 626486 h 1170319"/>
                  <a:gd name="connsiteX143" fmla="*/ 1068397 w 3677779"/>
                  <a:gd name="connsiteY143" fmla="*/ 635486 h 1170319"/>
                  <a:gd name="connsiteX144" fmla="*/ 1076256 w 3677779"/>
                  <a:gd name="connsiteY144" fmla="*/ 635486 h 1170319"/>
                  <a:gd name="connsiteX145" fmla="*/ 1076256 w 3677779"/>
                  <a:gd name="connsiteY145" fmla="*/ 642712 h 1170319"/>
                  <a:gd name="connsiteX146" fmla="*/ 1089947 w 3677779"/>
                  <a:gd name="connsiteY146" fmla="*/ 642712 h 1170319"/>
                  <a:gd name="connsiteX147" fmla="*/ 1089947 w 3677779"/>
                  <a:gd name="connsiteY147" fmla="*/ 649304 h 1170319"/>
                  <a:gd name="connsiteX148" fmla="*/ 1119357 w 3677779"/>
                  <a:gd name="connsiteY148" fmla="*/ 649304 h 1170319"/>
                  <a:gd name="connsiteX149" fmla="*/ 1119357 w 3677779"/>
                  <a:gd name="connsiteY149" fmla="*/ 662488 h 1170319"/>
                  <a:gd name="connsiteX150" fmla="*/ 1150416 w 3677779"/>
                  <a:gd name="connsiteY150" fmla="*/ 662488 h 1170319"/>
                  <a:gd name="connsiteX151" fmla="*/ 1150416 w 3677779"/>
                  <a:gd name="connsiteY151" fmla="*/ 671996 h 1170319"/>
                  <a:gd name="connsiteX152" fmla="*/ 1224701 w 3677779"/>
                  <a:gd name="connsiteY152" fmla="*/ 671996 h 1170319"/>
                  <a:gd name="connsiteX153" fmla="*/ 1224701 w 3677779"/>
                  <a:gd name="connsiteY153" fmla="*/ 681630 h 1170319"/>
                  <a:gd name="connsiteX154" fmla="*/ 1235477 w 3677779"/>
                  <a:gd name="connsiteY154" fmla="*/ 681630 h 1170319"/>
                  <a:gd name="connsiteX155" fmla="*/ 1235477 w 3677779"/>
                  <a:gd name="connsiteY155" fmla="*/ 689363 h 1170319"/>
                  <a:gd name="connsiteX156" fmla="*/ 1260069 w 3677779"/>
                  <a:gd name="connsiteY156" fmla="*/ 689363 h 1170319"/>
                  <a:gd name="connsiteX157" fmla="*/ 1260069 w 3677779"/>
                  <a:gd name="connsiteY157" fmla="*/ 707364 h 1170319"/>
                  <a:gd name="connsiteX158" fmla="*/ 1272619 w 3677779"/>
                  <a:gd name="connsiteY158" fmla="*/ 707364 h 1170319"/>
                  <a:gd name="connsiteX159" fmla="*/ 1272619 w 3677779"/>
                  <a:gd name="connsiteY159" fmla="*/ 717505 h 1170319"/>
                  <a:gd name="connsiteX160" fmla="*/ 1287071 w 3677779"/>
                  <a:gd name="connsiteY160" fmla="*/ 717505 h 1170319"/>
                  <a:gd name="connsiteX161" fmla="*/ 1287071 w 3677779"/>
                  <a:gd name="connsiteY161" fmla="*/ 726506 h 1170319"/>
                  <a:gd name="connsiteX162" fmla="*/ 1308621 w 3677779"/>
                  <a:gd name="connsiteY162" fmla="*/ 726506 h 1170319"/>
                  <a:gd name="connsiteX163" fmla="*/ 1308621 w 3677779"/>
                  <a:gd name="connsiteY163" fmla="*/ 734872 h 1170319"/>
                  <a:gd name="connsiteX164" fmla="*/ 1315720 w 3677779"/>
                  <a:gd name="connsiteY164" fmla="*/ 734872 h 1170319"/>
                  <a:gd name="connsiteX165" fmla="*/ 1315720 w 3677779"/>
                  <a:gd name="connsiteY165" fmla="*/ 747422 h 1170319"/>
                  <a:gd name="connsiteX166" fmla="*/ 1326496 w 3677779"/>
                  <a:gd name="connsiteY166" fmla="*/ 747422 h 1170319"/>
                  <a:gd name="connsiteX167" fmla="*/ 1326496 w 3677779"/>
                  <a:gd name="connsiteY167" fmla="*/ 752873 h 1170319"/>
                  <a:gd name="connsiteX168" fmla="*/ 1336764 w 3677779"/>
                  <a:gd name="connsiteY168" fmla="*/ 752873 h 1170319"/>
                  <a:gd name="connsiteX169" fmla="*/ 1336764 w 3677779"/>
                  <a:gd name="connsiteY169" fmla="*/ 757691 h 1170319"/>
                  <a:gd name="connsiteX170" fmla="*/ 1348173 w 3677779"/>
                  <a:gd name="connsiteY170" fmla="*/ 757691 h 1170319"/>
                  <a:gd name="connsiteX171" fmla="*/ 1348173 w 3677779"/>
                  <a:gd name="connsiteY171" fmla="*/ 763015 h 1170319"/>
                  <a:gd name="connsiteX172" fmla="*/ 1354638 w 3677779"/>
                  <a:gd name="connsiteY172" fmla="*/ 763015 h 1170319"/>
                  <a:gd name="connsiteX173" fmla="*/ 1354638 w 3677779"/>
                  <a:gd name="connsiteY173" fmla="*/ 770874 h 1170319"/>
                  <a:gd name="connsiteX174" fmla="*/ 1409782 w 3677779"/>
                  <a:gd name="connsiteY174" fmla="*/ 770874 h 1170319"/>
                  <a:gd name="connsiteX175" fmla="*/ 1409782 w 3677779"/>
                  <a:gd name="connsiteY175" fmla="*/ 779241 h 1170319"/>
                  <a:gd name="connsiteX176" fmla="*/ 1428417 w 3677779"/>
                  <a:gd name="connsiteY176" fmla="*/ 779241 h 1170319"/>
                  <a:gd name="connsiteX177" fmla="*/ 1428417 w 3677779"/>
                  <a:gd name="connsiteY177" fmla="*/ 784565 h 1170319"/>
                  <a:gd name="connsiteX178" fmla="*/ 1443375 w 3677779"/>
                  <a:gd name="connsiteY178" fmla="*/ 784565 h 1170319"/>
                  <a:gd name="connsiteX179" fmla="*/ 1443375 w 3677779"/>
                  <a:gd name="connsiteY179" fmla="*/ 793566 h 1170319"/>
                  <a:gd name="connsiteX180" fmla="*/ 1464926 w 3677779"/>
                  <a:gd name="connsiteY180" fmla="*/ 793566 h 1170319"/>
                  <a:gd name="connsiteX181" fmla="*/ 1464926 w 3677779"/>
                  <a:gd name="connsiteY181" fmla="*/ 799524 h 1170319"/>
                  <a:gd name="connsiteX182" fmla="*/ 1476335 w 3677779"/>
                  <a:gd name="connsiteY182" fmla="*/ 799524 h 1170319"/>
                  <a:gd name="connsiteX183" fmla="*/ 1476335 w 3677779"/>
                  <a:gd name="connsiteY183" fmla="*/ 812201 h 1170319"/>
                  <a:gd name="connsiteX184" fmla="*/ 1531986 w 3677779"/>
                  <a:gd name="connsiteY184" fmla="*/ 812201 h 1170319"/>
                  <a:gd name="connsiteX185" fmla="*/ 1531986 w 3677779"/>
                  <a:gd name="connsiteY185" fmla="*/ 819933 h 1170319"/>
                  <a:gd name="connsiteX186" fmla="*/ 1559494 w 3677779"/>
                  <a:gd name="connsiteY186" fmla="*/ 819933 h 1170319"/>
                  <a:gd name="connsiteX187" fmla="*/ 1559494 w 3677779"/>
                  <a:gd name="connsiteY187" fmla="*/ 824751 h 1170319"/>
                  <a:gd name="connsiteX188" fmla="*/ 1581679 w 3677779"/>
                  <a:gd name="connsiteY188" fmla="*/ 824751 h 1170319"/>
                  <a:gd name="connsiteX189" fmla="*/ 1581679 w 3677779"/>
                  <a:gd name="connsiteY189" fmla="*/ 832484 h 1170319"/>
                  <a:gd name="connsiteX190" fmla="*/ 1639738 w 3677779"/>
                  <a:gd name="connsiteY190" fmla="*/ 832484 h 1170319"/>
                  <a:gd name="connsiteX191" fmla="*/ 1639738 w 3677779"/>
                  <a:gd name="connsiteY191" fmla="*/ 838568 h 1170319"/>
                  <a:gd name="connsiteX192" fmla="*/ 1687656 w 3677779"/>
                  <a:gd name="connsiteY192" fmla="*/ 838568 h 1170319"/>
                  <a:gd name="connsiteX193" fmla="*/ 1687656 w 3677779"/>
                  <a:gd name="connsiteY193" fmla="*/ 843259 h 1170319"/>
                  <a:gd name="connsiteX194" fmla="*/ 1716433 w 3677779"/>
                  <a:gd name="connsiteY194" fmla="*/ 843259 h 1170319"/>
                  <a:gd name="connsiteX195" fmla="*/ 1716433 w 3677779"/>
                  <a:gd name="connsiteY195" fmla="*/ 846935 h 1170319"/>
                  <a:gd name="connsiteX196" fmla="*/ 1782352 w 3677779"/>
                  <a:gd name="connsiteY196" fmla="*/ 846935 h 1170319"/>
                  <a:gd name="connsiteX197" fmla="*/ 1782352 w 3677779"/>
                  <a:gd name="connsiteY197" fmla="*/ 855302 h 1170319"/>
                  <a:gd name="connsiteX198" fmla="*/ 1839777 w 3677779"/>
                  <a:gd name="connsiteY198" fmla="*/ 855302 h 1170319"/>
                  <a:gd name="connsiteX199" fmla="*/ 1839777 w 3677779"/>
                  <a:gd name="connsiteY199" fmla="*/ 863668 h 1170319"/>
                  <a:gd name="connsiteX200" fmla="*/ 1861328 w 3677779"/>
                  <a:gd name="connsiteY200" fmla="*/ 863668 h 1170319"/>
                  <a:gd name="connsiteX201" fmla="*/ 1861328 w 3677779"/>
                  <a:gd name="connsiteY201" fmla="*/ 870260 h 1170319"/>
                  <a:gd name="connsiteX202" fmla="*/ 1880470 w 3677779"/>
                  <a:gd name="connsiteY202" fmla="*/ 870260 h 1170319"/>
                  <a:gd name="connsiteX203" fmla="*/ 1880470 w 3677779"/>
                  <a:gd name="connsiteY203" fmla="*/ 877486 h 1170319"/>
                  <a:gd name="connsiteX204" fmla="*/ 1927247 w 3677779"/>
                  <a:gd name="connsiteY204" fmla="*/ 877486 h 1170319"/>
                  <a:gd name="connsiteX205" fmla="*/ 1927247 w 3677779"/>
                  <a:gd name="connsiteY205" fmla="*/ 885853 h 1170319"/>
                  <a:gd name="connsiteX206" fmla="*/ 1939290 w 3677779"/>
                  <a:gd name="connsiteY206" fmla="*/ 885853 h 1170319"/>
                  <a:gd name="connsiteX207" fmla="*/ 1939290 w 3677779"/>
                  <a:gd name="connsiteY207" fmla="*/ 891811 h 1170319"/>
                  <a:gd name="connsiteX208" fmla="*/ 1965024 w 3677779"/>
                  <a:gd name="connsiteY208" fmla="*/ 891811 h 1170319"/>
                  <a:gd name="connsiteX209" fmla="*/ 1965024 w 3677779"/>
                  <a:gd name="connsiteY209" fmla="*/ 897769 h 1170319"/>
                  <a:gd name="connsiteX210" fmla="*/ 2002040 w 3677779"/>
                  <a:gd name="connsiteY210" fmla="*/ 897769 h 1170319"/>
                  <a:gd name="connsiteX211" fmla="*/ 2002040 w 3677779"/>
                  <a:gd name="connsiteY211" fmla="*/ 905628 h 1170319"/>
                  <a:gd name="connsiteX212" fmla="*/ 2039183 w 3677779"/>
                  <a:gd name="connsiteY212" fmla="*/ 905628 h 1170319"/>
                  <a:gd name="connsiteX213" fmla="*/ 2039183 w 3677779"/>
                  <a:gd name="connsiteY213" fmla="*/ 913361 h 1170319"/>
                  <a:gd name="connsiteX214" fmla="*/ 2102186 w 3677779"/>
                  <a:gd name="connsiteY214" fmla="*/ 913361 h 1170319"/>
                  <a:gd name="connsiteX215" fmla="*/ 2102186 w 3677779"/>
                  <a:gd name="connsiteY215" fmla="*/ 923503 h 1170319"/>
                  <a:gd name="connsiteX216" fmla="*/ 2115877 w 3677779"/>
                  <a:gd name="connsiteY216" fmla="*/ 923503 h 1170319"/>
                  <a:gd name="connsiteX217" fmla="*/ 2115877 w 3677779"/>
                  <a:gd name="connsiteY217" fmla="*/ 928320 h 1170319"/>
                  <a:gd name="connsiteX218" fmla="*/ 2125511 w 3677779"/>
                  <a:gd name="connsiteY218" fmla="*/ 928320 h 1170319"/>
                  <a:gd name="connsiteX219" fmla="*/ 2125511 w 3677779"/>
                  <a:gd name="connsiteY219" fmla="*/ 934278 h 1170319"/>
                  <a:gd name="connsiteX220" fmla="*/ 2156570 w 3677779"/>
                  <a:gd name="connsiteY220" fmla="*/ 934278 h 1170319"/>
                  <a:gd name="connsiteX221" fmla="*/ 2156570 w 3677779"/>
                  <a:gd name="connsiteY221" fmla="*/ 939729 h 1170319"/>
                  <a:gd name="connsiteX222" fmla="*/ 2176979 w 3677779"/>
                  <a:gd name="connsiteY222" fmla="*/ 939729 h 1170319"/>
                  <a:gd name="connsiteX223" fmla="*/ 2176979 w 3677779"/>
                  <a:gd name="connsiteY223" fmla="*/ 942771 h 1170319"/>
                  <a:gd name="connsiteX224" fmla="*/ 2280041 w 3677779"/>
                  <a:gd name="connsiteY224" fmla="*/ 942771 h 1170319"/>
                  <a:gd name="connsiteX225" fmla="*/ 2280041 w 3677779"/>
                  <a:gd name="connsiteY225" fmla="*/ 948729 h 1170319"/>
                  <a:gd name="connsiteX226" fmla="*/ 2308183 w 3677779"/>
                  <a:gd name="connsiteY226" fmla="*/ 948729 h 1170319"/>
                  <a:gd name="connsiteX227" fmla="*/ 2308183 w 3677779"/>
                  <a:gd name="connsiteY227" fmla="*/ 957730 h 1170319"/>
                  <a:gd name="connsiteX228" fmla="*/ 2428486 w 3677779"/>
                  <a:gd name="connsiteY228" fmla="*/ 957730 h 1170319"/>
                  <a:gd name="connsiteX229" fmla="*/ 2428486 w 3677779"/>
                  <a:gd name="connsiteY229" fmla="*/ 964829 h 1170319"/>
                  <a:gd name="connsiteX230" fmla="*/ 2450670 w 3677779"/>
                  <a:gd name="connsiteY230" fmla="*/ 964829 h 1170319"/>
                  <a:gd name="connsiteX231" fmla="*/ 2450670 w 3677779"/>
                  <a:gd name="connsiteY231" fmla="*/ 972055 h 1170319"/>
                  <a:gd name="connsiteX232" fmla="*/ 2472855 w 3677779"/>
                  <a:gd name="connsiteY232" fmla="*/ 972055 h 1170319"/>
                  <a:gd name="connsiteX233" fmla="*/ 2472855 w 3677779"/>
                  <a:gd name="connsiteY233" fmla="*/ 982196 h 1170319"/>
                  <a:gd name="connsiteX234" fmla="*/ 2480587 w 3677779"/>
                  <a:gd name="connsiteY234" fmla="*/ 982196 h 1170319"/>
                  <a:gd name="connsiteX235" fmla="*/ 2480587 w 3677779"/>
                  <a:gd name="connsiteY235" fmla="*/ 990690 h 1170319"/>
                  <a:gd name="connsiteX236" fmla="*/ 2508730 w 3677779"/>
                  <a:gd name="connsiteY236" fmla="*/ 990690 h 1170319"/>
                  <a:gd name="connsiteX237" fmla="*/ 2508730 w 3677779"/>
                  <a:gd name="connsiteY237" fmla="*/ 996014 h 1170319"/>
                  <a:gd name="connsiteX238" fmla="*/ 2531548 w 3677779"/>
                  <a:gd name="connsiteY238" fmla="*/ 996014 h 1170319"/>
                  <a:gd name="connsiteX239" fmla="*/ 2531548 w 3677779"/>
                  <a:gd name="connsiteY239" fmla="*/ 1009198 h 1170319"/>
                  <a:gd name="connsiteX240" fmla="*/ 2552465 w 3677779"/>
                  <a:gd name="connsiteY240" fmla="*/ 1009198 h 1170319"/>
                  <a:gd name="connsiteX241" fmla="*/ 2552465 w 3677779"/>
                  <a:gd name="connsiteY241" fmla="*/ 1017057 h 1170319"/>
                  <a:gd name="connsiteX242" fmla="*/ 2575283 w 3677779"/>
                  <a:gd name="connsiteY242" fmla="*/ 1017057 h 1170319"/>
                  <a:gd name="connsiteX243" fmla="*/ 2575283 w 3677779"/>
                  <a:gd name="connsiteY243" fmla="*/ 1027199 h 1170319"/>
                  <a:gd name="connsiteX244" fmla="*/ 2610017 w 3677779"/>
                  <a:gd name="connsiteY244" fmla="*/ 1027199 h 1170319"/>
                  <a:gd name="connsiteX245" fmla="*/ 2610017 w 3677779"/>
                  <a:gd name="connsiteY245" fmla="*/ 1035565 h 1170319"/>
                  <a:gd name="connsiteX246" fmla="*/ 2624976 w 3677779"/>
                  <a:gd name="connsiteY246" fmla="*/ 1035565 h 1170319"/>
                  <a:gd name="connsiteX247" fmla="*/ 2624976 w 3677779"/>
                  <a:gd name="connsiteY247" fmla="*/ 1048749 h 1170319"/>
                  <a:gd name="connsiteX248" fmla="*/ 2694444 w 3677779"/>
                  <a:gd name="connsiteY248" fmla="*/ 1048749 h 1170319"/>
                  <a:gd name="connsiteX249" fmla="*/ 2694444 w 3677779"/>
                  <a:gd name="connsiteY249" fmla="*/ 1057116 h 1170319"/>
                  <a:gd name="connsiteX250" fmla="*/ 2718403 w 3677779"/>
                  <a:gd name="connsiteY250" fmla="*/ 1057116 h 1170319"/>
                  <a:gd name="connsiteX251" fmla="*/ 2718403 w 3677779"/>
                  <a:gd name="connsiteY251" fmla="*/ 1067891 h 1170319"/>
                  <a:gd name="connsiteX252" fmla="*/ 3119623 w 3677779"/>
                  <a:gd name="connsiteY252" fmla="*/ 1067891 h 1170319"/>
                  <a:gd name="connsiteX253" fmla="*/ 3119623 w 3677779"/>
                  <a:gd name="connsiteY253" fmla="*/ 1087667 h 1170319"/>
                  <a:gd name="connsiteX254" fmla="*/ 3214825 w 3677779"/>
                  <a:gd name="connsiteY254" fmla="*/ 1087667 h 1170319"/>
                  <a:gd name="connsiteX255" fmla="*/ 3214825 w 3677779"/>
                  <a:gd name="connsiteY255" fmla="*/ 1108076 h 1170319"/>
                  <a:gd name="connsiteX256" fmla="*/ 3488643 w 3677779"/>
                  <a:gd name="connsiteY256" fmla="*/ 1108076 h 1170319"/>
                  <a:gd name="connsiteX257" fmla="*/ 3488643 w 3677779"/>
                  <a:gd name="connsiteY257" fmla="*/ 1170319 h 1170319"/>
                  <a:gd name="connsiteX258" fmla="*/ 3677780 w 3677779"/>
                  <a:gd name="connsiteY258" fmla="*/ 1170319 h 1170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Lst>
                <a:rect l="l" t="t" r="r" b="b"/>
                <a:pathLst>
                  <a:path w="3677779" h="1170319">
                    <a:moveTo>
                      <a:pt x="0" y="0"/>
                    </a:moveTo>
                    <a:lnTo>
                      <a:pt x="39551" y="0"/>
                    </a:lnTo>
                    <a:lnTo>
                      <a:pt x="39551" y="9001"/>
                    </a:lnTo>
                    <a:lnTo>
                      <a:pt x="78976" y="9001"/>
                    </a:lnTo>
                    <a:lnTo>
                      <a:pt x="78976" y="14959"/>
                    </a:lnTo>
                    <a:lnTo>
                      <a:pt x="94569" y="14959"/>
                    </a:lnTo>
                    <a:lnTo>
                      <a:pt x="94569" y="19776"/>
                    </a:lnTo>
                    <a:lnTo>
                      <a:pt x="118021" y="19776"/>
                    </a:lnTo>
                    <a:lnTo>
                      <a:pt x="118021" y="27635"/>
                    </a:lnTo>
                    <a:lnTo>
                      <a:pt x="131078" y="27635"/>
                    </a:lnTo>
                    <a:lnTo>
                      <a:pt x="131078" y="33593"/>
                    </a:lnTo>
                    <a:lnTo>
                      <a:pt x="146163" y="33593"/>
                    </a:lnTo>
                    <a:lnTo>
                      <a:pt x="159854" y="33593"/>
                    </a:lnTo>
                    <a:lnTo>
                      <a:pt x="159854" y="52735"/>
                    </a:lnTo>
                    <a:lnTo>
                      <a:pt x="176587" y="52735"/>
                    </a:lnTo>
                    <a:lnTo>
                      <a:pt x="176587" y="63004"/>
                    </a:lnTo>
                    <a:lnTo>
                      <a:pt x="189771" y="63004"/>
                    </a:lnTo>
                    <a:lnTo>
                      <a:pt x="189771" y="71370"/>
                    </a:lnTo>
                    <a:lnTo>
                      <a:pt x="196363" y="71370"/>
                    </a:lnTo>
                    <a:lnTo>
                      <a:pt x="196363" y="80244"/>
                    </a:lnTo>
                    <a:lnTo>
                      <a:pt x="208406" y="80244"/>
                    </a:lnTo>
                    <a:lnTo>
                      <a:pt x="208406" y="84554"/>
                    </a:lnTo>
                    <a:lnTo>
                      <a:pt x="223364" y="84554"/>
                    </a:lnTo>
                    <a:lnTo>
                      <a:pt x="223364" y="95329"/>
                    </a:lnTo>
                    <a:lnTo>
                      <a:pt x="255056" y="95329"/>
                    </a:lnTo>
                    <a:lnTo>
                      <a:pt x="255056" y="103696"/>
                    </a:lnTo>
                    <a:lnTo>
                      <a:pt x="262282" y="103696"/>
                    </a:lnTo>
                    <a:lnTo>
                      <a:pt x="262282" y="115612"/>
                    </a:lnTo>
                    <a:lnTo>
                      <a:pt x="283199" y="115612"/>
                    </a:lnTo>
                    <a:lnTo>
                      <a:pt x="283199" y="123979"/>
                    </a:lnTo>
                    <a:lnTo>
                      <a:pt x="291692" y="123979"/>
                    </a:lnTo>
                    <a:lnTo>
                      <a:pt x="291692" y="130571"/>
                    </a:lnTo>
                    <a:lnTo>
                      <a:pt x="301834" y="130571"/>
                    </a:lnTo>
                    <a:lnTo>
                      <a:pt x="301834" y="143755"/>
                    </a:lnTo>
                    <a:lnTo>
                      <a:pt x="317426" y="143755"/>
                    </a:lnTo>
                    <a:lnTo>
                      <a:pt x="317426" y="157572"/>
                    </a:lnTo>
                    <a:lnTo>
                      <a:pt x="340117" y="157572"/>
                    </a:lnTo>
                    <a:lnTo>
                      <a:pt x="340117" y="179123"/>
                    </a:lnTo>
                    <a:lnTo>
                      <a:pt x="371936" y="179123"/>
                    </a:lnTo>
                    <a:lnTo>
                      <a:pt x="371936" y="191166"/>
                    </a:lnTo>
                    <a:lnTo>
                      <a:pt x="380936" y="191166"/>
                    </a:lnTo>
                    <a:lnTo>
                      <a:pt x="380936" y="204857"/>
                    </a:lnTo>
                    <a:lnTo>
                      <a:pt x="388035" y="204857"/>
                    </a:lnTo>
                    <a:lnTo>
                      <a:pt x="388035" y="210815"/>
                    </a:lnTo>
                    <a:lnTo>
                      <a:pt x="402487" y="210815"/>
                    </a:lnTo>
                    <a:lnTo>
                      <a:pt x="402487" y="219815"/>
                    </a:lnTo>
                    <a:lnTo>
                      <a:pt x="416812" y="219815"/>
                    </a:lnTo>
                    <a:lnTo>
                      <a:pt x="416812" y="230083"/>
                    </a:lnTo>
                    <a:lnTo>
                      <a:pt x="440137" y="230083"/>
                    </a:lnTo>
                    <a:lnTo>
                      <a:pt x="440137" y="238450"/>
                    </a:lnTo>
                    <a:lnTo>
                      <a:pt x="456997" y="238450"/>
                    </a:lnTo>
                    <a:lnTo>
                      <a:pt x="456997" y="245042"/>
                    </a:lnTo>
                    <a:lnTo>
                      <a:pt x="475505" y="245042"/>
                    </a:lnTo>
                    <a:lnTo>
                      <a:pt x="475505" y="249859"/>
                    </a:lnTo>
                    <a:lnTo>
                      <a:pt x="504281" y="249859"/>
                    </a:lnTo>
                    <a:lnTo>
                      <a:pt x="504281" y="260001"/>
                    </a:lnTo>
                    <a:lnTo>
                      <a:pt x="514423" y="260001"/>
                    </a:lnTo>
                    <a:lnTo>
                      <a:pt x="514423" y="268367"/>
                    </a:lnTo>
                    <a:lnTo>
                      <a:pt x="522789" y="268367"/>
                    </a:lnTo>
                    <a:lnTo>
                      <a:pt x="522789" y="276100"/>
                    </a:lnTo>
                    <a:lnTo>
                      <a:pt x="531790" y="276100"/>
                    </a:lnTo>
                    <a:lnTo>
                      <a:pt x="531790" y="286368"/>
                    </a:lnTo>
                    <a:lnTo>
                      <a:pt x="540157" y="286368"/>
                    </a:lnTo>
                    <a:lnTo>
                      <a:pt x="540157" y="304242"/>
                    </a:lnTo>
                    <a:lnTo>
                      <a:pt x="552199" y="304242"/>
                    </a:lnTo>
                    <a:lnTo>
                      <a:pt x="552199" y="318694"/>
                    </a:lnTo>
                    <a:lnTo>
                      <a:pt x="556890" y="318694"/>
                    </a:lnTo>
                    <a:lnTo>
                      <a:pt x="556890" y="332385"/>
                    </a:lnTo>
                    <a:lnTo>
                      <a:pt x="563608" y="332385"/>
                    </a:lnTo>
                    <a:lnTo>
                      <a:pt x="563608" y="338470"/>
                    </a:lnTo>
                    <a:lnTo>
                      <a:pt x="579074" y="338470"/>
                    </a:lnTo>
                    <a:lnTo>
                      <a:pt x="579074" y="347977"/>
                    </a:lnTo>
                    <a:lnTo>
                      <a:pt x="594033" y="347977"/>
                    </a:lnTo>
                    <a:lnTo>
                      <a:pt x="594033" y="355203"/>
                    </a:lnTo>
                    <a:lnTo>
                      <a:pt x="605442" y="355203"/>
                    </a:lnTo>
                    <a:lnTo>
                      <a:pt x="605442" y="362936"/>
                    </a:lnTo>
                    <a:lnTo>
                      <a:pt x="611527" y="362936"/>
                    </a:lnTo>
                    <a:lnTo>
                      <a:pt x="611527" y="367753"/>
                    </a:lnTo>
                    <a:lnTo>
                      <a:pt x="624584" y="367753"/>
                    </a:lnTo>
                    <a:lnTo>
                      <a:pt x="624584" y="378528"/>
                    </a:lnTo>
                    <a:lnTo>
                      <a:pt x="632950" y="378528"/>
                    </a:lnTo>
                    <a:lnTo>
                      <a:pt x="632950" y="383979"/>
                    </a:lnTo>
                    <a:lnTo>
                      <a:pt x="642585" y="383979"/>
                    </a:lnTo>
                    <a:lnTo>
                      <a:pt x="642585" y="389937"/>
                    </a:lnTo>
                    <a:lnTo>
                      <a:pt x="648543" y="389937"/>
                    </a:lnTo>
                    <a:lnTo>
                      <a:pt x="648543" y="401347"/>
                    </a:lnTo>
                    <a:lnTo>
                      <a:pt x="659318" y="401347"/>
                    </a:lnTo>
                    <a:lnTo>
                      <a:pt x="659318" y="409079"/>
                    </a:lnTo>
                    <a:lnTo>
                      <a:pt x="668952" y="409079"/>
                    </a:lnTo>
                    <a:lnTo>
                      <a:pt x="668952" y="415037"/>
                    </a:lnTo>
                    <a:lnTo>
                      <a:pt x="699503" y="415037"/>
                    </a:lnTo>
                    <a:lnTo>
                      <a:pt x="699503" y="427080"/>
                    </a:lnTo>
                    <a:lnTo>
                      <a:pt x="711419" y="427080"/>
                    </a:lnTo>
                    <a:lnTo>
                      <a:pt x="711419" y="433672"/>
                    </a:lnTo>
                    <a:lnTo>
                      <a:pt x="715730" y="433672"/>
                    </a:lnTo>
                    <a:lnTo>
                      <a:pt x="715730" y="446222"/>
                    </a:lnTo>
                    <a:lnTo>
                      <a:pt x="722195" y="446222"/>
                    </a:lnTo>
                    <a:lnTo>
                      <a:pt x="722195" y="451673"/>
                    </a:lnTo>
                    <a:lnTo>
                      <a:pt x="731829" y="451673"/>
                    </a:lnTo>
                    <a:lnTo>
                      <a:pt x="731829" y="462449"/>
                    </a:lnTo>
                    <a:lnTo>
                      <a:pt x="737280" y="462449"/>
                    </a:lnTo>
                    <a:lnTo>
                      <a:pt x="737280" y="467139"/>
                    </a:lnTo>
                    <a:lnTo>
                      <a:pt x="748055" y="467139"/>
                    </a:lnTo>
                    <a:lnTo>
                      <a:pt x="748055" y="476773"/>
                    </a:lnTo>
                    <a:lnTo>
                      <a:pt x="761239" y="476773"/>
                    </a:lnTo>
                    <a:lnTo>
                      <a:pt x="761239" y="483999"/>
                    </a:lnTo>
                    <a:lnTo>
                      <a:pt x="770113" y="483999"/>
                    </a:lnTo>
                    <a:lnTo>
                      <a:pt x="770113" y="489323"/>
                    </a:lnTo>
                    <a:lnTo>
                      <a:pt x="777339" y="489323"/>
                    </a:lnTo>
                    <a:lnTo>
                      <a:pt x="777339" y="495281"/>
                    </a:lnTo>
                    <a:lnTo>
                      <a:pt x="783297" y="495281"/>
                    </a:lnTo>
                    <a:lnTo>
                      <a:pt x="791156" y="495281"/>
                    </a:lnTo>
                    <a:lnTo>
                      <a:pt x="791156" y="505550"/>
                    </a:lnTo>
                    <a:lnTo>
                      <a:pt x="803706" y="505550"/>
                    </a:lnTo>
                    <a:lnTo>
                      <a:pt x="803706" y="510367"/>
                    </a:lnTo>
                    <a:lnTo>
                      <a:pt x="814482" y="510367"/>
                    </a:lnTo>
                    <a:lnTo>
                      <a:pt x="814482" y="537241"/>
                    </a:lnTo>
                    <a:lnTo>
                      <a:pt x="857582" y="537241"/>
                    </a:lnTo>
                    <a:lnTo>
                      <a:pt x="857582" y="546242"/>
                    </a:lnTo>
                    <a:lnTo>
                      <a:pt x="867217" y="546242"/>
                    </a:lnTo>
                    <a:lnTo>
                      <a:pt x="867217" y="551059"/>
                    </a:lnTo>
                    <a:lnTo>
                      <a:pt x="878499" y="551059"/>
                    </a:lnTo>
                    <a:lnTo>
                      <a:pt x="878499" y="555876"/>
                    </a:lnTo>
                    <a:lnTo>
                      <a:pt x="891176" y="555876"/>
                    </a:lnTo>
                    <a:lnTo>
                      <a:pt x="891176" y="562975"/>
                    </a:lnTo>
                    <a:lnTo>
                      <a:pt x="921093" y="562975"/>
                    </a:lnTo>
                    <a:lnTo>
                      <a:pt x="921093" y="571342"/>
                    </a:lnTo>
                    <a:lnTo>
                      <a:pt x="931234" y="571342"/>
                    </a:lnTo>
                    <a:lnTo>
                      <a:pt x="931234" y="575018"/>
                    </a:lnTo>
                    <a:lnTo>
                      <a:pt x="963560" y="575018"/>
                    </a:lnTo>
                    <a:lnTo>
                      <a:pt x="963560" y="581610"/>
                    </a:lnTo>
                    <a:lnTo>
                      <a:pt x="980420" y="581610"/>
                    </a:lnTo>
                    <a:lnTo>
                      <a:pt x="980420" y="589343"/>
                    </a:lnTo>
                    <a:lnTo>
                      <a:pt x="1003112" y="589343"/>
                    </a:lnTo>
                    <a:lnTo>
                      <a:pt x="1021746" y="589343"/>
                    </a:lnTo>
                    <a:lnTo>
                      <a:pt x="1021746" y="603161"/>
                    </a:lnTo>
                    <a:lnTo>
                      <a:pt x="1034296" y="603161"/>
                    </a:lnTo>
                    <a:lnTo>
                      <a:pt x="1034296" y="611527"/>
                    </a:lnTo>
                    <a:lnTo>
                      <a:pt x="1057622" y="611527"/>
                    </a:lnTo>
                    <a:lnTo>
                      <a:pt x="1057622" y="619260"/>
                    </a:lnTo>
                    <a:lnTo>
                      <a:pt x="1063073" y="619260"/>
                    </a:lnTo>
                    <a:lnTo>
                      <a:pt x="1063073" y="626486"/>
                    </a:lnTo>
                    <a:lnTo>
                      <a:pt x="1068397" y="626486"/>
                    </a:lnTo>
                    <a:lnTo>
                      <a:pt x="1068397" y="635486"/>
                    </a:lnTo>
                    <a:lnTo>
                      <a:pt x="1076256" y="635486"/>
                    </a:lnTo>
                    <a:lnTo>
                      <a:pt x="1076256" y="642712"/>
                    </a:lnTo>
                    <a:lnTo>
                      <a:pt x="1089947" y="642712"/>
                    </a:lnTo>
                    <a:lnTo>
                      <a:pt x="1089947" y="649304"/>
                    </a:lnTo>
                    <a:lnTo>
                      <a:pt x="1119357" y="649304"/>
                    </a:lnTo>
                    <a:lnTo>
                      <a:pt x="1119357" y="662488"/>
                    </a:lnTo>
                    <a:lnTo>
                      <a:pt x="1150416" y="662488"/>
                    </a:lnTo>
                    <a:lnTo>
                      <a:pt x="1150416" y="671996"/>
                    </a:lnTo>
                    <a:lnTo>
                      <a:pt x="1224701" y="671996"/>
                    </a:lnTo>
                    <a:lnTo>
                      <a:pt x="1224701" y="681630"/>
                    </a:lnTo>
                    <a:lnTo>
                      <a:pt x="1235477" y="681630"/>
                    </a:lnTo>
                    <a:lnTo>
                      <a:pt x="1235477" y="689363"/>
                    </a:lnTo>
                    <a:lnTo>
                      <a:pt x="1260069" y="689363"/>
                    </a:lnTo>
                    <a:lnTo>
                      <a:pt x="1260069" y="707364"/>
                    </a:lnTo>
                    <a:lnTo>
                      <a:pt x="1272619" y="707364"/>
                    </a:lnTo>
                    <a:lnTo>
                      <a:pt x="1272619" y="717505"/>
                    </a:lnTo>
                    <a:lnTo>
                      <a:pt x="1287071" y="717505"/>
                    </a:lnTo>
                    <a:lnTo>
                      <a:pt x="1287071" y="726506"/>
                    </a:lnTo>
                    <a:lnTo>
                      <a:pt x="1308621" y="726506"/>
                    </a:lnTo>
                    <a:lnTo>
                      <a:pt x="1308621" y="734872"/>
                    </a:lnTo>
                    <a:lnTo>
                      <a:pt x="1315720" y="734872"/>
                    </a:lnTo>
                    <a:lnTo>
                      <a:pt x="1315720" y="747422"/>
                    </a:lnTo>
                    <a:lnTo>
                      <a:pt x="1326496" y="747422"/>
                    </a:lnTo>
                    <a:lnTo>
                      <a:pt x="1326496" y="752873"/>
                    </a:lnTo>
                    <a:lnTo>
                      <a:pt x="1336764" y="752873"/>
                    </a:lnTo>
                    <a:lnTo>
                      <a:pt x="1336764" y="757691"/>
                    </a:lnTo>
                    <a:lnTo>
                      <a:pt x="1348173" y="757691"/>
                    </a:lnTo>
                    <a:lnTo>
                      <a:pt x="1348173" y="763015"/>
                    </a:lnTo>
                    <a:lnTo>
                      <a:pt x="1354638" y="763015"/>
                    </a:lnTo>
                    <a:lnTo>
                      <a:pt x="1354638" y="770874"/>
                    </a:lnTo>
                    <a:lnTo>
                      <a:pt x="1409782" y="770874"/>
                    </a:lnTo>
                    <a:lnTo>
                      <a:pt x="1409782" y="779241"/>
                    </a:lnTo>
                    <a:lnTo>
                      <a:pt x="1428417" y="779241"/>
                    </a:lnTo>
                    <a:lnTo>
                      <a:pt x="1428417" y="784565"/>
                    </a:lnTo>
                    <a:lnTo>
                      <a:pt x="1443375" y="784565"/>
                    </a:lnTo>
                    <a:lnTo>
                      <a:pt x="1443375" y="793566"/>
                    </a:lnTo>
                    <a:lnTo>
                      <a:pt x="1464926" y="793566"/>
                    </a:lnTo>
                    <a:lnTo>
                      <a:pt x="1464926" y="799524"/>
                    </a:lnTo>
                    <a:lnTo>
                      <a:pt x="1476335" y="799524"/>
                    </a:lnTo>
                    <a:lnTo>
                      <a:pt x="1476335" y="812201"/>
                    </a:lnTo>
                    <a:lnTo>
                      <a:pt x="1531986" y="812201"/>
                    </a:lnTo>
                    <a:lnTo>
                      <a:pt x="1531986" y="819933"/>
                    </a:lnTo>
                    <a:lnTo>
                      <a:pt x="1559494" y="819933"/>
                    </a:lnTo>
                    <a:lnTo>
                      <a:pt x="1559494" y="824751"/>
                    </a:lnTo>
                    <a:lnTo>
                      <a:pt x="1581679" y="824751"/>
                    </a:lnTo>
                    <a:lnTo>
                      <a:pt x="1581679" y="832484"/>
                    </a:lnTo>
                    <a:lnTo>
                      <a:pt x="1639738" y="832484"/>
                    </a:lnTo>
                    <a:lnTo>
                      <a:pt x="1639738" y="838568"/>
                    </a:lnTo>
                    <a:lnTo>
                      <a:pt x="1687656" y="838568"/>
                    </a:lnTo>
                    <a:lnTo>
                      <a:pt x="1687656" y="843259"/>
                    </a:lnTo>
                    <a:lnTo>
                      <a:pt x="1716433" y="843259"/>
                    </a:lnTo>
                    <a:lnTo>
                      <a:pt x="1716433" y="846935"/>
                    </a:lnTo>
                    <a:lnTo>
                      <a:pt x="1782352" y="846935"/>
                    </a:lnTo>
                    <a:lnTo>
                      <a:pt x="1782352" y="855302"/>
                    </a:lnTo>
                    <a:lnTo>
                      <a:pt x="1839777" y="855302"/>
                    </a:lnTo>
                    <a:lnTo>
                      <a:pt x="1839777" y="863668"/>
                    </a:lnTo>
                    <a:lnTo>
                      <a:pt x="1861328" y="863668"/>
                    </a:lnTo>
                    <a:lnTo>
                      <a:pt x="1861328" y="870260"/>
                    </a:lnTo>
                    <a:lnTo>
                      <a:pt x="1880470" y="870260"/>
                    </a:lnTo>
                    <a:lnTo>
                      <a:pt x="1880470" y="877486"/>
                    </a:lnTo>
                    <a:lnTo>
                      <a:pt x="1927247" y="877486"/>
                    </a:lnTo>
                    <a:lnTo>
                      <a:pt x="1927247" y="885853"/>
                    </a:lnTo>
                    <a:lnTo>
                      <a:pt x="1939290" y="885853"/>
                    </a:lnTo>
                    <a:lnTo>
                      <a:pt x="1939290" y="891811"/>
                    </a:lnTo>
                    <a:lnTo>
                      <a:pt x="1965024" y="891811"/>
                    </a:lnTo>
                    <a:lnTo>
                      <a:pt x="1965024" y="897769"/>
                    </a:lnTo>
                    <a:lnTo>
                      <a:pt x="2002040" y="897769"/>
                    </a:lnTo>
                    <a:lnTo>
                      <a:pt x="2002040" y="905628"/>
                    </a:lnTo>
                    <a:lnTo>
                      <a:pt x="2039183" y="905628"/>
                    </a:lnTo>
                    <a:lnTo>
                      <a:pt x="2039183" y="913361"/>
                    </a:lnTo>
                    <a:lnTo>
                      <a:pt x="2102186" y="913361"/>
                    </a:lnTo>
                    <a:lnTo>
                      <a:pt x="2102186" y="923503"/>
                    </a:lnTo>
                    <a:lnTo>
                      <a:pt x="2115877" y="923503"/>
                    </a:lnTo>
                    <a:lnTo>
                      <a:pt x="2115877" y="928320"/>
                    </a:lnTo>
                    <a:lnTo>
                      <a:pt x="2125511" y="928320"/>
                    </a:lnTo>
                    <a:lnTo>
                      <a:pt x="2125511" y="934278"/>
                    </a:lnTo>
                    <a:lnTo>
                      <a:pt x="2156570" y="934278"/>
                    </a:lnTo>
                    <a:lnTo>
                      <a:pt x="2156570" y="939729"/>
                    </a:lnTo>
                    <a:lnTo>
                      <a:pt x="2176979" y="939729"/>
                    </a:lnTo>
                    <a:lnTo>
                      <a:pt x="2176979" y="942771"/>
                    </a:lnTo>
                    <a:lnTo>
                      <a:pt x="2280041" y="942771"/>
                    </a:lnTo>
                    <a:lnTo>
                      <a:pt x="2280041" y="948729"/>
                    </a:lnTo>
                    <a:lnTo>
                      <a:pt x="2308183" y="948729"/>
                    </a:lnTo>
                    <a:lnTo>
                      <a:pt x="2308183" y="957730"/>
                    </a:lnTo>
                    <a:lnTo>
                      <a:pt x="2428486" y="957730"/>
                    </a:lnTo>
                    <a:lnTo>
                      <a:pt x="2428486" y="964829"/>
                    </a:lnTo>
                    <a:lnTo>
                      <a:pt x="2450670" y="964829"/>
                    </a:lnTo>
                    <a:lnTo>
                      <a:pt x="2450670" y="972055"/>
                    </a:lnTo>
                    <a:lnTo>
                      <a:pt x="2472855" y="972055"/>
                    </a:lnTo>
                    <a:lnTo>
                      <a:pt x="2472855" y="982196"/>
                    </a:lnTo>
                    <a:lnTo>
                      <a:pt x="2480587" y="982196"/>
                    </a:lnTo>
                    <a:lnTo>
                      <a:pt x="2480587" y="990690"/>
                    </a:lnTo>
                    <a:lnTo>
                      <a:pt x="2508730" y="990690"/>
                    </a:lnTo>
                    <a:lnTo>
                      <a:pt x="2508730" y="996014"/>
                    </a:lnTo>
                    <a:lnTo>
                      <a:pt x="2531548" y="996014"/>
                    </a:lnTo>
                    <a:lnTo>
                      <a:pt x="2531548" y="1009198"/>
                    </a:lnTo>
                    <a:lnTo>
                      <a:pt x="2552465" y="1009198"/>
                    </a:lnTo>
                    <a:lnTo>
                      <a:pt x="2552465" y="1017057"/>
                    </a:lnTo>
                    <a:lnTo>
                      <a:pt x="2575283" y="1017057"/>
                    </a:lnTo>
                    <a:lnTo>
                      <a:pt x="2575283" y="1027199"/>
                    </a:lnTo>
                    <a:lnTo>
                      <a:pt x="2610017" y="1027199"/>
                    </a:lnTo>
                    <a:lnTo>
                      <a:pt x="2610017" y="1035565"/>
                    </a:lnTo>
                    <a:lnTo>
                      <a:pt x="2624976" y="1035565"/>
                    </a:lnTo>
                    <a:lnTo>
                      <a:pt x="2624976" y="1048749"/>
                    </a:lnTo>
                    <a:lnTo>
                      <a:pt x="2694444" y="1048749"/>
                    </a:lnTo>
                    <a:lnTo>
                      <a:pt x="2694444" y="1057116"/>
                    </a:lnTo>
                    <a:lnTo>
                      <a:pt x="2718403" y="1057116"/>
                    </a:lnTo>
                    <a:lnTo>
                      <a:pt x="2718403" y="1067891"/>
                    </a:lnTo>
                    <a:lnTo>
                      <a:pt x="3119623" y="1067891"/>
                    </a:lnTo>
                    <a:lnTo>
                      <a:pt x="3119623" y="1087667"/>
                    </a:lnTo>
                    <a:lnTo>
                      <a:pt x="3214825" y="1087667"/>
                    </a:lnTo>
                    <a:lnTo>
                      <a:pt x="3214825" y="1108076"/>
                    </a:lnTo>
                    <a:lnTo>
                      <a:pt x="3488643" y="1108076"/>
                    </a:lnTo>
                    <a:lnTo>
                      <a:pt x="3488643" y="1170319"/>
                    </a:lnTo>
                    <a:lnTo>
                      <a:pt x="3677780" y="1170319"/>
                    </a:lnTo>
                  </a:path>
                </a:pathLst>
              </a:custGeom>
              <a:noFill/>
              <a:ln w="12669" cap="flat">
                <a:solidFill>
                  <a:schemeClr val="accent1"/>
                </a:solidFill>
                <a:prstDash val="solid"/>
                <a:miter/>
              </a:ln>
            </p:spPr>
            <p:txBody>
              <a:bodyPr rtlCol="0" anchor="ctr"/>
              <a:lstStyle/>
              <a:p>
                <a:endParaRPr lang="en-GB"/>
              </a:p>
            </p:txBody>
          </p:sp>
        </p:grpSp>
      </p:grpSp>
      <p:grpSp>
        <p:nvGrpSpPr>
          <p:cNvPr id="1161" name="Group 1160">
            <a:extLst>
              <a:ext uri="{FF2B5EF4-FFF2-40B4-BE49-F238E27FC236}">
                <a16:creationId xmlns:a16="http://schemas.microsoft.com/office/drawing/2014/main" id="{DE89D825-BBD7-4E39-AE56-653706EFDD5D}"/>
              </a:ext>
            </a:extLst>
          </p:cNvPr>
          <p:cNvGrpSpPr/>
          <p:nvPr/>
        </p:nvGrpSpPr>
        <p:grpSpPr>
          <a:xfrm>
            <a:off x="845075" y="3880769"/>
            <a:ext cx="4882530" cy="2229480"/>
            <a:chOff x="702200" y="3880769"/>
            <a:chExt cx="4882530" cy="2229480"/>
          </a:xfrm>
        </p:grpSpPr>
        <p:sp>
          <p:nvSpPr>
            <p:cNvPr id="12" name="TextBox 11">
              <a:extLst>
                <a:ext uri="{FF2B5EF4-FFF2-40B4-BE49-F238E27FC236}">
                  <a16:creationId xmlns:a16="http://schemas.microsoft.com/office/drawing/2014/main" id="{1D1A64B2-86F6-4712-8D42-B7F1B5D95C02}"/>
                </a:ext>
              </a:extLst>
            </p:cNvPr>
            <p:cNvSpPr txBox="1"/>
            <p:nvPr/>
          </p:nvSpPr>
          <p:spPr>
            <a:xfrm>
              <a:off x="1714149" y="3880769"/>
              <a:ext cx="3002507" cy="307777"/>
            </a:xfrm>
            <a:prstGeom prst="rect">
              <a:avLst/>
            </a:prstGeom>
            <a:noFill/>
          </p:spPr>
          <p:txBody>
            <a:bodyPr wrap="square" rtlCol="0">
              <a:spAutoFit/>
            </a:bodyPr>
            <a:lstStyle/>
            <a:p>
              <a:pPr algn="ctr"/>
              <a:r>
                <a:rPr lang="en-GB" sz="1400" b="1" dirty="0" err="1">
                  <a:solidFill>
                    <a:schemeClr val="accent1"/>
                  </a:solidFill>
                  <a:ea typeface="Aileron" charset="0"/>
                  <a:cs typeface="Aileron" charset="0"/>
                </a:rPr>
                <a:t>Hyporhyroidism</a:t>
              </a:r>
              <a:endParaRPr lang="en-GB" sz="1400" b="1" dirty="0">
                <a:solidFill>
                  <a:schemeClr val="accent1"/>
                </a:solidFill>
                <a:ea typeface="Aileron" charset="0"/>
                <a:cs typeface="Aileron" charset="0"/>
              </a:endParaRPr>
            </a:p>
          </p:txBody>
        </p:sp>
        <p:grpSp>
          <p:nvGrpSpPr>
            <p:cNvPr id="134" name="Group 133">
              <a:extLst>
                <a:ext uri="{FF2B5EF4-FFF2-40B4-BE49-F238E27FC236}">
                  <a16:creationId xmlns:a16="http://schemas.microsoft.com/office/drawing/2014/main" id="{E1C79A92-550F-4743-93F6-D64DB2D8596A}"/>
                </a:ext>
              </a:extLst>
            </p:cNvPr>
            <p:cNvGrpSpPr/>
            <p:nvPr/>
          </p:nvGrpSpPr>
          <p:grpSpPr>
            <a:xfrm>
              <a:off x="702200" y="4032123"/>
              <a:ext cx="4882530" cy="2078126"/>
              <a:chOff x="702200" y="4032123"/>
              <a:chExt cx="4882530" cy="2078126"/>
            </a:xfrm>
          </p:grpSpPr>
          <p:sp>
            <p:nvSpPr>
              <p:cNvPr id="55" name="TextBox 54">
                <a:extLst>
                  <a:ext uri="{FF2B5EF4-FFF2-40B4-BE49-F238E27FC236}">
                    <a16:creationId xmlns:a16="http://schemas.microsoft.com/office/drawing/2014/main" id="{C8DDAE7F-C43D-429C-9AFE-8CC281E2EA9A}"/>
                  </a:ext>
                </a:extLst>
              </p:cNvPr>
              <p:cNvSpPr txBox="1"/>
              <p:nvPr/>
            </p:nvSpPr>
            <p:spPr>
              <a:xfrm>
                <a:off x="867921" y="50989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0.2</a:t>
                </a:r>
              </a:p>
            </p:txBody>
          </p:sp>
          <p:sp>
            <p:nvSpPr>
              <p:cNvPr id="56" name="TextBox 55">
                <a:extLst>
                  <a:ext uri="{FF2B5EF4-FFF2-40B4-BE49-F238E27FC236}">
                    <a16:creationId xmlns:a16="http://schemas.microsoft.com/office/drawing/2014/main" id="{3AC2CE20-B70D-4FA6-A284-6F9A4FA07A70}"/>
                  </a:ext>
                </a:extLst>
              </p:cNvPr>
              <p:cNvSpPr txBox="1"/>
              <p:nvPr/>
            </p:nvSpPr>
            <p:spPr>
              <a:xfrm>
                <a:off x="867921" y="5314555"/>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0.0</a:t>
                </a:r>
              </a:p>
            </p:txBody>
          </p:sp>
          <p:sp>
            <p:nvSpPr>
              <p:cNvPr id="57" name="TextBox 56">
                <a:extLst>
                  <a:ext uri="{FF2B5EF4-FFF2-40B4-BE49-F238E27FC236}">
                    <a16:creationId xmlns:a16="http://schemas.microsoft.com/office/drawing/2014/main" id="{FDABAEA4-9CEC-4C8F-B9CE-0EE5BAACEFE1}"/>
                  </a:ext>
                </a:extLst>
              </p:cNvPr>
              <p:cNvSpPr txBox="1"/>
              <p:nvPr/>
            </p:nvSpPr>
            <p:spPr>
              <a:xfrm>
                <a:off x="867921" y="522268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0.1</a:t>
                </a:r>
              </a:p>
            </p:txBody>
          </p:sp>
          <p:sp>
            <p:nvSpPr>
              <p:cNvPr id="59" name="TextBox 58">
                <a:extLst>
                  <a:ext uri="{FF2B5EF4-FFF2-40B4-BE49-F238E27FC236}">
                    <a16:creationId xmlns:a16="http://schemas.microsoft.com/office/drawing/2014/main" id="{B271CC59-C3EA-4C80-83FB-00545DFDCB85}"/>
                  </a:ext>
                </a:extLst>
              </p:cNvPr>
              <p:cNvSpPr txBox="1"/>
              <p:nvPr/>
            </p:nvSpPr>
            <p:spPr>
              <a:xfrm>
                <a:off x="867921" y="496182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0.3</a:t>
                </a:r>
              </a:p>
            </p:txBody>
          </p:sp>
          <p:sp>
            <p:nvSpPr>
              <p:cNvPr id="60" name="TextBox 59">
                <a:extLst>
                  <a:ext uri="{FF2B5EF4-FFF2-40B4-BE49-F238E27FC236}">
                    <a16:creationId xmlns:a16="http://schemas.microsoft.com/office/drawing/2014/main" id="{87975C67-C4EB-4168-B68E-AFDB6ADA3DB5}"/>
                  </a:ext>
                </a:extLst>
              </p:cNvPr>
              <p:cNvSpPr txBox="1"/>
              <p:nvPr/>
            </p:nvSpPr>
            <p:spPr>
              <a:xfrm>
                <a:off x="867921" y="48467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0.4</a:t>
                </a:r>
              </a:p>
            </p:txBody>
          </p:sp>
          <p:sp>
            <p:nvSpPr>
              <p:cNvPr id="61" name="TextBox 60">
                <a:extLst>
                  <a:ext uri="{FF2B5EF4-FFF2-40B4-BE49-F238E27FC236}">
                    <a16:creationId xmlns:a16="http://schemas.microsoft.com/office/drawing/2014/main" id="{524FF350-EE15-429E-A18C-12BF93AE38BE}"/>
                  </a:ext>
                </a:extLst>
              </p:cNvPr>
              <p:cNvSpPr txBox="1"/>
              <p:nvPr/>
            </p:nvSpPr>
            <p:spPr>
              <a:xfrm>
                <a:off x="867921" y="470608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0.5</a:t>
                </a:r>
              </a:p>
            </p:txBody>
          </p:sp>
          <p:sp>
            <p:nvSpPr>
              <p:cNvPr id="63" name="TextBox 62">
                <a:extLst>
                  <a:ext uri="{FF2B5EF4-FFF2-40B4-BE49-F238E27FC236}">
                    <a16:creationId xmlns:a16="http://schemas.microsoft.com/office/drawing/2014/main" id="{237EB02C-34F3-42A3-9F07-334BD95B3041}"/>
                  </a:ext>
                </a:extLst>
              </p:cNvPr>
              <p:cNvSpPr txBox="1"/>
              <p:nvPr/>
            </p:nvSpPr>
            <p:spPr>
              <a:xfrm>
                <a:off x="867921" y="457468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0.6</a:t>
                </a:r>
              </a:p>
            </p:txBody>
          </p:sp>
          <p:sp>
            <p:nvSpPr>
              <p:cNvPr id="64" name="TextBox 63">
                <a:extLst>
                  <a:ext uri="{FF2B5EF4-FFF2-40B4-BE49-F238E27FC236}">
                    <a16:creationId xmlns:a16="http://schemas.microsoft.com/office/drawing/2014/main" id="{93238ED9-7131-4CFE-83DB-0E3A271518CE}"/>
                  </a:ext>
                </a:extLst>
              </p:cNvPr>
              <p:cNvSpPr txBox="1"/>
              <p:nvPr/>
            </p:nvSpPr>
            <p:spPr>
              <a:xfrm>
                <a:off x="867921" y="445034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0.7</a:t>
                </a:r>
              </a:p>
            </p:txBody>
          </p:sp>
          <p:sp>
            <p:nvSpPr>
              <p:cNvPr id="65" name="TextBox 64">
                <a:extLst>
                  <a:ext uri="{FF2B5EF4-FFF2-40B4-BE49-F238E27FC236}">
                    <a16:creationId xmlns:a16="http://schemas.microsoft.com/office/drawing/2014/main" id="{448230D1-BC15-49C6-800F-1A6DBCB1546F}"/>
                  </a:ext>
                </a:extLst>
              </p:cNvPr>
              <p:cNvSpPr txBox="1"/>
              <p:nvPr/>
            </p:nvSpPr>
            <p:spPr>
              <a:xfrm>
                <a:off x="867921" y="433240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0.8</a:t>
                </a:r>
              </a:p>
            </p:txBody>
          </p:sp>
          <p:sp>
            <p:nvSpPr>
              <p:cNvPr id="67" name="TextBox 66">
                <a:extLst>
                  <a:ext uri="{FF2B5EF4-FFF2-40B4-BE49-F238E27FC236}">
                    <a16:creationId xmlns:a16="http://schemas.microsoft.com/office/drawing/2014/main" id="{33B24A20-67F7-4672-9F88-1F02A5BC9BCE}"/>
                  </a:ext>
                </a:extLst>
              </p:cNvPr>
              <p:cNvSpPr txBox="1"/>
              <p:nvPr/>
            </p:nvSpPr>
            <p:spPr>
              <a:xfrm>
                <a:off x="867921" y="418821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0.9</a:t>
                </a:r>
              </a:p>
            </p:txBody>
          </p:sp>
          <p:sp>
            <p:nvSpPr>
              <p:cNvPr id="68" name="TextBox 67">
                <a:extLst>
                  <a:ext uri="{FF2B5EF4-FFF2-40B4-BE49-F238E27FC236}">
                    <a16:creationId xmlns:a16="http://schemas.microsoft.com/office/drawing/2014/main" id="{9F1A2221-BCCD-4989-AFB9-446427380CAC}"/>
                  </a:ext>
                </a:extLst>
              </p:cNvPr>
              <p:cNvSpPr txBox="1"/>
              <p:nvPr/>
            </p:nvSpPr>
            <p:spPr>
              <a:xfrm>
                <a:off x="867921" y="406034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cxnSp>
            <p:nvCxnSpPr>
              <p:cNvPr id="15" name="Straight Connector 14">
                <a:extLst>
                  <a:ext uri="{FF2B5EF4-FFF2-40B4-BE49-F238E27FC236}">
                    <a16:creationId xmlns:a16="http://schemas.microsoft.com/office/drawing/2014/main" id="{8B1FE0C2-4382-4C97-A833-6D6923FB4E39}"/>
                  </a:ext>
                </a:extLst>
              </p:cNvPr>
              <p:cNvCxnSpPr>
                <a:cxnSpLocks/>
              </p:cNvCxnSpPr>
              <p:nvPr/>
            </p:nvCxnSpPr>
            <p:spPr>
              <a:xfrm>
                <a:off x="1280514" y="4125404"/>
                <a:ext cx="0" cy="13399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4E7AC13C-799B-42CC-8CF6-E858359C6060}"/>
                  </a:ext>
                </a:extLst>
              </p:cNvPr>
              <p:cNvSpPr txBox="1"/>
              <p:nvPr/>
            </p:nvSpPr>
            <p:spPr>
              <a:xfrm rot="16200000">
                <a:off x="267067" y="4655499"/>
                <a:ext cx="1291022"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Probability</a:t>
                </a:r>
              </a:p>
            </p:txBody>
          </p:sp>
          <p:cxnSp>
            <p:nvCxnSpPr>
              <p:cNvPr id="17" name="Straight Connector 16">
                <a:extLst>
                  <a:ext uri="{FF2B5EF4-FFF2-40B4-BE49-F238E27FC236}">
                    <a16:creationId xmlns:a16="http://schemas.microsoft.com/office/drawing/2014/main" id="{160BB15B-0028-4C89-8B29-C0BF4B5EFA0F}"/>
                  </a:ext>
                </a:extLst>
              </p:cNvPr>
              <p:cNvCxnSpPr>
                <a:cxnSpLocks/>
              </p:cNvCxnSpPr>
              <p:nvPr/>
            </p:nvCxnSpPr>
            <p:spPr>
              <a:xfrm flipH="1">
                <a:off x="1200894" y="541642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a:extLst>
                  <a:ext uri="{FF2B5EF4-FFF2-40B4-BE49-F238E27FC236}">
                    <a16:creationId xmlns:a16="http://schemas.microsoft.com/office/drawing/2014/main" id="{6A4B4E76-DE5E-4A2B-BAC6-3AD12C1C63F9}"/>
                  </a:ext>
                </a:extLst>
              </p:cNvPr>
              <p:cNvSpPr txBox="1"/>
              <p:nvPr/>
            </p:nvSpPr>
            <p:spPr>
              <a:xfrm>
                <a:off x="1272895" y="5571076"/>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a:t>
                </a:r>
              </a:p>
            </p:txBody>
          </p:sp>
          <p:cxnSp>
            <p:nvCxnSpPr>
              <p:cNvPr id="19" name="Straight Connector 18">
                <a:extLst>
                  <a:ext uri="{FF2B5EF4-FFF2-40B4-BE49-F238E27FC236}">
                    <a16:creationId xmlns:a16="http://schemas.microsoft.com/office/drawing/2014/main" id="{5EAFDD16-BA2B-485B-9DAB-45161018EBA9}"/>
                  </a:ext>
                </a:extLst>
              </p:cNvPr>
              <p:cNvCxnSpPr>
                <a:cxnSpLocks/>
              </p:cNvCxnSpPr>
              <p:nvPr/>
            </p:nvCxnSpPr>
            <p:spPr>
              <a:xfrm flipH="1">
                <a:off x="1272894" y="5451216"/>
                <a:ext cx="4140000" cy="38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693E99B-8C81-407D-9AC4-A58BF7420484}"/>
                  </a:ext>
                </a:extLst>
              </p:cNvPr>
              <p:cNvCxnSpPr>
                <a:cxnSpLocks/>
              </p:cNvCxnSpPr>
              <p:nvPr/>
            </p:nvCxnSpPr>
            <p:spPr>
              <a:xfrm rot="16200000" flipH="1">
                <a:off x="536754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E9281E7-137D-465F-BE95-9493D01AF613}"/>
                  </a:ext>
                </a:extLst>
              </p:cNvPr>
              <p:cNvCxnSpPr>
                <a:cxnSpLocks/>
              </p:cNvCxnSpPr>
              <p:nvPr/>
            </p:nvCxnSpPr>
            <p:spPr>
              <a:xfrm rot="16200000" flipH="1">
                <a:off x="3636507"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10A9353A-E2B0-4E40-A3EC-0B7CAEC11D74}"/>
                  </a:ext>
                </a:extLst>
              </p:cNvPr>
              <p:cNvCxnSpPr>
                <a:cxnSpLocks/>
              </p:cNvCxnSpPr>
              <p:nvPr/>
            </p:nvCxnSpPr>
            <p:spPr>
              <a:xfrm rot="16200000" flipH="1">
                <a:off x="2488273"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A98144BF-BAC6-4E5B-8A95-7F8B5F1CA299}"/>
                  </a:ext>
                </a:extLst>
              </p:cNvPr>
              <p:cNvCxnSpPr>
                <a:cxnSpLocks/>
              </p:cNvCxnSpPr>
              <p:nvPr/>
            </p:nvCxnSpPr>
            <p:spPr>
              <a:xfrm rot="16200000" flipH="1">
                <a:off x="220130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42878E9-C824-412A-87ED-378C29F00374}"/>
                  </a:ext>
                </a:extLst>
              </p:cNvPr>
              <p:cNvCxnSpPr>
                <a:cxnSpLocks/>
              </p:cNvCxnSpPr>
              <p:nvPr/>
            </p:nvCxnSpPr>
            <p:spPr>
              <a:xfrm rot="16200000" flipH="1">
                <a:off x="1628121"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0E30AFE-0EC6-4946-A321-562EF96D8A35}"/>
                  </a:ext>
                </a:extLst>
              </p:cNvPr>
              <p:cNvCxnSpPr>
                <a:cxnSpLocks/>
              </p:cNvCxnSpPr>
              <p:nvPr/>
            </p:nvCxnSpPr>
            <p:spPr>
              <a:xfrm rot="16200000" flipH="1">
                <a:off x="1345343"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32A1F3C8-C034-466A-BF80-08B0C7FB809C}"/>
                  </a:ext>
                </a:extLst>
              </p:cNvPr>
              <p:cNvCxnSpPr>
                <a:cxnSpLocks/>
              </p:cNvCxnSpPr>
              <p:nvPr/>
            </p:nvCxnSpPr>
            <p:spPr>
              <a:xfrm rot="16200000" flipH="1">
                <a:off x="2776678" y="54872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9C71D46-B0DD-4858-8DAD-9E4BD36318AF}"/>
                  </a:ext>
                </a:extLst>
              </p:cNvPr>
              <p:cNvCxnSpPr>
                <a:cxnSpLocks/>
              </p:cNvCxnSpPr>
              <p:nvPr/>
            </p:nvCxnSpPr>
            <p:spPr>
              <a:xfrm rot="16200000" flipH="1">
                <a:off x="3344470" y="549248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1BEE92ED-3E3F-4784-A54D-9411A606DFC6}"/>
                  </a:ext>
                </a:extLst>
              </p:cNvPr>
              <p:cNvCxnSpPr>
                <a:cxnSpLocks/>
              </p:cNvCxnSpPr>
              <p:nvPr/>
            </p:nvCxnSpPr>
            <p:spPr>
              <a:xfrm rot="16200000" flipH="1">
                <a:off x="5082642"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E2B730B5-8C24-47B2-A703-D11F0F48AF8C}"/>
                  </a:ext>
                </a:extLst>
              </p:cNvPr>
              <p:cNvCxnSpPr>
                <a:cxnSpLocks/>
              </p:cNvCxnSpPr>
              <p:nvPr/>
            </p:nvCxnSpPr>
            <p:spPr>
              <a:xfrm flipH="1">
                <a:off x="1217299" y="529406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D5ED8789-EE3B-49AE-AF24-FB893C277114}"/>
                  </a:ext>
                </a:extLst>
              </p:cNvPr>
              <p:cNvCxnSpPr>
                <a:cxnSpLocks/>
              </p:cNvCxnSpPr>
              <p:nvPr/>
            </p:nvCxnSpPr>
            <p:spPr>
              <a:xfrm flipH="1">
                <a:off x="1217299" y="516753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B2D7DC3F-B64E-4744-8872-1B57479ED7FF}"/>
                  </a:ext>
                </a:extLst>
              </p:cNvPr>
              <p:cNvCxnSpPr>
                <a:cxnSpLocks/>
              </p:cNvCxnSpPr>
              <p:nvPr/>
            </p:nvCxnSpPr>
            <p:spPr>
              <a:xfrm flipH="1">
                <a:off x="1214064" y="50332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AE338F5-BE01-4BF3-96DF-FBD1CB938089}"/>
                  </a:ext>
                </a:extLst>
              </p:cNvPr>
              <p:cNvCxnSpPr>
                <a:cxnSpLocks/>
              </p:cNvCxnSpPr>
              <p:nvPr/>
            </p:nvCxnSpPr>
            <p:spPr>
              <a:xfrm flipH="1">
                <a:off x="1213637" y="491819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FDA8C46D-3A99-4C14-BA2E-62BF4AACB204}"/>
                  </a:ext>
                </a:extLst>
              </p:cNvPr>
              <p:cNvCxnSpPr>
                <a:cxnSpLocks/>
              </p:cNvCxnSpPr>
              <p:nvPr/>
            </p:nvCxnSpPr>
            <p:spPr>
              <a:xfrm flipH="1">
                <a:off x="1213210" y="477753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FBBB2E79-13DA-44A9-94AD-68E5C50D4EDE}"/>
                  </a:ext>
                </a:extLst>
              </p:cNvPr>
              <p:cNvCxnSpPr>
                <a:cxnSpLocks/>
              </p:cNvCxnSpPr>
              <p:nvPr/>
            </p:nvCxnSpPr>
            <p:spPr>
              <a:xfrm flipH="1">
                <a:off x="1212356" y="46432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DB70EF6E-397A-496A-880B-BAD0AB1014FF}"/>
                  </a:ext>
                </a:extLst>
              </p:cNvPr>
              <p:cNvCxnSpPr>
                <a:cxnSpLocks/>
              </p:cNvCxnSpPr>
              <p:nvPr/>
            </p:nvCxnSpPr>
            <p:spPr>
              <a:xfrm flipH="1">
                <a:off x="1211929" y="45218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132C6FC9-DF10-4CD2-8AD9-42EDF35BB249}"/>
                  </a:ext>
                </a:extLst>
              </p:cNvPr>
              <p:cNvCxnSpPr>
                <a:cxnSpLocks/>
              </p:cNvCxnSpPr>
              <p:nvPr/>
            </p:nvCxnSpPr>
            <p:spPr>
              <a:xfrm flipH="1">
                <a:off x="1211502" y="440671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81D46F78-7EFF-4DA3-B0DC-473815A8F48D}"/>
                  </a:ext>
                </a:extLst>
              </p:cNvPr>
              <p:cNvCxnSpPr>
                <a:cxnSpLocks/>
              </p:cNvCxnSpPr>
              <p:nvPr/>
            </p:nvCxnSpPr>
            <p:spPr>
              <a:xfrm flipH="1">
                <a:off x="1210648" y="42596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23994986-0BE5-4349-BE55-1142D2B6A99A}"/>
                  </a:ext>
                </a:extLst>
              </p:cNvPr>
              <p:cNvCxnSpPr>
                <a:cxnSpLocks/>
              </p:cNvCxnSpPr>
              <p:nvPr/>
            </p:nvCxnSpPr>
            <p:spPr>
              <a:xfrm flipH="1">
                <a:off x="1210221" y="41349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B1E5BE6A-3E14-416A-AFBF-524B893D615B}"/>
                  </a:ext>
                </a:extLst>
              </p:cNvPr>
              <p:cNvCxnSpPr>
                <a:cxnSpLocks/>
              </p:cNvCxnSpPr>
              <p:nvPr/>
            </p:nvCxnSpPr>
            <p:spPr>
              <a:xfrm rot="16200000" flipH="1">
                <a:off x="4793688" y="549110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09F0E7D0-CD6F-4323-A587-BE48752A1A86}"/>
                  </a:ext>
                </a:extLst>
              </p:cNvPr>
              <p:cNvCxnSpPr>
                <a:cxnSpLocks/>
              </p:cNvCxnSpPr>
              <p:nvPr/>
            </p:nvCxnSpPr>
            <p:spPr>
              <a:xfrm rot="16200000" flipH="1">
                <a:off x="4504734" y="549039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B0E29356-197E-4BB8-94AE-69F140D2C94F}"/>
                  </a:ext>
                </a:extLst>
              </p:cNvPr>
              <p:cNvCxnSpPr>
                <a:cxnSpLocks/>
              </p:cNvCxnSpPr>
              <p:nvPr/>
            </p:nvCxnSpPr>
            <p:spPr>
              <a:xfrm rot="16200000" flipH="1">
                <a:off x="4215780" y="54896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888934FE-45F3-44C8-8996-27D4D8272439}"/>
                  </a:ext>
                </a:extLst>
              </p:cNvPr>
              <p:cNvCxnSpPr>
                <a:cxnSpLocks/>
              </p:cNvCxnSpPr>
              <p:nvPr/>
            </p:nvCxnSpPr>
            <p:spPr>
              <a:xfrm rot="16200000" flipH="1">
                <a:off x="3929449" y="549483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16" name="Group 115">
                <a:extLst>
                  <a:ext uri="{FF2B5EF4-FFF2-40B4-BE49-F238E27FC236}">
                    <a16:creationId xmlns:a16="http://schemas.microsoft.com/office/drawing/2014/main" id="{39A3CA35-C2CD-40E2-AE17-D3F1671C2AA2}"/>
                  </a:ext>
                </a:extLst>
              </p:cNvPr>
              <p:cNvGrpSpPr/>
              <p:nvPr/>
            </p:nvGrpSpPr>
            <p:grpSpPr>
              <a:xfrm>
                <a:off x="1267467" y="5477856"/>
                <a:ext cx="4292465" cy="230832"/>
                <a:chOff x="1267467" y="5481053"/>
                <a:chExt cx="4292465" cy="230832"/>
              </a:xfrm>
            </p:grpSpPr>
            <p:sp>
              <p:nvSpPr>
                <p:cNvPr id="29" name="TextBox 28">
                  <a:extLst>
                    <a:ext uri="{FF2B5EF4-FFF2-40B4-BE49-F238E27FC236}">
                      <a16:creationId xmlns:a16="http://schemas.microsoft.com/office/drawing/2014/main" id="{FDD38796-ED30-4765-BA42-442DDA02F3D1}"/>
                    </a:ext>
                  </a:extLst>
                </p:cNvPr>
                <p:cNvSpPr txBox="1"/>
                <p:nvPr/>
              </p:nvSpPr>
              <p:spPr>
                <a:xfrm>
                  <a:off x="1267467" y="5481053"/>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30" name="TextBox 29">
                  <a:extLst>
                    <a:ext uri="{FF2B5EF4-FFF2-40B4-BE49-F238E27FC236}">
                      <a16:creationId xmlns:a16="http://schemas.microsoft.com/office/drawing/2014/main" id="{1E41213B-E591-4B87-A67A-223F2FE6739F}"/>
                    </a:ext>
                  </a:extLst>
                </p:cNvPr>
                <p:cNvSpPr txBox="1"/>
                <p:nvPr/>
              </p:nvSpPr>
              <p:spPr>
                <a:xfrm>
                  <a:off x="5248958" y="5481053"/>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42</a:t>
                  </a:r>
                </a:p>
              </p:txBody>
            </p:sp>
            <p:sp>
              <p:nvSpPr>
                <p:cNvPr id="31" name="TextBox 30">
                  <a:extLst>
                    <a:ext uri="{FF2B5EF4-FFF2-40B4-BE49-F238E27FC236}">
                      <a16:creationId xmlns:a16="http://schemas.microsoft.com/office/drawing/2014/main" id="{470AC88F-3146-4D67-BDA5-ECAE521977F2}"/>
                    </a:ext>
                  </a:extLst>
                </p:cNvPr>
                <p:cNvSpPr txBox="1"/>
                <p:nvPr/>
              </p:nvSpPr>
              <p:spPr>
                <a:xfrm>
                  <a:off x="1586545" y="5481053"/>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32" name="TextBox 31">
                  <a:extLst>
                    <a:ext uri="{FF2B5EF4-FFF2-40B4-BE49-F238E27FC236}">
                      <a16:creationId xmlns:a16="http://schemas.microsoft.com/office/drawing/2014/main" id="{0EFD0F9E-6C95-418F-A559-BFBF7E7A6DDA}"/>
                    </a:ext>
                  </a:extLst>
                </p:cNvPr>
                <p:cNvSpPr txBox="1"/>
                <p:nvPr/>
              </p:nvSpPr>
              <p:spPr>
                <a:xfrm>
                  <a:off x="2112161" y="5481053"/>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33" name="TextBox 32">
                  <a:extLst>
                    <a:ext uri="{FF2B5EF4-FFF2-40B4-BE49-F238E27FC236}">
                      <a16:creationId xmlns:a16="http://schemas.microsoft.com/office/drawing/2014/main" id="{77199701-8DE0-4A80-B834-706CD83CF8AD}"/>
                    </a:ext>
                  </a:extLst>
                </p:cNvPr>
                <p:cNvSpPr txBox="1"/>
                <p:nvPr/>
              </p:nvSpPr>
              <p:spPr>
                <a:xfrm>
                  <a:off x="2289347"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34" name="TextBox 33">
                  <a:extLst>
                    <a:ext uri="{FF2B5EF4-FFF2-40B4-BE49-F238E27FC236}">
                      <a16:creationId xmlns:a16="http://schemas.microsoft.com/office/drawing/2014/main" id="{2B1AC0D0-0547-4FD0-94DF-13480AF1B994}"/>
                    </a:ext>
                  </a:extLst>
                </p:cNvPr>
                <p:cNvSpPr txBox="1"/>
                <p:nvPr/>
              </p:nvSpPr>
              <p:spPr>
                <a:xfrm>
                  <a:off x="3502915" y="5481053"/>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35" name="TextBox 34">
                  <a:extLst>
                    <a:ext uri="{FF2B5EF4-FFF2-40B4-BE49-F238E27FC236}">
                      <a16:creationId xmlns:a16="http://schemas.microsoft.com/office/drawing/2014/main" id="{5F362A94-025B-4859-917E-D397A5B9AF00}"/>
                    </a:ext>
                  </a:extLst>
                </p:cNvPr>
                <p:cNvSpPr txBox="1"/>
                <p:nvPr/>
              </p:nvSpPr>
              <p:spPr>
                <a:xfrm>
                  <a:off x="1846304" y="5481053"/>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36" name="TextBox 35">
                  <a:extLst>
                    <a:ext uri="{FF2B5EF4-FFF2-40B4-BE49-F238E27FC236}">
                      <a16:creationId xmlns:a16="http://schemas.microsoft.com/office/drawing/2014/main" id="{20EF5B45-E1AB-4A1D-94F1-CE1F08BABAB2}"/>
                    </a:ext>
                  </a:extLst>
                </p:cNvPr>
                <p:cNvSpPr txBox="1"/>
                <p:nvPr/>
              </p:nvSpPr>
              <p:spPr>
                <a:xfrm>
                  <a:off x="2577752"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37" name="TextBox 36">
                  <a:extLst>
                    <a:ext uri="{FF2B5EF4-FFF2-40B4-BE49-F238E27FC236}">
                      <a16:creationId xmlns:a16="http://schemas.microsoft.com/office/drawing/2014/main" id="{F2902606-CD8A-426A-A2AD-908566313E58}"/>
                    </a:ext>
                  </a:extLst>
                </p:cNvPr>
                <p:cNvSpPr txBox="1"/>
                <p:nvPr/>
              </p:nvSpPr>
              <p:spPr>
                <a:xfrm>
                  <a:off x="3219080"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38" name="TextBox 37">
                  <a:extLst>
                    <a:ext uri="{FF2B5EF4-FFF2-40B4-BE49-F238E27FC236}">
                      <a16:creationId xmlns:a16="http://schemas.microsoft.com/office/drawing/2014/main" id="{891B3C05-A9D8-4E9B-B800-E064AEE58359}"/>
                    </a:ext>
                  </a:extLst>
                </p:cNvPr>
                <p:cNvSpPr txBox="1"/>
                <p:nvPr/>
              </p:nvSpPr>
              <p:spPr>
                <a:xfrm>
                  <a:off x="4950858"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39</a:t>
                  </a:r>
                </a:p>
              </p:txBody>
            </p:sp>
            <p:sp>
              <p:nvSpPr>
                <p:cNvPr id="73" name="TextBox 72">
                  <a:extLst>
                    <a:ext uri="{FF2B5EF4-FFF2-40B4-BE49-F238E27FC236}">
                      <a16:creationId xmlns:a16="http://schemas.microsoft.com/office/drawing/2014/main" id="{9690F1B6-C388-461F-A0D3-CE98A76B3E69}"/>
                    </a:ext>
                  </a:extLst>
                </p:cNvPr>
                <p:cNvSpPr txBox="1"/>
                <p:nvPr/>
              </p:nvSpPr>
              <p:spPr>
                <a:xfrm>
                  <a:off x="4661904"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36</a:t>
                  </a:r>
                </a:p>
              </p:txBody>
            </p:sp>
            <p:sp>
              <p:nvSpPr>
                <p:cNvPr id="75" name="TextBox 74">
                  <a:extLst>
                    <a:ext uri="{FF2B5EF4-FFF2-40B4-BE49-F238E27FC236}">
                      <a16:creationId xmlns:a16="http://schemas.microsoft.com/office/drawing/2014/main" id="{EE62D7C4-1AB0-43DC-95FB-0299239E45C8}"/>
                    </a:ext>
                  </a:extLst>
                </p:cNvPr>
                <p:cNvSpPr txBox="1"/>
                <p:nvPr/>
              </p:nvSpPr>
              <p:spPr>
                <a:xfrm>
                  <a:off x="4372950"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33</a:t>
                  </a:r>
                </a:p>
              </p:txBody>
            </p:sp>
            <p:sp>
              <p:nvSpPr>
                <p:cNvPr id="77" name="TextBox 76">
                  <a:extLst>
                    <a:ext uri="{FF2B5EF4-FFF2-40B4-BE49-F238E27FC236}">
                      <a16:creationId xmlns:a16="http://schemas.microsoft.com/office/drawing/2014/main" id="{E193CBCD-28FE-4AD9-9882-3496C4A1D96F}"/>
                    </a:ext>
                  </a:extLst>
                </p:cNvPr>
                <p:cNvSpPr txBox="1"/>
                <p:nvPr/>
              </p:nvSpPr>
              <p:spPr>
                <a:xfrm>
                  <a:off x="4083996"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30</a:t>
                  </a:r>
                </a:p>
              </p:txBody>
            </p:sp>
            <p:sp>
              <p:nvSpPr>
                <p:cNvPr id="79" name="TextBox 78">
                  <a:extLst>
                    <a:ext uri="{FF2B5EF4-FFF2-40B4-BE49-F238E27FC236}">
                      <a16:creationId xmlns:a16="http://schemas.microsoft.com/office/drawing/2014/main" id="{83C005CA-84BA-4104-8C7B-C3F3EE90544E}"/>
                    </a:ext>
                  </a:extLst>
                </p:cNvPr>
                <p:cNvSpPr txBox="1"/>
                <p:nvPr/>
              </p:nvSpPr>
              <p:spPr>
                <a:xfrm>
                  <a:off x="3797665"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81" name="TextBox 80">
                  <a:extLst>
                    <a:ext uri="{FF2B5EF4-FFF2-40B4-BE49-F238E27FC236}">
                      <a16:creationId xmlns:a16="http://schemas.microsoft.com/office/drawing/2014/main" id="{0AB030A9-6B95-4A16-B78C-D45674769993}"/>
                    </a:ext>
                  </a:extLst>
                </p:cNvPr>
                <p:cNvSpPr txBox="1"/>
                <p:nvPr/>
              </p:nvSpPr>
              <p:spPr>
                <a:xfrm>
                  <a:off x="2942893"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grpSp>
          <p:cxnSp>
            <p:nvCxnSpPr>
              <p:cNvPr id="82" name="Straight Connector 81">
                <a:extLst>
                  <a:ext uri="{FF2B5EF4-FFF2-40B4-BE49-F238E27FC236}">
                    <a16:creationId xmlns:a16="http://schemas.microsoft.com/office/drawing/2014/main" id="{7419A37A-ED59-469A-9594-2CDDA604131B}"/>
                  </a:ext>
                </a:extLst>
              </p:cNvPr>
              <p:cNvCxnSpPr>
                <a:cxnSpLocks/>
              </p:cNvCxnSpPr>
              <p:nvPr/>
            </p:nvCxnSpPr>
            <p:spPr>
              <a:xfrm rot="16200000" flipH="1">
                <a:off x="3068283" y="54895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D201AE08-4E2B-4ABD-8F13-9E7FD28F47ED}"/>
                  </a:ext>
                </a:extLst>
              </p:cNvPr>
              <p:cNvCxnSpPr>
                <a:cxnSpLocks/>
              </p:cNvCxnSpPr>
              <p:nvPr/>
            </p:nvCxnSpPr>
            <p:spPr>
              <a:xfrm rot="16200000" flipH="1">
                <a:off x="1924395" y="54962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7" name="TextBox 116">
                <a:extLst>
                  <a:ext uri="{FF2B5EF4-FFF2-40B4-BE49-F238E27FC236}">
                    <a16:creationId xmlns:a16="http://schemas.microsoft.com/office/drawing/2014/main" id="{DCFC371F-90A8-4E59-B427-3FB46079888A}"/>
                  </a:ext>
                </a:extLst>
              </p:cNvPr>
              <p:cNvSpPr txBox="1"/>
              <p:nvPr/>
            </p:nvSpPr>
            <p:spPr>
              <a:xfrm>
                <a:off x="3922094" y="4032123"/>
                <a:ext cx="1531822" cy="646331"/>
              </a:xfrm>
              <a:prstGeom prst="rect">
                <a:avLst/>
              </a:prstGeom>
              <a:noFill/>
            </p:spPr>
            <p:txBody>
              <a:bodyPr wrap="square" rtlCol="0">
                <a:spAutoFit/>
              </a:bodyPr>
              <a:lstStyle/>
              <a:p>
                <a:pPr>
                  <a:lnSpc>
                    <a:spcPct val="90000"/>
                  </a:lnSpc>
                </a:pPr>
                <a:r>
                  <a:rPr lang="en-GB" sz="800" dirty="0">
                    <a:solidFill>
                      <a:schemeClr val="tx2"/>
                    </a:solidFill>
                    <a:ea typeface="Aileron" charset="0"/>
                    <a:cs typeface="Aileron" charset="0"/>
                  </a:rPr>
                  <a:t>Median (month) (95% CI)</a:t>
                </a:r>
              </a:p>
              <a:p>
                <a:pPr indent="-108000">
                  <a:lnSpc>
                    <a:spcPct val="90000"/>
                  </a:lnSpc>
                  <a:buClr>
                    <a:schemeClr val="bg2">
                      <a:lumMod val="25000"/>
                    </a:schemeClr>
                  </a:buClr>
                  <a:buFont typeface="Calibri" panose="020F0502020204030204" pitchFamily="34" charset="0"/>
                  <a:buChar char="—"/>
                </a:pPr>
                <a:r>
                  <a:rPr lang="en-GB" sz="800" dirty="0">
                    <a:solidFill>
                      <a:schemeClr val="tx2"/>
                    </a:solidFill>
                    <a:ea typeface="Aileron" charset="0"/>
                    <a:cs typeface="Aileron" charset="0"/>
                  </a:rPr>
                  <a:t>Yes: 19.8 (11.9, 24.5)</a:t>
                </a:r>
              </a:p>
              <a:p>
                <a:pPr indent="-108000">
                  <a:lnSpc>
                    <a:spcPct val="90000"/>
                  </a:lnSpc>
                  <a:buClr>
                    <a:schemeClr val="accent1"/>
                  </a:buClr>
                  <a:buFont typeface="Calibri" panose="020F0502020204030204" pitchFamily="34" charset="0"/>
                  <a:buChar char="—"/>
                </a:pPr>
                <a:r>
                  <a:rPr lang="en-GB" sz="800" dirty="0">
                    <a:solidFill>
                      <a:schemeClr val="tx2"/>
                    </a:solidFill>
                    <a:ea typeface="Aileron" charset="0"/>
                    <a:cs typeface="Aileron" charset="0"/>
                  </a:rPr>
                  <a:t>No: 13.4 (11.5, 14.1)</a:t>
                </a:r>
              </a:p>
              <a:p>
                <a:pPr>
                  <a:lnSpc>
                    <a:spcPct val="90000"/>
                  </a:lnSpc>
                </a:pPr>
                <a:r>
                  <a:rPr lang="en-GB" sz="800" dirty="0">
                    <a:solidFill>
                      <a:schemeClr val="tx2"/>
                    </a:solidFill>
                    <a:ea typeface="Aileron" charset="0"/>
                    <a:cs typeface="Aileron" charset="0"/>
                  </a:rPr>
                  <a:t>HR(95% CI): 0.72 (0.54, 0.96)</a:t>
                </a:r>
              </a:p>
              <a:p>
                <a:pPr>
                  <a:lnSpc>
                    <a:spcPct val="90000"/>
                  </a:lnSpc>
                </a:pPr>
                <a:r>
                  <a:rPr lang="en-GB" sz="800" dirty="0">
                    <a:solidFill>
                      <a:schemeClr val="tx2"/>
                    </a:solidFill>
                    <a:ea typeface="Aileron" charset="0"/>
                    <a:cs typeface="Aileron" charset="0"/>
                  </a:rPr>
                  <a:t>Log-rank Test: </a:t>
                </a:r>
                <a:r>
                  <a:rPr lang="en-GB" sz="800" i="1" dirty="0">
                    <a:solidFill>
                      <a:schemeClr val="tx2"/>
                    </a:solidFill>
                    <a:ea typeface="Aileron" charset="0"/>
                    <a:cs typeface="Aileron" charset="0"/>
                  </a:rPr>
                  <a:t>P</a:t>
                </a:r>
                <a:r>
                  <a:rPr lang="en-GB" sz="800" dirty="0">
                    <a:solidFill>
                      <a:schemeClr val="tx2"/>
                    </a:solidFill>
                    <a:ea typeface="Aileron" charset="0"/>
                    <a:cs typeface="Aileron" charset="0"/>
                  </a:rPr>
                  <a:t>-value: 0.024</a:t>
                </a:r>
              </a:p>
            </p:txBody>
          </p:sp>
          <p:grpSp>
            <p:nvGrpSpPr>
              <p:cNvPr id="133" name="Group 132">
                <a:extLst>
                  <a:ext uri="{FF2B5EF4-FFF2-40B4-BE49-F238E27FC236}">
                    <a16:creationId xmlns:a16="http://schemas.microsoft.com/office/drawing/2014/main" id="{3AB4A939-5D4B-4FE7-A9E8-F3FEB1CD005C}"/>
                  </a:ext>
                </a:extLst>
              </p:cNvPr>
              <p:cNvGrpSpPr/>
              <p:nvPr/>
            </p:nvGrpSpPr>
            <p:grpSpPr>
              <a:xfrm>
                <a:off x="831140" y="5771695"/>
                <a:ext cx="4753590" cy="338554"/>
                <a:chOff x="831140" y="5996850"/>
                <a:chExt cx="4753590" cy="338554"/>
              </a:xfrm>
            </p:grpSpPr>
            <p:sp>
              <p:nvSpPr>
                <p:cNvPr id="83" name="TextBox 82">
                  <a:extLst>
                    <a:ext uri="{FF2B5EF4-FFF2-40B4-BE49-F238E27FC236}">
                      <a16:creationId xmlns:a16="http://schemas.microsoft.com/office/drawing/2014/main" id="{8A8A1778-1F02-41BC-9325-F71643BE6C5A}"/>
                    </a:ext>
                  </a:extLst>
                </p:cNvPr>
                <p:cNvSpPr txBox="1"/>
                <p:nvPr/>
              </p:nvSpPr>
              <p:spPr>
                <a:xfrm>
                  <a:off x="119926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78</a:t>
                  </a:r>
                </a:p>
                <a:p>
                  <a:pPr algn="ctr"/>
                  <a:r>
                    <a:rPr lang="en-GB" sz="800" dirty="0">
                      <a:solidFill>
                        <a:schemeClr val="tx2"/>
                      </a:solidFill>
                      <a:ea typeface="Aileron" charset="0"/>
                      <a:cs typeface="Aileron" charset="0"/>
                    </a:rPr>
                    <a:t>400</a:t>
                  </a:r>
                </a:p>
              </p:txBody>
            </p:sp>
            <p:sp>
              <p:nvSpPr>
                <p:cNvPr id="85" name="TextBox 84">
                  <a:extLst>
                    <a:ext uri="{FF2B5EF4-FFF2-40B4-BE49-F238E27FC236}">
                      <a16:creationId xmlns:a16="http://schemas.microsoft.com/office/drawing/2014/main" id="{E42737F4-04EE-4D74-8C08-7A537A26734F}"/>
                    </a:ext>
                  </a:extLst>
                </p:cNvPr>
                <p:cNvSpPr txBox="1"/>
                <p:nvPr/>
              </p:nvSpPr>
              <p:spPr>
                <a:xfrm>
                  <a:off x="149276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75</a:t>
                  </a:r>
                </a:p>
                <a:p>
                  <a:pPr algn="ctr"/>
                  <a:r>
                    <a:rPr lang="en-GB" sz="800" dirty="0">
                      <a:solidFill>
                        <a:schemeClr val="tx2"/>
                      </a:solidFill>
                      <a:ea typeface="Aileron" charset="0"/>
                      <a:cs typeface="Aileron" charset="0"/>
                    </a:rPr>
                    <a:t>360</a:t>
                  </a:r>
                </a:p>
              </p:txBody>
            </p:sp>
            <p:sp>
              <p:nvSpPr>
                <p:cNvPr id="118" name="TextBox 117">
                  <a:extLst>
                    <a:ext uri="{FF2B5EF4-FFF2-40B4-BE49-F238E27FC236}">
                      <a16:creationId xmlns:a16="http://schemas.microsoft.com/office/drawing/2014/main" id="{FDCFFC08-BDB6-48C3-8140-BC6ADC3912DF}"/>
                    </a:ext>
                  </a:extLst>
                </p:cNvPr>
                <p:cNvSpPr txBox="1"/>
                <p:nvPr/>
              </p:nvSpPr>
              <p:spPr>
                <a:xfrm>
                  <a:off x="1771970"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71</a:t>
                  </a:r>
                </a:p>
                <a:p>
                  <a:pPr algn="ctr"/>
                  <a:r>
                    <a:rPr lang="en-GB" sz="800" dirty="0">
                      <a:solidFill>
                        <a:schemeClr val="tx2"/>
                      </a:solidFill>
                      <a:ea typeface="Aileron" charset="0"/>
                      <a:cs typeface="Aileron" charset="0"/>
                    </a:rPr>
                    <a:t>303</a:t>
                  </a:r>
                </a:p>
              </p:txBody>
            </p:sp>
            <p:sp>
              <p:nvSpPr>
                <p:cNvPr id="119" name="TextBox 118">
                  <a:extLst>
                    <a:ext uri="{FF2B5EF4-FFF2-40B4-BE49-F238E27FC236}">
                      <a16:creationId xmlns:a16="http://schemas.microsoft.com/office/drawing/2014/main" id="{0288E8C6-CB6D-49F3-96C0-3B3A4132BC87}"/>
                    </a:ext>
                  </a:extLst>
                </p:cNvPr>
                <p:cNvSpPr txBox="1"/>
                <p:nvPr/>
              </p:nvSpPr>
              <p:spPr>
                <a:xfrm>
                  <a:off x="2065469"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61</a:t>
                  </a:r>
                </a:p>
                <a:p>
                  <a:pPr algn="ctr"/>
                  <a:r>
                    <a:rPr lang="en-GB" sz="800" dirty="0">
                      <a:solidFill>
                        <a:schemeClr val="tx2"/>
                      </a:solidFill>
                      <a:ea typeface="Aileron" charset="0"/>
                      <a:cs typeface="Aileron" charset="0"/>
                    </a:rPr>
                    <a:t>236</a:t>
                  </a:r>
                </a:p>
              </p:txBody>
            </p:sp>
            <p:sp>
              <p:nvSpPr>
                <p:cNvPr id="120" name="TextBox 119">
                  <a:extLst>
                    <a:ext uri="{FF2B5EF4-FFF2-40B4-BE49-F238E27FC236}">
                      <a16:creationId xmlns:a16="http://schemas.microsoft.com/office/drawing/2014/main" id="{A9EE843A-BCB6-4092-964C-DD53CA215800}"/>
                    </a:ext>
                  </a:extLst>
                </p:cNvPr>
                <p:cNvSpPr txBox="1"/>
                <p:nvPr/>
              </p:nvSpPr>
              <p:spPr>
                <a:xfrm>
                  <a:off x="2344679"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48</a:t>
                  </a:r>
                </a:p>
                <a:p>
                  <a:pPr algn="ctr"/>
                  <a:r>
                    <a:rPr lang="en-GB" sz="800" dirty="0">
                      <a:solidFill>
                        <a:schemeClr val="tx2"/>
                      </a:solidFill>
                      <a:ea typeface="Aileron" charset="0"/>
                      <a:cs typeface="Aileron" charset="0"/>
                    </a:rPr>
                    <a:t>205</a:t>
                  </a:r>
                </a:p>
              </p:txBody>
            </p:sp>
            <p:sp>
              <p:nvSpPr>
                <p:cNvPr id="121" name="TextBox 120">
                  <a:extLst>
                    <a:ext uri="{FF2B5EF4-FFF2-40B4-BE49-F238E27FC236}">
                      <a16:creationId xmlns:a16="http://schemas.microsoft.com/office/drawing/2014/main" id="{8A1D4435-C58B-4214-9DBF-F3510BA215F5}"/>
                    </a:ext>
                  </a:extLst>
                </p:cNvPr>
                <p:cNvSpPr txBox="1"/>
                <p:nvPr/>
              </p:nvSpPr>
              <p:spPr>
                <a:xfrm>
                  <a:off x="263817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45</a:t>
                  </a:r>
                </a:p>
                <a:p>
                  <a:pPr algn="ctr"/>
                  <a:r>
                    <a:rPr lang="en-GB" sz="800" dirty="0">
                      <a:solidFill>
                        <a:schemeClr val="tx2"/>
                      </a:solidFill>
                      <a:ea typeface="Aileron" charset="0"/>
                      <a:cs typeface="Aileron" charset="0"/>
                    </a:rPr>
                    <a:t>162</a:t>
                  </a:r>
                </a:p>
              </p:txBody>
            </p:sp>
            <p:sp>
              <p:nvSpPr>
                <p:cNvPr id="122" name="TextBox 121">
                  <a:extLst>
                    <a:ext uri="{FF2B5EF4-FFF2-40B4-BE49-F238E27FC236}">
                      <a16:creationId xmlns:a16="http://schemas.microsoft.com/office/drawing/2014/main" id="{4A130880-5042-4D54-8CFD-099A6E81D9CA}"/>
                    </a:ext>
                  </a:extLst>
                </p:cNvPr>
                <p:cNvSpPr txBox="1"/>
                <p:nvPr/>
              </p:nvSpPr>
              <p:spPr>
                <a:xfrm>
                  <a:off x="2920585"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40</a:t>
                  </a:r>
                </a:p>
                <a:p>
                  <a:pPr algn="ctr"/>
                  <a:r>
                    <a:rPr lang="en-GB" sz="800" dirty="0">
                      <a:solidFill>
                        <a:schemeClr val="tx2"/>
                      </a:solidFill>
                      <a:ea typeface="Aileron" charset="0"/>
                      <a:cs typeface="Aileron" charset="0"/>
                    </a:rPr>
                    <a:t>198</a:t>
                  </a:r>
                </a:p>
              </p:txBody>
            </p:sp>
            <p:sp>
              <p:nvSpPr>
                <p:cNvPr id="123" name="TextBox 122">
                  <a:extLst>
                    <a:ext uri="{FF2B5EF4-FFF2-40B4-BE49-F238E27FC236}">
                      <a16:creationId xmlns:a16="http://schemas.microsoft.com/office/drawing/2014/main" id="{14C78159-1A55-4EFD-AEA9-142046035AAC}"/>
                    </a:ext>
                  </a:extLst>
                </p:cNvPr>
                <p:cNvSpPr txBox="1"/>
                <p:nvPr/>
              </p:nvSpPr>
              <p:spPr>
                <a:xfrm>
                  <a:off x="3214084"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32</a:t>
                  </a:r>
                </a:p>
                <a:p>
                  <a:pPr algn="ctr"/>
                  <a:r>
                    <a:rPr lang="en-GB" sz="800" dirty="0">
                      <a:solidFill>
                        <a:schemeClr val="tx2"/>
                      </a:solidFill>
                      <a:ea typeface="Aileron" charset="0"/>
                      <a:cs typeface="Aileron" charset="0"/>
                    </a:rPr>
                    <a:t>108</a:t>
                  </a:r>
                </a:p>
              </p:txBody>
            </p:sp>
            <p:sp>
              <p:nvSpPr>
                <p:cNvPr id="124" name="TextBox 123">
                  <a:extLst>
                    <a:ext uri="{FF2B5EF4-FFF2-40B4-BE49-F238E27FC236}">
                      <a16:creationId xmlns:a16="http://schemas.microsoft.com/office/drawing/2014/main" id="{49426569-7837-42F7-A9D3-64A7FD6168B2}"/>
                    </a:ext>
                  </a:extLst>
                </p:cNvPr>
                <p:cNvSpPr txBox="1"/>
                <p:nvPr/>
              </p:nvSpPr>
              <p:spPr>
                <a:xfrm>
                  <a:off x="349649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25</a:t>
                  </a:r>
                </a:p>
                <a:p>
                  <a:pPr algn="ctr"/>
                  <a:r>
                    <a:rPr lang="en-GB" sz="800" dirty="0">
                      <a:solidFill>
                        <a:schemeClr val="tx2"/>
                      </a:solidFill>
                      <a:ea typeface="Aileron" charset="0"/>
                      <a:cs typeface="Aileron" charset="0"/>
                    </a:rPr>
                    <a:t>77</a:t>
                  </a:r>
                </a:p>
              </p:txBody>
            </p:sp>
            <p:sp>
              <p:nvSpPr>
                <p:cNvPr id="125" name="TextBox 124">
                  <a:extLst>
                    <a:ext uri="{FF2B5EF4-FFF2-40B4-BE49-F238E27FC236}">
                      <a16:creationId xmlns:a16="http://schemas.microsoft.com/office/drawing/2014/main" id="{058D8BB6-D30E-4504-B368-00680CF18B22}"/>
                    </a:ext>
                  </a:extLst>
                </p:cNvPr>
                <p:cNvSpPr txBox="1"/>
                <p:nvPr/>
              </p:nvSpPr>
              <p:spPr>
                <a:xfrm>
                  <a:off x="378999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16</a:t>
                  </a:r>
                </a:p>
                <a:p>
                  <a:pPr algn="ctr"/>
                  <a:r>
                    <a:rPr lang="en-GB" sz="800" dirty="0">
                      <a:solidFill>
                        <a:schemeClr val="tx2"/>
                      </a:solidFill>
                      <a:ea typeface="Aileron" charset="0"/>
                      <a:cs typeface="Aileron" charset="0"/>
                    </a:rPr>
                    <a:t>51</a:t>
                  </a:r>
                </a:p>
              </p:txBody>
            </p:sp>
            <p:sp>
              <p:nvSpPr>
                <p:cNvPr id="126" name="TextBox 125">
                  <a:extLst>
                    <a:ext uri="{FF2B5EF4-FFF2-40B4-BE49-F238E27FC236}">
                      <a16:creationId xmlns:a16="http://schemas.microsoft.com/office/drawing/2014/main" id="{7FEA2F7F-E1D7-477D-8275-3C8D78CCF86C}"/>
                    </a:ext>
                  </a:extLst>
                </p:cNvPr>
                <p:cNvSpPr txBox="1"/>
                <p:nvPr/>
              </p:nvSpPr>
              <p:spPr>
                <a:xfrm>
                  <a:off x="4072397"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10</a:t>
                  </a:r>
                </a:p>
                <a:p>
                  <a:pPr algn="ctr"/>
                  <a:r>
                    <a:rPr lang="en-GB" sz="800" dirty="0">
                      <a:solidFill>
                        <a:schemeClr val="tx2"/>
                      </a:solidFill>
                      <a:ea typeface="Aileron" charset="0"/>
                      <a:cs typeface="Aileron" charset="0"/>
                    </a:rPr>
                    <a:t>30</a:t>
                  </a:r>
                </a:p>
              </p:txBody>
            </p:sp>
            <p:sp>
              <p:nvSpPr>
                <p:cNvPr id="127" name="TextBox 126">
                  <a:extLst>
                    <a:ext uri="{FF2B5EF4-FFF2-40B4-BE49-F238E27FC236}">
                      <a16:creationId xmlns:a16="http://schemas.microsoft.com/office/drawing/2014/main" id="{B41AC2DB-2BB7-4714-AFD3-85469A7917A1}"/>
                    </a:ext>
                  </a:extLst>
                </p:cNvPr>
                <p:cNvSpPr txBox="1"/>
                <p:nvPr/>
              </p:nvSpPr>
              <p:spPr>
                <a:xfrm>
                  <a:off x="4365896"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5</a:t>
                  </a:r>
                </a:p>
                <a:p>
                  <a:pPr algn="ctr"/>
                  <a:r>
                    <a:rPr lang="en-GB" sz="800" dirty="0">
                      <a:solidFill>
                        <a:schemeClr val="tx2"/>
                      </a:solidFill>
                      <a:ea typeface="Aileron" charset="0"/>
                      <a:cs typeface="Aileron" charset="0"/>
                    </a:rPr>
                    <a:t>16</a:t>
                  </a:r>
                </a:p>
              </p:txBody>
            </p:sp>
            <p:sp>
              <p:nvSpPr>
                <p:cNvPr id="128" name="TextBox 127">
                  <a:extLst>
                    <a:ext uri="{FF2B5EF4-FFF2-40B4-BE49-F238E27FC236}">
                      <a16:creationId xmlns:a16="http://schemas.microsoft.com/office/drawing/2014/main" id="{B69E1DAD-EAD9-4884-9B99-997EFEC912F3}"/>
                    </a:ext>
                  </a:extLst>
                </p:cNvPr>
                <p:cNvSpPr txBox="1"/>
                <p:nvPr/>
              </p:nvSpPr>
              <p:spPr>
                <a:xfrm>
                  <a:off x="4648303"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a:t>
                  </a:r>
                </a:p>
                <a:p>
                  <a:pPr algn="ctr"/>
                  <a:r>
                    <a:rPr lang="en-GB" sz="800" dirty="0">
                      <a:solidFill>
                        <a:schemeClr val="tx2"/>
                      </a:solidFill>
                      <a:ea typeface="Aileron" charset="0"/>
                      <a:cs typeface="Aileron" charset="0"/>
                    </a:rPr>
                    <a:t>7</a:t>
                  </a:r>
                </a:p>
              </p:txBody>
            </p:sp>
            <p:sp>
              <p:nvSpPr>
                <p:cNvPr id="129" name="TextBox 128">
                  <a:extLst>
                    <a:ext uri="{FF2B5EF4-FFF2-40B4-BE49-F238E27FC236}">
                      <a16:creationId xmlns:a16="http://schemas.microsoft.com/office/drawing/2014/main" id="{4722E03D-189B-4FE3-A3A7-E99151E85CCC}"/>
                    </a:ext>
                  </a:extLst>
                </p:cNvPr>
                <p:cNvSpPr txBox="1"/>
                <p:nvPr/>
              </p:nvSpPr>
              <p:spPr>
                <a:xfrm>
                  <a:off x="4941802"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a:t>
                  </a:r>
                </a:p>
                <a:p>
                  <a:pPr algn="ctr"/>
                  <a:r>
                    <a:rPr lang="en-GB" sz="800" dirty="0">
                      <a:solidFill>
                        <a:schemeClr val="tx2"/>
                      </a:solidFill>
                      <a:ea typeface="Aileron" charset="0"/>
                      <a:cs typeface="Aileron" charset="0"/>
                    </a:rPr>
                    <a:t>1</a:t>
                  </a:r>
                </a:p>
              </p:txBody>
            </p:sp>
            <p:sp>
              <p:nvSpPr>
                <p:cNvPr id="130" name="TextBox 129">
                  <a:extLst>
                    <a:ext uri="{FF2B5EF4-FFF2-40B4-BE49-F238E27FC236}">
                      <a16:creationId xmlns:a16="http://schemas.microsoft.com/office/drawing/2014/main" id="{C0267367-CD8D-4017-96BA-3BA5BC59598D}"/>
                    </a:ext>
                  </a:extLst>
                </p:cNvPr>
                <p:cNvSpPr txBox="1"/>
                <p:nvPr/>
              </p:nvSpPr>
              <p:spPr>
                <a:xfrm>
                  <a:off x="524105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0</a:t>
                  </a:r>
                </a:p>
                <a:p>
                  <a:pPr algn="ctr"/>
                  <a:r>
                    <a:rPr lang="en-GB" sz="800" dirty="0">
                      <a:solidFill>
                        <a:schemeClr val="tx2"/>
                      </a:solidFill>
                      <a:ea typeface="Aileron" charset="0"/>
                      <a:cs typeface="Aileron" charset="0"/>
                    </a:rPr>
                    <a:t>0</a:t>
                  </a:r>
                </a:p>
              </p:txBody>
            </p:sp>
            <p:sp>
              <p:nvSpPr>
                <p:cNvPr id="131" name="TextBox 130">
                  <a:extLst>
                    <a:ext uri="{FF2B5EF4-FFF2-40B4-BE49-F238E27FC236}">
                      <a16:creationId xmlns:a16="http://schemas.microsoft.com/office/drawing/2014/main" id="{8FD5CFD1-ED8B-4D16-BBC5-0F86D766FEFF}"/>
                    </a:ext>
                  </a:extLst>
                </p:cNvPr>
                <p:cNvSpPr txBox="1"/>
                <p:nvPr/>
              </p:nvSpPr>
              <p:spPr>
                <a:xfrm>
                  <a:off x="831140" y="5996850"/>
                  <a:ext cx="378561" cy="338554"/>
                </a:xfrm>
                <a:prstGeom prst="rect">
                  <a:avLst/>
                </a:prstGeom>
                <a:noFill/>
              </p:spPr>
              <p:txBody>
                <a:bodyPr wrap="square" rtlCol="0">
                  <a:spAutoFit/>
                </a:bodyPr>
                <a:lstStyle/>
                <a:p>
                  <a:pPr algn="r"/>
                  <a:r>
                    <a:rPr lang="en-GB" sz="800" dirty="0">
                      <a:solidFill>
                        <a:schemeClr val="tx2"/>
                      </a:solidFill>
                      <a:ea typeface="Aileron" charset="0"/>
                      <a:cs typeface="Aileron" charset="0"/>
                    </a:rPr>
                    <a:t>Yes</a:t>
                  </a:r>
                </a:p>
                <a:p>
                  <a:pPr algn="r"/>
                  <a:r>
                    <a:rPr lang="en-GB" sz="800" dirty="0">
                      <a:solidFill>
                        <a:schemeClr val="accent1"/>
                      </a:solidFill>
                      <a:ea typeface="Aileron" charset="0"/>
                      <a:cs typeface="Aileron" charset="0"/>
                    </a:rPr>
                    <a:t>No</a:t>
                  </a:r>
                </a:p>
              </p:txBody>
            </p:sp>
          </p:grpSp>
          <p:sp>
            <p:nvSpPr>
              <p:cNvPr id="132" name="TextBox 131">
                <a:extLst>
                  <a:ext uri="{FF2B5EF4-FFF2-40B4-BE49-F238E27FC236}">
                    <a16:creationId xmlns:a16="http://schemas.microsoft.com/office/drawing/2014/main" id="{DF9B29D4-67AD-494A-9728-4879C4FF6F8B}"/>
                  </a:ext>
                </a:extLst>
              </p:cNvPr>
              <p:cNvSpPr txBox="1"/>
              <p:nvPr/>
            </p:nvSpPr>
            <p:spPr>
              <a:xfrm>
                <a:off x="702200" y="5663809"/>
                <a:ext cx="1446428" cy="215444"/>
              </a:xfrm>
              <a:prstGeom prst="rect">
                <a:avLst/>
              </a:prstGeom>
              <a:noFill/>
            </p:spPr>
            <p:txBody>
              <a:bodyPr wrap="square" rtlCol="0">
                <a:spAutoFit/>
              </a:bodyPr>
              <a:lstStyle/>
              <a:p>
                <a:r>
                  <a:rPr lang="en-GB" sz="800" dirty="0">
                    <a:solidFill>
                      <a:schemeClr val="tx2"/>
                    </a:solidFill>
                    <a:ea typeface="Aileron" charset="0"/>
                    <a:cs typeface="Aileron" charset="0"/>
                  </a:rPr>
                  <a:t>Number of subjects at risk:</a:t>
                </a:r>
              </a:p>
            </p:txBody>
          </p:sp>
        </p:grpSp>
        <p:grpSp>
          <p:nvGrpSpPr>
            <p:cNvPr id="1156" name="Group 1155">
              <a:extLst>
                <a:ext uri="{FF2B5EF4-FFF2-40B4-BE49-F238E27FC236}">
                  <a16:creationId xmlns:a16="http://schemas.microsoft.com/office/drawing/2014/main" id="{073D7515-E5CF-4025-B70E-B329AAF2AF49}"/>
                </a:ext>
              </a:extLst>
            </p:cNvPr>
            <p:cNvGrpSpPr/>
            <p:nvPr/>
          </p:nvGrpSpPr>
          <p:grpSpPr>
            <a:xfrm>
              <a:off x="1383956" y="4137622"/>
              <a:ext cx="3831929" cy="1283269"/>
              <a:chOff x="1383956" y="4137622"/>
              <a:chExt cx="3831929" cy="1283269"/>
            </a:xfrm>
          </p:grpSpPr>
          <p:sp>
            <p:nvSpPr>
              <p:cNvPr id="1143" name="Freeform: Shape 1142">
                <a:extLst>
                  <a:ext uri="{FF2B5EF4-FFF2-40B4-BE49-F238E27FC236}">
                    <a16:creationId xmlns:a16="http://schemas.microsoft.com/office/drawing/2014/main" id="{AD16DA4C-6B51-4B33-B98E-C710FB880E54}"/>
                  </a:ext>
                </a:extLst>
              </p:cNvPr>
              <p:cNvSpPr/>
              <p:nvPr/>
            </p:nvSpPr>
            <p:spPr>
              <a:xfrm>
                <a:off x="1383956" y="4137622"/>
                <a:ext cx="3831929" cy="1283269"/>
              </a:xfrm>
              <a:custGeom>
                <a:avLst/>
                <a:gdLst>
                  <a:gd name="connsiteX0" fmla="*/ 0 w 3831929"/>
                  <a:gd name="connsiteY0" fmla="*/ 0 h 1283269"/>
                  <a:gd name="connsiteX1" fmla="*/ 110034 w 3831929"/>
                  <a:gd name="connsiteY1" fmla="*/ 0 h 1283269"/>
                  <a:gd name="connsiteX2" fmla="*/ 110034 w 3831929"/>
                  <a:gd name="connsiteY2" fmla="*/ 16607 h 1283269"/>
                  <a:gd name="connsiteX3" fmla="*/ 202575 w 3831929"/>
                  <a:gd name="connsiteY3" fmla="*/ 16607 h 1283269"/>
                  <a:gd name="connsiteX4" fmla="*/ 202575 w 3831929"/>
                  <a:gd name="connsiteY4" fmla="*/ 33213 h 1283269"/>
                  <a:gd name="connsiteX5" fmla="*/ 353935 w 3831929"/>
                  <a:gd name="connsiteY5" fmla="*/ 33213 h 1283269"/>
                  <a:gd name="connsiteX6" fmla="*/ 353935 w 3831929"/>
                  <a:gd name="connsiteY6" fmla="*/ 52102 h 1283269"/>
                  <a:gd name="connsiteX7" fmla="*/ 396656 w 3831929"/>
                  <a:gd name="connsiteY7" fmla="*/ 52102 h 1283269"/>
                  <a:gd name="connsiteX8" fmla="*/ 396656 w 3831929"/>
                  <a:gd name="connsiteY8" fmla="*/ 66933 h 1283269"/>
                  <a:gd name="connsiteX9" fmla="*/ 410093 w 3831929"/>
                  <a:gd name="connsiteY9" fmla="*/ 66933 h 1283269"/>
                  <a:gd name="connsiteX10" fmla="*/ 410093 w 3831929"/>
                  <a:gd name="connsiteY10" fmla="*/ 83160 h 1283269"/>
                  <a:gd name="connsiteX11" fmla="*/ 427207 w 3831929"/>
                  <a:gd name="connsiteY11" fmla="*/ 83160 h 1283269"/>
                  <a:gd name="connsiteX12" fmla="*/ 427207 w 3831929"/>
                  <a:gd name="connsiteY12" fmla="*/ 99259 h 1283269"/>
                  <a:gd name="connsiteX13" fmla="*/ 526466 w 3831929"/>
                  <a:gd name="connsiteY13" fmla="*/ 99259 h 1283269"/>
                  <a:gd name="connsiteX14" fmla="*/ 526466 w 3831929"/>
                  <a:gd name="connsiteY14" fmla="*/ 116753 h 1283269"/>
                  <a:gd name="connsiteX15" fmla="*/ 583891 w 3831929"/>
                  <a:gd name="connsiteY15" fmla="*/ 116753 h 1283269"/>
                  <a:gd name="connsiteX16" fmla="*/ 583891 w 3831929"/>
                  <a:gd name="connsiteY16" fmla="*/ 132092 h 1283269"/>
                  <a:gd name="connsiteX17" fmla="*/ 610005 w 3831929"/>
                  <a:gd name="connsiteY17" fmla="*/ 132092 h 1283269"/>
                  <a:gd name="connsiteX18" fmla="*/ 610005 w 3831929"/>
                  <a:gd name="connsiteY18" fmla="*/ 146417 h 1283269"/>
                  <a:gd name="connsiteX19" fmla="*/ 627499 w 3831929"/>
                  <a:gd name="connsiteY19" fmla="*/ 146417 h 1283269"/>
                  <a:gd name="connsiteX20" fmla="*/ 627499 w 3831929"/>
                  <a:gd name="connsiteY20" fmla="*/ 164925 h 1283269"/>
                  <a:gd name="connsiteX21" fmla="*/ 715603 w 3831929"/>
                  <a:gd name="connsiteY21" fmla="*/ 164925 h 1283269"/>
                  <a:gd name="connsiteX22" fmla="*/ 715603 w 3831929"/>
                  <a:gd name="connsiteY22" fmla="*/ 181531 h 1283269"/>
                  <a:gd name="connsiteX23" fmla="*/ 740196 w 3831929"/>
                  <a:gd name="connsiteY23" fmla="*/ 181531 h 1283269"/>
                  <a:gd name="connsiteX24" fmla="*/ 740196 w 3831929"/>
                  <a:gd name="connsiteY24" fmla="*/ 197251 h 1283269"/>
                  <a:gd name="connsiteX25" fmla="*/ 762634 w 3831929"/>
                  <a:gd name="connsiteY25" fmla="*/ 197251 h 1283269"/>
                  <a:gd name="connsiteX26" fmla="*/ 762634 w 3831929"/>
                  <a:gd name="connsiteY26" fmla="*/ 213350 h 1283269"/>
                  <a:gd name="connsiteX27" fmla="*/ 773028 w 3831929"/>
                  <a:gd name="connsiteY27" fmla="*/ 213350 h 1283269"/>
                  <a:gd name="connsiteX28" fmla="*/ 773028 w 3831929"/>
                  <a:gd name="connsiteY28" fmla="*/ 228182 h 1283269"/>
                  <a:gd name="connsiteX29" fmla="*/ 826905 w 3831929"/>
                  <a:gd name="connsiteY29" fmla="*/ 228182 h 1283269"/>
                  <a:gd name="connsiteX30" fmla="*/ 826905 w 3831929"/>
                  <a:gd name="connsiteY30" fmla="*/ 247958 h 1283269"/>
                  <a:gd name="connsiteX31" fmla="*/ 842244 w 3831929"/>
                  <a:gd name="connsiteY31" fmla="*/ 247958 h 1283269"/>
                  <a:gd name="connsiteX32" fmla="*/ 842244 w 3831929"/>
                  <a:gd name="connsiteY32" fmla="*/ 280791 h 1283269"/>
                  <a:gd name="connsiteX33" fmla="*/ 886232 w 3831929"/>
                  <a:gd name="connsiteY33" fmla="*/ 280791 h 1283269"/>
                  <a:gd name="connsiteX34" fmla="*/ 886232 w 3831929"/>
                  <a:gd name="connsiteY34" fmla="*/ 297777 h 1283269"/>
                  <a:gd name="connsiteX35" fmla="*/ 976490 w 3831929"/>
                  <a:gd name="connsiteY35" fmla="*/ 297777 h 1283269"/>
                  <a:gd name="connsiteX36" fmla="*/ 976490 w 3831929"/>
                  <a:gd name="connsiteY36" fmla="*/ 311341 h 1283269"/>
                  <a:gd name="connsiteX37" fmla="*/ 994491 w 3831929"/>
                  <a:gd name="connsiteY37" fmla="*/ 311341 h 1283269"/>
                  <a:gd name="connsiteX38" fmla="*/ 994491 w 3831929"/>
                  <a:gd name="connsiteY38" fmla="*/ 328328 h 1283269"/>
                  <a:gd name="connsiteX39" fmla="*/ 1003872 w 3831929"/>
                  <a:gd name="connsiteY39" fmla="*/ 328328 h 1283269"/>
                  <a:gd name="connsiteX40" fmla="*/ 1003872 w 3831929"/>
                  <a:gd name="connsiteY40" fmla="*/ 344555 h 1283269"/>
                  <a:gd name="connsiteX41" fmla="*/ 1026437 w 3831929"/>
                  <a:gd name="connsiteY41" fmla="*/ 344555 h 1283269"/>
                  <a:gd name="connsiteX42" fmla="*/ 1026437 w 3831929"/>
                  <a:gd name="connsiteY42" fmla="*/ 358499 h 1283269"/>
                  <a:gd name="connsiteX43" fmla="*/ 1046973 w 3831929"/>
                  <a:gd name="connsiteY43" fmla="*/ 358499 h 1283269"/>
                  <a:gd name="connsiteX44" fmla="*/ 1046973 w 3831929"/>
                  <a:gd name="connsiteY44" fmla="*/ 378275 h 1283269"/>
                  <a:gd name="connsiteX45" fmla="*/ 1067636 w 3831929"/>
                  <a:gd name="connsiteY45" fmla="*/ 378275 h 1283269"/>
                  <a:gd name="connsiteX46" fmla="*/ 1067636 w 3831929"/>
                  <a:gd name="connsiteY46" fmla="*/ 393107 h 1283269"/>
                  <a:gd name="connsiteX47" fmla="*/ 1082468 w 3831929"/>
                  <a:gd name="connsiteY47" fmla="*/ 393107 h 1283269"/>
                  <a:gd name="connsiteX48" fmla="*/ 1082468 w 3831929"/>
                  <a:gd name="connsiteY48" fmla="*/ 412375 h 1283269"/>
                  <a:gd name="connsiteX49" fmla="*/ 1104526 w 3831929"/>
                  <a:gd name="connsiteY49" fmla="*/ 412375 h 1283269"/>
                  <a:gd name="connsiteX50" fmla="*/ 1104526 w 3831929"/>
                  <a:gd name="connsiteY50" fmla="*/ 428095 h 1283269"/>
                  <a:gd name="connsiteX51" fmla="*/ 1108963 w 3831929"/>
                  <a:gd name="connsiteY51" fmla="*/ 428095 h 1283269"/>
                  <a:gd name="connsiteX52" fmla="*/ 1108963 w 3831929"/>
                  <a:gd name="connsiteY52" fmla="*/ 459026 h 1283269"/>
                  <a:gd name="connsiteX53" fmla="*/ 1131907 w 3831929"/>
                  <a:gd name="connsiteY53" fmla="*/ 459026 h 1283269"/>
                  <a:gd name="connsiteX54" fmla="*/ 1131907 w 3831929"/>
                  <a:gd name="connsiteY54" fmla="*/ 477534 h 1283269"/>
                  <a:gd name="connsiteX55" fmla="*/ 1139133 w 3831929"/>
                  <a:gd name="connsiteY55" fmla="*/ 477534 h 1283269"/>
                  <a:gd name="connsiteX56" fmla="*/ 1139133 w 3831929"/>
                  <a:gd name="connsiteY56" fmla="*/ 496422 h 1283269"/>
                  <a:gd name="connsiteX57" fmla="*/ 1203278 w 3831929"/>
                  <a:gd name="connsiteY57" fmla="*/ 496422 h 1283269"/>
                  <a:gd name="connsiteX58" fmla="*/ 1203278 w 3831929"/>
                  <a:gd name="connsiteY58" fmla="*/ 511254 h 1283269"/>
                  <a:gd name="connsiteX59" fmla="*/ 1244223 w 3831929"/>
                  <a:gd name="connsiteY59" fmla="*/ 511254 h 1283269"/>
                  <a:gd name="connsiteX60" fmla="*/ 1244223 w 3831929"/>
                  <a:gd name="connsiteY60" fmla="*/ 525072 h 1283269"/>
                  <a:gd name="connsiteX61" fmla="*/ 1431079 w 3831929"/>
                  <a:gd name="connsiteY61" fmla="*/ 525072 h 1283269"/>
                  <a:gd name="connsiteX62" fmla="*/ 1431079 w 3831929"/>
                  <a:gd name="connsiteY62" fmla="*/ 540791 h 1283269"/>
                  <a:gd name="connsiteX63" fmla="*/ 1449080 w 3831929"/>
                  <a:gd name="connsiteY63" fmla="*/ 540791 h 1283269"/>
                  <a:gd name="connsiteX64" fmla="*/ 1449080 w 3831929"/>
                  <a:gd name="connsiteY64" fmla="*/ 558412 h 1283269"/>
                  <a:gd name="connsiteX65" fmla="*/ 1545170 w 3831929"/>
                  <a:gd name="connsiteY65" fmla="*/ 558412 h 1283269"/>
                  <a:gd name="connsiteX66" fmla="*/ 1545170 w 3831929"/>
                  <a:gd name="connsiteY66" fmla="*/ 576793 h 1283269"/>
                  <a:gd name="connsiteX67" fmla="*/ 1689811 w 3831929"/>
                  <a:gd name="connsiteY67" fmla="*/ 576793 h 1283269"/>
                  <a:gd name="connsiteX68" fmla="*/ 1689811 w 3831929"/>
                  <a:gd name="connsiteY68" fmla="*/ 593400 h 1283269"/>
                  <a:gd name="connsiteX69" fmla="*/ 1722644 w 3831929"/>
                  <a:gd name="connsiteY69" fmla="*/ 593400 h 1283269"/>
                  <a:gd name="connsiteX70" fmla="*/ 1722644 w 3831929"/>
                  <a:gd name="connsiteY70" fmla="*/ 611401 h 1283269"/>
                  <a:gd name="connsiteX71" fmla="*/ 1773351 w 3831929"/>
                  <a:gd name="connsiteY71" fmla="*/ 611401 h 1283269"/>
                  <a:gd name="connsiteX72" fmla="*/ 1773351 w 3831929"/>
                  <a:gd name="connsiteY72" fmla="*/ 628007 h 1283269"/>
                  <a:gd name="connsiteX73" fmla="*/ 1894668 w 3831929"/>
                  <a:gd name="connsiteY73" fmla="*/ 628007 h 1283269"/>
                  <a:gd name="connsiteX74" fmla="*/ 1894668 w 3831929"/>
                  <a:gd name="connsiteY74" fmla="*/ 645501 h 1283269"/>
                  <a:gd name="connsiteX75" fmla="*/ 1930163 w 3831929"/>
                  <a:gd name="connsiteY75" fmla="*/ 645501 h 1283269"/>
                  <a:gd name="connsiteX76" fmla="*/ 1930163 w 3831929"/>
                  <a:gd name="connsiteY76" fmla="*/ 662995 h 1283269"/>
                  <a:gd name="connsiteX77" fmla="*/ 1979475 w 3831929"/>
                  <a:gd name="connsiteY77" fmla="*/ 662995 h 1283269"/>
                  <a:gd name="connsiteX78" fmla="*/ 1979475 w 3831929"/>
                  <a:gd name="connsiteY78" fmla="*/ 683278 h 1283269"/>
                  <a:gd name="connsiteX79" fmla="*/ 1993420 w 3831929"/>
                  <a:gd name="connsiteY79" fmla="*/ 683278 h 1283269"/>
                  <a:gd name="connsiteX80" fmla="*/ 1993420 w 3831929"/>
                  <a:gd name="connsiteY80" fmla="*/ 717759 h 1283269"/>
                  <a:gd name="connsiteX81" fmla="*/ 2023083 w 3831929"/>
                  <a:gd name="connsiteY81" fmla="*/ 717759 h 1283269"/>
                  <a:gd name="connsiteX82" fmla="*/ 2023083 w 3831929"/>
                  <a:gd name="connsiteY82" fmla="*/ 733478 h 1283269"/>
                  <a:gd name="connsiteX83" fmla="*/ 2180275 w 3831929"/>
                  <a:gd name="connsiteY83" fmla="*/ 733478 h 1283269"/>
                  <a:gd name="connsiteX84" fmla="*/ 2180275 w 3831929"/>
                  <a:gd name="connsiteY84" fmla="*/ 752366 h 1283269"/>
                  <a:gd name="connsiteX85" fmla="*/ 2191050 w 3831929"/>
                  <a:gd name="connsiteY85" fmla="*/ 752366 h 1283269"/>
                  <a:gd name="connsiteX86" fmla="*/ 2191050 w 3831929"/>
                  <a:gd name="connsiteY86" fmla="*/ 774804 h 1283269"/>
                  <a:gd name="connsiteX87" fmla="*/ 2347355 w 3831929"/>
                  <a:gd name="connsiteY87" fmla="*/ 774804 h 1283269"/>
                  <a:gd name="connsiteX88" fmla="*/ 2347355 w 3831929"/>
                  <a:gd name="connsiteY88" fmla="*/ 792805 h 1283269"/>
                  <a:gd name="connsiteX89" fmla="*/ 2425063 w 3831929"/>
                  <a:gd name="connsiteY89" fmla="*/ 792805 h 1283269"/>
                  <a:gd name="connsiteX90" fmla="*/ 2425063 w 3831929"/>
                  <a:gd name="connsiteY90" fmla="*/ 813468 h 1283269"/>
                  <a:gd name="connsiteX91" fmla="*/ 2490729 w 3831929"/>
                  <a:gd name="connsiteY91" fmla="*/ 813468 h 1283269"/>
                  <a:gd name="connsiteX92" fmla="*/ 2490729 w 3831929"/>
                  <a:gd name="connsiteY92" fmla="*/ 838188 h 1283269"/>
                  <a:gd name="connsiteX93" fmla="*/ 2657808 w 3831929"/>
                  <a:gd name="connsiteY93" fmla="*/ 838188 h 1283269"/>
                  <a:gd name="connsiteX94" fmla="*/ 2657808 w 3831929"/>
                  <a:gd name="connsiteY94" fmla="*/ 866457 h 1283269"/>
                  <a:gd name="connsiteX95" fmla="*/ 2696473 w 3831929"/>
                  <a:gd name="connsiteY95" fmla="*/ 866457 h 1283269"/>
                  <a:gd name="connsiteX96" fmla="*/ 2696473 w 3831929"/>
                  <a:gd name="connsiteY96" fmla="*/ 897515 h 1283269"/>
                  <a:gd name="connsiteX97" fmla="*/ 2737799 w 3831929"/>
                  <a:gd name="connsiteY97" fmla="*/ 897515 h 1283269"/>
                  <a:gd name="connsiteX98" fmla="*/ 2737799 w 3831929"/>
                  <a:gd name="connsiteY98" fmla="*/ 928447 h 1283269"/>
                  <a:gd name="connsiteX99" fmla="*/ 2916541 w 3831929"/>
                  <a:gd name="connsiteY99" fmla="*/ 928447 h 1283269"/>
                  <a:gd name="connsiteX100" fmla="*/ 2916541 w 3831929"/>
                  <a:gd name="connsiteY100" fmla="*/ 969393 h 1283269"/>
                  <a:gd name="connsiteX101" fmla="*/ 3247531 w 3831929"/>
                  <a:gd name="connsiteY101" fmla="*/ 969393 h 1283269"/>
                  <a:gd name="connsiteX102" fmla="*/ 3247531 w 3831929"/>
                  <a:gd name="connsiteY102" fmla="*/ 1072201 h 1283269"/>
                  <a:gd name="connsiteX103" fmla="*/ 3831929 w 3831929"/>
                  <a:gd name="connsiteY103" fmla="*/ 1072201 h 1283269"/>
                  <a:gd name="connsiteX104" fmla="*/ 3831929 w 3831929"/>
                  <a:gd name="connsiteY104" fmla="*/ 1283269 h 128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831929" h="1283269">
                    <a:moveTo>
                      <a:pt x="0" y="0"/>
                    </a:moveTo>
                    <a:lnTo>
                      <a:pt x="110034" y="0"/>
                    </a:lnTo>
                    <a:lnTo>
                      <a:pt x="110034" y="16607"/>
                    </a:lnTo>
                    <a:lnTo>
                      <a:pt x="202575" y="16607"/>
                    </a:lnTo>
                    <a:lnTo>
                      <a:pt x="202575" y="33213"/>
                    </a:lnTo>
                    <a:lnTo>
                      <a:pt x="353935" y="33213"/>
                    </a:lnTo>
                    <a:lnTo>
                      <a:pt x="353935" y="52102"/>
                    </a:lnTo>
                    <a:lnTo>
                      <a:pt x="396656" y="52102"/>
                    </a:lnTo>
                    <a:lnTo>
                      <a:pt x="396656" y="66933"/>
                    </a:lnTo>
                    <a:lnTo>
                      <a:pt x="410093" y="66933"/>
                    </a:lnTo>
                    <a:lnTo>
                      <a:pt x="410093" y="83160"/>
                    </a:lnTo>
                    <a:lnTo>
                      <a:pt x="427207" y="83160"/>
                    </a:lnTo>
                    <a:lnTo>
                      <a:pt x="427207" y="99259"/>
                    </a:lnTo>
                    <a:lnTo>
                      <a:pt x="526466" y="99259"/>
                    </a:lnTo>
                    <a:lnTo>
                      <a:pt x="526466" y="116753"/>
                    </a:lnTo>
                    <a:lnTo>
                      <a:pt x="583891" y="116753"/>
                    </a:lnTo>
                    <a:lnTo>
                      <a:pt x="583891" y="132092"/>
                    </a:lnTo>
                    <a:lnTo>
                      <a:pt x="610005" y="132092"/>
                    </a:lnTo>
                    <a:lnTo>
                      <a:pt x="610005" y="146417"/>
                    </a:lnTo>
                    <a:lnTo>
                      <a:pt x="627499" y="146417"/>
                    </a:lnTo>
                    <a:lnTo>
                      <a:pt x="627499" y="164925"/>
                    </a:lnTo>
                    <a:lnTo>
                      <a:pt x="715603" y="164925"/>
                    </a:lnTo>
                    <a:lnTo>
                      <a:pt x="715603" y="181531"/>
                    </a:lnTo>
                    <a:lnTo>
                      <a:pt x="740196" y="181531"/>
                    </a:lnTo>
                    <a:lnTo>
                      <a:pt x="740196" y="197251"/>
                    </a:lnTo>
                    <a:lnTo>
                      <a:pt x="762634" y="197251"/>
                    </a:lnTo>
                    <a:lnTo>
                      <a:pt x="762634" y="213350"/>
                    </a:lnTo>
                    <a:lnTo>
                      <a:pt x="773028" y="213350"/>
                    </a:lnTo>
                    <a:lnTo>
                      <a:pt x="773028" y="228182"/>
                    </a:lnTo>
                    <a:lnTo>
                      <a:pt x="826905" y="228182"/>
                    </a:lnTo>
                    <a:lnTo>
                      <a:pt x="826905" y="247958"/>
                    </a:lnTo>
                    <a:lnTo>
                      <a:pt x="842244" y="247958"/>
                    </a:lnTo>
                    <a:lnTo>
                      <a:pt x="842244" y="280791"/>
                    </a:lnTo>
                    <a:lnTo>
                      <a:pt x="886232" y="280791"/>
                    </a:lnTo>
                    <a:lnTo>
                      <a:pt x="886232" y="297777"/>
                    </a:lnTo>
                    <a:lnTo>
                      <a:pt x="976490" y="297777"/>
                    </a:lnTo>
                    <a:lnTo>
                      <a:pt x="976490" y="311341"/>
                    </a:lnTo>
                    <a:lnTo>
                      <a:pt x="994491" y="311341"/>
                    </a:lnTo>
                    <a:lnTo>
                      <a:pt x="994491" y="328328"/>
                    </a:lnTo>
                    <a:lnTo>
                      <a:pt x="1003872" y="328328"/>
                    </a:lnTo>
                    <a:lnTo>
                      <a:pt x="1003872" y="344555"/>
                    </a:lnTo>
                    <a:lnTo>
                      <a:pt x="1026437" y="344555"/>
                    </a:lnTo>
                    <a:lnTo>
                      <a:pt x="1026437" y="358499"/>
                    </a:lnTo>
                    <a:lnTo>
                      <a:pt x="1046973" y="358499"/>
                    </a:lnTo>
                    <a:lnTo>
                      <a:pt x="1046973" y="378275"/>
                    </a:lnTo>
                    <a:lnTo>
                      <a:pt x="1067636" y="378275"/>
                    </a:lnTo>
                    <a:lnTo>
                      <a:pt x="1067636" y="393107"/>
                    </a:lnTo>
                    <a:lnTo>
                      <a:pt x="1082468" y="393107"/>
                    </a:lnTo>
                    <a:lnTo>
                      <a:pt x="1082468" y="412375"/>
                    </a:lnTo>
                    <a:lnTo>
                      <a:pt x="1104526" y="412375"/>
                    </a:lnTo>
                    <a:lnTo>
                      <a:pt x="1104526" y="428095"/>
                    </a:lnTo>
                    <a:lnTo>
                      <a:pt x="1108963" y="428095"/>
                    </a:lnTo>
                    <a:lnTo>
                      <a:pt x="1108963" y="459026"/>
                    </a:lnTo>
                    <a:lnTo>
                      <a:pt x="1131907" y="459026"/>
                    </a:lnTo>
                    <a:lnTo>
                      <a:pt x="1131907" y="477534"/>
                    </a:lnTo>
                    <a:lnTo>
                      <a:pt x="1139133" y="477534"/>
                    </a:lnTo>
                    <a:lnTo>
                      <a:pt x="1139133" y="496422"/>
                    </a:lnTo>
                    <a:lnTo>
                      <a:pt x="1203278" y="496422"/>
                    </a:lnTo>
                    <a:lnTo>
                      <a:pt x="1203278" y="511254"/>
                    </a:lnTo>
                    <a:lnTo>
                      <a:pt x="1244223" y="511254"/>
                    </a:lnTo>
                    <a:lnTo>
                      <a:pt x="1244223" y="525072"/>
                    </a:lnTo>
                    <a:lnTo>
                      <a:pt x="1431079" y="525072"/>
                    </a:lnTo>
                    <a:lnTo>
                      <a:pt x="1431079" y="540791"/>
                    </a:lnTo>
                    <a:lnTo>
                      <a:pt x="1449080" y="540791"/>
                    </a:lnTo>
                    <a:lnTo>
                      <a:pt x="1449080" y="558412"/>
                    </a:lnTo>
                    <a:lnTo>
                      <a:pt x="1545170" y="558412"/>
                    </a:lnTo>
                    <a:lnTo>
                      <a:pt x="1545170" y="576793"/>
                    </a:lnTo>
                    <a:lnTo>
                      <a:pt x="1689811" y="576793"/>
                    </a:lnTo>
                    <a:lnTo>
                      <a:pt x="1689811" y="593400"/>
                    </a:lnTo>
                    <a:lnTo>
                      <a:pt x="1722644" y="593400"/>
                    </a:lnTo>
                    <a:lnTo>
                      <a:pt x="1722644" y="611401"/>
                    </a:lnTo>
                    <a:lnTo>
                      <a:pt x="1773351" y="611401"/>
                    </a:lnTo>
                    <a:lnTo>
                      <a:pt x="1773351" y="628007"/>
                    </a:lnTo>
                    <a:lnTo>
                      <a:pt x="1894668" y="628007"/>
                    </a:lnTo>
                    <a:lnTo>
                      <a:pt x="1894668" y="645501"/>
                    </a:lnTo>
                    <a:lnTo>
                      <a:pt x="1930163" y="645501"/>
                    </a:lnTo>
                    <a:lnTo>
                      <a:pt x="1930163" y="662995"/>
                    </a:lnTo>
                    <a:lnTo>
                      <a:pt x="1979475" y="662995"/>
                    </a:lnTo>
                    <a:lnTo>
                      <a:pt x="1979475" y="683278"/>
                    </a:lnTo>
                    <a:lnTo>
                      <a:pt x="1993420" y="683278"/>
                    </a:lnTo>
                    <a:lnTo>
                      <a:pt x="1993420" y="717759"/>
                    </a:lnTo>
                    <a:lnTo>
                      <a:pt x="2023083" y="717759"/>
                    </a:lnTo>
                    <a:lnTo>
                      <a:pt x="2023083" y="733478"/>
                    </a:lnTo>
                    <a:lnTo>
                      <a:pt x="2180275" y="733478"/>
                    </a:lnTo>
                    <a:lnTo>
                      <a:pt x="2180275" y="752366"/>
                    </a:lnTo>
                    <a:lnTo>
                      <a:pt x="2191050" y="752366"/>
                    </a:lnTo>
                    <a:lnTo>
                      <a:pt x="2191050" y="774804"/>
                    </a:lnTo>
                    <a:lnTo>
                      <a:pt x="2347355" y="774804"/>
                    </a:lnTo>
                    <a:lnTo>
                      <a:pt x="2347355" y="792805"/>
                    </a:lnTo>
                    <a:lnTo>
                      <a:pt x="2425063" y="792805"/>
                    </a:lnTo>
                    <a:lnTo>
                      <a:pt x="2425063" y="813468"/>
                    </a:lnTo>
                    <a:lnTo>
                      <a:pt x="2490729" y="813468"/>
                    </a:lnTo>
                    <a:lnTo>
                      <a:pt x="2490729" y="838188"/>
                    </a:lnTo>
                    <a:lnTo>
                      <a:pt x="2657808" y="838188"/>
                    </a:lnTo>
                    <a:lnTo>
                      <a:pt x="2657808" y="866457"/>
                    </a:lnTo>
                    <a:lnTo>
                      <a:pt x="2696473" y="866457"/>
                    </a:lnTo>
                    <a:lnTo>
                      <a:pt x="2696473" y="897515"/>
                    </a:lnTo>
                    <a:lnTo>
                      <a:pt x="2737799" y="897515"/>
                    </a:lnTo>
                    <a:lnTo>
                      <a:pt x="2737799" y="928447"/>
                    </a:lnTo>
                    <a:lnTo>
                      <a:pt x="2916541" y="928447"/>
                    </a:lnTo>
                    <a:lnTo>
                      <a:pt x="2916541" y="969393"/>
                    </a:lnTo>
                    <a:lnTo>
                      <a:pt x="3247531" y="969393"/>
                    </a:lnTo>
                    <a:lnTo>
                      <a:pt x="3247531" y="1072201"/>
                    </a:lnTo>
                    <a:lnTo>
                      <a:pt x="3831929" y="1072201"/>
                    </a:lnTo>
                    <a:lnTo>
                      <a:pt x="3831929" y="1283269"/>
                    </a:lnTo>
                  </a:path>
                </a:pathLst>
              </a:custGeom>
              <a:noFill/>
              <a:ln w="12669" cap="flat">
                <a:solidFill>
                  <a:schemeClr val="bg2">
                    <a:lumMod val="25000"/>
                  </a:schemeClr>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7FA0AAD1-85FA-4FA5-AD93-AA24AF5C8D20}"/>
                  </a:ext>
                </a:extLst>
              </p:cNvPr>
              <p:cNvSpPr/>
              <p:nvPr/>
            </p:nvSpPr>
            <p:spPr>
              <a:xfrm>
                <a:off x="4709448"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1A08550C-C7A6-4676-ADB6-4749807DFFBA}"/>
                  </a:ext>
                </a:extLst>
              </p:cNvPr>
              <p:cNvSpPr/>
              <p:nvPr/>
            </p:nvSpPr>
            <p:spPr>
              <a:xfrm>
                <a:off x="4690180" y="520880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BCE6DC53-A2C6-4189-A0C6-B3C269723580}"/>
                  </a:ext>
                </a:extLst>
              </p:cNvPr>
              <p:cNvSpPr/>
              <p:nvPr/>
            </p:nvSpPr>
            <p:spPr>
              <a:xfrm>
                <a:off x="4620331" y="50885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BBD4E901-EE10-497A-8915-975495414EEA}"/>
                  </a:ext>
                </a:extLst>
              </p:cNvPr>
              <p:cNvSpPr/>
              <p:nvPr/>
            </p:nvSpPr>
            <p:spPr>
              <a:xfrm>
                <a:off x="4600935" y="51079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B781C5B3-F958-4F18-8F48-F490E957CDD0}"/>
                  </a:ext>
                </a:extLst>
              </p:cNvPr>
              <p:cNvSpPr/>
              <p:nvPr/>
            </p:nvSpPr>
            <p:spPr>
              <a:xfrm>
                <a:off x="4584836" y="50885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218E7A09-707C-45F6-92A4-B3ECC1049686}"/>
                  </a:ext>
                </a:extLst>
              </p:cNvPr>
              <p:cNvSpPr/>
              <p:nvPr/>
            </p:nvSpPr>
            <p:spPr>
              <a:xfrm>
                <a:off x="4565440" y="51079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56D0AD22-1920-4DB4-AEB6-5E872D7C2BC8}"/>
                  </a:ext>
                </a:extLst>
              </p:cNvPr>
              <p:cNvSpPr/>
              <p:nvPr/>
            </p:nvSpPr>
            <p:spPr>
              <a:xfrm>
                <a:off x="4456801" y="50885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615860AC-E81E-4353-AD95-361632428D24}"/>
                  </a:ext>
                </a:extLst>
              </p:cNvPr>
              <p:cNvSpPr/>
              <p:nvPr/>
            </p:nvSpPr>
            <p:spPr>
              <a:xfrm>
                <a:off x="4437405" y="51079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D7C9D378-8B63-4088-B0BB-35E8EF0A0B65}"/>
                  </a:ext>
                </a:extLst>
              </p:cNvPr>
              <p:cNvSpPr/>
              <p:nvPr/>
            </p:nvSpPr>
            <p:spPr>
              <a:xfrm>
                <a:off x="4439433" y="50885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013A1980-2774-47FC-8C4C-392CE07D1CBD}"/>
                  </a:ext>
                </a:extLst>
              </p:cNvPr>
              <p:cNvSpPr/>
              <p:nvPr/>
            </p:nvSpPr>
            <p:spPr>
              <a:xfrm>
                <a:off x="4420165" y="510790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CAC60EB7-FE2D-4FB2-80FD-90C7DA358FD3}"/>
                  </a:ext>
                </a:extLst>
              </p:cNvPr>
              <p:cNvSpPr/>
              <p:nvPr/>
            </p:nvSpPr>
            <p:spPr>
              <a:xfrm>
                <a:off x="4346259" y="50885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6AE97BA1-F7D6-45A1-8C5A-E81BFD8523AF}"/>
                  </a:ext>
                </a:extLst>
              </p:cNvPr>
              <p:cNvSpPr/>
              <p:nvPr/>
            </p:nvSpPr>
            <p:spPr>
              <a:xfrm>
                <a:off x="4326991" y="510790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42CF9F1A-FA11-4D89-AF4F-14291B136021}"/>
                  </a:ext>
                </a:extLst>
              </p:cNvPr>
              <p:cNvSpPr/>
              <p:nvPr/>
            </p:nvSpPr>
            <p:spPr>
              <a:xfrm>
                <a:off x="4260438" y="50462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42390DA0-0C2A-4C86-8445-E8513F7AE9AF}"/>
                  </a:ext>
                </a:extLst>
              </p:cNvPr>
              <p:cNvSpPr/>
              <p:nvPr/>
            </p:nvSpPr>
            <p:spPr>
              <a:xfrm>
                <a:off x="4241169" y="50656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EDD9CFC6-DBE5-4569-971F-06025F2DFB7F}"/>
                  </a:ext>
                </a:extLst>
              </p:cNvPr>
              <p:cNvSpPr/>
              <p:nvPr/>
            </p:nvSpPr>
            <p:spPr>
              <a:xfrm>
                <a:off x="4197434" y="50462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A11AB4C1-E033-44F2-AC21-C7D213C65288}"/>
                  </a:ext>
                </a:extLst>
              </p:cNvPr>
              <p:cNvSpPr/>
              <p:nvPr/>
            </p:nvSpPr>
            <p:spPr>
              <a:xfrm>
                <a:off x="4178039" y="50656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78FC1607-56B7-4F9E-9519-D4171BA9DD83}"/>
                  </a:ext>
                </a:extLst>
              </p:cNvPr>
              <p:cNvSpPr/>
              <p:nvPr/>
            </p:nvSpPr>
            <p:spPr>
              <a:xfrm>
                <a:off x="4129107" y="504629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B35C71B3-0F48-4562-BF9E-779FED25A37B}"/>
                  </a:ext>
                </a:extLst>
              </p:cNvPr>
              <p:cNvSpPr/>
              <p:nvPr/>
            </p:nvSpPr>
            <p:spPr>
              <a:xfrm>
                <a:off x="4109838" y="506568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69A7A1A2-4C2F-447E-90E5-B50CAFE0989E}"/>
                  </a:ext>
                </a:extLst>
              </p:cNvPr>
              <p:cNvSpPr/>
              <p:nvPr/>
            </p:nvSpPr>
            <p:spPr>
              <a:xfrm>
                <a:off x="4039482" y="495857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B14B4C0E-EB05-4CF7-8151-00F5293D0F0D}"/>
                  </a:ext>
                </a:extLst>
              </p:cNvPr>
              <p:cNvSpPr/>
              <p:nvPr/>
            </p:nvSpPr>
            <p:spPr>
              <a:xfrm>
                <a:off x="4020213" y="497783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0C366D73-926D-4ECF-8F9D-BE43E4BCF684}"/>
                  </a:ext>
                </a:extLst>
              </p:cNvPr>
              <p:cNvSpPr/>
              <p:nvPr/>
            </p:nvSpPr>
            <p:spPr>
              <a:xfrm>
                <a:off x="3909418" y="495857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05E49233-45A4-43F6-A06E-A6971F9B0F61}"/>
                  </a:ext>
                </a:extLst>
              </p:cNvPr>
              <p:cNvSpPr/>
              <p:nvPr/>
            </p:nvSpPr>
            <p:spPr>
              <a:xfrm>
                <a:off x="3890150" y="497783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FA7C7B5A-A564-4A5F-8492-0F112866E3BC}"/>
                  </a:ext>
                </a:extLst>
              </p:cNvPr>
              <p:cNvSpPr/>
              <p:nvPr/>
            </p:nvSpPr>
            <p:spPr>
              <a:xfrm>
                <a:off x="3876839" y="495857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879015CE-4816-43AE-8354-EAD155F838AE}"/>
                  </a:ext>
                </a:extLst>
              </p:cNvPr>
              <p:cNvSpPr/>
              <p:nvPr/>
            </p:nvSpPr>
            <p:spPr>
              <a:xfrm>
                <a:off x="3857570" y="497783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538C7DB1-F29D-4C6B-94B5-55BBE344ADC2}"/>
                  </a:ext>
                </a:extLst>
              </p:cNvPr>
              <p:cNvSpPr/>
              <p:nvPr/>
            </p:nvSpPr>
            <p:spPr>
              <a:xfrm>
                <a:off x="3862261" y="493270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33E9DE8F-EDDA-4377-A1F7-2B356F1F7711}"/>
                  </a:ext>
                </a:extLst>
              </p:cNvPr>
              <p:cNvSpPr/>
              <p:nvPr/>
            </p:nvSpPr>
            <p:spPr>
              <a:xfrm>
                <a:off x="3842992" y="495197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18B94F01-F3B8-48FF-A76F-272BC7B78CD0}"/>
                  </a:ext>
                </a:extLst>
              </p:cNvPr>
              <p:cNvSpPr/>
              <p:nvPr/>
            </p:nvSpPr>
            <p:spPr>
              <a:xfrm>
                <a:off x="3751846" y="491344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61" name="Freeform: Shape 460">
                <a:extLst>
                  <a:ext uri="{FF2B5EF4-FFF2-40B4-BE49-F238E27FC236}">
                    <a16:creationId xmlns:a16="http://schemas.microsoft.com/office/drawing/2014/main" id="{36ACFE97-B9B7-472A-B62A-8A215A101DCC}"/>
                  </a:ext>
                </a:extLst>
              </p:cNvPr>
              <p:cNvSpPr/>
              <p:nvPr/>
            </p:nvSpPr>
            <p:spPr>
              <a:xfrm>
                <a:off x="3732451" y="493270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82C8DB89-5F4D-4E79-9D31-5662D87427B2}"/>
                  </a:ext>
                </a:extLst>
              </p:cNvPr>
              <p:cNvSpPr/>
              <p:nvPr/>
            </p:nvSpPr>
            <p:spPr>
              <a:xfrm>
                <a:off x="3686941" y="489087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CC996F9D-1ADF-48B0-BDF1-69AEDA850B8C}"/>
                  </a:ext>
                </a:extLst>
              </p:cNvPr>
              <p:cNvSpPr/>
              <p:nvPr/>
            </p:nvSpPr>
            <p:spPr>
              <a:xfrm>
                <a:off x="3667546" y="491027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63E259D0-F8C6-40AD-8EC5-82E193D21642}"/>
                  </a:ext>
                </a:extLst>
              </p:cNvPr>
              <p:cNvSpPr/>
              <p:nvPr/>
            </p:nvSpPr>
            <p:spPr>
              <a:xfrm>
                <a:off x="3658165" y="489087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34B7FD79-C2AA-4F4B-B247-B7BE4A5E287A}"/>
                  </a:ext>
                </a:extLst>
              </p:cNvPr>
              <p:cNvSpPr/>
              <p:nvPr/>
            </p:nvSpPr>
            <p:spPr>
              <a:xfrm>
                <a:off x="3638770" y="491027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365A7560-7FE8-46F1-858E-E4968DC89A37}"/>
                  </a:ext>
                </a:extLst>
              </p:cNvPr>
              <p:cNvSpPr/>
              <p:nvPr/>
            </p:nvSpPr>
            <p:spPr>
              <a:xfrm>
                <a:off x="3582865" y="489404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FA9DD5E3-CD21-4056-9133-4EAAFB98CB82}"/>
                  </a:ext>
                </a:extLst>
              </p:cNvPr>
              <p:cNvSpPr/>
              <p:nvPr/>
            </p:nvSpPr>
            <p:spPr>
              <a:xfrm>
                <a:off x="3563597" y="491344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10C77269-B062-4F01-A4B7-7A56CDB72B18}"/>
                  </a:ext>
                </a:extLst>
              </p:cNvPr>
              <p:cNvSpPr/>
              <p:nvPr/>
            </p:nvSpPr>
            <p:spPr>
              <a:xfrm>
                <a:off x="3540652" y="485538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D1474014-BED7-44A5-A652-D1300C2A854E}"/>
                  </a:ext>
                </a:extLst>
              </p:cNvPr>
              <p:cNvSpPr/>
              <p:nvPr/>
            </p:nvSpPr>
            <p:spPr>
              <a:xfrm>
                <a:off x="3521383" y="48747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70" name="Freeform: Shape 469">
                <a:extLst>
                  <a:ext uri="{FF2B5EF4-FFF2-40B4-BE49-F238E27FC236}">
                    <a16:creationId xmlns:a16="http://schemas.microsoft.com/office/drawing/2014/main" id="{5D7F505A-1B49-4699-9763-41C2534ABF35}"/>
                  </a:ext>
                </a:extLst>
              </p:cNvPr>
              <p:cNvSpPr/>
              <p:nvPr/>
            </p:nvSpPr>
            <p:spPr>
              <a:xfrm>
                <a:off x="3467000" y="485145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3F37AB04-EB86-4021-9ACA-6E074D18AFB7}"/>
                  </a:ext>
                </a:extLst>
              </p:cNvPr>
              <p:cNvSpPr/>
              <p:nvPr/>
            </p:nvSpPr>
            <p:spPr>
              <a:xfrm>
                <a:off x="3447731" y="487072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472" name="Freeform: Shape 471">
                <a:extLst>
                  <a:ext uri="{FF2B5EF4-FFF2-40B4-BE49-F238E27FC236}">
                    <a16:creationId xmlns:a16="http://schemas.microsoft.com/office/drawing/2014/main" id="{30DC3130-08BB-4510-9022-6EF1C26FA0B0}"/>
                  </a:ext>
                </a:extLst>
              </p:cNvPr>
              <p:cNvSpPr/>
              <p:nvPr/>
            </p:nvSpPr>
            <p:spPr>
              <a:xfrm>
                <a:off x="3135249" y="4729247"/>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B4260B13-2620-4F1C-A8C9-417454302CAF}"/>
                  </a:ext>
                </a:extLst>
              </p:cNvPr>
              <p:cNvSpPr/>
              <p:nvPr/>
            </p:nvSpPr>
            <p:spPr>
              <a:xfrm>
                <a:off x="3115980" y="474851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74" name="Freeform: Shape 473">
                <a:extLst>
                  <a:ext uri="{FF2B5EF4-FFF2-40B4-BE49-F238E27FC236}">
                    <a16:creationId xmlns:a16="http://schemas.microsoft.com/office/drawing/2014/main" id="{5981AEDC-1646-4A07-9C0B-F95A92DD2EA8}"/>
                  </a:ext>
                </a:extLst>
              </p:cNvPr>
              <p:cNvSpPr/>
              <p:nvPr/>
            </p:nvSpPr>
            <p:spPr>
              <a:xfrm>
                <a:off x="2946239" y="469578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0450521E-D8DD-4E65-B7AC-FE8566FDBC27}"/>
                  </a:ext>
                </a:extLst>
              </p:cNvPr>
              <p:cNvSpPr/>
              <p:nvPr/>
            </p:nvSpPr>
            <p:spPr>
              <a:xfrm>
                <a:off x="2926843" y="471504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476" name="Freeform: Shape 475">
                <a:extLst>
                  <a:ext uri="{FF2B5EF4-FFF2-40B4-BE49-F238E27FC236}">
                    <a16:creationId xmlns:a16="http://schemas.microsoft.com/office/drawing/2014/main" id="{BD18DF2C-111D-413F-AAB1-A8F27F684BEB}"/>
                  </a:ext>
                </a:extLst>
              </p:cNvPr>
              <p:cNvSpPr/>
              <p:nvPr/>
            </p:nvSpPr>
            <p:spPr>
              <a:xfrm>
                <a:off x="2898067" y="467892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89614681-9899-4305-84D6-849E76973808}"/>
                  </a:ext>
                </a:extLst>
              </p:cNvPr>
              <p:cNvSpPr/>
              <p:nvPr/>
            </p:nvSpPr>
            <p:spPr>
              <a:xfrm>
                <a:off x="2878798" y="46981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grpSp>
        <p:grpSp>
          <p:nvGrpSpPr>
            <p:cNvPr id="1153" name="Group 1152">
              <a:extLst>
                <a:ext uri="{FF2B5EF4-FFF2-40B4-BE49-F238E27FC236}">
                  <a16:creationId xmlns:a16="http://schemas.microsoft.com/office/drawing/2014/main" id="{8036A1B0-6FCE-4E75-8EF4-450F0B52ACC2}"/>
                </a:ext>
              </a:extLst>
            </p:cNvPr>
            <p:cNvGrpSpPr/>
            <p:nvPr/>
          </p:nvGrpSpPr>
          <p:grpSpPr>
            <a:xfrm>
              <a:off x="1402337" y="4119495"/>
              <a:ext cx="3790096" cy="1167276"/>
              <a:chOff x="1402337" y="4119495"/>
              <a:chExt cx="3790096" cy="1167276"/>
            </a:xfrm>
          </p:grpSpPr>
          <p:sp>
            <p:nvSpPr>
              <p:cNvPr id="791" name="Freeform: Shape 790">
                <a:extLst>
                  <a:ext uri="{FF2B5EF4-FFF2-40B4-BE49-F238E27FC236}">
                    <a16:creationId xmlns:a16="http://schemas.microsoft.com/office/drawing/2014/main" id="{FD6EE0E2-80D5-4938-8474-868A5AD15D05}"/>
                  </a:ext>
                </a:extLst>
              </p:cNvPr>
              <p:cNvSpPr/>
              <p:nvPr/>
            </p:nvSpPr>
            <p:spPr>
              <a:xfrm>
                <a:off x="5173037" y="52481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92" name="Freeform: Shape 791">
                <a:extLst>
                  <a:ext uri="{FF2B5EF4-FFF2-40B4-BE49-F238E27FC236}">
                    <a16:creationId xmlns:a16="http://schemas.microsoft.com/office/drawing/2014/main" id="{709DC44F-94DD-4E45-9D9F-3157B08F3BDD}"/>
                  </a:ext>
                </a:extLst>
              </p:cNvPr>
              <p:cNvSpPr/>
              <p:nvPr/>
            </p:nvSpPr>
            <p:spPr>
              <a:xfrm>
                <a:off x="5153769" y="526750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97" name="Freeform: Shape 796">
                <a:extLst>
                  <a:ext uri="{FF2B5EF4-FFF2-40B4-BE49-F238E27FC236}">
                    <a16:creationId xmlns:a16="http://schemas.microsoft.com/office/drawing/2014/main" id="{3ED816A9-9959-4FB4-8D02-74533519D158}"/>
                  </a:ext>
                </a:extLst>
              </p:cNvPr>
              <p:cNvSpPr/>
              <p:nvPr/>
            </p:nvSpPr>
            <p:spPr>
              <a:xfrm>
                <a:off x="5095455" y="52481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798" name="Freeform: Shape 797">
                <a:extLst>
                  <a:ext uri="{FF2B5EF4-FFF2-40B4-BE49-F238E27FC236}">
                    <a16:creationId xmlns:a16="http://schemas.microsoft.com/office/drawing/2014/main" id="{A621EA7D-7236-442A-989B-3FE26A127901}"/>
                  </a:ext>
                </a:extLst>
              </p:cNvPr>
              <p:cNvSpPr/>
              <p:nvPr/>
            </p:nvSpPr>
            <p:spPr>
              <a:xfrm>
                <a:off x="5076187" y="526750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799" name="Freeform: Shape 798">
                <a:extLst>
                  <a:ext uri="{FF2B5EF4-FFF2-40B4-BE49-F238E27FC236}">
                    <a16:creationId xmlns:a16="http://schemas.microsoft.com/office/drawing/2014/main" id="{C9ADD869-7FF6-4DE3-99C9-129142C785A1}"/>
                  </a:ext>
                </a:extLst>
              </p:cNvPr>
              <p:cNvSpPr/>
              <p:nvPr/>
            </p:nvSpPr>
            <p:spPr>
              <a:xfrm>
                <a:off x="5054129" y="52481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00" name="Freeform: Shape 799">
                <a:extLst>
                  <a:ext uri="{FF2B5EF4-FFF2-40B4-BE49-F238E27FC236}">
                    <a16:creationId xmlns:a16="http://schemas.microsoft.com/office/drawing/2014/main" id="{B5EB4787-76C1-4529-B1A1-17A59A4B0069}"/>
                  </a:ext>
                </a:extLst>
              </p:cNvPr>
              <p:cNvSpPr/>
              <p:nvPr/>
            </p:nvSpPr>
            <p:spPr>
              <a:xfrm>
                <a:off x="5034861" y="526750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01" name="Freeform: Shape 800">
                <a:extLst>
                  <a:ext uri="{FF2B5EF4-FFF2-40B4-BE49-F238E27FC236}">
                    <a16:creationId xmlns:a16="http://schemas.microsoft.com/office/drawing/2014/main" id="{EAAEB591-117D-49D8-B8C6-3EE6D61BC306}"/>
                  </a:ext>
                </a:extLst>
              </p:cNvPr>
              <p:cNvSpPr/>
              <p:nvPr/>
            </p:nvSpPr>
            <p:spPr>
              <a:xfrm>
                <a:off x="4896050" y="521273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02" name="Freeform: Shape 801">
                <a:extLst>
                  <a:ext uri="{FF2B5EF4-FFF2-40B4-BE49-F238E27FC236}">
                    <a16:creationId xmlns:a16="http://schemas.microsoft.com/office/drawing/2014/main" id="{8FF1969E-C92F-435A-AAD6-462CE8511574}"/>
                  </a:ext>
                </a:extLst>
              </p:cNvPr>
              <p:cNvSpPr/>
              <p:nvPr/>
            </p:nvSpPr>
            <p:spPr>
              <a:xfrm>
                <a:off x="4876781" y="523200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03" name="Freeform: Shape 802">
                <a:extLst>
                  <a:ext uri="{FF2B5EF4-FFF2-40B4-BE49-F238E27FC236}">
                    <a16:creationId xmlns:a16="http://schemas.microsoft.com/office/drawing/2014/main" id="{A9573C4A-AAF1-43DC-95F9-D94432BE12B4}"/>
                  </a:ext>
                </a:extLst>
              </p:cNvPr>
              <p:cNvSpPr/>
              <p:nvPr/>
            </p:nvSpPr>
            <p:spPr>
              <a:xfrm>
                <a:off x="4833807" y="521273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04" name="Freeform: Shape 803">
                <a:extLst>
                  <a:ext uri="{FF2B5EF4-FFF2-40B4-BE49-F238E27FC236}">
                    <a16:creationId xmlns:a16="http://schemas.microsoft.com/office/drawing/2014/main" id="{1C6CE2B0-18FE-4CB0-B8C8-0A7F17CF5554}"/>
                  </a:ext>
                </a:extLst>
              </p:cNvPr>
              <p:cNvSpPr/>
              <p:nvPr/>
            </p:nvSpPr>
            <p:spPr>
              <a:xfrm>
                <a:off x="4814539" y="523200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05" name="Freeform: Shape 804">
                <a:extLst>
                  <a:ext uri="{FF2B5EF4-FFF2-40B4-BE49-F238E27FC236}">
                    <a16:creationId xmlns:a16="http://schemas.microsoft.com/office/drawing/2014/main" id="{9493B889-02C3-45DA-8BEC-011A0111ECE2}"/>
                  </a:ext>
                </a:extLst>
              </p:cNvPr>
              <p:cNvSpPr/>
              <p:nvPr/>
            </p:nvSpPr>
            <p:spPr>
              <a:xfrm>
                <a:off x="4802622" y="521273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06" name="Freeform: Shape 805">
                <a:extLst>
                  <a:ext uri="{FF2B5EF4-FFF2-40B4-BE49-F238E27FC236}">
                    <a16:creationId xmlns:a16="http://schemas.microsoft.com/office/drawing/2014/main" id="{26671D31-3E43-49BE-9259-FDA18A15412C}"/>
                  </a:ext>
                </a:extLst>
              </p:cNvPr>
              <p:cNvSpPr/>
              <p:nvPr/>
            </p:nvSpPr>
            <p:spPr>
              <a:xfrm>
                <a:off x="4783354" y="523200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07" name="Freeform: Shape 806">
                <a:extLst>
                  <a:ext uri="{FF2B5EF4-FFF2-40B4-BE49-F238E27FC236}">
                    <a16:creationId xmlns:a16="http://schemas.microsoft.com/office/drawing/2014/main" id="{2647F545-7FB3-426B-9E0B-D988294CAEF4}"/>
                  </a:ext>
                </a:extLst>
              </p:cNvPr>
              <p:cNvSpPr/>
              <p:nvPr/>
            </p:nvSpPr>
            <p:spPr>
              <a:xfrm>
                <a:off x="4773719" y="521273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08" name="Freeform: Shape 807">
                <a:extLst>
                  <a:ext uri="{FF2B5EF4-FFF2-40B4-BE49-F238E27FC236}">
                    <a16:creationId xmlns:a16="http://schemas.microsoft.com/office/drawing/2014/main" id="{BC01BD07-9B20-408B-929D-E3F46A0DD6A4}"/>
                  </a:ext>
                </a:extLst>
              </p:cNvPr>
              <p:cNvSpPr/>
              <p:nvPr/>
            </p:nvSpPr>
            <p:spPr>
              <a:xfrm>
                <a:off x="4754324" y="523200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09" name="Freeform: Shape 808">
                <a:extLst>
                  <a:ext uri="{FF2B5EF4-FFF2-40B4-BE49-F238E27FC236}">
                    <a16:creationId xmlns:a16="http://schemas.microsoft.com/office/drawing/2014/main" id="{5E3369C7-839F-46EE-9316-E4F3874A773C}"/>
                  </a:ext>
                </a:extLst>
              </p:cNvPr>
              <p:cNvSpPr/>
              <p:nvPr/>
            </p:nvSpPr>
            <p:spPr>
              <a:xfrm>
                <a:off x="4670911"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10" name="Freeform: Shape 809">
                <a:extLst>
                  <a:ext uri="{FF2B5EF4-FFF2-40B4-BE49-F238E27FC236}">
                    <a16:creationId xmlns:a16="http://schemas.microsoft.com/office/drawing/2014/main" id="{A093A9B4-E7B0-4B05-8FDF-2A30F47534B2}"/>
                  </a:ext>
                </a:extLst>
              </p:cNvPr>
              <p:cNvSpPr/>
              <p:nvPr/>
            </p:nvSpPr>
            <p:spPr>
              <a:xfrm>
                <a:off x="4651516" y="520880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11" name="Freeform: Shape 810">
                <a:extLst>
                  <a:ext uri="{FF2B5EF4-FFF2-40B4-BE49-F238E27FC236}">
                    <a16:creationId xmlns:a16="http://schemas.microsoft.com/office/drawing/2014/main" id="{585BB08E-7959-4175-8287-8E4DD8D8ACF6}"/>
                  </a:ext>
                </a:extLst>
              </p:cNvPr>
              <p:cNvSpPr/>
              <p:nvPr/>
            </p:nvSpPr>
            <p:spPr>
              <a:xfrm>
                <a:off x="4655319"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12" name="Freeform: Shape 811">
                <a:extLst>
                  <a:ext uri="{FF2B5EF4-FFF2-40B4-BE49-F238E27FC236}">
                    <a16:creationId xmlns:a16="http://schemas.microsoft.com/office/drawing/2014/main" id="{DFA06C0A-0554-474B-B4B6-33857DC21C81}"/>
                  </a:ext>
                </a:extLst>
              </p:cNvPr>
              <p:cNvSpPr/>
              <p:nvPr/>
            </p:nvSpPr>
            <p:spPr>
              <a:xfrm>
                <a:off x="4636050" y="520880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13" name="Freeform: Shape 812">
                <a:extLst>
                  <a:ext uri="{FF2B5EF4-FFF2-40B4-BE49-F238E27FC236}">
                    <a16:creationId xmlns:a16="http://schemas.microsoft.com/office/drawing/2014/main" id="{88092D21-226F-49B0-9BD1-857DFBFC5666}"/>
                  </a:ext>
                </a:extLst>
              </p:cNvPr>
              <p:cNvSpPr/>
              <p:nvPr/>
            </p:nvSpPr>
            <p:spPr>
              <a:xfrm>
                <a:off x="4639599"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14" name="Freeform: Shape 813">
                <a:extLst>
                  <a:ext uri="{FF2B5EF4-FFF2-40B4-BE49-F238E27FC236}">
                    <a16:creationId xmlns:a16="http://schemas.microsoft.com/office/drawing/2014/main" id="{B01E6808-93BA-4DFC-906E-D3D47502584E}"/>
                  </a:ext>
                </a:extLst>
              </p:cNvPr>
              <p:cNvSpPr/>
              <p:nvPr/>
            </p:nvSpPr>
            <p:spPr>
              <a:xfrm>
                <a:off x="4620331" y="520880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15" name="Freeform: Shape 814">
                <a:extLst>
                  <a:ext uri="{FF2B5EF4-FFF2-40B4-BE49-F238E27FC236}">
                    <a16:creationId xmlns:a16="http://schemas.microsoft.com/office/drawing/2014/main" id="{2904B1A8-C911-48F3-B8FF-D93DB6B8545E}"/>
                  </a:ext>
                </a:extLst>
              </p:cNvPr>
              <p:cNvSpPr/>
              <p:nvPr/>
            </p:nvSpPr>
            <p:spPr>
              <a:xfrm>
                <a:off x="4609429"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16" name="Freeform: Shape 815">
                <a:extLst>
                  <a:ext uri="{FF2B5EF4-FFF2-40B4-BE49-F238E27FC236}">
                    <a16:creationId xmlns:a16="http://schemas.microsoft.com/office/drawing/2014/main" id="{66D5D2E3-926C-486D-AA5D-47D6C0BEF5EB}"/>
                  </a:ext>
                </a:extLst>
              </p:cNvPr>
              <p:cNvSpPr/>
              <p:nvPr/>
            </p:nvSpPr>
            <p:spPr>
              <a:xfrm>
                <a:off x="4590160" y="520880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17" name="Freeform: Shape 816">
                <a:extLst>
                  <a:ext uri="{FF2B5EF4-FFF2-40B4-BE49-F238E27FC236}">
                    <a16:creationId xmlns:a16="http://schemas.microsoft.com/office/drawing/2014/main" id="{4C35939D-10B6-4BF0-9E82-FB5B6E29791C}"/>
                  </a:ext>
                </a:extLst>
              </p:cNvPr>
              <p:cNvSpPr/>
              <p:nvPr/>
            </p:nvSpPr>
            <p:spPr>
              <a:xfrm>
                <a:off x="4549468" y="51894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18" name="Freeform: Shape 817">
                <a:extLst>
                  <a:ext uri="{FF2B5EF4-FFF2-40B4-BE49-F238E27FC236}">
                    <a16:creationId xmlns:a16="http://schemas.microsoft.com/office/drawing/2014/main" id="{80B600FB-EEAA-45B8-8407-46BE1B71015F}"/>
                  </a:ext>
                </a:extLst>
              </p:cNvPr>
              <p:cNvSpPr/>
              <p:nvPr/>
            </p:nvSpPr>
            <p:spPr>
              <a:xfrm>
                <a:off x="4530199" y="520880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19" name="Freeform: Shape 818">
                <a:extLst>
                  <a:ext uri="{FF2B5EF4-FFF2-40B4-BE49-F238E27FC236}">
                    <a16:creationId xmlns:a16="http://schemas.microsoft.com/office/drawing/2014/main" id="{53580701-6D78-48C1-852C-C8A4919BF6A3}"/>
                  </a:ext>
                </a:extLst>
              </p:cNvPr>
              <p:cNvSpPr/>
              <p:nvPr/>
            </p:nvSpPr>
            <p:spPr>
              <a:xfrm>
                <a:off x="4522847" y="517407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20" name="Freeform: Shape 819">
                <a:extLst>
                  <a:ext uri="{FF2B5EF4-FFF2-40B4-BE49-F238E27FC236}">
                    <a16:creationId xmlns:a16="http://schemas.microsoft.com/office/drawing/2014/main" id="{A312B4F4-91E3-42A7-B3B1-D6F041681D4D}"/>
                  </a:ext>
                </a:extLst>
              </p:cNvPr>
              <p:cNvSpPr/>
              <p:nvPr/>
            </p:nvSpPr>
            <p:spPr>
              <a:xfrm>
                <a:off x="4503451" y="519347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21" name="Freeform: Shape 820">
                <a:extLst>
                  <a:ext uri="{FF2B5EF4-FFF2-40B4-BE49-F238E27FC236}">
                    <a16:creationId xmlns:a16="http://schemas.microsoft.com/office/drawing/2014/main" id="{3E0D561A-7FD6-4A5E-8B4E-6233E87B4D32}"/>
                  </a:ext>
                </a:extLst>
              </p:cNvPr>
              <p:cNvSpPr/>
              <p:nvPr/>
            </p:nvSpPr>
            <p:spPr>
              <a:xfrm>
                <a:off x="4484182"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22" name="Freeform: Shape 821">
                <a:extLst>
                  <a:ext uri="{FF2B5EF4-FFF2-40B4-BE49-F238E27FC236}">
                    <a16:creationId xmlns:a16="http://schemas.microsoft.com/office/drawing/2014/main" id="{68571478-9205-440E-B561-F98A4DF517F3}"/>
                  </a:ext>
                </a:extLst>
              </p:cNvPr>
              <p:cNvSpPr/>
              <p:nvPr/>
            </p:nvSpPr>
            <p:spPr>
              <a:xfrm>
                <a:off x="4464914" y="518244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23" name="Freeform: Shape 822">
                <a:extLst>
                  <a:ext uri="{FF2B5EF4-FFF2-40B4-BE49-F238E27FC236}">
                    <a16:creationId xmlns:a16="http://schemas.microsoft.com/office/drawing/2014/main" id="{1CC9E944-F138-4907-BF3F-55CA038898C3}"/>
                  </a:ext>
                </a:extLst>
              </p:cNvPr>
              <p:cNvSpPr/>
              <p:nvPr/>
            </p:nvSpPr>
            <p:spPr>
              <a:xfrm>
                <a:off x="4456801"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24" name="Freeform: Shape 823">
                <a:extLst>
                  <a:ext uri="{FF2B5EF4-FFF2-40B4-BE49-F238E27FC236}">
                    <a16:creationId xmlns:a16="http://schemas.microsoft.com/office/drawing/2014/main" id="{5D6C5434-D6C7-44EA-8B0B-400209D8FED9}"/>
                  </a:ext>
                </a:extLst>
              </p:cNvPr>
              <p:cNvSpPr/>
              <p:nvPr/>
            </p:nvSpPr>
            <p:spPr>
              <a:xfrm>
                <a:off x="4437405" y="51824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25" name="Freeform: Shape 824">
                <a:extLst>
                  <a:ext uri="{FF2B5EF4-FFF2-40B4-BE49-F238E27FC236}">
                    <a16:creationId xmlns:a16="http://schemas.microsoft.com/office/drawing/2014/main" id="{B75073CC-5919-47B2-B928-B82CFF5B67B1}"/>
                  </a:ext>
                </a:extLst>
              </p:cNvPr>
              <p:cNvSpPr/>
              <p:nvPr/>
            </p:nvSpPr>
            <p:spPr>
              <a:xfrm>
                <a:off x="4412052"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26" name="Freeform: Shape 825">
                <a:extLst>
                  <a:ext uri="{FF2B5EF4-FFF2-40B4-BE49-F238E27FC236}">
                    <a16:creationId xmlns:a16="http://schemas.microsoft.com/office/drawing/2014/main" id="{ED86B940-F169-4944-8D25-70D4AF561BCE}"/>
                  </a:ext>
                </a:extLst>
              </p:cNvPr>
              <p:cNvSpPr/>
              <p:nvPr/>
            </p:nvSpPr>
            <p:spPr>
              <a:xfrm>
                <a:off x="4392783" y="51824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27" name="Freeform: Shape 826">
                <a:extLst>
                  <a:ext uri="{FF2B5EF4-FFF2-40B4-BE49-F238E27FC236}">
                    <a16:creationId xmlns:a16="http://schemas.microsoft.com/office/drawing/2014/main" id="{953B5478-FA4C-4781-ACFF-DF4F1EAA39AD}"/>
                  </a:ext>
                </a:extLst>
              </p:cNvPr>
              <p:cNvSpPr/>
              <p:nvPr/>
            </p:nvSpPr>
            <p:spPr>
              <a:xfrm>
                <a:off x="4390755"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28" name="Freeform: Shape 827">
                <a:extLst>
                  <a:ext uri="{FF2B5EF4-FFF2-40B4-BE49-F238E27FC236}">
                    <a16:creationId xmlns:a16="http://schemas.microsoft.com/office/drawing/2014/main" id="{C25461EC-823D-4591-BF62-C1A1F5059722}"/>
                  </a:ext>
                </a:extLst>
              </p:cNvPr>
              <p:cNvSpPr/>
              <p:nvPr/>
            </p:nvSpPr>
            <p:spPr>
              <a:xfrm>
                <a:off x="4371486" y="518244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29" name="Freeform: Shape 828">
                <a:extLst>
                  <a:ext uri="{FF2B5EF4-FFF2-40B4-BE49-F238E27FC236}">
                    <a16:creationId xmlns:a16="http://schemas.microsoft.com/office/drawing/2014/main" id="{C1A0A46B-26E3-43CF-9BA3-6E10560F55DF}"/>
                  </a:ext>
                </a:extLst>
              </p:cNvPr>
              <p:cNvSpPr/>
              <p:nvPr/>
            </p:nvSpPr>
            <p:spPr>
              <a:xfrm>
                <a:off x="4371486"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30" name="Freeform: Shape 829">
                <a:extLst>
                  <a:ext uri="{FF2B5EF4-FFF2-40B4-BE49-F238E27FC236}">
                    <a16:creationId xmlns:a16="http://schemas.microsoft.com/office/drawing/2014/main" id="{895EEAF8-A5D6-4EE5-8032-3F64BBB2B838}"/>
                  </a:ext>
                </a:extLst>
              </p:cNvPr>
              <p:cNvSpPr/>
              <p:nvPr/>
            </p:nvSpPr>
            <p:spPr>
              <a:xfrm>
                <a:off x="4352091" y="51824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31" name="Freeform: Shape 830">
                <a:extLst>
                  <a:ext uri="{FF2B5EF4-FFF2-40B4-BE49-F238E27FC236}">
                    <a16:creationId xmlns:a16="http://schemas.microsoft.com/office/drawing/2014/main" id="{CFDB7A7F-2D88-4314-B37E-CD21F38E5A3C}"/>
                  </a:ext>
                </a:extLst>
              </p:cNvPr>
              <p:cNvSpPr/>
              <p:nvPr/>
            </p:nvSpPr>
            <p:spPr>
              <a:xfrm>
                <a:off x="4286932" y="5163173"/>
                <a:ext cx="12676" cy="38537"/>
              </a:xfrm>
              <a:custGeom>
                <a:avLst/>
                <a:gdLst>
                  <a:gd name="connsiteX0" fmla="*/ 0 w 12676"/>
                  <a:gd name="connsiteY0" fmla="*/ 0 h 38537"/>
                  <a:gd name="connsiteX1" fmla="*/ 0 w 12676"/>
                  <a:gd name="connsiteY1" fmla="*/ 38538 h 38537"/>
                </a:gdLst>
                <a:ahLst/>
                <a:cxnLst>
                  <a:cxn ang="0">
                    <a:pos x="connsiteX0" y="connsiteY0"/>
                  </a:cxn>
                  <a:cxn ang="0">
                    <a:pos x="connsiteX1" y="connsiteY1"/>
                  </a:cxn>
                </a:cxnLst>
                <a:rect l="l" t="t" r="r" b="b"/>
                <a:pathLst>
                  <a:path w="12676" h="38537">
                    <a:moveTo>
                      <a:pt x="0" y="0"/>
                    </a:moveTo>
                    <a:lnTo>
                      <a:pt x="0" y="38538"/>
                    </a:lnTo>
                  </a:path>
                </a:pathLst>
              </a:custGeom>
              <a:ln w="12669" cap="flat">
                <a:solidFill>
                  <a:schemeClr val="accent1"/>
                </a:solidFill>
                <a:prstDash val="solid"/>
                <a:miter/>
              </a:ln>
            </p:spPr>
            <p:txBody>
              <a:bodyPr rtlCol="0" anchor="ctr"/>
              <a:lstStyle/>
              <a:p>
                <a:endParaRPr lang="en-GB"/>
              </a:p>
            </p:txBody>
          </p:sp>
          <p:sp>
            <p:nvSpPr>
              <p:cNvPr id="832" name="Freeform: Shape 831">
                <a:extLst>
                  <a:ext uri="{FF2B5EF4-FFF2-40B4-BE49-F238E27FC236}">
                    <a16:creationId xmlns:a16="http://schemas.microsoft.com/office/drawing/2014/main" id="{C7366214-82D5-48E5-B4B0-88BDBCC2DE6C}"/>
                  </a:ext>
                </a:extLst>
              </p:cNvPr>
              <p:cNvSpPr/>
              <p:nvPr/>
            </p:nvSpPr>
            <p:spPr>
              <a:xfrm>
                <a:off x="4267663" y="51824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33" name="Freeform: Shape 832">
                <a:extLst>
                  <a:ext uri="{FF2B5EF4-FFF2-40B4-BE49-F238E27FC236}">
                    <a16:creationId xmlns:a16="http://schemas.microsoft.com/office/drawing/2014/main" id="{EA20C517-33EF-4059-8F3E-14F1CF2F2276}"/>
                  </a:ext>
                </a:extLst>
              </p:cNvPr>
              <p:cNvSpPr/>
              <p:nvPr/>
            </p:nvSpPr>
            <p:spPr>
              <a:xfrm>
                <a:off x="4192237" y="514834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34" name="Freeform: Shape 833">
                <a:extLst>
                  <a:ext uri="{FF2B5EF4-FFF2-40B4-BE49-F238E27FC236}">
                    <a16:creationId xmlns:a16="http://schemas.microsoft.com/office/drawing/2014/main" id="{B180D0C2-3D07-4BE3-85B0-02AED5BF4883}"/>
                  </a:ext>
                </a:extLst>
              </p:cNvPr>
              <p:cNvSpPr/>
              <p:nvPr/>
            </p:nvSpPr>
            <p:spPr>
              <a:xfrm>
                <a:off x="4172841" y="516761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35" name="Freeform: Shape 834">
                <a:extLst>
                  <a:ext uri="{FF2B5EF4-FFF2-40B4-BE49-F238E27FC236}">
                    <a16:creationId xmlns:a16="http://schemas.microsoft.com/office/drawing/2014/main" id="{5997B106-C0C6-4551-B32D-3AF3EF17D7EE}"/>
                  </a:ext>
                </a:extLst>
              </p:cNvPr>
              <p:cNvSpPr/>
              <p:nvPr/>
            </p:nvSpPr>
            <p:spPr>
              <a:xfrm>
                <a:off x="4145079" y="514834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36" name="Freeform: Shape 835">
                <a:extLst>
                  <a:ext uri="{FF2B5EF4-FFF2-40B4-BE49-F238E27FC236}">
                    <a16:creationId xmlns:a16="http://schemas.microsoft.com/office/drawing/2014/main" id="{3213FECB-F478-41B6-9459-C754EE3B36F5}"/>
                  </a:ext>
                </a:extLst>
              </p:cNvPr>
              <p:cNvSpPr/>
              <p:nvPr/>
            </p:nvSpPr>
            <p:spPr>
              <a:xfrm>
                <a:off x="4125684" y="516761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37" name="Freeform: Shape 836">
                <a:extLst>
                  <a:ext uri="{FF2B5EF4-FFF2-40B4-BE49-F238E27FC236}">
                    <a16:creationId xmlns:a16="http://schemas.microsoft.com/office/drawing/2014/main" id="{2E805726-BC33-4EA6-9DD6-E9B585B53934}"/>
                  </a:ext>
                </a:extLst>
              </p:cNvPr>
              <p:cNvSpPr/>
              <p:nvPr/>
            </p:nvSpPr>
            <p:spPr>
              <a:xfrm>
                <a:off x="4129107" y="5148341"/>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38" name="Freeform: Shape 837">
                <a:extLst>
                  <a:ext uri="{FF2B5EF4-FFF2-40B4-BE49-F238E27FC236}">
                    <a16:creationId xmlns:a16="http://schemas.microsoft.com/office/drawing/2014/main" id="{1B0256BE-0A4A-4108-85CE-EAD3957EDDCC}"/>
                  </a:ext>
                </a:extLst>
              </p:cNvPr>
              <p:cNvSpPr/>
              <p:nvPr/>
            </p:nvSpPr>
            <p:spPr>
              <a:xfrm>
                <a:off x="4109838" y="516761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39" name="Freeform: Shape 838">
                <a:extLst>
                  <a:ext uri="{FF2B5EF4-FFF2-40B4-BE49-F238E27FC236}">
                    <a16:creationId xmlns:a16="http://schemas.microsoft.com/office/drawing/2014/main" id="{86455F82-4786-41BF-8451-C891D026B2A9}"/>
                  </a:ext>
                </a:extLst>
              </p:cNvPr>
              <p:cNvSpPr/>
              <p:nvPr/>
            </p:nvSpPr>
            <p:spPr>
              <a:xfrm>
                <a:off x="4118712" y="514377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40" name="Freeform: Shape 839">
                <a:extLst>
                  <a:ext uri="{FF2B5EF4-FFF2-40B4-BE49-F238E27FC236}">
                    <a16:creationId xmlns:a16="http://schemas.microsoft.com/office/drawing/2014/main" id="{A25C616F-700C-413A-A6A6-84A6460E1ABC}"/>
                  </a:ext>
                </a:extLst>
              </p:cNvPr>
              <p:cNvSpPr/>
              <p:nvPr/>
            </p:nvSpPr>
            <p:spPr>
              <a:xfrm>
                <a:off x="4099443" y="516317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41" name="Freeform: Shape 840">
                <a:extLst>
                  <a:ext uri="{FF2B5EF4-FFF2-40B4-BE49-F238E27FC236}">
                    <a16:creationId xmlns:a16="http://schemas.microsoft.com/office/drawing/2014/main" id="{AB484553-BFC0-48C8-8D41-A1ED30784976}"/>
                  </a:ext>
                </a:extLst>
              </p:cNvPr>
              <p:cNvSpPr/>
              <p:nvPr/>
            </p:nvSpPr>
            <p:spPr>
              <a:xfrm>
                <a:off x="4042398" y="513389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42" name="Freeform: Shape 841">
                <a:extLst>
                  <a:ext uri="{FF2B5EF4-FFF2-40B4-BE49-F238E27FC236}">
                    <a16:creationId xmlns:a16="http://schemas.microsoft.com/office/drawing/2014/main" id="{0C470080-B9C3-4EA2-94F4-7F590A7B5668}"/>
                  </a:ext>
                </a:extLst>
              </p:cNvPr>
              <p:cNvSpPr/>
              <p:nvPr/>
            </p:nvSpPr>
            <p:spPr>
              <a:xfrm>
                <a:off x="4023129" y="515328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43" name="Freeform: Shape 842">
                <a:extLst>
                  <a:ext uri="{FF2B5EF4-FFF2-40B4-BE49-F238E27FC236}">
                    <a16:creationId xmlns:a16="http://schemas.microsoft.com/office/drawing/2014/main" id="{2BABDE3D-6985-43C1-A891-EBB6774BA2CD}"/>
                  </a:ext>
                </a:extLst>
              </p:cNvPr>
              <p:cNvSpPr/>
              <p:nvPr/>
            </p:nvSpPr>
            <p:spPr>
              <a:xfrm>
                <a:off x="4033651" y="511728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44" name="Freeform: Shape 843">
                <a:extLst>
                  <a:ext uri="{FF2B5EF4-FFF2-40B4-BE49-F238E27FC236}">
                    <a16:creationId xmlns:a16="http://schemas.microsoft.com/office/drawing/2014/main" id="{85CCEB98-85D5-4A6F-B795-A0BF5C7B35E3}"/>
                  </a:ext>
                </a:extLst>
              </p:cNvPr>
              <p:cNvSpPr/>
              <p:nvPr/>
            </p:nvSpPr>
            <p:spPr>
              <a:xfrm>
                <a:off x="4014382" y="513667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45" name="Freeform: Shape 844">
                <a:extLst>
                  <a:ext uri="{FF2B5EF4-FFF2-40B4-BE49-F238E27FC236}">
                    <a16:creationId xmlns:a16="http://schemas.microsoft.com/office/drawing/2014/main" id="{74DA3D2D-0492-4839-A827-3BE378BA4455}"/>
                  </a:ext>
                </a:extLst>
              </p:cNvPr>
              <p:cNvSpPr/>
              <p:nvPr/>
            </p:nvSpPr>
            <p:spPr>
              <a:xfrm>
                <a:off x="3994986" y="511462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46" name="Freeform: Shape 845">
                <a:extLst>
                  <a:ext uri="{FF2B5EF4-FFF2-40B4-BE49-F238E27FC236}">
                    <a16:creationId xmlns:a16="http://schemas.microsoft.com/office/drawing/2014/main" id="{8DB2FAB0-D3EE-417F-8FE0-73E50EB136E8}"/>
                  </a:ext>
                </a:extLst>
              </p:cNvPr>
              <p:cNvSpPr/>
              <p:nvPr/>
            </p:nvSpPr>
            <p:spPr>
              <a:xfrm>
                <a:off x="3975718" y="513389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47" name="Freeform: Shape 846">
                <a:extLst>
                  <a:ext uri="{FF2B5EF4-FFF2-40B4-BE49-F238E27FC236}">
                    <a16:creationId xmlns:a16="http://schemas.microsoft.com/office/drawing/2014/main" id="{E3E822A0-F7D1-4967-B7C6-F63F3348A0BF}"/>
                  </a:ext>
                </a:extLst>
              </p:cNvPr>
              <p:cNvSpPr/>
              <p:nvPr/>
            </p:nvSpPr>
            <p:spPr>
              <a:xfrm>
                <a:off x="3973436" y="510739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48" name="Freeform: Shape 847">
                <a:extLst>
                  <a:ext uri="{FF2B5EF4-FFF2-40B4-BE49-F238E27FC236}">
                    <a16:creationId xmlns:a16="http://schemas.microsoft.com/office/drawing/2014/main" id="{F2CDACBA-D6E9-4F16-AE78-37E8F421DBA6}"/>
                  </a:ext>
                </a:extLst>
              </p:cNvPr>
              <p:cNvSpPr/>
              <p:nvPr/>
            </p:nvSpPr>
            <p:spPr>
              <a:xfrm>
                <a:off x="3954167" y="512679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49" name="Freeform: Shape 848">
                <a:extLst>
                  <a:ext uri="{FF2B5EF4-FFF2-40B4-BE49-F238E27FC236}">
                    <a16:creationId xmlns:a16="http://schemas.microsoft.com/office/drawing/2014/main" id="{C0917ACB-C960-4390-B084-F8B64B0B0F4A}"/>
                  </a:ext>
                </a:extLst>
              </p:cNvPr>
              <p:cNvSpPr/>
              <p:nvPr/>
            </p:nvSpPr>
            <p:spPr>
              <a:xfrm>
                <a:off x="3950491" y="510422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50" name="Freeform: Shape 849">
                <a:extLst>
                  <a:ext uri="{FF2B5EF4-FFF2-40B4-BE49-F238E27FC236}">
                    <a16:creationId xmlns:a16="http://schemas.microsoft.com/office/drawing/2014/main" id="{47A16217-F8D0-439B-A748-D5860687DCF5}"/>
                  </a:ext>
                </a:extLst>
              </p:cNvPr>
              <p:cNvSpPr/>
              <p:nvPr/>
            </p:nvSpPr>
            <p:spPr>
              <a:xfrm>
                <a:off x="3931222" y="512362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51" name="Freeform: Shape 850">
                <a:extLst>
                  <a:ext uri="{FF2B5EF4-FFF2-40B4-BE49-F238E27FC236}">
                    <a16:creationId xmlns:a16="http://schemas.microsoft.com/office/drawing/2014/main" id="{0AB380E7-9002-4791-9711-4E8EA2D36D61}"/>
                  </a:ext>
                </a:extLst>
              </p:cNvPr>
              <p:cNvSpPr/>
              <p:nvPr/>
            </p:nvSpPr>
            <p:spPr>
              <a:xfrm>
                <a:off x="3928814" y="509307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52" name="Freeform: Shape 851">
                <a:extLst>
                  <a:ext uri="{FF2B5EF4-FFF2-40B4-BE49-F238E27FC236}">
                    <a16:creationId xmlns:a16="http://schemas.microsoft.com/office/drawing/2014/main" id="{C8C6B512-EB54-4F90-9166-370BCAE7CF15}"/>
                  </a:ext>
                </a:extLst>
              </p:cNvPr>
              <p:cNvSpPr/>
              <p:nvPr/>
            </p:nvSpPr>
            <p:spPr>
              <a:xfrm>
                <a:off x="3909418" y="511233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53" name="Freeform: Shape 852">
                <a:extLst>
                  <a:ext uri="{FF2B5EF4-FFF2-40B4-BE49-F238E27FC236}">
                    <a16:creationId xmlns:a16="http://schemas.microsoft.com/office/drawing/2014/main" id="{D6B01D07-BEE8-4BD3-BA84-A5F234797D9C}"/>
                  </a:ext>
                </a:extLst>
              </p:cNvPr>
              <p:cNvSpPr/>
              <p:nvPr/>
            </p:nvSpPr>
            <p:spPr>
              <a:xfrm>
                <a:off x="3885840" y="507595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54" name="Freeform: Shape 853">
                <a:extLst>
                  <a:ext uri="{FF2B5EF4-FFF2-40B4-BE49-F238E27FC236}">
                    <a16:creationId xmlns:a16="http://schemas.microsoft.com/office/drawing/2014/main" id="{A360EC6A-8FED-44AC-A8BA-213876E6182A}"/>
                  </a:ext>
                </a:extLst>
              </p:cNvPr>
              <p:cNvSpPr/>
              <p:nvPr/>
            </p:nvSpPr>
            <p:spPr>
              <a:xfrm>
                <a:off x="3866571" y="509535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55" name="Freeform: Shape 854">
                <a:extLst>
                  <a:ext uri="{FF2B5EF4-FFF2-40B4-BE49-F238E27FC236}">
                    <a16:creationId xmlns:a16="http://schemas.microsoft.com/office/drawing/2014/main" id="{6091BA86-72EF-4618-9F1F-29D71E4AFA2A}"/>
                  </a:ext>
                </a:extLst>
              </p:cNvPr>
              <p:cNvSpPr/>
              <p:nvPr/>
            </p:nvSpPr>
            <p:spPr>
              <a:xfrm>
                <a:off x="3866571" y="507392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56" name="Freeform: Shape 855">
                <a:extLst>
                  <a:ext uri="{FF2B5EF4-FFF2-40B4-BE49-F238E27FC236}">
                    <a16:creationId xmlns:a16="http://schemas.microsoft.com/office/drawing/2014/main" id="{8B060995-F5A8-4201-988A-D12FD32E41E2}"/>
                  </a:ext>
                </a:extLst>
              </p:cNvPr>
              <p:cNvSpPr/>
              <p:nvPr/>
            </p:nvSpPr>
            <p:spPr>
              <a:xfrm>
                <a:off x="3847176" y="509332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57" name="Freeform: Shape 856">
                <a:extLst>
                  <a:ext uri="{FF2B5EF4-FFF2-40B4-BE49-F238E27FC236}">
                    <a16:creationId xmlns:a16="http://schemas.microsoft.com/office/drawing/2014/main" id="{9FA28C12-8EFE-48DA-B8A0-F986131A78C8}"/>
                  </a:ext>
                </a:extLst>
              </p:cNvPr>
              <p:cNvSpPr/>
              <p:nvPr/>
            </p:nvSpPr>
            <p:spPr>
              <a:xfrm>
                <a:off x="3818653" y="506112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58" name="Freeform: Shape 857">
                <a:extLst>
                  <a:ext uri="{FF2B5EF4-FFF2-40B4-BE49-F238E27FC236}">
                    <a16:creationId xmlns:a16="http://schemas.microsoft.com/office/drawing/2014/main" id="{729D5CAA-97AC-4B36-8A49-919A24D6D762}"/>
                  </a:ext>
                </a:extLst>
              </p:cNvPr>
              <p:cNvSpPr/>
              <p:nvPr/>
            </p:nvSpPr>
            <p:spPr>
              <a:xfrm>
                <a:off x="3799384" y="508052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59" name="Freeform: Shape 858">
                <a:extLst>
                  <a:ext uri="{FF2B5EF4-FFF2-40B4-BE49-F238E27FC236}">
                    <a16:creationId xmlns:a16="http://schemas.microsoft.com/office/drawing/2014/main" id="{B57880C8-55EE-4FBC-8004-E1EDE6EABD80}"/>
                  </a:ext>
                </a:extLst>
              </p:cNvPr>
              <p:cNvSpPr/>
              <p:nvPr/>
            </p:nvSpPr>
            <p:spPr>
              <a:xfrm>
                <a:off x="3773143" y="506112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60" name="Freeform: Shape 859">
                <a:extLst>
                  <a:ext uri="{FF2B5EF4-FFF2-40B4-BE49-F238E27FC236}">
                    <a16:creationId xmlns:a16="http://schemas.microsoft.com/office/drawing/2014/main" id="{91717B7A-B0FF-4047-859B-0617EA66B1BC}"/>
                  </a:ext>
                </a:extLst>
              </p:cNvPr>
              <p:cNvSpPr/>
              <p:nvPr/>
            </p:nvSpPr>
            <p:spPr>
              <a:xfrm>
                <a:off x="3753748" y="508052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61" name="Freeform: Shape 860">
                <a:extLst>
                  <a:ext uri="{FF2B5EF4-FFF2-40B4-BE49-F238E27FC236}">
                    <a16:creationId xmlns:a16="http://schemas.microsoft.com/office/drawing/2014/main" id="{CFE52704-4AAB-4B96-9C23-B203516439CD}"/>
                  </a:ext>
                </a:extLst>
              </p:cNvPr>
              <p:cNvSpPr/>
              <p:nvPr/>
            </p:nvSpPr>
            <p:spPr>
              <a:xfrm>
                <a:off x="3756030" y="506112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62" name="Freeform: Shape 861">
                <a:extLst>
                  <a:ext uri="{FF2B5EF4-FFF2-40B4-BE49-F238E27FC236}">
                    <a16:creationId xmlns:a16="http://schemas.microsoft.com/office/drawing/2014/main" id="{0788C570-75D3-4A81-90E1-48319C7F3254}"/>
                  </a:ext>
                </a:extLst>
              </p:cNvPr>
              <p:cNvSpPr/>
              <p:nvPr/>
            </p:nvSpPr>
            <p:spPr>
              <a:xfrm>
                <a:off x="3736761" y="508052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63" name="Freeform: Shape 862">
                <a:extLst>
                  <a:ext uri="{FF2B5EF4-FFF2-40B4-BE49-F238E27FC236}">
                    <a16:creationId xmlns:a16="http://schemas.microsoft.com/office/drawing/2014/main" id="{2CF8629B-81BB-4169-BABC-6D87170AA902}"/>
                  </a:ext>
                </a:extLst>
              </p:cNvPr>
              <p:cNvSpPr/>
              <p:nvPr/>
            </p:nvSpPr>
            <p:spPr>
              <a:xfrm>
                <a:off x="3749311" y="506112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64" name="Freeform: Shape 863">
                <a:extLst>
                  <a:ext uri="{FF2B5EF4-FFF2-40B4-BE49-F238E27FC236}">
                    <a16:creationId xmlns:a16="http://schemas.microsoft.com/office/drawing/2014/main" id="{36A3FE6B-F01E-4FE5-A7B3-557B5ED471A2}"/>
                  </a:ext>
                </a:extLst>
              </p:cNvPr>
              <p:cNvSpPr/>
              <p:nvPr/>
            </p:nvSpPr>
            <p:spPr>
              <a:xfrm>
                <a:off x="3730042" y="508052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65" name="Freeform: Shape 864">
                <a:extLst>
                  <a:ext uri="{FF2B5EF4-FFF2-40B4-BE49-F238E27FC236}">
                    <a16:creationId xmlns:a16="http://schemas.microsoft.com/office/drawing/2014/main" id="{79997DDA-0DE9-4B59-BE0A-9B182407227E}"/>
                  </a:ext>
                </a:extLst>
              </p:cNvPr>
              <p:cNvSpPr/>
              <p:nvPr/>
            </p:nvSpPr>
            <p:spPr>
              <a:xfrm>
                <a:off x="3732451" y="506112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66" name="Freeform: Shape 865">
                <a:extLst>
                  <a:ext uri="{FF2B5EF4-FFF2-40B4-BE49-F238E27FC236}">
                    <a16:creationId xmlns:a16="http://schemas.microsoft.com/office/drawing/2014/main" id="{31D7F02B-6DE0-4D93-BEDE-98DBF0B4DE7B}"/>
                  </a:ext>
                </a:extLst>
              </p:cNvPr>
              <p:cNvSpPr/>
              <p:nvPr/>
            </p:nvSpPr>
            <p:spPr>
              <a:xfrm>
                <a:off x="3713182" y="508052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67" name="Freeform: Shape 866">
                <a:extLst>
                  <a:ext uri="{FF2B5EF4-FFF2-40B4-BE49-F238E27FC236}">
                    <a16:creationId xmlns:a16="http://schemas.microsoft.com/office/drawing/2014/main" id="{42764B90-D234-4935-AD9F-32179C459127}"/>
                  </a:ext>
                </a:extLst>
              </p:cNvPr>
              <p:cNvSpPr/>
              <p:nvPr/>
            </p:nvSpPr>
            <p:spPr>
              <a:xfrm>
                <a:off x="3714703" y="50546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68" name="Freeform: Shape 867">
                <a:extLst>
                  <a:ext uri="{FF2B5EF4-FFF2-40B4-BE49-F238E27FC236}">
                    <a16:creationId xmlns:a16="http://schemas.microsoft.com/office/drawing/2014/main" id="{1606CEBA-980C-4B4C-AFC9-42B3FE59AF13}"/>
                  </a:ext>
                </a:extLst>
              </p:cNvPr>
              <p:cNvSpPr/>
              <p:nvPr/>
            </p:nvSpPr>
            <p:spPr>
              <a:xfrm>
                <a:off x="3695435" y="507392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69" name="Freeform: Shape 868">
                <a:extLst>
                  <a:ext uri="{FF2B5EF4-FFF2-40B4-BE49-F238E27FC236}">
                    <a16:creationId xmlns:a16="http://schemas.microsoft.com/office/drawing/2014/main" id="{D1F72D83-12C4-4C35-92E1-C7544E38982F}"/>
                  </a:ext>
                </a:extLst>
              </p:cNvPr>
              <p:cNvSpPr/>
              <p:nvPr/>
            </p:nvSpPr>
            <p:spPr>
              <a:xfrm>
                <a:off x="3700125" y="50546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70" name="Freeform: Shape 869">
                <a:extLst>
                  <a:ext uri="{FF2B5EF4-FFF2-40B4-BE49-F238E27FC236}">
                    <a16:creationId xmlns:a16="http://schemas.microsoft.com/office/drawing/2014/main" id="{C04C932D-9633-4316-A530-6D90B9EE6E91}"/>
                  </a:ext>
                </a:extLst>
              </p:cNvPr>
              <p:cNvSpPr/>
              <p:nvPr/>
            </p:nvSpPr>
            <p:spPr>
              <a:xfrm>
                <a:off x="3680857" y="5073929"/>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71" name="Freeform: Shape 870">
                <a:extLst>
                  <a:ext uri="{FF2B5EF4-FFF2-40B4-BE49-F238E27FC236}">
                    <a16:creationId xmlns:a16="http://schemas.microsoft.com/office/drawing/2014/main" id="{ABDD8D55-ECB1-4F72-8BEC-904326966ADC}"/>
                  </a:ext>
                </a:extLst>
              </p:cNvPr>
              <p:cNvSpPr/>
              <p:nvPr/>
            </p:nvSpPr>
            <p:spPr>
              <a:xfrm>
                <a:off x="3667546" y="504451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72" name="Freeform: Shape 871">
                <a:extLst>
                  <a:ext uri="{FF2B5EF4-FFF2-40B4-BE49-F238E27FC236}">
                    <a16:creationId xmlns:a16="http://schemas.microsoft.com/office/drawing/2014/main" id="{50D63262-55C1-4BA0-9A98-D785AF01ACB5}"/>
                  </a:ext>
                </a:extLst>
              </p:cNvPr>
              <p:cNvSpPr/>
              <p:nvPr/>
            </p:nvSpPr>
            <p:spPr>
              <a:xfrm>
                <a:off x="3648277" y="506391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73" name="Freeform: Shape 872">
                <a:extLst>
                  <a:ext uri="{FF2B5EF4-FFF2-40B4-BE49-F238E27FC236}">
                    <a16:creationId xmlns:a16="http://schemas.microsoft.com/office/drawing/2014/main" id="{9DFB037E-A06D-4417-9C81-A78CB7B4EF17}"/>
                  </a:ext>
                </a:extLst>
              </p:cNvPr>
              <p:cNvSpPr/>
              <p:nvPr/>
            </p:nvSpPr>
            <p:spPr>
              <a:xfrm>
                <a:off x="3646503" y="504451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74" name="Freeform: Shape 873">
                <a:extLst>
                  <a:ext uri="{FF2B5EF4-FFF2-40B4-BE49-F238E27FC236}">
                    <a16:creationId xmlns:a16="http://schemas.microsoft.com/office/drawing/2014/main" id="{981FBA51-D568-43A4-9F50-B2B1F4D1C6C7}"/>
                  </a:ext>
                </a:extLst>
              </p:cNvPr>
              <p:cNvSpPr/>
              <p:nvPr/>
            </p:nvSpPr>
            <p:spPr>
              <a:xfrm>
                <a:off x="3627107" y="506391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75" name="Freeform: Shape 874">
                <a:extLst>
                  <a:ext uri="{FF2B5EF4-FFF2-40B4-BE49-F238E27FC236}">
                    <a16:creationId xmlns:a16="http://schemas.microsoft.com/office/drawing/2014/main" id="{E9865315-384D-4E14-98F4-B3500EAA93C0}"/>
                  </a:ext>
                </a:extLst>
              </p:cNvPr>
              <p:cNvSpPr/>
              <p:nvPr/>
            </p:nvSpPr>
            <p:spPr>
              <a:xfrm>
                <a:off x="3623558" y="50418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76" name="Freeform: Shape 875">
                <a:extLst>
                  <a:ext uri="{FF2B5EF4-FFF2-40B4-BE49-F238E27FC236}">
                    <a16:creationId xmlns:a16="http://schemas.microsoft.com/office/drawing/2014/main" id="{7183AF9B-D79F-4B41-8D77-729C80263FDB}"/>
                  </a:ext>
                </a:extLst>
              </p:cNvPr>
              <p:cNvSpPr/>
              <p:nvPr/>
            </p:nvSpPr>
            <p:spPr>
              <a:xfrm>
                <a:off x="3604289" y="506112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77" name="Freeform: Shape 876">
                <a:extLst>
                  <a:ext uri="{FF2B5EF4-FFF2-40B4-BE49-F238E27FC236}">
                    <a16:creationId xmlns:a16="http://schemas.microsoft.com/office/drawing/2014/main" id="{43E5BDD1-AFD4-488B-9067-1A25A82DD9E4}"/>
                  </a:ext>
                </a:extLst>
              </p:cNvPr>
              <p:cNvSpPr/>
              <p:nvPr/>
            </p:nvSpPr>
            <p:spPr>
              <a:xfrm>
                <a:off x="3604289" y="503234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78" name="Freeform: Shape 877">
                <a:extLst>
                  <a:ext uri="{FF2B5EF4-FFF2-40B4-BE49-F238E27FC236}">
                    <a16:creationId xmlns:a16="http://schemas.microsoft.com/office/drawing/2014/main" id="{6F5235C7-8C7B-4162-94B7-6CD8CC206A91}"/>
                  </a:ext>
                </a:extLst>
              </p:cNvPr>
              <p:cNvSpPr/>
              <p:nvPr/>
            </p:nvSpPr>
            <p:spPr>
              <a:xfrm>
                <a:off x="3584893" y="505174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79" name="Freeform: Shape 878">
                <a:extLst>
                  <a:ext uri="{FF2B5EF4-FFF2-40B4-BE49-F238E27FC236}">
                    <a16:creationId xmlns:a16="http://schemas.microsoft.com/office/drawing/2014/main" id="{3019B3E8-E38D-4D05-B191-0379DB0184DD}"/>
                  </a:ext>
                </a:extLst>
              </p:cNvPr>
              <p:cNvSpPr/>
              <p:nvPr/>
            </p:nvSpPr>
            <p:spPr>
              <a:xfrm>
                <a:off x="3582865" y="5022588"/>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80" name="Freeform: Shape 879">
                <a:extLst>
                  <a:ext uri="{FF2B5EF4-FFF2-40B4-BE49-F238E27FC236}">
                    <a16:creationId xmlns:a16="http://schemas.microsoft.com/office/drawing/2014/main" id="{03E4101A-1247-4471-B6AC-C76BA28CFE66}"/>
                  </a:ext>
                </a:extLst>
              </p:cNvPr>
              <p:cNvSpPr/>
              <p:nvPr/>
            </p:nvSpPr>
            <p:spPr>
              <a:xfrm>
                <a:off x="3563597" y="50418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81" name="Freeform: Shape 880">
                <a:extLst>
                  <a:ext uri="{FF2B5EF4-FFF2-40B4-BE49-F238E27FC236}">
                    <a16:creationId xmlns:a16="http://schemas.microsoft.com/office/drawing/2014/main" id="{5C1FD572-C863-4B08-98EF-1247BE902BCE}"/>
                  </a:ext>
                </a:extLst>
              </p:cNvPr>
              <p:cNvSpPr/>
              <p:nvPr/>
            </p:nvSpPr>
            <p:spPr>
              <a:xfrm>
                <a:off x="3572851" y="5022588"/>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82" name="Freeform: Shape 881">
                <a:extLst>
                  <a:ext uri="{FF2B5EF4-FFF2-40B4-BE49-F238E27FC236}">
                    <a16:creationId xmlns:a16="http://schemas.microsoft.com/office/drawing/2014/main" id="{99548EF2-C235-4DE5-9931-0CE7ABD6EEA8}"/>
                  </a:ext>
                </a:extLst>
              </p:cNvPr>
              <p:cNvSpPr/>
              <p:nvPr/>
            </p:nvSpPr>
            <p:spPr>
              <a:xfrm>
                <a:off x="3553455" y="50418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83" name="Freeform: Shape 882">
                <a:extLst>
                  <a:ext uri="{FF2B5EF4-FFF2-40B4-BE49-F238E27FC236}">
                    <a16:creationId xmlns:a16="http://schemas.microsoft.com/office/drawing/2014/main" id="{8C9B740F-A8AF-43D3-837B-8A616437E035}"/>
                  </a:ext>
                </a:extLst>
              </p:cNvPr>
              <p:cNvSpPr/>
              <p:nvPr/>
            </p:nvSpPr>
            <p:spPr>
              <a:xfrm>
                <a:off x="3550159" y="501979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84" name="Freeform: Shape 883">
                <a:extLst>
                  <a:ext uri="{FF2B5EF4-FFF2-40B4-BE49-F238E27FC236}">
                    <a16:creationId xmlns:a16="http://schemas.microsoft.com/office/drawing/2014/main" id="{655DAECA-87AA-4F5A-993A-5C9155CD7267}"/>
                  </a:ext>
                </a:extLst>
              </p:cNvPr>
              <p:cNvSpPr/>
              <p:nvPr/>
            </p:nvSpPr>
            <p:spPr>
              <a:xfrm>
                <a:off x="3530764" y="503919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85" name="Freeform: Shape 884">
                <a:extLst>
                  <a:ext uri="{FF2B5EF4-FFF2-40B4-BE49-F238E27FC236}">
                    <a16:creationId xmlns:a16="http://schemas.microsoft.com/office/drawing/2014/main" id="{F9F2B68D-5205-4020-9913-450A8C4085AC}"/>
                  </a:ext>
                </a:extLst>
              </p:cNvPr>
              <p:cNvSpPr/>
              <p:nvPr/>
            </p:nvSpPr>
            <p:spPr>
              <a:xfrm>
                <a:off x="3511495" y="50087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86" name="Freeform: Shape 885">
                <a:extLst>
                  <a:ext uri="{FF2B5EF4-FFF2-40B4-BE49-F238E27FC236}">
                    <a16:creationId xmlns:a16="http://schemas.microsoft.com/office/drawing/2014/main" id="{A1129128-64EF-41BA-BD09-CAE585D5E993}"/>
                  </a:ext>
                </a:extLst>
              </p:cNvPr>
              <p:cNvSpPr/>
              <p:nvPr/>
            </p:nvSpPr>
            <p:spPr>
              <a:xfrm>
                <a:off x="3492226" y="502816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87" name="Freeform: Shape 886">
                <a:extLst>
                  <a:ext uri="{FF2B5EF4-FFF2-40B4-BE49-F238E27FC236}">
                    <a16:creationId xmlns:a16="http://schemas.microsoft.com/office/drawing/2014/main" id="{FDD3575A-9378-4A46-8631-567C5F245E5A}"/>
                  </a:ext>
                </a:extLst>
              </p:cNvPr>
              <p:cNvSpPr/>
              <p:nvPr/>
            </p:nvSpPr>
            <p:spPr>
              <a:xfrm>
                <a:off x="3491719" y="50087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88" name="Freeform: Shape 887">
                <a:extLst>
                  <a:ext uri="{FF2B5EF4-FFF2-40B4-BE49-F238E27FC236}">
                    <a16:creationId xmlns:a16="http://schemas.microsoft.com/office/drawing/2014/main" id="{04DF3538-0C85-482C-9AD0-0AB22DB6EB7A}"/>
                  </a:ext>
                </a:extLst>
              </p:cNvPr>
              <p:cNvSpPr/>
              <p:nvPr/>
            </p:nvSpPr>
            <p:spPr>
              <a:xfrm>
                <a:off x="3472451" y="502816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889" name="Freeform: Shape 888">
                <a:extLst>
                  <a:ext uri="{FF2B5EF4-FFF2-40B4-BE49-F238E27FC236}">
                    <a16:creationId xmlns:a16="http://schemas.microsoft.com/office/drawing/2014/main" id="{78070D51-1480-4D4A-AAA7-1F4580C05BCF}"/>
                  </a:ext>
                </a:extLst>
              </p:cNvPr>
              <p:cNvSpPr/>
              <p:nvPr/>
            </p:nvSpPr>
            <p:spPr>
              <a:xfrm>
                <a:off x="3465859" y="50087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90" name="Freeform: Shape 889">
                <a:extLst>
                  <a:ext uri="{FF2B5EF4-FFF2-40B4-BE49-F238E27FC236}">
                    <a16:creationId xmlns:a16="http://schemas.microsoft.com/office/drawing/2014/main" id="{0BDE6C01-198C-42F8-8358-420D4B412616}"/>
                  </a:ext>
                </a:extLst>
              </p:cNvPr>
              <p:cNvSpPr/>
              <p:nvPr/>
            </p:nvSpPr>
            <p:spPr>
              <a:xfrm>
                <a:off x="3446590" y="50281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91" name="Freeform: Shape 890">
                <a:extLst>
                  <a:ext uri="{FF2B5EF4-FFF2-40B4-BE49-F238E27FC236}">
                    <a16:creationId xmlns:a16="http://schemas.microsoft.com/office/drawing/2014/main" id="{E5FD248C-C6EB-4C84-9D7A-F9DB401D2A18}"/>
                  </a:ext>
                </a:extLst>
              </p:cNvPr>
              <p:cNvSpPr/>
              <p:nvPr/>
            </p:nvSpPr>
            <p:spPr>
              <a:xfrm>
                <a:off x="3362163" y="497783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92" name="Freeform: Shape 891">
                <a:extLst>
                  <a:ext uri="{FF2B5EF4-FFF2-40B4-BE49-F238E27FC236}">
                    <a16:creationId xmlns:a16="http://schemas.microsoft.com/office/drawing/2014/main" id="{3BAAF4A5-963B-449A-9310-9082054B9868}"/>
                  </a:ext>
                </a:extLst>
              </p:cNvPr>
              <p:cNvSpPr/>
              <p:nvPr/>
            </p:nvSpPr>
            <p:spPr>
              <a:xfrm>
                <a:off x="3342767" y="499710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93" name="Freeform: Shape 892">
                <a:extLst>
                  <a:ext uri="{FF2B5EF4-FFF2-40B4-BE49-F238E27FC236}">
                    <a16:creationId xmlns:a16="http://schemas.microsoft.com/office/drawing/2014/main" id="{55C34416-2DBC-4942-9289-505B70A474EE}"/>
                  </a:ext>
                </a:extLst>
              </p:cNvPr>
              <p:cNvSpPr/>
              <p:nvPr/>
            </p:nvSpPr>
            <p:spPr>
              <a:xfrm>
                <a:off x="3259228" y="49542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94" name="Freeform: Shape 893">
                <a:extLst>
                  <a:ext uri="{FF2B5EF4-FFF2-40B4-BE49-F238E27FC236}">
                    <a16:creationId xmlns:a16="http://schemas.microsoft.com/office/drawing/2014/main" id="{992B6F49-C235-474F-830D-FCE3F3C23F3E}"/>
                  </a:ext>
                </a:extLst>
              </p:cNvPr>
              <p:cNvSpPr/>
              <p:nvPr/>
            </p:nvSpPr>
            <p:spPr>
              <a:xfrm>
                <a:off x="3239959" y="497352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95" name="Freeform: Shape 894">
                <a:extLst>
                  <a:ext uri="{FF2B5EF4-FFF2-40B4-BE49-F238E27FC236}">
                    <a16:creationId xmlns:a16="http://schemas.microsoft.com/office/drawing/2014/main" id="{63AF2201-0F7B-4F4C-A700-753D80E92797}"/>
                  </a:ext>
                </a:extLst>
              </p:cNvPr>
              <p:cNvSpPr/>
              <p:nvPr/>
            </p:nvSpPr>
            <p:spPr>
              <a:xfrm>
                <a:off x="3227789" y="4949823"/>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896" name="Freeform: Shape 895">
                <a:extLst>
                  <a:ext uri="{FF2B5EF4-FFF2-40B4-BE49-F238E27FC236}">
                    <a16:creationId xmlns:a16="http://schemas.microsoft.com/office/drawing/2014/main" id="{709513D5-6073-4EEC-9859-DC3704E6E6FF}"/>
                  </a:ext>
                </a:extLst>
              </p:cNvPr>
              <p:cNvSpPr/>
              <p:nvPr/>
            </p:nvSpPr>
            <p:spPr>
              <a:xfrm>
                <a:off x="3208521" y="496909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97" name="Freeform: Shape 896">
                <a:extLst>
                  <a:ext uri="{FF2B5EF4-FFF2-40B4-BE49-F238E27FC236}">
                    <a16:creationId xmlns:a16="http://schemas.microsoft.com/office/drawing/2014/main" id="{B8417550-77F6-4900-B608-7CB076AE8A3C}"/>
                  </a:ext>
                </a:extLst>
              </p:cNvPr>
              <p:cNvSpPr/>
              <p:nvPr/>
            </p:nvSpPr>
            <p:spPr>
              <a:xfrm>
                <a:off x="3196858" y="493765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898" name="Freeform: Shape 897">
                <a:extLst>
                  <a:ext uri="{FF2B5EF4-FFF2-40B4-BE49-F238E27FC236}">
                    <a16:creationId xmlns:a16="http://schemas.microsoft.com/office/drawing/2014/main" id="{5E8DDADC-CD17-4BF2-857A-A3E0AF3E22F8}"/>
                  </a:ext>
                </a:extLst>
              </p:cNvPr>
              <p:cNvSpPr/>
              <p:nvPr/>
            </p:nvSpPr>
            <p:spPr>
              <a:xfrm>
                <a:off x="3177463" y="495692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899" name="Freeform: Shape 898">
                <a:extLst>
                  <a:ext uri="{FF2B5EF4-FFF2-40B4-BE49-F238E27FC236}">
                    <a16:creationId xmlns:a16="http://schemas.microsoft.com/office/drawing/2014/main" id="{017CBE12-FCB8-49AA-AE60-2234FDE2D34F}"/>
                  </a:ext>
                </a:extLst>
              </p:cNvPr>
              <p:cNvSpPr/>
              <p:nvPr/>
            </p:nvSpPr>
            <p:spPr>
              <a:xfrm>
                <a:off x="3165420" y="49304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00" name="Freeform: Shape 899">
                <a:extLst>
                  <a:ext uri="{FF2B5EF4-FFF2-40B4-BE49-F238E27FC236}">
                    <a16:creationId xmlns:a16="http://schemas.microsoft.com/office/drawing/2014/main" id="{BDF08B4A-0027-4133-A32F-755D9A855AC0}"/>
                  </a:ext>
                </a:extLst>
              </p:cNvPr>
              <p:cNvSpPr/>
              <p:nvPr/>
            </p:nvSpPr>
            <p:spPr>
              <a:xfrm>
                <a:off x="3146024" y="494982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01" name="Freeform: Shape 900">
                <a:extLst>
                  <a:ext uri="{FF2B5EF4-FFF2-40B4-BE49-F238E27FC236}">
                    <a16:creationId xmlns:a16="http://schemas.microsoft.com/office/drawing/2014/main" id="{5E2BBEB2-0395-459C-A53F-7240DCDA7FF7}"/>
                  </a:ext>
                </a:extLst>
              </p:cNvPr>
              <p:cNvSpPr/>
              <p:nvPr/>
            </p:nvSpPr>
            <p:spPr>
              <a:xfrm>
                <a:off x="3140700" y="492015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02" name="Freeform: Shape 901">
                <a:extLst>
                  <a:ext uri="{FF2B5EF4-FFF2-40B4-BE49-F238E27FC236}">
                    <a16:creationId xmlns:a16="http://schemas.microsoft.com/office/drawing/2014/main" id="{8614FC87-3161-4BF8-9F4E-D1078459A6A6}"/>
                  </a:ext>
                </a:extLst>
              </p:cNvPr>
              <p:cNvSpPr/>
              <p:nvPr/>
            </p:nvSpPr>
            <p:spPr>
              <a:xfrm>
                <a:off x="3121431" y="493942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03" name="Freeform: Shape 902">
                <a:extLst>
                  <a:ext uri="{FF2B5EF4-FFF2-40B4-BE49-F238E27FC236}">
                    <a16:creationId xmlns:a16="http://schemas.microsoft.com/office/drawing/2014/main" id="{E44CA8DE-C88F-49CE-8B39-FFA1CF3404E6}"/>
                  </a:ext>
                </a:extLst>
              </p:cNvPr>
              <p:cNvSpPr/>
              <p:nvPr/>
            </p:nvSpPr>
            <p:spPr>
              <a:xfrm>
                <a:off x="3109262" y="491115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04" name="Freeform: Shape 903">
                <a:extLst>
                  <a:ext uri="{FF2B5EF4-FFF2-40B4-BE49-F238E27FC236}">
                    <a16:creationId xmlns:a16="http://schemas.microsoft.com/office/drawing/2014/main" id="{3F5F6E8F-6D0B-49ED-B0E4-06CF4727B926}"/>
                  </a:ext>
                </a:extLst>
              </p:cNvPr>
              <p:cNvSpPr/>
              <p:nvPr/>
            </p:nvSpPr>
            <p:spPr>
              <a:xfrm>
                <a:off x="3089866" y="49304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05" name="Freeform: Shape 904">
                <a:extLst>
                  <a:ext uri="{FF2B5EF4-FFF2-40B4-BE49-F238E27FC236}">
                    <a16:creationId xmlns:a16="http://schemas.microsoft.com/office/drawing/2014/main" id="{608E1855-8AF1-4A2C-9F34-AC584D61D1C1}"/>
                  </a:ext>
                </a:extLst>
              </p:cNvPr>
              <p:cNvSpPr/>
              <p:nvPr/>
            </p:nvSpPr>
            <p:spPr>
              <a:xfrm>
                <a:off x="3051329" y="490076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06" name="Freeform: Shape 905">
                <a:extLst>
                  <a:ext uri="{FF2B5EF4-FFF2-40B4-BE49-F238E27FC236}">
                    <a16:creationId xmlns:a16="http://schemas.microsoft.com/office/drawing/2014/main" id="{F32E6147-A56B-4300-8BC9-CF7D3A2FC936}"/>
                  </a:ext>
                </a:extLst>
              </p:cNvPr>
              <p:cNvSpPr/>
              <p:nvPr/>
            </p:nvSpPr>
            <p:spPr>
              <a:xfrm>
                <a:off x="3031933" y="492015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07" name="Freeform: Shape 906">
                <a:extLst>
                  <a:ext uri="{FF2B5EF4-FFF2-40B4-BE49-F238E27FC236}">
                    <a16:creationId xmlns:a16="http://schemas.microsoft.com/office/drawing/2014/main" id="{57C75CEB-FD62-4DBB-BE62-FDEB6EBB90E3}"/>
                  </a:ext>
                </a:extLst>
              </p:cNvPr>
              <p:cNvSpPr/>
              <p:nvPr/>
            </p:nvSpPr>
            <p:spPr>
              <a:xfrm>
                <a:off x="3025468" y="489493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08" name="Freeform: Shape 907">
                <a:extLst>
                  <a:ext uri="{FF2B5EF4-FFF2-40B4-BE49-F238E27FC236}">
                    <a16:creationId xmlns:a16="http://schemas.microsoft.com/office/drawing/2014/main" id="{5259E483-247C-4A81-A41F-1EFAABA01220}"/>
                  </a:ext>
                </a:extLst>
              </p:cNvPr>
              <p:cNvSpPr/>
              <p:nvPr/>
            </p:nvSpPr>
            <p:spPr>
              <a:xfrm>
                <a:off x="3006200" y="491432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09" name="Freeform: Shape 908">
                <a:extLst>
                  <a:ext uri="{FF2B5EF4-FFF2-40B4-BE49-F238E27FC236}">
                    <a16:creationId xmlns:a16="http://schemas.microsoft.com/office/drawing/2014/main" id="{A03991AB-D0E1-4277-9D37-6547FD4A046E}"/>
                  </a:ext>
                </a:extLst>
              </p:cNvPr>
              <p:cNvSpPr/>
              <p:nvPr/>
            </p:nvSpPr>
            <p:spPr>
              <a:xfrm>
                <a:off x="3006200" y="489493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10" name="Freeform: Shape 909">
                <a:extLst>
                  <a:ext uri="{FF2B5EF4-FFF2-40B4-BE49-F238E27FC236}">
                    <a16:creationId xmlns:a16="http://schemas.microsoft.com/office/drawing/2014/main" id="{D87F9993-53B6-4179-B414-E49A71DEC85F}"/>
                  </a:ext>
                </a:extLst>
              </p:cNvPr>
              <p:cNvSpPr/>
              <p:nvPr/>
            </p:nvSpPr>
            <p:spPr>
              <a:xfrm>
                <a:off x="2986804" y="49143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11" name="Freeform: Shape 910">
                <a:extLst>
                  <a:ext uri="{FF2B5EF4-FFF2-40B4-BE49-F238E27FC236}">
                    <a16:creationId xmlns:a16="http://schemas.microsoft.com/office/drawing/2014/main" id="{E1358B87-C6BB-44E3-B77B-42DE97B7CC63}"/>
                  </a:ext>
                </a:extLst>
              </p:cNvPr>
              <p:cNvSpPr/>
              <p:nvPr/>
            </p:nvSpPr>
            <p:spPr>
              <a:xfrm>
                <a:off x="2958535" y="48882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12" name="Freeform: Shape 911">
                <a:extLst>
                  <a:ext uri="{FF2B5EF4-FFF2-40B4-BE49-F238E27FC236}">
                    <a16:creationId xmlns:a16="http://schemas.microsoft.com/office/drawing/2014/main" id="{4416D221-ECEA-4D85-B75E-60FE8DAD7CBF}"/>
                  </a:ext>
                </a:extLst>
              </p:cNvPr>
              <p:cNvSpPr/>
              <p:nvPr/>
            </p:nvSpPr>
            <p:spPr>
              <a:xfrm>
                <a:off x="2939266" y="4907483"/>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13" name="Freeform: Shape 912">
                <a:extLst>
                  <a:ext uri="{FF2B5EF4-FFF2-40B4-BE49-F238E27FC236}">
                    <a16:creationId xmlns:a16="http://schemas.microsoft.com/office/drawing/2014/main" id="{DA56C24B-9108-49A6-9337-4F59726A2356}"/>
                  </a:ext>
                </a:extLst>
              </p:cNvPr>
              <p:cNvSpPr/>
              <p:nvPr/>
            </p:nvSpPr>
            <p:spPr>
              <a:xfrm>
                <a:off x="2919871" y="48789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14" name="Freeform: Shape 913">
                <a:extLst>
                  <a:ext uri="{FF2B5EF4-FFF2-40B4-BE49-F238E27FC236}">
                    <a16:creationId xmlns:a16="http://schemas.microsoft.com/office/drawing/2014/main" id="{1D3B97A7-79DE-4531-A1F6-9381888731D3}"/>
                  </a:ext>
                </a:extLst>
              </p:cNvPr>
              <p:cNvSpPr/>
              <p:nvPr/>
            </p:nvSpPr>
            <p:spPr>
              <a:xfrm>
                <a:off x="2900602" y="489835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15" name="Freeform: Shape 914">
                <a:extLst>
                  <a:ext uri="{FF2B5EF4-FFF2-40B4-BE49-F238E27FC236}">
                    <a16:creationId xmlns:a16="http://schemas.microsoft.com/office/drawing/2014/main" id="{AEF034FD-B585-4DE3-91F8-C4C39F4E54C3}"/>
                  </a:ext>
                </a:extLst>
              </p:cNvPr>
              <p:cNvSpPr/>
              <p:nvPr/>
            </p:nvSpPr>
            <p:spPr>
              <a:xfrm>
                <a:off x="2874742" y="486894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16" name="Freeform: Shape 915">
                <a:extLst>
                  <a:ext uri="{FF2B5EF4-FFF2-40B4-BE49-F238E27FC236}">
                    <a16:creationId xmlns:a16="http://schemas.microsoft.com/office/drawing/2014/main" id="{6AC8447D-D153-4CC2-842E-8B711B5F2F2E}"/>
                  </a:ext>
                </a:extLst>
              </p:cNvPr>
              <p:cNvSpPr/>
              <p:nvPr/>
            </p:nvSpPr>
            <p:spPr>
              <a:xfrm>
                <a:off x="2855473" y="488821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17" name="Freeform: Shape 916">
                <a:extLst>
                  <a:ext uri="{FF2B5EF4-FFF2-40B4-BE49-F238E27FC236}">
                    <a16:creationId xmlns:a16="http://schemas.microsoft.com/office/drawing/2014/main" id="{CACF234A-2AB3-4CEA-8B03-598B6915986E}"/>
                  </a:ext>
                </a:extLst>
              </p:cNvPr>
              <p:cNvSpPr/>
              <p:nvPr/>
            </p:nvSpPr>
            <p:spPr>
              <a:xfrm>
                <a:off x="2501031" y="470161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18" name="Freeform: Shape 917">
                <a:extLst>
                  <a:ext uri="{FF2B5EF4-FFF2-40B4-BE49-F238E27FC236}">
                    <a16:creationId xmlns:a16="http://schemas.microsoft.com/office/drawing/2014/main" id="{EFC70738-6296-426D-AC26-76A04E54E7C0}"/>
                  </a:ext>
                </a:extLst>
              </p:cNvPr>
              <p:cNvSpPr/>
              <p:nvPr/>
            </p:nvSpPr>
            <p:spPr>
              <a:xfrm>
                <a:off x="2481762" y="472088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19" name="Freeform: Shape 918">
                <a:extLst>
                  <a:ext uri="{FF2B5EF4-FFF2-40B4-BE49-F238E27FC236}">
                    <a16:creationId xmlns:a16="http://schemas.microsoft.com/office/drawing/2014/main" id="{760B8BB6-8EF7-4951-B74A-237FEC15B645}"/>
                  </a:ext>
                </a:extLst>
              </p:cNvPr>
              <p:cNvSpPr/>
              <p:nvPr/>
            </p:nvSpPr>
            <p:spPr>
              <a:xfrm>
                <a:off x="2088656" y="449384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20" name="Freeform: Shape 919">
                <a:extLst>
                  <a:ext uri="{FF2B5EF4-FFF2-40B4-BE49-F238E27FC236}">
                    <a16:creationId xmlns:a16="http://schemas.microsoft.com/office/drawing/2014/main" id="{381C45A9-731E-4B55-8BEF-08982F8B1C22}"/>
                  </a:ext>
                </a:extLst>
              </p:cNvPr>
              <p:cNvSpPr/>
              <p:nvPr/>
            </p:nvSpPr>
            <p:spPr>
              <a:xfrm>
                <a:off x="2069388" y="451310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21" name="Freeform: Shape 920">
                <a:extLst>
                  <a:ext uri="{FF2B5EF4-FFF2-40B4-BE49-F238E27FC236}">
                    <a16:creationId xmlns:a16="http://schemas.microsoft.com/office/drawing/2014/main" id="{704367B9-B8A8-4FC9-B007-845433549BCF}"/>
                  </a:ext>
                </a:extLst>
              </p:cNvPr>
              <p:cNvSpPr/>
              <p:nvPr/>
            </p:nvSpPr>
            <p:spPr>
              <a:xfrm>
                <a:off x="1892927" y="434514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22" name="Freeform: Shape 921">
                <a:extLst>
                  <a:ext uri="{FF2B5EF4-FFF2-40B4-BE49-F238E27FC236}">
                    <a16:creationId xmlns:a16="http://schemas.microsoft.com/office/drawing/2014/main" id="{4CFFC3AD-9529-4846-8F76-5411BA9E29BA}"/>
                  </a:ext>
                </a:extLst>
              </p:cNvPr>
              <p:cNvSpPr/>
              <p:nvPr/>
            </p:nvSpPr>
            <p:spPr>
              <a:xfrm>
                <a:off x="1873532" y="436453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23" name="Freeform: Shape 922">
                <a:extLst>
                  <a:ext uri="{FF2B5EF4-FFF2-40B4-BE49-F238E27FC236}">
                    <a16:creationId xmlns:a16="http://schemas.microsoft.com/office/drawing/2014/main" id="{29D2A45B-B184-405D-922A-600426A343C1}"/>
                  </a:ext>
                </a:extLst>
              </p:cNvPr>
              <p:cNvSpPr/>
              <p:nvPr/>
            </p:nvSpPr>
            <p:spPr>
              <a:xfrm>
                <a:off x="1807359" y="430292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24" name="Freeform: Shape 923">
                <a:extLst>
                  <a:ext uri="{FF2B5EF4-FFF2-40B4-BE49-F238E27FC236}">
                    <a16:creationId xmlns:a16="http://schemas.microsoft.com/office/drawing/2014/main" id="{16287494-577C-4919-A1FA-7D1894C5A742}"/>
                  </a:ext>
                </a:extLst>
              </p:cNvPr>
              <p:cNvSpPr/>
              <p:nvPr/>
            </p:nvSpPr>
            <p:spPr>
              <a:xfrm>
                <a:off x="1787964" y="432232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25" name="Freeform: Shape 924">
                <a:extLst>
                  <a:ext uri="{FF2B5EF4-FFF2-40B4-BE49-F238E27FC236}">
                    <a16:creationId xmlns:a16="http://schemas.microsoft.com/office/drawing/2014/main" id="{243BD3DD-373D-4E6F-ACE9-22FEB0EABD57}"/>
                  </a:ext>
                </a:extLst>
              </p:cNvPr>
              <p:cNvSpPr/>
              <p:nvPr/>
            </p:nvSpPr>
            <p:spPr>
              <a:xfrm>
                <a:off x="1734595" y="426426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26" name="Freeform: Shape 925">
                <a:extLst>
                  <a:ext uri="{FF2B5EF4-FFF2-40B4-BE49-F238E27FC236}">
                    <a16:creationId xmlns:a16="http://schemas.microsoft.com/office/drawing/2014/main" id="{0A0784D2-F0FC-48CB-95EC-896136855321}"/>
                  </a:ext>
                </a:extLst>
              </p:cNvPr>
              <p:cNvSpPr/>
              <p:nvPr/>
            </p:nvSpPr>
            <p:spPr>
              <a:xfrm>
                <a:off x="1715199" y="428365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27" name="Freeform: Shape 926">
                <a:extLst>
                  <a:ext uri="{FF2B5EF4-FFF2-40B4-BE49-F238E27FC236}">
                    <a16:creationId xmlns:a16="http://schemas.microsoft.com/office/drawing/2014/main" id="{B5818E53-2D84-4330-9697-DA065BC00CBF}"/>
                  </a:ext>
                </a:extLst>
              </p:cNvPr>
              <p:cNvSpPr/>
              <p:nvPr/>
            </p:nvSpPr>
            <p:spPr>
              <a:xfrm>
                <a:off x="1681986" y="423016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28" name="Freeform: Shape 927">
                <a:extLst>
                  <a:ext uri="{FF2B5EF4-FFF2-40B4-BE49-F238E27FC236}">
                    <a16:creationId xmlns:a16="http://schemas.microsoft.com/office/drawing/2014/main" id="{C05E668D-C738-426A-B262-C0847C89CBAE}"/>
                  </a:ext>
                </a:extLst>
              </p:cNvPr>
              <p:cNvSpPr/>
              <p:nvPr/>
            </p:nvSpPr>
            <p:spPr>
              <a:xfrm>
                <a:off x="1662717" y="424955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29" name="Freeform: Shape 928">
                <a:extLst>
                  <a:ext uri="{FF2B5EF4-FFF2-40B4-BE49-F238E27FC236}">
                    <a16:creationId xmlns:a16="http://schemas.microsoft.com/office/drawing/2014/main" id="{6F60B1C4-73F9-4831-9B0B-EC343DAA6B4E}"/>
                  </a:ext>
                </a:extLst>
              </p:cNvPr>
              <p:cNvSpPr/>
              <p:nvPr/>
            </p:nvSpPr>
            <p:spPr>
              <a:xfrm>
                <a:off x="1580699" y="417248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30" name="Freeform: Shape 929">
                <a:extLst>
                  <a:ext uri="{FF2B5EF4-FFF2-40B4-BE49-F238E27FC236}">
                    <a16:creationId xmlns:a16="http://schemas.microsoft.com/office/drawing/2014/main" id="{881E8231-DD83-44F6-A15B-1051B1EF2B62}"/>
                  </a:ext>
                </a:extLst>
              </p:cNvPr>
              <p:cNvSpPr/>
              <p:nvPr/>
            </p:nvSpPr>
            <p:spPr>
              <a:xfrm>
                <a:off x="1561430" y="419175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31" name="Freeform: Shape 930">
                <a:extLst>
                  <a:ext uri="{FF2B5EF4-FFF2-40B4-BE49-F238E27FC236}">
                    <a16:creationId xmlns:a16="http://schemas.microsoft.com/office/drawing/2014/main" id="{D9DE8AD2-BFA4-47C1-9080-4CC2C554F63C}"/>
                  </a:ext>
                </a:extLst>
              </p:cNvPr>
              <p:cNvSpPr/>
              <p:nvPr/>
            </p:nvSpPr>
            <p:spPr>
              <a:xfrm>
                <a:off x="1427944" y="411949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32" name="Freeform: Shape 931">
                <a:extLst>
                  <a:ext uri="{FF2B5EF4-FFF2-40B4-BE49-F238E27FC236}">
                    <a16:creationId xmlns:a16="http://schemas.microsoft.com/office/drawing/2014/main" id="{4C0164E9-93DB-4C9F-BDF1-48003946A879}"/>
                  </a:ext>
                </a:extLst>
              </p:cNvPr>
              <p:cNvSpPr/>
              <p:nvPr/>
            </p:nvSpPr>
            <p:spPr>
              <a:xfrm>
                <a:off x="1408675" y="413876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33" name="Freeform: Shape 932">
                <a:extLst>
                  <a:ext uri="{FF2B5EF4-FFF2-40B4-BE49-F238E27FC236}">
                    <a16:creationId xmlns:a16="http://schemas.microsoft.com/office/drawing/2014/main" id="{12DFD8D8-3A2E-40DE-B020-960679E6D8F3}"/>
                  </a:ext>
                </a:extLst>
              </p:cNvPr>
              <p:cNvSpPr/>
              <p:nvPr/>
            </p:nvSpPr>
            <p:spPr>
              <a:xfrm>
                <a:off x="1535823" y="41483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34" name="Freeform: Shape 933">
                <a:extLst>
                  <a:ext uri="{FF2B5EF4-FFF2-40B4-BE49-F238E27FC236}">
                    <a16:creationId xmlns:a16="http://schemas.microsoft.com/office/drawing/2014/main" id="{A6CF8B94-A6D0-4696-95B4-71609879AB32}"/>
                  </a:ext>
                </a:extLst>
              </p:cNvPr>
              <p:cNvSpPr/>
              <p:nvPr/>
            </p:nvSpPr>
            <p:spPr>
              <a:xfrm>
                <a:off x="1516428" y="41677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935" name="Freeform: Shape 934">
                <a:extLst>
                  <a:ext uri="{FF2B5EF4-FFF2-40B4-BE49-F238E27FC236}">
                    <a16:creationId xmlns:a16="http://schemas.microsoft.com/office/drawing/2014/main" id="{3729589A-FC2D-4A34-87B7-1EEB93C63768}"/>
                  </a:ext>
                </a:extLst>
              </p:cNvPr>
              <p:cNvSpPr/>
              <p:nvPr/>
            </p:nvSpPr>
            <p:spPr>
              <a:xfrm>
                <a:off x="1522766" y="414218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936" name="Freeform: Shape 935">
                <a:extLst>
                  <a:ext uri="{FF2B5EF4-FFF2-40B4-BE49-F238E27FC236}">
                    <a16:creationId xmlns:a16="http://schemas.microsoft.com/office/drawing/2014/main" id="{41AECD08-5DFF-4FAC-A266-B0383728ED7C}"/>
                  </a:ext>
                </a:extLst>
              </p:cNvPr>
              <p:cNvSpPr/>
              <p:nvPr/>
            </p:nvSpPr>
            <p:spPr>
              <a:xfrm>
                <a:off x="1503497" y="416145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937" name="Freeform: Shape 936">
                <a:extLst>
                  <a:ext uri="{FF2B5EF4-FFF2-40B4-BE49-F238E27FC236}">
                    <a16:creationId xmlns:a16="http://schemas.microsoft.com/office/drawing/2014/main" id="{D9B7A0E4-CA3A-4F93-B29F-8F14AC19E5C8}"/>
                  </a:ext>
                </a:extLst>
              </p:cNvPr>
              <p:cNvSpPr/>
              <p:nvPr/>
            </p:nvSpPr>
            <p:spPr>
              <a:xfrm>
                <a:off x="1499187" y="412912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938" name="Freeform: Shape 937">
                <a:extLst>
                  <a:ext uri="{FF2B5EF4-FFF2-40B4-BE49-F238E27FC236}">
                    <a16:creationId xmlns:a16="http://schemas.microsoft.com/office/drawing/2014/main" id="{490A4304-7152-405C-B341-4E500D629E91}"/>
                  </a:ext>
                </a:extLst>
              </p:cNvPr>
              <p:cNvSpPr/>
              <p:nvPr/>
            </p:nvSpPr>
            <p:spPr>
              <a:xfrm>
                <a:off x="1479792" y="414839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48" name="Freeform: Shape 1147">
                <a:extLst>
                  <a:ext uri="{FF2B5EF4-FFF2-40B4-BE49-F238E27FC236}">
                    <a16:creationId xmlns:a16="http://schemas.microsoft.com/office/drawing/2014/main" id="{AD25467B-D2A2-4D82-BA61-8320DB113B8F}"/>
                  </a:ext>
                </a:extLst>
              </p:cNvPr>
              <p:cNvSpPr/>
              <p:nvPr/>
            </p:nvSpPr>
            <p:spPr>
              <a:xfrm>
                <a:off x="1402337" y="4140918"/>
                <a:ext cx="3768925" cy="1124809"/>
              </a:xfrm>
              <a:custGeom>
                <a:avLst/>
                <a:gdLst>
                  <a:gd name="connsiteX0" fmla="*/ 0 w 3768925"/>
                  <a:gd name="connsiteY0" fmla="*/ 0 h 1124809"/>
                  <a:gd name="connsiteX1" fmla="*/ 82019 w 3768925"/>
                  <a:gd name="connsiteY1" fmla="*/ 0 h 1124809"/>
                  <a:gd name="connsiteX2" fmla="*/ 82019 w 3768925"/>
                  <a:gd name="connsiteY2" fmla="*/ 12550 h 1124809"/>
                  <a:gd name="connsiteX3" fmla="*/ 103062 w 3768925"/>
                  <a:gd name="connsiteY3" fmla="*/ 12550 h 1124809"/>
                  <a:gd name="connsiteX4" fmla="*/ 103062 w 3768925"/>
                  <a:gd name="connsiteY4" fmla="*/ 23452 h 1124809"/>
                  <a:gd name="connsiteX5" fmla="*/ 127655 w 3768925"/>
                  <a:gd name="connsiteY5" fmla="*/ 23452 h 1124809"/>
                  <a:gd name="connsiteX6" fmla="*/ 127655 w 3768925"/>
                  <a:gd name="connsiteY6" fmla="*/ 26368 h 1124809"/>
                  <a:gd name="connsiteX7" fmla="*/ 144388 w 3768925"/>
                  <a:gd name="connsiteY7" fmla="*/ 26368 h 1124809"/>
                  <a:gd name="connsiteX8" fmla="*/ 144388 w 3768925"/>
                  <a:gd name="connsiteY8" fmla="*/ 36509 h 1124809"/>
                  <a:gd name="connsiteX9" fmla="*/ 158713 w 3768925"/>
                  <a:gd name="connsiteY9" fmla="*/ 36509 h 1124809"/>
                  <a:gd name="connsiteX10" fmla="*/ 158713 w 3768925"/>
                  <a:gd name="connsiteY10" fmla="*/ 43101 h 1124809"/>
                  <a:gd name="connsiteX11" fmla="*/ 171263 w 3768925"/>
                  <a:gd name="connsiteY11" fmla="*/ 43101 h 1124809"/>
                  <a:gd name="connsiteX12" fmla="*/ 171263 w 3768925"/>
                  <a:gd name="connsiteY12" fmla="*/ 49693 h 1124809"/>
                  <a:gd name="connsiteX13" fmla="*/ 184447 w 3768925"/>
                  <a:gd name="connsiteY13" fmla="*/ 49693 h 1124809"/>
                  <a:gd name="connsiteX14" fmla="*/ 184447 w 3768925"/>
                  <a:gd name="connsiteY14" fmla="*/ 54510 h 1124809"/>
                  <a:gd name="connsiteX15" fmla="*/ 194715 w 3768925"/>
                  <a:gd name="connsiteY15" fmla="*/ 54510 h 1124809"/>
                  <a:gd name="connsiteX16" fmla="*/ 194715 w 3768925"/>
                  <a:gd name="connsiteY16" fmla="*/ 62877 h 1124809"/>
                  <a:gd name="connsiteX17" fmla="*/ 207265 w 3768925"/>
                  <a:gd name="connsiteY17" fmla="*/ 62877 h 1124809"/>
                  <a:gd name="connsiteX18" fmla="*/ 207265 w 3768925"/>
                  <a:gd name="connsiteY18" fmla="*/ 67060 h 1124809"/>
                  <a:gd name="connsiteX19" fmla="*/ 225266 w 3768925"/>
                  <a:gd name="connsiteY19" fmla="*/ 67060 h 1124809"/>
                  <a:gd name="connsiteX20" fmla="*/ 225266 w 3768925"/>
                  <a:gd name="connsiteY20" fmla="*/ 82145 h 1124809"/>
                  <a:gd name="connsiteX21" fmla="*/ 250366 w 3768925"/>
                  <a:gd name="connsiteY21" fmla="*/ 82145 h 1124809"/>
                  <a:gd name="connsiteX22" fmla="*/ 250366 w 3768925"/>
                  <a:gd name="connsiteY22" fmla="*/ 86836 h 1124809"/>
                  <a:gd name="connsiteX23" fmla="*/ 255183 w 3768925"/>
                  <a:gd name="connsiteY23" fmla="*/ 86836 h 1124809"/>
                  <a:gd name="connsiteX24" fmla="*/ 255183 w 3768925"/>
                  <a:gd name="connsiteY24" fmla="*/ 97104 h 1124809"/>
                  <a:gd name="connsiteX25" fmla="*/ 269508 w 3768925"/>
                  <a:gd name="connsiteY25" fmla="*/ 97104 h 1124809"/>
                  <a:gd name="connsiteX26" fmla="*/ 269508 w 3768925"/>
                  <a:gd name="connsiteY26" fmla="*/ 103569 h 1124809"/>
                  <a:gd name="connsiteX27" fmla="*/ 286368 w 3768925"/>
                  <a:gd name="connsiteY27" fmla="*/ 103569 h 1124809"/>
                  <a:gd name="connsiteX28" fmla="*/ 286368 w 3768925"/>
                  <a:gd name="connsiteY28" fmla="*/ 108386 h 1124809"/>
                  <a:gd name="connsiteX29" fmla="*/ 297650 w 3768925"/>
                  <a:gd name="connsiteY29" fmla="*/ 108386 h 1124809"/>
                  <a:gd name="connsiteX30" fmla="*/ 297650 w 3768925"/>
                  <a:gd name="connsiteY30" fmla="*/ 120429 h 1124809"/>
                  <a:gd name="connsiteX31" fmla="*/ 309059 w 3768925"/>
                  <a:gd name="connsiteY31" fmla="*/ 120429 h 1124809"/>
                  <a:gd name="connsiteX32" fmla="*/ 309059 w 3768925"/>
                  <a:gd name="connsiteY32" fmla="*/ 129430 h 1124809"/>
                  <a:gd name="connsiteX33" fmla="*/ 324018 w 3768925"/>
                  <a:gd name="connsiteY33" fmla="*/ 129430 h 1124809"/>
                  <a:gd name="connsiteX34" fmla="*/ 324018 w 3768925"/>
                  <a:gd name="connsiteY34" fmla="*/ 139571 h 1124809"/>
                  <a:gd name="connsiteX35" fmla="*/ 343794 w 3768925"/>
                  <a:gd name="connsiteY35" fmla="*/ 139571 h 1124809"/>
                  <a:gd name="connsiteX36" fmla="*/ 343794 w 3768925"/>
                  <a:gd name="connsiteY36" fmla="*/ 153896 h 1124809"/>
                  <a:gd name="connsiteX37" fmla="*/ 364710 w 3768925"/>
                  <a:gd name="connsiteY37" fmla="*/ 153896 h 1124809"/>
                  <a:gd name="connsiteX38" fmla="*/ 364710 w 3768925"/>
                  <a:gd name="connsiteY38" fmla="*/ 159981 h 1124809"/>
                  <a:gd name="connsiteX39" fmla="*/ 381570 w 3768925"/>
                  <a:gd name="connsiteY39" fmla="*/ 159981 h 1124809"/>
                  <a:gd name="connsiteX40" fmla="*/ 381570 w 3768925"/>
                  <a:gd name="connsiteY40" fmla="*/ 168347 h 1124809"/>
                  <a:gd name="connsiteX41" fmla="*/ 387528 w 3768925"/>
                  <a:gd name="connsiteY41" fmla="*/ 168347 h 1124809"/>
                  <a:gd name="connsiteX42" fmla="*/ 387528 w 3768925"/>
                  <a:gd name="connsiteY42" fmla="*/ 182038 h 1124809"/>
                  <a:gd name="connsiteX43" fmla="*/ 412628 w 3768925"/>
                  <a:gd name="connsiteY43" fmla="*/ 182038 h 1124809"/>
                  <a:gd name="connsiteX44" fmla="*/ 412628 w 3768925"/>
                  <a:gd name="connsiteY44" fmla="*/ 189264 h 1124809"/>
                  <a:gd name="connsiteX45" fmla="*/ 427714 w 3768925"/>
                  <a:gd name="connsiteY45" fmla="*/ 189264 h 1124809"/>
                  <a:gd name="connsiteX46" fmla="*/ 427714 w 3768925"/>
                  <a:gd name="connsiteY46" fmla="*/ 197631 h 1124809"/>
                  <a:gd name="connsiteX47" fmla="*/ 443179 w 3768925"/>
                  <a:gd name="connsiteY47" fmla="*/ 197631 h 1124809"/>
                  <a:gd name="connsiteX48" fmla="*/ 443179 w 3768925"/>
                  <a:gd name="connsiteY48" fmla="*/ 205998 h 1124809"/>
                  <a:gd name="connsiteX49" fmla="*/ 461814 w 3768925"/>
                  <a:gd name="connsiteY49" fmla="*/ 205998 h 1124809"/>
                  <a:gd name="connsiteX50" fmla="*/ 461814 w 3768925"/>
                  <a:gd name="connsiteY50" fmla="*/ 212082 h 1124809"/>
                  <a:gd name="connsiteX51" fmla="*/ 482731 w 3768925"/>
                  <a:gd name="connsiteY51" fmla="*/ 212082 h 1124809"/>
                  <a:gd name="connsiteX52" fmla="*/ 482731 w 3768925"/>
                  <a:gd name="connsiteY52" fmla="*/ 223998 h 1124809"/>
                  <a:gd name="connsiteX53" fmla="*/ 501873 w 3768925"/>
                  <a:gd name="connsiteY53" fmla="*/ 223998 h 1124809"/>
                  <a:gd name="connsiteX54" fmla="*/ 501873 w 3768925"/>
                  <a:gd name="connsiteY54" fmla="*/ 232365 h 1124809"/>
                  <a:gd name="connsiteX55" fmla="*/ 512648 w 3768925"/>
                  <a:gd name="connsiteY55" fmla="*/ 232365 h 1124809"/>
                  <a:gd name="connsiteX56" fmla="*/ 512648 w 3768925"/>
                  <a:gd name="connsiteY56" fmla="*/ 241999 h 1124809"/>
                  <a:gd name="connsiteX57" fmla="*/ 522916 w 3768925"/>
                  <a:gd name="connsiteY57" fmla="*/ 241999 h 1124809"/>
                  <a:gd name="connsiteX58" fmla="*/ 522916 w 3768925"/>
                  <a:gd name="connsiteY58" fmla="*/ 249225 h 1124809"/>
                  <a:gd name="connsiteX59" fmla="*/ 533691 w 3768925"/>
                  <a:gd name="connsiteY59" fmla="*/ 249225 h 1124809"/>
                  <a:gd name="connsiteX60" fmla="*/ 533691 w 3768925"/>
                  <a:gd name="connsiteY60" fmla="*/ 255690 h 1124809"/>
                  <a:gd name="connsiteX61" fmla="*/ 545608 w 3768925"/>
                  <a:gd name="connsiteY61" fmla="*/ 255690 h 1124809"/>
                  <a:gd name="connsiteX62" fmla="*/ 545608 w 3768925"/>
                  <a:gd name="connsiteY62" fmla="*/ 264691 h 1124809"/>
                  <a:gd name="connsiteX63" fmla="*/ 550425 w 3768925"/>
                  <a:gd name="connsiteY63" fmla="*/ 264691 h 1124809"/>
                  <a:gd name="connsiteX64" fmla="*/ 550425 w 3768925"/>
                  <a:gd name="connsiteY64" fmla="*/ 276100 h 1124809"/>
                  <a:gd name="connsiteX65" fmla="*/ 559425 w 3768925"/>
                  <a:gd name="connsiteY65" fmla="*/ 276100 h 1124809"/>
                  <a:gd name="connsiteX66" fmla="*/ 559425 w 3768925"/>
                  <a:gd name="connsiteY66" fmla="*/ 285100 h 1124809"/>
                  <a:gd name="connsiteX67" fmla="*/ 567792 w 3768925"/>
                  <a:gd name="connsiteY67" fmla="*/ 285100 h 1124809"/>
                  <a:gd name="connsiteX68" fmla="*/ 567792 w 3768925"/>
                  <a:gd name="connsiteY68" fmla="*/ 297143 h 1124809"/>
                  <a:gd name="connsiteX69" fmla="*/ 578567 w 3768925"/>
                  <a:gd name="connsiteY69" fmla="*/ 297143 h 1124809"/>
                  <a:gd name="connsiteX70" fmla="*/ 578567 w 3768925"/>
                  <a:gd name="connsiteY70" fmla="*/ 305510 h 1124809"/>
                  <a:gd name="connsiteX71" fmla="*/ 593526 w 3768925"/>
                  <a:gd name="connsiteY71" fmla="*/ 305510 h 1124809"/>
                  <a:gd name="connsiteX72" fmla="*/ 593526 w 3768925"/>
                  <a:gd name="connsiteY72" fmla="*/ 310834 h 1124809"/>
                  <a:gd name="connsiteX73" fmla="*/ 604301 w 3768925"/>
                  <a:gd name="connsiteY73" fmla="*/ 310834 h 1124809"/>
                  <a:gd name="connsiteX74" fmla="*/ 604301 w 3768925"/>
                  <a:gd name="connsiteY74" fmla="*/ 326427 h 1124809"/>
                  <a:gd name="connsiteX75" fmla="*/ 616851 w 3768925"/>
                  <a:gd name="connsiteY75" fmla="*/ 326427 h 1124809"/>
                  <a:gd name="connsiteX76" fmla="*/ 616851 w 3768925"/>
                  <a:gd name="connsiteY76" fmla="*/ 336061 h 1124809"/>
                  <a:gd name="connsiteX77" fmla="*/ 631936 w 3768925"/>
                  <a:gd name="connsiteY77" fmla="*/ 336061 h 1124809"/>
                  <a:gd name="connsiteX78" fmla="*/ 631936 w 3768925"/>
                  <a:gd name="connsiteY78" fmla="*/ 349752 h 1124809"/>
                  <a:gd name="connsiteX79" fmla="*/ 649177 w 3768925"/>
                  <a:gd name="connsiteY79" fmla="*/ 349752 h 1124809"/>
                  <a:gd name="connsiteX80" fmla="*/ 649177 w 3768925"/>
                  <a:gd name="connsiteY80" fmla="*/ 358119 h 1124809"/>
                  <a:gd name="connsiteX81" fmla="*/ 661220 w 3768925"/>
                  <a:gd name="connsiteY81" fmla="*/ 358119 h 1124809"/>
                  <a:gd name="connsiteX82" fmla="*/ 661220 w 3768925"/>
                  <a:gd name="connsiteY82" fmla="*/ 365978 h 1124809"/>
                  <a:gd name="connsiteX83" fmla="*/ 676812 w 3768925"/>
                  <a:gd name="connsiteY83" fmla="*/ 365978 h 1124809"/>
                  <a:gd name="connsiteX84" fmla="*/ 676812 w 3768925"/>
                  <a:gd name="connsiteY84" fmla="*/ 373711 h 1124809"/>
                  <a:gd name="connsiteX85" fmla="*/ 700137 w 3768925"/>
                  <a:gd name="connsiteY85" fmla="*/ 373711 h 1124809"/>
                  <a:gd name="connsiteX86" fmla="*/ 700137 w 3768925"/>
                  <a:gd name="connsiteY86" fmla="*/ 382078 h 1124809"/>
                  <a:gd name="connsiteX87" fmla="*/ 715096 w 3768925"/>
                  <a:gd name="connsiteY87" fmla="*/ 382078 h 1124809"/>
                  <a:gd name="connsiteX88" fmla="*/ 715096 w 3768925"/>
                  <a:gd name="connsiteY88" fmla="*/ 392346 h 1124809"/>
                  <a:gd name="connsiteX89" fmla="*/ 727646 w 3768925"/>
                  <a:gd name="connsiteY89" fmla="*/ 392346 h 1124809"/>
                  <a:gd name="connsiteX90" fmla="*/ 727646 w 3768925"/>
                  <a:gd name="connsiteY90" fmla="*/ 404262 h 1124809"/>
                  <a:gd name="connsiteX91" fmla="*/ 740830 w 3768925"/>
                  <a:gd name="connsiteY91" fmla="*/ 404262 h 1124809"/>
                  <a:gd name="connsiteX92" fmla="*/ 740830 w 3768925"/>
                  <a:gd name="connsiteY92" fmla="*/ 413896 h 1124809"/>
                  <a:gd name="connsiteX93" fmla="*/ 751098 w 3768925"/>
                  <a:gd name="connsiteY93" fmla="*/ 413896 h 1124809"/>
                  <a:gd name="connsiteX94" fmla="*/ 751098 w 3768925"/>
                  <a:gd name="connsiteY94" fmla="*/ 422897 h 1124809"/>
                  <a:gd name="connsiteX95" fmla="*/ 760605 w 3768925"/>
                  <a:gd name="connsiteY95" fmla="*/ 422897 h 1124809"/>
                  <a:gd name="connsiteX96" fmla="*/ 760605 w 3768925"/>
                  <a:gd name="connsiteY96" fmla="*/ 428221 h 1124809"/>
                  <a:gd name="connsiteX97" fmla="*/ 773789 w 3768925"/>
                  <a:gd name="connsiteY97" fmla="*/ 428221 h 1124809"/>
                  <a:gd name="connsiteX98" fmla="*/ 773789 w 3768925"/>
                  <a:gd name="connsiteY98" fmla="*/ 438996 h 1124809"/>
                  <a:gd name="connsiteX99" fmla="*/ 786339 w 3768925"/>
                  <a:gd name="connsiteY99" fmla="*/ 438996 h 1124809"/>
                  <a:gd name="connsiteX100" fmla="*/ 786339 w 3768925"/>
                  <a:gd name="connsiteY100" fmla="*/ 455223 h 1124809"/>
                  <a:gd name="connsiteX101" fmla="*/ 800157 w 3768925"/>
                  <a:gd name="connsiteY101" fmla="*/ 455223 h 1124809"/>
                  <a:gd name="connsiteX102" fmla="*/ 800157 w 3768925"/>
                  <a:gd name="connsiteY102" fmla="*/ 465364 h 1124809"/>
                  <a:gd name="connsiteX103" fmla="*/ 813341 w 3768925"/>
                  <a:gd name="connsiteY103" fmla="*/ 465364 h 1124809"/>
                  <a:gd name="connsiteX104" fmla="*/ 813341 w 3768925"/>
                  <a:gd name="connsiteY104" fmla="*/ 471322 h 1124809"/>
                  <a:gd name="connsiteX105" fmla="*/ 825891 w 3768925"/>
                  <a:gd name="connsiteY105" fmla="*/ 471322 h 1124809"/>
                  <a:gd name="connsiteX106" fmla="*/ 825891 w 3768925"/>
                  <a:gd name="connsiteY106" fmla="*/ 482098 h 1124809"/>
                  <a:gd name="connsiteX107" fmla="*/ 838440 w 3768925"/>
                  <a:gd name="connsiteY107" fmla="*/ 482098 h 1124809"/>
                  <a:gd name="connsiteX108" fmla="*/ 838440 w 3768925"/>
                  <a:gd name="connsiteY108" fmla="*/ 491098 h 1124809"/>
                  <a:gd name="connsiteX109" fmla="*/ 867217 w 3768925"/>
                  <a:gd name="connsiteY109" fmla="*/ 491098 h 1124809"/>
                  <a:gd name="connsiteX110" fmla="*/ 867217 w 3768925"/>
                  <a:gd name="connsiteY110" fmla="*/ 498958 h 1124809"/>
                  <a:gd name="connsiteX111" fmla="*/ 881668 w 3768925"/>
                  <a:gd name="connsiteY111" fmla="*/ 498958 h 1124809"/>
                  <a:gd name="connsiteX112" fmla="*/ 881668 w 3768925"/>
                  <a:gd name="connsiteY112" fmla="*/ 507958 h 1124809"/>
                  <a:gd name="connsiteX113" fmla="*/ 905627 w 3768925"/>
                  <a:gd name="connsiteY113" fmla="*/ 507958 h 1124809"/>
                  <a:gd name="connsiteX114" fmla="*/ 905627 w 3768925"/>
                  <a:gd name="connsiteY114" fmla="*/ 516325 h 1124809"/>
                  <a:gd name="connsiteX115" fmla="*/ 924769 w 3768925"/>
                  <a:gd name="connsiteY115" fmla="*/ 516325 h 1124809"/>
                  <a:gd name="connsiteX116" fmla="*/ 924769 w 3768925"/>
                  <a:gd name="connsiteY116" fmla="*/ 522917 h 1124809"/>
                  <a:gd name="connsiteX117" fmla="*/ 938460 w 3768925"/>
                  <a:gd name="connsiteY117" fmla="*/ 522917 h 1124809"/>
                  <a:gd name="connsiteX118" fmla="*/ 938460 w 3768925"/>
                  <a:gd name="connsiteY118" fmla="*/ 533692 h 1124809"/>
                  <a:gd name="connsiteX119" fmla="*/ 982829 w 3768925"/>
                  <a:gd name="connsiteY119" fmla="*/ 533692 h 1124809"/>
                  <a:gd name="connsiteX120" fmla="*/ 982829 w 3768925"/>
                  <a:gd name="connsiteY120" fmla="*/ 542059 h 1124809"/>
                  <a:gd name="connsiteX121" fmla="*/ 1018704 w 3768925"/>
                  <a:gd name="connsiteY121" fmla="*/ 542059 h 1124809"/>
                  <a:gd name="connsiteX122" fmla="*/ 1018704 w 3768925"/>
                  <a:gd name="connsiteY122" fmla="*/ 549158 h 1124809"/>
                  <a:gd name="connsiteX123" fmla="*/ 1036705 w 3768925"/>
                  <a:gd name="connsiteY123" fmla="*/ 549158 h 1124809"/>
                  <a:gd name="connsiteX124" fmla="*/ 1036705 w 3768925"/>
                  <a:gd name="connsiteY124" fmla="*/ 555876 h 1124809"/>
                  <a:gd name="connsiteX125" fmla="*/ 1066115 w 3768925"/>
                  <a:gd name="connsiteY125" fmla="*/ 555876 h 1124809"/>
                  <a:gd name="connsiteX126" fmla="*/ 1066115 w 3768925"/>
                  <a:gd name="connsiteY126" fmla="*/ 567159 h 1124809"/>
                  <a:gd name="connsiteX127" fmla="*/ 1076890 w 3768925"/>
                  <a:gd name="connsiteY127" fmla="*/ 567159 h 1124809"/>
                  <a:gd name="connsiteX128" fmla="*/ 1076890 w 3768925"/>
                  <a:gd name="connsiteY128" fmla="*/ 575018 h 1124809"/>
                  <a:gd name="connsiteX129" fmla="*/ 1128992 w 3768925"/>
                  <a:gd name="connsiteY129" fmla="*/ 575018 h 1124809"/>
                  <a:gd name="connsiteX130" fmla="*/ 1128992 w 3768925"/>
                  <a:gd name="connsiteY130" fmla="*/ 585160 h 1124809"/>
                  <a:gd name="connsiteX131" fmla="*/ 1146866 w 3768925"/>
                  <a:gd name="connsiteY131" fmla="*/ 585160 h 1124809"/>
                  <a:gd name="connsiteX132" fmla="*/ 1146866 w 3768925"/>
                  <a:gd name="connsiteY132" fmla="*/ 606076 h 1124809"/>
                  <a:gd name="connsiteX133" fmla="*/ 1155359 w 3768925"/>
                  <a:gd name="connsiteY133" fmla="*/ 606076 h 1124809"/>
                  <a:gd name="connsiteX134" fmla="*/ 1155359 w 3768925"/>
                  <a:gd name="connsiteY134" fmla="*/ 612668 h 1124809"/>
                  <a:gd name="connsiteX135" fmla="*/ 1168543 w 3768925"/>
                  <a:gd name="connsiteY135" fmla="*/ 612668 h 1124809"/>
                  <a:gd name="connsiteX136" fmla="*/ 1168543 w 3768925"/>
                  <a:gd name="connsiteY136" fmla="*/ 616344 h 1124809"/>
                  <a:gd name="connsiteX137" fmla="*/ 1176276 w 3768925"/>
                  <a:gd name="connsiteY137" fmla="*/ 616344 h 1124809"/>
                  <a:gd name="connsiteX138" fmla="*/ 1176276 w 3768925"/>
                  <a:gd name="connsiteY138" fmla="*/ 620528 h 1124809"/>
                  <a:gd name="connsiteX139" fmla="*/ 1231420 w 3768925"/>
                  <a:gd name="connsiteY139" fmla="*/ 620528 h 1124809"/>
                  <a:gd name="connsiteX140" fmla="*/ 1231420 w 3768925"/>
                  <a:gd name="connsiteY140" fmla="*/ 632444 h 1124809"/>
                  <a:gd name="connsiteX141" fmla="*/ 1246378 w 3768925"/>
                  <a:gd name="connsiteY141" fmla="*/ 632444 h 1124809"/>
                  <a:gd name="connsiteX142" fmla="*/ 1246378 w 3768925"/>
                  <a:gd name="connsiteY142" fmla="*/ 639036 h 1124809"/>
                  <a:gd name="connsiteX143" fmla="*/ 1265520 w 3768925"/>
                  <a:gd name="connsiteY143" fmla="*/ 639036 h 1124809"/>
                  <a:gd name="connsiteX144" fmla="*/ 1265520 w 3768925"/>
                  <a:gd name="connsiteY144" fmla="*/ 665404 h 1124809"/>
                  <a:gd name="connsiteX145" fmla="*/ 1287705 w 3768925"/>
                  <a:gd name="connsiteY145" fmla="*/ 665404 h 1124809"/>
                  <a:gd name="connsiteX146" fmla="*/ 1287705 w 3768925"/>
                  <a:gd name="connsiteY146" fmla="*/ 673136 h 1124809"/>
                  <a:gd name="connsiteX147" fmla="*/ 1299621 w 3768925"/>
                  <a:gd name="connsiteY147" fmla="*/ 673136 h 1124809"/>
                  <a:gd name="connsiteX148" fmla="*/ 1299621 w 3768925"/>
                  <a:gd name="connsiteY148" fmla="*/ 682137 h 1124809"/>
                  <a:gd name="connsiteX149" fmla="*/ 1316481 w 3768925"/>
                  <a:gd name="connsiteY149" fmla="*/ 682137 h 1124809"/>
                  <a:gd name="connsiteX150" fmla="*/ 1316481 w 3768925"/>
                  <a:gd name="connsiteY150" fmla="*/ 691771 h 1124809"/>
                  <a:gd name="connsiteX151" fmla="*/ 1331947 w 3768925"/>
                  <a:gd name="connsiteY151" fmla="*/ 691771 h 1124809"/>
                  <a:gd name="connsiteX152" fmla="*/ 1331947 w 3768925"/>
                  <a:gd name="connsiteY152" fmla="*/ 703180 h 1124809"/>
                  <a:gd name="connsiteX153" fmla="*/ 1354131 w 3768925"/>
                  <a:gd name="connsiteY153" fmla="*/ 703180 h 1124809"/>
                  <a:gd name="connsiteX154" fmla="*/ 1354131 w 3768925"/>
                  <a:gd name="connsiteY154" fmla="*/ 721055 h 1124809"/>
                  <a:gd name="connsiteX155" fmla="*/ 1381639 w 3768925"/>
                  <a:gd name="connsiteY155" fmla="*/ 721055 h 1124809"/>
                  <a:gd name="connsiteX156" fmla="*/ 1381639 w 3768925"/>
                  <a:gd name="connsiteY156" fmla="*/ 730689 h 1124809"/>
                  <a:gd name="connsiteX157" fmla="*/ 1418782 w 3768925"/>
                  <a:gd name="connsiteY157" fmla="*/ 730689 h 1124809"/>
                  <a:gd name="connsiteX158" fmla="*/ 1418782 w 3768925"/>
                  <a:gd name="connsiteY158" fmla="*/ 736140 h 1124809"/>
                  <a:gd name="connsiteX159" fmla="*/ 1451108 w 3768925"/>
                  <a:gd name="connsiteY159" fmla="*/ 736140 h 1124809"/>
                  <a:gd name="connsiteX160" fmla="*/ 1451108 w 3768925"/>
                  <a:gd name="connsiteY160" fmla="*/ 745014 h 1124809"/>
                  <a:gd name="connsiteX161" fmla="*/ 1478110 w 3768925"/>
                  <a:gd name="connsiteY161" fmla="*/ 745014 h 1124809"/>
                  <a:gd name="connsiteX162" fmla="*/ 1478110 w 3768925"/>
                  <a:gd name="connsiteY162" fmla="*/ 751099 h 1124809"/>
                  <a:gd name="connsiteX163" fmla="*/ 1488251 w 3768925"/>
                  <a:gd name="connsiteY163" fmla="*/ 751099 h 1124809"/>
                  <a:gd name="connsiteX164" fmla="*/ 1488251 w 3768925"/>
                  <a:gd name="connsiteY164" fmla="*/ 759465 h 1124809"/>
                  <a:gd name="connsiteX165" fmla="*/ 1536803 w 3768925"/>
                  <a:gd name="connsiteY165" fmla="*/ 759465 h 1124809"/>
                  <a:gd name="connsiteX166" fmla="*/ 1536803 w 3768925"/>
                  <a:gd name="connsiteY166" fmla="*/ 765423 h 1124809"/>
                  <a:gd name="connsiteX167" fmla="*/ 1583580 w 3768925"/>
                  <a:gd name="connsiteY167" fmla="*/ 765423 h 1124809"/>
                  <a:gd name="connsiteX168" fmla="*/ 1583580 w 3768925"/>
                  <a:gd name="connsiteY168" fmla="*/ 771381 h 1124809"/>
                  <a:gd name="connsiteX169" fmla="*/ 1645823 w 3768925"/>
                  <a:gd name="connsiteY169" fmla="*/ 771381 h 1124809"/>
                  <a:gd name="connsiteX170" fmla="*/ 1645823 w 3768925"/>
                  <a:gd name="connsiteY170" fmla="*/ 780382 h 1124809"/>
                  <a:gd name="connsiteX171" fmla="*/ 1673332 w 3768925"/>
                  <a:gd name="connsiteY171" fmla="*/ 780382 h 1124809"/>
                  <a:gd name="connsiteX172" fmla="*/ 1673332 w 3768925"/>
                  <a:gd name="connsiteY172" fmla="*/ 788749 h 1124809"/>
                  <a:gd name="connsiteX173" fmla="*/ 1723658 w 3768925"/>
                  <a:gd name="connsiteY173" fmla="*/ 788749 h 1124809"/>
                  <a:gd name="connsiteX174" fmla="*/ 1723658 w 3768925"/>
                  <a:gd name="connsiteY174" fmla="*/ 796608 h 1124809"/>
                  <a:gd name="connsiteX175" fmla="*/ 1756618 w 3768925"/>
                  <a:gd name="connsiteY175" fmla="*/ 796608 h 1124809"/>
                  <a:gd name="connsiteX176" fmla="*/ 1756618 w 3768925"/>
                  <a:gd name="connsiteY176" fmla="*/ 807383 h 1124809"/>
                  <a:gd name="connsiteX177" fmla="*/ 1793127 w 3768925"/>
                  <a:gd name="connsiteY177" fmla="*/ 807383 h 1124809"/>
                  <a:gd name="connsiteX178" fmla="*/ 1793127 w 3768925"/>
                  <a:gd name="connsiteY178" fmla="*/ 816891 h 1124809"/>
                  <a:gd name="connsiteX179" fmla="*/ 1809353 w 3768925"/>
                  <a:gd name="connsiteY179" fmla="*/ 816891 h 1124809"/>
                  <a:gd name="connsiteX180" fmla="*/ 1809353 w 3768925"/>
                  <a:gd name="connsiteY180" fmla="*/ 824117 h 1124809"/>
                  <a:gd name="connsiteX181" fmla="*/ 1855370 w 3768925"/>
                  <a:gd name="connsiteY181" fmla="*/ 824117 h 1124809"/>
                  <a:gd name="connsiteX182" fmla="*/ 1855370 w 3768925"/>
                  <a:gd name="connsiteY182" fmla="*/ 835526 h 1124809"/>
                  <a:gd name="connsiteX183" fmla="*/ 1877047 w 3768925"/>
                  <a:gd name="connsiteY183" fmla="*/ 835526 h 1124809"/>
                  <a:gd name="connsiteX184" fmla="*/ 1877047 w 3768925"/>
                  <a:gd name="connsiteY184" fmla="*/ 844526 h 1124809"/>
                  <a:gd name="connsiteX185" fmla="*/ 1902781 w 3768925"/>
                  <a:gd name="connsiteY185" fmla="*/ 844526 h 1124809"/>
                  <a:gd name="connsiteX186" fmla="*/ 1902781 w 3768925"/>
                  <a:gd name="connsiteY186" fmla="*/ 849851 h 1124809"/>
                  <a:gd name="connsiteX187" fmla="*/ 1937515 w 3768925"/>
                  <a:gd name="connsiteY187" fmla="*/ 849851 h 1124809"/>
                  <a:gd name="connsiteX188" fmla="*/ 1937515 w 3768925"/>
                  <a:gd name="connsiteY188" fmla="*/ 857710 h 1124809"/>
                  <a:gd name="connsiteX189" fmla="*/ 1978207 w 3768925"/>
                  <a:gd name="connsiteY189" fmla="*/ 857710 h 1124809"/>
                  <a:gd name="connsiteX190" fmla="*/ 1978207 w 3768925"/>
                  <a:gd name="connsiteY190" fmla="*/ 864809 h 1124809"/>
                  <a:gd name="connsiteX191" fmla="*/ 2010533 w 3768925"/>
                  <a:gd name="connsiteY191" fmla="*/ 864809 h 1124809"/>
                  <a:gd name="connsiteX192" fmla="*/ 2010533 w 3768925"/>
                  <a:gd name="connsiteY192" fmla="*/ 876218 h 1124809"/>
                  <a:gd name="connsiteX193" fmla="*/ 2045901 w 3768925"/>
                  <a:gd name="connsiteY193" fmla="*/ 876218 h 1124809"/>
                  <a:gd name="connsiteX194" fmla="*/ 2045901 w 3768925"/>
                  <a:gd name="connsiteY194" fmla="*/ 886360 h 1124809"/>
                  <a:gd name="connsiteX195" fmla="*/ 2118412 w 3768925"/>
                  <a:gd name="connsiteY195" fmla="*/ 886360 h 1124809"/>
                  <a:gd name="connsiteX196" fmla="*/ 2118412 w 3768925"/>
                  <a:gd name="connsiteY196" fmla="*/ 890543 h 1124809"/>
                  <a:gd name="connsiteX197" fmla="*/ 2129695 w 3768925"/>
                  <a:gd name="connsiteY197" fmla="*/ 890543 h 1124809"/>
                  <a:gd name="connsiteX198" fmla="*/ 2129695 w 3768925"/>
                  <a:gd name="connsiteY198" fmla="*/ 898402 h 1124809"/>
                  <a:gd name="connsiteX199" fmla="*/ 2192572 w 3768925"/>
                  <a:gd name="connsiteY199" fmla="*/ 898402 h 1124809"/>
                  <a:gd name="connsiteX200" fmla="*/ 2192572 w 3768925"/>
                  <a:gd name="connsiteY200" fmla="*/ 908544 h 1124809"/>
                  <a:gd name="connsiteX201" fmla="*/ 2221981 w 3768925"/>
                  <a:gd name="connsiteY201" fmla="*/ 908544 h 1124809"/>
                  <a:gd name="connsiteX202" fmla="*/ 2221981 w 3768925"/>
                  <a:gd name="connsiteY202" fmla="*/ 924137 h 1124809"/>
                  <a:gd name="connsiteX203" fmla="*/ 2295000 w 3768925"/>
                  <a:gd name="connsiteY203" fmla="*/ 924137 h 1124809"/>
                  <a:gd name="connsiteX204" fmla="*/ 2295000 w 3768925"/>
                  <a:gd name="connsiteY204" fmla="*/ 930728 h 1124809"/>
                  <a:gd name="connsiteX205" fmla="*/ 2327325 w 3768925"/>
                  <a:gd name="connsiteY205" fmla="*/ 930728 h 1124809"/>
                  <a:gd name="connsiteX206" fmla="*/ 2327325 w 3768925"/>
                  <a:gd name="connsiteY206" fmla="*/ 940363 h 1124809"/>
                  <a:gd name="connsiteX207" fmla="*/ 2436979 w 3768925"/>
                  <a:gd name="connsiteY207" fmla="*/ 940363 h 1124809"/>
                  <a:gd name="connsiteX208" fmla="*/ 2436979 w 3768925"/>
                  <a:gd name="connsiteY208" fmla="*/ 948729 h 1124809"/>
                  <a:gd name="connsiteX209" fmla="*/ 2471080 w 3768925"/>
                  <a:gd name="connsiteY209" fmla="*/ 948729 h 1124809"/>
                  <a:gd name="connsiteX210" fmla="*/ 2490222 w 3768925"/>
                  <a:gd name="connsiteY210" fmla="*/ 948729 h 1124809"/>
                  <a:gd name="connsiteX211" fmla="*/ 2490222 w 3768925"/>
                  <a:gd name="connsiteY211" fmla="*/ 962420 h 1124809"/>
                  <a:gd name="connsiteX212" fmla="*/ 2523181 w 3768925"/>
                  <a:gd name="connsiteY212" fmla="*/ 962420 h 1124809"/>
                  <a:gd name="connsiteX213" fmla="*/ 2523181 w 3768925"/>
                  <a:gd name="connsiteY213" fmla="*/ 974463 h 1124809"/>
                  <a:gd name="connsiteX214" fmla="*/ 2546633 w 3768925"/>
                  <a:gd name="connsiteY214" fmla="*/ 974463 h 1124809"/>
                  <a:gd name="connsiteX215" fmla="*/ 2546633 w 3768925"/>
                  <a:gd name="connsiteY215" fmla="*/ 983464 h 1124809"/>
                  <a:gd name="connsiteX216" fmla="*/ 2571099 w 3768925"/>
                  <a:gd name="connsiteY216" fmla="*/ 983464 h 1124809"/>
                  <a:gd name="connsiteX217" fmla="*/ 2571099 w 3768925"/>
                  <a:gd name="connsiteY217" fmla="*/ 990563 h 1124809"/>
                  <a:gd name="connsiteX218" fmla="*/ 2592143 w 3768925"/>
                  <a:gd name="connsiteY218" fmla="*/ 990563 h 1124809"/>
                  <a:gd name="connsiteX219" fmla="*/ 2592143 w 3768925"/>
                  <a:gd name="connsiteY219" fmla="*/ 993605 h 1124809"/>
                  <a:gd name="connsiteX220" fmla="*/ 2620792 w 3768925"/>
                  <a:gd name="connsiteY220" fmla="*/ 993605 h 1124809"/>
                  <a:gd name="connsiteX221" fmla="*/ 2620792 w 3768925"/>
                  <a:gd name="connsiteY221" fmla="*/ 997789 h 1124809"/>
                  <a:gd name="connsiteX222" fmla="*/ 2632201 w 3768925"/>
                  <a:gd name="connsiteY222" fmla="*/ 997789 h 1124809"/>
                  <a:gd name="connsiteX223" fmla="*/ 2632201 w 3768925"/>
                  <a:gd name="connsiteY223" fmla="*/ 1010339 h 1124809"/>
                  <a:gd name="connsiteX224" fmla="*/ 2707121 w 3768925"/>
                  <a:gd name="connsiteY224" fmla="*/ 1010339 h 1124809"/>
                  <a:gd name="connsiteX225" fmla="*/ 2707121 w 3768925"/>
                  <a:gd name="connsiteY225" fmla="*/ 1021114 h 1124809"/>
                  <a:gd name="connsiteX226" fmla="*/ 2726897 w 3768925"/>
                  <a:gd name="connsiteY226" fmla="*/ 1021114 h 1124809"/>
                  <a:gd name="connsiteX227" fmla="*/ 2726897 w 3768925"/>
                  <a:gd name="connsiteY227" fmla="*/ 1025297 h 1124809"/>
                  <a:gd name="connsiteX228" fmla="*/ 2829832 w 3768925"/>
                  <a:gd name="connsiteY228" fmla="*/ 1025297 h 1124809"/>
                  <a:gd name="connsiteX229" fmla="*/ 2829832 w 3768925"/>
                  <a:gd name="connsiteY229" fmla="*/ 1034931 h 1124809"/>
                  <a:gd name="connsiteX230" fmla="*/ 2863932 w 3768925"/>
                  <a:gd name="connsiteY230" fmla="*/ 1034931 h 1124809"/>
                  <a:gd name="connsiteX231" fmla="*/ 2863932 w 3768925"/>
                  <a:gd name="connsiteY231" fmla="*/ 1042664 h 1124809"/>
                  <a:gd name="connsiteX232" fmla="*/ 3090973 w 3768925"/>
                  <a:gd name="connsiteY232" fmla="*/ 1042664 h 1124809"/>
                  <a:gd name="connsiteX233" fmla="*/ 3090973 w 3768925"/>
                  <a:gd name="connsiteY233" fmla="*/ 1051158 h 1124809"/>
                  <a:gd name="connsiteX234" fmla="*/ 3134708 w 3768925"/>
                  <a:gd name="connsiteY234" fmla="*/ 1051158 h 1124809"/>
                  <a:gd name="connsiteX235" fmla="*/ 3134708 w 3768925"/>
                  <a:gd name="connsiteY235" fmla="*/ 1064848 h 1124809"/>
                  <a:gd name="connsiteX236" fmla="*/ 3287463 w 3768925"/>
                  <a:gd name="connsiteY236" fmla="*/ 1064848 h 1124809"/>
                  <a:gd name="connsiteX237" fmla="*/ 3287463 w 3768925"/>
                  <a:gd name="connsiteY237" fmla="*/ 1089441 h 1124809"/>
                  <a:gd name="connsiteX238" fmla="*/ 3501827 w 3768925"/>
                  <a:gd name="connsiteY238" fmla="*/ 1089441 h 1124809"/>
                  <a:gd name="connsiteX239" fmla="*/ 3501827 w 3768925"/>
                  <a:gd name="connsiteY239" fmla="*/ 1124810 h 1124809"/>
                  <a:gd name="connsiteX240" fmla="*/ 3768926 w 3768925"/>
                  <a:gd name="connsiteY240" fmla="*/ 1124810 h 1124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3768925" h="1124809">
                    <a:moveTo>
                      <a:pt x="0" y="0"/>
                    </a:moveTo>
                    <a:lnTo>
                      <a:pt x="82019" y="0"/>
                    </a:lnTo>
                    <a:lnTo>
                      <a:pt x="82019" y="12550"/>
                    </a:lnTo>
                    <a:lnTo>
                      <a:pt x="103062" y="12550"/>
                    </a:lnTo>
                    <a:lnTo>
                      <a:pt x="103062" y="23452"/>
                    </a:lnTo>
                    <a:lnTo>
                      <a:pt x="127655" y="23452"/>
                    </a:lnTo>
                    <a:lnTo>
                      <a:pt x="127655" y="26368"/>
                    </a:lnTo>
                    <a:lnTo>
                      <a:pt x="144388" y="26368"/>
                    </a:lnTo>
                    <a:lnTo>
                      <a:pt x="144388" y="36509"/>
                    </a:lnTo>
                    <a:lnTo>
                      <a:pt x="158713" y="36509"/>
                    </a:lnTo>
                    <a:lnTo>
                      <a:pt x="158713" y="43101"/>
                    </a:lnTo>
                    <a:lnTo>
                      <a:pt x="171263" y="43101"/>
                    </a:lnTo>
                    <a:lnTo>
                      <a:pt x="171263" y="49693"/>
                    </a:lnTo>
                    <a:lnTo>
                      <a:pt x="184447" y="49693"/>
                    </a:lnTo>
                    <a:lnTo>
                      <a:pt x="184447" y="54510"/>
                    </a:lnTo>
                    <a:lnTo>
                      <a:pt x="194715" y="54510"/>
                    </a:lnTo>
                    <a:lnTo>
                      <a:pt x="194715" y="62877"/>
                    </a:lnTo>
                    <a:lnTo>
                      <a:pt x="207265" y="62877"/>
                    </a:lnTo>
                    <a:lnTo>
                      <a:pt x="207265" y="67060"/>
                    </a:lnTo>
                    <a:lnTo>
                      <a:pt x="225266" y="67060"/>
                    </a:lnTo>
                    <a:lnTo>
                      <a:pt x="225266" y="82145"/>
                    </a:lnTo>
                    <a:lnTo>
                      <a:pt x="250366" y="82145"/>
                    </a:lnTo>
                    <a:lnTo>
                      <a:pt x="250366" y="86836"/>
                    </a:lnTo>
                    <a:lnTo>
                      <a:pt x="255183" y="86836"/>
                    </a:lnTo>
                    <a:lnTo>
                      <a:pt x="255183" y="97104"/>
                    </a:lnTo>
                    <a:lnTo>
                      <a:pt x="269508" y="97104"/>
                    </a:lnTo>
                    <a:lnTo>
                      <a:pt x="269508" y="103569"/>
                    </a:lnTo>
                    <a:lnTo>
                      <a:pt x="286368" y="103569"/>
                    </a:lnTo>
                    <a:lnTo>
                      <a:pt x="286368" y="108386"/>
                    </a:lnTo>
                    <a:lnTo>
                      <a:pt x="297650" y="108386"/>
                    </a:lnTo>
                    <a:lnTo>
                      <a:pt x="297650" y="120429"/>
                    </a:lnTo>
                    <a:lnTo>
                      <a:pt x="309059" y="120429"/>
                    </a:lnTo>
                    <a:lnTo>
                      <a:pt x="309059" y="129430"/>
                    </a:lnTo>
                    <a:lnTo>
                      <a:pt x="324018" y="129430"/>
                    </a:lnTo>
                    <a:lnTo>
                      <a:pt x="324018" y="139571"/>
                    </a:lnTo>
                    <a:lnTo>
                      <a:pt x="343794" y="139571"/>
                    </a:lnTo>
                    <a:lnTo>
                      <a:pt x="343794" y="153896"/>
                    </a:lnTo>
                    <a:lnTo>
                      <a:pt x="364710" y="153896"/>
                    </a:lnTo>
                    <a:lnTo>
                      <a:pt x="364710" y="159981"/>
                    </a:lnTo>
                    <a:lnTo>
                      <a:pt x="381570" y="159981"/>
                    </a:lnTo>
                    <a:lnTo>
                      <a:pt x="381570" y="168347"/>
                    </a:lnTo>
                    <a:lnTo>
                      <a:pt x="387528" y="168347"/>
                    </a:lnTo>
                    <a:lnTo>
                      <a:pt x="387528" y="182038"/>
                    </a:lnTo>
                    <a:lnTo>
                      <a:pt x="412628" y="182038"/>
                    </a:lnTo>
                    <a:lnTo>
                      <a:pt x="412628" y="189264"/>
                    </a:lnTo>
                    <a:lnTo>
                      <a:pt x="427714" y="189264"/>
                    </a:lnTo>
                    <a:lnTo>
                      <a:pt x="427714" y="197631"/>
                    </a:lnTo>
                    <a:lnTo>
                      <a:pt x="443179" y="197631"/>
                    </a:lnTo>
                    <a:lnTo>
                      <a:pt x="443179" y="205998"/>
                    </a:lnTo>
                    <a:lnTo>
                      <a:pt x="461814" y="205998"/>
                    </a:lnTo>
                    <a:lnTo>
                      <a:pt x="461814" y="212082"/>
                    </a:lnTo>
                    <a:lnTo>
                      <a:pt x="482731" y="212082"/>
                    </a:lnTo>
                    <a:lnTo>
                      <a:pt x="482731" y="223998"/>
                    </a:lnTo>
                    <a:lnTo>
                      <a:pt x="501873" y="223998"/>
                    </a:lnTo>
                    <a:lnTo>
                      <a:pt x="501873" y="232365"/>
                    </a:lnTo>
                    <a:lnTo>
                      <a:pt x="512648" y="232365"/>
                    </a:lnTo>
                    <a:lnTo>
                      <a:pt x="512648" y="241999"/>
                    </a:lnTo>
                    <a:lnTo>
                      <a:pt x="522916" y="241999"/>
                    </a:lnTo>
                    <a:lnTo>
                      <a:pt x="522916" y="249225"/>
                    </a:lnTo>
                    <a:lnTo>
                      <a:pt x="533691" y="249225"/>
                    </a:lnTo>
                    <a:lnTo>
                      <a:pt x="533691" y="255690"/>
                    </a:lnTo>
                    <a:lnTo>
                      <a:pt x="545608" y="255690"/>
                    </a:lnTo>
                    <a:lnTo>
                      <a:pt x="545608" y="264691"/>
                    </a:lnTo>
                    <a:lnTo>
                      <a:pt x="550425" y="264691"/>
                    </a:lnTo>
                    <a:lnTo>
                      <a:pt x="550425" y="276100"/>
                    </a:lnTo>
                    <a:lnTo>
                      <a:pt x="559425" y="276100"/>
                    </a:lnTo>
                    <a:lnTo>
                      <a:pt x="559425" y="285100"/>
                    </a:lnTo>
                    <a:lnTo>
                      <a:pt x="567792" y="285100"/>
                    </a:lnTo>
                    <a:lnTo>
                      <a:pt x="567792" y="297143"/>
                    </a:lnTo>
                    <a:lnTo>
                      <a:pt x="578567" y="297143"/>
                    </a:lnTo>
                    <a:lnTo>
                      <a:pt x="578567" y="305510"/>
                    </a:lnTo>
                    <a:lnTo>
                      <a:pt x="593526" y="305510"/>
                    </a:lnTo>
                    <a:lnTo>
                      <a:pt x="593526" y="310834"/>
                    </a:lnTo>
                    <a:lnTo>
                      <a:pt x="604301" y="310834"/>
                    </a:lnTo>
                    <a:lnTo>
                      <a:pt x="604301" y="326427"/>
                    </a:lnTo>
                    <a:lnTo>
                      <a:pt x="616851" y="326427"/>
                    </a:lnTo>
                    <a:lnTo>
                      <a:pt x="616851" y="336061"/>
                    </a:lnTo>
                    <a:lnTo>
                      <a:pt x="631936" y="336061"/>
                    </a:lnTo>
                    <a:lnTo>
                      <a:pt x="631936" y="349752"/>
                    </a:lnTo>
                    <a:lnTo>
                      <a:pt x="649177" y="349752"/>
                    </a:lnTo>
                    <a:lnTo>
                      <a:pt x="649177" y="358119"/>
                    </a:lnTo>
                    <a:lnTo>
                      <a:pt x="661220" y="358119"/>
                    </a:lnTo>
                    <a:lnTo>
                      <a:pt x="661220" y="365978"/>
                    </a:lnTo>
                    <a:lnTo>
                      <a:pt x="676812" y="365978"/>
                    </a:lnTo>
                    <a:lnTo>
                      <a:pt x="676812" y="373711"/>
                    </a:lnTo>
                    <a:lnTo>
                      <a:pt x="700137" y="373711"/>
                    </a:lnTo>
                    <a:lnTo>
                      <a:pt x="700137" y="382078"/>
                    </a:lnTo>
                    <a:lnTo>
                      <a:pt x="715096" y="382078"/>
                    </a:lnTo>
                    <a:lnTo>
                      <a:pt x="715096" y="392346"/>
                    </a:lnTo>
                    <a:lnTo>
                      <a:pt x="727646" y="392346"/>
                    </a:lnTo>
                    <a:lnTo>
                      <a:pt x="727646" y="404262"/>
                    </a:lnTo>
                    <a:lnTo>
                      <a:pt x="740830" y="404262"/>
                    </a:lnTo>
                    <a:lnTo>
                      <a:pt x="740830" y="413896"/>
                    </a:lnTo>
                    <a:lnTo>
                      <a:pt x="751098" y="413896"/>
                    </a:lnTo>
                    <a:lnTo>
                      <a:pt x="751098" y="422897"/>
                    </a:lnTo>
                    <a:lnTo>
                      <a:pt x="760605" y="422897"/>
                    </a:lnTo>
                    <a:lnTo>
                      <a:pt x="760605" y="428221"/>
                    </a:lnTo>
                    <a:lnTo>
                      <a:pt x="773789" y="428221"/>
                    </a:lnTo>
                    <a:lnTo>
                      <a:pt x="773789" y="438996"/>
                    </a:lnTo>
                    <a:lnTo>
                      <a:pt x="786339" y="438996"/>
                    </a:lnTo>
                    <a:lnTo>
                      <a:pt x="786339" y="455223"/>
                    </a:lnTo>
                    <a:lnTo>
                      <a:pt x="800157" y="455223"/>
                    </a:lnTo>
                    <a:lnTo>
                      <a:pt x="800157" y="465364"/>
                    </a:lnTo>
                    <a:lnTo>
                      <a:pt x="813341" y="465364"/>
                    </a:lnTo>
                    <a:lnTo>
                      <a:pt x="813341" y="471322"/>
                    </a:lnTo>
                    <a:lnTo>
                      <a:pt x="825891" y="471322"/>
                    </a:lnTo>
                    <a:lnTo>
                      <a:pt x="825891" y="482098"/>
                    </a:lnTo>
                    <a:lnTo>
                      <a:pt x="838440" y="482098"/>
                    </a:lnTo>
                    <a:lnTo>
                      <a:pt x="838440" y="491098"/>
                    </a:lnTo>
                    <a:lnTo>
                      <a:pt x="867217" y="491098"/>
                    </a:lnTo>
                    <a:lnTo>
                      <a:pt x="867217" y="498958"/>
                    </a:lnTo>
                    <a:lnTo>
                      <a:pt x="881668" y="498958"/>
                    </a:lnTo>
                    <a:lnTo>
                      <a:pt x="881668" y="507958"/>
                    </a:lnTo>
                    <a:lnTo>
                      <a:pt x="905627" y="507958"/>
                    </a:lnTo>
                    <a:lnTo>
                      <a:pt x="905627" y="516325"/>
                    </a:lnTo>
                    <a:lnTo>
                      <a:pt x="924769" y="516325"/>
                    </a:lnTo>
                    <a:lnTo>
                      <a:pt x="924769" y="522917"/>
                    </a:lnTo>
                    <a:lnTo>
                      <a:pt x="938460" y="522917"/>
                    </a:lnTo>
                    <a:lnTo>
                      <a:pt x="938460" y="533692"/>
                    </a:lnTo>
                    <a:lnTo>
                      <a:pt x="982829" y="533692"/>
                    </a:lnTo>
                    <a:lnTo>
                      <a:pt x="982829" y="542059"/>
                    </a:lnTo>
                    <a:lnTo>
                      <a:pt x="1018704" y="542059"/>
                    </a:lnTo>
                    <a:lnTo>
                      <a:pt x="1018704" y="549158"/>
                    </a:lnTo>
                    <a:lnTo>
                      <a:pt x="1036705" y="549158"/>
                    </a:lnTo>
                    <a:lnTo>
                      <a:pt x="1036705" y="555876"/>
                    </a:lnTo>
                    <a:lnTo>
                      <a:pt x="1066115" y="555876"/>
                    </a:lnTo>
                    <a:lnTo>
                      <a:pt x="1066115" y="567159"/>
                    </a:lnTo>
                    <a:lnTo>
                      <a:pt x="1076890" y="567159"/>
                    </a:lnTo>
                    <a:lnTo>
                      <a:pt x="1076890" y="575018"/>
                    </a:lnTo>
                    <a:lnTo>
                      <a:pt x="1128992" y="575018"/>
                    </a:lnTo>
                    <a:lnTo>
                      <a:pt x="1128992" y="585160"/>
                    </a:lnTo>
                    <a:lnTo>
                      <a:pt x="1146866" y="585160"/>
                    </a:lnTo>
                    <a:lnTo>
                      <a:pt x="1146866" y="606076"/>
                    </a:lnTo>
                    <a:lnTo>
                      <a:pt x="1155359" y="606076"/>
                    </a:lnTo>
                    <a:lnTo>
                      <a:pt x="1155359" y="612668"/>
                    </a:lnTo>
                    <a:lnTo>
                      <a:pt x="1168543" y="612668"/>
                    </a:lnTo>
                    <a:lnTo>
                      <a:pt x="1168543" y="616344"/>
                    </a:lnTo>
                    <a:lnTo>
                      <a:pt x="1176276" y="616344"/>
                    </a:lnTo>
                    <a:lnTo>
                      <a:pt x="1176276" y="620528"/>
                    </a:lnTo>
                    <a:lnTo>
                      <a:pt x="1231420" y="620528"/>
                    </a:lnTo>
                    <a:lnTo>
                      <a:pt x="1231420" y="632444"/>
                    </a:lnTo>
                    <a:lnTo>
                      <a:pt x="1246378" y="632444"/>
                    </a:lnTo>
                    <a:lnTo>
                      <a:pt x="1246378" y="639036"/>
                    </a:lnTo>
                    <a:lnTo>
                      <a:pt x="1265520" y="639036"/>
                    </a:lnTo>
                    <a:lnTo>
                      <a:pt x="1265520" y="665404"/>
                    </a:lnTo>
                    <a:lnTo>
                      <a:pt x="1287705" y="665404"/>
                    </a:lnTo>
                    <a:lnTo>
                      <a:pt x="1287705" y="673136"/>
                    </a:lnTo>
                    <a:lnTo>
                      <a:pt x="1299621" y="673136"/>
                    </a:lnTo>
                    <a:lnTo>
                      <a:pt x="1299621" y="682137"/>
                    </a:lnTo>
                    <a:lnTo>
                      <a:pt x="1316481" y="682137"/>
                    </a:lnTo>
                    <a:lnTo>
                      <a:pt x="1316481" y="691771"/>
                    </a:lnTo>
                    <a:lnTo>
                      <a:pt x="1331947" y="691771"/>
                    </a:lnTo>
                    <a:lnTo>
                      <a:pt x="1331947" y="703180"/>
                    </a:lnTo>
                    <a:lnTo>
                      <a:pt x="1354131" y="703180"/>
                    </a:lnTo>
                    <a:lnTo>
                      <a:pt x="1354131" y="721055"/>
                    </a:lnTo>
                    <a:lnTo>
                      <a:pt x="1381639" y="721055"/>
                    </a:lnTo>
                    <a:lnTo>
                      <a:pt x="1381639" y="730689"/>
                    </a:lnTo>
                    <a:lnTo>
                      <a:pt x="1418782" y="730689"/>
                    </a:lnTo>
                    <a:lnTo>
                      <a:pt x="1418782" y="736140"/>
                    </a:lnTo>
                    <a:lnTo>
                      <a:pt x="1451108" y="736140"/>
                    </a:lnTo>
                    <a:lnTo>
                      <a:pt x="1451108" y="745014"/>
                    </a:lnTo>
                    <a:lnTo>
                      <a:pt x="1478110" y="745014"/>
                    </a:lnTo>
                    <a:lnTo>
                      <a:pt x="1478110" y="751099"/>
                    </a:lnTo>
                    <a:lnTo>
                      <a:pt x="1488251" y="751099"/>
                    </a:lnTo>
                    <a:lnTo>
                      <a:pt x="1488251" y="759465"/>
                    </a:lnTo>
                    <a:lnTo>
                      <a:pt x="1536803" y="759465"/>
                    </a:lnTo>
                    <a:lnTo>
                      <a:pt x="1536803" y="765423"/>
                    </a:lnTo>
                    <a:lnTo>
                      <a:pt x="1583580" y="765423"/>
                    </a:lnTo>
                    <a:lnTo>
                      <a:pt x="1583580" y="771381"/>
                    </a:lnTo>
                    <a:lnTo>
                      <a:pt x="1645823" y="771381"/>
                    </a:lnTo>
                    <a:lnTo>
                      <a:pt x="1645823" y="780382"/>
                    </a:lnTo>
                    <a:lnTo>
                      <a:pt x="1673332" y="780382"/>
                    </a:lnTo>
                    <a:lnTo>
                      <a:pt x="1673332" y="788749"/>
                    </a:lnTo>
                    <a:lnTo>
                      <a:pt x="1723658" y="788749"/>
                    </a:lnTo>
                    <a:lnTo>
                      <a:pt x="1723658" y="796608"/>
                    </a:lnTo>
                    <a:lnTo>
                      <a:pt x="1756618" y="796608"/>
                    </a:lnTo>
                    <a:lnTo>
                      <a:pt x="1756618" y="807383"/>
                    </a:lnTo>
                    <a:lnTo>
                      <a:pt x="1793127" y="807383"/>
                    </a:lnTo>
                    <a:lnTo>
                      <a:pt x="1793127" y="816891"/>
                    </a:lnTo>
                    <a:lnTo>
                      <a:pt x="1809353" y="816891"/>
                    </a:lnTo>
                    <a:lnTo>
                      <a:pt x="1809353" y="824117"/>
                    </a:lnTo>
                    <a:lnTo>
                      <a:pt x="1855370" y="824117"/>
                    </a:lnTo>
                    <a:lnTo>
                      <a:pt x="1855370" y="835526"/>
                    </a:lnTo>
                    <a:lnTo>
                      <a:pt x="1877047" y="835526"/>
                    </a:lnTo>
                    <a:lnTo>
                      <a:pt x="1877047" y="844526"/>
                    </a:lnTo>
                    <a:lnTo>
                      <a:pt x="1902781" y="844526"/>
                    </a:lnTo>
                    <a:lnTo>
                      <a:pt x="1902781" y="849851"/>
                    </a:lnTo>
                    <a:lnTo>
                      <a:pt x="1937515" y="849851"/>
                    </a:lnTo>
                    <a:lnTo>
                      <a:pt x="1937515" y="857710"/>
                    </a:lnTo>
                    <a:lnTo>
                      <a:pt x="1978207" y="857710"/>
                    </a:lnTo>
                    <a:lnTo>
                      <a:pt x="1978207" y="864809"/>
                    </a:lnTo>
                    <a:lnTo>
                      <a:pt x="2010533" y="864809"/>
                    </a:lnTo>
                    <a:lnTo>
                      <a:pt x="2010533" y="876218"/>
                    </a:lnTo>
                    <a:lnTo>
                      <a:pt x="2045901" y="876218"/>
                    </a:lnTo>
                    <a:lnTo>
                      <a:pt x="2045901" y="886360"/>
                    </a:lnTo>
                    <a:lnTo>
                      <a:pt x="2118412" y="886360"/>
                    </a:lnTo>
                    <a:lnTo>
                      <a:pt x="2118412" y="890543"/>
                    </a:lnTo>
                    <a:lnTo>
                      <a:pt x="2129695" y="890543"/>
                    </a:lnTo>
                    <a:lnTo>
                      <a:pt x="2129695" y="898402"/>
                    </a:lnTo>
                    <a:lnTo>
                      <a:pt x="2192572" y="898402"/>
                    </a:lnTo>
                    <a:lnTo>
                      <a:pt x="2192572" y="908544"/>
                    </a:lnTo>
                    <a:lnTo>
                      <a:pt x="2221981" y="908544"/>
                    </a:lnTo>
                    <a:lnTo>
                      <a:pt x="2221981" y="924137"/>
                    </a:lnTo>
                    <a:lnTo>
                      <a:pt x="2295000" y="924137"/>
                    </a:lnTo>
                    <a:lnTo>
                      <a:pt x="2295000" y="930728"/>
                    </a:lnTo>
                    <a:lnTo>
                      <a:pt x="2327325" y="930728"/>
                    </a:lnTo>
                    <a:lnTo>
                      <a:pt x="2327325" y="940363"/>
                    </a:lnTo>
                    <a:lnTo>
                      <a:pt x="2436979" y="940363"/>
                    </a:lnTo>
                    <a:lnTo>
                      <a:pt x="2436979" y="948729"/>
                    </a:lnTo>
                    <a:lnTo>
                      <a:pt x="2471080" y="948729"/>
                    </a:lnTo>
                    <a:lnTo>
                      <a:pt x="2490222" y="948729"/>
                    </a:lnTo>
                    <a:lnTo>
                      <a:pt x="2490222" y="962420"/>
                    </a:lnTo>
                    <a:lnTo>
                      <a:pt x="2523181" y="962420"/>
                    </a:lnTo>
                    <a:lnTo>
                      <a:pt x="2523181" y="974463"/>
                    </a:lnTo>
                    <a:lnTo>
                      <a:pt x="2546633" y="974463"/>
                    </a:lnTo>
                    <a:lnTo>
                      <a:pt x="2546633" y="983464"/>
                    </a:lnTo>
                    <a:lnTo>
                      <a:pt x="2571099" y="983464"/>
                    </a:lnTo>
                    <a:lnTo>
                      <a:pt x="2571099" y="990563"/>
                    </a:lnTo>
                    <a:lnTo>
                      <a:pt x="2592143" y="990563"/>
                    </a:lnTo>
                    <a:lnTo>
                      <a:pt x="2592143" y="993605"/>
                    </a:lnTo>
                    <a:lnTo>
                      <a:pt x="2620792" y="993605"/>
                    </a:lnTo>
                    <a:lnTo>
                      <a:pt x="2620792" y="997789"/>
                    </a:lnTo>
                    <a:lnTo>
                      <a:pt x="2632201" y="997789"/>
                    </a:lnTo>
                    <a:lnTo>
                      <a:pt x="2632201" y="1010339"/>
                    </a:lnTo>
                    <a:lnTo>
                      <a:pt x="2707121" y="1010339"/>
                    </a:lnTo>
                    <a:lnTo>
                      <a:pt x="2707121" y="1021114"/>
                    </a:lnTo>
                    <a:lnTo>
                      <a:pt x="2726897" y="1021114"/>
                    </a:lnTo>
                    <a:lnTo>
                      <a:pt x="2726897" y="1025297"/>
                    </a:lnTo>
                    <a:lnTo>
                      <a:pt x="2829832" y="1025297"/>
                    </a:lnTo>
                    <a:lnTo>
                      <a:pt x="2829832" y="1034931"/>
                    </a:lnTo>
                    <a:lnTo>
                      <a:pt x="2863932" y="1034931"/>
                    </a:lnTo>
                    <a:lnTo>
                      <a:pt x="2863932" y="1042664"/>
                    </a:lnTo>
                    <a:lnTo>
                      <a:pt x="3090973" y="1042664"/>
                    </a:lnTo>
                    <a:lnTo>
                      <a:pt x="3090973" y="1051158"/>
                    </a:lnTo>
                    <a:lnTo>
                      <a:pt x="3134708" y="1051158"/>
                    </a:lnTo>
                    <a:lnTo>
                      <a:pt x="3134708" y="1064848"/>
                    </a:lnTo>
                    <a:lnTo>
                      <a:pt x="3287463" y="1064848"/>
                    </a:lnTo>
                    <a:lnTo>
                      <a:pt x="3287463" y="1089441"/>
                    </a:lnTo>
                    <a:lnTo>
                      <a:pt x="3501827" y="1089441"/>
                    </a:lnTo>
                    <a:lnTo>
                      <a:pt x="3501827" y="1124810"/>
                    </a:lnTo>
                    <a:lnTo>
                      <a:pt x="3768926" y="1124810"/>
                    </a:lnTo>
                  </a:path>
                </a:pathLst>
              </a:custGeom>
              <a:noFill/>
              <a:ln w="12669" cap="flat">
                <a:solidFill>
                  <a:schemeClr val="accent1"/>
                </a:solidFill>
                <a:prstDash val="solid"/>
                <a:miter/>
              </a:ln>
            </p:spPr>
            <p:txBody>
              <a:bodyPr rtlCol="0" anchor="ctr"/>
              <a:lstStyle/>
              <a:p>
                <a:endParaRPr lang="en-GB"/>
              </a:p>
            </p:txBody>
          </p:sp>
        </p:grpSp>
      </p:grpSp>
      <p:grpSp>
        <p:nvGrpSpPr>
          <p:cNvPr id="1159" name="Group 1158">
            <a:extLst>
              <a:ext uri="{FF2B5EF4-FFF2-40B4-BE49-F238E27FC236}">
                <a16:creationId xmlns:a16="http://schemas.microsoft.com/office/drawing/2014/main" id="{027D89E6-F40F-440E-AE6E-402C82636E83}"/>
              </a:ext>
            </a:extLst>
          </p:cNvPr>
          <p:cNvGrpSpPr/>
          <p:nvPr/>
        </p:nvGrpSpPr>
        <p:grpSpPr>
          <a:xfrm>
            <a:off x="6150165" y="1677931"/>
            <a:ext cx="4882530" cy="2126469"/>
            <a:chOff x="6102540" y="1677931"/>
            <a:chExt cx="4882530" cy="2126469"/>
          </a:xfrm>
        </p:grpSpPr>
        <p:sp>
          <p:nvSpPr>
            <p:cNvPr id="13" name="TextBox 12">
              <a:extLst>
                <a:ext uri="{FF2B5EF4-FFF2-40B4-BE49-F238E27FC236}">
                  <a16:creationId xmlns:a16="http://schemas.microsoft.com/office/drawing/2014/main" id="{0E7DEED4-D2AA-492F-8EDD-7A78687AE4DB}"/>
                </a:ext>
              </a:extLst>
            </p:cNvPr>
            <p:cNvSpPr txBox="1"/>
            <p:nvPr/>
          </p:nvSpPr>
          <p:spPr>
            <a:xfrm>
              <a:off x="7229897" y="1677931"/>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Hypertension</a:t>
              </a:r>
            </a:p>
          </p:txBody>
        </p:sp>
        <p:grpSp>
          <p:nvGrpSpPr>
            <p:cNvPr id="289" name="Group 288">
              <a:extLst>
                <a:ext uri="{FF2B5EF4-FFF2-40B4-BE49-F238E27FC236}">
                  <a16:creationId xmlns:a16="http://schemas.microsoft.com/office/drawing/2014/main" id="{E4753846-4197-4659-98C7-E0270A3A91AF}"/>
                </a:ext>
              </a:extLst>
            </p:cNvPr>
            <p:cNvGrpSpPr/>
            <p:nvPr/>
          </p:nvGrpSpPr>
          <p:grpSpPr>
            <a:xfrm>
              <a:off x="6102540" y="1753214"/>
              <a:ext cx="4882530" cy="2051186"/>
              <a:chOff x="702200" y="4059063"/>
              <a:chExt cx="4882530" cy="2051186"/>
            </a:xfrm>
          </p:grpSpPr>
          <p:sp>
            <p:nvSpPr>
              <p:cNvPr id="290" name="TextBox 289">
                <a:extLst>
                  <a:ext uri="{FF2B5EF4-FFF2-40B4-BE49-F238E27FC236}">
                    <a16:creationId xmlns:a16="http://schemas.microsoft.com/office/drawing/2014/main" id="{38B2378D-E069-470E-BBB5-C821C3EF2721}"/>
                  </a:ext>
                </a:extLst>
              </p:cNvPr>
              <p:cNvSpPr txBox="1"/>
              <p:nvPr/>
            </p:nvSpPr>
            <p:spPr>
              <a:xfrm>
                <a:off x="867921" y="50989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0.2</a:t>
                </a:r>
              </a:p>
            </p:txBody>
          </p:sp>
          <p:sp>
            <p:nvSpPr>
              <p:cNvPr id="291" name="TextBox 290">
                <a:extLst>
                  <a:ext uri="{FF2B5EF4-FFF2-40B4-BE49-F238E27FC236}">
                    <a16:creationId xmlns:a16="http://schemas.microsoft.com/office/drawing/2014/main" id="{D4921D09-1858-4BED-9B23-FCEE770B14DC}"/>
                  </a:ext>
                </a:extLst>
              </p:cNvPr>
              <p:cNvSpPr txBox="1"/>
              <p:nvPr/>
            </p:nvSpPr>
            <p:spPr>
              <a:xfrm>
                <a:off x="867921" y="5314555"/>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0.0</a:t>
                </a:r>
              </a:p>
            </p:txBody>
          </p:sp>
          <p:sp>
            <p:nvSpPr>
              <p:cNvPr id="292" name="TextBox 291">
                <a:extLst>
                  <a:ext uri="{FF2B5EF4-FFF2-40B4-BE49-F238E27FC236}">
                    <a16:creationId xmlns:a16="http://schemas.microsoft.com/office/drawing/2014/main" id="{881E2C5C-D1E9-4EB1-9EB5-00DD5AFCCD36}"/>
                  </a:ext>
                </a:extLst>
              </p:cNvPr>
              <p:cNvSpPr txBox="1"/>
              <p:nvPr/>
            </p:nvSpPr>
            <p:spPr>
              <a:xfrm>
                <a:off x="867921" y="522268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0.1</a:t>
                </a:r>
              </a:p>
            </p:txBody>
          </p:sp>
          <p:sp>
            <p:nvSpPr>
              <p:cNvPr id="293" name="TextBox 292">
                <a:extLst>
                  <a:ext uri="{FF2B5EF4-FFF2-40B4-BE49-F238E27FC236}">
                    <a16:creationId xmlns:a16="http://schemas.microsoft.com/office/drawing/2014/main" id="{3D868D1D-13DE-4EC9-A60D-FBB77E46C1AB}"/>
                  </a:ext>
                </a:extLst>
              </p:cNvPr>
              <p:cNvSpPr txBox="1"/>
              <p:nvPr/>
            </p:nvSpPr>
            <p:spPr>
              <a:xfrm>
                <a:off x="867921" y="496182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0.3</a:t>
                </a:r>
              </a:p>
            </p:txBody>
          </p:sp>
          <p:sp>
            <p:nvSpPr>
              <p:cNvPr id="294" name="TextBox 293">
                <a:extLst>
                  <a:ext uri="{FF2B5EF4-FFF2-40B4-BE49-F238E27FC236}">
                    <a16:creationId xmlns:a16="http://schemas.microsoft.com/office/drawing/2014/main" id="{13F637B6-D41A-46C5-BB0B-382139EA6DC0}"/>
                  </a:ext>
                </a:extLst>
              </p:cNvPr>
              <p:cNvSpPr txBox="1"/>
              <p:nvPr/>
            </p:nvSpPr>
            <p:spPr>
              <a:xfrm>
                <a:off x="867921" y="48467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0.4</a:t>
                </a:r>
              </a:p>
            </p:txBody>
          </p:sp>
          <p:sp>
            <p:nvSpPr>
              <p:cNvPr id="295" name="TextBox 294">
                <a:extLst>
                  <a:ext uri="{FF2B5EF4-FFF2-40B4-BE49-F238E27FC236}">
                    <a16:creationId xmlns:a16="http://schemas.microsoft.com/office/drawing/2014/main" id="{48CDC2CD-99EC-4908-8968-01423A16543F}"/>
                  </a:ext>
                </a:extLst>
              </p:cNvPr>
              <p:cNvSpPr txBox="1"/>
              <p:nvPr/>
            </p:nvSpPr>
            <p:spPr>
              <a:xfrm>
                <a:off x="867921" y="470608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0.5</a:t>
                </a:r>
              </a:p>
            </p:txBody>
          </p:sp>
          <p:sp>
            <p:nvSpPr>
              <p:cNvPr id="296" name="TextBox 295">
                <a:extLst>
                  <a:ext uri="{FF2B5EF4-FFF2-40B4-BE49-F238E27FC236}">
                    <a16:creationId xmlns:a16="http://schemas.microsoft.com/office/drawing/2014/main" id="{42027D14-D946-4B41-84B9-42E0E81A1F1C}"/>
                  </a:ext>
                </a:extLst>
              </p:cNvPr>
              <p:cNvSpPr txBox="1"/>
              <p:nvPr/>
            </p:nvSpPr>
            <p:spPr>
              <a:xfrm>
                <a:off x="867921" y="457468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0.6</a:t>
                </a:r>
              </a:p>
            </p:txBody>
          </p:sp>
          <p:sp>
            <p:nvSpPr>
              <p:cNvPr id="297" name="TextBox 296">
                <a:extLst>
                  <a:ext uri="{FF2B5EF4-FFF2-40B4-BE49-F238E27FC236}">
                    <a16:creationId xmlns:a16="http://schemas.microsoft.com/office/drawing/2014/main" id="{126E033F-7653-40CE-BF5F-3D7EFBC2CAAB}"/>
                  </a:ext>
                </a:extLst>
              </p:cNvPr>
              <p:cNvSpPr txBox="1"/>
              <p:nvPr/>
            </p:nvSpPr>
            <p:spPr>
              <a:xfrm>
                <a:off x="867921" y="445034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0.7</a:t>
                </a:r>
              </a:p>
            </p:txBody>
          </p:sp>
          <p:sp>
            <p:nvSpPr>
              <p:cNvPr id="298" name="TextBox 297">
                <a:extLst>
                  <a:ext uri="{FF2B5EF4-FFF2-40B4-BE49-F238E27FC236}">
                    <a16:creationId xmlns:a16="http://schemas.microsoft.com/office/drawing/2014/main" id="{AA98E7A8-3DD5-471D-B964-9D536D7D99D7}"/>
                  </a:ext>
                </a:extLst>
              </p:cNvPr>
              <p:cNvSpPr txBox="1"/>
              <p:nvPr/>
            </p:nvSpPr>
            <p:spPr>
              <a:xfrm>
                <a:off x="867921" y="433240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0.8</a:t>
                </a:r>
              </a:p>
            </p:txBody>
          </p:sp>
          <p:sp>
            <p:nvSpPr>
              <p:cNvPr id="299" name="TextBox 298">
                <a:extLst>
                  <a:ext uri="{FF2B5EF4-FFF2-40B4-BE49-F238E27FC236}">
                    <a16:creationId xmlns:a16="http://schemas.microsoft.com/office/drawing/2014/main" id="{F08623D9-2BD4-4308-BEA0-8B251085E19C}"/>
                  </a:ext>
                </a:extLst>
              </p:cNvPr>
              <p:cNvSpPr txBox="1"/>
              <p:nvPr/>
            </p:nvSpPr>
            <p:spPr>
              <a:xfrm>
                <a:off x="867921" y="418821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0.9</a:t>
                </a:r>
              </a:p>
            </p:txBody>
          </p:sp>
          <p:sp>
            <p:nvSpPr>
              <p:cNvPr id="300" name="TextBox 299">
                <a:extLst>
                  <a:ext uri="{FF2B5EF4-FFF2-40B4-BE49-F238E27FC236}">
                    <a16:creationId xmlns:a16="http://schemas.microsoft.com/office/drawing/2014/main" id="{DFD6DBD2-A4AF-4000-B778-481FE08D4BD9}"/>
                  </a:ext>
                </a:extLst>
              </p:cNvPr>
              <p:cNvSpPr txBox="1"/>
              <p:nvPr/>
            </p:nvSpPr>
            <p:spPr>
              <a:xfrm>
                <a:off x="867921" y="406034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cxnSp>
            <p:nvCxnSpPr>
              <p:cNvPr id="301" name="Straight Connector 300">
                <a:extLst>
                  <a:ext uri="{FF2B5EF4-FFF2-40B4-BE49-F238E27FC236}">
                    <a16:creationId xmlns:a16="http://schemas.microsoft.com/office/drawing/2014/main" id="{BA693D15-BC60-4A60-8EA6-7556B24C6618}"/>
                  </a:ext>
                </a:extLst>
              </p:cNvPr>
              <p:cNvCxnSpPr>
                <a:cxnSpLocks/>
              </p:cNvCxnSpPr>
              <p:nvPr/>
            </p:nvCxnSpPr>
            <p:spPr>
              <a:xfrm>
                <a:off x="1280514" y="4125404"/>
                <a:ext cx="0" cy="133990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2" name="TextBox 301">
                <a:extLst>
                  <a:ext uri="{FF2B5EF4-FFF2-40B4-BE49-F238E27FC236}">
                    <a16:creationId xmlns:a16="http://schemas.microsoft.com/office/drawing/2014/main" id="{0FD05776-A0CC-48AE-AABC-92C51F693F6A}"/>
                  </a:ext>
                </a:extLst>
              </p:cNvPr>
              <p:cNvSpPr txBox="1"/>
              <p:nvPr/>
            </p:nvSpPr>
            <p:spPr>
              <a:xfrm rot="16200000">
                <a:off x="267067" y="4655499"/>
                <a:ext cx="1291022"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Probability</a:t>
                </a:r>
              </a:p>
            </p:txBody>
          </p:sp>
          <p:cxnSp>
            <p:nvCxnSpPr>
              <p:cNvPr id="303" name="Straight Connector 302">
                <a:extLst>
                  <a:ext uri="{FF2B5EF4-FFF2-40B4-BE49-F238E27FC236}">
                    <a16:creationId xmlns:a16="http://schemas.microsoft.com/office/drawing/2014/main" id="{05FCAAD1-F3A8-4DD4-AE20-88D652D3BA3C}"/>
                  </a:ext>
                </a:extLst>
              </p:cNvPr>
              <p:cNvCxnSpPr>
                <a:cxnSpLocks/>
              </p:cNvCxnSpPr>
              <p:nvPr/>
            </p:nvCxnSpPr>
            <p:spPr>
              <a:xfrm flipH="1">
                <a:off x="1200894" y="541642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4" name="TextBox 303">
                <a:extLst>
                  <a:ext uri="{FF2B5EF4-FFF2-40B4-BE49-F238E27FC236}">
                    <a16:creationId xmlns:a16="http://schemas.microsoft.com/office/drawing/2014/main" id="{6A43E244-9583-4B70-95A0-0D998FD6FF9F}"/>
                  </a:ext>
                </a:extLst>
              </p:cNvPr>
              <p:cNvSpPr txBox="1"/>
              <p:nvPr/>
            </p:nvSpPr>
            <p:spPr>
              <a:xfrm>
                <a:off x="1272895" y="5571076"/>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a:t>
                </a:r>
              </a:p>
            </p:txBody>
          </p:sp>
          <p:cxnSp>
            <p:nvCxnSpPr>
              <p:cNvPr id="305" name="Straight Connector 304">
                <a:extLst>
                  <a:ext uri="{FF2B5EF4-FFF2-40B4-BE49-F238E27FC236}">
                    <a16:creationId xmlns:a16="http://schemas.microsoft.com/office/drawing/2014/main" id="{1B55EA1D-4F74-4BA1-8F4B-561FF5EBCAD4}"/>
                  </a:ext>
                </a:extLst>
              </p:cNvPr>
              <p:cNvCxnSpPr>
                <a:cxnSpLocks/>
              </p:cNvCxnSpPr>
              <p:nvPr/>
            </p:nvCxnSpPr>
            <p:spPr>
              <a:xfrm flipH="1">
                <a:off x="1272894" y="5451216"/>
                <a:ext cx="4140000" cy="389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BA63474C-BC2D-43F0-9423-E9B07B410CEB}"/>
                  </a:ext>
                </a:extLst>
              </p:cNvPr>
              <p:cNvCxnSpPr>
                <a:cxnSpLocks/>
              </p:cNvCxnSpPr>
              <p:nvPr/>
            </p:nvCxnSpPr>
            <p:spPr>
              <a:xfrm rot="16200000" flipH="1">
                <a:off x="536754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FCA3E174-11CA-4B61-BA39-968FC1AEE47F}"/>
                  </a:ext>
                </a:extLst>
              </p:cNvPr>
              <p:cNvCxnSpPr>
                <a:cxnSpLocks/>
              </p:cNvCxnSpPr>
              <p:nvPr/>
            </p:nvCxnSpPr>
            <p:spPr>
              <a:xfrm rot="16200000" flipH="1">
                <a:off x="3636507"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D2781FAA-DDF7-45E0-B252-5EFE247CB851}"/>
                  </a:ext>
                </a:extLst>
              </p:cNvPr>
              <p:cNvCxnSpPr>
                <a:cxnSpLocks/>
              </p:cNvCxnSpPr>
              <p:nvPr/>
            </p:nvCxnSpPr>
            <p:spPr>
              <a:xfrm rot="16200000" flipH="1">
                <a:off x="2488273"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BC4A5CF-A883-4B7B-BEA1-411D3C8AFB70}"/>
                  </a:ext>
                </a:extLst>
              </p:cNvPr>
              <p:cNvCxnSpPr>
                <a:cxnSpLocks/>
              </p:cNvCxnSpPr>
              <p:nvPr/>
            </p:nvCxnSpPr>
            <p:spPr>
              <a:xfrm rot="16200000" flipH="1">
                <a:off x="2201305"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C8CAD26E-BD32-4B46-B63C-C76D25234FC6}"/>
                  </a:ext>
                </a:extLst>
              </p:cNvPr>
              <p:cNvCxnSpPr>
                <a:cxnSpLocks/>
              </p:cNvCxnSpPr>
              <p:nvPr/>
            </p:nvCxnSpPr>
            <p:spPr>
              <a:xfrm rot="16200000" flipH="1">
                <a:off x="1628121"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1" name="Straight Connector 310">
                <a:extLst>
                  <a:ext uri="{FF2B5EF4-FFF2-40B4-BE49-F238E27FC236}">
                    <a16:creationId xmlns:a16="http://schemas.microsoft.com/office/drawing/2014/main" id="{EB135C1A-F587-4BA9-B19A-4BB2B394E80F}"/>
                  </a:ext>
                </a:extLst>
              </p:cNvPr>
              <p:cNvCxnSpPr>
                <a:cxnSpLocks/>
              </p:cNvCxnSpPr>
              <p:nvPr/>
            </p:nvCxnSpPr>
            <p:spPr>
              <a:xfrm rot="16200000" flipH="1">
                <a:off x="1345343" y="54918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0BE8C120-F7F3-4784-9BF3-0FF8F0EE0686}"/>
                  </a:ext>
                </a:extLst>
              </p:cNvPr>
              <p:cNvCxnSpPr>
                <a:cxnSpLocks/>
              </p:cNvCxnSpPr>
              <p:nvPr/>
            </p:nvCxnSpPr>
            <p:spPr>
              <a:xfrm rot="16200000" flipH="1">
                <a:off x="2776678" y="54872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3" name="Straight Connector 312">
                <a:extLst>
                  <a:ext uri="{FF2B5EF4-FFF2-40B4-BE49-F238E27FC236}">
                    <a16:creationId xmlns:a16="http://schemas.microsoft.com/office/drawing/2014/main" id="{81F5F273-7DDE-45EF-90C6-5D4196D964C9}"/>
                  </a:ext>
                </a:extLst>
              </p:cNvPr>
              <p:cNvCxnSpPr>
                <a:cxnSpLocks/>
              </p:cNvCxnSpPr>
              <p:nvPr/>
            </p:nvCxnSpPr>
            <p:spPr>
              <a:xfrm rot="16200000" flipH="1">
                <a:off x="3344470" y="549248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3BE3638A-2F92-4719-B059-F9EF1AF45A96}"/>
                  </a:ext>
                </a:extLst>
              </p:cNvPr>
              <p:cNvCxnSpPr>
                <a:cxnSpLocks/>
              </p:cNvCxnSpPr>
              <p:nvPr/>
            </p:nvCxnSpPr>
            <p:spPr>
              <a:xfrm rot="16200000" flipH="1">
                <a:off x="5082642" y="54918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5" name="Straight Connector 314">
                <a:extLst>
                  <a:ext uri="{FF2B5EF4-FFF2-40B4-BE49-F238E27FC236}">
                    <a16:creationId xmlns:a16="http://schemas.microsoft.com/office/drawing/2014/main" id="{E29F60BB-7375-4B49-AEDE-A711F40EE901}"/>
                  </a:ext>
                </a:extLst>
              </p:cNvPr>
              <p:cNvCxnSpPr>
                <a:cxnSpLocks/>
              </p:cNvCxnSpPr>
              <p:nvPr/>
            </p:nvCxnSpPr>
            <p:spPr>
              <a:xfrm flipH="1">
                <a:off x="1217299" y="529406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789230FD-DD4E-4A61-907C-660D4067D3FC}"/>
                  </a:ext>
                </a:extLst>
              </p:cNvPr>
              <p:cNvCxnSpPr>
                <a:cxnSpLocks/>
              </p:cNvCxnSpPr>
              <p:nvPr/>
            </p:nvCxnSpPr>
            <p:spPr>
              <a:xfrm flipH="1">
                <a:off x="1217299" y="516753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7" name="Straight Connector 316">
                <a:extLst>
                  <a:ext uri="{FF2B5EF4-FFF2-40B4-BE49-F238E27FC236}">
                    <a16:creationId xmlns:a16="http://schemas.microsoft.com/office/drawing/2014/main" id="{ED97270A-879F-40A3-9CE4-EED74E9898FF}"/>
                  </a:ext>
                </a:extLst>
              </p:cNvPr>
              <p:cNvCxnSpPr>
                <a:cxnSpLocks/>
              </p:cNvCxnSpPr>
              <p:nvPr/>
            </p:nvCxnSpPr>
            <p:spPr>
              <a:xfrm flipH="1">
                <a:off x="1214064" y="50332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E61FC69E-0A80-4794-B2F2-ED47D4B598D2}"/>
                  </a:ext>
                </a:extLst>
              </p:cNvPr>
              <p:cNvCxnSpPr>
                <a:cxnSpLocks/>
              </p:cNvCxnSpPr>
              <p:nvPr/>
            </p:nvCxnSpPr>
            <p:spPr>
              <a:xfrm flipH="1">
                <a:off x="1213637" y="491819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F90FF659-9729-45EE-BC97-C9808ACDC3F5}"/>
                  </a:ext>
                </a:extLst>
              </p:cNvPr>
              <p:cNvCxnSpPr>
                <a:cxnSpLocks/>
              </p:cNvCxnSpPr>
              <p:nvPr/>
            </p:nvCxnSpPr>
            <p:spPr>
              <a:xfrm flipH="1">
                <a:off x="1213210" y="477753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855F7FB3-C79C-4F82-AE0B-248832697ABA}"/>
                  </a:ext>
                </a:extLst>
              </p:cNvPr>
              <p:cNvCxnSpPr>
                <a:cxnSpLocks/>
              </p:cNvCxnSpPr>
              <p:nvPr/>
            </p:nvCxnSpPr>
            <p:spPr>
              <a:xfrm flipH="1">
                <a:off x="1212356" y="46432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2D716CA6-C7CF-4EBA-91EE-29DF057DC36A}"/>
                  </a:ext>
                </a:extLst>
              </p:cNvPr>
              <p:cNvCxnSpPr>
                <a:cxnSpLocks/>
              </p:cNvCxnSpPr>
              <p:nvPr/>
            </p:nvCxnSpPr>
            <p:spPr>
              <a:xfrm flipH="1">
                <a:off x="1211929" y="45218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C3EC7E8D-8FAE-4B43-9D72-3CF2CF680F98}"/>
                  </a:ext>
                </a:extLst>
              </p:cNvPr>
              <p:cNvCxnSpPr>
                <a:cxnSpLocks/>
              </p:cNvCxnSpPr>
              <p:nvPr/>
            </p:nvCxnSpPr>
            <p:spPr>
              <a:xfrm flipH="1">
                <a:off x="1211502" y="440671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3" name="Straight Connector 322">
                <a:extLst>
                  <a:ext uri="{FF2B5EF4-FFF2-40B4-BE49-F238E27FC236}">
                    <a16:creationId xmlns:a16="http://schemas.microsoft.com/office/drawing/2014/main" id="{E96DBEFC-CC47-4A9E-A682-2BC4F3C6EF82}"/>
                  </a:ext>
                </a:extLst>
              </p:cNvPr>
              <p:cNvCxnSpPr>
                <a:cxnSpLocks/>
              </p:cNvCxnSpPr>
              <p:nvPr/>
            </p:nvCxnSpPr>
            <p:spPr>
              <a:xfrm flipH="1">
                <a:off x="1210648" y="42596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50A8DCE-11DF-456B-B9E6-6E7F05B695FB}"/>
                  </a:ext>
                </a:extLst>
              </p:cNvPr>
              <p:cNvCxnSpPr>
                <a:cxnSpLocks/>
              </p:cNvCxnSpPr>
              <p:nvPr/>
            </p:nvCxnSpPr>
            <p:spPr>
              <a:xfrm flipH="1">
                <a:off x="1210221" y="413499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2CDEA3EE-A04E-4666-BB11-7229D3043085}"/>
                  </a:ext>
                </a:extLst>
              </p:cNvPr>
              <p:cNvCxnSpPr>
                <a:cxnSpLocks/>
              </p:cNvCxnSpPr>
              <p:nvPr/>
            </p:nvCxnSpPr>
            <p:spPr>
              <a:xfrm rot="16200000" flipH="1">
                <a:off x="4793688" y="549110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1C1F4D48-0829-41D1-9FEC-8DA7B4EB151E}"/>
                  </a:ext>
                </a:extLst>
              </p:cNvPr>
              <p:cNvCxnSpPr>
                <a:cxnSpLocks/>
              </p:cNvCxnSpPr>
              <p:nvPr/>
            </p:nvCxnSpPr>
            <p:spPr>
              <a:xfrm rot="16200000" flipH="1">
                <a:off x="4504734" y="549039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7" name="Straight Connector 326">
                <a:extLst>
                  <a:ext uri="{FF2B5EF4-FFF2-40B4-BE49-F238E27FC236}">
                    <a16:creationId xmlns:a16="http://schemas.microsoft.com/office/drawing/2014/main" id="{92556BCF-0422-419C-A2B8-C4553E03504E}"/>
                  </a:ext>
                </a:extLst>
              </p:cNvPr>
              <p:cNvCxnSpPr>
                <a:cxnSpLocks/>
              </p:cNvCxnSpPr>
              <p:nvPr/>
            </p:nvCxnSpPr>
            <p:spPr>
              <a:xfrm rot="16200000" flipH="1">
                <a:off x="4215780" y="54896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BBA832D6-10E7-484E-B633-3813EAEB5418}"/>
                  </a:ext>
                </a:extLst>
              </p:cNvPr>
              <p:cNvCxnSpPr>
                <a:cxnSpLocks/>
              </p:cNvCxnSpPr>
              <p:nvPr/>
            </p:nvCxnSpPr>
            <p:spPr>
              <a:xfrm rot="16200000" flipH="1">
                <a:off x="3929449" y="549483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29" name="Group 328">
                <a:extLst>
                  <a:ext uri="{FF2B5EF4-FFF2-40B4-BE49-F238E27FC236}">
                    <a16:creationId xmlns:a16="http://schemas.microsoft.com/office/drawing/2014/main" id="{90E305C3-18DF-4848-973F-0026250195CF}"/>
                  </a:ext>
                </a:extLst>
              </p:cNvPr>
              <p:cNvGrpSpPr/>
              <p:nvPr/>
            </p:nvGrpSpPr>
            <p:grpSpPr>
              <a:xfrm>
                <a:off x="1267467" y="5477856"/>
                <a:ext cx="4292465" cy="230832"/>
                <a:chOff x="1267467" y="5481053"/>
                <a:chExt cx="4292465" cy="230832"/>
              </a:xfrm>
            </p:grpSpPr>
            <p:sp>
              <p:nvSpPr>
                <p:cNvPr id="351" name="TextBox 350">
                  <a:extLst>
                    <a:ext uri="{FF2B5EF4-FFF2-40B4-BE49-F238E27FC236}">
                      <a16:creationId xmlns:a16="http://schemas.microsoft.com/office/drawing/2014/main" id="{3318FDF7-D9F2-481D-87B8-76EF11E290B7}"/>
                    </a:ext>
                  </a:extLst>
                </p:cNvPr>
                <p:cNvSpPr txBox="1"/>
                <p:nvPr/>
              </p:nvSpPr>
              <p:spPr>
                <a:xfrm>
                  <a:off x="1267467" y="5481053"/>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352" name="TextBox 351">
                  <a:extLst>
                    <a:ext uri="{FF2B5EF4-FFF2-40B4-BE49-F238E27FC236}">
                      <a16:creationId xmlns:a16="http://schemas.microsoft.com/office/drawing/2014/main" id="{F5CA4ED5-64BE-42B8-8BC1-7875C1C1318A}"/>
                    </a:ext>
                  </a:extLst>
                </p:cNvPr>
                <p:cNvSpPr txBox="1"/>
                <p:nvPr/>
              </p:nvSpPr>
              <p:spPr>
                <a:xfrm>
                  <a:off x="5248958" y="5481053"/>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42</a:t>
                  </a:r>
                </a:p>
              </p:txBody>
            </p:sp>
            <p:sp>
              <p:nvSpPr>
                <p:cNvPr id="353" name="TextBox 352">
                  <a:extLst>
                    <a:ext uri="{FF2B5EF4-FFF2-40B4-BE49-F238E27FC236}">
                      <a16:creationId xmlns:a16="http://schemas.microsoft.com/office/drawing/2014/main" id="{693A3541-BC9D-4012-8725-567BB10B1411}"/>
                    </a:ext>
                  </a:extLst>
                </p:cNvPr>
                <p:cNvSpPr txBox="1"/>
                <p:nvPr/>
              </p:nvSpPr>
              <p:spPr>
                <a:xfrm>
                  <a:off x="1586545" y="5481053"/>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354" name="TextBox 353">
                  <a:extLst>
                    <a:ext uri="{FF2B5EF4-FFF2-40B4-BE49-F238E27FC236}">
                      <a16:creationId xmlns:a16="http://schemas.microsoft.com/office/drawing/2014/main" id="{3D4EDBD5-A489-4BFC-BD11-A5F7BA9504AA}"/>
                    </a:ext>
                  </a:extLst>
                </p:cNvPr>
                <p:cNvSpPr txBox="1"/>
                <p:nvPr/>
              </p:nvSpPr>
              <p:spPr>
                <a:xfrm>
                  <a:off x="2112161" y="5481053"/>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355" name="TextBox 354">
                  <a:extLst>
                    <a:ext uri="{FF2B5EF4-FFF2-40B4-BE49-F238E27FC236}">
                      <a16:creationId xmlns:a16="http://schemas.microsoft.com/office/drawing/2014/main" id="{EDE3CB39-DFA4-40FC-BCF8-DE1C4B6245E2}"/>
                    </a:ext>
                  </a:extLst>
                </p:cNvPr>
                <p:cNvSpPr txBox="1"/>
                <p:nvPr/>
              </p:nvSpPr>
              <p:spPr>
                <a:xfrm>
                  <a:off x="2289347"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356" name="TextBox 355">
                  <a:extLst>
                    <a:ext uri="{FF2B5EF4-FFF2-40B4-BE49-F238E27FC236}">
                      <a16:creationId xmlns:a16="http://schemas.microsoft.com/office/drawing/2014/main" id="{5CF0A7F3-C31A-44FB-990A-A318D20040F9}"/>
                    </a:ext>
                  </a:extLst>
                </p:cNvPr>
                <p:cNvSpPr txBox="1"/>
                <p:nvPr/>
              </p:nvSpPr>
              <p:spPr>
                <a:xfrm>
                  <a:off x="3502915" y="5481053"/>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357" name="TextBox 356">
                  <a:extLst>
                    <a:ext uri="{FF2B5EF4-FFF2-40B4-BE49-F238E27FC236}">
                      <a16:creationId xmlns:a16="http://schemas.microsoft.com/office/drawing/2014/main" id="{88C4C02D-200A-4D2D-9A9C-1FA4FD64AF42}"/>
                    </a:ext>
                  </a:extLst>
                </p:cNvPr>
                <p:cNvSpPr txBox="1"/>
                <p:nvPr/>
              </p:nvSpPr>
              <p:spPr>
                <a:xfrm>
                  <a:off x="1846304" y="5481053"/>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358" name="TextBox 357">
                  <a:extLst>
                    <a:ext uri="{FF2B5EF4-FFF2-40B4-BE49-F238E27FC236}">
                      <a16:creationId xmlns:a16="http://schemas.microsoft.com/office/drawing/2014/main" id="{750C116C-A606-4DA5-AF2A-1B415BAC668F}"/>
                    </a:ext>
                  </a:extLst>
                </p:cNvPr>
                <p:cNvSpPr txBox="1"/>
                <p:nvPr/>
              </p:nvSpPr>
              <p:spPr>
                <a:xfrm>
                  <a:off x="2577752" y="5481053"/>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359" name="TextBox 358">
                  <a:extLst>
                    <a:ext uri="{FF2B5EF4-FFF2-40B4-BE49-F238E27FC236}">
                      <a16:creationId xmlns:a16="http://schemas.microsoft.com/office/drawing/2014/main" id="{75040F17-8C2C-47EF-9BEB-7CC00D7C1653}"/>
                    </a:ext>
                  </a:extLst>
                </p:cNvPr>
                <p:cNvSpPr txBox="1"/>
                <p:nvPr/>
              </p:nvSpPr>
              <p:spPr>
                <a:xfrm>
                  <a:off x="3219080"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360" name="TextBox 359">
                  <a:extLst>
                    <a:ext uri="{FF2B5EF4-FFF2-40B4-BE49-F238E27FC236}">
                      <a16:creationId xmlns:a16="http://schemas.microsoft.com/office/drawing/2014/main" id="{0F9CF0B1-4D9E-4397-BAB9-D56322C462B9}"/>
                    </a:ext>
                  </a:extLst>
                </p:cNvPr>
                <p:cNvSpPr txBox="1"/>
                <p:nvPr/>
              </p:nvSpPr>
              <p:spPr>
                <a:xfrm>
                  <a:off x="4950858"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39</a:t>
                  </a:r>
                </a:p>
              </p:txBody>
            </p:sp>
            <p:sp>
              <p:nvSpPr>
                <p:cNvPr id="361" name="TextBox 360">
                  <a:extLst>
                    <a:ext uri="{FF2B5EF4-FFF2-40B4-BE49-F238E27FC236}">
                      <a16:creationId xmlns:a16="http://schemas.microsoft.com/office/drawing/2014/main" id="{04B60677-F253-4181-982B-E617884F60F5}"/>
                    </a:ext>
                  </a:extLst>
                </p:cNvPr>
                <p:cNvSpPr txBox="1"/>
                <p:nvPr/>
              </p:nvSpPr>
              <p:spPr>
                <a:xfrm>
                  <a:off x="4661904"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36</a:t>
                  </a:r>
                </a:p>
              </p:txBody>
            </p:sp>
            <p:sp>
              <p:nvSpPr>
                <p:cNvPr id="362" name="TextBox 361">
                  <a:extLst>
                    <a:ext uri="{FF2B5EF4-FFF2-40B4-BE49-F238E27FC236}">
                      <a16:creationId xmlns:a16="http://schemas.microsoft.com/office/drawing/2014/main" id="{F24B8130-3FE8-481F-AF20-86A095364F2F}"/>
                    </a:ext>
                  </a:extLst>
                </p:cNvPr>
                <p:cNvSpPr txBox="1"/>
                <p:nvPr/>
              </p:nvSpPr>
              <p:spPr>
                <a:xfrm>
                  <a:off x="4372950"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33</a:t>
                  </a:r>
                </a:p>
              </p:txBody>
            </p:sp>
            <p:sp>
              <p:nvSpPr>
                <p:cNvPr id="363" name="TextBox 362">
                  <a:extLst>
                    <a:ext uri="{FF2B5EF4-FFF2-40B4-BE49-F238E27FC236}">
                      <a16:creationId xmlns:a16="http://schemas.microsoft.com/office/drawing/2014/main" id="{91330A55-8738-421A-9409-1DC6BEE7F3B0}"/>
                    </a:ext>
                  </a:extLst>
                </p:cNvPr>
                <p:cNvSpPr txBox="1"/>
                <p:nvPr/>
              </p:nvSpPr>
              <p:spPr>
                <a:xfrm>
                  <a:off x="4083996"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30</a:t>
                  </a:r>
                </a:p>
              </p:txBody>
            </p:sp>
            <p:sp>
              <p:nvSpPr>
                <p:cNvPr id="364" name="TextBox 363">
                  <a:extLst>
                    <a:ext uri="{FF2B5EF4-FFF2-40B4-BE49-F238E27FC236}">
                      <a16:creationId xmlns:a16="http://schemas.microsoft.com/office/drawing/2014/main" id="{C41B1D81-E099-413A-880C-204C507C4BCD}"/>
                    </a:ext>
                  </a:extLst>
                </p:cNvPr>
                <p:cNvSpPr txBox="1"/>
                <p:nvPr/>
              </p:nvSpPr>
              <p:spPr>
                <a:xfrm>
                  <a:off x="3797665" y="5481053"/>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365" name="TextBox 364">
                  <a:extLst>
                    <a:ext uri="{FF2B5EF4-FFF2-40B4-BE49-F238E27FC236}">
                      <a16:creationId xmlns:a16="http://schemas.microsoft.com/office/drawing/2014/main" id="{E8458D25-C8AB-4B4A-B2AA-8D932D039164}"/>
                    </a:ext>
                  </a:extLst>
                </p:cNvPr>
                <p:cNvSpPr txBox="1"/>
                <p:nvPr/>
              </p:nvSpPr>
              <p:spPr>
                <a:xfrm>
                  <a:off x="2942893" y="5481053"/>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grpSp>
          <p:cxnSp>
            <p:nvCxnSpPr>
              <p:cNvPr id="330" name="Straight Connector 329">
                <a:extLst>
                  <a:ext uri="{FF2B5EF4-FFF2-40B4-BE49-F238E27FC236}">
                    <a16:creationId xmlns:a16="http://schemas.microsoft.com/office/drawing/2014/main" id="{BB26B76B-8332-4595-9069-D83CB64D8B74}"/>
                  </a:ext>
                </a:extLst>
              </p:cNvPr>
              <p:cNvCxnSpPr>
                <a:cxnSpLocks/>
              </p:cNvCxnSpPr>
              <p:nvPr/>
            </p:nvCxnSpPr>
            <p:spPr>
              <a:xfrm rot="16200000" flipH="1">
                <a:off x="3068283" y="54895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1" name="Straight Connector 330">
                <a:extLst>
                  <a:ext uri="{FF2B5EF4-FFF2-40B4-BE49-F238E27FC236}">
                    <a16:creationId xmlns:a16="http://schemas.microsoft.com/office/drawing/2014/main" id="{7EDEA717-0B6F-4C4A-9371-7D25337E0170}"/>
                  </a:ext>
                </a:extLst>
              </p:cNvPr>
              <p:cNvCxnSpPr>
                <a:cxnSpLocks/>
              </p:cNvCxnSpPr>
              <p:nvPr/>
            </p:nvCxnSpPr>
            <p:spPr>
              <a:xfrm rot="16200000" flipH="1">
                <a:off x="1924395" y="549622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32" name="TextBox 331">
                <a:extLst>
                  <a:ext uri="{FF2B5EF4-FFF2-40B4-BE49-F238E27FC236}">
                    <a16:creationId xmlns:a16="http://schemas.microsoft.com/office/drawing/2014/main" id="{5393ED84-A454-4905-BF36-194FEAC6ABB5}"/>
                  </a:ext>
                </a:extLst>
              </p:cNvPr>
              <p:cNvSpPr txBox="1"/>
              <p:nvPr/>
            </p:nvSpPr>
            <p:spPr>
              <a:xfrm>
                <a:off x="3980467" y="4059063"/>
                <a:ext cx="1531822" cy="646331"/>
              </a:xfrm>
              <a:prstGeom prst="rect">
                <a:avLst/>
              </a:prstGeom>
              <a:noFill/>
            </p:spPr>
            <p:txBody>
              <a:bodyPr wrap="square" rtlCol="0">
                <a:spAutoFit/>
              </a:bodyPr>
              <a:lstStyle/>
              <a:p>
                <a:pPr>
                  <a:lnSpc>
                    <a:spcPct val="90000"/>
                  </a:lnSpc>
                </a:pPr>
                <a:r>
                  <a:rPr lang="en-GB" sz="800" dirty="0">
                    <a:solidFill>
                      <a:schemeClr val="tx2"/>
                    </a:solidFill>
                    <a:ea typeface="Aileron" charset="0"/>
                    <a:cs typeface="Aileron" charset="0"/>
                  </a:rPr>
                  <a:t>Median (month) (95% CI)</a:t>
                </a:r>
              </a:p>
              <a:p>
                <a:pPr indent="-108000">
                  <a:lnSpc>
                    <a:spcPct val="90000"/>
                  </a:lnSpc>
                  <a:buClr>
                    <a:schemeClr val="bg2">
                      <a:lumMod val="25000"/>
                    </a:schemeClr>
                  </a:buClr>
                  <a:buFont typeface="Calibri" panose="020F0502020204030204" pitchFamily="34" charset="0"/>
                  <a:buChar char="—"/>
                </a:pPr>
                <a:r>
                  <a:rPr lang="en-GB" sz="800" dirty="0">
                    <a:solidFill>
                      <a:schemeClr val="tx2"/>
                    </a:solidFill>
                    <a:ea typeface="Aileron" charset="0"/>
                    <a:cs typeface="Aileron" charset="0"/>
                  </a:rPr>
                  <a:t>Yes: 18.0 (14.4, 22.3)</a:t>
                </a:r>
              </a:p>
              <a:p>
                <a:pPr indent="-108000">
                  <a:lnSpc>
                    <a:spcPct val="90000"/>
                  </a:lnSpc>
                  <a:buClr>
                    <a:schemeClr val="accent1"/>
                  </a:buClr>
                  <a:buFont typeface="Calibri" panose="020F0502020204030204" pitchFamily="34" charset="0"/>
                  <a:buChar char="—"/>
                </a:pPr>
                <a:r>
                  <a:rPr lang="en-GB" sz="800" dirty="0">
                    <a:solidFill>
                      <a:schemeClr val="tx2"/>
                    </a:solidFill>
                    <a:ea typeface="Aileron" charset="0"/>
                    <a:cs typeface="Aileron" charset="0"/>
                  </a:rPr>
                  <a:t>No: 11.5 (9.9, 13.1)</a:t>
                </a:r>
              </a:p>
              <a:p>
                <a:pPr>
                  <a:lnSpc>
                    <a:spcPct val="90000"/>
                  </a:lnSpc>
                </a:pPr>
                <a:r>
                  <a:rPr lang="en-GB" sz="800" dirty="0">
                    <a:solidFill>
                      <a:schemeClr val="tx2"/>
                    </a:solidFill>
                    <a:ea typeface="Aileron" charset="0"/>
                    <a:cs typeface="Aileron" charset="0"/>
                  </a:rPr>
                  <a:t>HR(95% CI): 0.64 (0.52, 0.80)</a:t>
                </a:r>
              </a:p>
              <a:p>
                <a:pPr>
                  <a:lnSpc>
                    <a:spcPct val="90000"/>
                  </a:lnSpc>
                </a:pPr>
                <a:r>
                  <a:rPr lang="en-GB" sz="800" dirty="0">
                    <a:solidFill>
                      <a:schemeClr val="tx2"/>
                    </a:solidFill>
                    <a:ea typeface="Aileron" charset="0"/>
                    <a:cs typeface="Aileron" charset="0"/>
                  </a:rPr>
                  <a:t>Log-rank Test: </a:t>
                </a:r>
                <a:r>
                  <a:rPr lang="en-GB" sz="800" i="1" dirty="0">
                    <a:solidFill>
                      <a:schemeClr val="tx2"/>
                    </a:solidFill>
                    <a:ea typeface="Aileron" charset="0"/>
                    <a:cs typeface="Aileron" charset="0"/>
                  </a:rPr>
                  <a:t>P</a:t>
                </a:r>
                <a:r>
                  <a:rPr lang="en-GB" sz="800" dirty="0">
                    <a:solidFill>
                      <a:schemeClr val="tx2"/>
                    </a:solidFill>
                    <a:ea typeface="Aileron" charset="0"/>
                    <a:cs typeface="Aileron" charset="0"/>
                  </a:rPr>
                  <a:t>-value: &lt;0.001</a:t>
                </a:r>
              </a:p>
            </p:txBody>
          </p:sp>
          <p:grpSp>
            <p:nvGrpSpPr>
              <p:cNvPr id="333" name="Group 332">
                <a:extLst>
                  <a:ext uri="{FF2B5EF4-FFF2-40B4-BE49-F238E27FC236}">
                    <a16:creationId xmlns:a16="http://schemas.microsoft.com/office/drawing/2014/main" id="{4051AB7F-90EC-47E2-91DC-5616DDC5E6D1}"/>
                  </a:ext>
                </a:extLst>
              </p:cNvPr>
              <p:cNvGrpSpPr/>
              <p:nvPr/>
            </p:nvGrpSpPr>
            <p:grpSpPr>
              <a:xfrm>
                <a:off x="831140" y="5771695"/>
                <a:ext cx="4753590" cy="338554"/>
                <a:chOff x="831140" y="5996850"/>
                <a:chExt cx="4753590" cy="338554"/>
              </a:xfrm>
            </p:grpSpPr>
            <p:sp>
              <p:nvSpPr>
                <p:cNvPr id="335" name="TextBox 334">
                  <a:extLst>
                    <a:ext uri="{FF2B5EF4-FFF2-40B4-BE49-F238E27FC236}">
                      <a16:creationId xmlns:a16="http://schemas.microsoft.com/office/drawing/2014/main" id="{F418C95E-2C3C-4B19-8919-1450E2283FB8}"/>
                    </a:ext>
                  </a:extLst>
                </p:cNvPr>
                <p:cNvSpPr txBox="1"/>
                <p:nvPr/>
              </p:nvSpPr>
              <p:spPr>
                <a:xfrm>
                  <a:off x="119926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201</a:t>
                  </a:r>
                </a:p>
                <a:p>
                  <a:pPr algn="ctr"/>
                  <a:r>
                    <a:rPr lang="en-GB" sz="800" dirty="0">
                      <a:solidFill>
                        <a:schemeClr val="tx2"/>
                      </a:solidFill>
                      <a:ea typeface="Aileron" charset="0"/>
                      <a:cs typeface="Aileron" charset="0"/>
                    </a:rPr>
                    <a:t>277</a:t>
                  </a:r>
                </a:p>
              </p:txBody>
            </p:sp>
            <p:sp>
              <p:nvSpPr>
                <p:cNvPr id="336" name="TextBox 335">
                  <a:extLst>
                    <a:ext uri="{FF2B5EF4-FFF2-40B4-BE49-F238E27FC236}">
                      <a16:creationId xmlns:a16="http://schemas.microsoft.com/office/drawing/2014/main" id="{30996E9E-E611-4F59-BF9F-F53E55C165B8}"/>
                    </a:ext>
                  </a:extLst>
                </p:cNvPr>
                <p:cNvSpPr txBox="1"/>
                <p:nvPr/>
              </p:nvSpPr>
              <p:spPr>
                <a:xfrm>
                  <a:off x="149276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190</a:t>
                  </a:r>
                </a:p>
                <a:p>
                  <a:pPr algn="ctr"/>
                  <a:r>
                    <a:rPr lang="en-GB" sz="800" dirty="0">
                      <a:solidFill>
                        <a:schemeClr val="tx2"/>
                      </a:solidFill>
                      <a:ea typeface="Aileron" charset="0"/>
                      <a:cs typeface="Aileron" charset="0"/>
                    </a:rPr>
                    <a:t>246</a:t>
                  </a:r>
                </a:p>
              </p:txBody>
            </p:sp>
            <p:sp>
              <p:nvSpPr>
                <p:cNvPr id="337" name="TextBox 336">
                  <a:extLst>
                    <a:ext uri="{FF2B5EF4-FFF2-40B4-BE49-F238E27FC236}">
                      <a16:creationId xmlns:a16="http://schemas.microsoft.com/office/drawing/2014/main" id="{FDEBDC62-0499-43D5-9979-80D1D86D1930}"/>
                    </a:ext>
                  </a:extLst>
                </p:cNvPr>
                <p:cNvSpPr txBox="1"/>
                <p:nvPr/>
              </p:nvSpPr>
              <p:spPr>
                <a:xfrm>
                  <a:off x="1771970"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169</a:t>
                  </a:r>
                </a:p>
                <a:p>
                  <a:pPr algn="ctr"/>
                  <a:r>
                    <a:rPr lang="en-GB" sz="800" dirty="0">
                      <a:solidFill>
                        <a:schemeClr val="tx2"/>
                      </a:solidFill>
                      <a:ea typeface="Aileron" charset="0"/>
                      <a:cs typeface="Aileron" charset="0"/>
                    </a:rPr>
                    <a:t>205</a:t>
                  </a:r>
                </a:p>
              </p:txBody>
            </p:sp>
            <p:sp>
              <p:nvSpPr>
                <p:cNvPr id="338" name="TextBox 337">
                  <a:extLst>
                    <a:ext uri="{FF2B5EF4-FFF2-40B4-BE49-F238E27FC236}">
                      <a16:creationId xmlns:a16="http://schemas.microsoft.com/office/drawing/2014/main" id="{E4819349-D02D-44D0-9048-826CD96A3911}"/>
                    </a:ext>
                  </a:extLst>
                </p:cNvPr>
                <p:cNvSpPr txBox="1"/>
                <p:nvPr/>
              </p:nvSpPr>
              <p:spPr>
                <a:xfrm>
                  <a:off x="2065469"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147</a:t>
                  </a:r>
                </a:p>
                <a:p>
                  <a:pPr algn="ctr"/>
                  <a:r>
                    <a:rPr lang="en-GB" sz="800" dirty="0">
                      <a:solidFill>
                        <a:schemeClr val="tx2"/>
                      </a:solidFill>
                      <a:ea typeface="Aileron" charset="0"/>
                      <a:cs typeface="Aileron" charset="0"/>
                    </a:rPr>
                    <a:t>150</a:t>
                  </a:r>
                </a:p>
              </p:txBody>
            </p:sp>
            <p:sp>
              <p:nvSpPr>
                <p:cNvPr id="339" name="TextBox 338">
                  <a:extLst>
                    <a:ext uri="{FF2B5EF4-FFF2-40B4-BE49-F238E27FC236}">
                      <a16:creationId xmlns:a16="http://schemas.microsoft.com/office/drawing/2014/main" id="{67D3033F-1D1C-42A3-8855-88D78F6A0991}"/>
                    </a:ext>
                  </a:extLst>
                </p:cNvPr>
                <p:cNvSpPr txBox="1"/>
                <p:nvPr/>
              </p:nvSpPr>
              <p:spPr>
                <a:xfrm>
                  <a:off x="2344679"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127</a:t>
                  </a:r>
                </a:p>
                <a:p>
                  <a:pPr algn="ctr"/>
                  <a:r>
                    <a:rPr lang="en-GB" sz="800" dirty="0">
                      <a:solidFill>
                        <a:schemeClr val="tx2"/>
                      </a:solidFill>
                      <a:ea typeface="Aileron" charset="0"/>
                      <a:cs typeface="Aileron" charset="0"/>
                    </a:rPr>
                    <a:t>126</a:t>
                  </a:r>
                </a:p>
              </p:txBody>
            </p:sp>
            <p:sp>
              <p:nvSpPr>
                <p:cNvPr id="340" name="TextBox 339">
                  <a:extLst>
                    <a:ext uri="{FF2B5EF4-FFF2-40B4-BE49-F238E27FC236}">
                      <a16:creationId xmlns:a16="http://schemas.microsoft.com/office/drawing/2014/main" id="{377996F4-4F29-46A1-BDA1-80238BAC934F}"/>
                    </a:ext>
                  </a:extLst>
                </p:cNvPr>
                <p:cNvSpPr txBox="1"/>
                <p:nvPr/>
              </p:nvSpPr>
              <p:spPr>
                <a:xfrm>
                  <a:off x="263817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111</a:t>
                  </a:r>
                </a:p>
                <a:p>
                  <a:pPr algn="ctr"/>
                  <a:r>
                    <a:rPr lang="en-GB" sz="800" dirty="0">
                      <a:solidFill>
                        <a:schemeClr val="tx2"/>
                      </a:solidFill>
                      <a:ea typeface="Aileron" charset="0"/>
                      <a:cs typeface="Aileron" charset="0"/>
                    </a:rPr>
                    <a:t>96</a:t>
                  </a:r>
                </a:p>
              </p:txBody>
            </p:sp>
            <p:sp>
              <p:nvSpPr>
                <p:cNvPr id="341" name="TextBox 340">
                  <a:extLst>
                    <a:ext uri="{FF2B5EF4-FFF2-40B4-BE49-F238E27FC236}">
                      <a16:creationId xmlns:a16="http://schemas.microsoft.com/office/drawing/2014/main" id="{F0DF12D5-E5EE-4093-8991-0CDE7CC8C19E}"/>
                    </a:ext>
                  </a:extLst>
                </p:cNvPr>
                <p:cNvSpPr txBox="1"/>
                <p:nvPr/>
              </p:nvSpPr>
              <p:spPr>
                <a:xfrm>
                  <a:off x="2920585"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97</a:t>
                  </a:r>
                </a:p>
                <a:p>
                  <a:pPr algn="ctr"/>
                  <a:r>
                    <a:rPr lang="en-GB" sz="800" dirty="0">
                      <a:solidFill>
                        <a:schemeClr val="tx2"/>
                      </a:solidFill>
                      <a:ea typeface="Aileron" charset="0"/>
                      <a:cs typeface="Aileron" charset="0"/>
                    </a:rPr>
                    <a:t>81</a:t>
                  </a:r>
                </a:p>
              </p:txBody>
            </p:sp>
            <p:sp>
              <p:nvSpPr>
                <p:cNvPr id="342" name="TextBox 341">
                  <a:extLst>
                    <a:ext uri="{FF2B5EF4-FFF2-40B4-BE49-F238E27FC236}">
                      <a16:creationId xmlns:a16="http://schemas.microsoft.com/office/drawing/2014/main" id="{CDF1244F-4945-4193-AAAD-E483491E14D4}"/>
                    </a:ext>
                  </a:extLst>
                </p:cNvPr>
                <p:cNvSpPr txBox="1"/>
                <p:nvPr/>
              </p:nvSpPr>
              <p:spPr>
                <a:xfrm>
                  <a:off x="3214084"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81</a:t>
                  </a:r>
                </a:p>
                <a:p>
                  <a:pPr algn="ctr"/>
                  <a:r>
                    <a:rPr lang="en-GB" sz="800" dirty="0">
                      <a:solidFill>
                        <a:schemeClr val="tx2"/>
                      </a:solidFill>
                      <a:ea typeface="Aileron" charset="0"/>
                      <a:cs typeface="Aileron" charset="0"/>
                    </a:rPr>
                    <a:t>59</a:t>
                  </a:r>
                </a:p>
              </p:txBody>
            </p:sp>
            <p:sp>
              <p:nvSpPr>
                <p:cNvPr id="343" name="TextBox 342">
                  <a:extLst>
                    <a:ext uri="{FF2B5EF4-FFF2-40B4-BE49-F238E27FC236}">
                      <a16:creationId xmlns:a16="http://schemas.microsoft.com/office/drawing/2014/main" id="{7D907023-169B-444A-95F1-71977D9595A9}"/>
                    </a:ext>
                  </a:extLst>
                </p:cNvPr>
                <p:cNvSpPr txBox="1"/>
                <p:nvPr/>
              </p:nvSpPr>
              <p:spPr>
                <a:xfrm>
                  <a:off x="3496491"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60</a:t>
                  </a:r>
                </a:p>
                <a:p>
                  <a:pPr algn="ctr"/>
                  <a:r>
                    <a:rPr lang="en-GB" sz="800" dirty="0">
                      <a:solidFill>
                        <a:schemeClr val="tx2"/>
                      </a:solidFill>
                      <a:ea typeface="Aileron" charset="0"/>
                      <a:cs typeface="Aileron" charset="0"/>
                    </a:rPr>
                    <a:t>42</a:t>
                  </a:r>
                </a:p>
              </p:txBody>
            </p:sp>
            <p:sp>
              <p:nvSpPr>
                <p:cNvPr id="344" name="TextBox 343">
                  <a:extLst>
                    <a:ext uri="{FF2B5EF4-FFF2-40B4-BE49-F238E27FC236}">
                      <a16:creationId xmlns:a16="http://schemas.microsoft.com/office/drawing/2014/main" id="{68B2E72F-C7B4-47D3-B1C6-B250CEBF0371}"/>
                    </a:ext>
                  </a:extLst>
                </p:cNvPr>
                <p:cNvSpPr txBox="1"/>
                <p:nvPr/>
              </p:nvSpPr>
              <p:spPr>
                <a:xfrm>
                  <a:off x="3789990"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39</a:t>
                  </a:r>
                </a:p>
                <a:p>
                  <a:pPr algn="ctr"/>
                  <a:r>
                    <a:rPr lang="en-GB" sz="800" dirty="0">
                      <a:solidFill>
                        <a:schemeClr val="tx2"/>
                      </a:solidFill>
                      <a:ea typeface="Aileron" charset="0"/>
                      <a:cs typeface="Aileron" charset="0"/>
                    </a:rPr>
                    <a:t>28</a:t>
                  </a:r>
                </a:p>
              </p:txBody>
            </p:sp>
            <p:sp>
              <p:nvSpPr>
                <p:cNvPr id="345" name="TextBox 344">
                  <a:extLst>
                    <a:ext uri="{FF2B5EF4-FFF2-40B4-BE49-F238E27FC236}">
                      <a16:creationId xmlns:a16="http://schemas.microsoft.com/office/drawing/2014/main" id="{9FD5B861-2181-4A66-B6F8-7B6758A72D2F}"/>
                    </a:ext>
                  </a:extLst>
                </p:cNvPr>
                <p:cNvSpPr txBox="1"/>
                <p:nvPr/>
              </p:nvSpPr>
              <p:spPr>
                <a:xfrm>
                  <a:off x="4072397"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23</a:t>
                  </a:r>
                </a:p>
                <a:p>
                  <a:pPr algn="ctr"/>
                  <a:r>
                    <a:rPr lang="en-GB" sz="800" dirty="0">
                      <a:solidFill>
                        <a:schemeClr val="tx2"/>
                      </a:solidFill>
                      <a:ea typeface="Aileron" charset="0"/>
                      <a:cs typeface="Aileron" charset="0"/>
                    </a:rPr>
                    <a:t>17</a:t>
                  </a:r>
                </a:p>
              </p:txBody>
            </p:sp>
            <p:sp>
              <p:nvSpPr>
                <p:cNvPr id="346" name="TextBox 345">
                  <a:extLst>
                    <a:ext uri="{FF2B5EF4-FFF2-40B4-BE49-F238E27FC236}">
                      <a16:creationId xmlns:a16="http://schemas.microsoft.com/office/drawing/2014/main" id="{1DA5D567-BB97-47C5-AEAF-5E8FD36A4A3C}"/>
                    </a:ext>
                  </a:extLst>
                </p:cNvPr>
                <p:cNvSpPr txBox="1"/>
                <p:nvPr/>
              </p:nvSpPr>
              <p:spPr>
                <a:xfrm>
                  <a:off x="4365896"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12</a:t>
                  </a:r>
                </a:p>
                <a:p>
                  <a:pPr algn="ctr"/>
                  <a:r>
                    <a:rPr lang="en-GB" sz="800" dirty="0">
                      <a:solidFill>
                        <a:schemeClr val="tx2"/>
                      </a:solidFill>
                      <a:ea typeface="Aileron" charset="0"/>
                      <a:cs typeface="Aileron" charset="0"/>
                    </a:rPr>
                    <a:t>9</a:t>
                  </a:r>
                </a:p>
              </p:txBody>
            </p:sp>
            <p:sp>
              <p:nvSpPr>
                <p:cNvPr id="347" name="TextBox 346">
                  <a:extLst>
                    <a:ext uri="{FF2B5EF4-FFF2-40B4-BE49-F238E27FC236}">
                      <a16:creationId xmlns:a16="http://schemas.microsoft.com/office/drawing/2014/main" id="{92091442-E1EB-4BAE-B975-19A3DA64ABA6}"/>
                    </a:ext>
                  </a:extLst>
                </p:cNvPr>
                <p:cNvSpPr txBox="1"/>
                <p:nvPr/>
              </p:nvSpPr>
              <p:spPr>
                <a:xfrm>
                  <a:off x="4648303" y="5996850"/>
                  <a:ext cx="351048"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4</a:t>
                  </a:r>
                </a:p>
                <a:p>
                  <a:pPr algn="ctr"/>
                  <a:r>
                    <a:rPr lang="en-GB" sz="800" dirty="0">
                      <a:solidFill>
                        <a:schemeClr val="tx2"/>
                      </a:solidFill>
                      <a:ea typeface="Aileron" charset="0"/>
                      <a:cs typeface="Aileron" charset="0"/>
                    </a:rPr>
                    <a:t>4</a:t>
                  </a:r>
                </a:p>
              </p:txBody>
            </p:sp>
            <p:sp>
              <p:nvSpPr>
                <p:cNvPr id="348" name="TextBox 347">
                  <a:extLst>
                    <a:ext uri="{FF2B5EF4-FFF2-40B4-BE49-F238E27FC236}">
                      <a16:creationId xmlns:a16="http://schemas.microsoft.com/office/drawing/2014/main" id="{C63E8002-BDA9-44FA-97B6-62E9091B80AC}"/>
                    </a:ext>
                  </a:extLst>
                </p:cNvPr>
                <p:cNvSpPr txBox="1"/>
                <p:nvPr/>
              </p:nvSpPr>
              <p:spPr>
                <a:xfrm>
                  <a:off x="4941802"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1</a:t>
                  </a:r>
                </a:p>
                <a:p>
                  <a:pPr algn="ctr"/>
                  <a:r>
                    <a:rPr lang="en-GB" sz="800" dirty="0">
                      <a:solidFill>
                        <a:schemeClr val="tx2"/>
                      </a:solidFill>
                      <a:ea typeface="Aileron" charset="0"/>
                      <a:cs typeface="Aileron" charset="0"/>
                    </a:rPr>
                    <a:t>1</a:t>
                  </a:r>
                </a:p>
              </p:txBody>
            </p:sp>
            <p:sp>
              <p:nvSpPr>
                <p:cNvPr id="349" name="TextBox 348">
                  <a:extLst>
                    <a:ext uri="{FF2B5EF4-FFF2-40B4-BE49-F238E27FC236}">
                      <a16:creationId xmlns:a16="http://schemas.microsoft.com/office/drawing/2014/main" id="{C8A2EB12-B078-43E9-BCEE-955F3F6C6703}"/>
                    </a:ext>
                  </a:extLst>
                </p:cNvPr>
                <p:cNvSpPr txBox="1"/>
                <p:nvPr/>
              </p:nvSpPr>
              <p:spPr>
                <a:xfrm>
                  <a:off x="5241058" y="5996850"/>
                  <a:ext cx="343672" cy="338554"/>
                </a:xfrm>
                <a:prstGeom prst="rect">
                  <a:avLst/>
                </a:prstGeom>
                <a:noFill/>
              </p:spPr>
              <p:txBody>
                <a:bodyPr wrap="square" rtlCol="0">
                  <a:spAutoFit/>
                </a:bodyPr>
                <a:lstStyle/>
                <a:p>
                  <a:pPr algn="ctr"/>
                  <a:r>
                    <a:rPr lang="en-GB" sz="800" dirty="0">
                      <a:solidFill>
                        <a:schemeClr val="tx2"/>
                      </a:solidFill>
                      <a:ea typeface="Aileron" charset="0"/>
                      <a:cs typeface="Aileron" charset="0"/>
                    </a:rPr>
                    <a:t>0</a:t>
                  </a:r>
                </a:p>
                <a:p>
                  <a:pPr algn="ctr"/>
                  <a:r>
                    <a:rPr lang="en-GB" sz="800" dirty="0">
                      <a:solidFill>
                        <a:schemeClr val="tx2"/>
                      </a:solidFill>
                      <a:ea typeface="Aileron" charset="0"/>
                      <a:cs typeface="Aileron" charset="0"/>
                    </a:rPr>
                    <a:t>0</a:t>
                  </a:r>
                </a:p>
              </p:txBody>
            </p:sp>
            <p:sp>
              <p:nvSpPr>
                <p:cNvPr id="350" name="TextBox 349">
                  <a:extLst>
                    <a:ext uri="{FF2B5EF4-FFF2-40B4-BE49-F238E27FC236}">
                      <a16:creationId xmlns:a16="http://schemas.microsoft.com/office/drawing/2014/main" id="{E506CB70-1E47-4C06-9AA8-04DD8F6DF6DF}"/>
                    </a:ext>
                  </a:extLst>
                </p:cNvPr>
                <p:cNvSpPr txBox="1"/>
                <p:nvPr/>
              </p:nvSpPr>
              <p:spPr>
                <a:xfrm>
                  <a:off x="831140" y="5996850"/>
                  <a:ext cx="378561" cy="338554"/>
                </a:xfrm>
                <a:prstGeom prst="rect">
                  <a:avLst/>
                </a:prstGeom>
                <a:noFill/>
              </p:spPr>
              <p:txBody>
                <a:bodyPr wrap="square" rtlCol="0">
                  <a:spAutoFit/>
                </a:bodyPr>
                <a:lstStyle/>
                <a:p>
                  <a:pPr algn="r"/>
                  <a:r>
                    <a:rPr lang="en-GB" sz="800" dirty="0">
                      <a:solidFill>
                        <a:schemeClr val="tx2"/>
                      </a:solidFill>
                      <a:ea typeface="Aileron" charset="0"/>
                      <a:cs typeface="Aileron" charset="0"/>
                    </a:rPr>
                    <a:t>Yes</a:t>
                  </a:r>
                </a:p>
                <a:p>
                  <a:pPr algn="r"/>
                  <a:r>
                    <a:rPr lang="en-GB" sz="800" dirty="0">
                      <a:solidFill>
                        <a:schemeClr val="accent1"/>
                      </a:solidFill>
                      <a:ea typeface="Aileron" charset="0"/>
                      <a:cs typeface="Aileron" charset="0"/>
                    </a:rPr>
                    <a:t>No</a:t>
                  </a:r>
                </a:p>
              </p:txBody>
            </p:sp>
          </p:grpSp>
          <p:sp>
            <p:nvSpPr>
              <p:cNvPr id="334" name="TextBox 333">
                <a:extLst>
                  <a:ext uri="{FF2B5EF4-FFF2-40B4-BE49-F238E27FC236}">
                    <a16:creationId xmlns:a16="http://schemas.microsoft.com/office/drawing/2014/main" id="{3D2ED62B-0ED4-4797-B3C1-3417CEB12DAC}"/>
                  </a:ext>
                </a:extLst>
              </p:cNvPr>
              <p:cNvSpPr txBox="1"/>
              <p:nvPr/>
            </p:nvSpPr>
            <p:spPr>
              <a:xfrm>
                <a:off x="702200" y="5663809"/>
                <a:ext cx="1446428" cy="215444"/>
              </a:xfrm>
              <a:prstGeom prst="rect">
                <a:avLst/>
              </a:prstGeom>
              <a:noFill/>
            </p:spPr>
            <p:txBody>
              <a:bodyPr wrap="square" rtlCol="0">
                <a:spAutoFit/>
              </a:bodyPr>
              <a:lstStyle/>
              <a:p>
                <a:r>
                  <a:rPr lang="en-GB" sz="800" dirty="0">
                    <a:solidFill>
                      <a:schemeClr val="tx2"/>
                    </a:solidFill>
                    <a:ea typeface="Aileron" charset="0"/>
                    <a:cs typeface="Aileron" charset="0"/>
                  </a:rPr>
                  <a:t>Number of subjects at risk:</a:t>
                </a:r>
              </a:p>
            </p:txBody>
          </p:sp>
        </p:grpSp>
        <p:grpSp>
          <p:nvGrpSpPr>
            <p:cNvPr id="1158" name="Group 1157">
              <a:extLst>
                <a:ext uri="{FF2B5EF4-FFF2-40B4-BE49-F238E27FC236}">
                  <a16:creationId xmlns:a16="http://schemas.microsoft.com/office/drawing/2014/main" id="{2C5AE617-9F45-4047-B7F5-EA3FE866243A}"/>
                </a:ext>
              </a:extLst>
            </p:cNvPr>
            <p:cNvGrpSpPr/>
            <p:nvPr/>
          </p:nvGrpSpPr>
          <p:grpSpPr>
            <a:xfrm>
              <a:off x="6778675" y="1795589"/>
              <a:ext cx="3776531" cy="1174376"/>
              <a:chOff x="6778675" y="1795589"/>
              <a:chExt cx="3776531" cy="1174376"/>
            </a:xfrm>
          </p:grpSpPr>
          <p:sp>
            <p:nvSpPr>
              <p:cNvPr id="1144" name="Freeform: Shape 1143">
                <a:extLst>
                  <a:ext uri="{FF2B5EF4-FFF2-40B4-BE49-F238E27FC236}">
                    <a16:creationId xmlns:a16="http://schemas.microsoft.com/office/drawing/2014/main" id="{E5FFC781-912B-4B08-BBF3-0B00D247BEBA}"/>
                  </a:ext>
                </a:extLst>
              </p:cNvPr>
              <p:cNvSpPr/>
              <p:nvPr/>
            </p:nvSpPr>
            <p:spPr>
              <a:xfrm>
                <a:off x="6778675" y="1808773"/>
                <a:ext cx="3757263" cy="1141923"/>
              </a:xfrm>
              <a:custGeom>
                <a:avLst/>
                <a:gdLst>
                  <a:gd name="connsiteX0" fmla="*/ 0 w 3757263"/>
                  <a:gd name="connsiteY0" fmla="*/ 0 h 1141923"/>
                  <a:gd name="connsiteX1" fmla="*/ 114471 w 3757263"/>
                  <a:gd name="connsiteY1" fmla="*/ 0 h 1141923"/>
                  <a:gd name="connsiteX2" fmla="*/ 114471 w 3757263"/>
                  <a:gd name="connsiteY2" fmla="*/ 6592 h 1141923"/>
                  <a:gd name="connsiteX3" fmla="*/ 197631 w 3757263"/>
                  <a:gd name="connsiteY3" fmla="*/ 6592 h 1141923"/>
                  <a:gd name="connsiteX4" fmla="*/ 197631 w 3757263"/>
                  <a:gd name="connsiteY4" fmla="*/ 12677 h 1141923"/>
                  <a:gd name="connsiteX5" fmla="*/ 205490 w 3757263"/>
                  <a:gd name="connsiteY5" fmla="*/ 12677 h 1141923"/>
                  <a:gd name="connsiteX6" fmla="*/ 205490 w 3757263"/>
                  <a:gd name="connsiteY6" fmla="*/ 19269 h 1141923"/>
                  <a:gd name="connsiteX7" fmla="*/ 216265 w 3757263"/>
                  <a:gd name="connsiteY7" fmla="*/ 19269 h 1141923"/>
                  <a:gd name="connsiteX8" fmla="*/ 216265 w 3757263"/>
                  <a:gd name="connsiteY8" fmla="*/ 22818 h 1141923"/>
                  <a:gd name="connsiteX9" fmla="*/ 222858 w 3757263"/>
                  <a:gd name="connsiteY9" fmla="*/ 22818 h 1141923"/>
                  <a:gd name="connsiteX10" fmla="*/ 222858 w 3757263"/>
                  <a:gd name="connsiteY10" fmla="*/ 30044 h 1141923"/>
                  <a:gd name="connsiteX11" fmla="*/ 247324 w 3757263"/>
                  <a:gd name="connsiteY11" fmla="*/ 30044 h 1141923"/>
                  <a:gd name="connsiteX12" fmla="*/ 247324 w 3757263"/>
                  <a:gd name="connsiteY12" fmla="*/ 47411 h 1141923"/>
                  <a:gd name="connsiteX13" fmla="*/ 262916 w 3757263"/>
                  <a:gd name="connsiteY13" fmla="*/ 47411 h 1141923"/>
                  <a:gd name="connsiteX14" fmla="*/ 267353 w 3757263"/>
                  <a:gd name="connsiteY14" fmla="*/ 47411 h 1141923"/>
                  <a:gd name="connsiteX15" fmla="*/ 267353 w 3757263"/>
                  <a:gd name="connsiteY15" fmla="*/ 54003 h 1141923"/>
                  <a:gd name="connsiteX16" fmla="*/ 277494 w 3757263"/>
                  <a:gd name="connsiteY16" fmla="*/ 54003 h 1141923"/>
                  <a:gd name="connsiteX17" fmla="*/ 277494 w 3757263"/>
                  <a:gd name="connsiteY17" fmla="*/ 60468 h 1141923"/>
                  <a:gd name="connsiteX18" fmla="*/ 283326 w 3757263"/>
                  <a:gd name="connsiteY18" fmla="*/ 60468 h 1141923"/>
                  <a:gd name="connsiteX19" fmla="*/ 283326 w 3757263"/>
                  <a:gd name="connsiteY19" fmla="*/ 65285 h 1141923"/>
                  <a:gd name="connsiteX20" fmla="*/ 292326 w 3757263"/>
                  <a:gd name="connsiteY20" fmla="*/ 65285 h 1141923"/>
                  <a:gd name="connsiteX21" fmla="*/ 292326 w 3757263"/>
                  <a:gd name="connsiteY21" fmla="*/ 71497 h 1141923"/>
                  <a:gd name="connsiteX22" fmla="*/ 315651 w 3757263"/>
                  <a:gd name="connsiteY22" fmla="*/ 71497 h 1141923"/>
                  <a:gd name="connsiteX23" fmla="*/ 315651 w 3757263"/>
                  <a:gd name="connsiteY23" fmla="*/ 78089 h 1141923"/>
                  <a:gd name="connsiteX24" fmla="*/ 346836 w 3757263"/>
                  <a:gd name="connsiteY24" fmla="*/ 78089 h 1141923"/>
                  <a:gd name="connsiteX25" fmla="*/ 346836 w 3757263"/>
                  <a:gd name="connsiteY25" fmla="*/ 83286 h 1141923"/>
                  <a:gd name="connsiteX26" fmla="*/ 353808 w 3757263"/>
                  <a:gd name="connsiteY26" fmla="*/ 83286 h 1141923"/>
                  <a:gd name="connsiteX27" fmla="*/ 353808 w 3757263"/>
                  <a:gd name="connsiteY27" fmla="*/ 87977 h 1141923"/>
                  <a:gd name="connsiteX28" fmla="*/ 362555 w 3757263"/>
                  <a:gd name="connsiteY28" fmla="*/ 87977 h 1141923"/>
                  <a:gd name="connsiteX29" fmla="*/ 362555 w 3757263"/>
                  <a:gd name="connsiteY29" fmla="*/ 95836 h 1141923"/>
                  <a:gd name="connsiteX30" fmla="*/ 391331 w 3757263"/>
                  <a:gd name="connsiteY30" fmla="*/ 95836 h 1141923"/>
                  <a:gd name="connsiteX31" fmla="*/ 391331 w 3757263"/>
                  <a:gd name="connsiteY31" fmla="*/ 108640 h 1141923"/>
                  <a:gd name="connsiteX32" fmla="*/ 406797 w 3757263"/>
                  <a:gd name="connsiteY32" fmla="*/ 108640 h 1141923"/>
                  <a:gd name="connsiteX33" fmla="*/ 406797 w 3757263"/>
                  <a:gd name="connsiteY33" fmla="*/ 121443 h 1141923"/>
                  <a:gd name="connsiteX34" fmla="*/ 442165 w 3757263"/>
                  <a:gd name="connsiteY34" fmla="*/ 121443 h 1141923"/>
                  <a:gd name="connsiteX35" fmla="*/ 442165 w 3757263"/>
                  <a:gd name="connsiteY35" fmla="*/ 134627 h 1141923"/>
                  <a:gd name="connsiteX36" fmla="*/ 496675 w 3757263"/>
                  <a:gd name="connsiteY36" fmla="*/ 134627 h 1141923"/>
                  <a:gd name="connsiteX37" fmla="*/ 496675 w 3757263"/>
                  <a:gd name="connsiteY37" fmla="*/ 146036 h 1141923"/>
                  <a:gd name="connsiteX38" fmla="*/ 519620 w 3757263"/>
                  <a:gd name="connsiteY38" fmla="*/ 146036 h 1141923"/>
                  <a:gd name="connsiteX39" fmla="*/ 519620 w 3757263"/>
                  <a:gd name="connsiteY39" fmla="*/ 157826 h 1141923"/>
                  <a:gd name="connsiteX40" fmla="*/ 525705 w 3757263"/>
                  <a:gd name="connsiteY40" fmla="*/ 157826 h 1141923"/>
                  <a:gd name="connsiteX41" fmla="*/ 525705 w 3757263"/>
                  <a:gd name="connsiteY41" fmla="*/ 162770 h 1141923"/>
                  <a:gd name="connsiteX42" fmla="*/ 531536 w 3757263"/>
                  <a:gd name="connsiteY42" fmla="*/ 162770 h 1141923"/>
                  <a:gd name="connsiteX43" fmla="*/ 531536 w 3757263"/>
                  <a:gd name="connsiteY43" fmla="*/ 173925 h 1141923"/>
                  <a:gd name="connsiteX44" fmla="*/ 561580 w 3757263"/>
                  <a:gd name="connsiteY44" fmla="*/ 173925 h 1141923"/>
                  <a:gd name="connsiteX45" fmla="*/ 561580 w 3757263"/>
                  <a:gd name="connsiteY45" fmla="*/ 191926 h 1141923"/>
                  <a:gd name="connsiteX46" fmla="*/ 570961 w 3757263"/>
                  <a:gd name="connsiteY46" fmla="*/ 191926 h 1141923"/>
                  <a:gd name="connsiteX47" fmla="*/ 570961 w 3757263"/>
                  <a:gd name="connsiteY47" fmla="*/ 199532 h 1141923"/>
                  <a:gd name="connsiteX48" fmla="*/ 610132 w 3757263"/>
                  <a:gd name="connsiteY48" fmla="*/ 199532 h 1141923"/>
                  <a:gd name="connsiteX49" fmla="*/ 610132 w 3757263"/>
                  <a:gd name="connsiteY49" fmla="*/ 205364 h 1141923"/>
                  <a:gd name="connsiteX50" fmla="*/ 616217 w 3757263"/>
                  <a:gd name="connsiteY50" fmla="*/ 205364 h 1141923"/>
                  <a:gd name="connsiteX51" fmla="*/ 616217 w 3757263"/>
                  <a:gd name="connsiteY51" fmla="*/ 220195 h 1141923"/>
                  <a:gd name="connsiteX52" fmla="*/ 643979 w 3757263"/>
                  <a:gd name="connsiteY52" fmla="*/ 220195 h 1141923"/>
                  <a:gd name="connsiteX53" fmla="*/ 643979 w 3757263"/>
                  <a:gd name="connsiteY53" fmla="*/ 228816 h 1141923"/>
                  <a:gd name="connsiteX54" fmla="*/ 650951 w 3757263"/>
                  <a:gd name="connsiteY54" fmla="*/ 228816 h 1141923"/>
                  <a:gd name="connsiteX55" fmla="*/ 650951 w 3757263"/>
                  <a:gd name="connsiteY55" fmla="*/ 235027 h 1141923"/>
                  <a:gd name="connsiteX56" fmla="*/ 671868 w 3757263"/>
                  <a:gd name="connsiteY56" fmla="*/ 235027 h 1141923"/>
                  <a:gd name="connsiteX57" fmla="*/ 671868 w 3757263"/>
                  <a:gd name="connsiteY57" fmla="*/ 240478 h 1141923"/>
                  <a:gd name="connsiteX58" fmla="*/ 681756 w 3757263"/>
                  <a:gd name="connsiteY58" fmla="*/ 240478 h 1141923"/>
                  <a:gd name="connsiteX59" fmla="*/ 681756 w 3757263"/>
                  <a:gd name="connsiteY59" fmla="*/ 248338 h 1141923"/>
                  <a:gd name="connsiteX60" fmla="*/ 686193 w 3757263"/>
                  <a:gd name="connsiteY60" fmla="*/ 248338 h 1141923"/>
                  <a:gd name="connsiteX61" fmla="*/ 686193 w 3757263"/>
                  <a:gd name="connsiteY61" fmla="*/ 253662 h 1141923"/>
                  <a:gd name="connsiteX62" fmla="*/ 710025 w 3757263"/>
                  <a:gd name="connsiteY62" fmla="*/ 253662 h 1141923"/>
                  <a:gd name="connsiteX63" fmla="*/ 710025 w 3757263"/>
                  <a:gd name="connsiteY63" fmla="*/ 258606 h 1141923"/>
                  <a:gd name="connsiteX64" fmla="*/ 740830 w 3757263"/>
                  <a:gd name="connsiteY64" fmla="*/ 258606 h 1141923"/>
                  <a:gd name="connsiteX65" fmla="*/ 740830 w 3757263"/>
                  <a:gd name="connsiteY65" fmla="*/ 268748 h 1141923"/>
                  <a:gd name="connsiteX66" fmla="*/ 747041 w 3757263"/>
                  <a:gd name="connsiteY66" fmla="*/ 268748 h 1141923"/>
                  <a:gd name="connsiteX67" fmla="*/ 747041 w 3757263"/>
                  <a:gd name="connsiteY67" fmla="*/ 272297 h 1141923"/>
                  <a:gd name="connsiteX68" fmla="*/ 751858 w 3757263"/>
                  <a:gd name="connsiteY68" fmla="*/ 272297 h 1141923"/>
                  <a:gd name="connsiteX69" fmla="*/ 751858 w 3757263"/>
                  <a:gd name="connsiteY69" fmla="*/ 279269 h 1141923"/>
                  <a:gd name="connsiteX70" fmla="*/ 765676 w 3757263"/>
                  <a:gd name="connsiteY70" fmla="*/ 279269 h 1141923"/>
                  <a:gd name="connsiteX71" fmla="*/ 765676 w 3757263"/>
                  <a:gd name="connsiteY71" fmla="*/ 285608 h 1141923"/>
                  <a:gd name="connsiteX72" fmla="*/ 771381 w 3757263"/>
                  <a:gd name="connsiteY72" fmla="*/ 285608 h 1141923"/>
                  <a:gd name="connsiteX73" fmla="*/ 771381 w 3757263"/>
                  <a:gd name="connsiteY73" fmla="*/ 294608 h 1141923"/>
                  <a:gd name="connsiteX74" fmla="*/ 782156 w 3757263"/>
                  <a:gd name="connsiteY74" fmla="*/ 294608 h 1141923"/>
                  <a:gd name="connsiteX75" fmla="*/ 782156 w 3757263"/>
                  <a:gd name="connsiteY75" fmla="*/ 300566 h 1141923"/>
                  <a:gd name="connsiteX76" fmla="*/ 792931 w 3757263"/>
                  <a:gd name="connsiteY76" fmla="*/ 300566 h 1141923"/>
                  <a:gd name="connsiteX77" fmla="*/ 792931 w 3757263"/>
                  <a:gd name="connsiteY77" fmla="*/ 308046 h 1141923"/>
                  <a:gd name="connsiteX78" fmla="*/ 800157 w 3757263"/>
                  <a:gd name="connsiteY78" fmla="*/ 308046 h 1141923"/>
                  <a:gd name="connsiteX79" fmla="*/ 800157 w 3757263"/>
                  <a:gd name="connsiteY79" fmla="*/ 311468 h 1141923"/>
                  <a:gd name="connsiteX80" fmla="*/ 807256 w 3757263"/>
                  <a:gd name="connsiteY80" fmla="*/ 311468 h 1141923"/>
                  <a:gd name="connsiteX81" fmla="*/ 807256 w 3757263"/>
                  <a:gd name="connsiteY81" fmla="*/ 317933 h 1141923"/>
                  <a:gd name="connsiteX82" fmla="*/ 817651 w 3757263"/>
                  <a:gd name="connsiteY82" fmla="*/ 317933 h 1141923"/>
                  <a:gd name="connsiteX83" fmla="*/ 817651 w 3757263"/>
                  <a:gd name="connsiteY83" fmla="*/ 322370 h 1141923"/>
                  <a:gd name="connsiteX84" fmla="*/ 836285 w 3757263"/>
                  <a:gd name="connsiteY84" fmla="*/ 322370 h 1141923"/>
                  <a:gd name="connsiteX85" fmla="*/ 836285 w 3757263"/>
                  <a:gd name="connsiteY85" fmla="*/ 329850 h 1141923"/>
                  <a:gd name="connsiteX86" fmla="*/ 841230 w 3757263"/>
                  <a:gd name="connsiteY86" fmla="*/ 329850 h 1141923"/>
                  <a:gd name="connsiteX87" fmla="*/ 841230 w 3757263"/>
                  <a:gd name="connsiteY87" fmla="*/ 336822 h 1141923"/>
                  <a:gd name="connsiteX88" fmla="*/ 841230 w 3757263"/>
                  <a:gd name="connsiteY88" fmla="*/ 339991 h 1141923"/>
                  <a:gd name="connsiteX89" fmla="*/ 872921 w 3757263"/>
                  <a:gd name="connsiteY89" fmla="*/ 339991 h 1141923"/>
                  <a:gd name="connsiteX90" fmla="*/ 872921 w 3757263"/>
                  <a:gd name="connsiteY90" fmla="*/ 345315 h 1141923"/>
                  <a:gd name="connsiteX91" fmla="*/ 881161 w 3757263"/>
                  <a:gd name="connsiteY91" fmla="*/ 345315 h 1141923"/>
                  <a:gd name="connsiteX92" fmla="*/ 881161 w 3757263"/>
                  <a:gd name="connsiteY92" fmla="*/ 364584 h 1141923"/>
                  <a:gd name="connsiteX93" fmla="*/ 891556 w 3757263"/>
                  <a:gd name="connsiteY93" fmla="*/ 364584 h 1141923"/>
                  <a:gd name="connsiteX94" fmla="*/ 891556 w 3757263"/>
                  <a:gd name="connsiteY94" fmla="*/ 368640 h 1141923"/>
                  <a:gd name="connsiteX95" fmla="*/ 917163 w 3757263"/>
                  <a:gd name="connsiteY95" fmla="*/ 368640 h 1141923"/>
                  <a:gd name="connsiteX96" fmla="*/ 917163 w 3757263"/>
                  <a:gd name="connsiteY96" fmla="*/ 376247 h 1141923"/>
                  <a:gd name="connsiteX97" fmla="*/ 952531 w 3757263"/>
                  <a:gd name="connsiteY97" fmla="*/ 376247 h 1141923"/>
                  <a:gd name="connsiteX98" fmla="*/ 952531 w 3757263"/>
                  <a:gd name="connsiteY98" fmla="*/ 384106 h 1141923"/>
                  <a:gd name="connsiteX99" fmla="*/ 958490 w 3757263"/>
                  <a:gd name="connsiteY99" fmla="*/ 384106 h 1141923"/>
                  <a:gd name="connsiteX100" fmla="*/ 958490 w 3757263"/>
                  <a:gd name="connsiteY100" fmla="*/ 390952 h 1141923"/>
                  <a:gd name="connsiteX101" fmla="*/ 971673 w 3757263"/>
                  <a:gd name="connsiteY101" fmla="*/ 390952 h 1141923"/>
                  <a:gd name="connsiteX102" fmla="*/ 971673 w 3757263"/>
                  <a:gd name="connsiteY102" fmla="*/ 395642 h 1141923"/>
                  <a:gd name="connsiteX103" fmla="*/ 1042916 w 3757263"/>
                  <a:gd name="connsiteY103" fmla="*/ 395642 h 1141923"/>
                  <a:gd name="connsiteX104" fmla="*/ 1042916 w 3757263"/>
                  <a:gd name="connsiteY104" fmla="*/ 403248 h 1141923"/>
                  <a:gd name="connsiteX105" fmla="*/ 1062185 w 3757263"/>
                  <a:gd name="connsiteY105" fmla="*/ 403248 h 1141923"/>
                  <a:gd name="connsiteX106" fmla="*/ 1062185 w 3757263"/>
                  <a:gd name="connsiteY106" fmla="*/ 410220 h 1141923"/>
                  <a:gd name="connsiteX107" fmla="*/ 1072707 w 3757263"/>
                  <a:gd name="connsiteY107" fmla="*/ 410220 h 1141923"/>
                  <a:gd name="connsiteX108" fmla="*/ 1072707 w 3757263"/>
                  <a:gd name="connsiteY108" fmla="*/ 417700 h 1141923"/>
                  <a:gd name="connsiteX109" fmla="*/ 1077904 w 3757263"/>
                  <a:gd name="connsiteY109" fmla="*/ 417700 h 1141923"/>
                  <a:gd name="connsiteX110" fmla="*/ 1077904 w 3757263"/>
                  <a:gd name="connsiteY110" fmla="*/ 422136 h 1141923"/>
                  <a:gd name="connsiteX111" fmla="*/ 1091215 w 3757263"/>
                  <a:gd name="connsiteY111" fmla="*/ 422136 h 1141923"/>
                  <a:gd name="connsiteX112" fmla="*/ 1091215 w 3757263"/>
                  <a:gd name="connsiteY112" fmla="*/ 430376 h 1141923"/>
                  <a:gd name="connsiteX113" fmla="*/ 1097046 w 3757263"/>
                  <a:gd name="connsiteY113" fmla="*/ 430376 h 1141923"/>
                  <a:gd name="connsiteX114" fmla="*/ 1097046 w 3757263"/>
                  <a:gd name="connsiteY114" fmla="*/ 434940 h 1141923"/>
                  <a:gd name="connsiteX115" fmla="*/ 1102878 w 3757263"/>
                  <a:gd name="connsiteY115" fmla="*/ 434940 h 1141923"/>
                  <a:gd name="connsiteX116" fmla="*/ 1102878 w 3757263"/>
                  <a:gd name="connsiteY116" fmla="*/ 440771 h 1141923"/>
                  <a:gd name="connsiteX117" fmla="*/ 1116949 w 3757263"/>
                  <a:gd name="connsiteY117" fmla="*/ 440771 h 1141923"/>
                  <a:gd name="connsiteX118" fmla="*/ 1116949 w 3757263"/>
                  <a:gd name="connsiteY118" fmla="*/ 449772 h 1141923"/>
                  <a:gd name="connsiteX119" fmla="*/ 1130006 w 3757263"/>
                  <a:gd name="connsiteY119" fmla="*/ 449772 h 1141923"/>
                  <a:gd name="connsiteX120" fmla="*/ 1130006 w 3757263"/>
                  <a:gd name="connsiteY120" fmla="*/ 458012 h 1141923"/>
                  <a:gd name="connsiteX121" fmla="*/ 1137232 w 3757263"/>
                  <a:gd name="connsiteY121" fmla="*/ 458012 h 1141923"/>
                  <a:gd name="connsiteX122" fmla="*/ 1137232 w 3757263"/>
                  <a:gd name="connsiteY122" fmla="*/ 468787 h 1141923"/>
                  <a:gd name="connsiteX123" fmla="*/ 1157008 w 3757263"/>
                  <a:gd name="connsiteY123" fmla="*/ 468787 h 1141923"/>
                  <a:gd name="connsiteX124" fmla="*/ 1157008 w 3757263"/>
                  <a:gd name="connsiteY124" fmla="*/ 480957 h 1141923"/>
                  <a:gd name="connsiteX125" fmla="*/ 1193643 w 3757263"/>
                  <a:gd name="connsiteY125" fmla="*/ 480957 h 1141923"/>
                  <a:gd name="connsiteX126" fmla="*/ 1193643 w 3757263"/>
                  <a:gd name="connsiteY126" fmla="*/ 488182 h 1141923"/>
                  <a:gd name="connsiteX127" fmla="*/ 1257788 w 3757263"/>
                  <a:gd name="connsiteY127" fmla="*/ 488182 h 1141923"/>
                  <a:gd name="connsiteX128" fmla="*/ 1257788 w 3757263"/>
                  <a:gd name="connsiteY128" fmla="*/ 492873 h 1141923"/>
                  <a:gd name="connsiteX129" fmla="*/ 1272873 w 3757263"/>
                  <a:gd name="connsiteY129" fmla="*/ 492873 h 1141923"/>
                  <a:gd name="connsiteX130" fmla="*/ 1272873 w 3757263"/>
                  <a:gd name="connsiteY130" fmla="*/ 503395 h 1141923"/>
                  <a:gd name="connsiteX131" fmla="*/ 1279338 w 3757263"/>
                  <a:gd name="connsiteY131" fmla="*/ 503395 h 1141923"/>
                  <a:gd name="connsiteX132" fmla="*/ 1279338 w 3757263"/>
                  <a:gd name="connsiteY132" fmla="*/ 513282 h 1141923"/>
                  <a:gd name="connsiteX133" fmla="*/ 1338158 w 3757263"/>
                  <a:gd name="connsiteY133" fmla="*/ 513282 h 1141923"/>
                  <a:gd name="connsiteX134" fmla="*/ 1338158 w 3757263"/>
                  <a:gd name="connsiteY134" fmla="*/ 525832 h 1141923"/>
                  <a:gd name="connsiteX135" fmla="*/ 1351976 w 3757263"/>
                  <a:gd name="connsiteY135" fmla="*/ 525832 h 1141923"/>
                  <a:gd name="connsiteX136" fmla="*/ 1351976 w 3757263"/>
                  <a:gd name="connsiteY136" fmla="*/ 533312 h 1141923"/>
                  <a:gd name="connsiteX137" fmla="*/ 1361991 w 3757263"/>
                  <a:gd name="connsiteY137" fmla="*/ 533312 h 1141923"/>
                  <a:gd name="connsiteX138" fmla="*/ 1361991 w 3757263"/>
                  <a:gd name="connsiteY138" fmla="*/ 549284 h 1141923"/>
                  <a:gd name="connsiteX139" fmla="*/ 1368329 w 3757263"/>
                  <a:gd name="connsiteY139" fmla="*/ 549284 h 1141923"/>
                  <a:gd name="connsiteX140" fmla="*/ 1368329 w 3757263"/>
                  <a:gd name="connsiteY140" fmla="*/ 554862 h 1141923"/>
                  <a:gd name="connsiteX141" fmla="*/ 1374413 w 3757263"/>
                  <a:gd name="connsiteY141" fmla="*/ 554862 h 1141923"/>
                  <a:gd name="connsiteX142" fmla="*/ 1374413 w 3757263"/>
                  <a:gd name="connsiteY142" fmla="*/ 558158 h 1141923"/>
                  <a:gd name="connsiteX143" fmla="*/ 1420430 w 3757263"/>
                  <a:gd name="connsiteY143" fmla="*/ 558158 h 1141923"/>
                  <a:gd name="connsiteX144" fmla="*/ 1420430 w 3757263"/>
                  <a:gd name="connsiteY144" fmla="*/ 571976 h 1141923"/>
                  <a:gd name="connsiteX145" fmla="*/ 1440840 w 3757263"/>
                  <a:gd name="connsiteY145" fmla="*/ 571976 h 1141923"/>
                  <a:gd name="connsiteX146" fmla="*/ 1440840 w 3757263"/>
                  <a:gd name="connsiteY146" fmla="*/ 580469 h 1141923"/>
                  <a:gd name="connsiteX147" fmla="*/ 1460362 w 3757263"/>
                  <a:gd name="connsiteY147" fmla="*/ 580469 h 1141923"/>
                  <a:gd name="connsiteX148" fmla="*/ 1460362 w 3757263"/>
                  <a:gd name="connsiteY148" fmla="*/ 591878 h 1141923"/>
                  <a:gd name="connsiteX149" fmla="*/ 1478617 w 3757263"/>
                  <a:gd name="connsiteY149" fmla="*/ 591878 h 1141923"/>
                  <a:gd name="connsiteX150" fmla="*/ 1478617 w 3757263"/>
                  <a:gd name="connsiteY150" fmla="*/ 598597 h 1141923"/>
                  <a:gd name="connsiteX151" fmla="*/ 1492054 w 3757263"/>
                  <a:gd name="connsiteY151" fmla="*/ 598597 h 1141923"/>
                  <a:gd name="connsiteX152" fmla="*/ 1492054 w 3757263"/>
                  <a:gd name="connsiteY152" fmla="*/ 609879 h 1141923"/>
                  <a:gd name="connsiteX153" fmla="*/ 1539846 w 3757263"/>
                  <a:gd name="connsiteY153" fmla="*/ 609879 h 1141923"/>
                  <a:gd name="connsiteX154" fmla="*/ 1539846 w 3757263"/>
                  <a:gd name="connsiteY154" fmla="*/ 625852 h 1141923"/>
                  <a:gd name="connsiteX155" fmla="*/ 1594736 w 3757263"/>
                  <a:gd name="connsiteY155" fmla="*/ 625852 h 1141923"/>
                  <a:gd name="connsiteX156" fmla="*/ 1594736 w 3757263"/>
                  <a:gd name="connsiteY156" fmla="*/ 631937 h 1141923"/>
                  <a:gd name="connsiteX157" fmla="*/ 1641640 w 3757263"/>
                  <a:gd name="connsiteY157" fmla="*/ 631937 h 1141923"/>
                  <a:gd name="connsiteX158" fmla="*/ 1641640 w 3757263"/>
                  <a:gd name="connsiteY158" fmla="*/ 637768 h 1141923"/>
                  <a:gd name="connsiteX159" fmla="*/ 1681445 w 3757263"/>
                  <a:gd name="connsiteY159" fmla="*/ 637768 h 1141923"/>
                  <a:gd name="connsiteX160" fmla="*/ 1681445 w 3757263"/>
                  <a:gd name="connsiteY160" fmla="*/ 644487 h 1141923"/>
                  <a:gd name="connsiteX161" fmla="*/ 1711489 w 3757263"/>
                  <a:gd name="connsiteY161" fmla="*/ 644487 h 1141923"/>
                  <a:gd name="connsiteX162" fmla="*/ 1711489 w 3757263"/>
                  <a:gd name="connsiteY162" fmla="*/ 649431 h 1141923"/>
                  <a:gd name="connsiteX163" fmla="*/ 1732786 w 3757263"/>
                  <a:gd name="connsiteY163" fmla="*/ 649431 h 1141923"/>
                  <a:gd name="connsiteX164" fmla="*/ 1732786 w 3757263"/>
                  <a:gd name="connsiteY164" fmla="*/ 655009 h 1141923"/>
                  <a:gd name="connsiteX165" fmla="*/ 1766505 w 3757263"/>
                  <a:gd name="connsiteY165" fmla="*/ 655009 h 1141923"/>
                  <a:gd name="connsiteX166" fmla="*/ 1766505 w 3757263"/>
                  <a:gd name="connsiteY166" fmla="*/ 665784 h 1141923"/>
                  <a:gd name="connsiteX167" fmla="*/ 1777027 w 3757263"/>
                  <a:gd name="connsiteY167" fmla="*/ 665784 h 1141923"/>
                  <a:gd name="connsiteX168" fmla="*/ 1777027 w 3757263"/>
                  <a:gd name="connsiteY168" fmla="*/ 671235 h 1141923"/>
                  <a:gd name="connsiteX169" fmla="*/ 1806058 w 3757263"/>
                  <a:gd name="connsiteY169" fmla="*/ 671235 h 1141923"/>
                  <a:gd name="connsiteX170" fmla="*/ 1806058 w 3757263"/>
                  <a:gd name="connsiteY170" fmla="*/ 676559 h 1141923"/>
                  <a:gd name="connsiteX171" fmla="*/ 1864877 w 3757263"/>
                  <a:gd name="connsiteY171" fmla="*/ 676559 h 1141923"/>
                  <a:gd name="connsiteX172" fmla="*/ 1864877 w 3757263"/>
                  <a:gd name="connsiteY172" fmla="*/ 685306 h 1141923"/>
                  <a:gd name="connsiteX173" fmla="*/ 1920528 w 3757263"/>
                  <a:gd name="connsiteY173" fmla="*/ 685306 h 1141923"/>
                  <a:gd name="connsiteX174" fmla="*/ 1920528 w 3757263"/>
                  <a:gd name="connsiteY174" fmla="*/ 693039 h 1141923"/>
                  <a:gd name="connsiteX175" fmla="*/ 1970602 w 3757263"/>
                  <a:gd name="connsiteY175" fmla="*/ 693039 h 1141923"/>
                  <a:gd name="connsiteX176" fmla="*/ 1970602 w 3757263"/>
                  <a:gd name="connsiteY176" fmla="*/ 698870 h 1141923"/>
                  <a:gd name="connsiteX177" fmla="*/ 1981250 w 3757263"/>
                  <a:gd name="connsiteY177" fmla="*/ 698870 h 1141923"/>
                  <a:gd name="connsiteX178" fmla="*/ 1981250 w 3757263"/>
                  <a:gd name="connsiteY178" fmla="*/ 713575 h 1141923"/>
                  <a:gd name="connsiteX179" fmla="*/ 2021435 w 3757263"/>
                  <a:gd name="connsiteY179" fmla="*/ 713575 h 1141923"/>
                  <a:gd name="connsiteX180" fmla="*/ 2021435 w 3757263"/>
                  <a:gd name="connsiteY180" fmla="*/ 723337 h 1141923"/>
                  <a:gd name="connsiteX181" fmla="*/ 2029929 w 3757263"/>
                  <a:gd name="connsiteY181" fmla="*/ 723337 h 1141923"/>
                  <a:gd name="connsiteX182" fmla="*/ 2029929 w 3757263"/>
                  <a:gd name="connsiteY182" fmla="*/ 729295 h 1141923"/>
                  <a:gd name="connsiteX183" fmla="*/ 2118032 w 3757263"/>
                  <a:gd name="connsiteY183" fmla="*/ 729295 h 1141923"/>
                  <a:gd name="connsiteX184" fmla="*/ 2118032 w 3757263"/>
                  <a:gd name="connsiteY184" fmla="*/ 734999 h 1141923"/>
                  <a:gd name="connsiteX185" fmla="*/ 2126019 w 3757263"/>
                  <a:gd name="connsiteY185" fmla="*/ 734999 h 1141923"/>
                  <a:gd name="connsiteX186" fmla="*/ 2126019 w 3757263"/>
                  <a:gd name="connsiteY186" fmla="*/ 741464 h 1141923"/>
                  <a:gd name="connsiteX187" fmla="*/ 2178881 w 3757263"/>
                  <a:gd name="connsiteY187" fmla="*/ 741464 h 1141923"/>
                  <a:gd name="connsiteX188" fmla="*/ 2178881 w 3757263"/>
                  <a:gd name="connsiteY188" fmla="*/ 751099 h 1141923"/>
                  <a:gd name="connsiteX189" fmla="*/ 2201952 w 3757263"/>
                  <a:gd name="connsiteY189" fmla="*/ 751099 h 1141923"/>
                  <a:gd name="connsiteX190" fmla="*/ 2201952 w 3757263"/>
                  <a:gd name="connsiteY190" fmla="*/ 759212 h 1141923"/>
                  <a:gd name="connsiteX191" fmla="*/ 2222616 w 3757263"/>
                  <a:gd name="connsiteY191" fmla="*/ 759212 h 1141923"/>
                  <a:gd name="connsiteX192" fmla="*/ 2222616 w 3757263"/>
                  <a:gd name="connsiteY192" fmla="*/ 777466 h 1141923"/>
                  <a:gd name="connsiteX193" fmla="*/ 2231363 w 3757263"/>
                  <a:gd name="connsiteY193" fmla="*/ 777466 h 1141923"/>
                  <a:gd name="connsiteX194" fmla="*/ 2231363 w 3757263"/>
                  <a:gd name="connsiteY194" fmla="*/ 781903 h 1141923"/>
                  <a:gd name="connsiteX195" fmla="*/ 2299690 w 3757263"/>
                  <a:gd name="connsiteY195" fmla="*/ 781903 h 1141923"/>
                  <a:gd name="connsiteX196" fmla="*/ 2299690 w 3757263"/>
                  <a:gd name="connsiteY196" fmla="*/ 791157 h 1141923"/>
                  <a:gd name="connsiteX197" fmla="*/ 2324410 w 3757263"/>
                  <a:gd name="connsiteY197" fmla="*/ 791157 h 1141923"/>
                  <a:gd name="connsiteX198" fmla="*/ 2324410 w 3757263"/>
                  <a:gd name="connsiteY198" fmla="*/ 801172 h 1141923"/>
                  <a:gd name="connsiteX199" fmla="*/ 2354707 w 3757263"/>
                  <a:gd name="connsiteY199" fmla="*/ 801172 h 1141923"/>
                  <a:gd name="connsiteX200" fmla="*/ 2354707 w 3757263"/>
                  <a:gd name="connsiteY200" fmla="*/ 810046 h 1141923"/>
                  <a:gd name="connsiteX201" fmla="*/ 2411499 w 3757263"/>
                  <a:gd name="connsiteY201" fmla="*/ 810046 h 1141923"/>
                  <a:gd name="connsiteX202" fmla="*/ 2411499 w 3757263"/>
                  <a:gd name="connsiteY202" fmla="*/ 820314 h 1141923"/>
                  <a:gd name="connsiteX203" fmla="*/ 2442684 w 3757263"/>
                  <a:gd name="connsiteY203" fmla="*/ 820314 h 1141923"/>
                  <a:gd name="connsiteX204" fmla="*/ 2442684 w 3757263"/>
                  <a:gd name="connsiteY204" fmla="*/ 829948 h 1141923"/>
                  <a:gd name="connsiteX205" fmla="*/ 2495293 w 3757263"/>
                  <a:gd name="connsiteY205" fmla="*/ 829948 h 1141923"/>
                  <a:gd name="connsiteX206" fmla="*/ 2495293 w 3757263"/>
                  <a:gd name="connsiteY206" fmla="*/ 839456 h 1141923"/>
                  <a:gd name="connsiteX207" fmla="*/ 2516209 w 3757263"/>
                  <a:gd name="connsiteY207" fmla="*/ 839456 h 1141923"/>
                  <a:gd name="connsiteX208" fmla="*/ 2516209 w 3757263"/>
                  <a:gd name="connsiteY208" fmla="*/ 852006 h 1141923"/>
                  <a:gd name="connsiteX209" fmla="*/ 2540168 w 3757263"/>
                  <a:gd name="connsiteY209" fmla="*/ 852006 h 1141923"/>
                  <a:gd name="connsiteX210" fmla="*/ 2540168 w 3757263"/>
                  <a:gd name="connsiteY210" fmla="*/ 859865 h 1141923"/>
                  <a:gd name="connsiteX211" fmla="*/ 2625356 w 3757263"/>
                  <a:gd name="connsiteY211" fmla="*/ 859865 h 1141923"/>
                  <a:gd name="connsiteX212" fmla="*/ 2625356 w 3757263"/>
                  <a:gd name="connsiteY212" fmla="*/ 873049 h 1141923"/>
                  <a:gd name="connsiteX213" fmla="*/ 2638540 w 3757263"/>
                  <a:gd name="connsiteY213" fmla="*/ 873049 h 1141923"/>
                  <a:gd name="connsiteX214" fmla="*/ 2638540 w 3757263"/>
                  <a:gd name="connsiteY214" fmla="*/ 887501 h 1141923"/>
                  <a:gd name="connsiteX215" fmla="*/ 2641201 w 3757263"/>
                  <a:gd name="connsiteY215" fmla="*/ 887501 h 1141923"/>
                  <a:gd name="connsiteX216" fmla="*/ 2641201 w 3757263"/>
                  <a:gd name="connsiteY216" fmla="*/ 900558 h 1141923"/>
                  <a:gd name="connsiteX217" fmla="*/ 2704332 w 3757263"/>
                  <a:gd name="connsiteY217" fmla="*/ 900558 h 1141923"/>
                  <a:gd name="connsiteX218" fmla="*/ 2704332 w 3757263"/>
                  <a:gd name="connsiteY218" fmla="*/ 914375 h 1141923"/>
                  <a:gd name="connsiteX219" fmla="*/ 2830339 w 3757263"/>
                  <a:gd name="connsiteY219" fmla="*/ 914375 h 1141923"/>
                  <a:gd name="connsiteX220" fmla="*/ 2830339 w 3757263"/>
                  <a:gd name="connsiteY220" fmla="*/ 929080 h 1141923"/>
                  <a:gd name="connsiteX221" fmla="*/ 2893089 w 3757263"/>
                  <a:gd name="connsiteY221" fmla="*/ 929080 h 1141923"/>
                  <a:gd name="connsiteX222" fmla="*/ 2893089 w 3757263"/>
                  <a:gd name="connsiteY222" fmla="*/ 950377 h 1141923"/>
                  <a:gd name="connsiteX223" fmla="*/ 3084001 w 3757263"/>
                  <a:gd name="connsiteY223" fmla="*/ 950377 h 1141923"/>
                  <a:gd name="connsiteX224" fmla="*/ 3084001 w 3757263"/>
                  <a:gd name="connsiteY224" fmla="*/ 973703 h 1141923"/>
                  <a:gd name="connsiteX225" fmla="*/ 3130652 w 3757263"/>
                  <a:gd name="connsiteY225" fmla="*/ 973703 h 1141923"/>
                  <a:gd name="connsiteX226" fmla="*/ 3130652 w 3757263"/>
                  <a:gd name="connsiteY226" fmla="*/ 1000704 h 1141923"/>
                  <a:gd name="connsiteX227" fmla="*/ 3225473 w 3757263"/>
                  <a:gd name="connsiteY227" fmla="*/ 1000704 h 1141923"/>
                  <a:gd name="connsiteX228" fmla="*/ 3225473 w 3757263"/>
                  <a:gd name="connsiteY228" fmla="*/ 1028086 h 1141923"/>
                  <a:gd name="connsiteX229" fmla="*/ 3284294 w 3757263"/>
                  <a:gd name="connsiteY229" fmla="*/ 1028086 h 1141923"/>
                  <a:gd name="connsiteX230" fmla="*/ 3284294 w 3757263"/>
                  <a:gd name="connsiteY230" fmla="*/ 1063961 h 1141923"/>
                  <a:gd name="connsiteX231" fmla="*/ 3499038 w 3757263"/>
                  <a:gd name="connsiteY231" fmla="*/ 1063961 h 1141923"/>
                  <a:gd name="connsiteX232" fmla="*/ 3499038 w 3757263"/>
                  <a:gd name="connsiteY232" fmla="*/ 1141923 h 1141923"/>
                  <a:gd name="connsiteX233" fmla="*/ 3757263 w 3757263"/>
                  <a:gd name="connsiteY233" fmla="*/ 1141923 h 1141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3757263" h="1141923">
                    <a:moveTo>
                      <a:pt x="0" y="0"/>
                    </a:moveTo>
                    <a:lnTo>
                      <a:pt x="114471" y="0"/>
                    </a:lnTo>
                    <a:lnTo>
                      <a:pt x="114471" y="6592"/>
                    </a:lnTo>
                    <a:lnTo>
                      <a:pt x="197631" y="6592"/>
                    </a:lnTo>
                    <a:lnTo>
                      <a:pt x="197631" y="12677"/>
                    </a:lnTo>
                    <a:lnTo>
                      <a:pt x="205490" y="12677"/>
                    </a:lnTo>
                    <a:lnTo>
                      <a:pt x="205490" y="19269"/>
                    </a:lnTo>
                    <a:lnTo>
                      <a:pt x="216265" y="19269"/>
                    </a:lnTo>
                    <a:lnTo>
                      <a:pt x="216265" y="22818"/>
                    </a:lnTo>
                    <a:lnTo>
                      <a:pt x="222858" y="22818"/>
                    </a:lnTo>
                    <a:lnTo>
                      <a:pt x="222858" y="30044"/>
                    </a:lnTo>
                    <a:lnTo>
                      <a:pt x="247324" y="30044"/>
                    </a:lnTo>
                    <a:lnTo>
                      <a:pt x="247324" y="47411"/>
                    </a:lnTo>
                    <a:lnTo>
                      <a:pt x="262916" y="47411"/>
                    </a:lnTo>
                    <a:lnTo>
                      <a:pt x="267353" y="47411"/>
                    </a:lnTo>
                    <a:lnTo>
                      <a:pt x="267353" y="54003"/>
                    </a:lnTo>
                    <a:lnTo>
                      <a:pt x="277494" y="54003"/>
                    </a:lnTo>
                    <a:lnTo>
                      <a:pt x="277494" y="60468"/>
                    </a:lnTo>
                    <a:lnTo>
                      <a:pt x="283326" y="60468"/>
                    </a:lnTo>
                    <a:lnTo>
                      <a:pt x="283326" y="65285"/>
                    </a:lnTo>
                    <a:lnTo>
                      <a:pt x="292326" y="65285"/>
                    </a:lnTo>
                    <a:lnTo>
                      <a:pt x="292326" y="71497"/>
                    </a:lnTo>
                    <a:lnTo>
                      <a:pt x="315651" y="71497"/>
                    </a:lnTo>
                    <a:lnTo>
                      <a:pt x="315651" y="78089"/>
                    </a:lnTo>
                    <a:lnTo>
                      <a:pt x="346836" y="78089"/>
                    </a:lnTo>
                    <a:lnTo>
                      <a:pt x="346836" y="83286"/>
                    </a:lnTo>
                    <a:lnTo>
                      <a:pt x="353808" y="83286"/>
                    </a:lnTo>
                    <a:lnTo>
                      <a:pt x="353808" y="87977"/>
                    </a:lnTo>
                    <a:lnTo>
                      <a:pt x="362555" y="87977"/>
                    </a:lnTo>
                    <a:lnTo>
                      <a:pt x="362555" y="95836"/>
                    </a:lnTo>
                    <a:lnTo>
                      <a:pt x="391331" y="95836"/>
                    </a:lnTo>
                    <a:lnTo>
                      <a:pt x="391331" y="108640"/>
                    </a:lnTo>
                    <a:lnTo>
                      <a:pt x="406797" y="108640"/>
                    </a:lnTo>
                    <a:lnTo>
                      <a:pt x="406797" y="121443"/>
                    </a:lnTo>
                    <a:lnTo>
                      <a:pt x="442165" y="121443"/>
                    </a:lnTo>
                    <a:lnTo>
                      <a:pt x="442165" y="134627"/>
                    </a:lnTo>
                    <a:lnTo>
                      <a:pt x="496675" y="134627"/>
                    </a:lnTo>
                    <a:lnTo>
                      <a:pt x="496675" y="146036"/>
                    </a:lnTo>
                    <a:lnTo>
                      <a:pt x="519620" y="146036"/>
                    </a:lnTo>
                    <a:lnTo>
                      <a:pt x="519620" y="157826"/>
                    </a:lnTo>
                    <a:lnTo>
                      <a:pt x="525705" y="157826"/>
                    </a:lnTo>
                    <a:lnTo>
                      <a:pt x="525705" y="162770"/>
                    </a:lnTo>
                    <a:lnTo>
                      <a:pt x="531536" y="162770"/>
                    </a:lnTo>
                    <a:lnTo>
                      <a:pt x="531536" y="173925"/>
                    </a:lnTo>
                    <a:lnTo>
                      <a:pt x="561580" y="173925"/>
                    </a:lnTo>
                    <a:lnTo>
                      <a:pt x="561580" y="191926"/>
                    </a:lnTo>
                    <a:lnTo>
                      <a:pt x="570961" y="191926"/>
                    </a:lnTo>
                    <a:lnTo>
                      <a:pt x="570961" y="199532"/>
                    </a:lnTo>
                    <a:lnTo>
                      <a:pt x="610132" y="199532"/>
                    </a:lnTo>
                    <a:lnTo>
                      <a:pt x="610132" y="205364"/>
                    </a:lnTo>
                    <a:lnTo>
                      <a:pt x="616217" y="205364"/>
                    </a:lnTo>
                    <a:lnTo>
                      <a:pt x="616217" y="220195"/>
                    </a:lnTo>
                    <a:lnTo>
                      <a:pt x="643979" y="220195"/>
                    </a:lnTo>
                    <a:lnTo>
                      <a:pt x="643979" y="228816"/>
                    </a:lnTo>
                    <a:lnTo>
                      <a:pt x="650951" y="228816"/>
                    </a:lnTo>
                    <a:lnTo>
                      <a:pt x="650951" y="235027"/>
                    </a:lnTo>
                    <a:lnTo>
                      <a:pt x="671868" y="235027"/>
                    </a:lnTo>
                    <a:lnTo>
                      <a:pt x="671868" y="240478"/>
                    </a:lnTo>
                    <a:lnTo>
                      <a:pt x="681756" y="240478"/>
                    </a:lnTo>
                    <a:lnTo>
                      <a:pt x="681756" y="248338"/>
                    </a:lnTo>
                    <a:lnTo>
                      <a:pt x="686193" y="248338"/>
                    </a:lnTo>
                    <a:lnTo>
                      <a:pt x="686193" y="253662"/>
                    </a:lnTo>
                    <a:lnTo>
                      <a:pt x="710025" y="253662"/>
                    </a:lnTo>
                    <a:lnTo>
                      <a:pt x="710025" y="258606"/>
                    </a:lnTo>
                    <a:lnTo>
                      <a:pt x="740830" y="258606"/>
                    </a:lnTo>
                    <a:lnTo>
                      <a:pt x="740830" y="268748"/>
                    </a:lnTo>
                    <a:lnTo>
                      <a:pt x="747041" y="268748"/>
                    </a:lnTo>
                    <a:lnTo>
                      <a:pt x="747041" y="272297"/>
                    </a:lnTo>
                    <a:lnTo>
                      <a:pt x="751858" y="272297"/>
                    </a:lnTo>
                    <a:lnTo>
                      <a:pt x="751858" y="279269"/>
                    </a:lnTo>
                    <a:lnTo>
                      <a:pt x="765676" y="279269"/>
                    </a:lnTo>
                    <a:lnTo>
                      <a:pt x="765676" y="285608"/>
                    </a:lnTo>
                    <a:lnTo>
                      <a:pt x="771381" y="285608"/>
                    </a:lnTo>
                    <a:lnTo>
                      <a:pt x="771381" y="294608"/>
                    </a:lnTo>
                    <a:lnTo>
                      <a:pt x="782156" y="294608"/>
                    </a:lnTo>
                    <a:lnTo>
                      <a:pt x="782156" y="300566"/>
                    </a:lnTo>
                    <a:lnTo>
                      <a:pt x="792931" y="300566"/>
                    </a:lnTo>
                    <a:lnTo>
                      <a:pt x="792931" y="308046"/>
                    </a:lnTo>
                    <a:lnTo>
                      <a:pt x="800157" y="308046"/>
                    </a:lnTo>
                    <a:lnTo>
                      <a:pt x="800157" y="311468"/>
                    </a:lnTo>
                    <a:lnTo>
                      <a:pt x="807256" y="311468"/>
                    </a:lnTo>
                    <a:lnTo>
                      <a:pt x="807256" y="317933"/>
                    </a:lnTo>
                    <a:lnTo>
                      <a:pt x="817651" y="317933"/>
                    </a:lnTo>
                    <a:lnTo>
                      <a:pt x="817651" y="322370"/>
                    </a:lnTo>
                    <a:lnTo>
                      <a:pt x="836285" y="322370"/>
                    </a:lnTo>
                    <a:lnTo>
                      <a:pt x="836285" y="329850"/>
                    </a:lnTo>
                    <a:lnTo>
                      <a:pt x="841230" y="329850"/>
                    </a:lnTo>
                    <a:lnTo>
                      <a:pt x="841230" y="336822"/>
                    </a:lnTo>
                    <a:lnTo>
                      <a:pt x="841230" y="339991"/>
                    </a:lnTo>
                    <a:lnTo>
                      <a:pt x="872921" y="339991"/>
                    </a:lnTo>
                    <a:lnTo>
                      <a:pt x="872921" y="345315"/>
                    </a:lnTo>
                    <a:lnTo>
                      <a:pt x="881161" y="345315"/>
                    </a:lnTo>
                    <a:lnTo>
                      <a:pt x="881161" y="364584"/>
                    </a:lnTo>
                    <a:lnTo>
                      <a:pt x="891556" y="364584"/>
                    </a:lnTo>
                    <a:lnTo>
                      <a:pt x="891556" y="368640"/>
                    </a:lnTo>
                    <a:lnTo>
                      <a:pt x="917163" y="368640"/>
                    </a:lnTo>
                    <a:lnTo>
                      <a:pt x="917163" y="376247"/>
                    </a:lnTo>
                    <a:lnTo>
                      <a:pt x="952531" y="376247"/>
                    </a:lnTo>
                    <a:lnTo>
                      <a:pt x="952531" y="384106"/>
                    </a:lnTo>
                    <a:lnTo>
                      <a:pt x="958490" y="384106"/>
                    </a:lnTo>
                    <a:lnTo>
                      <a:pt x="958490" y="390952"/>
                    </a:lnTo>
                    <a:lnTo>
                      <a:pt x="971673" y="390952"/>
                    </a:lnTo>
                    <a:lnTo>
                      <a:pt x="971673" y="395642"/>
                    </a:lnTo>
                    <a:lnTo>
                      <a:pt x="1042916" y="395642"/>
                    </a:lnTo>
                    <a:lnTo>
                      <a:pt x="1042916" y="403248"/>
                    </a:lnTo>
                    <a:lnTo>
                      <a:pt x="1062185" y="403248"/>
                    </a:lnTo>
                    <a:lnTo>
                      <a:pt x="1062185" y="410220"/>
                    </a:lnTo>
                    <a:lnTo>
                      <a:pt x="1072707" y="410220"/>
                    </a:lnTo>
                    <a:lnTo>
                      <a:pt x="1072707" y="417700"/>
                    </a:lnTo>
                    <a:lnTo>
                      <a:pt x="1077904" y="417700"/>
                    </a:lnTo>
                    <a:lnTo>
                      <a:pt x="1077904" y="422136"/>
                    </a:lnTo>
                    <a:lnTo>
                      <a:pt x="1091215" y="422136"/>
                    </a:lnTo>
                    <a:lnTo>
                      <a:pt x="1091215" y="430376"/>
                    </a:lnTo>
                    <a:lnTo>
                      <a:pt x="1097046" y="430376"/>
                    </a:lnTo>
                    <a:lnTo>
                      <a:pt x="1097046" y="434940"/>
                    </a:lnTo>
                    <a:lnTo>
                      <a:pt x="1102878" y="434940"/>
                    </a:lnTo>
                    <a:lnTo>
                      <a:pt x="1102878" y="440771"/>
                    </a:lnTo>
                    <a:lnTo>
                      <a:pt x="1116949" y="440771"/>
                    </a:lnTo>
                    <a:lnTo>
                      <a:pt x="1116949" y="449772"/>
                    </a:lnTo>
                    <a:lnTo>
                      <a:pt x="1130006" y="449772"/>
                    </a:lnTo>
                    <a:lnTo>
                      <a:pt x="1130006" y="458012"/>
                    </a:lnTo>
                    <a:lnTo>
                      <a:pt x="1137232" y="458012"/>
                    </a:lnTo>
                    <a:lnTo>
                      <a:pt x="1137232" y="468787"/>
                    </a:lnTo>
                    <a:lnTo>
                      <a:pt x="1157008" y="468787"/>
                    </a:lnTo>
                    <a:lnTo>
                      <a:pt x="1157008" y="480957"/>
                    </a:lnTo>
                    <a:lnTo>
                      <a:pt x="1193643" y="480957"/>
                    </a:lnTo>
                    <a:lnTo>
                      <a:pt x="1193643" y="488182"/>
                    </a:lnTo>
                    <a:lnTo>
                      <a:pt x="1257788" y="488182"/>
                    </a:lnTo>
                    <a:lnTo>
                      <a:pt x="1257788" y="492873"/>
                    </a:lnTo>
                    <a:lnTo>
                      <a:pt x="1272873" y="492873"/>
                    </a:lnTo>
                    <a:lnTo>
                      <a:pt x="1272873" y="503395"/>
                    </a:lnTo>
                    <a:lnTo>
                      <a:pt x="1279338" y="503395"/>
                    </a:lnTo>
                    <a:lnTo>
                      <a:pt x="1279338" y="513282"/>
                    </a:lnTo>
                    <a:lnTo>
                      <a:pt x="1338158" y="513282"/>
                    </a:lnTo>
                    <a:lnTo>
                      <a:pt x="1338158" y="525832"/>
                    </a:lnTo>
                    <a:lnTo>
                      <a:pt x="1351976" y="525832"/>
                    </a:lnTo>
                    <a:lnTo>
                      <a:pt x="1351976" y="533312"/>
                    </a:lnTo>
                    <a:lnTo>
                      <a:pt x="1361991" y="533312"/>
                    </a:lnTo>
                    <a:lnTo>
                      <a:pt x="1361991" y="549284"/>
                    </a:lnTo>
                    <a:lnTo>
                      <a:pt x="1368329" y="549284"/>
                    </a:lnTo>
                    <a:lnTo>
                      <a:pt x="1368329" y="554862"/>
                    </a:lnTo>
                    <a:lnTo>
                      <a:pt x="1374413" y="554862"/>
                    </a:lnTo>
                    <a:lnTo>
                      <a:pt x="1374413" y="558158"/>
                    </a:lnTo>
                    <a:lnTo>
                      <a:pt x="1420430" y="558158"/>
                    </a:lnTo>
                    <a:lnTo>
                      <a:pt x="1420430" y="571976"/>
                    </a:lnTo>
                    <a:lnTo>
                      <a:pt x="1440840" y="571976"/>
                    </a:lnTo>
                    <a:lnTo>
                      <a:pt x="1440840" y="580469"/>
                    </a:lnTo>
                    <a:lnTo>
                      <a:pt x="1460362" y="580469"/>
                    </a:lnTo>
                    <a:lnTo>
                      <a:pt x="1460362" y="591878"/>
                    </a:lnTo>
                    <a:lnTo>
                      <a:pt x="1478617" y="591878"/>
                    </a:lnTo>
                    <a:lnTo>
                      <a:pt x="1478617" y="598597"/>
                    </a:lnTo>
                    <a:lnTo>
                      <a:pt x="1492054" y="598597"/>
                    </a:lnTo>
                    <a:lnTo>
                      <a:pt x="1492054" y="609879"/>
                    </a:lnTo>
                    <a:lnTo>
                      <a:pt x="1539846" y="609879"/>
                    </a:lnTo>
                    <a:lnTo>
                      <a:pt x="1539846" y="625852"/>
                    </a:lnTo>
                    <a:lnTo>
                      <a:pt x="1594736" y="625852"/>
                    </a:lnTo>
                    <a:lnTo>
                      <a:pt x="1594736" y="631937"/>
                    </a:lnTo>
                    <a:lnTo>
                      <a:pt x="1641640" y="631937"/>
                    </a:lnTo>
                    <a:lnTo>
                      <a:pt x="1641640" y="637768"/>
                    </a:lnTo>
                    <a:lnTo>
                      <a:pt x="1681445" y="637768"/>
                    </a:lnTo>
                    <a:lnTo>
                      <a:pt x="1681445" y="644487"/>
                    </a:lnTo>
                    <a:lnTo>
                      <a:pt x="1711489" y="644487"/>
                    </a:lnTo>
                    <a:lnTo>
                      <a:pt x="1711489" y="649431"/>
                    </a:lnTo>
                    <a:lnTo>
                      <a:pt x="1732786" y="649431"/>
                    </a:lnTo>
                    <a:lnTo>
                      <a:pt x="1732786" y="655009"/>
                    </a:lnTo>
                    <a:lnTo>
                      <a:pt x="1766505" y="655009"/>
                    </a:lnTo>
                    <a:lnTo>
                      <a:pt x="1766505" y="665784"/>
                    </a:lnTo>
                    <a:lnTo>
                      <a:pt x="1777027" y="665784"/>
                    </a:lnTo>
                    <a:lnTo>
                      <a:pt x="1777027" y="671235"/>
                    </a:lnTo>
                    <a:lnTo>
                      <a:pt x="1806058" y="671235"/>
                    </a:lnTo>
                    <a:lnTo>
                      <a:pt x="1806058" y="676559"/>
                    </a:lnTo>
                    <a:lnTo>
                      <a:pt x="1864877" y="676559"/>
                    </a:lnTo>
                    <a:lnTo>
                      <a:pt x="1864877" y="685306"/>
                    </a:lnTo>
                    <a:lnTo>
                      <a:pt x="1920528" y="685306"/>
                    </a:lnTo>
                    <a:lnTo>
                      <a:pt x="1920528" y="693039"/>
                    </a:lnTo>
                    <a:lnTo>
                      <a:pt x="1970602" y="693039"/>
                    </a:lnTo>
                    <a:lnTo>
                      <a:pt x="1970602" y="698870"/>
                    </a:lnTo>
                    <a:lnTo>
                      <a:pt x="1981250" y="698870"/>
                    </a:lnTo>
                    <a:lnTo>
                      <a:pt x="1981250" y="713575"/>
                    </a:lnTo>
                    <a:lnTo>
                      <a:pt x="2021435" y="713575"/>
                    </a:lnTo>
                    <a:lnTo>
                      <a:pt x="2021435" y="723337"/>
                    </a:lnTo>
                    <a:lnTo>
                      <a:pt x="2029929" y="723337"/>
                    </a:lnTo>
                    <a:lnTo>
                      <a:pt x="2029929" y="729295"/>
                    </a:lnTo>
                    <a:lnTo>
                      <a:pt x="2118032" y="729295"/>
                    </a:lnTo>
                    <a:lnTo>
                      <a:pt x="2118032" y="734999"/>
                    </a:lnTo>
                    <a:lnTo>
                      <a:pt x="2126019" y="734999"/>
                    </a:lnTo>
                    <a:lnTo>
                      <a:pt x="2126019" y="741464"/>
                    </a:lnTo>
                    <a:lnTo>
                      <a:pt x="2178881" y="741464"/>
                    </a:lnTo>
                    <a:lnTo>
                      <a:pt x="2178881" y="751099"/>
                    </a:lnTo>
                    <a:lnTo>
                      <a:pt x="2201952" y="751099"/>
                    </a:lnTo>
                    <a:lnTo>
                      <a:pt x="2201952" y="759212"/>
                    </a:lnTo>
                    <a:lnTo>
                      <a:pt x="2222616" y="759212"/>
                    </a:lnTo>
                    <a:lnTo>
                      <a:pt x="2222616" y="777466"/>
                    </a:lnTo>
                    <a:lnTo>
                      <a:pt x="2231363" y="777466"/>
                    </a:lnTo>
                    <a:lnTo>
                      <a:pt x="2231363" y="781903"/>
                    </a:lnTo>
                    <a:lnTo>
                      <a:pt x="2299690" y="781903"/>
                    </a:lnTo>
                    <a:lnTo>
                      <a:pt x="2299690" y="791157"/>
                    </a:lnTo>
                    <a:lnTo>
                      <a:pt x="2324410" y="791157"/>
                    </a:lnTo>
                    <a:lnTo>
                      <a:pt x="2324410" y="801172"/>
                    </a:lnTo>
                    <a:lnTo>
                      <a:pt x="2354707" y="801172"/>
                    </a:lnTo>
                    <a:lnTo>
                      <a:pt x="2354707" y="810046"/>
                    </a:lnTo>
                    <a:lnTo>
                      <a:pt x="2411499" y="810046"/>
                    </a:lnTo>
                    <a:lnTo>
                      <a:pt x="2411499" y="820314"/>
                    </a:lnTo>
                    <a:lnTo>
                      <a:pt x="2442684" y="820314"/>
                    </a:lnTo>
                    <a:lnTo>
                      <a:pt x="2442684" y="829948"/>
                    </a:lnTo>
                    <a:lnTo>
                      <a:pt x="2495293" y="829948"/>
                    </a:lnTo>
                    <a:lnTo>
                      <a:pt x="2495293" y="839456"/>
                    </a:lnTo>
                    <a:lnTo>
                      <a:pt x="2516209" y="839456"/>
                    </a:lnTo>
                    <a:lnTo>
                      <a:pt x="2516209" y="852006"/>
                    </a:lnTo>
                    <a:lnTo>
                      <a:pt x="2540168" y="852006"/>
                    </a:lnTo>
                    <a:lnTo>
                      <a:pt x="2540168" y="859865"/>
                    </a:lnTo>
                    <a:lnTo>
                      <a:pt x="2625356" y="859865"/>
                    </a:lnTo>
                    <a:lnTo>
                      <a:pt x="2625356" y="873049"/>
                    </a:lnTo>
                    <a:lnTo>
                      <a:pt x="2638540" y="873049"/>
                    </a:lnTo>
                    <a:lnTo>
                      <a:pt x="2638540" y="887501"/>
                    </a:lnTo>
                    <a:lnTo>
                      <a:pt x="2641201" y="887501"/>
                    </a:lnTo>
                    <a:lnTo>
                      <a:pt x="2641201" y="900558"/>
                    </a:lnTo>
                    <a:lnTo>
                      <a:pt x="2704332" y="900558"/>
                    </a:lnTo>
                    <a:lnTo>
                      <a:pt x="2704332" y="914375"/>
                    </a:lnTo>
                    <a:lnTo>
                      <a:pt x="2830339" y="914375"/>
                    </a:lnTo>
                    <a:lnTo>
                      <a:pt x="2830339" y="929080"/>
                    </a:lnTo>
                    <a:lnTo>
                      <a:pt x="2893089" y="929080"/>
                    </a:lnTo>
                    <a:lnTo>
                      <a:pt x="2893089" y="950377"/>
                    </a:lnTo>
                    <a:lnTo>
                      <a:pt x="3084001" y="950377"/>
                    </a:lnTo>
                    <a:lnTo>
                      <a:pt x="3084001" y="973703"/>
                    </a:lnTo>
                    <a:lnTo>
                      <a:pt x="3130652" y="973703"/>
                    </a:lnTo>
                    <a:lnTo>
                      <a:pt x="3130652" y="1000704"/>
                    </a:lnTo>
                    <a:lnTo>
                      <a:pt x="3225473" y="1000704"/>
                    </a:lnTo>
                    <a:lnTo>
                      <a:pt x="3225473" y="1028086"/>
                    </a:lnTo>
                    <a:lnTo>
                      <a:pt x="3284294" y="1028086"/>
                    </a:lnTo>
                    <a:lnTo>
                      <a:pt x="3284294" y="1063961"/>
                    </a:lnTo>
                    <a:lnTo>
                      <a:pt x="3499038" y="1063961"/>
                    </a:lnTo>
                    <a:lnTo>
                      <a:pt x="3499038" y="1141923"/>
                    </a:lnTo>
                    <a:lnTo>
                      <a:pt x="3757263" y="1141923"/>
                    </a:lnTo>
                  </a:path>
                </a:pathLst>
              </a:custGeom>
              <a:noFill/>
              <a:ln w="12669" cap="flat">
                <a:solidFill>
                  <a:schemeClr val="bg2">
                    <a:lumMod val="25000"/>
                  </a:schemeClr>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A989F51E-0C20-44C2-BCC8-B5BCA2F7497B}"/>
                  </a:ext>
                </a:extLst>
              </p:cNvPr>
              <p:cNvSpPr/>
              <p:nvPr/>
            </p:nvSpPr>
            <p:spPr>
              <a:xfrm>
                <a:off x="10535938" y="2931428"/>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B4BA1739-3102-499B-B32B-5AC2095DB708}"/>
                  </a:ext>
                </a:extLst>
              </p:cNvPr>
              <p:cNvSpPr/>
              <p:nvPr/>
            </p:nvSpPr>
            <p:spPr>
              <a:xfrm>
                <a:off x="10516669" y="295069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60" name="Freeform: Shape 559">
                <a:extLst>
                  <a:ext uri="{FF2B5EF4-FFF2-40B4-BE49-F238E27FC236}">
                    <a16:creationId xmlns:a16="http://schemas.microsoft.com/office/drawing/2014/main" id="{9A733C37-FA85-447C-96BD-BC572FB9CD3F}"/>
                  </a:ext>
                </a:extLst>
              </p:cNvPr>
              <p:cNvSpPr/>
              <p:nvPr/>
            </p:nvSpPr>
            <p:spPr>
              <a:xfrm>
                <a:off x="10464948" y="2931428"/>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61" name="Freeform: Shape 560">
                <a:extLst>
                  <a:ext uri="{FF2B5EF4-FFF2-40B4-BE49-F238E27FC236}">
                    <a16:creationId xmlns:a16="http://schemas.microsoft.com/office/drawing/2014/main" id="{2A73897E-3D80-47A7-800E-D82BD671CCAC}"/>
                  </a:ext>
                </a:extLst>
              </p:cNvPr>
              <p:cNvSpPr/>
              <p:nvPr/>
            </p:nvSpPr>
            <p:spPr>
              <a:xfrm>
                <a:off x="10445679" y="295069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62" name="Freeform: Shape 561">
                <a:extLst>
                  <a:ext uri="{FF2B5EF4-FFF2-40B4-BE49-F238E27FC236}">
                    <a16:creationId xmlns:a16="http://schemas.microsoft.com/office/drawing/2014/main" id="{9FB731BF-F840-4367-B9D3-56376164B40B}"/>
                  </a:ext>
                </a:extLst>
              </p:cNvPr>
              <p:cNvSpPr/>
              <p:nvPr/>
            </p:nvSpPr>
            <p:spPr>
              <a:xfrm>
                <a:off x="10266430" y="285194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63" name="Freeform: Shape 562">
                <a:extLst>
                  <a:ext uri="{FF2B5EF4-FFF2-40B4-BE49-F238E27FC236}">
                    <a16:creationId xmlns:a16="http://schemas.microsoft.com/office/drawing/2014/main" id="{752F7CF4-7069-475C-A51B-AF6AD5F6514D}"/>
                  </a:ext>
                </a:extLst>
              </p:cNvPr>
              <p:cNvSpPr/>
              <p:nvPr/>
            </p:nvSpPr>
            <p:spPr>
              <a:xfrm>
                <a:off x="10247161" y="2871213"/>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564" name="Freeform: Shape 563">
                <a:extLst>
                  <a:ext uri="{FF2B5EF4-FFF2-40B4-BE49-F238E27FC236}">
                    <a16:creationId xmlns:a16="http://schemas.microsoft.com/office/drawing/2014/main" id="{9A176733-7E52-4D24-B29B-7D19C857F8E2}"/>
                  </a:ext>
                </a:extLst>
              </p:cNvPr>
              <p:cNvSpPr/>
              <p:nvPr/>
            </p:nvSpPr>
            <p:spPr>
              <a:xfrm>
                <a:off x="10179087" y="285384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65" name="Freeform: Shape 564">
                <a:extLst>
                  <a:ext uri="{FF2B5EF4-FFF2-40B4-BE49-F238E27FC236}">
                    <a16:creationId xmlns:a16="http://schemas.microsoft.com/office/drawing/2014/main" id="{A5B29A7C-21A5-4D1C-98F3-5CF119C7B30C}"/>
                  </a:ext>
                </a:extLst>
              </p:cNvPr>
              <p:cNvSpPr/>
              <p:nvPr/>
            </p:nvSpPr>
            <p:spPr>
              <a:xfrm>
                <a:off x="10159692" y="28732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66" name="Freeform: Shape 565">
                <a:extLst>
                  <a:ext uri="{FF2B5EF4-FFF2-40B4-BE49-F238E27FC236}">
                    <a16:creationId xmlns:a16="http://schemas.microsoft.com/office/drawing/2014/main" id="{D53C432A-D9F8-4C24-85CE-32AFF6B3F66A}"/>
                  </a:ext>
                </a:extLst>
              </p:cNvPr>
              <p:cNvSpPr/>
              <p:nvPr/>
            </p:nvSpPr>
            <p:spPr>
              <a:xfrm>
                <a:off x="10148790" y="285384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67" name="Freeform: Shape 566">
                <a:extLst>
                  <a:ext uri="{FF2B5EF4-FFF2-40B4-BE49-F238E27FC236}">
                    <a16:creationId xmlns:a16="http://schemas.microsoft.com/office/drawing/2014/main" id="{8BAAD63A-3FA9-4274-BF46-D4FBD973E6A6}"/>
                  </a:ext>
                </a:extLst>
              </p:cNvPr>
              <p:cNvSpPr/>
              <p:nvPr/>
            </p:nvSpPr>
            <p:spPr>
              <a:xfrm>
                <a:off x="10129394" y="28732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68" name="Freeform: Shape 567">
                <a:extLst>
                  <a:ext uri="{FF2B5EF4-FFF2-40B4-BE49-F238E27FC236}">
                    <a16:creationId xmlns:a16="http://schemas.microsoft.com/office/drawing/2014/main" id="{B91EE080-6ED4-493B-9146-1B4CEFE622E6}"/>
                  </a:ext>
                </a:extLst>
              </p:cNvPr>
              <p:cNvSpPr/>
              <p:nvPr/>
            </p:nvSpPr>
            <p:spPr>
              <a:xfrm>
                <a:off x="10033558" y="281530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69" name="Freeform: Shape 568">
                <a:extLst>
                  <a:ext uri="{FF2B5EF4-FFF2-40B4-BE49-F238E27FC236}">
                    <a16:creationId xmlns:a16="http://schemas.microsoft.com/office/drawing/2014/main" id="{42F57975-79E7-4B5B-910C-E56A77587EF5}"/>
                  </a:ext>
                </a:extLst>
              </p:cNvPr>
              <p:cNvSpPr/>
              <p:nvPr/>
            </p:nvSpPr>
            <p:spPr>
              <a:xfrm>
                <a:off x="10014163" y="28345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70" name="Freeform: Shape 569">
                <a:extLst>
                  <a:ext uri="{FF2B5EF4-FFF2-40B4-BE49-F238E27FC236}">
                    <a16:creationId xmlns:a16="http://schemas.microsoft.com/office/drawing/2014/main" id="{138E3299-865B-4666-B696-98B0E9BCECB7}"/>
                  </a:ext>
                </a:extLst>
              </p:cNvPr>
              <p:cNvSpPr/>
              <p:nvPr/>
            </p:nvSpPr>
            <p:spPr>
              <a:xfrm>
                <a:off x="10011247" y="281530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71" name="Freeform: Shape 570">
                <a:extLst>
                  <a:ext uri="{FF2B5EF4-FFF2-40B4-BE49-F238E27FC236}">
                    <a16:creationId xmlns:a16="http://schemas.microsoft.com/office/drawing/2014/main" id="{EC72EDF2-E6D6-48FE-AADA-29933BDE2466}"/>
                  </a:ext>
                </a:extLst>
              </p:cNvPr>
              <p:cNvSpPr/>
              <p:nvPr/>
            </p:nvSpPr>
            <p:spPr>
              <a:xfrm>
                <a:off x="9991978" y="28345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72" name="Freeform: Shape 571">
                <a:extLst>
                  <a:ext uri="{FF2B5EF4-FFF2-40B4-BE49-F238E27FC236}">
                    <a16:creationId xmlns:a16="http://schemas.microsoft.com/office/drawing/2014/main" id="{05A9421C-9EFA-40F7-B83C-6B1BA3B5FC40}"/>
                  </a:ext>
                </a:extLst>
              </p:cNvPr>
              <p:cNvSpPr/>
              <p:nvPr/>
            </p:nvSpPr>
            <p:spPr>
              <a:xfrm>
                <a:off x="9958258" y="278970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73" name="Freeform: Shape 572">
                <a:extLst>
                  <a:ext uri="{FF2B5EF4-FFF2-40B4-BE49-F238E27FC236}">
                    <a16:creationId xmlns:a16="http://schemas.microsoft.com/office/drawing/2014/main" id="{B8FA4BAC-69D8-4B31-A52C-0DDF4BCE0287}"/>
                  </a:ext>
                </a:extLst>
              </p:cNvPr>
              <p:cNvSpPr/>
              <p:nvPr/>
            </p:nvSpPr>
            <p:spPr>
              <a:xfrm>
                <a:off x="9938990" y="28089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74" name="Freeform: Shape 573">
                <a:extLst>
                  <a:ext uri="{FF2B5EF4-FFF2-40B4-BE49-F238E27FC236}">
                    <a16:creationId xmlns:a16="http://schemas.microsoft.com/office/drawing/2014/main" id="{11E2C024-7CB5-4C85-B1AA-F532DC144746}"/>
                  </a:ext>
                </a:extLst>
              </p:cNvPr>
              <p:cNvSpPr/>
              <p:nvPr/>
            </p:nvSpPr>
            <p:spPr>
              <a:xfrm>
                <a:off x="9919594" y="278970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75" name="Freeform: Shape 574">
                <a:extLst>
                  <a:ext uri="{FF2B5EF4-FFF2-40B4-BE49-F238E27FC236}">
                    <a16:creationId xmlns:a16="http://schemas.microsoft.com/office/drawing/2014/main" id="{7E4A1455-01B3-452A-B8A1-558B8B26FA5D}"/>
                  </a:ext>
                </a:extLst>
              </p:cNvPr>
              <p:cNvSpPr/>
              <p:nvPr/>
            </p:nvSpPr>
            <p:spPr>
              <a:xfrm>
                <a:off x="9900325" y="28089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76" name="Freeform: Shape 575">
                <a:extLst>
                  <a:ext uri="{FF2B5EF4-FFF2-40B4-BE49-F238E27FC236}">
                    <a16:creationId xmlns:a16="http://schemas.microsoft.com/office/drawing/2014/main" id="{3FF05232-BD8D-4C40-BBB3-E621A86650EA}"/>
                  </a:ext>
                </a:extLst>
              </p:cNvPr>
              <p:cNvSpPr/>
              <p:nvPr/>
            </p:nvSpPr>
            <p:spPr>
              <a:xfrm>
                <a:off x="9863563" y="274203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77" name="Freeform: Shape 576">
                <a:extLst>
                  <a:ext uri="{FF2B5EF4-FFF2-40B4-BE49-F238E27FC236}">
                    <a16:creationId xmlns:a16="http://schemas.microsoft.com/office/drawing/2014/main" id="{1420AA36-F8AB-455A-BB70-250AA6545955}"/>
                  </a:ext>
                </a:extLst>
              </p:cNvPr>
              <p:cNvSpPr/>
              <p:nvPr/>
            </p:nvSpPr>
            <p:spPr>
              <a:xfrm>
                <a:off x="9844167" y="27614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78" name="Freeform: Shape 577">
                <a:extLst>
                  <a:ext uri="{FF2B5EF4-FFF2-40B4-BE49-F238E27FC236}">
                    <a16:creationId xmlns:a16="http://schemas.microsoft.com/office/drawing/2014/main" id="{96CD84A3-1800-4D44-92F1-97724FC2E457}"/>
                  </a:ext>
                </a:extLst>
              </p:cNvPr>
              <p:cNvSpPr/>
              <p:nvPr/>
            </p:nvSpPr>
            <p:spPr>
              <a:xfrm>
                <a:off x="9833139" y="274203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79" name="Freeform: Shape 578">
                <a:extLst>
                  <a:ext uri="{FF2B5EF4-FFF2-40B4-BE49-F238E27FC236}">
                    <a16:creationId xmlns:a16="http://schemas.microsoft.com/office/drawing/2014/main" id="{8CFD7A37-C093-4FF7-927F-3D7728F22172}"/>
                  </a:ext>
                </a:extLst>
              </p:cNvPr>
              <p:cNvSpPr/>
              <p:nvPr/>
            </p:nvSpPr>
            <p:spPr>
              <a:xfrm>
                <a:off x="9813870" y="27614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80" name="Freeform: Shape 579">
                <a:extLst>
                  <a:ext uri="{FF2B5EF4-FFF2-40B4-BE49-F238E27FC236}">
                    <a16:creationId xmlns:a16="http://schemas.microsoft.com/office/drawing/2014/main" id="{26829B7A-D46F-4221-A112-806762B413D6}"/>
                  </a:ext>
                </a:extLst>
              </p:cNvPr>
              <p:cNvSpPr/>
              <p:nvPr/>
            </p:nvSpPr>
            <p:spPr>
              <a:xfrm>
                <a:off x="9744021" y="274203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81" name="Freeform: Shape 580">
                <a:extLst>
                  <a:ext uri="{FF2B5EF4-FFF2-40B4-BE49-F238E27FC236}">
                    <a16:creationId xmlns:a16="http://schemas.microsoft.com/office/drawing/2014/main" id="{079EC414-85D2-483E-9F0C-D8C64B837196}"/>
                  </a:ext>
                </a:extLst>
              </p:cNvPr>
              <p:cNvSpPr/>
              <p:nvPr/>
            </p:nvSpPr>
            <p:spPr>
              <a:xfrm>
                <a:off x="9724752" y="276143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82" name="Freeform: Shape 581">
                <a:extLst>
                  <a:ext uri="{FF2B5EF4-FFF2-40B4-BE49-F238E27FC236}">
                    <a16:creationId xmlns:a16="http://schemas.microsoft.com/office/drawing/2014/main" id="{8E980A31-F78F-4BC8-9192-8176D8560854}"/>
                  </a:ext>
                </a:extLst>
              </p:cNvPr>
              <p:cNvSpPr/>
              <p:nvPr/>
            </p:nvSpPr>
            <p:spPr>
              <a:xfrm>
                <a:off x="9660481" y="271909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83" name="Freeform: Shape 582">
                <a:extLst>
                  <a:ext uri="{FF2B5EF4-FFF2-40B4-BE49-F238E27FC236}">
                    <a16:creationId xmlns:a16="http://schemas.microsoft.com/office/drawing/2014/main" id="{39652DED-33D1-463E-BFB7-925EB6703567}"/>
                  </a:ext>
                </a:extLst>
              </p:cNvPr>
              <p:cNvSpPr/>
              <p:nvPr/>
            </p:nvSpPr>
            <p:spPr>
              <a:xfrm>
                <a:off x="9641213" y="273848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84" name="Freeform: Shape 583">
                <a:extLst>
                  <a:ext uri="{FF2B5EF4-FFF2-40B4-BE49-F238E27FC236}">
                    <a16:creationId xmlns:a16="http://schemas.microsoft.com/office/drawing/2014/main" id="{D4324E6B-658B-4661-86EC-3E7428745674}"/>
                  </a:ext>
                </a:extLst>
              </p:cNvPr>
              <p:cNvSpPr/>
              <p:nvPr/>
            </p:nvSpPr>
            <p:spPr>
              <a:xfrm>
                <a:off x="9637790" y="271909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85" name="Freeform: Shape 584">
                <a:extLst>
                  <a:ext uri="{FF2B5EF4-FFF2-40B4-BE49-F238E27FC236}">
                    <a16:creationId xmlns:a16="http://schemas.microsoft.com/office/drawing/2014/main" id="{CD05CAC1-308D-4B3F-A732-85D60EDBE77B}"/>
                  </a:ext>
                </a:extLst>
              </p:cNvPr>
              <p:cNvSpPr/>
              <p:nvPr/>
            </p:nvSpPr>
            <p:spPr>
              <a:xfrm>
                <a:off x="9618521" y="2738487"/>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86" name="Freeform: Shape 585">
                <a:extLst>
                  <a:ext uri="{FF2B5EF4-FFF2-40B4-BE49-F238E27FC236}">
                    <a16:creationId xmlns:a16="http://schemas.microsoft.com/office/drawing/2014/main" id="{B711CC62-7AFB-48E0-81C2-D5647E8B3892}"/>
                  </a:ext>
                </a:extLst>
              </p:cNvPr>
              <p:cNvSpPr/>
              <p:nvPr/>
            </p:nvSpPr>
            <p:spPr>
              <a:xfrm>
                <a:off x="9574026" y="270337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87" name="Freeform: Shape 586">
                <a:extLst>
                  <a:ext uri="{FF2B5EF4-FFF2-40B4-BE49-F238E27FC236}">
                    <a16:creationId xmlns:a16="http://schemas.microsoft.com/office/drawing/2014/main" id="{53634C5D-C74D-4B17-AB66-F602F06DF9E4}"/>
                  </a:ext>
                </a:extLst>
              </p:cNvPr>
              <p:cNvSpPr/>
              <p:nvPr/>
            </p:nvSpPr>
            <p:spPr>
              <a:xfrm>
                <a:off x="9554757" y="2722768"/>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588" name="Freeform: Shape 587">
                <a:extLst>
                  <a:ext uri="{FF2B5EF4-FFF2-40B4-BE49-F238E27FC236}">
                    <a16:creationId xmlns:a16="http://schemas.microsoft.com/office/drawing/2014/main" id="{80ABBF70-8E55-4A9B-B79B-3CEB024DD43C}"/>
                  </a:ext>
                </a:extLst>
              </p:cNvPr>
              <p:cNvSpPr/>
              <p:nvPr/>
            </p:nvSpPr>
            <p:spPr>
              <a:xfrm>
                <a:off x="9524586" y="270337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89" name="Freeform: Shape 588">
                <a:extLst>
                  <a:ext uri="{FF2B5EF4-FFF2-40B4-BE49-F238E27FC236}">
                    <a16:creationId xmlns:a16="http://schemas.microsoft.com/office/drawing/2014/main" id="{C64E3134-BCE8-4415-87D5-C12D0F04099F}"/>
                  </a:ext>
                </a:extLst>
              </p:cNvPr>
              <p:cNvSpPr/>
              <p:nvPr/>
            </p:nvSpPr>
            <p:spPr>
              <a:xfrm>
                <a:off x="9505318" y="272276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90" name="Freeform: Shape 589">
                <a:extLst>
                  <a:ext uri="{FF2B5EF4-FFF2-40B4-BE49-F238E27FC236}">
                    <a16:creationId xmlns:a16="http://schemas.microsoft.com/office/drawing/2014/main" id="{9D94862C-B508-4430-985C-45F9C4325C6A}"/>
                  </a:ext>
                </a:extLst>
              </p:cNvPr>
              <p:cNvSpPr/>
              <p:nvPr/>
            </p:nvSpPr>
            <p:spPr>
              <a:xfrm>
                <a:off x="9505318" y="2705274"/>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91" name="Freeform: Shape 590">
                <a:extLst>
                  <a:ext uri="{FF2B5EF4-FFF2-40B4-BE49-F238E27FC236}">
                    <a16:creationId xmlns:a16="http://schemas.microsoft.com/office/drawing/2014/main" id="{CC4B0573-A008-4EFB-94AB-08E092036972}"/>
                  </a:ext>
                </a:extLst>
              </p:cNvPr>
              <p:cNvSpPr/>
              <p:nvPr/>
            </p:nvSpPr>
            <p:spPr>
              <a:xfrm>
                <a:off x="9485922" y="272454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92" name="Freeform: Shape 591">
                <a:extLst>
                  <a:ext uri="{FF2B5EF4-FFF2-40B4-BE49-F238E27FC236}">
                    <a16:creationId xmlns:a16="http://schemas.microsoft.com/office/drawing/2014/main" id="{ABA8227E-156D-4C27-90F4-3A42D567899E}"/>
                  </a:ext>
                </a:extLst>
              </p:cNvPr>
              <p:cNvSpPr/>
              <p:nvPr/>
            </p:nvSpPr>
            <p:spPr>
              <a:xfrm>
                <a:off x="9418609" y="26764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93" name="Freeform: Shape 592">
                <a:extLst>
                  <a:ext uri="{FF2B5EF4-FFF2-40B4-BE49-F238E27FC236}">
                    <a16:creationId xmlns:a16="http://schemas.microsoft.com/office/drawing/2014/main" id="{7E86D6D4-DF8F-460E-85C2-77A86D1705ED}"/>
                  </a:ext>
                </a:extLst>
              </p:cNvPr>
              <p:cNvSpPr/>
              <p:nvPr/>
            </p:nvSpPr>
            <p:spPr>
              <a:xfrm>
                <a:off x="9399340" y="2695767"/>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594" name="Freeform: Shape 593">
                <a:extLst>
                  <a:ext uri="{FF2B5EF4-FFF2-40B4-BE49-F238E27FC236}">
                    <a16:creationId xmlns:a16="http://schemas.microsoft.com/office/drawing/2014/main" id="{F225420B-20A3-42AE-9E68-2A68022AB320}"/>
                  </a:ext>
                </a:extLst>
              </p:cNvPr>
              <p:cNvSpPr/>
              <p:nvPr/>
            </p:nvSpPr>
            <p:spPr>
              <a:xfrm>
                <a:off x="9411003" y="266483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595" name="Freeform: Shape 594">
                <a:extLst>
                  <a:ext uri="{FF2B5EF4-FFF2-40B4-BE49-F238E27FC236}">
                    <a16:creationId xmlns:a16="http://schemas.microsoft.com/office/drawing/2014/main" id="{4159BD78-607B-4639-985F-7E09DF325263}"/>
                  </a:ext>
                </a:extLst>
              </p:cNvPr>
              <p:cNvSpPr/>
              <p:nvPr/>
            </p:nvSpPr>
            <p:spPr>
              <a:xfrm>
                <a:off x="9391607" y="268410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596" name="Freeform: Shape 595">
                <a:extLst>
                  <a:ext uri="{FF2B5EF4-FFF2-40B4-BE49-F238E27FC236}">
                    <a16:creationId xmlns:a16="http://schemas.microsoft.com/office/drawing/2014/main" id="{3B1514CC-0774-4426-A41F-7305B5D98C35}"/>
                  </a:ext>
                </a:extLst>
              </p:cNvPr>
              <p:cNvSpPr/>
              <p:nvPr/>
            </p:nvSpPr>
            <p:spPr>
              <a:xfrm>
                <a:off x="9372339" y="26483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97" name="Freeform: Shape 596">
                <a:extLst>
                  <a:ext uri="{FF2B5EF4-FFF2-40B4-BE49-F238E27FC236}">
                    <a16:creationId xmlns:a16="http://schemas.microsoft.com/office/drawing/2014/main" id="{07101AD9-E101-4C68-90DE-09FE05F172E4}"/>
                  </a:ext>
                </a:extLst>
              </p:cNvPr>
              <p:cNvSpPr/>
              <p:nvPr/>
            </p:nvSpPr>
            <p:spPr>
              <a:xfrm>
                <a:off x="9353070" y="266775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598" name="Freeform: Shape 597">
                <a:extLst>
                  <a:ext uri="{FF2B5EF4-FFF2-40B4-BE49-F238E27FC236}">
                    <a16:creationId xmlns:a16="http://schemas.microsoft.com/office/drawing/2014/main" id="{6F7E23AD-077D-4020-888B-1BCBE57D5EFC}"/>
                  </a:ext>
                </a:extLst>
              </p:cNvPr>
              <p:cNvSpPr/>
              <p:nvPr/>
            </p:nvSpPr>
            <p:spPr>
              <a:xfrm>
                <a:off x="9350154" y="264835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599" name="Freeform: Shape 598">
                <a:extLst>
                  <a:ext uri="{FF2B5EF4-FFF2-40B4-BE49-F238E27FC236}">
                    <a16:creationId xmlns:a16="http://schemas.microsoft.com/office/drawing/2014/main" id="{212901E2-6F1C-4CA8-A4C9-38D2A618F875}"/>
                  </a:ext>
                </a:extLst>
              </p:cNvPr>
              <p:cNvSpPr/>
              <p:nvPr/>
            </p:nvSpPr>
            <p:spPr>
              <a:xfrm>
                <a:off x="9330759" y="266775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00" name="Freeform: Shape 599">
                <a:extLst>
                  <a:ext uri="{FF2B5EF4-FFF2-40B4-BE49-F238E27FC236}">
                    <a16:creationId xmlns:a16="http://schemas.microsoft.com/office/drawing/2014/main" id="{C9F02EDC-89F8-4863-A878-450FCDCB292B}"/>
                  </a:ext>
                </a:extLst>
              </p:cNvPr>
              <p:cNvSpPr/>
              <p:nvPr/>
            </p:nvSpPr>
            <p:spPr>
              <a:xfrm>
                <a:off x="9303377" y="263783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01" name="Freeform: Shape 600">
                <a:extLst>
                  <a:ext uri="{FF2B5EF4-FFF2-40B4-BE49-F238E27FC236}">
                    <a16:creationId xmlns:a16="http://schemas.microsoft.com/office/drawing/2014/main" id="{5FC01C81-62B2-4DC7-ACC5-1AB542C90984}"/>
                  </a:ext>
                </a:extLst>
              </p:cNvPr>
              <p:cNvSpPr/>
              <p:nvPr/>
            </p:nvSpPr>
            <p:spPr>
              <a:xfrm>
                <a:off x="9284108" y="2657103"/>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02" name="Freeform: Shape 601">
                <a:extLst>
                  <a:ext uri="{FF2B5EF4-FFF2-40B4-BE49-F238E27FC236}">
                    <a16:creationId xmlns:a16="http://schemas.microsoft.com/office/drawing/2014/main" id="{7C2DE6D6-1132-4C3D-82B5-152C643CA2CC}"/>
                  </a:ext>
                </a:extLst>
              </p:cNvPr>
              <p:cNvSpPr/>
              <p:nvPr/>
            </p:nvSpPr>
            <p:spPr>
              <a:xfrm>
                <a:off x="9287151" y="263200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03" name="Freeform: Shape 602">
                <a:extLst>
                  <a:ext uri="{FF2B5EF4-FFF2-40B4-BE49-F238E27FC236}">
                    <a16:creationId xmlns:a16="http://schemas.microsoft.com/office/drawing/2014/main" id="{61CEE956-AE82-410F-AECD-0914B62B9B41}"/>
                  </a:ext>
                </a:extLst>
              </p:cNvPr>
              <p:cNvSpPr/>
              <p:nvPr/>
            </p:nvSpPr>
            <p:spPr>
              <a:xfrm>
                <a:off x="9267882" y="265127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04" name="Freeform: Shape 603">
                <a:extLst>
                  <a:ext uri="{FF2B5EF4-FFF2-40B4-BE49-F238E27FC236}">
                    <a16:creationId xmlns:a16="http://schemas.microsoft.com/office/drawing/2014/main" id="{8747498A-8C31-4BC3-B598-B9D0A8D7897E}"/>
                  </a:ext>
                </a:extLst>
              </p:cNvPr>
              <p:cNvSpPr/>
              <p:nvPr/>
            </p:nvSpPr>
            <p:spPr>
              <a:xfrm>
                <a:off x="9115127" y="259004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605" name="Freeform: Shape 604">
                <a:extLst>
                  <a:ext uri="{FF2B5EF4-FFF2-40B4-BE49-F238E27FC236}">
                    <a16:creationId xmlns:a16="http://schemas.microsoft.com/office/drawing/2014/main" id="{35082FAD-EA8B-413E-B519-F9739795B5C3}"/>
                  </a:ext>
                </a:extLst>
              </p:cNvPr>
              <p:cNvSpPr/>
              <p:nvPr/>
            </p:nvSpPr>
            <p:spPr>
              <a:xfrm>
                <a:off x="9095859" y="2609311"/>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06" name="Freeform: Shape 605">
                <a:extLst>
                  <a:ext uri="{FF2B5EF4-FFF2-40B4-BE49-F238E27FC236}">
                    <a16:creationId xmlns:a16="http://schemas.microsoft.com/office/drawing/2014/main" id="{66BF3D30-4169-45D8-8066-C24B86839681}"/>
                  </a:ext>
                </a:extLst>
              </p:cNvPr>
              <p:cNvSpPr/>
              <p:nvPr/>
            </p:nvSpPr>
            <p:spPr>
              <a:xfrm>
                <a:off x="9262685" y="261856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607" name="Freeform: Shape 606">
                <a:extLst>
                  <a:ext uri="{FF2B5EF4-FFF2-40B4-BE49-F238E27FC236}">
                    <a16:creationId xmlns:a16="http://schemas.microsoft.com/office/drawing/2014/main" id="{BE9A12A4-5764-4EFB-A8D5-781FBAEC857B}"/>
                  </a:ext>
                </a:extLst>
              </p:cNvPr>
              <p:cNvSpPr/>
              <p:nvPr/>
            </p:nvSpPr>
            <p:spPr>
              <a:xfrm>
                <a:off x="9243416" y="263783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08" name="Freeform: Shape 607">
                <a:extLst>
                  <a:ext uri="{FF2B5EF4-FFF2-40B4-BE49-F238E27FC236}">
                    <a16:creationId xmlns:a16="http://schemas.microsoft.com/office/drawing/2014/main" id="{C7E7E98F-08BD-4351-86C3-197A5C03179B}"/>
                  </a:ext>
                </a:extLst>
              </p:cNvPr>
              <p:cNvSpPr/>
              <p:nvPr/>
            </p:nvSpPr>
            <p:spPr>
              <a:xfrm>
                <a:off x="9241388" y="261856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609" name="Freeform: Shape 608">
                <a:extLst>
                  <a:ext uri="{FF2B5EF4-FFF2-40B4-BE49-F238E27FC236}">
                    <a16:creationId xmlns:a16="http://schemas.microsoft.com/office/drawing/2014/main" id="{6CEFFAC6-5252-4EB3-8202-BBE192E7434F}"/>
                  </a:ext>
                </a:extLst>
              </p:cNvPr>
              <p:cNvSpPr/>
              <p:nvPr/>
            </p:nvSpPr>
            <p:spPr>
              <a:xfrm>
                <a:off x="9222119" y="2637834"/>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10" name="Freeform: Shape 609">
                <a:extLst>
                  <a:ext uri="{FF2B5EF4-FFF2-40B4-BE49-F238E27FC236}">
                    <a16:creationId xmlns:a16="http://schemas.microsoft.com/office/drawing/2014/main" id="{E4A2B8A8-5215-436A-A508-998B7A9FD527}"/>
                  </a:ext>
                </a:extLst>
              </p:cNvPr>
              <p:cNvSpPr/>
              <p:nvPr/>
            </p:nvSpPr>
            <p:spPr>
              <a:xfrm>
                <a:off x="9198287" y="260931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11" name="Freeform: Shape 610">
                <a:extLst>
                  <a:ext uri="{FF2B5EF4-FFF2-40B4-BE49-F238E27FC236}">
                    <a16:creationId xmlns:a16="http://schemas.microsoft.com/office/drawing/2014/main" id="{BDB34640-CAFB-4269-9DCB-3306BE23C7D2}"/>
                  </a:ext>
                </a:extLst>
              </p:cNvPr>
              <p:cNvSpPr/>
              <p:nvPr/>
            </p:nvSpPr>
            <p:spPr>
              <a:xfrm>
                <a:off x="9179018" y="262858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12" name="Freeform: Shape 611">
                <a:extLst>
                  <a:ext uri="{FF2B5EF4-FFF2-40B4-BE49-F238E27FC236}">
                    <a16:creationId xmlns:a16="http://schemas.microsoft.com/office/drawing/2014/main" id="{29DA313F-D652-4CFC-B544-6B621A40FC71}"/>
                  </a:ext>
                </a:extLst>
              </p:cNvPr>
              <p:cNvSpPr/>
              <p:nvPr/>
            </p:nvSpPr>
            <p:spPr>
              <a:xfrm>
                <a:off x="9134523" y="259917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13" name="Freeform: Shape 612">
                <a:extLst>
                  <a:ext uri="{FF2B5EF4-FFF2-40B4-BE49-F238E27FC236}">
                    <a16:creationId xmlns:a16="http://schemas.microsoft.com/office/drawing/2014/main" id="{870A09ED-BCD0-46F6-A062-D85FBBAACEDE}"/>
                  </a:ext>
                </a:extLst>
              </p:cNvPr>
              <p:cNvSpPr/>
              <p:nvPr/>
            </p:nvSpPr>
            <p:spPr>
              <a:xfrm>
                <a:off x="9115127" y="261856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14" name="Freeform: Shape 613">
                <a:extLst>
                  <a:ext uri="{FF2B5EF4-FFF2-40B4-BE49-F238E27FC236}">
                    <a16:creationId xmlns:a16="http://schemas.microsoft.com/office/drawing/2014/main" id="{FE073D7C-FAF4-4E04-B653-3DEC5C674444}"/>
                  </a:ext>
                </a:extLst>
              </p:cNvPr>
              <p:cNvSpPr/>
              <p:nvPr/>
            </p:nvSpPr>
            <p:spPr>
              <a:xfrm>
                <a:off x="9095859" y="258167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15" name="Freeform: Shape 614">
                <a:extLst>
                  <a:ext uri="{FF2B5EF4-FFF2-40B4-BE49-F238E27FC236}">
                    <a16:creationId xmlns:a16="http://schemas.microsoft.com/office/drawing/2014/main" id="{8238CDE2-A128-4B59-822A-EBB5DC1115B8}"/>
                  </a:ext>
                </a:extLst>
              </p:cNvPr>
              <p:cNvSpPr/>
              <p:nvPr/>
            </p:nvSpPr>
            <p:spPr>
              <a:xfrm>
                <a:off x="9076590" y="260107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16" name="Freeform: Shape 615">
                <a:extLst>
                  <a:ext uri="{FF2B5EF4-FFF2-40B4-BE49-F238E27FC236}">
                    <a16:creationId xmlns:a16="http://schemas.microsoft.com/office/drawing/2014/main" id="{7B8A0015-25B5-457D-85DB-A63B30262BEB}"/>
                  </a:ext>
                </a:extLst>
              </p:cNvPr>
              <p:cNvSpPr/>
              <p:nvPr/>
            </p:nvSpPr>
            <p:spPr>
              <a:xfrm>
                <a:off x="9086605" y="257990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17" name="Freeform: Shape 616">
                <a:extLst>
                  <a:ext uri="{FF2B5EF4-FFF2-40B4-BE49-F238E27FC236}">
                    <a16:creationId xmlns:a16="http://schemas.microsoft.com/office/drawing/2014/main" id="{EF6D4031-46C5-414B-AE5E-94197AEAF462}"/>
                  </a:ext>
                </a:extLst>
              </p:cNvPr>
              <p:cNvSpPr/>
              <p:nvPr/>
            </p:nvSpPr>
            <p:spPr>
              <a:xfrm>
                <a:off x="9067336" y="259917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18" name="Freeform: Shape 617">
                <a:extLst>
                  <a:ext uri="{FF2B5EF4-FFF2-40B4-BE49-F238E27FC236}">
                    <a16:creationId xmlns:a16="http://schemas.microsoft.com/office/drawing/2014/main" id="{4DEC0B39-118B-41FC-AE77-B38F17EEA863}"/>
                  </a:ext>
                </a:extLst>
              </p:cNvPr>
              <p:cNvSpPr/>
              <p:nvPr/>
            </p:nvSpPr>
            <p:spPr>
              <a:xfrm>
                <a:off x="9062012" y="257292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19" name="Freeform: Shape 618">
                <a:extLst>
                  <a:ext uri="{FF2B5EF4-FFF2-40B4-BE49-F238E27FC236}">
                    <a16:creationId xmlns:a16="http://schemas.microsoft.com/office/drawing/2014/main" id="{9F8FF9DB-FEDB-4258-86F9-69B0E9109E77}"/>
                  </a:ext>
                </a:extLst>
              </p:cNvPr>
              <p:cNvSpPr/>
              <p:nvPr/>
            </p:nvSpPr>
            <p:spPr>
              <a:xfrm>
                <a:off x="9042616" y="259219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20" name="Freeform: Shape 619">
                <a:extLst>
                  <a:ext uri="{FF2B5EF4-FFF2-40B4-BE49-F238E27FC236}">
                    <a16:creationId xmlns:a16="http://schemas.microsoft.com/office/drawing/2014/main" id="{75E66672-9E18-4CB2-AC47-C9C0FD6C7B32}"/>
                  </a:ext>
                </a:extLst>
              </p:cNvPr>
              <p:cNvSpPr/>
              <p:nvPr/>
            </p:nvSpPr>
            <p:spPr>
              <a:xfrm>
                <a:off x="9048067" y="257292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21" name="Freeform: Shape 620">
                <a:extLst>
                  <a:ext uri="{FF2B5EF4-FFF2-40B4-BE49-F238E27FC236}">
                    <a16:creationId xmlns:a16="http://schemas.microsoft.com/office/drawing/2014/main" id="{13082655-FB5C-4BD3-AFF1-0A3EF4F9FBB6}"/>
                  </a:ext>
                </a:extLst>
              </p:cNvPr>
              <p:cNvSpPr/>
              <p:nvPr/>
            </p:nvSpPr>
            <p:spPr>
              <a:xfrm>
                <a:off x="9028672" y="259219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22" name="Freeform: Shape 621">
                <a:extLst>
                  <a:ext uri="{FF2B5EF4-FFF2-40B4-BE49-F238E27FC236}">
                    <a16:creationId xmlns:a16="http://schemas.microsoft.com/office/drawing/2014/main" id="{49E9A1F8-22F4-4A06-8056-D426DD50613D}"/>
                  </a:ext>
                </a:extLst>
              </p:cNvPr>
              <p:cNvSpPr/>
              <p:nvPr/>
            </p:nvSpPr>
            <p:spPr>
              <a:xfrm>
                <a:off x="9020812" y="257064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23" name="Freeform: Shape 622">
                <a:extLst>
                  <a:ext uri="{FF2B5EF4-FFF2-40B4-BE49-F238E27FC236}">
                    <a16:creationId xmlns:a16="http://schemas.microsoft.com/office/drawing/2014/main" id="{ECE323E7-25BF-4F6E-97C3-F6BB72BC189B}"/>
                  </a:ext>
                </a:extLst>
              </p:cNvPr>
              <p:cNvSpPr/>
              <p:nvPr/>
            </p:nvSpPr>
            <p:spPr>
              <a:xfrm>
                <a:off x="9001544" y="259004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24" name="Freeform: Shape 623">
                <a:extLst>
                  <a:ext uri="{FF2B5EF4-FFF2-40B4-BE49-F238E27FC236}">
                    <a16:creationId xmlns:a16="http://schemas.microsoft.com/office/drawing/2014/main" id="{312551CE-1598-4642-A64B-91EBB27B34E0}"/>
                  </a:ext>
                </a:extLst>
              </p:cNvPr>
              <p:cNvSpPr/>
              <p:nvPr/>
            </p:nvSpPr>
            <p:spPr>
              <a:xfrm>
                <a:off x="9001544" y="256240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25" name="Freeform: Shape 624">
                <a:extLst>
                  <a:ext uri="{FF2B5EF4-FFF2-40B4-BE49-F238E27FC236}">
                    <a16:creationId xmlns:a16="http://schemas.microsoft.com/office/drawing/2014/main" id="{2AC0E2B7-04E7-4D4C-A733-30AA21EC647F}"/>
                  </a:ext>
                </a:extLst>
              </p:cNvPr>
              <p:cNvSpPr/>
              <p:nvPr/>
            </p:nvSpPr>
            <p:spPr>
              <a:xfrm>
                <a:off x="8982275" y="258167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26" name="Freeform: Shape 625">
                <a:extLst>
                  <a:ext uri="{FF2B5EF4-FFF2-40B4-BE49-F238E27FC236}">
                    <a16:creationId xmlns:a16="http://schemas.microsoft.com/office/drawing/2014/main" id="{C9EF7A55-8E33-499C-9F29-DFA73F166167}"/>
                  </a:ext>
                </a:extLst>
              </p:cNvPr>
              <p:cNvSpPr/>
              <p:nvPr/>
            </p:nvSpPr>
            <p:spPr>
              <a:xfrm>
                <a:off x="8965795" y="254123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27" name="Freeform: Shape 626">
                <a:extLst>
                  <a:ext uri="{FF2B5EF4-FFF2-40B4-BE49-F238E27FC236}">
                    <a16:creationId xmlns:a16="http://schemas.microsoft.com/office/drawing/2014/main" id="{5B5AA1EA-A341-47CE-8EC4-536433DE410E}"/>
                  </a:ext>
                </a:extLst>
              </p:cNvPr>
              <p:cNvSpPr/>
              <p:nvPr/>
            </p:nvSpPr>
            <p:spPr>
              <a:xfrm>
                <a:off x="8946527" y="25606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28" name="Freeform: Shape 627">
                <a:extLst>
                  <a:ext uri="{FF2B5EF4-FFF2-40B4-BE49-F238E27FC236}">
                    <a16:creationId xmlns:a16="http://schemas.microsoft.com/office/drawing/2014/main" id="{688A0C21-E0BC-4B00-BC69-EE6E59A93562}"/>
                  </a:ext>
                </a:extLst>
              </p:cNvPr>
              <p:cNvSpPr/>
              <p:nvPr/>
            </p:nvSpPr>
            <p:spPr>
              <a:xfrm>
                <a:off x="8951851" y="254123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29" name="Freeform: Shape 628">
                <a:extLst>
                  <a:ext uri="{FF2B5EF4-FFF2-40B4-BE49-F238E27FC236}">
                    <a16:creationId xmlns:a16="http://schemas.microsoft.com/office/drawing/2014/main" id="{E02F6646-17BA-4E17-B58A-89E215F2E43B}"/>
                  </a:ext>
                </a:extLst>
              </p:cNvPr>
              <p:cNvSpPr/>
              <p:nvPr/>
            </p:nvSpPr>
            <p:spPr>
              <a:xfrm>
                <a:off x="8932582" y="256063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30" name="Freeform: Shape 629">
                <a:extLst>
                  <a:ext uri="{FF2B5EF4-FFF2-40B4-BE49-F238E27FC236}">
                    <a16:creationId xmlns:a16="http://schemas.microsoft.com/office/drawing/2014/main" id="{B78BE435-D60B-407B-AF24-4793E34B9425}"/>
                  </a:ext>
                </a:extLst>
              </p:cNvPr>
              <p:cNvSpPr/>
              <p:nvPr/>
            </p:nvSpPr>
            <p:spPr>
              <a:xfrm>
                <a:off x="8894172" y="251968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31" name="Freeform: Shape 630">
                <a:extLst>
                  <a:ext uri="{FF2B5EF4-FFF2-40B4-BE49-F238E27FC236}">
                    <a16:creationId xmlns:a16="http://schemas.microsoft.com/office/drawing/2014/main" id="{20ED58DB-D4DB-4755-A08E-5B9F1DFB6544}"/>
                  </a:ext>
                </a:extLst>
              </p:cNvPr>
              <p:cNvSpPr/>
              <p:nvPr/>
            </p:nvSpPr>
            <p:spPr>
              <a:xfrm>
                <a:off x="8874903" y="2539082"/>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bg2">
                    <a:lumMod val="25000"/>
                  </a:schemeClr>
                </a:solidFill>
                <a:prstDash val="solid"/>
                <a:miter/>
              </a:ln>
            </p:spPr>
            <p:txBody>
              <a:bodyPr rtlCol="0" anchor="ctr"/>
              <a:lstStyle/>
              <a:p>
                <a:endParaRPr lang="en-GB"/>
              </a:p>
            </p:txBody>
          </p:sp>
          <p:sp>
            <p:nvSpPr>
              <p:cNvPr id="632" name="Freeform: Shape 631">
                <a:extLst>
                  <a:ext uri="{FF2B5EF4-FFF2-40B4-BE49-F238E27FC236}">
                    <a16:creationId xmlns:a16="http://schemas.microsoft.com/office/drawing/2014/main" id="{EDD7F89E-02FA-4D41-AE1D-F92A692C6936}"/>
                  </a:ext>
                </a:extLst>
              </p:cNvPr>
              <p:cNvSpPr/>
              <p:nvPr/>
            </p:nvSpPr>
            <p:spPr>
              <a:xfrm>
                <a:off x="8876424" y="251968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33" name="Freeform: Shape 632">
                <a:extLst>
                  <a:ext uri="{FF2B5EF4-FFF2-40B4-BE49-F238E27FC236}">
                    <a16:creationId xmlns:a16="http://schemas.microsoft.com/office/drawing/2014/main" id="{4584540D-7BDC-4F4E-B877-199A9DE01017}"/>
                  </a:ext>
                </a:extLst>
              </p:cNvPr>
              <p:cNvSpPr/>
              <p:nvPr/>
            </p:nvSpPr>
            <p:spPr>
              <a:xfrm>
                <a:off x="8857155" y="253908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34" name="Freeform: Shape 633">
                <a:extLst>
                  <a:ext uri="{FF2B5EF4-FFF2-40B4-BE49-F238E27FC236}">
                    <a16:creationId xmlns:a16="http://schemas.microsoft.com/office/drawing/2014/main" id="{D5830E3A-D10D-4DFF-82D3-8C7745E02C63}"/>
                  </a:ext>
                </a:extLst>
              </p:cNvPr>
              <p:cNvSpPr/>
              <p:nvPr/>
            </p:nvSpPr>
            <p:spPr>
              <a:xfrm>
                <a:off x="8847901" y="251968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35" name="Freeform: Shape 634">
                <a:extLst>
                  <a:ext uri="{FF2B5EF4-FFF2-40B4-BE49-F238E27FC236}">
                    <a16:creationId xmlns:a16="http://schemas.microsoft.com/office/drawing/2014/main" id="{401BF42D-EE42-41DD-9A84-8F71E0B58D2A}"/>
                  </a:ext>
                </a:extLst>
              </p:cNvPr>
              <p:cNvSpPr/>
              <p:nvPr/>
            </p:nvSpPr>
            <p:spPr>
              <a:xfrm>
                <a:off x="8828633" y="2539082"/>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36" name="Freeform: Shape 635">
                <a:extLst>
                  <a:ext uri="{FF2B5EF4-FFF2-40B4-BE49-F238E27FC236}">
                    <a16:creationId xmlns:a16="http://schemas.microsoft.com/office/drawing/2014/main" id="{7E8A09C2-CAB0-453E-9597-A4C3E94715C6}"/>
                  </a:ext>
                </a:extLst>
              </p:cNvPr>
              <p:cNvSpPr/>
              <p:nvPr/>
            </p:nvSpPr>
            <p:spPr>
              <a:xfrm>
                <a:off x="8612494" y="24666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37" name="Freeform: Shape 636">
                <a:extLst>
                  <a:ext uri="{FF2B5EF4-FFF2-40B4-BE49-F238E27FC236}">
                    <a16:creationId xmlns:a16="http://schemas.microsoft.com/office/drawing/2014/main" id="{DF1D12F7-6D91-4ED6-85A2-3B7171AE4E5F}"/>
                  </a:ext>
                </a:extLst>
              </p:cNvPr>
              <p:cNvSpPr/>
              <p:nvPr/>
            </p:nvSpPr>
            <p:spPr>
              <a:xfrm>
                <a:off x="8593225" y="248596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38" name="Freeform: Shape 637">
                <a:extLst>
                  <a:ext uri="{FF2B5EF4-FFF2-40B4-BE49-F238E27FC236}">
                    <a16:creationId xmlns:a16="http://schemas.microsoft.com/office/drawing/2014/main" id="{FD3E2DCC-7848-4845-85A3-3E03FBA69C49}"/>
                  </a:ext>
                </a:extLst>
              </p:cNvPr>
              <p:cNvSpPr/>
              <p:nvPr/>
            </p:nvSpPr>
            <p:spPr>
              <a:xfrm>
                <a:off x="8581563" y="246086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39" name="Freeform: Shape 638">
                <a:extLst>
                  <a:ext uri="{FF2B5EF4-FFF2-40B4-BE49-F238E27FC236}">
                    <a16:creationId xmlns:a16="http://schemas.microsoft.com/office/drawing/2014/main" id="{3B22BE7E-4079-420F-B65F-2458AFB8E9AB}"/>
                  </a:ext>
                </a:extLst>
              </p:cNvPr>
              <p:cNvSpPr/>
              <p:nvPr/>
            </p:nvSpPr>
            <p:spPr>
              <a:xfrm>
                <a:off x="8562294" y="2480135"/>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bg2">
                    <a:lumMod val="25000"/>
                  </a:schemeClr>
                </a:solidFill>
                <a:prstDash val="solid"/>
                <a:miter/>
              </a:ln>
            </p:spPr>
            <p:txBody>
              <a:bodyPr rtlCol="0" anchor="ctr"/>
              <a:lstStyle/>
              <a:p>
                <a:endParaRPr lang="en-GB"/>
              </a:p>
            </p:txBody>
          </p:sp>
          <p:sp>
            <p:nvSpPr>
              <p:cNvPr id="640" name="Freeform: Shape 639">
                <a:extLst>
                  <a:ext uri="{FF2B5EF4-FFF2-40B4-BE49-F238E27FC236}">
                    <a16:creationId xmlns:a16="http://schemas.microsoft.com/office/drawing/2014/main" id="{247F9847-7E69-4F42-AF88-172D65B8D384}"/>
                  </a:ext>
                </a:extLst>
              </p:cNvPr>
              <p:cNvSpPr/>
              <p:nvPr/>
            </p:nvSpPr>
            <p:spPr>
              <a:xfrm>
                <a:off x="8545814" y="245097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41" name="Freeform: Shape 640">
                <a:extLst>
                  <a:ext uri="{FF2B5EF4-FFF2-40B4-BE49-F238E27FC236}">
                    <a16:creationId xmlns:a16="http://schemas.microsoft.com/office/drawing/2014/main" id="{AF036D49-01AD-4FC0-ABA8-7A75957F6A14}"/>
                  </a:ext>
                </a:extLst>
              </p:cNvPr>
              <p:cNvSpPr/>
              <p:nvPr/>
            </p:nvSpPr>
            <p:spPr>
              <a:xfrm>
                <a:off x="8526546" y="247024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42" name="Freeform: Shape 641">
                <a:extLst>
                  <a:ext uri="{FF2B5EF4-FFF2-40B4-BE49-F238E27FC236}">
                    <a16:creationId xmlns:a16="http://schemas.microsoft.com/office/drawing/2014/main" id="{ED640B17-FE1B-4F84-889E-1AED6BC2E781}"/>
                  </a:ext>
                </a:extLst>
              </p:cNvPr>
              <p:cNvSpPr/>
              <p:nvPr/>
            </p:nvSpPr>
            <p:spPr>
              <a:xfrm>
                <a:off x="8521855" y="24442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43" name="Freeform: Shape 642">
                <a:extLst>
                  <a:ext uri="{FF2B5EF4-FFF2-40B4-BE49-F238E27FC236}">
                    <a16:creationId xmlns:a16="http://schemas.microsoft.com/office/drawing/2014/main" id="{379E6D42-5220-409C-808E-FC22F69BE8D8}"/>
                  </a:ext>
                </a:extLst>
              </p:cNvPr>
              <p:cNvSpPr/>
              <p:nvPr/>
            </p:nvSpPr>
            <p:spPr>
              <a:xfrm>
                <a:off x="8502460" y="246352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44" name="Freeform: Shape 643">
                <a:extLst>
                  <a:ext uri="{FF2B5EF4-FFF2-40B4-BE49-F238E27FC236}">
                    <a16:creationId xmlns:a16="http://schemas.microsoft.com/office/drawing/2014/main" id="{75BEBC34-623F-4407-9B32-C06B8102815B}"/>
                  </a:ext>
                </a:extLst>
              </p:cNvPr>
              <p:cNvSpPr/>
              <p:nvPr/>
            </p:nvSpPr>
            <p:spPr>
              <a:xfrm>
                <a:off x="8408905" y="242220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45" name="Freeform: Shape 644">
                <a:extLst>
                  <a:ext uri="{FF2B5EF4-FFF2-40B4-BE49-F238E27FC236}">
                    <a16:creationId xmlns:a16="http://schemas.microsoft.com/office/drawing/2014/main" id="{B76A9DD9-02F9-4FED-A859-479AFBBFE769}"/>
                  </a:ext>
                </a:extLst>
              </p:cNvPr>
              <p:cNvSpPr/>
              <p:nvPr/>
            </p:nvSpPr>
            <p:spPr>
              <a:xfrm>
                <a:off x="8389510" y="244159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46" name="Freeform: Shape 645">
                <a:extLst>
                  <a:ext uri="{FF2B5EF4-FFF2-40B4-BE49-F238E27FC236}">
                    <a16:creationId xmlns:a16="http://schemas.microsoft.com/office/drawing/2014/main" id="{D91A7E78-058E-4AA6-AD07-1E06CC4CF491}"/>
                  </a:ext>
                </a:extLst>
              </p:cNvPr>
              <p:cNvSpPr/>
              <p:nvPr/>
            </p:nvSpPr>
            <p:spPr>
              <a:xfrm>
                <a:off x="8334113" y="241231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47" name="Freeform: Shape 646">
                <a:extLst>
                  <a:ext uri="{FF2B5EF4-FFF2-40B4-BE49-F238E27FC236}">
                    <a16:creationId xmlns:a16="http://schemas.microsoft.com/office/drawing/2014/main" id="{D7286218-D743-4893-930D-02558AD3642E}"/>
                  </a:ext>
                </a:extLst>
              </p:cNvPr>
              <p:cNvSpPr/>
              <p:nvPr/>
            </p:nvSpPr>
            <p:spPr>
              <a:xfrm>
                <a:off x="8314717" y="243171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48" name="Freeform: Shape 647">
                <a:extLst>
                  <a:ext uri="{FF2B5EF4-FFF2-40B4-BE49-F238E27FC236}">
                    <a16:creationId xmlns:a16="http://schemas.microsoft.com/office/drawing/2014/main" id="{923A6752-CE49-4762-BDBE-F5A13E22661B}"/>
                  </a:ext>
                </a:extLst>
              </p:cNvPr>
              <p:cNvSpPr/>
              <p:nvPr/>
            </p:nvSpPr>
            <p:spPr>
              <a:xfrm>
                <a:off x="8285053" y="240039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49" name="Freeform: Shape 648">
                <a:extLst>
                  <a:ext uri="{FF2B5EF4-FFF2-40B4-BE49-F238E27FC236}">
                    <a16:creationId xmlns:a16="http://schemas.microsoft.com/office/drawing/2014/main" id="{B236058A-372A-49D3-81A9-1A1D7585E4D9}"/>
                  </a:ext>
                </a:extLst>
              </p:cNvPr>
              <p:cNvSpPr/>
              <p:nvPr/>
            </p:nvSpPr>
            <p:spPr>
              <a:xfrm>
                <a:off x="8265785" y="241979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50" name="Freeform: Shape 649">
                <a:extLst>
                  <a:ext uri="{FF2B5EF4-FFF2-40B4-BE49-F238E27FC236}">
                    <a16:creationId xmlns:a16="http://schemas.microsoft.com/office/drawing/2014/main" id="{5E1132AF-AC87-44C1-B30B-05C1732EAFD2}"/>
                  </a:ext>
                </a:extLst>
              </p:cNvPr>
              <p:cNvSpPr/>
              <p:nvPr/>
            </p:nvSpPr>
            <p:spPr>
              <a:xfrm>
                <a:off x="7206135" y="1912469"/>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bg2">
                    <a:lumMod val="25000"/>
                  </a:schemeClr>
                </a:solidFill>
                <a:prstDash val="solid"/>
                <a:miter/>
              </a:ln>
            </p:spPr>
            <p:txBody>
              <a:bodyPr rtlCol="0" anchor="ctr"/>
              <a:lstStyle/>
              <a:p>
                <a:endParaRPr lang="en-GB"/>
              </a:p>
            </p:txBody>
          </p:sp>
          <p:sp>
            <p:nvSpPr>
              <p:cNvPr id="651" name="Freeform: Shape 650">
                <a:extLst>
                  <a:ext uri="{FF2B5EF4-FFF2-40B4-BE49-F238E27FC236}">
                    <a16:creationId xmlns:a16="http://schemas.microsoft.com/office/drawing/2014/main" id="{AD62F9EB-CD57-46B2-B69A-4C44FB103104}"/>
                  </a:ext>
                </a:extLst>
              </p:cNvPr>
              <p:cNvSpPr/>
              <p:nvPr/>
            </p:nvSpPr>
            <p:spPr>
              <a:xfrm>
                <a:off x="7186866" y="193173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sp>
            <p:nvSpPr>
              <p:cNvPr id="652" name="Freeform: Shape 651">
                <a:extLst>
                  <a:ext uri="{FF2B5EF4-FFF2-40B4-BE49-F238E27FC236}">
                    <a16:creationId xmlns:a16="http://schemas.microsoft.com/office/drawing/2014/main" id="{88822B92-9B84-4B3D-AC00-F7D963FBF286}"/>
                  </a:ext>
                </a:extLst>
              </p:cNvPr>
              <p:cNvSpPr/>
              <p:nvPr/>
            </p:nvSpPr>
            <p:spPr>
              <a:xfrm>
                <a:off x="6913048" y="1795589"/>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bg2">
                    <a:lumMod val="25000"/>
                  </a:schemeClr>
                </a:solidFill>
                <a:prstDash val="solid"/>
                <a:miter/>
              </a:ln>
            </p:spPr>
            <p:txBody>
              <a:bodyPr rtlCol="0" anchor="ctr"/>
              <a:lstStyle/>
              <a:p>
                <a:endParaRPr lang="en-GB"/>
              </a:p>
            </p:txBody>
          </p:sp>
          <p:sp>
            <p:nvSpPr>
              <p:cNvPr id="653" name="Freeform: Shape 652">
                <a:extLst>
                  <a:ext uri="{FF2B5EF4-FFF2-40B4-BE49-F238E27FC236}">
                    <a16:creationId xmlns:a16="http://schemas.microsoft.com/office/drawing/2014/main" id="{0437B6CB-53C6-46B6-8139-1798A8EE9FE2}"/>
                  </a:ext>
                </a:extLst>
              </p:cNvPr>
              <p:cNvSpPr/>
              <p:nvPr/>
            </p:nvSpPr>
            <p:spPr>
              <a:xfrm>
                <a:off x="6893780" y="181498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bg2">
                    <a:lumMod val="25000"/>
                  </a:schemeClr>
                </a:solidFill>
                <a:prstDash val="solid"/>
                <a:miter/>
              </a:ln>
            </p:spPr>
            <p:txBody>
              <a:bodyPr rtlCol="0" anchor="ctr"/>
              <a:lstStyle/>
              <a:p>
                <a:endParaRPr lang="en-GB"/>
              </a:p>
            </p:txBody>
          </p:sp>
        </p:grpSp>
        <p:grpSp>
          <p:nvGrpSpPr>
            <p:cNvPr id="1152" name="Group 1151">
              <a:extLst>
                <a:ext uri="{FF2B5EF4-FFF2-40B4-BE49-F238E27FC236}">
                  <a16:creationId xmlns:a16="http://schemas.microsoft.com/office/drawing/2014/main" id="{B8DD030A-0D16-43C7-A502-30ACA1749388}"/>
                </a:ext>
              </a:extLst>
            </p:cNvPr>
            <p:cNvGrpSpPr/>
            <p:nvPr/>
          </p:nvGrpSpPr>
          <p:grpSpPr>
            <a:xfrm>
              <a:off x="6804155" y="1789505"/>
              <a:ext cx="3681963" cy="1154219"/>
              <a:chOff x="6804155" y="1789505"/>
              <a:chExt cx="3681963" cy="1154219"/>
            </a:xfrm>
          </p:grpSpPr>
          <p:sp>
            <p:nvSpPr>
              <p:cNvPr id="795" name="Freeform: Shape 794">
                <a:extLst>
                  <a:ext uri="{FF2B5EF4-FFF2-40B4-BE49-F238E27FC236}">
                    <a16:creationId xmlns:a16="http://schemas.microsoft.com/office/drawing/2014/main" id="{32967C1B-5EE9-4487-A717-F3D0F5A8E0EC}"/>
                  </a:ext>
                </a:extLst>
              </p:cNvPr>
              <p:cNvSpPr/>
              <p:nvPr/>
            </p:nvSpPr>
            <p:spPr>
              <a:xfrm>
                <a:off x="10466723" y="290290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796" name="Freeform: Shape 795">
                <a:extLst>
                  <a:ext uri="{FF2B5EF4-FFF2-40B4-BE49-F238E27FC236}">
                    <a16:creationId xmlns:a16="http://schemas.microsoft.com/office/drawing/2014/main" id="{04981749-C471-42B4-AE30-34CC24F97EAD}"/>
                  </a:ext>
                </a:extLst>
              </p:cNvPr>
              <p:cNvSpPr/>
              <p:nvPr/>
            </p:nvSpPr>
            <p:spPr>
              <a:xfrm>
                <a:off x="10447454" y="29221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53" name="Freeform: Shape 1052">
                <a:extLst>
                  <a:ext uri="{FF2B5EF4-FFF2-40B4-BE49-F238E27FC236}">
                    <a16:creationId xmlns:a16="http://schemas.microsoft.com/office/drawing/2014/main" id="{5EECC9EC-963E-4CAD-A88E-D980914467C4}"/>
                  </a:ext>
                </a:extLst>
              </p:cNvPr>
              <p:cNvSpPr/>
              <p:nvPr/>
            </p:nvSpPr>
            <p:spPr>
              <a:xfrm>
                <a:off x="10428059" y="2902905"/>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54" name="Freeform: Shape 1053">
                <a:extLst>
                  <a:ext uri="{FF2B5EF4-FFF2-40B4-BE49-F238E27FC236}">
                    <a16:creationId xmlns:a16="http://schemas.microsoft.com/office/drawing/2014/main" id="{FB7A83E9-7309-49E6-810B-F119B88D3914}"/>
                  </a:ext>
                </a:extLst>
              </p:cNvPr>
              <p:cNvSpPr/>
              <p:nvPr/>
            </p:nvSpPr>
            <p:spPr>
              <a:xfrm>
                <a:off x="10408790" y="292217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55" name="Freeform: Shape 1054">
                <a:extLst>
                  <a:ext uri="{FF2B5EF4-FFF2-40B4-BE49-F238E27FC236}">
                    <a16:creationId xmlns:a16="http://schemas.microsoft.com/office/drawing/2014/main" id="{750A7991-ED83-4033-B935-FA483E2350D5}"/>
                  </a:ext>
                </a:extLst>
              </p:cNvPr>
              <p:cNvSpPr/>
              <p:nvPr/>
            </p:nvSpPr>
            <p:spPr>
              <a:xfrm>
                <a:off x="10202413"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56" name="Freeform: Shape 1055">
                <a:extLst>
                  <a:ext uri="{FF2B5EF4-FFF2-40B4-BE49-F238E27FC236}">
                    <a16:creationId xmlns:a16="http://schemas.microsoft.com/office/drawing/2014/main" id="{DB3104F4-42ED-481E-A208-528B1C9856DD}"/>
                  </a:ext>
                </a:extLst>
              </p:cNvPr>
              <p:cNvSpPr/>
              <p:nvPr/>
            </p:nvSpPr>
            <p:spPr>
              <a:xfrm>
                <a:off x="10183144" y="292445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57" name="Freeform: Shape 1056">
                <a:extLst>
                  <a:ext uri="{FF2B5EF4-FFF2-40B4-BE49-F238E27FC236}">
                    <a16:creationId xmlns:a16="http://schemas.microsoft.com/office/drawing/2014/main" id="{B4E62B29-D501-4C8E-BBB1-46F9680C2303}"/>
                  </a:ext>
                </a:extLst>
              </p:cNvPr>
              <p:cNvSpPr/>
              <p:nvPr/>
            </p:nvSpPr>
            <p:spPr>
              <a:xfrm>
                <a:off x="10090096"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58" name="Freeform: Shape 1057">
                <a:extLst>
                  <a:ext uri="{FF2B5EF4-FFF2-40B4-BE49-F238E27FC236}">
                    <a16:creationId xmlns:a16="http://schemas.microsoft.com/office/drawing/2014/main" id="{B7878547-3648-4C32-9EDC-A096AA3FD260}"/>
                  </a:ext>
                </a:extLst>
              </p:cNvPr>
              <p:cNvSpPr/>
              <p:nvPr/>
            </p:nvSpPr>
            <p:spPr>
              <a:xfrm>
                <a:off x="10070828"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59" name="Freeform: Shape 1058">
                <a:extLst>
                  <a:ext uri="{FF2B5EF4-FFF2-40B4-BE49-F238E27FC236}">
                    <a16:creationId xmlns:a16="http://schemas.microsoft.com/office/drawing/2014/main" id="{095CA370-E666-420E-8159-13FDE47AEAEE}"/>
                  </a:ext>
                </a:extLst>
              </p:cNvPr>
              <p:cNvSpPr/>
              <p:nvPr/>
            </p:nvSpPr>
            <p:spPr>
              <a:xfrm>
                <a:off x="10047249"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60" name="Freeform: Shape 1059">
                <a:extLst>
                  <a:ext uri="{FF2B5EF4-FFF2-40B4-BE49-F238E27FC236}">
                    <a16:creationId xmlns:a16="http://schemas.microsoft.com/office/drawing/2014/main" id="{34AD2997-7EFB-455C-BBA9-400834B01C43}"/>
                  </a:ext>
                </a:extLst>
              </p:cNvPr>
              <p:cNvSpPr/>
              <p:nvPr/>
            </p:nvSpPr>
            <p:spPr>
              <a:xfrm>
                <a:off x="10027854"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61" name="Freeform: Shape 1060">
                <a:extLst>
                  <a:ext uri="{FF2B5EF4-FFF2-40B4-BE49-F238E27FC236}">
                    <a16:creationId xmlns:a16="http://schemas.microsoft.com/office/drawing/2014/main" id="{AB7EC6FC-6BA1-43ED-963F-E9899AEF8FAC}"/>
                  </a:ext>
                </a:extLst>
              </p:cNvPr>
              <p:cNvSpPr/>
              <p:nvPr/>
            </p:nvSpPr>
            <p:spPr>
              <a:xfrm>
                <a:off x="10014163"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62" name="Freeform: Shape 1061">
                <a:extLst>
                  <a:ext uri="{FF2B5EF4-FFF2-40B4-BE49-F238E27FC236}">
                    <a16:creationId xmlns:a16="http://schemas.microsoft.com/office/drawing/2014/main" id="{B427C236-ADC2-48A0-8926-ADA2D1AEA115}"/>
                  </a:ext>
                </a:extLst>
              </p:cNvPr>
              <p:cNvSpPr/>
              <p:nvPr/>
            </p:nvSpPr>
            <p:spPr>
              <a:xfrm>
                <a:off x="9994894"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63" name="Freeform: Shape 1062">
                <a:extLst>
                  <a:ext uri="{FF2B5EF4-FFF2-40B4-BE49-F238E27FC236}">
                    <a16:creationId xmlns:a16="http://schemas.microsoft.com/office/drawing/2014/main" id="{F91A74CF-75EE-4BD0-A0B3-5BD97BAA50B3}"/>
                  </a:ext>
                </a:extLst>
              </p:cNvPr>
              <p:cNvSpPr/>
              <p:nvPr/>
            </p:nvSpPr>
            <p:spPr>
              <a:xfrm>
                <a:off x="9994894"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64" name="Freeform: Shape 1063">
                <a:extLst>
                  <a:ext uri="{FF2B5EF4-FFF2-40B4-BE49-F238E27FC236}">
                    <a16:creationId xmlns:a16="http://schemas.microsoft.com/office/drawing/2014/main" id="{62F5506E-DE8C-469F-9860-5A662B4773CC}"/>
                  </a:ext>
                </a:extLst>
              </p:cNvPr>
              <p:cNvSpPr/>
              <p:nvPr/>
            </p:nvSpPr>
            <p:spPr>
              <a:xfrm>
                <a:off x="9975625" y="292445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65" name="Freeform: Shape 1064">
                <a:extLst>
                  <a:ext uri="{FF2B5EF4-FFF2-40B4-BE49-F238E27FC236}">
                    <a16:creationId xmlns:a16="http://schemas.microsoft.com/office/drawing/2014/main" id="{21CD621D-E4B6-4747-A348-E6A9697A6B3C}"/>
                  </a:ext>
                </a:extLst>
              </p:cNvPr>
              <p:cNvSpPr/>
              <p:nvPr/>
            </p:nvSpPr>
            <p:spPr>
              <a:xfrm>
                <a:off x="9977654"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66" name="Freeform: Shape 1065">
                <a:extLst>
                  <a:ext uri="{FF2B5EF4-FFF2-40B4-BE49-F238E27FC236}">
                    <a16:creationId xmlns:a16="http://schemas.microsoft.com/office/drawing/2014/main" id="{12F58587-FE32-497B-B062-252C844B9B50}"/>
                  </a:ext>
                </a:extLst>
              </p:cNvPr>
              <p:cNvSpPr/>
              <p:nvPr/>
            </p:nvSpPr>
            <p:spPr>
              <a:xfrm>
                <a:off x="9958258"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67" name="Freeform: Shape 1066">
                <a:extLst>
                  <a:ext uri="{FF2B5EF4-FFF2-40B4-BE49-F238E27FC236}">
                    <a16:creationId xmlns:a16="http://schemas.microsoft.com/office/drawing/2014/main" id="{45AEB6E5-1C19-46E5-9B55-DAD32D4E904B}"/>
                  </a:ext>
                </a:extLst>
              </p:cNvPr>
              <p:cNvSpPr/>
              <p:nvPr/>
            </p:nvSpPr>
            <p:spPr>
              <a:xfrm>
                <a:off x="9895382"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68" name="Freeform: Shape 1067">
                <a:extLst>
                  <a:ext uri="{FF2B5EF4-FFF2-40B4-BE49-F238E27FC236}">
                    <a16:creationId xmlns:a16="http://schemas.microsoft.com/office/drawing/2014/main" id="{D11D4836-D7FF-4977-BC41-7EFDF6F30DEE}"/>
                  </a:ext>
                </a:extLst>
              </p:cNvPr>
              <p:cNvSpPr/>
              <p:nvPr/>
            </p:nvSpPr>
            <p:spPr>
              <a:xfrm>
                <a:off x="9876113" y="292445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69" name="Freeform: Shape 1068">
                <a:extLst>
                  <a:ext uri="{FF2B5EF4-FFF2-40B4-BE49-F238E27FC236}">
                    <a16:creationId xmlns:a16="http://schemas.microsoft.com/office/drawing/2014/main" id="{B9286077-EC56-42CA-B143-30F5E4CA4EC3}"/>
                  </a:ext>
                </a:extLst>
              </p:cNvPr>
              <p:cNvSpPr/>
              <p:nvPr/>
            </p:nvSpPr>
            <p:spPr>
              <a:xfrm>
                <a:off x="9830730"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70" name="Freeform: Shape 1069">
                <a:extLst>
                  <a:ext uri="{FF2B5EF4-FFF2-40B4-BE49-F238E27FC236}">
                    <a16:creationId xmlns:a16="http://schemas.microsoft.com/office/drawing/2014/main" id="{4489CF93-2DF5-4005-AB9F-09C31CF7562D}"/>
                  </a:ext>
                </a:extLst>
              </p:cNvPr>
              <p:cNvSpPr/>
              <p:nvPr/>
            </p:nvSpPr>
            <p:spPr>
              <a:xfrm>
                <a:off x="9811461" y="2924456"/>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1071" name="Freeform: Shape 1070">
                <a:extLst>
                  <a:ext uri="{FF2B5EF4-FFF2-40B4-BE49-F238E27FC236}">
                    <a16:creationId xmlns:a16="http://schemas.microsoft.com/office/drawing/2014/main" id="{21940A61-C34E-4D3C-AA0C-C6556AD74CDE}"/>
                  </a:ext>
                </a:extLst>
              </p:cNvPr>
              <p:cNvSpPr/>
              <p:nvPr/>
            </p:nvSpPr>
            <p:spPr>
              <a:xfrm>
                <a:off x="9813870"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72" name="Freeform: Shape 1071">
                <a:extLst>
                  <a:ext uri="{FF2B5EF4-FFF2-40B4-BE49-F238E27FC236}">
                    <a16:creationId xmlns:a16="http://schemas.microsoft.com/office/drawing/2014/main" id="{F72CDC99-0BF0-4F51-83A6-0F09D735D6D5}"/>
                  </a:ext>
                </a:extLst>
              </p:cNvPr>
              <p:cNvSpPr/>
              <p:nvPr/>
            </p:nvSpPr>
            <p:spPr>
              <a:xfrm>
                <a:off x="9794601" y="292445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73" name="Freeform: Shape 1072">
                <a:extLst>
                  <a:ext uri="{FF2B5EF4-FFF2-40B4-BE49-F238E27FC236}">
                    <a16:creationId xmlns:a16="http://schemas.microsoft.com/office/drawing/2014/main" id="{5D3EC8F8-3D6D-4DF0-B2BD-3B84C90EC985}"/>
                  </a:ext>
                </a:extLst>
              </p:cNvPr>
              <p:cNvSpPr/>
              <p:nvPr/>
            </p:nvSpPr>
            <p:spPr>
              <a:xfrm>
                <a:off x="9794601"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74" name="Freeform: Shape 1073">
                <a:extLst>
                  <a:ext uri="{FF2B5EF4-FFF2-40B4-BE49-F238E27FC236}">
                    <a16:creationId xmlns:a16="http://schemas.microsoft.com/office/drawing/2014/main" id="{27E42C3E-1E47-4235-A996-7A68E18C3E84}"/>
                  </a:ext>
                </a:extLst>
              </p:cNvPr>
              <p:cNvSpPr/>
              <p:nvPr/>
            </p:nvSpPr>
            <p:spPr>
              <a:xfrm>
                <a:off x="9775206"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75" name="Freeform: Shape 1074">
                <a:extLst>
                  <a:ext uri="{FF2B5EF4-FFF2-40B4-BE49-F238E27FC236}">
                    <a16:creationId xmlns:a16="http://schemas.microsoft.com/office/drawing/2014/main" id="{27FEC457-E10F-4CD2-97FB-75BDB10BFCCB}"/>
                  </a:ext>
                </a:extLst>
              </p:cNvPr>
              <p:cNvSpPr/>
              <p:nvPr/>
            </p:nvSpPr>
            <p:spPr>
              <a:xfrm>
                <a:off x="9778629"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76" name="Freeform: Shape 1075">
                <a:extLst>
                  <a:ext uri="{FF2B5EF4-FFF2-40B4-BE49-F238E27FC236}">
                    <a16:creationId xmlns:a16="http://schemas.microsoft.com/office/drawing/2014/main" id="{3231EE08-BBCD-4B64-BBEE-9FD2FCBC361E}"/>
                  </a:ext>
                </a:extLst>
              </p:cNvPr>
              <p:cNvSpPr/>
              <p:nvPr/>
            </p:nvSpPr>
            <p:spPr>
              <a:xfrm>
                <a:off x="9759360" y="2924456"/>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077" name="Freeform: Shape 1076">
                <a:extLst>
                  <a:ext uri="{FF2B5EF4-FFF2-40B4-BE49-F238E27FC236}">
                    <a16:creationId xmlns:a16="http://schemas.microsoft.com/office/drawing/2014/main" id="{CFCB82A6-D8EB-4DB9-8048-E8C98D841F35}"/>
                  </a:ext>
                </a:extLst>
              </p:cNvPr>
              <p:cNvSpPr/>
              <p:nvPr/>
            </p:nvSpPr>
            <p:spPr>
              <a:xfrm>
                <a:off x="9763290"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78" name="Freeform: Shape 1077">
                <a:extLst>
                  <a:ext uri="{FF2B5EF4-FFF2-40B4-BE49-F238E27FC236}">
                    <a16:creationId xmlns:a16="http://schemas.microsoft.com/office/drawing/2014/main" id="{9691912B-29C4-40AD-8AD5-77ABD715B8A5}"/>
                  </a:ext>
                </a:extLst>
              </p:cNvPr>
              <p:cNvSpPr/>
              <p:nvPr/>
            </p:nvSpPr>
            <p:spPr>
              <a:xfrm>
                <a:off x="9744021"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79" name="Freeform: Shape 1078">
                <a:extLst>
                  <a:ext uri="{FF2B5EF4-FFF2-40B4-BE49-F238E27FC236}">
                    <a16:creationId xmlns:a16="http://schemas.microsoft.com/office/drawing/2014/main" id="{3AFB74C5-C373-4883-91D8-D020A2863095}"/>
                  </a:ext>
                </a:extLst>
              </p:cNvPr>
              <p:cNvSpPr/>
              <p:nvPr/>
            </p:nvSpPr>
            <p:spPr>
              <a:xfrm>
                <a:off x="9722851" y="290506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80" name="Freeform: Shape 1079">
                <a:extLst>
                  <a:ext uri="{FF2B5EF4-FFF2-40B4-BE49-F238E27FC236}">
                    <a16:creationId xmlns:a16="http://schemas.microsoft.com/office/drawing/2014/main" id="{98A9B018-9951-4D48-AB63-7FF53B20926F}"/>
                  </a:ext>
                </a:extLst>
              </p:cNvPr>
              <p:cNvSpPr/>
              <p:nvPr/>
            </p:nvSpPr>
            <p:spPr>
              <a:xfrm>
                <a:off x="9703582" y="2924456"/>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81" name="Freeform: Shape 1080">
                <a:extLst>
                  <a:ext uri="{FF2B5EF4-FFF2-40B4-BE49-F238E27FC236}">
                    <a16:creationId xmlns:a16="http://schemas.microsoft.com/office/drawing/2014/main" id="{FAB7514A-7B4B-4BCD-A201-D0AF3D717B2D}"/>
                  </a:ext>
                </a:extLst>
              </p:cNvPr>
              <p:cNvSpPr/>
              <p:nvPr/>
            </p:nvSpPr>
            <p:spPr>
              <a:xfrm>
                <a:off x="9571364" y="289213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82" name="Freeform: Shape 1081">
                <a:extLst>
                  <a:ext uri="{FF2B5EF4-FFF2-40B4-BE49-F238E27FC236}">
                    <a16:creationId xmlns:a16="http://schemas.microsoft.com/office/drawing/2014/main" id="{C4C9C2F7-174B-4F68-A2F3-B5531A7A0DC1}"/>
                  </a:ext>
                </a:extLst>
              </p:cNvPr>
              <p:cNvSpPr/>
              <p:nvPr/>
            </p:nvSpPr>
            <p:spPr>
              <a:xfrm>
                <a:off x="9551968" y="291139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83" name="Freeform: Shape 1082">
                <a:extLst>
                  <a:ext uri="{FF2B5EF4-FFF2-40B4-BE49-F238E27FC236}">
                    <a16:creationId xmlns:a16="http://schemas.microsoft.com/office/drawing/2014/main" id="{23842711-1D4C-42F5-B406-052359DD9797}"/>
                  </a:ext>
                </a:extLst>
              </p:cNvPr>
              <p:cNvSpPr/>
              <p:nvPr/>
            </p:nvSpPr>
            <p:spPr>
              <a:xfrm>
                <a:off x="9418609" y="286069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84" name="Freeform: Shape 1083">
                <a:extLst>
                  <a:ext uri="{FF2B5EF4-FFF2-40B4-BE49-F238E27FC236}">
                    <a16:creationId xmlns:a16="http://schemas.microsoft.com/office/drawing/2014/main" id="{31660535-219F-4CBD-A819-D3F263FFF03B}"/>
                  </a:ext>
                </a:extLst>
              </p:cNvPr>
              <p:cNvSpPr/>
              <p:nvPr/>
            </p:nvSpPr>
            <p:spPr>
              <a:xfrm>
                <a:off x="9399340" y="2879960"/>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1085" name="Freeform: Shape 1084">
                <a:extLst>
                  <a:ext uri="{FF2B5EF4-FFF2-40B4-BE49-F238E27FC236}">
                    <a16:creationId xmlns:a16="http://schemas.microsoft.com/office/drawing/2014/main" id="{72D7B8F0-FE31-4750-B524-444C2D4681C5}"/>
                  </a:ext>
                </a:extLst>
              </p:cNvPr>
              <p:cNvSpPr/>
              <p:nvPr/>
            </p:nvSpPr>
            <p:spPr>
              <a:xfrm>
                <a:off x="9354591" y="2845860"/>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86" name="Freeform: Shape 1085">
                <a:extLst>
                  <a:ext uri="{FF2B5EF4-FFF2-40B4-BE49-F238E27FC236}">
                    <a16:creationId xmlns:a16="http://schemas.microsoft.com/office/drawing/2014/main" id="{C1F3C2BA-90DE-4DCD-A388-7C60E6F486DB}"/>
                  </a:ext>
                </a:extLst>
              </p:cNvPr>
              <p:cNvSpPr/>
              <p:nvPr/>
            </p:nvSpPr>
            <p:spPr>
              <a:xfrm>
                <a:off x="9335323" y="2865128"/>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1087" name="Freeform: Shape 1086">
                <a:extLst>
                  <a:ext uri="{FF2B5EF4-FFF2-40B4-BE49-F238E27FC236}">
                    <a16:creationId xmlns:a16="http://schemas.microsoft.com/office/drawing/2014/main" id="{7E700290-F23B-4BD1-A8E6-33DD25C21D75}"/>
                  </a:ext>
                </a:extLst>
              </p:cNvPr>
              <p:cNvSpPr/>
              <p:nvPr/>
            </p:nvSpPr>
            <p:spPr>
              <a:xfrm>
                <a:off x="9328350" y="2835084"/>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088" name="Freeform: Shape 1087">
                <a:extLst>
                  <a:ext uri="{FF2B5EF4-FFF2-40B4-BE49-F238E27FC236}">
                    <a16:creationId xmlns:a16="http://schemas.microsoft.com/office/drawing/2014/main" id="{6202D345-9ECB-422D-AF1C-DE4FA0518150}"/>
                  </a:ext>
                </a:extLst>
              </p:cNvPr>
              <p:cNvSpPr/>
              <p:nvPr/>
            </p:nvSpPr>
            <p:spPr>
              <a:xfrm>
                <a:off x="9308955" y="285435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89" name="Freeform: Shape 1088">
                <a:extLst>
                  <a:ext uri="{FF2B5EF4-FFF2-40B4-BE49-F238E27FC236}">
                    <a16:creationId xmlns:a16="http://schemas.microsoft.com/office/drawing/2014/main" id="{B8E1208D-8913-4AF7-A063-18E574ECC087}"/>
                  </a:ext>
                </a:extLst>
              </p:cNvPr>
              <p:cNvSpPr/>
              <p:nvPr/>
            </p:nvSpPr>
            <p:spPr>
              <a:xfrm>
                <a:off x="9285883" y="283140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90" name="Freeform: Shape 1089">
                <a:extLst>
                  <a:ext uri="{FF2B5EF4-FFF2-40B4-BE49-F238E27FC236}">
                    <a16:creationId xmlns:a16="http://schemas.microsoft.com/office/drawing/2014/main" id="{1FE26033-B52C-42EC-8E83-0D47BB88B8E7}"/>
                  </a:ext>
                </a:extLst>
              </p:cNvPr>
              <p:cNvSpPr/>
              <p:nvPr/>
            </p:nvSpPr>
            <p:spPr>
              <a:xfrm>
                <a:off x="9266488" y="285080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91" name="Freeform: Shape 1090">
                <a:extLst>
                  <a:ext uri="{FF2B5EF4-FFF2-40B4-BE49-F238E27FC236}">
                    <a16:creationId xmlns:a16="http://schemas.microsoft.com/office/drawing/2014/main" id="{3A81237D-76CA-4184-B534-AF81FA4FFA04}"/>
                  </a:ext>
                </a:extLst>
              </p:cNvPr>
              <p:cNvSpPr/>
              <p:nvPr/>
            </p:nvSpPr>
            <p:spPr>
              <a:xfrm>
                <a:off x="9237078" y="280542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92" name="Freeform: Shape 1091">
                <a:extLst>
                  <a:ext uri="{FF2B5EF4-FFF2-40B4-BE49-F238E27FC236}">
                    <a16:creationId xmlns:a16="http://schemas.microsoft.com/office/drawing/2014/main" id="{E2D195F4-A19C-41B3-8057-2618257574B0}"/>
                  </a:ext>
                </a:extLst>
              </p:cNvPr>
              <p:cNvSpPr/>
              <p:nvPr/>
            </p:nvSpPr>
            <p:spPr>
              <a:xfrm>
                <a:off x="9217809" y="28246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93" name="Freeform: Shape 1092">
                <a:extLst>
                  <a:ext uri="{FF2B5EF4-FFF2-40B4-BE49-F238E27FC236}">
                    <a16:creationId xmlns:a16="http://schemas.microsoft.com/office/drawing/2014/main" id="{4051DE90-34DE-4371-A89D-965726E2B4AE}"/>
                  </a:ext>
                </a:extLst>
              </p:cNvPr>
              <p:cNvSpPr/>
              <p:nvPr/>
            </p:nvSpPr>
            <p:spPr>
              <a:xfrm>
                <a:off x="9148214" y="280542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94" name="Freeform: Shape 1093">
                <a:extLst>
                  <a:ext uri="{FF2B5EF4-FFF2-40B4-BE49-F238E27FC236}">
                    <a16:creationId xmlns:a16="http://schemas.microsoft.com/office/drawing/2014/main" id="{0568C325-1A3F-44FD-930E-C383C8F38904}"/>
                  </a:ext>
                </a:extLst>
              </p:cNvPr>
              <p:cNvSpPr/>
              <p:nvPr/>
            </p:nvSpPr>
            <p:spPr>
              <a:xfrm>
                <a:off x="9128818" y="28246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95" name="Freeform: Shape 1094">
                <a:extLst>
                  <a:ext uri="{FF2B5EF4-FFF2-40B4-BE49-F238E27FC236}">
                    <a16:creationId xmlns:a16="http://schemas.microsoft.com/office/drawing/2014/main" id="{9B07ED2C-624D-44CD-BD58-CC2F7938D5AB}"/>
                  </a:ext>
                </a:extLst>
              </p:cNvPr>
              <p:cNvSpPr/>
              <p:nvPr/>
            </p:nvSpPr>
            <p:spPr>
              <a:xfrm>
                <a:off x="9128818" y="280542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96" name="Freeform: Shape 1095">
                <a:extLst>
                  <a:ext uri="{FF2B5EF4-FFF2-40B4-BE49-F238E27FC236}">
                    <a16:creationId xmlns:a16="http://schemas.microsoft.com/office/drawing/2014/main" id="{39B5B563-8331-4672-B9C9-A9D4756CDFFE}"/>
                  </a:ext>
                </a:extLst>
              </p:cNvPr>
              <p:cNvSpPr/>
              <p:nvPr/>
            </p:nvSpPr>
            <p:spPr>
              <a:xfrm>
                <a:off x="9109550" y="282468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97" name="Freeform: Shape 1096">
                <a:extLst>
                  <a:ext uri="{FF2B5EF4-FFF2-40B4-BE49-F238E27FC236}">
                    <a16:creationId xmlns:a16="http://schemas.microsoft.com/office/drawing/2014/main" id="{13027807-DB3D-4907-A10E-71355B20728B}"/>
                  </a:ext>
                </a:extLst>
              </p:cNvPr>
              <p:cNvSpPr/>
              <p:nvPr/>
            </p:nvSpPr>
            <p:spPr>
              <a:xfrm>
                <a:off x="9038306" y="279008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098" name="Freeform: Shape 1097">
                <a:extLst>
                  <a:ext uri="{FF2B5EF4-FFF2-40B4-BE49-F238E27FC236}">
                    <a16:creationId xmlns:a16="http://schemas.microsoft.com/office/drawing/2014/main" id="{EE71F21A-889C-4B9E-9807-5364F324EA3A}"/>
                  </a:ext>
                </a:extLst>
              </p:cNvPr>
              <p:cNvSpPr/>
              <p:nvPr/>
            </p:nvSpPr>
            <p:spPr>
              <a:xfrm>
                <a:off x="9019038" y="28094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099" name="Freeform: Shape 1098">
                <a:extLst>
                  <a:ext uri="{FF2B5EF4-FFF2-40B4-BE49-F238E27FC236}">
                    <a16:creationId xmlns:a16="http://schemas.microsoft.com/office/drawing/2014/main" id="{70FAE101-2E9D-4648-912F-86D63D37EE11}"/>
                  </a:ext>
                </a:extLst>
              </p:cNvPr>
              <p:cNvSpPr/>
              <p:nvPr/>
            </p:nvSpPr>
            <p:spPr>
              <a:xfrm>
                <a:off x="8997994" y="279008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00" name="Freeform: Shape 1099">
                <a:extLst>
                  <a:ext uri="{FF2B5EF4-FFF2-40B4-BE49-F238E27FC236}">
                    <a16:creationId xmlns:a16="http://schemas.microsoft.com/office/drawing/2014/main" id="{FDB80A8C-8235-4520-9367-005D2FAE9027}"/>
                  </a:ext>
                </a:extLst>
              </p:cNvPr>
              <p:cNvSpPr/>
              <p:nvPr/>
            </p:nvSpPr>
            <p:spPr>
              <a:xfrm>
                <a:off x="8978599" y="280947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01" name="Freeform: Shape 1100">
                <a:extLst>
                  <a:ext uri="{FF2B5EF4-FFF2-40B4-BE49-F238E27FC236}">
                    <a16:creationId xmlns:a16="http://schemas.microsoft.com/office/drawing/2014/main" id="{D6136306-3EB3-4D87-B485-6639E6F4FFFC}"/>
                  </a:ext>
                </a:extLst>
              </p:cNvPr>
              <p:cNvSpPr/>
              <p:nvPr/>
            </p:nvSpPr>
            <p:spPr>
              <a:xfrm>
                <a:off x="8965795" y="2777152"/>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102" name="Freeform: Shape 1101">
                <a:extLst>
                  <a:ext uri="{FF2B5EF4-FFF2-40B4-BE49-F238E27FC236}">
                    <a16:creationId xmlns:a16="http://schemas.microsoft.com/office/drawing/2014/main" id="{B981BB8C-9A0F-426F-94C1-C08449AAB8A2}"/>
                  </a:ext>
                </a:extLst>
              </p:cNvPr>
              <p:cNvSpPr/>
              <p:nvPr/>
            </p:nvSpPr>
            <p:spPr>
              <a:xfrm>
                <a:off x="8946527" y="279642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03" name="Freeform: Shape 1102">
                <a:extLst>
                  <a:ext uri="{FF2B5EF4-FFF2-40B4-BE49-F238E27FC236}">
                    <a16:creationId xmlns:a16="http://schemas.microsoft.com/office/drawing/2014/main" id="{96036608-7D6F-4039-A077-665547F98D73}"/>
                  </a:ext>
                </a:extLst>
              </p:cNvPr>
              <p:cNvSpPr/>
              <p:nvPr/>
            </p:nvSpPr>
            <p:spPr>
              <a:xfrm>
                <a:off x="8928272" y="2770813"/>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04" name="Freeform: Shape 1103">
                <a:extLst>
                  <a:ext uri="{FF2B5EF4-FFF2-40B4-BE49-F238E27FC236}">
                    <a16:creationId xmlns:a16="http://schemas.microsoft.com/office/drawing/2014/main" id="{F5EAC2E1-A3BB-4E6E-889D-8F2D6E10B109}"/>
                  </a:ext>
                </a:extLst>
              </p:cNvPr>
              <p:cNvSpPr/>
              <p:nvPr/>
            </p:nvSpPr>
            <p:spPr>
              <a:xfrm>
                <a:off x="8909003" y="2790082"/>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05" name="Freeform: Shape 1104">
                <a:extLst>
                  <a:ext uri="{FF2B5EF4-FFF2-40B4-BE49-F238E27FC236}">
                    <a16:creationId xmlns:a16="http://schemas.microsoft.com/office/drawing/2014/main" id="{605F64AD-1C67-461B-9B25-01A0050AF6E5}"/>
                  </a:ext>
                </a:extLst>
              </p:cNvPr>
              <p:cNvSpPr/>
              <p:nvPr/>
            </p:nvSpPr>
            <p:spPr>
              <a:xfrm>
                <a:off x="8913440" y="276675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06" name="Freeform: Shape 1105">
                <a:extLst>
                  <a:ext uri="{FF2B5EF4-FFF2-40B4-BE49-F238E27FC236}">
                    <a16:creationId xmlns:a16="http://schemas.microsoft.com/office/drawing/2014/main" id="{6D5290CE-1207-4B8F-92B5-349B96E1681D}"/>
                  </a:ext>
                </a:extLst>
              </p:cNvPr>
              <p:cNvSpPr/>
              <p:nvPr/>
            </p:nvSpPr>
            <p:spPr>
              <a:xfrm>
                <a:off x="8894172" y="278602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07" name="Freeform: Shape 1106">
                <a:extLst>
                  <a:ext uri="{FF2B5EF4-FFF2-40B4-BE49-F238E27FC236}">
                    <a16:creationId xmlns:a16="http://schemas.microsoft.com/office/drawing/2014/main" id="{45DD7AE5-8C78-4F7E-AD74-AA49AEF6A269}"/>
                  </a:ext>
                </a:extLst>
              </p:cNvPr>
              <p:cNvSpPr/>
              <p:nvPr/>
            </p:nvSpPr>
            <p:spPr>
              <a:xfrm>
                <a:off x="8895693" y="276675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08" name="Freeform: Shape 1107">
                <a:extLst>
                  <a:ext uri="{FF2B5EF4-FFF2-40B4-BE49-F238E27FC236}">
                    <a16:creationId xmlns:a16="http://schemas.microsoft.com/office/drawing/2014/main" id="{3FF2F3A0-85FF-4471-88EC-6DF1B24E399C}"/>
                  </a:ext>
                </a:extLst>
              </p:cNvPr>
              <p:cNvSpPr/>
              <p:nvPr/>
            </p:nvSpPr>
            <p:spPr>
              <a:xfrm>
                <a:off x="8876424" y="278602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09" name="Freeform: Shape 1108">
                <a:extLst>
                  <a:ext uri="{FF2B5EF4-FFF2-40B4-BE49-F238E27FC236}">
                    <a16:creationId xmlns:a16="http://schemas.microsoft.com/office/drawing/2014/main" id="{5AF25BA4-4EAF-4633-82DF-D881BBB42017}"/>
                  </a:ext>
                </a:extLst>
              </p:cNvPr>
              <p:cNvSpPr/>
              <p:nvPr/>
            </p:nvSpPr>
            <p:spPr>
              <a:xfrm>
                <a:off x="8849676" y="2766757"/>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10" name="Freeform: Shape 1109">
                <a:extLst>
                  <a:ext uri="{FF2B5EF4-FFF2-40B4-BE49-F238E27FC236}">
                    <a16:creationId xmlns:a16="http://schemas.microsoft.com/office/drawing/2014/main" id="{56581941-9F27-485D-819E-B6DFEA473C30}"/>
                  </a:ext>
                </a:extLst>
              </p:cNvPr>
              <p:cNvSpPr/>
              <p:nvPr/>
            </p:nvSpPr>
            <p:spPr>
              <a:xfrm>
                <a:off x="8830407" y="278602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11" name="Freeform: Shape 1110">
                <a:extLst>
                  <a:ext uri="{FF2B5EF4-FFF2-40B4-BE49-F238E27FC236}">
                    <a16:creationId xmlns:a16="http://schemas.microsoft.com/office/drawing/2014/main" id="{17197175-9B65-4DE2-815D-43BC2D3B3BCE}"/>
                  </a:ext>
                </a:extLst>
              </p:cNvPr>
              <p:cNvSpPr/>
              <p:nvPr/>
            </p:nvSpPr>
            <p:spPr>
              <a:xfrm>
                <a:off x="8743318" y="272809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12" name="Freeform: Shape 1111">
                <a:extLst>
                  <a:ext uri="{FF2B5EF4-FFF2-40B4-BE49-F238E27FC236}">
                    <a16:creationId xmlns:a16="http://schemas.microsoft.com/office/drawing/2014/main" id="{186C28CD-F006-4B29-869F-93DF112D3622}"/>
                  </a:ext>
                </a:extLst>
              </p:cNvPr>
              <p:cNvSpPr/>
              <p:nvPr/>
            </p:nvSpPr>
            <p:spPr>
              <a:xfrm>
                <a:off x="8723923" y="2747488"/>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13" name="Freeform: Shape 1112">
                <a:extLst>
                  <a:ext uri="{FF2B5EF4-FFF2-40B4-BE49-F238E27FC236}">
                    <a16:creationId xmlns:a16="http://schemas.microsoft.com/office/drawing/2014/main" id="{64F3615D-48CD-4AF3-9051-172F21364ADD}"/>
                  </a:ext>
                </a:extLst>
              </p:cNvPr>
              <p:cNvSpPr/>
              <p:nvPr/>
            </p:nvSpPr>
            <p:spPr>
              <a:xfrm>
                <a:off x="8638862" y="268904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14" name="Freeform: Shape 1113">
                <a:extLst>
                  <a:ext uri="{FF2B5EF4-FFF2-40B4-BE49-F238E27FC236}">
                    <a16:creationId xmlns:a16="http://schemas.microsoft.com/office/drawing/2014/main" id="{B90B3BC3-4E5F-4B1F-B192-0B9C39E973CD}"/>
                  </a:ext>
                </a:extLst>
              </p:cNvPr>
              <p:cNvSpPr/>
              <p:nvPr/>
            </p:nvSpPr>
            <p:spPr>
              <a:xfrm>
                <a:off x="8619593" y="2708317"/>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15" name="Freeform: Shape 1114">
                <a:extLst>
                  <a:ext uri="{FF2B5EF4-FFF2-40B4-BE49-F238E27FC236}">
                    <a16:creationId xmlns:a16="http://schemas.microsoft.com/office/drawing/2014/main" id="{0FC768A9-9B66-48D0-9460-AE13C118A80B}"/>
                  </a:ext>
                </a:extLst>
              </p:cNvPr>
              <p:cNvSpPr/>
              <p:nvPr/>
            </p:nvSpPr>
            <p:spPr>
              <a:xfrm>
                <a:off x="8585619" y="2673836"/>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116" name="Freeform: Shape 1115">
                <a:extLst>
                  <a:ext uri="{FF2B5EF4-FFF2-40B4-BE49-F238E27FC236}">
                    <a16:creationId xmlns:a16="http://schemas.microsoft.com/office/drawing/2014/main" id="{8AB0AB11-8658-4A29-A06F-73F97FE602BD}"/>
                  </a:ext>
                </a:extLst>
              </p:cNvPr>
              <p:cNvSpPr/>
              <p:nvPr/>
            </p:nvSpPr>
            <p:spPr>
              <a:xfrm>
                <a:off x="8566224" y="269310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17" name="Freeform: Shape 1116">
                <a:extLst>
                  <a:ext uri="{FF2B5EF4-FFF2-40B4-BE49-F238E27FC236}">
                    <a16:creationId xmlns:a16="http://schemas.microsoft.com/office/drawing/2014/main" id="{1F6E1639-8094-4518-A2C1-A541531AEB00}"/>
                  </a:ext>
                </a:extLst>
              </p:cNvPr>
              <p:cNvSpPr/>
              <p:nvPr/>
            </p:nvSpPr>
            <p:spPr>
              <a:xfrm>
                <a:off x="8526546" y="265444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18" name="Freeform: Shape 1117">
                <a:extLst>
                  <a:ext uri="{FF2B5EF4-FFF2-40B4-BE49-F238E27FC236}">
                    <a16:creationId xmlns:a16="http://schemas.microsoft.com/office/drawing/2014/main" id="{FAE6D528-1C3C-4BE0-80E8-E8DBEB14F724}"/>
                  </a:ext>
                </a:extLst>
              </p:cNvPr>
              <p:cNvSpPr/>
              <p:nvPr/>
            </p:nvSpPr>
            <p:spPr>
              <a:xfrm>
                <a:off x="8507277" y="2673836"/>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1119" name="Freeform: Shape 1118">
                <a:extLst>
                  <a:ext uri="{FF2B5EF4-FFF2-40B4-BE49-F238E27FC236}">
                    <a16:creationId xmlns:a16="http://schemas.microsoft.com/office/drawing/2014/main" id="{BC8F3A30-3633-4BE3-9EFE-74CC80B6CEAA}"/>
                  </a:ext>
                </a:extLst>
              </p:cNvPr>
              <p:cNvSpPr/>
              <p:nvPr/>
            </p:nvSpPr>
            <p:spPr>
              <a:xfrm>
                <a:off x="8494220" y="2645440"/>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20" name="Freeform: Shape 1119">
                <a:extLst>
                  <a:ext uri="{FF2B5EF4-FFF2-40B4-BE49-F238E27FC236}">
                    <a16:creationId xmlns:a16="http://schemas.microsoft.com/office/drawing/2014/main" id="{6524D5C9-D48F-4443-8B61-FC1E1C861B3F}"/>
                  </a:ext>
                </a:extLst>
              </p:cNvPr>
              <p:cNvSpPr/>
              <p:nvPr/>
            </p:nvSpPr>
            <p:spPr>
              <a:xfrm>
                <a:off x="8474824" y="266483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21" name="Freeform: Shape 1120">
                <a:extLst>
                  <a:ext uri="{FF2B5EF4-FFF2-40B4-BE49-F238E27FC236}">
                    <a16:creationId xmlns:a16="http://schemas.microsoft.com/office/drawing/2014/main" id="{7A356D5B-5C04-4770-9B4D-7C4BFD9E1CBC}"/>
                  </a:ext>
                </a:extLst>
              </p:cNvPr>
              <p:cNvSpPr/>
              <p:nvPr/>
            </p:nvSpPr>
            <p:spPr>
              <a:xfrm>
                <a:off x="8436414" y="263111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22" name="Freeform: Shape 1121">
                <a:extLst>
                  <a:ext uri="{FF2B5EF4-FFF2-40B4-BE49-F238E27FC236}">
                    <a16:creationId xmlns:a16="http://schemas.microsoft.com/office/drawing/2014/main" id="{3C71DB49-EB06-4B18-8C13-D79749BCAF78}"/>
                  </a:ext>
                </a:extLst>
              </p:cNvPr>
              <p:cNvSpPr/>
              <p:nvPr/>
            </p:nvSpPr>
            <p:spPr>
              <a:xfrm>
                <a:off x="8417145" y="2650384"/>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23" name="Freeform: Shape 1122">
                <a:extLst>
                  <a:ext uri="{FF2B5EF4-FFF2-40B4-BE49-F238E27FC236}">
                    <a16:creationId xmlns:a16="http://schemas.microsoft.com/office/drawing/2014/main" id="{D72D18B0-491F-4AD0-B406-909DC4531A9B}"/>
                  </a:ext>
                </a:extLst>
              </p:cNvPr>
              <p:cNvSpPr/>
              <p:nvPr/>
            </p:nvSpPr>
            <p:spPr>
              <a:xfrm>
                <a:off x="8412201" y="262617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24" name="Freeform: Shape 1123">
                <a:extLst>
                  <a:ext uri="{FF2B5EF4-FFF2-40B4-BE49-F238E27FC236}">
                    <a16:creationId xmlns:a16="http://schemas.microsoft.com/office/drawing/2014/main" id="{DE174EE3-C470-4C63-970B-13D6F396D170}"/>
                  </a:ext>
                </a:extLst>
              </p:cNvPr>
              <p:cNvSpPr/>
              <p:nvPr/>
            </p:nvSpPr>
            <p:spPr>
              <a:xfrm>
                <a:off x="8392933" y="2645440"/>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125" name="Freeform: Shape 1124">
                <a:extLst>
                  <a:ext uri="{FF2B5EF4-FFF2-40B4-BE49-F238E27FC236}">
                    <a16:creationId xmlns:a16="http://schemas.microsoft.com/office/drawing/2014/main" id="{2313E290-680C-45D7-A439-26C1E2150B2D}"/>
                  </a:ext>
                </a:extLst>
              </p:cNvPr>
              <p:cNvSpPr/>
              <p:nvPr/>
            </p:nvSpPr>
            <p:spPr>
              <a:xfrm>
                <a:off x="8392933" y="2626171"/>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26" name="Freeform: Shape 1125">
                <a:extLst>
                  <a:ext uri="{FF2B5EF4-FFF2-40B4-BE49-F238E27FC236}">
                    <a16:creationId xmlns:a16="http://schemas.microsoft.com/office/drawing/2014/main" id="{4C295EDA-DA79-4282-A6CF-D9354679F30B}"/>
                  </a:ext>
                </a:extLst>
              </p:cNvPr>
              <p:cNvSpPr/>
              <p:nvPr/>
            </p:nvSpPr>
            <p:spPr>
              <a:xfrm>
                <a:off x="8373537" y="2645440"/>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27" name="Freeform: Shape 1126">
                <a:extLst>
                  <a:ext uri="{FF2B5EF4-FFF2-40B4-BE49-F238E27FC236}">
                    <a16:creationId xmlns:a16="http://schemas.microsoft.com/office/drawing/2014/main" id="{E79D7468-2C3B-4780-8023-7F8EF5519E36}"/>
                  </a:ext>
                </a:extLst>
              </p:cNvPr>
              <p:cNvSpPr/>
              <p:nvPr/>
            </p:nvSpPr>
            <p:spPr>
              <a:xfrm>
                <a:off x="8342986" y="2620974"/>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28" name="Freeform: Shape 1127">
                <a:extLst>
                  <a:ext uri="{FF2B5EF4-FFF2-40B4-BE49-F238E27FC236}">
                    <a16:creationId xmlns:a16="http://schemas.microsoft.com/office/drawing/2014/main" id="{FB2FB331-2696-4AD2-91FB-5436F30CB330}"/>
                  </a:ext>
                </a:extLst>
              </p:cNvPr>
              <p:cNvSpPr/>
              <p:nvPr/>
            </p:nvSpPr>
            <p:spPr>
              <a:xfrm>
                <a:off x="8323718" y="2640369"/>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29" name="Freeform: Shape 1128">
                <a:extLst>
                  <a:ext uri="{FF2B5EF4-FFF2-40B4-BE49-F238E27FC236}">
                    <a16:creationId xmlns:a16="http://schemas.microsoft.com/office/drawing/2014/main" id="{26A80810-84DC-4B67-A705-EC2A1BF9DAF5}"/>
                  </a:ext>
                </a:extLst>
              </p:cNvPr>
              <p:cNvSpPr/>
              <p:nvPr/>
            </p:nvSpPr>
            <p:spPr>
              <a:xfrm>
                <a:off x="8304449" y="2611847"/>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130" name="Freeform: Shape 1129">
                <a:extLst>
                  <a:ext uri="{FF2B5EF4-FFF2-40B4-BE49-F238E27FC236}">
                    <a16:creationId xmlns:a16="http://schemas.microsoft.com/office/drawing/2014/main" id="{F4104373-B07F-4BC7-9149-2393673B0C21}"/>
                  </a:ext>
                </a:extLst>
              </p:cNvPr>
              <p:cNvSpPr/>
              <p:nvPr/>
            </p:nvSpPr>
            <p:spPr>
              <a:xfrm>
                <a:off x="8285053" y="26311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31" name="Freeform: Shape 1130">
                <a:extLst>
                  <a:ext uri="{FF2B5EF4-FFF2-40B4-BE49-F238E27FC236}">
                    <a16:creationId xmlns:a16="http://schemas.microsoft.com/office/drawing/2014/main" id="{5EC40A1C-8815-418D-A6C8-0B99FA2C6A32}"/>
                  </a:ext>
                </a:extLst>
              </p:cNvPr>
              <p:cNvSpPr/>
              <p:nvPr/>
            </p:nvSpPr>
            <p:spPr>
              <a:xfrm>
                <a:off x="8257672" y="2611847"/>
                <a:ext cx="12676" cy="38537"/>
              </a:xfrm>
              <a:custGeom>
                <a:avLst/>
                <a:gdLst>
                  <a:gd name="connsiteX0" fmla="*/ 0 w 12676"/>
                  <a:gd name="connsiteY0" fmla="*/ 0 h 38537"/>
                  <a:gd name="connsiteX1" fmla="*/ 0 w 12676"/>
                  <a:gd name="connsiteY1" fmla="*/ 38537 h 38537"/>
                </a:gdLst>
                <a:ahLst/>
                <a:cxnLst>
                  <a:cxn ang="0">
                    <a:pos x="connsiteX0" y="connsiteY0"/>
                  </a:cxn>
                  <a:cxn ang="0">
                    <a:pos x="connsiteX1" y="connsiteY1"/>
                  </a:cxn>
                </a:cxnLst>
                <a:rect l="l" t="t" r="r" b="b"/>
                <a:pathLst>
                  <a:path w="12676" h="38537">
                    <a:moveTo>
                      <a:pt x="0" y="0"/>
                    </a:moveTo>
                    <a:lnTo>
                      <a:pt x="0" y="38537"/>
                    </a:lnTo>
                  </a:path>
                </a:pathLst>
              </a:custGeom>
              <a:ln w="12669" cap="flat">
                <a:solidFill>
                  <a:schemeClr val="accent1"/>
                </a:solidFill>
                <a:prstDash val="solid"/>
                <a:miter/>
              </a:ln>
            </p:spPr>
            <p:txBody>
              <a:bodyPr rtlCol="0" anchor="ctr"/>
              <a:lstStyle/>
              <a:p>
                <a:endParaRPr lang="en-GB"/>
              </a:p>
            </p:txBody>
          </p:sp>
          <p:sp>
            <p:nvSpPr>
              <p:cNvPr id="1132" name="Freeform: Shape 1131">
                <a:extLst>
                  <a:ext uri="{FF2B5EF4-FFF2-40B4-BE49-F238E27FC236}">
                    <a16:creationId xmlns:a16="http://schemas.microsoft.com/office/drawing/2014/main" id="{1BE486DC-AF3E-4F31-9DBE-3DB503E7E2DF}"/>
                  </a:ext>
                </a:extLst>
              </p:cNvPr>
              <p:cNvSpPr/>
              <p:nvPr/>
            </p:nvSpPr>
            <p:spPr>
              <a:xfrm>
                <a:off x="8238403" y="2631115"/>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sp>
            <p:nvSpPr>
              <p:cNvPr id="1133" name="Freeform: Shape 1132">
                <a:extLst>
                  <a:ext uri="{FF2B5EF4-FFF2-40B4-BE49-F238E27FC236}">
                    <a16:creationId xmlns:a16="http://schemas.microsoft.com/office/drawing/2014/main" id="{DBB5B4C6-CB01-42CB-AB25-B393ADB40999}"/>
                  </a:ext>
                </a:extLst>
              </p:cNvPr>
              <p:cNvSpPr/>
              <p:nvPr/>
            </p:nvSpPr>
            <p:spPr>
              <a:xfrm>
                <a:off x="7891187" y="2450978"/>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34" name="Freeform: Shape 1133">
                <a:extLst>
                  <a:ext uri="{FF2B5EF4-FFF2-40B4-BE49-F238E27FC236}">
                    <a16:creationId xmlns:a16="http://schemas.microsoft.com/office/drawing/2014/main" id="{C437B3F1-1791-41C5-A49E-5E53D3DF216E}"/>
                  </a:ext>
                </a:extLst>
              </p:cNvPr>
              <p:cNvSpPr/>
              <p:nvPr/>
            </p:nvSpPr>
            <p:spPr>
              <a:xfrm>
                <a:off x="7871918" y="2470247"/>
                <a:ext cx="38537" cy="12676"/>
              </a:xfrm>
              <a:custGeom>
                <a:avLst/>
                <a:gdLst>
                  <a:gd name="connsiteX0" fmla="*/ 0 w 38537"/>
                  <a:gd name="connsiteY0" fmla="*/ 0 h 12676"/>
                  <a:gd name="connsiteX1" fmla="*/ 38538 w 38537"/>
                  <a:gd name="connsiteY1" fmla="*/ 0 h 12676"/>
                </a:gdLst>
                <a:ahLst/>
                <a:cxnLst>
                  <a:cxn ang="0">
                    <a:pos x="connsiteX0" y="connsiteY0"/>
                  </a:cxn>
                  <a:cxn ang="0">
                    <a:pos x="connsiteX1" y="connsiteY1"/>
                  </a:cxn>
                </a:cxnLst>
                <a:rect l="l" t="t" r="r" b="b"/>
                <a:pathLst>
                  <a:path w="38537" h="12676">
                    <a:moveTo>
                      <a:pt x="0" y="0"/>
                    </a:moveTo>
                    <a:lnTo>
                      <a:pt x="38538" y="0"/>
                    </a:lnTo>
                  </a:path>
                </a:pathLst>
              </a:custGeom>
              <a:ln w="12669" cap="flat">
                <a:solidFill>
                  <a:schemeClr val="accent1"/>
                </a:solidFill>
                <a:prstDash val="solid"/>
                <a:miter/>
              </a:ln>
            </p:spPr>
            <p:txBody>
              <a:bodyPr rtlCol="0" anchor="ctr"/>
              <a:lstStyle/>
              <a:p>
                <a:endParaRPr lang="en-GB"/>
              </a:p>
            </p:txBody>
          </p:sp>
          <p:sp>
            <p:nvSpPr>
              <p:cNvPr id="1135" name="Freeform: Shape 1134">
                <a:extLst>
                  <a:ext uri="{FF2B5EF4-FFF2-40B4-BE49-F238E27FC236}">
                    <a16:creationId xmlns:a16="http://schemas.microsoft.com/office/drawing/2014/main" id="{24CA5789-411D-4F0A-A332-C55CC59588F6}"/>
                  </a:ext>
                </a:extLst>
              </p:cNvPr>
              <p:cNvSpPr/>
              <p:nvPr/>
            </p:nvSpPr>
            <p:spPr>
              <a:xfrm>
                <a:off x="7480840" y="2200992"/>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36" name="Freeform: Shape 1135">
                <a:extLst>
                  <a:ext uri="{FF2B5EF4-FFF2-40B4-BE49-F238E27FC236}">
                    <a16:creationId xmlns:a16="http://schemas.microsoft.com/office/drawing/2014/main" id="{AA9D374E-79EF-4E40-9B90-65CF573D69D3}"/>
                  </a:ext>
                </a:extLst>
              </p:cNvPr>
              <p:cNvSpPr/>
              <p:nvPr/>
            </p:nvSpPr>
            <p:spPr>
              <a:xfrm>
                <a:off x="7461572" y="2220388"/>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137" name="Freeform: Shape 1136">
                <a:extLst>
                  <a:ext uri="{FF2B5EF4-FFF2-40B4-BE49-F238E27FC236}">
                    <a16:creationId xmlns:a16="http://schemas.microsoft.com/office/drawing/2014/main" id="{47235C0B-6766-4DBE-8699-82346B7750FD}"/>
                  </a:ext>
                </a:extLst>
              </p:cNvPr>
              <p:cNvSpPr/>
              <p:nvPr/>
            </p:nvSpPr>
            <p:spPr>
              <a:xfrm>
                <a:off x="7280294" y="2037716"/>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38" name="Freeform: Shape 1137">
                <a:extLst>
                  <a:ext uri="{FF2B5EF4-FFF2-40B4-BE49-F238E27FC236}">
                    <a16:creationId xmlns:a16="http://schemas.microsoft.com/office/drawing/2014/main" id="{BA122C5B-CF17-4412-8575-23507BD05018}"/>
                  </a:ext>
                </a:extLst>
              </p:cNvPr>
              <p:cNvSpPr/>
              <p:nvPr/>
            </p:nvSpPr>
            <p:spPr>
              <a:xfrm>
                <a:off x="7261025" y="2057111"/>
                <a:ext cx="38537" cy="12676"/>
              </a:xfrm>
              <a:custGeom>
                <a:avLst/>
                <a:gdLst>
                  <a:gd name="connsiteX0" fmla="*/ 0 w 38537"/>
                  <a:gd name="connsiteY0" fmla="*/ 0 h 12676"/>
                  <a:gd name="connsiteX1" fmla="*/ 38537 w 38537"/>
                  <a:gd name="connsiteY1" fmla="*/ 0 h 12676"/>
                </a:gdLst>
                <a:ahLst/>
                <a:cxnLst>
                  <a:cxn ang="0">
                    <a:pos x="connsiteX0" y="connsiteY0"/>
                  </a:cxn>
                  <a:cxn ang="0">
                    <a:pos x="connsiteX1" y="connsiteY1"/>
                  </a:cxn>
                </a:cxnLst>
                <a:rect l="l" t="t" r="r" b="b"/>
                <a:pathLst>
                  <a:path w="38537" h="12676">
                    <a:moveTo>
                      <a:pt x="0" y="0"/>
                    </a:moveTo>
                    <a:lnTo>
                      <a:pt x="38537" y="0"/>
                    </a:lnTo>
                  </a:path>
                </a:pathLst>
              </a:custGeom>
              <a:ln w="12669" cap="flat">
                <a:solidFill>
                  <a:schemeClr val="accent1"/>
                </a:solidFill>
                <a:prstDash val="solid"/>
                <a:miter/>
              </a:ln>
            </p:spPr>
            <p:txBody>
              <a:bodyPr rtlCol="0" anchor="ctr"/>
              <a:lstStyle/>
              <a:p>
                <a:endParaRPr lang="en-GB"/>
              </a:p>
            </p:txBody>
          </p:sp>
          <p:sp>
            <p:nvSpPr>
              <p:cNvPr id="1139" name="Freeform: Shape 1138">
                <a:extLst>
                  <a:ext uri="{FF2B5EF4-FFF2-40B4-BE49-F238E27FC236}">
                    <a16:creationId xmlns:a16="http://schemas.microsoft.com/office/drawing/2014/main" id="{C6D8F6AA-70E9-4946-BB19-2F702F2A0C05}"/>
                  </a:ext>
                </a:extLst>
              </p:cNvPr>
              <p:cNvSpPr/>
              <p:nvPr/>
            </p:nvSpPr>
            <p:spPr>
              <a:xfrm>
                <a:off x="6823424" y="1789505"/>
                <a:ext cx="12676" cy="38664"/>
              </a:xfrm>
              <a:custGeom>
                <a:avLst/>
                <a:gdLst>
                  <a:gd name="connsiteX0" fmla="*/ 0 w 12676"/>
                  <a:gd name="connsiteY0" fmla="*/ 0 h 38664"/>
                  <a:gd name="connsiteX1" fmla="*/ 0 w 12676"/>
                  <a:gd name="connsiteY1" fmla="*/ 38664 h 38664"/>
                </a:gdLst>
                <a:ahLst/>
                <a:cxnLst>
                  <a:cxn ang="0">
                    <a:pos x="connsiteX0" y="connsiteY0"/>
                  </a:cxn>
                  <a:cxn ang="0">
                    <a:pos x="connsiteX1" y="connsiteY1"/>
                  </a:cxn>
                </a:cxnLst>
                <a:rect l="l" t="t" r="r" b="b"/>
                <a:pathLst>
                  <a:path w="12676" h="38664">
                    <a:moveTo>
                      <a:pt x="0" y="0"/>
                    </a:moveTo>
                    <a:lnTo>
                      <a:pt x="0" y="38664"/>
                    </a:lnTo>
                  </a:path>
                </a:pathLst>
              </a:custGeom>
              <a:ln w="12669" cap="flat">
                <a:solidFill>
                  <a:schemeClr val="accent1"/>
                </a:solidFill>
                <a:prstDash val="solid"/>
                <a:miter/>
              </a:ln>
            </p:spPr>
            <p:txBody>
              <a:bodyPr rtlCol="0" anchor="ctr"/>
              <a:lstStyle/>
              <a:p>
                <a:endParaRPr lang="en-GB"/>
              </a:p>
            </p:txBody>
          </p:sp>
          <p:sp>
            <p:nvSpPr>
              <p:cNvPr id="1140" name="Freeform: Shape 1139">
                <a:extLst>
                  <a:ext uri="{FF2B5EF4-FFF2-40B4-BE49-F238E27FC236}">
                    <a16:creationId xmlns:a16="http://schemas.microsoft.com/office/drawing/2014/main" id="{825C3A17-C3F2-40C0-B4D9-E178F274B087}"/>
                  </a:ext>
                </a:extLst>
              </p:cNvPr>
              <p:cNvSpPr/>
              <p:nvPr/>
            </p:nvSpPr>
            <p:spPr>
              <a:xfrm>
                <a:off x="6804155" y="1808773"/>
                <a:ext cx="38664" cy="12676"/>
              </a:xfrm>
              <a:custGeom>
                <a:avLst/>
                <a:gdLst>
                  <a:gd name="connsiteX0" fmla="*/ 0 w 38664"/>
                  <a:gd name="connsiteY0" fmla="*/ 0 h 12676"/>
                  <a:gd name="connsiteX1" fmla="*/ 38664 w 38664"/>
                  <a:gd name="connsiteY1" fmla="*/ 0 h 12676"/>
                </a:gdLst>
                <a:ahLst/>
                <a:cxnLst>
                  <a:cxn ang="0">
                    <a:pos x="connsiteX0" y="connsiteY0"/>
                  </a:cxn>
                  <a:cxn ang="0">
                    <a:pos x="connsiteX1" y="connsiteY1"/>
                  </a:cxn>
                </a:cxnLst>
                <a:rect l="l" t="t" r="r" b="b"/>
                <a:pathLst>
                  <a:path w="38664" h="12676">
                    <a:moveTo>
                      <a:pt x="0" y="0"/>
                    </a:moveTo>
                    <a:lnTo>
                      <a:pt x="38664" y="0"/>
                    </a:lnTo>
                  </a:path>
                </a:pathLst>
              </a:custGeom>
              <a:ln w="12669" cap="flat">
                <a:solidFill>
                  <a:schemeClr val="accent1"/>
                </a:solidFill>
                <a:prstDash val="solid"/>
                <a:miter/>
              </a:ln>
            </p:spPr>
            <p:txBody>
              <a:bodyPr rtlCol="0" anchor="ctr"/>
              <a:lstStyle/>
              <a:p>
                <a:endParaRPr lang="en-GB"/>
              </a:p>
            </p:txBody>
          </p:sp>
        </p:grpSp>
        <p:sp>
          <p:nvSpPr>
            <p:cNvPr id="1149" name="Freeform: Shape 1148">
              <a:extLst>
                <a:ext uri="{FF2B5EF4-FFF2-40B4-BE49-F238E27FC236}">
                  <a16:creationId xmlns:a16="http://schemas.microsoft.com/office/drawing/2014/main" id="{1897EFE4-D27D-4042-8299-F761FA7BA226}"/>
                </a:ext>
              </a:extLst>
            </p:cNvPr>
            <p:cNvSpPr/>
            <p:nvPr/>
          </p:nvSpPr>
          <p:spPr>
            <a:xfrm>
              <a:off x="6802127" y="1811182"/>
              <a:ext cx="3785024" cy="1287072"/>
            </a:xfrm>
            <a:custGeom>
              <a:avLst/>
              <a:gdLst>
                <a:gd name="connsiteX0" fmla="*/ 0 w 3785024"/>
                <a:gd name="connsiteY0" fmla="*/ 0 h 1287072"/>
                <a:gd name="connsiteX1" fmla="*/ 41833 w 3785024"/>
                <a:gd name="connsiteY1" fmla="*/ 0 h 1287072"/>
                <a:gd name="connsiteX2" fmla="*/ 41833 w 3785024"/>
                <a:gd name="connsiteY2" fmla="*/ 5451 h 1287072"/>
                <a:gd name="connsiteX3" fmla="*/ 74159 w 3785024"/>
                <a:gd name="connsiteY3" fmla="*/ 5451 h 1287072"/>
                <a:gd name="connsiteX4" fmla="*/ 74159 w 3785024"/>
                <a:gd name="connsiteY4" fmla="*/ 12677 h 1287072"/>
                <a:gd name="connsiteX5" fmla="*/ 84427 w 3785024"/>
                <a:gd name="connsiteY5" fmla="*/ 12677 h 1287072"/>
                <a:gd name="connsiteX6" fmla="*/ 84427 w 3785024"/>
                <a:gd name="connsiteY6" fmla="*/ 23452 h 1287072"/>
                <a:gd name="connsiteX7" fmla="*/ 94568 w 3785024"/>
                <a:gd name="connsiteY7" fmla="*/ 23452 h 1287072"/>
                <a:gd name="connsiteX8" fmla="*/ 94568 w 3785024"/>
                <a:gd name="connsiteY8" fmla="*/ 31819 h 1287072"/>
                <a:gd name="connsiteX9" fmla="*/ 126260 w 3785024"/>
                <a:gd name="connsiteY9" fmla="*/ 31819 h 1287072"/>
                <a:gd name="connsiteX10" fmla="*/ 126260 w 3785024"/>
                <a:gd name="connsiteY10" fmla="*/ 40692 h 1287072"/>
                <a:gd name="connsiteX11" fmla="*/ 140078 w 3785024"/>
                <a:gd name="connsiteY11" fmla="*/ 40692 h 1287072"/>
                <a:gd name="connsiteX12" fmla="*/ 140078 w 3785024"/>
                <a:gd name="connsiteY12" fmla="*/ 50327 h 1287072"/>
                <a:gd name="connsiteX13" fmla="*/ 153896 w 3785024"/>
                <a:gd name="connsiteY13" fmla="*/ 50327 h 1287072"/>
                <a:gd name="connsiteX14" fmla="*/ 153896 w 3785024"/>
                <a:gd name="connsiteY14" fmla="*/ 64144 h 1287072"/>
                <a:gd name="connsiteX15" fmla="*/ 165812 w 3785024"/>
                <a:gd name="connsiteY15" fmla="*/ 64144 h 1287072"/>
                <a:gd name="connsiteX16" fmla="*/ 165812 w 3785024"/>
                <a:gd name="connsiteY16" fmla="*/ 71243 h 1287072"/>
                <a:gd name="connsiteX17" fmla="*/ 182545 w 3785024"/>
                <a:gd name="connsiteY17" fmla="*/ 71243 h 1287072"/>
                <a:gd name="connsiteX18" fmla="*/ 182545 w 3785024"/>
                <a:gd name="connsiteY18" fmla="*/ 82145 h 1287072"/>
                <a:gd name="connsiteX19" fmla="*/ 217913 w 3785024"/>
                <a:gd name="connsiteY19" fmla="*/ 82145 h 1287072"/>
                <a:gd name="connsiteX20" fmla="*/ 217913 w 3785024"/>
                <a:gd name="connsiteY20" fmla="*/ 96470 h 1287072"/>
                <a:gd name="connsiteX21" fmla="*/ 253282 w 3785024"/>
                <a:gd name="connsiteY21" fmla="*/ 96470 h 1287072"/>
                <a:gd name="connsiteX22" fmla="*/ 253282 w 3785024"/>
                <a:gd name="connsiteY22" fmla="*/ 105978 h 1287072"/>
                <a:gd name="connsiteX23" fmla="*/ 263423 w 3785024"/>
                <a:gd name="connsiteY23" fmla="*/ 105978 h 1287072"/>
                <a:gd name="connsiteX24" fmla="*/ 263423 w 3785024"/>
                <a:gd name="connsiteY24" fmla="*/ 115612 h 1287072"/>
                <a:gd name="connsiteX25" fmla="*/ 279015 w 3785024"/>
                <a:gd name="connsiteY25" fmla="*/ 115612 h 1287072"/>
                <a:gd name="connsiteX26" fmla="*/ 279015 w 3785024"/>
                <a:gd name="connsiteY26" fmla="*/ 126387 h 1287072"/>
                <a:gd name="connsiteX27" fmla="*/ 296383 w 3785024"/>
                <a:gd name="connsiteY27" fmla="*/ 126387 h 1287072"/>
                <a:gd name="connsiteX28" fmla="*/ 296383 w 3785024"/>
                <a:gd name="connsiteY28" fmla="*/ 134120 h 1287072"/>
                <a:gd name="connsiteX29" fmla="*/ 308932 w 3785024"/>
                <a:gd name="connsiteY29" fmla="*/ 134120 h 1287072"/>
                <a:gd name="connsiteX30" fmla="*/ 308932 w 3785024"/>
                <a:gd name="connsiteY30" fmla="*/ 145529 h 1287072"/>
                <a:gd name="connsiteX31" fmla="*/ 321609 w 3785024"/>
                <a:gd name="connsiteY31" fmla="*/ 145529 h 1287072"/>
                <a:gd name="connsiteX32" fmla="*/ 321609 w 3785024"/>
                <a:gd name="connsiteY32" fmla="*/ 157572 h 1287072"/>
                <a:gd name="connsiteX33" fmla="*/ 340751 w 3785024"/>
                <a:gd name="connsiteY33" fmla="*/ 157572 h 1287072"/>
                <a:gd name="connsiteX34" fmla="*/ 340751 w 3785024"/>
                <a:gd name="connsiteY34" fmla="*/ 173672 h 1287072"/>
                <a:gd name="connsiteX35" fmla="*/ 352667 w 3785024"/>
                <a:gd name="connsiteY35" fmla="*/ 173672 h 1287072"/>
                <a:gd name="connsiteX36" fmla="*/ 352667 w 3785024"/>
                <a:gd name="connsiteY36" fmla="*/ 178489 h 1287072"/>
                <a:gd name="connsiteX37" fmla="*/ 372443 w 3785024"/>
                <a:gd name="connsiteY37" fmla="*/ 178489 h 1287072"/>
                <a:gd name="connsiteX38" fmla="*/ 372443 w 3785024"/>
                <a:gd name="connsiteY38" fmla="*/ 195222 h 1287072"/>
                <a:gd name="connsiteX39" fmla="*/ 382584 w 3785024"/>
                <a:gd name="connsiteY39" fmla="*/ 195222 h 1287072"/>
                <a:gd name="connsiteX40" fmla="*/ 382584 w 3785024"/>
                <a:gd name="connsiteY40" fmla="*/ 203082 h 1287072"/>
                <a:gd name="connsiteX41" fmla="*/ 401219 w 3785024"/>
                <a:gd name="connsiteY41" fmla="*/ 203082 h 1287072"/>
                <a:gd name="connsiteX42" fmla="*/ 401219 w 3785024"/>
                <a:gd name="connsiteY42" fmla="*/ 212082 h 1287072"/>
                <a:gd name="connsiteX43" fmla="*/ 428728 w 3785024"/>
                <a:gd name="connsiteY43" fmla="*/ 212082 h 1287072"/>
                <a:gd name="connsiteX44" fmla="*/ 428728 w 3785024"/>
                <a:gd name="connsiteY44" fmla="*/ 219815 h 1287072"/>
                <a:gd name="connsiteX45" fmla="*/ 435953 w 3785024"/>
                <a:gd name="connsiteY45" fmla="*/ 219815 h 1287072"/>
                <a:gd name="connsiteX46" fmla="*/ 435953 w 3785024"/>
                <a:gd name="connsiteY46" fmla="*/ 231224 h 1287072"/>
                <a:gd name="connsiteX47" fmla="*/ 459279 w 3785024"/>
                <a:gd name="connsiteY47" fmla="*/ 231224 h 1287072"/>
                <a:gd name="connsiteX48" fmla="*/ 459279 w 3785024"/>
                <a:gd name="connsiteY48" fmla="*/ 240732 h 1287072"/>
                <a:gd name="connsiteX49" fmla="*/ 480829 w 3785024"/>
                <a:gd name="connsiteY49" fmla="*/ 240732 h 1287072"/>
                <a:gd name="connsiteX50" fmla="*/ 480829 w 3785024"/>
                <a:gd name="connsiteY50" fmla="*/ 247324 h 1287072"/>
                <a:gd name="connsiteX51" fmla="*/ 493379 w 3785024"/>
                <a:gd name="connsiteY51" fmla="*/ 247324 h 1287072"/>
                <a:gd name="connsiteX52" fmla="*/ 493379 w 3785024"/>
                <a:gd name="connsiteY52" fmla="*/ 252141 h 1287072"/>
                <a:gd name="connsiteX53" fmla="*/ 504281 w 3785024"/>
                <a:gd name="connsiteY53" fmla="*/ 252141 h 1287072"/>
                <a:gd name="connsiteX54" fmla="*/ 504281 w 3785024"/>
                <a:gd name="connsiteY54" fmla="*/ 266592 h 1287072"/>
                <a:gd name="connsiteX55" fmla="*/ 526339 w 3785024"/>
                <a:gd name="connsiteY55" fmla="*/ 266592 h 1287072"/>
                <a:gd name="connsiteX56" fmla="*/ 526339 w 3785024"/>
                <a:gd name="connsiteY56" fmla="*/ 278509 h 1287072"/>
                <a:gd name="connsiteX57" fmla="*/ 538382 w 3785024"/>
                <a:gd name="connsiteY57" fmla="*/ 278509 h 1287072"/>
                <a:gd name="connsiteX58" fmla="*/ 538382 w 3785024"/>
                <a:gd name="connsiteY58" fmla="*/ 283326 h 1287072"/>
                <a:gd name="connsiteX59" fmla="*/ 544974 w 3785024"/>
                <a:gd name="connsiteY59" fmla="*/ 283326 h 1287072"/>
                <a:gd name="connsiteX60" fmla="*/ 544974 w 3785024"/>
                <a:gd name="connsiteY60" fmla="*/ 297143 h 1287072"/>
                <a:gd name="connsiteX61" fmla="*/ 556383 w 3785024"/>
                <a:gd name="connsiteY61" fmla="*/ 297143 h 1287072"/>
                <a:gd name="connsiteX62" fmla="*/ 556383 w 3785024"/>
                <a:gd name="connsiteY62" fmla="*/ 323384 h 1287072"/>
                <a:gd name="connsiteX63" fmla="*/ 565890 w 3785024"/>
                <a:gd name="connsiteY63" fmla="*/ 323384 h 1287072"/>
                <a:gd name="connsiteX64" fmla="*/ 565890 w 3785024"/>
                <a:gd name="connsiteY64" fmla="*/ 336061 h 1287072"/>
                <a:gd name="connsiteX65" fmla="*/ 577300 w 3785024"/>
                <a:gd name="connsiteY65" fmla="*/ 336061 h 1287072"/>
                <a:gd name="connsiteX66" fmla="*/ 577300 w 3785024"/>
                <a:gd name="connsiteY66" fmla="*/ 347977 h 1287072"/>
                <a:gd name="connsiteX67" fmla="*/ 591117 w 3785024"/>
                <a:gd name="connsiteY67" fmla="*/ 347977 h 1287072"/>
                <a:gd name="connsiteX68" fmla="*/ 591117 w 3785024"/>
                <a:gd name="connsiteY68" fmla="*/ 355203 h 1287072"/>
                <a:gd name="connsiteX69" fmla="*/ 598850 w 3785024"/>
                <a:gd name="connsiteY69" fmla="*/ 355203 h 1287072"/>
                <a:gd name="connsiteX70" fmla="*/ 598850 w 3785024"/>
                <a:gd name="connsiteY70" fmla="*/ 367119 h 1287072"/>
                <a:gd name="connsiteX71" fmla="*/ 615076 w 3785024"/>
                <a:gd name="connsiteY71" fmla="*/ 367119 h 1287072"/>
                <a:gd name="connsiteX72" fmla="*/ 615076 w 3785024"/>
                <a:gd name="connsiteY72" fmla="*/ 374345 h 1287072"/>
                <a:gd name="connsiteX73" fmla="*/ 623950 w 3785024"/>
                <a:gd name="connsiteY73" fmla="*/ 374345 h 1287072"/>
                <a:gd name="connsiteX74" fmla="*/ 623950 w 3785024"/>
                <a:gd name="connsiteY74" fmla="*/ 388163 h 1287072"/>
                <a:gd name="connsiteX75" fmla="*/ 636627 w 3785024"/>
                <a:gd name="connsiteY75" fmla="*/ 388163 h 1287072"/>
                <a:gd name="connsiteX76" fmla="*/ 636627 w 3785024"/>
                <a:gd name="connsiteY76" fmla="*/ 403121 h 1287072"/>
                <a:gd name="connsiteX77" fmla="*/ 656402 w 3785024"/>
                <a:gd name="connsiteY77" fmla="*/ 403121 h 1287072"/>
                <a:gd name="connsiteX78" fmla="*/ 656402 w 3785024"/>
                <a:gd name="connsiteY78" fmla="*/ 411488 h 1287072"/>
                <a:gd name="connsiteX79" fmla="*/ 690503 w 3785024"/>
                <a:gd name="connsiteY79" fmla="*/ 411488 h 1287072"/>
                <a:gd name="connsiteX80" fmla="*/ 690503 w 3785024"/>
                <a:gd name="connsiteY80" fmla="*/ 424038 h 1287072"/>
                <a:gd name="connsiteX81" fmla="*/ 705461 w 3785024"/>
                <a:gd name="connsiteY81" fmla="*/ 424038 h 1287072"/>
                <a:gd name="connsiteX82" fmla="*/ 705461 w 3785024"/>
                <a:gd name="connsiteY82" fmla="*/ 433672 h 1287072"/>
                <a:gd name="connsiteX83" fmla="*/ 709645 w 3785024"/>
                <a:gd name="connsiteY83" fmla="*/ 433672 h 1287072"/>
                <a:gd name="connsiteX84" fmla="*/ 709645 w 3785024"/>
                <a:gd name="connsiteY84" fmla="*/ 446222 h 1287072"/>
                <a:gd name="connsiteX85" fmla="*/ 728786 w 3785024"/>
                <a:gd name="connsiteY85" fmla="*/ 446222 h 1287072"/>
                <a:gd name="connsiteX86" fmla="*/ 728786 w 3785024"/>
                <a:gd name="connsiteY86" fmla="*/ 461815 h 1287072"/>
                <a:gd name="connsiteX87" fmla="*/ 736012 w 3785024"/>
                <a:gd name="connsiteY87" fmla="*/ 461815 h 1287072"/>
                <a:gd name="connsiteX88" fmla="*/ 736012 w 3785024"/>
                <a:gd name="connsiteY88" fmla="*/ 468914 h 1287072"/>
                <a:gd name="connsiteX89" fmla="*/ 749196 w 3785024"/>
                <a:gd name="connsiteY89" fmla="*/ 468914 h 1287072"/>
                <a:gd name="connsiteX90" fmla="*/ 749196 w 3785024"/>
                <a:gd name="connsiteY90" fmla="*/ 477407 h 1287072"/>
                <a:gd name="connsiteX91" fmla="*/ 760605 w 3785024"/>
                <a:gd name="connsiteY91" fmla="*/ 477407 h 1287072"/>
                <a:gd name="connsiteX92" fmla="*/ 760605 w 3785024"/>
                <a:gd name="connsiteY92" fmla="*/ 485140 h 1287072"/>
                <a:gd name="connsiteX93" fmla="*/ 768338 w 3785024"/>
                <a:gd name="connsiteY93" fmla="*/ 485140 h 1287072"/>
                <a:gd name="connsiteX94" fmla="*/ 768338 w 3785024"/>
                <a:gd name="connsiteY94" fmla="*/ 491098 h 1287072"/>
                <a:gd name="connsiteX95" fmla="*/ 776071 w 3785024"/>
                <a:gd name="connsiteY95" fmla="*/ 491098 h 1287072"/>
                <a:gd name="connsiteX96" fmla="*/ 776071 w 3785024"/>
                <a:gd name="connsiteY96" fmla="*/ 510367 h 1287072"/>
                <a:gd name="connsiteX97" fmla="*/ 791663 w 3785024"/>
                <a:gd name="connsiteY97" fmla="*/ 510367 h 1287072"/>
                <a:gd name="connsiteX98" fmla="*/ 791663 w 3785024"/>
                <a:gd name="connsiteY98" fmla="*/ 521649 h 1287072"/>
                <a:gd name="connsiteX99" fmla="*/ 809031 w 3785024"/>
                <a:gd name="connsiteY99" fmla="*/ 521649 h 1287072"/>
                <a:gd name="connsiteX100" fmla="*/ 809031 w 3785024"/>
                <a:gd name="connsiteY100" fmla="*/ 536101 h 1287072"/>
                <a:gd name="connsiteX101" fmla="*/ 819805 w 3785024"/>
                <a:gd name="connsiteY101" fmla="*/ 536101 h 1287072"/>
                <a:gd name="connsiteX102" fmla="*/ 819805 w 3785024"/>
                <a:gd name="connsiteY102" fmla="*/ 544467 h 1287072"/>
                <a:gd name="connsiteX103" fmla="*/ 829440 w 3785024"/>
                <a:gd name="connsiteY103" fmla="*/ 544467 h 1287072"/>
                <a:gd name="connsiteX104" fmla="*/ 829440 w 3785024"/>
                <a:gd name="connsiteY104" fmla="*/ 551059 h 1287072"/>
                <a:gd name="connsiteX105" fmla="*/ 871907 w 3785024"/>
                <a:gd name="connsiteY105" fmla="*/ 551059 h 1287072"/>
                <a:gd name="connsiteX106" fmla="*/ 871907 w 3785024"/>
                <a:gd name="connsiteY106" fmla="*/ 561201 h 1287072"/>
                <a:gd name="connsiteX107" fmla="*/ 911459 w 3785024"/>
                <a:gd name="connsiteY107" fmla="*/ 561201 h 1287072"/>
                <a:gd name="connsiteX108" fmla="*/ 911459 w 3785024"/>
                <a:gd name="connsiteY108" fmla="*/ 571342 h 1287072"/>
                <a:gd name="connsiteX109" fmla="*/ 929460 w 3785024"/>
                <a:gd name="connsiteY109" fmla="*/ 571342 h 1287072"/>
                <a:gd name="connsiteX110" fmla="*/ 929460 w 3785024"/>
                <a:gd name="connsiteY110" fmla="*/ 577427 h 1287072"/>
                <a:gd name="connsiteX111" fmla="*/ 966603 w 3785024"/>
                <a:gd name="connsiteY111" fmla="*/ 577427 h 1287072"/>
                <a:gd name="connsiteX112" fmla="*/ 966603 w 3785024"/>
                <a:gd name="connsiteY112" fmla="*/ 585160 h 1287072"/>
                <a:gd name="connsiteX113" fmla="*/ 974969 w 3785024"/>
                <a:gd name="connsiteY113" fmla="*/ 585160 h 1287072"/>
                <a:gd name="connsiteX114" fmla="*/ 974969 w 3785024"/>
                <a:gd name="connsiteY114" fmla="*/ 601386 h 1287072"/>
                <a:gd name="connsiteX115" fmla="*/ 995379 w 3785024"/>
                <a:gd name="connsiteY115" fmla="*/ 601386 h 1287072"/>
                <a:gd name="connsiteX116" fmla="*/ 995379 w 3785024"/>
                <a:gd name="connsiteY116" fmla="*/ 614570 h 1287072"/>
                <a:gd name="connsiteX117" fmla="*/ 1018070 w 3785024"/>
                <a:gd name="connsiteY117" fmla="*/ 614570 h 1287072"/>
                <a:gd name="connsiteX118" fmla="*/ 1018070 w 3785024"/>
                <a:gd name="connsiteY118" fmla="*/ 622936 h 1287072"/>
                <a:gd name="connsiteX119" fmla="*/ 1057622 w 3785024"/>
                <a:gd name="connsiteY119" fmla="*/ 622936 h 1287072"/>
                <a:gd name="connsiteX120" fmla="*/ 1057622 w 3785024"/>
                <a:gd name="connsiteY120" fmla="*/ 635486 h 1287072"/>
                <a:gd name="connsiteX121" fmla="*/ 1070805 w 3785024"/>
                <a:gd name="connsiteY121" fmla="*/ 635486 h 1287072"/>
                <a:gd name="connsiteX122" fmla="*/ 1070805 w 3785024"/>
                <a:gd name="connsiteY122" fmla="*/ 648036 h 1287072"/>
                <a:gd name="connsiteX123" fmla="*/ 1075623 w 3785024"/>
                <a:gd name="connsiteY123" fmla="*/ 648036 h 1287072"/>
                <a:gd name="connsiteX124" fmla="*/ 1075623 w 3785024"/>
                <a:gd name="connsiteY124" fmla="*/ 655896 h 1287072"/>
                <a:gd name="connsiteX125" fmla="*/ 1118723 w 3785024"/>
                <a:gd name="connsiteY125" fmla="*/ 655896 h 1287072"/>
                <a:gd name="connsiteX126" fmla="*/ 1118723 w 3785024"/>
                <a:gd name="connsiteY126" fmla="*/ 664263 h 1287072"/>
                <a:gd name="connsiteX127" fmla="*/ 1127090 w 3785024"/>
                <a:gd name="connsiteY127" fmla="*/ 664263 h 1287072"/>
                <a:gd name="connsiteX128" fmla="*/ 1127090 w 3785024"/>
                <a:gd name="connsiteY128" fmla="*/ 678588 h 1287072"/>
                <a:gd name="connsiteX129" fmla="*/ 1137865 w 3785024"/>
                <a:gd name="connsiteY129" fmla="*/ 678588 h 1287072"/>
                <a:gd name="connsiteX130" fmla="*/ 1137865 w 3785024"/>
                <a:gd name="connsiteY130" fmla="*/ 683912 h 1287072"/>
                <a:gd name="connsiteX131" fmla="*/ 1146866 w 3785024"/>
                <a:gd name="connsiteY131" fmla="*/ 683912 h 1287072"/>
                <a:gd name="connsiteX132" fmla="*/ 1146866 w 3785024"/>
                <a:gd name="connsiteY132" fmla="*/ 690630 h 1287072"/>
                <a:gd name="connsiteX133" fmla="*/ 1156374 w 3785024"/>
                <a:gd name="connsiteY133" fmla="*/ 690630 h 1287072"/>
                <a:gd name="connsiteX134" fmla="*/ 1156374 w 3785024"/>
                <a:gd name="connsiteY134" fmla="*/ 697096 h 1287072"/>
                <a:gd name="connsiteX135" fmla="*/ 1164740 w 3785024"/>
                <a:gd name="connsiteY135" fmla="*/ 697096 h 1287072"/>
                <a:gd name="connsiteX136" fmla="*/ 1164740 w 3785024"/>
                <a:gd name="connsiteY136" fmla="*/ 702547 h 1287072"/>
                <a:gd name="connsiteX137" fmla="*/ 1219884 w 3785024"/>
                <a:gd name="connsiteY137" fmla="*/ 702547 h 1287072"/>
                <a:gd name="connsiteX138" fmla="*/ 1219884 w 3785024"/>
                <a:gd name="connsiteY138" fmla="*/ 723463 h 1287072"/>
                <a:gd name="connsiteX139" fmla="*/ 1251069 w 3785024"/>
                <a:gd name="connsiteY139" fmla="*/ 723463 h 1287072"/>
                <a:gd name="connsiteX140" fmla="*/ 1251069 w 3785024"/>
                <a:gd name="connsiteY140" fmla="*/ 735506 h 1287072"/>
                <a:gd name="connsiteX141" fmla="*/ 1256393 w 3785024"/>
                <a:gd name="connsiteY141" fmla="*/ 735506 h 1287072"/>
                <a:gd name="connsiteX142" fmla="*/ 1256393 w 3785024"/>
                <a:gd name="connsiteY142" fmla="*/ 747422 h 1287072"/>
                <a:gd name="connsiteX143" fmla="*/ 1270844 w 3785024"/>
                <a:gd name="connsiteY143" fmla="*/ 747422 h 1287072"/>
                <a:gd name="connsiteX144" fmla="*/ 1270844 w 3785024"/>
                <a:gd name="connsiteY144" fmla="*/ 754014 h 1287072"/>
                <a:gd name="connsiteX145" fmla="*/ 1284029 w 3785024"/>
                <a:gd name="connsiteY145" fmla="*/ 754014 h 1287072"/>
                <a:gd name="connsiteX146" fmla="*/ 1284029 w 3785024"/>
                <a:gd name="connsiteY146" fmla="*/ 763649 h 1287072"/>
                <a:gd name="connsiteX147" fmla="*/ 1292395 w 3785024"/>
                <a:gd name="connsiteY147" fmla="*/ 763649 h 1287072"/>
                <a:gd name="connsiteX148" fmla="*/ 1292395 w 3785024"/>
                <a:gd name="connsiteY148" fmla="*/ 772015 h 1287072"/>
                <a:gd name="connsiteX149" fmla="*/ 1302536 w 3785024"/>
                <a:gd name="connsiteY149" fmla="*/ 772015 h 1287072"/>
                <a:gd name="connsiteX150" fmla="*/ 1302536 w 3785024"/>
                <a:gd name="connsiteY150" fmla="*/ 780382 h 1287072"/>
                <a:gd name="connsiteX151" fmla="*/ 1310396 w 3785024"/>
                <a:gd name="connsiteY151" fmla="*/ 780382 h 1287072"/>
                <a:gd name="connsiteX152" fmla="*/ 1310396 w 3785024"/>
                <a:gd name="connsiteY152" fmla="*/ 787608 h 1287072"/>
                <a:gd name="connsiteX153" fmla="*/ 1315087 w 3785024"/>
                <a:gd name="connsiteY153" fmla="*/ 787608 h 1287072"/>
                <a:gd name="connsiteX154" fmla="*/ 1315087 w 3785024"/>
                <a:gd name="connsiteY154" fmla="*/ 796608 h 1287072"/>
                <a:gd name="connsiteX155" fmla="*/ 1370864 w 3785024"/>
                <a:gd name="connsiteY155" fmla="*/ 796608 h 1287072"/>
                <a:gd name="connsiteX156" fmla="*/ 1370864 w 3785024"/>
                <a:gd name="connsiteY156" fmla="*/ 806116 h 1287072"/>
                <a:gd name="connsiteX157" fmla="*/ 1378597 w 3785024"/>
                <a:gd name="connsiteY157" fmla="*/ 806116 h 1287072"/>
                <a:gd name="connsiteX158" fmla="*/ 1378597 w 3785024"/>
                <a:gd name="connsiteY158" fmla="*/ 812708 h 1287072"/>
                <a:gd name="connsiteX159" fmla="*/ 1455292 w 3785024"/>
                <a:gd name="connsiteY159" fmla="*/ 812708 h 1287072"/>
                <a:gd name="connsiteX160" fmla="*/ 1455292 w 3785024"/>
                <a:gd name="connsiteY160" fmla="*/ 820567 h 1287072"/>
                <a:gd name="connsiteX161" fmla="*/ 1518802 w 3785024"/>
                <a:gd name="connsiteY161" fmla="*/ 820567 h 1287072"/>
                <a:gd name="connsiteX162" fmla="*/ 1518802 w 3785024"/>
                <a:gd name="connsiteY162" fmla="*/ 828300 h 1287072"/>
                <a:gd name="connsiteX163" fmla="*/ 1552268 w 3785024"/>
                <a:gd name="connsiteY163" fmla="*/ 828300 h 1287072"/>
                <a:gd name="connsiteX164" fmla="*/ 1552268 w 3785024"/>
                <a:gd name="connsiteY164" fmla="*/ 833117 h 1287072"/>
                <a:gd name="connsiteX165" fmla="*/ 1628329 w 3785024"/>
                <a:gd name="connsiteY165" fmla="*/ 833117 h 1287072"/>
                <a:gd name="connsiteX166" fmla="*/ 1628329 w 3785024"/>
                <a:gd name="connsiteY166" fmla="*/ 839075 h 1287072"/>
                <a:gd name="connsiteX167" fmla="*/ 1657739 w 3785024"/>
                <a:gd name="connsiteY167" fmla="*/ 839075 h 1287072"/>
                <a:gd name="connsiteX168" fmla="*/ 1657739 w 3785024"/>
                <a:gd name="connsiteY168" fmla="*/ 849217 h 1287072"/>
                <a:gd name="connsiteX169" fmla="*/ 1678022 w 3785024"/>
                <a:gd name="connsiteY169" fmla="*/ 849217 h 1287072"/>
                <a:gd name="connsiteX170" fmla="*/ 1678022 w 3785024"/>
                <a:gd name="connsiteY170" fmla="*/ 856443 h 1287072"/>
                <a:gd name="connsiteX171" fmla="*/ 1711615 w 3785024"/>
                <a:gd name="connsiteY171" fmla="*/ 856443 h 1287072"/>
                <a:gd name="connsiteX172" fmla="*/ 1711615 w 3785024"/>
                <a:gd name="connsiteY172" fmla="*/ 863668 h 1287072"/>
                <a:gd name="connsiteX173" fmla="*/ 1742167 w 3785024"/>
                <a:gd name="connsiteY173" fmla="*/ 863668 h 1287072"/>
                <a:gd name="connsiteX174" fmla="*/ 1742167 w 3785024"/>
                <a:gd name="connsiteY174" fmla="*/ 876852 h 1287072"/>
                <a:gd name="connsiteX175" fmla="*/ 1785901 w 3785024"/>
                <a:gd name="connsiteY175" fmla="*/ 876852 h 1287072"/>
                <a:gd name="connsiteX176" fmla="*/ 1785901 w 3785024"/>
                <a:gd name="connsiteY176" fmla="*/ 887627 h 1287072"/>
                <a:gd name="connsiteX177" fmla="*/ 1794268 w 3785024"/>
                <a:gd name="connsiteY177" fmla="*/ 887627 h 1287072"/>
                <a:gd name="connsiteX178" fmla="*/ 1794268 w 3785024"/>
                <a:gd name="connsiteY178" fmla="*/ 891811 h 1287072"/>
                <a:gd name="connsiteX179" fmla="*/ 1836735 w 3785024"/>
                <a:gd name="connsiteY179" fmla="*/ 891811 h 1287072"/>
                <a:gd name="connsiteX180" fmla="*/ 1836735 w 3785024"/>
                <a:gd name="connsiteY180" fmla="*/ 899036 h 1287072"/>
                <a:gd name="connsiteX181" fmla="*/ 1854735 w 3785024"/>
                <a:gd name="connsiteY181" fmla="*/ 899036 h 1287072"/>
                <a:gd name="connsiteX182" fmla="*/ 1854735 w 3785024"/>
                <a:gd name="connsiteY182" fmla="*/ 908544 h 1287072"/>
                <a:gd name="connsiteX183" fmla="*/ 1869060 w 3785024"/>
                <a:gd name="connsiteY183" fmla="*/ 908544 h 1287072"/>
                <a:gd name="connsiteX184" fmla="*/ 1869060 w 3785024"/>
                <a:gd name="connsiteY184" fmla="*/ 917545 h 1287072"/>
                <a:gd name="connsiteX185" fmla="*/ 1892513 w 3785024"/>
                <a:gd name="connsiteY185" fmla="*/ 917545 h 1287072"/>
                <a:gd name="connsiteX186" fmla="*/ 1892513 w 3785024"/>
                <a:gd name="connsiteY186" fmla="*/ 925277 h 1287072"/>
                <a:gd name="connsiteX187" fmla="*/ 1920655 w 3785024"/>
                <a:gd name="connsiteY187" fmla="*/ 925277 h 1287072"/>
                <a:gd name="connsiteX188" fmla="*/ 1920655 w 3785024"/>
                <a:gd name="connsiteY188" fmla="*/ 934278 h 1287072"/>
                <a:gd name="connsiteX189" fmla="*/ 1929656 w 3785024"/>
                <a:gd name="connsiteY189" fmla="*/ 934278 h 1287072"/>
                <a:gd name="connsiteX190" fmla="*/ 1929656 w 3785024"/>
                <a:gd name="connsiteY190" fmla="*/ 940870 h 1287072"/>
                <a:gd name="connsiteX191" fmla="*/ 1957798 w 3785024"/>
                <a:gd name="connsiteY191" fmla="*/ 940870 h 1287072"/>
                <a:gd name="connsiteX192" fmla="*/ 1957798 w 3785024"/>
                <a:gd name="connsiteY192" fmla="*/ 950504 h 1287072"/>
                <a:gd name="connsiteX193" fmla="*/ 1990124 w 3785024"/>
                <a:gd name="connsiteY193" fmla="*/ 950504 h 1287072"/>
                <a:gd name="connsiteX194" fmla="*/ 1990124 w 3785024"/>
                <a:gd name="connsiteY194" fmla="*/ 957730 h 1287072"/>
                <a:gd name="connsiteX195" fmla="*/ 2000265 w 3785024"/>
                <a:gd name="connsiteY195" fmla="*/ 957730 h 1287072"/>
                <a:gd name="connsiteX196" fmla="*/ 2000265 w 3785024"/>
                <a:gd name="connsiteY196" fmla="*/ 966730 h 1287072"/>
                <a:gd name="connsiteX197" fmla="*/ 2036774 w 3785024"/>
                <a:gd name="connsiteY197" fmla="*/ 966730 h 1287072"/>
                <a:gd name="connsiteX198" fmla="*/ 2036774 w 3785024"/>
                <a:gd name="connsiteY198" fmla="*/ 974463 h 1287072"/>
                <a:gd name="connsiteX199" fmla="*/ 2120694 w 3785024"/>
                <a:gd name="connsiteY199" fmla="*/ 974463 h 1287072"/>
                <a:gd name="connsiteX200" fmla="*/ 2120694 w 3785024"/>
                <a:gd name="connsiteY200" fmla="*/ 979280 h 1287072"/>
                <a:gd name="connsiteX201" fmla="*/ 2150611 w 3785024"/>
                <a:gd name="connsiteY201" fmla="*/ 979280 h 1287072"/>
                <a:gd name="connsiteX202" fmla="*/ 2150611 w 3785024"/>
                <a:gd name="connsiteY202" fmla="*/ 985239 h 1287072"/>
                <a:gd name="connsiteX203" fmla="*/ 2165570 w 3785024"/>
                <a:gd name="connsiteY203" fmla="*/ 985239 h 1287072"/>
                <a:gd name="connsiteX204" fmla="*/ 2165570 w 3785024"/>
                <a:gd name="connsiteY204" fmla="*/ 997789 h 1287072"/>
                <a:gd name="connsiteX205" fmla="*/ 2273956 w 3785024"/>
                <a:gd name="connsiteY205" fmla="*/ 997789 h 1287072"/>
                <a:gd name="connsiteX206" fmla="*/ 2273956 w 3785024"/>
                <a:gd name="connsiteY206" fmla="*/ 1008564 h 1287072"/>
                <a:gd name="connsiteX207" fmla="*/ 2307550 w 3785024"/>
                <a:gd name="connsiteY207" fmla="*/ 1008564 h 1287072"/>
                <a:gd name="connsiteX208" fmla="*/ 2307550 w 3785024"/>
                <a:gd name="connsiteY208" fmla="*/ 1013381 h 1287072"/>
                <a:gd name="connsiteX209" fmla="*/ 2441670 w 3785024"/>
                <a:gd name="connsiteY209" fmla="*/ 1013381 h 1287072"/>
                <a:gd name="connsiteX210" fmla="*/ 2441670 w 3785024"/>
                <a:gd name="connsiteY210" fmla="*/ 1022381 h 1287072"/>
                <a:gd name="connsiteX211" fmla="*/ 2453078 w 3785024"/>
                <a:gd name="connsiteY211" fmla="*/ 1022381 h 1287072"/>
                <a:gd name="connsiteX212" fmla="*/ 2453078 w 3785024"/>
                <a:gd name="connsiteY212" fmla="*/ 1029480 h 1287072"/>
                <a:gd name="connsiteX213" fmla="*/ 2461446 w 3785024"/>
                <a:gd name="connsiteY213" fmla="*/ 1029480 h 1287072"/>
                <a:gd name="connsiteX214" fmla="*/ 2461446 w 3785024"/>
                <a:gd name="connsiteY214" fmla="*/ 1036706 h 1287072"/>
                <a:gd name="connsiteX215" fmla="*/ 2504546 w 3785024"/>
                <a:gd name="connsiteY215" fmla="*/ 1036706 h 1287072"/>
                <a:gd name="connsiteX216" fmla="*/ 2504546 w 3785024"/>
                <a:gd name="connsiteY216" fmla="*/ 1045073 h 1287072"/>
                <a:gd name="connsiteX217" fmla="*/ 2537506 w 3785024"/>
                <a:gd name="connsiteY217" fmla="*/ 1045073 h 1287072"/>
                <a:gd name="connsiteX218" fmla="*/ 2537506 w 3785024"/>
                <a:gd name="connsiteY218" fmla="*/ 1052932 h 1287072"/>
                <a:gd name="connsiteX219" fmla="*/ 2565648 w 3785024"/>
                <a:gd name="connsiteY219" fmla="*/ 1052932 h 1287072"/>
                <a:gd name="connsiteX220" fmla="*/ 2565648 w 3785024"/>
                <a:gd name="connsiteY220" fmla="*/ 1063708 h 1287072"/>
                <a:gd name="connsiteX221" fmla="*/ 2611792 w 3785024"/>
                <a:gd name="connsiteY221" fmla="*/ 1063708 h 1287072"/>
                <a:gd name="connsiteX222" fmla="*/ 2611792 w 3785024"/>
                <a:gd name="connsiteY222" fmla="*/ 1070934 h 1287072"/>
                <a:gd name="connsiteX223" fmla="*/ 2653118 w 3785024"/>
                <a:gd name="connsiteY223" fmla="*/ 1070934 h 1287072"/>
                <a:gd name="connsiteX224" fmla="*/ 2653118 w 3785024"/>
                <a:gd name="connsiteY224" fmla="*/ 1081075 h 1287072"/>
                <a:gd name="connsiteX225" fmla="*/ 2698627 w 3785024"/>
                <a:gd name="connsiteY225" fmla="*/ 1081075 h 1287072"/>
                <a:gd name="connsiteX226" fmla="*/ 2698627 w 3785024"/>
                <a:gd name="connsiteY226" fmla="*/ 1098442 h 1287072"/>
                <a:gd name="connsiteX227" fmla="*/ 2838706 w 3785024"/>
                <a:gd name="connsiteY227" fmla="*/ 1098442 h 1287072"/>
                <a:gd name="connsiteX228" fmla="*/ 2838706 w 3785024"/>
                <a:gd name="connsiteY228" fmla="*/ 1112133 h 1287072"/>
                <a:gd name="connsiteX229" fmla="*/ 3785025 w 3785024"/>
                <a:gd name="connsiteY229" fmla="*/ 1112133 h 1287072"/>
                <a:gd name="connsiteX230" fmla="*/ 3785025 w 3785024"/>
                <a:gd name="connsiteY230" fmla="*/ 1287072 h 1287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Lst>
              <a:rect l="l" t="t" r="r" b="b"/>
              <a:pathLst>
                <a:path w="3785024" h="1287072">
                  <a:moveTo>
                    <a:pt x="0" y="0"/>
                  </a:moveTo>
                  <a:lnTo>
                    <a:pt x="41833" y="0"/>
                  </a:lnTo>
                  <a:lnTo>
                    <a:pt x="41833" y="5451"/>
                  </a:lnTo>
                  <a:lnTo>
                    <a:pt x="74159" y="5451"/>
                  </a:lnTo>
                  <a:lnTo>
                    <a:pt x="74159" y="12677"/>
                  </a:lnTo>
                  <a:lnTo>
                    <a:pt x="84427" y="12677"/>
                  </a:lnTo>
                  <a:lnTo>
                    <a:pt x="84427" y="23452"/>
                  </a:lnTo>
                  <a:lnTo>
                    <a:pt x="94568" y="23452"/>
                  </a:lnTo>
                  <a:lnTo>
                    <a:pt x="94568" y="31819"/>
                  </a:lnTo>
                  <a:lnTo>
                    <a:pt x="126260" y="31819"/>
                  </a:lnTo>
                  <a:lnTo>
                    <a:pt x="126260" y="40692"/>
                  </a:lnTo>
                  <a:lnTo>
                    <a:pt x="140078" y="40692"/>
                  </a:lnTo>
                  <a:lnTo>
                    <a:pt x="140078" y="50327"/>
                  </a:lnTo>
                  <a:lnTo>
                    <a:pt x="153896" y="50327"/>
                  </a:lnTo>
                  <a:lnTo>
                    <a:pt x="153896" y="64144"/>
                  </a:lnTo>
                  <a:lnTo>
                    <a:pt x="165812" y="64144"/>
                  </a:lnTo>
                  <a:lnTo>
                    <a:pt x="165812" y="71243"/>
                  </a:lnTo>
                  <a:lnTo>
                    <a:pt x="182545" y="71243"/>
                  </a:lnTo>
                  <a:lnTo>
                    <a:pt x="182545" y="82145"/>
                  </a:lnTo>
                  <a:lnTo>
                    <a:pt x="217913" y="82145"/>
                  </a:lnTo>
                  <a:lnTo>
                    <a:pt x="217913" y="96470"/>
                  </a:lnTo>
                  <a:lnTo>
                    <a:pt x="253282" y="96470"/>
                  </a:lnTo>
                  <a:lnTo>
                    <a:pt x="253282" y="105978"/>
                  </a:lnTo>
                  <a:lnTo>
                    <a:pt x="263423" y="105978"/>
                  </a:lnTo>
                  <a:lnTo>
                    <a:pt x="263423" y="115612"/>
                  </a:lnTo>
                  <a:lnTo>
                    <a:pt x="279015" y="115612"/>
                  </a:lnTo>
                  <a:lnTo>
                    <a:pt x="279015" y="126387"/>
                  </a:lnTo>
                  <a:lnTo>
                    <a:pt x="296383" y="126387"/>
                  </a:lnTo>
                  <a:lnTo>
                    <a:pt x="296383" y="134120"/>
                  </a:lnTo>
                  <a:lnTo>
                    <a:pt x="308932" y="134120"/>
                  </a:lnTo>
                  <a:lnTo>
                    <a:pt x="308932" y="145529"/>
                  </a:lnTo>
                  <a:lnTo>
                    <a:pt x="321609" y="145529"/>
                  </a:lnTo>
                  <a:lnTo>
                    <a:pt x="321609" y="157572"/>
                  </a:lnTo>
                  <a:lnTo>
                    <a:pt x="340751" y="157572"/>
                  </a:lnTo>
                  <a:lnTo>
                    <a:pt x="340751" y="173672"/>
                  </a:lnTo>
                  <a:lnTo>
                    <a:pt x="352667" y="173672"/>
                  </a:lnTo>
                  <a:lnTo>
                    <a:pt x="352667" y="178489"/>
                  </a:lnTo>
                  <a:lnTo>
                    <a:pt x="372443" y="178489"/>
                  </a:lnTo>
                  <a:lnTo>
                    <a:pt x="372443" y="195222"/>
                  </a:lnTo>
                  <a:lnTo>
                    <a:pt x="382584" y="195222"/>
                  </a:lnTo>
                  <a:lnTo>
                    <a:pt x="382584" y="203082"/>
                  </a:lnTo>
                  <a:lnTo>
                    <a:pt x="401219" y="203082"/>
                  </a:lnTo>
                  <a:lnTo>
                    <a:pt x="401219" y="212082"/>
                  </a:lnTo>
                  <a:lnTo>
                    <a:pt x="428728" y="212082"/>
                  </a:lnTo>
                  <a:lnTo>
                    <a:pt x="428728" y="219815"/>
                  </a:lnTo>
                  <a:lnTo>
                    <a:pt x="435953" y="219815"/>
                  </a:lnTo>
                  <a:lnTo>
                    <a:pt x="435953" y="231224"/>
                  </a:lnTo>
                  <a:lnTo>
                    <a:pt x="459279" y="231224"/>
                  </a:lnTo>
                  <a:lnTo>
                    <a:pt x="459279" y="240732"/>
                  </a:lnTo>
                  <a:lnTo>
                    <a:pt x="480829" y="240732"/>
                  </a:lnTo>
                  <a:lnTo>
                    <a:pt x="480829" y="247324"/>
                  </a:lnTo>
                  <a:lnTo>
                    <a:pt x="493379" y="247324"/>
                  </a:lnTo>
                  <a:lnTo>
                    <a:pt x="493379" y="252141"/>
                  </a:lnTo>
                  <a:lnTo>
                    <a:pt x="504281" y="252141"/>
                  </a:lnTo>
                  <a:lnTo>
                    <a:pt x="504281" y="266592"/>
                  </a:lnTo>
                  <a:lnTo>
                    <a:pt x="526339" y="266592"/>
                  </a:lnTo>
                  <a:lnTo>
                    <a:pt x="526339" y="278509"/>
                  </a:lnTo>
                  <a:lnTo>
                    <a:pt x="538382" y="278509"/>
                  </a:lnTo>
                  <a:lnTo>
                    <a:pt x="538382" y="283326"/>
                  </a:lnTo>
                  <a:lnTo>
                    <a:pt x="544974" y="283326"/>
                  </a:lnTo>
                  <a:lnTo>
                    <a:pt x="544974" y="297143"/>
                  </a:lnTo>
                  <a:lnTo>
                    <a:pt x="556383" y="297143"/>
                  </a:lnTo>
                  <a:lnTo>
                    <a:pt x="556383" y="323384"/>
                  </a:lnTo>
                  <a:lnTo>
                    <a:pt x="565890" y="323384"/>
                  </a:lnTo>
                  <a:lnTo>
                    <a:pt x="565890" y="336061"/>
                  </a:lnTo>
                  <a:lnTo>
                    <a:pt x="577300" y="336061"/>
                  </a:lnTo>
                  <a:lnTo>
                    <a:pt x="577300" y="347977"/>
                  </a:lnTo>
                  <a:lnTo>
                    <a:pt x="591117" y="347977"/>
                  </a:lnTo>
                  <a:lnTo>
                    <a:pt x="591117" y="355203"/>
                  </a:lnTo>
                  <a:lnTo>
                    <a:pt x="598850" y="355203"/>
                  </a:lnTo>
                  <a:lnTo>
                    <a:pt x="598850" y="367119"/>
                  </a:lnTo>
                  <a:lnTo>
                    <a:pt x="615076" y="367119"/>
                  </a:lnTo>
                  <a:lnTo>
                    <a:pt x="615076" y="374345"/>
                  </a:lnTo>
                  <a:lnTo>
                    <a:pt x="623950" y="374345"/>
                  </a:lnTo>
                  <a:lnTo>
                    <a:pt x="623950" y="388163"/>
                  </a:lnTo>
                  <a:lnTo>
                    <a:pt x="636627" y="388163"/>
                  </a:lnTo>
                  <a:lnTo>
                    <a:pt x="636627" y="403121"/>
                  </a:lnTo>
                  <a:lnTo>
                    <a:pt x="656402" y="403121"/>
                  </a:lnTo>
                  <a:lnTo>
                    <a:pt x="656402" y="411488"/>
                  </a:lnTo>
                  <a:lnTo>
                    <a:pt x="690503" y="411488"/>
                  </a:lnTo>
                  <a:lnTo>
                    <a:pt x="690503" y="424038"/>
                  </a:lnTo>
                  <a:lnTo>
                    <a:pt x="705461" y="424038"/>
                  </a:lnTo>
                  <a:lnTo>
                    <a:pt x="705461" y="433672"/>
                  </a:lnTo>
                  <a:lnTo>
                    <a:pt x="709645" y="433672"/>
                  </a:lnTo>
                  <a:lnTo>
                    <a:pt x="709645" y="446222"/>
                  </a:lnTo>
                  <a:lnTo>
                    <a:pt x="728786" y="446222"/>
                  </a:lnTo>
                  <a:lnTo>
                    <a:pt x="728786" y="461815"/>
                  </a:lnTo>
                  <a:lnTo>
                    <a:pt x="736012" y="461815"/>
                  </a:lnTo>
                  <a:lnTo>
                    <a:pt x="736012" y="468914"/>
                  </a:lnTo>
                  <a:lnTo>
                    <a:pt x="749196" y="468914"/>
                  </a:lnTo>
                  <a:lnTo>
                    <a:pt x="749196" y="477407"/>
                  </a:lnTo>
                  <a:lnTo>
                    <a:pt x="760605" y="477407"/>
                  </a:lnTo>
                  <a:lnTo>
                    <a:pt x="760605" y="485140"/>
                  </a:lnTo>
                  <a:lnTo>
                    <a:pt x="768338" y="485140"/>
                  </a:lnTo>
                  <a:lnTo>
                    <a:pt x="768338" y="491098"/>
                  </a:lnTo>
                  <a:lnTo>
                    <a:pt x="776071" y="491098"/>
                  </a:lnTo>
                  <a:lnTo>
                    <a:pt x="776071" y="510367"/>
                  </a:lnTo>
                  <a:lnTo>
                    <a:pt x="791663" y="510367"/>
                  </a:lnTo>
                  <a:lnTo>
                    <a:pt x="791663" y="521649"/>
                  </a:lnTo>
                  <a:lnTo>
                    <a:pt x="809031" y="521649"/>
                  </a:lnTo>
                  <a:lnTo>
                    <a:pt x="809031" y="536101"/>
                  </a:lnTo>
                  <a:lnTo>
                    <a:pt x="819805" y="536101"/>
                  </a:lnTo>
                  <a:lnTo>
                    <a:pt x="819805" y="544467"/>
                  </a:lnTo>
                  <a:lnTo>
                    <a:pt x="829440" y="544467"/>
                  </a:lnTo>
                  <a:lnTo>
                    <a:pt x="829440" y="551059"/>
                  </a:lnTo>
                  <a:lnTo>
                    <a:pt x="871907" y="551059"/>
                  </a:lnTo>
                  <a:lnTo>
                    <a:pt x="871907" y="561201"/>
                  </a:lnTo>
                  <a:lnTo>
                    <a:pt x="911459" y="561201"/>
                  </a:lnTo>
                  <a:lnTo>
                    <a:pt x="911459" y="571342"/>
                  </a:lnTo>
                  <a:lnTo>
                    <a:pt x="929460" y="571342"/>
                  </a:lnTo>
                  <a:lnTo>
                    <a:pt x="929460" y="577427"/>
                  </a:lnTo>
                  <a:lnTo>
                    <a:pt x="966603" y="577427"/>
                  </a:lnTo>
                  <a:lnTo>
                    <a:pt x="966603" y="585160"/>
                  </a:lnTo>
                  <a:lnTo>
                    <a:pt x="974969" y="585160"/>
                  </a:lnTo>
                  <a:lnTo>
                    <a:pt x="974969" y="601386"/>
                  </a:lnTo>
                  <a:lnTo>
                    <a:pt x="995379" y="601386"/>
                  </a:lnTo>
                  <a:lnTo>
                    <a:pt x="995379" y="614570"/>
                  </a:lnTo>
                  <a:lnTo>
                    <a:pt x="1018070" y="614570"/>
                  </a:lnTo>
                  <a:lnTo>
                    <a:pt x="1018070" y="622936"/>
                  </a:lnTo>
                  <a:lnTo>
                    <a:pt x="1057622" y="622936"/>
                  </a:lnTo>
                  <a:lnTo>
                    <a:pt x="1057622" y="635486"/>
                  </a:lnTo>
                  <a:lnTo>
                    <a:pt x="1070805" y="635486"/>
                  </a:lnTo>
                  <a:lnTo>
                    <a:pt x="1070805" y="648036"/>
                  </a:lnTo>
                  <a:lnTo>
                    <a:pt x="1075623" y="648036"/>
                  </a:lnTo>
                  <a:lnTo>
                    <a:pt x="1075623" y="655896"/>
                  </a:lnTo>
                  <a:lnTo>
                    <a:pt x="1118723" y="655896"/>
                  </a:lnTo>
                  <a:lnTo>
                    <a:pt x="1118723" y="664263"/>
                  </a:lnTo>
                  <a:lnTo>
                    <a:pt x="1127090" y="664263"/>
                  </a:lnTo>
                  <a:lnTo>
                    <a:pt x="1127090" y="678588"/>
                  </a:lnTo>
                  <a:lnTo>
                    <a:pt x="1137865" y="678588"/>
                  </a:lnTo>
                  <a:lnTo>
                    <a:pt x="1137865" y="683912"/>
                  </a:lnTo>
                  <a:lnTo>
                    <a:pt x="1146866" y="683912"/>
                  </a:lnTo>
                  <a:lnTo>
                    <a:pt x="1146866" y="690630"/>
                  </a:lnTo>
                  <a:lnTo>
                    <a:pt x="1156374" y="690630"/>
                  </a:lnTo>
                  <a:lnTo>
                    <a:pt x="1156374" y="697096"/>
                  </a:lnTo>
                  <a:lnTo>
                    <a:pt x="1164740" y="697096"/>
                  </a:lnTo>
                  <a:lnTo>
                    <a:pt x="1164740" y="702547"/>
                  </a:lnTo>
                  <a:lnTo>
                    <a:pt x="1219884" y="702547"/>
                  </a:lnTo>
                  <a:lnTo>
                    <a:pt x="1219884" y="723463"/>
                  </a:lnTo>
                  <a:lnTo>
                    <a:pt x="1251069" y="723463"/>
                  </a:lnTo>
                  <a:lnTo>
                    <a:pt x="1251069" y="735506"/>
                  </a:lnTo>
                  <a:lnTo>
                    <a:pt x="1256393" y="735506"/>
                  </a:lnTo>
                  <a:lnTo>
                    <a:pt x="1256393" y="747422"/>
                  </a:lnTo>
                  <a:lnTo>
                    <a:pt x="1270844" y="747422"/>
                  </a:lnTo>
                  <a:lnTo>
                    <a:pt x="1270844" y="754014"/>
                  </a:lnTo>
                  <a:lnTo>
                    <a:pt x="1284029" y="754014"/>
                  </a:lnTo>
                  <a:lnTo>
                    <a:pt x="1284029" y="763649"/>
                  </a:lnTo>
                  <a:lnTo>
                    <a:pt x="1292395" y="763649"/>
                  </a:lnTo>
                  <a:lnTo>
                    <a:pt x="1292395" y="772015"/>
                  </a:lnTo>
                  <a:lnTo>
                    <a:pt x="1302536" y="772015"/>
                  </a:lnTo>
                  <a:lnTo>
                    <a:pt x="1302536" y="780382"/>
                  </a:lnTo>
                  <a:lnTo>
                    <a:pt x="1310396" y="780382"/>
                  </a:lnTo>
                  <a:lnTo>
                    <a:pt x="1310396" y="787608"/>
                  </a:lnTo>
                  <a:lnTo>
                    <a:pt x="1315087" y="787608"/>
                  </a:lnTo>
                  <a:lnTo>
                    <a:pt x="1315087" y="796608"/>
                  </a:lnTo>
                  <a:lnTo>
                    <a:pt x="1370864" y="796608"/>
                  </a:lnTo>
                  <a:lnTo>
                    <a:pt x="1370864" y="806116"/>
                  </a:lnTo>
                  <a:lnTo>
                    <a:pt x="1378597" y="806116"/>
                  </a:lnTo>
                  <a:lnTo>
                    <a:pt x="1378597" y="812708"/>
                  </a:lnTo>
                  <a:lnTo>
                    <a:pt x="1455292" y="812708"/>
                  </a:lnTo>
                  <a:lnTo>
                    <a:pt x="1455292" y="820567"/>
                  </a:lnTo>
                  <a:lnTo>
                    <a:pt x="1518802" y="820567"/>
                  </a:lnTo>
                  <a:lnTo>
                    <a:pt x="1518802" y="828300"/>
                  </a:lnTo>
                  <a:lnTo>
                    <a:pt x="1552268" y="828300"/>
                  </a:lnTo>
                  <a:lnTo>
                    <a:pt x="1552268" y="833117"/>
                  </a:lnTo>
                  <a:lnTo>
                    <a:pt x="1628329" y="833117"/>
                  </a:lnTo>
                  <a:lnTo>
                    <a:pt x="1628329" y="839075"/>
                  </a:lnTo>
                  <a:lnTo>
                    <a:pt x="1657739" y="839075"/>
                  </a:lnTo>
                  <a:lnTo>
                    <a:pt x="1657739" y="849217"/>
                  </a:lnTo>
                  <a:lnTo>
                    <a:pt x="1678022" y="849217"/>
                  </a:lnTo>
                  <a:lnTo>
                    <a:pt x="1678022" y="856443"/>
                  </a:lnTo>
                  <a:lnTo>
                    <a:pt x="1711615" y="856443"/>
                  </a:lnTo>
                  <a:lnTo>
                    <a:pt x="1711615" y="863668"/>
                  </a:lnTo>
                  <a:lnTo>
                    <a:pt x="1742167" y="863668"/>
                  </a:lnTo>
                  <a:lnTo>
                    <a:pt x="1742167" y="876852"/>
                  </a:lnTo>
                  <a:lnTo>
                    <a:pt x="1785901" y="876852"/>
                  </a:lnTo>
                  <a:lnTo>
                    <a:pt x="1785901" y="887627"/>
                  </a:lnTo>
                  <a:lnTo>
                    <a:pt x="1794268" y="887627"/>
                  </a:lnTo>
                  <a:lnTo>
                    <a:pt x="1794268" y="891811"/>
                  </a:lnTo>
                  <a:lnTo>
                    <a:pt x="1836735" y="891811"/>
                  </a:lnTo>
                  <a:lnTo>
                    <a:pt x="1836735" y="899036"/>
                  </a:lnTo>
                  <a:lnTo>
                    <a:pt x="1854735" y="899036"/>
                  </a:lnTo>
                  <a:lnTo>
                    <a:pt x="1854735" y="908544"/>
                  </a:lnTo>
                  <a:lnTo>
                    <a:pt x="1869060" y="908544"/>
                  </a:lnTo>
                  <a:lnTo>
                    <a:pt x="1869060" y="917545"/>
                  </a:lnTo>
                  <a:lnTo>
                    <a:pt x="1892513" y="917545"/>
                  </a:lnTo>
                  <a:lnTo>
                    <a:pt x="1892513" y="925277"/>
                  </a:lnTo>
                  <a:lnTo>
                    <a:pt x="1920655" y="925277"/>
                  </a:lnTo>
                  <a:lnTo>
                    <a:pt x="1920655" y="934278"/>
                  </a:lnTo>
                  <a:lnTo>
                    <a:pt x="1929656" y="934278"/>
                  </a:lnTo>
                  <a:lnTo>
                    <a:pt x="1929656" y="940870"/>
                  </a:lnTo>
                  <a:lnTo>
                    <a:pt x="1957798" y="940870"/>
                  </a:lnTo>
                  <a:lnTo>
                    <a:pt x="1957798" y="950504"/>
                  </a:lnTo>
                  <a:lnTo>
                    <a:pt x="1990124" y="950504"/>
                  </a:lnTo>
                  <a:lnTo>
                    <a:pt x="1990124" y="957730"/>
                  </a:lnTo>
                  <a:lnTo>
                    <a:pt x="2000265" y="957730"/>
                  </a:lnTo>
                  <a:lnTo>
                    <a:pt x="2000265" y="966730"/>
                  </a:lnTo>
                  <a:lnTo>
                    <a:pt x="2036774" y="966730"/>
                  </a:lnTo>
                  <a:lnTo>
                    <a:pt x="2036774" y="974463"/>
                  </a:lnTo>
                  <a:lnTo>
                    <a:pt x="2120694" y="974463"/>
                  </a:lnTo>
                  <a:lnTo>
                    <a:pt x="2120694" y="979280"/>
                  </a:lnTo>
                  <a:lnTo>
                    <a:pt x="2150611" y="979280"/>
                  </a:lnTo>
                  <a:lnTo>
                    <a:pt x="2150611" y="985239"/>
                  </a:lnTo>
                  <a:lnTo>
                    <a:pt x="2165570" y="985239"/>
                  </a:lnTo>
                  <a:lnTo>
                    <a:pt x="2165570" y="997789"/>
                  </a:lnTo>
                  <a:lnTo>
                    <a:pt x="2273956" y="997789"/>
                  </a:lnTo>
                  <a:lnTo>
                    <a:pt x="2273956" y="1008564"/>
                  </a:lnTo>
                  <a:lnTo>
                    <a:pt x="2307550" y="1008564"/>
                  </a:lnTo>
                  <a:lnTo>
                    <a:pt x="2307550" y="1013381"/>
                  </a:lnTo>
                  <a:lnTo>
                    <a:pt x="2441670" y="1013381"/>
                  </a:lnTo>
                  <a:lnTo>
                    <a:pt x="2441670" y="1022381"/>
                  </a:lnTo>
                  <a:lnTo>
                    <a:pt x="2453078" y="1022381"/>
                  </a:lnTo>
                  <a:lnTo>
                    <a:pt x="2453078" y="1029480"/>
                  </a:lnTo>
                  <a:lnTo>
                    <a:pt x="2461446" y="1029480"/>
                  </a:lnTo>
                  <a:lnTo>
                    <a:pt x="2461446" y="1036706"/>
                  </a:lnTo>
                  <a:lnTo>
                    <a:pt x="2504546" y="1036706"/>
                  </a:lnTo>
                  <a:lnTo>
                    <a:pt x="2504546" y="1045073"/>
                  </a:lnTo>
                  <a:lnTo>
                    <a:pt x="2537506" y="1045073"/>
                  </a:lnTo>
                  <a:lnTo>
                    <a:pt x="2537506" y="1052932"/>
                  </a:lnTo>
                  <a:lnTo>
                    <a:pt x="2565648" y="1052932"/>
                  </a:lnTo>
                  <a:lnTo>
                    <a:pt x="2565648" y="1063708"/>
                  </a:lnTo>
                  <a:lnTo>
                    <a:pt x="2611792" y="1063708"/>
                  </a:lnTo>
                  <a:lnTo>
                    <a:pt x="2611792" y="1070934"/>
                  </a:lnTo>
                  <a:lnTo>
                    <a:pt x="2653118" y="1070934"/>
                  </a:lnTo>
                  <a:lnTo>
                    <a:pt x="2653118" y="1081075"/>
                  </a:lnTo>
                  <a:lnTo>
                    <a:pt x="2698627" y="1081075"/>
                  </a:lnTo>
                  <a:lnTo>
                    <a:pt x="2698627" y="1098442"/>
                  </a:lnTo>
                  <a:lnTo>
                    <a:pt x="2838706" y="1098442"/>
                  </a:lnTo>
                  <a:lnTo>
                    <a:pt x="2838706" y="1112133"/>
                  </a:lnTo>
                  <a:lnTo>
                    <a:pt x="3785025" y="1112133"/>
                  </a:lnTo>
                  <a:lnTo>
                    <a:pt x="3785025" y="1287072"/>
                  </a:lnTo>
                </a:path>
              </a:pathLst>
            </a:custGeom>
            <a:noFill/>
            <a:ln w="12669" cap="flat">
              <a:solidFill>
                <a:schemeClr val="accent1"/>
              </a:solid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7A7DF6F7-C1B8-45B5-BCDF-84A11CFF2E3D}"/>
              </a:ext>
            </a:extLst>
          </p:cNvPr>
          <p:cNvSpPr>
            <a:spLocks noGrp="1"/>
          </p:cNvSpPr>
          <p:nvPr>
            <p:ph type="sldNum" sz="quarter" idx="4"/>
          </p:nvPr>
        </p:nvSpPr>
        <p:spPr/>
        <p:txBody>
          <a:bodyPr/>
          <a:lstStyle/>
          <a:p>
            <a:fld id="{FCE43C0F-8A7B-3A4B-9DB5-B3472E36E833}" type="slidenum">
              <a:rPr lang="en-GB" smtClean="0"/>
              <a:pPr/>
              <a:t>21</a:t>
            </a:fld>
            <a:endParaRPr lang="en-GB" dirty="0"/>
          </a:p>
        </p:txBody>
      </p:sp>
    </p:spTree>
    <p:extLst>
      <p:ext uri="{BB962C8B-B14F-4D97-AF65-F5344CB8AC3E}">
        <p14:creationId xmlns:p14="http://schemas.microsoft.com/office/powerpoint/2010/main" val="23043842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REFLECT: association between AE</a:t>
            </a:r>
            <a:r>
              <a:rPr lang="en-GB" cap="none" dirty="0"/>
              <a:t>s</a:t>
            </a:r>
            <a:r>
              <a:rPr lang="en-GB" dirty="0"/>
              <a:t> of interest and OS</a:t>
            </a:r>
          </a:p>
        </p:txBody>
      </p:sp>
      <p:sp>
        <p:nvSpPr>
          <p:cNvPr id="8" name="Content Placeholder 7">
            <a:extLst>
              <a:ext uri="{FF2B5EF4-FFF2-40B4-BE49-F238E27FC236}">
                <a16:creationId xmlns:a16="http://schemas.microsoft.com/office/drawing/2014/main" id="{EE3E834C-E50F-4AB0-BD34-1C47918BF947}"/>
              </a:ext>
            </a:extLst>
          </p:cNvPr>
          <p:cNvSpPr>
            <a:spLocks noGrp="1"/>
          </p:cNvSpPr>
          <p:nvPr>
            <p:ph sz="quarter" idx="15"/>
          </p:nvPr>
        </p:nvSpPr>
        <p:spPr>
          <a:xfrm>
            <a:off x="620183" y="6271683"/>
            <a:ext cx="8908129" cy="365125"/>
          </a:xfrm>
        </p:spPr>
        <p:txBody>
          <a:bodyPr/>
          <a:lstStyle/>
          <a:p>
            <a:r>
              <a:rPr lang="en-GB" dirty="0"/>
              <a:t>AEI, adverse event of interest; CI, confidence interval; HR, hazard ratio; OS, overall survival</a:t>
            </a:r>
            <a:endParaRPr lang="en-GB" dirty="0">
              <a:highlight>
                <a:srgbClr val="FFFF00"/>
              </a:highlight>
            </a:endParaRPr>
          </a:p>
          <a:p>
            <a:r>
              <a:rPr lang="en-GB" dirty="0"/>
              <a:t>Sung MW, et al. J Clin Oncol. 2019;37, no. 4_suppl:317-317 (ASCO 2019 Gastrointestinal Cancers Symposium - poster presentation)</a:t>
            </a:r>
            <a:endParaRPr lang="en-GB" dirty="0">
              <a:highlight>
                <a:srgbClr val="00FFFF"/>
              </a:highlight>
            </a:endParaRPr>
          </a:p>
        </p:txBody>
      </p:sp>
      <p:graphicFrame>
        <p:nvGraphicFramePr>
          <p:cNvPr id="4" name="Table 3"/>
          <p:cNvGraphicFramePr>
            <a:graphicFrameLocks noGrp="1"/>
          </p:cNvGraphicFramePr>
          <p:nvPr/>
        </p:nvGraphicFramePr>
        <p:xfrm>
          <a:off x="627890" y="1412776"/>
          <a:ext cx="10940222" cy="4077405"/>
        </p:xfrm>
        <a:graphic>
          <a:graphicData uri="http://schemas.openxmlformats.org/drawingml/2006/table">
            <a:tbl>
              <a:tblPr firstRow="1" firstCol="1" bandRow="1">
                <a:tableStyleId>{5C22544A-7EE6-4342-B048-85BDC9FD1C3A}</a:tableStyleId>
              </a:tblPr>
              <a:tblGrid>
                <a:gridCol w="2141242">
                  <a:extLst>
                    <a:ext uri="{9D8B030D-6E8A-4147-A177-3AD203B41FA5}">
                      <a16:colId xmlns:a16="http://schemas.microsoft.com/office/drawing/2014/main" val="4171134670"/>
                    </a:ext>
                  </a:extLst>
                </a:gridCol>
                <a:gridCol w="1570243">
                  <a:extLst>
                    <a:ext uri="{9D8B030D-6E8A-4147-A177-3AD203B41FA5}">
                      <a16:colId xmlns:a16="http://schemas.microsoft.com/office/drawing/2014/main" val="3480049804"/>
                    </a:ext>
                  </a:extLst>
                </a:gridCol>
                <a:gridCol w="1488337">
                  <a:extLst>
                    <a:ext uri="{9D8B030D-6E8A-4147-A177-3AD203B41FA5}">
                      <a16:colId xmlns:a16="http://schemas.microsoft.com/office/drawing/2014/main" val="1934399185"/>
                    </a:ext>
                  </a:extLst>
                </a:gridCol>
                <a:gridCol w="1508230">
                  <a:extLst>
                    <a:ext uri="{9D8B030D-6E8A-4147-A177-3AD203B41FA5}">
                      <a16:colId xmlns:a16="http://schemas.microsoft.com/office/drawing/2014/main" val="3448230110"/>
                    </a:ext>
                  </a:extLst>
                </a:gridCol>
                <a:gridCol w="1317507">
                  <a:extLst>
                    <a:ext uri="{9D8B030D-6E8A-4147-A177-3AD203B41FA5}">
                      <a16:colId xmlns:a16="http://schemas.microsoft.com/office/drawing/2014/main" val="3667929318"/>
                    </a:ext>
                  </a:extLst>
                </a:gridCol>
                <a:gridCol w="1456747">
                  <a:extLst>
                    <a:ext uri="{9D8B030D-6E8A-4147-A177-3AD203B41FA5}">
                      <a16:colId xmlns:a16="http://schemas.microsoft.com/office/drawing/2014/main" val="3534119641"/>
                    </a:ext>
                  </a:extLst>
                </a:gridCol>
                <a:gridCol w="1457916">
                  <a:extLst>
                    <a:ext uri="{9D8B030D-6E8A-4147-A177-3AD203B41FA5}">
                      <a16:colId xmlns:a16="http://schemas.microsoft.com/office/drawing/2014/main" val="1809231329"/>
                    </a:ext>
                  </a:extLst>
                </a:gridCol>
              </a:tblGrid>
              <a:tr h="540000">
                <a:tc rowSpan="2">
                  <a:txBody>
                    <a:bodyPr/>
                    <a:lstStyle/>
                    <a:p>
                      <a:pPr>
                        <a:lnSpc>
                          <a:spcPct val="100000"/>
                        </a:lnSpc>
                      </a:pPr>
                      <a:r>
                        <a:rPr lang="en-US" sz="1800" b="1" dirty="0">
                          <a:solidFill>
                            <a:schemeClr val="bg1"/>
                          </a:solidFill>
                          <a:effectLst/>
                        </a:rPr>
                        <a:t>Preferred Term</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2">
                  <a:txBody>
                    <a:bodyPr/>
                    <a:lstStyle/>
                    <a:p>
                      <a:pPr algn="ctr">
                        <a:lnSpc>
                          <a:spcPct val="100000"/>
                        </a:lnSpc>
                      </a:pPr>
                      <a:r>
                        <a:rPr lang="en-US" sz="1800" b="1" dirty="0">
                          <a:solidFill>
                            <a:schemeClr val="bg1"/>
                          </a:solidFill>
                          <a:effectLst/>
                        </a:rPr>
                        <a:t>lenvatinib (n=478)</a:t>
                      </a:r>
                      <a:br>
                        <a:rPr lang="en-US" sz="1800" b="1" dirty="0">
                          <a:solidFill>
                            <a:schemeClr val="bg1"/>
                          </a:solidFill>
                          <a:effectLst/>
                        </a:rPr>
                      </a:br>
                      <a:r>
                        <a:rPr lang="en-US" sz="1800" b="1" dirty="0">
                          <a:solidFill>
                            <a:schemeClr val="bg1"/>
                          </a:solidFill>
                          <a:effectLst/>
                        </a:rPr>
                        <a:t> n (%)</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rowSpan="2">
                  <a:txBody>
                    <a:bodyPr/>
                    <a:lstStyle/>
                    <a:p>
                      <a:pPr algn="ctr">
                        <a:lnSpc>
                          <a:spcPct val="100000"/>
                        </a:lnSpc>
                      </a:pPr>
                      <a:r>
                        <a:rPr lang="en-US" sz="1800" b="1" dirty="0">
                          <a:solidFill>
                            <a:schemeClr val="bg1"/>
                          </a:solidFill>
                          <a:effectLst/>
                        </a:rPr>
                        <a:t>HR for OS</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800" b="1" dirty="0">
                          <a:solidFill>
                            <a:schemeClr val="bg1"/>
                          </a:solidFill>
                          <a:effectLst/>
                        </a:rPr>
                        <a:t> </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rowSpan="2">
                  <a:txBody>
                    <a:bodyPr/>
                    <a:lstStyle/>
                    <a:p>
                      <a:pPr algn="ctr">
                        <a:lnSpc>
                          <a:spcPct val="100000"/>
                        </a:lnSpc>
                      </a:pPr>
                      <a:r>
                        <a:rPr lang="en-US" sz="1800" b="1" dirty="0">
                          <a:solidFill>
                            <a:schemeClr val="bg1"/>
                          </a:solidFill>
                          <a:effectLst/>
                        </a:rPr>
                        <a:t>95% CI</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rowSpan="2">
                  <a:txBody>
                    <a:bodyPr/>
                    <a:lstStyle/>
                    <a:p>
                      <a:pPr algn="ctr">
                        <a:lnSpc>
                          <a:spcPct val="100000"/>
                        </a:lnSpc>
                      </a:pPr>
                      <a:r>
                        <a:rPr lang="en-US" sz="1800" b="1" dirty="0">
                          <a:solidFill>
                            <a:schemeClr val="bg1"/>
                          </a:solidFill>
                          <a:effectLst/>
                        </a:rPr>
                        <a:t>p value</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127011860"/>
                  </a:ext>
                </a:extLst>
              </a:tr>
              <a:tr h="540000">
                <a:tc vMerge="1">
                  <a:txBody>
                    <a:bodyPr/>
                    <a:lstStyle/>
                    <a:p>
                      <a:endParaRPr lang="en-US"/>
                    </a:p>
                  </a:txBody>
                  <a:tcPr/>
                </a:tc>
                <a:tc>
                  <a:txBody>
                    <a:bodyPr/>
                    <a:lstStyle/>
                    <a:p>
                      <a:pPr algn="ctr">
                        <a:lnSpc>
                          <a:spcPct val="100000"/>
                        </a:lnSpc>
                      </a:pPr>
                      <a:r>
                        <a:rPr lang="en-US" sz="1800" b="1" dirty="0">
                          <a:solidFill>
                            <a:schemeClr val="bg1"/>
                          </a:solidFill>
                          <a:effectLst/>
                        </a:rPr>
                        <a:t>AEI</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381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800" b="1" dirty="0">
                          <a:solidFill>
                            <a:schemeClr val="bg1"/>
                          </a:solidFill>
                          <a:effectLst/>
                        </a:rPr>
                        <a:t>No AEI</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38100" cmpd="sng">
                      <a:noFill/>
                    </a:lnR>
                    <a:lnT w="38100" cmpd="sng">
                      <a:noFill/>
                    </a:lnT>
                    <a:lnB w="12700" cmpd="sng">
                      <a:noFill/>
                    </a:lnB>
                    <a:lnTlToBr w="12700" cmpd="sng">
                      <a:noFill/>
                      <a:prstDash val="solid"/>
                    </a:lnTlToBr>
                    <a:lnBlToTr w="12700" cmpd="sng">
                      <a:noFill/>
                      <a:prstDash val="solid"/>
                    </a:lnBlToTr>
                    <a:solidFill>
                      <a:schemeClr val="accent1"/>
                    </a:solidFill>
                  </a:tcPr>
                </a:tc>
                <a:tc vMerge="1">
                  <a:txBody>
                    <a:bodyPr/>
                    <a:lstStyle/>
                    <a:p>
                      <a:endParaRPr lang="en-US"/>
                    </a:p>
                  </a:txBody>
                  <a:tcPr/>
                </a:tc>
                <a:tc>
                  <a:txBody>
                    <a:bodyPr/>
                    <a:lstStyle/>
                    <a:p>
                      <a:pPr algn="ctr">
                        <a:lnSpc>
                          <a:spcPct val="100000"/>
                        </a:lnSpc>
                      </a:pPr>
                      <a:r>
                        <a:rPr lang="en-US" sz="1800" b="1" dirty="0">
                          <a:solidFill>
                            <a:schemeClr val="bg1"/>
                          </a:solidFill>
                          <a:effectLst/>
                        </a:rPr>
                        <a:t> </a:t>
                      </a:r>
                      <a:endParaRPr lang="en-US" sz="1600" b="1" dirty="0">
                        <a:solidFill>
                          <a:schemeClr val="bg1"/>
                        </a:solidFill>
                        <a:effectLst/>
                        <a:latin typeface="Calibri" panose="020F0502020204030204" pitchFamily="34" charset="0"/>
                        <a:cs typeface="Times New Roman" panose="02020603050405020304" pitchFamily="18" charset="0"/>
                      </a:endParaRPr>
                    </a:p>
                  </a:txBody>
                  <a:tcPr marL="68580" marR="68580" marT="0" marB="0" anchor="ctr">
                    <a:lnL w="38100" cmpd="sng">
                      <a:noFill/>
                    </a:lnL>
                    <a:lnR w="38100" cmpd="sng">
                      <a:noFill/>
                    </a:lnR>
                    <a:lnT w="38100" cmpd="sng">
                      <a:noFill/>
                    </a:lnT>
                    <a:lnB w="12700" cmpd="sng">
                      <a:noFill/>
                    </a:lnB>
                    <a:lnTlToBr w="12700" cmpd="sng">
                      <a:noFill/>
                      <a:prstDash val="solid"/>
                    </a:lnTlToBr>
                    <a:lnBlToTr w="12700" cmpd="sng">
                      <a:noFill/>
                      <a:prstDash val="solid"/>
                    </a:lnBlToTr>
                    <a:solidFill>
                      <a:schemeClr val="accent1"/>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2266215456"/>
                  </a:ext>
                </a:extLst>
              </a:tr>
              <a:tr h="597753">
                <a:tc>
                  <a:txBody>
                    <a:bodyPr/>
                    <a:lstStyle/>
                    <a:p>
                      <a:pPr>
                        <a:lnSpc>
                          <a:spcPct val="150000"/>
                        </a:lnSpc>
                      </a:pPr>
                      <a:r>
                        <a:rPr lang="en-US" sz="1600" b="0" dirty="0">
                          <a:solidFill>
                            <a:schemeClr val="tx2"/>
                          </a:solidFill>
                          <a:effectLst/>
                        </a:rPr>
                        <a:t>Hypertension</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201 (42)</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277 (58)</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0.64</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 </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0.52–0.80</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0.001</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130825339"/>
                  </a:ext>
                </a:extLst>
              </a:tr>
              <a:tr h="597753">
                <a:tc>
                  <a:txBody>
                    <a:bodyPr/>
                    <a:lstStyle/>
                    <a:p>
                      <a:pPr>
                        <a:lnSpc>
                          <a:spcPct val="150000"/>
                        </a:lnSpc>
                      </a:pPr>
                      <a:r>
                        <a:rPr lang="en-US" sz="1600" b="0" dirty="0">
                          <a:solidFill>
                            <a:schemeClr val="tx2"/>
                          </a:solidFill>
                          <a:effectLst/>
                        </a:rPr>
                        <a:t>Diarrhea</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184 (38)</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294 (62)</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0.72</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 </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0.58–0.90</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0.003</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914149295"/>
                  </a:ext>
                </a:extLst>
              </a:tr>
              <a:tr h="597753">
                <a:tc>
                  <a:txBody>
                    <a:bodyPr/>
                    <a:lstStyle/>
                    <a:p>
                      <a:pPr>
                        <a:lnSpc>
                          <a:spcPct val="150000"/>
                        </a:lnSpc>
                      </a:pPr>
                      <a:r>
                        <a:rPr lang="en-US" sz="1600" b="0" dirty="0">
                          <a:solidFill>
                            <a:schemeClr val="tx2"/>
                          </a:solidFill>
                          <a:effectLst/>
                        </a:rPr>
                        <a:t>Proteinuria</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117 (24)</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361 (76)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0.76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 </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0.60–0.98</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0.030</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32385619"/>
                  </a:ext>
                </a:extLst>
              </a:tr>
              <a:tr h="597753">
                <a:tc>
                  <a:txBody>
                    <a:bodyPr/>
                    <a:lstStyle/>
                    <a:p>
                      <a:pPr>
                        <a:lnSpc>
                          <a:spcPct val="150000"/>
                        </a:lnSpc>
                      </a:pPr>
                      <a:r>
                        <a:rPr lang="en-US" sz="1600" b="0" dirty="0">
                          <a:solidFill>
                            <a:schemeClr val="tx2"/>
                          </a:solidFill>
                          <a:effectLst/>
                        </a:rPr>
                        <a:t>Dysphonia</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113 (24)</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365 (76)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0.86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 </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0.68–1.11</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150000"/>
                        </a:lnSpc>
                      </a:pPr>
                      <a:r>
                        <a:rPr lang="en-US" sz="1600" dirty="0">
                          <a:solidFill>
                            <a:schemeClr val="tx2"/>
                          </a:solidFill>
                          <a:effectLst/>
                        </a:rPr>
                        <a:t>0.247</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22850895"/>
                  </a:ext>
                </a:extLst>
              </a:tr>
              <a:tr h="597753">
                <a:tc>
                  <a:txBody>
                    <a:bodyPr/>
                    <a:lstStyle/>
                    <a:p>
                      <a:pPr>
                        <a:lnSpc>
                          <a:spcPct val="150000"/>
                        </a:lnSpc>
                      </a:pPr>
                      <a:r>
                        <a:rPr lang="en-US" sz="1600" b="0" dirty="0">
                          <a:solidFill>
                            <a:schemeClr val="tx2"/>
                          </a:solidFill>
                          <a:effectLst/>
                        </a:rPr>
                        <a:t>Hypothyroidism</a:t>
                      </a:r>
                      <a:endParaRPr lang="en-US" sz="1400" b="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78 (16)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400 (84)</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0.72</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 </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0.54–0.96</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150000"/>
                        </a:lnSpc>
                      </a:pPr>
                      <a:r>
                        <a:rPr lang="en-US" sz="1600" dirty="0">
                          <a:solidFill>
                            <a:schemeClr val="tx2"/>
                          </a:solidFill>
                          <a:effectLst/>
                        </a:rPr>
                        <a:t>0.024</a:t>
                      </a:r>
                      <a:endParaRPr lang="en-US" sz="1400" dirty="0">
                        <a:solidFill>
                          <a:schemeClr val="tx2"/>
                        </a:solidFill>
                        <a:effectLst/>
                        <a:latin typeface="Calibri" panose="020F0502020204030204" pitchFamily="34" charset="0"/>
                        <a:cs typeface="Times New Roman" panose="02020603050405020304" pitchFamily="18" charset="0"/>
                      </a:endParaRPr>
                    </a:p>
                  </a:txBody>
                  <a:tcPr marL="68580" marR="68580"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08715573"/>
                  </a:ext>
                </a:extLst>
              </a:tr>
            </a:tbl>
          </a:graphicData>
        </a:graphic>
      </p:graphicFrame>
      <p:sp>
        <p:nvSpPr>
          <p:cNvPr id="3" name="Slide Number Placeholder 2">
            <a:extLst>
              <a:ext uri="{FF2B5EF4-FFF2-40B4-BE49-F238E27FC236}">
                <a16:creationId xmlns:a16="http://schemas.microsoft.com/office/drawing/2014/main" id="{5AF1F2CA-4ECF-4FF0-9AD3-DB4AC6C182DD}"/>
              </a:ext>
            </a:extLst>
          </p:cNvPr>
          <p:cNvSpPr>
            <a:spLocks noGrp="1"/>
          </p:cNvSpPr>
          <p:nvPr>
            <p:ph type="sldNum" sz="quarter" idx="4"/>
          </p:nvPr>
        </p:nvSpPr>
        <p:spPr/>
        <p:txBody>
          <a:bodyPr/>
          <a:lstStyle/>
          <a:p>
            <a:fld id="{FCE43C0F-8A7B-3A4B-9DB5-B3472E36E833}" type="slidenum">
              <a:rPr lang="en-GB" smtClean="0"/>
              <a:pPr/>
              <a:t>22</a:t>
            </a:fld>
            <a:endParaRPr lang="en-GB" dirty="0"/>
          </a:p>
        </p:txBody>
      </p:sp>
    </p:spTree>
    <p:extLst>
      <p:ext uri="{BB962C8B-B14F-4D97-AF65-F5344CB8AC3E}">
        <p14:creationId xmlns:p14="http://schemas.microsoft.com/office/powerpoint/2010/main" val="18931748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135410-81EF-48E0-9FE5-69C7E20737CA}"/>
              </a:ext>
            </a:extLst>
          </p:cNvPr>
          <p:cNvSpPr/>
          <p:nvPr/>
        </p:nvSpPr>
        <p:spPr>
          <a:xfrm>
            <a:off x="533400" y="152400"/>
            <a:ext cx="33528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dirty="0">
              <a:ln>
                <a:noFill/>
              </a:ln>
              <a:solidFill>
                <a:prstClr val="white"/>
              </a:solidFill>
              <a:effectLst/>
              <a:uLnTx/>
              <a:uFillTx/>
              <a:latin typeface="Calibri"/>
              <a:ea typeface="+mn-ea"/>
              <a:cs typeface="+mn-cs"/>
            </a:endParaRPr>
          </a:p>
        </p:txBody>
      </p:sp>
      <p:sp>
        <p:nvSpPr>
          <p:cNvPr id="9" name="Title 8">
            <a:extLst>
              <a:ext uri="{FF2B5EF4-FFF2-40B4-BE49-F238E27FC236}">
                <a16:creationId xmlns:a16="http://schemas.microsoft.com/office/drawing/2014/main" id="{4C54C427-AF25-468B-BB14-CFF2757A74B4}"/>
              </a:ext>
            </a:extLst>
          </p:cNvPr>
          <p:cNvSpPr>
            <a:spLocks noGrp="1"/>
          </p:cNvSpPr>
          <p:nvPr>
            <p:ph type="title"/>
          </p:nvPr>
        </p:nvSpPr>
        <p:spPr>
          <a:xfrm>
            <a:off x="619200" y="246566"/>
            <a:ext cx="8740800" cy="807285"/>
          </a:xfrm>
        </p:spPr>
        <p:txBody>
          <a:bodyPr/>
          <a:lstStyle/>
          <a:p>
            <a:r>
              <a:rPr lang="en-GB" dirty="0"/>
              <a:t>REFLECT: Pharmacodynamic serum Biomarkers </a:t>
            </a:r>
          </a:p>
        </p:txBody>
      </p:sp>
      <p:sp>
        <p:nvSpPr>
          <p:cNvPr id="12" name="Content Placeholder 11">
            <a:extLst>
              <a:ext uri="{FF2B5EF4-FFF2-40B4-BE49-F238E27FC236}">
                <a16:creationId xmlns:a16="http://schemas.microsoft.com/office/drawing/2014/main" id="{CD1FF8A1-4294-4E87-9A9B-E5122A1DA434}"/>
              </a:ext>
            </a:extLst>
          </p:cNvPr>
          <p:cNvSpPr>
            <a:spLocks noGrp="1"/>
          </p:cNvSpPr>
          <p:nvPr>
            <p:ph sz="quarter" idx="15"/>
          </p:nvPr>
        </p:nvSpPr>
        <p:spPr>
          <a:xfrm>
            <a:off x="620183" y="6356351"/>
            <a:ext cx="11631083" cy="365125"/>
          </a:xfrm>
        </p:spPr>
        <p:txBody>
          <a:bodyPr/>
          <a:lstStyle/>
          <a:p>
            <a:r>
              <a:rPr lang="en-GB" dirty="0"/>
              <a:t>ANG2, angiopoietin-2; C, Cycle; D, Day; FGF, fibroblast growth factor; PIVKA-II, protein induced vitamin K absence/antagonist II; VEGF, vascular endothelial growth factor</a:t>
            </a:r>
          </a:p>
          <a:p>
            <a:r>
              <a:rPr lang="en-GB" dirty="0"/>
              <a:t>Finn RS, et al. Clin Cancer Res. 2021;28:4848-58</a:t>
            </a:r>
            <a:endParaRPr lang="en-GB" dirty="0">
              <a:highlight>
                <a:srgbClr val="00FFFF"/>
              </a:highlight>
            </a:endParaRPr>
          </a:p>
        </p:txBody>
      </p:sp>
      <p:grpSp>
        <p:nvGrpSpPr>
          <p:cNvPr id="114" name="Group 113">
            <a:extLst>
              <a:ext uri="{FF2B5EF4-FFF2-40B4-BE49-F238E27FC236}">
                <a16:creationId xmlns:a16="http://schemas.microsoft.com/office/drawing/2014/main" id="{87674568-E40D-42C8-9450-4B1976E7A34B}"/>
              </a:ext>
            </a:extLst>
          </p:cNvPr>
          <p:cNvGrpSpPr/>
          <p:nvPr/>
        </p:nvGrpSpPr>
        <p:grpSpPr>
          <a:xfrm>
            <a:off x="5069927" y="5834383"/>
            <a:ext cx="3736711" cy="271121"/>
            <a:chOff x="3837704" y="5673027"/>
            <a:chExt cx="3736711" cy="271121"/>
          </a:xfrm>
        </p:grpSpPr>
        <p:sp>
          <p:nvSpPr>
            <p:cNvPr id="72" name="TextBox 71">
              <a:extLst>
                <a:ext uri="{FF2B5EF4-FFF2-40B4-BE49-F238E27FC236}">
                  <a16:creationId xmlns:a16="http://schemas.microsoft.com/office/drawing/2014/main" id="{1D056A0E-60B5-4CCA-A1B6-FFE5898FB293}"/>
                </a:ext>
              </a:extLst>
            </p:cNvPr>
            <p:cNvSpPr txBox="1"/>
            <p:nvPr/>
          </p:nvSpPr>
          <p:spPr>
            <a:xfrm>
              <a:off x="4196492" y="5673027"/>
              <a:ext cx="2251948" cy="261610"/>
            </a:xfrm>
            <a:prstGeom prst="rect">
              <a:avLst/>
            </a:prstGeom>
            <a:noFill/>
          </p:spPr>
          <p:txBody>
            <a:bodyPr wrap="square" rtlCol="0">
              <a:spAutoFit/>
            </a:bodyPr>
            <a:lstStyle/>
            <a:p>
              <a:r>
                <a:rPr lang="en-GB" sz="1100" dirty="0">
                  <a:solidFill>
                    <a:schemeClr val="tx2"/>
                  </a:solidFill>
                  <a:ea typeface="Aileron" charset="0"/>
                  <a:cs typeface="Aileron" charset="0"/>
                </a:rPr>
                <a:t>Lenvatinib</a:t>
              </a:r>
            </a:p>
          </p:txBody>
        </p:sp>
        <p:cxnSp>
          <p:nvCxnSpPr>
            <p:cNvPr id="73" name="Straight Connector 72">
              <a:extLst>
                <a:ext uri="{FF2B5EF4-FFF2-40B4-BE49-F238E27FC236}">
                  <a16:creationId xmlns:a16="http://schemas.microsoft.com/office/drawing/2014/main" id="{3B6DB280-C531-40D6-8FCA-C07C5D3E5102}"/>
                </a:ext>
              </a:extLst>
            </p:cNvPr>
            <p:cNvCxnSpPr/>
            <p:nvPr/>
          </p:nvCxnSpPr>
          <p:spPr>
            <a:xfrm>
              <a:off x="3837704" y="5797571"/>
              <a:ext cx="333055" cy="0"/>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41A853BC-A58F-4F04-B516-1583856C67B0}"/>
                </a:ext>
              </a:extLst>
            </p:cNvPr>
            <p:cNvCxnSpPr/>
            <p:nvPr/>
          </p:nvCxnSpPr>
          <p:spPr>
            <a:xfrm>
              <a:off x="5028132" y="5806947"/>
              <a:ext cx="333055" cy="0"/>
            </a:xfrm>
            <a:prstGeom prst="line">
              <a:avLst/>
            </a:prstGeom>
            <a:ln w="38100">
              <a:solidFill>
                <a:schemeClr val="bg2">
                  <a:lumMod val="25000"/>
                </a:schemeClr>
              </a:solidFill>
            </a:ln>
            <a:effectLst/>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822FCCE3-4930-457B-8FC7-4A136A9A697C}"/>
                </a:ext>
              </a:extLst>
            </p:cNvPr>
            <p:cNvSpPr txBox="1"/>
            <p:nvPr/>
          </p:nvSpPr>
          <p:spPr>
            <a:xfrm>
              <a:off x="5322467" y="5682538"/>
              <a:ext cx="2251948" cy="261610"/>
            </a:xfrm>
            <a:prstGeom prst="rect">
              <a:avLst/>
            </a:prstGeom>
            <a:noFill/>
          </p:spPr>
          <p:txBody>
            <a:bodyPr wrap="square" rtlCol="0">
              <a:spAutoFit/>
            </a:bodyPr>
            <a:lstStyle/>
            <a:p>
              <a:r>
                <a:rPr lang="en-GB" sz="1100" dirty="0">
                  <a:solidFill>
                    <a:schemeClr val="tx2"/>
                  </a:solidFill>
                  <a:ea typeface="Aileron" charset="0"/>
                  <a:cs typeface="Aileron" charset="0"/>
                </a:rPr>
                <a:t>Sorafenib</a:t>
              </a:r>
            </a:p>
          </p:txBody>
        </p:sp>
      </p:grpSp>
      <p:grpSp>
        <p:nvGrpSpPr>
          <p:cNvPr id="700" name="Group 699">
            <a:extLst>
              <a:ext uri="{FF2B5EF4-FFF2-40B4-BE49-F238E27FC236}">
                <a16:creationId xmlns:a16="http://schemas.microsoft.com/office/drawing/2014/main" id="{0F34344C-C063-4EC7-8C36-6C969DDABD66}"/>
              </a:ext>
            </a:extLst>
          </p:cNvPr>
          <p:cNvGrpSpPr/>
          <p:nvPr/>
        </p:nvGrpSpPr>
        <p:grpSpPr>
          <a:xfrm>
            <a:off x="536415" y="1322010"/>
            <a:ext cx="3747427" cy="2169375"/>
            <a:chOff x="536415" y="1322010"/>
            <a:chExt cx="3747427" cy="2169375"/>
          </a:xfrm>
        </p:grpSpPr>
        <p:sp>
          <p:nvSpPr>
            <p:cNvPr id="348" name="Freeform: Shape 347">
              <a:extLst>
                <a:ext uri="{FF2B5EF4-FFF2-40B4-BE49-F238E27FC236}">
                  <a16:creationId xmlns:a16="http://schemas.microsoft.com/office/drawing/2014/main" id="{6F5FB7EA-FDD8-4AA3-933B-6DB0639160C0}"/>
                </a:ext>
              </a:extLst>
            </p:cNvPr>
            <p:cNvSpPr/>
            <p:nvPr/>
          </p:nvSpPr>
          <p:spPr>
            <a:xfrm>
              <a:off x="1344477" y="2202574"/>
              <a:ext cx="2719129" cy="844086"/>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 name="connsiteX0" fmla="*/ 0 w 2707481"/>
                <a:gd name="connsiteY0" fmla="*/ 197825 h 395469"/>
                <a:gd name="connsiteX1" fmla="*/ 295275 w 2707481"/>
                <a:gd name="connsiteY1" fmla="*/ 378800 h 395469"/>
                <a:gd name="connsiteX2" fmla="*/ 597693 w 2707481"/>
                <a:gd name="connsiteY2" fmla="*/ 88288 h 395469"/>
                <a:gd name="connsiteX3" fmla="*/ 914400 w 2707481"/>
                <a:gd name="connsiteY3" fmla="*/ 212113 h 395469"/>
                <a:gd name="connsiteX4" fmla="*/ 1209675 w 2707481"/>
                <a:gd name="connsiteY4" fmla="*/ 274025 h 395469"/>
                <a:gd name="connsiteX5" fmla="*/ 1507331 w 2707481"/>
                <a:gd name="connsiteY5" fmla="*/ 395469 h 395469"/>
                <a:gd name="connsiteX6" fmla="*/ 1809750 w 2707481"/>
                <a:gd name="connsiteY6" fmla="*/ 176394 h 395469"/>
                <a:gd name="connsiteX7" fmla="*/ 2112168 w 2707481"/>
                <a:gd name="connsiteY7" fmla="*/ 304982 h 395469"/>
                <a:gd name="connsiteX8" fmla="*/ 2409825 w 2707481"/>
                <a:gd name="connsiteY8" fmla="*/ 0 h 395469"/>
                <a:gd name="connsiteX9" fmla="*/ 2707481 w 2707481"/>
                <a:gd name="connsiteY9" fmla="*/ 200207 h 395469"/>
                <a:gd name="connsiteX0" fmla="*/ 0 w 2707481"/>
                <a:gd name="connsiteY0" fmla="*/ 197825 h 395469"/>
                <a:gd name="connsiteX1" fmla="*/ 295275 w 2707481"/>
                <a:gd name="connsiteY1" fmla="*/ 378800 h 395469"/>
                <a:gd name="connsiteX2" fmla="*/ 597693 w 2707481"/>
                <a:gd name="connsiteY2" fmla="*/ 88288 h 395469"/>
                <a:gd name="connsiteX3" fmla="*/ 914400 w 2707481"/>
                <a:gd name="connsiteY3" fmla="*/ 212113 h 395469"/>
                <a:gd name="connsiteX4" fmla="*/ 1209675 w 2707481"/>
                <a:gd name="connsiteY4" fmla="*/ 274025 h 395469"/>
                <a:gd name="connsiteX5" fmla="*/ 1507331 w 2707481"/>
                <a:gd name="connsiteY5" fmla="*/ 395469 h 395469"/>
                <a:gd name="connsiteX6" fmla="*/ 1809750 w 2707481"/>
                <a:gd name="connsiteY6" fmla="*/ 176394 h 395469"/>
                <a:gd name="connsiteX7" fmla="*/ 2112168 w 2707481"/>
                <a:gd name="connsiteY7" fmla="*/ 304982 h 395469"/>
                <a:gd name="connsiteX8" fmla="*/ 2409825 w 2707481"/>
                <a:gd name="connsiteY8" fmla="*/ 0 h 395469"/>
                <a:gd name="connsiteX9" fmla="*/ 2707481 w 2707481"/>
                <a:gd name="connsiteY9" fmla="*/ 200207 h 395469"/>
                <a:gd name="connsiteX0" fmla="*/ 0 w 2707481"/>
                <a:gd name="connsiteY0" fmla="*/ 197825 h 395469"/>
                <a:gd name="connsiteX1" fmla="*/ 295275 w 2707481"/>
                <a:gd name="connsiteY1" fmla="*/ 378800 h 395469"/>
                <a:gd name="connsiteX2" fmla="*/ 597693 w 2707481"/>
                <a:gd name="connsiteY2" fmla="*/ 88288 h 395469"/>
                <a:gd name="connsiteX3" fmla="*/ 914400 w 2707481"/>
                <a:gd name="connsiteY3" fmla="*/ 212113 h 395469"/>
                <a:gd name="connsiteX4" fmla="*/ 1209675 w 2707481"/>
                <a:gd name="connsiteY4" fmla="*/ 274025 h 395469"/>
                <a:gd name="connsiteX5" fmla="*/ 1507331 w 2707481"/>
                <a:gd name="connsiteY5" fmla="*/ 395469 h 395469"/>
                <a:gd name="connsiteX6" fmla="*/ 1809750 w 2707481"/>
                <a:gd name="connsiteY6" fmla="*/ 176394 h 395469"/>
                <a:gd name="connsiteX7" fmla="*/ 2112168 w 2707481"/>
                <a:gd name="connsiteY7" fmla="*/ 304982 h 395469"/>
                <a:gd name="connsiteX8" fmla="*/ 2409825 w 2707481"/>
                <a:gd name="connsiteY8" fmla="*/ 0 h 395469"/>
                <a:gd name="connsiteX9" fmla="*/ 2707481 w 2707481"/>
                <a:gd name="connsiteY9" fmla="*/ 200207 h 395469"/>
                <a:gd name="connsiteX0" fmla="*/ 0 w 2707481"/>
                <a:gd name="connsiteY0" fmla="*/ 323834 h 521478"/>
                <a:gd name="connsiteX1" fmla="*/ 295275 w 2707481"/>
                <a:gd name="connsiteY1" fmla="*/ 504809 h 521478"/>
                <a:gd name="connsiteX2" fmla="*/ 597693 w 2707481"/>
                <a:gd name="connsiteY2" fmla="*/ 214297 h 521478"/>
                <a:gd name="connsiteX3" fmla="*/ 914400 w 2707481"/>
                <a:gd name="connsiteY3" fmla="*/ 338122 h 521478"/>
                <a:gd name="connsiteX4" fmla="*/ 1209675 w 2707481"/>
                <a:gd name="connsiteY4" fmla="*/ 400034 h 521478"/>
                <a:gd name="connsiteX5" fmla="*/ 1507331 w 2707481"/>
                <a:gd name="connsiteY5" fmla="*/ 521478 h 521478"/>
                <a:gd name="connsiteX6" fmla="*/ 1809750 w 2707481"/>
                <a:gd name="connsiteY6" fmla="*/ 302403 h 521478"/>
                <a:gd name="connsiteX7" fmla="*/ 2097608 w 2707481"/>
                <a:gd name="connsiteY7" fmla="*/ 0 h 521478"/>
                <a:gd name="connsiteX8" fmla="*/ 2409825 w 2707481"/>
                <a:gd name="connsiteY8" fmla="*/ 126009 h 521478"/>
                <a:gd name="connsiteX9" fmla="*/ 2707481 w 2707481"/>
                <a:gd name="connsiteY9" fmla="*/ 326216 h 521478"/>
                <a:gd name="connsiteX0" fmla="*/ 0 w 2707481"/>
                <a:gd name="connsiteY0" fmla="*/ 323834 h 521478"/>
                <a:gd name="connsiteX1" fmla="*/ 295275 w 2707481"/>
                <a:gd name="connsiteY1" fmla="*/ 504809 h 521478"/>
                <a:gd name="connsiteX2" fmla="*/ 597693 w 2707481"/>
                <a:gd name="connsiteY2" fmla="*/ 214297 h 521478"/>
                <a:gd name="connsiteX3" fmla="*/ 914400 w 2707481"/>
                <a:gd name="connsiteY3" fmla="*/ 338122 h 521478"/>
                <a:gd name="connsiteX4" fmla="*/ 1209675 w 2707481"/>
                <a:gd name="connsiteY4" fmla="*/ 400034 h 521478"/>
                <a:gd name="connsiteX5" fmla="*/ 1507331 w 2707481"/>
                <a:gd name="connsiteY5" fmla="*/ 521478 h 521478"/>
                <a:gd name="connsiteX6" fmla="*/ 1777717 w 2707481"/>
                <a:gd name="connsiteY6" fmla="*/ 165534 h 521478"/>
                <a:gd name="connsiteX7" fmla="*/ 2097608 w 2707481"/>
                <a:gd name="connsiteY7" fmla="*/ 0 h 521478"/>
                <a:gd name="connsiteX8" fmla="*/ 2409825 w 2707481"/>
                <a:gd name="connsiteY8" fmla="*/ 126009 h 521478"/>
                <a:gd name="connsiteX9" fmla="*/ 2707481 w 2707481"/>
                <a:gd name="connsiteY9" fmla="*/ 326216 h 521478"/>
                <a:gd name="connsiteX0" fmla="*/ 0 w 2707481"/>
                <a:gd name="connsiteY0" fmla="*/ 445930 h 626905"/>
                <a:gd name="connsiteX1" fmla="*/ 295275 w 2707481"/>
                <a:gd name="connsiteY1" fmla="*/ 626905 h 626905"/>
                <a:gd name="connsiteX2" fmla="*/ 597693 w 2707481"/>
                <a:gd name="connsiteY2" fmla="*/ 336393 h 626905"/>
                <a:gd name="connsiteX3" fmla="*/ 914400 w 2707481"/>
                <a:gd name="connsiteY3" fmla="*/ 460218 h 626905"/>
                <a:gd name="connsiteX4" fmla="*/ 1209675 w 2707481"/>
                <a:gd name="connsiteY4" fmla="*/ 522130 h 626905"/>
                <a:gd name="connsiteX5" fmla="*/ 1489859 w 2707481"/>
                <a:gd name="connsiteY5" fmla="*/ 0 h 626905"/>
                <a:gd name="connsiteX6" fmla="*/ 1777717 w 2707481"/>
                <a:gd name="connsiteY6" fmla="*/ 287630 h 626905"/>
                <a:gd name="connsiteX7" fmla="*/ 2097608 w 2707481"/>
                <a:gd name="connsiteY7" fmla="*/ 122096 h 626905"/>
                <a:gd name="connsiteX8" fmla="*/ 2409825 w 2707481"/>
                <a:gd name="connsiteY8" fmla="*/ 248105 h 626905"/>
                <a:gd name="connsiteX9" fmla="*/ 2707481 w 2707481"/>
                <a:gd name="connsiteY9" fmla="*/ 448312 h 626905"/>
                <a:gd name="connsiteX0" fmla="*/ 0 w 2707481"/>
                <a:gd name="connsiteY0" fmla="*/ 445930 h 626905"/>
                <a:gd name="connsiteX1" fmla="*/ 295275 w 2707481"/>
                <a:gd name="connsiteY1" fmla="*/ 626905 h 626905"/>
                <a:gd name="connsiteX2" fmla="*/ 597693 w 2707481"/>
                <a:gd name="connsiteY2" fmla="*/ 336393 h 626905"/>
                <a:gd name="connsiteX3" fmla="*/ 914400 w 2707481"/>
                <a:gd name="connsiteY3" fmla="*/ 460218 h 626905"/>
                <a:gd name="connsiteX4" fmla="*/ 1168905 w 2707481"/>
                <a:gd name="connsiteY4" fmla="*/ 152293 h 626905"/>
                <a:gd name="connsiteX5" fmla="*/ 1489859 w 2707481"/>
                <a:gd name="connsiteY5" fmla="*/ 0 h 626905"/>
                <a:gd name="connsiteX6" fmla="*/ 1777717 w 2707481"/>
                <a:gd name="connsiteY6" fmla="*/ 287630 h 626905"/>
                <a:gd name="connsiteX7" fmla="*/ 2097608 w 2707481"/>
                <a:gd name="connsiteY7" fmla="*/ 122096 h 626905"/>
                <a:gd name="connsiteX8" fmla="*/ 2409825 w 2707481"/>
                <a:gd name="connsiteY8" fmla="*/ 248105 h 626905"/>
                <a:gd name="connsiteX9" fmla="*/ 2707481 w 2707481"/>
                <a:gd name="connsiteY9" fmla="*/ 448312 h 626905"/>
                <a:gd name="connsiteX0" fmla="*/ 0 w 2707481"/>
                <a:gd name="connsiteY0" fmla="*/ 445930 h 626905"/>
                <a:gd name="connsiteX1" fmla="*/ 295275 w 2707481"/>
                <a:gd name="connsiteY1" fmla="*/ 626905 h 626905"/>
                <a:gd name="connsiteX2" fmla="*/ 597693 w 2707481"/>
                <a:gd name="connsiteY2" fmla="*/ 336393 h 626905"/>
                <a:gd name="connsiteX3" fmla="*/ 864895 w 2707481"/>
                <a:gd name="connsiteY3" fmla="*/ 78733 h 626905"/>
                <a:gd name="connsiteX4" fmla="*/ 1168905 w 2707481"/>
                <a:gd name="connsiteY4" fmla="*/ 152293 h 626905"/>
                <a:gd name="connsiteX5" fmla="*/ 1489859 w 2707481"/>
                <a:gd name="connsiteY5" fmla="*/ 0 h 626905"/>
                <a:gd name="connsiteX6" fmla="*/ 1777717 w 2707481"/>
                <a:gd name="connsiteY6" fmla="*/ 287630 h 626905"/>
                <a:gd name="connsiteX7" fmla="*/ 2097608 w 2707481"/>
                <a:gd name="connsiteY7" fmla="*/ 122096 h 626905"/>
                <a:gd name="connsiteX8" fmla="*/ 2409825 w 2707481"/>
                <a:gd name="connsiteY8" fmla="*/ 248105 h 626905"/>
                <a:gd name="connsiteX9" fmla="*/ 2707481 w 2707481"/>
                <a:gd name="connsiteY9" fmla="*/ 448312 h 626905"/>
                <a:gd name="connsiteX0" fmla="*/ 0 w 2707481"/>
                <a:gd name="connsiteY0" fmla="*/ 445930 h 626905"/>
                <a:gd name="connsiteX1" fmla="*/ 295275 w 2707481"/>
                <a:gd name="connsiteY1" fmla="*/ 626905 h 626905"/>
                <a:gd name="connsiteX2" fmla="*/ 568572 w 2707481"/>
                <a:gd name="connsiteY2" fmla="*/ 289799 h 626905"/>
                <a:gd name="connsiteX3" fmla="*/ 864895 w 2707481"/>
                <a:gd name="connsiteY3" fmla="*/ 78733 h 626905"/>
                <a:gd name="connsiteX4" fmla="*/ 1168905 w 2707481"/>
                <a:gd name="connsiteY4" fmla="*/ 152293 h 626905"/>
                <a:gd name="connsiteX5" fmla="*/ 1489859 w 2707481"/>
                <a:gd name="connsiteY5" fmla="*/ 0 h 626905"/>
                <a:gd name="connsiteX6" fmla="*/ 1777717 w 2707481"/>
                <a:gd name="connsiteY6" fmla="*/ 287630 h 626905"/>
                <a:gd name="connsiteX7" fmla="*/ 2097608 w 2707481"/>
                <a:gd name="connsiteY7" fmla="*/ 122096 h 626905"/>
                <a:gd name="connsiteX8" fmla="*/ 2409825 w 2707481"/>
                <a:gd name="connsiteY8" fmla="*/ 248105 h 626905"/>
                <a:gd name="connsiteX9" fmla="*/ 2707481 w 2707481"/>
                <a:gd name="connsiteY9" fmla="*/ 448312 h 626905"/>
                <a:gd name="connsiteX0" fmla="*/ 0 w 2707481"/>
                <a:gd name="connsiteY0" fmla="*/ 692656 h 695038"/>
                <a:gd name="connsiteX1" fmla="*/ 251593 w 2707481"/>
                <a:gd name="connsiteY1" fmla="*/ 0 h 695038"/>
                <a:gd name="connsiteX2" fmla="*/ 568572 w 2707481"/>
                <a:gd name="connsiteY2" fmla="*/ 536525 h 695038"/>
                <a:gd name="connsiteX3" fmla="*/ 864895 w 2707481"/>
                <a:gd name="connsiteY3" fmla="*/ 325459 h 695038"/>
                <a:gd name="connsiteX4" fmla="*/ 1168905 w 2707481"/>
                <a:gd name="connsiteY4" fmla="*/ 399019 h 695038"/>
                <a:gd name="connsiteX5" fmla="*/ 1489859 w 2707481"/>
                <a:gd name="connsiteY5" fmla="*/ 246726 h 695038"/>
                <a:gd name="connsiteX6" fmla="*/ 1777717 w 2707481"/>
                <a:gd name="connsiteY6" fmla="*/ 534356 h 695038"/>
                <a:gd name="connsiteX7" fmla="*/ 2097608 w 2707481"/>
                <a:gd name="connsiteY7" fmla="*/ 368822 h 695038"/>
                <a:gd name="connsiteX8" fmla="*/ 2409825 w 2707481"/>
                <a:gd name="connsiteY8" fmla="*/ 494831 h 695038"/>
                <a:gd name="connsiteX9" fmla="*/ 2707481 w 2707481"/>
                <a:gd name="connsiteY9" fmla="*/ 695038 h 695038"/>
                <a:gd name="connsiteX0" fmla="*/ 0 w 2719129"/>
                <a:gd name="connsiteY0" fmla="*/ 844086 h 844086"/>
                <a:gd name="connsiteX1" fmla="*/ 263241 w 2719129"/>
                <a:gd name="connsiteY1" fmla="*/ 0 h 844086"/>
                <a:gd name="connsiteX2" fmla="*/ 580220 w 2719129"/>
                <a:gd name="connsiteY2" fmla="*/ 536525 h 844086"/>
                <a:gd name="connsiteX3" fmla="*/ 876543 w 2719129"/>
                <a:gd name="connsiteY3" fmla="*/ 325459 h 844086"/>
                <a:gd name="connsiteX4" fmla="*/ 1180553 w 2719129"/>
                <a:gd name="connsiteY4" fmla="*/ 399019 h 844086"/>
                <a:gd name="connsiteX5" fmla="*/ 1501507 w 2719129"/>
                <a:gd name="connsiteY5" fmla="*/ 246726 h 844086"/>
                <a:gd name="connsiteX6" fmla="*/ 1789365 w 2719129"/>
                <a:gd name="connsiteY6" fmla="*/ 534356 h 844086"/>
                <a:gd name="connsiteX7" fmla="*/ 2109256 w 2719129"/>
                <a:gd name="connsiteY7" fmla="*/ 368822 h 844086"/>
                <a:gd name="connsiteX8" fmla="*/ 2421473 w 2719129"/>
                <a:gd name="connsiteY8" fmla="*/ 494831 h 844086"/>
                <a:gd name="connsiteX9" fmla="*/ 2719129 w 2719129"/>
                <a:gd name="connsiteY9" fmla="*/ 695038 h 844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9129" h="844086">
                  <a:moveTo>
                    <a:pt x="0" y="844086"/>
                  </a:moveTo>
                  <a:lnTo>
                    <a:pt x="263241" y="0"/>
                  </a:lnTo>
                  <a:lnTo>
                    <a:pt x="580220" y="536525"/>
                  </a:lnTo>
                  <a:lnTo>
                    <a:pt x="876543" y="325459"/>
                  </a:lnTo>
                  <a:lnTo>
                    <a:pt x="1180553" y="399019"/>
                  </a:lnTo>
                  <a:lnTo>
                    <a:pt x="1501507" y="246726"/>
                  </a:lnTo>
                  <a:lnTo>
                    <a:pt x="1789365" y="534356"/>
                  </a:lnTo>
                  <a:lnTo>
                    <a:pt x="2109256" y="368822"/>
                  </a:lnTo>
                  <a:lnTo>
                    <a:pt x="2421473" y="494831"/>
                  </a:lnTo>
                  <a:cubicBezTo>
                    <a:pt x="2546901" y="582922"/>
                    <a:pt x="2573316" y="589474"/>
                    <a:pt x="2719129" y="695038"/>
                  </a:cubicBez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50" name="TextBox 349">
              <a:extLst>
                <a:ext uri="{FF2B5EF4-FFF2-40B4-BE49-F238E27FC236}">
                  <a16:creationId xmlns:a16="http://schemas.microsoft.com/office/drawing/2014/main" id="{B180B0E9-032C-459F-8566-44B1F49B9F5C}"/>
                </a:ext>
              </a:extLst>
            </p:cNvPr>
            <p:cNvSpPr txBox="1"/>
            <p:nvPr/>
          </p:nvSpPr>
          <p:spPr>
            <a:xfrm>
              <a:off x="789013" y="2950875"/>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a:t>
              </a:r>
            </a:p>
          </p:txBody>
        </p:sp>
        <p:sp>
          <p:nvSpPr>
            <p:cNvPr id="351" name="TextBox 350">
              <a:extLst>
                <a:ext uri="{FF2B5EF4-FFF2-40B4-BE49-F238E27FC236}">
                  <a16:creationId xmlns:a16="http://schemas.microsoft.com/office/drawing/2014/main" id="{FB14119E-F123-4957-9BC8-650A19C937A6}"/>
                </a:ext>
              </a:extLst>
            </p:cNvPr>
            <p:cNvSpPr txBox="1"/>
            <p:nvPr/>
          </p:nvSpPr>
          <p:spPr>
            <a:xfrm>
              <a:off x="789013" y="283144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352" name="TextBox 351">
              <a:extLst>
                <a:ext uri="{FF2B5EF4-FFF2-40B4-BE49-F238E27FC236}">
                  <a16:creationId xmlns:a16="http://schemas.microsoft.com/office/drawing/2014/main" id="{521501D5-0691-4271-9D84-0FCBF085F488}"/>
                </a:ext>
              </a:extLst>
            </p:cNvPr>
            <p:cNvSpPr txBox="1"/>
            <p:nvPr/>
          </p:nvSpPr>
          <p:spPr>
            <a:xfrm>
              <a:off x="789013" y="268412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354" name="TextBox 353">
              <a:extLst>
                <a:ext uri="{FF2B5EF4-FFF2-40B4-BE49-F238E27FC236}">
                  <a16:creationId xmlns:a16="http://schemas.microsoft.com/office/drawing/2014/main" id="{F958A125-74E8-4FB4-8D8F-384B315E529A}"/>
                </a:ext>
              </a:extLst>
            </p:cNvPr>
            <p:cNvSpPr txBox="1"/>
            <p:nvPr/>
          </p:nvSpPr>
          <p:spPr>
            <a:xfrm>
              <a:off x="789013" y="252354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30</a:t>
              </a:r>
            </a:p>
          </p:txBody>
        </p:sp>
        <p:sp>
          <p:nvSpPr>
            <p:cNvPr id="355" name="TextBox 354">
              <a:extLst>
                <a:ext uri="{FF2B5EF4-FFF2-40B4-BE49-F238E27FC236}">
                  <a16:creationId xmlns:a16="http://schemas.microsoft.com/office/drawing/2014/main" id="{6B7CA384-F637-490D-A7C7-77B2AC9A5280}"/>
                </a:ext>
              </a:extLst>
            </p:cNvPr>
            <p:cNvSpPr txBox="1"/>
            <p:nvPr/>
          </p:nvSpPr>
          <p:spPr>
            <a:xfrm>
              <a:off x="789013" y="237206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357" name="TextBox 356">
              <a:extLst>
                <a:ext uri="{FF2B5EF4-FFF2-40B4-BE49-F238E27FC236}">
                  <a16:creationId xmlns:a16="http://schemas.microsoft.com/office/drawing/2014/main" id="{586021E9-220D-40EB-8F9A-B1F87A1A6DF2}"/>
                </a:ext>
              </a:extLst>
            </p:cNvPr>
            <p:cNvSpPr txBox="1"/>
            <p:nvPr/>
          </p:nvSpPr>
          <p:spPr>
            <a:xfrm>
              <a:off x="789013" y="221005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50</a:t>
              </a:r>
            </a:p>
          </p:txBody>
        </p:sp>
        <p:sp>
          <p:nvSpPr>
            <p:cNvPr id="358" name="TextBox 357">
              <a:extLst>
                <a:ext uri="{FF2B5EF4-FFF2-40B4-BE49-F238E27FC236}">
                  <a16:creationId xmlns:a16="http://schemas.microsoft.com/office/drawing/2014/main" id="{2A3313D4-96F9-4751-9F39-7CE61092318D}"/>
                </a:ext>
              </a:extLst>
            </p:cNvPr>
            <p:cNvSpPr txBox="1"/>
            <p:nvPr/>
          </p:nvSpPr>
          <p:spPr>
            <a:xfrm>
              <a:off x="789013" y="206047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60</a:t>
              </a:r>
            </a:p>
          </p:txBody>
        </p:sp>
        <p:sp>
          <p:nvSpPr>
            <p:cNvPr id="360" name="TextBox 359">
              <a:extLst>
                <a:ext uri="{FF2B5EF4-FFF2-40B4-BE49-F238E27FC236}">
                  <a16:creationId xmlns:a16="http://schemas.microsoft.com/office/drawing/2014/main" id="{27743545-69BD-41EF-839F-C383F5278E1F}"/>
                </a:ext>
              </a:extLst>
            </p:cNvPr>
            <p:cNvSpPr txBox="1"/>
            <p:nvPr/>
          </p:nvSpPr>
          <p:spPr>
            <a:xfrm>
              <a:off x="789013" y="188847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70</a:t>
              </a:r>
            </a:p>
          </p:txBody>
        </p:sp>
        <p:sp>
          <p:nvSpPr>
            <p:cNvPr id="361" name="TextBox 360">
              <a:extLst>
                <a:ext uri="{FF2B5EF4-FFF2-40B4-BE49-F238E27FC236}">
                  <a16:creationId xmlns:a16="http://schemas.microsoft.com/office/drawing/2014/main" id="{DC3B7362-51B7-45FA-93A1-510DD0556EE1}"/>
                </a:ext>
              </a:extLst>
            </p:cNvPr>
            <p:cNvSpPr txBox="1"/>
            <p:nvPr/>
          </p:nvSpPr>
          <p:spPr>
            <a:xfrm>
              <a:off x="789013" y="174175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80</a:t>
              </a:r>
            </a:p>
          </p:txBody>
        </p:sp>
        <p:sp>
          <p:nvSpPr>
            <p:cNvPr id="363" name="TextBox 362">
              <a:extLst>
                <a:ext uri="{FF2B5EF4-FFF2-40B4-BE49-F238E27FC236}">
                  <a16:creationId xmlns:a16="http://schemas.microsoft.com/office/drawing/2014/main" id="{AF4A04EA-F968-48A1-A896-09576D6F3979}"/>
                </a:ext>
              </a:extLst>
            </p:cNvPr>
            <p:cNvSpPr txBox="1"/>
            <p:nvPr/>
          </p:nvSpPr>
          <p:spPr>
            <a:xfrm>
              <a:off x="789013" y="1596890"/>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90</a:t>
              </a:r>
            </a:p>
          </p:txBody>
        </p:sp>
        <p:sp>
          <p:nvSpPr>
            <p:cNvPr id="296" name="Freeform: Shape 295">
              <a:extLst>
                <a:ext uri="{FF2B5EF4-FFF2-40B4-BE49-F238E27FC236}">
                  <a16:creationId xmlns:a16="http://schemas.microsoft.com/office/drawing/2014/main" id="{C308280E-D191-4FAF-A442-C621D7FCA482}"/>
                </a:ext>
              </a:extLst>
            </p:cNvPr>
            <p:cNvSpPr/>
            <p:nvPr/>
          </p:nvSpPr>
          <p:spPr>
            <a:xfrm>
              <a:off x="1336672" y="1662881"/>
              <a:ext cx="2724422" cy="1373860"/>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 name="connsiteX0" fmla="*/ 0 w 2725742"/>
                <a:gd name="connsiteY0" fmla="*/ 1308473 h 1308473"/>
                <a:gd name="connsiteX1" fmla="*/ 301629 w 2725742"/>
                <a:gd name="connsiteY1" fmla="*/ 914400 h 1308473"/>
                <a:gd name="connsiteX2" fmla="*/ 608811 w 2725742"/>
                <a:gd name="connsiteY2" fmla="*/ 781050 h 1308473"/>
                <a:gd name="connsiteX3" fmla="*/ 906467 w 2725742"/>
                <a:gd name="connsiteY3" fmla="*/ 590550 h 1308473"/>
                <a:gd name="connsiteX4" fmla="*/ 1230317 w 2725742"/>
                <a:gd name="connsiteY4" fmla="*/ 566737 h 1308473"/>
                <a:gd name="connsiteX5" fmla="*/ 1513686 w 2725742"/>
                <a:gd name="connsiteY5" fmla="*/ 302419 h 1308473"/>
                <a:gd name="connsiteX6" fmla="*/ 1818486 w 2725742"/>
                <a:gd name="connsiteY6" fmla="*/ 216694 h 1308473"/>
                <a:gd name="connsiteX7" fmla="*/ 2123286 w 2725742"/>
                <a:gd name="connsiteY7" fmla="*/ 731044 h 1308473"/>
                <a:gd name="connsiteX8" fmla="*/ 2418561 w 2725742"/>
                <a:gd name="connsiteY8" fmla="*/ 678656 h 1308473"/>
                <a:gd name="connsiteX9" fmla="*/ 2725742 w 2725742"/>
                <a:gd name="connsiteY9" fmla="*/ 0 h 1308473"/>
                <a:gd name="connsiteX0" fmla="*/ 0 w 2725742"/>
                <a:gd name="connsiteY0" fmla="*/ 1366716 h 1366716"/>
                <a:gd name="connsiteX1" fmla="*/ 275420 w 2725742"/>
                <a:gd name="connsiteY1" fmla="*/ 0 h 1366716"/>
                <a:gd name="connsiteX2" fmla="*/ 608811 w 2725742"/>
                <a:gd name="connsiteY2" fmla="*/ 839293 h 1366716"/>
                <a:gd name="connsiteX3" fmla="*/ 906467 w 2725742"/>
                <a:gd name="connsiteY3" fmla="*/ 648793 h 1366716"/>
                <a:gd name="connsiteX4" fmla="*/ 1230317 w 2725742"/>
                <a:gd name="connsiteY4" fmla="*/ 624980 h 1366716"/>
                <a:gd name="connsiteX5" fmla="*/ 1513686 w 2725742"/>
                <a:gd name="connsiteY5" fmla="*/ 360662 h 1366716"/>
                <a:gd name="connsiteX6" fmla="*/ 1818486 w 2725742"/>
                <a:gd name="connsiteY6" fmla="*/ 274937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906467 w 2725742"/>
                <a:gd name="connsiteY3" fmla="*/ 648793 h 1366716"/>
                <a:gd name="connsiteX4" fmla="*/ 1230317 w 2725742"/>
                <a:gd name="connsiteY4" fmla="*/ 624980 h 1366716"/>
                <a:gd name="connsiteX5" fmla="*/ 1513686 w 2725742"/>
                <a:gd name="connsiteY5" fmla="*/ 360662 h 1366716"/>
                <a:gd name="connsiteX6" fmla="*/ 1818486 w 2725742"/>
                <a:gd name="connsiteY6" fmla="*/ 274937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230317 w 2725742"/>
                <a:gd name="connsiteY4" fmla="*/ 624980 h 1366716"/>
                <a:gd name="connsiteX5" fmla="*/ 1513686 w 2725742"/>
                <a:gd name="connsiteY5" fmla="*/ 360662 h 1366716"/>
                <a:gd name="connsiteX6" fmla="*/ 1818486 w 2725742"/>
                <a:gd name="connsiteY6" fmla="*/ 274937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198284 w 2725742"/>
                <a:gd name="connsiteY4" fmla="*/ 493935 h 1366716"/>
                <a:gd name="connsiteX5" fmla="*/ 1513686 w 2725742"/>
                <a:gd name="connsiteY5" fmla="*/ 360662 h 1366716"/>
                <a:gd name="connsiteX6" fmla="*/ 1818486 w 2725742"/>
                <a:gd name="connsiteY6" fmla="*/ 274937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198284 w 2725742"/>
                <a:gd name="connsiteY4" fmla="*/ 493935 h 1366716"/>
                <a:gd name="connsiteX5" fmla="*/ 1504949 w 2725742"/>
                <a:gd name="connsiteY5" fmla="*/ 567421 h 1366716"/>
                <a:gd name="connsiteX6" fmla="*/ 1818486 w 2725742"/>
                <a:gd name="connsiteY6" fmla="*/ 274937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198284 w 2725742"/>
                <a:gd name="connsiteY4" fmla="*/ 493935 h 1366716"/>
                <a:gd name="connsiteX5" fmla="*/ 1504949 w 2725742"/>
                <a:gd name="connsiteY5" fmla="*/ 567421 h 1366716"/>
                <a:gd name="connsiteX6" fmla="*/ 1815574 w 2725742"/>
                <a:gd name="connsiteY6" fmla="*/ 339003 h 1366716"/>
                <a:gd name="connsiteX7" fmla="*/ 2123286 w 2725742"/>
                <a:gd name="connsiteY7" fmla="*/ 789287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198284 w 2725742"/>
                <a:gd name="connsiteY4" fmla="*/ 493935 h 1366716"/>
                <a:gd name="connsiteX5" fmla="*/ 1504949 w 2725742"/>
                <a:gd name="connsiteY5" fmla="*/ 567421 h 1366716"/>
                <a:gd name="connsiteX6" fmla="*/ 1815574 w 2725742"/>
                <a:gd name="connsiteY6" fmla="*/ 339003 h 1366716"/>
                <a:gd name="connsiteX7" fmla="*/ 2111637 w 2725742"/>
                <a:gd name="connsiteY7" fmla="*/ 320439 h 1366716"/>
                <a:gd name="connsiteX8" fmla="*/ 2418561 w 2725742"/>
                <a:gd name="connsiteY8" fmla="*/ 736899 h 1366716"/>
                <a:gd name="connsiteX9" fmla="*/ 2725742 w 2725742"/>
                <a:gd name="connsiteY9" fmla="*/ 58243 h 1366716"/>
                <a:gd name="connsiteX0" fmla="*/ 0 w 2725742"/>
                <a:gd name="connsiteY0" fmla="*/ 1366716 h 1366716"/>
                <a:gd name="connsiteX1" fmla="*/ 275420 w 2725742"/>
                <a:gd name="connsiteY1" fmla="*/ 0 h 1366716"/>
                <a:gd name="connsiteX2" fmla="*/ 588426 w 2725742"/>
                <a:gd name="connsiteY2" fmla="*/ 565555 h 1366716"/>
                <a:gd name="connsiteX3" fmla="*/ 894819 w 2725742"/>
                <a:gd name="connsiteY3" fmla="*/ 217801 h 1366716"/>
                <a:gd name="connsiteX4" fmla="*/ 1198284 w 2725742"/>
                <a:gd name="connsiteY4" fmla="*/ 493935 h 1366716"/>
                <a:gd name="connsiteX5" fmla="*/ 1504949 w 2725742"/>
                <a:gd name="connsiteY5" fmla="*/ 567421 h 1366716"/>
                <a:gd name="connsiteX6" fmla="*/ 1815574 w 2725742"/>
                <a:gd name="connsiteY6" fmla="*/ 339003 h 1366716"/>
                <a:gd name="connsiteX7" fmla="*/ 2111637 w 2725742"/>
                <a:gd name="connsiteY7" fmla="*/ 320439 h 1366716"/>
                <a:gd name="connsiteX8" fmla="*/ 2438946 w 2725742"/>
                <a:gd name="connsiteY8" fmla="*/ 460250 h 1366716"/>
                <a:gd name="connsiteX9" fmla="*/ 2725742 w 2725742"/>
                <a:gd name="connsiteY9" fmla="*/ 58243 h 1366716"/>
                <a:gd name="connsiteX0" fmla="*/ 0 w 2731566"/>
                <a:gd name="connsiteY0" fmla="*/ 1366716 h 1366716"/>
                <a:gd name="connsiteX1" fmla="*/ 275420 w 2731566"/>
                <a:gd name="connsiteY1" fmla="*/ 0 h 1366716"/>
                <a:gd name="connsiteX2" fmla="*/ 588426 w 2731566"/>
                <a:gd name="connsiteY2" fmla="*/ 565555 h 1366716"/>
                <a:gd name="connsiteX3" fmla="*/ 894819 w 2731566"/>
                <a:gd name="connsiteY3" fmla="*/ 217801 h 1366716"/>
                <a:gd name="connsiteX4" fmla="*/ 1198284 w 2731566"/>
                <a:gd name="connsiteY4" fmla="*/ 493935 h 1366716"/>
                <a:gd name="connsiteX5" fmla="*/ 1504949 w 2731566"/>
                <a:gd name="connsiteY5" fmla="*/ 567421 h 1366716"/>
                <a:gd name="connsiteX6" fmla="*/ 1815574 w 2731566"/>
                <a:gd name="connsiteY6" fmla="*/ 339003 h 1366716"/>
                <a:gd name="connsiteX7" fmla="*/ 2111637 w 2731566"/>
                <a:gd name="connsiteY7" fmla="*/ 320439 h 1366716"/>
                <a:gd name="connsiteX8" fmla="*/ 2438946 w 2731566"/>
                <a:gd name="connsiteY8" fmla="*/ 460250 h 1366716"/>
                <a:gd name="connsiteX9" fmla="*/ 2731566 w 2731566"/>
                <a:gd name="connsiteY9" fmla="*/ 369837 h 1366716"/>
                <a:gd name="connsiteX0" fmla="*/ 0 w 2731566"/>
                <a:gd name="connsiteY0" fmla="*/ 1366716 h 1366716"/>
                <a:gd name="connsiteX1" fmla="*/ 275420 w 2731566"/>
                <a:gd name="connsiteY1" fmla="*/ 0 h 1366716"/>
                <a:gd name="connsiteX2" fmla="*/ 593188 w 2731566"/>
                <a:gd name="connsiteY2" fmla="*/ 575080 h 1366716"/>
                <a:gd name="connsiteX3" fmla="*/ 894819 w 2731566"/>
                <a:gd name="connsiteY3" fmla="*/ 217801 h 1366716"/>
                <a:gd name="connsiteX4" fmla="*/ 1198284 w 2731566"/>
                <a:gd name="connsiteY4" fmla="*/ 493935 h 1366716"/>
                <a:gd name="connsiteX5" fmla="*/ 1504949 w 2731566"/>
                <a:gd name="connsiteY5" fmla="*/ 567421 h 1366716"/>
                <a:gd name="connsiteX6" fmla="*/ 1815574 w 2731566"/>
                <a:gd name="connsiteY6" fmla="*/ 339003 h 1366716"/>
                <a:gd name="connsiteX7" fmla="*/ 2111637 w 2731566"/>
                <a:gd name="connsiteY7" fmla="*/ 320439 h 1366716"/>
                <a:gd name="connsiteX8" fmla="*/ 2438946 w 2731566"/>
                <a:gd name="connsiteY8" fmla="*/ 460250 h 1366716"/>
                <a:gd name="connsiteX9" fmla="*/ 2731566 w 2731566"/>
                <a:gd name="connsiteY9" fmla="*/ 369837 h 1366716"/>
                <a:gd name="connsiteX0" fmla="*/ 0 w 2731566"/>
                <a:gd name="connsiteY0" fmla="*/ 1381004 h 1381004"/>
                <a:gd name="connsiteX1" fmla="*/ 282564 w 2731566"/>
                <a:gd name="connsiteY1" fmla="*/ 0 h 1381004"/>
                <a:gd name="connsiteX2" fmla="*/ 593188 w 2731566"/>
                <a:gd name="connsiteY2" fmla="*/ 589368 h 1381004"/>
                <a:gd name="connsiteX3" fmla="*/ 894819 w 2731566"/>
                <a:gd name="connsiteY3" fmla="*/ 232089 h 1381004"/>
                <a:gd name="connsiteX4" fmla="*/ 1198284 w 2731566"/>
                <a:gd name="connsiteY4" fmla="*/ 508223 h 1381004"/>
                <a:gd name="connsiteX5" fmla="*/ 1504949 w 2731566"/>
                <a:gd name="connsiteY5" fmla="*/ 581709 h 1381004"/>
                <a:gd name="connsiteX6" fmla="*/ 1815574 w 2731566"/>
                <a:gd name="connsiteY6" fmla="*/ 353291 h 1381004"/>
                <a:gd name="connsiteX7" fmla="*/ 2111637 w 2731566"/>
                <a:gd name="connsiteY7" fmla="*/ 334727 h 1381004"/>
                <a:gd name="connsiteX8" fmla="*/ 2438946 w 2731566"/>
                <a:gd name="connsiteY8" fmla="*/ 474538 h 1381004"/>
                <a:gd name="connsiteX9" fmla="*/ 2731566 w 2731566"/>
                <a:gd name="connsiteY9" fmla="*/ 384125 h 1381004"/>
                <a:gd name="connsiteX0" fmla="*/ 0 w 2724422"/>
                <a:gd name="connsiteY0" fmla="*/ 1373860 h 1373860"/>
                <a:gd name="connsiteX1" fmla="*/ 275420 w 2724422"/>
                <a:gd name="connsiteY1" fmla="*/ 0 h 1373860"/>
                <a:gd name="connsiteX2" fmla="*/ 586044 w 2724422"/>
                <a:gd name="connsiteY2" fmla="*/ 589368 h 1373860"/>
                <a:gd name="connsiteX3" fmla="*/ 887675 w 2724422"/>
                <a:gd name="connsiteY3" fmla="*/ 232089 h 1373860"/>
                <a:gd name="connsiteX4" fmla="*/ 1191140 w 2724422"/>
                <a:gd name="connsiteY4" fmla="*/ 508223 h 1373860"/>
                <a:gd name="connsiteX5" fmla="*/ 1497805 w 2724422"/>
                <a:gd name="connsiteY5" fmla="*/ 581709 h 1373860"/>
                <a:gd name="connsiteX6" fmla="*/ 1808430 w 2724422"/>
                <a:gd name="connsiteY6" fmla="*/ 353291 h 1373860"/>
                <a:gd name="connsiteX7" fmla="*/ 2104493 w 2724422"/>
                <a:gd name="connsiteY7" fmla="*/ 334727 h 1373860"/>
                <a:gd name="connsiteX8" fmla="*/ 2431802 w 2724422"/>
                <a:gd name="connsiteY8" fmla="*/ 474538 h 1373860"/>
                <a:gd name="connsiteX9" fmla="*/ 2724422 w 2724422"/>
                <a:gd name="connsiteY9" fmla="*/ 384125 h 137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4422" h="1373860">
                  <a:moveTo>
                    <a:pt x="0" y="1373860"/>
                  </a:moveTo>
                  <a:lnTo>
                    <a:pt x="275420" y="0"/>
                  </a:lnTo>
                  <a:lnTo>
                    <a:pt x="586044" y="589368"/>
                  </a:lnTo>
                  <a:lnTo>
                    <a:pt x="887675" y="232089"/>
                  </a:lnTo>
                  <a:lnTo>
                    <a:pt x="1191140" y="508223"/>
                  </a:lnTo>
                  <a:lnTo>
                    <a:pt x="1497805" y="581709"/>
                  </a:lnTo>
                  <a:lnTo>
                    <a:pt x="1808430" y="353291"/>
                  </a:lnTo>
                  <a:lnTo>
                    <a:pt x="2104493" y="334727"/>
                  </a:lnTo>
                  <a:lnTo>
                    <a:pt x="2431802" y="474538"/>
                  </a:lnTo>
                  <a:lnTo>
                    <a:pt x="2724422" y="384125"/>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97" name="Straight Connector 296">
              <a:extLst>
                <a:ext uri="{FF2B5EF4-FFF2-40B4-BE49-F238E27FC236}">
                  <a16:creationId xmlns:a16="http://schemas.microsoft.com/office/drawing/2014/main" id="{154BA96B-7EB1-464F-8EC6-71A8AB6721BC}"/>
                </a:ext>
              </a:extLst>
            </p:cNvPr>
            <p:cNvCxnSpPr>
              <a:cxnSpLocks/>
            </p:cNvCxnSpPr>
            <p:nvPr/>
          </p:nvCxnSpPr>
          <p:spPr>
            <a:xfrm>
              <a:off x="1201606" y="1659212"/>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8" name="TextBox 297">
              <a:extLst>
                <a:ext uri="{FF2B5EF4-FFF2-40B4-BE49-F238E27FC236}">
                  <a16:creationId xmlns:a16="http://schemas.microsoft.com/office/drawing/2014/main" id="{7B9F1BD5-95ED-4853-A4E7-3D3FE4ECCA7A}"/>
                </a:ext>
              </a:extLst>
            </p:cNvPr>
            <p:cNvSpPr txBox="1"/>
            <p:nvPr/>
          </p:nvSpPr>
          <p:spPr>
            <a:xfrm rot="16200000">
              <a:off x="11660" y="2147057"/>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299" name="Straight Connector 298">
              <a:extLst>
                <a:ext uri="{FF2B5EF4-FFF2-40B4-BE49-F238E27FC236}">
                  <a16:creationId xmlns:a16="http://schemas.microsoft.com/office/drawing/2014/main" id="{0BF73B98-22BF-4680-8038-61F2F487AD5B}"/>
                </a:ext>
              </a:extLst>
            </p:cNvPr>
            <p:cNvCxnSpPr>
              <a:cxnSpLocks/>
            </p:cNvCxnSpPr>
            <p:nvPr/>
          </p:nvCxnSpPr>
          <p:spPr>
            <a:xfrm flipH="1">
              <a:off x="1121986" y="305274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0" name="TextBox 299">
              <a:extLst>
                <a:ext uri="{FF2B5EF4-FFF2-40B4-BE49-F238E27FC236}">
                  <a16:creationId xmlns:a16="http://schemas.microsoft.com/office/drawing/2014/main" id="{0D928C61-4B12-4521-8422-E609C9D55930}"/>
                </a:ext>
              </a:extLst>
            </p:cNvPr>
            <p:cNvSpPr txBox="1"/>
            <p:nvPr/>
          </p:nvSpPr>
          <p:spPr>
            <a:xfrm>
              <a:off x="1193987" y="3229775"/>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301" name="Straight Connector 300">
              <a:extLst>
                <a:ext uri="{FF2B5EF4-FFF2-40B4-BE49-F238E27FC236}">
                  <a16:creationId xmlns:a16="http://schemas.microsoft.com/office/drawing/2014/main" id="{C53DBE36-DA72-4852-B67C-2B2BFD501840}"/>
                </a:ext>
              </a:extLst>
            </p:cNvPr>
            <p:cNvCxnSpPr>
              <a:cxnSpLocks/>
            </p:cNvCxnSpPr>
            <p:nvPr/>
          </p:nvCxnSpPr>
          <p:spPr>
            <a:xfrm flipH="1">
              <a:off x="1193986" y="3091427"/>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631DFA27-667D-4FBF-8736-99FB296C66D9}"/>
                </a:ext>
              </a:extLst>
            </p:cNvPr>
            <p:cNvCxnSpPr>
              <a:cxnSpLocks/>
            </p:cNvCxnSpPr>
            <p:nvPr/>
          </p:nvCxnSpPr>
          <p:spPr>
            <a:xfrm rot="16200000" flipH="1">
              <a:off x="4009760" y="31281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2B4D19D8-08F2-4BF9-83D9-6973D27CD1CB}"/>
                </a:ext>
              </a:extLst>
            </p:cNvPr>
            <p:cNvCxnSpPr>
              <a:cxnSpLocks/>
            </p:cNvCxnSpPr>
            <p:nvPr/>
          </p:nvCxnSpPr>
          <p:spPr>
            <a:xfrm rot="16200000" flipH="1">
              <a:off x="3381754" y="31281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A67FC5E6-AF23-4B14-9D4B-2733701E3FC0}"/>
                </a:ext>
              </a:extLst>
            </p:cNvPr>
            <p:cNvCxnSpPr>
              <a:cxnSpLocks/>
            </p:cNvCxnSpPr>
            <p:nvPr/>
          </p:nvCxnSpPr>
          <p:spPr>
            <a:xfrm rot="16200000" flipH="1">
              <a:off x="2495689" y="31281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0EF93ADA-8D01-415F-8673-CE41D73FF374}"/>
                </a:ext>
              </a:extLst>
            </p:cNvPr>
            <p:cNvCxnSpPr>
              <a:cxnSpLocks/>
            </p:cNvCxnSpPr>
            <p:nvPr/>
          </p:nvCxnSpPr>
          <p:spPr>
            <a:xfrm rot="16200000" flipH="1">
              <a:off x="2170354" y="31281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222338A5-B29E-4138-96E9-E00E1E48563D}"/>
                </a:ext>
              </a:extLst>
            </p:cNvPr>
            <p:cNvCxnSpPr>
              <a:cxnSpLocks/>
            </p:cNvCxnSpPr>
            <p:nvPr/>
          </p:nvCxnSpPr>
          <p:spPr>
            <a:xfrm rot="16200000" flipH="1">
              <a:off x="1581183" y="31281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7" name="Straight Connector 306">
              <a:extLst>
                <a:ext uri="{FF2B5EF4-FFF2-40B4-BE49-F238E27FC236}">
                  <a16:creationId xmlns:a16="http://schemas.microsoft.com/office/drawing/2014/main" id="{FE8553F0-1391-47AB-9300-5CD00AD4626D}"/>
                </a:ext>
              </a:extLst>
            </p:cNvPr>
            <p:cNvCxnSpPr>
              <a:cxnSpLocks/>
            </p:cNvCxnSpPr>
            <p:nvPr/>
          </p:nvCxnSpPr>
          <p:spPr>
            <a:xfrm rot="16200000" flipH="1">
              <a:off x="1314391" y="31281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0B3D1700-8F5D-43C3-9DDF-CCF6181C424B}"/>
                </a:ext>
              </a:extLst>
            </p:cNvPr>
            <p:cNvCxnSpPr>
              <a:cxnSpLocks/>
            </p:cNvCxnSpPr>
            <p:nvPr/>
          </p:nvCxnSpPr>
          <p:spPr>
            <a:xfrm rot="16200000" flipH="1">
              <a:off x="1873150" y="312018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04C8C455-E686-4B32-BDDD-8DE873472BF6}"/>
                </a:ext>
              </a:extLst>
            </p:cNvPr>
            <p:cNvCxnSpPr>
              <a:cxnSpLocks/>
            </p:cNvCxnSpPr>
            <p:nvPr/>
          </p:nvCxnSpPr>
          <p:spPr>
            <a:xfrm rot="16200000" flipH="1">
              <a:off x="2803277" y="31235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4BEA0531-12B0-4E0F-B2BF-8016321630BE}"/>
                </a:ext>
              </a:extLst>
            </p:cNvPr>
            <p:cNvCxnSpPr>
              <a:cxnSpLocks/>
            </p:cNvCxnSpPr>
            <p:nvPr/>
          </p:nvCxnSpPr>
          <p:spPr>
            <a:xfrm rot="16200000" flipH="1">
              <a:off x="3108900" y="312880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11" name="Group 310">
              <a:extLst>
                <a:ext uri="{FF2B5EF4-FFF2-40B4-BE49-F238E27FC236}">
                  <a16:creationId xmlns:a16="http://schemas.microsoft.com/office/drawing/2014/main" id="{E3776C18-04EF-41A1-B9CA-A737E0FD8A5F}"/>
                </a:ext>
              </a:extLst>
            </p:cNvPr>
            <p:cNvGrpSpPr/>
            <p:nvPr/>
          </p:nvGrpSpPr>
          <p:grpSpPr>
            <a:xfrm>
              <a:off x="1054276" y="3114359"/>
              <a:ext cx="3229566" cy="230832"/>
              <a:chOff x="1054275" y="5396116"/>
              <a:chExt cx="3229566" cy="230832"/>
            </a:xfrm>
          </p:grpSpPr>
          <p:sp>
            <p:nvSpPr>
              <p:cNvPr id="364" name="TextBox 363">
                <a:extLst>
                  <a:ext uri="{FF2B5EF4-FFF2-40B4-BE49-F238E27FC236}">
                    <a16:creationId xmlns:a16="http://schemas.microsoft.com/office/drawing/2014/main" id="{1DDCFF2D-6CEA-447F-A583-1C6810B39E65}"/>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365" name="TextBox 364">
                <a:extLst>
                  <a:ext uri="{FF2B5EF4-FFF2-40B4-BE49-F238E27FC236}">
                    <a16:creationId xmlns:a16="http://schemas.microsoft.com/office/drawing/2014/main" id="{76A94C19-76F3-4094-BA68-EB77725DBC34}"/>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366" name="TextBox 365">
                <a:extLst>
                  <a:ext uri="{FF2B5EF4-FFF2-40B4-BE49-F238E27FC236}">
                    <a16:creationId xmlns:a16="http://schemas.microsoft.com/office/drawing/2014/main" id="{A7AE8560-E1F1-4A99-B9F9-CFA7ED640F8A}"/>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367" name="TextBox 366">
                <a:extLst>
                  <a:ext uri="{FF2B5EF4-FFF2-40B4-BE49-F238E27FC236}">
                    <a16:creationId xmlns:a16="http://schemas.microsoft.com/office/drawing/2014/main" id="{AF9E6A52-F5BD-48F5-BC8E-8B4E7E15E421}"/>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368" name="TextBox 367">
                <a:extLst>
                  <a:ext uri="{FF2B5EF4-FFF2-40B4-BE49-F238E27FC236}">
                    <a16:creationId xmlns:a16="http://schemas.microsoft.com/office/drawing/2014/main" id="{7B0FF73F-B76D-4545-A51D-BC73D4ADC87C}"/>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369" name="TextBox 368">
                <a:extLst>
                  <a:ext uri="{FF2B5EF4-FFF2-40B4-BE49-F238E27FC236}">
                    <a16:creationId xmlns:a16="http://schemas.microsoft.com/office/drawing/2014/main" id="{2C6316A4-5661-4101-98A6-993A1D765D50}"/>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370" name="TextBox 369">
                <a:extLst>
                  <a:ext uri="{FF2B5EF4-FFF2-40B4-BE49-F238E27FC236}">
                    <a16:creationId xmlns:a16="http://schemas.microsoft.com/office/drawing/2014/main" id="{950520D1-97E4-480D-B760-8F711C77A441}"/>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371" name="TextBox 370">
                <a:extLst>
                  <a:ext uri="{FF2B5EF4-FFF2-40B4-BE49-F238E27FC236}">
                    <a16:creationId xmlns:a16="http://schemas.microsoft.com/office/drawing/2014/main" id="{8D5557BE-92B3-463F-A042-BCC91CD8BCC5}"/>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372" name="TextBox 371">
                <a:extLst>
                  <a:ext uri="{FF2B5EF4-FFF2-40B4-BE49-F238E27FC236}">
                    <a16:creationId xmlns:a16="http://schemas.microsoft.com/office/drawing/2014/main" id="{F9B35752-B0C0-4935-824A-E58D6926385D}"/>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373" name="TextBox 372">
                <a:extLst>
                  <a:ext uri="{FF2B5EF4-FFF2-40B4-BE49-F238E27FC236}">
                    <a16:creationId xmlns:a16="http://schemas.microsoft.com/office/drawing/2014/main" id="{D77D9BFD-61ED-4D16-A8DB-5A7438337C55}"/>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312" name="Straight Connector 311">
              <a:extLst>
                <a:ext uri="{FF2B5EF4-FFF2-40B4-BE49-F238E27FC236}">
                  <a16:creationId xmlns:a16="http://schemas.microsoft.com/office/drawing/2014/main" id="{B9C16343-2B7F-4F2C-B737-71B09226B7E5}"/>
                </a:ext>
              </a:extLst>
            </p:cNvPr>
            <p:cNvCxnSpPr>
              <a:cxnSpLocks/>
            </p:cNvCxnSpPr>
            <p:nvPr/>
          </p:nvCxnSpPr>
          <p:spPr>
            <a:xfrm rot="16200000" flipH="1">
              <a:off x="3699279" y="31281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8FA05E0C-A47D-4188-A9E3-86E44A860246}"/>
                </a:ext>
              </a:extLst>
            </p:cNvPr>
            <p:cNvCxnSpPr>
              <a:cxnSpLocks/>
            </p:cNvCxnSpPr>
            <p:nvPr/>
          </p:nvCxnSpPr>
          <p:spPr>
            <a:xfrm flipH="1">
              <a:off x="1138391" y="29028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08C88773-B457-4365-8711-370DC7403883}"/>
                </a:ext>
              </a:extLst>
            </p:cNvPr>
            <p:cNvCxnSpPr>
              <a:cxnSpLocks/>
            </p:cNvCxnSpPr>
            <p:nvPr/>
          </p:nvCxnSpPr>
          <p:spPr>
            <a:xfrm flipH="1">
              <a:off x="1135583" y="275271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8" name="Straight Connector 317">
              <a:extLst>
                <a:ext uri="{FF2B5EF4-FFF2-40B4-BE49-F238E27FC236}">
                  <a16:creationId xmlns:a16="http://schemas.microsoft.com/office/drawing/2014/main" id="{3A0803B1-1577-421F-864D-FC939AF99748}"/>
                </a:ext>
              </a:extLst>
            </p:cNvPr>
            <p:cNvCxnSpPr>
              <a:cxnSpLocks/>
            </p:cNvCxnSpPr>
            <p:nvPr/>
          </p:nvCxnSpPr>
          <p:spPr>
            <a:xfrm flipH="1">
              <a:off x="1134729" y="259499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9" name="Straight Connector 318">
              <a:extLst>
                <a:ext uri="{FF2B5EF4-FFF2-40B4-BE49-F238E27FC236}">
                  <a16:creationId xmlns:a16="http://schemas.microsoft.com/office/drawing/2014/main" id="{9C7F41E1-3672-4478-88BB-0A02DF3F2647}"/>
                </a:ext>
              </a:extLst>
            </p:cNvPr>
            <p:cNvCxnSpPr>
              <a:cxnSpLocks/>
            </p:cNvCxnSpPr>
            <p:nvPr/>
          </p:nvCxnSpPr>
          <p:spPr>
            <a:xfrm flipH="1">
              <a:off x="1134302" y="244351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1" name="Straight Connector 320">
              <a:extLst>
                <a:ext uri="{FF2B5EF4-FFF2-40B4-BE49-F238E27FC236}">
                  <a16:creationId xmlns:a16="http://schemas.microsoft.com/office/drawing/2014/main" id="{A1736916-A14E-49AB-A75D-6FBFC5846D80}"/>
                </a:ext>
              </a:extLst>
            </p:cNvPr>
            <p:cNvCxnSpPr>
              <a:cxnSpLocks/>
            </p:cNvCxnSpPr>
            <p:nvPr/>
          </p:nvCxnSpPr>
          <p:spPr>
            <a:xfrm flipH="1">
              <a:off x="1133448" y="227864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5DF6B181-53CB-4067-BCD6-4B940B32578C}"/>
                </a:ext>
              </a:extLst>
            </p:cNvPr>
            <p:cNvCxnSpPr>
              <a:cxnSpLocks/>
            </p:cNvCxnSpPr>
            <p:nvPr/>
          </p:nvCxnSpPr>
          <p:spPr>
            <a:xfrm flipH="1">
              <a:off x="1133021" y="21319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80C4B624-C6B1-4D25-8F02-4E1D070B38D5}"/>
                </a:ext>
              </a:extLst>
            </p:cNvPr>
            <p:cNvCxnSpPr>
              <a:cxnSpLocks/>
            </p:cNvCxnSpPr>
            <p:nvPr/>
          </p:nvCxnSpPr>
          <p:spPr>
            <a:xfrm flipH="1">
              <a:off x="1132167" y="19599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5" name="Straight Connector 324">
              <a:extLst>
                <a:ext uri="{FF2B5EF4-FFF2-40B4-BE49-F238E27FC236}">
                  <a16:creationId xmlns:a16="http://schemas.microsoft.com/office/drawing/2014/main" id="{A2873B6D-156D-421B-B401-19492C1C3C6B}"/>
                </a:ext>
              </a:extLst>
            </p:cNvPr>
            <p:cNvCxnSpPr>
              <a:cxnSpLocks/>
            </p:cNvCxnSpPr>
            <p:nvPr/>
          </p:nvCxnSpPr>
          <p:spPr>
            <a:xfrm flipH="1">
              <a:off x="1131740" y="181320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7F04D1E3-5CF3-4179-97D8-677A5CD3C5C9}"/>
                </a:ext>
              </a:extLst>
            </p:cNvPr>
            <p:cNvCxnSpPr>
              <a:cxnSpLocks/>
            </p:cNvCxnSpPr>
            <p:nvPr/>
          </p:nvCxnSpPr>
          <p:spPr>
            <a:xfrm flipH="1">
              <a:off x="1130886" y="166834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29" name="Oval 328">
              <a:extLst>
                <a:ext uri="{FF2B5EF4-FFF2-40B4-BE49-F238E27FC236}">
                  <a16:creationId xmlns:a16="http://schemas.microsoft.com/office/drawing/2014/main" id="{40C38EDA-FAC5-4542-A91A-8B70C9DF7FF8}"/>
                </a:ext>
              </a:extLst>
            </p:cNvPr>
            <p:cNvSpPr>
              <a:spLocks noChangeAspect="1"/>
            </p:cNvSpPr>
            <p:nvPr/>
          </p:nvSpPr>
          <p:spPr>
            <a:xfrm>
              <a:off x="2495689" y="213840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0" name="Oval 329">
              <a:extLst>
                <a:ext uri="{FF2B5EF4-FFF2-40B4-BE49-F238E27FC236}">
                  <a16:creationId xmlns:a16="http://schemas.microsoft.com/office/drawing/2014/main" id="{D571DE49-DFF5-44A4-9E92-60299B9C3A8A}"/>
                </a:ext>
              </a:extLst>
            </p:cNvPr>
            <p:cNvSpPr>
              <a:spLocks noChangeAspect="1"/>
            </p:cNvSpPr>
            <p:nvPr/>
          </p:nvSpPr>
          <p:spPr>
            <a:xfrm>
              <a:off x="2193060" y="186878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1" name="Oval 330">
              <a:extLst>
                <a:ext uri="{FF2B5EF4-FFF2-40B4-BE49-F238E27FC236}">
                  <a16:creationId xmlns:a16="http://schemas.microsoft.com/office/drawing/2014/main" id="{C679E74B-71AD-45C6-A7BA-5C1DDF2B6826}"/>
                </a:ext>
              </a:extLst>
            </p:cNvPr>
            <p:cNvSpPr>
              <a:spLocks noChangeAspect="1"/>
            </p:cNvSpPr>
            <p:nvPr/>
          </p:nvSpPr>
          <p:spPr>
            <a:xfrm>
              <a:off x="1891561" y="221177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2" name="Oval 331">
              <a:extLst>
                <a:ext uri="{FF2B5EF4-FFF2-40B4-BE49-F238E27FC236}">
                  <a16:creationId xmlns:a16="http://schemas.microsoft.com/office/drawing/2014/main" id="{7E2CBF2B-AB48-430D-AAD3-C21E86338636}"/>
                </a:ext>
              </a:extLst>
            </p:cNvPr>
            <p:cNvSpPr>
              <a:spLocks noChangeAspect="1"/>
            </p:cNvSpPr>
            <p:nvPr/>
          </p:nvSpPr>
          <p:spPr>
            <a:xfrm>
              <a:off x="1583185" y="1635326"/>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3" name="Oval 332">
              <a:extLst>
                <a:ext uri="{FF2B5EF4-FFF2-40B4-BE49-F238E27FC236}">
                  <a16:creationId xmlns:a16="http://schemas.microsoft.com/office/drawing/2014/main" id="{39222035-2D29-4E41-AD80-EC4E27CEC478}"/>
                </a:ext>
              </a:extLst>
            </p:cNvPr>
            <p:cNvSpPr>
              <a:spLocks noChangeAspect="1"/>
            </p:cNvSpPr>
            <p:nvPr/>
          </p:nvSpPr>
          <p:spPr>
            <a:xfrm>
              <a:off x="1302032" y="300040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4" name="Oval 333">
              <a:extLst>
                <a:ext uri="{FF2B5EF4-FFF2-40B4-BE49-F238E27FC236}">
                  <a16:creationId xmlns:a16="http://schemas.microsoft.com/office/drawing/2014/main" id="{2385476C-50F5-4709-8283-88827DE35834}"/>
                </a:ext>
              </a:extLst>
            </p:cNvPr>
            <p:cNvSpPr>
              <a:spLocks noChangeAspect="1"/>
            </p:cNvSpPr>
            <p:nvPr/>
          </p:nvSpPr>
          <p:spPr>
            <a:xfrm>
              <a:off x="2799270" y="220070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5" name="Oval 334">
              <a:extLst>
                <a:ext uri="{FF2B5EF4-FFF2-40B4-BE49-F238E27FC236}">
                  <a16:creationId xmlns:a16="http://schemas.microsoft.com/office/drawing/2014/main" id="{9D8B6EDD-B6F2-4A36-B6F6-940C06FEB33E}"/>
                </a:ext>
              </a:extLst>
            </p:cNvPr>
            <p:cNvSpPr>
              <a:spLocks noChangeAspect="1"/>
            </p:cNvSpPr>
            <p:nvPr/>
          </p:nvSpPr>
          <p:spPr>
            <a:xfrm>
              <a:off x="4012897" y="201210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6" name="Oval 335">
              <a:extLst>
                <a:ext uri="{FF2B5EF4-FFF2-40B4-BE49-F238E27FC236}">
                  <a16:creationId xmlns:a16="http://schemas.microsoft.com/office/drawing/2014/main" id="{DE46ACD7-1C5B-4A65-826F-C4A3869FDA0C}"/>
                </a:ext>
              </a:extLst>
            </p:cNvPr>
            <p:cNvSpPr>
              <a:spLocks noChangeAspect="1"/>
            </p:cNvSpPr>
            <p:nvPr/>
          </p:nvSpPr>
          <p:spPr>
            <a:xfrm>
              <a:off x="3712720" y="210155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7" name="Oval 336">
              <a:extLst>
                <a:ext uri="{FF2B5EF4-FFF2-40B4-BE49-F238E27FC236}">
                  <a16:creationId xmlns:a16="http://schemas.microsoft.com/office/drawing/2014/main" id="{CD23E2BF-1DDA-4C23-AFEB-9BA4807F424E}"/>
                </a:ext>
              </a:extLst>
            </p:cNvPr>
            <p:cNvSpPr>
              <a:spLocks noChangeAspect="1"/>
            </p:cNvSpPr>
            <p:nvPr/>
          </p:nvSpPr>
          <p:spPr>
            <a:xfrm>
              <a:off x="3106164" y="198392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8" name="Oval 337">
              <a:extLst>
                <a:ext uri="{FF2B5EF4-FFF2-40B4-BE49-F238E27FC236}">
                  <a16:creationId xmlns:a16="http://schemas.microsoft.com/office/drawing/2014/main" id="{4E891528-1FD1-4C2B-9D09-5DB96B616A15}"/>
                </a:ext>
              </a:extLst>
            </p:cNvPr>
            <p:cNvSpPr>
              <a:spLocks noChangeAspect="1"/>
            </p:cNvSpPr>
            <p:nvPr/>
          </p:nvSpPr>
          <p:spPr>
            <a:xfrm>
              <a:off x="3401237" y="196615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9" name="Oval 338">
              <a:extLst>
                <a:ext uri="{FF2B5EF4-FFF2-40B4-BE49-F238E27FC236}">
                  <a16:creationId xmlns:a16="http://schemas.microsoft.com/office/drawing/2014/main" id="{35C7B0B3-B042-434D-B937-F02B923EA674}"/>
                </a:ext>
              </a:extLst>
            </p:cNvPr>
            <p:cNvSpPr>
              <a:spLocks noChangeAspect="1"/>
            </p:cNvSpPr>
            <p:nvPr/>
          </p:nvSpPr>
          <p:spPr>
            <a:xfrm>
              <a:off x="1896046" y="270734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0" name="Oval 339">
              <a:extLst>
                <a:ext uri="{FF2B5EF4-FFF2-40B4-BE49-F238E27FC236}">
                  <a16:creationId xmlns:a16="http://schemas.microsoft.com/office/drawing/2014/main" id="{CFED816F-5930-44FD-A3D0-C0752D6B2C7F}"/>
                </a:ext>
              </a:extLst>
            </p:cNvPr>
            <p:cNvSpPr>
              <a:spLocks noChangeAspect="1"/>
            </p:cNvSpPr>
            <p:nvPr/>
          </p:nvSpPr>
          <p:spPr>
            <a:xfrm>
              <a:off x="1569867" y="217577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1" name="Oval 340">
              <a:extLst>
                <a:ext uri="{FF2B5EF4-FFF2-40B4-BE49-F238E27FC236}">
                  <a16:creationId xmlns:a16="http://schemas.microsoft.com/office/drawing/2014/main" id="{8E45B8A4-63D6-4AE4-BE84-CBD422D9051D}"/>
                </a:ext>
              </a:extLst>
            </p:cNvPr>
            <p:cNvSpPr>
              <a:spLocks noChangeAspect="1"/>
            </p:cNvSpPr>
            <p:nvPr/>
          </p:nvSpPr>
          <p:spPr>
            <a:xfrm>
              <a:off x="2184839" y="250306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2" name="Oval 341">
              <a:extLst>
                <a:ext uri="{FF2B5EF4-FFF2-40B4-BE49-F238E27FC236}">
                  <a16:creationId xmlns:a16="http://schemas.microsoft.com/office/drawing/2014/main" id="{F473882A-E5F8-4280-AC4A-3F956ACFC217}"/>
                </a:ext>
              </a:extLst>
            </p:cNvPr>
            <p:cNvSpPr>
              <a:spLocks noChangeAspect="1"/>
            </p:cNvSpPr>
            <p:nvPr/>
          </p:nvSpPr>
          <p:spPr>
            <a:xfrm>
              <a:off x="2492953" y="255787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3" name="Oval 342">
              <a:extLst>
                <a:ext uri="{FF2B5EF4-FFF2-40B4-BE49-F238E27FC236}">
                  <a16:creationId xmlns:a16="http://schemas.microsoft.com/office/drawing/2014/main" id="{90FB2455-9791-4C32-8AD5-716C4B9BB0DE}"/>
                </a:ext>
              </a:extLst>
            </p:cNvPr>
            <p:cNvSpPr>
              <a:spLocks noChangeAspect="1"/>
            </p:cNvSpPr>
            <p:nvPr/>
          </p:nvSpPr>
          <p:spPr>
            <a:xfrm>
              <a:off x="2810279" y="241751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4" name="Oval 343">
              <a:extLst>
                <a:ext uri="{FF2B5EF4-FFF2-40B4-BE49-F238E27FC236}">
                  <a16:creationId xmlns:a16="http://schemas.microsoft.com/office/drawing/2014/main" id="{BCB8E65B-77FF-4EFF-BBDF-413DB592AA85}"/>
                </a:ext>
              </a:extLst>
            </p:cNvPr>
            <p:cNvSpPr>
              <a:spLocks noChangeAspect="1"/>
            </p:cNvSpPr>
            <p:nvPr/>
          </p:nvSpPr>
          <p:spPr>
            <a:xfrm>
              <a:off x="3105994" y="268998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5" name="Oval 344">
              <a:extLst>
                <a:ext uri="{FF2B5EF4-FFF2-40B4-BE49-F238E27FC236}">
                  <a16:creationId xmlns:a16="http://schemas.microsoft.com/office/drawing/2014/main" id="{F103F1C0-39F0-4347-B936-B9E21374D9CE}"/>
                </a:ext>
              </a:extLst>
            </p:cNvPr>
            <p:cNvSpPr>
              <a:spLocks noChangeAspect="1"/>
            </p:cNvSpPr>
            <p:nvPr/>
          </p:nvSpPr>
          <p:spPr>
            <a:xfrm>
              <a:off x="3417754" y="253906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6" name="Oval 345">
              <a:extLst>
                <a:ext uri="{FF2B5EF4-FFF2-40B4-BE49-F238E27FC236}">
                  <a16:creationId xmlns:a16="http://schemas.microsoft.com/office/drawing/2014/main" id="{12CC5AAC-9FD3-4551-B570-F6B121E8FBE6}"/>
                </a:ext>
              </a:extLst>
            </p:cNvPr>
            <p:cNvSpPr>
              <a:spLocks noChangeAspect="1"/>
            </p:cNvSpPr>
            <p:nvPr/>
          </p:nvSpPr>
          <p:spPr>
            <a:xfrm>
              <a:off x="3732469" y="2671742"/>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7" name="Oval 346">
              <a:extLst>
                <a:ext uri="{FF2B5EF4-FFF2-40B4-BE49-F238E27FC236}">
                  <a16:creationId xmlns:a16="http://schemas.microsoft.com/office/drawing/2014/main" id="{A1F7AD13-246A-414A-8B44-4E798BA88A77}"/>
                </a:ext>
              </a:extLst>
            </p:cNvPr>
            <p:cNvSpPr>
              <a:spLocks noChangeAspect="1"/>
            </p:cNvSpPr>
            <p:nvPr/>
          </p:nvSpPr>
          <p:spPr>
            <a:xfrm>
              <a:off x="4021608" y="2857271"/>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1" name="TextBox 690">
              <a:extLst>
                <a:ext uri="{FF2B5EF4-FFF2-40B4-BE49-F238E27FC236}">
                  <a16:creationId xmlns:a16="http://schemas.microsoft.com/office/drawing/2014/main" id="{DB41A82F-3C95-475A-9DCE-0E5DA00F3362}"/>
                </a:ext>
              </a:extLst>
            </p:cNvPr>
            <p:cNvSpPr txBox="1"/>
            <p:nvPr/>
          </p:nvSpPr>
          <p:spPr>
            <a:xfrm>
              <a:off x="1174390" y="1322010"/>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VEGF</a:t>
              </a:r>
            </a:p>
          </p:txBody>
        </p:sp>
      </p:grpSp>
      <p:grpSp>
        <p:nvGrpSpPr>
          <p:cNvPr id="701" name="Group 700">
            <a:extLst>
              <a:ext uri="{FF2B5EF4-FFF2-40B4-BE49-F238E27FC236}">
                <a16:creationId xmlns:a16="http://schemas.microsoft.com/office/drawing/2014/main" id="{A169AA1A-77E3-49C5-B81F-05C84C4FA13D}"/>
              </a:ext>
            </a:extLst>
          </p:cNvPr>
          <p:cNvGrpSpPr/>
          <p:nvPr/>
        </p:nvGrpSpPr>
        <p:grpSpPr>
          <a:xfrm>
            <a:off x="536414" y="3581237"/>
            <a:ext cx="3747427" cy="2191905"/>
            <a:chOff x="536414" y="3581237"/>
            <a:chExt cx="3747427" cy="2191905"/>
          </a:xfrm>
        </p:grpSpPr>
        <p:sp>
          <p:nvSpPr>
            <p:cNvPr id="269" name="Freeform: Shape 268">
              <a:extLst>
                <a:ext uri="{FF2B5EF4-FFF2-40B4-BE49-F238E27FC236}">
                  <a16:creationId xmlns:a16="http://schemas.microsoft.com/office/drawing/2014/main" id="{4AD4145F-D3C4-4336-8FCA-6F3EBBFDAF61}"/>
                </a:ext>
              </a:extLst>
            </p:cNvPr>
            <p:cNvSpPr/>
            <p:nvPr/>
          </p:nvSpPr>
          <p:spPr>
            <a:xfrm>
              <a:off x="1338263" y="4795838"/>
              <a:ext cx="2707481" cy="538162"/>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7481" h="538162">
                  <a:moveTo>
                    <a:pt x="0" y="340518"/>
                  </a:moveTo>
                  <a:lnTo>
                    <a:pt x="295275" y="521493"/>
                  </a:lnTo>
                  <a:lnTo>
                    <a:pt x="597693" y="230981"/>
                  </a:lnTo>
                  <a:lnTo>
                    <a:pt x="914400" y="354806"/>
                  </a:lnTo>
                  <a:lnTo>
                    <a:pt x="1209675" y="416718"/>
                  </a:lnTo>
                  <a:lnTo>
                    <a:pt x="1507331" y="538162"/>
                  </a:lnTo>
                  <a:lnTo>
                    <a:pt x="1809750" y="319087"/>
                  </a:lnTo>
                  <a:lnTo>
                    <a:pt x="2112168" y="447675"/>
                  </a:lnTo>
                  <a:lnTo>
                    <a:pt x="2409825" y="0"/>
                  </a:lnTo>
                  <a:lnTo>
                    <a:pt x="2707481" y="342900"/>
                  </a:ln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7" name="Freeform: Shape 216">
              <a:extLst>
                <a:ext uri="{FF2B5EF4-FFF2-40B4-BE49-F238E27FC236}">
                  <a16:creationId xmlns:a16="http://schemas.microsoft.com/office/drawing/2014/main" id="{6A3A6A73-C962-4ACC-A8F0-D14D8EC73953}"/>
                </a:ext>
              </a:extLst>
            </p:cNvPr>
            <p:cNvSpPr/>
            <p:nvPr/>
          </p:nvSpPr>
          <p:spPr>
            <a:xfrm>
              <a:off x="1338263" y="4017169"/>
              <a:ext cx="2717006" cy="1119187"/>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006" h="1119187">
                  <a:moveTo>
                    <a:pt x="0" y="1119187"/>
                  </a:moveTo>
                  <a:lnTo>
                    <a:pt x="292893" y="914400"/>
                  </a:lnTo>
                  <a:lnTo>
                    <a:pt x="600075" y="781050"/>
                  </a:lnTo>
                  <a:lnTo>
                    <a:pt x="897731" y="590550"/>
                  </a:lnTo>
                  <a:lnTo>
                    <a:pt x="1221581" y="566737"/>
                  </a:lnTo>
                  <a:lnTo>
                    <a:pt x="1504950" y="302419"/>
                  </a:lnTo>
                  <a:lnTo>
                    <a:pt x="1809750" y="216694"/>
                  </a:lnTo>
                  <a:lnTo>
                    <a:pt x="2114550" y="731044"/>
                  </a:lnTo>
                  <a:lnTo>
                    <a:pt x="2409825" y="678656"/>
                  </a:lnTo>
                  <a:lnTo>
                    <a:pt x="2717006" y="0"/>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218" name="Straight Connector 217">
              <a:extLst>
                <a:ext uri="{FF2B5EF4-FFF2-40B4-BE49-F238E27FC236}">
                  <a16:creationId xmlns:a16="http://schemas.microsoft.com/office/drawing/2014/main" id="{3580FB7C-B23E-4E2B-8758-7B059F4ED0C5}"/>
                </a:ext>
              </a:extLst>
            </p:cNvPr>
            <p:cNvCxnSpPr>
              <a:cxnSpLocks/>
            </p:cNvCxnSpPr>
            <p:nvPr/>
          </p:nvCxnSpPr>
          <p:spPr>
            <a:xfrm>
              <a:off x="1201605" y="3940969"/>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9" name="TextBox 218">
              <a:extLst>
                <a:ext uri="{FF2B5EF4-FFF2-40B4-BE49-F238E27FC236}">
                  <a16:creationId xmlns:a16="http://schemas.microsoft.com/office/drawing/2014/main" id="{C112D78F-9686-45AB-8AEF-E60E63414D73}"/>
                </a:ext>
              </a:extLst>
            </p:cNvPr>
            <p:cNvSpPr txBox="1"/>
            <p:nvPr/>
          </p:nvSpPr>
          <p:spPr>
            <a:xfrm rot="16200000">
              <a:off x="11659" y="4428814"/>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220" name="Straight Connector 219">
              <a:extLst>
                <a:ext uri="{FF2B5EF4-FFF2-40B4-BE49-F238E27FC236}">
                  <a16:creationId xmlns:a16="http://schemas.microsoft.com/office/drawing/2014/main" id="{E8D6F149-B4C0-4ABD-8A4E-F6CF5FE73EFA}"/>
                </a:ext>
              </a:extLst>
            </p:cNvPr>
            <p:cNvCxnSpPr>
              <a:cxnSpLocks/>
            </p:cNvCxnSpPr>
            <p:nvPr/>
          </p:nvCxnSpPr>
          <p:spPr>
            <a:xfrm flipH="1">
              <a:off x="1121985" y="533450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1" name="TextBox 220">
              <a:extLst>
                <a:ext uri="{FF2B5EF4-FFF2-40B4-BE49-F238E27FC236}">
                  <a16:creationId xmlns:a16="http://schemas.microsoft.com/office/drawing/2014/main" id="{20B808BF-624B-46F4-A954-F4D12A350C4F}"/>
                </a:ext>
              </a:extLst>
            </p:cNvPr>
            <p:cNvSpPr txBox="1"/>
            <p:nvPr/>
          </p:nvSpPr>
          <p:spPr>
            <a:xfrm>
              <a:off x="1193986" y="5511532"/>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222" name="Straight Connector 221">
              <a:extLst>
                <a:ext uri="{FF2B5EF4-FFF2-40B4-BE49-F238E27FC236}">
                  <a16:creationId xmlns:a16="http://schemas.microsoft.com/office/drawing/2014/main" id="{463BA6AC-EC53-4EF6-B0C8-531887D96764}"/>
                </a:ext>
              </a:extLst>
            </p:cNvPr>
            <p:cNvCxnSpPr>
              <a:cxnSpLocks/>
            </p:cNvCxnSpPr>
            <p:nvPr/>
          </p:nvCxnSpPr>
          <p:spPr>
            <a:xfrm flipH="1">
              <a:off x="1193985" y="5373184"/>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0E878D5F-AE35-49B9-A335-D83D9D8D1B28}"/>
                </a:ext>
              </a:extLst>
            </p:cNvPr>
            <p:cNvCxnSpPr>
              <a:cxnSpLocks/>
            </p:cNvCxnSpPr>
            <p:nvPr/>
          </p:nvCxnSpPr>
          <p:spPr>
            <a:xfrm rot="16200000" flipH="1">
              <a:off x="4009759" y="54098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D09DFB30-050F-4202-A139-EFF469933B9A}"/>
                </a:ext>
              </a:extLst>
            </p:cNvPr>
            <p:cNvCxnSpPr>
              <a:cxnSpLocks/>
            </p:cNvCxnSpPr>
            <p:nvPr/>
          </p:nvCxnSpPr>
          <p:spPr>
            <a:xfrm rot="16200000" flipH="1">
              <a:off x="3381753" y="54098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41BB6BA0-B984-4637-AB81-404CB76A25AA}"/>
                </a:ext>
              </a:extLst>
            </p:cNvPr>
            <p:cNvCxnSpPr>
              <a:cxnSpLocks/>
            </p:cNvCxnSpPr>
            <p:nvPr/>
          </p:nvCxnSpPr>
          <p:spPr>
            <a:xfrm rot="16200000" flipH="1">
              <a:off x="2495688" y="540989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49556D60-32D4-4FFE-9FE7-42D59F3FDA75}"/>
                </a:ext>
              </a:extLst>
            </p:cNvPr>
            <p:cNvCxnSpPr>
              <a:cxnSpLocks/>
            </p:cNvCxnSpPr>
            <p:nvPr/>
          </p:nvCxnSpPr>
          <p:spPr>
            <a:xfrm rot="16200000" flipH="1">
              <a:off x="2170353" y="54098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7" name="Straight Connector 226">
              <a:extLst>
                <a:ext uri="{FF2B5EF4-FFF2-40B4-BE49-F238E27FC236}">
                  <a16:creationId xmlns:a16="http://schemas.microsoft.com/office/drawing/2014/main" id="{67F5968A-9AB4-4DD8-B291-411970AEF9E5}"/>
                </a:ext>
              </a:extLst>
            </p:cNvPr>
            <p:cNvCxnSpPr>
              <a:cxnSpLocks/>
            </p:cNvCxnSpPr>
            <p:nvPr/>
          </p:nvCxnSpPr>
          <p:spPr>
            <a:xfrm rot="16200000" flipH="1">
              <a:off x="1581182" y="54098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8" name="Straight Connector 227">
              <a:extLst>
                <a:ext uri="{FF2B5EF4-FFF2-40B4-BE49-F238E27FC236}">
                  <a16:creationId xmlns:a16="http://schemas.microsoft.com/office/drawing/2014/main" id="{996E8697-2720-42C8-B2D8-0BE6B178777E}"/>
                </a:ext>
              </a:extLst>
            </p:cNvPr>
            <p:cNvCxnSpPr>
              <a:cxnSpLocks/>
            </p:cNvCxnSpPr>
            <p:nvPr/>
          </p:nvCxnSpPr>
          <p:spPr>
            <a:xfrm rot="16200000" flipH="1">
              <a:off x="1314390" y="54098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EFD861E8-8138-456F-874F-896FBA18065A}"/>
                </a:ext>
              </a:extLst>
            </p:cNvPr>
            <p:cNvCxnSpPr>
              <a:cxnSpLocks/>
            </p:cNvCxnSpPr>
            <p:nvPr/>
          </p:nvCxnSpPr>
          <p:spPr>
            <a:xfrm rot="16200000" flipH="1">
              <a:off x="1873149" y="540194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0" name="Straight Connector 229">
              <a:extLst>
                <a:ext uri="{FF2B5EF4-FFF2-40B4-BE49-F238E27FC236}">
                  <a16:creationId xmlns:a16="http://schemas.microsoft.com/office/drawing/2014/main" id="{90C9125D-E3BE-4500-9B9B-B869A1731AC8}"/>
                </a:ext>
              </a:extLst>
            </p:cNvPr>
            <p:cNvCxnSpPr>
              <a:cxnSpLocks/>
            </p:cNvCxnSpPr>
            <p:nvPr/>
          </p:nvCxnSpPr>
          <p:spPr>
            <a:xfrm rot="16200000" flipH="1">
              <a:off x="2803276" y="540529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1" name="Straight Connector 230">
              <a:extLst>
                <a:ext uri="{FF2B5EF4-FFF2-40B4-BE49-F238E27FC236}">
                  <a16:creationId xmlns:a16="http://schemas.microsoft.com/office/drawing/2014/main" id="{36E0719D-864E-41D6-80D4-A70175367324}"/>
                </a:ext>
              </a:extLst>
            </p:cNvPr>
            <p:cNvCxnSpPr>
              <a:cxnSpLocks/>
            </p:cNvCxnSpPr>
            <p:nvPr/>
          </p:nvCxnSpPr>
          <p:spPr>
            <a:xfrm rot="16200000" flipH="1">
              <a:off x="3108899" y="541056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32" name="Group 231">
              <a:extLst>
                <a:ext uri="{FF2B5EF4-FFF2-40B4-BE49-F238E27FC236}">
                  <a16:creationId xmlns:a16="http://schemas.microsoft.com/office/drawing/2014/main" id="{1A2C36A9-6A16-4124-8402-472A56E26741}"/>
                </a:ext>
              </a:extLst>
            </p:cNvPr>
            <p:cNvGrpSpPr/>
            <p:nvPr/>
          </p:nvGrpSpPr>
          <p:grpSpPr>
            <a:xfrm>
              <a:off x="1054275" y="5396116"/>
              <a:ext cx="3229566" cy="230832"/>
              <a:chOff x="1054275" y="5396116"/>
              <a:chExt cx="3229566" cy="230832"/>
            </a:xfrm>
          </p:grpSpPr>
          <p:sp>
            <p:nvSpPr>
              <p:cNvPr id="285" name="TextBox 284">
                <a:extLst>
                  <a:ext uri="{FF2B5EF4-FFF2-40B4-BE49-F238E27FC236}">
                    <a16:creationId xmlns:a16="http://schemas.microsoft.com/office/drawing/2014/main" id="{5B5E1198-BB75-4044-96F7-3829D8D920A5}"/>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286" name="TextBox 285">
                <a:extLst>
                  <a:ext uri="{FF2B5EF4-FFF2-40B4-BE49-F238E27FC236}">
                    <a16:creationId xmlns:a16="http://schemas.microsoft.com/office/drawing/2014/main" id="{F90D4F04-BE50-41B6-85C9-A6CC5EBE7104}"/>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287" name="TextBox 286">
                <a:extLst>
                  <a:ext uri="{FF2B5EF4-FFF2-40B4-BE49-F238E27FC236}">
                    <a16:creationId xmlns:a16="http://schemas.microsoft.com/office/drawing/2014/main" id="{F4E7707D-68BF-4A72-BF00-17E4BBB00918}"/>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288" name="TextBox 287">
                <a:extLst>
                  <a:ext uri="{FF2B5EF4-FFF2-40B4-BE49-F238E27FC236}">
                    <a16:creationId xmlns:a16="http://schemas.microsoft.com/office/drawing/2014/main" id="{933E1061-48EB-45D1-B3FF-18A94B526387}"/>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289" name="TextBox 288">
                <a:extLst>
                  <a:ext uri="{FF2B5EF4-FFF2-40B4-BE49-F238E27FC236}">
                    <a16:creationId xmlns:a16="http://schemas.microsoft.com/office/drawing/2014/main" id="{B669404E-4450-4E29-80B3-C4821BC94F0E}"/>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290" name="TextBox 289">
                <a:extLst>
                  <a:ext uri="{FF2B5EF4-FFF2-40B4-BE49-F238E27FC236}">
                    <a16:creationId xmlns:a16="http://schemas.microsoft.com/office/drawing/2014/main" id="{B7D7E06C-3068-4A9C-B376-D71056775D2F}"/>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291" name="TextBox 290">
                <a:extLst>
                  <a:ext uri="{FF2B5EF4-FFF2-40B4-BE49-F238E27FC236}">
                    <a16:creationId xmlns:a16="http://schemas.microsoft.com/office/drawing/2014/main" id="{F2D5FF06-4881-4721-946D-4E6F8DA2659B}"/>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292" name="TextBox 291">
                <a:extLst>
                  <a:ext uri="{FF2B5EF4-FFF2-40B4-BE49-F238E27FC236}">
                    <a16:creationId xmlns:a16="http://schemas.microsoft.com/office/drawing/2014/main" id="{89CBA7CE-4A6E-4C7A-B0A7-A56BA9D76914}"/>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293" name="TextBox 292">
                <a:extLst>
                  <a:ext uri="{FF2B5EF4-FFF2-40B4-BE49-F238E27FC236}">
                    <a16:creationId xmlns:a16="http://schemas.microsoft.com/office/drawing/2014/main" id="{DD1B2268-F460-4678-9729-5349C41CCF46}"/>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294" name="TextBox 293">
                <a:extLst>
                  <a:ext uri="{FF2B5EF4-FFF2-40B4-BE49-F238E27FC236}">
                    <a16:creationId xmlns:a16="http://schemas.microsoft.com/office/drawing/2014/main" id="{F59D3DAB-3DE1-4793-BACB-6D0FEA58B77A}"/>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233" name="Straight Connector 232">
              <a:extLst>
                <a:ext uri="{FF2B5EF4-FFF2-40B4-BE49-F238E27FC236}">
                  <a16:creationId xmlns:a16="http://schemas.microsoft.com/office/drawing/2014/main" id="{BC844D78-6087-496B-96F6-5AC1AA5D735F}"/>
                </a:ext>
              </a:extLst>
            </p:cNvPr>
            <p:cNvCxnSpPr>
              <a:cxnSpLocks/>
            </p:cNvCxnSpPr>
            <p:nvPr/>
          </p:nvCxnSpPr>
          <p:spPr>
            <a:xfrm rot="16200000" flipH="1">
              <a:off x="3699278" y="540989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4" name="Straight Connector 233">
              <a:extLst>
                <a:ext uri="{FF2B5EF4-FFF2-40B4-BE49-F238E27FC236}">
                  <a16:creationId xmlns:a16="http://schemas.microsoft.com/office/drawing/2014/main" id="{F5112A04-7C7A-4D56-9503-C2052EBAE349}"/>
                </a:ext>
              </a:extLst>
            </p:cNvPr>
            <p:cNvCxnSpPr>
              <a:cxnSpLocks/>
            </p:cNvCxnSpPr>
            <p:nvPr/>
          </p:nvCxnSpPr>
          <p:spPr>
            <a:xfrm flipH="1">
              <a:off x="1201605" y="5130195"/>
              <a:ext cx="2847291" cy="797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235" name="Straight Connector 234">
              <a:extLst>
                <a:ext uri="{FF2B5EF4-FFF2-40B4-BE49-F238E27FC236}">
                  <a16:creationId xmlns:a16="http://schemas.microsoft.com/office/drawing/2014/main" id="{EB509D6A-19D7-430A-8186-816C001642C2}"/>
                </a:ext>
              </a:extLst>
            </p:cNvPr>
            <p:cNvCxnSpPr>
              <a:cxnSpLocks/>
            </p:cNvCxnSpPr>
            <p:nvPr/>
          </p:nvCxnSpPr>
          <p:spPr>
            <a:xfrm flipH="1">
              <a:off x="1138390" y="524411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6" name="Straight Connector 235">
              <a:extLst>
                <a:ext uri="{FF2B5EF4-FFF2-40B4-BE49-F238E27FC236}">
                  <a16:creationId xmlns:a16="http://schemas.microsoft.com/office/drawing/2014/main" id="{7016BC72-2340-4F00-BC32-3181D7E4E0DF}"/>
                </a:ext>
              </a:extLst>
            </p:cNvPr>
            <p:cNvCxnSpPr>
              <a:cxnSpLocks/>
            </p:cNvCxnSpPr>
            <p:nvPr/>
          </p:nvCxnSpPr>
          <p:spPr>
            <a:xfrm flipH="1">
              <a:off x="1138390" y="51335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7" name="Straight Connector 236">
              <a:extLst>
                <a:ext uri="{FF2B5EF4-FFF2-40B4-BE49-F238E27FC236}">
                  <a16:creationId xmlns:a16="http://schemas.microsoft.com/office/drawing/2014/main" id="{4DCA5B86-F58C-4359-9F50-382E2218328E}"/>
                </a:ext>
              </a:extLst>
            </p:cNvPr>
            <p:cNvCxnSpPr>
              <a:cxnSpLocks/>
            </p:cNvCxnSpPr>
            <p:nvPr/>
          </p:nvCxnSpPr>
          <p:spPr>
            <a:xfrm flipH="1">
              <a:off x="1135582" y="503447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8" name="Straight Connector 237">
              <a:extLst>
                <a:ext uri="{FF2B5EF4-FFF2-40B4-BE49-F238E27FC236}">
                  <a16:creationId xmlns:a16="http://schemas.microsoft.com/office/drawing/2014/main" id="{2B13CB1B-451E-4523-850D-2F6A5D36DB0F}"/>
                </a:ext>
              </a:extLst>
            </p:cNvPr>
            <p:cNvCxnSpPr>
              <a:cxnSpLocks/>
            </p:cNvCxnSpPr>
            <p:nvPr/>
          </p:nvCxnSpPr>
          <p:spPr>
            <a:xfrm flipH="1">
              <a:off x="1135155" y="493537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39" name="Straight Connector 238">
              <a:extLst>
                <a:ext uri="{FF2B5EF4-FFF2-40B4-BE49-F238E27FC236}">
                  <a16:creationId xmlns:a16="http://schemas.microsoft.com/office/drawing/2014/main" id="{4BE11E46-F9B3-4504-ACE3-8EB4563BBC4E}"/>
                </a:ext>
              </a:extLst>
            </p:cNvPr>
            <p:cNvCxnSpPr>
              <a:cxnSpLocks/>
            </p:cNvCxnSpPr>
            <p:nvPr/>
          </p:nvCxnSpPr>
          <p:spPr>
            <a:xfrm flipH="1">
              <a:off x="1134728" y="483627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0" name="Straight Connector 239">
              <a:extLst>
                <a:ext uri="{FF2B5EF4-FFF2-40B4-BE49-F238E27FC236}">
                  <a16:creationId xmlns:a16="http://schemas.microsoft.com/office/drawing/2014/main" id="{B7D5F46B-A300-4846-9623-2ECB7A69B69B}"/>
                </a:ext>
              </a:extLst>
            </p:cNvPr>
            <p:cNvCxnSpPr>
              <a:cxnSpLocks/>
            </p:cNvCxnSpPr>
            <p:nvPr/>
          </p:nvCxnSpPr>
          <p:spPr>
            <a:xfrm flipH="1">
              <a:off x="1134301" y="47371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1" name="Straight Connector 240">
              <a:extLst>
                <a:ext uri="{FF2B5EF4-FFF2-40B4-BE49-F238E27FC236}">
                  <a16:creationId xmlns:a16="http://schemas.microsoft.com/office/drawing/2014/main" id="{95C437FC-6315-4C55-A633-C8DEA900AD44}"/>
                </a:ext>
              </a:extLst>
            </p:cNvPr>
            <p:cNvCxnSpPr>
              <a:cxnSpLocks/>
            </p:cNvCxnSpPr>
            <p:nvPr/>
          </p:nvCxnSpPr>
          <p:spPr>
            <a:xfrm flipH="1">
              <a:off x="1133874" y="463807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2" name="Straight Connector 241">
              <a:extLst>
                <a:ext uri="{FF2B5EF4-FFF2-40B4-BE49-F238E27FC236}">
                  <a16:creationId xmlns:a16="http://schemas.microsoft.com/office/drawing/2014/main" id="{095B5043-4664-4B45-86A0-B3FB29B50578}"/>
                </a:ext>
              </a:extLst>
            </p:cNvPr>
            <p:cNvCxnSpPr>
              <a:cxnSpLocks/>
            </p:cNvCxnSpPr>
            <p:nvPr/>
          </p:nvCxnSpPr>
          <p:spPr>
            <a:xfrm flipH="1">
              <a:off x="1133447" y="453897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3" name="Straight Connector 242">
              <a:extLst>
                <a:ext uri="{FF2B5EF4-FFF2-40B4-BE49-F238E27FC236}">
                  <a16:creationId xmlns:a16="http://schemas.microsoft.com/office/drawing/2014/main" id="{BD865E46-15B0-41CE-ADCD-1F2960EA46B9}"/>
                </a:ext>
              </a:extLst>
            </p:cNvPr>
            <p:cNvCxnSpPr>
              <a:cxnSpLocks/>
            </p:cNvCxnSpPr>
            <p:nvPr/>
          </p:nvCxnSpPr>
          <p:spPr>
            <a:xfrm flipH="1">
              <a:off x="1133020" y="443987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4" name="Straight Connector 243">
              <a:extLst>
                <a:ext uri="{FF2B5EF4-FFF2-40B4-BE49-F238E27FC236}">
                  <a16:creationId xmlns:a16="http://schemas.microsoft.com/office/drawing/2014/main" id="{5A54BD92-FBE2-44D9-9AC6-A5C2F3D88ED9}"/>
                </a:ext>
              </a:extLst>
            </p:cNvPr>
            <p:cNvCxnSpPr>
              <a:cxnSpLocks/>
            </p:cNvCxnSpPr>
            <p:nvPr/>
          </p:nvCxnSpPr>
          <p:spPr>
            <a:xfrm flipH="1">
              <a:off x="1132593" y="43407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5" name="Straight Connector 244">
              <a:extLst>
                <a:ext uri="{FF2B5EF4-FFF2-40B4-BE49-F238E27FC236}">
                  <a16:creationId xmlns:a16="http://schemas.microsoft.com/office/drawing/2014/main" id="{5C9CE6F0-A739-4844-AD83-5D2A2FB7E995}"/>
                </a:ext>
              </a:extLst>
            </p:cNvPr>
            <p:cNvCxnSpPr>
              <a:cxnSpLocks/>
            </p:cNvCxnSpPr>
            <p:nvPr/>
          </p:nvCxnSpPr>
          <p:spPr>
            <a:xfrm flipH="1">
              <a:off x="1132166" y="424167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B6A222EF-1A68-45ED-9C1B-2E98E5E5FB9B}"/>
                </a:ext>
              </a:extLst>
            </p:cNvPr>
            <p:cNvCxnSpPr>
              <a:cxnSpLocks/>
            </p:cNvCxnSpPr>
            <p:nvPr/>
          </p:nvCxnSpPr>
          <p:spPr>
            <a:xfrm flipH="1">
              <a:off x="1131739" y="41425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0A040442-2101-4F41-AE6A-B4F20062E84C}"/>
                </a:ext>
              </a:extLst>
            </p:cNvPr>
            <p:cNvCxnSpPr>
              <a:cxnSpLocks/>
            </p:cNvCxnSpPr>
            <p:nvPr/>
          </p:nvCxnSpPr>
          <p:spPr>
            <a:xfrm flipH="1">
              <a:off x="1131312" y="404348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48" name="Group 247">
              <a:extLst>
                <a:ext uri="{FF2B5EF4-FFF2-40B4-BE49-F238E27FC236}">
                  <a16:creationId xmlns:a16="http://schemas.microsoft.com/office/drawing/2014/main" id="{4D10DF05-2E41-4723-ADF5-597EAE7BD8AC}"/>
                </a:ext>
              </a:extLst>
            </p:cNvPr>
            <p:cNvGrpSpPr/>
            <p:nvPr/>
          </p:nvGrpSpPr>
          <p:grpSpPr>
            <a:xfrm>
              <a:off x="789012" y="3878647"/>
              <a:ext cx="404973" cy="1565188"/>
              <a:chOff x="789012" y="3878647"/>
              <a:chExt cx="404973" cy="1565188"/>
            </a:xfrm>
          </p:grpSpPr>
          <p:sp>
            <p:nvSpPr>
              <p:cNvPr id="270" name="TextBox 269">
                <a:extLst>
                  <a:ext uri="{FF2B5EF4-FFF2-40B4-BE49-F238E27FC236}">
                    <a16:creationId xmlns:a16="http://schemas.microsoft.com/office/drawing/2014/main" id="{5B57910E-5B32-4C25-98EA-F44737F81237}"/>
                  </a:ext>
                </a:extLst>
              </p:cNvPr>
              <p:cNvSpPr txBox="1"/>
              <p:nvPr/>
            </p:nvSpPr>
            <p:spPr>
              <a:xfrm>
                <a:off x="789012" y="506497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a:t>
                </a:r>
              </a:p>
            </p:txBody>
          </p:sp>
          <p:sp>
            <p:nvSpPr>
              <p:cNvPr id="271" name="TextBox 270">
                <a:extLst>
                  <a:ext uri="{FF2B5EF4-FFF2-40B4-BE49-F238E27FC236}">
                    <a16:creationId xmlns:a16="http://schemas.microsoft.com/office/drawing/2014/main" id="{242993D9-AC9F-40F2-A402-09BD0B6B8778}"/>
                  </a:ext>
                </a:extLst>
              </p:cNvPr>
              <p:cNvSpPr txBox="1"/>
              <p:nvPr/>
            </p:nvSpPr>
            <p:spPr>
              <a:xfrm>
                <a:off x="789012" y="5232632"/>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-20</a:t>
                </a:r>
              </a:p>
            </p:txBody>
          </p:sp>
          <p:sp>
            <p:nvSpPr>
              <p:cNvPr id="272" name="TextBox 271">
                <a:extLst>
                  <a:ext uri="{FF2B5EF4-FFF2-40B4-BE49-F238E27FC236}">
                    <a16:creationId xmlns:a16="http://schemas.microsoft.com/office/drawing/2014/main" id="{60E58E05-9603-48EC-9650-AE014024B1BA}"/>
                  </a:ext>
                </a:extLst>
              </p:cNvPr>
              <p:cNvSpPr txBox="1"/>
              <p:nvPr/>
            </p:nvSpPr>
            <p:spPr>
              <a:xfrm>
                <a:off x="789012" y="517272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273" name="TextBox 272">
                <a:extLst>
                  <a:ext uri="{FF2B5EF4-FFF2-40B4-BE49-F238E27FC236}">
                    <a16:creationId xmlns:a16="http://schemas.microsoft.com/office/drawing/2014/main" id="{BB1F8F85-457D-4714-BF72-90A94359F1A4}"/>
                  </a:ext>
                </a:extLst>
              </p:cNvPr>
              <p:cNvSpPr txBox="1"/>
              <p:nvPr/>
            </p:nvSpPr>
            <p:spPr>
              <a:xfrm>
                <a:off x="789012" y="496587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274" name="TextBox 273">
                <a:extLst>
                  <a:ext uri="{FF2B5EF4-FFF2-40B4-BE49-F238E27FC236}">
                    <a16:creationId xmlns:a16="http://schemas.microsoft.com/office/drawing/2014/main" id="{B2A9DBE3-1B73-4936-B7D6-A1CEBF1874DA}"/>
                  </a:ext>
                </a:extLst>
              </p:cNvPr>
              <p:cNvSpPr txBox="1"/>
              <p:nvPr/>
            </p:nvSpPr>
            <p:spPr>
              <a:xfrm>
                <a:off x="789012" y="486392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275" name="TextBox 274">
                <a:extLst>
                  <a:ext uri="{FF2B5EF4-FFF2-40B4-BE49-F238E27FC236}">
                    <a16:creationId xmlns:a16="http://schemas.microsoft.com/office/drawing/2014/main" id="{EE89E204-AD94-4080-A672-CCE617465182}"/>
                  </a:ext>
                </a:extLst>
              </p:cNvPr>
              <p:cNvSpPr txBox="1"/>
              <p:nvPr/>
            </p:nvSpPr>
            <p:spPr>
              <a:xfrm>
                <a:off x="789012" y="476482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30</a:t>
                </a:r>
              </a:p>
            </p:txBody>
          </p:sp>
          <p:sp>
            <p:nvSpPr>
              <p:cNvPr id="276" name="TextBox 275">
                <a:extLst>
                  <a:ext uri="{FF2B5EF4-FFF2-40B4-BE49-F238E27FC236}">
                    <a16:creationId xmlns:a16="http://schemas.microsoft.com/office/drawing/2014/main" id="{68F077E6-DF54-47B2-8E20-796D74989CA0}"/>
                  </a:ext>
                </a:extLst>
              </p:cNvPr>
              <p:cNvSpPr txBox="1"/>
              <p:nvPr/>
            </p:nvSpPr>
            <p:spPr>
              <a:xfrm>
                <a:off x="789012" y="466572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277" name="TextBox 276">
                <a:extLst>
                  <a:ext uri="{FF2B5EF4-FFF2-40B4-BE49-F238E27FC236}">
                    <a16:creationId xmlns:a16="http://schemas.microsoft.com/office/drawing/2014/main" id="{EF046E6D-8B33-4CFB-900F-3EC838F4D01B}"/>
                  </a:ext>
                </a:extLst>
              </p:cNvPr>
              <p:cNvSpPr txBox="1"/>
              <p:nvPr/>
            </p:nvSpPr>
            <p:spPr>
              <a:xfrm>
                <a:off x="789012" y="456662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50</a:t>
                </a:r>
              </a:p>
            </p:txBody>
          </p:sp>
          <p:sp>
            <p:nvSpPr>
              <p:cNvPr id="278" name="TextBox 277">
                <a:extLst>
                  <a:ext uri="{FF2B5EF4-FFF2-40B4-BE49-F238E27FC236}">
                    <a16:creationId xmlns:a16="http://schemas.microsoft.com/office/drawing/2014/main" id="{5A58D3DB-9A22-4B1C-BD74-4CB7BC1F3E4E}"/>
                  </a:ext>
                </a:extLst>
              </p:cNvPr>
              <p:cNvSpPr txBox="1"/>
              <p:nvPr/>
            </p:nvSpPr>
            <p:spPr>
              <a:xfrm>
                <a:off x="789012" y="447038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60</a:t>
                </a:r>
              </a:p>
            </p:txBody>
          </p:sp>
          <p:sp>
            <p:nvSpPr>
              <p:cNvPr id="279" name="TextBox 278">
                <a:extLst>
                  <a:ext uri="{FF2B5EF4-FFF2-40B4-BE49-F238E27FC236}">
                    <a16:creationId xmlns:a16="http://schemas.microsoft.com/office/drawing/2014/main" id="{4E0A47DC-A484-4B9C-A4B6-94807DCA6BD9}"/>
                  </a:ext>
                </a:extLst>
              </p:cNvPr>
              <p:cNvSpPr txBox="1"/>
              <p:nvPr/>
            </p:nvSpPr>
            <p:spPr>
              <a:xfrm>
                <a:off x="789012" y="436842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70</a:t>
                </a:r>
              </a:p>
            </p:txBody>
          </p:sp>
          <p:sp>
            <p:nvSpPr>
              <p:cNvPr id="280" name="TextBox 279">
                <a:extLst>
                  <a:ext uri="{FF2B5EF4-FFF2-40B4-BE49-F238E27FC236}">
                    <a16:creationId xmlns:a16="http://schemas.microsoft.com/office/drawing/2014/main" id="{CCB2877E-D6C9-49DF-AFA5-745C8A268084}"/>
                  </a:ext>
                </a:extLst>
              </p:cNvPr>
              <p:cNvSpPr txBox="1"/>
              <p:nvPr/>
            </p:nvSpPr>
            <p:spPr>
              <a:xfrm>
                <a:off x="789012" y="426646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80</a:t>
                </a:r>
              </a:p>
            </p:txBody>
          </p:sp>
          <p:sp>
            <p:nvSpPr>
              <p:cNvPr id="281" name="TextBox 280">
                <a:extLst>
                  <a:ext uri="{FF2B5EF4-FFF2-40B4-BE49-F238E27FC236}">
                    <a16:creationId xmlns:a16="http://schemas.microsoft.com/office/drawing/2014/main" id="{D6539F38-A780-484E-B7EB-D74E177CA9FB}"/>
                  </a:ext>
                </a:extLst>
              </p:cNvPr>
              <p:cNvSpPr txBox="1"/>
              <p:nvPr/>
            </p:nvSpPr>
            <p:spPr>
              <a:xfrm>
                <a:off x="789012" y="417022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90</a:t>
                </a:r>
              </a:p>
            </p:txBody>
          </p:sp>
          <p:sp>
            <p:nvSpPr>
              <p:cNvPr id="282" name="TextBox 281">
                <a:extLst>
                  <a:ext uri="{FF2B5EF4-FFF2-40B4-BE49-F238E27FC236}">
                    <a16:creationId xmlns:a16="http://schemas.microsoft.com/office/drawing/2014/main" id="{2EAD80F4-8AE0-43A4-ADE3-33A9A4ABEABA}"/>
                  </a:ext>
                </a:extLst>
              </p:cNvPr>
              <p:cNvSpPr txBox="1"/>
              <p:nvPr/>
            </p:nvSpPr>
            <p:spPr>
              <a:xfrm>
                <a:off x="789012" y="407112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100</a:t>
                </a:r>
              </a:p>
            </p:txBody>
          </p:sp>
          <p:sp>
            <p:nvSpPr>
              <p:cNvPr id="283" name="TextBox 282">
                <a:extLst>
                  <a:ext uri="{FF2B5EF4-FFF2-40B4-BE49-F238E27FC236}">
                    <a16:creationId xmlns:a16="http://schemas.microsoft.com/office/drawing/2014/main" id="{C6CAACC4-3D68-4205-97AD-59B0E83FBED4}"/>
                  </a:ext>
                </a:extLst>
              </p:cNvPr>
              <p:cNvSpPr txBox="1"/>
              <p:nvPr/>
            </p:nvSpPr>
            <p:spPr>
              <a:xfrm>
                <a:off x="789012" y="3972030"/>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110</a:t>
                </a:r>
              </a:p>
            </p:txBody>
          </p:sp>
          <p:sp>
            <p:nvSpPr>
              <p:cNvPr id="284" name="TextBox 283">
                <a:extLst>
                  <a:ext uri="{FF2B5EF4-FFF2-40B4-BE49-F238E27FC236}">
                    <a16:creationId xmlns:a16="http://schemas.microsoft.com/office/drawing/2014/main" id="{C8C5EFEC-FDD4-42FC-A0FD-22B714EC7371}"/>
                  </a:ext>
                </a:extLst>
              </p:cNvPr>
              <p:cNvSpPr txBox="1"/>
              <p:nvPr/>
            </p:nvSpPr>
            <p:spPr>
              <a:xfrm>
                <a:off x="789012" y="387864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120</a:t>
                </a:r>
              </a:p>
            </p:txBody>
          </p:sp>
        </p:grpSp>
        <p:cxnSp>
          <p:nvCxnSpPr>
            <p:cNvPr id="249" name="Straight Connector 248">
              <a:extLst>
                <a:ext uri="{FF2B5EF4-FFF2-40B4-BE49-F238E27FC236}">
                  <a16:creationId xmlns:a16="http://schemas.microsoft.com/office/drawing/2014/main" id="{0024007F-2E91-4327-A7D4-16E4E93BB140}"/>
                </a:ext>
              </a:extLst>
            </p:cNvPr>
            <p:cNvCxnSpPr>
              <a:cxnSpLocks/>
            </p:cNvCxnSpPr>
            <p:nvPr/>
          </p:nvCxnSpPr>
          <p:spPr>
            <a:xfrm flipH="1">
              <a:off x="1130885" y="395009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0" name="Oval 249">
              <a:extLst>
                <a:ext uri="{FF2B5EF4-FFF2-40B4-BE49-F238E27FC236}">
                  <a16:creationId xmlns:a16="http://schemas.microsoft.com/office/drawing/2014/main" id="{EDC46D43-BBDF-4BAA-B7F2-50EED64770B9}"/>
                </a:ext>
              </a:extLst>
            </p:cNvPr>
            <p:cNvSpPr>
              <a:spLocks noChangeAspect="1"/>
            </p:cNvSpPr>
            <p:nvPr/>
          </p:nvSpPr>
          <p:spPr>
            <a:xfrm>
              <a:off x="2516118" y="454256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1" name="Oval 250">
              <a:extLst>
                <a:ext uri="{FF2B5EF4-FFF2-40B4-BE49-F238E27FC236}">
                  <a16:creationId xmlns:a16="http://schemas.microsoft.com/office/drawing/2014/main" id="{010F5AC2-53F1-4010-BA83-E434C5BBAD2D}"/>
                </a:ext>
              </a:extLst>
            </p:cNvPr>
            <p:cNvSpPr>
              <a:spLocks noChangeAspect="1"/>
            </p:cNvSpPr>
            <p:nvPr/>
          </p:nvSpPr>
          <p:spPr>
            <a:xfrm>
              <a:off x="2206353" y="457856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2" name="Oval 251">
              <a:extLst>
                <a:ext uri="{FF2B5EF4-FFF2-40B4-BE49-F238E27FC236}">
                  <a16:creationId xmlns:a16="http://schemas.microsoft.com/office/drawing/2014/main" id="{81BB65CF-0EA9-4D78-BBC3-F43A41CCBB4B}"/>
                </a:ext>
              </a:extLst>
            </p:cNvPr>
            <p:cNvSpPr>
              <a:spLocks noChangeAspect="1"/>
            </p:cNvSpPr>
            <p:nvPr/>
          </p:nvSpPr>
          <p:spPr>
            <a:xfrm>
              <a:off x="1907196" y="475974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3" name="Oval 252">
              <a:extLst>
                <a:ext uri="{FF2B5EF4-FFF2-40B4-BE49-F238E27FC236}">
                  <a16:creationId xmlns:a16="http://schemas.microsoft.com/office/drawing/2014/main" id="{FE6C9E75-6F87-4FF5-A8FF-E205D10B8114}"/>
                </a:ext>
              </a:extLst>
            </p:cNvPr>
            <p:cNvSpPr>
              <a:spLocks noChangeAspect="1"/>
            </p:cNvSpPr>
            <p:nvPr/>
          </p:nvSpPr>
          <p:spPr>
            <a:xfrm>
              <a:off x="1598333" y="489937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4" name="Oval 253">
              <a:extLst>
                <a:ext uri="{FF2B5EF4-FFF2-40B4-BE49-F238E27FC236}">
                  <a16:creationId xmlns:a16="http://schemas.microsoft.com/office/drawing/2014/main" id="{85D45133-6CB1-4967-AB3F-E30171B56E93}"/>
                </a:ext>
              </a:extLst>
            </p:cNvPr>
            <p:cNvSpPr>
              <a:spLocks noChangeAspect="1"/>
            </p:cNvSpPr>
            <p:nvPr/>
          </p:nvSpPr>
          <p:spPr>
            <a:xfrm>
              <a:off x="1307932" y="5106306"/>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5" name="Oval 254">
              <a:extLst>
                <a:ext uri="{FF2B5EF4-FFF2-40B4-BE49-F238E27FC236}">
                  <a16:creationId xmlns:a16="http://schemas.microsoft.com/office/drawing/2014/main" id="{790E452F-5DB1-4017-9BF7-068F99F1FB65}"/>
                </a:ext>
              </a:extLst>
            </p:cNvPr>
            <p:cNvSpPr>
              <a:spLocks noChangeAspect="1"/>
            </p:cNvSpPr>
            <p:nvPr/>
          </p:nvSpPr>
          <p:spPr>
            <a:xfrm>
              <a:off x="2803276" y="428785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6" name="Oval 255">
              <a:extLst>
                <a:ext uri="{FF2B5EF4-FFF2-40B4-BE49-F238E27FC236}">
                  <a16:creationId xmlns:a16="http://schemas.microsoft.com/office/drawing/2014/main" id="{49B99A3E-D1A2-41F6-AE94-619A8F4CAA83}"/>
                </a:ext>
              </a:extLst>
            </p:cNvPr>
            <p:cNvSpPr>
              <a:spLocks noChangeAspect="1"/>
            </p:cNvSpPr>
            <p:nvPr/>
          </p:nvSpPr>
          <p:spPr>
            <a:xfrm>
              <a:off x="4012896" y="398224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7" name="Oval 256">
              <a:extLst>
                <a:ext uri="{FF2B5EF4-FFF2-40B4-BE49-F238E27FC236}">
                  <a16:creationId xmlns:a16="http://schemas.microsoft.com/office/drawing/2014/main" id="{E89CF284-2404-4FBF-B0D8-1E060A5AAE7A}"/>
                </a:ext>
              </a:extLst>
            </p:cNvPr>
            <p:cNvSpPr>
              <a:spLocks noChangeAspect="1"/>
            </p:cNvSpPr>
            <p:nvPr/>
          </p:nvSpPr>
          <p:spPr>
            <a:xfrm>
              <a:off x="3705165" y="466209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8" name="Oval 257">
              <a:extLst>
                <a:ext uri="{FF2B5EF4-FFF2-40B4-BE49-F238E27FC236}">
                  <a16:creationId xmlns:a16="http://schemas.microsoft.com/office/drawing/2014/main" id="{C8E47588-6B57-4F00-9D5C-A281ABF28CD7}"/>
                </a:ext>
              </a:extLst>
            </p:cNvPr>
            <p:cNvSpPr>
              <a:spLocks noChangeAspect="1"/>
            </p:cNvSpPr>
            <p:nvPr/>
          </p:nvSpPr>
          <p:spPr>
            <a:xfrm>
              <a:off x="3106164" y="4202598"/>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59" name="Oval 258">
              <a:extLst>
                <a:ext uri="{FF2B5EF4-FFF2-40B4-BE49-F238E27FC236}">
                  <a16:creationId xmlns:a16="http://schemas.microsoft.com/office/drawing/2014/main" id="{770C97E9-CFCD-4553-B17C-C300D8A4EC53}"/>
                </a:ext>
              </a:extLst>
            </p:cNvPr>
            <p:cNvSpPr>
              <a:spLocks noChangeAspect="1"/>
            </p:cNvSpPr>
            <p:nvPr/>
          </p:nvSpPr>
          <p:spPr>
            <a:xfrm>
              <a:off x="3415256" y="470997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0" name="Oval 259">
              <a:extLst>
                <a:ext uri="{FF2B5EF4-FFF2-40B4-BE49-F238E27FC236}">
                  <a16:creationId xmlns:a16="http://schemas.microsoft.com/office/drawing/2014/main" id="{39DC83E4-CA48-4AE6-8FFA-811C642B8126}"/>
                </a:ext>
              </a:extLst>
            </p:cNvPr>
            <p:cNvSpPr>
              <a:spLocks noChangeAspect="1"/>
            </p:cNvSpPr>
            <p:nvPr/>
          </p:nvSpPr>
          <p:spPr>
            <a:xfrm>
              <a:off x="1896046" y="499509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1" name="Oval 260">
              <a:extLst>
                <a:ext uri="{FF2B5EF4-FFF2-40B4-BE49-F238E27FC236}">
                  <a16:creationId xmlns:a16="http://schemas.microsoft.com/office/drawing/2014/main" id="{A47ECDDA-F68B-4290-97C2-379B52409970}"/>
                </a:ext>
              </a:extLst>
            </p:cNvPr>
            <p:cNvSpPr>
              <a:spLocks noChangeAspect="1"/>
            </p:cNvSpPr>
            <p:nvPr/>
          </p:nvSpPr>
          <p:spPr>
            <a:xfrm>
              <a:off x="1604690" y="527628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2" name="Oval 261">
              <a:extLst>
                <a:ext uri="{FF2B5EF4-FFF2-40B4-BE49-F238E27FC236}">
                  <a16:creationId xmlns:a16="http://schemas.microsoft.com/office/drawing/2014/main" id="{E6EEF5EC-8647-481B-929A-D69F215ED0F7}"/>
                </a:ext>
              </a:extLst>
            </p:cNvPr>
            <p:cNvSpPr>
              <a:spLocks noChangeAspect="1"/>
            </p:cNvSpPr>
            <p:nvPr/>
          </p:nvSpPr>
          <p:spPr>
            <a:xfrm>
              <a:off x="2216491" y="5119141"/>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63" name="Oval 262">
              <a:extLst>
                <a:ext uri="{FF2B5EF4-FFF2-40B4-BE49-F238E27FC236}">
                  <a16:creationId xmlns:a16="http://schemas.microsoft.com/office/drawing/2014/main" id="{A1FEAF2E-CB5F-434C-8AB1-20E2BC1A0603}"/>
                </a:ext>
              </a:extLst>
            </p:cNvPr>
            <p:cNvSpPr>
              <a:spLocks noChangeAspect="1"/>
            </p:cNvSpPr>
            <p:nvPr/>
          </p:nvSpPr>
          <p:spPr>
            <a:xfrm>
              <a:off x="2509606" y="5177581"/>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4" name="Oval 263">
              <a:extLst>
                <a:ext uri="{FF2B5EF4-FFF2-40B4-BE49-F238E27FC236}">
                  <a16:creationId xmlns:a16="http://schemas.microsoft.com/office/drawing/2014/main" id="{474DEB03-7953-48ED-A2FE-FA5E52AFE153}"/>
                </a:ext>
              </a:extLst>
            </p:cNvPr>
            <p:cNvSpPr>
              <a:spLocks noChangeAspect="1"/>
            </p:cNvSpPr>
            <p:nvPr/>
          </p:nvSpPr>
          <p:spPr>
            <a:xfrm>
              <a:off x="2813212" y="5296196"/>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5" name="Oval 264">
              <a:extLst>
                <a:ext uri="{FF2B5EF4-FFF2-40B4-BE49-F238E27FC236}">
                  <a16:creationId xmlns:a16="http://schemas.microsoft.com/office/drawing/2014/main" id="{F7401892-E3E8-495E-A63F-C4ED3CED22B9}"/>
                </a:ext>
              </a:extLst>
            </p:cNvPr>
            <p:cNvSpPr>
              <a:spLocks noChangeAspect="1"/>
            </p:cNvSpPr>
            <p:nvPr/>
          </p:nvSpPr>
          <p:spPr>
            <a:xfrm>
              <a:off x="3113048" y="508149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6" name="Oval 265">
              <a:extLst>
                <a:ext uri="{FF2B5EF4-FFF2-40B4-BE49-F238E27FC236}">
                  <a16:creationId xmlns:a16="http://schemas.microsoft.com/office/drawing/2014/main" id="{24F325A3-D332-409D-A9CB-B667DB06257B}"/>
                </a:ext>
              </a:extLst>
            </p:cNvPr>
            <p:cNvSpPr>
              <a:spLocks noChangeAspect="1"/>
            </p:cNvSpPr>
            <p:nvPr/>
          </p:nvSpPr>
          <p:spPr>
            <a:xfrm>
              <a:off x="3412884" y="520743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7" name="Oval 266">
              <a:extLst>
                <a:ext uri="{FF2B5EF4-FFF2-40B4-BE49-F238E27FC236}">
                  <a16:creationId xmlns:a16="http://schemas.microsoft.com/office/drawing/2014/main" id="{A0F3CAB6-8FE9-47E7-A6E9-9A724C8CA732}"/>
                </a:ext>
              </a:extLst>
            </p:cNvPr>
            <p:cNvSpPr>
              <a:spLocks noChangeAspect="1"/>
            </p:cNvSpPr>
            <p:nvPr/>
          </p:nvSpPr>
          <p:spPr>
            <a:xfrm>
              <a:off x="3712720" y="4761887"/>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8" name="Oval 267">
              <a:extLst>
                <a:ext uri="{FF2B5EF4-FFF2-40B4-BE49-F238E27FC236}">
                  <a16:creationId xmlns:a16="http://schemas.microsoft.com/office/drawing/2014/main" id="{0E3A09FA-F3BD-49D4-9792-5222277B2C97}"/>
                </a:ext>
              </a:extLst>
            </p:cNvPr>
            <p:cNvSpPr>
              <a:spLocks noChangeAspect="1"/>
            </p:cNvSpPr>
            <p:nvPr/>
          </p:nvSpPr>
          <p:spPr>
            <a:xfrm>
              <a:off x="4009759" y="5106306"/>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2" name="TextBox 691">
              <a:extLst>
                <a:ext uri="{FF2B5EF4-FFF2-40B4-BE49-F238E27FC236}">
                  <a16:creationId xmlns:a16="http://schemas.microsoft.com/office/drawing/2014/main" id="{1E56B181-42AE-49F3-862C-89EFA4A43DEF}"/>
                </a:ext>
              </a:extLst>
            </p:cNvPr>
            <p:cNvSpPr txBox="1"/>
            <p:nvPr/>
          </p:nvSpPr>
          <p:spPr>
            <a:xfrm>
              <a:off x="1191849" y="3581237"/>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FGF19</a:t>
              </a:r>
            </a:p>
          </p:txBody>
        </p:sp>
      </p:grpSp>
      <p:grpSp>
        <p:nvGrpSpPr>
          <p:cNvPr id="699" name="Group 698">
            <a:extLst>
              <a:ext uri="{FF2B5EF4-FFF2-40B4-BE49-F238E27FC236}">
                <a16:creationId xmlns:a16="http://schemas.microsoft.com/office/drawing/2014/main" id="{1AC07C33-E5C6-4096-BC0A-585F8AE6A2D4}"/>
              </a:ext>
            </a:extLst>
          </p:cNvPr>
          <p:cNvGrpSpPr/>
          <p:nvPr/>
        </p:nvGrpSpPr>
        <p:grpSpPr>
          <a:xfrm>
            <a:off x="4224100" y="1330433"/>
            <a:ext cx="3747427" cy="2150428"/>
            <a:chOff x="4224100" y="1322010"/>
            <a:chExt cx="3747427" cy="2150428"/>
          </a:xfrm>
        </p:grpSpPr>
        <p:sp>
          <p:nvSpPr>
            <p:cNvPr id="507" name="TextBox 506">
              <a:extLst>
                <a:ext uri="{FF2B5EF4-FFF2-40B4-BE49-F238E27FC236}">
                  <a16:creationId xmlns:a16="http://schemas.microsoft.com/office/drawing/2014/main" id="{E546F823-1903-4762-B9E9-DC867ACD9E93}"/>
                </a:ext>
              </a:extLst>
            </p:cNvPr>
            <p:cNvSpPr txBox="1"/>
            <p:nvPr/>
          </p:nvSpPr>
          <p:spPr>
            <a:xfrm>
              <a:off x="4476698" y="278390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508" name="TextBox 507">
              <a:extLst>
                <a:ext uri="{FF2B5EF4-FFF2-40B4-BE49-F238E27FC236}">
                  <a16:creationId xmlns:a16="http://schemas.microsoft.com/office/drawing/2014/main" id="{99DC7004-63A3-4E17-9D83-3E7A3BDCC19F}"/>
                </a:ext>
              </a:extLst>
            </p:cNvPr>
            <p:cNvSpPr txBox="1"/>
            <p:nvPr/>
          </p:nvSpPr>
          <p:spPr>
            <a:xfrm>
              <a:off x="4476698" y="2965588"/>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-50</a:t>
              </a:r>
            </a:p>
          </p:txBody>
        </p:sp>
        <p:sp>
          <p:nvSpPr>
            <p:cNvPr id="511" name="TextBox 510">
              <a:extLst>
                <a:ext uri="{FF2B5EF4-FFF2-40B4-BE49-F238E27FC236}">
                  <a16:creationId xmlns:a16="http://schemas.microsoft.com/office/drawing/2014/main" id="{80D8BC9D-6345-403F-BF40-E76D88C7658F}"/>
                </a:ext>
              </a:extLst>
            </p:cNvPr>
            <p:cNvSpPr txBox="1"/>
            <p:nvPr/>
          </p:nvSpPr>
          <p:spPr>
            <a:xfrm>
              <a:off x="4476698" y="258285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-30</a:t>
              </a:r>
            </a:p>
          </p:txBody>
        </p:sp>
        <p:sp>
          <p:nvSpPr>
            <p:cNvPr id="513" name="TextBox 512">
              <a:extLst>
                <a:ext uri="{FF2B5EF4-FFF2-40B4-BE49-F238E27FC236}">
                  <a16:creationId xmlns:a16="http://schemas.microsoft.com/office/drawing/2014/main" id="{19132FD6-4DA0-4035-BE8F-3810976DF009}"/>
                </a:ext>
              </a:extLst>
            </p:cNvPr>
            <p:cNvSpPr txBox="1"/>
            <p:nvPr/>
          </p:nvSpPr>
          <p:spPr>
            <a:xfrm>
              <a:off x="4476698" y="238184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515" name="TextBox 514">
              <a:extLst>
                <a:ext uri="{FF2B5EF4-FFF2-40B4-BE49-F238E27FC236}">
                  <a16:creationId xmlns:a16="http://schemas.microsoft.com/office/drawing/2014/main" id="{83BB9439-783F-4993-BA83-8F7396411148}"/>
                </a:ext>
              </a:extLst>
            </p:cNvPr>
            <p:cNvSpPr txBox="1"/>
            <p:nvPr/>
          </p:nvSpPr>
          <p:spPr>
            <a:xfrm>
              <a:off x="4476698" y="218370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517" name="TextBox 516">
              <a:extLst>
                <a:ext uri="{FF2B5EF4-FFF2-40B4-BE49-F238E27FC236}">
                  <a16:creationId xmlns:a16="http://schemas.microsoft.com/office/drawing/2014/main" id="{76C5A1DA-3A5B-4AA0-B93F-7138F96CD4D2}"/>
                </a:ext>
              </a:extLst>
            </p:cNvPr>
            <p:cNvSpPr txBox="1"/>
            <p:nvPr/>
          </p:nvSpPr>
          <p:spPr>
            <a:xfrm>
              <a:off x="4476698" y="199534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a:t>
              </a:r>
            </a:p>
          </p:txBody>
        </p:sp>
        <p:sp>
          <p:nvSpPr>
            <p:cNvPr id="519" name="TextBox 518">
              <a:extLst>
                <a:ext uri="{FF2B5EF4-FFF2-40B4-BE49-F238E27FC236}">
                  <a16:creationId xmlns:a16="http://schemas.microsoft.com/office/drawing/2014/main" id="{EA5778FB-67CC-49D5-B29B-AC69692AF830}"/>
                </a:ext>
              </a:extLst>
            </p:cNvPr>
            <p:cNvSpPr txBox="1"/>
            <p:nvPr/>
          </p:nvSpPr>
          <p:spPr>
            <a:xfrm>
              <a:off x="4476698" y="178164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521" name="TextBox 520">
              <a:extLst>
                <a:ext uri="{FF2B5EF4-FFF2-40B4-BE49-F238E27FC236}">
                  <a16:creationId xmlns:a16="http://schemas.microsoft.com/office/drawing/2014/main" id="{3A42C592-8363-486B-809F-C373ABAFBC55}"/>
                </a:ext>
              </a:extLst>
            </p:cNvPr>
            <p:cNvSpPr txBox="1"/>
            <p:nvPr/>
          </p:nvSpPr>
          <p:spPr>
            <a:xfrm>
              <a:off x="4476698" y="157794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506" name="Freeform: Shape 505">
              <a:extLst>
                <a:ext uri="{FF2B5EF4-FFF2-40B4-BE49-F238E27FC236}">
                  <a16:creationId xmlns:a16="http://schemas.microsoft.com/office/drawing/2014/main" id="{417C6BA4-C159-4F37-A81E-8F32DDA1A3CD}"/>
                </a:ext>
              </a:extLst>
            </p:cNvPr>
            <p:cNvSpPr/>
            <p:nvPr/>
          </p:nvSpPr>
          <p:spPr>
            <a:xfrm>
              <a:off x="5025949" y="1894663"/>
              <a:ext cx="2699066" cy="311565"/>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 name="connsiteX0" fmla="*/ 0 w 2707481"/>
                <a:gd name="connsiteY0" fmla="*/ 0 h 963384"/>
                <a:gd name="connsiteX1" fmla="*/ 295275 w 2707481"/>
                <a:gd name="connsiteY1" fmla="*/ 946715 h 963384"/>
                <a:gd name="connsiteX2" fmla="*/ 597693 w 2707481"/>
                <a:gd name="connsiteY2" fmla="*/ 656203 h 963384"/>
                <a:gd name="connsiteX3" fmla="*/ 914400 w 2707481"/>
                <a:gd name="connsiteY3" fmla="*/ 780028 h 963384"/>
                <a:gd name="connsiteX4" fmla="*/ 1209675 w 2707481"/>
                <a:gd name="connsiteY4" fmla="*/ 841940 h 963384"/>
                <a:gd name="connsiteX5" fmla="*/ 1507331 w 2707481"/>
                <a:gd name="connsiteY5" fmla="*/ 963384 h 963384"/>
                <a:gd name="connsiteX6" fmla="*/ 1809750 w 2707481"/>
                <a:gd name="connsiteY6" fmla="*/ 744309 h 963384"/>
                <a:gd name="connsiteX7" fmla="*/ 2112168 w 2707481"/>
                <a:gd name="connsiteY7" fmla="*/ 872897 h 963384"/>
                <a:gd name="connsiteX8" fmla="*/ 2409825 w 2707481"/>
                <a:gd name="connsiteY8" fmla="*/ 425222 h 963384"/>
                <a:gd name="connsiteX9" fmla="*/ 2707481 w 2707481"/>
                <a:gd name="connsiteY9" fmla="*/ 768122 h 963384"/>
                <a:gd name="connsiteX0" fmla="*/ 0 w 2707481"/>
                <a:gd name="connsiteY0" fmla="*/ 175248 h 1138632"/>
                <a:gd name="connsiteX1" fmla="*/ 300884 w 2707481"/>
                <a:gd name="connsiteY1" fmla="*/ 0 h 1138632"/>
                <a:gd name="connsiteX2" fmla="*/ 597693 w 2707481"/>
                <a:gd name="connsiteY2" fmla="*/ 831451 h 1138632"/>
                <a:gd name="connsiteX3" fmla="*/ 914400 w 2707481"/>
                <a:gd name="connsiteY3" fmla="*/ 955276 h 1138632"/>
                <a:gd name="connsiteX4" fmla="*/ 1209675 w 2707481"/>
                <a:gd name="connsiteY4" fmla="*/ 1017188 h 1138632"/>
                <a:gd name="connsiteX5" fmla="*/ 1507331 w 2707481"/>
                <a:gd name="connsiteY5" fmla="*/ 1138632 h 1138632"/>
                <a:gd name="connsiteX6" fmla="*/ 1809750 w 2707481"/>
                <a:gd name="connsiteY6" fmla="*/ 919557 h 1138632"/>
                <a:gd name="connsiteX7" fmla="*/ 2112168 w 2707481"/>
                <a:gd name="connsiteY7" fmla="*/ 1048145 h 1138632"/>
                <a:gd name="connsiteX8" fmla="*/ 2409825 w 2707481"/>
                <a:gd name="connsiteY8" fmla="*/ 600470 h 1138632"/>
                <a:gd name="connsiteX9" fmla="*/ 2707481 w 2707481"/>
                <a:gd name="connsiteY9" fmla="*/ 943370 h 1138632"/>
                <a:gd name="connsiteX0" fmla="*/ 0 w 2707481"/>
                <a:gd name="connsiteY0" fmla="*/ 175248 h 1138632"/>
                <a:gd name="connsiteX1" fmla="*/ 300884 w 2707481"/>
                <a:gd name="connsiteY1" fmla="*/ 0 h 1138632"/>
                <a:gd name="connsiteX2" fmla="*/ 592083 w 2707481"/>
                <a:gd name="connsiteY2" fmla="*/ 96566 h 1138632"/>
                <a:gd name="connsiteX3" fmla="*/ 914400 w 2707481"/>
                <a:gd name="connsiteY3" fmla="*/ 955276 h 1138632"/>
                <a:gd name="connsiteX4" fmla="*/ 1209675 w 2707481"/>
                <a:gd name="connsiteY4" fmla="*/ 1017188 h 1138632"/>
                <a:gd name="connsiteX5" fmla="*/ 1507331 w 2707481"/>
                <a:gd name="connsiteY5" fmla="*/ 1138632 h 1138632"/>
                <a:gd name="connsiteX6" fmla="*/ 1809750 w 2707481"/>
                <a:gd name="connsiteY6" fmla="*/ 919557 h 1138632"/>
                <a:gd name="connsiteX7" fmla="*/ 2112168 w 2707481"/>
                <a:gd name="connsiteY7" fmla="*/ 1048145 h 1138632"/>
                <a:gd name="connsiteX8" fmla="*/ 2409825 w 2707481"/>
                <a:gd name="connsiteY8" fmla="*/ 600470 h 1138632"/>
                <a:gd name="connsiteX9" fmla="*/ 2707481 w 2707481"/>
                <a:gd name="connsiteY9" fmla="*/ 943370 h 1138632"/>
                <a:gd name="connsiteX0" fmla="*/ 0 w 2707481"/>
                <a:gd name="connsiteY0" fmla="*/ 175248 h 1138632"/>
                <a:gd name="connsiteX1" fmla="*/ 300884 w 2707481"/>
                <a:gd name="connsiteY1" fmla="*/ 0 h 1138632"/>
                <a:gd name="connsiteX2" fmla="*/ 592083 w 2707481"/>
                <a:gd name="connsiteY2" fmla="*/ 96566 h 1138632"/>
                <a:gd name="connsiteX3" fmla="*/ 900376 w 2707481"/>
                <a:gd name="connsiteY3" fmla="*/ 91365 h 1138632"/>
                <a:gd name="connsiteX4" fmla="*/ 1209675 w 2707481"/>
                <a:gd name="connsiteY4" fmla="*/ 1017188 h 1138632"/>
                <a:gd name="connsiteX5" fmla="*/ 1507331 w 2707481"/>
                <a:gd name="connsiteY5" fmla="*/ 1138632 h 1138632"/>
                <a:gd name="connsiteX6" fmla="*/ 1809750 w 2707481"/>
                <a:gd name="connsiteY6" fmla="*/ 919557 h 1138632"/>
                <a:gd name="connsiteX7" fmla="*/ 2112168 w 2707481"/>
                <a:gd name="connsiteY7" fmla="*/ 1048145 h 1138632"/>
                <a:gd name="connsiteX8" fmla="*/ 2409825 w 2707481"/>
                <a:gd name="connsiteY8" fmla="*/ 600470 h 1138632"/>
                <a:gd name="connsiteX9" fmla="*/ 2707481 w 2707481"/>
                <a:gd name="connsiteY9" fmla="*/ 943370 h 1138632"/>
                <a:gd name="connsiteX0" fmla="*/ 0 w 2707481"/>
                <a:gd name="connsiteY0" fmla="*/ 175248 h 1138632"/>
                <a:gd name="connsiteX1" fmla="*/ 300884 w 2707481"/>
                <a:gd name="connsiteY1" fmla="*/ 0 h 1138632"/>
                <a:gd name="connsiteX2" fmla="*/ 592083 w 2707481"/>
                <a:gd name="connsiteY2" fmla="*/ 96566 h 1138632"/>
                <a:gd name="connsiteX3" fmla="*/ 900376 w 2707481"/>
                <a:gd name="connsiteY3" fmla="*/ 91365 h 1138632"/>
                <a:gd name="connsiteX4" fmla="*/ 1195651 w 2707481"/>
                <a:gd name="connsiteY4" fmla="*/ 164496 h 1138632"/>
                <a:gd name="connsiteX5" fmla="*/ 1507331 w 2707481"/>
                <a:gd name="connsiteY5" fmla="*/ 1138632 h 1138632"/>
                <a:gd name="connsiteX6" fmla="*/ 1809750 w 2707481"/>
                <a:gd name="connsiteY6" fmla="*/ 919557 h 1138632"/>
                <a:gd name="connsiteX7" fmla="*/ 2112168 w 2707481"/>
                <a:gd name="connsiteY7" fmla="*/ 1048145 h 1138632"/>
                <a:gd name="connsiteX8" fmla="*/ 2409825 w 2707481"/>
                <a:gd name="connsiteY8" fmla="*/ 600470 h 1138632"/>
                <a:gd name="connsiteX9" fmla="*/ 2707481 w 2707481"/>
                <a:gd name="connsiteY9" fmla="*/ 943370 h 1138632"/>
                <a:gd name="connsiteX0" fmla="*/ 0 w 2707481"/>
                <a:gd name="connsiteY0" fmla="*/ 175248 h 1048145"/>
                <a:gd name="connsiteX1" fmla="*/ 300884 w 2707481"/>
                <a:gd name="connsiteY1" fmla="*/ 0 h 1048145"/>
                <a:gd name="connsiteX2" fmla="*/ 592083 w 2707481"/>
                <a:gd name="connsiteY2" fmla="*/ 96566 h 1048145"/>
                <a:gd name="connsiteX3" fmla="*/ 900376 w 2707481"/>
                <a:gd name="connsiteY3" fmla="*/ 91365 h 1048145"/>
                <a:gd name="connsiteX4" fmla="*/ 1195651 w 2707481"/>
                <a:gd name="connsiteY4" fmla="*/ 164496 h 1048145"/>
                <a:gd name="connsiteX5" fmla="*/ 1498916 w 2707481"/>
                <a:gd name="connsiteY5" fmla="*/ 64353 h 1048145"/>
                <a:gd name="connsiteX6" fmla="*/ 1809750 w 2707481"/>
                <a:gd name="connsiteY6" fmla="*/ 919557 h 1048145"/>
                <a:gd name="connsiteX7" fmla="*/ 2112168 w 2707481"/>
                <a:gd name="connsiteY7" fmla="*/ 1048145 h 1048145"/>
                <a:gd name="connsiteX8" fmla="*/ 2409825 w 2707481"/>
                <a:gd name="connsiteY8" fmla="*/ 600470 h 1048145"/>
                <a:gd name="connsiteX9" fmla="*/ 2707481 w 2707481"/>
                <a:gd name="connsiteY9" fmla="*/ 943370 h 1048145"/>
                <a:gd name="connsiteX0" fmla="*/ 0 w 2699066"/>
                <a:gd name="connsiteY0" fmla="*/ 175248 h 1048145"/>
                <a:gd name="connsiteX1" fmla="*/ 300884 w 2699066"/>
                <a:gd name="connsiteY1" fmla="*/ 0 h 1048145"/>
                <a:gd name="connsiteX2" fmla="*/ 592083 w 2699066"/>
                <a:gd name="connsiteY2" fmla="*/ 96566 h 1048145"/>
                <a:gd name="connsiteX3" fmla="*/ 900376 w 2699066"/>
                <a:gd name="connsiteY3" fmla="*/ 91365 h 1048145"/>
                <a:gd name="connsiteX4" fmla="*/ 1195651 w 2699066"/>
                <a:gd name="connsiteY4" fmla="*/ 164496 h 1048145"/>
                <a:gd name="connsiteX5" fmla="*/ 1498916 w 2699066"/>
                <a:gd name="connsiteY5" fmla="*/ 64353 h 1048145"/>
                <a:gd name="connsiteX6" fmla="*/ 1809750 w 2699066"/>
                <a:gd name="connsiteY6" fmla="*/ 919557 h 1048145"/>
                <a:gd name="connsiteX7" fmla="*/ 2112168 w 2699066"/>
                <a:gd name="connsiteY7" fmla="*/ 1048145 h 1048145"/>
                <a:gd name="connsiteX8" fmla="*/ 2409825 w 2699066"/>
                <a:gd name="connsiteY8" fmla="*/ 600470 h 1048145"/>
                <a:gd name="connsiteX9" fmla="*/ 2699066 w 2699066"/>
                <a:gd name="connsiteY9" fmla="*/ 309461 h 1048145"/>
                <a:gd name="connsiteX0" fmla="*/ 0 w 2699066"/>
                <a:gd name="connsiteY0" fmla="*/ 175248 h 1048145"/>
                <a:gd name="connsiteX1" fmla="*/ 300884 w 2699066"/>
                <a:gd name="connsiteY1" fmla="*/ 0 h 1048145"/>
                <a:gd name="connsiteX2" fmla="*/ 592083 w 2699066"/>
                <a:gd name="connsiteY2" fmla="*/ 96566 h 1048145"/>
                <a:gd name="connsiteX3" fmla="*/ 900376 w 2699066"/>
                <a:gd name="connsiteY3" fmla="*/ 91365 h 1048145"/>
                <a:gd name="connsiteX4" fmla="*/ 1195651 w 2699066"/>
                <a:gd name="connsiteY4" fmla="*/ 164496 h 1048145"/>
                <a:gd name="connsiteX5" fmla="*/ 1498916 w 2699066"/>
                <a:gd name="connsiteY5" fmla="*/ 64353 h 1048145"/>
                <a:gd name="connsiteX6" fmla="*/ 1809750 w 2699066"/>
                <a:gd name="connsiteY6" fmla="*/ 919557 h 1048145"/>
                <a:gd name="connsiteX7" fmla="*/ 2112168 w 2699066"/>
                <a:gd name="connsiteY7" fmla="*/ 1048145 h 1048145"/>
                <a:gd name="connsiteX8" fmla="*/ 2395800 w 2699066"/>
                <a:gd name="connsiteY8" fmla="*/ 311565 h 1048145"/>
                <a:gd name="connsiteX9" fmla="*/ 2699066 w 2699066"/>
                <a:gd name="connsiteY9" fmla="*/ 309461 h 1048145"/>
                <a:gd name="connsiteX0" fmla="*/ 0 w 2699066"/>
                <a:gd name="connsiteY0" fmla="*/ 175248 h 919557"/>
                <a:gd name="connsiteX1" fmla="*/ 300884 w 2699066"/>
                <a:gd name="connsiteY1" fmla="*/ 0 h 919557"/>
                <a:gd name="connsiteX2" fmla="*/ 592083 w 2699066"/>
                <a:gd name="connsiteY2" fmla="*/ 96566 h 919557"/>
                <a:gd name="connsiteX3" fmla="*/ 900376 w 2699066"/>
                <a:gd name="connsiteY3" fmla="*/ 91365 h 919557"/>
                <a:gd name="connsiteX4" fmla="*/ 1195651 w 2699066"/>
                <a:gd name="connsiteY4" fmla="*/ 164496 h 919557"/>
                <a:gd name="connsiteX5" fmla="*/ 1498916 w 2699066"/>
                <a:gd name="connsiteY5" fmla="*/ 64353 h 919557"/>
                <a:gd name="connsiteX6" fmla="*/ 1809750 w 2699066"/>
                <a:gd name="connsiteY6" fmla="*/ 919557 h 919557"/>
                <a:gd name="connsiteX7" fmla="*/ 2095338 w 2699066"/>
                <a:gd name="connsiteY7" fmla="*/ 147770 h 919557"/>
                <a:gd name="connsiteX8" fmla="*/ 2395800 w 2699066"/>
                <a:gd name="connsiteY8" fmla="*/ 311565 h 919557"/>
                <a:gd name="connsiteX9" fmla="*/ 2699066 w 2699066"/>
                <a:gd name="connsiteY9" fmla="*/ 309461 h 919557"/>
                <a:gd name="connsiteX0" fmla="*/ 0 w 2699066"/>
                <a:gd name="connsiteY0" fmla="*/ 175248 h 311565"/>
                <a:gd name="connsiteX1" fmla="*/ 300884 w 2699066"/>
                <a:gd name="connsiteY1" fmla="*/ 0 h 311565"/>
                <a:gd name="connsiteX2" fmla="*/ 592083 w 2699066"/>
                <a:gd name="connsiteY2" fmla="*/ 96566 h 311565"/>
                <a:gd name="connsiteX3" fmla="*/ 900376 w 2699066"/>
                <a:gd name="connsiteY3" fmla="*/ 91365 h 311565"/>
                <a:gd name="connsiteX4" fmla="*/ 1195651 w 2699066"/>
                <a:gd name="connsiteY4" fmla="*/ 164496 h 311565"/>
                <a:gd name="connsiteX5" fmla="*/ 1498916 w 2699066"/>
                <a:gd name="connsiteY5" fmla="*/ 64353 h 311565"/>
                <a:gd name="connsiteX6" fmla="*/ 1792920 w 2699066"/>
                <a:gd name="connsiteY6" fmla="*/ 131377 h 311565"/>
                <a:gd name="connsiteX7" fmla="*/ 2095338 w 2699066"/>
                <a:gd name="connsiteY7" fmla="*/ 147770 h 311565"/>
                <a:gd name="connsiteX8" fmla="*/ 2395800 w 2699066"/>
                <a:gd name="connsiteY8" fmla="*/ 311565 h 311565"/>
                <a:gd name="connsiteX9" fmla="*/ 2699066 w 2699066"/>
                <a:gd name="connsiteY9" fmla="*/ 309461 h 311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9066" h="311565">
                  <a:moveTo>
                    <a:pt x="0" y="175248"/>
                  </a:moveTo>
                  <a:lnTo>
                    <a:pt x="300884" y="0"/>
                  </a:lnTo>
                  <a:lnTo>
                    <a:pt x="592083" y="96566"/>
                  </a:lnTo>
                  <a:lnTo>
                    <a:pt x="900376" y="91365"/>
                  </a:lnTo>
                  <a:lnTo>
                    <a:pt x="1195651" y="164496"/>
                  </a:lnTo>
                  <a:lnTo>
                    <a:pt x="1498916" y="64353"/>
                  </a:lnTo>
                  <a:lnTo>
                    <a:pt x="1792920" y="131377"/>
                  </a:lnTo>
                  <a:lnTo>
                    <a:pt x="2095338" y="147770"/>
                  </a:lnTo>
                  <a:lnTo>
                    <a:pt x="2395800" y="311565"/>
                  </a:lnTo>
                  <a:lnTo>
                    <a:pt x="2699066" y="309461"/>
                  </a:ln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54" name="Freeform: Shape 453">
              <a:extLst>
                <a:ext uri="{FF2B5EF4-FFF2-40B4-BE49-F238E27FC236}">
                  <a16:creationId xmlns:a16="http://schemas.microsoft.com/office/drawing/2014/main" id="{6A3F1C01-6447-4377-BB42-2C171CD8E886}"/>
                </a:ext>
              </a:extLst>
            </p:cNvPr>
            <p:cNvSpPr/>
            <p:nvPr/>
          </p:nvSpPr>
          <p:spPr>
            <a:xfrm>
              <a:off x="5028754" y="2061498"/>
              <a:ext cx="2705786" cy="897031"/>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 name="connsiteX0" fmla="*/ 0 w 2714201"/>
                <a:gd name="connsiteY0" fmla="*/ 345032 h 914400"/>
                <a:gd name="connsiteX1" fmla="*/ 290088 w 2714201"/>
                <a:gd name="connsiteY1" fmla="*/ 914400 h 914400"/>
                <a:gd name="connsiteX2" fmla="*/ 597270 w 2714201"/>
                <a:gd name="connsiteY2" fmla="*/ 781050 h 914400"/>
                <a:gd name="connsiteX3" fmla="*/ 894926 w 2714201"/>
                <a:gd name="connsiteY3" fmla="*/ 590550 h 914400"/>
                <a:gd name="connsiteX4" fmla="*/ 1218776 w 2714201"/>
                <a:gd name="connsiteY4" fmla="*/ 566737 h 914400"/>
                <a:gd name="connsiteX5" fmla="*/ 1502145 w 2714201"/>
                <a:gd name="connsiteY5" fmla="*/ 302419 h 914400"/>
                <a:gd name="connsiteX6" fmla="*/ 1806945 w 2714201"/>
                <a:gd name="connsiteY6" fmla="*/ 216694 h 914400"/>
                <a:gd name="connsiteX7" fmla="*/ 2111745 w 2714201"/>
                <a:gd name="connsiteY7" fmla="*/ 731044 h 914400"/>
                <a:gd name="connsiteX8" fmla="*/ 2407020 w 2714201"/>
                <a:gd name="connsiteY8" fmla="*/ 678656 h 914400"/>
                <a:gd name="connsiteX9" fmla="*/ 2714201 w 2714201"/>
                <a:gd name="connsiteY9" fmla="*/ 0 h 914400"/>
                <a:gd name="connsiteX0" fmla="*/ 0 w 2714201"/>
                <a:gd name="connsiteY0" fmla="*/ 345032 h 948059"/>
                <a:gd name="connsiteX1" fmla="*/ 290088 w 2714201"/>
                <a:gd name="connsiteY1" fmla="*/ 948059 h 948059"/>
                <a:gd name="connsiteX2" fmla="*/ 597270 w 2714201"/>
                <a:gd name="connsiteY2" fmla="*/ 781050 h 948059"/>
                <a:gd name="connsiteX3" fmla="*/ 894926 w 2714201"/>
                <a:gd name="connsiteY3" fmla="*/ 590550 h 948059"/>
                <a:gd name="connsiteX4" fmla="*/ 1218776 w 2714201"/>
                <a:gd name="connsiteY4" fmla="*/ 566737 h 948059"/>
                <a:gd name="connsiteX5" fmla="*/ 1502145 w 2714201"/>
                <a:gd name="connsiteY5" fmla="*/ 302419 h 948059"/>
                <a:gd name="connsiteX6" fmla="*/ 1806945 w 2714201"/>
                <a:gd name="connsiteY6" fmla="*/ 216694 h 948059"/>
                <a:gd name="connsiteX7" fmla="*/ 2111745 w 2714201"/>
                <a:gd name="connsiteY7" fmla="*/ 731044 h 948059"/>
                <a:gd name="connsiteX8" fmla="*/ 2407020 w 2714201"/>
                <a:gd name="connsiteY8" fmla="*/ 678656 h 948059"/>
                <a:gd name="connsiteX9" fmla="*/ 2714201 w 2714201"/>
                <a:gd name="connsiteY9" fmla="*/ 0 h 948059"/>
                <a:gd name="connsiteX0" fmla="*/ 0 w 2714201"/>
                <a:gd name="connsiteY0" fmla="*/ 345032 h 948059"/>
                <a:gd name="connsiteX1" fmla="*/ 290088 w 2714201"/>
                <a:gd name="connsiteY1" fmla="*/ 948059 h 948059"/>
                <a:gd name="connsiteX2" fmla="*/ 588856 w 2714201"/>
                <a:gd name="connsiteY2" fmla="*/ 935320 h 948059"/>
                <a:gd name="connsiteX3" fmla="*/ 894926 w 2714201"/>
                <a:gd name="connsiteY3" fmla="*/ 590550 h 948059"/>
                <a:gd name="connsiteX4" fmla="*/ 1218776 w 2714201"/>
                <a:gd name="connsiteY4" fmla="*/ 566737 h 948059"/>
                <a:gd name="connsiteX5" fmla="*/ 1502145 w 2714201"/>
                <a:gd name="connsiteY5" fmla="*/ 302419 h 948059"/>
                <a:gd name="connsiteX6" fmla="*/ 1806945 w 2714201"/>
                <a:gd name="connsiteY6" fmla="*/ 216694 h 948059"/>
                <a:gd name="connsiteX7" fmla="*/ 2111745 w 2714201"/>
                <a:gd name="connsiteY7" fmla="*/ 731044 h 948059"/>
                <a:gd name="connsiteX8" fmla="*/ 2407020 w 2714201"/>
                <a:gd name="connsiteY8" fmla="*/ 678656 h 948059"/>
                <a:gd name="connsiteX9" fmla="*/ 2714201 w 2714201"/>
                <a:gd name="connsiteY9" fmla="*/ 0 h 948059"/>
                <a:gd name="connsiteX0" fmla="*/ 0 w 2714201"/>
                <a:gd name="connsiteY0" fmla="*/ 345032 h 1103848"/>
                <a:gd name="connsiteX1" fmla="*/ 290088 w 2714201"/>
                <a:gd name="connsiteY1" fmla="*/ 948059 h 1103848"/>
                <a:gd name="connsiteX2" fmla="*/ 588856 w 2714201"/>
                <a:gd name="connsiteY2" fmla="*/ 935320 h 1103848"/>
                <a:gd name="connsiteX3" fmla="*/ 892121 w 2714201"/>
                <a:gd name="connsiteY3" fmla="*/ 1103848 h 1103848"/>
                <a:gd name="connsiteX4" fmla="*/ 1218776 w 2714201"/>
                <a:gd name="connsiteY4" fmla="*/ 566737 h 1103848"/>
                <a:gd name="connsiteX5" fmla="*/ 1502145 w 2714201"/>
                <a:gd name="connsiteY5" fmla="*/ 302419 h 1103848"/>
                <a:gd name="connsiteX6" fmla="*/ 1806945 w 2714201"/>
                <a:gd name="connsiteY6" fmla="*/ 216694 h 1103848"/>
                <a:gd name="connsiteX7" fmla="*/ 2111745 w 2714201"/>
                <a:gd name="connsiteY7" fmla="*/ 731044 h 1103848"/>
                <a:gd name="connsiteX8" fmla="*/ 2407020 w 2714201"/>
                <a:gd name="connsiteY8" fmla="*/ 678656 h 1103848"/>
                <a:gd name="connsiteX9" fmla="*/ 2714201 w 2714201"/>
                <a:gd name="connsiteY9" fmla="*/ 0 h 1103848"/>
                <a:gd name="connsiteX0" fmla="*/ 0 w 2714201"/>
                <a:gd name="connsiteY0" fmla="*/ 345032 h 1183817"/>
                <a:gd name="connsiteX1" fmla="*/ 290088 w 2714201"/>
                <a:gd name="connsiteY1" fmla="*/ 948059 h 1183817"/>
                <a:gd name="connsiteX2" fmla="*/ 588856 w 2714201"/>
                <a:gd name="connsiteY2" fmla="*/ 935320 h 1183817"/>
                <a:gd name="connsiteX3" fmla="*/ 892121 w 2714201"/>
                <a:gd name="connsiteY3" fmla="*/ 1103848 h 1183817"/>
                <a:gd name="connsiteX4" fmla="*/ 1199142 w 2714201"/>
                <a:gd name="connsiteY4" fmla="*/ 1183817 h 1183817"/>
                <a:gd name="connsiteX5" fmla="*/ 1502145 w 2714201"/>
                <a:gd name="connsiteY5" fmla="*/ 302419 h 1183817"/>
                <a:gd name="connsiteX6" fmla="*/ 1806945 w 2714201"/>
                <a:gd name="connsiteY6" fmla="*/ 216694 h 1183817"/>
                <a:gd name="connsiteX7" fmla="*/ 2111745 w 2714201"/>
                <a:gd name="connsiteY7" fmla="*/ 731044 h 1183817"/>
                <a:gd name="connsiteX8" fmla="*/ 2407020 w 2714201"/>
                <a:gd name="connsiteY8" fmla="*/ 678656 h 1183817"/>
                <a:gd name="connsiteX9" fmla="*/ 2714201 w 2714201"/>
                <a:gd name="connsiteY9" fmla="*/ 0 h 1183817"/>
                <a:gd name="connsiteX0" fmla="*/ 0 w 2714201"/>
                <a:gd name="connsiteY0" fmla="*/ 345032 h 1242063"/>
                <a:gd name="connsiteX1" fmla="*/ 290088 w 2714201"/>
                <a:gd name="connsiteY1" fmla="*/ 948059 h 1242063"/>
                <a:gd name="connsiteX2" fmla="*/ 588856 w 2714201"/>
                <a:gd name="connsiteY2" fmla="*/ 935320 h 1242063"/>
                <a:gd name="connsiteX3" fmla="*/ 892121 w 2714201"/>
                <a:gd name="connsiteY3" fmla="*/ 1103848 h 1242063"/>
                <a:gd name="connsiteX4" fmla="*/ 1199142 w 2714201"/>
                <a:gd name="connsiteY4" fmla="*/ 1183817 h 1242063"/>
                <a:gd name="connsiteX5" fmla="*/ 1496535 w 2714201"/>
                <a:gd name="connsiteY5" fmla="*/ 1242063 h 1242063"/>
                <a:gd name="connsiteX6" fmla="*/ 1806945 w 2714201"/>
                <a:gd name="connsiteY6" fmla="*/ 216694 h 1242063"/>
                <a:gd name="connsiteX7" fmla="*/ 2111745 w 2714201"/>
                <a:gd name="connsiteY7" fmla="*/ 731044 h 1242063"/>
                <a:gd name="connsiteX8" fmla="*/ 2407020 w 2714201"/>
                <a:gd name="connsiteY8" fmla="*/ 678656 h 1242063"/>
                <a:gd name="connsiteX9" fmla="*/ 2714201 w 2714201"/>
                <a:gd name="connsiteY9" fmla="*/ 0 h 1242063"/>
                <a:gd name="connsiteX0" fmla="*/ 0 w 2714201"/>
                <a:gd name="connsiteY0" fmla="*/ 345032 h 1242063"/>
                <a:gd name="connsiteX1" fmla="*/ 290088 w 2714201"/>
                <a:gd name="connsiteY1" fmla="*/ 948059 h 1242063"/>
                <a:gd name="connsiteX2" fmla="*/ 588856 w 2714201"/>
                <a:gd name="connsiteY2" fmla="*/ 935320 h 1242063"/>
                <a:gd name="connsiteX3" fmla="*/ 892121 w 2714201"/>
                <a:gd name="connsiteY3" fmla="*/ 1103848 h 1242063"/>
                <a:gd name="connsiteX4" fmla="*/ 1199142 w 2714201"/>
                <a:gd name="connsiteY4" fmla="*/ 1183817 h 1242063"/>
                <a:gd name="connsiteX5" fmla="*/ 1496535 w 2714201"/>
                <a:gd name="connsiteY5" fmla="*/ 1242063 h 1242063"/>
                <a:gd name="connsiteX6" fmla="*/ 1798530 w 2714201"/>
                <a:gd name="connsiteY6" fmla="*/ 1164752 h 1242063"/>
                <a:gd name="connsiteX7" fmla="*/ 2111745 w 2714201"/>
                <a:gd name="connsiteY7" fmla="*/ 731044 h 1242063"/>
                <a:gd name="connsiteX8" fmla="*/ 2407020 w 2714201"/>
                <a:gd name="connsiteY8" fmla="*/ 678656 h 1242063"/>
                <a:gd name="connsiteX9" fmla="*/ 2714201 w 2714201"/>
                <a:gd name="connsiteY9" fmla="*/ 0 h 1242063"/>
                <a:gd name="connsiteX0" fmla="*/ 0 w 2714201"/>
                <a:gd name="connsiteY0" fmla="*/ 345032 h 1242063"/>
                <a:gd name="connsiteX1" fmla="*/ 290088 w 2714201"/>
                <a:gd name="connsiteY1" fmla="*/ 948059 h 1242063"/>
                <a:gd name="connsiteX2" fmla="*/ 588856 w 2714201"/>
                <a:gd name="connsiteY2" fmla="*/ 935320 h 1242063"/>
                <a:gd name="connsiteX3" fmla="*/ 892121 w 2714201"/>
                <a:gd name="connsiteY3" fmla="*/ 1103848 h 1242063"/>
                <a:gd name="connsiteX4" fmla="*/ 1199142 w 2714201"/>
                <a:gd name="connsiteY4" fmla="*/ 1183817 h 1242063"/>
                <a:gd name="connsiteX5" fmla="*/ 1496535 w 2714201"/>
                <a:gd name="connsiteY5" fmla="*/ 1242063 h 1242063"/>
                <a:gd name="connsiteX6" fmla="*/ 1798530 w 2714201"/>
                <a:gd name="connsiteY6" fmla="*/ 1164752 h 1242063"/>
                <a:gd name="connsiteX7" fmla="*/ 2100525 w 2714201"/>
                <a:gd name="connsiteY7" fmla="*/ 1202268 h 1242063"/>
                <a:gd name="connsiteX8" fmla="*/ 2407020 w 2714201"/>
                <a:gd name="connsiteY8" fmla="*/ 678656 h 1242063"/>
                <a:gd name="connsiteX9" fmla="*/ 2714201 w 2714201"/>
                <a:gd name="connsiteY9" fmla="*/ 0 h 1242063"/>
                <a:gd name="connsiteX0" fmla="*/ 0 w 2714201"/>
                <a:gd name="connsiteY0" fmla="*/ 345032 h 1242063"/>
                <a:gd name="connsiteX1" fmla="*/ 290088 w 2714201"/>
                <a:gd name="connsiteY1" fmla="*/ 948059 h 1242063"/>
                <a:gd name="connsiteX2" fmla="*/ 588856 w 2714201"/>
                <a:gd name="connsiteY2" fmla="*/ 935320 h 1242063"/>
                <a:gd name="connsiteX3" fmla="*/ 892121 w 2714201"/>
                <a:gd name="connsiteY3" fmla="*/ 1103848 h 1242063"/>
                <a:gd name="connsiteX4" fmla="*/ 1199142 w 2714201"/>
                <a:gd name="connsiteY4" fmla="*/ 1183817 h 1242063"/>
                <a:gd name="connsiteX5" fmla="*/ 1496535 w 2714201"/>
                <a:gd name="connsiteY5" fmla="*/ 1242063 h 1242063"/>
                <a:gd name="connsiteX6" fmla="*/ 1798530 w 2714201"/>
                <a:gd name="connsiteY6" fmla="*/ 1164752 h 1242063"/>
                <a:gd name="connsiteX7" fmla="*/ 2100525 w 2714201"/>
                <a:gd name="connsiteY7" fmla="*/ 1202268 h 1242063"/>
                <a:gd name="connsiteX8" fmla="*/ 2395800 w 2714201"/>
                <a:gd name="connsiteY8" fmla="*/ 1203173 h 1242063"/>
                <a:gd name="connsiteX9" fmla="*/ 2714201 w 2714201"/>
                <a:gd name="connsiteY9" fmla="*/ 0 h 1242063"/>
                <a:gd name="connsiteX0" fmla="*/ 0 w 2705786"/>
                <a:gd name="connsiteY0" fmla="*/ 0 h 897031"/>
                <a:gd name="connsiteX1" fmla="*/ 290088 w 2705786"/>
                <a:gd name="connsiteY1" fmla="*/ 603027 h 897031"/>
                <a:gd name="connsiteX2" fmla="*/ 588856 w 2705786"/>
                <a:gd name="connsiteY2" fmla="*/ 590288 h 897031"/>
                <a:gd name="connsiteX3" fmla="*/ 892121 w 2705786"/>
                <a:gd name="connsiteY3" fmla="*/ 758816 h 897031"/>
                <a:gd name="connsiteX4" fmla="*/ 1199142 w 2705786"/>
                <a:gd name="connsiteY4" fmla="*/ 838785 h 897031"/>
                <a:gd name="connsiteX5" fmla="*/ 1496535 w 2705786"/>
                <a:gd name="connsiteY5" fmla="*/ 897031 h 897031"/>
                <a:gd name="connsiteX6" fmla="*/ 1798530 w 2705786"/>
                <a:gd name="connsiteY6" fmla="*/ 819720 h 897031"/>
                <a:gd name="connsiteX7" fmla="*/ 2100525 w 2705786"/>
                <a:gd name="connsiteY7" fmla="*/ 857236 h 897031"/>
                <a:gd name="connsiteX8" fmla="*/ 2395800 w 2705786"/>
                <a:gd name="connsiteY8" fmla="*/ 858141 h 897031"/>
                <a:gd name="connsiteX9" fmla="*/ 2705786 w 2705786"/>
                <a:gd name="connsiteY9" fmla="*/ 785346 h 89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5786" h="897031">
                  <a:moveTo>
                    <a:pt x="0" y="0"/>
                  </a:moveTo>
                  <a:lnTo>
                    <a:pt x="290088" y="603027"/>
                  </a:lnTo>
                  <a:lnTo>
                    <a:pt x="588856" y="590288"/>
                  </a:lnTo>
                  <a:lnTo>
                    <a:pt x="892121" y="758816"/>
                  </a:lnTo>
                  <a:lnTo>
                    <a:pt x="1199142" y="838785"/>
                  </a:lnTo>
                  <a:lnTo>
                    <a:pt x="1496535" y="897031"/>
                  </a:lnTo>
                  <a:lnTo>
                    <a:pt x="1798530" y="819720"/>
                  </a:lnTo>
                  <a:lnTo>
                    <a:pt x="2100525" y="857236"/>
                  </a:lnTo>
                  <a:lnTo>
                    <a:pt x="2395800" y="858141"/>
                  </a:lnTo>
                  <a:lnTo>
                    <a:pt x="2705786" y="785346"/>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55" name="Straight Connector 454">
              <a:extLst>
                <a:ext uri="{FF2B5EF4-FFF2-40B4-BE49-F238E27FC236}">
                  <a16:creationId xmlns:a16="http://schemas.microsoft.com/office/drawing/2014/main" id="{5671C002-A4B0-42DE-B091-D52923427220}"/>
                </a:ext>
              </a:extLst>
            </p:cNvPr>
            <p:cNvCxnSpPr>
              <a:cxnSpLocks/>
            </p:cNvCxnSpPr>
            <p:nvPr/>
          </p:nvCxnSpPr>
          <p:spPr>
            <a:xfrm>
              <a:off x="4889291" y="1640265"/>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6" name="TextBox 455">
              <a:extLst>
                <a:ext uri="{FF2B5EF4-FFF2-40B4-BE49-F238E27FC236}">
                  <a16:creationId xmlns:a16="http://schemas.microsoft.com/office/drawing/2014/main" id="{1D5956D2-D8C7-41ED-B85B-6E27A3F3D779}"/>
                </a:ext>
              </a:extLst>
            </p:cNvPr>
            <p:cNvSpPr txBox="1"/>
            <p:nvPr/>
          </p:nvSpPr>
          <p:spPr>
            <a:xfrm rot="16200000">
              <a:off x="3699345" y="2128110"/>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457" name="Straight Connector 456">
              <a:extLst>
                <a:ext uri="{FF2B5EF4-FFF2-40B4-BE49-F238E27FC236}">
                  <a16:creationId xmlns:a16="http://schemas.microsoft.com/office/drawing/2014/main" id="{D17A7495-ACF4-499E-AAAF-DD1EE4A648E7}"/>
                </a:ext>
              </a:extLst>
            </p:cNvPr>
            <p:cNvCxnSpPr>
              <a:cxnSpLocks/>
            </p:cNvCxnSpPr>
            <p:nvPr/>
          </p:nvCxnSpPr>
          <p:spPr>
            <a:xfrm flipH="1">
              <a:off x="4809671" y="30722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58" name="TextBox 457">
              <a:extLst>
                <a:ext uri="{FF2B5EF4-FFF2-40B4-BE49-F238E27FC236}">
                  <a16:creationId xmlns:a16="http://schemas.microsoft.com/office/drawing/2014/main" id="{12891506-C528-4743-84D4-BB446D089FB8}"/>
                </a:ext>
              </a:extLst>
            </p:cNvPr>
            <p:cNvSpPr txBox="1"/>
            <p:nvPr/>
          </p:nvSpPr>
          <p:spPr>
            <a:xfrm>
              <a:off x="4881672" y="3210828"/>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459" name="Straight Connector 458">
              <a:extLst>
                <a:ext uri="{FF2B5EF4-FFF2-40B4-BE49-F238E27FC236}">
                  <a16:creationId xmlns:a16="http://schemas.microsoft.com/office/drawing/2014/main" id="{466B3641-0439-4651-B6D0-30BEE92F8788}"/>
                </a:ext>
              </a:extLst>
            </p:cNvPr>
            <p:cNvCxnSpPr>
              <a:cxnSpLocks/>
            </p:cNvCxnSpPr>
            <p:nvPr/>
          </p:nvCxnSpPr>
          <p:spPr>
            <a:xfrm flipH="1">
              <a:off x="4881671" y="3072480"/>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0" name="Straight Connector 459">
              <a:extLst>
                <a:ext uri="{FF2B5EF4-FFF2-40B4-BE49-F238E27FC236}">
                  <a16:creationId xmlns:a16="http://schemas.microsoft.com/office/drawing/2014/main" id="{91A9FF3B-181C-4911-B23D-4B387D64A5A9}"/>
                </a:ext>
              </a:extLst>
            </p:cNvPr>
            <p:cNvCxnSpPr>
              <a:cxnSpLocks/>
            </p:cNvCxnSpPr>
            <p:nvPr/>
          </p:nvCxnSpPr>
          <p:spPr>
            <a:xfrm rot="16200000" flipH="1">
              <a:off x="7697445" y="310918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1" name="Straight Connector 460">
              <a:extLst>
                <a:ext uri="{FF2B5EF4-FFF2-40B4-BE49-F238E27FC236}">
                  <a16:creationId xmlns:a16="http://schemas.microsoft.com/office/drawing/2014/main" id="{B8CC2B48-F7F0-4125-B9B3-5AD39FCA2CB3}"/>
                </a:ext>
              </a:extLst>
            </p:cNvPr>
            <p:cNvCxnSpPr>
              <a:cxnSpLocks/>
            </p:cNvCxnSpPr>
            <p:nvPr/>
          </p:nvCxnSpPr>
          <p:spPr>
            <a:xfrm rot="16200000" flipH="1">
              <a:off x="7069439" y="310918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2" name="Straight Connector 461">
              <a:extLst>
                <a:ext uri="{FF2B5EF4-FFF2-40B4-BE49-F238E27FC236}">
                  <a16:creationId xmlns:a16="http://schemas.microsoft.com/office/drawing/2014/main" id="{0708AE5B-024B-4FC0-91C2-314C746402E8}"/>
                </a:ext>
              </a:extLst>
            </p:cNvPr>
            <p:cNvCxnSpPr>
              <a:cxnSpLocks/>
            </p:cNvCxnSpPr>
            <p:nvPr/>
          </p:nvCxnSpPr>
          <p:spPr>
            <a:xfrm rot="16200000" flipH="1">
              <a:off x="6183374" y="31091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3" name="Straight Connector 462">
              <a:extLst>
                <a:ext uri="{FF2B5EF4-FFF2-40B4-BE49-F238E27FC236}">
                  <a16:creationId xmlns:a16="http://schemas.microsoft.com/office/drawing/2014/main" id="{6AD790EA-2775-48B8-A7FA-7A7BB5BC2FF8}"/>
                </a:ext>
              </a:extLst>
            </p:cNvPr>
            <p:cNvCxnSpPr>
              <a:cxnSpLocks/>
            </p:cNvCxnSpPr>
            <p:nvPr/>
          </p:nvCxnSpPr>
          <p:spPr>
            <a:xfrm rot="16200000" flipH="1">
              <a:off x="5858039" y="310918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4" name="Straight Connector 463">
              <a:extLst>
                <a:ext uri="{FF2B5EF4-FFF2-40B4-BE49-F238E27FC236}">
                  <a16:creationId xmlns:a16="http://schemas.microsoft.com/office/drawing/2014/main" id="{FF91E777-B9B8-4BE5-B35F-F3B067E20D30}"/>
                </a:ext>
              </a:extLst>
            </p:cNvPr>
            <p:cNvCxnSpPr>
              <a:cxnSpLocks/>
            </p:cNvCxnSpPr>
            <p:nvPr/>
          </p:nvCxnSpPr>
          <p:spPr>
            <a:xfrm rot="16200000" flipH="1">
              <a:off x="5268868" y="310918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5" name="Straight Connector 464">
              <a:extLst>
                <a:ext uri="{FF2B5EF4-FFF2-40B4-BE49-F238E27FC236}">
                  <a16:creationId xmlns:a16="http://schemas.microsoft.com/office/drawing/2014/main" id="{27A2AD88-8D57-49BB-BBEF-25598FD16CCD}"/>
                </a:ext>
              </a:extLst>
            </p:cNvPr>
            <p:cNvCxnSpPr>
              <a:cxnSpLocks/>
            </p:cNvCxnSpPr>
            <p:nvPr/>
          </p:nvCxnSpPr>
          <p:spPr>
            <a:xfrm rot="16200000" flipH="1">
              <a:off x="5002076" y="310918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6" name="Straight Connector 465">
              <a:extLst>
                <a:ext uri="{FF2B5EF4-FFF2-40B4-BE49-F238E27FC236}">
                  <a16:creationId xmlns:a16="http://schemas.microsoft.com/office/drawing/2014/main" id="{3895A9E0-D312-47CC-B4A2-7C2A5DBD4818}"/>
                </a:ext>
              </a:extLst>
            </p:cNvPr>
            <p:cNvCxnSpPr>
              <a:cxnSpLocks/>
            </p:cNvCxnSpPr>
            <p:nvPr/>
          </p:nvCxnSpPr>
          <p:spPr>
            <a:xfrm rot="16200000" flipH="1">
              <a:off x="5560835" y="310123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7" name="Straight Connector 466">
              <a:extLst>
                <a:ext uri="{FF2B5EF4-FFF2-40B4-BE49-F238E27FC236}">
                  <a16:creationId xmlns:a16="http://schemas.microsoft.com/office/drawing/2014/main" id="{E32971AF-78EE-42E7-B256-2CECD265BDD6}"/>
                </a:ext>
              </a:extLst>
            </p:cNvPr>
            <p:cNvCxnSpPr>
              <a:cxnSpLocks/>
            </p:cNvCxnSpPr>
            <p:nvPr/>
          </p:nvCxnSpPr>
          <p:spPr>
            <a:xfrm rot="16200000" flipH="1">
              <a:off x="6490962" y="31045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8" name="Straight Connector 467">
              <a:extLst>
                <a:ext uri="{FF2B5EF4-FFF2-40B4-BE49-F238E27FC236}">
                  <a16:creationId xmlns:a16="http://schemas.microsoft.com/office/drawing/2014/main" id="{F11192D9-F724-43AA-8A7B-138F07D8DEA2}"/>
                </a:ext>
              </a:extLst>
            </p:cNvPr>
            <p:cNvCxnSpPr>
              <a:cxnSpLocks/>
            </p:cNvCxnSpPr>
            <p:nvPr/>
          </p:nvCxnSpPr>
          <p:spPr>
            <a:xfrm rot="16200000" flipH="1">
              <a:off x="6796585" y="310986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469" name="Group 468">
              <a:extLst>
                <a:ext uri="{FF2B5EF4-FFF2-40B4-BE49-F238E27FC236}">
                  <a16:creationId xmlns:a16="http://schemas.microsoft.com/office/drawing/2014/main" id="{637318A9-76C0-4EBA-805D-72F165596881}"/>
                </a:ext>
              </a:extLst>
            </p:cNvPr>
            <p:cNvGrpSpPr/>
            <p:nvPr/>
          </p:nvGrpSpPr>
          <p:grpSpPr>
            <a:xfrm>
              <a:off x="4741961" y="3095412"/>
              <a:ext cx="3229566" cy="230832"/>
              <a:chOff x="1054275" y="5396116"/>
              <a:chExt cx="3229566" cy="230832"/>
            </a:xfrm>
          </p:grpSpPr>
          <p:sp>
            <p:nvSpPr>
              <p:cNvPr id="522" name="TextBox 521">
                <a:extLst>
                  <a:ext uri="{FF2B5EF4-FFF2-40B4-BE49-F238E27FC236}">
                    <a16:creationId xmlns:a16="http://schemas.microsoft.com/office/drawing/2014/main" id="{F6C0DBCB-1466-4C55-A936-3AB5769B88DD}"/>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523" name="TextBox 522">
                <a:extLst>
                  <a:ext uri="{FF2B5EF4-FFF2-40B4-BE49-F238E27FC236}">
                    <a16:creationId xmlns:a16="http://schemas.microsoft.com/office/drawing/2014/main" id="{DDDB1CCF-3A1C-4E3D-91D0-B760DD5F9AF4}"/>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524" name="TextBox 523">
                <a:extLst>
                  <a:ext uri="{FF2B5EF4-FFF2-40B4-BE49-F238E27FC236}">
                    <a16:creationId xmlns:a16="http://schemas.microsoft.com/office/drawing/2014/main" id="{EAB7851A-51AF-4031-B598-F62E02376913}"/>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525" name="TextBox 524">
                <a:extLst>
                  <a:ext uri="{FF2B5EF4-FFF2-40B4-BE49-F238E27FC236}">
                    <a16:creationId xmlns:a16="http://schemas.microsoft.com/office/drawing/2014/main" id="{3DAD1554-091F-45AD-BC18-DD94BCBCE613}"/>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526" name="TextBox 525">
                <a:extLst>
                  <a:ext uri="{FF2B5EF4-FFF2-40B4-BE49-F238E27FC236}">
                    <a16:creationId xmlns:a16="http://schemas.microsoft.com/office/drawing/2014/main" id="{D6E8CB24-0BB7-4D35-945A-252B4BDBEBC9}"/>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527" name="TextBox 526">
                <a:extLst>
                  <a:ext uri="{FF2B5EF4-FFF2-40B4-BE49-F238E27FC236}">
                    <a16:creationId xmlns:a16="http://schemas.microsoft.com/office/drawing/2014/main" id="{596BD859-DB74-4348-9EEC-5C923F92CFA6}"/>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528" name="TextBox 527">
                <a:extLst>
                  <a:ext uri="{FF2B5EF4-FFF2-40B4-BE49-F238E27FC236}">
                    <a16:creationId xmlns:a16="http://schemas.microsoft.com/office/drawing/2014/main" id="{2200925C-E533-4983-A82A-E3D999166AAE}"/>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529" name="TextBox 528">
                <a:extLst>
                  <a:ext uri="{FF2B5EF4-FFF2-40B4-BE49-F238E27FC236}">
                    <a16:creationId xmlns:a16="http://schemas.microsoft.com/office/drawing/2014/main" id="{D2D38999-6762-4118-BF12-341DF60736D8}"/>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530" name="TextBox 529">
                <a:extLst>
                  <a:ext uri="{FF2B5EF4-FFF2-40B4-BE49-F238E27FC236}">
                    <a16:creationId xmlns:a16="http://schemas.microsoft.com/office/drawing/2014/main" id="{C6B68D58-C9B3-408E-93DE-F43BB3D5B63A}"/>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531" name="TextBox 530">
                <a:extLst>
                  <a:ext uri="{FF2B5EF4-FFF2-40B4-BE49-F238E27FC236}">
                    <a16:creationId xmlns:a16="http://schemas.microsoft.com/office/drawing/2014/main" id="{58C28290-E46A-46AA-9936-60EEBE310B58}"/>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470" name="Straight Connector 469">
              <a:extLst>
                <a:ext uri="{FF2B5EF4-FFF2-40B4-BE49-F238E27FC236}">
                  <a16:creationId xmlns:a16="http://schemas.microsoft.com/office/drawing/2014/main" id="{24421B03-83A2-486D-AE12-7C3617005A5C}"/>
                </a:ext>
              </a:extLst>
            </p:cNvPr>
            <p:cNvCxnSpPr>
              <a:cxnSpLocks/>
            </p:cNvCxnSpPr>
            <p:nvPr/>
          </p:nvCxnSpPr>
          <p:spPr>
            <a:xfrm rot="16200000" flipH="1">
              <a:off x="7386964" y="310919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1" name="Straight Connector 470">
              <a:extLst>
                <a:ext uri="{FF2B5EF4-FFF2-40B4-BE49-F238E27FC236}">
                  <a16:creationId xmlns:a16="http://schemas.microsoft.com/office/drawing/2014/main" id="{9CFACD05-060D-4018-96D0-A4A4E4B7DA2E}"/>
                </a:ext>
              </a:extLst>
            </p:cNvPr>
            <p:cNvCxnSpPr>
              <a:cxnSpLocks/>
            </p:cNvCxnSpPr>
            <p:nvPr/>
          </p:nvCxnSpPr>
          <p:spPr>
            <a:xfrm flipH="1">
              <a:off x="4889291" y="2058551"/>
              <a:ext cx="2847291" cy="797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73" name="Straight Connector 472">
              <a:extLst>
                <a:ext uri="{FF2B5EF4-FFF2-40B4-BE49-F238E27FC236}">
                  <a16:creationId xmlns:a16="http://schemas.microsoft.com/office/drawing/2014/main" id="{1A58DC94-C878-4AEA-8FB2-DFEAE7AFC106}"/>
                </a:ext>
              </a:extLst>
            </p:cNvPr>
            <p:cNvCxnSpPr>
              <a:cxnSpLocks/>
            </p:cNvCxnSpPr>
            <p:nvPr/>
          </p:nvCxnSpPr>
          <p:spPr>
            <a:xfrm flipH="1">
              <a:off x="4826076" y="285250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5" name="Straight Connector 474">
              <a:extLst>
                <a:ext uri="{FF2B5EF4-FFF2-40B4-BE49-F238E27FC236}">
                  <a16:creationId xmlns:a16="http://schemas.microsoft.com/office/drawing/2014/main" id="{E3387859-126A-43EC-83F9-F89F853190AF}"/>
                </a:ext>
              </a:extLst>
            </p:cNvPr>
            <p:cNvCxnSpPr>
              <a:cxnSpLocks/>
            </p:cNvCxnSpPr>
            <p:nvPr/>
          </p:nvCxnSpPr>
          <p:spPr>
            <a:xfrm flipH="1">
              <a:off x="4822841" y="265430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7" name="Straight Connector 476">
              <a:extLst>
                <a:ext uri="{FF2B5EF4-FFF2-40B4-BE49-F238E27FC236}">
                  <a16:creationId xmlns:a16="http://schemas.microsoft.com/office/drawing/2014/main" id="{4B542566-57AB-410F-881B-1FFD1290F95E}"/>
                </a:ext>
              </a:extLst>
            </p:cNvPr>
            <p:cNvCxnSpPr>
              <a:cxnSpLocks/>
            </p:cNvCxnSpPr>
            <p:nvPr/>
          </p:nvCxnSpPr>
          <p:spPr>
            <a:xfrm flipH="1">
              <a:off x="4821987" y="24533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9" name="Straight Connector 478">
              <a:extLst>
                <a:ext uri="{FF2B5EF4-FFF2-40B4-BE49-F238E27FC236}">
                  <a16:creationId xmlns:a16="http://schemas.microsoft.com/office/drawing/2014/main" id="{F330DFA0-AD17-4F82-9CAB-C288EB760929}"/>
                </a:ext>
              </a:extLst>
            </p:cNvPr>
            <p:cNvCxnSpPr>
              <a:cxnSpLocks/>
            </p:cNvCxnSpPr>
            <p:nvPr/>
          </p:nvCxnSpPr>
          <p:spPr>
            <a:xfrm flipH="1">
              <a:off x="4821133" y="225229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1" name="Straight Connector 480">
              <a:extLst>
                <a:ext uri="{FF2B5EF4-FFF2-40B4-BE49-F238E27FC236}">
                  <a16:creationId xmlns:a16="http://schemas.microsoft.com/office/drawing/2014/main" id="{17FFD188-8825-47F7-BE73-9C140F0D310D}"/>
                </a:ext>
              </a:extLst>
            </p:cNvPr>
            <p:cNvCxnSpPr>
              <a:cxnSpLocks/>
            </p:cNvCxnSpPr>
            <p:nvPr/>
          </p:nvCxnSpPr>
          <p:spPr>
            <a:xfrm flipH="1">
              <a:off x="4820279" y="206965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3" name="Straight Connector 482">
              <a:extLst>
                <a:ext uri="{FF2B5EF4-FFF2-40B4-BE49-F238E27FC236}">
                  <a16:creationId xmlns:a16="http://schemas.microsoft.com/office/drawing/2014/main" id="{BBC508A3-8C9F-4B3A-B6D8-CD1435650E24}"/>
                </a:ext>
              </a:extLst>
            </p:cNvPr>
            <p:cNvCxnSpPr>
              <a:cxnSpLocks/>
            </p:cNvCxnSpPr>
            <p:nvPr/>
          </p:nvCxnSpPr>
          <p:spPr>
            <a:xfrm flipH="1">
              <a:off x="4819425" y="185309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6" name="Straight Connector 485">
              <a:extLst>
                <a:ext uri="{FF2B5EF4-FFF2-40B4-BE49-F238E27FC236}">
                  <a16:creationId xmlns:a16="http://schemas.microsoft.com/office/drawing/2014/main" id="{05EABB72-D706-42E6-9F45-3548BC0FEB49}"/>
                </a:ext>
              </a:extLst>
            </p:cNvPr>
            <p:cNvCxnSpPr>
              <a:cxnSpLocks/>
            </p:cNvCxnSpPr>
            <p:nvPr/>
          </p:nvCxnSpPr>
          <p:spPr>
            <a:xfrm flipH="1">
              <a:off x="4818571" y="164939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87" name="Oval 486">
              <a:extLst>
                <a:ext uri="{FF2B5EF4-FFF2-40B4-BE49-F238E27FC236}">
                  <a16:creationId xmlns:a16="http://schemas.microsoft.com/office/drawing/2014/main" id="{F5F978D9-44F2-4AE9-B27A-11959DECC400}"/>
                </a:ext>
              </a:extLst>
            </p:cNvPr>
            <p:cNvSpPr>
              <a:spLocks noChangeAspect="1"/>
            </p:cNvSpPr>
            <p:nvPr/>
          </p:nvSpPr>
          <p:spPr>
            <a:xfrm>
              <a:off x="6178798" y="2861768"/>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8" name="Oval 487">
              <a:extLst>
                <a:ext uri="{FF2B5EF4-FFF2-40B4-BE49-F238E27FC236}">
                  <a16:creationId xmlns:a16="http://schemas.microsoft.com/office/drawing/2014/main" id="{9DFF563E-89FF-4095-B9A3-04174C9901F1}"/>
                </a:ext>
              </a:extLst>
            </p:cNvPr>
            <p:cNvSpPr>
              <a:spLocks noChangeAspect="1"/>
            </p:cNvSpPr>
            <p:nvPr/>
          </p:nvSpPr>
          <p:spPr>
            <a:xfrm>
              <a:off x="5885683" y="278351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89" name="Oval 488">
              <a:extLst>
                <a:ext uri="{FF2B5EF4-FFF2-40B4-BE49-F238E27FC236}">
                  <a16:creationId xmlns:a16="http://schemas.microsoft.com/office/drawing/2014/main" id="{3C97BDD0-60F6-4AF6-BFE3-85A5B0046E75}"/>
                </a:ext>
              </a:extLst>
            </p:cNvPr>
            <p:cNvSpPr>
              <a:spLocks noChangeAspect="1"/>
            </p:cNvSpPr>
            <p:nvPr/>
          </p:nvSpPr>
          <p:spPr>
            <a:xfrm>
              <a:off x="5580250" y="261106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0" name="Oval 489">
              <a:extLst>
                <a:ext uri="{FF2B5EF4-FFF2-40B4-BE49-F238E27FC236}">
                  <a16:creationId xmlns:a16="http://schemas.microsoft.com/office/drawing/2014/main" id="{EFE37636-4ED0-4C4B-BC59-A75DA435DF0D}"/>
                </a:ext>
              </a:extLst>
            </p:cNvPr>
            <p:cNvSpPr>
              <a:spLocks noChangeAspect="1"/>
            </p:cNvSpPr>
            <p:nvPr/>
          </p:nvSpPr>
          <p:spPr>
            <a:xfrm>
              <a:off x="5286019" y="2619598"/>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1" name="Oval 490">
              <a:extLst>
                <a:ext uri="{FF2B5EF4-FFF2-40B4-BE49-F238E27FC236}">
                  <a16:creationId xmlns:a16="http://schemas.microsoft.com/office/drawing/2014/main" id="{4FE650FA-BD1F-4F1A-982A-CEC90072433E}"/>
                </a:ext>
              </a:extLst>
            </p:cNvPr>
            <p:cNvSpPr>
              <a:spLocks noChangeAspect="1"/>
            </p:cNvSpPr>
            <p:nvPr/>
          </p:nvSpPr>
          <p:spPr>
            <a:xfrm>
              <a:off x="4984398" y="202255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2" name="Oval 491">
              <a:extLst>
                <a:ext uri="{FF2B5EF4-FFF2-40B4-BE49-F238E27FC236}">
                  <a16:creationId xmlns:a16="http://schemas.microsoft.com/office/drawing/2014/main" id="{ACA459ED-2C3F-4DFC-90DB-5C2FF8C532E3}"/>
                </a:ext>
              </a:extLst>
            </p:cNvPr>
            <p:cNvSpPr>
              <a:spLocks noChangeAspect="1"/>
            </p:cNvSpPr>
            <p:nvPr/>
          </p:nvSpPr>
          <p:spPr>
            <a:xfrm>
              <a:off x="6490962" y="290985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3" name="Oval 492">
              <a:extLst>
                <a:ext uri="{FF2B5EF4-FFF2-40B4-BE49-F238E27FC236}">
                  <a16:creationId xmlns:a16="http://schemas.microsoft.com/office/drawing/2014/main" id="{0A0E9066-E3D9-4E9A-B3E2-AC6EBE29D35F}"/>
                </a:ext>
              </a:extLst>
            </p:cNvPr>
            <p:cNvSpPr>
              <a:spLocks noChangeAspect="1"/>
            </p:cNvSpPr>
            <p:nvPr/>
          </p:nvSpPr>
          <p:spPr>
            <a:xfrm>
              <a:off x="7695676" y="2812006"/>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4" name="Oval 493">
              <a:extLst>
                <a:ext uri="{FF2B5EF4-FFF2-40B4-BE49-F238E27FC236}">
                  <a16:creationId xmlns:a16="http://schemas.microsoft.com/office/drawing/2014/main" id="{86BF565D-98F2-4680-9F26-A88D3E0B8CDB}"/>
                </a:ext>
              </a:extLst>
            </p:cNvPr>
            <p:cNvSpPr>
              <a:spLocks noChangeAspect="1"/>
            </p:cNvSpPr>
            <p:nvPr/>
          </p:nvSpPr>
          <p:spPr>
            <a:xfrm>
              <a:off x="7386964" y="288052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5" name="Oval 494">
              <a:extLst>
                <a:ext uri="{FF2B5EF4-FFF2-40B4-BE49-F238E27FC236}">
                  <a16:creationId xmlns:a16="http://schemas.microsoft.com/office/drawing/2014/main" id="{4558CF9D-4AFA-4134-B2D8-B792F08D31EB}"/>
                </a:ext>
              </a:extLst>
            </p:cNvPr>
            <p:cNvSpPr>
              <a:spLocks noChangeAspect="1"/>
            </p:cNvSpPr>
            <p:nvPr/>
          </p:nvSpPr>
          <p:spPr>
            <a:xfrm>
              <a:off x="6788229" y="2838775"/>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6" name="Oval 495">
              <a:extLst>
                <a:ext uri="{FF2B5EF4-FFF2-40B4-BE49-F238E27FC236}">
                  <a16:creationId xmlns:a16="http://schemas.microsoft.com/office/drawing/2014/main" id="{5D845975-A35A-4E1D-B05C-D239BF0089E0}"/>
                </a:ext>
              </a:extLst>
            </p:cNvPr>
            <p:cNvSpPr>
              <a:spLocks noChangeAspect="1"/>
            </p:cNvSpPr>
            <p:nvPr/>
          </p:nvSpPr>
          <p:spPr>
            <a:xfrm>
              <a:off x="7088926" y="287771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7" name="Oval 496">
              <a:extLst>
                <a:ext uri="{FF2B5EF4-FFF2-40B4-BE49-F238E27FC236}">
                  <a16:creationId xmlns:a16="http://schemas.microsoft.com/office/drawing/2014/main" id="{3DAE0358-38D0-47E1-9399-E2E513DCD050}"/>
                </a:ext>
              </a:extLst>
            </p:cNvPr>
            <p:cNvSpPr>
              <a:spLocks noChangeAspect="1"/>
            </p:cNvSpPr>
            <p:nvPr/>
          </p:nvSpPr>
          <p:spPr>
            <a:xfrm>
              <a:off x="5580250" y="1954271"/>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8" name="Oval 497">
              <a:extLst>
                <a:ext uri="{FF2B5EF4-FFF2-40B4-BE49-F238E27FC236}">
                  <a16:creationId xmlns:a16="http://schemas.microsoft.com/office/drawing/2014/main" id="{C75E636B-091E-48D4-8A72-D8E328BA862E}"/>
                </a:ext>
              </a:extLst>
            </p:cNvPr>
            <p:cNvSpPr>
              <a:spLocks noChangeAspect="1"/>
            </p:cNvSpPr>
            <p:nvPr/>
          </p:nvSpPr>
          <p:spPr>
            <a:xfrm>
              <a:off x="5284020" y="186390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99" name="Oval 498">
              <a:extLst>
                <a:ext uri="{FF2B5EF4-FFF2-40B4-BE49-F238E27FC236}">
                  <a16:creationId xmlns:a16="http://schemas.microsoft.com/office/drawing/2014/main" id="{06CE37A7-AAA9-48D4-9700-6863C1AD01D4}"/>
                </a:ext>
              </a:extLst>
            </p:cNvPr>
            <p:cNvSpPr>
              <a:spLocks noChangeAspect="1"/>
            </p:cNvSpPr>
            <p:nvPr/>
          </p:nvSpPr>
          <p:spPr>
            <a:xfrm>
              <a:off x="5887642" y="195716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00" name="Oval 499">
              <a:extLst>
                <a:ext uri="{FF2B5EF4-FFF2-40B4-BE49-F238E27FC236}">
                  <a16:creationId xmlns:a16="http://schemas.microsoft.com/office/drawing/2014/main" id="{EF399408-F5D8-4687-9A75-EE09F1F09542}"/>
                </a:ext>
              </a:extLst>
            </p:cNvPr>
            <p:cNvSpPr>
              <a:spLocks noChangeAspect="1"/>
            </p:cNvSpPr>
            <p:nvPr/>
          </p:nvSpPr>
          <p:spPr>
            <a:xfrm>
              <a:off x="6183374" y="2024478"/>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1" name="Oval 500">
              <a:extLst>
                <a:ext uri="{FF2B5EF4-FFF2-40B4-BE49-F238E27FC236}">
                  <a16:creationId xmlns:a16="http://schemas.microsoft.com/office/drawing/2014/main" id="{1254915A-AD4A-421B-80C8-2C5E1F1C252C}"/>
                </a:ext>
              </a:extLst>
            </p:cNvPr>
            <p:cNvSpPr>
              <a:spLocks noChangeAspect="1"/>
            </p:cNvSpPr>
            <p:nvPr/>
          </p:nvSpPr>
          <p:spPr>
            <a:xfrm>
              <a:off x="6486211" y="1918327"/>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2" name="Oval 501">
              <a:extLst>
                <a:ext uri="{FF2B5EF4-FFF2-40B4-BE49-F238E27FC236}">
                  <a16:creationId xmlns:a16="http://schemas.microsoft.com/office/drawing/2014/main" id="{A9ACEA63-6109-4669-B16C-71067B6B3172}"/>
                </a:ext>
              </a:extLst>
            </p:cNvPr>
            <p:cNvSpPr>
              <a:spLocks noChangeAspect="1"/>
            </p:cNvSpPr>
            <p:nvPr/>
          </p:nvSpPr>
          <p:spPr>
            <a:xfrm>
              <a:off x="6790746" y="200101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3" name="Oval 502">
              <a:extLst>
                <a:ext uri="{FF2B5EF4-FFF2-40B4-BE49-F238E27FC236}">
                  <a16:creationId xmlns:a16="http://schemas.microsoft.com/office/drawing/2014/main" id="{F285C0D6-7138-47D6-B8FB-0AB28356A16A}"/>
                </a:ext>
              </a:extLst>
            </p:cNvPr>
            <p:cNvSpPr>
              <a:spLocks noChangeAspect="1"/>
            </p:cNvSpPr>
            <p:nvPr/>
          </p:nvSpPr>
          <p:spPr>
            <a:xfrm>
              <a:off x="7092214" y="201210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4" name="Oval 503">
              <a:extLst>
                <a:ext uri="{FF2B5EF4-FFF2-40B4-BE49-F238E27FC236}">
                  <a16:creationId xmlns:a16="http://schemas.microsoft.com/office/drawing/2014/main" id="{EA84B65A-911F-4D72-A8AB-5358FFE9BEB9}"/>
                </a:ext>
              </a:extLst>
            </p:cNvPr>
            <p:cNvSpPr>
              <a:spLocks noChangeAspect="1"/>
            </p:cNvSpPr>
            <p:nvPr/>
          </p:nvSpPr>
          <p:spPr>
            <a:xfrm>
              <a:off x="7387810" y="215921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05" name="Oval 504">
              <a:extLst>
                <a:ext uri="{FF2B5EF4-FFF2-40B4-BE49-F238E27FC236}">
                  <a16:creationId xmlns:a16="http://schemas.microsoft.com/office/drawing/2014/main" id="{D8538F8F-1178-4674-8CEB-CF55D6021B61}"/>
                </a:ext>
              </a:extLst>
            </p:cNvPr>
            <p:cNvSpPr>
              <a:spLocks noChangeAspect="1"/>
            </p:cNvSpPr>
            <p:nvPr/>
          </p:nvSpPr>
          <p:spPr>
            <a:xfrm>
              <a:off x="7689015" y="2166106"/>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3" name="TextBox 692">
              <a:extLst>
                <a:ext uri="{FF2B5EF4-FFF2-40B4-BE49-F238E27FC236}">
                  <a16:creationId xmlns:a16="http://schemas.microsoft.com/office/drawing/2014/main" id="{3B9382A0-4BCF-47A9-92E0-C15B1A1F4391}"/>
                </a:ext>
              </a:extLst>
            </p:cNvPr>
            <p:cNvSpPr txBox="1"/>
            <p:nvPr/>
          </p:nvSpPr>
          <p:spPr>
            <a:xfrm>
              <a:off x="4917428" y="1322010"/>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ANG2</a:t>
              </a:r>
            </a:p>
          </p:txBody>
        </p:sp>
      </p:grpSp>
      <p:grpSp>
        <p:nvGrpSpPr>
          <p:cNvPr id="702" name="Group 701">
            <a:extLst>
              <a:ext uri="{FF2B5EF4-FFF2-40B4-BE49-F238E27FC236}">
                <a16:creationId xmlns:a16="http://schemas.microsoft.com/office/drawing/2014/main" id="{084F5A0D-74C3-4649-A552-2FA04B074462}"/>
              </a:ext>
            </a:extLst>
          </p:cNvPr>
          <p:cNvGrpSpPr/>
          <p:nvPr/>
        </p:nvGrpSpPr>
        <p:grpSpPr>
          <a:xfrm>
            <a:off x="4215744" y="3581237"/>
            <a:ext cx="3747427" cy="2182921"/>
            <a:chOff x="4215744" y="3581237"/>
            <a:chExt cx="3747427" cy="2182921"/>
          </a:xfrm>
        </p:grpSpPr>
        <p:sp>
          <p:nvSpPr>
            <p:cNvPr id="427" name="Freeform: Shape 426">
              <a:extLst>
                <a:ext uri="{FF2B5EF4-FFF2-40B4-BE49-F238E27FC236}">
                  <a16:creationId xmlns:a16="http://schemas.microsoft.com/office/drawing/2014/main" id="{934AA654-24C3-4F79-9CEB-31055D64D7CB}"/>
                </a:ext>
              </a:extLst>
            </p:cNvPr>
            <p:cNvSpPr/>
            <p:nvPr/>
          </p:nvSpPr>
          <p:spPr>
            <a:xfrm>
              <a:off x="5009180" y="4274255"/>
              <a:ext cx="2727114" cy="902259"/>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 name="connsiteX0" fmla="*/ 0 w 2718700"/>
                <a:gd name="connsiteY0" fmla="*/ 865137 h 1062781"/>
                <a:gd name="connsiteX1" fmla="*/ 295275 w 2718700"/>
                <a:gd name="connsiteY1" fmla="*/ 1046112 h 1062781"/>
                <a:gd name="connsiteX2" fmla="*/ 597693 w 2718700"/>
                <a:gd name="connsiteY2" fmla="*/ 755600 h 1062781"/>
                <a:gd name="connsiteX3" fmla="*/ 914400 w 2718700"/>
                <a:gd name="connsiteY3" fmla="*/ 879425 h 1062781"/>
                <a:gd name="connsiteX4" fmla="*/ 1209675 w 2718700"/>
                <a:gd name="connsiteY4" fmla="*/ 941337 h 1062781"/>
                <a:gd name="connsiteX5" fmla="*/ 1507331 w 2718700"/>
                <a:gd name="connsiteY5" fmla="*/ 1062781 h 1062781"/>
                <a:gd name="connsiteX6" fmla="*/ 1809750 w 2718700"/>
                <a:gd name="connsiteY6" fmla="*/ 843706 h 1062781"/>
                <a:gd name="connsiteX7" fmla="*/ 2112168 w 2718700"/>
                <a:gd name="connsiteY7" fmla="*/ 972294 h 1062781"/>
                <a:gd name="connsiteX8" fmla="*/ 2409825 w 2718700"/>
                <a:gd name="connsiteY8" fmla="*/ 524619 h 1062781"/>
                <a:gd name="connsiteX9" fmla="*/ 2718700 w 2718700"/>
                <a:gd name="connsiteY9" fmla="*/ 12022 h 1062781"/>
                <a:gd name="connsiteX0" fmla="*/ 0 w 2718700"/>
                <a:gd name="connsiteY0" fmla="*/ 853115 h 1050759"/>
                <a:gd name="connsiteX1" fmla="*/ 295275 w 2718700"/>
                <a:gd name="connsiteY1" fmla="*/ 1034090 h 1050759"/>
                <a:gd name="connsiteX2" fmla="*/ 597693 w 2718700"/>
                <a:gd name="connsiteY2" fmla="*/ 743578 h 1050759"/>
                <a:gd name="connsiteX3" fmla="*/ 914400 w 2718700"/>
                <a:gd name="connsiteY3" fmla="*/ 867403 h 1050759"/>
                <a:gd name="connsiteX4" fmla="*/ 1209675 w 2718700"/>
                <a:gd name="connsiteY4" fmla="*/ 929315 h 1050759"/>
                <a:gd name="connsiteX5" fmla="*/ 1507331 w 2718700"/>
                <a:gd name="connsiteY5" fmla="*/ 1050759 h 1050759"/>
                <a:gd name="connsiteX6" fmla="*/ 1809750 w 2718700"/>
                <a:gd name="connsiteY6" fmla="*/ 831684 h 1050759"/>
                <a:gd name="connsiteX7" fmla="*/ 2112168 w 2718700"/>
                <a:gd name="connsiteY7" fmla="*/ 960272 h 1050759"/>
                <a:gd name="connsiteX8" fmla="*/ 2409825 w 2718700"/>
                <a:gd name="connsiteY8" fmla="*/ 512597 h 1050759"/>
                <a:gd name="connsiteX9" fmla="*/ 2718700 w 2718700"/>
                <a:gd name="connsiteY9" fmla="*/ 0 h 1050759"/>
                <a:gd name="connsiteX0" fmla="*/ 0 w 2718700"/>
                <a:gd name="connsiteY0" fmla="*/ 853115 h 1050759"/>
                <a:gd name="connsiteX1" fmla="*/ 295275 w 2718700"/>
                <a:gd name="connsiteY1" fmla="*/ 1034090 h 1050759"/>
                <a:gd name="connsiteX2" fmla="*/ 597693 w 2718700"/>
                <a:gd name="connsiteY2" fmla="*/ 743578 h 1050759"/>
                <a:gd name="connsiteX3" fmla="*/ 914400 w 2718700"/>
                <a:gd name="connsiteY3" fmla="*/ 867403 h 1050759"/>
                <a:gd name="connsiteX4" fmla="*/ 1209675 w 2718700"/>
                <a:gd name="connsiteY4" fmla="*/ 929315 h 1050759"/>
                <a:gd name="connsiteX5" fmla="*/ 1507331 w 2718700"/>
                <a:gd name="connsiteY5" fmla="*/ 1050759 h 1050759"/>
                <a:gd name="connsiteX6" fmla="*/ 1809750 w 2718700"/>
                <a:gd name="connsiteY6" fmla="*/ 831684 h 1050759"/>
                <a:gd name="connsiteX7" fmla="*/ 2112168 w 2718700"/>
                <a:gd name="connsiteY7" fmla="*/ 960272 h 1050759"/>
                <a:gd name="connsiteX8" fmla="*/ 2412630 w 2718700"/>
                <a:gd name="connsiteY8" fmla="*/ 431255 h 1050759"/>
                <a:gd name="connsiteX9" fmla="*/ 2718700 w 2718700"/>
                <a:gd name="connsiteY9" fmla="*/ 0 h 1050759"/>
                <a:gd name="connsiteX0" fmla="*/ 0 w 2718700"/>
                <a:gd name="connsiteY0" fmla="*/ 853115 h 1050759"/>
                <a:gd name="connsiteX1" fmla="*/ 295275 w 2718700"/>
                <a:gd name="connsiteY1" fmla="*/ 1034090 h 1050759"/>
                <a:gd name="connsiteX2" fmla="*/ 597693 w 2718700"/>
                <a:gd name="connsiteY2" fmla="*/ 743578 h 1050759"/>
                <a:gd name="connsiteX3" fmla="*/ 914400 w 2718700"/>
                <a:gd name="connsiteY3" fmla="*/ 867403 h 1050759"/>
                <a:gd name="connsiteX4" fmla="*/ 1209675 w 2718700"/>
                <a:gd name="connsiteY4" fmla="*/ 929315 h 1050759"/>
                <a:gd name="connsiteX5" fmla="*/ 1507331 w 2718700"/>
                <a:gd name="connsiteY5" fmla="*/ 1050759 h 1050759"/>
                <a:gd name="connsiteX6" fmla="*/ 1809750 w 2718700"/>
                <a:gd name="connsiteY6" fmla="*/ 831684 h 1050759"/>
                <a:gd name="connsiteX7" fmla="*/ 2112168 w 2718700"/>
                <a:gd name="connsiteY7" fmla="*/ 960272 h 1050759"/>
                <a:gd name="connsiteX8" fmla="*/ 2412630 w 2718700"/>
                <a:gd name="connsiteY8" fmla="*/ 431255 h 1050759"/>
                <a:gd name="connsiteX9" fmla="*/ 2718700 w 2718700"/>
                <a:gd name="connsiteY9" fmla="*/ 0 h 1050759"/>
                <a:gd name="connsiteX0" fmla="*/ 0 w 2718700"/>
                <a:gd name="connsiteY0" fmla="*/ 853115 h 1050759"/>
                <a:gd name="connsiteX1" fmla="*/ 295275 w 2718700"/>
                <a:gd name="connsiteY1" fmla="*/ 1034090 h 1050759"/>
                <a:gd name="connsiteX2" fmla="*/ 597693 w 2718700"/>
                <a:gd name="connsiteY2" fmla="*/ 743578 h 1050759"/>
                <a:gd name="connsiteX3" fmla="*/ 914400 w 2718700"/>
                <a:gd name="connsiteY3" fmla="*/ 867403 h 1050759"/>
                <a:gd name="connsiteX4" fmla="*/ 1209675 w 2718700"/>
                <a:gd name="connsiteY4" fmla="*/ 929315 h 1050759"/>
                <a:gd name="connsiteX5" fmla="*/ 1507331 w 2718700"/>
                <a:gd name="connsiteY5" fmla="*/ 1050759 h 1050759"/>
                <a:gd name="connsiteX6" fmla="*/ 1809750 w 2718700"/>
                <a:gd name="connsiteY6" fmla="*/ 831684 h 1050759"/>
                <a:gd name="connsiteX7" fmla="*/ 2098143 w 2718700"/>
                <a:gd name="connsiteY7" fmla="*/ 525512 h 1050759"/>
                <a:gd name="connsiteX8" fmla="*/ 2412630 w 2718700"/>
                <a:gd name="connsiteY8" fmla="*/ 431255 h 1050759"/>
                <a:gd name="connsiteX9" fmla="*/ 2718700 w 2718700"/>
                <a:gd name="connsiteY9" fmla="*/ 0 h 1050759"/>
                <a:gd name="connsiteX0" fmla="*/ 0 w 2718700"/>
                <a:gd name="connsiteY0" fmla="*/ 853115 h 1050759"/>
                <a:gd name="connsiteX1" fmla="*/ 295275 w 2718700"/>
                <a:gd name="connsiteY1" fmla="*/ 1034090 h 1050759"/>
                <a:gd name="connsiteX2" fmla="*/ 597693 w 2718700"/>
                <a:gd name="connsiteY2" fmla="*/ 743578 h 1050759"/>
                <a:gd name="connsiteX3" fmla="*/ 914400 w 2718700"/>
                <a:gd name="connsiteY3" fmla="*/ 867403 h 1050759"/>
                <a:gd name="connsiteX4" fmla="*/ 1209675 w 2718700"/>
                <a:gd name="connsiteY4" fmla="*/ 929315 h 1050759"/>
                <a:gd name="connsiteX5" fmla="*/ 1507331 w 2718700"/>
                <a:gd name="connsiteY5" fmla="*/ 1050759 h 1050759"/>
                <a:gd name="connsiteX6" fmla="*/ 1804140 w 2718700"/>
                <a:gd name="connsiteY6" fmla="*/ 371679 h 1050759"/>
                <a:gd name="connsiteX7" fmla="*/ 2098143 w 2718700"/>
                <a:gd name="connsiteY7" fmla="*/ 525512 h 1050759"/>
                <a:gd name="connsiteX8" fmla="*/ 2412630 w 2718700"/>
                <a:gd name="connsiteY8" fmla="*/ 431255 h 1050759"/>
                <a:gd name="connsiteX9" fmla="*/ 2718700 w 2718700"/>
                <a:gd name="connsiteY9" fmla="*/ 0 h 1050759"/>
                <a:gd name="connsiteX0" fmla="*/ 0 w 2718700"/>
                <a:gd name="connsiteY0" fmla="*/ 853115 h 1034090"/>
                <a:gd name="connsiteX1" fmla="*/ 295275 w 2718700"/>
                <a:gd name="connsiteY1" fmla="*/ 1034090 h 1034090"/>
                <a:gd name="connsiteX2" fmla="*/ 597693 w 2718700"/>
                <a:gd name="connsiteY2" fmla="*/ 743578 h 1034090"/>
                <a:gd name="connsiteX3" fmla="*/ 914400 w 2718700"/>
                <a:gd name="connsiteY3" fmla="*/ 867403 h 1034090"/>
                <a:gd name="connsiteX4" fmla="*/ 1209675 w 2718700"/>
                <a:gd name="connsiteY4" fmla="*/ 929315 h 1034090"/>
                <a:gd name="connsiteX5" fmla="*/ 1504526 w 2718700"/>
                <a:gd name="connsiteY5" fmla="*/ 282214 h 1034090"/>
                <a:gd name="connsiteX6" fmla="*/ 1804140 w 2718700"/>
                <a:gd name="connsiteY6" fmla="*/ 371679 h 1034090"/>
                <a:gd name="connsiteX7" fmla="*/ 2098143 w 2718700"/>
                <a:gd name="connsiteY7" fmla="*/ 525512 h 1034090"/>
                <a:gd name="connsiteX8" fmla="*/ 2412630 w 2718700"/>
                <a:gd name="connsiteY8" fmla="*/ 431255 h 1034090"/>
                <a:gd name="connsiteX9" fmla="*/ 2718700 w 2718700"/>
                <a:gd name="connsiteY9" fmla="*/ 0 h 1034090"/>
                <a:gd name="connsiteX0" fmla="*/ 0 w 2718700"/>
                <a:gd name="connsiteY0" fmla="*/ 853115 h 1034090"/>
                <a:gd name="connsiteX1" fmla="*/ 295275 w 2718700"/>
                <a:gd name="connsiteY1" fmla="*/ 1034090 h 1034090"/>
                <a:gd name="connsiteX2" fmla="*/ 597693 w 2718700"/>
                <a:gd name="connsiteY2" fmla="*/ 743578 h 1034090"/>
                <a:gd name="connsiteX3" fmla="*/ 914400 w 2718700"/>
                <a:gd name="connsiteY3" fmla="*/ 867403 h 1034090"/>
                <a:gd name="connsiteX4" fmla="*/ 1201260 w 2718700"/>
                <a:gd name="connsiteY4" fmla="*/ 752606 h 1034090"/>
                <a:gd name="connsiteX5" fmla="*/ 1504526 w 2718700"/>
                <a:gd name="connsiteY5" fmla="*/ 282214 h 1034090"/>
                <a:gd name="connsiteX6" fmla="*/ 1804140 w 2718700"/>
                <a:gd name="connsiteY6" fmla="*/ 371679 h 1034090"/>
                <a:gd name="connsiteX7" fmla="*/ 2098143 w 2718700"/>
                <a:gd name="connsiteY7" fmla="*/ 525512 h 1034090"/>
                <a:gd name="connsiteX8" fmla="*/ 2412630 w 2718700"/>
                <a:gd name="connsiteY8" fmla="*/ 431255 h 1034090"/>
                <a:gd name="connsiteX9" fmla="*/ 2718700 w 2718700"/>
                <a:gd name="connsiteY9" fmla="*/ 0 h 1034090"/>
                <a:gd name="connsiteX0" fmla="*/ 0 w 2718700"/>
                <a:gd name="connsiteY0" fmla="*/ 853115 h 1034090"/>
                <a:gd name="connsiteX1" fmla="*/ 295275 w 2718700"/>
                <a:gd name="connsiteY1" fmla="*/ 1034090 h 1034090"/>
                <a:gd name="connsiteX2" fmla="*/ 597693 w 2718700"/>
                <a:gd name="connsiteY2" fmla="*/ 743578 h 1034090"/>
                <a:gd name="connsiteX3" fmla="*/ 903181 w 2718700"/>
                <a:gd name="connsiteY3" fmla="*/ 213860 h 1034090"/>
                <a:gd name="connsiteX4" fmla="*/ 1201260 w 2718700"/>
                <a:gd name="connsiteY4" fmla="*/ 752606 h 1034090"/>
                <a:gd name="connsiteX5" fmla="*/ 1504526 w 2718700"/>
                <a:gd name="connsiteY5" fmla="*/ 282214 h 1034090"/>
                <a:gd name="connsiteX6" fmla="*/ 1804140 w 2718700"/>
                <a:gd name="connsiteY6" fmla="*/ 371679 h 1034090"/>
                <a:gd name="connsiteX7" fmla="*/ 2098143 w 2718700"/>
                <a:gd name="connsiteY7" fmla="*/ 525512 h 1034090"/>
                <a:gd name="connsiteX8" fmla="*/ 2412630 w 2718700"/>
                <a:gd name="connsiteY8" fmla="*/ 431255 h 1034090"/>
                <a:gd name="connsiteX9" fmla="*/ 2718700 w 2718700"/>
                <a:gd name="connsiteY9" fmla="*/ 0 h 1034090"/>
                <a:gd name="connsiteX0" fmla="*/ 0 w 2718700"/>
                <a:gd name="connsiteY0" fmla="*/ 853115 h 1034090"/>
                <a:gd name="connsiteX1" fmla="*/ 295275 w 2718700"/>
                <a:gd name="connsiteY1" fmla="*/ 1034090 h 1034090"/>
                <a:gd name="connsiteX2" fmla="*/ 600498 w 2718700"/>
                <a:gd name="connsiteY2" fmla="*/ 816506 h 1034090"/>
                <a:gd name="connsiteX3" fmla="*/ 903181 w 2718700"/>
                <a:gd name="connsiteY3" fmla="*/ 213860 h 1034090"/>
                <a:gd name="connsiteX4" fmla="*/ 1201260 w 2718700"/>
                <a:gd name="connsiteY4" fmla="*/ 752606 h 1034090"/>
                <a:gd name="connsiteX5" fmla="*/ 1504526 w 2718700"/>
                <a:gd name="connsiteY5" fmla="*/ 282214 h 1034090"/>
                <a:gd name="connsiteX6" fmla="*/ 1804140 w 2718700"/>
                <a:gd name="connsiteY6" fmla="*/ 371679 h 1034090"/>
                <a:gd name="connsiteX7" fmla="*/ 2098143 w 2718700"/>
                <a:gd name="connsiteY7" fmla="*/ 525512 h 1034090"/>
                <a:gd name="connsiteX8" fmla="*/ 2412630 w 2718700"/>
                <a:gd name="connsiteY8" fmla="*/ 431255 h 1034090"/>
                <a:gd name="connsiteX9" fmla="*/ 2718700 w 2718700"/>
                <a:gd name="connsiteY9" fmla="*/ 0 h 1034090"/>
                <a:gd name="connsiteX0" fmla="*/ 0 w 2718700"/>
                <a:gd name="connsiteY0" fmla="*/ 853115 h 921893"/>
                <a:gd name="connsiteX1" fmla="*/ 300885 w 2718700"/>
                <a:gd name="connsiteY1" fmla="*/ 921893 h 921893"/>
                <a:gd name="connsiteX2" fmla="*/ 600498 w 2718700"/>
                <a:gd name="connsiteY2" fmla="*/ 816506 h 921893"/>
                <a:gd name="connsiteX3" fmla="*/ 903181 w 2718700"/>
                <a:gd name="connsiteY3" fmla="*/ 213860 h 921893"/>
                <a:gd name="connsiteX4" fmla="*/ 1201260 w 2718700"/>
                <a:gd name="connsiteY4" fmla="*/ 752606 h 921893"/>
                <a:gd name="connsiteX5" fmla="*/ 1504526 w 2718700"/>
                <a:gd name="connsiteY5" fmla="*/ 282214 h 921893"/>
                <a:gd name="connsiteX6" fmla="*/ 1804140 w 2718700"/>
                <a:gd name="connsiteY6" fmla="*/ 371679 h 921893"/>
                <a:gd name="connsiteX7" fmla="*/ 2098143 w 2718700"/>
                <a:gd name="connsiteY7" fmla="*/ 525512 h 921893"/>
                <a:gd name="connsiteX8" fmla="*/ 2412630 w 2718700"/>
                <a:gd name="connsiteY8" fmla="*/ 431255 h 921893"/>
                <a:gd name="connsiteX9" fmla="*/ 2718700 w 2718700"/>
                <a:gd name="connsiteY9" fmla="*/ 0 h 921893"/>
                <a:gd name="connsiteX0" fmla="*/ 0 w 2718700"/>
                <a:gd name="connsiteY0" fmla="*/ 853115 h 902259"/>
                <a:gd name="connsiteX1" fmla="*/ 312105 w 2718700"/>
                <a:gd name="connsiteY1" fmla="*/ 902259 h 902259"/>
                <a:gd name="connsiteX2" fmla="*/ 600498 w 2718700"/>
                <a:gd name="connsiteY2" fmla="*/ 816506 h 902259"/>
                <a:gd name="connsiteX3" fmla="*/ 903181 w 2718700"/>
                <a:gd name="connsiteY3" fmla="*/ 213860 h 902259"/>
                <a:gd name="connsiteX4" fmla="*/ 1201260 w 2718700"/>
                <a:gd name="connsiteY4" fmla="*/ 752606 h 902259"/>
                <a:gd name="connsiteX5" fmla="*/ 1504526 w 2718700"/>
                <a:gd name="connsiteY5" fmla="*/ 282214 h 902259"/>
                <a:gd name="connsiteX6" fmla="*/ 1804140 w 2718700"/>
                <a:gd name="connsiteY6" fmla="*/ 371679 h 902259"/>
                <a:gd name="connsiteX7" fmla="*/ 2098143 w 2718700"/>
                <a:gd name="connsiteY7" fmla="*/ 525512 h 902259"/>
                <a:gd name="connsiteX8" fmla="*/ 2412630 w 2718700"/>
                <a:gd name="connsiteY8" fmla="*/ 431255 h 902259"/>
                <a:gd name="connsiteX9" fmla="*/ 2718700 w 2718700"/>
                <a:gd name="connsiteY9" fmla="*/ 0 h 902259"/>
                <a:gd name="connsiteX0" fmla="*/ 0 w 2727114"/>
                <a:gd name="connsiteY0" fmla="*/ 746528 h 902259"/>
                <a:gd name="connsiteX1" fmla="*/ 320519 w 2727114"/>
                <a:gd name="connsiteY1" fmla="*/ 902259 h 902259"/>
                <a:gd name="connsiteX2" fmla="*/ 608912 w 2727114"/>
                <a:gd name="connsiteY2" fmla="*/ 816506 h 902259"/>
                <a:gd name="connsiteX3" fmla="*/ 911595 w 2727114"/>
                <a:gd name="connsiteY3" fmla="*/ 213860 h 902259"/>
                <a:gd name="connsiteX4" fmla="*/ 1209674 w 2727114"/>
                <a:gd name="connsiteY4" fmla="*/ 752606 h 902259"/>
                <a:gd name="connsiteX5" fmla="*/ 1512940 w 2727114"/>
                <a:gd name="connsiteY5" fmla="*/ 282214 h 902259"/>
                <a:gd name="connsiteX6" fmla="*/ 1812554 w 2727114"/>
                <a:gd name="connsiteY6" fmla="*/ 371679 h 902259"/>
                <a:gd name="connsiteX7" fmla="*/ 2106557 w 2727114"/>
                <a:gd name="connsiteY7" fmla="*/ 525512 h 902259"/>
                <a:gd name="connsiteX8" fmla="*/ 2421044 w 2727114"/>
                <a:gd name="connsiteY8" fmla="*/ 431255 h 902259"/>
                <a:gd name="connsiteX9" fmla="*/ 2727114 w 2727114"/>
                <a:gd name="connsiteY9" fmla="*/ 0 h 90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7114" h="902259">
                  <a:moveTo>
                    <a:pt x="0" y="746528"/>
                  </a:moveTo>
                  <a:lnTo>
                    <a:pt x="320519" y="902259"/>
                  </a:lnTo>
                  <a:lnTo>
                    <a:pt x="608912" y="816506"/>
                  </a:lnTo>
                  <a:lnTo>
                    <a:pt x="911595" y="213860"/>
                  </a:lnTo>
                  <a:lnTo>
                    <a:pt x="1209674" y="752606"/>
                  </a:lnTo>
                  <a:lnTo>
                    <a:pt x="1512940" y="282214"/>
                  </a:lnTo>
                  <a:lnTo>
                    <a:pt x="1812554" y="371679"/>
                  </a:lnTo>
                  <a:lnTo>
                    <a:pt x="2106557" y="525512"/>
                  </a:lnTo>
                  <a:lnTo>
                    <a:pt x="2421044" y="431255"/>
                  </a:lnTo>
                  <a:cubicBezTo>
                    <a:pt x="2506238" y="295918"/>
                    <a:pt x="2599845" y="163386"/>
                    <a:pt x="2727114" y="0"/>
                  </a:cubicBez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9" name="TextBox 428">
              <a:extLst>
                <a:ext uri="{FF2B5EF4-FFF2-40B4-BE49-F238E27FC236}">
                  <a16:creationId xmlns:a16="http://schemas.microsoft.com/office/drawing/2014/main" id="{39901BE9-A7CF-4E4D-9056-91E132B34F3B}"/>
                </a:ext>
              </a:extLst>
            </p:cNvPr>
            <p:cNvSpPr txBox="1"/>
            <p:nvPr/>
          </p:nvSpPr>
          <p:spPr>
            <a:xfrm>
              <a:off x="4468342" y="5223648"/>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-20</a:t>
              </a:r>
            </a:p>
          </p:txBody>
        </p:sp>
        <p:sp>
          <p:nvSpPr>
            <p:cNvPr id="430" name="TextBox 429">
              <a:extLst>
                <a:ext uri="{FF2B5EF4-FFF2-40B4-BE49-F238E27FC236}">
                  <a16:creationId xmlns:a16="http://schemas.microsoft.com/office/drawing/2014/main" id="{1539BD76-CE49-4701-B5BF-28EBD8D0A9F6}"/>
                </a:ext>
              </a:extLst>
            </p:cNvPr>
            <p:cNvSpPr txBox="1"/>
            <p:nvPr/>
          </p:nvSpPr>
          <p:spPr>
            <a:xfrm>
              <a:off x="4468342" y="511605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431" name="TextBox 430">
              <a:extLst>
                <a:ext uri="{FF2B5EF4-FFF2-40B4-BE49-F238E27FC236}">
                  <a16:creationId xmlns:a16="http://schemas.microsoft.com/office/drawing/2014/main" id="{A4DA7749-0A75-4EEA-9BA9-A7F9DA3F4755}"/>
                </a:ext>
              </a:extLst>
            </p:cNvPr>
            <p:cNvSpPr txBox="1"/>
            <p:nvPr/>
          </p:nvSpPr>
          <p:spPr>
            <a:xfrm>
              <a:off x="4468342" y="496403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a:t>
              </a:r>
            </a:p>
          </p:txBody>
        </p:sp>
        <p:sp>
          <p:nvSpPr>
            <p:cNvPr id="433" name="TextBox 432">
              <a:extLst>
                <a:ext uri="{FF2B5EF4-FFF2-40B4-BE49-F238E27FC236}">
                  <a16:creationId xmlns:a16="http://schemas.microsoft.com/office/drawing/2014/main" id="{F90B9F69-D553-41A2-A2F8-F0C24088C802}"/>
                </a:ext>
              </a:extLst>
            </p:cNvPr>
            <p:cNvSpPr txBox="1"/>
            <p:nvPr/>
          </p:nvSpPr>
          <p:spPr>
            <a:xfrm>
              <a:off x="4468342" y="479791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434" name="TextBox 433">
              <a:extLst>
                <a:ext uri="{FF2B5EF4-FFF2-40B4-BE49-F238E27FC236}">
                  <a16:creationId xmlns:a16="http://schemas.microsoft.com/office/drawing/2014/main" id="{3FBBF132-E535-4B6A-980C-92D31E5B4992}"/>
                </a:ext>
              </a:extLst>
            </p:cNvPr>
            <p:cNvSpPr txBox="1"/>
            <p:nvPr/>
          </p:nvSpPr>
          <p:spPr>
            <a:xfrm>
              <a:off x="4468342" y="464551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436" name="TextBox 435">
              <a:extLst>
                <a:ext uri="{FF2B5EF4-FFF2-40B4-BE49-F238E27FC236}">
                  <a16:creationId xmlns:a16="http://schemas.microsoft.com/office/drawing/2014/main" id="{D3AFA4EF-264C-4398-95A8-E7A0133378EF}"/>
                </a:ext>
              </a:extLst>
            </p:cNvPr>
            <p:cNvSpPr txBox="1"/>
            <p:nvPr/>
          </p:nvSpPr>
          <p:spPr>
            <a:xfrm>
              <a:off x="4468342" y="449225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30</a:t>
              </a:r>
            </a:p>
          </p:txBody>
        </p:sp>
        <p:sp>
          <p:nvSpPr>
            <p:cNvPr id="437" name="TextBox 436">
              <a:extLst>
                <a:ext uri="{FF2B5EF4-FFF2-40B4-BE49-F238E27FC236}">
                  <a16:creationId xmlns:a16="http://schemas.microsoft.com/office/drawing/2014/main" id="{D14441E7-E834-44A1-B967-707C4645600E}"/>
                </a:ext>
              </a:extLst>
            </p:cNvPr>
            <p:cNvSpPr txBox="1"/>
            <p:nvPr/>
          </p:nvSpPr>
          <p:spPr>
            <a:xfrm>
              <a:off x="4468342" y="433700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439" name="TextBox 438">
              <a:extLst>
                <a:ext uri="{FF2B5EF4-FFF2-40B4-BE49-F238E27FC236}">
                  <a16:creationId xmlns:a16="http://schemas.microsoft.com/office/drawing/2014/main" id="{44A0272F-ECFF-40F5-B86B-73BF995A7BC6}"/>
                </a:ext>
              </a:extLst>
            </p:cNvPr>
            <p:cNvSpPr txBox="1"/>
            <p:nvPr/>
          </p:nvSpPr>
          <p:spPr>
            <a:xfrm>
              <a:off x="4468342" y="4175269"/>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50</a:t>
              </a:r>
            </a:p>
          </p:txBody>
        </p:sp>
        <p:sp>
          <p:nvSpPr>
            <p:cNvPr id="441" name="TextBox 440">
              <a:extLst>
                <a:ext uri="{FF2B5EF4-FFF2-40B4-BE49-F238E27FC236}">
                  <a16:creationId xmlns:a16="http://schemas.microsoft.com/office/drawing/2014/main" id="{2FF638CD-4940-41AF-B941-8208817D36CE}"/>
                </a:ext>
              </a:extLst>
            </p:cNvPr>
            <p:cNvSpPr txBox="1"/>
            <p:nvPr/>
          </p:nvSpPr>
          <p:spPr>
            <a:xfrm>
              <a:off x="4468342" y="401914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60</a:t>
              </a:r>
            </a:p>
          </p:txBody>
        </p:sp>
        <p:sp>
          <p:nvSpPr>
            <p:cNvPr id="442" name="TextBox 441">
              <a:extLst>
                <a:ext uri="{FF2B5EF4-FFF2-40B4-BE49-F238E27FC236}">
                  <a16:creationId xmlns:a16="http://schemas.microsoft.com/office/drawing/2014/main" id="{A53B387F-CDDC-4DF4-A4D2-E9F643473E92}"/>
                </a:ext>
              </a:extLst>
            </p:cNvPr>
            <p:cNvSpPr txBox="1"/>
            <p:nvPr/>
          </p:nvSpPr>
          <p:spPr>
            <a:xfrm>
              <a:off x="4468342" y="386966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70</a:t>
              </a:r>
            </a:p>
          </p:txBody>
        </p:sp>
        <p:sp>
          <p:nvSpPr>
            <p:cNvPr id="375" name="Freeform: Shape 374">
              <a:extLst>
                <a:ext uri="{FF2B5EF4-FFF2-40B4-BE49-F238E27FC236}">
                  <a16:creationId xmlns:a16="http://schemas.microsoft.com/office/drawing/2014/main" id="{CB693455-BD9B-4F90-88FF-0AEC546F324E}"/>
                </a:ext>
              </a:extLst>
            </p:cNvPr>
            <p:cNvSpPr/>
            <p:nvPr/>
          </p:nvSpPr>
          <p:spPr>
            <a:xfrm>
              <a:off x="5009177" y="4461544"/>
              <a:ext cx="2722616" cy="573238"/>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 name="connsiteX0" fmla="*/ 0 w 2725421"/>
                <a:gd name="connsiteY0" fmla="*/ 1021015 h 1021015"/>
                <a:gd name="connsiteX1" fmla="*/ 301308 w 2725421"/>
                <a:gd name="connsiteY1" fmla="*/ 914400 h 1021015"/>
                <a:gd name="connsiteX2" fmla="*/ 608490 w 2725421"/>
                <a:gd name="connsiteY2" fmla="*/ 781050 h 1021015"/>
                <a:gd name="connsiteX3" fmla="*/ 906146 w 2725421"/>
                <a:gd name="connsiteY3" fmla="*/ 590550 h 1021015"/>
                <a:gd name="connsiteX4" fmla="*/ 1229996 w 2725421"/>
                <a:gd name="connsiteY4" fmla="*/ 566737 h 1021015"/>
                <a:gd name="connsiteX5" fmla="*/ 1513365 w 2725421"/>
                <a:gd name="connsiteY5" fmla="*/ 302419 h 1021015"/>
                <a:gd name="connsiteX6" fmla="*/ 1818165 w 2725421"/>
                <a:gd name="connsiteY6" fmla="*/ 216694 h 1021015"/>
                <a:gd name="connsiteX7" fmla="*/ 2122965 w 2725421"/>
                <a:gd name="connsiteY7" fmla="*/ 731044 h 1021015"/>
                <a:gd name="connsiteX8" fmla="*/ 2418240 w 2725421"/>
                <a:gd name="connsiteY8" fmla="*/ 678656 h 1021015"/>
                <a:gd name="connsiteX9" fmla="*/ 2725421 w 2725421"/>
                <a:gd name="connsiteY9" fmla="*/ 0 h 1021015"/>
                <a:gd name="connsiteX0" fmla="*/ 0 w 2725421"/>
                <a:gd name="connsiteY0" fmla="*/ 1021015 h 1026596"/>
                <a:gd name="connsiteX1" fmla="*/ 306917 w 2725421"/>
                <a:gd name="connsiteY1" fmla="*/ 1026596 h 1026596"/>
                <a:gd name="connsiteX2" fmla="*/ 608490 w 2725421"/>
                <a:gd name="connsiteY2" fmla="*/ 781050 h 1026596"/>
                <a:gd name="connsiteX3" fmla="*/ 906146 w 2725421"/>
                <a:gd name="connsiteY3" fmla="*/ 590550 h 1026596"/>
                <a:gd name="connsiteX4" fmla="*/ 1229996 w 2725421"/>
                <a:gd name="connsiteY4" fmla="*/ 566737 h 1026596"/>
                <a:gd name="connsiteX5" fmla="*/ 1513365 w 2725421"/>
                <a:gd name="connsiteY5" fmla="*/ 302419 h 1026596"/>
                <a:gd name="connsiteX6" fmla="*/ 1818165 w 2725421"/>
                <a:gd name="connsiteY6" fmla="*/ 216694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6146 w 2725421"/>
                <a:gd name="connsiteY3" fmla="*/ 590550 h 1026596"/>
                <a:gd name="connsiteX4" fmla="*/ 1229996 w 2725421"/>
                <a:gd name="connsiteY4" fmla="*/ 566737 h 1026596"/>
                <a:gd name="connsiteX5" fmla="*/ 1513365 w 2725421"/>
                <a:gd name="connsiteY5" fmla="*/ 302419 h 1026596"/>
                <a:gd name="connsiteX6" fmla="*/ 1818165 w 2725421"/>
                <a:gd name="connsiteY6" fmla="*/ 216694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29996 w 2725421"/>
                <a:gd name="connsiteY4" fmla="*/ 566737 h 1026596"/>
                <a:gd name="connsiteX5" fmla="*/ 1513365 w 2725421"/>
                <a:gd name="connsiteY5" fmla="*/ 302419 h 1026596"/>
                <a:gd name="connsiteX6" fmla="*/ 1818165 w 2725421"/>
                <a:gd name="connsiteY6" fmla="*/ 216694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18777 w 2725421"/>
                <a:gd name="connsiteY4" fmla="*/ 850033 h 1026596"/>
                <a:gd name="connsiteX5" fmla="*/ 1513365 w 2725421"/>
                <a:gd name="connsiteY5" fmla="*/ 302419 h 1026596"/>
                <a:gd name="connsiteX6" fmla="*/ 1818165 w 2725421"/>
                <a:gd name="connsiteY6" fmla="*/ 216694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18777 w 2725421"/>
                <a:gd name="connsiteY4" fmla="*/ 850033 h 1026596"/>
                <a:gd name="connsiteX5" fmla="*/ 1502145 w 2725421"/>
                <a:gd name="connsiteY5" fmla="*/ 765228 h 1026596"/>
                <a:gd name="connsiteX6" fmla="*/ 1818165 w 2725421"/>
                <a:gd name="connsiteY6" fmla="*/ 216694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18777 w 2725421"/>
                <a:gd name="connsiteY4" fmla="*/ 850033 h 1026596"/>
                <a:gd name="connsiteX5" fmla="*/ 1502145 w 2725421"/>
                <a:gd name="connsiteY5" fmla="*/ 765228 h 1026596"/>
                <a:gd name="connsiteX6" fmla="*/ 1815360 w 2725421"/>
                <a:gd name="connsiteY6" fmla="*/ 1016093 h 1026596"/>
                <a:gd name="connsiteX7" fmla="*/ 2122965 w 2725421"/>
                <a:gd name="connsiteY7" fmla="*/ 731044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18777 w 2725421"/>
                <a:gd name="connsiteY4" fmla="*/ 850033 h 1026596"/>
                <a:gd name="connsiteX5" fmla="*/ 1502145 w 2725421"/>
                <a:gd name="connsiteY5" fmla="*/ 765228 h 1026596"/>
                <a:gd name="connsiteX6" fmla="*/ 1815360 w 2725421"/>
                <a:gd name="connsiteY6" fmla="*/ 1016093 h 1026596"/>
                <a:gd name="connsiteX7" fmla="*/ 2108941 w 2725421"/>
                <a:gd name="connsiteY7" fmla="*/ 453358 h 1026596"/>
                <a:gd name="connsiteX8" fmla="*/ 2418240 w 2725421"/>
                <a:gd name="connsiteY8" fmla="*/ 678656 h 1026596"/>
                <a:gd name="connsiteX9" fmla="*/ 2725421 w 2725421"/>
                <a:gd name="connsiteY9" fmla="*/ 0 h 1026596"/>
                <a:gd name="connsiteX0" fmla="*/ 0 w 2725421"/>
                <a:gd name="connsiteY0" fmla="*/ 1021015 h 1026596"/>
                <a:gd name="connsiteX1" fmla="*/ 306917 w 2725421"/>
                <a:gd name="connsiteY1" fmla="*/ 1026596 h 1026596"/>
                <a:gd name="connsiteX2" fmla="*/ 600075 w 2725421"/>
                <a:gd name="connsiteY2" fmla="*/ 1013857 h 1026596"/>
                <a:gd name="connsiteX3" fmla="*/ 903341 w 2725421"/>
                <a:gd name="connsiteY3" fmla="*/ 775673 h 1026596"/>
                <a:gd name="connsiteX4" fmla="*/ 1218777 w 2725421"/>
                <a:gd name="connsiteY4" fmla="*/ 850033 h 1026596"/>
                <a:gd name="connsiteX5" fmla="*/ 1502145 w 2725421"/>
                <a:gd name="connsiteY5" fmla="*/ 765228 h 1026596"/>
                <a:gd name="connsiteX6" fmla="*/ 1815360 w 2725421"/>
                <a:gd name="connsiteY6" fmla="*/ 1016093 h 1026596"/>
                <a:gd name="connsiteX7" fmla="*/ 2108941 w 2725421"/>
                <a:gd name="connsiteY7" fmla="*/ 453358 h 1026596"/>
                <a:gd name="connsiteX8" fmla="*/ 2412630 w 2725421"/>
                <a:gd name="connsiteY8" fmla="*/ 1006831 h 1026596"/>
                <a:gd name="connsiteX9" fmla="*/ 2725421 w 2725421"/>
                <a:gd name="connsiteY9" fmla="*/ 0 h 1026596"/>
                <a:gd name="connsiteX0" fmla="*/ 0 w 2722616"/>
                <a:gd name="connsiteY0" fmla="*/ 567657 h 573238"/>
                <a:gd name="connsiteX1" fmla="*/ 306917 w 2722616"/>
                <a:gd name="connsiteY1" fmla="*/ 573238 h 573238"/>
                <a:gd name="connsiteX2" fmla="*/ 600075 w 2722616"/>
                <a:gd name="connsiteY2" fmla="*/ 560499 h 573238"/>
                <a:gd name="connsiteX3" fmla="*/ 903341 w 2722616"/>
                <a:gd name="connsiteY3" fmla="*/ 322315 h 573238"/>
                <a:gd name="connsiteX4" fmla="*/ 1218777 w 2722616"/>
                <a:gd name="connsiteY4" fmla="*/ 396675 h 573238"/>
                <a:gd name="connsiteX5" fmla="*/ 1502145 w 2722616"/>
                <a:gd name="connsiteY5" fmla="*/ 311870 h 573238"/>
                <a:gd name="connsiteX6" fmla="*/ 1815360 w 2722616"/>
                <a:gd name="connsiteY6" fmla="*/ 562735 h 573238"/>
                <a:gd name="connsiteX7" fmla="*/ 2108941 w 2722616"/>
                <a:gd name="connsiteY7" fmla="*/ 0 h 573238"/>
                <a:gd name="connsiteX8" fmla="*/ 2412630 w 2722616"/>
                <a:gd name="connsiteY8" fmla="*/ 553473 h 573238"/>
                <a:gd name="connsiteX9" fmla="*/ 2722616 w 2722616"/>
                <a:gd name="connsiteY9" fmla="*/ 31891 h 573238"/>
                <a:gd name="connsiteX0" fmla="*/ 0 w 2722616"/>
                <a:gd name="connsiteY0" fmla="*/ 567657 h 573238"/>
                <a:gd name="connsiteX1" fmla="*/ 306917 w 2722616"/>
                <a:gd name="connsiteY1" fmla="*/ 573238 h 573238"/>
                <a:gd name="connsiteX2" fmla="*/ 600075 w 2722616"/>
                <a:gd name="connsiteY2" fmla="*/ 560499 h 573238"/>
                <a:gd name="connsiteX3" fmla="*/ 903341 w 2722616"/>
                <a:gd name="connsiteY3" fmla="*/ 322315 h 573238"/>
                <a:gd name="connsiteX4" fmla="*/ 1218777 w 2722616"/>
                <a:gd name="connsiteY4" fmla="*/ 396675 h 573238"/>
                <a:gd name="connsiteX5" fmla="*/ 1502145 w 2722616"/>
                <a:gd name="connsiteY5" fmla="*/ 311870 h 573238"/>
                <a:gd name="connsiteX6" fmla="*/ 1815360 w 2722616"/>
                <a:gd name="connsiteY6" fmla="*/ 562735 h 573238"/>
                <a:gd name="connsiteX7" fmla="*/ 2108941 w 2722616"/>
                <a:gd name="connsiteY7" fmla="*/ 0 h 573238"/>
                <a:gd name="connsiteX8" fmla="*/ 2409826 w 2722616"/>
                <a:gd name="connsiteY8" fmla="*/ 545059 h 573238"/>
                <a:gd name="connsiteX9" fmla="*/ 2722616 w 2722616"/>
                <a:gd name="connsiteY9" fmla="*/ 31891 h 57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22616" h="573238">
                  <a:moveTo>
                    <a:pt x="0" y="567657"/>
                  </a:moveTo>
                  <a:lnTo>
                    <a:pt x="306917" y="573238"/>
                  </a:lnTo>
                  <a:lnTo>
                    <a:pt x="600075" y="560499"/>
                  </a:lnTo>
                  <a:lnTo>
                    <a:pt x="903341" y="322315"/>
                  </a:lnTo>
                  <a:lnTo>
                    <a:pt x="1218777" y="396675"/>
                  </a:lnTo>
                  <a:lnTo>
                    <a:pt x="1502145" y="311870"/>
                  </a:lnTo>
                  <a:lnTo>
                    <a:pt x="1815360" y="562735"/>
                  </a:lnTo>
                  <a:lnTo>
                    <a:pt x="2108941" y="0"/>
                  </a:lnTo>
                  <a:lnTo>
                    <a:pt x="2409826" y="545059"/>
                  </a:lnTo>
                  <a:lnTo>
                    <a:pt x="2722616" y="31891"/>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376" name="Straight Connector 375">
              <a:extLst>
                <a:ext uri="{FF2B5EF4-FFF2-40B4-BE49-F238E27FC236}">
                  <a16:creationId xmlns:a16="http://schemas.microsoft.com/office/drawing/2014/main" id="{BCF54B9D-BC16-42EE-8601-5071A231BB27}"/>
                </a:ext>
              </a:extLst>
            </p:cNvPr>
            <p:cNvCxnSpPr>
              <a:cxnSpLocks/>
            </p:cNvCxnSpPr>
            <p:nvPr/>
          </p:nvCxnSpPr>
          <p:spPr>
            <a:xfrm>
              <a:off x="4880935" y="3931985"/>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7" name="TextBox 376">
              <a:extLst>
                <a:ext uri="{FF2B5EF4-FFF2-40B4-BE49-F238E27FC236}">
                  <a16:creationId xmlns:a16="http://schemas.microsoft.com/office/drawing/2014/main" id="{6C7E2AD7-3B24-434E-AFE0-D52D30006064}"/>
                </a:ext>
              </a:extLst>
            </p:cNvPr>
            <p:cNvSpPr txBox="1"/>
            <p:nvPr/>
          </p:nvSpPr>
          <p:spPr>
            <a:xfrm rot="16200000">
              <a:off x="3690989" y="4419830"/>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378" name="Straight Connector 377">
              <a:extLst>
                <a:ext uri="{FF2B5EF4-FFF2-40B4-BE49-F238E27FC236}">
                  <a16:creationId xmlns:a16="http://schemas.microsoft.com/office/drawing/2014/main" id="{4EC75593-A868-4F26-ACB1-404540B15F32}"/>
                </a:ext>
              </a:extLst>
            </p:cNvPr>
            <p:cNvCxnSpPr>
              <a:cxnSpLocks/>
            </p:cNvCxnSpPr>
            <p:nvPr/>
          </p:nvCxnSpPr>
          <p:spPr>
            <a:xfrm flipH="1">
              <a:off x="4801315" y="532551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9" name="TextBox 378">
              <a:extLst>
                <a:ext uri="{FF2B5EF4-FFF2-40B4-BE49-F238E27FC236}">
                  <a16:creationId xmlns:a16="http://schemas.microsoft.com/office/drawing/2014/main" id="{96CE97E9-E485-4709-ACFF-247D49720B36}"/>
                </a:ext>
              </a:extLst>
            </p:cNvPr>
            <p:cNvSpPr txBox="1"/>
            <p:nvPr/>
          </p:nvSpPr>
          <p:spPr>
            <a:xfrm>
              <a:off x="4873316" y="5502548"/>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380" name="Straight Connector 379">
              <a:extLst>
                <a:ext uri="{FF2B5EF4-FFF2-40B4-BE49-F238E27FC236}">
                  <a16:creationId xmlns:a16="http://schemas.microsoft.com/office/drawing/2014/main" id="{A3D453D8-21AB-4CAB-B765-90389C0E8434}"/>
                </a:ext>
              </a:extLst>
            </p:cNvPr>
            <p:cNvCxnSpPr>
              <a:cxnSpLocks/>
            </p:cNvCxnSpPr>
            <p:nvPr/>
          </p:nvCxnSpPr>
          <p:spPr>
            <a:xfrm flipH="1">
              <a:off x="4873315" y="5364200"/>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E1F91687-F9AF-44F8-B147-762233D67995}"/>
                </a:ext>
              </a:extLst>
            </p:cNvPr>
            <p:cNvCxnSpPr>
              <a:cxnSpLocks/>
            </p:cNvCxnSpPr>
            <p:nvPr/>
          </p:nvCxnSpPr>
          <p:spPr>
            <a:xfrm rot="16200000" flipH="1">
              <a:off x="7689089" y="5400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2" name="Straight Connector 381">
              <a:extLst>
                <a:ext uri="{FF2B5EF4-FFF2-40B4-BE49-F238E27FC236}">
                  <a16:creationId xmlns:a16="http://schemas.microsoft.com/office/drawing/2014/main" id="{A9A7865D-174A-4D9A-9B39-9B74C1149BAE}"/>
                </a:ext>
              </a:extLst>
            </p:cNvPr>
            <p:cNvCxnSpPr>
              <a:cxnSpLocks/>
            </p:cNvCxnSpPr>
            <p:nvPr/>
          </p:nvCxnSpPr>
          <p:spPr>
            <a:xfrm rot="16200000" flipH="1">
              <a:off x="7061083" y="5400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3" name="Straight Connector 382">
              <a:extLst>
                <a:ext uri="{FF2B5EF4-FFF2-40B4-BE49-F238E27FC236}">
                  <a16:creationId xmlns:a16="http://schemas.microsoft.com/office/drawing/2014/main" id="{3FC5D315-14D0-4CC5-A46B-7DB4AE768F98}"/>
                </a:ext>
              </a:extLst>
            </p:cNvPr>
            <p:cNvCxnSpPr>
              <a:cxnSpLocks/>
            </p:cNvCxnSpPr>
            <p:nvPr/>
          </p:nvCxnSpPr>
          <p:spPr>
            <a:xfrm rot="16200000" flipH="1">
              <a:off x="6175018" y="54009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4" name="Straight Connector 383">
              <a:extLst>
                <a:ext uri="{FF2B5EF4-FFF2-40B4-BE49-F238E27FC236}">
                  <a16:creationId xmlns:a16="http://schemas.microsoft.com/office/drawing/2014/main" id="{FDB11204-DFA8-4CA8-A596-3E77E7E669DE}"/>
                </a:ext>
              </a:extLst>
            </p:cNvPr>
            <p:cNvCxnSpPr>
              <a:cxnSpLocks/>
            </p:cNvCxnSpPr>
            <p:nvPr/>
          </p:nvCxnSpPr>
          <p:spPr>
            <a:xfrm rot="16200000" flipH="1">
              <a:off x="5849683" y="5400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E03F744E-3A7E-4DE4-8283-663637183F90}"/>
                </a:ext>
              </a:extLst>
            </p:cNvPr>
            <p:cNvCxnSpPr>
              <a:cxnSpLocks/>
            </p:cNvCxnSpPr>
            <p:nvPr/>
          </p:nvCxnSpPr>
          <p:spPr>
            <a:xfrm rot="16200000" flipH="1">
              <a:off x="5260512" y="5400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71AC8A77-5442-45D8-A4CF-B3D456CD8412}"/>
                </a:ext>
              </a:extLst>
            </p:cNvPr>
            <p:cNvCxnSpPr>
              <a:cxnSpLocks/>
            </p:cNvCxnSpPr>
            <p:nvPr/>
          </p:nvCxnSpPr>
          <p:spPr>
            <a:xfrm rot="16200000" flipH="1">
              <a:off x="4993720" y="540090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F46F37CA-30C7-4146-AD05-396132F75A6D}"/>
                </a:ext>
              </a:extLst>
            </p:cNvPr>
            <p:cNvCxnSpPr>
              <a:cxnSpLocks/>
            </p:cNvCxnSpPr>
            <p:nvPr/>
          </p:nvCxnSpPr>
          <p:spPr>
            <a:xfrm rot="16200000" flipH="1">
              <a:off x="5552479" y="539295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8" name="Straight Connector 387">
              <a:extLst>
                <a:ext uri="{FF2B5EF4-FFF2-40B4-BE49-F238E27FC236}">
                  <a16:creationId xmlns:a16="http://schemas.microsoft.com/office/drawing/2014/main" id="{B915DD16-7D72-4AB5-9F4C-ABFE948F40E0}"/>
                </a:ext>
              </a:extLst>
            </p:cNvPr>
            <p:cNvCxnSpPr>
              <a:cxnSpLocks/>
            </p:cNvCxnSpPr>
            <p:nvPr/>
          </p:nvCxnSpPr>
          <p:spPr>
            <a:xfrm rot="16200000" flipH="1">
              <a:off x="6482606" y="53963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1D9741B6-37F9-47F1-B195-5815E90CB853}"/>
                </a:ext>
              </a:extLst>
            </p:cNvPr>
            <p:cNvCxnSpPr>
              <a:cxnSpLocks/>
            </p:cNvCxnSpPr>
            <p:nvPr/>
          </p:nvCxnSpPr>
          <p:spPr>
            <a:xfrm rot="16200000" flipH="1">
              <a:off x="6788229" y="540158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90" name="Group 389">
              <a:extLst>
                <a:ext uri="{FF2B5EF4-FFF2-40B4-BE49-F238E27FC236}">
                  <a16:creationId xmlns:a16="http://schemas.microsoft.com/office/drawing/2014/main" id="{00F97B39-CDDE-4AF1-BE94-6BB96BE42E05}"/>
                </a:ext>
              </a:extLst>
            </p:cNvPr>
            <p:cNvGrpSpPr/>
            <p:nvPr/>
          </p:nvGrpSpPr>
          <p:grpSpPr>
            <a:xfrm>
              <a:off x="4733605" y="5387132"/>
              <a:ext cx="3229566" cy="230832"/>
              <a:chOff x="1054275" y="5396116"/>
              <a:chExt cx="3229566" cy="230832"/>
            </a:xfrm>
          </p:grpSpPr>
          <p:sp>
            <p:nvSpPr>
              <p:cNvPr id="443" name="TextBox 442">
                <a:extLst>
                  <a:ext uri="{FF2B5EF4-FFF2-40B4-BE49-F238E27FC236}">
                    <a16:creationId xmlns:a16="http://schemas.microsoft.com/office/drawing/2014/main" id="{E0C9FBCA-E2E9-4780-98FC-7CBE1A2E7F99}"/>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444" name="TextBox 443">
                <a:extLst>
                  <a:ext uri="{FF2B5EF4-FFF2-40B4-BE49-F238E27FC236}">
                    <a16:creationId xmlns:a16="http://schemas.microsoft.com/office/drawing/2014/main" id="{7521200C-CE49-4870-95B4-58F60D1BD91B}"/>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445" name="TextBox 444">
                <a:extLst>
                  <a:ext uri="{FF2B5EF4-FFF2-40B4-BE49-F238E27FC236}">
                    <a16:creationId xmlns:a16="http://schemas.microsoft.com/office/drawing/2014/main" id="{85EE4270-E6E1-423A-990E-4C00BF1CA5D1}"/>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446" name="TextBox 445">
                <a:extLst>
                  <a:ext uri="{FF2B5EF4-FFF2-40B4-BE49-F238E27FC236}">
                    <a16:creationId xmlns:a16="http://schemas.microsoft.com/office/drawing/2014/main" id="{60847183-3C4B-40E8-9120-0362ECE526A8}"/>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447" name="TextBox 446">
                <a:extLst>
                  <a:ext uri="{FF2B5EF4-FFF2-40B4-BE49-F238E27FC236}">
                    <a16:creationId xmlns:a16="http://schemas.microsoft.com/office/drawing/2014/main" id="{A2A5A15C-F72A-42A1-ABCD-0526485198FF}"/>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448" name="TextBox 447">
                <a:extLst>
                  <a:ext uri="{FF2B5EF4-FFF2-40B4-BE49-F238E27FC236}">
                    <a16:creationId xmlns:a16="http://schemas.microsoft.com/office/drawing/2014/main" id="{0E627DBF-9245-4217-BAE3-088A85BEA74B}"/>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449" name="TextBox 448">
                <a:extLst>
                  <a:ext uri="{FF2B5EF4-FFF2-40B4-BE49-F238E27FC236}">
                    <a16:creationId xmlns:a16="http://schemas.microsoft.com/office/drawing/2014/main" id="{FE3607D4-081D-4729-BB77-F3C7BCC98464}"/>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450" name="TextBox 449">
                <a:extLst>
                  <a:ext uri="{FF2B5EF4-FFF2-40B4-BE49-F238E27FC236}">
                    <a16:creationId xmlns:a16="http://schemas.microsoft.com/office/drawing/2014/main" id="{E56FC2C0-36EC-445E-BA68-53514637727B}"/>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451" name="TextBox 450">
                <a:extLst>
                  <a:ext uri="{FF2B5EF4-FFF2-40B4-BE49-F238E27FC236}">
                    <a16:creationId xmlns:a16="http://schemas.microsoft.com/office/drawing/2014/main" id="{B647665B-7895-4F50-99E8-2E76F1F65E8C}"/>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452" name="TextBox 451">
                <a:extLst>
                  <a:ext uri="{FF2B5EF4-FFF2-40B4-BE49-F238E27FC236}">
                    <a16:creationId xmlns:a16="http://schemas.microsoft.com/office/drawing/2014/main" id="{0FAA8FF4-4FBE-4273-96ED-4B3E9F80CB00}"/>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391" name="Straight Connector 390">
              <a:extLst>
                <a:ext uri="{FF2B5EF4-FFF2-40B4-BE49-F238E27FC236}">
                  <a16:creationId xmlns:a16="http://schemas.microsoft.com/office/drawing/2014/main" id="{CC0BC614-9888-4605-93C5-8F0DD418566D}"/>
                </a:ext>
              </a:extLst>
            </p:cNvPr>
            <p:cNvCxnSpPr>
              <a:cxnSpLocks/>
            </p:cNvCxnSpPr>
            <p:nvPr/>
          </p:nvCxnSpPr>
          <p:spPr>
            <a:xfrm rot="16200000" flipH="1">
              <a:off x="7378608" y="54009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D930EE55-0EDE-42DD-BC12-A5FF3ACF8A3F}"/>
                </a:ext>
              </a:extLst>
            </p:cNvPr>
            <p:cNvCxnSpPr>
              <a:cxnSpLocks/>
            </p:cNvCxnSpPr>
            <p:nvPr/>
          </p:nvCxnSpPr>
          <p:spPr>
            <a:xfrm flipH="1">
              <a:off x="4880935" y="5025590"/>
              <a:ext cx="2847291" cy="797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7FF36843-C789-4401-AA0A-9F10EFAA6C5A}"/>
                </a:ext>
              </a:extLst>
            </p:cNvPr>
            <p:cNvCxnSpPr>
              <a:cxnSpLocks/>
            </p:cNvCxnSpPr>
            <p:nvPr/>
          </p:nvCxnSpPr>
          <p:spPr>
            <a:xfrm flipH="1">
              <a:off x="4817720" y="518744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AA1F2AD0-BF17-4A2B-A0AD-0B975420BFC5}"/>
                </a:ext>
              </a:extLst>
            </p:cNvPr>
            <p:cNvCxnSpPr>
              <a:cxnSpLocks/>
            </p:cNvCxnSpPr>
            <p:nvPr/>
          </p:nvCxnSpPr>
          <p:spPr>
            <a:xfrm flipH="1">
              <a:off x="4814912" y="503263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5C6FD327-5F2D-47F5-B97D-D77873C2A90D}"/>
                </a:ext>
              </a:extLst>
            </p:cNvPr>
            <p:cNvCxnSpPr>
              <a:cxnSpLocks/>
            </p:cNvCxnSpPr>
            <p:nvPr/>
          </p:nvCxnSpPr>
          <p:spPr>
            <a:xfrm flipH="1">
              <a:off x="4814058" y="486936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4F9DDD5A-2DED-4076-9039-24932D1AEFF9}"/>
                </a:ext>
              </a:extLst>
            </p:cNvPr>
            <p:cNvCxnSpPr>
              <a:cxnSpLocks/>
            </p:cNvCxnSpPr>
            <p:nvPr/>
          </p:nvCxnSpPr>
          <p:spPr>
            <a:xfrm flipH="1">
              <a:off x="4813631" y="471697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E1F79F5D-99C4-4FDA-9853-FD05C31D1D96}"/>
                </a:ext>
              </a:extLst>
            </p:cNvPr>
            <p:cNvCxnSpPr>
              <a:cxnSpLocks/>
            </p:cNvCxnSpPr>
            <p:nvPr/>
          </p:nvCxnSpPr>
          <p:spPr>
            <a:xfrm flipH="1">
              <a:off x="4812777" y="456084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93EBFA3C-9F28-4AA4-925B-531E3E5840CB}"/>
                </a:ext>
              </a:extLst>
            </p:cNvPr>
            <p:cNvCxnSpPr>
              <a:cxnSpLocks/>
            </p:cNvCxnSpPr>
            <p:nvPr/>
          </p:nvCxnSpPr>
          <p:spPr>
            <a:xfrm flipH="1">
              <a:off x="4812350" y="440845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82DEF0D0-933F-4A2D-9CEB-559FA6EC75BE}"/>
                </a:ext>
              </a:extLst>
            </p:cNvPr>
            <p:cNvCxnSpPr>
              <a:cxnSpLocks/>
            </p:cNvCxnSpPr>
            <p:nvPr/>
          </p:nvCxnSpPr>
          <p:spPr>
            <a:xfrm flipH="1">
              <a:off x="4811496" y="424672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2360AE6C-8371-4064-A0E9-3D469C41D78E}"/>
                </a:ext>
              </a:extLst>
            </p:cNvPr>
            <p:cNvCxnSpPr>
              <a:cxnSpLocks/>
            </p:cNvCxnSpPr>
            <p:nvPr/>
          </p:nvCxnSpPr>
          <p:spPr>
            <a:xfrm flipH="1">
              <a:off x="4810642" y="409059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BE089392-1789-4443-B330-6D461D396064}"/>
                </a:ext>
              </a:extLst>
            </p:cNvPr>
            <p:cNvCxnSpPr>
              <a:cxnSpLocks/>
            </p:cNvCxnSpPr>
            <p:nvPr/>
          </p:nvCxnSpPr>
          <p:spPr>
            <a:xfrm flipH="1">
              <a:off x="4810215" y="394111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8" name="Oval 407">
              <a:extLst>
                <a:ext uri="{FF2B5EF4-FFF2-40B4-BE49-F238E27FC236}">
                  <a16:creationId xmlns:a16="http://schemas.microsoft.com/office/drawing/2014/main" id="{FAD9AFFC-B384-41C7-9B20-F107F8405D45}"/>
                </a:ext>
              </a:extLst>
            </p:cNvPr>
            <p:cNvSpPr>
              <a:spLocks noChangeAspect="1"/>
            </p:cNvSpPr>
            <p:nvPr/>
          </p:nvSpPr>
          <p:spPr>
            <a:xfrm>
              <a:off x="6183374" y="482016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09" name="Oval 408">
              <a:extLst>
                <a:ext uri="{FF2B5EF4-FFF2-40B4-BE49-F238E27FC236}">
                  <a16:creationId xmlns:a16="http://schemas.microsoft.com/office/drawing/2014/main" id="{B981468F-5F0D-499A-BC47-032B4286F6AA}"/>
                </a:ext>
              </a:extLst>
            </p:cNvPr>
            <p:cNvSpPr>
              <a:spLocks noChangeAspect="1"/>
            </p:cNvSpPr>
            <p:nvPr/>
          </p:nvSpPr>
          <p:spPr>
            <a:xfrm>
              <a:off x="5878881" y="474362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0" name="Oval 409">
              <a:extLst>
                <a:ext uri="{FF2B5EF4-FFF2-40B4-BE49-F238E27FC236}">
                  <a16:creationId xmlns:a16="http://schemas.microsoft.com/office/drawing/2014/main" id="{931674C1-E9CF-4297-8939-A57579E3F952}"/>
                </a:ext>
              </a:extLst>
            </p:cNvPr>
            <p:cNvSpPr>
              <a:spLocks noChangeAspect="1"/>
            </p:cNvSpPr>
            <p:nvPr/>
          </p:nvSpPr>
          <p:spPr>
            <a:xfrm>
              <a:off x="5575376" y="499182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1" name="Oval 410">
              <a:extLst>
                <a:ext uri="{FF2B5EF4-FFF2-40B4-BE49-F238E27FC236}">
                  <a16:creationId xmlns:a16="http://schemas.microsoft.com/office/drawing/2014/main" id="{F4F3DF48-BF75-4569-9418-B04ABD17D286}"/>
                </a:ext>
              </a:extLst>
            </p:cNvPr>
            <p:cNvSpPr>
              <a:spLocks noChangeAspect="1"/>
            </p:cNvSpPr>
            <p:nvPr/>
          </p:nvSpPr>
          <p:spPr>
            <a:xfrm>
              <a:off x="5281436" y="499182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2" name="Oval 411">
              <a:extLst>
                <a:ext uri="{FF2B5EF4-FFF2-40B4-BE49-F238E27FC236}">
                  <a16:creationId xmlns:a16="http://schemas.microsoft.com/office/drawing/2014/main" id="{9EEAF79C-C57A-4320-A6D4-30B2309052E1}"/>
                </a:ext>
              </a:extLst>
            </p:cNvPr>
            <p:cNvSpPr>
              <a:spLocks noChangeAspect="1"/>
            </p:cNvSpPr>
            <p:nvPr/>
          </p:nvSpPr>
          <p:spPr>
            <a:xfrm>
              <a:off x="4967440" y="499140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3" name="Oval 412">
              <a:extLst>
                <a:ext uri="{FF2B5EF4-FFF2-40B4-BE49-F238E27FC236}">
                  <a16:creationId xmlns:a16="http://schemas.microsoft.com/office/drawing/2014/main" id="{D984D2EA-1D37-4E3F-B126-3ECBC7FE6A31}"/>
                </a:ext>
              </a:extLst>
            </p:cNvPr>
            <p:cNvSpPr>
              <a:spLocks noChangeAspect="1"/>
            </p:cNvSpPr>
            <p:nvPr/>
          </p:nvSpPr>
          <p:spPr>
            <a:xfrm>
              <a:off x="6486873" y="4735827"/>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4" name="Oval 413">
              <a:extLst>
                <a:ext uri="{FF2B5EF4-FFF2-40B4-BE49-F238E27FC236}">
                  <a16:creationId xmlns:a16="http://schemas.microsoft.com/office/drawing/2014/main" id="{9A071EF8-6D05-4215-8ABE-F8858178890D}"/>
                </a:ext>
              </a:extLst>
            </p:cNvPr>
            <p:cNvSpPr>
              <a:spLocks noChangeAspect="1"/>
            </p:cNvSpPr>
            <p:nvPr/>
          </p:nvSpPr>
          <p:spPr>
            <a:xfrm>
              <a:off x="7692226" y="4466976"/>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5" name="Oval 414">
              <a:extLst>
                <a:ext uri="{FF2B5EF4-FFF2-40B4-BE49-F238E27FC236}">
                  <a16:creationId xmlns:a16="http://schemas.microsoft.com/office/drawing/2014/main" id="{ECFE46DC-CF35-41FB-96BC-0BD060900CAD}"/>
                </a:ext>
              </a:extLst>
            </p:cNvPr>
            <p:cNvSpPr>
              <a:spLocks noChangeAspect="1"/>
            </p:cNvSpPr>
            <p:nvPr/>
          </p:nvSpPr>
          <p:spPr>
            <a:xfrm>
              <a:off x="7386964" y="496726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6" name="Oval 415">
              <a:extLst>
                <a:ext uri="{FF2B5EF4-FFF2-40B4-BE49-F238E27FC236}">
                  <a16:creationId xmlns:a16="http://schemas.microsoft.com/office/drawing/2014/main" id="{C3E135C5-3B76-4F40-8DE5-51DFB6110935}"/>
                </a:ext>
              </a:extLst>
            </p:cNvPr>
            <p:cNvSpPr>
              <a:spLocks noChangeAspect="1"/>
            </p:cNvSpPr>
            <p:nvPr/>
          </p:nvSpPr>
          <p:spPr>
            <a:xfrm>
              <a:off x="6777920" y="497976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7" name="Oval 416">
              <a:extLst>
                <a:ext uri="{FF2B5EF4-FFF2-40B4-BE49-F238E27FC236}">
                  <a16:creationId xmlns:a16="http://schemas.microsoft.com/office/drawing/2014/main" id="{6F358E2F-5B27-4D59-94BF-70300ADE06C6}"/>
                </a:ext>
              </a:extLst>
            </p:cNvPr>
            <p:cNvSpPr>
              <a:spLocks noChangeAspect="1"/>
            </p:cNvSpPr>
            <p:nvPr/>
          </p:nvSpPr>
          <p:spPr>
            <a:xfrm>
              <a:off x="7081454" y="442906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8" name="Oval 417">
              <a:extLst>
                <a:ext uri="{FF2B5EF4-FFF2-40B4-BE49-F238E27FC236}">
                  <a16:creationId xmlns:a16="http://schemas.microsoft.com/office/drawing/2014/main" id="{B8C96417-F0B1-4372-AA41-35495AA299AE}"/>
                </a:ext>
              </a:extLst>
            </p:cNvPr>
            <p:cNvSpPr>
              <a:spLocks noChangeAspect="1"/>
            </p:cNvSpPr>
            <p:nvPr/>
          </p:nvSpPr>
          <p:spPr>
            <a:xfrm>
              <a:off x="5575376" y="505329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19" name="Oval 418">
              <a:extLst>
                <a:ext uri="{FF2B5EF4-FFF2-40B4-BE49-F238E27FC236}">
                  <a16:creationId xmlns:a16="http://schemas.microsoft.com/office/drawing/2014/main" id="{EAF892A2-60B1-4126-A5F8-772C2EC40719}"/>
                </a:ext>
              </a:extLst>
            </p:cNvPr>
            <p:cNvSpPr>
              <a:spLocks noChangeAspect="1"/>
            </p:cNvSpPr>
            <p:nvPr/>
          </p:nvSpPr>
          <p:spPr>
            <a:xfrm>
              <a:off x="5276365" y="5132731"/>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0" name="Oval 419">
              <a:extLst>
                <a:ext uri="{FF2B5EF4-FFF2-40B4-BE49-F238E27FC236}">
                  <a16:creationId xmlns:a16="http://schemas.microsoft.com/office/drawing/2014/main" id="{AC6CC745-2731-4D27-897F-F5186419C07A}"/>
                </a:ext>
              </a:extLst>
            </p:cNvPr>
            <p:cNvSpPr>
              <a:spLocks noChangeAspect="1"/>
            </p:cNvSpPr>
            <p:nvPr/>
          </p:nvSpPr>
          <p:spPr>
            <a:xfrm>
              <a:off x="5878881" y="445684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421" name="Oval 420">
              <a:extLst>
                <a:ext uri="{FF2B5EF4-FFF2-40B4-BE49-F238E27FC236}">
                  <a16:creationId xmlns:a16="http://schemas.microsoft.com/office/drawing/2014/main" id="{8C1D5EE6-C767-4D66-9C8D-ACF1E6FF3000}"/>
                </a:ext>
              </a:extLst>
            </p:cNvPr>
            <p:cNvSpPr>
              <a:spLocks noChangeAspect="1"/>
            </p:cNvSpPr>
            <p:nvPr/>
          </p:nvSpPr>
          <p:spPr>
            <a:xfrm>
              <a:off x="6177635" y="498922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2" name="Oval 421">
              <a:extLst>
                <a:ext uri="{FF2B5EF4-FFF2-40B4-BE49-F238E27FC236}">
                  <a16:creationId xmlns:a16="http://schemas.microsoft.com/office/drawing/2014/main" id="{89165744-FCDB-40A9-B2A6-D8A3C80F1D54}"/>
                </a:ext>
              </a:extLst>
            </p:cNvPr>
            <p:cNvSpPr>
              <a:spLocks noChangeAspect="1"/>
            </p:cNvSpPr>
            <p:nvPr/>
          </p:nvSpPr>
          <p:spPr>
            <a:xfrm>
              <a:off x="6489619" y="452476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3" name="Oval 422">
              <a:extLst>
                <a:ext uri="{FF2B5EF4-FFF2-40B4-BE49-F238E27FC236}">
                  <a16:creationId xmlns:a16="http://schemas.microsoft.com/office/drawing/2014/main" id="{FB12EE9A-7951-47B0-95CC-C22FB6CEA189}"/>
                </a:ext>
              </a:extLst>
            </p:cNvPr>
            <p:cNvSpPr>
              <a:spLocks noChangeAspect="1"/>
            </p:cNvSpPr>
            <p:nvPr/>
          </p:nvSpPr>
          <p:spPr>
            <a:xfrm>
              <a:off x="6775157" y="460434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4" name="Oval 423">
              <a:extLst>
                <a:ext uri="{FF2B5EF4-FFF2-40B4-BE49-F238E27FC236}">
                  <a16:creationId xmlns:a16="http://schemas.microsoft.com/office/drawing/2014/main" id="{35742B06-B9E7-400D-A4D9-3246027ABEB4}"/>
                </a:ext>
              </a:extLst>
            </p:cNvPr>
            <p:cNvSpPr>
              <a:spLocks noChangeAspect="1"/>
            </p:cNvSpPr>
            <p:nvPr/>
          </p:nvSpPr>
          <p:spPr>
            <a:xfrm>
              <a:off x="7079109" y="476132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5" name="Oval 424">
              <a:extLst>
                <a:ext uri="{FF2B5EF4-FFF2-40B4-BE49-F238E27FC236}">
                  <a16:creationId xmlns:a16="http://schemas.microsoft.com/office/drawing/2014/main" id="{AAD7B019-7A3B-4DF6-8DCE-ACBDA066EA28}"/>
                </a:ext>
              </a:extLst>
            </p:cNvPr>
            <p:cNvSpPr>
              <a:spLocks noChangeAspect="1"/>
            </p:cNvSpPr>
            <p:nvPr/>
          </p:nvSpPr>
          <p:spPr>
            <a:xfrm>
              <a:off x="7392050" y="466912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6" name="Oval 425">
              <a:extLst>
                <a:ext uri="{FF2B5EF4-FFF2-40B4-BE49-F238E27FC236}">
                  <a16:creationId xmlns:a16="http://schemas.microsoft.com/office/drawing/2014/main" id="{A8FA7B2D-91D0-40B7-AA59-6D4F8BF5FDF9}"/>
                </a:ext>
              </a:extLst>
            </p:cNvPr>
            <p:cNvSpPr>
              <a:spLocks noChangeAspect="1"/>
            </p:cNvSpPr>
            <p:nvPr/>
          </p:nvSpPr>
          <p:spPr>
            <a:xfrm>
              <a:off x="7689089" y="4244518"/>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4" name="TextBox 693">
              <a:extLst>
                <a:ext uri="{FF2B5EF4-FFF2-40B4-BE49-F238E27FC236}">
                  <a16:creationId xmlns:a16="http://schemas.microsoft.com/office/drawing/2014/main" id="{5AD77965-AF2F-4A5A-A1F5-68C6C73EF83E}"/>
                </a:ext>
              </a:extLst>
            </p:cNvPr>
            <p:cNvSpPr txBox="1"/>
            <p:nvPr/>
          </p:nvSpPr>
          <p:spPr>
            <a:xfrm>
              <a:off x="4934887" y="3581237"/>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FGF21</a:t>
              </a:r>
            </a:p>
          </p:txBody>
        </p:sp>
      </p:grpSp>
      <p:grpSp>
        <p:nvGrpSpPr>
          <p:cNvPr id="697" name="Group 696">
            <a:extLst>
              <a:ext uri="{FF2B5EF4-FFF2-40B4-BE49-F238E27FC236}">
                <a16:creationId xmlns:a16="http://schemas.microsoft.com/office/drawing/2014/main" id="{0F238569-612B-4336-9BB0-157F0869BD5A}"/>
              </a:ext>
            </a:extLst>
          </p:cNvPr>
          <p:cNvGrpSpPr/>
          <p:nvPr/>
        </p:nvGrpSpPr>
        <p:grpSpPr>
          <a:xfrm>
            <a:off x="7895238" y="1322010"/>
            <a:ext cx="3747427" cy="2153551"/>
            <a:chOff x="7895238" y="1322010"/>
            <a:chExt cx="3747427" cy="2153551"/>
          </a:xfrm>
        </p:grpSpPr>
        <p:sp>
          <p:nvSpPr>
            <p:cNvPr id="664" name="Freeform: Shape 663">
              <a:extLst>
                <a:ext uri="{FF2B5EF4-FFF2-40B4-BE49-F238E27FC236}">
                  <a16:creationId xmlns:a16="http://schemas.microsoft.com/office/drawing/2014/main" id="{17D93CFD-514A-4C4B-B094-B14F7500CBFA}"/>
                </a:ext>
              </a:extLst>
            </p:cNvPr>
            <p:cNvSpPr/>
            <p:nvPr/>
          </p:nvSpPr>
          <p:spPr>
            <a:xfrm>
              <a:off x="8697087" y="2303503"/>
              <a:ext cx="2713091" cy="617619"/>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 name="connsiteX0" fmla="*/ 0 w 2707481"/>
                <a:gd name="connsiteY0" fmla="*/ 0 h 579111"/>
                <a:gd name="connsiteX1" fmla="*/ 295275 w 2707481"/>
                <a:gd name="connsiteY1" fmla="*/ 562442 h 579111"/>
                <a:gd name="connsiteX2" fmla="*/ 597693 w 2707481"/>
                <a:gd name="connsiteY2" fmla="*/ 271930 h 579111"/>
                <a:gd name="connsiteX3" fmla="*/ 914400 w 2707481"/>
                <a:gd name="connsiteY3" fmla="*/ 395755 h 579111"/>
                <a:gd name="connsiteX4" fmla="*/ 1209675 w 2707481"/>
                <a:gd name="connsiteY4" fmla="*/ 457667 h 579111"/>
                <a:gd name="connsiteX5" fmla="*/ 1507331 w 2707481"/>
                <a:gd name="connsiteY5" fmla="*/ 579111 h 579111"/>
                <a:gd name="connsiteX6" fmla="*/ 1809750 w 2707481"/>
                <a:gd name="connsiteY6" fmla="*/ 360036 h 579111"/>
                <a:gd name="connsiteX7" fmla="*/ 2112168 w 2707481"/>
                <a:gd name="connsiteY7" fmla="*/ 488624 h 579111"/>
                <a:gd name="connsiteX8" fmla="*/ 2409825 w 2707481"/>
                <a:gd name="connsiteY8" fmla="*/ 40949 h 579111"/>
                <a:gd name="connsiteX9" fmla="*/ 2707481 w 2707481"/>
                <a:gd name="connsiteY9" fmla="*/ 383849 h 579111"/>
                <a:gd name="connsiteX0" fmla="*/ 0 w 2707481"/>
                <a:gd name="connsiteY0" fmla="*/ 0 h 579111"/>
                <a:gd name="connsiteX1" fmla="*/ 292470 w 2707481"/>
                <a:gd name="connsiteY1" fmla="*/ 346464 h 579111"/>
                <a:gd name="connsiteX2" fmla="*/ 597693 w 2707481"/>
                <a:gd name="connsiteY2" fmla="*/ 271930 h 579111"/>
                <a:gd name="connsiteX3" fmla="*/ 914400 w 2707481"/>
                <a:gd name="connsiteY3" fmla="*/ 395755 h 579111"/>
                <a:gd name="connsiteX4" fmla="*/ 1209675 w 2707481"/>
                <a:gd name="connsiteY4" fmla="*/ 457667 h 579111"/>
                <a:gd name="connsiteX5" fmla="*/ 1507331 w 2707481"/>
                <a:gd name="connsiteY5" fmla="*/ 579111 h 579111"/>
                <a:gd name="connsiteX6" fmla="*/ 1809750 w 2707481"/>
                <a:gd name="connsiteY6" fmla="*/ 360036 h 579111"/>
                <a:gd name="connsiteX7" fmla="*/ 2112168 w 2707481"/>
                <a:gd name="connsiteY7" fmla="*/ 488624 h 579111"/>
                <a:gd name="connsiteX8" fmla="*/ 2409825 w 2707481"/>
                <a:gd name="connsiteY8" fmla="*/ 40949 h 579111"/>
                <a:gd name="connsiteX9" fmla="*/ 2707481 w 2707481"/>
                <a:gd name="connsiteY9" fmla="*/ 383849 h 579111"/>
                <a:gd name="connsiteX0" fmla="*/ 0 w 2707481"/>
                <a:gd name="connsiteY0" fmla="*/ 92299 h 671410"/>
                <a:gd name="connsiteX1" fmla="*/ 292470 w 2707481"/>
                <a:gd name="connsiteY1" fmla="*/ 438763 h 671410"/>
                <a:gd name="connsiteX2" fmla="*/ 597693 w 2707481"/>
                <a:gd name="connsiteY2" fmla="*/ 364229 h 671410"/>
                <a:gd name="connsiteX3" fmla="*/ 911595 w 2707481"/>
                <a:gd name="connsiteY3" fmla="*/ 0 h 671410"/>
                <a:gd name="connsiteX4" fmla="*/ 1209675 w 2707481"/>
                <a:gd name="connsiteY4" fmla="*/ 549966 h 671410"/>
                <a:gd name="connsiteX5" fmla="*/ 1507331 w 2707481"/>
                <a:gd name="connsiteY5" fmla="*/ 671410 h 671410"/>
                <a:gd name="connsiteX6" fmla="*/ 1809750 w 2707481"/>
                <a:gd name="connsiteY6" fmla="*/ 452335 h 671410"/>
                <a:gd name="connsiteX7" fmla="*/ 2112168 w 2707481"/>
                <a:gd name="connsiteY7" fmla="*/ 580923 h 671410"/>
                <a:gd name="connsiteX8" fmla="*/ 2409825 w 2707481"/>
                <a:gd name="connsiteY8" fmla="*/ 133248 h 671410"/>
                <a:gd name="connsiteX9" fmla="*/ 2707481 w 2707481"/>
                <a:gd name="connsiteY9" fmla="*/ 476148 h 671410"/>
                <a:gd name="connsiteX0" fmla="*/ 0 w 2707481"/>
                <a:gd name="connsiteY0" fmla="*/ 153802 h 732913"/>
                <a:gd name="connsiteX1" fmla="*/ 292470 w 2707481"/>
                <a:gd name="connsiteY1" fmla="*/ 500266 h 732913"/>
                <a:gd name="connsiteX2" fmla="*/ 597693 w 2707481"/>
                <a:gd name="connsiteY2" fmla="*/ 425732 h 732913"/>
                <a:gd name="connsiteX3" fmla="*/ 911595 w 2707481"/>
                <a:gd name="connsiteY3" fmla="*/ 61503 h 732913"/>
                <a:gd name="connsiteX4" fmla="*/ 1198455 w 2707481"/>
                <a:gd name="connsiteY4" fmla="*/ 0 h 732913"/>
                <a:gd name="connsiteX5" fmla="*/ 1507331 w 2707481"/>
                <a:gd name="connsiteY5" fmla="*/ 732913 h 732913"/>
                <a:gd name="connsiteX6" fmla="*/ 1809750 w 2707481"/>
                <a:gd name="connsiteY6" fmla="*/ 513838 h 732913"/>
                <a:gd name="connsiteX7" fmla="*/ 2112168 w 2707481"/>
                <a:gd name="connsiteY7" fmla="*/ 642426 h 732913"/>
                <a:gd name="connsiteX8" fmla="*/ 2409825 w 2707481"/>
                <a:gd name="connsiteY8" fmla="*/ 194751 h 732913"/>
                <a:gd name="connsiteX9" fmla="*/ 2707481 w 2707481"/>
                <a:gd name="connsiteY9" fmla="*/ 537651 h 732913"/>
                <a:gd name="connsiteX0" fmla="*/ 0 w 2707481"/>
                <a:gd name="connsiteY0" fmla="*/ 153802 h 642426"/>
                <a:gd name="connsiteX1" fmla="*/ 292470 w 2707481"/>
                <a:gd name="connsiteY1" fmla="*/ 500266 h 642426"/>
                <a:gd name="connsiteX2" fmla="*/ 597693 w 2707481"/>
                <a:gd name="connsiteY2" fmla="*/ 425732 h 642426"/>
                <a:gd name="connsiteX3" fmla="*/ 911595 w 2707481"/>
                <a:gd name="connsiteY3" fmla="*/ 61503 h 642426"/>
                <a:gd name="connsiteX4" fmla="*/ 1198455 w 2707481"/>
                <a:gd name="connsiteY4" fmla="*/ 0 h 642426"/>
                <a:gd name="connsiteX5" fmla="*/ 1496111 w 2707481"/>
                <a:gd name="connsiteY5" fmla="*/ 343031 h 642426"/>
                <a:gd name="connsiteX6" fmla="*/ 1809750 w 2707481"/>
                <a:gd name="connsiteY6" fmla="*/ 513838 h 642426"/>
                <a:gd name="connsiteX7" fmla="*/ 2112168 w 2707481"/>
                <a:gd name="connsiteY7" fmla="*/ 642426 h 642426"/>
                <a:gd name="connsiteX8" fmla="*/ 2409825 w 2707481"/>
                <a:gd name="connsiteY8" fmla="*/ 194751 h 642426"/>
                <a:gd name="connsiteX9" fmla="*/ 2707481 w 2707481"/>
                <a:gd name="connsiteY9" fmla="*/ 537651 h 642426"/>
                <a:gd name="connsiteX0" fmla="*/ 0 w 2707481"/>
                <a:gd name="connsiteY0" fmla="*/ 153802 h 642426"/>
                <a:gd name="connsiteX1" fmla="*/ 292470 w 2707481"/>
                <a:gd name="connsiteY1" fmla="*/ 500266 h 642426"/>
                <a:gd name="connsiteX2" fmla="*/ 597693 w 2707481"/>
                <a:gd name="connsiteY2" fmla="*/ 425732 h 642426"/>
                <a:gd name="connsiteX3" fmla="*/ 911595 w 2707481"/>
                <a:gd name="connsiteY3" fmla="*/ 61503 h 642426"/>
                <a:gd name="connsiteX4" fmla="*/ 1198455 w 2707481"/>
                <a:gd name="connsiteY4" fmla="*/ 0 h 642426"/>
                <a:gd name="connsiteX5" fmla="*/ 1496111 w 2707481"/>
                <a:gd name="connsiteY5" fmla="*/ 343031 h 642426"/>
                <a:gd name="connsiteX6" fmla="*/ 1804140 w 2707481"/>
                <a:gd name="connsiteY6" fmla="*/ 617619 h 642426"/>
                <a:gd name="connsiteX7" fmla="*/ 2112168 w 2707481"/>
                <a:gd name="connsiteY7" fmla="*/ 642426 h 642426"/>
                <a:gd name="connsiteX8" fmla="*/ 2409825 w 2707481"/>
                <a:gd name="connsiteY8" fmla="*/ 194751 h 642426"/>
                <a:gd name="connsiteX9" fmla="*/ 2707481 w 2707481"/>
                <a:gd name="connsiteY9" fmla="*/ 537651 h 642426"/>
                <a:gd name="connsiteX0" fmla="*/ 0 w 2707481"/>
                <a:gd name="connsiteY0" fmla="*/ 153802 h 617619"/>
                <a:gd name="connsiteX1" fmla="*/ 292470 w 2707481"/>
                <a:gd name="connsiteY1" fmla="*/ 500266 h 617619"/>
                <a:gd name="connsiteX2" fmla="*/ 597693 w 2707481"/>
                <a:gd name="connsiteY2" fmla="*/ 425732 h 617619"/>
                <a:gd name="connsiteX3" fmla="*/ 911595 w 2707481"/>
                <a:gd name="connsiteY3" fmla="*/ 61503 h 617619"/>
                <a:gd name="connsiteX4" fmla="*/ 1198455 w 2707481"/>
                <a:gd name="connsiteY4" fmla="*/ 0 h 617619"/>
                <a:gd name="connsiteX5" fmla="*/ 1496111 w 2707481"/>
                <a:gd name="connsiteY5" fmla="*/ 343031 h 617619"/>
                <a:gd name="connsiteX6" fmla="*/ 1804140 w 2707481"/>
                <a:gd name="connsiteY6" fmla="*/ 617619 h 617619"/>
                <a:gd name="connsiteX7" fmla="*/ 2100949 w 2707481"/>
                <a:gd name="connsiteY7" fmla="*/ 289008 h 617619"/>
                <a:gd name="connsiteX8" fmla="*/ 2409825 w 2707481"/>
                <a:gd name="connsiteY8" fmla="*/ 194751 h 617619"/>
                <a:gd name="connsiteX9" fmla="*/ 2707481 w 2707481"/>
                <a:gd name="connsiteY9" fmla="*/ 537651 h 617619"/>
                <a:gd name="connsiteX0" fmla="*/ 0 w 2707481"/>
                <a:gd name="connsiteY0" fmla="*/ 153802 h 617619"/>
                <a:gd name="connsiteX1" fmla="*/ 292470 w 2707481"/>
                <a:gd name="connsiteY1" fmla="*/ 500266 h 617619"/>
                <a:gd name="connsiteX2" fmla="*/ 597693 w 2707481"/>
                <a:gd name="connsiteY2" fmla="*/ 425732 h 617619"/>
                <a:gd name="connsiteX3" fmla="*/ 911595 w 2707481"/>
                <a:gd name="connsiteY3" fmla="*/ 61503 h 617619"/>
                <a:gd name="connsiteX4" fmla="*/ 1198455 w 2707481"/>
                <a:gd name="connsiteY4" fmla="*/ 0 h 617619"/>
                <a:gd name="connsiteX5" fmla="*/ 1496111 w 2707481"/>
                <a:gd name="connsiteY5" fmla="*/ 343031 h 617619"/>
                <a:gd name="connsiteX6" fmla="*/ 1804140 w 2707481"/>
                <a:gd name="connsiteY6" fmla="*/ 617619 h 617619"/>
                <a:gd name="connsiteX7" fmla="*/ 2100949 w 2707481"/>
                <a:gd name="connsiteY7" fmla="*/ 289008 h 617619"/>
                <a:gd name="connsiteX8" fmla="*/ 2404216 w 2707481"/>
                <a:gd name="connsiteY8" fmla="*/ 270484 h 617619"/>
                <a:gd name="connsiteX9" fmla="*/ 2707481 w 2707481"/>
                <a:gd name="connsiteY9" fmla="*/ 537651 h 617619"/>
                <a:gd name="connsiteX0" fmla="*/ 0 w 2713091"/>
                <a:gd name="connsiteY0" fmla="*/ 153802 h 617619"/>
                <a:gd name="connsiteX1" fmla="*/ 292470 w 2713091"/>
                <a:gd name="connsiteY1" fmla="*/ 500266 h 617619"/>
                <a:gd name="connsiteX2" fmla="*/ 597693 w 2713091"/>
                <a:gd name="connsiteY2" fmla="*/ 425732 h 617619"/>
                <a:gd name="connsiteX3" fmla="*/ 911595 w 2713091"/>
                <a:gd name="connsiteY3" fmla="*/ 61503 h 617619"/>
                <a:gd name="connsiteX4" fmla="*/ 1198455 w 2713091"/>
                <a:gd name="connsiteY4" fmla="*/ 0 h 617619"/>
                <a:gd name="connsiteX5" fmla="*/ 1496111 w 2713091"/>
                <a:gd name="connsiteY5" fmla="*/ 343031 h 617619"/>
                <a:gd name="connsiteX6" fmla="*/ 1804140 w 2713091"/>
                <a:gd name="connsiteY6" fmla="*/ 617619 h 617619"/>
                <a:gd name="connsiteX7" fmla="*/ 2100949 w 2713091"/>
                <a:gd name="connsiteY7" fmla="*/ 289008 h 617619"/>
                <a:gd name="connsiteX8" fmla="*/ 2404216 w 2713091"/>
                <a:gd name="connsiteY8" fmla="*/ 270484 h 617619"/>
                <a:gd name="connsiteX9" fmla="*/ 2713091 w 2713091"/>
                <a:gd name="connsiteY9" fmla="*/ 178623 h 617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3091" h="617619">
                  <a:moveTo>
                    <a:pt x="0" y="153802"/>
                  </a:moveTo>
                  <a:lnTo>
                    <a:pt x="292470" y="500266"/>
                  </a:lnTo>
                  <a:lnTo>
                    <a:pt x="597693" y="425732"/>
                  </a:lnTo>
                  <a:lnTo>
                    <a:pt x="911595" y="61503"/>
                  </a:lnTo>
                  <a:lnTo>
                    <a:pt x="1198455" y="0"/>
                  </a:lnTo>
                  <a:lnTo>
                    <a:pt x="1496111" y="343031"/>
                  </a:lnTo>
                  <a:lnTo>
                    <a:pt x="1804140" y="617619"/>
                  </a:lnTo>
                  <a:lnTo>
                    <a:pt x="2100949" y="289008"/>
                  </a:lnTo>
                  <a:lnTo>
                    <a:pt x="2404216" y="270484"/>
                  </a:lnTo>
                  <a:lnTo>
                    <a:pt x="2713091" y="178623"/>
                  </a:ln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65" name="TextBox 664">
              <a:extLst>
                <a:ext uri="{FF2B5EF4-FFF2-40B4-BE49-F238E27FC236}">
                  <a16:creationId xmlns:a16="http://schemas.microsoft.com/office/drawing/2014/main" id="{138F4741-3E66-4801-919E-B221482B3DD9}"/>
                </a:ext>
              </a:extLst>
            </p:cNvPr>
            <p:cNvSpPr txBox="1"/>
            <p:nvPr/>
          </p:nvSpPr>
          <p:spPr>
            <a:xfrm>
              <a:off x="8147836" y="2781421"/>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666" name="TextBox 665">
              <a:extLst>
                <a:ext uri="{FF2B5EF4-FFF2-40B4-BE49-F238E27FC236}">
                  <a16:creationId xmlns:a16="http://schemas.microsoft.com/office/drawing/2014/main" id="{F7DAE127-4C49-4F9D-B90A-FD07027EA0C1}"/>
                </a:ext>
              </a:extLst>
            </p:cNvPr>
            <p:cNvSpPr txBox="1"/>
            <p:nvPr/>
          </p:nvSpPr>
          <p:spPr>
            <a:xfrm>
              <a:off x="8147836" y="2935051"/>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-30</a:t>
              </a:r>
            </a:p>
          </p:txBody>
        </p:sp>
        <p:sp>
          <p:nvSpPr>
            <p:cNvPr id="669" name="TextBox 668">
              <a:extLst>
                <a:ext uri="{FF2B5EF4-FFF2-40B4-BE49-F238E27FC236}">
                  <a16:creationId xmlns:a16="http://schemas.microsoft.com/office/drawing/2014/main" id="{4533747A-6E4A-4041-9AC0-D85BCF147443}"/>
                </a:ext>
              </a:extLst>
            </p:cNvPr>
            <p:cNvSpPr txBox="1"/>
            <p:nvPr/>
          </p:nvSpPr>
          <p:spPr>
            <a:xfrm>
              <a:off x="8147836" y="2580365"/>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671" name="TextBox 670">
              <a:extLst>
                <a:ext uri="{FF2B5EF4-FFF2-40B4-BE49-F238E27FC236}">
                  <a16:creationId xmlns:a16="http://schemas.microsoft.com/office/drawing/2014/main" id="{43681240-F8B5-4844-B9F5-74C74C5E4339}"/>
                </a:ext>
              </a:extLst>
            </p:cNvPr>
            <p:cNvSpPr txBox="1"/>
            <p:nvPr/>
          </p:nvSpPr>
          <p:spPr>
            <a:xfrm>
              <a:off x="8147836" y="238216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0</a:t>
              </a:r>
            </a:p>
          </p:txBody>
        </p:sp>
        <p:sp>
          <p:nvSpPr>
            <p:cNvPr id="673" name="TextBox 672">
              <a:extLst>
                <a:ext uri="{FF2B5EF4-FFF2-40B4-BE49-F238E27FC236}">
                  <a16:creationId xmlns:a16="http://schemas.microsoft.com/office/drawing/2014/main" id="{6CBBB932-1A17-4D0F-9FBD-559581742CB4}"/>
                </a:ext>
              </a:extLst>
            </p:cNvPr>
            <p:cNvSpPr txBox="1"/>
            <p:nvPr/>
          </p:nvSpPr>
          <p:spPr>
            <a:xfrm>
              <a:off x="8147836" y="218121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a:t>
              </a:r>
            </a:p>
          </p:txBody>
        </p:sp>
        <p:sp>
          <p:nvSpPr>
            <p:cNvPr id="675" name="TextBox 674">
              <a:extLst>
                <a:ext uri="{FF2B5EF4-FFF2-40B4-BE49-F238E27FC236}">
                  <a16:creationId xmlns:a16="http://schemas.microsoft.com/office/drawing/2014/main" id="{AC4429F6-730E-4285-8E90-277F2BEFEB84}"/>
                </a:ext>
              </a:extLst>
            </p:cNvPr>
            <p:cNvSpPr txBox="1"/>
            <p:nvPr/>
          </p:nvSpPr>
          <p:spPr>
            <a:xfrm>
              <a:off x="8147836" y="198010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677" name="TextBox 676">
              <a:extLst>
                <a:ext uri="{FF2B5EF4-FFF2-40B4-BE49-F238E27FC236}">
                  <a16:creationId xmlns:a16="http://schemas.microsoft.com/office/drawing/2014/main" id="{1C4F8AF9-7871-4BD2-BF2F-0BC3A3B2806C}"/>
                </a:ext>
              </a:extLst>
            </p:cNvPr>
            <p:cNvSpPr txBox="1"/>
            <p:nvPr/>
          </p:nvSpPr>
          <p:spPr>
            <a:xfrm>
              <a:off x="8147836" y="177915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30</a:t>
              </a:r>
            </a:p>
          </p:txBody>
        </p:sp>
        <p:sp>
          <p:nvSpPr>
            <p:cNvPr id="679" name="TextBox 678">
              <a:extLst>
                <a:ext uri="{FF2B5EF4-FFF2-40B4-BE49-F238E27FC236}">
                  <a16:creationId xmlns:a16="http://schemas.microsoft.com/office/drawing/2014/main" id="{C8F5C67C-2E49-4596-9811-71AE38A6FB85}"/>
                </a:ext>
              </a:extLst>
            </p:cNvPr>
            <p:cNvSpPr txBox="1"/>
            <p:nvPr/>
          </p:nvSpPr>
          <p:spPr>
            <a:xfrm>
              <a:off x="8147836" y="158106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612" name="Freeform: Shape 611">
              <a:extLst>
                <a:ext uri="{FF2B5EF4-FFF2-40B4-BE49-F238E27FC236}">
                  <a16:creationId xmlns:a16="http://schemas.microsoft.com/office/drawing/2014/main" id="{050D60C8-8511-4B1B-99FB-91C96AD019C9}"/>
                </a:ext>
              </a:extLst>
            </p:cNvPr>
            <p:cNvSpPr/>
            <p:nvPr/>
          </p:nvSpPr>
          <p:spPr>
            <a:xfrm>
              <a:off x="8694281" y="1987822"/>
              <a:ext cx="2708591" cy="466680"/>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 name="connsiteX0" fmla="*/ 0 w 2719811"/>
                <a:gd name="connsiteY0" fmla="*/ 734914 h 914400"/>
                <a:gd name="connsiteX1" fmla="*/ 295698 w 2719811"/>
                <a:gd name="connsiteY1" fmla="*/ 914400 h 914400"/>
                <a:gd name="connsiteX2" fmla="*/ 602880 w 2719811"/>
                <a:gd name="connsiteY2" fmla="*/ 781050 h 914400"/>
                <a:gd name="connsiteX3" fmla="*/ 900536 w 2719811"/>
                <a:gd name="connsiteY3" fmla="*/ 590550 h 914400"/>
                <a:gd name="connsiteX4" fmla="*/ 1224386 w 2719811"/>
                <a:gd name="connsiteY4" fmla="*/ 566737 h 914400"/>
                <a:gd name="connsiteX5" fmla="*/ 1507755 w 2719811"/>
                <a:gd name="connsiteY5" fmla="*/ 302419 h 914400"/>
                <a:gd name="connsiteX6" fmla="*/ 1812555 w 2719811"/>
                <a:gd name="connsiteY6" fmla="*/ 216694 h 914400"/>
                <a:gd name="connsiteX7" fmla="*/ 2117355 w 2719811"/>
                <a:gd name="connsiteY7" fmla="*/ 731044 h 914400"/>
                <a:gd name="connsiteX8" fmla="*/ 2412630 w 2719811"/>
                <a:gd name="connsiteY8" fmla="*/ 678656 h 914400"/>
                <a:gd name="connsiteX9" fmla="*/ 2719811 w 2719811"/>
                <a:gd name="connsiteY9" fmla="*/ 0 h 914400"/>
                <a:gd name="connsiteX0" fmla="*/ 0 w 2719811"/>
                <a:gd name="connsiteY0" fmla="*/ 734914 h 781050"/>
                <a:gd name="connsiteX1" fmla="*/ 304113 w 2719811"/>
                <a:gd name="connsiteY1" fmla="*/ 319759 h 781050"/>
                <a:gd name="connsiteX2" fmla="*/ 602880 w 2719811"/>
                <a:gd name="connsiteY2" fmla="*/ 781050 h 781050"/>
                <a:gd name="connsiteX3" fmla="*/ 900536 w 2719811"/>
                <a:gd name="connsiteY3" fmla="*/ 590550 h 781050"/>
                <a:gd name="connsiteX4" fmla="*/ 1224386 w 2719811"/>
                <a:gd name="connsiteY4" fmla="*/ 566737 h 781050"/>
                <a:gd name="connsiteX5" fmla="*/ 1507755 w 2719811"/>
                <a:gd name="connsiteY5" fmla="*/ 302419 h 781050"/>
                <a:gd name="connsiteX6" fmla="*/ 1812555 w 2719811"/>
                <a:gd name="connsiteY6" fmla="*/ 216694 h 781050"/>
                <a:gd name="connsiteX7" fmla="*/ 2117355 w 2719811"/>
                <a:gd name="connsiteY7" fmla="*/ 731044 h 781050"/>
                <a:gd name="connsiteX8" fmla="*/ 2412630 w 2719811"/>
                <a:gd name="connsiteY8" fmla="*/ 678656 h 781050"/>
                <a:gd name="connsiteX9" fmla="*/ 2719811 w 2719811"/>
                <a:gd name="connsiteY9" fmla="*/ 0 h 781050"/>
                <a:gd name="connsiteX0" fmla="*/ 0 w 2719811"/>
                <a:gd name="connsiteY0" fmla="*/ 734914 h 734914"/>
                <a:gd name="connsiteX1" fmla="*/ 304113 w 2719811"/>
                <a:gd name="connsiteY1" fmla="*/ 319759 h 734914"/>
                <a:gd name="connsiteX2" fmla="*/ 594465 w 2719811"/>
                <a:gd name="connsiteY2" fmla="*/ 438851 h 734914"/>
                <a:gd name="connsiteX3" fmla="*/ 900536 w 2719811"/>
                <a:gd name="connsiteY3" fmla="*/ 590550 h 734914"/>
                <a:gd name="connsiteX4" fmla="*/ 1224386 w 2719811"/>
                <a:gd name="connsiteY4" fmla="*/ 566737 h 734914"/>
                <a:gd name="connsiteX5" fmla="*/ 1507755 w 2719811"/>
                <a:gd name="connsiteY5" fmla="*/ 302419 h 734914"/>
                <a:gd name="connsiteX6" fmla="*/ 1812555 w 2719811"/>
                <a:gd name="connsiteY6" fmla="*/ 216694 h 734914"/>
                <a:gd name="connsiteX7" fmla="*/ 2117355 w 2719811"/>
                <a:gd name="connsiteY7" fmla="*/ 73104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24386 w 2719811"/>
                <a:gd name="connsiteY4" fmla="*/ 566737 h 734914"/>
                <a:gd name="connsiteX5" fmla="*/ 1507755 w 2719811"/>
                <a:gd name="connsiteY5" fmla="*/ 302419 h 734914"/>
                <a:gd name="connsiteX6" fmla="*/ 1812555 w 2719811"/>
                <a:gd name="connsiteY6" fmla="*/ 216694 h 734914"/>
                <a:gd name="connsiteX7" fmla="*/ 2117355 w 2719811"/>
                <a:gd name="connsiteY7" fmla="*/ 73104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01946 w 2719811"/>
                <a:gd name="connsiteY4" fmla="*/ 347954 h 734914"/>
                <a:gd name="connsiteX5" fmla="*/ 1507755 w 2719811"/>
                <a:gd name="connsiteY5" fmla="*/ 302419 h 734914"/>
                <a:gd name="connsiteX6" fmla="*/ 1812555 w 2719811"/>
                <a:gd name="connsiteY6" fmla="*/ 216694 h 734914"/>
                <a:gd name="connsiteX7" fmla="*/ 2117355 w 2719811"/>
                <a:gd name="connsiteY7" fmla="*/ 73104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01946 w 2719811"/>
                <a:gd name="connsiteY4" fmla="*/ 347954 h 734914"/>
                <a:gd name="connsiteX5" fmla="*/ 1513364 w 2719811"/>
                <a:gd name="connsiteY5" fmla="*/ 540836 h 734914"/>
                <a:gd name="connsiteX6" fmla="*/ 1812555 w 2719811"/>
                <a:gd name="connsiteY6" fmla="*/ 216694 h 734914"/>
                <a:gd name="connsiteX7" fmla="*/ 2117355 w 2719811"/>
                <a:gd name="connsiteY7" fmla="*/ 73104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01946 w 2719811"/>
                <a:gd name="connsiteY4" fmla="*/ 347954 h 734914"/>
                <a:gd name="connsiteX5" fmla="*/ 1513364 w 2719811"/>
                <a:gd name="connsiteY5" fmla="*/ 540836 h 734914"/>
                <a:gd name="connsiteX6" fmla="*/ 1809750 w 2719811"/>
                <a:gd name="connsiteY6" fmla="*/ 387794 h 734914"/>
                <a:gd name="connsiteX7" fmla="*/ 2117355 w 2719811"/>
                <a:gd name="connsiteY7" fmla="*/ 73104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01946 w 2719811"/>
                <a:gd name="connsiteY4" fmla="*/ 347954 h 734914"/>
                <a:gd name="connsiteX5" fmla="*/ 1513364 w 2719811"/>
                <a:gd name="connsiteY5" fmla="*/ 540836 h 734914"/>
                <a:gd name="connsiteX6" fmla="*/ 1809750 w 2719811"/>
                <a:gd name="connsiteY6" fmla="*/ 387794 h 734914"/>
                <a:gd name="connsiteX7" fmla="*/ 2114551 w 2719811"/>
                <a:gd name="connsiteY7" fmla="*/ 268234 h 734914"/>
                <a:gd name="connsiteX8" fmla="*/ 2412630 w 2719811"/>
                <a:gd name="connsiteY8" fmla="*/ 678656 h 734914"/>
                <a:gd name="connsiteX9" fmla="*/ 2719811 w 2719811"/>
                <a:gd name="connsiteY9" fmla="*/ 0 h 734914"/>
                <a:gd name="connsiteX0" fmla="*/ 0 w 2719811"/>
                <a:gd name="connsiteY0" fmla="*/ 734914 h 734914"/>
                <a:gd name="connsiteX1" fmla="*/ 304113 w 2719811"/>
                <a:gd name="connsiteY1" fmla="*/ 319759 h 734914"/>
                <a:gd name="connsiteX2" fmla="*/ 594465 w 2719811"/>
                <a:gd name="connsiteY2" fmla="*/ 438851 h 734914"/>
                <a:gd name="connsiteX3" fmla="*/ 908951 w 2719811"/>
                <a:gd name="connsiteY3" fmla="*/ 324084 h 734914"/>
                <a:gd name="connsiteX4" fmla="*/ 1201946 w 2719811"/>
                <a:gd name="connsiteY4" fmla="*/ 347954 h 734914"/>
                <a:gd name="connsiteX5" fmla="*/ 1513364 w 2719811"/>
                <a:gd name="connsiteY5" fmla="*/ 540836 h 734914"/>
                <a:gd name="connsiteX6" fmla="*/ 1809750 w 2719811"/>
                <a:gd name="connsiteY6" fmla="*/ 387794 h 734914"/>
                <a:gd name="connsiteX7" fmla="*/ 2114551 w 2719811"/>
                <a:gd name="connsiteY7" fmla="*/ 268234 h 734914"/>
                <a:gd name="connsiteX8" fmla="*/ 2415435 w 2719811"/>
                <a:gd name="connsiteY8" fmla="*/ 297189 h 734914"/>
                <a:gd name="connsiteX9" fmla="*/ 2719811 w 2719811"/>
                <a:gd name="connsiteY9" fmla="*/ 0 h 734914"/>
                <a:gd name="connsiteX0" fmla="*/ 0 w 2708591"/>
                <a:gd name="connsiteY0" fmla="*/ 466680 h 466680"/>
                <a:gd name="connsiteX1" fmla="*/ 304113 w 2708591"/>
                <a:gd name="connsiteY1" fmla="*/ 51525 h 466680"/>
                <a:gd name="connsiteX2" fmla="*/ 594465 w 2708591"/>
                <a:gd name="connsiteY2" fmla="*/ 170617 h 466680"/>
                <a:gd name="connsiteX3" fmla="*/ 908951 w 2708591"/>
                <a:gd name="connsiteY3" fmla="*/ 55850 h 466680"/>
                <a:gd name="connsiteX4" fmla="*/ 1201946 w 2708591"/>
                <a:gd name="connsiteY4" fmla="*/ 79720 h 466680"/>
                <a:gd name="connsiteX5" fmla="*/ 1513364 w 2708591"/>
                <a:gd name="connsiteY5" fmla="*/ 272602 h 466680"/>
                <a:gd name="connsiteX6" fmla="*/ 1809750 w 2708591"/>
                <a:gd name="connsiteY6" fmla="*/ 119560 h 466680"/>
                <a:gd name="connsiteX7" fmla="*/ 2114551 w 2708591"/>
                <a:gd name="connsiteY7" fmla="*/ 0 h 466680"/>
                <a:gd name="connsiteX8" fmla="*/ 2415435 w 2708591"/>
                <a:gd name="connsiteY8" fmla="*/ 28955 h 466680"/>
                <a:gd name="connsiteX9" fmla="*/ 2708591 w 2708591"/>
                <a:gd name="connsiteY9" fmla="*/ 208600 h 46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08591" h="466680">
                  <a:moveTo>
                    <a:pt x="0" y="466680"/>
                  </a:moveTo>
                  <a:lnTo>
                    <a:pt x="304113" y="51525"/>
                  </a:lnTo>
                  <a:lnTo>
                    <a:pt x="594465" y="170617"/>
                  </a:lnTo>
                  <a:lnTo>
                    <a:pt x="908951" y="55850"/>
                  </a:lnTo>
                  <a:lnTo>
                    <a:pt x="1201946" y="79720"/>
                  </a:lnTo>
                  <a:lnTo>
                    <a:pt x="1513364" y="272602"/>
                  </a:lnTo>
                  <a:lnTo>
                    <a:pt x="1809750" y="119560"/>
                  </a:lnTo>
                  <a:lnTo>
                    <a:pt x="2114551" y="0"/>
                  </a:lnTo>
                  <a:lnTo>
                    <a:pt x="2415435" y="28955"/>
                  </a:lnTo>
                  <a:lnTo>
                    <a:pt x="2708591" y="208600"/>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613" name="Straight Connector 612">
              <a:extLst>
                <a:ext uri="{FF2B5EF4-FFF2-40B4-BE49-F238E27FC236}">
                  <a16:creationId xmlns:a16="http://schemas.microsoft.com/office/drawing/2014/main" id="{F23B5AF3-5001-4D39-A148-1BDF72409ECA}"/>
                </a:ext>
              </a:extLst>
            </p:cNvPr>
            <p:cNvCxnSpPr>
              <a:cxnSpLocks/>
            </p:cNvCxnSpPr>
            <p:nvPr/>
          </p:nvCxnSpPr>
          <p:spPr>
            <a:xfrm>
              <a:off x="8560429" y="1643388"/>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4" name="TextBox 613">
              <a:extLst>
                <a:ext uri="{FF2B5EF4-FFF2-40B4-BE49-F238E27FC236}">
                  <a16:creationId xmlns:a16="http://schemas.microsoft.com/office/drawing/2014/main" id="{8F10DF7D-5524-439E-BFFB-8FAEE47A4CA9}"/>
                </a:ext>
              </a:extLst>
            </p:cNvPr>
            <p:cNvSpPr txBox="1"/>
            <p:nvPr/>
          </p:nvSpPr>
          <p:spPr>
            <a:xfrm rot="16200000">
              <a:off x="7370483" y="2131233"/>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615" name="Straight Connector 614">
              <a:extLst>
                <a:ext uri="{FF2B5EF4-FFF2-40B4-BE49-F238E27FC236}">
                  <a16:creationId xmlns:a16="http://schemas.microsoft.com/office/drawing/2014/main" id="{85D37602-7369-47BD-82C1-B0E5BB4869CC}"/>
                </a:ext>
              </a:extLst>
            </p:cNvPr>
            <p:cNvCxnSpPr>
              <a:cxnSpLocks/>
            </p:cNvCxnSpPr>
            <p:nvPr/>
          </p:nvCxnSpPr>
          <p:spPr>
            <a:xfrm flipH="1">
              <a:off x="8480809" y="30369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6" name="TextBox 615">
              <a:extLst>
                <a:ext uri="{FF2B5EF4-FFF2-40B4-BE49-F238E27FC236}">
                  <a16:creationId xmlns:a16="http://schemas.microsoft.com/office/drawing/2014/main" id="{BFAC4A17-EDC4-41BA-A721-BC0632C3326C}"/>
                </a:ext>
              </a:extLst>
            </p:cNvPr>
            <p:cNvSpPr txBox="1"/>
            <p:nvPr/>
          </p:nvSpPr>
          <p:spPr>
            <a:xfrm>
              <a:off x="8552810" y="3213951"/>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617" name="Straight Connector 616">
              <a:extLst>
                <a:ext uri="{FF2B5EF4-FFF2-40B4-BE49-F238E27FC236}">
                  <a16:creationId xmlns:a16="http://schemas.microsoft.com/office/drawing/2014/main" id="{3E427E96-C5C0-4BE9-9608-B63A1149420A}"/>
                </a:ext>
              </a:extLst>
            </p:cNvPr>
            <p:cNvCxnSpPr>
              <a:cxnSpLocks/>
            </p:cNvCxnSpPr>
            <p:nvPr/>
          </p:nvCxnSpPr>
          <p:spPr>
            <a:xfrm flipH="1">
              <a:off x="8552809" y="3075603"/>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8" name="Straight Connector 617">
              <a:extLst>
                <a:ext uri="{FF2B5EF4-FFF2-40B4-BE49-F238E27FC236}">
                  <a16:creationId xmlns:a16="http://schemas.microsoft.com/office/drawing/2014/main" id="{722F3D02-1FBF-4D20-935C-A9C3A09AD864}"/>
                </a:ext>
              </a:extLst>
            </p:cNvPr>
            <p:cNvCxnSpPr>
              <a:cxnSpLocks/>
            </p:cNvCxnSpPr>
            <p:nvPr/>
          </p:nvCxnSpPr>
          <p:spPr>
            <a:xfrm rot="16200000" flipH="1">
              <a:off x="11368583" y="31123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9" name="Straight Connector 618">
              <a:extLst>
                <a:ext uri="{FF2B5EF4-FFF2-40B4-BE49-F238E27FC236}">
                  <a16:creationId xmlns:a16="http://schemas.microsoft.com/office/drawing/2014/main" id="{660E580E-36D7-4DA7-82F3-3045FFD9C601}"/>
                </a:ext>
              </a:extLst>
            </p:cNvPr>
            <p:cNvCxnSpPr>
              <a:cxnSpLocks/>
            </p:cNvCxnSpPr>
            <p:nvPr/>
          </p:nvCxnSpPr>
          <p:spPr>
            <a:xfrm rot="16200000" flipH="1">
              <a:off x="10740577" y="31123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0" name="Straight Connector 619">
              <a:extLst>
                <a:ext uri="{FF2B5EF4-FFF2-40B4-BE49-F238E27FC236}">
                  <a16:creationId xmlns:a16="http://schemas.microsoft.com/office/drawing/2014/main" id="{0C47E070-EA3A-4134-974A-DEF83B73AD5B}"/>
                </a:ext>
              </a:extLst>
            </p:cNvPr>
            <p:cNvCxnSpPr>
              <a:cxnSpLocks/>
            </p:cNvCxnSpPr>
            <p:nvPr/>
          </p:nvCxnSpPr>
          <p:spPr>
            <a:xfrm rot="16200000" flipH="1">
              <a:off x="9854512" y="31123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1" name="Straight Connector 620">
              <a:extLst>
                <a:ext uri="{FF2B5EF4-FFF2-40B4-BE49-F238E27FC236}">
                  <a16:creationId xmlns:a16="http://schemas.microsoft.com/office/drawing/2014/main" id="{900EB88E-334E-4D9D-AF37-E09BFBB7B9C4}"/>
                </a:ext>
              </a:extLst>
            </p:cNvPr>
            <p:cNvCxnSpPr>
              <a:cxnSpLocks/>
            </p:cNvCxnSpPr>
            <p:nvPr/>
          </p:nvCxnSpPr>
          <p:spPr>
            <a:xfrm rot="16200000" flipH="1">
              <a:off x="9529177" y="31123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2" name="Straight Connector 621">
              <a:extLst>
                <a:ext uri="{FF2B5EF4-FFF2-40B4-BE49-F238E27FC236}">
                  <a16:creationId xmlns:a16="http://schemas.microsoft.com/office/drawing/2014/main" id="{1428A2FA-9EB3-4E54-8403-9BBF9AE81F0D}"/>
                </a:ext>
              </a:extLst>
            </p:cNvPr>
            <p:cNvCxnSpPr>
              <a:cxnSpLocks/>
            </p:cNvCxnSpPr>
            <p:nvPr/>
          </p:nvCxnSpPr>
          <p:spPr>
            <a:xfrm rot="16200000" flipH="1">
              <a:off x="8940006" y="31123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3" name="Straight Connector 622">
              <a:extLst>
                <a:ext uri="{FF2B5EF4-FFF2-40B4-BE49-F238E27FC236}">
                  <a16:creationId xmlns:a16="http://schemas.microsoft.com/office/drawing/2014/main" id="{F9E4EE3F-76B8-4459-B57C-E699A10B5A5A}"/>
                </a:ext>
              </a:extLst>
            </p:cNvPr>
            <p:cNvCxnSpPr>
              <a:cxnSpLocks/>
            </p:cNvCxnSpPr>
            <p:nvPr/>
          </p:nvCxnSpPr>
          <p:spPr>
            <a:xfrm rot="16200000" flipH="1">
              <a:off x="8673214" y="31123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4" name="Straight Connector 623">
              <a:extLst>
                <a:ext uri="{FF2B5EF4-FFF2-40B4-BE49-F238E27FC236}">
                  <a16:creationId xmlns:a16="http://schemas.microsoft.com/office/drawing/2014/main" id="{77EDE7CB-1E5D-40AB-90C8-1A34815F2545}"/>
                </a:ext>
              </a:extLst>
            </p:cNvPr>
            <p:cNvCxnSpPr>
              <a:cxnSpLocks/>
            </p:cNvCxnSpPr>
            <p:nvPr/>
          </p:nvCxnSpPr>
          <p:spPr>
            <a:xfrm rot="16200000" flipH="1">
              <a:off x="9231973" y="310436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5" name="Straight Connector 624">
              <a:extLst>
                <a:ext uri="{FF2B5EF4-FFF2-40B4-BE49-F238E27FC236}">
                  <a16:creationId xmlns:a16="http://schemas.microsoft.com/office/drawing/2014/main" id="{21464771-3FD2-4229-835B-49FE13F0AA59}"/>
                </a:ext>
              </a:extLst>
            </p:cNvPr>
            <p:cNvCxnSpPr>
              <a:cxnSpLocks/>
            </p:cNvCxnSpPr>
            <p:nvPr/>
          </p:nvCxnSpPr>
          <p:spPr>
            <a:xfrm rot="16200000" flipH="1">
              <a:off x="10162100" y="31077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6" name="Straight Connector 625">
              <a:extLst>
                <a:ext uri="{FF2B5EF4-FFF2-40B4-BE49-F238E27FC236}">
                  <a16:creationId xmlns:a16="http://schemas.microsoft.com/office/drawing/2014/main" id="{7DC352B5-8A26-49C4-8D42-E9A2B60A6A8B}"/>
                </a:ext>
              </a:extLst>
            </p:cNvPr>
            <p:cNvCxnSpPr>
              <a:cxnSpLocks/>
            </p:cNvCxnSpPr>
            <p:nvPr/>
          </p:nvCxnSpPr>
          <p:spPr>
            <a:xfrm rot="16200000" flipH="1">
              <a:off x="10467723" y="311298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627" name="Group 626">
              <a:extLst>
                <a:ext uri="{FF2B5EF4-FFF2-40B4-BE49-F238E27FC236}">
                  <a16:creationId xmlns:a16="http://schemas.microsoft.com/office/drawing/2014/main" id="{B6346BA4-1363-43EF-810A-920290F395F1}"/>
                </a:ext>
              </a:extLst>
            </p:cNvPr>
            <p:cNvGrpSpPr/>
            <p:nvPr/>
          </p:nvGrpSpPr>
          <p:grpSpPr>
            <a:xfrm>
              <a:off x="8413099" y="3098535"/>
              <a:ext cx="3229566" cy="230832"/>
              <a:chOff x="1054275" y="5396116"/>
              <a:chExt cx="3229566" cy="230832"/>
            </a:xfrm>
          </p:grpSpPr>
          <p:sp>
            <p:nvSpPr>
              <p:cNvPr id="680" name="TextBox 679">
                <a:extLst>
                  <a:ext uri="{FF2B5EF4-FFF2-40B4-BE49-F238E27FC236}">
                    <a16:creationId xmlns:a16="http://schemas.microsoft.com/office/drawing/2014/main" id="{31501B1B-D72D-4906-A566-9805D22F0AD4}"/>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681" name="TextBox 680">
                <a:extLst>
                  <a:ext uri="{FF2B5EF4-FFF2-40B4-BE49-F238E27FC236}">
                    <a16:creationId xmlns:a16="http://schemas.microsoft.com/office/drawing/2014/main" id="{DF7154B9-0FF0-4271-B738-D81143FF0C84}"/>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682" name="TextBox 681">
                <a:extLst>
                  <a:ext uri="{FF2B5EF4-FFF2-40B4-BE49-F238E27FC236}">
                    <a16:creationId xmlns:a16="http://schemas.microsoft.com/office/drawing/2014/main" id="{44DDF3B8-201D-4825-A4D6-69E18432A0C8}"/>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683" name="TextBox 682">
                <a:extLst>
                  <a:ext uri="{FF2B5EF4-FFF2-40B4-BE49-F238E27FC236}">
                    <a16:creationId xmlns:a16="http://schemas.microsoft.com/office/drawing/2014/main" id="{1875BBC3-C3B5-4588-B4B1-68313FEC5EE0}"/>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684" name="TextBox 683">
                <a:extLst>
                  <a:ext uri="{FF2B5EF4-FFF2-40B4-BE49-F238E27FC236}">
                    <a16:creationId xmlns:a16="http://schemas.microsoft.com/office/drawing/2014/main" id="{B038C6C4-8D6F-471B-B7DC-FB7500963C0A}"/>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685" name="TextBox 684">
                <a:extLst>
                  <a:ext uri="{FF2B5EF4-FFF2-40B4-BE49-F238E27FC236}">
                    <a16:creationId xmlns:a16="http://schemas.microsoft.com/office/drawing/2014/main" id="{0582B481-A5FE-4EBB-847D-ABB02249F627}"/>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686" name="TextBox 685">
                <a:extLst>
                  <a:ext uri="{FF2B5EF4-FFF2-40B4-BE49-F238E27FC236}">
                    <a16:creationId xmlns:a16="http://schemas.microsoft.com/office/drawing/2014/main" id="{6561D422-7917-4719-9010-E110A6B06B7F}"/>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687" name="TextBox 686">
                <a:extLst>
                  <a:ext uri="{FF2B5EF4-FFF2-40B4-BE49-F238E27FC236}">
                    <a16:creationId xmlns:a16="http://schemas.microsoft.com/office/drawing/2014/main" id="{3F90F7ED-929D-4A99-8DC7-F4258A6C3CB8}"/>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688" name="TextBox 687">
                <a:extLst>
                  <a:ext uri="{FF2B5EF4-FFF2-40B4-BE49-F238E27FC236}">
                    <a16:creationId xmlns:a16="http://schemas.microsoft.com/office/drawing/2014/main" id="{1271D7AE-EB94-4423-A6CF-89DB47225A9D}"/>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689" name="TextBox 688">
                <a:extLst>
                  <a:ext uri="{FF2B5EF4-FFF2-40B4-BE49-F238E27FC236}">
                    <a16:creationId xmlns:a16="http://schemas.microsoft.com/office/drawing/2014/main" id="{05963F07-E5AA-40DB-BED0-9BC3033F8355}"/>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628" name="Straight Connector 627">
              <a:extLst>
                <a:ext uri="{FF2B5EF4-FFF2-40B4-BE49-F238E27FC236}">
                  <a16:creationId xmlns:a16="http://schemas.microsoft.com/office/drawing/2014/main" id="{67489DFE-3DAF-4763-99E3-15408A83EAE5}"/>
                </a:ext>
              </a:extLst>
            </p:cNvPr>
            <p:cNvCxnSpPr>
              <a:cxnSpLocks/>
            </p:cNvCxnSpPr>
            <p:nvPr/>
          </p:nvCxnSpPr>
          <p:spPr>
            <a:xfrm rot="16200000" flipH="1">
              <a:off x="11058102" y="311231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9" name="Straight Connector 628">
              <a:extLst>
                <a:ext uri="{FF2B5EF4-FFF2-40B4-BE49-F238E27FC236}">
                  <a16:creationId xmlns:a16="http://schemas.microsoft.com/office/drawing/2014/main" id="{BB2DA64D-CDB0-4B43-B5B1-27C9E0CA0E70}"/>
                </a:ext>
              </a:extLst>
            </p:cNvPr>
            <p:cNvCxnSpPr>
              <a:cxnSpLocks/>
            </p:cNvCxnSpPr>
            <p:nvPr/>
          </p:nvCxnSpPr>
          <p:spPr>
            <a:xfrm flipH="1">
              <a:off x="8560429" y="2450114"/>
              <a:ext cx="2847291" cy="797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631" name="Straight Connector 630">
              <a:extLst>
                <a:ext uri="{FF2B5EF4-FFF2-40B4-BE49-F238E27FC236}">
                  <a16:creationId xmlns:a16="http://schemas.microsoft.com/office/drawing/2014/main" id="{7B1BE6BB-BFEC-473A-8DE8-5EAE2F32D1C6}"/>
                </a:ext>
              </a:extLst>
            </p:cNvPr>
            <p:cNvCxnSpPr>
              <a:cxnSpLocks/>
            </p:cNvCxnSpPr>
            <p:nvPr/>
          </p:nvCxnSpPr>
          <p:spPr>
            <a:xfrm flipH="1">
              <a:off x="8497214" y="285001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3" name="Straight Connector 632">
              <a:extLst>
                <a:ext uri="{FF2B5EF4-FFF2-40B4-BE49-F238E27FC236}">
                  <a16:creationId xmlns:a16="http://schemas.microsoft.com/office/drawing/2014/main" id="{54D57E4A-E866-4D26-841C-28464DBCD3AF}"/>
                </a:ext>
              </a:extLst>
            </p:cNvPr>
            <p:cNvCxnSpPr>
              <a:cxnSpLocks/>
            </p:cNvCxnSpPr>
            <p:nvPr/>
          </p:nvCxnSpPr>
          <p:spPr>
            <a:xfrm flipH="1">
              <a:off x="8493979" y="265181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5" name="Straight Connector 634">
              <a:extLst>
                <a:ext uri="{FF2B5EF4-FFF2-40B4-BE49-F238E27FC236}">
                  <a16:creationId xmlns:a16="http://schemas.microsoft.com/office/drawing/2014/main" id="{5BC29586-9539-4CA5-A719-8CF38B4FCB13}"/>
                </a:ext>
              </a:extLst>
            </p:cNvPr>
            <p:cNvCxnSpPr>
              <a:cxnSpLocks/>
            </p:cNvCxnSpPr>
            <p:nvPr/>
          </p:nvCxnSpPr>
          <p:spPr>
            <a:xfrm flipH="1">
              <a:off x="8493125" y="245361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7" name="Straight Connector 636">
              <a:extLst>
                <a:ext uri="{FF2B5EF4-FFF2-40B4-BE49-F238E27FC236}">
                  <a16:creationId xmlns:a16="http://schemas.microsoft.com/office/drawing/2014/main" id="{55F2CC43-15BA-467C-9CA5-5BEFE4D27AC0}"/>
                </a:ext>
              </a:extLst>
            </p:cNvPr>
            <p:cNvCxnSpPr>
              <a:cxnSpLocks/>
            </p:cNvCxnSpPr>
            <p:nvPr/>
          </p:nvCxnSpPr>
          <p:spPr>
            <a:xfrm flipH="1">
              <a:off x="8492271" y="224981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9" name="Straight Connector 638">
              <a:extLst>
                <a:ext uri="{FF2B5EF4-FFF2-40B4-BE49-F238E27FC236}">
                  <a16:creationId xmlns:a16="http://schemas.microsoft.com/office/drawing/2014/main" id="{E8E6AAF4-4810-4036-A7F6-30F09617157D}"/>
                </a:ext>
              </a:extLst>
            </p:cNvPr>
            <p:cNvCxnSpPr>
              <a:cxnSpLocks/>
            </p:cNvCxnSpPr>
            <p:nvPr/>
          </p:nvCxnSpPr>
          <p:spPr>
            <a:xfrm flipH="1">
              <a:off x="8491417" y="20544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1" name="Straight Connector 640">
              <a:extLst>
                <a:ext uri="{FF2B5EF4-FFF2-40B4-BE49-F238E27FC236}">
                  <a16:creationId xmlns:a16="http://schemas.microsoft.com/office/drawing/2014/main" id="{BCB2CCA6-BA8C-43DD-B8F6-860E36671571}"/>
                </a:ext>
              </a:extLst>
            </p:cNvPr>
            <p:cNvCxnSpPr>
              <a:cxnSpLocks/>
            </p:cNvCxnSpPr>
            <p:nvPr/>
          </p:nvCxnSpPr>
          <p:spPr>
            <a:xfrm flipH="1">
              <a:off x="8490563" y="185060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4" name="Straight Connector 643">
              <a:extLst>
                <a:ext uri="{FF2B5EF4-FFF2-40B4-BE49-F238E27FC236}">
                  <a16:creationId xmlns:a16="http://schemas.microsoft.com/office/drawing/2014/main" id="{E9C6872B-2C7E-43E3-9547-ED383BD35E69}"/>
                </a:ext>
              </a:extLst>
            </p:cNvPr>
            <p:cNvCxnSpPr>
              <a:cxnSpLocks/>
            </p:cNvCxnSpPr>
            <p:nvPr/>
          </p:nvCxnSpPr>
          <p:spPr>
            <a:xfrm flipH="1">
              <a:off x="8489709" y="165251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45" name="Oval 644">
              <a:extLst>
                <a:ext uri="{FF2B5EF4-FFF2-40B4-BE49-F238E27FC236}">
                  <a16:creationId xmlns:a16="http://schemas.microsoft.com/office/drawing/2014/main" id="{95AF5DD0-1CD0-481B-A08A-60E2AD6FB5FD}"/>
                </a:ext>
              </a:extLst>
            </p:cNvPr>
            <p:cNvSpPr>
              <a:spLocks noChangeAspect="1"/>
            </p:cNvSpPr>
            <p:nvPr/>
          </p:nvSpPr>
          <p:spPr>
            <a:xfrm>
              <a:off x="9851777" y="202627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6" name="Oval 645">
              <a:extLst>
                <a:ext uri="{FF2B5EF4-FFF2-40B4-BE49-F238E27FC236}">
                  <a16:creationId xmlns:a16="http://schemas.microsoft.com/office/drawing/2014/main" id="{B330FAEE-6C64-4B46-AB0C-11F65D7AF6F7}"/>
                </a:ext>
              </a:extLst>
            </p:cNvPr>
            <p:cNvSpPr>
              <a:spLocks noChangeAspect="1"/>
            </p:cNvSpPr>
            <p:nvPr/>
          </p:nvSpPr>
          <p:spPr>
            <a:xfrm>
              <a:off x="9566094" y="2007197"/>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7" name="Oval 646">
              <a:extLst>
                <a:ext uri="{FF2B5EF4-FFF2-40B4-BE49-F238E27FC236}">
                  <a16:creationId xmlns:a16="http://schemas.microsoft.com/office/drawing/2014/main" id="{A5FD31C8-B52F-4D6F-83CB-082E6FE7C88D}"/>
                </a:ext>
              </a:extLst>
            </p:cNvPr>
            <p:cNvSpPr>
              <a:spLocks noChangeAspect="1"/>
            </p:cNvSpPr>
            <p:nvPr/>
          </p:nvSpPr>
          <p:spPr>
            <a:xfrm>
              <a:off x="9260503" y="212188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8" name="Oval 647">
              <a:extLst>
                <a:ext uri="{FF2B5EF4-FFF2-40B4-BE49-F238E27FC236}">
                  <a16:creationId xmlns:a16="http://schemas.microsoft.com/office/drawing/2014/main" id="{6E19BC72-AE39-4F1F-8006-FF2AC3F8C582}"/>
                </a:ext>
              </a:extLst>
            </p:cNvPr>
            <p:cNvSpPr>
              <a:spLocks noChangeAspect="1"/>
            </p:cNvSpPr>
            <p:nvPr/>
          </p:nvSpPr>
          <p:spPr>
            <a:xfrm>
              <a:off x="8962527" y="201022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49" name="Oval 648">
              <a:extLst>
                <a:ext uri="{FF2B5EF4-FFF2-40B4-BE49-F238E27FC236}">
                  <a16:creationId xmlns:a16="http://schemas.microsoft.com/office/drawing/2014/main" id="{070CB454-6078-4B1D-B92E-8169767EA9DB}"/>
                </a:ext>
              </a:extLst>
            </p:cNvPr>
            <p:cNvSpPr>
              <a:spLocks noChangeAspect="1"/>
            </p:cNvSpPr>
            <p:nvPr/>
          </p:nvSpPr>
          <p:spPr>
            <a:xfrm>
              <a:off x="8655503" y="2417300"/>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0" name="Oval 649">
              <a:extLst>
                <a:ext uri="{FF2B5EF4-FFF2-40B4-BE49-F238E27FC236}">
                  <a16:creationId xmlns:a16="http://schemas.microsoft.com/office/drawing/2014/main" id="{A6F374EC-853A-4833-9816-9C2846E12D7D}"/>
                </a:ext>
              </a:extLst>
            </p:cNvPr>
            <p:cNvSpPr>
              <a:spLocks noChangeAspect="1"/>
            </p:cNvSpPr>
            <p:nvPr/>
          </p:nvSpPr>
          <p:spPr>
            <a:xfrm>
              <a:off x="10164488" y="221957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1" name="Oval 650">
              <a:extLst>
                <a:ext uri="{FF2B5EF4-FFF2-40B4-BE49-F238E27FC236}">
                  <a16:creationId xmlns:a16="http://schemas.microsoft.com/office/drawing/2014/main" id="{05FA4B37-8DE0-4C79-B5E8-75E24814840D}"/>
                </a:ext>
              </a:extLst>
            </p:cNvPr>
            <p:cNvSpPr>
              <a:spLocks noChangeAspect="1"/>
            </p:cNvSpPr>
            <p:nvPr/>
          </p:nvSpPr>
          <p:spPr>
            <a:xfrm>
              <a:off x="11360227" y="214757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2" name="Oval 651">
              <a:extLst>
                <a:ext uri="{FF2B5EF4-FFF2-40B4-BE49-F238E27FC236}">
                  <a16:creationId xmlns:a16="http://schemas.microsoft.com/office/drawing/2014/main" id="{4A9F2AC5-BC8E-4683-A1C7-D408962C49A9}"/>
                </a:ext>
              </a:extLst>
            </p:cNvPr>
            <p:cNvSpPr>
              <a:spLocks noChangeAspect="1"/>
            </p:cNvSpPr>
            <p:nvPr/>
          </p:nvSpPr>
          <p:spPr>
            <a:xfrm>
              <a:off x="11063989" y="198545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3" name="Oval 652">
              <a:extLst>
                <a:ext uri="{FF2B5EF4-FFF2-40B4-BE49-F238E27FC236}">
                  <a16:creationId xmlns:a16="http://schemas.microsoft.com/office/drawing/2014/main" id="{A3227B64-3BF9-4333-ADB9-FDC883268C89}"/>
                </a:ext>
              </a:extLst>
            </p:cNvPr>
            <p:cNvSpPr>
              <a:spLocks noChangeAspect="1"/>
            </p:cNvSpPr>
            <p:nvPr/>
          </p:nvSpPr>
          <p:spPr>
            <a:xfrm>
              <a:off x="10471872" y="2079307"/>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4" name="Oval 653">
              <a:extLst>
                <a:ext uri="{FF2B5EF4-FFF2-40B4-BE49-F238E27FC236}">
                  <a16:creationId xmlns:a16="http://schemas.microsoft.com/office/drawing/2014/main" id="{A16EC3E2-2B26-4802-8ACC-4F316313882F}"/>
                </a:ext>
              </a:extLst>
            </p:cNvPr>
            <p:cNvSpPr>
              <a:spLocks noChangeAspect="1"/>
            </p:cNvSpPr>
            <p:nvPr/>
          </p:nvSpPr>
          <p:spPr>
            <a:xfrm>
              <a:off x="10768221" y="196008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5" name="Oval 654">
              <a:extLst>
                <a:ext uri="{FF2B5EF4-FFF2-40B4-BE49-F238E27FC236}">
                  <a16:creationId xmlns:a16="http://schemas.microsoft.com/office/drawing/2014/main" id="{F916F34F-2425-42EA-A175-FAC6A8D081A0}"/>
                </a:ext>
              </a:extLst>
            </p:cNvPr>
            <p:cNvSpPr>
              <a:spLocks noChangeAspect="1"/>
            </p:cNvSpPr>
            <p:nvPr/>
          </p:nvSpPr>
          <p:spPr>
            <a:xfrm>
              <a:off x="9254870" y="269750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6" name="Oval 655">
              <a:extLst>
                <a:ext uri="{FF2B5EF4-FFF2-40B4-BE49-F238E27FC236}">
                  <a16:creationId xmlns:a16="http://schemas.microsoft.com/office/drawing/2014/main" id="{5A7C7743-0B14-4664-8D92-5A928C95CD10}"/>
                </a:ext>
              </a:extLst>
            </p:cNvPr>
            <p:cNvSpPr>
              <a:spLocks noChangeAspect="1"/>
            </p:cNvSpPr>
            <p:nvPr/>
          </p:nvSpPr>
          <p:spPr>
            <a:xfrm>
              <a:off x="8969185" y="275291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7" name="Oval 656">
              <a:extLst>
                <a:ext uri="{FF2B5EF4-FFF2-40B4-BE49-F238E27FC236}">
                  <a16:creationId xmlns:a16="http://schemas.microsoft.com/office/drawing/2014/main" id="{F345F0E5-FB3F-4023-9C6F-4077CC733FD2}"/>
                </a:ext>
              </a:extLst>
            </p:cNvPr>
            <p:cNvSpPr>
              <a:spLocks noChangeAspect="1"/>
            </p:cNvSpPr>
            <p:nvPr/>
          </p:nvSpPr>
          <p:spPr>
            <a:xfrm>
              <a:off x="9565177" y="232220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58" name="Oval 657">
              <a:extLst>
                <a:ext uri="{FF2B5EF4-FFF2-40B4-BE49-F238E27FC236}">
                  <a16:creationId xmlns:a16="http://schemas.microsoft.com/office/drawing/2014/main" id="{1D49EFD6-9BE7-4111-8BBD-E6AC502510FE}"/>
                </a:ext>
              </a:extLst>
            </p:cNvPr>
            <p:cNvSpPr>
              <a:spLocks noChangeAspect="1"/>
            </p:cNvSpPr>
            <p:nvPr/>
          </p:nvSpPr>
          <p:spPr>
            <a:xfrm>
              <a:off x="9854512" y="2272389"/>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9" name="Oval 658">
              <a:extLst>
                <a:ext uri="{FF2B5EF4-FFF2-40B4-BE49-F238E27FC236}">
                  <a16:creationId xmlns:a16="http://schemas.microsoft.com/office/drawing/2014/main" id="{908F8AF1-36E3-448F-BCCC-4415BB757B64}"/>
                </a:ext>
              </a:extLst>
            </p:cNvPr>
            <p:cNvSpPr>
              <a:spLocks noChangeAspect="1"/>
            </p:cNvSpPr>
            <p:nvPr/>
          </p:nvSpPr>
          <p:spPr>
            <a:xfrm>
              <a:off x="10162840" y="261972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0" name="Oval 659">
              <a:extLst>
                <a:ext uri="{FF2B5EF4-FFF2-40B4-BE49-F238E27FC236}">
                  <a16:creationId xmlns:a16="http://schemas.microsoft.com/office/drawing/2014/main" id="{9CFF7337-1C38-4B9D-BAFB-74F24A451164}"/>
                </a:ext>
              </a:extLst>
            </p:cNvPr>
            <p:cNvSpPr>
              <a:spLocks noChangeAspect="1"/>
            </p:cNvSpPr>
            <p:nvPr/>
          </p:nvSpPr>
          <p:spPr>
            <a:xfrm>
              <a:off x="10464988" y="288210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1" name="Oval 660">
              <a:extLst>
                <a:ext uri="{FF2B5EF4-FFF2-40B4-BE49-F238E27FC236}">
                  <a16:creationId xmlns:a16="http://schemas.microsoft.com/office/drawing/2014/main" id="{FD57DE30-9332-40B5-BFF3-895B512D6B9A}"/>
                </a:ext>
              </a:extLst>
            </p:cNvPr>
            <p:cNvSpPr>
              <a:spLocks noChangeAspect="1"/>
            </p:cNvSpPr>
            <p:nvPr/>
          </p:nvSpPr>
          <p:spPr>
            <a:xfrm>
              <a:off x="10765724" y="255142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2" name="Oval 661">
              <a:extLst>
                <a:ext uri="{FF2B5EF4-FFF2-40B4-BE49-F238E27FC236}">
                  <a16:creationId xmlns:a16="http://schemas.microsoft.com/office/drawing/2014/main" id="{00B62A8B-BE56-43DB-B042-84D9589D003E}"/>
                </a:ext>
              </a:extLst>
            </p:cNvPr>
            <p:cNvSpPr>
              <a:spLocks noChangeAspect="1"/>
            </p:cNvSpPr>
            <p:nvPr/>
          </p:nvSpPr>
          <p:spPr>
            <a:xfrm>
              <a:off x="11063989" y="253644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3" name="Oval 662">
              <a:extLst>
                <a:ext uri="{FF2B5EF4-FFF2-40B4-BE49-F238E27FC236}">
                  <a16:creationId xmlns:a16="http://schemas.microsoft.com/office/drawing/2014/main" id="{F852B01F-A1FC-44C4-8F07-AB9A0F97587E}"/>
                </a:ext>
              </a:extLst>
            </p:cNvPr>
            <p:cNvSpPr>
              <a:spLocks noChangeAspect="1"/>
            </p:cNvSpPr>
            <p:nvPr/>
          </p:nvSpPr>
          <p:spPr>
            <a:xfrm>
              <a:off x="11363364" y="2442395"/>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5" name="TextBox 694">
              <a:extLst>
                <a:ext uri="{FF2B5EF4-FFF2-40B4-BE49-F238E27FC236}">
                  <a16:creationId xmlns:a16="http://schemas.microsoft.com/office/drawing/2014/main" id="{0323BE89-ABAB-4E01-BB78-2C8BD9DE57E4}"/>
                </a:ext>
              </a:extLst>
            </p:cNvPr>
            <p:cNvSpPr txBox="1"/>
            <p:nvPr/>
          </p:nvSpPr>
          <p:spPr>
            <a:xfrm>
              <a:off x="8546390" y="1322010"/>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FGF23</a:t>
              </a:r>
            </a:p>
          </p:txBody>
        </p:sp>
      </p:grpSp>
      <p:grpSp>
        <p:nvGrpSpPr>
          <p:cNvPr id="698" name="Group 697">
            <a:extLst>
              <a:ext uri="{FF2B5EF4-FFF2-40B4-BE49-F238E27FC236}">
                <a16:creationId xmlns:a16="http://schemas.microsoft.com/office/drawing/2014/main" id="{DEEE7040-9491-4F47-AE18-281A13D88FEF}"/>
              </a:ext>
            </a:extLst>
          </p:cNvPr>
          <p:cNvGrpSpPr/>
          <p:nvPr/>
        </p:nvGrpSpPr>
        <p:grpSpPr>
          <a:xfrm>
            <a:off x="7886882" y="3581237"/>
            <a:ext cx="3747427" cy="2186044"/>
            <a:chOff x="7886882" y="3581237"/>
            <a:chExt cx="3747427" cy="2186044"/>
          </a:xfrm>
        </p:grpSpPr>
        <p:sp>
          <p:nvSpPr>
            <p:cNvPr id="585" name="Freeform: Shape 584">
              <a:extLst>
                <a:ext uri="{FF2B5EF4-FFF2-40B4-BE49-F238E27FC236}">
                  <a16:creationId xmlns:a16="http://schemas.microsoft.com/office/drawing/2014/main" id="{1452E977-724A-4889-908A-B28D8D3C09CB}"/>
                </a:ext>
              </a:extLst>
            </p:cNvPr>
            <p:cNvSpPr/>
            <p:nvPr/>
          </p:nvSpPr>
          <p:spPr>
            <a:xfrm>
              <a:off x="8702758" y="4082465"/>
              <a:ext cx="2710286" cy="1255591"/>
            </a:xfrm>
            <a:custGeom>
              <a:avLst/>
              <a:gdLst>
                <a:gd name="connsiteX0" fmla="*/ 0 w 2707481"/>
                <a:gd name="connsiteY0" fmla="*/ 340518 h 538162"/>
                <a:gd name="connsiteX1" fmla="*/ 295275 w 2707481"/>
                <a:gd name="connsiteY1" fmla="*/ 521493 h 538162"/>
                <a:gd name="connsiteX2" fmla="*/ 597693 w 2707481"/>
                <a:gd name="connsiteY2" fmla="*/ 230981 h 538162"/>
                <a:gd name="connsiteX3" fmla="*/ 914400 w 2707481"/>
                <a:gd name="connsiteY3" fmla="*/ 354806 h 538162"/>
                <a:gd name="connsiteX4" fmla="*/ 1209675 w 2707481"/>
                <a:gd name="connsiteY4" fmla="*/ 416718 h 538162"/>
                <a:gd name="connsiteX5" fmla="*/ 1507331 w 2707481"/>
                <a:gd name="connsiteY5" fmla="*/ 538162 h 538162"/>
                <a:gd name="connsiteX6" fmla="*/ 1809750 w 2707481"/>
                <a:gd name="connsiteY6" fmla="*/ 319087 h 538162"/>
                <a:gd name="connsiteX7" fmla="*/ 2112168 w 2707481"/>
                <a:gd name="connsiteY7" fmla="*/ 447675 h 538162"/>
                <a:gd name="connsiteX8" fmla="*/ 2409825 w 2707481"/>
                <a:gd name="connsiteY8" fmla="*/ 0 h 538162"/>
                <a:gd name="connsiteX9" fmla="*/ 2707481 w 2707481"/>
                <a:gd name="connsiteY9" fmla="*/ 342900 h 538162"/>
                <a:gd name="connsiteX0" fmla="*/ 0 w 2721506"/>
                <a:gd name="connsiteY0" fmla="*/ 423599 h 621243"/>
                <a:gd name="connsiteX1" fmla="*/ 295275 w 2721506"/>
                <a:gd name="connsiteY1" fmla="*/ 604574 h 621243"/>
                <a:gd name="connsiteX2" fmla="*/ 597693 w 2721506"/>
                <a:gd name="connsiteY2" fmla="*/ 314062 h 621243"/>
                <a:gd name="connsiteX3" fmla="*/ 914400 w 2721506"/>
                <a:gd name="connsiteY3" fmla="*/ 437887 h 621243"/>
                <a:gd name="connsiteX4" fmla="*/ 1209675 w 2721506"/>
                <a:gd name="connsiteY4" fmla="*/ 499799 h 621243"/>
                <a:gd name="connsiteX5" fmla="*/ 1507331 w 2721506"/>
                <a:gd name="connsiteY5" fmla="*/ 621243 h 621243"/>
                <a:gd name="connsiteX6" fmla="*/ 1809750 w 2721506"/>
                <a:gd name="connsiteY6" fmla="*/ 402168 h 621243"/>
                <a:gd name="connsiteX7" fmla="*/ 2112168 w 2721506"/>
                <a:gd name="connsiteY7" fmla="*/ 530756 h 621243"/>
                <a:gd name="connsiteX8" fmla="*/ 2409825 w 2721506"/>
                <a:gd name="connsiteY8" fmla="*/ 83081 h 621243"/>
                <a:gd name="connsiteX9" fmla="*/ 2721506 w 2721506"/>
                <a:gd name="connsiteY9" fmla="*/ 27684 h 621243"/>
                <a:gd name="connsiteX0" fmla="*/ 0 w 2721506"/>
                <a:gd name="connsiteY0" fmla="*/ 395915 h 593559"/>
                <a:gd name="connsiteX1" fmla="*/ 295275 w 2721506"/>
                <a:gd name="connsiteY1" fmla="*/ 576890 h 593559"/>
                <a:gd name="connsiteX2" fmla="*/ 597693 w 2721506"/>
                <a:gd name="connsiteY2" fmla="*/ 286378 h 593559"/>
                <a:gd name="connsiteX3" fmla="*/ 914400 w 2721506"/>
                <a:gd name="connsiteY3" fmla="*/ 410203 h 593559"/>
                <a:gd name="connsiteX4" fmla="*/ 1209675 w 2721506"/>
                <a:gd name="connsiteY4" fmla="*/ 472115 h 593559"/>
                <a:gd name="connsiteX5" fmla="*/ 1507331 w 2721506"/>
                <a:gd name="connsiteY5" fmla="*/ 593559 h 593559"/>
                <a:gd name="connsiteX6" fmla="*/ 1809750 w 2721506"/>
                <a:gd name="connsiteY6" fmla="*/ 374484 h 593559"/>
                <a:gd name="connsiteX7" fmla="*/ 2112168 w 2721506"/>
                <a:gd name="connsiteY7" fmla="*/ 503072 h 593559"/>
                <a:gd name="connsiteX8" fmla="*/ 2409825 w 2721506"/>
                <a:gd name="connsiteY8" fmla="*/ 55397 h 593559"/>
                <a:gd name="connsiteX9" fmla="*/ 2721506 w 2721506"/>
                <a:gd name="connsiteY9" fmla="*/ 0 h 593559"/>
                <a:gd name="connsiteX0" fmla="*/ 0 w 2721506"/>
                <a:gd name="connsiteY0" fmla="*/ 395915 h 593559"/>
                <a:gd name="connsiteX1" fmla="*/ 295275 w 2721506"/>
                <a:gd name="connsiteY1" fmla="*/ 576890 h 593559"/>
                <a:gd name="connsiteX2" fmla="*/ 597693 w 2721506"/>
                <a:gd name="connsiteY2" fmla="*/ 286378 h 593559"/>
                <a:gd name="connsiteX3" fmla="*/ 914400 w 2721506"/>
                <a:gd name="connsiteY3" fmla="*/ 410203 h 593559"/>
                <a:gd name="connsiteX4" fmla="*/ 1209675 w 2721506"/>
                <a:gd name="connsiteY4" fmla="*/ 472115 h 593559"/>
                <a:gd name="connsiteX5" fmla="*/ 1507331 w 2721506"/>
                <a:gd name="connsiteY5" fmla="*/ 593559 h 593559"/>
                <a:gd name="connsiteX6" fmla="*/ 1809750 w 2721506"/>
                <a:gd name="connsiteY6" fmla="*/ 374484 h 593559"/>
                <a:gd name="connsiteX7" fmla="*/ 2112168 w 2721506"/>
                <a:gd name="connsiteY7" fmla="*/ 503072 h 593559"/>
                <a:gd name="connsiteX8" fmla="*/ 2409825 w 2721506"/>
                <a:gd name="connsiteY8" fmla="*/ 55397 h 593559"/>
                <a:gd name="connsiteX9" fmla="*/ 2721506 w 2721506"/>
                <a:gd name="connsiteY9" fmla="*/ 0 h 593559"/>
                <a:gd name="connsiteX0" fmla="*/ 0 w 2721506"/>
                <a:gd name="connsiteY0" fmla="*/ 395915 h 593559"/>
                <a:gd name="connsiteX1" fmla="*/ 295275 w 2721506"/>
                <a:gd name="connsiteY1" fmla="*/ 576890 h 593559"/>
                <a:gd name="connsiteX2" fmla="*/ 597693 w 2721506"/>
                <a:gd name="connsiteY2" fmla="*/ 286378 h 593559"/>
                <a:gd name="connsiteX3" fmla="*/ 914400 w 2721506"/>
                <a:gd name="connsiteY3" fmla="*/ 410203 h 593559"/>
                <a:gd name="connsiteX4" fmla="*/ 1209675 w 2721506"/>
                <a:gd name="connsiteY4" fmla="*/ 472115 h 593559"/>
                <a:gd name="connsiteX5" fmla="*/ 1507331 w 2721506"/>
                <a:gd name="connsiteY5" fmla="*/ 593559 h 593559"/>
                <a:gd name="connsiteX6" fmla="*/ 1809750 w 2721506"/>
                <a:gd name="connsiteY6" fmla="*/ 374484 h 593559"/>
                <a:gd name="connsiteX7" fmla="*/ 2109363 w 2721506"/>
                <a:gd name="connsiteY7" fmla="*/ 3798 h 593559"/>
                <a:gd name="connsiteX8" fmla="*/ 2409825 w 2721506"/>
                <a:gd name="connsiteY8" fmla="*/ 55397 h 593559"/>
                <a:gd name="connsiteX9" fmla="*/ 2721506 w 2721506"/>
                <a:gd name="connsiteY9" fmla="*/ 0 h 593559"/>
                <a:gd name="connsiteX0" fmla="*/ 0 w 2721506"/>
                <a:gd name="connsiteY0" fmla="*/ 1048028 h 1245672"/>
                <a:gd name="connsiteX1" fmla="*/ 295275 w 2721506"/>
                <a:gd name="connsiteY1" fmla="*/ 1229003 h 1245672"/>
                <a:gd name="connsiteX2" fmla="*/ 597693 w 2721506"/>
                <a:gd name="connsiteY2" fmla="*/ 938491 h 1245672"/>
                <a:gd name="connsiteX3" fmla="*/ 914400 w 2721506"/>
                <a:gd name="connsiteY3" fmla="*/ 1062316 h 1245672"/>
                <a:gd name="connsiteX4" fmla="*/ 1209675 w 2721506"/>
                <a:gd name="connsiteY4" fmla="*/ 1124228 h 1245672"/>
                <a:gd name="connsiteX5" fmla="*/ 1507331 w 2721506"/>
                <a:gd name="connsiteY5" fmla="*/ 1245672 h 1245672"/>
                <a:gd name="connsiteX6" fmla="*/ 1812555 w 2721506"/>
                <a:gd name="connsiteY6" fmla="*/ 0 h 1245672"/>
                <a:gd name="connsiteX7" fmla="*/ 2109363 w 2721506"/>
                <a:gd name="connsiteY7" fmla="*/ 655911 h 1245672"/>
                <a:gd name="connsiteX8" fmla="*/ 2409825 w 2721506"/>
                <a:gd name="connsiteY8" fmla="*/ 707510 h 1245672"/>
                <a:gd name="connsiteX9" fmla="*/ 2721506 w 2721506"/>
                <a:gd name="connsiteY9" fmla="*/ 652113 h 1245672"/>
                <a:gd name="connsiteX0" fmla="*/ 0 w 2721506"/>
                <a:gd name="connsiteY0" fmla="*/ 1048028 h 1229003"/>
                <a:gd name="connsiteX1" fmla="*/ 295275 w 2721506"/>
                <a:gd name="connsiteY1" fmla="*/ 1229003 h 1229003"/>
                <a:gd name="connsiteX2" fmla="*/ 597693 w 2721506"/>
                <a:gd name="connsiteY2" fmla="*/ 938491 h 1229003"/>
                <a:gd name="connsiteX3" fmla="*/ 914400 w 2721506"/>
                <a:gd name="connsiteY3" fmla="*/ 1062316 h 1229003"/>
                <a:gd name="connsiteX4" fmla="*/ 1209675 w 2721506"/>
                <a:gd name="connsiteY4" fmla="*/ 1124228 h 1229003"/>
                <a:gd name="connsiteX5" fmla="*/ 1524160 w 2721506"/>
                <a:gd name="connsiteY5" fmla="*/ 446273 h 1229003"/>
                <a:gd name="connsiteX6" fmla="*/ 1812555 w 2721506"/>
                <a:gd name="connsiteY6" fmla="*/ 0 h 1229003"/>
                <a:gd name="connsiteX7" fmla="*/ 2109363 w 2721506"/>
                <a:gd name="connsiteY7" fmla="*/ 655911 h 1229003"/>
                <a:gd name="connsiteX8" fmla="*/ 2409825 w 2721506"/>
                <a:gd name="connsiteY8" fmla="*/ 707510 h 1229003"/>
                <a:gd name="connsiteX9" fmla="*/ 2721506 w 2721506"/>
                <a:gd name="connsiteY9" fmla="*/ 652113 h 1229003"/>
                <a:gd name="connsiteX0" fmla="*/ 0 w 2721506"/>
                <a:gd name="connsiteY0" fmla="*/ 1048028 h 1229003"/>
                <a:gd name="connsiteX1" fmla="*/ 295275 w 2721506"/>
                <a:gd name="connsiteY1" fmla="*/ 1229003 h 1229003"/>
                <a:gd name="connsiteX2" fmla="*/ 597693 w 2721506"/>
                <a:gd name="connsiteY2" fmla="*/ 938491 h 1229003"/>
                <a:gd name="connsiteX3" fmla="*/ 914400 w 2721506"/>
                <a:gd name="connsiteY3" fmla="*/ 1062316 h 1229003"/>
                <a:gd name="connsiteX4" fmla="*/ 1212480 w 2721506"/>
                <a:gd name="connsiteY4" fmla="*/ 638979 h 1229003"/>
                <a:gd name="connsiteX5" fmla="*/ 1524160 w 2721506"/>
                <a:gd name="connsiteY5" fmla="*/ 446273 h 1229003"/>
                <a:gd name="connsiteX6" fmla="*/ 1812555 w 2721506"/>
                <a:gd name="connsiteY6" fmla="*/ 0 h 1229003"/>
                <a:gd name="connsiteX7" fmla="*/ 2109363 w 2721506"/>
                <a:gd name="connsiteY7" fmla="*/ 655911 h 1229003"/>
                <a:gd name="connsiteX8" fmla="*/ 2409825 w 2721506"/>
                <a:gd name="connsiteY8" fmla="*/ 707510 h 1229003"/>
                <a:gd name="connsiteX9" fmla="*/ 2721506 w 2721506"/>
                <a:gd name="connsiteY9" fmla="*/ 652113 h 1229003"/>
                <a:gd name="connsiteX0" fmla="*/ 0 w 2721506"/>
                <a:gd name="connsiteY0" fmla="*/ 1048028 h 1229003"/>
                <a:gd name="connsiteX1" fmla="*/ 295275 w 2721506"/>
                <a:gd name="connsiteY1" fmla="*/ 1229003 h 1229003"/>
                <a:gd name="connsiteX2" fmla="*/ 597693 w 2721506"/>
                <a:gd name="connsiteY2" fmla="*/ 938491 h 1229003"/>
                <a:gd name="connsiteX3" fmla="*/ 920010 w 2721506"/>
                <a:gd name="connsiteY3" fmla="*/ 515359 h 1229003"/>
                <a:gd name="connsiteX4" fmla="*/ 1212480 w 2721506"/>
                <a:gd name="connsiteY4" fmla="*/ 638979 h 1229003"/>
                <a:gd name="connsiteX5" fmla="*/ 1524160 w 2721506"/>
                <a:gd name="connsiteY5" fmla="*/ 446273 h 1229003"/>
                <a:gd name="connsiteX6" fmla="*/ 1812555 w 2721506"/>
                <a:gd name="connsiteY6" fmla="*/ 0 h 1229003"/>
                <a:gd name="connsiteX7" fmla="*/ 2109363 w 2721506"/>
                <a:gd name="connsiteY7" fmla="*/ 655911 h 1229003"/>
                <a:gd name="connsiteX8" fmla="*/ 2409825 w 2721506"/>
                <a:gd name="connsiteY8" fmla="*/ 707510 h 1229003"/>
                <a:gd name="connsiteX9" fmla="*/ 2721506 w 2721506"/>
                <a:gd name="connsiteY9" fmla="*/ 652113 h 1229003"/>
                <a:gd name="connsiteX0" fmla="*/ 0 w 2721506"/>
                <a:gd name="connsiteY0" fmla="*/ 1048028 h 1229003"/>
                <a:gd name="connsiteX1" fmla="*/ 295275 w 2721506"/>
                <a:gd name="connsiteY1" fmla="*/ 1229003 h 1229003"/>
                <a:gd name="connsiteX2" fmla="*/ 620132 w 2721506"/>
                <a:gd name="connsiteY2" fmla="*/ 680440 h 1229003"/>
                <a:gd name="connsiteX3" fmla="*/ 920010 w 2721506"/>
                <a:gd name="connsiteY3" fmla="*/ 515359 h 1229003"/>
                <a:gd name="connsiteX4" fmla="*/ 1212480 w 2721506"/>
                <a:gd name="connsiteY4" fmla="*/ 638979 h 1229003"/>
                <a:gd name="connsiteX5" fmla="*/ 1524160 w 2721506"/>
                <a:gd name="connsiteY5" fmla="*/ 446273 h 1229003"/>
                <a:gd name="connsiteX6" fmla="*/ 1812555 w 2721506"/>
                <a:gd name="connsiteY6" fmla="*/ 0 h 1229003"/>
                <a:gd name="connsiteX7" fmla="*/ 2109363 w 2721506"/>
                <a:gd name="connsiteY7" fmla="*/ 655911 h 1229003"/>
                <a:gd name="connsiteX8" fmla="*/ 2409825 w 2721506"/>
                <a:gd name="connsiteY8" fmla="*/ 707510 h 1229003"/>
                <a:gd name="connsiteX9" fmla="*/ 2721506 w 2721506"/>
                <a:gd name="connsiteY9" fmla="*/ 652113 h 1229003"/>
                <a:gd name="connsiteX0" fmla="*/ 0 w 2721506"/>
                <a:gd name="connsiteY0" fmla="*/ 1048028 h 1048028"/>
                <a:gd name="connsiteX1" fmla="*/ 300885 w 2721506"/>
                <a:gd name="connsiteY1" fmla="*/ 766193 h 1048028"/>
                <a:gd name="connsiteX2" fmla="*/ 620132 w 2721506"/>
                <a:gd name="connsiteY2" fmla="*/ 680440 h 1048028"/>
                <a:gd name="connsiteX3" fmla="*/ 920010 w 2721506"/>
                <a:gd name="connsiteY3" fmla="*/ 515359 h 1048028"/>
                <a:gd name="connsiteX4" fmla="*/ 1212480 w 2721506"/>
                <a:gd name="connsiteY4" fmla="*/ 638979 h 1048028"/>
                <a:gd name="connsiteX5" fmla="*/ 1524160 w 2721506"/>
                <a:gd name="connsiteY5" fmla="*/ 446273 h 1048028"/>
                <a:gd name="connsiteX6" fmla="*/ 1812555 w 2721506"/>
                <a:gd name="connsiteY6" fmla="*/ 0 h 1048028"/>
                <a:gd name="connsiteX7" fmla="*/ 2109363 w 2721506"/>
                <a:gd name="connsiteY7" fmla="*/ 655911 h 1048028"/>
                <a:gd name="connsiteX8" fmla="*/ 2409825 w 2721506"/>
                <a:gd name="connsiteY8" fmla="*/ 707510 h 1048028"/>
                <a:gd name="connsiteX9" fmla="*/ 2721506 w 2721506"/>
                <a:gd name="connsiteY9" fmla="*/ 652113 h 1048028"/>
                <a:gd name="connsiteX0" fmla="*/ 0 w 2707481"/>
                <a:gd name="connsiteY0" fmla="*/ 1255591 h 1255591"/>
                <a:gd name="connsiteX1" fmla="*/ 286860 w 2707481"/>
                <a:gd name="connsiteY1" fmla="*/ 766193 h 1255591"/>
                <a:gd name="connsiteX2" fmla="*/ 606107 w 2707481"/>
                <a:gd name="connsiteY2" fmla="*/ 680440 h 1255591"/>
                <a:gd name="connsiteX3" fmla="*/ 905985 w 2707481"/>
                <a:gd name="connsiteY3" fmla="*/ 515359 h 1255591"/>
                <a:gd name="connsiteX4" fmla="*/ 1198455 w 2707481"/>
                <a:gd name="connsiteY4" fmla="*/ 638979 h 1255591"/>
                <a:gd name="connsiteX5" fmla="*/ 1510135 w 2707481"/>
                <a:gd name="connsiteY5" fmla="*/ 446273 h 1255591"/>
                <a:gd name="connsiteX6" fmla="*/ 1798530 w 2707481"/>
                <a:gd name="connsiteY6" fmla="*/ 0 h 1255591"/>
                <a:gd name="connsiteX7" fmla="*/ 2095338 w 2707481"/>
                <a:gd name="connsiteY7" fmla="*/ 655911 h 1255591"/>
                <a:gd name="connsiteX8" fmla="*/ 2395800 w 2707481"/>
                <a:gd name="connsiteY8" fmla="*/ 707510 h 1255591"/>
                <a:gd name="connsiteX9" fmla="*/ 2707481 w 2707481"/>
                <a:gd name="connsiteY9" fmla="*/ 652113 h 1255591"/>
                <a:gd name="connsiteX0" fmla="*/ 0 w 2710286"/>
                <a:gd name="connsiteY0" fmla="*/ 1255591 h 1255591"/>
                <a:gd name="connsiteX1" fmla="*/ 286860 w 2710286"/>
                <a:gd name="connsiteY1" fmla="*/ 766193 h 1255591"/>
                <a:gd name="connsiteX2" fmla="*/ 606107 w 2710286"/>
                <a:gd name="connsiteY2" fmla="*/ 680440 h 1255591"/>
                <a:gd name="connsiteX3" fmla="*/ 905985 w 2710286"/>
                <a:gd name="connsiteY3" fmla="*/ 515359 h 1255591"/>
                <a:gd name="connsiteX4" fmla="*/ 1198455 w 2710286"/>
                <a:gd name="connsiteY4" fmla="*/ 638979 h 1255591"/>
                <a:gd name="connsiteX5" fmla="*/ 1510135 w 2710286"/>
                <a:gd name="connsiteY5" fmla="*/ 446273 h 1255591"/>
                <a:gd name="connsiteX6" fmla="*/ 1798530 w 2710286"/>
                <a:gd name="connsiteY6" fmla="*/ 0 h 1255591"/>
                <a:gd name="connsiteX7" fmla="*/ 2095338 w 2710286"/>
                <a:gd name="connsiteY7" fmla="*/ 655911 h 1255591"/>
                <a:gd name="connsiteX8" fmla="*/ 2395800 w 2710286"/>
                <a:gd name="connsiteY8" fmla="*/ 707510 h 1255591"/>
                <a:gd name="connsiteX9" fmla="*/ 2710286 w 2710286"/>
                <a:gd name="connsiteY9" fmla="*/ 663333 h 1255591"/>
                <a:gd name="connsiteX0" fmla="*/ 0 w 2710286"/>
                <a:gd name="connsiteY0" fmla="*/ 1255591 h 1255591"/>
                <a:gd name="connsiteX1" fmla="*/ 286860 w 2710286"/>
                <a:gd name="connsiteY1" fmla="*/ 766193 h 1255591"/>
                <a:gd name="connsiteX2" fmla="*/ 606107 w 2710286"/>
                <a:gd name="connsiteY2" fmla="*/ 680440 h 1255591"/>
                <a:gd name="connsiteX3" fmla="*/ 905985 w 2710286"/>
                <a:gd name="connsiteY3" fmla="*/ 515359 h 1255591"/>
                <a:gd name="connsiteX4" fmla="*/ 1198455 w 2710286"/>
                <a:gd name="connsiteY4" fmla="*/ 638979 h 1255591"/>
                <a:gd name="connsiteX5" fmla="*/ 1510135 w 2710286"/>
                <a:gd name="connsiteY5" fmla="*/ 446273 h 1255591"/>
                <a:gd name="connsiteX6" fmla="*/ 1798530 w 2710286"/>
                <a:gd name="connsiteY6" fmla="*/ 0 h 1255591"/>
                <a:gd name="connsiteX7" fmla="*/ 2095338 w 2710286"/>
                <a:gd name="connsiteY7" fmla="*/ 655911 h 1255591"/>
                <a:gd name="connsiteX8" fmla="*/ 2404215 w 2710286"/>
                <a:gd name="connsiteY8" fmla="*/ 696290 h 1255591"/>
                <a:gd name="connsiteX9" fmla="*/ 2710286 w 2710286"/>
                <a:gd name="connsiteY9" fmla="*/ 663333 h 1255591"/>
                <a:gd name="connsiteX0" fmla="*/ 0 w 2710286"/>
                <a:gd name="connsiteY0" fmla="*/ 1255591 h 1255591"/>
                <a:gd name="connsiteX1" fmla="*/ 286860 w 2710286"/>
                <a:gd name="connsiteY1" fmla="*/ 766193 h 1255591"/>
                <a:gd name="connsiteX2" fmla="*/ 606107 w 2710286"/>
                <a:gd name="connsiteY2" fmla="*/ 680440 h 1255591"/>
                <a:gd name="connsiteX3" fmla="*/ 905985 w 2710286"/>
                <a:gd name="connsiteY3" fmla="*/ 515359 h 1255591"/>
                <a:gd name="connsiteX4" fmla="*/ 1198455 w 2710286"/>
                <a:gd name="connsiteY4" fmla="*/ 638979 h 1255591"/>
                <a:gd name="connsiteX5" fmla="*/ 1510135 w 2710286"/>
                <a:gd name="connsiteY5" fmla="*/ 446273 h 1255591"/>
                <a:gd name="connsiteX6" fmla="*/ 1798530 w 2710286"/>
                <a:gd name="connsiteY6" fmla="*/ 0 h 1255591"/>
                <a:gd name="connsiteX7" fmla="*/ 2095338 w 2710286"/>
                <a:gd name="connsiteY7" fmla="*/ 655911 h 1255591"/>
                <a:gd name="connsiteX8" fmla="*/ 2404215 w 2710286"/>
                <a:gd name="connsiteY8" fmla="*/ 696290 h 1255591"/>
                <a:gd name="connsiteX9" fmla="*/ 2710286 w 2710286"/>
                <a:gd name="connsiteY9" fmla="*/ 663333 h 1255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0286" h="1255591">
                  <a:moveTo>
                    <a:pt x="0" y="1255591"/>
                  </a:moveTo>
                  <a:lnTo>
                    <a:pt x="286860" y="766193"/>
                  </a:lnTo>
                  <a:lnTo>
                    <a:pt x="606107" y="680440"/>
                  </a:lnTo>
                  <a:lnTo>
                    <a:pt x="905985" y="515359"/>
                  </a:lnTo>
                  <a:lnTo>
                    <a:pt x="1198455" y="638979"/>
                  </a:lnTo>
                  <a:lnTo>
                    <a:pt x="1510135" y="446273"/>
                  </a:lnTo>
                  <a:lnTo>
                    <a:pt x="1798530" y="0"/>
                  </a:lnTo>
                  <a:lnTo>
                    <a:pt x="2095338" y="655911"/>
                  </a:lnTo>
                  <a:lnTo>
                    <a:pt x="2404215" y="696290"/>
                  </a:lnTo>
                  <a:cubicBezTo>
                    <a:pt x="2567947" y="675955"/>
                    <a:pt x="2512895" y="686473"/>
                    <a:pt x="2710286" y="663333"/>
                  </a:cubicBezTo>
                </a:path>
              </a:pathLst>
            </a:custGeom>
            <a:no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87" name="TextBox 586">
              <a:extLst>
                <a:ext uri="{FF2B5EF4-FFF2-40B4-BE49-F238E27FC236}">
                  <a16:creationId xmlns:a16="http://schemas.microsoft.com/office/drawing/2014/main" id="{E842670C-23B3-4516-AD3F-681DA575E48A}"/>
                </a:ext>
              </a:extLst>
            </p:cNvPr>
            <p:cNvSpPr txBox="1"/>
            <p:nvPr/>
          </p:nvSpPr>
          <p:spPr>
            <a:xfrm>
              <a:off x="8139480" y="5238676"/>
              <a:ext cx="404973" cy="211203"/>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a:t>
              </a:r>
            </a:p>
          </p:txBody>
        </p:sp>
        <p:sp>
          <p:nvSpPr>
            <p:cNvPr id="589" name="TextBox 588">
              <a:extLst>
                <a:ext uri="{FF2B5EF4-FFF2-40B4-BE49-F238E27FC236}">
                  <a16:creationId xmlns:a16="http://schemas.microsoft.com/office/drawing/2014/main" id="{31915273-D770-48DC-BA49-E0764729B3E4}"/>
                </a:ext>
              </a:extLst>
            </p:cNvPr>
            <p:cNvSpPr txBox="1"/>
            <p:nvPr/>
          </p:nvSpPr>
          <p:spPr>
            <a:xfrm>
              <a:off x="8139480" y="4996482"/>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50</a:t>
              </a:r>
            </a:p>
          </p:txBody>
        </p:sp>
        <p:sp>
          <p:nvSpPr>
            <p:cNvPr id="592" name="TextBox 591">
              <a:extLst>
                <a:ext uri="{FF2B5EF4-FFF2-40B4-BE49-F238E27FC236}">
                  <a16:creationId xmlns:a16="http://schemas.microsoft.com/office/drawing/2014/main" id="{1FCDA64F-F67D-4346-99FA-700EF23BB23C}"/>
                </a:ext>
              </a:extLst>
            </p:cNvPr>
            <p:cNvSpPr txBox="1"/>
            <p:nvPr/>
          </p:nvSpPr>
          <p:spPr>
            <a:xfrm>
              <a:off x="8139480" y="470193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100</a:t>
              </a:r>
            </a:p>
          </p:txBody>
        </p:sp>
        <p:sp>
          <p:nvSpPr>
            <p:cNvPr id="594" name="TextBox 593">
              <a:extLst>
                <a:ext uri="{FF2B5EF4-FFF2-40B4-BE49-F238E27FC236}">
                  <a16:creationId xmlns:a16="http://schemas.microsoft.com/office/drawing/2014/main" id="{FC80B06A-C80C-4335-8C94-249F189436C9}"/>
                </a:ext>
              </a:extLst>
            </p:cNvPr>
            <p:cNvSpPr txBox="1"/>
            <p:nvPr/>
          </p:nvSpPr>
          <p:spPr>
            <a:xfrm>
              <a:off x="8139480" y="443366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150</a:t>
              </a:r>
            </a:p>
          </p:txBody>
        </p:sp>
        <p:sp>
          <p:nvSpPr>
            <p:cNvPr id="597" name="TextBox 596">
              <a:extLst>
                <a:ext uri="{FF2B5EF4-FFF2-40B4-BE49-F238E27FC236}">
                  <a16:creationId xmlns:a16="http://schemas.microsoft.com/office/drawing/2014/main" id="{873856DB-47B9-459D-954E-658C18DB06BB}"/>
                </a:ext>
              </a:extLst>
            </p:cNvPr>
            <p:cNvSpPr txBox="1"/>
            <p:nvPr/>
          </p:nvSpPr>
          <p:spPr>
            <a:xfrm>
              <a:off x="8139480" y="4147537"/>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200</a:t>
              </a:r>
            </a:p>
          </p:txBody>
        </p:sp>
        <p:sp>
          <p:nvSpPr>
            <p:cNvPr id="600" name="TextBox 599">
              <a:extLst>
                <a:ext uri="{FF2B5EF4-FFF2-40B4-BE49-F238E27FC236}">
                  <a16:creationId xmlns:a16="http://schemas.microsoft.com/office/drawing/2014/main" id="{0C7B96AF-5A2D-4CD8-871E-002ABBA96D58}"/>
                </a:ext>
              </a:extLst>
            </p:cNvPr>
            <p:cNvSpPr txBox="1"/>
            <p:nvPr/>
          </p:nvSpPr>
          <p:spPr>
            <a:xfrm>
              <a:off x="8139480" y="387278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250</a:t>
              </a:r>
            </a:p>
          </p:txBody>
        </p:sp>
        <p:sp>
          <p:nvSpPr>
            <p:cNvPr id="533" name="Freeform: Shape 532">
              <a:extLst>
                <a:ext uri="{FF2B5EF4-FFF2-40B4-BE49-F238E27FC236}">
                  <a16:creationId xmlns:a16="http://schemas.microsoft.com/office/drawing/2014/main" id="{100490D9-865F-4B92-B5C1-D1341758C16F}"/>
                </a:ext>
              </a:extLst>
            </p:cNvPr>
            <p:cNvSpPr/>
            <p:nvPr/>
          </p:nvSpPr>
          <p:spPr>
            <a:xfrm>
              <a:off x="8697145" y="4852782"/>
              <a:ext cx="2717007" cy="482472"/>
            </a:xfrm>
            <a:custGeom>
              <a:avLst/>
              <a:gdLst>
                <a:gd name="connsiteX0" fmla="*/ 0 w 2717006"/>
                <a:gd name="connsiteY0" fmla="*/ 1119187 h 1119187"/>
                <a:gd name="connsiteX1" fmla="*/ 292893 w 2717006"/>
                <a:gd name="connsiteY1" fmla="*/ 914400 h 1119187"/>
                <a:gd name="connsiteX2" fmla="*/ 600075 w 2717006"/>
                <a:gd name="connsiteY2" fmla="*/ 781050 h 1119187"/>
                <a:gd name="connsiteX3" fmla="*/ 897731 w 2717006"/>
                <a:gd name="connsiteY3" fmla="*/ 590550 h 1119187"/>
                <a:gd name="connsiteX4" fmla="*/ 1221581 w 2717006"/>
                <a:gd name="connsiteY4" fmla="*/ 566737 h 1119187"/>
                <a:gd name="connsiteX5" fmla="*/ 1504950 w 2717006"/>
                <a:gd name="connsiteY5" fmla="*/ 302419 h 1119187"/>
                <a:gd name="connsiteX6" fmla="*/ 1809750 w 2717006"/>
                <a:gd name="connsiteY6" fmla="*/ 216694 h 1119187"/>
                <a:gd name="connsiteX7" fmla="*/ 2114550 w 2717006"/>
                <a:gd name="connsiteY7" fmla="*/ 731044 h 1119187"/>
                <a:gd name="connsiteX8" fmla="*/ 2409825 w 2717006"/>
                <a:gd name="connsiteY8" fmla="*/ 678656 h 1119187"/>
                <a:gd name="connsiteX9" fmla="*/ 2717006 w 2717006"/>
                <a:gd name="connsiteY9" fmla="*/ 0 h 1119187"/>
                <a:gd name="connsiteX0" fmla="*/ 0 w 2708592"/>
                <a:gd name="connsiteY0" fmla="*/ 1323945 h 1323945"/>
                <a:gd name="connsiteX1" fmla="*/ 284479 w 2708592"/>
                <a:gd name="connsiteY1" fmla="*/ 914400 h 1323945"/>
                <a:gd name="connsiteX2" fmla="*/ 591661 w 2708592"/>
                <a:gd name="connsiteY2" fmla="*/ 781050 h 1323945"/>
                <a:gd name="connsiteX3" fmla="*/ 889317 w 2708592"/>
                <a:gd name="connsiteY3" fmla="*/ 590550 h 1323945"/>
                <a:gd name="connsiteX4" fmla="*/ 1213167 w 2708592"/>
                <a:gd name="connsiteY4" fmla="*/ 566737 h 1323945"/>
                <a:gd name="connsiteX5" fmla="*/ 1496536 w 2708592"/>
                <a:gd name="connsiteY5" fmla="*/ 302419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591661 w 2708592"/>
                <a:gd name="connsiteY2" fmla="*/ 781050 h 1323945"/>
                <a:gd name="connsiteX3" fmla="*/ 889317 w 2708592"/>
                <a:gd name="connsiteY3" fmla="*/ 590550 h 1323945"/>
                <a:gd name="connsiteX4" fmla="*/ 1213167 w 2708592"/>
                <a:gd name="connsiteY4" fmla="*/ 566737 h 1323945"/>
                <a:gd name="connsiteX5" fmla="*/ 1496536 w 2708592"/>
                <a:gd name="connsiteY5" fmla="*/ 302419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889317 w 2708592"/>
                <a:gd name="connsiteY3" fmla="*/ 590550 h 1323945"/>
                <a:gd name="connsiteX4" fmla="*/ 1213167 w 2708592"/>
                <a:gd name="connsiteY4" fmla="*/ 566737 h 1323945"/>
                <a:gd name="connsiteX5" fmla="*/ 1496536 w 2708592"/>
                <a:gd name="connsiteY5" fmla="*/ 302419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566737 h 1323945"/>
                <a:gd name="connsiteX5" fmla="*/ 1496536 w 2708592"/>
                <a:gd name="connsiteY5" fmla="*/ 302419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880887 h 1323945"/>
                <a:gd name="connsiteX5" fmla="*/ 1496536 w 2708592"/>
                <a:gd name="connsiteY5" fmla="*/ 302419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880887 h 1323945"/>
                <a:gd name="connsiteX5" fmla="*/ 1513366 w 2708592"/>
                <a:gd name="connsiteY5" fmla="*/ 981207 h 1323945"/>
                <a:gd name="connsiteX6" fmla="*/ 1801336 w 2708592"/>
                <a:gd name="connsiteY6" fmla="*/ 216694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880887 h 1323945"/>
                <a:gd name="connsiteX5" fmla="*/ 1513366 w 2708592"/>
                <a:gd name="connsiteY5" fmla="*/ 981207 h 1323945"/>
                <a:gd name="connsiteX6" fmla="*/ 1812555 w 2708592"/>
                <a:gd name="connsiteY6" fmla="*/ 1215241 h 1323945"/>
                <a:gd name="connsiteX7" fmla="*/ 2106136 w 2708592"/>
                <a:gd name="connsiteY7" fmla="*/ 731044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880887 h 1323945"/>
                <a:gd name="connsiteX5" fmla="*/ 1513366 w 2708592"/>
                <a:gd name="connsiteY5" fmla="*/ 981207 h 1323945"/>
                <a:gd name="connsiteX6" fmla="*/ 1812555 w 2708592"/>
                <a:gd name="connsiteY6" fmla="*/ 1215241 h 1323945"/>
                <a:gd name="connsiteX7" fmla="*/ 2108941 w 2708592"/>
                <a:gd name="connsiteY7" fmla="*/ 1177025 h 1323945"/>
                <a:gd name="connsiteX8" fmla="*/ 2401411 w 2708592"/>
                <a:gd name="connsiteY8" fmla="*/ 678656 h 1323945"/>
                <a:gd name="connsiteX9" fmla="*/ 2708592 w 2708592"/>
                <a:gd name="connsiteY9" fmla="*/ 0 h 1323945"/>
                <a:gd name="connsiteX0" fmla="*/ 0 w 2708592"/>
                <a:gd name="connsiteY0" fmla="*/ 1323945 h 1323945"/>
                <a:gd name="connsiteX1" fmla="*/ 320943 w 2708592"/>
                <a:gd name="connsiteY1" fmla="*/ 1161232 h 1323945"/>
                <a:gd name="connsiteX2" fmla="*/ 605686 w 2708592"/>
                <a:gd name="connsiteY2" fmla="*/ 988613 h 1323945"/>
                <a:gd name="connsiteX3" fmla="*/ 911756 w 2708592"/>
                <a:gd name="connsiteY3" fmla="*/ 1103848 h 1323945"/>
                <a:gd name="connsiteX4" fmla="*/ 1213167 w 2708592"/>
                <a:gd name="connsiteY4" fmla="*/ 880887 h 1323945"/>
                <a:gd name="connsiteX5" fmla="*/ 1513366 w 2708592"/>
                <a:gd name="connsiteY5" fmla="*/ 981207 h 1323945"/>
                <a:gd name="connsiteX6" fmla="*/ 1812555 w 2708592"/>
                <a:gd name="connsiteY6" fmla="*/ 1215241 h 1323945"/>
                <a:gd name="connsiteX7" fmla="*/ 2108941 w 2708592"/>
                <a:gd name="connsiteY7" fmla="*/ 1177025 h 1323945"/>
                <a:gd name="connsiteX8" fmla="*/ 2409826 w 2708592"/>
                <a:gd name="connsiteY8" fmla="*/ 978781 h 1323945"/>
                <a:gd name="connsiteX9" fmla="*/ 2708592 w 2708592"/>
                <a:gd name="connsiteY9" fmla="*/ 0 h 1323945"/>
                <a:gd name="connsiteX0" fmla="*/ 0 w 2717007"/>
                <a:gd name="connsiteY0" fmla="*/ 482472 h 482472"/>
                <a:gd name="connsiteX1" fmla="*/ 320943 w 2717007"/>
                <a:gd name="connsiteY1" fmla="*/ 319759 h 482472"/>
                <a:gd name="connsiteX2" fmla="*/ 605686 w 2717007"/>
                <a:gd name="connsiteY2" fmla="*/ 147140 h 482472"/>
                <a:gd name="connsiteX3" fmla="*/ 911756 w 2717007"/>
                <a:gd name="connsiteY3" fmla="*/ 262375 h 482472"/>
                <a:gd name="connsiteX4" fmla="*/ 1213167 w 2717007"/>
                <a:gd name="connsiteY4" fmla="*/ 39414 h 482472"/>
                <a:gd name="connsiteX5" fmla="*/ 1513366 w 2717007"/>
                <a:gd name="connsiteY5" fmla="*/ 139734 h 482472"/>
                <a:gd name="connsiteX6" fmla="*/ 1812555 w 2717007"/>
                <a:gd name="connsiteY6" fmla="*/ 373768 h 482472"/>
                <a:gd name="connsiteX7" fmla="*/ 2108941 w 2717007"/>
                <a:gd name="connsiteY7" fmla="*/ 335552 h 482472"/>
                <a:gd name="connsiteX8" fmla="*/ 2409826 w 2717007"/>
                <a:gd name="connsiteY8" fmla="*/ 137308 h 482472"/>
                <a:gd name="connsiteX9" fmla="*/ 2717007 w 2717007"/>
                <a:gd name="connsiteY9" fmla="*/ 0 h 482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17007" h="482472">
                  <a:moveTo>
                    <a:pt x="0" y="482472"/>
                  </a:moveTo>
                  <a:lnTo>
                    <a:pt x="320943" y="319759"/>
                  </a:lnTo>
                  <a:lnTo>
                    <a:pt x="605686" y="147140"/>
                  </a:lnTo>
                  <a:lnTo>
                    <a:pt x="911756" y="262375"/>
                  </a:lnTo>
                  <a:lnTo>
                    <a:pt x="1213167" y="39414"/>
                  </a:lnTo>
                  <a:lnTo>
                    <a:pt x="1513366" y="139734"/>
                  </a:lnTo>
                  <a:lnTo>
                    <a:pt x="1812555" y="373768"/>
                  </a:lnTo>
                  <a:lnTo>
                    <a:pt x="2108941" y="335552"/>
                  </a:lnTo>
                  <a:lnTo>
                    <a:pt x="2409826" y="137308"/>
                  </a:lnTo>
                  <a:lnTo>
                    <a:pt x="2717007" y="0"/>
                  </a:lnTo>
                </a:path>
              </a:pathLst>
            </a:custGeom>
            <a:no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34" name="Straight Connector 533">
              <a:extLst>
                <a:ext uri="{FF2B5EF4-FFF2-40B4-BE49-F238E27FC236}">
                  <a16:creationId xmlns:a16="http://schemas.microsoft.com/office/drawing/2014/main" id="{B7EB9478-3C34-41D8-9698-90DDE1F2245C}"/>
                </a:ext>
              </a:extLst>
            </p:cNvPr>
            <p:cNvCxnSpPr>
              <a:cxnSpLocks/>
            </p:cNvCxnSpPr>
            <p:nvPr/>
          </p:nvCxnSpPr>
          <p:spPr>
            <a:xfrm>
              <a:off x="8552073" y="3935108"/>
              <a:ext cx="0" cy="1442414"/>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5" name="TextBox 534">
              <a:extLst>
                <a:ext uri="{FF2B5EF4-FFF2-40B4-BE49-F238E27FC236}">
                  <a16:creationId xmlns:a16="http://schemas.microsoft.com/office/drawing/2014/main" id="{792894C0-8B30-44A2-9FB6-ED82ED5DC2EA}"/>
                </a:ext>
              </a:extLst>
            </p:cNvPr>
            <p:cNvSpPr txBox="1"/>
            <p:nvPr/>
          </p:nvSpPr>
          <p:spPr>
            <a:xfrm rot="16200000">
              <a:off x="7362127" y="4422953"/>
              <a:ext cx="1474242" cy="424732"/>
            </a:xfrm>
            <a:prstGeom prst="rect">
              <a:avLst/>
            </a:prstGeom>
            <a:noFill/>
          </p:spPr>
          <p:txBody>
            <a:bodyPr wrap="square" lIns="0" rIns="0" rtlCol="0">
              <a:spAutoFit/>
            </a:bodyPr>
            <a:lstStyle/>
            <a:p>
              <a:pPr algn="ctr">
                <a:lnSpc>
                  <a:spcPct val="90000"/>
                </a:lnSpc>
              </a:pPr>
              <a:r>
                <a:rPr lang="en-GB" sz="1200" b="1" dirty="0">
                  <a:solidFill>
                    <a:schemeClr val="tx2"/>
                  </a:solidFill>
                  <a:ea typeface="Aileron" charset="0"/>
                  <a:cs typeface="Aileron" charset="0"/>
                </a:rPr>
                <a:t>Median percentage</a:t>
              </a:r>
              <a:br>
                <a:rPr lang="en-GB" sz="1200" b="1" dirty="0">
                  <a:solidFill>
                    <a:schemeClr val="tx2"/>
                  </a:solidFill>
                  <a:ea typeface="Aileron" charset="0"/>
                  <a:cs typeface="Aileron" charset="0"/>
                </a:rPr>
              </a:br>
              <a:r>
                <a:rPr lang="en-GB" sz="1200" b="1" dirty="0">
                  <a:solidFill>
                    <a:schemeClr val="tx2"/>
                  </a:solidFill>
                  <a:ea typeface="Aileron" charset="0"/>
                  <a:cs typeface="Aileron" charset="0"/>
                </a:rPr>
                <a:t>change from baseline</a:t>
              </a:r>
            </a:p>
          </p:txBody>
        </p:sp>
        <p:cxnSp>
          <p:nvCxnSpPr>
            <p:cNvPr id="536" name="Straight Connector 535">
              <a:extLst>
                <a:ext uri="{FF2B5EF4-FFF2-40B4-BE49-F238E27FC236}">
                  <a16:creationId xmlns:a16="http://schemas.microsoft.com/office/drawing/2014/main" id="{3F3858D8-6C52-480D-91F3-BF0F9E97372B}"/>
                </a:ext>
              </a:extLst>
            </p:cNvPr>
            <p:cNvCxnSpPr>
              <a:cxnSpLocks/>
            </p:cNvCxnSpPr>
            <p:nvPr/>
          </p:nvCxnSpPr>
          <p:spPr>
            <a:xfrm flipH="1">
              <a:off x="8472453" y="534054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37" name="TextBox 536">
              <a:extLst>
                <a:ext uri="{FF2B5EF4-FFF2-40B4-BE49-F238E27FC236}">
                  <a16:creationId xmlns:a16="http://schemas.microsoft.com/office/drawing/2014/main" id="{08414495-8A8E-45AC-8486-20ED7316BE03}"/>
                </a:ext>
              </a:extLst>
            </p:cNvPr>
            <p:cNvSpPr txBox="1"/>
            <p:nvPr/>
          </p:nvSpPr>
          <p:spPr>
            <a:xfrm>
              <a:off x="8544454" y="5505671"/>
              <a:ext cx="3002507"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Visit</a:t>
              </a:r>
            </a:p>
          </p:txBody>
        </p:sp>
        <p:cxnSp>
          <p:nvCxnSpPr>
            <p:cNvPr id="538" name="Straight Connector 537">
              <a:extLst>
                <a:ext uri="{FF2B5EF4-FFF2-40B4-BE49-F238E27FC236}">
                  <a16:creationId xmlns:a16="http://schemas.microsoft.com/office/drawing/2014/main" id="{EC613DF3-6E66-437F-A657-F1EEC7CACA96}"/>
                </a:ext>
              </a:extLst>
            </p:cNvPr>
            <p:cNvCxnSpPr>
              <a:cxnSpLocks/>
            </p:cNvCxnSpPr>
            <p:nvPr/>
          </p:nvCxnSpPr>
          <p:spPr>
            <a:xfrm flipH="1">
              <a:off x="8544453" y="5369704"/>
              <a:ext cx="286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9" name="Straight Connector 538">
              <a:extLst>
                <a:ext uri="{FF2B5EF4-FFF2-40B4-BE49-F238E27FC236}">
                  <a16:creationId xmlns:a16="http://schemas.microsoft.com/office/drawing/2014/main" id="{6BC6E716-A631-4EAD-9777-9CC5325DE04C}"/>
                </a:ext>
              </a:extLst>
            </p:cNvPr>
            <p:cNvCxnSpPr>
              <a:cxnSpLocks/>
            </p:cNvCxnSpPr>
            <p:nvPr/>
          </p:nvCxnSpPr>
          <p:spPr>
            <a:xfrm rot="16200000" flipH="1">
              <a:off x="11360227" y="54040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0" name="Straight Connector 539">
              <a:extLst>
                <a:ext uri="{FF2B5EF4-FFF2-40B4-BE49-F238E27FC236}">
                  <a16:creationId xmlns:a16="http://schemas.microsoft.com/office/drawing/2014/main" id="{BD7A4CCC-FD77-40FB-9D01-2094C1C7552E}"/>
                </a:ext>
              </a:extLst>
            </p:cNvPr>
            <p:cNvCxnSpPr>
              <a:cxnSpLocks/>
            </p:cNvCxnSpPr>
            <p:nvPr/>
          </p:nvCxnSpPr>
          <p:spPr>
            <a:xfrm rot="16200000" flipH="1">
              <a:off x="10732221" y="54040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1" name="Straight Connector 540">
              <a:extLst>
                <a:ext uri="{FF2B5EF4-FFF2-40B4-BE49-F238E27FC236}">
                  <a16:creationId xmlns:a16="http://schemas.microsoft.com/office/drawing/2014/main" id="{9BBA6612-49D9-47FE-9ADF-C4D77CF8425C}"/>
                </a:ext>
              </a:extLst>
            </p:cNvPr>
            <p:cNvCxnSpPr>
              <a:cxnSpLocks/>
            </p:cNvCxnSpPr>
            <p:nvPr/>
          </p:nvCxnSpPr>
          <p:spPr>
            <a:xfrm rot="16200000" flipH="1">
              <a:off x="9846156" y="54040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2" name="Straight Connector 541">
              <a:extLst>
                <a:ext uri="{FF2B5EF4-FFF2-40B4-BE49-F238E27FC236}">
                  <a16:creationId xmlns:a16="http://schemas.microsoft.com/office/drawing/2014/main" id="{AF7573CB-4661-495E-861C-3E515FB3435E}"/>
                </a:ext>
              </a:extLst>
            </p:cNvPr>
            <p:cNvCxnSpPr>
              <a:cxnSpLocks/>
            </p:cNvCxnSpPr>
            <p:nvPr/>
          </p:nvCxnSpPr>
          <p:spPr>
            <a:xfrm rot="16200000" flipH="1">
              <a:off x="9520821" y="54040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3" name="Straight Connector 542">
              <a:extLst>
                <a:ext uri="{FF2B5EF4-FFF2-40B4-BE49-F238E27FC236}">
                  <a16:creationId xmlns:a16="http://schemas.microsoft.com/office/drawing/2014/main" id="{E9D5F704-E8D6-4DF2-ADFB-DFFAE0CE2FD0}"/>
                </a:ext>
              </a:extLst>
            </p:cNvPr>
            <p:cNvCxnSpPr>
              <a:cxnSpLocks/>
            </p:cNvCxnSpPr>
            <p:nvPr/>
          </p:nvCxnSpPr>
          <p:spPr>
            <a:xfrm rot="16200000" flipH="1">
              <a:off x="8931650" y="54040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4" name="Straight Connector 543">
              <a:extLst>
                <a:ext uri="{FF2B5EF4-FFF2-40B4-BE49-F238E27FC236}">
                  <a16:creationId xmlns:a16="http://schemas.microsoft.com/office/drawing/2014/main" id="{5046ACF8-C00A-40F7-B8CE-70BF78CC11E9}"/>
                </a:ext>
              </a:extLst>
            </p:cNvPr>
            <p:cNvCxnSpPr>
              <a:cxnSpLocks/>
            </p:cNvCxnSpPr>
            <p:nvPr/>
          </p:nvCxnSpPr>
          <p:spPr>
            <a:xfrm rot="16200000" flipH="1">
              <a:off x="8664858" y="5404029"/>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5" name="Straight Connector 544">
              <a:extLst>
                <a:ext uri="{FF2B5EF4-FFF2-40B4-BE49-F238E27FC236}">
                  <a16:creationId xmlns:a16="http://schemas.microsoft.com/office/drawing/2014/main" id="{172B8B68-F009-4034-9409-8730DCA7AF8C}"/>
                </a:ext>
              </a:extLst>
            </p:cNvPr>
            <p:cNvCxnSpPr>
              <a:cxnSpLocks/>
            </p:cNvCxnSpPr>
            <p:nvPr/>
          </p:nvCxnSpPr>
          <p:spPr>
            <a:xfrm rot="16200000" flipH="1">
              <a:off x="9223617" y="539608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6" name="Straight Connector 545">
              <a:extLst>
                <a:ext uri="{FF2B5EF4-FFF2-40B4-BE49-F238E27FC236}">
                  <a16:creationId xmlns:a16="http://schemas.microsoft.com/office/drawing/2014/main" id="{2399FCB1-BABA-48D7-8F4B-55B799AA4C2A}"/>
                </a:ext>
              </a:extLst>
            </p:cNvPr>
            <p:cNvCxnSpPr>
              <a:cxnSpLocks/>
            </p:cNvCxnSpPr>
            <p:nvPr/>
          </p:nvCxnSpPr>
          <p:spPr>
            <a:xfrm rot="16200000" flipH="1">
              <a:off x="10153744" y="53994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7" name="Straight Connector 546">
              <a:extLst>
                <a:ext uri="{FF2B5EF4-FFF2-40B4-BE49-F238E27FC236}">
                  <a16:creationId xmlns:a16="http://schemas.microsoft.com/office/drawing/2014/main" id="{130BEDFF-A9D3-4B08-947C-59F8AAA5A124}"/>
                </a:ext>
              </a:extLst>
            </p:cNvPr>
            <p:cNvCxnSpPr>
              <a:cxnSpLocks/>
            </p:cNvCxnSpPr>
            <p:nvPr/>
          </p:nvCxnSpPr>
          <p:spPr>
            <a:xfrm rot="16200000" flipH="1">
              <a:off x="10459367" y="540470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548" name="Group 547">
              <a:extLst>
                <a:ext uri="{FF2B5EF4-FFF2-40B4-BE49-F238E27FC236}">
                  <a16:creationId xmlns:a16="http://schemas.microsoft.com/office/drawing/2014/main" id="{1927F1B4-475E-46B3-8D69-B0CFABB5A988}"/>
                </a:ext>
              </a:extLst>
            </p:cNvPr>
            <p:cNvGrpSpPr/>
            <p:nvPr/>
          </p:nvGrpSpPr>
          <p:grpSpPr>
            <a:xfrm>
              <a:off x="8404743" y="5390255"/>
              <a:ext cx="3229566" cy="230832"/>
              <a:chOff x="1054275" y="5396116"/>
              <a:chExt cx="3229566" cy="230832"/>
            </a:xfrm>
          </p:grpSpPr>
          <p:sp>
            <p:nvSpPr>
              <p:cNvPr id="601" name="TextBox 600">
                <a:extLst>
                  <a:ext uri="{FF2B5EF4-FFF2-40B4-BE49-F238E27FC236}">
                    <a16:creationId xmlns:a16="http://schemas.microsoft.com/office/drawing/2014/main" id="{2D69C56D-8BDE-4436-972C-2C321154B458}"/>
                  </a:ext>
                </a:extLst>
              </p:cNvPr>
              <p:cNvSpPr txBox="1"/>
              <p:nvPr/>
            </p:nvSpPr>
            <p:spPr>
              <a:xfrm>
                <a:off x="1054275" y="5396116"/>
                <a:ext cx="56751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C1D1</a:t>
                </a:r>
              </a:p>
            </p:txBody>
          </p:sp>
          <p:sp>
            <p:nvSpPr>
              <p:cNvPr id="602" name="TextBox 601">
                <a:extLst>
                  <a:ext uri="{FF2B5EF4-FFF2-40B4-BE49-F238E27FC236}">
                    <a16:creationId xmlns:a16="http://schemas.microsoft.com/office/drawing/2014/main" id="{C7F7D7C5-B6C4-463B-8028-81AF60209933}"/>
                  </a:ext>
                </a:extLst>
              </p:cNvPr>
              <p:cNvSpPr txBox="1"/>
              <p:nvPr/>
            </p:nvSpPr>
            <p:spPr>
              <a:xfrm>
                <a:off x="3808044" y="5396116"/>
                <a:ext cx="47579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C9D1</a:t>
                </a:r>
              </a:p>
            </p:txBody>
          </p:sp>
          <p:sp>
            <p:nvSpPr>
              <p:cNvPr id="603" name="TextBox 602">
                <a:extLst>
                  <a:ext uri="{FF2B5EF4-FFF2-40B4-BE49-F238E27FC236}">
                    <a16:creationId xmlns:a16="http://schemas.microsoft.com/office/drawing/2014/main" id="{2FE30EE9-3635-4494-BBA7-44E4A73B66E7}"/>
                  </a:ext>
                </a:extLst>
              </p:cNvPr>
              <p:cNvSpPr txBox="1"/>
              <p:nvPr/>
            </p:nvSpPr>
            <p:spPr>
              <a:xfrm>
                <a:off x="1324110" y="5396116"/>
                <a:ext cx="57193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C1D5</a:t>
                </a:r>
              </a:p>
            </p:txBody>
          </p:sp>
          <p:sp>
            <p:nvSpPr>
              <p:cNvPr id="604" name="TextBox 603">
                <a:extLst>
                  <a:ext uri="{FF2B5EF4-FFF2-40B4-BE49-F238E27FC236}">
                    <a16:creationId xmlns:a16="http://schemas.microsoft.com/office/drawing/2014/main" id="{B0FB5BE2-F3DB-4094-B7BE-593D761AB06B}"/>
                  </a:ext>
                </a:extLst>
              </p:cNvPr>
              <p:cNvSpPr txBox="1"/>
              <p:nvPr/>
            </p:nvSpPr>
            <p:spPr>
              <a:xfrm>
                <a:off x="1968279"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C3D1</a:t>
                </a:r>
              </a:p>
            </p:txBody>
          </p:sp>
          <p:sp>
            <p:nvSpPr>
              <p:cNvPr id="605" name="TextBox 604">
                <a:extLst>
                  <a:ext uri="{FF2B5EF4-FFF2-40B4-BE49-F238E27FC236}">
                    <a16:creationId xmlns:a16="http://schemas.microsoft.com/office/drawing/2014/main" id="{5E16CE49-7726-4E21-A136-D65A1AC536AC}"/>
                  </a:ext>
                </a:extLst>
              </p:cNvPr>
              <p:cNvSpPr txBox="1"/>
              <p:nvPr/>
            </p:nvSpPr>
            <p:spPr>
              <a:xfrm>
                <a:off x="229676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C4D1</a:t>
                </a:r>
              </a:p>
            </p:txBody>
          </p:sp>
          <p:sp>
            <p:nvSpPr>
              <p:cNvPr id="606" name="TextBox 605">
                <a:extLst>
                  <a:ext uri="{FF2B5EF4-FFF2-40B4-BE49-F238E27FC236}">
                    <a16:creationId xmlns:a16="http://schemas.microsoft.com/office/drawing/2014/main" id="{46160D7B-9CCB-4140-BE23-FA20802DEC67}"/>
                  </a:ext>
                </a:extLst>
              </p:cNvPr>
              <p:cNvSpPr txBox="1"/>
              <p:nvPr/>
            </p:nvSpPr>
            <p:spPr>
              <a:xfrm>
                <a:off x="3149048" y="5396116"/>
                <a:ext cx="532416"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C7D1</a:t>
                </a:r>
              </a:p>
            </p:txBody>
          </p:sp>
          <p:sp>
            <p:nvSpPr>
              <p:cNvPr id="607" name="TextBox 606">
                <a:extLst>
                  <a:ext uri="{FF2B5EF4-FFF2-40B4-BE49-F238E27FC236}">
                    <a16:creationId xmlns:a16="http://schemas.microsoft.com/office/drawing/2014/main" id="{3ECE58E3-503F-49AF-8BB1-71055E2F58AA}"/>
                  </a:ext>
                </a:extLst>
              </p:cNvPr>
              <p:cNvSpPr txBox="1"/>
              <p:nvPr/>
            </p:nvSpPr>
            <p:spPr>
              <a:xfrm>
                <a:off x="1671075" y="5396116"/>
                <a:ext cx="47224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C2D1</a:t>
                </a:r>
              </a:p>
            </p:txBody>
          </p:sp>
          <p:sp>
            <p:nvSpPr>
              <p:cNvPr id="608" name="TextBox 607">
                <a:extLst>
                  <a:ext uri="{FF2B5EF4-FFF2-40B4-BE49-F238E27FC236}">
                    <a16:creationId xmlns:a16="http://schemas.microsoft.com/office/drawing/2014/main" id="{04F784E9-6942-4664-BF03-6E9D17DEFDD9}"/>
                  </a:ext>
                </a:extLst>
              </p:cNvPr>
              <p:cNvSpPr txBox="1"/>
              <p:nvPr/>
            </p:nvSpPr>
            <p:spPr>
              <a:xfrm>
                <a:off x="2604350"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C5D1</a:t>
                </a:r>
              </a:p>
            </p:txBody>
          </p:sp>
          <p:sp>
            <p:nvSpPr>
              <p:cNvPr id="609" name="TextBox 608">
                <a:extLst>
                  <a:ext uri="{FF2B5EF4-FFF2-40B4-BE49-F238E27FC236}">
                    <a16:creationId xmlns:a16="http://schemas.microsoft.com/office/drawing/2014/main" id="{3BE5B999-4936-41B8-9759-CBD3F992A5C8}"/>
                  </a:ext>
                </a:extLst>
              </p:cNvPr>
              <p:cNvSpPr txBox="1"/>
              <p:nvPr/>
            </p:nvSpPr>
            <p:spPr>
              <a:xfrm>
                <a:off x="2909973"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C6D1</a:t>
                </a:r>
              </a:p>
            </p:txBody>
          </p:sp>
          <p:sp>
            <p:nvSpPr>
              <p:cNvPr id="610" name="TextBox 609">
                <a:extLst>
                  <a:ext uri="{FF2B5EF4-FFF2-40B4-BE49-F238E27FC236}">
                    <a16:creationId xmlns:a16="http://schemas.microsoft.com/office/drawing/2014/main" id="{CD8E1790-17B1-4FC0-8636-5135C0C70D44}"/>
                  </a:ext>
                </a:extLst>
              </p:cNvPr>
              <p:cNvSpPr txBox="1"/>
              <p:nvPr/>
            </p:nvSpPr>
            <p:spPr>
              <a:xfrm>
                <a:off x="3500352" y="5396116"/>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C8D1</a:t>
                </a:r>
              </a:p>
            </p:txBody>
          </p:sp>
        </p:grpSp>
        <p:cxnSp>
          <p:nvCxnSpPr>
            <p:cNvPr id="549" name="Straight Connector 548">
              <a:extLst>
                <a:ext uri="{FF2B5EF4-FFF2-40B4-BE49-F238E27FC236}">
                  <a16:creationId xmlns:a16="http://schemas.microsoft.com/office/drawing/2014/main" id="{2787E070-8923-4D82-9DA2-507AB3CF5A01}"/>
                </a:ext>
              </a:extLst>
            </p:cNvPr>
            <p:cNvCxnSpPr>
              <a:cxnSpLocks/>
            </p:cNvCxnSpPr>
            <p:nvPr/>
          </p:nvCxnSpPr>
          <p:spPr>
            <a:xfrm rot="16200000" flipH="1">
              <a:off x="11049746" y="5404033"/>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0" name="Straight Connector 549">
              <a:extLst>
                <a:ext uri="{FF2B5EF4-FFF2-40B4-BE49-F238E27FC236}">
                  <a16:creationId xmlns:a16="http://schemas.microsoft.com/office/drawing/2014/main" id="{279EB680-4028-4952-A810-B8234F2FB672}"/>
                </a:ext>
              </a:extLst>
            </p:cNvPr>
            <p:cNvCxnSpPr>
              <a:cxnSpLocks/>
            </p:cNvCxnSpPr>
            <p:nvPr/>
          </p:nvCxnSpPr>
          <p:spPr>
            <a:xfrm flipH="1">
              <a:off x="8552073" y="5334221"/>
              <a:ext cx="2847291" cy="7977"/>
            </a:xfrm>
            <a:prstGeom prst="line">
              <a:avLst/>
            </a:prstGeom>
            <a:ln w="12700">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553" name="Straight Connector 552">
              <a:extLst>
                <a:ext uri="{FF2B5EF4-FFF2-40B4-BE49-F238E27FC236}">
                  <a16:creationId xmlns:a16="http://schemas.microsoft.com/office/drawing/2014/main" id="{DF0DBC37-0B3A-4066-8517-3549E09AB90F}"/>
                </a:ext>
              </a:extLst>
            </p:cNvPr>
            <p:cNvCxnSpPr>
              <a:cxnSpLocks/>
            </p:cNvCxnSpPr>
            <p:nvPr/>
          </p:nvCxnSpPr>
          <p:spPr>
            <a:xfrm flipH="1">
              <a:off x="8486050" y="506507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6" name="Straight Connector 555">
              <a:extLst>
                <a:ext uri="{FF2B5EF4-FFF2-40B4-BE49-F238E27FC236}">
                  <a16:creationId xmlns:a16="http://schemas.microsoft.com/office/drawing/2014/main" id="{758C6EDD-A0C1-4D86-97FC-40506C59E246}"/>
                </a:ext>
              </a:extLst>
            </p:cNvPr>
            <p:cNvCxnSpPr>
              <a:cxnSpLocks/>
            </p:cNvCxnSpPr>
            <p:nvPr/>
          </p:nvCxnSpPr>
          <p:spPr>
            <a:xfrm flipH="1">
              <a:off x="8484769" y="477338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8" name="Straight Connector 557">
              <a:extLst>
                <a:ext uri="{FF2B5EF4-FFF2-40B4-BE49-F238E27FC236}">
                  <a16:creationId xmlns:a16="http://schemas.microsoft.com/office/drawing/2014/main" id="{5C14D773-AA86-4BA8-9BC1-844D4A894876}"/>
                </a:ext>
              </a:extLst>
            </p:cNvPr>
            <p:cNvCxnSpPr>
              <a:cxnSpLocks/>
            </p:cNvCxnSpPr>
            <p:nvPr/>
          </p:nvCxnSpPr>
          <p:spPr>
            <a:xfrm flipH="1">
              <a:off x="8483915" y="450226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1" name="Straight Connector 560">
              <a:extLst>
                <a:ext uri="{FF2B5EF4-FFF2-40B4-BE49-F238E27FC236}">
                  <a16:creationId xmlns:a16="http://schemas.microsoft.com/office/drawing/2014/main" id="{E816E0EE-6153-40BD-829B-9367CE2DCD1F}"/>
                </a:ext>
              </a:extLst>
            </p:cNvPr>
            <p:cNvCxnSpPr>
              <a:cxnSpLocks/>
            </p:cNvCxnSpPr>
            <p:nvPr/>
          </p:nvCxnSpPr>
          <p:spPr>
            <a:xfrm flipH="1">
              <a:off x="8482634" y="421898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5" name="Straight Connector 564">
              <a:extLst>
                <a:ext uri="{FF2B5EF4-FFF2-40B4-BE49-F238E27FC236}">
                  <a16:creationId xmlns:a16="http://schemas.microsoft.com/office/drawing/2014/main" id="{4023853C-FFCB-4334-B4FF-CF786486521D}"/>
                </a:ext>
              </a:extLst>
            </p:cNvPr>
            <p:cNvCxnSpPr>
              <a:cxnSpLocks/>
            </p:cNvCxnSpPr>
            <p:nvPr/>
          </p:nvCxnSpPr>
          <p:spPr>
            <a:xfrm flipH="1">
              <a:off x="8481353" y="3944237"/>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66" name="Oval 565">
              <a:extLst>
                <a:ext uri="{FF2B5EF4-FFF2-40B4-BE49-F238E27FC236}">
                  <a16:creationId xmlns:a16="http://schemas.microsoft.com/office/drawing/2014/main" id="{E6C550BD-E090-4056-9411-33CBFF606858}"/>
                </a:ext>
              </a:extLst>
            </p:cNvPr>
            <p:cNvSpPr>
              <a:spLocks noChangeAspect="1"/>
            </p:cNvSpPr>
            <p:nvPr/>
          </p:nvSpPr>
          <p:spPr>
            <a:xfrm>
              <a:off x="9868430" y="485530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7" name="Oval 566">
              <a:extLst>
                <a:ext uri="{FF2B5EF4-FFF2-40B4-BE49-F238E27FC236}">
                  <a16:creationId xmlns:a16="http://schemas.microsoft.com/office/drawing/2014/main" id="{7069B09C-8014-4A3E-B377-5FA583643A62}"/>
                </a:ext>
              </a:extLst>
            </p:cNvPr>
            <p:cNvSpPr>
              <a:spLocks noChangeAspect="1"/>
            </p:cNvSpPr>
            <p:nvPr/>
          </p:nvSpPr>
          <p:spPr>
            <a:xfrm>
              <a:off x="9565177" y="5068377"/>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8" name="Oval 567">
              <a:extLst>
                <a:ext uri="{FF2B5EF4-FFF2-40B4-BE49-F238E27FC236}">
                  <a16:creationId xmlns:a16="http://schemas.microsoft.com/office/drawing/2014/main" id="{DA7DFF71-DCFC-4C6D-934B-1EFE5EE703B3}"/>
                </a:ext>
              </a:extLst>
            </p:cNvPr>
            <p:cNvSpPr>
              <a:spLocks noChangeAspect="1"/>
            </p:cNvSpPr>
            <p:nvPr/>
          </p:nvSpPr>
          <p:spPr>
            <a:xfrm>
              <a:off x="9266020" y="496726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69" name="Oval 568">
              <a:extLst>
                <a:ext uri="{FF2B5EF4-FFF2-40B4-BE49-F238E27FC236}">
                  <a16:creationId xmlns:a16="http://schemas.microsoft.com/office/drawing/2014/main" id="{39589AA9-5E8A-48CD-8863-9319CE8FBF77}"/>
                </a:ext>
              </a:extLst>
            </p:cNvPr>
            <p:cNvSpPr>
              <a:spLocks noChangeAspect="1"/>
            </p:cNvSpPr>
            <p:nvPr/>
          </p:nvSpPr>
          <p:spPr>
            <a:xfrm>
              <a:off x="8973898" y="5134981"/>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0" name="Oval 569">
              <a:extLst>
                <a:ext uri="{FF2B5EF4-FFF2-40B4-BE49-F238E27FC236}">
                  <a16:creationId xmlns:a16="http://schemas.microsoft.com/office/drawing/2014/main" id="{C47C6F03-B542-46F7-A74B-30B801438E6C}"/>
                </a:ext>
              </a:extLst>
            </p:cNvPr>
            <p:cNvSpPr>
              <a:spLocks noChangeAspect="1"/>
            </p:cNvSpPr>
            <p:nvPr/>
          </p:nvSpPr>
          <p:spPr>
            <a:xfrm>
              <a:off x="8663461" y="5291433"/>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1" name="Oval 570">
              <a:extLst>
                <a:ext uri="{FF2B5EF4-FFF2-40B4-BE49-F238E27FC236}">
                  <a16:creationId xmlns:a16="http://schemas.microsoft.com/office/drawing/2014/main" id="{8F0670A0-B048-4C17-B735-C10CE8EE4B9C}"/>
                </a:ext>
              </a:extLst>
            </p:cNvPr>
            <p:cNvSpPr>
              <a:spLocks noChangeAspect="1"/>
            </p:cNvSpPr>
            <p:nvPr/>
          </p:nvSpPr>
          <p:spPr>
            <a:xfrm>
              <a:off x="10164488" y="4986159"/>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2" name="Oval 571">
              <a:extLst>
                <a:ext uri="{FF2B5EF4-FFF2-40B4-BE49-F238E27FC236}">
                  <a16:creationId xmlns:a16="http://schemas.microsoft.com/office/drawing/2014/main" id="{A2361B60-5A6D-4B99-851C-DF7A4A3C00E0}"/>
                </a:ext>
              </a:extLst>
            </p:cNvPr>
            <p:cNvSpPr>
              <a:spLocks noChangeAspect="1"/>
            </p:cNvSpPr>
            <p:nvPr/>
          </p:nvSpPr>
          <p:spPr>
            <a:xfrm>
              <a:off x="11366988" y="481729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3" name="Oval 572">
              <a:extLst>
                <a:ext uri="{FF2B5EF4-FFF2-40B4-BE49-F238E27FC236}">
                  <a16:creationId xmlns:a16="http://schemas.microsoft.com/office/drawing/2014/main" id="{08B50810-BCDE-4395-AEA7-816240D93642}"/>
                </a:ext>
              </a:extLst>
            </p:cNvPr>
            <p:cNvSpPr>
              <a:spLocks noChangeAspect="1"/>
            </p:cNvSpPr>
            <p:nvPr/>
          </p:nvSpPr>
          <p:spPr>
            <a:xfrm>
              <a:off x="11071544" y="4956894"/>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4" name="Oval 573">
              <a:extLst>
                <a:ext uri="{FF2B5EF4-FFF2-40B4-BE49-F238E27FC236}">
                  <a16:creationId xmlns:a16="http://schemas.microsoft.com/office/drawing/2014/main" id="{C40D0289-1CFE-4422-A8F4-C1DE3E098272}"/>
                </a:ext>
              </a:extLst>
            </p:cNvPr>
            <p:cNvSpPr>
              <a:spLocks noChangeAspect="1"/>
            </p:cNvSpPr>
            <p:nvPr/>
          </p:nvSpPr>
          <p:spPr>
            <a:xfrm>
              <a:off x="10464988" y="5184332"/>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5" name="Oval 574">
              <a:extLst>
                <a:ext uri="{FF2B5EF4-FFF2-40B4-BE49-F238E27FC236}">
                  <a16:creationId xmlns:a16="http://schemas.microsoft.com/office/drawing/2014/main" id="{87E26FA3-C60A-4548-B55D-595F33BA7B7E}"/>
                </a:ext>
              </a:extLst>
            </p:cNvPr>
            <p:cNvSpPr>
              <a:spLocks noChangeAspect="1"/>
            </p:cNvSpPr>
            <p:nvPr/>
          </p:nvSpPr>
          <p:spPr>
            <a:xfrm>
              <a:off x="10768221" y="5147098"/>
              <a:ext cx="72000" cy="72000"/>
            </a:xfrm>
            <a:prstGeom prst="ellipse">
              <a:avLst/>
            </a:prstGeom>
            <a:solidFill>
              <a:schemeClr val="accent1"/>
            </a:solidFill>
            <a:ln>
              <a:solidFill>
                <a:schemeClr val="accent1">
                  <a:shade val="95000"/>
                  <a:satMod val="10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6" name="Oval 575">
              <a:extLst>
                <a:ext uri="{FF2B5EF4-FFF2-40B4-BE49-F238E27FC236}">
                  <a16:creationId xmlns:a16="http://schemas.microsoft.com/office/drawing/2014/main" id="{797BC4ED-239C-4D83-A9BE-E70E5C762223}"/>
                </a:ext>
              </a:extLst>
            </p:cNvPr>
            <p:cNvSpPr>
              <a:spLocks noChangeAspect="1"/>
            </p:cNvSpPr>
            <p:nvPr/>
          </p:nvSpPr>
          <p:spPr>
            <a:xfrm>
              <a:off x="9257664" y="471697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7" name="Oval 576">
              <a:extLst>
                <a:ext uri="{FF2B5EF4-FFF2-40B4-BE49-F238E27FC236}">
                  <a16:creationId xmlns:a16="http://schemas.microsoft.com/office/drawing/2014/main" id="{4FA5BF89-17E8-4FFC-A444-3E622016BAC1}"/>
                </a:ext>
              </a:extLst>
            </p:cNvPr>
            <p:cNvSpPr>
              <a:spLocks noChangeAspect="1"/>
            </p:cNvSpPr>
            <p:nvPr/>
          </p:nvSpPr>
          <p:spPr>
            <a:xfrm>
              <a:off x="8969290" y="4804436"/>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8" name="Oval 577">
              <a:extLst>
                <a:ext uri="{FF2B5EF4-FFF2-40B4-BE49-F238E27FC236}">
                  <a16:creationId xmlns:a16="http://schemas.microsoft.com/office/drawing/2014/main" id="{6B20CF78-83E3-483C-8670-D9BF307036FB}"/>
                </a:ext>
              </a:extLst>
            </p:cNvPr>
            <p:cNvSpPr>
              <a:spLocks noChangeAspect="1"/>
            </p:cNvSpPr>
            <p:nvPr/>
          </p:nvSpPr>
          <p:spPr>
            <a:xfrm>
              <a:off x="9569938" y="4564342"/>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79" name="Oval 578">
              <a:extLst>
                <a:ext uri="{FF2B5EF4-FFF2-40B4-BE49-F238E27FC236}">
                  <a16:creationId xmlns:a16="http://schemas.microsoft.com/office/drawing/2014/main" id="{C60C76FA-0514-4639-A168-2CE0F2514F9D}"/>
                </a:ext>
              </a:extLst>
            </p:cNvPr>
            <p:cNvSpPr>
              <a:spLocks noChangeAspect="1"/>
            </p:cNvSpPr>
            <p:nvPr/>
          </p:nvSpPr>
          <p:spPr>
            <a:xfrm>
              <a:off x="9862962" y="4687744"/>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0" name="Oval 579">
              <a:extLst>
                <a:ext uri="{FF2B5EF4-FFF2-40B4-BE49-F238E27FC236}">
                  <a16:creationId xmlns:a16="http://schemas.microsoft.com/office/drawing/2014/main" id="{AC81EFFC-CC28-42F4-ACB8-6C9FCC670796}"/>
                </a:ext>
              </a:extLst>
            </p:cNvPr>
            <p:cNvSpPr>
              <a:spLocks noChangeAspect="1"/>
            </p:cNvSpPr>
            <p:nvPr/>
          </p:nvSpPr>
          <p:spPr>
            <a:xfrm>
              <a:off x="10171637" y="4490797"/>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1" name="Oval 580">
              <a:extLst>
                <a:ext uri="{FF2B5EF4-FFF2-40B4-BE49-F238E27FC236}">
                  <a16:creationId xmlns:a16="http://schemas.microsoft.com/office/drawing/2014/main" id="{14F5305E-A2AB-410D-A8E7-330FDE0CEA91}"/>
                </a:ext>
              </a:extLst>
            </p:cNvPr>
            <p:cNvSpPr>
              <a:spLocks noChangeAspect="1"/>
            </p:cNvSpPr>
            <p:nvPr/>
          </p:nvSpPr>
          <p:spPr>
            <a:xfrm>
              <a:off x="10463516" y="4047892"/>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2" name="Oval 581">
              <a:extLst>
                <a:ext uri="{FF2B5EF4-FFF2-40B4-BE49-F238E27FC236}">
                  <a16:creationId xmlns:a16="http://schemas.microsoft.com/office/drawing/2014/main" id="{BAF6F1E7-2A4C-4010-A063-FC400C978E9C}"/>
                </a:ext>
              </a:extLst>
            </p:cNvPr>
            <p:cNvSpPr>
              <a:spLocks noChangeAspect="1"/>
            </p:cNvSpPr>
            <p:nvPr/>
          </p:nvSpPr>
          <p:spPr>
            <a:xfrm>
              <a:off x="10778754" y="4692120"/>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3" name="Oval 582">
              <a:extLst>
                <a:ext uri="{FF2B5EF4-FFF2-40B4-BE49-F238E27FC236}">
                  <a16:creationId xmlns:a16="http://schemas.microsoft.com/office/drawing/2014/main" id="{79C1FA92-433A-4F92-8B46-67BB93A4D1D2}"/>
                </a:ext>
              </a:extLst>
            </p:cNvPr>
            <p:cNvSpPr>
              <a:spLocks noChangeAspect="1"/>
            </p:cNvSpPr>
            <p:nvPr/>
          </p:nvSpPr>
          <p:spPr>
            <a:xfrm>
              <a:off x="11064957" y="4741123"/>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84" name="Oval 583">
              <a:extLst>
                <a:ext uri="{FF2B5EF4-FFF2-40B4-BE49-F238E27FC236}">
                  <a16:creationId xmlns:a16="http://schemas.microsoft.com/office/drawing/2014/main" id="{94E0A25B-4153-4EF7-B62C-4BE4AF5635C8}"/>
                </a:ext>
              </a:extLst>
            </p:cNvPr>
            <p:cNvSpPr>
              <a:spLocks noChangeAspect="1"/>
            </p:cNvSpPr>
            <p:nvPr/>
          </p:nvSpPr>
          <p:spPr>
            <a:xfrm>
              <a:off x="11368583" y="4707622"/>
              <a:ext cx="72000" cy="72000"/>
            </a:xfrm>
            <a:prstGeom prst="ellipse">
              <a:avLst/>
            </a:prstGeom>
            <a:solidFill>
              <a:schemeClr val="bg2">
                <a:lumMod val="25000"/>
              </a:schemeClr>
            </a:solidFill>
            <a:ln>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6" name="TextBox 695">
              <a:extLst>
                <a:ext uri="{FF2B5EF4-FFF2-40B4-BE49-F238E27FC236}">
                  <a16:creationId xmlns:a16="http://schemas.microsoft.com/office/drawing/2014/main" id="{0CC94FA9-E3E2-4111-B0D7-E110760FF64E}"/>
                </a:ext>
              </a:extLst>
            </p:cNvPr>
            <p:cNvSpPr txBox="1"/>
            <p:nvPr/>
          </p:nvSpPr>
          <p:spPr>
            <a:xfrm>
              <a:off x="8563849" y="3581237"/>
              <a:ext cx="3002507" cy="307777"/>
            </a:xfrm>
            <a:prstGeom prst="rect">
              <a:avLst/>
            </a:prstGeom>
            <a:noFill/>
          </p:spPr>
          <p:txBody>
            <a:bodyPr wrap="square" rtlCol="0">
              <a:spAutoFit/>
            </a:bodyPr>
            <a:lstStyle/>
            <a:p>
              <a:pPr algn="ctr"/>
              <a:r>
                <a:rPr lang="en-GB" sz="1400" b="1" dirty="0">
                  <a:solidFill>
                    <a:schemeClr val="accent1"/>
                  </a:solidFill>
                  <a:ea typeface="Aileron" charset="0"/>
                  <a:cs typeface="Aileron" charset="0"/>
                </a:rPr>
                <a:t>PIVKA-II</a:t>
              </a:r>
            </a:p>
          </p:txBody>
        </p:sp>
      </p:grpSp>
      <p:sp>
        <p:nvSpPr>
          <p:cNvPr id="2" name="Slide Number Placeholder 1">
            <a:extLst>
              <a:ext uri="{FF2B5EF4-FFF2-40B4-BE49-F238E27FC236}">
                <a16:creationId xmlns:a16="http://schemas.microsoft.com/office/drawing/2014/main" id="{276EB9D9-6CB4-4629-BE14-A8CC4E5A6089}"/>
              </a:ext>
            </a:extLst>
          </p:cNvPr>
          <p:cNvSpPr>
            <a:spLocks noGrp="1"/>
          </p:cNvSpPr>
          <p:nvPr>
            <p:ph type="sldNum" sz="quarter" idx="4"/>
          </p:nvPr>
        </p:nvSpPr>
        <p:spPr/>
        <p:txBody>
          <a:bodyPr/>
          <a:lstStyle/>
          <a:p>
            <a:fld id="{FCE43C0F-8A7B-3A4B-9DB5-B3472E36E833}" type="slidenum">
              <a:rPr lang="en-GB" smtClean="0"/>
              <a:pPr/>
              <a:t>23</a:t>
            </a:fld>
            <a:endParaRPr lang="en-GB" dirty="0"/>
          </a:p>
        </p:txBody>
      </p:sp>
    </p:spTree>
    <p:extLst>
      <p:ext uri="{BB962C8B-B14F-4D97-AF65-F5344CB8AC3E}">
        <p14:creationId xmlns:p14="http://schemas.microsoft.com/office/powerpoint/2010/main" val="14699173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68">
            <a:extLst>
              <a:ext uri="{FF2B5EF4-FFF2-40B4-BE49-F238E27FC236}">
                <a16:creationId xmlns:a16="http://schemas.microsoft.com/office/drawing/2014/main" id="{0F535A5E-9FE2-476B-AA3A-EFEB7ABBDB0E}"/>
              </a:ext>
            </a:extLst>
          </p:cNvPr>
          <p:cNvCxnSpPr>
            <a:cxnSpLocks noChangeShapeType="1"/>
          </p:cNvCxnSpPr>
          <p:nvPr/>
        </p:nvCxnSpPr>
        <p:spPr bwMode="auto">
          <a:xfrm>
            <a:off x="5712575" y="2987585"/>
            <a:ext cx="819151" cy="0"/>
          </a:xfrm>
          <a:prstGeom prst="straightConnector1">
            <a:avLst/>
          </a:prstGeom>
          <a:noFill/>
          <a:ln w="19050" cap="rnd">
            <a:solidFill>
              <a:schemeClr val="tx2"/>
            </a:solidFill>
            <a:round/>
            <a:headEnd/>
            <a:tailEnd/>
          </a:ln>
          <a:extLst>
            <a:ext uri="{909E8E84-426E-40DD-AFC4-6F175D3DCCD1}">
              <a14:hiddenFill xmlns:a14="http://schemas.microsoft.com/office/drawing/2010/main">
                <a:noFill/>
              </a14:hiddenFill>
            </a:ext>
          </a:extLst>
        </p:spPr>
      </p:cxnSp>
      <p:grpSp>
        <p:nvGrpSpPr>
          <p:cNvPr id="14" name="Group 13">
            <a:extLst>
              <a:ext uri="{FF2B5EF4-FFF2-40B4-BE49-F238E27FC236}">
                <a16:creationId xmlns:a16="http://schemas.microsoft.com/office/drawing/2014/main" id="{4504EBA6-C441-4600-BD09-CC451AAC2566}"/>
              </a:ext>
            </a:extLst>
          </p:cNvPr>
          <p:cNvGrpSpPr/>
          <p:nvPr/>
        </p:nvGrpSpPr>
        <p:grpSpPr>
          <a:xfrm>
            <a:off x="8381959" y="2015769"/>
            <a:ext cx="461116" cy="1628876"/>
            <a:chOff x="8381959" y="2290967"/>
            <a:chExt cx="461116" cy="1296527"/>
          </a:xfrm>
        </p:grpSpPr>
        <p:cxnSp>
          <p:nvCxnSpPr>
            <p:cNvPr id="47" name="Straight Arrow Connector 13">
              <a:extLst>
                <a:ext uri="{FF2B5EF4-FFF2-40B4-BE49-F238E27FC236}">
                  <a16:creationId xmlns:a16="http://schemas.microsoft.com/office/drawing/2014/main" id="{A3D17603-659F-4548-BB55-70F600D1977B}"/>
                </a:ext>
              </a:extLst>
            </p:cNvPr>
            <p:cNvCxnSpPr>
              <a:cxnSpLocks noChangeShapeType="1"/>
            </p:cNvCxnSpPr>
            <p:nvPr/>
          </p:nvCxnSpPr>
          <p:spPr bwMode="auto">
            <a:xfrm flipV="1">
              <a:off x="8381959" y="2941911"/>
              <a:ext cx="459316" cy="645583"/>
            </a:xfrm>
            <a:prstGeom prst="bentConnector3">
              <a:avLst>
                <a:gd name="adj1" fmla="val 46056"/>
              </a:avLst>
            </a:prstGeom>
            <a:noFill/>
            <a:ln w="19050" cap="rnd">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48" name="Straight Arrow Connector 13">
              <a:extLst>
                <a:ext uri="{FF2B5EF4-FFF2-40B4-BE49-F238E27FC236}">
                  <a16:creationId xmlns:a16="http://schemas.microsoft.com/office/drawing/2014/main" id="{8494F290-86FE-42BA-807F-B19378BD7495}"/>
                </a:ext>
              </a:extLst>
            </p:cNvPr>
            <p:cNvCxnSpPr>
              <a:cxnSpLocks noChangeShapeType="1"/>
            </p:cNvCxnSpPr>
            <p:nvPr/>
          </p:nvCxnSpPr>
          <p:spPr bwMode="auto">
            <a:xfrm>
              <a:off x="8383759" y="2290967"/>
              <a:ext cx="459316" cy="645583"/>
            </a:xfrm>
            <a:prstGeom prst="bentConnector3">
              <a:avLst>
                <a:gd name="adj1" fmla="val 46056"/>
              </a:avLst>
            </a:prstGeom>
            <a:noFill/>
            <a:ln w="19050" cap="rnd">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7" name="Slide Number Placeholder 6">
            <a:extLst>
              <a:ext uri="{FF2B5EF4-FFF2-40B4-BE49-F238E27FC236}">
                <a16:creationId xmlns:a16="http://schemas.microsoft.com/office/drawing/2014/main" id="{6286F077-CE10-4849-B5D7-0D75FCB0A263}"/>
              </a:ext>
            </a:extLst>
          </p:cNvPr>
          <p:cNvSpPr>
            <a:spLocks noGrp="1"/>
          </p:cNvSpPr>
          <p:nvPr>
            <p:ph type="sldNum" sz="quarter" idx="4"/>
          </p:nvPr>
        </p:nvSpPr>
        <p:spPr>
          <a:xfrm>
            <a:off x="10800523" y="6428359"/>
            <a:ext cx="781877" cy="365125"/>
          </a:xfrm>
        </p:spPr>
        <p:txBody>
          <a:bodyPr/>
          <a:lstStyle/>
          <a:p>
            <a:pPr lvl="0"/>
            <a:fld id="{A20F318D-AF3A-44CE-8FC7-7D05504DBF73}" type="slidenum">
              <a:rPr lang="en-GB"/>
              <a:pPr lvl="0"/>
              <a:t>24</a:t>
            </a:fld>
            <a:endParaRPr lang="en-GB" dirty="0"/>
          </a:p>
        </p:txBody>
      </p:sp>
      <p:sp>
        <p:nvSpPr>
          <p:cNvPr id="3" name="Title 2">
            <a:extLst>
              <a:ext uri="{FF2B5EF4-FFF2-40B4-BE49-F238E27FC236}">
                <a16:creationId xmlns:a16="http://schemas.microsoft.com/office/drawing/2014/main" id="{600B9B3F-5CAB-469A-9451-6EA16C74C4C0}"/>
              </a:ext>
            </a:extLst>
          </p:cNvPr>
          <p:cNvSpPr>
            <a:spLocks noGrp="1"/>
          </p:cNvSpPr>
          <p:nvPr>
            <p:ph type="title"/>
          </p:nvPr>
        </p:nvSpPr>
        <p:spPr>
          <a:xfrm>
            <a:off x="619200" y="246566"/>
            <a:ext cx="8740800" cy="807285"/>
          </a:xfrm>
        </p:spPr>
        <p:txBody>
          <a:bodyPr/>
          <a:lstStyle/>
          <a:p>
            <a:r>
              <a:rPr lang="en-GB" dirty="0"/>
              <a:t>IMbrave150 - Study Design</a:t>
            </a:r>
          </a:p>
        </p:txBody>
      </p:sp>
      <p:sp>
        <p:nvSpPr>
          <p:cNvPr id="6" name="Text Placeholder 5">
            <a:extLst>
              <a:ext uri="{FF2B5EF4-FFF2-40B4-BE49-F238E27FC236}">
                <a16:creationId xmlns:a16="http://schemas.microsoft.com/office/drawing/2014/main" id="{1446E173-1E24-45AF-AD18-3B7015E12E18}"/>
              </a:ext>
            </a:extLst>
          </p:cNvPr>
          <p:cNvSpPr>
            <a:spLocks noGrp="1"/>
          </p:cNvSpPr>
          <p:nvPr>
            <p:ph sz="quarter" idx="15"/>
          </p:nvPr>
        </p:nvSpPr>
        <p:spPr>
          <a:xfrm>
            <a:off x="620713" y="6307663"/>
            <a:ext cx="10660062" cy="365125"/>
          </a:xfrm>
        </p:spPr>
        <p:txBody>
          <a:bodyPr/>
          <a:lstStyle/>
          <a:p>
            <a:pPr>
              <a:lnSpc>
                <a:spcPct val="90000"/>
              </a:lnSpc>
              <a:spcBef>
                <a:spcPts val="0"/>
              </a:spcBef>
              <a:spcAft>
                <a:spcPts val="300"/>
              </a:spcAft>
            </a:pPr>
            <a:r>
              <a:rPr lang="en-GB" dirty="0"/>
              <a:t>AFP, α-fetoprotein; </a:t>
            </a:r>
            <a:r>
              <a:rPr lang="en-GB" altLang="en-US" dirty="0"/>
              <a:t>CTCAE, Common Terminology Criteria for Adverse Events; DoR, duration of response; ECOG PS, Eastern Cooperative Oncology Group performance status; EORTC QLQ-C30, European Organization for Research and Treatment of Cancer quality-of-life questionnaire for cancer; HCC, hepatocellular carcinoma; IRF, independent review facility; IV, intravascular; mRECIST, modified RECIST; NCI, National Cancer Institute; PRO, patient-reported outcomes; q3w, every 3 weeks; QoL, quality of life; RECIST, response evaluation criteria in solid tumours; TTD, time to deterioration</a:t>
            </a:r>
          </a:p>
          <a:p>
            <a:pPr>
              <a:lnSpc>
                <a:spcPct val="90000"/>
              </a:lnSpc>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a:t>
            </a:r>
            <a:endParaRPr lang="en-GB" sz="900" kern="0" dirty="0">
              <a:latin typeface="Calibri" panose="020F0502020204030204" pitchFamily="34" charset="0"/>
              <a:ea typeface="ＭＳ Ｐゴシック"/>
            </a:endParaRPr>
          </a:p>
        </p:txBody>
      </p:sp>
      <p:cxnSp>
        <p:nvCxnSpPr>
          <p:cNvPr id="33" name="Straight Arrow Connector 68">
            <a:extLst>
              <a:ext uri="{FF2B5EF4-FFF2-40B4-BE49-F238E27FC236}">
                <a16:creationId xmlns:a16="http://schemas.microsoft.com/office/drawing/2014/main" id="{F8D5D2F8-A915-4A1D-81F2-ADFBCA68A5C4}"/>
              </a:ext>
            </a:extLst>
          </p:cNvPr>
          <p:cNvCxnSpPr>
            <a:cxnSpLocks noChangeShapeType="1"/>
          </p:cNvCxnSpPr>
          <p:nvPr/>
        </p:nvCxnSpPr>
        <p:spPr bwMode="auto">
          <a:xfrm flipV="1">
            <a:off x="2732688" y="2986360"/>
            <a:ext cx="2021973" cy="2117"/>
          </a:xfrm>
          <a:prstGeom prst="straightConnector1">
            <a:avLst/>
          </a:prstGeom>
          <a:noFill/>
          <a:ln w="19050" cap="rnd">
            <a:solidFill>
              <a:schemeClr val="tx2"/>
            </a:solidFill>
            <a:round/>
            <a:headEnd/>
            <a:tailEnd/>
          </a:ln>
          <a:extLst>
            <a:ext uri="{909E8E84-426E-40DD-AFC4-6F175D3DCCD1}">
              <a14:hiddenFill xmlns:a14="http://schemas.microsoft.com/office/drawing/2010/main">
                <a:noFill/>
              </a14:hiddenFill>
            </a:ext>
          </a:extLst>
        </p:spPr>
      </p:cxnSp>
      <p:sp>
        <p:nvSpPr>
          <p:cNvPr id="34" name="TextBox 28">
            <a:extLst>
              <a:ext uri="{FF2B5EF4-FFF2-40B4-BE49-F238E27FC236}">
                <a16:creationId xmlns:a16="http://schemas.microsoft.com/office/drawing/2014/main" id="{5DAF4C1E-CA41-4113-86E9-7E90CC03EABE}"/>
              </a:ext>
            </a:extLst>
          </p:cNvPr>
          <p:cNvSpPr txBox="1">
            <a:spLocks noChangeArrowheads="1"/>
          </p:cNvSpPr>
          <p:nvPr/>
        </p:nvSpPr>
        <p:spPr bwMode="auto">
          <a:xfrm>
            <a:off x="600221" y="1591116"/>
            <a:ext cx="2217496" cy="3001107"/>
          </a:xfrm>
          <a:prstGeom prst="roundRect">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defPPr>
              <a:defRPr lang="fr-FR"/>
            </a:defPPr>
            <a:lvl1pPr marR="0" lvl="0" indent="0" defTabSz="685800" fontAlgn="auto">
              <a:lnSpc>
                <a:spcPct val="100000"/>
              </a:lnSpc>
              <a:spcBef>
                <a:spcPts val="0"/>
              </a:spcBef>
              <a:spcAft>
                <a:spcPts val="0"/>
              </a:spcAft>
              <a:buClrTx/>
              <a:buSzTx/>
              <a:buFontTx/>
              <a:buNone/>
              <a:tabLst/>
              <a:defRPr kumimoji="0" sz="1600" b="1" i="0" u="none" strike="noStrike" kern="0" cap="none" spc="0" normalizeH="0" baseline="0">
                <a:ln>
                  <a:noFill/>
                </a:ln>
                <a:solidFill>
                  <a:schemeClr val="tx2"/>
                </a:solidFill>
                <a:effectLst/>
                <a:uLnTx/>
                <a:uFillTx/>
              </a:defRPr>
            </a:lvl1pPr>
            <a:lvl2pPr marL="742950" indent="-285750" defTabSz="668338">
              <a:spcBef>
                <a:spcPct val="20000"/>
              </a:spcBef>
              <a:buFont typeface="Arial" panose="020B0604020202020204" pitchFamily="34" charset="0"/>
              <a:buChar char="–"/>
              <a:defRPr sz="2400">
                <a:solidFill>
                  <a:schemeClr val="tx2"/>
                </a:solidFill>
                <a:latin typeface="Arial" panose="020B0604020202020204" pitchFamily="34" charset="0"/>
                <a:ea typeface="MS PGothic" panose="020B0600070205080204" pitchFamily="34" charset="-128"/>
              </a:defRPr>
            </a:lvl2pPr>
            <a:lvl3pPr marL="1143000" indent="-228600" defTabSz="668338">
              <a:spcBef>
                <a:spcPct val="20000"/>
              </a:spcBef>
              <a:buFont typeface="Arial" panose="020B0604020202020204" pitchFamily="34" charset="0"/>
              <a:buChar char="•"/>
              <a:defRPr sz="2000">
                <a:solidFill>
                  <a:schemeClr val="tx2"/>
                </a:solidFill>
                <a:latin typeface="Arial" panose="020B0604020202020204" pitchFamily="34" charset="0"/>
                <a:ea typeface="MS PGothic" panose="020B0600070205080204" pitchFamily="34" charset="-128"/>
              </a:defRPr>
            </a:lvl3pPr>
            <a:lvl4pPr marL="16002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4pPr>
            <a:lvl5pPr marL="2057400" indent="-228600" defTabSz="668338">
              <a:spcBef>
                <a:spcPct val="20000"/>
              </a:spcBef>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5pPr>
            <a:lvl6pPr marL="25146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6pPr>
            <a:lvl7pPr marL="29718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7pPr>
            <a:lvl8pPr marL="34290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8pPr>
            <a:lvl9pPr marL="3886200" indent="-228600" defTabSz="668338" eaLnBrk="0" fontAlgn="base" hangingPunct="0">
              <a:spcBef>
                <a:spcPct val="20000"/>
              </a:spcBef>
              <a:spcAft>
                <a:spcPct val="0"/>
              </a:spcAft>
              <a:buFont typeface="Arial" panose="020B0604020202020204" pitchFamily="34" charset="0"/>
              <a:buChar char="»"/>
              <a:defRPr>
                <a:solidFill>
                  <a:schemeClr val="tx2"/>
                </a:solidFill>
                <a:latin typeface="Arial" panose="020B0604020202020204" pitchFamily="34" charset="0"/>
                <a:ea typeface="MS PGothic" panose="020B0600070205080204" pitchFamily="34" charset="-128"/>
              </a:defRPr>
            </a:lvl9pPr>
          </a:lstStyle>
          <a:p>
            <a:r>
              <a:rPr lang="en-GB" altLang="zh-CN" dirty="0"/>
              <a:t>Key eligibility</a:t>
            </a:r>
          </a:p>
          <a:p>
            <a:pPr>
              <a:spcAft>
                <a:spcPts val="600"/>
              </a:spcAft>
            </a:pPr>
            <a:r>
              <a:rPr lang="en-GB" altLang="ko-KR" b="0" dirty="0"/>
              <a:t>Locally advanced or metastatic and/or unresectable HCC</a:t>
            </a:r>
          </a:p>
          <a:p>
            <a:pPr>
              <a:spcAft>
                <a:spcPts val="600"/>
              </a:spcAft>
            </a:pPr>
            <a:r>
              <a:rPr lang="en-GB" altLang="ko-KR" b="0" dirty="0"/>
              <a:t>No prior systemic therapy</a:t>
            </a:r>
          </a:p>
          <a:p>
            <a:pPr>
              <a:spcAft>
                <a:spcPts val="600"/>
              </a:spcAft>
            </a:pPr>
            <a:r>
              <a:rPr lang="en-GB" altLang="ko-KR" b="0" dirty="0"/>
              <a:t>ECOG PS 0-1</a:t>
            </a:r>
          </a:p>
          <a:p>
            <a:pPr>
              <a:spcAft>
                <a:spcPts val="600"/>
              </a:spcAft>
            </a:pPr>
            <a:r>
              <a:rPr lang="en-GB" altLang="ko-KR" b="0" dirty="0"/>
              <a:t>Child-Pugh class A liver function</a:t>
            </a:r>
          </a:p>
        </p:txBody>
      </p:sp>
      <p:grpSp>
        <p:nvGrpSpPr>
          <p:cNvPr id="13" name="Group 12">
            <a:extLst>
              <a:ext uri="{FF2B5EF4-FFF2-40B4-BE49-F238E27FC236}">
                <a16:creationId xmlns:a16="http://schemas.microsoft.com/office/drawing/2014/main" id="{E9B086E5-3596-4C79-9480-218EDABE18D3}"/>
              </a:ext>
            </a:extLst>
          </p:cNvPr>
          <p:cNvGrpSpPr/>
          <p:nvPr/>
        </p:nvGrpSpPr>
        <p:grpSpPr>
          <a:xfrm>
            <a:off x="6518511" y="2045271"/>
            <a:ext cx="443834" cy="1599374"/>
            <a:chOff x="6488212" y="2241293"/>
            <a:chExt cx="474133" cy="1390651"/>
          </a:xfrm>
        </p:grpSpPr>
        <p:cxnSp>
          <p:nvCxnSpPr>
            <p:cNvPr id="35" name="Straight Arrow Connector 13">
              <a:extLst>
                <a:ext uri="{FF2B5EF4-FFF2-40B4-BE49-F238E27FC236}">
                  <a16:creationId xmlns:a16="http://schemas.microsoft.com/office/drawing/2014/main" id="{322A1341-E5EC-41DD-8D0D-0B7F426A69BF}"/>
                </a:ext>
              </a:extLst>
            </p:cNvPr>
            <p:cNvCxnSpPr>
              <a:cxnSpLocks noChangeShapeType="1"/>
            </p:cNvCxnSpPr>
            <p:nvPr/>
          </p:nvCxnSpPr>
          <p:spPr bwMode="auto">
            <a:xfrm rot="5400000" flipH="1" flipV="1">
              <a:off x="6431335" y="2528557"/>
              <a:ext cx="818274" cy="243746"/>
            </a:xfrm>
            <a:prstGeom prst="bentConnector3">
              <a:avLst>
                <a:gd name="adj1" fmla="val 99847"/>
              </a:avLst>
            </a:prstGeom>
            <a:noFill/>
            <a:ln w="19050" cap="rnd">
              <a:solidFill>
                <a:schemeClr val="tx2"/>
              </a:solidFill>
              <a:round/>
              <a:headEnd/>
              <a:tailEnd type="triangle" w="med" len="med"/>
            </a:ln>
            <a:extLst>
              <a:ext uri="{909E8E84-426E-40DD-AFC4-6F175D3DCCD1}">
                <a14:hiddenFill xmlns:a14="http://schemas.microsoft.com/office/drawing/2010/main">
                  <a:noFill/>
                </a14:hiddenFill>
              </a:ext>
            </a:extLst>
          </p:spPr>
        </p:cxnSp>
        <p:cxnSp>
          <p:nvCxnSpPr>
            <p:cNvPr id="37" name="Straight Arrow Connector 14">
              <a:extLst>
                <a:ext uri="{FF2B5EF4-FFF2-40B4-BE49-F238E27FC236}">
                  <a16:creationId xmlns:a16="http://schemas.microsoft.com/office/drawing/2014/main" id="{E5DF1110-A68C-4027-A90D-55E55F194F3A}"/>
                </a:ext>
              </a:extLst>
            </p:cNvPr>
            <p:cNvCxnSpPr>
              <a:cxnSpLocks noChangeShapeType="1"/>
            </p:cNvCxnSpPr>
            <p:nvPr/>
          </p:nvCxnSpPr>
          <p:spPr bwMode="auto">
            <a:xfrm>
              <a:off x="6488212" y="2988477"/>
              <a:ext cx="461433" cy="643467"/>
            </a:xfrm>
            <a:prstGeom prst="bentConnector3">
              <a:avLst>
                <a:gd name="adj1" fmla="val 50000"/>
              </a:avLst>
            </a:prstGeom>
            <a:noFill/>
            <a:ln w="19050" cap="rnd">
              <a:solidFill>
                <a:schemeClr val="tx2"/>
              </a:solidFill>
              <a:round/>
              <a:headEnd/>
              <a:tailEnd type="triangle" w="med" len="med"/>
            </a:ln>
            <a:extLst>
              <a:ext uri="{909E8E84-426E-40DD-AFC4-6F175D3DCCD1}">
                <a14:hiddenFill xmlns:a14="http://schemas.microsoft.com/office/drawing/2010/main">
                  <a:noFill/>
                </a14:hiddenFill>
              </a:ext>
            </a:extLst>
          </p:spPr>
        </p:cxnSp>
      </p:grpSp>
      <p:sp>
        <p:nvSpPr>
          <p:cNvPr id="38" name="Oval 77">
            <a:extLst>
              <a:ext uri="{FF2B5EF4-FFF2-40B4-BE49-F238E27FC236}">
                <a16:creationId xmlns:a16="http://schemas.microsoft.com/office/drawing/2014/main" id="{28078C6F-3109-44B5-AD39-AF72BAB2A55D}"/>
              </a:ext>
            </a:extLst>
          </p:cNvPr>
          <p:cNvSpPr>
            <a:spLocks noChangeArrowheads="1"/>
          </p:cNvSpPr>
          <p:nvPr/>
        </p:nvSpPr>
        <p:spPr bwMode="auto">
          <a:xfrm rot="5400000">
            <a:off x="6474537" y="2751411"/>
            <a:ext cx="480483" cy="455083"/>
          </a:xfrm>
          <a:prstGeom prst="ellipse">
            <a:avLst/>
          </a:prstGeom>
          <a:solidFill>
            <a:schemeClr val="accent2">
              <a:lumMod val="75000"/>
            </a:schemeClr>
          </a:solidFill>
          <a:ln w="9525" cap="flat" cmpd="sng" algn="ctr">
            <a:noFill/>
            <a:prstDash val="solid"/>
          </a:ln>
          <a:effectLst>
            <a:outerShdw blurRad="40000" dist="23000" dir="5400000" rotWithShape="0">
              <a:srgbClr val="000000">
                <a:alpha val="35000"/>
              </a:srgbClr>
            </a:outerShdw>
          </a:effectLst>
        </p:spPr>
        <p:txBody>
          <a:bodyPr vert="vert270" rtlCol="0" anchor="ctr">
            <a:scene3d>
              <a:camera prst="orthographicFront">
                <a:rot lat="0" lon="0" rev="0"/>
              </a:camera>
              <a:lightRig rig="threePt" dir="t"/>
            </a:scene3d>
          </a:bodyPr>
          <a:lstStyle>
            <a:lvl1pPr eaLnBrk="0" hangingPunct="0">
              <a:defRPr sz="1400">
                <a:solidFill>
                  <a:srgbClr val="000000"/>
                </a:solidFill>
                <a:latin typeface="Arial" charset="0"/>
                <a:cs typeface="Arial" charset="0"/>
                <a:sym typeface="Arial" charset="0"/>
              </a:defRPr>
            </a:lvl1pPr>
            <a:lvl2pPr marL="742950" indent="-285750" eaLnBrk="0" hangingPunct="0">
              <a:defRPr sz="1400">
                <a:solidFill>
                  <a:srgbClr val="000000"/>
                </a:solidFill>
                <a:latin typeface="Arial" charset="0"/>
                <a:cs typeface="Arial" charset="0"/>
                <a:sym typeface="Arial" charset="0"/>
              </a:defRPr>
            </a:lvl2pPr>
            <a:lvl3pPr marL="1143000" indent="-228600" eaLnBrk="0" hangingPunct="0">
              <a:defRPr sz="1400">
                <a:solidFill>
                  <a:srgbClr val="000000"/>
                </a:solidFill>
                <a:latin typeface="Arial" charset="0"/>
                <a:cs typeface="Arial" charset="0"/>
                <a:sym typeface="Arial" charset="0"/>
              </a:defRPr>
            </a:lvl3pPr>
            <a:lvl4pPr marL="1600200" indent="-228600" eaLnBrk="0" hangingPunct="0">
              <a:defRPr sz="1400">
                <a:solidFill>
                  <a:srgbClr val="000000"/>
                </a:solidFill>
                <a:latin typeface="Arial" charset="0"/>
                <a:cs typeface="Arial" charset="0"/>
                <a:sym typeface="Arial" charset="0"/>
              </a:defRPr>
            </a:lvl4pPr>
            <a:lvl5pPr marL="2057400" indent="-228600" eaLnBrk="0" hangingPunct="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ctr" defTabSz="685800"/>
            <a:r>
              <a:rPr lang="en-GB" altLang="en-US" sz="1200" kern="0" dirty="0">
                <a:solidFill>
                  <a:schemeClr val="bg1"/>
                </a:solidFill>
              </a:rPr>
              <a:t>R </a:t>
            </a:r>
            <a:br>
              <a:rPr lang="en-GB" altLang="en-US" sz="1200" kern="0" dirty="0">
                <a:solidFill>
                  <a:schemeClr val="bg1"/>
                </a:solidFill>
              </a:rPr>
            </a:br>
            <a:r>
              <a:rPr lang="en-GB" altLang="en-US" sz="1200" kern="0" dirty="0">
                <a:solidFill>
                  <a:schemeClr val="bg1"/>
                </a:solidFill>
              </a:rPr>
              <a:t>2:1</a:t>
            </a:r>
          </a:p>
        </p:txBody>
      </p:sp>
      <p:sp>
        <p:nvSpPr>
          <p:cNvPr id="40" name="TextBox 39">
            <a:extLst>
              <a:ext uri="{FF2B5EF4-FFF2-40B4-BE49-F238E27FC236}">
                <a16:creationId xmlns:a16="http://schemas.microsoft.com/office/drawing/2014/main" id="{ABCF7A93-F11C-464A-B995-714DECBD9A9C}"/>
              </a:ext>
            </a:extLst>
          </p:cNvPr>
          <p:cNvSpPr txBox="1"/>
          <p:nvPr/>
        </p:nvSpPr>
        <p:spPr bwMode="auto">
          <a:xfrm>
            <a:off x="6962343" y="1465178"/>
            <a:ext cx="1426464" cy="1360699"/>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lIns="36000" rIns="36000" rtlCol="0" anchor="ctr"/>
          <a:lstStyle>
            <a:defPPr>
              <a:defRPr lang="fr-FR"/>
            </a:defPPr>
            <a:lvl1pPr marR="0" lvl="0" indent="0" algn="ctr" defTabSz="685800" fontAlgn="auto">
              <a:lnSpc>
                <a:spcPct val="100000"/>
              </a:lnSpc>
              <a:spcBef>
                <a:spcPts val="0"/>
              </a:spcBef>
              <a:spcAft>
                <a:spcPts val="0"/>
              </a:spcAft>
              <a:buClrTx/>
              <a:buSzTx/>
              <a:buFontTx/>
              <a:buNone/>
              <a:tabLst/>
              <a:defRPr sz="1600" b="1" kern="0">
                <a:solidFill>
                  <a:schemeClr val="bg1"/>
                </a:solidFill>
              </a:defRPr>
            </a:lvl1pPr>
          </a:lstStyle>
          <a:p>
            <a:pPr>
              <a:lnSpc>
                <a:spcPct val="70000"/>
              </a:lnSpc>
            </a:pPr>
            <a:r>
              <a:rPr lang="en-GB" altLang="zh-CN" dirty="0"/>
              <a:t>atezolizumab </a:t>
            </a:r>
            <a:br>
              <a:rPr lang="en-GB" altLang="zh-CN" dirty="0"/>
            </a:br>
            <a:r>
              <a:rPr lang="en-GB" altLang="zh-CN" dirty="0"/>
              <a:t>1200 mg IV q3w </a:t>
            </a:r>
            <a:br>
              <a:rPr lang="en-GB" altLang="zh-CN" dirty="0"/>
            </a:br>
            <a:r>
              <a:rPr lang="en-GB" altLang="zh-CN" dirty="0"/>
              <a:t>+</a:t>
            </a:r>
            <a:br>
              <a:rPr lang="en-GB" altLang="zh-CN" dirty="0"/>
            </a:br>
            <a:r>
              <a:rPr lang="en-GB" altLang="zh-CN" dirty="0"/>
              <a:t>bevacizumab </a:t>
            </a:r>
            <a:br>
              <a:rPr lang="en-GB" altLang="zh-CN" dirty="0"/>
            </a:br>
            <a:r>
              <a:rPr lang="en-GB" altLang="zh-CN" dirty="0"/>
              <a:t>15 mg/kg q3w</a:t>
            </a:r>
          </a:p>
          <a:p>
            <a:pPr>
              <a:lnSpc>
                <a:spcPct val="70000"/>
              </a:lnSpc>
            </a:pPr>
            <a:r>
              <a:rPr lang="en-GB" altLang="zh-CN" dirty="0"/>
              <a:t>(n=336)</a:t>
            </a:r>
          </a:p>
        </p:txBody>
      </p:sp>
      <p:sp>
        <p:nvSpPr>
          <p:cNvPr id="41" name="TextBox 40">
            <a:extLst>
              <a:ext uri="{FF2B5EF4-FFF2-40B4-BE49-F238E27FC236}">
                <a16:creationId xmlns:a16="http://schemas.microsoft.com/office/drawing/2014/main" id="{7BE34E90-E46D-4CC4-9A31-8B80D8217BE2}"/>
              </a:ext>
            </a:extLst>
          </p:cNvPr>
          <p:cNvSpPr txBox="1"/>
          <p:nvPr/>
        </p:nvSpPr>
        <p:spPr bwMode="auto">
          <a:xfrm>
            <a:off x="6949645" y="3142583"/>
            <a:ext cx="1427060" cy="829733"/>
          </a:xfrm>
          <a:prstGeom prst="roundRect">
            <a:avLst/>
          </a:prstGeom>
          <a:solidFill>
            <a:schemeClr val="bg2">
              <a:lumMod val="25000"/>
            </a:schemeClr>
          </a:solidFill>
          <a:ln w="9525" cap="flat" cmpd="sng" algn="ctr">
            <a:noFill/>
            <a:prstDash val="solid"/>
          </a:ln>
          <a:effectLst>
            <a:outerShdw blurRad="40000" dist="23000" dir="5400000" rotWithShape="0">
              <a:srgbClr val="000000">
                <a:alpha val="35000"/>
              </a:srgbClr>
            </a:outerShdw>
          </a:effectLst>
        </p:spPr>
        <p:txBody>
          <a:bodyPr rtlCol="0" anchor="ctr"/>
          <a:lstStyle>
            <a:defPPr>
              <a:defRPr lang="fr-FR"/>
            </a:defPPr>
            <a:lvl1pPr marR="0" lvl="0" indent="0" algn="ctr" defTabSz="685800" fontAlgn="auto">
              <a:lnSpc>
                <a:spcPct val="100000"/>
              </a:lnSpc>
              <a:spcBef>
                <a:spcPts val="0"/>
              </a:spcBef>
              <a:spcAft>
                <a:spcPts val="0"/>
              </a:spcAft>
              <a:buClrTx/>
              <a:buSzTx/>
              <a:buFontTx/>
              <a:buNone/>
              <a:tabLst/>
              <a:defRPr sz="1600" b="1" kern="0">
                <a:solidFill>
                  <a:schemeClr val="bg1"/>
                </a:solidFill>
              </a:defRPr>
            </a:lvl1pPr>
          </a:lstStyle>
          <a:p>
            <a:r>
              <a:rPr lang="en-GB" altLang="zh-CN" dirty="0"/>
              <a:t>sorafenib 400 mg bid</a:t>
            </a:r>
          </a:p>
          <a:p>
            <a:r>
              <a:rPr lang="en-GB" altLang="zh-CN" dirty="0"/>
              <a:t>(n=165)</a:t>
            </a:r>
          </a:p>
        </p:txBody>
      </p:sp>
      <p:sp>
        <p:nvSpPr>
          <p:cNvPr id="43" name="TextBox 28">
            <a:extLst>
              <a:ext uri="{FF2B5EF4-FFF2-40B4-BE49-F238E27FC236}">
                <a16:creationId xmlns:a16="http://schemas.microsoft.com/office/drawing/2014/main" id="{8C56A456-225E-4FC0-8536-7D6A9B81F0BF}"/>
              </a:ext>
            </a:extLst>
          </p:cNvPr>
          <p:cNvSpPr txBox="1">
            <a:spLocks noChangeArrowheads="1"/>
          </p:cNvSpPr>
          <p:nvPr/>
        </p:nvSpPr>
        <p:spPr bwMode="auto">
          <a:xfrm>
            <a:off x="3188135" y="1495862"/>
            <a:ext cx="3201948" cy="3001107"/>
          </a:xfrm>
          <a:prstGeom prst="roundRect">
            <a:avLst/>
          </a:prstGeom>
          <a:solidFill>
            <a:schemeClr val="bg2">
              <a:lumMod val="50000"/>
            </a:schemeClr>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defPPr>
              <a:defRPr lang="fr-FR"/>
            </a:defPPr>
            <a:lvl1pPr marR="0" lvl="0" indent="0" defTabSz="685800" fontAlgn="auto">
              <a:lnSpc>
                <a:spcPct val="100000"/>
              </a:lnSpc>
              <a:spcBef>
                <a:spcPts val="0"/>
              </a:spcBef>
              <a:spcAft>
                <a:spcPts val="0"/>
              </a:spcAft>
              <a:buClrTx/>
              <a:buSzTx/>
              <a:buFontTx/>
              <a:buNone/>
              <a:tabLst/>
              <a:defRPr kumimoji="0" sz="1125" b="1" i="0" u="none" strike="noStrike" kern="0" cap="none" spc="0" normalizeH="0" baseline="0">
                <a:ln>
                  <a:noFill/>
                </a:ln>
                <a:solidFill>
                  <a:schemeClr val="bg1"/>
                </a:solidFill>
                <a:effectLst/>
                <a:uLnTx/>
                <a:uFillTx/>
              </a:defRPr>
            </a:lvl1pPr>
            <a:lvl2pPr marL="300038" marR="0" lvl="1" indent="0" defTabSz="685800" fontAlgn="auto">
              <a:lnSpc>
                <a:spcPct val="100000"/>
              </a:lnSpc>
              <a:spcBef>
                <a:spcPts val="0"/>
              </a:spcBef>
              <a:spcAft>
                <a:spcPts val="0"/>
              </a:spcAft>
              <a:buClrTx/>
              <a:buSzTx/>
              <a:buFontTx/>
              <a:buNone/>
              <a:tabLst/>
              <a:defRPr kumimoji="0" sz="1125" b="0" i="0" u="none" strike="noStrike" kern="0" cap="none" spc="0" normalizeH="0" baseline="0">
                <a:ln>
                  <a:noFill/>
                </a:ln>
                <a:solidFill>
                  <a:schemeClr val="bg1"/>
                </a:solidFill>
                <a:effectLst/>
                <a:uLnTx/>
                <a:uFillTx/>
              </a:defRPr>
            </a:lvl2pPr>
            <a:lvl3pPr defTabSz="519113">
              <a:lnSpc>
                <a:spcPct val="93000"/>
              </a:lnSpc>
              <a:spcAft>
                <a:spcPts val="438"/>
              </a:spcAft>
              <a:buClr>
                <a:srgbClr val="000000"/>
              </a:buClr>
              <a:buSzPct val="100000"/>
              <a:buFont typeface="Times New Roman" panose="02020603050405020304" pitchFamily="18" charset="0"/>
              <a:defRPr sz="1200">
                <a:solidFill>
                  <a:srgbClr val="000000"/>
                </a:solidFill>
                <a:latin typeface="Arial" panose="020B0604020202020204" pitchFamily="34" charset="0"/>
                <a:ea typeface="Arial Unicode MS"/>
                <a:cs typeface="Arial Unicode MS"/>
              </a:defRPr>
            </a:lvl3pPr>
            <a:lvl4pPr defTabSz="519113">
              <a:lnSpc>
                <a:spcPct val="93000"/>
              </a:lnSpc>
              <a:spcAft>
                <a:spcPts val="288"/>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4pPr>
            <a:lvl5pPr defTabSz="519113">
              <a:lnSpc>
                <a:spcPct val="93000"/>
              </a:lnSpc>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5pPr>
            <a:lvl6pPr marL="25146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6pPr>
            <a:lvl7pPr marL="29718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7pPr>
            <a:lvl8pPr marL="34290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8pPr>
            <a:lvl9pPr marL="3886200" indent="-228600" defTabSz="519113" eaLnBrk="0" fontAlgn="base" hangingPunct="0">
              <a:lnSpc>
                <a:spcPct val="93000"/>
              </a:lnSpc>
              <a:spcBef>
                <a:spcPct val="0"/>
              </a:spcBef>
              <a:spcAft>
                <a:spcPts val="150"/>
              </a:spcAft>
              <a:buClr>
                <a:srgbClr val="000000"/>
              </a:buClr>
              <a:buSzPct val="100000"/>
              <a:buFont typeface="Times New Roman" panose="02020603050405020304" pitchFamily="18" charset="0"/>
              <a:defRPr sz="1000">
                <a:solidFill>
                  <a:srgbClr val="000000"/>
                </a:solidFill>
                <a:latin typeface="Arial" panose="020B0604020202020204" pitchFamily="34" charset="0"/>
                <a:ea typeface="Arial Unicode MS"/>
                <a:cs typeface="Arial Unicode MS"/>
              </a:defRPr>
            </a:lvl9pPr>
          </a:lstStyle>
          <a:p>
            <a:pPr>
              <a:spcAft>
                <a:spcPts val="600"/>
              </a:spcAft>
            </a:pPr>
            <a:r>
              <a:rPr lang="en-GB" altLang="zh-CN" sz="1600" dirty="0"/>
              <a:t>Stratification</a:t>
            </a:r>
          </a:p>
          <a:p>
            <a:pPr marL="180000" lvl="1">
              <a:spcAft>
                <a:spcPts val="600"/>
              </a:spcAft>
            </a:pPr>
            <a:r>
              <a:rPr lang="en-GB" altLang="en-US" sz="1600" dirty="0"/>
              <a:t>Region (Asia excluding Japan</a:t>
            </a:r>
            <a:r>
              <a:rPr lang="en-GB" altLang="en-US" sz="1600" baseline="30000" dirty="0"/>
              <a:t>a</a:t>
            </a:r>
            <a:r>
              <a:rPr lang="en-GB" altLang="en-US" sz="1600" dirty="0"/>
              <a:t>/Rest of world)</a:t>
            </a:r>
          </a:p>
          <a:p>
            <a:pPr marL="180000" lvl="1">
              <a:spcAft>
                <a:spcPts val="600"/>
              </a:spcAft>
            </a:pPr>
            <a:r>
              <a:rPr lang="en-GB" altLang="zh-CN" sz="1600" dirty="0"/>
              <a:t>ECOG (0/1)</a:t>
            </a:r>
          </a:p>
          <a:p>
            <a:pPr marL="180000" lvl="1">
              <a:spcAft>
                <a:spcPts val="600"/>
              </a:spcAft>
            </a:pPr>
            <a:r>
              <a:rPr lang="en-GB" altLang="en-US" sz="1600" dirty="0"/>
              <a:t>Macrovascular invasion and/or extrahepatic spread (Presence/Absence)</a:t>
            </a:r>
          </a:p>
          <a:p>
            <a:pPr marL="180000" lvl="1">
              <a:spcAft>
                <a:spcPts val="600"/>
              </a:spcAft>
            </a:pPr>
            <a:r>
              <a:rPr lang="en-GB" altLang="en-US" sz="1600" dirty="0"/>
              <a:t>Baseline AFP </a:t>
            </a:r>
            <a:br>
              <a:rPr lang="en-GB" altLang="en-US" sz="1600" dirty="0"/>
            </a:br>
            <a:r>
              <a:rPr lang="en-GB" altLang="en-US" sz="1600" dirty="0"/>
              <a:t>(&lt;400/≥400 ng/mL) </a:t>
            </a:r>
          </a:p>
        </p:txBody>
      </p:sp>
      <p:sp>
        <p:nvSpPr>
          <p:cNvPr id="44" name="TextBox 43">
            <a:extLst>
              <a:ext uri="{FF2B5EF4-FFF2-40B4-BE49-F238E27FC236}">
                <a16:creationId xmlns:a16="http://schemas.microsoft.com/office/drawing/2014/main" id="{0FFE2C80-61C2-4CFB-86F8-ECFC18F527EE}"/>
              </a:ext>
            </a:extLst>
          </p:cNvPr>
          <p:cNvSpPr txBox="1"/>
          <p:nvPr/>
        </p:nvSpPr>
        <p:spPr>
          <a:xfrm>
            <a:off x="4256719" y="4289021"/>
            <a:ext cx="856272" cy="204671"/>
          </a:xfrm>
          <a:prstGeom prst="rect">
            <a:avLst/>
          </a:prstGeom>
          <a:noFill/>
          <a:ln w="19050">
            <a:noFill/>
          </a:ln>
          <a:effectLst/>
        </p:spPr>
        <p:txBody>
          <a:bodyPr wrap="square" lIns="0" tIns="0" rIns="0" bIns="0" spcCol="191569">
            <a:spAutoFit/>
          </a:bodyPr>
          <a:lstStyle>
            <a:defPPr>
              <a:defRPr lang="en-US"/>
            </a:defPPr>
            <a:lvl1pPr indent="-182563">
              <a:lnSpc>
                <a:spcPct val="95000"/>
              </a:lnSpc>
              <a:spcAft>
                <a:spcPts val="300"/>
              </a:spcAft>
              <a:buClr>
                <a:srgbClr val="00AAAE"/>
              </a:buClr>
              <a:buFont typeface="Arial" pitchFamily="34" charset="0"/>
              <a:buChar char="&gt;"/>
              <a:defRPr sz="1200" b="1">
                <a:latin typeface="Arial" pitchFamily="34" charset="0"/>
                <a:cs typeface="Arial" pitchFamily="34" charset="0"/>
              </a:defRPr>
            </a:lvl1pPr>
            <a:lvl2pPr marL="139700" lvl="1" indent="-139700" defTabSz="915988">
              <a:lnSpc>
                <a:spcPct val="95000"/>
              </a:lnSpc>
              <a:spcAft>
                <a:spcPts val="300"/>
              </a:spcAft>
              <a:buClr>
                <a:srgbClr val="EC9DC4"/>
              </a:buClr>
              <a:buFont typeface="Arial" pitchFamily="34" charset="0"/>
              <a:buChar char="•"/>
              <a:defRPr sz="1050">
                <a:solidFill>
                  <a:schemeClr val="accent4">
                    <a:lumMod val="25000"/>
                  </a:schemeClr>
                </a:solidFill>
                <a:latin typeface="Arial" pitchFamily="34" charset="0"/>
                <a:cs typeface="Arial" pitchFamily="34" charset="0"/>
              </a:defRPr>
            </a:lvl2pPr>
          </a:lstStyle>
          <a:p>
            <a:pPr marL="0" marR="0" lvl="0" indent="0" algn="ctr" defTabSz="919161" rtl="0" eaLnBrk="1" fontAlgn="auto" latinLnBrk="0" hangingPunct="1">
              <a:lnSpc>
                <a:spcPct val="95000"/>
              </a:lnSpc>
              <a:spcBef>
                <a:spcPts val="0"/>
              </a:spcBef>
              <a:spcAft>
                <a:spcPts val="400"/>
              </a:spcAft>
              <a:buClr>
                <a:srgbClr val="00AAAE"/>
              </a:buClr>
              <a:buSzTx/>
              <a:buFont typeface="Arial" pitchFamily="34" charset="0"/>
              <a:buNone/>
              <a:tabLst/>
              <a:defRPr/>
            </a:pPr>
            <a:r>
              <a:rPr kumimoji="0" lang="en-GB" sz="1400" b="1" i="0" u="none" strike="noStrike" kern="0" cap="none" spc="0" normalizeH="0" baseline="0" dirty="0">
                <a:ln>
                  <a:noFill/>
                </a:ln>
                <a:solidFill>
                  <a:schemeClr val="bg1"/>
                </a:solidFill>
                <a:effectLst/>
                <a:uLnTx/>
                <a:uFillTx/>
                <a:latin typeface="Calibri" panose="020F0502020204030204" pitchFamily="34" charset="0"/>
                <a:ea typeface="Arial Unicode MS" charset="-128"/>
                <a:cs typeface="Calibri" panose="020F0502020204030204" pitchFamily="34" charset="0"/>
              </a:rPr>
              <a:t>N = 501</a:t>
            </a:r>
            <a:endParaRPr kumimoji="0" lang="en-GB" sz="1400" b="1" i="0" u="none" strike="noStrike" kern="0" cap="none" spc="0" normalizeH="0" baseline="30000" dirty="0">
              <a:ln>
                <a:noFill/>
              </a:ln>
              <a:solidFill>
                <a:schemeClr val="bg1"/>
              </a:solidFill>
              <a:effectLst/>
              <a:uLnTx/>
              <a:uFillTx/>
              <a:latin typeface="Calibri" panose="020F0502020204030204" pitchFamily="34" charset="0"/>
              <a:ea typeface="Arial Unicode MS" charset="-128"/>
              <a:cs typeface="Calibri" panose="020F0502020204030204" pitchFamily="34" charset="0"/>
            </a:endParaRPr>
          </a:p>
        </p:txBody>
      </p:sp>
      <p:sp>
        <p:nvSpPr>
          <p:cNvPr id="45" name="Shape 612">
            <a:extLst>
              <a:ext uri="{FF2B5EF4-FFF2-40B4-BE49-F238E27FC236}">
                <a16:creationId xmlns:a16="http://schemas.microsoft.com/office/drawing/2014/main" id="{C85FE66C-AE6A-4BC1-9797-2683D787E8DF}"/>
              </a:ext>
            </a:extLst>
          </p:cNvPr>
          <p:cNvSpPr/>
          <p:nvPr/>
        </p:nvSpPr>
        <p:spPr>
          <a:xfrm>
            <a:off x="8856795" y="2097361"/>
            <a:ext cx="1209629" cy="1547284"/>
          </a:xfrm>
          <a:prstGeom prst="roundRect">
            <a:avLst>
              <a:gd name="adj" fmla="val 6601"/>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p:spPr>
        <p:txBody>
          <a:bodyPr lIns="0" rIns="0" rtlCol="0" anchor="ctr"/>
          <a:lstStyle/>
          <a:p>
            <a:pPr algn="ctr" defTabSz="685800"/>
            <a:r>
              <a:rPr lang="en-GB" sz="1600" b="1" kern="0" dirty="0">
                <a:solidFill>
                  <a:schemeClr val="tx2"/>
                </a:solidFill>
                <a:sym typeface="Arial"/>
              </a:rPr>
              <a:t>Until loss of clinical benefit or unacceptable toxicity</a:t>
            </a:r>
            <a:r>
              <a:rPr lang="en-GB" sz="1600" b="1" kern="0" baseline="30000" dirty="0">
                <a:solidFill>
                  <a:schemeClr val="tx2"/>
                </a:solidFill>
                <a:sym typeface="Arial"/>
              </a:rPr>
              <a:t>b</a:t>
            </a:r>
            <a:endParaRPr lang="en-GB" sz="1600" b="1" kern="0" baseline="30000" dirty="0">
              <a:solidFill>
                <a:schemeClr val="tx2"/>
              </a:solidFill>
            </a:endParaRPr>
          </a:p>
        </p:txBody>
      </p:sp>
      <p:sp>
        <p:nvSpPr>
          <p:cNvPr id="46" name="Shape 612">
            <a:extLst>
              <a:ext uri="{FF2B5EF4-FFF2-40B4-BE49-F238E27FC236}">
                <a16:creationId xmlns:a16="http://schemas.microsoft.com/office/drawing/2014/main" id="{48EE572C-30E9-4515-8030-56110F7559C7}"/>
              </a:ext>
            </a:extLst>
          </p:cNvPr>
          <p:cNvSpPr/>
          <p:nvPr/>
        </p:nvSpPr>
        <p:spPr>
          <a:xfrm>
            <a:off x="10368321" y="2114294"/>
            <a:ext cx="912454" cy="1530351"/>
          </a:xfrm>
          <a:prstGeom prst="roundRect">
            <a:avLst>
              <a:gd name="adj" fmla="val 6601"/>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p:spPr>
        <p:txBody>
          <a:bodyPr lIns="18000" rIns="18000" rtlCol="0" anchor="ctr"/>
          <a:lstStyle/>
          <a:p>
            <a:pPr algn="ctr" defTabSz="685800"/>
            <a:r>
              <a:rPr lang="en-GB" sz="1600" b="1" kern="0" dirty="0">
                <a:solidFill>
                  <a:schemeClr val="tx2"/>
                </a:solidFill>
                <a:sym typeface="Arial"/>
              </a:rPr>
              <a:t>Survival follow‑up</a:t>
            </a:r>
            <a:endParaRPr lang="en-GB" sz="1600" b="1" kern="0" dirty="0">
              <a:solidFill>
                <a:schemeClr val="tx2"/>
              </a:solidFill>
            </a:endParaRPr>
          </a:p>
        </p:txBody>
      </p:sp>
      <p:cxnSp>
        <p:nvCxnSpPr>
          <p:cNvPr id="49" name="Straight Arrow Connector 48">
            <a:extLst>
              <a:ext uri="{FF2B5EF4-FFF2-40B4-BE49-F238E27FC236}">
                <a16:creationId xmlns:a16="http://schemas.microsoft.com/office/drawing/2014/main" id="{5ED0D7FC-7176-499D-8116-E16435795D0E}"/>
              </a:ext>
            </a:extLst>
          </p:cNvPr>
          <p:cNvCxnSpPr/>
          <p:nvPr/>
        </p:nvCxnSpPr>
        <p:spPr bwMode="auto">
          <a:xfrm>
            <a:off x="10049599" y="2930447"/>
            <a:ext cx="316011" cy="3848"/>
          </a:xfrm>
          <a:prstGeom prst="straightConnector1">
            <a:avLst/>
          </a:prstGeom>
          <a:solidFill>
            <a:srgbClr val="00B8FF"/>
          </a:solidFill>
          <a:ln w="22225"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5" name="Rectangle 64">
            <a:extLst>
              <a:ext uri="{FF2B5EF4-FFF2-40B4-BE49-F238E27FC236}">
                <a16:creationId xmlns:a16="http://schemas.microsoft.com/office/drawing/2014/main" id="{D0277A8C-A9D2-4E20-9A51-1580637477DB}"/>
              </a:ext>
            </a:extLst>
          </p:cNvPr>
          <p:cNvSpPr/>
          <p:nvPr/>
        </p:nvSpPr>
        <p:spPr>
          <a:xfrm>
            <a:off x="623888" y="4602545"/>
            <a:ext cx="3643312" cy="83099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rPr>
              <a:t>Co-primary endpoints</a:t>
            </a:r>
          </a:p>
          <a:p>
            <a:pPr marL="156629" marR="0" lvl="0" indent="-156629"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rPr>
              <a:t>OS</a:t>
            </a:r>
          </a:p>
          <a:p>
            <a:pPr marL="156629" marR="0" lvl="0" indent="-156629"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600" b="0" i="0" u="none" strike="noStrike" kern="1200" cap="none" spc="0" normalizeH="0" baseline="0" dirty="0">
                <a:ln>
                  <a:noFill/>
                </a:ln>
                <a:solidFill>
                  <a:schemeClr val="tx2"/>
                </a:solidFill>
                <a:effectLst/>
                <a:uLnTx/>
                <a:uFillTx/>
                <a:latin typeface="Calibri" panose="020F0502020204030204" pitchFamily="34" charset="0"/>
                <a:cs typeface="Calibri" panose="020F0502020204030204" pitchFamily="34" charset="0"/>
              </a:rPr>
              <a:t>IRF-assessed</a:t>
            </a:r>
            <a:r>
              <a:rPr kumimoji="0" lang="en-GB" sz="1600" b="0" i="0" u="none" strike="noStrike" kern="1200" cap="none" spc="0" normalizeH="0" baseline="0" dirty="0">
                <a:ln>
                  <a:noFill/>
                </a:ln>
                <a:solidFill>
                  <a:schemeClr val="tx2"/>
                </a:solidFill>
                <a:effectLst/>
                <a:uLnTx/>
                <a:uFillTx/>
                <a:latin typeface="Calibri" panose="020F0502020204030204" pitchFamily="34" charset="0"/>
                <a:ea typeface="+mn-ea"/>
                <a:cs typeface="Calibri" panose="020F0502020204030204" pitchFamily="34" charset="0"/>
              </a:rPr>
              <a:t> PFS per RECIST 1.1</a:t>
            </a:r>
            <a:endParaRPr kumimoji="0" lang="en-GB" sz="3733" b="0"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endParaRPr>
          </a:p>
        </p:txBody>
      </p:sp>
      <p:sp>
        <p:nvSpPr>
          <p:cNvPr id="66" name="Rectangle 65">
            <a:extLst>
              <a:ext uri="{FF2B5EF4-FFF2-40B4-BE49-F238E27FC236}">
                <a16:creationId xmlns:a16="http://schemas.microsoft.com/office/drawing/2014/main" id="{668F9E71-D516-4892-B790-187418E13156}"/>
              </a:ext>
            </a:extLst>
          </p:cNvPr>
          <p:cNvSpPr/>
          <p:nvPr/>
        </p:nvSpPr>
        <p:spPr>
          <a:xfrm>
            <a:off x="4990492" y="4571383"/>
            <a:ext cx="6788101" cy="1323439"/>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784" marR="0" lvl="0" indent="-214784" algn="l" defTabSz="121917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rPr>
              <a:t>Secondary endpoints included:</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600" b="0" i="0" u="none" strike="noStrike" kern="1200" cap="none" spc="0" normalizeH="0" baseline="0" dirty="0">
                <a:ln>
                  <a:noFill/>
                </a:ln>
                <a:solidFill>
                  <a:schemeClr val="tx2"/>
                </a:solidFill>
                <a:effectLst/>
                <a:uLnTx/>
                <a:uFillTx/>
                <a:latin typeface="Calibri" panose="020F0502020204030204" pitchFamily="34" charset="0"/>
                <a:cs typeface="Calibri" panose="020F0502020204030204" pitchFamily="34" charset="0"/>
              </a:rPr>
              <a:t>IRF-assessed ORR, DoR per RECIST 1.1 and HCC mRECIST</a:t>
            </a:r>
            <a:r>
              <a:rPr kumimoji="0" lang="en-GB" altLang="zh-CN" sz="1600" b="0" i="0" u="none" strike="noStrike" kern="1200" cap="none" spc="0" normalizeH="0" baseline="30000" dirty="0">
                <a:ln>
                  <a:noFill/>
                </a:ln>
                <a:solidFill>
                  <a:schemeClr val="tx2"/>
                </a:solidFill>
                <a:effectLst/>
                <a:uLnTx/>
                <a:uFillTx/>
                <a:latin typeface="Calibri" panose="020F0502020204030204" pitchFamily="34" charset="0"/>
                <a:cs typeface="Calibri" panose="020F0502020204030204" pitchFamily="34" charset="0"/>
              </a:rPr>
              <a:t>b</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600" b="0" i="0" u="none" strike="noStrike" kern="1200" cap="none" spc="0" normalizeH="0" baseline="0" dirty="0">
                <a:ln>
                  <a:noFill/>
                </a:ln>
                <a:solidFill>
                  <a:schemeClr val="tx2"/>
                </a:solidFill>
                <a:effectLst/>
                <a:uLnTx/>
                <a:uFillTx/>
                <a:latin typeface="Calibri" panose="020F0502020204030204" pitchFamily="34" charset="0"/>
                <a:cs typeface="Calibri" panose="020F0502020204030204" pitchFamily="34" charset="0"/>
              </a:rPr>
              <a:t>PROs: TTD</a:t>
            </a:r>
            <a:r>
              <a:rPr kumimoji="0" lang="en-GB" altLang="zh-CN" sz="1600" b="0" i="0" u="none" strike="noStrike" kern="1200" cap="none" spc="0" normalizeH="0" baseline="30000" dirty="0">
                <a:ln>
                  <a:noFill/>
                </a:ln>
                <a:solidFill>
                  <a:schemeClr val="tx2"/>
                </a:solidFill>
                <a:effectLst/>
                <a:uLnTx/>
                <a:uFillTx/>
                <a:latin typeface="Calibri" panose="020F0502020204030204" pitchFamily="34" charset="0"/>
                <a:cs typeface="Calibri" panose="020F0502020204030204" pitchFamily="34" charset="0"/>
              </a:rPr>
              <a:t>c</a:t>
            </a:r>
            <a:r>
              <a:rPr kumimoji="0" lang="en-GB" altLang="zh-CN" sz="1600" b="0" i="0" u="none" strike="noStrike" kern="1200" cap="none" spc="0" normalizeH="0" baseline="0" dirty="0">
                <a:ln>
                  <a:noFill/>
                </a:ln>
                <a:solidFill>
                  <a:schemeClr val="tx2"/>
                </a:solidFill>
                <a:effectLst/>
                <a:uLnTx/>
                <a:uFillTx/>
                <a:latin typeface="Calibri" panose="020F0502020204030204" pitchFamily="34" charset="0"/>
                <a:cs typeface="Calibri" panose="020F0502020204030204" pitchFamily="34" charset="0"/>
              </a:rPr>
              <a:t> of QoL, physical and role functioning (EORTC QLQ-C30)</a:t>
            </a:r>
          </a:p>
          <a:p>
            <a:pPr marL="228594" marR="0" lvl="0" indent="-228594" algn="l" defTabSz="121917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altLang="zh-CN" sz="1600" b="0" i="0" u="none" strike="noStrike" kern="1200" cap="none" spc="0" normalizeH="0" baseline="0" dirty="0">
                <a:ln>
                  <a:noFill/>
                </a:ln>
                <a:solidFill>
                  <a:schemeClr val="tx2"/>
                </a:solidFill>
                <a:effectLst/>
                <a:uLnTx/>
                <a:uFillTx/>
                <a:latin typeface="Calibri" panose="020F0502020204030204" pitchFamily="34" charset="0"/>
                <a:cs typeface="Calibri" panose="020F0502020204030204" pitchFamily="34" charset="0"/>
              </a:rPr>
              <a:t>Safety and tolerability assessed based on the nature, frequency and severity of adverse events per NCI CTCAE version 4.0</a:t>
            </a:r>
          </a:p>
        </p:txBody>
      </p:sp>
      <p:sp>
        <p:nvSpPr>
          <p:cNvPr id="69" name="TextBox 68">
            <a:extLst>
              <a:ext uri="{FF2B5EF4-FFF2-40B4-BE49-F238E27FC236}">
                <a16:creationId xmlns:a16="http://schemas.microsoft.com/office/drawing/2014/main" id="{DC394ED9-AA99-4B95-A2DC-4D3616A5F553}"/>
              </a:ext>
            </a:extLst>
          </p:cNvPr>
          <p:cNvSpPr txBox="1"/>
          <p:nvPr/>
        </p:nvSpPr>
        <p:spPr>
          <a:xfrm>
            <a:off x="7068300" y="3950467"/>
            <a:ext cx="1189749" cy="338554"/>
          </a:xfrm>
          <a:prstGeom prst="rect">
            <a:avLst/>
          </a:prstGeom>
          <a:noFill/>
        </p:spPr>
        <p:txBody>
          <a:bodyPr wrap="none" rtlCol="0">
            <a:sp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dirty="0">
                <a:ln>
                  <a:noFill/>
                </a:ln>
                <a:solidFill>
                  <a:schemeClr val="tx2"/>
                </a:solidFill>
                <a:effectLst/>
                <a:uLnTx/>
                <a:uFillTx/>
                <a:latin typeface="Calibri" panose="020F0502020204030204" pitchFamily="34" charset="0"/>
                <a:ea typeface="+mn-ea"/>
                <a:cs typeface="+mn-cs"/>
              </a:rPr>
              <a:t>(open-label)</a:t>
            </a:r>
          </a:p>
        </p:txBody>
      </p:sp>
      <p:sp>
        <p:nvSpPr>
          <p:cNvPr id="27" name="Text Placeholder 5">
            <a:extLst>
              <a:ext uri="{FF2B5EF4-FFF2-40B4-BE49-F238E27FC236}">
                <a16:creationId xmlns:a16="http://schemas.microsoft.com/office/drawing/2014/main" id="{951E099A-A934-4052-8944-0E42FA240ECC}"/>
              </a:ext>
            </a:extLst>
          </p:cNvPr>
          <p:cNvSpPr txBox="1">
            <a:spLocks/>
          </p:cNvSpPr>
          <p:nvPr/>
        </p:nvSpPr>
        <p:spPr>
          <a:xfrm>
            <a:off x="600221" y="5779601"/>
            <a:ext cx="1066006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9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spcBef>
                <a:spcPts val="0"/>
              </a:spcBef>
              <a:spcAft>
                <a:spcPts val="300"/>
              </a:spcAft>
            </a:pPr>
            <a:r>
              <a:rPr lang="en-GB" altLang="en-US" dirty="0"/>
              <a:t>a Japan is included in rest of world. b Tumour assessment by computed tomography or magnetic resonance imaging was done at baseline and every 6 weeks until 54 weeks, then every 9 weeks thereafter. </a:t>
            </a:r>
            <a:br>
              <a:rPr lang="en-GB" altLang="en-US" dirty="0"/>
            </a:br>
            <a:r>
              <a:rPr lang="en-GB" altLang="en-US" dirty="0"/>
              <a:t>c Time from randomization to first decrease from baseline of ≥10 points maintained for two consecutive assessments, or one assessment followed by death from any cause within 3 weeks</a:t>
            </a:r>
          </a:p>
        </p:txBody>
      </p:sp>
      <p:sp>
        <p:nvSpPr>
          <p:cNvPr id="2" name="Rectangle 1">
            <a:extLst>
              <a:ext uri="{FF2B5EF4-FFF2-40B4-BE49-F238E27FC236}">
                <a16:creationId xmlns:a16="http://schemas.microsoft.com/office/drawing/2014/main" id="{74A4D059-C804-C74F-BEBC-575FAFFCEB36}"/>
              </a:ext>
            </a:extLst>
          </p:cNvPr>
          <p:cNvSpPr/>
          <p:nvPr/>
        </p:nvSpPr>
        <p:spPr>
          <a:xfrm>
            <a:off x="515076" y="861096"/>
            <a:ext cx="11214147" cy="646331"/>
          </a:xfrm>
          <a:prstGeom prst="rect">
            <a:avLst/>
          </a:prstGeom>
        </p:spPr>
        <p:txBody>
          <a:bodyPr wrap="square">
            <a:spAutoFit/>
          </a:bodyPr>
          <a:lstStyle/>
          <a:p>
            <a:r>
              <a:rPr lang="en-GB" b="1" dirty="0">
                <a:solidFill>
                  <a:schemeClr val="accent1"/>
                </a:solidFill>
              </a:rPr>
              <a:t>IMbrave150 (NCT03434379): </a:t>
            </a:r>
            <a:r>
              <a:rPr lang="en-GB" dirty="0">
                <a:solidFill>
                  <a:srgbClr val="5D8298"/>
                </a:solidFill>
              </a:rPr>
              <a:t>Randomized phase 3 trial assessing combination therapy with the PD-L1 inhibitor atezolizumab and the VEGF inhibitor bevacizumab versus standard-of-care sorafenib in first line for advanced HCC</a:t>
            </a:r>
          </a:p>
        </p:txBody>
      </p:sp>
    </p:spTree>
    <p:extLst>
      <p:ext uri="{BB962C8B-B14F-4D97-AF65-F5344CB8AC3E}">
        <p14:creationId xmlns:p14="http://schemas.microsoft.com/office/powerpoint/2010/main" val="1820316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75AE07-1E1C-4962-9DCF-75A4EB102BFF}"/>
              </a:ext>
            </a:extLst>
          </p:cNvPr>
          <p:cNvSpPr>
            <a:spLocks noGrp="1"/>
          </p:cNvSpPr>
          <p:nvPr>
            <p:ph type="title"/>
          </p:nvPr>
        </p:nvSpPr>
        <p:spPr>
          <a:xfrm>
            <a:off x="619200" y="246566"/>
            <a:ext cx="8740800" cy="807285"/>
          </a:xfrm>
        </p:spPr>
        <p:txBody>
          <a:bodyPr/>
          <a:lstStyle/>
          <a:p>
            <a:r>
              <a:rPr lang="en-GB" dirty="0"/>
              <a:t>IMbrave150 - Baseline patient characteristics (ITT)</a:t>
            </a:r>
            <a:r>
              <a:rPr lang="en-GB" cap="none" baseline="30000" dirty="0"/>
              <a:t>a</a:t>
            </a:r>
            <a:endParaRPr lang="en-GB" cap="none" baseline="30000" dirty="0">
              <a:solidFill>
                <a:srgbClr val="FF0000"/>
              </a:solidFill>
            </a:endParaRPr>
          </a:p>
        </p:txBody>
      </p:sp>
      <p:sp>
        <p:nvSpPr>
          <p:cNvPr id="16" name="Text Placeholder 15">
            <a:extLst>
              <a:ext uri="{FF2B5EF4-FFF2-40B4-BE49-F238E27FC236}">
                <a16:creationId xmlns:a16="http://schemas.microsoft.com/office/drawing/2014/main" id="{03A1A421-65DA-4D4D-9C02-04142D9C8148}"/>
              </a:ext>
            </a:extLst>
          </p:cNvPr>
          <p:cNvSpPr>
            <a:spLocks noGrp="1"/>
          </p:cNvSpPr>
          <p:nvPr>
            <p:ph sz="quarter" idx="15"/>
          </p:nvPr>
        </p:nvSpPr>
        <p:spPr>
          <a:xfrm>
            <a:off x="620714" y="6050715"/>
            <a:ext cx="9774966" cy="807285"/>
          </a:xfrm>
        </p:spPr>
        <p:txBody>
          <a:bodyPr/>
          <a:lstStyle/>
          <a:p>
            <a:pPr>
              <a:spcBef>
                <a:spcPts val="0"/>
              </a:spcBef>
              <a:spcAft>
                <a:spcPts val="300"/>
              </a:spcAft>
            </a:pPr>
            <a:r>
              <a:rPr lang="en-GB" dirty="0"/>
              <a:t>a All randomised patients. b Includes United States, Australia, New Zealand, and Japan. c three patients data not included. d Includes alcohol, other and unknown non–hepatitis B and C causes</a:t>
            </a:r>
            <a:endParaRPr lang="en-GB" altLang="en-US" dirty="0"/>
          </a:p>
          <a:p>
            <a:pPr>
              <a:spcBef>
                <a:spcPts val="0"/>
              </a:spcBef>
              <a:spcAft>
                <a:spcPts val="300"/>
              </a:spcAft>
            </a:pPr>
            <a:r>
              <a:rPr lang="en-GB" dirty="0"/>
              <a:t>AFP, α-fetoprotein; atezo, atezolizumab; bev, bevacizumab; ECOG PS, </a:t>
            </a:r>
            <a:r>
              <a:rPr lang="en-GB" altLang="en-US" dirty="0"/>
              <a:t>Eastern Cooperative Oncology Group performance status; </a:t>
            </a:r>
            <a:r>
              <a:rPr lang="en-GB" dirty="0"/>
              <a:t>EHS, extrahepatic spread; HCC, hepatocellular carcinoma; ITT, intention to treat; MVI, macrovascular invasion</a:t>
            </a:r>
          </a:p>
          <a:p>
            <a:pPr>
              <a:lnSpc>
                <a:spcPct val="90000"/>
              </a:lnSpc>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a:t>
            </a:r>
            <a:endParaRPr lang="en-GB" sz="900" kern="0" dirty="0">
              <a:latin typeface="Calibri" panose="020F0502020204030204" pitchFamily="34" charset="0"/>
              <a:ea typeface="ＭＳ Ｐゴシック"/>
            </a:endParaRPr>
          </a:p>
        </p:txBody>
      </p:sp>
      <p:graphicFrame>
        <p:nvGraphicFramePr>
          <p:cNvPr id="9" name="Table 8">
            <a:extLst>
              <a:ext uri="{FF2B5EF4-FFF2-40B4-BE49-F238E27FC236}">
                <a16:creationId xmlns:a16="http://schemas.microsoft.com/office/drawing/2014/main" id="{9362CC5F-0489-4C96-9762-C456D74D3CDC}"/>
              </a:ext>
            </a:extLst>
          </p:cNvPr>
          <p:cNvGraphicFramePr>
            <a:graphicFrameLocks noGrp="1"/>
          </p:cNvGraphicFramePr>
          <p:nvPr/>
        </p:nvGraphicFramePr>
        <p:xfrm>
          <a:off x="623887" y="1412875"/>
          <a:ext cx="10944225" cy="4536410"/>
        </p:xfrm>
        <a:graphic>
          <a:graphicData uri="http://schemas.openxmlformats.org/drawingml/2006/table">
            <a:tbl>
              <a:tblPr firstRow="1" bandRow="1">
                <a:tableStyleId>{7DF18680-E054-41AD-8BC1-D1AEF772440D}</a:tableStyleId>
              </a:tblPr>
              <a:tblGrid>
                <a:gridCol w="4857027">
                  <a:extLst>
                    <a:ext uri="{9D8B030D-6E8A-4147-A177-3AD203B41FA5}">
                      <a16:colId xmlns:a16="http://schemas.microsoft.com/office/drawing/2014/main" val="3527374397"/>
                    </a:ext>
                  </a:extLst>
                </a:gridCol>
                <a:gridCol w="3189633">
                  <a:extLst>
                    <a:ext uri="{9D8B030D-6E8A-4147-A177-3AD203B41FA5}">
                      <a16:colId xmlns:a16="http://schemas.microsoft.com/office/drawing/2014/main" val="501758239"/>
                    </a:ext>
                  </a:extLst>
                </a:gridCol>
                <a:gridCol w="2897565">
                  <a:extLst>
                    <a:ext uri="{9D8B030D-6E8A-4147-A177-3AD203B41FA5}">
                      <a16:colId xmlns:a16="http://schemas.microsoft.com/office/drawing/2014/main" val="1677356102"/>
                    </a:ext>
                  </a:extLst>
                </a:gridCol>
              </a:tblGrid>
              <a:tr h="531399">
                <a:tc>
                  <a:txBody>
                    <a:bodyPr/>
                    <a:lstStyle/>
                    <a:p>
                      <a:pPr marL="0" marR="0">
                        <a:lnSpc>
                          <a:spcPct val="100000"/>
                        </a:lnSpc>
                        <a:spcBef>
                          <a:spcPts val="0"/>
                        </a:spcBef>
                        <a:spcAft>
                          <a:spcPts val="0"/>
                        </a:spcAft>
                      </a:pPr>
                      <a:r>
                        <a:rPr lang="en-SG" sz="1700" dirty="0">
                          <a:effectLst/>
                          <a:latin typeface="+mn-lt"/>
                          <a:ea typeface="SimSun" panose="02010600030101010101" pitchFamily="2" charset="-122"/>
                          <a:cs typeface="Times New Roman" panose="02020603050405020304" pitchFamily="18" charset="0"/>
                        </a:rPr>
                        <a:t>n</a:t>
                      </a:r>
                      <a:r>
                        <a:rPr lang="en-US" sz="1700" dirty="0">
                          <a:effectLst/>
                          <a:latin typeface="+mn-lt"/>
                          <a:ea typeface="SimSun" panose="02010600030101010101" pitchFamily="2" charset="-122"/>
                          <a:cs typeface="Times New Roman" panose="02020603050405020304" pitchFamily="18" charset="0"/>
                        </a:rPr>
                        <a:t> (%)</a:t>
                      </a:r>
                    </a:p>
                  </a:txBody>
                  <a:tcPr marL="109694"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700" dirty="0">
                          <a:effectLst/>
                          <a:latin typeface="+mn-lt"/>
                        </a:rPr>
                        <a:t>atezo + bev</a:t>
                      </a:r>
                      <a:br>
                        <a:rPr lang="en-US" sz="1700" dirty="0">
                          <a:effectLst/>
                          <a:latin typeface="+mn-lt"/>
                        </a:rPr>
                      </a:br>
                      <a:r>
                        <a:rPr lang="en-US" sz="1700" dirty="0">
                          <a:effectLst/>
                          <a:latin typeface="+mn-lt"/>
                        </a:rPr>
                        <a:t>(n = 336)</a:t>
                      </a:r>
                      <a:endParaRPr lang="en-US" sz="1700" dirty="0">
                        <a:effectLst/>
                        <a:latin typeface="+mn-lt"/>
                        <a:ea typeface="SimSun" panose="02010600030101010101" pitchFamily="2" charset="-122"/>
                        <a:cs typeface="Times New Roman" panose="02020603050405020304" pitchFamily="18"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700" dirty="0">
                          <a:effectLst/>
                          <a:latin typeface="+mn-lt"/>
                        </a:rPr>
                        <a:t>sorafenib</a:t>
                      </a:r>
                      <a:br>
                        <a:rPr lang="en-US" sz="1700" dirty="0">
                          <a:effectLst/>
                          <a:latin typeface="+mn-lt"/>
                        </a:rPr>
                      </a:br>
                      <a:r>
                        <a:rPr lang="en-US" sz="1700" dirty="0">
                          <a:effectLst/>
                          <a:latin typeface="+mn-lt"/>
                        </a:rPr>
                        <a:t>(n = 165)</a:t>
                      </a:r>
                      <a:endParaRPr lang="en-US" sz="1700" dirty="0">
                        <a:effectLst/>
                        <a:latin typeface="+mn-lt"/>
                        <a:ea typeface="SimSun" panose="02010600030101010101" pitchFamily="2" charset="-122"/>
                        <a:cs typeface="Times New Roman" panose="02020603050405020304" pitchFamily="18" charset="0"/>
                      </a:endParaRPr>
                    </a:p>
                  </a:txBody>
                  <a:tcPr marL="0" marR="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587304531"/>
                  </a:ext>
                </a:extLst>
              </a:tr>
              <a:tr h="245681">
                <a:tc>
                  <a:txBody>
                    <a:bodyPr/>
                    <a:lstStyle/>
                    <a:p>
                      <a:pPr marL="0" indent="0" algn="l" defTabSz="914400" rtl="0" eaLnBrk="1" fontAlgn="ctr" latinLnBrk="0" hangingPunct="1">
                        <a:lnSpc>
                          <a:spcPts val="800"/>
                        </a:lnSpc>
                        <a:spcBef>
                          <a:spcPts val="0"/>
                        </a:spcBef>
                        <a:spcAft>
                          <a:spcPts val="0"/>
                        </a:spcAft>
                      </a:pPr>
                      <a:r>
                        <a:rPr lang="en-US" sz="1600" u="none" strike="noStrike" kern="1200" dirty="0">
                          <a:solidFill>
                            <a:schemeClr val="tx2"/>
                          </a:solidFill>
                          <a:effectLst/>
                          <a:latin typeface="+mn-lt"/>
                        </a:rPr>
                        <a:t>Median age (range), years </a:t>
                      </a:r>
                      <a:endParaRPr lang="en-US" sz="1600" b="0" u="none" strike="noStrike" kern="1200" dirty="0">
                        <a:solidFill>
                          <a:schemeClr val="tx2"/>
                        </a:solidFill>
                        <a:effectLst/>
                        <a:latin typeface="+mn-lt"/>
                        <a:ea typeface="+mn-ea"/>
                        <a:cs typeface="+mn-cs"/>
                      </a:endParaRPr>
                    </a:p>
                  </a:txBody>
                  <a:tcPr marL="109694"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ts val="800"/>
                        </a:lnSpc>
                        <a:spcBef>
                          <a:spcPts val="0"/>
                        </a:spcBef>
                        <a:spcAft>
                          <a:spcPts val="0"/>
                        </a:spcAft>
                        <a:buClr>
                          <a:srgbClr val="000000"/>
                        </a:buClr>
                        <a:buSzPts val="1400"/>
                        <a:buFont typeface="Arial"/>
                        <a:buNone/>
                        <a:tabLst/>
                        <a:defRPr/>
                      </a:pPr>
                      <a:r>
                        <a:rPr lang="en-US" sz="1600" u="none" strike="noStrike" cap="none" dirty="0">
                          <a:solidFill>
                            <a:schemeClr val="tx2"/>
                          </a:solidFill>
                          <a:latin typeface="+mn-lt"/>
                        </a:rPr>
                        <a:t>64 (56-71)</a:t>
                      </a:r>
                      <a:endParaRPr sz="1600" u="none" strike="noStrike" cap="none" dirty="0">
                        <a:solidFill>
                          <a:schemeClr val="tx2"/>
                        </a:solidFill>
                        <a:latin typeface="+mn-lt"/>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rtl="0">
                        <a:lnSpc>
                          <a:spcPts val="800"/>
                        </a:lnSpc>
                        <a:spcBef>
                          <a:spcPts val="0"/>
                        </a:spcBef>
                        <a:spcAft>
                          <a:spcPts val="0"/>
                        </a:spcAft>
                        <a:buClr>
                          <a:srgbClr val="000000"/>
                        </a:buClr>
                        <a:buSzPts val="1400"/>
                        <a:buFont typeface="Arial"/>
                        <a:buNone/>
                      </a:pPr>
                      <a:r>
                        <a:rPr lang="en-US" sz="1600" u="none" strike="noStrike" cap="none" dirty="0">
                          <a:solidFill>
                            <a:schemeClr val="tx2"/>
                          </a:solidFill>
                          <a:latin typeface="+mn-lt"/>
                        </a:rPr>
                        <a:t>66 (59-71)</a:t>
                      </a:r>
                      <a:endParaRPr sz="1600" u="none" strike="noStrike" cap="none" dirty="0">
                        <a:solidFill>
                          <a:schemeClr val="tx2"/>
                        </a:solidFill>
                        <a:latin typeface="+mn-lt"/>
                      </a:endParaRPr>
                    </a:p>
                  </a:txBody>
                  <a:tcPr marL="0" marR="0" marT="0" marB="0" anchor="b">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937667351"/>
                  </a:ext>
                </a:extLst>
              </a:tr>
              <a:tr h="250622">
                <a:tc>
                  <a:txBody>
                    <a:bodyPr/>
                    <a:lstStyle/>
                    <a:p>
                      <a:pPr marL="0" marR="0">
                        <a:lnSpc>
                          <a:spcPct val="100000"/>
                        </a:lnSpc>
                        <a:spcBef>
                          <a:spcPts val="0"/>
                        </a:spcBef>
                        <a:spcAft>
                          <a:spcPts val="0"/>
                        </a:spcAft>
                      </a:pPr>
                      <a:r>
                        <a:rPr lang="en-US" sz="1600" dirty="0">
                          <a:solidFill>
                            <a:schemeClr val="tx2"/>
                          </a:solidFill>
                          <a:effectLst/>
                          <a:latin typeface="+mn-lt"/>
                        </a:rPr>
                        <a:t>Male</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tx2"/>
                          </a:solidFill>
                          <a:effectLst/>
                          <a:latin typeface="+mn-lt"/>
                        </a:rPr>
                        <a:t>277 (82)</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dirty="0">
                          <a:solidFill>
                            <a:schemeClr val="tx2"/>
                          </a:solidFill>
                          <a:effectLst/>
                          <a:latin typeface="+mn-lt"/>
                        </a:rPr>
                        <a:t>137 (83)</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936248693"/>
                  </a:ext>
                </a:extLst>
              </a:tr>
              <a:tr h="250622">
                <a:tc>
                  <a:txBody>
                    <a:bodyPr/>
                    <a:lstStyle/>
                    <a:p>
                      <a:pPr marL="57150" marR="0" lvl="0" indent="-57150" algn="l"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Asia excluding Japan</a:t>
                      </a:r>
                      <a:r>
                        <a:rPr lang="en-US" sz="1600" dirty="0">
                          <a:solidFill>
                            <a:schemeClr val="tx2"/>
                          </a:solidFill>
                          <a:effectLst/>
                          <a:latin typeface="+mn-lt"/>
                          <a:ea typeface="SimSun" panose="02010600030101010101" pitchFamily="2" charset="-122"/>
                          <a:cs typeface="Times New Roman" panose="02020603050405020304" pitchFamily="18" charset="0"/>
                        </a:rPr>
                        <a:t>│r</a:t>
                      </a:r>
                      <a:r>
                        <a:rPr lang="en-US" sz="1600" dirty="0">
                          <a:solidFill>
                            <a:schemeClr val="tx2"/>
                          </a:solidFill>
                          <a:effectLst/>
                          <a:latin typeface="+mn-lt"/>
                        </a:rPr>
                        <a:t>est of world</a:t>
                      </a:r>
                      <a:r>
                        <a:rPr lang="en-US" sz="1600" baseline="30000" dirty="0">
                          <a:solidFill>
                            <a:schemeClr val="tx2"/>
                          </a:solidFill>
                          <a:effectLst/>
                          <a:latin typeface="+mn-lt"/>
                        </a:rPr>
                        <a:t>b</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dirty="0">
                          <a:solidFill>
                            <a:schemeClr val="tx2"/>
                          </a:solidFill>
                          <a:effectLst/>
                          <a:latin typeface="+mn-lt"/>
                        </a:rPr>
                        <a:t>133 (40) </a:t>
                      </a:r>
                      <a:r>
                        <a:rPr lang="en-US" sz="1600" dirty="0">
                          <a:solidFill>
                            <a:schemeClr val="tx2"/>
                          </a:solidFill>
                          <a:effectLst/>
                          <a:latin typeface="+mn-lt"/>
                          <a:ea typeface="SimSun" panose="02010600030101010101" pitchFamily="2" charset="-122"/>
                          <a:cs typeface="Times New Roman" panose="02020603050405020304" pitchFamily="18" charset="0"/>
                        </a:rPr>
                        <a:t>│</a:t>
                      </a:r>
                      <a:r>
                        <a:rPr lang="en-US" sz="1600" dirty="0">
                          <a:solidFill>
                            <a:schemeClr val="tx2"/>
                          </a:solidFill>
                          <a:effectLst/>
                          <a:latin typeface="+mn-lt"/>
                        </a:rPr>
                        <a:t>203 (60)</a:t>
                      </a:r>
                      <a:r>
                        <a:rPr lang="en-US" sz="1600" dirty="0">
                          <a:solidFill>
                            <a:schemeClr val="tx2"/>
                          </a:solidFill>
                          <a:effectLst/>
                          <a:latin typeface="+mn-lt"/>
                          <a:ea typeface="SimSun" panose="02010600030101010101" pitchFamily="2" charset="-122"/>
                          <a:cs typeface="Times New Roman" panose="02020603050405020304" pitchFamily="18"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dirty="0">
                          <a:solidFill>
                            <a:schemeClr val="tx2"/>
                          </a:solidFill>
                          <a:effectLst/>
                          <a:latin typeface="+mn-lt"/>
                        </a:rPr>
                        <a:t>68 (41)</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97 (59)</a:t>
                      </a:r>
                      <a:r>
                        <a:rPr lang="en-US" sz="1600" dirty="0">
                          <a:solidFill>
                            <a:schemeClr val="tx2"/>
                          </a:solidFill>
                          <a:effectLst/>
                          <a:latin typeface="+mn-lt"/>
                          <a:ea typeface="SimSun" panose="02010600030101010101" pitchFamily="2" charset="-122"/>
                          <a:cs typeface="Times New Roman" panose="02020603050405020304" pitchFamily="18" charset="0"/>
                        </a:rPr>
                        <a:t> </a:t>
                      </a: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06598391"/>
                  </a:ext>
                </a:extLst>
              </a:tr>
              <a:tr h="250622">
                <a:tc>
                  <a:txBody>
                    <a:bodyPr/>
                    <a:lstStyle/>
                    <a:p>
                      <a:pPr marL="0" marR="0" indent="0">
                        <a:lnSpc>
                          <a:spcPct val="100000"/>
                        </a:lnSpc>
                        <a:spcBef>
                          <a:spcPts val="0"/>
                        </a:spcBef>
                        <a:spcAft>
                          <a:spcPts val="0"/>
                        </a:spcAft>
                      </a:pPr>
                      <a:r>
                        <a:rPr lang="en-US" sz="1600" b="0" dirty="0">
                          <a:solidFill>
                            <a:schemeClr val="tx2"/>
                          </a:solidFill>
                          <a:effectLst/>
                          <a:latin typeface="+mn-lt"/>
                        </a:rPr>
                        <a:t>ECOG PS 0 │1</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209 (62)</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127 (38)</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103 (62)</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62 (38)</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91104609"/>
                  </a:ext>
                </a:extLst>
              </a:tr>
              <a:tr h="250622">
                <a:tc>
                  <a:txBody>
                    <a:bodyPr/>
                    <a:lstStyle/>
                    <a:p>
                      <a:pPr marL="0" marR="0">
                        <a:lnSpc>
                          <a:spcPct val="100000"/>
                        </a:lnSpc>
                        <a:spcBef>
                          <a:spcPts val="0"/>
                        </a:spcBef>
                        <a:spcAft>
                          <a:spcPts val="0"/>
                        </a:spcAft>
                      </a:pPr>
                      <a:r>
                        <a:rPr lang="en-US" sz="1600" dirty="0">
                          <a:solidFill>
                            <a:schemeClr val="tx2"/>
                          </a:solidFill>
                          <a:effectLst/>
                          <a:latin typeface="+mn-lt"/>
                        </a:rPr>
                        <a:t>Child-Pugh score A5</a:t>
                      </a:r>
                      <a:r>
                        <a:rPr lang="en-US" sz="1600" dirty="0">
                          <a:solidFill>
                            <a:schemeClr val="tx2"/>
                          </a:solidFill>
                          <a:effectLst/>
                          <a:latin typeface="+mn-lt"/>
                          <a:ea typeface="SimSun" panose="02010600030101010101" pitchFamily="2" charset="-122"/>
                          <a:cs typeface="Times New Roman" panose="02020603050405020304" pitchFamily="18" charset="0"/>
                        </a:rPr>
                        <a:t>│</a:t>
                      </a:r>
                      <a:r>
                        <a:rPr lang="en-US" sz="1600" dirty="0">
                          <a:solidFill>
                            <a:schemeClr val="tx2"/>
                          </a:solidFill>
                          <a:effectLst/>
                          <a:latin typeface="+mn-lt"/>
                        </a:rPr>
                        <a:t>A6</a:t>
                      </a:r>
                      <a:r>
                        <a:rPr lang="en-US" sz="1600" baseline="30000" dirty="0">
                          <a:solidFill>
                            <a:schemeClr val="tx2"/>
                          </a:solidFill>
                          <a:effectLst/>
                          <a:latin typeface="+mn-lt"/>
                        </a:rPr>
                        <a:t>c</a:t>
                      </a:r>
                      <a:endParaRPr lang="en-US" sz="1600" baseline="3000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 239 (72) </a:t>
                      </a:r>
                      <a:r>
                        <a:rPr lang="en-US" sz="1600" dirty="0">
                          <a:solidFill>
                            <a:schemeClr val="tx2"/>
                          </a:solidFill>
                          <a:effectLst/>
                          <a:latin typeface="+mn-lt"/>
                          <a:ea typeface="SimSun" panose="02010600030101010101" pitchFamily="2" charset="-122"/>
                          <a:cs typeface="Times New Roman" panose="02020603050405020304" pitchFamily="18" charset="0"/>
                        </a:rPr>
                        <a:t>│</a:t>
                      </a:r>
                      <a:r>
                        <a:rPr lang="en-US" sz="1600" dirty="0">
                          <a:solidFill>
                            <a:schemeClr val="tx2"/>
                          </a:solidFill>
                          <a:effectLst/>
                          <a:latin typeface="+mn-lt"/>
                        </a:rPr>
                        <a:t>94 (28)</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121 (73)</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44 (27)</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4038697"/>
                  </a:ext>
                </a:extLst>
              </a:tr>
              <a:tr h="250622">
                <a:tc>
                  <a:txBody>
                    <a:bodyPr/>
                    <a:lstStyle/>
                    <a:p>
                      <a:pPr marL="0" marR="0" indent="0">
                        <a:lnSpc>
                          <a:spcPct val="100000"/>
                        </a:lnSpc>
                        <a:spcBef>
                          <a:spcPts val="0"/>
                        </a:spcBef>
                        <a:spcAft>
                          <a:spcPts val="0"/>
                        </a:spcAft>
                      </a:pPr>
                      <a:r>
                        <a:rPr lang="en-US" sz="1600" dirty="0">
                          <a:solidFill>
                            <a:schemeClr val="tx2"/>
                          </a:solidFill>
                          <a:latin typeface="+mn-lt"/>
                        </a:rPr>
                        <a:t>Barcelona Clinic Liver Cancer stage</a:t>
                      </a:r>
                      <a:r>
                        <a:rPr lang="en-SG"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ea typeface="SimSun" panose="02010600030101010101" pitchFamily="2" charset="-122"/>
                          <a:cs typeface="Times New Roman" panose="02020603050405020304" pitchFamily="18" charset="0"/>
                        </a:rPr>
                        <a:t>B│C</a:t>
                      </a: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52 (15)</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276 (82)</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600" dirty="0">
                          <a:solidFill>
                            <a:schemeClr val="tx2"/>
                          </a:solidFill>
                          <a:effectLst/>
                          <a:latin typeface="+mn-lt"/>
                        </a:rPr>
                        <a:t>26 (16)</a:t>
                      </a:r>
                      <a:r>
                        <a:rPr lang="en-US" sz="1600" dirty="0">
                          <a:solidFill>
                            <a:schemeClr val="tx2"/>
                          </a:solidFill>
                          <a:effectLst/>
                          <a:latin typeface="+mn-lt"/>
                          <a:ea typeface="SimSun" panose="02010600030101010101" pitchFamily="2" charset="-122"/>
                          <a:cs typeface="Times New Roman" panose="02020603050405020304" pitchFamily="18" charset="0"/>
                        </a:rPr>
                        <a:t> │</a:t>
                      </a:r>
                      <a:r>
                        <a:rPr lang="en-US" sz="1600" dirty="0">
                          <a:solidFill>
                            <a:schemeClr val="tx2"/>
                          </a:solidFill>
                          <a:effectLst/>
                          <a:latin typeface="+mn-lt"/>
                        </a:rPr>
                        <a:t>133 (81)</a:t>
                      </a:r>
                      <a:endParaRPr lang="en-US" sz="160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060849605"/>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AFP at baseline ≥ 400 ng/mL</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126 (38)</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61 (37)</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32297641"/>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MVI present</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129 (38)</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71 (43)</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215516687"/>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EHS present</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212 (63)</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93 (56)</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74595214"/>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MVI and/or EHS present</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258 (77)</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120 (73)</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85523316"/>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Varices at baseline</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88 (26)</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43 (26)</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29096538"/>
                  </a:ext>
                </a:extLst>
              </a:tr>
              <a:tr h="250622">
                <a:tc>
                  <a:txBody>
                    <a:bodyPr/>
                    <a:lstStyle/>
                    <a:p>
                      <a:pPr marL="0" marR="0">
                        <a:lnSpc>
                          <a:spcPct val="100000"/>
                        </a:lnSpc>
                        <a:spcBef>
                          <a:spcPts val="0"/>
                        </a:spcBef>
                        <a:spcAft>
                          <a:spcPts val="0"/>
                        </a:spcAft>
                      </a:pPr>
                      <a:r>
                        <a:rPr lang="en-US" sz="1600" b="0" dirty="0">
                          <a:solidFill>
                            <a:schemeClr val="tx2"/>
                          </a:solidFill>
                          <a:effectLst/>
                          <a:latin typeface="+mn-lt"/>
                        </a:rPr>
                        <a:t>    Varices treated at baseline</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36 (11)</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23 (14)</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93523495"/>
                  </a:ext>
                </a:extLst>
              </a:tr>
              <a:tr h="250622">
                <a:tc>
                  <a:txBody>
                    <a:bodyPr/>
                    <a:lstStyle/>
                    <a:p>
                      <a:pPr marL="0" marR="0" indent="0">
                        <a:lnSpc>
                          <a:spcPct val="100000"/>
                        </a:lnSpc>
                        <a:spcBef>
                          <a:spcPts val="0"/>
                        </a:spcBef>
                        <a:spcAft>
                          <a:spcPts val="0"/>
                        </a:spcAft>
                      </a:pPr>
                      <a:r>
                        <a:rPr lang="en-US" sz="1600" b="0" dirty="0">
                          <a:solidFill>
                            <a:schemeClr val="tx2"/>
                          </a:solidFill>
                          <a:effectLst/>
                          <a:latin typeface="+mn-lt"/>
                        </a:rPr>
                        <a:t>HCC etiology</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15025468"/>
                  </a:ext>
                </a:extLst>
              </a:tr>
              <a:tr h="250622">
                <a:tc>
                  <a:txBody>
                    <a:bodyPr/>
                    <a:lstStyle/>
                    <a:p>
                      <a:pPr marL="173038" marR="0" indent="0">
                        <a:lnSpc>
                          <a:spcPct val="100000"/>
                        </a:lnSpc>
                        <a:spcBef>
                          <a:spcPts val="0"/>
                        </a:spcBef>
                        <a:spcAft>
                          <a:spcPts val="0"/>
                        </a:spcAft>
                      </a:pPr>
                      <a:r>
                        <a:rPr lang="en-US" sz="1600" b="0" dirty="0">
                          <a:solidFill>
                            <a:schemeClr val="tx2"/>
                          </a:solidFill>
                          <a:effectLst/>
                          <a:latin typeface="+mn-lt"/>
                        </a:rPr>
                        <a:t>Hepatitis B</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164 (49)</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76 (46)</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806975806"/>
                  </a:ext>
                </a:extLst>
              </a:tr>
              <a:tr h="250622">
                <a:tc>
                  <a:txBody>
                    <a:bodyPr/>
                    <a:lstStyle/>
                    <a:p>
                      <a:pPr marL="158750" marR="0">
                        <a:lnSpc>
                          <a:spcPct val="100000"/>
                        </a:lnSpc>
                        <a:spcBef>
                          <a:spcPts val="0"/>
                        </a:spcBef>
                        <a:spcAft>
                          <a:spcPts val="0"/>
                        </a:spcAft>
                      </a:pPr>
                      <a:r>
                        <a:rPr lang="en-US" sz="1600" b="0" dirty="0">
                          <a:solidFill>
                            <a:schemeClr val="tx2"/>
                          </a:solidFill>
                          <a:effectLst/>
                          <a:latin typeface="+mn-lt"/>
                        </a:rPr>
                        <a:t>Hepatitis C</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72 (21)</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36 (22)</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11396017"/>
                  </a:ext>
                </a:extLst>
              </a:tr>
              <a:tr h="250622">
                <a:tc>
                  <a:txBody>
                    <a:bodyPr/>
                    <a:lstStyle/>
                    <a:p>
                      <a:pPr marL="158750" marR="0">
                        <a:lnSpc>
                          <a:spcPct val="100000"/>
                        </a:lnSpc>
                        <a:spcBef>
                          <a:spcPts val="0"/>
                        </a:spcBef>
                        <a:spcAft>
                          <a:spcPts val="0"/>
                        </a:spcAft>
                      </a:pPr>
                      <a:r>
                        <a:rPr lang="en-US" sz="1600" b="0" dirty="0">
                          <a:solidFill>
                            <a:schemeClr val="tx2"/>
                          </a:solidFill>
                          <a:effectLst/>
                          <a:latin typeface="+mn-lt"/>
                        </a:rPr>
                        <a:t>Non-</a:t>
                      </a:r>
                      <a:r>
                        <a:rPr lang="en-US" sz="1600" b="0" dirty="0" err="1">
                          <a:solidFill>
                            <a:schemeClr val="tx2"/>
                          </a:solidFill>
                          <a:effectLst/>
                          <a:latin typeface="+mn-lt"/>
                        </a:rPr>
                        <a:t>viral</a:t>
                      </a:r>
                      <a:r>
                        <a:rPr lang="en-US" sz="1600" b="0" baseline="30000" dirty="0" err="1">
                          <a:solidFill>
                            <a:schemeClr val="tx2"/>
                          </a:solidFill>
                          <a:effectLst/>
                          <a:latin typeface="+mn-lt"/>
                        </a:rPr>
                        <a:t>d</a:t>
                      </a:r>
                      <a:endParaRPr lang="en-US" sz="1600" b="0" baseline="30000" dirty="0">
                        <a:solidFill>
                          <a:schemeClr val="tx2"/>
                        </a:solidFill>
                        <a:effectLst/>
                        <a:latin typeface="+mn-lt"/>
                        <a:ea typeface="SimSun" panose="02010600030101010101" pitchFamily="2" charset="-122"/>
                        <a:cs typeface="Times New Roman" panose="02020603050405020304" pitchFamily="18" charset="0"/>
                      </a:endParaRPr>
                    </a:p>
                  </a:txBody>
                  <a:tcPr marL="109694" marR="0" marT="0" marB="0" anchor="b">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100 (30)</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600" b="0" dirty="0">
                          <a:solidFill>
                            <a:schemeClr val="tx2"/>
                          </a:solidFill>
                          <a:effectLst/>
                          <a:latin typeface="+mn-lt"/>
                        </a:rPr>
                        <a:t>53 (32)</a:t>
                      </a:r>
                      <a:endParaRPr lang="en-US" sz="1600" b="0" dirty="0">
                        <a:solidFill>
                          <a:schemeClr val="tx2"/>
                        </a:solidFill>
                        <a:effectLst/>
                        <a:latin typeface="+mn-lt"/>
                        <a:ea typeface="SimSun" panose="02010600030101010101" pitchFamily="2" charset="-122"/>
                        <a:cs typeface="Times New Roman" panose="02020603050405020304" pitchFamily="18" charset="0"/>
                      </a:endParaRPr>
                    </a:p>
                  </a:txBody>
                  <a:tcPr marL="0" marR="0" marT="0" marB="0" anchor="b">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537024158"/>
                  </a:ext>
                </a:extLst>
              </a:tr>
            </a:tbl>
          </a:graphicData>
        </a:graphic>
      </p:graphicFrame>
      <p:sp>
        <p:nvSpPr>
          <p:cNvPr id="12" name="Slide Number Placeholder 11">
            <a:extLst>
              <a:ext uri="{FF2B5EF4-FFF2-40B4-BE49-F238E27FC236}">
                <a16:creationId xmlns:a16="http://schemas.microsoft.com/office/drawing/2014/main" id="{D05D6692-8277-4C59-8AC9-E956A970D230}"/>
              </a:ext>
            </a:extLst>
          </p:cNvPr>
          <p:cNvSpPr>
            <a:spLocks noGrp="1"/>
          </p:cNvSpPr>
          <p:nvPr>
            <p:ph type="sldNum" sz="quarter" idx="4"/>
          </p:nvPr>
        </p:nvSpPr>
        <p:spPr>
          <a:xfrm>
            <a:off x="10816326" y="6428359"/>
            <a:ext cx="781877" cy="365125"/>
          </a:xfrm>
        </p:spPr>
        <p:txBody>
          <a:bodyPr/>
          <a:lstStyle/>
          <a:p>
            <a:fld id="{FCE43C0F-8A7B-3A4B-9DB5-B3472E36E833}" type="slidenum">
              <a:rPr lang="en-GB" smtClean="0"/>
              <a:pPr/>
              <a:t>25</a:t>
            </a:fld>
            <a:endParaRPr lang="en-GB" dirty="0"/>
          </a:p>
        </p:txBody>
      </p:sp>
    </p:spTree>
    <p:extLst>
      <p:ext uri="{BB962C8B-B14F-4D97-AF65-F5344CB8AC3E}">
        <p14:creationId xmlns:p14="http://schemas.microsoft.com/office/powerpoint/2010/main" val="34444738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IMbrave150 Trial</a:t>
            </a:r>
            <a:br>
              <a:rPr lang="en-GB" dirty="0"/>
            </a:br>
            <a:r>
              <a:rPr lang="en-GB" dirty="0"/>
              <a:t>Key Efficacy Data: Updated OS and PFS</a:t>
            </a:r>
          </a:p>
        </p:txBody>
      </p:sp>
      <p:sp>
        <p:nvSpPr>
          <p:cNvPr id="7" name="Text Placeholder 6"/>
          <p:cNvSpPr>
            <a:spLocks noGrp="1"/>
          </p:cNvSpPr>
          <p:nvPr>
            <p:ph sz="quarter" idx="15"/>
          </p:nvPr>
        </p:nvSpPr>
        <p:spPr>
          <a:xfrm>
            <a:off x="620184" y="6356351"/>
            <a:ext cx="8116800" cy="365125"/>
          </a:xfrm>
        </p:spPr>
        <p:txBody>
          <a:bodyPr/>
          <a:lstStyle/>
          <a:p>
            <a:pPr>
              <a:spcBef>
                <a:spcPts val="0"/>
              </a:spcBef>
              <a:spcAft>
                <a:spcPts val="300"/>
              </a:spcAft>
            </a:pPr>
            <a:r>
              <a:rPr lang="en-GB" altLang="en-US" dirty="0"/>
              <a:t>CI, confidence interval; HR, hazard ratio; mo, month; OS, overall survival; PFS, progression-free survival</a:t>
            </a:r>
          </a:p>
          <a:p>
            <a:pPr>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a:t>
            </a:r>
            <a:r>
              <a:rPr lang="en-GB" altLang="en-US" kern="0" dirty="0">
                <a:ea typeface="ＭＳ Ｐゴシック"/>
              </a:rPr>
              <a:t>; </a:t>
            </a:r>
            <a:r>
              <a:rPr lang="en-GB" altLang="en-US" dirty="0"/>
              <a:t>Finn RS, et al.</a:t>
            </a:r>
            <a:r>
              <a:rPr lang="en-GB" dirty="0"/>
              <a:t> J Clinical Oncol. 39, no. 3_suppl. 267-267 (presented at ASCO 2021)</a:t>
            </a:r>
            <a:endParaRPr lang="en-GB" altLang="en-US" dirty="0"/>
          </a:p>
        </p:txBody>
      </p:sp>
      <p:graphicFrame>
        <p:nvGraphicFramePr>
          <p:cNvPr id="362" name="Table 362">
            <a:extLst>
              <a:ext uri="{FF2B5EF4-FFF2-40B4-BE49-F238E27FC236}">
                <a16:creationId xmlns:a16="http://schemas.microsoft.com/office/drawing/2014/main" id="{510C1D0A-1737-4E97-8507-CB4C5951FAF9}"/>
              </a:ext>
            </a:extLst>
          </p:cNvPr>
          <p:cNvGraphicFramePr>
            <a:graphicFrameLocks noGrp="1"/>
          </p:cNvGraphicFramePr>
          <p:nvPr/>
        </p:nvGraphicFramePr>
        <p:xfrm>
          <a:off x="1238024" y="4025312"/>
          <a:ext cx="3537824" cy="1421892"/>
        </p:xfrm>
        <a:graphic>
          <a:graphicData uri="http://schemas.openxmlformats.org/drawingml/2006/table">
            <a:tbl>
              <a:tblPr firstRow="1" bandRow="1">
                <a:tableStyleId>{5C22544A-7EE6-4342-B048-85BDC9FD1C3A}</a:tableStyleId>
              </a:tblPr>
              <a:tblGrid>
                <a:gridCol w="1305824">
                  <a:extLst>
                    <a:ext uri="{9D8B030D-6E8A-4147-A177-3AD203B41FA5}">
                      <a16:colId xmlns:a16="http://schemas.microsoft.com/office/drawing/2014/main" val="3197993720"/>
                    </a:ext>
                  </a:extLst>
                </a:gridCol>
                <a:gridCol w="1116000">
                  <a:extLst>
                    <a:ext uri="{9D8B030D-6E8A-4147-A177-3AD203B41FA5}">
                      <a16:colId xmlns:a16="http://schemas.microsoft.com/office/drawing/2014/main" val="4006486496"/>
                    </a:ext>
                  </a:extLst>
                </a:gridCol>
                <a:gridCol w="1116000">
                  <a:extLst>
                    <a:ext uri="{9D8B030D-6E8A-4147-A177-3AD203B41FA5}">
                      <a16:colId xmlns:a16="http://schemas.microsoft.com/office/drawing/2014/main" val="3322685951"/>
                    </a:ext>
                  </a:extLst>
                </a:gridCol>
              </a:tblGrid>
              <a:tr h="251263">
                <a:tc>
                  <a:txBody>
                    <a:bodyPr/>
                    <a:lstStyle/>
                    <a:p>
                      <a:pPr>
                        <a:lnSpc>
                          <a:spcPct val="90000"/>
                        </a:lnSpc>
                      </a:pPr>
                      <a:r>
                        <a:rPr lang="en-GB" sz="1100" dirty="0"/>
                        <a:t>Updated OS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90000"/>
                        </a:lnSpc>
                      </a:pPr>
                      <a:r>
                        <a:rPr lang="en-GB" sz="1100" dirty="0"/>
                        <a:t>atezo + bev </a:t>
                      </a:r>
                      <a:br>
                        <a:rPr lang="en-GB" sz="1100" dirty="0"/>
                      </a:br>
                      <a:r>
                        <a:rPr lang="en-GB" sz="1100" dirty="0"/>
                        <a:t>(n = 336)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gn="ctr">
                        <a:lnSpc>
                          <a:spcPct val="90000"/>
                        </a:lnSpc>
                      </a:pPr>
                      <a:r>
                        <a:rPr lang="en-GB" sz="1100" dirty="0"/>
                        <a:t>sorafenib </a:t>
                      </a:r>
                      <a:br>
                        <a:rPr lang="en-GB" sz="1100" dirty="0"/>
                      </a:br>
                      <a:r>
                        <a:rPr lang="en-GB" sz="1100" dirty="0"/>
                        <a:t>( n = 165)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532494760"/>
                  </a:ext>
                </a:extLst>
              </a:tr>
              <a:tr h="236979">
                <a:tc>
                  <a:txBody>
                    <a:bodyPr/>
                    <a:lstStyle/>
                    <a:p>
                      <a:pPr>
                        <a:lnSpc>
                          <a:spcPct val="90000"/>
                        </a:lnSpc>
                      </a:pPr>
                      <a:r>
                        <a:rPr lang="en-GB" sz="1100" dirty="0">
                          <a:solidFill>
                            <a:schemeClr val="tx2"/>
                          </a:solidFill>
                        </a:rPr>
                        <a:t>OS events, n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90000"/>
                        </a:lnSpc>
                      </a:pPr>
                      <a:r>
                        <a:rPr lang="en-GB" sz="1100" dirty="0">
                          <a:solidFill>
                            <a:schemeClr val="tx2"/>
                          </a:solidFill>
                        </a:rPr>
                        <a:t>180 (54)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90000"/>
                        </a:lnSpc>
                      </a:pPr>
                      <a:r>
                        <a:rPr lang="en-GB" sz="1100" dirty="0">
                          <a:solidFill>
                            <a:schemeClr val="tx2"/>
                          </a:solidFill>
                        </a:rPr>
                        <a:t>100 (61)</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60962589"/>
                  </a:ext>
                </a:extLst>
              </a:tr>
              <a:tr h="251263">
                <a:tc>
                  <a:txBody>
                    <a:bodyPr/>
                    <a:lstStyle/>
                    <a:p>
                      <a:pPr>
                        <a:lnSpc>
                          <a:spcPct val="90000"/>
                        </a:lnSpc>
                      </a:pPr>
                      <a:r>
                        <a:rPr lang="en-GB" sz="1100" dirty="0">
                          <a:solidFill>
                            <a:schemeClr val="tx2"/>
                          </a:solidFill>
                        </a:rPr>
                        <a:t>Median OS, mo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90000"/>
                        </a:lnSpc>
                      </a:pPr>
                      <a:r>
                        <a:rPr lang="en-GB" sz="1100" b="1" dirty="0">
                          <a:solidFill>
                            <a:schemeClr val="tx2"/>
                          </a:solidFill>
                        </a:rPr>
                        <a:t>19.2 </a:t>
                      </a:r>
                      <a:br>
                        <a:rPr lang="en-GB" sz="1100" dirty="0">
                          <a:solidFill>
                            <a:schemeClr val="tx2"/>
                          </a:solidFill>
                        </a:rPr>
                      </a:br>
                      <a:r>
                        <a:rPr lang="en-GB" sz="1100" dirty="0">
                          <a:solidFill>
                            <a:schemeClr val="tx2"/>
                          </a:solidFill>
                        </a:rPr>
                        <a:t>(17.0, 23.7)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90000"/>
                        </a:lnSpc>
                      </a:pPr>
                      <a:r>
                        <a:rPr lang="en-GB" sz="1100" b="1" dirty="0">
                          <a:solidFill>
                            <a:schemeClr val="tx2"/>
                          </a:solidFill>
                        </a:rPr>
                        <a:t>13.4 </a:t>
                      </a:r>
                      <a:br>
                        <a:rPr lang="en-GB" sz="1100" dirty="0">
                          <a:solidFill>
                            <a:schemeClr val="tx2"/>
                          </a:solidFill>
                        </a:rPr>
                      </a:br>
                      <a:r>
                        <a:rPr lang="en-GB" sz="1100" dirty="0">
                          <a:solidFill>
                            <a:schemeClr val="tx2"/>
                          </a:solidFill>
                        </a:rPr>
                        <a:t>(11.4, 16.9)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916290272"/>
                  </a:ext>
                </a:extLst>
              </a:tr>
              <a:tr h="236979">
                <a:tc>
                  <a:txBody>
                    <a:bodyPr/>
                    <a:lstStyle/>
                    <a:p>
                      <a:pPr>
                        <a:lnSpc>
                          <a:spcPct val="90000"/>
                        </a:lnSpc>
                      </a:pPr>
                      <a:r>
                        <a:rPr lang="en-GB" sz="1100" dirty="0">
                          <a:solidFill>
                            <a:schemeClr val="tx2"/>
                          </a:solidFill>
                        </a:rPr>
                        <a:t>Stratified HR (95%CI)</a:t>
                      </a:r>
                      <a:endParaRPr lang="en-GB" sz="1100" baseline="30000" dirty="0">
                        <a:solidFill>
                          <a:schemeClr val="tx2"/>
                        </a:solidFill>
                      </a:endParaRPr>
                    </a:p>
                  </a:txBody>
                  <a:tcPr marL="21600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90000"/>
                        </a:lnSpc>
                      </a:pPr>
                      <a:r>
                        <a:rPr lang="en-GB" sz="1100" b="1" dirty="0">
                          <a:solidFill>
                            <a:schemeClr val="tx2"/>
                          </a:solidFill>
                        </a:rPr>
                        <a:t>0.66 </a:t>
                      </a:r>
                      <a:r>
                        <a:rPr lang="en-GB" sz="1100" dirty="0">
                          <a:solidFill>
                            <a:schemeClr val="tx2"/>
                          </a:solidFill>
                        </a:rPr>
                        <a:t>(0.52, 0.85) </a:t>
                      </a:r>
                      <a:r>
                        <a:rPr lang="en-GB" sz="1100" i="1" dirty="0">
                          <a:solidFill>
                            <a:schemeClr val="tx2"/>
                          </a:solidFill>
                        </a:rPr>
                        <a:t>P</a:t>
                      </a:r>
                      <a:r>
                        <a:rPr lang="en-GB" sz="1100" dirty="0">
                          <a:solidFill>
                            <a:schemeClr val="tx2"/>
                          </a:solidFill>
                        </a:rPr>
                        <a:t> = 0.0009</a:t>
                      </a:r>
                      <a:endParaRPr lang="en-GB" sz="1100" baseline="30000" dirty="0">
                        <a:solidFill>
                          <a:schemeClr val="tx2"/>
                        </a:solidFill>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2555233767"/>
                  </a:ext>
                </a:extLst>
              </a:tr>
            </a:tbl>
          </a:graphicData>
        </a:graphic>
      </p:graphicFrame>
      <p:graphicFrame>
        <p:nvGraphicFramePr>
          <p:cNvPr id="363" name="Table 362">
            <a:extLst>
              <a:ext uri="{FF2B5EF4-FFF2-40B4-BE49-F238E27FC236}">
                <a16:creationId xmlns:a16="http://schemas.microsoft.com/office/drawing/2014/main" id="{F28F026A-7A4F-4302-941E-7274BBCE6B39}"/>
              </a:ext>
            </a:extLst>
          </p:cNvPr>
          <p:cNvGraphicFramePr>
            <a:graphicFrameLocks noGrp="1"/>
          </p:cNvGraphicFramePr>
          <p:nvPr/>
        </p:nvGraphicFramePr>
        <p:xfrm>
          <a:off x="7261033" y="4025312"/>
          <a:ext cx="3537824" cy="1421892"/>
        </p:xfrm>
        <a:graphic>
          <a:graphicData uri="http://schemas.openxmlformats.org/drawingml/2006/table">
            <a:tbl>
              <a:tblPr firstRow="1" bandRow="1">
                <a:tableStyleId>{5C22544A-7EE6-4342-B048-85BDC9FD1C3A}</a:tableStyleId>
              </a:tblPr>
              <a:tblGrid>
                <a:gridCol w="1305824">
                  <a:extLst>
                    <a:ext uri="{9D8B030D-6E8A-4147-A177-3AD203B41FA5}">
                      <a16:colId xmlns:a16="http://schemas.microsoft.com/office/drawing/2014/main" val="3197993720"/>
                    </a:ext>
                  </a:extLst>
                </a:gridCol>
                <a:gridCol w="1116000">
                  <a:extLst>
                    <a:ext uri="{9D8B030D-6E8A-4147-A177-3AD203B41FA5}">
                      <a16:colId xmlns:a16="http://schemas.microsoft.com/office/drawing/2014/main" val="4006486496"/>
                    </a:ext>
                  </a:extLst>
                </a:gridCol>
                <a:gridCol w="1116000">
                  <a:extLst>
                    <a:ext uri="{9D8B030D-6E8A-4147-A177-3AD203B41FA5}">
                      <a16:colId xmlns:a16="http://schemas.microsoft.com/office/drawing/2014/main" val="3322685951"/>
                    </a:ext>
                  </a:extLst>
                </a:gridCol>
              </a:tblGrid>
              <a:tr h="251263">
                <a:tc>
                  <a:txBody>
                    <a:bodyPr/>
                    <a:lstStyle/>
                    <a:p>
                      <a:pPr>
                        <a:lnSpc>
                          <a:spcPct val="90000"/>
                        </a:lnSpc>
                      </a:pPr>
                      <a:r>
                        <a:rPr lang="en-GB" sz="1100" dirty="0"/>
                        <a:t>Updated PFS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lnSpc>
                          <a:spcPct val="90000"/>
                        </a:lnSpc>
                      </a:pPr>
                      <a:r>
                        <a:rPr lang="en-GB" sz="1100" dirty="0"/>
                        <a:t>atezo + bev </a:t>
                      </a:r>
                      <a:br>
                        <a:rPr lang="en-GB" sz="1100" dirty="0"/>
                      </a:br>
                      <a:r>
                        <a:rPr lang="en-GB" sz="1100" dirty="0"/>
                        <a:t>(n = 336)</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75000"/>
                      </a:schemeClr>
                    </a:solidFill>
                  </a:tcPr>
                </a:tc>
                <a:tc>
                  <a:txBody>
                    <a:bodyPr/>
                    <a:lstStyle/>
                    <a:p>
                      <a:pPr algn="ctr">
                        <a:lnSpc>
                          <a:spcPct val="90000"/>
                        </a:lnSpc>
                      </a:pPr>
                      <a:r>
                        <a:rPr lang="en-GB" sz="1100" dirty="0"/>
                        <a:t>sorafenib </a:t>
                      </a:r>
                      <a:br>
                        <a:rPr lang="en-GB" sz="1100" dirty="0"/>
                      </a:br>
                      <a:r>
                        <a:rPr lang="en-GB" sz="1100" dirty="0"/>
                        <a:t>( n = 165)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532494760"/>
                  </a:ext>
                </a:extLst>
              </a:tr>
              <a:tr h="236979">
                <a:tc>
                  <a:txBody>
                    <a:bodyPr/>
                    <a:lstStyle/>
                    <a:p>
                      <a:pPr>
                        <a:lnSpc>
                          <a:spcPct val="90000"/>
                        </a:lnSpc>
                      </a:pPr>
                      <a:r>
                        <a:rPr lang="en-GB" sz="1100" dirty="0">
                          <a:solidFill>
                            <a:schemeClr val="tx2"/>
                          </a:solidFill>
                        </a:rPr>
                        <a:t>PFS events, n (%)</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90000"/>
                        </a:lnSpc>
                      </a:pPr>
                      <a:r>
                        <a:rPr lang="en-GB" sz="1100" dirty="0">
                          <a:solidFill>
                            <a:schemeClr val="tx2"/>
                          </a:solidFill>
                        </a:rPr>
                        <a:t>257 (76)</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lnSpc>
                          <a:spcPct val="90000"/>
                        </a:lnSpc>
                      </a:pPr>
                      <a:r>
                        <a:rPr lang="en-GB" sz="1100" dirty="0">
                          <a:solidFill>
                            <a:schemeClr val="tx2"/>
                          </a:solidFill>
                        </a:rPr>
                        <a:t>130 (79)</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460962589"/>
                  </a:ext>
                </a:extLst>
              </a:tr>
              <a:tr h="251263">
                <a:tc>
                  <a:txBody>
                    <a:bodyPr/>
                    <a:lstStyle/>
                    <a:p>
                      <a:pPr>
                        <a:lnSpc>
                          <a:spcPct val="90000"/>
                        </a:lnSpc>
                      </a:pPr>
                      <a:r>
                        <a:rPr lang="en-GB" sz="1100" dirty="0">
                          <a:solidFill>
                            <a:schemeClr val="tx2"/>
                          </a:solidFill>
                        </a:rPr>
                        <a:t>Median PFS, </a:t>
                      </a:r>
                      <a:r>
                        <a:rPr lang="en-GB" sz="1100" dirty="0" err="1">
                          <a:solidFill>
                            <a:schemeClr val="tx2"/>
                          </a:solidFill>
                        </a:rPr>
                        <a:t>mo</a:t>
                      </a:r>
                      <a:r>
                        <a:rPr lang="en-GB" sz="1100" dirty="0">
                          <a:solidFill>
                            <a:schemeClr val="tx2"/>
                          </a:solidFill>
                        </a:rPr>
                        <a:t> (95% CI)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90000"/>
                        </a:lnSpc>
                      </a:pPr>
                      <a:r>
                        <a:rPr lang="en-GB" sz="1100" b="1" dirty="0">
                          <a:solidFill>
                            <a:schemeClr val="tx2"/>
                          </a:solidFill>
                        </a:rPr>
                        <a:t>6.9</a:t>
                      </a:r>
                      <a:br>
                        <a:rPr lang="en-GB" sz="1100" dirty="0">
                          <a:solidFill>
                            <a:schemeClr val="tx2"/>
                          </a:solidFill>
                        </a:rPr>
                      </a:br>
                      <a:r>
                        <a:rPr lang="en-GB" sz="1100" dirty="0">
                          <a:solidFill>
                            <a:schemeClr val="tx2"/>
                          </a:solidFill>
                        </a:rPr>
                        <a:t>(5.7, 8.6)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lnSpc>
                          <a:spcPct val="90000"/>
                        </a:lnSpc>
                      </a:pPr>
                      <a:r>
                        <a:rPr lang="en-GB" sz="1100" b="1" dirty="0">
                          <a:solidFill>
                            <a:schemeClr val="tx2"/>
                          </a:solidFill>
                        </a:rPr>
                        <a:t>4.3 </a:t>
                      </a:r>
                      <a:br>
                        <a:rPr lang="en-GB" sz="1100" dirty="0">
                          <a:solidFill>
                            <a:schemeClr val="tx2"/>
                          </a:solidFill>
                        </a:rPr>
                      </a:br>
                      <a:r>
                        <a:rPr lang="en-GB" sz="1100" dirty="0">
                          <a:solidFill>
                            <a:schemeClr val="tx2"/>
                          </a:solidFill>
                        </a:rPr>
                        <a:t>(4.0, 5.6)</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916290272"/>
                  </a:ext>
                </a:extLst>
              </a:tr>
              <a:tr h="236979">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GB" sz="1100" dirty="0">
                          <a:solidFill>
                            <a:schemeClr val="tx2"/>
                          </a:solidFill>
                        </a:rPr>
                        <a:t>Stratified HR (95%CI)</a:t>
                      </a:r>
                      <a:endParaRPr lang="en-GB" sz="1100" baseline="30000" dirty="0">
                        <a:solidFill>
                          <a:schemeClr val="tx2"/>
                        </a:solidFill>
                      </a:endParaRPr>
                    </a:p>
                  </a:txBody>
                  <a:tcPr marL="21600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gridSpan="2">
                  <a:txBody>
                    <a:bodyPr/>
                    <a:lstStyle/>
                    <a:p>
                      <a:pPr algn="ctr">
                        <a:lnSpc>
                          <a:spcPct val="90000"/>
                        </a:lnSpc>
                      </a:pPr>
                      <a:r>
                        <a:rPr lang="en-GB" sz="1100" b="1" dirty="0">
                          <a:solidFill>
                            <a:schemeClr val="tx2"/>
                          </a:solidFill>
                        </a:rPr>
                        <a:t>0.65 </a:t>
                      </a:r>
                      <a:r>
                        <a:rPr lang="en-GB" sz="1100" dirty="0">
                          <a:solidFill>
                            <a:schemeClr val="tx2"/>
                          </a:solidFill>
                        </a:rPr>
                        <a:t>(0.53, 0.81) </a:t>
                      </a:r>
                      <a:r>
                        <a:rPr lang="en-GB" sz="1100" i="1" dirty="0">
                          <a:solidFill>
                            <a:schemeClr val="tx2"/>
                          </a:solidFill>
                        </a:rPr>
                        <a:t>P</a:t>
                      </a:r>
                      <a:r>
                        <a:rPr lang="en-GB" sz="1100" dirty="0">
                          <a:solidFill>
                            <a:schemeClr val="tx2"/>
                          </a:solidFill>
                        </a:rPr>
                        <a:t> = 0.0001</a:t>
                      </a:r>
                      <a:endParaRPr lang="en-GB" sz="1100" baseline="30000" dirty="0">
                        <a:solidFill>
                          <a:schemeClr val="tx2"/>
                        </a:solidFill>
                      </a:endParaRPr>
                    </a:p>
                  </a:txBody>
                  <a:tcPr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lang="en-GB" dirty="0"/>
                    </a:p>
                  </a:txBody>
                  <a:tcPr/>
                </a:tc>
                <a:extLst>
                  <a:ext uri="{0D108BD9-81ED-4DB2-BD59-A6C34878D82A}">
                    <a16:rowId xmlns:a16="http://schemas.microsoft.com/office/drawing/2014/main" val="2555233767"/>
                  </a:ext>
                </a:extLst>
              </a:tr>
            </a:tbl>
          </a:graphicData>
        </a:graphic>
      </p:graphicFrame>
      <p:grpSp>
        <p:nvGrpSpPr>
          <p:cNvPr id="795" name="Group 794">
            <a:extLst>
              <a:ext uri="{FF2B5EF4-FFF2-40B4-BE49-F238E27FC236}">
                <a16:creationId xmlns:a16="http://schemas.microsoft.com/office/drawing/2014/main" id="{3458974C-E789-48D7-8267-B2AB026FFD1F}"/>
              </a:ext>
            </a:extLst>
          </p:cNvPr>
          <p:cNvGrpSpPr/>
          <p:nvPr/>
        </p:nvGrpSpPr>
        <p:grpSpPr>
          <a:xfrm>
            <a:off x="635048" y="1520772"/>
            <a:ext cx="4853257" cy="2399115"/>
            <a:chOff x="635048" y="2080168"/>
            <a:chExt cx="4853257" cy="2399115"/>
          </a:xfrm>
        </p:grpSpPr>
        <p:grpSp>
          <p:nvGrpSpPr>
            <p:cNvPr id="352" name="Group 351">
              <a:extLst>
                <a:ext uri="{FF2B5EF4-FFF2-40B4-BE49-F238E27FC236}">
                  <a16:creationId xmlns:a16="http://schemas.microsoft.com/office/drawing/2014/main" id="{4500AEFF-636F-4676-AC29-A417CB6F67EA}"/>
                </a:ext>
              </a:extLst>
            </p:cNvPr>
            <p:cNvGrpSpPr/>
            <p:nvPr/>
          </p:nvGrpSpPr>
          <p:grpSpPr>
            <a:xfrm>
              <a:off x="635048" y="2080168"/>
              <a:ext cx="4853257" cy="2399115"/>
              <a:chOff x="635048" y="2080168"/>
              <a:chExt cx="4853257" cy="2399115"/>
            </a:xfrm>
          </p:grpSpPr>
          <p:sp>
            <p:nvSpPr>
              <p:cNvPr id="243" name="TextBox 242">
                <a:extLst>
                  <a:ext uri="{FF2B5EF4-FFF2-40B4-BE49-F238E27FC236}">
                    <a16:creationId xmlns:a16="http://schemas.microsoft.com/office/drawing/2014/main" id="{EDE763C6-2B10-4A76-B749-ACE2C5E6C334}"/>
                  </a:ext>
                </a:extLst>
              </p:cNvPr>
              <p:cNvSpPr txBox="1"/>
              <p:nvPr/>
            </p:nvSpPr>
            <p:spPr>
              <a:xfrm>
                <a:off x="1110781" y="4233062"/>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(months)</a:t>
                </a:r>
              </a:p>
            </p:txBody>
          </p:sp>
          <p:grpSp>
            <p:nvGrpSpPr>
              <p:cNvPr id="342" name="Group 341">
                <a:extLst>
                  <a:ext uri="{FF2B5EF4-FFF2-40B4-BE49-F238E27FC236}">
                    <a16:creationId xmlns:a16="http://schemas.microsoft.com/office/drawing/2014/main" id="{0E6AE21A-08DA-45FA-A07C-E2836889A8E1}"/>
                  </a:ext>
                </a:extLst>
              </p:cNvPr>
              <p:cNvGrpSpPr/>
              <p:nvPr/>
            </p:nvGrpSpPr>
            <p:grpSpPr>
              <a:xfrm>
                <a:off x="1060110" y="4097748"/>
                <a:ext cx="4428195" cy="230832"/>
                <a:chOff x="1060110" y="4097748"/>
                <a:chExt cx="4428195" cy="230832"/>
              </a:xfrm>
            </p:grpSpPr>
            <p:sp>
              <p:nvSpPr>
                <p:cNvPr id="290" name="TextBox 289">
                  <a:extLst>
                    <a:ext uri="{FF2B5EF4-FFF2-40B4-BE49-F238E27FC236}">
                      <a16:creationId xmlns:a16="http://schemas.microsoft.com/office/drawing/2014/main" id="{5768DD4F-5CE6-4F49-9ABA-6B54999E2AB1}"/>
                    </a:ext>
                  </a:extLst>
                </p:cNvPr>
                <p:cNvSpPr txBox="1"/>
                <p:nvPr/>
              </p:nvSpPr>
              <p:spPr>
                <a:xfrm>
                  <a:off x="1060110" y="4097748"/>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291" name="TextBox 290">
                  <a:extLst>
                    <a:ext uri="{FF2B5EF4-FFF2-40B4-BE49-F238E27FC236}">
                      <a16:creationId xmlns:a16="http://schemas.microsoft.com/office/drawing/2014/main" id="{DEE8FBE6-F0CA-4539-AE18-D0FDB0CF45FD}"/>
                    </a:ext>
                  </a:extLst>
                </p:cNvPr>
                <p:cNvSpPr txBox="1"/>
                <p:nvPr/>
              </p:nvSpPr>
              <p:spPr>
                <a:xfrm>
                  <a:off x="5177331" y="4097748"/>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29</a:t>
                  </a:r>
                </a:p>
              </p:txBody>
            </p:sp>
            <p:sp>
              <p:nvSpPr>
                <p:cNvPr id="292" name="TextBox 291">
                  <a:extLst>
                    <a:ext uri="{FF2B5EF4-FFF2-40B4-BE49-F238E27FC236}">
                      <a16:creationId xmlns:a16="http://schemas.microsoft.com/office/drawing/2014/main" id="{43D8EABA-72C6-4B6B-AF39-4FE045A00CCD}"/>
                    </a:ext>
                  </a:extLst>
                </p:cNvPr>
                <p:cNvSpPr txBox="1"/>
                <p:nvPr/>
              </p:nvSpPr>
              <p:spPr>
                <a:xfrm>
                  <a:off x="1231548" y="4097748"/>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a:t>
                  </a:r>
                </a:p>
              </p:txBody>
            </p:sp>
            <p:sp>
              <p:nvSpPr>
                <p:cNvPr id="293" name="TextBox 292">
                  <a:extLst>
                    <a:ext uri="{FF2B5EF4-FFF2-40B4-BE49-F238E27FC236}">
                      <a16:creationId xmlns:a16="http://schemas.microsoft.com/office/drawing/2014/main" id="{932F811D-C11F-42CC-8684-3DF296A3FC68}"/>
                    </a:ext>
                  </a:extLst>
                </p:cNvPr>
                <p:cNvSpPr txBox="1"/>
                <p:nvPr/>
              </p:nvSpPr>
              <p:spPr>
                <a:xfrm>
                  <a:off x="1471412"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294" name="TextBox 293">
                  <a:extLst>
                    <a:ext uri="{FF2B5EF4-FFF2-40B4-BE49-F238E27FC236}">
                      <a16:creationId xmlns:a16="http://schemas.microsoft.com/office/drawing/2014/main" id="{AD963123-0C10-4FDA-8961-B31364BC884C}"/>
                    </a:ext>
                  </a:extLst>
                </p:cNvPr>
                <p:cNvSpPr txBox="1"/>
                <p:nvPr/>
              </p:nvSpPr>
              <p:spPr>
                <a:xfrm>
                  <a:off x="2077226" y="4097748"/>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8</a:t>
                  </a:r>
                </a:p>
              </p:txBody>
            </p:sp>
            <p:sp>
              <p:nvSpPr>
                <p:cNvPr id="295" name="TextBox 294">
                  <a:extLst>
                    <a:ext uri="{FF2B5EF4-FFF2-40B4-BE49-F238E27FC236}">
                      <a16:creationId xmlns:a16="http://schemas.microsoft.com/office/drawing/2014/main" id="{0F801B9A-2A44-4A09-8050-E1E13A8F1582}"/>
                    </a:ext>
                  </a:extLst>
                </p:cNvPr>
                <p:cNvSpPr txBox="1"/>
                <p:nvPr/>
              </p:nvSpPr>
              <p:spPr>
                <a:xfrm>
                  <a:off x="2709761" y="4097748"/>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296" name="TextBox 295">
                  <a:extLst>
                    <a:ext uri="{FF2B5EF4-FFF2-40B4-BE49-F238E27FC236}">
                      <a16:creationId xmlns:a16="http://schemas.microsoft.com/office/drawing/2014/main" id="{28398065-5C11-492C-8AD8-FDB678D132AF}"/>
                    </a:ext>
                  </a:extLst>
                </p:cNvPr>
                <p:cNvSpPr txBox="1"/>
                <p:nvPr/>
              </p:nvSpPr>
              <p:spPr>
                <a:xfrm>
                  <a:off x="1341288" y="4097748"/>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a:t>
                  </a:r>
                </a:p>
              </p:txBody>
            </p:sp>
            <p:sp>
              <p:nvSpPr>
                <p:cNvPr id="297" name="TextBox 296">
                  <a:extLst>
                    <a:ext uri="{FF2B5EF4-FFF2-40B4-BE49-F238E27FC236}">
                      <a16:creationId xmlns:a16="http://schemas.microsoft.com/office/drawing/2014/main" id="{8306EC27-D56C-49E2-8565-8880B1337082}"/>
                    </a:ext>
                  </a:extLst>
                </p:cNvPr>
                <p:cNvSpPr txBox="1"/>
                <p:nvPr/>
              </p:nvSpPr>
              <p:spPr>
                <a:xfrm>
                  <a:off x="2217991" y="4097748"/>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298" name="TextBox 297">
                  <a:extLst>
                    <a:ext uri="{FF2B5EF4-FFF2-40B4-BE49-F238E27FC236}">
                      <a16:creationId xmlns:a16="http://schemas.microsoft.com/office/drawing/2014/main" id="{07EFB945-632B-45C8-9FA7-F1D4CD4F71DE}"/>
                    </a:ext>
                  </a:extLst>
                </p:cNvPr>
                <p:cNvSpPr txBox="1"/>
                <p:nvPr/>
              </p:nvSpPr>
              <p:spPr>
                <a:xfrm>
                  <a:off x="2580712" y="4097748"/>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11</a:t>
                  </a:r>
                </a:p>
              </p:txBody>
            </p:sp>
            <p:sp>
              <p:nvSpPr>
                <p:cNvPr id="299" name="TextBox 298">
                  <a:extLst>
                    <a:ext uri="{FF2B5EF4-FFF2-40B4-BE49-F238E27FC236}">
                      <a16:creationId xmlns:a16="http://schemas.microsoft.com/office/drawing/2014/main" id="{8712777B-62D2-431E-9FC5-F40859A129B4}"/>
                    </a:ext>
                  </a:extLst>
                </p:cNvPr>
                <p:cNvSpPr txBox="1"/>
                <p:nvPr/>
              </p:nvSpPr>
              <p:spPr>
                <a:xfrm>
                  <a:off x="5005439"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28</a:t>
                  </a:r>
                </a:p>
              </p:txBody>
            </p:sp>
            <p:sp>
              <p:nvSpPr>
                <p:cNvPr id="300" name="TextBox 299">
                  <a:extLst>
                    <a:ext uri="{FF2B5EF4-FFF2-40B4-BE49-F238E27FC236}">
                      <a16:creationId xmlns:a16="http://schemas.microsoft.com/office/drawing/2014/main" id="{5DEAD69D-AF1A-4579-8CB0-D79DDAED2307}"/>
                    </a:ext>
                  </a:extLst>
                </p:cNvPr>
                <p:cNvSpPr txBox="1"/>
                <p:nvPr/>
              </p:nvSpPr>
              <p:spPr>
                <a:xfrm>
                  <a:off x="4868887"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301" name="TextBox 300">
                  <a:extLst>
                    <a:ext uri="{FF2B5EF4-FFF2-40B4-BE49-F238E27FC236}">
                      <a16:creationId xmlns:a16="http://schemas.microsoft.com/office/drawing/2014/main" id="{B110CA51-179B-49EF-9ADA-6EAB9105BDA6}"/>
                    </a:ext>
                  </a:extLst>
                </p:cNvPr>
                <p:cNvSpPr txBox="1"/>
                <p:nvPr/>
              </p:nvSpPr>
              <p:spPr>
                <a:xfrm>
                  <a:off x="4718047"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26</a:t>
                  </a:r>
                </a:p>
              </p:txBody>
            </p:sp>
            <p:sp>
              <p:nvSpPr>
                <p:cNvPr id="302" name="TextBox 301">
                  <a:extLst>
                    <a:ext uri="{FF2B5EF4-FFF2-40B4-BE49-F238E27FC236}">
                      <a16:creationId xmlns:a16="http://schemas.microsoft.com/office/drawing/2014/main" id="{842B6C3B-8DD1-447B-B0BF-0EEE4148ACE7}"/>
                    </a:ext>
                  </a:extLst>
                </p:cNvPr>
                <p:cNvSpPr txBox="1"/>
                <p:nvPr/>
              </p:nvSpPr>
              <p:spPr>
                <a:xfrm>
                  <a:off x="4579115"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25</a:t>
                  </a:r>
                </a:p>
              </p:txBody>
            </p:sp>
            <p:sp>
              <p:nvSpPr>
                <p:cNvPr id="303" name="TextBox 302">
                  <a:extLst>
                    <a:ext uri="{FF2B5EF4-FFF2-40B4-BE49-F238E27FC236}">
                      <a16:creationId xmlns:a16="http://schemas.microsoft.com/office/drawing/2014/main" id="{AC73FB17-0B8B-4DDA-9A01-73AF419D65B5}"/>
                    </a:ext>
                  </a:extLst>
                </p:cNvPr>
                <p:cNvSpPr txBox="1"/>
                <p:nvPr/>
              </p:nvSpPr>
              <p:spPr>
                <a:xfrm>
                  <a:off x="4440425"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304" name="TextBox 303">
                  <a:extLst>
                    <a:ext uri="{FF2B5EF4-FFF2-40B4-BE49-F238E27FC236}">
                      <a16:creationId xmlns:a16="http://schemas.microsoft.com/office/drawing/2014/main" id="{53CFFDDE-B38C-4838-A197-D5AA04AA526D}"/>
                    </a:ext>
                  </a:extLst>
                </p:cNvPr>
                <p:cNvSpPr txBox="1"/>
                <p:nvPr/>
              </p:nvSpPr>
              <p:spPr>
                <a:xfrm>
                  <a:off x="2430733" y="4097748"/>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10</a:t>
                  </a:r>
                </a:p>
              </p:txBody>
            </p:sp>
            <p:sp>
              <p:nvSpPr>
                <p:cNvPr id="309" name="TextBox 308">
                  <a:extLst>
                    <a:ext uri="{FF2B5EF4-FFF2-40B4-BE49-F238E27FC236}">
                      <a16:creationId xmlns:a16="http://schemas.microsoft.com/office/drawing/2014/main" id="{1A0BC2A0-9C45-4AB6-9A52-7F3555764BF9}"/>
                    </a:ext>
                  </a:extLst>
                </p:cNvPr>
                <p:cNvSpPr txBox="1"/>
                <p:nvPr/>
              </p:nvSpPr>
              <p:spPr>
                <a:xfrm>
                  <a:off x="1612104"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a:t>
                  </a:r>
                </a:p>
              </p:txBody>
            </p:sp>
            <p:sp>
              <p:nvSpPr>
                <p:cNvPr id="311" name="TextBox 310">
                  <a:extLst>
                    <a:ext uri="{FF2B5EF4-FFF2-40B4-BE49-F238E27FC236}">
                      <a16:creationId xmlns:a16="http://schemas.microsoft.com/office/drawing/2014/main" id="{27DE3BD0-901C-4221-9941-42C0DAD335B6}"/>
                    </a:ext>
                  </a:extLst>
                </p:cNvPr>
                <p:cNvSpPr txBox="1"/>
                <p:nvPr/>
              </p:nvSpPr>
              <p:spPr>
                <a:xfrm>
                  <a:off x="1752796"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5</a:t>
                  </a:r>
                </a:p>
              </p:txBody>
            </p:sp>
            <p:sp>
              <p:nvSpPr>
                <p:cNvPr id="313" name="TextBox 312">
                  <a:extLst>
                    <a:ext uri="{FF2B5EF4-FFF2-40B4-BE49-F238E27FC236}">
                      <a16:creationId xmlns:a16="http://schemas.microsoft.com/office/drawing/2014/main" id="{33336F21-4E83-4E84-9781-FEDE863E0D47}"/>
                    </a:ext>
                  </a:extLst>
                </p:cNvPr>
                <p:cNvSpPr txBox="1"/>
                <p:nvPr/>
              </p:nvSpPr>
              <p:spPr>
                <a:xfrm>
                  <a:off x="1898250"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315" name="TextBox 314">
                  <a:extLst>
                    <a:ext uri="{FF2B5EF4-FFF2-40B4-BE49-F238E27FC236}">
                      <a16:creationId xmlns:a16="http://schemas.microsoft.com/office/drawing/2014/main" id="{45B128FD-0BAB-44B4-9ADD-D91988A1CE35}"/>
                    </a:ext>
                  </a:extLst>
                </p:cNvPr>
                <p:cNvSpPr txBox="1"/>
                <p:nvPr/>
              </p:nvSpPr>
              <p:spPr>
                <a:xfrm>
                  <a:off x="2034180"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7</a:t>
                  </a:r>
                </a:p>
              </p:txBody>
            </p:sp>
            <p:sp>
              <p:nvSpPr>
                <p:cNvPr id="319" name="TextBox 318">
                  <a:extLst>
                    <a:ext uri="{FF2B5EF4-FFF2-40B4-BE49-F238E27FC236}">
                      <a16:creationId xmlns:a16="http://schemas.microsoft.com/office/drawing/2014/main" id="{51D6BF43-61A0-484F-A6CD-706F20E5D1DC}"/>
                    </a:ext>
                  </a:extLst>
                </p:cNvPr>
                <p:cNvSpPr txBox="1"/>
                <p:nvPr/>
              </p:nvSpPr>
              <p:spPr>
                <a:xfrm>
                  <a:off x="429200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23</a:t>
                  </a:r>
                </a:p>
              </p:txBody>
            </p:sp>
            <p:sp>
              <p:nvSpPr>
                <p:cNvPr id="321" name="TextBox 320">
                  <a:extLst>
                    <a:ext uri="{FF2B5EF4-FFF2-40B4-BE49-F238E27FC236}">
                      <a16:creationId xmlns:a16="http://schemas.microsoft.com/office/drawing/2014/main" id="{CC74599F-7B3B-43F1-A3F6-8556E107D244}"/>
                    </a:ext>
                  </a:extLst>
                </p:cNvPr>
                <p:cNvSpPr txBox="1"/>
                <p:nvPr/>
              </p:nvSpPr>
              <p:spPr>
                <a:xfrm>
                  <a:off x="4143583"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22</a:t>
                  </a:r>
                </a:p>
              </p:txBody>
            </p:sp>
            <p:sp>
              <p:nvSpPr>
                <p:cNvPr id="323" name="TextBox 322">
                  <a:extLst>
                    <a:ext uri="{FF2B5EF4-FFF2-40B4-BE49-F238E27FC236}">
                      <a16:creationId xmlns:a16="http://schemas.microsoft.com/office/drawing/2014/main" id="{E14180E9-2160-4B21-84C3-5E55008FBDCF}"/>
                    </a:ext>
                  </a:extLst>
                </p:cNvPr>
                <p:cNvSpPr txBox="1"/>
                <p:nvPr/>
              </p:nvSpPr>
              <p:spPr>
                <a:xfrm>
                  <a:off x="399992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325" name="TextBox 324">
                  <a:extLst>
                    <a:ext uri="{FF2B5EF4-FFF2-40B4-BE49-F238E27FC236}">
                      <a16:creationId xmlns:a16="http://schemas.microsoft.com/office/drawing/2014/main" id="{47BDC78F-198E-4CAA-8A59-3412E2813D98}"/>
                    </a:ext>
                  </a:extLst>
                </p:cNvPr>
                <p:cNvSpPr txBox="1"/>
                <p:nvPr/>
              </p:nvSpPr>
              <p:spPr>
                <a:xfrm>
                  <a:off x="3858646"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20</a:t>
                  </a:r>
                </a:p>
              </p:txBody>
            </p:sp>
            <p:sp>
              <p:nvSpPr>
                <p:cNvPr id="327" name="TextBox 326">
                  <a:extLst>
                    <a:ext uri="{FF2B5EF4-FFF2-40B4-BE49-F238E27FC236}">
                      <a16:creationId xmlns:a16="http://schemas.microsoft.com/office/drawing/2014/main" id="{7EAE53B9-D6BC-4D49-ADEB-B1F11FF2FD46}"/>
                    </a:ext>
                  </a:extLst>
                </p:cNvPr>
                <p:cNvSpPr txBox="1"/>
                <p:nvPr/>
              </p:nvSpPr>
              <p:spPr>
                <a:xfrm>
                  <a:off x="3717368"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19</a:t>
                  </a:r>
                </a:p>
              </p:txBody>
            </p:sp>
            <p:sp>
              <p:nvSpPr>
                <p:cNvPr id="329" name="TextBox 328">
                  <a:extLst>
                    <a:ext uri="{FF2B5EF4-FFF2-40B4-BE49-F238E27FC236}">
                      <a16:creationId xmlns:a16="http://schemas.microsoft.com/office/drawing/2014/main" id="{CEFBF46C-D876-49A7-B5A2-B89C437839CE}"/>
                    </a:ext>
                  </a:extLst>
                </p:cNvPr>
                <p:cNvSpPr txBox="1"/>
                <p:nvPr/>
              </p:nvSpPr>
              <p:spPr>
                <a:xfrm>
                  <a:off x="3578471"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sp>
              <p:nvSpPr>
                <p:cNvPr id="331" name="TextBox 330">
                  <a:extLst>
                    <a:ext uri="{FF2B5EF4-FFF2-40B4-BE49-F238E27FC236}">
                      <a16:creationId xmlns:a16="http://schemas.microsoft.com/office/drawing/2014/main" id="{541764B9-EE68-4655-A664-6C313FC30640}"/>
                    </a:ext>
                  </a:extLst>
                </p:cNvPr>
                <p:cNvSpPr txBox="1"/>
                <p:nvPr/>
              </p:nvSpPr>
              <p:spPr>
                <a:xfrm>
                  <a:off x="343957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17</a:t>
                  </a:r>
                </a:p>
              </p:txBody>
            </p:sp>
            <p:sp>
              <p:nvSpPr>
                <p:cNvPr id="333" name="TextBox 332">
                  <a:extLst>
                    <a:ext uri="{FF2B5EF4-FFF2-40B4-BE49-F238E27FC236}">
                      <a16:creationId xmlns:a16="http://schemas.microsoft.com/office/drawing/2014/main" id="{BDF61290-AAF7-4803-B9C1-AE87DA847FB6}"/>
                    </a:ext>
                  </a:extLst>
                </p:cNvPr>
                <p:cNvSpPr txBox="1"/>
                <p:nvPr/>
              </p:nvSpPr>
              <p:spPr>
                <a:xfrm>
                  <a:off x="329353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16</a:t>
                  </a:r>
                </a:p>
              </p:txBody>
            </p:sp>
            <p:sp>
              <p:nvSpPr>
                <p:cNvPr id="335" name="TextBox 334">
                  <a:extLst>
                    <a:ext uri="{FF2B5EF4-FFF2-40B4-BE49-F238E27FC236}">
                      <a16:creationId xmlns:a16="http://schemas.microsoft.com/office/drawing/2014/main" id="{6DD0D010-8BEF-46B2-AE83-06AD3B784E4E}"/>
                    </a:ext>
                  </a:extLst>
                </p:cNvPr>
                <p:cNvSpPr txBox="1"/>
                <p:nvPr/>
              </p:nvSpPr>
              <p:spPr>
                <a:xfrm>
                  <a:off x="314749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337" name="TextBox 336">
                  <a:extLst>
                    <a:ext uri="{FF2B5EF4-FFF2-40B4-BE49-F238E27FC236}">
                      <a16:creationId xmlns:a16="http://schemas.microsoft.com/office/drawing/2014/main" id="{18E7AFED-A42F-4111-ACEC-F0B26B2692F2}"/>
                    </a:ext>
                  </a:extLst>
                </p:cNvPr>
                <p:cNvSpPr txBox="1"/>
                <p:nvPr/>
              </p:nvSpPr>
              <p:spPr>
                <a:xfrm>
                  <a:off x="300145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14</a:t>
                  </a:r>
                </a:p>
              </p:txBody>
            </p:sp>
            <p:sp>
              <p:nvSpPr>
                <p:cNvPr id="339" name="TextBox 338">
                  <a:extLst>
                    <a:ext uri="{FF2B5EF4-FFF2-40B4-BE49-F238E27FC236}">
                      <a16:creationId xmlns:a16="http://schemas.microsoft.com/office/drawing/2014/main" id="{0E526C6D-971E-4F15-9644-58CC75D64C65}"/>
                    </a:ext>
                  </a:extLst>
                </p:cNvPr>
                <p:cNvSpPr txBox="1"/>
                <p:nvPr/>
              </p:nvSpPr>
              <p:spPr>
                <a:xfrm>
                  <a:off x="285541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13</a:t>
                  </a:r>
                </a:p>
              </p:txBody>
            </p:sp>
          </p:grpSp>
          <p:grpSp>
            <p:nvGrpSpPr>
              <p:cNvPr id="351" name="Group 350">
                <a:extLst>
                  <a:ext uri="{FF2B5EF4-FFF2-40B4-BE49-F238E27FC236}">
                    <a16:creationId xmlns:a16="http://schemas.microsoft.com/office/drawing/2014/main" id="{B962E408-F5B4-4C21-A5AC-0AD021ACD70C}"/>
                  </a:ext>
                </a:extLst>
              </p:cNvPr>
              <p:cNvGrpSpPr/>
              <p:nvPr/>
            </p:nvGrpSpPr>
            <p:grpSpPr>
              <a:xfrm>
                <a:off x="635048" y="2080168"/>
                <a:ext cx="4706096" cy="2052254"/>
                <a:chOff x="635048" y="2080168"/>
                <a:chExt cx="4706096" cy="2052254"/>
              </a:xfrm>
            </p:grpSpPr>
            <p:sp>
              <p:nvSpPr>
                <p:cNvPr id="229" name="TextBox 228">
                  <a:extLst>
                    <a:ext uri="{FF2B5EF4-FFF2-40B4-BE49-F238E27FC236}">
                      <a16:creationId xmlns:a16="http://schemas.microsoft.com/office/drawing/2014/main" id="{E135B435-C034-4D47-A259-0043869426F0}"/>
                    </a:ext>
                  </a:extLst>
                </p:cNvPr>
                <p:cNvSpPr txBox="1"/>
                <p:nvPr/>
              </p:nvSpPr>
              <p:spPr>
                <a:xfrm>
                  <a:off x="705807" y="357236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230" name="TextBox 229">
                  <a:extLst>
                    <a:ext uri="{FF2B5EF4-FFF2-40B4-BE49-F238E27FC236}">
                      <a16:creationId xmlns:a16="http://schemas.microsoft.com/office/drawing/2014/main" id="{9A324A0B-E436-4075-819F-2299F233ABBF}"/>
                    </a:ext>
                  </a:extLst>
                </p:cNvPr>
                <p:cNvSpPr txBox="1"/>
                <p:nvPr/>
              </p:nvSpPr>
              <p:spPr>
                <a:xfrm>
                  <a:off x="705807" y="3860706"/>
                  <a:ext cx="404973" cy="211202"/>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a:t>
                  </a:r>
                </a:p>
              </p:txBody>
            </p:sp>
            <p:sp>
              <p:nvSpPr>
                <p:cNvPr id="233" name="TextBox 232">
                  <a:extLst>
                    <a:ext uri="{FF2B5EF4-FFF2-40B4-BE49-F238E27FC236}">
                      <a16:creationId xmlns:a16="http://schemas.microsoft.com/office/drawing/2014/main" id="{97253B5C-5F0F-489D-94B5-24B5B56DE3C1}"/>
                    </a:ext>
                  </a:extLst>
                </p:cNvPr>
                <p:cNvSpPr txBox="1"/>
                <p:nvPr/>
              </p:nvSpPr>
              <p:spPr>
                <a:xfrm>
                  <a:off x="705807" y="322167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235" name="TextBox 234">
                  <a:extLst>
                    <a:ext uri="{FF2B5EF4-FFF2-40B4-BE49-F238E27FC236}">
                      <a16:creationId xmlns:a16="http://schemas.microsoft.com/office/drawing/2014/main" id="{42E3049A-9265-475E-A886-5CE1F4BDD3C0}"/>
                    </a:ext>
                  </a:extLst>
                </p:cNvPr>
                <p:cNvSpPr txBox="1"/>
                <p:nvPr/>
              </p:nvSpPr>
              <p:spPr>
                <a:xfrm>
                  <a:off x="705807" y="281752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60</a:t>
                  </a:r>
                </a:p>
              </p:txBody>
            </p:sp>
            <p:sp>
              <p:nvSpPr>
                <p:cNvPr id="237" name="TextBox 236">
                  <a:extLst>
                    <a:ext uri="{FF2B5EF4-FFF2-40B4-BE49-F238E27FC236}">
                      <a16:creationId xmlns:a16="http://schemas.microsoft.com/office/drawing/2014/main" id="{FCBD9B45-1A90-46D2-9240-CEC69DA28E25}"/>
                    </a:ext>
                  </a:extLst>
                </p:cNvPr>
                <p:cNvSpPr txBox="1"/>
                <p:nvPr/>
              </p:nvSpPr>
              <p:spPr>
                <a:xfrm>
                  <a:off x="705807" y="246892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80</a:t>
                  </a:r>
                </a:p>
              </p:txBody>
            </p:sp>
            <p:sp>
              <p:nvSpPr>
                <p:cNvPr id="239" name="TextBox 238">
                  <a:extLst>
                    <a:ext uri="{FF2B5EF4-FFF2-40B4-BE49-F238E27FC236}">
                      <a16:creationId xmlns:a16="http://schemas.microsoft.com/office/drawing/2014/main" id="{81BDFFD3-CA79-4D0E-8CAE-24BEFFEF5C37}"/>
                    </a:ext>
                  </a:extLst>
                </p:cNvPr>
                <p:cNvSpPr txBox="1"/>
                <p:nvPr/>
              </p:nvSpPr>
              <p:spPr>
                <a:xfrm>
                  <a:off x="705807" y="208016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100</a:t>
                  </a:r>
                </a:p>
              </p:txBody>
            </p:sp>
            <p:cxnSp>
              <p:nvCxnSpPr>
                <p:cNvPr id="240" name="Straight Connector 239">
                  <a:extLst>
                    <a:ext uri="{FF2B5EF4-FFF2-40B4-BE49-F238E27FC236}">
                      <a16:creationId xmlns:a16="http://schemas.microsoft.com/office/drawing/2014/main" id="{244DE9D3-FCCE-4720-924C-54C5BCB430A5}"/>
                    </a:ext>
                  </a:extLst>
                </p:cNvPr>
                <p:cNvCxnSpPr>
                  <a:cxnSpLocks/>
                </p:cNvCxnSpPr>
                <p:nvPr/>
              </p:nvCxnSpPr>
              <p:spPr>
                <a:xfrm>
                  <a:off x="1118400" y="2134578"/>
                  <a:ext cx="0" cy="194495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1" name="TextBox 240">
                  <a:extLst>
                    <a:ext uri="{FF2B5EF4-FFF2-40B4-BE49-F238E27FC236}">
                      <a16:creationId xmlns:a16="http://schemas.microsoft.com/office/drawing/2014/main" id="{501DEBA2-5950-4F04-A0A9-3A1566F93A66}"/>
                    </a:ext>
                  </a:extLst>
                </p:cNvPr>
                <p:cNvSpPr txBox="1"/>
                <p:nvPr/>
              </p:nvSpPr>
              <p:spPr>
                <a:xfrm rot="16200000">
                  <a:off x="-186536" y="2956162"/>
                  <a:ext cx="1873999"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Overall survival (%)</a:t>
                  </a:r>
                </a:p>
              </p:txBody>
            </p:sp>
            <p:cxnSp>
              <p:nvCxnSpPr>
                <p:cNvPr id="242" name="Straight Connector 241">
                  <a:extLst>
                    <a:ext uri="{FF2B5EF4-FFF2-40B4-BE49-F238E27FC236}">
                      <a16:creationId xmlns:a16="http://schemas.microsoft.com/office/drawing/2014/main" id="{A60C5318-21D4-4BF8-AE82-D6A49845F350}"/>
                    </a:ext>
                  </a:extLst>
                </p:cNvPr>
                <p:cNvCxnSpPr>
                  <a:cxnSpLocks/>
                </p:cNvCxnSpPr>
                <p:nvPr/>
              </p:nvCxnSpPr>
              <p:spPr>
                <a:xfrm flipH="1">
                  <a:off x="1038780" y="40085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5" name="Straight Connector 254">
                  <a:extLst>
                    <a:ext uri="{FF2B5EF4-FFF2-40B4-BE49-F238E27FC236}">
                      <a16:creationId xmlns:a16="http://schemas.microsoft.com/office/drawing/2014/main" id="{8C96F9A6-1AA6-4262-9C9A-CFF96BEB5C07}"/>
                    </a:ext>
                  </a:extLst>
                </p:cNvPr>
                <p:cNvCxnSpPr>
                  <a:cxnSpLocks/>
                </p:cNvCxnSpPr>
                <p:nvPr/>
              </p:nvCxnSpPr>
              <p:spPr>
                <a:xfrm flipH="1">
                  <a:off x="1055185" y="364730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7" name="Straight Connector 256">
                  <a:extLst>
                    <a:ext uri="{FF2B5EF4-FFF2-40B4-BE49-F238E27FC236}">
                      <a16:creationId xmlns:a16="http://schemas.microsoft.com/office/drawing/2014/main" id="{E0ECD08B-80B0-4CC2-BAA2-ACA83F7BB044}"/>
                    </a:ext>
                  </a:extLst>
                </p:cNvPr>
                <p:cNvCxnSpPr>
                  <a:cxnSpLocks/>
                </p:cNvCxnSpPr>
                <p:nvPr/>
              </p:nvCxnSpPr>
              <p:spPr>
                <a:xfrm flipH="1">
                  <a:off x="1051523" y="328536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9" name="Straight Connector 258">
                  <a:extLst>
                    <a:ext uri="{FF2B5EF4-FFF2-40B4-BE49-F238E27FC236}">
                      <a16:creationId xmlns:a16="http://schemas.microsoft.com/office/drawing/2014/main" id="{C2E95428-D06D-443A-8013-DB6586A43000}"/>
                    </a:ext>
                  </a:extLst>
                </p:cNvPr>
                <p:cNvCxnSpPr>
                  <a:cxnSpLocks/>
                </p:cNvCxnSpPr>
                <p:nvPr/>
              </p:nvCxnSpPr>
              <p:spPr>
                <a:xfrm flipH="1">
                  <a:off x="1050242" y="288630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1" name="Straight Connector 260">
                  <a:extLst>
                    <a:ext uri="{FF2B5EF4-FFF2-40B4-BE49-F238E27FC236}">
                      <a16:creationId xmlns:a16="http://schemas.microsoft.com/office/drawing/2014/main" id="{F9333F62-ACE6-4596-A591-C39404283547}"/>
                    </a:ext>
                  </a:extLst>
                </p:cNvPr>
                <p:cNvCxnSpPr>
                  <a:cxnSpLocks/>
                </p:cNvCxnSpPr>
                <p:nvPr/>
              </p:nvCxnSpPr>
              <p:spPr>
                <a:xfrm flipH="1">
                  <a:off x="1049388" y="254292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3" name="Straight Connector 262">
                  <a:extLst>
                    <a:ext uri="{FF2B5EF4-FFF2-40B4-BE49-F238E27FC236}">
                      <a16:creationId xmlns:a16="http://schemas.microsoft.com/office/drawing/2014/main" id="{BA209058-4BCD-4D94-848F-D4FAF31A73A9}"/>
                    </a:ext>
                  </a:extLst>
                </p:cNvPr>
                <p:cNvCxnSpPr>
                  <a:cxnSpLocks/>
                </p:cNvCxnSpPr>
                <p:nvPr/>
              </p:nvCxnSpPr>
              <p:spPr>
                <a:xfrm flipH="1">
                  <a:off x="1048107" y="21485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41" name="Group 340">
                  <a:extLst>
                    <a:ext uri="{FF2B5EF4-FFF2-40B4-BE49-F238E27FC236}">
                      <a16:creationId xmlns:a16="http://schemas.microsoft.com/office/drawing/2014/main" id="{0B64CC14-BA16-4F9E-8D2E-32788B093AB2}"/>
                    </a:ext>
                  </a:extLst>
                </p:cNvPr>
                <p:cNvGrpSpPr/>
                <p:nvPr/>
              </p:nvGrpSpPr>
              <p:grpSpPr>
                <a:xfrm>
                  <a:off x="1173986" y="4060421"/>
                  <a:ext cx="4157932" cy="72001"/>
                  <a:chOff x="1173986" y="4060421"/>
                  <a:chExt cx="4157932" cy="72001"/>
                </a:xfrm>
              </p:grpSpPr>
              <p:cxnSp>
                <p:nvCxnSpPr>
                  <p:cNvPr id="245" name="Straight Connector 244">
                    <a:extLst>
                      <a:ext uri="{FF2B5EF4-FFF2-40B4-BE49-F238E27FC236}">
                        <a16:creationId xmlns:a16="http://schemas.microsoft.com/office/drawing/2014/main" id="{9D4D6DA3-2541-4DA8-AACF-E1F1A4E4A6D7}"/>
                      </a:ext>
                    </a:extLst>
                  </p:cNvPr>
                  <p:cNvCxnSpPr>
                    <a:cxnSpLocks/>
                  </p:cNvCxnSpPr>
                  <p:nvPr/>
                </p:nvCxnSpPr>
                <p:spPr>
                  <a:xfrm rot="16200000" flipH="1">
                    <a:off x="5295918"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6" name="Straight Connector 245">
                    <a:extLst>
                      <a:ext uri="{FF2B5EF4-FFF2-40B4-BE49-F238E27FC236}">
                        <a16:creationId xmlns:a16="http://schemas.microsoft.com/office/drawing/2014/main" id="{F960B00A-BD5C-4F01-B3AC-C3E02D10AE21}"/>
                      </a:ext>
                    </a:extLst>
                  </p:cNvPr>
                  <p:cNvCxnSpPr>
                    <a:cxnSpLocks/>
                  </p:cNvCxnSpPr>
                  <p:nvPr/>
                </p:nvCxnSpPr>
                <p:spPr>
                  <a:xfrm rot="16200000" flipH="1">
                    <a:off x="2852877"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a:extLst>
                      <a:ext uri="{FF2B5EF4-FFF2-40B4-BE49-F238E27FC236}">
                        <a16:creationId xmlns:a16="http://schemas.microsoft.com/office/drawing/2014/main" id="{D9D77EE8-031D-4643-9B43-E874EA11B697}"/>
                      </a:ext>
                    </a:extLst>
                  </p:cNvPr>
                  <p:cNvCxnSpPr>
                    <a:cxnSpLocks/>
                  </p:cNvCxnSpPr>
                  <p:nvPr/>
                </p:nvCxnSpPr>
                <p:spPr>
                  <a:xfrm rot="16200000" flipH="1">
                    <a:off x="227615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a:extLst>
                      <a:ext uri="{FF2B5EF4-FFF2-40B4-BE49-F238E27FC236}">
                        <a16:creationId xmlns:a16="http://schemas.microsoft.com/office/drawing/2014/main" id="{C8C939D1-F0D0-43AC-A751-A3B32F152E70}"/>
                      </a:ext>
                    </a:extLst>
                  </p:cNvPr>
                  <p:cNvCxnSpPr>
                    <a:cxnSpLocks/>
                  </p:cNvCxnSpPr>
                  <p:nvPr/>
                </p:nvCxnSpPr>
                <p:spPr>
                  <a:xfrm rot="16200000" flipH="1">
                    <a:off x="1560556"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9" name="Straight Connector 248">
                    <a:extLst>
                      <a:ext uri="{FF2B5EF4-FFF2-40B4-BE49-F238E27FC236}">
                        <a16:creationId xmlns:a16="http://schemas.microsoft.com/office/drawing/2014/main" id="{95985D5E-DB12-40D1-BFD3-DF591F0D320D}"/>
                      </a:ext>
                    </a:extLst>
                  </p:cNvPr>
                  <p:cNvCxnSpPr>
                    <a:cxnSpLocks/>
                  </p:cNvCxnSpPr>
                  <p:nvPr/>
                </p:nvCxnSpPr>
                <p:spPr>
                  <a:xfrm rot="16200000" flipH="1">
                    <a:off x="1273124"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0" name="Straight Connector 249">
                    <a:extLst>
                      <a:ext uri="{FF2B5EF4-FFF2-40B4-BE49-F238E27FC236}">
                        <a16:creationId xmlns:a16="http://schemas.microsoft.com/office/drawing/2014/main" id="{D0FA5F47-4063-4875-AE9A-4F18758200D7}"/>
                      </a:ext>
                    </a:extLst>
                  </p:cNvPr>
                  <p:cNvCxnSpPr>
                    <a:cxnSpLocks/>
                  </p:cNvCxnSpPr>
                  <p:nvPr/>
                </p:nvCxnSpPr>
                <p:spPr>
                  <a:xfrm rot="16200000" flipH="1">
                    <a:off x="1137986"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1" name="Straight Connector 250">
                    <a:extLst>
                      <a:ext uri="{FF2B5EF4-FFF2-40B4-BE49-F238E27FC236}">
                        <a16:creationId xmlns:a16="http://schemas.microsoft.com/office/drawing/2014/main" id="{386F2902-AC9F-4E1B-B138-5FDF601EAC99}"/>
                      </a:ext>
                    </a:extLst>
                  </p:cNvPr>
                  <p:cNvCxnSpPr>
                    <a:cxnSpLocks/>
                  </p:cNvCxnSpPr>
                  <p:nvPr/>
                </p:nvCxnSpPr>
                <p:spPr>
                  <a:xfrm rot="16200000" flipH="1">
                    <a:off x="2416917"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2" name="Straight Connector 251">
                    <a:extLst>
                      <a:ext uri="{FF2B5EF4-FFF2-40B4-BE49-F238E27FC236}">
                        <a16:creationId xmlns:a16="http://schemas.microsoft.com/office/drawing/2014/main" id="{C7CC3509-3157-4369-B32E-9658BF3B6B5A}"/>
                      </a:ext>
                    </a:extLst>
                  </p:cNvPr>
                  <p:cNvCxnSpPr>
                    <a:cxnSpLocks/>
                  </p:cNvCxnSpPr>
                  <p:nvPr/>
                </p:nvCxnSpPr>
                <p:spPr>
                  <a:xfrm rot="16200000" flipH="1">
                    <a:off x="270610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3" name="Straight Connector 252">
                    <a:extLst>
                      <a:ext uri="{FF2B5EF4-FFF2-40B4-BE49-F238E27FC236}">
                        <a16:creationId xmlns:a16="http://schemas.microsoft.com/office/drawing/2014/main" id="{0AA3486A-1291-44C6-A8B3-CA132A8CC494}"/>
                      </a:ext>
                    </a:extLst>
                  </p:cNvPr>
                  <p:cNvCxnSpPr>
                    <a:cxnSpLocks/>
                  </p:cNvCxnSpPr>
                  <p:nvPr/>
                </p:nvCxnSpPr>
                <p:spPr>
                  <a:xfrm rot="16200000" flipH="1">
                    <a:off x="5137223"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4" name="Straight Connector 263">
                    <a:extLst>
                      <a:ext uri="{FF2B5EF4-FFF2-40B4-BE49-F238E27FC236}">
                        <a16:creationId xmlns:a16="http://schemas.microsoft.com/office/drawing/2014/main" id="{B23E8EFC-2A4F-461E-984C-BFDD6EE79FA6}"/>
                      </a:ext>
                    </a:extLst>
                  </p:cNvPr>
                  <p:cNvCxnSpPr>
                    <a:cxnSpLocks/>
                  </p:cNvCxnSpPr>
                  <p:nvPr/>
                </p:nvCxnSpPr>
                <p:spPr>
                  <a:xfrm rot="16200000" flipH="1">
                    <a:off x="5000671"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5" name="Straight Connector 264">
                    <a:extLst>
                      <a:ext uri="{FF2B5EF4-FFF2-40B4-BE49-F238E27FC236}">
                        <a16:creationId xmlns:a16="http://schemas.microsoft.com/office/drawing/2014/main" id="{1D08EC16-9132-4693-B80E-09A2284B6D9A}"/>
                      </a:ext>
                    </a:extLst>
                  </p:cNvPr>
                  <p:cNvCxnSpPr>
                    <a:cxnSpLocks/>
                  </p:cNvCxnSpPr>
                  <p:nvPr/>
                </p:nvCxnSpPr>
                <p:spPr>
                  <a:xfrm rot="16200000" flipH="1">
                    <a:off x="4849831"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6" name="Straight Connector 265">
                    <a:extLst>
                      <a:ext uri="{FF2B5EF4-FFF2-40B4-BE49-F238E27FC236}">
                        <a16:creationId xmlns:a16="http://schemas.microsoft.com/office/drawing/2014/main" id="{A2AE7A00-4158-4CE3-9F4B-4A4163E9D58F}"/>
                      </a:ext>
                    </a:extLst>
                  </p:cNvPr>
                  <p:cNvCxnSpPr>
                    <a:cxnSpLocks/>
                  </p:cNvCxnSpPr>
                  <p:nvPr/>
                </p:nvCxnSpPr>
                <p:spPr>
                  <a:xfrm rot="16200000" flipH="1">
                    <a:off x="4710899"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7" name="Straight Connector 266">
                    <a:extLst>
                      <a:ext uri="{FF2B5EF4-FFF2-40B4-BE49-F238E27FC236}">
                        <a16:creationId xmlns:a16="http://schemas.microsoft.com/office/drawing/2014/main" id="{9C44C445-CCCA-47DC-989D-51E65CD576CD}"/>
                      </a:ext>
                    </a:extLst>
                  </p:cNvPr>
                  <p:cNvCxnSpPr>
                    <a:cxnSpLocks/>
                  </p:cNvCxnSpPr>
                  <p:nvPr/>
                </p:nvCxnSpPr>
                <p:spPr>
                  <a:xfrm rot="16200000" flipH="1">
                    <a:off x="4572209"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9" name="Straight Connector 268">
                    <a:extLst>
                      <a:ext uri="{FF2B5EF4-FFF2-40B4-BE49-F238E27FC236}">
                        <a16:creationId xmlns:a16="http://schemas.microsoft.com/office/drawing/2014/main" id="{57337CCA-5575-4ABF-94AD-1787D4321C83}"/>
                      </a:ext>
                    </a:extLst>
                  </p:cNvPr>
                  <p:cNvCxnSpPr>
                    <a:cxnSpLocks/>
                  </p:cNvCxnSpPr>
                  <p:nvPr/>
                </p:nvCxnSpPr>
                <p:spPr>
                  <a:xfrm rot="16200000" flipH="1">
                    <a:off x="2556123"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0" name="Straight Connector 269">
                    <a:extLst>
                      <a:ext uri="{FF2B5EF4-FFF2-40B4-BE49-F238E27FC236}">
                        <a16:creationId xmlns:a16="http://schemas.microsoft.com/office/drawing/2014/main" id="{7B5DF682-9A99-46FC-909C-99042ED999E5}"/>
                      </a:ext>
                    </a:extLst>
                  </p:cNvPr>
                  <p:cNvCxnSpPr>
                    <a:cxnSpLocks/>
                  </p:cNvCxnSpPr>
                  <p:nvPr/>
                </p:nvCxnSpPr>
                <p:spPr>
                  <a:xfrm rot="16200000" flipH="1">
                    <a:off x="1419379"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58C0311E-4DBF-44AC-81BE-FE476EA49A74}"/>
                      </a:ext>
                    </a:extLst>
                  </p:cNvPr>
                  <p:cNvCxnSpPr>
                    <a:cxnSpLocks/>
                  </p:cNvCxnSpPr>
                  <p:nvPr/>
                </p:nvCxnSpPr>
                <p:spPr>
                  <a:xfrm rot="16200000" flipH="1">
                    <a:off x="170124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C6909827-634E-4405-8713-DA7573EA1267}"/>
                      </a:ext>
                    </a:extLst>
                  </p:cNvPr>
                  <p:cNvCxnSpPr>
                    <a:cxnSpLocks/>
                  </p:cNvCxnSpPr>
                  <p:nvPr/>
                </p:nvCxnSpPr>
                <p:spPr>
                  <a:xfrm rot="16200000" flipH="1">
                    <a:off x="1841940"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4" name="Straight Connector 313">
                    <a:extLst>
                      <a:ext uri="{FF2B5EF4-FFF2-40B4-BE49-F238E27FC236}">
                        <a16:creationId xmlns:a16="http://schemas.microsoft.com/office/drawing/2014/main" id="{75F6424F-EEAF-4A1D-861B-DD6D51FB2124}"/>
                      </a:ext>
                    </a:extLst>
                  </p:cNvPr>
                  <p:cNvCxnSpPr>
                    <a:cxnSpLocks/>
                  </p:cNvCxnSpPr>
                  <p:nvPr/>
                </p:nvCxnSpPr>
                <p:spPr>
                  <a:xfrm rot="16200000" flipH="1">
                    <a:off x="1989775"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EBD7DAFB-3244-4077-857B-96BB13703D9A}"/>
                      </a:ext>
                    </a:extLst>
                  </p:cNvPr>
                  <p:cNvCxnSpPr>
                    <a:cxnSpLocks/>
                  </p:cNvCxnSpPr>
                  <p:nvPr/>
                </p:nvCxnSpPr>
                <p:spPr>
                  <a:xfrm rot="16200000" flipH="1">
                    <a:off x="2123324"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0" name="Straight Connector 319">
                    <a:extLst>
                      <a:ext uri="{FF2B5EF4-FFF2-40B4-BE49-F238E27FC236}">
                        <a16:creationId xmlns:a16="http://schemas.microsoft.com/office/drawing/2014/main" id="{05486998-C273-412A-A9AD-A31C56DE8ED4}"/>
                      </a:ext>
                    </a:extLst>
                  </p:cNvPr>
                  <p:cNvCxnSpPr>
                    <a:cxnSpLocks/>
                  </p:cNvCxnSpPr>
                  <p:nvPr/>
                </p:nvCxnSpPr>
                <p:spPr>
                  <a:xfrm rot="16200000" flipH="1">
                    <a:off x="4423788"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2" name="Straight Connector 321">
                    <a:extLst>
                      <a:ext uri="{FF2B5EF4-FFF2-40B4-BE49-F238E27FC236}">
                        <a16:creationId xmlns:a16="http://schemas.microsoft.com/office/drawing/2014/main" id="{FBC3B7D4-EB50-4A46-900E-C7D1CF981953}"/>
                      </a:ext>
                    </a:extLst>
                  </p:cNvPr>
                  <p:cNvCxnSpPr>
                    <a:cxnSpLocks/>
                  </p:cNvCxnSpPr>
                  <p:nvPr/>
                </p:nvCxnSpPr>
                <p:spPr>
                  <a:xfrm rot="16200000" flipH="1">
                    <a:off x="4275367"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4" name="Straight Connector 323">
                    <a:extLst>
                      <a:ext uri="{FF2B5EF4-FFF2-40B4-BE49-F238E27FC236}">
                        <a16:creationId xmlns:a16="http://schemas.microsoft.com/office/drawing/2014/main" id="{7A932877-CB44-42EC-BF1D-A9D198AAFC10}"/>
                      </a:ext>
                    </a:extLst>
                  </p:cNvPr>
                  <p:cNvCxnSpPr>
                    <a:cxnSpLocks/>
                  </p:cNvCxnSpPr>
                  <p:nvPr/>
                </p:nvCxnSpPr>
                <p:spPr>
                  <a:xfrm rot="16200000" flipH="1">
                    <a:off x="413170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6" name="Straight Connector 325">
                    <a:extLst>
                      <a:ext uri="{FF2B5EF4-FFF2-40B4-BE49-F238E27FC236}">
                        <a16:creationId xmlns:a16="http://schemas.microsoft.com/office/drawing/2014/main" id="{D33AFAE5-DDCE-4A70-A482-05FD3B5DA846}"/>
                      </a:ext>
                    </a:extLst>
                  </p:cNvPr>
                  <p:cNvCxnSpPr>
                    <a:cxnSpLocks/>
                  </p:cNvCxnSpPr>
                  <p:nvPr/>
                </p:nvCxnSpPr>
                <p:spPr>
                  <a:xfrm rot="16200000" flipH="1">
                    <a:off x="3990430"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8" name="Straight Connector 327">
                    <a:extLst>
                      <a:ext uri="{FF2B5EF4-FFF2-40B4-BE49-F238E27FC236}">
                        <a16:creationId xmlns:a16="http://schemas.microsoft.com/office/drawing/2014/main" id="{9479BCF6-ABC8-4D62-B558-09B7134941B4}"/>
                      </a:ext>
                    </a:extLst>
                  </p:cNvPr>
                  <p:cNvCxnSpPr>
                    <a:cxnSpLocks/>
                  </p:cNvCxnSpPr>
                  <p:nvPr/>
                </p:nvCxnSpPr>
                <p:spPr>
                  <a:xfrm rot="16200000" flipH="1">
                    <a:off x="384915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0" name="Straight Connector 329">
                    <a:extLst>
                      <a:ext uri="{FF2B5EF4-FFF2-40B4-BE49-F238E27FC236}">
                        <a16:creationId xmlns:a16="http://schemas.microsoft.com/office/drawing/2014/main" id="{5BDCC561-6768-4FA8-8EF9-D0AB20B49CC9}"/>
                      </a:ext>
                    </a:extLst>
                  </p:cNvPr>
                  <p:cNvCxnSpPr>
                    <a:cxnSpLocks/>
                  </p:cNvCxnSpPr>
                  <p:nvPr/>
                </p:nvCxnSpPr>
                <p:spPr>
                  <a:xfrm rot="16200000" flipH="1">
                    <a:off x="3710255"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2" name="Straight Connector 331">
                    <a:extLst>
                      <a:ext uri="{FF2B5EF4-FFF2-40B4-BE49-F238E27FC236}">
                        <a16:creationId xmlns:a16="http://schemas.microsoft.com/office/drawing/2014/main" id="{49683968-7519-4E38-AD26-876AD82CFB8C}"/>
                      </a:ext>
                    </a:extLst>
                  </p:cNvPr>
                  <p:cNvCxnSpPr>
                    <a:cxnSpLocks/>
                  </p:cNvCxnSpPr>
                  <p:nvPr/>
                </p:nvCxnSpPr>
                <p:spPr>
                  <a:xfrm rot="16200000" flipH="1">
                    <a:off x="357135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4" name="Straight Connector 333">
                    <a:extLst>
                      <a:ext uri="{FF2B5EF4-FFF2-40B4-BE49-F238E27FC236}">
                        <a16:creationId xmlns:a16="http://schemas.microsoft.com/office/drawing/2014/main" id="{CD939DA2-366E-4E7F-95F1-D7FC744D2112}"/>
                      </a:ext>
                    </a:extLst>
                  </p:cNvPr>
                  <p:cNvCxnSpPr>
                    <a:cxnSpLocks/>
                  </p:cNvCxnSpPr>
                  <p:nvPr/>
                </p:nvCxnSpPr>
                <p:spPr>
                  <a:xfrm rot="16200000" flipH="1">
                    <a:off x="342531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6" name="Straight Connector 335">
                    <a:extLst>
                      <a:ext uri="{FF2B5EF4-FFF2-40B4-BE49-F238E27FC236}">
                        <a16:creationId xmlns:a16="http://schemas.microsoft.com/office/drawing/2014/main" id="{44E6E1D3-5BC0-471F-AE0A-271E5C9B1A84}"/>
                      </a:ext>
                    </a:extLst>
                  </p:cNvPr>
                  <p:cNvCxnSpPr>
                    <a:cxnSpLocks/>
                  </p:cNvCxnSpPr>
                  <p:nvPr/>
                </p:nvCxnSpPr>
                <p:spPr>
                  <a:xfrm rot="16200000" flipH="1">
                    <a:off x="327927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8" name="Straight Connector 337">
                    <a:extLst>
                      <a:ext uri="{FF2B5EF4-FFF2-40B4-BE49-F238E27FC236}">
                        <a16:creationId xmlns:a16="http://schemas.microsoft.com/office/drawing/2014/main" id="{37B630B5-6D05-4F8D-84BB-11D13BAD3851}"/>
                      </a:ext>
                    </a:extLst>
                  </p:cNvPr>
                  <p:cNvCxnSpPr>
                    <a:cxnSpLocks/>
                  </p:cNvCxnSpPr>
                  <p:nvPr/>
                </p:nvCxnSpPr>
                <p:spPr>
                  <a:xfrm rot="16200000" flipH="1">
                    <a:off x="313323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0" name="Straight Connector 339">
                    <a:extLst>
                      <a:ext uri="{FF2B5EF4-FFF2-40B4-BE49-F238E27FC236}">
                        <a16:creationId xmlns:a16="http://schemas.microsoft.com/office/drawing/2014/main" id="{EAD05CFF-F686-4172-8D36-7BAC9314C162}"/>
                      </a:ext>
                    </a:extLst>
                  </p:cNvPr>
                  <p:cNvCxnSpPr>
                    <a:cxnSpLocks/>
                  </p:cNvCxnSpPr>
                  <p:nvPr/>
                </p:nvCxnSpPr>
                <p:spPr>
                  <a:xfrm rot="16200000" flipH="1">
                    <a:off x="298719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50" name="Group 349">
                  <a:extLst>
                    <a:ext uri="{FF2B5EF4-FFF2-40B4-BE49-F238E27FC236}">
                      <a16:creationId xmlns:a16="http://schemas.microsoft.com/office/drawing/2014/main" id="{D74A2079-0059-4EED-8673-4B246A3B5B20}"/>
                    </a:ext>
                  </a:extLst>
                </p:cNvPr>
                <p:cNvGrpSpPr/>
                <p:nvPr/>
              </p:nvGrpSpPr>
              <p:grpSpPr>
                <a:xfrm>
                  <a:off x="1110780" y="2421731"/>
                  <a:ext cx="4230364" cy="1645376"/>
                  <a:chOff x="1110780" y="2421731"/>
                  <a:chExt cx="4230364" cy="1645376"/>
                </a:xfrm>
              </p:grpSpPr>
              <p:cxnSp>
                <p:nvCxnSpPr>
                  <p:cNvPr id="244" name="Straight Connector 243">
                    <a:extLst>
                      <a:ext uri="{FF2B5EF4-FFF2-40B4-BE49-F238E27FC236}">
                        <a16:creationId xmlns:a16="http://schemas.microsoft.com/office/drawing/2014/main" id="{435C0AF0-6423-4B2D-AD5F-9886B9082B67}"/>
                      </a:ext>
                    </a:extLst>
                  </p:cNvPr>
                  <p:cNvCxnSpPr>
                    <a:cxnSpLocks/>
                  </p:cNvCxnSpPr>
                  <p:nvPr/>
                </p:nvCxnSpPr>
                <p:spPr>
                  <a:xfrm flipH="1">
                    <a:off x="1110780" y="4067107"/>
                    <a:ext cx="42303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3" name="Straight Connector 342">
                    <a:extLst>
                      <a:ext uri="{FF2B5EF4-FFF2-40B4-BE49-F238E27FC236}">
                        <a16:creationId xmlns:a16="http://schemas.microsoft.com/office/drawing/2014/main" id="{C2A0EE8B-8850-4097-939D-AE6F9C3FBAC6}"/>
                      </a:ext>
                    </a:extLst>
                  </p:cNvPr>
                  <p:cNvCxnSpPr>
                    <a:cxnSpLocks/>
                  </p:cNvCxnSpPr>
                  <p:nvPr/>
                </p:nvCxnSpPr>
                <p:spPr>
                  <a:xfrm>
                    <a:off x="2027488" y="2421731"/>
                    <a:ext cx="0" cy="1638690"/>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6" name="Straight Connector 345">
                    <a:extLst>
                      <a:ext uri="{FF2B5EF4-FFF2-40B4-BE49-F238E27FC236}">
                        <a16:creationId xmlns:a16="http://schemas.microsoft.com/office/drawing/2014/main" id="{965A17BB-E3A9-48FF-86FB-E9C9E085DA5B}"/>
                      </a:ext>
                    </a:extLst>
                  </p:cNvPr>
                  <p:cNvCxnSpPr>
                    <a:cxnSpLocks/>
                  </p:cNvCxnSpPr>
                  <p:nvPr/>
                </p:nvCxnSpPr>
                <p:spPr>
                  <a:xfrm>
                    <a:off x="2888877" y="2759869"/>
                    <a:ext cx="0" cy="1307238"/>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47" name="Straight Connector 346">
                    <a:extLst>
                      <a:ext uri="{FF2B5EF4-FFF2-40B4-BE49-F238E27FC236}">
                        <a16:creationId xmlns:a16="http://schemas.microsoft.com/office/drawing/2014/main" id="{776C1CFD-6A8D-4243-8C56-192CFB307AA6}"/>
                      </a:ext>
                    </a:extLst>
                  </p:cNvPr>
                  <p:cNvCxnSpPr>
                    <a:cxnSpLocks/>
                  </p:cNvCxnSpPr>
                  <p:nvPr/>
                </p:nvCxnSpPr>
                <p:spPr>
                  <a:xfrm>
                    <a:off x="3746255" y="3036094"/>
                    <a:ext cx="0" cy="1031013"/>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grpSp>
        <p:sp>
          <p:nvSpPr>
            <p:cNvPr id="353" name="TextBox 352">
              <a:extLst>
                <a:ext uri="{FF2B5EF4-FFF2-40B4-BE49-F238E27FC236}">
                  <a16:creationId xmlns:a16="http://schemas.microsoft.com/office/drawing/2014/main" id="{36CF86BF-247E-4980-87AC-DE1C416B782F}"/>
                </a:ext>
              </a:extLst>
            </p:cNvPr>
            <p:cNvSpPr txBox="1"/>
            <p:nvPr/>
          </p:nvSpPr>
          <p:spPr>
            <a:xfrm>
              <a:off x="2500513" y="2406839"/>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12-mo OS</a:t>
              </a:r>
            </a:p>
          </p:txBody>
        </p:sp>
        <p:sp>
          <p:nvSpPr>
            <p:cNvPr id="354" name="TextBox 353">
              <a:extLst>
                <a:ext uri="{FF2B5EF4-FFF2-40B4-BE49-F238E27FC236}">
                  <a16:creationId xmlns:a16="http://schemas.microsoft.com/office/drawing/2014/main" id="{AF50052B-3EAA-430F-BABA-F557C16319A8}"/>
                </a:ext>
              </a:extLst>
            </p:cNvPr>
            <p:cNvSpPr txBox="1"/>
            <p:nvPr/>
          </p:nvSpPr>
          <p:spPr>
            <a:xfrm>
              <a:off x="1629993" y="2084677"/>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6-mo OS</a:t>
              </a:r>
            </a:p>
          </p:txBody>
        </p:sp>
        <p:sp>
          <p:nvSpPr>
            <p:cNvPr id="355" name="TextBox 354">
              <a:extLst>
                <a:ext uri="{FF2B5EF4-FFF2-40B4-BE49-F238E27FC236}">
                  <a16:creationId xmlns:a16="http://schemas.microsoft.com/office/drawing/2014/main" id="{7E37C8FB-FFE9-4587-82F9-7A7801D4B3CF}"/>
                </a:ext>
              </a:extLst>
            </p:cNvPr>
            <p:cNvSpPr txBox="1"/>
            <p:nvPr/>
          </p:nvSpPr>
          <p:spPr>
            <a:xfrm>
              <a:off x="3381131" y="2704621"/>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18-mo OS</a:t>
              </a:r>
            </a:p>
          </p:txBody>
        </p:sp>
        <p:sp>
          <p:nvSpPr>
            <p:cNvPr id="356" name="TextBox 355">
              <a:extLst>
                <a:ext uri="{FF2B5EF4-FFF2-40B4-BE49-F238E27FC236}">
                  <a16:creationId xmlns:a16="http://schemas.microsoft.com/office/drawing/2014/main" id="{6D8EE53B-F993-4695-976E-6400969E708B}"/>
                </a:ext>
              </a:extLst>
            </p:cNvPr>
            <p:cNvSpPr txBox="1"/>
            <p:nvPr/>
          </p:nvSpPr>
          <p:spPr>
            <a:xfrm>
              <a:off x="3519091" y="2831232"/>
              <a:ext cx="753219" cy="230832"/>
            </a:xfrm>
            <a:prstGeom prst="rect">
              <a:avLst/>
            </a:prstGeom>
            <a:noFill/>
          </p:spPr>
          <p:txBody>
            <a:bodyPr wrap="square" rtlCol="0">
              <a:spAutoFit/>
            </a:bodyPr>
            <a:lstStyle/>
            <a:p>
              <a:pPr algn="ctr"/>
              <a:r>
                <a:rPr lang="en-GB" sz="900" dirty="0">
                  <a:solidFill>
                    <a:schemeClr val="tx2">
                      <a:lumMod val="75000"/>
                    </a:schemeClr>
                  </a:solidFill>
                  <a:ea typeface="Aileron" charset="0"/>
                  <a:cs typeface="Aileron" charset="0"/>
                </a:rPr>
                <a:t>52%</a:t>
              </a:r>
            </a:p>
          </p:txBody>
        </p:sp>
        <p:sp>
          <p:nvSpPr>
            <p:cNvPr id="357" name="TextBox 356">
              <a:extLst>
                <a:ext uri="{FF2B5EF4-FFF2-40B4-BE49-F238E27FC236}">
                  <a16:creationId xmlns:a16="http://schemas.microsoft.com/office/drawing/2014/main" id="{A396AB55-F25C-43C3-820D-387B0341ADDA}"/>
                </a:ext>
              </a:extLst>
            </p:cNvPr>
            <p:cNvSpPr txBox="1"/>
            <p:nvPr/>
          </p:nvSpPr>
          <p:spPr>
            <a:xfrm>
              <a:off x="2665619" y="2539337"/>
              <a:ext cx="753219" cy="230832"/>
            </a:xfrm>
            <a:prstGeom prst="rect">
              <a:avLst/>
            </a:prstGeom>
            <a:noFill/>
          </p:spPr>
          <p:txBody>
            <a:bodyPr wrap="square" rtlCol="0">
              <a:spAutoFit/>
            </a:bodyPr>
            <a:lstStyle/>
            <a:p>
              <a:pPr algn="ctr"/>
              <a:r>
                <a:rPr lang="en-GB" sz="900" dirty="0">
                  <a:solidFill>
                    <a:schemeClr val="tx2">
                      <a:lumMod val="75000"/>
                    </a:schemeClr>
                  </a:solidFill>
                  <a:ea typeface="Aileron" charset="0"/>
                  <a:cs typeface="Aileron" charset="0"/>
                </a:rPr>
                <a:t>67%</a:t>
              </a:r>
            </a:p>
          </p:txBody>
        </p:sp>
        <p:sp>
          <p:nvSpPr>
            <p:cNvPr id="358" name="TextBox 357">
              <a:extLst>
                <a:ext uri="{FF2B5EF4-FFF2-40B4-BE49-F238E27FC236}">
                  <a16:creationId xmlns:a16="http://schemas.microsoft.com/office/drawing/2014/main" id="{5BBA1392-8B4E-414C-84C3-EF112AED6830}"/>
                </a:ext>
              </a:extLst>
            </p:cNvPr>
            <p:cNvSpPr txBox="1"/>
            <p:nvPr/>
          </p:nvSpPr>
          <p:spPr>
            <a:xfrm>
              <a:off x="1841381" y="2235679"/>
              <a:ext cx="753219" cy="230832"/>
            </a:xfrm>
            <a:prstGeom prst="rect">
              <a:avLst/>
            </a:prstGeom>
            <a:noFill/>
          </p:spPr>
          <p:txBody>
            <a:bodyPr wrap="square" rtlCol="0">
              <a:spAutoFit/>
            </a:bodyPr>
            <a:lstStyle/>
            <a:p>
              <a:pPr algn="ctr"/>
              <a:r>
                <a:rPr lang="en-GB" sz="900" dirty="0">
                  <a:solidFill>
                    <a:schemeClr val="tx2">
                      <a:lumMod val="75000"/>
                    </a:schemeClr>
                  </a:solidFill>
                  <a:ea typeface="Aileron" charset="0"/>
                  <a:cs typeface="Aileron" charset="0"/>
                </a:rPr>
                <a:t>85%</a:t>
              </a:r>
            </a:p>
          </p:txBody>
        </p:sp>
        <p:sp>
          <p:nvSpPr>
            <p:cNvPr id="359" name="TextBox 358">
              <a:extLst>
                <a:ext uri="{FF2B5EF4-FFF2-40B4-BE49-F238E27FC236}">
                  <a16:creationId xmlns:a16="http://schemas.microsoft.com/office/drawing/2014/main" id="{BD1524AF-DAEF-42C5-B6C3-6DA1BFFC3B25}"/>
                </a:ext>
              </a:extLst>
            </p:cNvPr>
            <p:cNvSpPr txBox="1"/>
            <p:nvPr/>
          </p:nvSpPr>
          <p:spPr>
            <a:xfrm>
              <a:off x="3198440" y="3263997"/>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40%</a:t>
              </a:r>
            </a:p>
          </p:txBody>
        </p:sp>
        <p:sp>
          <p:nvSpPr>
            <p:cNvPr id="360" name="TextBox 359">
              <a:extLst>
                <a:ext uri="{FF2B5EF4-FFF2-40B4-BE49-F238E27FC236}">
                  <a16:creationId xmlns:a16="http://schemas.microsoft.com/office/drawing/2014/main" id="{BC463917-DBB7-4DFB-B29F-6360CE1E50C5}"/>
                </a:ext>
              </a:extLst>
            </p:cNvPr>
            <p:cNvSpPr txBox="1"/>
            <p:nvPr/>
          </p:nvSpPr>
          <p:spPr>
            <a:xfrm>
              <a:off x="2333151" y="2914781"/>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56%</a:t>
              </a:r>
            </a:p>
          </p:txBody>
        </p:sp>
        <p:sp>
          <p:nvSpPr>
            <p:cNvPr id="361" name="TextBox 360">
              <a:extLst>
                <a:ext uri="{FF2B5EF4-FFF2-40B4-BE49-F238E27FC236}">
                  <a16:creationId xmlns:a16="http://schemas.microsoft.com/office/drawing/2014/main" id="{8E65C924-6AC7-4B10-A6C8-354FBB3575C5}"/>
                </a:ext>
              </a:extLst>
            </p:cNvPr>
            <p:cNvSpPr txBox="1"/>
            <p:nvPr/>
          </p:nvSpPr>
          <p:spPr>
            <a:xfrm>
              <a:off x="1471412" y="2610924"/>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72%</a:t>
              </a:r>
            </a:p>
          </p:txBody>
        </p:sp>
        <p:sp>
          <p:nvSpPr>
            <p:cNvPr id="464" name="Freeform: Shape 463">
              <a:extLst>
                <a:ext uri="{FF2B5EF4-FFF2-40B4-BE49-F238E27FC236}">
                  <a16:creationId xmlns:a16="http://schemas.microsoft.com/office/drawing/2014/main" id="{9D2541EC-44D3-43CF-9156-E09E666C27E4}"/>
                </a:ext>
              </a:extLst>
            </p:cNvPr>
            <p:cNvSpPr/>
            <p:nvPr/>
          </p:nvSpPr>
          <p:spPr>
            <a:xfrm>
              <a:off x="1165738" y="2151538"/>
              <a:ext cx="4094814" cy="1266426"/>
            </a:xfrm>
            <a:custGeom>
              <a:avLst/>
              <a:gdLst>
                <a:gd name="connsiteX0" fmla="*/ 0 w 4094814"/>
                <a:gd name="connsiteY0" fmla="*/ 0 h 1266426"/>
                <a:gd name="connsiteX1" fmla="*/ 58396 w 4094814"/>
                <a:gd name="connsiteY1" fmla="*/ 0 h 1266426"/>
                <a:gd name="connsiteX2" fmla="*/ 58396 w 4094814"/>
                <a:gd name="connsiteY2" fmla="*/ 12568 h 1266426"/>
                <a:gd name="connsiteX3" fmla="*/ 120473 w 4094814"/>
                <a:gd name="connsiteY3" fmla="*/ 12568 h 1266426"/>
                <a:gd name="connsiteX4" fmla="*/ 167317 w 4094814"/>
                <a:gd name="connsiteY4" fmla="*/ 12568 h 1266426"/>
                <a:gd name="connsiteX5" fmla="*/ 167317 w 4094814"/>
                <a:gd name="connsiteY5" fmla="*/ 23358 h 1266426"/>
                <a:gd name="connsiteX6" fmla="*/ 182550 w 4094814"/>
                <a:gd name="connsiteY6" fmla="*/ 23358 h 1266426"/>
                <a:gd name="connsiteX7" fmla="*/ 182550 w 4094814"/>
                <a:gd name="connsiteY7" fmla="*/ 35164 h 1266426"/>
                <a:gd name="connsiteX8" fmla="*/ 225839 w 4094814"/>
                <a:gd name="connsiteY8" fmla="*/ 35164 h 1266426"/>
                <a:gd name="connsiteX9" fmla="*/ 225839 w 4094814"/>
                <a:gd name="connsiteY9" fmla="*/ 50398 h 1266426"/>
                <a:gd name="connsiteX10" fmla="*/ 287917 w 4094814"/>
                <a:gd name="connsiteY10" fmla="*/ 50398 h 1266426"/>
                <a:gd name="connsiteX11" fmla="*/ 287917 w 4094814"/>
                <a:gd name="connsiteY11" fmla="*/ 65759 h 1266426"/>
                <a:gd name="connsiteX12" fmla="*/ 345170 w 4094814"/>
                <a:gd name="connsiteY12" fmla="*/ 65759 h 1266426"/>
                <a:gd name="connsiteX13" fmla="*/ 345170 w 4094814"/>
                <a:gd name="connsiteY13" fmla="*/ 69313 h 1266426"/>
                <a:gd name="connsiteX14" fmla="*/ 361292 w 4094814"/>
                <a:gd name="connsiteY14" fmla="*/ 69313 h 1266426"/>
                <a:gd name="connsiteX15" fmla="*/ 361292 w 4094814"/>
                <a:gd name="connsiteY15" fmla="*/ 77692 h 1266426"/>
                <a:gd name="connsiteX16" fmla="*/ 385285 w 4094814"/>
                <a:gd name="connsiteY16" fmla="*/ 77692 h 1266426"/>
                <a:gd name="connsiteX17" fmla="*/ 385285 w 4094814"/>
                <a:gd name="connsiteY17" fmla="*/ 88482 h 1266426"/>
                <a:gd name="connsiteX18" fmla="*/ 420069 w 4094814"/>
                <a:gd name="connsiteY18" fmla="*/ 88482 h 1266426"/>
                <a:gd name="connsiteX19" fmla="*/ 420069 w 4094814"/>
                <a:gd name="connsiteY19" fmla="*/ 102827 h 1266426"/>
                <a:gd name="connsiteX20" fmla="*/ 453075 w 4094814"/>
                <a:gd name="connsiteY20" fmla="*/ 102827 h 1266426"/>
                <a:gd name="connsiteX21" fmla="*/ 453075 w 4094814"/>
                <a:gd name="connsiteY21" fmla="*/ 126313 h 1266426"/>
                <a:gd name="connsiteX22" fmla="*/ 494460 w 4094814"/>
                <a:gd name="connsiteY22" fmla="*/ 126313 h 1266426"/>
                <a:gd name="connsiteX23" fmla="*/ 494460 w 4094814"/>
                <a:gd name="connsiteY23" fmla="*/ 148401 h 1266426"/>
                <a:gd name="connsiteX24" fmla="*/ 518453 w 4094814"/>
                <a:gd name="connsiteY24" fmla="*/ 148401 h 1266426"/>
                <a:gd name="connsiteX25" fmla="*/ 518453 w 4094814"/>
                <a:gd name="connsiteY25" fmla="*/ 159827 h 1266426"/>
                <a:gd name="connsiteX26" fmla="*/ 588655 w 4094814"/>
                <a:gd name="connsiteY26" fmla="*/ 159827 h 1266426"/>
                <a:gd name="connsiteX27" fmla="*/ 588655 w 4094814"/>
                <a:gd name="connsiteY27" fmla="*/ 167697 h 1266426"/>
                <a:gd name="connsiteX28" fmla="*/ 596399 w 4094814"/>
                <a:gd name="connsiteY28" fmla="*/ 167697 h 1266426"/>
                <a:gd name="connsiteX29" fmla="*/ 596399 w 4094814"/>
                <a:gd name="connsiteY29" fmla="*/ 191056 h 1266426"/>
                <a:gd name="connsiteX30" fmla="*/ 619884 w 4094814"/>
                <a:gd name="connsiteY30" fmla="*/ 191056 h 1266426"/>
                <a:gd name="connsiteX31" fmla="*/ 619884 w 4094814"/>
                <a:gd name="connsiteY31" fmla="*/ 200577 h 1266426"/>
                <a:gd name="connsiteX32" fmla="*/ 655175 w 4094814"/>
                <a:gd name="connsiteY32" fmla="*/ 200577 h 1266426"/>
                <a:gd name="connsiteX33" fmla="*/ 655175 w 4094814"/>
                <a:gd name="connsiteY33" fmla="*/ 218096 h 1266426"/>
                <a:gd name="connsiteX34" fmla="*/ 703796 w 4094814"/>
                <a:gd name="connsiteY34" fmla="*/ 218096 h 1266426"/>
                <a:gd name="connsiteX35" fmla="*/ 703796 w 4094814"/>
                <a:gd name="connsiteY35" fmla="*/ 227617 h 1266426"/>
                <a:gd name="connsiteX36" fmla="*/ 747593 w 4094814"/>
                <a:gd name="connsiteY36" fmla="*/ 227617 h 1266426"/>
                <a:gd name="connsiteX37" fmla="*/ 747593 w 4094814"/>
                <a:gd name="connsiteY37" fmla="*/ 252752 h 1266426"/>
                <a:gd name="connsiteX38" fmla="*/ 764985 w 4094814"/>
                <a:gd name="connsiteY38" fmla="*/ 252752 h 1266426"/>
                <a:gd name="connsiteX39" fmla="*/ 764985 w 4094814"/>
                <a:gd name="connsiteY39" fmla="*/ 263670 h 1266426"/>
                <a:gd name="connsiteX40" fmla="*/ 788343 w 4094814"/>
                <a:gd name="connsiteY40" fmla="*/ 263670 h 1266426"/>
                <a:gd name="connsiteX41" fmla="*/ 788343 w 4094814"/>
                <a:gd name="connsiteY41" fmla="*/ 272556 h 1266426"/>
                <a:gd name="connsiteX42" fmla="*/ 821350 w 4094814"/>
                <a:gd name="connsiteY42" fmla="*/ 272556 h 1266426"/>
                <a:gd name="connsiteX43" fmla="*/ 821350 w 4094814"/>
                <a:gd name="connsiteY43" fmla="*/ 281569 h 1266426"/>
                <a:gd name="connsiteX44" fmla="*/ 866289 w 4094814"/>
                <a:gd name="connsiteY44" fmla="*/ 281569 h 1266426"/>
                <a:gd name="connsiteX45" fmla="*/ 866289 w 4094814"/>
                <a:gd name="connsiteY45" fmla="*/ 288805 h 1266426"/>
                <a:gd name="connsiteX46" fmla="*/ 887870 w 4094814"/>
                <a:gd name="connsiteY46" fmla="*/ 288805 h 1266426"/>
                <a:gd name="connsiteX47" fmla="*/ 887870 w 4094814"/>
                <a:gd name="connsiteY47" fmla="*/ 291852 h 1266426"/>
                <a:gd name="connsiteX48" fmla="*/ 912498 w 4094814"/>
                <a:gd name="connsiteY48" fmla="*/ 291852 h 1266426"/>
                <a:gd name="connsiteX49" fmla="*/ 912498 w 4094814"/>
                <a:gd name="connsiteY49" fmla="*/ 299596 h 1266426"/>
                <a:gd name="connsiteX50" fmla="*/ 920876 w 4094814"/>
                <a:gd name="connsiteY50" fmla="*/ 299596 h 1266426"/>
                <a:gd name="connsiteX51" fmla="*/ 920876 w 4094814"/>
                <a:gd name="connsiteY51" fmla="*/ 305562 h 1266426"/>
                <a:gd name="connsiteX52" fmla="*/ 959341 w 4094814"/>
                <a:gd name="connsiteY52" fmla="*/ 305562 h 1266426"/>
                <a:gd name="connsiteX53" fmla="*/ 959341 w 4094814"/>
                <a:gd name="connsiteY53" fmla="*/ 315718 h 1266426"/>
                <a:gd name="connsiteX54" fmla="*/ 970005 w 4094814"/>
                <a:gd name="connsiteY54" fmla="*/ 315718 h 1266426"/>
                <a:gd name="connsiteX55" fmla="*/ 970005 w 4094814"/>
                <a:gd name="connsiteY55" fmla="*/ 323589 h 1266426"/>
                <a:gd name="connsiteX56" fmla="*/ 979018 w 4094814"/>
                <a:gd name="connsiteY56" fmla="*/ 323589 h 1266426"/>
                <a:gd name="connsiteX57" fmla="*/ 979018 w 4094814"/>
                <a:gd name="connsiteY57" fmla="*/ 332602 h 1266426"/>
                <a:gd name="connsiteX58" fmla="*/ 985619 w 4094814"/>
                <a:gd name="connsiteY58" fmla="*/ 332602 h 1266426"/>
                <a:gd name="connsiteX59" fmla="*/ 985619 w 4094814"/>
                <a:gd name="connsiteY59" fmla="*/ 337934 h 1266426"/>
                <a:gd name="connsiteX60" fmla="*/ 991713 w 4094814"/>
                <a:gd name="connsiteY60" fmla="*/ 337934 h 1266426"/>
                <a:gd name="connsiteX61" fmla="*/ 991713 w 4094814"/>
                <a:gd name="connsiteY61" fmla="*/ 357738 h 1266426"/>
                <a:gd name="connsiteX62" fmla="*/ 1017483 w 4094814"/>
                <a:gd name="connsiteY62" fmla="*/ 357738 h 1266426"/>
                <a:gd name="connsiteX63" fmla="*/ 1017483 w 4094814"/>
                <a:gd name="connsiteY63" fmla="*/ 365608 h 1266426"/>
                <a:gd name="connsiteX64" fmla="*/ 1027004 w 4094814"/>
                <a:gd name="connsiteY64" fmla="*/ 365608 h 1266426"/>
                <a:gd name="connsiteX65" fmla="*/ 1027004 w 4094814"/>
                <a:gd name="connsiteY65" fmla="*/ 378811 h 1266426"/>
                <a:gd name="connsiteX66" fmla="*/ 1102030 w 4094814"/>
                <a:gd name="connsiteY66" fmla="*/ 378811 h 1266426"/>
                <a:gd name="connsiteX67" fmla="*/ 1102030 w 4094814"/>
                <a:gd name="connsiteY67" fmla="*/ 397980 h 1266426"/>
                <a:gd name="connsiteX68" fmla="*/ 1125388 w 4094814"/>
                <a:gd name="connsiteY68" fmla="*/ 397980 h 1266426"/>
                <a:gd name="connsiteX69" fmla="*/ 1125388 w 4094814"/>
                <a:gd name="connsiteY69" fmla="*/ 408136 h 1266426"/>
                <a:gd name="connsiteX70" fmla="*/ 1142780 w 4094814"/>
                <a:gd name="connsiteY70" fmla="*/ 408136 h 1266426"/>
                <a:gd name="connsiteX71" fmla="*/ 1142780 w 4094814"/>
                <a:gd name="connsiteY71" fmla="*/ 418926 h 1266426"/>
                <a:gd name="connsiteX72" fmla="*/ 1155983 w 4094814"/>
                <a:gd name="connsiteY72" fmla="*/ 418926 h 1266426"/>
                <a:gd name="connsiteX73" fmla="*/ 1155983 w 4094814"/>
                <a:gd name="connsiteY73" fmla="*/ 432129 h 1266426"/>
                <a:gd name="connsiteX74" fmla="*/ 1217806 w 4094814"/>
                <a:gd name="connsiteY74" fmla="*/ 432129 h 1266426"/>
                <a:gd name="connsiteX75" fmla="*/ 1217806 w 4094814"/>
                <a:gd name="connsiteY75" fmla="*/ 460311 h 1266426"/>
                <a:gd name="connsiteX76" fmla="*/ 1243577 w 4094814"/>
                <a:gd name="connsiteY76" fmla="*/ 460311 h 1266426"/>
                <a:gd name="connsiteX77" fmla="*/ 1243577 w 4094814"/>
                <a:gd name="connsiteY77" fmla="*/ 468690 h 1266426"/>
                <a:gd name="connsiteX78" fmla="*/ 1271759 w 4094814"/>
                <a:gd name="connsiteY78" fmla="*/ 468690 h 1266426"/>
                <a:gd name="connsiteX79" fmla="*/ 1271759 w 4094814"/>
                <a:gd name="connsiteY79" fmla="*/ 486716 h 1266426"/>
                <a:gd name="connsiteX80" fmla="*/ 1319745 w 4094814"/>
                <a:gd name="connsiteY80" fmla="*/ 486716 h 1266426"/>
                <a:gd name="connsiteX81" fmla="*/ 1319745 w 4094814"/>
                <a:gd name="connsiteY81" fmla="*/ 496872 h 1266426"/>
                <a:gd name="connsiteX82" fmla="*/ 1348562 w 4094814"/>
                <a:gd name="connsiteY82" fmla="*/ 496872 h 1266426"/>
                <a:gd name="connsiteX83" fmla="*/ 1348562 w 4094814"/>
                <a:gd name="connsiteY83" fmla="*/ 505885 h 1266426"/>
                <a:gd name="connsiteX84" fmla="*/ 1376109 w 4094814"/>
                <a:gd name="connsiteY84" fmla="*/ 505885 h 1266426"/>
                <a:gd name="connsiteX85" fmla="*/ 1376109 w 4094814"/>
                <a:gd name="connsiteY85" fmla="*/ 517311 h 1266426"/>
                <a:gd name="connsiteX86" fmla="*/ 1444534 w 4094814"/>
                <a:gd name="connsiteY86" fmla="*/ 517311 h 1266426"/>
                <a:gd name="connsiteX87" fmla="*/ 1444534 w 4094814"/>
                <a:gd name="connsiteY87" fmla="*/ 525054 h 1266426"/>
                <a:gd name="connsiteX88" fmla="*/ 1471447 w 4094814"/>
                <a:gd name="connsiteY88" fmla="*/ 525054 h 1266426"/>
                <a:gd name="connsiteX89" fmla="*/ 1471447 w 4094814"/>
                <a:gd name="connsiteY89" fmla="*/ 537114 h 1266426"/>
                <a:gd name="connsiteX90" fmla="*/ 1479318 w 4094814"/>
                <a:gd name="connsiteY90" fmla="*/ 537114 h 1266426"/>
                <a:gd name="connsiteX91" fmla="*/ 1479318 w 4094814"/>
                <a:gd name="connsiteY91" fmla="*/ 541304 h 1266426"/>
                <a:gd name="connsiteX92" fmla="*/ 1514609 w 4094814"/>
                <a:gd name="connsiteY92" fmla="*/ 541304 h 1266426"/>
                <a:gd name="connsiteX93" fmla="*/ 1514609 w 4094814"/>
                <a:gd name="connsiteY93" fmla="*/ 564027 h 1266426"/>
                <a:gd name="connsiteX94" fmla="*/ 1543426 w 4094814"/>
                <a:gd name="connsiteY94" fmla="*/ 564027 h 1266426"/>
                <a:gd name="connsiteX95" fmla="*/ 1543426 w 4094814"/>
                <a:gd name="connsiteY95" fmla="*/ 571898 h 1266426"/>
                <a:gd name="connsiteX96" fmla="*/ 1579352 w 4094814"/>
                <a:gd name="connsiteY96" fmla="*/ 571898 h 1266426"/>
                <a:gd name="connsiteX97" fmla="*/ 1579352 w 4094814"/>
                <a:gd name="connsiteY97" fmla="*/ 591702 h 1266426"/>
                <a:gd name="connsiteX98" fmla="*/ 1629243 w 4094814"/>
                <a:gd name="connsiteY98" fmla="*/ 591702 h 1266426"/>
                <a:gd name="connsiteX99" fmla="*/ 1629243 w 4094814"/>
                <a:gd name="connsiteY99" fmla="*/ 612648 h 1266426"/>
                <a:gd name="connsiteX100" fmla="*/ 1676594 w 4094814"/>
                <a:gd name="connsiteY100" fmla="*/ 612648 h 1266426"/>
                <a:gd name="connsiteX101" fmla="*/ 1676594 w 4094814"/>
                <a:gd name="connsiteY101" fmla="*/ 618107 h 1266426"/>
                <a:gd name="connsiteX102" fmla="*/ 1703507 w 4094814"/>
                <a:gd name="connsiteY102" fmla="*/ 618107 h 1266426"/>
                <a:gd name="connsiteX103" fmla="*/ 1703507 w 4094814"/>
                <a:gd name="connsiteY103" fmla="*/ 624073 h 1266426"/>
                <a:gd name="connsiteX104" fmla="*/ 1771297 w 4094814"/>
                <a:gd name="connsiteY104" fmla="*/ 624073 h 1266426"/>
                <a:gd name="connsiteX105" fmla="*/ 1771297 w 4094814"/>
                <a:gd name="connsiteY105" fmla="*/ 628263 h 1266426"/>
                <a:gd name="connsiteX106" fmla="*/ 1792370 w 4094814"/>
                <a:gd name="connsiteY106" fmla="*/ 628263 h 1266426"/>
                <a:gd name="connsiteX107" fmla="*/ 1792370 w 4094814"/>
                <a:gd name="connsiteY107" fmla="*/ 636006 h 1266426"/>
                <a:gd name="connsiteX108" fmla="*/ 1852289 w 4094814"/>
                <a:gd name="connsiteY108" fmla="*/ 636006 h 1266426"/>
                <a:gd name="connsiteX109" fmla="*/ 1852289 w 4094814"/>
                <a:gd name="connsiteY109" fmla="*/ 646289 h 1266426"/>
                <a:gd name="connsiteX110" fmla="*/ 1924268 w 4094814"/>
                <a:gd name="connsiteY110" fmla="*/ 646289 h 1266426"/>
                <a:gd name="connsiteX111" fmla="*/ 1924268 w 4094814"/>
                <a:gd name="connsiteY111" fmla="*/ 652890 h 1266426"/>
                <a:gd name="connsiteX112" fmla="*/ 1946484 w 4094814"/>
                <a:gd name="connsiteY112" fmla="*/ 652890 h 1266426"/>
                <a:gd name="connsiteX113" fmla="*/ 1946484 w 4094814"/>
                <a:gd name="connsiteY113" fmla="*/ 658857 h 1266426"/>
                <a:gd name="connsiteX114" fmla="*/ 1970477 w 4094814"/>
                <a:gd name="connsiteY114" fmla="*/ 658857 h 1266426"/>
                <a:gd name="connsiteX115" fmla="*/ 1970477 w 4094814"/>
                <a:gd name="connsiteY115" fmla="*/ 667235 h 1266426"/>
                <a:gd name="connsiteX116" fmla="*/ 2006403 w 4094814"/>
                <a:gd name="connsiteY116" fmla="*/ 667235 h 1266426"/>
                <a:gd name="connsiteX117" fmla="*/ 2006403 w 4094814"/>
                <a:gd name="connsiteY117" fmla="*/ 682215 h 1266426"/>
                <a:gd name="connsiteX118" fmla="*/ 2022018 w 4094814"/>
                <a:gd name="connsiteY118" fmla="*/ 682215 h 1266426"/>
                <a:gd name="connsiteX119" fmla="*/ 2022018 w 4094814"/>
                <a:gd name="connsiteY119" fmla="*/ 693640 h 1266426"/>
                <a:gd name="connsiteX120" fmla="*/ 2050835 w 4094814"/>
                <a:gd name="connsiteY120" fmla="*/ 693640 h 1266426"/>
                <a:gd name="connsiteX121" fmla="*/ 2050835 w 4094814"/>
                <a:gd name="connsiteY121" fmla="*/ 704431 h 1266426"/>
                <a:gd name="connsiteX122" fmla="*/ 2088665 w 4094814"/>
                <a:gd name="connsiteY122" fmla="*/ 704431 h 1266426"/>
                <a:gd name="connsiteX123" fmla="*/ 2088665 w 4094814"/>
                <a:gd name="connsiteY123" fmla="*/ 714079 h 1266426"/>
                <a:gd name="connsiteX124" fmla="*/ 2097552 w 4094814"/>
                <a:gd name="connsiteY124" fmla="*/ 714079 h 1266426"/>
                <a:gd name="connsiteX125" fmla="*/ 2097552 w 4094814"/>
                <a:gd name="connsiteY125" fmla="*/ 730836 h 1266426"/>
                <a:gd name="connsiteX126" fmla="*/ 2146172 w 4094814"/>
                <a:gd name="connsiteY126" fmla="*/ 730836 h 1266426"/>
                <a:gd name="connsiteX127" fmla="*/ 2146172 w 4094814"/>
                <a:gd name="connsiteY127" fmla="*/ 739215 h 1266426"/>
                <a:gd name="connsiteX128" fmla="*/ 2215105 w 4094814"/>
                <a:gd name="connsiteY128" fmla="*/ 739215 h 1266426"/>
                <a:gd name="connsiteX129" fmla="*/ 2215105 w 4094814"/>
                <a:gd name="connsiteY129" fmla="*/ 747593 h 1266426"/>
                <a:gd name="connsiteX130" fmla="*/ 2221198 w 4094814"/>
                <a:gd name="connsiteY130" fmla="*/ 747593 h 1266426"/>
                <a:gd name="connsiteX131" fmla="*/ 2221198 w 4094814"/>
                <a:gd name="connsiteY131" fmla="*/ 753560 h 1266426"/>
                <a:gd name="connsiteX132" fmla="*/ 2263091 w 4094814"/>
                <a:gd name="connsiteY132" fmla="*/ 753560 h 1266426"/>
                <a:gd name="connsiteX133" fmla="*/ 2263091 w 4094814"/>
                <a:gd name="connsiteY133" fmla="*/ 764350 h 1266426"/>
                <a:gd name="connsiteX134" fmla="*/ 2281752 w 4094814"/>
                <a:gd name="connsiteY134" fmla="*/ 764350 h 1266426"/>
                <a:gd name="connsiteX135" fmla="*/ 2281752 w 4094814"/>
                <a:gd name="connsiteY135" fmla="*/ 772729 h 1266426"/>
                <a:gd name="connsiteX136" fmla="*/ 2316536 w 4094814"/>
                <a:gd name="connsiteY136" fmla="*/ 772729 h 1266426"/>
                <a:gd name="connsiteX137" fmla="*/ 2316536 w 4094814"/>
                <a:gd name="connsiteY137" fmla="*/ 782377 h 1266426"/>
                <a:gd name="connsiteX138" fmla="*/ 2327961 w 4094814"/>
                <a:gd name="connsiteY138" fmla="*/ 782377 h 1266426"/>
                <a:gd name="connsiteX139" fmla="*/ 2327961 w 4094814"/>
                <a:gd name="connsiteY139" fmla="*/ 790755 h 1266426"/>
                <a:gd name="connsiteX140" fmla="*/ 2347130 w 4094814"/>
                <a:gd name="connsiteY140" fmla="*/ 790755 h 1266426"/>
                <a:gd name="connsiteX141" fmla="*/ 2347130 w 4094814"/>
                <a:gd name="connsiteY141" fmla="*/ 796214 h 1266426"/>
                <a:gd name="connsiteX142" fmla="*/ 2352462 w 4094814"/>
                <a:gd name="connsiteY142" fmla="*/ 796214 h 1266426"/>
                <a:gd name="connsiteX143" fmla="*/ 2352462 w 4094814"/>
                <a:gd name="connsiteY143" fmla="*/ 810051 h 1266426"/>
                <a:gd name="connsiteX144" fmla="*/ 2396259 w 4094814"/>
                <a:gd name="connsiteY144" fmla="*/ 810051 h 1266426"/>
                <a:gd name="connsiteX145" fmla="*/ 2396259 w 4094814"/>
                <a:gd name="connsiteY145" fmla="*/ 816018 h 1266426"/>
                <a:gd name="connsiteX146" fmla="*/ 2430408 w 4094814"/>
                <a:gd name="connsiteY146" fmla="*/ 816018 h 1266426"/>
                <a:gd name="connsiteX147" fmla="*/ 2430408 w 4094814"/>
                <a:gd name="connsiteY147" fmla="*/ 831632 h 1266426"/>
                <a:gd name="connsiteX148" fmla="*/ 2443610 w 4094814"/>
                <a:gd name="connsiteY148" fmla="*/ 831632 h 1266426"/>
                <a:gd name="connsiteX149" fmla="*/ 2443610 w 4094814"/>
                <a:gd name="connsiteY149" fmla="*/ 840011 h 1266426"/>
                <a:gd name="connsiteX150" fmla="*/ 2451481 w 4094814"/>
                <a:gd name="connsiteY150" fmla="*/ 840011 h 1266426"/>
                <a:gd name="connsiteX151" fmla="*/ 2451481 w 4094814"/>
                <a:gd name="connsiteY151" fmla="*/ 846612 h 1266426"/>
                <a:gd name="connsiteX152" fmla="*/ 2468873 w 4094814"/>
                <a:gd name="connsiteY152" fmla="*/ 846612 h 1266426"/>
                <a:gd name="connsiteX153" fmla="*/ 2468873 w 4094814"/>
                <a:gd name="connsiteY153" fmla="*/ 858545 h 1266426"/>
                <a:gd name="connsiteX154" fmla="*/ 2486264 w 4094814"/>
                <a:gd name="connsiteY154" fmla="*/ 858545 h 1266426"/>
                <a:gd name="connsiteX155" fmla="*/ 2486264 w 4094814"/>
                <a:gd name="connsiteY155" fmla="*/ 864512 h 1266426"/>
                <a:gd name="connsiteX156" fmla="*/ 2490454 w 4094814"/>
                <a:gd name="connsiteY156" fmla="*/ 864512 h 1266426"/>
                <a:gd name="connsiteX157" fmla="*/ 2490454 w 4094814"/>
                <a:gd name="connsiteY157" fmla="*/ 872382 h 1266426"/>
                <a:gd name="connsiteX158" fmla="*/ 2522190 w 4094814"/>
                <a:gd name="connsiteY158" fmla="*/ 872382 h 1266426"/>
                <a:gd name="connsiteX159" fmla="*/ 2522190 w 4094814"/>
                <a:gd name="connsiteY159" fmla="*/ 884950 h 1266426"/>
                <a:gd name="connsiteX160" fmla="*/ 2545041 w 4094814"/>
                <a:gd name="connsiteY160" fmla="*/ 884950 h 1266426"/>
                <a:gd name="connsiteX161" fmla="*/ 2545041 w 4094814"/>
                <a:gd name="connsiteY161" fmla="*/ 889774 h 1266426"/>
                <a:gd name="connsiteX162" fmla="*/ 2555197 w 4094814"/>
                <a:gd name="connsiteY162" fmla="*/ 889774 h 1266426"/>
                <a:gd name="connsiteX163" fmla="*/ 2555197 w 4094814"/>
                <a:gd name="connsiteY163" fmla="*/ 897518 h 1266426"/>
                <a:gd name="connsiteX164" fmla="*/ 2663737 w 4094814"/>
                <a:gd name="connsiteY164" fmla="*/ 897518 h 1266426"/>
                <a:gd name="connsiteX165" fmla="*/ 2663737 w 4094814"/>
                <a:gd name="connsiteY165" fmla="*/ 906531 h 1266426"/>
                <a:gd name="connsiteX166" fmla="*/ 2689507 w 4094814"/>
                <a:gd name="connsiteY166" fmla="*/ 906531 h 1266426"/>
                <a:gd name="connsiteX167" fmla="*/ 2689507 w 4094814"/>
                <a:gd name="connsiteY167" fmla="*/ 913767 h 1266426"/>
                <a:gd name="connsiteX168" fmla="*/ 2733939 w 4094814"/>
                <a:gd name="connsiteY168" fmla="*/ 913767 h 1266426"/>
                <a:gd name="connsiteX169" fmla="*/ 2733939 w 4094814"/>
                <a:gd name="connsiteY169" fmla="*/ 923923 h 1266426"/>
                <a:gd name="connsiteX170" fmla="*/ 2749553 w 4094814"/>
                <a:gd name="connsiteY170" fmla="*/ 923923 h 1266426"/>
                <a:gd name="connsiteX171" fmla="*/ 2749553 w 4094814"/>
                <a:gd name="connsiteY171" fmla="*/ 939537 h 1266426"/>
                <a:gd name="connsiteX172" fmla="*/ 2769357 w 4094814"/>
                <a:gd name="connsiteY172" fmla="*/ 939537 h 1266426"/>
                <a:gd name="connsiteX173" fmla="*/ 2769357 w 4094814"/>
                <a:gd name="connsiteY173" fmla="*/ 949059 h 1266426"/>
                <a:gd name="connsiteX174" fmla="*/ 2845525 w 4094814"/>
                <a:gd name="connsiteY174" fmla="*/ 949059 h 1266426"/>
                <a:gd name="connsiteX175" fmla="*/ 2845525 w 4094814"/>
                <a:gd name="connsiteY175" fmla="*/ 957564 h 1266426"/>
                <a:gd name="connsiteX176" fmla="*/ 2855046 w 4094814"/>
                <a:gd name="connsiteY176" fmla="*/ 957564 h 1266426"/>
                <a:gd name="connsiteX177" fmla="*/ 2855046 w 4094814"/>
                <a:gd name="connsiteY177" fmla="*/ 965943 h 1266426"/>
                <a:gd name="connsiteX178" fmla="*/ 2909634 w 4094814"/>
                <a:gd name="connsiteY178" fmla="*/ 965943 h 1266426"/>
                <a:gd name="connsiteX179" fmla="*/ 2909634 w 4094814"/>
                <a:gd name="connsiteY179" fmla="*/ 971909 h 1266426"/>
                <a:gd name="connsiteX180" fmla="*/ 2942640 w 4094814"/>
                <a:gd name="connsiteY180" fmla="*/ 971909 h 1266426"/>
                <a:gd name="connsiteX181" fmla="*/ 2942640 w 4094814"/>
                <a:gd name="connsiteY181" fmla="*/ 983969 h 1266426"/>
                <a:gd name="connsiteX182" fmla="*/ 3024267 w 4094814"/>
                <a:gd name="connsiteY182" fmla="*/ 983969 h 1266426"/>
                <a:gd name="connsiteX183" fmla="*/ 3024267 w 4094814"/>
                <a:gd name="connsiteY183" fmla="*/ 996537 h 1266426"/>
                <a:gd name="connsiteX184" fmla="*/ 3259374 w 4094814"/>
                <a:gd name="connsiteY184" fmla="*/ 996537 h 1266426"/>
                <a:gd name="connsiteX185" fmla="*/ 3259374 w 4094814"/>
                <a:gd name="connsiteY185" fmla="*/ 1009105 h 1266426"/>
                <a:gd name="connsiteX186" fmla="*/ 3280320 w 4094814"/>
                <a:gd name="connsiteY186" fmla="*/ 1009105 h 1266426"/>
                <a:gd name="connsiteX187" fmla="*/ 3280320 w 4094814"/>
                <a:gd name="connsiteY187" fmla="*/ 1018118 h 1266426"/>
                <a:gd name="connsiteX188" fmla="*/ 3382894 w 4094814"/>
                <a:gd name="connsiteY188" fmla="*/ 1018118 h 1266426"/>
                <a:gd name="connsiteX189" fmla="*/ 3382894 w 4094814"/>
                <a:gd name="connsiteY189" fmla="*/ 1055314 h 1266426"/>
                <a:gd name="connsiteX190" fmla="*/ 3431514 w 4094814"/>
                <a:gd name="connsiteY190" fmla="*/ 1055314 h 1266426"/>
                <a:gd name="connsiteX191" fmla="*/ 3431514 w 4094814"/>
                <a:gd name="connsiteY191" fmla="*/ 1075625 h 1266426"/>
                <a:gd name="connsiteX192" fmla="*/ 3467441 w 4094814"/>
                <a:gd name="connsiteY192" fmla="*/ 1075625 h 1266426"/>
                <a:gd name="connsiteX193" fmla="*/ 3467441 w 4094814"/>
                <a:gd name="connsiteY193" fmla="*/ 1091240 h 1266426"/>
                <a:gd name="connsiteX194" fmla="*/ 3508191 w 4094814"/>
                <a:gd name="connsiteY194" fmla="*/ 1091240 h 1266426"/>
                <a:gd name="connsiteX195" fmla="*/ 3508191 w 4094814"/>
                <a:gd name="connsiteY195" fmla="*/ 1116502 h 1266426"/>
                <a:gd name="connsiteX196" fmla="*/ 3564555 w 4094814"/>
                <a:gd name="connsiteY196" fmla="*/ 1116502 h 1266426"/>
                <a:gd name="connsiteX197" fmla="*/ 3564555 w 4094814"/>
                <a:gd name="connsiteY197" fmla="*/ 1138591 h 1266426"/>
                <a:gd name="connsiteX198" fmla="*/ 3575346 w 4094814"/>
                <a:gd name="connsiteY198" fmla="*/ 1138591 h 1266426"/>
                <a:gd name="connsiteX199" fmla="*/ 3575346 w 4094814"/>
                <a:gd name="connsiteY199" fmla="*/ 1160807 h 1266426"/>
                <a:gd name="connsiteX200" fmla="*/ 3600608 w 4094814"/>
                <a:gd name="connsiteY200" fmla="*/ 1160807 h 1266426"/>
                <a:gd name="connsiteX201" fmla="*/ 3600608 w 4094814"/>
                <a:gd name="connsiteY201" fmla="*/ 1169185 h 1266426"/>
                <a:gd name="connsiteX202" fmla="*/ 3687567 w 4094814"/>
                <a:gd name="connsiteY202" fmla="*/ 1169185 h 1266426"/>
                <a:gd name="connsiteX203" fmla="*/ 3687567 w 4094814"/>
                <a:gd name="connsiteY203" fmla="*/ 1185435 h 1266426"/>
                <a:gd name="connsiteX204" fmla="*/ 3696581 w 4094814"/>
                <a:gd name="connsiteY204" fmla="*/ 1185435 h 1266426"/>
                <a:gd name="connsiteX205" fmla="*/ 3696581 w 4094814"/>
                <a:gd name="connsiteY205" fmla="*/ 1213617 h 1266426"/>
                <a:gd name="connsiteX206" fmla="*/ 3748756 w 4094814"/>
                <a:gd name="connsiteY206" fmla="*/ 1213617 h 1266426"/>
                <a:gd name="connsiteX207" fmla="*/ 3748756 w 4094814"/>
                <a:gd name="connsiteY207" fmla="*/ 1266427 h 1266426"/>
                <a:gd name="connsiteX208" fmla="*/ 4094814 w 4094814"/>
                <a:gd name="connsiteY208" fmla="*/ 1266427 h 1266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Lst>
              <a:rect l="l" t="t" r="r" b="b"/>
              <a:pathLst>
                <a:path w="4094814" h="1266426">
                  <a:moveTo>
                    <a:pt x="0" y="0"/>
                  </a:moveTo>
                  <a:lnTo>
                    <a:pt x="58396" y="0"/>
                  </a:lnTo>
                  <a:lnTo>
                    <a:pt x="58396" y="12568"/>
                  </a:lnTo>
                  <a:lnTo>
                    <a:pt x="120473" y="12568"/>
                  </a:lnTo>
                  <a:lnTo>
                    <a:pt x="167317" y="12568"/>
                  </a:lnTo>
                  <a:lnTo>
                    <a:pt x="167317" y="23358"/>
                  </a:lnTo>
                  <a:lnTo>
                    <a:pt x="182550" y="23358"/>
                  </a:lnTo>
                  <a:lnTo>
                    <a:pt x="182550" y="35164"/>
                  </a:lnTo>
                  <a:lnTo>
                    <a:pt x="225839" y="35164"/>
                  </a:lnTo>
                  <a:lnTo>
                    <a:pt x="225839" y="50398"/>
                  </a:lnTo>
                  <a:lnTo>
                    <a:pt x="287917" y="50398"/>
                  </a:lnTo>
                  <a:lnTo>
                    <a:pt x="287917" y="65759"/>
                  </a:lnTo>
                  <a:lnTo>
                    <a:pt x="345170" y="65759"/>
                  </a:lnTo>
                  <a:lnTo>
                    <a:pt x="345170" y="69313"/>
                  </a:lnTo>
                  <a:lnTo>
                    <a:pt x="361292" y="69313"/>
                  </a:lnTo>
                  <a:lnTo>
                    <a:pt x="361292" y="77692"/>
                  </a:lnTo>
                  <a:lnTo>
                    <a:pt x="385285" y="77692"/>
                  </a:lnTo>
                  <a:lnTo>
                    <a:pt x="385285" y="88482"/>
                  </a:lnTo>
                  <a:lnTo>
                    <a:pt x="420069" y="88482"/>
                  </a:lnTo>
                  <a:lnTo>
                    <a:pt x="420069" y="102827"/>
                  </a:lnTo>
                  <a:lnTo>
                    <a:pt x="453075" y="102827"/>
                  </a:lnTo>
                  <a:lnTo>
                    <a:pt x="453075" y="126313"/>
                  </a:lnTo>
                  <a:lnTo>
                    <a:pt x="494460" y="126313"/>
                  </a:lnTo>
                  <a:lnTo>
                    <a:pt x="494460" y="148401"/>
                  </a:lnTo>
                  <a:lnTo>
                    <a:pt x="518453" y="148401"/>
                  </a:lnTo>
                  <a:lnTo>
                    <a:pt x="518453" y="159827"/>
                  </a:lnTo>
                  <a:lnTo>
                    <a:pt x="588655" y="159827"/>
                  </a:lnTo>
                  <a:lnTo>
                    <a:pt x="588655" y="167697"/>
                  </a:lnTo>
                  <a:lnTo>
                    <a:pt x="596399" y="167697"/>
                  </a:lnTo>
                  <a:lnTo>
                    <a:pt x="596399" y="191056"/>
                  </a:lnTo>
                  <a:lnTo>
                    <a:pt x="619884" y="191056"/>
                  </a:lnTo>
                  <a:lnTo>
                    <a:pt x="619884" y="200577"/>
                  </a:lnTo>
                  <a:lnTo>
                    <a:pt x="655175" y="200577"/>
                  </a:lnTo>
                  <a:lnTo>
                    <a:pt x="655175" y="218096"/>
                  </a:lnTo>
                  <a:lnTo>
                    <a:pt x="703796" y="218096"/>
                  </a:lnTo>
                  <a:lnTo>
                    <a:pt x="703796" y="227617"/>
                  </a:lnTo>
                  <a:lnTo>
                    <a:pt x="747593" y="227617"/>
                  </a:lnTo>
                  <a:lnTo>
                    <a:pt x="747593" y="252752"/>
                  </a:lnTo>
                  <a:lnTo>
                    <a:pt x="764985" y="252752"/>
                  </a:lnTo>
                  <a:lnTo>
                    <a:pt x="764985" y="263670"/>
                  </a:lnTo>
                  <a:lnTo>
                    <a:pt x="788343" y="263670"/>
                  </a:lnTo>
                  <a:lnTo>
                    <a:pt x="788343" y="272556"/>
                  </a:lnTo>
                  <a:lnTo>
                    <a:pt x="821350" y="272556"/>
                  </a:lnTo>
                  <a:lnTo>
                    <a:pt x="821350" y="281569"/>
                  </a:lnTo>
                  <a:lnTo>
                    <a:pt x="866289" y="281569"/>
                  </a:lnTo>
                  <a:lnTo>
                    <a:pt x="866289" y="288805"/>
                  </a:lnTo>
                  <a:lnTo>
                    <a:pt x="887870" y="288805"/>
                  </a:lnTo>
                  <a:lnTo>
                    <a:pt x="887870" y="291852"/>
                  </a:lnTo>
                  <a:lnTo>
                    <a:pt x="912498" y="291852"/>
                  </a:lnTo>
                  <a:lnTo>
                    <a:pt x="912498" y="299596"/>
                  </a:lnTo>
                  <a:lnTo>
                    <a:pt x="920876" y="299596"/>
                  </a:lnTo>
                  <a:lnTo>
                    <a:pt x="920876" y="305562"/>
                  </a:lnTo>
                  <a:lnTo>
                    <a:pt x="959341" y="305562"/>
                  </a:lnTo>
                  <a:lnTo>
                    <a:pt x="959341" y="315718"/>
                  </a:lnTo>
                  <a:lnTo>
                    <a:pt x="970005" y="315718"/>
                  </a:lnTo>
                  <a:lnTo>
                    <a:pt x="970005" y="323589"/>
                  </a:lnTo>
                  <a:lnTo>
                    <a:pt x="979018" y="323589"/>
                  </a:lnTo>
                  <a:lnTo>
                    <a:pt x="979018" y="332602"/>
                  </a:lnTo>
                  <a:lnTo>
                    <a:pt x="985619" y="332602"/>
                  </a:lnTo>
                  <a:lnTo>
                    <a:pt x="985619" y="337934"/>
                  </a:lnTo>
                  <a:lnTo>
                    <a:pt x="991713" y="337934"/>
                  </a:lnTo>
                  <a:lnTo>
                    <a:pt x="991713" y="357738"/>
                  </a:lnTo>
                  <a:lnTo>
                    <a:pt x="1017483" y="357738"/>
                  </a:lnTo>
                  <a:lnTo>
                    <a:pt x="1017483" y="365608"/>
                  </a:lnTo>
                  <a:lnTo>
                    <a:pt x="1027004" y="365608"/>
                  </a:lnTo>
                  <a:lnTo>
                    <a:pt x="1027004" y="378811"/>
                  </a:lnTo>
                  <a:lnTo>
                    <a:pt x="1102030" y="378811"/>
                  </a:lnTo>
                  <a:lnTo>
                    <a:pt x="1102030" y="397980"/>
                  </a:lnTo>
                  <a:lnTo>
                    <a:pt x="1125388" y="397980"/>
                  </a:lnTo>
                  <a:lnTo>
                    <a:pt x="1125388" y="408136"/>
                  </a:lnTo>
                  <a:lnTo>
                    <a:pt x="1142780" y="408136"/>
                  </a:lnTo>
                  <a:lnTo>
                    <a:pt x="1142780" y="418926"/>
                  </a:lnTo>
                  <a:lnTo>
                    <a:pt x="1155983" y="418926"/>
                  </a:lnTo>
                  <a:lnTo>
                    <a:pt x="1155983" y="432129"/>
                  </a:lnTo>
                  <a:lnTo>
                    <a:pt x="1217806" y="432129"/>
                  </a:lnTo>
                  <a:lnTo>
                    <a:pt x="1217806" y="460311"/>
                  </a:lnTo>
                  <a:lnTo>
                    <a:pt x="1243577" y="460311"/>
                  </a:lnTo>
                  <a:lnTo>
                    <a:pt x="1243577" y="468690"/>
                  </a:lnTo>
                  <a:lnTo>
                    <a:pt x="1271759" y="468690"/>
                  </a:lnTo>
                  <a:lnTo>
                    <a:pt x="1271759" y="486716"/>
                  </a:lnTo>
                  <a:lnTo>
                    <a:pt x="1319745" y="486716"/>
                  </a:lnTo>
                  <a:lnTo>
                    <a:pt x="1319745" y="496872"/>
                  </a:lnTo>
                  <a:lnTo>
                    <a:pt x="1348562" y="496872"/>
                  </a:lnTo>
                  <a:lnTo>
                    <a:pt x="1348562" y="505885"/>
                  </a:lnTo>
                  <a:lnTo>
                    <a:pt x="1376109" y="505885"/>
                  </a:lnTo>
                  <a:lnTo>
                    <a:pt x="1376109" y="517311"/>
                  </a:lnTo>
                  <a:lnTo>
                    <a:pt x="1444534" y="517311"/>
                  </a:lnTo>
                  <a:lnTo>
                    <a:pt x="1444534" y="525054"/>
                  </a:lnTo>
                  <a:lnTo>
                    <a:pt x="1471447" y="525054"/>
                  </a:lnTo>
                  <a:lnTo>
                    <a:pt x="1471447" y="537114"/>
                  </a:lnTo>
                  <a:lnTo>
                    <a:pt x="1479318" y="537114"/>
                  </a:lnTo>
                  <a:lnTo>
                    <a:pt x="1479318" y="541304"/>
                  </a:lnTo>
                  <a:lnTo>
                    <a:pt x="1514609" y="541304"/>
                  </a:lnTo>
                  <a:lnTo>
                    <a:pt x="1514609" y="564027"/>
                  </a:lnTo>
                  <a:lnTo>
                    <a:pt x="1543426" y="564027"/>
                  </a:lnTo>
                  <a:lnTo>
                    <a:pt x="1543426" y="571898"/>
                  </a:lnTo>
                  <a:lnTo>
                    <a:pt x="1579352" y="571898"/>
                  </a:lnTo>
                  <a:lnTo>
                    <a:pt x="1579352" y="591702"/>
                  </a:lnTo>
                  <a:lnTo>
                    <a:pt x="1629243" y="591702"/>
                  </a:lnTo>
                  <a:lnTo>
                    <a:pt x="1629243" y="612648"/>
                  </a:lnTo>
                  <a:lnTo>
                    <a:pt x="1676594" y="612648"/>
                  </a:lnTo>
                  <a:lnTo>
                    <a:pt x="1676594" y="618107"/>
                  </a:lnTo>
                  <a:lnTo>
                    <a:pt x="1703507" y="618107"/>
                  </a:lnTo>
                  <a:lnTo>
                    <a:pt x="1703507" y="624073"/>
                  </a:lnTo>
                  <a:lnTo>
                    <a:pt x="1771297" y="624073"/>
                  </a:lnTo>
                  <a:lnTo>
                    <a:pt x="1771297" y="628263"/>
                  </a:lnTo>
                  <a:lnTo>
                    <a:pt x="1792370" y="628263"/>
                  </a:lnTo>
                  <a:lnTo>
                    <a:pt x="1792370" y="636006"/>
                  </a:lnTo>
                  <a:lnTo>
                    <a:pt x="1852289" y="636006"/>
                  </a:lnTo>
                  <a:lnTo>
                    <a:pt x="1852289" y="646289"/>
                  </a:lnTo>
                  <a:lnTo>
                    <a:pt x="1924268" y="646289"/>
                  </a:lnTo>
                  <a:lnTo>
                    <a:pt x="1924268" y="652890"/>
                  </a:lnTo>
                  <a:lnTo>
                    <a:pt x="1946484" y="652890"/>
                  </a:lnTo>
                  <a:lnTo>
                    <a:pt x="1946484" y="658857"/>
                  </a:lnTo>
                  <a:lnTo>
                    <a:pt x="1970477" y="658857"/>
                  </a:lnTo>
                  <a:lnTo>
                    <a:pt x="1970477" y="667235"/>
                  </a:lnTo>
                  <a:lnTo>
                    <a:pt x="2006403" y="667235"/>
                  </a:lnTo>
                  <a:lnTo>
                    <a:pt x="2006403" y="682215"/>
                  </a:lnTo>
                  <a:lnTo>
                    <a:pt x="2022018" y="682215"/>
                  </a:lnTo>
                  <a:lnTo>
                    <a:pt x="2022018" y="693640"/>
                  </a:lnTo>
                  <a:lnTo>
                    <a:pt x="2050835" y="693640"/>
                  </a:lnTo>
                  <a:lnTo>
                    <a:pt x="2050835" y="704431"/>
                  </a:lnTo>
                  <a:lnTo>
                    <a:pt x="2088665" y="704431"/>
                  </a:lnTo>
                  <a:lnTo>
                    <a:pt x="2088665" y="714079"/>
                  </a:lnTo>
                  <a:lnTo>
                    <a:pt x="2097552" y="714079"/>
                  </a:lnTo>
                  <a:lnTo>
                    <a:pt x="2097552" y="730836"/>
                  </a:lnTo>
                  <a:lnTo>
                    <a:pt x="2146172" y="730836"/>
                  </a:lnTo>
                  <a:lnTo>
                    <a:pt x="2146172" y="739215"/>
                  </a:lnTo>
                  <a:lnTo>
                    <a:pt x="2215105" y="739215"/>
                  </a:lnTo>
                  <a:lnTo>
                    <a:pt x="2215105" y="747593"/>
                  </a:lnTo>
                  <a:lnTo>
                    <a:pt x="2221198" y="747593"/>
                  </a:lnTo>
                  <a:lnTo>
                    <a:pt x="2221198" y="753560"/>
                  </a:lnTo>
                  <a:lnTo>
                    <a:pt x="2263091" y="753560"/>
                  </a:lnTo>
                  <a:lnTo>
                    <a:pt x="2263091" y="764350"/>
                  </a:lnTo>
                  <a:lnTo>
                    <a:pt x="2281752" y="764350"/>
                  </a:lnTo>
                  <a:lnTo>
                    <a:pt x="2281752" y="772729"/>
                  </a:lnTo>
                  <a:lnTo>
                    <a:pt x="2316536" y="772729"/>
                  </a:lnTo>
                  <a:lnTo>
                    <a:pt x="2316536" y="782377"/>
                  </a:lnTo>
                  <a:lnTo>
                    <a:pt x="2327961" y="782377"/>
                  </a:lnTo>
                  <a:lnTo>
                    <a:pt x="2327961" y="790755"/>
                  </a:lnTo>
                  <a:lnTo>
                    <a:pt x="2347130" y="790755"/>
                  </a:lnTo>
                  <a:lnTo>
                    <a:pt x="2347130" y="796214"/>
                  </a:lnTo>
                  <a:lnTo>
                    <a:pt x="2352462" y="796214"/>
                  </a:lnTo>
                  <a:lnTo>
                    <a:pt x="2352462" y="810051"/>
                  </a:lnTo>
                  <a:lnTo>
                    <a:pt x="2396259" y="810051"/>
                  </a:lnTo>
                  <a:lnTo>
                    <a:pt x="2396259" y="816018"/>
                  </a:lnTo>
                  <a:lnTo>
                    <a:pt x="2430408" y="816018"/>
                  </a:lnTo>
                  <a:lnTo>
                    <a:pt x="2430408" y="831632"/>
                  </a:lnTo>
                  <a:lnTo>
                    <a:pt x="2443610" y="831632"/>
                  </a:lnTo>
                  <a:lnTo>
                    <a:pt x="2443610" y="840011"/>
                  </a:lnTo>
                  <a:lnTo>
                    <a:pt x="2451481" y="840011"/>
                  </a:lnTo>
                  <a:lnTo>
                    <a:pt x="2451481" y="846612"/>
                  </a:lnTo>
                  <a:lnTo>
                    <a:pt x="2468873" y="846612"/>
                  </a:lnTo>
                  <a:lnTo>
                    <a:pt x="2468873" y="858545"/>
                  </a:lnTo>
                  <a:lnTo>
                    <a:pt x="2486264" y="858545"/>
                  </a:lnTo>
                  <a:lnTo>
                    <a:pt x="2486264" y="864512"/>
                  </a:lnTo>
                  <a:lnTo>
                    <a:pt x="2490454" y="864512"/>
                  </a:lnTo>
                  <a:lnTo>
                    <a:pt x="2490454" y="872382"/>
                  </a:lnTo>
                  <a:lnTo>
                    <a:pt x="2522190" y="872382"/>
                  </a:lnTo>
                  <a:lnTo>
                    <a:pt x="2522190" y="884950"/>
                  </a:lnTo>
                  <a:lnTo>
                    <a:pt x="2545041" y="884950"/>
                  </a:lnTo>
                  <a:lnTo>
                    <a:pt x="2545041" y="889774"/>
                  </a:lnTo>
                  <a:lnTo>
                    <a:pt x="2555197" y="889774"/>
                  </a:lnTo>
                  <a:lnTo>
                    <a:pt x="2555197" y="897518"/>
                  </a:lnTo>
                  <a:lnTo>
                    <a:pt x="2663737" y="897518"/>
                  </a:lnTo>
                  <a:lnTo>
                    <a:pt x="2663737" y="906531"/>
                  </a:lnTo>
                  <a:lnTo>
                    <a:pt x="2689507" y="906531"/>
                  </a:lnTo>
                  <a:lnTo>
                    <a:pt x="2689507" y="913767"/>
                  </a:lnTo>
                  <a:lnTo>
                    <a:pt x="2733939" y="913767"/>
                  </a:lnTo>
                  <a:lnTo>
                    <a:pt x="2733939" y="923923"/>
                  </a:lnTo>
                  <a:lnTo>
                    <a:pt x="2749553" y="923923"/>
                  </a:lnTo>
                  <a:lnTo>
                    <a:pt x="2749553" y="939537"/>
                  </a:lnTo>
                  <a:lnTo>
                    <a:pt x="2769357" y="939537"/>
                  </a:lnTo>
                  <a:lnTo>
                    <a:pt x="2769357" y="949059"/>
                  </a:lnTo>
                  <a:lnTo>
                    <a:pt x="2845525" y="949059"/>
                  </a:lnTo>
                  <a:lnTo>
                    <a:pt x="2845525" y="957564"/>
                  </a:lnTo>
                  <a:lnTo>
                    <a:pt x="2855046" y="957564"/>
                  </a:lnTo>
                  <a:lnTo>
                    <a:pt x="2855046" y="965943"/>
                  </a:lnTo>
                  <a:lnTo>
                    <a:pt x="2909634" y="965943"/>
                  </a:lnTo>
                  <a:lnTo>
                    <a:pt x="2909634" y="971909"/>
                  </a:lnTo>
                  <a:lnTo>
                    <a:pt x="2942640" y="971909"/>
                  </a:lnTo>
                  <a:lnTo>
                    <a:pt x="2942640" y="983969"/>
                  </a:lnTo>
                  <a:lnTo>
                    <a:pt x="3024267" y="983969"/>
                  </a:lnTo>
                  <a:lnTo>
                    <a:pt x="3024267" y="996537"/>
                  </a:lnTo>
                  <a:lnTo>
                    <a:pt x="3259374" y="996537"/>
                  </a:lnTo>
                  <a:lnTo>
                    <a:pt x="3259374" y="1009105"/>
                  </a:lnTo>
                  <a:lnTo>
                    <a:pt x="3280320" y="1009105"/>
                  </a:lnTo>
                  <a:lnTo>
                    <a:pt x="3280320" y="1018118"/>
                  </a:lnTo>
                  <a:lnTo>
                    <a:pt x="3382894" y="1018118"/>
                  </a:lnTo>
                  <a:lnTo>
                    <a:pt x="3382894" y="1055314"/>
                  </a:lnTo>
                  <a:lnTo>
                    <a:pt x="3431514" y="1055314"/>
                  </a:lnTo>
                  <a:lnTo>
                    <a:pt x="3431514" y="1075625"/>
                  </a:lnTo>
                  <a:lnTo>
                    <a:pt x="3467441" y="1075625"/>
                  </a:lnTo>
                  <a:lnTo>
                    <a:pt x="3467441" y="1091240"/>
                  </a:lnTo>
                  <a:lnTo>
                    <a:pt x="3508191" y="1091240"/>
                  </a:lnTo>
                  <a:lnTo>
                    <a:pt x="3508191" y="1116502"/>
                  </a:lnTo>
                  <a:lnTo>
                    <a:pt x="3564555" y="1116502"/>
                  </a:lnTo>
                  <a:lnTo>
                    <a:pt x="3564555" y="1138591"/>
                  </a:lnTo>
                  <a:lnTo>
                    <a:pt x="3575346" y="1138591"/>
                  </a:lnTo>
                  <a:lnTo>
                    <a:pt x="3575346" y="1160807"/>
                  </a:lnTo>
                  <a:lnTo>
                    <a:pt x="3600608" y="1160807"/>
                  </a:lnTo>
                  <a:lnTo>
                    <a:pt x="3600608" y="1169185"/>
                  </a:lnTo>
                  <a:lnTo>
                    <a:pt x="3687567" y="1169185"/>
                  </a:lnTo>
                  <a:lnTo>
                    <a:pt x="3687567" y="1185435"/>
                  </a:lnTo>
                  <a:lnTo>
                    <a:pt x="3696581" y="1185435"/>
                  </a:lnTo>
                  <a:lnTo>
                    <a:pt x="3696581" y="1213617"/>
                  </a:lnTo>
                  <a:lnTo>
                    <a:pt x="3748756" y="1213617"/>
                  </a:lnTo>
                  <a:lnTo>
                    <a:pt x="3748756" y="1266427"/>
                  </a:lnTo>
                  <a:lnTo>
                    <a:pt x="4094814" y="1266427"/>
                  </a:lnTo>
                </a:path>
              </a:pathLst>
            </a:custGeom>
            <a:noFill/>
            <a:ln w="12683" cap="flat">
              <a:solidFill>
                <a:schemeClr val="tx2">
                  <a:lumMod val="75000"/>
                </a:schemeClr>
              </a:solidFill>
              <a:prstDash val="solid"/>
              <a:miter/>
            </a:ln>
          </p:spPr>
          <p:txBody>
            <a:bodyPr rtlCol="0" anchor="ctr"/>
            <a:lstStyle/>
            <a:p>
              <a:endParaRPr lang="en-GB" dirty="0"/>
            </a:p>
          </p:txBody>
        </p:sp>
        <p:sp>
          <p:nvSpPr>
            <p:cNvPr id="467" name="Freeform: Shape 466">
              <a:extLst>
                <a:ext uri="{FF2B5EF4-FFF2-40B4-BE49-F238E27FC236}">
                  <a16:creationId xmlns:a16="http://schemas.microsoft.com/office/drawing/2014/main" id="{AB26EFD3-6A32-4725-AAB4-E89B5C95CDCE}"/>
                </a:ext>
              </a:extLst>
            </p:cNvPr>
            <p:cNvSpPr/>
            <p:nvPr/>
          </p:nvSpPr>
          <p:spPr>
            <a:xfrm>
              <a:off x="1164341" y="2152934"/>
              <a:ext cx="4001508" cy="1541902"/>
            </a:xfrm>
            <a:custGeom>
              <a:avLst/>
              <a:gdLst>
                <a:gd name="connsiteX0" fmla="*/ 0 w 4001508"/>
                <a:gd name="connsiteY0" fmla="*/ 0 h 1541902"/>
                <a:gd name="connsiteX1" fmla="*/ 38211 w 4001508"/>
                <a:gd name="connsiteY1" fmla="*/ 0 h 1541902"/>
                <a:gd name="connsiteX2" fmla="*/ 38211 w 4001508"/>
                <a:gd name="connsiteY2" fmla="*/ 12568 h 1541902"/>
                <a:gd name="connsiteX3" fmla="*/ 143451 w 4001508"/>
                <a:gd name="connsiteY3" fmla="*/ 12568 h 1541902"/>
                <a:gd name="connsiteX4" fmla="*/ 143451 w 4001508"/>
                <a:gd name="connsiteY4" fmla="*/ 21581 h 1541902"/>
                <a:gd name="connsiteX5" fmla="*/ 173664 w 4001508"/>
                <a:gd name="connsiteY5" fmla="*/ 21581 h 1541902"/>
                <a:gd name="connsiteX6" fmla="*/ 173664 w 4001508"/>
                <a:gd name="connsiteY6" fmla="*/ 30975 h 1541902"/>
                <a:gd name="connsiteX7" fmla="*/ 181281 w 4001508"/>
                <a:gd name="connsiteY7" fmla="*/ 30975 h 1541902"/>
                <a:gd name="connsiteX8" fmla="*/ 181281 w 4001508"/>
                <a:gd name="connsiteY8" fmla="*/ 39608 h 1541902"/>
                <a:gd name="connsiteX9" fmla="*/ 188517 w 4001508"/>
                <a:gd name="connsiteY9" fmla="*/ 39608 h 1541902"/>
                <a:gd name="connsiteX10" fmla="*/ 188517 w 4001508"/>
                <a:gd name="connsiteY10" fmla="*/ 47224 h 1541902"/>
                <a:gd name="connsiteX11" fmla="*/ 218603 w 4001508"/>
                <a:gd name="connsiteY11" fmla="*/ 47224 h 1541902"/>
                <a:gd name="connsiteX12" fmla="*/ 218603 w 4001508"/>
                <a:gd name="connsiteY12" fmla="*/ 68805 h 1541902"/>
                <a:gd name="connsiteX13" fmla="*/ 233075 w 4001508"/>
                <a:gd name="connsiteY13" fmla="*/ 68805 h 1541902"/>
                <a:gd name="connsiteX14" fmla="*/ 233075 w 4001508"/>
                <a:gd name="connsiteY14" fmla="*/ 79088 h 1541902"/>
                <a:gd name="connsiteX15" fmla="*/ 267605 w 4001508"/>
                <a:gd name="connsiteY15" fmla="*/ 79088 h 1541902"/>
                <a:gd name="connsiteX16" fmla="*/ 267605 w 4001508"/>
                <a:gd name="connsiteY16" fmla="*/ 88609 h 1541902"/>
                <a:gd name="connsiteX17" fmla="*/ 278523 w 4001508"/>
                <a:gd name="connsiteY17" fmla="*/ 88609 h 1541902"/>
                <a:gd name="connsiteX18" fmla="*/ 278523 w 4001508"/>
                <a:gd name="connsiteY18" fmla="*/ 95845 h 1541902"/>
                <a:gd name="connsiteX19" fmla="*/ 285251 w 4001508"/>
                <a:gd name="connsiteY19" fmla="*/ 95845 h 1541902"/>
                <a:gd name="connsiteX20" fmla="*/ 285251 w 4001508"/>
                <a:gd name="connsiteY20" fmla="*/ 117807 h 1541902"/>
                <a:gd name="connsiteX21" fmla="*/ 308609 w 4001508"/>
                <a:gd name="connsiteY21" fmla="*/ 117807 h 1541902"/>
                <a:gd name="connsiteX22" fmla="*/ 308609 w 4001508"/>
                <a:gd name="connsiteY22" fmla="*/ 133549 h 1541902"/>
                <a:gd name="connsiteX23" fmla="*/ 335141 w 4001508"/>
                <a:gd name="connsiteY23" fmla="*/ 133549 h 1541902"/>
                <a:gd name="connsiteX24" fmla="*/ 335141 w 4001508"/>
                <a:gd name="connsiteY24" fmla="*/ 156907 h 1541902"/>
                <a:gd name="connsiteX25" fmla="*/ 370686 w 4001508"/>
                <a:gd name="connsiteY25" fmla="*/ 156907 h 1541902"/>
                <a:gd name="connsiteX26" fmla="*/ 370686 w 4001508"/>
                <a:gd name="connsiteY26" fmla="*/ 176711 h 1541902"/>
                <a:gd name="connsiteX27" fmla="*/ 381858 w 4001508"/>
                <a:gd name="connsiteY27" fmla="*/ 176711 h 1541902"/>
                <a:gd name="connsiteX28" fmla="*/ 381858 w 4001508"/>
                <a:gd name="connsiteY28" fmla="*/ 193849 h 1541902"/>
                <a:gd name="connsiteX29" fmla="*/ 392267 w 4001508"/>
                <a:gd name="connsiteY29" fmla="*/ 193849 h 1541902"/>
                <a:gd name="connsiteX30" fmla="*/ 392267 w 4001508"/>
                <a:gd name="connsiteY30" fmla="*/ 217715 h 1541902"/>
                <a:gd name="connsiteX31" fmla="*/ 401281 w 4001508"/>
                <a:gd name="connsiteY31" fmla="*/ 217715 h 1541902"/>
                <a:gd name="connsiteX32" fmla="*/ 401281 w 4001508"/>
                <a:gd name="connsiteY32" fmla="*/ 228886 h 1541902"/>
                <a:gd name="connsiteX33" fmla="*/ 468309 w 4001508"/>
                <a:gd name="connsiteY33" fmla="*/ 228886 h 1541902"/>
                <a:gd name="connsiteX34" fmla="*/ 468309 w 4001508"/>
                <a:gd name="connsiteY34" fmla="*/ 250975 h 1541902"/>
                <a:gd name="connsiteX35" fmla="*/ 496999 w 4001508"/>
                <a:gd name="connsiteY35" fmla="*/ 250975 h 1541902"/>
                <a:gd name="connsiteX36" fmla="*/ 496999 w 4001508"/>
                <a:gd name="connsiteY36" fmla="*/ 264051 h 1541902"/>
                <a:gd name="connsiteX37" fmla="*/ 505124 w 4001508"/>
                <a:gd name="connsiteY37" fmla="*/ 264051 h 1541902"/>
                <a:gd name="connsiteX38" fmla="*/ 505124 w 4001508"/>
                <a:gd name="connsiteY38" fmla="*/ 287917 h 1541902"/>
                <a:gd name="connsiteX39" fmla="*/ 597414 w 4001508"/>
                <a:gd name="connsiteY39" fmla="*/ 287917 h 1541902"/>
                <a:gd name="connsiteX40" fmla="*/ 597414 w 4001508"/>
                <a:gd name="connsiteY40" fmla="*/ 302643 h 1541902"/>
                <a:gd name="connsiteX41" fmla="*/ 629278 w 4001508"/>
                <a:gd name="connsiteY41" fmla="*/ 302643 h 1541902"/>
                <a:gd name="connsiteX42" fmla="*/ 629278 w 4001508"/>
                <a:gd name="connsiteY42" fmla="*/ 315718 h 1541902"/>
                <a:gd name="connsiteX43" fmla="*/ 642862 w 4001508"/>
                <a:gd name="connsiteY43" fmla="*/ 315718 h 1541902"/>
                <a:gd name="connsiteX44" fmla="*/ 642862 w 4001508"/>
                <a:gd name="connsiteY44" fmla="*/ 327016 h 1541902"/>
                <a:gd name="connsiteX45" fmla="*/ 679676 w 4001508"/>
                <a:gd name="connsiteY45" fmla="*/ 327016 h 1541902"/>
                <a:gd name="connsiteX46" fmla="*/ 679676 w 4001508"/>
                <a:gd name="connsiteY46" fmla="*/ 340981 h 1541902"/>
                <a:gd name="connsiteX47" fmla="*/ 693133 w 4001508"/>
                <a:gd name="connsiteY47" fmla="*/ 340981 h 1541902"/>
                <a:gd name="connsiteX48" fmla="*/ 693133 w 4001508"/>
                <a:gd name="connsiteY48" fmla="*/ 365735 h 1541902"/>
                <a:gd name="connsiteX49" fmla="*/ 712048 w 4001508"/>
                <a:gd name="connsiteY49" fmla="*/ 365735 h 1541902"/>
                <a:gd name="connsiteX50" fmla="*/ 712048 w 4001508"/>
                <a:gd name="connsiteY50" fmla="*/ 374622 h 1541902"/>
                <a:gd name="connsiteX51" fmla="*/ 724616 w 4001508"/>
                <a:gd name="connsiteY51" fmla="*/ 374622 h 1541902"/>
                <a:gd name="connsiteX52" fmla="*/ 724616 w 4001508"/>
                <a:gd name="connsiteY52" fmla="*/ 389094 h 1541902"/>
                <a:gd name="connsiteX53" fmla="*/ 734517 w 4001508"/>
                <a:gd name="connsiteY53" fmla="*/ 389094 h 1541902"/>
                <a:gd name="connsiteX54" fmla="*/ 734517 w 4001508"/>
                <a:gd name="connsiteY54" fmla="*/ 403439 h 1541902"/>
                <a:gd name="connsiteX55" fmla="*/ 750767 w 4001508"/>
                <a:gd name="connsiteY55" fmla="*/ 403439 h 1541902"/>
                <a:gd name="connsiteX56" fmla="*/ 750767 w 4001508"/>
                <a:gd name="connsiteY56" fmla="*/ 417911 h 1541902"/>
                <a:gd name="connsiteX57" fmla="*/ 761176 w 4001508"/>
                <a:gd name="connsiteY57" fmla="*/ 417911 h 1541902"/>
                <a:gd name="connsiteX58" fmla="*/ 761176 w 4001508"/>
                <a:gd name="connsiteY58" fmla="*/ 429082 h 1541902"/>
                <a:gd name="connsiteX59" fmla="*/ 770571 w 4001508"/>
                <a:gd name="connsiteY59" fmla="*/ 429082 h 1541902"/>
                <a:gd name="connsiteX60" fmla="*/ 770571 w 4001508"/>
                <a:gd name="connsiteY60" fmla="*/ 440380 h 1541902"/>
                <a:gd name="connsiteX61" fmla="*/ 777299 w 4001508"/>
                <a:gd name="connsiteY61" fmla="*/ 440380 h 1541902"/>
                <a:gd name="connsiteX62" fmla="*/ 777299 w 4001508"/>
                <a:gd name="connsiteY62" fmla="*/ 450282 h 1541902"/>
                <a:gd name="connsiteX63" fmla="*/ 793929 w 4001508"/>
                <a:gd name="connsiteY63" fmla="*/ 450282 h 1541902"/>
                <a:gd name="connsiteX64" fmla="*/ 793929 w 4001508"/>
                <a:gd name="connsiteY64" fmla="*/ 467293 h 1541902"/>
                <a:gd name="connsiteX65" fmla="*/ 805227 w 4001508"/>
                <a:gd name="connsiteY65" fmla="*/ 467293 h 1541902"/>
                <a:gd name="connsiteX66" fmla="*/ 805227 w 4001508"/>
                <a:gd name="connsiteY66" fmla="*/ 479988 h 1541902"/>
                <a:gd name="connsiteX67" fmla="*/ 821349 w 4001508"/>
                <a:gd name="connsiteY67" fmla="*/ 479988 h 1541902"/>
                <a:gd name="connsiteX68" fmla="*/ 821349 w 4001508"/>
                <a:gd name="connsiteY68" fmla="*/ 493444 h 1541902"/>
                <a:gd name="connsiteX69" fmla="*/ 827189 w 4001508"/>
                <a:gd name="connsiteY69" fmla="*/ 493444 h 1541902"/>
                <a:gd name="connsiteX70" fmla="*/ 827189 w 4001508"/>
                <a:gd name="connsiteY70" fmla="*/ 504235 h 1541902"/>
                <a:gd name="connsiteX71" fmla="*/ 845216 w 4001508"/>
                <a:gd name="connsiteY71" fmla="*/ 504235 h 1541902"/>
                <a:gd name="connsiteX72" fmla="*/ 845216 w 4001508"/>
                <a:gd name="connsiteY72" fmla="*/ 513248 h 1541902"/>
                <a:gd name="connsiteX73" fmla="*/ 889774 w 4001508"/>
                <a:gd name="connsiteY73" fmla="*/ 513248 h 1541902"/>
                <a:gd name="connsiteX74" fmla="*/ 889774 w 4001508"/>
                <a:gd name="connsiteY74" fmla="*/ 537495 h 1541902"/>
                <a:gd name="connsiteX75" fmla="*/ 895614 w 4001508"/>
                <a:gd name="connsiteY75" fmla="*/ 537495 h 1541902"/>
                <a:gd name="connsiteX76" fmla="*/ 895614 w 4001508"/>
                <a:gd name="connsiteY76" fmla="*/ 553237 h 1541902"/>
                <a:gd name="connsiteX77" fmla="*/ 962134 w 4001508"/>
                <a:gd name="connsiteY77" fmla="*/ 553237 h 1541902"/>
                <a:gd name="connsiteX78" fmla="*/ 962134 w 4001508"/>
                <a:gd name="connsiteY78" fmla="*/ 569867 h 1541902"/>
                <a:gd name="connsiteX79" fmla="*/ 969878 w 4001508"/>
                <a:gd name="connsiteY79" fmla="*/ 569867 h 1541902"/>
                <a:gd name="connsiteX80" fmla="*/ 969878 w 4001508"/>
                <a:gd name="connsiteY80" fmla="*/ 608967 h 1541902"/>
                <a:gd name="connsiteX81" fmla="*/ 991840 w 4001508"/>
                <a:gd name="connsiteY81" fmla="*/ 608967 h 1541902"/>
                <a:gd name="connsiteX82" fmla="*/ 991840 w 4001508"/>
                <a:gd name="connsiteY82" fmla="*/ 622042 h 1541902"/>
                <a:gd name="connsiteX83" fmla="*/ 1005804 w 4001508"/>
                <a:gd name="connsiteY83" fmla="*/ 622042 h 1541902"/>
                <a:gd name="connsiteX84" fmla="*/ 1005804 w 4001508"/>
                <a:gd name="connsiteY84" fmla="*/ 631055 h 1541902"/>
                <a:gd name="connsiteX85" fmla="*/ 1042746 w 4001508"/>
                <a:gd name="connsiteY85" fmla="*/ 631055 h 1541902"/>
                <a:gd name="connsiteX86" fmla="*/ 1042746 w 4001508"/>
                <a:gd name="connsiteY86" fmla="*/ 645400 h 1541902"/>
                <a:gd name="connsiteX87" fmla="*/ 1062423 w 4001508"/>
                <a:gd name="connsiteY87" fmla="*/ 645400 h 1541902"/>
                <a:gd name="connsiteX88" fmla="*/ 1062423 w 4001508"/>
                <a:gd name="connsiteY88" fmla="*/ 672948 h 1541902"/>
                <a:gd name="connsiteX89" fmla="*/ 1162838 w 4001508"/>
                <a:gd name="connsiteY89" fmla="*/ 672948 h 1541902"/>
                <a:gd name="connsiteX90" fmla="*/ 1162838 w 4001508"/>
                <a:gd name="connsiteY90" fmla="*/ 682342 h 1541902"/>
                <a:gd name="connsiteX91" fmla="*/ 1246496 w 4001508"/>
                <a:gd name="connsiteY91" fmla="*/ 682342 h 1541902"/>
                <a:gd name="connsiteX92" fmla="*/ 1246496 w 4001508"/>
                <a:gd name="connsiteY92" fmla="*/ 695799 h 1541902"/>
                <a:gd name="connsiteX93" fmla="*/ 1299941 w 4001508"/>
                <a:gd name="connsiteY93" fmla="*/ 695799 h 1541902"/>
                <a:gd name="connsiteX94" fmla="*/ 1299941 w 4001508"/>
                <a:gd name="connsiteY94" fmla="*/ 708874 h 1541902"/>
                <a:gd name="connsiteX95" fmla="*/ 1313017 w 4001508"/>
                <a:gd name="connsiteY95" fmla="*/ 708874 h 1541902"/>
                <a:gd name="connsiteX96" fmla="*/ 1313017 w 4001508"/>
                <a:gd name="connsiteY96" fmla="*/ 722838 h 1541902"/>
                <a:gd name="connsiteX97" fmla="*/ 1398071 w 4001508"/>
                <a:gd name="connsiteY97" fmla="*/ 722838 h 1541902"/>
                <a:gd name="connsiteX98" fmla="*/ 1398071 w 4001508"/>
                <a:gd name="connsiteY98" fmla="*/ 736295 h 1541902"/>
                <a:gd name="connsiteX99" fmla="*/ 1451516 w 4001508"/>
                <a:gd name="connsiteY99" fmla="*/ 736295 h 1541902"/>
                <a:gd name="connsiteX100" fmla="*/ 1451516 w 4001508"/>
                <a:gd name="connsiteY100" fmla="*/ 755210 h 1541902"/>
                <a:gd name="connsiteX101" fmla="*/ 1466369 w 4001508"/>
                <a:gd name="connsiteY101" fmla="*/ 755210 h 1541902"/>
                <a:gd name="connsiteX102" fmla="*/ 1466369 w 4001508"/>
                <a:gd name="connsiteY102" fmla="*/ 764223 h 1541902"/>
                <a:gd name="connsiteX103" fmla="*/ 1500137 w 4001508"/>
                <a:gd name="connsiteY103" fmla="*/ 764223 h 1541902"/>
                <a:gd name="connsiteX104" fmla="*/ 1500137 w 4001508"/>
                <a:gd name="connsiteY104" fmla="*/ 779965 h 1541902"/>
                <a:gd name="connsiteX105" fmla="*/ 1635082 w 4001508"/>
                <a:gd name="connsiteY105" fmla="*/ 779965 h 1541902"/>
                <a:gd name="connsiteX106" fmla="*/ 1635082 w 4001508"/>
                <a:gd name="connsiteY106" fmla="*/ 790755 h 1541902"/>
                <a:gd name="connsiteX107" fmla="*/ 1687765 w 4001508"/>
                <a:gd name="connsiteY107" fmla="*/ 790755 h 1541902"/>
                <a:gd name="connsiteX108" fmla="*/ 1687765 w 4001508"/>
                <a:gd name="connsiteY108" fmla="*/ 802942 h 1541902"/>
                <a:gd name="connsiteX109" fmla="*/ 1696271 w 4001508"/>
                <a:gd name="connsiteY109" fmla="*/ 802942 h 1541902"/>
                <a:gd name="connsiteX110" fmla="*/ 1696271 w 4001508"/>
                <a:gd name="connsiteY110" fmla="*/ 815002 h 1541902"/>
                <a:gd name="connsiteX111" fmla="*/ 1732324 w 4001508"/>
                <a:gd name="connsiteY111" fmla="*/ 815002 h 1541902"/>
                <a:gd name="connsiteX112" fmla="*/ 1732324 w 4001508"/>
                <a:gd name="connsiteY112" fmla="*/ 833917 h 1541902"/>
                <a:gd name="connsiteX113" fmla="*/ 1754794 w 4001508"/>
                <a:gd name="connsiteY113" fmla="*/ 833917 h 1541902"/>
                <a:gd name="connsiteX114" fmla="*/ 1754794 w 4001508"/>
                <a:gd name="connsiteY114" fmla="*/ 856387 h 1541902"/>
                <a:gd name="connsiteX115" fmla="*/ 1763680 w 4001508"/>
                <a:gd name="connsiteY115" fmla="*/ 856387 h 1541902"/>
                <a:gd name="connsiteX116" fmla="*/ 1763680 w 4001508"/>
                <a:gd name="connsiteY116" fmla="*/ 860068 h 1541902"/>
                <a:gd name="connsiteX117" fmla="*/ 1786657 w 4001508"/>
                <a:gd name="connsiteY117" fmla="*/ 860068 h 1541902"/>
                <a:gd name="connsiteX118" fmla="*/ 1786657 w 4001508"/>
                <a:gd name="connsiteY118" fmla="*/ 873906 h 1541902"/>
                <a:gd name="connsiteX119" fmla="*/ 1815474 w 4001508"/>
                <a:gd name="connsiteY119" fmla="*/ 873906 h 1541902"/>
                <a:gd name="connsiteX120" fmla="*/ 1815474 w 4001508"/>
                <a:gd name="connsiteY120" fmla="*/ 882030 h 1541902"/>
                <a:gd name="connsiteX121" fmla="*/ 1832612 w 4001508"/>
                <a:gd name="connsiteY121" fmla="*/ 882030 h 1541902"/>
                <a:gd name="connsiteX122" fmla="*/ 1832612 w 4001508"/>
                <a:gd name="connsiteY122" fmla="*/ 899168 h 1541902"/>
                <a:gd name="connsiteX123" fmla="*/ 1881614 w 4001508"/>
                <a:gd name="connsiteY123" fmla="*/ 899168 h 1541902"/>
                <a:gd name="connsiteX124" fmla="*/ 1881614 w 4001508"/>
                <a:gd name="connsiteY124" fmla="*/ 914402 h 1541902"/>
                <a:gd name="connsiteX125" fmla="*/ 1902306 w 4001508"/>
                <a:gd name="connsiteY125" fmla="*/ 914402 h 1541902"/>
                <a:gd name="connsiteX126" fmla="*/ 1902306 w 4001508"/>
                <a:gd name="connsiteY126" fmla="*/ 927985 h 1541902"/>
                <a:gd name="connsiteX127" fmla="*/ 1926173 w 4001508"/>
                <a:gd name="connsiteY127" fmla="*/ 927985 h 1541902"/>
                <a:gd name="connsiteX128" fmla="*/ 1926173 w 4001508"/>
                <a:gd name="connsiteY128" fmla="*/ 936999 h 1541902"/>
                <a:gd name="connsiteX129" fmla="*/ 1979236 w 4001508"/>
                <a:gd name="connsiteY129" fmla="*/ 936999 h 1541902"/>
                <a:gd name="connsiteX130" fmla="*/ 1979236 w 4001508"/>
                <a:gd name="connsiteY130" fmla="*/ 957183 h 1541902"/>
                <a:gd name="connsiteX131" fmla="*/ 1985076 w 4001508"/>
                <a:gd name="connsiteY131" fmla="*/ 957183 h 1541902"/>
                <a:gd name="connsiteX132" fmla="*/ 1985076 w 4001508"/>
                <a:gd name="connsiteY132" fmla="*/ 967085 h 1541902"/>
                <a:gd name="connsiteX133" fmla="*/ 2002595 w 4001508"/>
                <a:gd name="connsiteY133" fmla="*/ 967085 h 1541902"/>
                <a:gd name="connsiteX134" fmla="*/ 2002595 w 4001508"/>
                <a:gd name="connsiteY134" fmla="*/ 981049 h 1541902"/>
                <a:gd name="connsiteX135" fmla="*/ 2071400 w 4001508"/>
                <a:gd name="connsiteY135" fmla="*/ 981049 h 1541902"/>
                <a:gd name="connsiteX136" fmla="*/ 2071400 w 4001508"/>
                <a:gd name="connsiteY136" fmla="*/ 996283 h 1541902"/>
                <a:gd name="connsiteX137" fmla="*/ 2133478 w 4001508"/>
                <a:gd name="connsiteY137" fmla="*/ 996283 h 1541902"/>
                <a:gd name="connsiteX138" fmla="*/ 2133478 w 4001508"/>
                <a:gd name="connsiteY138" fmla="*/ 1008851 h 1541902"/>
                <a:gd name="connsiteX139" fmla="*/ 2191112 w 4001508"/>
                <a:gd name="connsiteY139" fmla="*/ 1008851 h 1541902"/>
                <a:gd name="connsiteX140" fmla="*/ 2191112 w 4001508"/>
                <a:gd name="connsiteY140" fmla="*/ 1018753 h 1541902"/>
                <a:gd name="connsiteX141" fmla="*/ 2219421 w 4001508"/>
                <a:gd name="connsiteY141" fmla="*/ 1018753 h 1541902"/>
                <a:gd name="connsiteX142" fmla="*/ 2219421 w 4001508"/>
                <a:gd name="connsiteY142" fmla="*/ 1035002 h 1541902"/>
                <a:gd name="connsiteX143" fmla="*/ 2255855 w 4001508"/>
                <a:gd name="connsiteY143" fmla="*/ 1035002 h 1541902"/>
                <a:gd name="connsiteX144" fmla="*/ 2255855 w 4001508"/>
                <a:gd name="connsiteY144" fmla="*/ 1051632 h 1541902"/>
                <a:gd name="connsiteX145" fmla="*/ 2308919 w 4001508"/>
                <a:gd name="connsiteY145" fmla="*/ 1051632 h 1541902"/>
                <a:gd name="connsiteX146" fmla="*/ 2308919 w 4001508"/>
                <a:gd name="connsiteY146" fmla="*/ 1061915 h 1541902"/>
                <a:gd name="connsiteX147" fmla="*/ 2380009 w 4001508"/>
                <a:gd name="connsiteY147" fmla="*/ 1061915 h 1541902"/>
                <a:gd name="connsiteX148" fmla="*/ 2380009 w 4001508"/>
                <a:gd name="connsiteY148" fmla="*/ 1075879 h 1541902"/>
                <a:gd name="connsiteX149" fmla="*/ 2417840 w 4001508"/>
                <a:gd name="connsiteY149" fmla="*/ 1075879 h 1541902"/>
                <a:gd name="connsiteX150" fmla="*/ 2417840 w 4001508"/>
                <a:gd name="connsiteY150" fmla="*/ 1090732 h 1541902"/>
                <a:gd name="connsiteX151" fmla="*/ 2449196 w 4001508"/>
                <a:gd name="connsiteY151" fmla="*/ 1090732 h 1541902"/>
                <a:gd name="connsiteX152" fmla="*/ 2449196 w 4001508"/>
                <a:gd name="connsiteY152" fmla="*/ 1102411 h 1541902"/>
                <a:gd name="connsiteX153" fmla="*/ 2481694 w 4001508"/>
                <a:gd name="connsiteY153" fmla="*/ 1102411 h 1541902"/>
                <a:gd name="connsiteX154" fmla="*/ 2481694 w 4001508"/>
                <a:gd name="connsiteY154" fmla="*/ 1118152 h 1541902"/>
                <a:gd name="connsiteX155" fmla="*/ 2578809 w 4001508"/>
                <a:gd name="connsiteY155" fmla="*/ 1118152 h 1541902"/>
                <a:gd name="connsiteX156" fmla="*/ 2578809 w 4001508"/>
                <a:gd name="connsiteY156" fmla="*/ 1132624 h 1541902"/>
                <a:gd name="connsiteX157" fmla="*/ 2599882 w 4001508"/>
                <a:gd name="connsiteY157" fmla="*/ 1132624 h 1541902"/>
                <a:gd name="connsiteX158" fmla="*/ 2599882 w 4001508"/>
                <a:gd name="connsiteY158" fmla="*/ 1143796 h 1541902"/>
                <a:gd name="connsiteX159" fmla="*/ 2642663 w 4001508"/>
                <a:gd name="connsiteY159" fmla="*/ 1143796 h 1541902"/>
                <a:gd name="connsiteX160" fmla="*/ 2642663 w 4001508"/>
                <a:gd name="connsiteY160" fmla="*/ 1157379 h 1541902"/>
                <a:gd name="connsiteX161" fmla="*/ 2666530 w 4001508"/>
                <a:gd name="connsiteY161" fmla="*/ 1157379 h 1541902"/>
                <a:gd name="connsiteX162" fmla="*/ 2666530 w 4001508"/>
                <a:gd name="connsiteY162" fmla="*/ 1170836 h 1541902"/>
                <a:gd name="connsiteX163" fmla="*/ 2705249 w 4001508"/>
                <a:gd name="connsiteY163" fmla="*/ 1170836 h 1541902"/>
                <a:gd name="connsiteX164" fmla="*/ 2705249 w 4001508"/>
                <a:gd name="connsiteY164" fmla="*/ 1185181 h 1541902"/>
                <a:gd name="connsiteX165" fmla="*/ 2732669 w 4001508"/>
                <a:gd name="connsiteY165" fmla="*/ 1185181 h 1541902"/>
                <a:gd name="connsiteX166" fmla="*/ 2732669 w 4001508"/>
                <a:gd name="connsiteY166" fmla="*/ 1198256 h 1541902"/>
                <a:gd name="connsiteX167" fmla="*/ 2930961 w 4001508"/>
                <a:gd name="connsiteY167" fmla="*/ 1198256 h 1541902"/>
                <a:gd name="connsiteX168" fmla="*/ 2930961 w 4001508"/>
                <a:gd name="connsiteY168" fmla="*/ 1230628 h 1541902"/>
                <a:gd name="connsiteX169" fmla="*/ 2966506 w 4001508"/>
                <a:gd name="connsiteY169" fmla="*/ 1230628 h 1541902"/>
                <a:gd name="connsiteX170" fmla="*/ 2966506 w 4001508"/>
                <a:gd name="connsiteY170" fmla="*/ 1251320 h 1541902"/>
                <a:gd name="connsiteX171" fmla="*/ 2979582 w 4001508"/>
                <a:gd name="connsiteY171" fmla="*/ 1251320 h 1541902"/>
                <a:gd name="connsiteX172" fmla="*/ 2979582 w 4001508"/>
                <a:gd name="connsiteY172" fmla="*/ 1269855 h 1541902"/>
                <a:gd name="connsiteX173" fmla="*/ 3144613 w 4001508"/>
                <a:gd name="connsiteY173" fmla="*/ 1269855 h 1541902"/>
                <a:gd name="connsiteX174" fmla="*/ 3144613 w 4001508"/>
                <a:gd name="connsiteY174" fmla="*/ 1292705 h 1541902"/>
                <a:gd name="connsiteX175" fmla="*/ 3584994 w 4001508"/>
                <a:gd name="connsiteY175" fmla="*/ 1292705 h 1541902"/>
                <a:gd name="connsiteX176" fmla="*/ 3584994 w 4001508"/>
                <a:gd name="connsiteY176" fmla="*/ 1374586 h 1541902"/>
                <a:gd name="connsiteX177" fmla="*/ 3776684 w 4001508"/>
                <a:gd name="connsiteY177" fmla="*/ 1374586 h 1541902"/>
                <a:gd name="connsiteX178" fmla="*/ 3776684 w 4001508"/>
                <a:gd name="connsiteY178" fmla="*/ 1541903 h 1541902"/>
                <a:gd name="connsiteX179" fmla="*/ 4001508 w 4001508"/>
                <a:gd name="connsiteY179" fmla="*/ 1541903 h 1541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4001508" h="1541902">
                  <a:moveTo>
                    <a:pt x="0" y="0"/>
                  </a:moveTo>
                  <a:lnTo>
                    <a:pt x="38211" y="0"/>
                  </a:lnTo>
                  <a:lnTo>
                    <a:pt x="38211" y="12568"/>
                  </a:lnTo>
                  <a:lnTo>
                    <a:pt x="143451" y="12568"/>
                  </a:lnTo>
                  <a:lnTo>
                    <a:pt x="143451" y="21581"/>
                  </a:lnTo>
                  <a:lnTo>
                    <a:pt x="173664" y="21581"/>
                  </a:lnTo>
                  <a:lnTo>
                    <a:pt x="173664" y="30975"/>
                  </a:lnTo>
                  <a:lnTo>
                    <a:pt x="181281" y="30975"/>
                  </a:lnTo>
                  <a:lnTo>
                    <a:pt x="181281" y="39608"/>
                  </a:lnTo>
                  <a:lnTo>
                    <a:pt x="188517" y="39608"/>
                  </a:lnTo>
                  <a:lnTo>
                    <a:pt x="188517" y="47224"/>
                  </a:lnTo>
                  <a:lnTo>
                    <a:pt x="218603" y="47224"/>
                  </a:lnTo>
                  <a:lnTo>
                    <a:pt x="218603" y="68805"/>
                  </a:lnTo>
                  <a:lnTo>
                    <a:pt x="233075" y="68805"/>
                  </a:lnTo>
                  <a:lnTo>
                    <a:pt x="233075" y="79088"/>
                  </a:lnTo>
                  <a:lnTo>
                    <a:pt x="267605" y="79088"/>
                  </a:lnTo>
                  <a:lnTo>
                    <a:pt x="267605" y="88609"/>
                  </a:lnTo>
                  <a:lnTo>
                    <a:pt x="278523" y="88609"/>
                  </a:lnTo>
                  <a:lnTo>
                    <a:pt x="278523" y="95845"/>
                  </a:lnTo>
                  <a:lnTo>
                    <a:pt x="285251" y="95845"/>
                  </a:lnTo>
                  <a:lnTo>
                    <a:pt x="285251" y="117807"/>
                  </a:lnTo>
                  <a:lnTo>
                    <a:pt x="308609" y="117807"/>
                  </a:lnTo>
                  <a:lnTo>
                    <a:pt x="308609" y="133549"/>
                  </a:lnTo>
                  <a:lnTo>
                    <a:pt x="335141" y="133549"/>
                  </a:lnTo>
                  <a:lnTo>
                    <a:pt x="335141" y="156907"/>
                  </a:lnTo>
                  <a:lnTo>
                    <a:pt x="370686" y="156907"/>
                  </a:lnTo>
                  <a:lnTo>
                    <a:pt x="370686" y="176711"/>
                  </a:lnTo>
                  <a:lnTo>
                    <a:pt x="381858" y="176711"/>
                  </a:lnTo>
                  <a:lnTo>
                    <a:pt x="381858" y="193849"/>
                  </a:lnTo>
                  <a:lnTo>
                    <a:pt x="392267" y="193849"/>
                  </a:lnTo>
                  <a:lnTo>
                    <a:pt x="392267" y="217715"/>
                  </a:lnTo>
                  <a:lnTo>
                    <a:pt x="401281" y="217715"/>
                  </a:lnTo>
                  <a:lnTo>
                    <a:pt x="401281" y="228886"/>
                  </a:lnTo>
                  <a:lnTo>
                    <a:pt x="468309" y="228886"/>
                  </a:lnTo>
                  <a:lnTo>
                    <a:pt x="468309" y="250975"/>
                  </a:lnTo>
                  <a:lnTo>
                    <a:pt x="496999" y="250975"/>
                  </a:lnTo>
                  <a:lnTo>
                    <a:pt x="496999" y="264051"/>
                  </a:lnTo>
                  <a:lnTo>
                    <a:pt x="505124" y="264051"/>
                  </a:lnTo>
                  <a:lnTo>
                    <a:pt x="505124" y="287917"/>
                  </a:lnTo>
                  <a:lnTo>
                    <a:pt x="597414" y="287917"/>
                  </a:lnTo>
                  <a:lnTo>
                    <a:pt x="597414" y="302643"/>
                  </a:lnTo>
                  <a:lnTo>
                    <a:pt x="629278" y="302643"/>
                  </a:lnTo>
                  <a:lnTo>
                    <a:pt x="629278" y="315718"/>
                  </a:lnTo>
                  <a:lnTo>
                    <a:pt x="642862" y="315718"/>
                  </a:lnTo>
                  <a:lnTo>
                    <a:pt x="642862" y="327016"/>
                  </a:lnTo>
                  <a:lnTo>
                    <a:pt x="679676" y="327016"/>
                  </a:lnTo>
                  <a:lnTo>
                    <a:pt x="679676" y="340981"/>
                  </a:lnTo>
                  <a:lnTo>
                    <a:pt x="693133" y="340981"/>
                  </a:lnTo>
                  <a:lnTo>
                    <a:pt x="693133" y="365735"/>
                  </a:lnTo>
                  <a:lnTo>
                    <a:pt x="712048" y="365735"/>
                  </a:lnTo>
                  <a:lnTo>
                    <a:pt x="712048" y="374622"/>
                  </a:lnTo>
                  <a:lnTo>
                    <a:pt x="724616" y="374622"/>
                  </a:lnTo>
                  <a:lnTo>
                    <a:pt x="724616" y="389094"/>
                  </a:lnTo>
                  <a:lnTo>
                    <a:pt x="734517" y="389094"/>
                  </a:lnTo>
                  <a:lnTo>
                    <a:pt x="734517" y="403439"/>
                  </a:lnTo>
                  <a:lnTo>
                    <a:pt x="750767" y="403439"/>
                  </a:lnTo>
                  <a:lnTo>
                    <a:pt x="750767" y="417911"/>
                  </a:lnTo>
                  <a:lnTo>
                    <a:pt x="761176" y="417911"/>
                  </a:lnTo>
                  <a:lnTo>
                    <a:pt x="761176" y="429082"/>
                  </a:lnTo>
                  <a:lnTo>
                    <a:pt x="770571" y="429082"/>
                  </a:lnTo>
                  <a:lnTo>
                    <a:pt x="770571" y="440380"/>
                  </a:lnTo>
                  <a:lnTo>
                    <a:pt x="777299" y="440380"/>
                  </a:lnTo>
                  <a:lnTo>
                    <a:pt x="777299" y="450282"/>
                  </a:lnTo>
                  <a:lnTo>
                    <a:pt x="793929" y="450282"/>
                  </a:lnTo>
                  <a:lnTo>
                    <a:pt x="793929" y="467293"/>
                  </a:lnTo>
                  <a:lnTo>
                    <a:pt x="805227" y="467293"/>
                  </a:lnTo>
                  <a:lnTo>
                    <a:pt x="805227" y="479988"/>
                  </a:lnTo>
                  <a:lnTo>
                    <a:pt x="821349" y="479988"/>
                  </a:lnTo>
                  <a:lnTo>
                    <a:pt x="821349" y="493444"/>
                  </a:lnTo>
                  <a:lnTo>
                    <a:pt x="827189" y="493444"/>
                  </a:lnTo>
                  <a:lnTo>
                    <a:pt x="827189" y="504235"/>
                  </a:lnTo>
                  <a:lnTo>
                    <a:pt x="845216" y="504235"/>
                  </a:lnTo>
                  <a:lnTo>
                    <a:pt x="845216" y="513248"/>
                  </a:lnTo>
                  <a:lnTo>
                    <a:pt x="889774" y="513248"/>
                  </a:lnTo>
                  <a:lnTo>
                    <a:pt x="889774" y="537495"/>
                  </a:lnTo>
                  <a:lnTo>
                    <a:pt x="895614" y="537495"/>
                  </a:lnTo>
                  <a:lnTo>
                    <a:pt x="895614" y="553237"/>
                  </a:lnTo>
                  <a:lnTo>
                    <a:pt x="962134" y="553237"/>
                  </a:lnTo>
                  <a:lnTo>
                    <a:pt x="962134" y="569867"/>
                  </a:lnTo>
                  <a:lnTo>
                    <a:pt x="969878" y="569867"/>
                  </a:lnTo>
                  <a:lnTo>
                    <a:pt x="969878" y="608967"/>
                  </a:lnTo>
                  <a:lnTo>
                    <a:pt x="991840" y="608967"/>
                  </a:lnTo>
                  <a:lnTo>
                    <a:pt x="991840" y="622042"/>
                  </a:lnTo>
                  <a:lnTo>
                    <a:pt x="1005804" y="622042"/>
                  </a:lnTo>
                  <a:lnTo>
                    <a:pt x="1005804" y="631055"/>
                  </a:lnTo>
                  <a:lnTo>
                    <a:pt x="1042746" y="631055"/>
                  </a:lnTo>
                  <a:lnTo>
                    <a:pt x="1042746" y="645400"/>
                  </a:lnTo>
                  <a:lnTo>
                    <a:pt x="1062423" y="645400"/>
                  </a:lnTo>
                  <a:lnTo>
                    <a:pt x="1062423" y="672948"/>
                  </a:lnTo>
                  <a:lnTo>
                    <a:pt x="1162838" y="672948"/>
                  </a:lnTo>
                  <a:lnTo>
                    <a:pt x="1162838" y="682342"/>
                  </a:lnTo>
                  <a:lnTo>
                    <a:pt x="1246496" y="682342"/>
                  </a:lnTo>
                  <a:lnTo>
                    <a:pt x="1246496" y="695799"/>
                  </a:lnTo>
                  <a:lnTo>
                    <a:pt x="1299941" y="695799"/>
                  </a:lnTo>
                  <a:lnTo>
                    <a:pt x="1299941" y="708874"/>
                  </a:lnTo>
                  <a:lnTo>
                    <a:pt x="1313017" y="708874"/>
                  </a:lnTo>
                  <a:lnTo>
                    <a:pt x="1313017" y="722838"/>
                  </a:lnTo>
                  <a:lnTo>
                    <a:pt x="1398071" y="722838"/>
                  </a:lnTo>
                  <a:lnTo>
                    <a:pt x="1398071" y="736295"/>
                  </a:lnTo>
                  <a:lnTo>
                    <a:pt x="1451516" y="736295"/>
                  </a:lnTo>
                  <a:lnTo>
                    <a:pt x="1451516" y="755210"/>
                  </a:lnTo>
                  <a:lnTo>
                    <a:pt x="1466369" y="755210"/>
                  </a:lnTo>
                  <a:lnTo>
                    <a:pt x="1466369" y="764223"/>
                  </a:lnTo>
                  <a:lnTo>
                    <a:pt x="1500137" y="764223"/>
                  </a:lnTo>
                  <a:lnTo>
                    <a:pt x="1500137" y="779965"/>
                  </a:lnTo>
                  <a:lnTo>
                    <a:pt x="1635082" y="779965"/>
                  </a:lnTo>
                  <a:lnTo>
                    <a:pt x="1635082" y="790755"/>
                  </a:lnTo>
                  <a:lnTo>
                    <a:pt x="1687765" y="790755"/>
                  </a:lnTo>
                  <a:lnTo>
                    <a:pt x="1687765" y="802942"/>
                  </a:lnTo>
                  <a:lnTo>
                    <a:pt x="1696271" y="802942"/>
                  </a:lnTo>
                  <a:lnTo>
                    <a:pt x="1696271" y="815002"/>
                  </a:lnTo>
                  <a:lnTo>
                    <a:pt x="1732324" y="815002"/>
                  </a:lnTo>
                  <a:lnTo>
                    <a:pt x="1732324" y="833917"/>
                  </a:lnTo>
                  <a:lnTo>
                    <a:pt x="1754794" y="833917"/>
                  </a:lnTo>
                  <a:lnTo>
                    <a:pt x="1754794" y="856387"/>
                  </a:lnTo>
                  <a:lnTo>
                    <a:pt x="1763680" y="856387"/>
                  </a:lnTo>
                  <a:lnTo>
                    <a:pt x="1763680" y="860068"/>
                  </a:lnTo>
                  <a:lnTo>
                    <a:pt x="1786657" y="860068"/>
                  </a:lnTo>
                  <a:lnTo>
                    <a:pt x="1786657" y="873906"/>
                  </a:lnTo>
                  <a:lnTo>
                    <a:pt x="1815474" y="873906"/>
                  </a:lnTo>
                  <a:lnTo>
                    <a:pt x="1815474" y="882030"/>
                  </a:lnTo>
                  <a:lnTo>
                    <a:pt x="1832612" y="882030"/>
                  </a:lnTo>
                  <a:lnTo>
                    <a:pt x="1832612" y="899168"/>
                  </a:lnTo>
                  <a:lnTo>
                    <a:pt x="1881614" y="899168"/>
                  </a:lnTo>
                  <a:lnTo>
                    <a:pt x="1881614" y="914402"/>
                  </a:lnTo>
                  <a:lnTo>
                    <a:pt x="1902306" y="914402"/>
                  </a:lnTo>
                  <a:lnTo>
                    <a:pt x="1902306" y="927985"/>
                  </a:lnTo>
                  <a:lnTo>
                    <a:pt x="1926173" y="927985"/>
                  </a:lnTo>
                  <a:lnTo>
                    <a:pt x="1926173" y="936999"/>
                  </a:lnTo>
                  <a:lnTo>
                    <a:pt x="1979236" y="936999"/>
                  </a:lnTo>
                  <a:lnTo>
                    <a:pt x="1979236" y="957183"/>
                  </a:lnTo>
                  <a:lnTo>
                    <a:pt x="1985076" y="957183"/>
                  </a:lnTo>
                  <a:lnTo>
                    <a:pt x="1985076" y="967085"/>
                  </a:lnTo>
                  <a:lnTo>
                    <a:pt x="2002595" y="967085"/>
                  </a:lnTo>
                  <a:lnTo>
                    <a:pt x="2002595" y="981049"/>
                  </a:lnTo>
                  <a:lnTo>
                    <a:pt x="2071400" y="981049"/>
                  </a:lnTo>
                  <a:lnTo>
                    <a:pt x="2071400" y="996283"/>
                  </a:lnTo>
                  <a:lnTo>
                    <a:pt x="2133478" y="996283"/>
                  </a:lnTo>
                  <a:lnTo>
                    <a:pt x="2133478" y="1008851"/>
                  </a:lnTo>
                  <a:lnTo>
                    <a:pt x="2191112" y="1008851"/>
                  </a:lnTo>
                  <a:lnTo>
                    <a:pt x="2191112" y="1018753"/>
                  </a:lnTo>
                  <a:lnTo>
                    <a:pt x="2219421" y="1018753"/>
                  </a:lnTo>
                  <a:lnTo>
                    <a:pt x="2219421" y="1035002"/>
                  </a:lnTo>
                  <a:lnTo>
                    <a:pt x="2255855" y="1035002"/>
                  </a:lnTo>
                  <a:lnTo>
                    <a:pt x="2255855" y="1051632"/>
                  </a:lnTo>
                  <a:lnTo>
                    <a:pt x="2308919" y="1051632"/>
                  </a:lnTo>
                  <a:lnTo>
                    <a:pt x="2308919" y="1061915"/>
                  </a:lnTo>
                  <a:lnTo>
                    <a:pt x="2380009" y="1061915"/>
                  </a:lnTo>
                  <a:lnTo>
                    <a:pt x="2380009" y="1075879"/>
                  </a:lnTo>
                  <a:lnTo>
                    <a:pt x="2417840" y="1075879"/>
                  </a:lnTo>
                  <a:lnTo>
                    <a:pt x="2417840" y="1090732"/>
                  </a:lnTo>
                  <a:lnTo>
                    <a:pt x="2449196" y="1090732"/>
                  </a:lnTo>
                  <a:lnTo>
                    <a:pt x="2449196" y="1102411"/>
                  </a:lnTo>
                  <a:lnTo>
                    <a:pt x="2481694" y="1102411"/>
                  </a:lnTo>
                  <a:lnTo>
                    <a:pt x="2481694" y="1118152"/>
                  </a:lnTo>
                  <a:lnTo>
                    <a:pt x="2578809" y="1118152"/>
                  </a:lnTo>
                  <a:lnTo>
                    <a:pt x="2578809" y="1132624"/>
                  </a:lnTo>
                  <a:lnTo>
                    <a:pt x="2599882" y="1132624"/>
                  </a:lnTo>
                  <a:lnTo>
                    <a:pt x="2599882" y="1143796"/>
                  </a:lnTo>
                  <a:lnTo>
                    <a:pt x="2642663" y="1143796"/>
                  </a:lnTo>
                  <a:lnTo>
                    <a:pt x="2642663" y="1157379"/>
                  </a:lnTo>
                  <a:lnTo>
                    <a:pt x="2666530" y="1157379"/>
                  </a:lnTo>
                  <a:lnTo>
                    <a:pt x="2666530" y="1170836"/>
                  </a:lnTo>
                  <a:lnTo>
                    <a:pt x="2705249" y="1170836"/>
                  </a:lnTo>
                  <a:lnTo>
                    <a:pt x="2705249" y="1185181"/>
                  </a:lnTo>
                  <a:lnTo>
                    <a:pt x="2732669" y="1185181"/>
                  </a:lnTo>
                  <a:lnTo>
                    <a:pt x="2732669" y="1198256"/>
                  </a:lnTo>
                  <a:lnTo>
                    <a:pt x="2930961" y="1198256"/>
                  </a:lnTo>
                  <a:lnTo>
                    <a:pt x="2930961" y="1230628"/>
                  </a:lnTo>
                  <a:lnTo>
                    <a:pt x="2966506" y="1230628"/>
                  </a:lnTo>
                  <a:lnTo>
                    <a:pt x="2966506" y="1251320"/>
                  </a:lnTo>
                  <a:lnTo>
                    <a:pt x="2979582" y="1251320"/>
                  </a:lnTo>
                  <a:lnTo>
                    <a:pt x="2979582" y="1269855"/>
                  </a:lnTo>
                  <a:lnTo>
                    <a:pt x="3144613" y="1269855"/>
                  </a:lnTo>
                  <a:lnTo>
                    <a:pt x="3144613" y="1292705"/>
                  </a:lnTo>
                  <a:lnTo>
                    <a:pt x="3584994" y="1292705"/>
                  </a:lnTo>
                  <a:lnTo>
                    <a:pt x="3584994" y="1374586"/>
                  </a:lnTo>
                  <a:lnTo>
                    <a:pt x="3776684" y="1374586"/>
                  </a:lnTo>
                  <a:lnTo>
                    <a:pt x="3776684" y="1541903"/>
                  </a:lnTo>
                  <a:lnTo>
                    <a:pt x="4001508" y="1541903"/>
                  </a:lnTo>
                </a:path>
              </a:pathLst>
            </a:custGeom>
            <a:noFill/>
            <a:ln w="12683" cap="flat">
              <a:solidFill>
                <a:schemeClr val="bg2">
                  <a:lumMod val="25000"/>
                </a:schemeClr>
              </a:solidFill>
              <a:prstDash val="solid"/>
              <a:miter/>
            </a:ln>
          </p:spPr>
          <p:txBody>
            <a:bodyPr rtlCol="0" anchor="ctr"/>
            <a:lstStyle/>
            <a:p>
              <a:endParaRPr lang="en-GB" dirty="0"/>
            </a:p>
          </p:txBody>
        </p:sp>
        <p:grpSp>
          <p:nvGrpSpPr>
            <p:cNvPr id="789" name="Group 788">
              <a:extLst>
                <a:ext uri="{FF2B5EF4-FFF2-40B4-BE49-F238E27FC236}">
                  <a16:creationId xmlns:a16="http://schemas.microsoft.com/office/drawing/2014/main" id="{5ECAFA4D-375D-47BA-BA1C-7FDE53EE4C10}"/>
                </a:ext>
              </a:extLst>
            </p:cNvPr>
            <p:cNvGrpSpPr/>
            <p:nvPr/>
          </p:nvGrpSpPr>
          <p:grpSpPr>
            <a:xfrm>
              <a:off x="1227815" y="2133892"/>
              <a:ext cx="4059649" cy="1314032"/>
              <a:chOff x="1227815" y="2133892"/>
              <a:chExt cx="4059649" cy="1314032"/>
            </a:xfrm>
          </p:grpSpPr>
          <p:sp>
            <p:nvSpPr>
              <p:cNvPr id="470" name="Freeform: Shape 469">
                <a:extLst>
                  <a:ext uri="{FF2B5EF4-FFF2-40B4-BE49-F238E27FC236}">
                    <a16:creationId xmlns:a16="http://schemas.microsoft.com/office/drawing/2014/main" id="{8CD547B5-A354-420F-BE73-67354E2FD005}"/>
                  </a:ext>
                </a:extLst>
              </p:cNvPr>
              <p:cNvSpPr/>
              <p:nvPr/>
            </p:nvSpPr>
            <p:spPr>
              <a:xfrm>
                <a:off x="1254728" y="213389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71" name="Freeform: Shape 470">
                <a:extLst>
                  <a:ext uri="{FF2B5EF4-FFF2-40B4-BE49-F238E27FC236}">
                    <a16:creationId xmlns:a16="http://schemas.microsoft.com/office/drawing/2014/main" id="{A6839E37-F475-4503-B7E6-D75721EF3010}"/>
                  </a:ext>
                </a:extLst>
              </p:cNvPr>
              <p:cNvSpPr/>
              <p:nvPr/>
            </p:nvSpPr>
            <p:spPr>
              <a:xfrm>
                <a:off x="1227815" y="216080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72" name="Freeform: Shape 471">
                <a:extLst>
                  <a:ext uri="{FF2B5EF4-FFF2-40B4-BE49-F238E27FC236}">
                    <a16:creationId xmlns:a16="http://schemas.microsoft.com/office/drawing/2014/main" id="{397E633F-70AA-4810-B1FB-BFAFC3F65877}"/>
                  </a:ext>
                </a:extLst>
              </p:cNvPr>
              <p:cNvSpPr/>
              <p:nvPr/>
            </p:nvSpPr>
            <p:spPr>
              <a:xfrm>
                <a:off x="1315409" y="213871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73" name="Freeform: Shape 472">
                <a:extLst>
                  <a:ext uri="{FF2B5EF4-FFF2-40B4-BE49-F238E27FC236}">
                    <a16:creationId xmlns:a16="http://schemas.microsoft.com/office/drawing/2014/main" id="{51036895-8B65-4ACF-87B6-0FC15FC45005}"/>
                  </a:ext>
                </a:extLst>
              </p:cNvPr>
              <p:cNvSpPr/>
              <p:nvPr/>
            </p:nvSpPr>
            <p:spPr>
              <a:xfrm>
                <a:off x="1288369" y="216562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74" name="Freeform: Shape 473">
                <a:extLst>
                  <a:ext uri="{FF2B5EF4-FFF2-40B4-BE49-F238E27FC236}">
                    <a16:creationId xmlns:a16="http://schemas.microsoft.com/office/drawing/2014/main" id="{A94D05E9-10DA-498F-A70F-CFC4AD9CBFB2}"/>
                  </a:ext>
                </a:extLst>
              </p:cNvPr>
              <p:cNvSpPr/>
              <p:nvPr/>
            </p:nvSpPr>
            <p:spPr>
              <a:xfrm>
                <a:off x="1375328" y="216562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75" name="Freeform: Shape 474">
                <a:extLst>
                  <a:ext uri="{FF2B5EF4-FFF2-40B4-BE49-F238E27FC236}">
                    <a16:creationId xmlns:a16="http://schemas.microsoft.com/office/drawing/2014/main" id="{ACA49A4E-3896-4A0A-9013-DB74FF33EE42}"/>
                  </a:ext>
                </a:extLst>
              </p:cNvPr>
              <p:cNvSpPr/>
              <p:nvPr/>
            </p:nvSpPr>
            <p:spPr>
              <a:xfrm>
                <a:off x="1348288" y="2192669"/>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476" name="Freeform: Shape 475">
                <a:extLst>
                  <a:ext uri="{FF2B5EF4-FFF2-40B4-BE49-F238E27FC236}">
                    <a16:creationId xmlns:a16="http://schemas.microsoft.com/office/drawing/2014/main" id="{F3EFDCD9-F9E0-465E-A373-4F943EF4179D}"/>
                  </a:ext>
                </a:extLst>
              </p:cNvPr>
              <p:cNvSpPr/>
              <p:nvPr/>
            </p:nvSpPr>
            <p:spPr>
              <a:xfrm>
                <a:off x="1779909" y="232101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77" name="Freeform: Shape 476">
                <a:extLst>
                  <a:ext uri="{FF2B5EF4-FFF2-40B4-BE49-F238E27FC236}">
                    <a16:creationId xmlns:a16="http://schemas.microsoft.com/office/drawing/2014/main" id="{086D4277-043C-4C98-B136-BB1AA9194805}"/>
                  </a:ext>
                </a:extLst>
              </p:cNvPr>
              <p:cNvSpPr/>
              <p:nvPr/>
            </p:nvSpPr>
            <p:spPr>
              <a:xfrm>
                <a:off x="1752870" y="234792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78" name="Freeform: Shape 477">
                <a:extLst>
                  <a:ext uri="{FF2B5EF4-FFF2-40B4-BE49-F238E27FC236}">
                    <a16:creationId xmlns:a16="http://schemas.microsoft.com/office/drawing/2014/main" id="{BCEE9C13-4BEC-40DD-B9B7-34632BE44746}"/>
                  </a:ext>
                </a:extLst>
              </p:cNvPr>
              <p:cNvSpPr/>
              <p:nvPr/>
            </p:nvSpPr>
            <p:spPr>
              <a:xfrm>
                <a:off x="1794508" y="232456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79" name="Freeform: Shape 478">
                <a:extLst>
                  <a:ext uri="{FF2B5EF4-FFF2-40B4-BE49-F238E27FC236}">
                    <a16:creationId xmlns:a16="http://schemas.microsoft.com/office/drawing/2014/main" id="{EC7A7A2F-8FED-44C6-BBD1-C9DED969E10E}"/>
                  </a:ext>
                </a:extLst>
              </p:cNvPr>
              <p:cNvSpPr/>
              <p:nvPr/>
            </p:nvSpPr>
            <p:spPr>
              <a:xfrm>
                <a:off x="1767595" y="235160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80" name="Freeform: Shape 479">
                <a:extLst>
                  <a:ext uri="{FF2B5EF4-FFF2-40B4-BE49-F238E27FC236}">
                    <a16:creationId xmlns:a16="http://schemas.microsoft.com/office/drawing/2014/main" id="{0F3057CE-07B0-4D49-AD94-DC414C95F361}"/>
                  </a:ext>
                </a:extLst>
              </p:cNvPr>
              <p:cNvSpPr/>
              <p:nvPr/>
            </p:nvSpPr>
            <p:spPr>
              <a:xfrm>
                <a:off x="1893781" y="235516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81" name="Freeform: Shape 480">
                <a:extLst>
                  <a:ext uri="{FF2B5EF4-FFF2-40B4-BE49-F238E27FC236}">
                    <a16:creationId xmlns:a16="http://schemas.microsoft.com/office/drawing/2014/main" id="{BFF9C917-BB70-49D3-A8C2-08A4EDF9CA86}"/>
                  </a:ext>
                </a:extLst>
              </p:cNvPr>
              <p:cNvSpPr/>
              <p:nvPr/>
            </p:nvSpPr>
            <p:spPr>
              <a:xfrm>
                <a:off x="1866868" y="238220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82" name="Freeform: Shape 481">
                <a:extLst>
                  <a:ext uri="{FF2B5EF4-FFF2-40B4-BE49-F238E27FC236}">
                    <a16:creationId xmlns:a16="http://schemas.microsoft.com/office/drawing/2014/main" id="{856B5E45-CE2E-4D86-B978-65F059055776}"/>
                  </a:ext>
                </a:extLst>
              </p:cNvPr>
              <p:cNvSpPr/>
              <p:nvPr/>
            </p:nvSpPr>
            <p:spPr>
              <a:xfrm>
                <a:off x="2006891" y="240467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83" name="Freeform: Shape 482">
                <a:extLst>
                  <a:ext uri="{FF2B5EF4-FFF2-40B4-BE49-F238E27FC236}">
                    <a16:creationId xmlns:a16="http://schemas.microsoft.com/office/drawing/2014/main" id="{DA6F7F13-0908-4676-876B-81CC7F51473B}"/>
                  </a:ext>
                </a:extLst>
              </p:cNvPr>
              <p:cNvSpPr/>
              <p:nvPr/>
            </p:nvSpPr>
            <p:spPr>
              <a:xfrm>
                <a:off x="1979851" y="24315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84" name="Freeform: Shape 483">
                <a:extLst>
                  <a:ext uri="{FF2B5EF4-FFF2-40B4-BE49-F238E27FC236}">
                    <a16:creationId xmlns:a16="http://schemas.microsoft.com/office/drawing/2014/main" id="{30A3CF01-1B93-462A-B007-210CE6FDC28F}"/>
                  </a:ext>
                </a:extLst>
              </p:cNvPr>
              <p:cNvSpPr/>
              <p:nvPr/>
            </p:nvSpPr>
            <p:spPr>
              <a:xfrm>
                <a:off x="2561651" y="264422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85" name="Freeform: Shape 484">
                <a:extLst>
                  <a:ext uri="{FF2B5EF4-FFF2-40B4-BE49-F238E27FC236}">
                    <a16:creationId xmlns:a16="http://schemas.microsoft.com/office/drawing/2014/main" id="{2714A383-427F-4E37-8651-933702FEBE4B}"/>
                  </a:ext>
                </a:extLst>
              </p:cNvPr>
              <p:cNvSpPr/>
              <p:nvPr/>
            </p:nvSpPr>
            <p:spPr>
              <a:xfrm>
                <a:off x="2534611" y="267126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86" name="Freeform: Shape 485">
                <a:extLst>
                  <a:ext uri="{FF2B5EF4-FFF2-40B4-BE49-F238E27FC236}">
                    <a16:creationId xmlns:a16="http://schemas.microsoft.com/office/drawing/2014/main" id="{1B7225B6-FA6C-4621-9C57-1A8A1DB1BBAB}"/>
                  </a:ext>
                </a:extLst>
              </p:cNvPr>
              <p:cNvSpPr/>
              <p:nvPr/>
            </p:nvSpPr>
            <p:spPr>
              <a:xfrm>
                <a:off x="2667144" y="267126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87" name="Freeform: Shape 486">
                <a:extLst>
                  <a:ext uri="{FF2B5EF4-FFF2-40B4-BE49-F238E27FC236}">
                    <a16:creationId xmlns:a16="http://schemas.microsoft.com/office/drawing/2014/main" id="{D42930D8-4E04-4DAA-A988-9D5FF732741C}"/>
                  </a:ext>
                </a:extLst>
              </p:cNvPr>
              <p:cNvSpPr/>
              <p:nvPr/>
            </p:nvSpPr>
            <p:spPr>
              <a:xfrm>
                <a:off x="2640232" y="269817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88" name="Freeform: Shape 487">
                <a:extLst>
                  <a:ext uri="{FF2B5EF4-FFF2-40B4-BE49-F238E27FC236}">
                    <a16:creationId xmlns:a16="http://schemas.microsoft.com/office/drawing/2014/main" id="{BF9DD7BC-F404-445C-8F1B-5B529C793FD8}"/>
                  </a:ext>
                </a:extLst>
              </p:cNvPr>
              <p:cNvSpPr/>
              <p:nvPr/>
            </p:nvSpPr>
            <p:spPr>
              <a:xfrm>
                <a:off x="2947317" y="275225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89" name="Freeform: Shape 488">
                <a:extLst>
                  <a:ext uri="{FF2B5EF4-FFF2-40B4-BE49-F238E27FC236}">
                    <a16:creationId xmlns:a16="http://schemas.microsoft.com/office/drawing/2014/main" id="{CB931E7A-6FF5-4AA7-B987-3A0C5CC3D78B}"/>
                  </a:ext>
                </a:extLst>
              </p:cNvPr>
              <p:cNvSpPr/>
              <p:nvPr/>
            </p:nvSpPr>
            <p:spPr>
              <a:xfrm>
                <a:off x="2920278" y="277916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90" name="Freeform: Shape 489">
                <a:extLst>
                  <a:ext uri="{FF2B5EF4-FFF2-40B4-BE49-F238E27FC236}">
                    <a16:creationId xmlns:a16="http://schemas.microsoft.com/office/drawing/2014/main" id="{E64530F7-08CE-4A3F-B0D8-E850F2F3F9A8}"/>
                  </a:ext>
                </a:extLst>
              </p:cNvPr>
              <p:cNvSpPr/>
              <p:nvPr/>
            </p:nvSpPr>
            <p:spPr>
              <a:xfrm>
                <a:off x="3108033" y="278284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91" name="Freeform: Shape 490">
                <a:extLst>
                  <a:ext uri="{FF2B5EF4-FFF2-40B4-BE49-F238E27FC236}">
                    <a16:creationId xmlns:a16="http://schemas.microsoft.com/office/drawing/2014/main" id="{35BC27C1-A376-4D4F-9775-517C8B97B166}"/>
                  </a:ext>
                </a:extLst>
              </p:cNvPr>
              <p:cNvSpPr/>
              <p:nvPr/>
            </p:nvSpPr>
            <p:spPr>
              <a:xfrm>
                <a:off x="3080993" y="280976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92" name="Freeform: Shape 491">
                <a:extLst>
                  <a:ext uri="{FF2B5EF4-FFF2-40B4-BE49-F238E27FC236}">
                    <a16:creationId xmlns:a16="http://schemas.microsoft.com/office/drawing/2014/main" id="{00015E72-E69B-4385-A517-7A5ADE0967D9}"/>
                  </a:ext>
                </a:extLst>
              </p:cNvPr>
              <p:cNvSpPr/>
              <p:nvPr/>
            </p:nvSpPr>
            <p:spPr>
              <a:xfrm>
                <a:off x="3356596" y="286498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93" name="Freeform: Shape 492">
                <a:extLst>
                  <a:ext uri="{FF2B5EF4-FFF2-40B4-BE49-F238E27FC236}">
                    <a16:creationId xmlns:a16="http://schemas.microsoft.com/office/drawing/2014/main" id="{8C5EA766-B4B0-4360-8CA4-236963028E05}"/>
                  </a:ext>
                </a:extLst>
              </p:cNvPr>
              <p:cNvSpPr/>
              <p:nvPr/>
            </p:nvSpPr>
            <p:spPr>
              <a:xfrm>
                <a:off x="3329556" y="2891895"/>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494" name="Freeform: Shape 493">
                <a:extLst>
                  <a:ext uri="{FF2B5EF4-FFF2-40B4-BE49-F238E27FC236}">
                    <a16:creationId xmlns:a16="http://schemas.microsoft.com/office/drawing/2014/main" id="{D6031DCF-676D-49E3-9CFE-BB1F7648B457}"/>
                  </a:ext>
                </a:extLst>
              </p:cNvPr>
              <p:cNvSpPr/>
              <p:nvPr/>
            </p:nvSpPr>
            <p:spPr>
              <a:xfrm>
                <a:off x="3761685" y="302569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95" name="Freeform: Shape 494">
                <a:extLst>
                  <a:ext uri="{FF2B5EF4-FFF2-40B4-BE49-F238E27FC236}">
                    <a16:creationId xmlns:a16="http://schemas.microsoft.com/office/drawing/2014/main" id="{6950998B-65E8-4EEE-AFE5-B4436C6D155B}"/>
                  </a:ext>
                </a:extLst>
              </p:cNvPr>
              <p:cNvSpPr/>
              <p:nvPr/>
            </p:nvSpPr>
            <p:spPr>
              <a:xfrm>
                <a:off x="3734772" y="305273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96" name="Freeform: Shape 495">
                <a:extLst>
                  <a:ext uri="{FF2B5EF4-FFF2-40B4-BE49-F238E27FC236}">
                    <a16:creationId xmlns:a16="http://schemas.microsoft.com/office/drawing/2014/main" id="{08AFF553-C4CA-4ECE-865A-CA7C6D4374F5}"/>
                  </a:ext>
                </a:extLst>
              </p:cNvPr>
              <p:cNvSpPr/>
              <p:nvPr/>
            </p:nvSpPr>
            <p:spPr>
              <a:xfrm>
                <a:off x="3842677" y="3031029"/>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497" name="Freeform: Shape 496">
                <a:extLst>
                  <a:ext uri="{FF2B5EF4-FFF2-40B4-BE49-F238E27FC236}">
                    <a16:creationId xmlns:a16="http://schemas.microsoft.com/office/drawing/2014/main" id="{4CE2646D-FAD8-4B28-BA0C-DD48941DD991}"/>
                  </a:ext>
                </a:extLst>
              </p:cNvPr>
              <p:cNvSpPr/>
              <p:nvPr/>
            </p:nvSpPr>
            <p:spPr>
              <a:xfrm>
                <a:off x="3815764" y="305806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498" name="Freeform: Shape 497">
                <a:extLst>
                  <a:ext uri="{FF2B5EF4-FFF2-40B4-BE49-F238E27FC236}">
                    <a16:creationId xmlns:a16="http://schemas.microsoft.com/office/drawing/2014/main" id="{CF448B45-82A5-427D-B191-BAACD1424799}"/>
                  </a:ext>
                </a:extLst>
              </p:cNvPr>
              <p:cNvSpPr/>
              <p:nvPr/>
            </p:nvSpPr>
            <p:spPr>
              <a:xfrm>
                <a:off x="3861592" y="303712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499" name="Freeform: Shape 498">
                <a:extLst>
                  <a:ext uri="{FF2B5EF4-FFF2-40B4-BE49-F238E27FC236}">
                    <a16:creationId xmlns:a16="http://schemas.microsoft.com/office/drawing/2014/main" id="{D9556F83-554F-4CA4-8D06-E4EDBC023DF9}"/>
                  </a:ext>
                </a:extLst>
              </p:cNvPr>
              <p:cNvSpPr/>
              <p:nvPr/>
            </p:nvSpPr>
            <p:spPr>
              <a:xfrm>
                <a:off x="3834552" y="3064035"/>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00" name="Freeform: Shape 499">
                <a:extLst>
                  <a:ext uri="{FF2B5EF4-FFF2-40B4-BE49-F238E27FC236}">
                    <a16:creationId xmlns:a16="http://schemas.microsoft.com/office/drawing/2014/main" id="{63AECE81-3EB1-4291-B726-93CBCD2D0A3A}"/>
                  </a:ext>
                </a:extLst>
              </p:cNvPr>
              <p:cNvSpPr/>
              <p:nvPr/>
            </p:nvSpPr>
            <p:spPr>
              <a:xfrm>
                <a:off x="3888632" y="304194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01" name="Freeform: Shape 500">
                <a:extLst>
                  <a:ext uri="{FF2B5EF4-FFF2-40B4-BE49-F238E27FC236}">
                    <a16:creationId xmlns:a16="http://schemas.microsoft.com/office/drawing/2014/main" id="{B353A105-CBF8-4459-B32B-0FD84844A0CF}"/>
                  </a:ext>
                </a:extLst>
              </p:cNvPr>
              <p:cNvSpPr/>
              <p:nvPr/>
            </p:nvSpPr>
            <p:spPr>
              <a:xfrm>
                <a:off x="3861592" y="306885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02" name="Freeform: Shape 501">
                <a:extLst>
                  <a:ext uri="{FF2B5EF4-FFF2-40B4-BE49-F238E27FC236}">
                    <a16:creationId xmlns:a16="http://schemas.microsoft.com/office/drawing/2014/main" id="{ADC4C5F9-97CE-4862-8084-5532EB6CC589}"/>
                  </a:ext>
                </a:extLst>
              </p:cNvPr>
              <p:cNvSpPr/>
              <p:nvPr/>
            </p:nvSpPr>
            <p:spPr>
              <a:xfrm>
                <a:off x="3904754" y="305273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03" name="Freeform: Shape 502">
                <a:extLst>
                  <a:ext uri="{FF2B5EF4-FFF2-40B4-BE49-F238E27FC236}">
                    <a16:creationId xmlns:a16="http://schemas.microsoft.com/office/drawing/2014/main" id="{E0E68C3F-F94C-47DA-8140-97B6F6D004CF}"/>
                  </a:ext>
                </a:extLst>
              </p:cNvPr>
              <p:cNvSpPr/>
              <p:nvPr/>
            </p:nvSpPr>
            <p:spPr>
              <a:xfrm>
                <a:off x="3877842" y="307965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04" name="Freeform: Shape 503">
                <a:extLst>
                  <a:ext uri="{FF2B5EF4-FFF2-40B4-BE49-F238E27FC236}">
                    <a16:creationId xmlns:a16="http://schemas.microsoft.com/office/drawing/2014/main" id="{21EFC21D-597F-436F-A0A2-F2EA8F0E5363}"/>
                  </a:ext>
                </a:extLst>
              </p:cNvPr>
              <p:cNvSpPr/>
              <p:nvPr/>
            </p:nvSpPr>
            <p:spPr>
              <a:xfrm>
                <a:off x="3922527" y="306885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05" name="Freeform: Shape 504">
                <a:extLst>
                  <a:ext uri="{FF2B5EF4-FFF2-40B4-BE49-F238E27FC236}">
                    <a16:creationId xmlns:a16="http://schemas.microsoft.com/office/drawing/2014/main" id="{669D1C9E-69EF-4F95-B227-8F396ABE4B28}"/>
                  </a:ext>
                </a:extLst>
              </p:cNvPr>
              <p:cNvSpPr/>
              <p:nvPr/>
            </p:nvSpPr>
            <p:spPr>
              <a:xfrm>
                <a:off x="3895487" y="309589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06" name="Freeform: Shape 505">
                <a:extLst>
                  <a:ext uri="{FF2B5EF4-FFF2-40B4-BE49-F238E27FC236}">
                    <a16:creationId xmlns:a16="http://schemas.microsoft.com/office/drawing/2014/main" id="{39EE15F1-B119-4385-B3AE-8E67B34ECA0A}"/>
                  </a:ext>
                </a:extLst>
              </p:cNvPr>
              <p:cNvSpPr/>
              <p:nvPr/>
            </p:nvSpPr>
            <p:spPr>
              <a:xfrm>
                <a:off x="3942585" y="307546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07" name="Freeform: Shape 506">
                <a:extLst>
                  <a:ext uri="{FF2B5EF4-FFF2-40B4-BE49-F238E27FC236}">
                    <a16:creationId xmlns:a16="http://schemas.microsoft.com/office/drawing/2014/main" id="{3567A225-3185-435D-B2F1-06D1CFEF6FAE}"/>
                  </a:ext>
                </a:extLst>
              </p:cNvPr>
              <p:cNvSpPr/>
              <p:nvPr/>
            </p:nvSpPr>
            <p:spPr>
              <a:xfrm>
                <a:off x="3915545" y="310250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08" name="Freeform: Shape 507">
                <a:extLst>
                  <a:ext uri="{FF2B5EF4-FFF2-40B4-BE49-F238E27FC236}">
                    <a16:creationId xmlns:a16="http://schemas.microsoft.com/office/drawing/2014/main" id="{B5BDC39F-97FE-488E-9558-755A90DA80F8}"/>
                  </a:ext>
                </a:extLst>
              </p:cNvPr>
              <p:cNvSpPr/>
              <p:nvPr/>
            </p:nvSpPr>
            <p:spPr>
              <a:xfrm>
                <a:off x="3966578" y="307546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09" name="Freeform: Shape 508">
                <a:extLst>
                  <a:ext uri="{FF2B5EF4-FFF2-40B4-BE49-F238E27FC236}">
                    <a16:creationId xmlns:a16="http://schemas.microsoft.com/office/drawing/2014/main" id="{F0FE2AD9-933E-4830-9CEE-D8CB59403962}"/>
                  </a:ext>
                </a:extLst>
              </p:cNvPr>
              <p:cNvSpPr/>
              <p:nvPr/>
            </p:nvSpPr>
            <p:spPr>
              <a:xfrm>
                <a:off x="3939538" y="310250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10" name="Freeform: Shape 509">
                <a:extLst>
                  <a:ext uri="{FF2B5EF4-FFF2-40B4-BE49-F238E27FC236}">
                    <a16:creationId xmlns:a16="http://schemas.microsoft.com/office/drawing/2014/main" id="{F2F33401-0575-426B-931F-D3E89CDFDC9C}"/>
                  </a:ext>
                </a:extLst>
              </p:cNvPr>
              <p:cNvSpPr/>
              <p:nvPr/>
            </p:nvSpPr>
            <p:spPr>
              <a:xfrm>
                <a:off x="3988413" y="307546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11" name="Freeform: Shape 510">
                <a:extLst>
                  <a:ext uri="{FF2B5EF4-FFF2-40B4-BE49-F238E27FC236}">
                    <a16:creationId xmlns:a16="http://schemas.microsoft.com/office/drawing/2014/main" id="{DE9FB13F-83BF-4FBD-94E9-F18CBAF4F95A}"/>
                  </a:ext>
                </a:extLst>
              </p:cNvPr>
              <p:cNvSpPr/>
              <p:nvPr/>
            </p:nvSpPr>
            <p:spPr>
              <a:xfrm>
                <a:off x="3961500" y="310250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12" name="Freeform: Shape 511">
                <a:extLst>
                  <a:ext uri="{FF2B5EF4-FFF2-40B4-BE49-F238E27FC236}">
                    <a16:creationId xmlns:a16="http://schemas.microsoft.com/office/drawing/2014/main" id="{5AFAF855-12D1-48F1-803F-5805248635D0}"/>
                  </a:ext>
                </a:extLst>
              </p:cNvPr>
              <p:cNvSpPr/>
              <p:nvPr/>
            </p:nvSpPr>
            <p:spPr>
              <a:xfrm>
                <a:off x="4138718" y="311087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13" name="Freeform: Shape 512">
                <a:extLst>
                  <a:ext uri="{FF2B5EF4-FFF2-40B4-BE49-F238E27FC236}">
                    <a16:creationId xmlns:a16="http://schemas.microsoft.com/office/drawing/2014/main" id="{3EAE396B-017B-4FF4-8114-5EF8ED1C1080}"/>
                  </a:ext>
                </a:extLst>
              </p:cNvPr>
              <p:cNvSpPr/>
              <p:nvPr/>
            </p:nvSpPr>
            <p:spPr>
              <a:xfrm>
                <a:off x="4111806" y="313779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14" name="Freeform: Shape 513">
                <a:extLst>
                  <a:ext uri="{FF2B5EF4-FFF2-40B4-BE49-F238E27FC236}">
                    <a16:creationId xmlns:a16="http://schemas.microsoft.com/office/drawing/2014/main" id="{D235BA73-AF61-49FA-BC53-513CE8CD24F4}"/>
                  </a:ext>
                </a:extLst>
              </p:cNvPr>
              <p:cNvSpPr/>
              <p:nvPr/>
            </p:nvSpPr>
            <p:spPr>
              <a:xfrm>
                <a:off x="4105458" y="309589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15" name="Freeform: Shape 514">
                <a:extLst>
                  <a:ext uri="{FF2B5EF4-FFF2-40B4-BE49-F238E27FC236}">
                    <a16:creationId xmlns:a16="http://schemas.microsoft.com/office/drawing/2014/main" id="{89D10CCC-BFE2-446A-908C-B773223054DE}"/>
                  </a:ext>
                </a:extLst>
              </p:cNvPr>
              <p:cNvSpPr/>
              <p:nvPr/>
            </p:nvSpPr>
            <p:spPr>
              <a:xfrm>
                <a:off x="4078418" y="312281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16" name="Freeform: Shape 515">
                <a:extLst>
                  <a:ext uri="{FF2B5EF4-FFF2-40B4-BE49-F238E27FC236}">
                    <a16:creationId xmlns:a16="http://schemas.microsoft.com/office/drawing/2014/main" id="{27B9A383-F464-42B0-9782-A99B08051512}"/>
                  </a:ext>
                </a:extLst>
              </p:cNvPr>
              <p:cNvSpPr/>
              <p:nvPr/>
            </p:nvSpPr>
            <p:spPr>
              <a:xfrm>
                <a:off x="4051379" y="309107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17" name="Freeform: Shape 516">
                <a:extLst>
                  <a:ext uri="{FF2B5EF4-FFF2-40B4-BE49-F238E27FC236}">
                    <a16:creationId xmlns:a16="http://schemas.microsoft.com/office/drawing/2014/main" id="{CBFF0C7D-A14F-41BC-86D4-45F569F8E06A}"/>
                  </a:ext>
                </a:extLst>
              </p:cNvPr>
              <p:cNvSpPr/>
              <p:nvPr/>
            </p:nvSpPr>
            <p:spPr>
              <a:xfrm>
                <a:off x="4024466" y="311811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18" name="Freeform: Shape 517">
                <a:extLst>
                  <a:ext uri="{FF2B5EF4-FFF2-40B4-BE49-F238E27FC236}">
                    <a16:creationId xmlns:a16="http://schemas.microsoft.com/office/drawing/2014/main" id="{4171D07E-11D7-472C-910A-98072B689853}"/>
                  </a:ext>
                </a:extLst>
              </p:cNvPr>
              <p:cNvSpPr/>
              <p:nvPr/>
            </p:nvSpPr>
            <p:spPr>
              <a:xfrm>
                <a:off x="4033479" y="309107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19" name="Freeform: Shape 518">
                <a:extLst>
                  <a:ext uri="{FF2B5EF4-FFF2-40B4-BE49-F238E27FC236}">
                    <a16:creationId xmlns:a16="http://schemas.microsoft.com/office/drawing/2014/main" id="{0F4D95FC-F117-441F-A96C-B9E7EC4FE1CC}"/>
                  </a:ext>
                </a:extLst>
              </p:cNvPr>
              <p:cNvSpPr/>
              <p:nvPr/>
            </p:nvSpPr>
            <p:spPr>
              <a:xfrm>
                <a:off x="4006439" y="311811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20" name="Freeform: Shape 519">
                <a:extLst>
                  <a:ext uri="{FF2B5EF4-FFF2-40B4-BE49-F238E27FC236}">
                    <a16:creationId xmlns:a16="http://schemas.microsoft.com/office/drawing/2014/main" id="{AA5D19A7-C563-4421-ABBD-9FA455BC355B}"/>
                  </a:ext>
                </a:extLst>
              </p:cNvPr>
              <p:cNvSpPr/>
              <p:nvPr/>
            </p:nvSpPr>
            <p:spPr>
              <a:xfrm>
                <a:off x="4015452" y="307965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21" name="Freeform: Shape 520">
                <a:extLst>
                  <a:ext uri="{FF2B5EF4-FFF2-40B4-BE49-F238E27FC236}">
                    <a16:creationId xmlns:a16="http://schemas.microsoft.com/office/drawing/2014/main" id="{71613B24-3F3C-4601-A9D1-40F4BD8094B4}"/>
                  </a:ext>
                </a:extLst>
              </p:cNvPr>
              <p:cNvSpPr/>
              <p:nvPr/>
            </p:nvSpPr>
            <p:spPr>
              <a:xfrm>
                <a:off x="3988413" y="310669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22" name="Freeform: Shape 521">
                <a:extLst>
                  <a:ext uri="{FF2B5EF4-FFF2-40B4-BE49-F238E27FC236}">
                    <a16:creationId xmlns:a16="http://schemas.microsoft.com/office/drawing/2014/main" id="{ACBC3903-5C8F-43D6-BDA3-296A8CB1DF59}"/>
                  </a:ext>
                </a:extLst>
              </p:cNvPr>
              <p:cNvSpPr/>
              <p:nvPr/>
            </p:nvSpPr>
            <p:spPr>
              <a:xfrm>
                <a:off x="4078418" y="309589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23" name="Freeform: Shape 522">
                <a:extLst>
                  <a:ext uri="{FF2B5EF4-FFF2-40B4-BE49-F238E27FC236}">
                    <a16:creationId xmlns:a16="http://schemas.microsoft.com/office/drawing/2014/main" id="{9DEFD0DB-36A3-4667-9AE7-31E2236C6B10}"/>
                  </a:ext>
                </a:extLst>
              </p:cNvPr>
              <p:cNvSpPr/>
              <p:nvPr/>
            </p:nvSpPr>
            <p:spPr>
              <a:xfrm>
                <a:off x="4051379" y="3122812"/>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24" name="Freeform: Shape 523">
                <a:extLst>
                  <a:ext uri="{FF2B5EF4-FFF2-40B4-BE49-F238E27FC236}">
                    <a16:creationId xmlns:a16="http://schemas.microsoft.com/office/drawing/2014/main" id="{B47BB470-9824-41F3-9B25-D3DF44B48F69}"/>
                  </a:ext>
                </a:extLst>
              </p:cNvPr>
              <p:cNvSpPr/>
              <p:nvPr/>
            </p:nvSpPr>
            <p:spPr>
              <a:xfrm>
                <a:off x="4165758" y="311087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25" name="Freeform: Shape 524">
                <a:extLst>
                  <a:ext uri="{FF2B5EF4-FFF2-40B4-BE49-F238E27FC236}">
                    <a16:creationId xmlns:a16="http://schemas.microsoft.com/office/drawing/2014/main" id="{B52DDFC9-1151-473B-830C-C0613202713B}"/>
                  </a:ext>
                </a:extLst>
              </p:cNvPr>
              <p:cNvSpPr/>
              <p:nvPr/>
            </p:nvSpPr>
            <p:spPr>
              <a:xfrm>
                <a:off x="4138718" y="3137792"/>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26" name="Freeform: Shape 525">
                <a:extLst>
                  <a:ext uri="{FF2B5EF4-FFF2-40B4-BE49-F238E27FC236}">
                    <a16:creationId xmlns:a16="http://schemas.microsoft.com/office/drawing/2014/main" id="{07259941-CD4F-4E3B-B4A9-81373D98099A}"/>
                  </a:ext>
                </a:extLst>
              </p:cNvPr>
              <p:cNvSpPr/>
              <p:nvPr/>
            </p:nvSpPr>
            <p:spPr>
              <a:xfrm>
                <a:off x="4204985"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27" name="Freeform: Shape 526">
                <a:extLst>
                  <a:ext uri="{FF2B5EF4-FFF2-40B4-BE49-F238E27FC236}">
                    <a16:creationId xmlns:a16="http://schemas.microsoft.com/office/drawing/2014/main" id="{98695764-2EEB-41DD-8D77-22F0843CA652}"/>
                  </a:ext>
                </a:extLst>
              </p:cNvPr>
              <p:cNvSpPr/>
              <p:nvPr/>
            </p:nvSpPr>
            <p:spPr>
              <a:xfrm>
                <a:off x="4177945"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28" name="Freeform: Shape 527">
                <a:extLst>
                  <a:ext uri="{FF2B5EF4-FFF2-40B4-BE49-F238E27FC236}">
                    <a16:creationId xmlns:a16="http://schemas.microsoft.com/office/drawing/2014/main" id="{BB9EA047-3BBC-4B9B-996A-36CCF9F7C6E3}"/>
                  </a:ext>
                </a:extLst>
              </p:cNvPr>
              <p:cNvSpPr/>
              <p:nvPr/>
            </p:nvSpPr>
            <p:spPr>
              <a:xfrm>
                <a:off x="4231898"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29" name="Freeform: Shape 528">
                <a:extLst>
                  <a:ext uri="{FF2B5EF4-FFF2-40B4-BE49-F238E27FC236}">
                    <a16:creationId xmlns:a16="http://schemas.microsoft.com/office/drawing/2014/main" id="{90033607-3B5D-4626-8E6C-424DB4153B8A}"/>
                  </a:ext>
                </a:extLst>
              </p:cNvPr>
              <p:cNvSpPr/>
              <p:nvPr/>
            </p:nvSpPr>
            <p:spPr>
              <a:xfrm>
                <a:off x="4204985"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30" name="Freeform: Shape 529">
                <a:extLst>
                  <a:ext uri="{FF2B5EF4-FFF2-40B4-BE49-F238E27FC236}">
                    <a16:creationId xmlns:a16="http://schemas.microsoft.com/office/drawing/2014/main" id="{CE3C0BF9-7426-49EC-8408-992E754EB37B}"/>
                  </a:ext>
                </a:extLst>
              </p:cNvPr>
              <p:cNvSpPr/>
              <p:nvPr/>
            </p:nvSpPr>
            <p:spPr>
              <a:xfrm>
                <a:off x="4255002"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31" name="Freeform: Shape 530">
                <a:extLst>
                  <a:ext uri="{FF2B5EF4-FFF2-40B4-BE49-F238E27FC236}">
                    <a16:creationId xmlns:a16="http://schemas.microsoft.com/office/drawing/2014/main" id="{DA2EBA9F-68BC-4121-9FDF-4B03C9F49A99}"/>
                  </a:ext>
                </a:extLst>
              </p:cNvPr>
              <p:cNvSpPr/>
              <p:nvPr/>
            </p:nvSpPr>
            <p:spPr>
              <a:xfrm>
                <a:off x="4228089"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32" name="Freeform: Shape 531">
                <a:extLst>
                  <a:ext uri="{FF2B5EF4-FFF2-40B4-BE49-F238E27FC236}">
                    <a16:creationId xmlns:a16="http://schemas.microsoft.com/office/drawing/2014/main" id="{57D8CE19-2A8C-4C58-AE54-049927864D24}"/>
                  </a:ext>
                </a:extLst>
              </p:cNvPr>
              <p:cNvSpPr/>
              <p:nvPr/>
            </p:nvSpPr>
            <p:spPr>
              <a:xfrm>
                <a:off x="4296387"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33" name="Freeform: Shape 532">
                <a:extLst>
                  <a:ext uri="{FF2B5EF4-FFF2-40B4-BE49-F238E27FC236}">
                    <a16:creationId xmlns:a16="http://schemas.microsoft.com/office/drawing/2014/main" id="{27F89F35-3D86-4374-ABCC-085250047657}"/>
                  </a:ext>
                </a:extLst>
              </p:cNvPr>
              <p:cNvSpPr/>
              <p:nvPr/>
            </p:nvSpPr>
            <p:spPr>
              <a:xfrm>
                <a:off x="4269474"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34" name="Freeform: Shape 533">
                <a:extLst>
                  <a:ext uri="{FF2B5EF4-FFF2-40B4-BE49-F238E27FC236}">
                    <a16:creationId xmlns:a16="http://schemas.microsoft.com/office/drawing/2014/main" id="{163C9E7F-7770-41A6-95BF-34286D04D838}"/>
                  </a:ext>
                </a:extLst>
              </p:cNvPr>
              <p:cNvSpPr/>
              <p:nvPr/>
            </p:nvSpPr>
            <p:spPr>
              <a:xfrm>
                <a:off x="4328505"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35" name="Freeform: Shape 534">
                <a:extLst>
                  <a:ext uri="{FF2B5EF4-FFF2-40B4-BE49-F238E27FC236}">
                    <a16:creationId xmlns:a16="http://schemas.microsoft.com/office/drawing/2014/main" id="{7C7B2E86-A260-471F-8D6E-B54E2D053D11}"/>
                  </a:ext>
                </a:extLst>
              </p:cNvPr>
              <p:cNvSpPr/>
              <p:nvPr/>
            </p:nvSpPr>
            <p:spPr>
              <a:xfrm>
                <a:off x="4301465" y="3149852"/>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36" name="Freeform: Shape 535">
                <a:extLst>
                  <a:ext uri="{FF2B5EF4-FFF2-40B4-BE49-F238E27FC236}">
                    <a16:creationId xmlns:a16="http://schemas.microsoft.com/office/drawing/2014/main" id="{A79B0371-1149-4F47-8361-9536622FF822}"/>
                  </a:ext>
                </a:extLst>
              </p:cNvPr>
              <p:cNvSpPr/>
              <p:nvPr/>
            </p:nvSpPr>
            <p:spPr>
              <a:xfrm>
                <a:off x="4360876"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37" name="Freeform: Shape 536">
                <a:extLst>
                  <a:ext uri="{FF2B5EF4-FFF2-40B4-BE49-F238E27FC236}">
                    <a16:creationId xmlns:a16="http://schemas.microsoft.com/office/drawing/2014/main" id="{C9EF1009-D85E-42A3-BFB5-0DAF978E6EFA}"/>
                  </a:ext>
                </a:extLst>
              </p:cNvPr>
              <p:cNvSpPr/>
              <p:nvPr/>
            </p:nvSpPr>
            <p:spPr>
              <a:xfrm>
                <a:off x="4333963"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38" name="Freeform: Shape 537">
                <a:extLst>
                  <a:ext uri="{FF2B5EF4-FFF2-40B4-BE49-F238E27FC236}">
                    <a16:creationId xmlns:a16="http://schemas.microsoft.com/office/drawing/2014/main" id="{8C09DA83-6CC4-4775-926A-ED40E2877F59}"/>
                  </a:ext>
                </a:extLst>
              </p:cNvPr>
              <p:cNvSpPr/>
              <p:nvPr/>
            </p:nvSpPr>
            <p:spPr>
              <a:xfrm>
                <a:off x="4386139"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39" name="Freeform: Shape 538">
                <a:extLst>
                  <a:ext uri="{FF2B5EF4-FFF2-40B4-BE49-F238E27FC236}">
                    <a16:creationId xmlns:a16="http://schemas.microsoft.com/office/drawing/2014/main" id="{9AB8465B-E634-4257-A36B-CB752206F5B2}"/>
                  </a:ext>
                </a:extLst>
              </p:cNvPr>
              <p:cNvSpPr/>
              <p:nvPr/>
            </p:nvSpPr>
            <p:spPr>
              <a:xfrm>
                <a:off x="4359099"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40" name="Freeform: Shape 539">
                <a:extLst>
                  <a:ext uri="{FF2B5EF4-FFF2-40B4-BE49-F238E27FC236}">
                    <a16:creationId xmlns:a16="http://schemas.microsoft.com/office/drawing/2014/main" id="{41E02172-243F-4B6D-8691-3C798C22CDA6}"/>
                  </a:ext>
                </a:extLst>
              </p:cNvPr>
              <p:cNvSpPr/>
              <p:nvPr/>
            </p:nvSpPr>
            <p:spPr>
              <a:xfrm>
                <a:off x="4421430"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41" name="Freeform: Shape 540">
                <a:extLst>
                  <a:ext uri="{FF2B5EF4-FFF2-40B4-BE49-F238E27FC236}">
                    <a16:creationId xmlns:a16="http://schemas.microsoft.com/office/drawing/2014/main" id="{97D44956-C32D-468B-B5B4-FDC63BDEFE95}"/>
                  </a:ext>
                </a:extLst>
              </p:cNvPr>
              <p:cNvSpPr/>
              <p:nvPr/>
            </p:nvSpPr>
            <p:spPr>
              <a:xfrm>
                <a:off x="4394517" y="314985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42" name="Freeform: Shape 541">
                <a:extLst>
                  <a:ext uri="{FF2B5EF4-FFF2-40B4-BE49-F238E27FC236}">
                    <a16:creationId xmlns:a16="http://schemas.microsoft.com/office/drawing/2014/main" id="{6E4DB497-B915-4F78-8283-16C4538AF4FA}"/>
                  </a:ext>
                </a:extLst>
              </p:cNvPr>
              <p:cNvSpPr/>
              <p:nvPr/>
            </p:nvSpPr>
            <p:spPr>
              <a:xfrm>
                <a:off x="4401372" y="3122812"/>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43" name="Freeform: Shape 542">
                <a:extLst>
                  <a:ext uri="{FF2B5EF4-FFF2-40B4-BE49-F238E27FC236}">
                    <a16:creationId xmlns:a16="http://schemas.microsoft.com/office/drawing/2014/main" id="{90FF1857-3122-43B4-94CE-13FE1B1EDAD0}"/>
                  </a:ext>
                </a:extLst>
              </p:cNvPr>
              <p:cNvSpPr/>
              <p:nvPr/>
            </p:nvSpPr>
            <p:spPr>
              <a:xfrm>
                <a:off x="4374333" y="3149852"/>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44" name="Freeform: Shape 543">
                <a:extLst>
                  <a:ext uri="{FF2B5EF4-FFF2-40B4-BE49-F238E27FC236}">
                    <a16:creationId xmlns:a16="http://schemas.microsoft.com/office/drawing/2014/main" id="{683CF64C-5461-40DA-AC39-BD7142CAC51A}"/>
                  </a:ext>
                </a:extLst>
              </p:cNvPr>
              <p:cNvSpPr/>
              <p:nvPr/>
            </p:nvSpPr>
            <p:spPr>
              <a:xfrm>
                <a:off x="4434633" y="312941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45" name="Freeform: Shape 544">
                <a:extLst>
                  <a:ext uri="{FF2B5EF4-FFF2-40B4-BE49-F238E27FC236}">
                    <a16:creationId xmlns:a16="http://schemas.microsoft.com/office/drawing/2014/main" id="{D8112057-7E3B-4B92-9DA9-24D5483FA589}"/>
                  </a:ext>
                </a:extLst>
              </p:cNvPr>
              <p:cNvSpPr/>
              <p:nvPr/>
            </p:nvSpPr>
            <p:spPr>
              <a:xfrm>
                <a:off x="4407720" y="315645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46" name="Freeform: Shape 545">
                <a:extLst>
                  <a:ext uri="{FF2B5EF4-FFF2-40B4-BE49-F238E27FC236}">
                    <a16:creationId xmlns:a16="http://schemas.microsoft.com/office/drawing/2014/main" id="{7F67015E-F8E8-4FE4-9575-03D9235D0F15}"/>
                  </a:ext>
                </a:extLst>
              </p:cNvPr>
              <p:cNvSpPr/>
              <p:nvPr/>
            </p:nvSpPr>
            <p:spPr>
              <a:xfrm>
                <a:off x="4448470" y="314388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47" name="Freeform: Shape 546">
                <a:extLst>
                  <a:ext uri="{FF2B5EF4-FFF2-40B4-BE49-F238E27FC236}">
                    <a16:creationId xmlns:a16="http://schemas.microsoft.com/office/drawing/2014/main" id="{99E65BB3-AFFC-431B-9F41-63BC34DE4F5E}"/>
                  </a:ext>
                </a:extLst>
              </p:cNvPr>
              <p:cNvSpPr/>
              <p:nvPr/>
            </p:nvSpPr>
            <p:spPr>
              <a:xfrm>
                <a:off x="4421430" y="3170798"/>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548" name="Freeform: Shape 547">
                <a:extLst>
                  <a:ext uri="{FF2B5EF4-FFF2-40B4-BE49-F238E27FC236}">
                    <a16:creationId xmlns:a16="http://schemas.microsoft.com/office/drawing/2014/main" id="{2FF19AC8-0FFA-48FF-BFFE-DA2336EC2202}"/>
                  </a:ext>
                </a:extLst>
              </p:cNvPr>
              <p:cNvSpPr/>
              <p:nvPr/>
            </p:nvSpPr>
            <p:spPr>
              <a:xfrm>
                <a:off x="4509659" y="314502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49" name="Freeform: Shape 548">
                <a:extLst>
                  <a:ext uri="{FF2B5EF4-FFF2-40B4-BE49-F238E27FC236}">
                    <a16:creationId xmlns:a16="http://schemas.microsoft.com/office/drawing/2014/main" id="{9E43689F-54E2-47DC-8F54-2574D600A936}"/>
                  </a:ext>
                </a:extLst>
              </p:cNvPr>
              <p:cNvSpPr/>
              <p:nvPr/>
            </p:nvSpPr>
            <p:spPr>
              <a:xfrm>
                <a:off x="4482619" y="317206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50" name="Freeform: Shape 549">
                <a:extLst>
                  <a:ext uri="{FF2B5EF4-FFF2-40B4-BE49-F238E27FC236}">
                    <a16:creationId xmlns:a16="http://schemas.microsoft.com/office/drawing/2014/main" id="{440098A3-7A70-4A8F-8F7D-25A1A2070AC6}"/>
                  </a:ext>
                </a:extLst>
              </p:cNvPr>
              <p:cNvSpPr/>
              <p:nvPr/>
            </p:nvSpPr>
            <p:spPr>
              <a:xfrm>
                <a:off x="4475383" y="314388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51" name="Freeform: Shape 550">
                <a:extLst>
                  <a:ext uri="{FF2B5EF4-FFF2-40B4-BE49-F238E27FC236}">
                    <a16:creationId xmlns:a16="http://schemas.microsoft.com/office/drawing/2014/main" id="{B4475762-5E85-4131-8341-50661A0245D9}"/>
                  </a:ext>
                </a:extLst>
              </p:cNvPr>
              <p:cNvSpPr/>
              <p:nvPr/>
            </p:nvSpPr>
            <p:spPr>
              <a:xfrm>
                <a:off x="4448470" y="317079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52" name="Freeform: Shape 551">
                <a:extLst>
                  <a:ext uri="{FF2B5EF4-FFF2-40B4-BE49-F238E27FC236}">
                    <a16:creationId xmlns:a16="http://schemas.microsoft.com/office/drawing/2014/main" id="{094EF0F6-F4A7-4CE9-8541-831A459DF2CD}"/>
                  </a:ext>
                </a:extLst>
              </p:cNvPr>
              <p:cNvSpPr/>
              <p:nvPr/>
            </p:nvSpPr>
            <p:spPr>
              <a:xfrm>
                <a:off x="4529462" y="314502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53" name="Freeform: Shape 552">
                <a:extLst>
                  <a:ext uri="{FF2B5EF4-FFF2-40B4-BE49-F238E27FC236}">
                    <a16:creationId xmlns:a16="http://schemas.microsoft.com/office/drawing/2014/main" id="{A0C3D676-924E-4ACE-98B6-8D6E08F49F81}"/>
                  </a:ext>
                </a:extLst>
              </p:cNvPr>
              <p:cNvSpPr/>
              <p:nvPr/>
            </p:nvSpPr>
            <p:spPr>
              <a:xfrm>
                <a:off x="4502423" y="317206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54" name="Freeform: Shape 553">
                <a:extLst>
                  <a:ext uri="{FF2B5EF4-FFF2-40B4-BE49-F238E27FC236}">
                    <a16:creationId xmlns:a16="http://schemas.microsoft.com/office/drawing/2014/main" id="{82A7F369-7F27-4AE4-9984-3D45EFD52E7D}"/>
                  </a:ext>
                </a:extLst>
              </p:cNvPr>
              <p:cNvSpPr/>
              <p:nvPr/>
            </p:nvSpPr>
            <p:spPr>
              <a:xfrm>
                <a:off x="4547362" y="316483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55" name="Freeform: Shape 554">
                <a:extLst>
                  <a:ext uri="{FF2B5EF4-FFF2-40B4-BE49-F238E27FC236}">
                    <a16:creationId xmlns:a16="http://schemas.microsoft.com/office/drawing/2014/main" id="{4C33E0CF-AF75-4F07-B9C1-49992D43F520}"/>
                  </a:ext>
                </a:extLst>
              </p:cNvPr>
              <p:cNvSpPr/>
              <p:nvPr/>
            </p:nvSpPr>
            <p:spPr>
              <a:xfrm>
                <a:off x="4520449" y="319187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56" name="Freeform: Shape 555">
                <a:extLst>
                  <a:ext uri="{FF2B5EF4-FFF2-40B4-BE49-F238E27FC236}">
                    <a16:creationId xmlns:a16="http://schemas.microsoft.com/office/drawing/2014/main" id="{A75D5659-3D84-48A2-BA4E-4165156891B4}"/>
                  </a:ext>
                </a:extLst>
              </p:cNvPr>
              <p:cNvSpPr/>
              <p:nvPr/>
            </p:nvSpPr>
            <p:spPr>
              <a:xfrm>
                <a:off x="4563611" y="317689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57" name="Freeform: Shape 556">
                <a:extLst>
                  <a:ext uri="{FF2B5EF4-FFF2-40B4-BE49-F238E27FC236}">
                    <a16:creationId xmlns:a16="http://schemas.microsoft.com/office/drawing/2014/main" id="{6D575DD1-0F5C-48E0-801B-DEAB3E760652}"/>
                  </a:ext>
                </a:extLst>
              </p:cNvPr>
              <p:cNvSpPr/>
              <p:nvPr/>
            </p:nvSpPr>
            <p:spPr>
              <a:xfrm>
                <a:off x="4536571" y="3203804"/>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58" name="Freeform: Shape 557">
                <a:extLst>
                  <a:ext uri="{FF2B5EF4-FFF2-40B4-BE49-F238E27FC236}">
                    <a16:creationId xmlns:a16="http://schemas.microsoft.com/office/drawing/2014/main" id="{3C800830-636C-48BF-A5D8-437A42A684CC}"/>
                  </a:ext>
                </a:extLst>
              </p:cNvPr>
              <p:cNvSpPr/>
              <p:nvPr/>
            </p:nvSpPr>
            <p:spPr>
              <a:xfrm>
                <a:off x="4596871" y="319783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59" name="Freeform: Shape 558">
                <a:extLst>
                  <a:ext uri="{FF2B5EF4-FFF2-40B4-BE49-F238E27FC236}">
                    <a16:creationId xmlns:a16="http://schemas.microsoft.com/office/drawing/2014/main" id="{3424E935-2B05-4699-A346-4968C0C44D24}"/>
                  </a:ext>
                </a:extLst>
              </p:cNvPr>
              <p:cNvSpPr/>
              <p:nvPr/>
            </p:nvSpPr>
            <p:spPr>
              <a:xfrm>
                <a:off x="4569959" y="322475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60" name="Freeform: Shape 559">
                <a:extLst>
                  <a:ext uri="{FF2B5EF4-FFF2-40B4-BE49-F238E27FC236}">
                    <a16:creationId xmlns:a16="http://schemas.microsoft.com/office/drawing/2014/main" id="{19818638-D32C-4AC6-B7EC-D06A3B2F3D5E}"/>
                  </a:ext>
                </a:extLst>
              </p:cNvPr>
              <p:cNvSpPr/>
              <p:nvPr/>
            </p:nvSpPr>
            <p:spPr>
              <a:xfrm>
                <a:off x="4629243" y="321523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61" name="Freeform: Shape 560">
                <a:extLst>
                  <a:ext uri="{FF2B5EF4-FFF2-40B4-BE49-F238E27FC236}">
                    <a16:creationId xmlns:a16="http://schemas.microsoft.com/office/drawing/2014/main" id="{EDD1D75D-7046-4CA9-8D54-FD37BB7F9AC0}"/>
                  </a:ext>
                </a:extLst>
              </p:cNvPr>
              <p:cNvSpPr/>
              <p:nvPr/>
            </p:nvSpPr>
            <p:spPr>
              <a:xfrm>
                <a:off x="4602330" y="3242142"/>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562" name="Freeform: Shape 561">
                <a:extLst>
                  <a:ext uri="{FF2B5EF4-FFF2-40B4-BE49-F238E27FC236}">
                    <a16:creationId xmlns:a16="http://schemas.microsoft.com/office/drawing/2014/main" id="{7C9D34B4-0FE9-48B2-ACAD-40B0108D7DA0}"/>
                  </a:ext>
                </a:extLst>
              </p:cNvPr>
              <p:cNvSpPr/>
              <p:nvPr/>
            </p:nvSpPr>
            <p:spPr>
              <a:xfrm>
                <a:off x="4664407" y="321523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63" name="Freeform: Shape 562">
                <a:extLst>
                  <a:ext uri="{FF2B5EF4-FFF2-40B4-BE49-F238E27FC236}">
                    <a16:creationId xmlns:a16="http://schemas.microsoft.com/office/drawing/2014/main" id="{459D3FA7-C38F-48AC-B803-E7B17307C3C2}"/>
                  </a:ext>
                </a:extLst>
              </p:cNvPr>
              <p:cNvSpPr/>
              <p:nvPr/>
            </p:nvSpPr>
            <p:spPr>
              <a:xfrm>
                <a:off x="4637368" y="324214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64" name="Freeform: Shape 563">
                <a:extLst>
                  <a:ext uri="{FF2B5EF4-FFF2-40B4-BE49-F238E27FC236}">
                    <a16:creationId xmlns:a16="http://schemas.microsoft.com/office/drawing/2014/main" id="{D369DA40-3D9C-403A-AA40-253276301142}"/>
                  </a:ext>
                </a:extLst>
              </p:cNvPr>
              <p:cNvSpPr/>
              <p:nvPr/>
            </p:nvSpPr>
            <p:spPr>
              <a:xfrm>
                <a:off x="4687766" y="3237953"/>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65" name="Freeform: Shape 564">
                <a:extLst>
                  <a:ext uri="{FF2B5EF4-FFF2-40B4-BE49-F238E27FC236}">
                    <a16:creationId xmlns:a16="http://schemas.microsoft.com/office/drawing/2014/main" id="{D0B88CD0-A9A0-4F45-B84C-CA604995DA6B}"/>
                  </a:ext>
                </a:extLst>
              </p:cNvPr>
              <p:cNvSpPr/>
              <p:nvPr/>
            </p:nvSpPr>
            <p:spPr>
              <a:xfrm>
                <a:off x="4660726" y="3264993"/>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66" name="Freeform: Shape 565">
                <a:extLst>
                  <a:ext uri="{FF2B5EF4-FFF2-40B4-BE49-F238E27FC236}">
                    <a16:creationId xmlns:a16="http://schemas.microsoft.com/office/drawing/2014/main" id="{67715C91-63E3-4453-8F1F-395425E0FA6D}"/>
                  </a:ext>
                </a:extLst>
              </p:cNvPr>
              <p:cNvSpPr/>
              <p:nvPr/>
            </p:nvSpPr>
            <p:spPr>
              <a:xfrm>
                <a:off x="4706300" y="3237953"/>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tx2">
                    <a:lumMod val="75000"/>
                  </a:schemeClr>
                </a:solidFill>
                <a:prstDash val="solid"/>
                <a:miter/>
              </a:ln>
            </p:spPr>
            <p:txBody>
              <a:bodyPr rtlCol="0" anchor="ctr"/>
              <a:lstStyle/>
              <a:p>
                <a:endParaRPr lang="en-GB" dirty="0"/>
              </a:p>
            </p:txBody>
          </p:sp>
          <p:sp>
            <p:nvSpPr>
              <p:cNvPr id="567" name="Freeform: Shape 566">
                <a:extLst>
                  <a:ext uri="{FF2B5EF4-FFF2-40B4-BE49-F238E27FC236}">
                    <a16:creationId xmlns:a16="http://schemas.microsoft.com/office/drawing/2014/main" id="{81CB8068-F0DA-4656-988B-1358719D33E2}"/>
                  </a:ext>
                </a:extLst>
              </p:cNvPr>
              <p:cNvSpPr/>
              <p:nvPr/>
            </p:nvSpPr>
            <p:spPr>
              <a:xfrm>
                <a:off x="4679387" y="326499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68" name="Freeform: Shape 567">
                <a:extLst>
                  <a:ext uri="{FF2B5EF4-FFF2-40B4-BE49-F238E27FC236}">
                    <a16:creationId xmlns:a16="http://schemas.microsoft.com/office/drawing/2014/main" id="{A599510C-F78F-4615-8055-466B8FD9A904}"/>
                  </a:ext>
                </a:extLst>
              </p:cNvPr>
              <p:cNvSpPr/>
              <p:nvPr/>
            </p:nvSpPr>
            <p:spPr>
              <a:xfrm>
                <a:off x="4726104" y="326207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69" name="Freeform: Shape 568">
                <a:extLst>
                  <a:ext uri="{FF2B5EF4-FFF2-40B4-BE49-F238E27FC236}">
                    <a16:creationId xmlns:a16="http://schemas.microsoft.com/office/drawing/2014/main" id="{4CEF24CF-8116-4FBD-AB54-D072707DF905}"/>
                  </a:ext>
                </a:extLst>
              </p:cNvPr>
              <p:cNvSpPr/>
              <p:nvPr/>
            </p:nvSpPr>
            <p:spPr>
              <a:xfrm>
                <a:off x="4699191" y="328898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70" name="Freeform: Shape 569">
                <a:extLst>
                  <a:ext uri="{FF2B5EF4-FFF2-40B4-BE49-F238E27FC236}">
                    <a16:creationId xmlns:a16="http://schemas.microsoft.com/office/drawing/2014/main" id="{92A40021-15D8-4343-B86A-7542CCFDEC85}"/>
                  </a:ext>
                </a:extLst>
              </p:cNvPr>
              <p:cNvSpPr/>
              <p:nvPr/>
            </p:nvSpPr>
            <p:spPr>
              <a:xfrm>
                <a:off x="4741718" y="328898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71" name="Freeform: Shape 570">
                <a:extLst>
                  <a:ext uri="{FF2B5EF4-FFF2-40B4-BE49-F238E27FC236}">
                    <a16:creationId xmlns:a16="http://schemas.microsoft.com/office/drawing/2014/main" id="{6E0CA4BE-237B-4F49-8973-A588E6209D2F}"/>
                  </a:ext>
                </a:extLst>
              </p:cNvPr>
              <p:cNvSpPr/>
              <p:nvPr/>
            </p:nvSpPr>
            <p:spPr>
              <a:xfrm>
                <a:off x="4714806" y="331602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72" name="Freeform: Shape 571">
                <a:extLst>
                  <a:ext uri="{FF2B5EF4-FFF2-40B4-BE49-F238E27FC236}">
                    <a16:creationId xmlns:a16="http://schemas.microsoft.com/office/drawing/2014/main" id="{C4FD15A3-DEE4-417C-A2EF-504FC0B0127F}"/>
                  </a:ext>
                </a:extLst>
              </p:cNvPr>
              <p:cNvSpPr/>
              <p:nvPr/>
            </p:nvSpPr>
            <p:spPr>
              <a:xfrm>
                <a:off x="4760380" y="328898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73" name="Freeform: Shape 572">
                <a:extLst>
                  <a:ext uri="{FF2B5EF4-FFF2-40B4-BE49-F238E27FC236}">
                    <a16:creationId xmlns:a16="http://schemas.microsoft.com/office/drawing/2014/main" id="{555446DD-447A-4425-8CCB-FC6B15E2E6E3}"/>
                  </a:ext>
                </a:extLst>
              </p:cNvPr>
              <p:cNvSpPr/>
              <p:nvPr/>
            </p:nvSpPr>
            <p:spPr>
              <a:xfrm>
                <a:off x="4733340" y="331602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74" name="Freeform: Shape 573">
                <a:extLst>
                  <a:ext uri="{FF2B5EF4-FFF2-40B4-BE49-F238E27FC236}">
                    <a16:creationId xmlns:a16="http://schemas.microsoft.com/office/drawing/2014/main" id="{440843CA-2B53-4F3C-B543-263E265FA294}"/>
                  </a:ext>
                </a:extLst>
              </p:cNvPr>
              <p:cNvSpPr/>
              <p:nvPr/>
            </p:nvSpPr>
            <p:spPr>
              <a:xfrm>
                <a:off x="4826265" y="329203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75" name="Freeform: Shape 574">
                <a:extLst>
                  <a:ext uri="{FF2B5EF4-FFF2-40B4-BE49-F238E27FC236}">
                    <a16:creationId xmlns:a16="http://schemas.microsoft.com/office/drawing/2014/main" id="{C575EFD5-6D90-4262-9E42-1F33B14C768F}"/>
                  </a:ext>
                </a:extLst>
              </p:cNvPr>
              <p:cNvSpPr/>
              <p:nvPr/>
            </p:nvSpPr>
            <p:spPr>
              <a:xfrm>
                <a:off x="4799352" y="331894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76" name="Freeform: Shape 575">
                <a:extLst>
                  <a:ext uri="{FF2B5EF4-FFF2-40B4-BE49-F238E27FC236}">
                    <a16:creationId xmlns:a16="http://schemas.microsoft.com/office/drawing/2014/main" id="{C090C506-C763-42B0-AE41-826665D66F6A}"/>
                  </a:ext>
                </a:extLst>
              </p:cNvPr>
              <p:cNvSpPr/>
              <p:nvPr/>
            </p:nvSpPr>
            <p:spPr>
              <a:xfrm>
                <a:off x="4859906" y="334001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77" name="Freeform: Shape 576">
                <a:extLst>
                  <a:ext uri="{FF2B5EF4-FFF2-40B4-BE49-F238E27FC236}">
                    <a16:creationId xmlns:a16="http://schemas.microsoft.com/office/drawing/2014/main" id="{CAFBCF3E-775A-4707-B54E-C9669A2976E6}"/>
                  </a:ext>
                </a:extLst>
              </p:cNvPr>
              <p:cNvSpPr/>
              <p:nvPr/>
            </p:nvSpPr>
            <p:spPr>
              <a:xfrm>
                <a:off x="4832867" y="336693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78" name="Freeform: Shape 577">
                <a:extLst>
                  <a:ext uri="{FF2B5EF4-FFF2-40B4-BE49-F238E27FC236}">
                    <a16:creationId xmlns:a16="http://schemas.microsoft.com/office/drawing/2014/main" id="{6EE8B95A-DFC7-4977-BF94-6C5162DE211C}"/>
                  </a:ext>
                </a:extLst>
              </p:cNvPr>
              <p:cNvSpPr/>
              <p:nvPr/>
            </p:nvSpPr>
            <p:spPr>
              <a:xfrm>
                <a:off x="5038648"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79" name="Freeform: Shape 578">
                <a:extLst>
                  <a:ext uri="{FF2B5EF4-FFF2-40B4-BE49-F238E27FC236}">
                    <a16:creationId xmlns:a16="http://schemas.microsoft.com/office/drawing/2014/main" id="{BDC5FC3B-7365-4330-88AF-F1575AA5F8F3}"/>
                  </a:ext>
                </a:extLst>
              </p:cNvPr>
              <p:cNvSpPr/>
              <p:nvPr/>
            </p:nvSpPr>
            <p:spPr>
              <a:xfrm>
                <a:off x="5011608" y="34208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80" name="Freeform: Shape 579">
                <a:extLst>
                  <a:ext uri="{FF2B5EF4-FFF2-40B4-BE49-F238E27FC236}">
                    <a16:creationId xmlns:a16="http://schemas.microsoft.com/office/drawing/2014/main" id="{ADE6D851-04A9-496B-B5FD-E3FA4CCF5DF8}"/>
                  </a:ext>
                </a:extLst>
              </p:cNvPr>
              <p:cNvSpPr/>
              <p:nvPr/>
            </p:nvSpPr>
            <p:spPr>
              <a:xfrm>
                <a:off x="5059595"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81" name="Freeform: Shape 580">
                <a:extLst>
                  <a:ext uri="{FF2B5EF4-FFF2-40B4-BE49-F238E27FC236}">
                    <a16:creationId xmlns:a16="http://schemas.microsoft.com/office/drawing/2014/main" id="{C48D445F-4BFB-455E-848E-F07582550F1B}"/>
                  </a:ext>
                </a:extLst>
              </p:cNvPr>
              <p:cNvSpPr/>
              <p:nvPr/>
            </p:nvSpPr>
            <p:spPr>
              <a:xfrm>
                <a:off x="5032555" y="3420884"/>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82" name="Freeform: Shape 581">
                <a:extLst>
                  <a:ext uri="{FF2B5EF4-FFF2-40B4-BE49-F238E27FC236}">
                    <a16:creationId xmlns:a16="http://schemas.microsoft.com/office/drawing/2014/main" id="{D4F4F8E6-F613-4BEA-A347-0D74BC7A750C}"/>
                  </a:ext>
                </a:extLst>
              </p:cNvPr>
              <p:cNvSpPr/>
              <p:nvPr/>
            </p:nvSpPr>
            <p:spPr>
              <a:xfrm>
                <a:off x="5080033"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83" name="Freeform: Shape 582">
                <a:extLst>
                  <a:ext uri="{FF2B5EF4-FFF2-40B4-BE49-F238E27FC236}">
                    <a16:creationId xmlns:a16="http://schemas.microsoft.com/office/drawing/2014/main" id="{F28ADD93-3C0C-4D1B-9C59-53488634795B}"/>
                  </a:ext>
                </a:extLst>
              </p:cNvPr>
              <p:cNvSpPr/>
              <p:nvPr/>
            </p:nvSpPr>
            <p:spPr>
              <a:xfrm>
                <a:off x="5052993" y="3420884"/>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584" name="Freeform: Shape 583">
                <a:extLst>
                  <a:ext uri="{FF2B5EF4-FFF2-40B4-BE49-F238E27FC236}">
                    <a16:creationId xmlns:a16="http://schemas.microsoft.com/office/drawing/2014/main" id="{4B8C5689-AA99-4355-98ED-F0969D8CA61B}"/>
                  </a:ext>
                </a:extLst>
              </p:cNvPr>
              <p:cNvSpPr/>
              <p:nvPr/>
            </p:nvSpPr>
            <p:spPr>
              <a:xfrm>
                <a:off x="5128527"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85" name="Freeform: Shape 584">
                <a:extLst>
                  <a:ext uri="{FF2B5EF4-FFF2-40B4-BE49-F238E27FC236}">
                    <a16:creationId xmlns:a16="http://schemas.microsoft.com/office/drawing/2014/main" id="{3E89586A-63E5-4599-899C-843E06A3B5FF}"/>
                  </a:ext>
                </a:extLst>
              </p:cNvPr>
              <p:cNvSpPr/>
              <p:nvPr/>
            </p:nvSpPr>
            <p:spPr>
              <a:xfrm>
                <a:off x="5101614" y="34208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86" name="Freeform: Shape 585">
                <a:extLst>
                  <a:ext uri="{FF2B5EF4-FFF2-40B4-BE49-F238E27FC236}">
                    <a16:creationId xmlns:a16="http://schemas.microsoft.com/office/drawing/2014/main" id="{57A4CDF5-A416-48A2-B864-B2390355C70F}"/>
                  </a:ext>
                </a:extLst>
              </p:cNvPr>
              <p:cNvSpPr/>
              <p:nvPr/>
            </p:nvSpPr>
            <p:spPr>
              <a:xfrm>
                <a:off x="5161279"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87" name="Freeform: Shape 586">
                <a:extLst>
                  <a:ext uri="{FF2B5EF4-FFF2-40B4-BE49-F238E27FC236}">
                    <a16:creationId xmlns:a16="http://schemas.microsoft.com/office/drawing/2014/main" id="{4F7A9C59-3DE9-40A2-A721-4CCB32F81EEB}"/>
                  </a:ext>
                </a:extLst>
              </p:cNvPr>
              <p:cNvSpPr/>
              <p:nvPr/>
            </p:nvSpPr>
            <p:spPr>
              <a:xfrm>
                <a:off x="5134240" y="34208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88" name="Freeform: Shape 587">
                <a:extLst>
                  <a:ext uri="{FF2B5EF4-FFF2-40B4-BE49-F238E27FC236}">
                    <a16:creationId xmlns:a16="http://schemas.microsoft.com/office/drawing/2014/main" id="{C2BD64C5-ABEC-4403-978F-6C84F9FA936E}"/>
                  </a:ext>
                </a:extLst>
              </p:cNvPr>
              <p:cNvSpPr/>
              <p:nvPr/>
            </p:nvSpPr>
            <p:spPr>
              <a:xfrm>
                <a:off x="5179814"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89" name="Freeform: Shape 588">
                <a:extLst>
                  <a:ext uri="{FF2B5EF4-FFF2-40B4-BE49-F238E27FC236}">
                    <a16:creationId xmlns:a16="http://schemas.microsoft.com/office/drawing/2014/main" id="{0551195E-C5F7-4ECB-9407-A8BE8C0A4FBD}"/>
                  </a:ext>
                </a:extLst>
              </p:cNvPr>
              <p:cNvSpPr/>
              <p:nvPr/>
            </p:nvSpPr>
            <p:spPr>
              <a:xfrm>
                <a:off x="5152901" y="34208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90" name="Freeform: Shape 589">
                <a:extLst>
                  <a:ext uri="{FF2B5EF4-FFF2-40B4-BE49-F238E27FC236}">
                    <a16:creationId xmlns:a16="http://schemas.microsoft.com/office/drawing/2014/main" id="{D6E590C9-9328-426A-88CE-882C29399D83}"/>
                  </a:ext>
                </a:extLst>
              </p:cNvPr>
              <p:cNvSpPr/>
              <p:nvPr/>
            </p:nvSpPr>
            <p:spPr>
              <a:xfrm>
                <a:off x="5200252"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91" name="Freeform: Shape 590">
                <a:extLst>
                  <a:ext uri="{FF2B5EF4-FFF2-40B4-BE49-F238E27FC236}">
                    <a16:creationId xmlns:a16="http://schemas.microsoft.com/office/drawing/2014/main" id="{318F0A3F-7A88-48B7-BF7C-0F5C16F15757}"/>
                  </a:ext>
                </a:extLst>
              </p:cNvPr>
              <p:cNvSpPr/>
              <p:nvPr/>
            </p:nvSpPr>
            <p:spPr>
              <a:xfrm>
                <a:off x="5173212" y="3420884"/>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592" name="Freeform: Shape 591">
                <a:extLst>
                  <a:ext uri="{FF2B5EF4-FFF2-40B4-BE49-F238E27FC236}">
                    <a16:creationId xmlns:a16="http://schemas.microsoft.com/office/drawing/2014/main" id="{B5D4E93E-B869-4448-9119-BCED49C7A427}"/>
                  </a:ext>
                </a:extLst>
              </p:cNvPr>
              <p:cNvSpPr/>
              <p:nvPr/>
            </p:nvSpPr>
            <p:spPr>
              <a:xfrm>
                <a:off x="5260552" y="33939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93" name="Freeform: Shape 592">
                <a:extLst>
                  <a:ext uri="{FF2B5EF4-FFF2-40B4-BE49-F238E27FC236}">
                    <a16:creationId xmlns:a16="http://schemas.microsoft.com/office/drawing/2014/main" id="{873402C0-320B-4723-BFF7-98B497D8EE90}"/>
                  </a:ext>
                </a:extLst>
              </p:cNvPr>
              <p:cNvSpPr/>
              <p:nvPr/>
            </p:nvSpPr>
            <p:spPr>
              <a:xfrm>
                <a:off x="5233512" y="3420884"/>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grpSp>
        <p:grpSp>
          <p:nvGrpSpPr>
            <p:cNvPr id="792" name="Group 791">
              <a:extLst>
                <a:ext uri="{FF2B5EF4-FFF2-40B4-BE49-F238E27FC236}">
                  <a16:creationId xmlns:a16="http://schemas.microsoft.com/office/drawing/2014/main" id="{50CF2EC9-59CE-45E8-A9C5-C0BCA62C5D28}"/>
                </a:ext>
              </a:extLst>
            </p:cNvPr>
            <p:cNvGrpSpPr/>
            <p:nvPr/>
          </p:nvGrpSpPr>
          <p:grpSpPr>
            <a:xfrm>
              <a:off x="1154694" y="2127291"/>
              <a:ext cx="4038195" cy="1594585"/>
              <a:chOff x="1154694" y="2127291"/>
              <a:chExt cx="4038195" cy="1594585"/>
            </a:xfrm>
          </p:grpSpPr>
          <p:sp>
            <p:nvSpPr>
              <p:cNvPr id="661" name="Freeform: Shape 660">
                <a:extLst>
                  <a:ext uri="{FF2B5EF4-FFF2-40B4-BE49-F238E27FC236}">
                    <a16:creationId xmlns:a16="http://schemas.microsoft.com/office/drawing/2014/main" id="{3913F877-6933-4425-9F92-5BF76CD1C902}"/>
                  </a:ext>
                </a:extLst>
              </p:cNvPr>
              <p:cNvSpPr/>
              <p:nvPr/>
            </p:nvSpPr>
            <p:spPr>
              <a:xfrm>
                <a:off x="1288496" y="213808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62" name="Freeform: Shape 661">
                <a:extLst>
                  <a:ext uri="{FF2B5EF4-FFF2-40B4-BE49-F238E27FC236}">
                    <a16:creationId xmlns:a16="http://schemas.microsoft.com/office/drawing/2014/main" id="{D7809524-C730-420E-83B4-4753711FA552}"/>
                  </a:ext>
                </a:extLst>
              </p:cNvPr>
              <p:cNvSpPr/>
              <p:nvPr/>
            </p:nvSpPr>
            <p:spPr>
              <a:xfrm>
                <a:off x="1261583" y="216499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63" name="Freeform: Shape 662">
                <a:extLst>
                  <a:ext uri="{FF2B5EF4-FFF2-40B4-BE49-F238E27FC236}">
                    <a16:creationId xmlns:a16="http://schemas.microsoft.com/office/drawing/2014/main" id="{41F03E49-9647-49B3-8642-E97E6E92E087}"/>
                  </a:ext>
                </a:extLst>
              </p:cNvPr>
              <p:cNvSpPr/>
              <p:nvPr/>
            </p:nvSpPr>
            <p:spPr>
              <a:xfrm>
                <a:off x="1181733" y="212729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64" name="Freeform: Shape 663">
                <a:extLst>
                  <a:ext uri="{FF2B5EF4-FFF2-40B4-BE49-F238E27FC236}">
                    <a16:creationId xmlns:a16="http://schemas.microsoft.com/office/drawing/2014/main" id="{53BC6433-1B4B-4AEC-9C28-B8D7D8402290}"/>
                  </a:ext>
                </a:extLst>
              </p:cNvPr>
              <p:cNvSpPr/>
              <p:nvPr/>
            </p:nvSpPr>
            <p:spPr>
              <a:xfrm>
                <a:off x="1154694" y="215420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65" name="Freeform: Shape 664">
                <a:extLst>
                  <a:ext uri="{FF2B5EF4-FFF2-40B4-BE49-F238E27FC236}">
                    <a16:creationId xmlns:a16="http://schemas.microsoft.com/office/drawing/2014/main" id="{47D1DF46-E3DA-4490-A92D-1884B1D4E2C4}"/>
                  </a:ext>
                </a:extLst>
              </p:cNvPr>
              <p:cNvSpPr/>
              <p:nvPr/>
            </p:nvSpPr>
            <p:spPr>
              <a:xfrm>
                <a:off x="1453655" y="2247764"/>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666" name="Freeform: Shape 665">
                <a:extLst>
                  <a:ext uri="{FF2B5EF4-FFF2-40B4-BE49-F238E27FC236}">
                    <a16:creationId xmlns:a16="http://schemas.microsoft.com/office/drawing/2014/main" id="{9E5ABBDA-5F84-4A82-9F0C-AA2A100D3B15}"/>
                  </a:ext>
                </a:extLst>
              </p:cNvPr>
              <p:cNvSpPr/>
              <p:nvPr/>
            </p:nvSpPr>
            <p:spPr>
              <a:xfrm>
                <a:off x="1426615" y="227480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67" name="Freeform: Shape 666">
                <a:extLst>
                  <a:ext uri="{FF2B5EF4-FFF2-40B4-BE49-F238E27FC236}">
                    <a16:creationId xmlns:a16="http://schemas.microsoft.com/office/drawing/2014/main" id="{E0EFE285-D8A9-4523-9D9F-18F7CA9409B4}"/>
                  </a:ext>
                </a:extLst>
              </p:cNvPr>
              <p:cNvSpPr/>
              <p:nvPr/>
            </p:nvSpPr>
            <p:spPr>
              <a:xfrm>
                <a:off x="1381802" y="218936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68" name="Freeform: Shape 667">
                <a:extLst>
                  <a:ext uri="{FF2B5EF4-FFF2-40B4-BE49-F238E27FC236}">
                    <a16:creationId xmlns:a16="http://schemas.microsoft.com/office/drawing/2014/main" id="{E8F850FA-CA50-42D1-AF4C-E9CF469AE364}"/>
                  </a:ext>
                </a:extLst>
              </p:cNvPr>
              <p:cNvSpPr/>
              <p:nvPr/>
            </p:nvSpPr>
            <p:spPr>
              <a:xfrm>
                <a:off x="1354890" y="221628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69" name="Freeform: Shape 668">
                <a:extLst>
                  <a:ext uri="{FF2B5EF4-FFF2-40B4-BE49-F238E27FC236}">
                    <a16:creationId xmlns:a16="http://schemas.microsoft.com/office/drawing/2014/main" id="{650E56E3-FEF6-4A2F-8009-C096F215B144}"/>
                  </a:ext>
                </a:extLst>
              </p:cNvPr>
              <p:cNvSpPr/>
              <p:nvPr/>
            </p:nvSpPr>
            <p:spPr>
              <a:xfrm>
                <a:off x="1442356" y="2216281"/>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670" name="Freeform: Shape 669">
                <a:extLst>
                  <a:ext uri="{FF2B5EF4-FFF2-40B4-BE49-F238E27FC236}">
                    <a16:creationId xmlns:a16="http://schemas.microsoft.com/office/drawing/2014/main" id="{35671A7E-2A39-42A1-89FC-7A23EFD4B203}"/>
                  </a:ext>
                </a:extLst>
              </p:cNvPr>
              <p:cNvSpPr/>
              <p:nvPr/>
            </p:nvSpPr>
            <p:spPr>
              <a:xfrm>
                <a:off x="1415316" y="2243321"/>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bg2">
                    <a:lumMod val="25000"/>
                  </a:schemeClr>
                </a:solidFill>
                <a:prstDash val="solid"/>
                <a:miter/>
              </a:ln>
            </p:spPr>
            <p:txBody>
              <a:bodyPr rtlCol="0" anchor="ctr"/>
              <a:lstStyle/>
              <a:p>
                <a:endParaRPr lang="en-GB" dirty="0"/>
              </a:p>
            </p:txBody>
          </p:sp>
          <p:sp>
            <p:nvSpPr>
              <p:cNvPr id="671" name="Freeform: Shape 670">
                <a:extLst>
                  <a:ext uri="{FF2B5EF4-FFF2-40B4-BE49-F238E27FC236}">
                    <a16:creationId xmlns:a16="http://schemas.microsoft.com/office/drawing/2014/main" id="{79B6C810-F5F6-4AD0-8A8B-BDC9A7747773}"/>
                  </a:ext>
                </a:extLst>
              </p:cNvPr>
              <p:cNvSpPr/>
              <p:nvPr/>
            </p:nvSpPr>
            <p:spPr>
              <a:xfrm>
                <a:off x="1503545" y="228292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72" name="Freeform: Shape 671">
                <a:extLst>
                  <a:ext uri="{FF2B5EF4-FFF2-40B4-BE49-F238E27FC236}">
                    <a16:creationId xmlns:a16="http://schemas.microsoft.com/office/drawing/2014/main" id="{EDA74867-A09A-471F-B82C-FDE854689F45}"/>
                  </a:ext>
                </a:extLst>
              </p:cNvPr>
              <p:cNvSpPr/>
              <p:nvPr/>
            </p:nvSpPr>
            <p:spPr>
              <a:xfrm>
                <a:off x="1476505" y="230984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73" name="Freeform: Shape 672">
                <a:extLst>
                  <a:ext uri="{FF2B5EF4-FFF2-40B4-BE49-F238E27FC236}">
                    <a16:creationId xmlns:a16="http://schemas.microsoft.com/office/drawing/2014/main" id="{56ADAB66-FD51-4C51-9B85-56622DAB2B6C}"/>
                  </a:ext>
                </a:extLst>
              </p:cNvPr>
              <p:cNvSpPr/>
              <p:nvPr/>
            </p:nvSpPr>
            <p:spPr>
              <a:xfrm>
                <a:off x="1601802" y="235579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74" name="Freeform: Shape 673">
                <a:extLst>
                  <a:ext uri="{FF2B5EF4-FFF2-40B4-BE49-F238E27FC236}">
                    <a16:creationId xmlns:a16="http://schemas.microsoft.com/office/drawing/2014/main" id="{A05F427D-44FF-4E60-8A19-0CF67450DD83}"/>
                  </a:ext>
                </a:extLst>
              </p:cNvPr>
              <p:cNvSpPr/>
              <p:nvPr/>
            </p:nvSpPr>
            <p:spPr>
              <a:xfrm>
                <a:off x="1574762" y="2382709"/>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bg2">
                    <a:lumMod val="25000"/>
                  </a:schemeClr>
                </a:solidFill>
                <a:prstDash val="solid"/>
                <a:miter/>
              </a:ln>
            </p:spPr>
            <p:txBody>
              <a:bodyPr rtlCol="0" anchor="ctr"/>
              <a:lstStyle/>
              <a:p>
                <a:endParaRPr lang="en-GB" dirty="0"/>
              </a:p>
            </p:txBody>
          </p:sp>
          <p:sp>
            <p:nvSpPr>
              <p:cNvPr id="675" name="Freeform: Shape 674">
                <a:extLst>
                  <a:ext uri="{FF2B5EF4-FFF2-40B4-BE49-F238E27FC236}">
                    <a16:creationId xmlns:a16="http://schemas.microsoft.com/office/drawing/2014/main" id="{406AEF60-D5A4-49AC-B879-93E15D61F6ED}"/>
                  </a:ext>
                </a:extLst>
              </p:cNvPr>
              <p:cNvSpPr/>
              <p:nvPr/>
            </p:nvSpPr>
            <p:spPr>
              <a:xfrm>
                <a:off x="1984548" y="260499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76" name="Freeform: Shape 675">
                <a:extLst>
                  <a:ext uri="{FF2B5EF4-FFF2-40B4-BE49-F238E27FC236}">
                    <a16:creationId xmlns:a16="http://schemas.microsoft.com/office/drawing/2014/main" id="{B4E30BC7-DE4C-4606-AD5E-4A27311A0781}"/>
                  </a:ext>
                </a:extLst>
              </p:cNvPr>
              <p:cNvSpPr/>
              <p:nvPr/>
            </p:nvSpPr>
            <p:spPr>
              <a:xfrm>
                <a:off x="1957636" y="263190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77" name="Freeform: Shape 676">
                <a:extLst>
                  <a:ext uri="{FF2B5EF4-FFF2-40B4-BE49-F238E27FC236}">
                    <a16:creationId xmlns:a16="http://schemas.microsoft.com/office/drawing/2014/main" id="{93C4B780-840C-4052-9AD3-478879913C80}"/>
                  </a:ext>
                </a:extLst>
              </p:cNvPr>
              <p:cNvSpPr/>
              <p:nvPr/>
            </p:nvSpPr>
            <p:spPr>
              <a:xfrm>
                <a:off x="1996101" y="2631906"/>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678" name="Freeform: Shape 677">
                <a:extLst>
                  <a:ext uri="{FF2B5EF4-FFF2-40B4-BE49-F238E27FC236}">
                    <a16:creationId xmlns:a16="http://schemas.microsoft.com/office/drawing/2014/main" id="{EF3E047E-9F2E-4B3A-A62C-544330EBFE48}"/>
                  </a:ext>
                </a:extLst>
              </p:cNvPr>
              <p:cNvSpPr/>
              <p:nvPr/>
            </p:nvSpPr>
            <p:spPr>
              <a:xfrm>
                <a:off x="1969061" y="265894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79" name="Freeform: Shape 678">
                <a:extLst>
                  <a:ext uri="{FF2B5EF4-FFF2-40B4-BE49-F238E27FC236}">
                    <a16:creationId xmlns:a16="http://schemas.microsoft.com/office/drawing/2014/main" id="{26A23A4A-5153-4025-9A14-C4F2EDFCDDB0}"/>
                  </a:ext>
                </a:extLst>
              </p:cNvPr>
              <p:cNvSpPr/>
              <p:nvPr/>
            </p:nvSpPr>
            <p:spPr>
              <a:xfrm>
                <a:off x="2203406" y="276824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80" name="Freeform: Shape 679">
                <a:extLst>
                  <a:ext uri="{FF2B5EF4-FFF2-40B4-BE49-F238E27FC236}">
                    <a16:creationId xmlns:a16="http://schemas.microsoft.com/office/drawing/2014/main" id="{AB626E7B-F70D-4784-B293-577C8DE9387E}"/>
                  </a:ext>
                </a:extLst>
              </p:cNvPr>
              <p:cNvSpPr/>
              <p:nvPr/>
            </p:nvSpPr>
            <p:spPr>
              <a:xfrm>
                <a:off x="2176493" y="279528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81" name="Freeform: Shape 680">
                <a:extLst>
                  <a:ext uri="{FF2B5EF4-FFF2-40B4-BE49-F238E27FC236}">
                    <a16:creationId xmlns:a16="http://schemas.microsoft.com/office/drawing/2014/main" id="{B66B4224-D596-47D5-B799-4EC1BFEA46BB}"/>
                  </a:ext>
                </a:extLst>
              </p:cNvPr>
              <p:cNvSpPr/>
              <p:nvPr/>
            </p:nvSpPr>
            <p:spPr>
              <a:xfrm>
                <a:off x="2376562" y="281014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82" name="Freeform: Shape 681">
                <a:extLst>
                  <a:ext uri="{FF2B5EF4-FFF2-40B4-BE49-F238E27FC236}">
                    <a16:creationId xmlns:a16="http://schemas.microsoft.com/office/drawing/2014/main" id="{28EECFB2-FE95-4782-A549-8C3A638D369C}"/>
                  </a:ext>
                </a:extLst>
              </p:cNvPr>
              <p:cNvSpPr/>
              <p:nvPr/>
            </p:nvSpPr>
            <p:spPr>
              <a:xfrm>
                <a:off x="2349649" y="283705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83" name="Freeform: Shape 682">
                <a:extLst>
                  <a:ext uri="{FF2B5EF4-FFF2-40B4-BE49-F238E27FC236}">
                    <a16:creationId xmlns:a16="http://schemas.microsoft.com/office/drawing/2014/main" id="{4D6FE094-2624-4F20-BF2D-532567C97B3D}"/>
                  </a:ext>
                </a:extLst>
              </p:cNvPr>
              <p:cNvSpPr/>
              <p:nvPr/>
            </p:nvSpPr>
            <p:spPr>
              <a:xfrm>
                <a:off x="2435085" y="282448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84" name="Freeform: Shape 683">
                <a:extLst>
                  <a:ext uri="{FF2B5EF4-FFF2-40B4-BE49-F238E27FC236}">
                    <a16:creationId xmlns:a16="http://schemas.microsoft.com/office/drawing/2014/main" id="{8BE23A16-C7AD-4DB6-B60C-ABF7BDE524C1}"/>
                  </a:ext>
                </a:extLst>
              </p:cNvPr>
              <p:cNvSpPr/>
              <p:nvPr/>
            </p:nvSpPr>
            <p:spPr>
              <a:xfrm>
                <a:off x="2408045" y="2851525"/>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bg2">
                    <a:lumMod val="25000"/>
                  </a:schemeClr>
                </a:solidFill>
                <a:prstDash val="solid"/>
                <a:miter/>
              </a:ln>
            </p:spPr>
            <p:txBody>
              <a:bodyPr rtlCol="0" anchor="ctr"/>
              <a:lstStyle/>
              <a:p>
                <a:endParaRPr lang="en-GB" dirty="0"/>
              </a:p>
            </p:txBody>
          </p:sp>
          <p:sp>
            <p:nvSpPr>
              <p:cNvPr id="685" name="Freeform: Shape 684">
                <a:extLst>
                  <a:ext uri="{FF2B5EF4-FFF2-40B4-BE49-F238E27FC236}">
                    <a16:creationId xmlns:a16="http://schemas.microsoft.com/office/drawing/2014/main" id="{EBE55E5B-21DA-4692-899C-1868FB2F8AC8}"/>
                  </a:ext>
                </a:extLst>
              </p:cNvPr>
              <p:cNvSpPr/>
              <p:nvPr/>
            </p:nvSpPr>
            <p:spPr>
              <a:xfrm>
                <a:off x="2708148" y="290814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86" name="Freeform: Shape 685">
                <a:extLst>
                  <a:ext uri="{FF2B5EF4-FFF2-40B4-BE49-F238E27FC236}">
                    <a16:creationId xmlns:a16="http://schemas.microsoft.com/office/drawing/2014/main" id="{88FF59AD-1CB8-44E7-92B0-9B05DA6B7AFE}"/>
                  </a:ext>
                </a:extLst>
              </p:cNvPr>
              <p:cNvSpPr/>
              <p:nvPr/>
            </p:nvSpPr>
            <p:spPr>
              <a:xfrm>
                <a:off x="2681109" y="293518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87" name="Freeform: Shape 686">
                <a:extLst>
                  <a:ext uri="{FF2B5EF4-FFF2-40B4-BE49-F238E27FC236}">
                    <a16:creationId xmlns:a16="http://schemas.microsoft.com/office/drawing/2014/main" id="{A1CC6DA4-993B-464B-A02A-511065717169}"/>
                  </a:ext>
                </a:extLst>
              </p:cNvPr>
              <p:cNvSpPr/>
              <p:nvPr/>
            </p:nvSpPr>
            <p:spPr>
              <a:xfrm>
                <a:off x="4184166" y="33957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88" name="Freeform: Shape 687">
                <a:extLst>
                  <a:ext uri="{FF2B5EF4-FFF2-40B4-BE49-F238E27FC236}">
                    <a16:creationId xmlns:a16="http://schemas.microsoft.com/office/drawing/2014/main" id="{DDD503F2-0134-4698-874B-274BB1CE4CED}"/>
                  </a:ext>
                </a:extLst>
              </p:cNvPr>
              <p:cNvSpPr/>
              <p:nvPr/>
            </p:nvSpPr>
            <p:spPr>
              <a:xfrm>
                <a:off x="4157253" y="342278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89" name="Freeform: Shape 688">
                <a:extLst>
                  <a:ext uri="{FF2B5EF4-FFF2-40B4-BE49-F238E27FC236}">
                    <a16:creationId xmlns:a16="http://schemas.microsoft.com/office/drawing/2014/main" id="{88790C05-E286-4E31-AAB4-0E94FA85DF1A}"/>
                  </a:ext>
                </a:extLst>
              </p:cNvPr>
              <p:cNvSpPr/>
              <p:nvPr/>
            </p:nvSpPr>
            <p:spPr>
              <a:xfrm>
                <a:off x="4140750" y="33957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90" name="Freeform: Shape 689">
                <a:extLst>
                  <a:ext uri="{FF2B5EF4-FFF2-40B4-BE49-F238E27FC236}">
                    <a16:creationId xmlns:a16="http://schemas.microsoft.com/office/drawing/2014/main" id="{628F08CE-BA90-4825-B4F7-EE184B13AE95}"/>
                  </a:ext>
                </a:extLst>
              </p:cNvPr>
              <p:cNvSpPr/>
              <p:nvPr/>
            </p:nvSpPr>
            <p:spPr>
              <a:xfrm>
                <a:off x="4113837" y="342278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91" name="Freeform: Shape 690">
                <a:extLst>
                  <a:ext uri="{FF2B5EF4-FFF2-40B4-BE49-F238E27FC236}">
                    <a16:creationId xmlns:a16="http://schemas.microsoft.com/office/drawing/2014/main" id="{9E1DE398-C74F-4E81-A395-D98184889B63}"/>
                  </a:ext>
                </a:extLst>
              </p:cNvPr>
              <p:cNvSpPr/>
              <p:nvPr/>
            </p:nvSpPr>
            <p:spPr>
              <a:xfrm>
                <a:off x="4097207" y="33591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92" name="Freeform: Shape 691">
                <a:extLst>
                  <a:ext uri="{FF2B5EF4-FFF2-40B4-BE49-F238E27FC236}">
                    <a16:creationId xmlns:a16="http://schemas.microsoft.com/office/drawing/2014/main" id="{3ADD7C29-4EE0-4012-A0DD-4ED40EB0F402}"/>
                  </a:ext>
                </a:extLst>
              </p:cNvPr>
              <p:cNvSpPr/>
              <p:nvPr/>
            </p:nvSpPr>
            <p:spPr>
              <a:xfrm>
                <a:off x="4070167" y="338622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93" name="Freeform: Shape 692">
                <a:extLst>
                  <a:ext uri="{FF2B5EF4-FFF2-40B4-BE49-F238E27FC236}">
                    <a16:creationId xmlns:a16="http://schemas.microsoft.com/office/drawing/2014/main" id="{6C84C953-AA92-42D5-9BD2-3E2A1620B10C}"/>
                  </a:ext>
                </a:extLst>
              </p:cNvPr>
              <p:cNvSpPr/>
              <p:nvPr/>
            </p:nvSpPr>
            <p:spPr>
              <a:xfrm>
                <a:off x="4081846"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94" name="Freeform: Shape 693">
                <a:extLst>
                  <a:ext uri="{FF2B5EF4-FFF2-40B4-BE49-F238E27FC236}">
                    <a16:creationId xmlns:a16="http://schemas.microsoft.com/office/drawing/2014/main" id="{4976BD9F-20A2-49CC-8570-F88004035DC5}"/>
                  </a:ext>
                </a:extLst>
              </p:cNvPr>
              <p:cNvSpPr/>
              <p:nvPr/>
            </p:nvSpPr>
            <p:spPr>
              <a:xfrm>
                <a:off x="4054806" y="3354364"/>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bg2">
                    <a:lumMod val="25000"/>
                  </a:schemeClr>
                </a:solidFill>
                <a:prstDash val="solid"/>
                <a:miter/>
              </a:ln>
            </p:spPr>
            <p:txBody>
              <a:bodyPr rtlCol="0" anchor="ctr"/>
              <a:lstStyle/>
              <a:p>
                <a:endParaRPr lang="en-GB" dirty="0"/>
              </a:p>
            </p:txBody>
          </p:sp>
          <p:sp>
            <p:nvSpPr>
              <p:cNvPr id="695" name="Freeform: Shape 694">
                <a:extLst>
                  <a:ext uri="{FF2B5EF4-FFF2-40B4-BE49-F238E27FC236}">
                    <a16:creationId xmlns:a16="http://schemas.microsoft.com/office/drawing/2014/main" id="{945F5E1A-C1E6-46B5-9D5F-70C4AD5AE5DA}"/>
                  </a:ext>
                </a:extLst>
              </p:cNvPr>
              <p:cNvSpPr/>
              <p:nvPr/>
            </p:nvSpPr>
            <p:spPr>
              <a:xfrm>
                <a:off x="4058488"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96" name="Freeform: Shape 695">
                <a:extLst>
                  <a:ext uri="{FF2B5EF4-FFF2-40B4-BE49-F238E27FC236}">
                    <a16:creationId xmlns:a16="http://schemas.microsoft.com/office/drawing/2014/main" id="{17343CF9-F45C-47C6-9DD9-5AC8040D2010}"/>
                  </a:ext>
                </a:extLst>
              </p:cNvPr>
              <p:cNvSpPr/>
              <p:nvPr/>
            </p:nvSpPr>
            <p:spPr>
              <a:xfrm>
                <a:off x="4031448" y="335436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97" name="Freeform: Shape 696">
                <a:extLst>
                  <a:ext uri="{FF2B5EF4-FFF2-40B4-BE49-F238E27FC236}">
                    <a16:creationId xmlns:a16="http://schemas.microsoft.com/office/drawing/2014/main" id="{99653421-D544-4C3C-BCD3-77BAD7F0F316}"/>
                  </a:ext>
                </a:extLst>
              </p:cNvPr>
              <p:cNvSpPr/>
              <p:nvPr/>
            </p:nvSpPr>
            <p:spPr>
              <a:xfrm>
                <a:off x="4043127"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698" name="Freeform: Shape 697">
                <a:extLst>
                  <a:ext uri="{FF2B5EF4-FFF2-40B4-BE49-F238E27FC236}">
                    <a16:creationId xmlns:a16="http://schemas.microsoft.com/office/drawing/2014/main" id="{49190271-A469-4C5D-B508-3B4F6650D408}"/>
                  </a:ext>
                </a:extLst>
              </p:cNvPr>
              <p:cNvSpPr/>
              <p:nvPr/>
            </p:nvSpPr>
            <p:spPr>
              <a:xfrm>
                <a:off x="4016214" y="335436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699" name="Freeform: Shape 698">
                <a:extLst>
                  <a:ext uri="{FF2B5EF4-FFF2-40B4-BE49-F238E27FC236}">
                    <a16:creationId xmlns:a16="http://schemas.microsoft.com/office/drawing/2014/main" id="{BAAA0485-069F-41A4-AD48-2BA5E2C06A1D}"/>
                  </a:ext>
                </a:extLst>
              </p:cNvPr>
              <p:cNvSpPr/>
              <p:nvPr/>
            </p:nvSpPr>
            <p:spPr>
              <a:xfrm>
                <a:off x="4026116"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00" name="Freeform: Shape 699">
                <a:extLst>
                  <a:ext uri="{FF2B5EF4-FFF2-40B4-BE49-F238E27FC236}">
                    <a16:creationId xmlns:a16="http://schemas.microsoft.com/office/drawing/2014/main" id="{4B9ECCD8-B222-407D-BC2A-E550771AD9D0}"/>
                  </a:ext>
                </a:extLst>
              </p:cNvPr>
              <p:cNvSpPr/>
              <p:nvPr/>
            </p:nvSpPr>
            <p:spPr>
              <a:xfrm>
                <a:off x="3999076" y="335436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01" name="Freeform: Shape 700">
                <a:extLst>
                  <a:ext uri="{FF2B5EF4-FFF2-40B4-BE49-F238E27FC236}">
                    <a16:creationId xmlns:a16="http://schemas.microsoft.com/office/drawing/2014/main" id="{E3D8F861-ABED-450B-8DA5-9B4E7398F5E1}"/>
                  </a:ext>
                </a:extLst>
              </p:cNvPr>
              <p:cNvSpPr/>
              <p:nvPr/>
            </p:nvSpPr>
            <p:spPr>
              <a:xfrm>
                <a:off x="4004535"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02" name="Freeform: Shape 701">
                <a:extLst>
                  <a:ext uri="{FF2B5EF4-FFF2-40B4-BE49-F238E27FC236}">
                    <a16:creationId xmlns:a16="http://schemas.microsoft.com/office/drawing/2014/main" id="{3F798FF9-D115-4639-93FA-81967147131F}"/>
                  </a:ext>
                </a:extLst>
              </p:cNvPr>
              <p:cNvSpPr/>
              <p:nvPr/>
            </p:nvSpPr>
            <p:spPr>
              <a:xfrm>
                <a:off x="3977495" y="335436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03" name="Freeform: Shape 702">
                <a:extLst>
                  <a:ext uri="{FF2B5EF4-FFF2-40B4-BE49-F238E27FC236}">
                    <a16:creationId xmlns:a16="http://schemas.microsoft.com/office/drawing/2014/main" id="{4F8829E5-5D91-4001-96FC-4AD66C95ED40}"/>
                  </a:ext>
                </a:extLst>
              </p:cNvPr>
              <p:cNvSpPr/>
              <p:nvPr/>
            </p:nvSpPr>
            <p:spPr>
              <a:xfrm>
                <a:off x="3988286" y="33274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04" name="Freeform: Shape 703">
                <a:extLst>
                  <a:ext uri="{FF2B5EF4-FFF2-40B4-BE49-F238E27FC236}">
                    <a16:creationId xmlns:a16="http://schemas.microsoft.com/office/drawing/2014/main" id="{D979F1A5-F07A-4A78-8038-69135B24F1B2}"/>
                  </a:ext>
                </a:extLst>
              </p:cNvPr>
              <p:cNvSpPr/>
              <p:nvPr/>
            </p:nvSpPr>
            <p:spPr>
              <a:xfrm>
                <a:off x="3961246" y="3354364"/>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bg2">
                    <a:lumMod val="25000"/>
                  </a:schemeClr>
                </a:solidFill>
                <a:prstDash val="solid"/>
                <a:miter/>
              </a:ln>
            </p:spPr>
            <p:txBody>
              <a:bodyPr rtlCol="0" anchor="ctr"/>
              <a:lstStyle/>
              <a:p>
                <a:endParaRPr lang="en-GB" dirty="0"/>
              </a:p>
            </p:txBody>
          </p:sp>
          <p:sp>
            <p:nvSpPr>
              <p:cNvPr id="705" name="Freeform: Shape 704">
                <a:extLst>
                  <a:ext uri="{FF2B5EF4-FFF2-40B4-BE49-F238E27FC236}">
                    <a16:creationId xmlns:a16="http://schemas.microsoft.com/office/drawing/2014/main" id="{B549C482-2418-462B-8B2F-BB918761CCF3}"/>
                  </a:ext>
                </a:extLst>
              </p:cNvPr>
              <p:cNvSpPr/>
              <p:nvPr/>
            </p:nvSpPr>
            <p:spPr>
              <a:xfrm>
                <a:off x="4409751"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06" name="Freeform: Shape 705">
                <a:extLst>
                  <a:ext uri="{FF2B5EF4-FFF2-40B4-BE49-F238E27FC236}">
                    <a16:creationId xmlns:a16="http://schemas.microsoft.com/office/drawing/2014/main" id="{3D08C406-6A09-4BCA-9DD8-B204425EB735}"/>
                  </a:ext>
                </a:extLst>
              </p:cNvPr>
              <p:cNvSpPr/>
              <p:nvPr/>
            </p:nvSpPr>
            <p:spPr>
              <a:xfrm>
                <a:off x="4382838"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07" name="Freeform: Shape 706">
                <a:extLst>
                  <a:ext uri="{FF2B5EF4-FFF2-40B4-BE49-F238E27FC236}">
                    <a16:creationId xmlns:a16="http://schemas.microsoft.com/office/drawing/2014/main" id="{B7093D6C-0E50-497A-9C31-06D49697F34F}"/>
                  </a:ext>
                </a:extLst>
              </p:cNvPr>
              <p:cNvSpPr/>
              <p:nvPr/>
            </p:nvSpPr>
            <p:spPr>
              <a:xfrm>
                <a:off x="4391724"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08" name="Freeform: Shape 707">
                <a:extLst>
                  <a:ext uri="{FF2B5EF4-FFF2-40B4-BE49-F238E27FC236}">
                    <a16:creationId xmlns:a16="http://schemas.microsoft.com/office/drawing/2014/main" id="{E7ABCF6D-7188-4ACE-AAC7-A8663B4BB3A6}"/>
                  </a:ext>
                </a:extLst>
              </p:cNvPr>
              <p:cNvSpPr/>
              <p:nvPr/>
            </p:nvSpPr>
            <p:spPr>
              <a:xfrm>
                <a:off x="4364812"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09" name="Freeform: Shape 708">
                <a:extLst>
                  <a:ext uri="{FF2B5EF4-FFF2-40B4-BE49-F238E27FC236}">
                    <a16:creationId xmlns:a16="http://schemas.microsoft.com/office/drawing/2014/main" id="{DF8495CF-EA13-4FB8-881A-53BCD4C7E163}"/>
                  </a:ext>
                </a:extLst>
              </p:cNvPr>
              <p:cNvSpPr/>
              <p:nvPr/>
            </p:nvSpPr>
            <p:spPr>
              <a:xfrm>
                <a:off x="4368874"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10" name="Freeform: Shape 709">
                <a:extLst>
                  <a:ext uri="{FF2B5EF4-FFF2-40B4-BE49-F238E27FC236}">
                    <a16:creationId xmlns:a16="http://schemas.microsoft.com/office/drawing/2014/main" id="{6447046E-7AC7-4AC0-BDFC-41EE1CBC141B}"/>
                  </a:ext>
                </a:extLst>
              </p:cNvPr>
              <p:cNvSpPr/>
              <p:nvPr/>
            </p:nvSpPr>
            <p:spPr>
              <a:xfrm>
                <a:off x="4341834"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11" name="Freeform: Shape 710">
                <a:extLst>
                  <a:ext uri="{FF2B5EF4-FFF2-40B4-BE49-F238E27FC236}">
                    <a16:creationId xmlns:a16="http://schemas.microsoft.com/office/drawing/2014/main" id="{E3FA66CF-AD95-4BD1-A207-154E97A07A5F}"/>
                  </a:ext>
                </a:extLst>
              </p:cNvPr>
              <p:cNvSpPr/>
              <p:nvPr/>
            </p:nvSpPr>
            <p:spPr>
              <a:xfrm>
                <a:off x="4345389"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12" name="Freeform: Shape 711">
                <a:extLst>
                  <a:ext uri="{FF2B5EF4-FFF2-40B4-BE49-F238E27FC236}">
                    <a16:creationId xmlns:a16="http://schemas.microsoft.com/office/drawing/2014/main" id="{20EDFE29-572E-428A-8E83-DA7DEEF7D103}"/>
                  </a:ext>
                </a:extLst>
              </p:cNvPr>
              <p:cNvSpPr/>
              <p:nvPr/>
            </p:nvSpPr>
            <p:spPr>
              <a:xfrm>
                <a:off x="4318476"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13" name="Freeform: Shape 712">
                <a:extLst>
                  <a:ext uri="{FF2B5EF4-FFF2-40B4-BE49-F238E27FC236}">
                    <a16:creationId xmlns:a16="http://schemas.microsoft.com/office/drawing/2014/main" id="{EFBF1249-A05A-4C06-A7A7-48F2AAFDCA02}"/>
                  </a:ext>
                </a:extLst>
              </p:cNvPr>
              <p:cNvSpPr/>
              <p:nvPr/>
            </p:nvSpPr>
            <p:spPr>
              <a:xfrm>
                <a:off x="4501534"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14" name="Freeform: Shape 713">
                <a:extLst>
                  <a:ext uri="{FF2B5EF4-FFF2-40B4-BE49-F238E27FC236}">
                    <a16:creationId xmlns:a16="http://schemas.microsoft.com/office/drawing/2014/main" id="{6D0BC6E4-D0C5-414A-8322-82BAB084ADB2}"/>
                  </a:ext>
                </a:extLst>
              </p:cNvPr>
              <p:cNvSpPr/>
              <p:nvPr/>
            </p:nvSpPr>
            <p:spPr>
              <a:xfrm>
                <a:off x="4474494" y="3445639"/>
                <a:ext cx="54079" cy="12694"/>
              </a:xfrm>
              <a:custGeom>
                <a:avLst/>
                <a:gdLst>
                  <a:gd name="connsiteX0" fmla="*/ 0 w 54079"/>
                  <a:gd name="connsiteY0" fmla="*/ 0 h 12694"/>
                  <a:gd name="connsiteX1" fmla="*/ 54079 w 54079"/>
                  <a:gd name="connsiteY1" fmla="*/ 0 h 12694"/>
                </a:gdLst>
                <a:ahLst/>
                <a:cxnLst>
                  <a:cxn ang="0">
                    <a:pos x="connsiteX0" y="connsiteY0"/>
                  </a:cxn>
                  <a:cxn ang="0">
                    <a:pos x="connsiteX1" y="connsiteY1"/>
                  </a:cxn>
                </a:cxnLst>
                <a:rect l="l" t="t" r="r" b="b"/>
                <a:pathLst>
                  <a:path w="54079" h="12694">
                    <a:moveTo>
                      <a:pt x="0" y="0"/>
                    </a:moveTo>
                    <a:lnTo>
                      <a:pt x="54079" y="0"/>
                    </a:lnTo>
                  </a:path>
                </a:pathLst>
              </a:custGeom>
              <a:ln w="12683" cap="flat">
                <a:solidFill>
                  <a:schemeClr val="bg2">
                    <a:lumMod val="25000"/>
                  </a:schemeClr>
                </a:solidFill>
                <a:prstDash val="solid"/>
                <a:miter/>
              </a:ln>
            </p:spPr>
            <p:txBody>
              <a:bodyPr rtlCol="0" anchor="ctr"/>
              <a:lstStyle/>
              <a:p>
                <a:endParaRPr lang="en-GB" dirty="0"/>
              </a:p>
            </p:txBody>
          </p:sp>
          <p:sp>
            <p:nvSpPr>
              <p:cNvPr id="715" name="Freeform: Shape 714">
                <a:extLst>
                  <a:ext uri="{FF2B5EF4-FFF2-40B4-BE49-F238E27FC236}">
                    <a16:creationId xmlns:a16="http://schemas.microsoft.com/office/drawing/2014/main" id="{D17E5D92-B75E-40AF-BE9C-DC3701675B77}"/>
                  </a:ext>
                </a:extLst>
              </p:cNvPr>
              <p:cNvSpPr/>
              <p:nvPr/>
            </p:nvSpPr>
            <p:spPr>
              <a:xfrm>
                <a:off x="4532128"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16" name="Freeform: Shape 715">
                <a:extLst>
                  <a:ext uri="{FF2B5EF4-FFF2-40B4-BE49-F238E27FC236}">
                    <a16:creationId xmlns:a16="http://schemas.microsoft.com/office/drawing/2014/main" id="{3669D4D0-B466-4AA6-A3B7-95EAAB824101}"/>
                  </a:ext>
                </a:extLst>
              </p:cNvPr>
              <p:cNvSpPr/>
              <p:nvPr/>
            </p:nvSpPr>
            <p:spPr>
              <a:xfrm>
                <a:off x="4505088" y="3445639"/>
                <a:ext cx="54079" cy="12694"/>
              </a:xfrm>
              <a:custGeom>
                <a:avLst/>
                <a:gdLst>
                  <a:gd name="connsiteX0" fmla="*/ 0 w 54079"/>
                  <a:gd name="connsiteY0" fmla="*/ 0 h 12694"/>
                  <a:gd name="connsiteX1" fmla="*/ 54079 w 54079"/>
                  <a:gd name="connsiteY1" fmla="*/ 0 h 12694"/>
                </a:gdLst>
                <a:ahLst/>
                <a:cxnLst>
                  <a:cxn ang="0">
                    <a:pos x="connsiteX0" y="connsiteY0"/>
                  </a:cxn>
                  <a:cxn ang="0">
                    <a:pos x="connsiteX1" y="connsiteY1"/>
                  </a:cxn>
                </a:cxnLst>
                <a:rect l="l" t="t" r="r" b="b"/>
                <a:pathLst>
                  <a:path w="54079" h="12694">
                    <a:moveTo>
                      <a:pt x="0" y="0"/>
                    </a:moveTo>
                    <a:lnTo>
                      <a:pt x="54079" y="0"/>
                    </a:lnTo>
                  </a:path>
                </a:pathLst>
              </a:custGeom>
              <a:ln w="12683" cap="flat">
                <a:solidFill>
                  <a:schemeClr val="bg2">
                    <a:lumMod val="25000"/>
                  </a:schemeClr>
                </a:solidFill>
                <a:prstDash val="solid"/>
                <a:miter/>
              </a:ln>
            </p:spPr>
            <p:txBody>
              <a:bodyPr rtlCol="0" anchor="ctr"/>
              <a:lstStyle/>
              <a:p>
                <a:endParaRPr lang="en-GB" dirty="0"/>
              </a:p>
            </p:txBody>
          </p:sp>
          <p:sp>
            <p:nvSpPr>
              <p:cNvPr id="717" name="Freeform: Shape 716">
                <a:extLst>
                  <a:ext uri="{FF2B5EF4-FFF2-40B4-BE49-F238E27FC236}">
                    <a16:creationId xmlns:a16="http://schemas.microsoft.com/office/drawing/2014/main" id="{B814B515-76DF-47EA-9CDA-A2BF6B44F0BF}"/>
                  </a:ext>
                </a:extLst>
              </p:cNvPr>
              <p:cNvSpPr/>
              <p:nvPr/>
            </p:nvSpPr>
            <p:spPr>
              <a:xfrm>
                <a:off x="4587858"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18" name="Freeform: Shape 717">
                <a:extLst>
                  <a:ext uri="{FF2B5EF4-FFF2-40B4-BE49-F238E27FC236}">
                    <a16:creationId xmlns:a16="http://schemas.microsoft.com/office/drawing/2014/main" id="{2B79822D-8135-4DB9-B473-10C12D10F47C}"/>
                  </a:ext>
                </a:extLst>
              </p:cNvPr>
              <p:cNvSpPr/>
              <p:nvPr/>
            </p:nvSpPr>
            <p:spPr>
              <a:xfrm>
                <a:off x="4560945"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19" name="Freeform: Shape 718">
                <a:extLst>
                  <a:ext uri="{FF2B5EF4-FFF2-40B4-BE49-F238E27FC236}">
                    <a16:creationId xmlns:a16="http://schemas.microsoft.com/office/drawing/2014/main" id="{C7F523C6-E144-427A-BE81-A3FB7658EDEC}"/>
                  </a:ext>
                </a:extLst>
              </p:cNvPr>
              <p:cNvSpPr/>
              <p:nvPr/>
            </p:nvSpPr>
            <p:spPr>
              <a:xfrm>
                <a:off x="4211205" y="33957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20" name="Freeform: Shape 719">
                <a:extLst>
                  <a:ext uri="{FF2B5EF4-FFF2-40B4-BE49-F238E27FC236}">
                    <a16:creationId xmlns:a16="http://schemas.microsoft.com/office/drawing/2014/main" id="{79540B40-E4F8-4381-A60C-16D8107FDA8D}"/>
                  </a:ext>
                </a:extLst>
              </p:cNvPr>
              <p:cNvSpPr/>
              <p:nvPr/>
            </p:nvSpPr>
            <p:spPr>
              <a:xfrm>
                <a:off x="4184166" y="342278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21" name="Freeform: Shape 720">
                <a:extLst>
                  <a:ext uri="{FF2B5EF4-FFF2-40B4-BE49-F238E27FC236}">
                    <a16:creationId xmlns:a16="http://schemas.microsoft.com/office/drawing/2014/main" id="{3109B6AF-3575-4B99-9FC8-701F365EE4F7}"/>
                  </a:ext>
                </a:extLst>
              </p:cNvPr>
              <p:cNvSpPr/>
              <p:nvPr/>
            </p:nvSpPr>
            <p:spPr>
              <a:xfrm>
                <a:off x="4229867" y="33957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22" name="Freeform: Shape 721">
                <a:extLst>
                  <a:ext uri="{FF2B5EF4-FFF2-40B4-BE49-F238E27FC236}">
                    <a16:creationId xmlns:a16="http://schemas.microsoft.com/office/drawing/2014/main" id="{A8D4C19F-8D47-46F5-A0D9-7BDEE3FCC2A3}"/>
                  </a:ext>
                </a:extLst>
              </p:cNvPr>
              <p:cNvSpPr/>
              <p:nvPr/>
            </p:nvSpPr>
            <p:spPr>
              <a:xfrm>
                <a:off x="4202827" y="342278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23" name="Freeform: Shape 722">
                <a:extLst>
                  <a:ext uri="{FF2B5EF4-FFF2-40B4-BE49-F238E27FC236}">
                    <a16:creationId xmlns:a16="http://schemas.microsoft.com/office/drawing/2014/main" id="{F12101B9-6EB2-4E55-934C-8611CCF067E9}"/>
                  </a:ext>
                </a:extLst>
              </p:cNvPr>
              <p:cNvSpPr/>
              <p:nvPr/>
            </p:nvSpPr>
            <p:spPr>
              <a:xfrm>
                <a:off x="4240022" y="33957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24" name="Freeform: Shape 723">
                <a:extLst>
                  <a:ext uri="{FF2B5EF4-FFF2-40B4-BE49-F238E27FC236}">
                    <a16:creationId xmlns:a16="http://schemas.microsoft.com/office/drawing/2014/main" id="{3B067139-694F-41C5-BDAD-9245C849EF4A}"/>
                  </a:ext>
                </a:extLst>
              </p:cNvPr>
              <p:cNvSpPr/>
              <p:nvPr/>
            </p:nvSpPr>
            <p:spPr>
              <a:xfrm>
                <a:off x="4212983" y="342278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25" name="Freeform: Shape 724">
                <a:extLst>
                  <a:ext uri="{FF2B5EF4-FFF2-40B4-BE49-F238E27FC236}">
                    <a16:creationId xmlns:a16="http://schemas.microsoft.com/office/drawing/2014/main" id="{1A2F2AC5-6B41-4B93-B27A-2C6718B96919}"/>
                  </a:ext>
                </a:extLst>
              </p:cNvPr>
              <p:cNvSpPr/>
              <p:nvPr/>
            </p:nvSpPr>
            <p:spPr>
              <a:xfrm>
                <a:off x="4757460" y="35009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26" name="Freeform: Shape 725">
                <a:extLst>
                  <a:ext uri="{FF2B5EF4-FFF2-40B4-BE49-F238E27FC236}">
                    <a16:creationId xmlns:a16="http://schemas.microsoft.com/office/drawing/2014/main" id="{F27E64E4-1931-49B9-9419-6CD35BEC3665}"/>
                  </a:ext>
                </a:extLst>
              </p:cNvPr>
              <p:cNvSpPr/>
              <p:nvPr/>
            </p:nvSpPr>
            <p:spPr>
              <a:xfrm>
                <a:off x="4730547" y="352802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27" name="Freeform: Shape 726">
                <a:extLst>
                  <a:ext uri="{FF2B5EF4-FFF2-40B4-BE49-F238E27FC236}">
                    <a16:creationId xmlns:a16="http://schemas.microsoft.com/office/drawing/2014/main" id="{ACC3D85B-BAE6-4FA6-808F-2D10FF630C6F}"/>
                  </a:ext>
                </a:extLst>
              </p:cNvPr>
              <p:cNvSpPr/>
              <p:nvPr/>
            </p:nvSpPr>
            <p:spPr>
              <a:xfrm>
                <a:off x="4779041" y="35009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28" name="Freeform: Shape 727">
                <a:extLst>
                  <a:ext uri="{FF2B5EF4-FFF2-40B4-BE49-F238E27FC236}">
                    <a16:creationId xmlns:a16="http://schemas.microsoft.com/office/drawing/2014/main" id="{4CE0D449-835C-4D06-9A9D-B5B68277121E}"/>
                  </a:ext>
                </a:extLst>
              </p:cNvPr>
              <p:cNvSpPr/>
              <p:nvPr/>
            </p:nvSpPr>
            <p:spPr>
              <a:xfrm>
                <a:off x="4752128" y="352802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29" name="Freeform: Shape 728">
                <a:extLst>
                  <a:ext uri="{FF2B5EF4-FFF2-40B4-BE49-F238E27FC236}">
                    <a16:creationId xmlns:a16="http://schemas.microsoft.com/office/drawing/2014/main" id="{3DC0E9E7-C601-491D-BFD0-A4A7E5C6AFB3}"/>
                  </a:ext>
                </a:extLst>
              </p:cNvPr>
              <p:cNvSpPr/>
              <p:nvPr/>
            </p:nvSpPr>
            <p:spPr>
              <a:xfrm>
                <a:off x="4871966" y="35009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30" name="Freeform: Shape 729">
                <a:extLst>
                  <a:ext uri="{FF2B5EF4-FFF2-40B4-BE49-F238E27FC236}">
                    <a16:creationId xmlns:a16="http://schemas.microsoft.com/office/drawing/2014/main" id="{75CB9299-D6E7-4A5F-AF67-827276FC6EE9}"/>
                  </a:ext>
                </a:extLst>
              </p:cNvPr>
              <p:cNvSpPr/>
              <p:nvPr/>
            </p:nvSpPr>
            <p:spPr>
              <a:xfrm>
                <a:off x="4844927" y="352802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31" name="Freeform: Shape 730">
                <a:extLst>
                  <a:ext uri="{FF2B5EF4-FFF2-40B4-BE49-F238E27FC236}">
                    <a16:creationId xmlns:a16="http://schemas.microsoft.com/office/drawing/2014/main" id="{F788E2C0-9D51-4E38-8CB2-478B1D37FD57}"/>
                  </a:ext>
                </a:extLst>
              </p:cNvPr>
              <p:cNvSpPr/>
              <p:nvPr/>
            </p:nvSpPr>
            <p:spPr>
              <a:xfrm>
                <a:off x="4714044"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32" name="Freeform: Shape 731">
                <a:extLst>
                  <a:ext uri="{FF2B5EF4-FFF2-40B4-BE49-F238E27FC236}">
                    <a16:creationId xmlns:a16="http://schemas.microsoft.com/office/drawing/2014/main" id="{55D186B3-36C6-419A-AB77-14BE102EB0AD}"/>
                  </a:ext>
                </a:extLst>
              </p:cNvPr>
              <p:cNvSpPr/>
              <p:nvPr/>
            </p:nvSpPr>
            <p:spPr>
              <a:xfrm>
                <a:off x="4687131"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33" name="Freeform: Shape 732">
                <a:extLst>
                  <a:ext uri="{FF2B5EF4-FFF2-40B4-BE49-F238E27FC236}">
                    <a16:creationId xmlns:a16="http://schemas.microsoft.com/office/drawing/2014/main" id="{43C9CE71-FA6B-4055-A32A-E703D166C1BE}"/>
                  </a:ext>
                </a:extLst>
              </p:cNvPr>
              <p:cNvSpPr/>
              <p:nvPr/>
            </p:nvSpPr>
            <p:spPr>
              <a:xfrm>
                <a:off x="4653617"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34" name="Freeform: Shape 733">
                <a:extLst>
                  <a:ext uri="{FF2B5EF4-FFF2-40B4-BE49-F238E27FC236}">
                    <a16:creationId xmlns:a16="http://schemas.microsoft.com/office/drawing/2014/main" id="{93A3DEE8-E524-4DD2-8E6E-33AB75D3AE5F}"/>
                  </a:ext>
                </a:extLst>
              </p:cNvPr>
              <p:cNvSpPr/>
              <p:nvPr/>
            </p:nvSpPr>
            <p:spPr>
              <a:xfrm>
                <a:off x="4626577"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35" name="Freeform: Shape 734">
                <a:extLst>
                  <a:ext uri="{FF2B5EF4-FFF2-40B4-BE49-F238E27FC236}">
                    <a16:creationId xmlns:a16="http://schemas.microsoft.com/office/drawing/2014/main" id="{FF870994-8C70-4FE9-A4FD-59DC95A34672}"/>
                  </a:ext>
                </a:extLst>
              </p:cNvPr>
              <p:cNvSpPr/>
              <p:nvPr/>
            </p:nvSpPr>
            <p:spPr>
              <a:xfrm>
                <a:off x="4606392"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36" name="Freeform: Shape 735">
                <a:extLst>
                  <a:ext uri="{FF2B5EF4-FFF2-40B4-BE49-F238E27FC236}">
                    <a16:creationId xmlns:a16="http://schemas.microsoft.com/office/drawing/2014/main" id="{7789DC9C-AE81-463A-A21B-6C37732C00C6}"/>
                  </a:ext>
                </a:extLst>
              </p:cNvPr>
              <p:cNvSpPr/>
              <p:nvPr/>
            </p:nvSpPr>
            <p:spPr>
              <a:xfrm>
                <a:off x="4579353" y="3445639"/>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sp>
            <p:nvSpPr>
              <p:cNvPr id="737" name="Freeform: Shape 736">
                <a:extLst>
                  <a:ext uri="{FF2B5EF4-FFF2-40B4-BE49-F238E27FC236}">
                    <a16:creationId xmlns:a16="http://schemas.microsoft.com/office/drawing/2014/main" id="{605D70B2-413C-47A8-ACFF-8D11841D2695}"/>
                  </a:ext>
                </a:extLst>
              </p:cNvPr>
              <p:cNvSpPr/>
              <p:nvPr/>
            </p:nvSpPr>
            <p:spPr>
              <a:xfrm>
                <a:off x="4622515"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38" name="Freeform: Shape 737">
                <a:extLst>
                  <a:ext uri="{FF2B5EF4-FFF2-40B4-BE49-F238E27FC236}">
                    <a16:creationId xmlns:a16="http://schemas.microsoft.com/office/drawing/2014/main" id="{2B802160-AC3A-4490-92F2-C576A719A2D2}"/>
                  </a:ext>
                </a:extLst>
              </p:cNvPr>
              <p:cNvSpPr/>
              <p:nvPr/>
            </p:nvSpPr>
            <p:spPr>
              <a:xfrm>
                <a:off x="4595602" y="3445639"/>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sp>
            <p:nvSpPr>
              <p:cNvPr id="739" name="Freeform: Shape 738">
                <a:extLst>
                  <a:ext uri="{FF2B5EF4-FFF2-40B4-BE49-F238E27FC236}">
                    <a16:creationId xmlns:a16="http://schemas.microsoft.com/office/drawing/2014/main" id="{B3B8C133-8973-4CC1-963D-A8676FF8A1BE}"/>
                  </a:ext>
                </a:extLst>
              </p:cNvPr>
              <p:cNvSpPr/>
              <p:nvPr/>
            </p:nvSpPr>
            <p:spPr>
              <a:xfrm>
                <a:off x="4633305" y="34187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40" name="Freeform: Shape 739">
                <a:extLst>
                  <a:ext uri="{FF2B5EF4-FFF2-40B4-BE49-F238E27FC236}">
                    <a16:creationId xmlns:a16="http://schemas.microsoft.com/office/drawing/2014/main" id="{7977F695-3162-4D9B-9005-DACCB0C7B9FA}"/>
                  </a:ext>
                </a:extLst>
              </p:cNvPr>
              <p:cNvSpPr/>
              <p:nvPr/>
            </p:nvSpPr>
            <p:spPr>
              <a:xfrm>
                <a:off x="4606392" y="344563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41" name="Freeform: Shape 740">
                <a:extLst>
                  <a:ext uri="{FF2B5EF4-FFF2-40B4-BE49-F238E27FC236}">
                    <a16:creationId xmlns:a16="http://schemas.microsoft.com/office/drawing/2014/main" id="{D626B70D-6446-4371-87AB-E371B47E3658}"/>
                  </a:ext>
                </a:extLst>
              </p:cNvPr>
              <p:cNvSpPr/>
              <p:nvPr/>
            </p:nvSpPr>
            <p:spPr>
              <a:xfrm>
                <a:off x="5165850" y="366792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42" name="Freeform: Shape 741">
                <a:extLst>
                  <a:ext uri="{FF2B5EF4-FFF2-40B4-BE49-F238E27FC236}">
                    <a16:creationId xmlns:a16="http://schemas.microsoft.com/office/drawing/2014/main" id="{A448123C-CC35-4FC5-82B2-8CDC7AEBD42A}"/>
                  </a:ext>
                </a:extLst>
              </p:cNvPr>
              <p:cNvSpPr/>
              <p:nvPr/>
            </p:nvSpPr>
            <p:spPr>
              <a:xfrm>
                <a:off x="5138937" y="369483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43" name="Freeform: Shape 742">
                <a:extLst>
                  <a:ext uri="{FF2B5EF4-FFF2-40B4-BE49-F238E27FC236}">
                    <a16:creationId xmlns:a16="http://schemas.microsoft.com/office/drawing/2014/main" id="{092C42F9-B50E-406D-82B8-FAF77FA435B5}"/>
                  </a:ext>
                </a:extLst>
              </p:cNvPr>
              <p:cNvSpPr/>
              <p:nvPr/>
            </p:nvSpPr>
            <p:spPr>
              <a:xfrm>
                <a:off x="5090316" y="366792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44" name="Freeform: Shape 743">
                <a:extLst>
                  <a:ext uri="{FF2B5EF4-FFF2-40B4-BE49-F238E27FC236}">
                    <a16:creationId xmlns:a16="http://schemas.microsoft.com/office/drawing/2014/main" id="{31DDEF03-EF73-4E6E-B3F9-365995CADB29}"/>
                  </a:ext>
                </a:extLst>
              </p:cNvPr>
              <p:cNvSpPr/>
              <p:nvPr/>
            </p:nvSpPr>
            <p:spPr>
              <a:xfrm>
                <a:off x="5063403" y="369483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63" name="Freeform: Shape 762">
                <a:extLst>
                  <a:ext uri="{FF2B5EF4-FFF2-40B4-BE49-F238E27FC236}">
                    <a16:creationId xmlns:a16="http://schemas.microsoft.com/office/drawing/2014/main" id="{59BB6745-37DF-4AAA-98EC-AAF0EB557C5F}"/>
                  </a:ext>
                </a:extLst>
              </p:cNvPr>
              <p:cNvSpPr/>
              <p:nvPr/>
            </p:nvSpPr>
            <p:spPr>
              <a:xfrm>
                <a:off x="1254728" y="213389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64" name="Freeform: Shape 763">
                <a:extLst>
                  <a:ext uri="{FF2B5EF4-FFF2-40B4-BE49-F238E27FC236}">
                    <a16:creationId xmlns:a16="http://schemas.microsoft.com/office/drawing/2014/main" id="{27CB8FDF-660E-48FE-8142-953522FEFE61}"/>
                  </a:ext>
                </a:extLst>
              </p:cNvPr>
              <p:cNvSpPr/>
              <p:nvPr/>
            </p:nvSpPr>
            <p:spPr>
              <a:xfrm>
                <a:off x="1227815" y="216080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grpSp>
      </p:grpSp>
      <p:grpSp>
        <p:nvGrpSpPr>
          <p:cNvPr id="794" name="Group 793">
            <a:extLst>
              <a:ext uri="{FF2B5EF4-FFF2-40B4-BE49-F238E27FC236}">
                <a16:creationId xmlns:a16="http://schemas.microsoft.com/office/drawing/2014/main" id="{1D1D921F-5758-40FD-BFF9-0EE52B62CAFA}"/>
              </a:ext>
            </a:extLst>
          </p:cNvPr>
          <p:cNvGrpSpPr/>
          <p:nvPr/>
        </p:nvGrpSpPr>
        <p:grpSpPr>
          <a:xfrm>
            <a:off x="6378530" y="1520772"/>
            <a:ext cx="4853257" cy="2399115"/>
            <a:chOff x="6378530" y="1966524"/>
            <a:chExt cx="4853257" cy="2399115"/>
          </a:xfrm>
        </p:grpSpPr>
        <p:grpSp>
          <p:nvGrpSpPr>
            <p:cNvPr id="364" name="Group 363">
              <a:extLst>
                <a:ext uri="{FF2B5EF4-FFF2-40B4-BE49-F238E27FC236}">
                  <a16:creationId xmlns:a16="http://schemas.microsoft.com/office/drawing/2014/main" id="{165D9796-DFE7-45AA-BC44-C8B8D19F762E}"/>
                </a:ext>
              </a:extLst>
            </p:cNvPr>
            <p:cNvGrpSpPr/>
            <p:nvPr/>
          </p:nvGrpSpPr>
          <p:grpSpPr>
            <a:xfrm>
              <a:off x="6378530" y="1966524"/>
              <a:ext cx="4853257" cy="2399115"/>
              <a:chOff x="635048" y="2080168"/>
              <a:chExt cx="4853257" cy="2399115"/>
            </a:xfrm>
          </p:grpSpPr>
          <p:sp>
            <p:nvSpPr>
              <p:cNvPr id="365" name="TextBox 364">
                <a:extLst>
                  <a:ext uri="{FF2B5EF4-FFF2-40B4-BE49-F238E27FC236}">
                    <a16:creationId xmlns:a16="http://schemas.microsoft.com/office/drawing/2014/main" id="{1A7F5C34-C43F-4F30-B9DE-EABBBC437B6B}"/>
                  </a:ext>
                </a:extLst>
              </p:cNvPr>
              <p:cNvSpPr txBox="1"/>
              <p:nvPr/>
            </p:nvSpPr>
            <p:spPr>
              <a:xfrm>
                <a:off x="1110781" y="4233062"/>
                <a:ext cx="4152757" cy="246221"/>
              </a:xfrm>
              <a:prstGeom prst="rect">
                <a:avLst/>
              </a:prstGeom>
              <a:noFill/>
            </p:spPr>
            <p:txBody>
              <a:bodyPr wrap="square" rtlCol="0">
                <a:spAutoFit/>
              </a:bodyPr>
              <a:lstStyle/>
              <a:p>
                <a:pPr algn="ctr"/>
                <a:r>
                  <a:rPr lang="en-GB" sz="1000" b="1" dirty="0">
                    <a:solidFill>
                      <a:schemeClr val="tx2"/>
                    </a:solidFill>
                    <a:ea typeface="Aileron" charset="0"/>
                    <a:cs typeface="Aileron" charset="0"/>
                  </a:rPr>
                  <a:t>Time (months)</a:t>
                </a:r>
              </a:p>
            </p:txBody>
          </p:sp>
          <p:grpSp>
            <p:nvGrpSpPr>
              <p:cNvPr id="366" name="Group 365">
                <a:extLst>
                  <a:ext uri="{FF2B5EF4-FFF2-40B4-BE49-F238E27FC236}">
                    <a16:creationId xmlns:a16="http://schemas.microsoft.com/office/drawing/2014/main" id="{73A2C8C1-6F8B-49AD-84D7-440EA3AC41C4}"/>
                  </a:ext>
                </a:extLst>
              </p:cNvPr>
              <p:cNvGrpSpPr/>
              <p:nvPr/>
            </p:nvGrpSpPr>
            <p:grpSpPr>
              <a:xfrm>
                <a:off x="1060110" y="4097748"/>
                <a:ext cx="4428195" cy="230832"/>
                <a:chOff x="1060110" y="4097748"/>
                <a:chExt cx="4428195" cy="230832"/>
              </a:xfrm>
            </p:grpSpPr>
            <p:sp>
              <p:nvSpPr>
                <p:cNvPr id="418" name="TextBox 417">
                  <a:extLst>
                    <a:ext uri="{FF2B5EF4-FFF2-40B4-BE49-F238E27FC236}">
                      <a16:creationId xmlns:a16="http://schemas.microsoft.com/office/drawing/2014/main" id="{25937B14-84E6-4AEC-864A-61C2F24E1B87}"/>
                    </a:ext>
                  </a:extLst>
                </p:cNvPr>
                <p:cNvSpPr txBox="1"/>
                <p:nvPr/>
              </p:nvSpPr>
              <p:spPr>
                <a:xfrm>
                  <a:off x="1060110" y="4097748"/>
                  <a:ext cx="21734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0</a:t>
                  </a:r>
                </a:p>
              </p:txBody>
            </p:sp>
            <p:sp>
              <p:nvSpPr>
                <p:cNvPr id="419" name="TextBox 418">
                  <a:extLst>
                    <a:ext uri="{FF2B5EF4-FFF2-40B4-BE49-F238E27FC236}">
                      <a16:creationId xmlns:a16="http://schemas.microsoft.com/office/drawing/2014/main" id="{41746D62-FC80-42F3-B7B4-4912BC0B08E3}"/>
                    </a:ext>
                  </a:extLst>
                </p:cNvPr>
                <p:cNvSpPr txBox="1"/>
                <p:nvPr/>
              </p:nvSpPr>
              <p:spPr>
                <a:xfrm>
                  <a:off x="5177331" y="4097748"/>
                  <a:ext cx="31097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29</a:t>
                  </a:r>
                </a:p>
              </p:txBody>
            </p:sp>
            <p:sp>
              <p:nvSpPr>
                <p:cNvPr id="420" name="TextBox 419">
                  <a:extLst>
                    <a:ext uri="{FF2B5EF4-FFF2-40B4-BE49-F238E27FC236}">
                      <a16:creationId xmlns:a16="http://schemas.microsoft.com/office/drawing/2014/main" id="{4AD51709-8A4D-47B3-B6A9-B9F396F39A2C}"/>
                    </a:ext>
                  </a:extLst>
                </p:cNvPr>
                <p:cNvSpPr txBox="1"/>
                <p:nvPr/>
              </p:nvSpPr>
              <p:spPr>
                <a:xfrm>
                  <a:off x="1231548" y="4097748"/>
                  <a:ext cx="143351"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a:t>
                  </a:r>
                </a:p>
              </p:txBody>
            </p:sp>
            <p:sp>
              <p:nvSpPr>
                <p:cNvPr id="421" name="TextBox 420">
                  <a:extLst>
                    <a:ext uri="{FF2B5EF4-FFF2-40B4-BE49-F238E27FC236}">
                      <a16:creationId xmlns:a16="http://schemas.microsoft.com/office/drawing/2014/main" id="{A21BEA58-FBC8-4684-BE69-473DFD1C90C6}"/>
                    </a:ext>
                  </a:extLst>
                </p:cNvPr>
                <p:cNvSpPr txBox="1"/>
                <p:nvPr/>
              </p:nvSpPr>
              <p:spPr>
                <a:xfrm>
                  <a:off x="1471412"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3</a:t>
                  </a:r>
                </a:p>
              </p:txBody>
            </p:sp>
            <p:sp>
              <p:nvSpPr>
                <p:cNvPr id="422" name="TextBox 421">
                  <a:extLst>
                    <a:ext uri="{FF2B5EF4-FFF2-40B4-BE49-F238E27FC236}">
                      <a16:creationId xmlns:a16="http://schemas.microsoft.com/office/drawing/2014/main" id="{2BC0C914-D855-47F3-B6D5-0FC6F382E304}"/>
                    </a:ext>
                  </a:extLst>
                </p:cNvPr>
                <p:cNvSpPr txBox="1"/>
                <p:nvPr/>
              </p:nvSpPr>
              <p:spPr>
                <a:xfrm>
                  <a:off x="2077226" y="4097748"/>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8</a:t>
                  </a:r>
                </a:p>
              </p:txBody>
            </p:sp>
            <p:sp>
              <p:nvSpPr>
                <p:cNvPr id="423" name="TextBox 422">
                  <a:extLst>
                    <a:ext uri="{FF2B5EF4-FFF2-40B4-BE49-F238E27FC236}">
                      <a16:creationId xmlns:a16="http://schemas.microsoft.com/office/drawing/2014/main" id="{953CB239-739E-4D74-A204-6F03DC270C30}"/>
                    </a:ext>
                  </a:extLst>
                </p:cNvPr>
                <p:cNvSpPr txBox="1"/>
                <p:nvPr/>
              </p:nvSpPr>
              <p:spPr>
                <a:xfrm>
                  <a:off x="2709761" y="4097748"/>
                  <a:ext cx="341435"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12</a:t>
                  </a:r>
                </a:p>
              </p:txBody>
            </p:sp>
            <p:sp>
              <p:nvSpPr>
                <p:cNvPr id="424" name="TextBox 423">
                  <a:extLst>
                    <a:ext uri="{FF2B5EF4-FFF2-40B4-BE49-F238E27FC236}">
                      <a16:creationId xmlns:a16="http://schemas.microsoft.com/office/drawing/2014/main" id="{783CE36F-FA58-4202-AA1E-DB6F213E805C}"/>
                    </a:ext>
                  </a:extLst>
                </p:cNvPr>
                <p:cNvSpPr txBox="1"/>
                <p:nvPr/>
              </p:nvSpPr>
              <p:spPr>
                <a:xfrm>
                  <a:off x="1341288" y="4097748"/>
                  <a:ext cx="22885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a:t>
                  </a:r>
                </a:p>
              </p:txBody>
            </p:sp>
            <p:sp>
              <p:nvSpPr>
                <p:cNvPr id="425" name="TextBox 424">
                  <a:extLst>
                    <a:ext uri="{FF2B5EF4-FFF2-40B4-BE49-F238E27FC236}">
                      <a16:creationId xmlns:a16="http://schemas.microsoft.com/office/drawing/2014/main" id="{39C528D5-8EA6-4315-B90A-CF0A5DFB8084}"/>
                    </a:ext>
                  </a:extLst>
                </p:cNvPr>
                <p:cNvSpPr txBox="1"/>
                <p:nvPr/>
              </p:nvSpPr>
              <p:spPr>
                <a:xfrm>
                  <a:off x="2217991" y="4097748"/>
                  <a:ext cx="464383"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9</a:t>
                  </a:r>
                </a:p>
              </p:txBody>
            </p:sp>
            <p:sp>
              <p:nvSpPr>
                <p:cNvPr id="426" name="TextBox 425">
                  <a:extLst>
                    <a:ext uri="{FF2B5EF4-FFF2-40B4-BE49-F238E27FC236}">
                      <a16:creationId xmlns:a16="http://schemas.microsoft.com/office/drawing/2014/main" id="{B661C8C2-C09D-416B-9270-6B5EAFAAB49B}"/>
                    </a:ext>
                  </a:extLst>
                </p:cNvPr>
                <p:cNvSpPr txBox="1"/>
                <p:nvPr/>
              </p:nvSpPr>
              <p:spPr>
                <a:xfrm>
                  <a:off x="2580712" y="4097748"/>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11</a:t>
                  </a:r>
                </a:p>
              </p:txBody>
            </p:sp>
            <p:sp>
              <p:nvSpPr>
                <p:cNvPr id="427" name="TextBox 426">
                  <a:extLst>
                    <a:ext uri="{FF2B5EF4-FFF2-40B4-BE49-F238E27FC236}">
                      <a16:creationId xmlns:a16="http://schemas.microsoft.com/office/drawing/2014/main" id="{B043F055-616A-4F94-9318-EF6AFF34856E}"/>
                    </a:ext>
                  </a:extLst>
                </p:cNvPr>
                <p:cNvSpPr txBox="1"/>
                <p:nvPr/>
              </p:nvSpPr>
              <p:spPr>
                <a:xfrm>
                  <a:off x="5005439"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28</a:t>
                  </a:r>
                </a:p>
              </p:txBody>
            </p:sp>
            <p:sp>
              <p:nvSpPr>
                <p:cNvPr id="428" name="TextBox 427">
                  <a:extLst>
                    <a:ext uri="{FF2B5EF4-FFF2-40B4-BE49-F238E27FC236}">
                      <a16:creationId xmlns:a16="http://schemas.microsoft.com/office/drawing/2014/main" id="{6C44C0A3-05DE-4777-9554-50CE1E2001C2}"/>
                    </a:ext>
                  </a:extLst>
                </p:cNvPr>
                <p:cNvSpPr txBox="1"/>
                <p:nvPr/>
              </p:nvSpPr>
              <p:spPr>
                <a:xfrm>
                  <a:off x="4868887"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27</a:t>
                  </a:r>
                </a:p>
              </p:txBody>
            </p:sp>
            <p:sp>
              <p:nvSpPr>
                <p:cNvPr id="429" name="TextBox 428">
                  <a:extLst>
                    <a:ext uri="{FF2B5EF4-FFF2-40B4-BE49-F238E27FC236}">
                      <a16:creationId xmlns:a16="http://schemas.microsoft.com/office/drawing/2014/main" id="{D50854AE-20BA-43C3-B5FC-ADB2971A26AE}"/>
                    </a:ext>
                  </a:extLst>
                </p:cNvPr>
                <p:cNvSpPr txBox="1"/>
                <p:nvPr/>
              </p:nvSpPr>
              <p:spPr>
                <a:xfrm>
                  <a:off x="4718047"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26</a:t>
                  </a:r>
                </a:p>
              </p:txBody>
            </p:sp>
            <p:sp>
              <p:nvSpPr>
                <p:cNvPr id="430" name="TextBox 429">
                  <a:extLst>
                    <a:ext uri="{FF2B5EF4-FFF2-40B4-BE49-F238E27FC236}">
                      <a16:creationId xmlns:a16="http://schemas.microsoft.com/office/drawing/2014/main" id="{998889B3-B502-446D-91D7-EE82A4432284}"/>
                    </a:ext>
                  </a:extLst>
                </p:cNvPr>
                <p:cNvSpPr txBox="1"/>
                <p:nvPr/>
              </p:nvSpPr>
              <p:spPr>
                <a:xfrm>
                  <a:off x="4579115"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25</a:t>
                  </a:r>
                </a:p>
              </p:txBody>
            </p:sp>
            <p:sp>
              <p:nvSpPr>
                <p:cNvPr id="431" name="TextBox 430">
                  <a:extLst>
                    <a:ext uri="{FF2B5EF4-FFF2-40B4-BE49-F238E27FC236}">
                      <a16:creationId xmlns:a16="http://schemas.microsoft.com/office/drawing/2014/main" id="{CD7938A1-FA45-4D21-8DC2-35F5FE62F29F}"/>
                    </a:ext>
                  </a:extLst>
                </p:cNvPr>
                <p:cNvSpPr txBox="1"/>
                <p:nvPr/>
              </p:nvSpPr>
              <p:spPr>
                <a:xfrm>
                  <a:off x="4440425"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24</a:t>
                  </a:r>
                </a:p>
              </p:txBody>
            </p:sp>
            <p:sp>
              <p:nvSpPr>
                <p:cNvPr id="432" name="TextBox 431">
                  <a:extLst>
                    <a:ext uri="{FF2B5EF4-FFF2-40B4-BE49-F238E27FC236}">
                      <a16:creationId xmlns:a16="http://schemas.microsoft.com/office/drawing/2014/main" id="{ECECB825-6C46-4746-9A82-76A8EAAE9494}"/>
                    </a:ext>
                  </a:extLst>
                </p:cNvPr>
                <p:cNvSpPr txBox="1"/>
                <p:nvPr/>
              </p:nvSpPr>
              <p:spPr>
                <a:xfrm>
                  <a:off x="2430733" y="4097748"/>
                  <a:ext cx="326544"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10</a:t>
                  </a:r>
                </a:p>
              </p:txBody>
            </p:sp>
            <p:sp>
              <p:nvSpPr>
                <p:cNvPr id="433" name="TextBox 432">
                  <a:extLst>
                    <a:ext uri="{FF2B5EF4-FFF2-40B4-BE49-F238E27FC236}">
                      <a16:creationId xmlns:a16="http://schemas.microsoft.com/office/drawing/2014/main" id="{D51E60DB-F6B3-4F95-8158-9989C97955F8}"/>
                    </a:ext>
                  </a:extLst>
                </p:cNvPr>
                <p:cNvSpPr txBox="1"/>
                <p:nvPr/>
              </p:nvSpPr>
              <p:spPr>
                <a:xfrm>
                  <a:off x="1612104"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4</a:t>
                  </a:r>
                </a:p>
              </p:txBody>
            </p:sp>
            <p:sp>
              <p:nvSpPr>
                <p:cNvPr id="434" name="TextBox 433">
                  <a:extLst>
                    <a:ext uri="{FF2B5EF4-FFF2-40B4-BE49-F238E27FC236}">
                      <a16:creationId xmlns:a16="http://schemas.microsoft.com/office/drawing/2014/main" id="{F070FD95-46B0-4665-8298-E3A2FADDF252}"/>
                    </a:ext>
                  </a:extLst>
                </p:cNvPr>
                <p:cNvSpPr txBox="1"/>
                <p:nvPr/>
              </p:nvSpPr>
              <p:spPr>
                <a:xfrm>
                  <a:off x="1752796"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5</a:t>
                  </a:r>
                </a:p>
              </p:txBody>
            </p:sp>
            <p:sp>
              <p:nvSpPr>
                <p:cNvPr id="435" name="TextBox 434">
                  <a:extLst>
                    <a:ext uri="{FF2B5EF4-FFF2-40B4-BE49-F238E27FC236}">
                      <a16:creationId xmlns:a16="http://schemas.microsoft.com/office/drawing/2014/main" id="{A7E6D31B-B8CD-4A7B-B899-963D00BBDDEB}"/>
                    </a:ext>
                  </a:extLst>
                </p:cNvPr>
                <p:cNvSpPr txBox="1"/>
                <p:nvPr/>
              </p:nvSpPr>
              <p:spPr>
                <a:xfrm>
                  <a:off x="1898250"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6</a:t>
                  </a:r>
                </a:p>
              </p:txBody>
            </p:sp>
            <p:sp>
              <p:nvSpPr>
                <p:cNvPr id="436" name="TextBox 435">
                  <a:extLst>
                    <a:ext uri="{FF2B5EF4-FFF2-40B4-BE49-F238E27FC236}">
                      <a16:creationId xmlns:a16="http://schemas.microsoft.com/office/drawing/2014/main" id="{2D299500-3AA0-4CFE-A4E6-BAA0B6EF3C30}"/>
                    </a:ext>
                  </a:extLst>
                </p:cNvPr>
                <p:cNvSpPr txBox="1"/>
                <p:nvPr/>
              </p:nvSpPr>
              <p:spPr>
                <a:xfrm>
                  <a:off x="2034180" y="4097748"/>
                  <a:ext cx="253807"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7</a:t>
                  </a:r>
                </a:p>
              </p:txBody>
            </p:sp>
            <p:sp>
              <p:nvSpPr>
                <p:cNvPr id="437" name="TextBox 436">
                  <a:extLst>
                    <a:ext uri="{FF2B5EF4-FFF2-40B4-BE49-F238E27FC236}">
                      <a16:creationId xmlns:a16="http://schemas.microsoft.com/office/drawing/2014/main" id="{67C8D743-4DB1-481B-B18A-9081BB99EA51}"/>
                    </a:ext>
                  </a:extLst>
                </p:cNvPr>
                <p:cNvSpPr txBox="1"/>
                <p:nvPr/>
              </p:nvSpPr>
              <p:spPr>
                <a:xfrm>
                  <a:off x="429200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23</a:t>
                  </a:r>
                </a:p>
              </p:txBody>
            </p:sp>
            <p:sp>
              <p:nvSpPr>
                <p:cNvPr id="438" name="TextBox 437">
                  <a:extLst>
                    <a:ext uri="{FF2B5EF4-FFF2-40B4-BE49-F238E27FC236}">
                      <a16:creationId xmlns:a16="http://schemas.microsoft.com/office/drawing/2014/main" id="{754B22F2-2730-4662-86FE-E6D296F0E944}"/>
                    </a:ext>
                  </a:extLst>
                </p:cNvPr>
                <p:cNvSpPr txBox="1"/>
                <p:nvPr/>
              </p:nvSpPr>
              <p:spPr>
                <a:xfrm>
                  <a:off x="4143583"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22</a:t>
                  </a:r>
                </a:p>
              </p:txBody>
            </p:sp>
            <p:sp>
              <p:nvSpPr>
                <p:cNvPr id="439" name="TextBox 438">
                  <a:extLst>
                    <a:ext uri="{FF2B5EF4-FFF2-40B4-BE49-F238E27FC236}">
                      <a16:creationId xmlns:a16="http://schemas.microsoft.com/office/drawing/2014/main" id="{9FE84F5E-8360-4F67-AB6B-1B20931926CC}"/>
                    </a:ext>
                  </a:extLst>
                </p:cNvPr>
                <p:cNvSpPr txBox="1"/>
                <p:nvPr/>
              </p:nvSpPr>
              <p:spPr>
                <a:xfrm>
                  <a:off x="399992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21</a:t>
                  </a:r>
                </a:p>
              </p:txBody>
            </p:sp>
            <p:sp>
              <p:nvSpPr>
                <p:cNvPr id="440" name="TextBox 439">
                  <a:extLst>
                    <a:ext uri="{FF2B5EF4-FFF2-40B4-BE49-F238E27FC236}">
                      <a16:creationId xmlns:a16="http://schemas.microsoft.com/office/drawing/2014/main" id="{A1002209-990B-46B1-AEAB-275F205DADB1}"/>
                    </a:ext>
                  </a:extLst>
                </p:cNvPr>
                <p:cNvSpPr txBox="1"/>
                <p:nvPr/>
              </p:nvSpPr>
              <p:spPr>
                <a:xfrm>
                  <a:off x="3858646"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20</a:t>
                  </a:r>
                </a:p>
              </p:txBody>
            </p:sp>
            <p:sp>
              <p:nvSpPr>
                <p:cNvPr id="441" name="TextBox 440">
                  <a:extLst>
                    <a:ext uri="{FF2B5EF4-FFF2-40B4-BE49-F238E27FC236}">
                      <a16:creationId xmlns:a16="http://schemas.microsoft.com/office/drawing/2014/main" id="{B8C5811B-09EF-43E8-ADEE-987EA43B7482}"/>
                    </a:ext>
                  </a:extLst>
                </p:cNvPr>
                <p:cNvSpPr txBox="1"/>
                <p:nvPr/>
              </p:nvSpPr>
              <p:spPr>
                <a:xfrm>
                  <a:off x="3717368"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19</a:t>
                  </a:r>
                </a:p>
              </p:txBody>
            </p:sp>
            <p:sp>
              <p:nvSpPr>
                <p:cNvPr id="442" name="TextBox 441">
                  <a:extLst>
                    <a:ext uri="{FF2B5EF4-FFF2-40B4-BE49-F238E27FC236}">
                      <a16:creationId xmlns:a16="http://schemas.microsoft.com/office/drawing/2014/main" id="{17DCD2A1-4380-4378-9EC1-5EEC82D24F30}"/>
                    </a:ext>
                  </a:extLst>
                </p:cNvPr>
                <p:cNvSpPr txBox="1"/>
                <p:nvPr/>
              </p:nvSpPr>
              <p:spPr>
                <a:xfrm>
                  <a:off x="3578471"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18</a:t>
                  </a:r>
                </a:p>
              </p:txBody>
            </p:sp>
            <p:sp>
              <p:nvSpPr>
                <p:cNvPr id="443" name="TextBox 442">
                  <a:extLst>
                    <a:ext uri="{FF2B5EF4-FFF2-40B4-BE49-F238E27FC236}">
                      <a16:creationId xmlns:a16="http://schemas.microsoft.com/office/drawing/2014/main" id="{4FF18E8C-7D99-4CD4-9EF7-E96602247765}"/>
                    </a:ext>
                  </a:extLst>
                </p:cNvPr>
                <p:cNvSpPr txBox="1"/>
                <p:nvPr/>
              </p:nvSpPr>
              <p:spPr>
                <a:xfrm>
                  <a:off x="343957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17</a:t>
                  </a:r>
                </a:p>
              </p:txBody>
            </p:sp>
            <p:sp>
              <p:nvSpPr>
                <p:cNvPr id="444" name="TextBox 443">
                  <a:extLst>
                    <a:ext uri="{FF2B5EF4-FFF2-40B4-BE49-F238E27FC236}">
                      <a16:creationId xmlns:a16="http://schemas.microsoft.com/office/drawing/2014/main" id="{18F98D30-FB00-46B2-BF34-5A550ED33E13}"/>
                    </a:ext>
                  </a:extLst>
                </p:cNvPr>
                <p:cNvSpPr txBox="1"/>
                <p:nvPr/>
              </p:nvSpPr>
              <p:spPr>
                <a:xfrm>
                  <a:off x="329353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16</a:t>
                  </a:r>
                </a:p>
              </p:txBody>
            </p:sp>
            <p:sp>
              <p:nvSpPr>
                <p:cNvPr id="445" name="TextBox 444">
                  <a:extLst>
                    <a:ext uri="{FF2B5EF4-FFF2-40B4-BE49-F238E27FC236}">
                      <a16:creationId xmlns:a16="http://schemas.microsoft.com/office/drawing/2014/main" id="{A673938E-5EB0-45BF-92B7-D42FA28D17EF}"/>
                    </a:ext>
                  </a:extLst>
                </p:cNvPr>
                <p:cNvSpPr txBox="1"/>
                <p:nvPr/>
              </p:nvSpPr>
              <p:spPr>
                <a:xfrm>
                  <a:off x="314749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15</a:t>
                  </a:r>
                </a:p>
              </p:txBody>
            </p:sp>
            <p:sp>
              <p:nvSpPr>
                <p:cNvPr id="446" name="TextBox 445">
                  <a:extLst>
                    <a:ext uri="{FF2B5EF4-FFF2-40B4-BE49-F238E27FC236}">
                      <a16:creationId xmlns:a16="http://schemas.microsoft.com/office/drawing/2014/main" id="{3ACCBCDB-54C9-4854-80A5-8A8CC2EAF1D2}"/>
                    </a:ext>
                  </a:extLst>
                </p:cNvPr>
                <p:cNvSpPr txBox="1"/>
                <p:nvPr/>
              </p:nvSpPr>
              <p:spPr>
                <a:xfrm>
                  <a:off x="300145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14</a:t>
                  </a:r>
                </a:p>
              </p:txBody>
            </p:sp>
            <p:sp>
              <p:nvSpPr>
                <p:cNvPr id="447" name="TextBox 446">
                  <a:extLst>
                    <a:ext uri="{FF2B5EF4-FFF2-40B4-BE49-F238E27FC236}">
                      <a16:creationId xmlns:a16="http://schemas.microsoft.com/office/drawing/2014/main" id="{4A4F51E5-C8A8-4B1F-89AA-AFFA535DBF2A}"/>
                    </a:ext>
                  </a:extLst>
                </p:cNvPr>
                <p:cNvSpPr txBox="1"/>
                <p:nvPr/>
              </p:nvSpPr>
              <p:spPr>
                <a:xfrm>
                  <a:off x="2855414" y="4097748"/>
                  <a:ext cx="343672" cy="230832"/>
                </a:xfrm>
                <a:prstGeom prst="rect">
                  <a:avLst/>
                </a:prstGeom>
                <a:noFill/>
              </p:spPr>
              <p:txBody>
                <a:bodyPr wrap="square" rtlCol="0">
                  <a:spAutoFit/>
                </a:bodyPr>
                <a:lstStyle/>
                <a:p>
                  <a:pPr algn="ctr"/>
                  <a:r>
                    <a:rPr lang="en-GB" sz="900" dirty="0">
                      <a:solidFill>
                        <a:schemeClr val="tx2"/>
                      </a:solidFill>
                      <a:ea typeface="Aileron" charset="0"/>
                      <a:cs typeface="Aileron" charset="0"/>
                    </a:rPr>
                    <a:t>13</a:t>
                  </a:r>
                </a:p>
              </p:txBody>
            </p:sp>
          </p:grpSp>
          <p:grpSp>
            <p:nvGrpSpPr>
              <p:cNvPr id="367" name="Group 366">
                <a:extLst>
                  <a:ext uri="{FF2B5EF4-FFF2-40B4-BE49-F238E27FC236}">
                    <a16:creationId xmlns:a16="http://schemas.microsoft.com/office/drawing/2014/main" id="{0DD4AF82-3B5C-4660-B2F0-5EBB360B870F}"/>
                  </a:ext>
                </a:extLst>
              </p:cNvPr>
              <p:cNvGrpSpPr/>
              <p:nvPr/>
            </p:nvGrpSpPr>
            <p:grpSpPr>
              <a:xfrm>
                <a:off x="635048" y="2080168"/>
                <a:ext cx="4706096" cy="2052254"/>
                <a:chOff x="635048" y="2080168"/>
                <a:chExt cx="4706096" cy="2052254"/>
              </a:xfrm>
            </p:grpSpPr>
            <p:sp>
              <p:nvSpPr>
                <p:cNvPr id="368" name="TextBox 367">
                  <a:extLst>
                    <a:ext uri="{FF2B5EF4-FFF2-40B4-BE49-F238E27FC236}">
                      <a16:creationId xmlns:a16="http://schemas.microsoft.com/office/drawing/2014/main" id="{A400956A-DC91-4145-83B6-2E77B4DD3BCA}"/>
                    </a:ext>
                  </a:extLst>
                </p:cNvPr>
                <p:cNvSpPr txBox="1"/>
                <p:nvPr/>
              </p:nvSpPr>
              <p:spPr>
                <a:xfrm>
                  <a:off x="705807" y="357236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20</a:t>
                  </a:r>
                </a:p>
              </p:txBody>
            </p:sp>
            <p:sp>
              <p:nvSpPr>
                <p:cNvPr id="369" name="TextBox 368">
                  <a:extLst>
                    <a:ext uri="{FF2B5EF4-FFF2-40B4-BE49-F238E27FC236}">
                      <a16:creationId xmlns:a16="http://schemas.microsoft.com/office/drawing/2014/main" id="{0969D8B6-2105-4CDD-B81B-7A10C8314719}"/>
                    </a:ext>
                  </a:extLst>
                </p:cNvPr>
                <p:cNvSpPr txBox="1"/>
                <p:nvPr/>
              </p:nvSpPr>
              <p:spPr>
                <a:xfrm>
                  <a:off x="705807" y="3860706"/>
                  <a:ext cx="404973" cy="211202"/>
                </a:xfrm>
                <a:prstGeom prst="rect">
                  <a:avLst/>
                </a:prstGeom>
                <a:noFill/>
              </p:spPr>
              <p:txBody>
                <a:bodyPr wrap="square" tIns="36000" bIns="36000" rtlCol="0">
                  <a:spAutoFit/>
                </a:bodyPr>
                <a:lstStyle/>
                <a:p>
                  <a:pPr algn="r"/>
                  <a:r>
                    <a:rPr lang="en-GB" sz="900" dirty="0">
                      <a:solidFill>
                        <a:schemeClr val="tx2"/>
                      </a:solidFill>
                      <a:ea typeface="Aileron" charset="0"/>
                      <a:cs typeface="Aileron" charset="0"/>
                    </a:rPr>
                    <a:t>0</a:t>
                  </a:r>
                </a:p>
              </p:txBody>
            </p:sp>
            <p:sp>
              <p:nvSpPr>
                <p:cNvPr id="370" name="TextBox 369">
                  <a:extLst>
                    <a:ext uri="{FF2B5EF4-FFF2-40B4-BE49-F238E27FC236}">
                      <a16:creationId xmlns:a16="http://schemas.microsoft.com/office/drawing/2014/main" id="{95596D8E-E281-40F9-814F-1AE0CA6816FD}"/>
                    </a:ext>
                  </a:extLst>
                </p:cNvPr>
                <p:cNvSpPr txBox="1"/>
                <p:nvPr/>
              </p:nvSpPr>
              <p:spPr>
                <a:xfrm>
                  <a:off x="705807" y="3221674"/>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40</a:t>
                  </a:r>
                </a:p>
              </p:txBody>
            </p:sp>
            <p:sp>
              <p:nvSpPr>
                <p:cNvPr id="371" name="TextBox 370">
                  <a:extLst>
                    <a:ext uri="{FF2B5EF4-FFF2-40B4-BE49-F238E27FC236}">
                      <a16:creationId xmlns:a16="http://schemas.microsoft.com/office/drawing/2014/main" id="{74F4615B-842D-46F9-B625-A63356B1EA73}"/>
                    </a:ext>
                  </a:extLst>
                </p:cNvPr>
                <p:cNvSpPr txBox="1"/>
                <p:nvPr/>
              </p:nvSpPr>
              <p:spPr>
                <a:xfrm>
                  <a:off x="705807" y="2817526"/>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60</a:t>
                  </a:r>
                </a:p>
              </p:txBody>
            </p:sp>
            <p:sp>
              <p:nvSpPr>
                <p:cNvPr id="372" name="TextBox 371">
                  <a:extLst>
                    <a:ext uri="{FF2B5EF4-FFF2-40B4-BE49-F238E27FC236}">
                      <a16:creationId xmlns:a16="http://schemas.microsoft.com/office/drawing/2014/main" id="{DFF562B6-8AA0-4C8E-AA61-C0D87545A4FE}"/>
                    </a:ext>
                  </a:extLst>
                </p:cNvPr>
                <p:cNvSpPr txBox="1"/>
                <p:nvPr/>
              </p:nvSpPr>
              <p:spPr>
                <a:xfrm>
                  <a:off x="705807" y="2468923"/>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80</a:t>
                  </a:r>
                </a:p>
              </p:txBody>
            </p:sp>
            <p:sp>
              <p:nvSpPr>
                <p:cNvPr id="373" name="TextBox 372">
                  <a:extLst>
                    <a:ext uri="{FF2B5EF4-FFF2-40B4-BE49-F238E27FC236}">
                      <a16:creationId xmlns:a16="http://schemas.microsoft.com/office/drawing/2014/main" id="{22E109B4-B25B-4F00-BDC6-82E7243B44D2}"/>
                    </a:ext>
                  </a:extLst>
                </p:cNvPr>
                <p:cNvSpPr txBox="1"/>
                <p:nvPr/>
              </p:nvSpPr>
              <p:spPr>
                <a:xfrm>
                  <a:off x="705807" y="2080168"/>
                  <a:ext cx="404973" cy="138499"/>
                </a:xfrm>
                <a:prstGeom prst="rect">
                  <a:avLst/>
                </a:prstGeom>
                <a:noFill/>
              </p:spPr>
              <p:txBody>
                <a:bodyPr wrap="square" tIns="0" bIns="0" rtlCol="0">
                  <a:spAutoFit/>
                </a:bodyPr>
                <a:lstStyle/>
                <a:p>
                  <a:pPr algn="r"/>
                  <a:r>
                    <a:rPr lang="en-GB" sz="900" dirty="0">
                      <a:solidFill>
                        <a:schemeClr val="tx2"/>
                      </a:solidFill>
                      <a:ea typeface="Aileron" charset="0"/>
                      <a:cs typeface="Aileron" charset="0"/>
                    </a:rPr>
                    <a:t>100</a:t>
                  </a:r>
                </a:p>
              </p:txBody>
            </p:sp>
            <p:cxnSp>
              <p:nvCxnSpPr>
                <p:cNvPr id="374" name="Straight Connector 373">
                  <a:extLst>
                    <a:ext uri="{FF2B5EF4-FFF2-40B4-BE49-F238E27FC236}">
                      <a16:creationId xmlns:a16="http://schemas.microsoft.com/office/drawing/2014/main" id="{5A1BFB40-CFA8-477E-828B-C39C5ADE1D8D}"/>
                    </a:ext>
                  </a:extLst>
                </p:cNvPr>
                <p:cNvCxnSpPr>
                  <a:cxnSpLocks/>
                </p:cNvCxnSpPr>
                <p:nvPr/>
              </p:nvCxnSpPr>
              <p:spPr>
                <a:xfrm>
                  <a:off x="1118400" y="2134578"/>
                  <a:ext cx="0" cy="1944952"/>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75" name="TextBox 374">
                  <a:extLst>
                    <a:ext uri="{FF2B5EF4-FFF2-40B4-BE49-F238E27FC236}">
                      <a16:creationId xmlns:a16="http://schemas.microsoft.com/office/drawing/2014/main" id="{1A69BE8B-F252-4B58-BED1-B8EAF9C0006C}"/>
                    </a:ext>
                  </a:extLst>
                </p:cNvPr>
                <p:cNvSpPr txBox="1"/>
                <p:nvPr/>
              </p:nvSpPr>
              <p:spPr>
                <a:xfrm rot="16200000">
                  <a:off x="-186536" y="2956162"/>
                  <a:ext cx="1873999" cy="230832"/>
                </a:xfrm>
                <a:prstGeom prst="rect">
                  <a:avLst/>
                </a:prstGeom>
                <a:noFill/>
              </p:spPr>
              <p:txBody>
                <a:bodyPr wrap="square" lIns="0" rIns="0" rtlCol="0">
                  <a:spAutoFit/>
                </a:bodyPr>
                <a:lstStyle/>
                <a:p>
                  <a:pPr algn="ctr">
                    <a:lnSpc>
                      <a:spcPct val="90000"/>
                    </a:lnSpc>
                  </a:pPr>
                  <a:r>
                    <a:rPr lang="en-GB" sz="1000" b="1" dirty="0">
                      <a:solidFill>
                        <a:schemeClr val="tx2"/>
                      </a:solidFill>
                      <a:ea typeface="Aileron" charset="0"/>
                      <a:cs typeface="Aileron" charset="0"/>
                    </a:rPr>
                    <a:t>Progression-free survival (%)</a:t>
                  </a:r>
                </a:p>
              </p:txBody>
            </p:sp>
            <p:cxnSp>
              <p:nvCxnSpPr>
                <p:cNvPr id="376" name="Straight Connector 375">
                  <a:extLst>
                    <a:ext uri="{FF2B5EF4-FFF2-40B4-BE49-F238E27FC236}">
                      <a16:creationId xmlns:a16="http://schemas.microsoft.com/office/drawing/2014/main" id="{7B84AAF0-D04E-4FED-B4BF-6BA9D0DF5305}"/>
                    </a:ext>
                  </a:extLst>
                </p:cNvPr>
                <p:cNvCxnSpPr>
                  <a:cxnSpLocks/>
                </p:cNvCxnSpPr>
                <p:nvPr/>
              </p:nvCxnSpPr>
              <p:spPr>
                <a:xfrm flipH="1">
                  <a:off x="1038780" y="4008578"/>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7" name="Straight Connector 376">
                  <a:extLst>
                    <a:ext uri="{FF2B5EF4-FFF2-40B4-BE49-F238E27FC236}">
                      <a16:creationId xmlns:a16="http://schemas.microsoft.com/office/drawing/2014/main" id="{8B452996-F63C-4073-934C-C8956B153182}"/>
                    </a:ext>
                  </a:extLst>
                </p:cNvPr>
                <p:cNvCxnSpPr>
                  <a:cxnSpLocks/>
                </p:cNvCxnSpPr>
                <p:nvPr/>
              </p:nvCxnSpPr>
              <p:spPr>
                <a:xfrm flipH="1">
                  <a:off x="1055185" y="364730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8" name="Straight Connector 377">
                  <a:extLst>
                    <a:ext uri="{FF2B5EF4-FFF2-40B4-BE49-F238E27FC236}">
                      <a16:creationId xmlns:a16="http://schemas.microsoft.com/office/drawing/2014/main" id="{920B0EF4-0463-4050-B22E-5D658A880A81}"/>
                    </a:ext>
                  </a:extLst>
                </p:cNvPr>
                <p:cNvCxnSpPr>
                  <a:cxnSpLocks/>
                </p:cNvCxnSpPr>
                <p:nvPr/>
              </p:nvCxnSpPr>
              <p:spPr>
                <a:xfrm flipH="1">
                  <a:off x="1051523" y="3285366"/>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9" name="Straight Connector 378">
                  <a:extLst>
                    <a:ext uri="{FF2B5EF4-FFF2-40B4-BE49-F238E27FC236}">
                      <a16:creationId xmlns:a16="http://schemas.microsoft.com/office/drawing/2014/main" id="{0580A0D0-165F-4601-9D5D-D489CCFCB2B3}"/>
                    </a:ext>
                  </a:extLst>
                </p:cNvPr>
                <p:cNvCxnSpPr>
                  <a:cxnSpLocks/>
                </p:cNvCxnSpPr>
                <p:nvPr/>
              </p:nvCxnSpPr>
              <p:spPr>
                <a:xfrm flipH="1">
                  <a:off x="1050242" y="2886305"/>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0" name="Straight Connector 379">
                  <a:extLst>
                    <a:ext uri="{FF2B5EF4-FFF2-40B4-BE49-F238E27FC236}">
                      <a16:creationId xmlns:a16="http://schemas.microsoft.com/office/drawing/2014/main" id="{FA32B403-7E9E-4068-80D6-3C80AF440B59}"/>
                    </a:ext>
                  </a:extLst>
                </p:cNvPr>
                <p:cNvCxnSpPr>
                  <a:cxnSpLocks/>
                </p:cNvCxnSpPr>
                <p:nvPr/>
              </p:nvCxnSpPr>
              <p:spPr>
                <a:xfrm flipH="1">
                  <a:off x="1049388" y="254292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1" name="Straight Connector 380">
                  <a:extLst>
                    <a:ext uri="{FF2B5EF4-FFF2-40B4-BE49-F238E27FC236}">
                      <a16:creationId xmlns:a16="http://schemas.microsoft.com/office/drawing/2014/main" id="{461B1C10-F3DA-4C54-8294-9608F86341EF}"/>
                    </a:ext>
                  </a:extLst>
                </p:cNvPr>
                <p:cNvCxnSpPr>
                  <a:cxnSpLocks/>
                </p:cNvCxnSpPr>
                <p:nvPr/>
              </p:nvCxnSpPr>
              <p:spPr>
                <a:xfrm flipH="1">
                  <a:off x="1048107" y="2148500"/>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82" name="Group 381">
                  <a:extLst>
                    <a:ext uri="{FF2B5EF4-FFF2-40B4-BE49-F238E27FC236}">
                      <a16:creationId xmlns:a16="http://schemas.microsoft.com/office/drawing/2014/main" id="{A9F9ED04-6932-47E0-9EB3-80236268ACB2}"/>
                    </a:ext>
                  </a:extLst>
                </p:cNvPr>
                <p:cNvGrpSpPr/>
                <p:nvPr/>
              </p:nvGrpSpPr>
              <p:grpSpPr>
                <a:xfrm>
                  <a:off x="1173986" y="4060421"/>
                  <a:ext cx="4157932" cy="72001"/>
                  <a:chOff x="1173986" y="4060421"/>
                  <a:chExt cx="4157932" cy="72001"/>
                </a:xfrm>
              </p:grpSpPr>
              <p:cxnSp>
                <p:nvCxnSpPr>
                  <p:cNvPr id="388" name="Straight Connector 387">
                    <a:extLst>
                      <a:ext uri="{FF2B5EF4-FFF2-40B4-BE49-F238E27FC236}">
                        <a16:creationId xmlns:a16="http://schemas.microsoft.com/office/drawing/2014/main" id="{BEB3B793-FEF2-4DC4-9684-87CF30BF2D4C}"/>
                      </a:ext>
                    </a:extLst>
                  </p:cNvPr>
                  <p:cNvCxnSpPr>
                    <a:cxnSpLocks/>
                  </p:cNvCxnSpPr>
                  <p:nvPr/>
                </p:nvCxnSpPr>
                <p:spPr>
                  <a:xfrm rot="16200000" flipH="1">
                    <a:off x="5295918"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9" name="Straight Connector 388">
                    <a:extLst>
                      <a:ext uri="{FF2B5EF4-FFF2-40B4-BE49-F238E27FC236}">
                        <a16:creationId xmlns:a16="http://schemas.microsoft.com/office/drawing/2014/main" id="{62A578B0-43C5-4720-B119-F40F0CC6E3DF}"/>
                      </a:ext>
                    </a:extLst>
                  </p:cNvPr>
                  <p:cNvCxnSpPr>
                    <a:cxnSpLocks/>
                  </p:cNvCxnSpPr>
                  <p:nvPr/>
                </p:nvCxnSpPr>
                <p:spPr>
                  <a:xfrm rot="16200000" flipH="1">
                    <a:off x="2852877"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0" name="Straight Connector 389">
                    <a:extLst>
                      <a:ext uri="{FF2B5EF4-FFF2-40B4-BE49-F238E27FC236}">
                        <a16:creationId xmlns:a16="http://schemas.microsoft.com/office/drawing/2014/main" id="{0A795C61-BC5A-421E-B57F-AB5D2D972010}"/>
                      </a:ext>
                    </a:extLst>
                  </p:cNvPr>
                  <p:cNvCxnSpPr>
                    <a:cxnSpLocks/>
                  </p:cNvCxnSpPr>
                  <p:nvPr/>
                </p:nvCxnSpPr>
                <p:spPr>
                  <a:xfrm rot="16200000" flipH="1">
                    <a:off x="227615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1" name="Straight Connector 390">
                    <a:extLst>
                      <a:ext uri="{FF2B5EF4-FFF2-40B4-BE49-F238E27FC236}">
                        <a16:creationId xmlns:a16="http://schemas.microsoft.com/office/drawing/2014/main" id="{CA42A439-A9E5-4CF5-95B6-A2C439B261E8}"/>
                      </a:ext>
                    </a:extLst>
                  </p:cNvPr>
                  <p:cNvCxnSpPr>
                    <a:cxnSpLocks/>
                  </p:cNvCxnSpPr>
                  <p:nvPr/>
                </p:nvCxnSpPr>
                <p:spPr>
                  <a:xfrm rot="16200000" flipH="1">
                    <a:off x="1560556"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2" name="Straight Connector 391">
                    <a:extLst>
                      <a:ext uri="{FF2B5EF4-FFF2-40B4-BE49-F238E27FC236}">
                        <a16:creationId xmlns:a16="http://schemas.microsoft.com/office/drawing/2014/main" id="{9B4BA4B5-D5A9-4F88-ACFC-E7E93DFF4A12}"/>
                      </a:ext>
                    </a:extLst>
                  </p:cNvPr>
                  <p:cNvCxnSpPr>
                    <a:cxnSpLocks/>
                  </p:cNvCxnSpPr>
                  <p:nvPr/>
                </p:nvCxnSpPr>
                <p:spPr>
                  <a:xfrm rot="16200000" flipH="1">
                    <a:off x="1273124"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3" name="Straight Connector 392">
                    <a:extLst>
                      <a:ext uri="{FF2B5EF4-FFF2-40B4-BE49-F238E27FC236}">
                        <a16:creationId xmlns:a16="http://schemas.microsoft.com/office/drawing/2014/main" id="{E5C7055C-80A8-4240-B293-3297CCAE6D96}"/>
                      </a:ext>
                    </a:extLst>
                  </p:cNvPr>
                  <p:cNvCxnSpPr>
                    <a:cxnSpLocks/>
                  </p:cNvCxnSpPr>
                  <p:nvPr/>
                </p:nvCxnSpPr>
                <p:spPr>
                  <a:xfrm rot="16200000" flipH="1">
                    <a:off x="1137986"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4" name="Straight Connector 393">
                    <a:extLst>
                      <a:ext uri="{FF2B5EF4-FFF2-40B4-BE49-F238E27FC236}">
                        <a16:creationId xmlns:a16="http://schemas.microsoft.com/office/drawing/2014/main" id="{28E61285-E7AD-4343-8CAD-6EFBC0ADD8FF}"/>
                      </a:ext>
                    </a:extLst>
                  </p:cNvPr>
                  <p:cNvCxnSpPr>
                    <a:cxnSpLocks/>
                  </p:cNvCxnSpPr>
                  <p:nvPr/>
                </p:nvCxnSpPr>
                <p:spPr>
                  <a:xfrm rot="16200000" flipH="1">
                    <a:off x="2416917"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5" name="Straight Connector 394">
                    <a:extLst>
                      <a:ext uri="{FF2B5EF4-FFF2-40B4-BE49-F238E27FC236}">
                        <a16:creationId xmlns:a16="http://schemas.microsoft.com/office/drawing/2014/main" id="{4D184E6C-8CE6-422C-AE40-70776EEC159A}"/>
                      </a:ext>
                    </a:extLst>
                  </p:cNvPr>
                  <p:cNvCxnSpPr>
                    <a:cxnSpLocks/>
                  </p:cNvCxnSpPr>
                  <p:nvPr/>
                </p:nvCxnSpPr>
                <p:spPr>
                  <a:xfrm rot="16200000" flipH="1">
                    <a:off x="270610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6" name="Straight Connector 395">
                    <a:extLst>
                      <a:ext uri="{FF2B5EF4-FFF2-40B4-BE49-F238E27FC236}">
                        <a16:creationId xmlns:a16="http://schemas.microsoft.com/office/drawing/2014/main" id="{99A2167F-6387-4E9F-B490-DB64B39BBDC1}"/>
                      </a:ext>
                    </a:extLst>
                  </p:cNvPr>
                  <p:cNvCxnSpPr>
                    <a:cxnSpLocks/>
                  </p:cNvCxnSpPr>
                  <p:nvPr/>
                </p:nvCxnSpPr>
                <p:spPr>
                  <a:xfrm rot="16200000" flipH="1">
                    <a:off x="5137223"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7" name="Straight Connector 396">
                    <a:extLst>
                      <a:ext uri="{FF2B5EF4-FFF2-40B4-BE49-F238E27FC236}">
                        <a16:creationId xmlns:a16="http://schemas.microsoft.com/office/drawing/2014/main" id="{BB72014D-CEDF-4CA6-B52C-BCADC6AEAB81}"/>
                      </a:ext>
                    </a:extLst>
                  </p:cNvPr>
                  <p:cNvCxnSpPr>
                    <a:cxnSpLocks/>
                  </p:cNvCxnSpPr>
                  <p:nvPr/>
                </p:nvCxnSpPr>
                <p:spPr>
                  <a:xfrm rot="16200000" flipH="1">
                    <a:off x="5000671"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8" name="Straight Connector 397">
                    <a:extLst>
                      <a:ext uri="{FF2B5EF4-FFF2-40B4-BE49-F238E27FC236}">
                        <a16:creationId xmlns:a16="http://schemas.microsoft.com/office/drawing/2014/main" id="{CDBF228E-D630-4505-9E19-DC6F6C75869A}"/>
                      </a:ext>
                    </a:extLst>
                  </p:cNvPr>
                  <p:cNvCxnSpPr>
                    <a:cxnSpLocks/>
                  </p:cNvCxnSpPr>
                  <p:nvPr/>
                </p:nvCxnSpPr>
                <p:spPr>
                  <a:xfrm rot="16200000" flipH="1">
                    <a:off x="4849831"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9" name="Straight Connector 398">
                    <a:extLst>
                      <a:ext uri="{FF2B5EF4-FFF2-40B4-BE49-F238E27FC236}">
                        <a16:creationId xmlns:a16="http://schemas.microsoft.com/office/drawing/2014/main" id="{D3CBAB13-D520-4FBC-91C7-8C084368F172}"/>
                      </a:ext>
                    </a:extLst>
                  </p:cNvPr>
                  <p:cNvCxnSpPr>
                    <a:cxnSpLocks/>
                  </p:cNvCxnSpPr>
                  <p:nvPr/>
                </p:nvCxnSpPr>
                <p:spPr>
                  <a:xfrm rot="16200000" flipH="1">
                    <a:off x="4710899"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0" name="Straight Connector 399">
                    <a:extLst>
                      <a:ext uri="{FF2B5EF4-FFF2-40B4-BE49-F238E27FC236}">
                        <a16:creationId xmlns:a16="http://schemas.microsoft.com/office/drawing/2014/main" id="{E6C61B6F-168E-435F-AD77-DC4C6C94CA19}"/>
                      </a:ext>
                    </a:extLst>
                  </p:cNvPr>
                  <p:cNvCxnSpPr>
                    <a:cxnSpLocks/>
                  </p:cNvCxnSpPr>
                  <p:nvPr/>
                </p:nvCxnSpPr>
                <p:spPr>
                  <a:xfrm rot="16200000" flipH="1">
                    <a:off x="4572209"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1" name="Straight Connector 400">
                    <a:extLst>
                      <a:ext uri="{FF2B5EF4-FFF2-40B4-BE49-F238E27FC236}">
                        <a16:creationId xmlns:a16="http://schemas.microsoft.com/office/drawing/2014/main" id="{B1082E2F-B65C-40C7-A6D0-DD7E0E757034}"/>
                      </a:ext>
                    </a:extLst>
                  </p:cNvPr>
                  <p:cNvCxnSpPr>
                    <a:cxnSpLocks/>
                  </p:cNvCxnSpPr>
                  <p:nvPr/>
                </p:nvCxnSpPr>
                <p:spPr>
                  <a:xfrm rot="16200000" flipH="1">
                    <a:off x="2556123"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2" name="Straight Connector 401">
                    <a:extLst>
                      <a:ext uri="{FF2B5EF4-FFF2-40B4-BE49-F238E27FC236}">
                        <a16:creationId xmlns:a16="http://schemas.microsoft.com/office/drawing/2014/main" id="{217FE330-D192-4400-B1BD-45889175D310}"/>
                      </a:ext>
                    </a:extLst>
                  </p:cNvPr>
                  <p:cNvCxnSpPr>
                    <a:cxnSpLocks/>
                  </p:cNvCxnSpPr>
                  <p:nvPr/>
                </p:nvCxnSpPr>
                <p:spPr>
                  <a:xfrm rot="16200000" flipH="1">
                    <a:off x="1419379"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3" name="Straight Connector 402">
                    <a:extLst>
                      <a:ext uri="{FF2B5EF4-FFF2-40B4-BE49-F238E27FC236}">
                        <a16:creationId xmlns:a16="http://schemas.microsoft.com/office/drawing/2014/main" id="{59299FA8-9293-46CA-ACAB-193ABD1A031A}"/>
                      </a:ext>
                    </a:extLst>
                  </p:cNvPr>
                  <p:cNvCxnSpPr>
                    <a:cxnSpLocks/>
                  </p:cNvCxnSpPr>
                  <p:nvPr/>
                </p:nvCxnSpPr>
                <p:spPr>
                  <a:xfrm rot="16200000" flipH="1">
                    <a:off x="170124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4" name="Straight Connector 403">
                    <a:extLst>
                      <a:ext uri="{FF2B5EF4-FFF2-40B4-BE49-F238E27FC236}">
                        <a16:creationId xmlns:a16="http://schemas.microsoft.com/office/drawing/2014/main" id="{F16FFD5D-6DB7-4362-A7E5-BE2CDFE61BFC}"/>
                      </a:ext>
                    </a:extLst>
                  </p:cNvPr>
                  <p:cNvCxnSpPr>
                    <a:cxnSpLocks/>
                  </p:cNvCxnSpPr>
                  <p:nvPr/>
                </p:nvCxnSpPr>
                <p:spPr>
                  <a:xfrm rot="16200000" flipH="1">
                    <a:off x="1841940"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5" name="Straight Connector 404">
                    <a:extLst>
                      <a:ext uri="{FF2B5EF4-FFF2-40B4-BE49-F238E27FC236}">
                        <a16:creationId xmlns:a16="http://schemas.microsoft.com/office/drawing/2014/main" id="{D8E397E3-47D2-4431-B59D-A5C69B51E0C6}"/>
                      </a:ext>
                    </a:extLst>
                  </p:cNvPr>
                  <p:cNvCxnSpPr>
                    <a:cxnSpLocks/>
                  </p:cNvCxnSpPr>
                  <p:nvPr/>
                </p:nvCxnSpPr>
                <p:spPr>
                  <a:xfrm rot="16200000" flipH="1">
                    <a:off x="1989775"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6" name="Straight Connector 405">
                    <a:extLst>
                      <a:ext uri="{FF2B5EF4-FFF2-40B4-BE49-F238E27FC236}">
                        <a16:creationId xmlns:a16="http://schemas.microsoft.com/office/drawing/2014/main" id="{8C41636D-E645-4EA7-9376-DA6D3B356CB5}"/>
                      </a:ext>
                    </a:extLst>
                  </p:cNvPr>
                  <p:cNvCxnSpPr>
                    <a:cxnSpLocks/>
                  </p:cNvCxnSpPr>
                  <p:nvPr/>
                </p:nvCxnSpPr>
                <p:spPr>
                  <a:xfrm rot="16200000" flipH="1">
                    <a:off x="2123324"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7" name="Straight Connector 406">
                    <a:extLst>
                      <a:ext uri="{FF2B5EF4-FFF2-40B4-BE49-F238E27FC236}">
                        <a16:creationId xmlns:a16="http://schemas.microsoft.com/office/drawing/2014/main" id="{4E3F2162-EEDE-4931-AC6C-BF30EA3C5C1D}"/>
                      </a:ext>
                    </a:extLst>
                  </p:cNvPr>
                  <p:cNvCxnSpPr>
                    <a:cxnSpLocks/>
                  </p:cNvCxnSpPr>
                  <p:nvPr/>
                </p:nvCxnSpPr>
                <p:spPr>
                  <a:xfrm rot="16200000" flipH="1">
                    <a:off x="4423788"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8" name="Straight Connector 407">
                    <a:extLst>
                      <a:ext uri="{FF2B5EF4-FFF2-40B4-BE49-F238E27FC236}">
                        <a16:creationId xmlns:a16="http://schemas.microsoft.com/office/drawing/2014/main" id="{993BD37A-6C5E-437E-A00C-BFCD7ED8CB57}"/>
                      </a:ext>
                    </a:extLst>
                  </p:cNvPr>
                  <p:cNvCxnSpPr>
                    <a:cxnSpLocks/>
                  </p:cNvCxnSpPr>
                  <p:nvPr/>
                </p:nvCxnSpPr>
                <p:spPr>
                  <a:xfrm rot="16200000" flipH="1">
                    <a:off x="4275367" y="4096422"/>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9" name="Straight Connector 408">
                    <a:extLst>
                      <a:ext uri="{FF2B5EF4-FFF2-40B4-BE49-F238E27FC236}">
                        <a16:creationId xmlns:a16="http://schemas.microsoft.com/office/drawing/2014/main" id="{A5A302EC-09AD-4E2B-A94B-AC4DEBF020AA}"/>
                      </a:ext>
                    </a:extLst>
                  </p:cNvPr>
                  <p:cNvCxnSpPr>
                    <a:cxnSpLocks/>
                  </p:cNvCxnSpPr>
                  <p:nvPr/>
                </p:nvCxnSpPr>
                <p:spPr>
                  <a:xfrm rot="16200000" flipH="1">
                    <a:off x="413170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0" name="Straight Connector 409">
                    <a:extLst>
                      <a:ext uri="{FF2B5EF4-FFF2-40B4-BE49-F238E27FC236}">
                        <a16:creationId xmlns:a16="http://schemas.microsoft.com/office/drawing/2014/main" id="{C56A1CB0-7790-4199-8721-B688DE62332D}"/>
                      </a:ext>
                    </a:extLst>
                  </p:cNvPr>
                  <p:cNvCxnSpPr>
                    <a:cxnSpLocks/>
                  </p:cNvCxnSpPr>
                  <p:nvPr/>
                </p:nvCxnSpPr>
                <p:spPr>
                  <a:xfrm rot="16200000" flipH="1">
                    <a:off x="3990430"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1" name="Straight Connector 410">
                    <a:extLst>
                      <a:ext uri="{FF2B5EF4-FFF2-40B4-BE49-F238E27FC236}">
                        <a16:creationId xmlns:a16="http://schemas.microsoft.com/office/drawing/2014/main" id="{69AFDE73-9F25-4178-BC91-62C26EB6A111}"/>
                      </a:ext>
                    </a:extLst>
                  </p:cNvPr>
                  <p:cNvCxnSpPr>
                    <a:cxnSpLocks/>
                  </p:cNvCxnSpPr>
                  <p:nvPr/>
                </p:nvCxnSpPr>
                <p:spPr>
                  <a:xfrm rot="16200000" flipH="1">
                    <a:off x="3849152"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2" name="Straight Connector 411">
                    <a:extLst>
                      <a:ext uri="{FF2B5EF4-FFF2-40B4-BE49-F238E27FC236}">
                        <a16:creationId xmlns:a16="http://schemas.microsoft.com/office/drawing/2014/main" id="{2D4D9899-6656-4A3D-B74D-EC53CCC47A7B}"/>
                      </a:ext>
                    </a:extLst>
                  </p:cNvPr>
                  <p:cNvCxnSpPr>
                    <a:cxnSpLocks/>
                  </p:cNvCxnSpPr>
                  <p:nvPr/>
                </p:nvCxnSpPr>
                <p:spPr>
                  <a:xfrm rot="16200000" flipH="1">
                    <a:off x="3710255"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3" name="Straight Connector 412">
                    <a:extLst>
                      <a:ext uri="{FF2B5EF4-FFF2-40B4-BE49-F238E27FC236}">
                        <a16:creationId xmlns:a16="http://schemas.microsoft.com/office/drawing/2014/main" id="{CE77F1D4-EEA0-4E0B-95C5-EC5DC2086B5E}"/>
                      </a:ext>
                    </a:extLst>
                  </p:cNvPr>
                  <p:cNvCxnSpPr>
                    <a:cxnSpLocks/>
                  </p:cNvCxnSpPr>
                  <p:nvPr/>
                </p:nvCxnSpPr>
                <p:spPr>
                  <a:xfrm rot="16200000" flipH="1">
                    <a:off x="357135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4" name="Straight Connector 413">
                    <a:extLst>
                      <a:ext uri="{FF2B5EF4-FFF2-40B4-BE49-F238E27FC236}">
                        <a16:creationId xmlns:a16="http://schemas.microsoft.com/office/drawing/2014/main" id="{DA1D26FA-59F7-47B9-A063-2788866479F3}"/>
                      </a:ext>
                    </a:extLst>
                  </p:cNvPr>
                  <p:cNvCxnSpPr>
                    <a:cxnSpLocks/>
                  </p:cNvCxnSpPr>
                  <p:nvPr/>
                </p:nvCxnSpPr>
                <p:spPr>
                  <a:xfrm rot="16200000" flipH="1">
                    <a:off x="342531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5" name="Straight Connector 414">
                    <a:extLst>
                      <a:ext uri="{FF2B5EF4-FFF2-40B4-BE49-F238E27FC236}">
                        <a16:creationId xmlns:a16="http://schemas.microsoft.com/office/drawing/2014/main" id="{3EECE8DA-E8CE-4C17-9D87-7DEF69E5BEE8}"/>
                      </a:ext>
                    </a:extLst>
                  </p:cNvPr>
                  <p:cNvCxnSpPr>
                    <a:cxnSpLocks/>
                  </p:cNvCxnSpPr>
                  <p:nvPr/>
                </p:nvCxnSpPr>
                <p:spPr>
                  <a:xfrm rot="16200000" flipH="1">
                    <a:off x="327927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6" name="Straight Connector 415">
                    <a:extLst>
                      <a:ext uri="{FF2B5EF4-FFF2-40B4-BE49-F238E27FC236}">
                        <a16:creationId xmlns:a16="http://schemas.microsoft.com/office/drawing/2014/main" id="{46263D31-7322-4F97-A731-DA22833C1C39}"/>
                      </a:ext>
                    </a:extLst>
                  </p:cNvPr>
                  <p:cNvCxnSpPr>
                    <a:cxnSpLocks/>
                  </p:cNvCxnSpPr>
                  <p:nvPr/>
                </p:nvCxnSpPr>
                <p:spPr>
                  <a:xfrm rot="16200000" flipH="1">
                    <a:off x="313323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7" name="Straight Connector 416">
                    <a:extLst>
                      <a:ext uri="{FF2B5EF4-FFF2-40B4-BE49-F238E27FC236}">
                        <a16:creationId xmlns:a16="http://schemas.microsoft.com/office/drawing/2014/main" id="{83466D83-16F6-4670-9A29-2406EF0302F0}"/>
                      </a:ext>
                    </a:extLst>
                  </p:cNvPr>
                  <p:cNvCxnSpPr>
                    <a:cxnSpLocks/>
                  </p:cNvCxnSpPr>
                  <p:nvPr/>
                </p:nvCxnSpPr>
                <p:spPr>
                  <a:xfrm rot="16200000" flipH="1">
                    <a:off x="2987198" y="4096421"/>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383" name="Group 382">
                  <a:extLst>
                    <a:ext uri="{FF2B5EF4-FFF2-40B4-BE49-F238E27FC236}">
                      <a16:creationId xmlns:a16="http://schemas.microsoft.com/office/drawing/2014/main" id="{08535873-5939-41EA-9B30-2FDF144967DD}"/>
                    </a:ext>
                  </a:extLst>
                </p:cNvPr>
                <p:cNvGrpSpPr/>
                <p:nvPr/>
              </p:nvGrpSpPr>
              <p:grpSpPr>
                <a:xfrm>
                  <a:off x="1110780" y="2999949"/>
                  <a:ext cx="4230364" cy="1067158"/>
                  <a:chOff x="1110780" y="2999949"/>
                  <a:chExt cx="4230364" cy="1067158"/>
                </a:xfrm>
              </p:grpSpPr>
              <p:cxnSp>
                <p:nvCxnSpPr>
                  <p:cNvPr id="384" name="Straight Connector 383">
                    <a:extLst>
                      <a:ext uri="{FF2B5EF4-FFF2-40B4-BE49-F238E27FC236}">
                        <a16:creationId xmlns:a16="http://schemas.microsoft.com/office/drawing/2014/main" id="{962A721C-1BA6-45DA-A69B-848BBE5F815B}"/>
                      </a:ext>
                    </a:extLst>
                  </p:cNvPr>
                  <p:cNvCxnSpPr>
                    <a:cxnSpLocks/>
                  </p:cNvCxnSpPr>
                  <p:nvPr/>
                </p:nvCxnSpPr>
                <p:spPr>
                  <a:xfrm flipH="1">
                    <a:off x="1110780" y="4067107"/>
                    <a:ext cx="4230364"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5" name="Straight Connector 384">
                    <a:extLst>
                      <a:ext uri="{FF2B5EF4-FFF2-40B4-BE49-F238E27FC236}">
                        <a16:creationId xmlns:a16="http://schemas.microsoft.com/office/drawing/2014/main" id="{99AB34EE-2F67-4ACE-9E3A-7384680FFEDA}"/>
                      </a:ext>
                    </a:extLst>
                  </p:cNvPr>
                  <p:cNvCxnSpPr>
                    <a:cxnSpLocks/>
                  </p:cNvCxnSpPr>
                  <p:nvPr/>
                </p:nvCxnSpPr>
                <p:spPr>
                  <a:xfrm>
                    <a:off x="2025775" y="2999949"/>
                    <a:ext cx="1713" cy="1060472"/>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6" name="Straight Connector 385">
                    <a:extLst>
                      <a:ext uri="{FF2B5EF4-FFF2-40B4-BE49-F238E27FC236}">
                        <a16:creationId xmlns:a16="http://schemas.microsoft.com/office/drawing/2014/main" id="{9B3563EE-EEE2-4305-9AA6-D618491D4914}"/>
                      </a:ext>
                    </a:extLst>
                  </p:cNvPr>
                  <p:cNvCxnSpPr>
                    <a:cxnSpLocks/>
                  </p:cNvCxnSpPr>
                  <p:nvPr/>
                </p:nvCxnSpPr>
                <p:spPr>
                  <a:xfrm>
                    <a:off x="2888877" y="3360173"/>
                    <a:ext cx="0" cy="706934"/>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387" name="Straight Connector 386">
                    <a:extLst>
                      <a:ext uri="{FF2B5EF4-FFF2-40B4-BE49-F238E27FC236}">
                        <a16:creationId xmlns:a16="http://schemas.microsoft.com/office/drawing/2014/main" id="{2A46A75B-FBAF-47DD-9414-D8C71BC0C8DC}"/>
                      </a:ext>
                    </a:extLst>
                  </p:cNvPr>
                  <p:cNvCxnSpPr>
                    <a:cxnSpLocks/>
                  </p:cNvCxnSpPr>
                  <p:nvPr/>
                </p:nvCxnSpPr>
                <p:spPr>
                  <a:xfrm>
                    <a:off x="3746255" y="3572364"/>
                    <a:ext cx="0" cy="494743"/>
                  </a:xfrm>
                  <a:prstGeom prst="line">
                    <a:avLst/>
                  </a:prstGeom>
                  <a:ln w="1270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grpSp>
        </p:grpSp>
        <p:sp>
          <p:nvSpPr>
            <p:cNvPr id="448" name="TextBox 447">
              <a:extLst>
                <a:ext uri="{FF2B5EF4-FFF2-40B4-BE49-F238E27FC236}">
                  <a16:creationId xmlns:a16="http://schemas.microsoft.com/office/drawing/2014/main" id="{4EAF09CD-8AB8-450B-90E7-3BDB3EA4FAB1}"/>
                </a:ext>
              </a:extLst>
            </p:cNvPr>
            <p:cNvSpPr txBox="1"/>
            <p:nvPr/>
          </p:nvSpPr>
          <p:spPr>
            <a:xfrm>
              <a:off x="8341657" y="2804569"/>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12-mo PFS</a:t>
              </a:r>
            </a:p>
          </p:txBody>
        </p:sp>
        <p:sp>
          <p:nvSpPr>
            <p:cNvPr id="449" name="TextBox 448">
              <a:extLst>
                <a:ext uri="{FF2B5EF4-FFF2-40B4-BE49-F238E27FC236}">
                  <a16:creationId xmlns:a16="http://schemas.microsoft.com/office/drawing/2014/main" id="{D6A9B92E-A57F-461D-A973-C5B484F9BE57}"/>
                </a:ext>
              </a:extLst>
            </p:cNvPr>
            <p:cNvSpPr txBox="1"/>
            <p:nvPr/>
          </p:nvSpPr>
          <p:spPr>
            <a:xfrm>
              <a:off x="7471137" y="2482407"/>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6-mo PFS</a:t>
              </a:r>
            </a:p>
          </p:txBody>
        </p:sp>
        <p:sp>
          <p:nvSpPr>
            <p:cNvPr id="450" name="TextBox 449">
              <a:extLst>
                <a:ext uri="{FF2B5EF4-FFF2-40B4-BE49-F238E27FC236}">
                  <a16:creationId xmlns:a16="http://schemas.microsoft.com/office/drawing/2014/main" id="{1B0E4CE9-0EE5-4F59-9143-C637ADB40493}"/>
                </a:ext>
              </a:extLst>
            </p:cNvPr>
            <p:cNvSpPr txBox="1"/>
            <p:nvPr/>
          </p:nvSpPr>
          <p:spPr>
            <a:xfrm>
              <a:off x="9222275" y="3102351"/>
              <a:ext cx="753219" cy="230832"/>
            </a:xfrm>
            <a:prstGeom prst="rect">
              <a:avLst/>
            </a:prstGeom>
            <a:noFill/>
          </p:spPr>
          <p:txBody>
            <a:bodyPr wrap="square" rtlCol="0">
              <a:spAutoFit/>
            </a:bodyPr>
            <a:lstStyle/>
            <a:p>
              <a:pPr algn="ctr"/>
              <a:r>
                <a:rPr lang="en-GB" sz="900" b="1" dirty="0">
                  <a:solidFill>
                    <a:schemeClr val="tx2"/>
                  </a:solidFill>
                  <a:ea typeface="Aileron" charset="0"/>
                  <a:cs typeface="Aileron" charset="0"/>
                </a:rPr>
                <a:t>18-mo PFS</a:t>
              </a:r>
            </a:p>
          </p:txBody>
        </p:sp>
        <p:sp>
          <p:nvSpPr>
            <p:cNvPr id="451" name="TextBox 450">
              <a:extLst>
                <a:ext uri="{FF2B5EF4-FFF2-40B4-BE49-F238E27FC236}">
                  <a16:creationId xmlns:a16="http://schemas.microsoft.com/office/drawing/2014/main" id="{77041A39-71E2-458F-96F7-3C050D0BFB60}"/>
                </a:ext>
              </a:extLst>
            </p:cNvPr>
            <p:cNvSpPr txBox="1"/>
            <p:nvPr/>
          </p:nvSpPr>
          <p:spPr>
            <a:xfrm>
              <a:off x="9204800" y="3248898"/>
              <a:ext cx="753219" cy="230832"/>
            </a:xfrm>
            <a:prstGeom prst="rect">
              <a:avLst/>
            </a:prstGeom>
            <a:noFill/>
          </p:spPr>
          <p:txBody>
            <a:bodyPr wrap="square" rtlCol="0">
              <a:spAutoFit/>
            </a:bodyPr>
            <a:lstStyle/>
            <a:p>
              <a:pPr algn="ctr"/>
              <a:r>
                <a:rPr lang="en-GB" sz="900" dirty="0">
                  <a:solidFill>
                    <a:schemeClr val="tx2">
                      <a:lumMod val="75000"/>
                    </a:schemeClr>
                  </a:solidFill>
                  <a:ea typeface="Aileron" charset="0"/>
                  <a:cs typeface="Aileron" charset="0"/>
                </a:rPr>
                <a:t>24%</a:t>
              </a:r>
            </a:p>
          </p:txBody>
        </p:sp>
        <p:sp>
          <p:nvSpPr>
            <p:cNvPr id="453" name="TextBox 452">
              <a:extLst>
                <a:ext uri="{FF2B5EF4-FFF2-40B4-BE49-F238E27FC236}">
                  <a16:creationId xmlns:a16="http://schemas.microsoft.com/office/drawing/2014/main" id="{95DAF32F-5EBE-4F26-82E3-04E8FBDA8D80}"/>
                </a:ext>
              </a:extLst>
            </p:cNvPr>
            <p:cNvSpPr txBox="1"/>
            <p:nvPr/>
          </p:nvSpPr>
          <p:spPr>
            <a:xfrm>
              <a:off x="7504772" y="2681337"/>
              <a:ext cx="753219" cy="230832"/>
            </a:xfrm>
            <a:prstGeom prst="rect">
              <a:avLst/>
            </a:prstGeom>
            <a:noFill/>
          </p:spPr>
          <p:txBody>
            <a:bodyPr wrap="square" rtlCol="0">
              <a:spAutoFit/>
            </a:bodyPr>
            <a:lstStyle/>
            <a:p>
              <a:pPr algn="ctr"/>
              <a:r>
                <a:rPr lang="en-GB" sz="900" dirty="0">
                  <a:solidFill>
                    <a:schemeClr val="tx2">
                      <a:lumMod val="75000"/>
                    </a:schemeClr>
                  </a:solidFill>
                  <a:ea typeface="Aileron" charset="0"/>
                  <a:cs typeface="Aileron" charset="0"/>
                </a:rPr>
                <a:t>55%</a:t>
              </a:r>
            </a:p>
          </p:txBody>
        </p:sp>
        <p:sp>
          <p:nvSpPr>
            <p:cNvPr id="454" name="TextBox 453">
              <a:extLst>
                <a:ext uri="{FF2B5EF4-FFF2-40B4-BE49-F238E27FC236}">
                  <a16:creationId xmlns:a16="http://schemas.microsoft.com/office/drawing/2014/main" id="{347E4B5B-BCCF-4256-9B37-4A1EA121CC4A}"/>
                </a:ext>
              </a:extLst>
            </p:cNvPr>
            <p:cNvSpPr txBox="1"/>
            <p:nvPr/>
          </p:nvSpPr>
          <p:spPr>
            <a:xfrm>
              <a:off x="8969444" y="3631646"/>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12%</a:t>
              </a:r>
            </a:p>
          </p:txBody>
        </p:sp>
        <p:sp>
          <p:nvSpPr>
            <p:cNvPr id="455" name="TextBox 454">
              <a:extLst>
                <a:ext uri="{FF2B5EF4-FFF2-40B4-BE49-F238E27FC236}">
                  <a16:creationId xmlns:a16="http://schemas.microsoft.com/office/drawing/2014/main" id="{1BE6DFB5-D9ED-464C-924B-667A6475B67C}"/>
                </a:ext>
              </a:extLst>
            </p:cNvPr>
            <p:cNvSpPr txBox="1"/>
            <p:nvPr/>
          </p:nvSpPr>
          <p:spPr>
            <a:xfrm>
              <a:off x="8130153" y="3516230"/>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21%</a:t>
              </a:r>
            </a:p>
          </p:txBody>
        </p:sp>
        <p:sp>
          <p:nvSpPr>
            <p:cNvPr id="456" name="TextBox 455">
              <a:extLst>
                <a:ext uri="{FF2B5EF4-FFF2-40B4-BE49-F238E27FC236}">
                  <a16:creationId xmlns:a16="http://schemas.microsoft.com/office/drawing/2014/main" id="{4F11501D-2651-4F14-901D-3FBDE16AE155}"/>
                </a:ext>
              </a:extLst>
            </p:cNvPr>
            <p:cNvSpPr txBox="1"/>
            <p:nvPr/>
          </p:nvSpPr>
          <p:spPr>
            <a:xfrm>
              <a:off x="7223454" y="3132231"/>
              <a:ext cx="753219" cy="230832"/>
            </a:xfrm>
            <a:prstGeom prst="rect">
              <a:avLst/>
            </a:prstGeom>
            <a:noFill/>
          </p:spPr>
          <p:txBody>
            <a:bodyPr wrap="square" rtlCol="0">
              <a:spAutoFit/>
            </a:bodyPr>
            <a:lstStyle/>
            <a:p>
              <a:pPr algn="ctr"/>
              <a:r>
                <a:rPr lang="en-GB" sz="900" dirty="0">
                  <a:solidFill>
                    <a:schemeClr val="bg2">
                      <a:lumMod val="25000"/>
                    </a:schemeClr>
                  </a:solidFill>
                  <a:ea typeface="Aileron" charset="0"/>
                  <a:cs typeface="Aileron" charset="0"/>
                </a:rPr>
                <a:t>38%</a:t>
              </a:r>
            </a:p>
          </p:txBody>
        </p:sp>
        <p:sp>
          <p:nvSpPr>
            <p:cNvPr id="465" name="Freeform: Shape 464">
              <a:extLst>
                <a:ext uri="{FF2B5EF4-FFF2-40B4-BE49-F238E27FC236}">
                  <a16:creationId xmlns:a16="http://schemas.microsoft.com/office/drawing/2014/main" id="{F45EC463-5201-4D83-99EF-98BAACA4E4D0}"/>
                </a:ext>
              </a:extLst>
            </p:cNvPr>
            <p:cNvSpPr/>
            <p:nvPr/>
          </p:nvSpPr>
          <p:spPr>
            <a:xfrm>
              <a:off x="6917469" y="2051249"/>
              <a:ext cx="3855772" cy="1631908"/>
            </a:xfrm>
            <a:custGeom>
              <a:avLst/>
              <a:gdLst>
                <a:gd name="connsiteX0" fmla="*/ 0 w 3855772"/>
                <a:gd name="connsiteY0" fmla="*/ 0 h 1631908"/>
                <a:gd name="connsiteX1" fmla="*/ 59792 w 3855772"/>
                <a:gd name="connsiteY1" fmla="*/ 0 h 1631908"/>
                <a:gd name="connsiteX2" fmla="*/ 59792 w 3855772"/>
                <a:gd name="connsiteY2" fmla="*/ 13076 h 1631908"/>
                <a:gd name="connsiteX3" fmla="*/ 102573 w 3855772"/>
                <a:gd name="connsiteY3" fmla="*/ 13076 h 1631908"/>
                <a:gd name="connsiteX4" fmla="*/ 102573 w 3855772"/>
                <a:gd name="connsiteY4" fmla="*/ 30087 h 1631908"/>
                <a:gd name="connsiteX5" fmla="*/ 119711 w 3855772"/>
                <a:gd name="connsiteY5" fmla="*/ 30087 h 1631908"/>
                <a:gd name="connsiteX6" fmla="*/ 119711 w 3855772"/>
                <a:gd name="connsiteY6" fmla="*/ 43162 h 1631908"/>
                <a:gd name="connsiteX7" fmla="*/ 161985 w 3855772"/>
                <a:gd name="connsiteY7" fmla="*/ 43162 h 1631908"/>
                <a:gd name="connsiteX8" fmla="*/ 161985 w 3855772"/>
                <a:gd name="connsiteY8" fmla="*/ 62966 h 1631908"/>
                <a:gd name="connsiteX9" fmla="*/ 169982 w 3855772"/>
                <a:gd name="connsiteY9" fmla="*/ 62966 h 1631908"/>
                <a:gd name="connsiteX10" fmla="*/ 169982 w 3855772"/>
                <a:gd name="connsiteY10" fmla="*/ 81373 h 1631908"/>
                <a:gd name="connsiteX11" fmla="*/ 181788 w 3855772"/>
                <a:gd name="connsiteY11" fmla="*/ 81373 h 1631908"/>
                <a:gd name="connsiteX12" fmla="*/ 181788 w 3855772"/>
                <a:gd name="connsiteY12" fmla="*/ 102573 h 1631908"/>
                <a:gd name="connsiteX13" fmla="*/ 191183 w 3855772"/>
                <a:gd name="connsiteY13" fmla="*/ 102573 h 1631908"/>
                <a:gd name="connsiteX14" fmla="*/ 191183 w 3855772"/>
                <a:gd name="connsiteY14" fmla="*/ 173156 h 1631908"/>
                <a:gd name="connsiteX15" fmla="*/ 199688 w 3855772"/>
                <a:gd name="connsiteY15" fmla="*/ 173156 h 1631908"/>
                <a:gd name="connsiteX16" fmla="*/ 199688 w 3855772"/>
                <a:gd name="connsiteY16" fmla="*/ 246913 h 1631908"/>
                <a:gd name="connsiteX17" fmla="*/ 206035 w 3855772"/>
                <a:gd name="connsiteY17" fmla="*/ 246913 h 1631908"/>
                <a:gd name="connsiteX18" fmla="*/ 206035 w 3855772"/>
                <a:gd name="connsiteY18" fmla="*/ 278396 h 1631908"/>
                <a:gd name="connsiteX19" fmla="*/ 217207 w 3855772"/>
                <a:gd name="connsiteY19" fmla="*/ 278396 h 1631908"/>
                <a:gd name="connsiteX20" fmla="*/ 217207 w 3855772"/>
                <a:gd name="connsiteY20" fmla="*/ 305816 h 1631908"/>
                <a:gd name="connsiteX21" fmla="*/ 227617 w 3855772"/>
                <a:gd name="connsiteY21" fmla="*/ 305816 h 1631908"/>
                <a:gd name="connsiteX22" fmla="*/ 227617 w 3855772"/>
                <a:gd name="connsiteY22" fmla="*/ 325239 h 1631908"/>
                <a:gd name="connsiteX23" fmla="*/ 280680 w 3855772"/>
                <a:gd name="connsiteY23" fmla="*/ 325239 h 1631908"/>
                <a:gd name="connsiteX24" fmla="*/ 280680 w 3855772"/>
                <a:gd name="connsiteY24" fmla="*/ 332475 h 1631908"/>
                <a:gd name="connsiteX25" fmla="*/ 300992 w 3855772"/>
                <a:gd name="connsiteY25" fmla="*/ 332475 h 1631908"/>
                <a:gd name="connsiteX26" fmla="*/ 300992 w 3855772"/>
                <a:gd name="connsiteY26" fmla="*/ 337807 h 1631908"/>
                <a:gd name="connsiteX27" fmla="*/ 359895 w 3855772"/>
                <a:gd name="connsiteY27" fmla="*/ 337807 h 1631908"/>
                <a:gd name="connsiteX28" fmla="*/ 359895 w 3855772"/>
                <a:gd name="connsiteY28" fmla="*/ 345424 h 1631908"/>
                <a:gd name="connsiteX29" fmla="*/ 376907 w 3855772"/>
                <a:gd name="connsiteY29" fmla="*/ 345424 h 1631908"/>
                <a:gd name="connsiteX30" fmla="*/ 376907 w 3855772"/>
                <a:gd name="connsiteY30" fmla="*/ 369290 h 1631908"/>
                <a:gd name="connsiteX31" fmla="*/ 389982 w 3855772"/>
                <a:gd name="connsiteY31" fmla="*/ 369290 h 1631908"/>
                <a:gd name="connsiteX32" fmla="*/ 389982 w 3855772"/>
                <a:gd name="connsiteY32" fmla="*/ 398107 h 1631908"/>
                <a:gd name="connsiteX33" fmla="*/ 403439 w 3855772"/>
                <a:gd name="connsiteY33" fmla="*/ 398107 h 1631908"/>
                <a:gd name="connsiteX34" fmla="*/ 403439 w 3855772"/>
                <a:gd name="connsiteY34" fmla="*/ 437207 h 1631908"/>
                <a:gd name="connsiteX35" fmla="*/ 410674 w 3855772"/>
                <a:gd name="connsiteY35" fmla="*/ 437207 h 1631908"/>
                <a:gd name="connsiteX36" fmla="*/ 410674 w 3855772"/>
                <a:gd name="connsiteY36" fmla="*/ 456503 h 1631908"/>
                <a:gd name="connsiteX37" fmla="*/ 416133 w 3855772"/>
                <a:gd name="connsiteY37" fmla="*/ 456503 h 1631908"/>
                <a:gd name="connsiteX38" fmla="*/ 416133 w 3855772"/>
                <a:gd name="connsiteY38" fmla="*/ 479480 h 1631908"/>
                <a:gd name="connsiteX39" fmla="*/ 447616 w 3855772"/>
                <a:gd name="connsiteY39" fmla="*/ 479480 h 1631908"/>
                <a:gd name="connsiteX40" fmla="*/ 447616 w 3855772"/>
                <a:gd name="connsiteY40" fmla="*/ 490779 h 1631908"/>
                <a:gd name="connsiteX41" fmla="*/ 454725 w 3855772"/>
                <a:gd name="connsiteY41" fmla="*/ 490779 h 1631908"/>
                <a:gd name="connsiteX42" fmla="*/ 454725 w 3855772"/>
                <a:gd name="connsiteY42" fmla="*/ 497507 h 1631908"/>
                <a:gd name="connsiteX43" fmla="*/ 482654 w 3855772"/>
                <a:gd name="connsiteY43" fmla="*/ 497507 h 1631908"/>
                <a:gd name="connsiteX44" fmla="*/ 482654 w 3855772"/>
                <a:gd name="connsiteY44" fmla="*/ 505124 h 1631908"/>
                <a:gd name="connsiteX45" fmla="*/ 503854 w 3855772"/>
                <a:gd name="connsiteY45" fmla="*/ 505124 h 1631908"/>
                <a:gd name="connsiteX46" fmla="*/ 503854 w 3855772"/>
                <a:gd name="connsiteY46" fmla="*/ 517691 h 1631908"/>
                <a:gd name="connsiteX47" fmla="*/ 562250 w 3855772"/>
                <a:gd name="connsiteY47" fmla="*/ 517691 h 1631908"/>
                <a:gd name="connsiteX48" fmla="*/ 562250 w 3855772"/>
                <a:gd name="connsiteY48" fmla="*/ 527593 h 1631908"/>
                <a:gd name="connsiteX49" fmla="*/ 578499 w 3855772"/>
                <a:gd name="connsiteY49" fmla="*/ 527593 h 1631908"/>
                <a:gd name="connsiteX50" fmla="*/ 578499 w 3855772"/>
                <a:gd name="connsiteY50" fmla="*/ 559584 h 1631908"/>
                <a:gd name="connsiteX51" fmla="*/ 589924 w 3855772"/>
                <a:gd name="connsiteY51" fmla="*/ 559584 h 1631908"/>
                <a:gd name="connsiteX52" fmla="*/ 589924 w 3855772"/>
                <a:gd name="connsiteY52" fmla="*/ 586116 h 1631908"/>
                <a:gd name="connsiteX53" fmla="*/ 594241 w 3855772"/>
                <a:gd name="connsiteY53" fmla="*/ 586116 h 1631908"/>
                <a:gd name="connsiteX54" fmla="*/ 594241 w 3855772"/>
                <a:gd name="connsiteY54" fmla="*/ 631055 h 1631908"/>
                <a:gd name="connsiteX55" fmla="*/ 601350 w 3855772"/>
                <a:gd name="connsiteY55" fmla="*/ 631055 h 1631908"/>
                <a:gd name="connsiteX56" fmla="*/ 601350 w 3855772"/>
                <a:gd name="connsiteY56" fmla="*/ 648574 h 1631908"/>
                <a:gd name="connsiteX57" fmla="*/ 620773 w 3855772"/>
                <a:gd name="connsiteY57" fmla="*/ 648574 h 1631908"/>
                <a:gd name="connsiteX58" fmla="*/ 620773 w 3855772"/>
                <a:gd name="connsiteY58" fmla="*/ 662538 h 1631908"/>
                <a:gd name="connsiteX59" fmla="*/ 655810 w 3855772"/>
                <a:gd name="connsiteY59" fmla="*/ 662538 h 1631908"/>
                <a:gd name="connsiteX60" fmla="*/ 655810 w 3855772"/>
                <a:gd name="connsiteY60" fmla="*/ 669267 h 1631908"/>
                <a:gd name="connsiteX61" fmla="*/ 718395 w 3855772"/>
                <a:gd name="connsiteY61" fmla="*/ 669267 h 1631908"/>
                <a:gd name="connsiteX62" fmla="*/ 718395 w 3855772"/>
                <a:gd name="connsiteY62" fmla="*/ 680565 h 1631908"/>
                <a:gd name="connsiteX63" fmla="*/ 761557 w 3855772"/>
                <a:gd name="connsiteY63" fmla="*/ 680565 h 1631908"/>
                <a:gd name="connsiteX64" fmla="*/ 761557 w 3855772"/>
                <a:gd name="connsiteY64" fmla="*/ 712048 h 1631908"/>
                <a:gd name="connsiteX65" fmla="*/ 783138 w 3855772"/>
                <a:gd name="connsiteY65" fmla="*/ 712048 h 1631908"/>
                <a:gd name="connsiteX66" fmla="*/ 783138 w 3855772"/>
                <a:gd name="connsiteY66" fmla="*/ 738580 h 1631908"/>
                <a:gd name="connsiteX67" fmla="*/ 793929 w 3855772"/>
                <a:gd name="connsiteY67" fmla="*/ 738580 h 1631908"/>
                <a:gd name="connsiteX68" fmla="*/ 793929 w 3855772"/>
                <a:gd name="connsiteY68" fmla="*/ 800657 h 1631908"/>
                <a:gd name="connsiteX69" fmla="*/ 814621 w 3855772"/>
                <a:gd name="connsiteY69" fmla="*/ 800657 h 1631908"/>
                <a:gd name="connsiteX70" fmla="*/ 814621 w 3855772"/>
                <a:gd name="connsiteY70" fmla="*/ 824015 h 1631908"/>
                <a:gd name="connsiteX71" fmla="*/ 822746 w 3855772"/>
                <a:gd name="connsiteY71" fmla="*/ 824015 h 1631908"/>
                <a:gd name="connsiteX72" fmla="*/ 822746 w 3855772"/>
                <a:gd name="connsiteY72" fmla="*/ 846485 h 1631908"/>
                <a:gd name="connsiteX73" fmla="*/ 880253 w 3855772"/>
                <a:gd name="connsiteY73" fmla="*/ 846485 h 1631908"/>
                <a:gd name="connsiteX74" fmla="*/ 880253 w 3855772"/>
                <a:gd name="connsiteY74" fmla="*/ 856387 h 1631908"/>
                <a:gd name="connsiteX75" fmla="*/ 912625 w 3855772"/>
                <a:gd name="connsiteY75" fmla="*/ 856387 h 1631908"/>
                <a:gd name="connsiteX76" fmla="*/ 912625 w 3855772"/>
                <a:gd name="connsiteY76" fmla="*/ 864512 h 1631908"/>
                <a:gd name="connsiteX77" fmla="*/ 936110 w 3855772"/>
                <a:gd name="connsiteY77" fmla="*/ 864512 h 1631908"/>
                <a:gd name="connsiteX78" fmla="*/ 936110 w 3855772"/>
                <a:gd name="connsiteY78" fmla="*/ 874413 h 1631908"/>
                <a:gd name="connsiteX79" fmla="*/ 960865 w 3855772"/>
                <a:gd name="connsiteY79" fmla="*/ 874413 h 1631908"/>
                <a:gd name="connsiteX80" fmla="*/ 960865 w 3855772"/>
                <a:gd name="connsiteY80" fmla="*/ 901834 h 1631908"/>
                <a:gd name="connsiteX81" fmla="*/ 969370 w 3855772"/>
                <a:gd name="connsiteY81" fmla="*/ 901834 h 1631908"/>
                <a:gd name="connsiteX82" fmla="*/ 969370 w 3855772"/>
                <a:gd name="connsiteY82" fmla="*/ 916687 h 1631908"/>
                <a:gd name="connsiteX83" fmla="*/ 979653 w 3855772"/>
                <a:gd name="connsiteY83" fmla="*/ 916687 h 1631908"/>
                <a:gd name="connsiteX84" fmla="*/ 979653 w 3855772"/>
                <a:gd name="connsiteY84" fmla="*/ 946393 h 1631908"/>
                <a:gd name="connsiteX85" fmla="*/ 995394 w 3855772"/>
                <a:gd name="connsiteY85" fmla="*/ 946393 h 1631908"/>
                <a:gd name="connsiteX86" fmla="*/ 995394 w 3855772"/>
                <a:gd name="connsiteY86" fmla="*/ 967974 h 1631908"/>
                <a:gd name="connsiteX87" fmla="*/ 1015706 w 3855772"/>
                <a:gd name="connsiteY87" fmla="*/ 967974 h 1631908"/>
                <a:gd name="connsiteX88" fmla="*/ 1015706 w 3855772"/>
                <a:gd name="connsiteY88" fmla="*/ 987777 h 1631908"/>
                <a:gd name="connsiteX89" fmla="*/ 1032336 w 3855772"/>
                <a:gd name="connsiteY89" fmla="*/ 987777 h 1631908"/>
                <a:gd name="connsiteX90" fmla="*/ 1032336 w 3855772"/>
                <a:gd name="connsiteY90" fmla="*/ 997172 h 1631908"/>
                <a:gd name="connsiteX91" fmla="*/ 1098475 w 3855772"/>
                <a:gd name="connsiteY91" fmla="*/ 997172 h 1631908"/>
                <a:gd name="connsiteX92" fmla="*/ 1098475 w 3855772"/>
                <a:gd name="connsiteY92" fmla="*/ 1008089 h 1631908"/>
                <a:gd name="connsiteX93" fmla="*/ 1133132 w 3855772"/>
                <a:gd name="connsiteY93" fmla="*/ 1008089 h 1631908"/>
                <a:gd name="connsiteX94" fmla="*/ 1133132 w 3855772"/>
                <a:gd name="connsiteY94" fmla="*/ 1013040 h 1631908"/>
                <a:gd name="connsiteX95" fmla="*/ 1172232 w 3855772"/>
                <a:gd name="connsiteY95" fmla="*/ 1013040 h 1631908"/>
                <a:gd name="connsiteX96" fmla="*/ 1172232 w 3855772"/>
                <a:gd name="connsiteY96" fmla="*/ 1032717 h 1631908"/>
                <a:gd name="connsiteX97" fmla="*/ 1235198 w 3855772"/>
                <a:gd name="connsiteY97" fmla="*/ 1032717 h 1631908"/>
                <a:gd name="connsiteX98" fmla="*/ 1235198 w 3855772"/>
                <a:gd name="connsiteY98" fmla="*/ 1039953 h 1631908"/>
                <a:gd name="connsiteX99" fmla="*/ 1246496 w 3855772"/>
                <a:gd name="connsiteY99" fmla="*/ 1039953 h 1631908"/>
                <a:gd name="connsiteX100" fmla="*/ 1246496 w 3855772"/>
                <a:gd name="connsiteY100" fmla="*/ 1045412 h 1631908"/>
                <a:gd name="connsiteX101" fmla="*/ 1265792 w 3855772"/>
                <a:gd name="connsiteY101" fmla="*/ 1045412 h 1631908"/>
                <a:gd name="connsiteX102" fmla="*/ 1265792 w 3855772"/>
                <a:gd name="connsiteY102" fmla="*/ 1053409 h 1631908"/>
                <a:gd name="connsiteX103" fmla="*/ 1358844 w 3855772"/>
                <a:gd name="connsiteY103" fmla="*/ 1053409 h 1631908"/>
                <a:gd name="connsiteX104" fmla="*/ 1358844 w 3855772"/>
                <a:gd name="connsiteY104" fmla="*/ 1085908 h 1631908"/>
                <a:gd name="connsiteX105" fmla="*/ 1369254 w 3855772"/>
                <a:gd name="connsiteY105" fmla="*/ 1085908 h 1631908"/>
                <a:gd name="connsiteX106" fmla="*/ 1369254 w 3855772"/>
                <a:gd name="connsiteY106" fmla="*/ 1104696 h 1631908"/>
                <a:gd name="connsiteX107" fmla="*/ 1385884 w 3855772"/>
                <a:gd name="connsiteY107" fmla="*/ 1104696 h 1631908"/>
                <a:gd name="connsiteX108" fmla="*/ 1385884 w 3855772"/>
                <a:gd name="connsiteY108" fmla="*/ 1120057 h 1631908"/>
                <a:gd name="connsiteX109" fmla="*/ 1400737 w 3855772"/>
                <a:gd name="connsiteY109" fmla="*/ 1120057 h 1631908"/>
                <a:gd name="connsiteX110" fmla="*/ 1400737 w 3855772"/>
                <a:gd name="connsiteY110" fmla="*/ 1135798 h 1631908"/>
                <a:gd name="connsiteX111" fmla="*/ 1413305 w 3855772"/>
                <a:gd name="connsiteY111" fmla="*/ 1135798 h 1631908"/>
                <a:gd name="connsiteX112" fmla="*/ 1413305 w 3855772"/>
                <a:gd name="connsiteY112" fmla="*/ 1142272 h 1631908"/>
                <a:gd name="connsiteX113" fmla="*/ 1431332 w 3855772"/>
                <a:gd name="connsiteY113" fmla="*/ 1142272 h 1631908"/>
                <a:gd name="connsiteX114" fmla="*/ 1431332 w 3855772"/>
                <a:gd name="connsiteY114" fmla="*/ 1156491 h 1631908"/>
                <a:gd name="connsiteX115" fmla="*/ 1470432 w 3855772"/>
                <a:gd name="connsiteY115" fmla="*/ 1156491 h 1631908"/>
                <a:gd name="connsiteX116" fmla="*/ 1470432 w 3855772"/>
                <a:gd name="connsiteY116" fmla="*/ 1165504 h 1631908"/>
                <a:gd name="connsiteX117" fmla="*/ 1569450 w 3855772"/>
                <a:gd name="connsiteY117" fmla="*/ 1165504 h 1631908"/>
                <a:gd name="connsiteX118" fmla="*/ 1569450 w 3855772"/>
                <a:gd name="connsiteY118" fmla="*/ 1173501 h 1631908"/>
                <a:gd name="connsiteX119" fmla="*/ 1582018 w 3855772"/>
                <a:gd name="connsiteY119" fmla="*/ 1173501 h 1631908"/>
                <a:gd name="connsiteX120" fmla="*/ 1582018 w 3855772"/>
                <a:gd name="connsiteY120" fmla="*/ 1190639 h 1631908"/>
                <a:gd name="connsiteX121" fmla="*/ 1594205 w 3855772"/>
                <a:gd name="connsiteY121" fmla="*/ 1190639 h 1631908"/>
                <a:gd name="connsiteX122" fmla="*/ 1594205 w 3855772"/>
                <a:gd name="connsiteY122" fmla="*/ 1202826 h 1631908"/>
                <a:gd name="connsiteX123" fmla="*/ 1782595 w 3855772"/>
                <a:gd name="connsiteY123" fmla="*/ 1202826 h 1631908"/>
                <a:gd name="connsiteX124" fmla="*/ 1782595 w 3855772"/>
                <a:gd name="connsiteY124" fmla="*/ 1215394 h 1631908"/>
                <a:gd name="connsiteX125" fmla="*/ 1800114 w 3855772"/>
                <a:gd name="connsiteY125" fmla="*/ 1215394 h 1631908"/>
                <a:gd name="connsiteX126" fmla="*/ 1800114 w 3855772"/>
                <a:gd name="connsiteY126" fmla="*/ 1222122 h 1631908"/>
                <a:gd name="connsiteX127" fmla="*/ 1814077 w 3855772"/>
                <a:gd name="connsiteY127" fmla="*/ 1222122 h 1631908"/>
                <a:gd name="connsiteX128" fmla="*/ 1814077 w 3855772"/>
                <a:gd name="connsiteY128" fmla="*/ 1238752 h 1631908"/>
                <a:gd name="connsiteX129" fmla="*/ 1843784 w 3855772"/>
                <a:gd name="connsiteY129" fmla="*/ 1238752 h 1631908"/>
                <a:gd name="connsiteX130" fmla="*/ 1843784 w 3855772"/>
                <a:gd name="connsiteY130" fmla="*/ 1248273 h 1631908"/>
                <a:gd name="connsiteX131" fmla="*/ 1895070 w 3855772"/>
                <a:gd name="connsiteY131" fmla="*/ 1248273 h 1631908"/>
                <a:gd name="connsiteX132" fmla="*/ 1895070 w 3855772"/>
                <a:gd name="connsiteY132" fmla="*/ 1261222 h 1631908"/>
                <a:gd name="connsiteX133" fmla="*/ 1932393 w 3855772"/>
                <a:gd name="connsiteY133" fmla="*/ 1261222 h 1631908"/>
                <a:gd name="connsiteX134" fmla="*/ 1932393 w 3855772"/>
                <a:gd name="connsiteY134" fmla="*/ 1270235 h 1631908"/>
                <a:gd name="connsiteX135" fmla="*/ 1948642 w 3855772"/>
                <a:gd name="connsiteY135" fmla="*/ 1270235 h 1631908"/>
                <a:gd name="connsiteX136" fmla="*/ 1948642 w 3855772"/>
                <a:gd name="connsiteY136" fmla="*/ 1278868 h 1631908"/>
                <a:gd name="connsiteX137" fmla="*/ 2073685 w 3855772"/>
                <a:gd name="connsiteY137" fmla="*/ 1278868 h 1631908"/>
                <a:gd name="connsiteX138" fmla="*/ 2073685 w 3855772"/>
                <a:gd name="connsiteY138" fmla="*/ 1287754 h 1631908"/>
                <a:gd name="connsiteX139" fmla="*/ 2084476 w 3855772"/>
                <a:gd name="connsiteY139" fmla="*/ 1287754 h 1631908"/>
                <a:gd name="connsiteX140" fmla="*/ 2084476 w 3855772"/>
                <a:gd name="connsiteY140" fmla="*/ 1297275 h 1631908"/>
                <a:gd name="connsiteX141" fmla="*/ 2095647 w 3855772"/>
                <a:gd name="connsiteY141" fmla="*/ 1297275 h 1631908"/>
                <a:gd name="connsiteX142" fmla="*/ 2095647 w 3855772"/>
                <a:gd name="connsiteY142" fmla="*/ 1306288 h 1631908"/>
                <a:gd name="connsiteX143" fmla="*/ 2207741 w 3855772"/>
                <a:gd name="connsiteY143" fmla="*/ 1306288 h 1631908"/>
                <a:gd name="connsiteX144" fmla="*/ 2207741 w 3855772"/>
                <a:gd name="connsiteY144" fmla="*/ 1317079 h 1631908"/>
                <a:gd name="connsiteX145" fmla="*/ 2218024 w 3855772"/>
                <a:gd name="connsiteY145" fmla="*/ 1317079 h 1631908"/>
                <a:gd name="connsiteX146" fmla="*/ 2218024 w 3855772"/>
                <a:gd name="connsiteY146" fmla="*/ 1323299 h 1631908"/>
                <a:gd name="connsiteX147" fmla="*/ 2311204 w 3855772"/>
                <a:gd name="connsiteY147" fmla="*/ 1323299 h 1631908"/>
                <a:gd name="connsiteX148" fmla="*/ 2311204 w 3855772"/>
                <a:gd name="connsiteY148" fmla="*/ 1330028 h 1631908"/>
                <a:gd name="connsiteX149" fmla="*/ 2341671 w 3855772"/>
                <a:gd name="connsiteY149" fmla="*/ 1330028 h 1631908"/>
                <a:gd name="connsiteX150" fmla="*/ 2341671 w 3855772"/>
                <a:gd name="connsiteY150" fmla="*/ 1348054 h 1631908"/>
                <a:gd name="connsiteX151" fmla="*/ 2382167 w 3855772"/>
                <a:gd name="connsiteY151" fmla="*/ 1348054 h 1631908"/>
                <a:gd name="connsiteX152" fmla="*/ 2382167 w 3855772"/>
                <a:gd name="connsiteY152" fmla="*/ 1366969 h 1631908"/>
                <a:gd name="connsiteX153" fmla="*/ 2399305 w 3855772"/>
                <a:gd name="connsiteY153" fmla="*/ 1366969 h 1631908"/>
                <a:gd name="connsiteX154" fmla="*/ 2399305 w 3855772"/>
                <a:gd name="connsiteY154" fmla="*/ 1394390 h 1631908"/>
                <a:gd name="connsiteX155" fmla="*/ 2464937 w 3855772"/>
                <a:gd name="connsiteY155" fmla="*/ 1394390 h 1631908"/>
                <a:gd name="connsiteX156" fmla="*/ 2464937 w 3855772"/>
                <a:gd name="connsiteY156" fmla="*/ 1405688 h 1631908"/>
                <a:gd name="connsiteX157" fmla="*/ 2530696 w 3855772"/>
                <a:gd name="connsiteY157" fmla="*/ 1405688 h 1631908"/>
                <a:gd name="connsiteX158" fmla="*/ 2530696 w 3855772"/>
                <a:gd name="connsiteY158" fmla="*/ 1413305 h 1631908"/>
                <a:gd name="connsiteX159" fmla="*/ 2664244 w 3855772"/>
                <a:gd name="connsiteY159" fmla="*/ 1413305 h 1631908"/>
                <a:gd name="connsiteX160" fmla="*/ 2664244 w 3855772"/>
                <a:gd name="connsiteY160" fmla="*/ 1450628 h 1631908"/>
                <a:gd name="connsiteX161" fmla="*/ 2676432 w 3855772"/>
                <a:gd name="connsiteY161" fmla="*/ 1450628 h 1631908"/>
                <a:gd name="connsiteX162" fmla="*/ 2676432 w 3855772"/>
                <a:gd name="connsiteY162" fmla="*/ 1473097 h 1631908"/>
                <a:gd name="connsiteX163" fmla="*/ 2733050 w 3855772"/>
                <a:gd name="connsiteY163" fmla="*/ 1473097 h 1631908"/>
                <a:gd name="connsiteX164" fmla="*/ 2733050 w 3855772"/>
                <a:gd name="connsiteY164" fmla="*/ 1481222 h 1631908"/>
                <a:gd name="connsiteX165" fmla="*/ 2747902 w 3855772"/>
                <a:gd name="connsiteY165" fmla="*/ 1481222 h 1631908"/>
                <a:gd name="connsiteX166" fmla="*/ 2747902 w 3855772"/>
                <a:gd name="connsiteY166" fmla="*/ 1489727 h 1631908"/>
                <a:gd name="connsiteX167" fmla="*/ 2765041 w 3855772"/>
                <a:gd name="connsiteY167" fmla="*/ 1489727 h 1631908"/>
                <a:gd name="connsiteX168" fmla="*/ 2765041 w 3855772"/>
                <a:gd name="connsiteY168" fmla="*/ 1498360 h 1631908"/>
                <a:gd name="connsiteX169" fmla="*/ 2846033 w 3855772"/>
                <a:gd name="connsiteY169" fmla="*/ 1498360 h 1631908"/>
                <a:gd name="connsiteX170" fmla="*/ 2846033 w 3855772"/>
                <a:gd name="connsiteY170" fmla="*/ 1514482 h 1631908"/>
                <a:gd name="connsiteX171" fmla="*/ 2971457 w 3855772"/>
                <a:gd name="connsiteY171" fmla="*/ 1514482 h 1631908"/>
                <a:gd name="connsiteX172" fmla="*/ 2971457 w 3855772"/>
                <a:gd name="connsiteY172" fmla="*/ 1528954 h 1631908"/>
                <a:gd name="connsiteX173" fmla="*/ 3254804 w 3855772"/>
                <a:gd name="connsiteY173" fmla="*/ 1528954 h 1631908"/>
                <a:gd name="connsiteX174" fmla="*/ 3254804 w 3855772"/>
                <a:gd name="connsiteY174" fmla="*/ 1540633 h 1631908"/>
                <a:gd name="connsiteX175" fmla="*/ 3262547 w 3855772"/>
                <a:gd name="connsiteY175" fmla="*/ 1540633 h 1631908"/>
                <a:gd name="connsiteX176" fmla="*/ 3262547 w 3855772"/>
                <a:gd name="connsiteY176" fmla="*/ 1568054 h 1631908"/>
                <a:gd name="connsiteX177" fmla="*/ 3315611 w 3855772"/>
                <a:gd name="connsiteY177" fmla="*/ 1568054 h 1631908"/>
                <a:gd name="connsiteX178" fmla="*/ 3315611 w 3855772"/>
                <a:gd name="connsiteY178" fmla="*/ 1593190 h 1631908"/>
                <a:gd name="connsiteX179" fmla="*/ 3382132 w 3855772"/>
                <a:gd name="connsiteY179" fmla="*/ 1593190 h 1631908"/>
                <a:gd name="connsiteX180" fmla="*/ 3382132 w 3855772"/>
                <a:gd name="connsiteY180" fmla="*/ 1615278 h 1631908"/>
                <a:gd name="connsiteX181" fmla="*/ 3516188 w 3855772"/>
                <a:gd name="connsiteY181" fmla="*/ 1615278 h 1631908"/>
                <a:gd name="connsiteX182" fmla="*/ 3516188 w 3855772"/>
                <a:gd name="connsiteY182" fmla="*/ 1631908 h 1631908"/>
                <a:gd name="connsiteX183" fmla="*/ 3855772 w 3855772"/>
                <a:gd name="connsiteY183" fmla="*/ 1631908 h 1631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3855772" h="1631908">
                  <a:moveTo>
                    <a:pt x="0" y="0"/>
                  </a:moveTo>
                  <a:lnTo>
                    <a:pt x="59792" y="0"/>
                  </a:lnTo>
                  <a:lnTo>
                    <a:pt x="59792" y="13076"/>
                  </a:lnTo>
                  <a:lnTo>
                    <a:pt x="102573" y="13076"/>
                  </a:lnTo>
                  <a:lnTo>
                    <a:pt x="102573" y="30087"/>
                  </a:lnTo>
                  <a:lnTo>
                    <a:pt x="119711" y="30087"/>
                  </a:lnTo>
                  <a:lnTo>
                    <a:pt x="119711" y="43162"/>
                  </a:lnTo>
                  <a:lnTo>
                    <a:pt x="161985" y="43162"/>
                  </a:lnTo>
                  <a:lnTo>
                    <a:pt x="161985" y="62966"/>
                  </a:lnTo>
                  <a:lnTo>
                    <a:pt x="169982" y="62966"/>
                  </a:lnTo>
                  <a:lnTo>
                    <a:pt x="169982" y="81373"/>
                  </a:lnTo>
                  <a:lnTo>
                    <a:pt x="181788" y="81373"/>
                  </a:lnTo>
                  <a:lnTo>
                    <a:pt x="181788" y="102573"/>
                  </a:lnTo>
                  <a:lnTo>
                    <a:pt x="191183" y="102573"/>
                  </a:lnTo>
                  <a:lnTo>
                    <a:pt x="191183" y="173156"/>
                  </a:lnTo>
                  <a:lnTo>
                    <a:pt x="199688" y="173156"/>
                  </a:lnTo>
                  <a:lnTo>
                    <a:pt x="199688" y="246913"/>
                  </a:lnTo>
                  <a:lnTo>
                    <a:pt x="206035" y="246913"/>
                  </a:lnTo>
                  <a:lnTo>
                    <a:pt x="206035" y="278396"/>
                  </a:lnTo>
                  <a:lnTo>
                    <a:pt x="217207" y="278396"/>
                  </a:lnTo>
                  <a:lnTo>
                    <a:pt x="217207" y="305816"/>
                  </a:lnTo>
                  <a:lnTo>
                    <a:pt x="227617" y="305816"/>
                  </a:lnTo>
                  <a:lnTo>
                    <a:pt x="227617" y="325239"/>
                  </a:lnTo>
                  <a:lnTo>
                    <a:pt x="280680" y="325239"/>
                  </a:lnTo>
                  <a:lnTo>
                    <a:pt x="280680" y="332475"/>
                  </a:lnTo>
                  <a:lnTo>
                    <a:pt x="300992" y="332475"/>
                  </a:lnTo>
                  <a:lnTo>
                    <a:pt x="300992" y="337807"/>
                  </a:lnTo>
                  <a:lnTo>
                    <a:pt x="359895" y="337807"/>
                  </a:lnTo>
                  <a:lnTo>
                    <a:pt x="359895" y="345424"/>
                  </a:lnTo>
                  <a:lnTo>
                    <a:pt x="376907" y="345424"/>
                  </a:lnTo>
                  <a:lnTo>
                    <a:pt x="376907" y="369290"/>
                  </a:lnTo>
                  <a:lnTo>
                    <a:pt x="389982" y="369290"/>
                  </a:lnTo>
                  <a:lnTo>
                    <a:pt x="389982" y="398107"/>
                  </a:lnTo>
                  <a:lnTo>
                    <a:pt x="403439" y="398107"/>
                  </a:lnTo>
                  <a:lnTo>
                    <a:pt x="403439" y="437207"/>
                  </a:lnTo>
                  <a:lnTo>
                    <a:pt x="410674" y="437207"/>
                  </a:lnTo>
                  <a:lnTo>
                    <a:pt x="410674" y="456503"/>
                  </a:lnTo>
                  <a:lnTo>
                    <a:pt x="416133" y="456503"/>
                  </a:lnTo>
                  <a:lnTo>
                    <a:pt x="416133" y="479480"/>
                  </a:lnTo>
                  <a:lnTo>
                    <a:pt x="447616" y="479480"/>
                  </a:lnTo>
                  <a:lnTo>
                    <a:pt x="447616" y="490779"/>
                  </a:lnTo>
                  <a:lnTo>
                    <a:pt x="454725" y="490779"/>
                  </a:lnTo>
                  <a:lnTo>
                    <a:pt x="454725" y="497507"/>
                  </a:lnTo>
                  <a:lnTo>
                    <a:pt x="482654" y="497507"/>
                  </a:lnTo>
                  <a:lnTo>
                    <a:pt x="482654" y="505124"/>
                  </a:lnTo>
                  <a:lnTo>
                    <a:pt x="503854" y="505124"/>
                  </a:lnTo>
                  <a:lnTo>
                    <a:pt x="503854" y="517691"/>
                  </a:lnTo>
                  <a:lnTo>
                    <a:pt x="562250" y="517691"/>
                  </a:lnTo>
                  <a:lnTo>
                    <a:pt x="562250" y="527593"/>
                  </a:lnTo>
                  <a:lnTo>
                    <a:pt x="578499" y="527593"/>
                  </a:lnTo>
                  <a:lnTo>
                    <a:pt x="578499" y="559584"/>
                  </a:lnTo>
                  <a:lnTo>
                    <a:pt x="589924" y="559584"/>
                  </a:lnTo>
                  <a:lnTo>
                    <a:pt x="589924" y="586116"/>
                  </a:lnTo>
                  <a:lnTo>
                    <a:pt x="594241" y="586116"/>
                  </a:lnTo>
                  <a:lnTo>
                    <a:pt x="594241" y="631055"/>
                  </a:lnTo>
                  <a:lnTo>
                    <a:pt x="601350" y="631055"/>
                  </a:lnTo>
                  <a:lnTo>
                    <a:pt x="601350" y="648574"/>
                  </a:lnTo>
                  <a:lnTo>
                    <a:pt x="620773" y="648574"/>
                  </a:lnTo>
                  <a:lnTo>
                    <a:pt x="620773" y="662538"/>
                  </a:lnTo>
                  <a:lnTo>
                    <a:pt x="655810" y="662538"/>
                  </a:lnTo>
                  <a:lnTo>
                    <a:pt x="655810" y="669267"/>
                  </a:lnTo>
                  <a:lnTo>
                    <a:pt x="718395" y="669267"/>
                  </a:lnTo>
                  <a:lnTo>
                    <a:pt x="718395" y="680565"/>
                  </a:lnTo>
                  <a:lnTo>
                    <a:pt x="761557" y="680565"/>
                  </a:lnTo>
                  <a:lnTo>
                    <a:pt x="761557" y="712048"/>
                  </a:lnTo>
                  <a:lnTo>
                    <a:pt x="783138" y="712048"/>
                  </a:lnTo>
                  <a:lnTo>
                    <a:pt x="783138" y="738580"/>
                  </a:lnTo>
                  <a:lnTo>
                    <a:pt x="793929" y="738580"/>
                  </a:lnTo>
                  <a:lnTo>
                    <a:pt x="793929" y="800657"/>
                  </a:lnTo>
                  <a:lnTo>
                    <a:pt x="814621" y="800657"/>
                  </a:lnTo>
                  <a:lnTo>
                    <a:pt x="814621" y="824015"/>
                  </a:lnTo>
                  <a:lnTo>
                    <a:pt x="822746" y="824015"/>
                  </a:lnTo>
                  <a:lnTo>
                    <a:pt x="822746" y="846485"/>
                  </a:lnTo>
                  <a:lnTo>
                    <a:pt x="880253" y="846485"/>
                  </a:lnTo>
                  <a:lnTo>
                    <a:pt x="880253" y="856387"/>
                  </a:lnTo>
                  <a:lnTo>
                    <a:pt x="912625" y="856387"/>
                  </a:lnTo>
                  <a:lnTo>
                    <a:pt x="912625" y="864512"/>
                  </a:lnTo>
                  <a:lnTo>
                    <a:pt x="936110" y="864512"/>
                  </a:lnTo>
                  <a:lnTo>
                    <a:pt x="936110" y="874413"/>
                  </a:lnTo>
                  <a:lnTo>
                    <a:pt x="960865" y="874413"/>
                  </a:lnTo>
                  <a:lnTo>
                    <a:pt x="960865" y="901834"/>
                  </a:lnTo>
                  <a:lnTo>
                    <a:pt x="969370" y="901834"/>
                  </a:lnTo>
                  <a:lnTo>
                    <a:pt x="969370" y="916687"/>
                  </a:lnTo>
                  <a:lnTo>
                    <a:pt x="979653" y="916687"/>
                  </a:lnTo>
                  <a:lnTo>
                    <a:pt x="979653" y="946393"/>
                  </a:lnTo>
                  <a:lnTo>
                    <a:pt x="995394" y="946393"/>
                  </a:lnTo>
                  <a:lnTo>
                    <a:pt x="995394" y="967974"/>
                  </a:lnTo>
                  <a:lnTo>
                    <a:pt x="1015706" y="967974"/>
                  </a:lnTo>
                  <a:lnTo>
                    <a:pt x="1015706" y="987777"/>
                  </a:lnTo>
                  <a:lnTo>
                    <a:pt x="1032336" y="987777"/>
                  </a:lnTo>
                  <a:lnTo>
                    <a:pt x="1032336" y="997172"/>
                  </a:lnTo>
                  <a:lnTo>
                    <a:pt x="1098475" y="997172"/>
                  </a:lnTo>
                  <a:lnTo>
                    <a:pt x="1098475" y="1008089"/>
                  </a:lnTo>
                  <a:lnTo>
                    <a:pt x="1133132" y="1008089"/>
                  </a:lnTo>
                  <a:lnTo>
                    <a:pt x="1133132" y="1013040"/>
                  </a:lnTo>
                  <a:lnTo>
                    <a:pt x="1172232" y="1013040"/>
                  </a:lnTo>
                  <a:lnTo>
                    <a:pt x="1172232" y="1032717"/>
                  </a:lnTo>
                  <a:lnTo>
                    <a:pt x="1235198" y="1032717"/>
                  </a:lnTo>
                  <a:lnTo>
                    <a:pt x="1235198" y="1039953"/>
                  </a:lnTo>
                  <a:lnTo>
                    <a:pt x="1246496" y="1039953"/>
                  </a:lnTo>
                  <a:lnTo>
                    <a:pt x="1246496" y="1045412"/>
                  </a:lnTo>
                  <a:lnTo>
                    <a:pt x="1265792" y="1045412"/>
                  </a:lnTo>
                  <a:lnTo>
                    <a:pt x="1265792" y="1053409"/>
                  </a:lnTo>
                  <a:lnTo>
                    <a:pt x="1358844" y="1053409"/>
                  </a:lnTo>
                  <a:lnTo>
                    <a:pt x="1358844" y="1085908"/>
                  </a:lnTo>
                  <a:lnTo>
                    <a:pt x="1369254" y="1085908"/>
                  </a:lnTo>
                  <a:lnTo>
                    <a:pt x="1369254" y="1104696"/>
                  </a:lnTo>
                  <a:lnTo>
                    <a:pt x="1385884" y="1104696"/>
                  </a:lnTo>
                  <a:lnTo>
                    <a:pt x="1385884" y="1120057"/>
                  </a:lnTo>
                  <a:lnTo>
                    <a:pt x="1400737" y="1120057"/>
                  </a:lnTo>
                  <a:lnTo>
                    <a:pt x="1400737" y="1135798"/>
                  </a:lnTo>
                  <a:lnTo>
                    <a:pt x="1413305" y="1135798"/>
                  </a:lnTo>
                  <a:lnTo>
                    <a:pt x="1413305" y="1142272"/>
                  </a:lnTo>
                  <a:lnTo>
                    <a:pt x="1431332" y="1142272"/>
                  </a:lnTo>
                  <a:lnTo>
                    <a:pt x="1431332" y="1156491"/>
                  </a:lnTo>
                  <a:lnTo>
                    <a:pt x="1470432" y="1156491"/>
                  </a:lnTo>
                  <a:lnTo>
                    <a:pt x="1470432" y="1165504"/>
                  </a:lnTo>
                  <a:lnTo>
                    <a:pt x="1569450" y="1165504"/>
                  </a:lnTo>
                  <a:lnTo>
                    <a:pt x="1569450" y="1173501"/>
                  </a:lnTo>
                  <a:lnTo>
                    <a:pt x="1582018" y="1173501"/>
                  </a:lnTo>
                  <a:lnTo>
                    <a:pt x="1582018" y="1190639"/>
                  </a:lnTo>
                  <a:lnTo>
                    <a:pt x="1594205" y="1190639"/>
                  </a:lnTo>
                  <a:lnTo>
                    <a:pt x="1594205" y="1202826"/>
                  </a:lnTo>
                  <a:lnTo>
                    <a:pt x="1782595" y="1202826"/>
                  </a:lnTo>
                  <a:lnTo>
                    <a:pt x="1782595" y="1215394"/>
                  </a:lnTo>
                  <a:lnTo>
                    <a:pt x="1800114" y="1215394"/>
                  </a:lnTo>
                  <a:lnTo>
                    <a:pt x="1800114" y="1222122"/>
                  </a:lnTo>
                  <a:lnTo>
                    <a:pt x="1814077" y="1222122"/>
                  </a:lnTo>
                  <a:lnTo>
                    <a:pt x="1814077" y="1238752"/>
                  </a:lnTo>
                  <a:lnTo>
                    <a:pt x="1843784" y="1238752"/>
                  </a:lnTo>
                  <a:lnTo>
                    <a:pt x="1843784" y="1248273"/>
                  </a:lnTo>
                  <a:lnTo>
                    <a:pt x="1895070" y="1248273"/>
                  </a:lnTo>
                  <a:lnTo>
                    <a:pt x="1895070" y="1261222"/>
                  </a:lnTo>
                  <a:lnTo>
                    <a:pt x="1932393" y="1261222"/>
                  </a:lnTo>
                  <a:lnTo>
                    <a:pt x="1932393" y="1270235"/>
                  </a:lnTo>
                  <a:lnTo>
                    <a:pt x="1948642" y="1270235"/>
                  </a:lnTo>
                  <a:lnTo>
                    <a:pt x="1948642" y="1278868"/>
                  </a:lnTo>
                  <a:lnTo>
                    <a:pt x="2073685" y="1278868"/>
                  </a:lnTo>
                  <a:lnTo>
                    <a:pt x="2073685" y="1287754"/>
                  </a:lnTo>
                  <a:lnTo>
                    <a:pt x="2084476" y="1287754"/>
                  </a:lnTo>
                  <a:lnTo>
                    <a:pt x="2084476" y="1297275"/>
                  </a:lnTo>
                  <a:lnTo>
                    <a:pt x="2095647" y="1297275"/>
                  </a:lnTo>
                  <a:lnTo>
                    <a:pt x="2095647" y="1306288"/>
                  </a:lnTo>
                  <a:lnTo>
                    <a:pt x="2207741" y="1306288"/>
                  </a:lnTo>
                  <a:lnTo>
                    <a:pt x="2207741" y="1317079"/>
                  </a:lnTo>
                  <a:lnTo>
                    <a:pt x="2218024" y="1317079"/>
                  </a:lnTo>
                  <a:lnTo>
                    <a:pt x="2218024" y="1323299"/>
                  </a:lnTo>
                  <a:lnTo>
                    <a:pt x="2311204" y="1323299"/>
                  </a:lnTo>
                  <a:lnTo>
                    <a:pt x="2311204" y="1330028"/>
                  </a:lnTo>
                  <a:lnTo>
                    <a:pt x="2341671" y="1330028"/>
                  </a:lnTo>
                  <a:lnTo>
                    <a:pt x="2341671" y="1348054"/>
                  </a:lnTo>
                  <a:lnTo>
                    <a:pt x="2382167" y="1348054"/>
                  </a:lnTo>
                  <a:lnTo>
                    <a:pt x="2382167" y="1366969"/>
                  </a:lnTo>
                  <a:lnTo>
                    <a:pt x="2399305" y="1366969"/>
                  </a:lnTo>
                  <a:lnTo>
                    <a:pt x="2399305" y="1394390"/>
                  </a:lnTo>
                  <a:lnTo>
                    <a:pt x="2464937" y="1394390"/>
                  </a:lnTo>
                  <a:lnTo>
                    <a:pt x="2464937" y="1405688"/>
                  </a:lnTo>
                  <a:lnTo>
                    <a:pt x="2530696" y="1405688"/>
                  </a:lnTo>
                  <a:lnTo>
                    <a:pt x="2530696" y="1413305"/>
                  </a:lnTo>
                  <a:lnTo>
                    <a:pt x="2664244" y="1413305"/>
                  </a:lnTo>
                  <a:lnTo>
                    <a:pt x="2664244" y="1450628"/>
                  </a:lnTo>
                  <a:lnTo>
                    <a:pt x="2676432" y="1450628"/>
                  </a:lnTo>
                  <a:lnTo>
                    <a:pt x="2676432" y="1473097"/>
                  </a:lnTo>
                  <a:lnTo>
                    <a:pt x="2733050" y="1473097"/>
                  </a:lnTo>
                  <a:lnTo>
                    <a:pt x="2733050" y="1481222"/>
                  </a:lnTo>
                  <a:lnTo>
                    <a:pt x="2747902" y="1481222"/>
                  </a:lnTo>
                  <a:lnTo>
                    <a:pt x="2747902" y="1489727"/>
                  </a:lnTo>
                  <a:lnTo>
                    <a:pt x="2765041" y="1489727"/>
                  </a:lnTo>
                  <a:lnTo>
                    <a:pt x="2765041" y="1498360"/>
                  </a:lnTo>
                  <a:lnTo>
                    <a:pt x="2846033" y="1498360"/>
                  </a:lnTo>
                  <a:lnTo>
                    <a:pt x="2846033" y="1514482"/>
                  </a:lnTo>
                  <a:lnTo>
                    <a:pt x="2971457" y="1514482"/>
                  </a:lnTo>
                  <a:lnTo>
                    <a:pt x="2971457" y="1528954"/>
                  </a:lnTo>
                  <a:lnTo>
                    <a:pt x="3254804" y="1528954"/>
                  </a:lnTo>
                  <a:lnTo>
                    <a:pt x="3254804" y="1540633"/>
                  </a:lnTo>
                  <a:lnTo>
                    <a:pt x="3262547" y="1540633"/>
                  </a:lnTo>
                  <a:lnTo>
                    <a:pt x="3262547" y="1568054"/>
                  </a:lnTo>
                  <a:lnTo>
                    <a:pt x="3315611" y="1568054"/>
                  </a:lnTo>
                  <a:lnTo>
                    <a:pt x="3315611" y="1593190"/>
                  </a:lnTo>
                  <a:lnTo>
                    <a:pt x="3382132" y="1593190"/>
                  </a:lnTo>
                  <a:lnTo>
                    <a:pt x="3382132" y="1615278"/>
                  </a:lnTo>
                  <a:lnTo>
                    <a:pt x="3516188" y="1615278"/>
                  </a:lnTo>
                  <a:lnTo>
                    <a:pt x="3516188" y="1631908"/>
                  </a:lnTo>
                  <a:lnTo>
                    <a:pt x="3855772" y="1631908"/>
                  </a:lnTo>
                </a:path>
              </a:pathLst>
            </a:custGeom>
            <a:noFill/>
            <a:ln w="12683" cap="flat">
              <a:solidFill>
                <a:schemeClr val="tx2">
                  <a:lumMod val="75000"/>
                </a:schemeClr>
              </a:solidFill>
              <a:prstDash val="solid"/>
              <a:miter/>
            </a:ln>
          </p:spPr>
          <p:txBody>
            <a:bodyPr rtlCol="0" anchor="ctr"/>
            <a:lstStyle/>
            <a:p>
              <a:endParaRPr lang="en-GB" dirty="0"/>
            </a:p>
          </p:txBody>
        </p:sp>
        <p:sp>
          <p:nvSpPr>
            <p:cNvPr id="468" name="Freeform: Shape 467">
              <a:extLst>
                <a:ext uri="{FF2B5EF4-FFF2-40B4-BE49-F238E27FC236}">
                  <a16:creationId xmlns:a16="http://schemas.microsoft.com/office/drawing/2014/main" id="{61A57EC3-4C9B-4934-BD1A-BDED651D69B1}"/>
                </a:ext>
              </a:extLst>
            </p:cNvPr>
            <p:cNvSpPr/>
            <p:nvPr/>
          </p:nvSpPr>
          <p:spPr>
            <a:xfrm>
              <a:off x="6914042" y="2053788"/>
              <a:ext cx="3581058" cy="1858001"/>
            </a:xfrm>
            <a:custGeom>
              <a:avLst/>
              <a:gdLst>
                <a:gd name="connsiteX0" fmla="*/ 0 w 3581058"/>
                <a:gd name="connsiteY0" fmla="*/ 0 h 1858001"/>
                <a:gd name="connsiteX1" fmla="*/ 25517 w 3581058"/>
                <a:gd name="connsiteY1" fmla="*/ 0 h 1858001"/>
                <a:gd name="connsiteX2" fmla="*/ 25517 w 3581058"/>
                <a:gd name="connsiteY2" fmla="*/ 16503 h 1858001"/>
                <a:gd name="connsiteX3" fmla="*/ 141292 w 3581058"/>
                <a:gd name="connsiteY3" fmla="*/ 16503 h 1858001"/>
                <a:gd name="connsiteX4" fmla="*/ 141292 w 3581058"/>
                <a:gd name="connsiteY4" fmla="*/ 46463 h 1858001"/>
                <a:gd name="connsiteX5" fmla="*/ 173918 w 3581058"/>
                <a:gd name="connsiteY5" fmla="*/ 46463 h 1858001"/>
                <a:gd name="connsiteX6" fmla="*/ 173918 w 3581058"/>
                <a:gd name="connsiteY6" fmla="*/ 80992 h 1858001"/>
                <a:gd name="connsiteX7" fmla="*/ 180519 w 3581058"/>
                <a:gd name="connsiteY7" fmla="*/ 80992 h 1858001"/>
                <a:gd name="connsiteX8" fmla="*/ 180519 w 3581058"/>
                <a:gd name="connsiteY8" fmla="*/ 109429 h 1858001"/>
                <a:gd name="connsiteX9" fmla="*/ 186232 w 3581058"/>
                <a:gd name="connsiteY9" fmla="*/ 109429 h 1858001"/>
                <a:gd name="connsiteX10" fmla="*/ 186232 w 3581058"/>
                <a:gd name="connsiteY10" fmla="*/ 128090 h 1858001"/>
                <a:gd name="connsiteX11" fmla="*/ 190421 w 3581058"/>
                <a:gd name="connsiteY11" fmla="*/ 128090 h 1858001"/>
                <a:gd name="connsiteX12" fmla="*/ 190421 w 3581058"/>
                <a:gd name="connsiteY12" fmla="*/ 165539 h 1858001"/>
                <a:gd name="connsiteX13" fmla="*/ 196388 w 3581058"/>
                <a:gd name="connsiteY13" fmla="*/ 165539 h 1858001"/>
                <a:gd name="connsiteX14" fmla="*/ 196388 w 3581058"/>
                <a:gd name="connsiteY14" fmla="*/ 247674 h 1858001"/>
                <a:gd name="connsiteX15" fmla="*/ 203243 w 3581058"/>
                <a:gd name="connsiteY15" fmla="*/ 247674 h 1858001"/>
                <a:gd name="connsiteX16" fmla="*/ 203243 w 3581058"/>
                <a:gd name="connsiteY16" fmla="*/ 296930 h 1858001"/>
                <a:gd name="connsiteX17" fmla="*/ 210860 w 3581058"/>
                <a:gd name="connsiteY17" fmla="*/ 296930 h 1858001"/>
                <a:gd name="connsiteX18" fmla="*/ 210860 w 3581058"/>
                <a:gd name="connsiteY18" fmla="*/ 331333 h 1858001"/>
                <a:gd name="connsiteX19" fmla="*/ 217715 w 3581058"/>
                <a:gd name="connsiteY19" fmla="*/ 331333 h 1858001"/>
                <a:gd name="connsiteX20" fmla="*/ 217715 w 3581058"/>
                <a:gd name="connsiteY20" fmla="*/ 419561 h 1858001"/>
                <a:gd name="connsiteX21" fmla="*/ 224951 w 3581058"/>
                <a:gd name="connsiteY21" fmla="*/ 419561 h 1858001"/>
                <a:gd name="connsiteX22" fmla="*/ 224951 w 3581058"/>
                <a:gd name="connsiteY22" fmla="*/ 447743 h 1858001"/>
                <a:gd name="connsiteX23" fmla="*/ 269256 w 3581058"/>
                <a:gd name="connsiteY23" fmla="*/ 447743 h 1858001"/>
                <a:gd name="connsiteX24" fmla="*/ 269256 w 3581058"/>
                <a:gd name="connsiteY24" fmla="*/ 459676 h 1858001"/>
                <a:gd name="connsiteX25" fmla="*/ 297819 w 3581058"/>
                <a:gd name="connsiteY25" fmla="*/ 459676 h 1858001"/>
                <a:gd name="connsiteX26" fmla="*/ 297819 w 3581058"/>
                <a:gd name="connsiteY26" fmla="*/ 474656 h 1858001"/>
                <a:gd name="connsiteX27" fmla="*/ 359896 w 3581058"/>
                <a:gd name="connsiteY27" fmla="*/ 474656 h 1858001"/>
                <a:gd name="connsiteX28" fmla="*/ 359896 w 3581058"/>
                <a:gd name="connsiteY28" fmla="*/ 490017 h 1858001"/>
                <a:gd name="connsiteX29" fmla="*/ 365862 w 3581058"/>
                <a:gd name="connsiteY29" fmla="*/ 490017 h 1858001"/>
                <a:gd name="connsiteX30" fmla="*/ 365862 w 3581058"/>
                <a:gd name="connsiteY30" fmla="*/ 503473 h 1858001"/>
                <a:gd name="connsiteX31" fmla="*/ 372083 w 3581058"/>
                <a:gd name="connsiteY31" fmla="*/ 503473 h 1858001"/>
                <a:gd name="connsiteX32" fmla="*/ 372083 w 3581058"/>
                <a:gd name="connsiteY32" fmla="*/ 548793 h 1858001"/>
                <a:gd name="connsiteX33" fmla="*/ 378430 w 3581058"/>
                <a:gd name="connsiteY33" fmla="*/ 548793 h 1858001"/>
                <a:gd name="connsiteX34" fmla="*/ 378430 w 3581058"/>
                <a:gd name="connsiteY34" fmla="*/ 564027 h 1858001"/>
                <a:gd name="connsiteX35" fmla="*/ 387189 w 3581058"/>
                <a:gd name="connsiteY35" fmla="*/ 564027 h 1858001"/>
                <a:gd name="connsiteX36" fmla="*/ 387189 w 3581058"/>
                <a:gd name="connsiteY36" fmla="*/ 590432 h 1858001"/>
                <a:gd name="connsiteX37" fmla="*/ 393664 w 3581058"/>
                <a:gd name="connsiteY37" fmla="*/ 590432 h 1858001"/>
                <a:gd name="connsiteX38" fmla="*/ 393664 w 3581058"/>
                <a:gd name="connsiteY38" fmla="*/ 620519 h 1858001"/>
                <a:gd name="connsiteX39" fmla="*/ 400265 w 3581058"/>
                <a:gd name="connsiteY39" fmla="*/ 620519 h 1858001"/>
                <a:gd name="connsiteX40" fmla="*/ 400265 w 3581058"/>
                <a:gd name="connsiteY40" fmla="*/ 656445 h 1858001"/>
                <a:gd name="connsiteX41" fmla="*/ 407247 w 3581058"/>
                <a:gd name="connsiteY41" fmla="*/ 656445 h 1858001"/>
                <a:gd name="connsiteX42" fmla="*/ 407247 w 3581058"/>
                <a:gd name="connsiteY42" fmla="*/ 716745 h 1858001"/>
                <a:gd name="connsiteX43" fmla="*/ 414737 w 3581058"/>
                <a:gd name="connsiteY43" fmla="*/ 716745 h 1858001"/>
                <a:gd name="connsiteX44" fmla="*/ 414737 w 3581058"/>
                <a:gd name="connsiteY44" fmla="*/ 726266 h 1858001"/>
                <a:gd name="connsiteX45" fmla="*/ 500808 w 3581058"/>
                <a:gd name="connsiteY45" fmla="*/ 726266 h 1858001"/>
                <a:gd name="connsiteX46" fmla="*/ 500808 w 3581058"/>
                <a:gd name="connsiteY46" fmla="*/ 737056 h 1858001"/>
                <a:gd name="connsiteX47" fmla="*/ 564027 w 3581058"/>
                <a:gd name="connsiteY47" fmla="*/ 737056 h 1858001"/>
                <a:gd name="connsiteX48" fmla="*/ 564027 w 3581058"/>
                <a:gd name="connsiteY48" fmla="*/ 750259 h 1858001"/>
                <a:gd name="connsiteX49" fmla="*/ 571898 w 3581058"/>
                <a:gd name="connsiteY49" fmla="*/ 750259 h 1858001"/>
                <a:gd name="connsiteX50" fmla="*/ 571898 w 3581058"/>
                <a:gd name="connsiteY50" fmla="*/ 785043 h 1858001"/>
                <a:gd name="connsiteX51" fmla="*/ 577611 w 3581058"/>
                <a:gd name="connsiteY51" fmla="*/ 785043 h 1858001"/>
                <a:gd name="connsiteX52" fmla="*/ 577611 w 3581058"/>
                <a:gd name="connsiteY52" fmla="*/ 793548 h 1858001"/>
                <a:gd name="connsiteX53" fmla="*/ 582688 w 3581058"/>
                <a:gd name="connsiteY53" fmla="*/ 793548 h 1858001"/>
                <a:gd name="connsiteX54" fmla="*/ 582688 w 3581058"/>
                <a:gd name="connsiteY54" fmla="*/ 817160 h 1858001"/>
                <a:gd name="connsiteX55" fmla="*/ 596145 w 3581058"/>
                <a:gd name="connsiteY55" fmla="*/ 817160 h 1858001"/>
                <a:gd name="connsiteX56" fmla="*/ 596145 w 3581058"/>
                <a:gd name="connsiteY56" fmla="*/ 886981 h 1858001"/>
                <a:gd name="connsiteX57" fmla="*/ 603889 w 3581058"/>
                <a:gd name="connsiteY57" fmla="*/ 886981 h 1858001"/>
                <a:gd name="connsiteX58" fmla="*/ 603889 w 3581058"/>
                <a:gd name="connsiteY58" fmla="*/ 907801 h 1858001"/>
                <a:gd name="connsiteX59" fmla="*/ 609982 w 3581058"/>
                <a:gd name="connsiteY59" fmla="*/ 907801 h 1858001"/>
                <a:gd name="connsiteX60" fmla="*/ 609982 w 3581058"/>
                <a:gd name="connsiteY60" fmla="*/ 931667 h 1858001"/>
                <a:gd name="connsiteX61" fmla="*/ 618615 w 3581058"/>
                <a:gd name="connsiteY61" fmla="*/ 931667 h 1858001"/>
                <a:gd name="connsiteX62" fmla="*/ 618615 w 3581058"/>
                <a:gd name="connsiteY62" fmla="*/ 943092 h 1858001"/>
                <a:gd name="connsiteX63" fmla="*/ 629151 w 3581058"/>
                <a:gd name="connsiteY63" fmla="*/ 943092 h 1858001"/>
                <a:gd name="connsiteX64" fmla="*/ 629151 w 3581058"/>
                <a:gd name="connsiteY64" fmla="*/ 950074 h 1858001"/>
                <a:gd name="connsiteX65" fmla="*/ 636006 w 3581058"/>
                <a:gd name="connsiteY65" fmla="*/ 950074 h 1858001"/>
                <a:gd name="connsiteX66" fmla="*/ 636006 w 3581058"/>
                <a:gd name="connsiteY66" fmla="*/ 976098 h 1858001"/>
                <a:gd name="connsiteX67" fmla="*/ 676756 w 3581058"/>
                <a:gd name="connsiteY67" fmla="*/ 976098 h 1858001"/>
                <a:gd name="connsiteX68" fmla="*/ 676756 w 3581058"/>
                <a:gd name="connsiteY68" fmla="*/ 1004534 h 1858001"/>
                <a:gd name="connsiteX69" fmla="*/ 682215 w 3581058"/>
                <a:gd name="connsiteY69" fmla="*/ 1004534 h 1858001"/>
                <a:gd name="connsiteX70" fmla="*/ 682215 w 3581058"/>
                <a:gd name="connsiteY70" fmla="*/ 1026496 h 1858001"/>
                <a:gd name="connsiteX71" fmla="*/ 707732 w 3581058"/>
                <a:gd name="connsiteY71" fmla="*/ 1026496 h 1858001"/>
                <a:gd name="connsiteX72" fmla="*/ 707732 w 3581058"/>
                <a:gd name="connsiteY72" fmla="*/ 1037922 h 1858001"/>
                <a:gd name="connsiteX73" fmla="*/ 755718 w 3581058"/>
                <a:gd name="connsiteY73" fmla="*/ 1037922 h 1858001"/>
                <a:gd name="connsiteX74" fmla="*/ 755718 w 3581058"/>
                <a:gd name="connsiteY74" fmla="*/ 1054679 h 1858001"/>
                <a:gd name="connsiteX75" fmla="*/ 786820 w 3581058"/>
                <a:gd name="connsiteY75" fmla="*/ 1054679 h 1858001"/>
                <a:gd name="connsiteX76" fmla="*/ 786820 w 3581058"/>
                <a:gd name="connsiteY76" fmla="*/ 1063692 h 1858001"/>
                <a:gd name="connsiteX77" fmla="*/ 796468 w 3581058"/>
                <a:gd name="connsiteY77" fmla="*/ 1063692 h 1858001"/>
                <a:gd name="connsiteX78" fmla="*/ 796468 w 3581058"/>
                <a:gd name="connsiteY78" fmla="*/ 1091240 h 1858001"/>
                <a:gd name="connsiteX79" fmla="*/ 806370 w 3581058"/>
                <a:gd name="connsiteY79" fmla="*/ 1091240 h 1858001"/>
                <a:gd name="connsiteX80" fmla="*/ 806370 w 3581058"/>
                <a:gd name="connsiteY80" fmla="*/ 1105077 h 1858001"/>
                <a:gd name="connsiteX81" fmla="*/ 816271 w 3581058"/>
                <a:gd name="connsiteY81" fmla="*/ 1105077 h 1858001"/>
                <a:gd name="connsiteX82" fmla="*/ 816271 w 3581058"/>
                <a:gd name="connsiteY82" fmla="*/ 1118533 h 1858001"/>
                <a:gd name="connsiteX83" fmla="*/ 825539 w 3581058"/>
                <a:gd name="connsiteY83" fmla="*/ 1118533 h 1858001"/>
                <a:gd name="connsiteX84" fmla="*/ 825539 w 3581058"/>
                <a:gd name="connsiteY84" fmla="*/ 1132878 h 1858001"/>
                <a:gd name="connsiteX85" fmla="*/ 840519 w 3581058"/>
                <a:gd name="connsiteY85" fmla="*/ 1132878 h 1858001"/>
                <a:gd name="connsiteX86" fmla="*/ 840519 w 3581058"/>
                <a:gd name="connsiteY86" fmla="*/ 1149128 h 1858001"/>
                <a:gd name="connsiteX87" fmla="*/ 883427 w 3581058"/>
                <a:gd name="connsiteY87" fmla="*/ 1149128 h 1858001"/>
                <a:gd name="connsiteX88" fmla="*/ 883427 w 3581058"/>
                <a:gd name="connsiteY88" fmla="*/ 1165377 h 1858001"/>
                <a:gd name="connsiteX89" fmla="*/ 888505 w 3581058"/>
                <a:gd name="connsiteY89" fmla="*/ 1165377 h 1858001"/>
                <a:gd name="connsiteX90" fmla="*/ 888505 w 3581058"/>
                <a:gd name="connsiteY90" fmla="*/ 1183911 h 1858001"/>
                <a:gd name="connsiteX91" fmla="*/ 958072 w 3581058"/>
                <a:gd name="connsiteY91" fmla="*/ 1183911 h 1858001"/>
                <a:gd name="connsiteX92" fmla="*/ 958072 w 3581058"/>
                <a:gd name="connsiteY92" fmla="*/ 1198891 h 1858001"/>
                <a:gd name="connsiteX93" fmla="*/ 967720 w 3581058"/>
                <a:gd name="connsiteY93" fmla="*/ 1198891 h 1858001"/>
                <a:gd name="connsiteX94" fmla="*/ 967720 w 3581058"/>
                <a:gd name="connsiteY94" fmla="*/ 1218949 h 1858001"/>
                <a:gd name="connsiteX95" fmla="*/ 989301 w 3581058"/>
                <a:gd name="connsiteY95" fmla="*/ 1218949 h 1858001"/>
                <a:gd name="connsiteX96" fmla="*/ 989301 w 3581058"/>
                <a:gd name="connsiteY96" fmla="*/ 1232532 h 1858001"/>
                <a:gd name="connsiteX97" fmla="*/ 1005423 w 3581058"/>
                <a:gd name="connsiteY97" fmla="*/ 1232532 h 1858001"/>
                <a:gd name="connsiteX98" fmla="*/ 1005423 w 3581058"/>
                <a:gd name="connsiteY98" fmla="*/ 1256525 h 1858001"/>
                <a:gd name="connsiteX99" fmla="*/ 1035764 w 3581058"/>
                <a:gd name="connsiteY99" fmla="*/ 1256525 h 1858001"/>
                <a:gd name="connsiteX100" fmla="*/ 1035764 w 3581058"/>
                <a:gd name="connsiteY100" fmla="*/ 1269982 h 1858001"/>
                <a:gd name="connsiteX101" fmla="*/ 1105077 w 3581058"/>
                <a:gd name="connsiteY101" fmla="*/ 1269982 h 1858001"/>
                <a:gd name="connsiteX102" fmla="*/ 1105077 w 3581058"/>
                <a:gd name="connsiteY102" fmla="*/ 1292832 h 1858001"/>
                <a:gd name="connsiteX103" fmla="*/ 1158776 w 3581058"/>
                <a:gd name="connsiteY103" fmla="*/ 1292832 h 1858001"/>
                <a:gd name="connsiteX104" fmla="*/ 1158776 w 3581058"/>
                <a:gd name="connsiteY104" fmla="*/ 1329901 h 1858001"/>
                <a:gd name="connsiteX105" fmla="*/ 1193813 w 3581058"/>
                <a:gd name="connsiteY105" fmla="*/ 1329901 h 1858001"/>
                <a:gd name="connsiteX106" fmla="*/ 1193813 w 3581058"/>
                <a:gd name="connsiteY106" fmla="*/ 1341072 h 1858001"/>
                <a:gd name="connsiteX107" fmla="*/ 1231897 w 3581058"/>
                <a:gd name="connsiteY107" fmla="*/ 1341072 h 1858001"/>
                <a:gd name="connsiteX108" fmla="*/ 1231897 w 3581058"/>
                <a:gd name="connsiteY108" fmla="*/ 1356940 h 1858001"/>
                <a:gd name="connsiteX109" fmla="*/ 1298799 w 3581058"/>
                <a:gd name="connsiteY109" fmla="*/ 1356940 h 1858001"/>
                <a:gd name="connsiteX110" fmla="*/ 1298799 w 3581058"/>
                <a:gd name="connsiteY110" fmla="*/ 1369889 h 1858001"/>
                <a:gd name="connsiteX111" fmla="*/ 1388423 w 3581058"/>
                <a:gd name="connsiteY111" fmla="*/ 1369889 h 1858001"/>
                <a:gd name="connsiteX112" fmla="*/ 1388423 w 3581058"/>
                <a:gd name="connsiteY112" fmla="*/ 1386646 h 1858001"/>
                <a:gd name="connsiteX113" fmla="*/ 1428665 w 3581058"/>
                <a:gd name="connsiteY113" fmla="*/ 1386646 h 1858001"/>
                <a:gd name="connsiteX114" fmla="*/ 1428665 w 3581058"/>
                <a:gd name="connsiteY114" fmla="*/ 1399849 h 1858001"/>
                <a:gd name="connsiteX115" fmla="*/ 1456721 w 3581058"/>
                <a:gd name="connsiteY115" fmla="*/ 1399849 h 1858001"/>
                <a:gd name="connsiteX116" fmla="*/ 1456721 w 3581058"/>
                <a:gd name="connsiteY116" fmla="*/ 1429174 h 1858001"/>
                <a:gd name="connsiteX117" fmla="*/ 1495821 w 3581058"/>
                <a:gd name="connsiteY117" fmla="*/ 1429174 h 1858001"/>
                <a:gd name="connsiteX118" fmla="*/ 1495821 w 3581058"/>
                <a:gd name="connsiteY118" fmla="*/ 1446565 h 1858001"/>
                <a:gd name="connsiteX119" fmla="*/ 1619341 w 3581058"/>
                <a:gd name="connsiteY119" fmla="*/ 1446565 h 1858001"/>
                <a:gd name="connsiteX120" fmla="*/ 1619341 w 3581058"/>
                <a:gd name="connsiteY120" fmla="*/ 1462180 h 1858001"/>
                <a:gd name="connsiteX121" fmla="*/ 1683449 w 3581058"/>
                <a:gd name="connsiteY121" fmla="*/ 1462180 h 1858001"/>
                <a:gd name="connsiteX122" fmla="*/ 1683449 w 3581058"/>
                <a:gd name="connsiteY122" fmla="*/ 1477794 h 1858001"/>
                <a:gd name="connsiteX123" fmla="*/ 1824996 w 3581058"/>
                <a:gd name="connsiteY123" fmla="*/ 1477794 h 1858001"/>
                <a:gd name="connsiteX124" fmla="*/ 1824996 w 3581058"/>
                <a:gd name="connsiteY124" fmla="*/ 1496075 h 1858001"/>
                <a:gd name="connsiteX125" fmla="*/ 1831343 w 3581058"/>
                <a:gd name="connsiteY125" fmla="*/ 1496075 h 1858001"/>
                <a:gd name="connsiteX126" fmla="*/ 1831343 w 3581058"/>
                <a:gd name="connsiteY126" fmla="*/ 1508135 h 1858001"/>
                <a:gd name="connsiteX127" fmla="*/ 1976444 w 3581058"/>
                <a:gd name="connsiteY127" fmla="*/ 1508135 h 1858001"/>
                <a:gd name="connsiteX128" fmla="*/ 1976444 w 3581058"/>
                <a:gd name="connsiteY128" fmla="*/ 1540506 h 1858001"/>
                <a:gd name="connsiteX129" fmla="*/ 2006150 w 3581058"/>
                <a:gd name="connsiteY129" fmla="*/ 1540506 h 1858001"/>
                <a:gd name="connsiteX130" fmla="*/ 2006150 w 3581058"/>
                <a:gd name="connsiteY130" fmla="*/ 1557263 h 1858001"/>
                <a:gd name="connsiteX131" fmla="*/ 2073305 w 3581058"/>
                <a:gd name="connsiteY131" fmla="*/ 1557263 h 1858001"/>
                <a:gd name="connsiteX132" fmla="*/ 2073305 w 3581058"/>
                <a:gd name="connsiteY132" fmla="*/ 1573132 h 1858001"/>
                <a:gd name="connsiteX133" fmla="*/ 2190350 w 3581058"/>
                <a:gd name="connsiteY133" fmla="*/ 1573132 h 1858001"/>
                <a:gd name="connsiteX134" fmla="*/ 2190350 w 3581058"/>
                <a:gd name="connsiteY134" fmla="*/ 1589635 h 1858001"/>
                <a:gd name="connsiteX135" fmla="*/ 2380136 w 3581058"/>
                <a:gd name="connsiteY135" fmla="*/ 1589635 h 1858001"/>
                <a:gd name="connsiteX136" fmla="*/ 2380136 w 3581058"/>
                <a:gd name="connsiteY136" fmla="*/ 1603980 h 1858001"/>
                <a:gd name="connsiteX137" fmla="*/ 2412762 w 3581058"/>
                <a:gd name="connsiteY137" fmla="*/ 1603980 h 1858001"/>
                <a:gd name="connsiteX138" fmla="*/ 2412762 w 3581058"/>
                <a:gd name="connsiteY138" fmla="*/ 1620483 h 1858001"/>
                <a:gd name="connsiteX139" fmla="*/ 2575890 w 3581058"/>
                <a:gd name="connsiteY139" fmla="*/ 1620483 h 1858001"/>
                <a:gd name="connsiteX140" fmla="*/ 2575890 w 3581058"/>
                <a:gd name="connsiteY140" fmla="*/ 1641556 h 1858001"/>
                <a:gd name="connsiteX141" fmla="*/ 2644060 w 3581058"/>
                <a:gd name="connsiteY141" fmla="*/ 1641556 h 1858001"/>
                <a:gd name="connsiteX142" fmla="*/ 2644060 w 3581058"/>
                <a:gd name="connsiteY142" fmla="*/ 1658313 h 1858001"/>
                <a:gd name="connsiteX143" fmla="*/ 2722260 w 3581058"/>
                <a:gd name="connsiteY143" fmla="*/ 1658313 h 1858001"/>
                <a:gd name="connsiteX144" fmla="*/ 2722260 w 3581058"/>
                <a:gd name="connsiteY144" fmla="*/ 1679260 h 1858001"/>
                <a:gd name="connsiteX145" fmla="*/ 2922329 w 3581058"/>
                <a:gd name="connsiteY145" fmla="*/ 1679260 h 1858001"/>
                <a:gd name="connsiteX146" fmla="*/ 2922329 w 3581058"/>
                <a:gd name="connsiteY146" fmla="*/ 1702745 h 1858001"/>
                <a:gd name="connsiteX147" fmla="*/ 2928930 w 3581058"/>
                <a:gd name="connsiteY147" fmla="*/ 1702745 h 1858001"/>
                <a:gd name="connsiteX148" fmla="*/ 2928930 w 3581058"/>
                <a:gd name="connsiteY148" fmla="*/ 1722549 h 1858001"/>
                <a:gd name="connsiteX149" fmla="*/ 2977423 w 3581058"/>
                <a:gd name="connsiteY149" fmla="*/ 1722549 h 1858001"/>
                <a:gd name="connsiteX150" fmla="*/ 2977423 w 3581058"/>
                <a:gd name="connsiteY150" fmla="*/ 1750350 h 1858001"/>
                <a:gd name="connsiteX151" fmla="*/ 3140044 w 3581058"/>
                <a:gd name="connsiteY151" fmla="*/ 1750350 h 1858001"/>
                <a:gd name="connsiteX152" fmla="*/ 3140044 w 3581058"/>
                <a:gd name="connsiteY152" fmla="*/ 1779167 h 1858001"/>
                <a:gd name="connsiteX153" fmla="*/ 3581059 w 3581058"/>
                <a:gd name="connsiteY153" fmla="*/ 1779167 h 1858001"/>
                <a:gd name="connsiteX154" fmla="*/ 3581059 w 3581058"/>
                <a:gd name="connsiteY154" fmla="*/ 1858002 h 1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3581058" h="1858001">
                  <a:moveTo>
                    <a:pt x="0" y="0"/>
                  </a:moveTo>
                  <a:lnTo>
                    <a:pt x="25517" y="0"/>
                  </a:lnTo>
                  <a:lnTo>
                    <a:pt x="25517" y="16503"/>
                  </a:lnTo>
                  <a:lnTo>
                    <a:pt x="141292" y="16503"/>
                  </a:lnTo>
                  <a:lnTo>
                    <a:pt x="141292" y="46463"/>
                  </a:lnTo>
                  <a:lnTo>
                    <a:pt x="173918" y="46463"/>
                  </a:lnTo>
                  <a:lnTo>
                    <a:pt x="173918" y="80992"/>
                  </a:lnTo>
                  <a:lnTo>
                    <a:pt x="180519" y="80992"/>
                  </a:lnTo>
                  <a:lnTo>
                    <a:pt x="180519" y="109429"/>
                  </a:lnTo>
                  <a:lnTo>
                    <a:pt x="186232" y="109429"/>
                  </a:lnTo>
                  <a:lnTo>
                    <a:pt x="186232" y="128090"/>
                  </a:lnTo>
                  <a:lnTo>
                    <a:pt x="190421" y="128090"/>
                  </a:lnTo>
                  <a:lnTo>
                    <a:pt x="190421" y="165539"/>
                  </a:lnTo>
                  <a:lnTo>
                    <a:pt x="196388" y="165539"/>
                  </a:lnTo>
                  <a:lnTo>
                    <a:pt x="196388" y="247674"/>
                  </a:lnTo>
                  <a:lnTo>
                    <a:pt x="203243" y="247674"/>
                  </a:lnTo>
                  <a:lnTo>
                    <a:pt x="203243" y="296930"/>
                  </a:lnTo>
                  <a:lnTo>
                    <a:pt x="210860" y="296930"/>
                  </a:lnTo>
                  <a:lnTo>
                    <a:pt x="210860" y="331333"/>
                  </a:lnTo>
                  <a:lnTo>
                    <a:pt x="217715" y="331333"/>
                  </a:lnTo>
                  <a:lnTo>
                    <a:pt x="217715" y="419561"/>
                  </a:lnTo>
                  <a:lnTo>
                    <a:pt x="224951" y="419561"/>
                  </a:lnTo>
                  <a:lnTo>
                    <a:pt x="224951" y="447743"/>
                  </a:lnTo>
                  <a:lnTo>
                    <a:pt x="269256" y="447743"/>
                  </a:lnTo>
                  <a:lnTo>
                    <a:pt x="269256" y="459676"/>
                  </a:lnTo>
                  <a:lnTo>
                    <a:pt x="297819" y="459676"/>
                  </a:lnTo>
                  <a:lnTo>
                    <a:pt x="297819" y="474656"/>
                  </a:lnTo>
                  <a:lnTo>
                    <a:pt x="359896" y="474656"/>
                  </a:lnTo>
                  <a:lnTo>
                    <a:pt x="359896" y="490017"/>
                  </a:lnTo>
                  <a:lnTo>
                    <a:pt x="365862" y="490017"/>
                  </a:lnTo>
                  <a:lnTo>
                    <a:pt x="365862" y="503473"/>
                  </a:lnTo>
                  <a:lnTo>
                    <a:pt x="372083" y="503473"/>
                  </a:lnTo>
                  <a:lnTo>
                    <a:pt x="372083" y="548793"/>
                  </a:lnTo>
                  <a:lnTo>
                    <a:pt x="378430" y="548793"/>
                  </a:lnTo>
                  <a:lnTo>
                    <a:pt x="378430" y="564027"/>
                  </a:lnTo>
                  <a:lnTo>
                    <a:pt x="387189" y="564027"/>
                  </a:lnTo>
                  <a:lnTo>
                    <a:pt x="387189" y="590432"/>
                  </a:lnTo>
                  <a:lnTo>
                    <a:pt x="393664" y="590432"/>
                  </a:lnTo>
                  <a:lnTo>
                    <a:pt x="393664" y="620519"/>
                  </a:lnTo>
                  <a:lnTo>
                    <a:pt x="400265" y="620519"/>
                  </a:lnTo>
                  <a:lnTo>
                    <a:pt x="400265" y="656445"/>
                  </a:lnTo>
                  <a:lnTo>
                    <a:pt x="407247" y="656445"/>
                  </a:lnTo>
                  <a:lnTo>
                    <a:pt x="407247" y="716745"/>
                  </a:lnTo>
                  <a:lnTo>
                    <a:pt x="414737" y="716745"/>
                  </a:lnTo>
                  <a:lnTo>
                    <a:pt x="414737" y="726266"/>
                  </a:lnTo>
                  <a:lnTo>
                    <a:pt x="500808" y="726266"/>
                  </a:lnTo>
                  <a:lnTo>
                    <a:pt x="500808" y="737056"/>
                  </a:lnTo>
                  <a:lnTo>
                    <a:pt x="564027" y="737056"/>
                  </a:lnTo>
                  <a:lnTo>
                    <a:pt x="564027" y="750259"/>
                  </a:lnTo>
                  <a:lnTo>
                    <a:pt x="571898" y="750259"/>
                  </a:lnTo>
                  <a:lnTo>
                    <a:pt x="571898" y="785043"/>
                  </a:lnTo>
                  <a:lnTo>
                    <a:pt x="577611" y="785043"/>
                  </a:lnTo>
                  <a:lnTo>
                    <a:pt x="577611" y="793548"/>
                  </a:lnTo>
                  <a:lnTo>
                    <a:pt x="582688" y="793548"/>
                  </a:lnTo>
                  <a:lnTo>
                    <a:pt x="582688" y="817160"/>
                  </a:lnTo>
                  <a:lnTo>
                    <a:pt x="596145" y="817160"/>
                  </a:lnTo>
                  <a:lnTo>
                    <a:pt x="596145" y="886981"/>
                  </a:lnTo>
                  <a:lnTo>
                    <a:pt x="603889" y="886981"/>
                  </a:lnTo>
                  <a:lnTo>
                    <a:pt x="603889" y="907801"/>
                  </a:lnTo>
                  <a:lnTo>
                    <a:pt x="609982" y="907801"/>
                  </a:lnTo>
                  <a:lnTo>
                    <a:pt x="609982" y="931667"/>
                  </a:lnTo>
                  <a:lnTo>
                    <a:pt x="618615" y="931667"/>
                  </a:lnTo>
                  <a:lnTo>
                    <a:pt x="618615" y="943092"/>
                  </a:lnTo>
                  <a:lnTo>
                    <a:pt x="629151" y="943092"/>
                  </a:lnTo>
                  <a:lnTo>
                    <a:pt x="629151" y="950074"/>
                  </a:lnTo>
                  <a:lnTo>
                    <a:pt x="636006" y="950074"/>
                  </a:lnTo>
                  <a:lnTo>
                    <a:pt x="636006" y="976098"/>
                  </a:lnTo>
                  <a:lnTo>
                    <a:pt x="676756" y="976098"/>
                  </a:lnTo>
                  <a:lnTo>
                    <a:pt x="676756" y="1004534"/>
                  </a:lnTo>
                  <a:lnTo>
                    <a:pt x="682215" y="1004534"/>
                  </a:lnTo>
                  <a:lnTo>
                    <a:pt x="682215" y="1026496"/>
                  </a:lnTo>
                  <a:lnTo>
                    <a:pt x="707732" y="1026496"/>
                  </a:lnTo>
                  <a:lnTo>
                    <a:pt x="707732" y="1037922"/>
                  </a:lnTo>
                  <a:lnTo>
                    <a:pt x="755718" y="1037922"/>
                  </a:lnTo>
                  <a:lnTo>
                    <a:pt x="755718" y="1054679"/>
                  </a:lnTo>
                  <a:lnTo>
                    <a:pt x="786820" y="1054679"/>
                  </a:lnTo>
                  <a:lnTo>
                    <a:pt x="786820" y="1063692"/>
                  </a:lnTo>
                  <a:lnTo>
                    <a:pt x="796468" y="1063692"/>
                  </a:lnTo>
                  <a:lnTo>
                    <a:pt x="796468" y="1091240"/>
                  </a:lnTo>
                  <a:lnTo>
                    <a:pt x="806370" y="1091240"/>
                  </a:lnTo>
                  <a:lnTo>
                    <a:pt x="806370" y="1105077"/>
                  </a:lnTo>
                  <a:lnTo>
                    <a:pt x="816271" y="1105077"/>
                  </a:lnTo>
                  <a:lnTo>
                    <a:pt x="816271" y="1118533"/>
                  </a:lnTo>
                  <a:lnTo>
                    <a:pt x="825539" y="1118533"/>
                  </a:lnTo>
                  <a:lnTo>
                    <a:pt x="825539" y="1132878"/>
                  </a:lnTo>
                  <a:lnTo>
                    <a:pt x="840519" y="1132878"/>
                  </a:lnTo>
                  <a:lnTo>
                    <a:pt x="840519" y="1149128"/>
                  </a:lnTo>
                  <a:lnTo>
                    <a:pt x="883427" y="1149128"/>
                  </a:lnTo>
                  <a:lnTo>
                    <a:pt x="883427" y="1165377"/>
                  </a:lnTo>
                  <a:lnTo>
                    <a:pt x="888505" y="1165377"/>
                  </a:lnTo>
                  <a:lnTo>
                    <a:pt x="888505" y="1183911"/>
                  </a:lnTo>
                  <a:lnTo>
                    <a:pt x="958072" y="1183911"/>
                  </a:lnTo>
                  <a:lnTo>
                    <a:pt x="958072" y="1198891"/>
                  </a:lnTo>
                  <a:lnTo>
                    <a:pt x="967720" y="1198891"/>
                  </a:lnTo>
                  <a:lnTo>
                    <a:pt x="967720" y="1218949"/>
                  </a:lnTo>
                  <a:lnTo>
                    <a:pt x="989301" y="1218949"/>
                  </a:lnTo>
                  <a:lnTo>
                    <a:pt x="989301" y="1232532"/>
                  </a:lnTo>
                  <a:lnTo>
                    <a:pt x="1005423" y="1232532"/>
                  </a:lnTo>
                  <a:lnTo>
                    <a:pt x="1005423" y="1256525"/>
                  </a:lnTo>
                  <a:lnTo>
                    <a:pt x="1035764" y="1256525"/>
                  </a:lnTo>
                  <a:lnTo>
                    <a:pt x="1035764" y="1269982"/>
                  </a:lnTo>
                  <a:lnTo>
                    <a:pt x="1105077" y="1269982"/>
                  </a:lnTo>
                  <a:lnTo>
                    <a:pt x="1105077" y="1292832"/>
                  </a:lnTo>
                  <a:lnTo>
                    <a:pt x="1158776" y="1292832"/>
                  </a:lnTo>
                  <a:lnTo>
                    <a:pt x="1158776" y="1329901"/>
                  </a:lnTo>
                  <a:lnTo>
                    <a:pt x="1193813" y="1329901"/>
                  </a:lnTo>
                  <a:lnTo>
                    <a:pt x="1193813" y="1341072"/>
                  </a:lnTo>
                  <a:lnTo>
                    <a:pt x="1231897" y="1341072"/>
                  </a:lnTo>
                  <a:lnTo>
                    <a:pt x="1231897" y="1356940"/>
                  </a:lnTo>
                  <a:lnTo>
                    <a:pt x="1298799" y="1356940"/>
                  </a:lnTo>
                  <a:lnTo>
                    <a:pt x="1298799" y="1369889"/>
                  </a:lnTo>
                  <a:lnTo>
                    <a:pt x="1388423" y="1369889"/>
                  </a:lnTo>
                  <a:lnTo>
                    <a:pt x="1388423" y="1386646"/>
                  </a:lnTo>
                  <a:lnTo>
                    <a:pt x="1428665" y="1386646"/>
                  </a:lnTo>
                  <a:lnTo>
                    <a:pt x="1428665" y="1399849"/>
                  </a:lnTo>
                  <a:lnTo>
                    <a:pt x="1456721" y="1399849"/>
                  </a:lnTo>
                  <a:lnTo>
                    <a:pt x="1456721" y="1429174"/>
                  </a:lnTo>
                  <a:lnTo>
                    <a:pt x="1495821" y="1429174"/>
                  </a:lnTo>
                  <a:lnTo>
                    <a:pt x="1495821" y="1446565"/>
                  </a:lnTo>
                  <a:lnTo>
                    <a:pt x="1619341" y="1446565"/>
                  </a:lnTo>
                  <a:lnTo>
                    <a:pt x="1619341" y="1462180"/>
                  </a:lnTo>
                  <a:lnTo>
                    <a:pt x="1683449" y="1462180"/>
                  </a:lnTo>
                  <a:lnTo>
                    <a:pt x="1683449" y="1477794"/>
                  </a:lnTo>
                  <a:lnTo>
                    <a:pt x="1824996" y="1477794"/>
                  </a:lnTo>
                  <a:lnTo>
                    <a:pt x="1824996" y="1496075"/>
                  </a:lnTo>
                  <a:lnTo>
                    <a:pt x="1831343" y="1496075"/>
                  </a:lnTo>
                  <a:lnTo>
                    <a:pt x="1831343" y="1508135"/>
                  </a:lnTo>
                  <a:lnTo>
                    <a:pt x="1976444" y="1508135"/>
                  </a:lnTo>
                  <a:lnTo>
                    <a:pt x="1976444" y="1540506"/>
                  </a:lnTo>
                  <a:lnTo>
                    <a:pt x="2006150" y="1540506"/>
                  </a:lnTo>
                  <a:lnTo>
                    <a:pt x="2006150" y="1557263"/>
                  </a:lnTo>
                  <a:lnTo>
                    <a:pt x="2073305" y="1557263"/>
                  </a:lnTo>
                  <a:lnTo>
                    <a:pt x="2073305" y="1573132"/>
                  </a:lnTo>
                  <a:lnTo>
                    <a:pt x="2190350" y="1573132"/>
                  </a:lnTo>
                  <a:lnTo>
                    <a:pt x="2190350" y="1589635"/>
                  </a:lnTo>
                  <a:lnTo>
                    <a:pt x="2380136" y="1589635"/>
                  </a:lnTo>
                  <a:lnTo>
                    <a:pt x="2380136" y="1603980"/>
                  </a:lnTo>
                  <a:lnTo>
                    <a:pt x="2412762" y="1603980"/>
                  </a:lnTo>
                  <a:lnTo>
                    <a:pt x="2412762" y="1620483"/>
                  </a:lnTo>
                  <a:lnTo>
                    <a:pt x="2575890" y="1620483"/>
                  </a:lnTo>
                  <a:lnTo>
                    <a:pt x="2575890" y="1641556"/>
                  </a:lnTo>
                  <a:lnTo>
                    <a:pt x="2644060" y="1641556"/>
                  </a:lnTo>
                  <a:lnTo>
                    <a:pt x="2644060" y="1658313"/>
                  </a:lnTo>
                  <a:lnTo>
                    <a:pt x="2722260" y="1658313"/>
                  </a:lnTo>
                  <a:lnTo>
                    <a:pt x="2722260" y="1679260"/>
                  </a:lnTo>
                  <a:lnTo>
                    <a:pt x="2922329" y="1679260"/>
                  </a:lnTo>
                  <a:lnTo>
                    <a:pt x="2922329" y="1702745"/>
                  </a:lnTo>
                  <a:lnTo>
                    <a:pt x="2928930" y="1702745"/>
                  </a:lnTo>
                  <a:lnTo>
                    <a:pt x="2928930" y="1722549"/>
                  </a:lnTo>
                  <a:lnTo>
                    <a:pt x="2977423" y="1722549"/>
                  </a:lnTo>
                  <a:lnTo>
                    <a:pt x="2977423" y="1750350"/>
                  </a:lnTo>
                  <a:lnTo>
                    <a:pt x="3140044" y="1750350"/>
                  </a:lnTo>
                  <a:lnTo>
                    <a:pt x="3140044" y="1779167"/>
                  </a:lnTo>
                  <a:lnTo>
                    <a:pt x="3581059" y="1779167"/>
                  </a:lnTo>
                  <a:lnTo>
                    <a:pt x="3581059" y="1858002"/>
                  </a:lnTo>
                </a:path>
              </a:pathLst>
            </a:custGeom>
            <a:noFill/>
            <a:ln w="12683" cap="flat">
              <a:solidFill>
                <a:schemeClr val="bg2">
                  <a:lumMod val="25000"/>
                </a:schemeClr>
              </a:solidFill>
              <a:prstDash val="solid"/>
              <a:miter/>
            </a:ln>
          </p:spPr>
          <p:txBody>
            <a:bodyPr rtlCol="0" anchor="ctr"/>
            <a:lstStyle/>
            <a:p>
              <a:endParaRPr lang="en-GB" dirty="0"/>
            </a:p>
          </p:txBody>
        </p:sp>
        <p:sp>
          <p:nvSpPr>
            <p:cNvPr id="452" name="TextBox 451">
              <a:extLst>
                <a:ext uri="{FF2B5EF4-FFF2-40B4-BE49-F238E27FC236}">
                  <a16:creationId xmlns:a16="http://schemas.microsoft.com/office/drawing/2014/main" id="{BD3E59A2-5F03-4A70-8502-E5AA49681FFD}"/>
                </a:ext>
              </a:extLst>
            </p:cNvPr>
            <p:cNvSpPr txBox="1"/>
            <p:nvPr/>
          </p:nvSpPr>
          <p:spPr>
            <a:xfrm>
              <a:off x="8408003" y="3044983"/>
              <a:ext cx="753219" cy="230832"/>
            </a:xfrm>
            <a:prstGeom prst="rect">
              <a:avLst/>
            </a:prstGeom>
            <a:noFill/>
            <a:ln>
              <a:noFill/>
            </a:ln>
          </p:spPr>
          <p:txBody>
            <a:bodyPr wrap="square" rtlCol="0">
              <a:spAutoFit/>
            </a:bodyPr>
            <a:lstStyle/>
            <a:p>
              <a:pPr algn="ctr"/>
              <a:r>
                <a:rPr lang="en-GB" sz="900" dirty="0">
                  <a:solidFill>
                    <a:schemeClr val="tx2">
                      <a:lumMod val="75000"/>
                    </a:schemeClr>
                  </a:solidFill>
                  <a:ea typeface="Aileron" charset="0"/>
                  <a:cs typeface="Aileron" charset="0"/>
                </a:rPr>
                <a:t>35%</a:t>
              </a:r>
            </a:p>
          </p:txBody>
        </p:sp>
        <p:grpSp>
          <p:nvGrpSpPr>
            <p:cNvPr id="791" name="Group 790">
              <a:extLst>
                <a:ext uri="{FF2B5EF4-FFF2-40B4-BE49-F238E27FC236}">
                  <a16:creationId xmlns:a16="http://schemas.microsoft.com/office/drawing/2014/main" id="{AD136844-B039-4E4A-A3AA-82898D522DDA}"/>
                </a:ext>
              </a:extLst>
            </p:cNvPr>
            <p:cNvGrpSpPr/>
            <p:nvPr/>
          </p:nvGrpSpPr>
          <p:grpSpPr>
            <a:xfrm>
              <a:off x="6896015" y="2028907"/>
              <a:ext cx="3909217" cy="1681671"/>
              <a:chOff x="6896015" y="2028907"/>
              <a:chExt cx="3909217" cy="1681671"/>
            </a:xfrm>
          </p:grpSpPr>
          <p:sp>
            <p:nvSpPr>
              <p:cNvPr id="594" name="Freeform: Shape 593">
                <a:extLst>
                  <a:ext uri="{FF2B5EF4-FFF2-40B4-BE49-F238E27FC236}">
                    <a16:creationId xmlns:a16="http://schemas.microsoft.com/office/drawing/2014/main" id="{A5B4CD51-2AE5-4D21-9387-AAE713C1B5D9}"/>
                  </a:ext>
                </a:extLst>
              </p:cNvPr>
              <p:cNvSpPr/>
              <p:nvPr/>
            </p:nvSpPr>
            <p:spPr>
              <a:xfrm>
                <a:off x="6923055" y="202890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95" name="Freeform: Shape 594">
                <a:extLst>
                  <a:ext uri="{FF2B5EF4-FFF2-40B4-BE49-F238E27FC236}">
                    <a16:creationId xmlns:a16="http://schemas.microsoft.com/office/drawing/2014/main" id="{D799EC34-1483-4074-AAE0-1DBE48ABE96E}"/>
                  </a:ext>
                </a:extLst>
              </p:cNvPr>
              <p:cNvSpPr/>
              <p:nvPr/>
            </p:nvSpPr>
            <p:spPr>
              <a:xfrm>
                <a:off x="6896015" y="2055946"/>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96" name="Freeform: Shape 595">
                <a:extLst>
                  <a:ext uri="{FF2B5EF4-FFF2-40B4-BE49-F238E27FC236}">
                    <a16:creationId xmlns:a16="http://schemas.microsoft.com/office/drawing/2014/main" id="{35116C4D-1C44-4C01-AC37-FC9E5212CFD0}"/>
                  </a:ext>
                </a:extLst>
              </p:cNvPr>
              <p:cNvSpPr/>
              <p:nvPr/>
            </p:nvSpPr>
            <p:spPr>
              <a:xfrm>
                <a:off x="7079581" y="207448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97" name="Freeform: Shape 596">
                <a:extLst>
                  <a:ext uri="{FF2B5EF4-FFF2-40B4-BE49-F238E27FC236}">
                    <a16:creationId xmlns:a16="http://schemas.microsoft.com/office/drawing/2014/main" id="{06266855-C7B4-4DB4-B967-A539238C5836}"/>
                  </a:ext>
                </a:extLst>
              </p:cNvPr>
              <p:cNvSpPr/>
              <p:nvPr/>
            </p:nvSpPr>
            <p:spPr>
              <a:xfrm>
                <a:off x="7052541" y="210152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598" name="Freeform: Shape 597">
                <a:extLst>
                  <a:ext uri="{FF2B5EF4-FFF2-40B4-BE49-F238E27FC236}">
                    <a16:creationId xmlns:a16="http://schemas.microsoft.com/office/drawing/2014/main" id="{1A7E50D5-29B0-4FF9-959D-38F23AF6A70F}"/>
                  </a:ext>
                </a:extLst>
              </p:cNvPr>
              <p:cNvSpPr/>
              <p:nvPr/>
            </p:nvSpPr>
            <p:spPr>
              <a:xfrm>
                <a:off x="7375242" y="252374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599" name="Freeform: Shape 598">
                <a:extLst>
                  <a:ext uri="{FF2B5EF4-FFF2-40B4-BE49-F238E27FC236}">
                    <a16:creationId xmlns:a16="http://schemas.microsoft.com/office/drawing/2014/main" id="{2F55BC2B-43DE-4C8B-96D4-35546480C624}"/>
                  </a:ext>
                </a:extLst>
              </p:cNvPr>
              <p:cNvSpPr/>
              <p:nvPr/>
            </p:nvSpPr>
            <p:spPr>
              <a:xfrm>
                <a:off x="7348202" y="2550660"/>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600" name="Freeform: Shape 599">
                <a:extLst>
                  <a:ext uri="{FF2B5EF4-FFF2-40B4-BE49-F238E27FC236}">
                    <a16:creationId xmlns:a16="http://schemas.microsoft.com/office/drawing/2014/main" id="{86C4CA10-A99F-4AEB-AB03-E2E5E3E43EFB}"/>
                  </a:ext>
                </a:extLst>
              </p:cNvPr>
              <p:cNvSpPr/>
              <p:nvPr/>
            </p:nvSpPr>
            <p:spPr>
              <a:xfrm>
                <a:off x="7517930" y="267126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01" name="Freeform: Shape 600">
                <a:extLst>
                  <a:ext uri="{FF2B5EF4-FFF2-40B4-BE49-F238E27FC236}">
                    <a16:creationId xmlns:a16="http://schemas.microsoft.com/office/drawing/2014/main" id="{ADCDD3F8-6B64-47FC-B61D-CF28075E0F17}"/>
                  </a:ext>
                </a:extLst>
              </p:cNvPr>
              <p:cNvSpPr/>
              <p:nvPr/>
            </p:nvSpPr>
            <p:spPr>
              <a:xfrm>
                <a:off x="7491018" y="269817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02" name="Freeform: Shape 601">
                <a:extLst>
                  <a:ext uri="{FF2B5EF4-FFF2-40B4-BE49-F238E27FC236}">
                    <a16:creationId xmlns:a16="http://schemas.microsoft.com/office/drawing/2014/main" id="{F7C7F7AA-34B8-4653-AE68-C2B8ED4402F9}"/>
                  </a:ext>
                </a:extLst>
              </p:cNvPr>
              <p:cNvSpPr/>
              <p:nvPr/>
            </p:nvSpPr>
            <p:spPr>
              <a:xfrm>
                <a:off x="7544970" y="269106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03" name="Freeform: Shape 602">
                <a:extLst>
                  <a:ext uri="{FF2B5EF4-FFF2-40B4-BE49-F238E27FC236}">
                    <a16:creationId xmlns:a16="http://schemas.microsoft.com/office/drawing/2014/main" id="{FB315E73-F9E8-415C-A63D-BEB2221E1E21}"/>
                  </a:ext>
                </a:extLst>
              </p:cNvPr>
              <p:cNvSpPr/>
              <p:nvPr/>
            </p:nvSpPr>
            <p:spPr>
              <a:xfrm>
                <a:off x="7517930" y="2717977"/>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604" name="Freeform: Shape 603">
                <a:extLst>
                  <a:ext uri="{FF2B5EF4-FFF2-40B4-BE49-F238E27FC236}">
                    <a16:creationId xmlns:a16="http://schemas.microsoft.com/office/drawing/2014/main" id="{E1340B75-0556-4A9A-9FE7-A267A534F0B8}"/>
                  </a:ext>
                </a:extLst>
              </p:cNvPr>
              <p:cNvSpPr/>
              <p:nvPr/>
            </p:nvSpPr>
            <p:spPr>
              <a:xfrm>
                <a:off x="7874272" y="290700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05" name="Freeform: Shape 604">
                <a:extLst>
                  <a:ext uri="{FF2B5EF4-FFF2-40B4-BE49-F238E27FC236}">
                    <a16:creationId xmlns:a16="http://schemas.microsoft.com/office/drawing/2014/main" id="{45B91050-6C44-4CBA-841D-2F17F34D3199}"/>
                  </a:ext>
                </a:extLst>
              </p:cNvPr>
              <p:cNvSpPr/>
              <p:nvPr/>
            </p:nvSpPr>
            <p:spPr>
              <a:xfrm>
                <a:off x="7847232" y="293391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06" name="Freeform: Shape 605">
                <a:extLst>
                  <a:ext uri="{FF2B5EF4-FFF2-40B4-BE49-F238E27FC236}">
                    <a16:creationId xmlns:a16="http://schemas.microsoft.com/office/drawing/2014/main" id="{1D9B9E19-CBBE-4B26-AF20-DEFDEBEFBE49}"/>
                  </a:ext>
                </a:extLst>
              </p:cNvPr>
              <p:cNvSpPr/>
              <p:nvPr/>
            </p:nvSpPr>
            <p:spPr>
              <a:xfrm>
                <a:off x="8103666" y="305933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07" name="Freeform: Shape 606">
                <a:extLst>
                  <a:ext uri="{FF2B5EF4-FFF2-40B4-BE49-F238E27FC236}">
                    <a16:creationId xmlns:a16="http://schemas.microsoft.com/office/drawing/2014/main" id="{0D85E998-4EB6-4066-8CCE-AE4B6CDEB4D6}"/>
                  </a:ext>
                </a:extLst>
              </p:cNvPr>
              <p:cNvSpPr/>
              <p:nvPr/>
            </p:nvSpPr>
            <p:spPr>
              <a:xfrm>
                <a:off x="8076626" y="308625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08" name="Freeform: Shape 607">
                <a:extLst>
                  <a:ext uri="{FF2B5EF4-FFF2-40B4-BE49-F238E27FC236}">
                    <a16:creationId xmlns:a16="http://schemas.microsoft.com/office/drawing/2014/main" id="{4040C3F4-CF1C-48C1-9CB2-4DDCB9AC5110}"/>
                  </a:ext>
                </a:extLst>
              </p:cNvPr>
              <p:cNvSpPr/>
              <p:nvPr/>
            </p:nvSpPr>
            <p:spPr>
              <a:xfrm>
                <a:off x="8128547" y="305933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09" name="Freeform: Shape 608">
                <a:extLst>
                  <a:ext uri="{FF2B5EF4-FFF2-40B4-BE49-F238E27FC236}">
                    <a16:creationId xmlns:a16="http://schemas.microsoft.com/office/drawing/2014/main" id="{79137D61-2DC3-4D3A-9CEB-2ABC4B13B81C}"/>
                  </a:ext>
                </a:extLst>
              </p:cNvPr>
              <p:cNvSpPr/>
              <p:nvPr/>
            </p:nvSpPr>
            <p:spPr>
              <a:xfrm>
                <a:off x="8101507" y="3086251"/>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10" name="Freeform: Shape 609">
                <a:extLst>
                  <a:ext uri="{FF2B5EF4-FFF2-40B4-BE49-F238E27FC236}">
                    <a16:creationId xmlns:a16="http://schemas.microsoft.com/office/drawing/2014/main" id="{FCF2483E-F0BA-40E2-8D3D-535273110034}"/>
                  </a:ext>
                </a:extLst>
              </p:cNvPr>
              <p:cNvSpPr/>
              <p:nvPr/>
            </p:nvSpPr>
            <p:spPr>
              <a:xfrm>
                <a:off x="8155460" y="306225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11" name="Freeform: Shape 610">
                <a:extLst>
                  <a:ext uri="{FF2B5EF4-FFF2-40B4-BE49-F238E27FC236}">
                    <a16:creationId xmlns:a16="http://schemas.microsoft.com/office/drawing/2014/main" id="{19500124-553F-48DD-BC64-7F14D6585169}"/>
                  </a:ext>
                </a:extLst>
              </p:cNvPr>
              <p:cNvSpPr/>
              <p:nvPr/>
            </p:nvSpPr>
            <p:spPr>
              <a:xfrm>
                <a:off x="8128547" y="3089298"/>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12" name="Freeform: Shape 611">
                <a:extLst>
                  <a:ext uri="{FF2B5EF4-FFF2-40B4-BE49-F238E27FC236}">
                    <a16:creationId xmlns:a16="http://schemas.microsoft.com/office/drawing/2014/main" id="{9B4BC946-F760-4491-979A-B38D31FFD235}"/>
                  </a:ext>
                </a:extLst>
              </p:cNvPr>
              <p:cNvSpPr/>
              <p:nvPr/>
            </p:nvSpPr>
            <p:spPr>
              <a:xfrm>
                <a:off x="8642557" y="322906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13" name="Freeform: Shape 612">
                <a:extLst>
                  <a:ext uri="{FF2B5EF4-FFF2-40B4-BE49-F238E27FC236}">
                    <a16:creationId xmlns:a16="http://schemas.microsoft.com/office/drawing/2014/main" id="{7B90929A-7DB5-4377-9814-3166B44592F2}"/>
                  </a:ext>
                </a:extLst>
              </p:cNvPr>
              <p:cNvSpPr/>
              <p:nvPr/>
            </p:nvSpPr>
            <p:spPr>
              <a:xfrm>
                <a:off x="8615517" y="325598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14" name="Freeform: Shape 613">
                <a:extLst>
                  <a:ext uri="{FF2B5EF4-FFF2-40B4-BE49-F238E27FC236}">
                    <a16:creationId xmlns:a16="http://schemas.microsoft.com/office/drawing/2014/main" id="{140CE701-D29D-4AB4-B70F-23684A68C0D3}"/>
                  </a:ext>
                </a:extLst>
              </p:cNvPr>
              <p:cNvSpPr/>
              <p:nvPr/>
            </p:nvSpPr>
            <p:spPr>
              <a:xfrm>
                <a:off x="8336614" y="317079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15" name="Freeform: Shape 614">
                <a:extLst>
                  <a:ext uri="{FF2B5EF4-FFF2-40B4-BE49-F238E27FC236}">
                    <a16:creationId xmlns:a16="http://schemas.microsoft.com/office/drawing/2014/main" id="{9012E842-0520-41EE-8225-11879F18E049}"/>
                  </a:ext>
                </a:extLst>
              </p:cNvPr>
              <p:cNvSpPr/>
              <p:nvPr/>
            </p:nvSpPr>
            <p:spPr>
              <a:xfrm>
                <a:off x="8309701" y="319783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16" name="Freeform: Shape 615">
                <a:extLst>
                  <a:ext uri="{FF2B5EF4-FFF2-40B4-BE49-F238E27FC236}">
                    <a16:creationId xmlns:a16="http://schemas.microsoft.com/office/drawing/2014/main" id="{9CB17E95-386D-440B-9521-4D19508DFE1B}"/>
                  </a:ext>
                </a:extLst>
              </p:cNvPr>
              <p:cNvSpPr/>
              <p:nvPr/>
            </p:nvSpPr>
            <p:spPr>
              <a:xfrm>
                <a:off x="8671882" y="322906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17" name="Freeform: Shape 616">
                <a:extLst>
                  <a:ext uri="{FF2B5EF4-FFF2-40B4-BE49-F238E27FC236}">
                    <a16:creationId xmlns:a16="http://schemas.microsoft.com/office/drawing/2014/main" id="{20F9CCD3-E4BA-4094-BD1C-761B9523F043}"/>
                  </a:ext>
                </a:extLst>
              </p:cNvPr>
              <p:cNvSpPr/>
              <p:nvPr/>
            </p:nvSpPr>
            <p:spPr>
              <a:xfrm>
                <a:off x="8644969" y="325598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18" name="Freeform: Shape 617">
                <a:extLst>
                  <a:ext uri="{FF2B5EF4-FFF2-40B4-BE49-F238E27FC236}">
                    <a16:creationId xmlns:a16="http://schemas.microsoft.com/office/drawing/2014/main" id="{89559BC3-A0B4-4079-90DF-E13D96C463FA}"/>
                  </a:ext>
                </a:extLst>
              </p:cNvPr>
              <p:cNvSpPr/>
              <p:nvPr/>
            </p:nvSpPr>
            <p:spPr>
              <a:xfrm>
                <a:off x="8731928" y="326499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19" name="Freeform: Shape 618">
                <a:extLst>
                  <a:ext uri="{FF2B5EF4-FFF2-40B4-BE49-F238E27FC236}">
                    <a16:creationId xmlns:a16="http://schemas.microsoft.com/office/drawing/2014/main" id="{1E2C114B-3E5E-4681-9588-4D191FC6D28F}"/>
                  </a:ext>
                </a:extLst>
              </p:cNvPr>
              <p:cNvSpPr/>
              <p:nvPr/>
            </p:nvSpPr>
            <p:spPr>
              <a:xfrm>
                <a:off x="8704888" y="329203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20" name="Freeform: Shape 619">
                <a:extLst>
                  <a:ext uri="{FF2B5EF4-FFF2-40B4-BE49-F238E27FC236}">
                    <a16:creationId xmlns:a16="http://schemas.microsoft.com/office/drawing/2014/main" id="{4008C38E-244F-480C-81E3-F26895A3B9A8}"/>
                  </a:ext>
                </a:extLst>
              </p:cNvPr>
              <p:cNvSpPr/>
              <p:nvPr/>
            </p:nvSpPr>
            <p:spPr>
              <a:xfrm>
                <a:off x="8514213" y="321459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21" name="Freeform: Shape 620">
                <a:extLst>
                  <a:ext uri="{FF2B5EF4-FFF2-40B4-BE49-F238E27FC236}">
                    <a16:creationId xmlns:a16="http://schemas.microsoft.com/office/drawing/2014/main" id="{268FCE0C-4064-4E91-B092-37DD9DC0B518}"/>
                  </a:ext>
                </a:extLst>
              </p:cNvPr>
              <p:cNvSpPr/>
              <p:nvPr/>
            </p:nvSpPr>
            <p:spPr>
              <a:xfrm>
                <a:off x="8487174" y="3241635"/>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22" name="Freeform: Shape 621">
                <a:extLst>
                  <a:ext uri="{FF2B5EF4-FFF2-40B4-BE49-F238E27FC236}">
                    <a16:creationId xmlns:a16="http://schemas.microsoft.com/office/drawing/2014/main" id="{586A9265-5A08-4ACA-8B12-E3B9677AF309}"/>
                  </a:ext>
                </a:extLst>
              </p:cNvPr>
              <p:cNvSpPr/>
              <p:nvPr/>
            </p:nvSpPr>
            <p:spPr>
              <a:xfrm>
                <a:off x="8880076" y="329977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23" name="Freeform: Shape 622">
                <a:extLst>
                  <a:ext uri="{FF2B5EF4-FFF2-40B4-BE49-F238E27FC236}">
                    <a16:creationId xmlns:a16="http://schemas.microsoft.com/office/drawing/2014/main" id="{B7B4F53C-62ED-4E07-A4C8-1276F77D4357}"/>
                  </a:ext>
                </a:extLst>
              </p:cNvPr>
              <p:cNvSpPr/>
              <p:nvPr/>
            </p:nvSpPr>
            <p:spPr>
              <a:xfrm>
                <a:off x="8853036" y="3326816"/>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24" name="Freeform: Shape 623">
                <a:extLst>
                  <a:ext uri="{FF2B5EF4-FFF2-40B4-BE49-F238E27FC236}">
                    <a16:creationId xmlns:a16="http://schemas.microsoft.com/office/drawing/2014/main" id="{0FF72712-C608-4181-91A0-0DB539C9A161}"/>
                  </a:ext>
                </a:extLst>
              </p:cNvPr>
              <p:cNvSpPr/>
              <p:nvPr/>
            </p:nvSpPr>
            <p:spPr>
              <a:xfrm>
                <a:off x="8966019" y="330701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25" name="Freeform: Shape 624">
                <a:extLst>
                  <a:ext uri="{FF2B5EF4-FFF2-40B4-BE49-F238E27FC236}">
                    <a16:creationId xmlns:a16="http://schemas.microsoft.com/office/drawing/2014/main" id="{F7EC080C-A8F1-47C9-A6B2-4FCEA48AAA1B}"/>
                  </a:ext>
                </a:extLst>
              </p:cNvPr>
              <p:cNvSpPr/>
              <p:nvPr/>
            </p:nvSpPr>
            <p:spPr>
              <a:xfrm>
                <a:off x="8939106" y="333392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26" name="Freeform: Shape 625">
                <a:extLst>
                  <a:ext uri="{FF2B5EF4-FFF2-40B4-BE49-F238E27FC236}">
                    <a16:creationId xmlns:a16="http://schemas.microsoft.com/office/drawing/2014/main" id="{2E04315A-7737-4B4B-B62C-429DBC87791E}"/>
                  </a:ext>
                </a:extLst>
              </p:cNvPr>
              <p:cNvSpPr/>
              <p:nvPr/>
            </p:nvSpPr>
            <p:spPr>
              <a:xfrm>
                <a:off x="8998137" y="3310567"/>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27" name="Freeform: Shape 626">
                <a:extLst>
                  <a:ext uri="{FF2B5EF4-FFF2-40B4-BE49-F238E27FC236}">
                    <a16:creationId xmlns:a16="http://schemas.microsoft.com/office/drawing/2014/main" id="{E34EAABD-73DA-4C40-82E2-B1CAB9D8EF8C}"/>
                  </a:ext>
                </a:extLst>
              </p:cNvPr>
              <p:cNvSpPr/>
              <p:nvPr/>
            </p:nvSpPr>
            <p:spPr>
              <a:xfrm>
                <a:off x="8971224" y="3337607"/>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28" name="Freeform: Shape 627">
                <a:extLst>
                  <a:ext uri="{FF2B5EF4-FFF2-40B4-BE49-F238E27FC236}">
                    <a16:creationId xmlns:a16="http://schemas.microsoft.com/office/drawing/2014/main" id="{F6EBB417-8E72-4877-8DC6-55C6D8976CD5}"/>
                  </a:ext>
                </a:extLst>
              </p:cNvPr>
              <p:cNvSpPr/>
              <p:nvPr/>
            </p:nvSpPr>
            <p:spPr>
              <a:xfrm>
                <a:off x="9147808" y="334535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29" name="Freeform: Shape 628">
                <a:extLst>
                  <a:ext uri="{FF2B5EF4-FFF2-40B4-BE49-F238E27FC236}">
                    <a16:creationId xmlns:a16="http://schemas.microsoft.com/office/drawing/2014/main" id="{729F26CC-AC47-4DA3-8FF8-80798E1D3C46}"/>
                  </a:ext>
                </a:extLst>
              </p:cNvPr>
              <p:cNvSpPr/>
              <p:nvPr/>
            </p:nvSpPr>
            <p:spPr>
              <a:xfrm>
                <a:off x="9120768" y="3372390"/>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630" name="Freeform: Shape 629">
                <a:extLst>
                  <a:ext uri="{FF2B5EF4-FFF2-40B4-BE49-F238E27FC236}">
                    <a16:creationId xmlns:a16="http://schemas.microsoft.com/office/drawing/2014/main" id="{EB128A70-0399-42BD-B56A-D2CDBF746137}"/>
                  </a:ext>
                </a:extLst>
              </p:cNvPr>
              <p:cNvSpPr/>
              <p:nvPr/>
            </p:nvSpPr>
            <p:spPr>
              <a:xfrm>
                <a:off x="9668419" y="351507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31" name="Freeform: Shape 630">
                <a:extLst>
                  <a:ext uri="{FF2B5EF4-FFF2-40B4-BE49-F238E27FC236}">
                    <a16:creationId xmlns:a16="http://schemas.microsoft.com/office/drawing/2014/main" id="{52CB4339-23DB-43F9-87D5-559C9DEEF305}"/>
                  </a:ext>
                </a:extLst>
              </p:cNvPr>
              <p:cNvSpPr/>
              <p:nvPr/>
            </p:nvSpPr>
            <p:spPr>
              <a:xfrm>
                <a:off x="9641379" y="354211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32" name="Freeform: Shape 631">
                <a:extLst>
                  <a:ext uri="{FF2B5EF4-FFF2-40B4-BE49-F238E27FC236}">
                    <a16:creationId xmlns:a16="http://schemas.microsoft.com/office/drawing/2014/main" id="{EE18F8C4-E602-4AAD-B278-83B84AD157BE}"/>
                  </a:ext>
                </a:extLst>
              </p:cNvPr>
              <p:cNvSpPr/>
              <p:nvPr/>
            </p:nvSpPr>
            <p:spPr>
              <a:xfrm>
                <a:off x="9553531" y="343891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33" name="Freeform: Shape 632">
                <a:extLst>
                  <a:ext uri="{FF2B5EF4-FFF2-40B4-BE49-F238E27FC236}">
                    <a16:creationId xmlns:a16="http://schemas.microsoft.com/office/drawing/2014/main" id="{EC763C85-00F0-4259-925B-E642222D4450}"/>
                  </a:ext>
                </a:extLst>
              </p:cNvPr>
              <p:cNvSpPr/>
              <p:nvPr/>
            </p:nvSpPr>
            <p:spPr>
              <a:xfrm>
                <a:off x="9526492" y="3465951"/>
                <a:ext cx="54079" cy="12694"/>
              </a:xfrm>
              <a:custGeom>
                <a:avLst/>
                <a:gdLst>
                  <a:gd name="connsiteX0" fmla="*/ 0 w 54079"/>
                  <a:gd name="connsiteY0" fmla="*/ 0 h 12694"/>
                  <a:gd name="connsiteX1" fmla="*/ 54079 w 54079"/>
                  <a:gd name="connsiteY1" fmla="*/ 0 h 12694"/>
                </a:gdLst>
                <a:ahLst/>
                <a:cxnLst>
                  <a:cxn ang="0">
                    <a:pos x="connsiteX0" y="connsiteY0"/>
                  </a:cxn>
                  <a:cxn ang="0">
                    <a:pos x="connsiteX1" y="connsiteY1"/>
                  </a:cxn>
                </a:cxnLst>
                <a:rect l="l" t="t" r="r" b="b"/>
                <a:pathLst>
                  <a:path w="54079" h="12694">
                    <a:moveTo>
                      <a:pt x="0" y="0"/>
                    </a:moveTo>
                    <a:lnTo>
                      <a:pt x="54079" y="0"/>
                    </a:lnTo>
                  </a:path>
                </a:pathLst>
              </a:custGeom>
              <a:ln w="12683" cap="flat">
                <a:solidFill>
                  <a:schemeClr val="tx2">
                    <a:lumMod val="75000"/>
                  </a:schemeClr>
                </a:solidFill>
                <a:prstDash val="solid"/>
                <a:miter/>
              </a:ln>
            </p:spPr>
            <p:txBody>
              <a:bodyPr rtlCol="0" anchor="ctr"/>
              <a:lstStyle/>
              <a:p>
                <a:endParaRPr lang="en-GB" dirty="0"/>
              </a:p>
            </p:txBody>
          </p:sp>
          <p:sp>
            <p:nvSpPr>
              <p:cNvPr id="634" name="Freeform: Shape 633">
                <a:extLst>
                  <a:ext uri="{FF2B5EF4-FFF2-40B4-BE49-F238E27FC236}">
                    <a16:creationId xmlns:a16="http://schemas.microsoft.com/office/drawing/2014/main" id="{05973FDA-DE35-47C4-A1D5-9B321C6F65BD}"/>
                  </a:ext>
                </a:extLst>
              </p:cNvPr>
              <p:cNvSpPr/>
              <p:nvPr/>
            </p:nvSpPr>
            <p:spPr>
              <a:xfrm>
                <a:off x="9624876" y="34976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35" name="Freeform: Shape 634">
                <a:extLst>
                  <a:ext uri="{FF2B5EF4-FFF2-40B4-BE49-F238E27FC236}">
                    <a16:creationId xmlns:a16="http://schemas.microsoft.com/office/drawing/2014/main" id="{ED4949E5-C64A-4D95-8A38-3249D46073C3}"/>
                  </a:ext>
                </a:extLst>
              </p:cNvPr>
              <p:cNvSpPr/>
              <p:nvPr/>
            </p:nvSpPr>
            <p:spPr>
              <a:xfrm>
                <a:off x="9597963" y="3524727"/>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36" name="Freeform: Shape 635">
                <a:extLst>
                  <a:ext uri="{FF2B5EF4-FFF2-40B4-BE49-F238E27FC236}">
                    <a16:creationId xmlns:a16="http://schemas.microsoft.com/office/drawing/2014/main" id="{2FF76532-39EF-4CB2-9708-134814C720A2}"/>
                  </a:ext>
                </a:extLst>
              </p:cNvPr>
              <p:cNvSpPr/>
              <p:nvPr/>
            </p:nvSpPr>
            <p:spPr>
              <a:xfrm>
                <a:off x="9607484" y="34976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37" name="Freeform: Shape 636">
                <a:extLst>
                  <a:ext uri="{FF2B5EF4-FFF2-40B4-BE49-F238E27FC236}">
                    <a16:creationId xmlns:a16="http://schemas.microsoft.com/office/drawing/2014/main" id="{B4CC8C95-7416-459D-BE60-2261063445B6}"/>
                  </a:ext>
                </a:extLst>
              </p:cNvPr>
              <p:cNvSpPr/>
              <p:nvPr/>
            </p:nvSpPr>
            <p:spPr>
              <a:xfrm>
                <a:off x="9580571" y="3524727"/>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38" name="Freeform: Shape 637">
                <a:extLst>
                  <a:ext uri="{FF2B5EF4-FFF2-40B4-BE49-F238E27FC236}">
                    <a16:creationId xmlns:a16="http://schemas.microsoft.com/office/drawing/2014/main" id="{53B8B50F-3973-48F5-8A4B-F7BF72D768E3}"/>
                  </a:ext>
                </a:extLst>
              </p:cNvPr>
              <p:cNvSpPr/>
              <p:nvPr/>
            </p:nvSpPr>
            <p:spPr>
              <a:xfrm>
                <a:off x="9857951" y="354211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39" name="Freeform: Shape 638">
                <a:extLst>
                  <a:ext uri="{FF2B5EF4-FFF2-40B4-BE49-F238E27FC236}">
                    <a16:creationId xmlns:a16="http://schemas.microsoft.com/office/drawing/2014/main" id="{B82D638E-758A-476E-895D-7F69E2BDF4E2}"/>
                  </a:ext>
                </a:extLst>
              </p:cNvPr>
              <p:cNvSpPr/>
              <p:nvPr/>
            </p:nvSpPr>
            <p:spPr>
              <a:xfrm>
                <a:off x="9830911" y="356903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40" name="Freeform: Shape 639">
                <a:extLst>
                  <a:ext uri="{FF2B5EF4-FFF2-40B4-BE49-F238E27FC236}">
                    <a16:creationId xmlns:a16="http://schemas.microsoft.com/office/drawing/2014/main" id="{A22BA136-2445-4E1E-8105-92CD78D77A44}"/>
                  </a:ext>
                </a:extLst>
              </p:cNvPr>
              <p:cNvSpPr/>
              <p:nvPr/>
            </p:nvSpPr>
            <p:spPr>
              <a:xfrm>
                <a:off x="9892354" y="355164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41" name="Freeform: Shape 640">
                <a:extLst>
                  <a:ext uri="{FF2B5EF4-FFF2-40B4-BE49-F238E27FC236}">
                    <a16:creationId xmlns:a16="http://schemas.microsoft.com/office/drawing/2014/main" id="{08EAF008-89F4-4073-BE0E-50B25D6757BC}"/>
                  </a:ext>
                </a:extLst>
              </p:cNvPr>
              <p:cNvSpPr/>
              <p:nvPr/>
            </p:nvSpPr>
            <p:spPr>
              <a:xfrm>
                <a:off x="9865441" y="3578680"/>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42" name="Freeform: Shape 641">
                <a:extLst>
                  <a:ext uri="{FF2B5EF4-FFF2-40B4-BE49-F238E27FC236}">
                    <a16:creationId xmlns:a16="http://schemas.microsoft.com/office/drawing/2014/main" id="{62ACB737-E7E1-4D7B-B487-ABBE261B2CEA}"/>
                  </a:ext>
                </a:extLst>
              </p:cNvPr>
              <p:cNvSpPr/>
              <p:nvPr/>
            </p:nvSpPr>
            <p:spPr>
              <a:xfrm>
                <a:off x="9928407" y="355164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43" name="Freeform: Shape 642">
                <a:extLst>
                  <a:ext uri="{FF2B5EF4-FFF2-40B4-BE49-F238E27FC236}">
                    <a16:creationId xmlns:a16="http://schemas.microsoft.com/office/drawing/2014/main" id="{BD0F17AD-348B-4A4A-AF32-0656415796C9}"/>
                  </a:ext>
                </a:extLst>
              </p:cNvPr>
              <p:cNvSpPr/>
              <p:nvPr/>
            </p:nvSpPr>
            <p:spPr>
              <a:xfrm>
                <a:off x="9901367" y="3578680"/>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44" name="Freeform: Shape 643">
                <a:extLst>
                  <a:ext uri="{FF2B5EF4-FFF2-40B4-BE49-F238E27FC236}">
                    <a16:creationId xmlns:a16="http://schemas.microsoft.com/office/drawing/2014/main" id="{6B497278-16AA-4E35-A653-AE5DBE966203}"/>
                  </a:ext>
                </a:extLst>
              </p:cNvPr>
              <p:cNvSpPr/>
              <p:nvPr/>
            </p:nvSpPr>
            <p:spPr>
              <a:xfrm>
                <a:off x="10075031" y="355164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45" name="Freeform: Shape 644">
                <a:extLst>
                  <a:ext uri="{FF2B5EF4-FFF2-40B4-BE49-F238E27FC236}">
                    <a16:creationId xmlns:a16="http://schemas.microsoft.com/office/drawing/2014/main" id="{C8433DEF-EBFA-4A7C-AD97-2EA097B1FCD7}"/>
                  </a:ext>
                </a:extLst>
              </p:cNvPr>
              <p:cNvSpPr/>
              <p:nvPr/>
            </p:nvSpPr>
            <p:spPr>
              <a:xfrm>
                <a:off x="10047991" y="3578680"/>
                <a:ext cx="54079" cy="12694"/>
              </a:xfrm>
              <a:custGeom>
                <a:avLst/>
                <a:gdLst>
                  <a:gd name="connsiteX0" fmla="*/ 0 w 54079"/>
                  <a:gd name="connsiteY0" fmla="*/ 0 h 12694"/>
                  <a:gd name="connsiteX1" fmla="*/ 54080 w 54079"/>
                  <a:gd name="connsiteY1" fmla="*/ 0 h 12694"/>
                </a:gdLst>
                <a:ahLst/>
                <a:cxnLst>
                  <a:cxn ang="0">
                    <a:pos x="connsiteX0" y="connsiteY0"/>
                  </a:cxn>
                  <a:cxn ang="0">
                    <a:pos x="connsiteX1" y="connsiteY1"/>
                  </a:cxn>
                </a:cxnLst>
                <a:rect l="l" t="t" r="r" b="b"/>
                <a:pathLst>
                  <a:path w="54079" h="12694">
                    <a:moveTo>
                      <a:pt x="0" y="0"/>
                    </a:moveTo>
                    <a:lnTo>
                      <a:pt x="54080" y="0"/>
                    </a:lnTo>
                  </a:path>
                </a:pathLst>
              </a:custGeom>
              <a:ln w="12683" cap="flat">
                <a:solidFill>
                  <a:schemeClr val="tx2">
                    <a:lumMod val="75000"/>
                  </a:schemeClr>
                </a:solidFill>
                <a:prstDash val="solid"/>
                <a:miter/>
              </a:ln>
            </p:spPr>
            <p:txBody>
              <a:bodyPr rtlCol="0" anchor="ctr"/>
              <a:lstStyle/>
              <a:p>
                <a:endParaRPr lang="en-GB" dirty="0"/>
              </a:p>
            </p:txBody>
          </p:sp>
          <p:sp>
            <p:nvSpPr>
              <p:cNvPr id="646" name="Freeform: Shape 645">
                <a:extLst>
                  <a:ext uri="{FF2B5EF4-FFF2-40B4-BE49-F238E27FC236}">
                    <a16:creationId xmlns:a16="http://schemas.microsoft.com/office/drawing/2014/main" id="{94958FC9-15CA-4784-A333-2E4280D6A72A}"/>
                  </a:ext>
                </a:extLst>
              </p:cNvPr>
              <p:cNvSpPr/>
              <p:nvPr/>
            </p:nvSpPr>
            <p:spPr>
              <a:xfrm>
                <a:off x="10174939" y="355862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47" name="Freeform: Shape 646">
                <a:extLst>
                  <a:ext uri="{FF2B5EF4-FFF2-40B4-BE49-F238E27FC236}">
                    <a16:creationId xmlns:a16="http://schemas.microsoft.com/office/drawing/2014/main" id="{A80A04A8-32A5-411E-98D0-DF64F0E946EE}"/>
                  </a:ext>
                </a:extLst>
              </p:cNvPr>
              <p:cNvSpPr/>
              <p:nvPr/>
            </p:nvSpPr>
            <p:spPr>
              <a:xfrm>
                <a:off x="10147899" y="3585535"/>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48" name="Freeform: Shape 647">
                <a:extLst>
                  <a:ext uri="{FF2B5EF4-FFF2-40B4-BE49-F238E27FC236}">
                    <a16:creationId xmlns:a16="http://schemas.microsoft.com/office/drawing/2014/main" id="{4212DD75-2AE1-4C2B-8F71-0090EC137AB1}"/>
                  </a:ext>
                </a:extLst>
              </p:cNvPr>
              <p:cNvSpPr/>
              <p:nvPr/>
            </p:nvSpPr>
            <p:spPr>
              <a:xfrm>
                <a:off x="10212642" y="3596072"/>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49" name="Freeform: Shape 648">
                <a:extLst>
                  <a:ext uri="{FF2B5EF4-FFF2-40B4-BE49-F238E27FC236}">
                    <a16:creationId xmlns:a16="http://schemas.microsoft.com/office/drawing/2014/main" id="{84600236-9114-4AD8-8A22-33CD303F2653}"/>
                  </a:ext>
                </a:extLst>
              </p:cNvPr>
              <p:cNvSpPr/>
              <p:nvPr/>
            </p:nvSpPr>
            <p:spPr>
              <a:xfrm>
                <a:off x="10185729" y="362298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50" name="Freeform: Shape 649">
                <a:extLst>
                  <a:ext uri="{FF2B5EF4-FFF2-40B4-BE49-F238E27FC236}">
                    <a16:creationId xmlns:a16="http://schemas.microsoft.com/office/drawing/2014/main" id="{3D48EA91-5CBF-41EF-962C-9EA3824E59A7}"/>
                  </a:ext>
                </a:extLst>
              </p:cNvPr>
              <p:cNvSpPr/>
              <p:nvPr/>
            </p:nvSpPr>
            <p:spPr>
              <a:xfrm>
                <a:off x="10778193" y="36566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51" name="Freeform: Shape 650">
                <a:extLst>
                  <a:ext uri="{FF2B5EF4-FFF2-40B4-BE49-F238E27FC236}">
                    <a16:creationId xmlns:a16="http://schemas.microsoft.com/office/drawing/2014/main" id="{B0EEB5C0-CB40-43B7-9F5E-9A3211860823}"/>
                  </a:ext>
                </a:extLst>
              </p:cNvPr>
              <p:cNvSpPr/>
              <p:nvPr/>
            </p:nvSpPr>
            <p:spPr>
              <a:xfrm>
                <a:off x="10751280" y="368366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52" name="Freeform: Shape 651">
                <a:extLst>
                  <a:ext uri="{FF2B5EF4-FFF2-40B4-BE49-F238E27FC236}">
                    <a16:creationId xmlns:a16="http://schemas.microsoft.com/office/drawing/2014/main" id="{08E19413-B687-4640-ABB9-3CD33D9AA06D}"/>
                  </a:ext>
                </a:extLst>
              </p:cNvPr>
              <p:cNvSpPr/>
              <p:nvPr/>
            </p:nvSpPr>
            <p:spPr>
              <a:xfrm>
                <a:off x="10748868" y="36566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53" name="Freeform: Shape 652">
                <a:extLst>
                  <a:ext uri="{FF2B5EF4-FFF2-40B4-BE49-F238E27FC236}">
                    <a16:creationId xmlns:a16="http://schemas.microsoft.com/office/drawing/2014/main" id="{03556831-AEC5-4F7C-850A-5412D8CD49FF}"/>
                  </a:ext>
                </a:extLst>
              </p:cNvPr>
              <p:cNvSpPr/>
              <p:nvPr/>
            </p:nvSpPr>
            <p:spPr>
              <a:xfrm>
                <a:off x="10721828" y="368366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54" name="Freeform: Shape 653">
                <a:extLst>
                  <a:ext uri="{FF2B5EF4-FFF2-40B4-BE49-F238E27FC236}">
                    <a16:creationId xmlns:a16="http://schemas.microsoft.com/office/drawing/2014/main" id="{68818875-7F8D-4360-BA08-4E8B65D70D09}"/>
                  </a:ext>
                </a:extLst>
              </p:cNvPr>
              <p:cNvSpPr/>
              <p:nvPr/>
            </p:nvSpPr>
            <p:spPr>
              <a:xfrm>
                <a:off x="10447495" y="36566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55" name="Freeform: Shape 654">
                <a:extLst>
                  <a:ext uri="{FF2B5EF4-FFF2-40B4-BE49-F238E27FC236}">
                    <a16:creationId xmlns:a16="http://schemas.microsoft.com/office/drawing/2014/main" id="{6B8870D9-7C7E-445D-BD2B-A64D80E5B7C3}"/>
                  </a:ext>
                </a:extLst>
              </p:cNvPr>
              <p:cNvSpPr/>
              <p:nvPr/>
            </p:nvSpPr>
            <p:spPr>
              <a:xfrm>
                <a:off x="10420455" y="368366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sp>
            <p:nvSpPr>
              <p:cNvPr id="656" name="Freeform: Shape 655">
                <a:extLst>
                  <a:ext uri="{FF2B5EF4-FFF2-40B4-BE49-F238E27FC236}">
                    <a16:creationId xmlns:a16="http://schemas.microsoft.com/office/drawing/2014/main" id="{456658C3-17BF-4500-B272-C25308972B55}"/>
                  </a:ext>
                </a:extLst>
              </p:cNvPr>
              <p:cNvSpPr/>
              <p:nvPr/>
            </p:nvSpPr>
            <p:spPr>
              <a:xfrm>
                <a:off x="10480120" y="36566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57" name="Freeform: Shape 656">
                <a:extLst>
                  <a:ext uri="{FF2B5EF4-FFF2-40B4-BE49-F238E27FC236}">
                    <a16:creationId xmlns:a16="http://schemas.microsoft.com/office/drawing/2014/main" id="{EB6565CF-E182-4E03-9372-C48A3F1CE8C9}"/>
                  </a:ext>
                </a:extLst>
              </p:cNvPr>
              <p:cNvSpPr/>
              <p:nvPr/>
            </p:nvSpPr>
            <p:spPr>
              <a:xfrm>
                <a:off x="10453207" y="3683665"/>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tx2">
                    <a:lumMod val="75000"/>
                  </a:schemeClr>
                </a:solidFill>
                <a:prstDash val="solid"/>
                <a:miter/>
              </a:ln>
            </p:spPr>
            <p:txBody>
              <a:bodyPr rtlCol="0" anchor="ctr"/>
              <a:lstStyle/>
              <a:p>
                <a:endParaRPr lang="en-GB" dirty="0"/>
              </a:p>
            </p:txBody>
          </p:sp>
          <p:sp>
            <p:nvSpPr>
              <p:cNvPr id="658" name="Freeform: Shape 657">
                <a:extLst>
                  <a:ext uri="{FF2B5EF4-FFF2-40B4-BE49-F238E27FC236}">
                    <a16:creationId xmlns:a16="http://schemas.microsoft.com/office/drawing/2014/main" id="{275DD881-8C69-4002-9643-9FD4A5BB2CC3}"/>
                  </a:ext>
                </a:extLst>
              </p:cNvPr>
              <p:cNvSpPr/>
              <p:nvPr/>
            </p:nvSpPr>
            <p:spPr>
              <a:xfrm>
                <a:off x="10507160" y="365662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tx2">
                    <a:lumMod val="75000"/>
                  </a:schemeClr>
                </a:solidFill>
                <a:prstDash val="solid"/>
                <a:miter/>
              </a:ln>
            </p:spPr>
            <p:txBody>
              <a:bodyPr rtlCol="0" anchor="ctr"/>
              <a:lstStyle/>
              <a:p>
                <a:endParaRPr lang="en-GB" dirty="0"/>
              </a:p>
            </p:txBody>
          </p:sp>
          <p:sp>
            <p:nvSpPr>
              <p:cNvPr id="659" name="Freeform: Shape 658">
                <a:extLst>
                  <a:ext uri="{FF2B5EF4-FFF2-40B4-BE49-F238E27FC236}">
                    <a16:creationId xmlns:a16="http://schemas.microsoft.com/office/drawing/2014/main" id="{1E386316-95BB-4C07-8B25-0410402BEBB9}"/>
                  </a:ext>
                </a:extLst>
              </p:cNvPr>
              <p:cNvSpPr/>
              <p:nvPr/>
            </p:nvSpPr>
            <p:spPr>
              <a:xfrm>
                <a:off x="10480120" y="368366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tx2">
                    <a:lumMod val="75000"/>
                  </a:schemeClr>
                </a:solidFill>
                <a:prstDash val="solid"/>
                <a:miter/>
              </a:ln>
            </p:spPr>
            <p:txBody>
              <a:bodyPr rtlCol="0" anchor="ctr"/>
              <a:lstStyle/>
              <a:p>
                <a:endParaRPr lang="en-GB" dirty="0"/>
              </a:p>
            </p:txBody>
          </p:sp>
        </p:grpSp>
        <p:grpSp>
          <p:nvGrpSpPr>
            <p:cNvPr id="793" name="Group 792">
              <a:extLst>
                <a:ext uri="{FF2B5EF4-FFF2-40B4-BE49-F238E27FC236}">
                  <a16:creationId xmlns:a16="http://schemas.microsoft.com/office/drawing/2014/main" id="{99037BCC-CD46-4E3C-9EBB-C53263BE2FDC}"/>
                </a:ext>
              </a:extLst>
            </p:cNvPr>
            <p:cNvGrpSpPr/>
            <p:nvPr/>
          </p:nvGrpSpPr>
          <p:grpSpPr>
            <a:xfrm>
              <a:off x="6964313" y="2043378"/>
              <a:ext cx="3295299" cy="1816998"/>
              <a:chOff x="6964313" y="2043378"/>
              <a:chExt cx="3295299" cy="1816998"/>
            </a:xfrm>
          </p:grpSpPr>
          <p:sp>
            <p:nvSpPr>
              <p:cNvPr id="745" name="Freeform: Shape 744">
                <a:extLst>
                  <a:ext uri="{FF2B5EF4-FFF2-40B4-BE49-F238E27FC236}">
                    <a16:creationId xmlns:a16="http://schemas.microsoft.com/office/drawing/2014/main" id="{D029A511-4681-42B4-99E0-FBB0FEE68CB3}"/>
                  </a:ext>
                </a:extLst>
              </p:cNvPr>
              <p:cNvSpPr/>
              <p:nvPr/>
            </p:nvSpPr>
            <p:spPr>
              <a:xfrm>
                <a:off x="6991226" y="2043378"/>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746" name="Freeform: Shape 745">
                <a:extLst>
                  <a:ext uri="{FF2B5EF4-FFF2-40B4-BE49-F238E27FC236}">
                    <a16:creationId xmlns:a16="http://schemas.microsoft.com/office/drawing/2014/main" id="{A1DABBA7-D911-4C3A-BE35-C24EB336D465}"/>
                  </a:ext>
                </a:extLst>
              </p:cNvPr>
              <p:cNvSpPr/>
              <p:nvPr/>
            </p:nvSpPr>
            <p:spPr>
              <a:xfrm>
                <a:off x="6964313" y="207041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47" name="Freeform: Shape 746">
                <a:extLst>
                  <a:ext uri="{FF2B5EF4-FFF2-40B4-BE49-F238E27FC236}">
                    <a16:creationId xmlns:a16="http://schemas.microsoft.com/office/drawing/2014/main" id="{3205006B-C08E-4B64-99F8-C76F4466E057}"/>
                  </a:ext>
                </a:extLst>
              </p:cNvPr>
              <p:cNvSpPr/>
              <p:nvPr/>
            </p:nvSpPr>
            <p:spPr>
              <a:xfrm>
                <a:off x="7087706" y="2082986"/>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48" name="Freeform: Shape 747">
                <a:extLst>
                  <a:ext uri="{FF2B5EF4-FFF2-40B4-BE49-F238E27FC236}">
                    <a16:creationId xmlns:a16="http://schemas.microsoft.com/office/drawing/2014/main" id="{5FE2E3D8-3E69-408B-AD30-9FD543F874EE}"/>
                  </a:ext>
                </a:extLst>
              </p:cNvPr>
              <p:cNvSpPr/>
              <p:nvPr/>
            </p:nvSpPr>
            <p:spPr>
              <a:xfrm>
                <a:off x="7060793" y="2109899"/>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49" name="Freeform: Shape 748">
                <a:extLst>
                  <a:ext uri="{FF2B5EF4-FFF2-40B4-BE49-F238E27FC236}">
                    <a16:creationId xmlns:a16="http://schemas.microsoft.com/office/drawing/2014/main" id="{73E553A3-BAE5-40E4-8481-7AC61855EF4E}"/>
                  </a:ext>
                </a:extLst>
              </p:cNvPr>
              <p:cNvSpPr/>
              <p:nvPr/>
            </p:nvSpPr>
            <p:spPr>
              <a:xfrm>
                <a:off x="7111064" y="222174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50" name="Freeform: Shape 749">
                <a:extLst>
                  <a:ext uri="{FF2B5EF4-FFF2-40B4-BE49-F238E27FC236}">
                    <a16:creationId xmlns:a16="http://schemas.microsoft.com/office/drawing/2014/main" id="{EA39A4B1-EB83-4715-A814-89C383C2766D}"/>
                  </a:ext>
                </a:extLst>
              </p:cNvPr>
              <p:cNvSpPr/>
              <p:nvPr/>
            </p:nvSpPr>
            <p:spPr>
              <a:xfrm>
                <a:off x="7084151" y="2248652"/>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sp>
            <p:nvSpPr>
              <p:cNvPr id="751" name="Freeform: Shape 750">
                <a:extLst>
                  <a:ext uri="{FF2B5EF4-FFF2-40B4-BE49-F238E27FC236}">
                    <a16:creationId xmlns:a16="http://schemas.microsoft.com/office/drawing/2014/main" id="{BEBC6ABA-5DDB-4DBF-ABBE-C7C4CF157749}"/>
                  </a:ext>
                </a:extLst>
              </p:cNvPr>
              <p:cNvSpPr/>
              <p:nvPr/>
            </p:nvSpPr>
            <p:spPr>
              <a:xfrm>
                <a:off x="7111064" y="226083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52" name="Freeform: Shape 751">
                <a:extLst>
                  <a:ext uri="{FF2B5EF4-FFF2-40B4-BE49-F238E27FC236}">
                    <a16:creationId xmlns:a16="http://schemas.microsoft.com/office/drawing/2014/main" id="{480769AB-F197-4506-BC87-1889461A28F0}"/>
                  </a:ext>
                </a:extLst>
              </p:cNvPr>
              <p:cNvSpPr/>
              <p:nvPr/>
            </p:nvSpPr>
            <p:spPr>
              <a:xfrm>
                <a:off x="7084151" y="2287879"/>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sp>
            <p:nvSpPr>
              <p:cNvPr id="753" name="Freeform: Shape 752">
                <a:extLst>
                  <a:ext uri="{FF2B5EF4-FFF2-40B4-BE49-F238E27FC236}">
                    <a16:creationId xmlns:a16="http://schemas.microsoft.com/office/drawing/2014/main" id="{EE0811DD-558F-47A4-9408-6CC83B311E50}"/>
                  </a:ext>
                </a:extLst>
              </p:cNvPr>
              <p:cNvSpPr/>
              <p:nvPr/>
            </p:nvSpPr>
            <p:spPr>
              <a:xfrm>
                <a:off x="7127567" y="2352114"/>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754" name="Freeform: Shape 753">
                <a:extLst>
                  <a:ext uri="{FF2B5EF4-FFF2-40B4-BE49-F238E27FC236}">
                    <a16:creationId xmlns:a16="http://schemas.microsoft.com/office/drawing/2014/main" id="{CF440C61-3C43-4D0C-B071-7F42F69E5BF0}"/>
                  </a:ext>
                </a:extLst>
              </p:cNvPr>
              <p:cNvSpPr/>
              <p:nvPr/>
            </p:nvSpPr>
            <p:spPr>
              <a:xfrm>
                <a:off x="7100527" y="237915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55" name="Freeform: Shape 754">
                <a:extLst>
                  <a:ext uri="{FF2B5EF4-FFF2-40B4-BE49-F238E27FC236}">
                    <a16:creationId xmlns:a16="http://schemas.microsoft.com/office/drawing/2014/main" id="{5537C912-1AA8-4ECB-B97E-5620A99CC2BC}"/>
                  </a:ext>
                </a:extLst>
              </p:cNvPr>
              <p:cNvSpPr/>
              <p:nvPr/>
            </p:nvSpPr>
            <p:spPr>
              <a:xfrm>
                <a:off x="7140643" y="24758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56" name="Freeform: Shape 755">
                <a:extLst>
                  <a:ext uri="{FF2B5EF4-FFF2-40B4-BE49-F238E27FC236}">
                    <a16:creationId xmlns:a16="http://schemas.microsoft.com/office/drawing/2014/main" id="{B1D17ED1-1A45-4545-B209-46FD9731AF3E}"/>
                  </a:ext>
                </a:extLst>
              </p:cNvPr>
              <p:cNvSpPr/>
              <p:nvPr/>
            </p:nvSpPr>
            <p:spPr>
              <a:xfrm>
                <a:off x="7113603" y="250280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57" name="Freeform: Shape 756">
                <a:extLst>
                  <a:ext uri="{FF2B5EF4-FFF2-40B4-BE49-F238E27FC236}">
                    <a16:creationId xmlns:a16="http://schemas.microsoft.com/office/drawing/2014/main" id="{337B85D9-0B21-4FA7-A8F3-24CF7B175A35}"/>
                  </a:ext>
                </a:extLst>
              </p:cNvPr>
              <p:cNvSpPr/>
              <p:nvPr/>
            </p:nvSpPr>
            <p:spPr>
              <a:xfrm>
                <a:off x="7160193" y="247588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58" name="Freeform: Shape 757">
                <a:extLst>
                  <a:ext uri="{FF2B5EF4-FFF2-40B4-BE49-F238E27FC236}">
                    <a16:creationId xmlns:a16="http://schemas.microsoft.com/office/drawing/2014/main" id="{0F509815-85FB-454E-B8BB-FC4F368ACC08}"/>
                  </a:ext>
                </a:extLst>
              </p:cNvPr>
              <p:cNvSpPr/>
              <p:nvPr/>
            </p:nvSpPr>
            <p:spPr>
              <a:xfrm>
                <a:off x="7133153" y="2502801"/>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59" name="Freeform: Shape 758">
                <a:extLst>
                  <a:ext uri="{FF2B5EF4-FFF2-40B4-BE49-F238E27FC236}">
                    <a16:creationId xmlns:a16="http://schemas.microsoft.com/office/drawing/2014/main" id="{39E0232C-5AE8-47C0-8E38-DE90E1C7B4AB}"/>
                  </a:ext>
                </a:extLst>
              </p:cNvPr>
              <p:cNvSpPr/>
              <p:nvPr/>
            </p:nvSpPr>
            <p:spPr>
              <a:xfrm>
                <a:off x="7320527" y="2710233"/>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60" name="Freeform: Shape 759">
                <a:extLst>
                  <a:ext uri="{FF2B5EF4-FFF2-40B4-BE49-F238E27FC236}">
                    <a16:creationId xmlns:a16="http://schemas.microsoft.com/office/drawing/2014/main" id="{7419B750-C4FC-4934-A3BF-EBC3570231C0}"/>
                  </a:ext>
                </a:extLst>
              </p:cNvPr>
              <p:cNvSpPr/>
              <p:nvPr/>
            </p:nvSpPr>
            <p:spPr>
              <a:xfrm>
                <a:off x="7293487" y="273727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61" name="Freeform: Shape 760">
                <a:extLst>
                  <a:ext uri="{FF2B5EF4-FFF2-40B4-BE49-F238E27FC236}">
                    <a16:creationId xmlns:a16="http://schemas.microsoft.com/office/drawing/2014/main" id="{08C990B3-4820-410D-8815-48480B9E34A4}"/>
                  </a:ext>
                </a:extLst>
              </p:cNvPr>
              <p:cNvSpPr/>
              <p:nvPr/>
            </p:nvSpPr>
            <p:spPr>
              <a:xfrm>
                <a:off x="7509425" y="284924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62" name="Freeform: Shape 761">
                <a:extLst>
                  <a:ext uri="{FF2B5EF4-FFF2-40B4-BE49-F238E27FC236}">
                    <a16:creationId xmlns:a16="http://schemas.microsoft.com/office/drawing/2014/main" id="{083230B0-C30C-4C23-B077-9879D33B957C}"/>
                  </a:ext>
                </a:extLst>
              </p:cNvPr>
              <p:cNvSpPr/>
              <p:nvPr/>
            </p:nvSpPr>
            <p:spPr>
              <a:xfrm>
                <a:off x="7482385" y="2876153"/>
                <a:ext cx="54079" cy="12694"/>
              </a:xfrm>
              <a:custGeom>
                <a:avLst/>
                <a:gdLst>
                  <a:gd name="connsiteX0" fmla="*/ 0 w 54079"/>
                  <a:gd name="connsiteY0" fmla="*/ 0 h 12694"/>
                  <a:gd name="connsiteX1" fmla="*/ 54079 w 54079"/>
                  <a:gd name="connsiteY1" fmla="*/ 0 h 12694"/>
                </a:gdLst>
                <a:ahLst/>
                <a:cxnLst>
                  <a:cxn ang="0">
                    <a:pos x="connsiteX0" y="connsiteY0"/>
                  </a:cxn>
                  <a:cxn ang="0">
                    <a:pos x="connsiteX1" y="connsiteY1"/>
                  </a:cxn>
                </a:cxnLst>
                <a:rect l="l" t="t" r="r" b="b"/>
                <a:pathLst>
                  <a:path w="54079" h="12694">
                    <a:moveTo>
                      <a:pt x="0" y="0"/>
                    </a:moveTo>
                    <a:lnTo>
                      <a:pt x="54079" y="0"/>
                    </a:lnTo>
                  </a:path>
                </a:pathLst>
              </a:custGeom>
              <a:ln w="12683" cap="flat">
                <a:solidFill>
                  <a:schemeClr val="bg2">
                    <a:lumMod val="25000"/>
                  </a:schemeClr>
                </a:solidFill>
                <a:prstDash val="solid"/>
                <a:miter/>
              </a:ln>
            </p:spPr>
            <p:txBody>
              <a:bodyPr rtlCol="0" anchor="ctr"/>
              <a:lstStyle/>
              <a:p>
                <a:endParaRPr lang="en-GB" dirty="0"/>
              </a:p>
            </p:txBody>
          </p:sp>
          <p:sp>
            <p:nvSpPr>
              <p:cNvPr id="765" name="Freeform: Shape 764">
                <a:extLst>
                  <a:ext uri="{FF2B5EF4-FFF2-40B4-BE49-F238E27FC236}">
                    <a16:creationId xmlns:a16="http://schemas.microsoft.com/office/drawing/2014/main" id="{5EB46431-79AF-4400-BA24-28423CB0046A}"/>
                  </a:ext>
                </a:extLst>
              </p:cNvPr>
              <p:cNvSpPr/>
              <p:nvPr/>
            </p:nvSpPr>
            <p:spPr>
              <a:xfrm>
                <a:off x="7691594" y="3079015"/>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766" name="Freeform: Shape 765">
                <a:extLst>
                  <a:ext uri="{FF2B5EF4-FFF2-40B4-BE49-F238E27FC236}">
                    <a16:creationId xmlns:a16="http://schemas.microsoft.com/office/drawing/2014/main" id="{16838B28-D064-4D86-B642-4F723D0EFC81}"/>
                  </a:ext>
                </a:extLst>
              </p:cNvPr>
              <p:cNvSpPr/>
              <p:nvPr/>
            </p:nvSpPr>
            <p:spPr>
              <a:xfrm>
                <a:off x="7664681" y="310605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67" name="Freeform: Shape 766">
                <a:extLst>
                  <a:ext uri="{FF2B5EF4-FFF2-40B4-BE49-F238E27FC236}">
                    <a16:creationId xmlns:a16="http://schemas.microsoft.com/office/drawing/2014/main" id="{08C4D1F6-2366-4E67-BF6F-83D2174E01A6}"/>
                  </a:ext>
                </a:extLst>
              </p:cNvPr>
              <p:cNvSpPr/>
              <p:nvPr/>
            </p:nvSpPr>
            <p:spPr>
              <a:xfrm>
                <a:off x="7644878" y="3065305"/>
                <a:ext cx="12694" cy="54079"/>
              </a:xfrm>
              <a:custGeom>
                <a:avLst/>
                <a:gdLst>
                  <a:gd name="connsiteX0" fmla="*/ 0 w 12694"/>
                  <a:gd name="connsiteY0" fmla="*/ 0 h 54079"/>
                  <a:gd name="connsiteX1" fmla="*/ 0 w 12694"/>
                  <a:gd name="connsiteY1" fmla="*/ 54080 h 54079"/>
                </a:gdLst>
                <a:ahLst/>
                <a:cxnLst>
                  <a:cxn ang="0">
                    <a:pos x="connsiteX0" y="connsiteY0"/>
                  </a:cxn>
                  <a:cxn ang="0">
                    <a:pos x="connsiteX1" y="connsiteY1"/>
                  </a:cxn>
                </a:cxnLst>
                <a:rect l="l" t="t" r="r" b="b"/>
                <a:pathLst>
                  <a:path w="12694" h="54079">
                    <a:moveTo>
                      <a:pt x="0" y="0"/>
                    </a:moveTo>
                    <a:lnTo>
                      <a:pt x="0" y="54080"/>
                    </a:lnTo>
                  </a:path>
                </a:pathLst>
              </a:custGeom>
              <a:ln w="12683" cap="flat">
                <a:solidFill>
                  <a:schemeClr val="bg2">
                    <a:lumMod val="25000"/>
                  </a:schemeClr>
                </a:solidFill>
                <a:prstDash val="solid"/>
                <a:miter/>
              </a:ln>
            </p:spPr>
            <p:txBody>
              <a:bodyPr rtlCol="0" anchor="ctr"/>
              <a:lstStyle/>
              <a:p>
                <a:endParaRPr lang="en-GB" dirty="0"/>
              </a:p>
            </p:txBody>
          </p:sp>
          <p:sp>
            <p:nvSpPr>
              <p:cNvPr id="768" name="Freeform: Shape 767">
                <a:extLst>
                  <a:ext uri="{FF2B5EF4-FFF2-40B4-BE49-F238E27FC236}">
                    <a16:creationId xmlns:a16="http://schemas.microsoft.com/office/drawing/2014/main" id="{CEFF1698-89DA-4264-9661-9B90CFB94EED}"/>
                  </a:ext>
                </a:extLst>
              </p:cNvPr>
              <p:cNvSpPr/>
              <p:nvPr/>
            </p:nvSpPr>
            <p:spPr>
              <a:xfrm>
                <a:off x="7617838" y="3092345"/>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69" name="Freeform: Shape 768">
                <a:extLst>
                  <a:ext uri="{FF2B5EF4-FFF2-40B4-BE49-F238E27FC236}">
                    <a16:creationId xmlns:a16="http://schemas.microsoft.com/office/drawing/2014/main" id="{65CCB968-4C9E-4959-B4BD-1B61D76A03E3}"/>
                  </a:ext>
                </a:extLst>
              </p:cNvPr>
              <p:cNvSpPr/>
              <p:nvPr/>
            </p:nvSpPr>
            <p:spPr>
              <a:xfrm>
                <a:off x="7979765" y="3296349"/>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70" name="Freeform: Shape 769">
                <a:extLst>
                  <a:ext uri="{FF2B5EF4-FFF2-40B4-BE49-F238E27FC236}">
                    <a16:creationId xmlns:a16="http://schemas.microsoft.com/office/drawing/2014/main" id="{0C228E16-EFB6-4F8B-B42C-81ECAA402B0A}"/>
                  </a:ext>
                </a:extLst>
              </p:cNvPr>
              <p:cNvSpPr/>
              <p:nvPr/>
            </p:nvSpPr>
            <p:spPr>
              <a:xfrm>
                <a:off x="7952725" y="3323262"/>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71" name="Freeform: Shape 770">
                <a:extLst>
                  <a:ext uri="{FF2B5EF4-FFF2-40B4-BE49-F238E27FC236}">
                    <a16:creationId xmlns:a16="http://schemas.microsoft.com/office/drawing/2014/main" id="{981939E5-DFA3-4E86-B507-73FEFFAEE495}"/>
                  </a:ext>
                </a:extLst>
              </p:cNvPr>
              <p:cNvSpPr/>
              <p:nvPr/>
            </p:nvSpPr>
            <p:spPr>
              <a:xfrm>
                <a:off x="8177422" y="3383181"/>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72" name="Freeform: Shape 771">
                <a:extLst>
                  <a:ext uri="{FF2B5EF4-FFF2-40B4-BE49-F238E27FC236}">
                    <a16:creationId xmlns:a16="http://schemas.microsoft.com/office/drawing/2014/main" id="{11776BA1-AC53-4A43-B7B3-E9A562F3DF00}"/>
                  </a:ext>
                </a:extLst>
              </p:cNvPr>
              <p:cNvSpPr/>
              <p:nvPr/>
            </p:nvSpPr>
            <p:spPr>
              <a:xfrm>
                <a:off x="8150382" y="3410094"/>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73" name="Freeform: Shape 772">
                <a:extLst>
                  <a:ext uri="{FF2B5EF4-FFF2-40B4-BE49-F238E27FC236}">
                    <a16:creationId xmlns:a16="http://schemas.microsoft.com/office/drawing/2014/main" id="{F8099C01-D8D5-479D-956E-CCB48F835FCE}"/>
                  </a:ext>
                </a:extLst>
              </p:cNvPr>
              <p:cNvSpPr/>
              <p:nvPr/>
            </p:nvSpPr>
            <p:spPr>
              <a:xfrm>
                <a:off x="8476510" y="347356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74" name="Freeform: Shape 773">
                <a:extLst>
                  <a:ext uri="{FF2B5EF4-FFF2-40B4-BE49-F238E27FC236}">
                    <a16:creationId xmlns:a16="http://schemas.microsoft.com/office/drawing/2014/main" id="{ABF2F43B-6705-4BB3-AF84-DD3412DE7BCE}"/>
                  </a:ext>
                </a:extLst>
              </p:cNvPr>
              <p:cNvSpPr/>
              <p:nvPr/>
            </p:nvSpPr>
            <p:spPr>
              <a:xfrm>
                <a:off x="8449597" y="350060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75" name="Freeform: Shape 774">
                <a:extLst>
                  <a:ext uri="{FF2B5EF4-FFF2-40B4-BE49-F238E27FC236}">
                    <a16:creationId xmlns:a16="http://schemas.microsoft.com/office/drawing/2014/main" id="{08108EC5-9CB2-4665-BF02-CA686096B6E3}"/>
                  </a:ext>
                </a:extLst>
              </p:cNvPr>
              <p:cNvSpPr/>
              <p:nvPr/>
            </p:nvSpPr>
            <p:spPr>
              <a:xfrm>
                <a:off x="8451374" y="347356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76" name="Freeform: Shape 775">
                <a:extLst>
                  <a:ext uri="{FF2B5EF4-FFF2-40B4-BE49-F238E27FC236}">
                    <a16:creationId xmlns:a16="http://schemas.microsoft.com/office/drawing/2014/main" id="{C4706829-0DC3-473F-9E96-76FBB7E24B44}"/>
                  </a:ext>
                </a:extLst>
              </p:cNvPr>
              <p:cNvSpPr/>
              <p:nvPr/>
            </p:nvSpPr>
            <p:spPr>
              <a:xfrm>
                <a:off x="8424335" y="350060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77" name="Freeform: Shape 776">
                <a:extLst>
                  <a:ext uri="{FF2B5EF4-FFF2-40B4-BE49-F238E27FC236}">
                    <a16:creationId xmlns:a16="http://schemas.microsoft.com/office/drawing/2014/main" id="{988791DC-A406-4AEE-8989-6EAAE60DC01E}"/>
                  </a:ext>
                </a:extLst>
              </p:cNvPr>
              <p:cNvSpPr/>
              <p:nvPr/>
            </p:nvSpPr>
            <p:spPr>
              <a:xfrm>
                <a:off x="9603803" y="368315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78" name="Freeform: Shape 777">
                <a:extLst>
                  <a:ext uri="{FF2B5EF4-FFF2-40B4-BE49-F238E27FC236}">
                    <a16:creationId xmlns:a16="http://schemas.microsoft.com/office/drawing/2014/main" id="{20087305-AC2D-4C47-9C99-CAE15D6E7D6B}"/>
                  </a:ext>
                </a:extLst>
              </p:cNvPr>
              <p:cNvSpPr/>
              <p:nvPr/>
            </p:nvSpPr>
            <p:spPr>
              <a:xfrm>
                <a:off x="9576763" y="371019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79" name="Freeform: Shape 778">
                <a:extLst>
                  <a:ext uri="{FF2B5EF4-FFF2-40B4-BE49-F238E27FC236}">
                    <a16:creationId xmlns:a16="http://schemas.microsoft.com/office/drawing/2014/main" id="{57B5CB9F-FA29-4575-A047-4BE937E556A0}"/>
                  </a:ext>
                </a:extLst>
              </p:cNvPr>
              <p:cNvSpPr/>
              <p:nvPr/>
            </p:nvSpPr>
            <p:spPr>
              <a:xfrm>
                <a:off x="9580317" y="3683158"/>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80" name="Freeform: Shape 779">
                <a:extLst>
                  <a:ext uri="{FF2B5EF4-FFF2-40B4-BE49-F238E27FC236}">
                    <a16:creationId xmlns:a16="http://schemas.microsoft.com/office/drawing/2014/main" id="{6999386F-169D-4A72-80FE-1303564B2725}"/>
                  </a:ext>
                </a:extLst>
              </p:cNvPr>
              <p:cNvSpPr/>
              <p:nvPr/>
            </p:nvSpPr>
            <p:spPr>
              <a:xfrm>
                <a:off x="9553404" y="3710197"/>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81" name="Freeform: Shape 780">
                <a:extLst>
                  <a:ext uri="{FF2B5EF4-FFF2-40B4-BE49-F238E27FC236}">
                    <a16:creationId xmlns:a16="http://schemas.microsoft.com/office/drawing/2014/main" id="{7785E471-1E66-4FED-9E24-C7081FE593E6}"/>
                  </a:ext>
                </a:extLst>
              </p:cNvPr>
              <p:cNvSpPr/>
              <p:nvPr/>
            </p:nvSpPr>
            <p:spPr>
              <a:xfrm>
                <a:off x="9821898" y="3706135"/>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82" name="Freeform: Shape 781">
                <a:extLst>
                  <a:ext uri="{FF2B5EF4-FFF2-40B4-BE49-F238E27FC236}">
                    <a16:creationId xmlns:a16="http://schemas.microsoft.com/office/drawing/2014/main" id="{FB2D91C3-3F5A-4F3D-B13B-5323EE4AAF30}"/>
                  </a:ext>
                </a:extLst>
              </p:cNvPr>
              <p:cNvSpPr/>
              <p:nvPr/>
            </p:nvSpPr>
            <p:spPr>
              <a:xfrm>
                <a:off x="9794985" y="3733048"/>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83" name="Freeform: Shape 782">
                <a:extLst>
                  <a:ext uri="{FF2B5EF4-FFF2-40B4-BE49-F238E27FC236}">
                    <a16:creationId xmlns:a16="http://schemas.microsoft.com/office/drawing/2014/main" id="{4E52A1E8-23B1-4603-A784-F9CB9087ECFB}"/>
                  </a:ext>
                </a:extLst>
              </p:cNvPr>
              <p:cNvSpPr/>
              <p:nvPr/>
            </p:nvSpPr>
            <p:spPr>
              <a:xfrm>
                <a:off x="9885372" y="3747520"/>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84" name="Freeform: Shape 783">
                <a:extLst>
                  <a:ext uri="{FF2B5EF4-FFF2-40B4-BE49-F238E27FC236}">
                    <a16:creationId xmlns:a16="http://schemas.microsoft.com/office/drawing/2014/main" id="{C4BE3660-096B-42AD-8AE8-511772FC9D8D}"/>
                  </a:ext>
                </a:extLst>
              </p:cNvPr>
              <p:cNvSpPr/>
              <p:nvPr/>
            </p:nvSpPr>
            <p:spPr>
              <a:xfrm>
                <a:off x="9858332" y="3774433"/>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sp>
            <p:nvSpPr>
              <p:cNvPr id="785" name="Freeform: Shape 784">
                <a:extLst>
                  <a:ext uri="{FF2B5EF4-FFF2-40B4-BE49-F238E27FC236}">
                    <a16:creationId xmlns:a16="http://schemas.microsoft.com/office/drawing/2014/main" id="{3D7F563E-C786-4E9C-B3F3-C1CCB0700FC0}"/>
                  </a:ext>
                </a:extLst>
              </p:cNvPr>
              <p:cNvSpPr/>
              <p:nvPr/>
            </p:nvSpPr>
            <p:spPr>
              <a:xfrm>
                <a:off x="10205660" y="380642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86" name="Freeform: Shape 785">
                <a:extLst>
                  <a:ext uri="{FF2B5EF4-FFF2-40B4-BE49-F238E27FC236}">
                    <a16:creationId xmlns:a16="http://schemas.microsoft.com/office/drawing/2014/main" id="{399246D2-8415-4191-8B4E-EF701EFB6CF7}"/>
                  </a:ext>
                </a:extLst>
              </p:cNvPr>
              <p:cNvSpPr/>
              <p:nvPr/>
            </p:nvSpPr>
            <p:spPr>
              <a:xfrm>
                <a:off x="10178620" y="3833463"/>
                <a:ext cx="53952" cy="12694"/>
              </a:xfrm>
              <a:custGeom>
                <a:avLst/>
                <a:gdLst>
                  <a:gd name="connsiteX0" fmla="*/ 0 w 53952"/>
                  <a:gd name="connsiteY0" fmla="*/ 0 h 12694"/>
                  <a:gd name="connsiteX1" fmla="*/ 53953 w 53952"/>
                  <a:gd name="connsiteY1" fmla="*/ 0 h 12694"/>
                </a:gdLst>
                <a:ahLst/>
                <a:cxnLst>
                  <a:cxn ang="0">
                    <a:pos x="connsiteX0" y="connsiteY0"/>
                  </a:cxn>
                  <a:cxn ang="0">
                    <a:pos x="connsiteX1" y="connsiteY1"/>
                  </a:cxn>
                </a:cxnLst>
                <a:rect l="l" t="t" r="r" b="b"/>
                <a:pathLst>
                  <a:path w="53952" h="12694">
                    <a:moveTo>
                      <a:pt x="0" y="0"/>
                    </a:moveTo>
                    <a:lnTo>
                      <a:pt x="53953" y="0"/>
                    </a:lnTo>
                  </a:path>
                </a:pathLst>
              </a:custGeom>
              <a:ln w="12683" cap="flat">
                <a:solidFill>
                  <a:schemeClr val="bg2">
                    <a:lumMod val="25000"/>
                  </a:schemeClr>
                </a:solidFill>
                <a:prstDash val="solid"/>
                <a:miter/>
              </a:ln>
            </p:spPr>
            <p:txBody>
              <a:bodyPr rtlCol="0" anchor="ctr"/>
              <a:lstStyle/>
              <a:p>
                <a:endParaRPr lang="en-GB" dirty="0"/>
              </a:p>
            </p:txBody>
          </p:sp>
          <p:sp>
            <p:nvSpPr>
              <p:cNvPr id="787" name="Freeform: Shape 786">
                <a:extLst>
                  <a:ext uri="{FF2B5EF4-FFF2-40B4-BE49-F238E27FC236}">
                    <a16:creationId xmlns:a16="http://schemas.microsoft.com/office/drawing/2014/main" id="{D28DA98D-12D3-4787-8E49-05E42B73A4CA}"/>
                  </a:ext>
                </a:extLst>
              </p:cNvPr>
              <p:cNvSpPr/>
              <p:nvPr/>
            </p:nvSpPr>
            <p:spPr>
              <a:xfrm>
                <a:off x="10232573" y="3806424"/>
                <a:ext cx="12694" cy="53952"/>
              </a:xfrm>
              <a:custGeom>
                <a:avLst/>
                <a:gdLst>
                  <a:gd name="connsiteX0" fmla="*/ 0 w 12694"/>
                  <a:gd name="connsiteY0" fmla="*/ 0 h 53952"/>
                  <a:gd name="connsiteX1" fmla="*/ 0 w 12694"/>
                  <a:gd name="connsiteY1" fmla="*/ 53953 h 53952"/>
                </a:gdLst>
                <a:ahLst/>
                <a:cxnLst>
                  <a:cxn ang="0">
                    <a:pos x="connsiteX0" y="connsiteY0"/>
                  </a:cxn>
                  <a:cxn ang="0">
                    <a:pos x="connsiteX1" y="connsiteY1"/>
                  </a:cxn>
                </a:cxnLst>
                <a:rect l="l" t="t" r="r" b="b"/>
                <a:pathLst>
                  <a:path w="12694" h="53952">
                    <a:moveTo>
                      <a:pt x="0" y="0"/>
                    </a:moveTo>
                    <a:lnTo>
                      <a:pt x="0" y="53953"/>
                    </a:lnTo>
                  </a:path>
                </a:pathLst>
              </a:custGeom>
              <a:ln w="12683" cap="flat">
                <a:solidFill>
                  <a:schemeClr val="bg2">
                    <a:lumMod val="25000"/>
                  </a:schemeClr>
                </a:solidFill>
                <a:prstDash val="solid"/>
                <a:miter/>
              </a:ln>
            </p:spPr>
            <p:txBody>
              <a:bodyPr rtlCol="0" anchor="ctr"/>
              <a:lstStyle/>
              <a:p>
                <a:endParaRPr lang="en-GB" dirty="0"/>
              </a:p>
            </p:txBody>
          </p:sp>
          <p:sp>
            <p:nvSpPr>
              <p:cNvPr id="788" name="Freeform: Shape 787">
                <a:extLst>
                  <a:ext uri="{FF2B5EF4-FFF2-40B4-BE49-F238E27FC236}">
                    <a16:creationId xmlns:a16="http://schemas.microsoft.com/office/drawing/2014/main" id="{1785489D-9273-4500-971C-34178022F981}"/>
                  </a:ext>
                </a:extLst>
              </p:cNvPr>
              <p:cNvSpPr/>
              <p:nvPr/>
            </p:nvSpPr>
            <p:spPr>
              <a:xfrm>
                <a:off x="10205660" y="3833463"/>
                <a:ext cx="53952" cy="12694"/>
              </a:xfrm>
              <a:custGeom>
                <a:avLst/>
                <a:gdLst>
                  <a:gd name="connsiteX0" fmla="*/ 0 w 53952"/>
                  <a:gd name="connsiteY0" fmla="*/ 0 h 12694"/>
                  <a:gd name="connsiteX1" fmla="*/ 53952 w 53952"/>
                  <a:gd name="connsiteY1" fmla="*/ 0 h 12694"/>
                </a:gdLst>
                <a:ahLst/>
                <a:cxnLst>
                  <a:cxn ang="0">
                    <a:pos x="connsiteX0" y="connsiteY0"/>
                  </a:cxn>
                  <a:cxn ang="0">
                    <a:pos x="connsiteX1" y="connsiteY1"/>
                  </a:cxn>
                </a:cxnLst>
                <a:rect l="l" t="t" r="r" b="b"/>
                <a:pathLst>
                  <a:path w="53952" h="12694">
                    <a:moveTo>
                      <a:pt x="0" y="0"/>
                    </a:moveTo>
                    <a:lnTo>
                      <a:pt x="53952" y="0"/>
                    </a:lnTo>
                  </a:path>
                </a:pathLst>
              </a:custGeom>
              <a:ln w="12683" cap="flat">
                <a:solidFill>
                  <a:schemeClr val="bg2">
                    <a:lumMod val="25000"/>
                  </a:schemeClr>
                </a:solidFill>
                <a:prstDash val="solid"/>
                <a:miter/>
              </a:ln>
            </p:spPr>
            <p:txBody>
              <a:bodyPr rtlCol="0" anchor="ctr"/>
              <a:lstStyle/>
              <a:p>
                <a:endParaRPr lang="en-GB" dirty="0"/>
              </a:p>
            </p:txBody>
          </p:sp>
        </p:grpSp>
      </p:grpSp>
      <p:sp>
        <p:nvSpPr>
          <p:cNvPr id="660" name="TextBox 659">
            <a:extLst>
              <a:ext uri="{FF2B5EF4-FFF2-40B4-BE49-F238E27FC236}">
                <a16:creationId xmlns:a16="http://schemas.microsoft.com/office/drawing/2014/main" id="{C7383C20-E160-4EA6-BE72-052168F15976}"/>
              </a:ext>
            </a:extLst>
          </p:cNvPr>
          <p:cNvSpPr txBox="1"/>
          <p:nvPr/>
        </p:nvSpPr>
        <p:spPr>
          <a:xfrm>
            <a:off x="985034" y="5513137"/>
            <a:ext cx="3874612" cy="307777"/>
          </a:xfrm>
          <a:prstGeom prst="rect">
            <a:avLst/>
          </a:prstGeom>
          <a:noFill/>
        </p:spPr>
        <p:txBody>
          <a:bodyPr wrap="square" rtlCol="0">
            <a:spAutoFit/>
          </a:bodyPr>
          <a:lstStyle/>
          <a:p>
            <a:pPr marL="360000" lvl="1" indent="-285750">
              <a:buClr>
                <a:schemeClr val="accent1"/>
              </a:buClr>
              <a:buFont typeface="Arial" panose="020B0604020202020204" pitchFamily="34" charset="0"/>
              <a:buChar char="•"/>
            </a:pPr>
            <a:r>
              <a:rPr lang="en-GB" sz="1400" dirty="0">
                <a:solidFill>
                  <a:schemeClr val="tx2"/>
                </a:solidFill>
              </a:rPr>
              <a:t>Primary analysis HR (OS): 0.58</a:t>
            </a:r>
          </a:p>
        </p:txBody>
      </p:sp>
      <p:sp>
        <p:nvSpPr>
          <p:cNvPr id="790" name="TextBox 789">
            <a:extLst>
              <a:ext uri="{FF2B5EF4-FFF2-40B4-BE49-F238E27FC236}">
                <a16:creationId xmlns:a16="http://schemas.microsoft.com/office/drawing/2014/main" id="{254E15F6-8DDF-41A3-A52C-E2FC92DA2308}"/>
              </a:ext>
            </a:extLst>
          </p:cNvPr>
          <p:cNvSpPr txBox="1"/>
          <p:nvPr/>
        </p:nvSpPr>
        <p:spPr>
          <a:xfrm>
            <a:off x="7123758" y="5498601"/>
            <a:ext cx="3874612" cy="307777"/>
          </a:xfrm>
          <a:prstGeom prst="rect">
            <a:avLst/>
          </a:prstGeom>
          <a:noFill/>
        </p:spPr>
        <p:txBody>
          <a:bodyPr wrap="square" rtlCol="0">
            <a:spAutoFit/>
          </a:bodyPr>
          <a:lstStyle/>
          <a:p>
            <a:pPr marL="360000" lvl="1" indent="-285750">
              <a:buClr>
                <a:schemeClr val="accent1"/>
              </a:buClr>
              <a:buFont typeface="Arial" panose="020B0604020202020204" pitchFamily="34" charset="0"/>
              <a:buChar char="•"/>
            </a:pPr>
            <a:r>
              <a:rPr lang="en-GB" sz="1400" dirty="0">
                <a:solidFill>
                  <a:schemeClr val="tx2"/>
                </a:solidFill>
              </a:rPr>
              <a:t>Primary analysis HR (PFS): 0.59 </a:t>
            </a:r>
          </a:p>
        </p:txBody>
      </p:sp>
      <p:sp>
        <p:nvSpPr>
          <p:cNvPr id="796" name="TextBox 795">
            <a:extLst>
              <a:ext uri="{FF2B5EF4-FFF2-40B4-BE49-F238E27FC236}">
                <a16:creationId xmlns:a16="http://schemas.microsoft.com/office/drawing/2014/main" id="{84168DF5-0CDC-4C11-B600-0FE1F6AE8EAB}"/>
              </a:ext>
            </a:extLst>
          </p:cNvPr>
          <p:cNvSpPr txBox="1"/>
          <p:nvPr/>
        </p:nvSpPr>
        <p:spPr>
          <a:xfrm>
            <a:off x="4806079" y="4110274"/>
            <a:ext cx="2596201" cy="523220"/>
          </a:xfrm>
          <a:prstGeom prst="rect">
            <a:avLst/>
          </a:prstGeom>
          <a:noFill/>
        </p:spPr>
        <p:txBody>
          <a:bodyPr wrap="square" rtlCol="0">
            <a:spAutoFit/>
          </a:bodyPr>
          <a:lstStyle/>
          <a:p>
            <a:pPr marL="74250" lvl="1">
              <a:buClr>
                <a:schemeClr val="accent1"/>
              </a:buClr>
            </a:pPr>
            <a:r>
              <a:rPr lang="en-GB" sz="1400" i="1" dirty="0">
                <a:solidFill>
                  <a:schemeClr val="tx2"/>
                </a:solidFill>
              </a:rPr>
              <a:t>Median follow-up: 15.6 mo (vs 8.6 mo in primary analysis)</a:t>
            </a:r>
          </a:p>
        </p:txBody>
      </p:sp>
      <p:sp>
        <p:nvSpPr>
          <p:cNvPr id="3" name="Slide Number Placeholder 2">
            <a:extLst>
              <a:ext uri="{FF2B5EF4-FFF2-40B4-BE49-F238E27FC236}">
                <a16:creationId xmlns:a16="http://schemas.microsoft.com/office/drawing/2014/main" id="{A3C8838A-28BA-4982-B90F-9E37A432A497}"/>
              </a:ext>
            </a:extLst>
          </p:cNvPr>
          <p:cNvSpPr>
            <a:spLocks noGrp="1"/>
          </p:cNvSpPr>
          <p:nvPr>
            <p:ph type="sldNum" sz="quarter" idx="4"/>
          </p:nvPr>
        </p:nvSpPr>
        <p:spPr/>
        <p:txBody>
          <a:bodyPr/>
          <a:lstStyle/>
          <a:p>
            <a:fld id="{FCE43C0F-8A7B-3A4B-9DB5-B3472E36E833}" type="slidenum">
              <a:rPr lang="en-GB" smtClean="0"/>
              <a:pPr/>
              <a:t>26</a:t>
            </a:fld>
            <a:endParaRPr lang="en-GB" dirty="0"/>
          </a:p>
        </p:txBody>
      </p:sp>
    </p:spTree>
    <p:extLst>
      <p:ext uri="{BB962C8B-B14F-4D97-AF65-F5344CB8AC3E}">
        <p14:creationId xmlns:p14="http://schemas.microsoft.com/office/powerpoint/2010/main" val="783304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9200" y="246566"/>
            <a:ext cx="8740800" cy="807285"/>
          </a:xfrm>
        </p:spPr>
        <p:txBody>
          <a:bodyPr>
            <a:noAutofit/>
          </a:bodyPr>
          <a:lstStyle/>
          <a:p>
            <a:r>
              <a:rPr lang="en-GB" dirty="0"/>
              <a:t>Updated response and duration of response</a:t>
            </a:r>
          </a:p>
        </p:txBody>
      </p:sp>
      <p:sp>
        <p:nvSpPr>
          <p:cNvPr id="2" name="Content Placeholder 1">
            <a:extLst>
              <a:ext uri="{FF2B5EF4-FFF2-40B4-BE49-F238E27FC236}">
                <a16:creationId xmlns:a16="http://schemas.microsoft.com/office/drawing/2014/main" id="{F92130B2-3262-4CFC-898F-9343496F3A89}"/>
              </a:ext>
            </a:extLst>
          </p:cNvPr>
          <p:cNvSpPr>
            <a:spLocks noGrp="1"/>
          </p:cNvSpPr>
          <p:nvPr>
            <p:ph sz="quarter" idx="15"/>
          </p:nvPr>
        </p:nvSpPr>
        <p:spPr>
          <a:xfrm>
            <a:off x="620713" y="6321510"/>
            <a:ext cx="9954848" cy="365125"/>
          </a:xfrm>
        </p:spPr>
        <p:txBody>
          <a:bodyPr/>
          <a:lstStyle/>
          <a:p>
            <a:pPr lvl="0">
              <a:lnSpc>
                <a:spcPct val="90000"/>
              </a:lnSpc>
              <a:spcBef>
                <a:spcPts val="0"/>
              </a:spcBef>
              <a:spcAft>
                <a:spcPts val="300"/>
              </a:spcAft>
            </a:pPr>
            <a:r>
              <a:rPr lang="en-GB" dirty="0"/>
              <a:t>Clinical cutoff: August 31, 2020; median follow-up: 15.6 mo</a:t>
            </a:r>
            <a:br>
              <a:rPr lang="en-GB" dirty="0"/>
            </a:br>
            <a:r>
              <a:rPr lang="en-GB" baseline="30000" dirty="0"/>
              <a:t>a </a:t>
            </a:r>
            <a:r>
              <a:rPr lang="en-GB" dirty="0"/>
              <a:t>Only patients with measurable disease at baseline were included in the analysis of ORR. </a:t>
            </a:r>
            <a:r>
              <a:rPr lang="en-GB" baseline="30000" dirty="0"/>
              <a:t>b</a:t>
            </a:r>
            <a:r>
              <a:rPr lang="en-GB" dirty="0"/>
              <a:t> Only confirmed responders were included in the analysis of ORR and DoR</a:t>
            </a:r>
          </a:p>
          <a:p>
            <a:pPr lvl="0">
              <a:lnSpc>
                <a:spcPct val="90000"/>
              </a:lnSpc>
              <a:spcBef>
                <a:spcPts val="0"/>
              </a:spcBef>
              <a:spcAft>
                <a:spcPts val="300"/>
              </a:spcAft>
            </a:pPr>
            <a:r>
              <a:rPr lang="en-GB" dirty="0"/>
              <a:t>atezo, atezolizumab; bev, bevacizumab; CI, confidence interval; CR, complete response; DCR, disease control rate; DoR, duration of response; HCC, hepatocellular carcinoma; mo, month; mRECIST, modified RECIST; NE, not estimable; ORR, objective response rate; PD, progressive disease; PR, partial response; </a:t>
            </a:r>
            <a:r>
              <a:rPr lang="en-GB" altLang="en-US" dirty="0"/>
              <a:t>RECIST, response evaluation criteria in solid tumours</a:t>
            </a:r>
          </a:p>
          <a:p>
            <a:pPr lvl="0">
              <a:lnSpc>
                <a:spcPct val="90000"/>
              </a:lnSpc>
              <a:spcBef>
                <a:spcPts val="0"/>
              </a:spcBef>
              <a:spcAft>
                <a:spcPts val="300"/>
              </a:spcAft>
            </a:pPr>
            <a:r>
              <a:rPr lang="en-GB" altLang="en-US" dirty="0"/>
              <a:t>Finn RS, et al.</a:t>
            </a:r>
            <a:r>
              <a:rPr lang="en-GB" dirty="0"/>
              <a:t> J Clinical Oncol. 39, no. 3_suppl. 267-267 (presented at ASCO 2021)</a:t>
            </a:r>
          </a:p>
        </p:txBody>
      </p:sp>
      <p:sp>
        <p:nvSpPr>
          <p:cNvPr id="8" name="TextBox 7">
            <a:extLst>
              <a:ext uri="{FF2B5EF4-FFF2-40B4-BE49-F238E27FC236}">
                <a16:creationId xmlns:a16="http://schemas.microsoft.com/office/drawing/2014/main" id="{D3A2D968-9332-4B06-BFC6-08E029FB88FC}"/>
              </a:ext>
            </a:extLst>
          </p:cNvPr>
          <p:cNvSpPr txBox="1"/>
          <p:nvPr/>
        </p:nvSpPr>
        <p:spPr>
          <a:xfrm>
            <a:off x="58787" y="5808883"/>
            <a:ext cx="7216776" cy="230832"/>
          </a:xfrm>
          <a:prstGeom prst="rect">
            <a:avLst/>
          </a:prstGeom>
          <a:noFill/>
        </p:spPr>
        <p:txBody>
          <a:bodyPr wrap="squar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dirty="0">
              <a:ln>
                <a:noFill/>
              </a:ln>
              <a:solidFill>
                <a:srgbClr val="00447C"/>
              </a:solidFill>
              <a:effectLst/>
              <a:uLnTx/>
              <a:uFillTx/>
              <a:latin typeface="Calibri" panose="020F0502020204030204" pitchFamily="34" charset="0"/>
              <a:ea typeface="+mn-ea"/>
              <a:cs typeface="+mn-cs"/>
            </a:endParaRPr>
          </a:p>
        </p:txBody>
      </p:sp>
      <p:graphicFrame>
        <p:nvGraphicFramePr>
          <p:cNvPr id="10" name="Table 9">
            <a:extLst>
              <a:ext uri="{FF2B5EF4-FFF2-40B4-BE49-F238E27FC236}">
                <a16:creationId xmlns:a16="http://schemas.microsoft.com/office/drawing/2014/main" id="{EF215E15-4F5A-4E3D-A00B-38DA5C586245}"/>
              </a:ext>
            </a:extLst>
          </p:cNvPr>
          <p:cNvGraphicFramePr>
            <a:graphicFrameLocks noGrp="1"/>
          </p:cNvGraphicFramePr>
          <p:nvPr/>
        </p:nvGraphicFramePr>
        <p:xfrm>
          <a:off x="623888" y="1412875"/>
          <a:ext cx="10944226" cy="4260142"/>
        </p:xfrm>
        <a:graphic>
          <a:graphicData uri="http://schemas.openxmlformats.org/drawingml/2006/table">
            <a:tbl>
              <a:tblPr firstRow="1" bandRow="1">
                <a:tableStyleId>{5C22544A-7EE6-4342-B048-85BDC9FD1C3A}</a:tableStyleId>
              </a:tblPr>
              <a:tblGrid>
                <a:gridCol w="3935730">
                  <a:extLst>
                    <a:ext uri="{9D8B030D-6E8A-4147-A177-3AD203B41FA5}">
                      <a16:colId xmlns:a16="http://schemas.microsoft.com/office/drawing/2014/main" val="204107940"/>
                    </a:ext>
                  </a:extLst>
                </a:gridCol>
                <a:gridCol w="1752124">
                  <a:extLst>
                    <a:ext uri="{9D8B030D-6E8A-4147-A177-3AD203B41FA5}">
                      <a16:colId xmlns:a16="http://schemas.microsoft.com/office/drawing/2014/main" val="2945666166"/>
                    </a:ext>
                  </a:extLst>
                </a:gridCol>
                <a:gridCol w="1752124">
                  <a:extLst>
                    <a:ext uri="{9D8B030D-6E8A-4147-A177-3AD203B41FA5}">
                      <a16:colId xmlns:a16="http://schemas.microsoft.com/office/drawing/2014/main" val="1538693126"/>
                    </a:ext>
                  </a:extLst>
                </a:gridCol>
                <a:gridCol w="1752124">
                  <a:extLst>
                    <a:ext uri="{9D8B030D-6E8A-4147-A177-3AD203B41FA5}">
                      <a16:colId xmlns:a16="http://schemas.microsoft.com/office/drawing/2014/main" val="1307053495"/>
                    </a:ext>
                  </a:extLst>
                </a:gridCol>
                <a:gridCol w="1752124">
                  <a:extLst>
                    <a:ext uri="{9D8B030D-6E8A-4147-A177-3AD203B41FA5}">
                      <a16:colId xmlns:a16="http://schemas.microsoft.com/office/drawing/2014/main" val="574507616"/>
                    </a:ext>
                  </a:extLst>
                </a:gridCol>
              </a:tblGrid>
              <a:tr h="315984">
                <a:tc rowSpan="3">
                  <a:txBody>
                    <a:bodyPr/>
                    <a:lstStyle/>
                    <a:p>
                      <a:pPr marL="0" marR="0">
                        <a:lnSpc>
                          <a:spcPct val="115000"/>
                        </a:lnSpc>
                        <a:spcBef>
                          <a:spcPts val="0"/>
                        </a:spcBef>
                        <a:spcAft>
                          <a:spcPts val="0"/>
                        </a:spcAft>
                      </a:pPr>
                      <a:r>
                        <a:rPr lang="en-GB" sz="1400" dirty="0">
                          <a:solidFill>
                            <a:schemeClr val="bg1"/>
                          </a:solidFill>
                          <a:effectLst/>
                          <a:latin typeface="+mn-lt"/>
                        </a:rPr>
                        <a:t> </a:t>
                      </a:r>
                      <a:endParaRPr lang="en-US" sz="1400" dirty="0">
                        <a:solidFill>
                          <a:schemeClr val="bg1"/>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bg1"/>
                          </a:solidFill>
                          <a:latin typeface="+mn-lt"/>
                        </a:rPr>
                        <a:t>Updated analysis</a:t>
                      </a:r>
                      <a:r>
                        <a:rPr lang="en-US" sz="1400" b="1" baseline="30000" dirty="0">
                          <a:solidFill>
                            <a:schemeClr val="bg1"/>
                          </a:solidFill>
                          <a:latin typeface="+mn-lt"/>
                        </a:rPr>
                        <a:t>a</a:t>
                      </a:r>
                    </a:p>
                  </a:txBody>
                  <a:tcPr marL="68580" marR="6858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110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4082990314"/>
                  </a:ext>
                </a:extLst>
              </a:tr>
              <a:tr h="315984">
                <a:tc vMerge="1">
                  <a:txBody>
                    <a:bodyPr/>
                    <a:lstStyle/>
                    <a:p>
                      <a:pPr marL="0" marR="0">
                        <a:lnSpc>
                          <a:spcPct val="115000"/>
                        </a:lnSpc>
                        <a:spcBef>
                          <a:spcPts val="0"/>
                        </a:spcBef>
                        <a:spcAft>
                          <a:spcPts val="0"/>
                        </a:spcAft>
                      </a:pPr>
                      <a:endParaRPr lang="en-US" sz="1200" dirty="0">
                        <a:solidFill>
                          <a:schemeClr val="bg1"/>
                        </a:solidFill>
                        <a:effectLst/>
                        <a:latin typeface="+mn-lt"/>
                        <a:ea typeface="SimSun" panose="02010600030101010101" pitchFamily="2" charset="-122"/>
                        <a:cs typeface="Arial" panose="020B0604020202020204" pitchFamily="34" charset="0"/>
                      </a:endParaRPr>
                    </a:p>
                  </a:txBody>
                  <a:tcPr marL="68580" marR="68580" marT="0" marB="0" anchor="ctr">
                    <a:lnT w="28575" cap="flat" cmpd="sng" algn="ctr">
                      <a:solidFill>
                        <a:schemeClr val="bg1"/>
                      </a:solidFill>
                      <a:prstDash val="solid"/>
                      <a:round/>
                      <a:headEnd type="none" w="med" len="med"/>
                      <a:tailEnd type="none" w="med" len="med"/>
                    </a:lnT>
                    <a:solidFill>
                      <a:schemeClr val="accent1"/>
                    </a:solidFill>
                  </a:tcP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b="1" dirty="0">
                          <a:solidFill>
                            <a:schemeClr val="bg1"/>
                          </a:solidFill>
                          <a:effectLst/>
                          <a:latin typeface="+mn-lt"/>
                        </a:rPr>
                        <a:t>RECIST 1.1</a:t>
                      </a:r>
                      <a:endParaRPr lang="en-US" sz="1400" b="1" dirty="0">
                        <a:solidFill>
                          <a:schemeClr val="bg1"/>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tc gridSpan="2">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pt-BR" sz="1400" b="1" dirty="0">
                          <a:solidFill>
                            <a:schemeClr val="bg1"/>
                          </a:solidFill>
                          <a:effectLst/>
                          <a:latin typeface="+mn-lt"/>
                        </a:rPr>
                        <a:t>HCC mRECIST</a:t>
                      </a:r>
                      <a:endParaRPr lang="en-US" sz="1400" b="1" dirty="0">
                        <a:solidFill>
                          <a:schemeClr val="bg1"/>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marL="0" marR="0" algn="ctr">
                        <a:lnSpc>
                          <a:spcPct val="115000"/>
                        </a:lnSpc>
                        <a:spcBef>
                          <a:spcPts val="0"/>
                        </a:spcBef>
                        <a:spcAft>
                          <a:spcPts val="0"/>
                        </a:spcAft>
                      </a:pPr>
                      <a:endParaRPr lang="en-US" sz="1100" dirty="0">
                        <a:effectLst/>
                        <a:latin typeface="Calibri" panose="020F0502020204030204" pitchFamily="34" charset="0"/>
                        <a:ea typeface="SimSun" panose="02010600030101010101" pitchFamily="2" charset="-122"/>
                        <a:cs typeface="Arial" panose="020B0604020202020204" pitchFamily="34" charset="0"/>
                      </a:endParaRPr>
                    </a:p>
                  </a:txBody>
                  <a:tcPr marL="68580" marR="68580" marT="0" marB="0" anchor="ctr"/>
                </a:tc>
                <a:extLst>
                  <a:ext uri="{0D108BD9-81ED-4DB2-BD59-A6C34878D82A}">
                    <a16:rowId xmlns:a16="http://schemas.microsoft.com/office/drawing/2014/main" val="2874575294"/>
                  </a:ext>
                </a:extLst>
              </a:tr>
              <a:tr h="491786">
                <a:tc vMerge="1">
                  <a:txBody>
                    <a:bodyPr/>
                    <a:lstStyle/>
                    <a:p>
                      <a:pPr marL="0" marR="0">
                        <a:lnSpc>
                          <a:spcPct val="115000"/>
                        </a:lnSpc>
                        <a:spcBef>
                          <a:spcPts val="0"/>
                        </a:spcBef>
                        <a:spcAft>
                          <a:spcPts val="0"/>
                        </a:spcAft>
                      </a:pPr>
                      <a:endParaRPr lang="en-US" sz="1200" dirty="0">
                        <a:solidFill>
                          <a:schemeClr val="bg1"/>
                        </a:solidFill>
                        <a:effectLst/>
                        <a:latin typeface="+mn-lt"/>
                        <a:ea typeface="SimSun" panose="02010600030101010101" pitchFamily="2" charset="-122"/>
                        <a:cs typeface="Arial" panose="020B0604020202020204" pitchFamily="34" charset="0"/>
                      </a:endParaRPr>
                    </a:p>
                  </a:txBody>
                  <a:tcPr marL="68580" marR="68580" marT="0" marB="0" anchor="ctr">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rPr>
                        <a:t>atezo + bev</a:t>
                      </a:r>
                    </a:p>
                    <a:p>
                      <a:pPr marL="0" marR="0" algn="ctr">
                        <a:lnSpc>
                          <a:spcPct val="115000"/>
                        </a:lnSpc>
                        <a:spcBef>
                          <a:spcPts val="0"/>
                        </a:spcBef>
                        <a:spcAft>
                          <a:spcPts val="0"/>
                        </a:spcAft>
                      </a:pPr>
                      <a:r>
                        <a:rPr lang="en-US" sz="1400" b="1" dirty="0">
                          <a:solidFill>
                            <a:schemeClr val="bg1"/>
                          </a:solidFill>
                          <a:effectLst/>
                          <a:latin typeface="+mn-lt"/>
                        </a:rPr>
                        <a:t>(n = 326)</a:t>
                      </a:r>
                    </a:p>
                  </a:txBody>
                  <a:tcPr marL="68580" marR="6858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rPr>
                        <a:t>sorafenib</a:t>
                      </a:r>
                    </a:p>
                    <a:p>
                      <a:pPr marL="0" marR="0" algn="ctr">
                        <a:lnSpc>
                          <a:spcPct val="115000"/>
                        </a:lnSpc>
                        <a:spcBef>
                          <a:spcPts val="0"/>
                        </a:spcBef>
                        <a:spcAft>
                          <a:spcPts val="0"/>
                        </a:spcAft>
                      </a:pPr>
                      <a:r>
                        <a:rPr lang="en-US" sz="1400" b="1" dirty="0">
                          <a:solidFill>
                            <a:schemeClr val="bg1"/>
                          </a:solidFill>
                          <a:effectLst/>
                          <a:latin typeface="+mn-lt"/>
                        </a:rPr>
                        <a:t>(n = 159)</a:t>
                      </a:r>
                    </a:p>
                  </a:txBody>
                  <a:tcPr marL="68580" marR="6858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pt-BR" sz="1400" b="1" dirty="0">
                          <a:solidFill>
                            <a:schemeClr val="bg1"/>
                          </a:solidFill>
                          <a:effectLst/>
                          <a:latin typeface="+mn-lt"/>
                        </a:rPr>
                        <a:t>atezo + bev</a:t>
                      </a:r>
                      <a:endParaRPr lang="en-US" sz="1400" b="1" dirty="0">
                        <a:solidFill>
                          <a:schemeClr val="bg1"/>
                        </a:solidFill>
                        <a:effectLst/>
                        <a:latin typeface="+mn-lt"/>
                      </a:endParaRPr>
                    </a:p>
                    <a:p>
                      <a:pPr marL="0" marR="0" algn="ctr">
                        <a:lnSpc>
                          <a:spcPct val="115000"/>
                        </a:lnSpc>
                        <a:spcBef>
                          <a:spcPts val="0"/>
                        </a:spcBef>
                        <a:spcAft>
                          <a:spcPts val="0"/>
                        </a:spcAft>
                      </a:pPr>
                      <a:r>
                        <a:rPr lang="pt-BR" sz="1400" b="1" dirty="0">
                          <a:solidFill>
                            <a:schemeClr val="bg1"/>
                          </a:solidFill>
                          <a:effectLst/>
                          <a:latin typeface="+mn-lt"/>
                        </a:rPr>
                        <a:t>(n = 325)</a:t>
                      </a:r>
                      <a:endParaRPr lang="en-US" sz="1400" b="1" dirty="0">
                        <a:solidFill>
                          <a:schemeClr val="bg1"/>
                        </a:solidFill>
                        <a:effectLst/>
                        <a:latin typeface="+mn-lt"/>
                      </a:endParaRPr>
                    </a:p>
                  </a:txBody>
                  <a:tcPr marL="68580" marR="68580" marT="0" marB="0" anchor="b">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gn="ctr">
                        <a:lnSpc>
                          <a:spcPct val="115000"/>
                        </a:lnSpc>
                        <a:spcBef>
                          <a:spcPts val="0"/>
                        </a:spcBef>
                        <a:spcAft>
                          <a:spcPts val="0"/>
                        </a:spcAft>
                      </a:pPr>
                      <a:r>
                        <a:rPr lang="en-US" sz="1400" b="1" dirty="0">
                          <a:solidFill>
                            <a:schemeClr val="bg1"/>
                          </a:solidFill>
                          <a:effectLst/>
                          <a:latin typeface="+mn-lt"/>
                        </a:rPr>
                        <a:t>sorafenib</a:t>
                      </a:r>
                      <a:br>
                        <a:rPr lang="en-US" sz="1400" b="1" dirty="0">
                          <a:solidFill>
                            <a:schemeClr val="bg1"/>
                          </a:solidFill>
                          <a:effectLst/>
                          <a:latin typeface="+mn-lt"/>
                        </a:rPr>
                      </a:br>
                      <a:r>
                        <a:rPr lang="en-US" sz="1400" b="1" dirty="0">
                          <a:solidFill>
                            <a:schemeClr val="bg1"/>
                          </a:solidFill>
                          <a:effectLst/>
                          <a:latin typeface="+mn-lt"/>
                        </a:rPr>
                        <a:t>(n = 158)</a:t>
                      </a:r>
                    </a:p>
                  </a:txBody>
                  <a:tcPr marL="68580" marR="68580" marT="0" marB="0" anchor="b">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71118604"/>
                  </a:ext>
                </a:extLst>
              </a:tr>
              <a:tr h="553468">
                <a:tc>
                  <a:txBody>
                    <a:bodyPr/>
                    <a:lstStyle/>
                    <a:p>
                      <a:pPr marL="0" marR="0">
                        <a:lnSpc>
                          <a:spcPct val="115000"/>
                        </a:lnSpc>
                        <a:spcBef>
                          <a:spcPts val="0"/>
                        </a:spcBef>
                        <a:spcAft>
                          <a:spcPts val="0"/>
                        </a:spcAft>
                      </a:pPr>
                      <a:r>
                        <a:rPr lang="en-US" sz="1400" b="1" dirty="0">
                          <a:solidFill>
                            <a:schemeClr val="tx2"/>
                          </a:solidFill>
                          <a:effectLst/>
                          <a:latin typeface="+mn-lt"/>
                        </a:rPr>
                        <a:t>Confirmed ORR (95% CI), %</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30</a:t>
                      </a:r>
                    </a:p>
                    <a:p>
                      <a:pPr marL="0" marR="0" algn="ctr">
                        <a:lnSpc>
                          <a:spcPct val="115000"/>
                        </a:lnSpc>
                        <a:spcBef>
                          <a:spcPts val="0"/>
                        </a:spcBef>
                        <a:spcAft>
                          <a:spcPts val="0"/>
                        </a:spcAft>
                      </a:pPr>
                      <a:r>
                        <a:rPr lang="en-US" sz="1400" b="1" dirty="0">
                          <a:solidFill>
                            <a:schemeClr val="tx2"/>
                          </a:solidFill>
                          <a:effectLst/>
                          <a:latin typeface="+mn-lt"/>
                        </a:rPr>
                        <a:t>(25, 35)</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11</a:t>
                      </a:r>
                    </a:p>
                    <a:p>
                      <a:pPr marL="0" marR="0" algn="ctr">
                        <a:lnSpc>
                          <a:spcPct val="115000"/>
                        </a:lnSpc>
                        <a:spcBef>
                          <a:spcPts val="0"/>
                        </a:spcBef>
                        <a:spcAft>
                          <a:spcPts val="0"/>
                        </a:spcAft>
                      </a:pPr>
                      <a:r>
                        <a:rPr lang="en-US" sz="1400" b="1" dirty="0">
                          <a:solidFill>
                            <a:schemeClr val="tx2"/>
                          </a:solidFill>
                          <a:effectLst/>
                          <a:latin typeface="+mn-lt"/>
                        </a:rPr>
                        <a:t>(7, 17)</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35</a:t>
                      </a:r>
                    </a:p>
                    <a:p>
                      <a:pPr marL="0" marR="0" algn="ctr">
                        <a:lnSpc>
                          <a:spcPct val="115000"/>
                        </a:lnSpc>
                        <a:spcBef>
                          <a:spcPts val="0"/>
                        </a:spcBef>
                        <a:spcAft>
                          <a:spcPts val="0"/>
                        </a:spcAft>
                      </a:pPr>
                      <a:r>
                        <a:rPr lang="en-US" sz="1400" b="1" dirty="0">
                          <a:solidFill>
                            <a:schemeClr val="tx2"/>
                          </a:solidFill>
                          <a:effectLst/>
                          <a:latin typeface="+mn-lt"/>
                        </a:rPr>
                        <a:t>(30, 41)</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14</a:t>
                      </a:r>
                    </a:p>
                    <a:p>
                      <a:pPr marL="0" marR="0" algn="ctr">
                        <a:lnSpc>
                          <a:spcPct val="115000"/>
                        </a:lnSpc>
                        <a:spcBef>
                          <a:spcPts val="0"/>
                        </a:spcBef>
                        <a:spcAft>
                          <a:spcPts val="0"/>
                        </a:spcAft>
                      </a:pPr>
                      <a:r>
                        <a:rPr lang="en-US" sz="1400" b="1" dirty="0">
                          <a:solidFill>
                            <a:schemeClr val="tx2"/>
                          </a:solidFill>
                          <a:effectLst/>
                          <a:latin typeface="+mn-lt"/>
                        </a:rPr>
                        <a:t>(9, 20)</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81650066"/>
                  </a:ext>
                </a:extLst>
              </a:tr>
              <a:tr h="338242">
                <a:tc>
                  <a:txBody>
                    <a:bodyPr/>
                    <a:lstStyle/>
                    <a:p>
                      <a:pPr marL="0" marR="0">
                        <a:lnSpc>
                          <a:spcPct val="115000"/>
                        </a:lnSpc>
                        <a:spcBef>
                          <a:spcPts val="0"/>
                        </a:spcBef>
                        <a:spcAft>
                          <a:spcPts val="0"/>
                        </a:spcAft>
                      </a:pPr>
                      <a:r>
                        <a:rPr lang="en-GB" sz="1400" dirty="0">
                          <a:solidFill>
                            <a:schemeClr val="tx2"/>
                          </a:solidFill>
                          <a:effectLst/>
                          <a:latin typeface="+mn-lt"/>
                        </a:rPr>
                        <a:t>   CR, n (%)</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25 (8)</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1 (&lt; 1)</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39 (12)</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4 (3)</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4207589972"/>
                  </a:ext>
                </a:extLst>
              </a:tr>
              <a:tr h="338242">
                <a:tc>
                  <a:txBody>
                    <a:bodyPr/>
                    <a:lstStyle/>
                    <a:p>
                      <a:pPr marL="0" marR="0">
                        <a:lnSpc>
                          <a:spcPct val="115000"/>
                        </a:lnSpc>
                        <a:spcBef>
                          <a:spcPts val="0"/>
                        </a:spcBef>
                        <a:spcAft>
                          <a:spcPts val="0"/>
                        </a:spcAft>
                      </a:pPr>
                      <a:r>
                        <a:rPr lang="en-GB" sz="1400" dirty="0">
                          <a:solidFill>
                            <a:schemeClr val="tx2"/>
                          </a:solidFill>
                          <a:effectLst/>
                          <a:latin typeface="+mn-lt"/>
                        </a:rPr>
                        <a:t>   PR, n (%)</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72 (22)</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17 (11)</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76 (23)</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18 (11)</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738113026"/>
                  </a:ext>
                </a:extLst>
              </a:tr>
              <a:tr h="338242">
                <a:tc>
                  <a:txBody>
                    <a:bodyPr/>
                    <a:lstStyle/>
                    <a:p>
                      <a:pPr marL="0" marR="0" indent="0">
                        <a:lnSpc>
                          <a:spcPct val="115000"/>
                        </a:lnSpc>
                        <a:spcBef>
                          <a:spcPts val="0"/>
                        </a:spcBef>
                        <a:spcAft>
                          <a:spcPts val="0"/>
                        </a:spcAft>
                      </a:pPr>
                      <a:r>
                        <a:rPr lang="en-US" sz="1400" dirty="0">
                          <a:solidFill>
                            <a:schemeClr val="tx2"/>
                          </a:solidFill>
                          <a:effectLst/>
                          <a:latin typeface="+mn-lt"/>
                        </a:rPr>
                        <a:t>SD, n (%)</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144 (44)</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69 (43)</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121 (37)</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dirty="0">
                          <a:solidFill>
                            <a:schemeClr val="tx2"/>
                          </a:solidFill>
                          <a:effectLst/>
                          <a:latin typeface="+mn-lt"/>
                        </a:rPr>
                        <a:t>65 (41)</a:t>
                      </a:r>
                      <a:endParaRPr lang="en-US" sz="14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158430809"/>
                  </a:ext>
                </a:extLst>
              </a:tr>
              <a:tr h="338242">
                <a:tc>
                  <a:txBody>
                    <a:bodyPr/>
                    <a:lstStyle/>
                    <a:p>
                      <a:pPr marL="0" marR="0" indent="0">
                        <a:lnSpc>
                          <a:spcPct val="115000"/>
                        </a:lnSpc>
                        <a:spcBef>
                          <a:spcPts val="0"/>
                        </a:spcBef>
                        <a:spcAft>
                          <a:spcPts val="0"/>
                        </a:spcAft>
                      </a:pPr>
                      <a:r>
                        <a:rPr lang="en-US" sz="1400" dirty="0">
                          <a:solidFill>
                            <a:schemeClr val="tx2"/>
                          </a:solidFill>
                          <a:effectLst/>
                          <a:latin typeface="+mn-lt"/>
                          <a:ea typeface="SimSun" panose="02010600030101010101" pitchFamily="2" charset="-122"/>
                          <a:cs typeface="Calibri" panose="020F0502020204030204" pitchFamily="34" charset="0"/>
                        </a:rPr>
                        <a:t>DCR, n (%)</a:t>
                      </a: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2"/>
                          </a:solidFill>
                          <a:effectLst/>
                          <a:latin typeface="+mn-lt"/>
                          <a:ea typeface="+mn-ea"/>
                          <a:cs typeface="+mn-cs"/>
                        </a:rPr>
                        <a:t>241 (74)</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2"/>
                          </a:solidFill>
                          <a:effectLst/>
                          <a:latin typeface="+mn-lt"/>
                          <a:ea typeface="+mn-ea"/>
                          <a:cs typeface="+mn-cs"/>
                        </a:rPr>
                        <a:t>87 (55)</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2"/>
                          </a:solidFill>
                          <a:effectLst/>
                          <a:latin typeface="+mn-lt"/>
                          <a:ea typeface="+mn-ea"/>
                          <a:cs typeface="+mn-cs"/>
                        </a:rPr>
                        <a:t>236 (73)</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1400" kern="1200" dirty="0">
                          <a:solidFill>
                            <a:schemeClr val="tx2"/>
                          </a:solidFill>
                          <a:effectLst/>
                          <a:latin typeface="+mn-lt"/>
                          <a:ea typeface="+mn-ea"/>
                          <a:cs typeface="+mn-cs"/>
                        </a:rPr>
                        <a:t>87 (55)</a:t>
                      </a:r>
                    </a:p>
                  </a:txBody>
                  <a:tcPr marL="68580" marR="6858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39006509"/>
                  </a:ext>
                </a:extLst>
              </a:tr>
              <a:tr h="338242">
                <a:tc>
                  <a:txBody>
                    <a:bodyPr/>
                    <a:lstStyle/>
                    <a:p>
                      <a:pPr marL="0" marR="0">
                        <a:lnSpc>
                          <a:spcPct val="115000"/>
                        </a:lnSpc>
                        <a:spcBef>
                          <a:spcPts val="0"/>
                        </a:spcBef>
                        <a:spcAft>
                          <a:spcPts val="0"/>
                        </a:spcAft>
                      </a:pPr>
                      <a:r>
                        <a:rPr lang="en-US" sz="1400" b="0" baseline="0" dirty="0">
                          <a:solidFill>
                            <a:schemeClr val="tx2"/>
                          </a:solidFill>
                          <a:effectLst/>
                          <a:latin typeface="+mn-lt"/>
                          <a:ea typeface="SimSun" panose="02010600030101010101" pitchFamily="2" charset="-122"/>
                          <a:cs typeface="Calibri" panose="020F0502020204030204" pitchFamily="34" charset="0"/>
                        </a:rPr>
                        <a:t>PD, n (%)</a:t>
                      </a: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rtl="0">
                        <a:lnSpc>
                          <a:spcPct val="95000"/>
                        </a:lnSpc>
                        <a:spcBef>
                          <a:spcPts val="0"/>
                        </a:spcBef>
                        <a:spcAft>
                          <a:spcPts val="0"/>
                        </a:spcAft>
                        <a:buNone/>
                      </a:pPr>
                      <a:r>
                        <a:rPr lang="en-GB" sz="1500" dirty="0">
                          <a:solidFill>
                            <a:schemeClr val="tx2"/>
                          </a:solidFill>
                        </a:rPr>
                        <a:t>63 (19)</a:t>
                      </a:r>
                      <a:endParaRPr sz="1500" u="none" strike="noStrike" cap="none" dirty="0">
                        <a:solidFill>
                          <a:schemeClr val="tx2"/>
                        </a:solidFill>
                      </a:endParaRPr>
                    </a:p>
                  </a:txBody>
                  <a:tcPr marL="78225" marR="78225" marT="10800" marB="10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rtl="0">
                        <a:lnSpc>
                          <a:spcPct val="95000"/>
                        </a:lnSpc>
                        <a:spcBef>
                          <a:spcPts val="0"/>
                        </a:spcBef>
                        <a:spcAft>
                          <a:spcPts val="0"/>
                        </a:spcAft>
                        <a:buNone/>
                      </a:pPr>
                      <a:r>
                        <a:rPr lang="en-GB" sz="1500" dirty="0">
                          <a:solidFill>
                            <a:schemeClr val="tx2"/>
                          </a:solidFill>
                        </a:rPr>
                        <a:t>40 (25)</a:t>
                      </a:r>
                      <a:endParaRPr sz="1500" b="0" u="none" strike="noStrike" cap="none" dirty="0">
                        <a:solidFill>
                          <a:schemeClr val="tx2"/>
                        </a:solidFill>
                        <a:latin typeface="Calibri" panose="020F0502020204030204" pitchFamily="34" charset="0"/>
                        <a:ea typeface="Arial"/>
                        <a:cs typeface="Calibri" panose="020F0502020204030204" pitchFamily="34" charset="0"/>
                        <a:sym typeface="Arial"/>
                      </a:endParaRPr>
                    </a:p>
                  </a:txBody>
                  <a:tcPr marL="78225" marR="78225" marT="10800" marB="10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lvl="0" indent="0" algn="ctr" rtl="0">
                        <a:spcBef>
                          <a:spcPts val="0"/>
                        </a:spcBef>
                        <a:spcAft>
                          <a:spcPts val="0"/>
                        </a:spcAft>
                        <a:buNone/>
                      </a:pPr>
                      <a:r>
                        <a:rPr lang="en-GB" sz="1500" dirty="0">
                          <a:solidFill>
                            <a:schemeClr val="tx2"/>
                          </a:solidFill>
                        </a:rPr>
                        <a:t>65 (20)</a:t>
                      </a:r>
                      <a:endParaRPr sz="1500" dirty="0">
                        <a:solidFill>
                          <a:schemeClr val="tx2"/>
                        </a:solidFill>
                      </a:endParaRPr>
                    </a:p>
                  </a:txBody>
                  <a:tcPr marL="77375" marR="77375" marT="10800" marB="1080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lvl="0" indent="0" algn="ctr" rtl="0">
                        <a:spcBef>
                          <a:spcPts val="0"/>
                        </a:spcBef>
                        <a:spcAft>
                          <a:spcPts val="0"/>
                        </a:spcAft>
                        <a:buNone/>
                      </a:pPr>
                      <a:r>
                        <a:rPr lang="en-GB" sz="1500" dirty="0">
                          <a:solidFill>
                            <a:schemeClr val="tx2"/>
                          </a:solidFill>
                        </a:rPr>
                        <a:t>40 (25)</a:t>
                      </a:r>
                      <a:endParaRPr sz="1500" dirty="0">
                        <a:solidFill>
                          <a:schemeClr val="tx2"/>
                        </a:solidFill>
                      </a:endParaRPr>
                    </a:p>
                  </a:txBody>
                  <a:tcPr marL="77375" marR="77375" marT="10800" marB="1080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489137236"/>
                  </a:ext>
                </a:extLst>
              </a:tr>
              <a:tr h="338242">
                <a:tc>
                  <a:txBody>
                    <a:bodyPr/>
                    <a:lstStyle/>
                    <a:p>
                      <a:pPr marL="0" marR="0">
                        <a:lnSpc>
                          <a:spcPct val="115000"/>
                        </a:lnSpc>
                        <a:spcBef>
                          <a:spcPts val="0"/>
                        </a:spcBef>
                        <a:spcAft>
                          <a:spcPts val="0"/>
                        </a:spcAft>
                      </a:pPr>
                      <a:r>
                        <a:rPr lang="en-US" sz="1400" b="0" dirty="0">
                          <a:solidFill>
                            <a:schemeClr val="tx2"/>
                          </a:solidFill>
                          <a:effectLst/>
                          <a:latin typeface="+mn-lt"/>
                          <a:ea typeface="SimSun" panose="02010600030101010101" pitchFamily="2" charset="-122"/>
                          <a:cs typeface="Calibri" panose="020F0502020204030204" pitchFamily="34" charset="0"/>
                        </a:rPr>
                        <a:t>Ongoing response, n (%)</a:t>
                      </a:r>
                      <a:endParaRPr lang="en-US" sz="1400" b="0" baseline="300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400" b="0" u="none" strike="noStrike" kern="1200" cap="none" dirty="0">
                          <a:solidFill>
                            <a:schemeClr val="tx2"/>
                          </a:solidFill>
                          <a:latin typeface="+mn-lt"/>
                          <a:ea typeface="+mn-ea"/>
                          <a:cs typeface="+mn-cs"/>
                        </a:rPr>
                        <a:t>54 (56)</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400" b="0" u="none" strike="noStrike" kern="1200" cap="none" dirty="0">
                          <a:solidFill>
                            <a:schemeClr val="tx2"/>
                          </a:solidFill>
                          <a:latin typeface="+mn-lt"/>
                          <a:ea typeface="+mn-ea"/>
                          <a:cs typeface="+mn-cs"/>
                        </a:rPr>
                        <a:t>5 (28)</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400" b="0" u="none" strike="noStrike" kern="1200" cap="none" dirty="0">
                          <a:solidFill>
                            <a:schemeClr val="tx2"/>
                          </a:solidFill>
                          <a:latin typeface="+mn-lt"/>
                          <a:ea typeface="+mn-ea"/>
                          <a:cs typeface="+mn-cs"/>
                        </a:rPr>
                        <a:t>58 (50)</a:t>
                      </a: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altLang="zh-CN" sz="1400" b="0" u="none" strike="noStrike" kern="1200" cap="none" dirty="0">
                          <a:solidFill>
                            <a:schemeClr val="tx2"/>
                          </a:solidFill>
                          <a:latin typeface="+mn-lt"/>
                          <a:ea typeface="+mn-ea"/>
                          <a:cs typeface="+mn-cs"/>
                        </a:rPr>
                        <a:t>6 (27)</a:t>
                      </a:r>
                    </a:p>
                  </a:txBody>
                  <a:tcPr marL="68580" marR="68580" marT="0" marB="0" anchor="ctr">
                    <a:lnL w="28575"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457153152"/>
                  </a:ext>
                </a:extLst>
              </a:tr>
              <a:tr h="553468">
                <a:tc>
                  <a:txBody>
                    <a:bodyPr/>
                    <a:lstStyle/>
                    <a:p>
                      <a:pPr marL="0" marR="0">
                        <a:lnSpc>
                          <a:spcPct val="115000"/>
                        </a:lnSpc>
                        <a:spcBef>
                          <a:spcPts val="0"/>
                        </a:spcBef>
                        <a:spcAft>
                          <a:spcPts val="0"/>
                        </a:spcAft>
                      </a:pPr>
                      <a:r>
                        <a:rPr lang="en-US" sz="1400" b="1" dirty="0">
                          <a:solidFill>
                            <a:schemeClr val="tx2"/>
                          </a:solidFill>
                          <a:effectLst/>
                          <a:latin typeface="+mn-lt"/>
                        </a:rPr>
                        <a:t>Median DoR (95% CI), mo</a:t>
                      </a:r>
                      <a:r>
                        <a:rPr lang="en-US" sz="1400" b="1" baseline="30000" dirty="0">
                          <a:solidFill>
                            <a:schemeClr val="tx2"/>
                          </a:solidFill>
                          <a:effectLst/>
                          <a:latin typeface="+mn-lt"/>
                        </a:rPr>
                        <a:t>b</a:t>
                      </a:r>
                      <a:endParaRPr lang="en-US" sz="1400" b="1" baseline="30000"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12700" cmpd="sng">
                      <a:noFill/>
                    </a:lnL>
                    <a:lnR w="28575"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18.1</a:t>
                      </a:r>
                      <a:br>
                        <a:rPr lang="en-US" sz="1400" b="1" dirty="0">
                          <a:solidFill>
                            <a:schemeClr val="tx2"/>
                          </a:solidFill>
                          <a:effectLst/>
                          <a:latin typeface="+mn-lt"/>
                        </a:rPr>
                      </a:br>
                      <a:r>
                        <a:rPr lang="en-US" sz="1400" b="1" dirty="0">
                          <a:solidFill>
                            <a:schemeClr val="tx2"/>
                          </a:solidFill>
                          <a:effectLst/>
                          <a:latin typeface="+mn-lt"/>
                        </a:rPr>
                        <a:t>(14.6, NE)</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14.9</a:t>
                      </a:r>
                      <a:br>
                        <a:rPr lang="en-US" sz="1400" b="1" dirty="0">
                          <a:solidFill>
                            <a:schemeClr val="tx2"/>
                          </a:solidFill>
                          <a:effectLst/>
                          <a:latin typeface="+mn-lt"/>
                        </a:rPr>
                      </a:br>
                      <a:r>
                        <a:rPr lang="en-US" sz="1400" b="1" dirty="0">
                          <a:solidFill>
                            <a:schemeClr val="tx2"/>
                          </a:solidFill>
                          <a:effectLst/>
                          <a:latin typeface="+mn-lt"/>
                        </a:rPr>
                        <a:t>(4.9, 17.0)</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16.3</a:t>
                      </a:r>
                      <a:br>
                        <a:rPr lang="en-US" sz="1400" b="1" dirty="0">
                          <a:solidFill>
                            <a:schemeClr val="tx2"/>
                          </a:solidFill>
                          <a:effectLst/>
                          <a:latin typeface="+mn-lt"/>
                        </a:rPr>
                      </a:br>
                      <a:r>
                        <a:rPr lang="en-US" sz="1400" b="1" dirty="0">
                          <a:solidFill>
                            <a:schemeClr val="tx2"/>
                          </a:solidFill>
                          <a:effectLst/>
                          <a:latin typeface="+mn-lt"/>
                        </a:rPr>
                        <a:t>(13.1, 21.4)</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15000"/>
                        </a:lnSpc>
                        <a:spcBef>
                          <a:spcPts val="0"/>
                        </a:spcBef>
                        <a:spcAft>
                          <a:spcPts val="0"/>
                        </a:spcAft>
                      </a:pPr>
                      <a:r>
                        <a:rPr lang="en-US" sz="1400" b="1" dirty="0">
                          <a:solidFill>
                            <a:schemeClr val="tx2"/>
                          </a:solidFill>
                          <a:effectLst/>
                          <a:latin typeface="+mn-lt"/>
                        </a:rPr>
                        <a:t>12.6</a:t>
                      </a:r>
                      <a:br>
                        <a:rPr lang="en-US" sz="1400" b="1" dirty="0">
                          <a:solidFill>
                            <a:schemeClr val="tx2"/>
                          </a:solidFill>
                          <a:effectLst/>
                          <a:latin typeface="+mn-lt"/>
                        </a:rPr>
                      </a:br>
                      <a:r>
                        <a:rPr lang="en-US" sz="1400" b="1" dirty="0">
                          <a:solidFill>
                            <a:schemeClr val="tx2"/>
                          </a:solidFill>
                          <a:effectLst/>
                          <a:latin typeface="+mn-lt"/>
                        </a:rPr>
                        <a:t>(6.1, 17.7)</a:t>
                      </a:r>
                      <a:endParaRPr lang="en-US" sz="1400" b="1" dirty="0">
                        <a:solidFill>
                          <a:schemeClr val="tx2"/>
                        </a:solidFill>
                        <a:effectLst/>
                        <a:latin typeface="+mn-lt"/>
                        <a:ea typeface="SimSun" panose="02010600030101010101" pitchFamily="2" charset="-122"/>
                        <a:cs typeface="Calibri" panose="020F0502020204030204" pitchFamily="34" charset="0"/>
                      </a:endParaRPr>
                    </a:p>
                  </a:txBody>
                  <a:tcPr marL="68580" marR="68580" marT="0" marB="0" anchor="ctr">
                    <a:lnL w="28575" cap="flat" cmpd="sng" algn="ctr">
                      <a:noFill/>
                      <a:prstDash val="solid"/>
                      <a:round/>
                      <a:headEnd type="none" w="med" len="med"/>
                      <a:tailEnd type="none" w="med" len="med"/>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469289140"/>
                  </a:ext>
                </a:extLst>
              </a:tr>
            </a:tbl>
          </a:graphicData>
        </a:graphic>
      </p:graphicFrame>
      <p:sp>
        <p:nvSpPr>
          <p:cNvPr id="9" name="Slide Number Placeholder 8">
            <a:extLst>
              <a:ext uri="{FF2B5EF4-FFF2-40B4-BE49-F238E27FC236}">
                <a16:creationId xmlns:a16="http://schemas.microsoft.com/office/drawing/2014/main" id="{BD2E5425-B3D1-42F7-ABF2-CEA2823D5955}"/>
              </a:ext>
            </a:extLst>
          </p:cNvPr>
          <p:cNvSpPr>
            <a:spLocks noGrp="1"/>
          </p:cNvSpPr>
          <p:nvPr>
            <p:ph type="sldNum" sz="quarter" idx="4"/>
          </p:nvPr>
        </p:nvSpPr>
        <p:spPr/>
        <p:txBody>
          <a:bodyPr/>
          <a:lstStyle/>
          <a:p>
            <a:fld id="{FCE43C0F-8A7B-3A4B-9DB5-B3472E36E833}" type="slidenum">
              <a:rPr lang="en-GB" smtClean="0"/>
              <a:pPr/>
              <a:t>27</a:t>
            </a:fld>
            <a:endParaRPr lang="en-GB" dirty="0"/>
          </a:p>
        </p:txBody>
      </p:sp>
    </p:spTree>
    <p:extLst>
      <p:ext uri="{BB962C8B-B14F-4D97-AF65-F5344CB8AC3E}">
        <p14:creationId xmlns:p14="http://schemas.microsoft.com/office/powerpoint/2010/main" val="11306205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D0968F43-FC64-4340-BCE3-2D5C102084E7}"/>
              </a:ext>
            </a:extLst>
          </p:cNvPr>
          <p:cNvSpPr>
            <a:spLocks noGrp="1"/>
          </p:cNvSpPr>
          <p:nvPr>
            <p:ph sz="quarter" idx="12"/>
          </p:nvPr>
        </p:nvSpPr>
        <p:spPr>
          <a:xfrm>
            <a:off x="620184" y="1196995"/>
            <a:ext cx="4755736" cy="4525200"/>
          </a:xfrm>
        </p:spPr>
        <p:txBody>
          <a:bodyPr/>
          <a:lstStyle/>
          <a:p>
            <a:r>
              <a:rPr lang="en-GB" sz="1733" dirty="0"/>
              <a:t>Median duration of treatment:</a:t>
            </a:r>
          </a:p>
          <a:p>
            <a:pPr lvl="1"/>
            <a:r>
              <a:rPr lang="en-GB" sz="1400" dirty="0"/>
              <a:t>7.4 months with atezolizumab </a:t>
            </a:r>
          </a:p>
          <a:p>
            <a:pPr lvl="1"/>
            <a:r>
              <a:rPr lang="en-GB" sz="1400" dirty="0"/>
              <a:t>6.9 months with bevacizumab</a:t>
            </a:r>
          </a:p>
          <a:p>
            <a:pPr lvl="1"/>
            <a:r>
              <a:rPr lang="en-GB" sz="1400" dirty="0"/>
              <a:t>2.8 months with sorafenib</a:t>
            </a:r>
          </a:p>
          <a:p>
            <a:pPr marL="226478" lvl="1" indent="-226478">
              <a:buFont typeface="Arial" panose="020B0604020202020204" pitchFamily="34" charset="0"/>
              <a:buChar char="•"/>
            </a:pPr>
            <a:r>
              <a:rPr lang="en-GB" sz="1733" dirty="0"/>
              <a:t>Mean (±SD) dose intensity and median (range) dose intensities:</a:t>
            </a:r>
          </a:p>
          <a:p>
            <a:pPr marL="461422" lvl="1" indent="-304792"/>
            <a:r>
              <a:rPr lang="en-GB" sz="1400" dirty="0"/>
              <a:t>95±7% and 98% (54–104%) for atezolizumab</a:t>
            </a:r>
          </a:p>
          <a:p>
            <a:pPr marL="461422" lvl="1" indent="-304792"/>
            <a:r>
              <a:rPr lang="en-GB" sz="1400" dirty="0"/>
              <a:t>93±10% and 97% (44–104%) for bevacizumab </a:t>
            </a:r>
          </a:p>
          <a:p>
            <a:pPr marL="461422" lvl="1" indent="-304792"/>
            <a:r>
              <a:rPr lang="en-GB" sz="1400" dirty="0"/>
              <a:t>84±20% and 96% (27–100%) for sorafenib </a:t>
            </a:r>
          </a:p>
          <a:p>
            <a:r>
              <a:rPr lang="en-GB" sz="1733" dirty="0"/>
              <a:t>No specific events were responsible for the increased SAE rate in the atezolizumab + bevacizumab group</a:t>
            </a:r>
          </a:p>
          <a:p>
            <a:r>
              <a:rPr lang="en-GB" sz="1733" dirty="0"/>
              <a:t>There were no SAEs with a ≥ 2% difference between treatment groups</a:t>
            </a:r>
          </a:p>
        </p:txBody>
      </p:sp>
      <p:sp>
        <p:nvSpPr>
          <p:cNvPr id="3" name="Title 2">
            <a:extLst>
              <a:ext uri="{FF2B5EF4-FFF2-40B4-BE49-F238E27FC236}">
                <a16:creationId xmlns:a16="http://schemas.microsoft.com/office/drawing/2014/main" id="{D875AE07-1E1C-4962-9DCF-75A4EB102BFF}"/>
              </a:ext>
            </a:extLst>
          </p:cNvPr>
          <p:cNvSpPr>
            <a:spLocks noGrp="1"/>
          </p:cNvSpPr>
          <p:nvPr>
            <p:ph type="title"/>
          </p:nvPr>
        </p:nvSpPr>
        <p:spPr/>
        <p:txBody>
          <a:bodyPr/>
          <a:lstStyle/>
          <a:p>
            <a:r>
              <a:rPr lang="en-GB" dirty="0"/>
              <a:t>Adverse Events From Any Cause</a:t>
            </a:r>
          </a:p>
        </p:txBody>
      </p:sp>
      <p:sp>
        <p:nvSpPr>
          <p:cNvPr id="16" name="Text Placeholder 15">
            <a:extLst>
              <a:ext uri="{FF2B5EF4-FFF2-40B4-BE49-F238E27FC236}">
                <a16:creationId xmlns:a16="http://schemas.microsoft.com/office/drawing/2014/main" id="{03A1A421-65DA-4D4D-9C02-04142D9C8148}"/>
              </a:ext>
            </a:extLst>
          </p:cNvPr>
          <p:cNvSpPr>
            <a:spLocks noGrp="1"/>
          </p:cNvSpPr>
          <p:nvPr>
            <p:ph sz="quarter" idx="15"/>
          </p:nvPr>
        </p:nvSpPr>
        <p:spPr>
          <a:xfrm>
            <a:off x="620184" y="6326371"/>
            <a:ext cx="10660392" cy="365125"/>
          </a:xfrm>
        </p:spPr>
        <p:txBody>
          <a:bodyPr/>
          <a:lstStyle/>
          <a:p>
            <a:pPr>
              <a:spcBef>
                <a:spcPts val="0"/>
              </a:spcBef>
              <a:spcAft>
                <a:spcPts val="300"/>
              </a:spcAft>
            </a:pPr>
            <a:r>
              <a:rPr lang="en-GB" dirty="0"/>
              <a:t>SAE, serious adverse event; SD, standard deviation</a:t>
            </a:r>
          </a:p>
          <a:p>
            <a:pPr>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a:t>
            </a:r>
            <a:endParaRPr lang="en-GB" sz="900" kern="0" dirty="0">
              <a:latin typeface="Calibri" panose="020F0502020204030204" pitchFamily="34" charset="0"/>
              <a:ea typeface="ＭＳ Ｐゴシック"/>
            </a:endParaRPr>
          </a:p>
          <a:p>
            <a:pPr>
              <a:spcBef>
                <a:spcPts val="0"/>
              </a:spcBef>
              <a:spcAft>
                <a:spcPts val="300"/>
              </a:spcAft>
            </a:pPr>
            <a:r>
              <a:rPr lang="en-GB" dirty="0"/>
              <a:t> </a:t>
            </a:r>
          </a:p>
        </p:txBody>
      </p:sp>
      <p:graphicFrame>
        <p:nvGraphicFramePr>
          <p:cNvPr id="2" name="Table 1">
            <a:extLst>
              <a:ext uri="{FF2B5EF4-FFF2-40B4-BE49-F238E27FC236}">
                <a16:creationId xmlns:a16="http://schemas.microsoft.com/office/drawing/2014/main" id="{8E2ABFDA-A310-41E9-8A9E-30A5D90C078E}"/>
              </a:ext>
            </a:extLst>
          </p:cNvPr>
          <p:cNvGraphicFramePr>
            <a:graphicFrameLocks noGrp="1"/>
          </p:cNvGraphicFramePr>
          <p:nvPr/>
        </p:nvGraphicFramePr>
        <p:xfrm>
          <a:off x="5322369" y="1184269"/>
          <a:ext cx="6408000" cy="4116394"/>
        </p:xfrm>
        <a:graphic>
          <a:graphicData uri="http://schemas.openxmlformats.org/drawingml/2006/table">
            <a:tbl>
              <a:tblPr firstRow="1" bandRow="1">
                <a:tableStyleId>{F5AB1C69-6EDB-4FF4-983F-18BD219EF322}</a:tableStyleId>
              </a:tblPr>
              <a:tblGrid>
                <a:gridCol w="3096000">
                  <a:extLst>
                    <a:ext uri="{9D8B030D-6E8A-4147-A177-3AD203B41FA5}">
                      <a16:colId xmlns:a16="http://schemas.microsoft.com/office/drawing/2014/main" val="713323775"/>
                    </a:ext>
                  </a:extLst>
                </a:gridCol>
                <a:gridCol w="1656000">
                  <a:extLst>
                    <a:ext uri="{9D8B030D-6E8A-4147-A177-3AD203B41FA5}">
                      <a16:colId xmlns:a16="http://schemas.microsoft.com/office/drawing/2014/main" val="107799624"/>
                    </a:ext>
                  </a:extLst>
                </a:gridCol>
                <a:gridCol w="1656000">
                  <a:extLst>
                    <a:ext uri="{9D8B030D-6E8A-4147-A177-3AD203B41FA5}">
                      <a16:colId xmlns:a16="http://schemas.microsoft.com/office/drawing/2014/main" val="45026568"/>
                    </a:ext>
                  </a:extLst>
                </a:gridCol>
              </a:tblGrid>
              <a:tr h="819377">
                <a:tc>
                  <a:txBody>
                    <a:bodyPr/>
                    <a:lstStyle/>
                    <a:p>
                      <a:pPr marL="0" marR="0">
                        <a:lnSpc>
                          <a:spcPct val="100000"/>
                        </a:lnSpc>
                        <a:spcBef>
                          <a:spcPts val="0"/>
                        </a:spcBef>
                        <a:spcAft>
                          <a:spcPts val="0"/>
                        </a:spcAft>
                      </a:pPr>
                      <a:r>
                        <a:rPr lang="en-US" sz="1300" dirty="0">
                          <a:effectLst/>
                        </a:rPr>
                        <a:t> </a:t>
                      </a:r>
                      <a:endParaRPr lang="en-US" sz="1300" dirty="0">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400" dirty="0">
                          <a:effectLst/>
                          <a:latin typeface="+mj-lt"/>
                        </a:rPr>
                        <a:t>atezolizumab </a:t>
                      </a:r>
                      <a:r>
                        <a:rPr lang="en-US" sz="1400" b="1" dirty="0">
                          <a:solidFill>
                            <a:schemeClr val="bg1"/>
                          </a:solidFill>
                          <a:effectLst/>
                          <a:latin typeface="+mj-lt"/>
                        </a:rPr>
                        <a:t>+</a:t>
                      </a:r>
                      <a:r>
                        <a:rPr lang="en-US" sz="1400" dirty="0">
                          <a:effectLst/>
                          <a:latin typeface="+mj-lt"/>
                        </a:rPr>
                        <a:t> bevacizumab</a:t>
                      </a:r>
                      <a:br>
                        <a:rPr lang="en-US" sz="1400" dirty="0">
                          <a:effectLst/>
                          <a:latin typeface="+mj-lt"/>
                        </a:rPr>
                      </a:br>
                      <a:r>
                        <a:rPr lang="en-US" sz="1400" dirty="0">
                          <a:effectLst/>
                          <a:latin typeface="+mj-lt"/>
                        </a:rPr>
                        <a:t>(n = 329)</a:t>
                      </a:r>
                      <a:r>
                        <a:rPr lang="en-US" sz="1400" baseline="30000" dirty="0">
                          <a:effectLst/>
                          <a:latin typeface="+mj-lt"/>
                        </a:rPr>
                        <a:t>a</a:t>
                      </a:r>
                      <a:endParaRPr lang="en-US" sz="1400" baseline="30000" dirty="0">
                        <a:effectLst/>
                        <a:latin typeface="+mj-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400" dirty="0">
                          <a:effectLst/>
                          <a:latin typeface="+mj-lt"/>
                        </a:rPr>
                        <a:t>sorafenib</a:t>
                      </a:r>
                      <a:br>
                        <a:rPr lang="en-US" sz="1400" dirty="0">
                          <a:effectLst/>
                          <a:latin typeface="+mj-lt"/>
                        </a:rPr>
                      </a:br>
                      <a:r>
                        <a:rPr lang="en-US" sz="1400" dirty="0">
                          <a:effectLst/>
                          <a:latin typeface="+mj-lt"/>
                        </a:rPr>
                        <a:t>(n = 156)</a:t>
                      </a:r>
                      <a:r>
                        <a:rPr lang="en-US" sz="1400" baseline="30000" dirty="0">
                          <a:effectLst/>
                          <a:latin typeface="+mj-lt"/>
                        </a:rPr>
                        <a:t>a</a:t>
                      </a:r>
                      <a:endParaRPr lang="en-US" sz="1400" baseline="30000" dirty="0">
                        <a:effectLst/>
                        <a:latin typeface="+mj-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09896208"/>
                  </a:ext>
                </a:extLst>
              </a:tr>
              <a:tr h="507233">
                <a:tc>
                  <a:txBody>
                    <a:bodyPr/>
                    <a:lstStyle/>
                    <a:p>
                      <a:pPr marL="57150" marR="0" indent="0">
                        <a:lnSpc>
                          <a:spcPct val="100000"/>
                        </a:lnSpc>
                        <a:spcBef>
                          <a:spcPts val="0"/>
                        </a:spcBef>
                        <a:spcAft>
                          <a:spcPts val="0"/>
                        </a:spcAft>
                      </a:pPr>
                      <a:r>
                        <a:rPr lang="en-US" sz="1300" dirty="0">
                          <a:solidFill>
                            <a:schemeClr val="tx2"/>
                          </a:solidFill>
                          <a:effectLst/>
                        </a:rPr>
                        <a:t>Patients with an adverse event from </a:t>
                      </a:r>
                      <a:br>
                        <a:rPr lang="en-US" sz="1300" dirty="0">
                          <a:solidFill>
                            <a:schemeClr val="tx2"/>
                          </a:solidFill>
                          <a:effectLst/>
                        </a:rPr>
                      </a:br>
                      <a:r>
                        <a:rPr lang="en-US" sz="1300" dirty="0">
                          <a:solidFill>
                            <a:schemeClr val="tx2"/>
                          </a:solidFill>
                          <a:effectLst/>
                        </a:rPr>
                        <a:t>any cause, n (%)</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dirty="0">
                          <a:solidFill>
                            <a:schemeClr val="tx2"/>
                          </a:solidFill>
                          <a:effectLst/>
                        </a:rPr>
                        <a:t>323 (98.2)</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dirty="0">
                          <a:solidFill>
                            <a:schemeClr val="tx2"/>
                          </a:solidFill>
                          <a:effectLst/>
                        </a:rPr>
                        <a:t>154 (98.7)</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37705723"/>
                  </a:ext>
                </a:extLst>
              </a:tr>
              <a:tr h="253617">
                <a:tc>
                  <a:txBody>
                    <a:bodyPr/>
                    <a:lstStyle/>
                    <a:p>
                      <a:pPr marL="57150" marR="0" indent="0">
                        <a:lnSpc>
                          <a:spcPct val="100000"/>
                        </a:lnSpc>
                        <a:spcBef>
                          <a:spcPts val="0"/>
                        </a:spcBef>
                        <a:spcAft>
                          <a:spcPts val="0"/>
                        </a:spcAft>
                      </a:pPr>
                      <a:r>
                        <a:rPr lang="en-US" sz="1300" dirty="0">
                          <a:solidFill>
                            <a:schemeClr val="tx2"/>
                          </a:solidFill>
                          <a:effectLst/>
                        </a:rPr>
                        <a:t>Grade 3 or 4 events</a:t>
                      </a:r>
                      <a:r>
                        <a:rPr lang="en-US" sz="1300" baseline="30000" dirty="0">
                          <a:solidFill>
                            <a:schemeClr val="tx2"/>
                          </a:solidFill>
                          <a:effectLst/>
                        </a:rPr>
                        <a:t>b</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dirty="0">
                          <a:solidFill>
                            <a:schemeClr val="tx2"/>
                          </a:solidFill>
                          <a:effectLst/>
                        </a:rPr>
                        <a:t>186 (56.5)</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dirty="0">
                          <a:solidFill>
                            <a:schemeClr val="tx2"/>
                          </a:solidFill>
                          <a:effectLst/>
                        </a:rPr>
                        <a:t>86 (55.1)</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978774825"/>
                  </a:ext>
                </a:extLst>
              </a:tr>
              <a:tr h="253617">
                <a:tc>
                  <a:txBody>
                    <a:bodyPr/>
                    <a:lstStyle/>
                    <a:p>
                      <a:pPr marL="57150" marR="0" indent="0">
                        <a:lnSpc>
                          <a:spcPct val="100000"/>
                        </a:lnSpc>
                        <a:spcBef>
                          <a:spcPts val="0"/>
                        </a:spcBef>
                        <a:spcAft>
                          <a:spcPts val="0"/>
                        </a:spcAft>
                      </a:pPr>
                      <a:r>
                        <a:rPr lang="en-US" sz="1300" dirty="0">
                          <a:solidFill>
                            <a:schemeClr val="tx2"/>
                          </a:solidFill>
                          <a:effectLst/>
                        </a:rPr>
                        <a:t>Grade 5 events</a:t>
                      </a:r>
                      <a:r>
                        <a:rPr lang="en-US" sz="1300" baseline="30000" dirty="0">
                          <a:solidFill>
                            <a:schemeClr val="tx2"/>
                          </a:solidFill>
                          <a:effectLst/>
                        </a:rPr>
                        <a:t>c</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dirty="0">
                          <a:solidFill>
                            <a:schemeClr val="tx2"/>
                          </a:solidFill>
                          <a:effectLst/>
                        </a:rPr>
                        <a:t>15 (4.6)</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dirty="0">
                          <a:solidFill>
                            <a:schemeClr val="tx2"/>
                          </a:solidFill>
                          <a:effectLst/>
                        </a:rPr>
                        <a:t>9 (5.8)</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369432294"/>
                  </a:ext>
                </a:extLst>
              </a:tr>
              <a:tr h="253617">
                <a:tc>
                  <a:txBody>
                    <a:bodyPr/>
                    <a:lstStyle/>
                    <a:p>
                      <a:pPr marL="57150" marR="0" indent="0">
                        <a:lnSpc>
                          <a:spcPct val="100000"/>
                        </a:lnSpc>
                        <a:spcBef>
                          <a:spcPts val="0"/>
                        </a:spcBef>
                        <a:spcAft>
                          <a:spcPts val="0"/>
                        </a:spcAft>
                      </a:pPr>
                      <a:r>
                        <a:rPr lang="en-US" sz="1300" dirty="0">
                          <a:solidFill>
                            <a:schemeClr val="tx2"/>
                          </a:solidFill>
                          <a:effectLst/>
                        </a:rPr>
                        <a:t>Serious adverse events</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dirty="0">
                          <a:solidFill>
                            <a:schemeClr val="tx2"/>
                          </a:solidFill>
                          <a:effectLst/>
                        </a:rPr>
                        <a:t>125 (38.0)</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dirty="0">
                          <a:solidFill>
                            <a:schemeClr val="tx2"/>
                          </a:solidFill>
                          <a:effectLst/>
                        </a:rPr>
                        <a:t>48 (30.8)</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43842142"/>
                  </a:ext>
                </a:extLst>
              </a:tr>
              <a:tr h="507233">
                <a:tc>
                  <a:txBody>
                    <a:bodyPr/>
                    <a:lstStyle/>
                    <a:p>
                      <a:pPr marL="57150" marR="0" indent="0">
                        <a:lnSpc>
                          <a:spcPct val="100000"/>
                        </a:lnSpc>
                        <a:spcBef>
                          <a:spcPts val="0"/>
                        </a:spcBef>
                        <a:spcAft>
                          <a:spcPts val="0"/>
                        </a:spcAft>
                      </a:pPr>
                      <a:r>
                        <a:rPr lang="en-US" sz="1300" dirty="0">
                          <a:solidFill>
                            <a:schemeClr val="tx2"/>
                          </a:solidFill>
                          <a:effectLst/>
                        </a:rPr>
                        <a:t>Adverse events leading to withdrawal from any study drug</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51 (15.5)</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16 (10.3)</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47186195"/>
                  </a:ext>
                </a:extLst>
              </a:tr>
              <a:tr h="507233">
                <a:tc>
                  <a:txBody>
                    <a:bodyPr/>
                    <a:lstStyle/>
                    <a:p>
                      <a:pPr marL="57150" marR="0" indent="0">
                        <a:lnSpc>
                          <a:spcPct val="100000"/>
                        </a:lnSpc>
                        <a:spcBef>
                          <a:spcPts val="0"/>
                        </a:spcBef>
                        <a:spcAft>
                          <a:spcPts val="0"/>
                        </a:spcAft>
                      </a:pPr>
                      <a:r>
                        <a:rPr lang="en-US" sz="1300" dirty="0">
                          <a:solidFill>
                            <a:schemeClr val="tx2"/>
                          </a:solidFill>
                          <a:effectLst/>
                        </a:rPr>
                        <a:t>Withdrawal from atezolizumab +</a:t>
                      </a:r>
                    </a:p>
                    <a:p>
                      <a:pPr marL="57150" marR="0" indent="0">
                        <a:lnSpc>
                          <a:spcPct val="100000"/>
                        </a:lnSpc>
                        <a:spcBef>
                          <a:spcPts val="0"/>
                        </a:spcBef>
                        <a:spcAft>
                          <a:spcPts val="0"/>
                        </a:spcAft>
                      </a:pPr>
                      <a:r>
                        <a:rPr lang="en-US" sz="1300" dirty="0">
                          <a:solidFill>
                            <a:schemeClr val="tx2"/>
                          </a:solidFill>
                          <a:effectLst/>
                        </a:rPr>
                        <a:t>bevacizumab</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23 (7.0)</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01428079"/>
                  </a:ext>
                </a:extLst>
              </a:tr>
              <a:tr h="507233">
                <a:tc>
                  <a:txBody>
                    <a:bodyPr/>
                    <a:lstStyle/>
                    <a:p>
                      <a:pPr marL="57150" marR="0" indent="0">
                        <a:lnSpc>
                          <a:spcPct val="100000"/>
                        </a:lnSpc>
                        <a:spcBef>
                          <a:spcPts val="0"/>
                        </a:spcBef>
                        <a:spcAft>
                          <a:spcPts val="0"/>
                        </a:spcAft>
                      </a:pPr>
                      <a:r>
                        <a:rPr lang="en-US" sz="1300" dirty="0">
                          <a:solidFill>
                            <a:schemeClr val="tx2"/>
                          </a:solidFill>
                          <a:effectLst/>
                        </a:rPr>
                        <a:t>Adverse events leading to dose modification or interruption of any study drug</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163 (49.5)</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dirty="0">
                          <a:solidFill>
                            <a:schemeClr val="tx2"/>
                          </a:solidFill>
                          <a:effectLst/>
                        </a:rPr>
                        <a:t>95 (60.9)</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8948633"/>
                  </a:ext>
                </a:extLst>
              </a:tr>
              <a:tr h="253617">
                <a:tc>
                  <a:txBody>
                    <a:bodyPr/>
                    <a:lstStyle/>
                    <a:p>
                      <a:pPr marL="215900" marR="0">
                        <a:lnSpc>
                          <a:spcPct val="100000"/>
                        </a:lnSpc>
                        <a:spcBef>
                          <a:spcPts val="0"/>
                        </a:spcBef>
                        <a:spcAft>
                          <a:spcPts val="0"/>
                        </a:spcAft>
                      </a:pPr>
                      <a:r>
                        <a:rPr lang="en-US" sz="1300" dirty="0">
                          <a:solidFill>
                            <a:schemeClr val="tx2"/>
                          </a:solidFill>
                          <a:effectLst/>
                        </a:rPr>
                        <a:t>Dose interruption of any study treatment</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163 (49.5)</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300" dirty="0">
                          <a:solidFill>
                            <a:schemeClr val="tx2"/>
                          </a:solidFill>
                          <a:effectLst/>
                        </a:rPr>
                        <a:t>64 (41.0)</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51989960"/>
                  </a:ext>
                </a:extLst>
              </a:tr>
              <a:tr h="253617">
                <a:tc>
                  <a:txBody>
                    <a:bodyPr/>
                    <a:lstStyle/>
                    <a:p>
                      <a:pPr marL="231775" marR="0" indent="0">
                        <a:lnSpc>
                          <a:spcPct val="100000"/>
                        </a:lnSpc>
                        <a:spcBef>
                          <a:spcPts val="0"/>
                        </a:spcBef>
                        <a:spcAft>
                          <a:spcPts val="0"/>
                        </a:spcAft>
                      </a:pPr>
                      <a:r>
                        <a:rPr lang="en-US" sz="1300" dirty="0">
                          <a:solidFill>
                            <a:schemeClr val="tx2"/>
                          </a:solidFill>
                          <a:effectLst/>
                        </a:rPr>
                        <a:t>Dose modification of sorafenib</a:t>
                      </a:r>
                      <a:r>
                        <a:rPr lang="en-US" sz="1300" baseline="30000" dirty="0">
                          <a:solidFill>
                            <a:schemeClr val="tx2"/>
                          </a:solidFill>
                          <a:effectLst/>
                        </a:rPr>
                        <a:t>d</a:t>
                      </a:r>
                      <a:endParaRPr lang="en-US" sz="1300" baseline="300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SG" sz="1300" kern="1200" dirty="0">
                          <a:solidFill>
                            <a:schemeClr val="tx2"/>
                          </a:solidFill>
                          <a:effectLst/>
                          <a:latin typeface="+mn-lt"/>
                          <a:ea typeface="SimSun" panose="02010600030101010101" pitchFamily="2" charset="-122"/>
                          <a:cs typeface="Times New Roman" panose="02020603050405020304" pitchFamily="18" charset="0"/>
                        </a:rPr>
                        <a:t>–</a:t>
                      </a:r>
                      <a:endParaRPr lang="en-US" sz="13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300" kern="1200" dirty="0">
                          <a:solidFill>
                            <a:schemeClr val="tx2"/>
                          </a:solidFill>
                          <a:effectLst/>
                        </a:rPr>
                        <a:t>58 (37.2)</a:t>
                      </a:r>
                      <a:endParaRPr lang="en-US" sz="1300" dirty="0">
                        <a:solidFill>
                          <a:schemeClr val="tx2"/>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025712820"/>
                  </a:ext>
                </a:extLst>
              </a:tr>
            </a:tbl>
          </a:graphicData>
        </a:graphic>
      </p:graphicFrame>
      <p:sp>
        <p:nvSpPr>
          <p:cNvPr id="4" name="Slide Number Placeholder 3">
            <a:extLst>
              <a:ext uri="{FF2B5EF4-FFF2-40B4-BE49-F238E27FC236}">
                <a16:creationId xmlns:a16="http://schemas.microsoft.com/office/drawing/2014/main" id="{DCD578CD-AD94-4E6F-AE8A-830B045F83CE}"/>
              </a:ext>
            </a:extLst>
          </p:cNvPr>
          <p:cNvSpPr>
            <a:spLocks noGrp="1"/>
          </p:cNvSpPr>
          <p:nvPr>
            <p:ph type="sldNum" sz="quarter" idx="4"/>
          </p:nvPr>
        </p:nvSpPr>
        <p:spPr/>
        <p:txBody>
          <a:bodyPr/>
          <a:lstStyle/>
          <a:p>
            <a:fld id="{FCE43C0F-8A7B-3A4B-9DB5-B3472E36E833}" type="slidenum">
              <a:rPr lang="en-GB" smtClean="0"/>
              <a:pPr/>
              <a:t>28</a:t>
            </a:fld>
            <a:endParaRPr lang="en-GB" dirty="0"/>
          </a:p>
        </p:txBody>
      </p:sp>
      <p:sp>
        <p:nvSpPr>
          <p:cNvPr id="10" name="Text Placeholder 15">
            <a:extLst>
              <a:ext uri="{FF2B5EF4-FFF2-40B4-BE49-F238E27FC236}">
                <a16:creationId xmlns:a16="http://schemas.microsoft.com/office/drawing/2014/main" id="{EC05B130-AEB4-4A18-ABE6-A7DEF636D838}"/>
              </a:ext>
            </a:extLst>
          </p:cNvPr>
          <p:cNvSpPr txBox="1">
            <a:spLocks/>
          </p:cNvSpPr>
          <p:nvPr/>
        </p:nvSpPr>
        <p:spPr>
          <a:xfrm>
            <a:off x="619200" y="5643745"/>
            <a:ext cx="10660392" cy="365125"/>
          </a:xfrm>
          <a:prstGeom prst="rect">
            <a:avLst/>
          </a:prstGeom>
        </p:spPr>
        <p:txBody>
          <a:bodyPr vert="horz" lIns="0" tIns="0" rIns="0" bIns="0" rtlCol="0" anchor="ctr" anchorCtr="0">
            <a:noAutofit/>
          </a:bodyPr>
          <a:lstStyle>
            <a:lvl1pPr marL="0" indent="0" algn="l" defTabSz="457200" rtl="0" eaLnBrk="1" latinLnBrk="0" hangingPunct="1">
              <a:spcBef>
                <a:spcPts val="1200"/>
              </a:spcBef>
              <a:buClr>
                <a:schemeClr val="accent1"/>
              </a:buClr>
              <a:buFont typeface="Arial"/>
              <a:buNone/>
              <a:defRPr sz="9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baseline="30000" dirty="0"/>
              <a:t>a </a:t>
            </a:r>
            <a:r>
              <a:rPr lang="en-GB" dirty="0"/>
              <a:t>Received one dose of study treatment and included in safety population.</a:t>
            </a:r>
            <a:r>
              <a:rPr lang="en-GB" baseline="30000" dirty="0"/>
              <a:t> b </a:t>
            </a:r>
            <a:r>
              <a:rPr lang="en-GB" dirty="0"/>
              <a:t>Represents the highest grades assigned. </a:t>
            </a:r>
            <a:r>
              <a:rPr lang="en-GB" baseline="30000" dirty="0"/>
              <a:t>c </a:t>
            </a:r>
            <a:r>
              <a:rPr lang="en-GB" dirty="0"/>
              <a:t>Gastrointestinal haemorrhage (in 3 patients), pneumonia (in 2 patients), empyema, gastric ulcer perforation, abnormal hepatic function, liver injury, multiple-organ dysfunction syndrome, oesophageal varices haemorrhage, subarachnoid haemorrhage, respiratory distress, sepsis, and cardiac arrest (in 1 patient each) in the atezolizumab + bevacizumab group; and death (in 2 patients), hepatic cirrhosis (in 2 patients), cardiac arrest, cardiac failure, general physical health deterioration, hepatitis E, and peritoneal haemorrhage (in 1 patient each) in the sorafenib group. </a:t>
            </a:r>
            <a:r>
              <a:rPr lang="en-GB" baseline="30000" dirty="0"/>
              <a:t>d </a:t>
            </a:r>
            <a:r>
              <a:rPr lang="en-GB" dirty="0"/>
              <a:t>Dose modification of atezolizumab or bevacizumab was not permitted</a:t>
            </a:r>
          </a:p>
        </p:txBody>
      </p:sp>
    </p:spTree>
    <p:extLst>
      <p:ext uri="{BB962C8B-B14F-4D97-AF65-F5344CB8AC3E}">
        <p14:creationId xmlns:p14="http://schemas.microsoft.com/office/powerpoint/2010/main" val="40167242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E48B2F-2856-49F0-A190-D78ED0403772}"/>
              </a:ext>
            </a:extLst>
          </p:cNvPr>
          <p:cNvSpPr>
            <a:spLocks noGrp="1"/>
          </p:cNvSpPr>
          <p:nvPr>
            <p:ph sz="quarter" idx="12"/>
          </p:nvPr>
        </p:nvSpPr>
        <p:spPr>
          <a:xfrm>
            <a:off x="620713" y="5722615"/>
            <a:ext cx="10963275" cy="298673"/>
          </a:xfrm>
        </p:spPr>
        <p:txBody>
          <a:bodyPr>
            <a:normAutofit lnSpcReduction="10000"/>
          </a:bodyPr>
          <a:lstStyle/>
          <a:p>
            <a:r>
              <a:rPr lang="en-GB" dirty="0"/>
              <a:t>Other than hypertension, most high-grade AEs were infrequent</a:t>
            </a:r>
          </a:p>
          <a:p>
            <a:endParaRPr lang="en-GB" dirty="0"/>
          </a:p>
        </p:txBody>
      </p:sp>
      <p:sp>
        <p:nvSpPr>
          <p:cNvPr id="2" name="Title 1">
            <a:extLst>
              <a:ext uri="{FF2B5EF4-FFF2-40B4-BE49-F238E27FC236}">
                <a16:creationId xmlns:a16="http://schemas.microsoft.com/office/drawing/2014/main" id="{E06BFBB7-C47C-4790-839B-E5C38076FC81}"/>
              </a:ext>
            </a:extLst>
          </p:cNvPr>
          <p:cNvSpPr>
            <a:spLocks noGrp="1"/>
          </p:cNvSpPr>
          <p:nvPr>
            <p:ph type="title"/>
          </p:nvPr>
        </p:nvSpPr>
        <p:spPr>
          <a:xfrm>
            <a:off x="619200" y="246566"/>
            <a:ext cx="8740800" cy="807285"/>
          </a:xfrm>
        </p:spPr>
        <p:txBody>
          <a:bodyPr>
            <a:noAutofit/>
          </a:bodyPr>
          <a:lstStyle/>
          <a:p>
            <a:r>
              <a:rPr lang="en-GB" altLang="en-US" dirty="0"/>
              <a:t>All-cause AE</a:t>
            </a:r>
            <a:r>
              <a:rPr lang="en-GB" altLang="en-US" cap="none" dirty="0"/>
              <a:t>s</a:t>
            </a:r>
            <a:r>
              <a:rPr lang="en-GB" altLang="en-US" dirty="0"/>
              <a:t>: ≥ 10% frequency in either arm and &gt; 5% difference between arms</a:t>
            </a:r>
            <a:endParaRPr lang="en-GB" dirty="0"/>
          </a:p>
        </p:txBody>
      </p:sp>
      <p:sp>
        <p:nvSpPr>
          <p:cNvPr id="6" name="Text Placeholder 5">
            <a:extLst>
              <a:ext uri="{FF2B5EF4-FFF2-40B4-BE49-F238E27FC236}">
                <a16:creationId xmlns:a16="http://schemas.microsoft.com/office/drawing/2014/main" id="{4EF7B3E4-9A57-4B1E-A16D-79B3F76EC30F}"/>
              </a:ext>
            </a:extLst>
          </p:cNvPr>
          <p:cNvSpPr>
            <a:spLocks noGrp="1"/>
          </p:cNvSpPr>
          <p:nvPr>
            <p:ph sz="quarter" idx="15"/>
          </p:nvPr>
        </p:nvSpPr>
        <p:spPr>
          <a:xfrm>
            <a:off x="620184" y="6356351"/>
            <a:ext cx="8116800" cy="365125"/>
          </a:xfrm>
        </p:spPr>
        <p:txBody>
          <a:bodyPr/>
          <a:lstStyle/>
          <a:p>
            <a:pPr>
              <a:spcBef>
                <a:spcPts val="0"/>
              </a:spcBef>
              <a:spcAft>
                <a:spcPts val="300"/>
              </a:spcAft>
            </a:pPr>
            <a:r>
              <a:rPr lang="en-GB" dirty="0"/>
              <a:t>AE, adverse event; ALT, alanine aminotransferase; atezo, atezolizumab; bev, bevacizumab </a:t>
            </a:r>
          </a:p>
          <a:p>
            <a:pPr>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a:t>
            </a:r>
            <a:endParaRPr lang="en-GB" sz="900" kern="0" dirty="0">
              <a:latin typeface="Calibri" panose="020F0502020204030204" pitchFamily="34" charset="0"/>
              <a:ea typeface="ＭＳ Ｐゴシック"/>
            </a:endParaRPr>
          </a:p>
        </p:txBody>
      </p:sp>
      <p:grpSp>
        <p:nvGrpSpPr>
          <p:cNvPr id="4" name="Group 3">
            <a:extLst>
              <a:ext uri="{FF2B5EF4-FFF2-40B4-BE49-F238E27FC236}">
                <a16:creationId xmlns:a16="http://schemas.microsoft.com/office/drawing/2014/main" id="{9EE7B895-84E3-41EF-BEE9-91BD3CAD2B5D}"/>
              </a:ext>
            </a:extLst>
          </p:cNvPr>
          <p:cNvGrpSpPr/>
          <p:nvPr/>
        </p:nvGrpSpPr>
        <p:grpSpPr>
          <a:xfrm>
            <a:off x="901899" y="1658877"/>
            <a:ext cx="10108068" cy="4032222"/>
            <a:chOff x="568251" y="1079164"/>
            <a:chExt cx="8426022" cy="3582069"/>
          </a:xfrm>
        </p:grpSpPr>
        <p:grpSp>
          <p:nvGrpSpPr>
            <p:cNvPr id="44" name="Group 43">
              <a:extLst>
                <a:ext uri="{FF2B5EF4-FFF2-40B4-BE49-F238E27FC236}">
                  <a16:creationId xmlns:a16="http://schemas.microsoft.com/office/drawing/2014/main" id="{8808901D-B808-47B6-A01B-134ACD112C3F}"/>
                </a:ext>
              </a:extLst>
            </p:cNvPr>
            <p:cNvGrpSpPr>
              <a:grpSpLocks/>
            </p:cNvGrpSpPr>
            <p:nvPr/>
          </p:nvGrpSpPr>
          <p:grpSpPr bwMode="auto">
            <a:xfrm>
              <a:off x="2646322" y="4387816"/>
              <a:ext cx="6318878" cy="273417"/>
              <a:chOff x="1729544" y="2900362"/>
              <a:chExt cx="6896266" cy="286415"/>
            </a:xfrm>
          </p:grpSpPr>
          <p:sp>
            <p:nvSpPr>
              <p:cNvPr id="70" name="TextBox 19">
                <a:extLst>
                  <a:ext uri="{FF2B5EF4-FFF2-40B4-BE49-F238E27FC236}">
                    <a16:creationId xmlns:a16="http://schemas.microsoft.com/office/drawing/2014/main" id="{350196DF-671E-4551-8011-6A0C0FC3282A}"/>
                  </a:ext>
                </a:extLst>
              </p:cNvPr>
              <p:cNvSpPr txBox="1">
                <a:spLocks noChangeArrowheads="1"/>
              </p:cNvSpPr>
              <p:nvPr/>
            </p:nvSpPr>
            <p:spPr bwMode="auto">
              <a:xfrm>
                <a:off x="2829680"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40%</a:t>
                </a:r>
              </a:p>
            </p:txBody>
          </p:sp>
          <p:sp>
            <p:nvSpPr>
              <p:cNvPr id="71" name="TextBox 21">
                <a:extLst>
                  <a:ext uri="{FF2B5EF4-FFF2-40B4-BE49-F238E27FC236}">
                    <a16:creationId xmlns:a16="http://schemas.microsoft.com/office/drawing/2014/main" id="{3E9D6C63-C9C6-4F5D-8D28-8DD8C8D92117}"/>
                  </a:ext>
                </a:extLst>
              </p:cNvPr>
              <p:cNvSpPr txBox="1">
                <a:spLocks noChangeArrowheads="1"/>
              </p:cNvSpPr>
              <p:nvPr/>
            </p:nvSpPr>
            <p:spPr bwMode="auto">
              <a:xfrm>
                <a:off x="3915679"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20%</a:t>
                </a:r>
              </a:p>
            </p:txBody>
          </p:sp>
          <p:sp>
            <p:nvSpPr>
              <p:cNvPr id="72" name="TextBox 23">
                <a:extLst>
                  <a:ext uri="{FF2B5EF4-FFF2-40B4-BE49-F238E27FC236}">
                    <a16:creationId xmlns:a16="http://schemas.microsoft.com/office/drawing/2014/main" id="{CAC4C30C-A2FA-4810-AD68-70D905ACAECE}"/>
                  </a:ext>
                </a:extLst>
              </p:cNvPr>
              <p:cNvSpPr txBox="1">
                <a:spLocks noChangeArrowheads="1"/>
              </p:cNvSpPr>
              <p:nvPr/>
            </p:nvSpPr>
            <p:spPr bwMode="auto">
              <a:xfrm>
                <a:off x="5058745" y="2900362"/>
                <a:ext cx="258420"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0</a:t>
                </a:r>
              </a:p>
            </p:txBody>
          </p:sp>
          <p:sp>
            <p:nvSpPr>
              <p:cNvPr id="73" name="TextBox 25">
                <a:extLst>
                  <a:ext uri="{FF2B5EF4-FFF2-40B4-BE49-F238E27FC236}">
                    <a16:creationId xmlns:a16="http://schemas.microsoft.com/office/drawing/2014/main" id="{893F6F2F-C64D-4A10-AB9F-F80237F94148}"/>
                  </a:ext>
                </a:extLst>
              </p:cNvPr>
              <p:cNvSpPr txBox="1">
                <a:spLocks noChangeArrowheads="1"/>
              </p:cNvSpPr>
              <p:nvPr/>
            </p:nvSpPr>
            <p:spPr bwMode="auto">
              <a:xfrm>
                <a:off x="6030082"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20%</a:t>
                </a:r>
              </a:p>
            </p:txBody>
          </p:sp>
          <p:sp>
            <p:nvSpPr>
              <p:cNvPr id="74" name="TextBox 27">
                <a:extLst>
                  <a:ext uri="{FF2B5EF4-FFF2-40B4-BE49-F238E27FC236}">
                    <a16:creationId xmlns:a16="http://schemas.microsoft.com/office/drawing/2014/main" id="{B7E78D6F-A0FA-4538-A3CE-2F3D859241D4}"/>
                  </a:ext>
                </a:extLst>
              </p:cNvPr>
              <p:cNvSpPr txBox="1">
                <a:spLocks noChangeArrowheads="1"/>
              </p:cNvSpPr>
              <p:nvPr/>
            </p:nvSpPr>
            <p:spPr bwMode="auto">
              <a:xfrm>
                <a:off x="5496681"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10%</a:t>
                </a:r>
              </a:p>
            </p:txBody>
          </p:sp>
          <p:sp>
            <p:nvSpPr>
              <p:cNvPr id="75" name="TextBox 28">
                <a:extLst>
                  <a:ext uri="{FF2B5EF4-FFF2-40B4-BE49-F238E27FC236}">
                    <a16:creationId xmlns:a16="http://schemas.microsoft.com/office/drawing/2014/main" id="{1489056A-67EB-471D-B380-DB7C0E756906}"/>
                  </a:ext>
                </a:extLst>
              </p:cNvPr>
              <p:cNvSpPr txBox="1">
                <a:spLocks noChangeArrowheads="1"/>
              </p:cNvSpPr>
              <p:nvPr/>
            </p:nvSpPr>
            <p:spPr bwMode="auto">
              <a:xfrm>
                <a:off x="1729544"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60%</a:t>
                </a:r>
              </a:p>
            </p:txBody>
          </p:sp>
          <p:sp>
            <p:nvSpPr>
              <p:cNvPr id="76" name="TextBox 29">
                <a:extLst>
                  <a:ext uri="{FF2B5EF4-FFF2-40B4-BE49-F238E27FC236}">
                    <a16:creationId xmlns:a16="http://schemas.microsoft.com/office/drawing/2014/main" id="{8F5B1569-D5B1-4249-A6AB-FC6EA8001D3C}"/>
                  </a:ext>
                </a:extLst>
              </p:cNvPr>
              <p:cNvSpPr txBox="1">
                <a:spLocks noChangeArrowheads="1"/>
              </p:cNvSpPr>
              <p:nvPr/>
            </p:nvSpPr>
            <p:spPr bwMode="auto">
              <a:xfrm>
                <a:off x="8174887"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60%</a:t>
                </a:r>
              </a:p>
            </p:txBody>
          </p:sp>
          <p:sp>
            <p:nvSpPr>
              <p:cNvPr id="77" name="TextBox 30">
                <a:extLst>
                  <a:ext uri="{FF2B5EF4-FFF2-40B4-BE49-F238E27FC236}">
                    <a16:creationId xmlns:a16="http://schemas.microsoft.com/office/drawing/2014/main" id="{926417D0-D1C4-4A07-AD15-66809BB6264C}"/>
                  </a:ext>
                </a:extLst>
              </p:cNvPr>
              <p:cNvSpPr txBox="1">
                <a:spLocks noChangeArrowheads="1"/>
              </p:cNvSpPr>
              <p:nvPr/>
            </p:nvSpPr>
            <p:spPr bwMode="auto">
              <a:xfrm>
                <a:off x="7096882"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40%</a:t>
                </a:r>
              </a:p>
            </p:txBody>
          </p:sp>
          <p:sp>
            <p:nvSpPr>
              <p:cNvPr id="78" name="TextBox 30">
                <a:extLst>
                  <a:ext uri="{FF2B5EF4-FFF2-40B4-BE49-F238E27FC236}">
                    <a16:creationId xmlns:a16="http://schemas.microsoft.com/office/drawing/2014/main" id="{A495B2B3-C6B7-46E3-82D0-CD138BC2517A}"/>
                  </a:ext>
                </a:extLst>
              </p:cNvPr>
              <p:cNvSpPr txBox="1">
                <a:spLocks noChangeArrowheads="1"/>
              </p:cNvSpPr>
              <p:nvPr/>
            </p:nvSpPr>
            <p:spPr bwMode="auto">
              <a:xfrm>
                <a:off x="2262095"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50%</a:t>
                </a:r>
              </a:p>
            </p:txBody>
          </p:sp>
          <p:sp>
            <p:nvSpPr>
              <p:cNvPr id="79" name="TextBox 25">
                <a:extLst>
                  <a:ext uri="{FF2B5EF4-FFF2-40B4-BE49-F238E27FC236}">
                    <a16:creationId xmlns:a16="http://schemas.microsoft.com/office/drawing/2014/main" id="{38C41035-975E-473F-8B5A-3D83A45BEEE9}"/>
                  </a:ext>
                </a:extLst>
              </p:cNvPr>
              <p:cNvSpPr txBox="1">
                <a:spLocks noChangeArrowheads="1"/>
              </p:cNvSpPr>
              <p:nvPr/>
            </p:nvSpPr>
            <p:spPr bwMode="auto">
              <a:xfrm>
                <a:off x="6594290"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30%</a:t>
                </a:r>
              </a:p>
            </p:txBody>
          </p:sp>
          <p:sp>
            <p:nvSpPr>
              <p:cNvPr id="80" name="TextBox 29">
                <a:extLst>
                  <a:ext uri="{FF2B5EF4-FFF2-40B4-BE49-F238E27FC236}">
                    <a16:creationId xmlns:a16="http://schemas.microsoft.com/office/drawing/2014/main" id="{E80EB491-D484-4135-A40A-380C15583AB2}"/>
                  </a:ext>
                </a:extLst>
              </p:cNvPr>
              <p:cNvSpPr txBox="1">
                <a:spLocks noChangeArrowheads="1"/>
              </p:cNvSpPr>
              <p:nvPr/>
            </p:nvSpPr>
            <p:spPr bwMode="auto">
              <a:xfrm>
                <a:off x="7673140"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50%</a:t>
                </a:r>
              </a:p>
            </p:txBody>
          </p:sp>
          <p:sp>
            <p:nvSpPr>
              <p:cNvPr id="81" name="TextBox 21">
                <a:extLst>
                  <a:ext uri="{FF2B5EF4-FFF2-40B4-BE49-F238E27FC236}">
                    <a16:creationId xmlns:a16="http://schemas.microsoft.com/office/drawing/2014/main" id="{64EC86B4-4D18-41C0-BC26-D2140DE5E05E}"/>
                  </a:ext>
                </a:extLst>
              </p:cNvPr>
              <p:cNvSpPr txBox="1">
                <a:spLocks noChangeArrowheads="1"/>
              </p:cNvSpPr>
              <p:nvPr/>
            </p:nvSpPr>
            <p:spPr bwMode="auto">
              <a:xfrm>
                <a:off x="4434788"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10%</a:t>
                </a:r>
              </a:p>
            </p:txBody>
          </p:sp>
          <p:sp>
            <p:nvSpPr>
              <p:cNvPr id="82" name="TextBox 19">
                <a:extLst>
                  <a:ext uri="{FF2B5EF4-FFF2-40B4-BE49-F238E27FC236}">
                    <a16:creationId xmlns:a16="http://schemas.microsoft.com/office/drawing/2014/main" id="{C4603ACA-08F8-41DE-A255-51C513D77823}"/>
                  </a:ext>
                </a:extLst>
              </p:cNvPr>
              <p:cNvSpPr txBox="1">
                <a:spLocks noChangeArrowheads="1"/>
              </p:cNvSpPr>
              <p:nvPr/>
            </p:nvSpPr>
            <p:spPr bwMode="auto">
              <a:xfrm>
                <a:off x="3363082" y="2900362"/>
                <a:ext cx="450923" cy="286415"/>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30%</a:t>
                </a:r>
              </a:p>
            </p:txBody>
          </p:sp>
        </p:grpSp>
        <p:grpSp>
          <p:nvGrpSpPr>
            <p:cNvPr id="45" name="Group 44">
              <a:extLst>
                <a:ext uri="{FF2B5EF4-FFF2-40B4-BE49-F238E27FC236}">
                  <a16:creationId xmlns:a16="http://schemas.microsoft.com/office/drawing/2014/main" id="{895E8B3F-B5A5-48F6-B873-C2F77B1A369E}"/>
                </a:ext>
              </a:extLst>
            </p:cNvPr>
            <p:cNvGrpSpPr/>
            <p:nvPr/>
          </p:nvGrpSpPr>
          <p:grpSpPr>
            <a:xfrm>
              <a:off x="2669162" y="1079164"/>
              <a:ext cx="6325111" cy="3359840"/>
              <a:chOff x="1401700" y="719758"/>
              <a:chExt cx="5199088" cy="2732501"/>
            </a:xfrm>
          </p:grpSpPr>
          <p:graphicFrame>
            <p:nvGraphicFramePr>
              <p:cNvPr id="68" name="Content Placeholder 3">
                <a:extLst>
                  <a:ext uri="{FF2B5EF4-FFF2-40B4-BE49-F238E27FC236}">
                    <a16:creationId xmlns:a16="http://schemas.microsoft.com/office/drawing/2014/main" id="{5B15FC2F-88D3-436D-9E40-75017781D684}"/>
                  </a:ext>
                </a:extLst>
              </p:cNvPr>
              <p:cNvGraphicFramePr>
                <a:graphicFrameLocks/>
              </p:cNvGraphicFramePr>
              <p:nvPr/>
            </p:nvGraphicFramePr>
            <p:xfrm>
              <a:off x="1401700" y="719758"/>
              <a:ext cx="5114600" cy="2732501"/>
            </p:xfrm>
            <a:graphic>
              <a:graphicData uri="http://schemas.openxmlformats.org/drawingml/2006/chart">
                <c:chart xmlns:c="http://schemas.openxmlformats.org/drawingml/2006/chart" xmlns:r="http://schemas.openxmlformats.org/officeDocument/2006/relationships" r:id="rId2"/>
              </a:graphicData>
            </a:graphic>
          </p:graphicFrame>
          <p:sp>
            <p:nvSpPr>
              <p:cNvPr id="69" name="Rectangle 68">
                <a:extLst>
                  <a:ext uri="{FF2B5EF4-FFF2-40B4-BE49-F238E27FC236}">
                    <a16:creationId xmlns:a16="http://schemas.microsoft.com/office/drawing/2014/main" id="{D253354F-4E5F-4FA2-B1CA-E631D748809C}"/>
                  </a:ext>
                </a:extLst>
              </p:cNvPr>
              <p:cNvSpPr/>
              <p:nvPr/>
            </p:nvSpPr>
            <p:spPr bwMode="auto">
              <a:xfrm>
                <a:off x="1439763" y="845753"/>
                <a:ext cx="5161025" cy="215788"/>
              </a:xfrm>
              <a:prstGeom prst="rect">
                <a:avLst/>
              </a:prstGeom>
              <a:solidFill>
                <a:schemeClr val="bg1"/>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l" defTabSz="457194" rtl="0" eaLnBrk="1" fontAlgn="base" latinLnBrk="0" hangingPunct="0">
                  <a:lnSpc>
                    <a:spcPct val="93000"/>
                  </a:lnSpc>
                  <a:spcBef>
                    <a:spcPct val="0"/>
                  </a:spcBef>
                  <a:spcAft>
                    <a:spcPct val="0"/>
                  </a:spcAft>
                  <a:buClr>
                    <a:srgbClr val="000000"/>
                  </a:buClr>
                  <a:buSzPct val="100000"/>
                  <a:buFontTx/>
                  <a:buNone/>
                  <a:tabLst/>
                  <a:defRPr/>
                </a:pPr>
                <a:endParaRPr kumimoji="0" lang="en-GB" sz="1799" b="0" i="0" u="none" strike="noStrike" kern="1200" cap="none" spc="0" normalizeH="0" baseline="0" dirty="0">
                  <a:ln>
                    <a:noFill/>
                  </a:ln>
                  <a:solidFill>
                    <a:prstClr val="white"/>
                  </a:solidFill>
                  <a:effectLst/>
                  <a:uLnTx/>
                  <a:uFillTx/>
                  <a:latin typeface="Calibri" panose="020F0502020204030204" pitchFamily="34" charset="0"/>
                  <a:ea typeface="Arial Unicode MS" panose="020B0604020202020204" pitchFamily="34" charset="-128"/>
                  <a:cs typeface="Arial Unicode MS" panose="020B0604020202020204" pitchFamily="34" charset="-128"/>
                </a:endParaRPr>
              </a:p>
            </p:txBody>
          </p:sp>
        </p:grpSp>
        <p:grpSp>
          <p:nvGrpSpPr>
            <p:cNvPr id="47" name="Group 46">
              <a:extLst>
                <a:ext uri="{FF2B5EF4-FFF2-40B4-BE49-F238E27FC236}">
                  <a16:creationId xmlns:a16="http://schemas.microsoft.com/office/drawing/2014/main" id="{0702C07B-0A9D-4CB2-98A4-74AAFE8B83A6}"/>
                </a:ext>
              </a:extLst>
            </p:cNvPr>
            <p:cNvGrpSpPr/>
            <p:nvPr/>
          </p:nvGrpSpPr>
          <p:grpSpPr>
            <a:xfrm>
              <a:off x="568251" y="1570800"/>
              <a:ext cx="2100911" cy="2757521"/>
              <a:chOff x="-141061" y="1073012"/>
              <a:chExt cx="1572674" cy="2242642"/>
            </a:xfrm>
          </p:grpSpPr>
          <p:sp>
            <p:nvSpPr>
              <p:cNvPr id="57" name="TextBox 11">
                <a:extLst>
                  <a:ext uri="{FF2B5EF4-FFF2-40B4-BE49-F238E27FC236}">
                    <a16:creationId xmlns:a16="http://schemas.microsoft.com/office/drawing/2014/main" id="{6997AA97-042F-4EA1-BB0F-C3230719E725}"/>
                  </a:ext>
                </a:extLst>
              </p:cNvPr>
              <p:cNvSpPr txBox="1">
                <a:spLocks noChangeArrowheads="1"/>
              </p:cNvSpPr>
              <p:nvPr/>
            </p:nvSpPr>
            <p:spPr bwMode="auto">
              <a:xfrm>
                <a:off x="973282" y="1073012"/>
                <a:ext cx="455125"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Diarrhoea</a:t>
                </a:r>
              </a:p>
            </p:txBody>
          </p:sp>
          <p:sp>
            <p:nvSpPr>
              <p:cNvPr id="58" name="TextBox 12">
                <a:extLst>
                  <a:ext uri="{FF2B5EF4-FFF2-40B4-BE49-F238E27FC236}">
                    <a16:creationId xmlns:a16="http://schemas.microsoft.com/office/drawing/2014/main" id="{B60EE8D0-98F5-4A3F-8FAD-0DE9C8D0D7DF}"/>
                  </a:ext>
                </a:extLst>
              </p:cNvPr>
              <p:cNvSpPr txBox="1">
                <a:spLocks noChangeArrowheads="1"/>
              </p:cNvSpPr>
              <p:nvPr/>
            </p:nvSpPr>
            <p:spPr bwMode="auto">
              <a:xfrm>
                <a:off x="816644" y="1714370"/>
                <a:ext cx="614969"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Hypertension</a:t>
                </a:r>
              </a:p>
            </p:txBody>
          </p:sp>
          <p:sp>
            <p:nvSpPr>
              <p:cNvPr id="59" name="TextBox 13">
                <a:extLst>
                  <a:ext uri="{FF2B5EF4-FFF2-40B4-BE49-F238E27FC236}">
                    <a16:creationId xmlns:a16="http://schemas.microsoft.com/office/drawing/2014/main" id="{74F64D58-787A-43E1-97A5-6EA6F61F6F89}"/>
                  </a:ext>
                </a:extLst>
              </p:cNvPr>
              <p:cNvSpPr txBox="1">
                <a:spLocks noChangeArrowheads="1"/>
              </p:cNvSpPr>
              <p:nvPr/>
            </p:nvSpPr>
            <p:spPr bwMode="auto">
              <a:xfrm>
                <a:off x="-141061" y="1297073"/>
                <a:ext cx="1572674"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sym typeface="Arial"/>
                  </a:rPr>
                  <a:t>Palmar-plantar erythrodysesthesia</a:t>
                </a:r>
                <a:endPar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endParaRPr>
              </a:p>
            </p:txBody>
          </p:sp>
          <p:sp>
            <p:nvSpPr>
              <p:cNvPr id="60" name="TextBox 15">
                <a:extLst>
                  <a:ext uri="{FF2B5EF4-FFF2-40B4-BE49-F238E27FC236}">
                    <a16:creationId xmlns:a16="http://schemas.microsoft.com/office/drawing/2014/main" id="{0E677DB6-9C08-4695-96DF-24DAE62EAC27}"/>
                  </a:ext>
                </a:extLst>
              </p:cNvPr>
              <p:cNvSpPr txBox="1">
                <a:spLocks noChangeArrowheads="1"/>
              </p:cNvSpPr>
              <p:nvPr/>
            </p:nvSpPr>
            <p:spPr bwMode="auto">
              <a:xfrm>
                <a:off x="1101042" y="2538491"/>
                <a:ext cx="330571"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Pyrexia</a:t>
                </a:r>
              </a:p>
            </p:txBody>
          </p:sp>
          <p:sp>
            <p:nvSpPr>
              <p:cNvPr id="61" name="TextBox 18">
                <a:extLst>
                  <a:ext uri="{FF2B5EF4-FFF2-40B4-BE49-F238E27FC236}">
                    <a16:creationId xmlns:a16="http://schemas.microsoft.com/office/drawing/2014/main" id="{DC47338C-4B20-48B2-B185-48424735BD6D}"/>
                  </a:ext>
                </a:extLst>
              </p:cNvPr>
              <p:cNvSpPr txBox="1">
                <a:spLocks noChangeArrowheads="1"/>
              </p:cNvSpPr>
              <p:nvPr/>
            </p:nvSpPr>
            <p:spPr bwMode="auto">
              <a:xfrm>
                <a:off x="809121" y="2748877"/>
                <a:ext cx="622492"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ALT increased</a:t>
                </a:r>
              </a:p>
            </p:txBody>
          </p:sp>
          <p:sp>
            <p:nvSpPr>
              <p:cNvPr id="62" name="TextBox 16">
                <a:extLst>
                  <a:ext uri="{FF2B5EF4-FFF2-40B4-BE49-F238E27FC236}">
                    <a16:creationId xmlns:a16="http://schemas.microsoft.com/office/drawing/2014/main" id="{98F27EE9-9AA1-405E-A754-87A0AA0FF434}"/>
                  </a:ext>
                </a:extLst>
              </p:cNvPr>
              <p:cNvSpPr txBox="1">
                <a:spLocks noChangeArrowheads="1"/>
              </p:cNvSpPr>
              <p:nvPr/>
            </p:nvSpPr>
            <p:spPr bwMode="auto">
              <a:xfrm>
                <a:off x="921473" y="2960629"/>
                <a:ext cx="510140"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Proteinuria</a:t>
                </a:r>
              </a:p>
            </p:txBody>
          </p:sp>
          <p:sp>
            <p:nvSpPr>
              <p:cNvPr id="63" name="TextBox 11">
                <a:extLst>
                  <a:ext uri="{FF2B5EF4-FFF2-40B4-BE49-F238E27FC236}">
                    <a16:creationId xmlns:a16="http://schemas.microsoft.com/office/drawing/2014/main" id="{268B35B6-DBED-40C9-A34E-54DD13B9F0DB}"/>
                  </a:ext>
                </a:extLst>
              </p:cNvPr>
              <p:cNvSpPr txBox="1">
                <a:spLocks noChangeArrowheads="1"/>
              </p:cNvSpPr>
              <p:nvPr/>
            </p:nvSpPr>
            <p:spPr bwMode="auto">
              <a:xfrm>
                <a:off x="1036299" y="2135318"/>
                <a:ext cx="392108"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Alopecia</a:t>
                </a:r>
              </a:p>
            </p:txBody>
          </p:sp>
          <p:sp>
            <p:nvSpPr>
              <p:cNvPr id="64" name="TextBox 11">
                <a:extLst>
                  <a:ext uri="{FF2B5EF4-FFF2-40B4-BE49-F238E27FC236}">
                    <a16:creationId xmlns:a16="http://schemas.microsoft.com/office/drawing/2014/main" id="{2A1BCF46-DB01-46FC-B877-FB100CC64B8F}"/>
                  </a:ext>
                </a:extLst>
              </p:cNvPr>
              <p:cNvSpPr txBox="1">
                <a:spLocks noChangeArrowheads="1"/>
              </p:cNvSpPr>
              <p:nvPr/>
            </p:nvSpPr>
            <p:spPr bwMode="auto">
              <a:xfrm>
                <a:off x="543648" y="1513095"/>
                <a:ext cx="887965"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Decreased appetite</a:t>
                </a:r>
              </a:p>
            </p:txBody>
          </p:sp>
          <p:sp>
            <p:nvSpPr>
              <p:cNvPr id="65" name="TextBox 11">
                <a:extLst>
                  <a:ext uri="{FF2B5EF4-FFF2-40B4-BE49-F238E27FC236}">
                    <a16:creationId xmlns:a16="http://schemas.microsoft.com/office/drawing/2014/main" id="{BB392606-1C68-4EC4-BBA4-1A1A3B6AF78F}"/>
                  </a:ext>
                </a:extLst>
              </p:cNvPr>
              <p:cNvSpPr txBox="1">
                <a:spLocks noChangeArrowheads="1"/>
              </p:cNvSpPr>
              <p:nvPr/>
            </p:nvSpPr>
            <p:spPr bwMode="auto">
              <a:xfrm>
                <a:off x="1031743" y="2343493"/>
                <a:ext cx="399870"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Asthenia</a:t>
                </a:r>
              </a:p>
            </p:txBody>
          </p:sp>
          <p:sp>
            <p:nvSpPr>
              <p:cNvPr id="66" name="TextBox 11">
                <a:extLst>
                  <a:ext uri="{FF2B5EF4-FFF2-40B4-BE49-F238E27FC236}">
                    <a16:creationId xmlns:a16="http://schemas.microsoft.com/office/drawing/2014/main" id="{72692D58-D8C9-4D2E-818A-BDC195539B81}"/>
                  </a:ext>
                </a:extLst>
              </p:cNvPr>
              <p:cNvSpPr txBox="1">
                <a:spLocks noChangeArrowheads="1"/>
              </p:cNvSpPr>
              <p:nvPr/>
            </p:nvSpPr>
            <p:spPr bwMode="auto">
              <a:xfrm>
                <a:off x="712414" y="1922737"/>
                <a:ext cx="719199"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Abdominal pain</a:t>
                </a:r>
              </a:p>
            </p:txBody>
          </p:sp>
          <p:sp>
            <p:nvSpPr>
              <p:cNvPr id="67" name="TextBox 16">
                <a:extLst>
                  <a:ext uri="{FF2B5EF4-FFF2-40B4-BE49-F238E27FC236}">
                    <a16:creationId xmlns:a16="http://schemas.microsoft.com/office/drawing/2014/main" id="{D6C0EDD0-F318-4299-AE83-80C15EAF3041}"/>
                  </a:ext>
                </a:extLst>
              </p:cNvPr>
              <p:cNvSpPr txBox="1">
                <a:spLocks noChangeArrowheads="1"/>
              </p:cNvSpPr>
              <p:nvPr/>
            </p:nvSpPr>
            <p:spPr bwMode="auto">
              <a:xfrm>
                <a:off x="304143" y="3159998"/>
                <a:ext cx="1127470" cy="155656"/>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Infusion-related reaction</a:t>
                </a:r>
              </a:p>
            </p:txBody>
          </p:sp>
        </p:grpSp>
      </p:grpSp>
      <p:sp>
        <p:nvSpPr>
          <p:cNvPr id="85" name="TextBox 32">
            <a:extLst>
              <a:ext uri="{FF2B5EF4-FFF2-40B4-BE49-F238E27FC236}">
                <a16:creationId xmlns:a16="http://schemas.microsoft.com/office/drawing/2014/main" id="{3DFE9569-31CC-49A6-A274-68D3514CFFB5}"/>
              </a:ext>
            </a:extLst>
          </p:cNvPr>
          <p:cNvSpPr txBox="1">
            <a:spLocks noChangeArrowheads="1"/>
          </p:cNvSpPr>
          <p:nvPr/>
        </p:nvSpPr>
        <p:spPr bwMode="auto">
          <a:xfrm>
            <a:off x="3805647" y="1438300"/>
            <a:ext cx="3348787" cy="276871"/>
          </a:xfrm>
          <a:prstGeom prst="rect">
            <a:avLst/>
          </a:prstGeom>
          <a:noFill/>
          <a:ln>
            <a:noFill/>
          </a:ln>
        </p:spPr>
        <p:txBody>
          <a:bodyPr wrap="square" lIns="0" tIns="0" rIns="0" bIns="0">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690256" rtl="0" eaLnBrk="0" fontAlgn="auto" latinLnBrk="0" hangingPunct="0">
              <a:lnSpc>
                <a:spcPct val="100000"/>
              </a:lnSpc>
              <a:spcBef>
                <a:spcPct val="0"/>
              </a:spcBef>
              <a:spcAft>
                <a:spcPts val="0"/>
              </a:spcAft>
              <a:buClrTx/>
              <a:buSzTx/>
              <a:buFontTx/>
              <a:buNone/>
              <a:tabLst/>
              <a:defRPr/>
            </a:pPr>
            <a:r>
              <a:rPr lang="en-GB" altLang="en-US" sz="1799" b="1" dirty="0">
                <a:solidFill>
                  <a:schemeClr val="tx2">
                    <a:lumMod val="75000"/>
                  </a:schemeClr>
                </a:solidFill>
                <a:latin typeface="Calibri" panose="020F0502020204030204" pitchFamily="34" charset="0"/>
                <a:cs typeface="Calibri" panose="020F0502020204030204" pitchFamily="34" charset="0"/>
              </a:rPr>
              <a:t>a</a:t>
            </a:r>
            <a:r>
              <a:rPr kumimoji="0" lang="en-GB" altLang="en-US" sz="1799" b="1" i="0" u="none" strike="noStrike" kern="1200" cap="none" spc="0" normalizeH="0" baseline="0" dirty="0">
                <a:ln>
                  <a:noFill/>
                </a:ln>
                <a:solidFill>
                  <a:schemeClr val="tx2">
                    <a:lumMod val="75000"/>
                  </a:schemeClr>
                </a:solidFill>
                <a:effectLst/>
                <a:uLnTx/>
                <a:uFillTx/>
                <a:latin typeface="Calibri" panose="020F0502020204030204" pitchFamily="34" charset="0"/>
                <a:ea typeface="Arial Unicode MS"/>
                <a:cs typeface="Calibri" panose="020F0502020204030204" pitchFamily="34" charset="0"/>
              </a:rPr>
              <a:t>tezo + bev (n = 329)</a:t>
            </a:r>
          </a:p>
        </p:txBody>
      </p:sp>
      <p:sp>
        <p:nvSpPr>
          <p:cNvPr id="86" name="TextBox 36">
            <a:extLst>
              <a:ext uri="{FF2B5EF4-FFF2-40B4-BE49-F238E27FC236}">
                <a16:creationId xmlns:a16="http://schemas.microsoft.com/office/drawing/2014/main" id="{4B915E3D-7AC5-4293-8A81-6D6C68A15FC5}"/>
              </a:ext>
            </a:extLst>
          </p:cNvPr>
          <p:cNvSpPr txBox="1">
            <a:spLocks noChangeArrowheads="1"/>
          </p:cNvSpPr>
          <p:nvPr/>
        </p:nvSpPr>
        <p:spPr bwMode="auto">
          <a:xfrm>
            <a:off x="3895009" y="4507557"/>
            <a:ext cx="1585892" cy="276999"/>
          </a:xfrm>
          <a:prstGeom prst="rect">
            <a:avLst/>
          </a:prstGeom>
          <a:solidFill>
            <a:schemeClr val="bg1"/>
          </a:solidFill>
          <a:ln w="9525">
            <a:noFill/>
            <a:miter lim="800000"/>
            <a:headEnd/>
            <a:tailEnd/>
          </a:ln>
        </p:spPr>
        <p:txBody>
          <a:bodyPr wrap="squar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All-grade AEs</a:t>
            </a:r>
          </a:p>
        </p:txBody>
      </p:sp>
      <p:sp>
        <p:nvSpPr>
          <p:cNvPr id="87" name="TextBox 40">
            <a:extLst>
              <a:ext uri="{FF2B5EF4-FFF2-40B4-BE49-F238E27FC236}">
                <a16:creationId xmlns:a16="http://schemas.microsoft.com/office/drawing/2014/main" id="{FDD74243-5279-4C58-85E7-E954D3432BA0}"/>
              </a:ext>
            </a:extLst>
          </p:cNvPr>
          <p:cNvSpPr txBox="1">
            <a:spLocks noChangeArrowheads="1"/>
          </p:cNvSpPr>
          <p:nvPr/>
        </p:nvSpPr>
        <p:spPr bwMode="auto">
          <a:xfrm>
            <a:off x="9281245" y="4507557"/>
            <a:ext cx="1301870" cy="217618"/>
          </a:xfrm>
          <a:prstGeom prst="rect">
            <a:avLst/>
          </a:prstGeom>
          <a:solidFill>
            <a:schemeClr val="bg1"/>
          </a:solidFill>
          <a:ln w="9525">
            <a:noFill/>
            <a:miter lim="800000"/>
            <a:headEnd/>
            <a:tailEnd/>
          </a:ln>
        </p:spPr>
        <p:txBody>
          <a:bodyPr wrap="none">
            <a:no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All-grade AEs</a:t>
            </a:r>
          </a:p>
        </p:txBody>
      </p:sp>
      <p:sp>
        <p:nvSpPr>
          <p:cNvPr id="88" name="TextBox 36">
            <a:extLst>
              <a:ext uri="{FF2B5EF4-FFF2-40B4-BE49-F238E27FC236}">
                <a16:creationId xmlns:a16="http://schemas.microsoft.com/office/drawing/2014/main" id="{145E0332-D59E-465A-BDA8-864059D4ACFA}"/>
              </a:ext>
            </a:extLst>
          </p:cNvPr>
          <p:cNvSpPr txBox="1">
            <a:spLocks noChangeArrowheads="1"/>
          </p:cNvSpPr>
          <p:nvPr/>
        </p:nvSpPr>
        <p:spPr bwMode="auto">
          <a:xfrm>
            <a:off x="3896244" y="4728371"/>
            <a:ext cx="1641421" cy="276999"/>
          </a:xfrm>
          <a:prstGeom prst="rect">
            <a:avLst/>
          </a:prstGeom>
          <a:solidFill>
            <a:schemeClr val="bg1"/>
          </a:solidFill>
          <a:ln w="9525">
            <a:noFill/>
            <a:miter lim="800000"/>
            <a:headEnd/>
            <a:tailEnd/>
          </a:ln>
        </p:spPr>
        <p:txBody>
          <a:bodyPr wrap="squar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Grade 3-4 AEs</a:t>
            </a:r>
          </a:p>
        </p:txBody>
      </p:sp>
      <p:sp>
        <p:nvSpPr>
          <p:cNvPr id="89" name="TextBox 36">
            <a:extLst>
              <a:ext uri="{FF2B5EF4-FFF2-40B4-BE49-F238E27FC236}">
                <a16:creationId xmlns:a16="http://schemas.microsoft.com/office/drawing/2014/main" id="{763367B3-78F6-4114-818A-055DD4FA058C}"/>
              </a:ext>
            </a:extLst>
          </p:cNvPr>
          <p:cNvSpPr txBox="1">
            <a:spLocks noChangeArrowheads="1"/>
          </p:cNvSpPr>
          <p:nvPr/>
        </p:nvSpPr>
        <p:spPr bwMode="auto">
          <a:xfrm>
            <a:off x="9283582" y="4756227"/>
            <a:ext cx="1298550" cy="217618"/>
          </a:xfrm>
          <a:prstGeom prst="rect">
            <a:avLst/>
          </a:prstGeom>
          <a:solidFill>
            <a:schemeClr val="bg1"/>
          </a:solidFill>
          <a:ln w="9525">
            <a:noFill/>
            <a:miter lim="800000"/>
            <a:headEnd/>
            <a:tailEnd/>
          </a:ln>
        </p:spPr>
        <p:txBody>
          <a:bodyPr wrap="none">
            <a:no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Grade 3-4 AEs</a:t>
            </a:r>
          </a:p>
        </p:txBody>
      </p:sp>
      <p:sp>
        <p:nvSpPr>
          <p:cNvPr id="90" name="TextBox 31">
            <a:extLst>
              <a:ext uri="{FF2B5EF4-FFF2-40B4-BE49-F238E27FC236}">
                <a16:creationId xmlns:a16="http://schemas.microsoft.com/office/drawing/2014/main" id="{5B9F37FB-2817-4A8A-B474-836DAC30CD2E}"/>
              </a:ext>
            </a:extLst>
          </p:cNvPr>
          <p:cNvSpPr txBox="1">
            <a:spLocks noChangeArrowheads="1"/>
          </p:cNvSpPr>
          <p:nvPr/>
        </p:nvSpPr>
        <p:spPr bwMode="auto">
          <a:xfrm>
            <a:off x="7568829" y="1438300"/>
            <a:ext cx="2476579" cy="276871"/>
          </a:xfrm>
          <a:prstGeom prst="rect">
            <a:avLst/>
          </a:prstGeom>
          <a:noFill/>
          <a:ln>
            <a:noFill/>
          </a:ln>
        </p:spPr>
        <p:txBody>
          <a:bodyPr wrap="square" lIns="0" tIns="0" rIns="0" bIns="0">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690256" rtl="0" eaLnBrk="0" fontAlgn="auto" latinLnBrk="0" hangingPunct="0">
              <a:lnSpc>
                <a:spcPct val="100000"/>
              </a:lnSpc>
              <a:spcBef>
                <a:spcPct val="0"/>
              </a:spcBef>
              <a:spcAft>
                <a:spcPts val="0"/>
              </a:spcAft>
              <a:buClrTx/>
              <a:buSzTx/>
              <a:buFontTx/>
              <a:buNone/>
              <a:tabLst/>
              <a:defRPr/>
            </a:pPr>
            <a:r>
              <a:rPr lang="en-GB" altLang="en-US" sz="1799" b="1" dirty="0">
                <a:solidFill>
                  <a:schemeClr val="accent1"/>
                </a:solidFill>
                <a:latin typeface="Calibri" panose="020F0502020204030204" pitchFamily="34" charset="0"/>
                <a:cs typeface="Calibri" panose="020F0502020204030204" pitchFamily="34" charset="0"/>
              </a:rPr>
              <a:t>s</a:t>
            </a:r>
            <a:r>
              <a:rPr kumimoji="0" lang="en-GB" altLang="en-US" sz="1799" b="1" i="0" u="none" strike="noStrike" kern="1200" cap="none" spc="0" normalizeH="0" baseline="0" dirty="0">
                <a:ln>
                  <a:noFill/>
                </a:ln>
                <a:solidFill>
                  <a:schemeClr val="accent1"/>
                </a:solidFill>
                <a:effectLst/>
                <a:uLnTx/>
                <a:uFillTx/>
                <a:latin typeface="Calibri" panose="020F0502020204030204" pitchFamily="34" charset="0"/>
                <a:ea typeface="Arial Unicode MS"/>
                <a:cs typeface="Calibri" panose="020F0502020204030204" pitchFamily="34" charset="0"/>
              </a:rPr>
              <a:t>orafenib (n = 156)</a:t>
            </a:r>
          </a:p>
        </p:txBody>
      </p:sp>
      <p:sp>
        <p:nvSpPr>
          <p:cNvPr id="91" name="Rectangle 90">
            <a:extLst>
              <a:ext uri="{FF2B5EF4-FFF2-40B4-BE49-F238E27FC236}">
                <a16:creationId xmlns:a16="http://schemas.microsoft.com/office/drawing/2014/main" id="{06728005-C5BD-4CC8-8E3B-6B9283B6283E}"/>
              </a:ext>
            </a:extLst>
          </p:cNvPr>
          <p:cNvSpPr>
            <a:spLocks noChangeAspect="1"/>
          </p:cNvSpPr>
          <p:nvPr/>
        </p:nvSpPr>
        <p:spPr>
          <a:xfrm>
            <a:off x="3854402" y="4559559"/>
            <a:ext cx="255595" cy="13987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2" name="Rectangle 91">
            <a:extLst>
              <a:ext uri="{FF2B5EF4-FFF2-40B4-BE49-F238E27FC236}">
                <a16:creationId xmlns:a16="http://schemas.microsoft.com/office/drawing/2014/main" id="{748DF6C5-9365-42D5-842D-BA7BE4418031}"/>
              </a:ext>
            </a:extLst>
          </p:cNvPr>
          <p:cNvSpPr>
            <a:spLocks noChangeAspect="1"/>
          </p:cNvSpPr>
          <p:nvPr/>
        </p:nvSpPr>
        <p:spPr>
          <a:xfrm>
            <a:off x="3854402" y="4789350"/>
            <a:ext cx="255595" cy="1398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3" name="Rectangle 92">
            <a:extLst>
              <a:ext uri="{FF2B5EF4-FFF2-40B4-BE49-F238E27FC236}">
                <a16:creationId xmlns:a16="http://schemas.microsoft.com/office/drawing/2014/main" id="{08627B27-9C45-45F7-9594-190A318A24BB}"/>
              </a:ext>
            </a:extLst>
          </p:cNvPr>
          <p:cNvSpPr>
            <a:spLocks noChangeAspect="1"/>
          </p:cNvSpPr>
          <p:nvPr/>
        </p:nvSpPr>
        <p:spPr>
          <a:xfrm>
            <a:off x="9075196" y="4559559"/>
            <a:ext cx="293560" cy="160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srgbClr val="004C8A"/>
              </a:solidFill>
              <a:effectLst/>
              <a:uLnTx/>
              <a:uFillTx/>
              <a:latin typeface="Calibri" panose="020F0502020204030204" pitchFamily="34" charset="0"/>
              <a:ea typeface="+mn-ea"/>
              <a:cs typeface="Calibri" panose="020F0502020204030204" pitchFamily="34" charset="0"/>
            </a:endParaRPr>
          </a:p>
        </p:txBody>
      </p:sp>
      <p:sp>
        <p:nvSpPr>
          <p:cNvPr id="94" name="Rectangle 93">
            <a:extLst>
              <a:ext uri="{FF2B5EF4-FFF2-40B4-BE49-F238E27FC236}">
                <a16:creationId xmlns:a16="http://schemas.microsoft.com/office/drawing/2014/main" id="{40F99FD0-28B3-46F9-A3F8-410142818143}"/>
              </a:ext>
            </a:extLst>
          </p:cNvPr>
          <p:cNvSpPr>
            <a:spLocks noChangeAspect="1"/>
          </p:cNvSpPr>
          <p:nvPr/>
        </p:nvSpPr>
        <p:spPr>
          <a:xfrm>
            <a:off x="9075196" y="4803236"/>
            <a:ext cx="293560" cy="1608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srgbClr val="004C8A"/>
              </a:solidFill>
              <a:effectLst/>
              <a:uLnTx/>
              <a:uFillTx/>
              <a:latin typeface="Calibri" panose="020F0502020204030204" pitchFamily="34" charset="0"/>
              <a:ea typeface="+mn-ea"/>
              <a:cs typeface="Calibri" panose="020F0502020204030204" pitchFamily="34" charset="0"/>
            </a:endParaRPr>
          </a:p>
        </p:txBody>
      </p:sp>
      <p:sp>
        <p:nvSpPr>
          <p:cNvPr id="3" name="Slide Number Placeholder 2">
            <a:extLst>
              <a:ext uri="{FF2B5EF4-FFF2-40B4-BE49-F238E27FC236}">
                <a16:creationId xmlns:a16="http://schemas.microsoft.com/office/drawing/2014/main" id="{A064E79C-DAA1-4967-AD92-A0CCC1785192}"/>
              </a:ext>
            </a:extLst>
          </p:cNvPr>
          <p:cNvSpPr>
            <a:spLocks noGrp="1"/>
          </p:cNvSpPr>
          <p:nvPr>
            <p:ph type="sldNum" sz="quarter" idx="4"/>
          </p:nvPr>
        </p:nvSpPr>
        <p:spPr/>
        <p:txBody>
          <a:bodyPr/>
          <a:lstStyle/>
          <a:p>
            <a:fld id="{FCE43C0F-8A7B-3A4B-9DB5-B3472E36E833}" type="slidenum">
              <a:rPr lang="en-GB" smtClean="0"/>
              <a:pPr/>
              <a:t>29</a:t>
            </a:fld>
            <a:endParaRPr lang="en-GB" dirty="0"/>
          </a:p>
        </p:txBody>
      </p:sp>
    </p:spTree>
    <p:extLst>
      <p:ext uri="{BB962C8B-B14F-4D97-AF65-F5344CB8AC3E}">
        <p14:creationId xmlns:p14="http://schemas.microsoft.com/office/powerpoint/2010/main" val="57090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F7A1E4-94EA-48ED-844D-6F0729F6815B}"/>
              </a:ext>
            </a:extLst>
          </p:cNvPr>
          <p:cNvSpPr>
            <a:spLocks noGrp="1"/>
          </p:cNvSpPr>
          <p:nvPr>
            <p:ph type="title"/>
          </p:nvPr>
        </p:nvSpPr>
        <p:spPr/>
        <p:txBody>
          <a:bodyPr/>
          <a:lstStyle/>
          <a:p>
            <a:r>
              <a:rPr lang="en-GB" noProof="0" dirty="0"/>
              <a:t>Introducing the scientific committee</a:t>
            </a:r>
          </a:p>
        </p:txBody>
      </p:sp>
      <p:sp>
        <p:nvSpPr>
          <p:cNvPr id="2" name="Slide Number Placeholder 1">
            <a:extLst>
              <a:ext uri="{FF2B5EF4-FFF2-40B4-BE49-F238E27FC236}">
                <a16:creationId xmlns:a16="http://schemas.microsoft.com/office/drawing/2014/main" id="{5FB02E0F-73E3-45E3-BE1E-D9C8601198E1}"/>
              </a:ext>
            </a:extLst>
          </p:cNvPr>
          <p:cNvSpPr>
            <a:spLocks noGrp="1"/>
          </p:cNvSpPr>
          <p:nvPr>
            <p:ph type="sldNum" sz="quarter" idx="4"/>
          </p:nvPr>
        </p:nvSpPr>
        <p:spPr/>
        <p:txBody>
          <a:bodyPr/>
          <a:lstStyle/>
          <a:p>
            <a:fld id="{FCE43C0F-8A7B-3A4B-9DB5-B3472E36E833}" type="slidenum">
              <a:rPr lang="en-GB" smtClean="0"/>
              <a:pPr/>
              <a:t>3</a:t>
            </a:fld>
            <a:endParaRPr lang="en-GB" dirty="0"/>
          </a:p>
        </p:txBody>
      </p:sp>
      <p:pic>
        <p:nvPicPr>
          <p:cNvPr id="5" name="Picture 4">
            <a:extLst>
              <a:ext uri="{FF2B5EF4-FFF2-40B4-BE49-F238E27FC236}">
                <a16:creationId xmlns:a16="http://schemas.microsoft.com/office/drawing/2014/main" id="{3F320AD0-E31C-4F78-A027-67F0FD8510BE}"/>
              </a:ext>
            </a:extLst>
          </p:cNvPr>
          <p:cNvPicPr>
            <a:picLocks noChangeAspect="1"/>
          </p:cNvPicPr>
          <p:nvPr/>
        </p:nvPicPr>
        <p:blipFill>
          <a:blip r:embed="rId3"/>
          <a:stretch>
            <a:fillRect/>
          </a:stretch>
        </p:blipFill>
        <p:spPr>
          <a:xfrm>
            <a:off x="549964" y="1877955"/>
            <a:ext cx="11018149" cy="3022730"/>
          </a:xfrm>
          <a:prstGeom prst="rect">
            <a:avLst/>
          </a:prstGeom>
        </p:spPr>
      </p:pic>
      <p:sp>
        <p:nvSpPr>
          <p:cNvPr id="7" name="Content Placeholder 6">
            <a:extLst>
              <a:ext uri="{FF2B5EF4-FFF2-40B4-BE49-F238E27FC236}">
                <a16:creationId xmlns:a16="http://schemas.microsoft.com/office/drawing/2014/main" id="{8690C9C1-2C4F-47DF-BCB7-728AA0CCC9A3}"/>
              </a:ext>
            </a:extLst>
          </p:cNvPr>
          <p:cNvSpPr>
            <a:spLocks noGrp="1"/>
          </p:cNvSpPr>
          <p:nvPr>
            <p:ph sz="quarter" idx="15"/>
          </p:nvPr>
        </p:nvSpPr>
        <p:spPr/>
        <p:txBody>
          <a:bodyPr/>
          <a:lstStyle/>
          <a:p>
            <a:endParaRPr lang="en-GB"/>
          </a:p>
        </p:txBody>
      </p:sp>
    </p:spTree>
    <p:extLst>
      <p:ext uri="{BB962C8B-B14F-4D97-AF65-F5344CB8AC3E}">
        <p14:creationId xmlns:p14="http://schemas.microsoft.com/office/powerpoint/2010/main" val="663577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EAAD2D-E9FC-477E-A082-E041F0575440}"/>
              </a:ext>
            </a:extLst>
          </p:cNvPr>
          <p:cNvSpPr>
            <a:spLocks noGrp="1"/>
          </p:cNvSpPr>
          <p:nvPr>
            <p:ph type="sldNum" sz="quarter" idx="4"/>
          </p:nvPr>
        </p:nvSpPr>
        <p:spPr>
          <a:xfrm>
            <a:off x="10800523" y="6428359"/>
            <a:ext cx="781877" cy="365125"/>
          </a:xfrm>
        </p:spPr>
        <p:txBody>
          <a:bodyPr/>
          <a:lstStyle/>
          <a:p>
            <a:fld id="{A20F318D-AF3A-44CE-8FC7-7D05504DBF73}" type="slidenum">
              <a:rPr lang="en-GB" smtClean="0"/>
              <a:pPr/>
              <a:t>30</a:t>
            </a:fld>
            <a:endParaRPr lang="en-GB" dirty="0"/>
          </a:p>
        </p:txBody>
      </p:sp>
      <p:sp>
        <p:nvSpPr>
          <p:cNvPr id="2" name="Title 1">
            <a:extLst>
              <a:ext uri="{FF2B5EF4-FFF2-40B4-BE49-F238E27FC236}">
                <a16:creationId xmlns:a16="http://schemas.microsoft.com/office/drawing/2014/main" id="{E06BFBB7-C47C-4790-839B-E5C38076FC81}"/>
              </a:ext>
            </a:extLst>
          </p:cNvPr>
          <p:cNvSpPr>
            <a:spLocks noGrp="1"/>
          </p:cNvSpPr>
          <p:nvPr>
            <p:ph type="title"/>
          </p:nvPr>
        </p:nvSpPr>
        <p:spPr>
          <a:xfrm>
            <a:off x="619200" y="246566"/>
            <a:ext cx="8740800" cy="807285"/>
          </a:xfrm>
        </p:spPr>
        <p:txBody>
          <a:bodyPr/>
          <a:lstStyle/>
          <a:p>
            <a:r>
              <a:rPr lang="en-GB" dirty="0"/>
              <a:t>TRAE</a:t>
            </a:r>
            <a:r>
              <a:rPr lang="en-GB" cap="none" dirty="0"/>
              <a:t>s</a:t>
            </a:r>
            <a:r>
              <a:rPr lang="en-GB" dirty="0"/>
              <a:t>: ≥ 10% any grade in either arm</a:t>
            </a:r>
          </a:p>
        </p:txBody>
      </p:sp>
      <p:sp>
        <p:nvSpPr>
          <p:cNvPr id="6" name="Text Placeholder 5">
            <a:extLst>
              <a:ext uri="{FF2B5EF4-FFF2-40B4-BE49-F238E27FC236}">
                <a16:creationId xmlns:a16="http://schemas.microsoft.com/office/drawing/2014/main" id="{4EF7B3E4-9A57-4B1E-A16D-79B3F76EC30F}"/>
              </a:ext>
            </a:extLst>
          </p:cNvPr>
          <p:cNvSpPr>
            <a:spLocks noGrp="1"/>
          </p:cNvSpPr>
          <p:nvPr>
            <p:ph sz="quarter" idx="15"/>
          </p:nvPr>
        </p:nvSpPr>
        <p:spPr>
          <a:xfrm>
            <a:off x="620184" y="6356351"/>
            <a:ext cx="8116800" cy="365125"/>
          </a:xfrm>
        </p:spPr>
        <p:txBody>
          <a:bodyPr/>
          <a:lstStyle/>
          <a:p>
            <a:pPr>
              <a:spcBef>
                <a:spcPts val="0"/>
              </a:spcBef>
              <a:spcAft>
                <a:spcPts val="300"/>
              </a:spcAft>
            </a:pPr>
            <a:r>
              <a:rPr lang="en-GB" altLang="en-US" dirty="0"/>
              <a:t>AE, adverse event; atezo, atezolizumab; bev, bevacizumab; TRAE, treatment-related adverse event</a:t>
            </a:r>
          </a:p>
          <a:p>
            <a:pPr>
              <a:spcBef>
                <a:spcPts val="0"/>
              </a:spcBef>
              <a:spcAft>
                <a:spcPts val="300"/>
              </a:spcAft>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 (Supplementary Appendix)</a:t>
            </a:r>
            <a:endParaRPr lang="en-GB" sz="900" kern="0" dirty="0">
              <a:latin typeface="Calibri" panose="020F0502020204030204" pitchFamily="34" charset="0"/>
              <a:ea typeface="ＭＳ Ｐゴシック"/>
            </a:endParaRPr>
          </a:p>
        </p:txBody>
      </p:sp>
      <p:grpSp>
        <p:nvGrpSpPr>
          <p:cNvPr id="44" name="Group 43">
            <a:extLst>
              <a:ext uri="{FF2B5EF4-FFF2-40B4-BE49-F238E27FC236}">
                <a16:creationId xmlns:a16="http://schemas.microsoft.com/office/drawing/2014/main" id="{8808901D-B808-47B6-A01B-134ACD112C3F}"/>
              </a:ext>
            </a:extLst>
          </p:cNvPr>
          <p:cNvGrpSpPr>
            <a:grpSpLocks/>
          </p:cNvGrpSpPr>
          <p:nvPr/>
        </p:nvGrpSpPr>
        <p:grpSpPr bwMode="auto">
          <a:xfrm>
            <a:off x="3399453" y="5374997"/>
            <a:ext cx="7522095" cy="336307"/>
            <a:chOff x="1732131" y="2884198"/>
            <a:chExt cx="6886570" cy="279744"/>
          </a:xfrm>
        </p:grpSpPr>
        <p:sp>
          <p:nvSpPr>
            <p:cNvPr id="70" name="TextBox 19">
              <a:extLst>
                <a:ext uri="{FF2B5EF4-FFF2-40B4-BE49-F238E27FC236}">
                  <a16:creationId xmlns:a16="http://schemas.microsoft.com/office/drawing/2014/main" id="{350196DF-671E-4551-8011-6A0C0FC3282A}"/>
                </a:ext>
              </a:extLst>
            </p:cNvPr>
            <p:cNvSpPr txBox="1">
              <a:spLocks noChangeArrowheads="1"/>
            </p:cNvSpPr>
            <p:nvPr/>
          </p:nvSpPr>
          <p:spPr bwMode="auto">
            <a:xfrm>
              <a:off x="2408931" y="2900362"/>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40%</a:t>
              </a:r>
            </a:p>
          </p:txBody>
        </p:sp>
        <p:sp>
          <p:nvSpPr>
            <p:cNvPr id="71" name="TextBox 21">
              <a:extLst>
                <a:ext uri="{FF2B5EF4-FFF2-40B4-BE49-F238E27FC236}">
                  <a16:creationId xmlns:a16="http://schemas.microsoft.com/office/drawing/2014/main" id="{3E9D6C63-C9C6-4F5D-8D28-8DD8C8D92117}"/>
                </a:ext>
              </a:extLst>
            </p:cNvPr>
            <p:cNvSpPr txBox="1">
              <a:spLocks noChangeArrowheads="1"/>
            </p:cNvSpPr>
            <p:nvPr/>
          </p:nvSpPr>
          <p:spPr bwMode="auto">
            <a:xfrm>
              <a:off x="3716497" y="2892701"/>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20%</a:t>
              </a:r>
            </a:p>
          </p:txBody>
        </p:sp>
        <p:sp>
          <p:nvSpPr>
            <p:cNvPr id="72" name="TextBox 23">
              <a:extLst>
                <a:ext uri="{FF2B5EF4-FFF2-40B4-BE49-F238E27FC236}">
                  <a16:creationId xmlns:a16="http://schemas.microsoft.com/office/drawing/2014/main" id="{CAC4C30C-A2FA-4810-AD68-70D905ACAECE}"/>
                </a:ext>
              </a:extLst>
            </p:cNvPr>
            <p:cNvSpPr txBox="1">
              <a:spLocks noChangeArrowheads="1"/>
            </p:cNvSpPr>
            <p:nvPr/>
          </p:nvSpPr>
          <p:spPr bwMode="auto">
            <a:xfrm>
              <a:off x="5061597" y="2900362"/>
              <a:ext cx="252716"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0</a:t>
              </a:r>
            </a:p>
          </p:txBody>
        </p:sp>
        <p:sp>
          <p:nvSpPr>
            <p:cNvPr id="73" name="TextBox 25">
              <a:extLst>
                <a:ext uri="{FF2B5EF4-FFF2-40B4-BE49-F238E27FC236}">
                  <a16:creationId xmlns:a16="http://schemas.microsoft.com/office/drawing/2014/main" id="{893F6F2F-C64D-4A10-AB9F-F80237F94148}"/>
                </a:ext>
              </a:extLst>
            </p:cNvPr>
            <p:cNvSpPr txBox="1">
              <a:spLocks noChangeArrowheads="1"/>
            </p:cNvSpPr>
            <p:nvPr/>
          </p:nvSpPr>
          <p:spPr bwMode="auto">
            <a:xfrm>
              <a:off x="6226554" y="2900362"/>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20%</a:t>
              </a:r>
            </a:p>
          </p:txBody>
        </p:sp>
        <p:sp>
          <p:nvSpPr>
            <p:cNvPr id="74" name="TextBox 27">
              <a:extLst>
                <a:ext uri="{FF2B5EF4-FFF2-40B4-BE49-F238E27FC236}">
                  <a16:creationId xmlns:a16="http://schemas.microsoft.com/office/drawing/2014/main" id="{B7E78D6F-A0FA-4538-A3CE-2F3D859241D4}"/>
                </a:ext>
              </a:extLst>
            </p:cNvPr>
            <p:cNvSpPr txBox="1">
              <a:spLocks noChangeArrowheads="1"/>
            </p:cNvSpPr>
            <p:nvPr/>
          </p:nvSpPr>
          <p:spPr bwMode="auto">
            <a:xfrm>
              <a:off x="5495256" y="2900362"/>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10%</a:t>
              </a:r>
            </a:p>
          </p:txBody>
        </p:sp>
        <p:sp>
          <p:nvSpPr>
            <p:cNvPr id="77" name="TextBox 30">
              <a:extLst>
                <a:ext uri="{FF2B5EF4-FFF2-40B4-BE49-F238E27FC236}">
                  <a16:creationId xmlns:a16="http://schemas.microsoft.com/office/drawing/2014/main" id="{926417D0-D1C4-4A07-AD15-66809BB6264C}"/>
                </a:ext>
              </a:extLst>
            </p:cNvPr>
            <p:cNvSpPr txBox="1">
              <a:spLocks noChangeArrowheads="1"/>
            </p:cNvSpPr>
            <p:nvPr/>
          </p:nvSpPr>
          <p:spPr bwMode="auto">
            <a:xfrm>
              <a:off x="7492819" y="2892700"/>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40%</a:t>
              </a:r>
            </a:p>
          </p:txBody>
        </p:sp>
        <p:sp>
          <p:nvSpPr>
            <p:cNvPr id="78" name="TextBox 30">
              <a:extLst>
                <a:ext uri="{FF2B5EF4-FFF2-40B4-BE49-F238E27FC236}">
                  <a16:creationId xmlns:a16="http://schemas.microsoft.com/office/drawing/2014/main" id="{A495B2B3-C6B7-46E3-82D0-CD138BC2517A}"/>
                </a:ext>
              </a:extLst>
            </p:cNvPr>
            <p:cNvSpPr txBox="1">
              <a:spLocks noChangeArrowheads="1"/>
            </p:cNvSpPr>
            <p:nvPr/>
          </p:nvSpPr>
          <p:spPr bwMode="auto">
            <a:xfrm>
              <a:off x="1732131" y="2900362"/>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50%</a:t>
              </a:r>
            </a:p>
          </p:txBody>
        </p:sp>
        <p:sp>
          <p:nvSpPr>
            <p:cNvPr id="79" name="TextBox 25">
              <a:extLst>
                <a:ext uri="{FF2B5EF4-FFF2-40B4-BE49-F238E27FC236}">
                  <a16:creationId xmlns:a16="http://schemas.microsoft.com/office/drawing/2014/main" id="{38C41035-975E-473F-8B5A-3D83A45BEEE9}"/>
                </a:ext>
              </a:extLst>
            </p:cNvPr>
            <p:cNvSpPr txBox="1">
              <a:spLocks noChangeArrowheads="1"/>
            </p:cNvSpPr>
            <p:nvPr/>
          </p:nvSpPr>
          <p:spPr bwMode="auto">
            <a:xfrm>
              <a:off x="6903542" y="2884198"/>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30%</a:t>
              </a:r>
            </a:p>
          </p:txBody>
        </p:sp>
        <p:sp>
          <p:nvSpPr>
            <p:cNvPr id="80" name="TextBox 29">
              <a:extLst>
                <a:ext uri="{FF2B5EF4-FFF2-40B4-BE49-F238E27FC236}">
                  <a16:creationId xmlns:a16="http://schemas.microsoft.com/office/drawing/2014/main" id="{E80EB491-D484-4135-A40A-380C15583AB2}"/>
                </a:ext>
              </a:extLst>
            </p:cNvPr>
            <p:cNvSpPr txBox="1">
              <a:spLocks noChangeArrowheads="1"/>
            </p:cNvSpPr>
            <p:nvPr/>
          </p:nvSpPr>
          <p:spPr bwMode="auto">
            <a:xfrm>
              <a:off x="8164928" y="2907930"/>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50%</a:t>
              </a:r>
            </a:p>
          </p:txBody>
        </p:sp>
        <p:sp>
          <p:nvSpPr>
            <p:cNvPr id="81" name="TextBox 21">
              <a:extLst>
                <a:ext uri="{FF2B5EF4-FFF2-40B4-BE49-F238E27FC236}">
                  <a16:creationId xmlns:a16="http://schemas.microsoft.com/office/drawing/2014/main" id="{64EC86B4-4D18-41C0-BC26-D2140DE5E05E}"/>
                </a:ext>
              </a:extLst>
            </p:cNvPr>
            <p:cNvSpPr txBox="1">
              <a:spLocks noChangeArrowheads="1"/>
            </p:cNvSpPr>
            <p:nvPr/>
          </p:nvSpPr>
          <p:spPr bwMode="auto">
            <a:xfrm>
              <a:off x="4366711" y="2886485"/>
              <a:ext cx="453773" cy="256012"/>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10%</a:t>
              </a:r>
            </a:p>
          </p:txBody>
        </p:sp>
        <p:sp>
          <p:nvSpPr>
            <p:cNvPr id="82" name="TextBox 19">
              <a:extLst>
                <a:ext uri="{FF2B5EF4-FFF2-40B4-BE49-F238E27FC236}">
                  <a16:creationId xmlns:a16="http://schemas.microsoft.com/office/drawing/2014/main" id="{C4603ACA-08F8-41DE-A255-51C513D77823}"/>
                </a:ext>
              </a:extLst>
            </p:cNvPr>
            <p:cNvSpPr txBox="1">
              <a:spLocks noChangeArrowheads="1"/>
            </p:cNvSpPr>
            <p:nvPr/>
          </p:nvSpPr>
          <p:spPr bwMode="auto">
            <a:xfrm>
              <a:off x="3053369" y="2907930"/>
              <a:ext cx="453773" cy="256011"/>
            </a:xfrm>
            <a:prstGeom prst="rect">
              <a:avLst/>
            </a:prstGeom>
            <a:noFill/>
            <a:ln w="9525">
              <a:noFill/>
              <a:miter lim="800000"/>
              <a:headEnd/>
              <a:tailEnd/>
            </a:ln>
          </p:spPr>
          <p:txBody>
            <a:bodyPr wrap="non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30%</a:t>
              </a:r>
            </a:p>
          </p:txBody>
        </p:sp>
      </p:grpSp>
      <p:grpSp>
        <p:nvGrpSpPr>
          <p:cNvPr id="45" name="Group 44">
            <a:extLst>
              <a:ext uri="{FF2B5EF4-FFF2-40B4-BE49-F238E27FC236}">
                <a16:creationId xmlns:a16="http://schemas.microsoft.com/office/drawing/2014/main" id="{895E8B3F-B5A5-48F6-B873-C2F77B1A369E}"/>
              </a:ext>
            </a:extLst>
          </p:cNvPr>
          <p:cNvGrpSpPr/>
          <p:nvPr/>
        </p:nvGrpSpPr>
        <p:grpSpPr>
          <a:xfrm>
            <a:off x="3423853" y="1227677"/>
            <a:ext cx="7540116" cy="4231228"/>
            <a:chOff x="1401700" y="719758"/>
            <a:chExt cx="5199088" cy="2732501"/>
          </a:xfrm>
        </p:grpSpPr>
        <p:graphicFrame>
          <p:nvGraphicFramePr>
            <p:cNvPr id="68" name="Content Placeholder 3">
              <a:extLst>
                <a:ext uri="{FF2B5EF4-FFF2-40B4-BE49-F238E27FC236}">
                  <a16:creationId xmlns:a16="http://schemas.microsoft.com/office/drawing/2014/main" id="{5B15FC2F-88D3-436D-9E40-75017781D684}"/>
                </a:ext>
              </a:extLst>
            </p:cNvPr>
            <p:cNvGraphicFramePr>
              <a:graphicFrameLocks/>
            </p:cNvGraphicFramePr>
            <p:nvPr/>
          </p:nvGraphicFramePr>
          <p:xfrm>
            <a:off x="1401700" y="719758"/>
            <a:ext cx="5114600" cy="2732501"/>
          </p:xfrm>
          <a:graphic>
            <a:graphicData uri="http://schemas.openxmlformats.org/drawingml/2006/chart">
              <c:chart xmlns:c="http://schemas.openxmlformats.org/drawingml/2006/chart" xmlns:r="http://schemas.openxmlformats.org/officeDocument/2006/relationships" r:id="rId3"/>
            </a:graphicData>
          </a:graphic>
        </p:graphicFrame>
        <p:sp>
          <p:nvSpPr>
            <p:cNvPr id="69" name="Rectangle 68">
              <a:extLst>
                <a:ext uri="{FF2B5EF4-FFF2-40B4-BE49-F238E27FC236}">
                  <a16:creationId xmlns:a16="http://schemas.microsoft.com/office/drawing/2014/main" id="{D253354F-4E5F-4FA2-B1CA-E631D748809C}"/>
                </a:ext>
              </a:extLst>
            </p:cNvPr>
            <p:cNvSpPr/>
            <p:nvPr/>
          </p:nvSpPr>
          <p:spPr bwMode="auto">
            <a:xfrm>
              <a:off x="1439763" y="845753"/>
              <a:ext cx="5161025" cy="215788"/>
            </a:xfrm>
            <a:prstGeom prst="rect">
              <a:avLst/>
            </a:prstGeom>
            <a:solidFill>
              <a:schemeClr val="bg1"/>
            </a:solidFill>
            <a:ln w="9525" cap="flat" cmpd="sng" algn="ctr">
              <a:noFill/>
              <a:prstDash val="solid"/>
              <a:round/>
              <a:headEnd type="none" w="med" len="med"/>
              <a:tailEnd type="none" w="med" len="med"/>
            </a:ln>
            <a:effectLst/>
          </p:spPr>
          <p:txBody>
            <a:bodyPr vert="horz" wrap="square" lIns="91437" tIns="45719" rIns="91437" bIns="45719" numCol="1" rtlCol="0" anchor="t" anchorCtr="0" compatLnSpc="1">
              <a:prstTxWarp prst="textNoShape">
                <a:avLst/>
              </a:prstTxWarp>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l" defTabSz="457194" rtl="0" eaLnBrk="1" fontAlgn="base" latinLnBrk="0" hangingPunct="0">
                <a:lnSpc>
                  <a:spcPct val="93000"/>
                </a:lnSpc>
                <a:spcBef>
                  <a:spcPct val="0"/>
                </a:spcBef>
                <a:spcAft>
                  <a:spcPct val="0"/>
                </a:spcAft>
                <a:buClr>
                  <a:srgbClr val="000000"/>
                </a:buClr>
                <a:buSzPct val="100000"/>
                <a:buFontTx/>
                <a:buNone/>
                <a:tabLst/>
                <a:defRPr/>
              </a:pPr>
              <a:endParaRPr kumimoji="0" lang="en-GB" sz="1799" b="0" i="0" u="none" strike="noStrike" kern="1200" cap="none" spc="0" normalizeH="0" baseline="0" dirty="0">
                <a:ln>
                  <a:noFill/>
                </a:ln>
                <a:solidFill>
                  <a:prstClr val="white"/>
                </a:solidFill>
                <a:effectLst/>
                <a:uLnTx/>
                <a:uFillTx/>
                <a:latin typeface="Calibri" panose="020F0502020204030204" pitchFamily="34" charset="0"/>
                <a:ea typeface="Arial Unicode MS" panose="020B0604020202020204" pitchFamily="34" charset="-128"/>
                <a:cs typeface="Arial Unicode MS" panose="020B0604020202020204" pitchFamily="34" charset="-128"/>
              </a:endParaRPr>
            </a:p>
          </p:txBody>
        </p:sp>
      </p:grpSp>
      <p:sp>
        <p:nvSpPr>
          <p:cNvPr id="57" name="TextBox 11">
            <a:extLst>
              <a:ext uri="{FF2B5EF4-FFF2-40B4-BE49-F238E27FC236}">
                <a16:creationId xmlns:a16="http://schemas.microsoft.com/office/drawing/2014/main" id="{6997AA97-042F-4EA1-BB0F-C3230719E725}"/>
              </a:ext>
            </a:extLst>
          </p:cNvPr>
          <p:cNvSpPr txBox="1">
            <a:spLocks noChangeArrowheads="1"/>
          </p:cNvSpPr>
          <p:nvPr/>
        </p:nvSpPr>
        <p:spPr bwMode="auto">
          <a:xfrm>
            <a:off x="2734549" y="3282913"/>
            <a:ext cx="724787"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Diarrhoea</a:t>
            </a:r>
          </a:p>
        </p:txBody>
      </p:sp>
      <p:sp>
        <p:nvSpPr>
          <p:cNvPr id="58" name="TextBox 12">
            <a:extLst>
              <a:ext uri="{FF2B5EF4-FFF2-40B4-BE49-F238E27FC236}">
                <a16:creationId xmlns:a16="http://schemas.microsoft.com/office/drawing/2014/main" id="{B60EE8D0-98F5-4A3F-8FAD-0DE9C8D0D7DF}"/>
              </a:ext>
            </a:extLst>
          </p:cNvPr>
          <p:cNvSpPr txBox="1">
            <a:spLocks noChangeArrowheads="1"/>
          </p:cNvSpPr>
          <p:nvPr/>
        </p:nvSpPr>
        <p:spPr bwMode="auto">
          <a:xfrm>
            <a:off x="2479999" y="1712780"/>
            <a:ext cx="979338"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Hypertension</a:t>
            </a:r>
          </a:p>
        </p:txBody>
      </p:sp>
      <p:sp>
        <p:nvSpPr>
          <p:cNvPr id="59" name="TextBox 13">
            <a:extLst>
              <a:ext uri="{FF2B5EF4-FFF2-40B4-BE49-F238E27FC236}">
                <a16:creationId xmlns:a16="http://schemas.microsoft.com/office/drawing/2014/main" id="{74F64D58-787A-43E1-97A5-6EA6F61F6F89}"/>
              </a:ext>
            </a:extLst>
          </p:cNvPr>
          <p:cNvSpPr txBox="1">
            <a:spLocks noChangeArrowheads="1"/>
          </p:cNvSpPr>
          <p:nvPr/>
        </p:nvSpPr>
        <p:spPr bwMode="auto">
          <a:xfrm>
            <a:off x="954857" y="5094447"/>
            <a:ext cx="2504479"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Calibri" panose="020F0502020204030204" pitchFamily="34" charset="0"/>
                <a:ea typeface="Arial Unicode MS" charset="-128"/>
                <a:cs typeface="Calibri" panose="020F0502020204030204" pitchFamily="34" charset="0"/>
                <a:sym typeface="Arial"/>
              </a:rPr>
              <a:t>Palmar-plantar erythrodysesthesia</a:t>
            </a:r>
            <a:endPar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endParaRPr>
          </a:p>
        </p:txBody>
      </p:sp>
      <p:sp>
        <p:nvSpPr>
          <p:cNvPr id="60" name="TextBox 15">
            <a:extLst>
              <a:ext uri="{FF2B5EF4-FFF2-40B4-BE49-F238E27FC236}">
                <a16:creationId xmlns:a16="http://schemas.microsoft.com/office/drawing/2014/main" id="{0E677DB6-9C08-4695-96DF-24DAE62EAC27}"/>
              </a:ext>
            </a:extLst>
          </p:cNvPr>
          <p:cNvSpPr txBox="1">
            <a:spLocks noChangeArrowheads="1"/>
          </p:cNvSpPr>
          <p:nvPr/>
        </p:nvSpPr>
        <p:spPr bwMode="auto">
          <a:xfrm>
            <a:off x="2882693" y="2745616"/>
            <a:ext cx="576643"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Pruritus</a:t>
            </a:r>
          </a:p>
        </p:txBody>
      </p:sp>
      <p:sp>
        <p:nvSpPr>
          <p:cNvPr id="61" name="TextBox 18">
            <a:extLst>
              <a:ext uri="{FF2B5EF4-FFF2-40B4-BE49-F238E27FC236}">
                <a16:creationId xmlns:a16="http://schemas.microsoft.com/office/drawing/2014/main" id="{DC47338C-4B20-48B2-B185-48424735BD6D}"/>
              </a:ext>
            </a:extLst>
          </p:cNvPr>
          <p:cNvSpPr txBox="1">
            <a:spLocks noChangeArrowheads="1"/>
          </p:cNvSpPr>
          <p:nvPr/>
        </p:nvSpPr>
        <p:spPr bwMode="auto">
          <a:xfrm>
            <a:off x="2543781" y="2470146"/>
            <a:ext cx="915556"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AST increase</a:t>
            </a:r>
          </a:p>
        </p:txBody>
      </p:sp>
      <p:sp>
        <p:nvSpPr>
          <p:cNvPr id="62" name="TextBox 16">
            <a:extLst>
              <a:ext uri="{FF2B5EF4-FFF2-40B4-BE49-F238E27FC236}">
                <a16:creationId xmlns:a16="http://schemas.microsoft.com/office/drawing/2014/main" id="{98F27EE9-9AA1-405E-A754-87A0AA0FF434}"/>
              </a:ext>
            </a:extLst>
          </p:cNvPr>
          <p:cNvSpPr txBox="1">
            <a:spLocks noChangeArrowheads="1"/>
          </p:cNvSpPr>
          <p:nvPr/>
        </p:nvSpPr>
        <p:spPr bwMode="auto">
          <a:xfrm>
            <a:off x="2646938" y="1985077"/>
            <a:ext cx="812398"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Proteinuria</a:t>
            </a:r>
          </a:p>
        </p:txBody>
      </p:sp>
      <p:sp>
        <p:nvSpPr>
          <p:cNvPr id="63" name="TextBox 11">
            <a:extLst>
              <a:ext uri="{FF2B5EF4-FFF2-40B4-BE49-F238E27FC236}">
                <a16:creationId xmlns:a16="http://schemas.microsoft.com/office/drawing/2014/main" id="{268B35B6-DBED-40C9-A34E-54DD13B9F0DB}"/>
              </a:ext>
            </a:extLst>
          </p:cNvPr>
          <p:cNvSpPr txBox="1">
            <a:spLocks noChangeArrowheads="1"/>
          </p:cNvSpPr>
          <p:nvPr/>
        </p:nvSpPr>
        <p:spPr bwMode="auto">
          <a:xfrm>
            <a:off x="2834905" y="4847851"/>
            <a:ext cx="624431"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Alopecia</a:t>
            </a:r>
          </a:p>
        </p:txBody>
      </p:sp>
      <p:sp>
        <p:nvSpPr>
          <p:cNvPr id="64" name="TextBox 11">
            <a:extLst>
              <a:ext uri="{FF2B5EF4-FFF2-40B4-BE49-F238E27FC236}">
                <a16:creationId xmlns:a16="http://schemas.microsoft.com/office/drawing/2014/main" id="{2A1BCF46-DB01-46FC-B877-FB100CC64B8F}"/>
              </a:ext>
            </a:extLst>
          </p:cNvPr>
          <p:cNvSpPr txBox="1">
            <a:spLocks noChangeArrowheads="1"/>
          </p:cNvSpPr>
          <p:nvPr/>
        </p:nvSpPr>
        <p:spPr bwMode="auto">
          <a:xfrm>
            <a:off x="2045255" y="3805965"/>
            <a:ext cx="1414082"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Decreased appetite</a:t>
            </a:r>
          </a:p>
        </p:txBody>
      </p:sp>
      <p:sp>
        <p:nvSpPr>
          <p:cNvPr id="65" name="TextBox 11">
            <a:extLst>
              <a:ext uri="{FF2B5EF4-FFF2-40B4-BE49-F238E27FC236}">
                <a16:creationId xmlns:a16="http://schemas.microsoft.com/office/drawing/2014/main" id="{BB392606-1C68-4EC4-BBA4-1A1A3B6AF78F}"/>
              </a:ext>
            </a:extLst>
          </p:cNvPr>
          <p:cNvSpPr txBox="1">
            <a:spLocks noChangeArrowheads="1"/>
          </p:cNvSpPr>
          <p:nvPr/>
        </p:nvSpPr>
        <p:spPr bwMode="auto">
          <a:xfrm>
            <a:off x="2822544" y="4611463"/>
            <a:ext cx="636792"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Asthenia</a:t>
            </a:r>
          </a:p>
        </p:txBody>
      </p:sp>
      <p:sp>
        <p:nvSpPr>
          <p:cNvPr id="66" name="TextBox 11">
            <a:extLst>
              <a:ext uri="{FF2B5EF4-FFF2-40B4-BE49-F238E27FC236}">
                <a16:creationId xmlns:a16="http://schemas.microsoft.com/office/drawing/2014/main" id="{72692D58-D8C9-4D2E-818A-BDC195539B81}"/>
              </a:ext>
            </a:extLst>
          </p:cNvPr>
          <p:cNvSpPr txBox="1">
            <a:spLocks noChangeArrowheads="1"/>
          </p:cNvSpPr>
          <p:nvPr/>
        </p:nvSpPr>
        <p:spPr bwMode="auto">
          <a:xfrm>
            <a:off x="2919332" y="4345120"/>
            <a:ext cx="540005"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Nausea</a:t>
            </a:r>
          </a:p>
        </p:txBody>
      </p:sp>
      <p:sp>
        <p:nvSpPr>
          <p:cNvPr id="67" name="TextBox 16">
            <a:extLst>
              <a:ext uri="{FF2B5EF4-FFF2-40B4-BE49-F238E27FC236}">
                <a16:creationId xmlns:a16="http://schemas.microsoft.com/office/drawing/2014/main" id="{D6C0EDD0-F318-4299-AE83-80C15EAF3041}"/>
              </a:ext>
            </a:extLst>
          </p:cNvPr>
          <p:cNvSpPr txBox="1">
            <a:spLocks noChangeArrowheads="1"/>
          </p:cNvSpPr>
          <p:nvPr/>
        </p:nvSpPr>
        <p:spPr bwMode="auto">
          <a:xfrm>
            <a:off x="1663842" y="3007090"/>
            <a:ext cx="1795494"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Infusion-related reaction</a:t>
            </a:r>
          </a:p>
        </p:txBody>
      </p:sp>
      <p:sp>
        <p:nvSpPr>
          <p:cNvPr id="83" name="TextBox 16">
            <a:extLst>
              <a:ext uri="{FF2B5EF4-FFF2-40B4-BE49-F238E27FC236}">
                <a16:creationId xmlns:a16="http://schemas.microsoft.com/office/drawing/2014/main" id="{66A2B16B-A4BC-454E-A423-CC83468A9318}"/>
              </a:ext>
            </a:extLst>
          </p:cNvPr>
          <p:cNvSpPr txBox="1">
            <a:spLocks noChangeArrowheads="1"/>
          </p:cNvSpPr>
          <p:nvPr/>
        </p:nvSpPr>
        <p:spPr bwMode="auto">
          <a:xfrm>
            <a:off x="2901228" y="2223106"/>
            <a:ext cx="530385"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Fatigue</a:t>
            </a:r>
          </a:p>
        </p:txBody>
      </p:sp>
      <p:sp>
        <p:nvSpPr>
          <p:cNvPr id="84" name="TextBox 18">
            <a:extLst>
              <a:ext uri="{FF2B5EF4-FFF2-40B4-BE49-F238E27FC236}">
                <a16:creationId xmlns:a16="http://schemas.microsoft.com/office/drawing/2014/main" id="{A2039A3D-1BCB-4589-A300-C5F70817F83C}"/>
              </a:ext>
            </a:extLst>
          </p:cNvPr>
          <p:cNvSpPr txBox="1">
            <a:spLocks noChangeArrowheads="1"/>
          </p:cNvSpPr>
          <p:nvPr/>
        </p:nvSpPr>
        <p:spPr bwMode="auto">
          <a:xfrm>
            <a:off x="2514466" y="3550859"/>
            <a:ext cx="897333"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ALT increase</a:t>
            </a:r>
          </a:p>
        </p:txBody>
      </p:sp>
      <p:sp>
        <p:nvSpPr>
          <p:cNvPr id="85" name="TextBox 11">
            <a:extLst>
              <a:ext uri="{FF2B5EF4-FFF2-40B4-BE49-F238E27FC236}">
                <a16:creationId xmlns:a16="http://schemas.microsoft.com/office/drawing/2014/main" id="{02F6C342-3367-4C02-BC1B-491D0175DF6D}"/>
              </a:ext>
            </a:extLst>
          </p:cNvPr>
          <p:cNvSpPr txBox="1">
            <a:spLocks noChangeArrowheads="1"/>
          </p:cNvSpPr>
          <p:nvPr/>
        </p:nvSpPr>
        <p:spPr bwMode="auto">
          <a:xfrm>
            <a:off x="3049231" y="4075079"/>
            <a:ext cx="347261" cy="215444"/>
          </a:xfrm>
          <a:prstGeom prst="rect">
            <a:avLst/>
          </a:prstGeom>
          <a:noFill/>
          <a:ln>
            <a:noFill/>
          </a:ln>
        </p:spPr>
        <p:txBody>
          <a:bodyPr wrap="none" lIns="0" tIns="0" rIns="0" bIns="0" anchor="ctr">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r" defTabSz="690256" rtl="0" eaLnBrk="0" fontAlgn="auto" latinLnBrk="0" hangingPunct="0">
              <a:lnSpc>
                <a:spcPct val="100000"/>
              </a:lnSpc>
              <a:spcBef>
                <a:spcPct val="0"/>
              </a:spcBef>
              <a:spcAft>
                <a:spcPts val="0"/>
              </a:spcAft>
              <a:buClrTx/>
              <a:buSzTx/>
              <a:buFontTx/>
              <a:buNone/>
              <a:tabLst/>
              <a:defRPr/>
            </a:pPr>
            <a:r>
              <a:rPr kumimoji="0" lang="en-GB" altLang="en-US" sz="14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Rash</a:t>
            </a:r>
          </a:p>
        </p:txBody>
      </p:sp>
      <p:sp>
        <p:nvSpPr>
          <p:cNvPr id="76" name="TextBox 32">
            <a:extLst>
              <a:ext uri="{FF2B5EF4-FFF2-40B4-BE49-F238E27FC236}">
                <a16:creationId xmlns:a16="http://schemas.microsoft.com/office/drawing/2014/main" id="{0ACF2CAA-F8B9-4897-80FF-CF813B2B2F3F}"/>
              </a:ext>
            </a:extLst>
          </p:cNvPr>
          <p:cNvSpPr txBox="1">
            <a:spLocks noChangeArrowheads="1"/>
          </p:cNvSpPr>
          <p:nvPr/>
        </p:nvSpPr>
        <p:spPr bwMode="auto">
          <a:xfrm>
            <a:off x="3805647" y="1438300"/>
            <a:ext cx="3348787" cy="276871"/>
          </a:xfrm>
          <a:prstGeom prst="rect">
            <a:avLst/>
          </a:prstGeom>
          <a:noFill/>
          <a:ln>
            <a:noFill/>
          </a:ln>
        </p:spPr>
        <p:txBody>
          <a:bodyPr wrap="square" lIns="0" tIns="0" rIns="0" bIns="0">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690256" rtl="0" eaLnBrk="0" fontAlgn="auto" latinLnBrk="0" hangingPunct="0">
              <a:lnSpc>
                <a:spcPct val="100000"/>
              </a:lnSpc>
              <a:spcBef>
                <a:spcPct val="0"/>
              </a:spcBef>
              <a:spcAft>
                <a:spcPts val="0"/>
              </a:spcAft>
              <a:buClrTx/>
              <a:buSzTx/>
              <a:buFontTx/>
              <a:buNone/>
              <a:tabLst/>
              <a:defRPr/>
            </a:pPr>
            <a:r>
              <a:rPr lang="en-GB" altLang="en-US" sz="1799" b="1" dirty="0">
                <a:solidFill>
                  <a:schemeClr val="tx2">
                    <a:lumMod val="75000"/>
                  </a:schemeClr>
                </a:solidFill>
                <a:latin typeface="Calibri" panose="020F0502020204030204" pitchFamily="34" charset="0"/>
                <a:cs typeface="Calibri" panose="020F0502020204030204" pitchFamily="34" charset="0"/>
              </a:rPr>
              <a:t>a</a:t>
            </a:r>
            <a:r>
              <a:rPr kumimoji="0" lang="en-GB" altLang="en-US" sz="1799" b="1" i="0" u="none" strike="noStrike" kern="1200" cap="none" spc="0" normalizeH="0" baseline="0" dirty="0">
                <a:ln>
                  <a:noFill/>
                </a:ln>
                <a:solidFill>
                  <a:schemeClr val="tx2">
                    <a:lumMod val="75000"/>
                  </a:schemeClr>
                </a:solidFill>
                <a:effectLst/>
                <a:uLnTx/>
                <a:uFillTx/>
                <a:latin typeface="Calibri" panose="020F0502020204030204" pitchFamily="34" charset="0"/>
                <a:ea typeface="Arial Unicode MS"/>
                <a:cs typeface="Calibri" panose="020F0502020204030204" pitchFamily="34" charset="0"/>
              </a:rPr>
              <a:t>tezo + bev (n = 329)</a:t>
            </a:r>
          </a:p>
        </p:txBody>
      </p:sp>
      <p:sp>
        <p:nvSpPr>
          <p:cNvPr id="86" name="TextBox 36">
            <a:extLst>
              <a:ext uri="{FF2B5EF4-FFF2-40B4-BE49-F238E27FC236}">
                <a16:creationId xmlns:a16="http://schemas.microsoft.com/office/drawing/2014/main" id="{80506C36-18C2-4CB2-B2F7-87647AC025EA}"/>
              </a:ext>
            </a:extLst>
          </p:cNvPr>
          <p:cNvSpPr txBox="1">
            <a:spLocks noChangeArrowheads="1"/>
          </p:cNvSpPr>
          <p:nvPr/>
        </p:nvSpPr>
        <p:spPr bwMode="auto">
          <a:xfrm>
            <a:off x="3895009" y="4507557"/>
            <a:ext cx="1585892" cy="276999"/>
          </a:xfrm>
          <a:prstGeom prst="rect">
            <a:avLst/>
          </a:prstGeom>
          <a:solidFill>
            <a:schemeClr val="bg1"/>
          </a:solidFill>
          <a:ln w="9525">
            <a:noFill/>
            <a:miter lim="800000"/>
            <a:headEnd/>
            <a:tailEnd/>
          </a:ln>
        </p:spPr>
        <p:txBody>
          <a:bodyPr wrap="squar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All-grade AEs</a:t>
            </a:r>
          </a:p>
        </p:txBody>
      </p:sp>
      <p:sp>
        <p:nvSpPr>
          <p:cNvPr id="87" name="TextBox 40">
            <a:extLst>
              <a:ext uri="{FF2B5EF4-FFF2-40B4-BE49-F238E27FC236}">
                <a16:creationId xmlns:a16="http://schemas.microsoft.com/office/drawing/2014/main" id="{5F2A283E-A95B-4865-BAF1-F0FE0E3BF95D}"/>
              </a:ext>
            </a:extLst>
          </p:cNvPr>
          <p:cNvSpPr txBox="1">
            <a:spLocks noChangeArrowheads="1"/>
          </p:cNvSpPr>
          <p:nvPr/>
        </p:nvSpPr>
        <p:spPr bwMode="auto">
          <a:xfrm>
            <a:off x="9281245" y="4507557"/>
            <a:ext cx="1301870" cy="217618"/>
          </a:xfrm>
          <a:prstGeom prst="rect">
            <a:avLst/>
          </a:prstGeom>
          <a:solidFill>
            <a:schemeClr val="bg1"/>
          </a:solidFill>
          <a:ln w="9525">
            <a:noFill/>
            <a:miter lim="800000"/>
            <a:headEnd/>
            <a:tailEnd/>
          </a:ln>
        </p:spPr>
        <p:txBody>
          <a:bodyPr wrap="none">
            <a:no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base" latinLnBrk="0" hangingPunct="0">
              <a:lnSpc>
                <a:spcPct val="100000"/>
              </a:lnSpc>
              <a:spcBef>
                <a:spcPct val="0"/>
              </a:spcBef>
              <a:spcAft>
                <a:spcPct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All-grade AEs</a:t>
            </a:r>
          </a:p>
        </p:txBody>
      </p:sp>
      <p:sp>
        <p:nvSpPr>
          <p:cNvPr id="88" name="TextBox 36">
            <a:extLst>
              <a:ext uri="{FF2B5EF4-FFF2-40B4-BE49-F238E27FC236}">
                <a16:creationId xmlns:a16="http://schemas.microsoft.com/office/drawing/2014/main" id="{79A2F3CB-BCCF-450E-B61A-A88A19E9E854}"/>
              </a:ext>
            </a:extLst>
          </p:cNvPr>
          <p:cNvSpPr txBox="1">
            <a:spLocks noChangeArrowheads="1"/>
          </p:cNvSpPr>
          <p:nvPr/>
        </p:nvSpPr>
        <p:spPr bwMode="auto">
          <a:xfrm>
            <a:off x="3896244" y="4728371"/>
            <a:ext cx="1641421" cy="276999"/>
          </a:xfrm>
          <a:prstGeom prst="rect">
            <a:avLst/>
          </a:prstGeom>
          <a:solidFill>
            <a:schemeClr val="bg1"/>
          </a:solidFill>
          <a:ln w="9525">
            <a:noFill/>
            <a:miter lim="800000"/>
            <a:headEnd/>
            <a:tailEnd/>
          </a:ln>
        </p:spPr>
        <p:txBody>
          <a:bodyPr wrap="square">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Grade 3-4 AEs</a:t>
            </a:r>
          </a:p>
        </p:txBody>
      </p:sp>
      <p:sp>
        <p:nvSpPr>
          <p:cNvPr id="89" name="TextBox 36">
            <a:extLst>
              <a:ext uri="{FF2B5EF4-FFF2-40B4-BE49-F238E27FC236}">
                <a16:creationId xmlns:a16="http://schemas.microsoft.com/office/drawing/2014/main" id="{27F905B6-1BB1-45AD-8025-D5B77A2BD505}"/>
              </a:ext>
            </a:extLst>
          </p:cNvPr>
          <p:cNvSpPr txBox="1">
            <a:spLocks noChangeArrowheads="1"/>
          </p:cNvSpPr>
          <p:nvPr/>
        </p:nvSpPr>
        <p:spPr bwMode="auto">
          <a:xfrm>
            <a:off x="9283582" y="4756227"/>
            <a:ext cx="1298550" cy="217618"/>
          </a:xfrm>
          <a:prstGeom prst="rect">
            <a:avLst/>
          </a:prstGeom>
          <a:solidFill>
            <a:schemeClr val="bg1"/>
          </a:solidFill>
          <a:ln w="9525">
            <a:noFill/>
            <a:miter lim="800000"/>
            <a:headEnd/>
            <a:tailEnd/>
          </a:ln>
        </p:spPr>
        <p:txBody>
          <a:bodyPr wrap="none">
            <a:no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920318"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dirty="0">
                <a:ln>
                  <a:noFill/>
                </a:ln>
                <a:solidFill>
                  <a:schemeClr val="tx2"/>
                </a:solidFill>
                <a:effectLst/>
                <a:uLnTx/>
                <a:uFillTx/>
                <a:latin typeface="Calibri" panose="020F0502020204030204" pitchFamily="34" charset="0"/>
                <a:ea typeface="Arial Unicode MS"/>
                <a:cs typeface="Calibri" panose="020F0502020204030204" pitchFamily="34" charset="0"/>
              </a:rPr>
              <a:t>Grade 3-4 AEs</a:t>
            </a:r>
          </a:p>
        </p:txBody>
      </p:sp>
      <p:sp>
        <p:nvSpPr>
          <p:cNvPr id="90" name="TextBox 31">
            <a:extLst>
              <a:ext uri="{FF2B5EF4-FFF2-40B4-BE49-F238E27FC236}">
                <a16:creationId xmlns:a16="http://schemas.microsoft.com/office/drawing/2014/main" id="{4CB3EA32-ACAA-4D79-80AF-D38A1F85F807}"/>
              </a:ext>
            </a:extLst>
          </p:cNvPr>
          <p:cNvSpPr txBox="1">
            <a:spLocks noChangeArrowheads="1"/>
          </p:cNvSpPr>
          <p:nvPr/>
        </p:nvSpPr>
        <p:spPr bwMode="auto">
          <a:xfrm>
            <a:off x="7568829" y="1438300"/>
            <a:ext cx="2476579" cy="276871"/>
          </a:xfrm>
          <a:prstGeom prst="rect">
            <a:avLst/>
          </a:prstGeom>
          <a:noFill/>
          <a:ln>
            <a:noFill/>
          </a:ln>
        </p:spPr>
        <p:txBody>
          <a:bodyPr wrap="square" lIns="0" tIns="0" rIns="0" bIns="0">
            <a:spAutoFit/>
          </a:bodyPr>
          <a:lstStyle>
            <a:defPPr>
              <a:defRPr lang="en-GB"/>
            </a:defPPr>
            <a:lvl1pPr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1pPr>
            <a:lvl2pPr marL="742950" indent="-28575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2pPr>
            <a:lvl3pPr marL="11430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3pPr>
            <a:lvl4pPr marL="16002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4pPr>
            <a:lvl5pPr marL="2057400" indent="-228600" algn="l" defTabSz="457200" rtl="0" eaLnBrk="0" fontAlgn="base" hangingPunct="0">
              <a:spcBef>
                <a:spcPct val="0"/>
              </a:spcBef>
              <a:spcAft>
                <a:spcPct val="0"/>
              </a:spcAft>
              <a:defRPr kern="1200">
                <a:solidFill>
                  <a:schemeClr val="bg1"/>
                </a:solidFill>
                <a:latin typeface="Arial" panose="020B0604020202020204" pitchFamily="34" charset="0"/>
                <a:ea typeface="Arial Unicode MS"/>
                <a:cs typeface="Arial Unicode MS"/>
              </a:defRPr>
            </a:lvl5pPr>
            <a:lvl6pPr marL="2286000" algn="l" defTabSz="914400" rtl="0" eaLnBrk="1" latinLnBrk="0" hangingPunct="1">
              <a:defRPr kern="1200">
                <a:solidFill>
                  <a:schemeClr val="bg1"/>
                </a:solidFill>
                <a:latin typeface="Arial" panose="020B0604020202020204" pitchFamily="34" charset="0"/>
                <a:ea typeface="Arial Unicode MS"/>
                <a:cs typeface="Arial Unicode MS"/>
              </a:defRPr>
            </a:lvl6pPr>
            <a:lvl7pPr marL="2743200" algn="l" defTabSz="914400" rtl="0" eaLnBrk="1" latinLnBrk="0" hangingPunct="1">
              <a:defRPr kern="1200">
                <a:solidFill>
                  <a:schemeClr val="bg1"/>
                </a:solidFill>
                <a:latin typeface="Arial" panose="020B0604020202020204" pitchFamily="34" charset="0"/>
                <a:ea typeface="Arial Unicode MS"/>
                <a:cs typeface="Arial Unicode MS"/>
              </a:defRPr>
            </a:lvl7pPr>
            <a:lvl8pPr marL="3200400" algn="l" defTabSz="914400" rtl="0" eaLnBrk="1" latinLnBrk="0" hangingPunct="1">
              <a:defRPr kern="1200">
                <a:solidFill>
                  <a:schemeClr val="bg1"/>
                </a:solidFill>
                <a:latin typeface="Arial" panose="020B0604020202020204" pitchFamily="34" charset="0"/>
                <a:ea typeface="Arial Unicode MS"/>
                <a:cs typeface="Arial Unicode MS"/>
              </a:defRPr>
            </a:lvl8pPr>
            <a:lvl9pPr marL="3657600" algn="l" defTabSz="914400" rtl="0" eaLnBrk="1" latinLnBrk="0" hangingPunct="1">
              <a:defRPr kern="1200">
                <a:solidFill>
                  <a:schemeClr val="bg1"/>
                </a:solidFill>
                <a:latin typeface="Arial" panose="020B0604020202020204" pitchFamily="34" charset="0"/>
                <a:ea typeface="Arial Unicode MS"/>
                <a:cs typeface="Arial Unicode MS"/>
              </a:defRPr>
            </a:lvl9pPr>
          </a:lstStyle>
          <a:p>
            <a:pPr marL="0" marR="0" lvl="0" indent="0" algn="ctr" defTabSz="690256" rtl="0" eaLnBrk="0" fontAlgn="auto" latinLnBrk="0" hangingPunct="0">
              <a:lnSpc>
                <a:spcPct val="100000"/>
              </a:lnSpc>
              <a:spcBef>
                <a:spcPct val="0"/>
              </a:spcBef>
              <a:spcAft>
                <a:spcPts val="0"/>
              </a:spcAft>
              <a:buClrTx/>
              <a:buSzTx/>
              <a:buFontTx/>
              <a:buNone/>
              <a:tabLst/>
              <a:defRPr/>
            </a:pPr>
            <a:r>
              <a:rPr lang="en-GB" altLang="en-US" sz="1799" b="1" dirty="0">
                <a:solidFill>
                  <a:schemeClr val="accent1"/>
                </a:solidFill>
                <a:latin typeface="Calibri" panose="020F0502020204030204" pitchFamily="34" charset="0"/>
                <a:cs typeface="Calibri" panose="020F0502020204030204" pitchFamily="34" charset="0"/>
              </a:rPr>
              <a:t>s</a:t>
            </a:r>
            <a:r>
              <a:rPr kumimoji="0" lang="en-GB" altLang="en-US" sz="1799" b="1" i="0" u="none" strike="noStrike" kern="1200" cap="none" spc="0" normalizeH="0" baseline="0" dirty="0">
                <a:ln>
                  <a:noFill/>
                </a:ln>
                <a:solidFill>
                  <a:schemeClr val="accent1"/>
                </a:solidFill>
                <a:effectLst/>
                <a:uLnTx/>
                <a:uFillTx/>
                <a:latin typeface="Calibri" panose="020F0502020204030204" pitchFamily="34" charset="0"/>
                <a:ea typeface="Arial Unicode MS"/>
                <a:cs typeface="Calibri" panose="020F0502020204030204" pitchFamily="34" charset="0"/>
              </a:rPr>
              <a:t>orafenib (n = 156)</a:t>
            </a:r>
          </a:p>
        </p:txBody>
      </p:sp>
      <p:sp>
        <p:nvSpPr>
          <p:cNvPr id="91" name="Rectangle 90">
            <a:extLst>
              <a:ext uri="{FF2B5EF4-FFF2-40B4-BE49-F238E27FC236}">
                <a16:creationId xmlns:a16="http://schemas.microsoft.com/office/drawing/2014/main" id="{57F4CDEE-00CF-47A6-A5ED-5FFCF3F75817}"/>
              </a:ext>
            </a:extLst>
          </p:cNvPr>
          <p:cNvSpPr>
            <a:spLocks noChangeAspect="1"/>
          </p:cNvSpPr>
          <p:nvPr/>
        </p:nvSpPr>
        <p:spPr>
          <a:xfrm>
            <a:off x="3854402" y="4559559"/>
            <a:ext cx="255595" cy="13987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2" name="Rectangle 91">
            <a:extLst>
              <a:ext uri="{FF2B5EF4-FFF2-40B4-BE49-F238E27FC236}">
                <a16:creationId xmlns:a16="http://schemas.microsoft.com/office/drawing/2014/main" id="{D5181EB0-E0AA-4A0A-AA06-461FB4A29776}"/>
              </a:ext>
            </a:extLst>
          </p:cNvPr>
          <p:cNvSpPr>
            <a:spLocks noChangeAspect="1"/>
          </p:cNvSpPr>
          <p:nvPr/>
        </p:nvSpPr>
        <p:spPr>
          <a:xfrm>
            <a:off x="3854402" y="4789350"/>
            <a:ext cx="255595" cy="139874"/>
          </a:xfrm>
          <a:prstGeom prst="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3" name="Rectangle 92">
            <a:extLst>
              <a:ext uri="{FF2B5EF4-FFF2-40B4-BE49-F238E27FC236}">
                <a16:creationId xmlns:a16="http://schemas.microsoft.com/office/drawing/2014/main" id="{2F6133AF-9041-4660-890B-C2D4602F9286}"/>
              </a:ext>
            </a:extLst>
          </p:cNvPr>
          <p:cNvSpPr>
            <a:spLocks noChangeAspect="1"/>
          </p:cNvSpPr>
          <p:nvPr/>
        </p:nvSpPr>
        <p:spPr>
          <a:xfrm>
            <a:off x="9075196" y="4559559"/>
            <a:ext cx="293560" cy="16084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srgbClr val="004C8A"/>
              </a:solidFill>
              <a:effectLst/>
              <a:uLnTx/>
              <a:uFillTx/>
              <a:latin typeface="Calibri" panose="020F0502020204030204" pitchFamily="34" charset="0"/>
              <a:ea typeface="+mn-ea"/>
              <a:cs typeface="Calibri" panose="020F0502020204030204" pitchFamily="34" charset="0"/>
            </a:endParaRPr>
          </a:p>
        </p:txBody>
      </p:sp>
      <p:sp>
        <p:nvSpPr>
          <p:cNvPr id="94" name="Rectangle 93">
            <a:extLst>
              <a:ext uri="{FF2B5EF4-FFF2-40B4-BE49-F238E27FC236}">
                <a16:creationId xmlns:a16="http://schemas.microsoft.com/office/drawing/2014/main" id="{05C9DF85-4CC6-4351-B74C-652A0044E433}"/>
              </a:ext>
            </a:extLst>
          </p:cNvPr>
          <p:cNvSpPr>
            <a:spLocks noChangeAspect="1"/>
          </p:cNvSpPr>
          <p:nvPr/>
        </p:nvSpPr>
        <p:spPr>
          <a:xfrm>
            <a:off x="9075196" y="4803236"/>
            <a:ext cx="293560" cy="16084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GB"/>
            </a:defPPr>
            <a:lvl1pPr algn="l" defTabSz="457200" rtl="0" eaLnBrk="0" fontAlgn="base" hangingPunct="0">
              <a:spcBef>
                <a:spcPct val="0"/>
              </a:spcBef>
              <a:spcAft>
                <a:spcPct val="0"/>
              </a:spcAft>
              <a:defRPr kern="1200">
                <a:solidFill>
                  <a:schemeClr val="lt1"/>
                </a:solidFill>
                <a:latin typeface="+mn-lt"/>
                <a:ea typeface="+mn-ea"/>
                <a:cs typeface="+mn-cs"/>
              </a:defRPr>
            </a:lvl1pPr>
            <a:lvl2pPr marL="742950" indent="-285750" algn="l" defTabSz="457200" rtl="0" eaLnBrk="0" fontAlgn="base" hangingPunct="0">
              <a:spcBef>
                <a:spcPct val="0"/>
              </a:spcBef>
              <a:spcAft>
                <a:spcPct val="0"/>
              </a:spcAft>
              <a:defRPr kern="1200">
                <a:solidFill>
                  <a:schemeClr val="lt1"/>
                </a:solidFill>
                <a:latin typeface="+mn-lt"/>
                <a:ea typeface="+mn-ea"/>
                <a:cs typeface="+mn-cs"/>
              </a:defRPr>
            </a:lvl2pPr>
            <a:lvl3pPr marL="1143000" indent="-228600" algn="l" defTabSz="457200" rtl="0" eaLnBrk="0" fontAlgn="base" hangingPunct="0">
              <a:spcBef>
                <a:spcPct val="0"/>
              </a:spcBef>
              <a:spcAft>
                <a:spcPct val="0"/>
              </a:spcAft>
              <a:defRPr kern="1200">
                <a:solidFill>
                  <a:schemeClr val="lt1"/>
                </a:solidFill>
                <a:latin typeface="+mn-lt"/>
                <a:ea typeface="+mn-ea"/>
                <a:cs typeface="+mn-cs"/>
              </a:defRPr>
            </a:lvl3pPr>
            <a:lvl4pPr marL="1600200" indent="-228600" algn="l" defTabSz="457200" rtl="0" eaLnBrk="0" fontAlgn="base" hangingPunct="0">
              <a:spcBef>
                <a:spcPct val="0"/>
              </a:spcBef>
              <a:spcAft>
                <a:spcPct val="0"/>
              </a:spcAft>
              <a:defRPr kern="1200">
                <a:solidFill>
                  <a:schemeClr val="lt1"/>
                </a:solidFill>
                <a:latin typeface="+mn-lt"/>
                <a:ea typeface="+mn-ea"/>
                <a:cs typeface="+mn-cs"/>
              </a:defRPr>
            </a:lvl4pPr>
            <a:lvl5pPr marL="2057400" indent="-228600" algn="l" defTabSz="457200"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marL="0" marR="0" lvl="0" indent="0" algn="ctr" defTabSz="921470" rtl="0" eaLnBrk="0" fontAlgn="auto" latinLnBrk="0" hangingPunct="0">
              <a:lnSpc>
                <a:spcPct val="100000"/>
              </a:lnSpc>
              <a:spcBef>
                <a:spcPts val="0"/>
              </a:spcBef>
              <a:spcAft>
                <a:spcPts val="0"/>
              </a:spcAft>
              <a:buClrTx/>
              <a:buSzTx/>
              <a:buFontTx/>
              <a:buNone/>
              <a:tabLst/>
              <a:defRPr/>
            </a:pPr>
            <a:endParaRPr kumimoji="0" lang="en-GB" sz="1100" b="0" i="0" u="none" strike="noStrike" kern="1200" cap="none" spc="0" normalizeH="0" baseline="0" dirty="0">
              <a:ln>
                <a:noFill/>
              </a:ln>
              <a:solidFill>
                <a:srgbClr val="004C8A"/>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830005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3D5AFC-6CE7-4B4E-BB28-823E8CD8B360}"/>
              </a:ext>
            </a:extLst>
          </p:cNvPr>
          <p:cNvSpPr>
            <a:spLocks noGrp="1"/>
          </p:cNvSpPr>
          <p:nvPr>
            <p:ph type="title"/>
          </p:nvPr>
        </p:nvSpPr>
        <p:spPr/>
        <p:txBody>
          <a:bodyPr/>
          <a:lstStyle/>
          <a:p>
            <a:pPr>
              <a:lnSpc>
                <a:spcPts val="3000"/>
              </a:lnSpc>
            </a:pPr>
            <a:r>
              <a:rPr lang="en-GB" dirty="0">
                <a:solidFill>
                  <a:schemeClr val="tx2"/>
                </a:solidFill>
              </a:rPr>
              <a:t>Serious AE</a:t>
            </a:r>
            <a:r>
              <a:rPr lang="en-GB" cap="none" dirty="0">
                <a:solidFill>
                  <a:schemeClr val="tx2"/>
                </a:solidFill>
              </a:rPr>
              <a:t>s</a:t>
            </a:r>
            <a:r>
              <a:rPr lang="en-GB" dirty="0">
                <a:solidFill>
                  <a:schemeClr val="tx2"/>
                </a:solidFill>
              </a:rPr>
              <a:t> ≥ 2% in Either Arm </a:t>
            </a:r>
          </a:p>
        </p:txBody>
      </p:sp>
      <p:graphicFrame>
        <p:nvGraphicFramePr>
          <p:cNvPr id="7" name="Table 6">
            <a:extLst>
              <a:ext uri="{FF2B5EF4-FFF2-40B4-BE49-F238E27FC236}">
                <a16:creationId xmlns:a16="http://schemas.microsoft.com/office/drawing/2014/main" id="{9DC5158F-0EFB-492D-B80F-D4A838C25613}"/>
              </a:ext>
            </a:extLst>
          </p:cNvPr>
          <p:cNvGraphicFramePr>
            <a:graphicFrameLocks noGrp="1"/>
          </p:cNvGraphicFramePr>
          <p:nvPr/>
        </p:nvGraphicFramePr>
        <p:xfrm>
          <a:off x="623888" y="1431674"/>
          <a:ext cx="10944225" cy="1634266"/>
        </p:xfrm>
        <a:graphic>
          <a:graphicData uri="http://schemas.openxmlformats.org/drawingml/2006/table">
            <a:tbl>
              <a:tblPr firstRow="1" bandRow="1">
                <a:tableStyleId>{7DF18680-E054-41AD-8BC1-D1AEF772440D}</a:tableStyleId>
              </a:tblPr>
              <a:tblGrid>
                <a:gridCol w="4187133">
                  <a:extLst>
                    <a:ext uri="{9D8B030D-6E8A-4147-A177-3AD203B41FA5}">
                      <a16:colId xmlns:a16="http://schemas.microsoft.com/office/drawing/2014/main" val="713323775"/>
                    </a:ext>
                  </a:extLst>
                </a:gridCol>
                <a:gridCol w="1126182">
                  <a:extLst>
                    <a:ext uri="{9D8B030D-6E8A-4147-A177-3AD203B41FA5}">
                      <a16:colId xmlns:a16="http://schemas.microsoft.com/office/drawing/2014/main" val="107799624"/>
                    </a:ext>
                  </a:extLst>
                </a:gridCol>
                <a:gridCol w="1126182">
                  <a:extLst>
                    <a:ext uri="{9D8B030D-6E8A-4147-A177-3AD203B41FA5}">
                      <a16:colId xmlns:a16="http://schemas.microsoft.com/office/drawing/2014/main" val="1940479168"/>
                    </a:ext>
                  </a:extLst>
                </a:gridCol>
                <a:gridCol w="1126182">
                  <a:extLst>
                    <a:ext uri="{9D8B030D-6E8A-4147-A177-3AD203B41FA5}">
                      <a16:colId xmlns:a16="http://schemas.microsoft.com/office/drawing/2014/main" val="2604920295"/>
                    </a:ext>
                  </a:extLst>
                </a:gridCol>
                <a:gridCol w="1126182">
                  <a:extLst>
                    <a:ext uri="{9D8B030D-6E8A-4147-A177-3AD203B41FA5}">
                      <a16:colId xmlns:a16="http://schemas.microsoft.com/office/drawing/2014/main" val="45026568"/>
                    </a:ext>
                  </a:extLst>
                </a:gridCol>
                <a:gridCol w="1126182">
                  <a:extLst>
                    <a:ext uri="{9D8B030D-6E8A-4147-A177-3AD203B41FA5}">
                      <a16:colId xmlns:a16="http://schemas.microsoft.com/office/drawing/2014/main" val="1205412473"/>
                    </a:ext>
                  </a:extLst>
                </a:gridCol>
                <a:gridCol w="1126182">
                  <a:extLst>
                    <a:ext uri="{9D8B030D-6E8A-4147-A177-3AD203B41FA5}">
                      <a16:colId xmlns:a16="http://schemas.microsoft.com/office/drawing/2014/main" val="3155796427"/>
                    </a:ext>
                  </a:extLst>
                </a:gridCol>
              </a:tblGrid>
              <a:tr h="360000">
                <a:tc>
                  <a:txBody>
                    <a:bodyPr/>
                    <a:lstStyle/>
                    <a:p>
                      <a:pPr marL="60325" marR="0" indent="0">
                        <a:lnSpc>
                          <a:spcPct val="100000"/>
                        </a:lnSpc>
                        <a:spcBef>
                          <a:spcPts val="0"/>
                        </a:spcBef>
                        <a:spcAft>
                          <a:spcPts val="0"/>
                        </a:spcAft>
                      </a:pPr>
                      <a:r>
                        <a:rPr lang="en-SG" sz="1800" dirty="0">
                          <a:solidFill>
                            <a:schemeClr val="bg1"/>
                          </a:solidFill>
                        </a:rPr>
                        <a:t>n (%)</a:t>
                      </a:r>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3">
                  <a:txBody>
                    <a:bodyPr/>
                    <a:lstStyle/>
                    <a:p>
                      <a:pPr marL="0" marR="0" algn="ctr">
                        <a:lnSpc>
                          <a:spcPct val="100000"/>
                        </a:lnSpc>
                        <a:spcBef>
                          <a:spcPts val="0"/>
                        </a:spcBef>
                        <a:spcAft>
                          <a:spcPts val="0"/>
                        </a:spcAft>
                      </a:pPr>
                      <a:r>
                        <a:rPr lang="en-US" sz="1800" dirty="0">
                          <a:solidFill>
                            <a:schemeClr val="bg1"/>
                          </a:solidFill>
                          <a:effectLst/>
                        </a:rPr>
                        <a:t>atezo </a:t>
                      </a:r>
                      <a:r>
                        <a:rPr lang="en-US" sz="1800" b="1" dirty="0">
                          <a:solidFill>
                            <a:schemeClr val="bg1"/>
                          </a:solidFill>
                          <a:effectLst/>
                        </a:rPr>
                        <a:t>+</a:t>
                      </a:r>
                      <a:r>
                        <a:rPr lang="en-US" sz="1800" dirty="0">
                          <a:solidFill>
                            <a:schemeClr val="bg1"/>
                          </a:solidFill>
                          <a:effectLst/>
                        </a:rPr>
                        <a:t> bev (n = 329)</a:t>
                      </a:r>
                      <a:endParaRPr lang="en-US" sz="1800" b="1" kern="1200" baseline="30000" dirty="0">
                        <a:solidFill>
                          <a:schemeClr val="bg1"/>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tc gridSpan="3">
                  <a:txBody>
                    <a:bodyPr/>
                    <a:lstStyle/>
                    <a:p>
                      <a:pPr marL="0" marR="0" algn="ctr">
                        <a:lnSpc>
                          <a:spcPct val="100000"/>
                        </a:lnSpc>
                        <a:spcBef>
                          <a:spcPts val="0"/>
                        </a:spcBef>
                        <a:spcAft>
                          <a:spcPts val="0"/>
                        </a:spcAft>
                      </a:pPr>
                      <a:r>
                        <a:rPr lang="en-US" sz="1800" dirty="0">
                          <a:solidFill>
                            <a:schemeClr val="bg1"/>
                          </a:solidFill>
                          <a:effectLst/>
                        </a:rPr>
                        <a:t>sorafenib (n = 156)</a:t>
                      </a:r>
                      <a:endParaRPr lang="en-US" sz="1800" baseline="300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09896208"/>
                  </a:ext>
                </a:extLst>
              </a:tr>
              <a:tr h="360000">
                <a:tc>
                  <a:txBody>
                    <a:bodyPr/>
                    <a:lstStyle/>
                    <a:p>
                      <a:pPr marL="55563" marR="0" indent="0">
                        <a:lnSpc>
                          <a:spcPct val="100000"/>
                        </a:lnSpc>
                        <a:spcBef>
                          <a:spcPts val="0"/>
                        </a:spcBef>
                        <a:spcAft>
                          <a:spcPts val="0"/>
                        </a:spcAft>
                      </a:pPr>
                      <a:endParaRPr lang="en-US" sz="1800" dirty="0">
                        <a:solidFill>
                          <a:schemeClr val="bg1"/>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800" b="1" kern="1200" dirty="0">
                          <a:solidFill>
                            <a:schemeClr val="bg1"/>
                          </a:solidFill>
                          <a:effectLst/>
                        </a:rPr>
                        <a:t>Any grade</a:t>
                      </a:r>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800" b="1" kern="1200" dirty="0">
                          <a:solidFill>
                            <a:schemeClr val="bg1"/>
                          </a:solidFill>
                          <a:effectLst/>
                        </a:rPr>
                        <a:t>Grade 3-4</a:t>
                      </a:r>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SG" sz="1800" b="1" dirty="0">
                          <a:solidFill>
                            <a:schemeClr val="bg1"/>
                          </a:solidFill>
                          <a:effectLst/>
                          <a:latin typeface="+mn-lt"/>
                          <a:ea typeface="SimSun" panose="02010600030101010101" pitchFamily="2" charset="-122"/>
                          <a:cs typeface="Times New Roman" panose="02020603050405020304" pitchFamily="18" charset="0"/>
                        </a:rPr>
                        <a:t>Grade 5</a:t>
                      </a:r>
                      <a:endParaRPr lang="en-US" sz="1800" b="1" dirty="0">
                        <a:solidFill>
                          <a:schemeClr val="bg1"/>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800" b="1" kern="1200" dirty="0">
                          <a:solidFill>
                            <a:schemeClr val="bg1"/>
                          </a:solidFill>
                          <a:effectLst/>
                        </a:rPr>
                        <a:t>Any grade</a:t>
                      </a:r>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algn="ctr">
                        <a:lnSpc>
                          <a:spcPct val="100000"/>
                        </a:lnSpc>
                        <a:spcBef>
                          <a:spcPts val="0"/>
                        </a:spcBef>
                        <a:spcAft>
                          <a:spcPts val="0"/>
                        </a:spcAft>
                      </a:pPr>
                      <a:r>
                        <a:rPr lang="en-US" sz="1800" b="1" kern="1200" dirty="0">
                          <a:solidFill>
                            <a:schemeClr val="bg1"/>
                          </a:solidFill>
                          <a:effectLst/>
                        </a:rPr>
                        <a:t>Grade 3-4</a:t>
                      </a:r>
                      <a:endParaRPr lang="en-US" sz="1800" b="1"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SG" sz="1800" b="1" dirty="0">
                          <a:solidFill>
                            <a:schemeClr val="bg1"/>
                          </a:solidFill>
                          <a:effectLst/>
                          <a:latin typeface="+mn-lt"/>
                          <a:ea typeface="SimSun" panose="02010600030101010101" pitchFamily="2" charset="-122"/>
                          <a:cs typeface="Times New Roman" panose="02020603050405020304" pitchFamily="18" charset="0"/>
                        </a:rPr>
                        <a:t>Grade 5</a:t>
                      </a:r>
                      <a:endParaRPr lang="en-US" sz="1800" b="1" dirty="0">
                        <a:solidFill>
                          <a:schemeClr val="bg1"/>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03569543"/>
                  </a:ext>
                </a:extLst>
              </a:tr>
              <a:tr h="457133">
                <a:tc>
                  <a:txBody>
                    <a:bodyPr/>
                    <a:lstStyle/>
                    <a:p>
                      <a:pPr marL="55563" marR="0" indent="0">
                        <a:lnSpc>
                          <a:spcPct val="100000"/>
                        </a:lnSpc>
                        <a:spcBef>
                          <a:spcPts val="0"/>
                        </a:spcBef>
                        <a:spcAft>
                          <a:spcPts val="0"/>
                        </a:spcAft>
                      </a:pPr>
                      <a:r>
                        <a:rPr lang="en-US" sz="1800" b="0" i="0" u="none" strike="noStrike" kern="1200" baseline="0" dirty="0">
                          <a:solidFill>
                            <a:schemeClr val="tx2"/>
                          </a:solidFill>
                          <a:latin typeface="+mn-lt"/>
                          <a:ea typeface="+mn-ea"/>
                          <a:cs typeface="+mn-cs"/>
                        </a:rPr>
                        <a:t>Gastrointestinal haemorrhage</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800" b="0" i="0" u="none" strike="noStrike" kern="1200" baseline="0" dirty="0">
                          <a:solidFill>
                            <a:schemeClr val="tx2"/>
                          </a:solidFill>
                          <a:latin typeface="+mn-lt"/>
                          <a:ea typeface="+mn-ea"/>
                          <a:cs typeface="+mn-cs"/>
                        </a:rPr>
                        <a:t>8 (2.4)</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4 (1.2)</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3 (0.9)</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US" sz="1800" b="0" i="0" u="none" strike="noStrike" kern="1200" baseline="0" dirty="0">
                          <a:solidFill>
                            <a:schemeClr val="tx2"/>
                          </a:solidFill>
                          <a:latin typeface="+mn-lt"/>
                          <a:ea typeface="+mn-ea"/>
                          <a:cs typeface="+mn-cs"/>
                        </a:rPr>
                        <a:t>3 (1.9)</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2"/>
                          </a:solidFill>
                          <a:latin typeface="+mn-lt"/>
                          <a:ea typeface="+mn-ea"/>
                          <a:cs typeface="+mn-cs"/>
                        </a:rPr>
                        <a:t>3 (1.9)</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0</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25921761"/>
                  </a:ext>
                </a:extLst>
              </a:tr>
              <a:tr h="457133">
                <a:tc>
                  <a:txBody>
                    <a:bodyPr/>
                    <a:lstStyle/>
                    <a:p>
                      <a:pPr marL="55563" marR="0" indent="0">
                        <a:lnSpc>
                          <a:spcPct val="100000"/>
                        </a:lnSpc>
                        <a:spcBef>
                          <a:spcPts val="0"/>
                        </a:spcBef>
                        <a:spcAft>
                          <a:spcPts val="0"/>
                        </a:spcAft>
                      </a:pPr>
                      <a:r>
                        <a:rPr lang="en-US" sz="1800" b="0" i="0" u="none" strike="noStrike" kern="1200" baseline="0" dirty="0">
                          <a:solidFill>
                            <a:schemeClr val="tx2"/>
                          </a:solidFill>
                          <a:latin typeface="+mn-lt"/>
                          <a:ea typeface="+mn-ea"/>
                          <a:cs typeface="+mn-cs"/>
                        </a:rPr>
                        <a:t>Oesophageal varices haemorrhage</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800" b="0" i="0" u="none" strike="noStrike" kern="1200" baseline="0" dirty="0">
                          <a:solidFill>
                            <a:schemeClr val="tx2"/>
                          </a:solidFill>
                          <a:latin typeface="+mn-lt"/>
                          <a:ea typeface="+mn-ea"/>
                          <a:cs typeface="+mn-cs"/>
                        </a:rPr>
                        <a:t>8 (2.4)</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6 (1.8)</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1 (0.3)</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US" sz="1800" b="0" i="0" u="none" strike="noStrike" kern="1200" baseline="0" dirty="0">
                          <a:solidFill>
                            <a:schemeClr val="tx2"/>
                          </a:solidFill>
                          <a:latin typeface="+mn-lt"/>
                          <a:ea typeface="+mn-ea"/>
                          <a:cs typeface="+mn-cs"/>
                        </a:rPr>
                        <a:t>1 (0.6)</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762244" rtl="0" eaLnBrk="1" fontAlgn="auto" latinLnBrk="0" hangingPunct="1">
                        <a:lnSpc>
                          <a:spcPct val="100000"/>
                        </a:lnSpc>
                        <a:spcBef>
                          <a:spcPts val="0"/>
                        </a:spcBef>
                        <a:spcAft>
                          <a:spcPts val="0"/>
                        </a:spcAft>
                        <a:buClrTx/>
                        <a:buSzTx/>
                        <a:buFontTx/>
                        <a:buNone/>
                        <a:tabLst/>
                        <a:defRPr/>
                      </a:pPr>
                      <a:r>
                        <a:rPr lang="en-US" sz="1800" b="0" i="0" u="none" strike="noStrike" kern="1200" baseline="0" dirty="0">
                          <a:solidFill>
                            <a:schemeClr val="tx2"/>
                          </a:solidFill>
                          <a:latin typeface="+mn-lt"/>
                          <a:ea typeface="+mn-ea"/>
                          <a:cs typeface="+mn-cs"/>
                        </a:rPr>
                        <a:t>1 (0.6)</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SG" sz="1800" dirty="0">
                          <a:solidFill>
                            <a:schemeClr val="tx2"/>
                          </a:solidFill>
                          <a:effectLst/>
                          <a:latin typeface="+mn-lt"/>
                          <a:ea typeface="SimSun" panose="02010600030101010101" pitchFamily="2" charset="-122"/>
                          <a:cs typeface="Times New Roman" panose="02020603050405020304" pitchFamily="18" charset="0"/>
                        </a:rPr>
                        <a:t>0</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25627149"/>
                  </a:ext>
                </a:extLst>
              </a:tr>
            </a:tbl>
          </a:graphicData>
        </a:graphic>
      </p:graphicFrame>
      <p:sp>
        <p:nvSpPr>
          <p:cNvPr id="9" name="Text Placeholder 5">
            <a:extLst>
              <a:ext uri="{FF2B5EF4-FFF2-40B4-BE49-F238E27FC236}">
                <a16:creationId xmlns:a16="http://schemas.microsoft.com/office/drawing/2014/main" id="{F75AEECA-3C33-431D-881A-8005FC1FDDFC}"/>
              </a:ext>
            </a:extLst>
          </p:cNvPr>
          <p:cNvSpPr txBox="1">
            <a:spLocks/>
          </p:cNvSpPr>
          <p:nvPr/>
        </p:nvSpPr>
        <p:spPr>
          <a:xfrm>
            <a:off x="620184" y="6356351"/>
            <a:ext cx="5885547"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None/>
            </a:pPr>
            <a:r>
              <a:rPr lang="en-GB" altLang="en-US" sz="900" dirty="0"/>
              <a:t>atezo, atezolizumab; bev, bevacizumab</a:t>
            </a:r>
          </a:p>
          <a:p>
            <a:pPr marL="0" indent="0">
              <a:spcBef>
                <a:spcPts val="0"/>
              </a:spcBef>
              <a:spcAft>
                <a:spcPts val="300"/>
              </a:spcAft>
              <a:buNone/>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 (Supplementary Appendix)</a:t>
            </a:r>
            <a:endParaRPr lang="en-GB" sz="900" kern="0" dirty="0">
              <a:latin typeface="Calibri" panose="020F0502020204030204" pitchFamily="34" charset="0"/>
              <a:ea typeface="ＭＳ Ｐゴシック"/>
            </a:endParaRPr>
          </a:p>
        </p:txBody>
      </p:sp>
      <p:sp>
        <p:nvSpPr>
          <p:cNvPr id="11" name="Slide Number Placeholder 10">
            <a:extLst>
              <a:ext uri="{FF2B5EF4-FFF2-40B4-BE49-F238E27FC236}">
                <a16:creationId xmlns:a16="http://schemas.microsoft.com/office/drawing/2014/main" id="{980DCC3E-DEA1-409F-A4FB-31EA947D46ED}"/>
              </a:ext>
            </a:extLst>
          </p:cNvPr>
          <p:cNvSpPr>
            <a:spLocks noGrp="1"/>
          </p:cNvSpPr>
          <p:nvPr>
            <p:ph type="sldNum" sz="quarter" idx="4"/>
          </p:nvPr>
        </p:nvSpPr>
        <p:spPr/>
        <p:txBody>
          <a:bodyPr/>
          <a:lstStyle/>
          <a:p>
            <a:fld id="{FCE43C0F-8A7B-3A4B-9DB5-B3472E36E833}" type="slidenum">
              <a:rPr lang="en-GB" smtClean="0"/>
              <a:pPr/>
              <a:t>31</a:t>
            </a:fld>
            <a:endParaRPr lang="en-GB" dirty="0"/>
          </a:p>
        </p:txBody>
      </p:sp>
    </p:spTree>
    <p:extLst>
      <p:ext uri="{BB962C8B-B14F-4D97-AF65-F5344CB8AC3E}">
        <p14:creationId xmlns:p14="http://schemas.microsoft.com/office/powerpoint/2010/main" val="15926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CA4EF-1687-465C-BF0D-C41CA220BBF8}"/>
              </a:ext>
            </a:extLst>
          </p:cNvPr>
          <p:cNvSpPr>
            <a:spLocks noGrp="1"/>
          </p:cNvSpPr>
          <p:nvPr>
            <p:ph type="title"/>
          </p:nvPr>
        </p:nvSpPr>
        <p:spPr/>
        <p:txBody>
          <a:bodyPr/>
          <a:lstStyle/>
          <a:p>
            <a:r>
              <a:rPr lang="en-GB" dirty="0"/>
              <a:t>Bleeding events</a:t>
            </a:r>
          </a:p>
        </p:txBody>
      </p:sp>
      <p:sp>
        <p:nvSpPr>
          <p:cNvPr id="3" name="Content Placeholder 2">
            <a:extLst>
              <a:ext uri="{FF2B5EF4-FFF2-40B4-BE49-F238E27FC236}">
                <a16:creationId xmlns:a16="http://schemas.microsoft.com/office/drawing/2014/main" id="{01CC4275-89A3-4223-A223-0944A7F15B43}"/>
              </a:ext>
            </a:extLst>
          </p:cNvPr>
          <p:cNvSpPr>
            <a:spLocks noGrp="1"/>
          </p:cNvSpPr>
          <p:nvPr>
            <p:ph sz="quarter" idx="15"/>
          </p:nvPr>
        </p:nvSpPr>
        <p:spPr>
          <a:xfrm>
            <a:off x="620184" y="6066615"/>
            <a:ext cx="8116800" cy="654861"/>
          </a:xfrm>
        </p:spPr>
        <p:txBody>
          <a:bodyPr/>
          <a:lstStyle/>
          <a:p>
            <a:pPr>
              <a:spcBef>
                <a:spcPts val="0"/>
              </a:spcBef>
            </a:pPr>
            <a:r>
              <a:rPr lang="en-GB" altLang="en-US" kern="0" dirty="0">
                <a:ea typeface="ＭＳ Ｐゴシック"/>
              </a:rPr>
              <a:t>a Grouped Medical Dictionary for Regulatory Activities (MedDRA) preferred terms </a:t>
            </a:r>
          </a:p>
          <a:p>
            <a:pPr>
              <a:spcBef>
                <a:spcPts val="0"/>
              </a:spcBef>
            </a:pPr>
            <a:r>
              <a:rPr lang="en-GB" altLang="en-US" sz="900" kern="0" dirty="0">
                <a:latin typeface="Calibri" panose="020F0502020204030204" pitchFamily="34" charset="0"/>
                <a:ea typeface="ＭＳ Ｐゴシック"/>
              </a:rPr>
              <a:t>AESIs, adverse events of special interest;</a:t>
            </a:r>
          </a:p>
          <a:p>
            <a:pPr>
              <a:spcBef>
                <a:spcPts val="0"/>
              </a:spcBef>
            </a:pPr>
            <a:r>
              <a:rPr lang="en-GB" altLang="en-US" sz="900" kern="0" dirty="0">
                <a:latin typeface="Calibri" panose="020F0502020204030204" pitchFamily="34" charset="0"/>
                <a:ea typeface="ＭＳ Ｐゴシック"/>
              </a:rPr>
              <a:t>Finn RS, et al. </a:t>
            </a:r>
            <a:r>
              <a:rPr lang="en-GB" sz="900" kern="0" dirty="0">
                <a:latin typeface="Calibri" panose="020F0502020204030204" pitchFamily="34" charset="0"/>
                <a:ea typeface="ＭＳ Ｐゴシック"/>
              </a:rPr>
              <a:t>N Engl J Med.</a:t>
            </a:r>
            <a:r>
              <a:rPr lang="en-GB" altLang="en-US" sz="900" kern="0" dirty="0">
                <a:latin typeface="Calibri" panose="020F0502020204030204" pitchFamily="34" charset="0"/>
                <a:ea typeface="ＭＳ Ｐゴシック"/>
              </a:rPr>
              <a:t> 2020;382(20):1894-905 (Supplementary Appendix)</a:t>
            </a:r>
            <a:endParaRPr lang="en-GB" sz="900" kern="0" dirty="0">
              <a:latin typeface="Calibri" panose="020F0502020204030204" pitchFamily="34" charset="0"/>
              <a:ea typeface="ＭＳ Ｐゴシック"/>
            </a:endParaRPr>
          </a:p>
        </p:txBody>
      </p:sp>
      <p:graphicFrame>
        <p:nvGraphicFramePr>
          <p:cNvPr id="6" name="Table 5">
            <a:extLst>
              <a:ext uri="{FF2B5EF4-FFF2-40B4-BE49-F238E27FC236}">
                <a16:creationId xmlns:a16="http://schemas.microsoft.com/office/drawing/2014/main" id="{AC8575E5-FDDB-4BB5-B432-2314D7C7A69D}"/>
              </a:ext>
            </a:extLst>
          </p:cNvPr>
          <p:cNvGraphicFramePr>
            <a:graphicFrameLocks noGrp="1"/>
          </p:cNvGraphicFramePr>
          <p:nvPr/>
        </p:nvGraphicFramePr>
        <p:xfrm>
          <a:off x="623888" y="1412875"/>
          <a:ext cx="10944225" cy="4562040"/>
        </p:xfrm>
        <a:graphic>
          <a:graphicData uri="http://schemas.openxmlformats.org/drawingml/2006/table">
            <a:tbl>
              <a:tblPr firstRow="1" bandRow="1">
                <a:tableStyleId>{7DF18680-E054-41AD-8BC1-D1AEF772440D}</a:tableStyleId>
              </a:tblPr>
              <a:tblGrid>
                <a:gridCol w="4351293">
                  <a:extLst>
                    <a:ext uri="{9D8B030D-6E8A-4147-A177-3AD203B41FA5}">
                      <a16:colId xmlns:a16="http://schemas.microsoft.com/office/drawing/2014/main" val="713323775"/>
                    </a:ext>
                  </a:extLst>
                </a:gridCol>
                <a:gridCol w="1648233">
                  <a:extLst>
                    <a:ext uri="{9D8B030D-6E8A-4147-A177-3AD203B41FA5}">
                      <a16:colId xmlns:a16="http://schemas.microsoft.com/office/drawing/2014/main" val="107799624"/>
                    </a:ext>
                  </a:extLst>
                </a:gridCol>
                <a:gridCol w="1648233">
                  <a:extLst>
                    <a:ext uri="{9D8B030D-6E8A-4147-A177-3AD203B41FA5}">
                      <a16:colId xmlns:a16="http://schemas.microsoft.com/office/drawing/2014/main" val="1949309963"/>
                    </a:ext>
                  </a:extLst>
                </a:gridCol>
                <a:gridCol w="1648233">
                  <a:extLst>
                    <a:ext uri="{9D8B030D-6E8A-4147-A177-3AD203B41FA5}">
                      <a16:colId xmlns:a16="http://schemas.microsoft.com/office/drawing/2014/main" val="45026568"/>
                    </a:ext>
                  </a:extLst>
                </a:gridCol>
                <a:gridCol w="1648233">
                  <a:extLst>
                    <a:ext uri="{9D8B030D-6E8A-4147-A177-3AD203B41FA5}">
                      <a16:colId xmlns:a16="http://schemas.microsoft.com/office/drawing/2014/main" val="3187688141"/>
                    </a:ext>
                  </a:extLst>
                </a:gridCol>
              </a:tblGrid>
              <a:tr h="606072">
                <a:tc>
                  <a:txBody>
                    <a:bodyPr/>
                    <a:lstStyle/>
                    <a:p>
                      <a:pPr marL="55563" marR="0" indent="0">
                        <a:lnSpc>
                          <a:spcPct val="100000"/>
                        </a:lnSpc>
                        <a:spcBef>
                          <a:spcPts val="0"/>
                        </a:spcBef>
                        <a:spcAft>
                          <a:spcPts val="0"/>
                        </a:spcAft>
                      </a:pPr>
                      <a:r>
                        <a:rPr lang="en-GB" sz="1800" noProof="0" dirty="0">
                          <a:effectLst/>
                        </a:rPr>
                        <a:t>All-cause AESIs </a:t>
                      </a:r>
                      <a:r>
                        <a:rPr lang="en-GB" sz="1800" b="1" kern="1200" noProof="0" dirty="0">
                          <a:solidFill>
                            <a:schemeClr val="lt1"/>
                          </a:solidFill>
                          <a:effectLst/>
                          <a:latin typeface="+mn-lt"/>
                          <a:ea typeface="+mn-ea"/>
                          <a:cs typeface="+mn-cs"/>
                        </a:rPr>
                        <a:t>by medical concept and preferred t</a:t>
                      </a:r>
                      <a:r>
                        <a:rPr lang="en-GB" sz="1800" noProof="0" dirty="0">
                          <a:effectLst/>
                        </a:rPr>
                        <a:t>erm,</a:t>
                      </a:r>
                      <a:r>
                        <a:rPr lang="en-GB" sz="1800" b="1" noProof="0" dirty="0">
                          <a:effectLst/>
                        </a:rPr>
                        <a:t> n (%)</a:t>
                      </a:r>
                      <a:r>
                        <a:rPr lang="en-GB" sz="1800" b="1" baseline="30000" noProof="0" dirty="0">
                          <a:effectLst/>
                        </a:rPr>
                        <a:t>a</a:t>
                      </a:r>
                      <a:endParaRPr lang="en-GB" sz="1800" baseline="30000" noProof="0" dirty="0">
                        <a:effectLst/>
                        <a:latin typeface="Calibri" panose="020F0502020204030204" pitchFamily="34" charset="0"/>
                        <a:ea typeface="SimSun" panose="02010600030101010101" pitchFamily="2" charset="-122"/>
                        <a:cs typeface="Times New Roman" panose="02020603050405020304" pitchFamily="18" charset="0"/>
                      </a:endParaRPr>
                    </a:p>
                  </a:txBody>
                  <a:tcPr marL="18382" marR="1838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gridSpan="2">
                  <a:txBody>
                    <a:bodyPr/>
                    <a:lstStyle/>
                    <a:p>
                      <a:pPr marL="0" marR="0" algn="ctr">
                        <a:lnSpc>
                          <a:spcPct val="100000"/>
                        </a:lnSpc>
                        <a:spcBef>
                          <a:spcPts val="0"/>
                        </a:spcBef>
                        <a:spcAft>
                          <a:spcPts val="0"/>
                        </a:spcAft>
                      </a:pPr>
                      <a:r>
                        <a:rPr lang="en-GB" sz="1800" noProof="0">
                          <a:effectLst/>
                        </a:rPr>
                        <a:t>atezolizumab + bevacizumab</a:t>
                      </a:r>
                      <a:br>
                        <a:rPr lang="en-GB" sz="1800" noProof="0">
                          <a:effectLst/>
                        </a:rPr>
                      </a:br>
                      <a:r>
                        <a:rPr lang="en-GB" sz="1800" noProof="0">
                          <a:effectLst/>
                        </a:rPr>
                        <a:t>(n = 329)</a:t>
                      </a:r>
                      <a:endParaRPr lang="en-GB" sz="1800" noProof="0">
                        <a:effectLst/>
                        <a:latin typeface="Calibri" panose="020F0502020204030204" pitchFamily="34" charset="0"/>
                        <a:ea typeface="SimSun" panose="02010600030101010101" pitchFamily="2" charset="-122"/>
                        <a:cs typeface="Times New Roman" panose="02020603050405020304" pitchFamily="18" charset="0"/>
                      </a:endParaRPr>
                    </a:p>
                  </a:txBody>
                  <a:tcPr marL="18382" marR="1838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tc gridSpan="2">
                  <a:txBody>
                    <a:bodyPr/>
                    <a:lstStyle/>
                    <a:p>
                      <a:pPr marL="0" marR="0" algn="ctr">
                        <a:lnSpc>
                          <a:spcPct val="100000"/>
                        </a:lnSpc>
                        <a:spcBef>
                          <a:spcPts val="0"/>
                        </a:spcBef>
                        <a:spcAft>
                          <a:spcPts val="0"/>
                        </a:spcAft>
                      </a:pPr>
                      <a:r>
                        <a:rPr lang="en-GB" sz="1800" noProof="0">
                          <a:effectLst/>
                        </a:rPr>
                        <a:t>sorafenib</a:t>
                      </a:r>
                      <a:br>
                        <a:rPr lang="en-GB" sz="1800" noProof="0">
                          <a:effectLst/>
                        </a:rPr>
                      </a:br>
                      <a:r>
                        <a:rPr lang="en-GB" sz="1800" noProof="0">
                          <a:effectLst/>
                        </a:rPr>
                        <a:t>(n = 156)</a:t>
                      </a:r>
                      <a:endParaRPr lang="en-GB" sz="1800" noProof="0">
                        <a:effectLst/>
                        <a:latin typeface="Calibri" panose="020F0502020204030204" pitchFamily="34" charset="0"/>
                        <a:ea typeface="SimSun" panose="02010600030101010101" pitchFamily="2" charset="-122"/>
                        <a:cs typeface="Times New Roman" panose="02020603050405020304" pitchFamily="18" charset="0"/>
                      </a:endParaRPr>
                    </a:p>
                  </a:txBody>
                  <a:tcPr marL="18382" marR="18382"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hMerge="1">
                  <a:txBody>
                    <a:bodyPr/>
                    <a:lstStyle/>
                    <a:p>
                      <a:endParaRPr lang="en-US"/>
                    </a:p>
                  </a:txBody>
                  <a:tcPr/>
                </a:tc>
                <a:extLst>
                  <a:ext uri="{0D108BD9-81ED-4DB2-BD59-A6C34878D82A}">
                    <a16:rowId xmlns:a16="http://schemas.microsoft.com/office/drawing/2014/main" val="509896208"/>
                  </a:ext>
                </a:extLst>
              </a:tr>
              <a:tr h="329664">
                <a:tc>
                  <a:txBody>
                    <a:bodyPr/>
                    <a:lstStyle/>
                    <a:p>
                      <a:pPr marL="0" marR="0">
                        <a:lnSpc>
                          <a:spcPct val="100000"/>
                        </a:lnSpc>
                        <a:spcBef>
                          <a:spcPts val="0"/>
                        </a:spcBef>
                        <a:spcAft>
                          <a:spcPts val="0"/>
                        </a:spcAft>
                      </a:pP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b="1" kern="1200" noProof="0">
                          <a:solidFill>
                            <a:schemeClr val="tx2"/>
                          </a:solidFill>
                          <a:effectLst/>
                        </a:rPr>
                        <a:t>All grade</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b="1" kern="1200" noProof="0">
                          <a:solidFill>
                            <a:schemeClr val="tx2"/>
                          </a:solidFill>
                          <a:effectLst/>
                        </a:rPr>
                        <a:t>Grade 3-4</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b="1" kern="1200" noProof="0">
                          <a:solidFill>
                            <a:schemeClr val="tx2"/>
                          </a:solidFill>
                          <a:effectLst/>
                        </a:rPr>
                        <a:t>All grade</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b="1" kern="1200" noProof="0">
                          <a:solidFill>
                            <a:schemeClr val="tx2"/>
                          </a:solidFill>
                          <a:effectLst/>
                        </a:rPr>
                        <a:t>Grade 3-4</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120154056"/>
                  </a:ext>
                </a:extLst>
              </a:tr>
              <a:tr h="329664">
                <a:tc>
                  <a:txBody>
                    <a:bodyPr/>
                    <a:lstStyle/>
                    <a:p>
                      <a:pPr marL="58738" marR="0" indent="-58738">
                        <a:lnSpc>
                          <a:spcPct val="100000"/>
                        </a:lnSpc>
                        <a:spcBef>
                          <a:spcPts val="0"/>
                        </a:spcBef>
                        <a:spcAft>
                          <a:spcPts val="0"/>
                        </a:spcAft>
                      </a:pPr>
                      <a:r>
                        <a:rPr lang="en-GB" sz="1800" kern="1200" noProof="0">
                          <a:solidFill>
                            <a:schemeClr val="tx2"/>
                          </a:solidFill>
                          <a:effectLst/>
                        </a:rPr>
                        <a:t>Bleeding/hemorrhage </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kern="1200" noProof="0">
                          <a:solidFill>
                            <a:schemeClr val="tx2"/>
                          </a:solidFill>
                          <a:effectLst/>
                        </a:rPr>
                        <a:t>83 (25.2)</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kern="1200" noProof="0">
                          <a:solidFill>
                            <a:schemeClr val="tx2"/>
                          </a:solidFill>
                          <a:effectLst/>
                        </a:rPr>
                        <a:t>21 (6.4)</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kern="1200" noProof="0">
                          <a:solidFill>
                            <a:schemeClr val="tx2"/>
                          </a:solidFill>
                          <a:effectLst/>
                        </a:rPr>
                        <a:t>27 (17.3)</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kern="1200" noProof="0">
                          <a:solidFill>
                            <a:schemeClr val="tx2"/>
                          </a:solidFill>
                          <a:effectLst/>
                        </a:rPr>
                        <a:t>9 (5.8)</a:t>
                      </a:r>
                      <a:endParaRPr lang="en-GB" sz="1800"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409954673"/>
                  </a:ext>
                </a:extLst>
              </a:tr>
              <a:tr h="329664">
                <a:tc gridSpan="5">
                  <a:txBody>
                    <a:bodyPr/>
                    <a:lstStyle/>
                    <a:p>
                      <a:pPr marL="153988" marR="0" indent="-153988">
                        <a:lnSpc>
                          <a:spcPct val="100000"/>
                        </a:lnSpc>
                        <a:spcBef>
                          <a:spcPts val="0"/>
                        </a:spcBef>
                        <a:spcAft>
                          <a:spcPts val="0"/>
                        </a:spcAft>
                      </a:pPr>
                      <a:r>
                        <a:rPr lang="en-GB" sz="1800" b="1" noProof="0">
                          <a:solidFill>
                            <a:schemeClr val="tx2"/>
                          </a:solidFill>
                        </a:rPr>
                        <a:t>Bleeding events in &gt; 1% of either group</a:t>
                      </a:r>
                      <a:endParaRPr lang="en-GB" sz="1800" b="1" noProof="0">
                        <a:solidFill>
                          <a:schemeClr val="tx2"/>
                        </a:solidFill>
                        <a:effectLst/>
                        <a:latin typeface="+mn-lt"/>
                        <a:ea typeface="SimSun" panose="02010600030101010101" pitchFamily="2" charset="-122"/>
                        <a:cs typeface="Times New Roman" panose="02020603050405020304" pitchFamily="18" charset="0"/>
                      </a:endParaRP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hMerge="1">
                  <a:txBody>
                    <a:bodyPr/>
                    <a:lstStyle/>
                    <a:p>
                      <a:pPr marL="0" marR="0" algn="ctr">
                        <a:lnSpc>
                          <a:spcPct val="100000"/>
                        </a:lnSpc>
                        <a:spcBef>
                          <a:spcPts val="0"/>
                        </a:spcBef>
                        <a:spcAft>
                          <a:spcPts val="0"/>
                        </a:spcAft>
                      </a:pPr>
                      <a:endParaRPr lang="en-US" sz="1600" dirty="0">
                        <a:effectLst/>
                        <a:latin typeface="+mn-lt"/>
                        <a:ea typeface="SimSun" panose="02010600030101010101" pitchFamily="2" charset="-122"/>
                        <a:cs typeface="Times New Roman" panose="02020603050405020304" pitchFamily="18" charset="0"/>
                      </a:endParaRPr>
                    </a:p>
                  </a:txBody>
                  <a:tcPr marL="76221" marR="76221" marT="0" marB="0" anchor="ctr"/>
                </a:tc>
                <a:tc hMerge="1">
                  <a:txBody>
                    <a:bodyPr/>
                    <a:lstStyle/>
                    <a:p>
                      <a:pPr marL="0" marR="0" algn="ctr">
                        <a:lnSpc>
                          <a:spcPct val="100000"/>
                        </a:lnSpc>
                        <a:spcBef>
                          <a:spcPts val="0"/>
                        </a:spcBef>
                        <a:spcAft>
                          <a:spcPts val="0"/>
                        </a:spcAft>
                      </a:pPr>
                      <a:endParaRPr lang="en-US" sz="1600" dirty="0">
                        <a:effectLst/>
                        <a:latin typeface="+mn-lt"/>
                        <a:ea typeface="SimSun" panose="02010600030101010101" pitchFamily="2" charset="-122"/>
                        <a:cs typeface="Times New Roman" panose="02020603050405020304" pitchFamily="18" charset="0"/>
                      </a:endParaRPr>
                    </a:p>
                  </a:txBody>
                  <a:tcPr marL="76221" marR="76221" marT="0" marB="0" anchor="ctr"/>
                </a:tc>
                <a:tc hMerge="1">
                  <a:txBody>
                    <a:bodyPr/>
                    <a:lstStyle/>
                    <a:p>
                      <a:pPr marL="0" marR="0" algn="ctr">
                        <a:lnSpc>
                          <a:spcPct val="100000"/>
                        </a:lnSpc>
                        <a:spcBef>
                          <a:spcPts val="0"/>
                        </a:spcBef>
                        <a:spcAft>
                          <a:spcPts val="0"/>
                        </a:spcAft>
                      </a:pPr>
                      <a:endParaRPr lang="en-US" sz="1600" dirty="0">
                        <a:effectLst/>
                        <a:latin typeface="+mn-lt"/>
                        <a:ea typeface="SimSun" panose="02010600030101010101" pitchFamily="2" charset="-122"/>
                        <a:cs typeface="Times New Roman" panose="02020603050405020304" pitchFamily="18" charset="0"/>
                      </a:endParaRPr>
                    </a:p>
                  </a:txBody>
                  <a:tcPr marL="76221" marR="76221" marT="0" marB="0" anchor="ctr"/>
                </a:tc>
                <a:tc hMerge="1">
                  <a:txBody>
                    <a:bodyPr/>
                    <a:lstStyle/>
                    <a:p>
                      <a:pPr marL="0" marR="0" algn="ctr">
                        <a:lnSpc>
                          <a:spcPct val="100000"/>
                        </a:lnSpc>
                        <a:spcBef>
                          <a:spcPts val="0"/>
                        </a:spcBef>
                        <a:spcAft>
                          <a:spcPts val="0"/>
                        </a:spcAft>
                      </a:pPr>
                      <a:endParaRPr lang="en-US" sz="1600" dirty="0">
                        <a:effectLst/>
                        <a:latin typeface="+mn-lt"/>
                        <a:ea typeface="SimSun" panose="02010600030101010101" pitchFamily="2" charset="-122"/>
                        <a:cs typeface="Times New Roman" panose="02020603050405020304" pitchFamily="18" charset="0"/>
                      </a:endParaRPr>
                    </a:p>
                  </a:txBody>
                  <a:tcPr marL="76221" marR="76221" marT="0" marB="0" anchor="ctr"/>
                </a:tc>
                <a:extLst>
                  <a:ext uri="{0D108BD9-81ED-4DB2-BD59-A6C34878D82A}">
                    <a16:rowId xmlns:a16="http://schemas.microsoft.com/office/drawing/2014/main" val="1430547131"/>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Epistaxis</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34 (10.3)</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7 (4.5)</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 (0.6)</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503838064"/>
                  </a:ext>
                </a:extLst>
              </a:tr>
              <a:tr h="329664">
                <a:tc>
                  <a:txBody>
                    <a:bodyPr/>
                    <a:lstStyle/>
                    <a:p>
                      <a:pPr marL="153988" marR="0" indent="-153988">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Haematuria</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10 (3.0)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 (0.3)</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992590179"/>
                  </a:ext>
                </a:extLst>
              </a:tr>
              <a:tr h="329664">
                <a:tc>
                  <a:txBody>
                    <a:bodyPr/>
                    <a:lstStyle/>
                    <a:p>
                      <a:pPr marL="153988" marR="0" indent="-153988">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Gingival bleeding</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9 (2.7)</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050499563"/>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Oesophageal varices haemorrhage</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8 (2.4)</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6 (1.8)</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 (0.6)</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 (0.6)</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743382435"/>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Gastrointestinal haemorrhage</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8 (2.4)</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4 (1.2)</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3 (1.9)</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3 (1.9)</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289439535"/>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Rectal haemorrhage</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5 (1.5)</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1 (0.3)</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3 (1.9)</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576360654"/>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Upper gastrointestinal haemorrhage</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4 (1.2)</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2 (0.6)</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2 (1.3)</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2 (1.3)</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682998901"/>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Haemoptysis</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3 (0.9)</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5 (3.2)</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69452126"/>
                  </a:ext>
                </a:extLst>
              </a:tr>
              <a:tr h="329664">
                <a:tc>
                  <a:txBody>
                    <a:bodyPr/>
                    <a:lstStyle/>
                    <a:p>
                      <a:pPr marL="153988" marR="0" indent="-153988">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Peritoneal haemorrhage</a:t>
                      </a:r>
                    </a:p>
                  </a:txBody>
                  <a:tcPr marL="91437" marR="91437"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0</a:t>
                      </a:r>
                    </a:p>
                  </a:txBody>
                  <a:tcPr marL="91437" marR="91437"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a:solidFill>
                            <a:schemeClr val="tx2"/>
                          </a:solidFill>
                          <a:effectLst/>
                          <a:latin typeface="+mn-lt"/>
                          <a:ea typeface="SimSun" panose="02010600030101010101" pitchFamily="2" charset="-122"/>
                          <a:cs typeface="Times New Roman" panose="02020603050405020304" pitchFamily="18" charset="0"/>
                        </a:rPr>
                        <a:t>2 (1.3)</a:t>
                      </a:r>
                    </a:p>
                  </a:txBody>
                  <a:tcPr marL="91437" marR="91437"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algn="ctr">
                        <a:lnSpc>
                          <a:spcPct val="100000"/>
                        </a:lnSpc>
                        <a:spcBef>
                          <a:spcPts val="0"/>
                        </a:spcBef>
                        <a:spcAft>
                          <a:spcPts val="0"/>
                        </a:spcAft>
                      </a:pPr>
                      <a:r>
                        <a:rPr lang="en-GB" sz="1800" noProof="0" dirty="0">
                          <a:solidFill>
                            <a:schemeClr val="tx2"/>
                          </a:solidFill>
                          <a:effectLst/>
                          <a:latin typeface="+mn-lt"/>
                          <a:ea typeface="SimSun" panose="02010600030101010101" pitchFamily="2" charset="-122"/>
                          <a:cs typeface="Times New Roman" panose="02020603050405020304" pitchFamily="18" charset="0"/>
                        </a:rPr>
                        <a:t>1 (0.6)</a:t>
                      </a:r>
                    </a:p>
                  </a:txBody>
                  <a:tcPr marL="91437" marR="91437"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803750106"/>
                  </a:ext>
                </a:extLst>
              </a:tr>
            </a:tbl>
          </a:graphicData>
        </a:graphic>
      </p:graphicFrame>
      <p:sp>
        <p:nvSpPr>
          <p:cNvPr id="4" name="Slide Number Placeholder 3">
            <a:extLst>
              <a:ext uri="{FF2B5EF4-FFF2-40B4-BE49-F238E27FC236}">
                <a16:creationId xmlns:a16="http://schemas.microsoft.com/office/drawing/2014/main" id="{D8C581DE-6333-4FCC-94E8-F760583298CE}"/>
              </a:ext>
            </a:extLst>
          </p:cNvPr>
          <p:cNvSpPr>
            <a:spLocks noGrp="1"/>
          </p:cNvSpPr>
          <p:nvPr>
            <p:ph type="sldNum" sz="quarter" idx="4"/>
          </p:nvPr>
        </p:nvSpPr>
        <p:spPr/>
        <p:txBody>
          <a:bodyPr/>
          <a:lstStyle/>
          <a:p>
            <a:fld id="{FCE43C0F-8A7B-3A4B-9DB5-B3472E36E833}" type="slidenum">
              <a:rPr lang="en-GB" smtClean="0"/>
              <a:pPr/>
              <a:t>32</a:t>
            </a:fld>
            <a:endParaRPr lang="en-GB" dirty="0"/>
          </a:p>
        </p:txBody>
      </p:sp>
    </p:spTree>
    <p:extLst>
      <p:ext uri="{BB962C8B-B14F-4D97-AF65-F5344CB8AC3E}">
        <p14:creationId xmlns:p14="http://schemas.microsoft.com/office/powerpoint/2010/main" val="40106713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772"/>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7F84F1E3-6228-4871-98E5-A795657804E9}"/>
              </a:ext>
            </a:extLst>
          </p:cNvPr>
          <p:cNvGraphicFramePr>
            <a:graphicFrameLocks noGrp="1"/>
          </p:cNvGraphicFramePr>
          <p:nvPr/>
        </p:nvGraphicFramePr>
        <p:xfrm>
          <a:off x="1839347" y="2166273"/>
          <a:ext cx="4666217" cy="2616907"/>
        </p:xfrm>
        <a:graphic>
          <a:graphicData uri="http://schemas.openxmlformats.org/drawingml/2006/table">
            <a:tbl>
              <a:tblPr firstRow="1" bandRow="1">
                <a:tableStyleId>{7DF18680-E054-41AD-8BC1-D1AEF772440D}</a:tableStyleId>
              </a:tblPr>
              <a:tblGrid>
                <a:gridCol w="559775">
                  <a:extLst>
                    <a:ext uri="{9D8B030D-6E8A-4147-A177-3AD203B41FA5}">
                      <a16:colId xmlns:a16="http://schemas.microsoft.com/office/drawing/2014/main" val="713323775"/>
                    </a:ext>
                  </a:extLst>
                </a:gridCol>
                <a:gridCol w="2053221">
                  <a:extLst>
                    <a:ext uri="{9D8B030D-6E8A-4147-A177-3AD203B41FA5}">
                      <a16:colId xmlns:a16="http://schemas.microsoft.com/office/drawing/2014/main" val="2679133497"/>
                    </a:ext>
                  </a:extLst>
                </a:gridCol>
                <a:gridCol w="2053221">
                  <a:extLst>
                    <a:ext uri="{9D8B030D-6E8A-4147-A177-3AD203B41FA5}">
                      <a16:colId xmlns:a16="http://schemas.microsoft.com/office/drawing/2014/main" val="377223118"/>
                    </a:ext>
                  </a:extLst>
                </a:gridCol>
              </a:tblGrid>
              <a:tr h="303625">
                <a:tc>
                  <a:txBody>
                    <a:bodyPr/>
                    <a:lstStyle/>
                    <a:p>
                      <a:pPr marL="60325" marR="0" indent="0" algn="l">
                        <a:lnSpc>
                          <a:spcPct val="100000"/>
                        </a:lnSpc>
                        <a:spcBef>
                          <a:spcPts val="0"/>
                        </a:spcBef>
                        <a:spcAft>
                          <a:spcPts val="0"/>
                        </a:spcAft>
                      </a:pPr>
                      <a:r>
                        <a:rPr lang="en-SG" sz="1800" dirty="0">
                          <a:solidFill>
                            <a:schemeClr val="bg1"/>
                          </a:solidFill>
                        </a:rPr>
                        <a:t>n</a:t>
                      </a:r>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60325" marR="0" indent="0" algn="ctr">
                        <a:lnSpc>
                          <a:spcPct val="100000"/>
                        </a:lnSpc>
                        <a:spcBef>
                          <a:spcPts val="0"/>
                        </a:spcBef>
                        <a:spcAft>
                          <a:spcPts val="0"/>
                        </a:spcAft>
                      </a:pPr>
                      <a:r>
                        <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rPr>
                        <a:t>(CI)</a:t>
                      </a: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pPr marL="60325" marR="0" indent="0" algn="ctr">
                        <a:lnSpc>
                          <a:spcPct val="100000"/>
                        </a:lnSpc>
                        <a:spcBef>
                          <a:spcPts val="0"/>
                        </a:spcBef>
                        <a:spcAft>
                          <a:spcPts val="0"/>
                        </a:spcAft>
                      </a:pPr>
                      <a:endParaRPr lang="en-US" sz="1800" dirty="0">
                        <a:solidFill>
                          <a:schemeClr val="bg1"/>
                        </a:solidFill>
                        <a:effectLst/>
                        <a:latin typeface="Calibri" panose="020F0502020204030204" pitchFamily="34" charset="0"/>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509896208"/>
                  </a:ext>
                </a:extLst>
              </a:tr>
              <a:tr h="385547">
                <a:tc>
                  <a:txBody>
                    <a:bodyPr/>
                    <a:lstStyle/>
                    <a:p>
                      <a:pPr marL="55563" marR="0" indent="0" algn="l">
                        <a:lnSpc>
                          <a:spcPct val="100000"/>
                        </a:lnSpc>
                        <a:spcBef>
                          <a:spcPts val="0"/>
                        </a:spcBef>
                        <a:spcAft>
                          <a:spcPts val="0"/>
                        </a:spcAft>
                      </a:pPr>
                      <a:r>
                        <a:rPr lang="en-US" sz="1800" b="0" i="0" u="none" strike="noStrike" kern="1200" baseline="0" dirty="0">
                          <a:solidFill>
                            <a:schemeClr val="tx2"/>
                          </a:solidFill>
                          <a:latin typeface="+mn-lt"/>
                          <a:ea typeface="+mn-ea"/>
                          <a:cs typeface="+mn-cs"/>
                        </a:rPr>
                        <a:t>120</a:t>
                      </a: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55563" marR="0" indent="0" algn="ctr">
                        <a:lnSpc>
                          <a:spcPct val="100000"/>
                        </a:lnSpc>
                        <a:spcBef>
                          <a:spcPts val="0"/>
                        </a:spcBef>
                        <a:spcAft>
                          <a:spcPts val="0"/>
                        </a:spcAft>
                      </a:pPr>
                      <a:r>
                        <a:rPr lang="en-US" sz="1800" b="0" i="0" u="none" strike="noStrike" kern="1200" baseline="0" dirty="0">
                          <a:solidFill>
                            <a:schemeClr val="tx2"/>
                          </a:solidFill>
                          <a:latin typeface="+mn-lt"/>
                          <a:ea typeface="+mn-ea"/>
                          <a:cs typeface="+mn-cs"/>
                        </a:rPr>
                        <a:t>(17.5 – 25.9)</a:t>
                      </a: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rowSpan="2">
                  <a:txBody>
                    <a:bodyPr/>
                    <a:lstStyle/>
                    <a:p>
                      <a:pPr marL="55563"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ea typeface="Aileron" charset="0"/>
                          <a:cs typeface="Arial" panose="020B0604020202020204" pitchFamily="34" charset="0"/>
                        </a:rPr>
                        <a:t>Rest of the world</a:t>
                      </a: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5921761"/>
                  </a:ext>
                </a:extLst>
              </a:tr>
              <a:tr h="385547">
                <a:tc>
                  <a:txBody>
                    <a:bodyPr/>
                    <a:lstStyle/>
                    <a:p>
                      <a:pPr marL="55563" marR="0" indent="0" algn="l">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231</a:t>
                      </a: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5563" marR="0" indent="0" algn="ctr">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(23.3 </a:t>
                      </a:r>
                      <a:r>
                        <a:rPr lang="en-US" sz="1800" b="0" i="0" u="none" strike="noStrike" kern="1200" baseline="0" dirty="0">
                          <a:solidFill>
                            <a:schemeClr val="tx2"/>
                          </a:solidFill>
                          <a:latin typeface="+mn-lt"/>
                          <a:ea typeface="+mn-ea"/>
                          <a:cs typeface="+mn-cs"/>
                        </a:rPr>
                        <a:t>– 29.1)</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55563" marR="0" indent="0" algn="ctr">
                        <a:lnSpc>
                          <a:spcPct val="100000"/>
                        </a:lnSpc>
                        <a:spcBef>
                          <a:spcPts val="0"/>
                        </a:spcBef>
                        <a:spcAft>
                          <a:spcPts val="0"/>
                        </a:spcAft>
                      </a:pP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25627149"/>
                  </a:ext>
                </a:extLst>
              </a:tr>
              <a:tr h="385547">
                <a:tc>
                  <a:txBody>
                    <a:bodyPr/>
                    <a:lstStyle/>
                    <a:p>
                      <a:pPr marL="55563" marR="0" indent="0" algn="l">
                        <a:lnSpc>
                          <a:spcPct val="100000"/>
                        </a:lnSpc>
                        <a:spcBef>
                          <a:spcPts val="0"/>
                        </a:spcBef>
                        <a:spcAft>
                          <a:spcPts val="0"/>
                        </a:spcAft>
                      </a:pPr>
                      <a:r>
                        <a:rPr lang="fi-FI" sz="1800" b="0" i="0" u="none" strike="noStrike" kern="1200" baseline="0" dirty="0">
                          <a:solidFill>
                            <a:schemeClr val="tx2"/>
                          </a:solidFill>
                          <a:latin typeface="+mn-lt"/>
                          <a:ea typeface="+mn-ea"/>
                          <a:cs typeface="+mn-cs"/>
                        </a:rPr>
                        <a:t>73</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55563" marR="0" indent="0" algn="ctr">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(12.2 – 24.9)</a:t>
                      </a: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rowSpan="2">
                  <a:txBody>
                    <a:bodyPr/>
                    <a:lstStyle/>
                    <a:p>
                      <a:pPr marL="55563" marR="0" indent="0" algn="ctr">
                        <a:lnSpc>
                          <a:spcPct val="100000"/>
                        </a:lnSpc>
                        <a:spcBef>
                          <a:spcPts val="0"/>
                        </a:spcBef>
                        <a:spcAft>
                          <a:spcPts val="0"/>
                        </a:spcAft>
                      </a:pPr>
                      <a:r>
                        <a:rPr lang="en-GB" dirty="0">
                          <a:solidFill>
                            <a:schemeClr val="tx2"/>
                          </a:solidFill>
                          <a:ea typeface="Aileron" charset="0"/>
                          <a:cs typeface="Arial" panose="020B0604020202020204" pitchFamily="34" charset="0"/>
                        </a:rPr>
                        <a:t>Asia</a:t>
                      </a: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2338253"/>
                  </a:ext>
                </a:extLst>
              </a:tr>
              <a:tr h="385547">
                <a:tc>
                  <a:txBody>
                    <a:bodyPr/>
                    <a:lstStyle/>
                    <a:p>
                      <a:pPr marL="55563" marR="0" indent="0" algn="l">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143</a:t>
                      </a: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5563" marR="0" indent="0" algn="ctr">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(19.6 – 27.8)</a:t>
                      </a:r>
                    </a:p>
                  </a:txBody>
                  <a:tcPr marL="18383" marR="18383" marT="0" marB="0" anchor="ctr">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55563" marR="0" indent="0" algn="ctr">
                        <a:lnSpc>
                          <a:spcPct val="100000"/>
                        </a:lnSpc>
                        <a:spcBef>
                          <a:spcPts val="0"/>
                        </a:spcBef>
                        <a:spcAft>
                          <a:spcPts val="0"/>
                        </a:spcAft>
                      </a:pP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022508716"/>
                  </a:ext>
                </a:extLst>
              </a:tr>
              <a:tr h="385547">
                <a:tc>
                  <a:txBody>
                    <a:bodyPr/>
                    <a:lstStyle/>
                    <a:p>
                      <a:pPr marL="55563" marR="0" indent="0" algn="l">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193</a:t>
                      </a: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55563" marR="0" indent="0" algn="ctr">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(16.3 – 22.8)</a:t>
                      </a: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rowSpan="2">
                  <a:txBody>
                    <a:bodyPr/>
                    <a:lstStyle/>
                    <a:p>
                      <a:pPr marL="55563" marR="0" lvl="0" indent="0" algn="ctr" defTabSz="457200" rtl="0" eaLnBrk="1" fontAlgn="auto" latinLnBrk="0" hangingPunct="1">
                        <a:lnSpc>
                          <a:spcPct val="100000"/>
                        </a:lnSpc>
                        <a:spcBef>
                          <a:spcPts val="0"/>
                        </a:spcBef>
                        <a:spcAft>
                          <a:spcPts val="0"/>
                        </a:spcAft>
                        <a:buClrTx/>
                        <a:buSzTx/>
                        <a:buFontTx/>
                        <a:buNone/>
                        <a:tabLst/>
                        <a:defRPr/>
                      </a:pPr>
                      <a:r>
                        <a:rPr lang="en-GB" dirty="0">
                          <a:solidFill>
                            <a:schemeClr val="tx2"/>
                          </a:solidFill>
                          <a:ea typeface="Aileron" charset="0"/>
                          <a:cs typeface="Arial" panose="020B0604020202020204" pitchFamily="34" charset="0"/>
                        </a:rPr>
                        <a:t>All Patients</a:t>
                      </a:r>
                    </a:p>
                  </a:txBody>
                  <a:tcPr marL="18383" marR="18383" marT="0" marB="0" anchor="ctr">
                    <a:lnL w="12700" cmpd="sng">
                      <a:noFill/>
                    </a:lnL>
                    <a:lnR w="12700" cmpd="sng">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63487079"/>
                  </a:ext>
                </a:extLst>
              </a:tr>
              <a:tr h="385547">
                <a:tc>
                  <a:txBody>
                    <a:bodyPr/>
                    <a:lstStyle/>
                    <a:p>
                      <a:pPr marL="55563" marR="0" indent="0" algn="l">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374</a:t>
                      </a:r>
                    </a:p>
                  </a:txBody>
                  <a:tcPr marL="18383" marR="18383"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55563" marR="0" indent="0" algn="ctr">
                        <a:lnSpc>
                          <a:spcPct val="100000"/>
                        </a:lnSpc>
                        <a:spcBef>
                          <a:spcPts val="0"/>
                        </a:spcBef>
                        <a:spcAft>
                          <a:spcPts val="0"/>
                        </a:spcAft>
                      </a:pPr>
                      <a:r>
                        <a:rPr lang="en-US" sz="1800" dirty="0">
                          <a:solidFill>
                            <a:schemeClr val="tx2"/>
                          </a:solidFill>
                          <a:effectLst/>
                          <a:latin typeface="+mn-lt"/>
                          <a:ea typeface="SimSun" panose="02010600030101010101" pitchFamily="2" charset="-122"/>
                          <a:cs typeface="Times New Roman" panose="02020603050405020304" pitchFamily="18" charset="0"/>
                        </a:rPr>
                        <a:t>(22.6 – 28.1)</a:t>
                      </a:r>
                    </a:p>
                  </a:txBody>
                  <a:tcPr marL="18383" marR="18383"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pPr marL="55563" marR="0" indent="0" algn="ctr">
                        <a:lnSpc>
                          <a:spcPct val="100000"/>
                        </a:lnSpc>
                        <a:spcBef>
                          <a:spcPts val="0"/>
                        </a:spcBef>
                        <a:spcAft>
                          <a:spcPts val="0"/>
                        </a:spcAft>
                      </a:pPr>
                      <a:endParaRPr lang="en-US" sz="1800" dirty="0">
                        <a:solidFill>
                          <a:schemeClr val="tx2"/>
                        </a:solidFill>
                        <a:effectLst/>
                        <a:latin typeface="+mn-lt"/>
                        <a:ea typeface="SimSun" panose="02010600030101010101" pitchFamily="2" charset="-122"/>
                        <a:cs typeface="Times New Roman" panose="02020603050405020304" pitchFamily="18" charset="0"/>
                      </a:endParaRPr>
                    </a:p>
                  </a:txBody>
                  <a:tcPr marL="18383" marR="18383" marT="0" marB="0" anchor="ct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2527948389"/>
                  </a:ext>
                </a:extLst>
              </a:tr>
            </a:tbl>
          </a:graphicData>
        </a:graphic>
      </p:graphicFrame>
      <p:sp>
        <p:nvSpPr>
          <p:cNvPr id="1773" name="Shape 1773"/>
          <p:cNvSpPr txBox="1">
            <a:spLocks noGrp="1"/>
          </p:cNvSpPr>
          <p:nvPr>
            <p:ph type="title"/>
          </p:nvPr>
        </p:nvSpPr>
        <p:spPr/>
        <p:txBody>
          <a:bodyPr>
            <a:normAutofit/>
          </a:bodyPr>
          <a:lstStyle/>
          <a:p>
            <a:pPr lvl="0">
              <a:lnSpc>
                <a:spcPts val="3000"/>
              </a:lnSpc>
            </a:pPr>
            <a:r>
              <a:rPr lang="en-GB" dirty="0">
                <a:solidFill>
                  <a:srgbClr val="5D8298"/>
                </a:solidFill>
                <a:sym typeface="Arial"/>
              </a:rPr>
              <a:t>Median OS of 26 </a:t>
            </a:r>
            <a:r>
              <a:rPr lang="en-GB" dirty="0">
                <a:solidFill>
                  <a:srgbClr val="5D8298"/>
                </a:solidFill>
              </a:rPr>
              <a:t>M</a:t>
            </a:r>
            <a:r>
              <a:rPr lang="en-GB" dirty="0">
                <a:solidFill>
                  <a:srgbClr val="5D8298"/>
                </a:solidFill>
                <a:sym typeface="Arial"/>
              </a:rPr>
              <a:t>onths From </a:t>
            </a:r>
            <a:r>
              <a:rPr lang="en-GB" dirty="0">
                <a:solidFill>
                  <a:srgbClr val="5D8298"/>
                </a:solidFill>
              </a:rPr>
              <a:t>F</a:t>
            </a:r>
            <a:r>
              <a:rPr lang="en-GB" dirty="0">
                <a:solidFill>
                  <a:srgbClr val="5D8298"/>
                </a:solidFill>
                <a:sym typeface="Arial"/>
              </a:rPr>
              <a:t>irst Sorafenib </a:t>
            </a:r>
            <a:br>
              <a:rPr lang="en-GB" dirty="0">
                <a:solidFill>
                  <a:srgbClr val="5D8298"/>
                </a:solidFill>
                <a:sym typeface="Arial"/>
              </a:rPr>
            </a:br>
            <a:r>
              <a:rPr lang="en-GB" dirty="0">
                <a:solidFill>
                  <a:srgbClr val="5D8298"/>
                </a:solidFill>
              </a:rPr>
              <a:t>D</a:t>
            </a:r>
            <a:r>
              <a:rPr lang="en-GB" dirty="0">
                <a:solidFill>
                  <a:srgbClr val="5D8298"/>
                </a:solidFill>
                <a:sym typeface="Arial"/>
              </a:rPr>
              <a:t>ose to </a:t>
            </a:r>
            <a:r>
              <a:rPr lang="en-GB" dirty="0">
                <a:solidFill>
                  <a:srgbClr val="5D8298"/>
                </a:solidFill>
              </a:rPr>
              <a:t>D</a:t>
            </a:r>
            <a:r>
              <a:rPr lang="en-GB" dirty="0">
                <a:solidFill>
                  <a:srgbClr val="5D8298"/>
                </a:solidFill>
                <a:sym typeface="Arial"/>
              </a:rPr>
              <a:t>eath in RESORCE study</a:t>
            </a:r>
          </a:p>
        </p:txBody>
      </p:sp>
      <p:sp>
        <p:nvSpPr>
          <p:cNvPr id="3" name="TextBox 2"/>
          <p:cNvSpPr txBox="1"/>
          <p:nvPr/>
        </p:nvSpPr>
        <p:spPr>
          <a:xfrm>
            <a:off x="1828800" y="6477000"/>
            <a:ext cx="241021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dirty="0">
                <a:ln>
                  <a:noFill/>
                </a:ln>
                <a:solidFill>
                  <a:prstClr val="white"/>
                </a:solidFill>
                <a:effectLst/>
                <a:uLnTx/>
                <a:uFillTx/>
                <a:latin typeface="Calibri"/>
                <a:ea typeface="+mn-ea"/>
                <a:cs typeface="+mn-cs"/>
              </a:rPr>
              <a:t>Finn RS et al J Hep 2018</a:t>
            </a:r>
          </a:p>
        </p:txBody>
      </p:sp>
      <p:grpSp>
        <p:nvGrpSpPr>
          <p:cNvPr id="234" name="Group 233">
            <a:extLst>
              <a:ext uri="{FF2B5EF4-FFF2-40B4-BE49-F238E27FC236}">
                <a16:creationId xmlns:a16="http://schemas.microsoft.com/office/drawing/2014/main" id="{D7617489-A0B7-4326-B993-48B8C1509262}"/>
              </a:ext>
            </a:extLst>
          </p:cNvPr>
          <p:cNvGrpSpPr/>
          <p:nvPr/>
        </p:nvGrpSpPr>
        <p:grpSpPr>
          <a:xfrm>
            <a:off x="4444962" y="2166272"/>
            <a:ext cx="5595351" cy="3624700"/>
            <a:chOff x="3648075" y="2166272"/>
            <a:chExt cx="5595351" cy="3624700"/>
          </a:xfrm>
        </p:grpSpPr>
        <p:sp>
          <p:nvSpPr>
            <p:cNvPr id="2" name="Rectangle 1">
              <a:extLst>
                <a:ext uri="{FF2B5EF4-FFF2-40B4-BE49-F238E27FC236}">
                  <a16:creationId xmlns:a16="http://schemas.microsoft.com/office/drawing/2014/main" id="{B5F03D53-2A15-4576-B0C2-1F9B430D5B07}"/>
                </a:ext>
              </a:extLst>
            </p:cNvPr>
            <p:cNvSpPr/>
            <p:nvPr/>
          </p:nvSpPr>
          <p:spPr>
            <a:xfrm>
              <a:off x="5205703" y="5591449"/>
              <a:ext cx="152825" cy="152825"/>
            </a:xfrm>
            <a:prstGeom prst="rect">
              <a:avLst/>
            </a:prstGeom>
            <a:gradFill>
              <a:gsLst>
                <a:gs pos="0">
                  <a:schemeClr val="accent5">
                    <a:lumMod val="25000"/>
                  </a:schemeClr>
                </a:gs>
                <a:gs pos="100000">
                  <a:schemeClr val="accent5">
                    <a:lumMod val="50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38CF80C2-9DA8-4E36-9847-A0EC706E4A75}"/>
                </a:ext>
              </a:extLst>
            </p:cNvPr>
            <p:cNvSpPr/>
            <p:nvPr/>
          </p:nvSpPr>
          <p:spPr>
            <a:xfrm>
              <a:off x="6705587" y="5599658"/>
              <a:ext cx="136407" cy="136407"/>
            </a:xfrm>
            <a:prstGeom prst="rect">
              <a:avLst/>
            </a:prstGeom>
            <a:gradFill>
              <a:gsLst>
                <a:gs pos="0">
                  <a:schemeClr val="bg1">
                    <a:lumMod val="50000"/>
                  </a:schemeClr>
                </a:gs>
                <a:gs pos="100000">
                  <a:schemeClr val="bg1">
                    <a:lumMod val="75000"/>
                  </a:schemeClr>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41" name="TextBox 140">
              <a:extLst>
                <a:ext uri="{FF2B5EF4-FFF2-40B4-BE49-F238E27FC236}">
                  <a16:creationId xmlns:a16="http://schemas.microsoft.com/office/drawing/2014/main" id="{FDED366D-74C3-4269-A2D2-6F655B76DDA0}"/>
                </a:ext>
              </a:extLst>
            </p:cNvPr>
            <p:cNvSpPr txBox="1"/>
            <p:nvPr/>
          </p:nvSpPr>
          <p:spPr>
            <a:xfrm>
              <a:off x="6555315" y="5544751"/>
              <a:ext cx="1445016" cy="246221"/>
            </a:xfrm>
            <a:prstGeom prst="rect">
              <a:avLst/>
            </a:prstGeom>
            <a:noFill/>
          </p:spPr>
          <p:txBody>
            <a:bodyPr wrap="square" tIns="0" bIns="0" rtlCol="0">
              <a:spAutoFit/>
            </a:bodyPr>
            <a:lstStyle/>
            <a:p>
              <a:pPr algn="ctr"/>
              <a:r>
                <a:rPr lang="en-GB" sz="1600" dirty="0">
                  <a:solidFill>
                    <a:schemeClr val="tx2"/>
                  </a:solidFill>
                  <a:ea typeface="Aileron" charset="0"/>
                  <a:cs typeface="Arial" panose="020B0604020202020204" pitchFamily="34" charset="0"/>
                </a:rPr>
                <a:t>Placebo</a:t>
              </a:r>
            </a:p>
          </p:txBody>
        </p:sp>
        <p:sp>
          <p:nvSpPr>
            <p:cNvPr id="144" name="TextBox 143">
              <a:extLst>
                <a:ext uri="{FF2B5EF4-FFF2-40B4-BE49-F238E27FC236}">
                  <a16:creationId xmlns:a16="http://schemas.microsoft.com/office/drawing/2014/main" id="{7BA6A9B4-C4A2-4D1D-A6AF-34A88CA02F60}"/>
                </a:ext>
              </a:extLst>
            </p:cNvPr>
            <p:cNvSpPr txBox="1"/>
            <p:nvPr/>
          </p:nvSpPr>
          <p:spPr>
            <a:xfrm>
              <a:off x="5300173" y="5544751"/>
              <a:ext cx="1244423" cy="246221"/>
            </a:xfrm>
            <a:prstGeom prst="rect">
              <a:avLst/>
            </a:prstGeom>
            <a:noFill/>
          </p:spPr>
          <p:txBody>
            <a:bodyPr wrap="square" tIns="0" bIns="0" rtlCol="0">
              <a:spAutoFit/>
            </a:bodyPr>
            <a:lstStyle/>
            <a:p>
              <a:pPr algn="ctr"/>
              <a:r>
                <a:rPr lang="en-GB" sz="1600" dirty="0">
                  <a:solidFill>
                    <a:schemeClr val="tx2"/>
                  </a:solidFill>
                  <a:ea typeface="Aileron" charset="0"/>
                  <a:cs typeface="Arial" panose="020B0604020202020204" pitchFamily="34" charset="0"/>
                </a:rPr>
                <a:t>Regorafenib</a:t>
              </a:r>
            </a:p>
          </p:txBody>
        </p:sp>
        <p:grpSp>
          <p:nvGrpSpPr>
            <p:cNvPr id="12" name="Group 11">
              <a:extLst>
                <a:ext uri="{FF2B5EF4-FFF2-40B4-BE49-F238E27FC236}">
                  <a16:creationId xmlns:a16="http://schemas.microsoft.com/office/drawing/2014/main" id="{7DB36E80-42BD-4CFD-95CB-99DC6ACC601F}"/>
                </a:ext>
              </a:extLst>
            </p:cNvPr>
            <p:cNvGrpSpPr/>
            <p:nvPr/>
          </p:nvGrpSpPr>
          <p:grpSpPr>
            <a:xfrm>
              <a:off x="5520629" y="2166272"/>
              <a:ext cx="3722797" cy="3077521"/>
              <a:chOff x="5520629" y="2382299"/>
              <a:chExt cx="3722797" cy="2308602"/>
            </a:xfrm>
          </p:grpSpPr>
          <p:sp>
            <p:nvSpPr>
              <p:cNvPr id="189" name="TextBox 188">
                <a:extLst>
                  <a:ext uri="{FF2B5EF4-FFF2-40B4-BE49-F238E27FC236}">
                    <a16:creationId xmlns:a16="http://schemas.microsoft.com/office/drawing/2014/main" id="{F5855033-A723-44B9-8488-C7B2E3A49C69}"/>
                  </a:ext>
                </a:extLst>
              </p:cNvPr>
              <p:cNvSpPr txBox="1"/>
              <p:nvPr/>
            </p:nvSpPr>
            <p:spPr>
              <a:xfrm>
                <a:off x="5520629"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0</a:t>
                </a:r>
              </a:p>
            </p:txBody>
          </p:sp>
          <p:sp>
            <p:nvSpPr>
              <p:cNvPr id="193" name="TextBox 192">
                <a:extLst>
                  <a:ext uri="{FF2B5EF4-FFF2-40B4-BE49-F238E27FC236}">
                    <a16:creationId xmlns:a16="http://schemas.microsoft.com/office/drawing/2014/main" id="{241994D6-8165-46E6-82DF-A9F886F1EB05}"/>
                  </a:ext>
                </a:extLst>
              </p:cNvPr>
              <p:cNvSpPr txBox="1"/>
              <p:nvPr/>
            </p:nvSpPr>
            <p:spPr>
              <a:xfrm>
                <a:off x="7706595"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20</a:t>
                </a:r>
              </a:p>
            </p:txBody>
          </p:sp>
          <p:sp>
            <p:nvSpPr>
              <p:cNvPr id="194" name="TextBox 193">
                <a:extLst>
                  <a:ext uri="{FF2B5EF4-FFF2-40B4-BE49-F238E27FC236}">
                    <a16:creationId xmlns:a16="http://schemas.microsoft.com/office/drawing/2014/main" id="{0D9D5017-C383-4055-A8F7-9D22A4F54C36}"/>
                  </a:ext>
                </a:extLst>
              </p:cNvPr>
              <p:cNvSpPr txBox="1"/>
              <p:nvPr/>
            </p:nvSpPr>
            <p:spPr>
              <a:xfrm>
                <a:off x="8244282"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25</a:t>
                </a:r>
              </a:p>
            </p:txBody>
          </p:sp>
          <p:sp>
            <p:nvSpPr>
              <p:cNvPr id="195" name="TextBox 194">
                <a:extLst>
                  <a:ext uri="{FF2B5EF4-FFF2-40B4-BE49-F238E27FC236}">
                    <a16:creationId xmlns:a16="http://schemas.microsoft.com/office/drawing/2014/main" id="{5D9D6682-9E5A-4405-B3FC-920197C64CA4}"/>
                  </a:ext>
                </a:extLst>
              </p:cNvPr>
              <p:cNvSpPr txBox="1"/>
              <p:nvPr/>
            </p:nvSpPr>
            <p:spPr>
              <a:xfrm>
                <a:off x="6073564"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5</a:t>
                </a:r>
              </a:p>
            </p:txBody>
          </p:sp>
          <p:sp>
            <p:nvSpPr>
              <p:cNvPr id="204" name="TextBox 203">
                <a:extLst>
                  <a:ext uri="{FF2B5EF4-FFF2-40B4-BE49-F238E27FC236}">
                    <a16:creationId xmlns:a16="http://schemas.microsoft.com/office/drawing/2014/main" id="{D4C45203-C8E3-474D-87BE-D82422DF3228}"/>
                  </a:ext>
                </a:extLst>
              </p:cNvPr>
              <p:cNvSpPr txBox="1"/>
              <p:nvPr/>
            </p:nvSpPr>
            <p:spPr>
              <a:xfrm>
                <a:off x="6616141"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10</a:t>
                </a:r>
              </a:p>
            </p:txBody>
          </p:sp>
          <p:sp>
            <p:nvSpPr>
              <p:cNvPr id="206" name="TextBox 205">
                <a:extLst>
                  <a:ext uri="{FF2B5EF4-FFF2-40B4-BE49-F238E27FC236}">
                    <a16:creationId xmlns:a16="http://schemas.microsoft.com/office/drawing/2014/main" id="{279E1FAC-3B10-4071-88F1-C2EABB170C5B}"/>
                  </a:ext>
                </a:extLst>
              </p:cNvPr>
              <p:cNvSpPr txBox="1"/>
              <p:nvPr/>
            </p:nvSpPr>
            <p:spPr>
              <a:xfrm>
                <a:off x="7173809"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15</a:t>
                </a:r>
              </a:p>
            </p:txBody>
          </p:sp>
          <p:sp>
            <p:nvSpPr>
              <p:cNvPr id="216" name="TextBox 215">
                <a:extLst>
                  <a:ext uri="{FF2B5EF4-FFF2-40B4-BE49-F238E27FC236}">
                    <a16:creationId xmlns:a16="http://schemas.microsoft.com/office/drawing/2014/main" id="{9248DA39-CA60-402F-9A49-BCAFDEC59736}"/>
                  </a:ext>
                </a:extLst>
              </p:cNvPr>
              <p:cNvSpPr txBox="1"/>
              <p:nvPr/>
            </p:nvSpPr>
            <p:spPr>
              <a:xfrm>
                <a:off x="8811426" y="4413847"/>
                <a:ext cx="432000" cy="277054"/>
              </a:xfrm>
              <a:prstGeom prst="rect">
                <a:avLst/>
              </a:prstGeom>
              <a:noFill/>
            </p:spPr>
            <p:txBody>
              <a:bodyPr wrap="square" rtlCol="0">
                <a:spAutoFit/>
              </a:bodyPr>
              <a:lstStyle/>
              <a:p>
                <a:pPr algn="ctr"/>
                <a:r>
                  <a:rPr lang="en-GB" dirty="0">
                    <a:solidFill>
                      <a:schemeClr val="tx2"/>
                    </a:solidFill>
                    <a:ea typeface="Aileron" charset="0"/>
                    <a:cs typeface="Arial" panose="020B0604020202020204" pitchFamily="34" charset="0"/>
                  </a:rPr>
                  <a:t>30</a:t>
                </a:r>
              </a:p>
            </p:txBody>
          </p:sp>
          <p:cxnSp>
            <p:nvCxnSpPr>
              <p:cNvPr id="160" name="Straight Connector 159">
                <a:extLst>
                  <a:ext uri="{FF2B5EF4-FFF2-40B4-BE49-F238E27FC236}">
                    <a16:creationId xmlns:a16="http://schemas.microsoft.com/office/drawing/2014/main" id="{A70A9228-1BA9-4EAE-8EA4-20C1A814DCD6}"/>
                  </a:ext>
                </a:extLst>
              </p:cNvPr>
              <p:cNvCxnSpPr>
                <a:cxnSpLocks/>
              </p:cNvCxnSpPr>
              <p:nvPr/>
            </p:nvCxnSpPr>
            <p:spPr>
              <a:xfrm rot="16200000" flipH="1">
                <a:off x="8410969"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F594925B-BDAC-4EB6-8D63-8384CAFCA9B1}"/>
                  </a:ext>
                </a:extLst>
              </p:cNvPr>
              <p:cNvCxnSpPr>
                <a:cxnSpLocks/>
              </p:cNvCxnSpPr>
              <p:nvPr/>
            </p:nvCxnSpPr>
            <p:spPr>
              <a:xfrm rot="16200000" flipH="1">
                <a:off x="7873551"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4" name="Straight Connector 163">
                <a:extLst>
                  <a:ext uri="{FF2B5EF4-FFF2-40B4-BE49-F238E27FC236}">
                    <a16:creationId xmlns:a16="http://schemas.microsoft.com/office/drawing/2014/main" id="{880009DA-4936-44AE-9E29-BBD5F7ABA374}"/>
                  </a:ext>
                </a:extLst>
              </p:cNvPr>
              <p:cNvCxnSpPr>
                <a:cxnSpLocks/>
              </p:cNvCxnSpPr>
              <p:nvPr/>
            </p:nvCxnSpPr>
            <p:spPr>
              <a:xfrm rot="16200000" flipH="1">
                <a:off x="5679620"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3" name="Straight Connector 172">
                <a:extLst>
                  <a:ext uri="{FF2B5EF4-FFF2-40B4-BE49-F238E27FC236}">
                    <a16:creationId xmlns:a16="http://schemas.microsoft.com/office/drawing/2014/main" id="{2A16DA75-3AC9-4F67-893C-007276280FB1}"/>
                  </a:ext>
                </a:extLst>
              </p:cNvPr>
              <p:cNvCxnSpPr>
                <a:cxnSpLocks/>
              </p:cNvCxnSpPr>
              <p:nvPr/>
            </p:nvCxnSpPr>
            <p:spPr>
              <a:xfrm rot="16200000" flipH="1">
                <a:off x="6237975"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1CAE623F-65D7-4E0B-8CDB-36F41F132077}"/>
                  </a:ext>
                </a:extLst>
              </p:cNvPr>
              <p:cNvCxnSpPr>
                <a:cxnSpLocks/>
              </p:cNvCxnSpPr>
              <p:nvPr/>
            </p:nvCxnSpPr>
            <p:spPr>
              <a:xfrm rot="16200000" flipH="1">
                <a:off x="6778816"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6" name="Straight Connector 175">
                <a:extLst>
                  <a:ext uri="{FF2B5EF4-FFF2-40B4-BE49-F238E27FC236}">
                    <a16:creationId xmlns:a16="http://schemas.microsoft.com/office/drawing/2014/main" id="{41D842C2-C1A5-4952-A806-17E65C3C5E79}"/>
                  </a:ext>
                </a:extLst>
              </p:cNvPr>
              <p:cNvCxnSpPr>
                <a:cxnSpLocks/>
              </p:cNvCxnSpPr>
              <p:nvPr/>
            </p:nvCxnSpPr>
            <p:spPr>
              <a:xfrm rot="16200000" flipH="1">
                <a:off x="7334746"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6" name="Straight Connector 185">
                <a:extLst>
                  <a:ext uri="{FF2B5EF4-FFF2-40B4-BE49-F238E27FC236}">
                    <a16:creationId xmlns:a16="http://schemas.microsoft.com/office/drawing/2014/main" id="{333B9AE6-E5A4-4249-8AE0-58455A412FA7}"/>
                  </a:ext>
                </a:extLst>
              </p:cNvPr>
              <p:cNvCxnSpPr>
                <a:cxnSpLocks/>
              </p:cNvCxnSpPr>
              <p:nvPr/>
            </p:nvCxnSpPr>
            <p:spPr>
              <a:xfrm rot="16200000" flipH="1">
                <a:off x="8975180" y="4416874"/>
                <a:ext cx="72000"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5" name="Straight Connector 154">
                <a:extLst>
                  <a:ext uri="{FF2B5EF4-FFF2-40B4-BE49-F238E27FC236}">
                    <a16:creationId xmlns:a16="http://schemas.microsoft.com/office/drawing/2014/main" id="{980BE6BE-CE18-496E-876B-B44C7D689E8D}"/>
                  </a:ext>
                </a:extLst>
              </p:cNvPr>
              <p:cNvCxnSpPr>
                <a:cxnSpLocks/>
              </p:cNvCxnSpPr>
              <p:nvPr/>
            </p:nvCxnSpPr>
            <p:spPr>
              <a:xfrm flipH="1">
                <a:off x="5708771" y="4387560"/>
                <a:ext cx="3309016" cy="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0" name="TextBox 219">
                <a:extLst>
                  <a:ext uri="{FF2B5EF4-FFF2-40B4-BE49-F238E27FC236}">
                    <a16:creationId xmlns:a16="http://schemas.microsoft.com/office/drawing/2014/main" id="{C6431186-D787-428C-95E6-65D250D140E1}"/>
                  </a:ext>
                </a:extLst>
              </p:cNvPr>
              <p:cNvSpPr txBox="1"/>
              <p:nvPr/>
            </p:nvSpPr>
            <p:spPr>
              <a:xfrm>
                <a:off x="8497643" y="4042907"/>
                <a:ext cx="612000" cy="277054"/>
              </a:xfrm>
              <a:prstGeom prst="rect">
                <a:avLst/>
              </a:prstGeom>
              <a:noFill/>
            </p:spPr>
            <p:txBody>
              <a:bodyPr wrap="square" rtlCol="0">
                <a:spAutoFit/>
              </a:bodyPr>
              <a:lstStyle/>
              <a:p>
                <a:pPr algn="ctr"/>
                <a:r>
                  <a:rPr lang="en-GB" b="1" dirty="0">
                    <a:solidFill>
                      <a:schemeClr val="accent5">
                        <a:lumMod val="25000"/>
                      </a:schemeClr>
                    </a:solidFill>
                    <a:ea typeface="Aileron" charset="0"/>
                    <a:cs typeface="Arial" panose="020B0604020202020204" pitchFamily="34" charset="0"/>
                  </a:rPr>
                  <a:t>26</a:t>
                </a:r>
              </a:p>
            </p:txBody>
          </p:sp>
          <p:sp>
            <p:nvSpPr>
              <p:cNvPr id="221" name="TextBox 220">
                <a:extLst>
                  <a:ext uri="{FF2B5EF4-FFF2-40B4-BE49-F238E27FC236}">
                    <a16:creationId xmlns:a16="http://schemas.microsoft.com/office/drawing/2014/main" id="{54322320-D60D-4F05-A51F-9D8DFCC064D0}"/>
                  </a:ext>
                </a:extLst>
              </p:cNvPr>
              <p:cNvSpPr txBox="1"/>
              <p:nvPr/>
            </p:nvSpPr>
            <p:spPr>
              <a:xfrm>
                <a:off x="8026167" y="3458883"/>
                <a:ext cx="612000" cy="277054"/>
              </a:xfrm>
              <a:prstGeom prst="rect">
                <a:avLst/>
              </a:prstGeom>
              <a:noFill/>
            </p:spPr>
            <p:txBody>
              <a:bodyPr wrap="square" rtlCol="0" anchor="ctr">
                <a:spAutoFit/>
              </a:bodyPr>
              <a:lstStyle/>
              <a:p>
                <a:pPr algn="ctr"/>
                <a:r>
                  <a:rPr lang="en-GB" b="1" dirty="0">
                    <a:solidFill>
                      <a:schemeClr val="accent5">
                        <a:lumMod val="25000"/>
                      </a:schemeClr>
                    </a:solidFill>
                    <a:ea typeface="Aileron" charset="0"/>
                    <a:cs typeface="Arial" panose="020B0604020202020204" pitchFamily="34" charset="0"/>
                  </a:rPr>
                  <a:t>21.5</a:t>
                </a:r>
              </a:p>
            </p:txBody>
          </p:sp>
          <p:sp>
            <p:nvSpPr>
              <p:cNvPr id="222" name="TextBox 221">
                <a:extLst>
                  <a:ext uri="{FF2B5EF4-FFF2-40B4-BE49-F238E27FC236}">
                    <a16:creationId xmlns:a16="http://schemas.microsoft.com/office/drawing/2014/main" id="{431A3D5A-C878-4164-B38C-81411A61F2F3}"/>
                  </a:ext>
                </a:extLst>
              </p:cNvPr>
              <p:cNvSpPr txBox="1"/>
              <p:nvPr/>
            </p:nvSpPr>
            <p:spPr>
              <a:xfrm>
                <a:off x="8625565" y="2870259"/>
                <a:ext cx="612000" cy="277054"/>
              </a:xfrm>
              <a:prstGeom prst="rect">
                <a:avLst/>
              </a:prstGeom>
              <a:noFill/>
            </p:spPr>
            <p:txBody>
              <a:bodyPr wrap="square" rtlCol="0" anchor="ctr">
                <a:spAutoFit/>
              </a:bodyPr>
              <a:lstStyle/>
              <a:p>
                <a:pPr algn="ctr"/>
                <a:r>
                  <a:rPr lang="en-GB" b="1" dirty="0">
                    <a:solidFill>
                      <a:schemeClr val="accent5">
                        <a:lumMod val="25000"/>
                      </a:schemeClr>
                    </a:solidFill>
                    <a:ea typeface="Aileron" charset="0"/>
                    <a:cs typeface="Arial" panose="020B0604020202020204" pitchFamily="34" charset="0"/>
                  </a:rPr>
                  <a:t>26.8</a:t>
                </a:r>
              </a:p>
            </p:txBody>
          </p:sp>
          <p:sp>
            <p:nvSpPr>
              <p:cNvPr id="223" name="TextBox 222">
                <a:extLst>
                  <a:ext uri="{FF2B5EF4-FFF2-40B4-BE49-F238E27FC236}">
                    <a16:creationId xmlns:a16="http://schemas.microsoft.com/office/drawing/2014/main" id="{A20BD2FA-3C8E-4417-BCD5-A93803D87AF7}"/>
                  </a:ext>
                </a:extLst>
              </p:cNvPr>
              <p:cNvSpPr txBox="1"/>
              <p:nvPr/>
            </p:nvSpPr>
            <p:spPr>
              <a:xfrm>
                <a:off x="7890593" y="2648760"/>
                <a:ext cx="612000" cy="277054"/>
              </a:xfrm>
              <a:prstGeom prst="rect">
                <a:avLst/>
              </a:prstGeom>
              <a:noFill/>
            </p:spPr>
            <p:txBody>
              <a:bodyPr wrap="square" rtlCol="0" anchor="ctr">
                <a:spAutoFit/>
              </a:bodyPr>
              <a:lstStyle/>
              <a:p>
                <a:pPr algn="ctr"/>
                <a:r>
                  <a:rPr lang="en-GB" b="1" dirty="0">
                    <a:solidFill>
                      <a:schemeClr val="bg1">
                        <a:lumMod val="50000"/>
                      </a:schemeClr>
                    </a:solidFill>
                    <a:ea typeface="Aileron" charset="0"/>
                    <a:cs typeface="Arial" panose="020B0604020202020204" pitchFamily="34" charset="0"/>
                  </a:rPr>
                  <a:t>20.1</a:t>
                </a:r>
              </a:p>
            </p:txBody>
          </p:sp>
          <p:sp>
            <p:nvSpPr>
              <p:cNvPr id="224" name="TextBox 223">
                <a:extLst>
                  <a:ext uri="{FF2B5EF4-FFF2-40B4-BE49-F238E27FC236}">
                    <a16:creationId xmlns:a16="http://schemas.microsoft.com/office/drawing/2014/main" id="{B6AB0411-24B0-49D0-AC51-8CA719D9C4B6}"/>
                  </a:ext>
                </a:extLst>
              </p:cNvPr>
              <p:cNvSpPr txBox="1"/>
              <p:nvPr/>
            </p:nvSpPr>
            <p:spPr>
              <a:xfrm>
                <a:off x="7404455" y="3218093"/>
                <a:ext cx="612000" cy="277054"/>
              </a:xfrm>
              <a:prstGeom prst="rect">
                <a:avLst/>
              </a:prstGeom>
              <a:noFill/>
            </p:spPr>
            <p:txBody>
              <a:bodyPr wrap="square" rtlCol="0" anchor="ctr">
                <a:spAutoFit/>
              </a:bodyPr>
              <a:lstStyle/>
              <a:p>
                <a:pPr algn="ctr"/>
                <a:r>
                  <a:rPr lang="en-GB" b="1" dirty="0">
                    <a:solidFill>
                      <a:schemeClr val="bg1">
                        <a:lumMod val="50000"/>
                      </a:schemeClr>
                    </a:solidFill>
                    <a:ea typeface="Aileron" charset="0"/>
                    <a:cs typeface="Arial" panose="020B0604020202020204" pitchFamily="34" charset="0"/>
                  </a:rPr>
                  <a:t>15.6</a:t>
                </a:r>
              </a:p>
            </p:txBody>
          </p:sp>
          <p:sp>
            <p:nvSpPr>
              <p:cNvPr id="225" name="TextBox 224">
                <a:extLst>
                  <a:ext uri="{FF2B5EF4-FFF2-40B4-BE49-F238E27FC236}">
                    <a16:creationId xmlns:a16="http://schemas.microsoft.com/office/drawing/2014/main" id="{ECA0DBF5-834D-4581-836D-CCB6E89FED62}"/>
                  </a:ext>
                </a:extLst>
              </p:cNvPr>
              <p:cNvSpPr txBox="1"/>
              <p:nvPr/>
            </p:nvSpPr>
            <p:spPr>
              <a:xfrm>
                <a:off x="7770912" y="3823526"/>
                <a:ext cx="612000" cy="277054"/>
              </a:xfrm>
              <a:prstGeom prst="rect">
                <a:avLst/>
              </a:prstGeom>
              <a:noFill/>
            </p:spPr>
            <p:txBody>
              <a:bodyPr wrap="square" rtlCol="0" anchor="ctr">
                <a:spAutoFit/>
              </a:bodyPr>
              <a:lstStyle/>
              <a:p>
                <a:pPr algn="ctr"/>
                <a:r>
                  <a:rPr lang="en-GB" b="1" dirty="0">
                    <a:solidFill>
                      <a:schemeClr val="bg1">
                        <a:lumMod val="50000"/>
                      </a:schemeClr>
                    </a:solidFill>
                    <a:ea typeface="Aileron" charset="0"/>
                    <a:cs typeface="Arial" panose="020B0604020202020204" pitchFamily="34" charset="0"/>
                  </a:rPr>
                  <a:t>19.2</a:t>
                </a:r>
              </a:p>
            </p:txBody>
          </p:sp>
          <p:sp>
            <p:nvSpPr>
              <p:cNvPr id="226" name="Rectangle 225">
                <a:extLst>
                  <a:ext uri="{FF2B5EF4-FFF2-40B4-BE49-F238E27FC236}">
                    <a16:creationId xmlns:a16="http://schemas.microsoft.com/office/drawing/2014/main" id="{2EB2ED84-95E0-416D-8D8A-252543A9E20D}"/>
                  </a:ext>
                </a:extLst>
              </p:cNvPr>
              <p:cNvSpPr/>
              <p:nvPr/>
            </p:nvSpPr>
            <p:spPr>
              <a:xfrm>
                <a:off x="5707336" y="2675305"/>
                <a:ext cx="2193931" cy="206156"/>
              </a:xfrm>
              <a:prstGeom prst="rect">
                <a:avLst/>
              </a:prstGeom>
              <a:gradFill flip="none" rotWithShape="1">
                <a:gsLst>
                  <a:gs pos="0">
                    <a:schemeClr val="bg1">
                      <a:lumMod val="50000"/>
                    </a:schemeClr>
                  </a:gs>
                  <a:gs pos="100000">
                    <a:schemeClr val="bg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7" name="Rectangle 226">
                <a:extLst>
                  <a:ext uri="{FF2B5EF4-FFF2-40B4-BE49-F238E27FC236}">
                    <a16:creationId xmlns:a16="http://schemas.microsoft.com/office/drawing/2014/main" id="{B21CC8B5-0ABD-419D-97C9-E49C7A96D40C}"/>
                  </a:ext>
                </a:extLst>
              </p:cNvPr>
              <p:cNvSpPr/>
              <p:nvPr/>
            </p:nvSpPr>
            <p:spPr>
              <a:xfrm>
                <a:off x="5707336" y="3259153"/>
                <a:ext cx="1726100" cy="206156"/>
              </a:xfrm>
              <a:prstGeom prst="rect">
                <a:avLst/>
              </a:prstGeom>
              <a:gradFill flip="none" rotWithShape="1">
                <a:gsLst>
                  <a:gs pos="0">
                    <a:schemeClr val="bg1">
                      <a:lumMod val="50000"/>
                    </a:schemeClr>
                  </a:gs>
                  <a:gs pos="100000">
                    <a:schemeClr val="bg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8" name="Rectangle 227">
                <a:extLst>
                  <a:ext uri="{FF2B5EF4-FFF2-40B4-BE49-F238E27FC236}">
                    <a16:creationId xmlns:a16="http://schemas.microsoft.com/office/drawing/2014/main" id="{37A03635-5076-4763-A348-3A4F42A4D2ED}"/>
                  </a:ext>
                </a:extLst>
              </p:cNvPr>
              <p:cNvSpPr/>
              <p:nvPr/>
            </p:nvSpPr>
            <p:spPr>
              <a:xfrm>
                <a:off x="5707336" y="3861240"/>
                <a:ext cx="2090435" cy="206156"/>
              </a:xfrm>
              <a:prstGeom prst="rect">
                <a:avLst/>
              </a:prstGeom>
              <a:gradFill flip="none" rotWithShape="1">
                <a:gsLst>
                  <a:gs pos="0">
                    <a:schemeClr val="bg1">
                      <a:lumMod val="50000"/>
                    </a:schemeClr>
                  </a:gs>
                  <a:gs pos="100000">
                    <a:schemeClr val="bg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0" name="Rectangle 229">
                <a:extLst>
                  <a:ext uri="{FF2B5EF4-FFF2-40B4-BE49-F238E27FC236}">
                    <a16:creationId xmlns:a16="http://schemas.microsoft.com/office/drawing/2014/main" id="{C7D19E85-6923-4D82-BE76-56A375DA4373}"/>
                  </a:ext>
                </a:extLst>
              </p:cNvPr>
              <p:cNvSpPr/>
              <p:nvPr/>
            </p:nvSpPr>
            <p:spPr>
              <a:xfrm>
                <a:off x="5707336" y="2902539"/>
                <a:ext cx="2923890" cy="206156"/>
              </a:xfrm>
              <a:prstGeom prst="rect">
                <a:avLst/>
              </a:prstGeom>
              <a:gradFill flip="none" rotWithShape="1">
                <a:gsLst>
                  <a:gs pos="0">
                    <a:schemeClr val="accent5">
                      <a:lumMod val="25000"/>
                    </a:schemeClr>
                  </a:gs>
                  <a:gs pos="100000">
                    <a:schemeClr val="accent5">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1" name="Rectangle 230">
                <a:extLst>
                  <a:ext uri="{FF2B5EF4-FFF2-40B4-BE49-F238E27FC236}">
                    <a16:creationId xmlns:a16="http://schemas.microsoft.com/office/drawing/2014/main" id="{EDE13277-130B-4270-8C91-7C63A5990EC0}"/>
                  </a:ext>
                </a:extLst>
              </p:cNvPr>
              <p:cNvSpPr/>
              <p:nvPr/>
            </p:nvSpPr>
            <p:spPr>
              <a:xfrm>
                <a:off x="5707336" y="3486988"/>
                <a:ext cx="2327950" cy="206156"/>
              </a:xfrm>
              <a:prstGeom prst="rect">
                <a:avLst/>
              </a:prstGeom>
              <a:gradFill flip="none" rotWithShape="1">
                <a:gsLst>
                  <a:gs pos="0">
                    <a:schemeClr val="accent5">
                      <a:lumMod val="25000"/>
                    </a:schemeClr>
                  </a:gs>
                  <a:gs pos="100000">
                    <a:schemeClr val="accent5">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2" name="Rectangle 231">
                <a:extLst>
                  <a:ext uri="{FF2B5EF4-FFF2-40B4-BE49-F238E27FC236}">
                    <a16:creationId xmlns:a16="http://schemas.microsoft.com/office/drawing/2014/main" id="{0D2B99E3-B27C-4D18-8184-331088B5DAD2}"/>
                  </a:ext>
                </a:extLst>
              </p:cNvPr>
              <p:cNvSpPr/>
              <p:nvPr/>
            </p:nvSpPr>
            <p:spPr>
              <a:xfrm>
                <a:off x="5707336" y="4085472"/>
                <a:ext cx="2872815" cy="206156"/>
              </a:xfrm>
              <a:prstGeom prst="rect">
                <a:avLst/>
              </a:prstGeom>
              <a:gradFill flip="none" rotWithShape="1">
                <a:gsLst>
                  <a:gs pos="0">
                    <a:schemeClr val="accent5">
                      <a:lumMod val="25000"/>
                    </a:schemeClr>
                  </a:gs>
                  <a:gs pos="100000">
                    <a:schemeClr val="accent5">
                      <a:lumMod val="50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cxnSp>
            <p:nvCxnSpPr>
              <p:cNvPr id="145" name="Straight Connector 144">
                <a:extLst>
                  <a:ext uri="{FF2B5EF4-FFF2-40B4-BE49-F238E27FC236}">
                    <a16:creationId xmlns:a16="http://schemas.microsoft.com/office/drawing/2014/main" id="{14EBF579-15BB-4870-8295-04AC178B6E51}"/>
                  </a:ext>
                </a:extLst>
              </p:cNvPr>
              <p:cNvCxnSpPr>
                <a:cxnSpLocks/>
              </p:cNvCxnSpPr>
              <p:nvPr/>
            </p:nvCxnSpPr>
            <p:spPr>
              <a:xfrm>
                <a:off x="5716391" y="2382299"/>
                <a:ext cx="0" cy="201333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19" name="Rectangle 218">
              <a:extLst>
                <a:ext uri="{FF2B5EF4-FFF2-40B4-BE49-F238E27FC236}">
                  <a16:creationId xmlns:a16="http://schemas.microsoft.com/office/drawing/2014/main" id="{88A5281D-BAB7-434C-A1E2-57000E60D599}"/>
                </a:ext>
              </a:extLst>
            </p:cNvPr>
            <p:cNvSpPr/>
            <p:nvPr/>
          </p:nvSpPr>
          <p:spPr>
            <a:xfrm>
              <a:off x="3648075" y="4011008"/>
              <a:ext cx="5595351" cy="819499"/>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41" name="Text Placeholder 5">
            <a:extLst>
              <a:ext uri="{FF2B5EF4-FFF2-40B4-BE49-F238E27FC236}">
                <a16:creationId xmlns:a16="http://schemas.microsoft.com/office/drawing/2014/main" id="{53D34CE0-442F-4255-93A7-719C2809B183}"/>
              </a:ext>
            </a:extLst>
          </p:cNvPr>
          <p:cNvSpPr txBox="1">
            <a:spLocks/>
          </p:cNvSpPr>
          <p:nvPr/>
        </p:nvSpPr>
        <p:spPr>
          <a:xfrm>
            <a:off x="620184" y="6356352"/>
            <a:ext cx="7610139" cy="318890"/>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None/>
            </a:pPr>
            <a:r>
              <a:rPr lang="en-GB" altLang="en-US" sz="900" dirty="0">
                <a:solidFill>
                  <a:schemeClr val="tx2"/>
                </a:solidFill>
              </a:rPr>
              <a:t>AE, adverse event; atezo, atezolizumab; bev, bevacizumab; CI, confidence interval; HCC, hepatocellular carcinoma; OS, overall survival</a:t>
            </a:r>
          </a:p>
          <a:p>
            <a:pPr marL="0" indent="0">
              <a:spcBef>
                <a:spcPts val="0"/>
              </a:spcBef>
              <a:spcAft>
                <a:spcPts val="300"/>
              </a:spcAft>
              <a:buNone/>
            </a:pPr>
            <a:r>
              <a:rPr lang="en-GB" altLang="en-US" sz="900" dirty="0">
                <a:solidFill>
                  <a:schemeClr val="tx2"/>
                </a:solidFill>
              </a:rPr>
              <a:t>Finn RS, et al. J Hepatol. 2018;69:353-58</a:t>
            </a:r>
            <a:endParaRPr lang="en-GB" sz="900" dirty="0">
              <a:solidFill>
                <a:schemeClr val="tx2"/>
              </a:solidFill>
            </a:endParaRPr>
          </a:p>
        </p:txBody>
      </p:sp>
      <p:sp>
        <p:nvSpPr>
          <p:cNvPr id="6" name="Slide Number Placeholder 5">
            <a:extLst>
              <a:ext uri="{FF2B5EF4-FFF2-40B4-BE49-F238E27FC236}">
                <a16:creationId xmlns:a16="http://schemas.microsoft.com/office/drawing/2014/main" id="{9A9D434E-B8EA-4A44-BD74-BF4DDAA59962}"/>
              </a:ext>
            </a:extLst>
          </p:cNvPr>
          <p:cNvSpPr>
            <a:spLocks noGrp="1"/>
          </p:cNvSpPr>
          <p:nvPr>
            <p:ph type="sldNum" sz="quarter" idx="4"/>
          </p:nvPr>
        </p:nvSpPr>
        <p:spPr/>
        <p:txBody>
          <a:bodyPr/>
          <a:lstStyle/>
          <a:p>
            <a:fld id="{FCE43C0F-8A7B-3A4B-9DB5-B3472E36E833}" type="slidenum">
              <a:rPr lang="en-GB" smtClean="0"/>
              <a:pPr/>
              <a:t>33</a:t>
            </a:fld>
            <a:endParaRPr lang="en-GB" dirty="0"/>
          </a:p>
        </p:txBody>
      </p:sp>
      <p:sp>
        <p:nvSpPr>
          <p:cNvPr id="4" name="Rectangle 3">
            <a:extLst>
              <a:ext uri="{FF2B5EF4-FFF2-40B4-BE49-F238E27FC236}">
                <a16:creationId xmlns:a16="http://schemas.microsoft.com/office/drawing/2014/main" id="{493C12F8-F974-224C-AD44-F06CE81E1353}"/>
              </a:ext>
            </a:extLst>
          </p:cNvPr>
          <p:cNvSpPr/>
          <p:nvPr/>
        </p:nvSpPr>
        <p:spPr>
          <a:xfrm>
            <a:off x="619200" y="1276417"/>
            <a:ext cx="11126110" cy="646331"/>
          </a:xfrm>
          <a:prstGeom prst="rect">
            <a:avLst/>
          </a:prstGeom>
        </p:spPr>
        <p:txBody>
          <a:bodyPr wrap="square">
            <a:spAutoFit/>
          </a:bodyPr>
          <a:lstStyle/>
          <a:p>
            <a:r>
              <a:rPr lang="en-CH" dirty="0">
                <a:solidFill>
                  <a:srgbClr val="5D8298"/>
                </a:solidFill>
              </a:rPr>
              <a:t>This analysis examined characteristics and outcomes of patients with HCC who were treated with regorafenib after they had disease progression during sorafenib treatment</a:t>
            </a:r>
          </a:p>
        </p:txBody>
      </p:sp>
    </p:spTree>
    <p:extLst>
      <p:ext uri="{BB962C8B-B14F-4D97-AF65-F5344CB8AC3E}">
        <p14:creationId xmlns:p14="http://schemas.microsoft.com/office/powerpoint/2010/main" val="195586014"/>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Treatment Strategy in the Management of HCC in 2021</a:t>
            </a:r>
          </a:p>
        </p:txBody>
      </p:sp>
      <p:sp>
        <p:nvSpPr>
          <p:cNvPr id="2" name="Text Placeholder 1"/>
          <p:cNvSpPr>
            <a:spLocks noGrp="1"/>
          </p:cNvSpPr>
          <p:nvPr>
            <p:ph sz="quarter" idx="15"/>
          </p:nvPr>
        </p:nvSpPr>
        <p:spPr>
          <a:xfrm>
            <a:off x="619200" y="6264202"/>
            <a:ext cx="11061453" cy="365125"/>
          </a:xfrm>
          <a:solidFill>
            <a:schemeClr val="bg1"/>
          </a:solidFill>
        </p:spPr>
        <p:txBody>
          <a:bodyPr/>
          <a:lstStyle/>
          <a:p>
            <a:r>
              <a:rPr lang="en-GB" dirty="0"/>
              <a:t>AFP, α- fetoprotein; BCLC, Barcelona Clinic Liver cancer; DDLT, deceased- donor liver transplantation; ECOG, Eastern Cooperative Oncology Group; HCC, hepatocellular carcinoma; LDLT, living- donor liver transplantation; M1, distant metastasis; N1, lymph node metastasis; OS, overall survival; RCT, randomised controlled trial; TACE, transarterial chemoembolisation</a:t>
            </a:r>
          </a:p>
          <a:p>
            <a:r>
              <a:rPr lang="en-GB" dirty="0"/>
              <a:t>Llovet JM, et al. Nat Rev Dis Primers. 2021;7:6</a:t>
            </a:r>
          </a:p>
        </p:txBody>
      </p:sp>
      <p:pic>
        <p:nvPicPr>
          <p:cNvPr id="6" name="Picture 5">
            <a:extLst>
              <a:ext uri="{FF2B5EF4-FFF2-40B4-BE49-F238E27FC236}">
                <a16:creationId xmlns:a16="http://schemas.microsoft.com/office/drawing/2014/main" id="{057041F9-4B1F-4646-B6FE-0A65550ECAE2}"/>
              </a:ext>
            </a:extLst>
          </p:cNvPr>
          <p:cNvPicPr>
            <a:picLocks noChangeAspect="1"/>
          </p:cNvPicPr>
          <p:nvPr/>
        </p:nvPicPr>
        <p:blipFill>
          <a:blip r:embed="rId2"/>
          <a:stretch>
            <a:fillRect/>
          </a:stretch>
        </p:blipFill>
        <p:spPr>
          <a:xfrm>
            <a:off x="698049" y="1444696"/>
            <a:ext cx="2221392" cy="979304"/>
          </a:xfrm>
          <a:prstGeom prst="rect">
            <a:avLst/>
          </a:prstGeom>
          <a:effectLst>
            <a:outerShdw blurRad="50800" dist="38100" dir="2700000" algn="tl" rotWithShape="0">
              <a:prstClr val="black">
                <a:alpha val="40000"/>
              </a:prstClr>
            </a:outerShdw>
          </a:effectLst>
        </p:spPr>
      </p:pic>
      <p:grpSp>
        <p:nvGrpSpPr>
          <p:cNvPr id="124" name="Group 123">
            <a:extLst>
              <a:ext uri="{FF2B5EF4-FFF2-40B4-BE49-F238E27FC236}">
                <a16:creationId xmlns:a16="http://schemas.microsoft.com/office/drawing/2014/main" id="{96804648-7F55-4DB9-8039-02A79896950F}"/>
              </a:ext>
            </a:extLst>
          </p:cNvPr>
          <p:cNvGrpSpPr/>
          <p:nvPr/>
        </p:nvGrpSpPr>
        <p:grpSpPr>
          <a:xfrm>
            <a:off x="3105433" y="1304011"/>
            <a:ext cx="8738737" cy="3527996"/>
            <a:chOff x="3105433" y="1304011"/>
            <a:chExt cx="8738737" cy="3527996"/>
          </a:xfrm>
        </p:grpSpPr>
        <p:sp>
          <p:nvSpPr>
            <p:cNvPr id="43" name="Rectangle 42">
              <a:extLst>
                <a:ext uri="{FF2B5EF4-FFF2-40B4-BE49-F238E27FC236}">
                  <a16:creationId xmlns:a16="http://schemas.microsoft.com/office/drawing/2014/main" id="{9610BE3E-EF37-4320-923B-12F018FD575C}"/>
                </a:ext>
              </a:extLst>
            </p:cNvPr>
            <p:cNvSpPr/>
            <p:nvPr/>
          </p:nvSpPr>
          <p:spPr>
            <a:xfrm>
              <a:off x="3105433" y="1588764"/>
              <a:ext cx="8738736" cy="685419"/>
            </a:xfrm>
            <a:prstGeom prst="rect">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21CA0FC0-BAA5-4A15-8CC4-93301931EA90}"/>
                </a:ext>
              </a:extLst>
            </p:cNvPr>
            <p:cNvSpPr/>
            <p:nvPr/>
          </p:nvSpPr>
          <p:spPr>
            <a:xfrm>
              <a:off x="3105434" y="2329991"/>
              <a:ext cx="8738736" cy="1588039"/>
            </a:xfrm>
            <a:prstGeom prst="rect">
              <a:avLst/>
            </a:prstGeom>
            <a:solidFill>
              <a:schemeClr val="accent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B27A8C1D-8EED-459A-ABF4-2301DC7BBC04}"/>
                </a:ext>
              </a:extLst>
            </p:cNvPr>
            <p:cNvSpPr/>
            <p:nvPr/>
          </p:nvSpPr>
          <p:spPr>
            <a:xfrm>
              <a:off x="3105434" y="3968789"/>
              <a:ext cx="8738736" cy="778039"/>
            </a:xfrm>
            <a:prstGeom prst="rect">
              <a:avLst/>
            </a:pr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5" name="Rectangle: Rounded Corners 4">
              <a:extLst>
                <a:ext uri="{FF2B5EF4-FFF2-40B4-BE49-F238E27FC236}">
                  <a16:creationId xmlns:a16="http://schemas.microsoft.com/office/drawing/2014/main" id="{A88C463A-6483-44D0-A22A-B4C7841FCFC4}"/>
                </a:ext>
              </a:extLst>
            </p:cNvPr>
            <p:cNvSpPr/>
            <p:nvPr/>
          </p:nvSpPr>
          <p:spPr>
            <a:xfrm>
              <a:off x="6690932" y="1304011"/>
              <a:ext cx="1771650" cy="186748"/>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1000" b="1" dirty="0">
                  <a:solidFill>
                    <a:schemeClr val="tx2"/>
                  </a:solidFill>
                </a:rPr>
                <a:t>HCC</a:t>
              </a:r>
            </a:p>
          </p:txBody>
        </p:sp>
        <p:sp>
          <p:nvSpPr>
            <p:cNvPr id="8" name="Rectangle: Rounded Corners 7">
              <a:extLst>
                <a:ext uri="{FF2B5EF4-FFF2-40B4-BE49-F238E27FC236}">
                  <a16:creationId xmlns:a16="http://schemas.microsoft.com/office/drawing/2014/main" id="{2086A356-46FC-40D5-A738-85CA3060ADED}"/>
                </a:ext>
              </a:extLst>
            </p:cNvPr>
            <p:cNvSpPr/>
            <p:nvPr/>
          </p:nvSpPr>
          <p:spPr>
            <a:xfrm>
              <a:off x="385651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r>
                <a:rPr lang="en-GB" sz="900" b="1" dirty="0">
                  <a:solidFill>
                    <a:schemeClr val="tx2"/>
                  </a:solidFill>
                </a:rPr>
                <a:t>Very early stage (BCLC 0)</a:t>
              </a:r>
            </a:p>
            <a:p>
              <a:pPr marL="72000" indent="-72000">
                <a:buFont typeface="Arial" panose="020B0604020202020204" pitchFamily="34" charset="0"/>
                <a:buChar char="•"/>
              </a:pPr>
              <a:r>
                <a:rPr lang="en-GB" sz="900" dirty="0">
                  <a:solidFill>
                    <a:schemeClr val="tx2"/>
                  </a:solidFill>
                </a:rPr>
                <a:t>Single nodule ≤2 cm</a:t>
              </a:r>
            </a:p>
            <a:p>
              <a:pPr marL="72000" indent="-72000">
                <a:buFont typeface="Arial" panose="020B0604020202020204" pitchFamily="34" charset="0"/>
                <a:buChar char="•"/>
              </a:pPr>
              <a:r>
                <a:rPr lang="en-GB" sz="900" dirty="0">
                  <a:solidFill>
                    <a:schemeClr val="tx2"/>
                  </a:solidFill>
                </a:rPr>
                <a:t>Child-Pugh A ECOG 0</a:t>
              </a:r>
            </a:p>
          </p:txBody>
        </p:sp>
        <p:sp>
          <p:nvSpPr>
            <p:cNvPr id="9" name="TextBox 8">
              <a:extLst>
                <a:ext uri="{FF2B5EF4-FFF2-40B4-BE49-F238E27FC236}">
                  <a16:creationId xmlns:a16="http://schemas.microsoft.com/office/drawing/2014/main" id="{6BF9D560-3359-48B4-9A6E-CA12ABAFCCA9}"/>
                </a:ext>
              </a:extLst>
            </p:cNvPr>
            <p:cNvSpPr txBox="1"/>
            <p:nvPr/>
          </p:nvSpPr>
          <p:spPr>
            <a:xfrm rot="16200000">
              <a:off x="3284110" y="1788040"/>
              <a:ext cx="795411" cy="244682"/>
            </a:xfrm>
            <a:prstGeom prst="rect">
              <a:avLst/>
            </a:prstGeom>
            <a:noFill/>
          </p:spPr>
          <p:txBody>
            <a:bodyPr wrap="none" rtlCol="0">
              <a:spAutoFit/>
            </a:bodyPr>
            <a:lstStyle/>
            <a:p>
              <a:pPr algn="ctr">
                <a:lnSpc>
                  <a:spcPct val="90000"/>
                </a:lnSpc>
              </a:pPr>
              <a:r>
                <a:rPr lang="en-GB" sz="1100" b="1" spc="300" dirty="0">
                  <a:solidFill>
                    <a:schemeClr val="tx2">
                      <a:lumMod val="50000"/>
                    </a:schemeClr>
                  </a:solidFill>
                  <a:ea typeface="Aileron" charset="0"/>
                  <a:cs typeface="Aileron" charset="0"/>
                </a:rPr>
                <a:t>Stages</a:t>
              </a:r>
            </a:p>
          </p:txBody>
        </p:sp>
        <p:sp>
          <p:nvSpPr>
            <p:cNvPr id="10" name="TextBox 9">
              <a:extLst>
                <a:ext uri="{FF2B5EF4-FFF2-40B4-BE49-F238E27FC236}">
                  <a16:creationId xmlns:a16="http://schemas.microsoft.com/office/drawing/2014/main" id="{AF758572-5A8E-4919-8897-42C8A0792B29}"/>
                </a:ext>
              </a:extLst>
            </p:cNvPr>
            <p:cNvSpPr txBox="1"/>
            <p:nvPr/>
          </p:nvSpPr>
          <p:spPr>
            <a:xfrm rot="16200000">
              <a:off x="2828909" y="2908206"/>
              <a:ext cx="1553463" cy="397032"/>
            </a:xfrm>
            <a:prstGeom prst="rect">
              <a:avLst/>
            </a:prstGeom>
            <a:noFill/>
          </p:spPr>
          <p:txBody>
            <a:bodyPr wrap="square" rtlCol="0">
              <a:spAutoFit/>
            </a:bodyPr>
            <a:lstStyle/>
            <a:p>
              <a:pPr algn="ctr">
                <a:lnSpc>
                  <a:spcPct val="90000"/>
                </a:lnSpc>
              </a:pPr>
              <a:r>
                <a:rPr lang="en-GB" sz="1100" b="1" spc="300" dirty="0">
                  <a:solidFill>
                    <a:schemeClr val="tx2">
                      <a:lumMod val="50000"/>
                    </a:schemeClr>
                  </a:solidFill>
                  <a:ea typeface="Aileron" charset="0"/>
                  <a:cs typeface="Aileron" charset="0"/>
                </a:rPr>
                <a:t>Primary </a:t>
              </a:r>
              <a:br>
                <a:rPr lang="en-GB" sz="1100" b="1" spc="300" dirty="0">
                  <a:solidFill>
                    <a:schemeClr val="tx2">
                      <a:lumMod val="50000"/>
                    </a:schemeClr>
                  </a:solidFill>
                  <a:ea typeface="Aileron" charset="0"/>
                  <a:cs typeface="Aileron" charset="0"/>
                </a:rPr>
              </a:br>
              <a:r>
                <a:rPr lang="en-GB" sz="1100" b="1" spc="300" dirty="0">
                  <a:solidFill>
                    <a:schemeClr val="tx2">
                      <a:lumMod val="50000"/>
                    </a:schemeClr>
                  </a:solidFill>
                  <a:ea typeface="Aileron" charset="0"/>
                  <a:cs typeface="Aileron" charset="0"/>
                </a:rPr>
                <a:t>treatments</a:t>
              </a:r>
            </a:p>
          </p:txBody>
        </p:sp>
        <p:sp>
          <p:nvSpPr>
            <p:cNvPr id="11" name="TextBox 10">
              <a:extLst>
                <a:ext uri="{FF2B5EF4-FFF2-40B4-BE49-F238E27FC236}">
                  <a16:creationId xmlns:a16="http://schemas.microsoft.com/office/drawing/2014/main" id="{6517EEBD-AB16-47A8-B18C-9689D9915E36}"/>
                </a:ext>
              </a:extLst>
            </p:cNvPr>
            <p:cNvSpPr txBox="1"/>
            <p:nvPr/>
          </p:nvSpPr>
          <p:spPr>
            <a:xfrm rot="16200000">
              <a:off x="3122175" y="4150026"/>
              <a:ext cx="966931" cy="397032"/>
            </a:xfrm>
            <a:prstGeom prst="rect">
              <a:avLst/>
            </a:prstGeom>
            <a:noFill/>
          </p:spPr>
          <p:txBody>
            <a:bodyPr wrap="none" rtlCol="0">
              <a:spAutoFit/>
            </a:bodyPr>
            <a:lstStyle/>
            <a:p>
              <a:pPr algn="ctr">
                <a:lnSpc>
                  <a:spcPct val="90000"/>
                </a:lnSpc>
              </a:pPr>
              <a:r>
                <a:rPr lang="en-GB" sz="1100" b="1" spc="190" dirty="0">
                  <a:solidFill>
                    <a:schemeClr val="tx2">
                      <a:lumMod val="50000"/>
                    </a:schemeClr>
                  </a:solidFill>
                  <a:ea typeface="Aileron" charset="0"/>
                  <a:cs typeface="Aileron" charset="0"/>
                </a:rPr>
                <a:t>Expected</a:t>
              </a:r>
              <a:br>
                <a:rPr lang="en-GB" sz="1100" b="1" spc="190" dirty="0">
                  <a:solidFill>
                    <a:schemeClr val="tx2">
                      <a:lumMod val="50000"/>
                    </a:schemeClr>
                  </a:solidFill>
                  <a:ea typeface="Aileron" charset="0"/>
                  <a:cs typeface="Aileron" charset="0"/>
                </a:rPr>
              </a:br>
              <a:r>
                <a:rPr lang="en-GB" sz="1100" b="1" spc="190" dirty="0">
                  <a:solidFill>
                    <a:schemeClr val="tx2">
                      <a:lumMod val="50000"/>
                    </a:schemeClr>
                  </a:solidFill>
                  <a:ea typeface="Aileron" charset="0"/>
                  <a:cs typeface="Aileron" charset="0"/>
                </a:rPr>
                <a:t>outcomes</a:t>
              </a:r>
            </a:p>
          </p:txBody>
        </p:sp>
        <p:sp>
          <p:nvSpPr>
            <p:cNvPr id="13" name="Rectangle: Rounded Corners 12">
              <a:extLst>
                <a:ext uri="{FF2B5EF4-FFF2-40B4-BE49-F238E27FC236}">
                  <a16:creationId xmlns:a16="http://schemas.microsoft.com/office/drawing/2014/main" id="{6D7FF896-1D7D-469A-90B2-B2FED23C1253}"/>
                </a:ext>
              </a:extLst>
            </p:cNvPr>
            <p:cNvSpPr/>
            <p:nvPr/>
          </p:nvSpPr>
          <p:spPr>
            <a:xfrm>
              <a:off x="541887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r>
                <a:rPr lang="en-GB" sz="900" b="1" dirty="0">
                  <a:solidFill>
                    <a:schemeClr val="tx2"/>
                  </a:solidFill>
                </a:rPr>
                <a:t>Very early stage (BCLC A)</a:t>
              </a:r>
            </a:p>
            <a:p>
              <a:pPr marL="72000" indent="-72000">
                <a:buFont typeface="Arial" panose="020B0604020202020204" pitchFamily="34" charset="0"/>
                <a:buChar char="•"/>
              </a:pPr>
              <a:r>
                <a:rPr lang="en-GB" sz="900" dirty="0">
                  <a:solidFill>
                    <a:schemeClr val="tx2"/>
                  </a:solidFill>
                </a:rPr>
                <a:t>Single or ≤3 nodule ≤3 cm </a:t>
              </a:r>
            </a:p>
            <a:p>
              <a:pPr marL="72000" indent="-72000">
                <a:buFont typeface="Arial" panose="020B0604020202020204" pitchFamily="34" charset="0"/>
                <a:buChar char="•"/>
              </a:pPr>
              <a:r>
                <a:rPr lang="en-GB" sz="900" dirty="0">
                  <a:solidFill>
                    <a:schemeClr val="tx2"/>
                  </a:solidFill>
                </a:rPr>
                <a:t>Child-Pugh  A-B, ECOG 0</a:t>
              </a:r>
            </a:p>
          </p:txBody>
        </p:sp>
        <p:sp>
          <p:nvSpPr>
            <p:cNvPr id="14" name="Rectangle: Rounded Corners 13">
              <a:extLst>
                <a:ext uri="{FF2B5EF4-FFF2-40B4-BE49-F238E27FC236}">
                  <a16:creationId xmlns:a16="http://schemas.microsoft.com/office/drawing/2014/main" id="{BF481B37-124E-44BF-AD25-5BF774C7027F}"/>
                </a:ext>
              </a:extLst>
            </p:cNvPr>
            <p:cNvSpPr/>
            <p:nvPr/>
          </p:nvSpPr>
          <p:spPr>
            <a:xfrm>
              <a:off x="6981236"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r>
                <a:rPr lang="en-GB" sz="900" b="1" dirty="0">
                  <a:solidFill>
                    <a:schemeClr val="tx2"/>
                  </a:solidFill>
                </a:rPr>
                <a:t>Intermediate stage (BCLC B)</a:t>
              </a:r>
            </a:p>
            <a:p>
              <a:pPr marL="72000" indent="-72000">
                <a:buFont typeface="Arial" panose="020B0604020202020204" pitchFamily="34" charset="0"/>
                <a:buChar char="•"/>
              </a:pPr>
              <a:r>
                <a:rPr lang="en-GB" sz="900" dirty="0">
                  <a:solidFill>
                    <a:schemeClr val="tx2"/>
                  </a:solidFill>
                </a:rPr>
                <a:t>multinodular</a:t>
              </a:r>
            </a:p>
            <a:p>
              <a:pPr marL="72000" indent="-72000">
                <a:buFont typeface="Arial" panose="020B0604020202020204" pitchFamily="34" charset="0"/>
                <a:buChar char="•"/>
              </a:pPr>
              <a:r>
                <a:rPr lang="en-GB" sz="900" dirty="0">
                  <a:solidFill>
                    <a:schemeClr val="tx2"/>
                  </a:solidFill>
                </a:rPr>
                <a:t>Child-Pugh  A-B, ECOG 0</a:t>
              </a:r>
            </a:p>
          </p:txBody>
        </p:sp>
        <p:sp>
          <p:nvSpPr>
            <p:cNvPr id="15" name="Rectangle: Rounded Corners 14">
              <a:extLst>
                <a:ext uri="{FF2B5EF4-FFF2-40B4-BE49-F238E27FC236}">
                  <a16:creationId xmlns:a16="http://schemas.microsoft.com/office/drawing/2014/main" id="{55A0EC9E-9038-4442-83C4-C2826C2D218D}"/>
                </a:ext>
              </a:extLst>
            </p:cNvPr>
            <p:cNvSpPr/>
            <p:nvPr/>
          </p:nvSpPr>
          <p:spPr>
            <a:xfrm>
              <a:off x="8547000"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r>
                <a:rPr lang="en-GB" sz="900" b="1" dirty="0">
                  <a:solidFill>
                    <a:schemeClr val="tx2"/>
                  </a:solidFill>
                </a:rPr>
                <a:t>Advanced stage (BCLC C)</a:t>
              </a:r>
            </a:p>
            <a:p>
              <a:pPr marL="72000" indent="-72000">
                <a:buFont typeface="Arial" panose="020B0604020202020204" pitchFamily="34" charset="0"/>
                <a:buChar char="•"/>
              </a:pPr>
              <a:r>
                <a:rPr lang="en-GB" sz="900" dirty="0">
                  <a:solidFill>
                    <a:schemeClr val="tx2"/>
                  </a:solidFill>
                </a:rPr>
                <a:t>Portal invasion, N1, M1</a:t>
              </a:r>
            </a:p>
            <a:p>
              <a:pPr marL="72000" indent="-72000">
                <a:buFont typeface="Arial" panose="020B0604020202020204" pitchFamily="34" charset="0"/>
                <a:buChar char="•"/>
              </a:pPr>
              <a:r>
                <a:rPr lang="en-GB" sz="900" dirty="0">
                  <a:solidFill>
                    <a:schemeClr val="tx2"/>
                  </a:solidFill>
                </a:rPr>
                <a:t>Child-Pugh  A-B, ECOG 1-2</a:t>
              </a:r>
            </a:p>
          </p:txBody>
        </p:sp>
        <p:sp>
          <p:nvSpPr>
            <p:cNvPr id="16" name="Rectangle: Rounded Corners 15">
              <a:extLst>
                <a:ext uri="{FF2B5EF4-FFF2-40B4-BE49-F238E27FC236}">
                  <a16:creationId xmlns:a16="http://schemas.microsoft.com/office/drawing/2014/main" id="{F1ED74EF-D015-4FF1-B97E-C2290BDAD8A1}"/>
                </a:ext>
              </a:extLst>
            </p:cNvPr>
            <p:cNvSpPr/>
            <p:nvPr/>
          </p:nvSpPr>
          <p:spPr>
            <a:xfrm>
              <a:off x="10105955" y="1700989"/>
              <a:ext cx="1512000" cy="468000"/>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r>
                <a:rPr lang="en-GB" sz="900" b="1" dirty="0">
                  <a:solidFill>
                    <a:schemeClr val="tx2"/>
                  </a:solidFill>
                </a:rPr>
                <a:t>Terminal stage (BCLC D)</a:t>
              </a:r>
            </a:p>
            <a:p>
              <a:pPr marL="72000" indent="-72000">
                <a:buFont typeface="Arial" panose="020B0604020202020204" pitchFamily="34" charset="0"/>
                <a:buChar char="•"/>
              </a:pPr>
              <a:r>
                <a:rPr lang="en-GB" sz="900" dirty="0">
                  <a:solidFill>
                    <a:schemeClr val="tx2"/>
                  </a:solidFill>
                </a:rPr>
                <a:t>Child-Pugh  Ac</a:t>
              </a:r>
              <a:r>
                <a:rPr lang="en-GB" sz="900" baseline="30000" dirty="0">
                  <a:solidFill>
                    <a:schemeClr val="tx2"/>
                  </a:solidFill>
                </a:rPr>
                <a:t>a</a:t>
              </a:r>
            </a:p>
            <a:p>
              <a:pPr marL="72000" indent="-72000">
                <a:buFont typeface="Arial" panose="020B0604020202020204" pitchFamily="34" charset="0"/>
                <a:buChar char="•"/>
              </a:pPr>
              <a:r>
                <a:rPr lang="en-GB" sz="900" dirty="0">
                  <a:solidFill>
                    <a:schemeClr val="tx2"/>
                  </a:solidFill>
                </a:rPr>
                <a:t>ECOG &gt;2</a:t>
              </a:r>
            </a:p>
          </p:txBody>
        </p:sp>
        <p:sp>
          <p:nvSpPr>
            <p:cNvPr id="17" name="Rectangle: Rounded Corners 16">
              <a:extLst>
                <a:ext uri="{FF2B5EF4-FFF2-40B4-BE49-F238E27FC236}">
                  <a16:creationId xmlns:a16="http://schemas.microsoft.com/office/drawing/2014/main" id="{D7D4441A-1096-4B02-BD04-6752752F00D9}"/>
                </a:ext>
              </a:extLst>
            </p:cNvPr>
            <p:cNvSpPr/>
            <p:nvPr/>
          </p:nvSpPr>
          <p:spPr>
            <a:xfrm>
              <a:off x="4038667" y="3694052"/>
              <a:ext cx="575278"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Ablation</a:t>
              </a:r>
              <a:endParaRPr lang="en-GB" sz="900" dirty="0">
                <a:solidFill>
                  <a:schemeClr val="accent2"/>
                </a:solidFill>
              </a:endParaRPr>
            </a:p>
          </p:txBody>
        </p:sp>
        <p:sp>
          <p:nvSpPr>
            <p:cNvPr id="18" name="Rectangle: Rounded Corners 17">
              <a:extLst>
                <a:ext uri="{FF2B5EF4-FFF2-40B4-BE49-F238E27FC236}">
                  <a16:creationId xmlns:a16="http://schemas.microsoft.com/office/drawing/2014/main" id="{81032A2B-F0FC-4946-9B86-E6B4D43402FE}"/>
                </a:ext>
              </a:extLst>
            </p:cNvPr>
            <p:cNvSpPr/>
            <p:nvPr/>
          </p:nvSpPr>
          <p:spPr>
            <a:xfrm>
              <a:off x="4675465" y="3695578"/>
              <a:ext cx="628269"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Resection</a:t>
              </a:r>
              <a:endParaRPr lang="en-GB" sz="900" dirty="0">
                <a:solidFill>
                  <a:schemeClr val="accent2"/>
                </a:solidFill>
              </a:endParaRPr>
            </a:p>
          </p:txBody>
        </p:sp>
        <p:sp>
          <p:nvSpPr>
            <p:cNvPr id="19" name="Rectangle: Rounded Corners 18">
              <a:extLst>
                <a:ext uri="{FF2B5EF4-FFF2-40B4-BE49-F238E27FC236}">
                  <a16:creationId xmlns:a16="http://schemas.microsoft.com/office/drawing/2014/main" id="{635FE169-2CF5-4CC8-AACD-7E34EF302F58}"/>
                </a:ext>
              </a:extLst>
            </p:cNvPr>
            <p:cNvSpPr/>
            <p:nvPr/>
          </p:nvSpPr>
          <p:spPr>
            <a:xfrm>
              <a:off x="5217434" y="2424000"/>
              <a:ext cx="679513" cy="16277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dirty="0">
                  <a:solidFill>
                    <a:schemeClr val="tx2"/>
                  </a:solidFill>
                </a:rPr>
                <a:t>Solitary</a:t>
              </a:r>
            </a:p>
          </p:txBody>
        </p:sp>
        <p:sp>
          <p:nvSpPr>
            <p:cNvPr id="20" name="Rectangle: Rounded Corners 19">
              <a:extLst>
                <a:ext uri="{FF2B5EF4-FFF2-40B4-BE49-F238E27FC236}">
                  <a16:creationId xmlns:a16="http://schemas.microsoft.com/office/drawing/2014/main" id="{F07C4C6F-2EF5-451B-A26E-097F4A9EDE39}"/>
                </a:ext>
              </a:extLst>
            </p:cNvPr>
            <p:cNvSpPr/>
            <p:nvPr/>
          </p:nvSpPr>
          <p:spPr>
            <a:xfrm>
              <a:off x="6088568" y="2424000"/>
              <a:ext cx="1556314" cy="16277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dirty="0">
                  <a:solidFill>
                    <a:schemeClr val="tx2"/>
                  </a:solidFill>
                </a:rPr>
                <a:t>2-3 nodules nodule ≤3 cm </a:t>
              </a:r>
            </a:p>
          </p:txBody>
        </p:sp>
        <p:sp>
          <p:nvSpPr>
            <p:cNvPr id="21" name="Rectangle: Rounded Corners 20">
              <a:extLst>
                <a:ext uri="{FF2B5EF4-FFF2-40B4-BE49-F238E27FC236}">
                  <a16:creationId xmlns:a16="http://schemas.microsoft.com/office/drawing/2014/main" id="{799EB384-4B96-49E1-BCB4-1F3891B2B8D2}"/>
                </a:ext>
              </a:extLst>
            </p:cNvPr>
            <p:cNvSpPr/>
            <p:nvPr/>
          </p:nvSpPr>
          <p:spPr>
            <a:xfrm>
              <a:off x="5121017" y="2712409"/>
              <a:ext cx="974983" cy="296125"/>
            </a:xfrm>
            <a:prstGeom prst="roundRect">
              <a:avLst>
                <a:gd name="adj" fmla="val 16423"/>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dirty="0">
                  <a:solidFill>
                    <a:schemeClr val="tx2"/>
                  </a:solidFill>
                </a:rPr>
                <a:t>Optimal surgical </a:t>
              </a:r>
              <a:r>
                <a:rPr lang="en-GB" sz="900" dirty="0" err="1">
                  <a:solidFill>
                    <a:schemeClr val="tx2"/>
                  </a:solidFill>
                </a:rPr>
                <a:t>candidate</a:t>
              </a:r>
              <a:r>
                <a:rPr lang="en-GB" sz="900" baseline="30000" dirty="0" err="1">
                  <a:solidFill>
                    <a:schemeClr val="tx2"/>
                  </a:solidFill>
                </a:rPr>
                <a:t>b</a:t>
              </a:r>
              <a:endParaRPr lang="en-GB" sz="900" baseline="30000" dirty="0">
                <a:solidFill>
                  <a:schemeClr val="tx2"/>
                </a:solidFill>
              </a:endParaRPr>
            </a:p>
          </p:txBody>
        </p:sp>
        <p:sp>
          <p:nvSpPr>
            <p:cNvPr id="22" name="Rectangle: Rounded Corners 21">
              <a:extLst>
                <a:ext uri="{FF2B5EF4-FFF2-40B4-BE49-F238E27FC236}">
                  <a16:creationId xmlns:a16="http://schemas.microsoft.com/office/drawing/2014/main" id="{003F1B05-A729-47DA-B827-DA8A742FE1C3}"/>
                </a:ext>
              </a:extLst>
            </p:cNvPr>
            <p:cNvSpPr/>
            <p:nvPr/>
          </p:nvSpPr>
          <p:spPr>
            <a:xfrm>
              <a:off x="4786691" y="2718234"/>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tx2"/>
                  </a:solidFill>
                </a:rPr>
                <a:t>Yes</a:t>
              </a:r>
              <a:endParaRPr lang="en-GB" sz="900" b="1" baseline="30000" dirty="0">
                <a:solidFill>
                  <a:schemeClr val="tx2"/>
                </a:solidFill>
              </a:endParaRPr>
            </a:p>
          </p:txBody>
        </p:sp>
        <p:sp>
          <p:nvSpPr>
            <p:cNvPr id="23" name="Rectangle: Rounded Corners 22">
              <a:extLst>
                <a:ext uri="{FF2B5EF4-FFF2-40B4-BE49-F238E27FC236}">
                  <a16:creationId xmlns:a16="http://schemas.microsoft.com/office/drawing/2014/main" id="{F6B5F596-7D46-4DCA-8B07-E37AA6734BD2}"/>
                </a:ext>
              </a:extLst>
            </p:cNvPr>
            <p:cNvSpPr/>
            <p:nvPr/>
          </p:nvSpPr>
          <p:spPr>
            <a:xfrm>
              <a:off x="6024510" y="2718234"/>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tx2"/>
                  </a:solidFill>
                </a:rPr>
                <a:t>No</a:t>
              </a:r>
              <a:endParaRPr lang="en-GB" sz="900" b="1" baseline="30000" dirty="0">
                <a:solidFill>
                  <a:schemeClr val="tx2"/>
                </a:solidFill>
              </a:endParaRPr>
            </a:p>
          </p:txBody>
        </p:sp>
        <p:sp>
          <p:nvSpPr>
            <p:cNvPr id="24" name="Rectangle: Rounded Corners 23">
              <a:extLst>
                <a:ext uri="{FF2B5EF4-FFF2-40B4-BE49-F238E27FC236}">
                  <a16:creationId xmlns:a16="http://schemas.microsoft.com/office/drawing/2014/main" id="{39818455-20B1-40EC-9479-8FA73C4F3B42}"/>
                </a:ext>
              </a:extLst>
            </p:cNvPr>
            <p:cNvSpPr/>
            <p:nvPr/>
          </p:nvSpPr>
          <p:spPr>
            <a:xfrm>
              <a:off x="5572768" y="3328486"/>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tx2"/>
                  </a:solidFill>
                </a:rPr>
                <a:t>Yes</a:t>
              </a:r>
              <a:endParaRPr lang="en-GB" sz="900" b="1" baseline="30000" dirty="0">
                <a:solidFill>
                  <a:schemeClr val="tx2"/>
                </a:solidFill>
              </a:endParaRPr>
            </a:p>
          </p:txBody>
        </p:sp>
        <p:sp>
          <p:nvSpPr>
            <p:cNvPr id="25" name="Rectangle: Rounded Corners 24">
              <a:extLst>
                <a:ext uri="{FF2B5EF4-FFF2-40B4-BE49-F238E27FC236}">
                  <a16:creationId xmlns:a16="http://schemas.microsoft.com/office/drawing/2014/main" id="{22AFBB2B-1574-4ED7-BD44-3DAE377E2A1E}"/>
                </a:ext>
              </a:extLst>
            </p:cNvPr>
            <p:cNvSpPr/>
            <p:nvPr/>
          </p:nvSpPr>
          <p:spPr>
            <a:xfrm>
              <a:off x="6610327" y="3328487"/>
              <a:ext cx="405816" cy="162777"/>
            </a:xfrm>
            <a:prstGeom prst="roundRect">
              <a:avLst>
                <a:gd name="adj" fmla="val 28131"/>
              </a:avLst>
            </a:prstGeom>
            <a:no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tx2"/>
                  </a:solidFill>
                </a:rPr>
                <a:t>No</a:t>
              </a:r>
              <a:endParaRPr lang="en-GB" sz="900" b="1" baseline="30000" dirty="0">
                <a:solidFill>
                  <a:schemeClr val="tx2"/>
                </a:solidFill>
              </a:endParaRPr>
            </a:p>
          </p:txBody>
        </p:sp>
        <p:sp>
          <p:nvSpPr>
            <p:cNvPr id="26" name="Rectangle: Rounded Corners 25">
              <a:extLst>
                <a:ext uri="{FF2B5EF4-FFF2-40B4-BE49-F238E27FC236}">
                  <a16:creationId xmlns:a16="http://schemas.microsoft.com/office/drawing/2014/main" id="{7C3522D4-5281-486F-9D85-FA70974C5DC1}"/>
                </a:ext>
              </a:extLst>
            </p:cNvPr>
            <p:cNvSpPr/>
            <p:nvPr/>
          </p:nvSpPr>
          <p:spPr>
            <a:xfrm>
              <a:off x="5841624" y="3113719"/>
              <a:ext cx="1262304" cy="147107"/>
            </a:xfrm>
            <a:prstGeom prst="roundRect">
              <a:avLst>
                <a:gd name="adj" fmla="val 28131"/>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dirty="0">
                  <a:solidFill>
                    <a:schemeClr val="tx2"/>
                  </a:solidFill>
                </a:rPr>
                <a:t>Transplant candidate</a:t>
              </a:r>
            </a:p>
          </p:txBody>
        </p:sp>
        <p:sp>
          <p:nvSpPr>
            <p:cNvPr id="27" name="Rectangle: Rounded Corners 26">
              <a:extLst>
                <a:ext uri="{FF2B5EF4-FFF2-40B4-BE49-F238E27FC236}">
                  <a16:creationId xmlns:a16="http://schemas.microsoft.com/office/drawing/2014/main" id="{7CDC6A22-3EAE-48AC-B987-4F29AE4D4795}"/>
                </a:ext>
              </a:extLst>
            </p:cNvPr>
            <p:cNvSpPr/>
            <p:nvPr/>
          </p:nvSpPr>
          <p:spPr>
            <a:xfrm>
              <a:off x="6376798" y="3700552"/>
              <a:ext cx="628269"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Ablation</a:t>
              </a:r>
              <a:endParaRPr lang="en-GB" sz="900" dirty="0">
                <a:solidFill>
                  <a:schemeClr val="accent2"/>
                </a:solidFill>
              </a:endParaRPr>
            </a:p>
          </p:txBody>
        </p:sp>
        <p:sp>
          <p:nvSpPr>
            <p:cNvPr id="28" name="Rectangle: Rounded Corners 27">
              <a:extLst>
                <a:ext uri="{FF2B5EF4-FFF2-40B4-BE49-F238E27FC236}">
                  <a16:creationId xmlns:a16="http://schemas.microsoft.com/office/drawing/2014/main" id="{A5319592-1D13-4F82-B9B5-58BB3B9A8F40}"/>
                </a:ext>
              </a:extLst>
            </p:cNvPr>
            <p:cNvSpPr/>
            <p:nvPr/>
          </p:nvSpPr>
          <p:spPr>
            <a:xfrm>
              <a:off x="7030274" y="3694052"/>
              <a:ext cx="1176308" cy="187876"/>
            </a:xfrm>
            <a:prstGeom prst="roundRect">
              <a:avLst>
                <a:gd name="adj" fmla="val 3152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Chemoembolization</a:t>
              </a:r>
              <a:endParaRPr lang="en-GB" sz="900" dirty="0">
                <a:solidFill>
                  <a:schemeClr val="accent2"/>
                </a:solidFill>
              </a:endParaRPr>
            </a:p>
          </p:txBody>
        </p:sp>
        <p:sp>
          <p:nvSpPr>
            <p:cNvPr id="29" name="Rectangle: Rounded Corners 28">
              <a:extLst>
                <a:ext uri="{FF2B5EF4-FFF2-40B4-BE49-F238E27FC236}">
                  <a16:creationId xmlns:a16="http://schemas.microsoft.com/office/drawing/2014/main" id="{8B3F4CAF-372B-481C-88DA-4A5667769115}"/>
                </a:ext>
              </a:extLst>
            </p:cNvPr>
            <p:cNvSpPr/>
            <p:nvPr/>
          </p:nvSpPr>
          <p:spPr>
            <a:xfrm>
              <a:off x="5376608" y="3573911"/>
              <a:ext cx="974983" cy="296685"/>
            </a:xfrm>
            <a:prstGeom prst="roundRect">
              <a:avLst>
                <a:gd name="adj" fmla="val 9618"/>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Transplantation</a:t>
              </a:r>
            </a:p>
            <a:p>
              <a:pPr algn="ctr"/>
              <a:r>
                <a:rPr lang="en-GB" sz="900" b="1" dirty="0">
                  <a:solidFill>
                    <a:schemeClr val="accent2"/>
                  </a:solidFill>
                </a:rPr>
                <a:t>(DDLT.LDLT)</a:t>
              </a:r>
              <a:endParaRPr lang="en-GB" sz="900" dirty="0">
                <a:solidFill>
                  <a:schemeClr val="accent2"/>
                </a:solidFill>
              </a:endParaRPr>
            </a:p>
          </p:txBody>
        </p:sp>
        <p:sp>
          <p:nvSpPr>
            <p:cNvPr id="30" name="Rectangle: Rounded Corners 29">
              <a:extLst>
                <a:ext uri="{FF2B5EF4-FFF2-40B4-BE49-F238E27FC236}">
                  <a16:creationId xmlns:a16="http://schemas.microsoft.com/office/drawing/2014/main" id="{88422D41-8AD6-4C0F-ADAB-7C385C038AE7}"/>
                </a:ext>
              </a:extLst>
            </p:cNvPr>
            <p:cNvSpPr/>
            <p:nvPr/>
          </p:nvSpPr>
          <p:spPr>
            <a:xfrm>
              <a:off x="4038667" y="4207280"/>
              <a:ext cx="2898710" cy="296685"/>
            </a:xfrm>
            <a:prstGeom prst="roundRect">
              <a:avLst>
                <a:gd name="adj" fmla="val 24225"/>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algn="ctr"/>
              <a:r>
                <a:rPr lang="en-GB" sz="900" b="1" dirty="0">
                  <a:solidFill>
                    <a:schemeClr val="accent1"/>
                  </a:solidFill>
                </a:rPr>
                <a:t>Median OS: 10 years of transplantation:</a:t>
              </a:r>
              <a:br>
                <a:rPr lang="en-GB" sz="900" b="1" dirty="0">
                  <a:solidFill>
                    <a:schemeClr val="accent1"/>
                  </a:solidFill>
                </a:rPr>
              </a:br>
              <a:r>
                <a:rPr lang="en-GB" sz="900" b="1" dirty="0">
                  <a:solidFill>
                    <a:schemeClr val="accent1"/>
                  </a:solidFill>
                </a:rPr>
                <a:t>&gt;6 years for resection/ablation</a:t>
              </a:r>
              <a:endParaRPr lang="en-GB" sz="900" dirty="0">
                <a:solidFill>
                  <a:schemeClr val="accent1"/>
                </a:solidFill>
              </a:endParaRPr>
            </a:p>
          </p:txBody>
        </p:sp>
        <p:sp>
          <p:nvSpPr>
            <p:cNvPr id="31" name="Rectangle: Rounded Corners 30">
              <a:extLst>
                <a:ext uri="{FF2B5EF4-FFF2-40B4-BE49-F238E27FC236}">
                  <a16:creationId xmlns:a16="http://schemas.microsoft.com/office/drawing/2014/main" id="{129949E2-E639-41CF-9281-4DEB62337721}"/>
                </a:ext>
              </a:extLst>
            </p:cNvPr>
            <p:cNvSpPr/>
            <p:nvPr/>
          </p:nvSpPr>
          <p:spPr>
            <a:xfrm>
              <a:off x="6994467" y="4207279"/>
              <a:ext cx="1176308" cy="296685"/>
            </a:xfrm>
            <a:prstGeom prst="roundRect">
              <a:avLst>
                <a:gd name="adj" fmla="val 19842"/>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algn="ctr"/>
              <a:r>
                <a:rPr lang="en-GB" sz="900" b="1" dirty="0">
                  <a:solidFill>
                    <a:schemeClr val="accent1"/>
                  </a:solidFill>
                </a:rPr>
                <a:t>Median OS: </a:t>
              </a:r>
              <a:br>
                <a:rPr lang="en-GB" sz="900" b="1" dirty="0">
                  <a:solidFill>
                    <a:schemeClr val="accent1"/>
                  </a:solidFill>
                </a:rPr>
              </a:br>
              <a:r>
                <a:rPr lang="en-GB" sz="900" b="1" dirty="0">
                  <a:solidFill>
                    <a:schemeClr val="accent1"/>
                  </a:solidFill>
                </a:rPr>
                <a:t>&gt;26-30 months</a:t>
              </a:r>
              <a:endParaRPr lang="en-GB" sz="900" dirty="0">
                <a:solidFill>
                  <a:schemeClr val="accent1"/>
                </a:solidFill>
              </a:endParaRPr>
            </a:p>
          </p:txBody>
        </p:sp>
        <p:sp>
          <p:nvSpPr>
            <p:cNvPr id="32" name="Rectangle: Rounded Corners 31">
              <a:extLst>
                <a:ext uri="{FF2B5EF4-FFF2-40B4-BE49-F238E27FC236}">
                  <a16:creationId xmlns:a16="http://schemas.microsoft.com/office/drawing/2014/main" id="{8B81D49D-B12C-4ED9-8356-B70F19105559}"/>
                </a:ext>
              </a:extLst>
            </p:cNvPr>
            <p:cNvSpPr/>
            <p:nvPr/>
          </p:nvSpPr>
          <p:spPr>
            <a:xfrm>
              <a:off x="8227865" y="4182772"/>
              <a:ext cx="1984596" cy="432785"/>
            </a:xfrm>
            <a:prstGeom prst="roundRect">
              <a:avLst>
                <a:gd name="adj" fmla="val 18510"/>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algn="ctr"/>
              <a:r>
                <a:rPr lang="en-GB" sz="900" b="1" dirty="0">
                  <a:solidFill>
                    <a:schemeClr val="accent1"/>
                  </a:solidFill>
                </a:rPr>
                <a:t>First-line: median OS 19.2 months </a:t>
              </a:r>
              <a:br>
                <a:rPr lang="en-GB" sz="900" b="1" dirty="0">
                  <a:solidFill>
                    <a:schemeClr val="accent1"/>
                  </a:solidFill>
                </a:rPr>
              </a:br>
              <a:r>
                <a:rPr lang="en-GB" sz="900" b="1" dirty="0">
                  <a:solidFill>
                    <a:schemeClr val="accent1"/>
                  </a:solidFill>
                </a:rPr>
                <a:t>Second-line: 13-15 months</a:t>
              </a:r>
            </a:p>
            <a:p>
              <a:pPr algn="ctr"/>
              <a:r>
                <a:rPr lang="en-GB" sz="900" b="1" dirty="0">
                  <a:solidFill>
                    <a:schemeClr val="accent1"/>
                  </a:solidFill>
                </a:rPr>
                <a:t>Third-line: 8-12 months</a:t>
              </a:r>
              <a:endParaRPr lang="en-GB" sz="900" dirty="0">
                <a:solidFill>
                  <a:schemeClr val="accent1"/>
                </a:solidFill>
              </a:endParaRPr>
            </a:p>
          </p:txBody>
        </p:sp>
        <p:sp>
          <p:nvSpPr>
            <p:cNvPr id="33" name="Rectangle: Rounded Corners 32">
              <a:extLst>
                <a:ext uri="{FF2B5EF4-FFF2-40B4-BE49-F238E27FC236}">
                  <a16:creationId xmlns:a16="http://schemas.microsoft.com/office/drawing/2014/main" id="{D1FECC29-DC73-4CD6-B30B-F0FC539FCB6E}"/>
                </a:ext>
              </a:extLst>
            </p:cNvPr>
            <p:cNvSpPr/>
            <p:nvPr/>
          </p:nvSpPr>
          <p:spPr>
            <a:xfrm>
              <a:off x="10269550" y="4200335"/>
              <a:ext cx="1482295" cy="296685"/>
            </a:xfrm>
            <a:prstGeom prst="roundRect">
              <a:avLst>
                <a:gd name="adj" fmla="val 20650"/>
              </a:avLst>
            </a:prstGeom>
            <a:solidFill>
              <a:schemeClr val="accent1">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ctr"/>
            <a:lstStyle/>
            <a:p>
              <a:pPr algn="ctr"/>
              <a:r>
                <a:rPr lang="en-GB" sz="900" b="1" dirty="0">
                  <a:solidFill>
                    <a:schemeClr val="accent1"/>
                  </a:solidFill>
                </a:rPr>
                <a:t>Median OS: </a:t>
              </a:r>
              <a:br>
                <a:rPr lang="en-GB" sz="900" b="1" dirty="0">
                  <a:solidFill>
                    <a:schemeClr val="accent1"/>
                  </a:solidFill>
                </a:rPr>
              </a:br>
              <a:r>
                <a:rPr lang="en-GB" sz="900" b="1" dirty="0">
                  <a:solidFill>
                    <a:schemeClr val="accent1"/>
                  </a:solidFill>
                </a:rPr>
                <a:t>&gt;3 months</a:t>
              </a:r>
              <a:endParaRPr lang="en-GB" sz="900" dirty="0">
                <a:solidFill>
                  <a:schemeClr val="accent1"/>
                </a:solidFill>
              </a:endParaRPr>
            </a:p>
          </p:txBody>
        </p:sp>
        <p:sp>
          <p:nvSpPr>
            <p:cNvPr id="34" name="Rectangle: Rounded Corners 33">
              <a:extLst>
                <a:ext uri="{FF2B5EF4-FFF2-40B4-BE49-F238E27FC236}">
                  <a16:creationId xmlns:a16="http://schemas.microsoft.com/office/drawing/2014/main" id="{FF2374D9-3EBF-4902-A728-3E930533ADFE}"/>
                </a:ext>
              </a:extLst>
            </p:cNvPr>
            <p:cNvSpPr/>
            <p:nvPr/>
          </p:nvSpPr>
          <p:spPr>
            <a:xfrm>
              <a:off x="10400262" y="3573911"/>
              <a:ext cx="971008" cy="259581"/>
            </a:xfrm>
            <a:prstGeom prst="roundRect">
              <a:avLst>
                <a:gd name="adj" fmla="val 18172"/>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Best supportive care</a:t>
              </a:r>
              <a:endParaRPr lang="en-GB" sz="900" dirty="0">
                <a:solidFill>
                  <a:schemeClr val="accent2"/>
                </a:solidFill>
              </a:endParaRPr>
            </a:p>
          </p:txBody>
        </p:sp>
        <p:sp>
          <p:nvSpPr>
            <p:cNvPr id="35" name="Rectangle: Rounded Corners 34">
              <a:extLst>
                <a:ext uri="{FF2B5EF4-FFF2-40B4-BE49-F238E27FC236}">
                  <a16:creationId xmlns:a16="http://schemas.microsoft.com/office/drawing/2014/main" id="{E3D42699-A726-4A4A-B009-4C7782EFA188}"/>
                </a:ext>
              </a:extLst>
            </p:cNvPr>
            <p:cNvSpPr/>
            <p:nvPr/>
          </p:nvSpPr>
          <p:spPr>
            <a:xfrm>
              <a:off x="8352786" y="2793973"/>
              <a:ext cx="1919478" cy="1039519"/>
            </a:xfrm>
            <a:prstGeom prst="roundRect">
              <a:avLst>
                <a:gd name="adj" fmla="val 6717"/>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36000" rIns="36000" rtlCol="0" anchor="t"/>
            <a:lstStyle/>
            <a:p>
              <a:r>
                <a:rPr lang="en-GB" sz="900" b="1" dirty="0">
                  <a:solidFill>
                    <a:schemeClr val="accent2"/>
                  </a:solidFill>
                </a:rPr>
                <a:t>Systemic therapy</a:t>
              </a:r>
            </a:p>
            <a:p>
              <a:pPr marL="72000" indent="-72000">
                <a:buClr>
                  <a:schemeClr val="accent2"/>
                </a:buClr>
                <a:buFont typeface="Arial" panose="020B0604020202020204" pitchFamily="34" charset="0"/>
                <a:buChar char="•"/>
              </a:pPr>
              <a:r>
                <a:rPr lang="en-GB" sz="900" dirty="0">
                  <a:solidFill>
                    <a:schemeClr val="accent2"/>
                  </a:solidFill>
                </a:rPr>
                <a:t>First: atezolizumab + </a:t>
              </a:r>
              <a:r>
                <a:rPr lang="en-GB" sz="900" dirty="0" err="1">
                  <a:solidFill>
                    <a:schemeClr val="accent2"/>
                  </a:solidFill>
                </a:rPr>
                <a:t>bevacizumab</a:t>
              </a:r>
              <a:r>
                <a:rPr lang="en-GB" sz="900" baseline="30000" dirty="0" err="1">
                  <a:solidFill>
                    <a:schemeClr val="accent2"/>
                  </a:solidFill>
                </a:rPr>
                <a:t>c</a:t>
              </a:r>
              <a:endParaRPr lang="en-GB" sz="900" baseline="30000" dirty="0">
                <a:solidFill>
                  <a:schemeClr val="accent2"/>
                </a:solidFill>
              </a:endParaRPr>
            </a:p>
            <a:p>
              <a:pPr marL="72000" indent="-72000">
                <a:buClr>
                  <a:schemeClr val="accent2"/>
                </a:buClr>
                <a:buFont typeface="Arial" panose="020B0604020202020204" pitchFamily="34" charset="0"/>
                <a:buChar char="•"/>
              </a:pPr>
              <a:r>
                <a:rPr lang="en-GB" sz="900" dirty="0">
                  <a:solidFill>
                    <a:schemeClr val="accent2"/>
                  </a:solidFill>
                </a:rPr>
                <a:t>First/second: sorafenib, </a:t>
              </a:r>
              <a:r>
                <a:rPr lang="en-GB" sz="900" dirty="0" err="1">
                  <a:solidFill>
                    <a:schemeClr val="accent2"/>
                  </a:solidFill>
                </a:rPr>
                <a:t>lenvatinib</a:t>
              </a:r>
              <a:r>
                <a:rPr lang="en-GB" sz="900" baseline="30000" dirty="0" err="1">
                  <a:solidFill>
                    <a:schemeClr val="accent2"/>
                  </a:solidFill>
                </a:rPr>
                <a:t>c</a:t>
              </a:r>
              <a:endParaRPr lang="en-GB" sz="900" baseline="30000" dirty="0">
                <a:solidFill>
                  <a:schemeClr val="accent2"/>
                </a:solidFill>
              </a:endParaRPr>
            </a:p>
            <a:p>
              <a:pPr marL="72000" indent="-72000">
                <a:buClr>
                  <a:schemeClr val="accent2"/>
                </a:buClr>
                <a:buFont typeface="Arial" panose="020B0604020202020204" pitchFamily="34" charset="0"/>
                <a:buChar char="•"/>
              </a:pPr>
              <a:r>
                <a:rPr lang="en-GB" sz="900" dirty="0">
                  <a:solidFill>
                    <a:schemeClr val="accent2"/>
                  </a:solidFill>
                </a:rPr>
                <a:t>Third: regorafenib, </a:t>
              </a:r>
              <a:r>
                <a:rPr lang="en-GB" sz="900" dirty="0" err="1">
                  <a:solidFill>
                    <a:schemeClr val="accent2"/>
                  </a:solidFill>
                </a:rPr>
                <a:t>cabozantinib</a:t>
              </a:r>
              <a:r>
                <a:rPr lang="en-GB" sz="900" dirty="0">
                  <a:solidFill>
                    <a:schemeClr val="accent2"/>
                  </a:solidFill>
                </a:rPr>
                <a:t>, ramucirumab (AFP &gt;400 ng/ml)</a:t>
              </a:r>
              <a:br>
                <a:rPr lang="en-GB" sz="900" dirty="0">
                  <a:solidFill>
                    <a:schemeClr val="accent2"/>
                  </a:solidFill>
                </a:rPr>
              </a:br>
              <a:r>
                <a:rPr lang="en-GB" sz="900" dirty="0">
                  <a:solidFill>
                    <a:schemeClr val="accent2"/>
                  </a:solidFill>
                </a:rPr>
                <a:t>(US: nivolumab, pembrolizumab, nivolumab + ipilimumab)</a:t>
              </a:r>
            </a:p>
          </p:txBody>
        </p:sp>
        <p:grpSp>
          <p:nvGrpSpPr>
            <p:cNvPr id="52" name="Group 51">
              <a:extLst>
                <a:ext uri="{FF2B5EF4-FFF2-40B4-BE49-F238E27FC236}">
                  <a16:creationId xmlns:a16="http://schemas.microsoft.com/office/drawing/2014/main" id="{43013DB1-DA18-4DC4-BF7E-948F2D7C55A1}"/>
                </a:ext>
              </a:extLst>
            </p:cNvPr>
            <p:cNvGrpSpPr/>
            <p:nvPr/>
          </p:nvGrpSpPr>
          <p:grpSpPr>
            <a:xfrm>
              <a:off x="4613945" y="1490839"/>
              <a:ext cx="6261142" cy="209659"/>
              <a:chOff x="6484406" y="1493709"/>
              <a:chExt cx="2169316" cy="209659"/>
            </a:xfrm>
          </p:grpSpPr>
          <p:cxnSp>
            <p:nvCxnSpPr>
              <p:cNvPr id="45" name="Straight Connector 44">
                <a:extLst>
                  <a:ext uri="{FF2B5EF4-FFF2-40B4-BE49-F238E27FC236}">
                    <a16:creationId xmlns:a16="http://schemas.microsoft.com/office/drawing/2014/main" id="{E9000602-92FC-4D99-83EB-DB5E2A834267}"/>
                  </a:ext>
                </a:extLst>
              </p:cNvPr>
              <p:cNvCxnSpPr/>
              <p:nvPr/>
            </p:nvCxnSpPr>
            <p:spPr>
              <a:xfrm>
                <a:off x="8653722"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17378647-021B-4E3D-85A6-6751BB1F2BFA}"/>
                  </a:ext>
                </a:extLst>
              </p:cNvPr>
              <p:cNvCxnSpPr>
                <a:cxnSpLocks/>
              </p:cNvCxnSpPr>
              <p:nvPr/>
            </p:nvCxnSpPr>
            <p:spPr>
              <a:xfrm>
                <a:off x="7512145" y="149370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a:extLst>
                  <a:ext uri="{FF2B5EF4-FFF2-40B4-BE49-F238E27FC236}">
                    <a16:creationId xmlns:a16="http://schemas.microsoft.com/office/drawing/2014/main" id="{90CE83E2-3100-4D24-91F5-31ADC16FCF77}"/>
                  </a:ext>
                </a:extLst>
              </p:cNvPr>
              <p:cNvCxnSpPr/>
              <p:nvPr/>
            </p:nvCxnSpPr>
            <p:spPr>
              <a:xfrm>
                <a:off x="7027295"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D29EF81-EC58-4039-92CD-7D47FFEF043D}"/>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6CBA367-674B-42C6-990F-822599838F65}"/>
                  </a:ext>
                </a:extLst>
              </p:cNvPr>
              <p:cNvCxnSpPr/>
              <p:nvPr/>
            </p:nvCxnSpPr>
            <p:spPr>
              <a:xfrm>
                <a:off x="8100943" y="1595368"/>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D915BC45-6688-4895-A02B-B1058CD03892}"/>
                  </a:ext>
                </a:extLst>
              </p:cNvPr>
              <p:cNvCxnSpPr/>
              <p:nvPr/>
            </p:nvCxnSpPr>
            <p:spPr>
              <a:xfrm>
                <a:off x="7564669" y="1592989"/>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21D7BAC1-53C5-48C9-AA67-AEADB4934422}"/>
                  </a:ext>
                </a:extLst>
              </p:cNvPr>
              <p:cNvCxnSpPr/>
              <p:nvPr/>
            </p:nvCxnSpPr>
            <p:spPr>
              <a:xfrm>
                <a:off x="6485231" y="1595368"/>
                <a:ext cx="0" cy="10800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grpSp>
          <p:nvGrpSpPr>
            <p:cNvPr id="67" name="Group 66">
              <a:extLst>
                <a:ext uri="{FF2B5EF4-FFF2-40B4-BE49-F238E27FC236}">
                  <a16:creationId xmlns:a16="http://schemas.microsoft.com/office/drawing/2014/main" id="{F8A92F81-15A4-4117-B0B1-BF0166340B0E}"/>
                </a:ext>
              </a:extLst>
            </p:cNvPr>
            <p:cNvGrpSpPr/>
            <p:nvPr/>
          </p:nvGrpSpPr>
          <p:grpSpPr>
            <a:xfrm>
              <a:off x="4299973" y="2168989"/>
              <a:ext cx="575278" cy="1525205"/>
              <a:chOff x="6484406" y="178163"/>
              <a:chExt cx="2169316" cy="1525205"/>
            </a:xfrm>
          </p:grpSpPr>
          <p:cxnSp>
            <p:nvCxnSpPr>
              <p:cNvPr id="68" name="Straight Connector 67">
                <a:extLst>
                  <a:ext uri="{FF2B5EF4-FFF2-40B4-BE49-F238E27FC236}">
                    <a16:creationId xmlns:a16="http://schemas.microsoft.com/office/drawing/2014/main" id="{5764CB28-3DC0-43DB-97DD-C326F333D390}"/>
                  </a:ext>
                </a:extLst>
              </p:cNvPr>
              <p:cNvCxnSpPr/>
              <p:nvPr/>
            </p:nvCxnSpPr>
            <p:spPr>
              <a:xfrm>
                <a:off x="8653722" y="1592989"/>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Connector 68">
                <a:extLst>
                  <a:ext uri="{FF2B5EF4-FFF2-40B4-BE49-F238E27FC236}">
                    <a16:creationId xmlns:a16="http://schemas.microsoft.com/office/drawing/2014/main" id="{7347FA59-C7DA-41A2-B681-67C7A0BE75D2}"/>
                  </a:ext>
                </a:extLst>
              </p:cNvPr>
              <p:cNvCxnSpPr>
                <a:cxnSpLocks/>
              </p:cNvCxnSpPr>
              <p:nvPr/>
            </p:nvCxnSpPr>
            <p:spPr>
              <a:xfrm>
                <a:off x="7512144" y="178163"/>
                <a:ext cx="0" cy="1423546"/>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BCDFF0F7-1EC7-4414-8B2B-676E9B417524}"/>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FA5F50A6-5215-48CF-B853-819670EA78C4}"/>
                  </a:ext>
                </a:extLst>
              </p:cNvPr>
              <p:cNvCxnSpPr/>
              <p:nvPr/>
            </p:nvCxnSpPr>
            <p:spPr>
              <a:xfrm>
                <a:off x="6516506" y="1595368"/>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76" name="Straight Connector 75">
              <a:extLst>
                <a:ext uri="{FF2B5EF4-FFF2-40B4-BE49-F238E27FC236}">
                  <a16:creationId xmlns:a16="http://schemas.microsoft.com/office/drawing/2014/main" id="{DAEB3CAD-B525-4A3D-B8D7-AB2D0A8CE61E}"/>
                </a:ext>
              </a:extLst>
            </p:cNvPr>
            <p:cNvCxnSpPr>
              <a:cxnSpLocks/>
              <a:stCxn id="15" idx="2"/>
            </p:cNvCxnSpPr>
            <p:nvPr/>
          </p:nvCxnSpPr>
          <p:spPr>
            <a:xfrm>
              <a:off x="9303000" y="2168989"/>
              <a:ext cx="0" cy="624984"/>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BB28CE7D-F97A-4DFE-B637-5BBD1078F86B}"/>
                </a:ext>
              </a:extLst>
            </p:cNvPr>
            <p:cNvCxnSpPr>
              <a:cxnSpLocks/>
            </p:cNvCxnSpPr>
            <p:nvPr/>
          </p:nvCxnSpPr>
          <p:spPr>
            <a:xfrm>
              <a:off x="10875087" y="2173846"/>
              <a:ext cx="0" cy="1400065"/>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nvGrpSpPr>
            <p:cNvPr id="84" name="Group 83">
              <a:extLst>
                <a:ext uri="{FF2B5EF4-FFF2-40B4-BE49-F238E27FC236}">
                  <a16:creationId xmlns:a16="http://schemas.microsoft.com/office/drawing/2014/main" id="{CBDE2128-3D2C-4974-B491-A2DA5D494F3A}"/>
                </a:ext>
              </a:extLst>
            </p:cNvPr>
            <p:cNvGrpSpPr/>
            <p:nvPr/>
          </p:nvGrpSpPr>
          <p:grpSpPr>
            <a:xfrm>
              <a:off x="5841624" y="2159883"/>
              <a:ext cx="690928" cy="199148"/>
              <a:chOff x="6484406" y="1504220"/>
              <a:chExt cx="2169316" cy="199148"/>
            </a:xfrm>
          </p:grpSpPr>
          <p:cxnSp>
            <p:nvCxnSpPr>
              <p:cNvPr id="85" name="Straight Connector 84">
                <a:extLst>
                  <a:ext uri="{FF2B5EF4-FFF2-40B4-BE49-F238E27FC236}">
                    <a16:creationId xmlns:a16="http://schemas.microsoft.com/office/drawing/2014/main" id="{586015D7-D95E-47EF-AFA8-EEDCAD3676A0}"/>
                  </a:ext>
                </a:extLst>
              </p:cNvPr>
              <p:cNvCxnSpPr/>
              <p:nvPr/>
            </p:nvCxnSpPr>
            <p:spPr>
              <a:xfrm>
                <a:off x="8653722" y="1592989"/>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47390950-ADE9-4D4C-99A9-DCD10C84C22C}"/>
                  </a:ext>
                </a:extLst>
              </p:cNvPr>
              <p:cNvCxnSpPr>
                <a:cxnSpLocks/>
              </p:cNvCxnSpPr>
              <p:nvPr/>
            </p:nvCxnSpPr>
            <p:spPr>
              <a:xfrm>
                <a:off x="7512144" y="1504220"/>
                <a:ext cx="0" cy="97489"/>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D9166841-D5B9-4403-BB18-75351353BE91}"/>
                  </a:ext>
                </a:extLst>
              </p:cNvPr>
              <p:cNvCxnSpPr>
                <a:cxnSpLocks/>
              </p:cNvCxnSpPr>
              <p:nvPr/>
            </p:nvCxnSpPr>
            <p:spPr>
              <a:xfrm flipH="1">
                <a:off x="6484406" y="1597375"/>
                <a:ext cx="2169316"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3DD0A40D-0877-485F-80F1-5DE9152D7DCD}"/>
                  </a:ext>
                </a:extLst>
              </p:cNvPr>
              <p:cNvCxnSpPr/>
              <p:nvPr/>
            </p:nvCxnSpPr>
            <p:spPr>
              <a:xfrm>
                <a:off x="6516506" y="1595368"/>
                <a:ext cx="0" cy="10800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cxnSp>
          <p:nvCxnSpPr>
            <p:cNvPr id="90" name="Straight Connector 89">
              <a:extLst>
                <a:ext uri="{FF2B5EF4-FFF2-40B4-BE49-F238E27FC236}">
                  <a16:creationId xmlns:a16="http://schemas.microsoft.com/office/drawing/2014/main" id="{2CBE827E-161E-44CE-9E0A-96D20BDCE38C}"/>
                </a:ext>
              </a:extLst>
            </p:cNvPr>
            <p:cNvCxnSpPr>
              <a:cxnSpLocks/>
            </p:cNvCxnSpPr>
            <p:nvPr/>
          </p:nvCxnSpPr>
          <p:spPr>
            <a:xfrm>
              <a:off x="6741966" y="2581535"/>
              <a:ext cx="0" cy="542475"/>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2" name="Straight Connector 91">
              <a:extLst>
                <a:ext uri="{FF2B5EF4-FFF2-40B4-BE49-F238E27FC236}">
                  <a16:creationId xmlns:a16="http://schemas.microsoft.com/office/drawing/2014/main" id="{53C1A89C-3C01-4950-BF78-2C5B9B70E715}"/>
                </a:ext>
              </a:extLst>
            </p:cNvPr>
            <p:cNvCxnSpPr>
              <a:cxnSpLocks/>
            </p:cNvCxnSpPr>
            <p:nvPr/>
          </p:nvCxnSpPr>
          <p:spPr>
            <a:xfrm>
              <a:off x="6690932" y="3260826"/>
              <a:ext cx="0" cy="43098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5" name="Straight Connector 94">
              <a:extLst>
                <a:ext uri="{FF2B5EF4-FFF2-40B4-BE49-F238E27FC236}">
                  <a16:creationId xmlns:a16="http://schemas.microsoft.com/office/drawing/2014/main" id="{B6AA3395-92F9-497E-93FA-D89898587C4B}"/>
                </a:ext>
              </a:extLst>
            </p:cNvPr>
            <p:cNvCxnSpPr>
              <a:cxnSpLocks/>
            </p:cNvCxnSpPr>
            <p:nvPr/>
          </p:nvCxnSpPr>
          <p:spPr>
            <a:xfrm>
              <a:off x="7731831" y="2173846"/>
              <a:ext cx="0" cy="1521732"/>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7" name="Straight Connector 96">
              <a:extLst>
                <a:ext uri="{FF2B5EF4-FFF2-40B4-BE49-F238E27FC236}">
                  <a16:creationId xmlns:a16="http://schemas.microsoft.com/office/drawing/2014/main" id="{7FE71313-617E-4320-A5F3-C7BA263A8F44}"/>
                </a:ext>
              </a:extLst>
            </p:cNvPr>
            <p:cNvCxnSpPr>
              <a:cxnSpLocks/>
            </p:cNvCxnSpPr>
            <p:nvPr/>
          </p:nvCxnSpPr>
          <p:spPr>
            <a:xfrm>
              <a:off x="5580622" y="2575528"/>
              <a:ext cx="0" cy="136881"/>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Connector 98">
              <a:extLst>
                <a:ext uri="{FF2B5EF4-FFF2-40B4-BE49-F238E27FC236}">
                  <a16:creationId xmlns:a16="http://schemas.microsoft.com/office/drawing/2014/main" id="{0E9F9CBC-2A57-4A7D-8BAF-AB2662FD9472}"/>
                </a:ext>
              </a:extLst>
            </p:cNvPr>
            <p:cNvCxnSpPr>
              <a:cxnSpLocks/>
            </p:cNvCxnSpPr>
            <p:nvPr/>
          </p:nvCxnSpPr>
          <p:spPr>
            <a:xfrm>
              <a:off x="5907012" y="3266592"/>
              <a:ext cx="0" cy="30731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a:extLst>
                <a:ext uri="{FF2B5EF4-FFF2-40B4-BE49-F238E27FC236}">
                  <a16:creationId xmlns:a16="http://schemas.microsoft.com/office/drawing/2014/main" id="{38AA7F5C-F05D-41D8-B258-8112083DF7A5}"/>
                </a:ext>
              </a:extLst>
            </p:cNvPr>
            <p:cNvCxnSpPr>
              <a:cxnSpLocks/>
            </p:cNvCxnSpPr>
            <p:nvPr/>
          </p:nvCxnSpPr>
          <p:spPr>
            <a:xfrm>
              <a:off x="4991674" y="2860472"/>
              <a:ext cx="0" cy="831343"/>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a:extLst>
                <a:ext uri="{FF2B5EF4-FFF2-40B4-BE49-F238E27FC236}">
                  <a16:creationId xmlns:a16="http://schemas.microsoft.com/office/drawing/2014/main" id="{034F5FE2-79DF-4814-B810-DEC32EA6F57A}"/>
                </a:ext>
              </a:extLst>
            </p:cNvPr>
            <p:cNvCxnSpPr>
              <a:cxnSpLocks/>
            </p:cNvCxnSpPr>
            <p:nvPr/>
          </p:nvCxnSpPr>
          <p:spPr>
            <a:xfrm>
              <a:off x="7432894" y="3500001"/>
              <a:ext cx="0" cy="183899"/>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C3A1BBC8-211B-4CA7-97EA-0FCE81C2CEC5}"/>
                </a:ext>
              </a:extLst>
            </p:cNvPr>
            <p:cNvCxnSpPr>
              <a:cxnSpLocks/>
            </p:cNvCxnSpPr>
            <p:nvPr/>
          </p:nvCxnSpPr>
          <p:spPr>
            <a:xfrm flipH="1">
              <a:off x="6690932" y="3500001"/>
              <a:ext cx="741962"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nvGrpSpPr>
            <p:cNvPr id="116" name="Group 115">
              <a:extLst>
                <a:ext uri="{FF2B5EF4-FFF2-40B4-BE49-F238E27FC236}">
                  <a16:creationId xmlns:a16="http://schemas.microsoft.com/office/drawing/2014/main" id="{9012000B-4BB4-438F-B4A0-97117D5725AA}"/>
                </a:ext>
              </a:extLst>
            </p:cNvPr>
            <p:cNvGrpSpPr/>
            <p:nvPr/>
          </p:nvGrpSpPr>
          <p:grpSpPr>
            <a:xfrm>
              <a:off x="6096006" y="2860472"/>
              <a:ext cx="239177" cy="253247"/>
              <a:chOff x="6096000" y="2860472"/>
              <a:chExt cx="418425" cy="253247"/>
            </a:xfrm>
          </p:grpSpPr>
          <p:cxnSp>
            <p:nvCxnSpPr>
              <p:cNvPr id="105" name="Straight Connector 104">
                <a:extLst>
                  <a:ext uri="{FF2B5EF4-FFF2-40B4-BE49-F238E27FC236}">
                    <a16:creationId xmlns:a16="http://schemas.microsoft.com/office/drawing/2014/main" id="{F065486F-2201-4215-83AD-7523502FF2F2}"/>
                  </a:ext>
                </a:extLst>
              </p:cNvPr>
              <p:cNvCxnSpPr>
                <a:cxnSpLocks/>
              </p:cNvCxnSpPr>
              <p:nvPr/>
            </p:nvCxnSpPr>
            <p:spPr>
              <a:xfrm flipH="1">
                <a:off x="6514422" y="2860472"/>
                <a:ext cx="3" cy="253247"/>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7C1D967E-5256-480D-81A9-C10E3B5738F8}"/>
                  </a:ext>
                </a:extLst>
              </p:cNvPr>
              <p:cNvCxnSpPr>
                <a:cxnSpLocks/>
                <a:endCxn id="21" idx="3"/>
              </p:cNvCxnSpPr>
              <p:nvPr/>
            </p:nvCxnSpPr>
            <p:spPr>
              <a:xfrm flipH="1" flipV="1">
                <a:off x="6096000" y="2860472"/>
                <a:ext cx="418424"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cxnSp>
          <p:nvCxnSpPr>
            <p:cNvPr id="107" name="Straight Connector 106">
              <a:extLst>
                <a:ext uri="{FF2B5EF4-FFF2-40B4-BE49-F238E27FC236}">
                  <a16:creationId xmlns:a16="http://schemas.microsoft.com/office/drawing/2014/main" id="{BDA51B10-5E5B-46FA-BBA9-CD7D08A471F5}"/>
                </a:ext>
              </a:extLst>
            </p:cNvPr>
            <p:cNvCxnSpPr>
              <a:cxnSpLocks/>
            </p:cNvCxnSpPr>
            <p:nvPr/>
          </p:nvCxnSpPr>
          <p:spPr>
            <a:xfrm>
              <a:off x="8619759" y="2511599"/>
              <a:ext cx="0" cy="28649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63E25CB4-FE0A-45D0-8E02-DC1405299996}"/>
                </a:ext>
              </a:extLst>
            </p:cNvPr>
            <p:cNvCxnSpPr>
              <a:cxnSpLocks/>
            </p:cNvCxnSpPr>
            <p:nvPr/>
          </p:nvCxnSpPr>
          <p:spPr>
            <a:xfrm flipH="1">
              <a:off x="7731831" y="2511599"/>
              <a:ext cx="88792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07D86A29-6DC6-4176-B262-2930FCE6F92B}"/>
                </a:ext>
              </a:extLst>
            </p:cNvPr>
            <p:cNvCxnSpPr>
              <a:cxnSpLocks/>
              <a:stCxn id="21" idx="1"/>
              <a:endCxn id="22" idx="2"/>
            </p:cNvCxnSpPr>
            <p:nvPr/>
          </p:nvCxnSpPr>
          <p:spPr>
            <a:xfrm flipH="1">
              <a:off x="4989599" y="2860472"/>
              <a:ext cx="131418"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4" name="Slide Number Placeholder 3">
            <a:extLst>
              <a:ext uri="{FF2B5EF4-FFF2-40B4-BE49-F238E27FC236}">
                <a16:creationId xmlns:a16="http://schemas.microsoft.com/office/drawing/2014/main" id="{889AA60B-E036-40A6-B626-58F4FBF9AA14}"/>
              </a:ext>
            </a:extLst>
          </p:cNvPr>
          <p:cNvSpPr>
            <a:spLocks noGrp="1"/>
          </p:cNvSpPr>
          <p:nvPr>
            <p:ph type="sldNum" sz="quarter" idx="4"/>
          </p:nvPr>
        </p:nvSpPr>
        <p:spPr/>
        <p:txBody>
          <a:bodyPr/>
          <a:lstStyle/>
          <a:p>
            <a:fld id="{FCE43C0F-8A7B-3A4B-9DB5-B3472E36E833}" type="slidenum">
              <a:rPr lang="en-GB" smtClean="0"/>
              <a:pPr/>
              <a:t>34</a:t>
            </a:fld>
            <a:endParaRPr lang="en-GB" dirty="0"/>
          </a:p>
        </p:txBody>
      </p:sp>
    </p:spTree>
    <p:extLst>
      <p:ext uri="{BB962C8B-B14F-4D97-AF65-F5344CB8AC3E}">
        <p14:creationId xmlns:p14="http://schemas.microsoft.com/office/powerpoint/2010/main" val="14445901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20184" y="1425600"/>
            <a:ext cx="10963200" cy="4525200"/>
          </a:xfrm>
        </p:spPr>
        <p:txBody>
          <a:bodyPr/>
          <a:lstStyle/>
          <a:p>
            <a:r>
              <a:rPr lang="en-GB" dirty="0"/>
              <a:t>Substantial progress has been made in improving survival in advanced HCC</a:t>
            </a:r>
          </a:p>
          <a:p>
            <a:r>
              <a:rPr lang="en-GB" dirty="0" err="1"/>
              <a:t>Atezolizumab</a:t>
            </a:r>
            <a:r>
              <a:rPr lang="en-GB" dirty="0"/>
              <a:t> and bevacizumab is the standard of care for most patients in the front-line setting</a:t>
            </a:r>
          </a:p>
          <a:p>
            <a:pPr lvl="1"/>
            <a:r>
              <a:rPr lang="en-GB" dirty="0"/>
              <a:t>COSMIC-312 recently presented (Kelley ESMO Asia 2021)</a:t>
            </a:r>
          </a:p>
          <a:p>
            <a:pPr lvl="2"/>
            <a:r>
              <a:rPr lang="en-GB" dirty="0"/>
              <a:t> PFS HR </a:t>
            </a:r>
            <a:r>
              <a:rPr lang="it-IT" dirty="0"/>
              <a:t>0.63 (99% CI 0.44–0.91), P=0.0012</a:t>
            </a:r>
            <a:r>
              <a:rPr lang="en-GB" dirty="0"/>
              <a:t> (6.8 vs 4.2 </a:t>
            </a:r>
            <a:r>
              <a:rPr lang="en-GB" dirty="0" err="1"/>
              <a:t>mos</a:t>
            </a:r>
            <a:r>
              <a:rPr lang="en-GB" dirty="0"/>
              <a:t>) </a:t>
            </a:r>
          </a:p>
          <a:p>
            <a:pPr lvl="2"/>
            <a:r>
              <a:rPr lang="en-GB" dirty="0"/>
              <a:t> OS HR   </a:t>
            </a:r>
            <a:r>
              <a:rPr lang="it-IT" dirty="0"/>
              <a:t>0.90 (96% CI 0.69–1.18), P=0.438   (15.4 vs 15.5 mos)</a:t>
            </a:r>
          </a:p>
          <a:p>
            <a:pPr lvl="2"/>
            <a:r>
              <a:rPr lang="it-IT" dirty="0"/>
              <a:t> ORR    11% vs 3.7%</a:t>
            </a:r>
          </a:p>
          <a:p>
            <a:pPr lvl="1"/>
            <a:r>
              <a:rPr lang="it-IT" dirty="0"/>
              <a:t>Awaiting result of HIMALAYA (press release met primary endpoint)</a:t>
            </a:r>
            <a:endParaRPr lang="en-GB" dirty="0"/>
          </a:p>
          <a:p>
            <a:r>
              <a:rPr lang="en-GB" dirty="0"/>
              <a:t>For patients with a contraindication to combination therapy, single agent TKIs would be appropriate</a:t>
            </a:r>
          </a:p>
          <a:p>
            <a:pPr lvl="1"/>
            <a:r>
              <a:rPr lang="en-GB" dirty="0"/>
              <a:t>At progression consider single-agent PD-1 inhibitor</a:t>
            </a:r>
          </a:p>
          <a:p>
            <a:r>
              <a:rPr lang="en-GB" dirty="0"/>
              <a:t>Ultimately, sequencing active agents in patients with well-preserved liver function will continue to improve overall survival</a:t>
            </a:r>
          </a:p>
        </p:txBody>
      </p:sp>
      <p:sp>
        <p:nvSpPr>
          <p:cNvPr id="2" name="Title 1"/>
          <p:cNvSpPr>
            <a:spLocks noGrp="1"/>
          </p:cNvSpPr>
          <p:nvPr>
            <p:ph type="title"/>
          </p:nvPr>
        </p:nvSpPr>
        <p:spPr>
          <a:xfrm>
            <a:off x="619200" y="246566"/>
            <a:ext cx="8740800" cy="807285"/>
          </a:xfrm>
        </p:spPr>
        <p:txBody>
          <a:bodyPr/>
          <a:lstStyle/>
          <a:p>
            <a:r>
              <a:rPr lang="en-GB" dirty="0"/>
              <a:t>Conclusions</a:t>
            </a:r>
          </a:p>
        </p:txBody>
      </p:sp>
      <p:sp>
        <p:nvSpPr>
          <p:cNvPr id="8" name="Content Placeholder 7">
            <a:extLst>
              <a:ext uri="{FF2B5EF4-FFF2-40B4-BE49-F238E27FC236}">
                <a16:creationId xmlns:a16="http://schemas.microsoft.com/office/drawing/2014/main" id="{FE605031-9FAF-4994-BC19-D1FCD89D10B8}"/>
              </a:ext>
            </a:extLst>
          </p:cNvPr>
          <p:cNvSpPr>
            <a:spLocks noGrp="1"/>
          </p:cNvSpPr>
          <p:nvPr>
            <p:ph sz="quarter" idx="15"/>
          </p:nvPr>
        </p:nvSpPr>
        <p:spPr/>
        <p:txBody>
          <a:bodyPr/>
          <a:lstStyle/>
          <a:p>
            <a:r>
              <a:rPr lang="en-GB" dirty="0">
                <a:solidFill>
                  <a:schemeClr val="tx2"/>
                </a:solidFill>
              </a:rPr>
              <a:t>HCC, hepatocellular carcinoma; PD-1, programmed cell death protein; TKI, tyrosine kinase inhibitor</a:t>
            </a:r>
          </a:p>
        </p:txBody>
      </p:sp>
      <p:sp>
        <p:nvSpPr>
          <p:cNvPr id="3" name="Slide Number Placeholder 2">
            <a:extLst>
              <a:ext uri="{FF2B5EF4-FFF2-40B4-BE49-F238E27FC236}">
                <a16:creationId xmlns:a16="http://schemas.microsoft.com/office/drawing/2014/main" id="{BDBA3F8C-2367-4DA0-AABF-643133266060}"/>
              </a:ext>
            </a:extLst>
          </p:cNvPr>
          <p:cNvSpPr>
            <a:spLocks noGrp="1"/>
          </p:cNvSpPr>
          <p:nvPr>
            <p:ph type="sldNum" sz="quarter" idx="4"/>
          </p:nvPr>
        </p:nvSpPr>
        <p:spPr/>
        <p:txBody>
          <a:bodyPr/>
          <a:lstStyle/>
          <a:p>
            <a:fld id="{FCE43C0F-8A7B-3A4B-9DB5-B3472E36E833}" type="slidenum">
              <a:rPr lang="en-GB" smtClean="0"/>
              <a:pPr/>
              <a:t>35</a:t>
            </a:fld>
            <a:endParaRPr lang="en-GB" dirty="0"/>
          </a:p>
        </p:txBody>
      </p:sp>
    </p:spTree>
    <p:extLst>
      <p:ext uri="{BB962C8B-B14F-4D97-AF65-F5344CB8AC3E}">
        <p14:creationId xmlns:p14="http://schemas.microsoft.com/office/powerpoint/2010/main" val="3999342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620184" y="1425600"/>
            <a:ext cx="10963200" cy="4525200"/>
          </a:xfrm>
        </p:spPr>
        <p:txBody>
          <a:bodyPr/>
          <a:lstStyle/>
          <a:p>
            <a:r>
              <a:rPr lang="en-GB" dirty="0"/>
              <a:t>Ronald Busuttil MD, PhD</a:t>
            </a:r>
          </a:p>
          <a:p>
            <a:r>
              <a:rPr lang="en-GB" dirty="0"/>
              <a:t>Saeed Sadeghi, MD</a:t>
            </a:r>
          </a:p>
          <a:p>
            <a:r>
              <a:rPr lang="en-GB" dirty="0"/>
              <a:t>Seong Kim, NP</a:t>
            </a:r>
          </a:p>
          <a:p>
            <a:r>
              <a:rPr lang="en-GB" dirty="0"/>
              <a:t>Hepatology (Choi, Durazo, Han, Saab, Tong)</a:t>
            </a:r>
          </a:p>
          <a:p>
            <a:r>
              <a:rPr lang="en-GB" dirty="0"/>
              <a:t>IR (Gomes, Lu, McWilliams, Padia, Raman)</a:t>
            </a:r>
          </a:p>
          <a:p>
            <a:r>
              <a:rPr lang="en-GB" dirty="0"/>
              <a:t>Surgery (Agopian, DiNorcia, Farmer, Kaldas)</a:t>
            </a:r>
          </a:p>
          <a:p>
            <a:r>
              <a:rPr lang="en-GB" dirty="0"/>
              <a:t>Liver Cancer Research Team: Brandon Brooks, Lia Ethridge, Tierney Olafson, Lillia Gonzalez, Rose Estrada</a:t>
            </a:r>
          </a:p>
        </p:txBody>
      </p:sp>
      <p:sp>
        <p:nvSpPr>
          <p:cNvPr id="2" name="Title 1"/>
          <p:cNvSpPr>
            <a:spLocks noGrp="1"/>
          </p:cNvSpPr>
          <p:nvPr>
            <p:ph type="title"/>
          </p:nvPr>
        </p:nvSpPr>
        <p:spPr>
          <a:xfrm>
            <a:off x="619200" y="246566"/>
            <a:ext cx="8740800" cy="807285"/>
          </a:xfrm>
        </p:spPr>
        <p:txBody>
          <a:bodyPr/>
          <a:lstStyle/>
          <a:p>
            <a:r>
              <a:rPr lang="en-GB" dirty="0"/>
              <a:t>Acknowledgements</a:t>
            </a:r>
          </a:p>
        </p:txBody>
      </p:sp>
      <p:sp>
        <p:nvSpPr>
          <p:cNvPr id="7" name="Content Placeholder 6">
            <a:extLst>
              <a:ext uri="{FF2B5EF4-FFF2-40B4-BE49-F238E27FC236}">
                <a16:creationId xmlns:a16="http://schemas.microsoft.com/office/drawing/2014/main" id="{1D60D32C-4B59-48B3-A8F6-B5FD83BB5E2B}"/>
              </a:ext>
            </a:extLst>
          </p:cNvPr>
          <p:cNvSpPr>
            <a:spLocks noGrp="1"/>
          </p:cNvSpPr>
          <p:nvPr>
            <p:ph sz="quarter" idx="15"/>
          </p:nvPr>
        </p:nvSpPr>
        <p:spPr/>
        <p:txBody>
          <a:bodyPr/>
          <a:lstStyle/>
          <a:p>
            <a:endParaRPr lang="en-GB" dirty="0"/>
          </a:p>
        </p:txBody>
      </p:sp>
      <p:sp>
        <p:nvSpPr>
          <p:cNvPr id="3" name="Slide Number Placeholder 2">
            <a:extLst>
              <a:ext uri="{FF2B5EF4-FFF2-40B4-BE49-F238E27FC236}">
                <a16:creationId xmlns:a16="http://schemas.microsoft.com/office/drawing/2014/main" id="{8BFB627B-1061-4774-BA47-3676D2B453E2}"/>
              </a:ext>
            </a:extLst>
          </p:cNvPr>
          <p:cNvSpPr>
            <a:spLocks noGrp="1"/>
          </p:cNvSpPr>
          <p:nvPr>
            <p:ph type="sldNum" sz="quarter" idx="4"/>
          </p:nvPr>
        </p:nvSpPr>
        <p:spPr/>
        <p:txBody>
          <a:bodyPr/>
          <a:lstStyle/>
          <a:p>
            <a:fld id="{FCE43C0F-8A7B-3A4B-9DB5-B3472E36E833}" type="slidenum">
              <a:rPr lang="en-GB" smtClean="0"/>
              <a:pPr/>
              <a:t>36</a:t>
            </a:fld>
            <a:endParaRPr lang="en-GB" dirty="0"/>
          </a:p>
        </p:txBody>
      </p:sp>
    </p:spTree>
    <p:extLst>
      <p:ext uri="{BB962C8B-B14F-4D97-AF65-F5344CB8AC3E}">
        <p14:creationId xmlns:p14="http://schemas.microsoft.com/office/powerpoint/2010/main" val="3558623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dirty="0"/>
              <a:t>What did we learn from the real-world data? What can we translate into clinical practice? </a:t>
            </a:r>
            <a:endParaRPr lang="fr-FR" dirty="0"/>
          </a:p>
        </p:txBody>
      </p:sp>
      <p:sp>
        <p:nvSpPr>
          <p:cNvPr id="3" name="Rectangle 6">
            <a:extLst>
              <a:ext uri="{FF2B5EF4-FFF2-40B4-BE49-F238E27FC236}">
                <a16:creationId xmlns:a16="http://schemas.microsoft.com/office/drawing/2014/main" id="{1805A00C-95B2-4711-A942-27F593F7145E}"/>
              </a:ext>
            </a:extLst>
          </p:cNvPr>
          <p:cNvSpPr txBox="1">
            <a:spLocks noChangeArrowheads="1"/>
          </p:cNvSpPr>
          <p:nvPr/>
        </p:nvSpPr>
        <p:spPr bwMode="auto">
          <a:xfrm>
            <a:off x="2910069" y="4293096"/>
            <a:ext cx="6400800" cy="2448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en-US" sz="2000" kern="0" dirty="0">
                <a:solidFill>
                  <a:schemeClr val="accent1"/>
                </a:solidFill>
              </a:rPr>
              <a:t>Dr Mohamed </a:t>
            </a:r>
            <a:r>
              <a:rPr lang="en-GB" altLang="en-US" sz="2000" kern="0" dirty="0" err="1">
                <a:solidFill>
                  <a:schemeClr val="accent1"/>
                </a:solidFill>
              </a:rPr>
              <a:t>Bouattour</a:t>
            </a:r>
            <a:r>
              <a:rPr lang="en-GB" altLang="en-US" sz="2000" kern="0" dirty="0">
                <a:solidFill>
                  <a:schemeClr val="accent1"/>
                </a:solidFill>
              </a:rPr>
              <a:t>, MD</a:t>
            </a:r>
          </a:p>
          <a:p>
            <a:pPr marL="0" indent="0" algn="ctr">
              <a:buFontTx/>
              <a:buNone/>
            </a:pPr>
            <a:r>
              <a:rPr lang="en-US" altLang="en-US" sz="2000" kern="0" dirty="0">
                <a:solidFill>
                  <a:schemeClr val="accent1"/>
                </a:solidFill>
              </a:rPr>
              <a:t>Department of Hepatology </a:t>
            </a:r>
          </a:p>
          <a:p>
            <a:pPr marL="0" indent="0" algn="ctr">
              <a:buFontTx/>
              <a:buNone/>
            </a:pPr>
            <a:r>
              <a:rPr lang="en-US" altLang="en-US" sz="2000" kern="0" dirty="0">
                <a:solidFill>
                  <a:schemeClr val="accent1"/>
                </a:solidFill>
              </a:rPr>
              <a:t>Department of Oncology</a:t>
            </a:r>
          </a:p>
          <a:p>
            <a:pPr marL="0" indent="0" algn="ctr">
              <a:buFontTx/>
              <a:buNone/>
            </a:pPr>
            <a:r>
              <a:rPr lang="en-US" altLang="en-US" sz="2000" kern="0" dirty="0">
                <a:solidFill>
                  <a:schemeClr val="accent1"/>
                </a:solidFill>
              </a:rPr>
              <a:t>The University </a:t>
            </a:r>
            <a:r>
              <a:rPr lang="en-US" altLang="en-US" sz="2000" kern="0" dirty="0" err="1">
                <a:solidFill>
                  <a:schemeClr val="accent1"/>
                </a:solidFill>
              </a:rPr>
              <a:t>Beaujon</a:t>
            </a:r>
            <a:r>
              <a:rPr lang="en-US" altLang="en-US" sz="2000" kern="0" dirty="0">
                <a:solidFill>
                  <a:schemeClr val="accent1"/>
                </a:solidFill>
              </a:rPr>
              <a:t> Hospital</a:t>
            </a:r>
          </a:p>
          <a:p>
            <a:pPr marL="0" indent="0" algn="ctr">
              <a:buFontTx/>
              <a:buNone/>
            </a:pPr>
            <a:r>
              <a:rPr lang="en-US" altLang="en-US" sz="2000" kern="0" dirty="0">
                <a:solidFill>
                  <a:schemeClr val="accent1"/>
                </a:solidFill>
              </a:rPr>
              <a:t> Clichy, </a:t>
            </a:r>
            <a:r>
              <a:rPr lang="en-US" altLang="en-US" sz="2000" kern="0" dirty="0" err="1">
                <a:solidFill>
                  <a:schemeClr val="accent1"/>
                </a:solidFill>
              </a:rPr>
              <a:t>Beaujon</a:t>
            </a:r>
            <a:r>
              <a:rPr lang="en-US" altLang="en-US" sz="2000" kern="0" dirty="0">
                <a:solidFill>
                  <a:schemeClr val="accent1"/>
                </a:solidFill>
              </a:rPr>
              <a:t>, France</a:t>
            </a:r>
          </a:p>
          <a:p>
            <a:pPr marL="0" indent="0" algn="ctr">
              <a:buFontTx/>
              <a:buNone/>
            </a:pPr>
            <a:endParaRPr lang="en-GB" altLang="en-US" sz="2000" kern="0" dirty="0">
              <a:solidFill>
                <a:schemeClr val="accent1"/>
              </a:solidFill>
            </a:endParaRPr>
          </a:p>
        </p:txBody>
      </p:sp>
      <p:sp>
        <p:nvSpPr>
          <p:cNvPr id="4" name="Slide Number Placeholder 3">
            <a:extLst>
              <a:ext uri="{FF2B5EF4-FFF2-40B4-BE49-F238E27FC236}">
                <a16:creationId xmlns:a16="http://schemas.microsoft.com/office/drawing/2014/main" id="{2E9329D0-B9D1-4609-9C3C-00088D0BFA9C}"/>
              </a:ext>
            </a:extLst>
          </p:cNvPr>
          <p:cNvSpPr>
            <a:spLocks noGrp="1"/>
          </p:cNvSpPr>
          <p:nvPr>
            <p:ph type="sldNum" sz="quarter" idx="4"/>
          </p:nvPr>
        </p:nvSpPr>
        <p:spPr/>
        <p:txBody>
          <a:bodyPr/>
          <a:lstStyle/>
          <a:p>
            <a:fld id="{FCE43C0F-8A7B-3A4B-9DB5-B3472E36E833}" type="slidenum">
              <a:rPr lang="en-GB" smtClean="0"/>
              <a:pPr/>
              <a:t>37</a:t>
            </a:fld>
            <a:endParaRPr lang="en-GB" dirty="0"/>
          </a:p>
        </p:txBody>
      </p:sp>
    </p:spTree>
    <p:extLst>
      <p:ext uri="{BB962C8B-B14F-4D97-AF65-F5344CB8AC3E}">
        <p14:creationId xmlns:p14="http://schemas.microsoft.com/office/powerpoint/2010/main" val="312266733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Content Placeholder 2"/>
          <p:cNvSpPr>
            <a:spLocks noGrp="1"/>
          </p:cNvSpPr>
          <p:nvPr>
            <p:ph sz="quarter" idx="12"/>
          </p:nvPr>
        </p:nvSpPr>
        <p:spPr>
          <a:xfrm>
            <a:off x="620184" y="1425600"/>
            <a:ext cx="10963200" cy="4525200"/>
          </a:xfrm>
        </p:spPr>
        <p:txBody>
          <a:bodyPr/>
          <a:lstStyle/>
          <a:p>
            <a:r>
              <a:rPr lang="en-US" dirty="0"/>
              <a:t>Consultant fees: Bayer, </a:t>
            </a:r>
            <a:r>
              <a:rPr lang="en-US" dirty="0" err="1"/>
              <a:t>Ipsen</a:t>
            </a:r>
            <a:r>
              <a:rPr lang="en-US" dirty="0"/>
              <a:t>, Eisai, Bristol Myers Squibb, Roche/Genentech, </a:t>
            </a:r>
            <a:r>
              <a:rPr lang="en-US" dirty="0" err="1"/>
              <a:t>Sirtex</a:t>
            </a:r>
            <a:r>
              <a:rPr lang="en-US" dirty="0"/>
              <a:t> Medical, MSD</a:t>
            </a:r>
          </a:p>
          <a:p>
            <a:r>
              <a:rPr lang="en-US" dirty="0"/>
              <a:t>Advisory Board: Bayer, Ipsen, Eisai, Roche/Genentech, </a:t>
            </a:r>
            <a:r>
              <a:rPr lang="en-US" dirty="0" err="1"/>
              <a:t>Sirtex</a:t>
            </a:r>
            <a:r>
              <a:rPr lang="en-US" dirty="0"/>
              <a:t> Medica, </a:t>
            </a:r>
            <a:r>
              <a:rPr lang="en-US" dirty="0" err="1"/>
              <a:t>Servier</a:t>
            </a:r>
            <a:r>
              <a:rPr lang="en-US" dirty="0"/>
              <a:t>  </a:t>
            </a:r>
            <a:endParaRPr lang="en-US" altLang="en-US" dirty="0"/>
          </a:p>
        </p:txBody>
      </p:sp>
      <p:sp>
        <p:nvSpPr>
          <p:cNvPr id="162818" name="Title 1"/>
          <p:cNvSpPr>
            <a:spLocks noGrp="1"/>
          </p:cNvSpPr>
          <p:nvPr>
            <p:ph type="title"/>
          </p:nvPr>
        </p:nvSpPr>
        <p:spPr>
          <a:xfrm>
            <a:off x="619200" y="246566"/>
            <a:ext cx="8740800" cy="807285"/>
          </a:xfrm>
        </p:spPr>
        <p:txBody>
          <a:bodyPr/>
          <a:lstStyle/>
          <a:p>
            <a:r>
              <a:rPr lang="en-US" altLang="en-US" dirty="0"/>
              <a:t>Disclosures</a:t>
            </a:r>
          </a:p>
        </p:txBody>
      </p:sp>
      <p:sp>
        <p:nvSpPr>
          <p:cNvPr id="8" name="Content Placeholder 7">
            <a:extLst>
              <a:ext uri="{FF2B5EF4-FFF2-40B4-BE49-F238E27FC236}">
                <a16:creationId xmlns:a16="http://schemas.microsoft.com/office/drawing/2014/main" id="{41CAABEC-FF85-4FB7-A6BA-C7757F2D16C5}"/>
              </a:ext>
            </a:extLst>
          </p:cNvPr>
          <p:cNvSpPr>
            <a:spLocks noGrp="1"/>
          </p:cNvSpPr>
          <p:nvPr>
            <p:ph sz="quarter" idx="15"/>
          </p:nvPr>
        </p:nvSpPr>
        <p:spPr/>
        <p:txBody>
          <a:bodyPr/>
          <a:lstStyle/>
          <a:p>
            <a:endParaRPr lang="en-US" dirty="0"/>
          </a:p>
        </p:txBody>
      </p:sp>
      <p:sp>
        <p:nvSpPr>
          <p:cNvPr id="2" name="Slide Number Placeholder 1">
            <a:extLst>
              <a:ext uri="{FF2B5EF4-FFF2-40B4-BE49-F238E27FC236}">
                <a16:creationId xmlns:a16="http://schemas.microsoft.com/office/drawing/2014/main" id="{B30FD93F-FAE6-4A66-A26C-1107F3914273}"/>
              </a:ext>
            </a:extLst>
          </p:cNvPr>
          <p:cNvSpPr>
            <a:spLocks noGrp="1"/>
          </p:cNvSpPr>
          <p:nvPr>
            <p:ph type="sldNum" sz="quarter" idx="4"/>
          </p:nvPr>
        </p:nvSpPr>
        <p:spPr/>
        <p:txBody>
          <a:bodyPr/>
          <a:lstStyle/>
          <a:p>
            <a:fld id="{FCE43C0F-8A7B-3A4B-9DB5-B3472E36E833}" type="slidenum">
              <a:rPr lang="en-GB" smtClean="0"/>
              <a:pPr/>
              <a:t>38</a:t>
            </a:fld>
            <a:endParaRPr lang="en-GB" dirty="0"/>
          </a:p>
        </p:txBody>
      </p:sp>
    </p:spTree>
    <p:extLst>
      <p:ext uri="{BB962C8B-B14F-4D97-AF65-F5344CB8AC3E}">
        <p14:creationId xmlns:p14="http://schemas.microsoft.com/office/powerpoint/2010/main" val="501336431"/>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p:txBody>
          <a:bodyPr>
            <a:normAutofit/>
          </a:bodyPr>
          <a:lstStyle/>
          <a:p>
            <a:r>
              <a:rPr lang="en-US" dirty="0">
                <a:latin typeface="+mj-lt"/>
                <a:ea typeface="+mj-ea"/>
                <a:cs typeface="+mj-cs"/>
              </a:rPr>
              <a:t>IMBrave150: Phase 3 trial of first line with Atezolizumab and Bevacizumab</a:t>
            </a:r>
            <a:r>
              <a:rPr lang="en-US" baseline="30000" dirty="0">
                <a:latin typeface="+mj-lt"/>
                <a:ea typeface="+mj-ea"/>
                <a:cs typeface="+mj-cs"/>
              </a:rPr>
              <a:t>1</a:t>
            </a:r>
            <a:endParaRPr lang="fr-FR" dirty="0">
              <a:latin typeface="+mj-lt"/>
              <a:ea typeface="+mj-ea"/>
              <a:cs typeface="+mj-cs"/>
            </a:endParaRPr>
          </a:p>
        </p:txBody>
      </p:sp>
      <p:sp>
        <p:nvSpPr>
          <p:cNvPr id="2" name="Titre 1"/>
          <p:cNvSpPr>
            <a:spLocks noGrp="1"/>
          </p:cNvSpPr>
          <p:nvPr>
            <p:ph type="title"/>
          </p:nvPr>
        </p:nvSpPr>
        <p:spPr>
          <a:xfrm>
            <a:off x="619200" y="246566"/>
            <a:ext cx="9428442" cy="807285"/>
          </a:xfrm>
        </p:spPr>
        <p:txBody>
          <a:bodyPr>
            <a:noAutofit/>
          </a:bodyPr>
          <a:lstStyle/>
          <a:p>
            <a:r>
              <a:rPr lang="en-US" sz="2400" dirty="0"/>
              <a:t>Systemic therapy for advanced HCC: a new paradigm a new first-line of standard of care  </a:t>
            </a:r>
          </a:p>
        </p:txBody>
      </p:sp>
      <p:sp>
        <p:nvSpPr>
          <p:cNvPr id="5" name="Content Placeholder 4">
            <a:extLst>
              <a:ext uri="{FF2B5EF4-FFF2-40B4-BE49-F238E27FC236}">
                <a16:creationId xmlns:a16="http://schemas.microsoft.com/office/drawing/2014/main" id="{9FFCCA8D-71C7-4502-86A9-1BAEFC52ABAD}"/>
              </a:ext>
            </a:extLst>
          </p:cNvPr>
          <p:cNvSpPr>
            <a:spLocks noGrp="1"/>
          </p:cNvSpPr>
          <p:nvPr>
            <p:ph sz="quarter" idx="15"/>
          </p:nvPr>
        </p:nvSpPr>
        <p:spPr>
          <a:xfrm>
            <a:off x="620184" y="6356351"/>
            <a:ext cx="9857316" cy="365125"/>
          </a:xfrm>
        </p:spPr>
        <p:txBody>
          <a:bodyPr/>
          <a:lstStyle/>
          <a:p>
            <a:pPr>
              <a:spcBef>
                <a:spcPts val="0"/>
              </a:spcBef>
            </a:pPr>
            <a:r>
              <a:rPr lang="fr-FR" dirty="0"/>
              <a:t>CI, confidence </a:t>
            </a:r>
            <a:r>
              <a:rPr lang="fr-FR" dirty="0" err="1"/>
              <a:t>interval</a:t>
            </a:r>
            <a:r>
              <a:rPr lang="fr-FR" dirty="0"/>
              <a:t>; HR, </a:t>
            </a:r>
            <a:r>
              <a:rPr lang="fr-FR" dirty="0" err="1"/>
              <a:t>hazard</a:t>
            </a:r>
            <a:r>
              <a:rPr lang="fr-FR" dirty="0"/>
              <a:t> ratio; OS, </a:t>
            </a:r>
            <a:r>
              <a:rPr lang="fr-FR" dirty="0" err="1"/>
              <a:t>overall</a:t>
            </a:r>
            <a:r>
              <a:rPr lang="fr-FR" dirty="0"/>
              <a:t> </a:t>
            </a:r>
            <a:r>
              <a:rPr lang="fr-FR" dirty="0" err="1"/>
              <a:t>survival</a:t>
            </a:r>
            <a:r>
              <a:rPr lang="fr-FR" dirty="0"/>
              <a:t>; PFS, progression-free </a:t>
            </a:r>
            <a:r>
              <a:rPr lang="fr-FR" dirty="0" err="1"/>
              <a:t>survival</a:t>
            </a:r>
            <a:r>
              <a:rPr lang="fr-FR" dirty="0"/>
              <a:t>; </a:t>
            </a:r>
          </a:p>
          <a:p>
            <a:pPr>
              <a:spcBef>
                <a:spcPts val="0"/>
              </a:spcBef>
            </a:pPr>
            <a:r>
              <a:rPr lang="fr-FR" dirty="0"/>
              <a:t>1.Finn RS, et al. N </a:t>
            </a:r>
            <a:r>
              <a:rPr lang="fr-FR" dirty="0" err="1"/>
              <a:t>Engl</a:t>
            </a:r>
            <a:r>
              <a:rPr lang="fr-FR" dirty="0"/>
              <a:t> J Med. 2020;382:1894-905 </a:t>
            </a:r>
            <a:br>
              <a:rPr lang="fr-FR" dirty="0"/>
            </a:br>
            <a:r>
              <a:rPr lang="fr-FR" dirty="0"/>
              <a:t>2.</a:t>
            </a:r>
            <a:r>
              <a:rPr lang="it-IT" dirty="0"/>
              <a:t>Finn RS, et al. J Clin Oncol. 2021;39(3_suppl):267 267</a:t>
            </a:r>
            <a:endParaRPr lang="fr-FR" dirty="0"/>
          </a:p>
        </p:txBody>
      </p:sp>
      <p:sp>
        <p:nvSpPr>
          <p:cNvPr id="7" name="ZoneTexte 6"/>
          <p:cNvSpPr txBox="1"/>
          <p:nvPr/>
        </p:nvSpPr>
        <p:spPr>
          <a:xfrm>
            <a:off x="814388" y="5221069"/>
            <a:ext cx="6880191" cy="800219"/>
          </a:xfrm>
          <a:prstGeom prst="rect">
            <a:avLst/>
          </a:prstGeom>
          <a:noFill/>
        </p:spPr>
        <p:txBody>
          <a:bodyPr wrap="square" rtlCol="0">
            <a:spAutoFit/>
          </a:bodyPr>
          <a:lstStyle/>
          <a:p>
            <a:pPr marL="48600" indent="0">
              <a:buNone/>
            </a:pPr>
            <a:r>
              <a:rPr lang="fr-FR" sz="1600" b="1" dirty="0" err="1">
                <a:solidFill>
                  <a:schemeClr val="accent1"/>
                </a:solidFill>
              </a:rPr>
              <a:t>Updated</a:t>
            </a:r>
            <a:r>
              <a:rPr lang="fr-FR" sz="1600" b="1" dirty="0">
                <a:solidFill>
                  <a:schemeClr val="accent1"/>
                </a:solidFill>
              </a:rPr>
              <a:t> OS </a:t>
            </a:r>
            <a:r>
              <a:rPr lang="fr-FR" sz="1600" b="1" dirty="0" err="1">
                <a:solidFill>
                  <a:schemeClr val="accent1"/>
                </a:solidFill>
              </a:rPr>
              <a:t>following</a:t>
            </a:r>
            <a:r>
              <a:rPr lang="fr-FR" sz="1600" b="1" dirty="0">
                <a:solidFill>
                  <a:schemeClr val="accent1"/>
                </a:solidFill>
              </a:rPr>
              <a:t> </a:t>
            </a:r>
            <a:r>
              <a:rPr lang="fr-FR" sz="1600" b="1" dirty="0" err="1">
                <a:solidFill>
                  <a:schemeClr val="accent1"/>
                </a:solidFill>
              </a:rPr>
              <a:t>additional</a:t>
            </a:r>
            <a:r>
              <a:rPr lang="fr-FR" sz="1600" b="1" dirty="0">
                <a:solidFill>
                  <a:schemeClr val="accent1"/>
                </a:solidFill>
              </a:rPr>
              <a:t> 12 </a:t>
            </a:r>
            <a:r>
              <a:rPr lang="fr-FR" sz="1600" b="1" dirty="0" err="1">
                <a:solidFill>
                  <a:schemeClr val="accent1"/>
                </a:solidFill>
              </a:rPr>
              <a:t>months</a:t>
            </a:r>
            <a:r>
              <a:rPr lang="fr-FR" sz="1600" b="1" dirty="0">
                <a:solidFill>
                  <a:schemeClr val="accent1"/>
                </a:solidFill>
              </a:rPr>
              <a:t> of </a:t>
            </a:r>
            <a:r>
              <a:rPr lang="fr-FR" sz="1600" b="1" dirty="0" err="1">
                <a:solidFill>
                  <a:schemeClr val="accent1"/>
                </a:solidFill>
              </a:rPr>
              <a:t>follow</a:t>
            </a:r>
            <a:r>
              <a:rPr lang="fr-FR" sz="1600" b="1" dirty="0">
                <a:solidFill>
                  <a:schemeClr val="accent1"/>
                </a:solidFill>
              </a:rPr>
              <a:t>-up (2) </a:t>
            </a:r>
          </a:p>
          <a:p>
            <a:pPr marL="48600" indent="0">
              <a:buNone/>
            </a:pPr>
            <a:r>
              <a:rPr lang="fr-FR" sz="200" dirty="0">
                <a:solidFill>
                  <a:srgbClr val="6276B2"/>
                </a:solidFill>
              </a:rPr>
              <a:t> </a:t>
            </a:r>
          </a:p>
          <a:p>
            <a:pPr marL="160338"/>
            <a:r>
              <a:rPr lang="fr-FR" sz="1400" i="1" dirty="0" err="1">
                <a:solidFill>
                  <a:schemeClr val="tx2"/>
                </a:solidFill>
              </a:rPr>
              <a:t>Median</a:t>
            </a:r>
            <a:r>
              <a:rPr lang="fr-FR" sz="1400" i="1" dirty="0">
                <a:solidFill>
                  <a:schemeClr val="tx2"/>
                </a:solidFill>
              </a:rPr>
              <a:t> OS: 19.2 </a:t>
            </a:r>
            <a:r>
              <a:rPr lang="fr-FR" sz="1400" i="1" dirty="0" err="1">
                <a:solidFill>
                  <a:schemeClr val="tx2"/>
                </a:solidFill>
              </a:rPr>
              <a:t>months</a:t>
            </a:r>
            <a:r>
              <a:rPr lang="fr-FR" sz="1400" i="1" dirty="0">
                <a:solidFill>
                  <a:schemeClr val="tx2"/>
                </a:solidFill>
              </a:rPr>
              <a:t> vs. 13,4 </a:t>
            </a:r>
            <a:r>
              <a:rPr lang="fr-FR" sz="1400" i="1" dirty="0" err="1">
                <a:solidFill>
                  <a:schemeClr val="tx2"/>
                </a:solidFill>
              </a:rPr>
              <a:t>months</a:t>
            </a:r>
            <a:r>
              <a:rPr lang="fr-FR" sz="1400" i="1" dirty="0">
                <a:solidFill>
                  <a:schemeClr val="tx2"/>
                </a:solidFill>
              </a:rPr>
              <a:t> ; HR = 0,66</a:t>
            </a:r>
          </a:p>
          <a:p>
            <a:pPr marL="160338"/>
            <a:r>
              <a:rPr lang="fr-FR" sz="1400" i="1" dirty="0" err="1">
                <a:solidFill>
                  <a:schemeClr val="tx2"/>
                </a:solidFill>
              </a:rPr>
              <a:t>Median</a:t>
            </a:r>
            <a:r>
              <a:rPr lang="fr-FR" sz="1400" i="1" dirty="0">
                <a:solidFill>
                  <a:schemeClr val="tx2"/>
                </a:solidFill>
              </a:rPr>
              <a:t> PFS : 6.9 </a:t>
            </a:r>
            <a:r>
              <a:rPr lang="fr-FR" sz="1400" i="1" dirty="0" err="1">
                <a:solidFill>
                  <a:schemeClr val="tx2"/>
                </a:solidFill>
              </a:rPr>
              <a:t>months</a:t>
            </a:r>
            <a:r>
              <a:rPr lang="fr-FR" sz="1400" i="1" dirty="0">
                <a:solidFill>
                  <a:schemeClr val="tx2"/>
                </a:solidFill>
              </a:rPr>
              <a:t>  vs. 4.3 </a:t>
            </a:r>
            <a:r>
              <a:rPr lang="fr-FR" sz="1400" i="1" dirty="0" err="1">
                <a:solidFill>
                  <a:schemeClr val="tx2"/>
                </a:solidFill>
              </a:rPr>
              <a:t>months</a:t>
            </a:r>
            <a:r>
              <a:rPr lang="fr-FR" sz="1400" i="1" dirty="0">
                <a:solidFill>
                  <a:schemeClr val="tx2"/>
                </a:solidFill>
              </a:rPr>
              <a:t> ; HR 0,65</a:t>
            </a:r>
          </a:p>
        </p:txBody>
      </p:sp>
      <p:graphicFrame>
        <p:nvGraphicFramePr>
          <p:cNvPr id="48" name="Table 48">
            <a:extLst>
              <a:ext uri="{FF2B5EF4-FFF2-40B4-BE49-F238E27FC236}">
                <a16:creationId xmlns:a16="http://schemas.microsoft.com/office/drawing/2014/main" id="{4EAEBFEF-9DE3-4A34-96B7-0F6C17D7F345}"/>
              </a:ext>
            </a:extLst>
          </p:cNvPr>
          <p:cNvGraphicFramePr>
            <a:graphicFrameLocks noGrp="1"/>
          </p:cNvGraphicFramePr>
          <p:nvPr/>
        </p:nvGraphicFramePr>
        <p:xfrm>
          <a:off x="7225037" y="2665990"/>
          <a:ext cx="4229957" cy="1348199"/>
        </p:xfrm>
        <a:graphic>
          <a:graphicData uri="http://schemas.openxmlformats.org/drawingml/2006/table">
            <a:tbl>
              <a:tblPr firstRow="1" bandRow="1">
                <a:tableStyleId>{5C22544A-7EE6-4342-B048-85BDC9FD1C3A}</a:tableStyleId>
              </a:tblPr>
              <a:tblGrid>
                <a:gridCol w="985621">
                  <a:extLst>
                    <a:ext uri="{9D8B030D-6E8A-4147-A177-3AD203B41FA5}">
                      <a16:colId xmlns:a16="http://schemas.microsoft.com/office/drawing/2014/main" val="1326459557"/>
                    </a:ext>
                  </a:extLst>
                </a:gridCol>
                <a:gridCol w="1067756">
                  <a:extLst>
                    <a:ext uri="{9D8B030D-6E8A-4147-A177-3AD203B41FA5}">
                      <a16:colId xmlns:a16="http://schemas.microsoft.com/office/drawing/2014/main" val="293494939"/>
                    </a:ext>
                  </a:extLst>
                </a:gridCol>
                <a:gridCol w="1108824">
                  <a:extLst>
                    <a:ext uri="{9D8B030D-6E8A-4147-A177-3AD203B41FA5}">
                      <a16:colId xmlns:a16="http://schemas.microsoft.com/office/drawing/2014/main" val="2550760705"/>
                    </a:ext>
                  </a:extLst>
                </a:gridCol>
                <a:gridCol w="1067756">
                  <a:extLst>
                    <a:ext uri="{9D8B030D-6E8A-4147-A177-3AD203B41FA5}">
                      <a16:colId xmlns:a16="http://schemas.microsoft.com/office/drawing/2014/main" val="157700126"/>
                    </a:ext>
                  </a:extLst>
                </a:gridCol>
              </a:tblGrid>
              <a:tr h="440870">
                <a:tc>
                  <a:txBody>
                    <a:bodyPr/>
                    <a:lstStyle/>
                    <a:p>
                      <a:pPr algn="ctr">
                        <a:lnSpc>
                          <a:spcPct val="90000"/>
                        </a:lnSpc>
                      </a:pPr>
                      <a:endParaRPr lang="en-GB" sz="1050" dirty="0">
                        <a:solidFill>
                          <a:schemeClr val="tx2"/>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No of Events/ </a:t>
                      </a:r>
                      <a:br>
                        <a:rPr lang="en-GB" sz="1050" dirty="0">
                          <a:solidFill>
                            <a:schemeClr val="tx2"/>
                          </a:solidFill>
                        </a:rPr>
                      </a:br>
                      <a:r>
                        <a:rPr lang="en-GB" sz="1050" dirty="0">
                          <a:solidFill>
                            <a:schemeClr val="tx2"/>
                          </a:solidFill>
                        </a:rPr>
                        <a:t>No of Patients </a:t>
                      </a:r>
                      <a:br>
                        <a:rPr lang="en-GB" sz="1050" dirty="0">
                          <a:solidFill>
                            <a:schemeClr val="tx2"/>
                          </a:solidFill>
                        </a:rPr>
                      </a:br>
                      <a:r>
                        <a:rPr lang="en-GB" sz="1050" dirty="0">
                          <a:solidFill>
                            <a:schemeClr val="tx2"/>
                          </a:solidFill>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GB" sz="1050" dirty="0">
                          <a:solidFill>
                            <a:schemeClr val="tx2"/>
                          </a:solidFill>
                        </a:rPr>
                        <a:t>Median Overall Survival (95% CI)</a:t>
                      </a:r>
                    </a:p>
                    <a:p>
                      <a:pPr marL="0" marR="0" lvl="0" indent="0" algn="ctr" defTabSz="457200" rtl="0" eaLnBrk="1" fontAlgn="auto" latinLnBrk="0" hangingPunct="1">
                        <a:lnSpc>
                          <a:spcPct val="90000"/>
                        </a:lnSpc>
                        <a:spcBef>
                          <a:spcPts val="0"/>
                        </a:spcBef>
                        <a:spcAft>
                          <a:spcPts val="0"/>
                        </a:spcAft>
                        <a:buClrTx/>
                        <a:buSzTx/>
                        <a:buFontTx/>
                        <a:buNone/>
                        <a:tabLst/>
                        <a:defRPr/>
                      </a:pPr>
                      <a:r>
                        <a:rPr lang="en-GB" sz="1050" i="1" dirty="0">
                          <a:solidFill>
                            <a:schemeClr val="tx2"/>
                          </a:solidFill>
                        </a:rPr>
                        <a:t>months</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Overall Survival at 6 months</a:t>
                      </a:r>
                      <a:br>
                        <a:rPr lang="en-GB" sz="1050" dirty="0">
                          <a:solidFill>
                            <a:schemeClr val="tx2"/>
                          </a:solidFill>
                        </a:rPr>
                      </a:br>
                      <a:r>
                        <a:rPr lang="en-GB" sz="1050" dirty="0">
                          <a:solidFill>
                            <a:schemeClr val="tx2"/>
                          </a:solidFill>
                        </a:rPr>
                        <a:t>(%)</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9636570"/>
                  </a:ext>
                </a:extLst>
              </a:tr>
              <a:tr h="293913">
                <a:tc>
                  <a:txBody>
                    <a:bodyPr/>
                    <a:lstStyle/>
                    <a:p>
                      <a:pPr algn="ctr">
                        <a:lnSpc>
                          <a:spcPct val="90000"/>
                        </a:lnSpc>
                      </a:pPr>
                      <a:r>
                        <a:rPr lang="en-GB" sz="1050" dirty="0">
                          <a:solidFill>
                            <a:schemeClr val="tx2"/>
                          </a:solidFill>
                        </a:rPr>
                        <a:t>Atezolizumab–Bevacizumab</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96/336 (28.6)</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i="0" dirty="0">
                          <a:solidFill>
                            <a:schemeClr val="tx2"/>
                          </a:solidFill>
                        </a:rPr>
                        <a:t>NE</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84.8</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3470128"/>
                  </a:ext>
                </a:extLst>
              </a:tr>
              <a:tr h="187979">
                <a:tc>
                  <a:txBody>
                    <a:bodyPr/>
                    <a:lstStyle/>
                    <a:p>
                      <a:pPr algn="ctr">
                        <a:lnSpc>
                          <a:spcPct val="90000"/>
                        </a:lnSpc>
                      </a:pPr>
                      <a:r>
                        <a:rPr lang="en-GB" sz="1050" dirty="0">
                          <a:solidFill>
                            <a:schemeClr val="tx2"/>
                          </a:solidFill>
                        </a:rPr>
                        <a:t>Sorafenib</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65/165 (39.4)</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13.2 (10.4–NE)</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ct val="90000"/>
                        </a:lnSpc>
                      </a:pPr>
                      <a:r>
                        <a:rPr lang="en-GB" sz="1050" dirty="0">
                          <a:solidFill>
                            <a:schemeClr val="tx2"/>
                          </a:solidFill>
                        </a:rPr>
                        <a:t>72.2</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1103416"/>
                  </a:ext>
                </a:extLst>
              </a:tr>
              <a:tr h="425437">
                <a:tc>
                  <a:txBody>
                    <a:bodyPr/>
                    <a:lstStyle/>
                    <a:p>
                      <a:pPr algn="l">
                        <a:lnSpc>
                          <a:spcPct val="90000"/>
                        </a:lnSpc>
                      </a:pPr>
                      <a:endParaRPr lang="en-GB" sz="1000" dirty="0">
                        <a:solidFill>
                          <a:schemeClr val="tx2"/>
                        </a:solidFill>
                      </a:endParaRP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lnSpc>
                          <a:spcPct val="90000"/>
                        </a:lnSpc>
                      </a:pPr>
                      <a:r>
                        <a:rPr lang="en-GB" sz="1000" dirty="0">
                          <a:solidFill>
                            <a:schemeClr val="tx2"/>
                          </a:solidFill>
                        </a:rPr>
                        <a:t>Stratified hazard ratio for death, 0.58</a:t>
                      </a:r>
                    </a:p>
                    <a:p>
                      <a:pPr algn="l">
                        <a:lnSpc>
                          <a:spcPct val="90000"/>
                        </a:lnSpc>
                      </a:pPr>
                      <a:r>
                        <a:rPr lang="en-GB" sz="1000" dirty="0">
                          <a:solidFill>
                            <a:schemeClr val="tx2"/>
                          </a:solidFill>
                        </a:rPr>
                        <a:t>(95% CI, 0.42–0.79)</a:t>
                      </a:r>
                    </a:p>
                    <a:p>
                      <a:pPr algn="l">
                        <a:lnSpc>
                          <a:spcPct val="90000"/>
                        </a:lnSpc>
                      </a:pPr>
                      <a:r>
                        <a:rPr lang="en-GB" sz="1000" dirty="0">
                          <a:solidFill>
                            <a:schemeClr val="tx2"/>
                          </a:solidFill>
                        </a:rPr>
                        <a:t>P&lt;0.001</a:t>
                      </a:r>
                    </a:p>
                  </a:txBody>
                  <a:tcPr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GB" sz="1200" dirty="0">
                        <a:solidFill>
                          <a:schemeClr val="tx2"/>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61098325"/>
                  </a:ext>
                </a:extLst>
              </a:tr>
            </a:tbl>
          </a:graphicData>
        </a:graphic>
      </p:graphicFrame>
      <p:grpSp>
        <p:nvGrpSpPr>
          <p:cNvPr id="4" name="Group 3">
            <a:extLst>
              <a:ext uri="{FF2B5EF4-FFF2-40B4-BE49-F238E27FC236}">
                <a16:creationId xmlns:a16="http://schemas.microsoft.com/office/drawing/2014/main" id="{07840255-0E77-4AAE-AA07-5789567CC03E}"/>
              </a:ext>
            </a:extLst>
          </p:cNvPr>
          <p:cNvGrpSpPr/>
          <p:nvPr/>
        </p:nvGrpSpPr>
        <p:grpSpPr>
          <a:xfrm>
            <a:off x="1261455" y="2007901"/>
            <a:ext cx="5293551" cy="3184488"/>
            <a:chOff x="1261455" y="2007901"/>
            <a:chExt cx="5293551" cy="3184488"/>
          </a:xfrm>
        </p:grpSpPr>
        <p:sp>
          <p:nvSpPr>
            <p:cNvPr id="26" name="Text Box 12">
              <a:extLst>
                <a:ext uri="{FF2B5EF4-FFF2-40B4-BE49-F238E27FC236}">
                  <a16:creationId xmlns:a16="http://schemas.microsoft.com/office/drawing/2014/main" id="{D5236851-27F5-49AF-8D3A-B20761665634}"/>
                </a:ext>
              </a:extLst>
            </p:cNvPr>
            <p:cNvSpPr txBox="1">
              <a:spLocks noChangeArrowheads="1"/>
            </p:cNvSpPr>
            <p:nvPr/>
          </p:nvSpPr>
          <p:spPr bwMode="auto">
            <a:xfrm>
              <a:off x="2408383" y="2007901"/>
              <a:ext cx="36450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600" b="1" dirty="0">
                  <a:solidFill>
                    <a:schemeClr val="accent1"/>
                  </a:solidFill>
                  <a:latin typeface="+mn-lt"/>
                  <a:cs typeface="Calibri" panose="020F0502020204030204" pitchFamily="34" charset="0"/>
                </a:rPr>
                <a:t>Overall Survival</a:t>
              </a:r>
              <a:endParaRPr kumimoji="0" lang="en-GB" sz="1600" b="0" i="0" u="none" strike="noStrike" kern="1200" cap="none" spc="0" normalizeH="0" baseline="30000" dirty="0">
                <a:ln>
                  <a:noFill/>
                </a:ln>
                <a:solidFill>
                  <a:schemeClr val="accent1"/>
                </a:solidFill>
                <a:effectLst/>
                <a:uLnTx/>
                <a:uFillTx/>
                <a:latin typeface="+mn-lt"/>
                <a:cs typeface="Calibri" panose="020F0502020204030204" pitchFamily="34" charset="0"/>
              </a:endParaRPr>
            </a:p>
          </p:txBody>
        </p:sp>
        <p:sp>
          <p:nvSpPr>
            <p:cNvPr id="10" name="TextBox 115">
              <a:extLst>
                <a:ext uri="{FF2B5EF4-FFF2-40B4-BE49-F238E27FC236}">
                  <a16:creationId xmlns:a16="http://schemas.microsoft.com/office/drawing/2014/main" id="{FCEF5CD3-ADA1-4678-B8AA-442D7A9EA02C}"/>
                </a:ext>
              </a:extLst>
            </p:cNvPr>
            <p:cNvSpPr txBox="1">
              <a:spLocks noChangeArrowheads="1"/>
            </p:cNvSpPr>
            <p:nvPr/>
          </p:nvSpPr>
          <p:spPr bwMode="auto">
            <a:xfrm>
              <a:off x="2238389" y="4478120"/>
              <a:ext cx="4188233"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Months</a:t>
              </a:r>
            </a:p>
          </p:txBody>
        </p:sp>
        <p:sp>
          <p:nvSpPr>
            <p:cNvPr id="27" name="TextBox 100">
              <a:extLst>
                <a:ext uri="{FF2B5EF4-FFF2-40B4-BE49-F238E27FC236}">
                  <a16:creationId xmlns:a16="http://schemas.microsoft.com/office/drawing/2014/main" id="{D55350C4-2486-4737-BD03-8792279E5079}"/>
                </a:ext>
              </a:extLst>
            </p:cNvPr>
            <p:cNvSpPr txBox="1">
              <a:spLocks noChangeArrowheads="1"/>
            </p:cNvSpPr>
            <p:nvPr/>
          </p:nvSpPr>
          <p:spPr bwMode="auto">
            <a:xfrm>
              <a:off x="1886494" y="3705971"/>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20</a:t>
              </a:r>
            </a:p>
          </p:txBody>
        </p:sp>
        <p:sp>
          <p:nvSpPr>
            <p:cNvPr id="28" name="TextBox 101">
              <a:extLst>
                <a:ext uri="{FF2B5EF4-FFF2-40B4-BE49-F238E27FC236}">
                  <a16:creationId xmlns:a16="http://schemas.microsoft.com/office/drawing/2014/main" id="{27014C31-F7BB-4B42-9D04-4518FB89419E}"/>
                </a:ext>
              </a:extLst>
            </p:cNvPr>
            <p:cNvSpPr txBox="1">
              <a:spLocks noChangeArrowheads="1"/>
            </p:cNvSpPr>
            <p:nvPr/>
          </p:nvSpPr>
          <p:spPr bwMode="auto">
            <a:xfrm>
              <a:off x="1988287" y="4076366"/>
              <a:ext cx="101794"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29" name="TextBox 102">
              <a:extLst>
                <a:ext uri="{FF2B5EF4-FFF2-40B4-BE49-F238E27FC236}">
                  <a16:creationId xmlns:a16="http://schemas.microsoft.com/office/drawing/2014/main" id="{FD2B2B36-6324-4E3B-9130-88D7D8D62F16}"/>
                </a:ext>
              </a:extLst>
            </p:cNvPr>
            <p:cNvSpPr txBox="1">
              <a:spLocks noChangeArrowheads="1"/>
            </p:cNvSpPr>
            <p:nvPr/>
          </p:nvSpPr>
          <p:spPr bwMode="auto">
            <a:xfrm>
              <a:off x="1886494" y="3299990"/>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40</a:t>
              </a:r>
            </a:p>
          </p:txBody>
        </p:sp>
        <p:sp>
          <p:nvSpPr>
            <p:cNvPr id="30" name="TextBox 103">
              <a:extLst>
                <a:ext uri="{FF2B5EF4-FFF2-40B4-BE49-F238E27FC236}">
                  <a16:creationId xmlns:a16="http://schemas.microsoft.com/office/drawing/2014/main" id="{BE637B20-9830-4A64-9EE8-29DB9F4E7C0E}"/>
                </a:ext>
              </a:extLst>
            </p:cNvPr>
            <p:cNvSpPr txBox="1">
              <a:spLocks noChangeArrowheads="1"/>
            </p:cNvSpPr>
            <p:nvPr/>
          </p:nvSpPr>
          <p:spPr bwMode="auto">
            <a:xfrm>
              <a:off x="1886494" y="3898039"/>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a:t>
              </a:r>
            </a:p>
          </p:txBody>
        </p:sp>
        <p:sp>
          <p:nvSpPr>
            <p:cNvPr id="31" name="TextBox 104">
              <a:extLst>
                <a:ext uri="{FF2B5EF4-FFF2-40B4-BE49-F238E27FC236}">
                  <a16:creationId xmlns:a16="http://schemas.microsoft.com/office/drawing/2014/main" id="{2414E6CC-4F85-4FD2-B9C6-64054BE3A280}"/>
                </a:ext>
              </a:extLst>
            </p:cNvPr>
            <p:cNvSpPr txBox="1">
              <a:spLocks noChangeArrowheads="1"/>
            </p:cNvSpPr>
            <p:nvPr/>
          </p:nvSpPr>
          <p:spPr bwMode="auto">
            <a:xfrm>
              <a:off x="1886494" y="3515462"/>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30</a:t>
              </a:r>
            </a:p>
          </p:txBody>
        </p:sp>
        <p:sp>
          <p:nvSpPr>
            <p:cNvPr id="32" name="TextBox 105">
              <a:extLst>
                <a:ext uri="{FF2B5EF4-FFF2-40B4-BE49-F238E27FC236}">
                  <a16:creationId xmlns:a16="http://schemas.microsoft.com/office/drawing/2014/main" id="{F2E45966-AC11-4E07-887A-2EDF65DD679D}"/>
                </a:ext>
              </a:extLst>
            </p:cNvPr>
            <p:cNvSpPr txBox="1">
              <a:spLocks noChangeArrowheads="1"/>
            </p:cNvSpPr>
            <p:nvPr/>
          </p:nvSpPr>
          <p:spPr bwMode="auto">
            <a:xfrm>
              <a:off x="1784701" y="2151049"/>
              <a:ext cx="305381"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a:t>
              </a:r>
            </a:p>
          </p:txBody>
        </p:sp>
        <p:sp>
          <p:nvSpPr>
            <p:cNvPr id="33" name="TextBox 113">
              <a:extLst>
                <a:ext uri="{FF2B5EF4-FFF2-40B4-BE49-F238E27FC236}">
                  <a16:creationId xmlns:a16="http://schemas.microsoft.com/office/drawing/2014/main" id="{62B9C135-B255-4D90-989F-2EFA462DAC54}"/>
                </a:ext>
              </a:extLst>
            </p:cNvPr>
            <p:cNvSpPr txBox="1">
              <a:spLocks noChangeArrowheads="1"/>
            </p:cNvSpPr>
            <p:nvPr/>
          </p:nvSpPr>
          <p:spPr bwMode="auto">
            <a:xfrm rot="16200000">
              <a:off x="607863" y="3112626"/>
              <a:ext cx="1930064"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Survival (%)</a:t>
              </a:r>
            </a:p>
          </p:txBody>
        </p:sp>
        <p:grpSp>
          <p:nvGrpSpPr>
            <p:cNvPr id="34" name="Group 33">
              <a:extLst>
                <a:ext uri="{FF2B5EF4-FFF2-40B4-BE49-F238E27FC236}">
                  <a16:creationId xmlns:a16="http://schemas.microsoft.com/office/drawing/2014/main" id="{F33324BE-9FBB-45EF-8BEF-DFFD467F14E4}"/>
                </a:ext>
              </a:extLst>
            </p:cNvPr>
            <p:cNvGrpSpPr/>
            <p:nvPr/>
          </p:nvGrpSpPr>
          <p:grpSpPr>
            <a:xfrm>
              <a:off x="2155366" y="2267605"/>
              <a:ext cx="93743" cy="1930067"/>
              <a:chOff x="2112171" y="3643471"/>
              <a:chExt cx="84145" cy="1732455"/>
            </a:xfrm>
          </p:grpSpPr>
          <p:cxnSp>
            <p:nvCxnSpPr>
              <p:cNvPr id="41" name="Straight Connector 107">
                <a:extLst>
                  <a:ext uri="{FF2B5EF4-FFF2-40B4-BE49-F238E27FC236}">
                    <a16:creationId xmlns:a16="http://schemas.microsoft.com/office/drawing/2014/main" id="{4B322F54-E267-4EC6-BFF2-D563A2F8031A}"/>
                  </a:ext>
                </a:extLst>
              </p:cNvPr>
              <p:cNvCxnSpPr>
                <a:cxnSpLocks noChangeShapeType="1"/>
              </p:cNvCxnSpPr>
              <p:nvPr/>
            </p:nvCxnSpPr>
            <p:spPr bwMode="auto">
              <a:xfrm>
                <a:off x="2117554" y="5374279"/>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106">
                <a:extLst>
                  <a:ext uri="{FF2B5EF4-FFF2-40B4-BE49-F238E27FC236}">
                    <a16:creationId xmlns:a16="http://schemas.microsoft.com/office/drawing/2014/main" id="{5AF6B758-33CC-49BD-8102-70916E71E004}"/>
                  </a:ext>
                </a:extLst>
              </p:cNvPr>
              <p:cNvCxnSpPr>
                <a:cxnSpLocks noChangeShapeType="1"/>
              </p:cNvCxnSpPr>
              <p:nvPr/>
            </p:nvCxnSpPr>
            <p:spPr bwMode="auto">
              <a:xfrm>
                <a:off x="2192077" y="3643471"/>
                <a:ext cx="0" cy="1732455"/>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3" name="Straight Connector 108">
                <a:extLst>
                  <a:ext uri="{FF2B5EF4-FFF2-40B4-BE49-F238E27FC236}">
                    <a16:creationId xmlns:a16="http://schemas.microsoft.com/office/drawing/2014/main" id="{F76993C4-C919-4FB6-B788-AD6529426CB6}"/>
                  </a:ext>
                </a:extLst>
              </p:cNvPr>
              <p:cNvCxnSpPr>
                <a:cxnSpLocks noChangeShapeType="1"/>
              </p:cNvCxnSpPr>
              <p:nvPr/>
            </p:nvCxnSpPr>
            <p:spPr bwMode="auto">
              <a:xfrm>
                <a:off x="2117554" y="5040828"/>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4" name="Straight Connector 109">
                <a:extLst>
                  <a:ext uri="{FF2B5EF4-FFF2-40B4-BE49-F238E27FC236}">
                    <a16:creationId xmlns:a16="http://schemas.microsoft.com/office/drawing/2014/main" id="{75B922AC-2C87-43F1-93A4-97C230358E27}"/>
                  </a:ext>
                </a:extLst>
              </p:cNvPr>
              <p:cNvCxnSpPr>
                <a:cxnSpLocks noChangeShapeType="1"/>
              </p:cNvCxnSpPr>
              <p:nvPr/>
            </p:nvCxnSpPr>
            <p:spPr bwMode="auto">
              <a:xfrm>
                <a:off x="2117554" y="4676004"/>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5" name="Straight Connector 110">
                <a:extLst>
                  <a:ext uri="{FF2B5EF4-FFF2-40B4-BE49-F238E27FC236}">
                    <a16:creationId xmlns:a16="http://schemas.microsoft.com/office/drawing/2014/main" id="{DB4DA1C0-4887-4E24-BA18-F3D373A9D8F4}"/>
                  </a:ext>
                </a:extLst>
              </p:cNvPr>
              <p:cNvCxnSpPr>
                <a:cxnSpLocks noChangeShapeType="1"/>
              </p:cNvCxnSpPr>
              <p:nvPr/>
            </p:nvCxnSpPr>
            <p:spPr bwMode="auto">
              <a:xfrm>
                <a:off x="2117554" y="5212412"/>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6" name="Straight Connector 111">
                <a:extLst>
                  <a:ext uri="{FF2B5EF4-FFF2-40B4-BE49-F238E27FC236}">
                    <a16:creationId xmlns:a16="http://schemas.microsoft.com/office/drawing/2014/main" id="{229C96BB-E443-4781-8821-142EE878A0F2}"/>
                  </a:ext>
                </a:extLst>
              </p:cNvPr>
              <p:cNvCxnSpPr>
                <a:cxnSpLocks noChangeShapeType="1"/>
              </p:cNvCxnSpPr>
              <p:nvPr/>
            </p:nvCxnSpPr>
            <p:spPr bwMode="auto">
              <a:xfrm>
                <a:off x="2117554" y="4868598"/>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7" name="Straight Connector 112">
                <a:extLst>
                  <a:ext uri="{FF2B5EF4-FFF2-40B4-BE49-F238E27FC236}">
                    <a16:creationId xmlns:a16="http://schemas.microsoft.com/office/drawing/2014/main" id="{3189412A-8662-4C73-AB02-F641334D147E}"/>
                  </a:ext>
                </a:extLst>
              </p:cNvPr>
              <p:cNvCxnSpPr>
                <a:cxnSpLocks noChangeShapeType="1"/>
              </p:cNvCxnSpPr>
              <p:nvPr/>
            </p:nvCxnSpPr>
            <p:spPr bwMode="auto">
              <a:xfrm>
                <a:off x="2117554" y="3643471"/>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109">
                <a:extLst>
                  <a:ext uri="{FF2B5EF4-FFF2-40B4-BE49-F238E27FC236}">
                    <a16:creationId xmlns:a16="http://schemas.microsoft.com/office/drawing/2014/main" id="{308E440E-67A5-4AF3-AB5D-1A5DE6C2AB0B}"/>
                  </a:ext>
                </a:extLst>
              </p:cNvPr>
              <p:cNvCxnSpPr>
                <a:cxnSpLocks noChangeShapeType="1"/>
              </p:cNvCxnSpPr>
              <p:nvPr/>
            </p:nvCxnSpPr>
            <p:spPr bwMode="auto">
              <a:xfrm>
                <a:off x="2127172" y="4509374"/>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1" name="Straight Connector 109">
                <a:extLst>
                  <a:ext uri="{FF2B5EF4-FFF2-40B4-BE49-F238E27FC236}">
                    <a16:creationId xmlns:a16="http://schemas.microsoft.com/office/drawing/2014/main" id="{25B8246E-7263-4897-8765-D5A32964FE91}"/>
                  </a:ext>
                </a:extLst>
              </p:cNvPr>
              <p:cNvCxnSpPr>
                <a:cxnSpLocks noChangeShapeType="1"/>
              </p:cNvCxnSpPr>
              <p:nvPr/>
            </p:nvCxnSpPr>
            <p:spPr bwMode="auto">
              <a:xfrm>
                <a:off x="2124780" y="4342944"/>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109">
                <a:extLst>
                  <a:ext uri="{FF2B5EF4-FFF2-40B4-BE49-F238E27FC236}">
                    <a16:creationId xmlns:a16="http://schemas.microsoft.com/office/drawing/2014/main" id="{B96A4BEF-75C4-4CD0-B311-905F3D7D57E9}"/>
                  </a:ext>
                </a:extLst>
              </p:cNvPr>
              <p:cNvCxnSpPr>
                <a:cxnSpLocks noChangeShapeType="1"/>
              </p:cNvCxnSpPr>
              <p:nvPr/>
            </p:nvCxnSpPr>
            <p:spPr bwMode="auto">
              <a:xfrm>
                <a:off x="2121202" y="4170933"/>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109">
                <a:extLst>
                  <a:ext uri="{FF2B5EF4-FFF2-40B4-BE49-F238E27FC236}">
                    <a16:creationId xmlns:a16="http://schemas.microsoft.com/office/drawing/2014/main" id="{276C9109-9BBC-418D-86B9-A21B7E63200B}"/>
                  </a:ext>
                </a:extLst>
              </p:cNvPr>
              <p:cNvCxnSpPr>
                <a:cxnSpLocks noChangeShapeType="1"/>
              </p:cNvCxnSpPr>
              <p:nvPr/>
            </p:nvCxnSpPr>
            <p:spPr bwMode="auto">
              <a:xfrm>
                <a:off x="2117555" y="3991365"/>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109">
                <a:extLst>
                  <a:ext uri="{FF2B5EF4-FFF2-40B4-BE49-F238E27FC236}">
                    <a16:creationId xmlns:a16="http://schemas.microsoft.com/office/drawing/2014/main" id="{62B7C3BE-D19F-47D2-838C-3177E32E13A5}"/>
                  </a:ext>
                </a:extLst>
              </p:cNvPr>
              <p:cNvCxnSpPr>
                <a:cxnSpLocks noChangeShapeType="1"/>
              </p:cNvCxnSpPr>
              <p:nvPr/>
            </p:nvCxnSpPr>
            <p:spPr bwMode="auto">
              <a:xfrm>
                <a:off x="2112171" y="3825504"/>
                <a:ext cx="6914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49" name="TextBox 102">
              <a:extLst>
                <a:ext uri="{FF2B5EF4-FFF2-40B4-BE49-F238E27FC236}">
                  <a16:creationId xmlns:a16="http://schemas.microsoft.com/office/drawing/2014/main" id="{6AE96F16-B292-4527-8CF1-34BE3C19615F}"/>
                </a:ext>
              </a:extLst>
            </p:cNvPr>
            <p:cNvSpPr txBox="1">
              <a:spLocks noChangeArrowheads="1"/>
            </p:cNvSpPr>
            <p:nvPr/>
          </p:nvSpPr>
          <p:spPr bwMode="auto">
            <a:xfrm>
              <a:off x="1897209" y="3114354"/>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5</a:t>
              </a: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52" name="TextBox 102">
              <a:extLst>
                <a:ext uri="{FF2B5EF4-FFF2-40B4-BE49-F238E27FC236}">
                  <a16:creationId xmlns:a16="http://schemas.microsoft.com/office/drawing/2014/main" id="{8031C8F5-793A-415C-98E1-B64763A64168}"/>
                </a:ext>
              </a:extLst>
            </p:cNvPr>
            <p:cNvSpPr txBox="1">
              <a:spLocks noChangeArrowheads="1"/>
            </p:cNvSpPr>
            <p:nvPr/>
          </p:nvSpPr>
          <p:spPr bwMode="auto">
            <a:xfrm>
              <a:off x="1894544" y="2928940"/>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60</a:t>
              </a:r>
            </a:p>
          </p:txBody>
        </p:sp>
        <p:sp>
          <p:nvSpPr>
            <p:cNvPr id="54" name="TextBox 102">
              <a:extLst>
                <a:ext uri="{FF2B5EF4-FFF2-40B4-BE49-F238E27FC236}">
                  <a16:creationId xmlns:a16="http://schemas.microsoft.com/office/drawing/2014/main" id="{D40051F3-C659-4438-A008-7AEDACB1ADEC}"/>
                </a:ext>
              </a:extLst>
            </p:cNvPr>
            <p:cNvSpPr txBox="1">
              <a:spLocks noChangeArrowheads="1"/>
            </p:cNvSpPr>
            <p:nvPr/>
          </p:nvSpPr>
          <p:spPr bwMode="auto">
            <a:xfrm>
              <a:off x="1890558" y="2737309"/>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7</a:t>
              </a: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56" name="TextBox 102">
              <a:extLst>
                <a:ext uri="{FF2B5EF4-FFF2-40B4-BE49-F238E27FC236}">
                  <a16:creationId xmlns:a16="http://schemas.microsoft.com/office/drawing/2014/main" id="{846CC99A-54CD-4DBE-9988-37CBF8D45C06}"/>
                </a:ext>
              </a:extLst>
            </p:cNvPr>
            <p:cNvSpPr txBox="1">
              <a:spLocks noChangeArrowheads="1"/>
            </p:cNvSpPr>
            <p:nvPr/>
          </p:nvSpPr>
          <p:spPr bwMode="auto">
            <a:xfrm>
              <a:off x="1886495" y="2537258"/>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80</a:t>
              </a:r>
            </a:p>
          </p:txBody>
        </p:sp>
        <p:sp>
          <p:nvSpPr>
            <p:cNvPr id="58" name="TextBox 102">
              <a:extLst>
                <a:ext uri="{FF2B5EF4-FFF2-40B4-BE49-F238E27FC236}">
                  <a16:creationId xmlns:a16="http://schemas.microsoft.com/office/drawing/2014/main" id="{9B5977C2-5E45-4463-BE06-A2419A56E154}"/>
                </a:ext>
              </a:extLst>
            </p:cNvPr>
            <p:cNvSpPr txBox="1">
              <a:spLocks noChangeArrowheads="1"/>
            </p:cNvSpPr>
            <p:nvPr/>
          </p:nvSpPr>
          <p:spPr bwMode="auto">
            <a:xfrm>
              <a:off x="1880497" y="2352479"/>
              <a:ext cx="203587" cy="2400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9</a:t>
              </a: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cxnSp>
          <p:nvCxnSpPr>
            <p:cNvPr id="59" name="Straight Connector 121">
              <a:extLst>
                <a:ext uri="{FF2B5EF4-FFF2-40B4-BE49-F238E27FC236}">
                  <a16:creationId xmlns:a16="http://schemas.microsoft.com/office/drawing/2014/main" id="{5886F578-F6C9-405A-A0EB-DB2B83C6E449}"/>
                </a:ext>
              </a:extLst>
            </p:cNvPr>
            <p:cNvCxnSpPr>
              <a:cxnSpLocks noChangeShapeType="1"/>
            </p:cNvCxnSpPr>
            <p:nvPr/>
          </p:nvCxnSpPr>
          <p:spPr bwMode="auto">
            <a:xfrm>
              <a:off x="2250648" y="3232277"/>
              <a:ext cx="4060781" cy="2"/>
            </a:xfrm>
            <a:prstGeom prst="line">
              <a:avLst/>
            </a:prstGeom>
            <a:noFill/>
            <a:ln w="12700" cap="sq" algn="ctr">
              <a:solidFill>
                <a:schemeClr val="tx1"/>
              </a:solidFill>
              <a:prstDash val="dash"/>
              <a:round/>
              <a:headEnd/>
              <a:tailEnd/>
            </a:ln>
            <a:extLst>
              <a:ext uri="{909E8E84-426E-40DD-AFC4-6F175D3DCCD1}">
                <a14:hiddenFill xmlns:a14="http://schemas.microsoft.com/office/drawing/2010/main">
                  <a:noFill/>
                </a14:hiddenFill>
              </a:ext>
            </a:extLst>
          </p:spPr>
        </p:cxnSp>
        <p:cxnSp>
          <p:nvCxnSpPr>
            <p:cNvPr id="14" name="Straight Connector 121">
              <a:extLst>
                <a:ext uri="{FF2B5EF4-FFF2-40B4-BE49-F238E27FC236}">
                  <a16:creationId xmlns:a16="http://schemas.microsoft.com/office/drawing/2014/main" id="{48237CEC-6147-4C81-9A11-453DB4EC388B}"/>
                </a:ext>
              </a:extLst>
            </p:cNvPr>
            <p:cNvCxnSpPr>
              <a:cxnSpLocks noChangeShapeType="1"/>
            </p:cNvCxnSpPr>
            <p:nvPr/>
          </p:nvCxnSpPr>
          <p:spPr bwMode="auto">
            <a:xfrm flipV="1">
              <a:off x="2244386" y="4195837"/>
              <a:ext cx="4182236" cy="183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5" name="Straight Connector 124">
              <a:extLst>
                <a:ext uri="{FF2B5EF4-FFF2-40B4-BE49-F238E27FC236}">
                  <a16:creationId xmlns:a16="http://schemas.microsoft.com/office/drawing/2014/main" id="{C113C665-0A1B-49B3-8D36-D4AEA5E8ADB4}"/>
                </a:ext>
              </a:extLst>
            </p:cNvPr>
            <p:cNvCxnSpPr>
              <a:cxnSpLocks noChangeShapeType="1"/>
            </p:cNvCxnSpPr>
            <p:nvPr/>
          </p:nvCxnSpPr>
          <p:spPr bwMode="auto">
            <a:xfrm rot="16200000">
              <a:off x="5911151" y="4226873"/>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6" name="Straight Connector 125">
              <a:extLst>
                <a:ext uri="{FF2B5EF4-FFF2-40B4-BE49-F238E27FC236}">
                  <a16:creationId xmlns:a16="http://schemas.microsoft.com/office/drawing/2014/main" id="{BEB22731-BBB3-4433-85B5-65F12CB8C2C2}"/>
                </a:ext>
              </a:extLst>
            </p:cNvPr>
            <p:cNvCxnSpPr>
              <a:cxnSpLocks noChangeShapeType="1"/>
            </p:cNvCxnSpPr>
            <p:nvPr/>
          </p:nvCxnSpPr>
          <p:spPr bwMode="auto">
            <a:xfrm rot="16200000">
              <a:off x="4443319" y="4226873"/>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26">
              <a:extLst>
                <a:ext uri="{FF2B5EF4-FFF2-40B4-BE49-F238E27FC236}">
                  <a16:creationId xmlns:a16="http://schemas.microsoft.com/office/drawing/2014/main" id="{6A7DF5D5-ED91-4055-8AC2-10CC1B5A1D6B}"/>
                </a:ext>
              </a:extLst>
            </p:cNvPr>
            <p:cNvCxnSpPr>
              <a:cxnSpLocks noChangeShapeType="1"/>
            </p:cNvCxnSpPr>
            <p:nvPr/>
          </p:nvCxnSpPr>
          <p:spPr bwMode="auto">
            <a:xfrm rot="16200000">
              <a:off x="2215186" y="422476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9" name="Straight Connector 132">
              <a:extLst>
                <a:ext uri="{FF2B5EF4-FFF2-40B4-BE49-F238E27FC236}">
                  <a16:creationId xmlns:a16="http://schemas.microsoft.com/office/drawing/2014/main" id="{156E4E62-1FDA-4348-A4E5-B83016DF7942}"/>
                </a:ext>
              </a:extLst>
            </p:cNvPr>
            <p:cNvCxnSpPr>
              <a:cxnSpLocks noChangeShapeType="1"/>
            </p:cNvCxnSpPr>
            <p:nvPr/>
          </p:nvCxnSpPr>
          <p:spPr bwMode="auto">
            <a:xfrm rot="16200000">
              <a:off x="6397420" y="422476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1" name="Straight Connector 138">
              <a:extLst>
                <a:ext uri="{FF2B5EF4-FFF2-40B4-BE49-F238E27FC236}">
                  <a16:creationId xmlns:a16="http://schemas.microsoft.com/office/drawing/2014/main" id="{23E3E43F-88BA-46F4-8925-3ED81E54AAEB}"/>
                </a:ext>
              </a:extLst>
            </p:cNvPr>
            <p:cNvCxnSpPr>
              <a:cxnSpLocks noChangeShapeType="1"/>
            </p:cNvCxnSpPr>
            <p:nvPr/>
          </p:nvCxnSpPr>
          <p:spPr bwMode="auto">
            <a:xfrm rot="16200000">
              <a:off x="2952801" y="4229940"/>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124">
              <a:extLst>
                <a:ext uri="{FF2B5EF4-FFF2-40B4-BE49-F238E27FC236}">
                  <a16:creationId xmlns:a16="http://schemas.microsoft.com/office/drawing/2014/main" id="{EFA155D0-A1EF-4C5F-B920-CE66EE0095B2}"/>
                </a:ext>
              </a:extLst>
            </p:cNvPr>
            <p:cNvCxnSpPr>
              <a:cxnSpLocks noChangeShapeType="1"/>
            </p:cNvCxnSpPr>
            <p:nvPr/>
          </p:nvCxnSpPr>
          <p:spPr bwMode="auto">
            <a:xfrm rot="16200000">
              <a:off x="5173146" y="4224764"/>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125">
              <a:extLst>
                <a:ext uri="{FF2B5EF4-FFF2-40B4-BE49-F238E27FC236}">
                  <a16:creationId xmlns:a16="http://schemas.microsoft.com/office/drawing/2014/main" id="{2DBAE4D9-4846-476D-A356-5B456F5BCD54}"/>
                </a:ext>
              </a:extLst>
            </p:cNvPr>
            <p:cNvCxnSpPr>
              <a:cxnSpLocks noChangeShapeType="1"/>
            </p:cNvCxnSpPr>
            <p:nvPr/>
          </p:nvCxnSpPr>
          <p:spPr bwMode="auto">
            <a:xfrm rot="16200000">
              <a:off x="3694966" y="4226873"/>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62" name="Straight Connector 126">
              <a:extLst>
                <a:ext uri="{FF2B5EF4-FFF2-40B4-BE49-F238E27FC236}">
                  <a16:creationId xmlns:a16="http://schemas.microsoft.com/office/drawing/2014/main" id="{F5D9BB81-1E79-4AED-97CC-6B299F646D8A}"/>
                </a:ext>
              </a:extLst>
            </p:cNvPr>
            <p:cNvCxnSpPr>
              <a:cxnSpLocks noChangeShapeType="1"/>
            </p:cNvCxnSpPr>
            <p:nvPr/>
          </p:nvCxnSpPr>
          <p:spPr bwMode="auto">
            <a:xfrm rot="16200000">
              <a:off x="2472649" y="4230337"/>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64" name="Straight Connector 126">
              <a:extLst>
                <a:ext uri="{FF2B5EF4-FFF2-40B4-BE49-F238E27FC236}">
                  <a16:creationId xmlns:a16="http://schemas.microsoft.com/office/drawing/2014/main" id="{D8977915-DC98-4A1D-A611-05979A95D9BD}"/>
                </a:ext>
              </a:extLst>
            </p:cNvPr>
            <p:cNvCxnSpPr>
              <a:cxnSpLocks noChangeShapeType="1"/>
            </p:cNvCxnSpPr>
            <p:nvPr/>
          </p:nvCxnSpPr>
          <p:spPr bwMode="auto">
            <a:xfrm rot="16200000">
              <a:off x="2711822" y="423244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66" name="Straight Connector 138">
              <a:extLst>
                <a:ext uri="{FF2B5EF4-FFF2-40B4-BE49-F238E27FC236}">
                  <a16:creationId xmlns:a16="http://schemas.microsoft.com/office/drawing/2014/main" id="{C66FDE08-3605-4E04-A835-3CB61891B86C}"/>
                </a:ext>
              </a:extLst>
            </p:cNvPr>
            <p:cNvCxnSpPr>
              <a:cxnSpLocks noChangeShapeType="1"/>
            </p:cNvCxnSpPr>
            <p:nvPr/>
          </p:nvCxnSpPr>
          <p:spPr bwMode="auto">
            <a:xfrm rot="16200000">
              <a:off x="3210265" y="422476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68" name="Straight Connector 138">
              <a:extLst>
                <a:ext uri="{FF2B5EF4-FFF2-40B4-BE49-F238E27FC236}">
                  <a16:creationId xmlns:a16="http://schemas.microsoft.com/office/drawing/2014/main" id="{17327824-E13E-4C73-AB7F-8577D5AD7311}"/>
                </a:ext>
              </a:extLst>
            </p:cNvPr>
            <p:cNvCxnSpPr>
              <a:cxnSpLocks noChangeShapeType="1"/>
            </p:cNvCxnSpPr>
            <p:nvPr/>
          </p:nvCxnSpPr>
          <p:spPr bwMode="auto">
            <a:xfrm rot="16200000">
              <a:off x="3449438" y="423244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0" name="Straight Connector 125">
              <a:extLst>
                <a:ext uri="{FF2B5EF4-FFF2-40B4-BE49-F238E27FC236}">
                  <a16:creationId xmlns:a16="http://schemas.microsoft.com/office/drawing/2014/main" id="{63D9723F-581D-487A-B7D6-E89BB22C63D9}"/>
                </a:ext>
              </a:extLst>
            </p:cNvPr>
            <p:cNvCxnSpPr>
              <a:cxnSpLocks noChangeShapeType="1"/>
            </p:cNvCxnSpPr>
            <p:nvPr/>
          </p:nvCxnSpPr>
          <p:spPr bwMode="auto">
            <a:xfrm rot="16200000">
              <a:off x="3946738" y="4232445"/>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125">
              <a:extLst>
                <a:ext uri="{FF2B5EF4-FFF2-40B4-BE49-F238E27FC236}">
                  <a16:creationId xmlns:a16="http://schemas.microsoft.com/office/drawing/2014/main" id="{2CA5B4B8-11A4-47A2-9E3C-1338948A1BAB}"/>
                </a:ext>
              </a:extLst>
            </p:cNvPr>
            <p:cNvCxnSpPr>
              <a:cxnSpLocks noChangeShapeType="1"/>
            </p:cNvCxnSpPr>
            <p:nvPr/>
          </p:nvCxnSpPr>
          <p:spPr bwMode="auto">
            <a:xfrm rot="16200000">
              <a:off x="4183536" y="4227050"/>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124">
              <a:extLst>
                <a:ext uri="{FF2B5EF4-FFF2-40B4-BE49-F238E27FC236}">
                  <a16:creationId xmlns:a16="http://schemas.microsoft.com/office/drawing/2014/main" id="{CDA2989D-3F3F-43F9-BE46-AB140375DF3E}"/>
                </a:ext>
              </a:extLst>
            </p:cNvPr>
            <p:cNvCxnSpPr>
              <a:cxnSpLocks noChangeShapeType="1"/>
            </p:cNvCxnSpPr>
            <p:nvPr/>
          </p:nvCxnSpPr>
          <p:spPr bwMode="auto">
            <a:xfrm rot="16200000">
              <a:off x="6156252" y="4232444"/>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124">
              <a:extLst>
                <a:ext uri="{FF2B5EF4-FFF2-40B4-BE49-F238E27FC236}">
                  <a16:creationId xmlns:a16="http://schemas.microsoft.com/office/drawing/2014/main" id="{8E027B61-CFCA-4EAB-A50F-8EFC91372805}"/>
                </a:ext>
              </a:extLst>
            </p:cNvPr>
            <p:cNvCxnSpPr>
              <a:cxnSpLocks noChangeShapeType="1"/>
            </p:cNvCxnSpPr>
            <p:nvPr/>
          </p:nvCxnSpPr>
          <p:spPr bwMode="auto">
            <a:xfrm rot="16200000">
              <a:off x="5413657" y="4227050"/>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9" name="Straight Connector 124">
              <a:extLst>
                <a:ext uri="{FF2B5EF4-FFF2-40B4-BE49-F238E27FC236}">
                  <a16:creationId xmlns:a16="http://schemas.microsoft.com/office/drawing/2014/main" id="{D2723699-7DDC-442F-87C0-7DA7DA587384}"/>
                </a:ext>
              </a:extLst>
            </p:cNvPr>
            <p:cNvCxnSpPr>
              <a:cxnSpLocks noChangeShapeType="1"/>
            </p:cNvCxnSpPr>
            <p:nvPr/>
          </p:nvCxnSpPr>
          <p:spPr bwMode="auto">
            <a:xfrm rot="16200000">
              <a:off x="5661031" y="4229336"/>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81" name="Straight Connector 125">
              <a:extLst>
                <a:ext uri="{FF2B5EF4-FFF2-40B4-BE49-F238E27FC236}">
                  <a16:creationId xmlns:a16="http://schemas.microsoft.com/office/drawing/2014/main" id="{548ABCFC-E4D6-485B-94D5-2818B31E286E}"/>
                </a:ext>
              </a:extLst>
            </p:cNvPr>
            <p:cNvCxnSpPr>
              <a:cxnSpLocks noChangeShapeType="1"/>
            </p:cNvCxnSpPr>
            <p:nvPr/>
          </p:nvCxnSpPr>
          <p:spPr bwMode="auto">
            <a:xfrm rot="16200000">
              <a:off x="4681043" y="4231951"/>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nvGrpSpPr>
            <p:cNvPr id="462" name="Group 461">
              <a:extLst>
                <a:ext uri="{FF2B5EF4-FFF2-40B4-BE49-F238E27FC236}">
                  <a16:creationId xmlns:a16="http://schemas.microsoft.com/office/drawing/2014/main" id="{9DD3CF79-341B-4D88-A478-78DBA7012852}"/>
                </a:ext>
              </a:extLst>
            </p:cNvPr>
            <p:cNvGrpSpPr/>
            <p:nvPr/>
          </p:nvGrpSpPr>
          <p:grpSpPr>
            <a:xfrm>
              <a:off x="2116004" y="4260116"/>
              <a:ext cx="4439002" cy="229344"/>
              <a:chOff x="3090824" y="4124985"/>
              <a:chExt cx="3984511" cy="205862"/>
            </a:xfrm>
          </p:grpSpPr>
          <p:sp>
            <p:nvSpPr>
              <p:cNvPr id="11" name="TextBox 116">
                <a:extLst>
                  <a:ext uri="{FF2B5EF4-FFF2-40B4-BE49-F238E27FC236}">
                    <a16:creationId xmlns:a16="http://schemas.microsoft.com/office/drawing/2014/main" id="{3CBD0293-72B7-42B9-926A-FFD0F7B43398}"/>
                  </a:ext>
                </a:extLst>
              </p:cNvPr>
              <p:cNvSpPr txBox="1">
                <a:spLocks noChangeArrowheads="1"/>
              </p:cNvSpPr>
              <p:nvPr/>
            </p:nvSpPr>
            <p:spPr bwMode="auto">
              <a:xfrm>
                <a:off x="3090824"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12" name="TextBox 117">
                <a:extLst>
                  <a:ext uri="{FF2B5EF4-FFF2-40B4-BE49-F238E27FC236}">
                    <a16:creationId xmlns:a16="http://schemas.microsoft.com/office/drawing/2014/main" id="{D74E7818-D262-47F5-B8A4-D7D7C2CE87E2}"/>
                  </a:ext>
                </a:extLst>
              </p:cNvPr>
              <p:cNvSpPr txBox="1">
                <a:spLocks noChangeArrowheads="1"/>
              </p:cNvSpPr>
              <p:nvPr/>
            </p:nvSpPr>
            <p:spPr bwMode="auto">
              <a:xfrm>
                <a:off x="5093178"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13" name="TextBox 118">
                <a:extLst>
                  <a:ext uri="{FF2B5EF4-FFF2-40B4-BE49-F238E27FC236}">
                    <a16:creationId xmlns:a16="http://schemas.microsoft.com/office/drawing/2014/main" id="{37592499-31B0-4A72-B8DD-70579094BD10}"/>
                  </a:ext>
                </a:extLst>
              </p:cNvPr>
              <p:cNvSpPr txBox="1">
                <a:spLocks noChangeArrowheads="1"/>
              </p:cNvSpPr>
              <p:nvPr/>
            </p:nvSpPr>
            <p:spPr bwMode="auto">
              <a:xfrm>
                <a:off x="6409155"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15</a:t>
                </a:r>
              </a:p>
            </p:txBody>
          </p:sp>
          <p:sp>
            <p:nvSpPr>
              <p:cNvPr id="18" name="TextBox 131">
                <a:extLst>
                  <a:ext uri="{FF2B5EF4-FFF2-40B4-BE49-F238E27FC236}">
                    <a16:creationId xmlns:a16="http://schemas.microsoft.com/office/drawing/2014/main" id="{7ED8A9CE-8F99-4658-84DC-9F9021A4DD0F}"/>
                  </a:ext>
                </a:extLst>
              </p:cNvPr>
              <p:cNvSpPr txBox="1">
                <a:spLocks noChangeArrowheads="1"/>
              </p:cNvSpPr>
              <p:nvPr/>
            </p:nvSpPr>
            <p:spPr bwMode="auto">
              <a:xfrm>
                <a:off x="6844857"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17</a:t>
                </a:r>
              </a:p>
            </p:txBody>
          </p:sp>
          <p:sp>
            <p:nvSpPr>
              <p:cNvPr id="20" name="TextBox 137">
                <a:extLst>
                  <a:ext uri="{FF2B5EF4-FFF2-40B4-BE49-F238E27FC236}">
                    <a16:creationId xmlns:a16="http://schemas.microsoft.com/office/drawing/2014/main" id="{437D7952-6849-469D-80EA-BB1DACE1848C}"/>
                  </a:ext>
                </a:extLst>
              </p:cNvPr>
              <p:cNvSpPr txBox="1">
                <a:spLocks noChangeArrowheads="1"/>
              </p:cNvSpPr>
              <p:nvPr/>
            </p:nvSpPr>
            <p:spPr bwMode="auto">
              <a:xfrm>
                <a:off x="3756839"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sp>
            <p:nvSpPr>
              <p:cNvPr id="22" name="TextBox 118">
                <a:extLst>
                  <a:ext uri="{FF2B5EF4-FFF2-40B4-BE49-F238E27FC236}">
                    <a16:creationId xmlns:a16="http://schemas.microsoft.com/office/drawing/2014/main" id="{2AB655B2-91C0-4C8B-8323-A420FC64CA62}"/>
                  </a:ext>
                </a:extLst>
              </p:cNvPr>
              <p:cNvSpPr txBox="1">
                <a:spLocks noChangeArrowheads="1"/>
              </p:cNvSpPr>
              <p:nvPr/>
            </p:nvSpPr>
            <p:spPr bwMode="auto">
              <a:xfrm>
                <a:off x="5747496"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12</a:t>
                </a:r>
              </a:p>
            </p:txBody>
          </p:sp>
          <p:sp>
            <p:nvSpPr>
              <p:cNvPr id="24" name="TextBox 117">
                <a:extLst>
                  <a:ext uri="{FF2B5EF4-FFF2-40B4-BE49-F238E27FC236}">
                    <a16:creationId xmlns:a16="http://schemas.microsoft.com/office/drawing/2014/main" id="{DCB81EB8-4788-45A8-887D-E022B8E15AB1}"/>
                  </a:ext>
                </a:extLst>
              </p:cNvPr>
              <p:cNvSpPr txBox="1">
                <a:spLocks noChangeArrowheads="1"/>
              </p:cNvSpPr>
              <p:nvPr/>
            </p:nvSpPr>
            <p:spPr bwMode="auto">
              <a:xfrm>
                <a:off x="4422231"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a:t>
                </a:r>
              </a:p>
            </p:txBody>
          </p:sp>
          <p:sp>
            <p:nvSpPr>
              <p:cNvPr id="61" name="TextBox 116">
                <a:extLst>
                  <a:ext uri="{FF2B5EF4-FFF2-40B4-BE49-F238E27FC236}">
                    <a16:creationId xmlns:a16="http://schemas.microsoft.com/office/drawing/2014/main" id="{7EE7ED17-060C-42AA-8DDF-0F65E9B9CA52}"/>
                  </a:ext>
                </a:extLst>
              </p:cNvPr>
              <p:cNvSpPr txBox="1">
                <a:spLocks noChangeArrowheads="1"/>
              </p:cNvSpPr>
              <p:nvPr/>
            </p:nvSpPr>
            <p:spPr bwMode="auto">
              <a:xfrm>
                <a:off x="3321927"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63" name="TextBox 116">
                <a:extLst>
                  <a:ext uri="{FF2B5EF4-FFF2-40B4-BE49-F238E27FC236}">
                    <a16:creationId xmlns:a16="http://schemas.microsoft.com/office/drawing/2014/main" id="{D9752539-F403-449A-897D-BE154693DE6C}"/>
                  </a:ext>
                </a:extLst>
              </p:cNvPr>
              <p:cNvSpPr txBox="1">
                <a:spLocks noChangeArrowheads="1"/>
              </p:cNvSpPr>
              <p:nvPr/>
            </p:nvSpPr>
            <p:spPr bwMode="auto">
              <a:xfrm>
                <a:off x="3536612"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a:t>
                </a:r>
              </a:p>
            </p:txBody>
          </p:sp>
          <p:sp>
            <p:nvSpPr>
              <p:cNvPr id="65" name="TextBox 137">
                <a:extLst>
                  <a:ext uri="{FF2B5EF4-FFF2-40B4-BE49-F238E27FC236}">
                    <a16:creationId xmlns:a16="http://schemas.microsoft.com/office/drawing/2014/main" id="{EE268159-CB26-43A1-8AA4-74C83DAF9D1F}"/>
                  </a:ext>
                </a:extLst>
              </p:cNvPr>
              <p:cNvSpPr txBox="1">
                <a:spLocks noChangeArrowheads="1"/>
              </p:cNvSpPr>
              <p:nvPr/>
            </p:nvSpPr>
            <p:spPr bwMode="auto">
              <a:xfrm>
                <a:off x="3987942"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4</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67" name="TextBox 137">
                <a:extLst>
                  <a:ext uri="{FF2B5EF4-FFF2-40B4-BE49-F238E27FC236}">
                    <a16:creationId xmlns:a16="http://schemas.microsoft.com/office/drawing/2014/main" id="{A48DD106-F783-4EB1-A333-5E756C0F16FF}"/>
                  </a:ext>
                </a:extLst>
              </p:cNvPr>
              <p:cNvSpPr txBox="1">
                <a:spLocks noChangeArrowheads="1"/>
              </p:cNvSpPr>
              <p:nvPr/>
            </p:nvSpPr>
            <p:spPr bwMode="auto">
              <a:xfrm>
                <a:off x="4202627"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5</a:t>
                </a:r>
              </a:p>
            </p:txBody>
          </p:sp>
          <p:sp>
            <p:nvSpPr>
              <p:cNvPr id="69" name="TextBox 117">
                <a:extLst>
                  <a:ext uri="{FF2B5EF4-FFF2-40B4-BE49-F238E27FC236}">
                    <a16:creationId xmlns:a16="http://schemas.microsoft.com/office/drawing/2014/main" id="{074BD73A-A1D8-4AE7-8329-0761D1A7C26E}"/>
                  </a:ext>
                </a:extLst>
              </p:cNvPr>
              <p:cNvSpPr txBox="1">
                <a:spLocks noChangeArrowheads="1"/>
              </p:cNvSpPr>
              <p:nvPr/>
            </p:nvSpPr>
            <p:spPr bwMode="auto">
              <a:xfrm>
                <a:off x="4648225"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7</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71" name="TextBox 117">
                <a:extLst>
                  <a:ext uri="{FF2B5EF4-FFF2-40B4-BE49-F238E27FC236}">
                    <a16:creationId xmlns:a16="http://schemas.microsoft.com/office/drawing/2014/main" id="{99CADF10-867A-423D-AB7D-A1AAD3BE1939}"/>
                  </a:ext>
                </a:extLst>
              </p:cNvPr>
              <p:cNvSpPr txBox="1">
                <a:spLocks noChangeArrowheads="1"/>
              </p:cNvSpPr>
              <p:nvPr/>
            </p:nvSpPr>
            <p:spPr bwMode="auto">
              <a:xfrm>
                <a:off x="4860778"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8</a:t>
                </a:r>
              </a:p>
            </p:txBody>
          </p:sp>
          <p:sp>
            <p:nvSpPr>
              <p:cNvPr id="73" name="TextBox 118">
                <a:extLst>
                  <a:ext uri="{FF2B5EF4-FFF2-40B4-BE49-F238E27FC236}">
                    <a16:creationId xmlns:a16="http://schemas.microsoft.com/office/drawing/2014/main" id="{F5A5C913-1086-4A50-B651-B0F179D0FF38}"/>
                  </a:ext>
                </a:extLst>
              </p:cNvPr>
              <p:cNvSpPr txBox="1">
                <a:spLocks noChangeArrowheads="1"/>
              </p:cNvSpPr>
              <p:nvPr/>
            </p:nvSpPr>
            <p:spPr bwMode="auto">
              <a:xfrm>
                <a:off x="6629161"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16</a:t>
                </a:r>
              </a:p>
            </p:txBody>
          </p:sp>
          <p:sp>
            <p:nvSpPr>
              <p:cNvPr id="76" name="TextBox 118">
                <a:extLst>
                  <a:ext uri="{FF2B5EF4-FFF2-40B4-BE49-F238E27FC236}">
                    <a16:creationId xmlns:a16="http://schemas.microsoft.com/office/drawing/2014/main" id="{FAB890BE-2EED-4CCD-B67A-6EC0A6AC20F6}"/>
                  </a:ext>
                </a:extLst>
              </p:cNvPr>
              <p:cNvSpPr txBox="1">
                <a:spLocks noChangeArrowheads="1"/>
              </p:cNvSpPr>
              <p:nvPr/>
            </p:nvSpPr>
            <p:spPr bwMode="auto">
              <a:xfrm>
                <a:off x="5963382"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13</a:t>
                </a:r>
              </a:p>
            </p:txBody>
          </p:sp>
          <p:sp>
            <p:nvSpPr>
              <p:cNvPr id="78" name="TextBox 118">
                <a:extLst>
                  <a:ext uri="{FF2B5EF4-FFF2-40B4-BE49-F238E27FC236}">
                    <a16:creationId xmlns:a16="http://schemas.microsoft.com/office/drawing/2014/main" id="{216E8B6A-1580-485F-A5D6-94CEBCBC70A7}"/>
                  </a:ext>
                </a:extLst>
              </p:cNvPr>
              <p:cNvSpPr txBox="1">
                <a:spLocks noChangeArrowheads="1"/>
              </p:cNvSpPr>
              <p:nvPr/>
            </p:nvSpPr>
            <p:spPr bwMode="auto">
              <a:xfrm>
                <a:off x="6185428"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14</a:t>
                </a:r>
              </a:p>
            </p:txBody>
          </p:sp>
          <p:sp>
            <p:nvSpPr>
              <p:cNvPr id="80" name="TextBox 117">
                <a:extLst>
                  <a:ext uri="{FF2B5EF4-FFF2-40B4-BE49-F238E27FC236}">
                    <a16:creationId xmlns:a16="http://schemas.microsoft.com/office/drawing/2014/main" id="{B10017C4-09AD-40A8-AD98-986406FB4DE0}"/>
                  </a:ext>
                </a:extLst>
              </p:cNvPr>
              <p:cNvSpPr txBox="1">
                <a:spLocks noChangeArrowheads="1"/>
              </p:cNvSpPr>
              <p:nvPr/>
            </p:nvSpPr>
            <p:spPr bwMode="auto">
              <a:xfrm>
                <a:off x="5306562"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10</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82" name="TextBox 117">
                <a:extLst>
                  <a:ext uri="{FF2B5EF4-FFF2-40B4-BE49-F238E27FC236}">
                    <a16:creationId xmlns:a16="http://schemas.microsoft.com/office/drawing/2014/main" id="{078A800A-8AE5-45D4-8589-A8F5279633F0}"/>
                  </a:ext>
                </a:extLst>
              </p:cNvPr>
              <p:cNvSpPr txBox="1">
                <a:spLocks noChangeArrowheads="1"/>
              </p:cNvSpPr>
              <p:nvPr/>
            </p:nvSpPr>
            <p:spPr bwMode="auto">
              <a:xfrm>
                <a:off x="5533740" y="412498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11</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cxnSp>
          <p:nvCxnSpPr>
            <p:cNvPr id="83" name="Straight Connector 125">
              <a:extLst>
                <a:ext uri="{FF2B5EF4-FFF2-40B4-BE49-F238E27FC236}">
                  <a16:creationId xmlns:a16="http://schemas.microsoft.com/office/drawing/2014/main" id="{9D82F58E-C02C-438A-8777-0B8FCBC0B00C}"/>
                </a:ext>
              </a:extLst>
            </p:cNvPr>
            <p:cNvCxnSpPr>
              <a:cxnSpLocks noChangeShapeType="1"/>
            </p:cNvCxnSpPr>
            <p:nvPr/>
          </p:nvCxnSpPr>
          <p:spPr bwMode="auto">
            <a:xfrm rot="16200000">
              <a:off x="4934134" y="4237029"/>
              <a:ext cx="5840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nvGrpSpPr>
            <p:cNvPr id="123" name="Group 122">
              <a:extLst>
                <a:ext uri="{FF2B5EF4-FFF2-40B4-BE49-F238E27FC236}">
                  <a16:creationId xmlns:a16="http://schemas.microsoft.com/office/drawing/2014/main" id="{84B46886-59EE-429B-8DCD-D1A066EF58ED}"/>
                </a:ext>
              </a:extLst>
            </p:cNvPr>
            <p:cNvGrpSpPr/>
            <p:nvPr/>
          </p:nvGrpSpPr>
          <p:grpSpPr>
            <a:xfrm>
              <a:off x="2113004" y="4797417"/>
              <a:ext cx="4439002" cy="241608"/>
              <a:chOff x="3145529" y="4594772"/>
              <a:chExt cx="3984511" cy="216871"/>
            </a:xfrm>
          </p:grpSpPr>
          <p:sp>
            <p:nvSpPr>
              <p:cNvPr id="86" name="TextBox 116">
                <a:extLst>
                  <a:ext uri="{FF2B5EF4-FFF2-40B4-BE49-F238E27FC236}">
                    <a16:creationId xmlns:a16="http://schemas.microsoft.com/office/drawing/2014/main" id="{ACF3BB05-CBBD-4966-9EDE-F9F0DD5C9D53}"/>
                  </a:ext>
                </a:extLst>
              </p:cNvPr>
              <p:cNvSpPr txBox="1">
                <a:spLocks noChangeArrowheads="1"/>
              </p:cNvSpPr>
              <p:nvPr/>
            </p:nvSpPr>
            <p:spPr bwMode="auto">
              <a:xfrm>
                <a:off x="3145529" y="459477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336</a:t>
                </a:r>
                <a:endParaRPr kumimoji="0" lang="en-GB" sz="1000" b="0" i="0" u="none" strike="noStrike" kern="1200" cap="none" spc="0" normalizeH="0" baseline="0" dirty="0">
                  <a:ln>
                    <a:noFill/>
                  </a:ln>
                  <a:solidFill>
                    <a:schemeClr val="tx2"/>
                  </a:solidFill>
                  <a:effectLst/>
                  <a:uLnTx/>
                  <a:uFillTx/>
                  <a:latin typeface="+mn-lt"/>
                </a:endParaRPr>
              </a:p>
            </p:txBody>
          </p:sp>
          <p:sp>
            <p:nvSpPr>
              <p:cNvPr id="87" name="TextBox 117">
                <a:extLst>
                  <a:ext uri="{FF2B5EF4-FFF2-40B4-BE49-F238E27FC236}">
                    <a16:creationId xmlns:a16="http://schemas.microsoft.com/office/drawing/2014/main" id="{AFE8519C-3B0A-47BB-AA54-78484F4DAE1D}"/>
                  </a:ext>
                </a:extLst>
              </p:cNvPr>
              <p:cNvSpPr txBox="1">
                <a:spLocks noChangeArrowheads="1"/>
              </p:cNvSpPr>
              <p:nvPr/>
            </p:nvSpPr>
            <p:spPr bwMode="auto">
              <a:xfrm>
                <a:off x="5147883"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165</a:t>
                </a:r>
              </a:p>
            </p:txBody>
          </p:sp>
          <p:sp>
            <p:nvSpPr>
              <p:cNvPr id="88" name="TextBox 118">
                <a:extLst>
                  <a:ext uri="{FF2B5EF4-FFF2-40B4-BE49-F238E27FC236}">
                    <a16:creationId xmlns:a16="http://schemas.microsoft.com/office/drawing/2014/main" id="{14F5FD3F-504D-4249-ADE0-3EB6BD223A2F}"/>
                  </a:ext>
                </a:extLst>
              </p:cNvPr>
              <p:cNvSpPr txBox="1">
                <a:spLocks noChangeArrowheads="1"/>
              </p:cNvSpPr>
              <p:nvPr/>
            </p:nvSpPr>
            <p:spPr bwMode="auto">
              <a:xfrm>
                <a:off x="6463860"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11</a:t>
                </a:r>
              </a:p>
            </p:txBody>
          </p:sp>
          <p:sp>
            <p:nvSpPr>
              <p:cNvPr id="93" name="TextBox 131">
                <a:extLst>
                  <a:ext uri="{FF2B5EF4-FFF2-40B4-BE49-F238E27FC236}">
                    <a16:creationId xmlns:a16="http://schemas.microsoft.com/office/drawing/2014/main" id="{838603EB-5FA5-4D09-91C5-2CC2832F2D71}"/>
                  </a:ext>
                </a:extLst>
              </p:cNvPr>
              <p:cNvSpPr txBox="1">
                <a:spLocks noChangeArrowheads="1"/>
              </p:cNvSpPr>
              <p:nvPr/>
            </p:nvSpPr>
            <p:spPr bwMode="auto">
              <a:xfrm>
                <a:off x="6899562" y="459477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NE</a:t>
                </a:r>
              </a:p>
            </p:txBody>
          </p:sp>
          <p:sp>
            <p:nvSpPr>
              <p:cNvPr id="95" name="TextBox 137">
                <a:extLst>
                  <a:ext uri="{FF2B5EF4-FFF2-40B4-BE49-F238E27FC236}">
                    <a16:creationId xmlns:a16="http://schemas.microsoft.com/office/drawing/2014/main" id="{8BD1AAF3-73ED-4A93-9672-AF0E04408639}"/>
                  </a:ext>
                </a:extLst>
              </p:cNvPr>
              <p:cNvSpPr txBox="1">
                <a:spLocks noChangeArrowheads="1"/>
              </p:cNvSpPr>
              <p:nvPr/>
            </p:nvSpPr>
            <p:spPr bwMode="auto">
              <a:xfrm>
                <a:off x="3811544" y="4599418"/>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312</a:t>
                </a:r>
              </a:p>
            </p:txBody>
          </p:sp>
          <p:sp>
            <p:nvSpPr>
              <p:cNvPr id="97" name="TextBox 118">
                <a:extLst>
                  <a:ext uri="{FF2B5EF4-FFF2-40B4-BE49-F238E27FC236}">
                    <a16:creationId xmlns:a16="http://schemas.microsoft.com/office/drawing/2014/main" id="{45F49B51-C3E1-4A7D-A479-7E65213A87D3}"/>
                  </a:ext>
                </a:extLst>
              </p:cNvPr>
              <p:cNvSpPr txBox="1">
                <a:spLocks noChangeArrowheads="1"/>
              </p:cNvSpPr>
              <p:nvPr/>
            </p:nvSpPr>
            <p:spPr bwMode="auto">
              <a:xfrm>
                <a:off x="5802201" y="4594772"/>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64</a:t>
                </a:r>
              </a:p>
            </p:txBody>
          </p:sp>
          <p:sp>
            <p:nvSpPr>
              <p:cNvPr id="99" name="TextBox 117">
                <a:extLst>
                  <a:ext uri="{FF2B5EF4-FFF2-40B4-BE49-F238E27FC236}">
                    <a16:creationId xmlns:a16="http://schemas.microsoft.com/office/drawing/2014/main" id="{8CB4C25B-1C40-4608-9C14-D868D8109F01}"/>
                  </a:ext>
                </a:extLst>
              </p:cNvPr>
              <p:cNvSpPr txBox="1">
                <a:spLocks noChangeArrowheads="1"/>
              </p:cNvSpPr>
              <p:nvPr/>
            </p:nvSpPr>
            <p:spPr bwMode="auto">
              <a:xfrm>
                <a:off x="4476936"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275</a:t>
                </a:r>
              </a:p>
            </p:txBody>
          </p:sp>
          <p:sp>
            <p:nvSpPr>
              <p:cNvPr id="101" name="TextBox 116">
                <a:extLst>
                  <a:ext uri="{FF2B5EF4-FFF2-40B4-BE49-F238E27FC236}">
                    <a16:creationId xmlns:a16="http://schemas.microsoft.com/office/drawing/2014/main" id="{1C876EF1-816F-43F9-973F-F1F7730BE5F9}"/>
                  </a:ext>
                </a:extLst>
              </p:cNvPr>
              <p:cNvSpPr txBox="1">
                <a:spLocks noChangeArrowheads="1"/>
              </p:cNvSpPr>
              <p:nvPr/>
            </p:nvSpPr>
            <p:spPr bwMode="auto">
              <a:xfrm>
                <a:off x="3376632" y="459977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329</a:t>
                </a:r>
              </a:p>
            </p:txBody>
          </p:sp>
          <p:sp>
            <p:nvSpPr>
              <p:cNvPr id="103" name="TextBox 116">
                <a:extLst>
                  <a:ext uri="{FF2B5EF4-FFF2-40B4-BE49-F238E27FC236}">
                    <a16:creationId xmlns:a16="http://schemas.microsoft.com/office/drawing/2014/main" id="{2BA22367-866A-44F8-BAEB-10053DA6F4C7}"/>
                  </a:ext>
                </a:extLst>
              </p:cNvPr>
              <p:cNvSpPr txBox="1">
                <a:spLocks noChangeArrowheads="1"/>
              </p:cNvSpPr>
              <p:nvPr/>
            </p:nvSpPr>
            <p:spPr bwMode="auto">
              <a:xfrm>
                <a:off x="3591317" y="4601667"/>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320</a:t>
                </a:r>
                <a:endParaRPr kumimoji="0" lang="en-GB" sz="1000" b="0" i="0" u="none" strike="noStrike" kern="1200" cap="none" spc="0" normalizeH="0" baseline="0" dirty="0">
                  <a:ln>
                    <a:noFill/>
                  </a:ln>
                  <a:solidFill>
                    <a:schemeClr val="tx2"/>
                  </a:solidFill>
                  <a:effectLst/>
                  <a:uLnTx/>
                  <a:uFillTx/>
                  <a:latin typeface="+mn-lt"/>
                </a:endParaRPr>
              </a:p>
            </p:txBody>
          </p:sp>
          <p:sp>
            <p:nvSpPr>
              <p:cNvPr id="105" name="TextBox 137">
                <a:extLst>
                  <a:ext uri="{FF2B5EF4-FFF2-40B4-BE49-F238E27FC236}">
                    <a16:creationId xmlns:a16="http://schemas.microsoft.com/office/drawing/2014/main" id="{B58E44F3-79CD-4214-AADB-868DED665EBB}"/>
                  </a:ext>
                </a:extLst>
              </p:cNvPr>
              <p:cNvSpPr txBox="1">
                <a:spLocks noChangeArrowheads="1"/>
              </p:cNvSpPr>
              <p:nvPr/>
            </p:nvSpPr>
            <p:spPr bwMode="auto">
              <a:xfrm>
                <a:off x="4042647" y="459477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302</a:t>
                </a:r>
                <a:endParaRPr kumimoji="0" lang="en-GB" sz="1000" b="0" i="0" u="none" strike="noStrike" kern="1200" cap="none" spc="0" normalizeH="0" baseline="0" dirty="0">
                  <a:ln>
                    <a:noFill/>
                  </a:ln>
                  <a:solidFill>
                    <a:schemeClr val="tx2"/>
                  </a:solidFill>
                  <a:effectLst/>
                  <a:uLnTx/>
                  <a:uFillTx/>
                  <a:latin typeface="+mn-lt"/>
                </a:endParaRPr>
              </a:p>
            </p:txBody>
          </p:sp>
          <p:sp>
            <p:nvSpPr>
              <p:cNvPr id="107" name="TextBox 137">
                <a:extLst>
                  <a:ext uri="{FF2B5EF4-FFF2-40B4-BE49-F238E27FC236}">
                    <a16:creationId xmlns:a16="http://schemas.microsoft.com/office/drawing/2014/main" id="{0E30690B-FEFD-4E8E-9876-E9C2C4FAA790}"/>
                  </a:ext>
                </a:extLst>
              </p:cNvPr>
              <p:cNvSpPr txBox="1">
                <a:spLocks noChangeArrowheads="1"/>
              </p:cNvSpPr>
              <p:nvPr/>
            </p:nvSpPr>
            <p:spPr bwMode="auto">
              <a:xfrm>
                <a:off x="4257332" y="460166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288</a:t>
                </a:r>
              </a:p>
            </p:txBody>
          </p:sp>
          <p:sp>
            <p:nvSpPr>
              <p:cNvPr id="109" name="TextBox 117">
                <a:extLst>
                  <a:ext uri="{FF2B5EF4-FFF2-40B4-BE49-F238E27FC236}">
                    <a16:creationId xmlns:a16="http://schemas.microsoft.com/office/drawing/2014/main" id="{86243091-14F5-4F7B-97C4-631A349B06D1}"/>
                  </a:ext>
                </a:extLst>
              </p:cNvPr>
              <p:cNvSpPr txBox="1">
                <a:spLocks noChangeArrowheads="1"/>
              </p:cNvSpPr>
              <p:nvPr/>
            </p:nvSpPr>
            <p:spPr bwMode="auto">
              <a:xfrm>
                <a:off x="4702930" y="460166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255</a:t>
                </a:r>
                <a:endParaRPr kumimoji="0" lang="en-GB" sz="1000" b="0" i="0" u="none" strike="noStrike" kern="1200" cap="none" spc="0" normalizeH="0" baseline="0" dirty="0">
                  <a:ln>
                    <a:noFill/>
                  </a:ln>
                  <a:solidFill>
                    <a:schemeClr val="tx2"/>
                  </a:solidFill>
                  <a:effectLst/>
                  <a:uLnTx/>
                  <a:uFillTx/>
                  <a:latin typeface="+mn-lt"/>
                </a:endParaRPr>
              </a:p>
            </p:txBody>
          </p:sp>
          <p:sp>
            <p:nvSpPr>
              <p:cNvPr id="111" name="TextBox 117">
                <a:extLst>
                  <a:ext uri="{FF2B5EF4-FFF2-40B4-BE49-F238E27FC236}">
                    <a16:creationId xmlns:a16="http://schemas.microsoft.com/office/drawing/2014/main" id="{08267B7A-281D-4A7D-BDA9-3BD264A1C3E1}"/>
                  </a:ext>
                </a:extLst>
              </p:cNvPr>
              <p:cNvSpPr txBox="1">
                <a:spLocks noChangeArrowheads="1"/>
              </p:cNvSpPr>
              <p:nvPr/>
            </p:nvSpPr>
            <p:spPr bwMode="auto">
              <a:xfrm>
                <a:off x="4915483" y="459682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222</a:t>
                </a:r>
              </a:p>
            </p:txBody>
          </p:sp>
          <p:sp>
            <p:nvSpPr>
              <p:cNvPr id="113" name="TextBox 118">
                <a:extLst>
                  <a:ext uri="{FF2B5EF4-FFF2-40B4-BE49-F238E27FC236}">
                    <a16:creationId xmlns:a16="http://schemas.microsoft.com/office/drawing/2014/main" id="{21BF519B-455F-4478-988E-35F4029B580B}"/>
                  </a:ext>
                </a:extLst>
              </p:cNvPr>
              <p:cNvSpPr txBox="1">
                <a:spLocks noChangeArrowheads="1"/>
              </p:cNvSpPr>
              <p:nvPr/>
            </p:nvSpPr>
            <p:spPr bwMode="auto">
              <a:xfrm>
                <a:off x="6683866" y="4601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3</a:t>
                </a:r>
              </a:p>
            </p:txBody>
          </p:sp>
          <p:sp>
            <p:nvSpPr>
              <p:cNvPr id="115" name="TextBox 118">
                <a:extLst>
                  <a:ext uri="{FF2B5EF4-FFF2-40B4-BE49-F238E27FC236}">
                    <a16:creationId xmlns:a16="http://schemas.microsoft.com/office/drawing/2014/main" id="{B36ADE53-219E-4415-8E9C-E962DFDF36D1}"/>
                  </a:ext>
                </a:extLst>
              </p:cNvPr>
              <p:cNvSpPr txBox="1">
                <a:spLocks noChangeArrowheads="1"/>
              </p:cNvSpPr>
              <p:nvPr/>
            </p:nvSpPr>
            <p:spPr bwMode="auto">
              <a:xfrm>
                <a:off x="6018087" y="459682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40</a:t>
                </a:r>
              </a:p>
            </p:txBody>
          </p:sp>
          <p:sp>
            <p:nvSpPr>
              <p:cNvPr id="117" name="TextBox 118">
                <a:extLst>
                  <a:ext uri="{FF2B5EF4-FFF2-40B4-BE49-F238E27FC236}">
                    <a16:creationId xmlns:a16="http://schemas.microsoft.com/office/drawing/2014/main" id="{5E175558-B5DE-48B9-B631-AFEFBDAF9780}"/>
                  </a:ext>
                </a:extLst>
              </p:cNvPr>
              <p:cNvSpPr txBox="1">
                <a:spLocks noChangeArrowheads="1"/>
              </p:cNvSpPr>
              <p:nvPr/>
            </p:nvSpPr>
            <p:spPr bwMode="auto">
              <a:xfrm>
                <a:off x="6240133" y="459887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20</a:t>
                </a:r>
              </a:p>
            </p:txBody>
          </p:sp>
          <p:sp>
            <p:nvSpPr>
              <p:cNvPr id="119" name="TextBox 117">
                <a:extLst>
                  <a:ext uri="{FF2B5EF4-FFF2-40B4-BE49-F238E27FC236}">
                    <a16:creationId xmlns:a16="http://schemas.microsoft.com/office/drawing/2014/main" id="{8BB38EF8-DF74-4ACC-BDE6-7424BB1E9F61}"/>
                  </a:ext>
                </a:extLst>
              </p:cNvPr>
              <p:cNvSpPr txBox="1">
                <a:spLocks noChangeArrowheads="1"/>
              </p:cNvSpPr>
              <p:nvPr/>
            </p:nvSpPr>
            <p:spPr bwMode="auto">
              <a:xfrm>
                <a:off x="5361267" y="460122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118</a:t>
                </a:r>
                <a:endParaRPr kumimoji="0" lang="en-GB" sz="1000" b="0" i="0" u="none" strike="noStrike" kern="1200" cap="none" spc="0" normalizeH="0" baseline="0" dirty="0">
                  <a:ln>
                    <a:noFill/>
                  </a:ln>
                  <a:solidFill>
                    <a:schemeClr val="tx2"/>
                  </a:solidFill>
                  <a:effectLst/>
                  <a:uLnTx/>
                  <a:uFillTx/>
                  <a:latin typeface="+mn-lt"/>
                </a:endParaRPr>
              </a:p>
            </p:txBody>
          </p:sp>
          <p:sp>
            <p:nvSpPr>
              <p:cNvPr id="121" name="TextBox 117">
                <a:extLst>
                  <a:ext uri="{FF2B5EF4-FFF2-40B4-BE49-F238E27FC236}">
                    <a16:creationId xmlns:a16="http://schemas.microsoft.com/office/drawing/2014/main" id="{89F80EA5-6004-4D1A-9C3E-55F642B83D75}"/>
                  </a:ext>
                </a:extLst>
              </p:cNvPr>
              <p:cNvSpPr txBox="1">
                <a:spLocks noChangeArrowheads="1"/>
              </p:cNvSpPr>
              <p:nvPr/>
            </p:nvSpPr>
            <p:spPr bwMode="auto">
              <a:xfrm>
                <a:off x="5588445" y="4605781"/>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87</a:t>
                </a:r>
                <a:endParaRPr kumimoji="0" lang="en-GB" sz="1000" b="0" i="0" u="none" strike="noStrike" kern="1200" cap="none" spc="0" normalizeH="0" baseline="0" dirty="0">
                  <a:ln>
                    <a:noFill/>
                  </a:ln>
                  <a:solidFill>
                    <a:schemeClr val="tx2"/>
                  </a:solidFill>
                  <a:effectLst/>
                  <a:uLnTx/>
                  <a:uFillTx/>
                  <a:latin typeface="+mn-lt"/>
                </a:endParaRPr>
              </a:p>
            </p:txBody>
          </p:sp>
        </p:grpSp>
        <p:grpSp>
          <p:nvGrpSpPr>
            <p:cNvPr id="124" name="Group 123">
              <a:extLst>
                <a:ext uri="{FF2B5EF4-FFF2-40B4-BE49-F238E27FC236}">
                  <a16:creationId xmlns:a16="http://schemas.microsoft.com/office/drawing/2014/main" id="{0B64AD21-B159-46F2-9DC3-05F5CBD0C0EB}"/>
                </a:ext>
              </a:extLst>
            </p:cNvPr>
            <p:cNvGrpSpPr/>
            <p:nvPr/>
          </p:nvGrpSpPr>
          <p:grpSpPr>
            <a:xfrm>
              <a:off x="2110452" y="4950781"/>
              <a:ext cx="4439002" cy="241608"/>
              <a:chOff x="3145529" y="4594772"/>
              <a:chExt cx="3984511" cy="216871"/>
            </a:xfrm>
          </p:grpSpPr>
          <p:sp>
            <p:nvSpPr>
              <p:cNvPr id="125" name="TextBox 116">
                <a:extLst>
                  <a:ext uri="{FF2B5EF4-FFF2-40B4-BE49-F238E27FC236}">
                    <a16:creationId xmlns:a16="http://schemas.microsoft.com/office/drawing/2014/main" id="{504AAA17-BB97-48A3-B6AA-3F268CF1DECD}"/>
                  </a:ext>
                </a:extLst>
              </p:cNvPr>
              <p:cNvSpPr txBox="1">
                <a:spLocks noChangeArrowheads="1"/>
              </p:cNvSpPr>
              <p:nvPr/>
            </p:nvSpPr>
            <p:spPr bwMode="auto">
              <a:xfrm>
                <a:off x="3145529" y="459477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165</a:t>
                </a:r>
                <a:endParaRPr kumimoji="0" lang="en-GB" sz="1000" b="0" i="0" u="none" strike="noStrike" kern="1200" cap="none" spc="0" normalizeH="0" baseline="0" dirty="0">
                  <a:ln>
                    <a:noFill/>
                  </a:ln>
                  <a:solidFill>
                    <a:schemeClr val="tx2"/>
                  </a:solidFill>
                  <a:effectLst/>
                  <a:uLnTx/>
                  <a:uFillTx/>
                  <a:latin typeface="+mn-lt"/>
                </a:endParaRPr>
              </a:p>
            </p:txBody>
          </p:sp>
          <p:sp>
            <p:nvSpPr>
              <p:cNvPr id="126" name="TextBox 117">
                <a:extLst>
                  <a:ext uri="{FF2B5EF4-FFF2-40B4-BE49-F238E27FC236}">
                    <a16:creationId xmlns:a16="http://schemas.microsoft.com/office/drawing/2014/main" id="{729C44F8-DF82-4FC5-ABDE-1709F5DD3778}"/>
                  </a:ext>
                </a:extLst>
              </p:cNvPr>
              <p:cNvSpPr txBox="1">
                <a:spLocks noChangeArrowheads="1"/>
              </p:cNvSpPr>
              <p:nvPr/>
            </p:nvSpPr>
            <p:spPr bwMode="auto">
              <a:xfrm>
                <a:off x="5147883"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60</a:t>
                </a:r>
              </a:p>
            </p:txBody>
          </p:sp>
          <p:sp>
            <p:nvSpPr>
              <p:cNvPr id="127" name="TextBox 118">
                <a:extLst>
                  <a:ext uri="{FF2B5EF4-FFF2-40B4-BE49-F238E27FC236}">
                    <a16:creationId xmlns:a16="http://schemas.microsoft.com/office/drawing/2014/main" id="{9279F2B1-3B48-4777-9553-BEEEB9B0D7ED}"/>
                  </a:ext>
                </a:extLst>
              </p:cNvPr>
              <p:cNvSpPr txBox="1">
                <a:spLocks noChangeArrowheads="1"/>
              </p:cNvSpPr>
              <p:nvPr/>
            </p:nvSpPr>
            <p:spPr bwMode="auto">
              <a:xfrm>
                <a:off x="6463860"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3</a:t>
                </a:r>
              </a:p>
            </p:txBody>
          </p:sp>
          <p:sp>
            <p:nvSpPr>
              <p:cNvPr id="128" name="TextBox 131">
                <a:extLst>
                  <a:ext uri="{FF2B5EF4-FFF2-40B4-BE49-F238E27FC236}">
                    <a16:creationId xmlns:a16="http://schemas.microsoft.com/office/drawing/2014/main" id="{22C30713-E21D-4C69-9C9B-DE7C16FB0381}"/>
                  </a:ext>
                </a:extLst>
              </p:cNvPr>
              <p:cNvSpPr txBox="1">
                <a:spLocks noChangeArrowheads="1"/>
              </p:cNvSpPr>
              <p:nvPr/>
            </p:nvSpPr>
            <p:spPr bwMode="auto">
              <a:xfrm>
                <a:off x="6899562" y="459477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NE</a:t>
                </a:r>
              </a:p>
            </p:txBody>
          </p:sp>
          <p:sp>
            <p:nvSpPr>
              <p:cNvPr id="129" name="TextBox 137">
                <a:extLst>
                  <a:ext uri="{FF2B5EF4-FFF2-40B4-BE49-F238E27FC236}">
                    <a16:creationId xmlns:a16="http://schemas.microsoft.com/office/drawing/2014/main" id="{6055768A-D228-44C5-BABF-8E07FB6D6190}"/>
                  </a:ext>
                </a:extLst>
              </p:cNvPr>
              <p:cNvSpPr txBox="1">
                <a:spLocks noChangeArrowheads="1"/>
              </p:cNvSpPr>
              <p:nvPr/>
            </p:nvSpPr>
            <p:spPr bwMode="auto">
              <a:xfrm>
                <a:off x="3811544" y="4599418"/>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132</a:t>
                </a:r>
              </a:p>
            </p:txBody>
          </p:sp>
          <p:sp>
            <p:nvSpPr>
              <p:cNvPr id="130" name="TextBox 118">
                <a:extLst>
                  <a:ext uri="{FF2B5EF4-FFF2-40B4-BE49-F238E27FC236}">
                    <a16:creationId xmlns:a16="http://schemas.microsoft.com/office/drawing/2014/main" id="{A9DE77FB-CA1D-4841-B817-A051E2430EBD}"/>
                  </a:ext>
                </a:extLst>
              </p:cNvPr>
              <p:cNvSpPr txBox="1">
                <a:spLocks noChangeArrowheads="1"/>
              </p:cNvSpPr>
              <p:nvPr/>
            </p:nvSpPr>
            <p:spPr bwMode="auto">
              <a:xfrm>
                <a:off x="5802201" y="4594772"/>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2</a:t>
                </a:r>
                <a:r>
                  <a:rPr kumimoji="0" lang="en-GB" sz="1000" b="0" i="0" u="none" strike="noStrike" kern="1200" cap="none" spc="0" normalizeH="0" baseline="0" dirty="0">
                    <a:ln>
                      <a:noFill/>
                    </a:ln>
                    <a:solidFill>
                      <a:schemeClr val="tx2"/>
                    </a:solidFill>
                    <a:effectLst/>
                    <a:uLnTx/>
                    <a:uFillTx/>
                    <a:latin typeface="+mn-lt"/>
                    <a:ea typeface="+mn-ea"/>
                    <a:cs typeface="+mn-cs"/>
                  </a:rPr>
                  <a:t>4</a:t>
                </a:r>
              </a:p>
            </p:txBody>
          </p:sp>
          <p:sp>
            <p:nvSpPr>
              <p:cNvPr id="131" name="TextBox 117">
                <a:extLst>
                  <a:ext uri="{FF2B5EF4-FFF2-40B4-BE49-F238E27FC236}">
                    <a16:creationId xmlns:a16="http://schemas.microsoft.com/office/drawing/2014/main" id="{E1B609CC-28EA-45A1-82EF-A4AB0FE182E3}"/>
                  </a:ext>
                </a:extLst>
              </p:cNvPr>
              <p:cNvSpPr txBox="1">
                <a:spLocks noChangeArrowheads="1"/>
              </p:cNvSpPr>
              <p:nvPr/>
            </p:nvSpPr>
            <p:spPr bwMode="auto">
              <a:xfrm>
                <a:off x="4476936" y="4596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105</a:t>
                </a:r>
              </a:p>
            </p:txBody>
          </p:sp>
          <p:sp>
            <p:nvSpPr>
              <p:cNvPr id="132" name="TextBox 116">
                <a:extLst>
                  <a:ext uri="{FF2B5EF4-FFF2-40B4-BE49-F238E27FC236}">
                    <a16:creationId xmlns:a16="http://schemas.microsoft.com/office/drawing/2014/main" id="{320C604D-E430-47DA-B7C2-2A2D770884FE}"/>
                  </a:ext>
                </a:extLst>
              </p:cNvPr>
              <p:cNvSpPr txBox="1">
                <a:spLocks noChangeArrowheads="1"/>
              </p:cNvSpPr>
              <p:nvPr/>
            </p:nvSpPr>
            <p:spPr bwMode="auto">
              <a:xfrm>
                <a:off x="3376632" y="459977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157</a:t>
                </a:r>
              </a:p>
            </p:txBody>
          </p:sp>
          <p:sp>
            <p:nvSpPr>
              <p:cNvPr id="133" name="TextBox 116">
                <a:extLst>
                  <a:ext uri="{FF2B5EF4-FFF2-40B4-BE49-F238E27FC236}">
                    <a16:creationId xmlns:a16="http://schemas.microsoft.com/office/drawing/2014/main" id="{FED0418D-31A5-4D01-AD44-267D3BD28861}"/>
                  </a:ext>
                </a:extLst>
              </p:cNvPr>
              <p:cNvSpPr txBox="1">
                <a:spLocks noChangeArrowheads="1"/>
              </p:cNvSpPr>
              <p:nvPr/>
            </p:nvSpPr>
            <p:spPr bwMode="auto">
              <a:xfrm>
                <a:off x="3591317" y="4601667"/>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143</a:t>
                </a:r>
                <a:endParaRPr kumimoji="0" lang="en-GB" sz="1000" b="0" i="0" u="none" strike="noStrike" kern="1200" cap="none" spc="0" normalizeH="0" baseline="0" dirty="0">
                  <a:ln>
                    <a:noFill/>
                  </a:ln>
                  <a:solidFill>
                    <a:schemeClr val="tx2"/>
                  </a:solidFill>
                  <a:effectLst/>
                  <a:uLnTx/>
                  <a:uFillTx/>
                  <a:latin typeface="+mn-lt"/>
                </a:endParaRPr>
              </a:p>
            </p:txBody>
          </p:sp>
          <p:sp>
            <p:nvSpPr>
              <p:cNvPr id="134" name="TextBox 137">
                <a:extLst>
                  <a:ext uri="{FF2B5EF4-FFF2-40B4-BE49-F238E27FC236}">
                    <a16:creationId xmlns:a16="http://schemas.microsoft.com/office/drawing/2014/main" id="{E32BE280-5C2E-4BA5-8584-F2AEC01F0DA8}"/>
                  </a:ext>
                </a:extLst>
              </p:cNvPr>
              <p:cNvSpPr txBox="1">
                <a:spLocks noChangeArrowheads="1"/>
              </p:cNvSpPr>
              <p:nvPr/>
            </p:nvSpPr>
            <p:spPr bwMode="auto">
              <a:xfrm>
                <a:off x="4042647" y="459477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127</a:t>
                </a:r>
                <a:endParaRPr kumimoji="0" lang="en-GB" sz="1000" b="0" i="0" u="none" strike="noStrike" kern="1200" cap="none" spc="0" normalizeH="0" baseline="0" dirty="0">
                  <a:ln>
                    <a:noFill/>
                  </a:ln>
                  <a:solidFill>
                    <a:schemeClr val="tx2"/>
                  </a:solidFill>
                  <a:effectLst/>
                  <a:uLnTx/>
                  <a:uFillTx/>
                  <a:latin typeface="+mn-lt"/>
                </a:endParaRPr>
              </a:p>
            </p:txBody>
          </p:sp>
          <p:sp>
            <p:nvSpPr>
              <p:cNvPr id="135" name="TextBox 137">
                <a:extLst>
                  <a:ext uri="{FF2B5EF4-FFF2-40B4-BE49-F238E27FC236}">
                    <a16:creationId xmlns:a16="http://schemas.microsoft.com/office/drawing/2014/main" id="{A92E47C6-FAA9-4890-98FC-25D7B2202A08}"/>
                  </a:ext>
                </a:extLst>
              </p:cNvPr>
              <p:cNvSpPr txBox="1">
                <a:spLocks noChangeArrowheads="1"/>
              </p:cNvSpPr>
              <p:nvPr/>
            </p:nvSpPr>
            <p:spPr bwMode="auto">
              <a:xfrm>
                <a:off x="4257332" y="460166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11</a:t>
                </a:r>
                <a:r>
                  <a:rPr kumimoji="0" lang="en-GB" sz="1000" b="0" i="0" u="none" strike="noStrike" kern="1200" cap="none" spc="0" normalizeH="0" baseline="0" dirty="0">
                    <a:ln>
                      <a:noFill/>
                    </a:ln>
                    <a:solidFill>
                      <a:schemeClr val="tx2"/>
                    </a:solidFill>
                    <a:effectLst/>
                    <a:uLnTx/>
                    <a:uFillTx/>
                    <a:latin typeface="+mn-lt"/>
                    <a:ea typeface="+mn-ea"/>
                    <a:cs typeface="+mn-cs"/>
                  </a:rPr>
                  <a:t>8</a:t>
                </a:r>
              </a:p>
            </p:txBody>
          </p:sp>
          <p:sp>
            <p:nvSpPr>
              <p:cNvPr id="136" name="TextBox 117">
                <a:extLst>
                  <a:ext uri="{FF2B5EF4-FFF2-40B4-BE49-F238E27FC236}">
                    <a16:creationId xmlns:a16="http://schemas.microsoft.com/office/drawing/2014/main" id="{E575E71C-5D64-4DAC-B11D-2CF62A16BAD0}"/>
                  </a:ext>
                </a:extLst>
              </p:cNvPr>
              <p:cNvSpPr txBox="1">
                <a:spLocks noChangeArrowheads="1"/>
              </p:cNvSpPr>
              <p:nvPr/>
            </p:nvSpPr>
            <p:spPr bwMode="auto">
              <a:xfrm>
                <a:off x="4702930" y="460166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94</a:t>
                </a:r>
                <a:endParaRPr kumimoji="0" lang="en-GB" sz="1000" b="0" i="0" u="none" strike="noStrike" kern="1200" cap="none" spc="0" normalizeH="0" baseline="0" dirty="0">
                  <a:ln>
                    <a:noFill/>
                  </a:ln>
                  <a:solidFill>
                    <a:schemeClr val="tx2"/>
                  </a:solidFill>
                  <a:effectLst/>
                  <a:uLnTx/>
                  <a:uFillTx/>
                  <a:latin typeface="+mn-lt"/>
                </a:endParaRPr>
              </a:p>
            </p:txBody>
          </p:sp>
          <p:sp>
            <p:nvSpPr>
              <p:cNvPr id="137" name="TextBox 117">
                <a:extLst>
                  <a:ext uri="{FF2B5EF4-FFF2-40B4-BE49-F238E27FC236}">
                    <a16:creationId xmlns:a16="http://schemas.microsoft.com/office/drawing/2014/main" id="{05281F19-29BF-4EC8-91A4-A7D166D29EDB}"/>
                  </a:ext>
                </a:extLst>
              </p:cNvPr>
              <p:cNvSpPr txBox="1">
                <a:spLocks noChangeArrowheads="1"/>
              </p:cNvSpPr>
              <p:nvPr/>
            </p:nvSpPr>
            <p:spPr bwMode="auto">
              <a:xfrm>
                <a:off x="4915483" y="459682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86</a:t>
                </a:r>
              </a:p>
            </p:txBody>
          </p:sp>
          <p:sp>
            <p:nvSpPr>
              <p:cNvPr id="138" name="TextBox 118">
                <a:extLst>
                  <a:ext uri="{FF2B5EF4-FFF2-40B4-BE49-F238E27FC236}">
                    <a16:creationId xmlns:a16="http://schemas.microsoft.com/office/drawing/2014/main" id="{F9062C88-7B14-4A5B-AC22-C0E23EF68872}"/>
                  </a:ext>
                </a:extLst>
              </p:cNvPr>
              <p:cNvSpPr txBox="1">
                <a:spLocks noChangeArrowheads="1"/>
              </p:cNvSpPr>
              <p:nvPr/>
            </p:nvSpPr>
            <p:spPr bwMode="auto">
              <a:xfrm>
                <a:off x="6683866" y="4601665"/>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a:t>
                </a:r>
              </a:p>
            </p:txBody>
          </p:sp>
          <p:sp>
            <p:nvSpPr>
              <p:cNvPr id="139" name="TextBox 118">
                <a:extLst>
                  <a:ext uri="{FF2B5EF4-FFF2-40B4-BE49-F238E27FC236}">
                    <a16:creationId xmlns:a16="http://schemas.microsoft.com/office/drawing/2014/main" id="{0BAD89F5-E0E3-4A1C-B57A-1D9D38A9E568}"/>
                  </a:ext>
                </a:extLst>
              </p:cNvPr>
              <p:cNvSpPr txBox="1">
                <a:spLocks noChangeArrowheads="1"/>
              </p:cNvSpPr>
              <p:nvPr/>
            </p:nvSpPr>
            <p:spPr bwMode="auto">
              <a:xfrm>
                <a:off x="6018087" y="4596824"/>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16</a:t>
                </a:r>
              </a:p>
            </p:txBody>
          </p:sp>
          <p:sp>
            <p:nvSpPr>
              <p:cNvPr id="140" name="TextBox 118">
                <a:extLst>
                  <a:ext uri="{FF2B5EF4-FFF2-40B4-BE49-F238E27FC236}">
                    <a16:creationId xmlns:a16="http://schemas.microsoft.com/office/drawing/2014/main" id="{17C87615-4447-4707-AE54-1152A5A7F202}"/>
                  </a:ext>
                </a:extLst>
              </p:cNvPr>
              <p:cNvSpPr txBox="1">
                <a:spLocks noChangeArrowheads="1"/>
              </p:cNvSpPr>
              <p:nvPr/>
            </p:nvSpPr>
            <p:spPr bwMode="auto">
              <a:xfrm>
                <a:off x="6240133" y="4598876"/>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7</a:t>
                </a:r>
              </a:p>
            </p:txBody>
          </p:sp>
          <p:sp>
            <p:nvSpPr>
              <p:cNvPr id="141" name="TextBox 117">
                <a:extLst>
                  <a:ext uri="{FF2B5EF4-FFF2-40B4-BE49-F238E27FC236}">
                    <a16:creationId xmlns:a16="http://schemas.microsoft.com/office/drawing/2014/main" id="{BA14F2A4-B252-490E-95D6-8DAD91A071EF}"/>
                  </a:ext>
                </a:extLst>
              </p:cNvPr>
              <p:cNvSpPr txBox="1">
                <a:spLocks noChangeArrowheads="1"/>
              </p:cNvSpPr>
              <p:nvPr/>
            </p:nvSpPr>
            <p:spPr bwMode="auto">
              <a:xfrm>
                <a:off x="5361267" y="4601223"/>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45</a:t>
                </a:r>
                <a:endParaRPr kumimoji="0" lang="en-GB" sz="1000" b="0" i="0" u="none" strike="noStrike" kern="1200" cap="none" spc="0" normalizeH="0" baseline="0" dirty="0">
                  <a:ln>
                    <a:noFill/>
                  </a:ln>
                  <a:solidFill>
                    <a:schemeClr val="tx2"/>
                  </a:solidFill>
                  <a:effectLst/>
                  <a:uLnTx/>
                  <a:uFillTx/>
                  <a:latin typeface="+mn-lt"/>
                </a:endParaRPr>
              </a:p>
            </p:txBody>
          </p:sp>
          <p:sp>
            <p:nvSpPr>
              <p:cNvPr id="142" name="TextBox 117">
                <a:extLst>
                  <a:ext uri="{FF2B5EF4-FFF2-40B4-BE49-F238E27FC236}">
                    <a16:creationId xmlns:a16="http://schemas.microsoft.com/office/drawing/2014/main" id="{4FC41CDF-296F-4855-A30A-18E80AC3C971}"/>
                  </a:ext>
                </a:extLst>
              </p:cNvPr>
              <p:cNvSpPr txBox="1">
                <a:spLocks noChangeArrowheads="1"/>
              </p:cNvSpPr>
              <p:nvPr/>
            </p:nvSpPr>
            <p:spPr bwMode="auto">
              <a:xfrm>
                <a:off x="5588445" y="4605781"/>
                <a:ext cx="230478" cy="205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33</a:t>
                </a:r>
                <a:endParaRPr kumimoji="0" lang="en-GB" sz="1000" b="0" i="0" u="none" strike="noStrike" kern="1200" cap="none" spc="0" normalizeH="0" baseline="0" dirty="0">
                  <a:ln>
                    <a:noFill/>
                  </a:ln>
                  <a:solidFill>
                    <a:schemeClr val="tx2"/>
                  </a:solidFill>
                  <a:effectLst/>
                  <a:uLnTx/>
                  <a:uFillTx/>
                  <a:latin typeface="+mn-lt"/>
                </a:endParaRPr>
              </a:p>
            </p:txBody>
          </p:sp>
        </p:grpSp>
        <p:sp>
          <p:nvSpPr>
            <p:cNvPr id="143" name="TextBox 116">
              <a:extLst>
                <a:ext uri="{FF2B5EF4-FFF2-40B4-BE49-F238E27FC236}">
                  <a16:creationId xmlns:a16="http://schemas.microsoft.com/office/drawing/2014/main" id="{AD047E2D-A7B9-440F-9D43-022B1DD20C4A}"/>
                </a:ext>
              </a:extLst>
            </p:cNvPr>
            <p:cNvSpPr txBox="1">
              <a:spLocks noChangeArrowheads="1"/>
            </p:cNvSpPr>
            <p:nvPr/>
          </p:nvSpPr>
          <p:spPr bwMode="auto">
            <a:xfrm>
              <a:off x="1261455" y="4525065"/>
              <a:ext cx="821145" cy="636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No. at Risk</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Atezolizumab</a:t>
              </a:r>
              <a:r>
                <a:rPr lang="en-GB" sz="1000" dirty="0">
                  <a:solidFill>
                    <a:schemeClr val="tx2"/>
                  </a:solidFill>
                </a:rPr>
                <a:t>–</a:t>
              </a:r>
            </a:p>
            <a:p>
              <a:pPr marL="0" marR="0" lvl="0" indent="0" algn="r" defTabSz="914400" rtl="0" eaLnBrk="1" fontAlgn="base" latinLnBrk="0" hangingPunct="1">
                <a:lnSpc>
                  <a:spcPct val="9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Bevacizumab</a:t>
              </a:r>
            </a:p>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Sorafenib</a:t>
              </a:r>
              <a:endParaRPr kumimoji="0" lang="en-GB" sz="1000" b="0" i="0" u="none" strike="noStrike" kern="1200" cap="none" spc="0" normalizeH="0" baseline="0" dirty="0">
                <a:ln>
                  <a:noFill/>
                </a:ln>
                <a:solidFill>
                  <a:schemeClr val="tx2"/>
                </a:solidFill>
                <a:effectLst/>
                <a:uLnTx/>
                <a:uFillTx/>
                <a:latin typeface="+mn-lt"/>
              </a:endParaRPr>
            </a:p>
          </p:txBody>
        </p:sp>
        <p:sp>
          <p:nvSpPr>
            <p:cNvPr id="144" name="TextBox 116">
              <a:extLst>
                <a:ext uri="{FF2B5EF4-FFF2-40B4-BE49-F238E27FC236}">
                  <a16:creationId xmlns:a16="http://schemas.microsoft.com/office/drawing/2014/main" id="{FD81DE9B-5E44-4305-ACF9-4A4B5543241C}"/>
                </a:ext>
              </a:extLst>
            </p:cNvPr>
            <p:cNvSpPr txBox="1">
              <a:spLocks noChangeArrowheads="1"/>
            </p:cNvSpPr>
            <p:nvPr/>
          </p:nvSpPr>
          <p:spPr bwMode="auto">
            <a:xfrm>
              <a:off x="4673806" y="2614984"/>
              <a:ext cx="1744478" cy="236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Atezolizumab</a:t>
              </a:r>
              <a:r>
                <a:rPr lang="en-GB" sz="1000" dirty="0">
                  <a:solidFill>
                    <a:schemeClr val="tx2"/>
                  </a:solidFill>
                </a:rPr>
                <a:t>–</a:t>
              </a:r>
              <a:r>
                <a:rPr kumimoji="0" lang="en-GB" sz="1000" b="0" i="0" u="none" strike="noStrike" kern="1200" cap="none" spc="0" normalizeH="0" baseline="0" dirty="0">
                  <a:ln>
                    <a:noFill/>
                  </a:ln>
                  <a:solidFill>
                    <a:schemeClr val="tx2"/>
                  </a:solidFill>
                  <a:effectLst/>
                  <a:uLnTx/>
                  <a:uFillTx/>
                  <a:latin typeface="+mn-lt"/>
                </a:rPr>
                <a:t>Bevacizumab</a:t>
              </a:r>
            </a:p>
          </p:txBody>
        </p:sp>
        <p:sp>
          <p:nvSpPr>
            <p:cNvPr id="145" name="TextBox 116">
              <a:extLst>
                <a:ext uri="{FF2B5EF4-FFF2-40B4-BE49-F238E27FC236}">
                  <a16:creationId xmlns:a16="http://schemas.microsoft.com/office/drawing/2014/main" id="{33AE6277-1BA6-442D-9401-1FA7055F065F}"/>
                </a:ext>
              </a:extLst>
            </p:cNvPr>
            <p:cNvSpPr txBox="1">
              <a:spLocks noChangeArrowheads="1"/>
            </p:cNvSpPr>
            <p:nvPr/>
          </p:nvSpPr>
          <p:spPr bwMode="auto">
            <a:xfrm>
              <a:off x="4939042" y="3405272"/>
              <a:ext cx="748353" cy="254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Sorafenib</a:t>
              </a:r>
              <a:endParaRPr kumimoji="0" lang="en-GB" sz="1000" b="0" i="0" u="none" strike="noStrike" kern="1200" cap="none" spc="0" normalizeH="0" baseline="0" dirty="0">
                <a:ln>
                  <a:noFill/>
                </a:ln>
                <a:solidFill>
                  <a:schemeClr val="tx2"/>
                </a:solidFill>
                <a:effectLst/>
                <a:uLnTx/>
                <a:uFillTx/>
                <a:latin typeface="+mn-lt"/>
              </a:endParaRPr>
            </a:p>
          </p:txBody>
        </p:sp>
        <p:sp>
          <p:nvSpPr>
            <p:cNvPr id="151" name="Freeform: Shape 150">
              <a:extLst>
                <a:ext uri="{FF2B5EF4-FFF2-40B4-BE49-F238E27FC236}">
                  <a16:creationId xmlns:a16="http://schemas.microsoft.com/office/drawing/2014/main" id="{2A103269-C170-4321-994D-AF8D17DD392C}"/>
                </a:ext>
              </a:extLst>
            </p:cNvPr>
            <p:cNvSpPr/>
            <p:nvPr/>
          </p:nvSpPr>
          <p:spPr>
            <a:xfrm>
              <a:off x="2295233" y="2273841"/>
              <a:ext cx="3945805" cy="1272139"/>
            </a:xfrm>
            <a:custGeom>
              <a:avLst/>
              <a:gdLst>
                <a:gd name="connsiteX0" fmla="*/ 0 w 3541810"/>
                <a:gd name="connsiteY0" fmla="*/ 0 h 1141890"/>
                <a:gd name="connsiteX1" fmla="*/ 148771 w 3541810"/>
                <a:gd name="connsiteY1" fmla="*/ 0 h 1141890"/>
                <a:gd name="connsiteX2" fmla="*/ 148771 w 3541810"/>
                <a:gd name="connsiteY2" fmla="*/ 7255 h 1141890"/>
                <a:gd name="connsiteX3" fmla="*/ 192631 w 3541810"/>
                <a:gd name="connsiteY3" fmla="*/ 7255 h 1141890"/>
                <a:gd name="connsiteX4" fmla="*/ 192631 w 3541810"/>
                <a:gd name="connsiteY4" fmla="*/ 15400 h 1141890"/>
                <a:gd name="connsiteX5" fmla="*/ 237376 w 3541810"/>
                <a:gd name="connsiteY5" fmla="*/ 15400 h 1141890"/>
                <a:gd name="connsiteX6" fmla="*/ 237376 w 3541810"/>
                <a:gd name="connsiteY6" fmla="*/ 22655 h 1141890"/>
                <a:gd name="connsiteX7" fmla="*/ 245466 w 3541810"/>
                <a:gd name="connsiteY7" fmla="*/ 22655 h 1141890"/>
                <a:gd name="connsiteX8" fmla="*/ 245466 w 3541810"/>
                <a:gd name="connsiteY8" fmla="*/ 40600 h 1141890"/>
                <a:gd name="connsiteX9" fmla="*/ 291980 w 3541810"/>
                <a:gd name="connsiteY9" fmla="*/ 40600 h 1141890"/>
                <a:gd name="connsiteX10" fmla="*/ 291980 w 3541810"/>
                <a:gd name="connsiteY10" fmla="*/ 56000 h 1141890"/>
                <a:gd name="connsiteX11" fmla="*/ 315364 w 3541810"/>
                <a:gd name="connsiteY11" fmla="*/ 56000 h 1141890"/>
                <a:gd name="connsiteX12" fmla="*/ 315364 w 3541810"/>
                <a:gd name="connsiteY12" fmla="*/ 71273 h 1141890"/>
                <a:gd name="connsiteX13" fmla="*/ 381597 w 3541810"/>
                <a:gd name="connsiteY13" fmla="*/ 71273 h 1141890"/>
                <a:gd name="connsiteX14" fmla="*/ 381597 w 3541810"/>
                <a:gd name="connsiteY14" fmla="*/ 89345 h 1141890"/>
                <a:gd name="connsiteX15" fmla="*/ 398155 w 3541810"/>
                <a:gd name="connsiteY15" fmla="*/ 89345 h 1141890"/>
                <a:gd name="connsiteX16" fmla="*/ 398155 w 3541810"/>
                <a:gd name="connsiteY16" fmla="*/ 105636 h 1141890"/>
                <a:gd name="connsiteX17" fmla="*/ 423688 w 3541810"/>
                <a:gd name="connsiteY17" fmla="*/ 105636 h 1141890"/>
                <a:gd name="connsiteX18" fmla="*/ 423688 w 3541810"/>
                <a:gd name="connsiteY18" fmla="*/ 124473 h 1141890"/>
                <a:gd name="connsiteX19" fmla="*/ 472098 w 3541810"/>
                <a:gd name="connsiteY19" fmla="*/ 124473 h 1141890"/>
                <a:gd name="connsiteX20" fmla="*/ 472098 w 3541810"/>
                <a:gd name="connsiteY20" fmla="*/ 132618 h 1141890"/>
                <a:gd name="connsiteX21" fmla="*/ 478418 w 3541810"/>
                <a:gd name="connsiteY21" fmla="*/ 132618 h 1141890"/>
                <a:gd name="connsiteX22" fmla="*/ 478418 w 3541810"/>
                <a:gd name="connsiteY22" fmla="*/ 142545 h 1141890"/>
                <a:gd name="connsiteX23" fmla="*/ 524427 w 3541810"/>
                <a:gd name="connsiteY23" fmla="*/ 142545 h 1141890"/>
                <a:gd name="connsiteX24" fmla="*/ 524427 w 3541810"/>
                <a:gd name="connsiteY24" fmla="*/ 151582 h 1141890"/>
                <a:gd name="connsiteX25" fmla="*/ 536561 w 3541810"/>
                <a:gd name="connsiteY25" fmla="*/ 151582 h 1141890"/>
                <a:gd name="connsiteX26" fmla="*/ 536561 w 3541810"/>
                <a:gd name="connsiteY26" fmla="*/ 167364 h 1141890"/>
                <a:gd name="connsiteX27" fmla="*/ 550971 w 3541810"/>
                <a:gd name="connsiteY27" fmla="*/ 167364 h 1141890"/>
                <a:gd name="connsiteX28" fmla="*/ 550971 w 3541810"/>
                <a:gd name="connsiteY28" fmla="*/ 175891 h 1141890"/>
                <a:gd name="connsiteX29" fmla="*/ 562600 w 3541810"/>
                <a:gd name="connsiteY29" fmla="*/ 175891 h 1141890"/>
                <a:gd name="connsiteX30" fmla="*/ 562600 w 3541810"/>
                <a:gd name="connsiteY30" fmla="*/ 200709 h 1141890"/>
                <a:gd name="connsiteX31" fmla="*/ 572459 w 3541810"/>
                <a:gd name="connsiteY31" fmla="*/ 200709 h 1141890"/>
                <a:gd name="connsiteX32" fmla="*/ 572459 w 3541810"/>
                <a:gd name="connsiteY32" fmla="*/ 211145 h 1141890"/>
                <a:gd name="connsiteX33" fmla="*/ 672313 w 3541810"/>
                <a:gd name="connsiteY33" fmla="*/ 211145 h 1141890"/>
                <a:gd name="connsiteX34" fmla="*/ 672313 w 3541810"/>
                <a:gd name="connsiteY34" fmla="*/ 221454 h 1141890"/>
                <a:gd name="connsiteX35" fmla="*/ 679013 w 3541810"/>
                <a:gd name="connsiteY35" fmla="*/ 221454 h 1141890"/>
                <a:gd name="connsiteX36" fmla="*/ 679013 w 3541810"/>
                <a:gd name="connsiteY36" fmla="*/ 235964 h 1141890"/>
                <a:gd name="connsiteX37" fmla="*/ 725148 w 3541810"/>
                <a:gd name="connsiteY37" fmla="*/ 235964 h 1141890"/>
                <a:gd name="connsiteX38" fmla="*/ 725148 w 3541810"/>
                <a:gd name="connsiteY38" fmla="*/ 246273 h 1141890"/>
                <a:gd name="connsiteX39" fmla="*/ 746130 w 3541810"/>
                <a:gd name="connsiteY39" fmla="*/ 246273 h 1141890"/>
                <a:gd name="connsiteX40" fmla="*/ 746130 w 3541810"/>
                <a:gd name="connsiteY40" fmla="*/ 270200 h 1141890"/>
                <a:gd name="connsiteX41" fmla="*/ 876068 w 3541810"/>
                <a:gd name="connsiteY41" fmla="*/ 270200 h 1141890"/>
                <a:gd name="connsiteX42" fmla="*/ 876068 w 3541810"/>
                <a:gd name="connsiteY42" fmla="*/ 279236 h 1141890"/>
                <a:gd name="connsiteX43" fmla="*/ 923593 w 3541810"/>
                <a:gd name="connsiteY43" fmla="*/ 279236 h 1141890"/>
                <a:gd name="connsiteX44" fmla="*/ 923593 w 3541810"/>
                <a:gd name="connsiteY44" fmla="*/ 289545 h 1141890"/>
                <a:gd name="connsiteX45" fmla="*/ 945081 w 3541810"/>
                <a:gd name="connsiteY45" fmla="*/ 289545 h 1141890"/>
                <a:gd name="connsiteX46" fmla="*/ 945081 w 3541810"/>
                <a:gd name="connsiteY46" fmla="*/ 297691 h 1141890"/>
                <a:gd name="connsiteX47" fmla="*/ 999180 w 3541810"/>
                <a:gd name="connsiteY47" fmla="*/ 297691 h 1141890"/>
                <a:gd name="connsiteX48" fmla="*/ 999180 w 3541810"/>
                <a:gd name="connsiteY48" fmla="*/ 305327 h 1141890"/>
                <a:gd name="connsiteX49" fmla="*/ 1009544 w 3541810"/>
                <a:gd name="connsiteY49" fmla="*/ 305327 h 1141890"/>
                <a:gd name="connsiteX50" fmla="*/ 1009544 w 3541810"/>
                <a:gd name="connsiteY50" fmla="*/ 315254 h 1141890"/>
                <a:gd name="connsiteX51" fmla="*/ 1026482 w 3541810"/>
                <a:gd name="connsiteY51" fmla="*/ 315254 h 1141890"/>
                <a:gd name="connsiteX52" fmla="*/ 1026482 w 3541810"/>
                <a:gd name="connsiteY52" fmla="*/ 336000 h 1141890"/>
                <a:gd name="connsiteX53" fmla="*/ 1043546 w 3541810"/>
                <a:gd name="connsiteY53" fmla="*/ 336000 h 1141890"/>
                <a:gd name="connsiteX54" fmla="*/ 1043546 w 3541810"/>
                <a:gd name="connsiteY54" fmla="*/ 344145 h 1141890"/>
                <a:gd name="connsiteX55" fmla="*/ 1081592 w 3541810"/>
                <a:gd name="connsiteY55" fmla="*/ 344145 h 1141890"/>
                <a:gd name="connsiteX56" fmla="*/ 1081592 w 3541810"/>
                <a:gd name="connsiteY56" fmla="*/ 355854 h 1141890"/>
                <a:gd name="connsiteX57" fmla="*/ 1089681 w 3541810"/>
                <a:gd name="connsiteY57" fmla="*/ 355854 h 1141890"/>
                <a:gd name="connsiteX58" fmla="*/ 1089681 w 3541810"/>
                <a:gd name="connsiteY58" fmla="*/ 371636 h 1141890"/>
                <a:gd name="connsiteX59" fmla="*/ 1114834 w 3541810"/>
                <a:gd name="connsiteY59" fmla="*/ 371636 h 1141890"/>
                <a:gd name="connsiteX60" fmla="*/ 1114834 w 3541810"/>
                <a:gd name="connsiteY60" fmla="*/ 381563 h 1141890"/>
                <a:gd name="connsiteX61" fmla="*/ 1131393 w 3541810"/>
                <a:gd name="connsiteY61" fmla="*/ 381563 h 1141890"/>
                <a:gd name="connsiteX62" fmla="*/ 1131393 w 3541810"/>
                <a:gd name="connsiteY62" fmla="*/ 390091 h 1141890"/>
                <a:gd name="connsiteX63" fmla="*/ 1142516 w 3541810"/>
                <a:gd name="connsiteY63" fmla="*/ 390091 h 1141890"/>
                <a:gd name="connsiteX64" fmla="*/ 1142516 w 3541810"/>
                <a:gd name="connsiteY64" fmla="*/ 406382 h 1141890"/>
                <a:gd name="connsiteX65" fmla="*/ 1160464 w 3541810"/>
                <a:gd name="connsiteY65" fmla="*/ 406382 h 1141890"/>
                <a:gd name="connsiteX66" fmla="*/ 1160464 w 3541810"/>
                <a:gd name="connsiteY66" fmla="*/ 423563 h 1141890"/>
                <a:gd name="connsiteX67" fmla="*/ 1186882 w 3541810"/>
                <a:gd name="connsiteY67" fmla="*/ 423563 h 1141890"/>
                <a:gd name="connsiteX68" fmla="*/ 1186882 w 3541810"/>
                <a:gd name="connsiteY68" fmla="*/ 435272 h 1141890"/>
                <a:gd name="connsiteX69" fmla="*/ 1197625 w 3541810"/>
                <a:gd name="connsiteY69" fmla="*/ 435272 h 1141890"/>
                <a:gd name="connsiteX70" fmla="*/ 1197625 w 3541810"/>
                <a:gd name="connsiteY70" fmla="*/ 442909 h 1141890"/>
                <a:gd name="connsiteX71" fmla="*/ 1223664 w 3541810"/>
                <a:gd name="connsiteY71" fmla="*/ 442909 h 1141890"/>
                <a:gd name="connsiteX72" fmla="*/ 1223664 w 3541810"/>
                <a:gd name="connsiteY72" fmla="*/ 458182 h 1141890"/>
                <a:gd name="connsiteX73" fmla="*/ 1243382 w 3541810"/>
                <a:gd name="connsiteY73" fmla="*/ 458182 h 1141890"/>
                <a:gd name="connsiteX74" fmla="*/ 1243382 w 3541810"/>
                <a:gd name="connsiteY74" fmla="*/ 469891 h 1141890"/>
                <a:gd name="connsiteX75" fmla="*/ 1260825 w 3541810"/>
                <a:gd name="connsiteY75" fmla="*/ 469891 h 1141890"/>
                <a:gd name="connsiteX76" fmla="*/ 1260825 w 3541810"/>
                <a:gd name="connsiteY76" fmla="*/ 477654 h 1141890"/>
                <a:gd name="connsiteX77" fmla="*/ 1321749 w 3541810"/>
                <a:gd name="connsiteY77" fmla="*/ 477654 h 1141890"/>
                <a:gd name="connsiteX78" fmla="*/ 1321749 w 3541810"/>
                <a:gd name="connsiteY78" fmla="*/ 492927 h 1141890"/>
                <a:gd name="connsiteX79" fmla="*/ 1332872 w 3541810"/>
                <a:gd name="connsiteY79" fmla="*/ 492927 h 1141890"/>
                <a:gd name="connsiteX80" fmla="*/ 1332872 w 3541810"/>
                <a:gd name="connsiteY80" fmla="*/ 503745 h 1141890"/>
                <a:gd name="connsiteX81" fmla="*/ 1343236 w 3541810"/>
                <a:gd name="connsiteY81" fmla="*/ 503745 h 1141890"/>
                <a:gd name="connsiteX82" fmla="*/ 1343236 w 3541810"/>
                <a:gd name="connsiteY82" fmla="*/ 510491 h 1141890"/>
                <a:gd name="connsiteX83" fmla="*/ 1441701 w 3541810"/>
                <a:gd name="connsiteY83" fmla="*/ 510491 h 1141890"/>
                <a:gd name="connsiteX84" fmla="*/ 1441701 w 3541810"/>
                <a:gd name="connsiteY84" fmla="*/ 527672 h 1141890"/>
                <a:gd name="connsiteX85" fmla="*/ 1451181 w 3541810"/>
                <a:gd name="connsiteY85" fmla="*/ 527672 h 1141890"/>
                <a:gd name="connsiteX86" fmla="*/ 1451181 w 3541810"/>
                <a:gd name="connsiteY86" fmla="*/ 561527 h 1141890"/>
                <a:gd name="connsiteX87" fmla="*/ 1477092 w 3541810"/>
                <a:gd name="connsiteY87" fmla="*/ 561527 h 1141890"/>
                <a:gd name="connsiteX88" fmla="*/ 1477092 w 3541810"/>
                <a:gd name="connsiteY88" fmla="*/ 569163 h 1141890"/>
                <a:gd name="connsiteX89" fmla="*/ 1507554 w 3541810"/>
                <a:gd name="connsiteY89" fmla="*/ 569163 h 1141890"/>
                <a:gd name="connsiteX90" fmla="*/ 1507554 w 3541810"/>
                <a:gd name="connsiteY90" fmla="*/ 587618 h 1141890"/>
                <a:gd name="connsiteX91" fmla="*/ 1549645 w 3541810"/>
                <a:gd name="connsiteY91" fmla="*/ 587618 h 1141890"/>
                <a:gd name="connsiteX92" fmla="*/ 1549645 w 3541810"/>
                <a:gd name="connsiteY92" fmla="*/ 595763 h 1141890"/>
                <a:gd name="connsiteX93" fmla="*/ 1588197 w 3541810"/>
                <a:gd name="connsiteY93" fmla="*/ 595763 h 1141890"/>
                <a:gd name="connsiteX94" fmla="*/ 1588197 w 3541810"/>
                <a:gd name="connsiteY94" fmla="*/ 603400 h 1141890"/>
                <a:gd name="connsiteX95" fmla="*/ 1599320 w 3541810"/>
                <a:gd name="connsiteY95" fmla="*/ 603400 h 1141890"/>
                <a:gd name="connsiteX96" fmla="*/ 1599320 w 3541810"/>
                <a:gd name="connsiteY96" fmla="*/ 618800 h 1141890"/>
                <a:gd name="connsiteX97" fmla="*/ 1753020 w 3541810"/>
                <a:gd name="connsiteY97" fmla="*/ 618800 h 1141890"/>
                <a:gd name="connsiteX98" fmla="*/ 1753020 w 3541810"/>
                <a:gd name="connsiteY98" fmla="*/ 630509 h 1141890"/>
                <a:gd name="connsiteX99" fmla="*/ 1860964 w 3541810"/>
                <a:gd name="connsiteY99" fmla="*/ 630509 h 1141890"/>
                <a:gd name="connsiteX100" fmla="*/ 1860964 w 3541810"/>
                <a:gd name="connsiteY100" fmla="*/ 638654 h 1141890"/>
                <a:gd name="connsiteX101" fmla="*/ 1871203 w 3541810"/>
                <a:gd name="connsiteY101" fmla="*/ 638654 h 1141890"/>
                <a:gd name="connsiteX102" fmla="*/ 1871203 w 3541810"/>
                <a:gd name="connsiteY102" fmla="*/ 646291 h 1141890"/>
                <a:gd name="connsiteX103" fmla="*/ 1969288 w 3541810"/>
                <a:gd name="connsiteY103" fmla="*/ 646291 h 1141890"/>
                <a:gd name="connsiteX104" fmla="*/ 1969288 w 3541810"/>
                <a:gd name="connsiteY104" fmla="*/ 662581 h 1141890"/>
                <a:gd name="connsiteX105" fmla="*/ 2112245 w 3541810"/>
                <a:gd name="connsiteY105" fmla="*/ 662581 h 1141890"/>
                <a:gd name="connsiteX106" fmla="*/ 2112245 w 3541810"/>
                <a:gd name="connsiteY106" fmla="*/ 688163 h 1141890"/>
                <a:gd name="connsiteX107" fmla="*/ 2257350 w 3541810"/>
                <a:gd name="connsiteY107" fmla="*/ 688163 h 1141890"/>
                <a:gd name="connsiteX108" fmla="*/ 2257350 w 3541810"/>
                <a:gd name="connsiteY108" fmla="*/ 716672 h 1141890"/>
                <a:gd name="connsiteX109" fmla="*/ 2475387 w 3541810"/>
                <a:gd name="connsiteY109" fmla="*/ 716672 h 1141890"/>
                <a:gd name="connsiteX110" fmla="*/ 2475387 w 3541810"/>
                <a:gd name="connsiteY110" fmla="*/ 750400 h 1141890"/>
                <a:gd name="connsiteX111" fmla="*/ 2548446 w 3541810"/>
                <a:gd name="connsiteY111" fmla="*/ 750400 h 1141890"/>
                <a:gd name="connsiteX112" fmla="*/ 2548446 w 3541810"/>
                <a:gd name="connsiteY112" fmla="*/ 783363 h 1141890"/>
                <a:gd name="connsiteX113" fmla="*/ 2848516 w 3541810"/>
                <a:gd name="connsiteY113" fmla="*/ 783363 h 1141890"/>
                <a:gd name="connsiteX114" fmla="*/ 2848516 w 3541810"/>
                <a:gd name="connsiteY114" fmla="*/ 842418 h 1141890"/>
                <a:gd name="connsiteX115" fmla="*/ 2883907 w 3541810"/>
                <a:gd name="connsiteY115" fmla="*/ 842418 h 1141890"/>
                <a:gd name="connsiteX116" fmla="*/ 2883907 w 3541810"/>
                <a:gd name="connsiteY116" fmla="*/ 910127 h 1141890"/>
                <a:gd name="connsiteX117" fmla="*/ 3037481 w 3541810"/>
                <a:gd name="connsiteY117" fmla="*/ 910127 h 1141890"/>
                <a:gd name="connsiteX118" fmla="*/ 3037481 w 3541810"/>
                <a:gd name="connsiteY118" fmla="*/ 997563 h 1141890"/>
                <a:gd name="connsiteX119" fmla="*/ 3236306 w 3541810"/>
                <a:gd name="connsiteY119" fmla="*/ 997563 h 1141890"/>
                <a:gd name="connsiteX120" fmla="*/ 3236306 w 3541810"/>
                <a:gd name="connsiteY120" fmla="*/ 1141890 h 1141890"/>
                <a:gd name="connsiteX121" fmla="*/ 3541811 w 3541810"/>
                <a:gd name="connsiteY121" fmla="*/ 1141890 h 114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3541810" h="1141890">
                  <a:moveTo>
                    <a:pt x="0" y="0"/>
                  </a:moveTo>
                  <a:lnTo>
                    <a:pt x="148771" y="0"/>
                  </a:lnTo>
                  <a:lnTo>
                    <a:pt x="148771" y="7255"/>
                  </a:lnTo>
                  <a:lnTo>
                    <a:pt x="192631" y="7255"/>
                  </a:lnTo>
                  <a:lnTo>
                    <a:pt x="192631" y="15400"/>
                  </a:lnTo>
                  <a:lnTo>
                    <a:pt x="237376" y="15400"/>
                  </a:lnTo>
                  <a:lnTo>
                    <a:pt x="237376" y="22655"/>
                  </a:lnTo>
                  <a:lnTo>
                    <a:pt x="245466" y="22655"/>
                  </a:lnTo>
                  <a:lnTo>
                    <a:pt x="245466" y="40600"/>
                  </a:lnTo>
                  <a:lnTo>
                    <a:pt x="291980" y="40600"/>
                  </a:lnTo>
                  <a:lnTo>
                    <a:pt x="291980" y="56000"/>
                  </a:lnTo>
                  <a:lnTo>
                    <a:pt x="315364" y="56000"/>
                  </a:lnTo>
                  <a:lnTo>
                    <a:pt x="315364" y="71273"/>
                  </a:lnTo>
                  <a:lnTo>
                    <a:pt x="381597" y="71273"/>
                  </a:lnTo>
                  <a:lnTo>
                    <a:pt x="381597" y="89345"/>
                  </a:lnTo>
                  <a:lnTo>
                    <a:pt x="398155" y="89345"/>
                  </a:lnTo>
                  <a:lnTo>
                    <a:pt x="398155" y="105636"/>
                  </a:lnTo>
                  <a:lnTo>
                    <a:pt x="423688" y="105636"/>
                  </a:lnTo>
                  <a:lnTo>
                    <a:pt x="423688" y="124473"/>
                  </a:lnTo>
                  <a:lnTo>
                    <a:pt x="472098" y="124473"/>
                  </a:lnTo>
                  <a:lnTo>
                    <a:pt x="472098" y="132618"/>
                  </a:lnTo>
                  <a:lnTo>
                    <a:pt x="478418" y="132618"/>
                  </a:lnTo>
                  <a:lnTo>
                    <a:pt x="478418" y="142545"/>
                  </a:lnTo>
                  <a:lnTo>
                    <a:pt x="524427" y="142545"/>
                  </a:lnTo>
                  <a:lnTo>
                    <a:pt x="524427" y="151582"/>
                  </a:lnTo>
                  <a:lnTo>
                    <a:pt x="536561" y="151582"/>
                  </a:lnTo>
                  <a:lnTo>
                    <a:pt x="536561" y="167364"/>
                  </a:lnTo>
                  <a:lnTo>
                    <a:pt x="550971" y="167364"/>
                  </a:lnTo>
                  <a:lnTo>
                    <a:pt x="550971" y="175891"/>
                  </a:lnTo>
                  <a:lnTo>
                    <a:pt x="562600" y="175891"/>
                  </a:lnTo>
                  <a:lnTo>
                    <a:pt x="562600" y="200709"/>
                  </a:lnTo>
                  <a:lnTo>
                    <a:pt x="572459" y="200709"/>
                  </a:lnTo>
                  <a:lnTo>
                    <a:pt x="572459" y="211145"/>
                  </a:lnTo>
                  <a:lnTo>
                    <a:pt x="672313" y="211145"/>
                  </a:lnTo>
                  <a:lnTo>
                    <a:pt x="672313" y="221454"/>
                  </a:lnTo>
                  <a:lnTo>
                    <a:pt x="679013" y="221454"/>
                  </a:lnTo>
                  <a:lnTo>
                    <a:pt x="679013" y="235964"/>
                  </a:lnTo>
                  <a:lnTo>
                    <a:pt x="725148" y="235964"/>
                  </a:lnTo>
                  <a:lnTo>
                    <a:pt x="725148" y="246273"/>
                  </a:lnTo>
                  <a:lnTo>
                    <a:pt x="746130" y="246273"/>
                  </a:lnTo>
                  <a:lnTo>
                    <a:pt x="746130" y="270200"/>
                  </a:lnTo>
                  <a:lnTo>
                    <a:pt x="876068" y="270200"/>
                  </a:lnTo>
                  <a:lnTo>
                    <a:pt x="876068" y="279236"/>
                  </a:lnTo>
                  <a:lnTo>
                    <a:pt x="923593" y="279236"/>
                  </a:lnTo>
                  <a:lnTo>
                    <a:pt x="923593" y="289545"/>
                  </a:lnTo>
                  <a:lnTo>
                    <a:pt x="945081" y="289545"/>
                  </a:lnTo>
                  <a:lnTo>
                    <a:pt x="945081" y="297691"/>
                  </a:lnTo>
                  <a:lnTo>
                    <a:pt x="999180" y="297691"/>
                  </a:lnTo>
                  <a:lnTo>
                    <a:pt x="999180" y="305327"/>
                  </a:lnTo>
                  <a:lnTo>
                    <a:pt x="1009544" y="305327"/>
                  </a:lnTo>
                  <a:lnTo>
                    <a:pt x="1009544" y="315254"/>
                  </a:lnTo>
                  <a:lnTo>
                    <a:pt x="1026482" y="315254"/>
                  </a:lnTo>
                  <a:lnTo>
                    <a:pt x="1026482" y="336000"/>
                  </a:lnTo>
                  <a:lnTo>
                    <a:pt x="1043546" y="336000"/>
                  </a:lnTo>
                  <a:lnTo>
                    <a:pt x="1043546" y="344145"/>
                  </a:lnTo>
                  <a:lnTo>
                    <a:pt x="1081592" y="344145"/>
                  </a:lnTo>
                  <a:lnTo>
                    <a:pt x="1081592" y="355854"/>
                  </a:lnTo>
                  <a:lnTo>
                    <a:pt x="1089681" y="355854"/>
                  </a:lnTo>
                  <a:lnTo>
                    <a:pt x="1089681" y="371636"/>
                  </a:lnTo>
                  <a:lnTo>
                    <a:pt x="1114834" y="371636"/>
                  </a:lnTo>
                  <a:lnTo>
                    <a:pt x="1114834" y="381563"/>
                  </a:lnTo>
                  <a:lnTo>
                    <a:pt x="1131393" y="381563"/>
                  </a:lnTo>
                  <a:lnTo>
                    <a:pt x="1131393" y="390091"/>
                  </a:lnTo>
                  <a:lnTo>
                    <a:pt x="1142516" y="390091"/>
                  </a:lnTo>
                  <a:lnTo>
                    <a:pt x="1142516" y="406382"/>
                  </a:lnTo>
                  <a:lnTo>
                    <a:pt x="1160464" y="406382"/>
                  </a:lnTo>
                  <a:lnTo>
                    <a:pt x="1160464" y="423563"/>
                  </a:lnTo>
                  <a:lnTo>
                    <a:pt x="1186882" y="423563"/>
                  </a:lnTo>
                  <a:lnTo>
                    <a:pt x="1186882" y="435272"/>
                  </a:lnTo>
                  <a:lnTo>
                    <a:pt x="1197625" y="435272"/>
                  </a:lnTo>
                  <a:lnTo>
                    <a:pt x="1197625" y="442909"/>
                  </a:lnTo>
                  <a:lnTo>
                    <a:pt x="1223664" y="442909"/>
                  </a:lnTo>
                  <a:lnTo>
                    <a:pt x="1223664" y="458182"/>
                  </a:lnTo>
                  <a:lnTo>
                    <a:pt x="1243382" y="458182"/>
                  </a:lnTo>
                  <a:lnTo>
                    <a:pt x="1243382" y="469891"/>
                  </a:lnTo>
                  <a:lnTo>
                    <a:pt x="1260825" y="469891"/>
                  </a:lnTo>
                  <a:lnTo>
                    <a:pt x="1260825" y="477654"/>
                  </a:lnTo>
                  <a:lnTo>
                    <a:pt x="1321749" y="477654"/>
                  </a:lnTo>
                  <a:lnTo>
                    <a:pt x="1321749" y="492927"/>
                  </a:lnTo>
                  <a:lnTo>
                    <a:pt x="1332872" y="492927"/>
                  </a:lnTo>
                  <a:lnTo>
                    <a:pt x="1332872" y="503745"/>
                  </a:lnTo>
                  <a:lnTo>
                    <a:pt x="1343236" y="503745"/>
                  </a:lnTo>
                  <a:lnTo>
                    <a:pt x="1343236" y="510491"/>
                  </a:lnTo>
                  <a:lnTo>
                    <a:pt x="1441701" y="510491"/>
                  </a:lnTo>
                  <a:lnTo>
                    <a:pt x="1441701" y="527672"/>
                  </a:lnTo>
                  <a:lnTo>
                    <a:pt x="1451181" y="527672"/>
                  </a:lnTo>
                  <a:lnTo>
                    <a:pt x="1451181" y="561527"/>
                  </a:lnTo>
                  <a:lnTo>
                    <a:pt x="1477092" y="561527"/>
                  </a:lnTo>
                  <a:lnTo>
                    <a:pt x="1477092" y="569163"/>
                  </a:lnTo>
                  <a:lnTo>
                    <a:pt x="1507554" y="569163"/>
                  </a:lnTo>
                  <a:lnTo>
                    <a:pt x="1507554" y="587618"/>
                  </a:lnTo>
                  <a:lnTo>
                    <a:pt x="1549645" y="587618"/>
                  </a:lnTo>
                  <a:lnTo>
                    <a:pt x="1549645" y="595763"/>
                  </a:lnTo>
                  <a:lnTo>
                    <a:pt x="1588197" y="595763"/>
                  </a:lnTo>
                  <a:lnTo>
                    <a:pt x="1588197" y="603400"/>
                  </a:lnTo>
                  <a:lnTo>
                    <a:pt x="1599320" y="603400"/>
                  </a:lnTo>
                  <a:lnTo>
                    <a:pt x="1599320" y="618800"/>
                  </a:lnTo>
                  <a:lnTo>
                    <a:pt x="1753020" y="618800"/>
                  </a:lnTo>
                  <a:lnTo>
                    <a:pt x="1753020" y="630509"/>
                  </a:lnTo>
                  <a:lnTo>
                    <a:pt x="1860964" y="630509"/>
                  </a:lnTo>
                  <a:lnTo>
                    <a:pt x="1860964" y="638654"/>
                  </a:lnTo>
                  <a:lnTo>
                    <a:pt x="1871203" y="638654"/>
                  </a:lnTo>
                  <a:lnTo>
                    <a:pt x="1871203" y="646291"/>
                  </a:lnTo>
                  <a:lnTo>
                    <a:pt x="1969288" y="646291"/>
                  </a:lnTo>
                  <a:lnTo>
                    <a:pt x="1969288" y="662581"/>
                  </a:lnTo>
                  <a:lnTo>
                    <a:pt x="2112245" y="662581"/>
                  </a:lnTo>
                  <a:lnTo>
                    <a:pt x="2112245" y="688163"/>
                  </a:lnTo>
                  <a:lnTo>
                    <a:pt x="2257350" y="688163"/>
                  </a:lnTo>
                  <a:lnTo>
                    <a:pt x="2257350" y="716672"/>
                  </a:lnTo>
                  <a:lnTo>
                    <a:pt x="2475387" y="716672"/>
                  </a:lnTo>
                  <a:lnTo>
                    <a:pt x="2475387" y="750400"/>
                  </a:lnTo>
                  <a:lnTo>
                    <a:pt x="2548446" y="750400"/>
                  </a:lnTo>
                  <a:lnTo>
                    <a:pt x="2548446" y="783363"/>
                  </a:lnTo>
                  <a:lnTo>
                    <a:pt x="2848516" y="783363"/>
                  </a:lnTo>
                  <a:lnTo>
                    <a:pt x="2848516" y="842418"/>
                  </a:lnTo>
                  <a:lnTo>
                    <a:pt x="2883907" y="842418"/>
                  </a:lnTo>
                  <a:lnTo>
                    <a:pt x="2883907" y="910127"/>
                  </a:lnTo>
                  <a:lnTo>
                    <a:pt x="3037481" y="910127"/>
                  </a:lnTo>
                  <a:lnTo>
                    <a:pt x="3037481" y="997563"/>
                  </a:lnTo>
                  <a:lnTo>
                    <a:pt x="3236306" y="997563"/>
                  </a:lnTo>
                  <a:lnTo>
                    <a:pt x="3236306" y="1141890"/>
                  </a:lnTo>
                  <a:lnTo>
                    <a:pt x="3541811" y="1141890"/>
                  </a:lnTo>
                </a:path>
              </a:pathLst>
            </a:custGeom>
            <a:noFill/>
            <a:ln w="12636" cap="flat">
              <a:solidFill>
                <a:schemeClr val="accent1"/>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8FE7061C-54F5-4A76-9424-EB0B3B02DE9F}"/>
                </a:ext>
              </a:extLst>
            </p:cNvPr>
            <p:cNvSpPr/>
            <p:nvPr/>
          </p:nvSpPr>
          <p:spPr>
            <a:xfrm>
              <a:off x="2272984" y="2270154"/>
              <a:ext cx="4136048" cy="726248"/>
            </a:xfrm>
            <a:custGeom>
              <a:avLst/>
              <a:gdLst>
                <a:gd name="connsiteX0" fmla="*/ 0 w 3712575"/>
                <a:gd name="connsiteY0" fmla="*/ 0 h 651890"/>
                <a:gd name="connsiteX1" fmla="*/ 158504 w 3712575"/>
                <a:gd name="connsiteY1" fmla="*/ 0 h 651890"/>
                <a:gd name="connsiteX2" fmla="*/ 158504 w 3712575"/>
                <a:gd name="connsiteY2" fmla="*/ 9673 h 651890"/>
                <a:gd name="connsiteX3" fmla="*/ 293497 w 3712575"/>
                <a:gd name="connsiteY3" fmla="*/ 9673 h 651890"/>
                <a:gd name="connsiteX4" fmla="*/ 293497 w 3712575"/>
                <a:gd name="connsiteY4" fmla="*/ 33473 h 651890"/>
                <a:gd name="connsiteX5" fmla="*/ 339127 w 3712575"/>
                <a:gd name="connsiteY5" fmla="*/ 33473 h 651890"/>
                <a:gd name="connsiteX6" fmla="*/ 339127 w 3712575"/>
                <a:gd name="connsiteY6" fmla="*/ 43400 h 651890"/>
                <a:gd name="connsiteX7" fmla="*/ 355559 w 3712575"/>
                <a:gd name="connsiteY7" fmla="*/ 43400 h 651890"/>
                <a:gd name="connsiteX8" fmla="*/ 355559 w 3712575"/>
                <a:gd name="connsiteY8" fmla="*/ 50273 h 651890"/>
                <a:gd name="connsiteX9" fmla="*/ 455666 w 3712575"/>
                <a:gd name="connsiteY9" fmla="*/ 50273 h 651890"/>
                <a:gd name="connsiteX10" fmla="*/ 455666 w 3712575"/>
                <a:gd name="connsiteY10" fmla="*/ 62618 h 651890"/>
                <a:gd name="connsiteX11" fmla="*/ 530874 w 3712575"/>
                <a:gd name="connsiteY11" fmla="*/ 62618 h 651890"/>
                <a:gd name="connsiteX12" fmla="*/ 530874 w 3712575"/>
                <a:gd name="connsiteY12" fmla="*/ 69491 h 651890"/>
                <a:gd name="connsiteX13" fmla="*/ 574734 w 3712575"/>
                <a:gd name="connsiteY13" fmla="*/ 69491 h 651890"/>
                <a:gd name="connsiteX14" fmla="*/ 574734 w 3712575"/>
                <a:gd name="connsiteY14" fmla="*/ 78527 h 651890"/>
                <a:gd name="connsiteX15" fmla="*/ 609114 w 3712575"/>
                <a:gd name="connsiteY15" fmla="*/ 78527 h 651890"/>
                <a:gd name="connsiteX16" fmla="*/ 609114 w 3712575"/>
                <a:gd name="connsiteY16" fmla="*/ 94818 h 651890"/>
                <a:gd name="connsiteX17" fmla="*/ 662581 w 3712575"/>
                <a:gd name="connsiteY17" fmla="*/ 94818 h 651890"/>
                <a:gd name="connsiteX18" fmla="*/ 662581 w 3712575"/>
                <a:gd name="connsiteY18" fmla="*/ 112764 h 651890"/>
                <a:gd name="connsiteX19" fmla="*/ 738420 w 3712575"/>
                <a:gd name="connsiteY19" fmla="*/ 112764 h 651890"/>
                <a:gd name="connsiteX20" fmla="*/ 738420 w 3712575"/>
                <a:gd name="connsiteY20" fmla="*/ 135673 h 651890"/>
                <a:gd name="connsiteX21" fmla="*/ 771157 w 3712575"/>
                <a:gd name="connsiteY21" fmla="*/ 135673 h 651890"/>
                <a:gd name="connsiteX22" fmla="*/ 771157 w 3712575"/>
                <a:gd name="connsiteY22" fmla="*/ 145854 h 651890"/>
                <a:gd name="connsiteX23" fmla="*/ 881124 w 3712575"/>
                <a:gd name="connsiteY23" fmla="*/ 145854 h 651890"/>
                <a:gd name="connsiteX24" fmla="*/ 881124 w 3712575"/>
                <a:gd name="connsiteY24" fmla="*/ 171182 h 651890"/>
                <a:gd name="connsiteX25" fmla="*/ 913355 w 3712575"/>
                <a:gd name="connsiteY25" fmla="*/ 171182 h 651890"/>
                <a:gd name="connsiteX26" fmla="*/ 913355 w 3712575"/>
                <a:gd name="connsiteY26" fmla="*/ 182000 h 651890"/>
                <a:gd name="connsiteX27" fmla="*/ 955446 w 3712575"/>
                <a:gd name="connsiteY27" fmla="*/ 182000 h 651890"/>
                <a:gd name="connsiteX28" fmla="*/ 955446 w 3712575"/>
                <a:gd name="connsiteY28" fmla="*/ 189127 h 651890"/>
                <a:gd name="connsiteX29" fmla="*/ 991596 w 3712575"/>
                <a:gd name="connsiteY29" fmla="*/ 189127 h 651890"/>
                <a:gd name="connsiteX30" fmla="*/ 991596 w 3712575"/>
                <a:gd name="connsiteY30" fmla="*/ 205673 h 651890"/>
                <a:gd name="connsiteX31" fmla="*/ 1054037 w 3712575"/>
                <a:gd name="connsiteY31" fmla="*/ 205673 h 651890"/>
                <a:gd name="connsiteX32" fmla="*/ 1054037 w 3712575"/>
                <a:gd name="connsiteY32" fmla="*/ 215345 h 651890"/>
                <a:gd name="connsiteX33" fmla="*/ 1122039 w 3712575"/>
                <a:gd name="connsiteY33" fmla="*/ 215345 h 651890"/>
                <a:gd name="connsiteX34" fmla="*/ 1122039 w 3712575"/>
                <a:gd name="connsiteY34" fmla="*/ 222854 h 651890"/>
                <a:gd name="connsiteX35" fmla="*/ 1136069 w 3712575"/>
                <a:gd name="connsiteY35" fmla="*/ 222854 h 651890"/>
                <a:gd name="connsiteX36" fmla="*/ 1136069 w 3712575"/>
                <a:gd name="connsiteY36" fmla="*/ 232145 h 651890"/>
                <a:gd name="connsiteX37" fmla="*/ 1164762 w 3712575"/>
                <a:gd name="connsiteY37" fmla="*/ 232145 h 651890"/>
                <a:gd name="connsiteX38" fmla="*/ 1164762 w 3712575"/>
                <a:gd name="connsiteY38" fmla="*/ 240291 h 651890"/>
                <a:gd name="connsiteX39" fmla="*/ 1189789 w 3712575"/>
                <a:gd name="connsiteY39" fmla="*/ 240291 h 651890"/>
                <a:gd name="connsiteX40" fmla="*/ 1189789 w 3712575"/>
                <a:gd name="connsiteY40" fmla="*/ 250218 h 651890"/>
                <a:gd name="connsiteX41" fmla="*/ 1201165 w 3712575"/>
                <a:gd name="connsiteY41" fmla="*/ 250218 h 651890"/>
                <a:gd name="connsiteX42" fmla="*/ 1201165 w 3712575"/>
                <a:gd name="connsiteY42" fmla="*/ 258618 h 651890"/>
                <a:gd name="connsiteX43" fmla="*/ 1284840 w 3712575"/>
                <a:gd name="connsiteY43" fmla="*/ 258618 h 651890"/>
                <a:gd name="connsiteX44" fmla="*/ 1284840 w 3712575"/>
                <a:gd name="connsiteY44" fmla="*/ 266127 h 651890"/>
                <a:gd name="connsiteX45" fmla="*/ 1380903 w 3712575"/>
                <a:gd name="connsiteY45" fmla="*/ 266127 h 651890"/>
                <a:gd name="connsiteX46" fmla="*/ 1380903 w 3712575"/>
                <a:gd name="connsiteY46" fmla="*/ 284454 h 651890"/>
                <a:gd name="connsiteX47" fmla="*/ 1454341 w 3712575"/>
                <a:gd name="connsiteY47" fmla="*/ 284454 h 651890"/>
                <a:gd name="connsiteX48" fmla="*/ 1454341 w 3712575"/>
                <a:gd name="connsiteY48" fmla="*/ 299854 h 651890"/>
                <a:gd name="connsiteX49" fmla="*/ 1482401 w 3712575"/>
                <a:gd name="connsiteY49" fmla="*/ 299854 h 651890"/>
                <a:gd name="connsiteX50" fmla="*/ 1482401 w 3712575"/>
                <a:gd name="connsiteY50" fmla="*/ 307873 h 651890"/>
                <a:gd name="connsiteX51" fmla="*/ 1512610 w 3712575"/>
                <a:gd name="connsiteY51" fmla="*/ 307873 h 651890"/>
                <a:gd name="connsiteX52" fmla="*/ 1512610 w 3712575"/>
                <a:gd name="connsiteY52" fmla="*/ 324163 h 651890"/>
                <a:gd name="connsiteX53" fmla="*/ 1563296 w 3712575"/>
                <a:gd name="connsiteY53" fmla="*/ 324163 h 651890"/>
                <a:gd name="connsiteX54" fmla="*/ 1563296 w 3712575"/>
                <a:gd name="connsiteY54" fmla="*/ 349363 h 651890"/>
                <a:gd name="connsiteX55" fmla="*/ 1660370 w 3712575"/>
                <a:gd name="connsiteY55" fmla="*/ 349363 h 651890"/>
                <a:gd name="connsiteX56" fmla="*/ 1660370 w 3712575"/>
                <a:gd name="connsiteY56" fmla="*/ 357763 h 651890"/>
                <a:gd name="connsiteX57" fmla="*/ 1679456 w 3712575"/>
                <a:gd name="connsiteY57" fmla="*/ 357763 h 651890"/>
                <a:gd name="connsiteX58" fmla="*/ 1679456 w 3712575"/>
                <a:gd name="connsiteY58" fmla="*/ 374054 h 651890"/>
                <a:gd name="connsiteX59" fmla="*/ 1716238 w 3712575"/>
                <a:gd name="connsiteY59" fmla="*/ 374054 h 651890"/>
                <a:gd name="connsiteX60" fmla="*/ 1716238 w 3712575"/>
                <a:gd name="connsiteY60" fmla="*/ 384618 h 651890"/>
                <a:gd name="connsiteX61" fmla="*/ 1776530 w 3712575"/>
                <a:gd name="connsiteY61" fmla="*/ 384618 h 651890"/>
                <a:gd name="connsiteX62" fmla="*/ 1776530 w 3712575"/>
                <a:gd name="connsiteY62" fmla="*/ 394800 h 651890"/>
                <a:gd name="connsiteX63" fmla="*/ 1851485 w 3712575"/>
                <a:gd name="connsiteY63" fmla="*/ 394800 h 651890"/>
                <a:gd name="connsiteX64" fmla="*/ 1851485 w 3712575"/>
                <a:gd name="connsiteY64" fmla="*/ 420382 h 651890"/>
                <a:gd name="connsiteX65" fmla="*/ 1862229 w 3712575"/>
                <a:gd name="connsiteY65" fmla="*/ 420382 h 651890"/>
                <a:gd name="connsiteX66" fmla="*/ 1862229 w 3712575"/>
                <a:gd name="connsiteY66" fmla="*/ 428782 h 651890"/>
                <a:gd name="connsiteX67" fmla="*/ 1869054 w 3712575"/>
                <a:gd name="connsiteY67" fmla="*/ 428782 h 651890"/>
                <a:gd name="connsiteX68" fmla="*/ 1869054 w 3712575"/>
                <a:gd name="connsiteY68" fmla="*/ 436545 h 651890"/>
                <a:gd name="connsiteX69" fmla="*/ 1938699 w 3712575"/>
                <a:gd name="connsiteY69" fmla="*/ 436545 h 651890"/>
                <a:gd name="connsiteX70" fmla="*/ 1938699 w 3712575"/>
                <a:gd name="connsiteY70" fmla="*/ 453982 h 651890"/>
                <a:gd name="connsiteX71" fmla="*/ 2002025 w 3712575"/>
                <a:gd name="connsiteY71" fmla="*/ 453982 h 651890"/>
                <a:gd name="connsiteX72" fmla="*/ 2002025 w 3712575"/>
                <a:gd name="connsiteY72" fmla="*/ 461236 h 651890"/>
                <a:gd name="connsiteX73" fmla="*/ 2011884 w 3712575"/>
                <a:gd name="connsiteY73" fmla="*/ 461236 h 651890"/>
                <a:gd name="connsiteX74" fmla="*/ 2011884 w 3712575"/>
                <a:gd name="connsiteY74" fmla="*/ 467854 h 651890"/>
                <a:gd name="connsiteX75" fmla="*/ 2048793 w 3712575"/>
                <a:gd name="connsiteY75" fmla="*/ 467854 h 651890"/>
                <a:gd name="connsiteX76" fmla="*/ 2048793 w 3712575"/>
                <a:gd name="connsiteY76" fmla="*/ 485036 h 651890"/>
                <a:gd name="connsiteX77" fmla="*/ 2098341 w 3712575"/>
                <a:gd name="connsiteY77" fmla="*/ 485036 h 651890"/>
                <a:gd name="connsiteX78" fmla="*/ 2098341 w 3712575"/>
                <a:gd name="connsiteY78" fmla="*/ 495472 h 651890"/>
                <a:gd name="connsiteX79" fmla="*/ 2221706 w 3712575"/>
                <a:gd name="connsiteY79" fmla="*/ 495472 h 651890"/>
                <a:gd name="connsiteX80" fmla="*/ 2221706 w 3712575"/>
                <a:gd name="connsiteY80" fmla="*/ 512909 h 651890"/>
                <a:gd name="connsiteX81" fmla="*/ 2265945 w 3712575"/>
                <a:gd name="connsiteY81" fmla="*/ 512909 h 651890"/>
                <a:gd name="connsiteX82" fmla="*/ 2265945 w 3712575"/>
                <a:gd name="connsiteY82" fmla="*/ 522582 h 651890"/>
                <a:gd name="connsiteX83" fmla="*/ 2400560 w 3712575"/>
                <a:gd name="connsiteY83" fmla="*/ 522582 h 651890"/>
                <a:gd name="connsiteX84" fmla="*/ 2400560 w 3712575"/>
                <a:gd name="connsiteY84" fmla="*/ 533145 h 651890"/>
                <a:gd name="connsiteX85" fmla="*/ 2403846 w 3712575"/>
                <a:gd name="connsiteY85" fmla="*/ 533145 h 651890"/>
                <a:gd name="connsiteX86" fmla="*/ 2403846 w 3712575"/>
                <a:gd name="connsiteY86" fmla="*/ 539763 h 651890"/>
                <a:gd name="connsiteX87" fmla="*/ 2424702 w 3712575"/>
                <a:gd name="connsiteY87" fmla="*/ 539763 h 651890"/>
                <a:gd name="connsiteX88" fmla="*/ 2424702 w 3712575"/>
                <a:gd name="connsiteY88" fmla="*/ 555927 h 651890"/>
                <a:gd name="connsiteX89" fmla="*/ 2496117 w 3712575"/>
                <a:gd name="connsiteY89" fmla="*/ 555927 h 651890"/>
                <a:gd name="connsiteX90" fmla="*/ 2496117 w 3712575"/>
                <a:gd name="connsiteY90" fmla="*/ 572218 h 651890"/>
                <a:gd name="connsiteX91" fmla="*/ 2786960 w 3712575"/>
                <a:gd name="connsiteY91" fmla="*/ 572218 h 651890"/>
                <a:gd name="connsiteX92" fmla="*/ 2786960 w 3712575"/>
                <a:gd name="connsiteY92" fmla="*/ 580872 h 651890"/>
                <a:gd name="connsiteX93" fmla="*/ 2807815 w 3712575"/>
                <a:gd name="connsiteY93" fmla="*/ 580872 h 651890"/>
                <a:gd name="connsiteX94" fmla="*/ 2807815 w 3712575"/>
                <a:gd name="connsiteY94" fmla="*/ 595000 h 651890"/>
                <a:gd name="connsiteX95" fmla="*/ 2821593 w 3712575"/>
                <a:gd name="connsiteY95" fmla="*/ 595000 h 651890"/>
                <a:gd name="connsiteX96" fmla="*/ 2821593 w 3712575"/>
                <a:gd name="connsiteY96" fmla="*/ 624782 h 651890"/>
                <a:gd name="connsiteX97" fmla="*/ 2960126 w 3712575"/>
                <a:gd name="connsiteY97" fmla="*/ 624782 h 651890"/>
                <a:gd name="connsiteX98" fmla="*/ 2960126 w 3712575"/>
                <a:gd name="connsiteY98" fmla="*/ 651891 h 651890"/>
                <a:gd name="connsiteX99" fmla="*/ 3712575 w 3712575"/>
                <a:gd name="connsiteY99" fmla="*/ 651891 h 6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3712575" h="651890">
                  <a:moveTo>
                    <a:pt x="0" y="0"/>
                  </a:moveTo>
                  <a:lnTo>
                    <a:pt x="158504" y="0"/>
                  </a:lnTo>
                  <a:lnTo>
                    <a:pt x="158504" y="9673"/>
                  </a:lnTo>
                  <a:lnTo>
                    <a:pt x="293497" y="9673"/>
                  </a:lnTo>
                  <a:lnTo>
                    <a:pt x="293497" y="33473"/>
                  </a:lnTo>
                  <a:lnTo>
                    <a:pt x="339127" y="33473"/>
                  </a:lnTo>
                  <a:lnTo>
                    <a:pt x="339127" y="43400"/>
                  </a:lnTo>
                  <a:lnTo>
                    <a:pt x="355559" y="43400"/>
                  </a:lnTo>
                  <a:lnTo>
                    <a:pt x="355559" y="50273"/>
                  </a:lnTo>
                  <a:lnTo>
                    <a:pt x="455666" y="50273"/>
                  </a:lnTo>
                  <a:lnTo>
                    <a:pt x="455666" y="62618"/>
                  </a:lnTo>
                  <a:lnTo>
                    <a:pt x="530874" y="62618"/>
                  </a:lnTo>
                  <a:lnTo>
                    <a:pt x="530874" y="69491"/>
                  </a:lnTo>
                  <a:lnTo>
                    <a:pt x="574734" y="69491"/>
                  </a:lnTo>
                  <a:lnTo>
                    <a:pt x="574734" y="78527"/>
                  </a:lnTo>
                  <a:lnTo>
                    <a:pt x="609114" y="78527"/>
                  </a:lnTo>
                  <a:lnTo>
                    <a:pt x="609114" y="94818"/>
                  </a:lnTo>
                  <a:lnTo>
                    <a:pt x="662581" y="94818"/>
                  </a:lnTo>
                  <a:lnTo>
                    <a:pt x="662581" y="112764"/>
                  </a:lnTo>
                  <a:lnTo>
                    <a:pt x="738420" y="112764"/>
                  </a:lnTo>
                  <a:lnTo>
                    <a:pt x="738420" y="135673"/>
                  </a:lnTo>
                  <a:lnTo>
                    <a:pt x="771157" y="135673"/>
                  </a:lnTo>
                  <a:lnTo>
                    <a:pt x="771157" y="145854"/>
                  </a:lnTo>
                  <a:lnTo>
                    <a:pt x="881124" y="145854"/>
                  </a:lnTo>
                  <a:lnTo>
                    <a:pt x="881124" y="171182"/>
                  </a:lnTo>
                  <a:lnTo>
                    <a:pt x="913355" y="171182"/>
                  </a:lnTo>
                  <a:lnTo>
                    <a:pt x="913355" y="182000"/>
                  </a:lnTo>
                  <a:lnTo>
                    <a:pt x="955446" y="182000"/>
                  </a:lnTo>
                  <a:lnTo>
                    <a:pt x="955446" y="189127"/>
                  </a:lnTo>
                  <a:lnTo>
                    <a:pt x="991596" y="189127"/>
                  </a:lnTo>
                  <a:lnTo>
                    <a:pt x="991596" y="205673"/>
                  </a:lnTo>
                  <a:lnTo>
                    <a:pt x="1054037" y="205673"/>
                  </a:lnTo>
                  <a:lnTo>
                    <a:pt x="1054037" y="215345"/>
                  </a:lnTo>
                  <a:lnTo>
                    <a:pt x="1122039" y="215345"/>
                  </a:lnTo>
                  <a:lnTo>
                    <a:pt x="1122039" y="222854"/>
                  </a:lnTo>
                  <a:lnTo>
                    <a:pt x="1136069" y="222854"/>
                  </a:lnTo>
                  <a:lnTo>
                    <a:pt x="1136069" y="232145"/>
                  </a:lnTo>
                  <a:lnTo>
                    <a:pt x="1164762" y="232145"/>
                  </a:lnTo>
                  <a:lnTo>
                    <a:pt x="1164762" y="240291"/>
                  </a:lnTo>
                  <a:lnTo>
                    <a:pt x="1189789" y="240291"/>
                  </a:lnTo>
                  <a:lnTo>
                    <a:pt x="1189789" y="250218"/>
                  </a:lnTo>
                  <a:lnTo>
                    <a:pt x="1201165" y="250218"/>
                  </a:lnTo>
                  <a:lnTo>
                    <a:pt x="1201165" y="258618"/>
                  </a:lnTo>
                  <a:lnTo>
                    <a:pt x="1284840" y="258618"/>
                  </a:lnTo>
                  <a:lnTo>
                    <a:pt x="1284840" y="266127"/>
                  </a:lnTo>
                  <a:lnTo>
                    <a:pt x="1380903" y="266127"/>
                  </a:lnTo>
                  <a:lnTo>
                    <a:pt x="1380903" y="284454"/>
                  </a:lnTo>
                  <a:lnTo>
                    <a:pt x="1454341" y="284454"/>
                  </a:lnTo>
                  <a:lnTo>
                    <a:pt x="1454341" y="299854"/>
                  </a:lnTo>
                  <a:lnTo>
                    <a:pt x="1482401" y="299854"/>
                  </a:lnTo>
                  <a:lnTo>
                    <a:pt x="1482401" y="307873"/>
                  </a:lnTo>
                  <a:lnTo>
                    <a:pt x="1512610" y="307873"/>
                  </a:lnTo>
                  <a:lnTo>
                    <a:pt x="1512610" y="324163"/>
                  </a:lnTo>
                  <a:lnTo>
                    <a:pt x="1563296" y="324163"/>
                  </a:lnTo>
                  <a:lnTo>
                    <a:pt x="1563296" y="349363"/>
                  </a:lnTo>
                  <a:lnTo>
                    <a:pt x="1660370" y="349363"/>
                  </a:lnTo>
                  <a:lnTo>
                    <a:pt x="1660370" y="357763"/>
                  </a:lnTo>
                  <a:lnTo>
                    <a:pt x="1679456" y="357763"/>
                  </a:lnTo>
                  <a:lnTo>
                    <a:pt x="1679456" y="374054"/>
                  </a:lnTo>
                  <a:lnTo>
                    <a:pt x="1716238" y="374054"/>
                  </a:lnTo>
                  <a:lnTo>
                    <a:pt x="1716238" y="384618"/>
                  </a:lnTo>
                  <a:lnTo>
                    <a:pt x="1776530" y="384618"/>
                  </a:lnTo>
                  <a:lnTo>
                    <a:pt x="1776530" y="394800"/>
                  </a:lnTo>
                  <a:lnTo>
                    <a:pt x="1851485" y="394800"/>
                  </a:lnTo>
                  <a:lnTo>
                    <a:pt x="1851485" y="420382"/>
                  </a:lnTo>
                  <a:lnTo>
                    <a:pt x="1862229" y="420382"/>
                  </a:lnTo>
                  <a:lnTo>
                    <a:pt x="1862229" y="428782"/>
                  </a:lnTo>
                  <a:lnTo>
                    <a:pt x="1869054" y="428782"/>
                  </a:lnTo>
                  <a:lnTo>
                    <a:pt x="1869054" y="436545"/>
                  </a:lnTo>
                  <a:lnTo>
                    <a:pt x="1938699" y="436545"/>
                  </a:lnTo>
                  <a:lnTo>
                    <a:pt x="1938699" y="453982"/>
                  </a:lnTo>
                  <a:lnTo>
                    <a:pt x="2002025" y="453982"/>
                  </a:lnTo>
                  <a:lnTo>
                    <a:pt x="2002025" y="461236"/>
                  </a:lnTo>
                  <a:lnTo>
                    <a:pt x="2011884" y="461236"/>
                  </a:lnTo>
                  <a:lnTo>
                    <a:pt x="2011884" y="467854"/>
                  </a:lnTo>
                  <a:lnTo>
                    <a:pt x="2048793" y="467854"/>
                  </a:lnTo>
                  <a:lnTo>
                    <a:pt x="2048793" y="485036"/>
                  </a:lnTo>
                  <a:lnTo>
                    <a:pt x="2098341" y="485036"/>
                  </a:lnTo>
                  <a:lnTo>
                    <a:pt x="2098341" y="495472"/>
                  </a:lnTo>
                  <a:lnTo>
                    <a:pt x="2221706" y="495472"/>
                  </a:lnTo>
                  <a:lnTo>
                    <a:pt x="2221706" y="512909"/>
                  </a:lnTo>
                  <a:lnTo>
                    <a:pt x="2265945" y="512909"/>
                  </a:lnTo>
                  <a:lnTo>
                    <a:pt x="2265945" y="522582"/>
                  </a:lnTo>
                  <a:lnTo>
                    <a:pt x="2400560" y="522582"/>
                  </a:lnTo>
                  <a:lnTo>
                    <a:pt x="2400560" y="533145"/>
                  </a:lnTo>
                  <a:lnTo>
                    <a:pt x="2403846" y="533145"/>
                  </a:lnTo>
                  <a:lnTo>
                    <a:pt x="2403846" y="539763"/>
                  </a:lnTo>
                  <a:lnTo>
                    <a:pt x="2424702" y="539763"/>
                  </a:lnTo>
                  <a:lnTo>
                    <a:pt x="2424702" y="555927"/>
                  </a:lnTo>
                  <a:lnTo>
                    <a:pt x="2496117" y="555927"/>
                  </a:lnTo>
                  <a:lnTo>
                    <a:pt x="2496117" y="572218"/>
                  </a:lnTo>
                  <a:lnTo>
                    <a:pt x="2786960" y="572218"/>
                  </a:lnTo>
                  <a:lnTo>
                    <a:pt x="2786960" y="580872"/>
                  </a:lnTo>
                  <a:lnTo>
                    <a:pt x="2807815" y="580872"/>
                  </a:lnTo>
                  <a:lnTo>
                    <a:pt x="2807815" y="595000"/>
                  </a:lnTo>
                  <a:lnTo>
                    <a:pt x="2821593" y="595000"/>
                  </a:lnTo>
                  <a:lnTo>
                    <a:pt x="2821593" y="624782"/>
                  </a:lnTo>
                  <a:lnTo>
                    <a:pt x="2960126" y="624782"/>
                  </a:lnTo>
                  <a:lnTo>
                    <a:pt x="2960126" y="651891"/>
                  </a:lnTo>
                  <a:lnTo>
                    <a:pt x="3712575" y="651891"/>
                  </a:lnTo>
                </a:path>
              </a:pathLst>
            </a:custGeom>
            <a:noFill/>
            <a:ln w="12636" cap="flat">
              <a:solidFill>
                <a:schemeClr val="tx2"/>
              </a:solidFill>
              <a:prstDash val="solid"/>
              <a:miter/>
            </a:ln>
          </p:spPr>
          <p:txBody>
            <a:bodyPr rtlCol="0" anchor="ctr"/>
            <a:lstStyle/>
            <a:p>
              <a:endParaRPr lang="en-GB"/>
            </a:p>
          </p:txBody>
        </p:sp>
        <p:grpSp>
          <p:nvGrpSpPr>
            <p:cNvPr id="153" name="Graphic 148">
              <a:extLst>
                <a:ext uri="{FF2B5EF4-FFF2-40B4-BE49-F238E27FC236}">
                  <a16:creationId xmlns:a16="http://schemas.microsoft.com/office/drawing/2014/main" id="{C96106BD-4E9C-4AD6-979D-A0E4D9949D8D}"/>
                </a:ext>
              </a:extLst>
            </p:cNvPr>
            <p:cNvGrpSpPr/>
            <p:nvPr/>
          </p:nvGrpSpPr>
          <p:grpSpPr>
            <a:xfrm>
              <a:off x="2272984" y="2242080"/>
              <a:ext cx="3994247" cy="1333393"/>
              <a:chOff x="3231732" y="2286575"/>
              <a:chExt cx="3585292" cy="1196872"/>
            </a:xfrm>
          </p:grpSpPr>
          <p:sp>
            <p:nvSpPr>
              <p:cNvPr id="154" name="Freeform: Shape 153">
                <a:extLst>
                  <a:ext uri="{FF2B5EF4-FFF2-40B4-BE49-F238E27FC236}">
                    <a16:creationId xmlns:a16="http://schemas.microsoft.com/office/drawing/2014/main" id="{8E1D7F00-9717-4746-BD00-6E25C9974490}"/>
                  </a:ext>
                </a:extLst>
              </p:cNvPr>
              <p:cNvSpPr/>
              <p:nvPr/>
            </p:nvSpPr>
            <p:spPr>
              <a:xfrm>
                <a:off x="3886855" y="250090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FA07B2DD-2252-41D9-9731-E87780606408}"/>
                  </a:ext>
                </a:extLst>
              </p:cNvPr>
              <p:cNvSpPr/>
              <p:nvPr/>
            </p:nvSpPr>
            <p:spPr>
              <a:xfrm>
                <a:off x="3861702" y="25262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3FD4F326-D4FA-4B8D-BCCA-C93A67706D40}"/>
                  </a:ext>
                </a:extLst>
              </p:cNvPr>
              <p:cNvSpPr/>
              <p:nvPr/>
            </p:nvSpPr>
            <p:spPr>
              <a:xfrm>
                <a:off x="3738969" y="2431538"/>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accent1"/>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8C2DC953-D053-44EB-84C2-8D02CBD63AB3}"/>
                  </a:ext>
                </a:extLst>
              </p:cNvPr>
              <p:cNvSpPr/>
              <p:nvPr/>
            </p:nvSpPr>
            <p:spPr>
              <a:xfrm>
                <a:off x="3713942" y="2456738"/>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098BB50F-AB00-4F17-A883-9A2461C4F65A}"/>
                  </a:ext>
                </a:extLst>
              </p:cNvPr>
              <p:cNvSpPr/>
              <p:nvPr/>
            </p:nvSpPr>
            <p:spPr>
              <a:xfrm>
                <a:off x="3655673" y="2397174"/>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6FDFD721-B6F3-4677-8A2A-96540CE1342A}"/>
                  </a:ext>
                </a:extLst>
              </p:cNvPr>
              <p:cNvSpPr/>
              <p:nvPr/>
            </p:nvSpPr>
            <p:spPr>
              <a:xfrm>
                <a:off x="3630646" y="242250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6C490FA2-3584-4576-8B2D-942A53320A81}"/>
                  </a:ext>
                </a:extLst>
              </p:cNvPr>
              <p:cNvSpPr/>
              <p:nvPr/>
            </p:nvSpPr>
            <p:spPr>
              <a:xfrm>
                <a:off x="3543683" y="23466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2A917766-8061-4704-8B67-3DBF9AA8377B}"/>
                  </a:ext>
                </a:extLst>
              </p:cNvPr>
              <p:cNvSpPr/>
              <p:nvPr/>
            </p:nvSpPr>
            <p:spPr>
              <a:xfrm>
                <a:off x="3518657" y="23719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59FCBF62-FC96-44CF-9172-4BC7E0CA779D}"/>
                  </a:ext>
                </a:extLst>
              </p:cNvPr>
              <p:cNvSpPr/>
              <p:nvPr/>
            </p:nvSpPr>
            <p:spPr>
              <a:xfrm>
                <a:off x="3525861" y="2330484"/>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8FF60A1B-27D8-477D-A485-B2E784E5FF99}"/>
                  </a:ext>
                </a:extLst>
              </p:cNvPr>
              <p:cNvSpPr/>
              <p:nvPr/>
            </p:nvSpPr>
            <p:spPr>
              <a:xfrm>
                <a:off x="3500708" y="235568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E70E5780-55AB-4799-823E-1A6C548A88AF}"/>
                  </a:ext>
                </a:extLst>
              </p:cNvPr>
              <p:cNvSpPr/>
              <p:nvPr/>
            </p:nvSpPr>
            <p:spPr>
              <a:xfrm>
                <a:off x="3448632" y="23051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7DFFADB7-CB27-4E83-86F6-700081E32E8A}"/>
                  </a:ext>
                </a:extLst>
              </p:cNvPr>
              <p:cNvSpPr/>
              <p:nvPr/>
            </p:nvSpPr>
            <p:spPr>
              <a:xfrm>
                <a:off x="3423605" y="233048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41E081DC-8F11-4BCD-9F7A-9ED2ED4E59E5}"/>
                  </a:ext>
                </a:extLst>
              </p:cNvPr>
              <p:cNvSpPr/>
              <p:nvPr/>
            </p:nvSpPr>
            <p:spPr>
              <a:xfrm>
                <a:off x="3402623" y="2296247"/>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accent1"/>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3E90EAAF-3F86-4BD4-9EBF-FE8F154D5C9C}"/>
                  </a:ext>
                </a:extLst>
              </p:cNvPr>
              <p:cNvSpPr/>
              <p:nvPr/>
            </p:nvSpPr>
            <p:spPr>
              <a:xfrm>
                <a:off x="3377596" y="23214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5E7801B6-11AA-440C-A041-C7FEB1EAF3E4}"/>
                  </a:ext>
                </a:extLst>
              </p:cNvPr>
              <p:cNvSpPr/>
              <p:nvPr/>
            </p:nvSpPr>
            <p:spPr>
              <a:xfrm>
                <a:off x="3256759" y="228657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996EC211-B592-422B-8252-35E749690328}"/>
                  </a:ext>
                </a:extLst>
              </p:cNvPr>
              <p:cNvSpPr/>
              <p:nvPr/>
            </p:nvSpPr>
            <p:spPr>
              <a:xfrm>
                <a:off x="3231732" y="2311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25E3825C-5E29-44DD-8542-2DFE200C6389}"/>
                  </a:ext>
                </a:extLst>
              </p:cNvPr>
              <p:cNvSpPr/>
              <p:nvPr/>
            </p:nvSpPr>
            <p:spPr>
              <a:xfrm>
                <a:off x="4255307" y="260042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AC85A51C-C304-4294-AA4B-4492D0EB0FE0}"/>
                  </a:ext>
                </a:extLst>
              </p:cNvPr>
              <p:cNvSpPr/>
              <p:nvPr/>
            </p:nvSpPr>
            <p:spPr>
              <a:xfrm>
                <a:off x="4230153" y="26257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AFF2765B-B722-4C8F-A739-4C18BCDD251B}"/>
                  </a:ext>
                </a:extLst>
              </p:cNvPr>
              <p:cNvSpPr/>
              <p:nvPr/>
            </p:nvSpPr>
            <p:spPr>
              <a:xfrm>
                <a:off x="4472459" y="27321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378AE122-5C8F-49DD-BC29-287E614AF8C8}"/>
                  </a:ext>
                </a:extLst>
              </p:cNvPr>
              <p:cNvSpPr/>
              <p:nvPr/>
            </p:nvSpPr>
            <p:spPr>
              <a:xfrm>
                <a:off x="4447432" y="27573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27F4E548-E73A-4931-BC78-26C3AE6BEA00}"/>
                  </a:ext>
                </a:extLst>
              </p:cNvPr>
              <p:cNvSpPr/>
              <p:nvPr/>
            </p:nvSpPr>
            <p:spPr>
              <a:xfrm>
                <a:off x="4492177" y="2757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2E3EA6A0-6087-46F2-A7D5-B7CE8DDECF9A}"/>
                  </a:ext>
                </a:extLst>
              </p:cNvPr>
              <p:cNvSpPr/>
              <p:nvPr/>
            </p:nvSpPr>
            <p:spPr>
              <a:xfrm>
                <a:off x="4467151" y="2782683"/>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369EDF97-B9EF-4F6B-BDFD-4F0564FD92DA}"/>
                  </a:ext>
                </a:extLst>
              </p:cNvPr>
              <p:cNvSpPr/>
              <p:nvPr/>
            </p:nvSpPr>
            <p:spPr>
              <a:xfrm>
                <a:off x="4551458" y="276728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7231A40B-B2C6-4219-BD7B-6484F5B3999C}"/>
                  </a:ext>
                </a:extLst>
              </p:cNvPr>
              <p:cNvSpPr/>
              <p:nvPr/>
            </p:nvSpPr>
            <p:spPr>
              <a:xfrm>
                <a:off x="4526305" y="279261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5D981F8B-3D83-49C4-9B26-6389442750B1}"/>
                  </a:ext>
                </a:extLst>
              </p:cNvPr>
              <p:cNvSpPr/>
              <p:nvPr/>
            </p:nvSpPr>
            <p:spPr>
              <a:xfrm>
                <a:off x="4761659" y="287788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9AB9FD7F-CABF-4B8A-84B4-795CA3549C5D}"/>
                  </a:ext>
                </a:extLst>
              </p:cNvPr>
              <p:cNvSpPr/>
              <p:nvPr/>
            </p:nvSpPr>
            <p:spPr>
              <a:xfrm>
                <a:off x="4736506" y="290321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68760C38-92AD-4AB5-8A04-C61D5B3F55A3}"/>
                  </a:ext>
                </a:extLst>
              </p:cNvPr>
              <p:cNvSpPr/>
              <p:nvPr/>
            </p:nvSpPr>
            <p:spPr>
              <a:xfrm>
                <a:off x="4808553" y="2886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6104D66D-8BB1-4978-B431-44BE4EEB530F}"/>
                  </a:ext>
                </a:extLst>
              </p:cNvPr>
              <p:cNvSpPr/>
              <p:nvPr/>
            </p:nvSpPr>
            <p:spPr>
              <a:xfrm>
                <a:off x="4783399" y="2912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11D2CC21-15F8-4ADF-929C-26BE07D504E4}"/>
                  </a:ext>
                </a:extLst>
              </p:cNvPr>
              <p:cNvSpPr/>
              <p:nvPr/>
            </p:nvSpPr>
            <p:spPr>
              <a:xfrm>
                <a:off x="4896653" y="2908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ACAF0753-CFE2-459B-9B72-244BE0B70206}"/>
                  </a:ext>
                </a:extLst>
              </p:cNvPr>
              <p:cNvSpPr/>
              <p:nvPr/>
            </p:nvSpPr>
            <p:spPr>
              <a:xfrm>
                <a:off x="4871499" y="293350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713E47D9-33CC-46BB-A76D-3F1808CCC971}"/>
                  </a:ext>
                </a:extLst>
              </p:cNvPr>
              <p:cNvSpPr/>
              <p:nvPr/>
            </p:nvSpPr>
            <p:spPr>
              <a:xfrm>
                <a:off x="4916371" y="2908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02242219-646F-41E1-853F-32B050D0814D}"/>
                  </a:ext>
                </a:extLst>
              </p:cNvPr>
              <p:cNvSpPr/>
              <p:nvPr/>
            </p:nvSpPr>
            <p:spPr>
              <a:xfrm>
                <a:off x="4891217" y="293350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48216819-0C40-4B2E-A98D-094E31189AED}"/>
                  </a:ext>
                </a:extLst>
              </p:cNvPr>
              <p:cNvSpPr/>
              <p:nvPr/>
            </p:nvSpPr>
            <p:spPr>
              <a:xfrm>
                <a:off x="4941398" y="2908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C68A965F-3AA5-4D84-8721-DA0326C48421}"/>
                  </a:ext>
                </a:extLst>
              </p:cNvPr>
              <p:cNvSpPr/>
              <p:nvPr/>
            </p:nvSpPr>
            <p:spPr>
              <a:xfrm>
                <a:off x="4916371" y="2933501"/>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43D4A8AF-38B3-48A4-8AD5-4F4A8A31433F}"/>
                  </a:ext>
                </a:extLst>
              </p:cNvPr>
              <p:cNvSpPr/>
              <p:nvPr/>
            </p:nvSpPr>
            <p:spPr>
              <a:xfrm>
                <a:off x="4997518" y="2908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326C1414-170C-461B-AF76-2F4B765F23A0}"/>
                  </a:ext>
                </a:extLst>
              </p:cNvPr>
              <p:cNvSpPr/>
              <p:nvPr/>
            </p:nvSpPr>
            <p:spPr>
              <a:xfrm>
                <a:off x="4972492" y="2933501"/>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3634D05A-E80B-46CC-93DC-E8CA16E4E390}"/>
                  </a:ext>
                </a:extLst>
              </p:cNvPr>
              <p:cNvSpPr/>
              <p:nvPr/>
            </p:nvSpPr>
            <p:spPr>
              <a:xfrm>
                <a:off x="5014203" y="2920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AFDEA4D9-E837-4E0B-BCCF-1AB206FA6896}"/>
                  </a:ext>
                </a:extLst>
              </p:cNvPr>
              <p:cNvSpPr/>
              <p:nvPr/>
            </p:nvSpPr>
            <p:spPr>
              <a:xfrm>
                <a:off x="4989176" y="2945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D71CA48D-74C0-4606-A616-314B88B96974}"/>
                  </a:ext>
                </a:extLst>
              </p:cNvPr>
              <p:cNvSpPr/>
              <p:nvPr/>
            </p:nvSpPr>
            <p:spPr>
              <a:xfrm>
                <a:off x="5056673" y="2920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8581E1ED-9D18-4676-9FF2-4A8B7C4CE9FE}"/>
                  </a:ext>
                </a:extLst>
              </p:cNvPr>
              <p:cNvSpPr/>
              <p:nvPr/>
            </p:nvSpPr>
            <p:spPr>
              <a:xfrm>
                <a:off x="5031520" y="2945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D591983B-08E9-4808-BCE8-8D92B35EB155}"/>
                  </a:ext>
                </a:extLst>
              </p:cNvPr>
              <p:cNvSpPr/>
              <p:nvPr/>
            </p:nvSpPr>
            <p:spPr>
              <a:xfrm>
                <a:off x="5079425" y="2920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9042EFAE-AEC4-4014-B143-4EBF7CC9532C}"/>
                  </a:ext>
                </a:extLst>
              </p:cNvPr>
              <p:cNvSpPr/>
              <p:nvPr/>
            </p:nvSpPr>
            <p:spPr>
              <a:xfrm>
                <a:off x="5054398" y="2945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7DF5755D-18C0-49F5-8470-0CFABE2BAC61}"/>
                  </a:ext>
                </a:extLst>
              </p:cNvPr>
              <p:cNvSpPr/>
              <p:nvPr/>
            </p:nvSpPr>
            <p:spPr>
              <a:xfrm>
                <a:off x="5097879" y="2920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D0FC68C9-DA8E-47B6-8C12-05C6CAD0D5B4}"/>
                  </a:ext>
                </a:extLst>
              </p:cNvPr>
              <p:cNvSpPr/>
              <p:nvPr/>
            </p:nvSpPr>
            <p:spPr>
              <a:xfrm>
                <a:off x="5072726" y="2945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03EAEC83-9725-4DFB-9AA3-C73B48641CC6}"/>
                  </a:ext>
                </a:extLst>
              </p:cNvPr>
              <p:cNvSpPr/>
              <p:nvPr/>
            </p:nvSpPr>
            <p:spPr>
              <a:xfrm>
                <a:off x="5109507" y="2920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2B78FB2B-4202-44F7-BB49-C18B4675BC4B}"/>
                  </a:ext>
                </a:extLst>
              </p:cNvPr>
              <p:cNvSpPr/>
              <p:nvPr/>
            </p:nvSpPr>
            <p:spPr>
              <a:xfrm>
                <a:off x="5084354" y="2945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E81B84BC-8E1A-44E1-BA0D-F47335701039}"/>
                  </a:ext>
                </a:extLst>
              </p:cNvPr>
              <p:cNvSpPr/>
              <p:nvPr/>
            </p:nvSpPr>
            <p:spPr>
              <a:xfrm>
                <a:off x="5125939" y="2930574"/>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2FFA3837-F21C-4247-902D-7341CB9827C2}"/>
                  </a:ext>
                </a:extLst>
              </p:cNvPr>
              <p:cNvSpPr/>
              <p:nvPr/>
            </p:nvSpPr>
            <p:spPr>
              <a:xfrm>
                <a:off x="5100786" y="2955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F839AA91-CBDF-47FA-BC99-C05AD7B7ACFD}"/>
                  </a:ext>
                </a:extLst>
              </p:cNvPr>
              <p:cNvSpPr/>
              <p:nvPr/>
            </p:nvSpPr>
            <p:spPr>
              <a:xfrm>
                <a:off x="5165628" y="29373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A7E19193-5DA3-4FBD-9AF8-2C0791B42123}"/>
                  </a:ext>
                </a:extLst>
              </p:cNvPr>
              <p:cNvSpPr/>
              <p:nvPr/>
            </p:nvSpPr>
            <p:spPr>
              <a:xfrm>
                <a:off x="5140602" y="2962520"/>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7F21897A-D712-455D-83BA-BBF071A6C12D}"/>
                  </a:ext>
                </a:extLst>
              </p:cNvPr>
              <p:cNvSpPr/>
              <p:nvPr/>
            </p:nvSpPr>
            <p:spPr>
              <a:xfrm>
                <a:off x="5194321" y="29383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037EC83E-4079-4C5D-A9A0-AE516FC35CBA}"/>
                  </a:ext>
                </a:extLst>
              </p:cNvPr>
              <p:cNvSpPr/>
              <p:nvPr/>
            </p:nvSpPr>
            <p:spPr>
              <a:xfrm>
                <a:off x="5169168" y="29636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1D659475-8B5A-43D3-B543-113DF0188162}"/>
                  </a:ext>
                </a:extLst>
              </p:cNvPr>
              <p:cNvSpPr/>
              <p:nvPr/>
            </p:nvSpPr>
            <p:spPr>
              <a:xfrm>
                <a:off x="5247282" y="295246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2A59FBFC-3369-408D-ADB2-8117ABF9AECC}"/>
                  </a:ext>
                </a:extLst>
              </p:cNvPr>
              <p:cNvSpPr/>
              <p:nvPr/>
            </p:nvSpPr>
            <p:spPr>
              <a:xfrm>
                <a:off x="5222255" y="2977792"/>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03DD935B-063A-4A93-93F6-325B5138A4B2}"/>
                  </a:ext>
                </a:extLst>
              </p:cNvPr>
              <p:cNvSpPr/>
              <p:nvPr/>
            </p:nvSpPr>
            <p:spPr>
              <a:xfrm>
                <a:off x="5294934" y="295246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C22674E2-6CC3-4B69-8A1E-1913BB25DEBB}"/>
                  </a:ext>
                </a:extLst>
              </p:cNvPr>
              <p:cNvSpPr/>
              <p:nvPr/>
            </p:nvSpPr>
            <p:spPr>
              <a:xfrm>
                <a:off x="5269781" y="29777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66F02307-604B-410D-9183-AD9689701941}"/>
                  </a:ext>
                </a:extLst>
              </p:cNvPr>
              <p:cNvSpPr/>
              <p:nvPr/>
            </p:nvSpPr>
            <p:spPr>
              <a:xfrm>
                <a:off x="5315537" y="295246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E72D9E37-9076-4DD3-9ADC-BD49E244F8A8}"/>
                  </a:ext>
                </a:extLst>
              </p:cNvPr>
              <p:cNvSpPr/>
              <p:nvPr/>
            </p:nvSpPr>
            <p:spPr>
              <a:xfrm>
                <a:off x="5290384" y="29777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4DC98BE9-B4DF-46A0-A0F5-9B0D931FF367}"/>
                  </a:ext>
                </a:extLst>
              </p:cNvPr>
              <p:cNvSpPr/>
              <p:nvPr/>
            </p:nvSpPr>
            <p:spPr>
              <a:xfrm>
                <a:off x="5333738" y="295246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AA7B0C1F-7629-491A-AECC-5AE21B1ABC01}"/>
                  </a:ext>
                </a:extLst>
              </p:cNvPr>
              <p:cNvSpPr/>
              <p:nvPr/>
            </p:nvSpPr>
            <p:spPr>
              <a:xfrm>
                <a:off x="5308585" y="29777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00A30515-A750-4AAD-A0FB-90DDDBD50586}"/>
                  </a:ext>
                </a:extLst>
              </p:cNvPr>
              <p:cNvSpPr/>
              <p:nvPr/>
            </p:nvSpPr>
            <p:spPr>
              <a:xfrm>
                <a:off x="5362684" y="2977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0BD9CF27-8C0D-4128-8E5E-59BBFAD333D6}"/>
                  </a:ext>
                </a:extLst>
              </p:cNvPr>
              <p:cNvSpPr/>
              <p:nvPr/>
            </p:nvSpPr>
            <p:spPr>
              <a:xfrm>
                <a:off x="5337657" y="3002992"/>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07AEA4D4-166D-461F-88FE-6572EBE855CA}"/>
                  </a:ext>
                </a:extLst>
              </p:cNvPr>
              <p:cNvSpPr/>
              <p:nvPr/>
            </p:nvSpPr>
            <p:spPr>
              <a:xfrm>
                <a:off x="5414633" y="2977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AA87368E-2A54-4B33-8DBA-6303C402888B}"/>
                  </a:ext>
                </a:extLst>
              </p:cNvPr>
              <p:cNvSpPr/>
              <p:nvPr/>
            </p:nvSpPr>
            <p:spPr>
              <a:xfrm>
                <a:off x="5389606" y="3002992"/>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9061EC80-8A04-45ED-917C-3FC1E01933A4}"/>
                  </a:ext>
                </a:extLst>
              </p:cNvPr>
              <p:cNvSpPr/>
              <p:nvPr/>
            </p:nvSpPr>
            <p:spPr>
              <a:xfrm>
                <a:off x="5449519" y="2977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0C8AD054-C9C6-48B8-BD54-70480EFD18E2}"/>
                  </a:ext>
                </a:extLst>
              </p:cNvPr>
              <p:cNvSpPr/>
              <p:nvPr/>
            </p:nvSpPr>
            <p:spPr>
              <a:xfrm>
                <a:off x="5424492" y="3002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F3DDFF75-0B39-499A-A479-52AAA27EB0F3}"/>
                  </a:ext>
                </a:extLst>
              </p:cNvPr>
              <p:cNvSpPr/>
              <p:nvPr/>
            </p:nvSpPr>
            <p:spPr>
              <a:xfrm>
                <a:off x="5467847" y="2977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DA9237C4-C38B-40FA-B36F-72BC9C47E479}"/>
                  </a:ext>
                </a:extLst>
              </p:cNvPr>
              <p:cNvSpPr/>
              <p:nvPr/>
            </p:nvSpPr>
            <p:spPr>
              <a:xfrm>
                <a:off x="5442694" y="3002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15974C25-F1D6-4CAB-A770-734CA062FF32}"/>
                  </a:ext>
                </a:extLst>
              </p:cNvPr>
              <p:cNvSpPr/>
              <p:nvPr/>
            </p:nvSpPr>
            <p:spPr>
              <a:xfrm>
                <a:off x="5479855" y="2977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A36A8CF9-ED10-40AC-8788-8C8866F3FB1C}"/>
                  </a:ext>
                </a:extLst>
              </p:cNvPr>
              <p:cNvSpPr/>
              <p:nvPr/>
            </p:nvSpPr>
            <p:spPr>
              <a:xfrm>
                <a:off x="5454828" y="3002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0D9317CB-15C7-4BB6-ACA6-113C15D40E7C}"/>
                  </a:ext>
                </a:extLst>
              </p:cNvPr>
              <p:cNvSpPr/>
              <p:nvPr/>
            </p:nvSpPr>
            <p:spPr>
              <a:xfrm>
                <a:off x="5513477" y="3002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94E2C6F1-C233-4208-8FCD-67F258E15EA3}"/>
                  </a:ext>
                </a:extLst>
              </p:cNvPr>
              <p:cNvSpPr/>
              <p:nvPr/>
            </p:nvSpPr>
            <p:spPr>
              <a:xfrm>
                <a:off x="5488450" y="3028320"/>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35975EB6-C4E2-4AD5-9ED2-1A6DDDC7C821}"/>
                  </a:ext>
                </a:extLst>
              </p:cNvPr>
              <p:cNvSpPr/>
              <p:nvPr/>
            </p:nvSpPr>
            <p:spPr>
              <a:xfrm>
                <a:off x="5569092"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60A9F375-446D-4FAD-906A-D3091B79BC3D}"/>
                  </a:ext>
                </a:extLst>
              </p:cNvPr>
              <p:cNvSpPr/>
              <p:nvPr/>
            </p:nvSpPr>
            <p:spPr>
              <a:xfrm>
                <a:off x="5544065"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B68F4D2D-A278-43CF-B56B-E57BD46FE82B}"/>
                  </a:ext>
                </a:extLst>
              </p:cNvPr>
              <p:cNvSpPr/>
              <p:nvPr/>
            </p:nvSpPr>
            <p:spPr>
              <a:xfrm>
                <a:off x="5575665"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F4112140-AF34-40E0-8BB9-9F247442C6D1}"/>
                  </a:ext>
                </a:extLst>
              </p:cNvPr>
              <p:cNvSpPr/>
              <p:nvPr/>
            </p:nvSpPr>
            <p:spPr>
              <a:xfrm>
                <a:off x="5550638"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15FF22E2-CC90-4A6C-9038-936E6A19A1FA}"/>
                  </a:ext>
                </a:extLst>
              </p:cNvPr>
              <p:cNvSpPr/>
              <p:nvPr/>
            </p:nvSpPr>
            <p:spPr>
              <a:xfrm>
                <a:off x="5597406"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924EC592-3355-40F0-B0A1-91AA7033DE44}"/>
                  </a:ext>
                </a:extLst>
              </p:cNvPr>
              <p:cNvSpPr/>
              <p:nvPr/>
            </p:nvSpPr>
            <p:spPr>
              <a:xfrm>
                <a:off x="5572252"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98529CC9-0C4E-482A-AF51-9400EB250876}"/>
                  </a:ext>
                </a:extLst>
              </p:cNvPr>
              <p:cNvSpPr/>
              <p:nvPr/>
            </p:nvSpPr>
            <p:spPr>
              <a:xfrm>
                <a:off x="5622432"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5C3D7007-D360-4FB4-A918-477D0FED6742}"/>
                  </a:ext>
                </a:extLst>
              </p:cNvPr>
              <p:cNvSpPr/>
              <p:nvPr/>
            </p:nvSpPr>
            <p:spPr>
              <a:xfrm>
                <a:off x="5597406"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DD40C241-EE57-4838-9806-B9FBA2688F13}"/>
                  </a:ext>
                </a:extLst>
              </p:cNvPr>
              <p:cNvSpPr/>
              <p:nvPr/>
            </p:nvSpPr>
            <p:spPr>
              <a:xfrm>
                <a:off x="5633682"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AE618D1C-C07C-4F61-8D2C-212D6B94F65D}"/>
                  </a:ext>
                </a:extLst>
              </p:cNvPr>
              <p:cNvSpPr/>
              <p:nvPr/>
            </p:nvSpPr>
            <p:spPr>
              <a:xfrm>
                <a:off x="5608529"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856E7A2A-FFAC-4949-892A-AF63CA63E719}"/>
                  </a:ext>
                </a:extLst>
              </p:cNvPr>
              <p:cNvSpPr/>
              <p:nvPr/>
            </p:nvSpPr>
            <p:spPr>
              <a:xfrm>
                <a:off x="5686390" y="300630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AB92BCB0-284E-4C8A-9505-1458598B1937}"/>
                  </a:ext>
                </a:extLst>
              </p:cNvPr>
              <p:cNvSpPr/>
              <p:nvPr/>
            </p:nvSpPr>
            <p:spPr>
              <a:xfrm>
                <a:off x="5661237" y="3031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59DF6DD1-394F-44E6-AB95-DA5776A8CF57}"/>
                  </a:ext>
                </a:extLst>
              </p:cNvPr>
              <p:cNvSpPr/>
              <p:nvPr/>
            </p:nvSpPr>
            <p:spPr>
              <a:xfrm>
                <a:off x="5751232" y="30396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B8F16B10-3570-4E49-B0E6-E0D78FB0B101}"/>
                  </a:ext>
                </a:extLst>
              </p:cNvPr>
              <p:cNvSpPr/>
              <p:nvPr/>
            </p:nvSpPr>
            <p:spPr>
              <a:xfrm>
                <a:off x="5726206" y="30649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B18DBC11-EBDB-4ED4-82A1-2C3F8464F2FF}"/>
                  </a:ext>
                </a:extLst>
              </p:cNvPr>
              <p:cNvSpPr/>
              <p:nvPr/>
            </p:nvSpPr>
            <p:spPr>
              <a:xfrm>
                <a:off x="5793197" y="30396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D31AC3D0-9256-45BD-B9A0-BE712270B04E}"/>
                  </a:ext>
                </a:extLst>
              </p:cNvPr>
              <p:cNvSpPr/>
              <p:nvPr/>
            </p:nvSpPr>
            <p:spPr>
              <a:xfrm>
                <a:off x="5768170" y="30649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506070C3-C16B-4B7C-9F8C-36C15DF3F811}"/>
                  </a:ext>
                </a:extLst>
              </p:cNvPr>
              <p:cNvSpPr/>
              <p:nvPr/>
            </p:nvSpPr>
            <p:spPr>
              <a:xfrm>
                <a:off x="5876240"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E3897B7D-5F7C-4C62-A48F-FF98B54AF627}"/>
                  </a:ext>
                </a:extLst>
              </p:cNvPr>
              <p:cNvSpPr/>
              <p:nvPr/>
            </p:nvSpPr>
            <p:spPr>
              <a:xfrm>
                <a:off x="5851214" y="3098065"/>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1C184684-42D3-4306-9665-B99D4F8656B0}"/>
                  </a:ext>
                </a:extLst>
              </p:cNvPr>
              <p:cNvSpPr/>
              <p:nvPr/>
            </p:nvSpPr>
            <p:spPr>
              <a:xfrm>
                <a:off x="5849823"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08D2CF7A-5E82-48F6-BFC6-462FB9E35AF9}"/>
                  </a:ext>
                </a:extLst>
              </p:cNvPr>
              <p:cNvSpPr/>
              <p:nvPr/>
            </p:nvSpPr>
            <p:spPr>
              <a:xfrm>
                <a:off x="5824796" y="3098065"/>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D3E1D060-DBE3-4395-87AF-292142DAE09F}"/>
                  </a:ext>
                </a:extLst>
              </p:cNvPr>
              <p:cNvSpPr/>
              <p:nvPr/>
            </p:nvSpPr>
            <p:spPr>
              <a:xfrm>
                <a:off x="5812536"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685A5E73-8C9D-468A-AFE2-FA8BB73675DE}"/>
                  </a:ext>
                </a:extLst>
              </p:cNvPr>
              <p:cNvSpPr/>
              <p:nvPr/>
            </p:nvSpPr>
            <p:spPr>
              <a:xfrm>
                <a:off x="5787382" y="30980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7D661F0B-BB0F-4290-AAA0-334DA3FFABAC}"/>
                  </a:ext>
                </a:extLst>
              </p:cNvPr>
              <p:cNvSpPr/>
              <p:nvPr/>
            </p:nvSpPr>
            <p:spPr>
              <a:xfrm>
                <a:off x="5959284"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191C95DC-36C8-42AA-855D-17DCAB4C20E7}"/>
                  </a:ext>
                </a:extLst>
              </p:cNvPr>
              <p:cNvSpPr/>
              <p:nvPr/>
            </p:nvSpPr>
            <p:spPr>
              <a:xfrm>
                <a:off x="5934131" y="30980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BB16F7F3-8E54-47E0-B811-497676E0A3EF}"/>
                  </a:ext>
                </a:extLst>
              </p:cNvPr>
              <p:cNvSpPr/>
              <p:nvPr/>
            </p:nvSpPr>
            <p:spPr>
              <a:xfrm>
                <a:off x="6003145"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3E613021-10EF-4EA4-A3CD-D68FE1BD386C}"/>
                  </a:ext>
                </a:extLst>
              </p:cNvPr>
              <p:cNvSpPr/>
              <p:nvPr/>
            </p:nvSpPr>
            <p:spPr>
              <a:xfrm>
                <a:off x="5978118" y="3098065"/>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A558EF43-07B8-4825-8398-1DC79B6F7F0C}"/>
                  </a:ext>
                </a:extLst>
              </p:cNvPr>
              <p:cNvSpPr/>
              <p:nvPr/>
            </p:nvSpPr>
            <p:spPr>
              <a:xfrm>
                <a:off x="6068113" y="3072738"/>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55D52481-E8C8-48C2-B63D-C652FA17DEE8}"/>
                  </a:ext>
                </a:extLst>
              </p:cNvPr>
              <p:cNvSpPr/>
              <p:nvPr/>
            </p:nvSpPr>
            <p:spPr>
              <a:xfrm>
                <a:off x="6042960" y="30980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65DBC303-F0AD-43B1-8124-B23AC3BF6EB6}"/>
                  </a:ext>
                </a:extLst>
              </p:cNvPr>
              <p:cNvSpPr/>
              <p:nvPr/>
            </p:nvSpPr>
            <p:spPr>
              <a:xfrm>
                <a:off x="6087200" y="307426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2E755D16-D352-4CE7-BC51-E68751029C44}"/>
                  </a:ext>
                </a:extLst>
              </p:cNvPr>
              <p:cNvSpPr/>
              <p:nvPr/>
            </p:nvSpPr>
            <p:spPr>
              <a:xfrm>
                <a:off x="6062173" y="30994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B28FAC5B-9439-4C5A-8868-7BAA2DDA8BE1}"/>
                  </a:ext>
                </a:extLst>
              </p:cNvPr>
              <p:cNvSpPr/>
              <p:nvPr/>
            </p:nvSpPr>
            <p:spPr>
              <a:xfrm>
                <a:off x="6122591" y="31325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DB05EDFD-BC19-4A72-BAC2-B36364008321}"/>
                  </a:ext>
                </a:extLst>
              </p:cNvPr>
              <p:cNvSpPr/>
              <p:nvPr/>
            </p:nvSpPr>
            <p:spPr>
              <a:xfrm>
                <a:off x="6097438" y="31578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714D3DC5-9E2A-4965-89C2-AD97AC812468}"/>
                  </a:ext>
                </a:extLst>
              </p:cNvPr>
              <p:cNvSpPr/>
              <p:nvPr/>
            </p:nvSpPr>
            <p:spPr>
              <a:xfrm>
                <a:off x="6135737" y="3198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2A0EF8A4-DBE3-4989-AFA7-19AA73BCA1E4}"/>
                  </a:ext>
                </a:extLst>
              </p:cNvPr>
              <p:cNvSpPr/>
              <p:nvPr/>
            </p:nvSpPr>
            <p:spPr>
              <a:xfrm>
                <a:off x="6110583" y="32243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421D4CD8-4D6A-443E-AF56-571A29BEEAF6}"/>
                  </a:ext>
                </a:extLst>
              </p:cNvPr>
              <p:cNvSpPr/>
              <p:nvPr/>
            </p:nvSpPr>
            <p:spPr>
              <a:xfrm>
                <a:off x="6166199" y="3198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27D50C76-BA0B-44A5-B4B5-1719A3C5B536}"/>
                  </a:ext>
                </a:extLst>
              </p:cNvPr>
              <p:cNvSpPr/>
              <p:nvPr/>
            </p:nvSpPr>
            <p:spPr>
              <a:xfrm>
                <a:off x="6141045" y="32243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5D166118-4602-4565-A8BB-CD244FFE6F27}"/>
                  </a:ext>
                </a:extLst>
              </p:cNvPr>
              <p:cNvSpPr/>
              <p:nvPr/>
            </p:nvSpPr>
            <p:spPr>
              <a:xfrm>
                <a:off x="6202349" y="3198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DF8D82F5-3EC4-4264-A9F1-32B1EC336F39}"/>
                  </a:ext>
                </a:extLst>
              </p:cNvPr>
              <p:cNvSpPr/>
              <p:nvPr/>
            </p:nvSpPr>
            <p:spPr>
              <a:xfrm>
                <a:off x="6177195" y="32243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768699A7-40FE-42E5-BBCF-60C182A64024}"/>
                  </a:ext>
                </a:extLst>
              </p:cNvPr>
              <p:cNvSpPr/>
              <p:nvPr/>
            </p:nvSpPr>
            <p:spPr>
              <a:xfrm>
                <a:off x="6147618" y="3198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B2DFEE2C-31C1-4A57-A7A4-397E7423A63A}"/>
                  </a:ext>
                </a:extLst>
              </p:cNvPr>
              <p:cNvSpPr/>
              <p:nvPr/>
            </p:nvSpPr>
            <p:spPr>
              <a:xfrm>
                <a:off x="6122591" y="32243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ACD96858-7169-481C-8EE9-4016A5EB83AC}"/>
                  </a:ext>
                </a:extLst>
              </p:cNvPr>
              <p:cNvSpPr/>
              <p:nvPr/>
            </p:nvSpPr>
            <p:spPr>
              <a:xfrm>
                <a:off x="6303214" y="32885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91E718A1-F031-4B2D-B347-1BFC90DD24B9}"/>
                  </a:ext>
                </a:extLst>
              </p:cNvPr>
              <p:cNvSpPr/>
              <p:nvPr/>
            </p:nvSpPr>
            <p:spPr>
              <a:xfrm>
                <a:off x="6278188" y="3313919"/>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40591D12-7F6B-4198-894B-C678ED3F6D29}"/>
                  </a:ext>
                </a:extLst>
              </p:cNvPr>
              <p:cNvSpPr/>
              <p:nvPr/>
            </p:nvSpPr>
            <p:spPr>
              <a:xfrm>
                <a:off x="6339996" y="32885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DCAA5ECB-86AA-49F2-B7C0-658B1EC1E144}"/>
                  </a:ext>
                </a:extLst>
              </p:cNvPr>
              <p:cNvSpPr/>
              <p:nvPr/>
            </p:nvSpPr>
            <p:spPr>
              <a:xfrm>
                <a:off x="6314843" y="33139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786A933A-C247-4AF1-B319-847DAAAA1AC9}"/>
                  </a:ext>
                </a:extLst>
              </p:cNvPr>
              <p:cNvSpPr/>
              <p:nvPr/>
            </p:nvSpPr>
            <p:spPr>
              <a:xfrm>
                <a:off x="6437829" y="32885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C646D0B6-EE86-49B8-B6EA-4ED6DC343A24}"/>
                  </a:ext>
                </a:extLst>
              </p:cNvPr>
              <p:cNvSpPr/>
              <p:nvPr/>
            </p:nvSpPr>
            <p:spPr>
              <a:xfrm>
                <a:off x="6412802" y="331391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D7C83443-F2C9-4C77-BEC6-6C6E30CB9E09}"/>
                  </a:ext>
                </a:extLst>
              </p:cNvPr>
              <p:cNvSpPr/>
              <p:nvPr/>
            </p:nvSpPr>
            <p:spPr>
              <a:xfrm>
                <a:off x="6510255" y="343291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DDFAE075-BE02-4CEF-A231-5C76C36D1B1E}"/>
                  </a:ext>
                </a:extLst>
              </p:cNvPr>
              <p:cNvSpPr/>
              <p:nvPr/>
            </p:nvSpPr>
            <p:spPr>
              <a:xfrm>
                <a:off x="6485228" y="34582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0206B340-F9BF-4448-9B75-FEF929A53423}"/>
                  </a:ext>
                </a:extLst>
              </p:cNvPr>
              <p:cNvSpPr/>
              <p:nvPr/>
            </p:nvSpPr>
            <p:spPr>
              <a:xfrm>
                <a:off x="6530732" y="343291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1D05B095-6AAD-4575-86B0-D32452EFE694}"/>
                  </a:ext>
                </a:extLst>
              </p:cNvPr>
              <p:cNvSpPr/>
              <p:nvPr/>
            </p:nvSpPr>
            <p:spPr>
              <a:xfrm>
                <a:off x="6505705" y="3458247"/>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accent1"/>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AA670983-065C-405F-B788-62A600B07E03}"/>
                  </a:ext>
                </a:extLst>
              </p:cNvPr>
              <p:cNvSpPr/>
              <p:nvPr/>
            </p:nvSpPr>
            <p:spPr>
              <a:xfrm>
                <a:off x="6619211" y="343291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EDA3A424-99AC-49B0-8B76-E050FF6AD78F}"/>
                  </a:ext>
                </a:extLst>
              </p:cNvPr>
              <p:cNvSpPr/>
              <p:nvPr/>
            </p:nvSpPr>
            <p:spPr>
              <a:xfrm>
                <a:off x="6594184" y="34582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F992EEAA-7A74-4F1E-BEAF-2C3D0980B2E8}"/>
                  </a:ext>
                </a:extLst>
              </p:cNvPr>
              <p:cNvSpPr/>
              <p:nvPr/>
            </p:nvSpPr>
            <p:spPr>
              <a:xfrm>
                <a:off x="6791997" y="343291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accent1"/>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A9C854F1-92BA-4112-B38C-610BDDD0AC06}"/>
                  </a:ext>
                </a:extLst>
              </p:cNvPr>
              <p:cNvSpPr/>
              <p:nvPr/>
            </p:nvSpPr>
            <p:spPr>
              <a:xfrm>
                <a:off x="6766844" y="34582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accent1"/>
                </a:solidFill>
                <a:prstDash val="solid"/>
                <a:miter/>
              </a:ln>
            </p:spPr>
            <p:txBody>
              <a:bodyPr rtlCol="0" anchor="ctr"/>
              <a:lstStyle/>
              <a:p>
                <a:endParaRPr lang="en-GB"/>
              </a:p>
            </p:txBody>
          </p:sp>
        </p:grpSp>
        <p:grpSp>
          <p:nvGrpSpPr>
            <p:cNvPr id="280" name="Graphic 148">
              <a:extLst>
                <a:ext uri="{FF2B5EF4-FFF2-40B4-BE49-F238E27FC236}">
                  <a16:creationId xmlns:a16="http://schemas.microsoft.com/office/drawing/2014/main" id="{87A55D1F-E290-4B0A-B7BF-57B06E5547B5}"/>
                </a:ext>
              </a:extLst>
            </p:cNvPr>
            <p:cNvGrpSpPr/>
            <p:nvPr/>
          </p:nvGrpSpPr>
          <p:grpSpPr>
            <a:xfrm>
              <a:off x="2255101" y="2242080"/>
              <a:ext cx="4181813" cy="782822"/>
              <a:chOff x="3215680" y="2286575"/>
              <a:chExt cx="3753654" cy="702672"/>
            </a:xfrm>
          </p:grpSpPr>
          <p:sp>
            <p:nvSpPr>
              <p:cNvPr id="281" name="Freeform: Shape 280">
                <a:extLst>
                  <a:ext uri="{FF2B5EF4-FFF2-40B4-BE49-F238E27FC236}">
                    <a16:creationId xmlns:a16="http://schemas.microsoft.com/office/drawing/2014/main" id="{223CC872-FB12-45D6-9316-25707774FE51}"/>
                  </a:ext>
                </a:extLst>
              </p:cNvPr>
              <p:cNvSpPr/>
              <p:nvPr/>
            </p:nvSpPr>
            <p:spPr>
              <a:xfrm>
                <a:off x="6944307"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58111C16-AA78-4C25-B9A0-701BA220E58D}"/>
                  </a:ext>
                </a:extLst>
              </p:cNvPr>
              <p:cNvSpPr/>
              <p:nvPr/>
            </p:nvSpPr>
            <p:spPr>
              <a:xfrm>
                <a:off x="6919154"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7AB7EFA4-7B87-45CC-BBEE-DB72CACE4A4F}"/>
                  </a:ext>
                </a:extLst>
              </p:cNvPr>
              <p:cNvSpPr/>
              <p:nvPr/>
            </p:nvSpPr>
            <p:spPr>
              <a:xfrm>
                <a:off x="6849003"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BFD6D765-4EF1-4676-94AE-E399491B022E}"/>
                  </a:ext>
                </a:extLst>
              </p:cNvPr>
              <p:cNvSpPr/>
              <p:nvPr/>
            </p:nvSpPr>
            <p:spPr>
              <a:xfrm>
                <a:off x="6823976"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3CD78FCF-D98B-474D-A663-246DB6C57435}"/>
                  </a:ext>
                </a:extLst>
              </p:cNvPr>
              <p:cNvSpPr/>
              <p:nvPr/>
            </p:nvSpPr>
            <p:spPr>
              <a:xfrm>
                <a:off x="6829917"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E57368BF-33E4-4290-8C72-67EF00AE67D4}"/>
                  </a:ext>
                </a:extLst>
              </p:cNvPr>
              <p:cNvSpPr/>
              <p:nvPr/>
            </p:nvSpPr>
            <p:spPr>
              <a:xfrm>
                <a:off x="6804764"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FC7DA095-91A2-4CAB-A486-8804F14328BC}"/>
                  </a:ext>
                </a:extLst>
              </p:cNvPr>
              <p:cNvSpPr/>
              <p:nvPr/>
            </p:nvSpPr>
            <p:spPr>
              <a:xfrm>
                <a:off x="6721846"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1171844C-797A-47CF-B144-E5809A29F34B}"/>
                  </a:ext>
                </a:extLst>
              </p:cNvPr>
              <p:cNvSpPr/>
              <p:nvPr/>
            </p:nvSpPr>
            <p:spPr>
              <a:xfrm>
                <a:off x="6696693"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6A1B9F29-D7F0-44C5-A0F4-2B025FFC55B7}"/>
                  </a:ext>
                </a:extLst>
              </p:cNvPr>
              <p:cNvSpPr/>
              <p:nvPr/>
            </p:nvSpPr>
            <p:spPr>
              <a:xfrm>
                <a:off x="6665346"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76A47662-AEDF-4979-B97A-34BB75B9CE68}"/>
                  </a:ext>
                </a:extLst>
              </p:cNvPr>
              <p:cNvSpPr/>
              <p:nvPr/>
            </p:nvSpPr>
            <p:spPr>
              <a:xfrm>
                <a:off x="6640319"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BF209F7C-CCFD-4A8E-BC7E-F9F9F3535DCF}"/>
                  </a:ext>
                </a:extLst>
              </p:cNvPr>
              <p:cNvSpPr/>
              <p:nvPr/>
            </p:nvSpPr>
            <p:spPr>
              <a:xfrm>
                <a:off x="6622876"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58CE42B8-13FA-46C7-83F2-2653C2A3E9AF}"/>
                  </a:ext>
                </a:extLst>
              </p:cNvPr>
              <p:cNvSpPr/>
              <p:nvPr/>
            </p:nvSpPr>
            <p:spPr>
              <a:xfrm>
                <a:off x="6597723"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3001A82D-B055-431D-8887-EF70315C37AE}"/>
                  </a:ext>
                </a:extLst>
              </p:cNvPr>
              <p:cNvSpPr/>
              <p:nvPr/>
            </p:nvSpPr>
            <p:spPr>
              <a:xfrm>
                <a:off x="6614028"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67566400-B038-41AD-831A-31A60E7F6701}"/>
                  </a:ext>
                </a:extLst>
              </p:cNvPr>
              <p:cNvSpPr/>
              <p:nvPr/>
            </p:nvSpPr>
            <p:spPr>
              <a:xfrm>
                <a:off x="6589001" y="2964047"/>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726FEFA3-5000-4B4A-B115-96F535D7D28E}"/>
                  </a:ext>
                </a:extLst>
              </p:cNvPr>
              <p:cNvSpPr/>
              <p:nvPr/>
            </p:nvSpPr>
            <p:spPr>
              <a:xfrm>
                <a:off x="6577878"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7E90850F-DBD0-46C1-BA17-0D10F426C934}"/>
                  </a:ext>
                </a:extLst>
              </p:cNvPr>
              <p:cNvSpPr/>
              <p:nvPr/>
            </p:nvSpPr>
            <p:spPr>
              <a:xfrm>
                <a:off x="6552851"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74F09C04-84F6-4503-917B-780EC4B73F3B}"/>
                  </a:ext>
                </a:extLst>
              </p:cNvPr>
              <p:cNvSpPr/>
              <p:nvPr/>
            </p:nvSpPr>
            <p:spPr>
              <a:xfrm>
                <a:off x="6540338"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4A96AE67-D559-4481-99D7-047A000327AE}"/>
                  </a:ext>
                </a:extLst>
              </p:cNvPr>
              <p:cNvSpPr/>
              <p:nvPr/>
            </p:nvSpPr>
            <p:spPr>
              <a:xfrm>
                <a:off x="6515185"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873E6D4A-858A-46F7-A13F-F5D9F5D62030}"/>
                  </a:ext>
                </a:extLst>
              </p:cNvPr>
              <p:cNvSpPr/>
              <p:nvPr/>
            </p:nvSpPr>
            <p:spPr>
              <a:xfrm>
                <a:off x="6520873"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58AA28C9-0DAC-46A9-974E-DE80754D5BC9}"/>
                  </a:ext>
                </a:extLst>
              </p:cNvPr>
              <p:cNvSpPr/>
              <p:nvPr/>
            </p:nvSpPr>
            <p:spPr>
              <a:xfrm>
                <a:off x="6495846" y="2964047"/>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45D0BC8E-F990-4573-A460-D8E67DC52BD4}"/>
                  </a:ext>
                </a:extLst>
              </p:cNvPr>
              <p:cNvSpPr/>
              <p:nvPr/>
            </p:nvSpPr>
            <p:spPr>
              <a:xfrm>
                <a:off x="6450469"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4302EB7C-39CA-4563-A998-B6FD9B4D8F25}"/>
                  </a:ext>
                </a:extLst>
              </p:cNvPr>
              <p:cNvSpPr/>
              <p:nvPr/>
            </p:nvSpPr>
            <p:spPr>
              <a:xfrm>
                <a:off x="6425315"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6FD1F726-E5FF-4C38-B2F8-6633544023AC}"/>
                  </a:ext>
                </a:extLst>
              </p:cNvPr>
              <p:cNvSpPr/>
              <p:nvPr/>
            </p:nvSpPr>
            <p:spPr>
              <a:xfrm>
                <a:off x="6421271"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134A0BE3-10B8-4678-9F68-2AA65BD0DC1B}"/>
                  </a:ext>
                </a:extLst>
              </p:cNvPr>
              <p:cNvSpPr/>
              <p:nvPr/>
            </p:nvSpPr>
            <p:spPr>
              <a:xfrm>
                <a:off x="6396244"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88086A7-99D7-4087-AC24-D34093138935}"/>
                  </a:ext>
                </a:extLst>
              </p:cNvPr>
              <p:cNvSpPr/>
              <p:nvPr/>
            </p:nvSpPr>
            <p:spPr>
              <a:xfrm>
                <a:off x="6369700"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CC87984D-76E2-4B09-8034-7D88A6C6C615}"/>
                  </a:ext>
                </a:extLst>
              </p:cNvPr>
              <p:cNvSpPr/>
              <p:nvPr/>
            </p:nvSpPr>
            <p:spPr>
              <a:xfrm>
                <a:off x="6344547"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C6F0D922-6FA8-436B-8228-6C0E73C635DF}"/>
                  </a:ext>
                </a:extLst>
              </p:cNvPr>
              <p:cNvSpPr/>
              <p:nvPr/>
            </p:nvSpPr>
            <p:spPr>
              <a:xfrm>
                <a:off x="6194512"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D4BA671F-AFE1-440A-8AFD-63F3FCA6DE6A}"/>
                  </a:ext>
                </a:extLst>
              </p:cNvPr>
              <p:cNvSpPr/>
              <p:nvPr/>
            </p:nvSpPr>
            <p:spPr>
              <a:xfrm>
                <a:off x="6169485"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27F25B67-64A5-4225-A4E0-0B740A0D3731}"/>
                  </a:ext>
                </a:extLst>
              </p:cNvPr>
              <p:cNvSpPr/>
              <p:nvPr/>
            </p:nvSpPr>
            <p:spPr>
              <a:xfrm>
                <a:off x="6222446"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D59D09E9-A068-4395-8AF2-F90753694E24}"/>
                  </a:ext>
                </a:extLst>
              </p:cNvPr>
              <p:cNvSpPr/>
              <p:nvPr/>
            </p:nvSpPr>
            <p:spPr>
              <a:xfrm>
                <a:off x="6197419" y="2964047"/>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6FF8F1ED-F9B9-4288-93B2-CF8350496B89}"/>
                  </a:ext>
                </a:extLst>
              </p:cNvPr>
              <p:cNvSpPr/>
              <p:nvPr/>
            </p:nvSpPr>
            <p:spPr>
              <a:xfrm>
                <a:off x="6261124"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9D4C81D0-B83B-44C8-97EF-3D0E2A3BBD81}"/>
                  </a:ext>
                </a:extLst>
              </p:cNvPr>
              <p:cNvSpPr/>
              <p:nvPr/>
            </p:nvSpPr>
            <p:spPr>
              <a:xfrm>
                <a:off x="6235970"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9E60000A-2C50-40AA-99A6-0CDA3B8D01EF}"/>
                  </a:ext>
                </a:extLst>
              </p:cNvPr>
              <p:cNvSpPr/>
              <p:nvPr/>
            </p:nvSpPr>
            <p:spPr>
              <a:xfrm>
                <a:off x="6287920"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67D9F7BF-A89D-44C0-A4B5-C58F8F20A4CE}"/>
                  </a:ext>
                </a:extLst>
              </p:cNvPr>
              <p:cNvSpPr/>
              <p:nvPr/>
            </p:nvSpPr>
            <p:spPr>
              <a:xfrm>
                <a:off x="6262893"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F812C2F4-D297-4FB4-A5EC-88337F8EB257}"/>
                  </a:ext>
                </a:extLst>
              </p:cNvPr>
              <p:cNvSpPr/>
              <p:nvPr/>
            </p:nvSpPr>
            <p:spPr>
              <a:xfrm>
                <a:off x="6313074"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CD1FE37C-16E8-4BD2-8608-4170E5B9402A}"/>
                  </a:ext>
                </a:extLst>
              </p:cNvPr>
              <p:cNvSpPr/>
              <p:nvPr/>
            </p:nvSpPr>
            <p:spPr>
              <a:xfrm>
                <a:off x="6287920"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A0117E86-1E90-40D8-BF97-B1AE328089AD}"/>
                  </a:ext>
                </a:extLst>
              </p:cNvPr>
              <p:cNvSpPr/>
              <p:nvPr/>
            </p:nvSpPr>
            <p:spPr>
              <a:xfrm>
                <a:off x="6330769"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D530A8C6-5472-493D-8DF6-3C7EE0400FD4}"/>
                  </a:ext>
                </a:extLst>
              </p:cNvPr>
              <p:cNvSpPr/>
              <p:nvPr/>
            </p:nvSpPr>
            <p:spPr>
              <a:xfrm>
                <a:off x="6305742"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954E97FF-CD20-412A-943F-0DDCD66F0FCB}"/>
                  </a:ext>
                </a:extLst>
              </p:cNvPr>
              <p:cNvSpPr/>
              <p:nvPr/>
            </p:nvSpPr>
            <p:spPr>
              <a:xfrm>
                <a:off x="6349476" y="2938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AC5DF027-8879-4EE3-A63F-88F605A02915}"/>
                  </a:ext>
                </a:extLst>
              </p:cNvPr>
              <p:cNvSpPr/>
              <p:nvPr/>
            </p:nvSpPr>
            <p:spPr>
              <a:xfrm>
                <a:off x="6324449" y="296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6CF78AB9-5F60-4123-A54E-5D10BD0DC148}"/>
                  </a:ext>
                </a:extLst>
              </p:cNvPr>
              <p:cNvSpPr/>
              <p:nvPr/>
            </p:nvSpPr>
            <p:spPr>
              <a:xfrm>
                <a:off x="6165693" y="2911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DB7DB214-B83C-4038-BB15-A6D028C6FF38}"/>
                  </a:ext>
                </a:extLst>
              </p:cNvPr>
              <p:cNvSpPr/>
              <p:nvPr/>
            </p:nvSpPr>
            <p:spPr>
              <a:xfrm>
                <a:off x="6140540" y="29365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41DC5194-4A01-4FD6-9E48-7AD42A6C1769}"/>
                  </a:ext>
                </a:extLst>
              </p:cNvPr>
              <p:cNvSpPr/>
              <p:nvPr/>
            </p:nvSpPr>
            <p:spPr>
              <a:xfrm>
                <a:off x="6149008" y="2911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327F9E9E-D9FA-46A7-A044-27E2757DBE21}"/>
                  </a:ext>
                </a:extLst>
              </p:cNvPr>
              <p:cNvSpPr/>
              <p:nvPr/>
            </p:nvSpPr>
            <p:spPr>
              <a:xfrm>
                <a:off x="6123855" y="29365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22426C88-543C-4F5E-9DE5-C4BD06C25074}"/>
                  </a:ext>
                </a:extLst>
              </p:cNvPr>
              <p:cNvSpPr/>
              <p:nvPr/>
            </p:nvSpPr>
            <p:spPr>
              <a:xfrm>
                <a:off x="6131313" y="2911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5FD8B471-309D-459B-878F-58755F10DFF2}"/>
                  </a:ext>
                </a:extLst>
              </p:cNvPr>
              <p:cNvSpPr/>
              <p:nvPr/>
            </p:nvSpPr>
            <p:spPr>
              <a:xfrm>
                <a:off x="6106286" y="2936556"/>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1F40444B-8900-4735-98E3-7D4895A21C38}"/>
                  </a:ext>
                </a:extLst>
              </p:cNvPr>
              <p:cNvSpPr/>
              <p:nvPr/>
            </p:nvSpPr>
            <p:spPr>
              <a:xfrm>
                <a:off x="6121201" y="2911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916DB1A6-9E6B-4933-9A05-46ED057FDD8D}"/>
                  </a:ext>
                </a:extLst>
              </p:cNvPr>
              <p:cNvSpPr/>
              <p:nvPr/>
            </p:nvSpPr>
            <p:spPr>
              <a:xfrm>
                <a:off x="6096174" y="29365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9BDDC9A9-126F-4F47-A423-89DB74A50FF8}"/>
                  </a:ext>
                </a:extLst>
              </p:cNvPr>
              <p:cNvSpPr/>
              <p:nvPr/>
            </p:nvSpPr>
            <p:spPr>
              <a:xfrm>
                <a:off x="6082017" y="29113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BEB90F47-0EDE-4564-88FF-C04FFDD382F3}"/>
                  </a:ext>
                </a:extLst>
              </p:cNvPr>
              <p:cNvSpPr/>
              <p:nvPr/>
            </p:nvSpPr>
            <p:spPr>
              <a:xfrm>
                <a:off x="6056990" y="29365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7D2E6A36-BA6A-48A2-9C1D-818211BEFAB8}"/>
                  </a:ext>
                </a:extLst>
              </p:cNvPr>
              <p:cNvSpPr/>
              <p:nvPr/>
            </p:nvSpPr>
            <p:spPr>
              <a:xfrm>
                <a:off x="5988356"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AC0BCFEB-C53C-42A4-AD03-95488364CF87}"/>
                  </a:ext>
                </a:extLst>
              </p:cNvPr>
              <p:cNvSpPr/>
              <p:nvPr/>
            </p:nvSpPr>
            <p:spPr>
              <a:xfrm>
                <a:off x="5963203"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3CEC5FB9-08AF-4D2A-8FDE-7EDDC69233A0}"/>
                  </a:ext>
                </a:extLst>
              </p:cNvPr>
              <p:cNvSpPr/>
              <p:nvPr/>
            </p:nvSpPr>
            <p:spPr>
              <a:xfrm>
                <a:off x="6017807"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C85E766D-1A47-4122-B7E4-B12ADC27B685}"/>
                  </a:ext>
                </a:extLst>
              </p:cNvPr>
              <p:cNvSpPr/>
              <p:nvPr/>
            </p:nvSpPr>
            <p:spPr>
              <a:xfrm>
                <a:off x="5992653"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8133BFDC-6B7E-4A53-AE7A-25669B1D057A}"/>
                  </a:ext>
                </a:extLst>
              </p:cNvPr>
              <p:cNvSpPr/>
              <p:nvPr/>
            </p:nvSpPr>
            <p:spPr>
              <a:xfrm>
                <a:off x="6008200"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F24DB61D-F6BE-4D8C-A4F6-D83C3D80BA10}"/>
                  </a:ext>
                </a:extLst>
              </p:cNvPr>
              <p:cNvSpPr/>
              <p:nvPr/>
            </p:nvSpPr>
            <p:spPr>
              <a:xfrm>
                <a:off x="5983047"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1E7E1244-4EC8-46FE-8F34-B4F357C04F29}"/>
                  </a:ext>
                </a:extLst>
              </p:cNvPr>
              <p:cNvSpPr/>
              <p:nvPr/>
            </p:nvSpPr>
            <p:spPr>
              <a:xfrm>
                <a:off x="5967627"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A4732A3A-2DCB-444B-9430-8B185753A527}"/>
                  </a:ext>
                </a:extLst>
              </p:cNvPr>
              <p:cNvSpPr/>
              <p:nvPr/>
            </p:nvSpPr>
            <p:spPr>
              <a:xfrm>
                <a:off x="5942473"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A8875497-140C-4B13-AA9F-F55AFB4C64A8}"/>
                  </a:ext>
                </a:extLst>
              </p:cNvPr>
              <p:cNvSpPr/>
              <p:nvPr/>
            </p:nvSpPr>
            <p:spPr>
              <a:xfrm>
                <a:off x="5955745"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E33AB500-86CE-443E-BA24-FF48774090CE}"/>
                  </a:ext>
                </a:extLst>
              </p:cNvPr>
              <p:cNvSpPr/>
              <p:nvPr/>
            </p:nvSpPr>
            <p:spPr>
              <a:xfrm>
                <a:off x="5930718" y="2883992"/>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4D946A5D-44A5-456A-8210-5CAE63963E74}"/>
                  </a:ext>
                </a:extLst>
              </p:cNvPr>
              <p:cNvSpPr/>
              <p:nvPr/>
            </p:nvSpPr>
            <p:spPr>
              <a:xfrm>
                <a:off x="5929328"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76DCE0AF-CE9F-46BB-8EBB-13EC052844F9}"/>
                  </a:ext>
                </a:extLst>
              </p:cNvPr>
              <p:cNvSpPr/>
              <p:nvPr/>
            </p:nvSpPr>
            <p:spPr>
              <a:xfrm>
                <a:off x="5904175"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B0F75107-5AE2-466E-B5EF-DD3419100194}"/>
                  </a:ext>
                </a:extLst>
              </p:cNvPr>
              <p:cNvSpPr/>
              <p:nvPr/>
            </p:nvSpPr>
            <p:spPr>
              <a:xfrm>
                <a:off x="5911126"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76F5546A-B224-4220-AA1A-B1E72CDA4B67}"/>
                  </a:ext>
                </a:extLst>
              </p:cNvPr>
              <p:cNvSpPr/>
              <p:nvPr/>
            </p:nvSpPr>
            <p:spPr>
              <a:xfrm>
                <a:off x="5886100"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02562E86-F43F-4EA6-B2B5-F6564C74B501}"/>
                  </a:ext>
                </a:extLst>
              </p:cNvPr>
              <p:cNvSpPr/>
              <p:nvPr/>
            </p:nvSpPr>
            <p:spPr>
              <a:xfrm>
                <a:off x="5893683"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4D509C99-5D07-401D-80C3-FB772DE1E5AD}"/>
                  </a:ext>
                </a:extLst>
              </p:cNvPr>
              <p:cNvSpPr/>
              <p:nvPr/>
            </p:nvSpPr>
            <p:spPr>
              <a:xfrm>
                <a:off x="5868657"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BFF6C45E-C436-49EE-B3DE-D6C0CCD45086}"/>
                  </a:ext>
                </a:extLst>
              </p:cNvPr>
              <p:cNvSpPr/>
              <p:nvPr/>
            </p:nvSpPr>
            <p:spPr>
              <a:xfrm>
                <a:off x="5875482" y="285968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198FFB27-A70B-4415-BB95-6553D0498A4D}"/>
                  </a:ext>
                </a:extLst>
              </p:cNvPr>
              <p:cNvSpPr/>
              <p:nvPr/>
            </p:nvSpPr>
            <p:spPr>
              <a:xfrm>
                <a:off x="5850329" y="28848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6EE6DB26-5AC5-4D24-BFCA-E2157F0E704A}"/>
                  </a:ext>
                </a:extLst>
              </p:cNvPr>
              <p:cNvSpPr/>
              <p:nvPr/>
            </p:nvSpPr>
            <p:spPr>
              <a:xfrm>
                <a:off x="5864485" y="285968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539A75BD-4546-4015-9ADD-33E6F56FA37B}"/>
                  </a:ext>
                </a:extLst>
              </p:cNvPr>
              <p:cNvSpPr/>
              <p:nvPr/>
            </p:nvSpPr>
            <p:spPr>
              <a:xfrm>
                <a:off x="5839459" y="2884883"/>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823EDF6C-DBFD-4961-82AF-F294B2E41B91}"/>
                  </a:ext>
                </a:extLst>
              </p:cNvPr>
              <p:cNvSpPr/>
              <p:nvPr/>
            </p:nvSpPr>
            <p:spPr>
              <a:xfrm>
                <a:off x="5786624"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37945497-2A53-40DB-8872-5AB54E9B2B3C}"/>
                  </a:ext>
                </a:extLst>
              </p:cNvPr>
              <p:cNvSpPr/>
              <p:nvPr/>
            </p:nvSpPr>
            <p:spPr>
              <a:xfrm>
                <a:off x="5761597"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533F1A67-68EE-49DE-A3C9-3A823A5DA9F2}"/>
                  </a:ext>
                </a:extLst>
              </p:cNvPr>
              <p:cNvSpPr/>
              <p:nvPr/>
            </p:nvSpPr>
            <p:spPr>
              <a:xfrm>
                <a:off x="5766274"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3C68463F-6706-478B-8D7B-A60CAA7354F5}"/>
                  </a:ext>
                </a:extLst>
              </p:cNvPr>
              <p:cNvSpPr/>
              <p:nvPr/>
            </p:nvSpPr>
            <p:spPr>
              <a:xfrm>
                <a:off x="5741247"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BE6C7E4B-3DAA-4C64-B879-58367B1EA074}"/>
                  </a:ext>
                </a:extLst>
              </p:cNvPr>
              <p:cNvSpPr/>
              <p:nvPr/>
            </p:nvSpPr>
            <p:spPr>
              <a:xfrm>
                <a:off x="5741247"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233F97A0-2B80-40D2-A50C-6213B8427D57}"/>
                  </a:ext>
                </a:extLst>
              </p:cNvPr>
              <p:cNvSpPr/>
              <p:nvPr/>
            </p:nvSpPr>
            <p:spPr>
              <a:xfrm>
                <a:off x="5716094"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A1494C95-7C0B-4AEC-A814-060A971E86AD}"/>
                  </a:ext>
                </a:extLst>
              </p:cNvPr>
              <p:cNvSpPr/>
              <p:nvPr/>
            </p:nvSpPr>
            <p:spPr>
              <a:xfrm>
                <a:off x="5823785"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85B86825-B301-4CF5-B1FC-DD54916F2525}"/>
                  </a:ext>
                </a:extLst>
              </p:cNvPr>
              <p:cNvSpPr/>
              <p:nvPr/>
            </p:nvSpPr>
            <p:spPr>
              <a:xfrm>
                <a:off x="5798632"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922B0DF7-1A6D-427B-8C3A-F35EAE238E5E}"/>
                  </a:ext>
                </a:extLst>
              </p:cNvPr>
              <p:cNvSpPr/>
              <p:nvPr/>
            </p:nvSpPr>
            <p:spPr>
              <a:xfrm>
                <a:off x="5814305" y="2858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21ECAD8B-98E6-479F-A438-3F761F293387}"/>
                  </a:ext>
                </a:extLst>
              </p:cNvPr>
              <p:cNvSpPr/>
              <p:nvPr/>
            </p:nvSpPr>
            <p:spPr>
              <a:xfrm>
                <a:off x="5789278" y="2883992"/>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0AEE89D9-32B9-41F3-A1CF-F60A45630BC1}"/>
                  </a:ext>
                </a:extLst>
              </p:cNvPr>
              <p:cNvSpPr/>
              <p:nvPr/>
            </p:nvSpPr>
            <p:spPr>
              <a:xfrm>
                <a:off x="5705729" y="28421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F1D2AEE5-D02A-4DC2-AEAD-51791A160193}"/>
                  </a:ext>
                </a:extLst>
              </p:cNvPr>
              <p:cNvSpPr/>
              <p:nvPr/>
            </p:nvSpPr>
            <p:spPr>
              <a:xfrm>
                <a:off x="5680576" y="28673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F906DDA5-3AB0-4A63-A2C1-252F1C34F2FF}"/>
                  </a:ext>
                </a:extLst>
              </p:cNvPr>
              <p:cNvSpPr/>
              <p:nvPr/>
            </p:nvSpPr>
            <p:spPr>
              <a:xfrm>
                <a:off x="5685884" y="28433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4886F300-4B6A-4420-A385-A5501C410011}"/>
                  </a:ext>
                </a:extLst>
              </p:cNvPr>
              <p:cNvSpPr/>
              <p:nvPr/>
            </p:nvSpPr>
            <p:spPr>
              <a:xfrm>
                <a:off x="5660858" y="2868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F15392B7-039E-4156-8B7D-DBA59B71BB98}"/>
                  </a:ext>
                </a:extLst>
              </p:cNvPr>
              <p:cNvSpPr/>
              <p:nvPr/>
            </p:nvSpPr>
            <p:spPr>
              <a:xfrm>
                <a:off x="5666166" y="28433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6A27B0E8-DDD7-4426-9474-9A4951961455}"/>
                  </a:ext>
                </a:extLst>
              </p:cNvPr>
              <p:cNvSpPr/>
              <p:nvPr/>
            </p:nvSpPr>
            <p:spPr>
              <a:xfrm>
                <a:off x="5641139" y="28687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AFBF49E2-654F-43C4-ACE9-B898FA6F3D30}"/>
                  </a:ext>
                </a:extLst>
              </p:cNvPr>
              <p:cNvSpPr/>
              <p:nvPr/>
            </p:nvSpPr>
            <p:spPr>
              <a:xfrm>
                <a:off x="5624328"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63669A7E-892A-478D-AA62-DB0860CA11C5}"/>
                  </a:ext>
                </a:extLst>
              </p:cNvPr>
              <p:cNvSpPr/>
              <p:nvPr/>
            </p:nvSpPr>
            <p:spPr>
              <a:xfrm>
                <a:off x="5599175"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B6CEA966-5DA5-4AF7-9507-26A51882CBDD}"/>
                  </a:ext>
                </a:extLst>
              </p:cNvPr>
              <p:cNvSpPr/>
              <p:nvPr/>
            </p:nvSpPr>
            <p:spPr>
              <a:xfrm>
                <a:off x="5604484"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7A598878-0D22-441B-A206-C7FEE7600449}"/>
                  </a:ext>
                </a:extLst>
              </p:cNvPr>
              <p:cNvSpPr/>
              <p:nvPr/>
            </p:nvSpPr>
            <p:spPr>
              <a:xfrm>
                <a:off x="5579457"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0E9EF8CD-77F5-45BC-A868-79159F675AF0}"/>
                  </a:ext>
                </a:extLst>
              </p:cNvPr>
              <p:cNvSpPr/>
              <p:nvPr/>
            </p:nvSpPr>
            <p:spPr>
              <a:xfrm>
                <a:off x="5585398"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F6E67CE4-553E-4BF7-B47C-9C620A944060}"/>
                  </a:ext>
                </a:extLst>
              </p:cNvPr>
              <p:cNvSpPr/>
              <p:nvPr/>
            </p:nvSpPr>
            <p:spPr>
              <a:xfrm>
                <a:off x="5560244"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9AC75918-0EF5-4B03-ACB2-6C2ED030814A}"/>
                  </a:ext>
                </a:extLst>
              </p:cNvPr>
              <p:cNvSpPr/>
              <p:nvPr/>
            </p:nvSpPr>
            <p:spPr>
              <a:xfrm>
                <a:off x="5574148"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129818A4-E1EE-4BD8-97BE-5CCCFCD190D1}"/>
                  </a:ext>
                </a:extLst>
              </p:cNvPr>
              <p:cNvSpPr/>
              <p:nvPr/>
            </p:nvSpPr>
            <p:spPr>
              <a:xfrm>
                <a:off x="5549121" y="2835120"/>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E55CCD60-D3FA-449C-ACA9-4DB9E1B41E5F}"/>
                  </a:ext>
                </a:extLst>
              </p:cNvPr>
              <p:cNvSpPr/>
              <p:nvPr/>
            </p:nvSpPr>
            <p:spPr>
              <a:xfrm>
                <a:off x="5552028"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D1CCC68B-1DBC-46C0-9857-94CAE19B8CD3}"/>
                  </a:ext>
                </a:extLst>
              </p:cNvPr>
              <p:cNvSpPr/>
              <p:nvPr/>
            </p:nvSpPr>
            <p:spPr>
              <a:xfrm>
                <a:off x="5526875"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C20279C2-AA92-4122-AD55-E9B4FAE00FB3}"/>
                  </a:ext>
                </a:extLst>
              </p:cNvPr>
              <p:cNvSpPr/>
              <p:nvPr/>
            </p:nvSpPr>
            <p:spPr>
              <a:xfrm>
                <a:off x="5529782"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C5043FF4-040B-431B-9AEE-75E72179730A}"/>
                  </a:ext>
                </a:extLst>
              </p:cNvPr>
              <p:cNvSpPr/>
              <p:nvPr/>
            </p:nvSpPr>
            <p:spPr>
              <a:xfrm>
                <a:off x="5504755"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BE653A07-0ED8-47AC-BE07-D14FD5AF6188}"/>
                  </a:ext>
                </a:extLst>
              </p:cNvPr>
              <p:cNvSpPr/>
              <p:nvPr/>
            </p:nvSpPr>
            <p:spPr>
              <a:xfrm>
                <a:off x="5500837" y="28097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4529128B-17A2-4CAB-97C5-4E2786181FF0}"/>
                  </a:ext>
                </a:extLst>
              </p:cNvPr>
              <p:cNvSpPr/>
              <p:nvPr/>
            </p:nvSpPr>
            <p:spPr>
              <a:xfrm>
                <a:off x="5475684" y="28351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F3BD473D-EF93-4D7F-B7BA-0C8B54CF2FEC}"/>
                  </a:ext>
                </a:extLst>
              </p:cNvPr>
              <p:cNvSpPr/>
              <p:nvPr/>
            </p:nvSpPr>
            <p:spPr>
              <a:xfrm>
                <a:off x="5458367" y="2798847"/>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DE15EADB-7892-40BC-8564-FDC33C7B9AD9}"/>
                  </a:ext>
                </a:extLst>
              </p:cNvPr>
              <p:cNvSpPr/>
              <p:nvPr/>
            </p:nvSpPr>
            <p:spPr>
              <a:xfrm>
                <a:off x="5433340" y="28240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219E9BED-E409-4A45-B168-EB606064FB57}"/>
                  </a:ext>
                </a:extLst>
              </p:cNvPr>
              <p:cNvSpPr/>
              <p:nvPr/>
            </p:nvSpPr>
            <p:spPr>
              <a:xfrm>
                <a:off x="5430560" y="27834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AD7A4021-8641-4266-AAEC-C09C0616FB84}"/>
                  </a:ext>
                </a:extLst>
              </p:cNvPr>
              <p:cNvSpPr/>
              <p:nvPr/>
            </p:nvSpPr>
            <p:spPr>
              <a:xfrm>
                <a:off x="5405533" y="2808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DE8BD4FA-2A9E-4A06-9EE9-B92A1EC01B17}"/>
                  </a:ext>
                </a:extLst>
              </p:cNvPr>
              <p:cNvSpPr/>
              <p:nvPr/>
            </p:nvSpPr>
            <p:spPr>
              <a:xfrm>
                <a:off x="5418552" y="27834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17B5A286-977F-47AC-B08E-9B5364534CBF}"/>
                  </a:ext>
                </a:extLst>
              </p:cNvPr>
              <p:cNvSpPr/>
              <p:nvPr/>
            </p:nvSpPr>
            <p:spPr>
              <a:xfrm>
                <a:off x="5393398" y="2808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F89CAD7E-675F-46B1-AF2E-5E84C23F741C}"/>
                  </a:ext>
                </a:extLst>
              </p:cNvPr>
              <p:cNvSpPr/>
              <p:nvPr/>
            </p:nvSpPr>
            <p:spPr>
              <a:xfrm>
                <a:off x="5407176" y="27834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F8DA8B4F-0590-4351-BCEC-63485E1C455C}"/>
                  </a:ext>
                </a:extLst>
              </p:cNvPr>
              <p:cNvSpPr/>
              <p:nvPr/>
            </p:nvSpPr>
            <p:spPr>
              <a:xfrm>
                <a:off x="5382149" y="2808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BFDFC8B4-52CD-41E5-A8E8-8F29636EC5B9}"/>
                  </a:ext>
                </a:extLst>
              </p:cNvPr>
              <p:cNvSpPr/>
              <p:nvPr/>
            </p:nvSpPr>
            <p:spPr>
              <a:xfrm>
                <a:off x="5356996" y="2782174"/>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5B9FB265-5AA2-4DA4-B14A-C1F95EC9880C}"/>
                  </a:ext>
                </a:extLst>
              </p:cNvPr>
              <p:cNvSpPr/>
              <p:nvPr/>
            </p:nvSpPr>
            <p:spPr>
              <a:xfrm>
                <a:off x="5331969" y="28073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81528F9F-67E9-436A-A378-1B18C0C66267}"/>
                  </a:ext>
                </a:extLst>
              </p:cNvPr>
              <p:cNvSpPr/>
              <p:nvPr/>
            </p:nvSpPr>
            <p:spPr>
              <a:xfrm>
                <a:off x="5306942" y="27735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D048588F-D6B9-434F-929E-76B4F22F0FF5}"/>
                  </a:ext>
                </a:extLst>
              </p:cNvPr>
              <p:cNvSpPr/>
              <p:nvPr/>
            </p:nvSpPr>
            <p:spPr>
              <a:xfrm>
                <a:off x="5281789" y="27988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6E49691D-4C17-4D21-975C-63EB6142F50F}"/>
                  </a:ext>
                </a:extLst>
              </p:cNvPr>
              <p:cNvSpPr/>
              <p:nvPr/>
            </p:nvSpPr>
            <p:spPr>
              <a:xfrm>
                <a:off x="5286086" y="276702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125C0E99-700A-4150-A377-BC699A2AAE1C}"/>
                  </a:ext>
                </a:extLst>
              </p:cNvPr>
              <p:cNvSpPr/>
              <p:nvPr/>
            </p:nvSpPr>
            <p:spPr>
              <a:xfrm>
                <a:off x="5260933" y="27922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C203ECBF-D381-4FDF-A74A-20BE8350476C}"/>
                  </a:ext>
                </a:extLst>
              </p:cNvPr>
              <p:cNvSpPr/>
              <p:nvPr/>
            </p:nvSpPr>
            <p:spPr>
              <a:xfrm>
                <a:off x="5214292" y="274170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527A79B6-9A40-4660-8D9A-6F60F7DA63A4}"/>
                  </a:ext>
                </a:extLst>
              </p:cNvPr>
              <p:cNvSpPr/>
              <p:nvPr/>
            </p:nvSpPr>
            <p:spPr>
              <a:xfrm>
                <a:off x="5189265" y="2767029"/>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DA8CF98F-7DD4-4EA6-95E2-CFE95050B668}"/>
                  </a:ext>
                </a:extLst>
              </p:cNvPr>
              <p:cNvSpPr/>
              <p:nvPr/>
            </p:nvSpPr>
            <p:spPr>
              <a:xfrm>
                <a:off x="5260933" y="27582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4D26B41F-A88E-43EE-A6EC-34A99F4E4E9A}"/>
                  </a:ext>
                </a:extLst>
              </p:cNvPr>
              <p:cNvSpPr/>
              <p:nvPr/>
            </p:nvSpPr>
            <p:spPr>
              <a:xfrm>
                <a:off x="5235906" y="27834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64A43E61-37E8-4CB3-A68D-9E0A4F9C3905}"/>
                  </a:ext>
                </a:extLst>
              </p:cNvPr>
              <p:cNvSpPr/>
              <p:nvPr/>
            </p:nvSpPr>
            <p:spPr>
              <a:xfrm>
                <a:off x="5161963" y="2722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BE686D58-B9E3-4A67-9A23-A97B01796B0A}"/>
                  </a:ext>
                </a:extLst>
              </p:cNvPr>
              <p:cNvSpPr/>
              <p:nvPr/>
            </p:nvSpPr>
            <p:spPr>
              <a:xfrm>
                <a:off x="5136936" y="27483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520A862E-9A86-465F-887B-6EF778D9D47F}"/>
                  </a:ext>
                </a:extLst>
              </p:cNvPr>
              <p:cNvSpPr/>
              <p:nvPr/>
            </p:nvSpPr>
            <p:spPr>
              <a:xfrm>
                <a:off x="5144014" y="2722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8ED5E4F2-0365-49BC-8622-756E775FFB60}"/>
                  </a:ext>
                </a:extLst>
              </p:cNvPr>
              <p:cNvSpPr/>
              <p:nvPr/>
            </p:nvSpPr>
            <p:spPr>
              <a:xfrm>
                <a:off x="5118861" y="27483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67158282-1ADA-4D01-B5CE-C926A040B05B}"/>
                  </a:ext>
                </a:extLst>
              </p:cNvPr>
              <p:cNvSpPr/>
              <p:nvPr/>
            </p:nvSpPr>
            <p:spPr>
              <a:xfrm>
                <a:off x="5125560" y="2722992"/>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17F4E950-2123-4DDC-8126-739F979FFBBB}"/>
                  </a:ext>
                </a:extLst>
              </p:cNvPr>
              <p:cNvSpPr/>
              <p:nvPr/>
            </p:nvSpPr>
            <p:spPr>
              <a:xfrm>
                <a:off x="5100533" y="27483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862AD89F-B2B9-4E24-90A5-6E7B2CC35529}"/>
                  </a:ext>
                </a:extLst>
              </p:cNvPr>
              <p:cNvSpPr/>
              <p:nvPr/>
            </p:nvSpPr>
            <p:spPr>
              <a:xfrm>
                <a:off x="5191666" y="27400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6203F347-23DC-49CC-81C6-4EBA82E8E858}"/>
                  </a:ext>
                </a:extLst>
              </p:cNvPr>
              <p:cNvSpPr/>
              <p:nvPr/>
            </p:nvSpPr>
            <p:spPr>
              <a:xfrm>
                <a:off x="5166640" y="2765374"/>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66F7D300-6EAF-40D1-922D-37C065E2612F}"/>
                  </a:ext>
                </a:extLst>
              </p:cNvPr>
              <p:cNvSpPr/>
              <p:nvPr/>
            </p:nvSpPr>
            <p:spPr>
              <a:xfrm>
                <a:off x="5182060" y="27400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35606828-3D8C-4B49-A679-0256C08EA47A}"/>
                  </a:ext>
                </a:extLst>
              </p:cNvPr>
              <p:cNvSpPr/>
              <p:nvPr/>
            </p:nvSpPr>
            <p:spPr>
              <a:xfrm>
                <a:off x="5156907" y="27653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C904236D-3645-4C6D-9F3F-37846AF46265}"/>
                  </a:ext>
                </a:extLst>
              </p:cNvPr>
              <p:cNvSpPr/>
              <p:nvPr/>
            </p:nvSpPr>
            <p:spPr>
              <a:xfrm>
                <a:off x="5104578" y="271942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3509A9AF-A151-4DB4-9D4B-08A4F6ED6621}"/>
                  </a:ext>
                </a:extLst>
              </p:cNvPr>
              <p:cNvSpPr/>
              <p:nvPr/>
            </p:nvSpPr>
            <p:spPr>
              <a:xfrm>
                <a:off x="5079425" y="2744629"/>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B5BC8F1F-C6CF-478E-B441-EFD32C9607B7}"/>
                  </a:ext>
                </a:extLst>
              </p:cNvPr>
              <p:cNvSpPr/>
              <p:nvPr/>
            </p:nvSpPr>
            <p:spPr>
              <a:xfrm>
                <a:off x="5078161" y="26817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0FC259DC-BE59-49CC-AF41-4854BA0A5E1B}"/>
                  </a:ext>
                </a:extLst>
              </p:cNvPr>
              <p:cNvSpPr/>
              <p:nvPr/>
            </p:nvSpPr>
            <p:spPr>
              <a:xfrm>
                <a:off x="5053007" y="27070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5C1496F7-56D2-4600-98F2-6D4636C3156E}"/>
                  </a:ext>
                </a:extLst>
              </p:cNvPr>
              <p:cNvSpPr/>
              <p:nvPr/>
            </p:nvSpPr>
            <p:spPr>
              <a:xfrm>
                <a:off x="5068681" y="26817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14" name="Freeform: Shape 413">
                <a:extLst>
                  <a:ext uri="{FF2B5EF4-FFF2-40B4-BE49-F238E27FC236}">
                    <a16:creationId xmlns:a16="http://schemas.microsoft.com/office/drawing/2014/main" id="{231A966E-1C06-4419-A298-793A8072D395}"/>
                  </a:ext>
                </a:extLst>
              </p:cNvPr>
              <p:cNvSpPr/>
              <p:nvPr/>
            </p:nvSpPr>
            <p:spPr>
              <a:xfrm>
                <a:off x="5043654" y="27070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36DC42C6-B166-49EB-B90A-A7DA5518C8A6}"/>
                  </a:ext>
                </a:extLst>
              </p:cNvPr>
              <p:cNvSpPr/>
              <p:nvPr/>
            </p:nvSpPr>
            <p:spPr>
              <a:xfrm>
                <a:off x="5057052" y="26817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66022C4A-A31A-47CE-AB87-94254ACEECC2}"/>
                  </a:ext>
                </a:extLst>
              </p:cNvPr>
              <p:cNvSpPr/>
              <p:nvPr/>
            </p:nvSpPr>
            <p:spPr>
              <a:xfrm>
                <a:off x="5032025" y="27070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CCC55C34-7058-403B-AA4F-2658E61070EC}"/>
                  </a:ext>
                </a:extLst>
              </p:cNvPr>
              <p:cNvSpPr/>
              <p:nvPr/>
            </p:nvSpPr>
            <p:spPr>
              <a:xfrm>
                <a:off x="5049468" y="26817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568BED10-F044-45D5-8DD9-E89CB9D2764D}"/>
                  </a:ext>
                </a:extLst>
              </p:cNvPr>
              <p:cNvSpPr/>
              <p:nvPr/>
            </p:nvSpPr>
            <p:spPr>
              <a:xfrm>
                <a:off x="5024441" y="2707083"/>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A9EE820C-20E9-448F-AAE2-4F3E29EB4AEC}"/>
                  </a:ext>
                </a:extLst>
              </p:cNvPr>
              <p:cNvSpPr/>
              <p:nvPr/>
            </p:nvSpPr>
            <p:spPr>
              <a:xfrm>
                <a:off x="5024441" y="2679465"/>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76C4FEDA-0629-45BE-8674-78EBA6CDAE49}"/>
                  </a:ext>
                </a:extLst>
              </p:cNvPr>
              <p:cNvSpPr/>
              <p:nvPr/>
            </p:nvSpPr>
            <p:spPr>
              <a:xfrm>
                <a:off x="4999288" y="27046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3E6B98A0-588A-4219-9F4A-DE7A6EDB2C58}"/>
                  </a:ext>
                </a:extLst>
              </p:cNvPr>
              <p:cNvSpPr/>
              <p:nvPr/>
            </p:nvSpPr>
            <p:spPr>
              <a:xfrm>
                <a:off x="4972365" y="267068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9DFA30FF-7A63-45CD-8951-5BFF7F54AE05}"/>
                  </a:ext>
                </a:extLst>
              </p:cNvPr>
              <p:cNvSpPr/>
              <p:nvPr/>
            </p:nvSpPr>
            <p:spPr>
              <a:xfrm>
                <a:off x="4947212" y="269601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FE4E8E69-3BBD-4C20-B9CB-8967AF6EEE65}"/>
                  </a:ext>
                </a:extLst>
              </p:cNvPr>
              <p:cNvSpPr/>
              <p:nvPr/>
            </p:nvSpPr>
            <p:spPr>
              <a:xfrm>
                <a:off x="4952773" y="26691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4BADD776-5D9B-4DBA-B77F-F1B8F3A30D3A}"/>
                  </a:ext>
                </a:extLst>
              </p:cNvPr>
              <p:cNvSpPr/>
              <p:nvPr/>
            </p:nvSpPr>
            <p:spPr>
              <a:xfrm>
                <a:off x="4927620" y="26943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945B2327-2299-4E80-B25C-86C0E3BC837E}"/>
                  </a:ext>
                </a:extLst>
              </p:cNvPr>
              <p:cNvSpPr/>
              <p:nvPr/>
            </p:nvSpPr>
            <p:spPr>
              <a:xfrm>
                <a:off x="4923196" y="26616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B237EF46-ABDD-4E3C-8661-08429AC0BB82}"/>
                  </a:ext>
                </a:extLst>
              </p:cNvPr>
              <p:cNvSpPr/>
              <p:nvPr/>
            </p:nvSpPr>
            <p:spPr>
              <a:xfrm>
                <a:off x="4898043" y="26869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167CD5A1-6C2A-40FE-A410-8513D8788816}"/>
                  </a:ext>
                </a:extLst>
              </p:cNvPr>
              <p:cNvSpPr/>
              <p:nvPr/>
            </p:nvSpPr>
            <p:spPr>
              <a:xfrm>
                <a:off x="4883381" y="26364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78BE6A28-866A-4473-962A-1FF427CC969C}"/>
                  </a:ext>
                </a:extLst>
              </p:cNvPr>
              <p:cNvSpPr/>
              <p:nvPr/>
            </p:nvSpPr>
            <p:spPr>
              <a:xfrm>
                <a:off x="4858354" y="26616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3FEC895F-CB99-4D76-A632-E2A909A0B8D5}"/>
                  </a:ext>
                </a:extLst>
              </p:cNvPr>
              <p:cNvSpPr/>
              <p:nvPr/>
            </p:nvSpPr>
            <p:spPr>
              <a:xfrm>
                <a:off x="4855067" y="2636447"/>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20EEFBB8-5774-40F4-9118-C834B388514A}"/>
                  </a:ext>
                </a:extLst>
              </p:cNvPr>
              <p:cNvSpPr/>
              <p:nvPr/>
            </p:nvSpPr>
            <p:spPr>
              <a:xfrm>
                <a:off x="4830041" y="26616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7BA5E7B2-20FC-4536-9B4B-14D73F16922F}"/>
                  </a:ext>
                </a:extLst>
              </p:cNvPr>
              <p:cNvSpPr/>
              <p:nvPr/>
            </p:nvSpPr>
            <p:spPr>
              <a:xfrm>
                <a:off x="4807668" y="26377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DB363F19-9781-41C0-9751-4A303257D487}"/>
                  </a:ext>
                </a:extLst>
              </p:cNvPr>
              <p:cNvSpPr/>
              <p:nvPr/>
            </p:nvSpPr>
            <p:spPr>
              <a:xfrm>
                <a:off x="4782515" y="2662920"/>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11EAF82A-6B10-4837-99B6-2EAC4D95E130}"/>
                  </a:ext>
                </a:extLst>
              </p:cNvPr>
              <p:cNvSpPr/>
              <p:nvPr/>
            </p:nvSpPr>
            <p:spPr>
              <a:xfrm>
                <a:off x="4791995" y="2627156"/>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75264539-C0DC-46B7-BD22-37B8EA3D4D23}"/>
                  </a:ext>
                </a:extLst>
              </p:cNvPr>
              <p:cNvSpPr/>
              <p:nvPr/>
            </p:nvSpPr>
            <p:spPr>
              <a:xfrm>
                <a:off x="4766841" y="265248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BB030722-2CE4-46F6-B00F-9E9C2344F49F}"/>
                  </a:ext>
                </a:extLst>
              </p:cNvPr>
              <p:cNvSpPr/>
              <p:nvPr/>
            </p:nvSpPr>
            <p:spPr>
              <a:xfrm>
                <a:off x="4769748" y="2611247"/>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4364A9DD-B9F3-4D24-9C5C-A66A28AE73B0}"/>
                  </a:ext>
                </a:extLst>
              </p:cNvPr>
              <p:cNvSpPr/>
              <p:nvPr/>
            </p:nvSpPr>
            <p:spPr>
              <a:xfrm>
                <a:off x="4744722" y="26364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790F6DD0-FE92-48D2-926C-3BEEBD01408C}"/>
                  </a:ext>
                </a:extLst>
              </p:cNvPr>
              <p:cNvSpPr/>
              <p:nvPr/>
            </p:nvSpPr>
            <p:spPr>
              <a:xfrm>
                <a:off x="4760901" y="2611247"/>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873EBE2D-B65A-46FC-8DE8-9557E364FDA7}"/>
                  </a:ext>
                </a:extLst>
              </p:cNvPr>
              <p:cNvSpPr/>
              <p:nvPr/>
            </p:nvSpPr>
            <p:spPr>
              <a:xfrm>
                <a:off x="4735874" y="26364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31F6834A-68AD-46DD-951A-1160473E0531}"/>
                  </a:ext>
                </a:extLst>
              </p:cNvPr>
              <p:cNvSpPr/>
              <p:nvPr/>
            </p:nvSpPr>
            <p:spPr>
              <a:xfrm>
                <a:off x="4751041" y="2611247"/>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4443351F-314D-468B-90D3-7EBCFFDE040B}"/>
                  </a:ext>
                </a:extLst>
              </p:cNvPr>
              <p:cNvSpPr/>
              <p:nvPr/>
            </p:nvSpPr>
            <p:spPr>
              <a:xfrm>
                <a:off x="4726015" y="26364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08B228B8-0A1C-4C04-9ABB-DF84041DA708}"/>
                  </a:ext>
                </a:extLst>
              </p:cNvPr>
              <p:cNvSpPr/>
              <p:nvPr/>
            </p:nvSpPr>
            <p:spPr>
              <a:xfrm>
                <a:off x="4710720" y="2585920"/>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D2D1972E-6BB3-45B6-812E-51A1C886962C}"/>
                  </a:ext>
                </a:extLst>
              </p:cNvPr>
              <p:cNvSpPr/>
              <p:nvPr/>
            </p:nvSpPr>
            <p:spPr>
              <a:xfrm>
                <a:off x="4685693" y="2611247"/>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78BC0C37-894F-4985-8A15-2B117193F638}"/>
                  </a:ext>
                </a:extLst>
              </p:cNvPr>
              <p:cNvSpPr/>
              <p:nvPr/>
            </p:nvSpPr>
            <p:spPr>
              <a:xfrm>
                <a:off x="4509873" y="254442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2E971D7A-17E9-43AE-92E5-FD4DA19356F8}"/>
                  </a:ext>
                </a:extLst>
              </p:cNvPr>
              <p:cNvSpPr/>
              <p:nvPr/>
            </p:nvSpPr>
            <p:spPr>
              <a:xfrm>
                <a:off x="4484846" y="25697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D00E531B-58F3-44A6-ACD0-BBA259EC4BEE}"/>
                  </a:ext>
                </a:extLst>
              </p:cNvPr>
              <p:cNvSpPr/>
              <p:nvPr/>
            </p:nvSpPr>
            <p:spPr>
              <a:xfrm>
                <a:off x="4453120" y="2544429"/>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DE0EC403-18B6-4DF6-B45A-FEE1396798A7}"/>
                  </a:ext>
                </a:extLst>
              </p:cNvPr>
              <p:cNvSpPr/>
              <p:nvPr/>
            </p:nvSpPr>
            <p:spPr>
              <a:xfrm>
                <a:off x="4428093" y="2569756"/>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1FD4EC66-B9F8-425A-B10A-70A65E98E3D4}"/>
                  </a:ext>
                </a:extLst>
              </p:cNvPr>
              <p:cNvSpPr/>
              <p:nvPr/>
            </p:nvSpPr>
            <p:spPr>
              <a:xfrm>
                <a:off x="4346314" y="2503193"/>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36FA4E9C-8677-469A-A119-25BBBC6FC741}"/>
                  </a:ext>
                </a:extLst>
              </p:cNvPr>
              <p:cNvSpPr/>
              <p:nvPr/>
            </p:nvSpPr>
            <p:spPr>
              <a:xfrm>
                <a:off x="4321287" y="2528393"/>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37E68E59-CFDA-418E-81EB-45894AAC83B4}"/>
                  </a:ext>
                </a:extLst>
              </p:cNvPr>
              <p:cNvSpPr/>
              <p:nvPr/>
            </p:nvSpPr>
            <p:spPr>
              <a:xfrm>
                <a:off x="4181111" y="246781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097E2D92-FF0F-413E-9E80-95B7B60C57D7}"/>
                  </a:ext>
                </a:extLst>
              </p:cNvPr>
              <p:cNvSpPr/>
              <p:nvPr/>
            </p:nvSpPr>
            <p:spPr>
              <a:xfrm>
                <a:off x="4156084" y="249301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8BD15281-BA73-456B-BED9-E832C9BDA30A}"/>
                  </a:ext>
                </a:extLst>
              </p:cNvPr>
              <p:cNvSpPr/>
              <p:nvPr/>
            </p:nvSpPr>
            <p:spPr>
              <a:xfrm>
                <a:off x="4154062" y="2467811"/>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6CE455A1-80B2-4FB8-859A-E1A302DEAFE0}"/>
                  </a:ext>
                </a:extLst>
              </p:cNvPr>
              <p:cNvSpPr/>
              <p:nvPr/>
            </p:nvSpPr>
            <p:spPr>
              <a:xfrm>
                <a:off x="4129035" y="2493011"/>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680F37FD-8041-4112-8282-45BC588FF36C}"/>
                  </a:ext>
                </a:extLst>
              </p:cNvPr>
              <p:cNvSpPr/>
              <p:nvPr/>
            </p:nvSpPr>
            <p:spPr>
              <a:xfrm>
                <a:off x="3435866" y="2297265"/>
                <a:ext cx="12639" cy="50399"/>
              </a:xfrm>
              <a:custGeom>
                <a:avLst/>
                <a:gdLst>
                  <a:gd name="connsiteX0" fmla="*/ 0 w 12639"/>
                  <a:gd name="connsiteY0" fmla="*/ 0 h 50399"/>
                  <a:gd name="connsiteX1" fmla="*/ 0 w 12639"/>
                  <a:gd name="connsiteY1" fmla="*/ 50400 h 50399"/>
                </a:gdLst>
                <a:ahLst/>
                <a:cxnLst>
                  <a:cxn ang="0">
                    <a:pos x="connsiteX0" y="connsiteY0"/>
                  </a:cxn>
                  <a:cxn ang="0">
                    <a:pos x="connsiteX1" y="connsiteY1"/>
                  </a:cxn>
                </a:cxnLst>
                <a:rect l="l" t="t" r="r" b="b"/>
                <a:pathLst>
                  <a:path w="12639" h="50399">
                    <a:moveTo>
                      <a:pt x="0" y="0"/>
                    </a:moveTo>
                    <a:lnTo>
                      <a:pt x="0" y="50400"/>
                    </a:lnTo>
                  </a:path>
                </a:pathLst>
              </a:custGeom>
              <a:ln w="12636" cap="flat">
                <a:solidFill>
                  <a:schemeClr val="tx2"/>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2BC9F1E2-788A-437E-8453-9ABFCEF89DAD}"/>
                  </a:ext>
                </a:extLst>
              </p:cNvPr>
              <p:cNvSpPr/>
              <p:nvPr/>
            </p:nvSpPr>
            <p:spPr>
              <a:xfrm>
                <a:off x="3410712" y="2322465"/>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53844802-A615-45E6-A766-41DFEFF09875}"/>
                  </a:ext>
                </a:extLst>
              </p:cNvPr>
              <p:cNvSpPr/>
              <p:nvPr/>
            </p:nvSpPr>
            <p:spPr>
              <a:xfrm>
                <a:off x="3347134" y="2289884"/>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5BD5920C-5EAD-4B42-816B-F6C6478921CD}"/>
                  </a:ext>
                </a:extLst>
              </p:cNvPr>
              <p:cNvSpPr/>
              <p:nvPr/>
            </p:nvSpPr>
            <p:spPr>
              <a:xfrm>
                <a:off x="3322107" y="2315084"/>
                <a:ext cx="50053" cy="12727"/>
              </a:xfrm>
              <a:custGeom>
                <a:avLst/>
                <a:gdLst>
                  <a:gd name="connsiteX0" fmla="*/ 0 w 50053"/>
                  <a:gd name="connsiteY0" fmla="*/ 0 h 12727"/>
                  <a:gd name="connsiteX1" fmla="*/ 50054 w 50053"/>
                  <a:gd name="connsiteY1" fmla="*/ 0 h 12727"/>
                </a:gdLst>
                <a:ahLst/>
                <a:cxnLst>
                  <a:cxn ang="0">
                    <a:pos x="connsiteX0" y="connsiteY0"/>
                  </a:cxn>
                  <a:cxn ang="0">
                    <a:pos x="connsiteX1" y="connsiteY1"/>
                  </a:cxn>
                </a:cxnLst>
                <a:rect l="l" t="t" r="r" b="b"/>
                <a:pathLst>
                  <a:path w="50053" h="12727">
                    <a:moveTo>
                      <a:pt x="0" y="0"/>
                    </a:moveTo>
                    <a:lnTo>
                      <a:pt x="50054" y="0"/>
                    </a:lnTo>
                  </a:path>
                </a:pathLst>
              </a:custGeom>
              <a:ln w="12636" cap="flat">
                <a:solidFill>
                  <a:schemeClr val="tx2"/>
                </a:solid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36ABD713-06DB-488F-A2B6-A5C5771AE2FF}"/>
                  </a:ext>
                </a:extLst>
              </p:cNvPr>
              <p:cNvSpPr/>
              <p:nvPr/>
            </p:nvSpPr>
            <p:spPr>
              <a:xfrm>
                <a:off x="3269399" y="228657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6BFD0317-87BD-474A-953F-B005AB83D13B}"/>
                  </a:ext>
                </a:extLst>
              </p:cNvPr>
              <p:cNvSpPr/>
              <p:nvPr/>
            </p:nvSpPr>
            <p:spPr>
              <a:xfrm>
                <a:off x="3244372" y="2311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AC76FD9C-CFB5-4564-8D1E-1774071381E4}"/>
                  </a:ext>
                </a:extLst>
              </p:cNvPr>
              <p:cNvSpPr/>
              <p:nvPr/>
            </p:nvSpPr>
            <p:spPr>
              <a:xfrm>
                <a:off x="3240706" y="2286575"/>
                <a:ext cx="12639" cy="50527"/>
              </a:xfrm>
              <a:custGeom>
                <a:avLst/>
                <a:gdLst>
                  <a:gd name="connsiteX0" fmla="*/ 0 w 12639"/>
                  <a:gd name="connsiteY0" fmla="*/ 0 h 50527"/>
                  <a:gd name="connsiteX1" fmla="*/ 0 w 12639"/>
                  <a:gd name="connsiteY1" fmla="*/ 50527 h 50527"/>
                </a:gdLst>
                <a:ahLst/>
                <a:cxnLst>
                  <a:cxn ang="0">
                    <a:pos x="connsiteX0" y="connsiteY0"/>
                  </a:cxn>
                  <a:cxn ang="0">
                    <a:pos x="connsiteX1" y="connsiteY1"/>
                  </a:cxn>
                </a:cxnLst>
                <a:rect l="l" t="t" r="r" b="b"/>
                <a:pathLst>
                  <a:path w="12639" h="50527">
                    <a:moveTo>
                      <a:pt x="0" y="0"/>
                    </a:moveTo>
                    <a:lnTo>
                      <a:pt x="0" y="50527"/>
                    </a:lnTo>
                  </a:path>
                </a:pathLst>
              </a:custGeom>
              <a:ln w="12636" cap="flat">
                <a:solidFill>
                  <a:schemeClr val="tx2"/>
                </a:solid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7A41A48A-B9DB-4F1F-A072-BE19B1D23689}"/>
                  </a:ext>
                </a:extLst>
              </p:cNvPr>
              <p:cNvSpPr/>
              <p:nvPr/>
            </p:nvSpPr>
            <p:spPr>
              <a:xfrm>
                <a:off x="3215680" y="2311774"/>
                <a:ext cx="50180" cy="12727"/>
              </a:xfrm>
              <a:custGeom>
                <a:avLst/>
                <a:gdLst>
                  <a:gd name="connsiteX0" fmla="*/ 0 w 50180"/>
                  <a:gd name="connsiteY0" fmla="*/ 0 h 12727"/>
                  <a:gd name="connsiteX1" fmla="*/ 50180 w 50180"/>
                  <a:gd name="connsiteY1" fmla="*/ 0 h 12727"/>
                </a:gdLst>
                <a:ahLst/>
                <a:cxnLst>
                  <a:cxn ang="0">
                    <a:pos x="connsiteX0" y="connsiteY0"/>
                  </a:cxn>
                  <a:cxn ang="0">
                    <a:pos x="connsiteX1" y="connsiteY1"/>
                  </a:cxn>
                </a:cxnLst>
                <a:rect l="l" t="t" r="r" b="b"/>
                <a:pathLst>
                  <a:path w="50180" h="12727">
                    <a:moveTo>
                      <a:pt x="0" y="0"/>
                    </a:moveTo>
                    <a:lnTo>
                      <a:pt x="50180" y="0"/>
                    </a:lnTo>
                  </a:path>
                </a:pathLst>
              </a:custGeom>
              <a:ln w="12636" cap="flat">
                <a:solidFill>
                  <a:schemeClr val="tx2"/>
                </a:solidFill>
                <a:prstDash val="solid"/>
                <a:miter/>
              </a:ln>
            </p:spPr>
            <p:txBody>
              <a:bodyPr rtlCol="0" anchor="ctr"/>
              <a:lstStyle/>
              <a:p>
                <a:endParaRPr lang="en-GB"/>
              </a:p>
            </p:txBody>
          </p:sp>
        </p:grpSp>
      </p:grpSp>
      <p:sp>
        <p:nvSpPr>
          <p:cNvPr id="6" name="Slide Number Placeholder 5">
            <a:extLst>
              <a:ext uri="{FF2B5EF4-FFF2-40B4-BE49-F238E27FC236}">
                <a16:creationId xmlns:a16="http://schemas.microsoft.com/office/drawing/2014/main" id="{C601C554-6502-47B4-A2C1-BA633BCC99D7}"/>
              </a:ext>
            </a:extLst>
          </p:cNvPr>
          <p:cNvSpPr>
            <a:spLocks noGrp="1"/>
          </p:cNvSpPr>
          <p:nvPr>
            <p:ph type="sldNum" sz="quarter" idx="4"/>
          </p:nvPr>
        </p:nvSpPr>
        <p:spPr/>
        <p:txBody>
          <a:bodyPr/>
          <a:lstStyle/>
          <a:p>
            <a:fld id="{FCE43C0F-8A7B-3A4B-9DB5-B3472E36E833}" type="slidenum">
              <a:rPr lang="en-GB" smtClean="0"/>
              <a:pPr/>
              <a:t>39</a:t>
            </a:fld>
            <a:endParaRPr lang="en-GB" dirty="0"/>
          </a:p>
        </p:txBody>
      </p:sp>
    </p:spTree>
    <p:extLst>
      <p:ext uri="{BB962C8B-B14F-4D97-AF65-F5344CB8AC3E}">
        <p14:creationId xmlns:p14="http://schemas.microsoft.com/office/powerpoint/2010/main" val="187403970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B539B-2B35-41E4-A3FE-C1C75548FA1B}"/>
              </a:ext>
            </a:extLst>
          </p:cNvPr>
          <p:cNvSpPr>
            <a:spLocks noGrp="1"/>
          </p:cNvSpPr>
          <p:nvPr>
            <p:ph type="title"/>
          </p:nvPr>
        </p:nvSpPr>
        <p:spPr/>
        <p:txBody>
          <a:bodyPr/>
          <a:lstStyle/>
          <a:p>
            <a:r>
              <a:rPr lang="en-GB" dirty="0"/>
              <a:t>Disclaimer</a:t>
            </a:r>
          </a:p>
        </p:txBody>
      </p:sp>
      <p:sp>
        <p:nvSpPr>
          <p:cNvPr id="5" name="Content Placeholder 4">
            <a:extLst>
              <a:ext uri="{FF2B5EF4-FFF2-40B4-BE49-F238E27FC236}">
                <a16:creationId xmlns:a16="http://schemas.microsoft.com/office/drawing/2014/main" id="{A05318ED-F752-489F-A534-F81FF1CF5649}"/>
              </a:ext>
            </a:extLst>
          </p:cNvPr>
          <p:cNvSpPr>
            <a:spLocks noGrp="1"/>
          </p:cNvSpPr>
          <p:nvPr>
            <p:ph sz="quarter" idx="14"/>
          </p:nvPr>
        </p:nvSpPr>
        <p:spPr/>
        <p:txBody>
          <a:bodyPr>
            <a:normAutofit/>
          </a:bodyPr>
          <a:lstStyle/>
          <a:p>
            <a:pPr marL="0" indent="0">
              <a:buNone/>
            </a:pPr>
            <a:r>
              <a:rPr lang="en-GB" altLang="en-US" dirty="0"/>
              <a:t>This meeting is supported by an independent medical educational grant from Eisai Europe Limited. The programme is therefore independent; the content is not influenced by Eisai Europe Limited and is the sole responsibility of the experts</a:t>
            </a:r>
          </a:p>
          <a:p>
            <a:endParaRPr lang="en-GB" dirty="0"/>
          </a:p>
          <a:p>
            <a:pPr marL="0" indent="0">
              <a:buNone/>
            </a:pPr>
            <a:endParaRPr lang="en-GB" dirty="0"/>
          </a:p>
          <a:p>
            <a:pPr marL="0" indent="0">
              <a:buNone/>
            </a:pPr>
            <a:r>
              <a:rPr lang="en-GB" dirty="0"/>
              <a:t>Please note: </a:t>
            </a:r>
          </a:p>
          <a:p>
            <a:pPr marL="0" indent="0">
              <a:buNone/>
            </a:pPr>
            <a:r>
              <a:rPr lang="en-GB" dirty="0"/>
              <a:t>The views expressed within this presentation are the personal opinions of the experts. They do not necessarily represent the views of the experts’ academic institutions or the rest of the faculty</a:t>
            </a:r>
          </a:p>
        </p:txBody>
      </p:sp>
      <p:sp>
        <p:nvSpPr>
          <p:cNvPr id="8" name="Tijdelijke aanduiding voor inhoud 7">
            <a:extLst>
              <a:ext uri="{FF2B5EF4-FFF2-40B4-BE49-F238E27FC236}">
                <a16:creationId xmlns:a16="http://schemas.microsoft.com/office/drawing/2014/main" id="{92243262-EE60-D34A-913A-DD739E165E67}"/>
              </a:ext>
            </a:extLst>
          </p:cNvPr>
          <p:cNvSpPr>
            <a:spLocks noGrp="1"/>
          </p:cNvSpPr>
          <p:nvPr>
            <p:ph sz="quarter" idx="15"/>
          </p:nvPr>
        </p:nvSpPr>
        <p:spPr/>
        <p:txBody>
          <a:bodyPr/>
          <a:lstStyle/>
          <a:p>
            <a:endParaRPr lang="en-GB" dirty="0"/>
          </a:p>
        </p:txBody>
      </p:sp>
      <p:sp>
        <p:nvSpPr>
          <p:cNvPr id="2" name="Slide Number Placeholder 1">
            <a:extLst>
              <a:ext uri="{FF2B5EF4-FFF2-40B4-BE49-F238E27FC236}">
                <a16:creationId xmlns:a16="http://schemas.microsoft.com/office/drawing/2014/main" id="{836A3B78-F2DB-44FC-A53D-DB3CD95288BF}"/>
              </a:ext>
            </a:extLst>
          </p:cNvPr>
          <p:cNvSpPr>
            <a:spLocks noGrp="1"/>
          </p:cNvSpPr>
          <p:nvPr>
            <p:ph type="sldNum" sz="quarter" idx="4"/>
          </p:nvPr>
        </p:nvSpPr>
        <p:spPr/>
        <p:txBody>
          <a:bodyPr/>
          <a:lstStyle/>
          <a:p>
            <a:fld id="{FCE43C0F-8A7B-3A4B-9DB5-B3472E36E833}" type="slidenum">
              <a:rPr lang="en-GB" smtClean="0"/>
              <a:pPr/>
              <a:t>4</a:t>
            </a:fld>
            <a:endParaRPr lang="en-GB" dirty="0"/>
          </a:p>
        </p:txBody>
      </p:sp>
    </p:spTree>
    <p:extLst>
      <p:ext uri="{BB962C8B-B14F-4D97-AF65-F5344CB8AC3E}">
        <p14:creationId xmlns:p14="http://schemas.microsoft.com/office/powerpoint/2010/main" val="940828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200" y="246566"/>
            <a:ext cx="8740800" cy="1378394"/>
          </a:xfrm>
        </p:spPr>
        <p:txBody>
          <a:bodyPr>
            <a:noAutofit/>
          </a:bodyPr>
          <a:lstStyle/>
          <a:p>
            <a:r>
              <a:rPr lang="en-US" sz="2400" dirty="0"/>
              <a:t>The ASCO recommend to use sorafenib or Lenvatinib for patients who cannot be treated with atezolizumab + bevacizumab</a:t>
            </a:r>
            <a:r>
              <a:rPr lang="en-US" sz="2400" baseline="30000" dirty="0"/>
              <a:t>1</a:t>
            </a:r>
            <a:endParaRPr lang="fr-FR" sz="2400" baseline="30000" dirty="0"/>
          </a:p>
        </p:txBody>
      </p:sp>
      <p:sp>
        <p:nvSpPr>
          <p:cNvPr id="10" name="Content Placeholder 9">
            <a:extLst>
              <a:ext uri="{FF2B5EF4-FFF2-40B4-BE49-F238E27FC236}">
                <a16:creationId xmlns:a16="http://schemas.microsoft.com/office/drawing/2014/main" id="{93BF5F2C-FC6B-4ED5-8761-4C58340B033C}"/>
              </a:ext>
            </a:extLst>
          </p:cNvPr>
          <p:cNvSpPr>
            <a:spLocks noGrp="1"/>
          </p:cNvSpPr>
          <p:nvPr>
            <p:ph sz="quarter" idx="15"/>
          </p:nvPr>
        </p:nvSpPr>
        <p:spPr>
          <a:xfrm>
            <a:off x="620184" y="6205678"/>
            <a:ext cx="8116800" cy="579298"/>
          </a:xfrm>
        </p:spPr>
        <p:txBody>
          <a:bodyPr/>
          <a:lstStyle/>
          <a:p>
            <a:pPr>
              <a:spcBef>
                <a:spcPts val="0"/>
              </a:spcBef>
            </a:pPr>
            <a:r>
              <a:rPr lang="fr-FR" dirty="0"/>
              <a:t>ICI, immune checkpoint </a:t>
            </a:r>
            <a:r>
              <a:rPr lang="fr-FR" dirty="0" err="1"/>
              <a:t>inhibitor</a:t>
            </a:r>
            <a:r>
              <a:rPr lang="fr-FR" dirty="0"/>
              <a:t>; RCT, </a:t>
            </a:r>
            <a:r>
              <a:rPr lang="fr-FR" dirty="0" err="1"/>
              <a:t>randomized</a:t>
            </a:r>
            <a:r>
              <a:rPr lang="fr-FR" dirty="0"/>
              <a:t> </a:t>
            </a:r>
            <a:r>
              <a:rPr lang="fr-FR" dirty="0" err="1"/>
              <a:t>clinical</a:t>
            </a:r>
            <a:r>
              <a:rPr lang="fr-FR" dirty="0"/>
              <a:t> trial</a:t>
            </a:r>
          </a:p>
          <a:p>
            <a:pPr>
              <a:spcBef>
                <a:spcPts val="0"/>
              </a:spcBef>
            </a:pPr>
            <a:r>
              <a:rPr lang="fr-FR" dirty="0"/>
              <a:t>1. Gordan JD, et al. ASCO Guideline. J Clin </a:t>
            </a:r>
            <a:r>
              <a:rPr lang="fr-FR" dirty="0" err="1"/>
              <a:t>Oncol</a:t>
            </a:r>
            <a:r>
              <a:rPr lang="fr-FR" dirty="0"/>
              <a:t> 2020;38:4317-45 2. </a:t>
            </a:r>
            <a:r>
              <a:rPr lang="fr-FR" dirty="0" err="1"/>
              <a:t>Giannini</a:t>
            </a:r>
            <a:r>
              <a:rPr lang="fr-FR" dirty="0"/>
              <a:t> </a:t>
            </a:r>
            <a:r>
              <a:rPr lang="fr-FR" dirty="0" err="1"/>
              <a:t>EG,et</a:t>
            </a:r>
            <a:r>
              <a:rPr lang="fr-FR" dirty="0"/>
              <a:t> al. Cancers (Basel) 2019;11:1689 3. </a:t>
            </a:r>
            <a:r>
              <a:rPr lang="fr-FR" dirty="0" err="1"/>
              <a:t>Tovoli</a:t>
            </a:r>
            <a:r>
              <a:rPr lang="fr-FR" dirty="0"/>
              <a:t> </a:t>
            </a:r>
            <a:r>
              <a:rPr lang="fr-FR" dirty="0" err="1"/>
              <a:t>F,et</a:t>
            </a:r>
            <a:r>
              <a:rPr lang="fr-FR" dirty="0"/>
              <a:t> al.  Vaccines (Basel) 2020;8:578 </a:t>
            </a:r>
            <a:r>
              <a:rPr lang="en-GB" dirty="0">
                <a:solidFill>
                  <a:schemeClr val="tx2"/>
                </a:solidFill>
                <a:ea typeface="Aileron" charset="0"/>
                <a:cs typeface="Aileron" charset="0"/>
              </a:rPr>
              <a:t>S</a:t>
            </a:r>
            <a:r>
              <a:rPr lang="aa-ET">
                <a:solidFill>
                  <a:schemeClr val="tx2"/>
                </a:solidFill>
                <a:ea typeface="Aileron" charset="0"/>
                <a:cs typeface="Aileron" charset="0"/>
              </a:rPr>
              <a:t>ource table: </a:t>
            </a:r>
            <a:r>
              <a:rPr lang="en-GB" dirty="0" err="1">
                <a:solidFill>
                  <a:schemeClr val="tx2"/>
                </a:solidFill>
                <a:ea typeface="Aileron" charset="0"/>
                <a:cs typeface="Aileron" charset="0"/>
              </a:rPr>
              <a:t>Pelizzaro</a:t>
            </a:r>
            <a:r>
              <a:rPr lang="en-GB" dirty="0">
                <a:solidFill>
                  <a:schemeClr val="tx2"/>
                </a:solidFill>
                <a:ea typeface="Aileron" charset="0"/>
                <a:cs typeface="Aileron" charset="0"/>
              </a:rPr>
              <a:t> et al. Hepatoma Res 2021;7:36</a:t>
            </a:r>
            <a:endParaRPr lang="aa-ET">
              <a:solidFill>
                <a:schemeClr val="tx2"/>
              </a:solidFill>
              <a:ea typeface="Aileron" charset="0"/>
              <a:cs typeface="Aileron" charset="0"/>
            </a:endParaRPr>
          </a:p>
        </p:txBody>
      </p:sp>
      <p:pic>
        <p:nvPicPr>
          <p:cNvPr id="6" name="Image 5"/>
          <p:cNvPicPr>
            <a:picLocks noChangeAspect="1"/>
          </p:cNvPicPr>
          <p:nvPr/>
        </p:nvPicPr>
        <p:blipFill rotWithShape="1">
          <a:blip r:embed="rId2"/>
          <a:srcRect r="3444"/>
          <a:stretch/>
        </p:blipFill>
        <p:spPr>
          <a:xfrm>
            <a:off x="636286" y="1900446"/>
            <a:ext cx="6872448" cy="3923418"/>
          </a:xfrm>
          <a:prstGeom prst="rect">
            <a:avLst/>
          </a:prstGeom>
        </p:spPr>
      </p:pic>
      <p:sp>
        <p:nvSpPr>
          <p:cNvPr id="7" name="Rectangle 6"/>
          <p:cNvSpPr/>
          <p:nvPr/>
        </p:nvSpPr>
        <p:spPr>
          <a:xfrm>
            <a:off x="7834558" y="1954191"/>
            <a:ext cx="3538275" cy="584775"/>
          </a:xfrm>
          <a:prstGeom prst="rect">
            <a:avLst/>
          </a:prstGeom>
          <a:ln>
            <a:solidFill>
              <a:schemeClr val="accent1">
                <a:lumMod val="50000"/>
              </a:schemeClr>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1600" dirty="0"/>
              <a:t>Very restrictive criteria for treatment with ICI in clinical trials  </a:t>
            </a:r>
          </a:p>
        </p:txBody>
      </p:sp>
      <p:sp>
        <p:nvSpPr>
          <p:cNvPr id="5" name="Rectangle 4"/>
          <p:cNvSpPr/>
          <p:nvPr/>
        </p:nvSpPr>
        <p:spPr>
          <a:xfrm>
            <a:off x="7831566" y="3657735"/>
            <a:ext cx="3541267" cy="1569660"/>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en-US" sz="1600" dirty="0"/>
              <a:t>When the same Inclusion/Exclusion criteria of RCTs with ICI were applied, less than 30% of patients will be considered  potential candidate to treatment with ICI in the real-life clinical practice</a:t>
            </a:r>
            <a:r>
              <a:rPr lang="en-US" sz="1600" baseline="30000" dirty="0"/>
              <a:t>2,3</a:t>
            </a:r>
            <a:r>
              <a:rPr lang="en-US" sz="1600" dirty="0"/>
              <a:t> </a:t>
            </a:r>
            <a:endParaRPr lang="fr-FR" sz="1600" dirty="0"/>
          </a:p>
        </p:txBody>
      </p:sp>
      <p:sp>
        <p:nvSpPr>
          <p:cNvPr id="9" name="Rectangle 8"/>
          <p:cNvSpPr/>
          <p:nvPr/>
        </p:nvSpPr>
        <p:spPr>
          <a:xfrm>
            <a:off x="7831567" y="3074284"/>
            <a:ext cx="3541267" cy="584775"/>
          </a:xfrm>
          <a:prstGeom prst="rect">
            <a:avLst/>
          </a:prstGeom>
          <a:solidFill>
            <a:schemeClr val="accent1">
              <a:lumMod val="20000"/>
              <a:lumOff val="80000"/>
            </a:schemeClr>
          </a:solidFill>
          <a:ln>
            <a:noFill/>
          </a:ln>
        </p:spPr>
        <p:style>
          <a:lnRef idx="2">
            <a:schemeClr val="accent5"/>
          </a:lnRef>
          <a:fillRef idx="1">
            <a:schemeClr val="lt1"/>
          </a:fillRef>
          <a:effectRef idx="0">
            <a:schemeClr val="accent5"/>
          </a:effectRef>
          <a:fontRef idx="minor">
            <a:schemeClr val="dk1"/>
          </a:fontRef>
        </p:style>
        <p:txBody>
          <a:bodyPr wrap="square">
            <a:spAutoFit/>
          </a:bodyPr>
          <a:lstStyle/>
          <a:p>
            <a:r>
              <a:rPr lang="en-US" sz="1600" dirty="0">
                <a:solidFill>
                  <a:schemeClr val="tx2"/>
                </a:solidFill>
              </a:rPr>
              <a:t>Italian Liver Cancer (ITA.LI.CA) database  First-line scenario </a:t>
            </a:r>
          </a:p>
        </p:txBody>
      </p:sp>
      <p:sp>
        <p:nvSpPr>
          <p:cNvPr id="4" name="Slide Number Placeholder 3">
            <a:extLst>
              <a:ext uri="{FF2B5EF4-FFF2-40B4-BE49-F238E27FC236}">
                <a16:creationId xmlns:a16="http://schemas.microsoft.com/office/drawing/2014/main" id="{49D8C99E-E0D6-4FDD-8A45-EB01298BB0FE}"/>
              </a:ext>
            </a:extLst>
          </p:cNvPr>
          <p:cNvSpPr>
            <a:spLocks noGrp="1"/>
          </p:cNvSpPr>
          <p:nvPr>
            <p:ph type="sldNum" sz="quarter" idx="4"/>
          </p:nvPr>
        </p:nvSpPr>
        <p:spPr/>
        <p:txBody>
          <a:bodyPr/>
          <a:lstStyle/>
          <a:p>
            <a:fld id="{FCE43C0F-8A7B-3A4B-9DB5-B3472E36E833}" type="slidenum">
              <a:rPr lang="en-GB" smtClean="0"/>
              <a:pPr/>
              <a:t>40</a:t>
            </a:fld>
            <a:endParaRPr lang="en-GB" dirty="0"/>
          </a:p>
        </p:txBody>
      </p:sp>
    </p:spTree>
    <p:extLst>
      <p:ext uri="{BB962C8B-B14F-4D97-AF65-F5344CB8AC3E}">
        <p14:creationId xmlns:p14="http://schemas.microsoft.com/office/powerpoint/2010/main" val="19652514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6E3F0-0713-4427-A623-6A9C89305C01}"/>
              </a:ext>
            </a:extLst>
          </p:cNvPr>
          <p:cNvSpPr>
            <a:spLocks noGrp="1"/>
          </p:cNvSpPr>
          <p:nvPr>
            <p:ph type="title"/>
          </p:nvPr>
        </p:nvSpPr>
        <p:spPr/>
        <p:txBody>
          <a:bodyPr/>
          <a:lstStyle/>
          <a:p>
            <a:r>
              <a:rPr lang="en-US" sz="4000" dirty="0"/>
              <a:t>TKI</a:t>
            </a:r>
            <a:r>
              <a:rPr lang="en-US" sz="4000" cap="none" dirty="0"/>
              <a:t>s</a:t>
            </a:r>
            <a:r>
              <a:rPr lang="en-US" sz="4000" dirty="0"/>
              <a:t> in the treatment </a:t>
            </a:r>
            <a:r>
              <a:rPr lang="en-US" dirty="0"/>
              <a:t>of patients with HCC, </a:t>
            </a:r>
            <a:r>
              <a:rPr lang="en-US" sz="4000" dirty="0"/>
              <a:t>including sorafenib and lenvatinib, still have room in the therapeutic arsenal in patients with advanced </a:t>
            </a:r>
            <a:r>
              <a:rPr lang="en-US" sz="4000" dirty="0" err="1"/>
              <a:t>hcc</a:t>
            </a:r>
            <a:endParaRPr lang="en-GB" dirty="0"/>
          </a:p>
        </p:txBody>
      </p:sp>
      <p:sp>
        <p:nvSpPr>
          <p:cNvPr id="3" name="Slide Number Placeholder 2">
            <a:extLst>
              <a:ext uri="{FF2B5EF4-FFF2-40B4-BE49-F238E27FC236}">
                <a16:creationId xmlns:a16="http://schemas.microsoft.com/office/drawing/2014/main" id="{AB97CBCB-BCF6-49E2-8028-682ED7020961}"/>
              </a:ext>
            </a:extLst>
          </p:cNvPr>
          <p:cNvSpPr>
            <a:spLocks noGrp="1"/>
          </p:cNvSpPr>
          <p:nvPr>
            <p:ph type="sldNum" sz="quarter" idx="4"/>
          </p:nvPr>
        </p:nvSpPr>
        <p:spPr/>
        <p:txBody>
          <a:bodyPr/>
          <a:lstStyle/>
          <a:p>
            <a:fld id="{FCE43C0F-8A7B-3A4B-9DB5-B3472E36E833}" type="slidenum">
              <a:rPr lang="en-GB" smtClean="0"/>
              <a:pPr/>
              <a:t>41</a:t>
            </a:fld>
            <a:endParaRPr lang="en-GB" dirty="0"/>
          </a:p>
        </p:txBody>
      </p:sp>
    </p:spTree>
    <p:extLst>
      <p:ext uri="{BB962C8B-B14F-4D97-AF65-F5344CB8AC3E}">
        <p14:creationId xmlns:p14="http://schemas.microsoft.com/office/powerpoint/2010/main" val="413974496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Espace réservé du contenu 6"/>
          <p:cNvGraphicFramePr>
            <a:graphicFrameLocks noGrp="1"/>
          </p:cNvGraphicFramePr>
          <p:nvPr>
            <p:ph sz="quarter" idx="12"/>
          </p:nvPr>
        </p:nvGraphicFramePr>
        <p:xfrm>
          <a:off x="623888" y="1965957"/>
          <a:ext cx="10944226" cy="4234290"/>
        </p:xfrm>
        <a:graphic>
          <a:graphicData uri="http://schemas.openxmlformats.org/drawingml/2006/table">
            <a:tbl>
              <a:tblPr firstRow="1" bandRow="1">
                <a:tableStyleId>{5C22544A-7EE6-4342-B048-85BDC9FD1C3A}</a:tableStyleId>
              </a:tblPr>
              <a:tblGrid>
                <a:gridCol w="5472113">
                  <a:extLst>
                    <a:ext uri="{9D8B030D-6E8A-4147-A177-3AD203B41FA5}">
                      <a16:colId xmlns:a16="http://schemas.microsoft.com/office/drawing/2014/main" val="1447491950"/>
                    </a:ext>
                  </a:extLst>
                </a:gridCol>
                <a:gridCol w="5472113">
                  <a:extLst>
                    <a:ext uri="{9D8B030D-6E8A-4147-A177-3AD203B41FA5}">
                      <a16:colId xmlns:a16="http://schemas.microsoft.com/office/drawing/2014/main" val="571193377"/>
                    </a:ext>
                  </a:extLst>
                </a:gridCol>
              </a:tblGrid>
              <a:tr h="55308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err="1"/>
                        <a:t>Sorafenib</a:t>
                      </a:r>
                      <a:r>
                        <a:rPr lang="fr-FR" sz="1600" baseline="0" dirty="0"/>
                        <a:t> * (SHARP </a:t>
                      </a:r>
                      <a:r>
                        <a:rPr lang="fr-FR" sz="1600" baseline="0" dirty="0" err="1"/>
                        <a:t>Study</a:t>
                      </a:r>
                      <a:r>
                        <a:rPr lang="fr-FR" sz="1600" baseline="0" dirty="0"/>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noProof="0" dirty="0"/>
                        <a:t>(Less restrictive criteria)  </a:t>
                      </a:r>
                      <a:endParaRPr lang="en-US" sz="1600" noProof="0" dirty="0">
                        <a:solidFill>
                          <a:schemeClr val="accent4">
                            <a:lumMod val="60000"/>
                            <a:lumOff val="40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dirty="0"/>
                        <a:t>Lenvatinib</a:t>
                      </a:r>
                      <a:r>
                        <a:rPr lang="fr-FR" sz="1600" baseline="0" dirty="0"/>
                        <a:t> ** (REFLECT </a:t>
                      </a:r>
                      <a:r>
                        <a:rPr lang="fr-FR" sz="1600" baseline="0" dirty="0" err="1"/>
                        <a:t>Study</a:t>
                      </a:r>
                      <a:r>
                        <a:rPr lang="fr-FR" sz="1600" baseline="0" dirty="0"/>
                        <a:t>) </a:t>
                      </a:r>
                      <a:endParaRPr lang="fr-FR" sz="1600" dirty="0">
                        <a:solidFill>
                          <a:schemeClr val="accent4">
                            <a:lumMod val="60000"/>
                            <a:lumOff val="40000"/>
                          </a:schemeClr>
                        </a:solidFill>
                      </a:endParaRPr>
                    </a:p>
                    <a:p>
                      <a:endParaRPr lang="fr-FR" sz="1600" dirty="0"/>
                    </a:p>
                  </a:txBody>
                  <a:tcPr/>
                </a:tc>
                <a:extLst>
                  <a:ext uri="{0D108BD9-81ED-4DB2-BD59-A6C34878D82A}">
                    <a16:rowId xmlns:a16="http://schemas.microsoft.com/office/drawing/2014/main" val="187239237"/>
                  </a:ext>
                </a:extLst>
              </a:tr>
              <a:tr h="2910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2"/>
                          </a:solidFill>
                        </a:rPr>
                        <a:t>OS HR = 0.69 (vs</a:t>
                      </a:r>
                      <a:r>
                        <a:rPr lang="fr-FR" sz="1400" baseline="0" dirty="0">
                          <a:solidFill>
                            <a:schemeClr val="tx2"/>
                          </a:solidFill>
                        </a:rPr>
                        <a:t>. Placebo)</a:t>
                      </a:r>
                      <a:endParaRPr lang="fr-FR" sz="1400" dirty="0">
                        <a:solidFill>
                          <a:schemeClr val="tx2"/>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dirty="0">
                          <a:solidFill>
                            <a:schemeClr val="tx2"/>
                          </a:solidFill>
                        </a:rPr>
                        <a:t>OS HR = 0.92 (vs</a:t>
                      </a:r>
                      <a:r>
                        <a:rPr lang="fr-FR" sz="1400" baseline="0" dirty="0">
                          <a:solidFill>
                            <a:schemeClr val="tx2"/>
                          </a:solidFill>
                        </a:rPr>
                        <a:t>. </a:t>
                      </a:r>
                      <a:r>
                        <a:rPr lang="fr-FR" sz="1400" baseline="0" dirty="0" err="1">
                          <a:solidFill>
                            <a:schemeClr val="tx2"/>
                          </a:solidFill>
                        </a:rPr>
                        <a:t>sorafenib</a:t>
                      </a:r>
                      <a:r>
                        <a:rPr lang="fr-FR" sz="1400" baseline="0" dirty="0">
                          <a:solidFill>
                            <a:schemeClr val="tx2"/>
                          </a:solidFill>
                        </a:rPr>
                        <a:t>)</a:t>
                      </a:r>
                      <a:endParaRPr lang="fr-FR" sz="1400" dirty="0">
                        <a:solidFill>
                          <a:schemeClr val="tx2"/>
                        </a:solidFill>
                      </a:endParaRPr>
                    </a:p>
                  </a:txBody>
                  <a:tcPr>
                    <a:solidFill>
                      <a:schemeClr val="accent1">
                        <a:lumMod val="20000"/>
                        <a:lumOff val="80000"/>
                      </a:schemeClr>
                    </a:solidFill>
                  </a:tcPr>
                </a:tc>
                <a:extLst>
                  <a:ext uri="{0D108BD9-81ED-4DB2-BD59-A6C34878D82A}">
                    <a16:rowId xmlns:a16="http://schemas.microsoft.com/office/drawing/2014/main" val="3191568279"/>
                  </a:ext>
                </a:extLst>
              </a:tr>
              <a:tr h="494861">
                <a:tc>
                  <a:txBody>
                    <a:bodyPr/>
                    <a:lstStyle/>
                    <a:p>
                      <a:r>
                        <a:rPr lang="fr-FR" sz="1400" dirty="0">
                          <a:solidFill>
                            <a:schemeClr val="tx2"/>
                          </a:solidFill>
                        </a:rPr>
                        <a:t>CHILD A</a:t>
                      </a:r>
                    </a:p>
                    <a:p>
                      <a:r>
                        <a:rPr lang="fr-FR" sz="1400" b="1" dirty="0">
                          <a:solidFill>
                            <a:srgbClr val="FF0000"/>
                          </a:solidFill>
                        </a:rPr>
                        <a:t>ECOG-PS</a:t>
                      </a:r>
                      <a:r>
                        <a:rPr lang="fr-FR" sz="1400" b="1" baseline="0" dirty="0">
                          <a:solidFill>
                            <a:srgbClr val="FF0000"/>
                          </a:solidFill>
                        </a:rPr>
                        <a:t> ≤ 2</a:t>
                      </a:r>
                      <a:endParaRPr lang="fr-FR" sz="1400" b="1" dirty="0">
                        <a:solidFill>
                          <a:srgbClr val="FF0000"/>
                        </a:solidFill>
                      </a:endParaRPr>
                    </a:p>
                  </a:txBody>
                  <a:tcPr>
                    <a:noFill/>
                  </a:tcPr>
                </a:tc>
                <a:tc>
                  <a:txBody>
                    <a:bodyPr/>
                    <a:lstStyle/>
                    <a:p>
                      <a:r>
                        <a:rPr lang="fr-FR" sz="1400" dirty="0">
                          <a:solidFill>
                            <a:schemeClr val="tx2"/>
                          </a:solidFill>
                        </a:rPr>
                        <a:t>CHILD A</a:t>
                      </a:r>
                    </a:p>
                    <a:p>
                      <a:r>
                        <a:rPr lang="fr-FR" sz="1400" b="1" dirty="0">
                          <a:solidFill>
                            <a:srgbClr val="FF0000"/>
                          </a:solidFill>
                        </a:rPr>
                        <a:t>ECOG-PS</a:t>
                      </a:r>
                      <a:r>
                        <a:rPr lang="fr-FR" sz="1400" b="1" baseline="0" dirty="0">
                          <a:solidFill>
                            <a:srgbClr val="FF0000"/>
                          </a:solidFill>
                        </a:rPr>
                        <a:t> ≤ 1</a:t>
                      </a:r>
                      <a:endParaRPr lang="fr-FR" sz="1400" b="1" dirty="0">
                        <a:solidFill>
                          <a:srgbClr val="FF0000"/>
                        </a:solidFill>
                      </a:endParaRPr>
                    </a:p>
                  </a:txBody>
                  <a:tcPr>
                    <a:noFill/>
                  </a:tcPr>
                </a:tc>
                <a:extLst>
                  <a:ext uri="{0D108BD9-81ED-4DB2-BD59-A6C34878D82A}">
                    <a16:rowId xmlns:a16="http://schemas.microsoft.com/office/drawing/2014/main" val="1456362675"/>
                  </a:ext>
                </a:extLst>
              </a:tr>
              <a:tr h="1106159">
                <a:tc>
                  <a:txBody>
                    <a:bodyPr/>
                    <a:lstStyle/>
                    <a:p>
                      <a:r>
                        <a:rPr lang="en-US" sz="1400" b="1" kern="1200" dirty="0">
                          <a:solidFill>
                            <a:srgbClr val="FF0000"/>
                          </a:solidFill>
                          <a:latin typeface="+mn-lt"/>
                          <a:ea typeface="+mn-ea"/>
                          <a:cs typeface="+mn-cs"/>
                        </a:rPr>
                        <a:t>Region: European + Australasia: </a:t>
                      </a:r>
                      <a:r>
                        <a:rPr lang="en-US" sz="1400" b="1" kern="1200" baseline="0" dirty="0">
                          <a:solidFill>
                            <a:srgbClr val="FF0000"/>
                          </a:solidFill>
                          <a:latin typeface="+mn-lt"/>
                          <a:ea typeface="+mn-ea"/>
                          <a:cs typeface="+mn-cs"/>
                        </a:rPr>
                        <a:t> 88 %</a:t>
                      </a:r>
                    </a:p>
                    <a:p>
                      <a:r>
                        <a:rPr lang="en-US" sz="1400" b="1" kern="1200" dirty="0">
                          <a:solidFill>
                            <a:srgbClr val="FF0000"/>
                          </a:solidFill>
                          <a:latin typeface="+mn-lt"/>
                          <a:ea typeface="+mn-ea"/>
                          <a:cs typeface="+mn-cs"/>
                        </a:rPr>
                        <a:t>Cause of disease: </a:t>
                      </a:r>
                      <a:r>
                        <a:rPr lang="en-US" sz="1400" b="1" kern="1200" dirty="0">
                          <a:solidFill>
                            <a:schemeClr val="tx1"/>
                          </a:solidFill>
                          <a:latin typeface="+mn-lt"/>
                          <a:ea typeface="+mn-ea"/>
                          <a:cs typeface="+mn-cs"/>
                        </a:rPr>
                        <a:t>Hepatitis B: 19%; </a:t>
                      </a:r>
                      <a:r>
                        <a:rPr lang="en-US" sz="1400" b="1" kern="1200" dirty="0">
                          <a:solidFill>
                            <a:srgbClr val="FF0000"/>
                          </a:solidFill>
                          <a:latin typeface="+mn-lt"/>
                          <a:ea typeface="+mn-ea"/>
                          <a:cs typeface="+mn-cs"/>
                        </a:rPr>
                        <a:t>hepatitis C :</a:t>
                      </a:r>
                      <a:r>
                        <a:rPr lang="en-US" sz="1400" b="1" kern="1200" baseline="0" dirty="0">
                          <a:solidFill>
                            <a:srgbClr val="FF0000"/>
                          </a:solidFill>
                          <a:latin typeface="+mn-lt"/>
                          <a:ea typeface="+mn-ea"/>
                          <a:cs typeface="+mn-cs"/>
                        </a:rPr>
                        <a:t> 29%, </a:t>
                      </a:r>
                      <a:r>
                        <a:rPr lang="fr-FR" sz="1400" b="1" kern="1200" dirty="0" err="1">
                          <a:solidFill>
                            <a:srgbClr val="FF0000"/>
                          </a:solidFill>
                          <a:latin typeface="+mn-lt"/>
                          <a:ea typeface="+mn-ea"/>
                          <a:cs typeface="+mn-cs"/>
                        </a:rPr>
                        <a:t>Alcohol</a:t>
                      </a:r>
                      <a:r>
                        <a:rPr lang="fr-FR" sz="1400" b="1" kern="1200" dirty="0">
                          <a:solidFill>
                            <a:srgbClr val="FF0000"/>
                          </a:solidFill>
                          <a:latin typeface="+mn-lt"/>
                          <a:ea typeface="+mn-ea"/>
                          <a:cs typeface="+mn-cs"/>
                        </a:rPr>
                        <a:t>: 26%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noProof="0" dirty="0">
                          <a:solidFill>
                            <a:srgbClr val="004B97"/>
                          </a:solidFill>
                        </a:rPr>
                        <a:t>BCLC B/C</a:t>
                      </a:r>
                      <a:r>
                        <a:rPr lang="en-US" sz="1400" b="1" baseline="0" noProof="0" dirty="0">
                          <a:solidFill>
                            <a:srgbClr val="004B97"/>
                          </a:solidFill>
                        </a:rPr>
                        <a:t> : 18%/82%</a:t>
                      </a:r>
                      <a:r>
                        <a:rPr lang="en-US" sz="1400" b="1" baseline="30000" noProof="0" dirty="0">
                          <a:solidFill>
                            <a:srgbClr val="004B97"/>
                          </a:solidFill>
                        </a:rPr>
                        <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noProof="0" dirty="0">
                        <a:solidFill>
                          <a:srgbClr val="004B97"/>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noProof="0" dirty="0">
                        <a:solidFill>
                          <a:srgbClr val="004B97"/>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rgbClr val="004B97"/>
                          </a:solidFill>
                          <a:latin typeface="+mn-lt"/>
                          <a:ea typeface="+mn-ea"/>
                          <a:cs typeface="+mn-cs"/>
                        </a:rPr>
                        <a:t>MVI, extrahepatic spread or both : present 70%  </a:t>
                      </a:r>
                    </a:p>
                  </a:txBody>
                  <a:tcPr>
                    <a:solidFill>
                      <a:schemeClr val="accent1">
                        <a:lumMod val="20000"/>
                        <a:lumOff val="80000"/>
                      </a:schemeClr>
                    </a:solidFill>
                  </a:tcPr>
                </a:tc>
                <a:tc>
                  <a:txBody>
                    <a:bodyPr/>
                    <a:lstStyle/>
                    <a:p>
                      <a:r>
                        <a:rPr lang="en-US" sz="1400" b="1" noProof="0" dirty="0">
                          <a:solidFill>
                            <a:srgbClr val="FF0000"/>
                          </a:solidFill>
                        </a:rPr>
                        <a:t>Region: Asia-Pacific 67%</a:t>
                      </a:r>
                    </a:p>
                    <a:p>
                      <a:r>
                        <a:rPr lang="en-US" sz="1400" b="1" noProof="0" dirty="0">
                          <a:solidFill>
                            <a:srgbClr val="FF0000"/>
                          </a:solidFill>
                        </a:rPr>
                        <a:t>Cause of disease: Hepatitis B : 53%; </a:t>
                      </a:r>
                      <a:r>
                        <a:rPr lang="en-US" sz="1400" b="1" noProof="0" dirty="0">
                          <a:solidFill>
                            <a:schemeClr val="tx1"/>
                          </a:solidFill>
                        </a:rPr>
                        <a:t>hepatitis C: 19%; alcohol: 8%</a:t>
                      </a:r>
                    </a:p>
                    <a:p>
                      <a:r>
                        <a:rPr lang="en-US" sz="1400" b="1" noProof="0" dirty="0">
                          <a:solidFill>
                            <a:srgbClr val="004B97"/>
                          </a:solidFill>
                        </a:rPr>
                        <a:t>BCLC B/C</a:t>
                      </a:r>
                      <a:r>
                        <a:rPr lang="en-US" sz="1400" b="1" baseline="0" noProof="0" dirty="0">
                          <a:solidFill>
                            <a:srgbClr val="004B97"/>
                          </a:solidFill>
                        </a:rPr>
                        <a:t> : 22%/78%</a:t>
                      </a:r>
                    </a:p>
                    <a:p>
                      <a:r>
                        <a:rPr lang="en-US" sz="1400" b="1" baseline="0" noProof="0" dirty="0">
                          <a:solidFill>
                            <a:srgbClr val="FF0000"/>
                          </a:solidFill>
                        </a:rPr>
                        <a:t>No main portal vein invasion</a:t>
                      </a:r>
                    </a:p>
                    <a:p>
                      <a:r>
                        <a:rPr lang="en-US" sz="1400" b="1" baseline="0" noProof="0" dirty="0">
                          <a:solidFill>
                            <a:srgbClr val="FF0000"/>
                          </a:solidFill>
                        </a:rPr>
                        <a:t>&lt; 50 % of liver involvement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rgbClr val="004B97"/>
                          </a:solidFill>
                          <a:latin typeface="+mn-lt"/>
                          <a:ea typeface="+mn-ea"/>
                          <a:cs typeface="+mn-cs"/>
                        </a:rPr>
                        <a:t>MVI, extrahepatic spread or both : present 69%  </a:t>
                      </a:r>
                    </a:p>
                  </a:txBody>
                  <a:tcPr>
                    <a:solidFill>
                      <a:schemeClr val="accent1">
                        <a:lumMod val="20000"/>
                        <a:lumOff val="80000"/>
                      </a:schemeClr>
                    </a:solidFill>
                  </a:tcPr>
                </a:tc>
                <a:extLst>
                  <a:ext uri="{0D108BD9-81ED-4DB2-BD59-A6C34878D82A}">
                    <a16:rowId xmlns:a16="http://schemas.microsoft.com/office/drawing/2014/main" val="1193402728"/>
                  </a:ext>
                </a:extLst>
              </a:tr>
              <a:tr h="291094">
                <a:tc>
                  <a:txBody>
                    <a:bodyPr/>
                    <a:lstStyle/>
                    <a:p>
                      <a:r>
                        <a:rPr lang="fr-FR" sz="1400" kern="1200" dirty="0">
                          <a:solidFill>
                            <a:schemeClr val="tx2"/>
                          </a:solidFill>
                          <a:latin typeface="+mn-lt"/>
                          <a:ea typeface="+mn-ea"/>
                          <a:cs typeface="+mn-cs"/>
                        </a:rPr>
                        <a:t>F</a:t>
                      </a:r>
                      <a:r>
                        <a:rPr lang="en-US" sz="1400" kern="1200" noProof="0" dirty="0" err="1">
                          <a:solidFill>
                            <a:schemeClr val="tx2"/>
                          </a:solidFill>
                          <a:latin typeface="+mn-lt"/>
                          <a:ea typeface="+mn-ea"/>
                          <a:cs typeface="+mn-cs"/>
                        </a:rPr>
                        <a:t>atigue</a:t>
                      </a:r>
                      <a:r>
                        <a:rPr lang="en-US" sz="1400" kern="1200" noProof="0" dirty="0">
                          <a:solidFill>
                            <a:schemeClr val="tx2"/>
                          </a:solidFill>
                          <a:latin typeface="+mn-lt"/>
                          <a:ea typeface="+mn-ea"/>
                          <a:cs typeface="+mn-cs"/>
                        </a:rPr>
                        <a:t>, </a:t>
                      </a:r>
                      <a:r>
                        <a:rPr lang="en-US" sz="1400" b="1" kern="1200" noProof="0" dirty="0">
                          <a:solidFill>
                            <a:srgbClr val="FF0000"/>
                          </a:solidFill>
                          <a:latin typeface="+mn-lt"/>
                          <a:ea typeface="+mn-ea"/>
                          <a:cs typeface="+mn-cs"/>
                        </a:rPr>
                        <a:t>HFS</a:t>
                      </a:r>
                      <a:r>
                        <a:rPr lang="en-US" sz="1400" kern="1200" noProof="0" dirty="0">
                          <a:solidFill>
                            <a:schemeClr val="tx2"/>
                          </a:solidFill>
                          <a:latin typeface="+mn-lt"/>
                          <a:ea typeface="+mn-ea"/>
                          <a:cs typeface="+mn-cs"/>
                        </a:rPr>
                        <a:t>,</a:t>
                      </a:r>
                      <a:r>
                        <a:rPr lang="en-US" sz="1400" kern="1200" baseline="0" noProof="0" dirty="0">
                          <a:solidFill>
                            <a:schemeClr val="tx2"/>
                          </a:solidFill>
                          <a:latin typeface="+mn-lt"/>
                          <a:ea typeface="+mn-ea"/>
                          <a:cs typeface="+mn-cs"/>
                        </a:rPr>
                        <a:t> Diarrhea, </a:t>
                      </a:r>
                      <a:r>
                        <a:rPr lang="en-US" sz="1400" b="1" kern="1200" baseline="0" noProof="0" dirty="0">
                          <a:solidFill>
                            <a:srgbClr val="FF0000"/>
                          </a:solidFill>
                          <a:latin typeface="+mn-lt"/>
                          <a:ea typeface="+mn-ea"/>
                          <a:cs typeface="+mn-cs"/>
                        </a:rPr>
                        <a:t>skin reaction, hypophosphatemia</a:t>
                      </a: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kern="1200" dirty="0">
                          <a:solidFill>
                            <a:schemeClr val="tx2"/>
                          </a:solidFill>
                          <a:latin typeface="+mn-lt"/>
                          <a:ea typeface="+mn-ea"/>
                          <a:cs typeface="+mn-cs"/>
                        </a:rPr>
                        <a:t>F</a:t>
                      </a:r>
                      <a:r>
                        <a:rPr lang="en-US" sz="1400" kern="1200" noProof="0" dirty="0" err="1">
                          <a:solidFill>
                            <a:schemeClr val="tx2"/>
                          </a:solidFill>
                          <a:latin typeface="+mn-lt"/>
                          <a:ea typeface="+mn-ea"/>
                          <a:cs typeface="+mn-cs"/>
                        </a:rPr>
                        <a:t>atigue</a:t>
                      </a:r>
                      <a:r>
                        <a:rPr lang="en-US" sz="1400" kern="1200" noProof="0" dirty="0">
                          <a:solidFill>
                            <a:schemeClr val="tx2"/>
                          </a:solidFill>
                          <a:latin typeface="+mn-lt"/>
                          <a:ea typeface="+mn-ea"/>
                          <a:cs typeface="+mn-cs"/>
                        </a:rPr>
                        <a:t>, HFS,</a:t>
                      </a:r>
                      <a:r>
                        <a:rPr lang="en-US" sz="1400" kern="1200" baseline="0" noProof="0" dirty="0">
                          <a:solidFill>
                            <a:schemeClr val="tx2"/>
                          </a:solidFill>
                          <a:latin typeface="+mn-lt"/>
                          <a:ea typeface="+mn-ea"/>
                          <a:cs typeface="+mn-cs"/>
                        </a:rPr>
                        <a:t> Diarrhea, </a:t>
                      </a:r>
                      <a:r>
                        <a:rPr lang="en-US" sz="1400" b="1" kern="1200" baseline="0" noProof="0" dirty="0">
                          <a:solidFill>
                            <a:srgbClr val="FF0000"/>
                          </a:solidFill>
                          <a:latin typeface="+mn-lt"/>
                          <a:ea typeface="+mn-ea"/>
                          <a:cs typeface="+mn-cs"/>
                        </a:rPr>
                        <a:t>hypertension, proteinuria </a:t>
                      </a:r>
                      <a:endParaRPr lang="en-US" sz="1400" b="1" kern="1200" noProof="0" dirty="0">
                        <a:solidFill>
                          <a:srgbClr val="FF0000"/>
                        </a:solidFill>
                        <a:latin typeface="+mn-lt"/>
                        <a:ea typeface="+mn-ea"/>
                        <a:cs typeface="+mn-cs"/>
                      </a:endParaRPr>
                    </a:p>
                  </a:txBody>
                  <a:tcPr>
                    <a:noFill/>
                  </a:tcPr>
                </a:tc>
                <a:extLst>
                  <a:ext uri="{0D108BD9-81ED-4DB2-BD59-A6C34878D82A}">
                    <a16:rowId xmlns:a16="http://schemas.microsoft.com/office/drawing/2014/main" val="1977944595"/>
                  </a:ext>
                </a:extLst>
              </a:tr>
              <a:tr h="546210">
                <a:tc>
                  <a:txBody>
                    <a:bodyPr/>
                    <a:lstStyle/>
                    <a:p>
                      <a:r>
                        <a:rPr lang="en-US" sz="1400" noProof="0" dirty="0">
                          <a:solidFill>
                            <a:schemeClr val="tx2"/>
                          </a:solidFill>
                        </a:rPr>
                        <a:t>Study design</a:t>
                      </a:r>
                      <a:r>
                        <a:rPr lang="en-US" sz="1400" baseline="0" noProof="0" dirty="0">
                          <a:solidFill>
                            <a:schemeClr val="tx2"/>
                          </a:solidFill>
                        </a:rPr>
                        <a:t> </a:t>
                      </a:r>
                    </a:p>
                    <a:p>
                      <a:r>
                        <a:rPr lang="fr-FR" sz="1400" b="1" kern="1200" dirty="0">
                          <a:solidFill>
                            <a:srgbClr val="FF0000"/>
                          </a:solidFill>
                          <a:latin typeface="+mn-lt"/>
                          <a:ea typeface="+mn-ea"/>
                          <a:cs typeface="+mn-cs"/>
                        </a:rPr>
                        <a:t>Double-</a:t>
                      </a:r>
                      <a:r>
                        <a:rPr lang="fr-FR" sz="1400" b="1" kern="1200" dirty="0" err="1">
                          <a:solidFill>
                            <a:srgbClr val="FF0000"/>
                          </a:solidFill>
                          <a:latin typeface="+mn-lt"/>
                          <a:ea typeface="+mn-ea"/>
                          <a:cs typeface="+mn-cs"/>
                        </a:rPr>
                        <a:t>blind</a:t>
                      </a:r>
                      <a:r>
                        <a:rPr lang="fr-FR" sz="1400" b="1" kern="1200" dirty="0">
                          <a:solidFill>
                            <a:srgbClr val="FF0000"/>
                          </a:solidFill>
                          <a:latin typeface="+mn-lt"/>
                          <a:ea typeface="+mn-ea"/>
                          <a:cs typeface="+mn-cs"/>
                        </a:rPr>
                        <a:t>, placebo-</a:t>
                      </a:r>
                      <a:r>
                        <a:rPr lang="fr-FR" sz="1400" b="1" kern="1200" dirty="0" err="1">
                          <a:solidFill>
                            <a:srgbClr val="FF0000"/>
                          </a:solidFill>
                          <a:latin typeface="+mn-lt"/>
                          <a:ea typeface="+mn-ea"/>
                          <a:cs typeface="+mn-cs"/>
                        </a:rPr>
                        <a:t>controlled</a:t>
                      </a:r>
                      <a:r>
                        <a:rPr lang="fr-FR" sz="1400" b="1" kern="1200" dirty="0">
                          <a:solidFill>
                            <a:srgbClr val="FF0000"/>
                          </a:solidFill>
                          <a:latin typeface="+mn-lt"/>
                          <a:ea typeface="+mn-ea"/>
                          <a:cs typeface="+mn-cs"/>
                        </a:rPr>
                        <a:t> trial</a:t>
                      </a:r>
                    </a:p>
                  </a:txBody>
                  <a:tcPr>
                    <a:solidFill>
                      <a:schemeClr val="accent1">
                        <a:lumMod val="20000"/>
                        <a:lumOff val="80000"/>
                      </a:schemeClr>
                    </a:solidFill>
                  </a:tcPr>
                </a:tc>
                <a:tc>
                  <a:txBody>
                    <a:bodyPr/>
                    <a:lstStyle/>
                    <a:p>
                      <a:r>
                        <a:rPr lang="en-US" sz="1400" noProof="0" dirty="0">
                          <a:solidFill>
                            <a:schemeClr val="tx2"/>
                          </a:solidFill>
                        </a:rPr>
                        <a:t>Study design</a:t>
                      </a:r>
                      <a:r>
                        <a:rPr lang="en-US" sz="1400" baseline="0" noProof="0" dirty="0">
                          <a:solidFill>
                            <a:schemeClr val="tx2"/>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noProof="0" dirty="0">
                          <a:solidFill>
                            <a:srgbClr val="FF0000"/>
                          </a:solidFill>
                          <a:latin typeface="+mn-lt"/>
                          <a:ea typeface="+mn-ea"/>
                          <a:cs typeface="+mn-cs"/>
                        </a:rPr>
                        <a:t>Open-label Trial,</a:t>
                      </a:r>
                      <a:r>
                        <a:rPr lang="en-US" sz="1400" b="1" kern="1200" baseline="0" noProof="0" dirty="0">
                          <a:solidFill>
                            <a:srgbClr val="FF0000"/>
                          </a:solidFill>
                          <a:latin typeface="+mn-lt"/>
                          <a:ea typeface="+mn-ea"/>
                          <a:cs typeface="+mn-cs"/>
                        </a:rPr>
                        <a:t> </a:t>
                      </a:r>
                      <a:r>
                        <a:rPr lang="en-US" sz="1400" b="1" kern="1200" noProof="0" dirty="0">
                          <a:solidFill>
                            <a:srgbClr val="FF0000"/>
                          </a:solidFill>
                          <a:latin typeface="+mn-lt"/>
                          <a:ea typeface="+mn-ea"/>
                          <a:cs typeface="+mn-cs"/>
                        </a:rPr>
                        <a:t>Non-inferior study </a:t>
                      </a:r>
                    </a:p>
                  </a:txBody>
                  <a:tcPr>
                    <a:solidFill>
                      <a:schemeClr val="accent1">
                        <a:lumMod val="20000"/>
                        <a:lumOff val="80000"/>
                      </a:schemeClr>
                    </a:solidFill>
                  </a:tcPr>
                </a:tc>
                <a:extLst>
                  <a:ext uri="{0D108BD9-81ED-4DB2-BD59-A6C34878D82A}">
                    <a16:rowId xmlns:a16="http://schemas.microsoft.com/office/drawing/2014/main" val="1896350846"/>
                  </a:ext>
                </a:extLst>
              </a:tr>
              <a:tr h="291094">
                <a:tc>
                  <a:txBody>
                    <a:bodyPr/>
                    <a:lstStyle/>
                    <a:p>
                      <a:r>
                        <a:rPr lang="en-US" sz="1400" noProof="0" dirty="0">
                          <a:solidFill>
                            <a:schemeClr val="tx2"/>
                          </a:solidFill>
                        </a:rPr>
                        <a:t>FDA and</a:t>
                      </a:r>
                      <a:r>
                        <a:rPr lang="en-US" sz="1400" baseline="0" noProof="0" dirty="0">
                          <a:solidFill>
                            <a:schemeClr val="tx2"/>
                          </a:solidFill>
                        </a:rPr>
                        <a:t> EMA Approval </a:t>
                      </a:r>
                      <a:endParaRPr lang="en-US" sz="1400" noProof="0" dirty="0">
                        <a:solidFill>
                          <a:schemeClr val="tx2"/>
                        </a:solidFill>
                      </a:endParaRPr>
                    </a:p>
                  </a:txBody>
                  <a:tcPr>
                    <a:noFill/>
                  </a:tcPr>
                </a:tc>
                <a:tc>
                  <a:txBody>
                    <a:bodyPr/>
                    <a:lstStyle/>
                    <a:p>
                      <a:r>
                        <a:rPr lang="en-US" sz="1400" noProof="0" dirty="0">
                          <a:solidFill>
                            <a:schemeClr val="tx2"/>
                          </a:solidFill>
                        </a:rPr>
                        <a:t>FDA and</a:t>
                      </a:r>
                      <a:r>
                        <a:rPr lang="en-US" sz="1400" baseline="0" noProof="0" dirty="0">
                          <a:solidFill>
                            <a:schemeClr val="tx2"/>
                          </a:solidFill>
                        </a:rPr>
                        <a:t> EMA Approval </a:t>
                      </a:r>
                      <a:endParaRPr lang="en-US" sz="1400" noProof="0" dirty="0">
                        <a:solidFill>
                          <a:schemeClr val="tx2"/>
                        </a:solidFill>
                      </a:endParaRPr>
                    </a:p>
                  </a:txBody>
                  <a:tcPr>
                    <a:noFill/>
                  </a:tcPr>
                </a:tc>
                <a:extLst>
                  <a:ext uri="{0D108BD9-81ED-4DB2-BD59-A6C34878D82A}">
                    <a16:rowId xmlns:a16="http://schemas.microsoft.com/office/drawing/2014/main" val="2106746324"/>
                  </a:ext>
                </a:extLst>
              </a:tr>
              <a:tr h="291094">
                <a:tc>
                  <a:txBody>
                    <a:bodyPr/>
                    <a:lstStyle/>
                    <a:p>
                      <a:r>
                        <a:rPr lang="en-US" sz="1400" b="1" noProof="0" dirty="0">
                          <a:solidFill>
                            <a:schemeClr val="tx2"/>
                          </a:solidFill>
                        </a:rPr>
                        <a:t>Higher</a:t>
                      </a:r>
                      <a:r>
                        <a:rPr lang="en-US" sz="1400" b="1" baseline="0" noProof="0" dirty="0">
                          <a:solidFill>
                            <a:schemeClr val="tx2"/>
                          </a:solidFill>
                        </a:rPr>
                        <a:t> benefit for hepatitis C patients?*** </a:t>
                      </a:r>
                      <a:endParaRPr lang="en-US" sz="1400" b="1" noProof="0"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en-US" sz="1400" b="1" noProof="0" dirty="0">
                          <a:solidFill>
                            <a:schemeClr val="tx2"/>
                          </a:solidFill>
                        </a:rPr>
                        <a:t>Higher</a:t>
                      </a:r>
                      <a:r>
                        <a:rPr lang="en-US" sz="1400" b="1" baseline="0" noProof="0" dirty="0">
                          <a:solidFill>
                            <a:schemeClr val="tx2"/>
                          </a:solidFill>
                        </a:rPr>
                        <a:t> benefit for hepatitis B patients?*** </a:t>
                      </a:r>
                      <a:endParaRPr lang="en-US" sz="1400" b="1" noProof="0"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654595366"/>
                  </a:ext>
                </a:extLst>
              </a:tr>
            </a:tbl>
          </a:graphicData>
        </a:graphic>
      </p:graphicFrame>
      <p:sp>
        <p:nvSpPr>
          <p:cNvPr id="2" name="Titre 1"/>
          <p:cNvSpPr>
            <a:spLocks noGrp="1"/>
          </p:cNvSpPr>
          <p:nvPr>
            <p:ph type="title"/>
          </p:nvPr>
        </p:nvSpPr>
        <p:spPr/>
        <p:txBody>
          <a:bodyPr/>
          <a:lstStyle/>
          <a:p>
            <a:r>
              <a:rPr lang="en-US" sz="2400" dirty="0"/>
              <a:t>TKI</a:t>
            </a:r>
            <a:r>
              <a:rPr lang="en-US" sz="2400" cap="none" dirty="0"/>
              <a:t>s</a:t>
            </a:r>
            <a:r>
              <a:rPr lang="en-US" sz="2400" dirty="0"/>
              <a:t> for advanced HCC</a:t>
            </a:r>
          </a:p>
        </p:txBody>
      </p:sp>
      <p:sp>
        <p:nvSpPr>
          <p:cNvPr id="10" name="Content Placeholder 9">
            <a:extLst>
              <a:ext uri="{FF2B5EF4-FFF2-40B4-BE49-F238E27FC236}">
                <a16:creationId xmlns:a16="http://schemas.microsoft.com/office/drawing/2014/main" id="{A9C78AA2-797A-48D0-8808-6B1D5251CAD4}"/>
              </a:ext>
            </a:extLst>
          </p:cNvPr>
          <p:cNvSpPr>
            <a:spLocks noGrp="1"/>
          </p:cNvSpPr>
          <p:nvPr>
            <p:ph sz="quarter" idx="15"/>
          </p:nvPr>
        </p:nvSpPr>
        <p:spPr>
          <a:xfrm>
            <a:off x="620184" y="6228418"/>
            <a:ext cx="10720916" cy="629581"/>
          </a:xfrm>
        </p:spPr>
        <p:txBody>
          <a:bodyPr/>
          <a:lstStyle/>
          <a:p>
            <a:pPr>
              <a:spcBef>
                <a:spcPts val="0"/>
              </a:spcBef>
            </a:pPr>
            <a:r>
              <a:rPr lang="fr-FR" baseline="30000" dirty="0" err="1"/>
              <a:t>a</a:t>
            </a:r>
            <a:r>
              <a:rPr lang="fr-FR" dirty="0" err="1"/>
              <a:t>One</a:t>
            </a:r>
            <a:r>
              <a:rPr lang="fr-FR" dirty="0"/>
              <a:t> patient in the sorafenib group </a:t>
            </a:r>
            <a:r>
              <a:rPr lang="fr-FR" dirty="0" err="1"/>
              <a:t>had</a:t>
            </a:r>
            <a:r>
              <a:rPr lang="fr-FR" dirty="0"/>
              <a:t> a BCLC score of D and a Child–</a:t>
            </a:r>
            <a:r>
              <a:rPr lang="fr-FR" dirty="0" err="1"/>
              <a:t>Pugh</a:t>
            </a:r>
            <a:r>
              <a:rPr lang="fr-FR" dirty="0"/>
              <a:t> class of C. *</a:t>
            </a:r>
            <a:r>
              <a:rPr lang="fr-FR" dirty="0" err="1"/>
              <a:t>Llovet</a:t>
            </a:r>
            <a:r>
              <a:rPr lang="fr-FR" dirty="0"/>
              <a:t> </a:t>
            </a:r>
            <a:r>
              <a:rPr lang="fr-FR" dirty="0" err="1"/>
              <a:t>Jel</a:t>
            </a:r>
            <a:r>
              <a:rPr lang="fr-FR" dirty="0"/>
              <a:t> al. N </a:t>
            </a:r>
            <a:r>
              <a:rPr lang="fr-FR" dirty="0" err="1"/>
              <a:t>Engl</a:t>
            </a:r>
            <a:r>
              <a:rPr lang="fr-FR" dirty="0"/>
              <a:t> J Med 2008;359:378-90.</a:t>
            </a:r>
            <a:r>
              <a:rPr lang="en-GB" dirty="0"/>
              <a:t> </a:t>
            </a:r>
            <a:r>
              <a:rPr lang="fr-FR" dirty="0"/>
              <a:t>**</a:t>
            </a:r>
            <a:r>
              <a:rPr lang="fr-FR" dirty="0" err="1"/>
              <a:t>Kudo</a:t>
            </a:r>
            <a:r>
              <a:rPr lang="fr-FR" dirty="0"/>
              <a:t> M et al, Lancet 2018;391(10126):1163-1173. ***</a:t>
            </a:r>
            <a:r>
              <a:rPr lang="fr-FR" dirty="0" err="1"/>
              <a:t>Bouattour</a:t>
            </a:r>
            <a:r>
              <a:rPr lang="fr-FR" dirty="0"/>
              <a:t> M et al, </a:t>
            </a:r>
            <a:r>
              <a:rPr lang="fr-FR" dirty="0" err="1"/>
              <a:t>Liver</a:t>
            </a:r>
            <a:r>
              <a:rPr lang="fr-FR" dirty="0"/>
              <a:t> Cancer 2019;8(5):341-358</a:t>
            </a:r>
          </a:p>
        </p:txBody>
      </p:sp>
      <p:sp>
        <p:nvSpPr>
          <p:cNvPr id="4" name="Espace réservé du contenu 1"/>
          <p:cNvSpPr txBox="1">
            <a:spLocks/>
          </p:cNvSpPr>
          <p:nvPr/>
        </p:nvSpPr>
        <p:spPr>
          <a:xfrm>
            <a:off x="2068268" y="1472047"/>
            <a:ext cx="8032750" cy="4534306"/>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FR" dirty="0"/>
          </a:p>
        </p:txBody>
      </p:sp>
      <p:sp>
        <p:nvSpPr>
          <p:cNvPr id="5" name="Rectangle à coins arrondis 4"/>
          <p:cNvSpPr/>
          <p:nvPr/>
        </p:nvSpPr>
        <p:spPr>
          <a:xfrm>
            <a:off x="619200" y="1416927"/>
            <a:ext cx="10948913" cy="493059"/>
          </a:xfrm>
          <a:prstGeom prst="rect">
            <a:avLst/>
          </a:prstGeom>
          <a:solidFill>
            <a:schemeClr val="accent1">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fr-FR" sz="1600" dirty="0">
                <a:solidFill>
                  <a:schemeClr val="bg1"/>
                </a:solidFill>
              </a:rPr>
              <a:t>Advanced HCC (</a:t>
            </a:r>
            <a:r>
              <a:rPr lang="fr-FR" sz="1600" dirty="0" err="1">
                <a:solidFill>
                  <a:schemeClr val="bg1"/>
                </a:solidFill>
              </a:rPr>
              <a:t>vascular</a:t>
            </a:r>
            <a:r>
              <a:rPr lang="fr-FR" sz="1600" dirty="0">
                <a:solidFill>
                  <a:schemeClr val="bg1"/>
                </a:solidFill>
              </a:rPr>
              <a:t> invasion and/or </a:t>
            </a:r>
            <a:r>
              <a:rPr lang="fr-FR" sz="1600" dirty="0" err="1">
                <a:solidFill>
                  <a:schemeClr val="bg1"/>
                </a:solidFill>
              </a:rPr>
              <a:t>extrahepatic</a:t>
            </a:r>
            <a:r>
              <a:rPr lang="fr-FR" sz="1600" dirty="0">
                <a:solidFill>
                  <a:schemeClr val="bg1"/>
                </a:solidFill>
              </a:rPr>
              <a:t> spread) </a:t>
            </a:r>
          </a:p>
          <a:p>
            <a:pPr algn="ctr"/>
            <a:r>
              <a:rPr lang="fr-FR" sz="1600" dirty="0" err="1">
                <a:solidFill>
                  <a:schemeClr val="bg1"/>
                </a:solidFill>
              </a:rPr>
              <a:t>Intermediate</a:t>
            </a:r>
            <a:r>
              <a:rPr lang="fr-FR" sz="1600" dirty="0">
                <a:solidFill>
                  <a:schemeClr val="bg1"/>
                </a:solidFill>
              </a:rPr>
              <a:t> HCC </a:t>
            </a:r>
            <a:r>
              <a:rPr lang="fr-FR" sz="1600" dirty="0" err="1">
                <a:solidFill>
                  <a:schemeClr val="bg1"/>
                </a:solidFill>
              </a:rPr>
              <a:t>failed</a:t>
            </a:r>
            <a:r>
              <a:rPr lang="fr-FR" sz="1600" dirty="0">
                <a:solidFill>
                  <a:schemeClr val="bg1"/>
                </a:solidFill>
              </a:rPr>
              <a:t> or progressive </a:t>
            </a:r>
            <a:r>
              <a:rPr lang="fr-FR" sz="1600" dirty="0" err="1">
                <a:solidFill>
                  <a:schemeClr val="bg1"/>
                </a:solidFill>
              </a:rPr>
              <a:t>after</a:t>
            </a:r>
            <a:r>
              <a:rPr lang="fr-FR" sz="1600" dirty="0">
                <a:solidFill>
                  <a:schemeClr val="bg1"/>
                </a:solidFill>
              </a:rPr>
              <a:t> </a:t>
            </a:r>
            <a:r>
              <a:rPr lang="fr-FR" sz="1600" dirty="0" err="1">
                <a:solidFill>
                  <a:schemeClr val="bg1"/>
                </a:solidFill>
              </a:rPr>
              <a:t>loco-regional</a:t>
            </a:r>
            <a:r>
              <a:rPr lang="fr-FR" sz="1600" dirty="0">
                <a:solidFill>
                  <a:schemeClr val="bg1"/>
                </a:solidFill>
              </a:rPr>
              <a:t> </a:t>
            </a:r>
            <a:r>
              <a:rPr lang="fr-FR" sz="1600" dirty="0" err="1">
                <a:solidFill>
                  <a:schemeClr val="bg1"/>
                </a:solidFill>
              </a:rPr>
              <a:t>therapies</a:t>
            </a:r>
            <a:r>
              <a:rPr lang="fr-FR" sz="1600" dirty="0">
                <a:solidFill>
                  <a:schemeClr val="bg1"/>
                </a:solidFill>
              </a:rPr>
              <a:t> </a:t>
            </a:r>
          </a:p>
        </p:txBody>
      </p:sp>
      <p:sp>
        <p:nvSpPr>
          <p:cNvPr id="3" name="Slide Number Placeholder 2">
            <a:extLst>
              <a:ext uri="{FF2B5EF4-FFF2-40B4-BE49-F238E27FC236}">
                <a16:creationId xmlns:a16="http://schemas.microsoft.com/office/drawing/2014/main" id="{A551DC71-3381-431E-9111-6AC91F1AC775}"/>
              </a:ext>
            </a:extLst>
          </p:cNvPr>
          <p:cNvSpPr>
            <a:spLocks noGrp="1"/>
          </p:cNvSpPr>
          <p:nvPr>
            <p:ph type="sldNum" sz="quarter" idx="4"/>
          </p:nvPr>
        </p:nvSpPr>
        <p:spPr/>
        <p:txBody>
          <a:bodyPr/>
          <a:lstStyle/>
          <a:p>
            <a:fld id="{FCE43C0F-8A7B-3A4B-9DB5-B3472E36E833}" type="slidenum">
              <a:rPr lang="en-GB" smtClean="0"/>
              <a:pPr/>
              <a:t>42</a:t>
            </a:fld>
            <a:endParaRPr lang="en-GB" dirty="0"/>
          </a:p>
        </p:txBody>
      </p:sp>
    </p:spTree>
    <p:extLst>
      <p:ext uri="{BB962C8B-B14F-4D97-AF65-F5344CB8AC3E}">
        <p14:creationId xmlns:p14="http://schemas.microsoft.com/office/powerpoint/2010/main" val="463819813"/>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400" dirty="0">
                <a:ea typeface="ＭＳ Ｐゴシック" panose="020B0600070205080204" pitchFamily="34" charset="-128"/>
              </a:rPr>
              <a:t>Learning </a:t>
            </a:r>
            <a:r>
              <a:rPr lang="fr-FR" sz="2400" dirty="0" err="1">
                <a:ea typeface="ＭＳ Ｐゴシック" panose="020B0600070205080204" pitchFamily="34" charset="-128"/>
              </a:rPr>
              <a:t>from</a:t>
            </a:r>
            <a:r>
              <a:rPr lang="fr-FR" sz="2400" dirty="0">
                <a:ea typeface="ＭＳ Ｐゴシック" panose="020B0600070205080204" pitchFamily="34" charset="-128"/>
              </a:rPr>
              <a:t> </a:t>
            </a:r>
            <a:r>
              <a:rPr lang="fr-FR" sz="2400" dirty="0" err="1">
                <a:ea typeface="ＭＳ Ｐゴシック" panose="020B0600070205080204" pitchFamily="34" charset="-128"/>
              </a:rPr>
              <a:t>several</a:t>
            </a:r>
            <a:r>
              <a:rPr lang="fr-FR" sz="2400" dirty="0">
                <a:ea typeface="ＭＳ Ｐゴシック" panose="020B0600070205080204" pitchFamily="34" charset="-128"/>
              </a:rPr>
              <a:t> </a:t>
            </a:r>
            <a:r>
              <a:rPr lang="fr-FR" sz="2400" dirty="0" err="1">
                <a:ea typeface="ＭＳ Ｐゴシック" panose="020B0600070205080204" pitchFamily="34" charset="-128"/>
              </a:rPr>
              <a:t>years</a:t>
            </a:r>
            <a:r>
              <a:rPr lang="fr-FR" sz="2400" dirty="0">
                <a:ea typeface="ＭＳ Ｐゴシック" panose="020B0600070205080204" pitchFamily="34" charset="-128"/>
              </a:rPr>
              <a:t> of </a:t>
            </a:r>
            <a:r>
              <a:rPr lang="fr-FR" sz="2400" dirty="0" err="1">
                <a:ea typeface="ＭＳ Ｐゴシック" panose="020B0600070205080204" pitchFamily="34" charset="-128"/>
              </a:rPr>
              <a:t>experience</a:t>
            </a:r>
            <a:r>
              <a:rPr lang="fr-FR" sz="2400" dirty="0">
                <a:ea typeface="ＭＳ Ｐゴシック" panose="020B0600070205080204" pitchFamily="34" charset="-128"/>
              </a:rPr>
              <a:t> </a:t>
            </a:r>
            <a:r>
              <a:rPr lang="fr-FR" sz="2400" dirty="0" err="1">
                <a:ea typeface="ＭＳ Ｐゴシック" panose="020B0600070205080204" pitchFamily="34" charset="-128"/>
              </a:rPr>
              <a:t>with</a:t>
            </a:r>
            <a:r>
              <a:rPr lang="fr-FR" sz="2400" dirty="0">
                <a:ea typeface="ＭＳ Ｐゴシック" panose="020B0600070205080204" pitchFamily="34" charset="-128"/>
              </a:rPr>
              <a:t> sorafenib in </a:t>
            </a:r>
            <a:r>
              <a:rPr lang="fr-FR" sz="2400" dirty="0" err="1">
                <a:ea typeface="ＭＳ Ｐゴシック" panose="020B0600070205080204" pitchFamily="34" charset="-128"/>
              </a:rPr>
              <a:t>advanced</a:t>
            </a:r>
            <a:r>
              <a:rPr lang="fr-FR" sz="2400" dirty="0">
                <a:ea typeface="ＭＳ Ｐゴシック" panose="020B0600070205080204" pitchFamily="34" charset="-128"/>
              </a:rPr>
              <a:t> HCC</a:t>
            </a:r>
            <a:endParaRPr lang="fr-FR" sz="2400" dirty="0"/>
          </a:p>
        </p:txBody>
      </p:sp>
      <p:sp>
        <p:nvSpPr>
          <p:cNvPr id="6" name="Content Placeholder 5">
            <a:extLst>
              <a:ext uri="{FF2B5EF4-FFF2-40B4-BE49-F238E27FC236}">
                <a16:creationId xmlns:a16="http://schemas.microsoft.com/office/drawing/2014/main" id="{328D3161-57F4-44B6-8C85-950A0F2A3445}"/>
              </a:ext>
            </a:extLst>
          </p:cNvPr>
          <p:cNvSpPr>
            <a:spLocks noGrp="1"/>
          </p:cNvSpPr>
          <p:nvPr>
            <p:ph sz="quarter" idx="15"/>
          </p:nvPr>
        </p:nvSpPr>
        <p:spPr>
          <a:xfrm>
            <a:off x="620184" y="6356351"/>
            <a:ext cx="10757736" cy="365125"/>
          </a:xfrm>
        </p:spPr>
        <p:txBody>
          <a:bodyPr/>
          <a:lstStyle/>
          <a:p>
            <a:r>
              <a:rPr lang="fr-FR" dirty="0">
                <a:solidFill>
                  <a:schemeClr val="tx2"/>
                </a:solidFill>
                <a:latin typeface="+mj-lt"/>
              </a:rPr>
              <a:t>1. </a:t>
            </a:r>
            <a:r>
              <a:rPr lang="fr-FR" dirty="0" err="1">
                <a:solidFill>
                  <a:schemeClr val="tx2"/>
                </a:solidFill>
                <a:latin typeface="+mj-lt"/>
              </a:rPr>
              <a:t>Iavarone</a:t>
            </a:r>
            <a:r>
              <a:rPr lang="fr-FR" dirty="0">
                <a:solidFill>
                  <a:schemeClr val="tx2"/>
                </a:solidFill>
                <a:latin typeface="+mj-lt"/>
              </a:rPr>
              <a:t> M, et al. </a:t>
            </a:r>
            <a:r>
              <a:rPr lang="fr-FR" dirty="0" err="1">
                <a:solidFill>
                  <a:schemeClr val="tx2"/>
                </a:solidFill>
                <a:latin typeface="+mj-lt"/>
              </a:rPr>
              <a:t>Hepatology</a:t>
            </a:r>
            <a:r>
              <a:rPr lang="fr-FR" dirty="0">
                <a:solidFill>
                  <a:schemeClr val="tx2"/>
                </a:solidFill>
                <a:latin typeface="+mj-lt"/>
              </a:rPr>
              <a:t> 2011;54(6):2055-63 - 2. </a:t>
            </a:r>
            <a:r>
              <a:rPr lang="fr-FR" dirty="0" err="1">
                <a:solidFill>
                  <a:schemeClr val="tx2"/>
                </a:solidFill>
                <a:latin typeface="+mj-lt"/>
              </a:rPr>
              <a:t>Reig</a:t>
            </a:r>
            <a:r>
              <a:rPr lang="fr-FR" dirty="0">
                <a:solidFill>
                  <a:schemeClr val="tx2"/>
                </a:solidFill>
                <a:latin typeface="+mj-lt"/>
              </a:rPr>
              <a:t> M, et al. J </a:t>
            </a:r>
            <a:r>
              <a:rPr lang="fr-FR" dirty="0" err="1">
                <a:solidFill>
                  <a:schemeClr val="tx2"/>
                </a:solidFill>
                <a:latin typeface="+mj-lt"/>
              </a:rPr>
              <a:t>Hepatol</a:t>
            </a:r>
            <a:r>
              <a:rPr lang="fr-FR" dirty="0">
                <a:solidFill>
                  <a:schemeClr val="tx2"/>
                </a:solidFill>
                <a:latin typeface="+mj-lt"/>
              </a:rPr>
              <a:t>. 2014;61(2):318-24 - 3. </a:t>
            </a:r>
            <a:r>
              <a:rPr lang="fr-FR" dirty="0" err="1">
                <a:solidFill>
                  <a:schemeClr val="tx2"/>
                </a:solidFill>
                <a:latin typeface="+mj-lt"/>
              </a:rPr>
              <a:t>Geschwind</a:t>
            </a:r>
            <a:r>
              <a:rPr lang="fr-FR" dirty="0">
                <a:solidFill>
                  <a:schemeClr val="tx2"/>
                </a:solidFill>
                <a:latin typeface="+mj-lt"/>
              </a:rPr>
              <a:t> J-F, et al. </a:t>
            </a:r>
            <a:r>
              <a:rPr lang="fr-FR" dirty="0" err="1">
                <a:solidFill>
                  <a:schemeClr val="tx2"/>
                </a:solidFill>
                <a:latin typeface="+mj-lt"/>
              </a:rPr>
              <a:t>Radiology</a:t>
            </a:r>
            <a:r>
              <a:rPr lang="fr-FR" dirty="0">
                <a:solidFill>
                  <a:schemeClr val="tx2"/>
                </a:solidFill>
                <a:latin typeface="+mj-lt"/>
              </a:rPr>
              <a:t> 2016;279(2):630-40</a:t>
            </a:r>
            <a:br>
              <a:rPr lang="fr-FR" dirty="0">
                <a:solidFill>
                  <a:schemeClr val="tx2"/>
                </a:solidFill>
                <a:latin typeface="+mj-lt"/>
              </a:rPr>
            </a:br>
            <a:r>
              <a:rPr lang="fr-FR" dirty="0">
                <a:solidFill>
                  <a:schemeClr val="tx2"/>
                </a:solidFill>
                <a:latin typeface="+mj-lt"/>
              </a:rPr>
              <a:t>4. </a:t>
            </a:r>
            <a:r>
              <a:rPr lang="fr-FR" dirty="0" err="1">
                <a:solidFill>
                  <a:schemeClr val="tx2"/>
                </a:solidFill>
                <a:latin typeface="+mj-lt"/>
              </a:rPr>
              <a:t>Ganten</a:t>
            </a:r>
            <a:r>
              <a:rPr lang="fr-FR" dirty="0">
                <a:solidFill>
                  <a:schemeClr val="tx2"/>
                </a:solidFill>
                <a:latin typeface="+mj-lt"/>
              </a:rPr>
              <a:t> TM, et al. Clin Cancer </a:t>
            </a:r>
            <a:r>
              <a:rPr lang="fr-FR" dirty="0" err="1">
                <a:solidFill>
                  <a:schemeClr val="tx2"/>
                </a:solidFill>
                <a:latin typeface="+mj-lt"/>
              </a:rPr>
              <a:t>Res</a:t>
            </a:r>
            <a:r>
              <a:rPr lang="fr-FR" dirty="0">
                <a:solidFill>
                  <a:schemeClr val="tx2"/>
                </a:solidFill>
                <a:latin typeface="+mj-lt"/>
              </a:rPr>
              <a:t> 2017;23(19):5720-5728 - 5. </a:t>
            </a:r>
            <a:r>
              <a:rPr lang="en-GB" dirty="0" err="1">
                <a:solidFill>
                  <a:schemeClr val="tx2"/>
                </a:solidFill>
                <a:latin typeface="+mj-lt"/>
              </a:rPr>
              <a:t>Faivre</a:t>
            </a:r>
            <a:r>
              <a:rPr lang="en-GB" dirty="0">
                <a:solidFill>
                  <a:schemeClr val="tx2"/>
                </a:solidFill>
                <a:latin typeface="+mj-lt"/>
              </a:rPr>
              <a:t> S, Target Oncol 2016;11(4):565-7</a:t>
            </a:r>
          </a:p>
        </p:txBody>
      </p:sp>
      <p:grpSp>
        <p:nvGrpSpPr>
          <p:cNvPr id="27" name="Groupe 26"/>
          <p:cNvGrpSpPr/>
          <p:nvPr/>
        </p:nvGrpSpPr>
        <p:grpSpPr>
          <a:xfrm>
            <a:off x="217247" y="1195656"/>
            <a:ext cx="11351362" cy="4734089"/>
            <a:chOff x="569634" y="834431"/>
            <a:chExt cx="8050205" cy="4095575"/>
          </a:xfrm>
        </p:grpSpPr>
        <p:sp>
          <p:nvSpPr>
            <p:cNvPr id="28" name="Rectangle à coins arrondis 27"/>
            <p:cNvSpPr/>
            <p:nvPr/>
          </p:nvSpPr>
          <p:spPr>
            <a:xfrm>
              <a:off x="569634" y="1585157"/>
              <a:ext cx="3973299" cy="3344849"/>
            </a:xfrm>
            <a:prstGeom prst="roundRect">
              <a:avLst>
                <a:gd name="adj" fmla="val 5010"/>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29" name="Rectangle à coins arrondis 28"/>
            <p:cNvSpPr/>
            <p:nvPr/>
          </p:nvSpPr>
          <p:spPr>
            <a:xfrm>
              <a:off x="4706301" y="1585157"/>
              <a:ext cx="3827139" cy="3344849"/>
            </a:xfrm>
            <a:prstGeom prst="roundRect">
              <a:avLst>
                <a:gd name="adj" fmla="val 5010"/>
              </a:avLst>
            </a:prstGeom>
            <a:solidFill>
              <a:schemeClr val="bg1"/>
            </a:solidFill>
            <a:ln w="1270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0" name="Titre 1">
              <a:extLst>
                <a:ext uri="{FF2B5EF4-FFF2-40B4-BE49-F238E27FC236}">
                  <a16:creationId xmlns:a16="http://schemas.microsoft.com/office/drawing/2014/main" id="{EF7C208F-D11D-4CA8-977F-99DB34A155EF}"/>
                </a:ext>
              </a:extLst>
            </p:cNvPr>
            <p:cNvSpPr txBox="1">
              <a:spLocks/>
            </p:cNvSpPr>
            <p:nvPr/>
          </p:nvSpPr>
          <p:spPr>
            <a:xfrm>
              <a:off x="1739817" y="951580"/>
              <a:ext cx="1607088" cy="295047"/>
            </a:xfrm>
            <a:prstGeom prst="rect">
              <a:avLst/>
            </a:prstGeom>
            <a:solidFill>
              <a:schemeClr val="bg1"/>
            </a:solidFill>
          </p:spPr>
          <p:txBody>
            <a:bodyPr vert="horz" lIns="121920" tIns="60960" rIns="121920" bIns="60960" rtlCol="0" anchor="ctr">
              <a:noAutofit/>
            </a:bodyPr>
            <a:lstStyle>
              <a:lvl1pPr algn="l" rtl="0" eaLnBrk="0" fontAlgn="base" hangingPunct="0">
                <a:spcBef>
                  <a:spcPct val="0"/>
                </a:spcBef>
                <a:spcAft>
                  <a:spcPct val="0"/>
                </a:spcAft>
                <a:defRPr lang="fr-FR" sz="2800" b="1" kern="1200" smtClean="0">
                  <a:solidFill>
                    <a:schemeClr val="accent2"/>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2pPr>
              <a:lvl3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3pPr>
              <a:lvl4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4pPr>
              <a:lvl5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5pPr>
              <a:lvl6pPr marL="457200" algn="l" rtl="0" fontAlgn="base">
                <a:spcBef>
                  <a:spcPct val="0"/>
                </a:spcBef>
                <a:spcAft>
                  <a:spcPct val="0"/>
                </a:spcAft>
                <a:defRPr sz="3200" b="1">
                  <a:solidFill>
                    <a:srgbClr val="00A7B3"/>
                  </a:solidFill>
                  <a:latin typeface="Calibri" charset="0"/>
                </a:defRPr>
              </a:lvl6pPr>
              <a:lvl7pPr marL="914400" algn="l" rtl="0" fontAlgn="base">
                <a:spcBef>
                  <a:spcPct val="0"/>
                </a:spcBef>
                <a:spcAft>
                  <a:spcPct val="0"/>
                </a:spcAft>
                <a:defRPr sz="3200" b="1">
                  <a:solidFill>
                    <a:srgbClr val="00A7B3"/>
                  </a:solidFill>
                  <a:latin typeface="Calibri" charset="0"/>
                </a:defRPr>
              </a:lvl7pPr>
              <a:lvl8pPr marL="1371600" algn="l" rtl="0" fontAlgn="base">
                <a:spcBef>
                  <a:spcPct val="0"/>
                </a:spcBef>
                <a:spcAft>
                  <a:spcPct val="0"/>
                </a:spcAft>
                <a:defRPr sz="3200" b="1">
                  <a:solidFill>
                    <a:srgbClr val="00A7B3"/>
                  </a:solidFill>
                  <a:latin typeface="Calibri" charset="0"/>
                </a:defRPr>
              </a:lvl8pPr>
              <a:lvl9pPr marL="1828800" algn="l" rtl="0" fontAlgn="base">
                <a:spcBef>
                  <a:spcPct val="0"/>
                </a:spcBef>
                <a:spcAft>
                  <a:spcPct val="0"/>
                </a:spcAft>
                <a:defRPr sz="3200" b="1">
                  <a:solidFill>
                    <a:srgbClr val="00A7B3"/>
                  </a:solidFill>
                  <a:latin typeface="Calibri" charset="0"/>
                </a:defRPr>
              </a:lvl9pPr>
            </a:lstStyle>
            <a:p>
              <a:pPr algn="ctr"/>
              <a:r>
                <a:rPr lang="fr-FR" sz="1800" dirty="0" err="1">
                  <a:solidFill>
                    <a:schemeClr val="accent1"/>
                  </a:solidFill>
                  <a:latin typeface="+mn-lt"/>
                </a:rPr>
                <a:t>Overall</a:t>
              </a:r>
              <a:r>
                <a:rPr lang="fr-FR" sz="1800" dirty="0">
                  <a:solidFill>
                    <a:schemeClr val="accent1"/>
                  </a:solidFill>
                  <a:latin typeface="+mn-lt"/>
                </a:rPr>
                <a:t> </a:t>
              </a:r>
              <a:r>
                <a:rPr lang="fr-FR" sz="1800" dirty="0" err="1">
                  <a:solidFill>
                    <a:schemeClr val="accent1"/>
                  </a:solidFill>
                  <a:latin typeface="+mn-lt"/>
                </a:rPr>
                <a:t>Survival</a:t>
              </a:r>
              <a:r>
                <a:rPr lang="fr-FR" sz="1800" dirty="0">
                  <a:solidFill>
                    <a:schemeClr val="accent1"/>
                  </a:solidFill>
                  <a:latin typeface="+mn-lt"/>
                </a:rPr>
                <a:t> (OS) </a:t>
              </a:r>
            </a:p>
          </p:txBody>
        </p:sp>
        <p:sp>
          <p:nvSpPr>
            <p:cNvPr id="31" name="Titre 1">
              <a:extLst>
                <a:ext uri="{FF2B5EF4-FFF2-40B4-BE49-F238E27FC236}">
                  <a16:creationId xmlns:a16="http://schemas.microsoft.com/office/drawing/2014/main" id="{EF7C208F-D11D-4CA8-977F-99DB34A155EF}"/>
                </a:ext>
              </a:extLst>
            </p:cNvPr>
            <p:cNvSpPr txBox="1">
              <a:spLocks/>
            </p:cNvSpPr>
            <p:nvPr/>
          </p:nvSpPr>
          <p:spPr>
            <a:xfrm>
              <a:off x="4738752" y="834431"/>
              <a:ext cx="3881087" cy="676730"/>
            </a:xfrm>
            <a:prstGeom prst="rect">
              <a:avLst/>
            </a:prstGeom>
            <a:solidFill>
              <a:schemeClr val="bg1"/>
            </a:solidFill>
          </p:spPr>
          <p:txBody>
            <a:bodyPr vert="horz" lIns="121920" tIns="60960" rIns="121920" bIns="60960" rtlCol="0" anchor="ctr">
              <a:noAutofit/>
            </a:bodyPr>
            <a:lstStyle>
              <a:lvl1pPr algn="l" rtl="0" eaLnBrk="0" fontAlgn="base" hangingPunct="0">
                <a:spcBef>
                  <a:spcPct val="0"/>
                </a:spcBef>
                <a:spcAft>
                  <a:spcPct val="0"/>
                </a:spcAft>
                <a:defRPr lang="fr-FR" sz="2800" b="1" kern="1200" smtClean="0">
                  <a:solidFill>
                    <a:schemeClr val="accent2"/>
                  </a:solidFill>
                  <a:latin typeface="+mj-lt"/>
                  <a:ea typeface="ＭＳ Ｐゴシック" charset="-128"/>
                  <a:cs typeface="ＭＳ Ｐゴシック" charset="-128"/>
                </a:defRPr>
              </a:lvl1pPr>
              <a:lvl2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2pPr>
              <a:lvl3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3pPr>
              <a:lvl4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4pPr>
              <a:lvl5pPr algn="l" rtl="0" eaLnBrk="0" fontAlgn="base" hangingPunct="0">
                <a:spcBef>
                  <a:spcPct val="0"/>
                </a:spcBef>
                <a:spcAft>
                  <a:spcPct val="0"/>
                </a:spcAft>
                <a:defRPr sz="3200" b="1">
                  <a:solidFill>
                    <a:srgbClr val="00A7B3"/>
                  </a:solidFill>
                  <a:latin typeface="Calibri" charset="0"/>
                  <a:ea typeface="ＭＳ Ｐゴシック" charset="-128"/>
                  <a:cs typeface="ＭＳ Ｐゴシック" charset="-128"/>
                </a:defRPr>
              </a:lvl5pPr>
              <a:lvl6pPr marL="457200" algn="l" rtl="0" fontAlgn="base">
                <a:spcBef>
                  <a:spcPct val="0"/>
                </a:spcBef>
                <a:spcAft>
                  <a:spcPct val="0"/>
                </a:spcAft>
                <a:defRPr sz="3200" b="1">
                  <a:solidFill>
                    <a:srgbClr val="00A7B3"/>
                  </a:solidFill>
                  <a:latin typeface="Calibri" charset="0"/>
                </a:defRPr>
              </a:lvl6pPr>
              <a:lvl7pPr marL="914400" algn="l" rtl="0" fontAlgn="base">
                <a:spcBef>
                  <a:spcPct val="0"/>
                </a:spcBef>
                <a:spcAft>
                  <a:spcPct val="0"/>
                </a:spcAft>
                <a:defRPr sz="3200" b="1">
                  <a:solidFill>
                    <a:srgbClr val="00A7B3"/>
                  </a:solidFill>
                  <a:latin typeface="Calibri" charset="0"/>
                </a:defRPr>
              </a:lvl7pPr>
              <a:lvl8pPr marL="1371600" algn="l" rtl="0" fontAlgn="base">
                <a:spcBef>
                  <a:spcPct val="0"/>
                </a:spcBef>
                <a:spcAft>
                  <a:spcPct val="0"/>
                </a:spcAft>
                <a:defRPr sz="3200" b="1">
                  <a:solidFill>
                    <a:srgbClr val="00A7B3"/>
                  </a:solidFill>
                  <a:latin typeface="Calibri" charset="0"/>
                </a:defRPr>
              </a:lvl8pPr>
              <a:lvl9pPr marL="1828800" algn="l" rtl="0" fontAlgn="base">
                <a:spcBef>
                  <a:spcPct val="0"/>
                </a:spcBef>
                <a:spcAft>
                  <a:spcPct val="0"/>
                </a:spcAft>
                <a:defRPr sz="3200" b="1">
                  <a:solidFill>
                    <a:srgbClr val="00A7B3"/>
                  </a:solidFill>
                  <a:latin typeface="Calibri" charset="0"/>
                </a:defRPr>
              </a:lvl9pPr>
            </a:lstStyle>
            <a:p>
              <a:pPr algn="ctr"/>
              <a:r>
                <a:rPr lang="fr-FR" sz="1800" dirty="0">
                  <a:solidFill>
                    <a:schemeClr val="accent1"/>
                  </a:solidFill>
                  <a:latin typeface="+mn-lt"/>
                </a:rPr>
                <a:t>Learning </a:t>
              </a:r>
              <a:r>
                <a:rPr lang="fr-FR" sz="1800" dirty="0" err="1">
                  <a:solidFill>
                    <a:schemeClr val="accent1"/>
                  </a:solidFill>
                  <a:latin typeface="+mn-lt"/>
                </a:rPr>
                <a:t>from</a:t>
              </a:r>
              <a:r>
                <a:rPr lang="fr-FR" sz="1800" dirty="0">
                  <a:solidFill>
                    <a:schemeClr val="accent1"/>
                  </a:solidFill>
                  <a:latin typeface="+mn-lt"/>
                </a:rPr>
                <a:t> 7 </a:t>
              </a:r>
              <a:r>
                <a:rPr lang="fr-FR" sz="1800" dirty="0" err="1">
                  <a:solidFill>
                    <a:schemeClr val="accent1"/>
                  </a:solidFill>
                  <a:latin typeface="+mn-lt"/>
                </a:rPr>
                <a:t>years</a:t>
              </a:r>
              <a:r>
                <a:rPr lang="fr-FR" sz="1800" dirty="0">
                  <a:solidFill>
                    <a:schemeClr val="accent1"/>
                  </a:solidFill>
                  <a:latin typeface="+mn-lt"/>
                </a:rPr>
                <a:t> of </a:t>
              </a:r>
              <a:r>
                <a:rPr lang="fr-FR" sz="1800" dirty="0" err="1">
                  <a:solidFill>
                    <a:schemeClr val="accent1"/>
                  </a:solidFill>
                  <a:latin typeface="+mn-lt"/>
                </a:rPr>
                <a:t>experience</a:t>
              </a:r>
              <a:r>
                <a:rPr lang="fr-FR" sz="1800" dirty="0">
                  <a:solidFill>
                    <a:schemeClr val="accent1"/>
                  </a:solidFill>
                  <a:latin typeface="+mn-lt"/>
                </a:rPr>
                <a:t> </a:t>
              </a:r>
              <a:r>
                <a:rPr lang="fr-FR" sz="1800" dirty="0" err="1">
                  <a:solidFill>
                    <a:schemeClr val="accent1"/>
                  </a:solidFill>
                  <a:latin typeface="+mn-lt"/>
                </a:rPr>
                <a:t>with</a:t>
              </a:r>
              <a:r>
                <a:rPr lang="fr-FR" sz="1800" dirty="0">
                  <a:solidFill>
                    <a:schemeClr val="accent1"/>
                  </a:solidFill>
                  <a:latin typeface="+mn-lt"/>
                </a:rPr>
                <a:t> </a:t>
              </a:r>
              <a:r>
                <a:rPr lang="fr-FR" sz="1800" dirty="0" err="1">
                  <a:solidFill>
                    <a:schemeClr val="accent1"/>
                  </a:solidFill>
                  <a:latin typeface="+mn-lt"/>
                </a:rPr>
                <a:t>sorafenib</a:t>
              </a:r>
              <a:r>
                <a:rPr lang="fr-FR" sz="1800" dirty="0">
                  <a:solidFill>
                    <a:schemeClr val="accent1"/>
                  </a:solidFill>
                  <a:latin typeface="+mn-lt"/>
                </a:rPr>
                <a:t> in </a:t>
              </a:r>
              <a:r>
                <a:rPr lang="fr-FR" sz="1800" dirty="0" err="1">
                  <a:solidFill>
                    <a:schemeClr val="accent1"/>
                  </a:solidFill>
                  <a:latin typeface="+mn-lt"/>
                </a:rPr>
                <a:t>advanced</a:t>
              </a:r>
              <a:r>
                <a:rPr lang="fr-FR" sz="1800" dirty="0">
                  <a:solidFill>
                    <a:schemeClr val="accent1"/>
                  </a:solidFill>
                  <a:latin typeface="+mn-lt"/>
                </a:rPr>
                <a:t> HCC : </a:t>
              </a:r>
              <a:r>
                <a:rPr lang="fr-FR" sz="1800" b="0" dirty="0" err="1">
                  <a:solidFill>
                    <a:schemeClr val="accent1"/>
                  </a:solidFill>
                  <a:latin typeface="+mn-lt"/>
                </a:rPr>
                <a:t>Improved</a:t>
              </a:r>
              <a:r>
                <a:rPr lang="fr-FR" sz="1800" b="0" dirty="0">
                  <a:solidFill>
                    <a:schemeClr val="accent1"/>
                  </a:solidFill>
                  <a:latin typeface="+mn-lt"/>
                </a:rPr>
                <a:t> </a:t>
              </a:r>
              <a:r>
                <a:rPr lang="fr-FR" sz="1800" b="0" dirty="0" err="1">
                  <a:solidFill>
                    <a:schemeClr val="accent1"/>
                  </a:solidFill>
                  <a:latin typeface="+mn-lt"/>
                </a:rPr>
                <a:t>median</a:t>
              </a:r>
              <a:r>
                <a:rPr lang="fr-FR" sz="1800" b="0" dirty="0">
                  <a:solidFill>
                    <a:schemeClr val="accent1"/>
                  </a:solidFill>
                  <a:latin typeface="+mn-lt"/>
                </a:rPr>
                <a:t> OS in </a:t>
              </a:r>
              <a:r>
                <a:rPr lang="fr-FR" sz="1800" b="0" dirty="0" err="1">
                  <a:solidFill>
                    <a:schemeClr val="accent1"/>
                  </a:solidFill>
                  <a:latin typeface="+mn-lt"/>
                </a:rPr>
                <a:t>clinical</a:t>
              </a:r>
              <a:r>
                <a:rPr lang="fr-FR" sz="1800" b="0" dirty="0">
                  <a:solidFill>
                    <a:schemeClr val="accent1"/>
                  </a:solidFill>
                  <a:latin typeface="+mn-lt"/>
                </a:rPr>
                <a:t> trials over time</a:t>
              </a:r>
              <a:r>
                <a:rPr lang="fr-FR" sz="1800" b="0" baseline="30000" dirty="0">
                  <a:solidFill>
                    <a:schemeClr val="accent1"/>
                  </a:solidFill>
                  <a:latin typeface="+mn-lt"/>
                </a:rPr>
                <a:t>5</a:t>
              </a:r>
            </a:p>
          </p:txBody>
        </p:sp>
      </p:grpSp>
      <p:grpSp>
        <p:nvGrpSpPr>
          <p:cNvPr id="13" name="Groupe 12"/>
          <p:cNvGrpSpPr/>
          <p:nvPr/>
        </p:nvGrpSpPr>
        <p:grpSpPr>
          <a:xfrm>
            <a:off x="37325" y="2459235"/>
            <a:ext cx="5758311" cy="3156559"/>
            <a:chOff x="-9215932" y="1427967"/>
            <a:chExt cx="3964922" cy="2367419"/>
          </a:xfrm>
        </p:grpSpPr>
        <p:sp>
          <p:nvSpPr>
            <p:cNvPr id="15" name="Shape 1344"/>
            <p:cNvSpPr/>
            <p:nvPr/>
          </p:nvSpPr>
          <p:spPr>
            <a:xfrm>
              <a:off x="-7678393" y="1681278"/>
              <a:ext cx="1324028" cy="304799"/>
            </a:xfrm>
            <a:prstGeom prst="rect">
              <a:avLst/>
            </a:prstGeom>
            <a:solidFill>
              <a:schemeClr val="accent1"/>
            </a:solidFill>
            <a:ln>
              <a:noFill/>
            </a:ln>
          </p:spPr>
          <p:txBody>
            <a:bodyPr lIns="121900" tIns="60933" rIns="121900" bIns="60933" anchor="ctr" anchorCtr="0">
              <a:noAutofit/>
            </a:bodyPr>
            <a:lstStyle/>
            <a:p>
              <a:pPr algn="ctr">
                <a:buSzPct val="25000"/>
              </a:pPr>
              <a:r>
                <a:rPr lang="en-US" sz="2133" b="1" dirty="0">
                  <a:solidFill>
                    <a:schemeClr val="lt1"/>
                  </a:solidFill>
                  <a:latin typeface="+mj-lt"/>
                  <a:ea typeface="Calibri"/>
                  <a:cs typeface="Arial" panose="020B0604020202020204" pitchFamily="34" charset="0"/>
                  <a:sym typeface="Calibri"/>
                </a:rPr>
                <a:t>10.5 months</a:t>
              </a:r>
            </a:p>
          </p:txBody>
        </p:sp>
        <p:sp>
          <p:nvSpPr>
            <p:cNvPr id="16" name="Shape 1345"/>
            <p:cNvSpPr/>
            <p:nvPr/>
          </p:nvSpPr>
          <p:spPr>
            <a:xfrm>
              <a:off x="-7678393" y="3230483"/>
              <a:ext cx="2427383" cy="304799"/>
            </a:xfrm>
            <a:prstGeom prst="rect">
              <a:avLst/>
            </a:prstGeom>
            <a:solidFill>
              <a:schemeClr val="accent1"/>
            </a:solidFill>
            <a:ln>
              <a:noFill/>
            </a:ln>
          </p:spPr>
          <p:txBody>
            <a:bodyPr lIns="121900" tIns="60933" rIns="121900" bIns="60933" anchor="ctr" anchorCtr="0">
              <a:noAutofit/>
            </a:bodyPr>
            <a:lstStyle/>
            <a:p>
              <a:pPr algn="ctr">
                <a:buSzPct val="25000"/>
              </a:pPr>
              <a:r>
                <a:rPr lang="en-US" sz="2133" b="1" dirty="0">
                  <a:solidFill>
                    <a:schemeClr val="lt1"/>
                  </a:solidFill>
                  <a:latin typeface="+mj-lt"/>
                  <a:ea typeface="Calibri"/>
                  <a:cs typeface="Arial" panose="020B0604020202020204" pitchFamily="34" charset="0"/>
                  <a:sym typeface="Calibri"/>
                </a:rPr>
                <a:t>15.1 months</a:t>
              </a:r>
            </a:p>
          </p:txBody>
        </p:sp>
        <p:sp>
          <p:nvSpPr>
            <p:cNvPr id="17" name="Shape 1346"/>
            <p:cNvSpPr/>
            <p:nvPr/>
          </p:nvSpPr>
          <p:spPr>
            <a:xfrm>
              <a:off x="-7678393" y="2197680"/>
              <a:ext cx="1969640" cy="304799"/>
            </a:xfrm>
            <a:prstGeom prst="rect">
              <a:avLst/>
            </a:prstGeom>
            <a:solidFill>
              <a:schemeClr val="accent1"/>
            </a:solidFill>
            <a:ln>
              <a:noFill/>
            </a:ln>
          </p:spPr>
          <p:txBody>
            <a:bodyPr lIns="121900" tIns="60933" rIns="121900" bIns="60933" anchor="ctr" anchorCtr="0">
              <a:noAutofit/>
            </a:bodyPr>
            <a:lstStyle/>
            <a:p>
              <a:pPr algn="ctr">
                <a:buSzPct val="25000"/>
              </a:pPr>
              <a:r>
                <a:rPr lang="en-US" sz="2133" b="1" dirty="0">
                  <a:solidFill>
                    <a:schemeClr val="lt1"/>
                  </a:solidFill>
                  <a:latin typeface="+mj-lt"/>
                  <a:ea typeface="Calibri"/>
                  <a:cs typeface="Arial" panose="020B0604020202020204" pitchFamily="34" charset="0"/>
                  <a:sym typeface="Calibri"/>
                </a:rPr>
                <a:t>12.7 months</a:t>
              </a:r>
            </a:p>
          </p:txBody>
        </p:sp>
        <p:sp>
          <p:nvSpPr>
            <p:cNvPr id="18" name="Shape 1347"/>
            <p:cNvSpPr/>
            <p:nvPr/>
          </p:nvSpPr>
          <p:spPr>
            <a:xfrm>
              <a:off x="-7678393" y="2714082"/>
              <a:ext cx="1969640" cy="304799"/>
            </a:xfrm>
            <a:prstGeom prst="rect">
              <a:avLst/>
            </a:prstGeom>
            <a:solidFill>
              <a:schemeClr val="accent1"/>
            </a:solidFill>
            <a:ln>
              <a:noFill/>
            </a:ln>
          </p:spPr>
          <p:txBody>
            <a:bodyPr lIns="121900" tIns="60933" rIns="121900" bIns="60933" anchor="ctr" anchorCtr="0">
              <a:noAutofit/>
            </a:bodyPr>
            <a:lstStyle/>
            <a:p>
              <a:pPr algn="ctr">
                <a:buSzPct val="25000"/>
              </a:pPr>
              <a:r>
                <a:rPr lang="en-US" sz="2133" b="1" dirty="0">
                  <a:solidFill>
                    <a:schemeClr val="lt1"/>
                  </a:solidFill>
                  <a:latin typeface="+mj-lt"/>
                  <a:ea typeface="Calibri"/>
                  <a:cs typeface="Arial" panose="020B0604020202020204" pitchFamily="34" charset="0"/>
                  <a:sym typeface="Calibri"/>
                </a:rPr>
                <a:t>12.7 months</a:t>
              </a:r>
            </a:p>
          </p:txBody>
        </p:sp>
        <p:sp>
          <p:nvSpPr>
            <p:cNvPr id="3" name="Rectangle 2"/>
            <p:cNvSpPr/>
            <p:nvPr/>
          </p:nvSpPr>
          <p:spPr>
            <a:xfrm>
              <a:off x="-8997750" y="1614386"/>
              <a:ext cx="1342865" cy="438581"/>
            </a:xfrm>
            <a:prstGeom prst="rect">
              <a:avLst/>
            </a:prstGeom>
          </p:spPr>
          <p:txBody>
            <a:bodyPr wrap="square" anchor="ctr">
              <a:spAutoFit/>
            </a:bodyPr>
            <a:lstStyle/>
            <a:p>
              <a:pPr algn="r">
                <a:buSzPct val="25000"/>
              </a:pPr>
              <a:r>
                <a:rPr lang="en-US" sz="1600" b="1" dirty="0">
                  <a:solidFill>
                    <a:schemeClr val="tx2"/>
                  </a:solidFill>
                  <a:latin typeface="+mj-lt"/>
                  <a:ea typeface="Calibri"/>
                  <a:cs typeface="Arial" panose="020B0604020202020204" pitchFamily="34" charset="0"/>
                  <a:sym typeface="Calibri"/>
                </a:rPr>
                <a:t>SOFIA </a:t>
              </a:r>
              <a:br>
                <a:rPr lang="en-US" sz="1600" b="1" dirty="0">
                  <a:solidFill>
                    <a:schemeClr val="tx2"/>
                  </a:solidFill>
                  <a:latin typeface="+mj-lt"/>
                  <a:ea typeface="Calibri"/>
                  <a:cs typeface="Arial" panose="020B0604020202020204" pitchFamily="34" charset="0"/>
                  <a:sym typeface="Calibri"/>
                </a:rPr>
              </a:br>
              <a:r>
                <a:rPr lang="en-US" sz="1600" dirty="0">
                  <a:solidFill>
                    <a:schemeClr val="tx2"/>
                  </a:solidFill>
                  <a:latin typeface="+mj-lt"/>
                  <a:ea typeface="Calibri"/>
                  <a:cs typeface="Arial" panose="020B0604020202020204" pitchFamily="34" charset="0"/>
                  <a:sym typeface="Calibri"/>
                </a:rPr>
                <a:t>(n=296) 2008-2010</a:t>
              </a:r>
              <a:r>
                <a:rPr lang="en-US" sz="1600" baseline="30000" dirty="0">
                  <a:solidFill>
                    <a:schemeClr val="tx2"/>
                  </a:solidFill>
                  <a:latin typeface="+mj-lt"/>
                  <a:ea typeface="Calibri"/>
                  <a:cs typeface="Arial" panose="020B0604020202020204" pitchFamily="34" charset="0"/>
                  <a:sym typeface="Calibri"/>
                </a:rPr>
                <a:t>1</a:t>
              </a:r>
            </a:p>
          </p:txBody>
        </p:sp>
        <p:sp>
          <p:nvSpPr>
            <p:cNvPr id="4" name="Rectangle 3"/>
            <p:cNvSpPr/>
            <p:nvPr/>
          </p:nvSpPr>
          <p:spPr>
            <a:xfrm>
              <a:off x="-9052329" y="2130788"/>
              <a:ext cx="1368429" cy="438581"/>
            </a:xfrm>
            <a:prstGeom prst="rect">
              <a:avLst/>
            </a:prstGeom>
          </p:spPr>
          <p:txBody>
            <a:bodyPr wrap="square" anchor="ctr">
              <a:spAutoFit/>
            </a:bodyPr>
            <a:lstStyle/>
            <a:p>
              <a:pPr algn="r">
                <a:buSzPct val="25000"/>
              </a:pPr>
              <a:r>
                <a:rPr lang="en-US" sz="1600" b="1" dirty="0">
                  <a:solidFill>
                    <a:schemeClr val="tx2"/>
                  </a:solidFill>
                  <a:latin typeface="+mj-lt"/>
                  <a:ea typeface="Calibri"/>
                  <a:cs typeface="Arial" panose="020B0604020202020204" pitchFamily="34" charset="0"/>
                  <a:sym typeface="Calibri"/>
                </a:rPr>
                <a:t>BCLC study</a:t>
              </a:r>
              <a:br>
                <a:rPr lang="en-US" sz="1600" b="1" dirty="0">
                  <a:solidFill>
                    <a:schemeClr val="tx2"/>
                  </a:solidFill>
                  <a:latin typeface="+mj-lt"/>
                  <a:ea typeface="Calibri"/>
                  <a:cs typeface="Arial" panose="020B0604020202020204" pitchFamily="34" charset="0"/>
                  <a:sym typeface="Calibri"/>
                </a:rPr>
              </a:br>
              <a:r>
                <a:rPr lang="en-US" sz="1600" dirty="0">
                  <a:solidFill>
                    <a:schemeClr val="tx2"/>
                  </a:solidFill>
                  <a:latin typeface="+mj-lt"/>
                  <a:ea typeface="Calibri"/>
                  <a:cs typeface="Arial" panose="020B0604020202020204" pitchFamily="34" charset="0"/>
                  <a:sym typeface="Calibri"/>
                </a:rPr>
                <a:t>(n = 147) 2008-2011</a:t>
              </a:r>
              <a:r>
                <a:rPr lang="en-US" sz="1600" baseline="30000" dirty="0">
                  <a:solidFill>
                    <a:schemeClr val="tx2"/>
                  </a:solidFill>
                  <a:latin typeface="+mj-lt"/>
                  <a:ea typeface="Calibri"/>
                  <a:cs typeface="Arial" panose="020B0604020202020204" pitchFamily="34" charset="0"/>
                  <a:sym typeface="Calibri"/>
                </a:rPr>
                <a:t>2</a:t>
              </a:r>
            </a:p>
          </p:txBody>
        </p:sp>
        <p:sp>
          <p:nvSpPr>
            <p:cNvPr id="20" name="Shape 1351"/>
            <p:cNvSpPr/>
            <p:nvPr/>
          </p:nvSpPr>
          <p:spPr>
            <a:xfrm>
              <a:off x="-9215932" y="2724579"/>
              <a:ext cx="1532032" cy="283805"/>
            </a:xfrm>
            <a:prstGeom prst="rect">
              <a:avLst/>
            </a:prstGeom>
            <a:noFill/>
            <a:ln>
              <a:noFill/>
            </a:ln>
          </p:spPr>
          <p:txBody>
            <a:bodyPr lIns="121900" tIns="60933" rIns="121900" bIns="60933" anchor="ctr" anchorCtr="0">
              <a:noAutofit/>
            </a:bodyPr>
            <a:lstStyle/>
            <a:p>
              <a:pPr algn="r">
                <a:buSzPct val="25000"/>
              </a:pPr>
              <a:r>
                <a:rPr lang="en-US" sz="1600" b="1" dirty="0">
                  <a:solidFill>
                    <a:schemeClr val="tx2"/>
                  </a:solidFill>
                  <a:latin typeface="+mj-lt"/>
                  <a:ea typeface="Calibri"/>
                  <a:cs typeface="Arial" panose="020B0604020202020204" pitchFamily="34" charset="0"/>
                  <a:sym typeface="Calibri"/>
                </a:rPr>
                <a:t>GIDEON</a:t>
              </a:r>
              <a:br>
                <a:rPr lang="en-US" sz="1600" b="1" dirty="0">
                  <a:solidFill>
                    <a:schemeClr val="tx2"/>
                  </a:solidFill>
                  <a:latin typeface="+mj-lt"/>
                  <a:ea typeface="Calibri"/>
                  <a:cs typeface="Arial" panose="020B0604020202020204" pitchFamily="34" charset="0"/>
                  <a:sym typeface="Calibri"/>
                </a:rPr>
              </a:br>
              <a:r>
                <a:rPr lang="en-US" sz="1600" dirty="0">
                  <a:solidFill>
                    <a:schemeClr val="tx2"/>
                  </a:solidFill>
                  <a:latin typeface="+mj-lt"/>
                  <a:ea typeface="Calibri"/>
                  <a:cs typeface="Arial" panose="020B0604020202020204" pitchFamily="34" charset="0"/>
                  <a:sym typeface="Calibri"/>
                </a:rPr>
                <a:t>(n = 3202) 2009-2012</a:t>
              </a:r>
              <a:r>
                <a:rPr lang="en-US" sz="1600" baseline="30000" dirty="0">
                  <a:solidFill>
                    <a:schemeClr val="tx2"/>
                  </a:solidFill>
                  <a:latin typeface="+mj-lt"/>
                  <a:ea typeface="Calibri"/>
                  <a:cs typeface="Arial" panose="020B0604020202020204" pitchFamily="34" charset="0"/>
                  <a:sym typeface="Calibri"/>
                </a:rPr>
                <a:t>3</a:t>
              </a:r>
            </a:p>
          </p:txBody>
        </p:sp>
        <p:sp>
          <p:nvSpPr>
            <p:cNvPr id="5" name="Rectangle 4"/>
            <p:cNvSpPr/>
            <p:nvPr/>
          </p:nvSpPr>
          <p:spPr>
            <a:xfrm>
              <a:off x="-9096083" y="3163592"/>
              <a:ext cx="1412183" cy="438581"/>
            </a:xfrm>
            <a:prstGeom prst="rect">
              <a:avLst/>
            </a:prstGeom>
          </p:spPr>
          <p:txBody>
            <a:bodyPr wrap="square" anchor="ctr">
              <a:spAutoFit/>
            </a:bodyPr>
            <a:lstStyle/>
            <a:p>
              <a:pPr algn="r">
                <a:buSzPct val="25000"/>
              </a:pPr>
              <a:r>
                <a:rPr lang="en-US" sz="1600" b="1" dirty="0">
                  <a:solidFill>
                    <a:schemeClr val="tx2"/>
                  </a:solidFill>
                  <a:latin typeface="+mj-lt"/>
                  <a:ea typeface="Calibri"/>
                  <a:cs typeface="Arial" panose="020B0604020202020204" pitchFamily="34" charset="0"/>
                  <a:sym typeface="Calibri"/>
                </a:rPr>
                <a:t>INSIGHT</a:t>
              </a:r>
              <a:br>
                <a:rPr lang="en-US" sz="1600" b="1" dirty="0">
                  <a:solidFill>
                    <a:schemeClr val="tx2"/>
                  </a:solidFill>
                  <a:latin typeface="+mj-lt"/>
                  <a:ea typeface="Calibri"/>
                  <a:cs typeface="Arial" panose="020B0604020202020204" pitchFamily="34" charset="0"/>
                  <a:sym typeface="Calibri"/>
                </a:rPr>
              </a:br>
              <a:r>
                <a:rPr lang="en-US" sz="1600" dirty="0">
                  <a:solidFill>
                    <a:schemeClr val="tx2"/>
                  </a:solidFill>
                  <a:latin typeface="+mj-lt"/>
                  <a:ea typeface="Calibri"/>
                  <a:cs typeface="Arial" panose="020B0604020202020204" pitchFamily="34" charset="0"/>
                  <a:sym typeface="Calibri"/>
                </a:rPr>
                <a:t>(n=782) 2008 to 2014</a:t>
              </a:r>
              <a:r>
                <a:rPr lang="en-US" sz="1600" baseline="30000" dirty="0">
                  <a:solidFill>
                    <a:schemeClr val="tx2"/>
                  </a:solidFill>
                  <a:latin typeface="+mj-lt"/>
                  <a:ea typeface="Calibri"/>
                  <a:cs typeface="Arial" panose="020B0604020202020204" pitchFamily="34" charset="0"/>
                  <a:sym typeface="Calibri"/>
                </a:rPr>
                <a:t>4</a:t>
              </a:r>
            </a:p>
          </p:txBody>
        </p:sp>
        <p:cxnSp>
          <p:nvCxnSpPr>
            <p:cNvPr id="12" name="Shape 1343"/>
            <p:cNvCxnSpPr/>
            <p:nvPr/>
          </p:nvCxnSpPr>
          <p:spPr>
            <a:xfrm>
              <a:off x="-7678393" y="1427967"/>
              <a:ext cx="0" cy="2367419"/>
            </a:xfrm>
            <a:prstGeom prst="straightConnector1">
              <a:avLst/>
            </a:prstGeom>
            <a:noFill/>
            <a:ln w="9525" cap="flat" cmpd="sng">
              <a:solidFill>
                <a:schemeClr val="bg1">
                  <a:lumMod val="65000"/>
                </a:schemeClr>
              </a:solidFill>
              <a:prstDash val="solid"/>
              <a:round/>
              <a:headEnd type="none" w="med" len="med"/>
              <a:tailEnd type="none" w="med" len="med"/>
            </a:ln>
          </p:spPr>
        </p:cxnSp>
      </p:grpSp>
      <p:grpSp>
        <p:nvGrpSpPr>
          <p:cNvPr id="23" name="Group 22">
            <a:extLst>
              <a:ext uri="{FF2B5EF4-FFF2-40B4-BE49-F238E27FC236}">
                <a16:creationId xmlns:a16="http://schemas.microsoft.com/office/drawing/2014/main" id="{AB3A6F37-6ED4-42D4-BFEA-4B8338D49D35}"/>
              </a:ext>
            </a:extLst>
          </p:cNvPr>
          <p:cNvGrpSpPr/>
          <p:nvPr/>
        </p:nvGrpSpPr>
        <p:grpSpPr>
          <a:xfrm>
            <a:off x="6496788" y="2577082"/>
            <a:ext cx="4893467" cy="3277880"/>
            <a:chOff x="6496788" y="2577082"/>
            <a:chExt cx="4893467" cy="3277880"/>
          </a:xfrm>
        </p:grpSpPr>
        <p:grpSp>
          <p:nvGrpSpPr>
            <p:cNvPr id="9" name="Group 8">
              <a:extLst>
                <a:ext uri="{FF2B5EF4-FFF2-40B4-BE49-F238E27FC236}">
                  <a16:creationId xmlns:a16="http://schemas.microsoft.com/office/drawing/2014/main" id="{6C68292F-2063-45B4-93D5-895FC5FAD7EC}"/>
                </a:ext>
              </a:extLst>
            </p:cNvPr>
            <p:cNvGrpSpPr/>
            <p:nvPr/>
          </p:nvGrpSpPr>
          <p:grpSpPr>
            <a:xfrm>
              <a:off x="6496788" y="2800906"/>
              <a:ext cx="4893467" cy="3054056"/>
              <a:chOff x="6926657" y="2815818"/>
              <a:chExt cx="4893467" cy="3054056"/>
            </a:xfrm>
          </p:grpSpPr>
          <p:sp>
            <p:nvSpPr>
              <p:cNvPr id="7" name="Oval 6">
                <a:extLst>
                  <a:ext uri="{FF2B5EF4-FFF2-40B4-BE49-F238E27FC236}">
                    <a16:creationId xmlns:a16="http://schemas.microsoft.com/office/drawing/2014/main" id="{E8BDE8BC-3725-451B-8CE7-578359DBBD70}"/>
                  </a:ext>
                </a:extLst>
              </p:cNvPr>
              <p:cNvSpPr>
                <a:spLocks noChangeAspect="1"/>
              </p:cNvSpPr>
              <p:nvPr/>
            </p:nvSpPr>
            <p:spPr>
              <a:xfrm>
                <a:off x="6926657" y="5615794"/>
                <a:ext cx="144000" cy="144000"/>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A31B79C9-EF3F-4616-BED6-5F82BE1121C9}"/>
                  </a:ext>
                </a:extLst>
              </p:cNvPr>
              <p:cNvSpPr txBox="1"/>
              <p:nvPr/>
            </p:nvSpPr>
            <p:spPr>
              <a:xfrm>
                <a:off x="7086519" y="5584635"/>
                <a:ext cx="1411258" cy="276999"/>
              </a:xfrm>
              <a:prstGeom prst="rect">
                <a:avLst/>
              </a:prstGeom>
              <a:noFill/>
            </p:spPr>
            <p:txBody>
              <a:bodyPr wrap="square" rtlCol="0">
                <a:spAutoFit/>
              </a:bodyPr>
              <a:lstStyle/>
              <a:p>
                <a:r>
                  <a:rPr lang="en-GB" sz="1200" dirty="0">
                    <a:solidFill>
                      <a:schemeClr val="tx2"/>
                    </a:solidFill>
                    <a:ea typeface="Aileron" charset="0"/>
                    <a:cs typeface="Aileron" charset="0"/>
                  </a:rPr>
                  <a:t>Western patients</a:t>
                </a:r>
              </a:p>
            </p:txBody>
          </p:sp>
          <p:sp>
            <p:nvSpPr>
              <p:cNvPr id="25" name="TextBox 24">
                <a:extLst>
                  <a:ext uri="{FF2B5EF4-FFF2-40B4-BE49-F238E27FC236}">
                    <a16:creationId xmlns:a16="http://schemas.microsoft.com/office/drawing/2014/main" id="{6DD7C72C-134F-45D0-A3D2-45A2ECB73D44}"/>
                  </a:ext>
                </a:extLst>
              </p:cNvPr>
              <p:cNvSpPr txBox="1"/>
              <p:nvPr/>
            </p:nvSpPr>
            <p:spPr>
              <a:xfrm>
                <a:off x="8497777" y="5592875"/>
                <a:ext cx="1411258" cy="276999"/>
              </a:xfrm>
              <a:prstGeom prst="rect">
                <a:avLst/>
              </a:prstGeom>
              <a:noFill/>
            </p:spPr>
            <p:txBody>
              <a:bodyPr wrap="square" rtlCol="0">
                <a:spAutoFit/>
              </a:bodyPr>
              <a:lstStyle/>
              <a:p>
                <a:r>
                  <a:rPr lang="en-GB" sz="1200" dirty="0">
                    <a:solidFill>
                      <a:schemeClr val="tx2"/>
                    </a:solidFill>
                    <a:ea typeface="Aileron" charset="0"/>
                    <a:cs typeface="Aileron" charset="0"/>
                  </a:rPr>
                  <a:t>Eastern patients</a:t>
                </a:r>
              </a:p>
            </p:txBody>
          </p:sp>
          <p:sp>
            <p:nvSpPr>
              <p:cNvPr id="32" name="TextBox 31">
                <a:extLst>
                  <a:ext uri="{FF2B5EF4-FFF2-40B4-BE49-F238E27FC236}">
                    <a16:creationId xmlns:a16="http://schemas.microsoft.com/office/drawing/2014/main" id="{AC6D98EB-DBF0-4560-9284-5DD669A5AC14}"/>
                  </a:ext>
                </a:extLst>
              </p:cNvPr>
              <p:cNvSpPr txBox="1"/>
              <p:nvPr/>
            </p:nvSpPr>
            <p:spPr>
              <a:xfrm>
                <a:off x="9850197" y="5592874"/>
                <a:ext cx="1969927" cy="276999"/>
              </a:xfrm>
              <a:prstGeom prst="rect">
                <a:avLst/>
              </a:prstGeom>
              <a:noFill/>
            </p:spPr>
            <p:txBody>
              <a:bodyPr wrap="square" rtlCol="0">
                <a:spAutoFit/>
              </a:bodyPr>
              <a:lstStyle/>
              <a:p>
                <a:r>
                  <a:rPr lang="en-GB" sz="1200" dirty="0">
                    <a:solidFill>
                      <a:schemeClr val="tx2"/>
                    </a:solidFill>
                    <a:ea typeface="Aileron" charset="0"/>
                    <a:cs typeface="Aileron" charset="0"/>
                  </a:rPr>
                  <a:t>Western + Eastern patients</a:t>
                </a:r>
              </a:p>
            </p:txBody>
          </p:sp>
          <p:sp>
            <p:nvSpPr>
              <p:cNvPr id="33" name="Oval 32">
                <a:extLst>
                  <a:ext uri="{FF2B5EF4-FFF2-40B4-BE49-F238E27FC236}">
                    <a16:creationId xmlns:a16="http://schemas.microsoft.com/office/drawing/2014/main" id="{22A88153-802A-408F-8585-E9BA38679EBA}"/>
                  </a:ext>
                </a:extLst>
              </p:cNvPr>
              <p:cNvSpPr>
                <a:spLocks noChangeAspect="1"/>
              </p:cNvSpPr>
              <p:nvPr/>
            </p:nvSpPr>
            <p:spPr>
              <a:xfrm>
                <a:off x="8324358" y="5651134"/>
                <a:ext cx="144000" cy="144000"/>
              </a:xfrm>
              <a:prstGeom prst="ellipse">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93E2606D-BA1C-4BAA-AFEB-F126A02320CB}"/>
                  </a:ext>
                </a:extLst>
              </p:cNvPr>
              <p:cNvSpPr>
                <a:spLocks noChangeAspect="1"/>
              </p:cNvSpPr>
              <p:nvPr/>
            </p:nvSpPr>
            <p:spPr>
              <a:xfrm>
                <a:off x="9706197" y="5640342"/>
                <a:ext cx="144000" cy="144000"/>
              </a:xfrm>
              <a:prstGeom prst="ellipse">
                <a:avLst/>
              </a:prstGeom>
              <a:no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38FFA7A4-0454-41F3-A132-2453A7E34046}"/>
                  </a:ext>
                </a:extLst>
              </p:cNvPr>
              <p:cNvSpPr>
                <a:spLocks noChangeAspect="1"/>
              </p:cNvSpPr>
              <p:nvPr/>
            </p:nvSpPr>
            <p:spPr>
              <a:xfrm>
                <a:off x="10560420" y="3137150"/>
                <a:ext cx="235330" cy="235330"/>
              </a:xfrm>
              <a:prstGeom prst="ellipse">
                <a:avLst/>
              </a:prstGeom>
              <a:noFill/>
              <a:ln w="22225">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63C78623-9B0B-4CC0-BEA6-429A3C2A1160}"/>
                  </a:ext>
                </a:extLst>
              </p:cNvPr>
              <p:cNvSpPr>
                <a:spLocks noChangeAspect="1"/>
              </p:cNvSpPr>
              <p:nvPr/>
            </p:nvSpPr>
            <p:spPr>
              <a:xfrm>
                <a:off x="9961616" y="3381148"/>
                <a:ext cx="235330" cy="235330"/>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861B283E-5A5C-481F-ACCD-948BC3B3DE42}"/>
                  </a:ext>
                </a:extLst>
              </p:cNvPr>
              <p:cNvSpPr>
                <a:spLocks noChangeAspect="1"/>
              </p:cNvSpPr>
              <p:nvPr/>
            </p:nvSpPr>
            <p:spPr>
              <a:xfrm>
                <a:off x="9357667" y="3507923"/>
                <a:ext cx="235330" cy="235330"/>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CC93AB31-9D13-4BC5-B427-C0B818883994}"/>
                  </a:ext>
                </a:extLst>
              </p:cNvPr>
              <p:cNvSpPr>
                <a:spLocks noChangeAspect="1"/>
              </p:cNvSpPr>
              <p:nvPr/>
            </p:nvSpPr>
            <p:spPr>
              <a:xfrm>
                <a:off x="8726279" y="2815818"/>
                <a:ext cx="235330" cy="235330"/>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5D12AFB6-8786-418D-AECA-7748CA1520DB}"/>
                  </a:ext>
                </a:extLst>
              </p:cNvPr>
              <p:cNvSpPr>
                <a:spLocks noChangeAspect="1"/>
              </p:cNvSpPr>
              <p:nvPr/>
            </p:nvSpPr>
            <p:spPr>
              <a:xfrm>
                <a:off x="8138280" y="3749537"/>
                <a:ext cx="235330" cy="235330"/>
              </a:xfrm>
              <a:prstGeom prst="ellipse">
                <a:avLst/>
              </a:prstGeom>
              <a:noFill/>
              <a:ln w="22225">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CC2B7407-09E2-4221-B834-5CEB179799E8}"/>
                  </a:ext>
                </a:extLst>
              </p:cNvPr>
              <p:cNvSpPr>
                <a:spLocks noChangeAspect="1"/>
              </p:cNvSpPr>
              <p:nvPr/>
            </p:nvSpPr>
            <p:spPr>
              <a:xfrm>
                <a:off x="8145017" y="4622141"/>
                <a:ext cx="235330" cy="235330"/>
              </a:xfrm>
              <a:prstGeom prst="ellipse">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F7C33B4B-458C-4980-AED9-1A986E35CC26}"/>
                  </a:ext>
                </a:extLst>
              </p:cNvPr>
              <p:cNvSpPr>
                <a:spLocks noChangeAspect="1"/>
              </p:cNvSpPr>
              <p:nvPr/>
            </p:nvSpPr>
            <p:spPr>
              <a:xfrm>
                <a:off x="8738579" y="4149961"/>
                <a:ext cx="235330" cy="235330"/>
              </a:xfrm>
              <a:prstGeom prst="ellipse">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B3029274-2283-4CAB-99D2-42F750D72577}"/>
                  </a:ext>
                </a:extLst>
              </p:cNvPr>
              <p:cNvSpPr>
                <a:spLocks noChangeAspect="1"/>
              </p:cNvSpPr>
              <p:nvPr/>
            </p:nvSpPr>
            <p:spPr>
              <a:xfrm>
                <a:off x="9339470" y="4105931"/>
                <a:ext cx="235330" cy="235330"/>
              </a:xfrm>
              <a:prstGeom prst="ellipse">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E3174E6A-B4DB-4054-A746-D86F946B901B}"/>
                  </a:ext>
                </a:extLst>
              </p:cNvPr>
              <p:cNvSpPr>
                <a:spLocks noChangeAspect="1"/>
              </p:cNvSpPr>
              <p:nvPr/>
            </p:nvSpPr>
            <p:spPr>
              <a:xfrm>
                <a:off x="9967443" y="4204420"/>
                <a:ext cx="235330" cy="235330"/>
              </a:xfrm>
              <a:prstGeom prst="ellipse">
                <a:avLst/>
              </a:prstGeom>
              <a:noFill/>
              <a:ln w="2222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37" name="Group 36">
              <a:extLst>
                <a:ext uri="{FF2B5EF4-FFF2-40B4-BE49-F238E27FC236}">
                  <a16:creationId xmlns:a16="http://schemas.microsoft.com/office/drawing/2014/main" id="{16DA2A68-E443-4F83-A895-DC83321A39AD}"/>
                </a:ext>
              </a:extLst>
            </p:cNvPr>
            <p:cNvGrpSpPr/>
            <p:nvPr/>
          </p:nvGrpSpPr>
          <p:grpSpPr>
            <a:xfrm>
              <a:off x="6582834" y="2577082"/>
              <a:ext cx="4146988" cy="3039903"/>
              <a:chOff x="1611653" y="1998955"/>
              <a:chExt cx="4146988" cy="3530312"/>
            </a:xfrm>
          </p:grpSpPr>
          <p:cxnSp>
            <p:nvCxnSpPr>
              <p:cNvPr id="100" name="Straight Connector 121">
                <a:extLst>
                  <a:ext uri="{FF2B5EF4-FFF2-40B4-BE49-F238E27FC236}">
                    <a16:creationId xmlns:a16="http://schemas.microsoft.com/office/drawing/2014/main" id="{1AB61F0D-608B-4832-B41F-5AD06792A460}"/>
                  </a:ext>
                </a:extLst>
              </p:cNvPr>
              <p:cNvCxnSpPr>
                <a:cxnSpLocks noChangeShapeType="1"/>
              </p:cNvCxnSpPr>
              <p:nvPr/>
            </p:nvCxnSpPr>
            <p:spPr bwMode="auto">
              <a:xfrm flipV="1">
                <a:off x="2249107" y="4498292"/>
                <a:ext cx="3446141" cy="1"/>
              </a:xfrm>
              <a:prstGeom prst="line">
                <a:avLst/>
              </a:prstGeom>
              <a:noFill/>
              <a:ln w="12700" cap="sq" algn="ctr">
                <a:solidFill>
                  <a:schemeClr val="accent2"/>
                </a:solidFill>
                <a:prstDash val="dash"/>
                <a:round/>
                <a:headEnd/>
                <a:tailEnd/>
              </a:ln>
              <a:extLst>
                <a:ext uri="{909E8E84-426E-40DD-AFC4-6F175D3DCCD1}">
                  <a14:hiddenFill xmlns:a14="http://schemas.microsoft.com/office/drawing/2010/main">
                    <a:noFill/>
                  </a14:hiddenFill>
                </a:ext>
              </a:extLst>
            </p:spPr>
          </p:cxnSp>
          <p:cxnSp>
            <p:nvCxnSpPr>
              <p:cNvPr id="101" name="Straight Connector 121">
                <a:extLst>
                  <a:ext uri="{FF2B5EF4-FFF2-40B4-BE49-F238E27FC236}">
                    <a16:creationId xmlns:a16="http://schemas.microsoft.com/office/drawing/2014/main" id="{49D91F66-4407-4516-B6DE-4517FE444D47}"/>
                  </a:ext>
                </a:extLst>
              </p:cNvPr>
              <p:cNvCxnSpPr>
                <a:cxnSpLocks noChangeShapeType="1"/>
              </p:cNvCxnSpPr>
              <p:nvPr/>
            </p:nvCxnSpPr>
            <p:spPr bwMode="auto">
              <a:xfrm flipV="1">
                <a:off x="2249107" y="3487843"/>
                <a:ext cx="3446141" cy="1"/>
              </a:xfrm>
              <a:prstGeom prst="line">
                <a:avLst/>
              </a:prstGeom>
              <a:noFill/>
              <a:ln w="12700" cap="sq" algn="ctr">
                <a:solidFill>
                  <a:schemeClr val="bg2">
                    <a:lumMod val="50000"/>
                  </a:schemeClr>
                </a:solidFill>
                <a:prstDash val="dash"/>
                <a:round/>
                <a:headEnd/>
                <a:tailEnd/>
              </a:ln>
              <a:extLst>
                <a:ext uri="{909E8E84-426E-40DD-AFC4-6F175D3DCCD1}">
                  <a14:hiddenFill xmlns:a14="http://schemas.microsoft.com/office/drawing/2010/main">
                    <a:noFill/>
                  </a14:hiddenFill>
                </a:ext>
              </a:extLst>
            </p:spPr>
          </p:cxnSp>
          <p:sp>
            <p:nvSpPr>
              <p:cNvPr id="44" name="TextBox 105">
                <a:extLst>
                  <a:ext uri="{FF2B5EF4-FFF2-40B4-BE49-F238E27FC236}">
                    <a16:creationId xmlns:a16="http://schemas.microsoft.com/office/drawing/2014/main" id="{DD03BC58-D50A-4635-898D-363E72139DF2}"/>
                  </a:ext>
                </a:extLst>
              </p:cNvPr>
              <p:cNvSpPr txBox="1">
                <a:spLocks noChangeArrowheads="1"/>
              </p:cNvSpPr>
              <p:nvPr/>
            </p:nvSpPr>
            <p:spPr bwMode="auto">
              <a:xfrm>
                <a:off x="1860198" y="2093180"/>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16</a:t>
                </a:r>
              </a:p>
            </p:txBody>
          </p:sp>
          <p:cxnSp>
            <p:nvCxnSpPr>
              <p:cNvPr id="46" name="Straight Connector 106">
                <a:extLst>
                  <a:ext uri="{FF2B5EF4-FFF2-40B4-BE49-F238E27FC236}">
                    <a16:creationId xmlns:a16="http://schemas.microsoft.com/office/drawing/2014/main" id="{32790EC9-5D4F-4A8B-9E55-C04F19A470D1}"/>
                  </a:ext>
                </a:extLst>
              </p:cNvPr>
              <p:cNvCxnSpPr>
                <a:cxnSpLocks noChangeShapeType="1"/>
              </p:cNvCxnSpPr>
              <p:nvPr/>
            </p:nvCxnSpPr>
            <p:spPr bwMode="auto">
              <a:xfrm>
                <a:off x="2233756" y="2187228"/>
                <a:ext cx="0" cy="3156086"/>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9" name="Straight Connector 112">
                <a:extLst>
                  <a:ext uri="{FF2B5EF4-FFF2-40B4-BE49-F238E27FC236}">
                    <a16:creationId xmlns:a16="http://schemas.microsoft.com/office/drawing/2014/main" id="{C7479E26-D6D9-4F64-BC67-417DE00C9531}"/>
                  </a:ext>
                </a:extLst>
              </p:cNvPr>
              <p:cNvCxnSpPr>
                <a:cxnSpLocks noChangeShapeType="1"/>
              </p:cNvCxnSpPr>
              <p:nvPr/>
            </p:nvCxnSpPr>
            <p:spPr bwMode="auto">
              <a:xfrm>
                <a:off x="2169989" y="218643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0" name="Straight Connector 109">
                <a:extLst>
                  <a:ext uri="{FF2B5EF4-FFF2-40B4-BE49-F238E27FC236}">
                    <a16:creationId xmlns:a16="http://schemas.microsoft.com/office/drawing/2014/main" id="{B9C403C5-C71A-47B0-9CF2-562D9E05D576}"/>
                  </a:ext>
                </a:extLst>
              </p:cNvPr>
              <p:cNvCxnSpPr>
                <a:cxnSpLocks noChangeShapeType="1"/>
              </p:cNvCxnSpPr>
              <p:nvPr/>
            </p:nvCxnSpPr>
            <p:spPr bwMode="auto">
              <a:xfrm>
                <a:off x="2169990" y="242517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51" name="TextBox 102">
                <a:extLst>
                  <a:ext uri="{FF2B5EF4-FFF2-40B4-BE49-F238E27FC236}">
                    <a16:creationId xmlns:a16="http://schemas.microsoft.com/office/drawing/2014/main" id="{F18CC17E-454A-4E6E-B466-21B64A935BC9}"/>
                  </a:ext>
                </a:extLst>
              </p:cNvPr>
              <p:cNvSpPr txBox="1">
                <a:spLocks noChangeArrowheads="1"/>
              </p:cNvSpPr>
              <p:nvPr/>
            </p:nvSpPr>
            <p:spPr bwMode="auto">
              <a:xfrm>
                <a:off x="1860198" y="2329930"/>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a:t>
                </a:r>
                <a:r>
                  <a:rPr kumimoji="0" lang="en-GB" sz="1100" b="0" i="0" u="none" strike="noStrike" kern="1200" cap="none" spc="0" normalizeH="0" baseline="0" dirty="0">
                    <a:ln>
                      <a:noFill/>
                    </a:ln>
                    <a:solidFill>
                      <a:schemeClr val="tx2"/>
                    </a:solidFill>
                    <a:effectLst/>
                    <a:uLnTx/>
                    <a:uFillTx/>
                    <a:latin typeface="+mn-lt"/>
                    <a:ea typeface="+mn-ea"/>
                    <a:cs typeface="+mn-cs"/>
                  </a:rPr>
                  <a:t>5</a:t>
                </a:r>
              </a:p>
            </p:txBody>
          </p:sp>
          <p:cxnSp>
            <p:nvCxnSpPr>
              <p:cNvPr id="52" name="Straight Connector 121">
                <a:extLst>
                  <a:ext uri="{FF2B5EF4-FFF2-40B4-BE49-F238E27FC236}">
                    <a16:creationId xmlns:a16="http://schemas.microsoft.com/office/drawing/2014/main" id="{8390560D-D8DE-4E9B-A7F7-BD262EA40DE8}"/>
                  </a:ext>
                </a:extLst>
              </p:cNvPr>
              <p:cNvCxnSpPr>
                <a:cxnSpLocks noChangeShapeType="1"/>
              </p:cNvCxnSpPr>
              <p:nvPr/>
            </p:nvCxnSpPr>
            <p:spPr bwMode="auto">
              <a:xfrm flipV="1">
                <a:off x="2245807" y="5001783"/>
                <a:ext cx="3446141"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54" name="TextBox 117">
                <a:extLst>
                  <a:ext uri="{FF2B5EF4-FFF2-40B4-BE49-F238E27FC236}">
                    <a16:creationId xmlns:a16="http://schemas.microsoft.com/office/drawing/2014/main" id="{F42D9B9B-BAA0-4871-965C-DC0A7E5D57B1}"/>
                  </a:ext>
                </a:extLst>
              </p:cNvPr>
              <p:cNvSpPr txBox="1">
                <a:spLocks noChangeArrowheads="1"/>
              </p:cNvSpPr>
              <p:nvPr/>
            </p:nvSpPr>
            <p:spPr bwMode="auto">
              <a:xfrm>
                <a:off x="4313079" y="4991108"/>
                <a:ext cx="977289"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Vs linifanib</a:t>
                </a:r>
              </a:p>
            </p:txBody>
          </p:sp>
          <p:sp>
            <p:nvSpPr>
              <p:cNvPr id="55" name="TextBox 137">
                <a:extLst>
                  <a:ext uri="{FF2B5EF4-FFF2-40B4-BE49-F238E27FC236}">
                    <a16:creationId xmlns:a16="http://schemas.microsoft.com/office/drawing/2014/main" id="{F2F1CBC0-6D77-476A-8284-5289F52D3ED1}"/>
                  </a:ext>
                </a:extLst>
              </p:cNvPr>
              <p:cNvSpPr txBox="1">
                <a:spLocks noChangeArrowheads="1"/>
              </p:cNvSpPr>
              <p:nvPr/>
            </p:nvSpPr>
            <p:spPr bwMode="auto">
              <a:xfrm>
                <a:off x="3072818" y="4993912"/>
                <a:ext cx="92759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Vs sunitinib</a:t>
                </a:r>
              </a:p>
            </p:txBody>
          </p:sp>
          <p:sp>
            <p:nvSpPr>
              <p:cNvPr id="56" name="TextBox 118">
                <a:extLst>
                  <a:ext uri="{FF2B5EF4-FFF2-40B4-BE49-F238E27FC236}">
                    <a16:creationId xmlns:a16="http://schemas.microsoft.com/office/drawing/2014/main" id="{4CC04B3A-A749-4075-8312-A80B96EB0C7A}"/>
                  </a:ext>
                </a:extLst>
              </p:cNvPr>
              <p:cNvSpPr txBox="1">
                <a:spLocks noChangeArrowheads="1"/>
              </p:cNvSpPr>
              <p:nvPr/>
            </p:nvSpPr>
            <p:spPr bwMode="auto">
              <a:xfrm>
                <a:off x="5099687" y="5099792"/>
                <a:ext cx="65895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GIDEON</a:t>
                </a:r>
                <a:endParaRPr kumimoji="0" lang="en-GB" sz="1100" b="0" i="0" u="none" strike="noStrike" kern="1200" cap="none" spc="0" normalizeH="0" baseline="0" dirty="0">
                  <a:ln>
                    <a:noFill/>
                  </a:ln>
                  <a:solidFill>
                    <a:schemeClr val="tx2"/>
                  </a:solidFill>
                  <a:effectLst/>
                  <a:uLnTx/>
                  <a:uFillTx/>
                  <a:latin typeface="+mn-lt"/>
                </a:endParaRPr>
              </a:p>
            </p:txBody>
          </p:sp>
          <p:sp>
            <p:nvSpPr>
              <p:cNvPr id="57" name="TextBox 117">
                <a:extLst>
                  <a:ext uri="{FF2B5EF4-FFF2-40B4-BE49-F238E27FC236}">
                    <a16:creationId xmlns:a16="http://schemas.microsoft.com/office/drawing/2014/main" id="{7F294DE2-2E5A-401D-8329-0B6635969398}"/>
                  </a:ext>
                </a:extLst>
              </p:cNvPr>
              <p:cNvSpPr txBox="1">
                <a:spLocks noChangeArrowheads="1"/>
              </p:cNvSpPr>
              <p:nvPr/>
            </p:nvSpPr>
            <p:spPr bwMode="auto">
              <a:xfrm>
                <a:off x="3612185" y="5194778"/>
                <a:ext cx="1026779"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Vs </a:t>
                </a:r>
                <a:r>
                  <a:rPr lang="en-GB" sz="1100" dirty="0" err="1">
                    <a:solidFill>
                      <a:schemeClr val="tx2"/>
                    </a:solidFill>
                    <a:latin typeface="+mn-lt"/>
                  </a:rPr>
                  <a:t>brivanitib</a:t>
                </a:r>
                <a:endParaRPr kumimoji="0" lang="en-GB" sz="1100" b="0" i="0" u="none" strike="noStrike" kern="1200" cap="none" spc="0" normalizeH="0" baseline="0" dirty="0">
                  <a:ln>
                    <a:noFill/>
                  </a:ln>
                  <a:solidFill>
                    <a:schemeClr val="tx2"/>
                  </a:solidFill>
                  <a:effectLst/>
                  <a:uLnTx/>
                  <a:uFillTx/>
                  <a:latin typeface="+mn-lt"/>
                </a:endParaRPr>
              </a:p>
            </p:txBody>
          </p:sp>
          <p:sp>
            <p:nvSpPr>
              <p:cNvPr id="69" name="TextBox 137">
                <a:extLst>
                  <a:ext uri="{FF2B5EF4-FFF2-40B4-BE49-F238E27FC236}">
                    <a16:creationId xmlns:a16="http://schemas.microsoft.com/office/drawing/2014/main" id="{19359A1A-1F64-41A3-8DFF-84DC1D818F2D}"/>
                  </a:ext>
                </a:extLst>
              </p:cNvPr>
              <p:cNvSpPr txBox="1">
                <a:spLocks noChangeArrowheads="1"/>
              </p:cNvSpPr>
              <p:nvPr/>
            </p:nvSpPr>
            <p:spPr bwMode="auto">
              <a:xfrm>
                <a:off x="2293414" y="4651619"/>
                <a:ext cx="92759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Asia-Pacific</a:t>
                </a:r>
              </a:p>
            </p:txBody>
          </p:sp>
          <p:sp>
            <p:nvSpPr>
              <p:cNvPr id="70" name="TextBox 137">
                <a:extLst>
                  <a:ext uri="{FF2B5EF4-FFF2-40B4-BE49-F238E27FC236}">
                    <a16:creationId xmlns:a16="http://schemas.microsoft.com/office/drawing/2014/main" id="{9D70A164-9D45-4535-B3B6-8789DCACCC3F}"/>
                  </a:ext>
                </a:extLst>
              </p:cNvPr>
              <p:cNvSpPr txBox="1">
                <a:spLocks noChangeArrowheads="1"/>
              </p:cNvSpPr>
              <p:nvPr/>
            </p:nvSpPr>
            <p:spPr bwMode="auto">
              <a:xfrm>
                <a:off x="2391098" y="3621869"/>
                <a:ext cx="92759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SHARP</a:t>
                </a:r>
              </a:p>
            </p:txBody>
          </p:sp>
          <p:sp>
            <p:nvSpPr>
              <p:cNvPr id="71" name="TextBox 137">
                <a:extLst>
                  <a:ext uri="{FF2B5EF4-FFF2-40B4-BE49-F238E27FC236}">
                    <a16:creationId xmlns:a16="http://schemas.microsoft.com/office/drawing/2014/main" id="{B8515B11-FB57-48B9-840F-F9D0033E4CA5}"/>
                  </a:ext>
                </a:extLst>
              </p:cNvPr>
              <p:cNvSpPr txBox="1">
                <a:spLocks noChangeArrowheads="1"/>
              </p:cNvSpPr>
              <p:nvPr/>
            </p:nvSpPr>
            <p:spPr bwMode="auto">
              <a:xfrm>
                <a:off x="2233756" y="1998955"/>
                <a:ext cx="92759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2005-2007</a:t>
                </a:r>
              </a:p>
            </p:txBody>
          </p:sp>
          <p:sp>
            <p:nvSpPr>
              <p:cNvPr id="72" name="TextBox 137">
                <a:extLst>
                  <a:ext uri="{FF2B5EF4-FFF2-40B4-BE49-F238E27FC236}">
                    <a16:creationId xmlns:a16="http://schemas.microsoft.com/office/drawing/2014/main" id="{3D3D6AA4-8FF1-473A-AFDF-61A43A917DA8}"/>
                  </a:ext>
                </a:extLst>
              </p:cNvPr>
              <p:cNvSpPr txBox="1">
                <a:spLocks noChangeArrowheads="1"/>
              </p:cNvSpPr>
              <p:nvPr/>
            </p:nvSpPr>
            <p:spPr bwMode="auto">
              <a:xfrm>
                <a:off x="3959768" y="1998955"/>
                <a:ext cx="927594"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2008-2012</a:t>
                </a:r>
              </a:p>
            </p:txBody>
          </p:sp>
          <p:cxnSp>
            <p:nvCxnSpPr>
              <p:cNvPr id="73" name="Straight Connector 109">
                <a:extLst>
                  <a:ext uri="{FF2B5EF4-FFF2-40B4-BE49-F238E27FC236}">
                    <a16:creationId xmlns:a16="http://schemas.microsoft.com/office/drawing/2014/main" id="{0BAAC099-B0A0-4C13-A191-216642ABB508}"/>
                  </a:ext>
                </a:extLst>
              </p:cNvPr>
              <p:cNvCxnSpPr>
                <a:cxnSpLocks noChangeShapeType="1"/>
              </p:cNvCxnSpPr>
              <p:nvPr/>
            </p:nvCxnSpPr>
            <p:spPr bwMode="auto">
              <a:xfrm>
                <a:off x="2167303" y="267029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74" name="TextBox 102">
                <a:extLst>
                  <a:ext uri="{FF2B5EF4-FFF2-40B4-BE49-F238E27FC236}">
                    <a16:creationId xmlns:a16="http://schemas.microsoft.com/office/drawing/2014/main" id="{14ACF8EF-E002-4698-8F6E-357B4DFE7C01}"/>
                  </a:ext>
                </a:extLst>
              </p:cNvPr>
              <p:cNvSpPr txBox="1">
                <a:spLocks noChangeArrowheads="1"/>
              </p:cNvSpPr>
              <p:nvPr/>
            </p:nvSpPr>
            <p:spPr bwMode="auto">
              <a:xfrm>
                <a:off x="1857511" y="2575049"/>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14</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75" name="Straight Connector 109">
                <a:extLst>
                  <a:ext uri="{FF2B5EF4-FFF2-40B4-BE49-F238E27FC236}">
                    <a16:creationId xmlns:a16="http://schemas.microsoft.com/office/drawing/2014/main" id="{145C8C4B-C4A8-40B9-A06E-97397534252E}"/>
                  </a:ext>
                </a:extLst>
              </p:cNvPr>
              <p:cNvCxnSpPr>
                <a:cxnSpLocks noChangeShapeType="1"/>
              </p:cNvCxnSpPr>
              <p:nvPr/>
            </p:nvCxnSpPr>
            <p:spPr bwMode="auto">
              <a:xfrm>
                <a:off x="2164616" y="291541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76" name="TextBox 102">
                <a:extLst>
                  <a:ext uri="{FF2B5EF4-FFF2-40B4-BE49-F238E27FC236}">
                    <a16:creationId xmlns:a16="http://schemas.microsoft.com/office/drawing/2014/main" id="{66F8AEE4-63FF-41E0-ABF5-AF1744B421D6}"/>
                  </a:ext>
                </a:extLst>
              </p:cNvPr>
              <p:cNvSpPr txBox="1">
                <a:spLocks noChangeArrowheads="1"/>
              </p:cNvSpPr>
              <p:nvPr/>
            </p:nvSpPr>
            <p:spPr bwMode="auto">
              <a:xfrm>
                <a:off x="1854824" y="2820169"/>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13</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77" name="Straight Connector 109">
                <a:extLst>
                  <a:ext uri="{FF2B5EF4-FFF2-40B4-BE49-F238E27FC236}">
                    <a16:creationId xmlns:a16="http://schemas.microsoft.com/office/drawing/2014/main" id="{A441F03F-6AC8-4270-B489-6E437B7C445E}"/>
                  </a:ext>
                </a:extLst>
              </p:cNvPr>
              <p:cNvCxnSpPr>
                <a:cxnSpLocks noChangeShapeType="1"/>
              </p:cNvCxnSpPr>
              <p:nvPr/>
            </p:nvCxnSpPr>
            <p:spPr bwMode="auto">
              <a:xfrm>
                <a:off x="2161929" y="316053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78" name="TextBox 102">
                <a:extLst>
                  <a:ext uri="{FF2B5EF4-FFF2-40B4-BE49-F238E27FC236}">
                    <a16:creationId xmlns:a16="http://schemas.microsoft.com/office/drawing/2014/main" id="{49FF9984-5A0A-4350-93EE-CA48B70FF53F}"/>
                  </a:ext>
                </a:extLst>
              </p:cNvPr>
              <p:cNvSpPr txBox="1">
                <a:spLocks noChangeArrowheads="1"/>
              </p:cNvSpPr>
              <p:nvPr/>
            </p:nvSpPr>
            <p:spPr bwMode="auto">
              <a:xfrm>
                <a:off x="1852137" y="3065288"/>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12</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79" name="Straight Connector 109">
                <a:extLst>
                  <a:ext uri="{FF2B5EF4-FFF2-40B4-BE49-F238E27FC236}">
                    <a16:creationId xmlns:a16="http://schemas.microsoft.com/office/drawing/2014/main" id="{A915F7E2-B061-4C18-AE3B-030D543A46A0}"/>
                  </a:ext>
                </a:extLst>
              </p:cNvPr>
              <p:cNvCxnSpPr>
                <a:cxnSpLocks noChangeShapeType="1"/>
              </p:cNvCxnSpPr>
              <p:nvPr/>
            </p:nvCxnSpPr>
            <p:spPr bwMode="auto">
              <a:xfrm>
                <a:off x="2166616" y="340565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0" name="TextBox 102">
                <a:extLst>
                  <a:ext uri="{FF2B5EF4-FFF2-40B4-BE49-F238E27FC236}">
                    <a16:creationId xmlns:a16="http://schemas.microsoft.com/office/drawing/2014/main" id="{92D19703-E629-45F7-8B37-639BA4E1EADB}"/>
                  </a:ext>
                </a:extLst>
              </p:cNvPr>
              <p:cNvSpPr txBox="1">
                <a:spLocks noChangeArrowheads="1"/>
              </p:cNvSpPr>
              <p:nvPr/>
            </p:nvSpPr>
            <p:spPr bwMode="auto">
              <a:xfrm>
                <a:off x="1849450" y="3310408"/>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11</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81" name="Straight Connector 109">
                <a:extLst>
                  <a:ext uri="{FF2B5EF4-FFF2-40B4-BE49-F238E27FC236}">
                    <a16:creationId xmlns:a16="http://schemas.microsoft.com/office/drawing/2014/main" id="{80DE44BE-9070-48F8-BB91-D54196628109}"/>
                  </a:ext>
                </a:extLst>
              </p:cNvPr>
              <p:cNvCxnSpPr>
                <a:cxnSpLocks noChangeShapeType="1"/>
              </p:cNvCxnSpPr>
              <p:nvPr/>
            </p:nvCxnSpPr>
            <p:spPr bwMode="auto">
              <a:xfrm>
                <a:off x="2164616" y="3644804"/>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2" name="TextBox 102">
                <a:extLst>
                  <a:ext uri="{FF2B5EF4-FFF2-40B4-BE49-F238E27FC236}">
                    <a16:creationId xmlns:a16="http://schemas.microsoft.com/office/drawing/2014/main" id="{4D374148-FE54-455F-8FB4-320747BCE8C4}"/>
                  </a:ext>
                </a:extLst>
              </p:cNvPr>
              <p:cNvSpPr txBox="1">
                <a:spLocks noChangeArrowheads="1"/>
              </p:cNvSpPr>
              <p:nvPr/>
            </p:nvSpPr>
            <p:spPr bwMode="auto">
              <a:xfrm>
                <a:off x="1854824" y="3549555"/>
                <a:ext cx="144271"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10</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83" name="Straight Connector 109">
                <a:extLst>
                  <a:ext uri="{FF2B5EF4-FFF2-40B4-BE49-F238E27FC236}">
                    <a16:creationId xmlns:a16="http://schemas.microsoft.com/office/drawing/2014/main" id="{1B08BA86-3DAE-45DC-BEB2-FEE5BFAE4882}"/>
                  </a:ext>
                </a:extLst>
              </p:cNvPr>
              <p:cNvCxnSpPr>
                <a:cxnSpLocks noChangeShapeType="1"/>
              </p:cNvCxnSpPr>
              <p:nvPr/>
            </p:nvCxnSpPr>
            <p:spPr bwMode="auto">
              <a:xfrm>
                <a:off x="2169990" y="388395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4" name="TextBox 102">
                <a:extLst>
                  <a:ext uri="{FF2B5EF4-FFF2-40B4-BE49-F238E27FC236}">
                    <a16:creationId xmlns:a16="http://schemas.microsoft.com/office/drawing/2014/main" id="{92E9BA8D-654E-4903-B81B-EC5E1D837452}"/>
                  </a:ext>
                </a:extLst>
              </p:cNvPr>
              <p:cNvSpPr txBox="1">
                <a:spLocks noChangeArrowheads="1"/>
              </p:cNvSpPr>
              <p:nvPr/>
            </p:nvSpPr>
            <p:spPr bwMode="auto">
              <a:xfrm>
                <a:off x="1932334" y="3788701"/>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9</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85" name="Straight Connector 109">
                <a:extLst>
                  <a:ext uri="{FF2B5EF4-FFF2-40B4-BE49-F238E27FC236}">
                    <a16:creationId xmlns:a16="http://schemas.microsoft.com/office/drawing/2014/main" id="{C9C14CCC-21D4-4BE5-B9D9-C09942A6F65B}"/>
                  </a:ext>
                </a:extLst>
              </p:cNvPr>
              <p:cNvCxnSpPr>
                <a:cxnSpLocks noChangeShapeType="1"/>
              </p:cNvCxnSpPr>
              <p:nvPr/>
            </p:nvCxnSpPr>
            <p:spPr bwMode="auto">
              <a:xfrm>
                <a:off x="2175364" y="412309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6" name="TextBox 102">
                <a:extLst>
                  <a:ext uri="{FF2B5EF4-FFF2-40B4-BE49-F238E27FC236}">
                    <a16:creationId xmlns:a16="http://schemas.microsoft.com/office/drawing/2014/main" id="{21A118B9-655C-4037-913F-20397EE739F5}"/>
                  </a:ext>
                </a:extLst>
              </p:cNvPr>
              <p:cNvSpPr txBox="1">
                <a:spLocks noChangeArrowheads="1"/>
              </p:cNvSpPr>
              <p:nvPr/>
            </p:nvSpPr>
            <p:spPr bwMode="auto">
              <a:xfrm>
                <a:off x="1937708" y="4027848"/>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8</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87" name="Straight Connector 109">
                <a:extLst>
                  <a:ext uri="{FF2B5EF4-FFF2-40B4-BE49-F238E27FC236}">
                    <a16:creationId xmlns:a16="http://schemas.microsoft.com/office/drawing/2014/main" id="{01FD39F2-E549-4186-9670-50A9BDED9B07}"/>
                  </a:ext>
                </a:extLst>
              </p:cNvPr>
              <p:cNvCxnSpPr>
                <a:cxnSpLocks noChangeShapeType="1"/>
              </p:cNvCxnSpPr>
              <p:nvPr/>
            </p:nvCxnSpPr>
            <p:spPr bwMode="auto">
              <a:xfrm>
                <a:off x="2168911" y="437498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8" name="TextBox 102">
                <a:extLst>
                  <a:ext uri="{FF2B5EF4-FFF2-40B4-BE49-F238E27FC236}">
                    <a16:creationId xmlns:a16="http://schemas.microsoft.com/office/drawing/2014/main" id="{48DE6A0A-8A42-4FC5-91FC-B00976C18A91}"/>
                  </a:ext>
                </a:extLst>
              </p:cNvPr>
              <p:cNvSpPr txBox="1">
                <a:spLocks noChangeArrowheads="1"/>
              </p:cNvSpPr>
              <p:nvPr/>
            </p:nvSpPr>
            <p:spPr bwMode="auto">
              <a:xfrm>
                <a:off x="1941087" y="4279739"/>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7</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89" name="Straight Connector 109">
                <a:extLst>
                  <a:ext uri="{FF2B5EF4-FFF2-40B4-BE49-F238E27FC236}">
                    <a16:creationId xmlns:a16="http://schemas.microsoft.com/office/drawing/2014/main" id="{EB04DD47-0760-4667-B436-6FC3B98F30CB}"/>
                  </a:ext>
                </a:extLst>
              </p:cNvPr>
              <p:cNvCxnSpPr>
                <a:cxnSpLocks noChangeShapeType="1"/>
              </p:cNvCxnSpPr>
              <p:nvPr/>
            </p:nvCxnSpPr>
            <p:spPr bwMode="auto">
              <a:xfrm>
                <a:off x="2172290" y="461582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90" name="TextBox 102">
                <a:extLst>
                  <a:ext uri="{FF2B5EF4-FFF2-40B4-BE49-F238E27FC236}">
                    <a16:creationId xmlns:a16="http://schemas.microsoft.com/office/drawing/2014/main" id="{1F0DC90B-C7DD-42F1-8384-6A04BD7EE2F7}"/>
                  </a:ext>
                </a:extLst>
              </p:cNvPr>
              <p:cNvSpPr txBox="1">
                <a:spLocks noChangeArrowheads="1"/>
              </p:cNvSpPr>
              <p:nvPr/>
            </p:nvSpPr>
            <p:spPr bwMode="auto">
              <a:xfrm>
                <a:off x="1944466" y="4520570"/>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6</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91" name="Straight Connector 109">
                <a:extLst>
                  <a:ext uri="{FF2B5EF4-FFF2-40B4-BE49-F238E27FC236}">
                    <a16:creationId xmlns:a16="http://schemas.microsoft.com/office/drawing/2014/main" id="{86E32FBC-1A01-4A60-934D-99FC91E9ACAD}"/>
                  </a:ext>
                </a:extLst>
              </p:cNvPr>
              <p:cNvCxnSpPr>
                <a:cxnSpLocks noChangeShapeType="1"/>
              </p:cNvCxnSpPr>
              <p:nvPr/>
            </p:nvCxnSpPr>
            <p:spPr bwMode="auto">
              <a:xfrm>
                <a:off x="2168911" y="4856415"/>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92" name="TextBox 102">
                <a:extLst>
                  <a:ext uri="{FF2B5EF4-FFF2-40B4-BE49-F238E27FC236}">
                    <a16:creationId xmlns:a16="http://schemas.microsoft.com/office/drawing/2014/main" id="{F618B24B-6CBA-478A-AC8D-7D72923214EE}"/>
                  </a:ext>
                </a:extLst>
              </p:cNvPr>
              <p:cNvSpPr txBox="1">
                <a:spLocks noChangeArrowheads="1"/>
              </p:cNvSpPr>
              <p:nvPr/>
            </p:nvSpPr>
            <p:spPr bwMode="auto">
              <a:xfrm>
                <a:off x="1941087" y="4761165"/>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5</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93" name="Straight Connector 109">
                <a:extLst>
                  <a:ext uri="{FF2B5EF4-FFF2-40B4-BE49-F238E27FC236}">
                    <a16:creationId xmlns:a16="http://schemas.microsoft.com/office/drawing/2014/main" id="{0C4E7BF3-D7EB-4366-89A0-0B5D3FFCF1C2}"/>
                  </a:ext>
                </a:extLst>
              </p:cNvPr>
              <p:cNvCxnSpPr>
                <a:cxnSpLocks noChangeShapeType="1"/>
              </p:cNvCxnSpPr>
              <p:nvPr/>
            </p:nvCxnSpPr>
            <p:spPr bwMode="auto">
              <a:xfrm>
                <a:off x="2175364" y="509700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94" name="TextBox 102">
                <a:extLst>
                  <a:ext uri="{FF2B5EF4-FFF2-40B4-BE49-F238E27FC236}">
                    <a16:creationId xmlns:a16="http://schemas.microsoft.com/office/drawing/2014/main" id="{1CAF079C-C933-4EFE-9BFB-9A634F05B6B1}"/>
                  </a:ext>
                </a:extLst>
              </p:cNvPr>
              <p:cNvSpPr txBox="1">
                <a:spLocks noChangeArrowheads="1"/>
              </p:cNvSpPr>
              <p:nvPr/>
            </p:nvSpPr>
            <p:spPr bwMode="auto">
              <a:xfrm>
                <a:off x="1937708" y="5001760"/>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4</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95" name="Straight Connector 109">
                <a:extLst>
                  <a:ext uri="{FF2B5EF4-FFF2-40B4-BE49-F238E27FC236}">
                    <a16:creationId xmlns:a16="http://schemas.microsoft.com/office/drawing/2014/main" id="{576E9DEF-1873-4879-B2F5-2E559B02894A}"/>
                  </a:ext>
                </a:extLst>
              </p:cNvPr>
              <p:cNvCxnSpPr>
                <a:cxnSpLocks noChangeShapeType="1"/>
              </p:cNvCxnSpPr>
              <p:nvPr/>
            </p:nvCxnSpPr>
            <p:spPr bwMode="auto">
              <a:xfrm>
                <a:off x="2171985" y="534331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96" name="TextBox 102">
                <a:extLst>
                  <a:ext uri="{FF2B5EF4-FFF2-40B4-BE49-F238E27FC236}">
                    <a16:creationId xmlns:a16="http://schemas.microsoft.com/office/drawing/2014/main" id="{B0BA97E2-5454-4A5A-830E-D159C18CAB56}"/>
                  </a:ext>
                </a:extLst>
              </p:cNvPr>
              <p:cNvSpPr txBox="1">
                <a:spLocks noChangeArrowheads="1"/>
              </p:cNvSpPr>
              <p:nvPr/>
            </p:nvSpPr>
            <p:spPr bwMode="auto">
              <a:xfrm>
                <a:off x="1934329" y="5242355"/>
                <a:ext cx="72135" cy="196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3</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97" name="TextBox 102">
                <a:extLst>
                  <a:ext uri="{FF2B5EF4-FFF2-40B4-BE49-F238E27FC236}">
                    <a16:creationId xmlns:a16="http://schemas.microsoft.com/office/drawing/2014/main" id="{D4A841DF-2BAA-455E-BE36-EAD727AFF711}"/>
                  </a:ext>
                </a:extLst>
              </p:cNvPr>
              <p:cNvSpPr txBox="1">
                <a:spLocks noChangeArrowheads="1"/>
              </p:cNvSpPr>
              <p:nvPr/>
            </p:nvSpPr>
            <p:spPr bwMode="auto">
              <a:xfrm rot="16200000" flipH="1">
                <a:off x="113903" y="3711746"/>
                <a:ext cx="316477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Median overall survival (months)</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cxnSp>
            <p:nvCxnSpPr>
              <p:cNvPr id="98" name="Straight Connector 106">
                <a:extLst>
                  <a:ext uri="{FF2B5EF4-FFF2-40B4-BE49-F238E27FC236}">
                    <a16:creationId xmlns:a16="http://schemas.microsoft.com/office/drawing/2014/main" id="{9D58DB09-E77C-4E2E-8C6C-808ED4A13BFE}"/>
                  </a:ext>
                </a:extLst>
              </p:cNvPr>
              <p:cNvCxnSpPr>
                <a:cxnSpLocks noChangeShapeType="1"/>
              </p:cNvCxnSpPr>
              <p:nvPr/>
            </p:nvCxnSpPr>
            <p:spPr bwMode="auto">
              <a:xfrm flipH="1">
                <a:off x="3145306" y="2163345"/>
                <a:ext cx="0" cy="2835582"/>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cxnSp>
          <p:nvCxnSpPr>
            <p:cNvPr id="22" name="Straight Connector 21">
              <a:extLst>
                <a:ext uri="{FF2B5EF4-FFF2-40B4-BE49-F238E27FC236}">
                  <a16:creationId xmlns:a16="http://schemas.microsoft.com/office/drawing/2014/main" id="{63AC2712-629A-44DA-B9C7-F75EB301CA55}"/>
                </a:ext>
              </a:extLst>
            </p:cNvPr>
            <p:cNvCxnSpPr/>
            <p:nvPr/>
          </p:nvCxnSpPr>
          <p:spPr>
            <a:xfrm flipV="1">
              <a:off x="7816042" y="3493011"/>
              <a:ext cx="2787678" cy="653831"/>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0" name="Slide Number Placeholder 9">
            <a:extLst>
              <a:ext uri="{FF2B5EF4-FFF2-40B4-BE49-F238E27FC236}">
                <a16:creationId xmlns:a16="http://schemas.microsoft.com/office/drawing/2014/main" id="{AD0D08D7-DF55-4230-8CF4-F788DEF9F02B}"/>
              </a:ext>
            </a:extLst>
          </p:cNvPr>
          <p:cNvSpPr>
            <a:spLocks noGrp="1"/>
          </p:cNvSpPr>
          <p:nvPr>
            <p:ph type="sldNum" sz="quarter" idx="4"/>
          </p:nvPr>
        </p:nvSpPr>
        <p:spPr/>
        <p:txBody>
          <a:bodyPr/>
          <a:lstStyle/>
          <a:p>
            <a:fld id="{FCE43C0F-8A7B-3A4B-9DB5-B3472E36E833}" type="slidenum">
              <a:rPr lang="en-GB" smtClean="0"/>
              <a:pPr/>
              <a:t>43</a:t>
            </a:fld>
            <a:endParaRPr lang="en-GB" dirty="0"/>
          </a:p>
        </p:txBody>
      </p:sp>
    </p:spTree>
    <p:extLst>
      <p:ext uri="{BB962C8B-B14F-4D97-AF65-F5344CB8AC3E}">
        <p14:creationId xmlns:p14="http://schemas.microsoft.com/office/powerpoint/2010/main" val="92129225"/>
      </p:ext>
    </p:extLst>
  </p:cSld>
  <p:clrMapOvr>
    <a:masterClrMapping/>
  </p:clrMapOvr>
  <p:transition spd="slow">
    <p:wipe di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sz="quarter" idx="12"/>
          </p:nvPr>
        </p:nvGraphicFramePr>
        <p:xfrm>
          <a:off x="620713" y="1425575"/>
          <a:ext cx="10963272" cy="3307080"/>
        </p:xfrm>
        <a:graphic>
          <a:graphicData uri="http://schemas.openxmlformats.org/drawingml/2006/table">
            <a:tbl>
              <a:tblPr firstRow="1" bandRow="1">
                <a:tableStyleId>{5C22544A-7EE6-4342-B048-85BDC9FD1C3A}</a:tableStyleId>
              </a:tblPr>
              <a:tblGrid>
                <a:gridCol w="2740818">
                  <a:extLst>
                    <a:ext uri="{9D8B030D-6E8A-4147-A177-3AD203B41FA5}">
                      <a16:colId xmlns:a16="http://schemas.microsoft.com/office/drawing/2014/main" val="1493562338"/>
                    </a:ext>
                  </a:extLst>
                </a:gridCol>
                <a:gridCol w="2740818">
                  <a:extLst>
                    <a:ext uri="{9D8B030D-6E8A-4147-A177-3AD203B41FA5}">
                      <a16:colId xmlns:a16="http://schemas.microsoft.com/office/drawing/2014/main" val="3120212951"/>
                    </a:ext>
                  </a:extLst>
                </a:gridCol>
                <a:gridCol w="2740818">
                  <a:extLst>
                    <a:ext uri="{9D8B030D-6E8A-4147-A177-3AD203B41FA5}">
                      <a16:colId xmlns:a16="http://schemas.microsoft.com/office/drawing/2014/main" val="657193854"/>
                    </a:ext>
                  </a:extLst>
                </a:gridCol>
                <a:gridCol w="2740818">
                  <a:extLst>
                    <a:ext uri="{9D8B030D-6E8A-4147-A177-3AD203B41FA5}">
                      <a16:colId xmlns:a16="http://schemas.microsoft.com/office/drawing/2014/main" val="4272445272"/>
                    </a:ext>
                  </a:extLst>
                </a:gridCol>
              </a:tblGrid>
              <a:tr h="370840">
                <a:tc>
                  <a:txBody>
                    <a:bodyPr/>
                    <a:lstStyle/>
                    <a:p>
                      <a:endParaRPr lang="fr-FR" dirty="0"/>
                    </a:p>
                  </a:txBody>
                  <a:tcPr/>
                </a:tc>
                <a:tc>
                  <a:txBody>
                    <a:bodyPr/>
                    <a:lstStyle/>
                    <a:p>
                      <a:r>
                        <a:rPr lang="fr-FR" dirty="0"/>
                        <a:t>Child</a:t>
                      </a:r>
                      <a:r>
                        <a:rPr lang="fr-FR" baseline="0" dirty="0"/>
                        <a:t>-</a:t>
                      </a:r>
                      <a:r>
                        <a:rPr lang="fr-FR" baseline="0" dirty="0" err="1"/>
                        <a:t>Pugh</a:t>
                      </a:r>
                      <a:r>
                        <a:rPr lang="fr-FR" baseline="0" dirty="0"/>
                        <a:t> A</a:t>
                      </a:r>
                    </a:p>
                    <a:p>
                      <a:r>
                        <a:rPr lang="fr-FR" baseline="0" dirty="0"/>
                        <a:t>N = 1,968</a:t>
                      </a:r>
                      <a:endParaRPr lang="fr-FR" dirty="0"/>
                    </a:p>
                  </a:txBody>
                  <a:tcPr/>
                </a:tc>
                <a:tc>
                  <a:txBody>
                    <a:bodyPr/>
                    <a:lstStyle/>
                    <a:p>
                      <a:r>
                        <a:rPr lang="fr-FR" dirty="0"/>
                        <a:t>Child-</a:t>
                      </a:r>
                      <a:r>
                        <a:rPr lang="fr-FR" dirty="0" err="1"/>
                        <a:t>Pugh</a:t>
                      </a:r>
                      <a:r>
                        <a:rPr lang="fr-FR" baseline="0" dirty="0"/>
                        <a:t> B</a:t>
                      </a:r>
                    </a:p>
                    <a:p>
                      <a:r>
                        <a:rPr lang="fr-FR" baseline="0" dirty="0"/>
                        <a:t>N = 666</a:t>
                      </a:r>
                      <a:endParaRPr lang="fr-FR" dirty="0"/>
                    </a:p>
                  </a:txBody>
                  <a:tcPr/>
                </a:tc>
                <a:tc>
                  <a:txBody>
                    <a:bodyPr/>
                    <a:lstStyle/>
                    <a:p>
                      <a:r>
                        <a:rPr lang="fr-FR" dirty="0"/>
                        <a:t>Child-</a:t>
                      </a:r>
                      <a:r>
                        <a:rPr lang="fr-FR" dirty="0" err="1"/>
                        <a:t>Pugh</a:t>
                      </a:r>
                      <a:r>
                        <a:rPr lang="fr-FR" baseline="0" dirty="0"/>
                        <a:t> C</a:t>
                      </a:r>
                    </a:p>
                    <a:p>
                      <a:r>
                        <a:rPr lang="fr-FR" baseline="0" dirty="0"/>
                        <a:t>N = 74</a:t>
                      </a:r>
                      <a:endParaRPr lang="fr-FR" dirty="0"/>
                    </a:p>
                  </a:txBody>
                  <a:tcPr/>
                </a:tc>
                <a:extLst>
                  <a:ext uri="{0D108BD9-81ED-4DB2-BD59-A6C34878D82A}">
                    <a16:rowId xmlns:a16="http://schemas.microsoft.com/office/drawing/2014/main" val="4105243161"/>
                  </a:ext>
                </a:extLst>
              </a:tr>
              <a:tr h="370840">
                <a:tc>
                  <a:txBody>
                    <a:bodyPr/>
                    <a:lstStyle/>
                    <a:p>
                      <a:r>
                        <a:rPr lang="fr-FR" dirty="0" err="1">
                          <a:solidFill>
                            <a:schemeClr val="tx2"/>
                          </a:solidFill>
                        </a:rPr>
                        <a:t>Median</a:t>
                      </a:r>
                      <a:r>
                        <a:rPr lang="fr-FR" dirty="0">
                          <a:solidFill>
                            <a:schemeClr val="tx2"/>
                          </a:solidFill>
                        </a:rPr>
                        <a:t> </a:t>
                      </a:r>
                      <a:r>
                        <a:rPr lang="fr-FR" dirty="0" err="1">
                          <a:solidFill>
                            <a:schemeClr val="tx2"/>
                          </a:solidFill>
                        </a:rPr>
                        <a:t>treatment</a:t>
                      </a:r>
                      <a:r>
                        <a:rPr lang="fr-FR" dirty="0">
                          <a:solidFill>
                            <a:schemeClr val="tx2"/>
                          </a:solidFill>
                        </a:rPr>
                        <a:t> duration </a:t>
                      </a:r>
                      <a:r>
                        <a:rPr lang="fr-FR" dirty="0" err="1">
                          <a:solidFill>
                            <a:schemeClr val="tx2"/>
                          </a:solidFill>
                        </a:rPr>
                        <a:t>weeks</a:t>
                      </a:r>
                      <a:endParaRPr lang="fr-FR" dirty="0">
                        <a:solidFill>
                          <a:schemeClr val="tx2"/>
                        </a:solidFill>
                      </a:endParaRPr>
                    </a:p>
                  </a:txBody>
                  <a:tcPr>
                    <a:solidFill>
                      <a:schemeClr val="accent1">
                        <a:lumMod val="20000"/>
                        <a:lumOff val="80000"/>
                      </a:schemeClr>
                    </a:solidFill>
                  </a:tcPr>
                </a:tc>
                <a:tc>
                  <a:txBody>
                    <a:bodyPr/>
                    <a:lstStyle/>
                    <a:p>
                      <a:r>
                        <a:rPr lang="fr-FR" dirty="0">
                          <a:solidFill>
                            <a:schemeClr val="tx2"/>
                          </a:solidFill>
                        </a:rPr>
                        <a:t>17.6 </a:t>
                      </a:r>
                    </a:p>
                  </a:txBody>
                  <a:tcPr>
                    <a:solidFill>
                      <a:schemeClr val="accent1">
                        <a:lumMod val="20000"/>
                        <a:lumOff val="80000"/>
                      </a:schemeClr>
                    </a:solidFill>
                  </a:tcPr>
                </a:tc>
                <a:tc>
                  <a:txBody>
                    <a:bodyPr/>
                    <a:lstStyle/>
                    <a:p>
                      <a:r>
                        <a:rPr lang="fr-FR" dirty="0">
                          <a:solidFill>
                            <a:schemeClr val="tx2"/>
                          </a:solidFill>
                        </a:rPr>
                        <a:t>9.9 </a:t>
                      </a:r>
                    </a:p>
                  </a:txBody>
                  <a:tcPr>
                    <a:solidFill>
                      <a:schemeClr val="accent1">
                        <a:lumMod val="20000"/>
                        <a:lumOff val="80000"/>
                      </a:schemeClr>
                    </a:solidFill>
                  </a:tcPr>
                </a:tc>
                <a:tc>
                  <a:txBody>
                    <a:bodyPr/>
                    <a:lstStyle/>
                    <a:p>
                      <a:r>
                        <a:rPr lang="fr-FR" dirty="0">
                          <a:solidFill>
                            <a:schemeClr val="tx2"/>
                          </a:solidFill>
                        </a:rPr>
                        <a:t>5.6</a:t>
                      </a:r>
                    </a:p>
                  </a:txBody>
                  <a:tcPr>
                    <a:solidFill>
                      <a:schemeClr val="accent1">
                        <a:lumMod val="20000"/>
                        <a:lumOff val="80000"/>
                      </a:schemeClr>
                    </a:solidFill>
                  </a:tcPr>
                </a:tc>
                <a:extLst>
                  <a:ext uri="{0D108BD9-81ED-4DB2-BD59-A6C34878D82A}">
                    <a16:rowId xmlns:a16="http://schemas.microsoft.com/office/drawing/2014/main" val="2322735323"/>
                  </a:ext>
                </a:extLst>
              </a:tr>
              <a:tr h="370840">
                <a:tc>
                  <a:txBody>
                    <a:bodyPr/>
                    <a:lstStyle/>
                    <a:p>
                      <a:r>
                        <a:rPr lang="fr-FR" dirty="0">
                          <a:solidFill>
                            <a:schemeClr val="tx2"/>
                          </a:solidFill>
                        </a:rPr>
                        <a:t>Initial dose</a:t>
                      </a:r>
                      <a:r>
                        <a:rPr lang="fr-FR" baseline="0" dirty="0">
                          <a:solidFill>
                            <a:schemeClr val="tx2"/>
                          </a:solidFill>
                        </a:rPr>
                        <a:t> n (%)</a:t>
                      </a:r>
                    </a:p>
                    <a:p>
                      <a:r>
                        <a:rPr lang="fr-FR" baseline="0" dirty="0">
                          <a:solidFill>
                            <a:schemeClr val="tx2"/>
                          </a:solidFill>
                        </a:rPr>
                        <a:t>800 mg </a:t>
                      </a:r>
                    </a:p>
                    <a:p>
                      <a:r>
                        <a:rPr lang="fr-FR" baseline="0" dirty="0">
                          <a:solidFill>
                            <a:schemeClr val="tx2"/>
                          </a:solidFill>
                        </a:rPr>
                        <a:t>400 mg </a:t>
                      </a:r>
                      <a:endParaRPr lang="fr-FR" dirty="0">
                        <a:solidFill>
                          <a:schemeClr val="tx2"/>
                        </a:solidFill>
                      </a:endParaRPr>
                    </a:p>
                  </a:txBody>
                  <a:tcPr>
                    <a:noFill/>
                  </a:tcPr>
                </a:tc>
                <a:tc>
                  <a:txBody>
                    <a:bodyPr/>
                    <a:lstStyle/>
                    <a:p>
                      <a:endParaRPr lang="fr-FR" dirty="0">
                        <a:solidFill>
                          <a:schemeClr val="tx2"/>
                        </a:solidFill>
                      </a:endParaRPr>
                    </a:p>
                    <a:p>
                      <a:r>
                        <a:rPr lang="fr-FR" dirty="0">
                          <a:solidFill>
                            <a:schemeClr val="tx2"/>
                          </a:solidFill>
                        </a:rPr>
                        <a:t>1,415</a:t>
                      </a:r>
                      <a:r>
                        <a:rPr lang="fr-FR" baseline="0" dirty="0">
                          <a:solidFill>
                            <a:schemeClr val="tx2"/>
                          </a:solidFill>
                        </a:rPr>
                        <a:t> (72)</a:t>
                      </a:r>
                    </a:p>
                    <a:p>
                      <a:r>
                        <a:rPr lang="fr-FR" baseline="0" dirty="0">
                          <a:solidFill>
                            <a:schemeClr val="tx2"/>
                          </a:solidFill>
                        </a:rPr>
                        <a:t>482 (25)</a:t>
                      </a:r>
                      <a:endParaRPr lang="fr-FR" dirty="0">
                        <a:solidFill>
                          <a:schemeClr val="tx2"/>
                        </a:solidFill>
                      </a:endParaRPr>
                    </a:p>
                  </a:txBody>
                  <a:tcPr>
                    <a:noFill/>
                  </a:tcPr>
                </a:tc>
                <a:tc>
                  <a:txBody>
                    <a:bodyPr/>
                    <a:lstStyle/>
                    <a:p>
                      <a:endParaRPr lang="fr-FR" dirty="0">
                        <a:solidFill>
                          <a:schemeClr val="tx2"/>
                        </a:solidFill>
                      </a:endParaRPr>
                    </a:p>
                    <a:p>
                      <a:r>
                        <a:rPr lang="fr-FR" dirty="0">
                          <a:solidFill>
                            <a:schemeClr val="tx2"/>
                          </a:solidFill>
                        </a:rPr>
                        <a:t>464 (70)</a:t>
                      </a:r>
                    </a:p>
                    <a:p>
                      <a:r>
                        <a:rPr lang="fr-FR" dirty="0">
                          <a:solidFill>
                            <a:schemeClr val="tx2"/>
                          </a:solidFill>
                        </a:rPr>
                        <a:t>173 (26)</a:t>
                      </a:r>
                    </a:p>
                  </a:txBody>
                  <a:tcPr>
                    <a:noFill/>
                  </a:tcPr>
                </a:tc>
                <a:tc>
                  <a:txBody>
                    <a:bodyPr/>
                    <a:lstStyle/>
                    <a:p>
                      <a:endParaRPr lang="fr-FR" dirty="0">
                        <a:solidFill>
                          <a:schemeClr val="tx2"/>
                        </a:solidFill>
                      </a:endParaRPr>
                    </a:p>
                    <a:p>
                      <a:r>
                        <a:rPr lang="fr-FR" dirty="0">
                          <a:solidFill>
                            <a:schemeClr val="tx2"/>
                          </a:solidFill>
                        </a:rPr>
                        <a:t>46 (62)</a:t>
                      </a:r>
                    </a:p>
                    <a:p>
                      <a:r>
                        <a:rPr lang="fr-FR" dirty="0">
                          <a:solidFill>
                            <a:schemeClr val="tx2"/>
                          </a:solidFill>
                        </a:rPr>
                        <a:t>21 (28) </a:t>
                      </a:r>
                    </a:p>
                  </a:txBody>
                  <a:tcPr>
                    <a:noFill/>
                  </a:tcPr>
                </a:tc>
                <a:extLst>
                  <a:ext uri="{0D108BD9-81ED-4DB2-BD59-A6C34878D82A}">
                    <a16:rowId xmlns:a16="http://schemas.microsoft.com/office/drawing/2014/main" val="4084132293"/>
                  </a:ext>
                </a:extLst>
              </a:tr>
              <a:tr h="370840">
                <a:tc>
                  <a:txBody>
                    <a:bodyPr/>
                    <a:lstStyle/>
                    <a:p>
                      <a:r>
                        <a:rPr lang="fr-FR" b="1" dirty="0">
                          <a:solidFill>
                            <a:schemeClr val="tx2"/>
                          </a:solidFill>
                        </a:rPr>
                        <a:t>Dose </a:t>
                      </a:r>
                      <a:r>
                        <a:rPr lang="fr-FR" b="1" dirty="0" err="1">
                          <a:solidFill>
                            <a:schemeClr val="tx2"/>
                          </a:solidFill>
                        </a:rPr>
                        <a:t>reduction</a:t>
                      </a:r>
                      <a:r>
                        <a:rPr lang="fr-FR" b="1" dirty="0">
                          <a:solidFill>
                            <a:schemeClr val="tx2"/>
                          </a:solidFill>
                        </a:rPr>
                        <a:t> rate,</a:t>
                      </a:r>
                      <a:r>
                        <a:rPr lang="fr-FR" b="1" baseline="0" dirty="0">
                          <a:solidFill>
                            <a:schemeClr val="tx2"/>
                          </a:solidFill>
                        </a:rPr>
                        <a:t> n (%) </a:t>
                      </a:r>
                      <a:endParaRPr lang="fr-FR" b="1" dirty="0">
                        <a:solidFill>
                          <a:schemeClr val="tx2"/>
                        </a:solidFill>
                      </a:endParaRPr>
                    </a:p>
                  </a:txBody>
                  <a:tcPr>
                    <a:solidFill>
                      <a:schemeClr val="accent1">
                        <a:lumMod val="20000"/>
                        <a:lumOff val="80000"/>
                      </a:schemeClr>
                    </a:solidFill>
                  </a:tcPr>
                </a:tc>
                <a:tc>
                  <a:txBody>
                    <a:bodyPr/>
                    <a:lstStyle/>
                    <a:p>
                      <a:r>
                        <a:rPr lang="fr-FR" b="1" dirty="0">
                          <a:solidFill>
                            <a:schemeClr val="tx2"/>
                          </a:solidFill>
                        </a:rPr>
                        <a:t>784 (40)</a:t>
                      </a:r>
                    </a:p>
                  </a:txBody>
                  <a:tcPr>
                    <a:solidFill>
                      <a:schemeClr val="accent1">
                        <a:lumMod val="20000"/>
                        <a:lumOff val="80000"/>
                      </a:schemeClr>
                    </a:solidFill>
                  </a:tcPr>
                </a:tc>
                <a:tc>
                  <a:txBody>
                    <a:bodyPr/>
                    <a:lstStyle/>
                    <a:p>
                      <a:r>
                        <a:rPr lang="fr-FR" b="1" dirty="0">
                          <a:solidFill>
                            <a:schemeClr val="tx2"/>
                          </a:solidFill>
                        </a:rPr>
                        <a:t>194 (29)</a:t>
                      </a:r>
                    </a:p>
                  </a:txBody>
                  <a:tcPr>
                    <a:solidFill>
                      <a:schemeClr val="accent1">
                        <a:lumMod val="20000"/>
                        <a:lumOff val="80000"/>
                      </a:schemeClr>
                    </a:solidFill>
                  </a:tcPr>
                </a:tc>
                <a:tc>
                  <a:txBody>
                    <a:bodyPr/>
                    <a:lstStyle/>
                    <a:p>
                      <a:r>
                        <a:rPr lang="fr-FR" b="1" dirty="0">
                          <a:solidFill>
                            <a:schemeClr val="tx2"/>
                          </a:solidFill>
                        </a:rPr>
                        <a:t>19 (26)</a:t>
                      </a:r>
                    </a:p>
                  </a:txBody>
                  <a:tcPr>
                    <a:solidFill>
                      <a:schemeClr val="accent1">
                        <a:lumMod val="20000"/>
                        <a:lumOff val="80000"/>
                      </a:schemeClr>
                    </a:solidFill>
                  </a:tcPr>
                </a:tc>
                <a:extLst>
                  <a:ext uri="{0D108BD9-81ED-4DB2-BD59-A6C34878D82A}">
                    <a16:rowId xmlns:a16="http://schemas.microsoft.com/office/drawing/2014/main" val="2812826941"/>
                  </a:ext>
                </a:extLst>
              </a:tr>
              <a:tr h="370840">
                <a:tc>
                  <a:txBody>
                    <a:bodyPr/>
                    <a:lstStyle/>
                    <a:p>
                      <a:r>
                        <a:rPr lang="fr-FR" dirty="0" err="1">
                          <a:solidFill>
                            <a:schemeClr val="tx2"/>
                          </a:solidFill>
                        </a:rPr>
                        <a:t>AEs</a:t>
                      </a:r>
                      <a:r>
                        <a:rPr lang="fr-FR" dirty="0">
                          <a:solidFill>
                            <a:schemeClr val="tx2"/>
                          </a:solidFill>
                        </a:rPr>
                        <a:t> (All</a:t>
                      </a:r>
                      <a:r>
                        <a:rPr lang="fr-FR" baseline="0" dirty="0">
                          <a:solidFill>
                            <a:schemeClr val="tx2"/>
                          </a:solidFill>
                        </a:rPr>
                        <a:t> grades), n (%)</a:t>
                      </a:r>
                      <a:endParaRPr lang="fr-FR" dirty="0">
                        <a:solidFill>
                          <a:schemeClr val="tx2"/>
                        </a:solidFill>
                      </a:endParaRPr>
                    </a:p>
                  </a:txBody>
                  <a:tcPr>
                    <a:noFill/>
                  </a:tcPr>
                </a:tc>
                <a:tc>
                  <a:txBody>
                    <a:bodyPr/>
                    <a:lstStyle/>
                    <a:p>
                      <a:r>
                        <a:rPr lang="fr-FR" dirty="0">
                          <a:solidFill>
                            <a:schemeClr val="tx2"/>
                          </a:solidFill>
                        </a:rPr>
                        <a:t>1,653 (84)</a:t>
                      </a:r>
                    </a:p>
                  </a:txBody>
                  <a:tcPr>
                    <a:noFill/>
                  </a:tcPr>
                </a:tc>
                <a:tc>
                  <a:txBody>
                    <a:bodyPr/>
                    <a:lstStyle/>
                    <a:p>
                      <a:r>
                        <a:rPr lang="fr-FR" dirty="0">
                          <a:solidFill>
                            <a:schemeClr val="tx2"/>
                          </a:solidFill>
                        </a:rPr>
                        <a:t>590 (89)</a:t>
                      </a:r>
                    </a:p>
                  </a:txBody>
                  <a:tcPr>
                    <a:noFill/>
                  </a:tcPr>
                </a:tc>
                <a:tc>
                  <a:txBody>
                    <a:bodyPr/>
                    <a:lstStyle/>
                    <a:p>
                      <a:r>
                        <a:rPr lang="fr-FR" dirty="0">
                          <a:solidFill>
                            <a:schemeClr val="tx2"/>
                          </a:solidFill>
                        </a:rPr>
                        <a:t>68 (92)</a:t>
                      </a:r>
                    </a:p>
                  </a:txBody>
                  <a:tcPr>
                    <a:noFill/>
                  </a:tcPr>
                </a:tc>
                <a:extLst>
                  <a:ext uri="{0D108BD9-81ED-4DB2-BD59-A6C34878D82A}">
                    <a16:rowId xmlns:a16="http://schemas.microsoft.com/office/drawing/2014/main" val="683139109"/>
                  </a:ext>
                </a:extLst>
              </a:tr>
              <a:tr h="370840">
                <a:tc>
                  <a:txBody>
                    <a:bodyPr/>
                    <a:lstStyle/>
                    <a:p>
                      <a:r>
                        <a:rPr lang="fr-FR" b="1" dirty="0">
                          <a:solidFill>
                            <a:schemeClr val="tx2"/>
                          </a:solidFill>
                        </a:rPr>
                        <a:t>All</a:t>
                      </a:r>
                      <a:r>
                        <a:rPr lang="fr-FR" b="1" baseline="0" dirty="0">
                          <a:solidFill>
                            <a:schemeClr val="tx2"/>
                          </a:solidFill>
                        </a:rPr>
                        <a:t> grade 3 or 4 </a:t>
                      </a:r>
                      <a:r>
                        <a:rPr lang="fr-FR" b="1" baseline="0" dirty="0" err="1">
                          <a:solidFill>
                            <a:schemeClr val="tx2"/>
                          </a:solidFill>
                        </a:rPr>
                        <a:t>AEs</a:t>
                      </a:r>
                      <a:r>
                        <a:rPr lang="fr-FR" b="1" baseline="0" dirty="0">
                          <a:solidFill>
                            <a:schemeClr val="tx2"/>
                          </a:solidFill>
                        </a:rPr>
                        <a:t>, n (%)</a:t>
                      </a:r>
                      <a:endParaRPr lang="fr-FR" b="1"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fr-FR" b="1" dirty="0">
                          <a:solidFill>
                            <a:schemeClr val="tx2"/>
                          </a:solidFill>
                        </a:rPr>
                        <a:t>638 (33)</a:t>
                      </a: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fr-FR" b="1" dirty="0">
                          <a:solidFill>
                            <a:schemeClr val="tx2"/>
                          </a:solidFill>
                        </a:rPr>
                        <a:t>210 (32) </a:t>
                      </a: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fr-FR" b="1" dirty="0">
                          <a:solidFill>
                            <a:schemeClr val="tx2"/>
                          </a:solidFill>
                        </a:rPr>
                        <a:t>13 (18) </a:t>
                      </a: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056439383"/>
                  </a:ext>
                </a:extLst>
              </a:tr>
            </a:tbl>
          </a:graphicData>
        </a:graphic>
      </p:graphicFrame>
      <p:sp>
        <p:nvSpPr>
          <p:cNvPr id="2" name="Titre 1"/>
          <p:cNvSpPr>
            <a:spLocks noGrp="1"/>
          </p:cNvSpPr>
          <p:nvPr>
            <p:ph type="title"/>
          </p:nvPr>
        </p:nvSpPr>
        <p:spPr>
          <a:xfrm>
            <a:off x="619200" y="246566"/>
            <a:ext cx="8740800" cy="807285"/>
          </a:xfrm>
        </p:spPr>
        <p:txBody>
          <a:bodyPr/>
          <a:lstStyle/>
          <a:p>
            <a:r>
              <a:rPr lang="fr-FR" sz="2400" dirty="0"/>
              <a:t>Real world data of </a:t>
            </a:r>
            <a:r>
              <a:rPr lang="fr-FR" sz="2400" dirty="0" err="1"/>
              <a:t>sorafenib</a:t>
            </a:r>
            <a:r>
              <a:rPr lang="fr-FR" sz="2400" dirty="0"/>
              <a:t>: the international prospective phase IV trial GIDEON</a:t>
            </a:r>
          </a:p>
        </p:txBody>
      </p:sp>
      <p:sp>
        <p:nvSpPr>
          <p:cNvPr id="8" name="Content Placeholder 7">
            <a:extLst>
              <a:ext uri="{FF2B5EF4-FFF2-40B4-BE49-F238E27FC236}">
                <a16:creationId xmlns:a16="http://schemas.microsoft.com/office/drawing/2014/main" id="{E24FAC3D-C2AE-49D4-B766-19F13144A984}"/>
              </a:ext>
            </a:extLst>
          </p:cNvPr>
          <p:cNvSpPr>
            <a:spLocks noGrp="1"/>
          </p:cNvSpPr>
          <p:nvPr>
            <p:ph sz="quarter" idx="15"/>
          </p:nvPr>
        </p:nvSpPr>
        <p:spPr>
          <a:xfrm>
            <a:off x="620184" y="6356351"/>
            <a:ext cx="8116800" cy="365125"/>
          </a:xfrm>
        </p:spPr>
        <p:txBody>
          <a:bodyPr/>
          <a:lstStyle/>
          <a:p>
            <a:pPr>
              <a:spcBef>
                <a:spcPts val="0"/>
              </a:spcBef>
            </a:pPr>
            <a:r>
              <a:rPr lang="en-US" dirty="0"/>
              <a:t>AEs, adverse events</a:t>
            </a:r>
          </a:p>
          <a:p>
            <a:pPr>
              <a:spcBef>
                <a:spcPts val="0"/>
              </a:spcBef>
            </a:pPr>
            <a:r>
              <a:rPr lang="en-US" dirty="0"/>
              <a:t>Marrero J et al. J Hepatol. 2016;65(6):1140-1147</a:t>
            </a:r>
          </a:p>
        </p:txBody>
      </p:sp>
      <p:sp>
        <p:nvSpPr>
          <p:cNvPr id="3" name="Rectangle 2"/>
          <p:cNvSpPr/>
          <p:nvPr/>
        </p:nvSpPr>
        <p:spPr>
          <a:xfrm>
            <a:off x="619200" y="4931550"/>
            <a:ext cx="4783688" cy="738664"/>
          </a:xfrm>
          <a:prstGeom prst="rect">
            <a:avLst/>
          </a:prstGeom>
        </p:spPr>
        <p:txBody>
          <a:bodyPr wrap="square">
            <a:spAutoFit/>
          </a:bodyPr>
          <a:lstStyle/>
          <a:p>
            <a:r>
              <a:rPr lang="fr-FR" sz="1400" dirty="0">
                <a:solidFill>
                  <a:schemeClr val="tx2"/>
                </a:solidFill>
              </a:rPr>
              <a:t>Patients </a:t>
            </a:r>
            <a:r>
              <a:rPr lang="fr-FR" sz="1400" dirty="0" err="1">
                <a:solidFill>
                  <a:schemeClr val="tx2"/>
                </a:solidFill>
              </a:rPr>
              <a:t>enrolled</a:t>
            </a:r>
            <a:r>
              <a:rPr lang="fr-FR" sz="1400" dirty="0">
                <a:solidFill>
                  <a:schemeClr val="tx2"/>
                </a:solidFill>
              </a:rPr>
              <a:t> in </a:t>
            </a:r>
            <a:r>
              <a:rPr lang="fr-FR" sz="1400" dirty="0" err="1">
                <a:solidFill>
                  <a:schemeClr val="tx2"/>
                </a:solidFill>
              </a:rPr>
              <a:t>Gideon</a:t>
            </a:r>
            <a:r>
              <a:rPr lang="fr-FR" sz="1400" dirty="0">
                <a:solidFill>
                  <a:schemeClr val="tx2"/>
                </a:solidFill>
              </a:rPr>
              <a:t> trial (N =3371)</a:t>
            </a:r>
          </a:p>
          <a:p>
            <a:r>
              <a:rPr lang="fr-FR" sz="1400" dirty="0" err="1">
                <a:solidFill>
                  <a:schemeClr val="tx2"/>
                </a:solidFill>
              </a:rPr>
              <a:t>Safety</a:t>
            </a:r>
            <a:r>
              <a:rPr lang="fr-FR" sz="1400" dirty="0">
                <a:solidFill>
                  <a:schemeClr val="tx2"/>
                </a:solidFill>
              </a:rPr>
              <a:t> population, n = 3202</a:t>
            </a:r>
          </a:p>
          <a:p>
            <a:r>
              <a:rPr lang="fr-FR" sz="1400" dirty="0">
                <a:solidFill>
                  <a:schemeClr val="tx2"/>
                </a:solidFill>
              </a:rPr>
              <a:t>Patients </a:t>
            </a:r>
            <a:r>
              <a:rPr lang="fr-FR" sz="1400" dirty="0" err="1">
                <a:solidFill>
                  <a:schemeClr val="tx2"/>
                </a:solidFill>
              </a:rPr>
              <a:t>with</a:t>
            </a:r>
            <a:r>
              <a:rPr lang="fr-FR" sz="1400" dirty="0">
                <a:solidFill>
                  <a:schemeClr val="tx2"/>
                </a:solidFill>
              </a:rPr>
              <a:t> </a:t>
            </a:r>
            <a:r>
              <a:rPr lang="fr-FR" sz="1400" dirty="0" err="1">
                <a:solidFill>
                  <a:schemeClr val="tx2"/>
                </a:solidFill>
              </a:rPr>
              <a:t>known</a:t>
            </a:r>
            <a:r>
              <a:rPr lang="fr-FR" sz="1400" dirty="0">
                <a:solidFill>
                  <a:schemeClr val="tx2"/>
                </a:solidFill>
              </a:rPr>
              <a:t> Child-</a:t>
            </a:r>
            <a:r>
              <a:rPr lang="fr-FR" sz="1400" dirty="0" err="1">
                <a:solidFill>
                  <a:schemeClr val="tx2"/>
                </a:solidFill>
              </a:rPr>
              <a:t>Pugh</a:t>
            </a:r>
            <a:r>
              <a:rPr lang="fr-FR" sz="1400" dirty="0">
                <a:solidFill>
                  <a:schemeClr val="tx2"/>
                </a:solidFill>
              </a:rPr>
              <a:t>, n = 2708</a:t>
            </a:r>
          </a:p>
        </p:txBody>
      </p:sp>
      <p:sp>
        <p:nvSpPr>
          <p:cNvPr id="5" name="Slide Number Placeholder 4">
            <a:extLst>
              <a:ext uri="{FF2B5EF4-FFF2-40B4-BE49-F238E27FC236}">
                <a16:creationId xmlns:a16="http://schemas.microsoft.com/office/drawing/2014/main" id="{301C9FFE-4051-49B2-955B-DEFB6F23B46E}"/>
              </a:ext>
            </a:extLst>
          </p:cNvPr>
          <p:cNvSpPr>
            <a:spLocks noGrp="1"/>
          </p:cNvSpPr>
          <p:nvPr>
            <p:ph type="sldNum" sz="quarter" idx="4"/>
          </p:nvPr>
        </p:nvSpPr>
        <p:spPr/>
        <p:txBody>
          <a:bodyPr/>
          <a:lstStyle/>
          <a:p>
            <a:fld id="{FCE43C0F-8A7B-3A4B-9DB5-B3472E36E833}" type="slidenum">
              <a:rPr lang="en-GB" smtClean="0"/>
              <a:pPr/>
              <a:t>44</a:t>
            </a:fld>
            <a:endParaRPr lang="en-GB" dirty="0"/>
          </a:p>
        </p:txBody>
      </p:sp>
    </p:spTree>
    <p:extLst>
      <p:ext uri="{BB962C8B-B14F-4D97-AF65-F5344CB8AC3E}">
        <p14:creationId xmlns:p14="http://schemas.microsoft.com/office/powerpoint/2010/main" val="2523132331"/>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200" y="246566"/>
            <a:ext cx="8740800" cy="807285"/>
          </a:xfrm>
        </p:spPr>
        <p:txBody>
          <a:bodyPr/>
          <a:lstStyle/>
          <a:p>
            <a:r>
              <a:rPr lang="en-US" sz="2400" dirty="0"/>
              <a:t>Sorafenib results according to the Child-Pugh scores: data from the Gideon Study</a:t>
            </a:r>
          </a:p>
        </p:txBody>
      </p:sp>
      <p:sp>
        <p:nvSpPr>
          <p:cNvPr id="3" name="Content Placeholder 2">
            <a:extLst>
              <a:ext uri="{FF2B5EF4-FFF2-40B4-BE49-F238E27FC236}">
                <a16:creationId xmlns:a16="http://schemas.microsoft.com/office/drawing/2014/main" id="{7BA19A2E-4456-46BA-AB3F-76E900AF347D}"/>
              </a:ext>
            </a:extLst>
          </p:cNvPr>
          <p:cNvSpPr>
            <a:spLocks noGrp="1"/>
          </p:cNvSpPr>
          <p:nvPr>
            <p:ph sz="quarter" idx="15"/>
          </p:nvPr>
        </p:nvSpPr>
        <p:spPr>
          <a:xfrm>
            <a:off x="620184" y="6356351"/>
            <a:ext cx="8116800" cy="365125"/>
          </a:xfrm>
        </p:spPr>
        <p:txBody>
          <a:bodyPr/>
          <a:lstStyle/>
          <a:p>
            <a:pPr>
              <a:spcBef>
                <a:spcPts val="0"/>
              </a:spcBef>
            </a:pPr>
            <a:r>
              <a:rPr lang="en-US" dirty="0"/>
              <a:t>*Child-Pugh A: n=1975; Child-Pugh B: n=669; Child-Pugh C: n=73</a:t>
            </a:r>
          </a:p>
          <a:p>
            <a:pPr>
              <a:spcBef>
                <a:spcPts val="0"/>
              </a:spcBef>
            </a:pPr>
            <a:r>
              <a:rPr lang="en-US" dirty="0"/>
              <a:t>OS, overall survival</a:t>
            </a:r>
          </a:p>
          <a:p>
            <a:pPr>
              <a:spcBef>
                <a:spcPts val="0"/>
              </a:spcBef>
            </a:pPr>
            <a:r>
              <a:rPr lang="en-US" dirty="0"/>
              <a:t>Marrero J et al. J Hepatol. 2016;65(6):1140-1147</a:t>
            </a:r>
          </a:p>
        </p:txBody>
      </p:sp>
      <p:sp>
        <p:nvSpPr>
          <p:cNvPr id="439" name="TextBox 116">
            <a:extLst>
              <a:ext uri="{FF2B5EF4-FFF2-40B4-BE49-F238E27FC236}">
                <a16:creationId xmlns:a16="http://schemas.microsoft.com/office/drawing/2014/main" id="{649F7C24-209B-4E45-AAEF-5852D681948E}"/>
              </a:ext>
            </a:extLst>
          </p:cNvPr>
          <p:cNvSpPr txBox="1">
            <a:spLocks noChangeArrowheads="1"/>
          </p:cNvSpPr>
          <p:nvPr/>
        </p:nvSpPr>
        <p:spPr bwMode="auto">
          <a:xfrm>
            <a:off x="4097055" y="1906836"/>
            <a:ext cx="2490190" cy="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lang="en-GB" sz="1600" b="1" dirty="0">
                <a:solidFill>
                  <a:schemeClr val="accent1"/>
                </a:solidFill>
                <a:latin typeface="+mn-lt"/>
              </a:rPr>
              <a:t>OS by Child-Pugh Status*</a:t>
            </a:r>
          </a:p>
        </p:txBody>
      </p:sp>
      <p:grpSp>
        <p:nvGrpSpPr>
          <p:cNvPr id="448" name="Group 447">
            <a:extLst>
              <a:ext uri="{FF2B5EF4-FFF2-40B4-BE49-F238E27FC236}">
                <a16:creationId xmlns:a16="http://schemas.microsoft.com/office/drawing/2014/main" id="{B2BFC231-F0F2-47DA-8DD8-56A2001C10A9}"/>
              </a:ext>
            </a:extLst>
          </p:cNvPr>
          <p:cNvGrpSpPr/>
          <p:nvPr/>
        </p:nvGrpSpPr>
        <p:grpSpPr>
          <a:xfrm>
            <a:off x="1409599" y="2056991"/>
            <a:ext cx="9791131" cy="3542079"/>
            <a:chOff x="1409599" y="2056991"/>
            <a:chExt cx="9791131" cy="3542079"/>
          </a:xfrm>
        </p:grpSpPr>
        <p:sp>
          <p:nvSpPr>
            <p:cNvPr id="9" name="TextBox 115">
              <a:extLst>
                <a:ext uri="{FF2B5EF4-FFF2-40B4-BE49-F238E27FC236}">
                  <a16:creationId xmlns:a16="http://schemas.microsoft.com/office/drawing/2014/main" id="{05B2439A-F4CC-48D5-8487-4607EAC87C4A}"/>
                </a:ext>
              </a:extLst>
            </p:cNvPr>
            <p:cNvSpPr txBox="1">
              <a:spLocks noChangeArrowheads="1"/>
            </p:cNvSpPr>
            <p:nvPr/>
          </p:nvSpPr>
          <p:spPr bwMode="auto">
            <a:xfrm>
              <a:off x="2230500" y="5383626"/>
              <a:ext cx="638316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Time since start of statement (days)</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10" name="TextBox 100">
              <a:extLst>
                <a:ext uri="{FF2B5EF4-FFF2-40B4-BE49-F238E27FC236}">
                  <a16:creationId xmlns:a16="http://schemas.microsoft.com/office/drawing/2014/main" id="{77ADA923-0359-4EF3-9DC3-DDA5FC840E10}"/>
                </a:ext>
              </a:extLst>
            </p:cNvPr>
            <p:cNvSpPr txBox="1">
              <a:spLocks noChangeArrowheads="1"/>
            </p:cNvSpPr>
            <p:nvPr/>
          </p:nvSpPr>
          <p:spPr bwMode="auto">
            <a:xfrm>
              <a:off x="1776840" y="4324784"/>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0.2</a:t>
              </a:r>
            </a:p>
          </p:txBody>
        </p:sp>
        <p:sp>
          <p:nvSpPr>
            <p:cNvPr id="11" name="TextBox 101">
              <a:extLst>
                <a:ext uri="{FF2B5EF4-FFF2-40B4-BE49-F238E27FC236}">
                  <a16:creationId xmlns:a16="http://schemas.microsoft.com/office/drawing/2014/main" id="{A32E8F51-3918-4690-B990-0CE7EB416680}"/>
                </a:ext>
              </a:extLst>
            </p:cNvPr>
            <p:cNvSpPr txBox="1">
              <a:spLocks noChangeArrowheads="1"/>
            </p:cNvSpPr>
            <p:nvPr/>
          </p:nvSpPr>
          <p:spPr bwMode="auto">
            <a:xfrm>
              <a:off x="1776840" y="4864990"/>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0.2</a:t>
              </a:r>
            </a:p>
          </p:txBody>
        </p:sp>
        <p:sp>
          <p:nvSpPr>
            <p:cNvPr id="12" name="TextBox 102">
              <a:extLst>
                <a:ext uri="{FF2B5EF4-FFF2-40B4-BE49-F238E27FC236}">
                  <a16:creationId xmlns:a16="http://schemas.microsoft.com/office/drawing/2014/main" id="{EDC28849-F570-4C3F-AB77-DED5557A31D3}"/>
                </a:ext>
              </a:extLst>
            </p:cNvPr>
            <p:cNvSpPr txBox="1">
              <a:spLocks noChangeArrowheads="1"/>
            </p:cNvSpPr>
            <p:nvPr/>
          </p:nvSpPr>
          <p:spPr bwMode="auto">
            <a:xfrm>
              <a:off x="1776840" y="3749121"/>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0.4</a:t>
              </a:r>
            </a:p>
          </p:txBody>
        </p:sp>
        <p:sp>
          <p:nvSpPr>
            <p:cNvPr id="15" name="TextBox 105">
              <a:extLst>
                <a:ext uri="{FF2B5EF4-FFF2-40B4-BE49-F238E27FC236}">
                  <a16:creationId xmlns:a16="http://schemas.microsoft.com/office/drawing/2014/main" id="{11E14872-4DD0-49BD-8F4A-CFF066FDD395}"/>
                </a:ext>
              </a:extLst>
            </p:cNvPr>
            <p:cNvSpPr txBox="1">
              <a:spLocks noChangeArrowheads="1"/>
            </p:cNvSpPr>
            <p:nvPr/>
          </p:nvSpPr>
          <p:spPr bwMode="auto">
            <a:xfrm>
              <a:off x="1776842" y="2056991"/>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a:t>
              </a:r>
            </a:p>
          </p:txBody>
        </p:sp>
        <p:sp>
          <p:nvSpPr>
            <p:cNvPr id="16" name="TextBox 113">
              <a:extLst>
                <a:ext uri="{FF2B5EF4-FFF2-40B4-BE49-F238E27FC236}">
                  <a16:creationId xmlns:a16="http://schemas.microsoft.com/office/drawing/2014/main" id="{0E56C7C4-194D-4C97-8541-3C0C29FF11DF}"/>
                </a:ext>
              </a:extLst>
            </p:cNvPr>
            <p:cNvSpPr txBox="1">
              <a:spLocks noChangeArrowheads="1"/>
            </p:cNvSpPr>
            <p:nvPr/>
          </p:nvSpPr>
          <p:spPr bwMode="auto">
            <a:xfrm rot="16200000">
              <a:off x="109859" y="3459413"/>
              <a:ext cx="28149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Survival distribution function</a:t>
              </a:r>
            </a:p>
          </p:txBody>
        </p:sp>
        <p:cxnSp>
          <p:nvCxnSpPr>
            <p:cNvPr id="414" name="Straight Connector 107">
              <a:extLst>
                <a:ext uri="{FF2B5EF4-FFF2-40B4-BE49-F238E27FC236}">
                  <a16:creationId xmlns:a16="http://schemas.microsoft.com/office/drawing/2014/main" id="{95FF548D-AC30-44F6-9C25-B85DE0306EF4}"/>
                </a:ext>
              </a:extLst>
            </p:cNvPr>
            <p:cNvCxnSpPr>
              <a:cxnSpLocks noChangeShapeType="1"/>
            </p:cNvCxnSpPr>
            <p:nvPr/>
          </p:nvCxnSpPr>
          <p:spPr bwMode="auto">
            <a:xfrm>
              <a:off x="2169989" y="497192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5" name="Straight Connector 106">
              <a:extLst>
                <a:ext uri="{FF2B5EF4-FFF2-40B4-BE49-F238E27FC236}">
                  <a16:creationId xmlns:a16="http://schemas.microsoft.com/office/drawing/2014/main" id="{4BB6657E-1EDF-4C27-A71C-A725D039D503}"/>
                </a:ext>
              </a:extLst>
            </p:cNvPr>
            <p:cNvCxnSpPr>
              <a:cxnSpLocks noChangeShapeType="1"/>
            </p:cNvCxnSpPr>
            <p:nvPr/>
          </p:nvCxnSpPr>
          <p:spPr bwMode="auto">
            <a:xfrm>
              <a:off x="2233756" y="2159676"/>
              <a:ext cx="0" cy="2814927"/>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6" name="Straight Connector 108">
              <a:extLst>
                <a:ext uri="{FF2B5EF4-FFF2-40B4-BE49-F238E27FC236}">
                  <a16:creationId xmlns:a16="http://schemas.microsoft.com/office/drawing/2014/main" id="{14E6342B-F570-4867-BF8A-6DD4455627D9}"/>
                </a:ext>
              </a:extLst>
            </p:cNvPr>
            <p:cNvCxnSpPr>
              <a:cxnSpLocks noChangeShapeType="1"/>
            </p:cNvCxnSpPr>
            <p:nvPr/>
          </p:nvCxnSpPr>
          <p:spPr bwMode="auto">
            <a:xfrm>
              <a:off x="2169989" y="443012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7" name="Straight Connector 109">
              <a:extLst>
                <a:ext uri="{FF2B5EF4-FFF2-40B4-BE49-F238E27FC236}">
                  <a16:creationId xmlns:a16="http://schemas.microsoft.com/office/drawing/2014/main" id="{0C07DF3B-DBBE-400A-8026-079FDBE0BDCA}"/>
                </a:ext>
              </a:extLst>
            </p:cNvPr>
            <p:cNvCxnSpPr>
              <a:cxnSpLocks noChangeShapeType="1"/>
            </p:cNvCxnSpPr>
            <p:nvPr/>
          </p:nvCxnSpPr>
          <p:spPr bwMode="auto">
            <a:xfrm>
              <a:off x="2169989" y="385380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20" name="Straight Connector 112">
              <a:extLst>
                <a:ext uri="{FF2B5EF4-FFF2-40B4-BE49-F238E27FC236}">
                  <a16:creationId xmlns:a16="http://schemas.microsoft.com/office/drawing/2014/main" id="{76071783-A234-4556-AA34-6DA069981C33}"/>
                </a:ext>
              </a:extLst>
            </p:cNvPr>
            <p:cNvCxnSpPr>
              <a:cxnSpLocks noChangeShapeType="1"/>
            </p:cNvCxnSpPr>
            <p:nvPr/>
          </p:nvCxnSpPr>
          <p:spPr bwMode="auto">
            <a:xfrm>
              <a:off x="2169989" y="215967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22" name="Straight Connector 109">
              <a:extLst>
                <a:ext uri="{FF2B5EF4-FFF2-40B4-BE49-F238E27FC236}">
                  <a16:creationId xmlns:a16="http://schemas.microsoft.com/office/drawing/2014/main" id="{43C37910-114B-4658-A2E6-2D97924C0CA1}"/>
                </a:ext>
              </a:extLst>
            </p:cNvPr>
            <p:cNvCxnSpPr>
              <a:cxnSpLocks noChangeShapeType="1"/>
            </p:cNvCxnSpPr>
            <p:nvPr/>
          </p:nvCxnSpPr>
          <p:spPr bwMode="auto">
            <a:xfrm>
              <a:off x="2176172" y="329948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24" name="Straight Connector 109">
              <a:extLst>
                <a:ext uri="{FF2B5EF4-FFF2-40B4-BE49-F238E27FC236}">
                  <a16:creationId xmlns:a16="http://schemas.microsoft.com/office/drawing/2014/main" id="{DDCDB782-DDA1-436E-A06D-CD5D9CDCA28E}"/>
                </a:ext>
              </a:extLst>
            </p:cNvPr>
            <p:cNvCxnSpPr>
              <a:cxnSpLocks noChangeShapeType="1"/>
            </p:cNvCxnSpPr>
            <p:nvPr/>
          </p:nvCxnSpPr>
          <p:spPr bwMode="auto">
            <a:xfrm>
              <a:off x="2169990" y="275783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9" name="TextBox 102">
              <a:extLst>
                <a:ext uri="{FF2B5EF4-FFF2-40B4-BE49-F238E27FC236}">
                  <a16:creationId xmlns:a16="http://schemas.microsoft.com/office/drawing/2014/main" id="{44A99B87-6479-48F9-BD46-8F211162174C}"/>
                </a:ext>
              </a:extLst>
            </p:cNvPr>
            <p:cNvSpPr txBox="1">
              <a:spLocks noChangeArrowheads="1"/>
            </p:cNvSpPr>
            <p:nvPr/>
          </p:nvSpPr>
          <p:spPr bwMode="auto">
            <a:xfrm>
              <a:off x="1789109" y="3194803"/>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0.6</a:t>
              </a:r>
            </a:p>
          </p:txBody>
        </p:sp>
        <p:sp>
          <p:nvSpPr>
            <p:cNvPr id="21" name="TextBox 102">
              <a:extLst>
                <a:ext uri="{FF2B5EF4-FFF2-40B4-BE49-F238E27FC236}">
                  <a16:creationId xmlns:a16="http://schemas.microsoft.com/office/drawing/2014/main" id="{7BF4AB89-5AB3-4564-94E6-5E5C524EC663}"/>
                </a:ext>
              </a:extLst>
            </p:cNvPr>
            <p:cNvSpPr txBox="1">
              <a:spLocks noChangeArrowheads="1"/>
            </p:cNvSpPr>
            <p:nvPr/>
          </p:nvSpPr>
          <p:spPr bwMode="auto">
            <a:xfrm>
              <a:off x="1776842" y="2653152"/>
              <a:ext cx="22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0.8</a:t>
              </a:r>
            </a:p>
          </p:txBody>
        </p:sp>
        <p:cxnSp>
          <p:nvCxnSpPr>
            <p:cNvPr id="24" name="Straight Connector 121">
              <a:extLst>
                <a:ext uri="{FF2B5EF4-FFF2-40B4-BE49-F238E27FC236}">
                  <a16:creationId xmlns:a16="http://schemas.microsoft.com/office/drawing/2014/main" id="{74F02E47-0E2C-4D94-B726-0F9E3B2DD944}"/>
                </a:ext>
              </a:extLst>
            </p:cNvPr>
            <p:cNvCxnSpPr>
              <a:cxnSpLocks noChangeShapeType="1"/>
            </p:cNvCxnSpPr>
            <p:nvPr/>
          </p:nvCxnSpPr>
          <p:spPr bwMode="auto">
            <a:xfrm flipV="1">
              <a:off x="2239640" y="4974600"/>
              <a:ext cx="6341429"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96" name="TextBox 116">
              <a:extLst>
                <a:ext uri="{FF2B5EF4-FFF2-40B4-BE49-F238E27FC236}">
                  <a16:creationId xmlns:a16="http://schemas.microsoft.com/office/drawing/2014/main" id="{584B2314-BBDE-4396-BD6F-4B4AA958FD57}"/>
                </a:ext>
              </a:extLst>
            </p:cNvPr>
            <p:cNvSpPr txBox="1">
              <a:spLocks noChangeArrowheads="1"/>
            </p:cNvSpPr>
            <p:nvPr/>
          </p:nvSpPr>
          <p:spPr bwMode="auto">
            <a:xfrm>
              <a:off x="2036833"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397" name="TextBox 117">
              <a:extLst>
                <a:ext uri="{FF2B5EF4-FFF2-40B4-BE49-F238E27FC236}">
                  <a16:creationId xmlns:a16="http://schemas.microsoft.com/office/drawing/2014/main" id="{610D9396-198C-412C-AFAA-2D222F6BD7C3}"/>
                </a:ext>
              </a:extLst>
            </p:cNvPr>
            <p:cNvSpPr txBox="1">
              <a:spLocks noChangeArrowheads="1"/>
            </p:cNvSpPr>
            <p:nvPr/>
          </p:nvSpPr>
          <p:spPr bwMode="auto">
            <a:xfrm>
              <a:off x="5233296"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600</a:t>
              </a:r>
            </a:p>
          </p:txBody>
        </p:sp>
        <p:sp>
          <p:nvSpPr>
            <p:cNvPr id="399" name="TextBox 131">
              <a:extLst>
                <a:ext uri="{FF2B5EF4-FFF2-40B4-BE49-F238E27FC236}">
                  <a16:creationId xmlns:a16="http://schemas.microsoft.com/office/drawing/2014/main" id="{A38D3395-CEB2-4505-8610-04E1D9AA7537}"/>
                </a:ext>
              </a:extLst>
            </p:cNvPr>
            <p:cNvSpPr txBox="1">
              <a:spLocks noChangeArrowheads="1"/>
            </p:cNvSpPr>
            <p:nvPr/>
          </p:nvSpPr>
          <p:spPr bwMode="auto">
            <a:xfrm>
              <a:off x="8418003"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1200</a:t>
              </a:r>
            </a:p>
          </p:txBody>
        </p:sp>
        <p:sp>
          <p:nvSpPr>
            <p:cNvPr id="400" name="TextBox 137">
              <a:extLst>
                <a:ext uri="{FF2B5EF4-FFF2-40B4-BE49-F238E27FC236}">
                  <a16:creationId xmlns:a16="http://schemas.microsoft.com/office/drawing/2014/main" id="{76C92533-3AD8-45A5-94A9-95E004DDD2DA}"/>
                </a:ext>
              </a:extLst>
            </p:cNvPr>
            <p:cNvSpPr txBox="1">
              <a:spLocks noChangeArrowheads="1"/>
            </p:cNvSpPr>
            <p:nvPr/>
          </p:nvSpPr>
          <p:spPr bwMode="auto">
            <a:xfrm>
              <a:off x="3115610"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200</a:t>
              </a:r>
            </a:p>
          </p:txBody>
        </p:sp>
        <p:sp>
          <p:nvSpPr>
            <p:cNvPr id="401" name="TextBox 118">
              <a:extLst>
                <a:ext uri="{FF2B5EF4-FFF2-40B4-BE49-F238E27FC236}">
                  <a16:creationId xmlns:a16="http://schemas.microsoft.com/office/drawing/2014/main" id="{376D6E9B-E18C-44F9-9E84-7B8B39C84C76}"/>
                </a:ext>
              </a:extLst>
            </p:cNvPr>
            <p:cNvSpPr txBox="1">
              <a:spLocks noChangeArrowheads="1"/>
            </p:cNvSpPr>
            <p:nvPr/>
          </p:nvSpPr>
          <p:spPr bwMode="auto">
            <a:xfrm>
              <a:off x="6298223"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800</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402" name="TextBox 117">
              <a:extLst>
                <a:ext uri="{FF2B5EF4-FFF2-40B4-BE49-F238E27FC236}">
                  <a16:creationId xmlns:a16="http://schemas.microsoft.com/office/drawing/2014/main" id="{0A2E2E10-9458-41AC-9AA9-B39F86B21C8E}"/>
                </a:ext>
              </a:extLst>
            </p:cNvPr>
            <p:cNvSpPr txBox="1">
              <a:spLocks noChangeArrowheads="1"/>
            </p:cNvSpPr>
            <p:nvPr/>
          </p:nvSpPr>
          <p:spPr bwMode="auto">
            <a:xfrm>
              <a:off x="4169737"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400</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410" name="TextBox 118">
              <a:extLst>
                <a:ext uri="{FF2B5EF4-FFF2-40B4-BE49-F238E27FC236}">
                  <a16:creationId xmlns:a16="http://schemas.microsoft.com/office/drawing/2014/main" id="{1D387250-0FA0-4B00-879F-27F91425AC1F}"/>
                </a:ext>
              </a:extLst>
            </p:cNvPr>
            <p:cNvSpPr txBox="1">
              <a:spLocks noChangeArrowheads="1"/>
            </p:cNvSpPr>
            <p:nvPr/>
          </p:nvSpPr>
          <p:spPr bwMode="auto">
            <a:xfrm>
              <a:off x="7345638"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1000</a:t>
              </a:r>
            </a:p>
          </p:txBody>
        </p:sp>
        <p:grpSp>
          <p:nvGrpSpPr>
            <p:cNvPr id="430" name="Group 4">
              <a:extLst>
                <a:ext uri="{FF2B5EF4-FFF2-40B4-BE49-F238E27FC236}">
                  <a16:creationId xmlns:a16="http://schemas.microsoft.com/office/drawing/2014/main" id="{5A34AD92-4D2C-4C80-ACB6-6287E9C17DDD}"/>
                </a:ext>
              </a:extLst>
            </p:cNvPr>
            <p:cNvGrpSpPr>
              <a:grpSpLocks noChangeAspect="1"/>
            </p:cNvGrpSpPr>
            <p:nvPr/>
          </p:nvGrpSpPr>
          <p:grpSpPr bwMode="auto">
            <a:xfrm>
              <a:off x="2228850" y="2190750"/>
              <a:ext cx="5865813" cy="2652713"/>
              <a:chOff x="1404" y="1380"/>
              <a:chExt cx="3695" cy="1671"/>
            </a:xfrm>
          </p:grpSpPr>
          <p:sp>
            <p:nvSpPr>
              <p:cNvPr id="432" name="Freeform 5">
                <a:extLst>
                  <a:ext uri="{FF2B5EF4-FFF2-40B4-BE49-F238E27FC236}">
                    <a16:creationId xmlns:a16="http://schemas.microsoft.com/office/drawing/2014/main" id="{B6F2C444-55CF-4D5A-A01C-22212D742FA4}"/>
                  </a:ext>
                </a:extLst>
              </p:cNvPr>
              <p:cNvSpPr>
                <a:spLocks/>
              </p:cNvSpPr>
              <p:nvPr/>
            </p:nvSpPr>
            <p:spPr bwMode="auto">
              <a:xfrm>
                <a:off x="1412" y="1380"/>
                <a:ext cx="3687" cy="1268"/>
              </a:xfrm>
              <a:custGeom>
                <a:avLst/>
                <a:gdLst>
                  <a:gd name="T0" fmla="*/ 52 w 3687"/>
                  <a:gd name="T1" fmla="*/ 32 h 1268"/>
                  <a:gd name="T2" fmla="*/ 116 w 3687"/>
                  <a:gd name="T3" fmla="*/ 46 h 1268"/>
                  <a:gd name="T4" fmla="*/ 138 w 3687"/>
                  <a:gd name="T5" fmla="*/ 76 h 1268"/>
                  <a:gd name="T6" fmla="*/ 185 w 3687"/>
                  <a:gd name="T7" fmla="*/ 100 h 1268"/>
                  <a:gd name="T8" fmla="*/ 209 w 3687"/>
                  <a:gd name="T9" fmla="*/ 138 h 1268"/>
                  <a:gd name="T10" fmla="*/ 255 w 3687"/>
                  <a:gd name="T11" fmla="*/ 160 h 1268"/>
                  <a:gd name="T12" fmla="*/ 275 w 3687"/>
                  <a:gd name="T13" fmla="*/ 190 h 1268"/>
                  <a:gd name="T14" fmla="*/ 317 w 3687"/>
                  <a:gd name="T15" fmla="*/ 210 h 1268"/>
                  <a:gd name="T16" fmla="*/ 343 w 3687"/>
                  <a:gd name="T17" fmla="*/ 240 h 1268"/>
                  <a:gd name="T18" fmla="*/ 389 w 3687"/>
                  <a:gd name="T19" fmla="*/ 266 h 1268"/>
                  <a:gd name="T20" fmla="*/ 411 w 3687"/>
                  <a:gd name="T21" fmla="*/ 307 h 1268"/>
                  <a:gd name="T22" fmla="*/ 447 w 3687"/>
                  <a:gd name="T23" fmla="*/ 323 h 1268"/>
                  <a:gd name="T24" fmla="*/ 475 w 3687"/>
                  <a:gd name="T25" fmla="*/ 363 h 1268"/>
                  <a:gd name="T26" fmla="*/ 520 w 3687"/>
                  <a:gd name="T27" fmla="*/ 377 h 1268"/>
                  <a:gd name="T28" fmla="*/ 544 w 3687"/>
                  <a:gd name="T29" fmla="*/ 409 h 1268"/>
                  <a:gd name="T30" fmla="*/ 612 w 3687"/>
                  <a:gd name="T31" fmla="*/ 433 h 1268"/>
                  <a:gd name="T32" fmla="*/ 640 w 3687"/>
                  <a:gd name="T33" fmla="*/ 479 h 1268"/>
                  <a:gd name="T34" fmla="*/ 696 w 3687"/>
                  <a:gd name="T35" fmla="*/ 497 h 1268"/>
                  <a:gd name="T36" fmla="*/ 722 w 3687"/>
                  <a:gd name="T37" fmla="*/ 529 h 1268"/>
                  <a:gd name="T38" fmla="*/ 768 w 3687"/>
                  <a:gd name="T39" fmla="*/ 549 h 1268"/>
                  <a:gd name="T40" fmla="*/ 808 w 3687"/>
                  <a:gd name="T41" fmla="*/ 593 h 1268"/>
                  <a:gd name="T42" fmla="*/ 869 w 3687"/>
                  <a:gd name="T43" fmla="*/ 609 h 1268"/>
                  <a:gd name="T44" fmla="*/ 905 w 3687"/>
                  <a:gd name="T45" fmla="*/ 647 h 1268"/>
                  <a:gd name="T46" fmla="*/ 961 w 3687"/>
                  <a:gd name="T47" fmla="*/ 667 h 1268"/>
                  <a:gd name="T48" fmla="*/ 983 w 3687"/>
                  <a:gd name="T49" fmla="*/ 697 h 1268"/>
                  <a:gd name="T50" fmla="*/ 1045 w 3687"/>
                  <a:gd name="T51" fmla="*/ 715 h 1268"/>
                  <a:gd name="T52" fmla="*/ 1073 w 3687"/>
                  <a:gd name="T53" fmla="*/ 751 h 1268"/>
                  <a:gd name="T54" fmla="*/ 1137 w 3687"/>
                  <a:gd name="T55" fmla="*/ 765 h 1268"/>
                  <a:gd name="T56" fmla="*/ 1163 w 3687"/>
                  <a:gd name="T57" fmla="*/ 797 h 1268"/>
                  <a:gd name="T58" fmla="*/ 1242 w 3687"/>
                  <a:gd name="T59" fmla="*/ 811 h 1268"/>
                  <a:gd name="T60" fmla="*/ 1278 w 3687"/>
                  <a:gd name="T61" fmla="*/ 833 h 1268"/>
                  <a:gd name="T62" fmla="*/ 1338 w 3687"/>
                  <a:gd name="T63" fmla="*/ 846 h 1268"/>
                  <a:gd name="T64" fmla="*/ 1370 w 3687"/>
                  <a:gd name="T65" fmla="*/ 886 h 1268"/>
                  <a:gd name="T66" fmla="*/ 1442 w 3687"/>
                  <a:gd name="T67" fmla="*/ 906 h 1268"/>
                  <a:gd name="T68" fmla="*/ 1482 w 3687"/>
                  <a:gd name="T69" fmla="*/ 926 h 1268"/>
                  <a:gd name="T70" fmla="*/ 1537 w 3687"/>
                  <a:gd name="T71" fmla="*/ 936 h 1268"/>
                  <a:gd name="T72" fmla="*/ 1565 w 3687"/>
                  <a:gd name="T73" fmla="*/ 960 h 1268"/>
                  <a:gd name="T74" fmla="*/ 1619 w 3687"/>
                  <a:gd name="T75" fmla="*/ 970 h 1268"/>
                  <a:gd name="T76" fmla="*/ 1655 w 3687"/>
                  <a:gd name="T77" fmla="*/ 996 h 1268"/>
                  <a:gd name="T78" fmla="*/ 1775 w 3687"/>
                  <a:gd name="T79" fmla="*/ 1008 h 1268"/>
                  <a:gd name="T80" fmla="*/ 1862 w 3687"/>
                  <a:gd name="T81" fmla="*/ 1036 h 1268"/>
                  <a:gd name="T82" fmla="*/ 1950 w 3687"/>
                  <a:gd name="T83" fmla="*/ 1046 h 1268"/>
                  <a:gd name="T84" fmla="*/ 1974 w 3687"/>
                  <a:gd name="T85" fmla="*/ 1068 h 1268"/>
                  <a:gd name="T86" fmla="*/ 2094 w 3687"/>
                  <a:gd name="T87" fmla="*/ 1082 h 1268"/>
                  <a:gd name="T88" fmla="*/ 2130 w 3687"/>
                  <a:gd name="T89" fmla="*/ 1102 h 1268"/>
                  <a:gd name="T90" fmla="*/ 2181 w 3687"/>
                  <a:gd name="T91" fmla="*/ 1116 h 1268"/>
                  <a:gd name="T92" fmla="*/ 2193 w 3687"/>
                  <a:gd name="T93" fmla="*/ 1150 h 1268"/>
                  <a:gd name="T94" fmla="*/ 2233 w 3687"/>
                  <a:gd name="T95" fmla="*/ 1164 h 1268"/>
                  <a:gd name="T96" fmla="*/ 2307 w 3687"/>
                  <a:gd name="T97" fmla="*/ 1188 h 1268"/>
                  <a:gd name="T98" fmla="*/ 2419 w 3687"/>
                  <a:gd name="T99" fmla="*/ 1200 h 1268"/>
                  <a:gd name="T100" fmla="*/ 2726 w 3687"/>
                  <a:gd name="T101" fmla="*/ 1210 h 1268"/>
                  <a:gd name="T102" fmla="*/ 3282 w 3687"/>
                  <a:gd name="T103" fmla="*/ 1268 h 1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87" h="1268">
                    <a:moveTo>
                      <a:pt x="0" y="0"/>
                    </a:moveTo>
                    <a:lnTo>
                      <a:pt x="52" y="0"/>
                    </a:lnTo>
                    <a:lnTo>
                      <a:pt x="52" y="32"/>
                    </a:lnTo>
                    <a:lnTo>
                      <a:pt x="88" y="32"/>
                    </a:lnTo>
                    <a:lnTo>
                      <a:pt x="88" y="46"/>
                    </a:lnTo>
                    <a:lnTo>
                      <a:pt x="116" y="46"/>
                    </a:lnTo>
                    <a:lnTo>
                      <a:pt x="116" y="62"/>
                    </a:lnTo>
                    <a:lnTo>
                      <a:pt x="138" y="62"/>
                    </a:lnTo>
                    <a:lnTo>
                      <a:pt x="138" y="76"/>
                    </a:lnTo>
                    <a:lnTo>
                      <a:pt x="167" y="76"/>
                    </a:lnTo>
                    <a:lnTo>
                      <a:pt x="167" y="100"/>
                    </a:lnTo>
                    <a:lnTo>
                      <a:pt x="185" y="100"/>
                    </a:lnTo>
                    <a:lnTo>
                      <a:pt x="185" y="124"/>
                    </a:lnTo>
                    <a:lnTo>
                      <a:pt x="209" y="124"/>
                    </a:lnTo>
                    <a:lnTo>
                      <a:pt x="209" y="138"/>
                    </a:lnTo>
                    <a:lnTo>
                      <a:pt x="233" y="138"/>
                    </a:lnTo>
                    <a:lnTo>
                      <a:pt x="233" y="160"/>
                    </a:lnTo>
                    <a:lnTo>
                      <a:pt x="255" y="160"/>
                    </a:lnTo>
                    <a:lnTo>
                      <a:pt x="255" y="174"/>
                    </a:lnTo>
                    <a:lnTo>
                      <a:pt x="275" y="174"/>
                    </a:lnTo>
                    <a:lnTo>
                      <a:pt x="275" y="190"/>
                    </a:lnTo>
                    <a:lnTo>
                      <a:pt x="303" y="190"/>
                    </a:lnTo>
                    <a:lnTo>
                      <a:pt x="303" y="210"/>
                    </a:lnTo>
                    <a:lnTo>
                      <a:pt x="317" y="210"/>
                    </a:lnTo>
                    <a:lnTo>
                      <a:pt x="317" y="218"/>
                    </a:lnTo>
                    <a:lnTo>
                      <a:pt x="343" y="218"/>
                    </a:lnTo>
                    <a:lnTo>
                      <a:pt x="343" y="240"/>
                    </a:lnTo>
                    <a:lnTo>
                      <a:pt x="365" y="240"/>
                    </a:lnTo>
                    <a:lnTo>
                      <a:pt x="365" y="266"/>
                    </a:lnTo>
                    <a:lnTo>
                      <a:pt x="389" y="266"/>
                    </a:lnTo>
                    <a:lnTo>
                      <a:pt x="389" y="285"/>
                    </a:lnTo>
                    <a:lnTo>
                      <a:pt x="411" y="285"/>
                    </a:lnTo>
                    <a:lnTo>
                      <a:pt x="411" y="307"/>
                    </a:lnTo>
                    <a:lnTo>
                      <a:pt x="433" y="307"/>
                    </a:lnTo>
                    <a:lnTo>
                      <a:pt x="433" y="323"/>
                    </a:lnTo>
                    <a:lnTo>
                      <a:pt x="447" y="323"/>
                    </a:lnTo>
                    <a:lnTo>
                      <a:pt x="447" y="351"/>
                    </a:lnTo>
                    <a:lnTo>
                      <a:pt x="475" y="351"/>
                    </a:lnTo>
                    <a:lnTo>
                      <a:pt x="475" y="363"/>
                    </a:lnTo>
                    <a:lnTo>
                      <a:pt x="493" y="363"/>
                    </a:lnTo>
                    <a:lnTo>
                      <a:pt x="493" y="377"/>
                    </a:lnTo>
                    <a:lnTo>
                      <a:pt x="520" y="377"/>
                    </a:lnTo>
                    <a:lnTo>
                      <a:pt x="520" y="387"/>
                    </a:lnTo>
                    <a:lnTo>
                      <a:pt x="544" y="387"/>
                    </a:lnTo>
                    <a:lnTo>
                      <a:pt x="544" y="409"/>
                    </a:lnTo>
                    <a:lnTo>
                      <a:pt x="580" y="409"/>
                    </a:lnTo>
                    <a:lnTo>
                      <a:pt x="580" y="433"/>
                    </a:lnTo>
                    <a:lnTo>
                      <a:pt x="612" y="433"/>
                    </a:lnTo>
                    <a:lnTo>
                      <a:pt x="612" y="455"/>
                    </a:lnTo>
                    <a:lnTo>
                      <a:pt x="640" y="455"/>
                    </a:lnTo>
                    <a:lnTo>
                      <a:pt x="640" y="479"/>
                    </a:lnTo>
                    <a:lnTo>
                      <a:pt x="668" y="479"/>
                    </a:lnTo>
                    <a:lnTo>
                      <a:pt x="668" y="497"/>
                    </a:lnTo>
                    <a:lnTo>
                      <a:pt x="696" y="497"/>
                    </a:lnTo>
                    <a:lnTo>
                      <a:pt x="696" y="507"/>
                    </a:lnTo>
                    <a:lnTo>
                      <a:pt x="722" y="507"/>
                    </a:lnTo>
                    <a:lnTo>
                      <a:pt x="722" y="529"/>
                    </a:lnTo>
                    <a:lnTo>
                      <a:pt x="752" y="529"/>
                    </a:lnTo>
                    <a:lnTo>
                      <a:pt x="752" y="549"/>
                    </a:lnTo>
                    <a:lnTo>
                      <a:pt x="768" y="549"/>
                    </a:lnTo>
                    <a:lnTo>
                      <a:pt x="768" y="571"/>
                    </a:lnTo>
                    <a:lnTo>
                      <a:pt x="808" y="571"/>
                    </a:lnTo>
                    <a:lnTo>
                      <a:pt x="808" y="593"/>
                    </a:lnTo>
                    <a:lnTo>
                      <a:pt x="839" y="593"/>
                    </a:lnTo>
                    <a:lnTo>
                      <a:pt x="839" y="609"/>
                    </a:lnTo>
                    <a:lnTo>
                      <a:pt x="869" y="609"/>
                    </a:lnTo>
                    <a:lnTo>
                      <a:pt x="869" y="633"/>
                    </a:lnTo>
                    <a:lnTo>
                      <a:pt x="905" y="633"/>
                    </a:lnTo>
                    <a:lnTo>
                      <a:pt x="905" y="647"/>
                    </a:lnTo>
                    <a:lnTo>
                      <a:pt x="931" y="647"/>
                    </a:lnTo>
                    <a:lnTo>
                      <a:pt x="931" y="667"/>
                    </a:lnTo>
                    <a:lnTo>
                      <a:pt x="961" y="667"/>
                    </a:lnTo>
                    <a:lnTo>
                      <a:pt x="961" y="687"/>
                    </a:lnTo>
                    <a:lnTo>
                      <a:pt x="983" y="687"/>
                    </a:lnTo>
                    <a:lnTo>
                      <a:pt x="983" y="697"/>
                    </a:lnTo>
                    <a:lnTo>
                      <a:pt x="1011" y="697"/>
                    </a:lnTo>
                    <a:lnTo>
                      <a:pt x="1011" y="715"/>
                    </a:lnTo>
                    <a:lnTo>
                      <a:pt x="1045" y="715"/>
                    </a:lnTo>
                    <a:lnTo>
                      <a:pt x="1045" y="735"/>
                    </a:lnTo>
                    <a:lnTo>
                      <a:pt x="1073" y="735"/>
                    </a:lnTo>
                    <a:lnTo>
                      <a:pt x="1073" y="751"/>
                    </a:lnTo>
                    <a:lnTo>
                      <a:pt x="1095" y="751"/>
                    </a:lnTo>
                    <a:lnTo>
                      <a:pt x="1095" y="765"/>
                    </a:lnTo>
                    <a:lnTo>
                      <a:pt x="1137" y="765"/>
                    </a:lnTo>
                    <a:lnTo>
                      <a:pt x="1137" y="783"/>
                    </a:lnTo>
                    <a:lnTo>
                      <a:pt x="1163" y="783"/>
                    </a:lnTo>
                    <a:lnTo>
                      <a:pt x="1163" y="797"/>
                    </a:lnTo>
                    <a:lnTo>
                      <a:pt x="1198" y="797"/>
                    </a:lnTo>
                    <a:lnTo>
                      <a:pt x="1198" y="811"/>
                    </a:lnTo>
                    <a:lnTo>
                      <a:pt x="1242" y="811"/>
                    </a:lnTo>
                    <a:lnTo>
                      <a:pt x="1242" y="821"/>
                    </a:lnTo>
                    <a:lnTo>
                      <a:pt x="1278" y="821"/>
                    </a:lnTo>
                    <a:lnTo>
                      <a:pt x="1278" y="833"/>
                    </a:lnTo>
                    <a:lnTo>
                      <a:pt x="1314" y="833"/>
                    </a:lnTo>
                    <a:lnTo>
                      <a:pt x="1314" y="846"/>
                    </a:lnTo>
                    <a:lnTo>
                      <a:pt x="1338" y="846"/>
                    </a:lnTo>
                    <a:lnTo>
                      <a:pt x="1338" y="868"/>
                    </a:lnTo>
                    <a:lnTo>
                      <a:pt x="1370" y="868"/>
                    </a:lnTo>
                    <a:lnTo>
                      <a:pt x="1370" y="886"/>
                    </a:lnTo>
                    <a:lnTo>
                      <a:pt x="1406" y="886"/>
                    </a:lnTo>
                    <a:lnTo>
                      <a:pt x="1406" y="906"/>
                    </a:lnTo>
                    <a:lnTo>
                      <a:pt x="1442" y="906"/>
                    </a:lnTo>
                    <a:lnTo>
                      <a:pt x="1442" y="916"/>
                    </a:lnTo>
                    <a:lnTo>
                      <a:pt x="1482" y="916"/>
                    </a:lnTo>
                    <a:lnTo>
                      <a:pt x="1482" y="926"/>
                    </a:lnTo>
                    <a:lnTo>
                      <a:pt x="1507" y="926"/>
                    </a:lnTo>
                    <a:lnTo>
                      <a:pt x="1507" y="936"/>
                    </a:lnTo>
                    <a:lnTo>
                      <a:pt x="1537" y="936"/>
                    </a:lnTo>
                    <a:lnTo>
                      <a:pt x="1537" y="950"/>
                    </a:lnTo>
                    <a:lnTo>
                      <a:pt x="1565" y="950"/>
                    </a:lnTo>
                    <a:lnTo>
                      <a:pt x="1565" y="960"/>
                    </a:lnTo>
                    <a:lnTo>
                      <a:pt x="1603" y="960"/>
                    </a:lnTo>
                    <a:lnTo>
                      <a:pt x="1603" y="970"/>
                    </a:lnTo>
                    <a:lnTo>
                      <a:pt x="1619" y="970"/>
                    </a:lnTo>
                    <a:lnTo>
                      <a:pt x="1619" y="984"/>
                    </a:lnTo>
                    <a:lnTo>
                      <a:pt x="1655" y="984"/>
                    </a:lnTo>
                    <a:lnTo>
                      <a:pt x="1655" y="996"/>
                    </a:lnTo>
                    <a:lnTo>
                      <a:pt x="1705" y="996"/>
                    </a:lnTo>
                    <a:lnTo>
                      <a:pt x="1705" y="1008"/>
                    </a:lnTo>
                    <a:lnTo>
                      <a:pt x="1775" y="1008"/>
                    </a:lnTo>
                    <a:lnTo>
                      <a:pt x="1775" y="1020"/>
                    </a:lnTo>
                    <a:lnTo>
                      <a:pt x="1862" y="1020"/>
                    </a:lnTo>
                    <a:lnTo>
                      <a:pt x="1862" y="1036"/>
                    </a:lnTo>
                    <a:lnTo>
                      <a:pt x="1924" y="1036"/>
                    </a:lnTo>
                    <a:lnTo>
                      <a:pt x="1924" y="1046"/>
                    </a:lnTo>
                    <a:lnTo>
                      <a:pt x="1950" y="1046"/>
                    </a:lnTo>
                    <a:lnTo>
                      <a:pt x="1950" y="1060"/>
                    </a:lnTo>
                    <a:lnTo>
                      <a:pt x="1974" y="1060"/>
                    </a:lnTo>
                    <a:lnTo>
                      <a:pt x="1974" y="1068"/>
                    </a:lnTo>
                    <a:lnTo>
                      <a:pt x="2052" y="1068"/>
                    </a:lnTo>
                    <a:lnTo>
                      <a:pt x="2052" y="1082"/>
                    </a:lnTo>
                    <a:lnTo>
                      <a:pt x="2094" y="1082"/>
                    </a:lnTo>
                    <a:lnTo>
                      <a:pt x="2094" y="1090"/>
                    </a:lnTo>
                    <a:lnTo>
                      <a:pt x="2130" y="1090"/>
                    </a:lnTo>
                    <a:lnTo>
                      <a:pt x="2130" y="1102"/>
                    </a:lnTo>
                    <a:lnTo>
                      <a:pt x="2158" y="1102"/>
                    </a:lnTo>
                    <a:lnTo>
                      <a:pt x="2158" y="1116"/>
                    </a:lnTo>
                    <a:lnTo>
                      <a:pt x="2181" y="1116"/>
                    </a:lnTo>
                    <a:lnTo>
                      <a:pt x="2181" y="1134"/>
                    </a:lnTo>
                    <a:lnTo>
                      <a:pt x="2193" y="1134"/>
                    </a:lnTo>
                    <a:lnTo>
                      <a:pt x="2193" y="1150"/>
                    </a:lnTo>
                    <a:lnTo>
                      <a:pt x="2209" y="1150"/>
                    </a:lnTo>
                    <a:lnTo>
                      <a:pt x="2209" y="1164"/>
                    </a:lnTo>
                    <a:lnTo>
                      <a:pt x="2233" y="1164"/>
                    </a:lnTo>
                    <a:lnTo>
                      <a:pt x="2233" y="1178"/>
                    </a:lnTo>
                    <a:lnTo>
                      <a:pt x="2307" y="1178"/>
                    </a:lnTo>
                    <a:lnTo>
                      <a:pt x="2307" y="1188"/>
                    </a:lnTo>
                    <a:lnTo>
                      <a:pt x="2359" y="1188"/>
                    </a:lnTo>
                    <a:lnTo>
                      <a:pt x="2359" y="1200"/>
                    </a:lnTo>
                    <a:lnTo>
                      <a:pt x="2419" y="1200"/>
                    </a:lnTo>
                    <a:lnTo>
                      <a:pt x="2419" y="1210"/>
                    </a:lnTo>
                    <a:lnTo>
                      <a:pt x="2469" y="1210"/>
                    </a:lnTo>
                    <a:lnTo>
                      <a:pt x="2726" y="1210"/>
                    </a:lnTo>
                    <a:lnTo>
                      <a:pt x="2726" y="1218"/>
                    </a:lnTo>
                    <a:lnTo>
                      <a:pt x="3282" y="1218"/>
                    </a:lnTo>
                    <a:lnTo>
                      <a:pt x="3282" y="1268"/>
                    </a:lnTo>
                    <a:lnTo>
                      <a:pt x="3687" y="1268"/>
                    </a:lnTo>
                  </a:path>
                </a:pathLst>
              </a:custGeom>
              <a:noFill/>
              <a:ln w="127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Freeform 6">
                <a:extLst>
                  <a:ext uri="{FF2B5EF4-FFF2-40B4-BE49-F238E27FC236}">
                    <a16:creationId xmlns:a16="http://schemas.microsoft.com/office/drawing/2014/main" id="{44079B86-1FA7-44DA-BB28-33AA6CED9E92}"/>
                  </a:ext>
                </a:extLst>
              </p:cNvPr>
              <p:cNvSpPr>
                <a:spLocks/>
              </p:cNvSpPr>
              <p:nvPr/>
            </p:nvSpPr>
            <p:spPr bwMode="auto">
              <a:xfrm>
                <a:off x="1414" y="1386"/>
                <a:ext cx="3340" cy="1533"/>
              </a:xfrm>
              <a:custGeom>
                <a:avLst/>
                <a:gdLst>
                  <a:gd name="T0" fmla="*/ 32 w 3340"/>
                  <a:gd name="T1" fmla="*/ 34 h 1533"/>
                  <a:gd name="T2" fmla="*/ 60 w 3340"/>
                  <a:gd name="T3" fmla="*/ 56 h 1533"/>
                  <a:gd name="T4" fmla="*/ 84 w 3340"/>
                  <a:gd name="T5" fmla="*/ 136 h 1533"/>
                  <a:gd name="T6" fmla="*/ 112 w 3340"/>
                  <a:gd name="T7" fmla="*/ 178 h 1533"/>
                  <a:gd name="T8" fmla="*/ 130 w 3340"/>
                  <a:gd name="T9" fmla="*/ 240 h 1533"/>
                  <a:gd name="T10" fmla="*/ 158 w 3340"/>
                  <a:gd name="T11" fmla="*/ 260 h 1533"/>
                  <a:gd name="T12" fmla="*/ 169 w 3340"/>
                  <a:gd name="T13" fmla="*/ 335 h 1533"/>
                  <a:gd name="T14" fmla="*/ 209 w 3340"/>
                  <a:gd name="T15" fmla="*/ 363 h 1533"/>
                  <a:gd name="T16" fmla="*/ 223 w 3340"/>
                  <a:gd name="T17" fmla="*/ 429 h 1533"/>
                  <a:gd name="T18" fmla="*/ 257 w 3340"/>
                  <a:gd name="T19" fmla="*/ 471 h 1533"/>
                  <a:gd name="T20" fmla="*/ 273 w 3340"/>
                  <a:gd name="T21" fmla="*/ 533 h 1533"/>
                  <a:gd name="T22" fmla="*/ 289 w 3340"/>
                  <a:gd name="T23" fmla="*/ 563 h 1533"/>
                  <a:gd name="T24" fmla="*/ 299 w 3340"/>
                  <a:gd name="T25" fmla="*/ 593 h 1533"/>
                  <a:gd name="T26" fmla="*/ 331 w 3340"/>
                  <a:gd name="T27" fmla="*/ 617 h 1533"/>
                  <a:gd name="T28" fmla="*/ 349 w 3340"/>
                  <a:gd name="T29" fmla="*/ 679 h 1533"/>
                  <a:gd name="T30" fmla="*/ 387 w 3340"/>
                  <a:gd name="T31" fmla="*/ 701 h 1533"/>
                  <a:gd name="T32" fmla="*/ 407 w 3340"/>
                  <a:gd name="T33" fmla="*/ 757 h 1533"/>
                  <a:gd name="T34" fmla="*/ 441 w 3340"/>
                  <a:gd name="T35" fmla="*/ 783 h 1533"/>
                  <a:gd name="T36" fmla="*/ 459 w 3340"/>
                  <a:gd name="T37" fmla="*/ 827 h 1533"/>
                  <a:gd name="T38" fmla="*/ 500 w 3340"/>
                  <a:gd name="T39" fmla="*/ 856 h 1533"/>
                  <a:gd name="T40" fmla="*/ 534 w 3340"/>
                  <a:gd name="T41" fmla="*/ 872 h 1533"/>
                  <a:gd name="T42" fmla="*/ 560 w 3340"/>
                  <a:gd name="T43" fmla="*/ 894 h 1533"/>
                  <a:gd name="T44" fmla="*/ 618 w 3340"/>
                  <a:gd name="T45" fmla="*/ 916 h 1533"/>
                  <a:gd name="T46" fmla="*/ 636 w 3340"/>
                  <a:gd name="T47" fmla="*/ 960 h 1533"/>
                  <a:gd name="T48" fmla="*/ 702 w 3340"/>
                  <a:gd name="T49" fmla="*/ 994 h 1533"/>
                  <a:gd name="T50" fmla="*/ 744 w 3340"/>
                  <a:gd name="T51" fmla="*/ 1024 h 1533"/>
                  <a:gd name="T52" fmla="*/ 833 w 3340"/>
                  <a:gd name="T53" fmla="*/ 1042 h 1533"/>
                  <a:gd name="T54" fmla="*/ 851 w 3340"/>
                  <a:gd name="T55" fmla="*/ 1076 h 1533"/>
                  <a:gd name="T56" fmla="*/ 901 w 3340"/>
                  <a:gd name="T57" fmla="*/ 1088 h 1533"/>
                  <a:gd name="T58" fmla="*/ 923 w 3340"/>
                  <a:gd name="T59" fmla="*/ 1138 h 1533"/>
                  <a:gd name="T60" fmla="*/ 969 w 3340"/>
                  <a:gd name="T61" fmla="*/ 1150 h 1533"/>
                  <a:gd name="T62" fmla="*/ 1003 w 3340"/>
                  <a:gd name="T63" fmla="*/ 1174 h 1533"/>
                  <a:gd name="T64" fmla="*/ 1065 w 3340"/>
                  <a:gd name="T65" fmla="*/ 1190 h 1533"/>
                  <a:gd name="T66" fmla="*/ 1103 w 3340"/>
                  <a:gd name="T67" fmla="*/ 1224 h 1533"/>
                  <a:gd name="T68" fmla="*/ 1165 w 3340"/>
                  <a:gd name="T69" fmla="*/ 1232 h 1533"/>
                  <a:gd name="T70" fmla="*/ 1210 w 3340"/>
                  <a:gd name="T71" fmla="*/ 1260 h 1533"/>
                  <a:gd name="T72" fmla="*/ 1306 w 3340"/>
                  <a:gd name="T73" fmla="*/ 1268 h 1533"/>
                  <a:gd name="T74" fmla="*/ 1332 w 3340"/>
                  <a:gd name="T75" fmla="*/ 1290 h 1533"/>
                  <a:gd name="T76" fmla="*/ 1390 w 3340"/>
                  <a:gd name="T77" fmla="*/ 1300 h 1533"/>
                  <a:gd name="T78" fmla="*/ 1434 w 3340"/>
                  <a:gd name="T79" fmla="*/ 1328 h 1533"/>
                  <a:gd name="T80" fmla="*/ 1561 w 3340"/>
                  <a:gd name="T81" fmla="*/ 1342 h 1533"/>
                  <a:gd name="T82" fmla="*/ 1593 w 3340"/>
                  <a:gd name="T83" fmla="*/ 1364 h 1533"/>
                  <a:gd name="T84" fmla="*/ 1695 w 3340"/>
                  <a:gd name="T85" fmla="*/ 1374 h 1533"/>
                  <a:gd name="T86" fmla="*/ 1745 w 3340"/>
                  <a:gd name="T87" fmla="*/ 1399 h 1533"/>
                  <a:gd name="T88" fmla="*/ 1797 w 3340"/>
                  <a:gd name="T89" fmla="*/ 1409 h 1533"/>
                  <a:gd name="T90" fmla="*/ 1906 w 3340"/>
                  <a:gd name="T91" fmla="*/ 1437 h 1533"/>
                  <a:gd name="T92" fmla="*/ 2004 w 3340"/>
                  <a:gd name="T93" fmla="*/ 1453 h 1533"/>
                  <a:gd name="T94" fmla="*/ 2618 w 3340"/>
                  <a:gd name="T95" fmla="*/ 1493 h 1533"/>
                  <a:gd name="T96" fmla="*/ 3340 w 3340"/>
                  <a:gd name="T97" fmla="*/ 1533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40" h="1533">
                    <a:moveTo>
                      <a:pt x="0" y="0"/>
                    </a:moveTo>
                    <a:lnTo>
                      <a:pt x="32" y="0"/>
                    </a:lnTo>
                    <a:lnTo>
                      <a:pt x="32" y="34"/>
                    </a:lnTo>
                    <a:lnTo>
                      <a:pt x="46" y="34"/>
                    </a:lnTo>
                    <a:lnTo>
                      <a:pt x="46" y="56"/>
                    </a:lnTo>
                    <a:lnTo>
                      <a:pt x="60" y="56"/>
                    </a:lnTo>
                    <a:lnTo>
                      <a:pt x="60" y="88"/>
                    </a:lnTo>
                    <a:lnTo>
                      <a:pt x="84" y="88"/>
                    </a:lnTo>
                    <a:lnTo>
                      <a:pt x="84" y="136"/>
                    </a:lnTo>
                    <a:lnTo>
                      <a:pt x="96" y="136"/>
                    </a:lnTo>
                    <a:lnTo>
                      <a:pt x="96" y="178"/>
                    </a:lnTo>
                    <a:lnTo>
                      <a:pt x="112" y="178"/>
                    </a:lnTo>
                    <a:lnTo>
                      <a:pt x="112" y="224"/>
                    </a:lnTo>
                    <a:lnTo>
                      <a:pt x="130" y="224"/>
                    </a:lnTo>
                    <a:lnTo>
                      <a:pt x="130" y="240"/>
                    </a:lnTo>
                    <a:lnTo>
                      <a:pt x="138" y="240"/>
                    </a:lnTo>
                    <a:lnTo>
                      <a:pt x="138" y="260"/>
                    </a:lnTo>
                    <a:lnTo>
                      <a:pt x="158" y="260"/>
                    </a:lnTo>
                    <a:lnTo>
                      <a:pt x="158" y="295"/>
                    </a:lnTo>
                    <a:lnTo>
                      <a:pt x="169" y="295"/>
                    </a:lnTo>
                    <a:lnTo>
                      <a:pt x="169" y="335"/>
                    </a:lnTo>
                    <a:lnTo>
                      <a:pt x="189" y="335"/>
                    </a:lnTo>
                    <a:lnTo>
                      <a:pt x="189" y="363"/>
                    </a:lnTo>
                    <a:lnTo>
                      <a:pt x="209" y="363"/>
                    </a:lnTo>
                    <a:lnTo>
                      <a:pt x="209" y="401"/>
                    </a:lnTo>
                    <a:lnTo>
                      <a:pt x="223" y="401"/>
                    </a:lnTo>
                    <a:lnTo>
                      <a:pt x="223" y="429"/>
                    </a:lnTo>
                    <a:lnTo>
                      <a:pt x="239" y="429"/>
                    </a:lnTo>
                    <a:lnTo>
                      <a:pt x="239" y="471"/>
                    </a:lnTo>
                    <a:lnTo>
                      <a:pt x="257" y="471"/>
                    </a:lnTo>
                    <a:lnTo>
                      <a:pt x="257" y="515"/>
                    </a:lnTo>
                    <a:lnTo>
                      <a:pt x="273" y="515"/>
                    </a:lnTo>
                    <a:lnTo>
                      <a:pt x="273" y="533"/>
                    </a:lnTo>
                    <a:lnTo>
                      <a:pt x="289" y="533"/>
                    </a:lnTo>
                    <a:lnTo>
                      <a:pt x="289" y="533"/>
                    </a:lnTo>
                    <a:lnTo>
                      <a:pt x="289" y="563"/>
                    </a:lnTo>
                    <a:lnTo>
                      <a:pt x="289" y="563"/>
                    </a:lnTo>
                    <a:lnTo>
                      <a:pt x="299" y="563"/>
                    </a:lnTo>
                    <a:lnTo>
                      <a:pt x="299" y="593"/>
                    </a:lnTo>
                    <a:lnTo>
                      <a:pt x="315" y="593"/>
                    </a:lnTo>
                    <a:lnTo>
                      <a:pt x="315" y="617"/>
                    </a:lnTo>
                    <a:lnTo>
                      <a:pt x="331" y="617"/>
                    </a:lnTo>
                    <a:lnTo>
                      <a:pt x="331" y="649"/>
                    </a:lnTo>
                    <a:lnTo>
                      <a:pt x="349" y="649"/>
                    </a:lnTo>
                    <a:lnTo>
                      <a:pt x="349" y="679"/>
                    </a:lnTo>
                    <a:lnTo>
                      <a:pt x="363" y="679"/>
                    </a:lnTo>
                    <a:lnTo>
                      <a:pt x="363" y="701"/>
                    </a:lnTo>
                    <a:lnTo>
                      <a:pt x="387" y="701"/>
                    </a:lnTo>
                    <a:lnTo>
                      <a:pt x="387" y="713"/>
                    </a:lnTo>
                    <a:lnTo>
                      <a:pt x="407" y="713"/>
                    </a:lnTo>
                    <a:lnTo>
                      <a:pt x="407" y="757"/>
                    </a:lnTo>
                    <a:lnTo>
                      <a:pt x="419" y="757"/>
                    </a:lnTo>
                    <a:lnTo>
                      <a:pt x="419" y="783"/>
                    </a:lnTo>
                    <a:lnTo>
                      <a:pt x="441" y="783"/>
                    </a:lnTo>
                    <a:lnTo>
                      <a:pt x="441" y="797"/>
                    </a:lnTo>
                    <a:lnTo>
                      <a:pt x="459" y="797"/>
                    </a:lnTo>
                    <a:lnTo>
                      <a:pt x="459" y="827"/>
                    </a:lnTo>
                    <a:lnTo>
                      <a:pt x="475" y="827"/>
                    </a:lnTo>
                    <a:lnTo>
                      <a:pt x="475" y="856"/>
                    </a:lnTo>
                    <a:lnTo>
                      <a:pt x="500" y="856"/>
                    </a:lnTo>
                    <a:lnTo>
                      <a:pt x="512" y="856"/>
                    </a:lnTo>
                    <a:lnTo>
                      <a:pt x="512" y="872"/>
                    </a:lnTo>
                    <a:lnTo>
                      <a:pt x="534" y="872"/>
                    </a:lnTo>
                    <a:lnTo>
                      <a:pt x="534" y="884"/>
                    </a:lnTo>
                    <a:lnTo>
                      <a:pt x="560" y="884"/>
                    </a:lnTo>
                    <a:lnTo>
                      <a:pt x="560" y="894"/>
                    </a:lnTo>
                    <a:lnTo>
                      <a:pt x="580" y="894"/>
                    </a:lnTo>
                    <a:lnTo>
                      <a:pt x="580" y="916"/>
                    </a:lnTo>
                    <a:lnTo>
                      <a:pt x="618" y="916"/>
                    </a:lnTo>
                    <a:lnTo>
                      <a:pt x="618" y="944"/>
                    </a:lnTo>
                    <a:lnTo>
                      <a:pt x="636" y="944"/>
                    </a:lnTo>
                    <a:lnTo>
                      <a:pt x="636" y="960"/>
                    </a:lnTo>
                    <a:lnTo>
                      <a:pt x="690" y="960"/>
                    </a:lnTo>
                    <a:lnTo>
                      <a:pt x="690" y="994"/>
                    </a:lnTo>
                    <a:lnTo>
                      <a:pt x="702" y="994"/>
                    </a:lnTo>
                    <a:lnTo>
                      <a:pt x="702" y="1006"/>
                    </a:lnTo>
                    <a:lnTo>
                      <a:pt x="744" y="1006"/>
                    </a:lnTo>
                    <a:lnTo>
                      <a:pt x="744" y="1024"/>
                    </a:lnTo>
                    <a:lnTo>
                      <a:pt x="790" y="1024"/>
                    </a:lnTo>
                    <a:lnTo>
                      <a:pt x="790" y="1042"/>
                    </a:lnTo>
                    <a:lnTo>
                      <a:pt x="833" y="1042"/>
                    </a:lnTo>
                    <a:lnTo>
                      <a:pt x="833" y="1060"/>
                    </a:lnTo>
                    <a:lnTo>
                      <a:pt x="851" y="1060"/>
                    </a:lnTo>
                    <a:lnTo>
                      <a:pt x="851" y="1076"/>
                    </a:lnTo>
                    <a:lnTo>
                      <a:pt x="875" y="1076"/>
                    </a:lnTo>
                    <a:lnTo>
                      <a:pt x="875" y="1088"/>
                    </a:lnTo>
                    <a:lnTo>
                      <a:pt x="901" y="1088"/>
                    </a:lnTo>
                    <a:lnTo>
                      <a:pt x="901" y="1110"/>
                    </a:lnTo>
                    <a:lnTo>
                      <a:pt x="923" y="1110"/>
                    </a:lnTo>
                    <a:lnTo>
                      <a:pt x="923" y="1138"/>
                    </a:lnTo>
                    <a:lnTo>
                      <a:pt x="947" y="1138"/>
                    </a:lnTo>
                    <a:lnTo>
                      <a:pt x="947" y="1150"/>
                    </a:lnTo>
                    <a:lnTo>
                      <a:pt x="969" y="1150"/>
                    </a:lnTo>
                    <a:lnTo>
                      <a:pt x="969" y="1160"/>
                    </a:lnTo>
                    <a:lnTo>
                      <a:pt x="1003" y="1160"/>
                    </a:lnTo>
                    <a:lnTo>
                      <a:pt x="1003" y="1174"/>
                    </a:lnTo>
                    <a:lnTo>
                      <a:pt x="1025" y="1174"/>
                    </a:lnTo>
                    <a:lnTo>
                      <a:pt x="1025" y="1190"/>
                    </a:lnTo>
                    <a:lnTo>
                      <a:pt x="1065" y="1190"/>
                    </a:lnTo>
                    <a:lnTo>
                      <a:pt x="1065" y="1206"/>
                    </a:lnTo>
                    <a:lnTo>
                      <a:pt x="1103" y="1206"/>
                    </a:lnTo>
                    <a:lnTo>
                      <a:pt x="1103" y="1224"/>
                    </a:lnTo>
                    <a:lnTo>
                      <a:pt x="1121" y="1224"/>
                    </a:lnTo>
                    <a:lnTo>
                      <a:pt x="1121" y="1232"/>
                    </a:lnTo>
                    <a:lnTo>
                      <a:pt x="1165" y="1232"/>
                    </a:lnTo>
                    <a:lnTo>
                      <a:pt x="1165" y="1244"/>
                    </a:lnTo>
                    <a:lnTo>
                      <a:pt x="1210" y="1244"/>
                    </a:lnTo>
                    <a:lnTo>
                      <a:pt x="1210" y="1260"/>
                    </a:lnTo>
                    <a:lnTo>
                      <a:pt x="1266" y="1260"/>
                    </a:lnTo>
                    <a:lnTo>
                      <a:pt x="1266" y="1268"/>
                    </a:lnTo>
                    <a:lnTo>
                      <a:pt x="1306" y="1268"/>
                    </a:lnTo>
                    <a:lnTo>
                      <a:pt x="1306" y="1278"/>
                    </a:lnTo>
                    <a:lnTo>
                      <a:pt x="1332" y="1278"/>
                    </a:lnTo>
                    <a:lnTo>
                      <a:pt x="1332" y="1290"/>
                    </a:lnTo>
                    <a:lnTo>
                      <a:pt x="1360" y="1290"/>
                    </a:lnTo>
                    <a:lnTo>
                      <a:pt x="1360" y="1300"/>
                    </a:lnTo>
                    <a:lnTo>
                      <a:pt x="1390" y="1300"/>
                    </a:lnTo>
                    <a:lnTo>
                      <a:pt x="1390" y="1312"/>
                    </a:lnTo>
                    <a:lnTo>
                      <a:pt x="1434" y="1312"/>
                    </a:lnTo>
                    <a:lnTo>
                      <a:pt x="1434" y="1328"/>
                    </a:lnTo>
                    <a:lnTo>
                      <a:pt x="1513" y="1328"/>
                    </a:lnTo>
                    <a:lnTo>
                      <a:pt x="1513" y="1342"/>
                    </a:lnTo>
                    <a:lnTo>
                      <a:pt x="1561" y="1342"/>
                    </a:lnTo>
                    <a:lnTo>
                      <a:pt x="1561" y="1354"/>
                    </a:lnTo>
                    <a:lnTo>
                      <a:pt x="1593" y="1354"/>
                    </a:lnTo>
                    <a:lnTo>
                      <a:pt x="1593" y="1364"/>
                    </a:lnTo>
                    <a:lnTo>
                      <a:pt x="1641" y="1364"/>
                    </a:lnTo>
                    <a:lnTo>
                      <a:pt x="1641" y="1374"/>
                    </a:lnTo>
                    <a:lnTo>
                      <a:pt x="1695" y="1374"/>
                    </a:lnTo>
                    <a:lnTo>
                      <a:pt x="1695" y="1388"/>
                    </a:lnTo>
                    <a:lnTo>
                      <a:pt x="1745" y="1388"/>
                    </a:lnTo>
                    <a:lnTo>
                      <a:pt x="1745" y="1399"/>
                    </a:lnTo>
                    <a:lnTo>
                      <a:pt x="1777" y="1399"/>
                    </a:lnTo>
                    <a:lnTo>
                      <a:pt x="1777" y="1409"/>
                    </a:lnTo>
                    <a:lnTo>
                      <a:pt x="1797" y="1409"/>
                    </a:lnTo>
                    <a:lnTo>
                      <a:pt x="1797" y="1425"/>
                    </a:lnTo>
                    <a:lnTo>
                      <a:pt x="1906" y="1425"/>
                    </a:lnTo>
                    <a:lnTo>
                      <a:pt x="1906" y="1437"/>
                    </a:lnTo>
                    <a:lnTo>
                      <a:pt x="1928" y="1437"/>
                    </a:lnTo>
                    <a:lnTo>
                      <a:pt x="1928" y="1453"/>
                    </a:lnTo>
                    <a:lnTo>
                      <a:pt x="2004" y="1453"/>
                    </a:lnTo>
                    <a:lnTo>
                      <a:pt x="2004" y="1481"/>
                    </a:lnTo>
                    <a:lnTo>
                      <a:pt x="2618" y="1481"/>
                    </a:lnTo>
                    <a:lnTo>
                      <a:pt x="2618" y="1493"/>
                    </a:lnTo>
                    <a:lnTo>
                      <a:pt x="2802" y="1493"/>
                    </a:lnTo>
                    <a:lnTo>
                      <a:pt x="2802" y="1533"/>
                    </a:lnTo>
                    <a:lnTo>
                      <a:pt x="3340" y="1533"/>
                    </a:lnTo>
                  </a:path>
                </a:pathLst>
              </a:custGeom>
              <a:noFill/>
              <a:ln w="12700">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Freeform 7">
                <a:extLst>
                  <a:ext uri="{FF2B5EF4-FFF2-40B4-BE49-F238E27FC236}">
                    <a16:creationId xmlns:a16="http://schemas.microsoft.com/office/drawing/2014/main" id="{8F96CEBD-98CA-4681-878B-41B8145B0E36}"/>
                  </a:ext>
                </a:extLst>
              </p:cNvPr>
              <p:cNvSpPr>
                <a:spLocks/>
              </p:cNvSpPr>
              <p:nvPr/>
            </p:nvSpPr>
            <p:spPr bwMode="auto">
              <a:xfrm>
                <a:off x="1404" y="1380"/>
                <a:ext cx="3404" cy="1671"/>
              </a:xfrm>
              <a:custGeom>
                <a:avLst/>
                <a:gdLst>
                  <a:gd name="T0" fmla="*/ 20 w 3404"/>
                  <a:gd name="T1" fmla="*/ 0 h 1671"/>
                  <a:gd name="T2" fmla="*/ 26 w 3404"/>
                  <a:gd name="T3" fmla="*/ 74 h 1671"/>
                  <a:gd name="T4" fmla="*/ 38 w 3404"/>
                  <a:gd name="T5" fmla="*/ 166 h 1671"/>
                  <a:gd name="T6" fmla="*/ 44 w 3404"/>
                  <a:gd name="T7" fmla="*/ 220 h 1671"/>
                  <a:gd name="T8" fmla="*/ 66 w 3404"/>
                  <a:gd name="T9" fmla="*/ 355 h 1671"/>
                  <a:gd name="T10" fmla="*/ 108 w 3404"/>
                  <a:gd name="T11" fmla="*/ 413 h 1671"/>
                  <a:gd name="T12" fmla="*/ 124 w 3404"/>
                  <a:gd name="T13" fmla="*/ 495 h 1671"/>
                  <a:gd name="T14" fmla="*/ 130 w 3404"/>
                  <a:gd name="T15" fmla="*/ 551 h 1671"/>
                  <a:gd name="T16" fmla="*/ 140 w 3404"/>
                  <a:gd name="T17" fmla="*/ 603 h 1671"/>
                  <a:gd name="T18" fmla="*/ 158 w 3404"/>
                  <a:gd name="T19" fmla="*/ 657 h 1671"/>
                  <a:gd name="T20" fmla="*/ 179 w 3404"/>
                  <a:gd name="T21" fmla="*/ 721 h 1671"/>
                  <a:gd name="T22" fmla="*/ 201 w 3404"/>
                  <a:gd name="T23" fmla="*/ 781 h 1671"/>
                  <a:gd name="T24" fmla="*/ 221 w 3404"/>
                  <a:gd name="T25" fmla="*/ 848 h 1671"/>
                  <a:gd name="T26" fmla="*/ 257 w 3404"/>
                  <a:gd name="T27" fmla="*/ 866 h 1671"/>
                  <a:gd name="T28" fmla="*/ 305 w 3404"/>
                  <a:gd name="T29" fmla="*/ 898 h 1671"/>
                  <a:gd name="T30" fmla="*/ 339 w 3404"/>
                  <a:gd name="T31" fmla="*/ 932 h 1671"/>
                  <a:gd name="T32" fmla="*/ 351 w 3404"/>
                  <a:gd name="T33" fmla="*/ 970 h 1671"/>
                  <a:gd name="T34" fmla="*/ 383 w 3404"/>
                  <a:gd name="T35" fmla="*/ 996 h 1671"/>
                  <a:gd name="T36" fmla="*/ 391 w 3404"/>
                  <a:gd name="T37" fmla="*/ 1028 h 1671"/>
                  <a:gd name="T38" fmla="*/ 407 w 3404"/>
                  <a:gd name="T39" fmla="*/ 1070 h 1671"/>
                  <a:gd name="T40" fmla="*/ 451 w 3404"/>
                  <a:gd name="T41" fmla="*/ 1094 h 1671"/>
                  <a:gd name="T42" fmla="*/ 550 w 3404"/>
                  <a:gd name="T43" fmla="*/ 1132 h 1671"/>
                  <a:gd name="T44" fmla="*/ 638 w 3404"/>
                  <a:gd name="T45" fmla="*/ 1172 h 1671"/>
                  <a:gd name="T46" fmla="*/ 648 w 3404"/>
                  <a:gd name="T47" fmla="*/ 1206 h 1671"/>
                  <a:gd name="T48" fmla="*/ 760 w 3404"/>
                  <a:gd name="T49" fmla="*/ 1238 h 1671"/>
                  <a:gd name="T50" fmla="*/ 851 w 3404"/>
                  <a:gd name="T51" fmla="*/ 1282 h 1671"/>
                  <a:gd name="T52" fmla="*/ 981 w 3404"/>
                  <a:gd name="T53" fmla="*/ 1310 h 1671"/>
                  <a:gd name="T54" fmla="*/ 999 w 3404"/>
                  <a:gd name="T55" fmla="*/ 1358 h 1671"/>
                  <a:gd name="T56" fmla="*/ 1025 w 3404"/>
                  <a:gd name="T57" fmla="*/ 1395 h 1671"/>
                  <a:gd name="T58" fmla="*/ 1039 w 3404"/>
                  <a:gd name="T59" fmla="*/ 1437 h 1671"/>
                  <a:gd name="T60" fmla="*/ 1296 w 3404"/>
                  <a:gd name="T61" fmla="*/ 1471 h 1671"/>
                  <a:gd name="T62" fmla="*/ 1372 w 3404"/>
                  <a:gd name="T63" fmla="*/ 1529 h 1671"/>
                  <a:gd name="T64" fmla="*/ 2092 w 3404"/>
                  <a:gd name="T65" fmla="*/ 1583 h 1671"/>
                  <a:gd name="T66" fmla="*/ 3404 w 3404"/>
                  <a:gd name="T67" fmla="*/ 1671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4" h="1671">
                    <a:moveTo>
                      <a:pt x="0" y="0"/>
                    </a:moveTo>
                    <a:lnTo>
                      <a:pt x="20" y="0"/>
                    </a:lnTo>
                    <a:lnTo>
                      <a:pt x="20" y="74"/>
                    </a:lnTo>
                    <a:lnTo>
                      <a:pt x="26" y="74"/>
                    </a:lnTo>
                    <a:lnTo>
                      <a:pt x="26" y="166"/>
                    </a:lnTo>
                    <a:lnTo>
                      <a:pt x="38" y="166"/>
                    </a:lnTo>
                    <a:lnTo>
                      <a:pt x="38" y="220"/>
                    </a:lnTo>
                    <a:lnTo>
                      <a:pt x="44" y="220"/>
                    </a:lnTo>
                    <a:lnTo>
                      <a:pt x="44" y="355"/>
                    </a:lnTo>
                    <a:lnTo>
                      <a:pt x="66" y="355"/>
                    </a:lnTo>
                    <a:lnTo>
                      <a:pt x="66" y="413"/>
                    </a:lnTo>
                    <a:lnTo>
                      <a:pt x="108" y="413"/>
                    </a:lnTo>
                    <a:lnTo>
                      <a:pt x="108" y="495"/>
                    </a:lnTo>
                    <a:lnTo>
                      <a:pt x="124" y="495"/>
                    </a:lnTo>
                    <a:lnTo>
                      <a:pt x="124" y="551"/>
                    </a:lnTo>
                    <a:lnTo>
                      <a:pt x="130" y="551"/>
                    </a:lnTo>
                    <a:lnTo>
                      <a:pt x="130" y="603"/>
                    </a:lnTo>
                    <a:lnTo>
                      <a:pt x="140" y="603"/>
                    </a:lnTo>
                    <a:lnTo>
                      <a:pt x="140" y="657"/>
                    </a:lnTo>
                    <a:lnTo>
                      <a:pt x="158" y="657"/>
                    </a:lnTo>
                    <a:lnTo>
                      <a:pt x="158" y="721"/>
                    </a:lnTo>
                    <a:lnTo>
                      <a:pt x="179" y="721"/>
                    </a:lnTo>
                    <a:lnTo>
                      <a:pt x="179" y="781"/>
                    </a:lnTo>
                    <a:lnTo>
                      <a:pt x="201" y="781"/>
                    </a:lnTo>
                    <a:lnTo>
                      <a:pt x="201" y="848"/>
                    </a:lnTo>
                    <a:lnTo>
                      <a:pt x="221" y="848"/>
                    </a:lnTo>
                    <a:lnTo>
                      <a:pt x="221" y="866"/>
                    </a:lnTo>
                    <a:lnTo>
                      <a:pt x="257" y="866"/>
                    </a:lnTo>
                    <a:lnTo>
                      <a:pt x="257" y="898"/>
                    </a:lnTo>
                    <a:lnTo>
                      <a:pt x="305" y="898"/>
                    </a:lnTo>
                    <a:lnTo>
                      <a:pt x="305" y="932"/>
                    </a:lnTo>
                    <a:lnTo>
                      <a:pt x="339" y="932"/>
                    </a:lnTo>
                    <a:lnTo>
                      <a:pt x="339" y="970"/>
                    </a:lnTo>
                    <a:lnTo>
                      <a:pt x="351" y="970"/>
                    </a:lnTo>
                    <a:lnTo>
                      <a:pt x="351" y="996"/>
                    </a:lnTo>
                    <a:lnTo>
                      <a:pt x="383" y="996"/>
                    </a:lnTo>
                    <a:lnTo>
                      <a:pt x="383" y="1028"/>
                    </a:lnTo>
                    <a:lnTo>
                      <a:pt x="391" y="1028"/>
                    </a:lnTo>
                    <a:lnTo>
                      <a:pt x="391" y="1070"/>
                    </a:lnTo>
                    <a:lnTo>
                      <a:pt x="407" y="1070"/>
                    </a:lnTo>
                    <a:lnTo>
                      <a:pt x="407" y="1094"/>
                    </a:lnTo>
                    <a:lnTo>
                      <a:pt x="451" y="1094"/>
                    </a:lnTo>
                    <a:lnTo>
                      <a:pt x="451" y="1132"/>
                    </a:lnTo>
                    <a:lnTo>
                      <a:pt x="550" y="1132"/>
                    </a:lnTo>
                    <a:lnTo>
                      <a:pt x="550" y="1172"/>
                    </a:lnTo>
                    <a:lnTo>
                      <a:pt x="638" y="1172"/>
                    </a:lnTo>
                    <a:lnTo>
                      <a:pt x="638" y="1206"/>
                    </a:lnTo>
                    <a:lnTo>
                      <a:pt x="648" y="1206"/>
                    </a:lnTo>
                    <a:lnTo>
                      <a:pt x="648" y="1238"/>
                    </a:lnTo>
                    <a:lnTo>
                      <a:pt x="760" y="1238"/>
                    </a:lnTo>
                    <a:lnTo>
                      <a:pt x="760" y="1282"/>
                    </a:lnTo>
                    <a:lnTo>
                      <a:pt x="851" y="1282"/>
                    </a:lnTo>
                    <a:lnTo>
                      <a:pt x="851" y="1310"/>
                    </a:lnTo>
                    <a:lnTo>
                      <a:pt x="981" y="1310"/>
                    </a:lnTo>
                    <a:lnTo>
                      <a:pt x="981" y="1358"/>
                    </a:lnTo>
                    <a:lnTo>
                      <a:pt x="999" y="1358"/>
                    </a:lnTo>
                    <a:lnTo>
                      <a:pt x="999" y="1395"/>
                    </a:lnTo>
                    <a:lnTo>
                      <a:pt x="1025" y="1395"/>
                    </a:lnTo>
                    <a:lnTo>
                      <a:pt x="1025" y="1437"/>
                    </a:lnTo>
                    <a:lnTo>
                      <a:pt x="1039" y="1437"/>
                    </a:lnTo>
                    <a:lnTo>
                      <a:pt x="1039" y="1471"/>
                    </a:lnTo>
                    <a:lnTo>
                      <a:pt x="1296" y="1471"/>
                    </a:lnTo>
                    <a:lnTo>
                      <a:pt x="1296" y="1529"/>
                    </a:lnTo>
                    <a:lnTo>
                      <a:pt x="1372" y="1529"/>
                    </a:lnTo>
                    <a:lnTo>
                      <a:pt x="1372" y="1583"/>
                    </a:lnTo>
                    <a:lnTo>
                      <a:pt x="2092" y="1583"/>
                    </a:lnTo>
                    <a:lnTo>
                      <a:pt x="2092" y="1671"/>
                    </a:lnTo>
                    <a:lnTo>
                      <a:pt x="3404" y="1671"/>
                    </a:lnTo>
                  </a:path>
                </a:pathLst>
              </a:custGeom>
              <a:noFill/>
              <a:ln w="12700">
                <a:solidFill>
                  <a:schemeClr val="accent5">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445" name="Group 444">
              <a:extLst>
                <a:ext uri="{FF2B5EF4-FFF2-40B4-BE49-F238E27FC236}">
                  <a16:creationId xmlns:a16="http://schemas.microsoft.com/office/drawing/2014/main" id="{92081197-D033-4F4B-96FA-87DCD826F6B0}"/>
                </a:ext>
              </a:extLst>
            </p:cNvPr>
            <p:cNvGrpSpPr/>
            <p:nvPr/>
          </p:nvGrpSpPr>
          <p:grpSpPr>
            <a:xfrm>
              <a:off x="8289669" y="2925627"/>
              <a:ext cx="2911061" cy="591479"/>
              <a:chOff x="8556984" y="3612221"/>
              <a:chExt cx="2911061" cy="591479"/>
            </a:xfrm>
          </p:grpSpPr>
          <p:sp>
            <p:nvSpPr>
              <p:cNvPr id="45" name="TextBox 116">
                <a:extLst>
                  <a:ext uri="{FF2B5EF4-FFF2-40B4-BE49-F238E27FC236}">
                    <a16:creationId xmlns:a16="http://schemas.microsoft.com/office/drawing/2014/main" id="{03E58997-5111-435E-9CA9-A58EF5EFA367}"/>
                  </a:ext>
                </a:extLst>
              </p:cNvPr>
              <p:cNvSpPr txBox="1">
                <a:spLocks noChangeArrowheads="1"/>
              </p:cNvSpPr>
              <p:nvPr/>
            </p:nvSpPr>
            <p:spPr bwMode="auto">
              <a:xfrm>
                <a:off x="8809335" y="3612221"/>
                <a:ext cx="2658710" cy="591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defTabSz="914400" rtl="0" eaLnBrk="1" fontAlgn="base" latinLnBrk="0" hangingPunct="1">
                  <a:lnSpc>
                    <a:spcPct val="90000"/>
                  </a:lnSpc>
                  <a:spcBef>
                    <a:spcPct val="0"/>
                  </a:spcBef>
                  <a:spcAft>
                    <a:spcPct val="0"/>
                  </a:spcAft>
                  <a:buClrTx/>
                  <a:buSzTx/>
                  <a:buFontTx/>
                  <a:buNone/>
                  <a:tabLst/>
                  <a:defRPr/>
                </a:pPr>
                <a:r>
                  <a:rPr kumimoji="0" lang="en-GB" sz="1000" b="1" i="0" u="none" strike="noStrike" kern="1200" cap="none" spc="0" normalizeH="0" baseline="0" dirty="0">
                    <a:ln>
                      <a:noFill/>
                    </a:ln>
                    <a:solidFill>
                      <a:schemeClr val="tx2"/>
                    </a:solidFill>
                    <a:effectLst/>
                    <a:uLnTx/>
                    <a:uFillTx/>
                    <a:latin typeface="+mn-lt"/>
                  </a:rPr>
                  <a:t>Median OS (months)</a:t>
                </a:r>
                <a:endParaRPr lang="en-GB" sz="1000" b="1" dirty="0">
                  <a:solidFill>
                    <a:schemeClr val="tx2"/>
                  </a:solidFill>
                  <a:latin typeface="+mn-lt"/>
                </a:endParaRPr>
              </a:p>
              <a:p>
                <a:pPr marL="0" marR="0" lvl="0" indent="0" defTabSz="914400" rtl="0" eaLnBrk="1" fontAlgn="base" latinLnBrk="0" hangingPunct="1">
                  <a:lnSpc>
                    <a:spcPct val="9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Child-Pugh A: 13.6; 95% C: (12.8-14.7</a:t>
                </a:r>
                <a:r>
                  <a:rPr lang="en-GB" sz="1000" dirty="0">
                    <a:solidFill>
                      <a:schemeClr val="tx2"/>
                    </a:solidFill>
                    <a:latin typeface="+mn-lt"/>
                  </a:rPr>
                  <a:t>)</a:t>
                </a:r>
              </a:p>
              <a:p>
                <a:pPr defTabSz="914400" fontAlgn="base">
                  <a:lnSpc>
                    <a:spcPct val="90000"/>
                  </a:lnSpc>
                  <a:spcBef>
                    <a:spcPct val="0"/>
                  </a:spcBef>
                  <a:spcAft>
                    <a:spcPct val="0"/>
                  </a:spcAft>
                  <a:defRPr/>
                </a:pPr>
                <a:r>
                  <a:rPr kumimoji="0" lang="en-GB" sz="1000" b="0" i="0" u="none" strike="noStrike" kern="1200" cap="none" spc="0" normalizeH="0" baseline="0" dirty="0">
                    <a:ln>
                      <a:noFill/>
                    </a:ln>
                    <a:solidFill>
                      <a:schemeClr val="tx2"/>
                    </a:solidFill>
                    <a:effectLst/>
                    <a:uLnTx/>
                    <a:uFillTx/>
                    <a:latin typeface="+mn-lt"/>
                  </a:rPr>
                  <a:t>Child-Pugh B: 5.2; 95% C: (4.6-6.3</a:t>
                </a:r>
                <a:r>
                  <a:rPr lang="en-GB" sz="1000" dirty="0">
                    <a:solidFill>
                      <a:schemeClr val="tx2"/>
                    </a:solidFill>
                    <a:latin typeface="+mn-lt"/>
                  </a:rPr>
                  <a:t>)</a:t>
                </a:r>
              </a:p>
              <a:p>
                <a:pPr defTabSz="914400" fontAlgn="base">
                  <a:lnSpc>
                    <a:spcPct val="90000"/>
                  </a:lnSpc>
                  <a:spcBef>
                    <a:spcPct val="0"/>
                  </a:spcBef>
                  <a:spcAft>
                    <a:spcPct val="0"/>
                  </a:spcAft>
                  <a:defRPr/>
                </a:pPr>
                <a:r>
                  <a:rPr kumimoji="0" lang="en-GB" sz="1000" b="0" i="0" u="none" strike="noStrike" kern="1200" cap="none" spc="0" normalizeH="0" baseline="0" dirty="0">
                    <a:ln>
                      <a:noFill/>
                    </a:ln>
                    <a:solidFill>
                      <a:schemeClr val="tx2"/>
                    </a:solidFill>
                    <a:effectLst/>
                    <a:uLnTx/>
                    <a:uFillTx/>
                    <a:latin typeface="+mn-lt"/>
                  </a:rPr>
                  <a:t>Child-Pugh C: 2.6; 95% C: (1.5-4.0</a:t>
                </a:r>
                <a:r>
                  <a:rPr lang="en-GB" sz="1000" dirty="0">
                    <a:solidFill>
                      <a:schemeClr val="tx2"/>
                    </a:solidFill>
                    <a:latin typeface="+mn-lt"/>
                  </a:rPr>
                  <a:t>)</a:t>
                </a:r>
              </a:p>
              <a:p>
                <a:pPr marL="0" marR="0" lvl="0" indent="0" defTabSz="914400" rtl="0" eaLnBrk="1" fontAlgn="base" latinLnBrk="0" hangingPunct="1">
                  <a:lnSpc>
                    <a:spcPct val="90000"/>
                  </a:lnSpc>
                  <a:spcBef>
                    <a:spcPct val="0"/>
                  </a:spcBef>
                  <a:spcAft>
                    <a:spcPct val="0"/>
                  </a:spcAft>
                  <a:buClrTx/>
                  <a:buSzTx/>
                  <a:buFontTx/>
                  <a:buNone/>
                  <a:tabLst/>
                  <a:defRPr/>
                </a:pPr>
                <a:endParaRPr kumimoji="0" lang="en-GB" sz="1000" b="0" i="0" u="none" strike="noStrike" kern="1200" cap="none" spc="0" normalizeH="0" baseline="0" dirty="0">
                  <a:ln>
                    <a:noFill/>
                  </a:ln>
                  <a:solidFill>
                    <a:schemeClr val="tx2"/>
                  </a:solidFill>
                  <a:effectLst/>
                  <a:uLnTx/>
                  <a:uFillTx/>
                  <a:latin typeface="+mn-lt"/>
                </a:endParaRPr>
              </a:p>
            </p:txBody>
          </p:sp>
          <p:cxnSp>
            <p:nvCxnSpPr>
              <p:cNvPr id="436" name="Straight Connector 435">
                <a:extLst>
                  <a:ext uri="{FF2B5EF4-FFF2-40B4-BE49-F238E27FC236}">
                    <a16:creationId xmlns:a16="http://schemas.microsoft.com/office/drawing/2014/main" id="{30D964B7-8F3C-4E9F-A352-B20C519EEDAC}"/>
                  </a:ext>
                </a:extLst>
              </p:cNvPr>
              <p:cNvCxnSpPr>
                <a:cxnSpLocks/>
              </p:cNvCxnSpPr>
              <p:nvPr/>
            </p:nvCxnSpPr>
            <p:spPr>
              <a:xfrm flipH="1">
                <a:off x="8556984" y="4093191"/>
                <a:ext cx="180000" cy="0"/>
              </a:xfrm>
              <a:prstGeom prst="line">
                <a:avLst/>
              </a:prstGeom>
              <a:ln w="12700">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37" name="Straight Connector 436">
                <a:extLst>
                  <a:ext uri="{FF2B5EF4-FFF2-40B4-BE49-F238E27FC236}">
                    <a16:creationId xmlns:a16="http://schemas.microsoft.com/office/drawing/2014/main" id="{140D455D-1722-42EA-9F83-4B2C722BFA88}"/>
                  </a:ext>
                </a:extLst>
              </p:cNvPr>
              <p:cNvCxnSpPr>
                <a:cxnSpLocks/>
              </p:cNvCxnSpPr>
              <p:nvPr/>
            </p:nvCxnSpPr>
            <p:spPr>
              <a:xfrm flipH="1">
                <a:off x="8556984" y="3958196"/>
                <a:ext cx="180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38" name="Straight Connector 437">
                <a:extLst>
                  <a:ext uri="{FF2B5EF4-FFF2-40B4-BE49-F238E27FC236}">
                    <a16:creationId xmlns:a16="http://schemas.microsoft.com/office/drawing/2014/main" id="{69CC9E35-3F94-4077-A33C-EF3EA194368A}"/>
                  </a:ext>
                </a:extLst>
              </p:cNvPr>
              <p:cNvCxnSpPr>
                <a:cxnSpLocks/>
              </p:cNvCxnSpPr>
              <p:nvPr/>
            </p:nvCxnSpPr>
            <p:spPr>
              <a:xfrm flipH="1">
                <a:off x="8556984" y="3823201"/>
                <a:ext cx="180000" cy="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447" name="Group 446">
              <a:extLst>
                <a:ext uri="{FF2B5EF4-FFF2-40B4-BE49-F238E27FC236}">
                  <a16:creationId xmlns:a16="http://schemas.microsoft.com/office/drawing/2014/main" id="{8FC5C458-1DB4-4A4E-AD3D-424E66DBBAA6}"/>
                </a:ext>
              </a:extLst>
            </p:cNvPr>
            <p:cNvGrpSpPr/>
            <p:nvPr/>
          </p:nvGrpSpPr>
          <p:grpSpPr>
            <a:xfrm>
              <a:off x="2232500" y="4975632"/>
              <a:ext cx="6348569" cy="72001"/>
              <a:chOff x="2232500" y="4975632"/>
              <a:chExt cx="6348569" cy="72001"/>
            </a:xfrm>
          </p:grpSpPr>
          <p:cxnSp>
            <p:nvCxnSpPr>
              <p:cNvPr id="26" name="Straight Connector 125">
                <a:extLst>
                  <a:ext uri="{FF2B5EF4-FFF2-40B4-BE49-F238E27FC236}">
                    <a16:creationId xmlns:a16="http://schemas.microsoft.com/office/drawing/2014/main" id="{BE572E17-A8FF-4355-BDD5-6FFAB931FD8F}"/>
                  </a:ext>
                </a:extLst>
              </p:cNvPr>
              <p:cNvCxnSpPr>
                <a:cxnSpLocks noChangeShapeType="1"/>
              </p:cNvCxnSpPr>
              <p:nvPr/>
            </p:nvCxnSpPr>
            <p:spPr bwMode="auto">
              <a:xfrm rot="16200000">
                <a:off x="5388972"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26">
                <a:extLst>
                  <a:ext uri="{FF2B5EF4-FFF2-40B4-BE49-F238E27FC236}">
                    <a16:creationId xmlns:a16="http://schemas.microsoft.com/office/drawing/2014/main" id="{BDA3ADC0-F42E-4298-BAE5-DB82AA4E3BBF}"/>
                  </a:ext>
                </a:extLst>
              </p:cNvPr>
              <p:cNvCxnSpPr>
                <a:cxnSpLocks noChangeShapeType="1"/>
              </p:cNvCxnSpPr>
              <p:nvPr/>
            </p:nvCxnSpPr>
            <p:spPr bwMode="auto">
              <a:xfrm rot="16200000">
                <a:off x="2196500" y="5011632"/>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9" name="Straight Connector 138">
                <a:extLst>
                  <a:ext uri="{FF2B5EF4-FFF2-40B4-BE49-F238E27FC236}">
                    <a16:creationId xmlns:a16="http://schemas.microsoft.com/office/drawing/2014/main" id="{1F9C6356-E5A5-4FB5-B528-ABAB76E17798}"/>
                  </a:ext>
                </a:extLst>
              </p:cNvPr>
              <p:cNvCxnSpPr>
                <a:cxnSpLocks noChangeShapeType="1"/>
              </p:cNvCxnSpPr>
              <p:nvPr/>
            </p:nvCxnSpPr>
            <p:spPr bwMode="auto">
              <a:xfrm rot="16200000">
                <a:off x="3268618" y="5011632"/>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 name="Straight Connector 125">
                <a:extLst>
                  <a:ext uri="{FF2B5EF4-FFF2-40B4-BE49-F238E27FC236}">
                    <a16:creationId xmlns:a16="http://schemas.microsoft.com/office/drawing/2014/main" id="{BBB57E8F-D1AE-4FFE-BF1D-DFECC983EA93}"/>
                  </a:ext>
                </a:extLst>
              </p:cNvPr>
              <p:cNvCxnSpPr>
                <a:cxnSpLocks noChangeShapeType="1"/>
              </p:cNvCxnSpPr>
              <p:nvPr/>
            </p:nvCxnSpPr>
            <p:spPr bwMode="auto">
              <a:xfrm rot="16200000">
                <a:off x="4324080"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41" name="Straight Connector 125">
                <a:extLst>
                  <a:ext uri="{FF2B5EF4-FFF2-40B4-BE49-F238E27FC236}">
                    <a16:creationId xmlns:a16="http://schemas.microsoft.com/office/drawing/2014/main" id="{03E78C82-DCA1-46C2-A5E5-7603F728899E}"/>
                  </a:ext>
                </a:extLst>
              </p:cNvPr>
              <p:cNvCxnSpPr>
                <a:cxnSpLocks noChangeShapeType="1"/>
              </p:cNvCxnSpPr>
              <p:nvPr/>
            </p:nvCxnSpPr>
            <p:spPr bwMode="auto">
              <a:xfrm rot="16200000">
                <a:off x="6439227"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42" name="Straight Connector 125">
                <a:extLst>
                  <a:ext uri="{FF2B5EF4-FFF2-40B4-BE49-F238E27FC236}">
                    <a16:creationId xmlns:a16="http://schemas.microsoft.com/office/drawing/2014/main" id="{F9AB0F2A-ECEC-4F50-8CB3-1D167BDC84CD}"/>
                  </a:ext>
                </a:extLst>
              </p:cNvPr>
              <p:cNvCxnSpPr>
                <a:cxnSpLocks noChangeShapeType="1"/>
              </p:cNvCxnSpPr>
              <p:nvPr/>
            </p:nvCxnSpPr>
            <p:spPr bwMode="auto">
              <a:xfrm rot="16200000">
                <a:off x="7489482"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43" name="Straight Connector 125">
                <a:extLst>
                  <a:ext uri="{FF2B5EF4-FFF2-40B4-BE49-F238E27FC236}">
                    <a16:creationId xmlns:a16="http://schemas.microsoft.com/office/drawing/2014/main" id="{09FCFD86-A9CF-4064-90CF-CA5AD692026B}"/>
                  </a:ext>
                </a:extLst>
              </p:cNvPr>
              <p:cNvCxnSpPr>
                <a:cxnSpLocks noChangeShapeType="1"/>
              </p:cNvCxnSpPr>
              <p:nvPr/>
            </p:nvCxnSpPr>
            <p:spPr bwMode="auto">
              <a:xfrm rot="16200000">
                <a:off x="8545069" y="5011632"/>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grpSp>
      <p:sp>
        <p:nvSpPr>
          <p:cNvPr id="4" name="Slide Number Placeholder 3">
            <a:extLst>
              <a:ext uri="{FF2B5EF4-FFF2-40B4-BE49-F238E27FC236}">
                <a16:creationId xmlns:a16="http://schemas.microsoft.com/office/drawing/2014/main" id="{E29B2BF0-829C-47BF-99B8-03224AEB7628}"/>
              </a:ext>
            </a:extLst>
          </p:cNvPr>
          <p:cNvSpPr>
            <a:spLocks noGrp="1"/>
          </p:cNvSpPr>
          <p:nvPr>
            <p:ph type="sldNum" sz="quarter" idx="4"/>
          </p:nvPr>
        </p:nvSpPr>
        <p:spPr/>
        <p:txBody>
          <a:bodyPr/>
          <a:lstStyle/>
          <a:p>
            <a:fld id="{FCE43C0F-8A7B-3A4B-9DB5-B3472E36E833}" type="slidenum">
              <a:rPr lang="en-GB" smtClean="0"/>
              <a:pPr/>
              <a:t>45</a:t>
            </a:fld>
            <a:endParaRPr lang="en-GB" dirty="0"/>
          </a:p>
        </p:txBody>
      </p:sp>
    </p:spTree>
    <p:extLst>
      <p:ext uri="{BB962C8B-B14F-4D97-AF65-F5344CB8AC3E}">
        <p14:creationId xmlns:p14="http://schemas.microsoft.com/office/powerpoint/2010/main" val="40667951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r>
              <a:rPr lang="en-US" sz="2400" dirty="0">
                <a:solidFill>
                  <a:srgbClr val="5D8298"/>
                </a:solidFill>
              </a:rPr>
              <a:t>Sorafenib as first-line in Child-Pugh B – HCC patients:</a:t>
            </a:r>
            <a:br>
              <a:rPr lang="en-US" sz="2400" dirty="0">
                <a:solidFill>
                  <a:srgbClr val="5D8298"/>
                </a:solidFill>
              </a:rPr>
            </a:br>
            <a:r>
              <a:rPr lang="en-US" sz="2400" dirty="0">
                <a:solidFill>
                  <a:srgbClr val="5D8298"/>
                </a:solidFill>
              </a:rPr>
              <a:t>Meta-analysis results </a:t>
            </a:r>
            <a:br>
              <a:rPr lang="en-US" dirty="0"/>
            </a:br>
            <a:r>
              <a:rPr lang="en-US" dirty="0"/>
              <a:t> </a:t>
            </a:r>
          </a:p>
        </p:txBody>
      </p:sp>
      <p:sp>
        <p:nvSpPr>
          <p:cNvPr id="3" name="Content Placeholder 2">
            <a:extLst>
              <a:ext uri="{FF2B5EF4-FFF2-40B4-BE49-F238E27FC236}">
                <a16:creationId xmlns:a16="http://schemas.microsoft.com/office/drawing/2014/main" id="{00441CEB-CD7B-41EF-AB11-71ED0E0914BA}"/>
              </a:ext>
            </a:extLst>
          </p:cNvPr>
          <p:cNvSpPr>
            <a:spLocks noGrp="1"/>
          </p:cNvSpPr>
          <p:nvPr>
            <p:ph sz="quarter" idx="4294967295"/>
          </p:nvPr>
        </p:nvSpPr>
        <p:spPr>
          <a:xfrm>
            <a:off x="619200" y="6257841"/>
            <a:ext cx="8116888" cy="365125"/>
          </a:xfrm>
        </p:spPr>
        <p:txBody>
          <a:bodyPr>
            <a:normAutofit/>
          </a:bodyPr>
          <a:lstStyle/>
          <a:p>
            <a:pPr marL="0" indent="0">
              <a:buNone/>
            </a:pPr>
            <a:r>
              <a:rPr lang="fr-FR" sz="900" dirty="0"/>
              <a:t>McNamara, Eur J Cancer 2018</a:t>
            </a:r>
            <a:r>
              <a:rPr lang="aa-ET" sz="900" dirty="0"/>
              <a:t>;105:1-9</a:t>
            </a:r>
            <a:endParaRPr lang="fr-FR" sz="900" dirty="0"/>
          </a:p>
        </p:txBody>
      </p:sp>
      <p:pic>
        <p:nvPicPr>
          <p:cNvPr id="6" name="Image 5"/>
          <p:cNvPicPr>
            <a:picLocks noChangeAspect="1"/>
          </p:cNvPicPr>
          <p:nvPr/>
        </p:nvPicPr>
        <p:blipFill>
          <a:blip r:embed="rId2"/>
          <a:stretch>
            <a:fillRect/>
          </a:stretch>
        </p:blipFill>
        <p:spPr>
          <a:xfrm>
            <a:off x="5657211" y="2469158"/>
            <a:ext cx="5381739" cy="1217812"/>
          </a:xfrm>
          <a:prstGeom prst="rect">
            <a:avLst/>
          </a:prstGeom>
        </p:spPr>
      </p:pic>
      <p:sp>
        <p:nvSpPr>
          <p:cNvPr id="7" name="Ellipse 6"/>
          <p:cNvSpPr/>
          <p:nvPr/>
        </p:nvSpPr>
        <p:spPr>
          <a:xfrm>
            <a:off x="7653313" y="3152762"/>
            <a:ext cx="1312817" cy="362495"/>
          </a:xfrm>
          <a:prstGeom prst="ellipse">
            <a:avLst/>
          </a:prstGeom>
          <a:noFill/>
          <a:ln w="38100">
            <a:solidFill>
              <a:schemeClr val="accent6">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8" name="Image 7"/>
          <p:cNvPicPr>
            <a:picLocks noChangeAspect="1"/>
          </p:cNvPicPr>
          <p:nvPr/>
        </p:nvPicPr>
        <p:blipFill>
          <a:blip r:embed="rId3"/>
          <a:stretch>
            <a:fillRect/>
          </a:stretch>
        </p:blipFill>
        <p:spPr>
          <a:xfrm>
            <a:off x="5657211" y="3901846"/>
            <a:ext cx="2916658" cy="1514056"/>
          </a:xfrm>
          <a:prstGeom prst="rect">
            <a:avLst/>
          </a:prstGeom>
        </p:spPr>
      </p:pic>
      <p:sp>
        <p:nvSpPr>
          <p:cNvPr id="9" name="ZoneTexte 8"/>
          <p:cNvSpPr txBox="1"/>
          <p:nvPr/>
        </p:nvSpPr>
        <p:spPr>
          <a:xfrm>
            <a:off x="5657211" y="1579415"/>
            <a:ext cx="5187126" cy="33855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600" dirty="0">
                <a:solidFill>
                  <a:schemeClr val="tx2"/>
                </a:solidFill>
              </a:rPr>
              <a:t>Median OS under sorafenib In Child-B patients: 4.6 months</a:t>
            </a:r>
          </a:p>
        </p:txBody>
      </p:sp>
      <p:pic>
        <p:nvPicPr>
          <p:cNvPr id="10" name="Image 9"/>
          <p:cNvPicPr>
            <a:picLocks noChangeAspect="1"/>
          </p:cNvPicPr>
          <p:nvPr/>
        </p:nvPicPr>
        <p:blipFill>
          <a:blip r:embed="rId4"/>
          <a:stretch>
            <a:fillRect/>
          </a:stretch>
        </p:blipFill>
        <p:spPr>
          <a:xfrm>
            <a:off x="8890603" y="3860848"/>
            <a:ext cx="2230203" cy="1598245"/>
          </a:xfrm>
          <a:prstGeom prst="rect">
            <a:avLst/>
          </a:prstGeom>
        </p:spPr>
      </p:pic>
      <p:sp>
        <p:nvSpPr>
          <p:cNvPr id="11" name="ZoneTexte 10"/>
          <p:cNvSpPr txBox="1"/>
          <p:nvPr/>
        </p:nvSpPr>
        <p:spPr>
          <a:xfrm>
            <a:off x="1124926" y="5692251"/>
            <a:ext cx="3792257" cy="33855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fr-FR" sz="1600" dirty="0">
                <a:solidFill>
                  <a:schemeClr val="tx2"/>
                </a:solidFill>
              </a:rPr>
              <a:t>Major pronostic factor, no added toxicities</a:t>
            </a:r>
          </a:p>
        </p:txBody>
      </p:sp>
      <p:sp>
        <p:nvSpPr>
          <p:cNvPr id="15" name="Rectangle 14">
            <a:extLst>
              <a:ext uri="{FF2B5EF4-FFF2-40B4-BE49-F238E27FC236}">
                <a16:creationId xmlns:a16="http://schemas.microsoft.com/office/drawing/2014/main" id="{BBAC120B-196C-4CE8-A6BC-C22B9675FC9E}"/>
              </a:ext>
            </a:extLst>
          </p:cNvPr>
          <p:cNvSpPr/>
          <p:nvPr/>
        </p:nvSpPr>
        <p:spPr>
          <a:xfrm>
            <a:off x="623888" y="1397582"/>
            <a:ext cx="3888000" cy="1199244"/>
          </a:xfrm>
          <a:prstGeom prst="rect">
            <a:avLst/>
          </a:prstGeom>
          <a:solidFill>
            <a:schemeClr val="tx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C9F3C204-8885-4AD9-9425-89B2A95F1A36}"/>
              </a:ext>
            </a:extLst>
          </p:cNvPr>
          <p:cNvSpPr/>
          <p:nvPr/>
        </p:nvSpPr>
        <p:spPr>
          <a:xfrm>
            <a:off x="623887" y="2716396"/>
            <a:ext cx="3888000" cy="992902"/>
          </a:xfrm>
          <a:prstGeom prst="rect">
            <a:avLst/>
          </a:prstGeom>
          <a:solidFill>
            <a:schemeClr val="accent2">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DF47EA74-9F73-4668-ABBF-F7ADBCCD2CDD}"/>
              </a:ext>
            </a:extLst>
          </p:cNvPr>
          <p:cNvSpPr/>
          <p:nvPr/>
        </p:nvSpPr>
        <p:spPr>
          <a:xfrm>
            <a:off x="623887" y="3828868"/>
            <a:ext cx="3888000" cy="882934"/>
          </a:xfrm>
          <a:prstGeom prst="rect">
            <a:avLst/>
          </a:pr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0829B801-9F85-4E56-A107-F8AB10BACF2C}"/>
              </a:ext>
            </a:extLst>
          </p:cNvPr>
          <p:cNvSpPr txBox="1"/>
          <p:nvPr/>
        </p:nvSpPr>
        <p:spPr>
          <a:xfrm rot="16200000">
            <a:off x="212153" y="1863781"/>
            <a:ext cx="1241045" cy="244682"/>
          </a:xfrm>
          <a:prstGeom prst="rect">
            <a:avLst/>
          </a:prstGeom>
          <a:noFill/>
        </p:spPr>
        <p:txBody>
          <a:bodyPr wrap="none" rtlCol="0">
            <a:spAutoFit/>
          </a:bodyPr>
          <a:lstStyle/>
          <a:p>
            <a:pPr algn="ctr">
              <a:lnSpc>
                <a:spcPct val="90000"/>
              </a:lnSpc>
            </a:pPr>
            <a:r>
              <a:rPr lang="en-GB" sz="1100" b="1" spc="150" dirty="0">
                <a:solidFill>
                  <a:schemeClr val="tx2">
                    <a:lumMod val="50000"/>
                  </a:schemeClr>
                </a:solidFill>
                <a:ea typeface="Aileron" charset="0"/>
                <a:cs typeface="Aileron" charset="0"/>
              </a:rPr>
              <a:t>Identification</a:t>
            </a:r>
          </a:p>
        </p:txBody>
      </p:sp>
      <p:sp>
        <p:nvSpPr>
          <p:cNvPr id="19" name="TextBox 18">
            <a:extLst>
              <a:ext uri="{FF2B5EF4-FFF2-40B4-BE49-F238E27FC236}">
                <a16:creationId xmlns:a16="http://schemas.microsoft.com/office/drawing/2014/main" id="{5FF60724-8A05-4624-B001-C651AC45AD20}"/>
              </a:ext>
            </a:extLst>
          </p:cNvPr>
          <p:cNvSpPr txBox="1"/>
          <p:nvPr/>
        </p:nvSpPr>
        <p:spPr>
          <a:xfrm rot="16200000">
            <a:off x="237737" y="3076103"/>
            <a:ext cx="1169492" cy="244682"/>
          </a:xfrm>
          <a:prstGeom prst="rect">
            <a:avLst/>
          </a:prstGeom>
          <a:noFill/>
        </p:spPr>
        <p:txBody>
          <a:bodyPr wrap="square" rtlCol="0">
            <a:spAutoFit/>
          </a:bodyPr>
          <a:lstStyle/>
          <a:p>
            <a:pPr algn="ctr">
              <a:lnSpc>
                <a:spcPct val="90000"/>
              </a:lnSpc>
            </a:pPr>
            <a:r>
              <a:rPr lang="en-GB" sz="1100" b="1" spc="300" dirty="0">
                <a:solidFill>
                  <a:schemeClr val="tx2">
                    <a:lumMod val="50000"/>
                  </a:schemeClr>
                </a:solidFill>
                <a:ea typeface="Aileron" charset="0"/>
                <a:cs typeface="Aileron" charset="0"/>
              </a:rPr>
              <a:t>Screening</a:t>
            </a:r>
          </a:p>
        </p:txBody>
      </p:sp>
      <p:sp>
        <p:nvSpPr>
          <p:cNvPr id="20" name="TextBox 19">
            <a:extLst>
              <a:ext uri="{FF2B5EF4-FFF2-40B4-BE49-F238E27FC236}">
                <a16:creationId xmlns:a16="http://schemas.microsoft.com/office/drawing/2014/main" id="{379A7B0C-D349-4592-878B-2B82552CE6FA}"/>
              </a:ext>
            </a:extLst>
          </p:cNvPr>
          <p:cNvSpPr txBox="1"/>
          <p:nvPr/>
        </p:nvSpPr>
        <p:spPr>
          <a:xfrm rot="16200000">
            <a:off x="350080" y="4154651"/>
            <a:ext cx="992901" cy="244682"/>
          </a:xfrm>
          <a:prstGeom prst="rect">
            <a:avLst/>
          </a:prstGeom>
          <a:noFill/>
        </p:spPr>
        <p:txBody>
          <a:bodyPr wrap="none" rtlCol="0">
            <a:spAutoFit/>
          </a:bodyPr>
          <a:lstStyle/>
          <a:p>
            <a:pPr algn="ctr">
              <a:lnSpc>
                <a:spcPct val="90000"/>
              </a:lnSpc>
            </a:pPr>
            <a:r>
              <a:rPr lang="en-GB" sz="1100" b="1" spc="190" dirty="0">
                <a:solidFill>
                  <a:schemeClr val="tx2">
                    <a:lumMod val="50000"/>
                  </a:schemeClr>
                </a:solidFill>
                <a:ea typeface="Aileron" charset="0"/>
                <a:cs typeface="Aileron" charset="0"/>
              </a:rPr>
              <a:t>Eligibility</a:t>
            </a:r>
          </a:p>
        </p:txBody>
      </p:sp>
      <p:sp>
        <p:nvSpPr>
          <p:cNvPr id="21" name="Rectangle 20">
            <a:extLst>
              <a:ext uri="{FF2B5EF4-FFF2-40B4-BE49-F238E27FC236}">
                <a16:creationId xmlns:a16="http://schemas.microsoft.com/office/drawing/2014/main" id="{0063C323-3B98-476B-9DAE-AE7965167469}"/>
              </a:ext>
            </a:extLst>
          </p:cNvPr>
          <p:cNvSpPr/>
          <p:nvPr/>
        </p:nvSpPr>
        <p:spPr>
          <a:xfrm>
            <a:off x="623886" y="4831372"/>
            <a:ext cx="3888000" cy="778039"/>
          </a:xfrm>
          <a:prstGeom prst="rect">
            <a:avLst/>
          </a:prstGeom>
          <a:solidFill>
            <a:schemeClr val="accent6">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2" name="TextBox 21">
            <a:extLst>
              <a:ext uri="{FF2B5EF4-FFF2-40B4-BE49-F238E27FC236}">
                <a16:creationId xmlns:a16="http://schemas.microsoft.com/office/drawing/2014/main" id="{2DCA1A5B-699F-4091-80FE-886A6E86A254}"/>
              </a:ext>
            </a:extLst>
          </p:cNvPr>
          <p:cNvSpPr txBox="1"/>
          <p:nvPr/>
        </p:nvSpPr>
        <p:spPr>
          <a:xfrm rot="16200000">
            <a:off x="391207" y="5098050"/>
            <a:ext cx="882934" cy="244682"/>
          </a:xfrm>
          <a:prstGeom prst="rect">
            <a:avLst/>
          </a:prstGeom>
          <a:noFill/>
        </p:spPr>
        <p:txBody>
          <a:bodyPr wrap="none" rtlCol="0">
            <a:spAutoFit/>
          </a:bodyPr>
          <a:lstStyle/>
          <a:p>
            <a:pPr algn="ctr">
              <a:lnSpc>
                <a:spcPct val="90000"/>
              </a:lnSpc>
            </a:pPr>
            <a:r>
              <a:rPr lang="en-GB" sz="1100" b="1" spc="190" dirty="0">
                <a:solidFill>
                  <a:schemeClr val="tx2">
                    <a:lumMod val="50000"/>
                  </a:schemeClr>
                </a:solidFill>
                <a:ea typeface="Aileron" charset="0"/>
                <a:cs typeface="Aileron" charset="0"/>
              </a:rPr>
              <a:t>Included</a:t>
            </a:r>
          </a:p>
        </p:txBody>
      </p:sp>
      <p:sp>
        <p:nvSpPr>
          <p:cNvPr id="23" name="Rectangle: Rounded Corners 22">
            <a:extLst>
              <a:ext uri="{FF2B5EF4-FFF2-40B4-BE49-F238E27FC236}">
                <a16:creationId xmlns:a16="http://schemas.microsoft.com/office/drawing/2014/main" id="{DD3D5602-C72D-4E10-9C4C-32095CF974C5}"/>
              </a:ext>
            </a:extLst>
          </p:cNvPr>
          <p:cNvSpPr/>
          <p:nvPr/>
        </p:nvSpPr>
        <p:spPr>
          <a:xfrm>
            <a:off x="1152384" y="1607059"/>
            <a:ext cx="1530804" cy="743296"/>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lnSpc>
                <a:spcPct val="90000"/>
              </a:lnSpc>
            </a:pPr>
            <a:r>
              <a:rPr lang="en-GB" sz="900" b="1" dirty="0">
                <a:solidFill>
                  <a:schemeClr val="tx2"/>
                </a:solidFill>
              </a:rPr>
              <a:t>Records identified through database search: Mideline, Embase and Cochrane Central register database search (n = 1601)</a:t>
            </a:r>
            <a:endParaRPr lang="en-GB" sz="900" dirty="0">
              <a:solidFill>
                <a:schemeClr val="tx2"/>
              </a:solidFill>
            </a:endParaRPr>
          </a:p>
        </p:txBody>
      </p:sp>
      <p:sp>
        <p:nvSpPr>
          <p:cNvPr id="24" name="Rectangle: Rounded Corners 23">
            <a:extLst>
              <a:ext uri="{FF2B5EF4-FFF2-40B4-BE49-F238E27FC236}">
                <a16:creationId xmlns:a16="http://schemas.microsoft.com/office/drawing/2014/main" id="{4C5F6E1B-7959-46C1-AC70-CC620347D168}"/>
              </a:ext>
            </a:extLst>
          </p:cNvPr>
          <p:cNvSpPr/>
          <p:nvPr/>
        </p:nvSpPr>
        <p:spPr>
          <a:xfrm>
            <a:off x="2771775" y="1614310"/>
            <a:ext cx="1530804" cy="736045"/>
          </a:xfrm>
          <a:prstGeom prst="roundRect">
            <a:avLst/>
          </a:prstGeom>
          <a:solidFill>
            <a:schemeClr val="tx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tIns="0" rIns="36000" rtlCol="0" anchor="t"/>
          <a:lstStyle/>
          <a:p>
            <a:pPr algn="ctr">
              <a:lnSpc>
                <a:spcPct val="90000"/>
              </a:lnSpc>
            </a:pPr>
            <a:r>
              <a:rPr lang="en-GB" sz="900" b="1" dirty="0">
                <a:solidFill>
                  <a:schemeClr val="tx2"/>
                </a:solidFill>
              </a:rPr>
              <a:t>Additional records identified through other sources (ASCO/ECCO/ESMO)</a:t>
            </a:r>
            <a:br>
              <a:rPr lang="en-GB" sz="900" b="1" dirty="0">
                <a:solidFill>
                  <a:schemeClr val="tx2"/>
                </a:solidFill>
              </a:rPr>
            </a:br>
            <a:r>
              <a:rPr lang="en-GB" sz="900" b="1" dirty="0">
                <a:solidFill>
                  <a:schemeClr val="tx2"/>
                </a:solidFill>
              </a:rPr>
              <a:t>(n = 54)</a:t>
            </a:r>
            <a:endParaRPr lang="en-GB" sz="900" dirty="0">
              <a:solidFill>
                <a:schemeClr val="tx2"/>
              </a:solidFill>
            </a:endParaRPr>
          </a:p>
        </p:txBody>
      </p:sp>
      <p:sp>
        <p:nvSpPr>
          <p:cNvPr id="25" name="Rectangle: Rounded Corners 24">
            <a:extLst>
              <a:ext uri="{FF2B5EF4-FFF2-40B4-BE49-F238E27FC236}">
                <a16:creationId xmlns:a16="http://schemas.microsoft.com/office/drawing/2014/main" id="{261A8991-E544-46FB-98B4-BC3A9098D7F8}"/>
              </a:ext>
            </a:extLst>
          </p:cNvPr>
          <p:cNvSpPr/>
          <p:nvPr/>
        </p:nvSpPr>
        <p:spPr>
          <a:xfrm>
            <a:off x="1767547" y="2581585"/>
            <a:ext cx="1893812" cy="380864"/>
          </a:xfrm>
          <a:prstGeom prst="roundRect">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b="1" dirty="0">
                <a:solidFill>
                  <a:schemeClr val="accent2"/>
                </a:solidFill>
              </a:rPr>
              <a:t>Records after duplicates removed</a:t>
            </a:r>
            <a:br>
              <a:rPr lang="en-GB" sz="900" b="1" dirty="0">
                <a:solidFill>
                  <a:schemeClr val="accent2"/>
                </a:solidFill>
              </a:rPr>
            </a:br>
            <a:r>
              <a:rPr lang="en-GB" sz="900" b="1" dirty="0">
                <a:solidFill>
                  <a:schemeClr val="accent2"/>
                </a:solidFill>
              </a:rPr>
              <a:t>(n = 1601)</a:t>
            </a:r>
          </a:p>
        </p:txBody>
      </p:sp>
      <p:sp>
        <p:nvSpPr>
          <p:cNvPr id="26" name="Rectangle: Rounded Corners 25">
            <a:extLst>
              <a:ext uri="{FF2B5EF4-FFF2-40B4-BE49-F238E27FC236}">
                <a16:creationId xmlns:a16="http://schemas.microsoft.com/office/drawing/2014/main" id="{1C69906B-8511-44D9-BD4A-1A64B1204AA9}"/>
              </a:ext>
            </a:extLst>
          </p:cNvPr>
          <p:cNvSpPr/>
          <p:nvPr/>
        </p:nvSpPr>
        <p:spPr>
          <a:xfrm>
            <a:off x="1767547" y="3193679"/>
            <a:ext cx="1893812" cy="380864"/>
          </a:xfrm>
          <a:prstGeom prst="roundRect">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b="1" dirty="0">
                <a:solidFill>
                  <a:schemeClr val="accent2"/>
                </a:solidFill>
              </a:rPr>
              <a:t>Records screened</a:t>
            </a:r>
            <a:br>
              <a:rPr lang="en-GB" sz="900" b="1" dirty="0">
                <a:solidFill>
                  <a:schemeClr val="accent2"/>
                </a:solidFill>
              </a:rPr>
            </a:br>
            <a:r>
              <a:rPr lang="en-GB" sz="900" b="1" dirty="0">
                <a:solidFill>
                  <a:schemeClr val="accent2"/>
                </a:solidFill>
              </a:rPr>
              <a:t>(n = 1601)</a:t>
            </a:r>
          </a:p>
        </p:txBody>
      </p:sp>
      <p:sp>
        <p:nvSpPr>
          <p:cNvPr id="27" name="Rectangle: Rounded Corners 26">
            <a:extLst>
              <a:ext uri="{FF2B5EF4-FFF2-40B4-BE49-F238E27FC236}">
                <a16:creationId xmlns:a16="http://schemas.microsoft.com/office/drawing/2014/main" id="{54BEBA66-54B7-4F69-8D28-0D9D068DBA0B}"/>
              </a:ext>
            </a:extLst>
          </p:cNvPr>
          <p:cNvSpPr/>
          <p:nvPr/>
        </p:nvSpPr>
        <p:spPr>
          <a:xfrm>
            <a:off x="3784477" y="3209836"/>
            <a:ext cx="1205123" cy="380864"/>
          </a:xfrm>
          <a:prstGeom prst="roundRect">
            <a:avLst/>
          </a:prstGeom>
          <a:solidFill>
            <a:schemeClr val="bg1"/>
          </a:solid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lang="en-GB" sz="900" b="1" dirty="0">
                <a:solidFill>
                  <a:schemeClr val="accent2"/>
                </a:solidFill>
              </a:rPr>
              <a:t>Records excluded</a:t>
            </a:r>
            <a:br>
              <a:rPr lang="en-GB" sz="900" b="1" dirty="0">
                <a:solidFill>
                  <a:schemeClr val="accent2"/>
                </a:solidFill>
              </a:rPr>
            </a:br>
            <a:r>
              <a:rPr lang="en-GB" sz="900" b="1" dirty="0">
                <a:solidFill>
                  <a:schemeClr val="accent2"/>
                </a:solidFill>
              </a:rPr>
              <a:t>(n = 1563)</a:t>
            </a:r>
          </a:p>
        </p:txBody>
      </p:sp>
      <p:sp>
        <p:nvSpPr>
          <p:cNvPr id="28" name="Rectangle: Rounded Corners 27">
            <a:extLst>
              <a:ext uri="{FF2B5EF4-FFF2-40B4-BE49-F238E27FC236}">
                <a16:creationId xmlns:a16="http://schemas.microsoft.com/office/drawing/2014/main" id="{A44C85E3-E177-4500-A851-554377F68FE4}"/>
              </a:ext>
            </a:extLst>
          </p:cNvPr>
          <p:cNvSpPr/>
          <p:nvPr/>
        </p:nvSpPr>
        <p:spPr>
          <a:xfrm>
            <a:off x="1767547" y="3805773"/>
            <a:ext cx="1893812" cy="380864"/>
          </a:xfrm>
          <a:prstGeom prst="roundRect">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b="1" dirty="0">
                <a:solidFill>
                  <a:schemeClr val="accent2"/>
                </a:solidFill>
              </a:rPr>
              <a:t>Full-text articles assessed for eligibility</a:t>
            </a:r>
            <a:br>
              <a:rPr lang="en-GB" sz="900" b="1" dirty="0">
                <a:solidFill>
                  <a:schemeClr val="accent2"/>
                </a:solidFill>
              </a:rPr>
            </a:br>
            <a:r>
              <a:rPr lang="en-GB" sz="900" b="1" dirty="0">
                <a:solidFill>
                  <a:schemeClr val="accent2"/>
                </a:solidFill>
              </a:rPr>
              <a:t>(n =38)</a:t>
            </a:r>
          </a:p>
        </p:txBody>
      </p:sp>
      <p:sp>
        <p:nvSpPr>
          <p:cNvPr id="29" name="Rectangle: Rounded Corners 28">
            <a:extLst>
              <a:ext uri="{FF2B5EF4-FFF2-40B4-BE49-F238E27FC236}">
                <a16:creationId xmlns:a16="http://schemas.microsoft.com/office/drawing/2014/main" id="{856AEAB7-6F76-4AE7-8877-C3D41C9E2C37}"/>
              </a:ext>
            </a:extLst>
          </p:cNvPr>
          <p:cNvSpPr/>
          <p:nvPr/>
        </p:nvSpPr>
        <p:spPr>
          <a:xfrm>
            <a:off x="1767547" y="4417867"/>
            <a:ext cx="1893812" cy="380864"/>
          </a:xfrm>
          <a:prstGeom prst="roundRect">
            <a:avLst/>
          </a:prstGeom>
          <a:solidFill>
            <a:schemeClr val="accent2">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b="1" dirty="0">
                <a:solidFill>
                  <a:schemeClr val="accent2"/>
                </a:solidFill>
              </a:rPr>
              <a:t>Studies included in qualitative synthetise</a:t>
            </a:r>
          </a:p>
          <a:p>
            <a:pPr algn="ctr">
              <a:lnSpc>
                <a:spcPct val="90000"/>
              </a:lnSpc>
            </a:pPr>
            <a:r>
              <a:rPr lang="en-GB" sz="900" b="1" dirty="0">
                <a:solidFill>
                  <a:schemeClr val="accent2"/>
                </a:solidFill>
              </a:rPr>
              <a:t>(n =30)</a:t>
            </a:r>
          </a:p>
        </p:txBody>
      </p:sp>
      <p:sp>
        <p:nvSpPr>
          <p:cNvPr id="30" name="Rectangle: Rounded Corners 29">
            <a:extLst>
              <a:ext uri="{FF2B5EF4-FFF2-40B4-BE49-F238E27FC236}">
                <a16:creationId xmlns:a16="http://schemas.microsoft.com/office/drawing/2014/main" id="{7B1398B2-B098-44E6-940C-06EFFB9B4453}"/>
              </a:ext>
            </a:extLst>
          </p:cNvPr>
          <p:cNvSpPr/>
          <p:nvPr/>
        </p:nvSpPr>
        <p:spPr>
          <a:xfrm>
            <a:off x="3782611" y="3720992"/>
            <a:ext cx="1208853" cy="1484567"/>
          </a:xfrm>
          <a:prstGeom prst="roundRect">
            <a:avLst>
              <a:gd name="adj" fmla="val 7244"/>
            </a:avLst>
          </a:prstGeom>
          <a:solidFill>
            <a:schemeClr val="bg1"/>
          </a:solidFill>
          <a:ln w="9525">
            <a:solidFill>
              <a:schemeClr val="accent2"/>
            </a:solid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GB" sz="900" b="1" dirty="0">
                <a:solidFill>
                  <a:schemeClr val="accent2"/>
                </a:solidFill>
              </a:rPr>
              <a:t>Full-text articles excluded, with reasons:</a:t>
            </a:r>
          </a:p>
          <a:p>
            <a:pPr algn="ctr">
              <a:lnSpc>
                <a:spcPct val="90000"/>
              </a:lnSpc>
            </a:pPr>
            <a:r>
              <a:rPr lang="en-GB" sz="700" dirty="0">
                <a:solidFill>
                  <a:schemeClr val="accent2"/>
                </a:solidFill>
              </a:rPr>
              <a:t>2 studies – no data on patients with Child-Pugh B status.</a:t>
            </a:r>
            <a:br>
              <a:rPr lang="en-GB" sz="700" dirty="0">
                <a:solidFill>
                  <a:schemeClr val="accent2"/>
                </a:solidFill>
              </a:rPr>
            </a:br>
            <a:r>
              <a:rPr lang="en-GB" sz="700" dirty="0">
                <a:solidFill>
                  <a:schemeClr val="accent2"/>
                </a:solidFill>
              </a:rPr>
              <a:t>2 studies – more complete data presented in a later manuscript</a:t>
            </a:r>
            <a:br>
              <a:rPr lang="en-GB" sz="700" dirty="0">
                <a:solidFill>
                  <a:schemeClr val="accent2"/>
                </a:solidFill>
              </a:rPr>
            </a:br>
            <a:r>
              <a:rPr lang="en-GB" sz="700" dirty="0">
                <a:solidFill>
                  <a:schemeClr val="accent2"/>
                </a:solidFill>
              </a:rPr>
              <a:t>1 study – included patients with human immunodeficiency virus.</a:t>
            </a:r>
          </a:p>
          <a:p>
            <a:pPr algn="ctr">
              <a:lnSpc>
                <a:spcPct val="90000"/>
              </a:lnSpc>
            </a:pPr>
            <a:r>
              <a:rPr lang="en-GB" sz="700" dirty="0">
                <a:solidFill>
                  <a:schemeClr val="accent2"/>
                </a:solidFill>
              </a:rPr>
              <a:t>3 studies – data split by alpha-fetoprotein responders, development of skin toxicity, and age respectively.</a:t>
            </a:r>
          </a:p>
          <a:p>
            <a:pPr algn="ctr">
              <a:lnSpc>
                <a:spcPct val="90000"/>
              </a:lnSpc>
            </a:pPr>
            <a:r>
              <a:rPr lang="en-GB" sz="700" dirty="0">
                <a:solidFill>
                  <a:schemeClr val="accent2"/>
                </a:solidFill>
              </a:rPr>
              <a:t>(n = 8)</a:t>
            </a:r>
            <a:endParaRPr lang="en-GB" sz="800" dirty="0">
              <a:solidFill>
                <a:schemeClr val="accent2"/>
              </a:solidFill>
            </a:endParaRPr>
          </a:p>
        </p:txBody>
      </p:sp>
      <p:sp>
        <p:nvSpPr>
          <p:cNvPr id="31" name="Rectangle: Rounded Corners 30">
            <a:extLst>
              <a:ext uri="{FF2B5EF4-FFF2-40B4-BE49-F238E27FC236}">
                <a16:creationId xmlns:a16="http://schemas.microsoft.com/office/drawing/2014/main" id="{020DE3C1-2D05-4125-908A-8ED864FF8198}"/>
              </a:ext>
            </a:extLst>
          </p:cNvPr>
          <p:cNvSpPr/>
          <p:nvPr/>
        </p:nvSpPr>
        <p:spPr>
          <a:xfrm>
            <a:off x="1767547" y="5029959"/>
            <a:ext cx="1893812" cy="380864"/>
          </a:xfrm>
          <a:prstGeom prst="roundRect">
            <a:avLst/>
          </a:prstGeom>
          <a:solidFill>
            <a:schemeClr val="accent6">
              <a:alpha val="20000"/>
            </a:schemeClr>
          </a:solidFill>
          <a:ln w="9525">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b="1" dirty="0">
                <a:solidFill>
                  <a:schemeClr val="accent6"/>
                </a:solidFill>
              </a:rPr>
              <a:t>Studies included in qualitative synthetis (meta-analysis)</a:t>
            </a:r>
          </a:p>
          <a:p>
            <a:pPr algn="ctr">
              <a:lnSpc>
                <a:spcPct val="90000"/>
              </a:lnSpc>
            </a:pPr>
            <a:r>
              <a:rPr lang="en-GB" sz="900" b="1" dirty="0">
                <a:solidFill>
                  <a:schemeClr val="accent6"/>
                </a:solidFill>
              </a:rPr>
              <a:t>(n =30)</a:t>
            </a:r>
          </a:p>
        </p:txBody>
      </p:sp>
      <p:cxnSp>
        <p:nvCxnSpPr>
          <p:cNvPr id="32" name="Straight Connector 31">
            <a:extLst>
              <a:ext uri="{FF2B5EF4-FFF2-40B4-BE49-F238E27FC236}">
                <a16:creationId xmlns:a16="http://schemas.microsoft.com/office/drawing/2014/main" id="{08BBFEDC-A969-4A32-842C-A022EA932D90}"/>
              </a:ext>
            </a:extLst>
          </p:cNvPr>
          <p:cNvCxnSpPr>
            <a:cxnSpLocks/>
          </p:cNvCxnSpPr>
          <p:nvPr/>
        </p:nvCxnSpPr>
        <p:spPr>
          <a:xfrm>
            <a:off x="1896049" y="2350355"/>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7A96AE9F-C43A-4A27-B58F-44E2711CA512}"/>
              </a:ext>
            </a:extLst>
          </p:cNvPr>
          <p:cNvCxnSpPr>
            <a:cxnSpLocks/>
          </p:cNvCxnSpPr>
          <p:nvPr/>
        </p:nvCxnSpPr>
        <p:spPr>
          <a:xfrm>
            <a:off x="3391474" y="2350355"/>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1E0CCF5-386D-4F09-ADC0-536933B2813F}"/>
              </a:ext>
            </a:extLst>
          </p:cNvPr>
          <p:cNvCxnSpPr>
            <a:cxnSpLocks/>
          </p:cNvCxnSpPr>
          <p:nvPr/>
        </p:nvCxnSpPr>
        <p:spPr>
          <a:xfrm>
            <a:off x="2714453" y="2962449"/>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D91C9DEF-6C72-40F8-A4EC-DEDB0BCA8E97}"/>
              </a:ext>
            </a:extLst>
          </p:cNvPr>
          <p:cNvCxnSpPr>
            <a:cxnSpLocks/>
          </p:cNvCxnSpPr>
          <p:nvPr/>
        </p:nvCxnSpPr>
        <p:spPr>
          <a:xfrm>
            <a:off x="2714453" y="3574543"/>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E46D747A-FC36-499C-A4B0-3957744C65AF}"/>
              </a:ext>
            </a:extLst>
          </p:cNvPr>
          <p:cNvCxnSpPr>
            <a:cxnSpLocks/>
          </p:cNvCxnSpPr>
          <p:nvPr/>
        </p:nvCxnSpPr>
        <p:spPr>
          <a:xfrm>
            <a:off x="2714453" y="4186637"/>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74532E5B-E934-40E9-A80D-0F3E107B0782}"/>
              </a:ext>
            </a:extLst>
          </p:cNvPr>
          <p:cNvCxnSpPr>
            <a:cxnSpLocks/>
          </p:cNvCxnSpPr>
          <p:nvPr/>
        </p:nvCxnSpPr>
        <p:spPr>
          <a:xfrm>
            <a:off x="2714453" y="4798731"/>
            <a:ext cx="0" cy="231230"/>
          </a:xfrm>
          <a:prstGeom prst="line">
            <a:avLst/>
          </a:prstGeom>
          <a:ln w="12700">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1397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620184" y="1425600"/>
            <a:ext cx="10963200" cy="521087"/>
          </a:xfrm>
        </p:spPr>
        <p:txBody>
          <a:bodyPr/>
          <a:lstStyle/>
          <a:p>
            <a:r>
              <a:rPr lang="en-GB" dirty="0"/>
              <a:t>Retrospective real-world study, 233 patients, median follow-up (9.1 months) </a:t>
            </a:r>
          </a:p>
          <a:p>
            <a:endParaRPr lang="en-GB" dirty="0"/>
          </a:p>
        </p:txBody>
      </p:sp>
      <p:sp>
        <p:nvSpPr>
          <p:cNvPr id="2" name="Titre 1"/>
          <p:cNvSpPr>
            <a:spLocks noGrp="1"/>
          </p:cNvSpPr>
          <p:nvPr>
            <p:ph type="title"/>
          </p:nvPr>
        </p:nvSpPr>
        <p:spPr/>
        <p:txBody>
          <a:bodyPr>
            <a:normAutofit fontScale="90000"/>
          </a:bodyPr>
          <a:lstStyle/>
          <a:p>
            <a:r>
              <a:rPr lang="en-GB" dirty="0"/>
              <a:t>Real-world effectiveness of first-line lenvatinib</a:t>
            </a:r>
            <a:br>
              <a:rPr lang="en-GB" dirty="0"/>
            </a:br>
            <a:r>
              <a:rPr lang="en-GB" dirty="0"/>
              <a:t>for advanced HCC </a:t>
            </a:r>
          </a:p>
        </p:txBody>
      </p:sp>
      <p:sp>
        <p:nvSpPr>
          <p:cNvPr id="6" name="Content Placeholder 5">
            <a:extLst>
              <a:ext uri="{FF2B5EF4-FFF2-40B4-BE49-F238E27FC236}">
                <a16:creationId xmlns:a16="http://schemas.microsoft.com/office/drawing/2014/main" id="{DD8712DF-06F4-4499-93F2-19742FFC075D}"/>
              </a:ext>
            </a:extLst>
          </p:cNvPr>
          <p:cNvSpPr>
            <a:spLocks noGrp="1"/>
          </p:cNvSpPr>
          <p:nvPr>
            <p:ph sz="quarter" idx="15"/>
          </p:nvPr>
        </p:nvSpPr>
        <p:spPr/>
        <p:txBody>
          <a:bodyPr/>
          <a:lstStyle/>
          <a:p>
            <a:pPr>
              <a:spcBef>
                <a:spcPts val="0"/>
              </a:spcBef>
              <a:spcAft>
                <a:spcPts val="300"/>
              </a:spcAft>
            </a:pPr>
            <a:r>
              <a:rPr lang="en-GB" dirty="0"/>
              <a:t>ECOG, </a:t>
            </a:r>
            <a:r>
              <a:rPr lang="en-GB" altLang="en-US" dirty="0"/>
              <a:t>Eastern Cooperative Oncology Group; </a:t>
            </a:r>
            <a:r>
              <a:rPr lang="en-GB" dirty="0"/>
              <a:t>HCC, hepatocellular carcinoma; PFS, progression-free survival; </a:t>
            </a:r>
            <a:r>
              <a:rPr lang="en-GB" altLang="en-US" dirty="0"/>
              <a:t>RECIST, response evaluation criteria in solid tumours; VP, grade of portal vein thrombosis</a:t>
            </a:r>
            <a:endParaRPr lang="en-GB" dirty="0"/>
          </a:p>
          <a:p>
            <a:pPr>
              <a:spcBef>
                <a:spcPts val="0"/>
              </a:spcBef>
              <a:spcAft>
                <a:spcPts val="300"/>
              </a:spcAft>
            </a:pPr>
            <a:r>
              <a:rPr lang="en-GB" dirty="0"/>
              <a:t>Singal A, et al.</a:t>
            </a:r>
            <a:r>
              <a:rPr lang="en-GB" b="1" i="1" dirty="0"/>
              <a:t> </a:t>
            </a:r>
            <a:r>
              <a:rPr lang="en-GB" dirty="0"/>
              <a:t>Future Oncol 2021; 17: 2759–68 </a:t>
            </a:r>
          </a:p>
        </p:txBody>
      </p:sp>
      <p:graphicFrame>
        <p:nvGraphicFramePr>
          <p:cNvPr id="5" name="Tableau 4"/>
          <p:cNvGraphicFramePr>
            <a:graphicFrameLocks noGrp="1"/>
          </p:cNvGraphicFramePr>
          <p:nvPr/>
        </p:nvGraphicFramePr>
        <p:xfrm>
          <a:off x="597461" y="1844832"/>
          <a:ext cx="3204149" cy="3931920"/>
        </p:xfrm>
        <a:graphic>
          <a:graphicData uri="http://schemas.openxmlformats.org/drawingml/2006/table">
            <a:tbl>
              <a:tblPr firstRow="1" bandRow="1">
                <a:tableStyleId>{5C22544A-7EE6-4342-B048-85BDC9FD1C3A}</a:tableStyleId>
              </a:tblPr>
              <a:tblGrid>
                <a:gridCol w="2073650">
                  <a:extLst>
                    <a:ext uri="{9D8B030D-6E8A-4147-A177-3AD203B41FA5}">
                      <a16:colId xmlns:a16="http://schemas.microsoft.com/office/drawing/2014/main" val="1304239115"/>
                    </a:ext>
                  </a:extLst>
                </a:gridCol>
                <a:gridCol w="1130499">
                  <a:extLst>
                    <a:ext uri="{9D8B030D-6E8A-4147-A177-3AD203B41FA5}">
                      <a16:colId xmlns:a16="http://schemas.microsoft.com/office/drawing/2014/main" val="2434110001"/>
                    </a:ext>
                  </a:extLst>
                </a:gridCol>
              </a:tblGrid>
              <a:tr h="190579">
                <a:tc gridSpan="2">
                  <a:txBody>
                    <a:bodyPr/>
                    <a:lstStyle/>
                    <a:p>
                      <a:r>
                        <a:rPr lang="en-GB" sz="1200" noProof="0"/>
                        <a:t>Patients characteristics</a:t>
                      </a:r>
                      <a:r>
                        <a:rPr lang="en-GB" sz="1200" baseline="0" noProof="0"/>
                        <a:t>                                     % </a:t>
                      </a:r>
                      <a:endParaRPr lang="en-GB" sz="1200" noProof="0"/>
                    </a:p>
                  </a:txBody>
                  <a:tcPr/>
                </a:tc>
                <a:tc hMerge="1">
                  <a:txBody>
                    <a:bodyPr/>
                    <a:lstStyle/>
                    <a:p>
                      <a:endParaRPr lang="fr-FR" dirty="0"/>
                    </a:p>
                  </a:txBody>
                  <a:tcPr/>
                </a:tc>
                <a:extLst>
                  <a:ext uri="{0D108BD9-81ED-4DB2-BD59-A6C34878D82A}">
                    <a16:rowId xmlns:a16="http://schemas.microsoft.com/office/drawing/2014/main" val="737998424"/>
                  </a:ext>
                </a:extLst>
              </a:tr>
              <a:tr h="317632">
                <a:tc>
                  <a:txBody>
                    <a:bodyPr/>
                    <a:lstStyle/>
                    <a:p>
                      <a:r>
                        <a:rPr lang="en-GB" sz="1200" noProof="0">
                          <a:solidFill>
                            <a:schemeClr val="tx2"/>
                          </a:solidFill>
                        </a:rPr>
                        <a:t>Race</a:t>
                      </a:r>
                      <a:r>
                        <a:rPr lang="en-GB" sz="1200" baseline="0" noProof="0">
                          <a:solidFill>
                            <a:schemeClr val="tx2"/>
                          </a:solidFill>
                        </a:rPr>
                        <a:t>  </a:t>
                      </a:r>
                    </a:p>
                    <a:p>
                      <a:r>
                        <a:rPr lang="en-GB" sz="1200" noProof="0">
                          <a:solidFill>
                            <a:schemeClr val="tx2"/>
                          </a:solidFill>
                        </a:rPr>
                        <a:t>  White</a:t>
                      </a:r>
                    </a:p>
                  </a:txBody>
                  <a:tcPr>
                    <a:solidFill>
                      <a:schemeClr val="accent1">
                        <a:lumMod val="20000"/>
                        <a:lumOff val="80000"/>
                      </a:schemeClr>
                    </a:solidFill>
                  </a:tcPr>
                </a:tc>
                <a:tc>
                  <a:txBody>
                    <a:bodyPr/>
                    <a:lstStyle/>
                    <a:p>
                      <a:endParaRPr lang="en-GB" sz="1200" b="0" i="0" u="none" strike="noStrike" kern="1200" baseline="0" noProof="0">
                        <a:solidFill>
                          <a:schemeClr val="tx2"/>
                        </a:solidFill>
                        <a:latin typeface="+mn-lt"/>
                        <a:ea typeface="+mn-ea"/>
                        <a:cs typeface="+mn-cs"/>
                      </a:endParaRPr>
                    </a:p>
                    <a:p>
                      <a:r>
                        <a:rPr lang="en-GB" sz="1200" b="0" i="0" u="none" strike="noStrike" kern="1200" baseline="0" noProof="0">
                          <a:solidFill>
                            <a:schemeClr val="tx2"/>
                          </a:solidFill>
                          <a:latin typeface="+mn-lt"/>
                          <a:ea typeface="+mn-ea"/>
                          <a:cs typeface="+mn-cs"/>
                        </a:rPr>
                        <a:t>52.4</a:t>
                      </a:r>
                      <a:endParaRPr lang="en-GB" sz="1200" noProof="0">
                        <a:solidFill>
                          <a:schemeClr val="tx2"/>
                        </a:solidFill>
                      </a:endParaRPr>
                    </a:p>
                  </a:txBody>
                  <a:tcPr>
                    <a:solidFill>
                      <a:schemeClr val="accent1">
                        <a:lumMod val="20000"/>
                        <a:lumOff val="80000"/>
                      </a:schemeClr>
                    </a:solidFill>
                  </a:tcPr>
                </a:tc>
                <a:extLst>
                  <a:ext uri="{0D108BD9-81ED-4DB2-BD59-A6C34878D82A}">
                    <a16:rowId xmlns:a16="http://schemas.microsoft.com/office/drawing/2014/main" val="44367751"/>
                  </a:ext>
                </a:extLst>
              </a:tr>
              <a:tr h="190579">
                <a:tc>
                  <a:txBody>
                    <a:bodyPr/>
                    <a:lstStyle/>
                    <a:p>
                      <a:r>
                        <a:rPr lang="en-GB" sz="1200" b="0" i="0" u="none" strike="noStrike" kern="1200" baseline="0" noProof="0">
                          <a:solidFill>
                            <a:schemeClr val="tx2"/>
                          </a:solidFill>
                          <a:latin typeface="+mn-lt"/>
                          <a:ea typeface="+mn-ea"/>
                          <a:cs typeface="+mn-cs"/>
                        </a:rPr>
                        <a:t>ECOG score, 1 </a:t>
                      </a:r>
                      <a:endParaRPr lang="en-GB" sz="1200" noProof="0">
                        <a:solidFill>
                          <a:schemeClr val="tx2"/>
                        </a:solidFill>
                      </a:endParaRPr>
                    </a:p>
                  </a:txBody>
                  <a:tcPr>
                    <a:noFill/>
                  </a:tcPr>
                </a:tc>
                <a:tc>
                  <a:txBody>
                    <a:bodyPr/>
                    <a:lstStyle/>
                    <a:p>
                      <a:r>
                        <a:rPr lang="en-GB" sz="1200" noProof="0">
                          <a:solidFill>
                            <a:schemeClr val="tx2"/>
                          </a:solidFill>
                        </a:rPr>
                        <a:t>63.1</a:t>
                      </a:r>
                    </a:p>
                  </a:txBody>
                  <a:tcPr>
                    <a:noFill/>
                  </a:tcPr>
                </a:tc>
                <a:extLst>
                  <a:ext uri="{0D108BD9-81ED-4DB2-BD59-A6C34878D82A}">
                    <a16:rowId xmlns:a16="http://schemas.microsoft.com/office/drawing/2014/main" val="186500719"/>
                  </a:ext>
                </a:extLst>
              </a:tr>
              <a:tr h="825843">
                <a:tc>
                  <a:txBody>
                    <a:bodyPr/>
                    <a:lstStyle/>
                    <a:p>
                      <a:r>
                        <a:rPr lang="en-GB" sz="1200" b="0" i="0" u="none" strike="noStrike" kern="1200" baseline="0" noProof="0">
                          <a:solidFill>
                            <a:schemeClr val="tx2"/>
                          </a:solidFill>
                          <a:latin typeface="+mn-lt"/>
                          <a:ea typeface="+mn-ea"/>
                          <a:cs typeface="+mn-cs"/>
                        </a:rPr>
                        <a:t>BCLC stage</a:t>
                      </a:r>
                    </a:p>
                    <a:p>
                      <a:r>
                        <a:rPr lang="en-GB" sz="1200" b="0" i="0" u="none" strike="noStrike" kern="1200" baseline="0" noProof="0">
                          <a:solidFill>
                            <a:schemeClr val="tx2"/>
                          </a:solidFill>
                          <a:latin typeface="+mn-lt"/>
                          <a:ea typeface="+mn-ea"/>
                          <a:cs typeface="+mn-cs"/>
                        </a:rPr>
                        <a:t>  A</a:t>
                      </a:r>
                    </a:p>
                    <a:p>
                      <a:r>
                        <a:rPr lang="en-GB" sz="1200" b="0" i="0" u="none" strike="noStrike" kern="1200" baseline="0" noProof="0">
                          <a:solidFill>
                            <a:schemeClr val="tx2"/>
                          </a:solidFill>
                          <a:latin typeface="+mn-lt"/>
                          <a:ea typeface="+mn-ea"/>
                          <a:cs typeface="+mn-cs"/>
                        </a:rPr>
                        <a:t>  B</a:t>
                      </a:r>
                    </a:p>
                    <a:p>
                      <a:r>
                        <a:rPr lang="en-GB" sz="1200" b="0" i="0" u="none" strike="noStrike" kern="1200" baseline="0" noProof="0">
                          <a:solidFill>
                            <a:schemeClr val="tx2"/>
                          </a:solidFill>
                          <a:latin typeface="+mn-lt"/>
                          <a:ea typeface="+mn-ea"/>
                          <a:cs typeface="+mn-cs"/>
                        </a:rPr>
                        <a:t>  C</a:t>
                      </a:r>
                    </a:p>
                    <a:p>
                      <a:r>
                        <a:rPr lang="en-GB" sz="1200" b="0" i="0" u="none" strike="noStrike" kern="1200" baseline="0" noProof="0">
                          <a:solidFill>
                            <a:schemeClr val="tx2"/>
                          </a:solidFill>
                          <a:latin typeface="+mn-lt"/>
                          <a:ea typeface="+mn-ea"/>
                          <a:cs typeface="+mn-cs"/>
                        </a:rPr>
                        <a:t>  D</a:t>
                      </a:r>
                    </a:p>
                    <a:p>
                      <a:r>
                        <a:rPr lang="en-GB" sz="1200" b="0" i="0" u="none" strike="noStrike" kern="1200" baseline="0" noProof="0">
                          <a:solidFill>
                            <a:schemeClr val="tx2"/>
                          </a:solidFill>
                          <a:latin typeface="+mn-lt"/>
                          <a:ea typeface="+mn-ea"/>
                          <a:cs typeface="+mn-cs"/>
                        </a:rPr>
                        <a:t>  Unknown</a:t>
                      </a:r>
                      <a:endParaRPr lang="en-GB" sz="1200" noProof="0">
                        <a:solidFill>
                          <a:schemeClr val="tx2"/>
                        </a:solidFill>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u="none" strike="noStrike" kern="1200" baseline="0" noProof="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a:solidFill>
                            <a:schemeClr val="tx2"/>
                          </a:solidFill>
                          <a:latin typeface="+mn-lt"/>
                          <a:ea typeface="+mn-ea"/>
                          <a:cs typeface="+mn-cs"/>
                        </a:rPr>
                        <a:t>11.2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a:solidFill>
                            <a:schemeClr val="tx2"/>
                          </a:solidFill>
                          <a:latin typeface="+mn-lt"/>
                          <a:ea typeface="+mn-ea"/>
                          <a:cs typeface="+mn-cs"/>
                        </a:rPr>
                        <a:t>28.8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a:solidFill>
                            <a:schemeClr val="tx2"/>
                          </a:solidFill>
                          <a:latin typeface="+mn-lt"/>
                          <a:ea typeface="+mn-ea"/>
                          <a:cs typeface="+mn-cs"/>
                        </a:rPr>
                        <a:t>43.8</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a:solidFill>
                            <a:schemeClr val="tx2"/>
                          </a:solidFill>
                          <a:latin typeface="+mn-lt"/>
                          <a:ea typeface="+mn-ea"/>
                          <a:cs typeface="+mn-cs"/>
                        </a:rPr>
                        <a:t>8.2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noProof="0">
                          <a:solidFill>
                            <a:schemeClr val="tx2"/>
                          </a:solidFill>
                          <a:latin typeface="+mn-lt"/>
                          <a:ea typeface="+mn-ea"/>
                          <a:cs typeface="+mn-cs"/>
                        </a:rPr>
                        <a:t>8.2</a:t>
                      </a:r>
                      <a:endParaRPr lang="en-GB" sz="1200" noProof="0">
                        <a:solidFill>
                          <a:schemeClr val="tx2"/>
                        </a:solidFill>
                      </a:endParaRPr>
                    </a:p>
                  </a:txBody>
                  <a:tcPr>
                    <a:solidFill>
                      <a:schemeClr val="accent1">
                        <a:lumMod val="20000"/>
                        <a:lumOff val="80000"/>
                      </a:schemeClr>
                    </a:solidFill>
                  </a:tcPr>
                </a:tc>
                <a:extLst>
                  <a:ext uri="{0D108BD9-81ED-4DB2-BD59-A6C34878D82A}">
                    <a16:rowId xmlns:a16="http://schemas.microsoft.com/office/drawing/2014/main" val="3560128251"/>
                  </a:ext>
                </a:extLst>
              </a:tr>
              <a:tr h="444684">
                <a:tc>
                  <a:txBody>
                    <a:bodyPr/>
                    <a:lstStyle/>
                    <a:p>
                      <a:r>
                        <a:rPr lang="en-GB" sz="1200" b="1" i="0" u="none" strike="noStrike" kern="1200" baseline="0" noProof="0">
                          <a:solidFill>
                            <a:schemeClr val="tx2"/>
                          </a:solidFill>
                          <a:latin typeface="+mn-lt"/>
                          <a:ea typeface="+mn-ea"/>
                          <a:cs typeface="+mn-cs"/>
                        </a:rPr>
                        <a:t>Child-Pugh class</a:t>
                      </a:r>
                    </a:p>
                    <a:p>
                      <a:r>
                        <a:rPr lang="en-GB" sz="1200" b="1" i="0" u="none" strike="noStrike" kern="1200" baseline="0" noProof="0">
                          <a:solidFill>
                            <a:schemeClr val="tx2"/>
                          </a:solidFill>
                          <a:latin typeface="+mn-lt"/>
                          <a:ea typeface="+mn-ea"/>
                          <a:cs typeface="+mn-cs"/>
                        </a:rPr>
                        <a:t>  A</a:t>
                      </a:r>
                    </a:p>
                    <a:p>
                      <a:r>
                        <a:rPr lang="en-GB" sz="1200" b="1" i="0" u="none" strike="noStrike" kern="1200" baseline="0" noProof="0">
                          <a:solidFill>
                            <a:schemeClr val="tx2"/>
                          </a:solidFill>
                          <a:latin typeface="+mn-lt"/>
                          <a:ea typeface="+mn-ea"/>
                          <a:cs typeface="+mn-cs"/>
                        </a:rPr>
                        <a:t>  B</a:t>
                      </a:r>
                      <a:endParaRPr lang="en-GB" sz="1200" b="1" noProof="0">
                        <a:solidFill>
                          <a:schemeClr val="tx2"/>
                        </a:solidFill>
                      </a:endParaRPr>
                    </a:p>
                  </a:txBody>
                  <a:tcPr>
                    <a:noFill/>
                  </a:tcPr>
                </a:tc>
                <a:tc>
                  <a:txBody>
                    <a:bodyPr/>
                    <a:lstStyle/>
                    <a:p>
                      <a:endParaRPr lang="en-GB" sz="1200" b="1" i="0" u="none" strike="noStrike" kern="1200" baseline="0" noProof="0">
                        <a:solidFill>
                          <a:schemeClr val="tx2"/>
                        </a:solidFill>
                        <a:latin typeface="+mn-lt"/>
                        <a:ea typeface="+mn-ea"/>
                        <a:cs typeface="+mn-cs"/>
                      </a:endParaRPr>
                    </a:p>
                    <a:p>
                      <a:r>
                        <a:rPr lang="en-GB" sz="1200" b="1" i="0" u="none" strike="noStrike" kern="1200" baseline="0" noProof="0">
                          <a:solidFill>
                            <a:schemeClr val="tx2"/>
                          </a:solidFill>
                          <a:latin typeface="+mn-lt"/>
                          <a:ea typeface="+mn-ea"/>
                          <a:cs typeface="+mn-cs"/>
                        </a:rPr>
                        <a:t>44.6</a:t>
                      </a:r>
                    </a:p>
                    <a:p>
                      <a:r>
                        <a:rPr lang="en-GB" sz="1200" b="1" i="0" u="none" strike="noStrike" kern="1200" baseline="0" noProof="0">
                          <a:solidFill>
                            <a:schemeClr val="tx2"/>
                          </a:solidFill>
                          <a:latin typeface="+mn-lt"/>
                          <a:ea typeface="+mn-ea"/>
                          <a:cs typeface="+mn-cs"/>
                        </a:rPr>
                        <a:t>39.1</a:t>
                      </a:r>
                      <a:endParaRPr lang="en-GB" sz="1200" b="1" noProof="0">
                        <a:solidFill>
                          <a:schemeClr val="tx2"/>
                        </a:solidFill>
                      </a:endParaRPr>
                    </a:p>
                  </a:txBody>
                  <a:tcPr>
                    <a:noFill/>
                  </a:tcPr>
                </a:tc>
                <a:extLst>
                  <a:ext uri="{0D108BD9-81ED-4DB2-BD59-A6C34878D82A}">
                    <a16:rowId xmlns:a16="http://schemas.microsoft.com/office/drawing/2014/main" val="3712906654"/>
                  </a:ext>
                </a:extLst>
              </a:tr>
              <a:tr h="444684">
                <a:tc>
                  <a:txBody>
                    <a:bodyPr/>
                    <a:lstStyle/>
                    <a:p>
                      <a:r>
                        <a:rPr lang="en-GB" sz="1200" b="1" i="0" u="none" strike="noStrike" kern="1200" baseline="0" noProof="0">
                          <a:solidFill>
                            <a:schemeClr val="tx2"/>
                          </a:solidFill>
                          <a:latin typeface="+mn-lt"/>
                          <a:ea typeface="+mn-ea"/>
                          <a:cs typeface="+mn-cs"/>
                        </a:rPr>
                        <a:t>Etiology</a:t>
                      </a:r>
                    </a:p>
                    <a:p>
                      <a:r>
                        <a:rPr lang="en-GB" sz="1200" b="1" i="0" u="none" strike="noStrike" kern="1200" baseline="0" noProof="0">
                          <a:solidFill>
                            <a:schemeClr val="tx2"/>
                          </a:solidFill>
                          <a:latin typeface="+mn-lt"/>
                          <a:ea typeface="+mn-ea"/>
                          <a:cs typeface="+mn-cs"/>
                        </a:rPr>
                        <a:t>  Hepatitis C</a:t>
                      </a:r>
                    </a:p>
                    <a:p>
                      <a:r>
                        <a:rPr lang="en-GB" sz="1200" b="1" i="0" u="none" strike="noStrike" kern="1200" baseline="0" noProof="0">
                          <a:solidFill>
                            <a:schemeClr val="tx2"/>
                          </a:solidFill>
                          <a:latin typeface="+mn-lt"/>
                          <a:ea typeface="+mn-ea"/>
                          <a:cs typeface="+mn-cs"/>
                        </a:rPr>
                        <a:t>  Alcohol related</a:t>
                      </a:r>
                      <a:endParaRPr lang="en-GB" sz="1200" b="1" noProof="0">
                        <a:solidFill>
                          <a:schemeClr val="tx2"/>
                        </a:solidFill>
                      </a:endParaRPr>
                    </a:p>
                  </a:txBody>
                  <a:tcPr>
                    <a:solidFill>
                      <a:schemeClr val="accent1">
                        <a:lumMod val="20000"/>
                        <a:lumOff val="80000"/>
                      </a:schemeClr>
                    </a:solidFill>
                  </a:tcPr>
                </a:tc>
                <a:tc>
                  <a:txBody>
                    <a:bodyPr/>
                    <a:lstStyle/>
                    <a:p>
                      <a:endParaRPr lang="en-GB" sz="1200" b="1" i="0" u="none" strike="noStrike" kern="1200" baseline="0" noProof="0">
                        <a:solidFill>
                          <a:schemeClr val="tx2"/>
                        </a:solidFill>
                        <a:latin typeface="+mn-lt"/>
                        <a:ea typeface="+mn-ea"/>
                        <a:cs typeface="+mn-cs"/>
                      </a:endParaRPr>
                    </a:p>
                    <a:p>
                      <a:r>
                        <a:rPr lang="en-GB" sz="1200" b="1" i="0" u="none" strike="noStrike" kern="1200" baseline="0" noProof="0">
                          <a:solidFill>
                            <a:schemeClr val="tx2"/>
                          </a:solidFill>
                          <a:latin typeface="+mn-lt"/>
                          <a:ea typeface="+mn-ea"/>
                          <a:cs typeface="+mn-cs"/>
                        </a:rPr>
                        <a:t>36.1</a:t>
                      </a:r>
                    </a:p>
                    <a:p>
                      <a:r>
                        <a:rPr lang="en-GB" sz="1200" b="1" i="0" u="none" strike="noStrike" kern="1200" baseline="0" noProof="0">
                          <a:solidFill>
                            <a:schemeClr val="tx2"/>
                          </a:solidFill>
                          <a:latin typeface="+mn-lt"/>
                          <a:ea typeface="+mn-ea"/>
                          <a:cs typeface="+mn-cs"/>
                        </a:rPr>
                        <a:t>28.3</a:t>
                      </a:r>
                      <a:endParaRPr lang="en-GB" sz="1200" b="1" noProof="0">
                        <a:solidFill>
                          <a:schemeClr val="tx2"/>
                        </a:solidFill>
                      </a:endParaRPr>
                    </a:p>
                  </a:txBody>
                  <a:tcPr>
                    <a:solidFill>
                      <a:schemeClr val="accent1">
                        <a:lumMod val="20000"/>
                        <a:lumOff val="80000"/>
                      </a:schemeClr>
                    </a:solidFill>
                  </a:tcPr>
                </a:tc>
                <a:extLst>
                  <a:ext uri="{0D108BD9-81ED-4DB2-BD59-A6C34878D82A}">
                    <a16:rowId xmlns:a16="http://schemas.microsoft.com/office/drawing/2014/main" val="3089885591"/>
                  </a:ext>
                </a:extLst>
              </a:tr>
              <a:tr h="317632">
                <a:tc>
                  <a:txBody>
                    <a:bodyPr/>
                    <a:lstStyle/>
                    <a:p>
                      <a:pPr>
                        <a:spcBef>
                          <a:spcPts val="0"/>
                        </a:spcBef>
                        <a:spcAft>
                          <a:spcPts val="0"/>
                        </a:spcAft>
                      </a:pPr>
                      <a:r>
                        <a:rPr lang="en-GB" sz="1200" b="1" i="0" u="none" strike="noStrike" kern="1200" baseline="0" noProof="0">
                          <a:solidFill>
                            <a:schemeClr val="tx2"/>
                          </a:solidFill>
                          <a:latin typeface="+mn-lt"/>
                          <a:ea typeface="+mn-ea"/>
                          <a:cs typeface="+mn-cs"/>
                        </a:rPr>
                        <a:t>Presence of portal thrombosis: VP4</a:t>
                      </a:r>
                      <a:endParaRPr lang="en-GB" sz="1200" b="1" noProof="0">
                        <a:solidFill>
                          <a:schemeClr val="tx2"/>
                        </a:solidFill>
                      </a:endParaRPr>
                    </a:p>
                  </a:txBody>
                  <a:tcPr>
                    <a:lnB w="12700" cap="flat" cmpd="sng" algn="ctr">
                      <a:solidFill>
                        <a:schemeClr val="accent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i="0" u="none" strike="noStrike" kern="1200" baseline="0" noProof="0" dirty="0">
                        <a:solidFill>
                          <a:schemeClr val="tx2"/>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u="none" strike="noStrike" kern="1200" baseline="0" noProof="0" dirty="0">
                          <a:solidFill>
                            <a:schemeClr val="tx2"/>
                          </a:solidFill>
                          <a:latin typeface="+mn-lt"/>
                          <a:ea typeface="+mn-ea"/>
                          <a:cs typeface="+mn-cs"/>
                        </a:rPr>
                        <a:t>7.0 </a:t>
                      </a:r>
                      <a:endParaRPr lang="en-GB" sz="1200" b="1" noProof="0" dirty="0">
                        <a:solidFill>
                          <a:schemeClr val="tx2"/>
                        </a:solidFill>
                      </a:endParaRPr>
                    </a:p>
                  </a:txBody>
                  <a:tcPr>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4209833449"/>
                  </a:ext>
                </a:extLst>
              </a:tr>
            </a:tbl>
          </a:graphicData>
        </a:graphic>
      </p:graphicFrame>
      <p:graphicFrame>
        <p:nvGraphicFramePr>
          <p:cNvPr id="11" name="Tableau 10"/>
          <p:cNvGraphicFramePr>
            <a:graphicFrameLocks noGrp="1"/>
          </p:cNvGraphicFramePr>
          <p:nvPr/>
        </p:nvGraphicFramePr>
        <p:xfrm>
          <a:off x="4032471" y="1844832"/>
          <a:ext cx="4072860" cy="3273760"/>
        </p:xfrm>
        <a:graphic>
          <a:graphicData uri="http://schemas.openxmlformats.org/drawingml/2006/table">
            <a:tbl>
              <a:tblPr firstRow="1" bandRow="1">
                <a:tableStyleId>{5C22544A-7EE6-4342-B048-85BDC9FD1C3A}</a:tableStyleId>
              </a:tblPr>
              <a:tblGrid>
                <a:gridCol w="1018215">
                  <a:extLst>
                    <a:ext uri="{9D8B030D-6E8A-4147-A177-3AD203B41FA5}">
                      <a16:colId xmlns:a16="http://schemas.microsoft.com/office/drawing/2014/main" val="2823393346"/>
                    </a:ext>
                  </a:extLst>
                </a:gridCol>
                <a:gridCol w="1018215">
                  <a:extLst>
                    <a:ext uri="{9D8B030D-6E8A-4147-A177-3AD203B41FA5}">
                      <a16:colId xmlns:a16="http://schemas.microsoft.com/office/drawing/2014/main" val="3825827951"/>
                    </a:ext>
                  </a:extLst>
                </a:gridCol>
                <a:gridCol w="1018215">
                  <a:extLst>
                    <a:ext uri="{9D8B030D-6E8A-4147-A177-3AD203B41FA5}">
                      <a16:colId xmlns:a16="http://schemas.microsoft.com/office/drawing/2014/main" val="2139062772"/>
                    </a:ext>
                  </a:extLst>
                </a:gridCol>
                <a:gridCol w="1018215">
                  <a:extLst>
                    <a:ext uri="{9D8B030D-6E8A-4147-A177-3AD203B41FA5}">
                      <a16:colId xmlns:a16="http://schemas.microsoft.com/office/drawing/2014/main" val="1236314938"/>
                    </a:ext>
                  </a:extLst>
                </a:gridCol>
              </a:tblGrid>
              <a:tr h="614768">
                <a:tc>
                  <a:txBody>
                    <a:bodyPr/>
                    <a:lstStyle/>
                    <a:p>
                      <a:r>
                        <a:rPr lang="en-US" sz="1200" noProof="0" dirty="0"/>
                        <a:t>Lenvatinib</a:t>
                      </a:r>
                      <a:r>
                        <a:rPr lang="en-US" sz="1200" baseline="0" noProof="0" dirty="0"/>
                        <a:t> treatment characteristics </a:t>
                      </a:r>
                      <a:endParaRPr lang="en-US" sz="1200" noProof="0" dirty="0"/>
                    </a:p>
                  </a:txBody>
                  <a:tcPr/>
                </a:tc>
                <a:tc>
                  <a:txBody>
                    <a:bodyPr/>
                    <a:lstStyle/>
                    <a:p>
                      <a:r>
                        <a:rPr lang="en-US" sz="1200" noProof="0" dirty="0"/>
                        <a:t>All patients</a:t>
                      </a:r>
                      <a:r>
                        <a:rPr lang="en-US" sz="1200" baseline="0" noProof="0" dirty="0"/>
                        <a:t> </a:t>
                      </a:r>
                    </a:p>
                    <a:p>
                      <a:r>
                        <a:rPr lang="en-US" sz="1200" baseline="0" noProof="0" dirty="0"/>
                        <a:t>( n = 233) </a:t>
                      </a:r>
                      <a:endParaRPr lang="en-US" sz="1200" noProof="0" dirty="0"/>
                    </a:p>
                  </a:txBody>
                  <a:tcPr/>
                </a:tc>
                <a:tc>
                  <a:txBody>
                    <a:bodyPr/>
                    <a:lstStyle/>
                    <a:p>
                      <a:r>
                        <a:rPr lang="en-US" sz="1200" noProof="0" dirty="0"/>
                        <a:t>Child-Pugh</a:t>
                      </a:r>
                      <a:r>
                        <a:rPr lang="en-US" sz="1200" baseline="0" noProof="0" dirty="0"/>
                        <a:t> A</a:t>
                      </a:r>
                    </a:p>
                    <a:p>
                      <a:r>
                        <a:rPr lang="en-US" sz="1200" baseline="0" noProof="0" dirty="0"/>
                        <a:t>( n = 104) </a:t>
                      </a:r>
                      <a:endParaRPr lang="en-US" sz="1200" noProof="0" dirty="0"/>
                    </a:p>
                  </a:txBody>
                  <a:tcPr/>
                </a:tc>
                <a:tc>
                  <a:txBody>
                    <a:bodyPr/>
                    <a:lstStyle/>
                    <a:p>
                      <a:r>
                        <a:rPr lang="en-US" sz="1200" noProof="0" dirty="0"/>
                        <a:t>Child-Pugh</a:t>
                      </a:r>
                      <a:r>
                        <a:rPr lang="en-US" sz="1200" baseline="0" noProof="0" dirty="0"/>
                        <a:t> B</a:t>
                      </a:r>
                    </a:p>
                    <a:p>
                      <a:r>
                        <a:rPr lang="en-US" sz="1200" baseline="0" noProof="0" dirty="0"/>
                        <a:t>( n = 91) </a:t>
                      </a:r>
                      <a:endParaRPr lang="en-US" sz="1200" noProof="0" dirty="0"/>
                    </a:p>
                  </a:txBody>
                  <a:tcPr/>
                </a:tc>
                <a:extLst>
                  <a:ext uri="{0D108BD9-81ED-4DB2-BD59-A6C34878D82A}">
                    <a16:rowId xmlns:a16="http://schemas.microsoft.com/office/drawing/2014/main" val="3248220427"/>
                  </a:ext>
                </a:extLst>
              </a:tr>
              <a:tr h="439120">
                <a:tc>
                  <a:txBody>
                    <a:bodyPr/>
                    <a:lstStyle/>
                    <a:p>
                      <a:r>
                        <a:rPr lang="en-US" sz="1200" noProof="0" dirty="0">
                          <a:solidFill>
                            <a:schemeClr val="tx2"/>
                          </a:solidFill>
                        </a:rPr>
                        <a:t>Dose</a:t>
                      </a:r>
                      <a:r>
                        <a:rPr lang="en-US" sz="1200" baseline="0" noProof="0" dirty="0">
                          <a:solidFill>
                            <a:schemeClr val="tx2"/>
                          </a:solidFill>
                        </a:rPr>
                        <a:t> reduction, %</a:t>
                      </a:r>
                      <a:endParaRPr lang="en-US" sz="1200" noProof="0" dirty="0">
                        <a:solidFill>
                          <a:schemeClr val="tx2"/>
                        </a:solidFill>
                      </a:endParaRPr>
                    </a:p>
                  </a:txBody>
                  <a:tcPr>
                    <a:solidFill>
                      <a:schemeClr val="accent1">
                        <a:lumMod val="20000"/>
                        <a:lumOff val="80000"/>
                      </a:schemeClr>
                    </a:solidFill>
                  </a:tcPr>
                </a:tc>
                <a:tc>
                  <a:txBody>
                    <a:bodyPr/>
                    <a:lstStyle/>
                    <a:p>
                      <a:r>
                        <a:rPr lang="en-US" sz="1200" noProof="0" dirty="0">
                          <a:solidFill>
                            <a:schemeClr val="tx2"/>
                          </a:solidFill>
                        </a:rPr>
                        <a:t>9</a:t>
                      </a:r>
                    </a:p>
                  </a:txBody>
                  <a:tcPr>
                    <a:solidFill>
                      <a:schemeClr val="accent1">
                        <a:lumMod val="20000"/>
                        <a:lumOff val="80000"/>
                      </a:schemeClr>
                    </a:solidFill>
                  </a:tcPr>
                </a:tc>
                <a:tc>
                  <a:txBody>
                    <a:bodyPr/>
                    <a:lstStyle/>
                    <a:p>
                      <a:r>
                        <a:rPr lang="en-US" sz="1200" noProof="0" dirty="0">
                          <a:solidFill>
                            <a:schemeClr val="tx2"/>
                          </a:solidFill>
                        </a:rPr>
                        <a:t>7.7</a:t>
                      </a:r>
                    </a:p>
                  </a:txBody>
                  <a:tcPr>
                    <a:solidFill>
                      <a:schemeClr val="accent1">
                        <a:lumMod val="20000"/>
                        <a:lumOff val="80000"/>
                      </a:schemeClr>
                    </a:solidFill>
                  </a:tcPr>
                </a:tc>
                <a:tc>
                  <a:txBody>
                    <a:bodyPr/>
                    <a:lstStyle/>
                    <a:p>
                      <a:r>
                        <a:rPr lang="en-US" sz="1200" noProof="0" dirty="0">
                          <a:solidFill>
                            <a:schemeClr val="tx2"/>
                          </a:solidFill>
                        </a:rPr>
                        <a:t>8.8</a:t>
                      </a:r>
                    </a:p>
                  </a:txBody>
                  <a:tcPr>
                    <a:solidFill>
                      <a:schemeClr val="accent1">
                        <a:lumMod val="20000"/>
                        <a:lumOff val="80000"/>
                      </a:schemeClr>
                    </a:solidFill>
                  </a:tcPr>
                </a:tc>
                <a:extLst>
                  <a:ext uri="{0D108BD9-81ED-4DB2-BD59-A6C34878D82A}">
                    <a16:rowId xmlns:a16="http://schemas.microsoft.com/office/drawing/2014/main" val="5473518"/>
                  </a:ext>
                </a:extLst>
              </a:tr>
              <a:tr h="790416">
                <a:tc>
                  <a:txBody>
                    <a:bodyPr/>
                    <a:lstStyle/>
                    <a:p>
                      <a:r>
                        <a:rPr lang="en-US" sz="1200" noProof="0" dirty="0">
                          <a:solidFill>
                            <a:schemeClr val="tx2"/>
                          </a:solidFill>
                        </a:rPr>
                        <a:t>Median</a:t>
                      </a:r>
                      <a:r>
                        <a:rPr lang="en-US" sz="1200" baseline="0" noProof="0" dirty="0">
                          <a:solidFill>
                            <a:schemeClr val="tx2"/>
                          </a:solidFill>
                        </a:rPr>
                        <a:t> duration of treatment, months </a:t>
                      </a:r>
                      <a:endParaRPr lang="en-US" sz="1200" noProof="0" dirty="0">
                        <a:solidFill>
                          <a:schemeClr val="tx2"/>
                        </a:solidFill>
                      </a:endParaRPr>
                    </a:p>
                  </a:txBody>
                  <a:tcPr>
                    <a:noFill/>
                  </a:tcPr>
                </a:tc>
                <a:tc>
                  <a:txBody>
                    <a:bodyPr/>
                    <a:lstStyle/>
                    <a:p>
                      <a:r>
                        <a:rPr lang="en-US" sz="1200" noProof="0" dirty="0">
                          <a:solidFill>
                            <a:schemeClr val="tx2"/>
                          </a:solidFill>
                        </a:rPr>
                        <a:t>6.7 </a:t>
                      </a:r>
                    </a:p>
                  </a:txBody>
                  <a:tcPr>
                    <a:noFill/>
                  </a:tcPr>
                </a:tc>
                <a:tc>
                  <a:txBody>
                    <a:bodyPr/>
                    <a:lstStyle/>
                    <a:p>
                      <a:r>
                        <a:rPr lang="en-US" sz="1200" noProof="0" dirty="0">
                          <a:solidFill>
                            <a:schemeClr val="tx2"/>
                          </a:solidFill>
                        </a:rPr>
                        <a:t>6.6 </a:t>
                      </a:r>
                    </a:p>
                  </a:txBody>
                  <a:tcPr>
                    <a:noFill/>
                  </a:tcPr>
                </a:tc>
                <a:tc>
                  <a:txBody>
                    <a:bodyPr/>
                    <a:lstStyle/>
                    <a:p>
                      <a:r>
                        <a:rPr lang="en-US" sz="1200" noProof="0" dirty="0">
                          <a:solidFill>
                            <a:schemeClr val="tx2"/>
                          </a:solidFill>
                        </a:rPr>
                        <a:t>7.3</a:t>
                      </a:r>
                    </a:p>
                  </a:txBody>
                  <a:tcPr>
                    <a:noFill/>
                  </a:tcPr>
                </a:tc>
                <a:extLst>
                  <a:ext uri="{0D108BD9-81ED-4DB2-BD59-A6C34878D82A}">
                    <a16:rowId xmlns:a16="http://schemas.microsoft.com/office/drawing/2014/main" val="395693094"/>
                  </a:ext>
                </a:extLst>
              </a:tr>
              <a:tr h="439120">
                <a:tc>
                  <a:txBody>
                    <a:bodyPr/>
                    <a:lstStyle/>
                    <a:p>
                      <a:r>
                        <a:rPr lang="en-US" sz="1200" noProof="0" dirty="0">
                          <a:solidFill>
                            <a:schemeClr val="tx2"/>
                          </a:solidFill>
                        </a:rPr>
                        <a:t>Subsequent</a:t>
                      </a:r>
                      <a:r>
                        <a:rPr lang="en-US" sz="1200" baseline="0" noProof="0" dirty="0">
                          <a:solidFill>
                            <a:schemeClr val="tx2"/>
                          </a:solidFill>
                        </a:rPr>
                        <a:t> lines, %</a:t>
                      </a:r>
                      <a:endParaRPr lang="en-US" sz="1200" noProof="0" dirty="0">
                        <a:solidFill>
                          <a:schemeClr val="tx2"/>
                        </a:solidFill>
                      </a:endParaRPr>
                    </a:p>
                  </a:txBody>
                  <a:tcPr>
                    <a:solidFill>
                      <a:schemeClr val="accent1">
                        <a:lumMod val="20000"/>
                        <a:lumOff val="80000"/>
                      </a:schemeClr>
                    </a:solidFill>
                  </a:tcPr>
                </a:tc>
                <a:tc>
                  <a:txBody>
                    <a:bodyPr/>
                    <a:lstStyle/>
                    <a:p>
                      <a:r>
                        <a:rPr lang="en-US" sz="1200" noProof="0" dirty="0">
                          <a:solidFill>
                            <a:schemeClr val="tx2"/>
                          </a:solidFill>
                        </a:rPr>
                        <a:t>13.7</a:t>
                      </a:r>
                    </a:p>
                  </a:txBody>
                  <a:tcPr>
                    <a:solidFill>
                      <a:schemeClr val="accent1">
                        <a:lumMod val="20000"/>
                        <a:lumOff val="80000"/>
                      </a:schemeClr>
                    </a:solidFill>
                  </a:tcPr>
                </a:tc>
                <a:tc>
                  <a:txBody>
                    <a:bodyPr/>
                    <a:lstStyle/>
                    <a:p>
                      <a:r>
                        <a:rPr lang="en-US" sz="1200" noProof="0" dirty="0">
                          <a:solidFill>
                            <a:schemeClr val="tx2"/>
                          </a:solidFill>
                        </a:rPr>
                        <a:t>16.4</a:t>
                      </a:r>
                    </a:p>
                  </a:txBody>
                  <a:tcPr>
                    <a:solidFill>
                      <a:schemeClr val="accent1">
                        <a:lumMod val="20000"/>
                        <a:lumOff val="80000"/>
                      </a:schemeClr>
                    </a:solidFill>
                  </a:tcPr>
                </a:tc>
                <a:tc>
                  <a:txBody>
                    <a:bodyPr/>
                    <a:lstStyle/>
                    <a:p>
                      <a:r>
                        <a:rPr lang="en-US" sz="1200" noProof="0" dirty="0">
                          <a:solidFill>
                            <a:schemeClr val="tx2"/>
                          </a:solidFill>
                        </a:rPr>
                        <a:t>9.9</a:t>
                      </a:r>
                    </a:p>
                  </a:txBody>
                  <a:tcPr>
                    <a:solidFill>
                      <a:schemeClr val="accent1">
                        <a:lumMod val="20000"/>
                        <a:lumOff val="80000"/>
                      </a:schemeClr>
                    </a:solidFill>
                  </a:tcPr>
                </a:tc>
                <a:extLst>
                  <a:ext uri="{0D108BD9-81ED-4DB2-BD59-A6C34878D82A}">
                    <a16:rowId xmlns:a16="http://schemas.microsoft.com/office/drawing/2014/main" val="1726582772"/>
                  </a:ext>
                </a:extLst>
              </a:tr>
              <a:tr h="439120">
                <a:tc gridSpan="4">
                  <a:txBody>
                    <a:bodyPr/>
                    <a:lstStyle/>
                    <a:p>
                      <a:r>
                        <a:rPr lang="en-US" sz="1200" b="1" noProof="0" dirty="0">
                          <a:solidFill>
                            <a:schemeClr val="tx2"/>
                          </a:solidFill>
                        </a:rPr>
                        <a:t>Complete</a:t>
                      </a:r>
                      <a:r>
                        <a:rPr lang="en-US" sz="1200" b="1" baseline="0" noProof="0" dirty="0">
                          <a:solidFill>
                            <a:schemeClr val="tx2"/>
                          </a:solidFill>
                        </a:rPr>
                        <a:t> or partial  response, %</a:t>
                      </a:r>
                      <a:endParaRPr lang="en-US" sz="1200" b="1" baseline="0" noProof="0" dirty="0">
                        <a:solidFill>
                          <a:schemeClr val="tx2"/>
                        </a:solidFill>
                        <a:highlight>
                          <a:srgbClr val="FFFF00"/>
                        </a:highlight>
                      </a:endParaRPr>
                    </a:p>
                  </a:txBody>
                  <a:tcPr>
                    <a:noFill/>
                  </a:tcPr>
                </a:tc>
                <a:tc hMerge="1">
                  <a:txBody>
                    <a:bodyPr/>
                    <a:lstStyle/>
                    <a:p>
                      <a:endParaRPr lang="fr-FR" sz="1200" dirty="0"/>
                    </a:p>
                  </a:txBody>
                  <a:tcPr/>
                </a:tc>
                <a:tc hMerge="1">
                  <a:txBody>
                    <a:bodyPr/>
                    <a:lstStyle/>
                    <a:p>
                      <a:endParaRPr lang="fr-FR" sz="1200" dirty="0"/>
                    </a:p>
                  </a:txBody>
                  <a:tcPr/>
                </a:tc>
                <a:tc hMerge="1">
                  <a:txBody>
                    <a:bodyPr/>
                    <a:lstStyle/>
                    <a:p>
                      <a:endParaRPr lang="fr-FR" sz="1200" dirty="0"/>
                    </a:p>
                  </a:txBody>
                  <a:tcPr/>
                </a:tc>
                <a:extLst>
                  <a:ext uri="{0D108BD9-81ED-4DB2-BD59-A6C34878D82A}">
                    <a16:rowId xmlns:a16="http://schemas.microsoft.com/office/drawing/2014/main" val="1866935159"/>
                  </a:ext>
                </a:extLst>
              </a:tr>
              <a:tr h="263472">
                <a:tc>
                  <a:txBody>
                    <a:bodyPr/>
                    <a:lstStyle/>
                    <a:p>
                      <a:endParaRPr lang="fr-FR" sz="1200"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r>
                        <a:rPr lang="pt-BR" sz="1200" b="1" i="0" u="none" strike="noStrike" kern="1200" baseline="0" dirty="0">
                          <a:solidFill>
                            <a:schemeClr val="tx2"/>
                          </a:solidFill>
                          <a:latin typeface="+mn-lt"/>
                          <a:ea typeface="+mn-ea"/>
                          <a:cs typeface="+mn-cs"/>
                        </a:rPr>
                        <a:t>69.6*</a:t>
                      </a:r>
                      <a:endParaRPr lang="fr-FR" sz="1200" b="1" i="0" u="none" strike="noStrike" kern="1200" baseline="0" dirty="0">
                        <a:solidFill>
                          <a:schemeClr val="tx2"/>
                        </a:solidFill>
                        <a:latin typeface="+mn-lt"/>
                        <a:ea typeface="+mn-ea"/>
                        <a:cs typeface="+mn-cs"/>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a:solidFill>
                            <a:schemeClr val="tx2"/>
                          </a:solidFill>
                          <a:latin typeface="+mn-lt"/>
                          <a:ea typeface="+mn-ea"/>
                          <a:cs typeface="+mn-cs"/>
                        </a:rPr>
                        <a:t>58.7</a:t>
                      </a: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i="0" u="none" strike="noStrike" kern="1200" baseline="0" dirty="0">
                          <a:solidFill>
                            <a:schemeClr val="tx2"/>
                          </a:solidFill>
                          <a:latin typeface="+mn-lt"/>
                          <a:ea typeface="+mn-ea"/>
                          <a:cs typeface="+mn-cs"/>
                        </a:rPr>
                        <a:t> 70.3</a:t>
                      </a:r>
                      <a:endParaRPr lang="fr-FR" sz="1000" b="1" dirty="0">
                        <a:solidFill>
                          <a:schemeClr val="tx2"/>
                        </a:solidFill>
                      </a:endParaRPr>
                    </a:p>
                  </a:txBody>
                  <a:tcPr>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82019423"/>
                  </a:ext>
                </a:extLst>
              </a:tr>
            </a:tbl>
          </a:graphicData>
        </a:graphic>
      </p:graphicFrame>
      <p:sp>
        <p:nvSpPr>
          <p:cNvPr id="12" name="ZoneTexte 11"/>
          <p:cNvSpPr txBox="1"/>
          <p:nvPr/>
        </p:nvSpPr>
        <p:spPr>
          <a:xfrm>
            <a:off x="4260776" y="5142618"/>
            <a:ext cx="2559483" cy="276999"/>
          </a:xfrm>
          <a:prstGeom prst="rect">
            <a:avLst/>
          </a:prstGeom>
          <a:noFill/>
        </p:spPr>
        <p:txBody>
          <a:bodyPr wrap="none" rtlCol="0">
            <a:spAutoFit/>
          </a:bodyPr>
          <a:lstStyle/>
          <a:p>
            <a:r>
              <a:rPr lang="en-GB" sz="1200" dirty="0">
                <a:solidFill>
                  <a:schemeClr val="tx2"/>
                </a:solidFill>
              </a:rPr>
              <a:t>* RECIST 1.1 available for 125 patients</a:t>
            </a:r>
          </a:p>
        </p:txBody>
      </p:sp>
      <p:sp>
        <p:nvSpPr>
          <p:cNvPr id="4" name="Slide Number Placeholder 3">
            <a:extLst>
              <a:ext uri="{FF2B5EF4-FFF2-40B4-BE49-F238E27FC236}">
                <a16:creationId xmlns:a16="http://schemas.microsoft.com/office/drawing/2014/main" id="{AED200D4-D43B-4E4A-AB59-677CB237F68F}"/>
              </a:ext>
            </a:extLst>
          </p:cNvPr>
          <p:cNvSpPr>
            <a:spLocks noGrp="1"/>
          </p:cNvSpPr>
          <p:nvPr>
            <p:ph type="sldNum" sz="quarter" idx="4"/>
          </p:nvPr>
        </p:nvSpPr>
        <p:spPr/>
        <p:txBody>
          <a:bodyPr/>
          <a:lstStyle/>
          <a:p>
            <a:fld id="{FCE43C0F-8A7B-3A4B-9DB5-B3472E36E833}" type="slidenum">
              <a:rPr lang="en-GB" smtClean="0"/>
              <a:pPr/>
              <a:t>47</a:t>
            </a:fld>
            <a:endParaRPr lang="en-GB" dirty="0"/>
          </a:p>
        </p:txBody>
      </p:sp>
      <p:grpSp>
        <p:nvGrpSpPr>
          <p:cNvPr id="8" name="Group 7">
            <a:extLst>
              <a:ext uri="{FF2B5EF4-FFF2-40B4-BE49-F238E27FC236}">
                <a16:creationId xmlns:a16="http://schemas.microsoft.com/office/drawing/2014/main" id="{FE2BD837-DA5E-4571-AEA0-D64A170FF688}"/>
              </a:ext>
            </a:extLst>
          </p:cNvPr>
          <p:cNvGrpSpPr/>
          <p:nvPr/>
        </p:nvGrpSpPr>
        <p:grpSpPr>
          <a:xfrm>
            <a:off x="8368201" y="3971594"/>
            <a:ext cx="3081432" cy="1693154"/>
            <a:chOff x="8368201" y="4054282"/>
            <a:chExt cx="3081432" cy="1693154"/>
          </a:xfrm>
        </p:grpSpPr>
        <p:sp>
          <p:nvSpPr>
            <p:cNvPr id="7" name="Rectangle 6">
              <a:extLst>
                <a:ext uri="{FF2B5EF4-FFF2-40B4-BE49-F238E27FC236}">
                  <a16:creationId xmlns:a16="http://schemas.microsoft.com/office/drawing/2014/main" id="{66243BD8-9C10-4101-8531-ABF12C1591A7}"/>
                </a:ext>
              </a:extLst>
            </p:cNvPr>
            <p:cNvSpPr/>
            <p:nvPr/>
          </p:nvSpPr>
          <p:spPr>
            <a:xfrm>
              <a:off x="10632113" y="4071614"/>
              <a:ext cx="97928" cy="45719"/>
            </a:xfrm>
            <a:prstGeom prst="rect">
              <a:avLst/>
            </a:prstGeom>
            <a:solidFill>
              <a:schemeClr val="accent1">
                <a:lumMod val="5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6" name="Rectangle 285">
              <a:extLst>
                <a:ext uri="{FF2B5EF4-FFF2-40B4-BE49-F238E27FC236}">
                  <a16:creationId xmlns:a16="http://schemas.microsoft.com/office/drawing/2014/main" id="{66BEAEAD-4ABC-4577-B93C-67DF2488EE06}"/>
                </a:ext>
              </a:extLst>
            </p:cNvPr>
            <p:cNvSpPr/>
            <p:nvPr/>
          </p:nvSpPr>
          <p:spPr>
            <a:xfrm>
              <a:off x="10632113" y="4171611"/>
              <a:ext cx="97928" cy="45719"/>
            </a:xfrm>
            <a:prstGeom prst="rect">
              <a:avLst/>
            </a:prstGeom>
            <a:solidFill>
              <a:schemeClr val="accent1">
                <a:lumMod val="75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7" name="Rectangle 286">
              <a:extLst>
                <a:ext uri="{FF2B5EF4-FFF2-40B4-BE49-F238E27FC236}">
                  <a16:creationId xmlns:a16="http://schemas.microsoft.com/office/drawing/2014/main" id="{6E4D3005-A841-4295-8B74-9557EB4F2F8F}"/>
                </a:ext>
              </a:extLst>
            </p:cNvPr>
            <p:cNvSpPr/>
            <p:nvPr/>
          </p:nvSpPr>
          <p:spPr>
            <a:xfrm>
              <a:off x="10632113" y="4268895"/>
              <a:ext cx="97928" cy="45719"/>
            </a:xfrm>
            <a:prstGeom prst="rect">
              <a:avLst/>
            </a:prstGeom>
            <a:solidFill>
              <a:schemeClr val="accent1"/>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8" name="Rectangle 287">
              <a:extLst>
                <a:ext uri="{FF2B5EF4-FFF2-40B4-BE49-F238E27FC236}">
                  <a16:creationId xmlns:a16="http://schemas.microsoft.com/office/drawing/2014/main" id="{1747605C-42D1-4973-8DD7-2CC5F148C07C}"/>
                </a:ext>
              </a:extLst>
            </p:cNvPr>
            <p:cNvSpPr/>
            <p:nvPr/>
          </p:nvSpPr>
          <p:spPr>
            <a:xfrm>
              <a:off x="10632113" y="4360753"/>
              <a:ext cx="97928" cy="45719"/>
            </a:xfrm>
            <a:prstGeom prst="rect">
              <a:avLst/>
            </a:prstGeom>
            <a:solidFill>
              <a:schemeClr val="accent1">
                <a:lumMod val="40000"/>
                <a:lumOff val="6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9" name="Rectangle 288">
              <a:extLst>
                <a:ext uri="{FF2B5EF4-FFF2-40B4-BE49-F238E27FC236}">
                  <a16:creationId xmlns:a16="http://schemas.microsoft.com/office/drawing/2014/main" id="{F71E0C18-EC41-4377-83B8-0C0C9C97A2E3}"/>
                </a:ext>
              </a:extLst>
            </p:cNvPr>
            <p:cNvSpPr/>
            <p:nvPr/>
          </p:nvSpPr>
          <p:spPr>
            <a:xfrm>
              <a:off x="10413849" y="4655633"/>
              <a:ext cx="316192" cy="917539"/>
            </a:xfrm>
            <a:prstGeom prst="rect">
              <a:avLst/>
            </a:prstGeom>
            <a:solidFill>
              <a:schemeClr val="accent1">
                <a:lumMod val="40000"/>
                <a:lumOff val="6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0" name="Rectangle 289">
              <a:extLst>
                <a:ext uri="{FF2B5EF4-FFF2-40B4-BE49-F238E27FC236}">
                  <a16:creationId xmlns:a16="http://schemas.microsoft.com/office/drawing/2014/main" id="{49358957-1BBF-417E-971F-D9A4FA384F9A}"/>
                </a:ext>
              </a:extLst>
            </p:cNvPr>
            <p:cNvSpPr/>
            <p:nvPr/>
          </p:nvSpPr>
          <p:spPr>
            <a:xfrm>
              <a:off x="10017708" y="4511086"/>
              <a:ext cx="316192" cy="1059296"/>
            </a:xfrm>
            <a:prstGeom prst="rect">
              <a:avLst/>
            </a:prstGeom>
            <a:solidFill>
              <a:schemeClr val="accent1"/>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1" name="Rectangle 290">
              <a:extLst>
                <a:ext uri="{FF2B5EF4-FFF2-40B4-BE49-F238E27FC236}">
                  <a16:creationId xmlns:a16="http://schemas.microsoft.com/office/drawing/2014/main" id="{F531B2DD-37FA-4345-8109-743B43C0FBCF}"/>
                </a:ext>
              </a:extLst>
            </p:cNvPr>
            <p:cNvSpPr/>
            <p:nvPr/>
          </p:nvSpPr>
          <p:spPr>
            <a:xfrm>
              <a:off x="9638491" y="4412667"/>
              <a:ext cx="316192" cy="1156480"/>
            </a:xfrm>
            <a:prstGeom prst="rect">
              <a:avLst/>
            </a:prstGeom>
            <a:solidFill>
              <a:schemeClr val="accent1">
                <a:lumMod val="75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2" name="Rectangle 291">
              <a:extLst>
                <a:ext uri="{FF2B5EF4-FFF2-40B4-BE49-F238E27FC236}">
                  <a16:creationId xmlns:a16="http://schemas.microsoft.com/office/drawing/2014/main" id="{AACF88B6-A83C-4AE7-8F25-341B760D9E35}"/>
                </a:ext>
              </a:extLst>
            </p:cNvPr>
            <p:cNvSpPr/>
            <p:nvPr/>
          </p:nvSpPr>
          <p:spPr>
            <a:xfrm>
              <a:off x="9240286" y="4325362"/>
              <a:ext cx="316192" cy="1245315"/>
            </a:xfrm>
            <a:prstGeom prst="rect">
              <a:avLst/>
            </a:prstGeom>
            <a:solidFill>
              <a:schemeClr val="accent1">
                <a:lumMod val="5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21" name="Group 20">
              <a:extLst>
                <a:ext uri="{FF2B5EF4-FFF2-40B4-BE49-F238E27FC236}">
                  <a16:creationId xmlns:a16="http://schemas.microsoft.com/office/drawing/2014/main" id="{F7B662F3-63A2-476C-AD38-16CCECB68269}"/>
                </a:ext>
              </a:extLst>
            </p:cNvPr>
            <p:cNvGrpSpPr/>
            <p:nvPr/>
          </p:nvGrpSpPr>
          <p:grpSpPr>
            <a:xfrm>
              <a:off x="8368201" y="4054282"/>
              <a:ext cx="3081432" cy="1693154"/>
              <a:chOff x="1623821" y="1668997"/>
              <a:chExt cx="3675700" cy="3509013"/>
            </a:xfrm>
          </p:grpSpPr>
          <p:sp>
            <p:nvSpPr>
              <p:cNvPr id="240" name="TextBox 115">
                <a:extLst>
                  <a:ext uri="{FF2B5EF4-FFF2-40B4-BE49-F238E27FC236}">
                    <a16:creationId xmlns:a16="http://schemas.microsoft.com/office/drawing/2014/main" id="{592029A4-16C1-435A-903A-9EB082D51832}"/>
                  </a:ext>
                </a:extLst>
              </p:cNvPr>
              <p:cNvSpPr txBox="1">
                <a:spLocks noChangeArrowheads="1"/>
              </p:cNvSpPr>
              <p:nvPr/>
            </p:nvSpPr>
            <p:spPr bwMode="auto">
              <a:xfrm>
                <a:off x="2230502" y="4859082"/>
                <a:ext cx="2536101"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Lenvatinib first line (n = 233)</a:t>
                </a:r>
                <a:endParaRPr kumimoji="0" lang="en-GB" sz="1000" b="0" i="0" u="none" strike="noStrike" kern="1200" cap="none" spc="0" normalizeH="0" baseline="0" dirty="0">
                  <a:ln>
                    <a:noFill/>
                  </a:ln>
                  <a:solidFill>
                    <a:schemeClr val="tx2"/>
                  </a:solidFill>
                  <a:effectLst/>
                  <a:uLnTx/>
                  <a:uFillTx/>
                  <a:latin typeface="+mn-lt"/>
                </a:endParaRPr>
              </a:p>
            </p:txBody>
          </p:sp>
          <p:sp>
            <p:nvSpPr>
              <p:cNvPr id="241" name="TextBox 100">
                <a:extLst>
                  <a:ext uri="{FF2B5EF4-FFF2-40B4-BE49-F238E27FC236}">
                    <a16:creationId xmlns:a16="http://schemas.microsoft.com/office/drawing/2014/main" id="{B639C94A-F2D3-4CEE-B4B8-3766FC643C90}"/>
                  </a:ext>
                </a:extLst>
              </p:cNvPr>
              <p:cNvSpPr txBox="1">
                <a:spLocks noChangeArrowheads="1"/>
              </p:cNvSpPr>
              <p:nvPr/>
            </p:nvSpPr>
            <p:spPr bwMode="auto">
              <a:xfrm>
                <a:off x="1978541" y="4125379"/>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20</a:t>
                </a:r>
              </a:p>
            </p:txBody>
          </p:sp>
          <p:sp>
            <p:nvSpPr>
              <p:cNvPr id="242" name="TextBox 101">
                <a:extLst>
                  <a:ext uri="{FF2B5EF4-FFF2-40B4-BE49-F238E27FC236}">
                    <a16:creationId xmlns:a16="http://schemas.microsoft.com/office/drawing/2014/main" id="{F3EF99D5-3391-4A27-A269-5D9C07490528}"/>
                  </a:ext>
                </a:extLst>
              </p:cNvPr>
              <p:cNvSpPr txBox="1">
                <a:spLocks noChangeArrowheads="1"/>
              </p:cNvSpPr>
              <p:nvPr/>
            </p:nvSpPr>
            <p:spPr bwMode="auto">
              <a:xfrm>
                <a:off x="2056938" y="4655648"/>
                <a:ext cx="78399"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0</a:t>
                </a:r>
              </a:p>
            </p:txBody>
          </p:sp>
          <p:sp>
            <p:nvSpPr>
              <p:cNvPr id="243" name="TextBox 102">
                <a:extLst>
                  <a:ext uri="{FF2B5EF4-FFF2-40B4-BE49-F238E27FC236}">
                    <a16:creationId xmlns:a16="http://schemas.microsoft.com/office/drawing/2014/main" id="{F7D3E5CC-83F4-48CC-94ED-D61407360D9E}"/>
                  </a:ext>
                </a:extLst>
              </p:cNvPr>
              <p:cNvSpPr txBox="1">
                <a:spLocks noChangeArrowheads="1"/>
              </p:cNvSpPr>
              <p:nvPr/>
            </p:nvSpPr>
            <p:spPr bwMode="auto">
              <a:xfrm>
                <a:off x="1978541" y="3605881"/>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4</a:t>
                </a:r>
                <a:r>
                  <a:rPr kumimoji="0" lang="en-GB" sz="1000" b="0" i="0" u="none" strike="noStrike" kern="1200" cap="none" spc="0" normalizeH="0" baseline="0" dirty="0">
                    <a:ln>
                      <a:noFill/>
                    </a:ln>
                    <a:solidFill>
                      <a:schemeClr val="tx2"/>
                    </a:solidFill>
                    <a:effectLst/>
                    <a:uLnTx/>
                    <a:uFillTx/>
                    <a:latin typeface="+mn-lt"/>
                  </a:rPr>
                  <a:t>0</a:t>
                </a:r>
              </a:p>
            </p:txBody>
          </p:sp>
          <p:sp>
            <p:nvSpPr>
              <p:cNvPr id="244" name="TextBox 105">
                <a:extLst>
                  <a:ext uri="{FF2B5EF4-FFF2-40B4-BE49-F238E27FC236}">
                    <a16:creationId xmlns:a16="http://schemas.microsoft.com/office/drawing/2014/main" id="{7DDA74EB-179B-4A4D-A926-F870EEDCF148}"/>
                  </a:ext>
                </a:extLst>
              </p:cNvPr>
              <p:cNvSpPr txBox="1">
                <a:spLocks noChangeArrowheads="1"/>
              </p:cNvSpPr>
              <p:nvPr/>
            </p:nvSpPr>
            <p:spPr bwMode="auto">
              <a:xfrm>
                <a:off x="1900144" y="2032009"/>
                <a:ext cx="235195"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100</a:t>
                </a:r>
              </a:p>
            </p:txBody>
          </p:sp>
          <p:cxnSp>
            <p:nvCxnSpPr>
              <p:cNvPr id="245" name="Straight Connector 107">
                <a:extLst>
                  <a:ext uri="{FF2B5EF4-FFF2-40B4-BE49-F238E27FC236}">
                    <a16:creationId xmlns:a16="http://schemas.microsoft.com/office/drawing/2014/main" id="{A6BF87F1-B35A-4EF9-AE2C-FD56A5939B5A}"/>
                  </a:ext>
                </a:extLst>
              </p:cNvPr>
              <p:cNvCxnSpPr>
                <a:cxnSpLocks noChangeShapeType="1"/>
              </p:cNvCxnSpPr>
              <p:nvPr/>
            </p:nvCxnSpPr>
            <p:spPr bwMode="auto">
              <a:xfrm>
                <a:off x="2169989" y="481432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6" name="Straight Connector 106">
                <a:extLst>
                  <a:ext uri="{FF2B5EF4-FFF2-40B4-BE49-F238E27FC236}">
                    <a16:creationId xmlns:a16="http://schemas.microsoft.com/office/drawing/2014/main" id="{892AA4FC-4F4C-4F72-BCD8-4F0DCDF5769F}"/>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7" name="Straight Connector 108">
                <a:extLst>
                  <a:ext uri="{FF2B5EF4-FFF2-40B4-BE49-F238E27FC236}">
                    <a16:creationId xmlns:a16="http://schemas.microsoft.com/office/drawing/2014/main" id="{EF927CFD-0B7D-4C35-9D34-EC4D762C4C5E}"/>
                  </a:ext>
                </a:extLst>
              </p:cNvPr>
              <p:cNvCxnSpPr>
                <a:cxnSpLocks noChangeShapeType="1"/>
              </p:cNvCxnSpPr>
              <p:nvPr/>
            </p:nvCxnSpPr>
            <p:spPr bwMode="auto">
              <a:xfrm>
                <a:off x="2169989" y="428246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8" name="Straight Connector 109">
                <a:extLst>
                  <a:ext uri="{FF2B5EF4-FFF2-40B4-BE49-F238E27FC236}">
                    <a16:creationId xmlns:a16="http://schemas.microsoft.com/office/drawing/2014/main" id="{7E918E5F-C5A9-4FF0-A3CB-0668F39BDB1E}"/>
                  </a:ext>
                </a:extLst>
              </p:cNvPr>
              <p:cNvCxnSpPr>
                <a:cxnSpLocks noChangeShapeType="1"/>
              </p:cNvCxnSpPr>
              <p:nvPr/>
            </p:nvCxnSpPr>
            <p:spPr bwMode="auto">
              <a:xfrm>
                <a:off x="2169989" y="376230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9" name="Straight Connector 112">
                <a:extLst>
                  <a:ext uri="{FF2B5EF4-FFF2-40B4-BE49-F238E27FC236}">
                    <a16:creationId xmlns:a16="http://schemas.microsoft.com/office/drawing/2014/main" id="{5B0598B0-9766-4AE4-8E04-9BE371C70D73}"/>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50" name="Straight Connector 109">
                <a:extLst>
                  <a:ext uri="{FF2B5EF4-FFF2-40B4-BE49-F238E27FC236}">
                    <a16:creationId xmlns:a16="http://schemas.microsoft.com/office/drawing/2014/main" id="{84A2F549-2D88-4D05-A2E6-6A67C0EA3309}"/>
                  </a:ext>
                </a:extLst>
              </p:cNvPr>
              <p:cNvCxnSpPr>
                <a:cxnSpLocks noChangeShapeType="1"/>
              </p:cNvCxnSpPr>
              <p:nvPr/>
            </p:nvCxnSpPr>
            <p:spPr bwMode="auto">
              <a:xfrm>
                <a:off x="2169990" y="324312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51" name="TextBox 102">
                <a:extLst>
                  <a:ext uri="{FF2B5EF4-FFF2-40B4-BE49-F238E27FC236}">
                    <a16:creationId xmlns:a16="http://schemas.microsoft.com/office/drawing/2014/main" id="{E282C4C3-2079-416F-92D6-1706B5B52F5E}"/>
                  </a:ext>
                </a:extLst>
              </p:cNvPr>
              <p:cNvSpPr txBox="1">
                <a:spLocks noChangeArrowheads="1"/>
              </p:cNvSpPr>
              <p:nvPr/>
            </p:nvSpPr>
            <p:spPr bwMode="auto">
              <a:xfrm>
                <a:off x="1978543" y="3086700"/>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60</a:t>
                </a:r>
              </a:p>
            </p:txBody>
          </p:sp>
          <p:cxnSp>
            <p:nvCxnSpPr>
              <p:cNvPr id="252" name="Straight Connector 121">
                <a:extLst>
                  <a:ext uri="{FF2B5EF4-FFF2-40B4-BE49-F238E27FC236}">
                    <a16:creationId xmlns:a16="http://schemas.microsoft.com/office/drawing/2014/main" id="{E09EB174-48DC-4AFA-BBCA-C5C23D9FBDF6}"/>
                  </a:ext>
                </a:extLst>
              </p:cNvPr>
              <p:cNvCxnSpPr>
                <a:cxnSpLocks noChangeShapeType="1"/>
              </p:cNvCxnSpPr>
              <p:nvPr/>
            </p:nvCxnSpPr>
            <p:spPr bwMode="auto">
              <a:xfrm flipV="1">
                <a:off x="2235423" y="4814615"/>
                <a:ext cx="2489683"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74" name="TextBox 116">
                <a:extLst>
                  <a:ext uri="{FF2B5EF4-FFF2-40B4-BE49-F238E27FC236}">
                    <a16:creationId xmlns:a16="http://schemas.microsoft.com/office/drawing/2014/main" id="{AD4B393A-653E-44F4-A55A-180D1FE9DFBC}"/>
                  </a:ext>
                </a:extLst>
              </p:cNvPr>
              <p:cNvSpPr txBox="1">
                <a:spLocks noChangeArrowheads="1"/>
              </p:cNvSpPr>
              <p:nvPr/>
            </p:nvSpPr>
            <p:spPr bwMode="auto">
              <a:xfrm>
                <a:off x="4500666" y="1668997"/>
                <a:ext cx="798855" cy="75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700" dirty="0">
                    <a:solidFill>
                      <a:schemeClr val="tx2"/>
                    </a:solidFill>
                    <a:latin typeface="+mn-lt"/>
                  </a:rPr>
                  <a:t>3 months</a:t>
                </a:r>
              </a:p>
              <a:p>
                <a:pPr defTabSz="914400" fontAlgn="base">
                  <a:lnSpc>
                    <a:spcPct val="90000"/>
                  </a:lnSpc>
                  <a:spcBef>
                    <a:spcPct val="0"/>
                  </a:spcBef>
                  <a:spcAft>
                    <a:spcPct val="0"/>
                  </a:spcAft>
                  <a:defRPr/>
                </a:pPr>
                <a:r>
                  <a:rPr lang="en-GB" sz="700" dirty="0">
                    <a:solidFill>
                      <a:schemeClr val="tx2"/>
                    </a:solidFill>
                    <a:latin typeface="+mn-lt"/>
                  </a:rPr>
                  <a:t>6 months</a:t>
                </a:r>
              </a:p>
              <a:p>
                <a:pPr defTabSz="914400" fontAlgn="base">
                  <a:lnSpc>
                    <a:spcPct val="90000"/>
                  </a:lnSpc>
                  <a:spcBef>
                    <a:spcPct val="0"/>
                  </a:spcBef>
                  <a:spcAft>
                    <a:spcPct val="0"/>
                  </a:spcAft>
                  <a:defRPr/>
                </a:pPr>
                <a:r>
                  <a:rPr lang="en-GB" sz="700" dirty="0">
                    <a:solidFill>
                      <a:schemeClr val="tx2"/>
                    </a:solidFill>
                    <a:latin typeface="+mn-lt"/>
                  </a:rPr>
                  <a:t>9 months</a:t>
                </a:r>
              </a:p>
              <a:p>
                <a:pPr defTabSz="914400" fontAlgn="base">
                  <a:lnSpc>
                    <a:spcPct val="90000"/>
                  </a:lnSpc>
                  <a:spcBef>
                    <a:spcPct val="0"/>
                  </a:spcBef>
                  <a:spcAft>
                    <a:spcPct val="0"/>
                  </a:spcAft>
                  <a:defRPr/>
                </a:pPr>
                <a:r>
                  <a:rPr lang="en-GB" sz="700" dirty="0">
                    <a:solidFill>
                      <a:schemeClr val="tx2"/>
                    </a:solidFill>
                    <a:latin typeface="+mn-lt"/>
                  </a:rPr>
                  <a:t>12 months</a:t>
                </a:r>
              </a:p>
              <a:p>
                <a:pPr defTabSz="914400" fontAlgn="base">
                  <a:lnSpc>
                    <a:spcPct val="90000"/>
                  </a:lnSpc>
                  <a:spcBef>
                    <a:spcPct val="0"/>
                  </a:spcBef>
                  <a:spcAft>
                    <a:spcPct val="0"/>
                  </a:spcAft>
                  <a:defRPr/>
                </a:pPr>
                <a:endParaRPr lang="en-GB" sz="700" dirty="0">
                  <a:solidFill>
                    <a:schemeClr val="tx2"/>
                  </a:solidFill>
                  <a:latin typeface="+mn-lt"/>
                </a:endParaRPr>
              </a:p>
            </p:txBody>
          </p:sp>
          <p:cxnSp>
            <p:nvCxnSpPr>
              <p:cNvPr id="259" name="Straight Connector 109">
                <a:extLst>
                  <a:ext uri="{FF2B5EF4-FFF2-40B4-BE49-F238E27FC236}">
                    <a16:creationId xmlns:a16="http://schemas.microsoft.com/office/drawing/2014/main" id="{D585126D-9B9C-48B4-8DD0-E88A24783290}"/>
                  </a:ext>
                </a:extLst>
              </p:cNvPr>
              <p:cNvCxnSpPr>
                <a:cxnSpLocks noChangeShapeType="1"/>
              </p:cNvCxnSpPr>
              <p:nvPr/>
            </p:nvCxnSpPr>
            <p:spPr bwMode="auto">
              <a:xfrm>
                <a:off x="2170419" y="273597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60" name="TextBox 102">
                <a:extLst>
                  <a:ext uri="{FF2B5EF4-FFF2-40B4-BE49-F238E27FC236}">
                    <a16:creationId xmlns:a16="http://schemas.microsoft.com/office/drawing/2014/main" id="{8E2BCA9C-ABE8-4FB3-B389-8B40351922B6}"/>
                  </a:ext>
                </a:extLst>
              </p:cNvPr>
              <p:cNvSpPr txBox="1">
                <a:spLocks noChangeArrowheads="1"/>
              </p:cNvSpPr>
              <p:nvPr/>
            </p:nvSpPr>
            <p:spPr bwMode="auto">
              <a:xfrm>
                <a:off x="1978972" y="2579548"/>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8</a:t>
                </a:r>
                <a:r>
                  <a:rPr kumimoji="0" lang="en-GB" sz="1000" b="0" i="0" u="none" strike="noStrike" kern="1200" cap="none" spc="0" normalizeH="0" baseline="0" dirty="0">
                    <a:ln>
                      <a:noFill/>
                    </a:ln>
                    <a:solidFill>
                      <a:schemeClr val="tx2"/>
                    </a:solidFill>
                    <a:effectLst/>
                    <a:uLnTx/>
                    <a:uFillTx/>
                    <a:latin typeface="+mn-lt"/>
                  </a:rPr>
                  <a:t>0</a:t>
                </a:r>
              </a:p>
            </p:txBody>
          </p:sp>
          <p:sp>
            <p:nvSpPr>
              <p:cNvPr id="275" name="TextBox 115">
                <a:extLst>
                  <a:ext uri="{FF2B5EF4-FFF2-40B4-BE49-F238E27FC236}">
                    <a16:creationId xmlns:a16="http://schemas.microsoft.com/office/drawing/2014/main" id="{AB8DC5DD-BD2A-41BA-8790-420829E76A09}"/>
                  </a:ext>
                </a:extLst>
              </p:cNvPr>
              <p:cNvSpPr txBox="1">
                <a:spLocks noChangeArrowheads="1"/>
              </p:cNvSpPr>
              <p:nvPr/>
            </p:nvSpPr>
            <p:spPr bwMode="auto">
              <a:xfrm rot="16200000">
                <a:off x="74022" y="3404817"/>
                <a:ext cx="3283163" cy="1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Real-world overall survival (%)</a:t>
                </a:r>
                <a:endParaRPr kumimoji="0" lang="en-GB" sz="1000" b="0" i="0" u="none" strike="noStrike" kern="1200" cap="none" spc="0" normalizeH="0" baseline="0" dirty="0">
                  <a:ln>
                    <a:noFill/>
                  </a:ln>
                  <a:solidFill>
                    <a:schemeClr val="tx2"/>
                  </a:solidFill>
                  <a:effectLst/>
                  <a:uLnTx/>
                  <a:uFillTx/>
                  <a:latin typeface="+mn-lt"/>
                </a:endParaRPr>
              </a:p>
            </p:txBody>
          </p:sp>
          <p:cxnSp>
            <p:nvCxnSpPr>
              <p:cNvPr id="276" name="Straight Connector 109">
                <a:extLst>
                  <a:ext uri="{FF2B5EF4-FFF2-40B4-BE49-F238E27FC236}">
                    <a16:creationId xmlns:a16="http://schemas.microsoft.com/office/drawing/2014/main" id="{55440557-05FB-47AB-98C8-4879E671E736}"/>
                  </a:ext>
                </a:extLst>
              </p:cNvPr>
              <p:cNvCxnSpPr>
                <a:cxnSpLocks noChangeShapeType="1"/>
              </p:cNvCxnSpPr>
              <p:nvPr/>
            </p:nvCxnSpPr>
            <p:spPr bwMode="auto">
              <a:xfrm>
                <a:off x="2174592" y="245320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77" name="TextBox 102">
                <a:extLst>
                  <a:ext uri="{FF2B5EF4-FFF2-40B4-BE49-F238E27FC236}">
                    <a16:creationId xmlns:a16="http://schemas.microsoft.com/office/drawing/2014/main" id="{0BD1FD8F-F1C0-48BC-B5B9-3798FCB6A506}"/>
                  </a:ext>
                </a:extLst>
              </p:cNvPr>
              <p:cNvSpPr txBox="1">
                <a:spLocks noChangeArrowheads="1"/>
              </p:cNvSpPr>
              <p:nvPr/>
            </p:nvSpPr>
            <p:spPr bwMode="auto">
              <a:xfrm>
                <a:off x="1983143" y="2296780"/>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90</a:t>
                </a:r>
              </a:p>
            </p:txBody>
          </p:sp>
          <p:cxnSp>
            <p:nvCxnSpPr>
              <p:cNvPr id="278" name="Straight Connector 109">
                <a:extLst>
                  <a:ext uri="{FF2B5EF4-FFF2-40B4-BE49-F238E27FC236}">
                    <a16:creationId xmlns:a16="http://schemas.microsoft.com/office/drawing/2014/main" id="{06DD348D-2DAC-459E-9BEC-5FF662579404}"/>
                  </a:ext>
                </a:extLst>
              </p:cNvPr>
              <p:cNvCxnSpPr>
                <a:cxnSpLocks noChangeShapeType="1"/>
              </p:cNvCxnSpPr>
              <p:nvPr/>
            </p:nvCxnSpPr>
            <p:spPr bwMode="auto">
              <a:xfrm>
                <a:off x="2169397" y="298488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79" name="TextBox 102">
                <a:extLst>
                  <a:ext uri="{FF2B5EF4-FFF2-40B4-BE49-F238E27FC236}">
                    <a16:creationId xmlns:a16="http://schemas.microsoft.com/office/drawing/2014/main" id="{016DDE30-034B-4B0E-B4A6-42A1372675FD}"/>
                  </a:ext>
                </a:extLst>
              </p:cNvPr>
              <p:cNvSpPr txBox="1">
                <a:spLocks noChangeArrowheads="1"/>
              </p:cNvSpPr>
              <p:nvPr/>
            </p:nvSpPr>
            <p:spPr bwMode="auto">
              <a:xfrm>
                <a:off x="1977948" y="2828458"/>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70</a:t>
                </a:r>
              </a:p>
            </p:txBody>
          </p:sp>
          <p:sp>
            <p:nvSpPr>
              <p:cNvPr id="280" name="TextBox 100">
                <a:extLst>
                  <a:ext uri="{FF2B5EF4-FFF2-40B4-BE49-F238E27FC236}">
                    <a16:creationId xmlns:a16="http://schemas.microsoft.com/office/drawing/2014/main" id="{57695E91-DC2E-4C55-8386-6218D73A1257}"/>
                  </a:ext>
                </a:extLst>
              </p:cNvPr>
              <p:cNvSpPr txBox="1">
                <a:spLocks noChangeArrowheads="1"/>
              </p:cNvSpPr>
              <p:nvPr/>
            </p:nvSpPr>
            <p:spPr bwMode="auto">
              <a:xfrm>
                <a:off x="1978971" y="4395416"/>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a:t>
                </a:r>
                <a:r>
                  <a:rPr kumimoji="0" lang="en-GB" sz="1000" b="0" i="0" u="none" strike="noStrike" kern="1200" cap="none" spc="0" normalizeH="0" baseline="0" dirty="0">
                    <a:ln>
                      <a:noFill/>
                    </a:ln>
                    <a:solidFill>
                      <a:schemeClr val="tx2"/>
                    </a:solidFill>
                    <a:effectLst/>
                    <a:uLnTx/>
                    <a:uFillTx/>
                    <a:latin typeface="+mn-lt"/>
                  </a:rPr>
                  <a:t>0</a:t>
                </a:r>
              </a:p>
            </p:txBody>
          </p:sp>
          <p:cxnSp>
            <p:nvCxnSpPr>
              <p:cNvPr id="281" name="Straight Connector 108">
                <a:extLst>
                  <a:ext uri="{FF2B5EF4-FFF2-40B4-BE49-F238E27FC236}">
                    <a16:creationId xmlns:a16="http://schemas.microsoft.com/office/drawing/2014/main" id="{9F591FD6-8890-4404-8C8E-A091BE3A6EF4}"/>
                  </a:ext>
                </a:extLst>
              </p:cNvPr>
              <p:cNvCxnSpPr>
                <a:cxnSpLocks noChangeShapeType="1"/>
              </p:cNvCxnSpPr>
              <p:nvPr/>
            </p:nvCxnSpPr>
            <p:spPr bwMode="auto">
              <a:xfrm>
                <a:off x="2170419" y="4552505"/>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82" name="TextBox 100">
                <a:extLst>
                  <a:ext uri="{FF2B5EF4-FFF2-40B4-BE49-F238E27FC236}">
                    <a16:creationId xmlns:a16="http://schemas.microsoft.com/office/drawing/2014/main" id="{7A50DA23-3CA8-4B85-B06F-2E10BA17C555}"/>
                  </a:ext>
                </a:extLst>
              </p:cNvPr>
              <p:cNvSpPr txBox="1">
                <a:spLocks noChangeArrowheads="1"/>
              </p:cNvSpPr>
              <p:nvPr/>
            </p:nvSpPr>
            <p:spPr bwMode="auto">
              <a:xfrm>
                <a:off x="1973471" y="3878077"/>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30</a:t>
                </a:r>
              </a:p>
            </p:txBody>
          </p:sp>
          <p:cxnSp>
            <p:nvCxnSpPr>
              <p:cNvPr id="283" name="Straight Connector 108">
                <a:extLst>
                  <a:ext uri="{FF2B5EF4-FFF2-40B4-BE49-F238E27FC236}">
                    <a16:creationId xmlns:a16="http://schemas.microsoft.com/office/drawing/2014/main" id="{9A8EAF89-24A5-41E6-B01F-E8BC3722388E}"/>
                  </a:ext>
                </a:extLst>
              </p:cNvPr>
              <p:cNvCxnSpPr>
                <a:cxnSpLocks noChangeShapeType="1"/>
              </p:cNvCxnSpPr>
              <p:nvPr/>
            </p:nvCxnSpPr>
            <p:spPr bwMode="auto">
              <a:xfrm>
                <a:off x="2164919" y="403516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84" name="TextBox 100">
                <a:extLst>
                  <a:ext uri="{FF2B5EF4-FFF2-40B4-BE49-F238E27FC236}">
                    <a16:creationId xmlns:a16="http://schemas.microsoft.com/office/drawing/2014/main" id="{253CF705-0F44-4EC0-A6CA-1387C5D87F1A}"/>
                  </a:ext>
                </a:extLst>
              </p:cNvPr>
              <p:cNvSpPr txBox="1">
                <a:spLocks noChangeArrowheads="1"/>
              </p:cNvSpPr>
              <p:nvPr/>
            </p:nvSpPr>
            <p:spPr bwMode="auto">
              <a:xfrm>
                <a:off x="1967970" y="3360739"/>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50</a:t>
                </a:r>
              </a:p>
            </p:txBody>
          </p:sp>
          <p:cxnSp>
            <p:nvCxnSpPr>
              <p:cNvPr id="285" name="Straight Connector 108">
                <a:extLst>
                  <a:ext uri="{FF2B5EF4-FFF2-40B4-BE49-F238E27FC236}">
                    <a16:creationId xmlns:a16="http://schemas.microsoft.com/office/drawing/2014/main" id="{AD646AE4-7B3E-4850-BC2B-5933670B15CF}"/>
                  </a:ext>
                </a:extLst>
              </p:cNvPr>
              <p:cNvCxnSpPr>
                <a:cxnSpLocks noChangeShapeType="1"/>
              </p:cNvCxnSpPr>
              <p:nvPr/>
            </p:nvCxnSpPr>
            <p:spPr bwMode="auto">
              <a:xfrm>
                <a:off x="2159419" y="351782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93" name="TextBox 116">
                <a:extLst>
                  <a:ext uri="{FF2B5EF4-FFF2-40B4-BE49-F238E27FC236}">
                    <a16:creationId xmlns:a16="http://schemas.microsoft.com/office/drawing/2014/main" id="{6FF64EAC-6E04-4EB8-87E6-100E2AB85063}"/>
                  </a:ext>
                </a:extLst>
              </p:cNvPr>
              <p:cNvSpPr txBox="1">
                <a:spLocks noChangeArrowheads="1"/>
              </p:cNvSpPr>
              <p:nvPr/>
            </p:nvSpPr>
            <p:spPr bwMode="auto">
              <a:xfrm>
                <a:off x="2659487" y="2032009"/>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50000"/>
                      </a:schemeClr>
                    </a:solidFill>
                    <a:latin typeface="+mn-lt"/>
                  </a:rPr>
                  <a:t>100</a:t>
                </a:r>
              </a:p>
              <a:p>
                <a:pPr defTabSz="914400" fontAlgn="base">
                  <a:lnSpc>
                    <a:spcPct val="90000"/>
                  </a:lnSpc>
                  <a:spcBef>
                    <a:spcPct val="0"/>
                  </a:spcBef>
                  <a:spcAft>
                    <a:spcPct val="0"/>
                  </a:spcAft>
                  <a:defRPr/>
                </a:pPr>
                <a:endParaRPr lang="en-GB" sz="700" b="1" dirty="0">
                  <a:solidFill>
                    <a:schemeClr val="accent1">
                      <a:lumMod val="50000"/>
                    </a:schemeClr>
                  </a:solidFill>
                  <a:latin typeface="+mn-lt"/>
                </a:endParaRPr>
              </a:p>
            </p:txBody>
          </p:sp>
          <p:sp>
            <p:nvSpPr>
              <p:cNvPr id="294" name="TextBox 116">
                <a:extLst>
                  <a:ext uri="{FF2B5EF4-FFF2-40B4-BE49-F238E27FC236}">
                    <a16:creationId xmlns:a16="http://schemas.microsoft.com/office/drawing/2014/main" id="{490F28D3-300A-45D1-8981-B616D54D6E1A}"/>
                  </a:ext>
                </a:extLst>
              </p:cNvPr>
              <p:cNvSpPr txBox="1">
                <a:spLocks noChangeArrowheads="1"/>
              </p:cNvSpPr>
              <p:nvPr/>
            </p:nvSpPr>
            <p:spPr bwMode="auto">
              <a:xfrm>
                <a:off x="3130268" y="2206586"/>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75000"/>
                      </a:schemeClr>
                    </a:solidFill>
                    <a:latin typeface="+mn-lt"/>
                  </a:rPr>
                  <a:t>92</a:t>
                </a:r>
              </a:p>
              <a:p>
                <a:pPr defTabSz="914400" fontAlgn="base">
                  <a:lnSpc>
                    <a:spcPct val="90000"/>
                  </a:lnSpc>
                  <a:spcBef>
                    <a:spcPct val="0"/>
                  </a:spcBef>
                  <a:spcAft>
                    <a:spcPct val="0"/>
                  </a:spcAft>
                  <a:defRPr/>
                </a:pPr>
                <a:endParaRPr lang="en-GB" sz="700" b="1" dirty="0">
                  <a:solidFill>
                    <a:schemeClr val="accent1">
                      <a:lumMod val="75000"/>
                    </a:schemeClr>
                  </a:solidFill>
                  <a:latin typeface="+mn-lt"/>
                </a:endParaRPr>
              </a:p>
            </p:txBody>
          </p:sp>
          <p:sp>
            <p:nvSpPr>
              <p:cNvPr id="295" name="TextBox 116">
                <a:extLst>
                  <a:ext uri="{FF2B5EF4-FFF2-40B4-BE49-F238E27FC236}">
                    <a16:creationId xmlns:a16="http://schemas.microsoft.com/office/drawing/2014/main" id="{C6EFEB0D-D627-42F8-87E0-D13538A732A5}"/>
                  </a:ext>
                </a:extLst>
              </p:cNvPr>
              <p:cNvSpPr txBox="1">
                <a:spLocks noChangeArrowheads="1"/>
              </p:cNvSpPr>
              <p:nvPr/>
            </p:nvSpPr>
            <p:spPr bwMode="auto">
              <a:xfrm>
                <a:off x="3589745" y="2415499"/>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solidFill>
                    <a:latin typeface="+mn-lt"/>
                  </a:rPr>
                  <a:t>84</a:t>
                </a:r>
              </a:p>
              <a:p>
                <a:pPr defTabSz="914400" fontAlgn="base">
                  <a:lnSpc>
                    <a:spcPct val="90000"/>
                  </a:lnSpc>
                  <a:spcBef>
                    <a:spcPct val="0"/>
                  </a:spcBef>
                  <a:spcAft>
                    <a:spcPct val="0"/>
                  </a:spcAft>
                  <a:defRPr/>
                </a:pPr>
                <a:endParaRPr lang="en-GB" sz="700" b="1" dirty="0">
                  <a:solidFill>
                    <a:schemeClr val="accent1"/>
                  </a:solidFill>
                  <a:latin typeface="+mn-lt"/>
                </a:endParaRPr>
              </a:p>
            </p:txBody>
          </p:sp>
          <p:sp>
            <p:nvSpPr>
              <p:cNvPr id="296" name="TextBox 116">
                <a:extLst>
                  <a:ext uri="{FF2B5EF4-FFF2-40B4-BE49-F238E27FC236}">
                    <a16:creationId xmlns:a16="http://schemas.microsoft.com/office/drawing/2014/main" id="{D57510E3-5C94-4161-A6CD-367D547569AA}"/>
                  </a:ext>
                </a:extLst>
              </p:cNvPr>
              <p:cNvSpPr txBox="1">
                <a:spLocks noChangeArrowheads="1"/>
              </p:cNvSpPr>
              <p:nvPr/>
            </p:nvSpPr>
            <p:spPr bwMode="auto">
              <a:xfrm>
                <a:off x="4066443" y="2713661"/>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60000"/>
                        <a:lumOff val="40000"/>
                      </a:schemeClr>
                    </a:solidFill>
                    <a:latin typeface="+mn-lt"/>
                  </a:rPr>
                  <a:t>73</a:t>
                </a:r>
              </a:p>
              <a:p>
                <a:pPr defTabSz="914400" fontAlgn="base">
                  <a:lnSpc>
                    <a:spcPct val="90000"/>
                  </a:lnSpc>
                  <a:spcBef>
                    <a:spcPct val="0"/>
                  </a:spcBef>
                  <a:spcAft>
                    <a:spcPct val="0"/>
                  </a:spcAft>
                  <a:defRPr/>
                </a:pPr>
                <a:endParaRPr lang="en-GB" sz="700" b="1" dirty="0">
                  <a:solidFill>
                    <a:schemeClr val="accent1">
                      <a:lumMod val="60000"/>
                      <a:lumOff val="40000"/>
                    </a:schemeClr>
                  </a:solidFill>
                  <a:latin typeface="+mn-lt"/>
                </a:endParaRPr>
              </a:p>
            </p:txBody>
          </p:sp>
        </p:grpSp>
      </p:grpSp>
      <p:grpSp>
        <p:nvGrpSpPr>
          <p:cNvPr id="297" name="Group 296">
            <a:extLst>
              <a:ext uri="{FF2B5EF4-FFF2-40B4-BE49-F238E27FC236}">
                <a16:creationId xmlns:a16="http://schemas.microsoft.com/office/drawing/2014/main" id="{D8AE47E7-566F-4950-8422-BB50F21BBF08}"/>
              </a:ext>
            </a:extLst>
          </p:cNvPr>
          <p:cNvGrpSpPr/>
          <p:nvPr/>
        </p:nvGrpSpPr>
        <p:grpSpPr>
          <a:xfrm>
            <a:off x="8368201" y="1905883"/>
            <a:ext cx="3081432" cy="1693154"/>
            <a:chOff x="8368201" y="4054282"/>
            <a:chExt cx="3081432" cy="1693154"/>
          </a:xfrm>
        </p:grpSpPr>
        <p:sp>
          <p:nvSpPr>
            <p:cNvPr id="298" name="Rectangle 297">
              <a:extLst>
                <a:ext uri="{FF2B5EF4-FFF2-40B4-BE49-F238E27FC236}">
                  <a16:creationId xmlns:a16="http://schemas.microsoft.com/office/drawing/2014/main" id="{85E4D273-9447-4B21-8C8D-4EFE21DBC199}"/>
                </a:ext>
              </a:extLst>
            </p:cNvPr>
            <p:cNvSpPr/>
            <p:nvPr/>
          </p:nvSpPr>
          <p:spPr>
            <a:xfrm>
              <a:off x="10632113" y="4071614"/>
              <a:ext cx="97928" cy="45719"/>
            </a:xfrm>
            <a:prstGeom prst="rect">
              <a:avLst/>
            </a:prstGeom>
            <a:solidFill>
              <a:schemeClr val="accent1">
                <a:lumMod val="5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99" name="Rectangle 298">
              <a:extLst>
                <a:ext uri="{FF2B5EF4-FFF2-40B4-BE49-F238E27FC236}">
                  <a16:creationId xmlns:a16="http://schemas.microsoft.com/office/drawing/2014/main" id="{776EC40D-7284-49A0-AD16-3E6682270328}"/>
                </a:ext>
              </a:extLst>
            </p:cNvPr>
            <p:cNvSpPr/>
            <p:nvPr/>
          </p:nvSpPr>
          <p:spPr>
            <a:xfrm>
              <a:off x="10632113" y="4171611"/>
              <a:ext cx="97928" cy="45719"/>
            </a:xfrm>
            <a:prstGeom prst="rect">
              <a:avLst/>
            </a:prstGeom>
            <a:solidFill>
              <a:schemeClr val="accent1">
                <a:lumMod val="75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0" name="Rectangle 299">
              <a:extLst>
                <a:ext uri="{FF2B5EF4-FFF2-40B4-BE49-F238E27FC236}">
                  <a16:creationId xmlns:a16="http://schemas.microsoft.com/office/drawing/2014/main" id="{E01CDC4E-EBFF-42CF-A171-D8EF555E38BC}"/>
                </a:ext>
              </a:extLst>
            </p:cNvPr>
            <p:cNvSpPr/>
            <p:nvPr/>
          </p:nvSpPr>
          <p:spPr>
            <a:xfrm>
              <a:off x="10632113" y="4268895"/>
              <a:ext cx="97928" cy="45719"/>
            </a:xfrm>
            <a:prstGeom prst="rect">
              <a:avLst/>
            </a:prstGeom>
            <a:solidFill>
              <a:schemeClr val="accent1"/>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1" name="Rectangle 300">
              <a:extLst>
                <a:ext uri="{FF2B5EF4-FFF2-40B4-BE49-F238E27FC236}">
                  <a16:creationId xmlns:a16="http://schemas.microsoft.com/office/drawing/2014/main" id="{A3B24DCC-EF40-4B05-91A4-BB69F44969FD}"/>
                </a:ext>
              </a:extLst>
            </p:cNvPr>
            <p:cNvSpPr/>
            <p:nvPr/>
          </p:nvSpPr>
          <p:spPr>
            <a:xfrm>
              <a:off x="10632113" y="4360753"/>
              <a:ext cx="97928" cy="45719"/>
            </a:xfrm>
            <a:prstGeom prst="rect">
              <a:avLst/>
            </a:prstGeom>
            <a:solidFill>
              <a:schemeClr val="accent1">
                <a:lumMod val="40000"/>
                <a:lumOff val="6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2" name="Rectangle 301">
              <a:extLst>
                <a:ext uri="{FF2B5EF4-FFF2-40B4-BE49-F238E27FC236}">
                  <a16:creationId xmlns:a16="http://schemas.microsoft.com/office/drawing/2014/main" id="{C9D46D01-C129-4357-81BF-FEB34561F709}"/>
                </a:ext>
              </a:extLst>
            </p:cNvPr>
            <p:cNvSpPr/>
            <p:nvPr/>
          </p:nvSpPr>
          <p:spPr>
            <a:xfrm>
              <a:off x="10413849" y="4755630"/>
              <a:ext cx="316192" cy="817542"/>
            </a:xfrm>
            <a:prstGeom prst="rect">
              <a:avLst/>
            </a:prstGeom>
            <a:solidFill>
              <a:schemeClr val="accent1">
                <a:lumMod val="40000"/>
                <a:lumOff val="6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3" name="Rectangle 302">
              <a:extLst>
                <a:ext uri="{FF2B5EF4-FFF2-40B4-BE49-F238E27FC236}">
                  <a16:creationId xmlns:a16="http://schemas.microsoft.com/office/drawing/2014/main" id="{ACC4A6E3-F9D4-42EF-8C85-132D5A8C1920}"/>
                </a:ext>
              </a:extLst>
            </p:cNvPr>
            <p:cNvSpPr/>
            <p:nvPr/>
          </p:nvSpPr>
          <p:spPr>
            <a:xfrm>
              <a:off x="10017708" y="4624298"/>
              <a:ext cx="316192" cy="946084"/>
            </a:xfrm>
            <a:prstGeom prst="rect">
              <a:avLst/>
            </a:prstGeom>
            <a:solidFill>
              <a:schemeClr val="accent1"/>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4" name="Rectangle 303">
              <a:extLst>
                <a:ext uri="{FF2B5EF4-FFF2-40B4-BE49-F238E27FC236}">
                  <a16:creationId xmlns:a16="http://schemas.microsoft.com/office/drawing/2014/main" id="{74980983-4378-401D-B911-086BC2422324}"/>
                </a:ext>
              </a:extLst>
            </p:cNvPr>
            <p:cNvSpPr/>
            <p:nvPr/>
          </p:nvSpPr>
          <p:spPr>
            <a:xfrm>
              <a:off x="9638491" y="4492637"/>
              <a:ext cx="316192" cy="1076510"/>
            </a:xfrm>
            <a:prstGeom prst="rect">
              <a:avLst/>
            </a:prstGeom>
            <a:solidFill>
              <a:schemeClr val="accent1">
                <a:lumMod val="75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5" name="Rectangle 304">
              <a:extLst>
                <a:ext uri="{FF2B5EF4-FFF2-40B4-BE49-F238E27FC236}">
                  <a16:creationId xmlns:a16="http://schemas.microsoft.com/office/drawing/2014/main" id="{24FFFE64-E2F2-4639-8B63-EFBB785BA262}"/>
                </a:ext>
              </a:extLst>
            </p:cNvPr>
            <p:cNvSpPr/>
            <p:nvPr/>
          </p:nvSpPr>
          <p:spPr>
            <a:xfrm>
              <a:off x="9240286" y="4364522"/>
              <a:ext cx="316192" cy="1206155"/>
            </a:xfrm>
            <a:prstGeom prst="rect">
              <a:avLst/>
            </a:prstGeom>
            <a:solidFill>
              <a:schemeClr val="accent1">
                <a:lumMod val="50000"/>
              </a:schemeClr>
            </a:solidFill>
            <a:ln>
              <a:noFill/>
            </a:ln>
            <a:effectLst>
              <a:outerShdw blurRad="254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306" name="Group 305">
              <a:extLst>
                <a:ext uri="{FF2B5EF4-FFF2-40B4-BE49-F238E27FC236}">
                  <a16:creationId xmlns:a16="http://schemas.microsoft.com/office/drawing/2014/main" id="{AB9A51F3-BB4D-4647-9F43-22FE773DBD96}"/>
                </a:ext>
              </a:extLst>
            </p:cNvPr>
            <p:cNvGrpSpPr/>
            <p:nvPr/>
          </p:nvGrpSpPr>
          <p:grpSpPr>
            <a:xfrm>
              <a:off x="8368201" y="4054282"/>
              <a:ext cx="3081432" cy="1693154"/>
              <a:chOff x="1623821" y="1668997"/>
              <a:chExt cx="3675700" cy="3509013"/>
            </a:xfrm>
          </p:grpSpPr>
          <p:sp>
            <p:nvSpPr>
              <p:cNvPr id="307" name="TextBox 115">
                <a:extLst>
                  <a:ext uri="{FF2B5EF4-FFF2-40B4-BE49-F238E27FC236}">
                    <a16:creationId xmlns:a16="http://schemas.microsoft.com/office/drawing/2014/main" id="{1CB4904E-149A-4D5B-8103-AA3EA4B8B32C}"/>
                  </a:ext>
                </a:extLst>
              </p:cNvPr>
              <p:cNvSpPr txBox="1">
                <a:spLocks noChangeArrowheads="1"/>
              </p:cNvSpPr>
              <p:nvPr/>
            </p:nvSpPr>
            <p:spPr bwMode="auto">
              <a:xfrm>
                <a:off x="2230502" y="4859082"/>
                <a:ext cx="2536101"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Lenvatinib first line (n = 233)</a:t>
                </a:r>
                <a:endParaRPr kumimoji="0" lang="en-GB" sz="1000" b="0" i="0" u="none" strike="noStrike" kern="1200" cap="none" spc="0" normalizeH="0" baseline="0" dirty="0">
                  <a:ln>
                    <a:noFill/>
                  </a:ln>
                  <a:solidFill>
                    <a:schemeClr val="tx2"/>
                  </a:solidFill>
                  <a:effectLst/>
                  <a:uLnTx/>
                  <a:uFillTx/>
                  <a:latin typeface="+mn-lt"/>
                </a:endParaRPr>
              </a:p>
            </p:txBody>
          </p:sp>
          <p:sp>
            <p:nvSpPr>
              <p:cNvPr id="308" name="TextBox 100">
                <a:extLst>
                  <a:ext uri="{FF2B5EF4-FFF2-40B4-BE49-F238E27FC236}">
                    <a16:creationId xmlns:a16="http://schemas.microsoft.com/office/drawing/2014/main" id="{37675DE5-09FD-482A-BFE7-80244F6C6C0C}"/>
                  </a:ext>
                </a:extLst>
              </p:cNvPr>
              <p:cNvSpPr txBox="1">
                <a:spLocks noChangeArrowheads="1"/>
              </p:cNvSpPr>
              <p:nvPr/>
            </p:nvSpPr>
            <p:spPr bwMode="auto">
              <a:xfrm>
                <a:off x="1978541" y="4125379"/>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20</a:t>
                </a:r>
              </a:p>
            </p:txBody>
          </p:sp>
          <p:sp>
            <p:nvSpPr>
              <p:cNvPr id="309" name="TextBox 101">
                <a:extLst>
                  <a:ext uri="{FF2B5EF4-FFF2-40B4-BE49-F238E27FC236}">
                    <a16:creationId xmlns:a16="http://schemas.microsoft.com/office/drawing/2014/main" id="{19484A0B-B2ED-4835-A353-0AEE0F97FEED}"/>
                  </a:ext>
                </a:extLst>
              </p:cNvPr>
              <p:cNvSpPr txBox="1">
                <a:spLocks noChangeArrowheads="1"/>
              </p:cNvSpPr>
              <p:nvPr/>
            </p:nvSpPr>
            <p:spPr bwMode="auto">
              <a:xfrm>
                <a:off x="2056938" y="4655648"/>
                <a:ext cx="78399"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0</a:t>
                </a:r>
              </a:p>
            </p:txBody>
          </p:sp>
          <p:sp>
            <p:nvSpPr>
              <p:cNvPr id="310" name="TextBox 102">
                <a:extLst>
                  <a:ext uri="{FF2B5EF4-FFF2-40B4-BE49-F238E27FC236}">
                    <a16:creationId xmlns:a16="http://schemas.microsoft.com/office/drawing/2014/main" id="{4070CBDB-2EE0-4570-84D8-BBB527724DBC}"/>
                  </a:ext>
                </a:extLst>
              </p:cNvPr>
              <p:cNvSpPr txBox="1">
                <a:spLocks noChangeArrowheads="1"/>
              </p:cNvSpPr>
              <p:nvPr/>
            </p:nvSpPr>
            <p:spPr bwMode="auto">
              <a:xfrm>
                <a:off x="1978541" y="3605881"/>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4</a:t>
                </a:r>
                <a:r>
                  <a:rPr kumimoji="0" lang="en-GB" sz="1000" b="0" i="0" u="none" strike="noStrike" kern="1200" cap="none" spc="0" normalizeH="0" baseline="0" dirty="0">
                    <a:ln>
                      <a:noFill/>
                    </a:ln>
                    <a:solidFill>
                      <a:schemeClr val="tx2"/>
                    </a:solidFill>
                    <a:effectLst/>
                    <a:uLnTx/>
                    <a:uFillTx/>
                    <a:latin typeface="+mn-lt"/>
                  </a:rPr>
                  <a:t>0</a:t>
                </a:r>
              </a:p>
            </p:txBody>
          </p:sp>
          <p:sp>
            <p:nvSpPr>
              <p:cNvPr id="311" name="TextBox 105">
                <a:extLst>
                  <a:ext uri="{FF2B5EF4-FFF2-40B4-BE49-F238E27FC236}">
                    <a16:creationId xmlns:a16="http://schemas.microsoft.com/office/drawing/2014/main" id="{6200612E-F0E7-4D26-B82B-F6D51E61197F}"/>
                  </a:ext>
                </a:extLst>
              </p:cNvPr>
              <p:cNvSpPr txBox="1">
                <a:spLocks noChangeArrowheads="1"/>
              </p:cNvSpPr>
              <p:nvPr/>
            </p:nvSpPr>
            <p:spPr bwMode="auto">
              <a:xfrm>
                <a:off x="1900144" y="2032009"/>
                <a:ext cx="235195"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100</a:t>
                </a:r>
              </a:p>
            </p:txBody>
          </p:sp>
          <p:cxnSp>
            <p:nvCxnSpPr>
              <p:cNvPr id="312" name="Straight Connector 107">
                <a:extLst>
                  <a:ext uri="{FF2B5EF4-FFF2-40B4-BE49-F238E27FC236}">
                    <a16:creationId xmlns:a16="http://schemas.microsoft.com/office/drawing/2014/main" id="{A70740C3-B766-4AAC-9CFB-3741AFEF1C86}"/>
                  </a:ext>
                </a:extLst>
              </p:cNvPr>
              <p:cNvCxnSpPr>
                <a:cxnSpLocks noChangeShapeType="1"/>
              </p:cNvCxnSpPr>
              <p:nvPr/>
            </p:nvCxnSpPr>
            <p:spPr bwMode="auto">
              <a:xfrm>
                <a:off x="2169989" y="481432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3" name="Straight Connector 106">
                <a:extLst>
                  <a:ext uri="{FF2B5EF4-FFF2-40B4-BE49-F238E27FC236}">
                    <a16:creationId xmlns:a16="http://schemas.microsoft.com/office/drawing/2014/main" id="{1EAC0508-60C0-4E63-B74A-7F01080C4EE8}"/>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4" name="Straight Connector 108">
                <a:extLst>
                  <a:ext uri="{FF2B5EF4-FFF2-40B4-BE49-F238E27FC236}">
                    <a16:creationId xmlns:a16="http://schemas.microsoft.com/office/drawing/2014/main" id="{AC0E81B3-F570-4836-AF14-244660CCC9A9}"/>
                  </a:ext>
                </a:extLst>
              </p:cNvPr>
              <p:cNvCxnSpPr>
                <a:cxnSpLocks noChangeShapeType="1"/>
              </p:cNvCxnSpPr>
              <p:nvPr/>
            </p:nvCxnSpPr>
            <p:spPr bwMode="auto">
              <a:xfrm>
                <a:off x="2169989" y="428246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5" name="Straight Connector 109">
                <a:extLst>
                  <a:ext uri="{FF2B5EF4-FFF2-40B4-BE49-F238E27FC236}">
                    <a16:creationId xmlns:a16="http://schemas.microsoft.com/office/drawing/2014/main" id="{9A0D3098-005B-422C-BE3D-EB782D1CACE1}"/>
                  </a:ext>
                </a:extLst>
              </p:cNvPr>
              <p:cNvCxnSpPr>
                <a:cxnSpLocks noChangeShapeType="1"/>
              </p:cNvCxnSpPr>
              <p:nvPr/>
            </p:nvCxnSpPr>
            <p:spPr bwMode="auto">
              <a:xfrm>
                <a:off x="2169989" y="376230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6" name="Straight Connector 112">
                <a:extLst>
                  <a:ext uri="{FF2B5EF4-FFF2-40B4-BE49-F238E27FC236}">
                    <a16:creationId xmlns:a16="http://schemas.microsoft.com/office/drawing/2014/main" id="{A5D6D7AE-4506-4C0F-B103-86A1976D21CE}"/>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17" name="Straight Connector 109">
                <a:extLst>
                  <a:ext uri="{FF2B5EF4-FFF2-40B4-BE49-F238E27FC236}">
                    <a16:creationId xmlns:a16="http://schemas.microsoft.com/office/drawing/2014/main" id="{3FBCC11C-C45F-4542-9FF2-38053C99B148}"/>
                  </a:ext>
                </a:extLst>
              </p:cNvPr>
              <p:cNvCxnSpPr>
                <a:cxnSpLocks noChangeShapeType="1"/>
              </p:cNvCxnSpPr>
              <p:nvPr/>
            </p:nvCxnSpPr>
            <p:spPr bwMode="auto">
              <a:xfrm>
                <a:off x="2169990" y="324312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18" name="TextBox 102">
                <a:extLst>
                  <a:ext uri="{FF2B5EF4-FFF2-40B4-BE49-F238E27FC236}">
                    <a16:creationId xmlns:a16="http://schemas.microsoft.com/office/drawing/2014/main" id="{510411BC-33C4-41A0-A45F-6C5E1A5408F5}"/>
                  </a:ext>
                </a:extLst>
              </p:cNvPr>
              <p:cNvSpPr txBox="1">
                <a:spLocks noChangeArrowheads="1"/>
              </p:cNvSpPr>
              <p:nvPr/>
            </p:nvSpPr>
            <p:spPr bwMode="auto">
              <a:xfrm>
                <a:off x="1978543" y="3086700"/>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60</a:t>
                </a:r>
              </a:p>
            </p:txBody>
          </p:sp>
          <p:cxnSp>
            <p:nvCxnSpPr>
              <p:cNvPr id="319" name="Straight Connector 121">
                <a:extLst>
                  <a:ext uri="{FF2B5EF4-FFF2-40B4-BE49-F238E27FC236}">
                    <a16:creationId xmlns:a16="http://schemas.microsoft.com/office/drawing/2014/main" id="{E51851DA-E338-4A27-ADB1-BF28E7E35F44}"/>
                  </a:ext>
                </a:extLst>
              </p:cNvPr>
              <p:cNvCxnSpPr>
                <a:cxnSpLocks noChangeShapeType="1"/>
              </p:cNvCxnSpPr>
              <p:nvPr/>
            </p:nvCxnSpPr>
            <p:spPr bwMode="auto">
              <a:xfrm flipV="1">
                <a:off x="2235423" y="4814615"/>
                <a:ext cx="2489683"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20" name="TextBox 116">
                <a:extLst>
                  <a:ext uri="{FF2B5EF4-FFF2-40B4-BE49-F238E27FC236}">
                    <a16:creationId xmlns:a16="http://schemas.microsoft.com/office/drawing/2014/main" id="{91ACB811-A10D-4C58-A250-5822583361B6}"/>
                  </a:ext>
                </a:extLst>
              </p:cNvPr>
              <p:cNvSpPr txBox="1">
                <a:spLocks noChangeArrowheads="1"/>
              </p:cNvSpPr>
              <p:nvPr/>
            </p:nvSpPr>
            <p:spPr bwMode="auto">
              <a:xfrm>
                <a:off x="4500666" y="1668997"/>
                <a:ext cx="798855" cy="75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700" dirty="0">
                    <a:solidFill>
                      <a:schemeClr val="tx2"/>
                    </a:solidFill>
                    <a:latin typeface="+mn-lt"/>
                  </a:rPr>
                  <a:t>3 months</a:t>
                </a:r>
              </a:p>
              <a:p>
                <a:pPr defTabSz="914400" fontAlgn="base">
                  <a:lnSpc>
                    <a:spcPct val="90000"/>
                  </a:lnSpc>
                  <a:spcBef>
                    <a:spcPct val="0"/>
                  </a:spcBef>
                  <a:spcAft>
                    <a:spcPct val="0"/>
                  </a:spcAft>
                  <a:defRPr/>
                </a:pPr>
                <a:r>
                  <a:rPr lang="en-GB" sz="700" dirty="0">
                    <a:solidFill>
                      <a:schemeClr val="tx2"/>
                    </a:solidFill>
                    <a:latin typeface="+mn-lt"/>
                  </a:rPr>
                  <a:t>6 months</a:t>
                </a:r>
              </a:p>
              <a:p>
                <a:pPr defTabSz="914400" fontAlgn="base">
                  <a:lnSpc>
                    <a:spcPct val="90000"/>
                  </a:lnSpc>
                  <a:spcBef>
                    <a:spcPct val="0"/>
                  </a:spcBef>
                  <a:spcAft>
                    <a:spcPct val="0"/>
                  </a:spcAft>
                  <a:defRPr/>
                </a:pPr>
                <a:r>
                  <a:rPr lang="en-GB" sz="700" dirty="0">
                    <a:solidFill>
                      <a:schemeClr val="tx2"/>
                    </a:solidFill>
                    <a:latin typeface="+mn-lt"/>
                  </a:rPr>
                  <a:t>9 months</a:t>
                </a:r>
              </a:p>
              <a:p>
                <a:pPr defTabSz="914400" fontAlgn="base">
                  <a:lnSpc>
                    <a:spcPct val="90000"/>
                  </a:lnSpc>
                  <a:spcBef>
                    <a:spcPct val="0"/>
                  </a:spcBef>
                  <a:spcAft>
                    <a:spcPct val="0"/>
                  </a:spcAft>
                  <a:defRPr/>
                </a:pPr>
                <a:r>
                  <a:rPr lang="en-GB" sz="700" dirty="0">
                    <a:solidFill>
                      <a:schemeClr val="tx2"/>
                    </a:solidFill>
                    <a:latin typeface="+mn-lt"/>
                  </a:rPr>
                  <a:t>12 months</a:t>
                </a:r>
              </a:p>
              <a:p>
                <a:pPr defTabSz="914400" fontAlgn="base">
                  <a:lnSpc>
                    <a:spcPct val="90000"/>
                  </a:lnSpc>
                  <a:spcBef>
                    <a:spcPct val="0"/>
                  </a:spcBef>
                  <a:spcAft>
                    <a:spcPct val="0"/>
                  </a:spcAft>
                  <a:defRPr/>
                </a:pPr>
                <a:endParaRPr lang="en-GB" sz="700" dirty="0">
                  <a:solidFill>
                    <a:schemeClr val="tx2"/>
                  </a:solidFill>
                  <a:latin typeface="+mn-lt"/>
                </a:endParaRPr>
              </a:p>
            </p:txBody>
          </p:sp>
          <p:cxnSp>
            <p:nvCxnSpPr>
              <p:cNvPr id="321" name="Straight Connector 109">
                <a:extLst>
                  <a:ext uri="{FF2B5EF4-FFF2-40B4-BE49-F238E27FC236}">
                    <a16:creationId xmlns:a16="http://schemas.microsoft.com/office/drawing/2014/main" id="{201DB422-2F38-480C-85AA-D374BDBEAB0F}"/>
                  </a:ext>
                </a:extLst>
              </p:cNvPr>
              <p:cNvCxnSpPr>
                <a:cxnSpLocks noChangeShapeType="1"/>
              </p:cNvCxnSpPr>
              <p:nvPr/>
            </p:nvCxnSpPr>
            <p:spPr bwMode="auto">
              <a:xfrm>
                <a:off x="2170419" y="273597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22" name="TextBox 102">
                <a:extLst>
                  <a:ext uri="{FF2B5EF4-FFF2-40B4-BE49-F238E27FC236}">
                    <a16:creationId xmlns:a16="http://schemas.microsoft.com/office/drawing/2014/main" id="{96E7956A-2FF6-4A09-B3CD-3F161D55398A}"/>
                  </a:ext>
                </a:extLst>
              </p:cNvPr>
              <p:cNvSpPr txBox="1">
                <a:spLocks noChangeArrowheads="1"/>
              </p:cNvSpPr>
              <p:nvPr/>
            </p:nvSpPr>
            <p:spPr bwMode="auto">
              <a:xfrm>
                <a:off x="1978972" y="2579548"/>
                <a:ext cx="156796"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8</a:t>
                </a:r>
                <a:r>
                  <a:rPr kumimoji="0" lang="en-GB" sz="1000" b="0" i="0" u="none" strike="noStrike" kern="1200" cap="none" spc="0" normalizeH="0" baseline="0" dirty="0">
                    <a:ln>
                      <a:noFill/>
                    </a:ln>
                    <a:solidFill>
                      <a:schemeClr val="tx2"/>
                    </a:solidFill>
                    <a:effectLst/>
                    <a:uLnTx/>
                    <a:uFillTx/>
                    <a:latin typeface="+mn-lt"/>
                  </a:rPr>
                  <a:t>0</a:t>
                </a:r>
              </a:p>
            </p:txBody>
          </p:sp>
          <p:sp>
            <p:nvSpPr>
              <p:cNvPr id="323" name="TextBox 115">
                <a:extLst>
                  <a:ext uri="{FF2B5EF4-FFF2-40B4-BE49-F238E27FC236}">
                    <a16:creationId xmlns:a16="http://schemas.microsoft.com/office/drawing/2014/main" id="{BCC514A6-5099-4C2E-A721-DF0805CB2A18}"/>
                  </a:ext>
                </a:extLst>
              </p:cNvPr>
              <p:cNvSpPr txBox="1">
                <a:spLocks noChangeArrowheads="1"/>
              </p:cNvSpPr>
              <p:nvPr/>
            </p:nvSpPr>
            <p:spPr bwMode="auto">
              <a:xfrm rot="16200000">
                <a:off x="74022" y="3404817"/>
                <a:ext cx="3283163" cy="1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Real-world PFS (%)</a:t>
                </a:r>
                <a:endParaRPr kumimoji="0" lang="en-GB" sz="1000" b="0" i="0" u="none" strike="noStrike" kern="1200" cap="none" spc="0" normalizeH="0" baseline="0" dirty="0">
                  <a:ln>
                    <a:noFill/>
                  </a:ln>
                  <a:solidFill>
                    <a:schemeClr val="tx2"/>
                  </a:solidFill>
                  <a:effectLst/>
                  <a:uLnTx/>
                  <a:uFillTx/>
                  <a:latin typeface="+mn-lt"/>
                </a:endParaRPr>
              </a:p>
            </p:txBody>
          </p:sp>
          <p:cxnSp>
            <p:nvCxnSpPr>
              <p:cNvPr id="324" name="Straight Connector 109">
                <a:extLst>
                  <a:ext uri="{FF2B5EF4-FFF2-40B4-BE49-F238E27FC236}">
                    <a16:creationId xmlns:a16="http://schemas.microsoft.com/office/drawing/2014/main" id="{85B8C78C-0D33-4416-A215-AFBE32D8FB84}"/>
                  </a:ext>
                </a:extLst>
              </p:cNvPr>
              <p:cNvCxnSpPr>
                <a:cxnSpLocks noChangeShapeType="1"/>
              </p:cNvCxnSpPr>
              <p:nvPr/>
            </p:nvCxnSpPr>
            <p:spPr bwMode="auto">
              <a:xfrm>
                <a:off x="2174592" y="245320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25" name="TextBox 102">
                <a:extLst>
                  <a:ext uri="{FF2B5EF4-FFF2-40B4-BE49-F238E27FC236}">
                    <a16:creationId xmlns:a16="http://schemas.microsoft.com/office/drawing/2014/main" id="{A8774B7C-967E-4239-A9B5-1387CA9C5193}"/>
                  </a:ext>
                </a:extLst>
              </p:cNvPr>
              <p:cNvSpPr txBox="1">
                <a:spLocks noChangeArrowheads="1"/>
              </p:cNvSpPr>
              <p:nvPr/>
            </p:nvSpPr>
            <p:spPr bwMode="auto">
              <a:xfrm>
                <a:off x="1983143" y="2296780"/>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90</a:t>
                </a:r>
              </a:p>
            </p:txBody>
          </p:sp>
          <p:cxnSp>
            <p:nvCxnSpPr>
              <p:cNvPr id="326" name="Straight Connector 109">
                <a:extLst>
                  <a:ext uri="{FF2B5EF4-FFF2-40B4-BE49-F238E27FC236}">
                    <a16:creationId xmlns:a16="http://schemas.microsoft.com/office/drawing/2014/main" id="{E1C745F6-1DDA-4BA2-BABF-687638BB9D6C}"/>
                  </a:ext>
                </a:extLst>
              </p:cNvPr>
              <p:cNvCxnSpPr>
                <a:cxnSpLocks noChangeShapeType="1"/>
              </p:cNvCxnSpPr>
              <p:nvPr/>
            </p:nvCxnSpPr>
            <p:spPr bwMode="auto">
              <a:xfrm>
                <a:off x="2169397" y="298488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27" name="TextBox 102">
                <a:extLst>
                  <a:ext uri="{FF2B5EF4-FFF2-40B4-BE49-F238E27FC236}">
                    <a16:creationId xmlns:a16="http://schemas.microsoft.com/office/drawing/2014/main" id="{B9159645-98F7-4FD1-A461-DDF93EDE0D65}"/>
                  </a:ext>
                </a:extLst>
              </p:cNvPr>
              <p:cNvSpPr txBox="1">
                <a:spLocks noChangeArrowheads="1"/>
              </p:cNvSpPr>
              <p:nvPr/>
            </p:nvSpPr>
            <p:spPr bwMode="auto">
              <a:xfrm>
                <a:off x="1977948" y="2828458"/>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rPr>
                  <a:t>70</a:t>
                </a:r>
              </a:p>
            </p:txBody>
          </p:sp>
          <p:sp>
            <p:nvSpPr>
              <p:cNvPr id="328" name="TextBox 100">
                <a:extLst>
                  <a:ext uri="{FF2B5EF4-FFF2-40B4-BE49-F238E27FC236}">
                    <a16:creationId xmlns:a16="http://schemas.microsoft.com/office/drawing/2014/main" id="{96EFCC16-CCB8-4A06-9B27-F871448E10FB}"/>
                  </a:ext>
                </a:extLst>
              </p:cNvPr>
              <p:cNvSpPr txBox="1">
                <a:spLocks noChangeArrowheads="1"/>
              </p:cNvSpPr>
              <p:nvPr/>
            </p:nvSpPr>
            <p:spPr bwMode="auto">
              <a:xfrm>
                <a:off x="1978971" y="4395416"/>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00" dirty="0">
                    <a:solidFill>
                      <a:schemeClr val="tx2"/>
                    </a:solidFill>
                    <a:latin typeface="+mn-lt"/>
                  </a:rPr>
                  <a:t>1</a:t>
                </a:r>
                <a:r>
                  <a:rPr kumimoji="0" lang="en-GB" sz="1000" b="0" i="0" u="none" strike="noStrike" kern="1200" cap="none" spc="0" normalizeH="0" baseline="0" dirty="0">
                    <a:ln>
                      <a:noFill/>
                    </a:ln>
                    <a:solidFill>
                      <a:schemeClr val="tx2"/>
                    </a:solidFill>
                    <a:effectLst/>
                    <a:uLnTx/>
                    <a:uFillTx/>
                    <a:latin typeface="+mn-lt"/>
                  </a:rPr>
                  <a:t>0</a:t>
                </a:r>
              </a:p>
            </p:txBody>
          </p:sp>
          <p:cxnSp>
            <p:nvCxnSpPr>
              <p:cNvPr id="329" name="Straight Connector 108">
                <a:extLst>
                  <a:ext uri="{FF2B5EF4-FFF2-40B4-BE49-F238E27FC236}">
                    <a16:creationId xmlns:a16="http://schemas.microsoft.com/office/drawing/2014/main" id="{4B4A8DE7-037D-4094-A2EA-DA4F3E23723F}"/>
                  </a:ext>
                </a:extLst>
              </p:cNvPr>
              <p:cNvCxnSpPr>
                <a:cxnSpLocks noChangeShapeType="1"/>
              </p:cNvCxnSpPr>
              <p:nvPr/>
            </p:nvCxnSpPr>
            <p:spPr bwMode="auto">
              <a:xfrm>
                <a:off x="2170419" y="4552505"/>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30" name="TextBox 100">
                <a:extLst>
                  <a:ext uri="{FF2B5EF4-FFF2-40B4-BE49-F238E27FC236}">
                    <a16:creationId xmlns:a16="http://schemas.microsoft.com/office/drawing/2014/main" id="{B126A688-9CCA-4089-81D5-EAA5752243A6}"/>
                  </a:ext>
                </a:extLst>
              </p:cNvPr>
              <p:cNvSpPr txBox="1">
                <a:spLocks noChangeArrowheads="1"/>
              </p:cNvSpPr>
              <p:nvPr/>
            </p:nvSpPr>
            <p:spPr bwMode="auto">
              <a:xfrm>
                <a:off x="1973471" y="3878077"/>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30</a:t>
                </a:r>
              </a:p>
            </p:txBody>
          </p:sp>
          <p:cxnSp>
            <p:nvCxnSpPr>
              <p:cNvPr id="331" name="Straight Connector 108">
                <a:extLst>
                  <a:ext uri="{FF2B5EF4-FFF2-40B4-BE49-F238E27FC236}">
                    <a16:creationId xmlns:a16="http://schemas.microsoft.com/office/drawing/2014/main" id="{E7B3B62C-A1C3-4D3D-9439-FEA3ADD958FE}"/>
                  </a:ext>
                </a:extLst>
              </p:cNvPr>
              <p:cNvCxnSpPr>
                <a:cxnSpLocks noChangeShapeType="1"/>
              </p:cNvCxnSpPr>
              <p:nvPr/>
            </p:nvCxnSpPr>
            <p:spPr bwMode="auto">
              <a:xfrm>
                <a:off x="2164919" y="4035167"/>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32" name="TextBox 100">
                <a:extLst>
                  <a:ext uri="{FF2B5EF4-FFF2-40B4-BE49-F238E27FC236}">
                    <a16:creationId xmlns:a16="http://schemas.microsoft.com/office/drawing/2014/main" id="{B9C9EE50-D55F-4E60-8184-46708B2B63F1}"/>
                  </a:ext>
                </a:extLst>
              </p:cNvPr>
              <p:cNvSpPr txBox="1">
                <a:spLocks noChangeArrowheads="1"/>
              </p:cNvSpPr>
              <p:nvPr/>
            </p:nvSpPr>
            <p:spPr bwMode="auto">
              <a:xfrm>
                <a:off x="1967970" y="3360739"/>
                <a:ext cx="156797" cy="31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00" b="0" i="0" u="none" strike="noStrike" kern="1200" cap="none" spc="0" normalizeH="0" baseline="0" dirty="0">
                    <a:ln>
                      <a:noFill/>
                    </a:ln>
                    <a:solidFill>
                      <a:schemeClr val="tx2"/>
                    </a:solidFill>
                    <a:effectLst/>
                    <a:uLnTx/>
                    <a:uFillTx/>
                    <a:latin typeface="+mn-lt"/>
                    <a:ea typeface="+mn-ea"/>
                    <a:cs typeface="+mn-cs"/>
                  </a:rPr>
                  <a:t>50</a:t>
                </a:r>
              </a:p>
            </p:txBody>
          </p:sp>
          <p:cxnSp>
            <p:nvCxnSpPr>
              <p:cNvPr id="333" name="Straight Connector 108">
                <a:extLst>
                  <a:ext uri="{FF2B5EF4-FFF2-40B4-BE49-F238E27FC236}">
                    <a16:creationId xmlns:a16="http://schemas.microsoft.com/office/drawing/2014/main" id="{D6227615-36DA-4987-BD96-ABCDBD417A96}"/>
                  </a:ext>
                </a:extLst>
              </p:cNvPr>
              <p:cNvCxnSpPr>
                <a:cxnSpLocks noChangeShapeType="1"/>
              </p:cNvCxnSpPr>
              <p:nvPr/>
            </p:nvCxnSpPr>
            <p:spPr bwMode="auto">
              <a:xfrm>
                <a:off x="2159419" y="351782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34" name="TextBox 116">
                <a:extLst>
                  <a:ext uri="{FF2B5EF4-FFF2-40B4-BE49-F238E27FC236}">
                    <a16:creationId xmlns:a16="http://schemas.microsoft.com/office/drawing/2014/main" id="{5D9C3455-4F54-463E-93C9-B8BBC1507566}"/>
                  </a:ext>
                </a:extLst>
              </p:cNvPr>
              <p:cNvSpPr txBox="1">
                <a:spLocks noChangeArrowheads="1"/>
              </p:cNvSpPr>
              <p:nvPr/>
            </p:nvSpPr>
            <p:spPr bwMode="auto">
              <a:xfrm>
                <a:off x="2659487" y="2105107"/>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50000"/>
                      </a:schemeClr>
                    </a:solidFill>
                    <a:latin typeface="+mn-lt"/>
                  </a:rPr>
                  <a:t>95</a:t>
                </a:r>
              </a:p>
              <a:p>
                <a:pPr defTabSz="914400" fontAlgn="base">
                  <a:lnSpc>
                    <a:spcPct val="90000"/>
                  </a:lnSpc>
                  <a:spcBef>
                    <a:spcPct val="0"/>
                  </a:spcBef>
                  <a:spcAft>
                    <a:spcPct val="0"/>
                  </a:spcAft>
                  <a:defRPr/>
                </a:pPr>
                <a:endParaRPr lang="en-GB" sz="700" b="1" dirty="0">
                  <a:solidFill>
                    <a:schemeClr val="accent1">
                      <a:lumMod val="50000"/>
                    </a:schemeClr>
                  </a:solidFill>
                  <a:latin typeface="+mn-lt"/>
                </a:endParaRPr>
              </a:p>
            </p:txBody>
          </p:sp>
          <p:sp>
            <p:nvSpPr>
              <p:cNvPr id="335" name="TextBox 116">
                <a:extLst>
                  <a:ext uri="{FF2B5EF4-FFF2-40B4-BE49-F238E27FC236}">
                    <a16:creationId xmlns:a16="http://schemas.microsoft.com/office/drawing/2014/main" id="{C2F11FA5-B129-4A8D-B2A4-5676102A71F0}"/>
                  </a:ext>
                </a:extLst>
              </p:cNvPr>
              <p:cNvSpPr txBox="1">
                <a:spLocks noChangeArrowheads="1"/>
              </p:cNvSpPr>
              <p:nvPr/>
            </p:nvSpPr>
            <p:spPr bwMode="auto">
              <a:xfrm>
                <a:off x="3130269" y="2358415"/>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75000"/>
                      </a:schemeClr>
                    </a:solidFill>
                    <a:latin typeface="+mn-lt"/>
                  </a:rPr>
                  <a:t>85</a:t>
                </a:r>
              </a:p>
              <a:p>
                <a:pPr defTabSz="914400" fontAlgn="base">
                  <a:lnSpc>
                    <a:spcPct val="90000"/>
                  </a:lnSpc>
                  <a:spcBef>
                    <a:spcPct val="0"/>
                  </a:spcBef>
                  <a:spcAft>
                    <a:spcPct val="0"/>
                  </a:spcAft>
                  <a:defRPr/>
                </a:pPr>
                <a:endParaRPr lang="en-GB" sz="700" b="1" dirty="0">
                  <a:solidFill>
                    <a:schemeClr val="accent1">
                      <a:lumMod val="75000"/>
                    </a:schemeClr>
                  </a:solidFill>
                  <a:latin typeface="+mn-lt"/>
                </a:endParaRPr>
              </a:p>
            </p:txBody>
          </p:sp>
          <p:sp>
            <p:nvSpPr>
              <p:cNvPr id="336" name="TextBox 116">
                <a:extLst>
                  <a:ext uri="{FF2B5EF4-FFF2-40B4-BE49-F238E27FC236}">
                    <a16:creationId xmlns:a16="http://schemas.microsoft.com/office/drawing/2014/main" id="{74F9E71A-1EFE-4F07-8EC3-977FF36F41A7}"/>
                  </a:ext>
                </a:extLst>
              </p:cNvPr>
              <p:cNvSpPr txBox="1">
                <a:spLocks noChangeArrowheads="1"/>
              </p:cNvSpPr>
              <p:nvPr/>
            </p:nvSpPr>
            <p:spPr bwMode="auto">
              <a:xfrm>
                <a:off x="3589745" y="2634800"/>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solidFill>
                    <a:latin typeface="+mn-lt"/>
                  </a:rPr>
                  <a:t>75</a:t>
                </a:r>
              </a:p>
            </p:txBody>
          </p:sp>
          <p:sp>
            <p:nvSpPr>
              <p:cNvPr id="337" name="TextBox 116">
                <a:extLst>
                  <a:ext uri="{FF2B5EF4-FFF2-40B4-BE49-F238E27FC236}">
                    <a16:creationId xmlns:a16="http://schemas.microsoft.com/office/drawing/2014/main" id="{758B9D82-2EBE-42BE-99E6-3B163703814C}"/>
                  </a:ext>
                </a:extLst>
              </p:cNvPr>
              <p:cNvSpPr txBox="1">
                <a:spLocks noChangeArrowheads="1"/>
              </p:cNvSpPr>
              <p:nvPr/>
            </p:nvSpPr>
            <p:spPr bwMode="auto">
              <a:xfrm>
                <a:off x="4066443" y="2910484"/>
                <a:ext cx="377169" cy="20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defTabSz="914400" fontAlgn="base">
                  <a:lnSpc>
                    <a:spcPct val="90000"/>
                  </a:lnSpc>
                  <a:spcBef>
                    <a:spcPct val="0"/>
                  </a:spcBef>
                  <a:spcAft>
                    <a:spcPct val="0"/>
                  </a:spcAft>
                  <a:defRPr/>
                </a:pPr>
                <a:r>
                  <a:rPr lang="en-GB" sz="700" b="1" dirty="0">
                    <a:solidFill>
                      <a:schemeClr val="accent1">
                        <a:lumMod val="60000"/>
                        <a:lumOff val="40000"/>
                      </a:schemeClr>
                    </a:solidFill>
                    <a:latin typeface="+mn-lt"/>
                  </a:rPr>
                  <a:t>65</a:t>
                </a:r>
              </a:p>
            </p:txBody>
          </p:sp>
        </p:grpSp>
      </p:grpSp>
    </p:spTree>
    <p:extLst>
      <p:ext uri="{BB962C8B-B14F-4D97-AF65-F5344CB8AC3E}">
        <p14:creationId xmlns:p14="http://schemas.microsoft.com/office/powerpoint/2010/main" val="175505892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620184" y="1425600"/>
            <a:ext cx="10963200" cy="4525200"/>
          </a:xfrm>
        </p:spPr>
        <p:txBody>
          <a:bodyPr>
            <a:normAutofit/>
          </a:bodyPr>
          <a:lstStyle/>
          <a:p>
            <a:r>
              <a:rPr lang="en-US" dirty="0"/>
              <a:t>Efficacy of lenvatinib in patients with NAFLD/NASH-related unresectable-HCC</a:t>
            </a:r>
            <a:endParaRPr lang="fr-FR" dirty="0"/>
          </a:p>
        </p:txBody>
      </p:sp>
      <p:sp>
        <p:nvSpPr>
          <p:cNvPr id="2" name="Titre 1"/>
          <p:cNvSpPr>
            <a:spLocks noGrp="1"/>
          </p:cNvSpPr>
          <p:nvPr>
            <p:ph type="title"/>
          </p:nvPr>
        </p:nvSpPr>
        <p:spPr>
          <a:xfrm>
            <a:off x="619200" y="246566"/>
            <a:ext cx="8740800" cy="807285"/>
          </a:xfrm>
        </p:spPr>
        <p:txBody>
          <a:bodyPr>
            <a:noAutofit/>
          </a:bodyPr>
          <a:lstStyle/>
          <a:p>
            <a:r>
              <a:rPr lang="fr-FR" dirty="0"/>
              <a:t>The Real-life Practice </a:t>
            </a:r>
            <a:r>
              <a:rPr lang="en-US" dirty="0"/>
              <a:t>Experts for HCC (RELPEC) Study Group and HCC: </a:t>
            </a:r>
            <a:r>
              <a:rPr lang="en-US" dirty="0" err="1"/>
              <a:t>Lenvatinb</a:t>
            </a:r>
            <a:r>
              <a:rPr lang="en-US" dirty="0"/>
              <a:t> in Japanese patients</a:t>
            </a:r>
            <a:endParaRPr lang="fr-FR" dirty="0"/>
          </a:p>
        </p:txBody>
      </p:sp>
      <p:sp>
        <p:nvSpPr>
          <p:cNvPr id="4" name="Content Placeholder 3">
            <a:extLst>
              <a:ext uri="{FF2B5EF4-FFF2-40B4-BE49-F238E27FC236}">
                <a16:creationId xmlns:a16="http://schemas.microsoft.com/office/drawing/2014/main" id="{B9453C67-75B0-478D-9818-54A7A8C40C24}"/>
              </a:ext>
            </a:extLst>
          </p:cNvPr>
          <p:cNvSpPr>
            <a:spLocks noGrp="1"/>
          </p:cNvSpPr>
          <p:nvPr>
            <p:ph sz="quarter" idx="15"/>
          </p:nvPr>
        </p:nvSpPr>
        <p:spPr>
          <a:xfrm>
            <a:off x="620184" y="6356351"/>
            <a:ext cx="8116800" cy="365125"/>
          </a:xfrm>
        </p:spPr>
        <p:txBody>
          <a:bodyPr/>
          <a:lstStyle/>
          <a:p>
            <a:r>
              <a:rPr lang="fr-FR" dirty="0" err="1"/>
              <a:t>Hiraoka</a:t>
            </a:r>
            <a:r>
              <a:rPr lang="fr-FR" dirty="0"/>
              <a:t> A el al. Scientific Reports 2021;11(1):14474</a:t>
            </a:r>
          </a:p>
        </p:txBody>
      </p:sp>
      <p:sp>
        <p:nvSpPr>
          <p:cNvPr id="12" name="Freeform: Shape 11">
            <a:extLst>
              <a:ext uri="{FF2B5EF4-FFF2-40B4-BE49-F238E27FC236}">
                <a16:creationId xmlns:a16="http://schemas.microsoft.com/office/drawing/2014/main" id="{6279EE5C-415A-4E71-92CB-BFCC31475451}"/>
              </a:ext>
            </a:extLst>
          </p:cNvPr>
          <p:cNvSpPr/>
          <p:nvPr/>
        </p:nvSpPr>
        <p:spPr>
          <a:xfrm>
            <a:off x="2642721" y="2687474"/>
            <a:ext cx="131921" cy="597945"/>
          </a:xfrm>
          <a:custGeom>
            <a:avLst/>
            <a:gdLst/>
            <a:ahLst/>
            <a:cxnLst/>
            <a:rect l="0" t="0" r="0" b="0"/>
            <a:pathLst>
              <a:path>
                <a:moveTo>
                  <a:pt x="131921" y="0"/>
                </a:moveTo>
                <a:lnTo>
                  <a:pt x="131921" y="597945"/>
                </a:lnTo>
                <a:lnTo>
                  <a:pt x="0" y="597945"/>
                </a:lnTo>
              </a:path>
            </a:pathLst>
          </a:custGeom>
          <a:noFill/>
          <a:ln w="12700">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Shape 12">
            <a:extLst>
              <a:ext uri="{FF2B5EF4-FFF2-40B4-BE49-F238E27FC236}">
                <a16:creationId xmlns:a16="http://schemas.microsoft.com/office/drawing/2014/main" id="{37A6CB30-5519-4303-ABCB-99C56DDEA6F5}"/>
              </a:ext>
            </a:extLst>
          </p:cNvPr>
          <p:cNvSpPr/>
          <p:nvPr/>
        </p:nvSpPr>
        <p:spPr>
          <a:xfrm>
            <a:off x="2774643" y="2687474"/>
            <a:ext cx="1001790" cy="1195890"/>
          </a:xfrm>
          <a:custGeom>
            <a:avLst/>
            <a:gdLst/>
            <a:ahLst/>
            <a:cxnLst/>
            <a:rect l="0" t="0" r="0" b="0"/>
            <a:pathLst>
              <a:path>
                <a:moveTo>
                  <a:pt x="0" y="0"/>
                </a:moveTo>
                <a:lnTo>
                  <a:pt x="0" y="1066438"/>
                </a:lnTo>
                <a:lnTo>
                  <a:pt x="1001790" y="1066438"/>
                </a:lnTo>
                <a:lnTo>
                  <a:pt x="1001790" y="1195890"/>
                </a:lnTo>
              </a:path>
            </a:pathLst>
          </a:custGeom>
          <a:noFill/>
          <a:ln w="12700">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Shape 13">
            <a:extLst>
              <a:ext uri="{FF2B5EF4-FFF2-40B4-BE49-F238E27FC236}">
                <a16:creationId xmlns:a16="http://schemas.microsoft.com/office/drawing/2014/main" id="{E156EC2D-2709-44EE-9BDB-74BDEEE23585}"/>
              </a:ext>
            </a:extLst>
          </p:cNvPr>
          <p:cNvSpPr/>
          <p:nvPr/>
        </p:nvSpPr>
        <p:spPr>
          <a:xfrm>
            <a:off x="1775177" y="2687474"/>
            <a:ext cx="999465" cy="1195890"/>
          </a:xfrm>
          <a:custGeom>
            <a:avLst/>
            <a:gdLst/>
            <a:ahLst/>
            <a:cxnLst/>
            <a:rect l="0" t="0" r="0" b="0"/>
            <a:pathLst>
              <a:path>
                <a:moveTo>
                  <a:pt x="999465" y="0"/>
                </a:moveTo>
                <a:lnTo>
                  <a:pt x="999465" y="1066438"/>
                </a:lnTo>
                <a:lnTo>
                  <a:pt x="0" y="1066438"/>
                </a:lnTo>
                <a:lnTo>
                  <a:pt x="0" y="1195890"/>
                </a:lnTo>
              </a:path>
            </a:pathLst>
          </a:custGeom>
          <a:noFill/>
          <a:ln w="12700">
            <a:solidFill>
              <a:schemeClr val="tx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Rectangle: Rounded Corners 14">
            <a:extLst>
              <a:ext uri="{FF2B5EF4-FFF2-40B4-BE49-F238E27FC236}">
                <a16:creationId xmlns:a16="http://schemas.microsoft.com/office/drawing/2014/main" id="{C9F34E5C-AB40-44D4-8D5F-B3B7CF318383}"/>
              </a:ext>
            </a:extLst>
          </p:cNvPr>
          <p:cNvSpPr/>
          <p:nvPr/>
        </p:nvSpPr>
        <p:spPr>
          <a:xfrm>
            <a:off x="1521083" y="2132680"/>
            <a:ext cx="2507118" cy="554794"/>
          </a:xfrm>
          <a:prstGeom prst="roundRect">
            <a:avLst/>
          </a:pr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430" tIns="11430" rIns="11430" bIns="78288" numCol="1" spcCol="1270" anchor="ctr" anchorCtr="0">
            <a:noAutofit/>
          </a:bodyPr>
          <a:lstStyle/>
          <a:p>
            <a:pPr marL="0" lvl="0" indent="0" algn="ctr" defTabSz="800100">
              <a:lnSpc>
                <a:spcPct val="90000"/>
              </a:lnSpc>
              <a:spcBef>
                <a:spcPct val="0"/>
              </a:spcBef>
              <a:spcAft>
                <a:spcPct val="35000"/>
              </a:spcAft>
              <a:buNone/>
            </a:pPr>
            <a:r>
              <a:rPr lang="fr-FR" sz="1800" kern="1200" dirty="0"/>
              <a:t>HCC patients </a:t>
            </a:r>
            <a:r>
              <a:rPr lang="fr-FR" sz="1800" kern="1200" dirty="0" err="1"/>
              <a:t>treated</a:t>
            </a:r>
            <a:r>
              <a:rPr lang="fr-FR" sz="1800" kern="1200" dirty="0"/>
              <a:t> </a:t>
            </a:r>
            <a:r>
              <a:rPr lang="fr-FR" sz="1800" kern="1200" dirty="0" err="1"/>
              <a:t>with</a:t>
            </a:r>
            <a:r>
              <a:rPr lang="fr-FR" sz="1800" kern="1200" dirty="0"/>
              <a:t> </a:t>
            </a:r>
            <a:r>
              <a:rPr lang="fr-FR" sz="1800" kern="1200" dirty="0" err="1"/>
              <a:t>lenvatinib</a:t>
            </a:r>
            <a:r>
              <a:rPr lang="fr-FR" sz="1800" kern="1200" dirty="0"/>
              <a:t> </a:t>
            </a:r>
          </a:p>
        </p:txBody>
      </p:sp>
      <p:sp>
        <p:nvSpPr>
          <p:cNvPr id="16" name="Rectangle: Rounded Corners 15">
            <a:extLst>
              <a:ext uri="{FF2B5EF4-FFF2-40B4-BE49-F238E27FC236}">
                <a16:creationId xmlns:a16="http://schemas.microsoft.com/office/drawing/2014/main" id="{E88EAADF-BB18-4879-97EC-726144AF6B2B}"/>
              </a:ext>
            </a:extLst>
          </p:cNvPr>
          <p:cNvSpPr/>
          <p:nvPr/>
        </p:nvSpPr>
        <p:spPr>
          <a:xfrm>
            <a:off x="3334540" y="2533364"/>
            <a:ext cx="723717" cy="154110"/>
          </a:xfrm>
          <a:prstGeom prst="roundRect">
            <a:avLst/>
          </a:prstGeom>
          <a:solidFill>
            <a:schemeClr val="lt1">
              <a:hueOff val="0"/>
              <a:satOff val="0"/>
              <a:lumOff val="0"/>
              <a:alpha val="72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200" kern="1200" dirty="0">
                <a:solidFill>
                  <a:schemeClr val="tx2"/>
                </a:solidFill>
              </a:rPr>
              <a:t>(n = 557)</a:t>
            </a:r>
          </a:p>
        </p:txBody>
      </p:sp>
      <p:sp>
        <p:nvSpPr>
          <p:cNvPr id="18" name="Rectangle: Rounded Corners 17">
            <a:extLst>
              <a:ext uri="{FF2B5EF4-FFF2-40B4-BE49-F238E27FC236}">
                <a16:creationId xmlns:a16="http://schemas.microsoft.com/office/drawing/2014/main" id="{70A79F3B-C63A-4A30-A393-19375F3BB54C}"/>
              </a:ext>
            </a:extLst>
          </p:cNvPr>
          <p:cNvSpPr/>
          <p:nvPr/>
        </p:nvSpPr>
        <p:spPr>
          <a:xfrm>
            <a:off x="902839" y="3883364"/>
            <a:ext cx="1744676" cy="554794"/>
          </a:xfrm>
          <a:prstGeom prst="roundRect">
            <a:avLst/>
          </a:prstGeom>
          <a:solidFill>
            <a:schemeClr val="accent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78288" numCol="1" spcCol="1270" anchor="ctr" anchorCtr="0">
            <a:noAutofit/>
          </a:bodyPr>
          <a:lstStyle/>
          <a:p>
            <a:pPr marL="0" lvl="0" indent="0" algn="ctr" defTabSz="800100">
              <a:lnSpc>
                <a:spcPct val="90000"/>
              </a:lnSpc>
              <a:spcBef>
                <a:spcPct val="0"/>
              </a:spcBef>
              <a:spcAft>
                <a:spcPct val="35000"/>
              </a:spcAft>
              <a:buNone/>
            </a:pPr>
            <a:r>
              <a:rPr lang="fr-FR" sz="1600" kern="1200" dirty="0"/>
              <a:t>NAFLD/NASH </a:t>
            </a:r>
          </a:p>
        </p:txBody>
      </p:sp>
      <p:sp>
        <p:nvSpPr>
          <p:cNvPr id="19" name="Rectangle: Rounded Corners 18">
            <a:extLst>
              <a:ext uri="{FF2B5EF4-FFF2-40B4-BE49-F238E27FC236}">
                <a16:creationId xmlns:a16="http://schemas.microsoft.com/office/drawing/2014/main" id="{4FF2D40B-1FC7-4E0E-8A35-6FE2B7E67330}"/>
              </a:ext>
            </a:extLst>
          </p:cNvPr>
          <p:cNvSpPr/>
          <p:nvPr/>
        </p:nvSpPr>
        <p:spPr>
          <a:xfrm>
            <a:off x="1966701" y="4285804"/>
            <a:ext cx="680814" cy="166438"/>
          </a:xfrm>
          <a:prstGeom prst="roundRect">
            <a:avLst/>
          </a:prstGeom>
          <a:solidFill>
            <a:schemeClr val="lt1">
              <a:hueOff val="0"/>
              <a:satOff val="0"/>
              <a:lumOff val="0"/>
              <a:alpha val="72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200" kern="1200" dirty="0">
                <a:solidFill>
                  <a:schemeClr val="tx2"/>
                </a:solidFill>
              </a:rPr>
              <a:t>(n = 103) </a:t>
            </a:r>
          </a:p>
        </p:txBody>
      </p:sp>
      <p:sp>
        <p:nvSpPr>
          <p:cNvPr id="20" name="Rectangle: Rounded Corners 19">
            <a:extLst>
              <a:ext uri="{FF2B5EF4-FFF2-40B4-BE49-F238E27FC236}">
                <a16:creationId xmlns:a16="http://schemas.microsoft.com/office/drawing/2014/main" id="{6A8EC34F-F863-45D5-BD68-6C1721505A16}"/>
              </a:ext>
            </a:extLst>
          </p:cNvPr>
          <p:cNvSpPr/>
          <p:nvPr/>
        </p:nvSpPr>
        <p:spPr>
          <a:xfrm>
            <a:off x="2906420" y="3883364"/>
            <a:ext cx="1740026" cy="554794"/>
          </a:xfrm>
          <a:prstGeom prst="roundRect">
            <a:avLst/>
          </a:prstGeom>
          <a:solidFill>
            <a:schemeClr val="accent5">
              <a:lumMod val="50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1430" tIns="11430" rIns="11430" bIns="78288" numCol="1" spcCol="1270" anchor="ctr" anchorCtr="0">
            <a:noAutofit/>
          </a:bodyPr>
          <a:lstStyle/>
          <a:p>
            <a:pPr marL="0" lvl="0" indent="0" algn="ctr" defTabSz="800100">
              <a:lnSpc>
                <a:spcPct val="90000"/>
              </a:lnSpc>
              <a:spcBef>
                <a:spcPct val="0"/>
              </a:spcBef>
              <a:spcAft>
                <a:spcPct val="35000"/>
              </a:spcAft>
              <a:buNone/>
            </a:pPr>
            <a:r>
              <a:rPr lang="fr-FR" sz="1600" kern="1200" dirty="0"/>
              <a:t>Viral/</a:t>
            </a:r>
            <a:r>
              <a:rPr lang="fr-FR" sz="1600" kern="1200" dirty="0" err="1"/>
              <a:t>Alcoholic</a:t>
            </a:r>
            <a:r>
              <a:rPr lang="fr-FR" sz="1600" kern="1200" dirty="0"/>
              <a:t> </a:t>
            </a:r>
          </a:p>
        </p:txBody>
      </p:sp>
      <p:sp>
        <p:nvSpPr>
          <p:cNvPr id="22" name="Rectangle: Rounded Corners 21">
            <a:extLst>
              <a:ext uri="{FF2B5EF4-FFF2-40B4-BE49-F238E27FC236}">
                <a16:creationId xmlns:a16="http://schemas.microsoft.com/office/drawing/2014/main" id="{8FBEB1A9-F943-4922-9EF7-CF05F9CE8416}"/>
              </a:ext>
            </a:extLst>
          </p:cNvPr>
          <p:cNvSpPr/>
          <p:nvPr/>
        </p:nvSpPr>
        <p:spPr>
          <a:xfrm>
            <a:off x="3965633" y="4286296"/>
            <a:ext cx="680814" cy="166439"/>
          </a:xfrm>
          <a:prstGeom prst="roundRect">
            <a:avLst/>
          </a:prstGeom>
          <a:solidFill>
            <a:schemeClr val="lt1">
              <a:hueOff val="0"/>
              <a:satOff val="0"/>
              <a:lumOff val="0"/>
              <a:alpha val="72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200" kern="1200" dirty="0">
                <a:solidFill>
                  <a:schemeClr val="tx2"/>
                </a:solidFill>
              </a:rPr>
              <a:t>(n = 427) </a:t>
            </a:r>
          </a:p>
        </p:txBody>
      </p:sp>
      <p:sp>
        <p:nvSpPr>
          <p:cNvPr id="23" name="Rectangle: Rounded Corners 22">
            <a:extLst>
              <a:ext uri="{FF2B5EF4-FFF2-40B4-BE49-F238E27FC236}">
                <a16:creationId xmlns:a16="http://schemas.microsoft.com/office/drawing/2014/main" id="{CB63DE2E-D514-4E3F-B6E2-1EFE325BA368}"/>
              </a:ext>
            </a:extLst>
          </p:cNvPr>
          <p:cNvSpPr/>
          <p:nvPr/>
        </p:nvSpPr>
        <p:spPr>
          <a:xfrm>
            <a:off x="1008265" y="2974636"/>
            <a:ext cx="1634455" cy="479809"/>
          </a:xfrm>
          <a:prstGeom prst="roundRect">
            <a:avLst/>
          </a:prstGeom>
          <a:solidFill>
            <a:schemeClr val="bg2">
              <a:lumMod val="50000"/>
            </a:schemeClr>
          </a:solidFill>
          <a:ln>
            <a:noFill/>
          </a:ln>
        </p:spPr>
        <p:style>
          <a:lnRef idx="2">
            <a:schemeClr val="accent5"/>
          </a:lnRef>
          <a:fillRef idx="1">
            <a:schemeClr val="lt1"/>
          </a:fillRef>
          <a:effectRef idx="0">
            <a:schemeClr val="accent5"/>
          </a:effectRef>
          <a:fontRef idx="minor">
            <a:schemeClr val="dk1"/>
          </a:fontRef>
        </p:style>
        <p:txBody>
          <a:bodyPr spcFirstLastPara="0" vert="horz" wrap="square" lIns="11430" tIns="11430" rIns="11430" bIns="78288" numCol="1" spcCol="1270" anchor="ctr" anchorCtr="0">
            <a:noAutofit/>
          </a:bodyPr>
          <a:lstStyle/>
          <a:p>
            <a:pPr marL="0" lvl="0" indent="0" algn="ctr" defTabSz="800100">
              <a:lnSpc>
                <a:spcPct val="90000"/>
              </a:lnSpc>
              <a:spcBef>
                <a:spcPct val="0"/>
              </a:spcBef>
              <a:spcAft>
                <a:spcPct val="35000"/>
              </a:spcAft>
              <a:buNone/>
            </a:pPr>
            <a:r>
              <a:rPr lang="fr-FR" sz="1600" kern="1200" dirty="0" err="1">
                <a:solidFill>
                  <a:schemeClr val="bg1"/>
                </a:solidFill>
              </a:rPr>
              <a:t>Cryptogenic</a:t>
            </a:r>
            <a:r>
              <a:rPr lang="fr-FR" sz="1600" kern="1200" dirty="0">
                <a:solidFill>
                  <a:schemeClr val="bg1"/>
                </a:solidFill>
              </a:rPr>
              <a:t> </a:t>
            </a:r>
          </a:p>
        </p:txBody>
      </p:sp>
      <p:sp>
        <p:nvSpPr>
          <p:cNvPr id="27" name="Rectangle: Rounded Corners 26">
            <a:extLst>
              <a:ext uri="{FF2B5EF4-FFF2-40B4-BE49-F238E27FC236}">
                <a16:creationId xmlns:a16="http://schemas.microsoft.com/office/drawing/2014/main" id="{51B5B433-5ADE-4994-8CE6-88F26242B0C6}"/>
              </a:ext>
            </a:extLst>
          </p:cNvPr>
          <p:cNvSpPr/>
          <p:nvPr/>
        </p:nvSpPr>
        <p:spPr>
          <a:xfrm>
            <a:off x="2001749" y="3306094"/>
            <a:ext cx="639742" cy="171682"/>
          </a:xfrm>
          <a:prstGeom prst="roundRect">
            <a:avLst/>
          </a:prstGeom>
          <a:solidFill>
            <a:schemeClr val="lt1">
              <a:hueOff val="0"/>
              <a:satOff val="0"/>
              <a:lumOff val="0"/>
              <a:alpha val="72000"/>
            </a:schemeClr>
          </a:solidFill>
          <a:ln>
            <a:no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200" kern="1200" dirty="0">
                <a:solidFill>
                  <a:schemeClr val="tx2"/>
                </a:solidFill>
              </a:rPr>
              <a:t>(n = 27) </a:t>
            </a:r>
          </a:p>
        </p:txBody>
      </p:sp>
      <p:graphicFrame>
        <p:nvGraphicFramePr>
          <p:cNvPr id="8" name="Tableau 7"/>
          <p:cNvGraphicFramePr>
            <a:graphicFrameLocks noGrp="1"/>
          </p:cNvGraphicFramePr>
          <p:nvPr/>
        </p:nvGraphicFramePr>
        <p:xfrm>
          <a:off x="813010" y="5214693"/>
          <a:ext cx="6252627" cy="822960"/>
        </p:xfrm>
        <a:graphic>
          <a:graphicData uri="http://schemas.openxmlformats.org/drawingml/2006/table">
            <a:tbl>
              <a:tblPr firstRow="1" bandRow="1">
                <a:tableStyleId>{5C22544A-7EE6-4342-B048-85BDC9FD1C3A}</a:tableStyleId>
              </a:tblPr>
              <a:tblGrid>
                <a:gridCol w="1356122">
                  <a:extLst>
                    <a:ext uri="{9D8B030D-6E8A-4147-A177-3AD203B41FA5}">
                      <a16:colId xmlns:a16="http://schemas.microsoft.com/office/drawing/2014/main" val="2653686074"/>
                    </a:ext>
                  </a:extLst>
                </a:gridCol>
                <a:gridCol w="2124000">
                  <a:extLst>
                    <a:ext uri="{9D8B030D-6E8A-4147-A177-3AD203B41FA5}">
                      <a16:colId xmlns:a16="http://schemas.microsoft.com/office/drawing/2014/main" val="3010392353"/>
                    </a:ext>
                  </a:extLst>
                </a:gridCol>
                <a:gridCol w="2160000">
                  <a:extLst>
                    <a:ext uri="{9D8B030D-6E8A-4147-A177-3AD203B41FA5}">
                      <a16:colId xmlns:a16="http://schemas.microsoft.com/office/drawing/2014/main" val="70522907"/>
                    </a:ext>
                  </a:extLst>
                </a:gridCol>
                <a:gridCol w="612505">
                  <a:extLst>
                    <a:ext uri="{9D8B030D-6E8A-4147-A177-3AD203B41FA5}">
                      <a16:colId xmlns:a16="http://schemas.microsoft.com/office/drawing/2014/main" val="2342875973"/>
                    </a:ext>
                  </a:extLst>
                </a:gridCol>
              </a:tblGrid>
              <a:tr h="232884">
                <a:tc>
                  <a:txBody>
                    <a:bodyPr/>
                    <a:lstStyle/>
                    <a:p>
                      <a:endParaRPr lang="fr-FR" sz="1200" dirty="0"/>
                    </a:p>
                  </a:txBody>
                  <a:tcPr>
                    <a:solidFill>
                      <a:schemeClr val="accent1"/>
                    </a:solidFill>
                  </a:tcPr>
                </a:tc>
                <a:tc>
                  <a:txBody>
                    <a:bodyPr/>
                    <a:lstStyle/>
                    <a:p>
                      <a:pPr lvl="0" algn="ctr"/>
                      <a:r>
                        <a:rPr lang="fr-FR" sz="1200" dirty="0"/>
                        <a:t>NAFLD/NASH </a:t>
                      </a:r>
                    </a:p>
                  </a:txBody>
                  <a:tcPr>
                    <a:solidFill>
                      <a:schemeClr val="accent1"/>
                    </a:solidFill>
                  </a:tcPr>
                </a:tc>
                <a:tc>
                  <a:txBody>
                    <a:bodyPr/>
                    <a:lstStyle/>
                    <a:p>
                      <a:pPr lvl="0" algn="ctr"/>
                      <a:r>
                        <a:rPr lang="fr-FR" sz="1200" dirty="0"/>
                        <a:t>Viral/</a:t>
                      </a:r>
                      <a:r>
                        <a:rPr lang="fr-FR" sz="1200" dirty="0" err="1"/>
                        <a:t>Alcoholic</a:t>
                      </a:r>
                      <a:r>
                        <a:rPr lang="fr-FR" sz="1200" dirty="0"/>
                        <a:t> </a:t>
                      </a:r>
                    </a:p>
                  </a:txBody>
                  <a:tcPr>
                    <a:solidFill>
                      <a:schemeClr val="accent1"/>
                    </a:solidFill>
                  </a:tcPr>
                </a:tc>
                <a:tc>
                  <a:txBody>
                    <a:bodyPr/>
                    <a:lstStyle/>
                    <a:p>
                      <a:pPr algn="ctr"/>
                      <a:r>
                        <a:rPr lang="fr-FR" sz="1200" i="1" dirty="0"/>
                        <a:t>p</a:t>
                      </a:r>
                    </a:p>
                  </a:txBody>
                  <a:tcPr>
                    <a:solidFill>
                      <a:schemeClr val="accent1"/>
                    </a:solidFill>
                  </a:tcPr>
                </a:tc>
                <a:extLst>
                  <a:ext uri="{0D108BD9-81ED-4DB2-BD59-A6C34878D82A}">
                    <a16:rowId xmlns:a16="http://schemas.microsoft.com/office/drawing/2014/main" val="3914880689"/>
                  </a:ext>
                </a:extLst>
              </a:tr>
              <a:tr h="232884">
                <a:tc>
                  <a:txBody>
                    <a:bodyPr/>
                    <a:lstStyle/>
                    <a:p>
                      <a:r>
                        <a:rPr lang="fr-FR" sz="1200" dirty="0" err="1">
                          <a:solidFill>
                            <a:schemeClr val="tx2"/>
                          </a:solidFill>
                        </a:rPr>
                        <a:t>Median</a:t>
                      </a:r>
                      <a:r>
                        <a:rPr lang="fr-FR" sz="1200" dirty="0">
                          <a:solidFill>
                            <a:schemeClr val="tx2"/>
                          </a:solidFill>
                        </a:rPr>
                        <a:t> PFS</a:t>
                      </a:r>
                    </a:p>
                  </a:txBody>
                  <a:tcPr>
                    <a:solidFill>
                      <a:schemeClr val="accent1">
                        <a:lumMod val="20000"/>
                        <a:lumOff val="80000"/>
                      </a:schemeClr>
                    </a:solidFill>
                  </a:tcPr>
                </a:tc>
                <a:tc>
                  <a:txBody>
                    <a:bodyPr/>
                    <a:lstStyle/>
                    <a:p>
                      <a:pPr algn="ctr"/>
                      <a:r>
                        <a:rPr lang="en-US" sz="1200" dirty="0">
                          <a:solidFill>
                            <a:schemeClr val="tx2"/>
                          </a:solidFill>
                        </a:rPr>
                        <a:t>9.3 months, 95%</a:t>
                      </a:r>
                      <a:r>
                        <a:rPr lang="en-US" sz="1200" baseline="0" dirty="0">
                          <a:solidFill>
                            <a:schemeClr val="tx2"/>
                          </a:solidFill>
                        </a:rPr>
                        <a:t> </a:t>
                      </a:r>
                      <a:r>
                        <a:rPr lang="fr-FR" sz="1200" dirty="0">
                          <a:solidFill>
                            <a:schemeClr val="tx2"/>
                          </a:solidFill>
                        </a:rPr>
                        <a:t>CI 7.8–13.5</a:t>
                      </a:r>
                    </a:p>
                  </a:txBody>
                  <a:tcPr>
                    <a:solidFill>
                      <a:schemeClr val="accent1">
                        <a:lumMod val="20000"/>
                        <a:lumOff val="80000"/>
                      </a:schemeClr>
                    </a:solidFill>
                  </a:tcPr>
                </a:tc>
                <a:tc>
                  <a:txBody>
                    <a:bodyPr/>
                    <a:lstStyle/>
                    <a:p>
                      <a:pPr algn="ctr"/>
                      <a:r>
                        <a:rPr lang="en-US" sz="1200" dirty="0">
                          <a:solidFill>
                            <a:schemeClr val="tx2"/>
                          </a:solidFill>
                        </a:rPr>
                        <a:t>7.5 months, 95% CI 6.8–8.0</a:t>
                      </a:r>
                      <a:endParaRPr lang="fr-FR" sz="1200" dirty="0">
                        <a:solidFill>
                          <a:schemeClr val="tx2"/>
                        </a:solidFill>
                      </a:endParaRPr>
                    </a:p>
                  </a:txBody>
                  <a:tcPr>
                    <a:solidFill>
                      <a:schemeClr val="accent1">
                        <a:lumMod val="20000"/>
                        <a:lumOff val="80000"/>
                      </a:schemeClr>
                    </a:solidFill>
                  </a:tcPr>
                </a:tc>
                <a:tc>
                  <a:txBody>
                    <a:bodyPr/>
                    <a:lstStyle/>
                    <a:p>
                      <a:pPr algn="ctr"/>
                      <a:r>
                        <a:rPr lang="fr-FR" sz="1200" dirty="0">
                          <a:solidFill>
                            <a:schemeClr val="tx2"/>
                          </a:solidFill>
                        </a:rPr>
                        <a:t>0.012</a:t>
                      </a:r>
                    </a:p>
                  </a:txBody>
                  <a:tcPr>
                    <a:solidFill>
                      <a:schemeClr val="accent1">
                        <a:lumMod val="20000"/>
                        <a:lumOff val="80000"/>
                      </a:schemeClr>
                    </a:solidFill>
                  </a:tcPr>
                </a:tc>
                <a:extLst>
                  <a:ext uri="{0D108BD9-81ED-4DB2-BD59-A6C34878D82A}">
                    <a16:rowId xmlns:a16="http://schemas.microsoft.com/office/drawing/2014/main" val="135258052"/>
                  </a:ext>
                </a:extLst>
              </a:tr>
              <a:tr h="232884">
                <a:tc>
                  <a:txBody>
                    <a:bodyPr/>
                    <a:lstStyle/>
                    <a:p>
                      <a:r>
                        <a:rPr lang="fr-FR" sz="1200" dirty="0" err="1">
                          <a:solidFill>
                            <a:schemeClr val="tx2"/>
                          </a:solidFill>
                        </a:rPr>
                        <a:t>Median</a:t>
                      </a:r>
                      <a:r>
                        <a:rPr lang="fr-FR" sz="1200" baseline="0" dirty="0">
                          <a:solidFill>
                            <a:schemeClr val="tx2"/>
                          </a:solidFill>
                        </a:rPr>
                        <a:t> OS </a:t>
                      </a:r>
                      <a:endParaRPr lang="fr-FR" sz="1200" dirty="0">
                        <a:solidFill>
                          <a:schemeClr val="tx2"/>
                        </a:solidFill>
                      </a:endParaRPr>
                    </a:p>
                  </a:txBody>
                  <a:tcPr>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fr-FR" sz="1200" dirty="0">
                          <a:solidFill>
                            <a:schemeClr val="tx2"/>
                          </a:solidFill>
                        </a:rPr>
                        <a:t>20.5 </a:t>
                      </a:r>
                      <a:r>
                        <a:rPr lang="fr-FR" sz="1200" dirty="0" err="1">
                          <a:solidFill>
                            <a:schemeClr val="tx2"/>
                          </a:solidFill>
                        </a:rPr>
                        <a:t>months</a:t>
                      </a:r>
                      <a:r>
                        <a:rPr lang="fr-FR" sz="1200" dirty="0">
                          <a:solidFill>
                            <a:schemeClr val="tx2"/>
                          </a:solidFill>
                        </a:rPr>
                        <a:t>, 95% CI 16.8–29.5</a:t>
                      </a:r>
                    </a:p>
                  </a:txBody>
                  <a:tcPr>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fr-FR" sz="1200" dirty="0">
                          <a:solidFill>
                            <a:schemeClr val="tx2"/>
                          </a:solidFill>
                        </a:rPr>
                        <a:t>16.9 </a:t>
                      </a:r>
                      <a:r>
                        <a:rPr lang="fr-FR" sz="1200" dirty="0" err="1">
                          <a:solidFill>
                            <a:schemeClr val="tx2"/>
                          </a:solidFill>
                        </a:rPr>
                        <a:t>months</a:t>
                      </a:r>
                      <a:r>
                        <a:rPr lang="fr-FR" sz="1200" dirty="0">
                          <a:solidFill>
                            <a:schemeClr val="tx2"/>
                          </a:solidFill>
                        </a:rPr>
                        <a:t>, 95% CI 14.5–18.6</a:t>
                      </a:r>
                    </a:p>
                  </a:txBody>
                  <a:tcPr>
                    <a:lnB w="12700" cap="flat" cmpd="sng" algn="ctr">
                      <a:solidFill>
                        <a:schemeClr val="accent1"/>
                      </a:solidFill>
                      <a:prstDash val="solid"/>
                      <a:round/>
                      <a:headEnd type="none" w="med" len="med"/>
                      <a:tailEnd type="none" w="med" len="med"/>
                    </a:lnB>
                    <a:solidFill>
                      <a:schemeClr val="bg1"/>
                    </a:solidFill>
                  </a:tcPr>
                </a:tc>
                <a:tc>
                  <a:txBody>
                    <a:bodyPr/>
                    <a:lstStyle/>
                    <a:p>
                      <a:pPr algn="ctr"/>
                      <a:r>
                        <a:rPr lang="fr-FR" sz="1200" dirty="0">
                          <a:solidFill>
                            <a:schemeClr val="tx2"/>
                          </a:solidFill>
                        </a:rPr>
                        <a:t>0.057</a:t>
                      </a:r>
                    </a:p>
                  </a:txBody>
                  <a:tcPr>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570842743"/>
                  </a:ext>
                </a:extLst>
              </a:tr>
            </a:tbl>
          </a:graphicData>
        </a:graphic>
      </p:graphicFrame>
      <p:sp>
        <p:nvSpPr>
          <p:cNvPr id="17" name="Rectangle 16"/>
          <p:cNvSpPr/>
          <p:nvPr/>
        </p:nvSpPr>
        <p:spPr>
          <a:xfrm>
            <a:off x="6802292" y="5038675"/>
            <a:ext cx="4078405" cy="261610"/>
          </a:xfrm>
          <a:prstGeom prst="rect">
            <a:avLst/>
          </a:prstGeom>
        </p:spPr>
        <p:txBody>
          <a:bodyPr wrap="square">
            <a:spAutoFit/>
          </a:bodyPr>
          <a:lstStyle/>
          <a:p>
            <a:pPr algn="ctr"/>
            <a:r>
              <a:rPr lang="en-US" sz="1100" dirty="0">
                <a:solidFill>
                  <a:schemeClr val="tx2"/>
                </a:solidFill>
              </a:rPr>
              <a:t>PFS : Progression-free survival, OS : overall survival</a:t>
            </a:r>
            <a:endParaRPr lang="fr-FR" sz="1100" dirty="0">
              <a:solidFill>
                <a:schemeClr val="tx2"/>
              </a:solidFill>
              <a:latin typeface="MinionPro-Regular"/>
            </a:endParaRPr>
          </a:p>
        </p:txBody>
      </p:sp>
      <p:grpSp>
        <p:nvGrpSpPr>
          <p:cNvPr id="539" name="Group 538">
            <a:extLst>
              <a:ext uri="{FF2B5EF4-FFF2-40B4-BE49-F238E27FC236}">
                <a16:creationId xmlns:a16="http://schemas.microsoft.com/office/drawing/2014/main" id="{487D965B-DC1B-4610-8D66-1FAA882FFB85}"/>
              </a:ext>
            </a:extLst>
          </p:cNvPr>
          <p:cNvGrpSpPr/>
          <p:nvPr/>
        </p:nvGrpSpPr>
        <p:grpSpPr>
          <a:xfrm>
            <a:off x="5187621" y="1915047"/>
            <a:ext cx="3114168" cy="2942908"/>
            <a:chOff x="5187621" y="1810272"/>
            <a:chExt cx="3114168" cy="2942908"/>
          </a:xfrm>
        </p:grpSpPr>
        <p:sp>
          <p:nvSpPr>
            <p:cNvPr id="25" name="ZoneTexte 24"/>
            <p:cNvSpPr txBox="1"/>
            <p:nvPr/>
          </p:nvSpPr>
          <p:spPr>
            <a:xfrm>
              <a:off x="7016427" y="1810272"/>
              <a:ext cx="519886" cy="369332"/>
            </a:xfrm>
            <a:prstGeom prst="rect">
              <a:avLst/>
            </a:prstGeom>
            <a:noFill/>
          </p:spPr>
          <p:txBody>
            <a:bodyPr wrap="none" rtlCol="0">
              <a:spAutoFit/>
            </a:bodyPr>
            <a:lstStyle/>
            <a:p>
              <a:r>
                <a:rPr lang="fr-FR" b="1" dirty="0">
                  <a:solidFill>
                    <a:schemeClr val="accent1"/>
                  </a:solidFill>
                </a:rPr>
                <a:t>PFS</a:t>
              </a:r>
            </a:p>
          </p:txBody>
        </p:sp>
        <p:grpSp>
          <p:nvGrpSpPr>
            <p:cNvPr id="30" name="Group 29">
              <a:extLst>
                <a:ext uri="{FF2B5EF4-FFF2-40B4-BE49-F238E27FC236}">
                  <a16:creationId xmlns:a16="http://schemas.microsoft.com/office/drawing/2014/main" id="{5D239FD0-71D1-404E-A425-56FF9F66D318}"/>
                </a:ext>
              </a:extLst>
            </p:cNvPr>
            <p:cNvGrpSpPr/>
            <p:nvPr/>
          </p:nvGrpSpPr>
          <p:grpSpPr>
            <a:xfrm>
              <a:off x="5187621" y="1965556"/>
              <a:ext cx="3114168" cy="2787624"/>
              <a:chOff x="1493039" y="1848896"/>
              <a:chExt cx="3273564" cy="3793490"/>
            </a:xfrm>
          </p:grpSpPr>
          <p:sp>
            <p:nvSpPr>
              <p:cNvPr id="31" name="TextBox 115">
                <a:extLst>
                  <a:ext uri="{FF2B5EF4-FFF2-40B4-BE49-F238E27FC236}">
                    <a16:creationId xmlns:a16="http://schemas.microsoft.com/office/drawing/2014/main" id="{A4ADC016-B942-4FDF-9F2D-ADAB1B12EF30}"/>
                  </a:ext>
                </a:extLst>
              </p:cNvPr>
              <p:cNvSpPr txBox="1">
                <a:spLocks noChangeArrowheads="1"/>
              </p:cNvSpPr>
              <p:nvPr/>
            </p:nvSpPr>
            <p:spPr bwMode="auto">
              <a:xfrm>
                <a:off x="2230502" y="5057354"/>
                <a:ext cx="2536101" cy="2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Progression-free survival (months)</a:t>
                </a:r>
                <a:endParaRPr kumimoji="0" lang="en-GB" sz="1200" b="0" i="0" u="none" strike="noStrike" kern="1200" cap="none" spc="0" normalizeH="0" baseline="0" dirty="0">
                  <a:ln>
                    <a:noFill/>
                  </a:ln>
                  <a:solidFill>
                    <a:schemeClr val="tx2"/>
                  </a:solidFill>
                  <a:effectLst/>
                  <a:uLnTx/>
                  <a:uFillTx/>
                  <a:latin typeface="+mn-lt"/>
                </a:endParaRPr>
              </a:p>
            </p:txBody>
          </p:sp>
          <p:sp>
            <p:nvSpPr>
              <p:cNvPr id="32" name="TextBox 100">
                <a:extLst>
                  <a:ext uri="{FF2B5EF4-FFF2-40B4-BE49-F238E27FC236}">
                    <a16:creationId xmlns:a16="http://schemas.microsoft.com/office/drawing/2014/main" id="{62FE4289-7E5A-4C97-95F3-E524163F00D1}"/>
                  </a:ext>
                </a:extLst>
              </p:cNvPr>
              <p:cNvSpPr txBox="1">
                <a:spLocks noChangeArrowheads="1"/>
              </p:cNvSpPr>
              <p:nvPr/>
            </p:nvSpPr>
            <p:spPr bwMode="auto">
              <a:xfrm>
                <a:off x="1970201" y="4086092"/>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20</a:t>
                </a:r>
              </a:p>
            </p:txBody>
          </p:sp>
          <p:sp>
            <p:nvSpPr>
              <p:cNvPr id="33" name="TextBox 101">
                <a:extLst>
                  <a:ext uri="{FF2B5EF4-FFF2-40B4-BE49-F238E27FC236}">
                    <a16:creationId xmlns:a16="http://schemas.microsoft.com/office/drawing/2014/main" id="{4147A6B2-E024-47F8-9C8A-5C14616AB7D9}"/>
                  </a:ext>
                </a:extLst>
              </p:cNvPr>
              <p:cNvSpPr txBox="1">
                <a:spLocks noChangeArrowheads="1"/>
              </p:cNvSpPr>
              <p:nvPr/>
            </p:nvSpPr>
            <p:spPr bwMode="auto">
              <a:xfrm>
                <a:off x="2052770" y="4599492"/>
                <a:ext cx="82567"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34" name="TextBox 102">
                <a:extLst>
                  <a:ext uri="{FF2B5EF4-FFF2-40B4-BE49-F238E27FC236}">
                    <a16:creationId xmlns:a16="http://schemas.microsoft.com/office/drawing/2014/main" id="{D0D81CEF-DCCE-44B3-BE9C-369BAE6D65C3}"/>
                  </a:ext>
                </a:extLst>
              </p:cNvPr>
              <p:cNvSpPr txBox="1">
                <a:spLocks noChangeArrowheads="1"/>
              </p:cNvSpPr>
              <p:nvPr/>
            </p:nvSpPr>
            <p:spPr bwMode="auto">
              <a:xfrm>
                <a:off x="1970201" y="3566595"/>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35" name="TextBox 105">
                <a:extLst>
                  <a:ext uri="{FF2B5EF4-FFF2-40B4-BE49-F238E27FC236}">
                    <a16:creationId xmlns:a16="http://schemas.microsoft.com/office/drawing/2014/main" id="{23146DA8-A08E-4576-8B39-424407B1F861}"/>
                  </a:ext>
                </a:extLst>
              </p:cNvPr>
              <p:cNvSpPr txBox="1">
                <a:spLocks noChangeArrowheads="1"/>
              </p:cNvSpPr>
              <p:nvPr/>
            </p:nvSpPr>
            <p:spPr bwMode="auto">
              <a:xfrm>
                <a:off x="1887637" y="2065824"/>
                <a:ext cx="247702"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100</a:t>
                </a:r>
              </a:p>
            </p:txBody>
          </p:sp>
          <p:cxnSp>
            <p:nvCxnSpPr>
              <p:cNvPr id="36" name="Straight Connector 107">
                <a:extLst>
                  <a:ext uri="{FF2B5EF4-FFF2-40B4-BE49-F238E27FC236}">
                    <a16:creationId xmlns:a16="http://schemas.microsoft.com/office/drawing/2014/main" id="{CC409E36-A8CF-4BF6-967C-01A58A92CE8F}"/>
                  </a:ext>
                </a:extLst>
              </p:cNvPr>
              <p:cNvCxnSpPr>
                <a:cxnSpLocks noChangeShapeType="1"/>
              </p:cNvCxnSpPr>
              <p:nvPr/>
            </p:nvCxnSpPr>
            <p:spPr bwMode="auto">
              <a:xfrm>
                <a:off x="2169989" y="472435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7" name="Straight Connector 106">
                <a:extLst>
                  <a:ext uri="{FF2B5EF4-FFF2-40B4-BE49-F238E27FC236}">
                    <a16:creationId xmlns:a16="http://schemas.microsoft.com/office/drawing/2014/main" id="{42A8F89E-6809-4D4A-8747-166F342871F8}"/>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108">
                <a:extLst>
                  <a:ext uri="{FF2B5EF4-FFF2-40B4-BE49-F238E27FC236}">
                    <a16:creationId xmlns:a16="http://schemas.microsoft.com/office/drawing/2014/main" id="{3F29F763-B95C-4358-A55C-B590A8FD1940}"/>
                  </a:ext>
                </a:extLst>
              </p:cNvPr>
              <p:cNvCxnSpPr>
                <a:cxnSpLocks noChangeShapeType="1"/>
              </p:cNvCxnSpPr>
              <p:nvPr/>
            </p:nvCxnSpPr>
            <p:spPr bwMode="auto">
              <a:xfrm>
                <a:off x="2169989" y="420936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09">
                <a:extLst>
                  <a:ext uri="{FF2B5EF4-FFF2-40B4-BE49-F238E27FC236}">
                    <a16:creationId xmlns:a16="http://schemas.microsoft.com/office/drawing/2014/main" id="{6DBEF6C5-F3A7-4909-B5C8-0643F61CACC4}"/>
                  </a:ext>
                </a:extLst>
              </p:cNvPr>
              <p:cNvCxnSpPr>
                <a:cxnSpLocks noChangeShapeType="1"/>
              </p:cNvCxnSpPr>
              <p:nvPr/>
            </p:nvCxnSpPr>
            <p:spPr bwMode="auto">
              <a:xfrm>
                <a:off x="2169989" y="368920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112">
                <a:extLst>
                  <a:ext uri="{FF2B5EF4-FFF2-40B4-BE49-F238E27FC236}">
                    <a16:creationId xmlns:a16="http://schemas.microsoft.com/office/drawing/2014/main" id="{D60E9AF3-77F8-4D63-B470-A8BE22948108}"/>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109">
                <a:extLst>
                  <a:ext uri="{FF2B5EF4-FFF2-40B4-BE49-F238E27FC236}">
                    <a16:creationId xmlns:a16="http://schemas.microsoft.com/office/drawing/2014/main" id="{A33624C9-FF0B-45EA-A49D-5A95C16AA61D}"/>
                  </a:ext>
                </a:extLst>
              </p:cNvPr>
              <p:cNvCxnSpPr>
                <a:cxnSpLocks noChangeShapeType="1"/>
              </p:cNvCxnSpPr>
              <p:nvPr/>
            </p:nvCxnSpPr>
            <p:spPr bwMode="auto">
              <a:xfrm>
                <a:off x="2169990" y="318689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2" name="TextBox 102">
                <a:extLst>
                  <a:ext uri="{FF2B5EF4-FFF2-40B4-BE49-F238E27FC236}">
                    <a16:creationId xmlns:a16="http://schemas.microsoft.com/office/drawing/2014/main" id="{ACCC6B4E-D076-42BB-B421-C7FA5CD0A59E}"/>
                  </a:ext>
                </a:extLst>
              </p:cNvPr>
              <p:cNvSpPr txBox="1">
                <a:spLocks noChangeArrowheads="1"/>
              </p:cNvSpPr>
              <p:nvPr/>
            </p:nvSpPr>
            <p:spPr bwMode="auto">
              <a:xfrm>
                <a:off x="1970203" y="3064284"/>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60</a:t>
                </a:r>
              </a:p>
            </p:txBody>
          </p:sp>
          <p:cxnSp>
            <p:nvCxnSpPr>
              <p:cNvPr id="43" name="Straight Connector 121">
                <a:extLst>
                  <a:ext uri="{FF2B5EF4-FFF2-40B4-BE49-F238E27FC236}">
                    <a16:creationId xmlns:a16="http://schemas.microsoft.com/office/drawing/2014/main" id="{51D3B67A-7529-428C-8756-43608E8A97D3}"/>
                  </a:ext>
                </a:extLst>
              </p:cNvPr>
              <p:cNvCxnSpPr>
                <a:cxnSpLocks noChangeShapeType="1"/>
              </p:cNvCxnSpPr>
              <p:nvPr/>
            </p:nvCxnSpPr>
            <p:spPr bwMode="auto">
              <a:xfrm flipV="1">
                <a:off x="2235423" y="4814615"/>
                <a:ext cx="2489683"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4" name="TextBox 116">
                <a:extLst>
                  <a:ext uri="{FF2B5EF4-FFF2-40B4-BE49-F238E27FC236}">
                    <a16:creationId xmlns:a16="http://schemas.microsoft.com/office/drawing/2014/main" id="{2EAD3077-B041-4365-B4E3-674AD7B7D556}"/>
                  </a:ext>
                </a:extLst>
              </p:cNvPr>
              <p:cNvSpPr txBox="1">
                <a:spLocks noChangeArrowheads="1"/>
              </p:cNvSpPr>
              <p:nvPr/>
            </p:nvSpPr>
            <p:spPr bwMode="auto">
              <a:xfrm>
                <a:off x="2152964"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45" name="TextBox 117">
                <a:extLst>
                  <a:ext uri="{FF2B5EF4-FFF2-40B4-BE49-F238E27FC236}">
                    <a16:creationId xmlns:a16="http://schemas.microsoft.com/office/drawing/2014/main" id="{3B61A23B-C0B3-4C15-AB96-3FCBCC4961B5}"/>
                  </a:ext>
                </a:extLst>
              </p:cNvPr>
              <p:cNvSpPr txBox="1">
                <a:spLocks noChangeArrowheads="1"/>
              </p:cNvSpPr>
              <p:nvPr/>
            </p:nvSpPr>
            <p:spPr bwMode="auto">
              <a:xfrm>
                <a:off x="4021873" y="4879762"/>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30</a:t>
                </a:r>
              </a:p>
            </p:txBody>
          </p:sp>
          <p:sp>
            <p:nvSpPr>
              <p:cNvPr id="46" name="TextBox 137">
                <a:extLst>
                  <a:ext uri="{FF2B5EF4-FFF2-40B4-BE49-F238E27FC236}">
                    <a16:creationId xmlns:a16="http://schemas.microsoft.com/office/drawing/2014/main" id="{C1C23EA0-737E-4FC4-B39E-8301F407B573}"/>
                  </a:ext>
                </a:extLst>
              </p:cNvPr>
              <p:cNvSpPr txBox="1">
                <a:spLocks noChangeArrowheads="1"/>
              </p:cNvSpPr>
              <p:nvPr/>
            </p:nvSpPr>
            <p:spPr bwMode="auto">
              <a:xfrm>
                <a:off x="2764436"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10</a:t>
                </a:r>
                <a:endParaRPr kumimoji="0" lang="en-GB" sz="1200" b="0" i="0" u="none" strike="noStrike" kern="1200" cap="none" spc="0" normalizeH="0" baseline="0" dirty="0">
                  <a:ln>
                    <a:noFill/>
                  </a:ln>
                  <a:solidFill>
                    <a:schemeClr val="tx2"/>
                  </a:solidFill>
                  <a:effectLst/>
                  <a:uLnTx/>
                  <a:uFillTx/>
                  <a:latin typeface="+mn-lt"/>
                  <a:ea typeface="+mn-ea"/>
                  <a:cs typeface="+mn-cs"/>
                </a:endParaRPr>
              </a:p>
            </p:txBody>
          </p:sp>
          <p:sp>
            <p:nvSpPr>
              <p:cNvPr id="48" name="TextBox 117">
                <a:extLst>
                  <a:ext uri="{FF2B5EF4-FFF2-40B4-BE49-F238E27FC236}">
                    <a16:creationId xmlns:a16="http://schemas.microsoft.com/office/drawing/2014/main" id="{5F17F228-A5AF-42E2-83AF-5CA4F51206EF}"/>
                  </a:ext>
                </a:extLst>
              </p:cNvPr>
              <p:cNvSpPr txBox="1">
                <a:spLocks noChangeArrowheads="1"/>
              </p:cNvSpPr>
              <p:nvPr/>
            </p:nvSpPr>
            <p:spPr bwMode="auto">
              <a:xfrm>
                <a:off x="3399456"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endParaRPr kumimoji="0" lang="en-GB" sz="1200" b="0" i="0" u="none" strike="noStrike" kern="1200" cap="none" spc="0" normalizeH="0" baseline="0" dirty="0">
                  <a:ln>
                    <a:noFill/>
                  </a:ln>
                  <a:solidFill>
                    <a:schemeClr val="tx2"/>
                  </a:solidFill>
                  <a:effectLst/>
                  <a:uLnTx/>
                  <a:uFillTx/>
                  <a:latin typeface="+mn-lt"/>
                </a:endParaRPr>
              </a:p>
            </p:txBody>
          </p:sp>
          <p:grpSp>
            <p:nvGrpSpPr>
              <p:cNvPr id="49" name="Group 48">
                <a:extLst>
                  <a:ext uri="{FF2B5EF4-FFF2-40B4-BE49-F238E27FC236}">
                    <a16:creationId xmlns:a16="http://schemas.microsoft.com/office/drawing/2014/main" id="{F146CBE8-445F-43AC-82F8-4FF788FC2A21}"/>
                  </a:ext>
                </a:extLst>
              </p:cNvPr>
              <p:cNvGrpSpPr/>
              <p:nvPr/>
            </p:nvGrpSpPr>
            <p:grpSpPr>
              <a:xfrm>
                <a:off x="2319526" y="4395529"/>
                <a:ext cx="1031084" cy="372759"/>
                <a:chOff x="2586841" y="5082123"/>
                <a:chExt cx="1031084" cy="372759"/>
              </a:xfrm>
            </p:grpSpPr>
            <p:sp>
              <p:nvSpPr>
                <p:cNvPr id="57" name="TextBox 116">
                  <a:extLst>
                    <a:ext uri="{FF2B5EF4-FFF2-40B4-BE49-F238E27FC236}">
                      <a16:creationId xmlns:a16="http://schemas.microsoft.com/office/drawing/2014/main" id="{69157704-9031-467C-A729-1881771B0F17}"/>
                    </a:ext>
                  </a:extLst>
                </p:cNvPr>
                <p:cNvSpPr txBox="1">
                  <a:spLocks noChangeArrowheads="1"/>
                </p:cNvSpPr>
                <p:nvPr/>
              </p:nvSpPr>
              <p:spPr bwMode="auto">
                <a:xfrm>
                  <a:off x="2833331" y="5302028"/>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Viral/Alcohol</a:t>
                  </a:r>
                </a:p>
              </p:txBody>
            </p:sp>
            <p:cxnSp>
              <p:nvCxnSpPr>
                <p:cNvPr id="58" name="Straight Connector 57">
                  <a:extLst>
                    <a:ext uri="{FF2B5EF4-FFF2-40B4-BE49-F238E27FC236}">
                      <a16:creationId xmlns:a16="http://schemas.microsoft.com/office/drawing/2014/main" id="{4F1D5231-3177-43A1-A5A2-A691B32C0EEE}"/>
                    </a:ext>
                  </a:extLst>
                </p:cNvPr>
                <p:cNvCxnSpPr>
                  <a:cxnSpLocks/>
                </p:cNvCxnSpPr>
                <p:nvPr/>
              </p:nvCxnSpPr>
              <p:spPr>
                <a:xfrm flipH="1">
                  <a:off x="2586841" y="5168219"/>
                  <a:ext cx="179999"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C12F4F1B-3345-4829-88C9-B78425A1DC35}"/>
                    </a:ext>
                  </a:extLst>
                </p:cNvPr>
                <p:cNvCxnSpPr>
                  <a:cxnSpLocks/>
                </p:cNvCxnSpPr>
                <p:nvPr/>
              </p:nvCxnSpPr>
              <p:spPr>
                <a:xfrm flipH="1">
                  <a:off x="2589716" y="5387098"/>
                  <a:ext cx="17999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60" name="TextBox 116">
                  <a:extLst>
                    <a:ext uri="{FF2B5EF4-FFF2-40B4-BE49-F238E27FC236}">
                      <a16:creationId xmlns:a16="http://schemas.microsoft.com/office/drawing/2014/main" id="{1CFECBEE-B8AC-46C9-9C35-F8EC3A9176C6}"/>
                    </a:ext>
                  </a:extLst>
                </p:cNvPr>
                <p:cNvSpPr txBox="1">
                  <a:spLocks noChangeArrowheads="1"/>
                </p:cNvSpPr>
                <p:nvPr/>
              </p:nvSpPr>
              <p:spPr bwMode="auto">
                <a:xfrm>
                  <a:off x="2819070" y="5082123"/>
                  <a:ext cx="798855" cy="18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NAFKD/NASH</a:t>
                  </a:r>
                </a:p>
              </p:txBody>
            </p:sp>
          </p:grpSp>
          <p:grpSp>
            <p:nvGrpSpPr>
              <p:cNvPr id="50" name="Group 49">
                <a:extLst>
                  <a:ext uri="{FF2B5EF4-FFF2-40B4-BE49-F238E27FC236}">
                    <a16:creationId xmlns:a16="http://schemas.microsoft.com/office/drawing/2014/main" id="{365BD4F0-BF5D-47D5-92A9-0610D738FC21}"/>
                  </a:ext>
                </a:extLst>
              </p:cNvPr>
              <p:cNvGrpSpPr/>
              <p:nvPr/>
            </p:nvGrpSpPr>
            <p:grpSpPr>
              <a:xfrm>
                <a:off x="2337736" y="4815636"/>
                <a:ext cx="1875814" cy="72002"/>
                <a:chOff x="2337736" y="4815636"/>
                <a:chExt cx="1875814" cy="72002"/>
              </a:xfrm>
            </p:grpSpPr>
            <p:cxnSp>
              <p:nvCxnSpPr>
                <p:cNvPr id="52" name="Straight Connector 125">
                  <a:extLst>
                    <a:ext uri="{FF2B5EF4-FFF2-40B4-BE49-F238E27FC236}">
                      <a16:creationId xmlns:a16="http://schemas.microsoft.com/office/drawing/2014/main" id="{3529CA08-EBE3-410F-BE1D-2AA473AB6BE9}"/>
                    </a:ext>
                  </a:extLst>
                </p:cNvPr>
                <p:cNvCxnSpPr>
                  <a:cxnSpLocks noChangeShapeType="1"/>
                </p:cNvCxnSpPr>
                <p:nvPr/>
              </p:nvCxnSpPr>
              <p:spPr bwMode="auto">
                <a:xfrm rot="16200000">
                  <a:off x="417754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3" name="Straight Connector 126">
                  <a:extLst>
                    <a:ext uri="{FF2B5EF4-FFF2-40B4-BE49-F238E27FC236}">
                      <a16:creationId xmlns:a16="http://schemas.microsoft.com/office/drawing/2014/main" id="{476F746E-B334-4B7A-A00C-16849ADC5FF6}"/>
                    </a:ext>
                  </a:extLst>
                </p:cNvPr>
                <p:cNvCxnSpPr>
                  <a:cxnSpLocks noChangeShapeType="1"/>
                </p:cNvCxnSpPr>
                <p:nvPr/>
              </p:nvCxnSpPr>
              <p:spPr bwMode="auto">
                <a:xfrm rot="16200000">
                  <a:off x="2301735"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138">
                  <a:extLst>
                    <a:ext uri="{FF2B5EF4-FFF2-40B4-BE49-F238E27FC236}">
                      <a16:creationId xmlns:a16="http://schemas.microsoft.com/office/drawing/2014/main" id="{EB1BA784-0BFE-4EC7-9BE6-D0950E13812C}"/>
                    </a:ext>
                  </a:extLst>
                </p:cNvPr>
                <p:cNvCxnSpPr>
                  <a:cxnSpLocks noChangeShapeType="1"/>
                </p:cNvCxnSpPr>
                <p:nvPr/>
              </p:nvCxnSpPr>
              <p:spPr bwMode="auto">
                <a:xfrm rot="16200000">
                  <a:off x="2906546"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125">
                  <a:extLst>
                    <a:ext uri="{FF2B5EF4-FFF2-40B4-BE49-F238E27FC236}">
                      <a16:creationId xmlns:a16="http://schemas.microsoft.com/office/drawing/2014/main" id="{AA1C1714-C973-4D31-AB87-0EDFC3669CF6}"/>
                    </a:ext>
                  </a:extLst>
                </p:cNvPr>
                <p:cNvCxnSpPr>
                  <a:cxnSpLocks noChangeShapeType="1"/>
                </p:cNvCxnSpPr>
                <p:nvPr/>
              </p:nvCxnSpPr>
              <p:spPr bwMode="auto">
                <a:xfrm rot="16200000">
                  <a:off x="3542903"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cxnSp>
            <p:nvCxnSpPr>
              <p:cNvPr id="114" name="Straight Connector 109">
                <a:extLst>
                  <a:ext uri="{FF2B5EF4-FFF2-40B4-BE49-F238E27FC236}">
                    <a16:creationId xmlns:a16="http://schemas.microsoft.com/office/drawing/2014/main" id="{D9AE5997-83B7-4818-A0A2-8E63A498DD01}"/>
                  </a:ext>
                </a:extLst>
              </p:cNvPr>
              <p:cNvCxnSpPr>
                <a:cxnSpLocks noChangeShapeType="1"/>
              </p:cNvCxnSpPr>
              <p:nvPr/>
            </p:nvCxnSpPr>
            <p:spPr bwMode="auto">
              <a:xfrm>
                <a:off x="2170419" y="2690985"/>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15" name="TextBox 102">
                <a:extLst>
                  <a:ext uri="{FF2B5EF4-FFF2-40B4-BE49-F238E27FC236}">
                    <a16:creationId xmlns:a16="http://schemas.microsoft.com/office/drawing/2014/main" id="{93355CB7-E652-4968-BBDB-653AF8F045A0}"/>
                  </a:ext>
                </a:extLst>
              </p:cNvPr>
              <p:cNvSpPr txBox="1">
                <a:spLocks noChangeArrowheads="1"/>
              </p:cNvSpPr>
              <p:nvPr/>
            </p:nvSpPr>
            <p:spPr bwMode="auto">
              <a:xfrm>
                <a:off x="1970632" y="2568377"/>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8</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16" name="TextBox 105">
                <a:extLst>
                  <a:ext uri="{FF2B5EF4-FFF2-40B4-BE49-F238E27FC236}">
                    <a16:creationId xmlns:a16="http://schemas.microsoft.com/office/drawing/2014/main" id="{4EBE0253-AD18-46B0-9998-243B50F4875B}"/>
                  </a:ext>
                </a:extLst>
              </p:cNvPr>
              <p:cNvSpPr txBox="1">
                <a:spLocks noChangeArrowheads="1"/>
              </p:cNvSpPr>
              <p:nvPr/>
            </p:nvSpPr>
            <p:spPr bwMode="auto">
              <a:xfrm>
                <a:off x="2083302" y="1848896"/>
                <a:ext cx="116268"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a:t>
                </a:r>
              </a:p>
            </p:txBody>
          </p:sp>
          <p:sp>
            <p:nvSpPr>
              <p:cNvPr id="118" name="TextBox 116">
                <a:extLst>
                  <a:ext uri="{FF2B5EF4-FFF2-40B4-BE49-F238E27FC236}">
                    <a16:creationId xmlns:a16="http://schemas.microsoft.com/office/drawing/2014/main" id="{9E042E91-864F-430B-B2A1-F5D2098D73F5}"/>
                  </a:ext>
                </a:extLst>
              </p:cNvPr>
              <p:cNvSpPr txBox="1">
                <a:spLocks noChangeArrowheads="1"/>
              </p:cNvSpPr>
              <p:nvPr/>
            </p:nvSpPr>
            <p:spPr bwMode="auto">
              <a:xfrm>
                <a:off x="2145599" y="5304043"/>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103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127</a:t>
                </a:r>
              </a:p>
            </p:txBody>
          </p:sp>
          <p:sp>
            <p:nvSpPr>
              <p:cNvPr id="119" name="TextBox 117">
                <a:extLst>
                  <a:ext uri="{FF2B5EF4-FFF2-40B4-BE49-F238E27FC236}">
                    <a16:creationId xmlns:a16="http://schemas.microsoft.com/office/drawing/2014/main" id="{B580E68B-9B77-4210-836C-E9E7E0C610AA}"/>
                  </a:ext>
                </a:extLst>
              </p:cNvPr>
              <p:cNvSpPr txBox="1">
                <a:spLocks noChangeArrowheads="1"/>
              </p:cNvSpPr>
              <p:nvPr/>
            </p:nvSpPr>
            <p:spPr bwMode="auto">
              <a:xfrm>
                <a:off x="4014507" y="530404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5</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15</a:t>
                </a:r>
                <a:endParaRPr kumimoji="0" lang="en-GB" sz="1050" b="0" i="0" u="none" strike="noStrike" kern="1200" cap="none" spc="0" normalizeH="0" baseline="0" dirty="0">
                  <a:ln>
                    <a:noFill/>
                  </a:ln>
                  <a:solidFill>
                    <a:schemeClr val="tx2"/>
                  </a:solidFill>
                  <a:effectLst/>
                  <a:uLnTx/>
                  <a:uFillTx/>
                  <a:latin typeface="+mn-lt"/>
                  <a:ea typeface="+mn-ea"/>
                  <a:cs typeface="+mn-cs"/>
                </a:endParaRPr>
              </a:p>
            </p:txBody>
          </p:sp>
          <p:sp>
            <p:nvSpPr>
              <p:cNvPr id="120" name="TextBox 137">
                <a:extLst>
                  <a:ext uri="{FF2B5EF4-FFF2-40B4-BE49-F238E27FC236}">
                    <a16:creationId xmlns:a16="http://schemas.microsoft.com/office/drawing/2014/main" id="{1508CE39-968B-47C9-B0DD-4F0892F33DE2}"/>
                  </a:ext>
                </a:extLst>
              </p:cNvPr>
              <p:cNvSpPr txBox="1">
                <a:spLocks noChangeArrowheads="1"/>
              </p:cNvSpPr>
              <p:nvPr/>
            </p:nvSpPr>
            <p:spPr bwMode="auto">
              <a:xfrm>
                <a:off x="2757070" y="5304044"/>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42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rPr>
                  <a:t>120</a:t>
                </a:r>
              </a:p>
            </p:txBody>
          </p:sp>
          <p:sp>
            <p:nvSpPr>
              <p:cNvPr id="121" name="TextBox 117">
                <a:extLst>
                  <a:ext uri="{FF2B5EF4-FFF2-40B4-BE49-F238E27FC236}">
                    <a16:creationId xmlns:a16="http://schemas.microsoft.com/office/drawing/2014/main" id="{53C73740-3034-43BF-A8F5-6A648BB13C1E}"/>
                  </a:ext>
                </a:extLst>
              </p:cNvPr>
              <p:cNvSpPr txBox="1">
                <a:spLocks noChangeArrowheads="1"/>
              </p:cNvSpPr>
              <p:nvPr/>
            </p:nvSpPr>
            <p:spPr bwMode="auto">
              <a:xfrm>
                <a:off x="3392091" y="5304044"/>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14</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rPr>
                  <a:t>42</a:t>
                </a:r>
              </a:p>
            </p:txBody>
          </p:sp>
          <p:sp>
            <p:nvSpPr>
              <p:cNvPr id="122" name="TextBox 116">
                <a:extLst>
                  <a:ext uri="{FF2B5EF4-FFF2-40B4-BE49-F238E27FC236}">
                    <a16:creationId xmlns:a16="http://schemas.microsoft.com/office/drawing/2014/main" id="{5F90B72D-424C-4D40-85A4-78E72CD9BC10}"/>
                  </a:ext>
                </a:extLst>
              </p:cNvPr>
              <p:cNvSpPr txBox="1">
                <a:spLocks noChangeArrowheads="1"/>
              </p:cNvSpPr>
              <p:nvPr/>
            </p:nvSpPr>
            <p:spPr bwMode="auto">
              <a:xfrm>
                <a:off x="1493039" y="5307897"/>
                <a:ext cx="683190"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NAFKD/NASH</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Viral/Alcohol</a:t>
                </a:r>
              </a:p>
            </p:txBody>
          </p:sp>
        </p:grpSp>
        <p:grpSp>
          <p:nvGrpSpPr>
            <p:cNvPr id="535" name="Group 534">
              <a:extLst>
                <a:ext uri="{FF2B5EF4-FFF2-40B4-BE49-F238E27FC236}">
                  <a16:creationId xmlns:a16="http://schemas.microsoft.com/office/drawing/2014/main" id="{D2A3FFDD-8DA1-4F10-9AFB-CBE3A0D84991}"/>
                </a:ext>
              </a:extLst>
            </p:cNvPr>
            <p:cNvGrpSpPr/>
            <p:nvPr/>
          </p:nvGrpSpPr>
          <p:grpSpPr>
            <a:xfrm>
              <a:off x="6004863" y="2210722"/>
              <a:ext cx="2242153" cy="1838421"/>
              <a:chOff x="6004863" y="2210722"/>
              <a:chExt cx="2242153" cy="1838421"/>
            </a:xfrm>
          </p:grpSpPr>
          <p:sp>
            <p:nvSpPr>
              <p:cNvPr id="163" name="Freeform: Shape 162">
                <a:extLst>
                  <a:ext uri="{FF2B5EF4-FFF2-40B4-BE49-F238E27FC236}">
                    <a16:creationId xmlns:a16="http://schemas.microsoft.com/office/drawing/2014/main" id="{93CBFE7F-CB8D-4634-8D6C-582E55013A43}"/>
                  </a:ext>
                </a:extLst>
              </p:cNvPr>
              <p:cNvSpPr/>
              <p:nvPr/>
            </p:nvSpPr>
            <p:spPr>
              <a:xfrm>
                <a:off x="8217252" y="398961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DE7D9C49-B955-47AC-844A-61D833459FB2}"/>
                  </a:ext>
                </a:extLst>
              </p:cNvPr>
              <p:cNvSpPr/>
              <p:nvPr/>
            </p:nvSpPr>
            <p:spPr>
              <a:xfrm>
                <a:off x="8187487" y="401937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5B69E55F-4FD7-4D78-A034-0DE3EFB46D2A}"/>
                  </a:ext>
                </a:extLst>
              </p:cNvPr>
              <p:cNvSpPr/>
              <p:nvPr/>
            </p:nvSpPr>
            <p:spPr>
              <a:xfrm>
                <a:off x="8153525" y="398961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025C0388-9C3C-4E78-813C-7546E4A800E7}"/>
                  </a:ext>
                </a:extLst>
              </p:cNvPr>
              <p:cNvSpPr/>
              <p:nvPr/>
            </p:nvSpPr>
            <p:spPr>
              <a:xfrm>
                <a:off x="8123760" y="401937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0E1776BB-EB32-40CE-B73A-834583B7A4D3}"/>
                  </a:ext>
                </a:extLst>
              </p:cNvPr>
              <p:cNvSpPr/>
              <p:nvPr/>
            </p:nvSpPr>
            <p:spPr>
              <a:xfrm>
                <a:off x="8097684" y="398961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5BC5873D-6EA5-4863-AD40-A42D4679FAC0}"/>
                  </a:ext>
                </a:extLst>
              </p:cNvPr>
              <p:cNvSpPr/>
              <p:nvPr/>
            </p:nvSpPr>
            <p:spPr>
              <a:xfrm>
                <a:off x="8067919" y="401937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723BDF7C-EE31-426B-9E2F-86A2F9C30863}"/>
                  </a:ext>
                </a:extLst>
              </p:cNvPr>
              <p:cNvSpPr/>
              <p:nvPr/>
            </p:nvSpPr>
            <p:spPr>
              <a:xfrm>
                <a:off x="8075170" y="396519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11B7C25A-E658-4DE4-8AB1-9F8AE1999B82}"/>
                  </a:ext>
                </a:extLst>
              </p:cNvPr>
              <p:cNvSpPr/>
              <p:nvPr/>
            </p:nvSpPr>
            <p:spPr>
              <a:xfrm>
                <a:off x="8045405" y="3994957"/>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D282783F-B9C0-4959-880F-A618362389DD}"/>
                  </a:ext>
                </a:extLst>
              </p:cNvPr>
              <p:cNvSpPr/>
              <p:nvPr/>
            </p:nvSpPr>
            <p:spPr>
              <a:xfrm>
                <a:off x="8030014" y="39598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57C3B556-7819-4C1B-A943-5DF2C26140C7}"/>
                  </a:ext>
                </a:extLst>
              </p:cNvPr>
              <p:cNvSpPr/>
              <p:nvPr/>
            </p:nvSpPr>
            <p:spPr>
              <a:xfrm>
                <a:off x="8000249" y="398961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968602DF-562E-4E81-8C79-A8EE5B2A4F92}"/>
                  </a:ext>
                </a:extLst>
              </p:cNvPr>
              <p:cNvSpPr/>
              <p:nvPr/>
            </p:nvSpPr>
            <p:spPr>
              <a:xfrm>
                <a:off x="7966032" y="395374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92779ED8-E6A1-43C1-A988-E80D3D6B3106}"/>
                  </a:ext>
                </a:extLst>
              </p:cNvPr>
              <p:cNvSpPr/>
              <p:nvPr/>
            </p:nvSpPr>
            <p:spPr>
              <a:xfrm>
                <a:off x="7936267" y="398350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9204D3BA-FF14-40C7-A6B2-806E088E876C}"/>
                  </a:ext>
                </a:extLst>
              </p:cNvPr>
              <p:cNvSpPr/>
              <p:nvPr/>
            </p:nvSpPr>
            <p:spPr>
              <a:xfrm>
                <a:off x="7880681" y="393453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8EAB7893-2B78-48DD-AE34-5F5B0690D148}"/>
                  </a:ext>
                </a:extLst>
              </p:cNvPr>
              <p:cNvSpPr/>
              <p:nvPr/>
            </p:nvSpPr>
            <p:spPr>
              <a:xfrm>
                <a:off x="7850916" y="396430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4BF8F8B2-B373-4A92-98CF-0F208BE7F274}"/>
                  </a:ext>
                </a:extLst>
              </p:cNvPr>
              <p:cNvSpPr/>
              <p:nvPr/>
            </p:nvSpPr>
            <p:spPr>
              <a:xfrm>
                <a:off x="7855877" y="393453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88C037B1-256B-454C-825F-5879A0253A0C}"/>
                  </a:ext>
                </a:extLst>
              </p:cNvPr>
              <p:cNvSpPr/>
              <p:nvPr/>
            </p:nvSpPr>
            <p:spPr>
              <a:xfrm>
                <a:off x="7826239" y="396430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34FAB26B-71C9-4BF1-B82C-67C5C13C8BDF}"/>
                  </a:ext>
                </a:extLst>
              </p:cNvPr>
              <p:cNvSpPr/>
              <p:nvPr/>
            </p:nvSpPr>
            <p:spPr>
              <a:xfrm>
                <a:off x="7809322" y="393453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7CF5500A-47BA-4450-A934-BBB27DDEB011}"/>
                  </a:ext>
                </a:extLst>
              </p:cNvPr>
              <p:cNvSpPr/>
              <p:nvPr/>
            </p:nvSpPr>
            <p:spPr>
              <a:xfrm>
                <a:off x="7779557" y="396430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94564123-F51D-4841-B78E-C66C71FE67E8}"/>
                  </a:ext>
                </a:extLst>
              </p:cNvPr>
              <p:cNvSpPr/>
              <p:nvPr/>
            </p:nvSpPr>
            <p:spPr>
              <a:xfrm>
                <a:off x="7645870" y="389675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F1DFD119-ACAE-4D82-B444-FAE39C9FA358}"/>
                  </a:ext>
                </a:extLst>
              </p:cNvPr>
              <p:cNvSpPr/>
              <p:nvPr/>
            </p:nvSpPr>
            <p:spPr>
              <a:xfrm>
                <a:off x="7616105" y="392652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2B71CECF-6138-4A64-A074-B7673CABFE57}"/>
                  </a:ext>
                </a:extLst>
              </p:cNvPr>
              <p:cNvSpPr/>
              <p:nvPr/>
            </p:nvSpPr>
            <p:spPr>
              <a:xfrm>
                <a:off x="7559374" y="387513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06391626-7E30-4257-9EC1-9985B2988EBD}"/>
                  </a:ext>
                </a:extLst>
              </p:cNvPr>
              <p:cNvSpPr/>
              <p:nvPr/>
            </p:nvSpPr>
            <p:spPr>
              <a:xfrm>
                <a:off x="7529609" y="390477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98E8AFCF-6EC1-4F7A-8558-98E32D8B7DE0}"/>
                  </a:ext>
                </a:extLst>
              </p:cNvPr>
              <p:cNvSpPr/>
              <p:nvPr/>
            </p:nvSpPr>
            <p:spPr>
              <a:xfrm>
                <a:off x="7262616" y="380937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886150CE-9DAF-4649-9D4B-65EAD598738D}"/>
                  </a:ext>
                </a:extLst>
              </p:cNvPr>
              <p:cNvSpPr/>
              <p:nvPr/>
            </p:nvSpPr>
            <p:spPr>
              <a:xfrm>
                <a:off x="7232851" y="3839137"/>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AB7522F5-321A-4072-B666-DA7E4FC2B402}"/>
                  </a:ext>
                </a:extLst>
              </p:cNvPr>
              <p:cNvSpPr/>
              <p:nvPr/>
            </p:nvSpPr>
            <p:spPr>
              <a:xfrm>
                <a:off x="7252186" y="380937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7307DE5F-F127-415A-889D-867E5446FD9B}"/>
                  </a:ext>
                </a:extLst>
              </p:cNvPr>
              <p:cNvSpPr/>
              <p:nvPr/>
            </p:nvSpPr>
            <p:spPr>
              <a:xfrm>
                <a:off x="7222421" y="383913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46DC47CC-4A20-4782-9B9D-20B43E4A50EB}"/>
                  </a:ext>
                </a:extLst>
              </p:cNvPr>
              <p:cNvSpPr/>
              <p:nvPr/>
            </p:nvSpPr>
            <p:spPr>
              <a:xfrm>
                <a:off x="7229035" y="379856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2CC9BB54-5647-4809-A640-920AD6EB3B83}"/>
                  </a:ext>
                </a:extLst>
              </p:cNvPr>
              <p:cNvSpPr/>
              <p:nvPr/>
            </p:nvSpPr>
            <p:spPr>
              <a:xfrm>
                <a:off x="7199271" y="382832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179BBE09-2E72-4A07-9461-0CC601C37F57}"/>
                  </a:ext>
                </a:extLst>
              </p:cNvPr>
              <p:cNvSpPr/>
              <p:nvPr/>
            </p:nvSpPr>
            <p:spPr>
              <a:xfrm>
                <a:off x="7192656" y="377960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9E0DDAE4-624B-489C-8D1F-D5002B49C35D}"/>
                  </a:ext>
                </a:extLst>
              </p:cNvPr>
              <p:cNvSpPr/>
              <p:nvPr/>
            </p:nvSpPr>
            <p:spPr>
              <a:xfrm>
                <a:off x="7163019" y="3809372"/>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5F1EDB6F-F3FE-4CD2-8F6C-D1B1D4DD0DBF}"/>
                  </a:ext>
                </a:extLst>
              </p:cNvPr>
              <p:cNvSpPr/>
              <p:nvPr/>
            </p:nvSpPr>
            <p:spPr>
              <a:xfrm>
                <a:off x="7138342" y="3763453"/>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23624271-373B-4A3F-8382-EB4E4B90C1D5}"/>
                  </a:ext>
                </a:extLst>
              </p:cNvPr>
              <p:cNvSpPr/>
              <p:nvPr/>
            </p:nvSpPr>
            <p:spPr>
              <a:xfrm>
                <a:off x="7108704" y="3793090"/>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F909EF39-1B2D-476C-9450-E5EC1AF8CF7A}"/>
                  </a:ext>
                </a:extLst>
              </p:cNvPr>
              <p:cNvSpPr/>
              <p:nvPr/>
            </p:nvSpPr>
            <p:spPr>
              <a:xfrm>
                <a:off x="7126639" y="374984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D22B2D15-8993-44B2-ACC3-9B0CBD7ECFED}"/>
                  </a:ext>
                </a:extLst>
              </p:cNvPr>
              <p:cNvSpPr/>
              <p:nvPr/>
            </p:nvSpPr>
            <p:spPr>
              <a:xfrm>
                <a:off x="7096875" y="377960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0EF9F07A-B208-463E-8524-02E1F05F0A2D}"/>
                  </a:ext>
                </a:extLst>
              </p:cNvPr>
              <p:cNvSpPr/>
              <p:nvPr/>
            </p:nvSpPr>
            <p:spPr>
              <a:xfrm>
                <a:off x="7106669" y="37068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B71736CE-0039-4340-BD24-53FFA40B2BB5}"/>
                  </a:ext>
                </a:extLst>
              </p:cNvPr>
              <p:cNvSpPr/>
              <p:nvPr/>
            </p:nvSpPr>
            <p:spPr>
              <a:xfrm>
                <a:off x="7076904" y="373661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001E80F0-ADAA-494C-8B0C-596B00CEF452}"/>
                  </a:ext>
                </a:extLst>
              </p:cNvPr>
              <p:cNvSpPr/>
              <p:nvPr/>
            </p:nvSpPr>
            <p:spPr>
              <a:xfrm>
                <a:off x="7096875" y="369667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868950D1-1ABC-4E2D-AFC7-910402F55EA6}"/>
                  </a:ext>
                </a:extLst>
              </p:cNvPr>
              <p:cNvSpPr/>
              <p:nvPr/>
            </p:nvSpPr>
            <p:spPr>
              <a:xfrm>
                <a:off x="7067237" y="3726437"/>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5D662C0B-B146-46D7-B68F-7FF14250AFB0}"/>
                  </a:ext>
                </a:extLst>
              </p:cNvPr>
              <p:cNvSpPr/>
              <p:nvPr/>
            </p:nvSpPr>
            <p:spPr>
              <a:xfrm>
                <a:off x="7073470" y="367097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04005BFE-25C8-408B-9592-DABD6309615B}"/>
                  </a:ext>
                </a:extLst>
              </p:cNvPr>
              <p:cNvSpPr/>
              <p:nvPr/>
            </p:nvSpPr>
            <p:spPr>
              <a:xfrm>
                <a:off x="7043705" y="370074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184AE2CB-11B5-4A86-BF72-18A294D491C1}"/>
                  </a:ext>
                </a:extLst>
              </p:cNvPr>
              <p:cNvSpPr/>
              <p:nvPr/>
            </p:nvSpPr>
            <p:spPr>
              <a:xfrm>
                <a:off x="7037472" y="365291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7F2051E7-767E-4DA8-A0EB-8CFFA7486F16}"/>
                  </a:ext>
                </a:extLst>
              </p:cNvPr>
              <p:cNvSpPr/>
              <p:nvPr/>
            </p:nvSpPr>
            <p:spPr>
              <a:xfrm>
                <a:off x="7007707" y="368268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35F2F6C4-2337-481B-AA47-A5B10F923A09}"/>
                  </a:ext>
                </a:extLst>
              </p:cNvPr>
              <p:cNvSpPr/>
              <p:nvPr/>
            </p:nvSpPr>
            <p:spPr>
              <a:xfrm>
                <a:off x="7003764" y="362951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EB3F00E6-151E-4E32-8B95-1F0F92F8B707}"/>
                  </a:ext>
                </a:extLst>
              </p:cNvPr>
              <p:cNvSpPr/>
              <p:nvPr/>
            </p:nvSpPr>
            <p:spPr>
              <a:xfrm>
                <a:off x="6973999" y="365927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45B7CAC5-E65D-448F-8E4D-3C9023A71568}"/>
                  </a:ext>
                </a:extLst>
              </p:cNvPr>
              <p:cNvSpPr/>
              <p:nvPr/>
            </p:nvSpPr>
            <p:spPr>
              <a:xfrm>
                <a:off x="6954283" y="36114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1EA6DC1F-8B0C-48BD-81A1-D00C63E90937}"/>
                  </a:ext>
                </a:extLst>
              </p:cNvPr>
              <p:cNvSpPr/>
              <p:nvPr/>
            </p:nvSpPr>
            <p:spPr>
              <a:xfrm>
                <a:off x="6924519" y="364121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CD311B9A-9226-4161-AC18-38E717DB7E9B}"/>
                  </a:ext>
                </a:extLst>
              </p:cNvPr>
              <p:cNvSpPr/>
              <p:nvPr/>
            </p:nvSpPr>
            <p:spPr>
              <a:xfrm>
                <a:off x="6866643" y="356514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17E76181-9A6B-49D7-A527-535EDB2AC157}"/>
                  </a:ext>
                </a:extLst>
              </p:cNvPr>
              <p:cNvSpPr/>
              <p:nvPr/>
            </p:nvSpPr>
            <p:spPr>
              <a:xfrm>
                <a:off x="6836878" y="359478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71CCC9E2-C2EF-4144-9B28-7CDA7B75D287}"/>
                  </a:ext>
                </a:extLst>
              </p:cNvPr>
              <p:cNvSpPr/>
              <p:nvPr/>
            </p:nvSpPr>
            <p:spPr>
              <a:xfrm>
                <a:off x="6847690" y="354161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6112032D-53D3-45F8-A594-67FF649CB28E}"/>
                  </a:ext>
                </a:extLst>
              </p:cNvPr>
              <p:cNvSpPr/>
              <p:nvPr/>
            </p:nvSpPr>
            <p:spPr>
              <a:xfrm>
                <a:off x="6817925" y="357138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AFC39ECD-4240-4837-B05B-9F59F058E16F}"/>
                  </a:ext>
                </a:extLst>
              </p:cNvPr>
              <p:cNvSpPr/>
              <p:nvPr/>
            </p:nvSpPr>
            <p:spPr>
              <a:xfrm>
                <a:off x="6805332" y="3528260"/>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C283C38D-40FB-4CE5-AA64-D8FD059B060A}"/>
                  </a:ext>
                </a:extLst>
              </p:cNvPr>
              <p:cNvSpPr/>
              <p:nvPr/>
            </p:nvSpPr>
            <p:spPr>
              <a:xfrm>
                <a:off x="6775567" y="355789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09918FC7-C34D-4A6A-A838-5593CA664029}"/>
                  </a:ext>
                </a:extLst>
              </p:cNvPr>
              <p:cNvSpPr/>
              <p:nvPr/>
            </p:nvSpPr>
            <p:spPr>
              <a:xfrm>
                <a:off x="6788160" y="352495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12B504E6-6A26-435C-A142-36F9D08B5009}"/>
                  </a:ext>
                </a:extLst>
              </p:cNvPr>
              <p:cNvSpPr/>
              <p:nvPr/>
            </p:nvSpPr>
            <p:spPr>
              <a:xfrm>
                <a:off x="6758395" y="355471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6A8D106F-15BF-4B1A-BFC0-B60868DCB825}"/>
                  </a:ext>
                </a:extLst>
              </p:cNvPr>
              <p:cNvSpPr/>
              <p:nvPr/>
            </p:nvSpPr>
            <p:spPr>
              <a:xfrm>
                <a:off x="6758395" y="349518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A77CEF57-071C-4CAB-B2B7-4AA62BE46392}"/>
                  </a:ext>
                </a:extLst>
              </p:cNvPr>
              <p:cNvSpPr/>
              <p:nvPr/>
            </p:nvSpPr>
            <p:spPr>
              <a:xfrm>
                <a:off x="6728758" y="352495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3ABEB579-05D5-4B61-A8F3-BD36901BEEC6}"/>
                  </a:ext>
                </a:extLst>
              </p:cNvPr>
              <p:cNvSpPr/>
              <p:nvPr/>
            </p:nvSpPr>
            <p:spPr>
              <a:xfrm>
                <a:off x="6741351" y="3488955"/>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FC4BFA2C-50D8-41F9-8ADA-4FB62D98E307}"/>
                  </a:ext>
                </a:extLst>
              </p:cNvPr>
              <p:cNvSpPr/>
              <p:nvPr/>
            </p:nvSpPr>
            <p:spPr>
              <a:xfrm>
                <a:off x="6711586" y="3518720"/>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16AC1B04-FEF8-4872-A379-C650FA9F0BE2}"/>
                  </a:ext>
                </a:extLst>
              </p:cNvPr>
              <p:cNvSpPr/>
              <p:nvPr/>
            </p:nvSpPr>
            <p:spPr>
              <a:xfrm>
                <a:off x="6722779" y="347992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6450E86A-0442-40B2-BE39-6B0F1A85B45B}"/>
                  </a:ext>
                </a:extLst>
              </p:cNvPr>
              <p:cNvSpPr/>
              <p:nvPr/>
            </p:nvSpPr>
            <p:spPr>
              <a:xfrm>
                <a:off x="6693142" y="3509689"/>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B31288FA-72C0-4B6F-8401-1AE393C10853}"/>
                  </a:ext>
                </a:extLst>
              </p:cNvPr>
              <p:cNvSpPr/>
              <p:nvPr/>
            </p:nvSpPr>
            <p:spPr>
              <a:xfrm>
                <a:off x="6687036" y="3432605"/>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8CF1F24F-DAB6-413D-80CC-18A3B538A3ED}"/>
                  </a:ext>
                </a:extLst>
              </p:cNvPr>
              <p:cNvSpPr/>
              <p:nvPr/>
            </p:nvSpPr>
            <p:spPr>
              <a:xfrm>
                <a:off x="6657271" y="3462370"/>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3C10C127-1EE1-4721-9F0B-ED7B0EB7D6C1}"/>
                  </a:ext>
                </a:extLst>
              </p:cNvPr>
              <p:cNvSpPr/>
              <p:nvPr/>
            </p:nvSpPr>
            <p:spPr>
              <a:xfrm>
                <a:off x="6666557" y="34142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DEF1AF11-3925-4347-9B9E-447B51E8519B}"/>
                  </a:ext>
                </a:extLst>
              </p:cNvPr>
              <p:cNvSpPr/>
              <p:nvPr/>
            </p:nvSpPr>
            <p:spPr>
              <a:xfrm>
                <a:off x="6636792" y="344405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FB2101EB-ABF1-4287-8571-5383243E1EA7}"/>
                  </a:ext>
                </a:extLst>
              </p:cNvPr>
              <p:cNvSpPr/>
              <p:nvPr/>
            </p:nvSpPr>
            <p:spPr>
              <a:xfrm>
                <a:off x="6636792" y="338452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3956F683-8A78-416D-832F-FD416363AD82}"/>
                  </a:ext>
                </a:extLst>
              </p:cNvPr>
              <p:cNvSpPr/>
              <p:nvPr/>
            </p:nvSpPr>
            <p:spPr>
              <a:xfrm>
                <a:off x="6607027" y="341428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1FBCC86D-C803-49E1-8505-2822F9F0CF40}"/>
                  </a:ext>
                </a:extLst>
              </p:cNvPr>
              <p:cNvSpPr/>
              <p:nvPr/>
            </p:nvSpPr>
            <p:spPr>
              <a:xfrm>
                <a:off x="6612879" y="3359593"/>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4BAAA284-CB7A-4722-AAA6-BD5DC6A4D321}"/>
                  </a:ext>
                </a:extLst>
              </p:cNvPr>
              <p:cNvSpPr/>
              <p:nvPr/>
            </p:nvSpPr>
            <p:spPr>
              <a:xfrm>
                <a:off x="6583114" y="338935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66FC7DF3-358F-4B4F-9B82-7684C431831A}"/>
                  </a:ext>
                </a:extLst>
              </p:cNvPr>
              <p:cNvSpPr/>
              <p:nvPr/>
            </p:nvSpPr>
            <p:spPr>
              <a:xfrm>
                <a:off x="6574591" y="331265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A2A3266E-AA1C-46C7-9E68-C52DFAD4746C}"/>
                  </a:ext>
                </a:extLst>
              </p:cNvPr>
              <p:cNvSpPr/>
              <p:nvPr/>
            </p:nvSpPr>
            <p:spPr>
              <a:xfrm>
                <a:off x="6544827" y="334242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ABA58760-41B1-4D52-8B58-07F251B1AD95}"/>
                  </a:ext>
                </a:extLst>
              </p:cNvPr>
              <p:cNvSpPr/>
              <p:nvPr/>
            </p:nvSpPr>
            <p:spPr>
              <a:xfrm>
                <a:off x="6544827" y="327793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D7EE177E-1335-4FF4-8C13-49147F1F6487}"/>
                  </a:ext>
                </a:extLst>
              </p:cNvPr>
              <p:cNvSpPr/>
              <p:nvPr/>
            </p:nvSpPr>
            <p:spPr>
              <a:xfrm>
                <a:off x="6515062" y="330769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3E9F66FC-95EE-4383-98BB-648A9B4A4F66}"/>
                  </a:ext>
                </a:extLst>
              </p:cNvPr>
              <p:cNvSpPr/>
              <p:nvPr/>
            </p:nvSpPr>
            <p:spPr>
              <a:xfrm>
                <a:off x="6467235" y="317044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7ECA6E76-F270-462F-9118-3F88646246F0}"/>
                  </a:ext>
                </a:extLst>
              </p:cNvPr>
              <p:cNvSpPr/>
              <p:nvPr/>
            </p:nvSpPr>
            <p:spPr>
              <a:xfrm>
                <a:off x="6437597" y="320021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8F012D4F-3E55-4854-9809-5311AD45D4ED}"/>
                  </a:ext>
                </a:extLst>
              </p:cNvPr>
              <p:cNvSpPr/>
              <p:nvPr/>
            </p:nvSpPr>
            <p:spPr>
              <a:xfrm>
                <a:off x="6405543" y="305800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E85B5372-FB08-4DD9-8AE8-CD1852609D75}"/>
                  </a:ext>
                </a:extLst>
              </p:cNvPr>
              <p:cNvSpPr/>
              <p:nvPr/>
            </p:nvSpPr>
            <p:spPr>
              <a:xfrm>
                <a:off x="6375778" y="308776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046EA1D3-0A10-4CB6-A370-B8AA98619BF3}"/>
                  </a:ext>
                </a:extLst>
              </p:cNvPr>
              <p:cNvSpPr/>
              <p:nvPr/>
            </p:nvSpPr>
            <p:spPr>
              <a:xfrm>
                <a:off x="6402871" y="304362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98FE6AAC-E61C-4CA1-AFDE-0BC4C50C6557}"/>
                  </a:ext>
                </a:extLst>
              </p:cNvPr>
              <p:cNvSpPr/>
              <p:nvPr/>
            </p:nvSpPr>
            <p:spPr>
              <a:xfrm>
                <a:off x="6373107" y="30733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301E5F2B-66F7-46CB-81F6-DBCF4608EE74}"/>
                  </a:ext>
                </a:extLst>
              </p:cNvPr>
              <p:cNvSpPr/>
              <p:nvPr/>
            </p:nvSpPr>
            <p:spPr>
              <a:xfrm>
                <a:off x="6367255" y="298816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C84B7725-FEF6-402F-BDE8-986C6854EDE7}"/>
                  </a:ext>
                </a:extLst>
              </p:cNvPr>
              <p:cNvSpPr/>
              <p:nvPr/>
            </p:nvSpPr>
            <p:spPr>
              <a:xfrm>
                <a:off x="6337491" y="301793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66DFC507-90FB-408C-A0E3-AAAB0AE0AAAE}"/>
                  </a:ext>
                </a:extLst>
              </p:cNvPr>
              <p:cNvSpPr/>
              <p:nvPr/>
            </p:nvSpPr>
            <p:spPr>
              <a:xfrm>
                <a:off x="6354663" y="297392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92CAEDDA-CD4F-409B-8345-8D3BBC7D9845}"/>
                  </a:ext>
                </a:extLst>
              </p:cNvPr>
              <p:cNvSpPr/>
              <p:nvPr/>
            </p:nvSpPr>
            <p:spPr>
              <a:xfrm>
                <a:off x="6324898" y="3003687"/>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BDAB7E8E-4B4A-448F-8B50-4CD7E1C12F07}"/>
                  </a:ext>
                </a:extLst>
              </p:cNvPr>
              <p:cNvSpPr/>
              <p:nvPr/>
            </p:nvSpPr>
            <p:spPr>
              <a:xfrm>
                <a:off x="6324898" y="293054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79A7AFB0-5CE2-4052-B880-FC408683E85E}"/>
                  </a:ext>
                </a:extLst>
              </p:cNvPr>
              <p:cNvSpPr/>
              <p:nvPr/>
            </p:nvSpPr>
            <p:spPr>
              <a:xfrm>
                <a:off x="6295133" y="296018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4E6FF940-26E8-49DF-B6D1-A884D6A76B0A}"/>
                  </a:ext>
                </a:extLst>
              </p:cNvPr>
              <p:cNvSpPr/>
              <p:nvPr/>
            </p:nvSpPr>
            <p:spPr>
              <a:xfrm>
                <a:off x="6311796" y="290930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FDE4DECC-88FA-4B09-9EF8-463BAA4ECB0B}"/>
                  </a:ext>
                </a:extLst>
              </p:cNvPr>
              <p:cNvSpPr/>
              <p:nvPr/>
            </p:nvSpPr>
            <p:spPr>
              <a:xfrm>
                <a:off x="6282031" y="293906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F96AE6F0-44C2-460E-8564-64451AF2E6F3}"/>
                  </a:ext>
                </a:extLst>
              </p:cNvPr>
              <p:cNvSpPr/>
              <p:nvPr/>
            </p:nvSpPr>
            <p:spPr>
              <a:xfrm>
                <a:off x="6282031" y="283718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2316BACA-F16F-4B15-9CB4-CF1B123C32D4}"/>
                  </a:ext>
                </a:extLst>
              </p:cNvPr>
              <p:cNvSpPr/>
              <p:nvPr/>
            </p:nvSpPr>
            <p:spPr>
              <a:xfrm>
                <a:off x="6252267" y="286694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58154E79-1A51-4665-80D7-4F0D9542AE11}"/>
                  </a:ext>
                </a:extLst>
              </p:cNvPr>
              <p:cNvSpPr/>
              <p:nvPr/>
            </p:nvSpPr>
            <p:spPr>
              <a:xfrm>
                <a:off x="6213598" y="269967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8F35E910-0875-4D81-B711-C1699B21A5D8}"/>
                  </a:ext>
                </a:extLst>
              </p:cNvPr>
              <p:cNvSpPr/>
              <p:nvPr/>
            </p:nvSpPr>
            <p:spPr>
              <a:xfrm>
                <a:off x="6183833" y="2729444"/>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C449E41C-2A47-48ED-8AF4-1ABF1F83808E}"/>
                  </a:ext>
                </a:extLst>
              </p:cNvPr>
              <p:cNvSpPr/>
              <p:nvPr/>
            </p:nvSpPr>
            <p:spPr>
              <a:xfrm>
                <a:off x="6207238" y="267398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240A3B22-89B3-4E78-B98F-9337FE91D7FD}"/>
                  </a:ext>
                </a:extLst>
              </p:cNvPr>
              <p:cNvSpPr/>
              <p:nvPr/>
            </p:nvSpPr>
            <p:spPr>
              <a:xfrm>
                <a:off x="6177473" y="270374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E6E49982-94F8-44B5-B53F-D65CE4CC9548}"/>
                  </a:ext>
                </a:extLst>
              </p:cNvPr>
              <p:cNvSpPr/>
              <p:nvPr/>
            </p:nvSpPr>
            <p:spPr>
              <a:xfrm>
                <a:off x="6199987" y="264027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40A6D177-9B6A-47D4-ADA7-24FBFFF32680}"/>
                  </a:ext>
                </a:extLst>
              </p:cNvPr>
              <p:cNvSpPr/>
              <p:nvPr/>
            </p:nvSpPr>
            <p:spPr>
              <a:xfrm>
                <a:off x="6170223" y="267004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9BE6C01E-5D65-4B29-9750-594A47163BD9}"/>
                  </a:ext>
                </a:extLst>
              </p:cNvPr>
              <p:cNvSpPr/>
              <p:nvPr/>
            </p:nvSpPr>
            <p:spPr>
              <a:xfrm>
                <a:off x="6183833" y="258074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0441B2BC-357B-4D7A-8892-944063CA787B}"/>
                  </a:ext>
                </a:extLst>
              </p:cNvPr>
              <p:cNvSpPr/>
              <p:nvPr/>
            </p:nvSpPr>
            <p:spPr>
              <a:xfrm>
                <a:off x="6154068" y="261051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B1D7A0BF-B555-42CA-8483-7DA8BBDE61AA}"/>
                  </a:ext>
                </a:extLst>
              </p:cNvPr>
              <p:cNvSpPr/>
              <p:nvPr/>
            </p:nvSpPr>
            <p:spPr>
              <a:xfrm>
                <a:off x="6157630" y="253164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48485909-DBC1-4787-BF40-20FD83A230F4}"/>
                  </a:ext>
                </a:extLst>
              </p:cNvPr>
              <p:cNvSpPr/>
              <p:nvPr/>
            </p:nvSpPr>
            <p:spPr>
              <a:xfrm>
                <a:off x="6127865" y="256141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A877B527-45C2-4F6A-B0D4-675B4981C9C2}"/>
                  </a:ext>
                </a:extLst>
              </p:cNvPr>
              <p:cNvSpPr/>
              <p:nvPr/>
            </p:nvSpPr>
            <p:spPr>
              <a:xfrm>
                <a:off x="6132826" y="247211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81533075-B995-4D72-AE09-2A8EFA59CA50}"/>
                  </a:ext>
                </a:extLst>
              </p:cNvPr>
              <p:cNvSpPr/>
              <p:nvPr/>
            </p:nvSpPr>
            <p:spPr>
              <a:xfrm>
                <a:off x="6103061" y="250188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331FE4F-AE90-4BBA-87AB-1B9885BE3C53}"/>
                  </a:ext>
                </a:extLst>
              </p:cNvPr>
              <p:cNvSpPr/>
              <p:nvPr/>
            </p:nvSpPr>
            <p:spPr>
              <a:xfrm>
                <a:off x="6080547" y="230281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6B4110A4-6DCC-4C97-B75B-A1A628251106}"/>
                  </a:ext>
                </a:extLst>
              </p:cNvPr>
              <p:cNvSpPr/>
              <p:nvPr/>
            </p:nvSpPr>
            <p:spPr>
              <a:xfrm>
                <a:off x="6050782" y="2332580"/>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D6C73FD1-4A5E-4A86-9622-CE70CFFB1D66}"/>
                  </a:ext>
                </a:extLst>
              </p:cNvPr>
              <p:cNvSpPr/>
              <p:nvPr/>
            </p:nvSpPr>
            <p:spPr>
              <a:xfrm>
                <a:off x="6039970" y="221250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C9D9950A-DCDF-4979-A86D-31E9C419C064}"/>
                  </a:ext>
                </a:extLst>
              </p:cNvPr>
              <p:cNvSpPr/>
              <p:nvPr/>
            </p:nvSpPr>
            <p:spPr>
              <a:xfrm>
                <a:off x="6010332" y="2242268"/>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529" name="Freeform: Shape 528">
                <a:extLst>
                  <a:ext uri="{FF2B5EF4-FFF2-40B4-BE49-F238E27FC236}">
                    <a16:creationId xmlns:a16="http://schemas.microsoft.com/office/drawing/2014/main" id="{88793435-E9F6-4572-981B-A0939EE5520C}"/>
                  </a:ext>
                </a:extLst>
              </p:cNvPr>
              <p:cNvSpPr/>
              <p:nvPr/>
            </p:nvSpPr>
            <p:spPr>
              <a:xfrm>
                <a:off x="6004863" y="2210722"/>
                <a:ext cx="2232360" cy="1808656"/>
              </a:xfrm>
              <a:custGeom>
                <a:avLst/>
                <a:gdLst>
                  <a:gd name="connsiteX0" fmla="*/ 0 w 2232360"/>
                  <a:gd name="connsiteY0" fmla="*/ 0 h 1808656"/>
                  <a:gd name="connsiteX1" fmla="*/ 17172 w 2232360"/>
                  <a:gd name="connsiteY1" fmla="*/ 0 h 1808656"/>
                  <a:gd name="connsiteX2" fmla="*/ 17172 w 2232360"/>
                  <a:gd name="connsiteY2" fmla="*/ 11702 h 1808656"/>
                  <a:gd name="connsiteX3" fmla="*/ 30146 w 2232360"/>
                  <a:gd name="connsiteY3" fmla="*/ 11702 h 1808656"/>
                  <a:gd name="connsiteX4" fmla="*/ 30146 w 2232360"/>
                  <a:gd name="connsiteY4" fmla="*/ 26076 h 1808656"/>
                  <a:gd name="connsiteX5" fmla="*/ 36506 w 2232360"/>
                  <a:gd name="connsiteY5" fmla="*/ 26076 h 1808656"/>
                  <a:gd name="connsiteX6" fmla="*/ 36506 w 2232360"/>
                  <a:gd name="connsiteY6" fmla="*/ 36888 h 1808656"/>
                  <a:gd name="connsiteX7" fmla="*/ 40068 w 2232360"/>
                  <a:gd name="connsiteY7" fmla="*/ 36888 h 1808656"/>
                  <a:gd name="connsiteX8" fmla="*/ 40068 w 2232360"/>
                  <a:gd name="connsiteY8" fmla="*/ 50498 h 1808656"/>
                  <a:gd name="connsiteX9" fmla="*/ 48209 w 2232360"/>
                  <a:gd name="connsiteY9" fmla="*/ 50498 h 1808656"/>
                  <a:gd name="connsiteX10" fmla="*/ 48209 w 2232360"/>
                  <a:gd name="connsiteY10" fmla="*/ 72504 h 1808656"/>
                  <a:gd name="connsiteX11" fmla="*/ 58639 w 2232360"/>
                  <a:gd name="connsiteY11" fmla="*/ 72504 h 1808656"/>
                  <a:gd name="connsiteX12" fmla="*/ 58639 w 2232360"/>
                  <a:gd name="connsiteY12" fmla="*/ 87386 h 1808656"/>
                  <a:gd name="connsiteX13" fmla="*/ 66271 w 2232360"/>
                  <a:gd name="connsiteY13" fmla="*/ 87386 h 1808656"/>
                  <a:gd name="connsiteX14" fmla="*/ 66271 w 2232360"/>
                  <a:gd name="connsiteY14" fmla="*/ 122621 h 1808656"/>
                  <a:gd name="connsiteX15" fmla="*/ 74412 w 2232360"/>
                  <a:gd name="connsiteY15" fmla="*/ 122621 h 1808656"/>
                  <a:gd name="connsiteX16" fmla="*/ 74412 w 2232360"/>
                  <a:gd name="connsiteY16" fmla="*/ 149587 h 1808656"/>
                  <a:gd name="connsiteX17" fmla="*/ 79373 w 2232360"/>
                  <a:gd name="connsiteY17" fmla="*/ 149587 h 1808656"/>
                  <a:gd name="connsiteX18" fmla="*/ 79373 w 2232360"/>
                  <a:gd name="connsiteY18" fmla="*/ 188892 h 1808656"/>
                  <a:gd name="connsiteX19" fmla="*/ 88786 w 2232360"/>
                  <a:gd name="connsiteY19" fmla="*/ 188892 h 1808656"/>
                  <a:gd name="connsiteX20" fmla="*/ 88786 w 2232360"/>
                  <a:gd name="connsiteY20" fmla="*/ 210007 h 1808656"/>
                  <a:gd name="connsiteX21" fmla="*/ 97308 w 2232360"/>
                  <a:gd name="connsiteY21" fmla="*/ 210007 h 1808656"/>
                  <a:gd name="connsiteX22" fmla="*/ 97308 w 2232360"/>
                  <a:gd name="connsiteY22" fmla="*/ 229850 h 1808656"/>
                  <a:gd name="connsiteX23" fmla="*/ 107738 w 2232360"/>
                  <a:gd name="connsiteY23" fmla="*/ 229850 h 1808656"/>
                  <a:gd name="connsiteX24" fmla="*/ 107738 w 2232360"/>
                  <a:gd name="connsiteY24" fmla="*/ 246514 h 1808656"/>
                  <a:gd name="connsiteX25" fmla="*/ 114989 w 2232360"/>
                  <a:gd name="connsiteY25" fmla="*/ 246514 h 1808656"/>
                  <a:gd name="connsiteX26" fmla="*/ 114989 w 2232360"/>
                  <a:gd name="connsiteY26" fmla="*/ 255926 h 1808656"/>
                  <a:gd name="connsiteX27" fmla="*/ 124402 w 2232360"/>
                  <a:gd name="connsiteY27" fmla="*/ 255926 h 1808656"/>
                  <a:gd name="connsiteX28" fmla="*/ 124402 w 2232360"/>
                  <a:gd name="connsiteY28" fmla="*/ 288871 h 1808656"/>
                  <a:gd name="connsiteX29" fmla="*/ 132924 w 2232360"/>
                  <a:gd name="connsiteY29" fmla="*/ 288871 h 1808656"/>
                  <a:gd name="connsiteX30" fmla="*/ 132924 w 2232360"/>
                  <a:gd name="connsiteY30" fmla="*/ 309223 h 1808656"/>
                  <a:gd name="connsiteX31" fmla="*/ 137885 w 2232360"/>
                  <a:gd name="connsiteY31" fmla="*/ 309223 h 1808656"/>
                  <a:gd name="connsiteX32" fmla="*/ 137885 w 2232360"/>
                  <a:gd name="connsiteY32" fmla="*/ 327667 h 1808656"/>
                  <a:gd name="connsiteX33" fmla="*/ 151495 w 2232360"/>
                  <a:gd name="connsiteY33" fmla="*/ 327667 h 1808656"/>
                  <a:gd name="connsiteX34" fmla="*/ 151495 w 2232360"/>
                  <a:gd name="connsiteY34" fmla="*/ 352471 h 1808656"/>
                  <a:gd name="connsiteX35" fmla="*/ 168540 w 2232360"/>
                  <a:gd name="connsiteY35" fmla="*/ 352471 h 1808656"/>
                  <a:gd name="connsiteX36" fmla="*/ 168540 w 2232360"/>
                  <a:gd name="connsiteY36" fmla="*/ 392158 h 1808656"/>
                  <a:gd name="connsiteX37" fmla="*/ 176681 w 2232360"/>
                  <a:gd name="connsiteY37" fmla="*/ 392158 h 1808656"/>
                  <a:gd name="connsiteX38" fmla="*/ 176681 w 2232360"/>
                  <a:gd name="connsiteY38" fmla="*/ 411492 h 1808656"/>
                  <a:gd name="connsiteX39" fmla="*/ 186602 w 2232360"/>
                  <a:gd name="connsiteY39" fmla="*/ 411492 h 1808656"/>
                  <a:gd name="connsiteX40" fmla="*/ 186602 w 2232360"/>
                  <a:gd name="connsiteY40" fmla="*/ 456139 h 1808656"/>
                  <a:gd name="connsiteX41" fmla="*/ 194743 w 2232360"/>
                  <a:gd name="connsiteY41" fmla="*/ 456139 h 1808656"/>
                  <a:gd name="connsiteX42" fmla="*/ 194743 w 2232360"/>
                  <a:gd name="connsiteY42" fmla="*/ 487685 h 1808656"/>
                  <a:gd name="connsiteX43" fmla="*/ 202375 w 2232360"/>
                  <a:gd name="connsiteY43" fmla="*/ 487685 h 1808656"/>
                  <a:gd name="connsiteX44" fmla="*/ 202375 w 2232360"/>
                  <a:gd name="connsiteY44" fmla="*/ 518340 h 1808656"/>
                  <a:gd name="connsiteX45" fmla="*/ 209626 w 2232360"/>
                  <a:gd name="connsiteY45" fmla="*/ 518340 h 1808656"/>
                  <a:gd name="connsiteX46" fmla="*/ 209626 w 2232360"/>
                  <a:gd name="connsiteY46" fmla="*/ 542126 h 1808656"/>
                  <a:gd name="connsiteX47" fmla="*/ 217258 w 2232360"/>
                  <a:gd name="connsiteY47" fmla="*/ 542126 h 1808656"/>
                  <a:gd name="connsiteX48" fmla="*/ 217258 w 2232360"/>
                  <a:gd name="connsiteY48" fmla="*/ 567821 h 1808656"/>
                  <a:gd name="connsiteX49" fmla="*/ 224890 w 2232360"/>
                  <a:gd name="connsiteY49" fmla="*/ 567821 h 1808656"/>
                  <a:gd name="connsiteX50" fmla="*/ 224890 w 2232360"/>
                  <a:gd name="connsiteY50" fmla="*/ 580032 h 1808656"/>
                  <a:gd name="connsiteX51" fmla="*/ 232140 w 2232360"/>
                  <a:gd name="connsiteY51" fmla="*/ 580032 h 1808656"/>
                  <a:gd name="connsiteX52" fmla="*/ 232140 w 2232360"/>
                  <a:gd name="connsiteY52" fmla="*/ 591734 h 1808656"/>
                  <a:gd name="connsiteX53" fmla="*/ 242952 w 2232360"/>
                  <a:gd name="connsiteY53" fmla="*/ 591734 h 1808656"/>
                  <a:gd name="connsiteX54" fmla="*/ 242952 w 2232360"/>
                  <a:gd name="connsiteY54" fmla="*/ 600384 h 1808656"/>
                  <a:gd name="connsiteX55" fmla="*/ 249694 w 2232360"/>
                  <a:gd name="connsiteY55" fmla="*/ 600384 h 1808656"/>
                  <a:gd name="connsiteX56" fmla="*/ 249694 w 2232360"/>
                  <a:gd name="connsiteY56" fmla="*/ 612977 h 1808656"/>
                  <a:gd name="connsiteX57" fmla="*/ 257834 w 2232360"/>
                  <a:gd name="connsiteY57" fmla="*/ 612977 h 1808656"/>
                  <a:gd name="connsiteX58" fmla="*/ 257834 w 2232360"/>
                  <a:gd name="connsiteY58" fmla="*/ 625570 h 1808656"/>
                  <a:gd name="connsiteX59" fmla="*/ 268138 w 2232360"/>
                  <a:gd name="connsiteY59" fmla="*/ 625570 h 1808656"/>
                  <a:gd name="connsiteX60" fmla="*/ 268138 w 2232360"/>
                  <a:gd name="connsiteY60" fmla="*/ 647194 h 1808656"/>
                  <a:gd name="connsiteX61" fmla="*/ 274879 w 2232360"/>
                  <a:gd name="connsiteY61" fmla="*/ 647194 h 1808656"/>
                  <a:gd name="connsiteX62" fmla="*/ 274879 w 2232360"/>
                  <a:gd name="connsiteY62" fmla="*/ 672506 h 1808656"/>
                  <a:gd name="connsiteX63" fmla="*/ 289762 w 2232360"/>
                  <a:gd name="connsiteY63" fmla="*/ 672506 h 1808656"/>
                  <a:gd name="connsiteX64" fmla="*/ 289762 w 2232360"/>
                  <a:gd name="connsiteY64" fmla="*/ 699473 h 1808656"/>
                  <a:gd name="connsiteX65" fmla="*/ 297902 w 2232360"/>
                  <a:gd name="connsiteY65" fmla="*/ 699473 h 1808656"/>
                  <a:gd name="connsiteX66" fmla="*/ 297902 w 2232360"/>
                  <a:gd name="connsiteY66" fmla="*/ 727838 h 1808656"/>
                  <a:gd name="connsiteX67" fmla="*/ 317364 w 2232360"/>
                  <a:gd name="connsiteY67" fmla="*/ 727838 h 1808656"/>
                  <a:gd name="connsiteX68" fmla="*/ 317364 w 2232360"/>
                  <a:gd name="connsiteY68" fmla="*/ 754042 h 1808656"/>
                  <a:gd name="connsiteX69" fmla="*/ 324996 w 2232360"/>
                  <a:gd name="connsiteY69" fmla="*/ 754042 h 1808656"/>
                  <a:gd name="connsiteX70" fmla="*/ 324996 w 2232360"/>
                  <a:gd name="connsiteY70" fmla="*/ 771086 h 1808656"/>
                  <a:gd name="connsiteX71" fmla="*/ 340260 w 2232360"/>
                  <a:gd name="connsiteY71" fmla="*/ 771086 h 1808656"/>
                  <a:gd name="connsiteX72" fmla="*/ 340260 w 2232360"/>
                  <a:gd name="connsiteY72" fmla="*/ 794110 h 1808656"/>
                  <a:gd name="connsiteX73" fmla="*/ 356923 w 2232360"/>
                  <a:gd name="connsiteY73" fmla="*/ 794110 h 1808656"/>
                  <a:gd name="connsiteX74" fmla="*/ 356923 w 2232360"/>
                  <a:gd name="connsiteY74" fmla="*/ 806702 h 1808656"/>
                  <a:gd name="connsiteX75" fmla="*/ 366463 w 2232360"/>
                  <a:gd name="connsiteY75" fmla="*/ 806702 h 1808656"/>
                  <a:gd name="connsiteX76" fmla="*/ 366463 w 2232360"/>
                  <a:gd name="connsiteY76" fmla="*/ 815734 h 1808656"/>
                  <a:gd name="connsiteX77" fmla="*/ 375876 w 2232360"/>
                  <a:gd name="connsiteY77" fmla="*/ 815734 h 1808656"/>
                  <a:gd name="connsiteX78" fmla="*/ 375876 w 2232360"/>
                  <a:gd name="connsiteY78" fmla="*/ 832397 h 1808656"/>
                  <a:gd name="connsiteX79" fmla="*/ 384907 w 2232360"/>
                  <a:gd name="connsiteY79" fmla="*/ 832397 h 1808656"/>
                  <a:gd name="connsiteX80" fmla="*/ 384907 w 2232360"/>
                  <a:gd name="connsiteY80" fmla="*/ 845498 h 1808656"/>
                  <a:gd name="connsiteX81" fmla="*/ 395210 w 2232360"/>
                  <a:gd name="connsiteY81" fmla="*/ 845498 h 1808656"/>
                  <a:gd name="connsiteX82" fmla="*/ 395210 w 2232360"/>
                  <a:gd name="connsiteY82" fmla="*/ 871193 h 1808656"/>
                  <a:gd name="connsiteX83" fmla="*/ 400171 w 2232360"/>
                  <a:gd name="connsiteY83" fmla="*/ 871193 h 1808656"/>
                  <a:gd name="connsiteX84" fmla="*/ 400171 w 2232360"/>
                  <a:gd name="connsiteY84" fmla="*/ 893707 h 1808656"/>
                  <a:gd name="connsiteX85" fmla="*/ 407930 w 2232360"/>
                  <a:gd name="connsiteY85" fmla="*/ 893707 h 1808656"/>
                  <a:gd name="connsiteX86" fmla="*/ 407930 w 2232360"/>
                  <a:gd name="connsiteY86" fmla="*/ 909989 h 1808656"/>
                  <a:gd name="connsiteX87" fmla="*/ 419124 w 2232360"/>
                  <a:gd name="connsiteY87" fmla="*/ 909989 h 1808656"/>
                  <a:gd name="connsiteX88" fmla="*/ 419124 w 2232360"/>
                  <a:gd name="connsiteY88" fmla="*/ 918130 h 1808656"/>
                  <a:gd name="connsiteX89" fmla="*/ 426374 w 2232360"/>
                  <a:gd name="connsiteY89" fmla="*/ 918130 h 1808656"/>
                  <a:gd name="connsiteX90" fmla="*/ 426374 w 2232360"/>
                  <a:gd name="connsiteY90" fmla="*/ 926143 h 1808656"/>
                  <a:gd name="connsiteX91" fmla="*/ 437695 w 2232360"/>
                  <a:gd name="connsiteY91" fmla="*/ 926143 h 1808656"/>
                  <a:gd name="connsiteX92" fmla="*/ 437695 w 2232360"/>
                  <a:gd name="connsiteY92" fmla="*/ 951838 h 1808656"/>
                  <a:gd name="connsiteX93" fmla="*/ 447617 w 2232360"/>
                  <a:gd name="connsiteY93" fmla="*/ 951838 h 1808656"/>
                  <a:gd name="connsiteX94" fmla="*/ 447617 w 2232360"/>
                  <a:gd name="connsiteY94" fmla="*/ 991142 h 1808656"/>
                  <a:gd name="connsiteX95" fmla="*/ 464280 w 2232360"/>
                  <a:gd name="connsiteY95" fmla="*/ 991142 h 1808656"/>
                  <a:gd name="connsiteX96" fmla="*/ 464280 w 2232360"/>
                  <a:gd name="connsiteY96" fmla="*/ 1012258 h 1808656"/>
                  <a:gd name="connsiteX97" fmla="*/ 471403 w 2232360"/>
                  <a:gd name="connsiteY97" fmla="*/ 1012258 h 1808656"/>
                  <a:gd name="connsiteX98" fmla="*/ 471403 w 2232360"/>
                  <a:gd name="connsiteY98" fmla="*/ 1039351 h 1808656"/>
                  <a:gd name="connsiteX99" fmla="*/ 492646 w 2232360"/>
                  <a:gd name="connsiteY99" fmla="*/ 1039351 h 1808656"/>
                  <a:gd name="connsiteX100" fmla="*/ 492646 w 2232360"/>
                  <a:gd name="connsiteY100" fmla="*/ 1054234 h 1808656"/>
                  <a:gd name="connsiteX101" fmla="*/ 510199 w 2232360"/>
                  <a:gd name="connsiteY101" fmla="*/ 1054234 h 1808656"/>
                  <a:gd name="connsiteX102" fmla="*/ 510199 w 2232360"/>
                  <a:gd name="connsiteY102" fmla="*/ 1082599 h 1808656"/>
                  <a:gd name="connsiteX103" fmla="*/ 529152 w 2232360"/>
                  <a:gd name="connsiteY103" fmla="*/ 1082599 h 1808656"/>
                  <a:gd name="connsiteX104" fmla="*/ 529152 w 2232360"/>
                  <a:gd name="connsiteY104" fmla="*/ 1098372 h 1808656"/>
                  <a:gd name="connsiteX105" fmla="*/ 545306 w 2232360"/>
                  <a:gd name="connsiteY105" fmla="*/ 1098372 h 1808656"/>
                  <a:gd name="connsiteX106" fmla="*/ 545306 w 2232360"/>
                  <a:gd name="connsiteY106" fmla="*/ 1114145 h 1808656"/>
                  <a:gd name="connsiteX107" fmla="*/ 552557 w 2232360"/>
                  <a:gd name="connsiteY107" fmla="*/ 1114145 h 1808656"/>
                  <a:gd name="connsiteX108" fmla="*/ 552557 w 2232360"/>
                  <a:gd name="connsiteY108" fmla="*/ 1131699 h 1808656"/>
                  <a:gd name="connsiteX109" fmla="*/ 580541 w 2232360"/>
                  <a:gd name="connsiteY109" fmla="*/ 1131699 h 1808656"/>
                  <a:gd name="connsiteX110" fmla="*/ 580541 w 2232360"/>
                  <a:gd name="connsiteY110" fmla="*/ 1148362 h 1808656"/>
                  <a:gd name="connsiteX111" fmla="*/ 585502 w 2232360"/>
                  <a:gd name="connsiteY111" fmla="*/ 1148362 h 1808656"/>
                  <a:gd name="connsiteX112" fmla="*/ 585502 w 2232360"/>
                  <a:gd name="connsiteY112" fmla="*/ 1175837 h 1808656"/>
                  <a:gd name="connsiteX113" fmla="*/ 605345 w 2232360"/>
                  <a:gd name="connsiteY113" fmla="*/ 1175837 h 1808656"/>
                  <a:gd name="connsiteX114" fmla="*/ 605345 w 2232360"/>
                  <a:gd name="connsiteY114" fmla="*/ 1195680 h 1808656"/>
                  <a:gd name="connsiteX115" fmla="*/ 631930 w 2232360"/>
                  <a:gd name="connsiteY115" fmla="*/ 1195680 h 1808656"/>
                  <a:gd name="connsiteX116" fmla="*/ 631930 w 2232360"/>
                  <a:gd name="connsiteY116" fmla="*/ 1215142 h 1808656"/>
                  <a:gd name="connsiteX117" fmla="*/ 648593 w 2232360"/>
                  <a:gd name="connsiteY117" fmla="*/ 1215142 h 1808656"/>
                  <a:gd name="connsiteX118" fmla="*/ 648593 w 2232360"/>
                  <a:gd name="connsiteY118" fmla="*/ 1234985 h 1808656"/>
                  <a:gd name="connsiteX119" fmla="*/ 660295 w 2232360"/>
                  <a:gd name="connsiteY119" fmla="*/ 1234985 h 1808656"/>
                  <a:gd name="connsiteX120" fmla="*/ 660295 w 2232360"/>
                  <a:gd name="connsiteY120" fmla="*/ 1245797 h 1808656"/>
                  <a:gd name="connsiteX121" fmla="*/ 690950 w 2232360"/>
                  <a:gd name="connsiteY121" fmla="*/ 1245797 h 1808656"/>
                  <a:gd name="connsiteX122" fmla="*/ 690950 w 2232360"/>
                  <a:gd name="connsiteY122" fmla="*/ 1262460 h 1808656"/>
                  <a:gd name="connsiteX123" fmla="*/ 699091 w 2232360"/>
                  <a:gd name="connsiteY123" fmla="*/ 1262460 h 1808656"/>
                  <a:gd name="connsiteX124" fmla="*/ 699091 w 2232360"/>
                  <a:gd name="connsiteY124" fmla="*/ 1280395 h 1808656"/>
                  <a:gd name="connsiteX125" fmla="*/ 710794 w 2232360"/>
                  <a:gd name="connsiteY125" fmla="*/ 1280395 h 1808656"/>
                  <a:gd name="connsiteX126" fmla="*/ 710794 w 2232360"/>
                  <a:gd name="connsiteY126" fmla="*/ 1298966 h 1808656"/>
                  <a:gd name="connsiteX127" fmla="*/ 728856 w 2232360"/>
                  <a:gd name="connsiteY127" fmla="*/ 1298966 h 1808656"/>
                  <a:gd name="connsiteX128" fmla="*/ 728856 w 2232360"/>
                  <a:gd name="connsiteY128" fmla="*/ 1311559 h 1808656"/>
                  <a:gd name="connsiteX129" fmla="*/ 748572 w 2232360"/>
                  <a:gd name="connsiteY129" fmla="*/ 1311559 h 1808656"/>
                  <a:gd name="connsiteX130" fmla="*/ 748572 w 2232360"/>
                  <a:gd name="connsiteY130" fmla="*/ 1323770 h 1808656"/>
                  <a:gd name="connsiteX131" fmla="*/ 774775 w 2232360"/>
                  <a:gd name="connsiteY131" fmla="*/ 1323770 h 1808656"/>
                  <a:gd name="connsiteX132" fmla="*/ 774775 w 2232360"/>
                  <a:gd name="connsiteY132" fmla="*/ 1349465 h 1808656"/>
                  <a:gd name="connsiteX133" fmla="*/ 830234 w 2232360"/>
                  <a:gd name="connsiteY133" fmla="*/ 1349465 h 1808656"/>
                  <a:gd name="connsiteX134" fmla="*/ 830234 w 2232360"/>
                  <a:gd name="connsiteY134" fmla="*/ 1361167 h 1808656"/>
                  <a:gd name="connsiteX135" fmla="*/ 846389 w 2232360"/>
                  <a:gd name="connsiteY135" fmla="*/ 1361167 h 1808656"/>
                  <a:gd name="connsiteX136" fmla="*/ 846389 w 2232360"/>
                  <a:gd name="connsiteY136" fmla="*/ 1382791 h 1808656"/>
                  <a:gd name="connsiteX137" fmla="*/ 887856 w 2232360"/>
                  <a:gd name="connsiteY137" fmla="*/ 1382791 h 1808656"/>
                  <a:gd name="connsiteX138" fmla="*/ 887856 w 2232360"/>
                  <a:gd name="connsiteY138" fmla="*/ 1398564 h 1808656"/>
                  <a:gd name="connsiteX139" fmla="*/ 900576 w 2232360"/>
                  <a:gd name="connsiteY139" fmla="*/ 1398564 h 1808656"/>
                  <a:gd name="connsiteX140" fmla="*/ 900576 w 2232360"/>
                  <a:gd name="connsiteY140" fmla="*/ 1407977 h 1808656"/>
                  <a:gd name="connsiteX141" fmla="*/ 912660 w 2232360"/>
                  <a:gd name="connsiteY141" fmla="*/ 1407977 h 1808656"/>
                  <a:gd name="connsiteX142" fmla="*/ 912660 w 2232360"/>
                  <a:gd name="connsiteY142" fmla="*/ 1417517 h 1808656"/>
                  <a:gd name="connsiteX143" fmla="*/ 939245 w 2232360"/>
                  <a:gd name="connsiteY143" fmla="*/ 1417517 h 1808656"/>
                  <a:gd name="connsiteX144" fmla="*/ 939245 w 2232360"/>
                  <a:gd name="connsiteY144" fmla="*/ 1433290 h 1808656"/>
                  <a:gd name="connsiteX145" fmla="*/ 975370 w 2232360"/>
                  <a:gd name="connsiteY145" fmla="*/ 1433290 h 1808656"/>
                  <a:gd name="connsiteX146" fmla="*/ 975370 w 2232360"/>
                  <a:gd name="connsiteY146" fmla="*/ 1449953 h 1808656"/>
                  <a:gd name="connsiteX147" fmla="*/ 1012766 w 2232360"/>
                  <a:gd name="connsiteY147" fmla="*/ 1449953 h 1808656"/>
                  <a:gd name="connsiteX148" fmla="*/ 1012766 w 2232360"/>
                  <a:gd name="connsiteY148" fmla="*/ 1475647 h 1808656"/>
                  <a:gd name="connsiteX149" fmla="*/ 1046602 w 2232360"/>
                  <a:gd name="connsiteY149" fmla="*/ 1475647 h 1808656"/>
                  <a:gd name="connsiteX150" fmla="*/ 1046602 w 2232360"/>
                  <a:gd name="connsiteY150" fmla="*/ 1491420 h 1808656"/>
                  <a:gd name="connsiteX151" fmla="*/ 1071787 w 2232360"/>
                  <a:gd name="connsiteY151" fmla="*/ 1491420 h 1808656"/>
                  <a:gd name="connsiteX152" fmla="*/ 1071787 w 2232360"/>
                  <a:gd name="connsiteY152" fmla="*/ 1513044 h 1808656"/>
                  <a:gd name="connsiteX153" fmla="*/ 1084380 w 2232360"/>
                  <a:gd name="connsiteY153" fmla="*/ 1513044 h 1808656"/>
                  <a:gd name="connsiteX154" fmla="*/ 1084380 w 2232360"/>
                  <a:gd name="connsiteY154" fmla="*/ 1521566 h 1808656"/>
                  <a:gd name="connsiteX155" fmla="*/ 1097863 w 2232360"/>
                  <a:gd name="connsiteY155" fmla="*/ 1521566 h 1808656"/>
                  <a:gd name="connsiteX156" fmla="*/ 1097863 w 2232360"/>
                  <a:gd name="connsiteY156" fmla="*/ 1543190 h 1808656"/>
                  <a:gd name="connsiteX157" fmla="*/ 1109184 w 2232360"/>
                  <a:gd name="connsiteY157" fmla="*/ 1543190 h 1808656"/>
                  <a:gd name="connsiteX158" fmla="*/ 1109184 w 2232360"/>
                  <a:gd name="connsiteY158" fmla="*/ 1563542 h 1808656"/>
                  <a:gd name="connsiteX159" fmla="*/ 1128137 w 2232360"/>
                  <a:gd name="connsiteY159" fmla="*/ 1563542 h 1808656"/>
                  <a:gd name="connsiteX160" fmla="*/ 1128137 w 2232360"/>
                  <a:gd name="connsiteY160" fmla="*/ 1581986 h 1808656"/>
                  <a:gd name="connsiteX161" fmla="*/ 1147090 w 2232360"/>
                  <a:gd name="connsiteY161" fmla="*/ 1581986 h 1808656"/>
                  <a:gd name="connsiteX162" fmla="*/ 1147090 w 2232360"/>
                  <a:gd name="connsiteY162" fmla="*/ 1597250 h 1808656"/>
                  <a:gd name="connsiteX163" fmla="*/ 1213742 w 2232360"/>
                  <a:gd name="connsiteY163" fmla="*/ 1597250 h 1808656"/>
                  <a:gd name="connsiteX164" fmla="*/ 1213742 w 2232360"/>
                  <a:gd name="connsiteY164" fmla="*/ 1620782 h 1808656"/>
                  <a:gd name="connsiteX165" fmla="*/ 1254319 w 2232360"/>
                  <a:gd name="connsiteY165" fmla="*/ 1620782 h 1808656"/>
                  <a:gd name="connsiteX166" fmla="*/ 1254319 w 2232360"/>
                  <a:gd name="connsiteY166" fmla="*/ 1631976 h 1808656"/>
                  <a:gd name="connsiteX167" fmla="*/ 1284084 w 2232360"/>
                  <a:gd name="connsiteY167" fmla="*/ 1631976 h 1808656"/>
                  <a:gd name="connsiteX168" fmla="*/ 1284084 w 2232360"/>
                  <a:gd name="connsiteY168" fmla="*/ 1639608 h 1808656"/>
                  <a:gd name="connsiteX169" fmla="*/ 1315121 w 2232360"/>
                  <a:gd name="connsiteY169" fmla="*/ 1639608 h 1808656"/>
                  <a:gd name="connsiteX170" fmla="*/ 1315121 w 2232360"/>
                  <a:gd name="connsiteY170" fmla="*/ 1650039 h 1808656"/>
                  <a:gd name="connsiteX171" fmla="*/ 1338144 w 2232360"/>
                  <a:gd name="connsiteY171" fmla="*/ 1650039 h 1808656"/>
                  <a:gd name="connsiteX172" fmla="*/ 1338144 w 2232360"/>
                  <a:gd name="connsiteY172" fmla="*/ 1659451 h 1808656"/>
                  <a:gd name="connsiteX173" fmla="*/ 1401744 w 2232360"/>
                  <a:gd name="connsiteY173" fmla="*/ 1659451 h 1808656"/>
                  <a:gd name="connsiteX174" fmla="*/ 1401744 w 2232360"/>
                  <a:gd name="connsiteY174" fmla="*/ 1669882 h 1808656"/>
                  <a:gd name="connsiteX175" fmla="*/ 1437360 w 2232360"/>
                  <a:gd name="connsiteY175" fmla="*/ 1669882 h 1808656"/>
                  <a:gd name="connsiteX176" fmla="*/ 1437360 w 2232360"/>
                  <a:gd name="connsiteY176" fmla="*/ 1678913 h 1808656"/>
                  <a:gd name="connsiteX177" fmla="*/ 1484170 w 2232360"/>
                  <a:gd name="connsiteY177" fmla="*/ 1678913 h 1808656"/>
                  <a:gd name="connsiteX178" fmla="*/ 1484170 w 2232360"/>
                  <a:gd name="connsiteY178" fmla="*/ 1687054 h 1808656"/>
                  <a:gd name="connsiteX179" fmla="*/ 1489639 w 2232360"/>
                  <a:gd name="connsiteY179" fmla="*/ 1687054 h 1808656"/>
                  <a:gd name="connsiteX180" fmla="*/ 1489639 w 2232360"/>
                  <a:gd name="connsiteY180" fmla="*/ 1692778 h 1808656"/>
                  <a:gd name="connsiteX181" fmla="*/ 1581096 w 2232360"/>
                  <a:gd name="connsiteY181" fmla="*/ 1692778 h 1808656"/>
                  <a:gd name="connsiteX182" fmla="*/ 1581096 w 2232360"/>
                  <a:gd name="connsiteY182" fmla="*/ 1705879 h 1808656"/>
                  <a:gd name="connsiteX183" fmla="*/ 1613532 w 2232360"/>
                  <a:gd name="connsiteY183" fmla="*/ 1705879 h 1808656"/>
                  <a:gd name="connsiteX184" fmla="*/ 1613532 w 2232360"/>
                  <a:gd name="connsiteY184" fmla="*/ 1714529 h 1808656"/>
                  <a:gd name="connsiteX185" fmla="*/ 1660851 w 2232360"/>
                  <a:gd name="connsiteY185" fmla="*/ 1714529 h 1808656"/>
                  <a:gd name="connsiteX186" fmla="*/ 1660851 w 2232360"/>
                  <a:gd name="connsiteY186" fmla="*/ 1728521 h 1808656"/>
                  <a:gd name="connsiteX187" fmla="*/ 1711731 w 2232360"/>
                  <a:gd name="connsiteY187" fmla="*/ 1728521 h 1808656"/>
                  <a:gd name="connsiteX188" fmla="*/ 1711731 w 2232360"/>
                  <a:gd name="connsiteY188" fmla="*/ 1737043 h 1808656"/>
                  <a:gd name="connsiteX189" fmla="*/ 1742895 w 2232360"/>
                  <a:gd name="connsiteY189" fmla="*/ 1737043 h 1808656"/>
                  <a:gd name="connsiteX190" fmla="*/ 1742895 w 2232360"/>
                  <a:gd name="connsiteY190" fmla="*/ 1751417 h 1808656"/>
                  <a:gd name="connsiteX191" fmla="*/ 1942598 w 2232360"/>
                  <a:gd name="connsiteY191" fmla="*/ 1751417 h 1808656"/>
                  <a:gd name="connsiteX192" fmla="*/ 1942598 w 2232360"/>
                  <a:gd name="connsiteY192" fmla="*/ 1765918 h 1808656"/>
                  <a:gd name="connsiteX193" fmla="*/ 1959643 w 2232360"/>
                  <a:gd name="connsiteY193" fmla="*/ 1765918 h 1808656"/>
                  <a:gd name="connsiteX194" fmla="*/ 1959643 w 2232360"/>
                  <a:gd name="connsiteY194" fmla="*/ 1776730 h 1808656"/>
                  <a:gd name="connsiteX195" fmla="*/ 2043977 w 2232360"/>
                  <a:gd name="connsiteY195" fmla="*/ 1776730 h 1808656"/>
                  <a:gd name="connsiteX196" fmla="*/ 2043977 w 2232360"/>
                  <a:gd name="connsiteY196" fmla="*/ 1786142 h 1808656"/>
                  <a:gd name="connsiteX197" fmla="*/ 2070943 w 2232360"/>
                  <a:gd name="connsiteY197" fmla="*/ 1786142 h 1808656"/>
                  <a:gd name="connsiteX198" fmla="*/ 2070943 w 2232360"/>
                  <a:gd name="connsiteY198" fmla="*/ 1808657 h 1808656"/>
                  <a:gd name="connsiteX199" fmla="*/ 2232360 w 2232360"/>
                  <a:gd name="connsiteY199" fmla="*/ 1808657 h 18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2232360" h="1808656">
                    <a:moveTo>
                      <a:pt x="0" y="0"/>
                    </a:moveTo>
                    <a:lnTo>
                      <a:pt x="17172" y="0"/>
                    </a:lnTo>
                    <a:lnTo>
                      <a:pt x="17172" y="11702"/>
                    </a:lnTo>
                    <a:lnTo>
                      <a:pt x="30146" y="11702"/>
                    </a:lnTo>
                    <a:lnTo>
                      <a:pt x="30146" y="26076"/>
                    </a:lnTo>
                    <a:lnTo>
                      <a:pt x="36506" y="26076"/>
                    </a:lnTo>
                    <a:lnTo>
                      <a:pt x="36506" y="36888"/>
                    </a:lnTo>
                    <a:lnTo>
                      <a:pt x="40068" y="36888"/>
                    </a:lnTo>
                    <a:lnTo>
                      <a:pt x="40068" y="50498"/>
                    </a:lnTo>
                    <a:lnTo>
                      <a:pt x="48209" y="50498"/>
                    </a:lnTo>
                    <a:lnTo>
                      <a:pt x="48209" y="72504"/>
                    </a:lnTo>
                    <a:lnTo>
                      <a:pt x="58639" y="72504"/>
                    </a:lnTo>
                    <a:lnTo>
                      <a:pt x="58639" y="87386"/>
                    </a:lnTo>
                    <a:lnTo>
                      <a:pt x="66271" y="87386"/>
                    </a:lnTo>
                    <a:lnTo>
                      <a:pt x="66271" y="122621"/>
                    </a:lnTo>
                    <a:lnTo>
                      <a:pt x="74412" y="122621"/>
                    </a:lnTo>
                    <a:lnTo>
                      <a:pt x="74412" y="149587"/>
                    </a:lnTo>
                    <a:lnTo>
                      <a:pt x="79373" y="149587"/>
                    </a:lnTo>
                    <a:lnTo>
                      <a:pt x="79373" y="188892"/>
                    </a:lnTo>
                    <a:lnTo>
                      <a:pt x="88786" y="188892"/>
                    </a:lnTo>
                    <a:lnTo>
                      <a:pt x="88786" y="210007"/>
                    </a:lnTo>
                    <a:lnTo>
                      <a:pt x="97308" y="210007"/>
                    </a:lnTo>
                    <a:lnTo>
                      <a:pt x="97308" y="229850"/>
                    </a:lnTo>
                    <a:lnTo>
                      <a:pt x="107738" y="229850"/>
                    </a:lnTo>
                    <a:lnTo>
                      <a:pt x="107738" y="246514"/>
                    </a:lnTo>
                    <a:lnTo>
                      <a:pt x="114989" y="246514"/>
                    </a:lnTo>
                    <a:lnTo>
                      <a:pt x="114989" y="255926"/>
                    </a:lnTo>
                    <a:lnTo>
                      <a:pt x="124402" y="255926"/>
                    </a:lnTo>
                    <a:lnTo>
                      <a:pt x="124402" y="288871"/>
                    </a:lnTo>
                    <a:lnTo>
                      <a:pt x="132924" y="288871"/>
                    </a:lnTo>
                    <a:lnTo>
                      <a:pt x="132924" y="309223"/>
                    </a:lnTo>
                    <a:lnTo>
                      <a:pt x="137885" y="309223"/>
                    </a:lnTo>
                    <a:lnTo>
                      <a:pt x="137885" y="327667"/>
                    </a:lnTo>
                    <a:lnTo>
                      <a:pt x="151495" y="327667"/>
                    </a:lnTo>
                    <a:lnTo>
                      <a:pt x="151495" y="352471"/>
                    </a:lnTo>
                    <a:lnTo>
                      <a:pt x="168540" y="352471"/>
                    </a:lnTo>
                    <a:lnTo>
                      <a:pt x="168540" y="392158"/>
                    </a:lnTo>
                    <a:lnTo>
                      <a:pt x="176681" y="392158"/>
                    </a:lnTo>
                    <a:lnTo>
                      <a:pt x="176681" y="411492"/>
                    </a:lnTo>
                    <a:lnTo>
                      <a:pt x="186602" y="411492"/>
                    </a:lnTo>
                    <a:lnTo>
                      <a:pt x="186602" y="456139"/>
                    </a:lnTo>
                    <a:lnTo>
                      <a:pt x="194743" y="456139"/>
                    </a:lnTo>
                    <a:lnTo>
                      <a:pt x="194743" y="487685"/>
                    </a:lnTo>
                    <a:lnTo>
                      <a:pt x="202375" y="487685"/>
                    </a:lnTo>
                    <a:lnTo>
                      <a:pt x="202375" y="518340"/>
                    </a:lnTo>
                    <a:lnTo>
                      <a:pt x="209626" y="518340"/>
                    </a:lnTo>
                    <a:lnTo>
                      <a:pt x="209626" y="542126"/>
                    </a:lnTo>
                    <a:lnTo>
                      <a:pt x="217258" y="542126"/>
                    </a:lnTo>
                    <a:lnTo>
                      <a:pt x="217258" y="567821"/>
                    </a:lnTo>
                    <a:lnTo>
                      <a:pt x="224890" y="567821"/>
                    </a:lnTo>
                    <a:lnTo>
                      <a:pt x="224890" y="580032"/>
                    </a:lnTo>
                    <a:lnTo>
                      <a:pt x="232140" y="580032"/>
                    </a:lnTo>
                    <a:lnTo>
                      <a:pt x="232140" y="591734"/>
                    </a:lnTo>
                    <a:lnTo>
                      <a:pt x="242952" y="591734"/>
                    </a:lnTo>
                    <a:lnTo>
                      <a:pt x="242952" y="600384"/>
                    </a:lnTo>
                    <a:lnTo>
                      <a:pt x="249694" y="600384"/>
                    </a:lnTo>
                    <a:lnTo>
                      <a:pt x="249694" y="612977"/>
                    </a:lnTo>
                    <a:lnTo>
                      <a:pt x="257834" y="612977"/>
                    </a:lnTo>
                    <a:lnTo>
                      <a:pt x="257834" y="625570"/>
                    </a:lnTo>
                    <a:lnTo>
                      <a:pt x="268138" y="625570"/>
                    </a:lnTo>
                    <a:lnTo>
                      <a:pt x="268138" y="647194"/>
                    </a:lnTo>
                    <a:lnTo>
                      <a:pt x="274879" y="647194"/>
                    </a:lnTo>
                    <a:lnTo>
                      <a:pt x="274879" y="672506"/>
                    </a:lnTo>
                    <a:lnTo>
                      <a:pt x="289762" y="672506"/>
                    </a:lnTo>
                    <a:lnTo>
                      <a:pt x="289762" y="699473"/>
                    </a:lnTo>
                    <a:lnTo>
                      <a:pt x="297902" y="699473"/>
                    </a:lnTo>
                    <a:lnTo>
                      <a:pt x="297902" y="727838"/>
                    </a:lnTo>
                    <a:lnTo>
                      <a:pt x="317364" y="727838"/>
                    </a:lnTo>
                    <a:lnTo>
                      <a:pt x="317364" y="754042"/>
                    </a:lnTo>
                    <a:lnTo>
                      <a:pt x="324996" y="754042"/>
                    </a:lnTo>
                    <a:lnTo>
                      <a:pt x="324996" y="771086"/>
                    </a:lnTo>
                    <a:lnTo>
                      <a:pt x="340260" y="771086"/>
                    </a:lnTo>
                    <a:lnTo>
                      <a:pt x="340260" y="794110"/>
                    </a:lnTo>
                    <a:lnTo>
                      <a:pt x="356923" y="794110"/>
                    </a:lnTo>
                    <a:lnTo>
                      <a:pt x="356923" y="806702"/>
                    </a:lnTo>
                    <a:lnTo>
                      <a:pt x="366463" y="806702"/>
                    </a:lnTo>
                    <a:lnTo>
                      <a:pt x="366463" y="815734"/>
                    </a:lnTo>
                    <a:lnTo>
                      <a:pt x="375876" y="815734"/>
                    </a:lnTo>
                    <a:lnTo>
                      <a:pt x="375876" y="832397"/>
                    </a:lnTo>
                    <a:lnTo>
                      <a:pt x="384907" y="832397"/>
                    </a:lnTo>
                    <a:lnTo>
                      <a:pt x="384907" y="845498"/>
                    </a:lnTo>
                    <a:lnTo>
                      <a:pt x="395210" y="845498"/>
                    </a:lnTo>
                    <a:lnTo>
                      <a:pt x="395210" y="871193"/>
                    </a:lnTo>
                    <a:lnTo>
                      <a:pt x="400171" y="871193"/>
                    </a:lnTo>
                    <a:lnTo>
                      <a:pt x="400171" y="893707"/>
                    </a:lnTo>
                    <a:lnTo>
                      <a:pt x="407930" y="893707"/>
                    </a:lnTo>
                    <a:lnTo>
                      <a:pt x="407930" y="909989"/>
                    </a:lnTo>
                    <a:lnTo>
                      <a:pt x="419124" y="909989"/>
                    </a:lnTo>
                    <a:lnTo>
                      <a:pt x="419124" y="918130"/>
                    </a:lnTo>
                    <a:lnTo>
                      <a:pt x="426374" y="918130"/>
                    </a:lnTo>
                    <a:lnTo>
                      <a:pt x="426374" y="926143"/>
                    </a:lnTo>
                    <a:lnTo>
                      <a:pt x="437695" y="926143"/>
                    </a:lnTo>
                    <a:lnTo>
                      <a:pt x="437695" y="951838"/>
                    </a:lnTo>
                    <a:lnTo>
                      <a:pt x="447617" y="951838"/>
                    </a:lnTo>
                    <a:lnTo>
                      <a:pt x="447617" y="991142"/>
                    </a:lnTo>
                    <a:lnTo>
                      <a:pt x="464280" y="991142"/>
                    </a:lnTo>
                    <a:lnTo>
                      <a:pt x="464280" y="1012258"/>
                    </a:lnTo>
                    <a:lnTo>
                      <a:pt x="471403" y="1012258"/>
                    </a:lnTo>
                    <a:lnTo>
                      <a:pt x="471403" y="1039351"/>
                    </a:lnTo>
                    <a:lnTo>
                      <a:pt x="492646" y="1039351"/>
                    </a:lnTo>
                    <a:lnTo>
                      <a:pt x="492646" y="1054234"/>
                    </a:lnTo>
                    <a:lnTo>
                      <a:pt x="510199" y="1054234"/>
                    </a:lnTo>
                    <a:lnTo>
                      <a:pt x="510199" y="1082599"/>
                    </a:lnTo>
                    <a:lnTo>
                      <a:pt x="529152" y="1082599"/>
                    </a:lnTo>
                    <a:lnTo>
                      <a:pt x="529152" y="1098372"/>
                    </a:lnTo>
                    <a:lnTo>
                      <a:pt x="545306" y="1098372"/>
                    </a:lnTo>
                    <a:lnTo>
                      <a:pt x="545306" y="1114145"/>
                    </a:lnTo>
                    <a:lnTo>
                      <a:pt x="552557" y="1114145"/>
                    </a:lnTo>
                    <a:lnTo>
                      <a:pt x="552557" y="1131699"/>
                    </a:lnTo>
                    <a:lnTo>
                      <a:pt x="580541" y="1131699"/>
                    </a:lnTo>
                    <a:lnTo>
                      <a:pt x="580541" y="1148362"/>
                    </a:lnTo>
                    <a:lnTo>
                      <a:pt x="585502" y="1148362"/>
                    </a:lnTo>
                    <a:lnTo>
                      <a:pt x="585502" y="1175837"/>
                    </a:lnTo>
                    <a:lnTo>
                      <a:pt x="605345" y="1175837"/>
                    </a:lnTo>
                    <a:lnTo>
                      <a:pt x="605345" y="1195680"/>
                    </a:lnTo>
                    <a:lnTo>
                      <a:pt x="631930" y="1195680"/>
                    </a:lnTo>
                    <a:lnTo>
                      <a:pt x="631930" y="1215142"/>
                    </a:lnTo>
                    <a:lnTo>
                      <a:pt x="648593" y="1215142"/>
                    </a:lnTo>
                    <a:lnTo>
                      <a:pt x="648593" y="1234985"/>
                    </a:lnTo>
                    <a:lnTo>
                      <a:pt x="660295" y="1234985"/>
                    </a:lnTo>
                    <a:lnTo>
                      <a:pt x="660295" y="1245797"/>
                    </a:lnTo>
                    <a:lnTo>
                      <a:pt x="690950" y="1245797"/>
                    </a:lnTo>
                    <a:lnTo>
                      <a:pt x="690950" y="1262460"/>
                    </a:lnTo>
                    <a:lnTo>
                      <a:pt x="699091" y="1262460"/>
                    </a:lnTo>
                    <a:lnTo>
                      <a:pt x="699091" y="1280395"/>
                    </a:lnTo>
                    <a:lnTo>
                      <a:pt x="710794" y="1280395"/>
                    </a:lnTo>
                    <a:lnTo>
                      <a:pt x="710794" y="1298966"/>
                    </a:lnTo>
                    <a:lnTo>
                      <a:pt x="728856" y="1298966"/>
                    </a:lnTo>
                    <a:lnTo>
                      <a:pt x="728856" y="1311559"/>
                    </a:lnTo>
                    <a:lnTo>
                      <a:pt x="748572" y="1311559"/>
                    </a:lnTo>
                    <a:lnTo>
                      <a:pt x="748572" y="1323770"/>
                    </a:lnTo>
                    <a:lnTo>
                      <a:pt x="774775" y="1323770"/>
                    </a:lnTo>
                    <a:lnTo>
                      <a:pt x="774775" y="1349465"/>
                    </a:lnTo>
                    <a:lnTo>
                      <a:pt x="830234" y="1349465"/>
                    </a:lnTo>
                    <a:lnTo>
                      <a:pt x="830234" y="1361167"/>
                    </a:lnTo>
                    <a:lnTo>
                      <a:pt x="846389" y="1361167"/>
                    </a:lnTo>
                    <a:lnTo>
                      <a:pt x="846389" y="1382791"/>
                    </a:lnTo>
                    <a:lnTo>
                      <a:pt x="887856" y="1382791"/>
                    </a:lnTo>
                    <a:lnTo>
                      <a:pt x="887856" y="1398564"/>
                    </a:lnTo>
                    <a:lnTo>
                      <a:pt x="900576" y="1398564"/>
                    </a:lnTo>
                    <a:lnTo>
                      <a:pt x="900576" y="1407977"/>
                    </a:lnTo>
                    <a:lnTo>
                      <a:pt x="912660" y="1407977"/>
                    </a:lnTo>
                    <a:lnTo>
                      <a:pt x="912660" y="1417517"/>
                    </a:lnTo>
                    <a:lnTo>
                      <a:pt x="939245" y="1417517"/>
                    </a:lnTo>
                    <a:lnTo>
                      <a:pt x="939245" y="1433290"/>
                    </a:lnTo>
                    <a:lnTo>
                      <a:pt x="975370" y="1433290"/>
                    </a:lnTo>
                    <a:lnTo>
                      <a:pt x="975370" y="1449953"/>
                    </a:lnTo>
                    <a:lnTo>
                      <a:pt x="1012766" y="1449953"/>
                    </a:lnTo>
                    <a:lnTo>
                      <a:pt x="1012766" y="1475647"/>
                    </a:lnTo>
                    <a:lnTo>
                      <a:pt x="1046602" y="1475647"/>
                    </a:lnTo>
                    <a:lnTo>
                      <a:pt x="1046602" y="1491420"/>
                    </a:lnTo>
                    <a:lnTo>
                      <a:pt x="1071787" y="1491420"/>
                    </a:lnTo>
                    <a:lnTo>
                      <a:pt x="1071787" y="1513044"/>
                    </a:lnTo>
                    <a:lnTo>
                      <a:pt x="1084380" y="1513044"/>
                    </a:lnTo>
                    <a:lnTo>
                      <a:pt x="1084380" y="1521566"/>
                    </a:lnTo>
                    <a:lnTo>
                      <a:pt x="1097863" y="1521566"/>
                    </a:lnTo>
                    <a:lnTo>
                      <a:pt x="1097863" y="1543190"/>
                    </a:lnTo>
                    <a:lnTo>
                      <a:pt x="1109184" y="1543190"/>
                    </a:lnTo>
                    <a:lnTo>
                      <a:pt x="1109184" y="1563542"/>
                    </a:lnTo>
                    <a:lnTo>
                      <a:pt x="1128137" y="1563542"/>
                    </a:lnTo>
                    <a:lnTo>
                      <a:pt x="1128137" y="1581986"/>
                    </a:lnTo>
                    <a:lnTo>
                      <a:pt x="1147090" y="1581986"/>
                    </a:lnTo>
                    <a:lnTo>
                      <a:pt x="1147090" y="1597250"/>
                    </a:lnTo>
                    <a:lnTo>
                      <a:pt x="1213742" y="1597250"/>
                    </a:lnTo>
                    <a:lnTo>
                      <a:pt x="1213742" y="1620782"/>
                    </a:lnTo>
                    <a:lnTo>
                      <a:pt x="1254319" y="1620782"/>
                    </a:lnTo>
                    <a:lnTo>
                      <a:pt x="1254319" y="1631976"/>
                    </a:lnTo>
                    <a:lnTo>
                      <a:pt x="1284084" y="1631976"/>
                    </a:lnTo>
                    <a:lnTo>
                      <a:pt x="1284084" y="1639608"/>
                    </a:lnTo>
                    <a:lnTo>
                      <a:pt x="1315121" y="1639608"/>
                    </a:lnTo>
                    <a:lnTo>
                      <a:pt x="1315121" y="1650039"/>
                    </a:lnTo>
                    <a:lnTo>
                      <a:pt x="1338144" y="1650039"/>
                    </a:lnTo>
                    <a:lnTo>
                      <a:pt x="1338144" y="1659451"/>
                    </a:lnTo>
                    <a:lnTo>
                      <a:pt x="1401744" y="1659451"/>
                    </a:lnTo>
                    <a:lnTo>
                      <a:pt x="1401744" y="1669882"/>
                    </a:lnTo>
                    <a:lnTo>
                      <a:pt x="1437360" y="1669882"/>
                    </a:lnTo>
                    <a:lnTo>
                      <a:pt x="1437360" y="1678913"/>
                    </a:lnTo>
                    <a:lnTo>
                      <a:pt x="1484170" y="1678913"/>
                    </a:lnTo>
                    <a:lnTo>
                      <a:pt x="1484170" y="1687054"/>
                    </a:lnTo>
                    <a:lnTo>
                      <a:pt x="1489639" y="1687054"/>
                    </a:lnTo>
                    <a:lnTo>
                      <a:pt x="1489639" y="1692778"/>
                    </a:lnTo>
                    <a:lnTo>
                      <a:pt x="1581096" y="1692778"/>
                    </a:lnTo>
                    <a:lnTo>
                      <a:pt x="1581096" y="1705879"/>
                    </a:lnTo>
                    <a:lnTo>
                      <a:pt x="1613532" y="1705879"/>
                    </a:lnTo>
                    <a:lnTo>
                      <a:pt x="1613532" y="1714529"/>
                    </a:lnTo>
                    <a:lnTo>
                      <a:pt x="1660851" y="1714529"/>
                    </a:lnTo>
                    <a:lnTo>
                      <a:pt x="1660851" y="1728521"/>
                    </a:lnTo>
                    <a:lnTo>
                      <a:pt x="1711731" y="1728521"/>
                    </a:lnTo>
                    <a:lnTo>
                      <a:pt x="1711731" y="1737043"/>
                    </a:lnTo>
                    <a:lnTo>
                      <a:pt x="1742895" y="1737043"/>
                    </a:lnTo>
                    <a:lnTo>
                      <a:pt x="1742895" y="1751417"/>
                    </a:lnTo>
                    <a:lnTo>
                      <a:pt x="1942598" y="1751417"/>
                    </a:lnTo>
                    <a:lnTo>
                      <a:pt x="1942598" y="1765918"/>
                    </a:lnTo>
                    <a:lnTo>
                      <a:pt x="1959643" y="1765918"/>
                    </a:lnTo>
                    <a:lnTo>
                      <a:pt x="1959643" y="1776730"/>
                    </a:lnTo>
                    <a:lnTo>
                      <a:pt x="2043977" y="1776730"/>
                    </a:lnTo>
                    <a:lnTo>
                      <a:pt x="2043977" y="1786142"/>
                    </a:lnTo>
                    <a:lnTo>
                      <a:pt x="2070943" y="1786142"/>
                    </a:lnTo>
                    <a:lnTo>
                      <a:pt x="2070943" y="1808657"/>
                    </a:lnTo>
                    <a:lnTo>
                      <a:pt x="2232360" y="1808657"/>
                    </a:lnTo>
                  </a:path>
                </a:pathLst>
              </a:custGeom>
              <a:noFill/>
              <a:ln w="12700" cap="flat">
                <a:solidFill>
                  <a:schemeClr val="accent1"/>
                </a:solidFill>
                <a:prstDash val="solid"/>
                <a:miter/>
              </a:ln>
            </p:spPr>
            <p:txBody>
              <a:bodyPr rtlCol="0" anchor="ctr"/>
              <a:lstStyle/>
              <a:p>
                <a:endParaRPr lang="en-GB"/>
              </a:p>
            </p:txBody>
          </p:sp>
        </p:grpSp>
        <p:grpSp>
          <p:nvGrpSpPr>
            <p:cNvPr id="537" name="Group 536">
              <a:extLst>
                <a:ext uri="{FF2B5EF4-FFF2-40B4-BE49-F238E27FC236}">
                  <a16:creationId xmlns:a16="http://schemas.microsoft.com/office/drawing/2014/main" id="{B353893E-0B4E-4FBE-933E-08E509D308F1}"/>
                </a:ext>
              </a:extLst>
            </p:cNvPr>
            <p:cNvGrpSpPr/>
            <p:nvPr/>
          </p:nvGrpSpPr>
          <p:grpSpPr>
            <a:xfrm>
              <a:off x="6010205" y="2207033"/>
              <a:ext cx="2190511" cy="1869585"/>
              <a:chOff x="6010205" y="2207033"/>
              <a:chExt cx="2190511" cy="1869585"/>
            </a:xfrm>
          </p:grpSpPr>
          <p:sp>
            <p:nvSpPr>
              <p:cNvPr id="482" name="Freeform: Shape 481">
                <a:extLst>
                  <a:ext uri="{FF2B5EF4-FFF2-40B4-BE49-F238E27FC236}">
                    <a16:creationId xmlns:a16="http://schemas.microsoft.com/office/drawing/2014/main" id="{EBB19D18-FF82-4232-8BD9-65062B78DB6C}"/>
                  </a:ext>
                </a:extLst>
              </p:cNvPr>
              <p:cNvSpPr/>
              <p:nvPr/>
            </p:nvSpPr>
            <p:spPr>
              <a:xfrm>
                <a:off x="6164371" y="242251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83" name="Freeform: Shape 482">
                <a:extLst>
                  <a:ext uri="{FF2B5EF4-FFF2-40B4-BE49-F238E27FC236}">
                    <a16:creationId xmlns:a16="http://schemas.microsoft.com/office/drawing/2014/main" id="{1036CE1E-11B6-4C09-BD5B-C9585EF195A9}"/>
                  </a:ext>
                </a:extLst>
              </p:cNvPr>
              <p:cNvSpPr/>
              <p:nvPr/>
            </p:nvSpPr>
            <p:spPr>
              <a:xfrm>
                <a:off x="6134607" y="245227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84" name="Freeform: Shape 483">
                <a:extLst>
                  <a:ext uri="{FF2B5EF4-FFF2-40B4-BE49-F238E27FC236}">
                    <a16:creationId xmlns:a16="http://schemas.microsoft.com/office/drawing/2014/main" id="{B0E46B91-BB6F-4324-9479-BEFC713CB0C1}"/>
                  </a:ext>
                </a:extLst>
              </p:cNvPr>
              <p:cNvSpPr/>
              <p:nvPr/>
            </p:nvSpPr>
            <p:spPr>
              <a:xfrm>
                <a:off x="6194136" y="248738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85" name="Freeform: Shape 484">
                <a:extLst>
                  <a:ext uri="{FF2B5EF4-FFF2-40B4-BE49-F238E27FC236}">
                    <a16:creationId xmlns:a16="http://schemas.microsoft.com/office/drawing/2014/main" id="{D86F38BF-70C9-41CD-8A75-16DE761C8919}"/>
                  </a:ext>
                </a:extLst>
              </p:cNvPr>
              <p:cNvSpPr/>
              <p:nvPr/>
            </p:nvSpPr>
            <p:spPr>
              <a:xfrm>
                <a:off x="6164371" y="251714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86" name="Freeform: Shape 485">
                <a:extLst>
                  <a:ext uri="{FF2B5EF4-FFF2-40B4-BE49-F238E27FC236}">
                    <a16:creationId xmlns:a16="http://schemas.microsoft.com/office/drawing/2014/main" id="{A8956AD3-6970-4F98-842C-DA3AA1961D0D}"/>
                  </a:ext>
                </a:extLst>
              </p:cNvPr>
              <p:cNvSpPr/>
              <p:nvPr/>
            </p:nvSpPr>
            <p:spPr>
              <a:xfrm>
                <a:off x="6325152" y="267945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87" name="Freeform: Shape 486">
                <a:extLst>
                  <a:ext uri="{FF2B5EF4-FFF2-40B4-BE49-F238E27FC236}">
                    <a16:creationId xmlns:a16="http://schemas.microsoft.com/office/drawing/2014/main" id="{A63DFCB7-F62C-4C7A-8420-EC089FB86631}"/>
                  </a:ext>
                </a:extLst>
              </p:cNvPr>
              <p:cNvSpPr/>
              <p:nvPr/>
            </p:nvSpPr>
            <p:spPr>
              <a:xfrm>
                <a:off x="6295387" y="270921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88" name="Freeform: Shape 487">
                <a:extLst>
                  <a:ext uri="{FF2B5EF4-FFF2-40B4-BE49-F238E27FC236}">
                    <a16:creationId xmlns:a16="http://schemas.microsoft.com/office/drawing/2014/main" id="{01C737D0-272A-4F96-A4E8-BC6DD832ED9C}"/>
                  </a:ext>
                </a:extLst>
              </p:cNvPr>
              <p:cNvSpPr/>
              <p:nvPr/>
            </p:nvSpPr>
            <p:spPr>
              <a:xfrm>
                <a:off x="6345886" y="270107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89" name="Freeform: Shape 488">
                <a:extLst>
                  <a:ext uri="{FF2B5EF4-FFF2-40B4-BE49-F238E27FC236}">
                    <a16:creationId xmlns:a16="http://schemas.microsoft.com/office/drawing/2014/main" id="{EB09B26B-17F5-41A0-8B8C-4D205830DDBB}"/>
                  </a:ext>
                </a:extLst>
              </p:cNvPr>
              <p:cNvSpPr/>
              <p:nvPr/>
            </p:nvSpPr>
            <p:spPr>
              <a:xfrm>
                <a:off x="6316121" y="273084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90" name="Freeform: Shape 489">
                <a:extLst>
                  <a:ext uri="{FF2B5EF4-FFF2-40B4-BE49-F238E27FC236}">
                    <a16:creationId xmlns:a16="http://schemas.microsoft.com/office/drawing/2014/main" id="{5F380964-066E-4DF4-8A5E-7F40B5DEBD06}"/>
                  </a:ext>
                </a:extLst>
              </p:cNvPr>
              <p:cNvSpPr/>
              <p:nvPr/>
            </p:nvSpPr>
            <p:spPr>
              <a:xfrm>
                <a:off x="6402108" y="277498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91" name="Freeform: Shape 490">
                <a:extLst>
                  <a:ext uri="{FF2B5EF4-FFF2-40B4-BE49-F238E27FC236}">
                    <a16:creationId xmlns:a16="http://schemas.microsoft.com/office/drawing/2014/main" id="{DC6A486D-AF4B-4DC5-BB4C-248B790103F5}"/>
                  </a:ext>
                </a:extLst>
              </p:cNvPr>
              <p:cNvSpPr/>
              <p:nvPr/>
            </p:nvSpPr>
            <p:spPr>
              <a:xfrm>
                <a:off x="6372343" y="280474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92" name="Freeform: Shape 491">
                <a:extLst>
                  <a:ext uri="{FF2B5EF4-FFF2-40B4-BE49-F238E27FC236}">
                    <a16:creationId xmlns:a16="http://schemas.microsoft.com/office/drawing/2014/main" id="{A04FED3D-ABF5-4264-BD81-5C2E5A849278}"/>
                  </a:ext>
                </a:extLst>
              </p:cNvPr>
              <p:cNvSpPr/>
              <p:nvPr/>
            </p:nvSpPr>
            <p:spPr>
              <a:xfrm>
                <a:off x="6453751" y="28945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93" name="Freeform: Shape 492">
                <a:extLst>
                  <a:ext uri="{FF2B5EF4-FFF2-40B4-BE49-F238E27FC236}">
                    <a16:creationId xmlns:a16="http://schemas.microsoft.com/office/drawing/2014/main" id="{575A2817-551F-4D8C-8584-CAAAA186B421}"/>
                  </a:ext>
                </a:extLst>
              </p:cNvPr>
              <p:cNvSpPr/>
              <p:nvPr/>
            </p:nvSpPr>
            <p:spPr>
              <a:xfrm>
                <a:off x="6423987" y="292431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94" name="Freeform: Shape 493">
                <a:extLst>
                  <a:ext uri="{FF2B5EF4-FFF2-40B4-BE49-F238E27FC236}">
                    <a16:creationId xmlns:a16="http://schemas.microsoft.com/office/drawing/2014/main" id="{767187E2-EA33-47E8-9278-CA34881C9013}"/>
                  </a:ext>
                </a:extLst>
              </p:cNvPr>
              <p:cNvSpPr/>
              <p:nvPr/>
            </p:nvSpPr>
            <p:spPr>
              <a:xfrm>
                <a:off x="6474485" y="293601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95" name="Freeform: Shape 494">
                <a:extLst>
                  <a:ext uri="{FF2B5EF4-FFF2-40B4-BE49-F238E27FC236}">
                    <a16:creationId xmlns:a16="http://schemas.microsoft.com/office/drawing/2014/main" id="{5FA65D62-411C-43DC-B199-123F07252706}"/>
                  </a:ext>
                </a:extLst>
              </p:cNvPr>
              <p:cNvSpPr/>
              <p:nvPr/>
            </p:nvSpPr>
            <p:spPr>
              <a:xfrm>
                <a:off x="6444720" y="296578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96" name="Freeform: Shape 495">
                <a:extLst>
                  <a:ext uri="{FF2B5EF4-FFF2-40B4-BE49-F238E27FC236}">
                    <a16:creationId xmlns:a16="http://schemas.microsoft.com/office/drawing/2014/main" id="{2B2538EE-49E8-40CB-B009-8CE7BDFA00CD}"/>
                  </a:ext>
                </a:extLst>
              </p:cNvPr>
              <p:cNvSpPr/>
              <p:nvPr/>
            </p:nvSpPr>
            <p:spPr>
              <a:xfrm>
                <a:off x="6483516" y="296578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97" name="Freeform: Shape 496">
                <a:extLst>
                  <a:ext uri="{FF2B5EF4-FFF2-40B4-BE49-F238E27FC236}">
                    <a16:creationId xmlns:a16="http://schemas.microsoft.com/office/drawing/2014/main" id="{60DEFAAF-2050-4272-ABCD-D0DA3511FDD9}"/>
                  </a:ext>
                </a:extLst>
              </p:cNvPr>
              <p:cNvSpPr/>
              <p:nvPr/>
            </p:nvSpPr>
            <p:spPr>
              <a:xfrm>
                <a:off x="6453751" y="299554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98" name="Freeform: Shape 497">
                <a:extLst>
                  <a:ext uri="{FF2B5EF4-FFF2-40B4-BE49-F238E27FC236}">
                    <a16:creationId xmlns:a16="http://schemas.microsoft.com/office/drawing/2014/main" id="{52791840-488A-4468-8E6E-86E96669FF3E}"/>
                  </a:ext>
                </a:extLst>
              </p:cNvPr>
              <p:cNvSpPr/>
              <p:nvPr/>
            </p:nvSpPr>
            <p:spPr>
              <a:xfrm>
                <a:off x="6573701" y="312478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99" name="Freeform: Shape 498">
                <a:extLst>
                  <a:ext uri="{FF2B5EF4-FFF2-40B4-BE49-F238E27FC236}">
                    <a16:creationId xmlns:a16="http://schemas.microsoft.com/office/drawing/2014/main" id="{6E71B8B1-86E0-4D2B-A9EB-49BE5C99AA88}"/>
                  </a:ext>
                </a:extLst>
              </p:cNvPr>
              <p:cNvSpPr/>
              <p:nvPr/>
            </p:nvSpPr>
            <p:spPr>
              <a:xfrm>
                <a:off x="6543936" y="315454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00" name="Freeform: Shape 499">
                <a:extLst>
                  <a:ext uri="{FF2B5EF4-FFF2-40B4-BE49-F238E27FC236}">
                    <a16:creationId xmlns:a16="http://schemas.microsoft.com/office/drawing/2014/main" id="{E812538A-FECE-4F03-B8B2-C81296113632}"/>
                  </a:ext>
                </a:extLst>
              </p:cNvPr>
              <p:cNvSpPr/>
              <p:nvPr/>
            </p:nvSpPr>
            <p:spPr>
              <a:xfrm>
                <a:off x="6636792" y="316981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01" name="Freeform: Shape 500">
                <a:extLst>
                  <a:ext uri="{FF2B5EF4-FFF2-40B4-BE49-F238E27FC236}">
                    <a16:creationId xmlns:a16="http://schemas.microsoft.com/office/drawing/2014/main" id="{8BE699A1-4A69-463E-9D3A-FC5B9DFCE2C8}"/>
                  </a:ext>
                </a:extLst>
              </p:cNvPr>
              <p:cNvSpPr/>
              <p:nvPr/>
            </p:nvSpPr>
            <p:spPr>
              <a:xfrm>
                <a:off x="6607027" y="319957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02" name="Freeform: Shape 501">
                <a:extLst>
                  <a:ext uri="{FF2B5EF4-FFF2-40B4-BE49-F238E27FC236}">
                    <a16:creationId xmlns:a16="http://schemas.microsoft.com/office/drawing/2014/main" id="{6957EA0E-AE8E-4ED5-B302-44796A9F04BE}"/>
                  </a:ext>
                </a:extLst>
              </p:cNvPr>
              <p:cNvSpPr/>
              <p:nvPr/>
            </p:nvSpPr>
            <p:spPr>
              <a:xfrm>
                <a:off x="6653328" y="316981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03" name="Freeform: Shape 502">
                <a:extLst>
                  <a:ext uri="{FF2B5EF4-FFF2-40B4-BE49-F238E27FC236}">
                    <a16:creationId xmlns:a16="http://schemas.microsoft.com/office/drawing/2014/main" id="{C867BC63-9E38-48D5-B770-568D6EB6761A}"/>
                  </a:ext>
                </a:extLst>
              </p:cNvPr>
              <p:cNvSpPr/>
              <p:nvPr/>
            </p:nvSpPr>
            <p:spPr>
              <a:xfrm>
                <a:off x="6623563" y="319957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504" name="Freeform: Shape 503">
                <a:extLst>
                  <a:ext uri="{FF2B5EF4-FFF2-40B4-BE49-F238E27FC236}">
                    <a16:creationId xmlns:a16="http://schemas.microsoft.com/office/drawing/2014/main" id="{3DCB60CE-1168-408C-8072-ECDFCB170D06}"/>
                  </a:ext>
                </a:extLst>
              </p:cNvPr>
              <p:cNvSpPr/>
              <p:nvPr/>
            </p:nvSpPr>
            <p:spPr>
              <a:xfrm>
                <a:off x="6666557" y="321674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05" name="Freeform: Shape 504">
                <a:extLst>
                  <a:ext uri="{FF2B5EF4-FFF2-40B4-BE49-F238E27FC236}">
                    <a16:creationId xmlns:a16="http://schemas.microsoft.com/office/drawing/2014/main" id="{C5F3C9EB-F00D-49DA-AC14-08BE0071BA42}"/>
                  </a:ext>
                </a:extLst>
              </p:cNvPr>
              <p:cNvSpPr/>
              <p:nvPr/>
            </p:nvSpPr>
            <p:spPr>
              <a:xfrm>
                <a:off x="6636792" y="324638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506" name="Freeform: Shape 505">
                <a:extLst>
                  <a:ext uri="{FF2B5EF4-FFF2-40B4-BE49-F238E27FC236}">
                    <a16:creationId xmlns:a16="http://schemas.microsoft.com/office/drawing/2014/main" id="{0EE7D1C5-4A00-42BB-8E86-52927A682FB7}"/>
                  </a:ext>
                </a:extLst>
              </p:cNvPr>
              <p:cNvSpPr/>
              <p:nvPr/>
            </p:nvSpPr>
            <p:spPr>
              <a:xfrm>
                <a:off x="6967258" y="345041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07" name="Freeform: Shape 506">
                <a:extLst>
                  <a:ext uri="{FF2B5EF4-FFF2-40B4-BE49-F238E27FC236}">
                    <a16:creationId xmlns:a16="http://schemas.microsoft.com/office/drawing/2014/main" id="{8238081D-F186-46AB-8B45-9FE634D212C5}"/>
                  </a:ext>
                </a:extLst>
              </p:cNvPr>
              <p:cNvSpPr/>
              <p:nvPr/>
            </p:nvSpPr>
            <p:spPr>
              <a:xfrm>
                <a:off x="6937493" y="348017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08" name="Freeform: Shape 507">
                <a:extLst>
                  <a:ext uri="{FF2B5EF4-FFF2-40B4-BE49-F238E27FC236}">
                    <a16:creationId xmlns:a16="http://schemas.microsoft.com/office/drawing/2014/main" id="{32189180-77E4-4E77-A437-1C0922E58AFF}"/>
                  </a:ext>
                </a:extLst>
              </p:cNvPr>
              <p:cNvSpPr/>
              <p:nvPr/>
            </p:nvSpPr>
            <p:spPr>
              <a:xfrm>
                <a:off x="6985320" y="350994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09" name="Freeform: Shape 508">
                <a:extLst>
                  <a:ext uri="{FF2B5EF4-FFF2-40B4-BE49-F238E27FC236}">
                    <a16:creationId xmlns:a16="http://schemas.microsoft.com/office/drawing/2014/main" id="{486EC3B7-4481-48A9-BC39-AD0DE49E7B21}"/>
                  </a:ext>
                </a:extLst>
              </p:cNvPr>
              <p:cNvSpPr/>
              <p:nvPr/>
            </p:nvSpPr>
            <p:spPr>
              <a:xfrm>
                <a:off x="6955555" y="353970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10" name="Freeform: Shape 509">
                <a:extLst>
                  <a:ext uri="{FF2B5EF4-FFF2-40B4-BE49-F238E27FC236}">
                    <a16:creationId xmlns:a16="http://schemas.microsoft.com/office/drawing/2014/main" id="{3C7547C6-0F11-4311-87D7-353DC62FFE0C}"/>
                  </a:ext>
                </a:extLst>
              </p:cNvPr>
              <p:cNvSpPr/>
              <p:nvPr/>
            </p:nvSpPr>
            <p:spPr>
              <a:xfrm>
                <a:off x="7139105" y="360012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11" name="Freeform: Shape 510">
                <a:extLst>
                  <a:ext uri="{FF2B5EF4-FFF2-40B4-BE49-F238E27FC236}">
                    <a16:creationId xmlns:a16="http://schemas.microsoft.com/office/drawing/2014/main" id="{2887D36C-5092-4271-BF21-FD4376028481}"/>
                  </a:ext>
                </a:extLst>
              </p:cNvPr>
              <p:cNvSpPr/>
              <p:nvPr/>
            </p:nvSpPr>
            <p:spPr>
              <a:xfrm>
                <a:off x="7109340" y="36298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12" name="Freeform: Shape 511">
                <a:extLst>
                  <a:ext uri="{FF2B5EF4-FFF2-40B4-BE49-F238E27FC236}">
                    <a16:creationId xmlns:a16="http://schemas.microsoft.com/office/drawing/2014/main" id="{B2211E80-08DA-47CE-A8D8-C03C745A8FCC}"/>
                  </a:ext>
                </a:extLst>
              </p:cNvPr>
              <p:cNvSpPr/>
              <p:nvPr/>
            </p:nvSpPr>
            <p:spPr>
              <a:xfrm>
                <a:off x="7179427" y="360012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13" name="Freeform: Shape 512">
                <a:extLst>
                  <a:ext uri="{FF2B5EF4-FFF2-40B4-BE49-F238E27FC236}">
                    <a16:creationId xmlns:a16="http://schemas.microsoft.com/office/drawing/2014/main" id="{FA17310F-5FAD-4897-84E5-8745F9103C8F}"/>
                  </a:ext>
                </a:extLst>
              </p:cNvPr>
              <p:cNvSpPr/>
              <p:nvPr/>
            </p:nvSpPr>
            <p:spPr>
              <a:xfrm>
                <a:off x="7149663" y="36298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14" name="Freeform: Shape 513">
                <a:extLst>
                  <a:ext uri="{FF2B5EF4-FFF2-40B4-BE49-F238E27FC236}">
                    <a16:creationId xmlns:a16="http://schemas.microsoft.com/office/drawing/2014/main" id="{436A5397-B1B3-4CEB-8F2B-B3B420D44FE3}"/>
                  </a:ext>
                </a:extLst>
              </p:cNvPr>
              <p:cNvSpPr/>
              <p:nvPr/>
            </p:nvSpPr>
            <p:spPr>
              <a:xfrm>
                <a:off x="7209192" y="3629893"/>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15" name="Freeform: Shape 514">
                <a:extLst>
                  <a:ext uri="{FF2B5EF4-FFF2-40B4-BE49-F238E27FC236}">
                    <a16:creationId xmlns:a16="http://schemas.microsoft.com/office/drawing/2014/main" id="{3EA35506-73DB-44E8-AEFC-C4F79C6433CA}"/>
                  </a:ext>
                </a:extLst>
              </p:cNvPr>
              <p:cNvSpPr/>
              <p:nvPr/>
            </p:nvSpPr>
            <p:spPr>
              <a:xfrm>
                <a:off x="7179427" y="3659530"/>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16" name="Freeform: Shape 515">
                <a:extLst>
                  <a:ext uri="{FF2B5EF4-FFF2-40B4-BE49-F238E27FC236}">
                    <a16:creationId xmlns:a16="http://schemas.microsoft.com/office/drawing/2014/main" id="{65802D4F-7AE4-4739-8344-EE7DE172F87C}"/>
                  </a:ext>
                </a:extLst>
              </p:cNvPr>
              <p:cNvSpPr/>
              <p:nvPr/>
            </p:nvSpPr>
            <p:spPr>
              <a:xfrm>
                <a:off x="7504551" y="37353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17" name="Freeform: Shape 516">
                <a:extLst>
                  <a:ext uri="{FF2B5EF4-FFF2-40B4-BE49-F238E27FC236}">
                    <a16:creationId xmlns:a16="http://schemas.microsoft.com/office/drawing/2014/main" id="{F380E14D-2217-42B4-A8DC-B767CE8EEFDC}"/>
                  </a:ext>
                </a:extLst>
              </p:cNvPr>
              <p:cNvSpPr/>
              <p:nvPr/>
            </p:nvSpPr>
            <p:spPr>
              <a:xfrm>
                <a:off x="7474786" y="376510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18" name="Freeform: Shape 517">
                <a:extLst>
                  <a:ext uri="{FF2B5EF4-FFF2-40B4-BE49-F238E27FC236}">
                    <a16:creationId xmlns:a16="http://schemas.microsoft.com/office/drawing/2014/main" id="{C652CA49-56D7-4623-802F-797A4FE85B0E}"/>
                  </a:ext>
                </a:extLst>
              </p:cNvPr>
              <p:cNvSpPr/>
              <p:nvPr/>
            </p:nvSpPr>
            <p:spPr>
              <a:xfrm>
                <a:off x="7649686" y="37353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19" name="Freeform: Shape 518">
                <a:extLst>
                  <a:ext uri="{FF2B5EF4-FFF2-40B4-BE49-F238E27FC236}">
                    <a16:creationId xmlns:a16="http://schemas.microsoft.com/office/drawing/2014/main" id="{82668AC5-6EE5-4B14-B03A-F588A1CF5186}"/>
                  </a:ext>
                </a:extLst>
              </p:cNvPr>
              <p:cNvSpPr/>
              <p:nvPr/>
            </p:nvSpPr>
            <p:spPr>
              <a:xfrm>
                <a:off x="7619921" y="376510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20" name="Freeform: Shape 519">
                <a:extLst>
                  <a:ext uri="{FF2B5EF4-FFF2-40B4-BE49-F238E27FC236}">
                    <a16:creationId xmlns:a16="http://schemas.microsoft.com/office/drawing/2014/main" id="{8C0F6C1E-B502-45CD-B38E-29776DA02045}"/>
                  </a:ext>
                </a:extLst>
              </p:cNvPr>
              <p:cNvSpPr/>
              <p:nvPr/>
            </p:nvSpPr>
            <p:spPr>
              <a:xfrm>
                <a:off x="7727787" y="37353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521" name="Freeform: Shape 520">
                <a:extLst>
                  <a:ext uri="{FF2B5EF4-FFF2-40B4-BE49-F238E27FC236}">
                    <a16:creationId xmlns:a16="http://schemas.microsoft.com/office/drawing/2014/main" id="{C674B19A-A423-4B49-B440-1DA8E0911647}"/>
                  </a:ext>
                </a:extLst>
              </p:cNvPr>
              <p:cNvSpPr/>
              <p:nvPr/>
            </p:nvSpPr>
            <p:spPr>
              <a:xfrm>
                <a:off x="7698022" y="376510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22" name="Freeform: Shape 521">
                <a:extLst>
                  <a:ext uri="{FF2B5EF4-FFF2-40B4-BE49-F238E27FC236}">
                    <a16:creationId xmlns:a16="http://schemas.microsoft.com/office/drawing/2014/main" id="{3D724DDB-F945-49CA-86F9-E936BCB0AA41}"/>
                  </a:ext>
                </a:extLst>
              </p:cNvPr>
              <p:cNvSpPr/>
              <p:nvPr/>
            </p:nvSpPr>
            <p:spPr>
              <a:xfrm>
                <a:off x="7880172" y="37863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23" name="Freeform: Shape 522">
                <a:extLst>
                  <a:ext uri="{FF2B5EF4-FFF2-40B4-BE49-F238E27FC236}">
                    <a16:creationId xmlns:a16="http://schemas.microsoft.com/office/drawing/2014/main" id="{2CDB035B-5A3E-4FA6-9D58-CAD4833E0F23}"/>
                  </a:ext>
                </a:extLst>
              </p:cNvPr>
              <p:cNvSpPr/>
              <p:nvPr/>
            </p:nvSpPr>
            <p:spPr>
              <a:xfrm>
                <a:off x="7850407" y="381611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524" name="Freeform: Shape 523">
                <a:extLst>
                  <a:ext uri="{FF2B5EF4-FFF2-40B4-BE49-F238E27FC236}">
                    <a16:creationId xmlns:a16="http://schemas.microsoft.com/office/drawing/2014/main" id="{A14AB27E-99DF-40D0-966F-434C36F21BC7}"/>
                  </a:ext>
                </a:extLst>
              </p:cNvPr>
              <p:cNvSpPr/>
              <p:nvPr/>
            </p:nvSpPr>
            <p:spPr>
              <a:xfrm>
                <a:off x="8061559" y="37863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25" name="Freeform: Shape 524">
                <a:extLst>
                  <a:ext uri="{FF2B5EF4-FFF2-40B4-BE49-F238E27FC236}">
                    <a16:creationId xmlns:a16="http://schemas.microsoft.com/office/drawing/2014/main" id="{D81EBF48-F841-4DF1-BABA-ADF118F769DB}"/>
                  </a:ext>
                </a:extLst>
              </p:cNvPr>
              <p:cNvSpPr/>
              <p:nvPr/>
            </p:nvSpPr>
            <p:spPr>
              <a:xfrm>
                <a:off x="8031795" y="381611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26" name="Freeform: Shape 525">
                <a:extLst>
                  <a:ext uri="{FF2B5EF4-FFF2-40B4-BE49-F238E27FC236}">
                    <a16:creationId xmlns:a16="http://schemas.microsoft.com/office/drawing/2014/main" id="{0CDB1977-53FA-476D-8793-91D52A7BCF78}"/>
                  </a:ext>
                </a:extLst>
              </p:cNvPr>
              <p:cNvSpPr/>
              <p:nvPr/>
            </p:nvSpPr>
            <p:spPr>
              <a:xfrm>
                <a:off x="8097939" y="37863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527" name="Freeform: Shape 526">
                <a:extLst>
                  <a:ext uri="{FF2B5EF4-FFF2-40B4-BE49-F238E27FC236}">
                    <a16:creationId xmlns:a16="http://schemas.microsoft.com/office/drawing/2014/main" id="{F0457833-B380-4C5F-B3E7-70B4578F4818}"/>
                  </a:ext>
                </a:extLst>
              </p:cNvPr>
              <p:cNvSpPr/>
              <p:nvPr/>
            </p:nvSpPr>
            <p:spPr>
              <a:xfrm>
                <a:off x="8068174" y="381611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32" name="Freeform: Shape 531">
                <a:extLst>
                  <a:ext uri="{FF2B5EF4-FFF2-40B4-BE49-F238E27FC236}">
                    <a16:creationId xmlns:a16="http://schemas.microsoft.com/office/drawing/2014/main" id="{FC5AD00F-4ADB-404F-B8C1-94514DBED408}"/>
                  </a:ext>
                </a:extLst>
              </p:cNvPr>
              <p:cNvSpPr/>
              <p:nvPr/>
            </p:nvSpPr>
            <p:spPr>
              <a:xfrm>
                <a:off x="6010205" y="2207033"/>
                <a:ext cx="2190511" cy="1869585"/>
              </a:xfrm>
              <a:custGeom>
                <a:avLst/>
                <a:gdLst>
                  <a:gd name="connsiteX0" fmla="*/ 0 w 2190511"/>
                  <a:gd name="connsiteY0" fmla="*/ 0 h 1869585"/>
                  <a:gd name="connsiteX1" fmla="*/ 22642 w 2190511"/>
                  <a:gd name="connsiteY1" fmla="*/ 0 h 1869585"/>
                  <a:gd name="connsiteX2" fmla="*/ 22642 w 2190511"/>
                  <a:gd name="connsiteY2" fmla="*/ 24422 h 1869585"/>
                  <a:gd name="connsiteX3" fmla="*/ 36125 w 2190511"/>
                  <a:gd name="connsiteY3" fmla="*/ 24422 h 1869585"/>
                  <a:gd name="connsiteX4" fmla="*/ 36125 w 2190511"/>
                  <a:gd name="connsiteY4" fmla="*/ 67670 h 1869585"/>
                  <a:gd name="connsiteX5" fmla="*/ 44266 w 2190511"/>
                  <a:gd name="connsiteY5" fmla="*/ 67670 h 1869585"/>
                  <a:gd name="connsiteX6" fmla="*/ 44266 w 2190511"/>
                  <a:gd name="connsiteY6" fmla="*/ 107357 h 1869585"/>
                  <a:gd name="connsiteX7" fmla="*/ 58639 w 2190511"/>
                  <a:gd name="connsiteY7" fmla="*/ 107357 h 1869585"/>
                  <a:gd name="connsiteX8" fmla="*/ 58639 w 2190511"/>
                  <a:gd name="connsiteY8" fmla="*/ 132542 h 1869585"/>
                  <a:gd name="connsiteX9" fmla="*/ 65890 w 2190511"/>
                  <a:gd name="connsiteY9" fmla="*/ 132542 h 1869585"/>
                  <a:gd name="connsiteX10" fmla="*/ 65890 w 2190511"/>
                  <a:gd name="connsiteY10" fmla="*/ 157855 h 1869585"/>
                  <a:gd name="connsiteX11" fmla="*/ 82044 w 2190511"/>
                  <a:gd name="connsiteY11" fmla="*/ 157855 h 1869585"/>
                  <a:gd name="connsiteX12" fmla="*/ 82044 w 2190511"/>
                  <a:gd name="connsiteY12" fmla="*/ 201994 h 1869585"/>
                  <a:gd name="connsiteX13" fmla="*/ 97435 w 2190511"/>
                  <a:gd name="connsiteY13" fmla="*/ 201994 h 1869585"/>
                  <a:gd name="connsiteX14" fmla="*/ 97435 w 2190511"/>
                  <a:gd name="connsiteY14" fmla="*/ 217258 h 1869585"/>
                  <a:gd name="connsiteX15" fmla="*/ 119950 w 2190511"/>
                  <a:gd name="connsiteY15" fmla="*/ 217258 h 1869585"/>
                  <a:gd name="connsiteX16" fmla="*/ 119950 w 2190511"/>
                  <a:gd name="connsiteY16" fmla="*/ 239899 h 1869585"/>
                  <a:gd name="connsiteX17" fmla="*/ 151495 w 2190511"/>
                  <a:gd name="connsiteY17" fmla="*/ 239899 h 1869585"/>
                  <a:gd name="connsiteX18" fmla="*/ 151495 w 2190511"/>
                  <a:gd name="connsiteY18" fmla="*/ 249821 h 1869585"/>
                  <a:gd name="connsiteX19" fmla="*/ 160526 w 2190511"/>
                  <a:gd name="connsiteY19" fmla="*/ 249821 h 1869585"/>
                  <a:gd name="connsiteX20" fmla="*/ 160526 w 2190511"/>
                  <a:gd name="connsiteY20" fmla="*/ 287599 h 1869585"/>
                  <a:gd name="connsiteX21" fmla="*/ 168667 w 2190511"/>
                  <a:gd name="connsiteY21" fmla="*/ 287599 h 1869585"/>
                  <a:gd name="connsiteX22" fmla="*/ 168667 w 2190511"/>
                  <a:gd name="connsiteY22" fmla="*/ 311004 h 1869585"/>
                  <a:gd name="connsiteX23" fmla="*/ 197542 w 2190511"/>
                  <a:gd name="connsiteY23" fmla="*/ 311004 h 1869585"/>
                  <a:gd name="connsiteX24" fmla="*/ 197542 w 2190511"/>
                  <a:gd name="connsiteY24" fmla="*/ 331738 h 1869585"/>
                  <a:gd name="connsiteX25" fmla="*/ 218148 w 2190511"/>
                  <a:gd name="connsiteY25" fmla="*/ 331738 h 1869585"/>
                  <a:gd name="connsiteX26" fmla="*/ 218148 w 2190511"/>
                  <a:gd name="connsiteY26" fmla="*/ 345348 h 1869585"/>
                  <a:gd name="connsiteX27" fmla="*/ 237101 w 2190511"/>
                  <a:gd name="connsiteY27" fmla="*/ 345348 h 1869585"/>
                  <a:gd name="connsiteX28" fmla="*/ 237101 w 2190511"/>
                  <a:gd name="connsiteY28" fmla="*/ 366082 h 1869585"/>
                  <a:gd name="connsiteX29" fmla="*/ 246132 w 2190511"/>
                  <a:gd name="connsiteY29" fmla="*/ 366082 h 1869585"/>
                  <a:gd name="connsiteX30" fmla="*/ 246132 w 2190511"/>
                  <a:gd name="connsiteY30" fmla="*/ 404750 h 1869585"/>
                  <a:gd name="connsiteX31" fmla="*/ 265975 w 2190511"/>
                  <a:gd name="connsiteY31" fmla="*/ 404750 h 1869585"/>
                  <a:gd name="connsiteX32" fmla="*/ 265975 w 2190511"/>
                  <a:gd name="connsiteY32" fmla="*/ 420142 h 1869585"/>
                  <a:gd name="connsiteX33" fmla="*/ 280349 w 2190511"/>
                  <a:gd name="connsiteY33" fmla="*/ 420142 h 1869585"/>
                  <a:gd name="connsiteX34" fmla="*/ 280349 w 2190511"/>
                  <a:gd name="connsiteY34" fmla="*/ 442656 h 1869585"/>
                  <a:gd name="connsiteX35" fmla="*/ 289380 w 2190511"/>
                  <a:gd name="connsiteY35" fmla="*/ 442656 h 1869585"/>
                  <a:gd name="connsiteX36" fmla="*/ 289380 w 2190511"/>
                  <a:gd name="connsiteY36" fmla="*/ 477763 h 1869585"/>
                  <a:gd name="connsiteX37" fmla="*/ 301973 w 2190511"/>
                  <a:gd name="connsiteY37" fmla="*/ 477763 h 1869585"/>
                  <a:gd name="connsiteX38" fmla="*/ 301973 w 2190511"/>
                  <a:gd name="connsiteY38" fmla="*/ 500405 h 1869585"/>
                  <a:gd name="connsiteX39" fmla="*/ 329957 w 2190511"/>
                  <a:gd name="connsiteY39" fmla="*/ 500405 h 1869585"/>
                  <a:gd name="connsiteX40" fmla="*/ 329957 w 2190511"/>
                  <a:gd name="connsiteY40" fmla="*/ 522029 h 1869585"/>
                  <a:gd name="connsiteX41" fmla="*/ 354379 w 2190511"/>
                  <a:gd name="connsiteY41" fmla="*/ 522029 h 1869585"/>
                  <a:gd name="connsiteX42" fmla="*/ 354379 w 2190511"/>
                  <a:gd name="connsiteY42" fmla="*/ 533731 h 1869585"/>
                  <a:gd name="connsiteX43" fmla="*/ 364174 w 2190511"/>
                  <a:gd name="connsiteY43" fmla="*/ 533731 h 1869585"/>
                  <a:gd name="connsiteX44" fmla="*/ 364174 w 2190511"/>
                  <a:gd name="connsiteY44" fmla="*/ 549886 h 1869585"/>
                  <a:gd name="connsiteX45" fmla="*/ 373205 w 2190511"/>
                  <a:gd name="connsiteY45" fmla="*/ 549886 h 1869585"/>
                  <a:gd name="connsiteX46" fmla="*/ 373205 w 2190511"/>
                  <a:gd name="connsiteY46" fmla="*/ 595042 h 1869585"/>
                  <a:gd name="connsiteX47" fmla="*/ 393938 w 2190511"/>
                  <a:gd name="connsiteY47" fmla="*/ 595042 h 1869585"/>
                  <a:gd name="connsiteX48" fmla="*/ 393938 w 2190511"/>
                  <a:gd name="connsiteY48" fmla="*/ 621118 h 1869585"/>
                  <a:gd name="connsiteX49" fmla="*/ 409330 w 2190511"/>
                  <a:gd name="connsiteY49" fmla="*/ 621118 h 1869585"/>
                  <a:gd name="connsiteX50" fmla="*/ 409330 w 2190511"/>
                  <a:gd name="connsiteY50" fmla="*/ 638290 h 1869585"/>
                  <a:gd name="connsiteX51" fmla="*/ 419251 w 2190511"/>
                  <a:gd name="connsiteY51" fmla="*/ 638290 h 1869585"/>
                  <a:gd name="connsiteX52" fmla="*/ 419251 w 2190511"/>
                  <a:gd name="connsiteY52" fmla="*/ 655334 h 1869585"/>
                  <a:gd name="connsiteX53" fmla="*/ 419251 w 2190511"/>
                  <a:gd name="connsiteY53" fmla="*/ 659914 h 1869585"/>
                  <a:gd name="connsiteX54" fmla="*/ 426502 w 2190511"/>
                  <a:gd name="connsiteY54" fmla="*/ 659914 h 1869585"/>
                  <a:gd name="connsiteX55" fmla="*/ 426502 w 2190511"/>
                  <a:gd name="connsiteY55" fmla="*/ 695021 h 1869585"/>
                  <a:gd name="connsiteX56" fmla="*/ 433625 w 2190511"/>
                  <a:gd name="connsiteY56" fmla="*/ 695021 h 1869585"/>
                  <a:gd name="connsiteX57" fmla="*/ 433625 w 2190511"/>
                  <a:gd name="connsiteY57" fmla="*/ 714864 h 1869585"/>
                  <a:gd name="connsiteX58" fmla="*/ 448126 w 2190511"/>
                  <a:gd name="connsiteY58" fmla="*/ 714864 h 1869585"/>
                  <a:gd name="connsiteX59" fmla="*/ 448126 w 2190511"/>
                  <a:gd name="connsiteY59" fmla="*/ 756331 h 1869585"/>
                  <a:gd name="connsiteX60" fmla="*/ 461609 w 2190511"/>
                  <a:gd name="connsiteY60" fmla="*/ 756331 h 1869585"/>
                  <a:gd name="connsiteX61" fmla="*/ 461609 w 2190511"/>
                  <a:gd name="connsiteY61" fmla="*/ 778846 h 1869585"/>
                  <a:gd name="connsiteX62" fmla="*/ 475982 w 2190511"/>
                  <a:gd name="connsiteY62" fmla="*/ 778846 h 1869585"/>
                  <a:gd name="connsiteX63" fmla="*/ 475982 w 2190511"/>
                  <a:gd name="connsiteY63" fmla="*/ 799579 h 1869585"/>
                  <a:gd name="connsiteX64" fmla="*/ 481452 w 2190511"/>
                  <a:gd name="connsiteY64" fmla="*/ 799579 h 1869585"/>
                  <a:gd name="connsiteX65" fmla="*/ 481452 w 2190511"/>
                  <a:gd name="connsiteY65" fmla="*/ 817642 h 1869585"/>
                  <a:gd name="connsiteX66" fmla="*/ 494045 w 2190511"/>
                  <a:gd name="connsiteY66" fmla="*/ 817642 h 1869585"/>
                  <a:gd name="connsiteX67" fmla="*/ 494045 w 2190511"/>
                  <a:gd name="connsiteY67" fmla="*/ 844735 h 1869585"/>
                  <a:gd name="connsiteX68" fmla="*/ 499514 w 2190511"/>
                  <a:gd name="connsiteY68" fmla="*/ 844735 h 1869585"/>
                  <a:gd name="connsiteX69" fmla="*/ 499514 w 2190511"/>
                  <a:gd name="connsiteY69" fmla="*/ 879842 h 1869585"/>
                  <a:gd name="connsiteX70" fmla="*/ 509436 w 2190511"/>
                  <a:gd name="connsiteY70" fmla="*/ 879842 h 1869585"/>
                  <a:gd name="connsiteX71" fmla="*/ 509436 w 2190511"/>
                  <a:gd name="connsiteY71" fmla="*/ 903247 h 1869585"/>
                  <a:gd name="connsiteX72" fmla="*/ 539074 w 2190511"/>
                  <a:gd name="connsiteY72" fmla="*/ 903247 h 1869585"/>
                  <a:gd name="connsiteX73" fmla="*/ 539074 w 2190511"/>
                  <a:gd name="connsiteY73" fmla="*/ 948403 h 1869585"/>
                  <a:gd name="connsiteX74" fmla="*/ 587791 w 2190511"/>
                  <a:gd name="connsiteY74" fmla="*/ 948403 h 1869585"/>
                  <a:gd name="connsiteX75" fmla="*/ 587791 w 2190511"/>
                  <a:gd name="connsiteY75" fmla="*/ 969137 h 1869585"/>
                  <a:gd name="connsiteX76" fmla="*/ 604963 w 2190511"/>
                  <a:gd name="connsiteY76" fmla="*/ 969137 h 1869585"/>
                  <a:gd name="connsiteX77" fmla="*/ 604963 w 2190511"/>
                  <a:gd name="connsiteY77" fmla="*/ 992542 h 1869585"/>
                  <a:gd name="connsiteX78" fmla="*/ 647321 w 2190511"/>
                  <a:gd name="connsiteY78" fmla="*/ 992542 h 1869585"/>
                  <a:gd name="connsiteX79" fmla="*/ 647321 w 2190511"/>
                  <a:gd name="connsiteY79" fmla="*/ 1021416 h 1869585"/>
                  <a:gd name="connsiteX80" fmla="*/ 659023 w 2190511"/>
                  <a:gd name="connsiteY80" fmla="*/ 1021416 h 1869585"/>
                  <a:gd name="connsiteX81" fmla="*/ 659023 w 2190511"/>
                  <a:gd name="connsiteY81" fmla="*/ 1042150 h 1869585"/>
                  <a:gd name="connsiteX82" fmla="*/ 713083 w 2190511"/>
                  <a:gd name="connsiteY82" fmla="*/ 1042150 h 1869585"/>
                  <a:gd name="connsiteX83" fmla="*/ 713083 w 2190511"/>
                  <a:gd name="connsiteY83" fmla="*/ 1057414 h 1869585"/>
                  <a:gd name="connsiteX84" fmla="*/ 722114 w 2190511"/>
                  <a:gd name="connsiteY84" fmla="*/ 1057414 h 1869585"/>
                  <a:gd name="connsiteX85" fmla="*/ 722114 w 2190511"/>
                  <a:gd name="connsiteY85" fmla="*/ 1082727 h 1869585"/>
                  <a:gd name="connsiteX86" fmla="*/ 782534 w 2190511"/>
                  <a:gd name="connsiteY86" fmla="*/ 1082727 h 1869585"/>
                  <a:gd name="connsiteX87" fmla="*/ 782534 w 2190511"/>
                  <a:gd name="connsiteY87" fmla="*/ 1115162 h 1869585"/>
                  <a:gd name="connsiteX88" fmla="*/ 793346 w 2190511"/>
                  <a:gd name="connsiteY88" fmla="*/ 1115162 h 1869585"/>
                  <a:gd name="connsiteX89" fmla="*/ 793346 w 2190511"/>
                  <a:gd name="connsiteY89" fmla="*/ 1133098 h 1869585"/>
                  <a:gd name="connsiteX90" fmla="*/ 820313 w 2190511"/>
                  <a:gd name="connsiteY90" fmla="*/ 1133098 h 1869585"/>
                  <a:gd name="connsiteX91" fmla="*/ 820313 w 2190511"/>
                  <a:gd name="connsiteY91" fmla="*/ 1173674 h 1869585"/>
                  <a:gd name="connsiteX92" fmla="*/ 841046 w 2190511"/>
                  <a:gd name="connsiteY92" fmla="*/ 1173674 h 1869585"/>
                  <a:gd name="connsiteX93" fmla="*/ 841046 w 2190511"/>
                  <a:gd name="connsiteY93" fmla="*/ 1208909 h 1869585"/>
                  <a:gd name="connsiteX94" fmla="*/ 912278 w 2190511"/>
                  <a:gd name="connsiteY94" fmla="*/ 1208909 h 1869585"/>
                  <a:gd name="connsiteX95" fmla="*/ 912278 w 2190511"/>
                  <a:gd name="connsiteY95" fmla="*/ 1233204 h 1869585"/>
                  <a:gd name="connsiteX96" fmla="*/ 934793 w 2190511"/>
                  <a:gd name="connsiteY96" fmla="*/ 1233204 h 1869585"/>
                  <a:gd name="connsiteX97" fmla="*/ 934793 w 2190511"/>
                  <a:gd name="connsiteY97" fmla="*/ 1273781 h 1869585"/>
                  <a:gd name="connsiteX98" fmla="*/ 960996 w 2190511"/>
                  <a:gd name="connsiteY98" fmla="*/ 1273781 h 1869585"/>
                  <a:gd name="connsiteX99" fmla="*/ 960996 w 2190511"/>
                  <a:gd name="connsiteY99" fmla="*/ 1327841 h 1869585"/>
                  <a:gd name="connsiteX100" fmla="*/ 974479 w 2190511"/>
                  <a:gd name="connsiteY100" fmla="*/ 1327841 h 1869585"/>
                  <a:gd name="connsiteX101" fmla="*/ 974479 w 2190511"/>
                  <a:gd name="connsiteY101" fmla="*/ 1362058 h 1869585"/>
                  <a:gd name="connsiteX102" fmla="*/ 1043040 w 2190511"/>
                  <a:gd name="connsiteY102" fmla="*/ 1362058 h 1869585"/>
                  <a:gd name="connsiteX103" fmla="*/ 1043040 w 2190511"/>
                  <a:gd name="connsiteY103" fmla="*/ 1389151 h 1869585"/>
                  <a:gd name="connsiteX104" fmla="*/ 1061993 w 2190511"/>
                  <a:gd name="connsiteY104" fmla="*/ 1389151 h 1869585"/>
                  <a:gd name="connsiteX105" fmla="*/ 1061993 w 2190511"/>
                  <a:gd name="connsiteY105" fmla="*/ 1424258 h 1869585"/>
                  <a:gd name="connsiteX106" fmla="*/ 1167442 w 2190511"/>
                  <a:gd name="connsiteY106" fmla="*/ 1424258 h 1869585"/>
                  <a:gd name="connsiteX107" fmla="*/ 1167442 w 2190511"/>
                  <a:gd name="connsiteY107" fmla="*/ 1431509 h 1869585"/>
                  <a:gd name="connsiteX108" fmla="*/ 1174565 w 2190511"/>
                  <a:gd name="connsiteY108" fmla="*/ 1431509 h 1869585"/>
                  <a:gd name="connsiteX109" fmla="*/ 1174565 w 2190511"/>
                  <a:gd name="connsiteY109" fmla="*/ 1450462 h 1869585"/>
                  <a:gd name="connsiteX110" fmla="*/ 1301765 w 2190511"/>
                  <a:gd name="connsiteY110" fmla="*/ 1450462 h 1869585"/>
                  <a:gd name="connsiteX111" fmla="*/ 1301765 w 2190511"/>
                  <a:gd name="connsiteY111" fmla="*/ 1483788 h 1869585"/>
                  <a:gd name="connsiteX112" fmla="*/ 1317029 w 2190511"/>
                  <a:gd name="connsiteY112" fmla="*/ 1483788 h 1869585"/>
                  <a:gd name="connsiteX113" fmla="*/ 1317029 w 2190511"/>
                  <a:gd name="connsiteY113" fmla="*/ 1520803 h 1869585"/>
                  <a:gd name="connsiteX114" fmla="*/ 1368418 w 2190511"/>
                  <a:gd name="connsiteY114" fmla="*/ 1520803 h 1869585"/>
                  <a:gd name="connsiteX115" fmla="*/ 1368418 w 2190511"/>
                  <a:gd name="connsiteY115" fmla="*/ 1557691 h 1869585"/>
                  <a:gd name="connsiteX116" fmla="*/ 1763246 w 2190511"/>
                  <a:gd name="connsiteY116" fmla="*/ 1557691 h 1869585"/>
                  <a:gd name="connsiteX117" fmla="*/ 1763246 w 2190511"/>
                  <a:gd name="connsiteY117" fmla="*/ 1609080 h 1869585"/>
                  <a:gd name="connsiteX118" fmla="*/ 2157185 w 2190511"/>
                  <a:gd name="connsiteY118" fmla="*/ 1609080 h 1869585"/>
                  <a:gd name="connsiteX119" fmla="*/ 2157185 w 2190511"/>
                  <a:gd name="connsiteY119" fmla="*/ 1738951 h 1869585"/>
                  <a:gd name="connsiteX120" fmla="*/ 2190511 w 2190511"/>
                  <a:gd name="connsiteY120" fmla="*/ 1738951 h 1869585"/>
                  <a:gd name="connsiteX121" fmla="*/ 2190511 w 2190511"/>
                  <a:gd name="connsiteY121" fmla="*/ 1869586 h 186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190511" h="1869585">
                    <a:moveTo>
                      <a:pt x="0" y="0"/>
                    </a:moveTo>
                    <a:lnTo>
                      <a:pt x="22642" y="0"/>
                    </a:lnTo>
                    <a:lnTo>
                      <a:pt x="22642" y="24422"/>
                    </a:lnTo>
                    <a:lnTo>
                      <a:pt x="36125" y="24422"/>
                    </a:lnTo>
                    <a:lnTo>
                      <a:pt x="36125" y="67670"/>
                    </a:lnTo>
                    <a:lnTo>
                      <a:pt x="44266" y="67670"/>
                    </a:lnTo>
                    <a:lnTo>
                      <a:pt x="44266" y="107357"/>
                    </a:lnTo>
                    <a:lnTo>
                      <a:pt x="58639" y="107357"/>
                    </a:lnTo>
                    <a:lnTo>
                      <a:pt x="58639" y="132542"/>
                    </a:lnTo>
                    <a:lnTo>
                      <a:pt x="65890" y="132542"/>
                    </a:lnTo>
                    <a:lnTo>
                      <a:pt x="65890" y="157855"/>
                    </a:lnTo>
                    <a:lnTo>
                      <a:pt x="82044" y="157855"/>
                    </a:lnTo>
                    <a:lnTo>
                      <a:pt x="82044" y="201994"/>
                    </a:lnTo>
                    <a:lnTo>
                      <a:pt x="97435" y="201994"/>
                    </a:lnTo>
                    <a:lnTo>
                      <a:pt x="97435" y="217258"/>
                    </a:lnTo>
                    <a:lnTo>
                      <a:pt x="119950" y="217258"/>
                    </a:lnTo>
                    <a:lnTo>
                      <a:pt x="119950" y="239899"/>
                    </a:lnTo>
                    <a:lnTo>
                      <a:pt x="151495" y="239899"/>
                    </a:lnTo>
                    <a:lnTo>
                      <a:pt x="151495" y="249821"/>
                    </a:lnTo>
                    <a:lnTo>
                      <a:pt x="160526" y="249821"/>
                    </a:lnTo>
                    <a:lnTo>
                      <a:pt x="160526" y="287599"/>
                    </a:lnTo>
                    <a:lnTo>
                      <a:pt x="168667" y="287599"/>
                    </a:lnTo>
                    <a:lnTo>
                      <a:pt x="168667" y="311004"/>
                    </a:lnTo>
                    <a:lnTo>
                      <a:pt x="197542" y="311004"/>
                    </a:lnTo>
                    <a:lnTo>
                      <a:pt x="197542" y="331738"/>
                    </a:lnTo>
                    <a:lnTo>
                      <a:pt x="218148" y="331738"/>
                    </a:lnTo>
                    <a:lnTo>
                      <a:pt x="218148" y="345348"/>
                    </a:lnTo>
                    <a:lnTo>
                      <a:pt x="237101" y="345348"/>
                    </a:lnTo>
                    <a:lnTo>
                      <a:pt x="237101" y="366082"/>
                    </a:lnTo>
                    <a:lnTo>
                      <a:pt x="246132" y="366082"/>
                    </a:lnTo>
                    <a:lnTo>
                      <a:pt x="246132" y="404750"/>
                    </a:lnTo>
                    <a:lnTo>
                      <a:pt x="265975" y="404750"/>
                    </a:lnTo>
                    <a:lnTo>
                      <a:pt x="265975" y="420142"/>
                    </a:lnTo>
                    <a:lnTo>
                      <a:pt x="280349" y="420142"/>
                    </a:lnTo>
                    <a:lnTo>
                      <a:pt x="280349" y="442656"/>
                    </a:lnTo>
                    <a:lnTo>
                      <a:pt x="289380" y="442656"/>
                    </a:lnTo>
                    <a:lnTo>
                      <a:pt x="289380" y="477763"/>
                    </a:lnTo>
                    <a:lnTo>
                      <a:pt x="301973" y="477763"/>
                    </a:lnTo>
                    <a:lnTo>
                      <a:pt x="301973" y="500405"/>
                    </a:lnTo>
                    <a:lnTo>
                      <a:pt x="329957" y="500405"/>
                    </a:lnTo>
                    <a:lnTo>
                      <a:pt x="329957" y="522029"/>
                    </a:lnTo>
                    <a:lnTo>
                      <a:pt x="354379" y="522029"/>
                    </a:lnTo>
                    <a:lnTo>
                      <a:pt x="354379" y="533731"/>
                    </a:lnTo>
                    <a:lnTo>
                      <a:pt x="364174" y="533731"/>
                    </a:lnTo>
                    <a:lnTo>
                      <a:pt x="364174" y="549886"/>
                    </a:lnTo>
                    <a:lnTo>
                      <a:pt x="373205" y="549886"/>
                    </a:lnTo>
                    <a:lnTo>
                      <a:pt x="373205" y="595042"/>
                    </a:lnTo>
                    <a:lnTo>
                      <a:pt x="393938" y="595042"/>
                    </a:lnTo>
                    <a:lnTo>
                      <a:pt x="393938" y="621118"/>
                    </a:lnTo>
                    <a:lnTo>
                      <a:pt x="409330" y="621118"/>
                    </a:lnTo>
                    <a:lnTo>
                      <a:pt x="409330" y="638290"/>
                    </a:lnTo>
                    <a:lnTo>
                      <a:pt x="419251" y="638290"/>
                    </a:lnTo>
                    <a:lnTo>
                      <a:pt x="419251" y="655334"/>
                    </a:lnTo>
                    <a:lnTo>
                      <a:pt x="419251" y="659914"/>
                    </a:lnTo>
                    <a:lnTo>
                      <a:pt x="426502" y="659914"/>
                    </a:lnTo>
                    <a:lnTo>
                      <a:pt x="426502" y="695021"/>
                    </a:lnTo>
                    <a:lnTo>
                      <a:pt x="433625" y="695021"/>
                    </a:lnTo>
                    <a:lnTo>
                      <a:pt x="433625" y="714864"/>
                    </a:lnTo>
                    <a:lnTo>
                      <a:pt x="448126" y="714864"/>
                    </a:lnTo>
                    <a:lnTo>
                      <a:pt x="448126" y="756331"/>
                    </a:lnTo>
                    <a:lnTo>
                      <a:pt x="461609" y="756331"/>
                    </a:lnTo>
                    <a:lnTo>
                      <a:pt x="461609" y="778846"/>
                    </a:lnTo>
                    <a:lnTo>
                      <a:pt x="475982" y="778846"/>
                    </a:lnTo>
                    <a:lnTo>
                      <a:pt x="475982" y="799579"/>
                    </a:lnTo>
                    <a:lnTo>
                      <a:pt x="481452" y="799579"/>
                    </a:lnTo>
                    <a:lnTo>
                      <a:pt x="481452" y="817642"/>
                    </a:lnTo>
                    <a:lnTo>
                      <a:pt x="494045" y="817642"/>
                    </a:lnTo>
                    <a:lnTo>
                      <a:pt x="494045" y="844735"/>
                    </a:lnTo>
                    <a:lnTo>
                      <a:pt x="499514" y="844735"/>
                    </a:lnTo>
                    <a:lnTo>
                      <a:pt x="499514" y="879842"/>
                    </a:lnTo>
                    <a:lnTo>
                      <a:pt x="509436" y="879842"/>
                    </a:lnTo>
                    <a:lnTo>
                      <a:pt x="509436" y="903247"/>
                    </a:lnTo>
                    <a:lnTo>
                      <a:pt x="539074" y="903247"/>
                    </a:lnTo>
                    <a:lnTo>
                      <a:pt x="539074" y="948403"/>
                    </a:lnTo>
                    <a:lnTo>
                      <a:pt x="587791" y="948403"/>
                    </a:lnTo>
                    <a:lnTo>
                      <a:pt x="587791" y="969137"/>
                    </a:lnTo>
                    <a:lnTo>
                      <a:pt x="604963" y="969137"/>
                    </a:lnTo>
                    <a:lnTo>
                      <a:pt x="604963" y="992542"/>
                    </a:lnTo>
                    <a:lnTo>
                      <a:pt x="647321" y="992542"/>
                    </a:lnTo>
                    <a:lnTo>
                      <a:pt x="647321" y="1021416"/>
                    </a:lnTo>
                    <a:lnTo>
                      <a:pt x="659023" y="1021416"/>
                    </a:lnTo>
                    <a:lnTo>
                      <a:pt x="659023" y="1042150"/>
                    </a:lnTo>
                    <a:lnTo>
                      <a:pt x="713083" y="1042150"/>
                    </a:lnTo>
                    <a:lnTo>
                      <a:pt x="713083" y="1057414"/>
                    </a:lnTo>
                    <a:lnTo>
                      <a:pt x="722114" y="1057414"/>
                    </a:lnTo>
                    <a:lnTo>
                      <a:pt x="722114" y="1082727"/>
                    </a:lnTo>
                    <a:lnTo>
                      <a:pt x="782534" y="1082727"/>
                    </a:lnTo>
                    <a:lnTo>
                      <a:pt x="782534" y="1115162"/>
                    </a:lnTo>
                    <a:lnTo>
                      <a:pt x="793346" y="1115162"/>
                    </a:lnTo>
                    <a:lnTo>
                      <a:pt x="793346" y="1133098"/>
                    </a:lnTo>
                    <a:lnTo>
                      <a:pt x="820313" y="1133098"/>
                    </a:lnTo>
                    <a:lnTo>
                      <a:pt x="820313" y="1173674"/>
                    </a:lnTo>
                    <a:lnTo>
                      <a:pt x="841046" y="1173674"/>
                    </a:lnTo>
                    <a:lnTo>
                      <a:pt x="841046" y="1208909"/>
                    </a:lnTo>
                    <a:lnTo>
                      <a:pt x="912278" y="1208909"/>
                    </a:lnTo>
                    <a:lnTo>
                      <a:pt x="912278" y="1233204"/>
                    </a:lnTo>
                    <a:lnTo>
                      <a:pt x="934793" y="1233204"/>
                    </a:lnTo>
                    <a:lnTo>
                      <a:pt x="934793" y="1273781"/>
                    </a:lnTo>
                    <a:lnTo>
                      <a:pt x="960996" y="1273781"/>
                    </a:lnTo>
                    <a:lnTo>
                      <a:pt x="960996" y="1327841"/>
                    </a:lnTo>
                    <a:lnTo>
                      <a:pt x="974479" y="1327841"/>
                    </a:lnTo>
                    <a:lnTo>
                      <a:pt x="974479" y="1362058"/>
                    </a:lnTo>
                    <a:lnTo>
                      <a:pt x="1043040" y="1362058"/>
                    </a:lnTo>
                    <a:lnTo>
                      <a:pt x="1043040" y="1389151"/>
                    </a:lnTo>
                    <a:lnTo>
                      <a:pt x="1061993" y="1389151"/>
                    </a:lnTo>
                    <a:lnTo>
                      <a:pt x="1061993" y="1424258"/>
                    </a:lnTo>
                    <a:lnTo>
                      <a:pt x="1167442" y="1424258"/>
                    </a:lnTo>
                    <a:lnTo>
                      <a:pt x="1167442" y="1431509"/>
                    </a:lnTo>
                    <a:lnTo>
                      <a:pt x="1174565" y="1431509"/>
                    </a:lnTo>
                    <a:lnTo>
                      <a:pt x="1174565" y="1450462"/>
                    </a:lnTo>
                    <a:lnTo>
                      <a:pt x="1301765" y="1450462"/>
                    </a:lnTo>
                    <a:lnTo>
                      <a:pt x="1301765" y="1483788"/>
                    </a:lnTo>
                    <a:lnTo>
                      <a:pt x="1317029" y="1483788"/>
                    </a:lnTo>
                    <a:lnTo>
                      <a:pt x="1317029" y="1520803"/>
                    </a:lnTo>
                    <a:lnTo>
                      <a:pt x="1368418" y="1520803"/>
                    </a:lnTo>
                    <a:lnTo>
                      <a:pt x="1368418" y="1557691"/>
                    </a:lnTo>
                    <a:lnTo>
                      <a:pt x="1763246" y="1557691"/>
                    </a:lnTo>
                    <a:lnTo>
                      <a:pt x="1763246" y="1609080"/>
                    </a:lnTo>
                    <a:lnTo>
                      <a:pt x="2157185" y="1609080"/>
                    </a:lnTo>
                    <a:lnTo>
                      <a:pt x="2157185" y="1738951"/>
                    </a:lnTo>
                    <a:lnTo>
                      <a:pt x="2190511" y="1738951"/>
                    </a:lnTo>
                    <a:lnTo>
                      <a:pt x="2190511" y="1869586"/>
                    </a:lnTo>
                  </a:path>
                </a:pathLst>
              </a:custGeom>
              <a:noFill/>
              <a:ln w="12700" cap="flat">
                <a:solidFill>
                  <a:schemeClr val="accent2"/>
                </a:solidFill>
                <a:prstDash val="solid"/>
                <a:miter/>
              </a:ln>
            </p:spPr>
            <p:txBody>
              <a:bodyPr rtlCol="0" anchor="ctr"/>
              <a:lstStyle/>
              <a:p>
                <a:endParaRPr lang="en-GB"/>
              </a:p>
            </p:txBody>
          </p:sp>
        </p:grpSp>
      </p:grpSp>
      <p:grpSp>
        <p:nvGrpSpPr>
          <p:cNvPr id="538" name="Group 537">
            <a:extLst>
              <a:ext uri="{FF2B5EF4-FFF2-40B4-BE49-F238E27FC236}">
                <a16:creationId xmlns:a16="http://schemas.microsoft.com/office/drawing/2014/main" id="{35DED6A3-51DC-4A51-91FF-C681C8DDCC62}"/>
              </a:ext>
            </a:extLst>
          </p:cNvPr>
          <p:cNvGrpSpPr/>
          <p:nvPr/>
        </p:nvGrpSpPr>
        <p:grpSpPr>
          <a:xfrm>
            <a:off x="8503744" y="1931352"/>
            <a:ext cx="3114168" cy="2926603"/>
            <a:chOff x="8503744" y="1826577"/>
            <a:chExt cx="3114168" cy="2926603"/>
          </a:xfrm>
        </p:grpSpPr>
        <p:sp>
          <p:nvSpPr>
            <p:cNvPr id="26" name="ZoneTexte 25"/>
            <p:cNvSpPr txBox="1"/>
            <p:nvPr/>
          </p:nvSpPr>
          <p:spPr>
            <a:xfrm>
              <a:off x="10033494" y="1826577"/>
              <a:ext cx="449162" cy="369332"/>
            </a:xfrm>
            <a:prstGeom prst="rect">
              <a:avLst/>
            </a:prstGeom>
            <a:noFill/>
          </p:spPr>
          <p:txBody>
            <a:bodyPr wrap="none" rtlCol="0">
              <a:spAutoFit/>
            </a:bodyPr>
            <a:lstStyle/>
            <a:p>
              <a:r>
                <a:rPr lang="fr-FR" b="1" dirty="0">
                  <a:solidFill>
                    <a:schemeClr val="accent1"/>
                  </a:solidFill>
                </a:rPr>
                <a:t>OS</a:t>
              </a:r>
            </a:p>
          </p:txBody>
        </p:sp>
        <p:grpSp>
          <p:nvGrpSpPr>
            <p:cNvPr id="123" name="Group 122">
              <a:extLst>
                <a:ext uri="{FF2B5EF4-FFF2-40B4-BE49-F238E27FC236}">
                  <a16:creationId xmlns:a16="http://schemas.microsoft.com/office/drawing/2014/main" id="{16776C6C-58BB-4F23-A25D-88BF32AFDD45}"/>
                </a:ext>
              </a:extLst>
            </p:cNvPr>
            <p:cNvGrpSpPr/>
            <p:nvPr/>
          </p:nvGrpSpPr>
          <p:grpSpPr>
            <a:xfrm>
              <a:off x="8503744" y="1965556"/>
              <a:ext cx="3114168" cy="2787624"/>
              <a:chOff x="1493039" y="1848896"/>
              <a:chExt cx="3273564" cy="3793490"/>
            </a:xfrm>
          </p:grpSpPr>
          <p:sp>
            <p:nvSpPr>
              <p:cNvPr id="124" name="TextBox 115">
                <a:extLst>
                  <a:ext uri="{FF2B5EF4-FFF2-40B4-BE49-F238E27FC236}">
                    <a16:creationId xmlns:a16="http://schemas.microsoft.com/office/drawing/2014/main" id="{AF137692-B5A5-4569-9D63-3ED81C0E85FD}"/>
                  </a:ext>
                </a:extLst>
              </p:cNvPr>
              <p:cNvSpPr txBox="1">
                <a:spLocks noChangeArrowheads="1"/>
              </p:cNvSpPr>
              <p:nvPr/>
            </p:nvSpPr>
            <p:spPr bwMode="auto">
              <a:xfrm>
                <a:off x="2230502" y="5057354"/>
                <a:ext cx="2536101" cy="25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Progression-free survival (months)</a:t>
                </a:r>
                <a:endParaRPr kumimoji="0" lang="en-GB" sz="1200" b="0" i="0" u="none" strike="noStrike" kern="1200" cap="none" spc="0" normalizeH="0" baseline="0" dirty="0">
                  <a:ln>
                    <a:noFill/>
                  </a:ln>
                  <a:solidFill>
                    <a:schemeClr val="tx2"/>
                  </a:solidFill>
                  <a:effectLst/>
                  <a:uLnTx/>
                  <a:uFillTx/>
                  <a:latin typeface="+mn-lt"/>
                </a:endParaRPr>
              </a:p>
            </p:txBody>
          </p:sp>
          <p:sp>
            <p:nvSpPr>
              <p:cNvPr id="125" name="TextBox 100">
                <a:extLst>
                  <a:ext uri="{FF2B5EF4-FFF2-40B4-BE49-F238E27FC236}">
                    <a16:creationId xmlns:a16="http://schemas.microsoft.com/office/drawing/2014/main" id="{3E46963F-A0FD-44E6-8D5B-6B894AA60A84}"/>
                  </a:ext>
                </a:extLst>
              </p:cNvPr>
              <p:cNvSpPr txBox="1">
                <a:spLocks noChangeArrowheads="1"/>
              </p:cNvSpPr>
              <p:nvPr/>
            </p:nvSpPr>
            <p:spPr bwMode="auto">
              <a:xfrm>
                <a:off x="1970201" y="4086092"/>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20</a:t>
                </a:r>
              </a:p>
            </p:txBody>
          </p:sp>
          <p:sp>
            <p:nvSpPr>
              <p:cNvPr id="126" name="TextBox 101">
                <a:extLst>
                  <a:ext uri="{FF2B5EF4-FFF2-40B4-BE49-F238E27FC236}">
                    <a16:creationId xmlns:a16="http://schemas.microsoft.com/office/drawing/2014/main" id="{CC7FF493-53CE-4D1A-87E6-74D5D21F8106}"/>
                  </a:ext>
                </a:extLst>
              </p:cNvPr>
              <p:cNvSpPr txBox="1">
                <a:spLocks noChangeArrowheads="1"/>
              </p:cNvSpPr>
              <p:nvPr/>
            </p:nvSpPr>
            <p:spPr bwMode="auto">
              <a:xfrm>
                <a:off x="2052770" y="4599492"/>
                <a:ext cx="82567"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27" name="TextBox 102">
                <a:extLst>
                  <a:ext uri="{FF2B5EF4-FFF2-40B4-BE49-F238E27FC236}">
                    <a16:creationId xmlns:a16="http://schemas.microsoft.com/office/drawing/2014/main" id="{7372D94D-89C8-41E9-91CF-261D24030773}"/>
                  </a:ext>
                </a:extLst>
              </p:cNvPr>
              <p:cNvSpPr txBox="1">
                <a:spLocks noChangeArrowheads="1"/>
              </p:cNvSpPr>
              <p:nvPr/>
            </p:nvSpPr>
            <p:spPr bwMode="auto">
              <a:xfrm>
                <a:off x="1970201" y="3566595"/>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28" name="TextBox 105">
                <a:extLst>
                  <a:ext uri="{FF2B5EF4-FFF2-40B4-BE49-F238E27FC236}">
                    <a16:creationId xmlns:a16="http://schemas.microsoft.com/office/drawing/2014/main" id="{A40708EB-12EC-4505-9983-B48DDB078410}"/>
                  </a:ext>
                </a:extLst>
              </p:cNvPr>
              <p:cNvSpPr txBox="1">
                <a:spLocks noChangeArrowheads="1"/>
              </p:cNvSpPr>
              <p:nvPr/>
            </p:nvSpPr>
            <p:spPr bwMode="auto">
              <a:xfrm>
                <a:off x="1887637" y="2065824"/>
                <a:ext cx="247702"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100</a:t>
                </a:r>
              </a:p>
            </p:txBody>
          </p:sp>
          <p:cxnSp>
            <p:nvCxnSpPr>
              <p:cNvPr id="129" name="Straight Connector 107">
                <a:extLst>
                  <a:ext uri="{FF2B5EF4-FFF2-40B4-BE49-F238E27FC236}">
                    <a16:creationId xmlns:a16="http://schemas.microsoft.com/office/drawing/2014/main" id="{11DB140D-2EB6-4AC0-86F5-22FCA8F80987}"/>
                  </a:ext>
                </a:extLst>
              </p:cNvPr>
              <p:cNvCxnSpPr>
                <a:cxnSpLocks noChangeShapeType="1"/>
              </p:cNvCxnSpPr>
              <p:nvPr/>
            </p:nvCxnSpPr>
            <p:spPr bwMode="auto">
              <a:xfrm>
                <a:off x="2169989" y="472435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0" name="Straight Connector 106">
                <a:extLst>
                  <a:ext uri="{FF2B5EF4-FFF2-40B4-BE49-F238E27FC236}">
                    <a16:creationId xmlns:a16="http://schemas.microsoft.com/office/drawing/2014/main" id="{1BFA6D4F-DF09-496B-B805-0D21B30C4883}"/>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1" name="Straight Connector 108">
                <a:extLst>
                  <a:ext uri="{FF2B5EF4-FFF2-40B4-BE49-F238E27FC236}">
                    <a16:creationId xmlns:a16="http://schemas.microsoft.com/office/drawing/2014/main" id="{74572A27-1BE6-4A9F-A113-2E98984ED52A}"/>
                  </a:ext>
                </a:extLst>
              </p:cNvPr>
              <p:cNvCxnSpPr>
                <a:cxnSpLocks noChangeShapeType="1"/>
              </p:cNvCxnSpPr>
              <p:nvPr/>
            </p:nvCxnSpPr>
            <p:spPr bwMode="auto">
              <a:xfrm>
                <a:off x="2169989" y="420936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2" name="Straight Connector 109">
                <a:extLst>
                  <a:ext uri="{FF2B5EF4-FFF2-40B4-BE49-F238E27FC236}">
                    <a16:creationId xmlns:a16="http://schemas.microsoft.com/office/drawing/2014/main" id="{3F271FBE-3860-43A5-B368-427E6B53D09C}"/>
                  </a:ext>
                </a:extLst>
              </p:cNvPr>
              <p:cNvCxnSpPr>
                <a:cxnSpLocks noChangeShapeType="1"/>
              </p:cNvCxnSpPr>
              <p:nvPr/>
            </p:nvCxnSpPr>
            <p:spPr bwMode="auto">
              <a:xfrm>
                <a:off x="2169989" y="368920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3" name="Straight Connector 112">
                <a:extLst>
                  <a:ext uri="{FF2B5EF4-FFF2-40B4-BE49-F238E27FC236}">
                    <a16:creationId xmlns:a16="http://schemas.microsoft.com/office/drawing/2014/main" id="{AB028E46-0EB2-4DF3-9197-541210E77CB6}"/>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4" name="Straight Connector 109">
                <a:extLst>
                  <a:ext uri="{FF2B5EF4-FFF2-40B4-BE49-F238E27FC236}">
                    <a16:creationId xmlns:a16="http://schemas.microsoft.com/office/drawing/2014/main" id="{6425937E-1A92-42C8-A009-1FF390937511}"/>
                  </a:ext>
                </a:extLst>
              </p:cNvPr>
              <p:cNvCxnSpPr>
                <a:cxnSpLocks noChangeShapeType="1"/>
              </p:cNvCxnSpPr>
              <p:nvPr/>
            </p:nvCxnSpPr>
            <p:spPr bwMode="auto">
              <a:xfrm>
                <a:off x="2169990" y="318689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35" name="TextBox 102">
                <a:extLst>
                  <a:ext uri="{FF2B5EF4-FFF2-40B4-BE49-F238E27FC236}">
                    <a16:creationId xmlns:a16="http://schemas.microsoft.com/office/drawing/2014/main" id="{DBD1D4A7-CCDC-43BF-B676-CB7732FA5E19}"/>
                  </a:ext>
                </a:extLst>
              </p:cNvPr>
              <p:cNvSpPr txBox="1">
                <a:spLocks noChangeArrowheads="1"/>
              </p:cNvSpPr>
              <p:nvPr/>
            </p:nvSpPr>
            <p:spPr bwMode="auto">
              <a:xfrm>
                <a:off x="1970203" y="3064284"/>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60</a:t>
                </a:r>
              </a:p>
            </p:txBody>
          </p:sp>
          <p:cxnSp>
            <p:nvCxnSpPr>
              <p:cNvPr id="136" name="Straight Connector 121">
                <a:extLst>
                  <a:ext uri="{FF2B5EF4-FFF2-40B4-BE49-F238E27FC236}">
                    <a16:creationId xmlns:a16="http://schemas.microsoft.com/office/drawing/2014/main" id="{72DC88C0-9E30-4394-A97B-CFA5BF43038E}"/>
                  </a:ext>
                </a:extLst>
              </p:cNvPr>
              <p:cNvCxnSpPr>
                <a:cxnSpLocks noChangeShapeType="1"/>
              </p:cNvCxnSpPr>
              <p:nvPr/>
            </p:nvCxnSpPr>
            <p:spPr bwMode="auto">
              <a:xfrm flipV="1">
                <a:off x="2235423" y="4814615"/>
                <a:ext cx="2489683"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37" name="TextBox 116">
                <a:extLst>
                  <a:ext uri="{FF2B5EF4-FFF2-40B4-BE49-F238E27FC236}">
                    <a16:creationId xmlns:a16="http://schemas.microsoft.com/office/drawing/2014/main" id="{C1D6E5F2-DFBB-44D4-8455-5391C9BE9F6C}"/>
                  </a:ext>
                </a:extLst>
              </p:cNvPr>
              <p:cNvSpPr txBox="1">
                <a:spLocks noChangeArrowheads="1"/>
              </p:cNvSpPr>
              <p:nvPr/>
            </p:nvSpPr>
            <p:spPr bwMode="auto">
              <a:xfrm>
                <a:off x="2152964"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38" name="TextBox 117">
                <a:extLst>
                  <a:ext uri="{FF2B5EF4-FFF2-40B4-BE49-F238E27FC236}">
                    <a16:creationId xmlns:a16="http://schemas.microsoft.com/office/drawing/2014/main" id="{3756FCC8-5BC0-4718-AFEE-B7A58F0319A5}"/>
                  </a:ext>
                </a:extLst>
              </p:cNvPr>
              <p:cNvSpPr txBox="1">
                <a:spLocks noChangeArrowheads="1"/>
              </p:cNvSpPr>
              <p:nvPr/>
            </p:nvSpPr>
            <p:spPr bwMode="auto">
              <a:xfrm>
                <a:off x="4021873" y="4879762"/>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30</a:t>
                </a:r>
              </a:p>
            </p:txBody>
          </p:sp>
          <p:sp>
            <p:nvSpPr>
              <p:cNvPr id="139" name="TextBox 137">
                <a:extLst>
                  <a:ext uri="{FF2B5EF4-FFF2-40B4-BE49-F238E27FC236}">
                    <a16:creationId xmlns:a16="http://schemas.microsoft.com/office/drawing/2014/main" id="{E8D267D7-10B7-4678-AB02-F62DFB8E8B77}"/>
                  </a:ext>
                </a:extLst>
              </p:cNvPr>
              <p:cNvSpPr txBox="1">
                <a:spLocks noChangeArrowheads="1"/>
              </p:cNvSpPr>
              <p:nvPr/>
            </p:nvSpPr>
            <p:spPr bwMode="auto">
              <a:xfrm>
                <a:off x="2764436"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10</a:t>
                </a:r>
                <a:endParaRPr kumimoji="0" lang="en-GB" sz="1200" b="0" i="0" u="none" strike="noStrike" kern="1200" cap="none" spc="0" normalizeH="0" baseline="0" dirty="0">
                  <a:ln>
                    <a:noFill/>
                  </a:ln>
                  <a:solidFill>
                    <a:schemeClr val="tx2"/>
                  </a:solidFill>
                  <a:effectLst/>
                  <a:uLnTx/>
                  <a:uFillTx/>
                  <a:latin typeface="+mn-lt"/>
                  <a:ea typeface="+mn-ea"/>
                  <a:cs typeface="+mn-cs"/>
                </a:endParaRPr>
              </a:p>
            </p:txBody>
          </p:sp>
          <p:sp>
            <p:nvSpPr>
              <p:cNvPr id="140" name="TextBox 117">
                <a:extLst>
                  <a:ext uri="{FF2B5EF4-FFF2-40B4-BE49-F238E27FC236}">
                    <a16:creationId xmlns:a16="http://schemas.microsoft.com/office/drawing/2014/main" id="{43CBA2D4-F033-45EF-BC95-8CB46BE5BCE7}"/>
                  </a:ext>
                </a:extLst>
              </p:cNvPr>
              <p:cNvSpPr txBox="1">
                <a:spLocks noChangeArrowheads="1"/>
              </p:cNvSpPr>
              <p:nvPr/>
            </p:nvSpPr>
            <p:spPr bwMode="auto">
              <a:xfrm>
                <a:off x="3399456" y="4879760"/>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endParaRPr kumimoji="0" lang="en-GB" sz="1200" b="0" i="0" u="none" strike="noStrike" kern="1200" cap="none" spc="0" normalizeH="0" baseline="0" dirty="0">
                  <a:ln>
                    <a:noFill/>
                  </a:ln>
                  <a:solidFill>
                    <a:schemeClr val="tx2"/>
                  </a:solidFill>
                  <a:effectLst/>
                  <a:uLnTx/>
                  <a:uFillTx/>
                  <a:latin typeface="+mn-lt"/>
                </a:endParaRPr>
              </a:p>
            </p:txBody>
          </p:sp>
          <p:grpSp>
            <p:nvGrpSpPr>
              <p:cNvPr id="141" name="Group 140">
                <a:extLst>
                  <a:ext uri="{FF2B5EF4-FFF2-40B4-BE49-F238E27FC236}">
                    <a16:creationId xmlns:a16="http://schemas.microsoft.com/office/drawing/2014/main" id="{923AE3DC-BCE1-408C-B333-9CFD668AFE11}"/>
                  </a:ext>
                </a:extLst>
              </p:cNvPr>
              <p:cNvGrpSpPr/>
              <p:nvPr/>
            </p:nvGrpSpPr>
            <p:grpSpPr>
              <a:xfrm>
                <a:off x="2319526" y="4395529"/>
                <a:ext cx="1031084" cy="372759"/>
                <a:chOff x="2586841" y="5082123"/>
                <a:chExt cx="1031084" cy="372759"/>
              </a:xfrm>
            </p:grpSpPr>
            <p:sp>
              <p:nvSpPr>
                <p:cNvPr id="155" name="TextBox 116">
                  <a:extLst>
                    <a:ext uri="{FF2B5EF4-FFF2-40B4-BE49-F238E27FC236}">
                      <a16:creationId xmlns:a16="http://schemas.microsoft.com/office/drawing/2014/main" id="{6438413B-1618-45B4-A3D7-527A05A26875}"/>
                    </a:ext>
                  </a:extLst>
                </p:cNvPr>
                <p:cNvSpPr txBox="1">
                  <a:spLocks noChangeArrowheads="1"/>
                </p:cNvSpPr>
                <p:nvPr/>
              </p:nvSpPr>
              <p:spPr bwMode="auto">
                <a:xfrm>
                  <a:off x="2833331" y="5302028"/>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Viral/Alcohol</a:t>
                  </a:r>
                </a:p>
              </p:txBody>
            </p:sp>
            <p:cxnSp>
              <p:nvCxnSpPr>
                <p:cNvPr id="156" name="Straight Connector 155">
                  <a:extLst>
                    <a:ext uri="{FF2B5EF4-FFF2-40B4-BE49-F238E27FC236}">
                      <a16:creationId xmlns:a16="http://schemas.microsoft.com/office/drawing/2014/main" id="{E75441A3-FEE0-4D2A-8EF2-469AA6D1A614}"/>
                    </a:ext>
                  </a:extLst>
                </p:cNvPr>
                <p:cNvCxnSpPr>
                  <a:cxnSpLocks/>
                </p:cNvCxnSpPr>
                <p:nvPr/>
              </p:nvCxnSpPr>
              <p:spPr>
                <a:xfrm flipH="1">
                  <a:off x="2586841" y="5168219"/>
                  <a:ext cx="179999"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99585542-3201-4D2B-B93A-259B6CA7BEAD}"/>
                    </a:ext>
                  </a:extLst>
                </p:cNvPr>
                <p:cNvCxnSpPr>
                  <a:cxnSpLocks/>
                </p:cNvCxnSpPr>
                <p:nvPr/>
              </p:nvCxnSpPr>
              <p:spPr>
                <a:xfrm flipH="1">
                  <a:off x="2589716" y="5387098"/>
                  <a:ext cx="17999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58" name="TextBox 116">
                  <a:extLst>
                    <a:ext uri="{FF2B5EF4-FFF2-40B4-BE49-F238E27FC236}">
                      <a16:creationId xmlns:a16="http://schemas.microsoft.com/office/drawing/2014/main" id="{6B335145-2EC5-4CAB-AD62-5D4B3EC3B31E}"/>
                    </a:ext>
                  </a:extLst>
                </p:cNvPr>
                <p:cNvSpPr txBox="1">
                  <a:spLocks noChangeArrowheads="1"/>
                </p:cNvSpPr>
                <p:nvPr/>
              </p:nvSpPr>
              <p:spPr bwMode="auto">
                <a:xfrm>
                  <a:off x="2819070" y="5082123"/>
                  <a:ext cx="798855" cy="185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NAFKD/NASH</a:t>
                  </a:r>
                </a:p>
              </p:txBody>
            </p:sp>
          </p:grpSp>
          <p:grpSp>
            <p:nvGrpSpPr>
              <p:cNvPr id="142" name="Group 141">
                <a:extLst>
                  <a:ext uri="{FF2B5EF4-FFF2-40B4-BE49-F238E27FC236}">
                    <a16:creationId xmlns:a16="http://schemas.microsoft.com/office/drawing/2014/main" id="{15ADD651-62B0-4B2B-8554-46A39132C102}"/>
                  </a:ext>
                </a:extLst>
              </p:cNvPr>
              <p:cNvGrpSpPr/>
              <p:nvPr/>
            </p:nvGrpSpPr>
            <p:grpSpPr>
              <a:xfrm>
                <a:off x="2337736" y="4815636"/>
                <a:ext cx="1875814" cy="72002"/>
                <a:chOff x="2337736" y="4815636"/>
                <a:chExt cx="1875814" cy="72002"/>
              </a:xfrm>
            </p:grpSpPr>
            <p:cxnSp>
              <p:nvCxnSpPr>
                <p:cNvPr id="151" name="Straight Connector 125">
                  <a:extLst>
                    <a:ext uri="{FF2B5EF4-FFF2-40B4-BE49-F238E27FC236}">
                      <a16:creationId xmlns:a16="http://schemas.microsoft.com/office/drawing/2014/main" id="{4BAE5A1F-8610-4A9D-A1BF-452CDE46EF50}"/>
                    </a:ext>
                  </a:extLst>
                </p:cNvPr>
                <p:cNvCxnSpPr>
                  <a:cxnSpLocks noChangeShapeType="1"/>
                </p:cNvCxnSpPr>
                <p:nvPr/>
              </p:nvCxnSpPr>
              <p:spPr bwMode="auto">
                <a:xfrm rot="16200000">
                  <a:off x="417754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52" name="Straight Connector 126">
                  <a:extLst>
                    <a:ext uri="{FF2B5EF4-FFF2-40B4-BE49-F238E27FC236}">
                      <a16:creationId xmlns:a16="http://schemas.microsoft.com/office/drawing/2014/main" id="{60896743-750D-4589-AE33-1C72E78B56DD}"/>
                    </a:ext>
                  </a:extLst>
                </p:cNvPr>
                <p:cNvCxnSpPr>
                  <a:cxnSpLocks noChangeShapeType="1"/>
                </p:cNvCxnSpPr>
                <p:nvPr/>
              </p:nvCxnSpPr>
              <p:spPr bwMode="auto">
                <a:xfrm rot="16200000">
                  <a:off x="2301735"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53" name="Straight Connector 138">
                  <a:extLst>
                    <a:ext uri="{FF2B5EF4-FFF2-40B4-BE49-F238E27FC236}">
                      <a16:creationId xmlns:a16="http://schemas.microsoft.com/office/drawing/2014/main" id="{308D58DB-ED28-4EAF-A7B2-A15E002B9AA4}"/>
                    </a:ext>
                  </a:extLst>
                </p:cNvPr>
                <p:cNvCxnSpPr>
                  <a:cxnSpLocks noChangeShapeType="1"/>
                </p:cNvCxnSpPr>
                <p:nvPr/>
              </p:nvCxnSpPr>
              <p:spPr bwMode="auto">
                <a:xfrm rot="16200000">
                  <a:off x="2906546"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54" name="Straight Connector 125">
                  <a:extLst>
                    <a:ext uri="{FF2B5EF4-FFF2-40B4-BE49-F238E27FC236}">
                      <a16:creationId xmlns:a16="http://schemas.microsoft.com/office/drawing/2014/main" id="{87AE026B-7465-4AF4-99FD-955E5F4BB69B}"/>
                    </a:ext>
                  </a:extLst>
                </p:cNvPr>
                <p:cNvCxnSpPr>
                  <a:cxnSpLocks noChangeShapeType="1"/>
                </p:cNvCxnSpPr>
                <p:nvPr/>
              </p:nvCxnSpPr>
              <p:spPr bwMode="auto">
                <a:xfrm rot="16200000">
                  <a:off x="3542903"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cxnSp>
            <p:nvCxnSpPr>
              <p:cNvPr id="143" name="Straight Connector 109">
                <a:extLst>
                  <a:ext uri="{FF2B5EF4-FFF2-40B4-BE49-F238E27FC236}">
                    <a16:creationId xmlns:a16="http://schemas.microsoft.com/office/drawing/2014/main" id="{363D0BC3-E7EA-4C34-8A5D-1C605F3C418F}"/>
                  </a:ext>
                </a:extLst>
              </p:cNvPr>
              <p:cNvCxnSpPr>
                <a:cxnSpLocks noChangeShapeType="1"/>
              </p:cNvCxnSpPr>
              <p:nvPr/>
            </p:nvCxnSpPr>
            <p:spPr bwMode="auto">
              <a:xfrm>
                <a:off x="2170419" y="2690985"/>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44" name="TextBox 102">
                <a:extLst>
                  <a:ext uri="{FF2B5EF4-FFF2-40B4-BE49-F238E27FC236}">
                    <a16:creationId xmlns:a16="http://schemas.microsoft.com/office/drawing/2014/main" id="{5EACFF73-5D90-44C6-8A25-81F78330C1D9}"/>
                  </a:ext>
                </a:extLst>
              </p:cNvPr>
              <p:cNvSpPr txBox="1">
                <a:spLocks noChangeArrowheads="1"/>
              </p:cNvSpPr>
              <p:nvPr/>
            </p:nvSpPr>
            <p:spPr bwMode="auto">
              <a:xfrm>
                <a:off x="1970632" y="2568377"/>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8</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45" name="TextBox 105">
                <a:extLst>
                  <a:ext uri="{FF2B5EF4-FFF2-40B4-BE49-F238E27FC236}">
                    <a16:creationId xmlns:a16="http://schemas.microsoft.com/office/drawing/2014/main" id="{84EF6712-A3BE-45F4-B522-D213E32D207A}"/>
                  </a:ext>
                </a:extLst>
              </p:cNvPr>
              <p:cNvSpPr txBox="1">
                <a:spLocks noChangeArrowheads="1"/>
              </p:cNvSpPr>
              <p:nvPr/>
            </p:nvSpPr>
            <p:spPr bwMode="auto">
              <a:xfrm>
                <a:off x="2083302" y="1848896"/>
                <a:ext cx="116268"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a:t>
                </a:r>
              </a:p>
            </p:txBody>
          </p:sp>
          <p:sp>
            <p:nvSpPr>
              <p:cNvPr id="146" name="TextBox 116">
                <a:extLst>
                  <a:ext uri="{FF2B5EF4-FFF2-40B4-BE49-F238E27FC236}">
                    <a16:creationId xmlns:a16="http://schemas.microsoft.com/office/drawing/2014/main" id="{7CD64F1C-5B29-482F-A95A-271E1D66D375}"/>
                  </a:ext>
                </a:extLst>
              </p:cNvPr>
              <p:cNvSpPr txBox="1">
                <a:spLocks noChangeArrowheads="1"/>
              </p:cNvSpPr>
              <p:nvPr/>
            </p:nvSpPr>
            <p:spPr bwMode="auto">
              <a:xfrm>
                <a:off x="2145599" y="5304043"/>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103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127</a:t>
                </a:r>
              </a:p>
            </p:txBody>
          </p:sp>
          <p:sp>
            <p:nvSpPr>
              <p:cNvPr id="147" name="TextBox 117">
                <a:extLst>
                  <a:ext uri="{FF2B5EF4-FFF2-40B4-BE49-F238E27FC236}">
                    <a16:creationId xmlns:a16="http://schemas.microsoft.com/office/drawing/2014/main" id="{2D8844AA-C35A-432A-B69E-FDB4E6FC2C8C}"/>
                  </a:ext>
                </a:extLst>
              </p:cNvPr>
              <p:cNvSpPr txBox="1">
                <a:spLocks noChangeArrowheads="1"/>
              </p:cNvSpPr>
              <p:nvPr/>
            </p:nvSpPr>
            <p:spPr bwMode="auto">
              <a:xfrm>
                <a:off x="4014507" y="530404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11</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35</a:t>
                </a:r>
                <a:endParaRPr kumimoji="0" lang="en-GB" sz="1050" b="0" i="0" u="none" strike="noStrike" kern="1200" cap="none" spc="0" normalizeH="0" baseline="0" dirty="0">
                  <a:ln>
                    <a:noFill/>
                  </a:ln>
                  <a:solidFill>
                    <a:schemeClr val="tx2"/>
                  </a:solidFill>
                  <a:effectLst/>
                  <a:uLnTx/>
                  <a:uFillTx/>
                  <a:latin typeface="+mn-lt"/>
                  <a:ea typeface="+mn-ea"/>
                  <a:cs typeface="+mn-cs"/>
                </a:endParaRPr>
              </a:p>
            </p:txBody>
          </p:sp>
          <p:sp>
            <p:nvSpPr>
              <p:cNvPr id="148" name="TextBox 137">
                <a:extLst>
                  <a:ext uri="{FF2B5EF4-FFF2-40B4-BE49-F238E27FC236}">
                    <a16:creationId xmlns:a16="http://schemas.microsoft.com/office/drawing/2014/main" id="{2810BBA1-8FD0-4BF9-9CDD-38A75F08C0C6}"/>
                  </a:ext>
                </a:extLst>
              </p:cNvPr>
              <p:cNvSpPr txBox="1">
                <a:spLocks noChangeArrowheads="1"/>
              </p:cNvSpPr>
              <p:nvPr/>
            </p:nvSpPr>
            <p:spPr bwMode="auto">
              <a:xfrm>
                <a:off x="2757070" y="5304044"/>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65</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rPr>
                  <a:t>253</a:t>
                </a:r>
              </a:p>
            </p:txBody>
          </p:sp>
          <p:sp>
            <p:nvSpPr>
              <p:cNvPr id="149" name="TextBox 117">
                <a:extLst>
                  <a:ext uri="{FF2B5EF4-FFF2-40B4-BE49-F238E27FC236}">
                    <a16:creationId xmlns:a16="http://schemas.microsoft.com/office/drawing/2014/main" id="{47F920BD-F23D-4544-BDE0-CBAE53FB924A}"/>
                  </a:ext>
                </a:extLst>
              </p:cNvPr>
              <p:cNvSpPr txBox="1">
                <a:spLocks noChangeArrowheads="1"/>
              </p:cNvSpPr>
              <p:nvPr/>
            </p:nvSpPr>
            <p:spPr bwMode="auto">
              <a:xfrm>
                <a:off x="3392091" y="5304044"/>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32</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rPr>
                  <a:t>94</a:t>
                </a:r>
              </a:p>
            </p:txBody>
          </p:sp>
          <p:sp>
            <p:nvSpPr>
              <p:cNvPr id="150" name="TextBox 116">
                <a:extLst>
                  <a:ext uri="{FF2B5EF4-FFF2-40B4-BE49-F238E27FC236}">
                    <a16:creationId xmlns:a16="http://schemas.microsoft.com/office/drawing/2014/main" id="{B3D20C39-B0BC-4B21-83D1-273CA80A8520}"/>
                  </a:ext>
                </a:extLst>
              </p:cNvPr>
              <p:cNvSpPr txBox="1">
                <a:spLocks noChangeArrowheads="1"/>
              </p:cNvSpPr>
              <p:nvPr/>
            </p:nvSpPr>
            <p:spPr bwMode="auto">
              <a:xfrm>
                <a:off x="1493039" y="5307897"/>
                <a:ext cx="683190"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050" dirty="0">
                    <a:solidFill>
                      <a:schemeClr val="tx2"/>
                    </a:solidFill>
                    <a:latin typeface="+mn-lt"/>
                  </a:rPr>
                  <a:t>NAFKD/NASH</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050" b="0" i="0" u="none" strike="noStrike" kern="1200" cap="none" spc="0" normalizeH="0" baseline="0" dirty="0">
                    <a:ln>
                      <a:noFill/>
                    </a:ln>
                    <a:solidFill>
                      <a:schemeClr val="tx2"/>
                    </a:solidFill>
                    <a:effectLst/>
                    <a:uLnTx/>
                    <a:uFillTx/>
                    <a:latin typeface="+mn-lt"/>
                    <a:ea typeface="+mn-ea"/>
                    <a:cs typeface="+mn-cs"/>
                  </a:rPr>
                  <a:t>Viral/Alcohol</a:t>
                </a:r>
              </a:p>
            </p:txBody>
          </p:sp>
        </p:grpSp>
        <p:grpSp>
          <p:nvGrpSpPr>
            <p:cNvPr id="534" name="Group 533">
              <a:extLst>
                <a:ext uri="{FF2B5EF4-FFF2-40B4-BE49-F238E27FC236}">
                  <a16:creationId xmlns:a16="http://schemas.microsoft.com/office/drawing/2014/main" id="{81D0C1BD-2DF9-4E24-AF24-7198DB9B45CF}"/>
                </a:ext>
              </a:extLst>
            </p:cNvPr>
            <p:cNvGrpSpPr/>
            <p:nvPr/>
          </p:nvGrpSpPr>
          <p:grpSpPr>
            <a:xfrm>
              <a:off x="9323892" y="2184265"/>
              <a:ext cx="2249913" cy="1653853"/>
              <a:chOff x="9323892" y="2184265"/>
              <a:chExt cx="2249913" cy="1653853"/>
            </a:xfrm>
          </p:grpSpPr>
          <p:sp>
            <p:nvSpPr>
              <p:cNvPr id="267" name="Freeform: Shape 266">
                <a:extLst>
                  <a:ext uri="{FF2B5EF4-FFF2-40B4-BE49-F238E27FC236}">
                    <a16:creationId xmlns:a16="http://schemas.microsoft.com/office/drawing/2014/main" id="{54064991-0300-411E-A130-AB9E48095DC0}"/>
                  </a:ext>
                </a:extLst>
              </p:cNvPr>
              <p:cNvSpPr/>
              <p:nvPr/>
            </p:nvSpPr>
            <p:spPr>
              <a:xfrm>
                <a:off x="9538097" y="232431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6255321E-A3E1-4AA5-AA27-BA6A91BB8F4F}"/>
                  </a:ext>
                </a:extLst>
              </p:cNvPr>
              <p:cNvSpPr/>
              <p:nvPr/>
            </p:nvSpPr>
            <p:spPr>
              <a:xfrm>
                <a:off x="9508332" y="2354077"/>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3859F1A2-34F5-4501-85E9-FD1608F29EBF}"/>
                  </a:ext>
                </a:extLst>
              </p:cNvPr>
              <p:cNvSpPr/>
              <p:nvPr/>
            </p:nvSpPr>
            <p:spPr>
              <a:xfrm>
                <a:off x="9489379" y="2267835"/>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5D85FFCD-6E71-4061-A56D-97B61B112F2A}"/>
                  </a:ext>
                </a:extLst>
              </p:cNvPr>
              <p:cNvSpPr/>
              <p:nvPr/>
            </p:nvSpPr>
            <p:spPr>
              <a:xfrm>
                <a:off x="9459742" y="2297600"/>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A2AB7AB7-2359-4FA3-873D-69EAD83C6371}"/>
                  </a:ext>
                </a:extLst>
              </p:cNvPr>
              <p:cNvSpPr/>
              <p:nvPr/>
            </p:nvSpPr>
            <p:spPr>
              <a:xfrm>
                <a:off x="9514692" y="230624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6F57FFFE-1D9F-49E9-9A24-ED7DF3959878}"/>
                  </a:ext>
                </a:extLst>
              </p:cNvPr>
              <p:cNvSpPr/>
              <p:nvPr/>
            </p:nvSpPr>
            <p:spPr>
              <a:xfrm>
                <a:off x="9484927" y="2336014"/>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C6487F0C-7400-4A92-A3EA-641FD3E17C69}"/>
                  </a:ext>
                </a:extLst>
              </p:cNvPr>
              <p:cNvSpPr/>
              <p:nvPr/>
            </p:nvSpPr>
            <p:spPr>
              <a:xfrm>
                <a:off x="9353657" y="218426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D847CFBC-C0ED-4271-B927-B7D3F612626D}"/>
                  </a:ext>
                </a:extLst>
              </p:cNvPr>
              <p:cNvSpPr/>
              <p:nvPr/>
            </p:nvSpPr>
            <p:spPr>
              <a:xfrm>
                <a:off x="9323892" y="2214029"/>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A4603E91-6408-4270-9E6D-A2CE07C53166}"/>
                  </a:ext>
                </a:extLst>
              </p:cNvPr>
              <p:cNvSpPr/>
              <p:nvPr/>
            </p:nvSpPr>
            <p:spPr>
              <a:xfrm>
                <a:off x="9631589" y="2405465"/>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CBD734B7-50F6-403F-960A-5E0A677AEEF9}"/>
                  </a:ext>
                </a:extLst>
              </p:cNvPr>
              <p:cNvSpPr/>
              <p:nvPr/>
            </p:nvSpPr>
            <p:spPr>
              <a:xfrm>
                <a:off x="9601824" y="2435103"/>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66897E24-99B3-455A-ACD9-2C742F7A12AA}"/>
                  </a:ext>
                </a:extLst>
              </p:cNvPr>
              <p:cNvSpPr/>
              <p:nvPr/>
            </p:nvSpPr>
            <p:spPr>
              <a:xfrm>
                <a:off x="9398686" y="220169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A7A0A53C-F9A9-423D-B559-27ADA24530D6}"/>
                  </a:ext>
                </a:extLst>
              </p:cNvPr>
              <p:cNvSpPr/>
              <p:nvPr/>
            </p:nvSpPr>
            <p:spPr>
              <a:xfrm>
                <a:off x="9368921" y="223145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60704D06-3A6C-4809-8F0C-ABB7228FA855}"/>
                  </a:ext>
                </a:extLst>
              </p:cNvPr>
              <p:cNvSpPr/>
              <p:nvPr/>
            </p:nvSpPr>
            <p:spPr>
              <a:xfrm>
                <a:off x="9661354" y="243841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E493865F-02EB-458E-B146-778CF09C38DF}"/>
                  </a:ext>
                </a:extLst>
              </p:cNvPr>
              <p:cNvSpPr/>
              <p:nvPr/>
            </p:nvSpPr>
            <p:spPr>
              <a:xfrm>
                <a:off x="9631589" y="2468175"/>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07C8AE05-BAA9-422F-8AF5-2646E8CFE349}"/>
                  </a:ext>
                </a:extLst>
              </p:cNvPr>
              <p:cNvSpPr/>
              <p:nvPr/>
            </p:nvSpPr>
            <p:spPr>
              <a:xfrm>
                <a:off x="9724954" y="249794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D8F1E15-73F7-41FD-A675-258A895343B9}"/>
                  </a:ext>
                </a:extLst>
              </p:cNvPr>
              <p:cNvSpPr/>
              <p:nvPr/>
            </p:nvSpPr>
            <p:spPr>
              <a:xfrm>
                <a:off x="9695316" y="252770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AAEA718D-85A0-422C-A1FF-44F7532E5E10}"/>
                  </a:ext>
                </a:extLst>
              </p:cNvPr>
              <p:cNvSpPr/>
              <p:nvPr/>
            </p:nvSpPr>
            <p:spPr>
              <a:xfrm>
                <a:off x="9686539" y="2461942"/>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FE18C02D-202D-472A-9146-DCC9803E534B}"/>
                  </a:ext>
                </a:extLst>
              </p:cNvPr>
              <p:cNvSpPr/>
              <p:nvPr/>
            </p:nvSpPr>
            <p:spPr>
              <a:xfrm>
                <a:off x="9656775" y="249170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8AFACB08-1B7F-49F2-86B6-D3C5D2F2395A}"/>
                  </a:ext>
                </a:extLst>
              </p:cNvPr>
              <p:cNvSpPr/>
              <p:nvPr/>
            </p:nvSpPr>
            <p:spPr>
              <a:xfrm>
                <a:off x="9746069" y="253342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34E4B2FB-0AC8-4488-B105-89B06CBA80F6}"/>
                  </a:ext>
                </a:extLst>
              </p:cNvPr>
              <p:cNvSpPr/>
              <p:nvPr/>
            </p:nvSpPr>
            <p:spPr>
              <a:xfrm>
                <a:off x="9716304" y="2563193"/>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98864651-42C4-43A4-BF23-E8D498C5EBBA}"/>
                  </a:ext>
                </a:extLst>
              </p:cNvPr>
              <p:cNvSpPr/>
              <p:nvPr/>
            </p:nvSpPr>
            <p:spPr>
              <a:xfrm>
                <a:off x="9784483" y="256700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719F2408-07AF-4E07-9B49-CBC2D7894DBF}"/>
                  </a:ext>
                </a:extLst>
              </p:cNvPr>
              <p:cNvSpPr/>
              <p:nvPr/>
            </p:nvSpPr>
            <p:spPr>
              <a:xfrm>
                <a:off x="9754719" y="259677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93BFBE91-3AEA-4A6D-9BE4-C880B0079224}"/>
                  </a:ext>
                </a:extLst>
              </p:cNvPr>
              <p:cNvSpPr/>
              <p:nvPr/>
            </p:nvSpPr>
            <p:spPr>
              <a:xfrm>
                <a:off x="9801274" y="26033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098D201B-8AF9-4D66-8F75-E89442959833}"/>
                  </a:ext>
                </a:extLst>
              </p:cNvPr>
              <p:cNvSpPr/>
              <p:nvPr/>
            </p:nvSpPr>
            <p:spPr>
              <a:xfrm>
                <a:off x="9771636" y="263315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F400B909-4E7C-46B0-BA71-0F7767C03ED9}"/>
                  </a:ext>
                </a:extLst>
              </p:cNvPr>
              <p:cNvSpPr/>
              <p:nvPr/>
            </p:nvSpPr>
            <p:spPr>
              <a:xfrm>
                <a:off x="9860803" y="268301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3DC4F659-EEB2-43CC-AE2F-692D06581E2B}"/>
                  </a:ext>
                </a:extLst>
              </p:cNvPr>
              <p:cNvSpPr/>
              <p:nvPr/>
            </p:nvSpPr>
            <p:spPr>
              <a:xfrm>
                <a:off x="9831039" y="271278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93" name="Freeform: Shape 292">
                <a:extLst>
                  <a:ext uri="{FF2B5EF4-FFF2-40B4-BE49-F238E27FC236}">
                    <a16:creationId xmlns:a16="http://schemas.microsoft.com/office/drawing/2014/main" id="{DBF6A053-8177-491F-8CAD-CC45CF5754DE}"/>
                  </a:ext>
                </a:extLst>
              </p:cNvPr>
              <p:cNvSpPr/>
              <p:nvPr/>
            </p:nvSpPr>
            <p:spPr>
              <a:xfrm>
                <a:off x="10010136" y="288920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495C3F42-C7DB-4892-B784-51DC0F36CBBD}"/>
                  </a:ext>
                </a:extLst>
              </p:cNvPr>
              <p:cNvSpPr/>
              <p:nvPr/>
            </p:nvSpPr>
            <p:spPr>
              <a:xfrm>
                <a:off x="9980371" y="291897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A51185C0-BC15-4501-9438-C4C1B37908E1}"/>
                  </a:ext>
                </a:extLst>
              </p:cNvPr>
              <p:cNvSpPr/>
              <p:nvPr/>
            </p:nvSpPr>
            <p:spPr>
              <a:xfrm>
                <a:off x="9998688" y="288132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B07ACC74-8BB5-4065-8D6D-845D988F3A1B}"/>
                  </a:ext>
                </a:extLst>
              </p:cNvPr>
              <p:cNvSpPr/>
              <p:nvPr/>
            </p:nvSpPr>
            <p:spPr>
              <a:xfrm>
                <a:off x="9969051" y="291108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5D3984A8-4B23-4493-BA83-6A5F7CF816E3}"/>
                  </a:ext>
                </a:extLst>
              </p:cNvPr>
              <p:cNvSpPr/>
              <p:nvPr/>
            </p:nvSpPr>
            <p:spPr>
              <a:xfrm>
                <a:off x="9985205" y="287330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D1E5DBCF-DA10-42BA-A3FE-E8F7CBF962D2}"/>
                  </a:ext>
                </a:extLst>
              </p:cNvPr>
              <p:cNvSpPr/>
              <p:nvPr/>
            </p:nvSpPr>
            <p:spPr>
              <a:xfrm>
                <a:off x="9955440" y="290294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CBBEC18C-CCAB-4F3D-8DCE-0FEAB1C8EE08}"/>
                  </a:ext>
                </a:extLst>
              </p:cNvPr>
              <p:cNvSpPr/>
              <p:nvPr/>
            </p:nvSpPr>
            <p:spPr>
              <a:xfrm>
                <a:off x="9930509" y="278286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AB0B1484-7809-4B57-A25E-C82B1E715441}"/>
                  </a:ext>
                </a:extLst>
              </p:cNvPr>
              <p:cNvSpPr/>
              <p:nvPr/>
            </p:nvSpPr>
            <p:spPr>
              <a:xfrm>
                <a:off x="9900744" y="2812505"/>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BB5B0A3C-4130-494F-9E75-5ADBBD3BE611}"/>
                  </a:ext>
                </a:extLst>
              </p:cNvPr>
              <p:cNvSpPr/>
              <p:nvPr/>
            </p:nvSpPr>
            <p:spPr>
              <a:xfrm>
                <a:off x="9890568" y="273084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275B8791-9779-45BD-8B5A-FA83A05DFC73}"/>
                  </a:ext>
                </a:extLst>
              </p:cNvPr>
              <p:cNvSpPr/>
              <p:nvPr/>
            </p:nvSpPr>
            <p:spPr>
              <a:xfrm>
                <a:off x="9860803" y="276060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FE14E33F-5B92-4CE2-ABC9-68B8BB792687}"/>
                  </a:ext>
                </a:extLst>
              </p:cNvPr>
              <p:cNvSpPr/>
              <p:nvPr/>
            </p:nvSpPr>
            <p:spPr>
              <a:xfrm>
                <a:off x="9911938" y="276060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569C2F18-F463-4759-9989-3D4D4FC74C30}"/>
                  </a:ext>
                </a:extLst>
              </p:cNvPr>
              <p:cNvSpPr/>
              <p:nvPr/>
            </p:nvSpPr>
            <p:spPr>
              <a:xfrm>
                <a:off x="9882173" y="279037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E34D3C2E-40E1-400C-933A-12F50B6C55B0}"/>
                  </a:ext>
                </a:extLst>
              </p:cNvPr>
              <p:cNvSpPr/>
              <p:nvPr/>
            </p:nvSpPr>
            <p:spPr>
              <a:xfrm>
                <a:off x="9952515" y="281708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8CD43A7D-58B9-4274-908B-2153AE49BFC9}"/>
                  </a:ext>
                </a:extLst>
              </p:cNvPr>
              <p:cNvSpPr/>
              <p:nvPr/>
            </p:nvSpPr>
            <p:spPr>
              <a:xfrm>
                <a:off x="9922750" y="284684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4C3EFADE-346D-4E40-92A3-4A9964183B0B}"/>
                  </a:ext>
                </a:extLst>
              </p:cNvPr>
              <p:cNvSpPr/>
              <p:nvPr/>
            </p:nvSpPr>
            <p:spPr>
              <a:xfrm>
                <a:off x="9976810" y="285155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CE29B3B1-5CE2-4FC7-878C-DF7FDB5087BA}"/>
                  </a:ext>
                </a:extLst>
              </p:cNvPr>
              <p:cNvSpPr/>
              <p:nvPr/>
            </p:nvSpPr>
            <p:spPr>
              <a:xfrm>
                <a:off x="9947045" y="288132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030CA918-435F-494A-81D6-FC303C9243F9}"/>
                  </a:ext>
                </a:extLst>
              </p:cNvPr>
              <p:cNvSpPr/>
              <p:nvPr/>
            </p:nvSpPr>
            <p:spPr>
              <a:xfrm>
                <a:off x="10033287" y="292342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9F030C15-D778-4EA6-A4A0-FAA335D20B96}"/>
                  </a:ext>
                </a:extLst>
              </p:cNvPr>
              <p:cNvSpPr/>
              <p:nvPr/>
            </p:nvSpPr>
            <p:spPr>
              <a:xfrm>
                <a:off x="10003522" y="295318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89CC82AB-23F0-4D24-982B-27AAC74BD2C8}"/>
                  </a:ext>
                </a:extLst>
              </p:cNvPr>
              <p:cNvSpPr/>
              <p:nvPr/>
            </p:nvSpPr>
            <p:spPr>
              <a:xfrm>
                <a:off x="10072337" y="29531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1B808BAD-07A5-486C-A862-45243303AD3E}"/>
                  </a:ext>
                </a:extLst>
              </p:cNvPr>
              <p:cNvSpPr/>
              <p:nvPr/>
            </p:nvSpPr>
            <p:spPr>
              <a:xfrm>
                <a:off x="10042572" y="2982953"/>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58C959CD-F534-41D9-933B-385AC10D76CE}"/>
                  </a:ext>
                </a:extLst>
              </p:cNvPr>
              <p:cNvSpPr/>
              <p:nvPr/>
            </p:nvSpPr>
            <p:spPr>
              <a:xfrm>
                <a:off x="10099431" y="297812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B3B2CCE4-97C2-4DC3-BBED-A1093212BB16}"/>
                  </a:ext>
                </a:extLst>
              </p:cNvPr>
              <p:cNvSpPr/>
              <p:nvPr/>
            </p:nvSpPr>
            <p:spPr>
              <a:xfrm>
                <a:off x="10069666" y="3007885"/>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6A889DCA-841B-4D3C-BE8C-72AA423D10AB}"/>
                  </a:ext>
                </a:extLst>
              </p:cNvPr>
              <p:cNvSpPr/>
              <p:nvPr/>
            </p:nvSpPr>
            <p:spPr>
              <a:xfrm>
                <a:off x="10235789" y="307186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0A40C971-6E1C-4FFA-83B1-2C03322C6FE2}"/>
                  </a:ext>
                </a:extLst>
              </p:cNvPr>
              <p:cNvSpPr/>
              <p:nvPr/>
            </p:nvSpPr>
            <p:spPr>
              <a:xfrm>
                <a:off x="10206024" y="3101631"/>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996E4E6D-6CDA-46FE-848B-F340A70B3031}"/>
                  </a:ext>
                </a:extLst>
              </p:cNvPr>
              <p:cNvSpPr/>
              <p:nvPr/>
            </p:nvSpPr>
            <p:spPr>
              <a:xfrm>
                <a:off x="10206024" y="303764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5312A2A6-52BE-4731-A19C-0A09291A4EDF}"/>
                  </a:ext>
                </a:extLst>
              </p:cNvPr>
              <p:cNvSpPr/>
              <p:nvPr/>
            </p:nvSpPr>
            <p:spPr>
              <a:xfrm>
                <a:off x="10176259" y="306741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83F0CBFA-7C08-47C3-8E36-75985B732671}"/>
                  </a:ext>
                </a:extLst>
              </p:cNvPr>
              <p:cNvSpPr/>
              <p:nvPr/>
            </p:nvSpPr>
            <p:spPr>
              <a:xfrm>
                <a:off x="10185291" y="302073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955365C7-548C-4CE3-B4A6-D4CB8F64175F}"/>
                  </a:ext>
                </a:extLst>
              </p:cNvPr>
              <p:cNvSpPr/>
              <p:nvPr/>
            </p:nvSpPr>
            <p:spPr>
              <a:xfrm>
                <a:off x="10155526" y="3050497"/>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7F551DF5-9E63-4E64-9FF0-96142ED25F08}"/>
                  </a:ext>
                </a:extLst>
              </p:cNvPr>
              <p:cNvSpPr/>
              <p:nvPr/>
            </p:nvSpPr>
            <p:spPr>
              <a:xfrm>
                <a:off x="10158833" y="299910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0C4AAD8A-F964-4818-A048-8C62D8F08A03}"/>
                  </a:ext>
                </a:extLst>
              </p:cNvPr>
              <p:cNvSpPr/>
              <p:nvPr/>
            </p:nvSpPr>
            <p:spPr>
              <a:xfrm>
                <a:off x="10129195" y="3028873"/>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276003FC-827A-473A-96F8-BA4FC466313F}"/>
                  </a:ext>
                </a:extLst>
              </p:cNvPr>
              <p:cNvSpPr/>
              <p:nvPr/>
            </p:nvSpPr>
            <p:spPr>
              <a:xfrm>
                <a:off x="10275730" y="308573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2EF6DF66-6AAE-44F6-97C3-8C11564F2ECD}"/>
                  </a:ext>
                </a:extLst>
              </p:cNvPr>
              <p:cNvSpPr/>
              <p:nvPr/>
            </p:nvSpPr>
            <p:spPr>
              <a:xfrm>
                <a:off x="10246092" y="3115369"/>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8339F633-47B9-44E8-85F3-793506F8DC21}"/>
                  </a:ext>
                </a:extLst>
              </p:cNvPr>
              <p:cNvSpPr/>
              <p:nvPr/>
            </p:nvSpPr>
            <p:spPr>
              <a:xfrm>
                <a:off x="10359936" y="314818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8D1EBBE2-52FA-44FF-98A3-0B6D8D13AFFE}"/>
                  </a:ext>
                </a:extLst>
              </p:cNvPr>
              <p:cNvSpPr/>
              <p:nvPr/>
            </p:nvSpPr>
            <p:spPr>
              <a:xfrm>
                <a:off x="10330171" y="317795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2475A501-C61F-49E8-BCE1-FF83E779D81C}"/>
                  </a:ext>
                </a:extLst>
              </p:cNvPr>
              <p:cNvSpPr/>
              <p:nvPr/>
            </p:nvSpPr>
            <p:spPr>
              <a:xfrm>
                <a:off x="10316052" y="311842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0C6AF1CA-7906-43D3-B335-256679CFA55E}"/>
                  </a:ext>
                </a:extLst>
              </p:cNvPr>
              <p:cNvSpPr/>
              <p:nvPr/>
            </p:nvSpPr>
            <p:spPr>
              <a:xfrm>
                <a:off x="10286287" y="3148186"/>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F5E05B42-2DE0-4D8F-97FA-554FFAB5EE69}"/>
                  </a:ext>
                </a:extLst>
              </p:cNvPr>
              <p:cNvSpPr/>
              <p:nvPr/>
            </p:nvSpPr>
            <p:spPr>
              <a:xfrm>
                <a:off x="10335259" y="314157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C4DD3884-AD36-438D-9BEB-3D408069019E}"/>
                  </a:ext>
                </a:extLst>
              </p:cNvPr>
              <p:cNvSpPr/>
              <p:nvPr/>
            </p:nvSpPr>
            <p:spPr>
              <a:xfrm>
                <a:off x="10305495" y="317133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50BA8B99-F3E4-4505-8B7B-7D30961B628D}"/>
                  </a:ext>
                </a:extLst>
              </p:cNvPr>
              <p:cNvSpPr/>
              <p:nvPr/>
            </p:nvSpPr>
            <p:spPr>
              <a:xfrm>
                <a:off x="10419466" y="3207716"/>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B39920A5-F2F3-4644-A302-786D543689D3}"/>
                  </a:ext>
                </a:extLst>
              </p:cNvPr>
              <p:cNvSpPr/>
              <p:nvPr/>
            </p:nvSpPr>
            <p:spPr>
              <a:xfrm>
                <a:off x="10389701" y="3237481"/>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1"/>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DEF3740C-89FF-4689-AD00-5B90F686C3D9}"/>
                  </a:ext>
                </a:extLst>
              </p:cNvPr>
              <p:cNvSpPr/>
              <p:nvPr/>
            </p:nvSpPr>
            <p:spPr>
              <a:xfrm>
                <a:off x="10406237" y="319690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81D3FFDA-6B2A-4F88-8B3F-32D8A851F407}"/>
                  </a:ext>
                </a:extLst>
              </p:cNvPr>
              <p:cNvSpPr/>
              <p:nvPr/>
            </p:nvSpPr>
            <p:spPr>
              <a:xfrm>
                <a:off x="10376472" y="322654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6D709EEC-9F2F-4391-9BC7-FFB2FB2EC766}"/>
                  </a:ext>
                </a:extLst>
              </p:cNvPr>
              <p:cNvSpPr/>
              <p:nvPr/>
            </p:nvSpPr>
            <p:spPr>
              <a:xfrm>
                <a:off x="10400131" y="3177951"/>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851CDD21-BEC1-4E82-869B-BB4F832D1860}"/>
                  </a:ext>
                </a:extLst>
              </p:cNvPr>
              <p:cNvSpPr/>
              <p:nvPr/>
            </p:nvSpPr>
            <p:spPr>
              <a:xfrm>
                <a:off x="10370367" y="320771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07F2B8DA-516F-4D83-BE8A-CDA41EE4A9A2}"/>
                  </a:ext>
                </a:extLst>
              </p:cNvPr>
              <p:cNvSpPr/>
              <p:nvPr/>
            </p:nvSpPr>
            <p:spPr>
              <a:xfrm>
                <a:off x="10692564" y="337472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ACCAB043-C56D-47EC-B4D5-BC1680155D9C}"/>
                  </a:ext>
                </a:extLst>
              </p:cNvPr>
              <p:cNvSpPr/>
              <p:nvPr/>
            </p:nvSpPr>
            <p:spPr>
              <a:xfrm>
                <a:off x="10662799" y="340449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D0A7E414-2E2A-4BDA-93AC-EF5F360CE83B}"/>
                  </a:ext>
                </a:extLst>
              </p:cNvPr>
              <p:cNvSpPr/>
              <p:nvPr/>
            </p:nvSpPr>
            <p:spPr>
              <a:xfrm>
                <a:off x="10672085" y="336633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8FF54F46-08A6-434E-AFE6-5FE6C9CBEC34}"/>
                  </a:ext>
                </a:extLst>
              </p:cNvPr>
              <p:cNvSpPr/>
              <p:nvPr/>
            </p:nvSpPr>
            <p:spPr>
              <a:xfrm>
                <a:off x="10642320" y="339609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04CC82EB-3A4A-4BB3-BAA7-318D04A84CF8}"/>
                  </a:ext>
                </a:extLst>
              </p:cNvPr>
              <p:cNvSpPr/>
              <p:nvPr/>
            </p:nvSpPr>
            <p:spPr>
              <a:xfrm>
                <a:off x="10650461" y="335132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AAF0162E-957D-4E16-B90E-9FC82EC20DAA}"/>
                  </a:ext>
                </a:extLst>
              </p:cNvPr>
              <p:cNvSpPr/>
              <p:nvPr/>
            </p:nvSpPr>
            <p:spPr>
              <a:xfrm>
                <a:off x="10620696" y="338108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24945BC2-7B2E-4B7F-8EB6-5FED8DED5F2D}"/>
                  </a:ext>
                </a:extLst>
              </p:cNvPr>
              <p:cNvSpPr/>
              <p:nvPr/>
            </p:nvSpPr>
            <p:spPr>
              <a:xfrm>
                <a:off x="10626675" y="3344965"/>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252D8AB0-E4EB-40B5-B282-E4610A8CAA8C}"/>
                  </a:ext>
                </a:extLst>
              </p:cNvPr>
              <p:cNvSpPr/>
              <p:nvPr/>
            </p:nvSpPr>
            <p:spPr>
              <a:xfrm>
                <a:off x="10597037" y="3374729"/>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3B5364B9-6F08-4873-8EE4-C966654A96AA}"/>
                  </a:ext>
                </a:extLst>
              </p:cNvPr>
              <p:cNvSpPr/>
              <p:nvPr/>
            </p:nvSpPr>
            <p:spPr>
              <a:xfrm>
                <a:off x="10585589" y="333656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1DC02A8F-FA12-414B-83E1-C7339826FBEE}"/>
                  </a:ext>
                </a:extLst>
              </p:cNvPr>
              <p:cNvSpPr/>
              <p:nvPr/>
            </p:nvSpPr>
            <p:spPr>
              <a:xfrm>
                <a:off x="10555824" y="3366334"/>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B3E7B3D1-A138-4F6D-B607-592983576876}"/>
                  </a:ext>
                </a:extLst>
              </p:cNvPr>
              <p:cNvSpPr/>
              <p:nvPr/>
            </p:nvSpPr>
            <p:spPr>
              <a:xfrm>
                <a:off x="10771301" y="343209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2761331D-AD37-4573-9C24-3AB6292C1820}"/>
                  </a:ext>
                </a:extLst>
              </p:cNvPr>
              <p:cNvSpPr/>
              <p:nvPr/>
            </p:nvSpPr>
            <p:spPr>
              <a:xfrm>
                <a:off x="10741536" y="346186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DEAAEB9B-9DC5-4D3C-9859-F87307F86FA6}"/>
                  </a:ext>
                </a:extLst>
              </p:cNvPr>
              <p:cNvSpPr/>
              <p:nvPr/>
            </p:nvSpPr>
            <p:spPr>
              <a:xfrm>
                <a:off x="10751967" y="341085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A9167C7D-92C5-4883-BAF5-55DBDF6C21AE}"/>
                  </a:ext>
                </a:extLst>
              </p:cNvPr>
              <p:cNvSpPr/>
              <p:nvPr/>
            </p:nvSpPr>
            <p:spPr>
              <a:xfrm>
                <a:off x="10722329" y="3440492"/>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1"/>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4A44EDC5-17B8-42AE-A727-CA8CB137FC25}"/>
                  </a:ext>
                </a:extLst>
              </p:cNvPr>
              <p:cNvSpPr/>
              <p:nvPr/>
            </p:nvSpPr>
            <p:spPr>
              <a:xfrm>
                <a:off x="10814803" y="344049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0F79ADCB-8447-4D4F-A0C6-2208C741A46C}"/>
                  </a:ext>
                </a:extLst>
              </p:cNvPr>
              <p:cNvSpPr/>
              <p:nvPr/>
            </p:nvSpPr>
            <p:spPr>
              <a:xfrm>
                <a:off x="10785039" y="347025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5053A93D-AAD9-4569-8F50-6AAFC5F024B6}"/>
                  </a:ext>
                </a:extLst>
              </p:cNvPr>
              <p:cNvSpPr/>
              <p:nvPr/>
            </p:nvSpPr>
            <p:spPr>
              <a:xfrm>
                <a:off x="10795596" y="343425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9E8E00BF-D5AD-4E15-9CD4-B9D0CAAAD734}"/>
                  </a:ext>
                </a:extLst>
              </p:cNvPr>
              <p:cNvSpPr/>
              <p:nvPr/>
            </p:nvSpPr>
            <p:spPr>
              <a:xfrm>
                <a:off x="10765831" y="346402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09AB591F-9F14-48AA-A2AA-C000C9FB66C7}"/>
                  </a:ext>
                </a:extLst>
              </p:cNvPr>
              <p:cNvSpPr/>
              <p:nvPr/>
            </p:nvSpPr>
            <p:spPr>
              <a:xfrm>
                <a:off x="10555824" y="332156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7ADFAB85-4D09-41F3-967D-D48FAE5EF0EF}"/>
                  </a:ext>
                </a:extLst>
              </p:cNvPr>
              <p:cNvSpPr/>
              <p:nvPr/>
            </p:nvSpPr>
            <p:spPr>
              <a:xfrm>
                <a:off x="10526059" y="335132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7FBCFDC7-95B2-4CB0-992F-3BA51AD527EA}"/>
                  </a:ext>
                </a:extLst>
              </p:cNvPr>
              <p:cNvSpPr/>
              <p:nvPr/>
            </p:nvSpPr>
            <p:spPr>
              <a:xfrm>
                <a:off x="10449103" y="324193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06B4B993-8511-4E4B-B716-9CD02FE35B93}"/>
                  </a:ext>
                </a:extLst>
              </p:cNvPr>
              <p:cNvSpPr/>
              <p:nvPr/>
            </p:nvSpPr>
            <p:spPr>
              <a:xfrm>
                <a:off x="10419466" y="3271697"/>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1"/>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14896195-D62C-488A-AE52-9ED581936356}"/>
                  </a:ext>
                </a:extLst>
              </p:cNvPr>
              <p:cNvSpPr/>
              <p:nvPr/>
            </p:nvSpPr>
            <p:spPr>
              <a:xfrm>
                <a:off x="10459661" y="325210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6B8CB84D-0FD8-4C76-8BA3-3CE296050D28}"/>
                  </a:ext>
                </a:extLst>
              </p:cNvPr>
              <p:cNvSpPr/>
              <p:nvPr/>
            </p:nvSpPr>
            <p:spPr>
              <a:xfrm>
                <a:off x="10429896" y="328187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4CE02B9E-80DF-4181-A776-0CCA1FDCB580}"/>
                  </a:ext>
                </a:extLst>
              </p:cNvPr>
              <p:cNvSpPr/>
              <p:nvPr/>
            </p:nvSpPr>
            <p:spPr>
              <a:xfrm>
                <a:off x="10522625" y="330082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85C632F6-ED82-416C-9E77-267D8C25FEB5}"/>
                  </a:ext>
                </a:extLst>
              </p:cNvPr>
              <p:cNvSpPr/>
              <p:nvPr/>
            </p:nvSpPr>
            <p:spPr>
              <a:xfrm>
                <a:off x="10492860" y="333059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DDD0D242-5DA7-4D9C-8E58-3A3EDB940027}"/>
                  </a:ext>
                </a:extLst>
              </p:cNvPr>
              <p:cNvSpPr/>
              <p:nvPr/>
            </p:nvSpPr>
            <p:spPr>
              <a:xfrm>
                <a:off x="10482811" y="327169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29A2C15A-82D8-4C36-9307-33017ABB1EDC}"/>
                  </a:ext>
                </a:extLst>
              </p:cNvPr>
              <p:cNvSpPr/>
              <p:nvPr/>
            </p:nvSpPr>
            <p:spPr>
              <a:xfrm>
                <a:off x="10453047" y="330146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44AB098D-365A-4758-987B-69A1B1A7496C}"/>
                  </a:ext>
                </a:extLst>
              </p:cNvPr>
              <p:cNvSpPr/>
              <p:nvPr/>
            </p:nvSpPr>
            <p:spPr>
              <a:xfrm>
                <a:off x="10874333" y="344049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35DBE519-9627-4428-9D35-844AE912DEDE}"/>
                  </a:ext>
                </a:extLst>
              </p:cNvPr>
              <p:cNvSpPr/>
              <p:nvPr/>
            </p:nvSpPr>
            <p:spPr>
              <a:xfrm>
                <a:off x="10844568" y="3470257"/>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55D1A691-078B-42BA-8E59-AE1D69E96D09}"/>
                  </a:ext>
                </a:extLst>
              </p:cNvPr>
              <p:cNvSpPr/>
              <p:nvPr/>
            </p:nvSpPr>
            <p:spPr>
              <a:xfrm>
                <a:off x="10908295" y="3440492"/>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708CD064-E098-4854-A2CA-27AB2982DEDB}"/>
                  </a:ext>
                </a:extLst>
              </p:cNvPr>
              <p:cNvSpPr/>
              <p:nvPr/>
            </p:nvSpPr>
            <p:spPr>
              <a:xfrm>
                <a:off x="10878531" y="3470257"/>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65BED3C6-5F90-4F21-8C11-20FD156EF5C4}"/>
                  </a:ext>
                </a:extLst>
              </p:cNvPr>
              <p:cNvSpPr/>
              <p:nvPr/>
            </p:nvSpPr>
            <p:spPr>
              <a:xfrm>
                <a:off x="11067804" y="356285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D6BD1229-CCF3-4DC1-8F82-6DF6B3867A28}"/>
                  </a:ext>
                </a:extLst>
              </p:cNvPr>
              <p:cNvSpPr/>
              <p:nvPr/>
            </p:nvSpPr>
            <p:spPr>
              <a:xfrm>
                <a:off x="11038039" y="359262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34A115EB-FA2C-4E4C-BD78-FF3EEB653635}"/>
                  </a:ext>
                </a:extLst>
              </p:cNvPr>
              <p:cNvSpPr/>
              <p:nvPr/>
            </p:nvSpPr>
            <p:spPr>
              <a:xfrm>
                <a:off x="11100240" y="357850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622787DE-1002-4028-9AA0-48C0A530F1EE}"/>
                  </a:ext>
                </a:extLst>
              </p:cNvPr>
              <p:cNvSpPr/>
              <p:nvPr/>
            </p:nvSpPr>
            <p:spPr>
              <a:xfrm>
                <a:off x="11070475" y="360814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66999E67-DD76-40AB-ADBF-FD0A90DF63C8}"/>
                  </a:ext>
                </a:extLst>
              </p:cNvPr>
              <p:cNvSpPr/>
              <p:nvPr/>
            </p:nvSpPr>
            <p:spPr>
              <a:xfrm>
                <a:off x="11130005" y="357850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51743928-B7A3-4CF8-84B3-1C132E9FE72D}"/>
                  </a:ext>
                </a:extLst>
              </p:cNvPr>
              <p:cNvSpPr/>
              <p:nvPr/>
            </p:nvSpPr>
            <p:spPr>
              <a:xfrm>
                <a:off x="11100240" y="360814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C9E8DF6E-FAF7-4365-AF5D-88E01224B748}"/>
                  </a:ext>
                </a:extLst>
              </p:cNvPr>
              <p:cNvSpPr/>
              <p:nvPr/>
            </p:nvSpPr>
            <p:spPr>
              <a:xfrm>
                <a:off x="11147686" y="357850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3A328A8A-99DA-4C5E-821E-8A10E9C83777}"/>
                  </a:ext>
                </a:extLst>
              </p:cNvPr>
              <p:cNvSpPr/>
              <p:nvPr/>
            </p:nvSpPr>
            <p:spPr>
              <a:xfrm>
                <a:off x="11118048" y="360814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773151CA-970D-4406-869A-43F171B34F27}"/>
                  </a:ext>
                </a:extLst>
              </p:cNvPr>
              <p:cNvSpPr/>
              <p:nvPr/>
            </p:nvSpPr>
            <p:spPr>
              <a:xfrm>
                <a:off x="11172999" y="357850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9333D822-7B38-451B-A806-6AFC0952AB74}"/>
                  </a:ext>
                </a:extLst>
              </p:cNvPr>
              <p:cNvSpPr/>
              <p:nvPr/>
            </p:nvSpPr>
            <p:spPr>
              <a:xfrm>
                <a:off x="11143234" y="360814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DB076B71-843F-4664-967F-695012D39172}"/>
                  </a:ext>
                </a:extLst>
              </p:cNvPr>
              <p:cNvSpPr/>
              <p:nvPr/>
            </p:nvSpPr>
            <p:spPr>
              <a:xfrm>
                <a:off x="10951289" y="346733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A62A5E3B-134A-4559-BCF4-6B75E5CD9F10}"/>
                  </a:ext>
                </a:extLst>
              </p:cNvPr>
              <p:cNvSpPr/>
              <p:nvPr/>
            </p:nvSpPr>
            <p:spPr>
              <a:xfrm>
                <a:off x="10921524" y="3496969"/>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1"/>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9B5A7D96-7CE4-49A7-8424-6F2277BA5CA7}"/>
                  </a:ext>
                </a:extLst>
              </p:cNvPr>
              <p:cNvSpPr/>
              <p:nvPr/>
            </p:nvSpPr>
            <p:spPr>
              <a:xfrm>
                <a:off x="11010691" y="351897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D90C22D4-119A-4EAC-AD0B-75BBE3F865C8}"/>
                  </a:ext>
                </a:extLst>
              </p:cNvPr>
              <p:cNvSpPr/>
              <p:nvPr/>
            </p:nvSpPr>
            <p:spPr>
              <a:xfrm>
                <a:off x="10980927" y="3548739"/>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1B9768A9-097F-49C2-995F-B2D7461B0C4D}"/>
                  </a:ext>
                </a:extLst>
              </p:cNvPr>
              <p:cNvSpPr/>
              <p:nvPr/>
            </p:nvSpPr>
            <p:spPr>
              <a:xfrm>
                <a:off x="10993647" y="349976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4D45EF9A-FF10-4837-9566-0C72FCF231EC}"/>
                  </a:ext>
                </a:extLst>
              </p:cNvPr>
              <p:cNvSpPr/>
              <p:nvPr/>
            </p:nvSpPr>
            <p:spPr>
              <a:xfrm>
                <a:off x="10963882" y="352953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10290930-E6F9-4F81-9B38-E20C91D66540}"/>
                  </a:ext>
                </a:extLst>
              </p:cNvPr>
              <p:cNvSpPr/>
              <p:nvPr/>
            </p:nvSpPr>
            <p:spPr>
              <a:xfrm>
                <a:off x="10967825" y="3475726"/>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C0AF452C-F944-4FE9-A785-4058F4959EEC}"/>
                  </a:ext>
                </a:extLst>
              </p:cNvPr>
              <p:cNvSpPr/>
              <p:nvPr/>
            </p:nvSpPr>
            <p:spPr>
              <a:xfrm>
                <a:off x="10938060" y="3505491"/>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D8187BFA-A8C6-4CFB-BB69-27971FA41A39}"/>
                  </a:ext>
                </a:extLst>
              </p:cNvPr>
              <p:cNvSpPr/>
              <p:nvPr/>
            </p:nvSpPr>
            <p:spPr>
              <a:xfrm>
                <a:off x="10938060" y="3464024"/>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DD960A40-B723-41D3-9940-4902569B3E6A}"/>
                  </a:ext>
                </a:extLst>
              </p:cNvPr>
              <p:cNvSpPr/>
              <p:nvPr/>
            </p:nvSpPr>
            <p:spPr>
              <a:xfrm>
                <a:off x="10908295" y="349366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44845ED1-013F-48D2-99FF-D53845315198}"/>
                  </a:ext>
                </a:extLst>
              </p:cNvPr>
              <p:cNvSpPr/>
              <p:nvPr/>
            </p:nvSpPr>
            <p:spPr>
              <a:xfrm>
                <a:off x="11544041" y="37785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762BECC7-B90A-4947-90E9-7D659F1187AD}"/>
                  </a:ext>
                </a:extLst>
              </p:cNvPr>
              <p:cNvSpPr/>
              <p:nvPr/>
            </p:nvSpPr>
            <p:spPr>
              <a:xfrm>
                <a:off x="11514276" y="380835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A0389E1B-AA68-4A23-A6A3-CA0F915D4422}"/>
                  </a:ext>
                </a:extLst>
              </p:cNvPr>
              <p:cNvSpPr/>
              <p:nvPr/>
            </p:nvSpPr>
            <p:spPr>
              <a:xfrm>
                <a:off x="11520382" y="37785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69B89600-5288-48A3-8588-6E1A8502B102}"/>
                  </a:ext>
                </a:extLst>
              </p:cNvPr>
              <p:cNvSpPr/>
              <p:nvPr/>
            </p:nvSpPr>
            <p:spPr>
              <a:xfrm>
                <a:off x="11490617" y="3808354"/>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E668D5C6-F382-4B07-BBC9-1470893A7CD0}"/>
                  </a:ext>
                </a:extLst>
              </p:cNvPr>
              <p:cNvSpPr/>
              <p:nvPr/>
            </p:nvSpPr>
            <p:spPr>
              <a:xfrm>
                <a:off x="11500539" y="37785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A185054D-F747-4A46-9C98-E4715444B7C8}"/>
                  </a:ext>
                </a:extLst>
              </p:cNvPr>
              <p:cNvSpPr/>
              <p:nvPr/>
            </p:nvSpPr>
            <p:spPr>
              <a:xfrm>
                <a:off x="11470774" y="380835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8C0CDA9E-ACD7-4FFF-B66D-7CDCA8D7262D}"/>
                  </a:ext>
                </a:extLst>
              </p:cNvPr>
              <p:cNvSpPr/>
              <p:nvPr/>
            </p:nvSpPr>
            <p:spPr>
              <a:xfrm>
                <a:off x="11394454" y="3741956"/>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83206112-69CD-4C7A-B53B-0E9033501D03}"/>
                  </a:ext>
                </a:extLst>
              </p:cNvPr>
              <p:cNvSpPr/>
              <p:nvPr/>
            </p:nvSpPr>
            <p:spPr>
              <a:xfrm>
                <a:off x="11364689" y="3771721"/>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DA98BD73-9310-425F-AF16-C6D71B572348}"/>
                  </a:ext>
                </a:extLst>
              </p:cNvPr>
              <p:cNvSpPr/>
              <p:nvPr/>
            </p:nvSpPr>
            <p:spPr>
              <a:xfrm>
                <a:off x="11419385" y="37785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498BDB1B-342B-42FF-BE55-E6E8533735E0}"/>
                  </a:ext>
                </a:extLst>
              </p:cNvPr>
              <p:cNvSpPr/>
              <p:nvPr/>
            </p:nvSpPr>
            <p:spPr>
              <a:xfrm>
                <a:off x="11389620" y="3808354"/>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28DE0D62-D4F7-480A-B77B-7CA842C1D829}"/>
                  </a:ext>
                </a:extLst>
              </p:cNvPr>
              <p:cNvSpPr/>
              <p:nvPr/>
            </p:nvSpPr>
            <p:spPr>
              <a:xfrm>
                <a:off x="11474335" y="37785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5B4F01FF-197F-491A-9F2C-1A129A40DBA3}"/>
                  </a:ext>
                </a:extLst>
              </p:cNvPr>
              <p:cNvSpPr/>
              <p:nvPr/>
            </p:nvSpPr>
            <p:spPr>
              <a:xfrm>
                <a:off x="11444571" y="3808354"/>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80AED929-D248-40A2-99AA-8FD91916B07B}"/>
                  </a:ext>
                </a:extLst>
              </p:cNvPr>
              <p:cNvSpPr/>
              <p:nvPr/>
            </p:nvSpPr>
            <p:spPr>
              <a:xfrm>
                <a:off x="11197039" y="3598856"/>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5AE510C9-933F-4F02-BF14-F5A1937A258D}"/>
                  </a:ext>
                </a:extLst>
              </p:cNvPr>
              <p:cNvSpPr/>
              <p:nvPr/>
            </p:nvSpPr>
            <p:spPr>
              <a:xfrm>
                <a:off x="11167275" y="362862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E5BFC708-0E90-419F-B796-EEC2929B0CDA}"/>
                  </a:ext>
                </a:extLst>
              </p:cNvPr>
              <p:cNvSpPr/>
              <p:nvPr/>
            </p:nvSpPr>
            <p:spPr>
              <a:xfrm>
                <a:off x="11242450" y="361869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81B4D2EC-8D84-44F2-A29B-9FA5C2BB533D}"/>
                  </a:ext>
                </a:extLst>
              </p:cNvPr>
              <p:cNvSpPr/>
              <p:nvPr/>
            </p:nvSpPr>
            <p:spPr>
              <a:xfrm>
                <a:off x="11212685" y="3648464"/>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405" name="Freeform: Shape 404">
                <a:extLst>
                  <a:ext uri="{FF2B5EF4-FFF2-40B4-BE49-F238E27FC236}">
                    <a16:creationId xmlns:a16="http://schemas.microsoft.com/office/drawing/2014/main" id="{F3BD6388-4755-4DBD-B23F-85032643519C}"/>
                  </a:ext>
                </a:extLst>
              </p:cNvPr>
              <p:cNvSpPr/>
              <p:nvPr/>
            </p:nvSpPr>
            <p:spPr>
              <a:xfrm>
                <a:off x="11264583" y="361869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1"/>
                </a:solidFill>
                <a:prstDash val="solid"/>
                <a:miter/>
              </a:ln>
            </p:spPr>
            <p:txBody>
              <a:bodyPr rtlCol="0" anchor="ctr"/>
              <a:lstStyle/>
              <a:p>
                <a:endParaRPr lang="en-GB"/>
              </a:p>
            </p:txBody>
          </p:sp>
          <p:sp>
            <p:nvSpPr>
              <p:cNvPr id="406" name="Freeform: Shape 405">
                <a:extLst>
                  <a:ext uri="{FF2B5EF4-FFF2-40B4-BE49-F238E27FC236}">
                    <a16:creationId xmlns:a16="http://schemas.microsoft.com/office/drawing/2014/main" id="{AED047D6-DF19-4FD6-91F1-B93802C84551}"/>
                  </a:ext>
                </a:extLst>
              </p:cNvPr>
              <p:cNvSpPr/>
              <p:nvPr/>
            </p:nvSpPr>
            <p:spPr>
              <a:xfrm>
                <a:off x="11234945" y="3648464"/>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1"/>
                </a:solidFill>
                <a:prstDash val="solid"/>
                <a:miter/>
              </a:ln>
            </p:spPr>
            <p:txBody>
              <a:bodyPr rtlCol="0" anchor="ctr"/>
              <a:lstStyle/>
              <a:p>
                <a:endParaRPr lang="en-GB"/>
              </a:p>
            </p:txBody>
          </p:sp>
          <p:sp>
            <p:nvSpPr>
              <p:cNvPr id="407" name="Freeform: Shape 406">
                <a:extLst>
                  <a:ext uri="{FF2B5EF4-FFF2-40B4-BE49-F238E27FC236}">
                    <a16:creationId xmlns:a16="http://schemas.microsoft.com/office/drawing/2014/main" id="{A8365FD5-C036-4040-AB4A-67F7EFF86CD0}"/>
                  </a:ext>
                </a:extLst>
              </p:cNvPr>
              <p:cNvSpPr/>
              <p:nvPr/>
            </p:nvSpPr>
            <p:spPr>
              <a:xfrm>
                <a:off x="11285062" y="366232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408" name="Freeform: Shape 407">
                <a:extLst>
                  <a:ext uri="{FF2B5EF4-FFF2-40B4-BE49-F238E27FC236}">
                    <a16:creationId xmlns:a16="http://schemas.microsoft.com/office/drawing/2014/main" id="{DBF39056-09B4-4A0B-82FA-199B071DAA5A}"/>
                  </a:ext>
                </a:extLst>
              </p:cNvPr>
              <p:cNvSpPr/>
              <p:nvPr/>
            </p:nvSpPr>
            <p:spPr>
              <a:xfrm>
                <a:off x="11255297" y="36920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1"/>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C1392F80-C449-47A7-AED2-ACE1C47160DB}"/>
                  </a:ext>
                </a:extLst>
              </p:cNvPr>
              <p:cNvSpPr/>
              <p:nvPr/>
            </p:nvSpPr>
            <p:spPr>
              <a:xfrm>
                <a:off x="11340012" y="368547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410" name="Freeform: Shape 409">
                <a:extLst>
                  <a:ext uri="{FF2B5EF4-FFF2-40B4-BE49-F238E27FC236}">
                    <a16:creationId xmlns:a16="http://schemas.microsoft.com/office/drawing/2014/main" id="{D1ABB9CB-167B-4B14-A8BE-DB17E0953600}"/>
                  </a:ext>
                </a:extLst>
              </p:cNvPr>
              <p:cNvSpPr/>
              <p:nvPr/>
            </p:nvSpPr>
            <p:spPr>
              <a:xfrm>
                <a:off x="11310247" y="3715117"/>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72CE1369-8793-4328-94D0-19E3CF2B3540}"/>
                  </a:ext>
                </a:extLst>
              </p:cNvPr>
              <p:cNvSpPr/>
              <p:nvPr/>
            </p:nvSpPr>
            <p:spPr>
              <a:xfrm>
                <a:off x="11369777" y="368547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1"/>
                </a:solidFill>
                <a:prstDash val="solid"/>
                <a:miter/>
              </a:ln>
            </p:spPr>
            <p:txBody>
              <a:bodyPr rtlCol="0" anchor="ctr"/>
              <a:lstStyle/>
              <a:p>
                <a:endParaRPr lang="en-GB"/>
              </a:p>
            </p:txBody>
          </p:sp>
          <p:sp>
            <p:nvSpPr>
              <p:cNvPr id="412" name="Freeform: Shape 411">
                <a:extLst>
                  <a:ext uri="{FF2B5EF4-FFF2-40B4-BE49-F238E27FC236}">
                    <a16:creationId xmlns:a16="http://schemas.microsoft.com/office/drawing/2014/main" id="{B3373695-5151-4B23-BF47-CF3B3BCD7CEF}"/>
                  </a:ext>
                </a:extLst>
              </p:cNvPr>
              <p:cNvSpPr/>
              <p:nvPr/>
            </p:nvSpPr>
            <p:spPr>
              <a:xfrm>
                <a:off x="11340012" y="3715117"/>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1"/>
                </a:solidFill>
                <a:prstDash val="solid"/>
                <a:miter/>
              </a:ln>
            </p:spPr>
            <p:txBody>
              <a:bodyPr rtlCol="0" anchor="ctr"/>
              <a:lstStyle/>
              <a:p>
                <a:endParaRPr lang="en-GB"/>
              </a:p>
            </p:txBody>
          </p:sp>
          <p:sp>
            <p:nvSpPr>
              <p:cNvPr id="530" name="Freeform: Shape 529">
                <a:extLst>
                  <a:ext uri="{FF2B5EF4-FFF2-40B4-BE49-F238E27FC236}">
                    <a16:creationId xmlns:a16="http://schemas.microsoft.com/office/drawing/2014/main" id="{172D5550-6F6C-4EBA-9F2C-1191EF01FA1F}"/>
                  </a:ext>
                </a:extLst>
              </p:cNvPr>
              <p:cNvSpPr/>
              <p:nvPr/>
            </p:nvSpPr>
            <p:spPr>
              <a:xfrm>
                <a:off x="9323892" y="2211613"/>
                <a:ext cx="2234649" cy="1597250"/>
              </a:xfrm>
              <a:custGeom>
                <a:avLst/>
                <a:gdLst>
                  <a:gd name="connsiteX0" fmla="*/ 0 w 2234649"/>
                  <a:gd name="connsiteY0" fmla="*/ 0 h 1597250"/>
                  <a:gd name="connsiteX1" fmla="*/ 49608 w 2234649"/>
                  <a:gd name="connsiteY1" fmla="*/ 0 h 1597250"/>
                  <a:gd name="connsiteX2" fmla="*/ 49608 w 2234649"/>
                  <a:gd name="connsiteY2" fmla="*/ 21624 h 1597250"/>
                  <a:gd name="connsiteX3" fmla="*/ 74794 w 2234649"/>
                  <a:gd name="connsiteY3" fmla="*/ 21624 h 1597250"/>
                  <a:gd name="connsiteX4" fmla="*/ 74794 w 2234649"/>
                  <a:gd name="connsiteY4" fmla="*/ 36888 h 1597250"/>
                  <a:gd name="connsiteX5" fmla="*/ 82044 w 2234649"/>
                  <a:gd name="connsiteY5" fmla="*/ 36888 h 1597250"/>
                  <a:gd name="connsiteX6" fmla="*/ 82044 w 2234649"/>
                  <a:gd name="connsiteY6" fmla="*/ 60420 h 1597250"/>
                  <a:gd name="connsiteX7" fmla="*/ 113590 w 2234649"/>
                  <a:gd name="connsiteY7" fmla="*/ 60420 h 1597250"/>
                  <a:gd name="connsiteX8" fmla="*/ 113590 w 2234649"/>
                  <a:gd name="connsiteY8" fmla="*/ 71232 h 1597250"/>
                  <a:gd name="connsiteX9" fmla="*/ 140556 w 2234649"/>
                  <a:gd name="connsiteY9" fmla="*/ 71232 h 1597250"/>
                  <a:gd name="connsiteX10" fmla="*/ 140556 w 2234649"/>
                  <a:gd name="connsiteY10" fmla="*/ 91075 h 1597250"/>
                  <a:gd name="connsiteX11" fmla="*/ 173119 w 2234649"/>
                  <a:gd name="connsiteY11" fmla="*/ 91075 h 1597250"/>
                  <a:gd name="connsiteX12" fmla="*/ 173119 w 2234649"/>
                  <a:gd name="connsiteY12" fmla="*/ 109901 h 1597250"/>
                  <a:gd name="connsiteX13" fmla="*/ 192835 w 2234649"/>
                  <a:gd name="connsiteY13" fmla="*/ 109901 h 1597250"/>
                  <a:gd name="connsiteX14" fmla="*/ 192835 w 2234649"/>
                  <a:gd name="connsiteY14" fmla="*/ 126182 h 1597250"/>
                  <a:gd name="connsiteX15" fmla="*/ 203647 w 2234649"/>
                  <a:gd name="connsiteY15" fmla="*/ 126182 h 1597250"/>
                  <a:gd name="connsiteX16" fmla="*/ 203647 w 2234649"/>
                  <a:gd name="connsiteY16" fmla="*/ 136104 h 1597250"/>
                  <a:gd name="connsiteX17" fmla="*/ 238882 w 2234649"/>
                  <a:gd name="connsiteY17" fmla="*/ 136104 h 1597250"/>
                  <a:gd name="connsiteX18" fmla="*/ 238882 w 2234649"/>
                  <a:gd name="connsiteY18" fmla="*/ 158618 h 1597250"/>
                  <a:gd name="connsiteX19" fmla="*/ 265848 w 2234649"/>
                  <a:gd name="connsiteY19" fmla="*/ 158618 h 1597250"/>
                  <a:gd name="connsiteX20" fmla="*/ 265848 w 2234649"/>
                  <a:gd name="connsiteY20" fmla="*/ 181133 h 1597250"/>
                  <a:gd name="connsiteX21" fmla="*/ 278568 w 2234649"/>
                  <a:gd name="connsiteY21" fmla="*/ 181133 h 1597250"/>
                  <a:gd name="connsiteX22" fmla="*/ 278568 w 2234649"/>
                  <a:gd name="connsiteY22" fmla="*/ 200086 h 1597250"/>
                  <a:gd name="connsiteX23" fmla="*/ 290271 w 2234649"/>
                  <a:gd name="connsiteY23" fmla="*/ 200086 h 1597250"/>
                  <a:gd name="connsiteX24" fmla="*/ 290271 w 2234649"/>
                  <a:gd name="connsiteY24" fmla="*/ 221710 h 1597250"/>
                  <a:gd name="connsiteX25" fmla="*/ 311004 w 2234649"/>
                  <a:gd name="connsiteY25" fmla="*/ 221710 h 1597250"/>
                  <a:gd name="connsiteX26" fmla="*/ 311004 w 2234649"/>
                  <a:gd name="connsiteY26" fmla="*/ 239772 h 1597250"/>
                  <a:gd name="connsiteX27" fmla="*/ 331738 w 2234649"/>
                  <a:gd name="connsiteY27" fmla="*/ 239772 h 1597250"/>
                  <a:gd name="connsiteX28" fmla="*/ 331738 w 2234649"/>
                  <a:gd name="connsiteY28" fmla="*/ 255036 h 1597250"/>
                  <a:gd name="connsiteX29" fmla="*/ 351581 w 2234649"/>
                  <a:gd name="connsiteY29" fmla="*/ 255036 h 1597250"/>
                  <a:gd name="connsiteX30" fmla="*/ 351581 w 2234649"/>
                  <a:gd name="connsiteY30" fmla="*/ 277678 h 1597250"/>
                  <a:gd name="connsiteX31" fmla="*/ 371424 w 2234649"/>
                  <a:gd name="connsiteY31" fmla="*/ 277678 h 1597250"/>
                  <a:gd name="connsiteX32" fmla="*/ 371424 w 2234649"/>
                  <a:gd name="connsiteY32" fmla="*/ 301082 h 1597250"/>
                  <a:gd name="connsiteX33" fmla="*/ 396610 w 2234649"/>
                  <a:gd name="connsiteY33" fmla="*/ 301082 h 1597250"/>
                  <a:gd name="connsiteX34" fmla="*/ 396610 w 2234649"/>
                  <a:gd name="connsiteY34" fmla="*/ 319145 h 1597250"/>
                  <a:gd name="connsiteX35" fmla="*/ 419124 w 2234649"/>
                  <a:gd name="connsiteY35" fmla="*/ 319145 h 1597250"/>
                  <a:gd name="connsiteX36" fmla="*/ 419124 w 2234649"/>
                  <a:gd name="connsiteY36" fmla="*/ 346111 h 1597250"/>
                  <a:gd name="connsiteX37" fmla="*/ 447998 w 2234649"/>
                  <a:gd name="connsiteY37" fmla="*/ 346111 h 1597250"/>
                  <a:gd name="connsiteX38" fmla="*/ 447998 w 2234649"/>
                  <a:gd name="connsiteY38" fmla="*/ 377657 h 1597250"/>
                  <a:gd name="connsiteX39" fmla="*/ 466951 w 2234649"/>
                  <a:gd name="connsiteY39" fmla="*/ 377657 h 1597250"/>
                  <a:gd name="connsiteX40" fmla="*/ 466951 w 2234649"/>
                  <a:gd name="connsiteY40" fmla="*/ 402970 h 1597250"/>
                  <a:gd name="connsiteX41" fmla="*/ 476873 w 2234649"/>
                  <a:gd name="connsiteY41" fmla="*/ 402970 h 1597250"/>
                  <a:gd name="connsiteX42" fmla="*/ 476873 w 2234649"/>
                  <a:gd name="connsiteY42" fmla="*/ 424594 h 1597250"/>
                  <a:gd name="connsiteX43" fmla="*/ 494808 w 2234649"/>
                  <a:gd name="connsiteY43" fmla="*/ 424594 h 1597250"/>
                  <a:gd name="connsiteX44" fmla="*/ 494808 w 2234649"/>
                  <a:gd name="connsiteY44" fmla="*/ 451560 h 1597250"/>
                  <a:gd name="connsiteX45" fmla="*/ 508418 w 2234649"/>
                  <a:gd name="connsiteY45" fmla="*/ 451560 h 1597250"/>
                  <a:gd name="connsiteX46" fmla="*/ 508418 w 2234649"/>
                  <a:gd name="connsiteY46" fmla="*/ 466951 h 1597250"/>
                  <a:gd name="connsiteX47" fmla="*/ 521902 w 2234649"/>
                  <a:gd name="connsiteY47" fmla="*/ 466951 h 1597250"/>
                  <a:gd name="connsiteX48" fmla="*/ 521902 w 2234649"/>
                  <a:gd name="connsiteY48" fmla="*/ 481325 h 1597250"/>
                  <a:gd name="connsiteX49" fmla="*/ 533604 w 2234649"/>
                  <a:gd name="connsiteY49" fmla="*/ 481325 h 1597250"/>
                  <a:gd name="connsiteX50" fmla="*/ 533604 w 2234649"/>
                  <a:gd name="connsiteY50" fmla="*/ 503839 h 1597250"/>
                  <a:gd name="connsiteX51" fmla="*/ 557009 w 2234649"/>
                  <a:gd name="connsiteY51" fmla="*/ 503839 h 1597250"/>
                  <a:gd name="connsiteX52" fmla="*/ 557009 w 2234649"/>
                  <a:gd name="connsiteY52" fmla="*/ 535385 h 1597250"/>
                  <a:gd name="connsiteX53" fmla="*/ 574181 w 2234649"/>
                  <a:gd name="connsiteY53" fmla="*/ 535385 h 1597250"/>
                  <a:gd name="connsiteX54" fmla="*/ 574181 w 2234649"/>
                  <a:gd name="connsiteY54" fmla="*/ 561588 h 1597250"/>
                  <a:gd name="connsiteX55" fmla="*/ 588555 w 2234649"/>
                  <a:gd name="connsiteY55" fmla="*/ 561588 h 1597250"/>
                  <a:gd name="connsiteX56" fmla="*/ 588555 w 2234649"/>
                  <a:gd name="connsiteY56" fmla="*/ 582322 h 1597250"/>
                  <a:gd name="connsiteX57" fmla="*/ 596695 w 2234649"/>
                  <a:gd name="connsiteY57" fmla="*/ 582322 h 1597250"/>
                  <a:gd name="connsiteX58" fmla="*/ 596695 w 2234649"/>
                  <a:gd name="connsiteY58" fmla="*/ 593134 h 1597250"/>
                  <a:gd name="connsiteX59" fmla="*/ 606617 w 2234649"/>
                  <a:gd name="connsiteY59" fmla="*/ 593134 h 1597250"/>
                  <a:gd name="connsiteX60" fmla="*/ 606617 w 2234649"/>
                  <a:gd name="connsiteY60" fmla="*/ 613867 h 1597250"/>
                  <a:gd name="connsiteX61" fmla="*/ 612977 w 2234649"/>
                  <a:gd name="connsiteY61" fmla="*/ 613867 h 1597250"/>
                  <a:gd name="connsiteX62" fmla="*/ 612977 w 2234649"/>
                  <a:gd name="connsiteY62" fmla="*/ 631039 h 1597250"/>
                  <a:gd name="connsiteX63" fmla="*/ 622898 w 2234649"/>
                  <a:gd name="connsiteY63" fmla="*/ 631039 h 1597250"/>
                  <a:gd name="connsiteX64" fmla="*/ 622898 w 2234649"/>
                  <a:gd name="connsiteY64" fmla="*/ 643632 h 1597250"/>
                  <a:gd name="connsiteX65" fmla="*/ 636382 w 2234649"/>
                  <a:gd name="connsiteY65" fmla="*/ 643632 h 1597250"/>
                  <a:gd name="connsiteX66" fmla="*/ 636382 w 2234649"/>
                  <a:gd name="connsiteY66" fmla="*/ 656225 h 1597250"/>
                  <a:gd name="connsiteX67" fmla="*/ 648084 w 2234649"/>
                  <a:gd name="connsiteY67" fmla="*/ 656225 h 1597250"/>
                  <a:gd name="connsiteX68" fmla="*/ 648084 w 2234649"/>
                  <a:gd name="connsiteY68" fmla="*/ 672506 h 1597250"/>
                  <a:gd name="connsiteX69" fmla="*/ 652663 w 2234649"/>
                  <a:gd name="connsiteY69" fmla="*/ 672506 h 1597250"/>
                  <a:gd name="connsiteX70" fmla="*/ 652663 w 2234649"/>
                  <a:gd name="connsiteY70" fmla="*/ 688661 h 1597250"/>
                  <a:gd name="connsiteX71" fmla="*/ 667037 w 2234649"/>
                  <a:gd name="connsiteY71" fmla="*/ 688661 h 1597250"/>
                  <a:gd name="connsiteX72" fmla="*/ 667037 w 2234649"/>
                  <a:gd name="connsiteY72" fmla="*/ 698582 h 1597250"/>
                  <a:gd name="connsiteX73" fmla="*/ 692223 w 2234649"/>
                  <a:gd name="connsiteY73" fmla="*/ 698582 h 1597250"/>
                  <a:gd name="connsiteX74" fmla="*/ 692223 w 2234649"/>
                  <a:gd name="connsiteY74" fmla="*/ 721987 h 1597250"/>
                  <a:gd name="connsiteX75" fmla="*/ 704052 w 2234649"/>
                  <a:gd name="connsiteY75" fmla="*/ 721987 h 1597250"/>
                  <a:gd name="connsiteX76" fmla="*/ 704052 w 2234649"/>
                  <a:gd name="connsiteY76" fmla="*/ 746410 h 1597250"/>
                  <a:gd name="connsiteX77" fmla="*/ 731909 w 2234649"/>
                  <a:gd name="connsiteY77" fmla="*/ 746410 h 1597250"/>
                  <a:gd name="connsiteX78" fmla="*/ 731909 w 2234649"/>
                  <a:gd name="connsiteY78" fmla="*/ 771595 h 1597250"/>
                  <a:gd name="connsiteX79" fmla="*/ 757222 w 2234649"/>
                  <a:gd name="connsiteY79" fmla="*/ 771595 h 1597250"/>
                  <a:gd name="connsiteX80" fmla="*/ 757222 w 2234649"/>
                  <a:gd name="connsiteY80" fmla="*/ 794110 h 1597250"/>
                  <a:gd name="connsiteX81" fmla="*/ 802251 w 2234649"/>
                  <a:gd name="connsiteY81" fmla="*/ 794110 h 1597250"/>
                  <a:gd name="connsiteX82" fmla="*/ 802251 w 2234649"/>
                  <a:gd name="connsiteY82" fmla="*/ 809501 h 1597250"/>
                  <a:gd name="connsiteX83" fmla="*/ 819423 w 2234649"/>
                  <a:gd name="connsiteY83" fmla="*/ 809501 h 1597250"/>
                  <a:gd name="connsiteX84" fmla="*/ 819423 w 2234649"/>
                  <a:gd name="connsiteY84" fmla="*/ 818532 h 1597250"/>
                  <a:gd name="connsiteX85" fmla="*/ 839266 w 2234649"/>
                  <a:gd name="connsiteY85" fmla="*/ 818532 h 1597250"/>
                  <a:gd name="connsiteX86" fmla="*/ 839266 w 2234649"/>
                  <a:gd name="connsiteY86" fmla="*/ 836467 h 1597250"/>
                  <a:gd name="connsiteX87" fmla="*/ 851858 w 2234649"/>
                  <a:gd name="connsiteY87" fmla="*/ 836467 h 1597250"/>
                  <a:gd name="connsiteX88" fmla="*/ 851858 w 2234649"/>
                  <a:gd name="connsiteY88" fmla="*/ 850968 h 1597250"/>
                  <a:gd name="connsiteX89" fmla="*/ 875263 w 2234649"/>
                  <a:gd name="connsiteY89" fmla="*/ 850968 h 1597250"/>
                  <a:gd name="connsiteX90" fmla="*/ 875263 w 2234649"/>
                  <a:gd name="connsiteY90" fmla="*/ 869794 h 1597250"/>
                  <a:gd name="connsiteX91" fmla="*/ 899558 w 2234649"/>
                  <a:gd name="connsiteY91" fmla="*/ 869794 h 1597250"/>
                  <a:gd name="connsiteX92" fmla="*/ 899558 w 2234649"/>
                  <a:gd name="connsiteY92" fmla="*/ 887856 h 1597250"/>
                  <a:gd name="connsiteX93" fmla="*/ 929323 w 2234649"/>
                  <a:gd name="connsiteY93" fmla="*/ 887856 h 1597250"/>
                  <a:gd name="connsiteX94" fmla="*/ 929323 w 2234649"/>
                  <a:gd name="connsiteY94" fmla="*/ 899558 h 1597250"/>
                  <a:gd name="connsiteX95" fmla="*/ 956417 w 2234649"/>
                  <a:gd name="connsiteY95" fmla="*/ 899558 h 1597250"/>
                  <a:gd name="connsiteX96" fmla="*/ 956417 w 2234649"/>
                  <a:gd name="connsiteY96" fmla="*/ 917621 h 1597250"/>
                  <a:gd name="connsiteX97" fmla="*/ 969010 w 2234649"/>
                  <a:gd name="connsiteY97" fmla="*/ 917621 h 1597250"/>
                  <a:gd name="connsiteX98" fmla="*/ 969010 w 2234649"/>
                  <a:gd name="connsiteY98" fmla="*/ 923090 h 1597250"/>
                  <a:gd name="connsiteX99" fmla="*/ 1000555 w 2234649"/>
                  <a:gd name="connsiteY99" fmla="*/ 923090 h 1597250"/>
                  <a:gd name="connsiteX100" fmla="*/ 1000555 w 2234649"/>
                  <a:gd name="connsiteY100" fmla="*/ 948276 h 1597250"/>
                  <a:gd name="connsiteX101" fmla="*/ 1018618 w 2234649"/>
                  <a:gd name="connsiteY101" fmla="*/ 948276 h 1597250"/>
                  <a:gd name="connsiteX102" fmla="*/ 1018618 w 2234649"/>
                  <a:gd name="connsiteY102" fmla="*/ 972571 h 1597250"/>
                  <a:gd name="connsiteX103" fmla="*/ 1045584 w 2234649"/>
                  <a:gd name="connsiteY103" fmla="*/ 972571 h 1597250"/>
                  <a:gd name="connsiteX104" fmla="*/ 1045584 w 2234649"/>
                  <a:gd name="connsiteY104" fmla="*/ 986182 h 1597250"/>
                  <a:gd name="connsiteX105" fmla="*/ 1069116 w 2234649"/>
                  <a:gd name="connsiteY105" fmla="*/ 986182 h 1597250"/>
                  <a:gd name="connsiteX106" fmla="*/ 1069116 w 2234649"/>
                  <a:gd name="connsiteY106" fmla="*/ 1001446 h 1597250"/>
                  <a:gd name="connsiteX107" fmla="*/ 1084380 w 2234649"/>
                  <a:gd name="connsiteY107" fmla="*/ 1001446 h 1597250"/>
                  <a:gd name="connsiteX108" fmla="*/ 1084380 w 2234649"/>
                  <a:gd name="connsiteY108" fmla="*/ 1032101 h 1597250"/>
                  <a:gd name="connsiteX109" fmla="*/ 1100662 w 2234649"/>
                  <a:gd name="connsiteY109" fmla="*/ 1032101 h 1597250"/>
                  <a:gd name="connsiteX110" fmla="*/ 1100662 w 2234649"/>
                  <a:gd name="connsiteY110" fmla="*/ 1059194 h 1597250"/>
                  <a:gd name="connsiteX111" fmla="*/ 1135769 w 2234649"/>
                  <a:gd name="connsiteY111" fmla="*/ 1059194 h 1597250"/>
                  <a:gd name="connsiteX112" fmla="*/ 1135769 w 2234649"/>
                  <a:gd name="connsiteY112" fmla="*/ 1080818 h 1597250"/>
                  <a:gd name="connsiteX113" fmla="*/ 1160955 w 2234649"/>
                  <a:gd name="connsiteY113" fmla="*/ 1080818 h 1597250"/>
                  <a:gd name="connsiteX114" fmla="*/ 1160955 w 2234649"/>
                  <a:gd name="connsiteY114" fmla="*/ 1099771 h 1597250"/>
                  <a:gd name="connsiteX115" fmla="*/ 1180798 w 2234649"/>
                  <a:gd name="connsiteY115" fmla="*/ 1099771 h 1597250"/>
                  <a:gd name="connsiteX116" fmla="*/ 1180798 w 2234649"/>
                  <a:gd name="connsiteY116" fmla="*/ 1117706 h 1597250"/>
                  <a:gd name="connsiteX117" fmla="*/ 1208782 w 2234649"/>
                  <a:gd name="connsiteY117" fmla="*/ 1117706 h 1597250"/>
                  <a:gd name="connsiteX118" fmla="*/ 1208782 w 2234649"/>
                  <a:gd name="connsiteY118" fmla="*/ 1126738 h 1597250"/>
                  <a:gd name="connsiteX119" fmla="*/ 1231296 w 2234649"/>
                  <a:gd name="connsiteY119" fmla="*/ 1126738 h 1597250"/>
                  <a:gd name="connsiteX120" fmla="*/ 1231296 w 2234649"/>
                  <a:gd name="connsiteY120" fmla="*/ 1144800 h 1597250"/>
                  <a:gd name="connsiteX121" fmla="*/ 1252030 w 2234649"/>
                  <a:gd name="connsiteY121" fmla="*/ 1144800 h 1597250"/>
                  <a:gd name="connsiteX122" fmla="*/ 1252030 w 2234649"/>
                  <a:gd name="connsiteY122" fmla="*/ 1150270 h 1597250"/>
                  <a:gd name="connsiteX123" fmla="*/ 1297186 w 2234649"/>
                  <a:gd name="connsiteY123" fmla="*/ 1150270 h 1597250"/>
                  <a:gd name="connsiteX124" fmla="*/ 1297186 w 2234649"/>
                  <a:gd name="connsiteY124" fmla="*/ 1164643 h 1597250"/>
                  <a:gd name="connsiteX125" fmla="*/ 1334964 w 2234649"/>
                  <a:gd name="connsiteY125" fmla="*/ 1164643 h 1597250"/>
                  <a:gd name="connsiteX126" fmla="*/ 1334964 w 2234649"/>
                  <a:gd name="connsiteY126" fmla="*/ 1179907 h 1597250"/>
                  <a:gd name="connsiteX127" fmla="*/ 1357478 w 2234649"/>
                  <a:gd name="connsiteY127" fmla="*/ 1179907 h 1597250"/>
                  <a:gd name="connsiteX128" fmla="*/ 1357478 w 2234649"/>
                  <a:gd name="connsiteY128" fmla="*/ 1194408 h 1597250"/>
                  <a:gd name="connsiteX129" fmla="*/ 1380120 w 2234649"/>
                  <a:gd name="connsiteY129" fmla="*/ 1194408 h 1597250"/>
                  <a:gd name="connsiteX130" fmla="*/ 1380120 w 2234649"/>
                  <a:gd name="connsiteY130" fmla="*/ 1207001 h 1597250"/>
                  <a:gd name="connsiteX131" fmla="*/ 1389024 w 2234649"/>
                  <a:gd name="connsiteY131" fmla="*/ 1207001 h 1597250"/>
                  <a:gd name="connsiteX132" fmla="*/ 1389024 w 2234649"/>
                  <a:gd name="connsiteY132" fmla="*/ 1217813 h 1597250"/>
                  <a:gd name="connsiteX133" fmla="*/ 1397165 w 2234649"/>
                  <a:gd name="connsiteY133" fmla="*/ 1217813 h 1597250"/>
                  <a:gd name="connsiteX134" fmla="*/ 1397165 w 2234649"/>
                  <a:gd name="connsiteY134" fmla="*/ 1226844 h 1597250"/>
                  <a:gd name="connsiteX135" fmla="*/ 1425149 w 2234649"/>
                  <a:gd name="connsiteY135" fmla="*/ 1226844 h 1597250"/>
                  <a:gd name="connsiteX136" fmla="*/ 1425149 w 2234649"/>
                  <a:gd name="connsiteY136" fmla="*/ 1252920 h 1597250"/>
                  <a:gd name="connsiteX137" fmla="*/ 1489131 w 2234649"/>
                  <a:gd name="connsiteY137" fmla="*/ 1252920 h 1597250"/>
                  <a:gd name="connsiteX138" fmla="*/ 1489131 w 2234649"/>
                  <a:gd name="connsiteY138" fmla="*/ 1264750 h 1597250"/>
                  <a:gd name="connsiteX139" fmla="*/ 1605392 w 2234649"/>
                  <a:gd name="connsiteY139" fmla="*/ 1264750 h 1597250"/>
                  <a:gd name="connsiteX140" fmla="*/ 1605392 w 2234649"/>
                  <a:gd name="connsiteY140" fmla="*/ 1284466 h 1597250"/>
                  <a:gd name="connsiteX141" fmla="*/ 1627906 w 2234649"/>
                  <a:gd name="connsiteY141" fmla="*/ 1284466 h 1597250"/>
                  <a:gd name="connsiteX142" fmla="*/ 1627906 w 2234649"/>
                  <a:gd name="connsiteY142" fmla="*/ 1304309 h 1597250"/>
                  <a:gd name="connsiteX143" fmla="*/ 1657671 w 2234649"/>
                  <a:gd name="connsiteY143" fmla="*/ 1304309 h 1597250"/>
                  <a:gd name="connsiteX144" fmla="*/ 1657671 w 2234649"/>
                  <a:gd name="connsiteY144" fmla="*/ 1318810 h 1597250"/>
                  <a:gd name="connsiteX145" fmla="*/ 1676623 w 2234649"/>
                  <a:gd name="connsiteY145" fmla="*/ 1318810 h 1597250"/>
                  <a:gd name="connsiteX146" fmla="*/ 1676623 w 2234649"/>
                  <a:gd name="connsiteY146" fmla="*/ 1325933 h 1597250"/>
                  <a:gd name="connsiteX147" fmla="*/ 1694686 w 2234649"/>
                  <a:gd name="connsiteY147" fmla="*/ 1325933 h 1597250"/>
                  <a:gd name="connsiteX148" fmla="*/ 1694686 w 2234649"/>
                  <a:gd name="connsiteY148" fmla="*/ 1347557 h 1597250"/>
                  <a:gd name="connsiteX149" fmla="*/ 1707278 w 2234649"/>
                  <a:gd name="connsiteY149" fmla="*/ 1347557 h 1597250"/>
                  <a:gd name="connsiteX150" fmla="*/ 1707278 w 2234649"/>
                  <a:gd name="connsiteY150" fmla="*/ 1361167 h 1597250"/>
                  <a:gd name="connsiteX151" fmla="*/ 1746075 w 2234649"/>
                  <a:gd name="connsiteY151" fmla="*/ 1361167 h 1597250"/>
                  <a:gd name="connsiteX152" fmla="*/ 1746075 w 2234649"/>
                  <a:gd name="connsiteY152" fmla="*/ 1376050 h 1597250"/>
                  <a:gd name="connsiteX153" fmla="*/ 1746075 w 2234649"/>
                  <a:gd name="connsiteY153" fmla="*/ 1394494 h 1597250"/>
                  <a:gd name="connsiteX154" fmla="*/ 1865006 w 2234649"/>
                  <a:gd name="connsiteY154" fmla="*/ 1394494 h 1597250"/>
                  <a:gd name="connsiteX155" fmla="*/ 1865006 w 2234649"/>
                  <a:gd name="connsiteY155" fmla="*/ 1411666 h 1597250"/>
                  <a:gd name="connsiteX156" fmla="*/ 1895662 w 2234649"/>
                  <a:gd name="connsiteY156" fmla="*/ 1411666 h 1597250"/>
                  <a:gd name="connsiteX157" fmla="*/ 1895662 w 2234649"/>
                  <a:gd name="connsiteY157" fmla="*/ 1437742 h 1597250"/>
                  <a:gd name="connsiteX158" fmla="*/ 1945270 w 2234649"/>
                  <a:gd name="connsiteY158" fmla="*/ 1437742 h 1597250"/>
                  <a:gd name="connsiteX159" fmla="*/ 1945270 w 2234649"/>
                  <a:gd name="connsiteY159" fmla="*/ 1453133 h 1597250"/>
                  <a:gd name="connsiteX160" fmla="*/ 1964223 w 2234649"/>
                  <a:gd name="connsiteY160" fmla="*/ 1453133 h 1597250"/>
                  <a:gd name="connsiteX161" fmla="*/ 1964223 w 2234649"/>
                  <a:gd name="connsiteY161" fmla="*/ 1486459 h 1597250"/>
                  <a:gd name="connsiteX162" fmla="*/ 1978596 w 2234649"/>
                  <a:gd name="connsiteY162" fmla="*/ 1486459 h 1597250"/>
                  <a:gd name="connsiteX163" fmla="*/ 1978596 w 2234649"/>
                  <a:gd name="connsiteY163" fmla="*/ 1498162 h 1597250"/>
                  <a:gd name="connsiteX164" fmla="*/ 2063312 w 2234649"/>
                  <a:gd name="connsiteY164" fmla="*/ 1498162 h 1597250"/>
                  <a:gd name="connsiteX165" fmla="*/ 2063312 w 2234649"/>
                  <a:gd name="connsiteY165" fmla="*/ 1561253 h 1597250"/>
                  <a:gd name="connsiteX166" fmla="*/ 2084935 w 2234649"/>
                  <a:gd name="connsiteY166" fmla="*/ 1561253 h 1597250"/>
                  <a:gd name="connsiteX167" fmla="*/ 2084935 w 2234649"/>
                  <a:gd name="connsiteY167" fmla="*/ 1597250 h 1597250"/>
                  <a:gd name="connsiteX168" fmla="*/ 2234650 w 2234649"/>
                  <a:gd name="connsiteY168" fmla="*/ 1597250 h 159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2234649" h="1597250">
                    <a:moveTo>
                      <a:pt x="0" y="0"/>
                    </a:moveTo>
                    <a:lnTo>
                      <a:pt x="49608" y="0"/>
                    </a:lnTo>
                    <a:lnTo>
                      <a:pt x="49608" y="21624"/>
                    </a:lnTo>
                    <a:lnTo>
                      <a:pt x="74794" y="21624"/>
                    </a:lnTo>
                    <a:lnTo>
                      <a:pt x="74794" y="36888"/>
                    </a:lnTo>
                    <a:lnTo>
                      <a:pt x="82044" y="36888"/>
                    </a:lnTo>
                    <a:lnTo>
                      <a:pt x="82044" y="60420"/>
                    </a:lnTo>
                    <a:lnTo>
                      <a:pt x="113590" y="60420"/>
                    </a:lnTo>
                    <a:lnTo>
                      <a:pt x="113590" y="71232"/>
                    </a:lnTo>
                    <a:lnTo>
                      <a:pt x="140556" y="71232"/>
                    </a:lnTo>
                    <a:lnTo>
                      <a:pt x="140556" y="91075"/>
                    </a:lnTo>
                    <a:lnTo>
                      <a:pt x="173119" y="91075"/>
                    </a:lnTo>
                    <a:lnTo>
                      <a:pt x="173119" y="109901"/>
                    </a:lnTo>
                    <a:lnTo>
                      <a:pt x="192835" y="109901"/>
                    </a:lnTo>
                    <a:lnTo>
                      <a:pt x="192835" y="126182"/>
                    </a:lnTo>
                    <a:lnTo>
                      <a:pt x="203647" y="126182"/>
                    </a:lnTo>
                    <a:lnTo>
                      <a:pt x="203647" y="136104"/>
                    </a:lnTo>
                    <a:lnTo>
                      <a:pt x="238882" y="136104"/>
                    </a:lnTo>
                    <a:lnTo>
                      <a:pt x="238882" y="158618"/>
                    </a:lnTo>
                    <a:lnTo>
                      <a:pt x="265848" y="158618"/>
                    </a:lnTo>
                    <a:lnTo>
                      <a:pt x="265848" y="181133"/>
                    </a:lnTo>
                    <a:lnTo>
                      <a:pt x="278568" y="181133"/>
                    </a:lnTo>
                    <a:lnTo>
                      <a:pt x="278568" y="200086"/>
                    </a:lnTo>
                    <a:lnTo>
                      <a:pt x="290271" y="200086"/>
                    </a:lnTo>
                    <a:lnTo>
                      <a:pt x="290271" y="221710"/>
                    </a:lnTo>
                    <a:lnTo>
                      <a:pt x="311004" y="221710"/>
                    </a:lnTo>
                    <a:lnTo>
                      <a:pt x="311004" y="239772"/>
                    </a:lnTo>
                    <a:lnTo>
                      <a:pt x="331738" y="239772"/>
                    </a:lnTo>
                    <a:lnTo>
                      <a:pt x="331738" y="255036"/>
                    </a:lnTo>
                    <a:lnTo>
                      <a:pt x="351581" y="255036"/>
                    </a:lnTo>
                    <a:lnTo>
                      <a:pt x="351581" y="277678"/>
                    </a:lnTo>
                    <a:lnTo>
                      <a:pt x="371424" y="277678"/>
                    </a:lnTo>
                    <a:lnTo>
                      <a:pt x="371424" y="301082"/>
                    </a:lnTo>
                    <a:lnTo>
                      <a:pt x="396610" y="301082"/>
                    </a:lnTo>
                    <a:lnTo>
                      <a:pt x="396610" y="319145"/>
                    </a:lnTo>
                    <a:lnTo>
                      <a:pt x="419124" y="319145"/>
                    </a:lnTo>
                    <a:lnTo>
                      <a:pt x="419124" y="346111"/>
                    </a:lnTo>
                    <a:lnTo>
                      <a:pt x="447998" y="346111"/>
                    </a:lnTo>
                    <a:lnTo>
                      <a:pt x="447998" y="377657"/>
                    </a:lnTo>
                    <a:lnTo>
                      <a:pt x="466951" y="377657"/>
                    </a:lnTo>
                    <a:lnTo>
                      <a:pt x="466951" y="402970"/>
                    </a:lnTo>
                    <a:lnTo>
                      <a:pt x="476873" y="402970"/>
                    </a:lnTo>
                    <a:lnTo>
                      <a:pt x="476873" y="424594"/>
                    </a:lnTo>
                    <a:lnTo>
                      <a:pt x="494808" y="424594"/>
                    </a:lnTo>
                    <a:lnTo>
                      <a:pt x="494808" y="451560"/>
                    </a:lnTo>
                    <a:lnTo>
                      <a:pt x="508418" y="451560"/>
                    </a:lnTo>
                    <a:lnTo>
                      <a:pt x="508418" y="466951"/>
                    </a:lnTo>
                    <a:lnTo>
                      <a:pt x="521902" y="466951"/>
                    </a:lnTo>
                    <a:lnTo>
                      <a:pt x="521902" y="481325"/>
                    </a:lnTo>
                    <a:lnTo>
                      <a:pt x="533604" y="481325"/>
                    </a:lnTo>
                    <a:lnTo>
                      <a:pt x="533604" y="503839"/>
                    </a:lnTo>
                    <a:lnTo>
                      <a:pt x="557009" y="503839"/>
                    </a:lnTo>
                    <a:lnTo>
                      <a:pt x="557009" y="535385"/>
                    </a:lnTo>
                    <a:lnTo>
                      <a:pt x="574181" y="535385"/>
                    </a:lnTo>
                    <a:lnTo>
                      <a:pt x="574181" y="561588"/>
                    </a:lnTo>
                    <a:lnTo>
                      <a:pt x="588555" y="561588"/>
                    </a:lnTo>
                    <a:lnTo>
                      <a:pt x="588555" y="582322"/>
                    </a:lnTo>
                    <a:lnTo>
                      <a:pt x="596695" y="582322"/>
                    </a:lnTo>
                    <a:lnTo>
                      <a:pt x="596695" y="593134"/>
                    </a:lnTo>
                    <a:lnTo>
                      <a:pt x="606617" y="593134"/>
                    </a:lnTo>
                    <a:lnTo>
                      <a:pt x="606617" y="613867"/>
                    </a:lnTo>
                    <a:lnTo>
                      <a:pt x="612977" y="613867"/>
                    </a:lnTo>
                    <a:lnTo>
                      <a:pt x="612977" y="631039"/>
                    </a:lnTo>
                    <a:lnTo>
                      <a:pt x="622898" y="631039"/>
                    </a:lnTo>
                    <a:lnTo>
                      <a:pt x="622898" y="643632"/>
                    </a:lnTo>
                    <a:lnTo>
                      <a:pt x="636382" y="643632"/>
                    </a:lnTo>
                    <a:lnTo>
                      <a:pt x="636382" y="656225"/>
                    </a:lnTo>
                    <a:lnTo>
                      <a:pt x="648084" y="656225"/>
                    </a:lnTo>
                    <a:lnTo>
                      <a:pt x="648084" y="672506"/>
                    </a:lnTo>
                    <a:lnTo>
                      <a:pt x="652663" y="672506"/>
                    </a:lnTo>
                    <a:lnTo>
                      <a:pt x="652663" y="688661"/>
                    </a:lnTo>
                    <a:lnTo>
                      <a:pt x="667037" y="688661"/>
                    </a:lnTo>
                    <a:lnTo>
                      <a:pt x="667037" y="698582"/>
                    </a:lnTo>
                    <a:lnTo>
                      <a:pt x="692223" y="698582"/>
                    </a:lnTo>
                    <a:lnTo>
                      <a:pt x="692223" y="721987"/>
                    </a:lnTo>
                    <a:lnTo>
                      <a:pt x="704052" y="721987"/>
                    </a:lnTo>
                    <a:lnTo>
                      <a:pt x="704052" y="746410"/>
                    </a:lnTo>
                    <a:lnTo>
                      <a:pt x="731909" y="746410"/>
                    </a:lnTo>
                    <a:lnTo>
                      <a:pt x="731909" y="771595"/>
                    </a:lnTo>
                    <a:lnTo>
                      <a:pt x="757222" y="771595"/>
                    </a:lnTo>
                    <a:lnTo>
                      <a:pt x="757222" y="794110"/>
                    </a:lnTo>
                    <a:lnTo>
                      <a:pt x="802251" y="794110"/>
                    </a:lnTo>
                    <a:lnTo>
                      <a:pt x="802251" y="809501"/>
                    </a:lnTo>
                    <a:lnTo>
                      <a:pt x="819423" y="809501"/>
                    </a:lnTo>
                    <a:lnTo>
                      <a:pt x="819423" y="818532"/>
                    </a:lnTo>
                    <a:lnTo>
                      <a:pt x="839266" y="818532"/>
                    </a:lnTo>
                    <a:lnTo>
                      <a:pt x="839266" y="836467"/>
                    </a:lnTo>
                    <a:lnTo>
                      <a:pt x="851858" y="836467"/>
                    </a:lnTo>
                    <a:lnTo>
                      <a:pt x="851858" y="850968"/>
                    </a:lnTo>
                    <a:lnTo>
                      <a:pt x="875263" y="850968"/>
                    </a:lnTo>
                    <a:lnTo>
                      <a:pt x="875263" y="869794"/>
                    </a:lnTo>
                    <a:lnTo>
                      <a:pt x="899558" y="869794"/>
                    </a:lnTo>
                    <a:lnTo>
                      <a:pt x="899558" y="887856"/>
                    </a:lnTo>
                    <a:lnTo>
                      <a:pt x="929323" y="887856"/>
                    </a:lnTo>
                    <a:lnTo>
                      <a:pt x="929323" y="899558"/>
                    </a:lnTo>
                    <a:lnTo>
                      <a:pt x="956417" y="899558"/>
                    </a:lnTo>
                    <a:lnTo>
                      <a:pt x="956417" y="917621"/>
                    </a:lnTo>
                    <a:lnTo>
                      <a:pt x="969010" y="917621"/>
                    </a:lnTo>
                    <a:lnTo>
                      <a:pt x="969010" y="923090"/>
                    </a:lnTo>
                    <a:lnTo>
                      <a:pt x="1000555" y="923090"/>
                    </a:lnTo>
                    <a:lnTo>
                      <a:pt x="1000555" y="948276"/>
                    </a:lnTo>
                    <a:lnTo>
                      <a:pt x="1018618" y="948276"/>
                    </a:lnTo>
                    <a:lnTo>
                      <a:pt x="1018618" y="972571"/>
                    </a:lnTo>
                    <a:lnTo>
                      <a:pt x="1045584" y="972571"/>
                    </a:lnTo>
                    <a:lnTo>
                      <a:pt x="1045584" y="986182"/>
                    </a:lnTo>
                    <a:lnTo>
                      <a:pt x="1069116" y="986182"/>
                    </a:lnTo>
                    <a:lnTo>
                      <a:pt x="1069116" y="1001446"/>
                    </a:lnTo>
                    <a:lnTo>
                      <a:pt x="1084380" y="1001446"/>
                    </a:lnTo>
                    <a:lnTo>
                      <a:pt x="1084380" y="1032101"/>
                    </a:lnTo>
                    <a:lnTo>
                      <a:pt x="1100662" y="1032101"/>
                    </a:lnTo>
                    <a:lnTo>
                      <a:pt x="1100662" y="1059194"/>
                    </a:lnTo>
                    <a:lnTo>
                      <a:pt x="1135769" y="1059194"/>
                    </a:lnTo>
                    <a:lnTo>
                      <a:pt x="1135769" y="1080818"/>
                    </a:lnTo>
                    <a:lnTo>
                      <a:pt x="1160955" y="1080818"/>
                    </a:lnTo>
                    <a:lnTo>
                      <a:pt x="1160955" y="1099771"/>
                    </a:lnTo>
                    <a:lnTo>
                      <a:pt x="1180798" y="1099771"/>
                    </a:lnTo>
                    <a:lnTo>
                      <a:pt x="1180798" y="1117706"/>
                    </a:lnTo>
                    <a:lnTo>
                      <a:pt x="1208782" y="1117706"/>
                    </a:lnTo>
                    <a:lnTo>
                      <a:pt x="1208782" y="1126738"/>
                    </a:lnTo>
                    <a:lnTo>
                      <a:pt x="1231296" y="1126738"/>
                    </a:lnTo>
                    <a:lnTo>
                      <a:pt x="1231296" y="1144800"/>
                    </a:lnTo>
                    <a:lnTo>
                      <a:pt x="1252030" y="1144800"/>
                    </a:lnTo>
                    <a:lnTo>
                      <a:pt x="1252030" y="1150270"/>
                    </a:lnTo>
                    <a:lnTo>
                      <a:pt x="1297186" y="1150270"/>
                    </a:lnTo>
                    <a:lnTo>
                      <a:pt x="1297186" y="1164643"/>
                    </a:lnTo>
                    <a:lnTo>
                      <a:pt x="1334964" y="1164643"/>
                    </a:lnTo>
                    <a:lnTo>
                      <a:pt x="1334964" y="1179907"/>
                    </a:lnTo>
                    <a:lnTo>
                      <a:pt x="1357478" y="1179907"/>
                    </a:lnTo>
                    <a:lnTo>
                      <a:pt x="1357478" y="1194408"/>
                    </a:lnTo>
                    <a:lnTo>
                      <a:pt x="1380120" y="1194408"/>
                    </a:lnTo>
                    <a:lnTo>
                      <a:pt x="1380120" y="1207001"/>
                    </a:lnTo>
                    <a:lnTo>
                      <a:pt x="1389024" y="1207001"/>
                    </a:lnTo>
                    <a:lnTo>
                      <a:pt x="1389024" y="1217813"/>
                    </a:lnTo>
                    <a:lnTo>
                      <a:pt x="1397165" y="1217813"/>
                    </a:lnTo>
                    <a:lnTo>
                      <a:pt x="1397165" y="1226844"/>
                    </a:lnTo>
                    <a:lnTo>
                      <a:pt x="1425149" y="1226844"/>
                    </a:lnTo>
                    <a:lnTo>
                      <a:pt x="1425149" y="1252920"/>
                    </a:lnTo>
                    <a:lnTo>
                      <a:pt x="1489131" y="1252920"/>
                    </a:lnTo>
                    <a:lnTo>
                      <a:pt x="1489131" y="1264750"/>
                    </a:lnTo>
                    <a:lnTo>
                      <a:pt x="1605392" y="1264750"/>
                    </a:lnTo>
                    <a:lnTo>
                      <a:pt x="1605392" y="1284466"/>
                    </a:lnTo>
                    <a:lnTo>
                      <a:pt x="1627906" y="1284466"/>
                    </a:lnTo>
                    <a:lnTo>
                      <a:pt x="1627906" y="1304309"/>
                    </a:lnTo>
                    <a:lnTo>
                      <a:pt x="1657671" y="1304309"/>
                    </a:lnTo>
                    <a:lnTo>
                      <a:pt x="1657671" y="1318810"/>
                    </a:lnTo>
                    <a:lnTo>
                      <a:pt x="1676623" y="1318810"/>
                    </a:lnTo>
                    <a:lnTo>
                      <a:pt x="1676623" y="1325933"/>
                    </a:lnTo>
                    <a:lnTo>
                      <a:pt x="1694686" y="1325933"/>
                    </a:lnTo>
                    <a:lnTo>
                      <a:pt x="1694686" y="1347557"/>
                    </a:lnTo>
                    <a:lnTo>
                      <a:pt x="1707278" y="1347557"/>
                    </a:lnTo>
                    <a:lnTo>
                      <a:pt x="1707278" y="1361167"/>
                    </a:lnTo>
                    <a:lnTo>
                      <a:pt x="1746075" y="1361167"/>
                    </a:lnTo>
                    <a:lnTo>
                      <a:pt x="1746075" y="1376050"/>
                    </a:lnTo>
                    <a:lnTo>
                      <a:pt x="1746075" y="1394494"/>
                    </a:lnTo>
                    <a:lnTo>
                      <a:pt x="1865006" y="1394494"/>
                    </a:lnTo>
                    <a:lnTo>
                      <a:pt x="1865006" y="1411666"/>
                    </a:lnTo>
                    <a:lnTo>
                      <a:pt x="1895662" y="1411666"/>
                    </a:lnTo>
                    <a:lnTo>
                      <a:pt x="1895662" y="1437742"/>
                    </a:lnTo>
                    <a:lnTo>
                      <a:pt x="1945270" y="1437742"/>
                    </a:lnTo>
                    <a:lnTo>
                      <a:pt x="1945270" y="1453133"/>
                    </a:lnTo>
                    <a:lnTo>
                      <a:pt x="1964223" y="1453133"/>
                    </a:lnTo>
                    <a:lnTo>
                      <a:pt x="1964223" y="1486459"/>
                    </a:lnTo>
                    <a:lnTo>
                      <a:pt x="1978596" y="1486459"/>
                    </a:lnTo>
                    <a:lnTo>
                      <a:pt x="1978596" y="1498162"/>
                    </a:lnTo>
                    <a:lnTo>
                      <a:pt x="2063312" y="1498162"/>
                    </a:lnTo>
                    <a:lnTo>
                      <a:pt x="2063312" y="1561253"/>
                    </a:lnTo>
                    <a:lnTo>
                      <a:pt x="2084935" y="1561253"/>
                    </a:lnTo>
                    <a:lnTo>
                      <a:pt x="2084935" y="1597250"/>
                    </a:lnTo>
                    <a:lnTo>
                      <a:pt x="2234650" y="1597250"/>
                    </a:lnTo>
                  </a:path>
                </a:pathLst>
              </a:custGeom>
              <a:noFill/>
              <a:ln w="12700" cap="flat">
                <a:solidFill>
                  <a:schemeClr val="accent1"/>
                </a:solidFill>
                <a:prstDash val="solid"/>
                <a:miter/>
              </a:ln>
            </p:spPr>
            <p:txBody>
              <a:bodyPr rtlCol="0" anchor="ctr"/>
              <a:lstStyle/>
              <a:p>
                <a:endParaRPr lang="en-GB"/>
              </a:p>
            </p:txBody>
          </p:sp>
        </p:grpSp>
        <p:grpSp>
          <p:nvGrpSpPr>
            <p:cNvPr id="536" name="Group 535">
              <a:extLst>
                <a:ext uri="{FF2B5EF4-FFF2-40B4-BE49-F238E27FC236}">
                  <a16:creationId xmlns:a16="http://schemas.microsoft.com/office/drawing/2014/main" id="{CCB08D02-4ABF-40F8-AACE-3FC182AF5888}"/>
                </a:ext>
              </a:extLst>
            </p:cNvPr>
            <p:cNvGrpSpPr/>
            <p:nvPr/>
          </p:nvGrpSpPr>
          <p:grpSpPr>
            <a:xfrm>
              <a:off x="9322111" y="2195713"/>
              <a:ext cx="2202976" cy="1890827"/>
              <a:chOff x="9322111" y="2195713"/>
              <a:chExt cx="2202976" cy="1890827"/>
            </a:xfrm>
          </p:grpSpPr>
          <p:sp>
            <p:nvSpPr>
              <p:cNvPr id="414" name="Freeform: Shape 413">
                <a:extLst>
                  <a:ext uri="{FF2B5EF4-FFF2-40B4-BE49-F238E27FC236}">
                    <a16:creationId xmlns:a16="http://schemas.microsoft.com/office/drawing/2014/main" id="{B94FCF34-9451-4650-B6A3-1B3D4524539E}"/>
                  </a:ext>
                </a:extLst>
              </p:cNvPr>
              <p:cNvSpPr/>
              <p:nvPr/>
            </p:nvSpPr>
            <p:spPr>
              <a:xfrm>
                <a:off x="11407937" y="344252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E9955D14-BA7A-4867-8286-1E41256C99CC}"/>
                  </a:ext>
                </a:extLst>
              </p:cNvPr>
              <p:cNvSpPr/>
              <p:nvPr/>
            </p:nvSpPr>
            <p:spPr>
              <a:xfrm>
                <a:off x="11378172" y="3472292"/>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16" name="Freeform: Shape 415">
                <a:extLst>
                  <a:ext uri="{FF2B5EF4-FFF2-40B4-BE49-F238E27FC236}">
                    <a16:creationId xmlns:a16="http://schemas.microsoft.com/office/drawing/2014/main" id="{E6F3CE0A-6D55-4A63-AC12-350DDC1D53B8}"/>
                  </a:ext>
                </a:extLst>
              </p:cNvPr>
              <p:cNvSpPr/>
              <p:nvPr/>
            </p:nvSpPr>
            <p:spPr>
              <a:xfrm>
                <a:off x="11378172" y="344252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17" name="Freeform: Shape 416">
                <a:extLst>
                  <a:ext uri="{FF2B5EF4-FFF2-40B4-BE49-F238E27FC236}">
                    <a16:creationId xmlns:a16="http://schemas.microsoft.com/office/drawing/2014/main" id="{BF1B3D4A-B21A-4B33-9D30-26314C2E6D00}"/>
                  </a:ext>
                </a:extLst>
              </p:cNvPr>
              <p:cNvSpPr/>
              <p:nvPr/>
            </p:nvSpPr>
            <p:spPr>
              <a:xfrm>
                <a:off x="11348407" y="3472292"/>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18" name="Freeform: Shape 417">
                <a:extLst>
                  <a:ext uri="{FF2B5EF4-FFF2-40B4-BE49-F238E27FC236}">
                    <a16:creationId xmlns:a16="http://schemas.microsoft.com/office/drawing/2014/main" id="{80231475-468A-43FE-BBD3-5BF395543DA7}"/>
                  </a:ext>
                </a:extLst>
              </p:cNvPr>
              <p:cNvSpPr/>
              <p:nvPr/>
            </p:nvSpPr>
            <p:spPr>
              <a:xfrm>
                <a:off x="11289387" y="333835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19" name="Freeform: Shape 418">
                <a:extLst>
                  <a:ext uri="{FF2B5EF4-FFF2-40B4-BE49-F238E27FC236}">
                    <a16:creationId xmlns:a16="http://schemas.microsoft.com/office/drawing/2014/main" id="{7596D818-6B69-4C7C-8A41-ED21528A7C13}"/>
                  </a:ext>
                </a:extLst>
              </p:cNvPr>
              <p:cNvSpPr/>
              <p:nvPr/>
            </p:nvSpPr>
            <p:spPr>
              <a:xfrm>
                <a:off x="11259622" y="336811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20" name="Freeform: Shape 419">
                <a:extLst>
                  <a:ext uri="{FF2B5EF4-FFF2-40B4-BE49-F238E27FC236}">
                    <a16:creationId xmlns:a16="http://schemas.microsoft.com/office/drawing/2014/main" id="{95059236-B0AE-4D84-A6C2-1FC31791AC6C}"/>
                  </a:ext>
                </a:extLst>
              </p:cNvPr>
              <p:cNvSpPr/>
              <p:nvPr/>
            </p:nvSpPr>
            <p:spPr>
              <a:xfrm>
                <a:off x="11229984" y="333835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21" name="Freeform: Shape 420">
                <a:extLst>
                  <a:ext uri="{FF2B5EF4-FFF2-40B4-BE49-F238E27FC236}">
                    <a16:creationId xmlns:a16="http://schemas.microsoft.com/office/drawing/2014/main" id="{65898B23-34DA-4AE1-8CB0-67D6D4649589}"/>
                  </a:ext>
                </a:extLst>
              </p:cNvPr>
              <p:cNvSpPr/>
              <p:nvPr/>
            </p:nvSpPr>
            <p:spPr>
              <a:xfrm>
                <a:off x="11200219" y="336811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85FB9976-6E40-4DD2-ADAE-54170B2CB12B}"/>
                  </a:ext>
                </a:extLst>
              </p:cNvPr>
              <p:cNvSpPr/>
              <p:nvPr/>
            </p:nvSpPr>
            <p:spPr>
              <a:xfrm>
                <a:off x="11200219" y="333835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23" name="Freeform: Shape 422">
                <a:extLst>
                  <a:ext uri="{FF2B5EF4-FFF2-40B4-BE49-F238E27FC236}">
                    <a16:creationId xmlns:a16="http://schemas.microsoft.com/office/drawing/2014/main" id="{4BF52ED0-A064-41C5-A6AA-C4D7D7A08000}"/>
                  </a:ext>
                </a:extLst>
              </p:cNvPr>
              <p:cNvSpPr/>
              <p:nvPr/>
            </p:nvSpPr>
            <p:spPr>
              <a:xfrm>
                <a:off x="11170455" y="336811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3CA1D7C9-513E-43C8-801B-CD5769A0FA9F}"/>
                  </a:ext>
                </a:extLst>
              </p:cNvPr>
              <p:cNvSpPr/>
              <p:nvPr/>
            </p:nvSpPr>
            <p:spPr>
              <a:xfrm>
                <a:off x="11126698" y="333835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25" name="Freeform: Shape 424">
                <a:extLst>
                  <a:ext uri="{FF2B5EF4-FFF2-40B4-BE49-F238E27FC236}">
                    <a16:creationId xmlns:a16="http://schemas.microsoft.com/office/drawing/2014/main" id="{7F339F5D-3BFD-48A8-A61D-4A7265D88FA8}"/>
                  </a:ext>
                </a:extLst>
              </p:cNvPr>
              <p:cNvSpPr/>
              <p:nvPr/>
            </p:nvSpPr>
            <p:spPr>
              <a:xfrm>
                <a:off x="11096933" y="336811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293E86B8-C6D7-49E8-B021-CD083822C2C8}"/>
                  </a:ext>
                </a:extLst>
              </p:cNvPr>
              <p:cNvSpPr/>
              <p:nvPr/>
            </p:nvSpPr>
            <p:spPr>
              <a:xfrm>
                <a:off x="11047707" y="327894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27" name="Freeform: Shape 426">
                <a:extLst>
                  <a:ext uri="{FF2B5EF4-FFF2-40B4-BE49-F238E27FC236}">
                    <a16:creationId xmlns:a16="http://schemas.microsoft.com/office/drawing/2014/main" id="{F9BC96EE-23D8-47FF-AB5A-D9A010F12FB9}"/>
                  </a:ext>
                </a:extLst>
              </p:cNvPr>
              <p:cNvSpPr/>
              <p:nvPr/>
            </p:nvSpPr>
            <p:spPr>
              <a:xfrm>
                <a:off x="11017942" y="330858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266EB588-1F99-426B-8AFC-AFB688475634}"/>
                  </a:ext>
                </a:extLst>
              </p:cNvPr>
              <p:cNvSpPr/>
              <p:nvPr/>
            </p:nvSpPr>
            <p:spPr>
              <a:xfrm>
                <a:off x="10639395" y="324129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29" name="Freeform: Shape 428">
                <a:extLst>
                  <a:ext uri="{FF2B5EF4-FFF2-40B4-BE49-F238E27FC236}">
                    <a16:creationId xmlns:a16="http://schemas.microsoft.com/office/drawing/2014/main" id="{F0792815-516A-411A-86EE-36922C47F9C8}"/>
                  </a:ext>
                </a:extLst>
              </p:cNvPr>
              <p:cNvSpPr/>
              <p:nvPr/>
            </p:nvSpPr>
            <p:spPr>
              <a:xfrm>
                <a:off x="10609630" y="327106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40D09580-8932-4E61-AF93-6F427B25FDBE}"/>
                  </a:ext>
                </a:extLst>
              </p:cNvPr>
              <p:cNvSpPr/>
              <p:nvPr/>
            </p:nvSpPr>
            <p:spPr>
              <a:xfrm>
                <a:off x="11028499" y="327894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31" name="Freeform: Shape 430">
                <a:extLst>
                  <a:ext uri="{FF2B5EF4-FFF2-40B4-BE49-F238E27FC236}">
                    <a16:creationId xmlns:a16="http://schemas.microsoft.com/office/drawing/2014/main" id="{2C954A75-3FB6-4B3E-BAE6-E8C756C2AF58}"/>
                  </a:ext>
                </a:extLst>
              </p:cNvPr>
              <p:cNvSpPr/>
              <p:nvPr/>
            </p:nvSpPr>
            <p:spPr>
              <a:xfrm>
                <a:off x="10998735" y="330858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2F18ADBC-CFFE-4EFA-AB36-3376652570F7}"/>
                  </a:ext>
                </a:extLst>
              </p:cNvPr>
              <p:cNvSpPr/>
              <p:nvPr/>
            </p:nvSpPr>
            <p:spPr>
              <a:xfrm>
                <a:off x="10962991" y="32756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33" name="Freeform: Shape 432">
                <a:extLst>
                  <a:ext uri="{FF2B5EF4-FFF2-40B4-BE49-F238E27FC236}">
                    <a16:creationId xmlns:a16="http://schemas.microsoft.com/office/drawing/2014/main" id="{1B9FF646-1AD7-4275-8232-787364D72D44}"/>
                  </a:ext>
                </a:extLst>
              </p:cNvPr>
              <p:cNvSpPr/>
              <p:nvPr/>
            </p:nvSpPr>
            <p:spPr>
              <a:xfrm>
                <a:off x="10933227" y="330527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34" name="Freeform: Shape 433">
                <a:extLst>
                  <a:ext uri="{FF2B5EF4-FFF2-40B4-BE49-F238E27FC236}">
                    <a16:creationId xmlns:a16="http://schemas.microsoft.com/office/drawing/2014/main" id="{79654935-D31F-4EA7-9581-B31EC00F0360}"/>
                  </a:ext>
                </a:extLst>
              </p:cNvPr>
              <p:cNvSpPr/>
              <p:nvPr/>
            </p:nvSpPr>
            <p:spPr>
              <a:xfrm>
                <a:off x="10820527" y="32756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35" name="Freeform: Shape 434">
                <a:extLst>
                  <a:ext uri="{FF2B5EF4-FFF2-40B4-BE49-F238E27FC236}">
                    <a16:creationId xmlns:a16="http://schemas.microsoft.com/office/drawing/2014/main" id="{9D7A66E9-A842-44E0-AF40-77FE6639F64C}"/>
                  </a:ext>
                </a:extLst>
              </p:cNvPr>
              <p:cNvSpPr/>
              <p:nvPr/>
            </p:nvSpPr>
            <p:spPr>
              <a:xfrm>
                <a:off x="10790763" y="330527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36" name="Freeform: Shape 435">
                <a:extLst>
                  <a:ext uri="{FF2B5EF4-FFF2-40B4-BE49-F238E27FC236}">
                    <a16:creationId xmlns:a16="http://schemas.microsoft.com/office/drawing/2014/main" id="{6C449F52-1792-4EAC-B3D0-C503CC55B408}"/>
                  </a:ext>
                </a:extLst>
              </p:cNvPr>
              <p:cNvSpPr/>
              <p:nvPr/>
            </p:nvSpPr>
            <p:spPr>
              <a:xfrm>
                <a:off x="10850292" y="32756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37" name="Freeform: Shape 436">
                <a:extLst>
                  <a:ext uri="{FF2B5EF4-FFF2-40B4-BE49-F238E27FC236}">
                    <a16:creationId xmlns:a16="http://schemas.microsoft.com/office/drawing/2014/main" id="{36C38E51-EF81-4E4D-8E14-E5C077EE5AFA}"/>
                  </a:ext>
                </a:extLst>
              </p:cNvPr>
              <p:cNvSpPr/>
              <p:nvPr/>
            </p:nvSpPr>
            <p:spPr>
              <a:xfrm>
                <a:off x="10820527" y="3305278"/>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38" name="Freeform: Shape 437">
                <a:extLst>
                  <a:ext uri="{FF2B5EF4-FFF2-40B4-BE49-F238E27FC236}">
                    <a16:creationId xmlns:a16="http://schemas.microsoft.com/office/drawing/2014/main" id="{72521C59-606B-43E0-9D73-DDD7DDF0DAC7}"/>
                  </a:ext>
                </a:extLst>
              </p:cNvPr>
              <p:cNvSpPr/>
              <p:nvPr/>
            </p:nvSpPr>
            <p:spPr>
              <a:xfrm>
                <a:off x="10933227" y="3275641"/>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39" name="Freeform: Shape 438">
                <a:extLst>
                  <a:ext uri="{FF2B5EF4-FFF2-40B4-BE49-F238E27FC236}">
                    <a16:creationId xmlns:a16="http://schemas.microsoft.com/office/drawing/2014/main" id="{2C965E12-DF02-407F-A749-2A2ABB5EDCEF}"/>
                  </a:ext>
                </a:extLst>
              </p:cNvPr>
              <p:cNvSpPr/>
              <p:nvPr/>
            </p:nvSpPr>
            <p:spPr>
              <a:xfrm>
                <a:off x="10903462" y="330527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40" name="Freeform: Shape 439">
                <a:extLst>
                  <a:ext uri="{FF2B5EF4-FFF2-40B4-BE49-F238E27FC236}">
                    <a16:creationId xmlns:a16="http://schemas.microsoft.com/office/drawing/2014/main" id="{4A2EED1B-C623-444D-A0EF-4191C89A7ADE}"/>
                  </a:ext>
                </a:extLst>
              </p:cNvPr>
              <p:cNvSpPr/>
              <p:nvPr/>
            </p:nvSpPr>
            <p:spPr>
              <a:xfrm>
                <a:off x="10582282" y="320466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41" name="Freeform: Shape 440">
                <a:extLst>
                  <a:ext uri="{FF2B5EF4-FFF2-40B4-BE49-F238E27FC236}">
                    <a16:creationId xmlns:a16="http://schemas.microsoft.com/office/drawing/2014/main" id="{4BBE40D1-A692-4F02-84F8-EBEDF0A66B83}"/>
                  </a:ext>
                </a:extLst>
              </p:cNvPr>
              <p:cNvSpPr/>
              <p:nvPr/>
            </p:nvSpPr>
            <p:spPr>
              <a:xfrm>
                <a:off x="10552517" y="3234428"/>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42" name="Freeform: Shape 441">
                <a:extLst>
                  <a:ext uri="{FF2B5EF4-FFF2-40B4-BE49-F238E27FC236}">
                    <a16:creationId xmlns:a16="http://schemas.microsoft.com/office/drawing/2014/main" id="{3C5E0B8C-44D6-44AF-8493-42A9CC2FFB67}"/>
                  </a:ext>
                </a:extLst>
              </p:cNvPr>
              <p:cNvSpPr/>
              <p:nvPr/>
            </p:nvSpPr>
            <p:spPr>
              <a:xfrm>
                <a:off x="10527840" y="311091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43" name="Freeform: Shape 442">
                <a:extLst>
                  <a:ext uri="{FF2B5EF4-FFF2-40B4-BE49-F238E27FC236}">
                    <a16:creationId xmlns:a16="http://schemas.microsoft.com/office/drawing/2014/main" id="{EAFE1968-00C4-4492-B94E-69F83DD9EF7D}"/>
                  </a:ext>
                </a:extLst>
              </p:cNvPr>
              <p:cNvSpPr/>
              <p:nvPr/>
            </p:nvSpPr>
            <p:spPr>
              <a:xfrm>
                <a:off x="10498075" y="3140681"/>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44" name="Freeform: Shape 443">
                <a:extLst>
                  <a:ext uri="{FF2B5EF4-FFF2-40B4-BE49-F238E27FC236}">
                    <a16:creationId xmlns:a16="http://schemas.microsoft.com/office/drawing/2014/main" id="{79FC430D-F99D-4FDB-8999-E0EA625F1869}"/>
                  </a:ext>
                </a:extLst>
              </p:cNvPr>
              <p:cNvSpPr/>
              <p:nvPr/>
            </p:nvSpPr>
            <p:spPr>
              <a:xfrm>
                <a:off x="10498075" y="304897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45" name="Freeform: Shape 444">
                <a:extLst>
                  <a:ext uri="{FF2B5EF4-FFF2-40B4-BE49-F238E27FC236}">
                    <a16:creationId xmlns:a16="http://schemas.microsoft.com/office/drawing/2014/main" id="{FA71B04B-B217-402C-9345-76A93B41BCAB}"/>
                  </a:ext>
                </a:extLst>
              </p:cNvPr>
              <p:cNvSpPr/>
              <p:nvPr/>
            </p:nvSpPr>
            <p:spPr>
              <a:xfrm>
                <a:off x="10468438" y="3078735"/>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446" name="Freeform: Shape 445">
                <a:extLst>
                  <a:ext uri="{FF2B5EF4-FFF2-40B4-BE49-F238E27FC236}">
                    <a16:creationId xmlns:a16="http://schemas.microsoft.com/office/drawing/2014/main" id="{570505CB-A554-4DB9-8E12-DEC5F5507C5B}"/>
                  </a:ext>
                </a:extLst>
              </p:cNvPr>
              <p:cNvSpPr/>
              <p:nvPr/>
            </p:nvSpPr>
            <p:spPr>
              <a:xfrm>
                <a:off x="10453301" y="305138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47" name="Freeform: Shape 446">
                <a:extLst>
                  <a:ext uri="{FF2B5EF4-FFF2-40B4-BE49-F238E27FC236}">
                    <a16:creationId xmlns:a16="http://schemas.microsoft.com/office/drawing/2014/main" id="{CCED4B9B-E328-4782-9551-9B5D3A41AD7C}"/>
                  </a:ext>
                </a:extLst>
              </p:cNvPr>
              <p:cNvSpPr/>
              <p:nvPr/>
            </p:nvSpPr>
            <p:spPr>
              <a:xfrm>
                <a:off x="10423663" y="3081152"/>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448" name="Freeform: Shape 447">
                <a:extLst>
                  <a:ext uri="{FF2B5EF4-FFF2-40B4-BE49-F238E27FC236}">
                    <a16:creationId xmlns:a16="http://schemas.microsoft.com/office/drawing/2014/main" id="{B730820B-9368-4025-AEE6-43D8DD681212}"/>
                  </a:ext>
                </a:extLst>
              </p:cNvPr>
              <p:cNvSpPr/>
              <p:nvPr/>
            </p:nvSpPr>
            <p:spPr>
              <a:xfrm>
                <a:off x="10308547" y="288679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49" name="Freeform: Shape 448">
                <a:extLst>
                  <a:ext uri="{FF2B5EF4-FFF2-40B4-BE49-F238E27FC236}">
                    <a16:creationId xmlns:a16="http://schemas.microsoft.com/office/drawing/2014/main" id="{C6CB971D-77C5-4AD9-A80B-80F8D85BCFA7}"/>
                  </a:ext>
                </a:extLst>
              </p:cNvPr>
              <p:cNvSpPr/>
              <p:nvPr/>
            </p:nvSpPr>
            <p:spPr>
              <a:xfrm>
                <a:off x="10278783" y="291655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50" name="Freeform: Shape 449">
                <a:extLst>
                  <a:ext uri="{FF2B5EF4-FFF2-40B4-BE49-F238E27FC236}">
                    <a16:creationId xmlns:a16="http://schemas.microsoft.com/office/drawing/2014/main" id="{00AE1636-26B9-4BA9-99EB-3184E1EA8DCF}"/>
                  </a:ext>
                </a:extLst>
              </p:cNvPr>
              <p:cNvSpPr/>
              <p:nvPr/>
            </p:nvSpPr>
            <p:spPr>
              <a:xfrm>
                <a:off x="10259830" y="283692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51" name="Freeform: Shape 450">
                <a:extLst>
                  <a:ext uri="{FF2B5EF4-FFF2-40B4-BE49-F238E27FC236}">
                    <a16:creationId xmlns:a16="http://schemas.microsoft.com/office/drawing/2014/main" id="{E7035224-033F-4B09-A2C6-87B000695100}"/>
                  </a:ext>
                </a:extLst>
              </p:cNvPr>
              <p:cNvSpPr/>
              <p:nvPr/>
            </p:nvSpPr>
            <p:spPr>
              <a:xfrm>
                <a:off x="10230065" y="28666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52" name="Freeform: Shape 451">
                <a:extLst>
                  <a:ext uri="{FF2B5EF4-FFF2-40B4-BE49-F238E27FC236}">
                    <a16:creationId xmlns:a16="http://schemas.microsoft.com/office/drawing/2014/main" id="{2E867427-A025-41FA-AAF6-CC8D1FAEC892}"/>
                  </a:ext>
                </a:extLst>
              </p:cNvPr>
              <p:cNvSpPr/>
              <p:nvPr/>
            </p:nvSpPr>
            <p:spPr>
              <a:xfrm>
                <a:off x="10285397" y="288679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53" name="Freeform: Shape 452">
                <a:extLst>
                  <a:ext uri="{FF2B5EF4-FFF2-40B4-BE49-F238E27FC236}">
                    <a16:creationId xmlns:a16="http://schemas.microsoft.com/office/drawing/2014/main" id="{7FB84B31-D2B2-41A7-B1E2-8072B53138F9}"/>
                  </a:ext>
                </a:extLst>
              </p:cNvPr>
              <p:cNvSpPr/>
              <p:nvPr/>
            </p:nvSpPr>
            <p:spPr>
              <a:xfrm>
                <a:off x="10255632" y="2916555"/>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54" name="Freeform: Shape 453">
                <a:extLst>
                  <a:ext uri="{FF2B5EF4-FFF2-40B4-BE49-F238E27FC236}">
                    <a16:creationId xmlns:a16="http://schemas.microsoft.com/office/drawing/2014/main" id="{EF4A55BB-5A61-48D0-8B8B-E35E0A42DC1A}"/>
                  </a:ext>
                </a:extLst>
              </p:cNvPr>
              <p:cNvSpPr/>
              <p:nvPr/>
            </p:nvSpPr>
            <p:spPr>
              <a:xfrm>
                <a:off x="10171171" y="2812887"/>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55" name="Freeform: Shape 454">
                <a:extLst>
                  <a:ext uri="{FF2B5EF4-FFF2-40B4-BE49-F238E27FC236}">
                    <a16:creationId xmlns:a16="http://schemas.microsoft.com/office/drawing/2014/main" id="{E58CC6C8-4C69-461E-BA84-688585796073}"/>
                  </a:ext>
                </a:extLst>
              </p:cNvPr>
              <p:cNvSpPr/>
              <p:nvPr/>
            </p:nvSpPr>
            <p:spPr>
              <a:xfrm>
                <a:off x="10141407" y="284265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56" name="Freeform: Shape 455">
                <a:extLst>
                  <a:ext uri="{FF2B5EF4-FFF2-40B4-BE49-F238E27FC236}">
                    <a16:creationId xmlns:a16="http://schemas.microsoft.com/office/drawing/2014/main" id="{71DDAC79-DD91-4BE1-820C-5F735127DEF1}"/>
                  </a:ext>
                </a:extLst>
              </p:cNvPr>
              <p:cNvSpPr/>
              <p:nvPr/>
            </p:nvSpPr>
            <p:spPr>
              <a:xfrm>
                <a:off x="10074754" y="276238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57" name="Freeform: Shape 456">
                <a:extLst>
                  <a:ext uri="{FF2B5EF4-FFF2-40B4-BE49-F238E27FC236}">
                    <a16:creationId xmlns:a16="http://schemas.microsoft.com/office/drawing/2014/main" id="{1000C435-D733-4E7B-A3C0-21D854F486C7}"/>
                  </a:ext>
                </a:extLst>
              </p:cNvPr>
              <p:cNvSpPr/>
              <p:nvPr/>
            </p:nvSpPr>
            <p:spPr>
              <a:xfrm>
                <a:off x="10044989" y="2792153"/>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58" name="Freeform: Shape 457">
                <a:extLst>
                  <a:ext uri="{FF2B5EF4-FFF2-40B4-BE49-F238E27FC236}">
                    <a16:creationId xmlns:a16="http://schemas.microsoft.com/office/drawing/2014/main" id="{E513568F-97CD-46B1-B300-E65FFF8BEAD0}"/>
                  </a:ext>
                </a:extLst>
              </p:cNvPr>
              <p:cNvSpPr/>
              <p:nvPr/>
            </p:nvSpPr>
            <p:spPr>
              <a:xfrm>
                <a:off x="9986986" y="263976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59" name="Freeform: Shape 458">
                <a:extLst>
                  <a:ext uri="{FF2B5EF4-FFF2-40B4-BE49-F238E27FC236}">
                    <a16:creationId xmlns:a16="http://schemas.microsoft.com/office/drawing/2014/main" id="{C16DE0C1-F242-4820-94B9-40B72773C7FB}"/>
                  </a:ext>
                </a:extLst>
              </p:cNvPr>
              <p:cNvSpPr/>
              <p:nvPr/>
            </p:nvSpPr>
            <p:spPr>
              <a:xfrm>
                <a:off x="9957221" y="266953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60" name="Freeform: Shape 459">
                <a:extLst>
                  <a:ext uri="{FF2B5EF4-FFF2-40B4-BE49-F238E27FC236}">
                    <a16:creationId xmlns:a16="http://schemas.microsoft.com/office/drawing/2014/main" id="{B3D26278-0380-444F-8ED2-619366F8E95A}"/>
                  </a:ext>
                </a:extLst>
              </p:cNvPr>
              <p:cNvSpPr/>
              <p:nvPr/>
            </p:nvSpPr>
            <p:spPr>
              <a:xfrm>
                <a:off x="9971340" y="263976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61" name="Freeform: Shape 460">
                <a:extLst>
                  <a:ext uri="{FF2B5EF4-FFF2-40B4-BE49-F238E27FC236}">
                    <a16:creationId xmlns:a16="http://schemas.microsoft.com/office/drawing/2014/main" id="{E77EC3C1-2389-4B2F-B3F2-4829FA3C9B33}"/>
                  </a:ext>
                </a:extLst>
              </p:cNvPr>
              <p:cNvSpPr/>
              <p:nvPr/>
            </p:nvSpPr>
            <p:spPr>
              <a:xfrm>
                <a:off x="9941703" y="2669533"/>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2"/>
                </a:solidFill>
                <a:prstDash val="solid"/>
                <a:miter/>
              </a:ln>
            </p:spPr>
            <p:txBody>
              <a:bodyPr rtlCol="0" anchor="ctr"/>
              <a:lstStyle/>
              <a:p>
                <a:endParaRPr lang="en-GB"/>
              </a:p>
            </p:txBody>
          </p:sp>
          <p:sp>
            <p:nvSpPr>
              <p:cNvPr id="462" name="Freeform: Shape 461">
                <a:extLst>
                  <a:ext uri="{FF2B5EF4-FFF2-40B4-BE49-F238E27FC236}">
                    <a16:creationId xmlns:a16="http://schemas.microsoft.com/office/drawing/2014/main" id="{69CC67A7-DD64-4777-AC9A-B9241AF4D6DA}"/>
                  </a:ext>
                </a:extLst>
              </p:cNvPr>
              <p:cNvSpPr/>
              <p:nvPr/>
            </p:nvSpPr>
            <p:spPr>
              <a:xfrm>
                <a:off x="9955186" y="2639768"/>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63" name="Freeform: Shape 462">
                <a:extLst>
                  <a:ext uri="{FF2B5EF4-FFF2-40B4-BE49-F238E27FC236}">
                    <a16:creationId xmlns:a16="http://schemas.microsoft.com/office/drawing/2014/main" id="{DEA45BE4-291F-48A4-85BF-294500F02DF8}"/>
                  </a:ext>
                </a:extLst>
              </p:cNvPr>
              <p:cNvSpPr/>
              <p:nvPr/>
            </p:nvSpPr>
            <p:spPr>
              <a:xfrm>
                <a:off x="9925421" y="266953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64" name="Freeform: Shape 463">
                <a:extLst>
                  <a:ext uri="{FF2B5EF4-FFF2-40B4-BE49-F238E27FC236}">
                    <a16:creationId xmlns:a16="http://schemas.microsoft.com/office/drawing/2014/main" id="{459EB762-BED4-449A-94C9-865A53D549BE}"/>
                  </a:ext>
                </a:extLst>
              </p:cNvPr>
              <p:cNvSpPr/>
              <p:nvPr/>
            </p:nvSpPr>
            <p:spPr>
              <a:xfrm>
                <a:off x="9393343" y="2195713"/>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65" name="Freeform: Shape 464">
                <a:extLst>
                  <a:ext uri="{FF2B5EF4-FFF2-40B4-BE49-F238E27FC236}">
                    <a16:creationId xmlns:a16="http://schemas.microsoft.com/office/drawing/2014/main" id="{88F1E340-166B-4874-BF87-E88E8A3D08E9}"/>
                  </a:ext>
                </a:extLst>
              </p:cNvPr>
              <p:cNvSpPr/>
              <p:nvPr/>
            </p:nvSpPr>
            <p:spPr>
              <a:xfrm>
                <a:off x="9363706" y="2225477"/>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2"/>
                </a:solidFill>
                <a:prstDash val="solid"/>
                <a:miter/>
              </a:ln>
            </p:spPr>
            <p:txBody>
              <a:bodyPr rtlCol="0" anchor="ctr"/>
              <a:lstStyle/>
              <a:p>
                <a:endParaRPr lang="en-GB"/>
              </a:p>
            </p:txBody>
          </p:sp>
          <p:sp>
            <p:nvSpPr>
              <p:cNvPr id="466" name="Freeform: Shape 465">
                <a:extLst>
                  <a:ext uri="{FF2B5EF4-FFF2-40B4-BE49-F238E27FC236}">
                    <a16:creationId xmlns:a16="http://schemas.microsoft.com/office/drawing/2014/main" id="{4335058C-E9CF-4562-813B-5386BFBEACC1}"/>
                  </a:ext>
                </a:extLst>
              </p:cNvPr>
              <p:cNvSpPr/>
              <p:nvPr/>
            </p:nvSpPr>
            <p:spPr>
              <a:xfrm>
                <a:off x="9447403" y="2287678"/>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67" name="Freeform: Shape 466">
                <a:extLst>
                  <a:ext uri="{FF2B5EF4-FFF2-40B4-BE49-F238E27FC236}">
                    <a16:creationId xmlns:a16="http://schemas.microsoft.com/office/drawing/2014/main" id="{65B36909-B8A9-45C7-A717-BED14D736E7A}"/>
                  </a:ext>
                </a:extLst>
              </p:cNvPr>
              <p:cNvSpPr/>
              <p:nvPr/>
            </p:nvSpPr>
            <p:spPr>
              <a:xfrm>
                <a:off x="9417639" y="2317316"/>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68" name="Freeform: Shape 467">
                <a:extLst>
                  <a:ext uri="{FF2B5EF4-FFF2-40B4-BE49-F238E27FC236}">
                    <a16:creationId xmlns:a16="http://schemas.microsoft.com/office/drawing/2014/main" id="{A828A1AE-945B-4320-8C29-1CA72D5DBCB4}"/>
                  </a:ext>
                </a:extLst>
              </p:cNvPr>
              <p:cNvSpPr/>
              <p:nvPr/>
            </p:nvSpPr>
            <p:spPr>
              <a:xfrm>
                <a:off x="9898709" y="255289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69" name="Freeform: Shape 468">
                <a:extLst>
                  <a:ext uri="{FF2B5EF4-FFF2-40B4-BE49-F238E27FC236}">
                    <a16:creationId xmlns:a16="http://schemas.microsoft.com/office/drawing/2014/main" id="{013C4C09-DEDC-40E7-81D3-4BD33A6FCB15}"/>
                  </a:ext>
                </a:extLst>
              </p:cNvPr>
              <p:cNvSpPr/>
              <p:nvPr/>
            </p:nvSpPr>
            <p:spPr>
              <a:xfrm>
                <a:off x="9868944" y="2582655"/>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70" name="Freeform: Shape 469">
                <a:extLst>
                  <a:ext uri="{FF2B5EF4-FFF2-40B4-BE49-F238E27FC236}">
                    <a16:creationId xmlns:a16="http://schemas.microsoft.com/office/drawing/2014/main" id="{4F314DEC-1825-443E-B187-5B6F641D15AB}"/>
                  </a:ext>
                </a:extLst>
              </p:cNvPr>
              <p:cNvSpPr/>
              <p:nvPr/>
            </p:nvSpPr>
            <p:spPr>
              <a:xfrm>
                <a:off x="9864492" y="2519564"/>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71" name="Freeform: Shape 470">
                <a:extLst>
                  <a:ext uri="{FF2B5EF4-FFF2-40B4-BE49-F238E27FC236}">
                    <a16:creationId xmlns:a16="http://schemas.microsoft.com/office/drawing/2014/main" id="{11FFA7A4-C21E-49AE-83AF-D6A378AD14CC}"/>
                  </a:ext>
                </a:extLst>
              </p:cNvPr>
              <p:cNvSpPr/>
              <p:nvPr/>
            </p:nvSpPr>
            <p:spPr>
              <a:xfrm>
                <a:off x="9834727" y="2549329"/>
                <a:ext cx="59402" cy="12720"/>
              </a:xfrm>
              <a:custGeom>
                <a:avLst/>
                <a:gdLst>
                  <a:gd name="connsiteX0" fmla="*/ 0 w 59402"/>
                  <a:gd name="connsiteY0" fmla="*/ 0 h 12720"/>
                  <a:gd name="connsiteX1" fmla="*/ 59403 w 59402"/>
                  <a:gd name="connsiteY1" fmla="*/ 0 h 12720"/>
                </a:gdLst>
                <a:ahLst/>
                <a:cxnLst>
                  <a:cxn ang="0">
                    <a:pos x="connsiteX0" y="connsiteY0"/>
                  </a:cxn>
                  <a:cxn ang="0">
                    <a:pos x="connsiteX1" y="connsiteY1"/>
                  </a:cxn>
                </a:cxnLst>
                <a:rect l="l" t="t" r="r" b="b"/>
                <a:pathLst>
                  <a:path w="59402" h="12720">
                    <a:moveTo>
                      <a:pt x="0" y="0"/>
                    </a:moveTo>
                    <a:lnTo>
                      <a:pt x="59403" y="0"/>
                    </a:lnTo>
                  </a:path>
                </a:pathLst>
              </a:custGeom>
              <a:ln w="12700" cap="flat">
                <a:solidFill>
                  <a:schemeClr val="accent2"/>
                </a:solidFill>
                <a:prstDash val="solid"/>
                <a:miter/>
              </a:ln>
            </p:spPr>
            <p:txBody>
              <a:bodyPr rtlCol="0" anchor="ctr"/>
              <a:lstStyle/>
              <a:p>
                <a:endParaRPr lang="en-GB"/>
              </a:p>
            </p:txBody>
          </p:sp>
          <p:sp>
            <p:nvSpPr>
              <p:cNvPr id="472" name="Freeform: Shape 471">
                <a:extLst>
                  <a:ext uri="{FF2B5EF4-FFF2-40B4-BE49-F238E27FC236}">
                    <a16:creationId xmlns:a16="http://schemas.microsoft.com/office/drawing/2014/main" id="{85EF7E0C-8146-4C7D-8044-979ADB28B35F}"/>
                  </a:ext>
                </a:extLst>
              </p:cNvPr>
              <p:cNvSpPr/>
              <p:nvPr/>
            </p:nvSpPr>
            <p:spPr>
              <a:xfrm>
                <a:off x="9797458" y="2443880"/>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73" name="Freeform: Shape 472">
                <a:extLst>
                  <a:ext uri="{FF2B5EF4-FFF2-40B4-BE49-F238E27FC236}">
                    <a16:creationId xmlns:a16="http://schemas.microsoft.com/office/drawing/2014/main" id="{369C58F3-79A7-4A8D-802B-FDC180AA4FCA}"/>
                  </a:ext>
                </a:extLst>
              </p:cNvPr>
              <p:cNvSpPr/>
              <p:nvPr/>
            </p:nvSpPr>
            <p:spPr>
              <a:xfrm>
                <a:off x="9767693" y="2473645"/>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74" name="Freeform: Shape 473">
                <a:extLst>
                  <a:ext uri="{FF2B5EF4-FFF2-40B4-BE49-F238E27FC236}">
                    <a16:creationId xmlns:a16="http://schemas.microsoft.com/office/drawing/2014/main" id="{4C6E3DD4-78F0-432A-9552-BA0A100EA7A2}"/>
                  </a:ext>
                </a:extLst>
              </p:cNvPr>
              <p:cNvSpPr/>
              <p:nvPr/>
            </p:nvSpPr>
            <p:spPr>
              <a:xfrm>
                <a:off x="9767693" y="2440827"/>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75" name="Freeform: Shape 474">
                <a:extLst>
                  <a:ext uri="{FF2B5EF4-FFF2-40B4-BE49-F238E27FC236}">
                    <a16:creationId xmlns:a16="http://schemas.microsoft.com/office/drawing/2014/main" id="{E7999E6A-793F-487E-A0F6-EC3404B1E94F}"/>
                  </a:ext>
                </a:extLst>
              </p:cNvPr>
              <p:cNvSpPr/>
              <p:nvPr/>
            </p:nvSpPr>
            <p:spPr>
              <a:xfrm>
                <a:off x="9737928" y="2470592"/>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476" name="Freeform: Shape 475">
                <a:extLst>
                  <a:ext uri="{FF2B5EF4-FFF2-40B4-BE49-F238E27FC236}">
                    <a16:creationId xmlns:a16="http://schemas.microsoft.com/office/drawing/2014/main" id="{990DC9E4-BC2D-4249-8A24-F81F67CDC4E1}"/>
                  </a:ext>
                </a:extLst>
              </p:cNvPr>
              <p:cNvSpPr/>
              <p:nvPr/>
            </p:nvSpPr>
            <p:spPr>
              <a:xfrm>
                <a:off x="9724954" y="2387403"/>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77" name="Freeform: Shape 476">
                <a:extLst>
                  <a:ext uri="{FF2B5EF4-FFF2-40B4-BE49-F238E27FC236}">
                    <a16:creationId xmlns:a16="http://schemas.microsoft.com/office/drawing/2014/main" id="{C553ECB7-9448-4F65-9F85-4A8EEBEB9DAF}"/>
                  </a:ext>
                </a:extLst>
              </p:cNvPr>
              <p:cNvSpPr/>
              <p:nvPr/>
            </p:nvSpPr>
            <p:spPr>
              <a:xfrm>
                <a:off x="9695316" y="2417168"/>
                <a:ext cx="59402" cy="12720"/>
              </a:xfrm>
              <a:custGeom>
                <a:avLst/>
                <a:gdLst>
                  <a:gd name="connsiteX0" fmla="*/ 0 w 59402"/>
                  <a:gd name="connsiteY0" fmla="*/ 0 h 12720"/>
                  <a:gd name="connsiteX1" fmla="*/ 59402 w 59402"/>
                  <a:gd name="connsiteY1" fmla="*/ 0 h 12720"/>
                </a:gdLst>
                <a:ahLst/>
                <a:cxnLst>
                  <a:cxn ang="0">
                    <a:pos x="connsiteX0" y="connsiteY0"/>
                  </a:cxn>
                  <a:cxn ang="0">
                    <a:pos x="connsiteX1" y="connsiteY1"/>
                  </a:cxn>
                </a:cxnLst>
                <a:rect l="l" t="t" r="r" b="b"/>
                <a:pathLst>
                  <a:path w="59402" h="12720">
                    <a:moveTo>
                      <a:pt x="0" y="0"/>
                    </a:moveTo>
                    <a:lnTo>
                      <a:pt x="59402" y="0"/>
                    </a:lnTo>
                  </a:path>
                </a:pathLst>
              </a:custGeom>
              <a:ln w="12700" cap="flat">
                <a:solidFill>
                  <a:schemeClr val="accent2"/>
                </a:solidFill>
                <a:prstDash val="solid"/>
                <a:miter/>
              </a:ln>
            </p:spPr>
            <p:txBody>
              <a:bodyPr rtlCol="0" anchor="ctr"/>
              <a:lstStyle/>
              <a:p>
                <a:endParaRPr lang="en-GB"/>
              </a:p>
            </p:txBody>
          </p:sp>
          <p:sp>
            <p:nvSpPr>
              <p:cNvPr id="478" name="Freeform: Shape 477">
                <a:extLst>
                  <a:ext uri="{FF2B5EF4-FFF2-40B4-BE49-F238E27FC236}">
                    <a16:creationId xmlns:a16="http://schemas.microsoft.com/office/drawing/2014/main" id="{A3E25120-6589-4E90-8B9B-B4280405312C}"/>
                  </a:ext>
                </a:extLst>
              </p:cNvPr>
              <p:cNvSpPr/>
              <p:nvPr/>
            </p:nvSpPr>
            <p:spPr>
              <a:xfrm>
                <a:off x="9667332" y="2364889"/>
                <a:ext cx="12720" cy="59402"/>
              </a:xfrm>
              <a:custGeom>
                <a:avLst/>
                <a:gdLst>
                  <a:gd name="connsiteX0" fmla="*/ 0 w 12720"/>
                  <a:gd name="connsiteY0" fmla="*/ 0 h 59402"/>
                  <a:gd name="connsiteX1" fmla="*/ 0 w 12720"/>
                  <a:gd name="connsiteY1" fmla="*/ 59402 h 59402"/>
                </a:gdLst>
                <a:ahLst/>
                <a:cxnLst>
                  <a:cxn ang="0">
                    <a:pos x="connsiteX0" y="connsiteY0"/>
                  </a:cxn>
                  <a:cxn ang="0">
                    <a:pos x="connsiteX1" y="connsiteY1"/>
                  </a:cxn>
                </a:cxnLst>
                <a:rect l="l" t="t" r="r" b="b"/>
                <a:pathLst>
                  <a:path w="12720" h="59402">
                    <a:moveTo>
                      <a:pt x="0" y="0"/>
                    </a:moveTo>
                    <a:lnTo>
                      <a:pt x="0" y="59402"/>
                    </a:lnTo>
                  </a:path>
                </a:pathLst>
              </a:custGeom>
              <a:ln w="12700" cap="flat">
                <a:solidFill>
                  <a:schemeClr val="accent2"/>
                </a:solidFill>
                <a:prstDash val="solid"/>
                <a:miter/>
              </a:ln>
            </p:spPr>
            <p:txBody>
              <a:bodyPr rtlCol="0" anchor="ctr"/>
              <a:lstStyle/>
              <a:p>
                <a:endParaRPr lang="en-GB"/>
              </a:p>
            </p:txBody>
          </p:sp>
          <p:sp>
            <p:nvSpPr>
              <p:cNvPr id="479" name="Freeform: Shape 478">
                <a:extLst>
                  <a:ext uri="{FF2B5EF4-FFF2-40B4-BE49-F238E27FC236}">
                    <a16:creationId xmlns:a16="http://schemas.microsoft.com/office/drawing/2014/main" id="{8C10B91C-CDDF-40E7-B0CD-4ADB549DADFA}"/>
                  </a:ext>
                </a:extLst>
              </p:cNvPr>
              <p:cNvSpPr/>
              <p:nvPr/>
            </p:nvSpPr>
            <p:spPr>
              <a:xfrm>
                <a:off x="9637567" y="2394653"/>
                <a:ext cx="59529" cy="12720"/>
              </a:xfrm>
              <a:custGeom>
                <a:avLst/>
                <a:gdLst>
                  <a:gd name="connsiteX0" fmla="*/ 0 w 59529"/>
                  <a:gd name="connsiteY0" fmla="*/ 0 h 12720"/>
                  <a:gd name="connsiteX1" fmla="*/ 59529 w 59529"/>
                  <a:gd name="connsiteY1" fmla="*/ 0 h 12720"/>
                </a:gdLst>
                <a:ahLst/>
                <a:cxnLst>
                  <a:cxn ang="0">
                    <a:pos x="connsiteX0" y="connsiteY0"/>
                  </a:cxn>
                  <a:cxn ang="0">
                    <a:pos x="connsiteX1" y="connsiteY1"/>
                  </a:cxn>
                </a:cxnLst>
                <a:rect l="l" t="t" r="r" b="b"/>
                <a:pathLst>
                  <a:path w="59529" h="12720">
                    <a:moveTo>
                      <a:pt x="0" y="0"/>
                    </a:moveTo>
                    <a:lnTo>
                      <a:pt x="59529" y="0"/>
                    </a:lnTo>
                  </a:path>
                </a:pathLst>
              </a:custGeom>
              <a:ln w="12700" cap="flat">
                <a:solidFill>
                  <a:schemeClr val="accent2"/>
                </a:solidFill>
                <a:prstDash val="solid"/>
                <a:miter/>
              </a:ln>
            </p:spPr>
            <p:txBody>
              <a:bodyPr rtlCol="0" anchor="ctr"/>
              <a:lstStyle/>
              <a:p>
                <a:endParaRPr lang="en-GB"/>
              </a:p>
            </p:txBody>
          </p:sp>
          <p:sp>
            <p:nvSpPr>
              <p:cNvPr id="480" name="Freeform: Shape 479">
                <a:extLst>
                  <a:ext uri="{FF2B5EF4-FFF2-40B4-BE49-F238E27FC236}">
                    <a16:creationId xmlns:a16="http://schemas.microsoft.com/office/drawing/2014/main" id="{13D1781B-3CCF-46FE-9078-0F5268D46775}"/>
                  </a:ext>
                </a:extLst>
              </p:cNvPr>
              <p:cNvSpPr/>
              <p:nvPr/>
            </p:nvSpPr>
            <p:spPr>
              <a:xfrm>
                <a:off x="9658301" y="2342629"/>
                <a:ext cx="12720" cy="59529"/>
              </a:xfrm>
              <a:custGeom>
                <a:avLst/>
                <a:gdLst>
                  <a:gd name="connsiteX0" fmla="*/ 0 w 12720"/>
                  <a:gd name="connsiteY0" fmla="*/ 0 h 59529"/>
                  <a:gd name="connsiteX1" fmla="*/ 0 w 12720"/>
                  <a:gd name="connsiteY1" fmla="*/ 59530 h 59529"/>
                </a:gdLst>
                <a:ahLst/>
                <a:cxnLst>
                  <a:cxn ang="0">
                    <a:pos x="connsiteX0" y="connsiteY0"/>
                  </a:cxn>
                  <a:cxn ang="0">
                    <a:pos x="connsiteX1" y="connsiteY1"/>
                  </a:cxn>
                </a:cxnLst>
                <a:rect l="l" t="t" r="r" b="b"/>
                <a:pathLst>
                  <a:path w="12720" h="59529">
                    <a:moveTo>
                      <a:pt x="0" y="0"/>
                    </a:moveTo>
                    <a:lnTo>
                      <a:pt x="0" y="59530"/>
                    </a:lnTo>
                  </a:path>
                </a:pathLst>
              </a:custGeom>
              <a:ln w="12700" cap="flat">
                <a:solidFill>
                  <a:schemeClr val="accent2"/>
                </a:solidFill>
                <a:prstDash val="solid"/>
                <a:miter/>
              </a:ln>
            </p:spPr>
            <p:txBody>
              <a:bodyPr rtlCol="0" anchor="ctr"/>
              <a:lstStyle/>
              <a:p>
                <a:endParaRPr lang="en-GB"/>
              </a:p>
            </p:txBody>
          </p:sp>
          <p:sp>
            <p:nvSpPr>
              <p:cNvPr id="481" name="Freeform: Shape 480">
                <a:extLst>
                  <a:ext uri="{FF2B5EF4-FFF2-40B4-BE49-F238E27FC236}">
                    <a16:creationId xmlns:a16="http://schemas.microsoft.com/office/drawing/2014/main" id="{57235021-0AE3-4D59-A9D3-AEC8A6776CBB}"/>
                  </a:ext>
                </a:extLst>
              </p:cNvPr>
              <p:cNvSpPr/>
              <p:nvPr/>
            </p:nvSpPr>
            <p:spPr>
              <a:xfrm>
                <a:off x="9628536" y="2372393"/>
                <a:ext cx="59529" cy="12720"/>
              </a:xfrm>
              <a:custGeom>
                <a:avLst/>
                <a:gdLst>
                  <a:gd name="connsiteX0" fmla="*/ 0 w 59529"/>
                  <a:gd name="connsiteY0" fmla="*/ 0 h 12720"/>
                  <a:gd name="connsiteX1" fmla="*/ 59530 w 59529"/>
                  <a:gd name="connsiteY1" fmla="*/ 0 h 12720"/>
                </a:gdLst>
                <a:ahLst/>
                <a:cxnLst>
                  <a:cxn ang="0">
                    <a:pos x="connsiteX0" y="connsiteY0"/>
                  </a:cxn>
                  <a:cxn ang="0">
                    <a:pos x="connsiteX1" y="connsiteY1"/>
                  </a:cxn>
                </a:cxnLst>
                <a:rect l="l" t="t" r="r" b="b"/>
                <a:pathLst>
                  <a:path w="59529" h="12720">
                    <a:moveTo>
                      <a:pt x="0" y="0"/>
                    </a:moveTo>
                    <a:lnTo>
                      <a:pt x="59530" y="0"/>
                    </a:lnTo>
                  </a:path>
                </a:pathLst>
              </a:custGeom>
              <a:ln w="12700" cap="flat">
                <a:solidFill>
                  <a:schemeClr val="accent2"/>
                </a:solidFill>
                <a:prstDash val="solid"/>
                <a:miter/>
              </a:ln>
            </p:spPr>
            <p:txBody>
              <a:bodyPr rtlCol="0" anchor="ctr"/>
              <a:lstStyle/>
              <a:p>
                <a:endParaRPr lang="en-GB"/>
              </a:p>
            </p:txBody>
          </p:sp>
          <p:sp>
            <p:nvSpPr>
              <p:cNvPr id="533" name="Freeform: Shape 532">
                <a:extLst>
                  <a:ext uri="{FF2B5EF4-FFF2-40B4-BE49-F238E27FC236}">
                    <a16:creationId xmlns:a16="http://schemas.microsoft.com/office/drawing/2014/main" id="{22CDC08F-F4BC-4D93-B41D-A065CB46C9E9}"/>
                  </a:ext>
                </a:extLst>
              </p:cNvPr>
              <p:cNvSpPr/>
              <p:nvPr/>
            </p:nvSpPr>
            <p:spPr>
              <a:xfrm>
                <a:off x="9322111" y="2210722"/>
                <a:ext cx="2202976" cy="1875818"/>
              </a:xfrm>
              <a:custGeom>
                <a:avLst/>
                <a:gdLst>
                  <a:gd name="connsiteX0" fmla="*/ 0 w 2202976"/>
                  <a:gd name="connsiteY0" fmla="*/ 0 h 1875818"/>
                  <a:gd name="connsiteX1" fmla="*/ 40577 w 2202976"/>
                  <a:gd name="connsiteY1" fmla="*/ 0 h 1875818"/>
                  <a:gd name="connsiteX2" fmla="*/ 40577 w 2202976"/>
                  <a:gd name="connsiteY2" fmla="*/ 15264 h 1875818"/>
                  <a:gd name="connsiteX3" fmla="*/ 82044 w 2202976"/>
                  <a:gd name="connsiteY3" fmla="*/ 15264 h 1875818"/>
                  <a:gd name="connsiteX4" fmla="*/ 82044 w 2202976"/>
                  <a:gd name="connsiteY4" fmla="*/ 27984 h 1875818"/>
                  <a:gd name="connsiteX5" fmla="*/ 91965 w 2202976"/>
                  <a:gd name="connsiteY5" fmla="*/ 27984 h 1875818"/>
                  <a:gd name="connsiteX6" fmla="*/ 91965 w 2202976"/>
                  <a:gd name="connsiteY6" fmla="*/ 36888 h 1875818"/>
                  <a:gd name="connsiteX7" fmla="*/ 99089 w 2202976"/>
                  <a:gd name="connsiteY7" fmla="*/ 36888 h 1875818"/>
                  <a:gd name="connsiteX8" fmla="*/ 99089 w 2202976"/>
                  <a:gd name="connsiteY8" fmla="*/ 61310 h 1875818"/>
                  <a:gd name="connsiteX9" fmla="*/ 104558 w 2202976"/>
                  <a:gd name="connsiteY9" fmla="*/ 61310 h 1875818"/>
                  <a:gd name="connsiteX10" fmla="*/ 104558 w 2202976"/>
                  <a:gd name="connsiteY10" fmla="*/ 72122 h 1875818"/>
                  <a:gd name="connsiteX11" fmla="*/ 114480 w 2202976"/>
                  <a:gd name="connsiteY11" fmla="*/ 72122 h 1875818"/>
                  <a:gd name="connsiteX12" fmla="*/ 114480 w 2202976"/>
                  <a:gd name="connsiteY12" fmla="*/ 90058 h 1875818"/>
                  <a:gd name="connsiteX13" fmla="*/ 124402 w 2202976"/>
                  <a:gd name="connsiteY13" fmla="*/ 90058 h 1875818"/>
                  <a:gd name="connsiteX14" fmla="*/ 124402 w 2202976"/>
                  <a:gd name="connsiteY14" fmla="*/ 107230 h 1875818"/>
                  <a:gd name="connsiteX15" fmla="*/ 187493 w 2202976"/>
                  <a:gd name="connsiteY15" fmla="*/ 107230 h 1875818"/>
                  <a:gd name="connsiteX16" fmla="*/ 187493 w 2202976"/>
                  <a:gd name="connsiteY16" fmla="*/ 125292 h 1875818"/>
                  <a:gd name="connsiteX17" fmla="*/ 205428 w 2202976"/>
                  <a:gd name="connsiteY17" fmla="*/ 125292 h 1875818"/>
                  <a:gd name="connsiteX18" fmla="*/ 205428 w 2202976"/>
                  <a:gd name="connsiteY18" fmla="*/ 140556 h 1875818"/>
                  <a:gd name="connsiteX19" fmla="*/ 240662 w 2202976"/>
                  <a:gd name="connsiteY19" fmla="*/ 140556 h 1875818"/>
                  <a:gd name="connsiteX20" fmla="*/ 240662 w 2202976"/>
                  <a:gd name="connsiteY20" fmla="*/ 155947 h 1875818"/>
                  <a:gd name="connsiteX21" fmla="*/ 335299 w 2202976"/>
                  <a:gd name="connsiteY21" fmla="*/ 155947 h 1875818"/>
                  <a:gd name="connsiteX22" fmla="*/ 335299 w 2202976"/>
                  <a:gd name="connsiteY22" fmla="*/ 182914 h 1875818"/>
                  <a:gd name="connsiteX23" fmla="*/ 395719 w 2202976"/>
                  <a:gd name="connsiteY23" fmla="*/ 182914 h 1875818"/>
                  <a:gd name="connsiteX24" fmla="*/ 395719 w 2202976"/>
                  <a:gd name="connsiteY24" fmla="*/ 208226 h 1875818"/>
                  <a:gd name="connsiteX25" fmla="*/ 405641 w 2202976"/>
                  <a:gd name="connsiteY25" fmla="*/ 208226 h 1875818"/>
                  <a:gd name="connsiteX26" fmla="*/ 405641 w 2202976"/>
                  <a:gd name="connsiteY26" fmla="*/ 224381 h 1875818"/>
                  <a:gd name="connsiteX27" fmla="*/ 424594 w 2202976"/>
                  <a:gd name="connsiteY27" fmla="*/ 224381 h 1875818"/>
                  <a:gd name="connsiteX28" fmla="*/ 424594 w 2202976"/>
                  <a:gd name="connsiteY28" fmla="*/ 247913 h 1875818"/>
                  <a:gd name="connsiteX29" fmla="*/ 441638 w 2202976"/>
                  <a:gd name="connsiteY29" fmla="*/ 247913 h 1875818"/>
                  <a:gd name="connsiteX30" fmla="*/ 441638 w 2202976"/>
                  <a:gd name="connsiteY30" fmla="*/ 264958 h 1875818"/>
                  <a:gd name="connsiteX31" fmla="*/ 478654 w 2202976"/>
                  <a:gd name="connsiteY31" fmla="*/ 264958 h 1875818"/>
                  <a:gd name="connsiteX32" fmla="*/ 478654 w 2202976"/>
                  <a:gd name="connsiteY32" fmla="*/ 291161 h 1875818"/>
                  <a:gd name="connsiteX33" fmla="*/ 498497 w 2202976"/>
                  <a:gd name="connsiteY33" fmla="*/ 291161 h 1875818"/>
                  <a:gd name="connsiteX34" fmla="*/ 498497 w 2202976"/>
                  <a:gd name="connsiteY34" fmla="*/ 305534 h 1875818"/>
                  <a:gd name="connsiteX35" fmla="*/ 519230 w 2202976"/>
                  <a:gd name="connsiteY35" fmla="*/ 305534 h 1875818"/>
                  <a:gd name="connsiteX36" fmla="*/ 519230 w 2202976"/>
                  <a:gd name="connsiteY36" fmla="*/ 338861 h 1875818"/>
                  <a:gd name="connsiteX37" fmla="*/ 543525 w 2202976"/>
                  <a:gd name="connsiteY37" fmla="*/ 338861 h 1875818"/>
                  <a:gd name="connsiteX38" fmla="*/ 543525 w 2202976"/>
                  <a:gd name="connsiteY38" fmla="*/ 370406 h 1875818"/>
                  <a:gd name="connsiteX39" fmla="*/ 576852 w 2202976"/>
                  <a:gd name="connsiteY39" fmla="*/ 370406 h 1875818"/>
                  <a:gd name="connsiteX40" fmla="*/ 576852 w 2202976"/>
                  <a:gd name="connsiteY40" fmla="*/ 416453 h 1875818"/>
                  <a:gd name="connsiteX41" fmla="*/ 607507 w 2202976"/>
                  <a:gd name="connsiteY41" fmla="*/ 416453 h 1875818"/>
                  <a:gd name="connsiteX42" fmla="*/ 607507 w 2202976"/>
                  <a:gd name="connsiteY42" fmla="*/ 444437 h 1875818"/>
                  <a:gd name="connsiteX43" fmla="*/ 615648 w 2202976"/>
                  <a:gd name="connsiteY43" fmla="*/ 444437 h 1875818"/>
                  <a:gd name="connsiteX44" fmla="*/ 615648 w 2202976"/>
                  <a:gd name="connsiteY44" fmla="*/ 458810 h 1875818"/>
                  <a:gd name="connsiteX45" fmla="*/ 664365 w 2202976"/>
                  <a:gd name="connsiteY45" fmla="*/ 458810 h 1875818"/>
                  <a:gd name="connsiteX46" fmla="*/ 664365 w 2202976"/>
                  <a:gd name="connsiteY46" fmla="*/ 485904 h 1875818"/>
                  <a:gd name="connsiteX47" fmla="*/ 689551 w 2202976"/>
                  <a:gd name="connsiteY47" fmla="*/ 485904 h 1875818"/>
                  <a:gd name="connsiteX48" fmla="*/ 689551 w 2202976"/>
                  <a:gd name="connsiteY48" fmla="*/ 509309 h 1875818"/>
                  <a:gd name="connsiteX49" fmla="*/ 719316 w 2202976"/>
                  <a:gd name="connsiteY49" fmla="*/ 509309 h 1875818"/>
                  <a:gd name="connsiteX50" fmla="*/ 719316 w 2202976"/>
                  <a:gd name="connsiteY50" fmla="*/ 538183 h 1875818"/>
                  <a:gd name="connsiteX51" fmla="*/ 731018 w 2202976"/>
                  <a:gd name="connsiteY51" fmla="*/ 538183 h 1875818"/>
                  <a:gd name="connsiteX52" fmla="*/ 731018 w 2202976"/>
                  <a:gd name="connsiteY52" fmla="*/ 578760 h 1875818"/>
                  <a:gd name="connsiteX53" fmla="*/ 787750 w 2202976"/>
                  <a:gd name="connsiteY53" fmla="*/ 578760 h 1875818"/>
                  <a:gd name="connsiteX54" fmla="*/ 787750 w 2202976"/>
                  <a:gd name="connsiteY54" fmla="*/ 595805 h 1875818"/>
                  <a:gd name="connsiteX55" fmla="*/ 798562 w 2202976"/>
                  <a:gd name="connsiteY55" fmla="*/ 595805 h 1875818"/>
                  <a:gd name="connsiteX56" fmla="*/ 798562 w 2202976"/>
                  <a:gd name="connsiteY56" fmla="*/ 631039 h 1875818"/>
                  <a:gd name="connsiteX57" fmla="*/ 910370 w 2202976"/>
                  <a:gd name="connsiteY57" fmla="*/ 631039 h 1875818"/>
                  <a:gd name="connsiteX58" fmla="*/ 910370 w 2202976"/>
                  <a:gd name="connsiteY58" fmla="*/ 658006 h 1875818"/>
                  <a:gd name="connsiteX59" fmla="*/ 939245 w 2202976"/>
                  <a:gd name="connsiteY59" fmla="*/ 658006 h 1875818"/>
                  <a:gd name="connsiteX60" fmla="*/ 939245 w 2202976"/>
                  <a:gd name="connsiteY60" fmla="*/ 672506 h 1875818"/>
                  <a:gd name="connsiteX61" fmla="*/ 950947 w 2202976"/>
                  <a:gd name="connsiteY61" fmla="*/ 672506 h 1875818"/>
                  <a:gd name="connsiteX62" fmla="*/ 950947 w 2202976"/>
                  <a:gd name="connsiteY62" fmla="*/ 680520 h 1875818"/>
                  <a:gd name="connsiteX63" fmla="*/ 959978 w 2202976"/>
                  <a:gd name="connsiteY63" fmla="*/ 680520 h 1875818"/>
                  <a:gd name="connsiteX64" fmla="*/ 959978 w 2202976"/>
                  <a:gd name="connsiteY64" fmla="*/ 709394 h 1875818"/>
                  <a:gd name="connsiteX65" fmla="*/ 992414 w 2202976"/>
                  <a:gd name="connsiteY65" fmla="*/ 709394 h 1875818"/>
                  <a:gd name="connsiteX66" fmla="*/ 992414 w 2202976"/>
                  <a:gd name="connsiteY66" fmla="*/ 728347 h 1875818"/>
                  <a:gd name="connsiteX67" fmla="*/ 1019508 w 2202976"/>
                  <a:gd name="connsiteY67" fmla="*/ 728347 h 1875818"/>
                  <a:gd name="connsiteX68" fmla="*/ 1019508 w 2202976"/>
                  <a:gd name="connsiteY68" fmla="*/ 787877 h 1875818"/>
                  <a:gd name="connsiteX69" fmla="*/ 1044694 w 2202976"/>
                  <a:gd name="connsiteY69" fmla="*/ 787877 h 1875818"/>
                  <a:gd name="connsiteX70" fmla="*/ 1044694 w 2202976"/>
                  <a:gd name="connsiteY70" fmla="*/ 831125 h 1875818"/>
                  <a:gd name="connsiteX71" fmla="*/ 1068098 w 2202976"/>
                  <a:gd name="connsiteY71" fmla="*/ 831125 h 1875818"/>
                  <a:gd name="connsiteX72" fmla="*/ 1068098 w 2202976"/>
                  <a:gd name="connsiteY72" fmla="*/ 868013 h 1875818"/>
                  <a:gd name="connsiteX73" fmla="*/ 1176345 w 2202976"/>
                  <a:gd name="connsiteY73" fmla="*/ 868013 h 1875818"/>
                  <a:gd name="connsiteX74" fmla="*/ 1176345 w 2202976"/>
                  <a:gd name="connsiteY74" fmla="*/ 880606 h 1875818"/>
                  <a:gd name="connsiteX75" fmla="*/ 1183469 w 2202976"/>
                  <a:gd name="connsiteY75" fmla="*/ 880606 h 1875818"/>
                  <a:gd name="connsiteX76" fmla="*/ 1183469 w 2202976"/>
                  <a:gd name="connsiteY76" fmla="*/ 929323 h 1875818"/>
                  <a:gd name="connsiteX77" fmla="*/ 1207001 w 2202976"/>
                  <a:gd name="connsiteY77" fmla="*/ 929323 h 1875818"/>
                  <a:gd name="connsiteX78" fmla="*/ 1207001 w 2202976"/>
                  <a:gd name="connsiteY78" fmla="*/ 957307 h 1875818"/>
                  <a:gd name="connsiteX79" fmla="*/ 1237656 w 2202976"/>
                  <a:gd name="connsiteY79" fmla="*/ 957307 h 1875818"/>
                  <a:gd name="connsiteX80" fmla="*/ 1237656 w 2202976"/>
                  <a:gd name="connsiteY80" fmla="*/ 991524 h 1875818"/>
                  <a:gd name="connsiteX81" fmla="*/ 1259280 w 2202976"/>
                  <a:gd name="connsiteY81" fmla="*/ 991524 h 1875818"/>
                  <a:gd name="connsiteX82" fmla="*/ 1259280 w 2202976"/>
                  <a:gd name="connsiteY82" fmla="*/ 1023960 h 1875818"/>
                  <a:gd name="connsiteX83" fmla="*/ 1282685 w 2202976"/>
                  <a:gd name="connsiteY83" fmla="*/ 1023960 h 1875818"/>
                  <a:gd name="connsiteX84" fmla="*/ 1282685 w 2202976"/>
                  <a:gd name="connsiteY84" fmla="*/ 1060085 h 1875818"/>
                  <a:gd name="connsiteX85" fmla="*/ 1428710 w 2202976"/>
                  <a:gd name="connsiteY85" fmla="*/ 1060085 h 1875818"/>
                  <a:gd name="connsiteX86" fmla="*/ 1428710 w 2202976"/>
                  <a:gd name="connsiteY86" fmla="*/ 1096082 h 1875818"/>
                  <a:gd name="connsiteX87" fmla="*/ 1740605 w 2202976"/>
                  <a:gd name="connsiteY87" fmla="*/ 1096082 h 1875818"/>
                  <a:gd name="connsiteX88" fmla="*/ 1740605 w 2202976"/>
                  <a:gd name="connsiteY88" fmla="*/ 1157393 h 1875818"/>
                  <a:gd name="connsiteX89" fmla="*/ 1987627 w 2202976"/>
                  <a:gd name="connsiteY89" fmla="*/ 1157393 h 1875818"/>
                  <a:gd name="connsiteX90" fmla="*/ 1987627 w 2202976"/>
                  <a:gd name="connsiteY90" fmla="*/ 1260170 h 1875818"/>
                  <a:gd name="connsiteX91" fmla="*/ 2085825 w 2202976"/>
                  <a:gd name="connsiteY91" fmla="*/ 1260170 h 1875818"/>
                  <a:gd name="connsiteX92" fmla="*/ 2085825 w 2202976"/>
                  <a:gd name="connsiteY92" fmla="*/ 1469287 h 1875818"/>
                  <a:gd name="connsiteX93" fmla="*/ 2172322 w 2202976"/>
                  <a:gd name="connsiteY93" fmla="*/ 1469287 h 1875818"/>
                  <a:gd name="connsiteX94" fmla="*/ 2172322 w 2202976"/>
                  <a:gd name="connsiteY94" fmla="*/ 1671281 h 1875818"/>
                  <a:gd name="connsiteX95" fmla="*/ 2202977 w 2202976"/>
                  <a:gd name="connsiteY95" fmla="*/ 1671281 h 1875818"/>
                  <a:gd name="connsiteX96" fmla="*/ 2202977 w 2202976"/>
                  <a:gd name="connsiteY96" fmla="*/ 1875819 h 1875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2202976" h="1875818">
                    <a:moveTo>
                      <a:pt x="0" y="0"/>
                    </a:moveTo>
                    <a:lnTo>
                      <a:pt x="40577" y="0"/>
                    </a:lnTo>
                    <a:lnTo>
                      <a:pt x="40577" y="15264"/>
                    </a:lnTo>
                    <a:lnTo>
                      <a:pt x="82044" y="15264"/>
                    </a:lnTo>
                    <a:lnTo>
                      <a:pt x="82044" y="27984"/>
                    </a:lnTo>
                    <a:lnTo>
                      <a:pt x="91965" y="27984"/>
                    </a:lnTo>
                    <a:lnTo>
                      <a:pt x="91965" y="36888"/>
                    </a:lnTo>
                    <a:lnTo>
                      <a:pt x="99089" y="36888"/>
                    </a:lnTo>
                    <a:lnTo>
                      <a:pt x="99089" y="61310"/>
                    </a:lnTo>
                    <a:lnTo>
                      <a:pt x="104558" y="61310"/>
                    </a:lnTo>
                    <a:lnTo>
                      <a:pt x="104558" y="72122"/>
                    </a:lnTo>
                    <a:lnTo>
                      <a:pt x="114480" y="72122"/>
                    </a:lnTo>
                    <a:lnTo>
                      <a:pt x="114480" y="90058"/>
                    </a:lnTo>
                    <a:lnTo>
                      <a:pt x="124402" y="90058"/>
                    </a:lnTo>
                    <a:lnTo>
                      <a:pt x="124402" y="107230"/>
                    </a:lnTo>
                    <a:lnTo>
                      <a:pt x="187493" y="107230"/>
                    </a:lnTo>
                    <a:lnTo>
                      <a:pt x="187493" y="125292"/>
                    </a:lnTo>
                    <a:lnTo>
                      <a:pt x="205428" y="125292"/>
                    </a:lnTo>
                    <a:lnTo>
                      <a:pt x="205428" y="140556"/>
                    </a:lnTo>
                    <a:lnTo>
                      <a:pt x="240662" y="140556"/>
                    </a:lnTo>
                    <a:lnTo>
                      <a:pt x="240662" y="155947"/>
                    </a:lnTo>
                    <a:lnTo>
                      <a:pt x="335299" y="155947"/>
                    </a:lnTo>
                    <a:lnTo>
                      <a:pt x="335299" y="182914"/>
                    </a:lnTo>
                    <a:lnTo>
                      <a:pt x="395719" y="182914"/>
                    </a:lnTo>
                    <a:lnTo>
                      <a:pt x="395719" y="208226"/>
                    </a:lnTo>
                    <a:lnTo>
                      <a:pt x="405641" y="208226"/>
                    </a:lnTo>
                    <a:lnTo>
                      <a:pt x="405641" y="224381"/>
                    </a:lnTo>
                    <a:lnTo>
                      <a:pt x="424594" y="224381"/>
                    </a:lnTo>
                    <a:lnTo>
                      <a:pt x="424594" y="247913"/>
                    </a:lnTo>
                    <a:lnTo>
                      <a:pt x="441638" y="247913"/>
                    </a:lnTo>
                    <a:lnTo>
                      <a:pt x="441638" y="264958"/>
                    </a:lnTo>
                    <a:lnTo>
                      <a:pt x="478654" y="264958"/>
                    </a:lnTo>
                    <a:lnTo>
                      <a:pt x="478654" y="291161"/>
                    </a:lnTo>
                    <a:lnTo>
                      <a:pt x="498497" y="291161"/>
                    </a:lnTo>
                    <a:lnTo>
                      <a:pt x="498497" y="305534"/>
                    </a:lnTo>
                    <a:lnTo>
                      <a:pt x="519230" y="305534"/>
                    </a:lnTo>
                    <a:lnTo>
                      <a:pt x="519230" y="338861"/>
                    </a:lnTo>
                    <a:lnTo>
                      <a:pt x="543525" y="338861"/>
                    </a:lnTo>
                    <a:lnTo>
                      <a:pt x="543525" y="370406"/>
                    </a:lnTo>
                    <a:lnTo>
                      <a:pt x="576852" y="370406"/>
                    </a:lnTo>
                    <a:lnTo>
                      <a:pt x="576852" y="416453"/>
                    </a:lnTo>
                    <a:lnTo>
                      <a:pt x="607507" y="416453"/>
                    </a:lnTo>
                    <a:lnTo>
                      <a:pt x="607507" y="444437"/>
                    </a:lnTo>
                    <a:lnTo>
                      <a:pt x="615648" y="444437"/>
                    </a:lnTo>
                    <a:lnTo>
                      <a:pt x="615648" y="458810"/>
                    </a:lnTo>
                    <a:lnTo>
                      <a:pt x="664365" y="458810"/>
                    </a:lnTo>
                    <a:lnTo>
                      <a:pt x="664365" y="485904"/>
                    </a:lnTo>
                    <a:lnTo>
                      <a:pt x="689551" y="485904"/>
                    </a:lnTo>
                    <a:lnTo>
                      <a:pt x="689551" y="509309"/>
                    </a:lnTo>
                    <a:lnTo>
                      <a:pt x="719316" y="509309"/>
                    </a:lnTo>
                    <a:lnTo>
                      <a:pt x="719316" y="538183"/>
                    </a:lnTo>
                    <a:lnTo>
                      <a:pt x="731018" y="538183"/>
                    </a:lnTo>
                    <a:lnTo>
                      <a:pt x="731018" y="578760"/>
                    </a:lnTo>
                    <a:lnTo>
                      <a:pt x="787750" y="578760"/>
                    </a:lnTo>
                    <a:lnTo>
                      <a:pt x="787750" y="595805"/>
                    </a:lnTo>
                    <a:lnTo>
                      <a:pt x="798562" y="595805"/>
                    </a:lnTo>
                    <a:lnTo>
                      <a:pt x="798562" y="631039"/>
                    </a:lnTo>
                    <a:lnTo>
                      <a:pt x="910370" y="631039"/>
                    </a:lnTo>
                    <a:lnTo>
                      <a:pt x="910370" y="658006"/>
                    </a:lnTo>
                    <a:lnTo>
                      <a:pt x="939245" y="658006"/>
                    </a:lnTo>
                    <a:lnTo>
                      <a:pt x="939245" y="672506"/>
                    </a:lnTo>
                    <a:lnTo>
                      <a:pt x="950947" y="672506"/>
                    </a:lnTo>
                    <a:lnTo>
                      <a:pt x="950947" y="680520"/>
                    </a:lnTo>
                    <a:lnTo>
                      <a:pt x="959978" y="680520"/>
                    </a:lnTo>
                    <a:lnTo>
                      <a:pt x="959978" y="709394"/>
                    </a:lnTo>
                    <a:lnTo>
                      <a:pt x="992414" y="709394"/>
                    </a:lnTo>
                    <a:lnTo>
                      <a:pt x="992414" y="728347"/>
                    </a:lnTo>
                    <a:lnTo>
                      <a:pt x="1019508" y="728347"/>
                    </a:lnTo>
                    <a:lnTo>
                      <a:pt x="1019508" y="787877"/>
                    </a:lnTo>
                    <a:lnTo>
                      <a:pt x="1044694" y="787877"/>
                    </a:lnTo>
                    <a:lnTo>
                      <a:pt x="1044694" y="831125"/>
                    </a:lnTo>
                    <a:lnTo>
                      <a:pt x="1068098" y="831125"/>
                    </a:lnTo>
                    <a:lnTo>
                      <a:pt x="1068098" y="868013"/>
                    </a:lnTo>
                    <a:lnTo>
                      <a:pt x="1176345" y="868013"/>
                    </a:lnTo>
                    <a:lnTo>
                      <a:pt x="1176345" y="880606"/>
                    </a:lnTo>
                    <a:lnTo>
                      <a:pt x="1183469" y="880606"/>
                    </a:lnTo>
                    <a:lnTo>
                      <a:pt x="1183469" y="929323"/>
                    </a:lnTo>
                    <a:lnTo>
                      <a:pt x="1207001" y="929323"/>
                    </a:lnTo>
                    <a:lnTo>
                      <a:pt x="1207001" y="957307"/>
                    </a:lnTo>
                    <a:lnTo>
                      <a:pt x="1237656" y="957307"/>
                    </a:lnTo>
                    <a:lnTo>
                      <a:pt x="1237656" y="991524"/>
                    </a:lnTo>
                    <a:lnTo>
                      <a:pt x="1259280" y="991524"/>
                    </a:lnTo>
                    <a:lnTo>
                      <a:pt x="1259280" y="1023960"/>
                    </a:lnTo>
                    <a:lnTo>
                      <a:pt x="1282685" y="1023960"/>
                    </a:lnTo>
                    <a:lnTo>
                      <a:pt x="1282685" y="1060085"/>
                    </a:lnTo>
                    <a:lnTo>
                      <a:pt x="1428710" y="1060085"/>
                    </a:lnTo>
                    <a:lnTo>
                      <a:pt x="1428710" y="1096082"/>
                    </a:lnTo>
                    <a:lnTo>
                      <a:pt x="1740605" y="1096082"/>
                    </a:lnTo>
                    <a:lnTo>
                      <a:pt x="1740605" y="1157393"/>
                    </a:lnTo>
                    <a:lnTo>
                      <a:pt x="1987627" y="1157393"/>
                    </a:lnTo>
                    <a:lnTo>
                      <a:pt x="1987627" y="1260170"/>
                    </a:lnTo>
                    <a:lnTo>
                      <a:pt x="2085825" y="1260170"/>
                    </a:lnTo>
                    <a:lnTo>
                      <a:pt x="2085825" y="1469287"/>
                    </a:lnTo>
                    <a:lnTo>
                      <a:pt x="2172322" y="1469287"/>
                    </a:lnTo>
                    <a:lnTo>
                      <a:pt x="2172322" y="1671281"/>
                    </a:lnTo>
                    <a:lnTo>
                      <a:pt x="2202977" y="1671281"/>
                    </a:lnTo>
                    <a:lnTo>
                      <a:pt x="2202977" y="1875819"/>
                    </a:lnTo>
                  </a:path>
                </a:pathLst>
              </a:custGeom>
              <a:noFill/>
              <a:ln w="12700" cap="flat">
                <a:solidFill>
                  <a:schemeClr val="accent2"/>
                </a:solidFill>
                <a:prstDash val="solid"/>
                <a:miter/>
              </a:ln>
            </p:spPr>
            <p:txBody>
              <a:bodyPr rtlCol="0" anchor="ctr"/>
              <a:lstStyle/>
              <a:p>
                <a:endParaRPr lang="en-GB"/>
              </a:p>
            </p:txBody>
          </p:sp>
        </p:grpSp>
      </p:grpSp>
      <p:sp>
        <p:nvSpPr>
          <p:cNvPr id="5" name="Slide Number Placeholder 4">
            <a:extLst>
              <a:ext uri="{FF2B5EF4-FFF2-40B4-BE49-F238E27FC236}">
                <a16:creationId xmlns:a16="http://schemas.microsoft.com/office/drawing/2014/main" id="{134703C4-314C-4CF6-8F5F-BA3D2259060D}"/>
              </a:ext>
            </a:extLst>
          </p:cNvPr>
          <p:cNvSpPr>
            <a:spLocks noGrp="1"/>
          </p:cNvSpPr>
          <p:nvPr>
            <p:ph type="sldNum" sz="quarter" idx="4"/>
          </p:nvPr>
        </p:nvSpPr>
        <p:spPr/>
        <p:txBody>
          <a:bodyPr/>
          <a:lstStyle/>
          <a:p>
            <a:fld id="{FCE43C0F-8A7B-3A4B-9DB5-B3472E36E833}" type="slidenum">
              <a:rPr lang="en-GB" smtClean="0"/>
              <a:pPr/>
              <a:t>48</a:t>
            </a:fld>
            <a:endParaRPr lang="en-GB" dirty="0"/>
          </a:p>
        </p:txBody>
      </p:sp>
    </p:spTree>
    <p:extLst>
      <p:ext uri="{BB962C8B-B14F-4D97-AF65-F5344CB8AC3E}">
        <p14:creationId xmlns:p14="http://schemas.microsoft.com/office/powerpoint/2010/main" val="17310067"/>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a:xfrm>
            <a:off x="620184" y="1425600"/>
            <a:ext cx="10963200" cy="4525200"/>
          </a:xfrm>
        </p:spPr>
        <p:txBody>
          <a:bodyPr/>
          <a:lstStyle/>
          <a:p>
            <a:r>
              <a:rPr lang="en-US" dirty="0"/>
              <a:t>92 patients with advanced HCC treated </a:t>
            </a:r>
            <a:r>
              <a:rPr lang="fr-FR" dirty="0" err="1"/>
              <a:t>with</a:t>
            </a:r>
            <a:r>
              <a:rPr lang="fr-FR" dirty="0"/>
              <a:t> </a:t>
            </a:r>
            <a:r>
              <a:rPr lang="fr-FR" dirty="0" err="1"/>
              <a:t>lenvatinib</a:t>
            </a:r>
            <a:endParaRPr lang="fr-FR" dirty="0"/>
          </a:p>
          <a:p>
            <a:endParaRPr lang="fr-FR" dirty="0"/>
          </a:p>
        </p:txBody>
      </p:sp>
      <p:sp>
        <p:nvSpPr>
          <p:cNvPr id="2" name="Titre 1"/>
          <p:cNvSpPr>
            <a:spLocks noGrp="1"/>
          </p:cNvSpPr>
          <p:nvPr>
            <p:ph type="title"/>
          </p:nvPr>
        </p:nvSpPr>
        <p:spPr>
          <a:xfrm>
            <a:off x="619200" y="246566"/>
            <a:ext cx="8740800" cy="807285"/>
          </a:xfrm>
        </p:spPr>
        <p:txBody>
          <a:bodyPr>
            <a:noAutofit/>
          </a:bodyPr>
          <a:lstStyle/>
          <a:p>
            <a:r>
              <a:rPr lang="en-US" dirty="0"/>
              <a:t>Real-World effectiveness of </a:t>
            </a:r>
            <a:r>
              <a:rPr lang="en-US" dirty="0" err="1"/>
              <a:t>lenvatinib</a:t>
            </a:r>
            <a:r>
              <a:rPr lang="en-US" dirty="0"/>
              <a:t> in patients with advanced HCC in Korean patients</a:t>
            </a:r>
            <a:endParaRPr lang="fr-FR" dirty="0"/>
          </a:p>
        </p:txBody>
      </p:sp>
      <p:sp>
        <p:nvSpPr>
          <p:cNvPr id="4" name="Content Placeholder 3">
            <a:extLst>
              <a:ext uri="{FF2B5EF4-FFF2-40B4-BE49-F238E27FC236}">
                <a16:creationId xmlns:a16="http://schemas.microsoft.com/office/drawing/2014/main" id="{C44C8812-6D25-4829-A8C3-7A54BBFD305C}"/>
              </a:ext>
            </a:extLst>
          </p:cNvPr>
          <p:cNvSpPr>
            <a:spLocks noGrp="1"/>
          </p:cNvSpPr>
          <p:nvPr>
            <p:ph sz="quarter" idx="15"/>
          </p:nvPr>
        </p:nvSpPr>
        <p:spPr>
          <a:xfrm>
            <a:off x="620184" y="6356351"/>
            <a:ext cx="8116800" cy="365125"/>
          </a:xfrm>
        </p:spPr>
        <p:txBody>
          <a:bodyPr/>
          <a:lstStyle/>
          <a:p>
            <a:r>
              <a:rPr lang="fr-FR" dirty="0" err="1"/>
              <a:t>Cheon</a:t>
            </a:r>
            <a:r>
              <a:rPr lang="fr-FR" dirty="0"/>
              <a:t> J et al. </a:t>
            </a:r>
            <a:r>
              <a:rPr lang="fr-FR" dirty="0" err="1"/>
              <a:t>Liver</a:t>
            </a:r>
            <a:r>
              <a:rPr lang="fr-FR" dirty="0"/>
              <a:t> Cancer 2020;9:613–624</a:t>
            </a:r>
          </a:p>
        </p:txBody>
      </p:sp>
      <p:sp>
        <p:nvSpPr>
          <p:cNvPr id="9" name="Rectangle 8"/>
          <p:cNvSpPr/>
          <p:nvPr/>
        </p:nvSpPr>
        <p:spPr>
          <a:xfrm>
            <a:off x="608616" y="4692953"/>
            <a:ext cx="3374688" cy="1015663"/>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1200" dirty="0">
                <a:latin typeface="SegoeUI"/>
              </a:rPr>
              <a:t>First line</a:t>
            </a:r>
          </a:p>
          <a:p>
            <a:r>
              <a:rPr lang="fr-FR" sz="1200" dirty="0" err="1">
                <a:latin typeface="SegoeUI"/>
              </a:rPr>
              <a:t>median</a:t>
            </a:r>
            <a:r>
              <a:rPr lang="fr-FR" sz="1200" dirty="0">
                <a:latin typeface="SegoeUI"/>
              </a:rPr>
              <a:t> 4.6 </a:t>
            </a:r>
            <a:r>
              <a:rPr lang="fr-FR" sz="1200" dirty="0" err="1">
                <a:latin typeface="SegoeUI"/>
              </a:rPr>
              <a:t>months</a:t>
            </a:r>
            <a:r>
              <a:rPr lang="fr-FR" sz="1200" dirty="0">
                <a:latin typeface="SegoeUI"/>
              </a:rPr>
              <a:t> (95% CI, 3.1–6.1)</a:t>
            </a:r>
          </a:p>
          <a:p>
            <a:endParaRPr lang="fr-FR" sz="1200" dirty="0">
              <a:latin typeface="SegoeUI"/>
            </a:endParaRPr>
          </a:p>
          <a:p>
            <a:r>
              <a:rPr lang="fr-FR" sz="1200" dirty="0">
                <a:latin typeface="SegoeUI"/>
              </a:rPr>
              <a:t>Second or </a:t>
            </a:r>
            <a:r>
              <a:rPr lang="fr-FR" sz="1200" dirty="0" err="1">
                <a:latin typeface="SegoeUI"/>
              </a:rPr>
              <a:t>later</a:t>
            </a:r>
            <a:r>
              <a:rPr lang="fr-FR" sz="1200" dirty="0">
                <a:latin typeface="SegoeUI"/>
              </a:rPr>
              <a:t> </a:t>
            </a:r>
            <a:r>
              <a:rPr lang="fr-FR" sz="1200" dirty="0" err="1">
                <a:latin typeface="SegoeUI"/>
              </a:rPr>
              <a:t>lines</a:t>
            </a:r>
            <a:endParaRPr lang="fr-FR" sz="1200" dirty="0">
              <a:latin typeface="SegoeUI"/>
            </a:endParaRPr>
          </a:p>
          <a:p>
            <a:r>
              <a:rPr lang="fr-FR" sz="1200" dirty="0" err="1">
                <a:latin typeface="SegoeUI"/>
              </a:rPr>
              <a:t>median</a:t>
            </a:r>
            <a:r>
              <a:rPr lang="fr-FR" sz="1200" dirty="0">
                <a:latin typeface="SegoeUI"/>
              </a:rPr>
              <a:t> 4.1 </a:t>
            </a:r>
            <a:r>
              <a:rPr lang="fr-FR" sz="1200" dirty="0" err="1">
                <a:latin typeface="SegoeUI"/>
              </a:rPr>
              <a:t>months</a:t>
            </a:r>
            <a:r>
              <a:rPr lang="fr-FR" sz="1200" dirty="0">
                <a:latin typeface="SegoeUI"/>
              </a:rPr>
              <a:t> (95% CI, 3.1–5.1)</a:t>
            </a:r>
            <a:endParaRPr lang="fr-FR" sz="1200" dirty="0"/>
          </a:p>
        </p:txBody>
      </p:sp>
      <p:sp>
        <p:nvSpPr>
          <p:cNvPr id="10" name="Rectangle 9"/>
          <p:cNvSpPr/>
          <p:nvPr/>
        </p:nvSpPr>
        <p:spPr>
          <a:xfrm>
            <a:off x="4797853" y="4648748"/>
            <a:ext cx="3146102" cy="1015663"/>
          </a:xfrm>
          <a:prstGeom prst="rect">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r>
              <a:rPr lang="fr-FR" sz="1200" dirty="0">
                <a:solidFill>
                  <a:schemeClr val="lt1"/>
                </a:solidFill>
                <a:latin typeface="SegoeUI"/>
              </a:rPr>
              <a:t>First line</a:t>
            </a:r>
          </a:p>
          <a:p>
            <a:r>
              <a:rPr lang="fr-FR" sz="1200" dirty="0" err="1">
                <a:solidFill>
                  <a:schemeClr val="lt1"/>
                </a:solidFill>
                <a:latin typeface="SegoeUI"/>
              </a:rPr>
              <a:t>median</a:t>
            </a:r>
            <a:r>
              <a:rPr lang="fr-FR" sz="1200" dirty="0">
                <a:solidFill>
                  <a:schemeClr val="lt1"/>
                </a:solidFill>
                <a:latin typeface="SegoeUI"/>
              </a:rPr>
              <a:t> 10.7 </a:t>
            </a:r>
            <a:r>
              <a:rPr lang="fr-FR" sz="1200" dirty="0" err="1">
                <a:solidFill>
                  <a:schemeClr val="lt1"/>
                </a:solidFill>
                <a:latin typeface="SegoeUI"/>
              </a:rPr>
              <a:t>months</a:t>
            </a:r>
            <a:r>
              <a:rPr lang="fr-FR" sz="1200" dirty="0">
                <a:solidFill>
                  <a:schemeClr val="lt1"/>
                </a:solidFill>
                <a:latin typeface="SegoeUI"/>
              </a:rPr>
              <a:t> (95% CI, 4.8–16.5)</a:t>
            </a:r>
          </a:p>
          <a:p>
            <a:endParaRPr lang="fr-FR" sz="1200" dirty="0">
              <a:solidFill>
                <a:schemeClr val="lt1"/>
              </a:solidFill>
              <a:latin typeface="SegoeUI"/>
            </a:endParaRPr>
          </a:p>
          <a:p>
            <a:r>
              <a:rPr lang="fr-FR" sz="1200" dirty="0">
                <a:solidFill>
                  <a:schemeClr val="lt1"/>
                </a:solidFill>
                <a:latin typeface="SegoeUI"/>
              </a:rPr>
              <a:t>Second or </a:t>
            </a:r>
            <a:r>
              <a:rPr lang="fr-FR" sz="1200" dirty="0" err="1">
                <a:solidFill>
                  <a:schemeClr val="lt1"/>
                </a:solidFill>
                <a:latin typeface="SegoeUI"/>
              </a:rPr>
              <a:t>later</a:t>
            </a:r>
            <a:r>
              <a:rPr lang="fr-FR" sz="1200" dirty="0">
                <a:solidFill>
                  <a:schemeClr val="lt1"/>
                </a:solidFill>
                <a:latin typeface="SegoeUI"/>
              </a:rPr>
              <a:t> </a:t>
            </a:r>
            <a:r>
              <a:rPr lang="fr-FR" sz="1200" dirty="0" err="1">
                <a:solidFill>
                  <a:schemeClr val="lt1"/>
                </a:solidFill>
                <a:latin typeface="SegoeUI"/>
              </a:rPr>
              <a:t>lines</a:t>
            </a:r>
            <a:endParaRPr lang="fr-FR" sz="1200" dirty="0">
              <a:solidFill>
                <a:schemeClr val="lt1"/>
              </a:solidFill>
              <a:latin typeface="SegoeUI"/>
            </a:endParaRPr>
          </a:p>
          <a:p>
            <a:r>
              <a:rPr lang="fr-FR" sz="1200" dirty="0" err="1">
                <a:solidFill>
                  <a:schemeClr val="lt1"/>
                </a:solidFill>
                <a:latin typeface="SegoeUI"/>
              </a:rPr>
              <a:t>median</a:t>
            </a:r>
            <a:r>
              <a:rPr lang="fr-FR" sz="1200" dirty="0">
                <a:solidFill>
                  <a:schemeClr val="lt1"/>
                </a:solidFill>
                <a:latin typeface="SegoeUI"/>
              </a:rPr>
              <a:t> 6.4 </a:t>
            </a:r>
            <a:r>
              <a:rPr lang="fr-FR" sz="1200" dirty="0" err="1">
                <a:solidFill>
                  <a:schemeClr val="lt1"/>
                </a:solidFill>
                <a:latin typeface="SegoeUI"/>
              </a:rPr>
              <a:t>months</a:t>
            </a:r>
            <a:r>
              <a:rPr lang="fr-FR" sz="1200" dirty="0">
                <a:solidFill>
                  <a:schemeClr val="lt1"/>
                </a:solidFill>
                <a:latin typeface="SegoeUI"/>
              </a:rPr>
              <a:t> (95% CI, 5.1–7.7)</a:t>
            </a:r>
          </a:p>
        </p:txBody>
      </p:sp>
      <p:sp>
        <p:nvSpPr>
          <p:cNvPr id="12" name="Rectangle 11"/>
          <p:cNvSpPr/>
          <p:nvPr/>
        </p:nvSpPr>
        <p:spPr>
          <a:xfrm>
            <a:off x="8486775" y="4692953"/>
            <a:ext cx="2951232" cy="1015663"/>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r>
              <a:rPr lang="fr-FR" sz="1200" dirty="0" err="1">
                <a:solidFill>
                  <a:schemeClr val="lt1"/>
                </a:solidFill>
                <a:latin typeface="SegoeUI"/>
              </a:rPr>
              <a:t>Overall</a:t>
            </a:r>
            <a:r>
              <a:rPr lang="fr-FR" sz="1200" dirty="0">
                <a:solidFill>
                  <a:schemeClr val="lt1"/>
                </a:solidFill>
                <a:latin typeface="SegoeUI"/>
              </a:rPr>
              <a:t> </a:t>
            </a:r>
            <a:r>
              <a:rPr lang="fr-FR" sz="1200" dirty="0" err="1">
                <a:solidFill>
                  <a:schemeClr val="lt1"/>
                </a:solidFill>
                <a:latin typeface="SegoeUI"/>
              </a:rPr>
              <a:t>survival</a:t>
            </a:r>
            <a:endParaRPr lang="fr-FR" sz="1200" dirty="0">
              <a:solidFill>
                <a:schemeClr val="lt1"/>
              </a:solidFill>
              <a:latin typeface="SegoeUI"/>
            </a:endParaRPr>
          </a:p>
          <a:p>
            <a:r>
              <a:rPr lang="fr-FR" sz="1200" dirty="0" err="1">
                <a:solidFill>
                  <a:schemeClr val="lt1"/>
                </a:solidFill>
                <a:latin typeface="SegoeUI"/>
              </a:rPr>
              <a:t>median</a:t>
            </a:r>
            <a:r>
              <a:rPr lang="fr-FR" sz="1200" dirty="0">
                <a:solidFill>
                  <a:schemeClr val="lt1"/>
                </a:solidFill>
                <a:latin typeface="SegoeUI"/>
              </a:rPr>
              <a:t> 5.3 </a:t>
            </a:r>
            <a:r>
              <a:rPr lang="fr-FR" sz="1200" dirty="0" err="1">
                <a:solidFill>
                  <a:schemeClr val="lt1"/>
                </a:solidFill>
                <a:latin typeface="SegoeUI"/>
              </a:rPr>
              <a:t>months</a:t>
            </a:r>
            <a:r>
              <a:rPr lang="fr-FR" sz="1200" dirty="0">
                <a:solidFill>
                  <a:schemeClr val="lt1"/>
                </a:solidFill>
                <a:latin typeface="SegoeUI"/>
              </a:rPr>
              <a:t> (95% CI, 2.0–8.5)</a:t>
            </a:r>
          </a:p>
          <a:p>
            <a:endParaRPr lang="fr-FR" sz="1200" dirty="0">
              <a:solidFill>
                <a:schemeClr val="lt1"/>
              </a:solidFill>
              <a:latin typeface="SegoeUI"/>
            </a:endParaRPr>
          </a:p>
          <a:p>
            <a:r>
              <a:rPr lang="fr-FR" sz="1200" dirty="0">
                <a:solidFill>
                  <a:schemeClr val="lt1"/>
                </a:solidFill>
                <a:latin typeface="SegoeUI"/>
              </a:rPr>
              <a:t>Progression-free </a:t>
            </a:r>
            <a:r>
              <a:rPr lang="fr-FR" sz="1200" dirty="0" err="1">
                <a:solidFill>
                  <a:schemeClr val="lt1"/>
                </a:solidFill>
                <a:latin typeface="SegoeUI"/>
              </a:rPr>
              <a:t>survival</a:t>
            </a:r>
            <a:endParaRPr lang="fr-FR" sz="1200" dirty="0">
              <a:solidFill>
                <a:schemeClr val="lt1"/>
              </a:solidFill>
              <a:latin typeface="SegoeUI"/>
            </a:endParaRPr>
          </a:p>
          <a:p>
            <a:r>
              <a:rPr lang="fr-FR" sz="1200" dirty="0" err="1">
                <a:solidFill>
                  <a:schemeClr val="lt1"/>
                </a:solidFill>
                <a:latin typeface="SegoeUI"/>
              </a:rPr>
              <a:t>median</a:t>
            </a:r>
            <a:r>
              <a:rPr lang="fr-FR" sz="1200" dirty="0">
                <a:solidFill>
                  <a:schemeClr val="lt1"/>
                </a:solidFill>
                <a:latin typeface="SegoeUI"/>
              </a:rPr>
              <a:t> 2.6 </a:t>
            </a:r>
            <a:r>
              <a:rPr lang="fr-FR" sz="1200" dirty="0" err="1">
                <a:solidFill>
                  <a:schemeClr val="lt1"/>
                </a:solidFill>
                <a:latin typeface="SegoeUI"/>
              </a:rPr>
              <a:t>months</a:t>
            </a:r>
            <a:r>
              <a:rPr lang="fr-FR" sz="1200" dirty="0">
                <a:solidFill>
                  <a:schemeClr val="lt1"/>
                </a:solidFill>
                <a:latin typeface="SegoeUI"/>
              </a:rPr>
              <a:t> (95% CI, 0.6–4.6)</a:t>
            </a:r>
          </a:p>
        </p:txBody>
      </p:sp>
      <p:grpSp>
        <p:nvGrpSpPr>
          <p:cNvPr id="168" name="Group 167">
            <a:extLst>
              <a:ext uri="{FF2B5EF4-FFF2-40B4-BE49-F238E27FC236}">
                <a16:creationId xmlns:a16="http://schemas.microsoft.com/office/drawing/2014/main" id="{300DB52F-9229-4CC9-BFEF-29A7CBA096AF}"/>
              </a:ext>
            </a:extLst>
          </p:cNvPr>
          <p:cNvGrpSpPr/>
          <p:nvPr/>
        </p:nvGrpSpPr>
        <p:grpSpPr>
          <a:xfrm>
            <a:off x="583331" y="1796826"/>
            <a:ext cx="3932914" cy="2686458"/>
            <a:chOff x="278531" y="1688538"/>
            <a:chExt cx="4134216" cy="2686458"/>
          </a:xfrm>
        </p:grpSpPr>
        <p:grpSp>
          <p:nvGrpSpPr>
            <p:cNvPr id="166" name="Group 165">
              <a:extLst>
                <a:ext uri="{FF2B5EF4-FFF2-40B4-BE49-F238E27FC236}">
                  <a16:creationId xmlns:a16="http://schemas.microsoft.com/office/drawing/2014/main" id="{72E90E20-AC8D-495C-B898-5DC3E8D56966}"/>
                </a:ext>
              </a:extLst>
            </p:cNvPr>
            <p:cNvGrpSpPr/>
            <p:nvPr/>
          </p:nvGrpSpPr>
          <p:grpSpPr>
            <a:xfrm>
              <a:off x="871372" y="2025559"/>
              <a:ext cx="2893893" cy="1645730"/>
              <a:chOff x="866634" y="2039773"/>
              <a:chExt cx="2893893" cy="1645730"/>
            </a:xfrm>
          </p:grpSpPr>
          <p:sp>
            <p:nvSpPr>
              <p:cNvPr id="83" name="Freeform: Shape 82">
                <a:extLst>
                  <a:ext uri="{FF2B5EF4-FFF2-40B4-BE49-F238E27FC236}">
                    <a16:creationId xmlns:a16="http://schemas.microsoft.com/office/drawing/2014/main" id="{19C87020-0382-4507-B022-EEF9A1F2CEF9}"/>
                  </a:ext>
                </a:extLst>
              </p:cNvPr>
              <p:cNvSpPr/>
              <p:nvPr/>
            </p:nvSpPr>
            <p:spPr>
              <a:xfrm>
                <a:off x="867532" y="2039773"/>
                <a:ext cx="2892995" cy="1467421"/>
              </a:xfrm>
              <a:custGeom>
                <a:avLst/>
                <a:gdLst>
                  <a:gd name="connsiteX0" fmla="*/ 0 w 2892995"/>
                  <a:gd name="connsiteY0" fmla="*/ 0 h 1467421"/>
                  <a:gd name="connsiteX1" fmla="*/ 141980 w 2892995"/>
                  <a:gd name="connsiteY1" fmla="*/ 0 h 1467421"/>
                  <a:gd name="connsiteX2" fmla="*/ 141980 w 2892995"/>
                  <a:gd name="connsiteY2" fmla="*/ 37356 h 1467421"/>
                  <a:gd name="connsiteX3" fmla="*/ 160080 w 2892995"/>
                  <a:gd name="connsiteY3" fmla="*/ 37356 h 1467421"/>
                  <a:gd name="connsiteX4" fmla="*/ 160080 w 2892995"/>
                  <a:gd name="connsiteY4" fmla="*/ 70091 h 1467421"/>
                  <a:gd name="connsiteX5" fmla="*/ 235691 w 2892995"/>
                  <a:gd name="connsiteY5" fmla="*/ 70091 h 1467421"/>
                  <a:gd name="connsiteX6" fmla="*/ 235691 w 2892995"/>
                  <a:gd name="connsiteY6" fmla="*/ 144675 h 1467421"/>
                  <a:gd name="connsiteX7" fmla="*/ 246603 w 2892995"/>
                  <a:gd name="connsiteY7" fmla="*/ 144675 h 1467421"/>
                  <a:gd name="connsiteX8" fmla="*/ 246603 w 2892995"/>
                  <a:gd name="connsiteY8" fmla="*/ 174714 h 1467421"/>
                  <a:gd name="connsiteX9" fmla="*/ 253792 w 2892995"/>
                  <a:gd name="connsiteY9" fmla="*/ 174714 h 1467421"/>
                  <a:gd name="connsiteX10" fmla="*/ 253792 w 2892995"/>
                  <a:gd name="connsiteY10" fmla="*/ 207449 h 1467421"/>
                  <a:gd name="connsiteX11" fmla="*/ 283831 w 2892995"/>
                  <a:gd name="connsiteY11" fmla="*/ 207449 h 1467421"/>
                  <a:gd name="connsiteX12" fmla="*/ 283831 w 2892995"/>
                  <a:gd name="connsiteY12" fmla="*/ 251096 h 1467421"/>
                  <a:gd name="connsiteX13" fmla="*/ 298465 w 2892995"/>
                  <a:gd name="connsiteY13" fmla="*/ 251096 h 1467421"/>
                  <a:gd name="connsiteX14" fmla="*/ 298465 w 2892995"/>
                  <a:gd name="connsiteY14" fmla="*/ 287425 h 1467421"/>
                  <a:gd name="connsiteX15" fmla="*/ 312073 w 2892995"/>
                  <a:gd name="connsiteY15" fmla="*/ 287425 h 1467421"/>
                  <a:gd name="connsiteX16" fmla="*/ 312073 w 2892995"/>
                  <a:gd name="connsiteY16" fmla="*/ 322086 h 1467421"/>
                  <a:gd name="connsiteX17" fmla="*/ 339288 w 2892995"/>
                  <a:gd name="connsiteY17" fmla="*/ 322086 h 1467421"/>
                  <a:gd name="connsiteX18" fmla="*/ 339288 w 2892995"/>
                  <a:gd name="connsiteY18" fmla="*/ 355719 h 1467421"/>
                  <a:gd name="connsiteX19" fmla="*/ 396670 w 2892995"/>
                  <a:gd name="connsiteY19" fmla="*/ 355719 h 1467421"/>
                  <a:gd name="connsiteX20" fmla="*/ 396670 w 2892995"/>
                  <a:gd name="connsiteY20" fmla="*/ 413872 h 1467421"/>
                  <a:gd name="connsiteX21" fmla="*/ 425811 w 2892995"/>
                  <a:gd name="connsiteY21" fmla="*/ 413872 h 1467421"/>
                  <a:gd name="connsiteX22" fmla="*/ 425811 w 2892995"/>
                  <a:gd name="connsiteY22" fmla="*/ 456748 h 1467421"/>
                  <a:gd name="connsiteX23" fmla="*/ 432101 w 2892995"/>
                  <a:gd name="connsiteY23" fmla="*/ 456748 h 1467421"/>
                  <a:gd name="connsiteX24" fmla="*/ 432101 w 2892995"/>
                  <a:gd name="connsiteY24" fmla="*/ 480368 h 1467421"/>
                  <a:gd name="connsiteX25" fmla="*/ 645969 w 2892995"/>
                  <a:gd name="connsiteY25" fmla="*/ 480368 h 1467421"/>
                  <a:gd name="connsiteX26" fmla="*/ 645969 w 2892995"/>
                  <a:gd name="connsiteY26" fmla="*/ 519522 h 1467421"/>
                  <a:gd name="connsiteX27" fmla="*/ 662272 w 2892995"/>
                  <a:gd name="connsiteY27" fmla="*/ 519522 h 1467421"/>
                  <a:gd name="connsiteX28" fmla="*/ 662272 w 2892995"/>
                  <a:gd name="connsiteY28" fmla="*/ 564067 h 1467421"/>
                  <a:gd name="connsiteX29" fmla="*/ 695007 w 2892995"/>
                  <a:gd name="connsiteY29" fmla="*/ 564067 h 1467421"/>
                  <a:gd name="connsiteX30" fmla="*/ 695007 w 2892995"/>
                  <a:gd name="connsiteY30" fmla="*/ 606815 h 1467421"/>
                  <a:gd name="connsiteX31" fmla="*/ 777807 w 2892995"/>
                  <a:gd name="connsiteY31" fmla="*/ 606815 h 1467421"/>
                  <a:gd name="connsiteX32" fmla="*/ 777807 w 2892995"/>
                  <a:gd name="connsiteY32" fmla="*/ 650461 h 1467421"/>
                  <a:gd name="connsiteX33" fmla="*/ 790516 w 2892995"/>
                  <a:gd name="connsiteY33" fmla="*/ 650461 h 1467421"/>
                  <a:gd name="connsiteX34" fmla="*/ 790516 w 2892995"/>
                  <a:gd name="connsiteY34" fmla="*/ 697702 h 1467421"/>
                  <a:gd name="connsiteX35" fmla="*/ 829669 w 2892995"/>
                  <a:gd name="connsiteY35" fmla="*/ 697702 h 1467421"/>
                  <a:gd name="connsiteX36" fmla="*/ 829669 w 2892995"/>
                  <a:gd name="connsiteY36" fmla="*/ 746869 h 1467421"/>
                  <a:gd name="connsiteX37" fmla="*/ 881532 w 2892995"/>
                  <a:gd name="connsiteY37" fmla="*/ 746869 h 1467421"/>
                  <a:gd name="connsiteX38" fmla="*/ 881532 w 2892995"/>
                  <a:gd name="connsiteY38" fmla="*/ 800528 h 1467421"/>
                  <a:gd name="connsiteX39" fmla="*/ 890646 w 2892995"/>
                  <a:gd name="connsiteY39" fmla="*/ 800528 h 1467421"/>
                  <a:gd name="connsiteX40" fmla="*/ 890646 w 2892995"/>
                  <a:gd name="connsiteY40" fmla="*/ 855087 h 1467421"/>
                  <a:gd name="connsiteX41" fmla="*/ 909774 w 2892995"/>
                  <a:gd name="connsiteY41" fmla="*/ 855087 h 1467421"/>
                  <a:gd name="connsiteX42" fmla="*/ 909774 w 2892995"/>
                  <a:gd name="connsiteY42" fmla="*/ 915165 h 1467421"/>
                  <a:gd name="connsiteX43" fmla="*/ 936090 w 2892995"/>
                  <a:gd name="connsiteY43" fmla="*/ 915165 h 1467421"/>
                  <a:gd name="connsiteX44" fmla="*/ 936090 w 2892995"/>
                  <a:gd name="connsiteY44" fmla="*/ 958811 h 1467421"/>
                  <a:gd name="connsiteX45" fmla="*/ 1007080 w 2892995"/>
                  <a:gd name="connsiteY45" fmla="*/ 958811 h 1467421"/>
                  <a:gd name="connsiteX46" fmla="*/ 1007080 w 2892995"/>
                  <a:gd name="connsiteY46" fmla="*/ 1012471 h 1467421"/>
                  <a:gd name="connsiteX47" fmla="*/ 1016194 w 2892995"/>
                  <a:gd name="connsiteY47" fmla="*/ 1012471 h 1467421"/>
                  <a:gd name="connsiteX48" fmla="*/ 1016194 w 2892995"/>
                  <a:gd name="connsiteY48" fmla="*/ 1068056 h 1467421"/>
                  <a:gd name="connsiteX49" fmla="*/ 1189882 w 2892995"/>
                  <a:gd name="connsiteY49" fmla="*/ 1068056 h 1467421"/>
                  <a:gd name="connsiteX50" fmla="*/ 1189882 w 2892995"/>
                  <a:gd name="connsiteY50" fmla="*/ 1120817 h 1467421"/>
                  <a:gd name="connsiteX51" fmla="*/ 1198996 w 2892995"/>
                  <a:gd name="connsiteY51" fmla="*/ 1120817 h 1467421"/>
                  <a:gd name="connsiteX52" fmla="*/ 1198996 w 2892995"/>
                  <a:gd name="connsiteY52" fmla="*/ 1172679 h 1467421"/>
                  <a:gd name="connsiteX53" fmla="*/ 1212604 w 2892995"/>
                  <a:gd name="connsiteY53" fmla="*/ 1172679 h 1467421"/>
                  <a:gd name="connsiteX54" fmla="*/ 1212604 w 2892995"/>
                  <a:gd name="connsiteY54" fmla="*/ 1229933 h 1467421"/>
                  <a:gd name="connsiteX55" fmla="*/ 1272682 w 2892995"/>
                  <a:gd name="connsiteY55" fmla="*/ 1229933 h 1467421"/>
                  <a:gd name="connsiteX56" fmla="*/ 1272682 w 2892995"/>
                  <a:gd name="connsiteY56" fmla="*/ 1290011 h 1467421"/>
                  <a:gd name="connsiteX57" fmla="*/ 2012362 w 2892995"/>
                  <a:gd name="connsiteY57" fmla="*/ 1290011 h 1467421"/>
                  <a:gd name="connsiteX58" fmla="*/ 2012362 w 2892995"/>
                  <a:gd name="connsiteY58" fmla="*/ 1372811 h 1467421"/>
                  <a:gd name="connsiteX59" fmla="*/ 2247925 w 2892995"/>
                  <a:gd name="connsiteY59" fmla="*/ 1372811 h 1467421"/>
                  <a:gd name="connsiteX60" fmla="*/ 2247925 w 2892995"/>
                  <a:gd name="connsiteY60" fmla="*/ 1467421 h 1467421"/>
                  <a:gd name="connsiteX61" fmla="*/ 2892995 w 2892995"/>
                  <a:gd name="connsiteY61" fmla="*/ 1467421 h 1467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892995" h="1467421">
                    <a:moveTo>
                      <a:pt x="0" y="0"/>
                    </a:moveTo>
                    <a:lnTo>
                      <a:pt x="141980" y="0"/>
                    </a:lnTo>
                    <a:lnTo>
                      <a:pt x="141980" y="37356"/>
                    </a:lnTo>
                    <a:lnTo>
                      <a:pt x="160080" y="37356"/>
                    </a:lnTo>
                    <a:lnTo>
                      <a:pt x="160080" y="70091"/>
                    </a:lnTo>
                    <a:lnTo>
                      <a:pt x="235691" y="70091"/>
                    </a:lnTo>
                    <a:lnTo>
                      <a:pt x="235691" y="144675"/>
                    </a:lnTo>
                    <a:lnTo>
                      <a:pt x="246603" y="144675"/>
                    </a:lnTo>
                    <a:lnTo>
                      <a:pt x="246603" y="174714"/>
                    </a:lnTo>
                    <a:lnTo>
                      <a:pt x="253792" y="174714"/>
                    </a:lnTo>
                    <a:lnTo>
                      <a:pt x="253792" y="207449"/>
                    </a:lnTo>
                    <a:lnTo>
                      <a:pt x="283831" y="207449"/>
                    </a:lnTo>
                    <a:lnTo>
                      <a:pt x="283831" y="251096"/>
                    </a:lnTo>
                    <a:lnTo>
                      <a:pt x="298465" y="251096"/>
                    </a:lnTo>
                    <a:lnTo>
                      <a:pt x="298465" y="287425"/>
                    </a:lnTo>
                    <a:lnTo>
                      <a:pt x="312073" y="287425"/>
                    </a:lnTo>
                    <a:lnTo>
                      <a:pt x="312073" y="322086"/>
                    </a:lnTo>
                    <a:lnTo>
                      <a:pt x="339288" y="322086"/>
                    </a:lnTo>
                    <a:lnTo>
                      <a:pt x="339288" y="355719"/>
                    </a:lnTo>
                    <a:lnTo>
                      <a:pt x="396670" y="355719"/>
                    </a:lnTo>
                    <a:lnTo>
                      <a:pt x="396670" y="413872"/>
                    </a:lnTo>
                    <a:lnTo>
                      <a:pt x="425811" y="413872"/>
                    </a:lnTo>
                    <a:lnTo>
                      <a:pt x="425811" y="456748"/>
                    </a:lnTo>
                    <a:lnTo>
                      <a:pt x="432101" y="456748"/>
                    </a:lnTo>
                    <a:lnTo>
                      <a:pt x="432101" y="480368"/>
                    </a:lnTo>
                    <a:lnTo>
                      <a:pt x="645969" y="480368"/>
                    </a:lnTo>
                    <a:lnTo>
                      <a:pt x="645969" y="519522"/>
                    </a:lnTo>
                    <a:lnTo>
                      <a:pt x="662272" y="519522"/>
                    </a:lnTo>
                    <a:lnTo>
                      <a:pt x="662272" y="564067"/>
                    </a:lnTo>
                    <a:lnTo>
                      <a:pt x="695007" y="564067"/>
                    </a:lnTo>
                    <a:lnTo>
                      <a:pt x="695007" y="606815"/>
                    </a:lnTo>
                    <a:lnTo>
                      <a:pt x="777807" y="606815"/>
                    </a:lnTo>
                    <a:lnTo>
                      <a:pt x="777807" y="650461"/>
                    </a:lnTo>
                    <a:lnTo>
                      <a:pt x="790516" y="650461"/>
                    </a:lnTo>
                    <a:lnTo>
                      <a:pt x="790516" y="697702"/>
                    </a:lnTo>
                    <a:lnTo>
                      <a:pt x="829669" y="697702"/>
                    </a:lnTo>
                    <a:lnTo>
                      <a:pt x="829669" y="746869"/>
                    </a:lnTo>
                    <a:lnTo>
                      <a:pt x="881532" y="746869"/>
                    </a:lnTo>
                    <a:lnTo>
                      <a:pt x="881532" y="800528"/>
                    </a:lnTo>
                    <a:lnTo>
                      <a:pt x="890646" y="800528"/>
                    </a:lnTo>
                    <a:lnTo>
                      <a:pt x="890646" y="855087"/>
                    </a:lnTo>
                    <a:lnTo>
                      <a:pt x="909774" y="855087"/>
                    </a:lnTo>
                    <a:lnTo>
                      <a:pt x="909774" y="915165"/>
                    </a:lnTo>
                    <a:lnTo>
                      <a:pt x="936090" y="915165"/>
                    </a:lnTo>
                    <a:lnTo>
                      <a:pt x="936090" y="958811"/>
                    </a:lnTo>
                    <a:lnTo>
                      <a:pt x="1007080" y="958811"/>
                    </a:lnTo>
                    <a:lnTo>
                      <a:pt x="1007080" y="1012471"/>
                    </a:lnTo>
                    <a:lnTo>
                      <a:pt x="1016194" y="1012471"/>
                    </a:lnTo>
                    <a:lnTo>
                      <a:pt x="1016194" y="1068056"/>
                    </a:lnTo>
                    <a:lnTo>
                      <a:pt x="1189882" y="1068056"/>
                    </a:lnTo>
                    <a:lnTo>
                      <a:pt x="1189882" y="1120817"/>
                    </a:lnTo>
                    <a:lnTo>
                      <a:pt x="1198996" y="1120817"/>
                    </a:lnTo>
                    <a:lnTo>
                      <a:pt x="1198996" y="1172679"/>
                    </a:lnTo>
                    <a:lnTo>
                      <a:pt x="1212604" y="1172679"/>
                    </a:lnTo>
                    <a:lnTo>
                      <a:pt x="1212604" y="1229933"/>
                    </a:lnTo>
                    <a:lnTo>
                      <a:pt x="1272682" y="1229933"/>
                    </a:lnTo>
                    <a:lnTo>
                      <a:pt x="1272682" y="1290011"/>
                    </a:lnTo>
                    <a:lnTo>
                      <a:pt x="2012362" y="1290011"/>
                    </a:lnTo>
                    <a:lnTo>
                      <a:pt x="2012362" y="1372811"/>
                    </a:lnTo>
                    <a:lnTo>
                      <a:pt x="2247925" y="1372811"/>
                    </a:lnTo>
                    <a:lnTo>
                      <a:pt x="2247925" y="1467421"/>
                    </a:lnTo>
                    <a:lnTo>
                      <a:pt x="2892995" y="1467421"/>
                    </a:lnTo>
                  </a:path>
                </a:pathLst>
              </a:custGeom>
              <a:noFill/>
              <a:ln w="12700" cap="flat">
                <a:solidFill>
                  <a:schemeClr val="accent2"/>
                </a:solidFill>
                <a:prstDash val="solid"/>
                <a:miter/>
              </a:ln>
            </p:spPr>
            <p:txBody>
              <a:bodyPr rtlCol="0" anchor="ctr"/>
              <a:lstStyle/>
              <a:p>
                <a:endParaRPr lang="en-GB"/>
              </a:p>
            </p:txBody>
          </p:sp>
          <p:grpSp>
            <p:nvGrpSpPr>
              <p:cNvPr id="163" name="Group 162">
                <a:extLst>
                  <a:ext uri="{FF2B5EF4-FFF2-40B4-BE49-F238E27FC236}">
                    <a16:creationId xmlns:a16="http://schemas.microsoft.com/office/drawing/2014/main" id="{9472F4B8-5620-4109-BC5B-B650D46E97A6}"/>
                  </a:ext>
                </a:extLst>
              </p:cNvPr>
              <p:cNvGrpSpPr/>
              <p:nvPr/>
            </p:nvGrpSpPr>
            <p:grpSpPr>
              <a:xfrm>
                <a:off x="866634" y="2044266"/>
                <a:ext cx="2258451" cy="1641237"/>
                <a:chOff x="866634" y="2044266"/>
                <a:chExt cx="2258451" cy="1641237"/>
              </a:xfrm>
            </p:grpSpPr>
            <p:sp>
              <p:nvSpPr>
                <p:cNvPr id="86" name="Freeform: Shape 85">
                  <a:extLst>
                    <a:ext uri="{FF2B5EF4-FFF2-40B4-BE49-F238E27FC236}">
                      <a16:creationId xmlns:a16="http://schemas.microsoft.com/office/drawing/2014/main" id="{782F78C3-97AB-44DB-AD1C-BBC5F7A29C85}"/>
                    </a:ext>
                  </a:extLst>
                </p:cNvPr>
                <p:cNvSpPr/>
                <p:nvPr/>
              </p:nvSpPr>
              <p:spPr>
                <a:xfrm>
                  <a:off x="866634" y="2044266"/>
                  <a:ext cx="2237912" cy="1611198"/>
                </a:xfrm>
                <a:custGeom>
                  <a:avLst/>
                  <a:gdLst>
                    <a:gd name="connsiteX0" fmla="*/ 0 w 2237912"/>
                    <a:gd name="connsiteY0" fmla="*/ 0 h 1611198"/>
                    <a:gd name="connsiteX1" fmla="*/ 179208 w 2237912"/>
                    <a:gd name="connsiteY1" fmla="*/ 0 h 1611198"/>
                    <a:gd name="connsiteX2" fmla="*/ 179208 w 2237912"/>
                    <a:gd name="connsiteY2" fmla="*/ 119258 h 1611198"/>
                    <a:gd name="connsiteX3" fmla="*/ 401163 w 2237912"/>
                    <a:gd name="connsiteY3" fmla="*/ 119258 h 1611198"/>
                    <a:gd name="connsiteX4" fmla="*/ 401163 w 2237912"/>
                    <a:gd name="connsiteY4" fmla="*/ 254819 h 1611198"/>
                    <a:gd name="connsiteX5" fmla="*/ 592181 w 2237912"/>
                    <a:gd name="connsiteY5" fmla="*/ 254819 h 1611198"/>
                    <a:gd name="connsiteX6" fmla="*/ 592181 w 2237912"/>
                    <a:gd name="connsiteY6" fmla="*/ 383961 h 1611198"/>
                    <a:gd name="connsiteX7" fmla="*/ 611308 w 2237912"/>
                    <a:gd name="connsiteY7" fmla="*/ 383961 h 1611198"/>
                    <a:gd name="connsiteX8" fmla="*/ 611308 w 2237912"/>
                    <a:gd name="connsiteY8" fmla="*/ 507712 h 1611198"/>
                    <a:gd name="connsiteX9" fmla="*/ 633132 w 2237912"/>
                    <a:gd name="connsiteY9" fmla="*/ 507712 h 1611198"/>
                    <a:gd name="connsiteX10" fmla="*/ 633132 w 2237912"/>
                    <a:gd name="connsiteY10" fmla="*/ 636854 h 1611198"/>
                    <a:gd name="connsiteX11" fmla="*/ 781401 w 2237912"/>
                    <a:gd name="connsiteY11" fmla="*/ 636854 h 1611198"/>
                    <a:gd name="connsiteX12" fmla="*/ 781401 w 2237912"/>
                    <a:gd name="connsiteY12" fmla="*/ 776009 h 1611198"/>
                    <a:gd name="connsiteX13" fmla="*/ 891545 w 2237912"/>
                    <a:gd name="connsiteY13" fmla="*/ 776009 h 1611198"/>
                    <a:gd name="connsiteX14" fmla="*/ 891545 w 2237912"/>
                    <a:gd name="connsiteY14" fmla="*/ 1032754 h 1611198"/>
                    <a:gd name="connsiteX15" fmla="*/ 958812 w 2237912"/>
                    <a:gd name="connsiteY15" fmla="*/ 1032754 h 1611198"/>
                    <a:gd name="connsiteX16" fmla="*/ 958812 w 2237912"/>
                    <a:gd name="connsiteY16" fmla="*/ 1165362 h 1611198"/>
                    <a:gd name="connsiteX17" fmla="*/ 1117095 w 2237912"/>
                    <a:gd name="connsiteY17" fmla="*/ 1165362 h 1611198"/>
                    <a:gd name="connsiteX18" fmla="*/ 1117095 w 2237912"/>
                    <a:gd name="connsiteY18" fmla="*/ 1287315 h 1611198"/>
                    <a:gd name="connsiteX19" fmla="*/ 1333659 w 2237912"/>
                    <a:gd name="connsiteY19" fmla="*/ 1287315 h 1611198"/>
                    <a:gd name="connsiteX20" fmla="*/ 1333659 w 2237912"/>
                    <a:gd name="connsiteY20" fmla="*/ 1450091 h 1611198"/>
                    <a:gd name="connsiteX21" fmla="*/ 1446498 w 2237912"/>
                    <a:gd name="connsiteY21" fmla="*/ 1450091 h 1611198"/>
                    <a:gd name="connsiteX22" fmla="*/ 1446498 w 2237912"/>
                    <a:gd name="connsiteY22" fmla="*/ 1611198 h 1611198"/>
                    <a:gd name="connsiteX23" fmla="*/ 2237912 w 2237912"/>
                    <a:gd name="connsiteY23" fmla="*/ 1611198 h 1611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912" h="1611198">
                      <a:moveTo>
                        <a:pt x="0" y="0"/>
                      </a:moveTo>
                      <a:lnTo>
                        <a:pt x="179208" y="0"/>
                      </a:lnTo>
                      <a:lnTo>
                        <a:pt x="179208" y="119258"/>
                      </a:lnTo>
                      <a:lnTo>
                        <a:pt x="401163" y="119258"/>
                      </a:lnTo>
                      <a:lnTo>
                        <a:pt x="401163" y="254819"/>
                      </a:lnTo>
                      <a:lnTo>
                        <a:pt x="592181" y="254819"/>
                      </a:lnTo>
                      <a:lnTo>
                        <a:pt x="592181" y="383961"/>
                      </a:lnTo>
                      <a:lnTo>
                        <a:pt x="611308" y="383961"/>
                      </a:lnTo>
                      <a:lnTo>
                        <a:pt x="611308" y="507712"/>
                      </a:lnTo>
                      <a:lnTo>
                        <a:pt x="633132" y="507712"/>
                      </a:lnTo>
                      <a:lnTo>
                        <a:pt x="633132" y="636854"/>
                      </a:lnTo>
                      <a:lnTo>
                        <a:pt x="781401" y="636854"/>
                      </a:lnTo>
                      <a:lnTo>
                        <a:pt x="781401" y="776009"/>
                      </a:lnTo>
                      <a:lnTo>
                        <a:pt x="891545" y="776009"/>
                      </a:lnTo>
                      <a:lnTo>
                        <a:pt x="891545" y="1032754"/>
                      </a:lnTo>
                      <a:lnTo>
                        <a:pt x="958812" y="1032754"/>
                      </a:lnTo>
                      <a:lnTo>
                        <a:pt x="958812" y="1165362"/>
                      </a:lnTo>
                      <a:lnTo>
                        <a:pt x="1117095" y="1165362"/>
                      </a:lnTo>
                      <a:lnTo>
                        <a:pt x="1117095" y="1287315"/>
                      </a:lnTo>
                      <a:lnTo>
                        <a:pt x="1333659" y="1287315"/>
                      </a:lnTo>
                      <a:lnTo>
                        <a:pt x="1333659" y="1450091"/>
                      </a:lnTo>
                      <a:lnTo>
                        <a:pt x="1446498" y="1450091"/>
                      </a:lnTo>
                      <a:lnTo>
                        <a:pt x="1446498" y="1611198"/>
                      </a:lnTo>
                      <a:lnTo>
                        <a:pt x="2237912" y="1611198"/>
                      </a:lnTo>
                    </a:path>
                  </a:pathLst>
                </a:custGeom>
                <a:noFill/>
                <a:ln w="12700" cap="flat">
                  <a:solidFill>
                    <a:schemeClr val="accent1"/>
                  </a:solidFill>
                  <a:prstDash val="solid"/>
                  <a:miter/>
                </a:ln>
              </p:spPr>
              <p:txBody>
                <a:bodyPr rtlCol="0" anchor="ctr"/>
                <a:lstStyle/>
                <a:p>
                  <a:endParaRPr lang="en-GB"/>
                </a:p>
              </p:txBody>
            </p:sp>
            <p:sp>
              <p:nvSpPr>
                <p:cNvPr id="109" name="Freeform: Shape 108">
                  <a:extLst>
                    <a:ext uri="{FF2B5EF4-FFF2-40B4-BE49-F238E27FC236}">
                      <a16:creationId xmlns:a16="http://schemas.microsoft.com/office/drawing/2014/main" id="{16BCF0B6-5DF4-4B6E-AF82-DF2A5199871E}"/>
                    </a:ext>
                  </a:extLst>
                </p:cNvPr>
                <p:cNvSpPr/>
                <p:nvPr/>
              </p:nvSpPr>
              <p:spPr>
                <a:xfrm>
                  <a:off x="1211441" y="2132586"/>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1D5B52D5-AFF9-46E0-9C19-F6EA0C3D018E}"/>
                    </a:ext>
                  </a:extLst>
                </p:cNvPr>
                <p:cNvSpPr/>
                <p:nvPr/>
              </p:nvSpPr>
              <p:spPr>
                <a:xfrm>
                  <a:off x="1181402" y="2162625"/>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111" name="Freeform: Shape 110">
                  <a:extLst>
                    <a:ext uri="{FF2B5EF4-FFF2-40B4-BE49-F238E27FC236}">
                      <a16:creationId xmlns:a16="http://schemas.microsoft.com/office/drawing/2014/main" id="{750393F9-7C3A-4C75-84ED-5A47362841CF}"/>
                    </a:ext>
                  </a:extLst>
                </p:cNvPr>
                <p:cNvSpPr/>
                <p:nvPr/>
              </p:nvSpPr>
              <p:spPr>
                <a:xfrm>
                  <a:off x="2644717" y="362542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7445B9EF-215C-4365-979A-454CB415FED9}"/>
                    </a:ext>
                  </a:extLst>
                </p:cNvPr>
                <p:cNvSpPr/>
                <p:nvPr/>
              </p:nvSpPr>
              <p:spPr>
                <a:xfrm>
                  <a:off x="2614677" y="365546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113" name="Freeform: Shape 112">
                  <a:extLst>
                    <a:ext uri="{FF2B5EF4-FFF2-40B4-BE49-F238E27FC236}">
                      <a16:creationId xmlns:a16="http://schemas.microsoft.com/office/drawing/2014/main" id="{3B4B5982-D1BB-45BC-BA26-697E580582C6}"/>
                    </a:ext>
                  </a:extLst>
                </p:cNvPr>
                <p:cNvSpPr/>
                <p:nvPr/>
              </p:nvSpPr>
              <p:spPr>
                <a:xfrm>
                  <a:off x="3095046" y="3624912"/>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14" name="Freeform: Shape 113">
                  <a:extLst>
                    <a:ext uri="{FF2B5EF4-FFF2-40B4-BE49-F238E27FC236}">
                      <a16:creationId xmlns:a16="http://schemas.microsoft.com/office/drawing/2014/main" id="{E10C8905-0AFB-4E4D-BE35-77F66B2748A3}"/>
                    </a:ext>
                  </a:extLst>
                </p:cNvPr>
                <p:cNvSpPr/>
                <p:nvPr/>
              </p:nvSpPr>
              <p:spPr>
                <a:xfrm>
                  <a:off x="3065007" y="3654951"/>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grpSp>
          <p:sp>
            <p:nvSpPr>
              <p:cNvPr id="146" name="Freeform: Shape 145">
                <a:extLst>
                  <a:ext uri="{FF2B5EF4-FFF2-40B4-BE49-F238E27FC236}">
                    <a16:creationId xmlns:a16="http://schemas.microsoft.com/office/drawing/2014/main" id="{0DAC3BDF-CA43-40F4-A10D-AB634C100FE3}"/>
                  </a:ext>
                </a:extLst>
              </p:cNvPr>
              <p:cNvSpPr/>
              <p:nvPr/>
            </p:nvSpPr>
            <p:spPr>
              <a:xfrm>
                <a:off x="3658086" y="347715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7E675378-CD63-4A4E-A486-8BC62FC45F33}"/>
                  </a:ext>
                </a:extLst>
              </p:cNvPr>
              <p:cNvSpPr/>
              <p:nvPr/>
            </p:nvSpPr>
            <p:spPr>
              <a:xfrm>
                <a:off x="3628047" y="3507195"/>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267822CB-3DC1-4B6E-9103-E5E0DC958616}"/>
                  </a:ext>
                </a:extLst>
              </p:cNvPr>
              <p:cNvSpPr/>
              <p:nvPr/>
            </p:nvSpPr>
            <p:spPr>
              <a:xfrm>
                <a:off x="3507506" y="347715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8E52D867-3E90-4C67-85F8-37F545090BF6}"/>
                  </a:ext>
                </a:extLst>
              </p:cNvPr>
              <p:cNvSpPr/>
              <p:nvPr/>
            </p:nvSpPr>
            <p:spPr>
              <a:xfrm>
                <a:off x="3477595" y="3507195"/>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19636C80-52F6-4B4D-869C-0B1FFDFD56B8}"/>
                  </a:ext>
                </a:extLst>
              </p:cNvPr>
              <p:cNvSpPr/>
              <p:nvPr/>
            </p:nvSpPr>
            <p:spPr>
              <a:xfrm>
                <a:off x="3021360" y="3384342"/>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E8A78625-D2E1-47A2-AFDD-5E1C0A15A77A}"/>
                  </a:ext>
                </a:extLst>
              </p:cNvPr>
              <p:cNvSpPr/>
              <p:nvPr/>
            </p:nvSpPr>
            <p:spPr>
              <a:xfrm>
                <a:off x="2991321" y="3414381"/>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775475A6-0E38-4442-8988-583B147A2F4D}"/>
                  </a:ext>
                </a:extLst>
              </p:cNvPr>
              <p:cNvSpPr/>
              <p:nvPr/>
            </p:nvSpPr>
            <p:spPr>
              <a:xfrm>
                <a:off x="2329049" y="329974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9B4E7A62-5183-409B-99EE-29CC0E2BCF7A}"/>
                  </a:ext>
                </a:extLst>
              </p:cNvPr>
              <p:cNvSpPr/>
              <p:nvPr/>
            </p:nvSpPr>
            <p:spPr>
              <a:xfrm>
                <a:off x="2299010" y="332978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C084E5AD-D6BA-4A86-8BB9-0AC9084D9221}"/>
                  </a:ext>
                </a:extLst>
              </p:cNvPr>
              <p:cNvSpPr/>
              <p:nvPr/>
            </p:nvSpPr>
            <p:spPr>
              <a:xfrm>
                <a:off x="2262167" y="329974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8668504E-1D53-4B95-BDE0-A20016459E95}"/>
                  </a:ext>
                </a:extLst>
              </p:cNvPr>
              <p:cNvSpPr/>
              <p:nvPr/>
            </p:nvSpPr>
            <p:spPr>
              <a:xfrm>
                <a:off x="2232128" y="332978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F3DE2163-4756-47FC-B3EA-EC694CFAE467}"/>
                  </a:ext>
                </a:extLst>
              </p:cNvPr>
              <p:cNvSpPr/>
              <p:nvPr/>
            </p:nvSpPr>
            <p:spPr>
              <a:xfrm>
                <a:off x="2015564" y="307817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03BD081D-DF07-4C11-AE2D-864E9386285A}"/>
                  </a:ext>
                </a:extLst>
              </p:cNvPr>
              <p:cNvSpPr/>
              <p:nvPr/>
            </p:nvSpPr>
            <p:spPr>
              <a:xfrm>
                <a:off x="1985654" y="3108214"/>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3F973110-B1F2-4C94-AE0B-18D5B12ED7DF}"/>
                  </a:ext>
                </a:extLst>
              </p:cNvPr>
              <p:cNvSpPr/>
              <p:nvPr/>
            </p:nvSpPr>
            <p:spPr>
              <a:xfrm>
                <a:off x="1406053" y="2492798"/>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A1027680-55F7-4ADE-BF8F-6FA98C7B4C8C}"/>
                  </a:ext>
                </a:extLst>
              </p:cNvPr>
              <p:cNvSpPr/>
              <p:nvPr/>
            </p:nvSpPr>
            <p:spPr>
              <a:xfrm>
                <a:off x="1376143" y="2522837"/>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78DAFAE5-1657-46DF-840A-FD6E3C86A200}"/>
                  </a:ext>
                </a:extLst>
              </p:cNvPr>
              <p:cNvSpPr/>
              <p:nvPr/>
            </p:nvSpPr>
            <p:spPr>
              <a:xfrm>
                <a:off x="1367028" y="2492798"/>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21035CE1-8E0C-4BE4-8BCB-C5B6D5D8BD04}"/>
                  </a:ext>
                </a:extLst>
              </p:cNvPr>
              <p:cNvSpPr/>
              <p:nvPr/>
            </p:nvSpPr>
            <p:spPr>
              <a:xfrm>
                <a:off x="1336989" y="2522837"/>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grpSp>
        <p:sp>
          <p:nvSpPr>
            <p:cNvPr id="11" name="Rectangle 10"/>
            <p:cNvSpPr/>
            <p:nvPr/>
          </p:nvSpPr>
          <p:spPr>
            <a:xfrm>
              <a:off x="2823694" y="2644530"/>
              <a:ext cx="1479813" cy="646331"/>
            </a:xfrm>
            <a:prstGeom prst="rect">
              <a:avLst/>
            </a:prstGeom>
            <a:noFill/>
            <a:ln>
              <a:noFill/>
            </a:ln>
          </p:spPr>
          <p:style>
            <a:lnRef idx="2">
              <a:schemeClr val="accent5">
                <a:shade val="50000"/>
              </a:schemeClr>
            </a:lnRef>
            <a:fillRef idx="1">
              <a:schemeClr val="accent5"/>
            </a:fillRef>
            <a:effectRef idx="0">
              <a:schemeClr val="accent5"/>
            </a:effectRef>
            <a:fontRef idx="minor">
              <a:schemeClr val="lt1"/>
            </a:fontRef>
          </p:style>
          <p:txBody>
            <a:bodyPr wrap="none">
              <a:spAutoFit/>
            </a:bodyPr>
            <a:lstStyle/>
            <a:p>
              <a:r>
                <a:rPr lang="fr-FR" b="1" dirty="0">
                  <a:solidFill>
                    <a:schemeClr val="accent1"/>
                  </a:solidFill>
                </a:rPr>
                <a:t>Child-</a:t>
              </a:r>
              <a:r>
                <a:rPr lang="fr-FR" b="1" dirty="0" err="1">
                  <a:solidFill>
                    <a:schemeClr val="accent1"/>
                  </a:solidFill>
                </a:rPr>
                <a:t>Pugh</a:t>
              </a:r>
              <a:r>
                <a:rPr lang="fr-FR" b="1" dirty="0">
                  <a:solidFill>
                    <a:schemeClr val="accent1"/>
                  </a:solidFill>
                </a:rPr>
                <a:t> A</a:t>
              </a:r>
            </a:p>
            <a:p>
              <a:pPr algn="ctr"/>
              <a:r>
                <a:rPr lang="fr-FR" b="1" dirty="0">
                  <a:solidFill>
                    <a:schemeClr val="accent1"/>
                  </a:solidFill>
                </a:rPr>
                <a:t>(n=74)</a:t>
              </a:r>
            </a:p>
          </p:txBody>
        </p:sp>
        <p:grpSp>
          <p:nvGrpSpPr>
            <p:cNvPr id="15" name="Group 14">
              <a:extLst>
                <a:ext uri="{FF2B5EF4-FFF2-40B4-BE49-F238E27FC236}">
                  <a16:creationId xmlns:a16="http://schemas.microsoft.com/office/drawing/2014/main" id="{1FBD3DD6-E6D2-4862-95A8-C4234455CAE4}"/>
                </a:ext>
              </a:extLst>
            </p:cNvPr>
            <p:cNvGrpSpPr/>
            <p:nvPr/>
          </p:nvGrpSpPr>
          <p:grpSpPr>
            <a:xfrm>
              <a:off x="278531" y="1688538"/>
              <a:ext cx="4134216" cy="2686458"/>
              <a:chOff x="1633463" y="1720642"/>
              <a:chExt cx="4134216" cy="3655818"/>
            </a:xfrm>
          </p:grpSpPr>
          <p:sp>
            <p:nvSpPr>
              <p:cNvPr id="18" name="TextBox 115">
                <a:extLst>
                  <a:ext uri="{FF2B5EF4-FFF2-40B4-BE49-F238E27FC236}">
                    <a16:creationId xmlns:a16="http://schemas.microsoft.com/office/drawing/2014/main" id="{BD4B1122-8271-4903-838F-910EA782BCBA}"/>
                  </a:ext>
                </a:extLst>
              </p:cNvPr>
              <p:cNvSpPr txBox="1">
                <a:spLocks noChangeArrowheads="1"/>
              </p:cNvSpPr>
              <p:nvPr/>
            </p:nvSpPr>
            <p:spPr bwMode="auto">
              <a:xfrm>
                <a:off x="2230501" y="5083277"/>
                <a:ext cx="2910185"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months</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19" name="TextBox 100">
                <a:extLst>
                  <a:ext uri="{FF2B5EF4-FFF2-40B4-BE49-F238E27FC236}">
                    <a16:creationId xmlns:a16="http://schemas.microsoft.com/office/drawing/2014/main" id="{4FCAC704-C2CA-40F4-8BF9-93E2E3623EC8}"/>
                  </a:ext>
                </a:extLst>
              </p:cNvPr>
              <p:cNvSpPr txBox="1">
                <a:spLocks noChangeArrowheads="1"/>
              </p:cNvSpPr>
              <p:nvPr/>
            </p:nvSpPr>
            <p:spPr bwMode="auto">
              <a:xfrm>
                <a:off x="1893571" y="4005115"/>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25</a:t>
                </a:r>
              </a:p>
            </p:txBody>
          </p:sp>
          <p:sp>
            <p:nvSpPr>
              <p:cNvPr id="20" name="TextBox 101">
                <a:extLst>
                  <a:ext uri="{FF2B5EF4-FFF2-40B4-BE49-F238E27FC236}">
                    <a16:creationId xmlns:a16="http://schemas.microsoft.com/office/drawing/2014/main" id="{F9DE5A92-CF74-4EA6-BEA7-0310F587F080}"/>
                  </a:ext>
                </a:extLst>
              </p:cNvPr>
              <p:cNvSpPr txBox="1">
                <a:spLocks noChangeArrowheads="1"/>
              </p:cNvSpPr>
              <p:nvPr/>
            </p:nvSpPr>
            <p:spPr bwMode="auto">
              <a:xfrm>
                <a:off x="1984941" y="4665876"/>
                <a:ext cx="9137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21" name="TextBox 102">
                <a:extLst>
                  <a:ext uri="{FF2B5EF4-FFF2-40B4-BE49-F238E27FC236}">
                    <a16:creationId xmlns:a16="http://schemas.microsoft.com/office/drawing/2014/main" id="{E3D7A9AC-EF75-4F54-9888-B0973EC607E4}"/>
                  </a:ext>
                </a:extLst>
              </p:cNvPr>
              <p:cNvSpPr txBox="1">
                <a:spLocks noChangeArrowheads="1"/>
              </p:cNvSpPr>
              <p:nvPr/>
            </p:nvSpPr>
            <p:spPr bwMode="auto">
              <a:xfrm>
                <a:off x="1893571" y="3349171"/>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50</a:t>
                </a:r>
              </a:p>
            </p:txBody>
          </p:sp>
          <p:sp>
            <p:nvSpPr>
              <p:cNvPr id="22" name="TextBox 105">
                <a:extLst>
                  <a:ext uri="{FF2B5EF4-FFF2-40B4-BE49-F238E27FC236}">
                    <a16:creationId xmlns:a16="http://schemas.microsoft.com/office/drawing/2014/main" id="{BB21343E-8F1D-4263-A213-DAA6B10F8916}"/>
                  </a:ext>
                </a:extLst>
              </p:cNvPr>
              <p:cNvSpPr txBox="1">
                <a:spLocks noChangeArrowheads="1"/>
              </p:cNvSpPr>
              <p:nvPr/>
            </p:nvSpPr>
            <p:spPr bwMode="auto">
              <a:xfrm>
                <a:off x="1802202" y="2044882"/>
                <a:ext cx="274113"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a:t>
                </a:r>
              </a:p>
            </p:txBody>
          </p:sp>
          <p:cxnSp>
            <p:nvCxnSpPr>
              <p:cNvPr id="23" name="Straight Connector 107">
                <a:extLst>
                  <a:ext uri="{FF2B5EF4-FFF2-40B4-BE49-F238E27FC236}">
                    <a16:creationId xmlns:a16="http://schemas.microsoft.com/office/drawing/2014/main" id="{DCF4949A-1853-4627-A3DE-5996D34134B8}"/>
                  </a:ext>
                </a:extLst>
              </p:cNvPr>
              <p:cNvCxnSpPr>
                <a:cxnSpLocks noChangeShapeType="1"/>
              </p:cNvCxnSpPr>
              <p:nvPr/>
            </p:nvCxnSpPr>
            <p:spPr bwMode="auto">
              <a:xfrm>
                <a:off x="2169989" y="481168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106">
                <a:extLst>
                  <a:ext uri="{FF2B5EF4-FFF2-40B4-BE49-F238E27FC236}">
                    <a16:creationId xmlns:a16="http://schemas.microsoft.com/office/drawing/2014/main" id="{DE954A31-97D0-4316-8F61-CCC1E33418FF}"/>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108">
                <a:extLst>
                  <a:ext uri="{FF2B5EF4-FFF2-40B4-BE49-F238E27FC236}">
                    <a16:creationId xmlns:a16="http://schemas.microsoft.com/office/drawing/2014/main" id="{159B9CDB-70BD-435E-90C6-EEAEE9EC6620}"/>
                  </a:ext>
                </a:extLst>
              </p:cNvPr>
              <p:cNvCxnSpPr>
                <a:cxnSpLocks noChangeShapeType="1"/>
              </p:cNvCxnSpPr>
              <p:nvPr/>
            </p:nvCxnSpPr>
            <p:spPr bwMode="auto">
              <a:xfrm>
                <a:off x="2169989" y="414933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09">
                <a:extLst>
                  <a:ext uri="{FF2B5EF4-FFF2-40B4-BE49-F238E27FC236}">
                    <a16:creationId xmlns:a16="http://schemas.microsoft.com/office/drawing/2014/main" id="{53062BE3-C254-46A5-BAF2-C59401B19CEA}"/>
                  </a:ext>
                </a:extLst>
              </p:cNvPr>
              <p:cNvCxnSpPr>
                <a:cxnSpLocks noChangeShapeType="1"/>
              </p:cNvCxnSpPr>
              <p:nvPr/>
            </p:nvCxnSpPr>
            <p:spPr bwMode="auto">
              <a:xfrm>
                <a:off x="2169989" y="349272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7" name="Straight Connector 112">
                <a:extLst>
                  <a:ext uri="{FF2B5EF4-FFF2-40B4-BE49-F238E27FC236}">
                    <a16:creationId xmlns:a16="http://schemas.microsoft.com/office/drawing/2014/main" id="{C1144ECA-FC7A-455C-8322-3E0F11232A9C}"/>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8" name="Straight Connector 109">
                <a:extLst>
                  <a:ext uri="{FF2B5EF4-FFF2-40B4-BE49-F238E27FC236}">
                    <a16:creationId xmlns:a16="http://schemas.microsoft.com/office/drawing/2014/main" id="{F2B7ECF8-2090-490B-8F42-9A811DA02924}"/>
                  </a:ext>
                </a:extLst>
              </p:cNvPr>
              <p:cNvCxnSpPr>
                <a:cxnSpLocks noChangeShapeType="1"/>
              </p:cNvCxnSpPr>
              <p:nvPr/>
            </p:nvCxnSpPr>
            <p:spPr bwMode="auto">
              <a:xfrm>
                <a:off x="2169990" y="286488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9" name="TextBox 102">
                <a:extLst>
                  <a:ext uri="{FF2B5EF4-FFF2-40B4-BE49-F238E27FC236}">
                    <a16:creationId xmlns:a16="http://schemas.microsoft.com/office/drawing/2014/main" id="{23DE6B39-E4E1-422E-A53F-5DE883296273}"/>
                  </a:ext>
                </a:extLst>
              </p:cNvPr>
              <p:cNvSpPr txBox="1">
                <a:spLocks noChangeArrowheads="1"/>
              </p:cNvSpPr>
              <p:nvPr/>
            </p:nvSpPr>
            <p:spPr bwMode="auto">
              <a:xfrm>
                <a:off x="1893573" y="2721332"/>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75</a:t>
                </a:r>
              </a:p>
            </p:txBody>
          </p:sp>
          <p:cxnSp>
            <p:nvCxnSpPr>
              <p:cNvPr id="30" name="Straight Connector 121">
                <a:extLst>
                  <a:ext uri="{FF2B5EF4-FFF2-40B4-BE49-F238E27FC236}">
                    <a16:creationId xmlns:a16="http://schemas.microsoft.com/office/drawing/2014/main" id="{EB59F28B-6444-4A3E-B18A-262D665A9E25}"/>
                  </a:ext>
                </a:extLst>
              </p:cNvPr>
              <p:cNvCxnSpPr>
                <a:cxnSpLocks noChangeShapeType="1"/>
              </p:cNvCxnSpPr>
              <p:nvPr/>
            </p:nvCxnSpPr>
            <p:spPr bwMode="auto">
              <a:xfrm flipV="1">
                <a:off x="2239640" y="4814613"/>
                <a:ext cx="2867598"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31" name="TextBox 116">
                <a:extLst>
                  <a:ext uri="{FF2B5EF4-FFF2-40B4-BE49-F238E27FC236}">
                    <a16:creationId xmlns:a16="http://schemas.microsoft.com/office/drawing/2014/main" id="{4A41702A-F73D-46FA-925F-C82508DE3AF3}"/>
                  </a:ext>
                </a:extLst>
              </p:cNvPr>
              <p:cNvSpPr txBox="1">
                <a:spLocks noChangeArrowheads="1"/>
              </p:cNvSpPr>
              <p:nvPr/>
            </p:nvSpPr>
            <p:spPr bwMode="auto">
              <a:xfrm>
                <a:off x="2036670"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32" name="TextBox 117">
                <a:extLst>
                  <a:ext uri="{FF2B5EF4-FFF2-40B4-BE49-F238E27FC236}">
                    <a16:creationId xmlns:a16="http://schemas.microsoft.com/office/drawing/2014/main" id="{7234E1AF-EA05-4478-B040-B97F877E419B}"/>
                  </a:ext>
                </a:extLst>
              </p:cNvPr>
              <p:cNvSpPr txBox="1">
                <a:spLocks noChangeArrowheads="1"/>
              </p:cNvSpPr>
              <p:nvPr/>
            </p:nvSpPr>
            <p:spPr bwMode="auto">
              <a:xfrm>
                <a:off x="4021873"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33" name="TextBox 137">
                <a:extLst>
                  <a:ext uri="{FF2B5EF4-FFF2-40B4-BE49-F238E27FC236}">
                    <a16:creationId xmlns:a16="http://schemas.microsoft.com/office/drawing/2014/main" id="{03C90E26-D624-4B1D-BB2A-54EF5E7036E0}"/>
                  </a:ext>
                </a:extLst>
              </p:cNvPr>
              <p:cNvSpPr txBox="1">
                <a:spLocks noChangeArrowheads="1"/>
              </p:cNvSpPr>
              <p:nvPr/>
            </p:nvSpPr>
            <p:spPr bwMode="auto">
              <a:xfrm>
                <a:off x="2711377"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sp>
            <p:nvSpPr>
              <p:cNvPr id="34" name="TextBox 118">
                <a:extLst>
                  <a:ext uri="{FF2B5EF4-FFF2-40B4-BE49-F238E27FC236}">
                    <a16:creationId xmlns:a16="http://schemas.microsoft.com/office/drawing/2014/main" id="{796A9930-A04E-4B0B-952A-E08679555573}"/>
                  </a:ext>
                </a:extLst>
              </p:cNvPr>
              <p:cNvSpPr txBox="1">
                <a:spLocks noChangeArrowheads="1"/>
              </p:cNvSpPr>
              <p:nvPr/>
            </p:nvSpPr>
            <p:spPr bwMode="auto">
              <a:xfrm>
                <a:off x="4697625"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12</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35" name="TextBox 117">
                <a:extLst>
                  <a:ext uri="{FF2B5EF4-FFF2-40B4-BE49-F238E27FC236}">
                    <a16:creationId xmlns:a16="http://schemas.microsoft.com/office/drawing/2014/main" id="{1FD73F0E-CFA0-4C36-9879-A83F0E78BE58}"/>
                  </a:ext>
                </a:extLst>
              </p:cNvPr>
              <p:cNvSpPr txBox="1">
                <a:spLocks noChangeArrowheads="1"/>
              </p:cNvSpPr>
              <p:nvPr/>
            </p:nvSpPr>
            <p:spPr bwMode="auto">
              <a:xfrm>
                <a:off x="3363262" y="490568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6</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nvGrpSpPr>
              <p:cNvPr id="36" name="Group 35">
                <a:extLst>
                  <a:ext uri="{FF2B5EF4-FFF2-40B4-BE49-F238E27FC236}">
                    <a16:creationId xmlns:a16="http://schemas.microsoft.com/office/drawing/2014/main" id="{8B94BBB8-7AA2-4826-84CA-24BFAE108647}"/>
                  </a:ext>
                </a:extLst>
              </p:cNvPr>
              <p:cNvGrpSpPr/>
              <p:nvPr/>
            </p:nvGrpSpPr>
            <p:grpSpPr>
              <a:xfrm>
                <a:off x="3119648" y="2075567"/>
                <a:ext cx="2648031" cy="503744"/>
                <a:chOff x="3386963" y="2762161"/>
                <a:chExt cx="2648031" cy="503744"/>
              </a:xfrm>
            </p:grpSpPr>
            <p:sp>
              <p:nvSpPr>
                <p:cNvPr id="43" name="TextBox 116">
                  <a:extLst>
                    <a:ext uri="{FF2B5EF4-FFF2-40B4-BE49-F238E27FC236}">
                      <a16:creationId xmlns:a16="http://schemas.microsoft.com/office/drawing/2014/main" id="{1616E6CC-E198-4421-A095-3732C63A91B7}"/>
                    </a:ext>
                  </a:extLst>
                </p:cNvPr>
                <p:cNvSpPr txBox="1">
                  <a:spLocks noChangeArrowheads="1"/>
                </p:cNvSpPr>
                <p:nvPr/>
              </p:nvSpPr>
              <p:spPr bwMode="auto">
                <a:xfrm>
                  <a:off x="3633453" y="3113051"/>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Second or later line </a:t>
                  </a:r>
                  <a:br>
                    <a:rPr lang="en-GB" sz="1000" dirty="0">
                      <a:solidFill>
                        <a:schemeClr val="tx2"/>
                      </a:solidFill>
                      <a:latin typeface="+mn-lt"/>
                    </a:rPr>
                  </a:br>
                  <a:r>
                    <a:rPr lang="en-GB" sz="800" dirty="0">
                      <a:solidFill>
                        <a:schemeClr val="tx2"/>
                      </a:solidFill>
                      <a:latin typeface="+mn-lt"/>
                    </a:rPr>
                    <a:t>median 4.1 months (95% CI, 3.1-5.1)</a:t>
                  </a:r>
                  <a:endParaRPr lang="en-GB" sz="1000" dirty="0">
                    <a:solidFill>
                      <a:schemeClr val="tx2"/>
                    </a:solidFill>
                    <a:latin typeface="+mn-lt"/>
                  </a:endParaRPr>
                </a:p>
              </p:txBody>
            </p:sp>
            <p:cxnSp>
              <p:nvCxnSpPr>
                <p:cNvPr id="44" name="Straight Connector 43">
                  <a:extLst>
                    <a:ext uri="{FF2B5EF4-FFF2-40B4-BE49-F238E27FC236}">
                      <a16:creationId xmlns:a16="http://schemas.microsoft.com/office/drawing/2014/main" id="{A88A03F7-DABC-4225-84C6-0D171EE762CE}"/>
                    </a:ext>
                  </a:extLst>
                </p:cNvPr>
                <p:cNvCxnSpPr>
                  <a:cxnSpLocks/>
                </p:cNvCxnSpPr>
                <p:nvPr/>
              </p:nvCxnSpPr>
              <p:spPr>
                <a:xfrm flipH="1">
                  <a:off x="3386963" y="2848258"/>
                  <a:ext cx="180000"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51F2C1C-7466-4AF1-B75B-30E4224B3782}"/>
                    </a:ext>
                  </a:extLst>
                </p:cNvPr>
                <p:cNvCxnSpPr>
                  <a:cxnSpLocks/>
                </p:cNvCxnSpPr>
                <p:nvPr/>
              </p:nvCxnSpPr>
              <p:spPr>
                <a:xfrm flipH="1">
                  <a:off x="3389838" y="3198123"/>
                  <a:ext cx="180001"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6" name="TextBox 116">
                  <a:extLst>
                    <a:ext uri="{FF2B5EF4-FFF2-40B4-BE49-F238E27FC236}">
                      <a16:creationId xmlns:a16="http://schemas.microsoft.com/office/drawing/2014/main" id="{A2B8B48D-EE31-48AB-B8DA-C20AABBA60F3}"/>
                    </a:ext>
                  </a:extLst>
                </p:cNvPr>
                <p:cNvSpPr txBox="1">
                  <a:spLocks noChangeArrowheads="1"/>
                </p:cNvSpPr>
                <p:nvPr/>
              </p:nvSpPr>
              <p:spPr bwMode="auto">
                <a:xfrm>
                  <a:off x="3630577" y="2762161"/>
                  <a:ext cx="2404417" cy="1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First line </a:t>
                  </a:r>
                  <a:br>
                    <a:rPr lang="en-GB" sz="1000" dirty="0">
                      <a:solidFill>
                        <a:schemeClr val="tx2"/>
                      </a:solidFill>
                      <a:latin typeface="+mn-lt"/>
                    </a:rPr>
                  </a:br>
                  <a:r>
                    <a:rPr lang="en-GB" sz="800" dirty="0">
                      <a:solidFill>
                        <a:schemeClr val="tx2"/>
                      </a:solidFill>
                      <a:latin typeface="+mn-lt"/>
                    </a:rPr>
                    <a:t>median 4.6 months (95% CI, 3.1-6.1)</a:t>
                  </a:r>
                  <a:endParaRPr lang="en-GB" sz="1000" dirty="0">
                    <a:solidFill>
                      <a:schemeClr val="tx2"/>
                    </a:solidFill>
                    <a:latin typeface="+mn-lt"/>
                  </a:endParaRPr>
                </a:p>
              </p:txBody>
            </p:sp>
          </p:grpSp>
          <p:grpSp>
            <p:nvGrpSpPr>
              <p:cNvPr id="37" name="Group 36">
                <a:extLst>
                  <a:ext uri="{FF2B5EF4-FFF2-40B4-BE49-F238E27FC236}">
                    <a16:creationId xmlns:a16="http://schemas.microsoft.com/office/drawing/2014/main" id="{3B1F1E17-39ED-4497-8E48-910B37B4F2DF}"/>
                  </a:ext>
                </a:extLst>
              </p:cNvPr>
              <p:cNvGrpSpPr/>
              <p:nvPr/>
            </p:nvGrpSpPr>
            <p:grpSpPr>
              <a:xfrm>
                <a:off x="2232338" y="4815636"/>
                <a:ext cx="2642292" cy="72002"/>
                <a:chOff x="2232338" y="4815636"/>
                <a:chExt cx="2642292" cy="72002"/>
              </a:xfrm>
            </p:grpSpPr>
            <p:cxnSp>
              <p:nvCxnSpPr>
                <p:cNvPr id="38" name="Straight Connector 125">
                  <a:extLst>
                    <a:ext uri="{FF2B5EF4-FFF2-40B4-BE49-F238E27FC236}">
                      <a16:creationId xmlns:a16="http://schemas.microsoft.com/office/drawing/2014/main" id="{5C964801-0395-494B-8FC5-52B166F7ACC7}"/>
                    </a:ext>
                  </a:extLst>
                </p:cNvPr>
                <p:cNvCxnSpPr>
                  <a:cxnSpLocks noChangeShapeType="1"/>
                </p:cNvCxnSpPr>
                <p:nvPr/>
              </p:nvCxnSpPr>
              <p:spPr bwMode="auto">
                <a:xfrm rot="16200000">
                  <a:off x="417754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26">
                  <a:extLst>
                    <a:ext uri="{FF2B5EF4-FFF2-40B4-BE49-F238E27FC236}">
                      <a16:creationId xmlns:a16="http://schemas.microsoft.com/office/drawing/2014/main" id="{3628C6AA-51C5-4C11-8A1A-29C691BFAFB2}"/>
                    </a:ext>
                  </a:extLst>
                </p:cNvPr>
                <p:cNvCxnSpPr>
                  <a:cxnSpLocks noChangeShapeType="1"/>
                </p:cNvCxnSpPr>
                <p:nvPr/>
              </p:nvCxnSpPr>
              <p:spPr bwMode="auto">
                <a:xfrm rot="16200000">
                  <a:off x="2196337"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138">
                  <a:extLst>
                    <a:ext uri="{FF2B5EF4-FFF2-40B4-BE49-F238E27FC236}">
                      <a16:creationId xmlns:a16="http://schemas.microsoft.com/office/drawing/2014/main" id="{FFD9BF49-7906-4264-B16D-6C8AB6EC58BE}"/>
                    </a:ext>
                  </a:extLst>
                </p:cNvPr>
                <p:cNvCxnSpPr>
                  <a:cxnSpLocks noChangeShapeType="1"/>
                </p:cNvCxnSpPr>
                <p:nvPr/>
              </p:nvCxnSpPr>
              <p:spPr bwMode="auto">
                <a:xfrm rot="16200000">
                  <a:off x="286438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125">
                  <a:extLst>
                    <a:ext uri="{FF2B5EF4-FFF2-40B4-BE49-F238E27FC236}">
                      <a16:creationId xmlns:a16="http://schemas.microsoft.com/office/drawing/2014/main" id="{7245B66A-35B8-4547-94C0-DC818CC35F0D}"/>
                    </a:ext>
                  </a:extLst>
                </p:cNvPr>
                <p:cNvCxnSpPr>
                  <a:cxnSpLocks noChangeShapeType="1"/>
                </p:cNvCxnSpPr>
                <p:nvPr/>
              </p:nvCxnSpPr>
              <p:spPr bwMode="auto">
                <a:xfrm rot="16200000">
                  <a:off x="351760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2" name="Straight Connector 125">
                  <a:extLst>
                    <a:ext uri="{FF2B5EF4-FFF2-40B4-BE49-F238E27FC236}">
                      <a16:creationId xmlns:a16="http://schemas.microsoft.com/office/drawing/2014/main" id="{9346BD68-4D74-43C6-9BE1-78D1C92858A7}"/>
                    </a:ext>
                  </a:extLst>
                </p:cNvPr>
                <p:cNvCxnSpPr>
                  <a:cxnSpLocks noChangeShapeType="1"/>
                </p:cNvCxnSpPr>
                <p:nvPr/>
              </p:nvCxnSpPr>
              <p:spPr bwMode="auto">
                <a:xfrm rot="16200000">
                  <a:off x="483862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47" name="TextBox 115">
                <a:extLst>
                  <a:ext uri="{FF2B5EF4-FFF2-40B4-BE49-F238E27FC236}">
                    <a16:creationId xmlns:a16="http://schemas.microsoft.com/office/drawing/2014/main" id="{A3DBBAD2-24DF-4F3E-BCEE-FE14EE48B09F}"/>
                  </a:ext>
                </a:extLst>
              </p:cNvPr>
              <p:cNvSpPr txBox="1">
                <a:spLocks noChangeArrowheads="1"/>
              </p:cNvSpPr>
              <p:nvPr/>
            </p:nvSpPr>
            <p:spPr bwMode="auto">
              <a:xfrm rot="16200000">
                <a:off x="-42873" y="3396978"/>
                <a:ext cx="356811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Progression-free survival %</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grpSp>
      <p:grpSp>
        <p:nvGrpSpPr>
          <p:cNvPr id="167" name="Group 166">
            <a:extLst>
              <a:ext uri="{FF2B5EF4-FFF2-40B4-BE49-F238E27FC236}">
                <a16:creationId xmlns:a16="http://schemas.microsoft.com/office/drawing/2014/main" id="{0090B74E-D112-4204-9BF2-9BB09AA71489}"/>
              </a:ext>
            </a:extLst>
          </p:cNvPr>
          <p:cNvGrpSpPr/>
          <p:nvPr/>
        </p:nvGrpSpPr>
        <p:grpSpPr>
          <a:xfrm>
            <a:off x="4388335" y="1758638"/>
            <a:ext cx="3327737" cy="2686459"/>
            <a:chOff x="4189754" y="1650350"/>
            <a:chExt cx="3498063" cy="2686459"/>
          </a:xfrm>
        </p:grpSpPr>
        <p:grpSp>
          <p:nvGrpSpPr>
            <p:cNvPr id="164" name="Group 163">
              <a:extLst>
                <a:ext uri="{FF2B5EF4-FFF2-40B4-BE49-F238E27FC236}">
                  <a16:creationId xmlns:a16="http://schemas.microsoft.com/office/drawing/2014/main" id="{14187D58-4CE2-4982-974F-3D1E4758A19C}"/>
                </a:ext>
              </a:extLst>
            </p:cNvPr>
            <p:cNvGrpSpPr/>
            <p:nvPr/>
          </p:nvGrpSpPr>
          <p:grpSpPr>
            <a:xfrm>
              <a:off x="4793025" y="1990480"/>
              <a:ext cx="2894792" cy="1330833"/>
              <a:chOff x="4337175" y="2058002"/>
              <a:chExt cx="2894792" cy="1330833"/>
            </a:xfrm>
          </p:grpSpPr>
          <p:sp>
            <p:nvSpPr>
              <p:cNvPr id="84" name="Freeform: Shape 83">
                <a:extLst>
                  <a:ext uri="{FF2B5EF4-FFF2-40B4-BE49-F238E27FC236}">
                    <a16:creationId xmlns:a16="http://schemas.microsoft.com/office/drawing/2014/main" id="{7F189413-DB03-4677-984E-54B307705517}"/>
                  </a:ext>
                </a:extLst>
              </p:cNvPr>
              <p:cNvSpPr/>
              <p:nvPr/>
            </p:nvSpPr>
            <p:spPr>
              <a:xfrm>
                <a:off x="4341797" y="2059799"/>
                <a:ext cx="2889272" cy="1021585"/>
              </a:xfrm>
              <a:custGeom>
                <a:avLst/>
                <a:gdLst>
                  <a:gd name="connsiteX0" fmla="*/ 0 w 2889272"/>
                  <a:gd name="connsiteY0" fmla="*/ 0 h 1021585"/>
                  <a:gd name="connsiteX1" fmla="*/ 153790 w 2889272"/>
                  <a:gd name="connsiteY1" fmla="*/ 0 h 1021585"/>
                  <a:gd name="connsiteX2" fmla="*/ 153790 w 2889272"/>
                  <a:gd name="connsiteY2" fmla="*/ 39153 h 1021585"/>
                  <a:gd name="connsiteX3" fmla="*/ 337491 w 2889272"/>
                  <a:gd name="connsiteY3" fmla="*/ 39153 h 1021585"/>
                  <a:gd name="connsiteX4" fmla="*/ 337491 w 2889272"/>
                  <a:gd name="connsiteY4" fmla="*/ 72787 h 1021585"/>
                  <a:gd name="connsiteX5" fmla="*/ 411176 w 2889272"/>
                  <a:gd name="connsiteY5" fmla="*/ 72787 h 1021585"/>
                  <a:gd name="connsiteX6" fmla="*/ 411176 w 2889272"/>
                  <a:gd name="connsiteY6" fmla="*/ 150067 h 1021585"/>
                  <a:gd name="connsiteX7" fmla="*/ 426581 w 2889272"/>
                  <a:gd name="connsiteY7" fmla="*/ 150067 h 1021585"/>
                  <a:gd name="connsiteX8" fmla="*/ 426581 w 2889272"/>
                  <a:gd name="connsiteY8" fmla="*/ 174586 h 1021585"/>
                  <a:gd name="connsiteX9" fmla="*/ 539420 w 2889272"/>
                  <a:gd name="connsiteY9" fmla="*/ 174586 h 1021585"/>
                  <a:gd name="connsiteX10" fmla="*/ 539420 w 2889272"/>
                  <a:gd name="connsiteY10" fmla="*/ 253792 h 1021585"/>
                  <a:gd name="connsiteX11" fmla="*/ 616829 w 2889272"/>
                  <a:gd name="connsiteY11" fmla="*/ 253792 h 1021585"/>
                  <a:gd name="connsiteX12" fmla="*/ 616829 w 2889272"/>
                  <a:gd name="connsiteY12" fmla="*/ 278311 h 1021585"/>
                  <a:gd name="connsiteX13" fmla="*/ 664968 w 2889272"/>
                  <a:gd name="connsiteY13" fmla="*/ 278311 h 1021585"/>
                  <a:gd name="connsiteX14" fmla="*/ 664968 w 2889272"/>
                  <a:gd name="connsiteY14" fmla="*/ 330173 h 1021585"/>
                  <a:gd name="connsiteX15" fmla="*/ 776909 w 2889272"/>
                  <a:gd name="connsiteY15" fmla="*/ 330173 h 1021585"/>
                  <a:gd name="connsiteX16" fmla="*/ 776909 w 2889272"/>
                  <a:gd name="connsiteY16" fmla="*/ 369327 h 1021585"/>
                  <a:gd name="connsiteX17" fmla="*/ 1022484 w 2889272"/>
                  <a:gd name="connsiteY17" fmla="*/ 369327 h 1021585"/>
                  <a:gd name="connsiteX18" fmla="*/ 1022484 w 2889272"/>
                  <a:gd name="connsiteY18" fmla="*/ 463038 h 1021585"/>
                  <a:gd name="connsiteX19" fmla="*/ 1097967 w 2889272"/>
                  <a:gd name="connsiteY19" fmla="*/ 463038 h 1021585"/>
                  <a:gd name="connsiteX20" fmla="*/ 1097967 w 2889272"/>
                  <a:gd name="connsiteY20" fmla="*/ 522218 h 1021585"/>
                  <a:gd name="connsiteX21" fmla="*/ 1178072 w 2889272"/>
                  <a:gd name="connsiteY21" fmla="*/ 522218 h 1021585"/>
                  <a:gd name="connsiteX22" fmla="*/ 1178072 w 2889272"/>
                  <a:gd name="connsiteY22" fmla="*/ 563040 h 1021585"/>
                  <a:gd name="connsiteX23" fmla="*/ 1371785 w 2889272"/>
                  <a:gd name="connsiteY23" fmla="*/ 563040 h 1021585"/>
                  <a:gd name="connsiteX24" fmla="*/ 1371785 w 2889272"/>
                  <a:gd name="connsiteY24" fmla="*/ 615801 h 1021585"/>
                  <a:gd name="connsiteX25" fmla="*/ 1441876 w 2889272"/>
                  <a:gd name="connsiteY25" fmla="*/ 615801 h 1021585"/>
                  <a:gd name="connsiteX26" fmla="*/ 1441876 w 2889272"/>
                  <a:gd name="connsiteY26" fmla="*/ 672285 h 1021585"/>
                  <a:gd name="connsiteX27" fmla="*/ 1469220 w 2889272"/>
                  <a:gd name="connsiteY27" fmla="*/ 672285 h 1021585"/>
                  <a:gd name="connsiteX28" fmla="*/ 1469220 w 2889272"/>
                  <a:gd name="connsiteY28" fmla="*/ 736856 h 1021585"/>
                  <a:gd name="connsiteX29" fmla="*/ 1479233 w 2889272"/>
                  <a:gd name="connsiteY29" fmla="*/ 736856 h 1021585"/>
                  <a:gd name="connsiteX30" fmla="*/ 1479233 w 2889272"/>
                  <a:gd name="connsiteY30" fmla="*/ 796035 h 1021585"/>
                  <a:gd name="connsiteX31" fmla="*/ 1495536 w 2889272"/>
                  <a:gd name="connsiteY31" fmla="*/ 796035 h 1021585"/>
                  <a:gd name="connsiteX32" fmla="*/ 1495536 w 2889272"/>
                  <a:gd name="connsiteY32" fmla="*/ 854188 h 1021585"/>
                  <a:gd name="connsiteX33" fmla="*/ 1639313 w 2889272"/>
                  <a:gd name="connsiteY33" fmla="*/ 854188 h 1021585"/>
                  <a:gd name="connsiteX34" fmla="*/ 1639313 w 2889272"/>
                  <a:gd name="connsiteY34" fmla="*/ 918759 h 1021585"/>
                  <a:gd name="connsiteX35" fmla="*/ 2356143 w 2889272"/>
                  <a:gd name="connsiteY35" fmla="*/ 918759 h 1021585"/>
                  <a:gd name="connsiteX36" fmla="*/ 2356143 w 2889272"/>
                  <a:gd name="connsiteY36" fmla="*/ 1021585 h 1021585"/>
                  <a:gd name="connsiteX37" fmla="*/ 2889273 w 2889272"/>
                  <a:gd name="connsiteY37" fmla="*/ 1021585 h 10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889272" h="1021585">
                    <a:moveTo>
                      <a:pt x="0" y="0"/>
                    </a:moveTo>
                    <a:lnTo>
                      <a:pt x="153790" y="0"/>
                    </a:lnTo>
                    <a:lnTo>
                      <a:pt x="153790" y="39153"/>
                    </a:lnTo>
                    <a:lnTo>
                      <a:pt x="337491" y="39153"/>
                    </a:lnTo>
                    <a:lnTo>
                      <a:pt x="337491" y="72787"/>
                    </a:lnTo>
                    <a:lnTo>
                      <a:pt x="411176" y="72787"/>
                    </a:lnTo>
                    <a:lnTo>
                      <a:pt x="411176" y="150067"/>
                    </a:lnTo>
                    <a:lnTo>
                      <a:pt x="426581" y="150067"/>
                    </a:lnTo>
                    <a:lnTo>
                      <a:pt x="426581" y="174586"/>
                    </a:lnTo>
                    <a:lnTo>
                      <a:pt x="539420" y="174586"/>
                    </a:lnTo>
                    <a:lnTo>
                      <a:pt x="539420" y="253792"/>
                    </a:lnTo>
                    <a:lnTo>
                      <a:pt x="616829" y="253792"/>
                    </a:lnTo>
                    <a:lnTo>
                      <a:pt x="616829" y="278311"/>
                    </a:lnTo>
                    <a:lnTo>
                      <a:pt x="664968" y="278311"/>
                    </a:lnTo>
                    <a:lnTo>
                      <a:pt x="664968" y="330173"/>
                    </a:lnTo>
                    <a:lnTo>
                      <a:pt x="776909" y="330173"/>
                    </a:lnTo>
                    <a:lnTo>
                      <a:pt x="776909" y="369327"/>
                    </a:lnTo>
                    <a:lnTo>
                      <a:pt x="1022484" y="369327"/>
                    </a:lnTo>
                    <a:lnTo>
                      <a:pt x="1022484" y="463038"/>
                    </a:lnTo>
                    <a:lnTo>
                      <a:pt x="1097967" y="463038"/>
                    </a:lnTo>
                    <a:lnTo>
                      <a:pt x="1097967" y="522218"/>
                    </a:lnTo>
                    <a:lnTo>
                      <a:pt x="1178072" y="522218"/>
                    </a:lnTo>
                    <a:lnTo>
                      <a:pt x="1178072" y="563040"/>
                    </a:lnTo>
                    <a:lnTo>
                      <a:pt x="1371785" y="563040"/>
                    </a:lnTo>
                    <a:lnTo>
                      <a:pt x="1371785" y="615801"/>
                    </a:lnTo>
                    <a:lnTo>
                      <a:pt x="1441876" y="615801"/>
                    </a:lnTo>
                    <a:lnTo>
                      <a:pt x="1441876" y="672285"/>
                    </a:lnTo>
                    <a:lnTo>
                      <a:pt x="1469220" y="672285"/>
                    </a:lnTo>
                    <a:lnTo>
                      <a:pt x="1469220" y="736856"/>
                    </a:lnTo>
                    <a:lnTo>
                      <a:pt x="1479233" y="736856"/>
                    </a:lnTo>
                    <a:lnTo>
                      <a:pt x="1479233" y="796035"/>
                    </a:lnTo>
                    <a:lnTo>
                      <a:pt x="1495536" y="796035"/>
                    </a:lnTo>
                    <a:lnTo>
                      <a:pt x="1495536" y="854188"/>
                    </a:lnTo>
                    <a:lnTo>
                      <a:pt x="1639313" y="854188"/>
                    </a:lnTo>
                    <a:lnTo>
                      <a:pt x="1639313" y="918759"/>
                    </a:lnTo>
                    <a:lnTo>
                      <a:pt x="2356143" y="918759"/>
                    </a:lnTo>
                    <a:lnTo>
                      <a:pt x="2356143" y="1021585"/>
                    </a:lnTo>
                    <a:lnTo>
                      <a:pt x="2889273" y="1021585"/>
                    </a:lnTo>
                  </a:path>
                </a:pathLst>
              </a:custGeom>
              <a:noFill/>
              <a:ln w="12700" cap="flat">
                <a:solidFill>
                  <a:schemeClr val="accent2"/>
                </a:solidFill>
                <a:prstDash val="solid"/>
                <a:miter/>
              </a:ln>
            </p:spPr>
            <p:txBody>
              <a:bodyPr rtlCol="0" anchor="ctr"/>
              <a:lstStyle/>
              <a:p>
                <a:endParaRPr lang="en-GB"/>
              </a:p>
            </p:txBody>
          </p:sp>
          <p:grpSp>
            <p:nvGrpSpPr>
              <p:cNvPr id="162" name="Group 161">
                <a:extLst>
                  <a:ext uri="{FF2B5EF4-FFF2-40B4-BE49-F238E27FC236}">
                    <a16:creationId xmlns:a16="http://schemas.microsoft.com/office/drawing/2014/main" id="{AB27DF23-B938-419D-879E-37297E0CC584}"/>
                  </a:ext>
                </a:extLst>
              </p:cNvPr>
              <p:cNvGrpSpPr/>
              <p:nvPr/>
            </p:nvGrpSpPr>
            <p:grpSpPr>
              <a:xfrm>
                <a:off x="4337175" y="2058002"/>
                <a:ext cx="2894792" cy="1330833"/>
                <a:chOff x="4337175" y="2058002"/>
                <a:chExt cx="2894792" cy="1330833"/>
              </a:xfrm>
            </p:grpSpPr>
            <p:sp>
              <p:nvSpPr>
                <p:cNvPr id="87" name="Freeform: Shape 86">
                  <a:extLst>
                    <a:ext uri="{FF2B5EF4-FFF2-40B4-BE49-F238E27FC236}">
                      <a16:creationId xmlns:a16="http://schemas.microsoft.com/office/drawing/2014/main" id="{F7B4A41E-692D-4224-9E8B-8F2135DBC640}"/>
                    </a:ext>
                  </a:extLst>
                </p:cNvPr>
                <p:cNvSpPr/>
                <p:nvPr/>
              </p:nvSpPr>
              <p:spPr>
                <a:xfrm>
                  <a:off x="4337175" y="2058002"/>
                  <a:ext cx="2894792" cy="1300922"/>
                </a:xfrm>
                <a:custGeom>
                  <a:avLst/>
                  <a:gdLst>
                    <a:gd name="connsiteX0" fmla="*/ 0 w 2894792"/>
                    <a:gd name="connsiteY0" fmla="*/ 0 h 1300922"/>
                    <a:gd name="connsiteX1" fmla="*/ 294742 w 2894792"/>
                    <a:gd name="connsiteY1" fmla="*/ 0 h 1300922"/>
                    <a:gd name="connsiteX2" fmla="*/ 294742 w 2894792"/>
                    <a:gd name="connsiteY2" fmla="*/ 115535 h 1300922"/>
                    <a:gd name="connsiteX3" fmla="*/ 535825 w 2894792"/>
                    <a:gd name="connsiteY3" fmla="*/ 115535 h 1300922"/>
                    <a:gd name="connsiteX4" fmla="*/ 535825 w 2894792"/>
                    <a:gd name="connsiteY4" fmla="*/ 224651 h 1300922"/>
                    <a:gd name="connsiteX5" fmla="*/ 615031 w 2894792"/>
                    <a:gd name="connsiteY5" fmla="*/ 224651 h 1300922"/>
                    <a:gd name="connsiteX6" fmla="*/ 615031 w 2894792"/>
                    <a:gd name="connsiteY6" fmla="*/ 338389 h 1300922"/>
                    <a:gd name="connsiteX7" fmla="*/ 960737 w 2894792"/>
                    <a:gd name="connsiteY7" fmla="*/ 338389 h 1300922"/>
                    <a:gd name="connsiteX8" fmla="*/ 960737 w 2894792"/>
                    <a:gd name="connsiteY8" fmla="*/ 463937 h 1300922"/>
                    <a:gd name="connsiteX9" fmla="*/ 978068 w 2894792"/>
                    <a:gd name="connsiteY9" fmla="*/ 463937 h 1300922"/>
                    <a:gd name="connsiteX10" fmla="*/ 978068 w 2894792"/>
                    <a:gd name="connsiteY10" fmla="*/ 568560 h 1300922"/>
                    <a:gd name="connsiteX11" fmla="*/ 1321848 w 2894792"/>
                    <a:gd name="connsiteY11" fmla="*/ 568560 h 1300922"/>
                    <a:gd name="connsiteX12" fmla="*/ 1321848 w 2894792"/>
                    <a:gd name="connsiteY12" fmla="*/ 850594 h 1300922"/>
                    <a:gd name="connsiteX13" fmla="*/ 1411067 w 2894792"/>
                    <a:gd name="connsiteY13" fmla="*/ 850594 h 1300922"/>
                    <a:gd name="connsiteX14" fmla="*/ 1411067 w 2894792"/>
                    <a:gd name="connsiteY14" fmla="*/ 987053 h 1300922"/>
                    <a:gd name="connsiteX15" fmla="*/ 1572944 w 2894792"/>
                    <a:gd name="connsiteY15" fmla="*/ 987053 h 1300922"/>
                    <a:gd name="connsiteX16" fmla="*/ 1572944 w 2894792"/>
                    <a:gd name="connsiteY16" fmla="*/ 1146234 h 1300922"/>
                    <a:gd name="connsiteX17" fmla="*/ 1819547 w 2894792"/>
                    <a:gd name="connsiteY17" fmla="*/ 1146234 h 1300922"/>
                    <a:gd name="connsiteX18" fmla="*/ 1819547 w 2894792"/>
                    <a:gd name="connsiteY18" fmla="*/ 1300923 h 1300922"/>
                    <a:gd name="connsiteX19" fmla="*/ 2894793 w 2894792"/>
                    <a:gd name="connsiteY19" fmla="*/ 1300923 h 130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94792" h="1300922">
                      <a:moveTo>
                        <a:pt x="0" y="0"/>
                      </a:moveTo>
                      <a:lnTo>
                        <a:pt x="294742" y="0"/>
                      </a:lnTo>
                      <a:lnTo>
                        <a:pt x="294742" y="115535"/>
                      </a:lnTo>
                      <a:lnTo>
                        <a:pt x="535825" y="115535"/>
                      </a:lnTo>
                      <a:lnTo>
                        <a:pt x="535825" y="224651"/>
                      </a:lnTo>
                      <a:lnTo>
                        <a:pt x="615031" y="224651"/>
                      </a:lnTo>
                      <a:lnTo>
                        <a:pt x="615031" y="338389"/>
                      </a:lnTo>
                      <a:lnTo>
                        <a:pt x="960737" y="338389"/>
                      </a:lnTo>
                      <a:lnTo>
                        <a:pt x="960737" y="463937"/>
                      </a:lnTo>
                      <a:lnTo>
                        <a:pt x="978068" y="463937"/>
                      </a:lnTo>
                      <a:lnTo>
                        <a:pt x="978068" y="568560"/>
                      </a:lnTo>
                      <a:lnTo>
                        <a:pt x="1321848" y="568560"/>
                      </a:lnTo>
                      <a:lnTo>
                        <a:pt x="1321848" y="850594"/>
                      </a:lnTo>
                      <a:lnTo>
                        <a:pt x="1411067" y="850594"/>
                      </a:lnTo>
                      <a:lnTo>
                        <a:pt x="1411067" y="987053"/>
                      </a:lnTo>
                      <a:lnTo>
                        <a:pt x="1572944" y="987053"/>
                      </a:lnTo>
                      <a:lnTo>
                        <a:pt x="1572944" y="1146234"/>
                      </a:lnTo>
                      <a:lnTo>
                        <a:pt x="1819547" y="1146234"/>
                      </a:lnTo>
                      <a:lnTo>
                        <a:pt x="1819547" y="1300923"/>
                      </a:lnTo>
                      <a:lnTo>
                        <a:pt x="2894793" y="1300923"/>
                      </a:lnTo>
                    </a:path>
                  </a:pathLst>
                </a:custGeom>
                <a:noFill/>
                <a:ln w="12700" cap="flat">
                  <a:solidFill>
                    <a:schemeClr val="accent1"/>
                  </a:solidFill>
                  <a:prstDash val="solid"/>
                  <a:miter/>
                </a:ln>
              </p:spPr>
              <p:txBody>
                <a:bodyPr rtlCol="0" anchor="ctr"/>
                <a:lstStyle/>
                <a:p>
                  <a:endParaRPr lang="en-GB"/>
                </a:p>
              </p:txBody>
            </p:sp>
            <p:sp>
              <p:nvSpPr>
                <p:cNvPr id="89" name="Freeform: Shape 88">
                  <a:extLst>
                    <a:ext uri="{FF2B5EF4-FFF2-40B4-BE49-F238E27FC236}">
                      <a16:creationId xmlns:a16="http://schemas.microsoft.com/office/drawing/2014/main" id="{7C91A620-0D9D-401A-9680-E40D03A23F0A}"/>
                    </a:ext>
                  </a:extLst>
                </p:cNvPr>
                <p:cNvSpPr/>
                <p:nvPr/>
              </p:nvSpPr>
              <p:spPr>
                <a:xfrm>
                  <a:off x="7131966" y="3326061"/>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90" name="Freeform: Shape 89">
                  <a:extLst>
                    <a:ext uri="{FF2B5EF4-FFF2-40B4-BE49-F238E27FC236}">
                      <a16:creationId xmlns:a16="http://schemas.microsoft.com/office/drawing/2014/main" id="{0A6AAFE4-8BD5-4DA2-9BDC-75A06DAE4BC4}"/>
                    </a:ext>
                  </a:extLst>
                </p:cNvPr>
                <p:cNvSpPr/>
                <p:nvPr/>
              </p:nvSpPr>
              <p:spPr>
                <a:xfrm>
                  <a:off x="7101927" y="3356101"/>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1"/>
                  </a:solidFill>
                  <a:prstDash val="solid"/>
                  <a:miter/>
                </a:ln>
              </p:spPr>
              <p:txBody>
                <a:bodyPr rtlCol="0" anchor="ctr"/>
                <a:lstStyle/>
                <a:p>
                  <a:endParaRPr lang="en-GB"/>
                </a:p>
              </p:txBody>
            </p:sp>
            <p:sp>
              <p:nvSpPr>
                <p:cNvPr id="91" name="Freeform: Shape 90">
                  <a:extLst>
                    <a:ext uri="{FF2B5EF4-FFF2-40B4-BE49-F238E27FC236}">
                      <a16:creationId xmlns:a16="http://schemas.microsoft.com/office/drawing/2014/main" id="{E35A9C97-18AF-4101-95C6-E589C9E4E7C4}"/>
                    </a:ext>
                  </a:extLst>
                </p:cNvPr>
                <p:cNvSpPr/>
                <p:nvPr/>
              </p:nvSpPr>
              <p:spPr>
                <a:xfrm>
                  <a:off x="6374057" y="3328886"/>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1"/>
                  </a:solidFill>
                  <a:prstDash val="solid"/>
                  <a:miter/>
                </a:ln>
              </p:spPr>
              <p:txBody>
                <a:bodyPr rtlCol="0" anchor="ctr"/>
                <a:lstStyle/>
                <a:p>
                  <a:endParaRPr lang="en-GB"/>
                </a:p>
              </p:txBody>
            </p:sp>
            <p:sp>
              <p:nvSpPr>
                <p:cNvPr id="92" name="Freeform: Shape 91">
                  <a:extLst>
                    <a:ext uri="{FF2B5EF4-FFF2-40B4-BE49-F238E27FC236}">
                      <a16:creationId xmlns:a16="http://schemas.microsoft.com/office/drawing/2014/main" id="{78B9FA78-6597-4FA9-8765-00998E4B53B6}"/>
                    </a:ext>
                  </a:extLst>
                </p:cNvPr>
                <p:cNvSpPr/>
                <p:nvPr/>
              </p:nvSpPr>
              <p:spPr>
                <a:xfrm>
                  <a:off x="6344146" y="3358925"/>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1"/>
                  </a:solidFill>
                  <a:prstDash val="solid"/>
                  <a:miter/>
                </a:ln>
              </p:spPr>
              <p:txBody>
                <a:bodyPr rtlCol="0" anchor="ctr"/>
                <a:lstStyle/>
                <a:p>
                  <a:endParaRPr lang="en-GB" dirty="0"/>
                </a:p>
              </p:txBody>
            </p:sp>
            <p:sp>
              <p:nvSpPr>
                <p:cNvPr id="93" name="Freeform: Shape 92">
                  <a:extLst>
                    <a:ext uri="{FF2B5EF4-FFF2-40B4-BE49-F238E27FC236}">
                      <a16:creationId xmlns:a16="http://schemas.microsoft.com/office/drawing/2014/main" id="{815C1DC9-36C4-4829-B0C0-3B5A30107AD8}"/>
                    </a:ext>
                  </a:extLst>
                </p:cNvPr>
                <p:cNvSpPr/>
                <p:nvPr/>
              </p:nvSpPr>
              <p:spPr>
                <a:xfrm>
                  <a:off x="6279960" y="3328886"/>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1"/>
                  </a:solidFill>
                  <a:prstDash val="solid"/>
                  <a:miter/>
                </a:ln>
              </p:spPr>
              <p:txBody>
                <a:bodyPr rtlCol="0" anchor="ctr"/>
                <a:lstStyle/>
                <a:p>
                  <a:endParaRPr lang="en-GB"/>
                </a:p>
              </p:txBody>
            </p:sp>
            <p:sp>
              <p:nvSpPr>
                <p:cNvPr id="94" name="Freeform: Shape 93">
                  <a:extLst>
                    <a:ext uri="{FF2B5EF4-FFF2-40B4-BE49-F238E27FC236}">
                      <a16:creationId xmlns:a16="http://schemas.microsoft.com/office/drawing/2014/main" id="{E7BCBC89-83C5-43D7-8411-63F8B5E5046E}"/>
                    </a:ext>
                  </a:extLst>
                </p:cNvPr>
                <p:cNvSpPr/>
                <p:nvPr/>
              </p:nvSpPr>
              <p:spPr>
                <a:xfrm>
                  <a:off x="6249921" y="3358925"/>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70D421AC-4FD5-4DBF-8486-03B5E02A962E}"/>
                    </a:ext>
                  </a:extLst>
                </p:cNvPr>
                <p:cNvSpPr/>
                <p:nvPr/>
              </p:nvSpPr>
              <p:spPr>
                <a:xfrm>
                  <a:off x="5407029" y="2595624"/>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96" name="Freeform: Shape 95">
                  <a:extLst>
                    <a:ext uri="{FF2B5EF4-FFF2-40B4-BE49-F238E27FC236}">
                      <a16:creationId xmlns:a16="http://schemas.microsoft.com/office/drawing/2014/main" id="{D6D43498-1AD1-479E-B82B-C08B79C6C9FA}"/>
                    </a:ext>
                  </a:extLst>
                </p:cNvPr>
                <p:cNvSpPr/>
                <p:nvPr/>
              </p:nvSpPr>
              <p:spPr>
                <a:xfrm>
                  <a:off x="5376990" y="2625663"/>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1A07209-E228-4357-A042-4FB992C06A7D}"/>
                    </a:ext>
                  </a:extLst>
                </p:cNvPr>
                <p:cNvSpPr/>
                <p:nvPr/>
              </p:nvSpPr>
              <p:spPr>
                <a:xfrm>
                  <a:off x="5362484" y="2595624"/>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98" name="Freeform: Shape 97">
                  <a:extLst>
                    <a:ext uri="{FF2B5EF4-FFF2-40B4-BE49-F238E27FC236}">
                      <a16:creationId xmlns:a16="http://schemas.microsoft.com/office/drawing/2014/main" id="{7C4243A6-9ABB-465E-87DA-56829A271F63}"/>
                    </a:ext>
                  </a:extLst>
                </p:cNvPr>
                <p:cNvSpPr/>
                <p:nvPr/>
              </p:nvSpPr>
              <p:spPr>
                <a:xfrm>
                  <a:off x="5332445" y="2625663"/>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99" name="Freeform: Shape 98">
                  <a:extLst>
                    <a:ext uri="{FF2B5EF4-FFF2-40B4-BE49-F238E27FC236}">
                      <a16:creationId xmlns:a16="http://schemas.microsoft.com/office/drawing/2014/main" id="{2FDC00CA-7092-49E6-B531-7C7A9A3404EC}"/>
                    </a:ext>
                  </a:extLst>
                </p:cNvPr>
                <p:cNvSpPr/>
                <p:nvPr/>
              </p:nvSpPr>
              <p:spPr>
                <a:xfrm>
                  <a:off x="5175959" y="2399087"/>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00" name="Freeform: Shape 99">
                  <a:extLst>
                    <a:ext uri="{FF2B5EF4-FFF2-40B4-BE49-F238E27FC236}">
                      <a16:creationId xmlns:a16="http://schemas.microsoft.com/office/drawing/2014/main" id="{4AFC8534-9040-4C53-BCE5-FD26D1F3A6E7}"/>
                    </a:ext>
                  </a:extLst>
                </p:cNvPr>
                <p:cNvSpPr/>
                <p:nvPr/>
              </p:nvSpPr>
              <p:spPr>
                <a:xfrm>
                  <a:off x="5145920" y="2429126"/>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101" name="Freeform: Shape 100">
                  <a:extLst>
                    <a:ext uri="{FF2B5EF4-FFF2-40B4-BE49-F238E27FC236}">
                      <a16:creationId xmlns:a16="http://schemas.microsoft.com/office/drawing/2014/main" id="{28769728-6751-4F21-8374-8F0A26922E98}"/>
                    </a:ext>
                  </a:extLst>
                </p:cNvPr>
                <p:cNvSpPr/>
                <p:nvPr/>
              </p:nvSpPr>
              <p:spPr>
                <a:xfrm>
                  <a:off x="5145920" y="2399087"/>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02" name="Freeform: Shape 101">
                  <a:extLst>
                    <a:ext uri="{FF2B5EF4-FFF2-40B4-BE49-F238E27FC236}">
                      <a16:creationId xmlns:a16="http://schemas.microsoft.com/office/drawing/2014/main" id="{0429E3AD-36FD-43A1-AF30-93155AA1BFEC}"/>
                    </a:ext>
                  </a:extLst>
                </p:cNvPr>
                <p:cNvSpPr/>
                <p:nvPr/>
              </p:nvSpPr>
              <p:spPr>
                <a:xfrm>
                  <a:off x="5116009" y="2429126"/>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1"/>
                  </a:solidFill>
                  <a:prstDash val="solid"/>
                  <a:miter/>
                </a:ln>
              </p:spPr>
              <p:txBody>
                <a:bodyPr rtlCol="0" anchor="ctr"/>
                <a:lstStyle/>
                <a:p>
                  <a:endParaRPr lang="en-GB"/>
                </a:p>
              </p:txBody>
            </p:sp>
            <p:sp>
              <p:nvSpPr>
                <p:cNvPr id="103" name="Freeform: Shape 102">
                  <a:extLst>
                    <a:ext uri="{FF2B5EF4-FFF2-40B4-BE49-F238E27FC236}">
                      <a16:creationId xmlns:a16="http://schemas.microsoft.com/office/drawing/2014/main" id="{6BAE5ED2-F7B2-4C43-B3C6-79DE08116BFC}"/>
                    </a:ext>
                  </a:extLst>
                </p:cNvPr>
                <p:cNvSpPr/>
                <p:nvPr/>
              </p:nvSpPr>
              <p:spPr>
                <a:xfrm>
                  <a:off x="5080450" y="2363142"/>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04" name="Freeform: Shape 103">
                  <a:extLst>
                    <a:ext uri="{FF2B5EF4-FFF2-40B4-BE49-F238E27FC236}">
                      <a16:creationId xmlns:a16="http://schemas.microsoft.com/office/drawing/2014/main" id="{CE3265A9-26A8-44BA-BFEB-09CE9EA5AD6E}"/>
                    </a:ext>
                  </a:extLst>
                </p:cNvPr>
                <p:cNvSpPr/>
                <p:nvPr/>
              </p:nvSpPr>
              <p:spPr>
                <a:xfrm>
                  <a:off x="5050411" y="2393181"/>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105" name="Freeform: Shape 104">
                  <a:extLst>
                    <a:ext uri="{FF2B5EF4-FFF2-40B4-BE49-F238E27FC236}">
                      <a16:creationId xmlns:a16="http://schemas.microsoft.com/office/drawing/2014/main" id="{747C0873-A830-4B92-8B22-D1F66A5DB5F6}"/>
                    </a:ext>
                  </a:extLst>
                </p:cNvPr>
                <p:cNvSpPr/>
                <p:nvPr/>
              </p:nvSpPr>
              <p:spPr>
                <a:xfrm>
                  <a:off x="5045918" y="235903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D80EA365-AABF-4B17-BADE-DA3DD1002934}"/>
                    </a:ext>
                  </a:extLst>
                </p:cNvPr>
                <p:cNvSpPr/>
                <p:nvPr/>
              </p:nvSpPr>
              <p:spPr>
                <a:xfrm>
                  <a:off x="5015879" y="238907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sp>
              <p:nvSpPr>
                <p:cNvPr id="107" name="Freeform: Shape 106">
                  <a:extLst>
                    <a:ext uri="{FF2B5EF4-FFF2-40B4-BE49-F238E27FC236}">
                      <a16:creationId xmlns:a16="http://schemas.microsoft.com/office/drawing/2014/main" id="{7E40AEFE-0829-4D2B-B00F-16A6367D6C57}"/>
                    </a:ext>
                  </a:extLst>
                </p:cNvPr>
                <p:cNvSpPr/>
                <p:nvPr/>
              </p:nvSpPr>
              <p:spPr>
                <a:xfrm>
                  <a:off x="4935390" y="2253513"/>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1"/>
                  </a:solid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F57050DE-0A45-4375-886B-F00675D63DD5}"/>
                    </a:ext>
                  </a:extLst>
                </p:cNvPr>
                <p:cNvSpPr/>
                <p:nvPr/>
              </p:nvSpPr>
              <p:spPr>
                <a:xfrm>
                  <a:off x="4905351" y="2283552"/>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1"/>
                  </a:solidFill>
                  <a:prstDash val="solid"/>
                  <a:miter/>
                </a:ln>
              </p:spPr>
              <p:txBody>
                <a:bodyPr rtlCol="0" anchor="ctr"/>
                <a:lstStyle/>
                <a:p>
                  <a:endParaRPr lang="en-GB"/>
                </a:p>
              </p:txBody>
            </p:sp>
          </p:grpSp>
          <p:sp>
            <p:nvSpPr>
              <p:cNvPr id="116" name="Freeform: Shape 115">
                <a:extLst>
                  <a:ext uri="{FF2B5EF4-FFF2-40B4-BE49-F238E27FC236}">
                    <a16:creationId xmlns:a16="http://schemas.microsoft.com/office/drawing/2014/main" id="{9E5A64FB-65D3-46F6-A99B-BAB0C4C33CAE}"/>
                  </a:ext>
                </a:extLst>
              </p:cNvPr>
              <p:cNvSpPr/>
              <p:nvPr/>
            </p:nvSpPr>
            <p:spPr>
              <a:xfrm>
                <a:off x="4843989" y="2203576"/>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17" name="Freeform: Shape 116">
                <a:extLst>
                  <a:ext uri="{FF2B5EF4-FFF2-40B4-BE49-F238E27FC236}">
                    <a16:creationId xmlns:a16="http://schemas.microsoft.com/office/drawing/2014/main" id="{EE17903A-5BE1-4DF8-A7CE-22D89FC4EBB4}"/>
                  </a:ext>
                </a:extLst>
              </p:cNvPr>
              <p:cNvSpPr/>
              <p:nvPr/>
            </p:nvSpPr>
            <p:spPr>
              <a:xfrm>
                <a:off x="4813950" y="2233487"/>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18" name="Freeform: Shape 117">
                <a:extLst>
                  <a:ext uri="{FF2B5EF4-FFF2-40B4-BE49-F238E27FC236}">
                    <a16:creationId xmlns:a16="http://schemas.microsoft.com/office/drawing/2014/main" id="{268BC416-FED7-48E6-8E5A-E595C6CF2588}"/>
                  </a:ext>
                </a:extLst>
              </p:cNvPr>
              <p:cNvSpPr/>
              <p:nvPr/>
            </p:nvSpPr>
            <p:spPr>
              <a:xfrm>
                <a:off x="5488032" y="2547356"/>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A3EF8150-11C3-4D2C-97D7-7FFE354C265E}"/>
                  </a:ext>
                </a:extLst>
              </p:cNvPr>
              <p:cNvSpPr/>
              <p:nvPr/>
            </p:nvSpPr>
            <p:spPr>
              <a:xfrm>
                <a:off x="5457993" y="2577395"/>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20" name="Freeform: Shape 119">
                <a:extLst>
                  <a:ext uri="{FF2B5EF4-FFF2-40B4-BE49-F238E27FC236}">
                    <a16:creationId xmlns:a16="http://schemas.microsoft.com/office/drawing/2014/main" id="{4FCFC1CE-3D4B-4ED6-B57D-3C740C0968F9}"/>
                  </a:ext>
                </a:extLst>
              </p:cNvPr>
              <p:cNvSpPr/>
              <p:nvPr/>
            </p:nvSpPr>
            <p:spPr>
              <a:xfrm>
                <a:off x="5541306" y="2595624"/>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78EFF073-964A-437F-9BDD-BCEF902B5F2D}"/>
                  </a:ext>
                </a:extLst>
              </p:cNvPr>
              <p:cNvSpPr/>
              <p:nvPr/>
            </p:nvSpPr>
            <p:spPr>
              <a:xfrm>
                <a:off x="5511267" y="2625663"/>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22" name="Freeform: Shape 121">
                <a:extLst>
                  <a:ext uri="{FF2B5EF4-FFF2-40B4-BE49-F238E27FC236}">
                    <a16:creationId xmlns:a16="http://schemas.microsoft.com/office/drawing/2014/main" id="{FF6E5E15-DC68-484C-B53E-1190429A6D5A}"/>
                  </a:ext>
                </a:extLst>
              </p:cNvPr>
              <p:cNvSpPr/>
              <p:nvPr/>
            </p:nvSpPr>
            <p:spPr>
              <a:xfrm>
                <a:off x="5596250" y="2595624"/>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D647BB3B-5300-47FB-81C8-21F7725B2F9B}"/>
                  </a:ext>
                </a:extLst>
              </p:cNvPr>
              <p:cNvSpPr/>
              <p:nvPr/>
            </p:nvSpPr>
            <p:spPr>
              <a:xfrm>
                <a:off x="5566211" y="2625663"/>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24" name="Freeform: Shape 123">
                <a:extLst>
                  <a:ext uri="{FF2B5EF4-FFF2-40B4-BE49-F238E27FC236}">
                    <a16:creationId xmlns:a16="http://schemas.microsoft.com/office/drawing/2014/main" id="{32909E55-A73B-4AF4-9339-E63617984D2D}"/>
                  </a:ext>
                </a:extLst>
              </p:cNvPr>
              <p:cNvSpPr/>
              <p:nvPr/>
            </p:nvSpPr>
            <p:spPr>
              <a:xfrm>
                <a:off x="5805111" y="2701146"/>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CBBE0FD1-1FE9-45AA-A4AC-7512C2E531E5}"/>
                  </a:ext>
                </a:extLst>
              </p:cNvPr>
              <p:cNvSpPr/>
              <p:nvPr/>
            </p:nvSpPr>
            <p:spPr>
              <a:xfrm>
                <a:off x="5775072" y="2731185"/>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26" name="Freeform: Shape 125">
                <a:extLst>
                  <a:ext uri="{FF2B5EF4-FFF2-40B4-BE49-F238E27FC236}">
                    <a16:creationId xmlns:a16="http://schemas.microsoft.com/office/drawing/2014/main" id="{FA74A75D-76B3-4F2D-97DE-2C705F91EF22}"/>
                  </a:ext>
                </a:extLst>
              </p:cNvPr>
              <p:cNvSpPr/>
              <p:nvPr/>
            </p:nvSpPr>
            <p:spPr>
              <a:xfrm>
                <a:off x="5936051" y="2883948"/>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72D38CCB-23F6-45DF-80EE-806832ED7D72}"/>
                  </a:ext>
                </a:extLst>
              </p:cNvPr>
              <p:cNvSpPr/>
              <p:nvPr/>
            </p:nvSpPr>
            <p:spPr>
              <a:xfrm>
                <a:off x="5906012" y="2913987"/>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28" name="Freeform: Shape 127">
                <a:extLst>
                  <a:ext uri="{FF2B5EF4-FFF2-40B4-BE49-F238E27FC236}">
                    <a16:creationId xmlns:a16="http://schemas.microsoft.com/office/drawing/2014/main" id="{B241314F-9E1E-4C56-B675-CF5AEFDB50F4}"/>
                  </a:ext>
                </a:extLst>
              </p:cNvPr>
              <p:cNvSpPr/>
              <p:nvPr/>
            </p:nvSpPr>
            <p:spPr>
              <a:xfrm>
                <a:off x="6227584"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B8F8B1DA-8679-4165-9B2C-C85EC725DB9F}"/>
                  </a:ext>
                </a:extLst>
              </p:cNvPr>
              <p:cNvSpPr/>
              <p:nvPr/>
            </p:nvSpPr>
            <p:spPr>
              <a:xfrm>
                <a:off x="6197673" y="2978558"/>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30" name="Freeform: Shape 129">
                <a:extLst>
                  <a:ext uri="{FF2B5EF4-FFF2-40B4-BE49-F238E27FC236}">
                    <a16:creationId xmlns:a16="http://schemas.microsoft.com/office/drawing/2014/main" id="{E231F51B-A2BE-44D0-BA7F-F2EFE9B97E7D}"/>
                  </a:ext>
                </a:extLst>
              </p:cNvPr>
              <p:cNvSpPr/>
              <p:nvPr/>
            </p:nvSpPr>
            <p:spPr>
              <a:xfrm>
                <a:off x="6154797"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31" name="Freeform: Shape 130">
                <a:extLst>
                  <a:ext uri="{FF2B5EF4-FFF2-40B4-BE49-F238E27FC236}">
                    <a16:creationId xmlns:a16="http://schemas.microsoft.com/office/drawing/2014/main" id="{37B3DE20-9433-4B96-98EC-C5FC71D344B0}"/>
                  </a:ext>
                </a:extLst>
              </p:cNvPr>
              <p:cNvSpPr/>
              <p:nvPr/>
            </p:nvSpPr>
            <p:spPr>
              <a:xfrm>
                <a:off x="6124886" y="2978558"/>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32" name="Freeform: Shape 131">
                <a:extLst>
                  <a:ext uri="{FF2B5EF4-FFF2-40B4-BE49-F238E27FC236}">
                    <a16:creationId xmlns:a16="http://schemas.microsoft.com/office/drawing/2014/main" id="{9C93AC8B-AA2E-47F3-AD9F-A965EE66DC36}"/>
                  </a:ext>
                </a:extLst>
              </p:cNvPr>
              <p:cNvSpPr/>
              <p:nvPr/>
            </p:nvSpPr>
            <p:spPr>
              <a:xfrm>
                <a:off x="6576114"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33" name="Freeform: Shape 132">
                <a:extLst>
                  <a:ext uri="{FF2B5EF4-FFF2-40B4-BE49-F238E27FC236}">
                    <a16:creationId xmlns:a16="http://schemas.microsoft.com/office/drawing/2014/main" id="{9D7EB589-6F8C-42A2-BD01-92977052DD4E}"/>
                  </a:ext>
                </a:extLst>
              </p:cNvPr>
              <p:cNvSpPr/>
              <p:nvPr/>
            </p:nvSpPr>
            <p:spPr>
              <a:xfrm>
                <a:off x="6546075" y="2978558"/>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34" name="Freeform: Shape 133">
                <a:extLst>
                  <a:ext uri="{FF2B5EF4-FFF2-40B4-BE49-F238E27FC236}">
                    <a16:creationId xmlns:a16="http://schemas.microsoft.com/office/drawing/2014/main" id="{6B4917D5-9B81-4BB0-9A19-562DBD22462C}"/>
                  </a:ext>
                </a:extLst>
              </p:cNvPr>
              <p:cNvSpPr/>
              <p:nvPr/>
            </p:nvSpPr>
            <p:spPr>
              <a:xfrm>
                <a:off x="6009351"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35" name="Freeform: Shape 134">
                <a:extLst>
                  <a:ext uri="{FF2B5EF4-FFF2-40B4-BE49-F238E27FC236}">
                    <a16:creationId xmlns:a16="http://schemas.microsoft.com/office/drawing/2014/main" id="{0960AC45-6ADB-43B6-AD99-B1EFE5D29EF3}"/>
                  </a:ext>
                </a:extLst>
              </p:cNvPr>
              <p:cNvSpPr/>
              <p:nvPr/>
            </p:nvSpPr>
            <p:spPr>
              <a:xfrm>
                <a:off x="5979312" y="2978558"/>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sp>
            <p:nvSpPr>
              <p:cNvPr id="136" name="Freeform: Shape 135">
                <a:extLst>
                  <a:ext uri="{FF2B5EF4-FFF2-40B4-BE49-F238E27FC236}">
                    <a16:creationId xmlns:a16="http://schemas.microsoft.com/office/drawing/2014/main" id="{90F2C9E7-966D-4229-811A-D64DFE355919}"/>
                  </a:ext>
                </a:extLst>
              </p:cNvPr>
              <p:cNvSpPr/>
              <p:nvPr/>
            </p:nvSpPr>
            <p:spPr>
              <a:xfrm>
                <a:off x="6044782"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37" name="Freeform: Shape 136">
                <a:extLst>
                  <a:ext uri="{FF2B5EF4-FFF2-40B4-BE49-F238E27FC236}">
                    <a16:creationId xmlns:a16="http://schemas.microsoft.com/office/drawing/2014/main" id="{1F864928-A0D3-4993-86FA-EE091067B570}"/>
                  </a:ext>
                </a:extLst>
              </p:cNvPr>
              <p:cNvSpPr/>
              <p:nvPr/>
            </p:nvSpPr>
            <p:spPr>
              <a:xfrm>
                <a:off x="6014743" y="2978558"/>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38" name="Freeform: Shape 137">
                <a:extLst>
                  <a:ext uri="{FF2B5EF4-FFF2-40B4-BE49-F238E27FC236}">
                    <a16:creationId xmlns:a16="http://schemas.microsoft.com/office/drawing/2014/main" id="{6392D553-54AA-46B1-8C82-5D96A3819EB5}"/>
                  </a:ext>
                </a:extLst>
              </p:cNvPr>
              <p:cNvSpPr/>
              <p:nvPr/>
            </p:nvSpPr>
            <p:spPr>
              <a:xfrm>
                <a:off x="6087530" y="2948648"/>
                <a:ext cx="12837" cy="59949"/>
              </a:xfrm>
              <a:custGeom>
                <a:avLst/>
                <a:gdLst>
                  <a:gd name="connsiteX0" fmla="*/ 0 w 12837"/>
                  <a:gd name="connsiteY0" fmla="*/ 0 h 59949"/>
                  <a:gd name="connsiteX1" fmla="*/ 0 w 12837"/>
                  <a:gd name="connsiteY1" fmla="*/ 59950 h 59949"/>
                </a:gdLst>
                <a:ahLst/>
                <a:cxnLst>
                  <a:cxn ang="0">
                    <a:pos x="connsiteX0" y="connsiteY0"/>
                  </a:cxn>
                  <a:cxn ang="0">
                    <a:pos x="connsiteX1" y="connsiteY1"/>
                  </a:cxn>
                </a:cxnLst>
                <a:rect l="l" t="t" r="r" b="b"/>
                <a:pathLst>
                  <a:path w="12837" h="59949">
                    <a:moveTo>
                      <a:pt x="0" y="0"/>
                    </a:moveTo>
                    <a:lnTo>
                      <a:pt x="0" y="59950"/>
                    </a:lnTo>
                  </a:path>
                </a:pathLst>
              </a:custGeom>
              <a:ln w="12700" cap="flat">
                <a:solidFill>
                  <a:schemeClr val="accent2"/>
                </a:solid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59E7053B-143C-4CC2-A3CB-A14BE916F108}"/>
                  </a:ext>
                </a:extLst>
              </p:cNvPr>
              <p:cNvSpPr/>
              <p:nvPr/>
            </p:nvSpPr>
            <p:spPr>
              <a:xfrm>
                <a:off x="6057491" y="2978558"/>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40" name="Freeform: Shape 139">
                <a:extLst>
                  <a:ext uri="{FF2B5EF4-FFF2-40B4-BE49-F238E27FC236}">
                    <a16:creationId xmlns:a16="http://schemas.microsoft.com/office/drawing/2014/main" id="{15D830EE-12FD-445C-8B33-4B342E2966AF}"/>
                  </a:ext>
                </a:extLst>
              </p:cNvPr>
              <p:cNvSpPr/>
              <p:nvPr/>
            </p:nvSpPr>
            <p:spPr>
              <a:xfrm>
                <a:off x="6816684" y="305134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41" name="Freeform: Shape 140">
                <a:extLst>
                  <a:ext uri="{FF2B5EF4-FFF2-40B4-BE49-F238E27FC236}">
                    <a16:creationId xmlns:a16="http://schemas.microsoft.com/office/drawing/2014/main" id="{1334FD4B-2CB7-4CF8-9B35-F48F39C3CD34}"/>
                  </a:ext>
                </a:extLst>
              </p:cNvPr>
              <p:cNvSpPr/>
              <p:nvPr/>
            </p:nvSpPr>
            <p:spPr>
              <a:xfrm>
                <a:off x="6786645" y="308138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42" name="Freeform: Shape 141">
                <a:extLst>
                  <a:ext uri="{FF2B5EF4-FFF2-40B4-BE49-F238E27FC236}">
                    <a16:creationId xmlns:a16="http://schemas.microsoft.com/office/drawing/2014/main" id="{85521A7B-4C6B-435B-AF24-D7D63C10E071}"/>
                  </a:ext>
                </a:extLst>
              </p:cNvPr>
              <p:cNvSpPr/>
              <p:nvPr/>
            </p:nvSpPr>
            <p:spPr>
              <a:xfrm>
                <a:off x="6967264" y="305134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43" name="Freeform: Shape 142">
                <a:extLst>
                  <a:ext uri="{FF2B5EF4-FFF2-40B4-BE49-F238E27FC236}">
                    <a16:creationId xmlns:a16="http://schemas.microsoft.com/office/drawing/2014/main" id="{CD9EB83A-FCF5-4352-97DB-ACC9A851A604}"/>
                  </a:ext>
                </a:extLst>
              </p:cNvPr>
              <p:cNvSpPr/>
              <p:nvPr/>
            </p:nvSpPr>
            <p:spPr>
              <a:xfrm>
                <a:off x="6937225" y="3081384"/>
                <a:ext cx="60078" cy="12837"/>
              </a:xfrm>
              <a:custGeom>
                <a:avLst/>
                <a:gdLst>
                  <a:gd name="connsiteX0" fmla="*/ 0 w 60078"/>
                  <a:gd name="connsiteY0" fmla="*/ 0 h 12837"/>
                  <a:gd name="connsiteX1" fmla="*/ 60078 w 60078"/>
                  <a:gd name="connsiteY1" fmla="*/ 0 h 12837"/>
                </a:gdLst>
                <a:ahLst/>
                <a:cxnLst>
                  <a:cxn ang="0">
                    <a:pos x="connsiteX0" y="connsiteY0"/>
                  </a:cxn>
                  <a:cxn ang="0">
                    <a:pos x="connsiteX1" y="connsiteY1"/>
                  </a:cxn>
                </a:cxnLst>
                <a:rect l="l" t="t" r="r" b="b"/>
                <a:pathLst>
                  <a:path w="60078" h="12837">
                    <a:moveTo>
                      <a:pt x="0" y="0"/>
                    </a:moveTo>
                    <a:lnTo>
                      <a:pt x="60078" y="0"/>
                    </a:lnTo>
                  </a:path>
                </a:pathLst>
              </a:custGeom>
              <a:ln w="12700" cap="flat">
                <a:solidFill>
                  <a:schemeClr val="accent2"/>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D6295232-315D-41AB-A37D-3F361AC2A136}"/>
                  </a:ext>
                </a:extLst>
              </p:cNvPr>
              <p:cNvSpPr/>
              <p:nvPr/>
            </p:nvSpPr>
            <p:spPr>
              <a:xfrm>
                <a:off x="7131966" y="3051345"/>
                <a:ext cx="12837" cy="60078"/>
              </a:xfrm>
              <a:custGeom>
                <a:avLst/>
                <a:gdLst>
                  <a:gd name="connsiteX0" fmla="*/ 0 w 12837"/>
                  <a:gd name="connsiteY0" fmla="*/ 0 h 60078"/>
                  <a:gd name="connsiteX1" fmla="*/ 0 w 12837"/>
                  <a:gd name="connsiteY1" fmla="*/ 60078 h 60078"/>
                </a:gdLst>
                <a:ahLst/>
                <a:cxnLst>
                  <a:cxn ang="0">
                    <a:pos x="connsiteX0" y="connsiteY0"/>
                  </a:cxn>
                  <a:cxn ang="0">
                    <a:pos x="connsiteX1" y="connsiteY1"/>
                  </a:cxn>
                </a:cxnLst>
                <a:rect l="l" t="t" r="r" b="b"/>
                <a:pathLst>
                  <a:path w="12837" h="60078">
                    <a:moveTo>
                      <a:pt x="0" y="0"/>
                    </a:moveTo>
                    <a:lnTo>
                      <a:pt x="0" y="60078"/>
                    </a:lnTo>
                  </a:path>
                </a:pathLst>
              </a:custGeom>
              <a:ln w="12700" cap="flat">
                <a:solidFill>
                  <a:schemeClr val="accent2"/>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D3CFB708-A90F-4A18-B287-40B88B299792}"/>
                  </a:ext>
                </a:extLst>
              </p:cNvPr>
              <p:cNvSpPr/>
              <p:nvPr/>
            </p:nvSpPr>
            <p:spPr>
              <a:xfrm>
                <a:off x="7101927" y="3081384"/>
                <a:ext cx="59949" cy="12837"/>
              </a:xfrm>
              <a:custGeom>
                <a:avLst/>
                <a:gdLst>
                  <a:gd name="connsiteX0" fmla="*/ 0 w 59949"/>
                  <a:gd name="connsiteY0" fmla="*/ 0 h 12837"/>
                  <a:gd name="connsiteX1" fmla="*/ 59950 w 59949"/>
                  <a:gd name="connsiteY1" fmla="*/ 0 h 12837"/>
                </a:gdLst>
                <a:ahLst/>
                <a:cxnLst>
                  <a:cxn ang="0">
                    <a:pos x="connsiteX0" y="connsiteY0"/>
                  </a:cxn>
                  <a:cxn ang="0">
                    <a:pos x="connsiteX1" y="connsiteY1"/>
                  </a:cxn>
                </a:cxnLst>
                <a:rect l="l" t="t" r="r" b="b"/>
                <a:pathLst>
                  <a:path w="59949" h="12837">
                    <a:moveTo>
                      <a:pt x="0" y="0"/>
                    </a:moveTo>
                    <a:lnTo>
                      <a:pt x="59950" y="0"/>
                    </a:lnTo>
                  </a:path>
                </a:pathLst>
              </a:custGeom>
              <a:ln w="12700" cap="flat">
                <a:solidFill>
                  <a:schemeClr val="accent2"/>
                </a:solidFill>
                <a:prstDash val="solid"/>
                <a:miter/>
              </a:ln>
            </p:spPr>
            <p:txBody>
              <a:bodyPr rtlCol="0" anchor="ctr"/>
              <a:lstStyle/>
              <a:p>
                <a:endParaRPr lang="en-GB"/>
              </a:p>
            </p:txBody>
          </p:sp>
        </p:grpSp>
        <p:grpSp>
          <p:nvGrpSpPr>
            <p:cNvPr id="48" name="Group 47">
              <a:extLst>
                <a:ext uri="{FF2B5EF4-FFF2-40B4-BE49-F238E27FC236}">
                  <a16:creationId xmlns:a16="http://schemas.microsoft.com/office/drawing/2014/main" id="{A081A73C-82D2-4DD0-8B56-BD1BC54A7D23}"/>
                </a:ext>
              </a:extLst>
            </p:cNvPr>
            <p:cNvGrpSpPr/>
            <p:nvPr/>
          </p:nvGrpSpPr>
          <p:grpSpPr>
            <a:xfrm>
              <a:off x="4189754" y="1650350"/>
              <a:ext cx="3488814" cy="2686459"/>
              <a:chOff x="1618424" y="1720642"/>
              <a:chExt cx="3488814" cy="3655820"/>
            </a:xfrm>
          </p:grpSpPr>
          <p:sp>
            <p:nvSpPr>
              <p:cNvPr id="49" name="TextBox 115">
                <a:extLst>
                  <a:ext uri="{FF2B5EF4-FFF2-40B4-BE49-F238E27FC236}">
                    <a16:creationId xmlns:a16="http://schemas.microsoft.com/office/drawing/2014/main" id="{1E7EC687-D702-4FAF-AD6A-540873428019}"/>
                  </a:ext>
                </a:extLst>
              </p:cNvPr>
              <p:cNvSpPr txBox="1">
                <a:spLocks noChangeArrowheads="1"/>
              </p:cNvSpPr>
              <p:nvPr/>
            </p:nvSpPr>
            <p:spPr bwMode="auto">
              <a:xfrm>
                <a:off x="2230501" y="5083279"/>
                <a:ext cx="2838967"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months</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50" name="TextBox 100">
                <a:extLst>
                  <a:ext uri="{FF2B5EF4-FFF2-40B4-BE49-F238E27FC236}">
                    <a16:creationId xmlns:a16="http://schemas.microsoft.com/office/drawing/2014/main" id="{350FB933-55F0-4582-858B-598796F3DB08}"/>
                  </a:ext>
                </a:extLst>
              </p:cNvPr>
              <p:cNvSpPr txBox="1">
                <a:spLocks noChangeArrowheads="1"/>
              </p:cNvSpPr>
              <p:nvPr/>
            </p:nvSpPr>
            <p:spPr bwMode="auto">
              <a:xfrm>
                <a:off x="1893571" y="4005115"/>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25</a:t>
                </a:r>
              </a:p>
            </p:txBody>
          </p:sp>
          <p:sp>
            <p:nvSpPr>
              <p:cNvPr id="51" name="TextBox 101">
                <a:extLst>
                  <a:ext uri="{FF2B5EF4-FFF2-40B4-BE49-F238E27FC236}">
                    <a16:creationId xmlns:a16="http://schemas.microsoft.com/office/drawing/2014/main" id="{E3C47581-8585-4818-882A-9FB400567CB4}"/>
                  </a:ext>
                </a:extLst>
              </p:cNvPr>
              <p:cNvSpPr txBox="1">
                <a:spLocks noChangeArrowheads="1"/>
              </p:cNvSpPr>
              <p:nvPr/>
            </p:nvSpPr>
            <p:spPr bwMode="auto">
              <a:xfrm>
                <a:off x="1984941" y="4665876"/>
                <a:ext cx="9137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52" name="TextBox 102">
                <a:extLst>
                  <a:ext uri="{FF2B5EF4-FFF2-40B4-BE49-F238E27FC236}">
                    <a16:creationId xmlns:a16="http://schemas.microsoft.com/office/drawing/2014/main" id="{788C4DA5-8163-4712-BDE8-51F5F2ABC40C}"/>
                  </a:ext>
                </a:extLst>
              </p:cNvPr>
              <p:cNvSpPr txBox="1">
                <a:spLocks noChangeArrowheads="1"/>
              </p:cNvSpPr>
              <p:nvPr/>
            </p:nvSpPr>
            <p:spPr bwMode="auto">
              <a:xfrm>
                <a:off x="1893571" y="3349171"/>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50</a:t>
                </a:r>
              </a:p>
            </p:txBody>
          </p:sp>
          <p:sp>
            <p:nvSpPr>
              <p:cNvPr id="53" name="TextBox 105">
                <a:extLst>
                  <a:ext uri="{FF2B5EF4-FFF2-40B4-BE49-F238E27FC236}">
                    <a16:creationId xmlns:a16="http://schemas.microsoft.com/office/drawing/2014/main" id="{D33C0166-B94B-4CD9-B125-2403AAE21FB2}"/>
                  </a:ext>
                </a:extLst>
              </p:cNvPr>
              <p:cNvSpPr txBox="1">
                <a:spLocks noChangeArrowheads="1"/>
              </p:cNvSpPr>
              <p:nvPr/>
            </p:nvSpPr>
            <p:spPr bwMode="auto">
              <a:xfrm>
                <a:off x="1802202" y="2044882"/>
                <a:ext cx="274113"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a:t>
                </a:r>
              </a:p>
            </p:txBody>
          </p:sp>
          <p:cxnSp>
            <p:nvCxnSpPr>
              <p:cNvPr id="54" name="Straight Connector 107">
                <a:extLst>
                  <a:ext uri="{FF2B5EF4-FFF2-40B4-BE49-F238E27FC236}">
                    <a16:creationId xmlns:a16="http://schemas.microsoft.com/office/drawing/2014/main" id="{4C55A748-F648-4F79-A5D6-0CB0547AF958}"/>
                  </a:ext>
                </a:extLst>
              </p:cNvPr>
              <p:cNvCxnSpPr>
                <a:cxnSpLocks noChangeShapeType="1"/>
              </p:cNvCxnSpPr>
              <p:nvPr/>
            </p:nvCxnSpPr>
            <p:spPr bwMode="auto">
              <a:xfrm>
                <a:off x="2169989" y="481168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106">
                <a:extLst>
                  <a:ext uri="{FF2B5EF4-FFF2-40B4-BE49-F238E27FC236}">
                    <a16:creationId xmlns:a16="http://schemas.microsoft.com/office/drawing/2014/main" id="{0C20915D-6B31-4781-92B1-ABD06DC21719}"/>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108">
                <a:extLst>
                  <a:ext uri="{FF2B5EF4-FFF2-40B4-BE49-F238E27FC236}">
                    <a16:creationId xmlns:a16="http://schemas.microsoft.com/office/drawing/2014/main" id="{6DAC2BEC-BDCC-4B6E-9196-2B64FA40F171}"/>
                  </a:ext>
                </a:extLst>
              </p:cNvPr>
              <p:cNvCxnSpPr>
                <a:cxnSpLocks noChangeShapeType="1"/>
              </p:cNvCxnSpPr>
              <p:nvPr/>
            </p:nvCxnSpPr>
            <p:spPr bwMode="auto">
              <a:xfrm>
                <a:off x="2169989" y="414933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109">
                <a:extLst>
                  <a:ext uri="{FF2B5EF4-FFF2-40B4-BE49-F238E27FC236}">
                    <a16:creationId xmlns:a16="http://schemas.microsoft.com/office/drawing/2014/main" id="{4E4873DF-F79F-403B-BAD1-8F37C7DAFD3D}"/>
                  </a:ext>
                </a:extLst>
              </p:cNvPr>
              <p:cNvCxnSpPr>
                <a:cxnSpLocks noChangeShapeType="1"/>
              </p:cNvCxnSpPr>
              <p:nvPr/>
            </p:nvCxnSpPr>
            <p:spPr bwMode="auto">
              <a:xfrm>
                <a:off x="2169989" y="349272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8" name="Straight Connector 112">
                <a:extLst>
                  <a:ext uri="{FF2B5EF4-FFF2-40B4-BE49-F238E27FC236}">
                    <a16:creationId xmlns:a16="http://schemas.microsoft.com/office/drawing/2014/main" id="{FE1D8330-406B-477D-A87D-FF744D372787}"/>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9" name="Straight Connector 109">
                <a:extLst>
                  <a:ext uri="{FF2B5EF4-FFF2-40B4-BE49-F238E27FC236}">
                    <a16:creationId xmlns:a16="http://schemas.microsoft.com/office/drawing/2014/main" id="{F3771198-755C-4217-A1C9-7363331F4715}"/>
                  </a:ext>
                </a:extLst>
              </p:cNvPr>
              <p:cNvCxnSpPr>
                <a:cxnSpLocks noChangeShapeType="1"/>
              </p:cNvCxnSpPr>
              <p:nvPr/>
            </p:nvCxnSpPr>
            <p:spPr bwMode="auto">
              <a:xfrm>
                <a:off x="2169990" y="286488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60" name="TextBox 102">
                <a:extLst>
                  <a:ext uri="{FF2B5EF4-FFF2-40B4-BE49-F238E27FC236}">
                    <a16:creationId xmlns:a16="http://schemas.microsoft.com/office/drawing/2014/main" id="{5328DF5D-B7DF-4D41-942A-7A06F69D1C24}"/>
                  </a:ext>
                </a:extLst>
              </p:cNvPr>
              <p:cNvSpPr txBox="1">
                <a:spLocks noChangeArrowheads="1"/>
              </p:cNvSpPr>
              <p:nvPr/>
            </p:nvSpPr>
            <p:spPr bwMode="auto">
              <a:xfrm>
                <a:off x="1893573" y="2721332"/>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75</a:t>
                </a:r>
              </a:p>
            </p:txBody>
          </p:sp>
          <p:cxnSp>
            <p:nvCxnSpPr>
              <p:cNvPr id="61" name="Straight Connector 121">
                <a:extLst>
                  <a:ext uri="{FF2B5EF4-FFF2-40B4-BE49-F238E27FC236}">
                    <a16:creationId xmlns:a16="http://schemas.microsoft.com/office/drawing/2014/main" id="{B6DEC040-51B3-4681-849D-69FD96C5FEE6}"/>
                  </a:ext>
                </a:extLst>
              </p:cNvPr>
              <p:cNvCxnSpPr>
                <a:cxnSpLocks noChangeShapeType="1"/>
              </p:cNvCxnSpPr>
              <p:nvPr/>
            </p:nvCxnSpPr>
            <p:spPr bwMode="auto">
              <a:xfrm flipV="1">
                <a:off x="2239640" y="4814613"/>
                <a:ext cx="2867598"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62" name="TextBox 116">
                <a:extLst>
                  <a:ext uri="{FF2B5EF4-FFF2-40B4-BE49-F238E27FC236}">
                    <a16:creationId xmlns:a16="http://schemas.microsoft.com/office/drawing/2014/main" id="{B9F408D6-5F21-4460-885C-62839B110D9F}"/>
                  </a:ext>
                </a:extLst>
              </p:cNvPr>
              <p:cNvSpPr txBox="1">
                <a:spLocks noChangeArrowheads="1"/>
              </p:cNvSpPr>
              <p:nvPr/>
            </p:nvSpPr>
            <p:spPr bwMode="auto">
              <a:xfrm>
                <a:off x="2036670"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63" name="TextBox 117">
                <a:extLst>
                  <a:ext uri="{FF2B5EF4-FFF2-40B4-BE49-F238E27FC236}">
                    <a16:creationId xmlns:a16="http://schemas.microsoft.com/office/drawing/2014/main" id="{2FB64065-C99D-4A01-AC53-1C1CDE195D07}"/>
                  </a:ext>
                </a:extLst>
              </p:cNvPr>
              <p:cNvSpPr txBox="1">
                <a:spLocks noChangeArrowheads="1"/>
              </p:cNvSpPr>
              <p:nvPr/>
            </p:nvSpPr>
            <p:spPr bwMode="auto">
              <a:xfrm>
                <a:off x="4021873"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64" name="TextBox 137">
                <a:extLst>
                  <a:ext uri="{FF2B5EF4-FFF2-40B4-BE49-F238E27FC236}">
                    <a16:creationId xmlns:a16="http://schemas.microsoft.com/office/drawing/2014/main" id="{5D04AD99-3484-44B0-A3D3-A70BAE1FB7A7}"/>
                  </a:ext>
                </a:extLst>
              </p:cNvPr>
              <p:cNvSpPr txBox="1">
                <a:spLocks noChangeArrowheads="1"/>
              </p:cNvSpPr>
              <p:nvPr/>
            </p:nvSpPr>
            <p:spPr bwMode="auto">
              <a:xfrm>
                <a:off x="2711377"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sp>
            <p:nvSpPr>
              <p:cNvPr id="65" name="TextBox 118">
                <a:extLst>
                  <a:ext uri="{FF2B5EF4-FFF2-40B4-BE49-F238E27FC236}">
                    <a16:creationId xmlns:a16="http://schemas.microsoft.com/office/drawing/2014/main" id="{1B1B7175-0C05-4AEE-B6B1-4F6382E0BDCC}"/>
                  </a:ext>
                </a:extLst>
              </p:cNvPr>
              <p:cNvSpPr txBox="1">
                <a:spLocks noChangeArrowheads="1"/>
              </p:cNvSpPr>
              <p:nvPr/>
            </p:nvSpPr>
            <p:spPr bwMode="auto">
              <a:xfrm>
                <a:off x="4697625"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12</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66" name="TextBox 117">
                <a:extLst>
                  <a:ext uri="{FF2B5EF4-FFF2-40B4-BE49-F238E27FC236}">
                    <a16:creationId xmlns:a16="http://schemas.microsoft.com/office/drawing/2014/main" id="{9D2617C0-DE81-4B97-A47F-F9192036D4FC}"/>
                  </a:ext>
                </a:extLst>
              </p:cNvPr>
              <p:cNvSpPr txBox="1">
                <a:spLocks noChangeArrowheads="1"/>
              </p:cNvSpPr>
              <p:nvPr/>
            </p:nvSpPr>
            <p:spPr bwMode="auto">
              <a:xfrm>
                <a:off x="3363262" y="490568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6</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nvGrpSpPr>
              <p:cNvPr id="67" name="Group 66">
                <a:extLst>
                  <a:ext uri="{FF2B5EF4-FFF2-40B4-BE49-F238E27FC236}">
                    <a16:creationId xmlns:a16="http://schemas.microsoft.com/office/drawing/2014/main" id="{4FC0F851-981F-42DE-A221-A5CB56CEB696}"/>
                  </a:ext>
                </a:extLst>
              </p:cNvPr>
              <p:cNvGrpSpPr/>
              <p:nvPr/>
            </p:nvGrpSpPr>
            <p:grpSpPr>
              <a:xfrm>
                <a:off x="2320792" y="4111727"/>
                <a:ext cx="2648031" cy="503747"/>
                <a:chOff x="2588107" y="4798321"/>
                <a:chExt cx="2648031" cy="503747"/>
              </a:xfrm>
            </p:grpSpPr>
            <p:sp>
              <p:nvSpPr>
                <p:cNvPr id="75" name="TextBox 116">
                  <a:extLst>
                    <a:ext uri="{FF2B5EF4-FFF2-40B4-BE49-F238E27FC236}">
                      <a16:creationId xmlns:a16="http://schemas.microsoft.com/office/drawing/2014/main" id="{0C862AB4-2E5A-4FF8-9E43-D3A012647643}"/>
                    </a:ext>
                  </a:extLst>
                </p:cNvPr>
                <p:cNvSpPr txBox="1">
                  <a:spLocks noChangeArrowheads="1"/>
                </p:cNvSpPr>
                <p:nvPr/>
              </p:nvSpPr>
              <p:spPr bwMode="auto">
                <a:xfrm>
                  <a:off x="2834597" y="5149214"/>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Second or later line </a:t>
                  </a:r>
                  <a:br>
                    <a:rPr lang="en-GB" sz="1000" dirty="0">
                      <a:solidFill>
                        <a:schemeClr val="tx2"/>
                      </a:solidFill>
                      <a:latin typeface="+mn-lt"/>
                    </a:rPr>
                  </a:br>
                  <a:r>
                    <a:rPr lang="en-GB" sz="800" dirty="0">
                      <a:solidFill>
                        <a:schemeClr val="tx2"/>
                      </a:solidFill>
                      <a:latin typeface="+mn-lt"/>
                    </a:rPr>
                    <a:t>median 4.1 months (95% CI, 3.1-5.1)</a:t>
                  </a:r>
                  <a:endParaRPr lang="en-GB" sz="1000" dirty="0">
                    <a:solidFill>
                      <a:schemeClr val="tx2"/>
                    </a:solidFill>
                    <a:latin typeface="+mn-lt"/>
                  </a:endParaRPr>
                </a:p>
              </p:txBody>
            </p:sp>
            <p:cxnSp>
              <p:nvCxnSpPr>
                <p:cNvPr id="76" name="Straight Connector 75">
                  <a:extLst>
                    <a:ext uri="{FF2B5EF4-FFF2-40B4-BE49-F238E27FC236}">
                      <a16:creationId xmlns:a16="http://schemas.microsoft.com/office/drawing/2014/main" id="{79E431F9-CAA3-442F-8337-8FA6612D2E86}"/>
                    </a:ext>
                  </a:extLst>
                </p:cNvPr>
                <p:cNvCxnSpPr>
                  <a:cxnSpLocks/>
                </p:cNvCxnSpPr>
                <p:nvPr/>
              </p:nvCxnSpPr>
              <p:spPr>
                <a:xfrm flipH="1">
                  <a:off x="2588107" y="4884418"/>
                  <a:ext cx="179999"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97D9B477-6A91-4BD7-B174-9EC6234F721F}"/>
                    </a:ext>
                  </a:extLst>
                </p:cNvPr>
                <p:cNvCxnSpPr>
                  <a:cxnSpLocks/>
                </p:cNvCxnSpPr>
                <p:nvPr/>
              </p:nvCxnSpPr>
              <p:spPr>
                <a:xfrm flipH="1">
                  <a:off x="2590982" y="5234282"/>
                  <a:ext cx="179999"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78" name="TextBox 116">
                  <a:extLst>
                    <a:ext uri="{FF2B5EF4-FFF2-40B4-BE49-F238E27FC236}">
                      <a16:creationId xmlns:a16="http://schemas.microsoft.com/office/drawing/2014/main" id="{8F878D15-6DB6-4F6B-B187-9ABA547A5CBD}"/>
                    </a:ext>
                  </a:extLst>
                </p:cNvPr>
                <p:cNvSpPr txBox="1">
                  <a:spLocks noChangeArrowheads="1"/>
                </p:cNvSpPr>
                <p:nvPr/>
              </p:nvSpPr>
              <p:spPr bwMode="auto">
                <a:xfrm>
                  <a:off x="2831721" y="4798321"/>
                  <a:ext cx="2404417" cy="1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First line </a:t>
                  </a:r>
                  <a:br>
                    <a:rPr lang="en-GB" sz="1000" dirty="0">
                      <a:solidFill>
                        <a:schemeClr val="tx2"/>
                      </a:solidFill>
                      <a:latin typeface="+mn-lt"/>
                    </a:rPr>
                  </a:br>
                  <a:r>
                    <a:rPr lang="en-GB" sz="800" dirty="0">
                      <a:solidFill>
                        <a:schemeClr val="tx2"/>
                      </a:solidFill>
                      <a:latin typeface="+mn-lt"/>
                    </a:rPr>
                    <a:t>median 4.6 months (95% CI, 3.1-6.1)</a:t>
                  </a:r>
                  <a:endParaRPr lang="en-GB" sz="1000" dirty="0">
                    <a:solidFill>
                      <a:schemeClr val="tx2"/>
                    </a:solidFill>
                    <a:latin typeface="+mn-lt"/>
                  </a:endParaRPr>
                </a:p>
              </p:txBody>
            </p:sp>
          </p:grpSp>
          <p:grpSp>
            <p:nvGrpSpPr>
              <p:cNvPr id="68" name="Group 67">
                <a:extLst>
                  <a:ext uri="{FF2B5EF4-FFF2-40B4-BE49-F238E27FC236}">
                    <a16:creationId xmlns:a16="http://schemas.microsoft.com/office/drawing/2014/main" id="{FF8713B2-35F7-48A4-9233-ED831041A5EA}"/>
                  </a:ext>
                </a:extLst>
              </p:cNvPr>
              <p:cNvGrpSpPr/>
              <p:nvPr/>
            </p:nvGrpSpPr>
            <p:grpSpPr>
              <a:xfrm>
                <a:off x="2232338" y="4815636"/>
                <a:ext cx="2642292" cy="72002"/>
                <a:chOff x="2232338" y="4815636"/>
                <a:chExt cx="2642292" cy="72002"/>
              </a:xfrm>
            </p:grpSpPr>
            <p:cxnSp>
              <p:nvCxnSpPr>
                <p:cNvPr id="70" name="Straight Connector 125">
                  <a:extLst>
                    <a:ext uri="{FF2B5EF4-FFF2-40B4-BE49-F238E27FC236}">
                      <a16:creationId xmlns:a16="http://schemas.microsoft.com/office/drawing/2014/main" id="{544CC6ED-C966-4241-869E-4CEA85743AE0}"/>
                    </a:ext>
                  </a:extLst>
                </p:cNvPr>
                <p:cNvCxnSpPr>
                  <a:cxnSpLocks noChangeShapeType="1"/>
                </p:cNvCxnSpPr>
                <p:nvPr/>
              </p:nvCxnSpPr>
              <p:spPr bwMode="auto">
                <a:xfrm rot="16200000">
                  <a:off x="417754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1" name="Straight Connector 126">
                  <a:extLst>
                    <a:ext uri="{FF2B5EF4-FFF2-40B4-BE49-F238E27FC236}">
                      <a16:creationId xmlns:a16="http://schemas.microsoft.com/office/drawing/2014/main" id="{4E0CEA3F-A443-4493-A239-766B34CA919D}"/>
                    </a:ext>
                  </a:extLst>
                </p:cNvPr>
                <p:cNvCxnSpPr>
                  <a:cxnSpLocks noChangeShapeType="1"/>
                </p:cNvCxnSpPr>
                <p:nvPr/>
              </p:nvCxnSpPr>
              <p:spPr bwMode="auto">
                <a:xfrm rot="16200000">
                  <a:off x="2196337"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2" name="Straight Connector 138">
                  <a:extLst>
                    <a:ext uri="{FF2B5EF4-FFF2-40B4-BE49-F238E27FC236}">
                      <a16:creationId xmlns:a16="http://schemas.microsoft.com/office/drawing/2014/main" id="{74AE5160-0874-4198-A8BA-D4CDDB39B2AA}"/>
                    </a:ext>
                  </a:extLst>
                </p:cNvPr>
                <p:cNvCxnSpPr>
                  <a:cxnSpLocks noChangeShapeType="1"/>
                </p:cNvCxnSpPr>
                <p:nvPr/>
              </p:nvCxnSpPr>
              <p:spPr bwMode="auto">
                <a:xfrm rot="16200000">
                  <a:off x="286438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3" name="Straight Connector 125">
                  <a:extLst>
                    <a:ext uri="{FF2B5EF4-FFF2-40B4-BE49-F238E27FC236}">
                      <a16:creationId xmlns:a16="http://schemas.microsoft.com/office/drawing/2014/main" id="{C4430EDA-D7C3-4A39-9BE9-AA6F5B092A6E}"/>
                    </a:ext>
                  </a:extLst>
                </p:cNvPr>
                <p:cNvCxnSpPr>
                  <a:cxnSpLocks noChangeShapeType="1"/>
                </p:cNvCxnSpPr>
                <p:nvPr/>
              </p:nvCxnSpPr>
              <p:spPr bwMode="auto">
                <a:xfrm rot="16200000">
                  <a:off x="351760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125">
                  <a:extLst>
                    <a:ext uri="{FF2B5EF4-FFF2-40B4-BE49-F238E27FC236}">
                      <a16:creationId xmlns:a16="http://schemas.microsoft.com/office/drawing/2014/main" id="{201D3297-5AED-4DFD-A286-FA0E5D231D4B}"/>
                    </a:ext>
                  </a:extLst>
                </p:cNvPr>
                <p:cNvCxnSpPr>
                  <a:cxnSpLocks noChangeShapeType="1"/>
                </p:cNvCxnSpPr>
                <p:nvPr/>
              </p:nvCxnSpPr>
              <p:spPr bwMode="auto">
                <a:xfrm rot="16200000">
                  <a:off x="483862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69" name="TextBox 115">
                <a:extLst>
                  <a:ext uri="{FF2B5EF4-FFF2-40B4-BE49-F238E27FC236}">
                    <a16:creationId xmlns:a16="http://schemas.microsoft.com/office/drawing/2014/main" id="{242925E1-CA31-421F-833C-73B48C296FC4}"/>
                  </a:ext>
                </a:extLst>
              </p:cNvPr>
              <p:cNvSpPr txBox="1">
                <a:spLocks noChangeArrowheads="1"/>
              </p:cNvSpPr>
              <p:nvPr/>
            </p:nvSpPr>
            <p:spPr bwMode="auto">
              <a:xfrm rot="16200000">
                <a:off x="-52398" y="3391464"/>
                <a:ext cx="3568116" cy="22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Overall survival %</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grpSp>
      <p:grpSp>
        <p:nvGrpSpPr>
          <p:cNvPr id="277" name="Group 276">
            <a:extLst>
              <a:ext uri="{FF2B5EF4-FFF2-40B4-BE49-F238E27FC236}">
                <a16:creationId xmlns:a16="http://schemas.microsoft.com/office/drawing/2014/main" id="{E2B30F52-979E-4ECE-B6B6-68F54C62E434}"/>
              </a:ext>
            </a:extLst>
          </p:cNvPr>
          <p:cNvGrpSpPr/>
          <p:nvPr/>
        </p:nvGrpSpPr>
        <p:grpSpPr>
          <a:xfrm>
            <a:off x="8056961" y="1758638"/>
            <a:ext cx="3381046" cy="2686459"/>
            <a:chOff x="8056961" y="1758638"/>
            <a:chExt cx="3381046" cy="2686459"/>
          </a:xfrm>
        </p:grpSpPr>
        <p:sp>
          <p:nvSpPr>
            <p:cNvPr id="13" name="Rectangle 12"/>
            <p:cNvSpPr/>
            <p:nvPr/>
          </p:nvSpPr>
          <p:spPr>
            <a:xfrm>
              <a:off x="10039867" y="2694390"/>
              <a:ext cx="1398140" cy="646331"/>
            </a:xfrm>
            <a:prstGeom prst="rect">
              <a:avLst/>
            </a:prstGeom>
            <a:noFill/>
            <a:ln>
              <a:noFill/>
            </a:ln>
            <a:effectLst/>
          </p:spPr>
          <p:style>
            <a:lnRef idx="3">
              <a:schemeClr val="lt1"/>
            </a:lnRef>
            <a:fillRef idx="1">
              <a:schemeClr val="accent2"/>
            </a:fillRef>
            <a:effectRef idx="1">
              <a:schemeClr val="accent2"/>
            </a:effectRef>
            <a:fontRef idx="minor">
              <a:schemeClr val="lt1"/>
            </a:fontRef>
          </p:style>
          <p:txBody>
            <a:bodyPr wrap="none">
              <a:spAutoFit/>
            </a:bodyPr>
            <a:lstStyle/>
            <a:p>
              <a:r>
                <a:rPr lang="fr-FR" b="1" dirty="0">
                  <a:solidFill>
                    <a:schemeClr val="accent2"/>
                  </a:solidFill>
                </a:rPr>
                <a:t>Child-</a:t>
              </a:r>
              <a:r>
                <a:rPr lang="fr-FR" b="1" dirty="0" err="1">
                  <a:solidFill>
                    <a:schemeClr val="accent2"/>
                  </a:solidFill>
                </a:rPr>
                <a:t>Pugh</a:t>
              </a:r>
              <a:r>
                <a:rPr lang="fr-FR" b="1" dirty="0">
                  <a:solidFill>
                    <a:schemeClr val="accent2"/>
                  </a:solidFill>
                </a:rPr>
                <a:t> B</a:t>
              </a:r>
            </a:p>
            <a:p>
              <a:pPr algn="ctr"/>
              <a:r>
                <a:rPr lang="fr-FR" b="1" dirty="0">
                  <a:solidFill>
                    <a:schemeClr val="accent2"/>
                  </a:solidFill>
                </a:rPr>
                <a:t>(n=18)</a:t>
              </a:r>
            </a:p>
          </p:txBody>
        </p:sp>
        <p:grpSp>
          <p:nvGrpSpPr>
            <p:cNvPr id="172" name="Group 171">
              <a:extLst>
                <a:ext uri="{FF2B5EF4-FFF2-40B4-BE49-F238E27FC236}">
                  <a16:creationId xmlns:a16="http://schemas.microsoft.com/office/drawing/2014/main" id="{35EEEF8F-E240-44F3-9173-8F9ACF1D0595}"/>
                </a:ext>
              </a:extLst>
            </p:cNvPr>
            <p:cNvGrpSpPr/>
            <p:nvPr/>
          </p:nvGrpSpPr>
          <p:grpSpPr>
            <a:xfrm>
              <a:off x="8056961" y="1758638"/>
              <a:ext cx="3318938" cy="2686459"/>
              <a:chOff x="1618424" y="1720642"/>
              <a:chExt cx="3488814" cy="3655820"/>
            </a:xfrm>
          </p:grpSpPr>
          <p:sp>
            <p:nvSpPr>
              <p:cNvPr id="173" name="TextBox 115">
                <a:extLst>
                  <a:ext uri="{FF2B5EF4-FFF2-40B4-BE49-F238E27FC236}">
                    <a16:creationId xmlns:a16="http://schemas.microsoft.com/office/drawing/2014/main" id="{105E08C3-5D2E-4C62-8063-9E5926F23093}"/>
                  </a:ext>
                </a:extLst>
              </p:cNvPr>
              <p:cNvSpPr txBox="1">
                <a:spLocks noChangeArrowheads="1"/>
              </p:cNvSpPr>
              <p:nvPr/>
            </p:nvSpPr>
            <p:spPr bwMode="auto">
              <a:xfrm>
                <a:off x="2230501" y="5083279"/>
                <a:ext cx="2876737"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months</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174" name="TextBox 100">
                <a:extLst>
                  <a:ext uri="{FF2B5EF4-FFF2-40B4-BE49-F238E27FC236}">
                    <a16:creationId xmlns:a16="http://schemas.microsoft.com/office/drawing/2014/main" id="{FD90CB47-A961-43EA-B539-D2E2A7D93060}"/>
                  </a:ext>
                </a:extLst>
              </p:cNvPr>
              <p:cNvSpPr txBox="1">
                <a:spLocks noChangeArrowheads="1"/>
              </p:cNvSpPr>
              <p:nvPr/>
            </p:nvSpPr>
            <p:spPr bwMode="auto">
              <a:xfrm>
                <a:off x="1893571" y="4005115"/>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25</a:t>
                </a:r>
              </a:p>
            </p:txBody>
          </p:sp>
          <p:sp>
            <p:nvSpPr>
              <p:cNvPr id="175" name="TextBox 101">
                <a:extLst>
                  <a:ext uri="{FF2B5EF4-FFF2-40B4-BE49-F238E27FC236}">
                    <a16:creationId xmlns:a16="http://schemas.microsoft.com/office/drawing/2014/main" id="{094789C4-6D11-4D19-94FA-972056E30787}"/>
                  </a:ext>
                </a:extLst>
              </p:cNvPr>
              <p:cNvSpPr txBox="1">
                <a:spLocks noChangeArrowheads="1"/>
              </p:cNvSpPr>
              <p:nvPr/>
            </p:nvSpPr>
            <p:spPr bwMode="auto">
              <a:xfrm>
                <a:off x="1984941" y="4665876"/>
                <a:ext cx="9137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176" name="TextBox 102">
                <a:extLst>
                  <a:ext uri="{FF2B5EF4-FFF2-40B4-BE49-F238E27FC236}">
                    <a16:creationId xmlns:a16="http://schemas.microsoft.com/office/drawing/2014/main" id="{64308283-A012-4AD2-9CC6-233BD835E26B}"/>
                  </a:ext>
                </a:extLst>
              </p:cNvPr>
              <p:cNvSpPr txBox="1">
                <a:spLocks noChangeArrowheads="1"/>
              </p:cNvSpPr>
              <p:nvPr/>
            </p:nvSpPr>
            <p:spPr bwMode="auto">
              <a:xfrm>
                <a:off x="1893571" y="3349171"/>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50</a:t>
                </a:r>
              </a:p>
            </p:txBody>
          </p:sp>
          <p:sp>
            <p:nvSpPr>
              <p:cNvPr id="177" name="TextBox 105">
                <a:extLst>
                  <a:ext uri="{FF2B5EF4-FFF2-40B4-BE49-F238E27FC236}">
                    <a16:creationId xmlns:a16="http://schemas.microsoft.com/office/drawing/2014/main" id="{50C975B0-8844-4AF1-BDCE-EF8D6E3B2030}"/>
                  </a:ext>
                </a:extLst>
              </p:cNvPr>
              <p:cNvSpPr txBox="1">
                <a:spLocks noChangeArrowheads="1"/>
              </p:cNvSpPr>
              <p:nvPr/>
            </p:nvSpPr>
            <p:spPr bwMode="auto">
              <a:xfrm>
                <a:off x="1802202" y="2044882"/>
                <a:ext cx="274113"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a:t>
                </a:r>
              </a:p>
            </p:txBody>
          </p:sp>
          <p:cxnSp>
            <p:nvCxnSpPr>
              <p:cNvPr id="178" name="Straight Connector 107">
                <a:extLst>
                  <a:ext uri="{FF2B5EF4-FFF2-40B4-BE49-F238E27FC236}">
                    <a16:creationId xmlns:a16="http://schemas.microsoft.com/office/drawing/2014/main" id="{B3A20DD0-64E6-44D6-88C8-625DCA8BE405}"/>
                  </a:ext>
                </a:extLst>
              </p:cNvPr>
              <p:cNvCxnSpPr>
                <a:cxnSpLocks noChangeShapeType="1"/>
              </p:cNvCxnSpPr>
              <p:nvPr/>
            </p:nvCxnSpPr>
            <p:spPr bwMode="auto">
              <a:xfrm>
                <a:off x="2169989" y="4811682"/>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79" name="Straight Connector 106">
                <a:extLst>
                  <a:ext uri="{FF2B5EF4-FFF2-40B4-BE49-F238E27FC236}">
                    <a16:creationId xmlns:a16="http://schemas.microsoft.com/office/drawing/2014/main" id="{4B5E945B-8BE4-4002-96EC-BA6DFA6DE360}"/>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80" name="Straight Connector 108">
                <a:extLst>
                  <a:ext uri="{FF2B5EF4-FFF2-40B4-BE49-F238E27FC236}">
                    <a16:creationId xmlns:a16="http://schemas.microsoft.com/office/drawing/2014/main" id="{7934CC3B-0F02-49D4-B8E6-742D26B49746}"/>
                  </a:ext>
                </a:extLst>
              </p:cNvPr>
              <p:cNvCxnSpPr>
                <a:cxnSpLocks noChangeShapeType="1"/>
              </p:cNvCxnSpPr>
              <p:nvPr/>
            </p:nvCxnSpPr>
            <p:spPr bwMode="auto">
              <a:xfrm>
                <a:off x="2169989" y="414933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81" name="Straight Connector 109">
                <a:extLst>
                  <a:ext uri="{FF2B5EF4-FFF2-40B4-BE49-F238E27FC236}">
                    <a16:creationId xmlns:a16="http://schemas.microsoft.com/office/drawing/2014/main" id="{C1055643-7159-41A2-A98C-4DC966F13781}"/>
                  </a:ext>
                </a:extLst>
              </p:cNvPr>
              <p:cNvCxnSpPr>
                <a:cxnSpLocks noChangeShapeType="1"/>
              </p:cNvCxnSpPr>
              <p:nvPr/>
            </p:nvCxnSpPr>
            <p:spPr bwMode="auto">
              <a:xfrm>
                <a:off x="2169989" y="349272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82" name="Straight Connector 112">
                <a:extLst>
                  <a:ext uri="{FF2B5EF4-FFF2-40B4-BE49-F238E27FC236}">
                    <a16:creationId xmlns:a16="http://schemas.microsoft.com/office/drawing/2014/main" id="{7B4F5ECD-EB9D-4BA9-ABB5-F4DE6EE39D70}"/>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83" name="Straight Connector 109">
                <a:extLst>
                  <a:ext uri="{FF2B5EF4-FFF2-40B4-BE49-F238E27FC236}">
                    <a16:creationId xmlns:a16="http://schemas.microsoft.com/office/drawing/2014/main" id="{259FD8F3-462A-4F27-A62F-B5E0AF9A62A2}"/>
                  </a:ext>
                </a:extLst>
              </p:cNvPr>
              <p:cNvCxnSpPr>
                <a:cxnSpLocks noChangeShapeType="1"/>
              </p:cNvCxnSpPr>
              <p:nvPr/>
            </p:nvCxnSpPr>
            <p:spPr bwMode="auto">
              <a:xfrm>
                <a:off x="2169990" y="286488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84" name="TextBox 102">
                <a:extLst>
                  <a:ext uri="{FF2B5EF4-FFF2-40B4-BE49-F238E27FC236}">
                    <a16:creationId xmlns:a16="http://schemas.microsoft.com/office/drawing/2014/main" id="{71FAE9D6-DEA1-4CDE-8538-89A920657775}"/>
                  </a:ext>
                </a:extLst>
              </p:cNvPr>
              <p:cNvSpPr txBox="1">
                <a:spLocks noChangeArrowheads="1"/>
              </p:cNvSpPr>
              <p:nvPr/>
            </p:nvSpPr>
            <p:spPr bwMode="auto">
              <a:xfrm>
                <a:off x="1893573" y="2721332"/>
                <a:ext cx="182742" cy="29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75</a:t>
                </a:r>
              </a:p>
            </p:txBody>
          </p:sp>
          <p:cxnSp>
            <p:nvCxnSpPr>
              <p:cNvPr id="185" name="Straight Connector 121">
                <a:extLst>
                  <a:ext uri="{FF2B5EF4-FFF2-40B4-BE49-F238E27FC236}">
                    <a16:creationId xmlns:a16="http://schemas.microsoft.com/office/drawing/2014/main" id="{95786F7B-9BEC-43C2-8F9F-481ADE908298}"/>
                  </a:ext>
                </a:extLst>
              </p:cNvPr>
              <p:cNvCxnSpPr>
                <a:cxnSpLocks noChangeShapeType="1"/>
              </p:cNvCxnSpPr>
              <p:nvPr/>
            </p:nvCxnSpPr>
            <p:spPr bwMode="auto">
              <a:xfrm flipV="1">
                <a:off x="2239640" y="4814613"/>
                <a:ext cx="2867598"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86" name="TextBox 116">
                <a:extLst>
                  <a:ext uri="{FF2B5EF4-FFF2-40B4-BE49-F238E27FC236}">
                    <a16:creationId xmlns:a16="http://schemas.microsoft.com/office/drawing/2014/main" id="{5FF59969-5501-432B-AC54-CF002DFC243A}"/>
                  </a:ext>
                </a:extLst>
              </p:cNvPr>
              <p:cNvSpPr txBox="1">
                <a:spLocks noChangeArrowheads="1"/>
              </p:cNvSpPr>
              <p:nvPr/>
            </p:nvSpPr>
            <p:spPr bwMode="auto">
              <a:xfrm>
                <a:off x="2036670"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187" name="TextBox 117">
                <a:extLst>
                  <a:ext uri="{FF2B5EF4-FFF2-40B4-BE49-F238E27FC236}">
                    <a16:creationId xmlns:a16="http://schemas.microsoft.com/office/drawing/2014/main" id="{08E27BC8-08F1-4B5D-BA94-CD44572B1EC3}"/>
                  </a:ext>
                </a:extLst>
              </p:cNvPr>
              <p:cNvSpPr txBox="1">
                <a:spLocks noChangeArrowheads="1"/>
              </p:cNvSpPr>
              <p:nvPr/>
            </p:nvSpPr>
            <p:spPr bwMode="auto">
              <a:xfrm>
                <a:off x="4021873"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9</a:t>
                </a:r>
              </a:p>
            </p:txBody>
          </p:sp>
          <p:sp>
            <p:nvSpPr>
              <p:cNvPr id="188" name="TextBox 137">
                <a:extLst>
                  <a:ext uri="{FF2B5EF4-FFF2-40B4-BE49-F238E27FC236}">
                    <a16:creationId xmlns:a16="http://schemas.microsoft.com/office/drawing/2014/main" id="{A182E086-3698-4307-B791-58747EB38430}"/>
                  </a:ext>
                </a:extLst>
              </p:cNvPr>
              <p:cNvSpPr txBox="1">
                <a:spLocks noChangeArrowheads="1"/>
              </p:cNvSpPr>
              <p:nvPr/>
            </p:nvSpPr>
            <p:spPr bwMode="auto">
              <a:xfrm>
                <a:off x="2711377" y="4905685"/>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3</a:t>
                </a:r>
              </a:p>
            </p:txBody>
          </p:sp>
          <p:sp>
            <p:nvSpPr>
              <p:cNvPr id="189" name="TextBox 118">
                <a:extLst>
                  <a:ext uri="{FF2B5EF4-FFF2-40B4-BE49-F238E27FC236}">
                    <a16:creationId xmlns:a16="http://schemas.microsoft.com/office/drawing/2014/main" id="{9C38DA3F-3F40-404F-9A54-E0989E7262B6}"/>
                  </a:ext>
                </a:extLst>
              </p:cNvPr>
              <p:cNvSpPr txBox="1">
                <a:spLocks noChangeArrowheads="1"/>
              </p:cNvSpPr>
              <p:nvPr/>
            </p:nvSpPr>
            <p:spPr bwMode="auto">
              <a:xfrm>
                <a:off x="4697625"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12</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190" name="TextBox 117">
                <a:extLst>
                  <a:ext uri="{FF2B5EF4-FFF2-40B4-BE49-F238E27FC236}">
                    <a16:creationId xmlns:a16="http://schemas.microsoft.com/office/drawing/2014/main" id="{D3832F02-7289-4CCA-9531-6BFA2D052D00}"/>
                  </a:ext>
                </a:extLst>
              </p:cNvPr>
              <p:cNvSpPr txBox="1">
                <a:spLocks noChangeArrowheads="1"/>
              </p:cNvSpPr>
              <p:nvPr/>
            </p:nvSpPr>
            <p:spPr bwMode="auto">
              <a:xfrm>
                <a:off x="3363262" y="490568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6</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nvGrpSpPr>
              <p:cNvPr id="191" name="Group 190">
                <a:extLst>
                  <a:ext uri="{FF2B5EF4-FFF2-40B4-BE49-F238E27FC236}">
                    <a16:creationId xmlns:a16="http://schemas.microsoft.com/office/drawing/2014/main" id="{E5A1E782-FF8D-432A-A7F8-B52A74FB8E95}"/>
                  </a:ext>
                </a:extLst>
              </p:cNvPr>
              <p:cNvGrpSpPr/>
              <p:nvPr/>
            </p:nvGrpSpPr>
            <p:grpSpPr>
              <a:xfrm>
                <a:off x="2320792" y="4111727"/>
                <a:ext cx="2648031" cy="503747"/>
                <a:chOff x="2588107" y="4798321"/>
                <a:chExt cx="2648031" cy="503747"/>
              </a:xfrm>
            </p:grpSpPr>
            <p:sp>
              <p:nvSpPr>
                <p:cNvPr id="199" name="TextBox 116">
                  <a:extLst>
                    <a:ext uri="{FF2B5EF4-FFF2-40B4-BE49-F238E27FC236}">
                      <a16:creationId xmlns:a16="http://schemas.microsoft.com/office/drawing/2014/main" id="{2445A61E-9C8C-489A-88D1-FB42646C1BA5}"/>
                    </a:ext>
                  </a:extLst>
                </p:cNvPr>
                <p:cNvSpPr txBox="1">
                  <a:spLocks noChangeArrowheads="1"/>
                </p:cNvSpPr>
                <p:nvPr/>
              </p:nvSpPr>
              <p:spPr bwMode="auto">
                <a:xfrm>
                  <a:off x="2834597" y="5149214"/>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Progression-free survival</a:t>
                  </a:r>
                  <a:br>
                    <a:rPr lang="en-GB" sz="1000" dirty="0">
                      <a:solidFill>
                        <a:schemeClr val="tx2"/>
                      </a:solidFill>
                      <a:latin typeface="+mn-lt"/>
                    </a:rPr>
                  </a:br>
                  <a:r>
                    <a:rPr lang="en-GB" sz="800" dirty="0">
                      <a:solidFill>
                        <a:schemeClr val="tx2"/>
                      </a:solidFill>
                      <a:latin typeface="+mn-lt"/>
                    </a:rPr>
                    <a:t>median 2.6 months (95% CI, 0.6-4.6)</a:t>
                  </a:r>
                  <a:endParaRPr lang="en-GB" sz="1000" dirty="0">
                    <a:solidFill>
                      <a:schemeClr val="tx2"/>
                    </a:solidFill>
                    <a:latin typeface="+mn-lt"/>
                  </a:endParaRPr>
                </a:p>
              </p:txBody>
            </p:sp>
            <p:cxnSp>
              <p:nvCxnSpPr>
                <p:cNvPr id="200" name="Straight Connector 199">
                  <a:extLst>
                    <a:ext uri="{FF2B5EF4-FFF2-40B4-BE49-F238E27FC236}">
                      <a16:creationId xmlns:a16="http://schemas.microsoft.com/office/drawing/2014/main" id="{DE9A3B54-41FA-4E4D-9860-A0BDFC88448F}"/>
                    </a:ext>
                  </a:extLst>
                </p:cNvPr>
                <p:cNvCxnSpPr>
                  <a:cxnSpLocks/>
                </p:cNvCxnSpPr>
                <p:nvPr/>
              </p:nvCxnSpPr>
              <p:spPr>
                <a:xfrm flipH="1">
                  <a:off x="2588107" y="4884418"/>
                  <a:ext cx="179999" cy="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3C2B7C1C-25AD-4893-9D64-66F1BE6675AE}"/>
                    </a:ext>
                  </a:extLst>
                </p:cNvPr>
                <p:cNvCxnSpPr>
                  <a:cxnSpLocks/>
                </p:cNvCxnSpPr>
                <p:nvPr/>
              </p:nvCxnSpPr>
              <p:spPr>
                <a:xfrm flipH="1">
                  <a:off x="2590982" y="5234282"/>
                  <a:ext cx="179999" cy="0"/>
                </a:xfrm>
                <a:prstGeom prst="line">
                  <a:avLst/>
                </a:prstGeom>
                <a:ln w="12700">
                  <a:solidFill>
                    <a:schemeClr val="accent5">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202" name="TextBox 116">
                  <a:extLst>
                    <a:ext uri="{FF2B5EF4-FFF2-40B4-BE49-F238E27FC236}">
                      <a16:creationId xmlns:a16="http://schemas.microsoft.com/office/drawing/2014/main" id="{7FCBF947-5F5E-46C0-B4EE-78215B78FAC9}"/>
                    </a:ext>
                  </a:extLst>
                </p:cNvPr>
                <p:cNvSpPr txBox="1">
                  <a:spLocks noChangeArrowheads="1"/>
                </p:cNvSpPr>
                <p:nvPr/>
              </p:nvSpPr>
              <p:spPr bwMode="auto">
                <a:xfrm>
                  <a:off x="2831721" y="4798321"/>
                  <a:ext cx="2404417" cy="1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Overall survival</a:t>
                  </a:r>
                  <a:br>
                    <a:rPr lang="en-GB" sz="1000" dirty="0">
                      <a:solidFill>
                        <a:schemeClr val="tx2"/>
                      </a:solidFill>
                      <a:latin typeface="+mn-lt"/>
                    </a:rPr>
                  </a:br>
                  <a:r>
                    <a:rPr lang="en-GB" sz="800" dirty="0">
                      <a:solidFill>
                        <a:schemeClr val="tx2"/>
                      </a:solidFill>
                      <a:latin typeface="+mn-lt"/>
                    </a:rPr>
                    <a:t>median 5.3 months (95% CI, 2.0-8.5)</a:t>
                  </a:r>
                  <a:endParaRPr lang="en-GB" sz="1000" dirty="0">
                    <a:solidFill>
                      <a:schemeClr val="tx2"/>
                    </a:solidFill>
                    <a:latin typeface="+mn-lt"/>
                  </a:endParaRPr>
                </a:p>
              </p:txBody>
            </p:sp>
          </p:grpSp>
          <p:grpSp>
            <p:nvGrpSpPr>
              <p:cNvPr id="192" name="Group 191">
                <a:extLst>
                  <a:ext uri="{FF2B5EF4-FFF2-40B4-BE49-F238E27FC236}">
                    <a16:creationId xmlns:a16="http://schemas.microsoft.com/office/drawing/2014/main" id="{F4514CD2-2A8A-4DBE-A3D4-13CBE01E4C4C}"/>
                  </a:ext>
                </a:extLst>
              </p:cNvPr>
              <p:cNvGrpSpPr/>
              <p:nvPr/>
            </p:nvGrpSpPr>
            <p:grpSpPr>
              <a:xfrm>
                <a:off x="2232338" y="4815636"/>
                <a:ext cx="2642292" cy="72002"/>
                <a:chOff x="2232338" y="4815636"/>
                <a:chExt cx="2642292" cy="72002"/>
              </a:xfrm>
            </p:grpSpPr>
            <p:cxnSp>
              <p:nvCxnSpPr>
                <p:cNvPr id="194" name="Straight Connector 125">
                  <a:extLst>
                    <a:ext uri="{FF2B5EF4-FFF2-40B4-BE49-F238E27FC236}">
                      <a16:creationId xmlns:a16="http://schemas.microsoft.com/office/drawing/2014/main" id="{8BD4A38B-E351-4580-82AF-08FB6276527C}"/>
                    </a:ext>
                  </a:extLst>
                </p:cNvPr>
                <p:cNvCxnSpPr>
                  <a:cxnSpLocks noChangeShapeType="1"/>
                </p:cNvCxnSpPr>
                <p:nvPr/>
              </p:nvCxnSpPr>
              <p:spPr bwMode="auto">
                <a:xfrm rot="16200000">
                  <a:off x="417754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95" name="Straight Connector 126">
                  <a:extLst>
                    <a:ext uri="{FF2B5EF4-FFF2-40B4-BE49-F238E27FC236}">
                      <a16:creationId xmlns:a16="http://schemas.microsoft.com/office/drawing/2014/main" id="{1D5602BF-6327-4D01-B8C9-6BD6850BB159}"/>
                    </a:ext>
                  </a:extLst>
                </p:cNvPr>
                <p:cNvCxnSpPr>
                  <a:cxnSpLocks noChangeShapeType="1"/>
                </p:cNvCxnSpPr>
                <p:nvPr/>
              </p:nvCxnSpPr>
              <p:spPr bwMode="auto">
                <a:xfrm rot="16200000">
                  <a:off x="2196337"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96" name="Straight Connector 138">
                  <a:extLst>
                    <a:ext uri="{FF2B5EF4-FFF2-40B4-BE49-F238E27FC236}">
                      <a16:creationId xmlns:a16="http://schemas.microsoft.com/office/drawing/2014/main" id="{C57B61D5-51A6-489B-A49F-652B8FBA5DF7}"/>
                    </a:ext>
                  </a:extLst>
                </p:cNvPr>
                <p:cNvCxnSpPr>
                  <a:cxnSpLocks noChangeShapeType="1"/>
                </p:cNvCxnSpPr>
                <p:nvPr/>
              </p:nvCxnSpPr>
              <p:spPr bwMode="auto">
                <a:xfrm rot="16200000">
                  <a:off x="286438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97" name="Straight Connector 125">
                  <a:extLst>
                    <a:ext uri="{FF2B5EF4-FFF2-40B4-BE49-F238E27FC236}">
                      <a16:creationId xmlns:a16="http://schemas.microsoft.com/office/drawing/2014/main" id="{81511FE8-F723-4F5B-8DC3-CC096D40FEFC}"/>
                    </a:ext>
                  </a:extLst>
                </p:cNvPr>
                <p:cNvCxnSpPr>
                  <a:cxnSpLocks noChangeShapeType="1"/>
                </p:cNvCxnSpPr>
                <p:nvPr/>
              </p:nvCxnSpPr>
              <p:spPr bwMode="auto">
                <a:xfrm rot="16200000">
                  <a:off x="351760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98" name="Straight Connector 125">
                  <a:extLst>
                    <a:ext uri="{FF2B5EF4-FFF2-40B4-BE49-F238E27FC236}">
                      <a16:creationId xmlns:a16="http://schemas.microsoft.com/office/drawing/2014/main" id="{F0DB3EE4-407F-4CD5-9359-5632AEFCD2AD}"/>
                    </a:ext>
                  </a:extLst>
                </p:cNvPr>
                <p:cNvCxnSpPr>
                  <a:cxnSpLocks noChangeShapeType="1"/>
                </p:cNvCxnSpPr>
                <p:nvPr/>
              </p:nvCxnSpPr>
              <p:spPr bwMode="auto">
                <a:xfrm rot="16200000">
                  <a:off x="4838629"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193" name="TextBox 115">
                <a:extLst>
                  <a:ext uri="{FF2B5EF4-FFF2-40B4-BE49-F238E27FC236}">
                    <a16:creationId xmlns:a16="http://schemas.microsoft.com/office/drawing/2014/main" id="{47928054-229D-425E-A62F-11155C586F91}"/>
                  </a:ext>
                </a:extLst>
              </p:cNvPr>
              <p:cNvSpPr txBox="1">
                <a:spLocks noChangeArrowheads="1"/>
              </p:cNvSpPr>
              <p:nvPr/>
            </p:nvSpPr>
            <p:spPr bwMode="auto">
              <a:xfrm rot="16200000">
                <a:off x="-52398" y="3391464"/>
                <a:ext cx="3568116" cy="226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Survival %</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grpSp>
          <p:nvGrpSpPr>
            <p:cNvPr id="259" name="Graphic 256">
              <a:extLst>
                <a:ext uri="{FF2B5EF4-FFF2-40B4-BE49-F238E27FC236}">
                  <a16:creationId xmlns:a16="http://schemas.microsoft.com/office/drawing/2014/main" id="{576FA0C5-1788-4D35-97B3-0022BD1A2E38}"/>
                </a:ext>
              </a:extLst>
            </p:cNvPr>
            <p:cNvGrpSpPr/>
            <p:nvPr/>
          </p:nvGrpSpPr>
          <p:grpSpPr>
            <a:xfrm>
              <a:off x="10188797" y="3252774"/>
              <a:ext cx="477486" cy="349920"/>
              <a:chOff x="10188797" y="3144486"/>
              <a:chExt cx="477486" cy="349920"/>
            </a:xfrm>
          </p:grpSpPr>
          <p:sp>
            <p:nvSpPr>
              <p:cNvPr id="260" name="Freeform: Shape 259">
                <a:extLst>
                  <a:ext uri="{FF2B5EF4-FFF2-40B4-BE49-F238E27FC236}">
                    <a16:creationId xmlns:a16="http://schemas.microsoft.com/office/drawing/2014/main" id="{4267A820-16C4-4C13-9CD8-C6A226756B7E}"/>
                  </a:ext>
                </a:extLst>
              </p:cNvPr>
              <p:cNvSpPr/>
              <p:nvPr/>
            </p:nvSpPr>
            <p:spPr>
              <a:xfrm>
                <a:off x="10218529" y="3144486"/>
                <a:ext cx="12705" cy="59336"/>
              </a:xfrm>
              <a:custGeom>
                <a:avLst/>
                <a:gdLst>
                  <a:gd name="connsiteX0" fmla="*/ 0 w 12705"/>
                  <a:gd name="connsiteY0" fmla="*/ 0 h 59336"/>
                  <a:gd name="connsiteX1" fmla="*/ 0 w 12705"/>
                  <a:gd name="connsiteY1" fmla="*/ 59336 h 59336"/>
                </a:gdLst>
                <a:ahLst/>
                <a:cxnLst>
                  <a:cxn ang="0">
                    <a:pos x="connsiteX0" y="connsiteY0"/>
                  </a:cxn>
                  <a:cxn ang="0">
                    <a:pos x="connsiteX1" y="connsiteY1"/>
                  </a:cxn>
                </a:cxnLst>
                <a:rect l="l" t="t" r="r" b="b"/>
                <a:pathLst>
                  <a:path w="12705" h="59336">
                    <a:moveTo>
                      <a:pt x="0" y="0"/>
                    </a:moveTo>
                    <a:lnTo>
                      <a:pt x="0" y="59336"/>
                    </a:lnTo>
                  </a:path>
                </a:pathLst>
              </a:custGeom>
              <a:ln w="12681" cap="flat">
                <a:solidFill>
                  <a:schemeClr val="bg2">
                    <a:lumMod val="50000"/>
                  </a:schemeClr>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7014696C-2681-4BC6-8FD2-513E7CA0EE2B}"/>
                  </a:ext>
                </a:extLst>
              </p:cNvPr>
              <p:cNvSpPr/>
              <p:nvPr/>
            </p:nvSpPr>
            <p:spPr>
              <a:xfrm>
                <a:off x="10188797" y="3174217"/>
                <a:ext cx="59463" cy="12705"/>
              </a:xfrm>
              <a:custGeom>
                <a:avLst/>
                <a:gdLst>
                  <a:gd name="connsiteX0" fmla="*/ 0 w 59463"/>
                  <a:gd name="connsiteY0" fmla="*/ 0 h 12705"/>
                  <a:gd name="connsiteX1" fmla="*/ 59464 w 59463"/>
                  <a:gd name="connsiteY1" fmla="*/ 0 h 12705"/>
                </a:gdLst>
                <a:ahLst/>
                <a:cxnLst>
                  <a:cxn ang="0">
                    <a:pos x="connsiteX0" y="connsiteY0"/>
                  </a:cxn>
                  <a:cxn ang="0">
                    <a:pos x="connsiteX1" y="connsiteY1"/>
                  </a:cxn>
                </a:cxnLst>
                <a:rect l="l" t="t" r="r" b="b"/>
                <a:pathLst>
                  <a:path w="59463" h="12705">
                    <a:moveTo>
                      <a:pt x="0" y="0"/>
                    </a:moveTo>
                    <a:lnTo>
                      <a:pt x="59464" y="0"/>
                    </a:lnTo>
                  </a:path>
                </a:pathLst>
              </a:custGeom>
              <a:ln w="12681" cap="flat">
                <a:solidFill>
                  <a:schemeClr val="bg2">
                    <a:lumMod val="50000"/>
                  </a:schemeClr>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01ACD859-AF7C-4F5E-BCC2-1432F2076F69}"/>
                  </a:ext>
                </a:extLst>
              </p:cNvPr>
              <p:cNvSpPr/>
              <p:nvPr/>
            </p:nvSpPr>
            <p:spPr>
              <a:xfrm>
                <a:off x="10460195" y="3274086"/>
                <a:ext cx="12705" cy="59463"/>
              </a:xfrm>
              <a:custGeom>
                <a:avLst/>
                <a:gdLst>
                  <a:gd name="connsiteX0" fmla="*/ 0 w 12705"/>
                  <a:gd name="connsiteY0" fmla="*/ 0 h 59463"/>
                  <a:gd name="connsiteX1" fmla="*/ 0 w 12705"/>
                  <a:gd name="connsiteY1" fmla="*/ 59464 h 59463"/>
                </a:gdLst>
                <a:ahLst/>
                <a:cxnLst>
                  <a:cxn ang="0">
                    <a:pos x="connsiteX0" y="connsiteY0"/>
                  </a:cxn>
                  <a:cxn ang="0">
                    <a:pos x="connsiteX1" y="connsiteY1"/>
                  </a:cxn>
                </a:cxnLst>
                <a:rect l="l" t="t" r="r" b="b"/>
                <a:pathLst>
                  <a:path w="12705" h="59463">
                    <a:moveTo>
                      <a:pt x="0" y="0"/>
                    </a:moveTo>
                    <a:lnTo>
                      <a:pt x="0" y="59464"/>
                    </a:lnTo>
                  </a:path>
                </a:pathLst>
              </a:custGeom>
              <a:ln w="12681" cap="flat">
                <a:solidFill>
                  <a:schemeClr val="bg2">
                    <a:lumMod val="50000"/>
                  </a:schemeClr>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8B7ABFD-CAA0-43DA-B9BE-A4AE1E6C1704}"/>
                  </a:ext>
                </a:extLst>
              </p:cNvPr>
              <p:cNvSpPr/>
              <p:nvPr/>
            </p:nvSpPr>
            <p:spPr>
              <a:xfrm>
                <a:off x="10430463" y="3303817"/>
                <a:ext cx="59336" cy="12705"/>
              </a:xfrm>
              <a:custGeom>
                <a:avLst/>
                <a:gdLst>
                  <a:gd name="connsiteX0" fmla="*/ 0 w 59336"/>
                  <a:gd name="connsiteY0" fmla="*/ 0 h 12705"/>
                  <a:gd name="connsiteX1" fmla="*/ 59337 w 59336"/>
                  <a:gd name="connsiteY1" fmla="*/ 0 h 12705"/>
                </a:gdLst>
                <a:ahLst/>
                <a:cxnLst>
                  <a:cxn ang="0">
                    <a:pos x="connsiteX0" y="connsiteY0"/>
                  </a:cxn>
                  <a:cxn ang="0">
                    <a:pos x="connsiteX1" y="connsiteY1"/>
                  </a:cxn>
                </a:cxnLst>
                <a:rect l="l" t="t" r="r" b="b"/>
                <a:pathLst>
                  <a:path w="59336" h="12705">
                    <a:moveTo>
                      <a:pt x="0" y="0"/>
                    </a:moveTo>
                    <a:lnTo>
                      <a:pt x="59337" y="0"/>
                    </a:lnTo>
                  </a:path>
                </a:pathLst>
              </a:custGeom>
              <a:ln w="12681" cap="flat">
                <a:solidFill>
                  <a:schemeClr val="bg2">
                    <a:lumMod val="50000"/>
                  </a:schemeClr>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810197FE-7374-4134-B9F2-33EC3082B1AB}"/>
                  </a:ext>
                </a:extLst>
              </p:cNvPr>
              <p:cNvSpPr/>
              <p:nvPr/>
            </p:nvSpPr>
            <p:spPr>
              <a:xfrm>
                <a:off x="10636679" y="3434942"/>
                <a:ext cx="12705" cy="59463"/>
              </a:xfrm>
              <a:custGeom>
                <a:avLst/>
                <a:gdLst>
                  <a:gd name="connsiteX0" fmla="*/ 0 w 12705"/>
                  <a:gd name="connsiteY0" fmla="*/ 0 h 59463"/>
                  <a:gd name="connsiteX1" fmla="*/ 0 w 12705"/>
                  <a:gd name="connsiteY1" fmla="*/ 59463 h 59463"/>
                </a:gdLst>
                <a:ahLst/>
                <a:cxnLst>
                  <a:cxn ang="0">
                    <a:pos x="connsiteX0" y="connsiteY0"/>
                  </a:cxn>
                  <a:cxn ang="0">
                    <a:pos x="connsiteX1" y="connsiteY1"/>
                  </a:cxn>
                </a:cxnLst>
                <a:rect l="l" t="t" r="r" b="b"/>
                <a:pathLst>
                  <a:path w="12705" h="59463">
                    <a:moveTo>
                      <a:pt x="0" y="0"/>
                    </a:moveTo>
                    <a:lnTo>
                      <a:pt x="0" y="59463"/>
                    </a:lnTo>
                  </a:path>
                </a:pathLst>
              </a:custGeom>
              <a:ln w="12681" cap="flat">
                <a:solidFill>
                  <a:schemeClr val="bg2">
                    <a:lumMod val="50000"/>
                  </a:schemeClr>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1213844F-8EE8-4B06-A55B-3B1F936FB8E7}"/>
                  </a:ext>
                </a:extLst>
              </p:cNvPr>
              <p:cNvSpPr/>
              <p:nvPr/>
            </p:nvSpPr>
            <p:spPr>
              <a:xfrm>
                <a:off x="10606948" y="3464674"/>
                <a:ext cx="59336" cy="12705"/>
              </a:xfrm>
              <a:custGeom>
                <a:avLst/>
                <a:gdLst>
                  <a:gd name="connsiteX0" fmla="*/ 0 w 59336"/>
                  <a:gd name="connsiteY0" fmla="*/ 0 h 12705"/>
                  <a:gd name="connsiteX1" fmla="*/ 59337 w 59336"/>
                  <a:gd name="connsiteY1" fmla="*/ 0 h 12705"/>
                </a:gdLst>
                <a:ahLst/>
                <a:cxnLst>
                  <a:cxn ang="0">
                    <a:pos x="connsiteX0" y="connsiteY0"/>
                  </a:cxn>
                  <a:cxn ang="0">
                    <a:pos x="connsiteX1" y="connsiteY1"/>
                  </a:cxn>
                </a:cxnLst>
                <a:rect l="l" t="t" r="r" b="b"/>
                <a:pathLst>
                  <a:path w="59336" h="12705">
                    <a:moveTo>
                      <a:pt x="0" y="0"/>
                    </a:moveTo>
                    <a:lnTo>
                      <a:pt x="59337" y="0"/>
                    </a:lnTo>
                  </a:path>
                </a:pathLst>
              </a:custGeom>
              <a:ln w="12681" cap="flat">
                <a:solidFill>
                  <a:schemeClr val="bg2">
                    <a:lumMod val="50000"/>
                  </a:schemeClr>
                </a:solidFill>
                <a:prstDash val="solid"/>
                <a:miter/>
              </a:ln>
            </p:spPr>
            <p:txBody>
              <a:bodyPr rtlCol="0" anchor="ctr"/>
              <a:lstStyle/>
              <a:p>
                <a:endParaRPr lang="en-GB"/>
              </a:p>
            </p:txBody>
          </p:sp>
        </p:grpSp>
        <p:sp>
          <p:nvSpPr>
            <p:cNvPr id="266" name="Freeform: Shape 265">
              <a:extLst>
                <a:ext uri="{FF2B5EF4-FFF2-40B4-BE49-F238E27FC236}">
                  <a16:creationId xmlns:a16="http://schemas.microsoft.com/office/drawing/2014/main" id="{2D910512-C0E5-4070-903E-B3781AE24B98}"/>
                </a:ext>
              </a:extLst>
            </p:cNvPr>
            <p:cNvSpPr/>
            <p:nvPr/>
          </p:nvSpPr>
          <p:spPr>
            <a:xfrm>
              <a:off x="8645796" y="2095014"/>
              <a:ext cx="2065721" cy="1725839"/>
            </a:xfrm>
            <a:custGeom>
              <a:avLst/>
              <a:gdLst>
                <a:gd name="connsiteX0" fmla="*/ -68 w 2065721"/>
                <a:gd name="connsiteY0" fmla="*/ -44 h 1725839"/>
                <a:gd name="connsiteX1" fmla="*/ 321010 w 2065721"/>
                <a:gd name="connsiteY1" fmla="*/ -44 h 1725839"/>
                <a:gd name="connsiteX2" fmla="*/ 321010 w 2065721"/>
                <a:gd name="connsiteY2" fmla="*/ 103890 h 1725839"/>
                <a:gd name="connsiteX3" fmla="*/ 485551 w 2065721"/>
                <a:gd name="connsiteY3" fmla="*/ 103890 h 1725839"/>
                <a:gd name="connsiteX4" fmla="*/ 485551 w 2065721"/>
                <a:gd name="connsiteY4" fmla="*/ 210111 h 1725839"/>
                <a:gd name="connsiteX5" fmla="*/ 521509 w 2065721"/>
                <a:gd name="connsiteY5" fmla="*/ 210111 h 1725839"/>
                <a:gd name="connsiteX6" fmla="*/ 521509 w 2065721"/>
                <a:gd name="connsiteY6" fmla="*/ 321796 h 1725839"/>
                <a:gd name="connsiteX7" fmla="*/ 568902 w 2065721"/>
                <a:gd name="connsiteY7" fmla="*/ 321796 h 1725839"/>
                <a:gd name="connsiteX8" fmla="*/ 568902 w 2065721"/>
                <a:gd name="connsiteY8" fmla="*/ 430431 h 1725839"/>
                <a:gd name="connsiteX9" fmla="*/ 656572 w 2065721"/>
                <a:gd name="connsiteY9" fmla="*/ 430431 h 1725839"/>
                <a:gd name="connsiteX10" fmla="*/ 656572 w 2065721"/>
                <a:gd name="connsiteY10" fmla="*/ 539067 h 1725839"/>
                <a:gd name="connsiteX11" fmla="*/ 690370 w 2065721"/>
                <a:gd name="connsiteY11" fmla="*/ 539067 h 1725839"/>
                <a:gd name="connsiteX12" fmla="*/ 690370 w 2065721"/>
                <a:gd name="connsiteY12" fmla="*/ 651260 h 1725839"/>
                <a:gd name="connsiteX13" fmla="*/ 725184 w 2065721"/>
                <a:gd name="connsiteY13" fmla="*/ 651260 h 1725839"/>
                <a:gd name="connsiteX14" fmla="*/ 725184 w 2065721"/>
                <a:gd name="connsiteY14" fmla="*/ 757227 h 1725839"/>
                <a:gd name="connsiteX15" fmla="*/ 782741 w 2065721"/>
                <a:gd name="connsiteY15" fmla="*/ 757227 h 1725839"/>
                <a:gd name="connsiteX16" fmla="*/ 782741 w 2065721"/>
                <a:gd name="connsiteY16" fmla="*/ 865862 h 1725839"/>
                <a:gd name="connsiteX17" fmla="*/ 1088953 w 2065721"/>
                <a:gd name="connsiteY17" fmla="*/ 865862 h 1725839"/>
                <a:gd name="connsiteX18" fmla="*/ 1088953 w 2065721"/>
                <a:gd name="connsiteY18" fmla="*/ 975133 h 1725839"/>
                <a:gd name="connsiteX19" fmla="*/ 1110553 w 2065721"/>
                <a:gd name="connsiteY19" fmla="*/ 975133 h 1725839"/>
                <a:gd name="connsiteX20" fmla="*/ 1110553 w 2065721"/>
                <a:gd name="connsiteY20" fmla="*/ 1082624 h 1725839"/>
                <a:gd name="connsiteX21" fmla="*/ 1123259 w 2065721"/>
                <a:gd name="connsiteY21" fmla="*/ 1082624 h 1725839"/>
                <a:gd name="connsiteX22" fmla="*/ 1123259 w 2065721"/>
                <a:gd name="connsiteY22" fmla="*/ 1189227 h 1725839"/>
                <a:gd name="connsiteX23" fmla="*/ 1614849 w 2065721"/>
                <a:gd name="connsiteY23" fmla="*/ 1189227 h 1725839"/>
                <a:gd name="connsiteX24" fmla="*/ 1614849 w 2065721"/>
                <a:gd name="connsiteY24" fmla="*/ 1317683 h 1725839"/>
                <a:gd name="connsiteX25" fmla="*/ 1967183 w 2065721"/>
                <a:gd name="connsiteY25" fmla="*/ 1317683 h 1725839"/>
                <a:gd name="connsiteX26" fmla="*/ 1967183 w 2065721"/>
                <a:gd name="connsiteY26" fmla="*/ 1478540 h 1725839"/>
                <a:gd name="connsiteX27" fmla="*/ 2065654 w 2065721"/>
                <a:gd name="connsiteY27" fmla="*/ 1478540 h 1725839"/>
                <a:gd name="connsiteX28" fmla="*/ 2065654 w 2065721"/>
                <a:gd name="connsiteY28" fmla="*/ 1725796 h 1725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65721" h="1725839">
                  <a:moveTo>
                    <a:pt x="-68" y="-44"/>
                  </a:moveTo>
                  <a:lnTo>
                    <a:pt x="321010" y="-44"/>
                  </a:lnTo>
                  <a:lnTo>
                    <a:pt x="321010" y="103890"/>
                  </a:lnTo>
                  <a:lnTo>
                    <a:pt x="485551" y="103890"/>
                  </a:lnTo>
                  <a:lnTo>
                    <a:pt x="485551" y="210111"/>
                  </a:lnTo>
                  <a:lnTo>
                    <a:pt x="521509" y="210111"/>
                  </a:lnTo>
                  <a:lnTo>
                    <a:pt x="521509" y="321796"/>
                  </a:lnTo>
                  <a:lnTo>
                    <a:pt x="568902" y="321796"/>
                  </a:lnTo>
                  <a:lnTo>
                    <a:pt x="568902" y="430431"/>
                  </a:lnTo>
                  <a:lnTo>
                    <a:pt x="656572" y="430431"/>
                  </a:lnTo>
                  <a:lnTo>
                    <a:pt x="656572" y="539067"/>
                  </a:lnTo>
                  <a:lnTo>
                    <a:pt x="690370" y="539067"/>
                  </a:lnTo>
                  <a:lnTo>
                    <a:pt x="690370" y="651260"/>
                  </a:lnTo>
                  <a:lnTo>
                    <a:pt x="725184" y="651260"/>
                  </a:lnTo>
                  <a:lnTo>
                    <a:pt x="725184" y="757227"/>
                  </a:lnTo>
                  <a:lnTo>
                    <a:pt x="782741" y="757227"/>
                  </a:lnTo>
                  <a:lnTo>
                    <a:pt x="782741" y="865862"/>
                  </a:lnTo>
                  <a:lnTo>
                    <a:pt x="1088953" y="865862"/>
                  </a:lnTo>
                  <a:lnTo>
                    <a:pt x="1088953" y="975133"/>
                  </a:lnTo>
                  <a:lnTo>
                    <a:pt x="1110553" y="975133"/>
                  </a:lnTo>
                  <a:lnTo>
                    <a:pt x="1110553" y="1082624"/>
                  </a:lnTo>
                  <a:lnTo>
                    <a:pt x="1123259" y="1082624"/>
                  </a:lnTo>
                  <a:lnTo>
                    <a:pt x="1123259" y="1189227"/>
                  </a:lnTo>
                  <a:cubicBezTo>
                    <a:pt x="1123259" y="1189227"/>
                    <a:pt x="1612435" y="1186813"/>
                    <a:pt x="1614849" y="1189227"/>
                  </a:cubicBezTo>
                  <a:cubicBezTo>
                    <a:pt x="1617263" y="1191641"/>
                    <a:pt x="1614849" y="1317683"/>
                    <a:pt x="1614849" y="1317683"/>
                  </a:cubicBezTo>
                  <a:lnTo>
                    <a:pt x="1967183" y="1317683"/>
                  </a:lnTo>
                  <a:lnTo>
                    <a:pt x="1967183" y="1478540"/>
                  </a:lnTo>
                  <a:lnTo>
                    <a:pt x="2065654" y="1478540"/>
                  </a:lnTo>
                  <a:lnTo>
                    <a:pt x="2065654" y="1725796"/>
                  </a:lnTo>
                </a:path>
              </a:pathLst>
            </a:custGeom>
            <a:noFill/>
            <a:ln w="12681" cap="flat">
              <a:solidFill>
                <a:schemeClr val="bg2">
                  <a:lumMod val="50000"/>
                </a:schemeClr>
              </a:solidFill>
              <a:prstDash val="solid"/>
              <a:miter/>
            </a:ln>
          </p:spPr>
          <p:txBody>
            <a:bodyPr rtlCol="0" anchor="ctr"/>
            <a:lstStyle/>
            <a:p>
              <a:endParaRPr lang="en-GB"/>
            </a:p>
          </p:txBody>
        </p:sp>
        <p:grpSp>
          <p:nvGrpSpPr>
            <p:cNvPr id="267" name="Graphic 256">
              <a:extLst>
                <a:ext uri="{FF2B5EF4-FFF2-40B4-BE49-F238E27FC236}">
                  <a16:creationId xmlns:a16="http://schemas.microsoft.com/office/drawing/2014/main" id="{96FC6421-5515-4C5A-9001-6D1240C15299}"/>
                </a:ext>
              </a:extLst>
            </p:cNvPr>
            <p:cNvGrpSpPr/>
            <p:nvPr/>
          </p:nvGrpSpPr>
          <p:grpSpPr>
            <a:xfrm>
              <a:off x="9539019" y="3147061"/>
              <a:ext cx="1122183" cy="555882"/>
              <a:chOff x="9539019" y="3038773"/>
              <a:chExt cx="1122183" cy="555882"/>
            </a:xfrm>
          </p:grpSpPr>
          <p:sp>
            <p:nvSpPr>
              <p:cNvPr id="268" name="Freeform: Shape 267">
                <a:extLst>
                  <a:ext uri="{FF2B5EF4-FFF2-40B4-BE49-F238E27FC236}">
                    <a16:creationId xmlns:a16="http://schemas.microsoft.com/office/drawing/2014/main" id="{5BF9E435-9F40-4F31-B68E-78162E578E99}"/>
                  </a:ext>
                </a:extLst>
              </p:cNvPr>
              <p:cNvSpPr/>
              <p:nvPr/>
            </p:nvSpPr>
            <p:spPr>
              <a:xfrm>
                <a:off x="10631470" y="3534048"/>
                <a:ext cx="12705" cy="59463"/>
              </a:xfrm>
              <a:custGeom>
                <a:avLst/>
                <a:gdLst>
                  <a:gd name="connsiteX0" fmla="*/ 0 w 12705"/>
                  <a:gd name="connsiteY0" fmla="*/ 0 h 59463"/>
                  <a:gd name="connsiteX1" fmla="*/ 0 w 12705"/>
                  <a:gd name="connsiteY1" fmla="*/ 59464 h 59463"/>
                </a:gdLst>
                <a:ahLst/>
                <a:cxnLst>
                  <a:cxn ang="0">
                    <a:pos x="connsiteX0" y="connsiteY0"/>
                  </a:cxn>
                  <a:cxn ang="0">
                    <a:pos x="connsiteX1" y="connsiteY1"/>
                  </a:cxn>
                </a:cxnLst>
                <a:rect l="l" t="t" r="r" b="b"/>
                <a:pathLst>
                  <a:path w="12705" h="59463">
                    <a:moveTo>
                      <a:pt x="0" y="0"/>
                    </a:moveTo>
                    <a:lnTo>
                      <a:pt x="0" y="59464"/>
                    </a:lnTo>
                  </a:path>
                </a:pathLst>
              </a:custGeom>
              <a:ln w="12681" cap="flat">
                <a:solidFill>
                  <a:schemeClr val="accent5">
                    <a:lumMod val="50000"/>
                  </a:schemeClr>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DE812F47-3007-4C0D-AF65-8D6C3DBF8ACE}"/>
                  </a:ext>
                </a:extLst>
              </p:cNvPr>
              <p:cNvSpPr/>
              <p:nvPr/>
            </p:nvSpPr>
            <p:spPr>
              <a:xfrm>
                <a:off x="10601738" y="3563780"/>
                <a:ext cx="59463" cy="12705"/>
              </a:xfrm>
              <a:custGeom>
                <a:avLst/>
                <a:gdLst>
                  <a:gd name="connsiteX0" fmla="*/ 0 w 59463"/>
                  <a:gd name="connsiteY0" fmla="*/ 0 h 12705"/>
                  <a:gd name="connsiteX1" fmla="*/ 59463 w 59463"/>
                  <a:gd name="connsiteY1" fmla="*/ 0 h 12705"/>
                </a:gdLst>
                <a:ahLst/>
                <a:cxnLst>
                  <a:cxn ang="0">
                    <a:pos x="connsiteX0" y="connsiteY0"/>
                  </a:cxn>
                  <a:cxn ang="0">
                    <a:pos x="connsiteX1" y="connsiteY1"/>
                  </a:cxn>
                </a:cxnLst>
                <a:rect l="l" t="t" r="r" b="b"/>
                <a:pathLst>
                  <a:path w="59463" h="12705">
                    <a:moveTo>
                      <a:pt x="0" y="0"/>
                    </a:moveTo>
                    <a:lnTo>
                      <a:pt x="59463" y="0"/>
                    </a:lnTo>
                  </a:path>
                </a:pathLst>
              </a:custGeom>
              <a:ln w="12681" cap="flat">
                <a:solidFill>
                  <a:schemeClr val="accent5">
                    <a:lumMod val="50000"/>
                  </a:schemeClr>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53ECD2A5-65BE-49B7-8649-37D7F0A0D4AB}"/>
                  </a:ext>
                </a:extLst>
              </p:cNvPr>
              <p:cNvSpPr/>
              <p:nvPr/>
            </p:nvSpPr>
            <p:spPr>
              <a:xfrm>
                <a:off x="10567559" y="3534048"/>
                <a:ext cx="12705" cy="59463"/>
              </a:xfrm>
              <a:custGeom>
                <a:avLst/>
                <a:gdLst>
                  <a:gd name="connsiteX0" fmla="*/ 0 w 12705"/>
                  <a:gd name="connsiteY0" fmla="*/ 0 h 59463"/>
                  <a:gd name="connsiteX1" fmla="*/ 0 w 12705"/>
                  <a:gd name="connsiteY1" fmla="*/ 59464 h 59463"/>
                </a:gdLst>
                <a:ahLst/>
                <a:cxnLst>
                  <a:cxn ang="0">
                    <a:pos x="connsiteX0" y="connsiteY0"/>
                  </a:cxn>
                  <a:cxn ang="0">
                    <a:pos x="connsiteX1" y="connsiteY1"/>
                  </a:cxn>
                </a:cxnLst>
                <a:rect l="l" t="t" r="r" b="b"/>
                <a:pathLst>
                  <a:path w="12705" h="59463">
                    <a:moveTo>
                      <a:pt x="0" y="0"/>
                    </a:moveTo>
                    <a:lnTo>
                      <a:pt x="0" y="59464"/>
                    </a:lnTo>
                  </a:path>
                </a:pathLst>
              </a:custGeom>
              <a:ln w="12681" cap="flat">
                <a:solidFill>
                  <a:schemeClr val="accent5">
                    <a:lumMod val="50000"/>
                  </a:schemeClr>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DE96EBAE-B1AF-4277-88EE-03C6D06F14DB}"/>
                  </a:ext>
                </a:extLst>
              </p:cNvPr>
              <p:cNvSpPr/>
              <p:nvPr/>
            </p:nvSpPr>
            <p:spPr>
              <a:xfrm>
                <a:off x="10537828" y="3563780"/>
                <a:ext cx="59463" cy="12705"/>
              </a:xfrm>
              <a:custGeom>
                <a:avLst/>
                <a:gdLst>
                  <a:gd name="connsiteX0" fmla="*/ 0 w 59463"/>
                  <a:gd name="connsiteY0" fmla="*/ 0 h 12705"/>
                  <a:gd name="connsiteX1" fmla="*/ 59463 w 59463"/>
                  <a:gd name="connsiteY1" fmla="*/ 0 h 12705"/>
                </a:gdLst>
                <a:ahLst/>
                <a:cxnLst>
                  <a:cxn ang="0">
                    <a:pos x="connsiteX0" y="connsiteY0"/>
                  </a:cxn>
                  <a:cxn ang="0">
                    <a:pos x="connsiteX1" y="connsiteY1"/>
                  </a:cxn>
                </a:cxnLst>
                <a:rect l="l" t="t" r="r" b="b"/>
                <a:pathLst>
                  <a:path w="59463" h="12705">
                    <a:moveTo>
                      <a:pt x="0" y="0"/>
                    </a:moveTo>
                    <a:lnTo>
                      <a:pt x="59463" y="0"/>
                    </a:lnTo>
                  </a:path>
                </a:pathLst>
              </a:custGeom>
              <a:ln w="12681" cap="flat">
                <a:solidFill>
                  <a:schemeClr val="accent5">
                    <a:lumMod val="50000"/>
                  </a:schemeClr>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0539FEDE-BC32-4EF1-8F5A-77E120353088}"/>
                  </a:ext>
                </a:extLst>
              </p:cNvPr>
              <p:cNvSpPr/>
              <p:nvPr/>
            </p:nvSpPr>
            <p:spPr>
              <a:xfrm>
                <a:off x="10453842" y="3535192"/>
                <a:ext cx="12705" cy="59463"/>
              </a:xfrm>
              <a:custGeom>
                <a:avLst/>
                <a:gdLst>
                  <a:gd name="connsiteX0" fmla="*/ 0 w 12705"/>
                  <a:gd name="connsiteY0" fmla="*/ 0 h 59463"/>
                  <a:gd name="connsiteX1" fmla="*/ 0 w 12705"/>
                  <a:gd name="connsiteY1" fmla="*/ 59463 h 59463"/>
                </a:gdLst>
                <a:ahLst/>
                <a:cxnLst>
                  <a:cxn ang="0">
                    <a:pos x="connsiteX0" y="connsiteY0"/>
                  </a:cxn>
                  <a:cxn ang="0">
                    <a:pos x="connsiteX1" y="connsiteY1"/>
                  </a:cxn>
                </a:cxnLst>
                <a:rect l="l" t="t" r="r" b="b"/>
                <a:pathLst>
                  <a:path w="12705" h="59463">
                    <a:moveTo>
                      <a:pt x="0" y="0"/>
                    </a:moveTo>
                    <a:lnTo>
                      <a:pt x="0" y="59463"/>
                    </a:lnTo>
                  </a:path>
                </a:pathLst>
              </a:custGeom>
              <a:ln w="12681" cap="flat">
                <a:solidFill>
                  <a:schemeClr val="accent5">
                    <a:lumMod val="50000"/>
                  </a:schemeClr>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B8C27111-71FF-49B5-A8EA-3A2839ED3373}"/>
                  </a:ext>
                </a:extLst>
              </p:cNvPr>
              <p:cNvSpPr/>
              <p:nvPr/>
            </p:nvSpPr>
            <p:spPr>
              <a:xfrm>
                <a:off x="10424110" y="3564923"/>
                <a:ext cx="59463" cy="12705"/>
              </a:xfrm>
              <a:custGeom>
                <a:avLst/>
                <a:gdLst>
                  <a:gd name="connsiteX0" fmla="*/ 0 w 59463"/>
                  <a:gd name="connsiteY0" fmla="*/ 0 h 12705"/>
                  <a:gd name="connsiteX1" fmla="*/ 59463 w 59463"/>
                  <a:gd name="connsiteY1" fmla="*/ 0 h 12705"/>
                </a:gdLst>
                <a:ahLst/>
                <a:cxnLst>
                  <a:cxn ang="0">
                    <a:pos x="connsiteX0" y="connsiteY0"/>
                  </a:cxn>
                  <a:cxn ang="0">
                    <a:pos x="connsiteX1" y="connsiteY1"/>
                  </a:cxn>
                </a:cxnLst>
                <a:rect l="l" t="t" r="r" b="b"/>
                <a:pathLst>
                  <a:path w="59463" h="12705">
                    <a:moveTo>
                      <a:pt x="0" y="0"/>
                    </a:moveTo>
                    <a:lnTo>
                      <a:pt x="59463" y="0"/>
                    </a:lnTo>
                  </a:path>
                </a:pathLst>
              </a:custGeom>
              <a:ln w="12681" cap="flat">
                <a:solidFill>
                  <a:schemeClr val="accent5">
                    <a:lumMod val="50000"/>
                  </a:schemeClr>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A4D7EDD2-089F-4771-AB26-25D9AC8FF8C4}"/>
                  </a:ext>
                </a:extLst>
              </p:cNvPr>
              <p:cNvSpPr/>
              <p:nvPr/>
            </p:nvSpPr>
            <p:spPr>
              <a:xfrm>
                <a:off x="9568750" y="3038773"/>
                <a:ext cx="12705" cy="59463"/>
              </a:xfrm>
              <a:custGeom>
                <a:avLst/>
                <a:gdLst>
                  <a:gd name="connsiteX0" fmla="*/ 0 w 12705"/>
                  <a:gd name="connsiteY0" fmla="*/ 0 h 59463"/>
                  <a:gd name="connsiteX1" fmla="*/ 0 w 12705"/>
                  <a:gd name="connsiteY1" fmla="*/ 59463 h 59463"/>
                </a:gdLst>
                <a:ahLst/>
                <a:cxnLst>
                  <a:cxn ang="0">
                    <a:pos x="connsiteX0" y="connsiteY0"/>
                  </a:cxn>
                  <a:cxn ang="0">
                    <a:pos x="connsiteX1" y="connsiteY1"/>
                  </a:cxn>
                </a:cxnLst>
                <a:rect l="l" t="t" r="r" b="b"/>
                <a:pathLst>
                  <a:path w="12705" h="59463">
                    <a:moveTo>
                      <a:pt x="0" y="0"/>
                    </a:moveTo>
                    <a:lnTo>
                      <a:pt x="0" y="59463"/>
                    </a:lnTo>
                  </a:path>
                </a:pathLst>
              </a:custGeom>
              <a:ln w="12681" cap="flat">
                <a:solidFill>
                  <a:schemeClr val="accent5">
                    <a:lumMod val="50000"/>
                  </a:schemeClr>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2FB97896-3E52-4A7B-8778-39EC98C24DE7}"/>
                  </a:ext>
                </a:extLst>
              </p:cNvPr>
              <p:cNvSpPr/>
              <p:nvPr/>
            </p:nvSpPr>
            <p:spPr>
              <a:xfrm>
                <a:off x="9539019" y="3068505"/>
                <a:ext cx="59463" cy="12705"/>
              </a:xfrm>
              <a:custGeom>
                <a:avLst/>
                <a:gdLst>
                  <a:gd name="connsiteX0" fmla="*/ 0 w 59463"/>
                  <a:gd name="connsiteY0" fmla="*/ 0 h 12705"/>
                  <a:gd name="connsiteX1" fmla="*/ 59464 w 59463"/>
                  <a:gd name="connsiteY1" fmla="*/ 0 h 12705"/>
                </a:gdLst>
                <a:ahLst/>
                <a:cxnLst>
                  <a:cxn ang="0">
                    <a:pos x="connsiteX0" y="connsiteY0"/>
                  </a:cxn>
                  <a:cxn ang="0">
                    <a:pos x="connsiteX1" y="connsiteY1"/>
                  </a:cxn>
                </a:cxnLst>
                <a:rect l="l" t="t" r="r" b="b"/>
                <a:pathLst>
                  <a:path w="59463" h="12705">
                    <a:moveTo>
                      <a:pt x="0" y="0"/>
                    </a:moveTo>
                    <a:lnTo>
                      <a:pt x="59464" y="0"/>
                    </a:lnTo>
                  </a:path>
                </a:pathLst>
              </a:custGeom>
              <a:ln w="12681" cap="flat">
                <a:solidFill>
                  <a:schemeClr val="accent5">
                    <a:lumMod val="50000"/>
                  </a:schemeClr>
                </a:solidFill>
                <a:prstDash val="solid"/>
                <a:miter/>
              </a:ln>
            </p:spPr>
            <p:txBody>
              <a:bodyPr rtlCol="0" anchor="ctr"/>
              <a:lstStyle/>
              <a:p>
                <a:endParaRPr lang="en-GB"/>
              </a:p>
            </p:txBody>
          </p:sp>
        </p:grpSp>
        <p:sp>
          <p:nvSpPr>
            <p:cNvPr id="276" name="Freeform: Shape 275">
              <a:extLst>
                <a:ext uri="{FF2B5EF4-FFF2-40B4-BE49-F238E27FC236}">
                  <a16:creationId xmlns:a16="http://schemas.microsoft.com/office/drawing/2014/main" id="{D5BCED0E-FB9D-4734-B5E6-04A0A190E2EE}"/>
                </a:ext>
              </a:extLst>
            </p:cNvPr>
            <p:cNvSpPr/>
            <p:nvPr/>
          </p:nvSpPr>
          <p:spPr>
            <a:xfrm>
              <a:off x="8646939" y="2094505"/>
              <a:ext cx="1984530" cy="1578705"/>
            </a:xfrm>
            <a:custGeom>
              <a:avLst/>
              <a:gdLst>
                <a:gd name="connsiteX0" fmla="*/ 0 w 1984530"/>
                <a:gd name="connsiteY0" fmla="*/ 0 h 1578705"/>
                <a:gd name="connsiteX1" fmla="*/ 184998 w 1984530"/>
                <a:gd name="connsiteY1" fmla="*/ 0 h 1578705"/>
                <a:gd name="connsiteX2" fmla="*/ 184998 w 1984530"/>
                <a:gd name="connsiteY2" fmla="*/ 106856 h 1578705"/>
                <a:gd name="connsiteX3" fmla="*/ 238998 w 1984530"/>
                <a:gd name="connsiteY3" fmla="*/ 106856 h 1578705"/>
                <a:gd name="connsiteX4" fmla="*/ 238998 w 1984530"/>
                <a:gd name="connsiteY4" fmla="*/ 321713 h 1578705"/>
                <a:gd name="connsiteX5" fmla="*/ 313454 w 1984530"/>
                <a:gd name="connsiteY5" fmla="*/ 321713 h 1578705"/>
                <a:gd name="connsiteX6" fmla="*/ 313454 w 1984530"/>
                <a:gd name="connsiteY6" fmla="*/ 430984 h 1578705"/>
                <a:gd name="connsiteX7" fmla="*/ 321840 w 1984530"/>
                <a:gd name="connsiteY7" fmla="*/ 430984 h 1578705"/>
                <a:gd name="connsiteX8" fmla="*/ 321840 w 1984530"/>
                <a:gd name="connsiteY8" fmla="*/ 533012 h 1578705"/>
                <a:gd name="connsiteX9" fmla="*/ 393882 w 1984530"/>
                <a:gd name="connsiteY9" fmla="*/ 533012 h 1578705"/>
                <a:gd name="connsiteX10" fmla="*/ 393882 w 1984530"/>
                <a:gd name="connsiteY10" fmla="*/ 644697 h 1578705"/>
                <a:gd name="connsiteX11" fmla="*/ 409383 w 1984530"/>
                <a:gd name="connsiteY11" fmla="*/ 644697 h 1578705"/>
                <a:gd name="connsiteX12" fmla="*/ 409383 w 1984530"/>
                <a:gd name="connsiteY12" fmla="*/ 758795 h 1578705"/>
                <a:gd name="connsiteX13" fmla="*/ 480282 w 1984530"/>
                <a:gd name="connsiteY13" fmla="*/ 758795 h 1578705"/>
                <a:gd name="connsiteX14" fmla="*/ 480282 w 1984530"/>
                <a:gd name="connsiteY14" fmla="*/ 871624 h 1578705"/>
                <a:gd name="connsiteX15" fmla="*/ 539110 w 1984530"/>
                <a:gd name="connsiteY15" fmla="*/ 871624 h 1578705"/>
                <a:gd name="connsiteX16" fmla="*/ 539110 w 1984530"/>
                <a:gd name="connsiteY16" fmla="*/ 974795 h 1578705"/>
                <a:gd name="connsiteX17" fmla="*/ 678367 w 1984530"/>
                <a:gd name="connsiteY17" fmla="*/ 974795 h 1578705"/>
                <a:gd name="connsiteX18" fmla="*/ 678367 w 1984530"/>
                <a:gd name="connsiteY18" fmla="*/ 1084066 h 1578705"/>
                <a:gd name="connsiteX19" fmla="*/ 1109350 w 1984530"/>
                <a:gd name="connsiteY19" fmla="*/ 1084066 h 1578705"/>
                <a:gd name="connsiteX20" fmla="*/ 1109350 w 1984530"/>
                <a:gd name="connsiteY20" fmla="*/ 1211379 h 1578705"/>
                <a:gd name="connsiteX21" fmla="*/ 1197021 w 1984530"/>
                <a:gd name="connsiteY21" fmla="*/ 1211379 h 1578705"/>
                <a:gd name="connsiteX22" fmla="*/ 1197021 w 1984530"/>
                <a:gd name="connsiteY22" fmla="*/ 1329035 h 1578705"/>
                <a:gd name="connsiteX23" fmla="*/ 1618475 w 1984530"/>
                <a:gd name="connsiteY23" fmla="*/ 1329035 h 1578705"/>
                <a:gd name="connsiteX24" fmla="*/ 1618475 w 1984530"/>
                <a:gd name="connsiteY24" fmla="*/ 1451520 h 1578705"/>
                <a:gd name="connsiteX25" fmla="*/ 1787717 w 1984530"/>
                <a:gd name="connsiteY25" fmla="*/ 1451520 h 1578705"/>
                <a:gd name="connsiteX26" fmla="*/ 1787717 w 1984530"/>
                <a:gd name="connsiteY26" fmla="*/ 1578706 h 1578705"/>
                <a:gd name="connsiteX27" fmla="*/ 1984531 w 1984530"/>
                <a:gd name="connsiteY27" fmla="*/ 1578706 h 157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4530" h="1578705">
                  <a:moveTo>
                    <a:pt x="0" y="0"/>
                  </a:moveTo>
                  <a:lnTo>
                    <a:pt x="184998" y="0"/>
                  </a:lnTo>
                  <a:lnTo>
                    <a:pt x="184998" y="106856"/>
                  </a:lnTo>
                  <a:lnTo>
                    <a:pt x="238998" y="106856"/>
                  </a:lnTo>
                  <a:lnTo>
                    <a:pt x="238998" y="321713"/>
                  </a:lnTo>
                  <a:lnTo>
                    <a:pt x="313454" y="321713"/>
                  </a:lnTo>
                  <a:lnTo>
                    <a:pt x="313454" y="430984"/>
                  </a:lnTo>
                  <a:lnTo>
                    <a:pt x="321840" y="430984"/>
                  </a:lnTo>
                  <a:lnTo>
                    <a:pt x="321840" y="533012"/>
                  </a:lnTo>
                  <a:lnTo>
                    <a:pt x="393882" y="533012"/>
                  </a:lnTo>
                  <a:lnTo>
                    <a:pt x="393882" y="644697"/>
                  </a:lnTo>
                  <a:lnTo>
                    <a:pt x="409383" y="644697"/>
                  </a:lnTo>
                  <a:lnTo>
                    <a:pt x="409383" y="758795"/>
                  </a:lnTo>
                  <a:lnTo>
                    <a:pt x="480282" y="758795"/>
                  </a:lnTo>
                  <a:lnTo>
                    <a:pt x="480282" y="871624"/>
                  </a:lnTo>
                  <a:lnTo>
                    <a:pt x="539110" y="871624"/>
                  </a:lnTo>
                  <a:lnTo>
                    <a:pt x="539110" y="974795"/>
                  </a:lnTo>
                  <a:lnTo>
                    <a:pt x="678367" y="974795"/>
                  </a:lnTo>
                  <a:lnTo>
                    <a:pt x="678367" y="1084066"/>
                  </a:lnTo>
                  <a:lnTo>
                    <a:pt x="1109350" y="1084066"/>
                  </a:lnTo>
                  <a:lnTo>
                    <a:pt x="1109350" y="1211379"/>
                  </a:lnTo>
                  <a:lnTo>
                    <a:pt x="1197021" y="1211379"/>
                  </a:lnTo>
                  <a:lnTo>
                    <a:pt x="1197021" y="1329035"/>
                  </a:lnTo>
                  <a:lnTo>
                    <a:pt x="1618475" y="1329035"/>
                  </a:lnTo>
                  <a:lnTo>
                    <a:pt x="1618475" y="1451520"/>
                  </a:lnTo>
                  <a:lnTo>
                    <a:pt x="1787717" y="1451520"/>
                  </a:lnTo>
                  <a:lnTo>
                    <a:pt x="1787717" y="1578706"/>
                  </a:lnTo>
                  <a:lnTo>
                    <a:pt x="1984531" y="1578706"/>
                  </a:lnTo>
                </a:path>
              </a:pathLst>
            </a:custGeom>
            <a:noFill/>
            <a:ln w="12681" cap="flat">
              <a:solidFill>
                <a:schemeClr val="accent5">
                  <a:lumMod val="50000"/>
                </a:schemeClr>
              </a:solidFill>
              <a:prstDash val="solid"/>
              <a:miter/>
            </a:ln>
          </p:spPr>
          <p:txBody>
            <a:bodyPr rtlCol="0" anchor="ctr"/>
            <a:lstStyle/>
            <a:p>
              <a:endParaRPr lang="en-GB"/>
            </a:p>
          </p:txBody>
        </p:sp>
      </p:grpSp>
      <p:sp>
        <p:nvSpPr>
          <p:cNvPr id="5" name="Slide Number Placeholder 4">
            <a:extLst>
              <a:ext uri="{FF2B5EF4-FFF2-40B4-BE49-F238E27FC236}">
                <a16:creationId xmlns:a16="http://schemas.microsoft.com/office/drawing/2014/main" id="{898709E0-C6D6-4DD8-8846-5A967F251E38}"/>
              </a:ext>
            </a:extLst>
          </p:cNvPr>
          <p:cNvSpPr>
            <a:spLocks noGrp="1"/>
          </p:cNvSpPr>
          <p:nvPr>
            <p:ph type="sldNum" sz="quarter" idx="4"/>
          </p:nvPr>
        </p:nvSpPr>
        <p:spPr/>
        <p:txBody>
          <a:bodyPr/>
          <a:lstStyle/>
          <a:p>
            <a:fld id="{FCE43C0F-8A7B-3A4B-9DB5-B3472E36E833}" type="slidenum">
              <a:rPr lang="en-GB" smtClean="0"/>
              <a:pPr/>
              <a:t>49</a:t>
            </a:fld>
            <a:endParaRPr lang="en-GB" dirty="0"/>
          </a:p>
        </p:txBody>
      </p:sp>
    </p:spTree>
    <p:extLst>
      <p:ext uri="{BB962C8B-B14F-4D97-AF65-F5344CB8AC3E}">
        <p14:creationId xmlns:p14="http://schemas.microsoft.com/office/powerpoint/2010/main" val="116477737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654C10-3D9F-BC4C-AD94-6524FD9D4638}"/>
              </a:ext>
            </a:extLst>
          </p:cNvPr>
          <p:cNvSpPr>
            <a:spLocks noGrp="1"/>
          </p:cNvSpPr>
          <p:nvPr>
            <p:ph type="title"/>
          </p:nvPr>
        </p:nvSpPr>
        <p:spPr/>
        <p:txBody>
          <a:bodyPr/>
          <a:lstStyle/>
          <a:p>
            <a:r>
              <a:rPr lang="en-GB" dirty="0"/>
              <a:t>EXPERTS KNOWLEDGE SHARE </a:t>
            </a:r>
            <a:br>
              <a:rPr lang="en-GB" dirty="0"/>
            </a:br>
            <a:r>
              <a:rPr lang="en-GB" dirty="0"/>
              <a:t>Educational objectives</a:t>
            </a:r>
          </a:p>
        </p:txBody>
      </p:sp>
      <p:graphicFrame>
        <p:nvGraphicFramePr>
          <p:cNvPr id="7" name="Tijdelijke aanduiding voor inhoud 6">
            <a:extLst>
              <a:ext uri="{FF2B5EF4-FFF2-40B4-BE49-F238E27FC236}">
                <a16:creationId xmlns:a16="http://schemas.microsoft.com/office/drawing/2014/main" id="{03EA3C5A-3EE3-5245-897F-A0C656D084F3}"/>
              </a:ext>
            </a:extLst>
          </p:cNvPr>
          <p:cNvGraphicFramePr>
            <a:graphicFrameLocks noGrp="1"/>
          </p:cNvGraphicFramePr>
          <p:nvPr>
            <p:ph sz="quarter" idx="14"/>
          </p:nvPr>
        </p:nvGraphicFramePr>
        <p:xfrm>
          <a:off x="620713" y="1063277"/>
          <a:ext cx="10961687"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ijdelijke aanduiding voor inhoud 12">
            <a:extLst>
              <a:ext uri="{FF2B5EF4-FFF2-40B4-BE49-F238E27FC236}">
                <a16:creationId xmlns:a16="http://schemas.microsoft.com/office/drawing/2014/main" id="{E0DC95D2-7AB3-E249-8698-A5A287ED11FE}"/>
              </a:ext>
            </a:extLst>
          </p:cNvPr>
          <p:cNvSpPr>
            <a:spLocks noGrp="1"/>
          </p:cNvSpPr>
          <p:nvPr>
            <p:ph sz="quarter" idx="15"/>
          </p:nvPr>
        </p:nvSpPr>
        <p:spPr/>
        <p:txBody>
          <a:bodyPr/>
          <a:lstStyle/>
          <a:p>
            <a:r>
              <a:rPr lang="en-GB" dirty="0"/>
              <a:t>HCC, hepatocellular carcinoma</a:t>
            </a:r>
          </a:p>
        </p:txBody>
      </p:sp>
      <p:sp>
        <p:nvSpPr>
          <p:cNvPr id="3" name="Slide Number Placeholder 2">
            <a:extLst>
              <a:ext uri="{FF2B5EF4-FFF2-40B4-BE49-F238E27FC236}">
                <a16:creationId xmlns:a16="http://schemas.microsoft.com/office/drawing/2014/main" id="{530ECFC5-4B53-4E72-B9BE-2827B445C798}"/>
              </a:ext>
            </a:extLst>
          </p:cNvPr>
          <p:cNvSpPr>
            <a:spLocks noGrp="1"/>
          </p:cNvSpPr>
          <p:nvPr>
            <p:ph type="sldNum" sz="quarter" idx="4"/>
          </p:nvPr>
        </p:nvSpPr>
        <p:spPr>
          <a:xfrm>
            <a:off x="10512491" y="6356351"/>
            <a:ext cx="1069909" cy="365125"/>
          </a:xfrm>
        </p:spPr>
        <p:txBody>
          <a:bodyPr/>
          <a:lstStyle/>
          <a:p>
            <a:fld id="{FCE43C0F-8A7B-3A4B-9DB5-B3472E36E833}" type="slidenum">
              <a:rPr lang="en-GB" smtClean="0"/>
              <a:pPr/>
              <a:t>5</a:t>
            </a:fld>
            <a:endParaRPr lang="en-GB" dirty="0"/>
          </a:p>
        </p:txBody>
      </p:sp>
    </p:spTree>
    <p:extLst>
      <p:ext uri="{BB962C8B-B14F-4D97-AF65-F5344CB8AC3E}">
        <p14:creationId xmlns:p14="http://schemas.microsoft.com/office/powerpoint/2010/main" val="1279935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2"/>
          </p:nvPr>
        </p:nvSpPr>
        <p:spPr/>
        <p:txBody>
          <a:bodyPr/>
          <a:lstStyle/>
          <a:p>
            <a:r>
              <a:rPr lang="en-US" dirty="0"/>
              <a:t> 210 patients : (70 treated with Lenvatinib - 140 patients treated with Sorafenib) </a:t>
            </a:r>
          </a:p>
          <a:p>
            <a:r>
              <a:rPr lang="en-US" dirty="0"/>
              <a:t>Propensity Score Matching Analysis</a:t>
            </a:r>
            <a:endParaRPr lang="fr-FR" dirty="0"/>
          </a:p>
        </p:txBody>
      </p:sp>
      <p:sp>
        <p:nvSpPr>
          <p:cNvPr id="2" name="Titre 1"/>
          <p:cNvSpPr>
            <a:spLocks noGrp="1"/>
          </p:cNvSpPr>
          <p:nvPr>
            <p:ph type="title"/>
          </p:nvPr>
        </p:nvSpPr>
        <p:spPr/>
        <p:txBody>
          <a:bodyPr>
            <a:normAutofit/>
          </a:bodyPr>
          <a:lstStyle/>
          <a:p>
            <a:r>
              <a:rPr lang="en-US" sz="2400" dirty="0"/>
              <a:t>Real-World lenvatinib versus sorafenib in patients with advanced HCC – overall survival</a:t>
            </a:r>
            <a:endParaRPr lang="fr-FR" sz="2400" dirty="0"/>
          </a:p>
        </p:txBody>
      </p:sp>
      <p:sp>
        <p:nvSpPr>
          <p:cNvPr id="5" name="Content Placeholder 4">
            <a:extLst>
              <a:ext uri="{FF2B5EF4-FFF2-40B4-BE49-F238E27FC236}">
                <a16:creationId xmlns:a16="http://schemas.microsoft.com/office/drawing/2014/main" id="{54593597-FA7F-4520-953A-1F9880340D4C}"/>
              </a:ext>
            </a:extLst>
          </p:cNvPr>
          <p:cNvSpPr>
            <a:spLocks noGrp="1"/>
          </p:cNvSpPr>
          <p:nvPr>
            <p:ph sz="quarter" idx="15"/>
          </p:nvPr>
        </p:nvSpPr>
        <p:spPr/>
        <p:txBody>
          <a:bodyPr/>
          <a:lstStyle/>
          <a:p>
            <a:r>
              <a:rPr lang="fr-FR" dirty="0" err="1"/>
              <a:t>Kuo</a:t>
            </a:r>
            <a:r>
              <a:rPr lang="fr-FR" dirty="0"/>
              <a:t> YH el al. Front. </a:t>
            </a:r>
            <a:r>
              <a:rPr lang="fr-FR" dirty="0" err="1"/>
              <a:t>Oncol</a:t>
            </a:r>
            <a:r>
              <a:rPr lang="fr-FR" dirty="0"/>
              <a:t> 2021;11:737767</a:t>
            </a:r>
          </a:p>
        </p:txBody>
      </p:sp>
      <p:sp>
        <p:nvSpPr>
          <p:cNvPr id="9" name="Rectangle 8"/>
          <p:cNvSpPr/>
          <p:nvPr/>
        </p:nvSpPr>
        <p:spPr>
          <a:xfrm>
            <a:off x="2292942" y="2326251"/>
            <a:ext cx="2708690" cy="307777"/>
          </a:xfrm>
          <a:prstGeom prst="rect">
            <a:avLst/>
          </a:prstGeom>
        </p:spPr>
        <p:txBody>
          <a:bodyPr wrap="none">
            <a:spAutoFit/>
          </a:bodyPr>
          <a:lstStyle/>
          <a:p>
            <a:r>
              <a:rPr lang="en-US" sz="1400" b="1" dirty="0">
                <a:solidFill>
                  <a:schemeClr val="accent1"/>
                </a:solidFill>
              </a:rPr>
              <a:t>Before Propensity Score -matched</a:t>
            </a:r>
            <a:endParaRPr lang="fr-FR" sz="1400" b="1" dirty="0">
              <a:solidFill>
                <a:schemeClr val="accent1"/>
              </a:solidFill>
            </a:endParaRPr>
          </a:p>
        </p:txBody>
      </p:sp>
      <p:sp>
        <p:nvSpPr>
          <p:cNvPr id="10" name="Rectangle 9"/>
          <p:cNvSpPr/>
          <p:nvPr/>
        </p:nvSpPr>
        <p:spPr>
          <a:xfrm>
            <a:off x="7826322" y="2326251"/>
            <a:ext cx="2597121" cy="307777"/>
          </a:xfrm>
          <a:prstGeom prst="rect">
            <a:avLst/>
          </a:prstGeom>
        </p:spPr>
        <p:txBody>
          <a:bodyPr wrap="none">
            <a:spAutoFit/>
          </a:bodyPr>
          <a:lstStyle/>
          <a:p>
            <a:r>
              <a:rPr lang="en-US" sz="1400" b="1" dirty="0">
                <a:solidFill>
                  <a:schemeClr val="accent1"/>
                </a:solidFill>
              </a:rPr>
              <a:t>After  Propensity Score-matched</a:t>
            </a:r>
            <a:endParaRPr lang="fr-FR" sz="1400" b="1" dirty="0">
              <a:solidFill>
                <a:schemeClr val="accent1"/>
              </a:solidFill>
            </a:endParaRPr>
          </a:p>
        </p:txBody>
      </p:sp>
      <p:sp>
        <p:nvSpPr>
          <p:cNvPr id="11" name="Rectangle 10"/>
          <p:cNvSpPr/>
          <p:nvPr/>
        </p:nvSpPr>
        <p:spPr>
          <a:xfrm>
            <a:off x="915673" y="5631943"/>
            <a:ext cx="10447652" cy="307777"/>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1400" dirty="0">
                <a:solidFill>
                  <a:schemeClr val="tx2"/>
                </a:solidFill>
              </a:rPr>
              <a:t>The Lenvatinib group had similar OS to the Sorafenib group, no matter for either before or after PS matching analysis</a:t>
            </a:r>
            <a:endParaRPr lang="fr-FR" sz="1400" dirty="0">
              <a:solidFill>
                <a:schemeClr val="tx2"/>
              </a:solidFill>
            </a:endParaRPr>
          </a:p>
        </p:txBody>
      </p:sp>
      <p:grpSp>
        <p:nvGrpSpPr>
          <p:cNvPr id="15" name="Group 14">
            <a:extLst>
              <a:ext uri="{FF2B5EF4-FFF2-40B4-BE49-F238E27FC236}">
                <a16:creationId xmlns:a16="http://schemas.microsoft.com/office/drawing/2014/main" id="{198D01E1-9380-478A-B0D6-E5BF3780008F}"/>
              </a:ext>
            </a:extLst>
          </p:cNvPr>
          <p:cNvGrpSpPr/>
          <p:nvPr/>
        </p:nvGrpSpPr>
        <p:grpSpPr>
          <a:xfrm>
            <a:off x="1192377" y="2433415"/>
            <a:ext cx="4658099" cy="3122604"/>
            <a:chOff x="1254542" y="1720642"/>
            <a:chExt cx="4896515" cy="4249340"/>
          </a:xfrm>
        </p:grpSpPr>
        <p:sp>
          <p:nvSpPr>
            <p:cNvPr id="16" name="TextBox 115">
              <a:extLst>
                <a:ext uri="{FF2B5EF4-FFF2-40B4-BE49-F238E27FC236}">
                  <a16:creationId xmlns:a16="http://schemas.microsoft.com/office/drawing/2014/main" id="{6D538EC3-5C9D-4B09-8CA9-8AEE83C1075A}"/>
                </a:ext>
              </a:extLst>
            </p:cNvPr>
            <p:cNvSpPr txBox="1">
              <a:spLocks noChangeArrowheads="1"/>
            </p:cNvSpPr>
            <p:nvPr/>
          </p:nvSpPr>
          <p:spPr bwMode="auto">
            <a:xfrm>
              <a:off x="2230501" y="5148771"/>
              <a:ext cx="341506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Follow-up (months)</a:t>
              </a:r>
              <a:endParaRPr kumimoji="0" lang="en-GB" sz="1200" b="0" i="0" u="none" strike="noStrike" kern="1200" cap="none" spc="0" normalizeH="0" baseline="0" dirty="0">
                <a:ln>
                  <a:noFill/>
                </a:ln>
                <a:solidFill>
                  <a:schemeClr val="tx2"/>
                </a:solidFill>
                <a:effectLst/>
                <a:uLnTx/>
                <a:uFillTx/>
                <a:latin typeface="+mn-lt"/>
              </a:endParaRPr>
            </a:p>
          </p:txBody>
        </p:sp>
        <p:sp>
          <p:nvSpPr>
            <p:cNvPr id="17" name="TextBox 100">
              <a:extLst>
                <a:ext uri="{FF2B5EF4-FFF2-40B4-BE49-F238E27FC236}">
                  <a16:creationId xmlns:a16="http://schemas.microsoft.com/office/drawing/2014/main" id="{4354C686-7DF0-4052-B1A4-AE58D9DB7326}"/>
                </a:ext>
              </a:extLst>
            </p:cNvPr>
            <p:cNvSpPr txBox="1">
              <a:spLocks noChangeArrowheads="1"/>
            </p:cNvSpPr>
            <p:nvPr/>
          </p:nvSpPr>
          <p:spPr bwMode="auto">
            <a:xfrm>
              <a:off x="1949765" y="4107800"/>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20</a:t>
              </a:r>
            </a:p>
          </p:txBody>
        </p:sp>
        <p:sp>
          <p:nvSpPr>
            <p:cNvPr id="18" name="TextBox 101">
              <a:extLst>
                <a:ext uri="{FF2B5EF4-FFF2-40B4-BE49-F238E27FC236}">
                  <a16:creationId xmlns:a16="http://schemas.microsoft.com/office/drawing/2014/main" id="{202ECC55-A123-485B-83DB-25E1C05F4EBA}"/>
                </a:ext>
              </a:extLst>
            </p:cNvPr>
            <p:cNvSpPr txBox="1">
              <a:spLocks noChangeArrowheads="1"/>
            </p:cNvSpPr>
            <p:nvPr/>
          </p:nvSpPr>
          <p:spPr bwMode="auto">
            <a:xfrm>
              <a:off x="2032333" y="4614156"/>
              <a:ext cx="82567"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9" name="TextBox 102">
              <a:extLst>
                <a:ext uri="{FF2B5EF4-FFF2-40B4-BE49-F238E27FC236}">
                  <a16:creationId xmlns:a16="http://schemas.microsoft.com/office/drawing/2014/main" id="{036A3F96-C9B8-4F9F-957B-65988030E2C5}"/>
                </a:ext>
              </a:extLst>
            </p:cNvPr>
            <p:cNvSpPr txBox="1">
              <a:spLocks noChangeArrowheads="1"/>
            </p:cNvSpPr>
            <p:nvPr/>
          </p:nvSpPr>
          <p:spPr bwMode="auto">
            <a:xfrm>
              <a:off x="1949765" y="3084012"/>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20" name="TextBox 105">
              <a:extLst>
                <a:ext uri="{FF2B5EF4-FFF2-40B4-BE49-F238E27FC236}">
                  <a16:creationId xmlns:a16="http://schemas.microsoft.com/office/drawing/2014/main" id="{AA10B257-0E6F-4CB5-BD39-F0490F3B1BBB}"/>
                </a:ext>
              </a:extLst>
            </p:cNvPr>
            <p:cNvSpPr txBox="1">
              <a:spLocks noChangeArrowheads="1"/>
            </p:cNvSpPr>
            <p:nvPr/>
          </p:nvSpPr>
          <p:spPr bwMode="auto">
            <a:xfrm>
              <a:off x="1867200" y="2065824"/>
              <a:ext cx="247702"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100</a:t>
              </a:r>
            </a:p>
          </p:txBody>
        </p:sp>
        <p:cxnSp>
          <p:nvCxnSpPr>
            <p:cNvPr id="21" name="Straight Connector 107">
              <a:extLst>
                <a:ext uri="{FF2B5EF4-FFF2-40B4-BE49-F238E27FC236}">
                  <a16:creationId xmlns:a16="http://schemas.microsoft.com/office/drawing/2014/main" id="{C0274926-EBCD-4336-A7EC-252034547F1D}"/>
                </a:ext>
              </a:extLst>
            </p:cNvPr>
            <p:cNvCxnSpPr>
              <a:cxnSpLocks noChangeShapeType="1"/>
            </p:cNvCxnSpPr>
            <p:nvPr/>
          </p:nvCxnSpPr>
          <p:spPr bwMode="auto">
            <a:xfrm>
              <a:off x="2169989" y="473902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06">
              <a:extLst>
                <a:ext uri="{FF2B5EF4-FFF2-40B4-BE49-F238E27FC236}">
                  <a16:creationId xmlns:a16="http://schemas.microsoft.com/office/drawing/2014/main" id="{F2D07A85-7374-41B3-A2A1-36D77E346586}"/>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Connector 108">
              <a:extLst>
                <a:ext uri="{FF2B5EF4-FFF2-40B4-BE49-F238E27FC236}">
                  <a16:creationId xmlns:a16="http://schemas.microsoft.com/office/drawing/2014/main" id="{79DF6DC2-E0DC-4B70-A5CC-A356E660F28C}"/>
                </a:ext>
              </a:extLst>
            </p:cNvPr>
            <p:cNvCxnSpPr>
              <a:cxnSpLocks noChangeShapeType="1"/>
            </p:cNvCxnSpPr>
            <p:nvPr/>
          </p:nvCxnSpPr>
          <p:spPr bwMode="auto">
            <a:xfrm>
              <a:off x="2169989" y="4231074"/>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4" name="Straight Connector 109">
              <a:extLst>
                <a:ext uri="{FF2B5EF4-FFF2-40B4-BE49-F238E27FC236}">
                  <a16:creationId xmlns:a16="http://schemas.microsoft.com/office/drawing/2014/main" id="{63FF693F-A5C3-49A6-AF55-DED6F07E3418}"/>
                </a:ext>
              </a:extLst>
            </p:cNvPr>
            <p:cNvCxnSpPr>
              <a:cxnSpLocks noChangeShapeType="1"/>
            </p:cNvCxnSpPr>
            <p:nvPr/>
          </p:nvCxnSpPr>
          <p:spPr bwMode="auto">
            <a:xfrm>
              <a:off x="2169989" y="320661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5" name="Straight Connector 112">
              <a:extLst>
                <a:ext uri="{FF2B5EF4-FFF2-40B4-BE49-F238E27FC236}">
                  <a16:creationId xmlns:a16="http://schemas.microsoft.com/office/drawing/2014/main" id="{A7DD734A-8D38-4BEB-B8E4-5AE82280CFD7}"/>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26" name="Straight Connector 109">
              <a:extLst>
                <a:ext uri="{FF2B5EF4-FFF2-40B4-BE49-F238E27FC236}">
                  <a16:creationId xmlns:a16="http://schemas.microsoft.com/office/drawing/2014/main" id="{7A23B530-5D1F-4067-9B23-13847605435E}"/>
                </a:ext>
              </a:extLst>
            </p:cNvPr>
            <p:cNvCxnSpPr>
              <a:cxnSpLocks noChangeShapeType="1"/>
            </p:cNvCxnSpPr>
            <p:nvPr/>
          </p:nvCxnSpPr>
          <p:spPr bwMode="auto">
            <a:xfrm>
              <a:off x="2169990" y="268322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7" name="TextBox 102">
              <a:extLst>
                <a:ext uri="{FF2B5EF4-FFF2-40B4-BE49-F238E27FC236}">
                  <a16:creationId xmlns:a16="http://schemas.microsoft.com/office/drawing/2014/main" id="{76E68EDA-76D9-40A4-8C16-271319889914}"/>
                </a:ext>
              </a:extLst>
            </p:cNvPr>
            <p:cNvSpPr txBox="1">
              <a:spLocks noChangeArrowheads="1"/>
            </p:cNvSpPr>
            <p:nvPr/>
          </p:nvSpPr>
          <p:spPr bwMode="auto">
            <a:xfrm>
              <a:off x="1949767" y="2560621"/>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80</a:t>
              </a:r>
            </a:p>
          </p:txBody>
        </p:sp>
        <p:cxnSp>
          <p:nvCxnSpPr>
            <p:cNvPr id="28" name="Straight Connector 121">
              <a:extLst>
                <a:ext uri="{FF2B5EF4-FFF2-40B4-BE49-F238E27FC236}">
                  <a16:creationId xmlns:a16="http://schemas.microsoft.com/office/drawing/2014/main" id="{A763F9CB-4C7F-4228-A784-D88D95B9959B}"/>
                </a:ext>
              </a:extLst>
            </p:cNvPr>
            <p:cNvCxnSpPr>
              <a:cxnSpLocks noChangeShapeType="1"/>
            </p:cNvCxnSpPr>
            <p:nvPr/>
          </p:nvCxnSpPr>
          <p:spPr bwMode="auto">
            <a:xfrm flipV="1">
              <a:off x="2239640" y="4811682"/>
              <a:ext cx="3444516"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29" name="TextBox 116">
              <a:extLst>
                <a:ext uri="{FF2B5EF4-FFF2-40B4-BE49-F238E27FC236}">
                  <a16:creationId xmlns:a16="http://schemas.microsoft.com/office/drawing/2014/main" id="{B1834B35-FFE0-4590-89CD-68725930146B}"/>
                </a:ext>
              </a:extLst>
            </p:cNvPr>
            <p:cNvSpPr txBox="1">
              <a:spLocks noChangeArrowheads="1"/>
            </p:cNvSpPr>
            <p:nvPr/>
          </p:nvSpPr>
          <p:spPr bwMode="auto">
            <a:xfrm>
              <a:off x="2131386"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30" name="TextBox 117">
              <a:extLst>
                <a:ext uri="{FF2B5EF4-FFF2-40B4-BE49-F238E27FC236}">
                  <a16:creationId xmlns:a16="http://schemas.microsoft.com/office/drawing/2014/main" id="{5F4F67D6-D006-4269-8A7A-1E5AB2FF32FA}"/>
                </a:ext>
              </a:extLst>
            </p:cNvPr>
            <p:cNvSpPr txBox="1">
              <a:spLocks noChangeArrowheads="1"/>
            </p:cNvSpPr>
            <p:nvPr/>
          </p:nvSpPr>
          <p:spPr bwMode="auto">
            <a:xfrm>
              <a:off x="4947991"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36</a:t>
              </a:r>
              <a:endParaRPr kumimoji="0" lang="en-GB" sz="1200" b="0" i="0" u="none" strike="noStrike" kern="1200" cap="none" spc="0" normalizeH="0" baseline="0" dirty="0">
                <a:ln>
                  <a:noFill/>
                </a:ln>
                <a:solidFill>
                  <a:schemeClr val="tx2"/>
                </a:solidFill>
                <a:effectLst/>
                <a:uLnTx/>
                <a:uFillTx/>
                <a:latin typeface="+mn-lt"/>
              </a:endParaRPr>
            </a:p>
          </p:txBody>
        </p:sp>
        <p:sp>
          <p:nvSpPr>
            <p:cNvPr id="31" name="TextBox 137">
              <a:extLst>
                <a:ext uri="{FF2B5EF4-FFF2-40B4-BE49-F238E27FC236}">
                  <a16:creationId xmlns:a16="http://schemas.microsoft.com/office/drawing/2014/main" id="{2FA89AFA-E242-40C6-9368-81F3E1F34C7D}"/>
                </a:ext>
              </a:extLst>
            </p:cNvPr>
            <p:cNvSpPr txBox="1">
              <a:spLocks noChangeArrowheads="1"/>
            </p:cNvSpPr>
            <p:nvPr/>
          </p:nvSpPr>
          <p:spPr bwMode="auto">
            <a:xfrm>
              <a:off x="2602630"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endParaRPr kumimoji="0" lang="en-GB" sz="1200" b="0" i="0" u="none" strike="noStrike" kern="1200" cap="none" spc="0" normalizeH="0" baseline="0" dirty="0">
                <a:ln>
                  <a:noFill/>
                </a:ln>
                <a:solidFill>
                  <a:schemeClr val="tx2"/>
                </a:solidFill>
                <a:effectLst/>
                <a:uLnTx/>
                <a:uFillTx/>
                <a:latin typeface="+mn-lt"/>
              </a:endParaRPr>
            </a:p>
          </p:txBody>
        </p:sp>
        <p:sp>
          <p:nvSpPr>
            <p:cNvPr id="32" name="TextBox 118">
              <a:extLst>
                <a:ext uri="{FF2B5EF4-FFF2-40B4-BE49-F238E27FC236}">
                  <a16:creationId xmlns:a16="http://schemas.microsoft.com/office/drawing/2014/main" id="{9FBF7D84-A29B-4CD3-80BF-03640E621390}"/>
                </a:ext>
              </a:extLst>
            </p:cNvPr>
            <p:cNvSpPr txBox="1">
              <a:spLocks noChangeArrowheads="1"/>
            </p:cNvSpPr>
            <p:nvPr/>
          </p:nvSpPr>
          <p:spPr bwMode="auto">
            <a:xfrm>
              <a:off x="5423784"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42</a:t>
              </a:r>
              <a:endParaRPr kumimoji="0" lang="en-GB" sz="1200" b="0" i="0" u="none" strike="noStrike" kern="1200" cap="none" spc="0" normalizeH="0" baseline="0" dirty="0">
                <a:ln>
                  <a:noFill/>
                </a:ln>
                <a:solidFill>
                  <a:schemeClr val="tx2"/>
                </a:solidFill>
                <a:effectLst/>
                <a:uLnTx/>
                <a:uFillTx/>
                <a:latin typeface="+mn-lt"/>
              </a:endParaRPr>
            </a:p>
          </p:txBody>
        </p:sp>
        <p:sp>
          <p:nvSpPr>
            <p:cNvPr id="33" name="TextBox 117">
              <a:extLst>
                <a:ext uri="{FF2B5EF4-FFF2-40B4-BE49-F238E27FC236}">
                  <a16:creationId xmlns:a16="http://schemas.microsoft.com/office/drawing/2014/main" id="{34B47DA0-43E1-4FE5-B568-15E5309A3D95}"/>
                </a:ext>
              </a:extLst>
            </p:cNvPr>
            <p:cNvSpPr txBox="1">
              <a:spLocks noChangeArrowheads="1"/>
            </p:cNvSpPr>
            <p:nvPr/>
          </p:nvSpPr>
          <p:spPr bwMode="auto">
            <a:xfrm>
              <a:off x="3065082"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12</a:t>
              </a:r>
            </a:p>
          </p:txBody>
        </p:sp>
        <p:grpSp>
          <p:nvGrpSpPr>
            <p:cNvPr id="34" name="Group 33">
              <a:extLst>
                <a:ext uri="{FF2B5EF4-FFF2-40B4-BE49-F238E27FC236}">
                  <a16:creationId xmlns:a16="http://schemas.microsoft.com/office/drawing/2014/main" id="{DB6F80AA-3450-45E7-AEE8-12C02F144A60}"/>
                </a:ext>
              </a:extLst>
            </p:cNvPr>
            <p:cNvGrpSpPr/>
            <p:nvPr/>
          </p:nvGrpSpPr>
          <p:grpSpPr>
            <a:xfrm>
              <a:off x="3474182" y="2179989"/>
              <a:ext cx="2676875" cy="559019"/>
              <a:chOff x="3741497" y="2866583"/>
              <a:chExt cx="2676875" cy="559019"/>
            </a:xfrm>
          </p:grpSpPr>
          <p:sp>
            <p:nvSpPr>
              <p:cNvPr id="42" name="TextBox 116">
                <a:extLst>
                  <a:ext uri="{FF2B5EF4-FFF2-40B4-BE49-F238E27FC236}">
                    <a16:creationId xmlns:a16="http://schemas.microsoft.com/office/drawing/2014/main" id="{A45A1169-7D72-424D-BC25-894077BC9D6E}"/>
                  </a:ext>
                </a:extLst>
              </p:cNvPr>
              <p:cNvSpPr txBox="1">
                <a:spLocks noChangeArrowheads="1"/>
              </p:cNvSpPr>
              <p:nvPr/>
            </p:nvSpPr>
            <p:spPr bwMode="auto">
              <a:xfrm>
                <a:off x="4016831" y="3226035"/>
                <a:ext cx="1916169" cy="19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Sorafenib (n=241),OS: 12.3 months</a:t>
                </a:r>
              </a:p>
              <a:p>
                <a:pPr defTabSz="914400" fontAlgn="base">
                  <a:lnSpc>
                    <a:spcPct val="90000"/>
                  </a:lnSpc>
                  <a:spcBef>
                    <a:spcPct val="0"/>
                  </a:spcBef>
                  <a:spcAft>
                    <a:spcPct val="0"/>
                  </a:spcAft>
                  <a:defRPr/>
                </a:pPr>
                <a:r>
                  <a:rPr lang="en-GB" sz="1000" dirty="0">
                    <a:solidFill>
                      <a:schemeClr val="tx2"/>
                    </a:solidFill>
                    <a:latin typeface="+mn-lt"/>
                  </a:rPr>
                  <a:t>Log-rank p-value=0.593</a:t>
                </a:r>
              </a:p>
            </p:txBody>
          </p:sp>
          <p:cxnSp>
            <p:nvCxnSpPr>
              <p:cNvPr id="43" name="Straight Connector 42">
                <a:extLst>
                  <a:ext uri="{FF2B5EF4-FFF2-40B4-BE49-F238E27FC236}">
                    <a16:creationId xmlns:a16="http://schemas.microsoft.com/office/drawing/2014/main" id="{1FEC1248-D55C-415B-8422-50FDE1DCDB31}"/>
                  </a:ext>
                </a:extLst>
              </p:cNvPr>
              <p:cNvCxnSpPr>
                <a:cxnSpLocks/>
              </p:cNvCxnSpPr>
              <p:nvPr/>
            </p:nvCxnSpPr>
            <p:spPr>
              <a:xfrm flipH="1">
                <a:off x="3770341" y="3129267"/>
                <a:ext cx="180001"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D6E5047F-05E3-4813-A8BB-0FACA5DACC6C}"/>
                  </a:ext>
                </a:extLst>
              </p:cNvPr>
              <p:cNvCxnSpPr>
                <a:cxnSpLocks/>
              </p:cNvCxnSpPr>
              <p:nvPr/>
            </p:nvCxnSpPr>
            <p:spPr>
              <a:xfrm flipH="1">
                <a:off x="3773216" y="3311107"/>
                <a:ext cx="180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5" name="TextBox 116">
                <a:extLst>
                  <a:ext uri="{FF2B5EF4-FFF2-40B4-BE49-F238E27FC236}">
                    <a16:creationId xmlns:a16="http://schemas.microsoft.com/office/drawing/2014/main" id="{88F049D9-A779-41F7-B4DE-88D5C0211C0B}"/>
                  </a:ext>
                </a:extLst>
              </p:cNvPr>
              <p:cNvSpPr txBox="1">
                <a:spLocks noChangeArrowheads="1"/>
              </p:cNvSpPr>
              <p:nvPr/>
            </p:nvSpPr>
            <p:spPr bwMode="auto">
              <a:xfrm>
                <a:off x="4013955" y="3043169"/>
                <a:ext cx="2404417" cy="1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Lenvatinib (n=81),OS: 13.3 months</a:t>
                </a:r>
              </a:p>
            </p:txBody>
          </p:sp>
          <p:sp>
            <p:nvSpPr>
              <p:cNvPr id="71" name="TextBox 116">
                <a:extLst>
                  <a:ext uri="{FF2B5EF4-FFF2-40B4-BE49-F238E27FC236}">
                    <a16:creationId xmlns:a16="http://schemas.microsoft.com/office/drawing/2014/main" id="{8D314B3B-47AB-4FB4-B4C2-75C802265960}"/>
                  </a:ext>
                </a:extLst>
              </p:cNvPr>
              <p:cNvSpPr txBox="1">
                <a:spLocks noChangeArrowheads="1"/>
              </p:cNvSpPr>
              <p:nvPr/>
            </p:nvSpPr>
            <p:spPr bwMode="auto">
              <a:xfrm>
                <a:off x="3741497" y="2866583"/>
                <a:ext cx="2404417" cy="1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Treatment</a:t>
                </a:r>
              </a:p>
            </p:txBody>
          </p:sp>
        </p:grpSp>
        <p:grpSp>
          <p:nvGrpSpPr>
            <p:cNvPr id="35" name="Group 34">
              <a:extLst>
                <a:ext uri="{FF2B5EF4-FFF2-40B4-BE49-F238E27FC236}">
                  <a16:creationId xmlns:a16="http://schemas.microsoft.com/office/drawing/2014/main" id="{026B12D1-C3F3-4412-9596-4943A37BDC0C}"/>
                </a:ext>
              </a:extLst>
            </p:cNvPr>
            <p:cNvGrpSpPr/>
            <p:nvPr/>
          </p:nvGrpSpPr>
          <p:grpSpPr>
            <a:xfrm>
              <a:off x="2327057" y="4810908"/>
              <a:ext cx="3273738" cy="81467"/>
              <a:chOff x="2327057" y="4810908"/>
              <a:chExt cx="3273738" cy="81467"/>
            </a:xfrm>
          </p:grpSpPr>
          <p:cxnSp>
            <p:nvCxnSpPr>
              <p:cNvPr id="37" name="Straight Connector 125">
                <a:extLst>
                  <a:ext uri="{FF2B5EF4-FFF2-40B4-BE49-F238E27FC236}">
                    <a16:creationId xmlns:a16="http://schemas.microsoft.com/office/drawing/2014/main" id="{AC2D980A-9FD6-4E63-9F4C-53312730600C}"/>
                  </a:ext>
                </a:extLst>
              </p:cNvPr>
              <p:cNvCxnSpPr>
                <a:cxnSpLocks noChangeShapeType="1"/>
              </p:cNvCxnSpPr>
              <p:nvPr/>
            </p:nvCxnSpPr>
            <p:spPr bwMode="auto">
              <a:xfrm rot="16200000">
                <a:off x="5103667"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8" name="Straight Connector 126">
                <a:extLst>
                  <a:ext uri="{FF2B5EF4-FFF2-40B4-BE49-F238E27FC236}">
                    <a16:creationId xmlns:a16="http://schemas.microsoft.com/office/drawing/2014/main" id="{54968ECA-FB1E-4784-ADEE-D5A079ED627C}"/>
                  </a:ext>
                </a:extLst>
              </p:cNvPr>
              <p:cNvCxnSpPr>
                <a:cxnSpLocks noChangeShapeType="1"/>
              </p:cNvCxnSpPr>
              <p:nvPr/>
            </p:nvCxnSpPr>
            <p:spPr bwMode="auto">
              <a:xfrm rot="16200000">
                <a:off x="2291056"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38">
                <a:extLst>
                  <a:ext uri="{FF2B5EF4-FFF2-40B4-BE49-F238E27FC236}">
                    <a16:creationId xmlns:a16="http://schemas.microsoft.com/office/drawing/2014/main" id="{779821E5-D9F3-4064-BA0A-6D45194D6EF4}"/>
                  </a:ext>
                </a:extLst>
              </p:cNvPr>
              <p:cNvCxnSpPr>
                <a:cxnSpLocks noChangeShapeType="1"/>
              </p:cNvCxnSpPr>
              <p:nvPr/>
            </p:nvCxnSpPr>
            <p:spPr bwMode="auto">
              <a:xfrm rot="16200000">
                <a:off x="2755638"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0" name="Straight Connector 125">
                <a:extLst>
                  <a:ext uri="{FF2B5EF4-FFF2-40B4-BE49-F238E27FC236}">
                    <a16:creationId xmlns:a16="http://schemas.microsoft.com/office/drawing/2014/main" id="{6BB0FA1C-EB22-4A96-BEF9-4E1591416598}"/>
                  </a:ext>
                </a:extLst>
              </p:cNvPr>
              <p:cNvCxnSpPr>
                <a:cxnSpLocks noChangeShapeType="1"/>
              </p:cNvCxnSpPr>
              <p:nvPr/>
            </p:nvCxnSpPr>
            <p:spPr bwMode="auto">
              <a:xfrm rot="16200000">
                <a:off x="321942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41" name="Straight Connector 125">
                <a:extLst>
                  <a:ext uri="{FF2B5EF4-FFF2-40B4-BE49-F238E27FC236}">
                    <a16:creationId xmlns:a16="http://schemas.microsoft.com/office/drawing/2014/main" id="{993ED396-F469-4E20-8029-343D78D4D1C3}"/>
                  </a:ext>
                </a:extLst>
              </p:cNvPr>
              <p:cNvCxnSpPr>
                <a:cxnSpLocks noChangeShapeType="1"/>
              </p:cNvCxnSpPr>
              <p:nvPr/>
            </p:nvCxnSpPr>
            <p:spPr bwMode="auto">
              <a:xfrm rot="16200000">
                <a:off x="5564794"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4" name="Straight Connector 125">
                <a:extLst>
                  <a:ext uri="{FF2B5EF4-FFF2-40B4-BE49-F238E27FC236}">
                    <a16:creationId xmlns:a16="http://schemas.microsoft.com/office/drawing/2014/main" id="{66DC0424-5B29-406E-A445-1930F6B1CA02}"/>
                  </a:ext>
                </a:extLst>
              </p:cNvPr>
              <p:cNvCxnSpPr>
                <a:cxnSpLocks noChangeShapeType="1"/>
              </p:cNvCxnSpPr>
              <p:nvPr/>
            </p:nvCxnSpPr>
            <p:spPr bwMode="auto">
              <a:xfrm rot="16200000">
                <a:off x="3702471" y="4846909"/>
                <a:ext cx="72002"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5" name="Straight Connector 125">
                <a:extLst>
                  <a:ext uri="{FF2B5EF4-FFF2-40B4-BE49-F238E27FC236}">
                    <a16:creationId xmlns:a16="http://schemas.microsoft.com/office/drawing/2014/main" id="{267ABCE6-EC3D-4AB2-BD63-4A81A048432A}"/>
                  </a:ext>
                </a:extLst>
              </p:cNvPr>
              <p:cNvCxnSpPr>
                <a:cxnSpLocks noChangeShapeType="1"/>
              </p:cNvCxnSpPr>
              <p:nvPr/>
            </p:nvCxnSpPr>
            <p:spPr bwMode="auto">
              <a:xfrm rot="16200000">
                <a:off x="4164922" y="4851641"/>
                <a:ext cx="72003"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77" name="Straight Connector 125">
                <a:extLst>
                  <a:ext uri="{FF2B5EF4-FFF2-40B4-BE49-F238E27FC236}">
                    <a16:creationId xmlns:a16="http://schemas.microsoft.com/office/drawing/2014/main" id="{3C70EE15-0FDE-4F4B-B036-4EF06CFE2231}"/>
                  </a:ext>
                </a:extLst>
              </p:cNvPr>
              <p:cNvCxnSpPr>
                <a:cxnSpLocks noChangeShapeType="1"/>
              </p:cNvCxnSpPr>
              <p:nvPr/>
            </p:nvCxnSpPr>
            <p:spPr bwMode="auto">
              <a:xfrm rot="16200000">
                <a:off x="4631037" y="4856374"/>
                <a:ext cx="72002"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36" name="TextBox 115">
              <a:extLst>
                <a:ext uri="{FF2B5EF4-FFF2-40B4-BE49-F238E27FC236}">
                  <a16:creationId xmlns:a16="http://schemas.microsoft.com/office/drawing/2014/main" id="{67F39BD3-E61E-479D-A813-0F8C20BC0323}"/>
                </a:ext>
              </a:extLst>
            </p:cNvPr>
            <p:cNvSpPr txBox="1">
              <a:spLocks noChangeArrowheads="1"/>
            </p:cNvSpPr>
            <p:nvPr/>
          </p:nvSpPr>
          <p:spPr bwMode="auto">
            <a:xfrm rot="16200000">
              <a:off x="-4285" y="3407641"/>
              <a:ext cx="3568115" cy="1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Survival probability (%)</a:t>
              </a:r>
              <a:endParaRPr kumimoji="0" lang="en-GB" sz="1200" b="0" i="0" u="none" strike="noStrike" kern="1200" cap="none" spc="0" normalizeH="0" baseline="0" dirty="0">
                <a:ln>
                  <a:noFill/>
                </a:ln>
                <a:solidFill>
                  <a:schemeClr val="tx2"/>
                </a:solidFill>
                <a:effectLst/>
                <a:uLnTx/>
                <a:uFillTx/>
                <a:latin typeface="+mn-lt"/>
              </a:endParaRPr>
            </a:p>
          </p:txBody>
        </p:sp>
        <p:sp>
          <p:nvSpPr>
            <p:cNvPr id="73" name="TextBox 117">
              <a:extLst>
                <a:ext uri="{FF2B5EF4-FFF2-40B4-BE49-F238E27FC236}">
                  <a16:creationId xmlns:a16="http://schemas.microsoft.com/office/drawing/2014/main" id="{53053051-D35D-44BA-9CC7-1388D2C7C64E}"/>
                </a:ext>
              </a:extLst>
            </p:cNvPr>
            <p:cNvSpPr txBox="1">
              <a:spLocks noChangeArrowheads="1"/>
            </p:cNvSpPr>
            <p:nvPr/>
          </p:nvSpPr>
          <p:spPr bwMode="auto">
            <a:xfrm>
              <a:off x="3548129" y="4900954"/>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rPr>
                <a:t>1</a:t>
              </a:r>
              <a:r>
                <a:rPr lang="en-GB" sz="1200" dirty="0">
                  <a:solidFill>
                    <a:schemeClr val="tx2"/>
                  </a:solidFill>
                  <a:latin typeface="+mn-lt"/>
                </a:rPr>
                <a:t>8</a:t>
              </a:r>
              <a:endParaRPr kumimoji="0" lang="en-GB" sz="1200" b="0" i="0" u="none" strike="noStrike" kern="1200" cap="none" spc="0" normalizeH="0" baseline="0" dirty="0">
                <a:ln>
                  <a:noFill/>
                </a:ln>
                <a:solidFill>
                  <a:schemeClr val="tx2"/>
                </a:solidFill>
                <a:effectLst/>
                <a:uLnTx/>
                <a:uFillTx/>
                <a:latin typeface="+mn-lt"/>
              </a:endParaRPr>
            </a:p>
          </p:txBody>
        </p:sp>
        <p:sp>
          <p:nvSpPr>
            <p:cNvPr id="76" name="TextBox 117">
              <a:extLst>
                <a:ext uri="{FF2B5EF4-FFF2-40B4-BE49-F238E27FC236}">
                  <a16:creationId xmlns:a16="http://schemas.microsoft.com/office/drawing/2014/main" id="{1E8AA983-1CEA-49DF-929B-5B09BB03760F}"/>
                </a:ext>
              </a:extLst>
            </p:cNvPr>
            <p:cNvSpPr txBox="1">
              <a:spLocks noChangeArrowheads="1"/>
            </p:cNvSpPr>
            <p:nvPr/>
          </p:nvSpPr>
          <p:spPr bwMode="auto">
            <a:xfrm>
              <a:off x="4010581"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24</a:t>
              </a:r>
            </a:p>
          </p:txBody>
        </p:sp>
        <p:sp>
          <p:nvSpPr>
            <p:cNvPr id="78" name="TextBox 117">
              <a:extLst>
                <a:ext uri="{FF2B5EF4-FFF2-40B4-BE49-F238E27FC236}">
                  <a16:creationId xmlns:a16="http://schemas.microsoft.com/office/drawing/2014/main" id="{397DCBB3-BCED-4EBF-8382-38A4CA875112}"/>
                </a:ext>
              </a:extLst>
            </p:cNvPr>
            <p:cNvSpPr txBox="1">
              <a:spLocks noChangeArrowheads="1"/>
            </p:cNvSpPr>
            <p:nvPr/>
          </p:nvSpPr>
          <p:spPr bwMode="auto">
            <a:xfrm>
              <a:off x="4476696" y="491041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30</a:t>
              </a:r>
            </a:p>
          </p:txBody>
        </p:sp>
        <p:sp>
          <p:nvSpPr>
            <p:cNvPr id="79" name="TextBox 116">
              <a:extLst>
                <a:ext uri="{FF2B5EF4-FFF2-40B4-BE49-F238E27FC236}">
                  <a16:creationId xmlns:a16="http://schemas.microsoft.com/office/drawing/2014/main" id="{97413DFD-8505-4897-82D8-514F7300F5E8}"/>
                </a:ext>
              </a:extLst>
            </p:cNvPr>
            <p:cNvSpPr txBox="1">
              <a:spLocks noChangeArrowheads="1"/>
            </p:cNvSpPr>
            <p:nvPr/>
          </p:nvSpPr>
          <p:spPr bwMode="auto">
            <a:xfrm>
              <a:off x="2124727" y="5502398"/>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81</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241</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80" name="TextBox 117">
              <a:extLst>
                <a:ext uri="{FF2B5EF4-FFF2-40B4-BE49-F238E27FC236}">
                  <a16:creationId xmlns:a16="http://schemas.microsoft.com/office/drawing/2014/main" id="{CFDB14BF-0E3E-40E4-9E22-390A264BD6F5}"/>
                </a:ext>
              </a:extLst>
            </p:cNvPr>
            <p:cNvSpPr txBox="1">
              <a:spLocks noChangeArrowheads="1"/>
            </p:cNvSpPr>
            <p:nvPr/>
          </p:nvSpPr>
          <p:spPr bwMode="auto">
            <a:xfrm>
              <a:off x="4941333"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2</a:t>
              </a:r>
            </a:p>
          </p:txBody>
        </p:sp>
        <p:sp>
          <p:nvSpPr>
            <p:cNvPr id="81" name="TextBox 137">
              <a:extLst>
                <a:ext uri="{FF2B5EF4-FFF2-40B4-BE49-F238E27FC236}">
                  <a16:creationId xmlns:a16="http://schemas.microsoft.com/office/drawing/2014/main" id="{F51B8162-141E-40E1-B45D-12D07904E1E5}"/>
                </a:ext>
              </a:extLst>
            </p:cNvPr>
            <p:cNvSpPr txBox="1">
              <a:spLocks noChangeArrowheads="1"/>
            </p:cNvSpPr>
            <p:nvPr/>
          </p:nvSpPr>
          <p:spPr bwMode="auto">
            <a:xfrm>
              <a:off x="2595972"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53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150</a:t>
              </a:r>
            </a:p>
          </p:txBody>
        </p:sp>
        <p:sp>
          <p:nvSpPr>
            <p:cNvPr id="82" name="TextBox 118">
              <a:extLst>
                <a:ext uri="{FF2B5EF4-FFF2-40B4-BE49-F238E27FC236}">
                  <a16:creationId xmlns:a16="http://schemas.microsoft.com/office/drawing/2014/main" id="{0F7086A2-8A1E-44B8-A34B-A5DAAD272E84}"/>
                </a:ext>
              </a:extLst>
            </p:cNvPr>
            <p:cNvSpPr txBox="1">
              <a:spLocks noChangeArrowheads="1"/>
            </p:cNvSpPr>
            <p:nvPr/>
          </p:nvSpPr>
          <p:spPr bwMode="auto">
            <a:xfrm>
              <a:off x="5417126"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endParaRPr kumimoji="0" lang="en-GB" sz="1100" b="0" i="0" u="none" strike="noStrike" kern="1200" cap="none" spc="0" normalizeH="0" baseline="0" dirty="0">
                <a:ln>
                  <a:noFill/>
                </a:ln>
                <a:solidFill>
                  <a:schemeClr val="tx2"/>
                </a:solidFill>
                <a:effectLst/>
                <a:uLnTx/>
                <a:uFillTx/>
                <a:latin typeface="+mn-lt"/>
              </a:endParaRPr>
            </a:p>
          </p:txBody>
        </p:sp>
        <p:sp>
          <p:nvSpPr>
            <p:cNvPr id="83" name="TextBox 117">
              <a:extLst>
                <a:ext uri="{FF2B5EF4-FFF2-40B4-BE49-F238E27FC236}">
                  <a16:creationId xmlns:a16="http://schemas.microsoft.com/office/drawing/2014/main" id="{215B846F-5B2B-46F2-9EF6-E43FB025428F}"/>
                </a:ext>
              </a:extLst>
            </p:cNvPr>
            <p:cNvSpPr txBox="1">
              <a:spLocks noChangeArrowheads="1"/>
            </p:cNvSpPr>
            <p:nvPr/>
          </p:nvSpPr>
          <p:spPr bwMode="auto">
            <a:xfrm>
              <a:off x="3058424"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103</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84" name="TextBox 117">
              <a:extLst>
                <a:ext uri="{FF2B5EF4-FFF2-40B4-BE49-F238E27FC236}">
                  <a16:creationId xmlns:a16="http://schemas.microsoft.com/office/drawing/2014/main" id="{24D3490B-3509-453A-9B20-8A7466FAC6A5}"/>
                </a:ext>
              </a:extLst>
            </p:cNvPr>
            <p:cNvSpPr txBox="1">
              <a:spLocks noChangeArrowheads="1"/>
            </p:cNvSpPr>
            <p:nvPr/>
          </p:nvSpPr>
          <p:spPr bwMode="auto">
            <a:xfrm>
              <a:off x="3541471" y="5497667"/>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66</a:t>
              </a:r>
              <a:endParaRPr kumimoji="0" lang="en-GB" sz="1100" b="0" i="0" u="none" strike="noStrike" kern="1200" cap="none" spc="0" normalizeH="0" baseline="0" dirty="0">
                <a:ln>
                  <a:noFill/>
                </a:ln>
                <a:solidFill>
                  <a:schemeClr val="tx2"/>
                </a:solidFill>
                <a:effectLst/>
                <a:uLnTx/>
                <a:uFillTx/>
                <a:latin typeface="+mn-lt"/>
              </a:endParaRPr>
            </a:p>
          </p:txBody>
        </p:sp>
        <p:sp>
          <p:nvSpPr>
            <p:cNvPr id="85" name="TextBox 117">
              <a:extLst>
                <a:ext uri="{FF2B5EF4-FFF2-40B4-BE49-F238E27FC236}">
                  <a16:creationId xmlns:a16="http://schemas.microsoft.com/office/drawing/2014/main" id="{F6A71FE8-255E-4FDC-906F-3969C6680AB3}"/>
                </a:ext>
              </a:extLst>
            </p:cNvPr>
            <p:cNvSpPr txBox="1">
              <a:spLocks noChangeArrowheads="1"/>
            </p:cNvSpPr>
            <p:nvPr/>
          </p:nvSpPr>
          <p:spPr bwMode="auto">
            <a:xfrm>
              <a:off x="4003923"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25</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86" name="TextBox 117">
              <a:extLst>
                <a:ext uri="{FF2B5EF4-FFF2-40B4-BE49-F238E27FC236}">
                  <a16:creationId xmlns:a16="http://schemas.microsoft.com/office/drawing/2014/main" id="{6338F364-3F8E-46DD-896C-77C851C7A332}"/>
                </a:ext>
              </a:extLst>
            </p:cNvPr>
            <p:cNvSpPr txBox="1">
              <a:spLocks noChangeArrowheads="1"/>
            </p:cNvSpPr>
            <p:nvPr/>
          </p:nvSpPr>
          <p:spPr bwMode="auto">
            <a:xfrm>
              <a:off x="4470037" y="5507132"/>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12</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87" name="TextBox 100">
              <a:extLst>
                <a:ext uri="{FF2B5EF4-FFF2-40B4-BE49-F238E27FC236}">
                  <a16:creationId xmlns:a16="http://schemas.microsoft.com/office/drawing/2014/main" id="{91F039CC-33CC-45CA-9E29-F5D319DA4891}"/>
                </a:ext>
              </a:extLst>
            </p:cNvPr>
            <p:cNvSpPr txBox="1">
              <a:spLocks noChangeArrowheads="1"/>
            </p:cNvSpPr>
            <p:nvPr/>
          </p:nvSpPr>
          <p:spPr bwMode="auto">
            <a:xfrm>
              <a:off x="1950525" y="3594155"/>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cxnSp>
          <p:nvCxnSpPr>
            <p:cNvPr id="88" name="Straight Connector 108">
              <a:extLst>
                <a:ext uri="{FF2B5EF4-FFF2-40B4-BE49-F238E27FC236}">
                  <a16:creationId xmlns:a16="http://schemas.microsoft.com/office/drawing/2014/main" id="{435AD8D6-76B8-4D00-BEB8-FD59A98CD4C3}"/>
                </a:ext>
              </a:extLst>
            </p:cNvPr>
            <p:cNvCxnSpPr>
              <a:cxnSpLocks noChangeShapeType="1"/>
            </p:cNvCxnSpPr>
            <p:nvPr/>
          </p:nvCxnSpPr>
          <p:spPr bwMode="auto">
            <a:xfrm>
              <a:off x="2170749" y="371742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89" name="TextBox 116">
              <a:extLst>
                <a:ext uri="{FF2B5EF4-FFF2-40B4-BE49-F238E27FC236}">
                  <a16:creationId xmlns:a16="http://schemas.microsoft.com/office/drawing/2014/main" id="{6056A1A7-5409-4021-B680-A986851CD17A}"/>
                </a:ext>
              </a:extLst>
            </p:cNvPr>
            <p:cNvSpPr txBox="1">
              <a:spLocks noChangeArrowheads="1"/>
            </p:cNvSpPr>
            <p:nvPr/>
          </p:nvSpPr>
          <p:spPr bwMode="auto">
            <a:xfrm>
              <a:off x="1254542" y="5278314"/>
              <a:ext cx="897869" cy="69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Patients at risk</a:t>
              </a:r>
            </a:p>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Lenvatinib</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Sorafenib</a:t>
              </a:r>
            </a:p>
          </p:txBody>
        </p:sp>
      </p:grpSp>
      <p:sp>
        <p:nvSpPr>
          <p:cNvPr id="407" name="Freeform: Shape 406">
            <a:extLst>
              <a:ext uri="{FF2B5EF4-FFF2-40B4-BE49-F238E27FC236}">
                <a16:creationId xmlns:a16="http://schemas.microsoft.com/office/drawing/2014/main" id="{395A7BC4-DCB0-48AE-9D95-478F7C514FC9}"/>
              </a:ext>
            </a:extLst>
          </p:cNvPr>
          <p:cNvSpPr/>
          <p:nvPr/>
        </p:nvSpPr>
        <p:spPr>
          <a:xfrm>
            <a:off x="2195736" y="2883107"/>
            <a:ext cx="2868608" cy="1469825"/>
          </a:xfrm>
          <a:custGeom>
            <a:avLst/>
            <a:gdLst>
              <a:gd name="connsiteX0" fmla="*/ 0 w 2868608"/>
              <a:gd name="connsiteY0" fmla="*/ 0 h 1469825"/>
              <a:gd name="connsiteX1" fmla="*/ 44101 w 2868608"/>
              <a:gd name="connsiteY1" fmla="*/ 0 h 1469825"/>
              <a:gd name="connsiteX2" fmla="*/ 44101 w 2868608"/>
              <a:gd name="connsiteY2" fmla="*/ 18937 h 1469825"/>
              <a:gd name="connsiteX3" fmla="*/ 78289 w 2868608"/>
              <a:gd name="connsiteY3" fmla="*/ 18937 h 1469825"/>
              <a:gd name="connsiteX4" fmla="*/ 78289 w 2868608"/>
              <a:gd name="connsiteY4" fmla="*/ 41432 h 1469825"/>
              <a:gd name="connsiteX5" fmla="*/ 103581 w 2868608"/>
              <a:gd name="connsiteY5" fmla="*/ 41432 h 1469825"/>
              <a:gd name="connsiteX6" fmla="*/ 103581 w 2868608"/>
              <a:gd name="connsiteY6" fmla="*/ 84644 h 1469825"/>
              <a:gd name="connsiteX7" fmla="*/ 124297 w 2868608"/>
              <a:gd name="connsiteY7" fmla="*/ 84644 h 1469825"/>
              <a:gd name="connsiteX8" fmla="*/ 124297 w 2868608"/>
              <a:gd name="connsiteY8" fmla="*/ 125186 h 1469825"/>
              <a:gd name="connsiteX9" fmla="*/ 142217 w 2868608"/>
              <a:gd name="connsiteY9" fmla="*/ 125186 h 1469825"/>
              <a:gd name="connsiteX10" fmla="*/ 142217 w 2868608"/>
              <a:gd name="connsiteY10" fmla="*/ 159374 h 1469825"/>
              <a:gd name="connsiteX11" fmla="*/ 155816 w 2868608"/>
              <a:gd name="connsiteY11" fmla="*/ 159374 h 1469825"/>
              <a:gd name="connsiteX12" fmla="*/ 155816 w 2868608"/>
              <a:gd name="connsiteY12" fmla="*/ 181870 h 1469825"/>
              <a:gd name="connsiteX13" fmla="*/ 172846 w 2868608"/>
              <a:gd name="connsiteY13" fmla="*/ 181870 h 1469825"/>
              <a:gd name="connsiteX14" fmla="*/ 172846 w 2868608"/>
              <a:gd name="connsiteY14" fmla="*/ 207161 h 1469825"/>
              <a:gd name="connsiteX15" fmla="*/ 189114 w 2868608"/>
              <a:gd name="connsiteY15" fmla="*/ 207161 h 1469825"/>
              <a:gd name="connsiteX16" fmla="*/ 189114 w 2868608"/>
              <a:gd name="connsiteY16" fmla="*/ 230546 h 1469825"/>
              <a:gd name="connsiteX17" fmla="*/ 209830 w 2868608"/>
              <a:gd name="connsiteY17" fmla="*/ 230546 h 1469825"/>
              <a:gd name="connsiteX18" fmla="*/ 209830 w 2868608"/>
              <a:gd name="connsiteY18" fmla="*/ 272868 h 1469825"/>
              <a:gd name="connsiteX19" fmla="*/ 224191 w 2868608"/>
              <a:gd name="connsiteY19" fmla="*/ 272868 h 1469825"/>
              <a:gd name="connsiteX20" fmla="*/ 224191 w 2868608"/>
              <a:gd name="connsiteY20" fmla="*/ 301718 h 1469825"/>
              <a:gd name="connsiteX21" fmla="*/ 246687 w 2868608"/>
              <a:gd name="connsiteY21" fmla="*/ 301718 h 1469825"/>
              <a:gd name="connsiteX22" fmla="*/ 246687 w 2868608"/>
              <a:gd name="connsiteY22" fmla="*/ 347598 h 1469825"/>
              <a:gd name="connsiteX23" fmla="*/ 277316 w 2868608"/>
              <a:gd name="connsiteY23" fmla="*/ 347598 h 1469825"/>
              <a:gd name="connsiteX24" fmla="*/ 277316 w 2868608"/>
              <a:gd name="connsiteY24" fmla="*/ 388141 h 1469825"/>
              <a:gd name="connsiteX25" fmla="*/ 290915 w 2868608"/>
              <a:gd name="connsiteY25" fmla="*/ 388141 h 1469825"/>
              <a:gd name="connsiteX26" fmla="*/ 290915 w 2868608"/>
              <a:gd name="connsiteY26" fmla="*/ 423218 h 1469825"/>
              <a:gd name="connsiteX27" fmla="*/ 310742 w 2868608"/>
              <a:gd name="connsiteY27" fmla="*/ 423218 h 1469825"/>
              <a:gd name="connsiteX28" fmla="*/ 310742 w 2868608"/>
              <a:gd name="connsiteY28" fmla="*/ 442155 h 1469825"/>
              <a:gd name="connsiteX29" fmla="*/ 335016 w 2868608"/>
              <a:gd name="connsiteY29" fmla="*/ 442155 h 1469825"/>
              <a:gd name="connsiteX30" fmla="*/ 335016 w 2868608"/>
              <a:gd name="connsiteY30" fmla="*/ 470116 h 1469825"/>
              <a:gd name="connsiteX31" fmla="*/ 363866 w 2868608"/>
              <a:gd name="connsiteY31" fmla="*/ 470116 h 1469825"/>
              <a:gd name="connsiteX32" fmla="*/ 363866 w 2868608"/>
              <a:gd name="connsiteY32" fmla="*/ 524130 h 1469825"/>
              <a:gd name="connsiteX33" fmla="*/ 397165 w 2868608"/>
              <a:gd name="connsiteY33" fmla="*/ 524130 h 1469825"/>
              <a:gd name="connsiteX34" fmla="*/ 397165 w 2868608"/>
              <a:gd name="connsiteY34" fmla="*/ 560224 h 1469825"/>
              <a:gd name="connsiteX35" fmla="*/ 416991 w 2868608"/>
              <a:gd name="connsiteY35" fmla="*/ 560224 h 1469825"/>
              <a:gd name="connsiteX36" fmla="*/ 416991 w 2868608"/>
              <a:gd name="connsiteY36" fmla="*/ 591743 h 1469825"/>
              <a:gd name="connsiteX37" fmla="*/ 442155 w 2868608"/>
              <a:gd name="connsiteY37" fmla="*/ 591743 h 1469825"/>
              <a:gd name="connsiteX38" fmla="*/ 442155 w 2868608"/>
              <a:gd name="connsiteY38" fmla="*/ 621356 h 1469825"/>
              <a:gd name="connsiteX39" fmla="*/ 480919 w 2868608"/>
              <a:gd name="connsiteY39" fmla="*/ 621356 h 1469825"/>
              <a:gd name="connsiteX40" fmla="*/ 480919 w 2868608"/>
              <a:gd name="connsiteY40" fmla="*/ 639403 h 1469825"/>
              <a:gd name="connsiteX41" fmla="*/ 538619 w 2868608"/>
              <a:gd name="connsiteY41" fmla="*/ 639403 h 1469825"/>
              <a:gd name="connsiteX42" fmla="*/ 538619 w 2868608"/>
              <a:gd name="connsiteY42" fmla="*/ 667363 h 1469825"/>
              <a:gd name="connsiteX43" fmla="*/ 574586 w 2868608"/>
              <a:gd name="connsiteY43" fmla="*/ 667363 h 1469825"/>
              <a:gd name="connsiteX44" fmla="*/ 574586 w 2868608"/>
              <a:gd name="connsiteY44" fmla="*/ 687190 h 1469825"/>
              <a:gd name="connsiteX45" fmla="*/ 599750 w 2868608"/>
              <a:gd name="connsiteY45" fmla="*/ 687190 h 1469825"/>
              <a:gd name="connsiteX46" fmla="*/ 599750 w 2868608"/>
              <a:gd name="connsiteY46" fmla="*/ 702441 h 1469825"/>
              <a:gd name="connsiteX47" fmla="*/ 631269 w 2868608"/>
              <a:gd name="connsiteY47" fmla="*/ 702441 h 1469825"/>
              <a:gd name="connsiteX48" fmla="*/ 631269 w 2868608"/>
              <a:gd name="connsiteY48" fmla="*/ 739425 h 1469825"/>
              <a:gd name="connsiteX49" fmla="*/ 659230 w 2868608"/>
              <a:gd name="connsiteY49" fmla="*/ 739425 h 1469825"/>
              <a:gd name="connsiteX50" fmla="*/ 659230 w 2868608"/>
              <a:gd name="connsiteY50" fmla="*/ 767385 h 1469825"/>
              <a:gd name="connsiteX51" fmla="*/ 670922 w 2868608"/>
              <a:gd name="connsiteY51" fmla="*/ 767385 h 1469825"/>
              <a:gd name="connsiteX52" fmla="*/ 670922 w 2868608"/>
              <a:gd name="connsiteY52" fmla="*/ 788991 h 1469825"/>
              <a:gd name="connsiteX53" fmla="*/ 701551 w 2868608"/>
              <a:gd name="connsiteY53" fmla="*/ 788991 h 1469825"/>
              <a:gd name="connsiteX54" fmla="*/ 701551 w 2868608"/>
              <a:gd name="connsiteY54" fmla="*/ 806911 h 1469825"/>
              <a:gd name="connsiteX55" fmla="*/ 727733 w 2868608"/>
              <a:gd name="connsiteY55" fmla="*/ 806911 h 1469825"/>
              <a:gd name="connsiteX56" fmla="*/ 727733 w 2868608"/>
              <a:gd name="connsiteY56" fmla="*/ 832202 h 1469825"/>
              <a:gd name="connsiteX57" fmla="*/ 748449 w 2868608"/>
              <a:gd name="connsiteY57" fmla="*/ 832202 h 1469825"/>
              <a:gd name="connsiteX58" fmla="*/ 748449 w 2868608"/>
              <a:gd name="connsiteY58" fmla="*/ 843895 h 1469825"/>
              <a:gd name="connsiteX59" fmla="*/ 787085 w 2868608"/>
              <a:gd name="connsiteY59" fmla="*/ 843895 h 1469825"/>
              <a:gd name="connsiteX60" fmla="*/ 787085 w 2868608"/>
              <a:gd name="connsiteY60" fmla="*/ 864611 h 1469825"/>
              <a:gd name="connsiteX61" fmla="*/ 815935 w 2868608"/>
              <a:gd name="connsiteY61" fmla="*/ 864611 h 1469825"/>
              <a:gd name="connsiteX62" fmla="*/ 815935 w 2868608"/>
              <a:gd name="connsiteY62" fmla="*/ 875414 h 1469825"/>
              <a:gd name="connsiteX63" fmla="*/ 830423 w 2868608"/>
              <a:gd name="connsiteY63" fmla="*/ 875414 h 1469825"/>
              <a:gd name="connsiteX64" fmla="*/ 830423 w 2868608"/>
              <a:gd name="connsiteY64" fmla="*/ 894351 h 1469825"/>
              <a:gd name="connsiteX65" fmla="*/ 865501 w 2868608"/>
              <a:gd name="connsiteY65" fmla="*/ 894351 h 1469825"/>
              <a:gd name="connsiteX66" fmla="*/ 865501 w 2868608"/>
              <a:gd name="connsiteY66" fmla="*/ 918625 h 1469825"/>
              <a:gd name="connsiteX67" fmla="*/ 904264 w 2868608"/>
              <a:gd name="connsiteY67" fmla="*/ 918625 h 1469825"/>
              <a:gd name="connsiteX68" fmla="*/ 904264 w 2868608"/>
              <a:gd name="connsiteY68" fmla="*/ 928539 h 1469825"/>
              <a:gd name="connsiteX69" fmla="*/ 904264 w 2868608"/>
              <a:gd name="connsiteY69" fmla="*/ 937562 h 1469825"/>
              <a:gd name="connsiteX70" fmla="*/ 917736 w 2868608"/>
              <a:gd name="connsiteY70" fmla="*/ 937562 h 1469825"/>
              <a:gd name="connsiteX71" fmla="*/ 917736 w 2868608"/>
              <a:gd name="connsiteY71" fmla="*/ 955609 h 1469825"/>
              <a:gd name="connsiteX72" fmla="*/ 939342 w 2868608"/>
              <a:gd name="connsiteY72" fmla="*/ 955609 h 1469825"/>
              <a:gd name="connsiteX73" fmla="*/ 939342 w 2868608"/>
              <a:gd name="connsiteY73" fmla="*/ 967302 h 1469825"/>
              <a:gd name="connsiteX74" fmla="*/ 995136 w 2868608"/>
              <a:gd name="connsiteY74" fmla="*/ 967302 h 1469825"/>
              <a:gd name="connsiteX75" fmla="*/ 995136 w 2868608"/>
              <a:gd name="connsiteY75" fmla="*/ 992466 h 1469825"/>
              <a:gd name="connsiteX76" fmla="*/ 1025765 w 2868608"/>
              <a:gd name="connsiteY76" fmla="*/ 992466 h 1469825"/>
              <a:gd name="connsiteX77" fmla="*/ 1025765 w 2868608"/>
              <a:gd name="connsiteY77" fmla="*/ 1004159 h 1469825"/>
              <a:gd name="connsiteX78" fmla="*/ 1056394 w 2868608"/>
              <a:gd name="connsiteY78" fmla="*/ 1004159 h 1469825"/>
              <a:gd name="connsiteX79" fmla="*/ 1056394 w 2868608"/>
              <a:gd name="connsiteY79" fmla="*/ 1031229 h 1469825"/>
              <a:gd name="connsiteX80" fmla="*/ 1106850 w 2868608"/>
              <a:gd name="connsiteY80" fmla="*/ 1031229 h 1469825"/>
              <a:gd name="connsiteX81" fmla="*/ 1106850 w 2868608"/>
              <a:gd name="connsiteY81" fmla="*/ 1044701 h 1469825"/>
              <a:gd name="connsiteX82" fmla="*/ 1134810 w 2868608"/>
              <a:gd name="connsiteY82" fmla="*/ 1044701 h 1469825"/>
              <a:gd name="connsiteX83" fmla="*/ 1134810 w 2868608"/>
              <a:gd name="connsiteY83" fmla="*/ 1061859 h 1469825"/>
              <a:gd name="connsiteX84" fmla="*/ 1155526 w 2868608"/>
              <a:gd name="connsiteY84" fmla="*/ 1061859 h 1469825"/>
              <a:gd name="connsiteX85" fmla="*/ 1155526 w 2868608"/>
              <a:gd name="connsiteY85" fmla="*/ 1081685 h 1469825"/>
              <a:gd name="connsiteX86" fmla="*/ 1191494 w 2868608"/>
              <a:gd name="connsiteY86" fmla="*/ 1081685 h 1469825"/>
              <a:gd name="connsiteX87" fmla="*/ 1191494 w 2868608"/>
              <a:gd name="connsiteY87" fmla="*/ 1103291 h 1469825"/>
              <a:gd name="connsiteX88" fmla="*/ 1231147 w 2868608"/>
              <a:gd name="connsiteY88" fmla="*/ 1103291 h 1469825"/>
              <a:gd name="connsiteX89" fmla="*/ 1231147 w 2868608"/>
              <a:gd name="connsiteY89" fmla="*/ 1125786 h 1469825"/>
              <a:gd name="connsiteX90" fmla="*/ 1268130 w 2868608"/>
              <a:gd name="connsiteY90" fmla="*/ 1125786 h 1469825"/>
              <a:gd name="connsiteX91" fmla="*/ 1268130 w 2868608"/>
              <a:gd name="connsiteY91" fmla="*/ 1151840 h 1469825"/>
              <a:gd name="connsiteX92" fmla="*/ 1325704 w 2868608"/>
              <a:gd name="connsiteY92" fmla="*/ 1151840 h 1469825"/>
              <a:gd name="connsiteX93" fmla="*/ 1325704 w 2868608"/>
              <a:gd name="connsiteY93" fmla="*/ 1167219 h 1469825"/>
              <a:gd name="connsiteX94" fmla="*/ 1363577 w 2868608"/>
              <a:gd name="connsiteY94" fmla="*/ 1167219 h 1469825"/>
              <a:gd name="connsiteX95" fmla="*/ 1363577 w 2868608"/>
              <a:gd name="connsiteY95" fmla="*/ 1178021 h 1469825"/>
              <a:gd name="connsiteX96" fmla="*/ 1399544 w 2868608"/>
              <a:gd name="connsiteY96" fmla="*/ 1178021 h 1469825"/>
              <a:gd name="connsiteX97" fmla="*/ 1399544 w 2868608"/>
              <a:gd name="connsiteY97" fmla="*/ 1186155 h 1469825"/>
              <a:gd name="connsiteX98" fmla="*/ 1504904 w 2868608"/>
              <a:gd name="connsiteY98" fmla="*/ 1186155 h 1469825"/>
              <a:gd name="connsiteX99" fmla="*/ 1504904 w 2868608"/>
              <a:gd name="connsiteY99" fmla="*/ 1200898 h 1469825"/>
              <a:gd name="connsiteX100" fmla="*/ 1525620 w 2868608"/>
              <a:gd name="connsiteY100" fmla="*/ 1200898 h 1469825"/>
              <a:gd name="connsiteX101" fmla="*/ 1525620 w 2868608"/>
              <a:gd name="connsiteY101" fmla="*/ 1216785 h 1469825"/>
              <a:gd name="connsiteX102" fmla="*/ 1598571 w 2868608"/>
              <a:gd name="connsiteY102" fmla="*/ 1216785 h 1469825"/>
              <a:gd name="connsiteX103" fmla="*/ 1598571 w 2868608"/>
              <a:gd name="connsiteY103" fmla="*/ 1237501 h 1469825"/>
              <a:gd name="connsiteX104" fmla="*/ 1621194 w 2868608"/>
              <a:gd name="connsiteY104" fmla="*/ 1237501 h 1469825"/>
              <a:gd name="connsiteX105" fmla="*/ 1621194 w 2868608"/>
              <a:gd name="connsiteY105" fmla="*/ 1257327 h 1469825"/>
              <a:gd name="connsiteX106" fmla="*/ 1637335 w 2868608"/>
              <a:gd name="connsiteY106" fmla="*/ 1257327 h 1469825"/>
              <a:gd name="connsiteX107" fmla="*/ 1637335 w 2868608"/>
              <a:gd name="connsiteY107" fmla="*/ 1286050 h 1469825"/>
              <a:gd name="connsiteX108" fmla="*/ 1657161 w 2868608"/>
              <a:gd name="connsiteY108" fmla="*/ 1286050 h 1469825"/>
              <a:gd name="connsiteX109" fmla="*/ 1657161 w 2868608"/>
              <a:gd name="connsiteY109" fmla="*/ 1299649 h 1469825"/>
              <a:gd name="connsiteX110" fmla="*/ 1731892 w 2868608"/>
              <a:gd name="connsiteY110" fmla="*/ 1299649 h 1469825"/>
              <a:gd name="connsiteX111" fmla="*/ 1731892 w 2868608"/>
              <a:gd name="connsiteY111" fmla="*/ 1329389 h 1469825"/>
              <a:gd name="connsiteX112" fmla="*/ 1841827 w 2868608"/>
              <a:gd name="connsiteY112" fmla="*/ 1329389 h 1469825"/>
              <a:gd name="connsiteX113" fmla="*/ 1841827 w 2868608"/>
              <a:gd name="connsiteY113" fmla="*/ 1343750 h 1469825"/>
              <a:gd name="connsiteX114" fmla="*/ 1869787 w 2868608"/>
              <a:gd name="connsiteY114" fmla="*/ 1343750 h 1469825"/>
              <a:gd name="connsiteX115" fmla="*/ 1869787 w 2868608"/>
              <a:gd name="connsiteY115" fmla="*/ 1366245 h 1469825"/>
              <a:gd name="connsiteX116" fmla="*/ 2044412 w 2868608"/>
              <a:gd name="connsiteY116" fmla="*/ 1366245 h 1469825"/>
              <a:gd name="connsiteX117" fmla="*/ 2044412 w 2868608"/>
              <a:gd name="connsiteY117" fmla="*/ 1392427 h 1469825"/>
              <a:gd name="connsiteX118" fmla="*/ 2066908 w 2868608"/>
              <a:gd name="connsiteY118" fmla="*/ 1392427 h 1469825"/>
              <a:gd name="connsiteX119" fmla="*/ 2066908 w 2868608"/>
              <a:gd name="connsiteY119" fmla="*/ 1400433 h 1469825"/>
              <a:gd name="connsiteX120" fmla="*/ 2170488 w 2868608"/>
              <a:gd name="connsiteY120" fmla="*/ 1400433 h 1469825"/>
              <a:gd name="connsiteX121" fmla="*/ 2170488 w 2868608"/>
              <a:gd name="connsiteY121" fmla="*/ 1438307 h 1469825"/>
              <a:gd name="connsiteX122" fmla="*/ 2185867 w 2868608"/>
              <a:gd name="connsiteY122" fmla="*/ 1438307 h 1469825"/>
              <a:gd name="connsiteX123" fmla="*/ 2185867 w 2868608"/>
              <a:gd name="connsiteY123" fmla="*/ 1469826 h 1469825"/>
              <a:gd name="connsiteX124" fmla="*/ 2868608 w 2868608"/>
              <a:gd name="connsiteY124" fmla="*/ 1469826 h 146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2868608" h="1469825">
                <a:moveTo>
                  <a:pt x="0" y="0"/>
                </a:moveTo>
                <a:lnTo>
                  <a:pt x="44101" y="0"/>
                </a:lnTo>
                <a:lnTo>
                  <a:pt x="44101" y="18937"/>
                </a:lnTo>
                <a:lnTo>
                  <a:pt x="78289" y="18937"/>
                </a:lnTo>
                <a:lnTo>
                  <a:pt x="78289" y="41432"/>
                </a:lnTo>
                <a:lnTo>
                  <a:pt x="103581" y="41432"/>
                </a:lnTo>
                <a:lnTo>
                  <a:pt x="103581" y="84644"/>
                </a:lnTo>
                <a:lnTo>
                  <a:pt x="124297" y="84644"/>
                </a:lnTo>
                <a:lnTo>
                  <a:pt x="124297" y="125186"/>
                </a:lnTo>
                <a:lnTo>
                  <a:pt x="142217" y="125186"/>
                </a:lnTo>
                <a:lnTo>
                  <a:pt x="142217" y="159374"/>
                </a:lnTo>
                <a:lnTo>
                  <a:pt x="155816" y="159374"/>
                </a:lnTo>
                <a:lnTo>
                  <a:pt x="155816" y="181870"/>
                </a:lnTo>
                <a:lnTo>
                  <a:pt x="172846" y="181870"/>
                </a:lnTo>
                <a:lnTo>
                  <a:pt x="172846" y="207161"/>
                </a:lnTo>
                <a:lnTo>
                  <a:pt x="189114" y="207161"/>
                </a:lnTo>
                <a:lnTo>
                  <a:pt x="189114" y="230546"/>
                </a:lnTo>
                <a:lnTo>
                  <a:pt x="209830" y="230546"/>
                </a:lnTo>
                <a:lnTo>
                  <a:pt x="209830" y="272868"/>
                </a:lnTo>
                <a:lnTo>
                  <a:pt x="224191" y="272868"/>
                </a:lnTo>
                <a:lnTo>
                  <a:pt x="224191" y="301718"/>
                </a:lnTo>
                <a:lnTo>
                  <a:pt x="246687" y="301718"/>
                </a:lnTo>
                <a:lnTo>
                  <a:pt x="246687" y="347598"/>
                </a:lnTo>
                <a:lnTo>
                  <a:pt x="277316" y="347598"/>
                </a:lnTo>
                <a:lnTo>
                  <a:pt x="277316" y="388141"/>
                </a:lnTo>
                <a:lnTo>
                  <a:pt x="290915" y="388141"/>
                </a:lnTo>
                <a:lnTo>
                  <a:pt x="290915" y="423218"/>
                </a:lnTo>
                <a:lnTo>
                  <a:pt x="310742" y="423218"/>
                </a:lnTo>
                <a:lnTo>
                  <a:pt x="310742" y="442155"/>
                </a:lnTo>
                <a:lnTo>
                  <a:pt x="335016" y="442155"/>
                </a:lnTo>
                <a:lnTo>
                  <a:pt x="335016" y="470116"/>
                </a:lnTo>
                <a:lnTo>
                  <a:pt x="363866" y="470116"/>
                </a:lnTo>
                <a:lnTo>
                  <a:pt x="363866" y="524130"/>
                </a:lnTo>
                <a:lnTo>
                  <a:pt x="397165" y="524130"/>
                </a:lnTo>
                <a:lnTo>
                  <a:pt x="397165" y="560224"/>
                </a:lnTo>
                <a:lnTo>
                  <a:pt x="416991" y="560224"/>
                </a:lnTo>
                <a:lnTo>
                  <a:pt x="416991" y="591743"/>
                </a:lnTo>
                <a:lnTo>
                  <a:pt x="442155" y="591743"/>
                </a:lnTo>
                <a:lnTo>
                  <a:pt x="442155" y="621356"/>
                </a:lnTo>
                <a:lnTo>
                  <a:pt x="480919" y="621356"/>
                </a:lnTo>
                <a:lnTo>
                  <a:pt x="480919" y="639403"/>
                </a:lnTo>
                <a:lnTo>
                  <a:pt x="538619" y="639403"/>
                </a:lnTo>
                <a:lnTo>
                  <a:pt x="538619" y="667363"/>
                </a:lnTo>
                <a:lnTo>
                  <a:pt x="574586" y="667363"/>
                </a:lnTo>
                <a:lnTo>
                  <a:pt x="574586" y="687190"/>
                </a:lnTo>
                <a:lnTo>
                  <a:pt x="599750" y="687190"/>
                </a:lnTo>
                <a:lnTo>
                  <a:pt x="599750" y="702441"/>
                </a:lnTo>
                <a:lnTo>
                  <a:pt x="631269" y="702441"/>
                </a:lnTo>
                <a:lnTo>
                  <a:pt x="631269" y="739425"/>
                </a:lnTo>
                <a:lnTo>
                  <a:pt x="659230" y="739425"/>
                </a:lnTo>
                <a:lnTo>
                  <a:pt x="659230" y="767385"/>
                </a:lnTo>
                <a:lnTo>
                  <a:pt x="670922" y="767385"/>
                </a:lnTo>
                <a:lnTo>
                  <a:pt x="670922" y="788991"/>
                </a:lnTo>
                <a:lnTo>
                  <a:pt x="701551" y="788991"/>
                </a:lnTo>
                <a:lnTo>
                  <a:pt x="701551" y="806911"/>
                </a:lnTo>
                <a:lnTo>
                  <a:pt x="727733" y="806911"/>
                </a:lnTo>
                <a:lnTo>
                  <a:pt x="727733" y="832202"/>
                </a:lnTo>
                <a:lnTo>
                  <a:pt x="748449" y="832202"/>
                </a:lnTo>
                <a:lnTo>
                  <a:pt x="748449" y="843895"/>
                </a:lnTo>
                <a:lnTo>
                  <a:pt x="787085" y="843895"/>
                </a:lnTo>
                <a:lnTo>
                  <a:pt x="787085" y="864611"/>
                </a:lnTo>
                <a:lnTo>
                  <a:pt x="815935" y="864611"/>
                </a:lnTo>
                <a:lnTo>
                  <a:pt x="815935" y="875414"/>
                </a:lnTo>
                <a:lnTo>
                  <a:pt x="830423" y="875414"/>
                </a:lnTo>
                <a:lnTo>
                  <a:pt x="830423" y="894351"/>
                </a:lnTo>
                <a:lnTo>
                  <a:pt x="865501" y="894351"/>
                </a:lnTo>
                <a:lnTo>
                  <a:pt x="865501" y="918625"/>
                </a:lnTo>
                <a:lnTo>
                  <a:pt x="904264" y="918625"/>
                </a:lnTo>
                <a:lnTo>
                  <a:pt x="904264" y="928539"/>
                </a:lnTo>
                <a:lnTo>
                  <a:pt x="904264" y="937562"/>
                </a:lnTo>
                <a:lnTo>
                  <a:pt x="917736" y="937562"/>
                </a:lnTo>
                <a:lnTo>
                  <a:pt x="917736" y="955609"/>
                </a:lnTo>
                <a:lnTo>
                  <a:pt x="939342" y="955609"/>
                </a:lnTo>
                <a:lnTo>
                  <a:pt x="939342" y="967302"/>
                </a:lnTo>
                <a:lnTo>
                  <a:pt x="995136" y="967302"/>
                </a:lnTo>
                <a:lnTo>
                  <a:pt x="995136" y="992466"/>
                </a:lnTo>
                <a:lnTo>
                  <a:pt x="1025765" y="992466"/>
                </a:lnTo>
                <a:lnTo>
                  <a:pt x="1025765" y="1004159"/>
                </a:lnTo>
                <a:lnTo>
                  <a:pt x="1056394" y="1004159"/>
                </a:lnTo>
                <a:lnTo>
                  <a:pt x="1056394" y="1031229"/>
                </a:lnTo>
                <a:lnTo>
                  <a:pt x="1106850" y="1031229"/>
                </a:lnTo>
                <a:lnTo>
                  <a:pt x="1106850" y="1044701"/>
                </a:lnTo>
                <a:lnTo>
                  <a:pt x="1134810" y="1044701"/>
                </a:lnTo>
                <a:lnTo>
                  <a:pt x="1134810" y="1061859"/>
                </a:lnTo>
                <a:lnTo>
                  <a:pt x="1155526" y="1061859"/>
                </a:lnTo>
                <a:lnTo>
                  <a:pt x="1155526" y="1081685"/>
                </a:lnTo>
                <a:lnTo>
                  <a:pt x="1191494" y="1081685"/>
                </a:lnTo>
                <a:lnTo>
                  <a:pt x="1191494" y="1103291"/>
                </a:lnTo>
                <a:lnTo>
                  <a:pt x="1231147" y="1103291"/>
                </a:lnTo>
                <a:lnTo>
                  <a:pt x="1231147" y="1125786"/>
                </a:lnTo>
                <a:lnTo>
                  <a:pt x="1268130" y="1125786"/>
                </a:lnTo>
                <a:lnTo>
                  <a:pt x="1268130" y="1151840"/>
                </a:lnTo>
                <a:lnTo>
                  <a:pt x="1325704" y="1151840"/>
                </a:lnTo>
                <a:lnTo>
                  <a:pt x="1325704" y="1167219"/>
                </a:lnTo>
                <a:lnTo>
                  <a:pt x="1363577" y="1167219"/>
                </a:lnTo>
                <a:lnTo>
                  <a:pt x="1363577" y="1178021"/>
                </a:lnTo>
                <a:lnTo>
                  <a:pt x="1399544" y="1178021"/>
                </a:lnTo>
                <a:lnTo>
                  <a:pt x="1399544" y="1186155"/>
                </a:lnTo>
                <a:lnTo>
                  <a:pt x="1504904" y="1186155"/>
                </a:lnTo>
                <a:lnTo>
                  <a:pt x="1504904" y="1200898"/>
                </a:lnTo>
                <a:lnTo>
                  <a:pt x="1525620" y="1200898"/>
                </a:lnTo>
                <a:lnTo>
                  <a:pt x="1525620" y="1216785"/>
                </a:lnTo>
                <a:lnTo>
                  <a:pt x="1598571" y="1216785"/>
                </a:lnTo>
                <a:lnTo>
                  <a:pt x="1598571" y="1237501"/>
                </a:lnTo>
                <a:lnTo>
                  <a:pt x="1621194" y="1237501"/>
                </a:lnTo>
                <a:lnTo>
                  <a:pt x="1621194" y="1257327"/>
                </a:lnTo>
                <a:lnTo>
                  <a:pt x="1637335" y="1257327"/>
                </a:lnTo>
                <a:lnTo>
                  <a:pt x="1637335" y="1286050"/>
                </a:lnTo>
                <a:lnTo>
                  <a:pt x="1657161" y="1286050"/>
                </a:lnTo>
                <a:lnTo>
                  <a:pt x="1657161" y="1299649"/>
                </a:lnTo>
                <a:lnTo>
                  <a:pt x="1731892" y="1299649"/>
                </a:lnTo>
                <a:lnTo>
                  <a:pt x="1731892" y="1329389"/>
                </a:lnTo>
                <a:lnTo>
                  <a:pt x="1841827" y="1329389"/>
                </a:lnTo>
                <a:lnTo>
                  <a:pt x="1841827" y="1343750"/>
                </a:lnTo>
                <a:lnTo>
                  <a:pt x="1869787" y="1343750"/>
                </a:lnTo>
                <a:lnTo>
                  <a:pt x="1869787" y="1366245"/>
                </a:lnTo>
                <a:lnTo>
                  <a:pt x="2044412" y="1366245"/>
                </a:lnTo>
                <a:lnTo>
                  <a:pt x="2044412" y="1392427"/>
                </a:lnTo>
                <a:lnTo>
                  <a:pt x="2066908" y="1392427"/>
                </a:lnTo>
                <a:lnTo>
                  <a:pt x="2066908" y="1400433"/>
                </a:lnTo>
                <a:lnTo>
                  <a:pt x="2170488" y="1400433"/>
                </a:lnTo>
                <a:lnTo>
                  <a:pt x="2170488" y="1438307"/>
                </a:lnTo>
                <a:lnTo>
                  <a:pt x="2185867" y="1438307"/>
                </a:lnTo>
                <a:lnTo>
                  <a:pt x="2185867" y="1469826"/>
                </a:lnTo>
                <a:lnTo>
                  <a:pt x="2868608" y="1469826"/>
                </a:lnTo>
              </a:path>
            </a:pathLst>
          </a:custGeom>
          <a:noFill/>
          <a:ln w="12705" cap="flat">
            <a:solidFill>
              <a:schemeClr val="accent1"/>
            </a:solid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B97FCE74-B3AF-49E1-8C17-F4EA132FACCD}"/>
              </a:ext>
            </a:extLst>
          </p:cNvPr>
          <p:cNvSpPr/>
          <p:nvPr/>
        </p:nvSpPr>
        <p:spPr>
          <a:xfrm>
            <a:off x="2191797" y="2876117"/>
            <a:ext cx="1517867" cy="1102401"/>
          </a:xfrm>
          <a:custGeom>
            <a:avLst/>
            <a:gdLst>
              <a:gd name="connsiteX0" fmla="*/ 0 w 1517867"/>
              <a:gd name="connsiteY0" fmla="*/ 0 h 1102401"/>
              <a:gd name="connsiteX1" fmla="*/ 76891 w 1517867"/>
              <a:gd name="connsiteY1" fmla="*/ 0 h 1102401"/>
              <a:gd name="connsiteX2" fmla="*/ 76891 w 1517867"/>
              <a:gd name="connsiteY2" fmla="*/ 42068 h 1102401"/>
              <a:gd name="connsiteX3" fmla="*/ 96082 w 1517867"/>
              <a:gd name="connsiteY3" fmla="*/ 42068 h 1102401"/>
              <a:gd name="connsiteX4" fmla="*/ 96082 w 1517867"/>
              <a:gd name="connsiteY4" fmla="*/ 72062 h 1102401"/>
              <a:gd name="connsiteX5" fmla="*/ 104470 w 1517867"/>
              <a:gd name="connsiteY5" fmla="*/ 72062 h 1102401"/>
              <a:gd name="connsiteX6" fmla="*/ 104470 w 1517867"/>
              <a:gd name="connsiteY6" fmla="*/ 98497 h 1102401"/>
              <a:gd name="connsiteX7" fmla="*/ 124932 w 1517867"/>
              <a:gd name="connsiteY7" fmla="*/ 98497 h 1102401"/>
              <a:gd name="connsiteX8" fmla="*/ 124932 w 1517867"/>
              <a:gd name="connsiteY8" fmla="*/ 124932 h 1102401"/>
              <a:gd name="connsiteX9" fmla="*/ 145267 w 1517867"/>
              <a:gd name="connsiteY9" fmla="*/ 124932 h 1102401"/>
              <a:gd name="connsiteX10" fmla="*/ 145267 w 1517867"/>
              <a:gd name="connsiteY10" fmla="*/ 164585 h 1102401"/>
              <a:gd name="connsiteX11" fmla="*/ 158485 w 1517867"/>
              <a:gd name="connsiteY11" fmla="*/ 164585 h 1102401"/>
              <a:gd name="connsiteX12" fmla="*/ 158485 w 1517867"/>
              <a:gd name="connsiteY12" fmla="*/ 186191 h 1102401"/>
              <a:gd name="connsiteX13" fmla="*/ 165729 w 1517867"/>
              <a:gd name="connsiteY13" fmla="*/ 186191 h 1102401"/>
              <a:gd name="connsiteX14" fmla="*/ 165729 w 1517867"/>
              <a:gd name="connsiteY14" fmla="*/ 204238 h 1102401"/>
              <a:gd name="connsiteX15" fmla="*/ 175261 w 1517867"/>
              <a:gd name="connsiteY15" fmla="*/ 204238 h 1102401"/>
              <a:gd name="connsiteX16" fmla="*/ 175261 w 1517867"/>
              <a:gd name="connsiteY16" fmla="*/ 229402 h 1102401"/>
              <a:gd name="connsiteX17" fmla="*/ 262955 w 1517867"/>
              <a:gd name="connsiteY17" fmla="*/ 229402 h 1102401"/>
              <a:gd name="connsiteX18" fmla="*/ 262955 w 1517867"/>
              <a:gd name="connsiteY18" fmla="*/ 278587 h 1102401"/>
              <a:gd name="connsiteX19" fmla="*/ 286975 w 1517867"/>
              <a:gd name="connsiteY19" fmla="*/ 278587 h 1102401"/>
              <a:gd name="connsiteX20" fmla="*/ 286975 w 1517867"/>
              <a:gd name="connsiteY20" fmla="*/ 303878 h 1102401"/>
              <a:gd name="connsiteX21" fmla="*/ 314681 w 1517867"/>
              <a:gd name="connsiteY21" fmla="*/ 303878 h 1102401"/>
              <a:gd name="connsiteX22" fmla="*/ 314681 w 1517867"/>
              <a:gd name="connsiteY22" fmla="*/ 359164 h 1102401"/>
              <a:gd name="connsiteX23" fmla="*/ 338702 w 1517867"/>
              <a:gd name="connsiteY23" fmla="*/ 359164 h 1102401"/>
              <a:gd name="connsiteX24" fmla="*/ 338702 w 1517867"/>
              <a:gd name="connsiteY24" fmla="*/ 379498 h 1102401"/>
              <a:gd name="connsiteX25" fmla="*/ 348234 w 1517867"/>
              <a:gd name="connsiteY25" fmla="*/ 379498 h 1102401"/>
              <a:gd name="connsiteX26" fmla="*/ 348234 w 1517867"/>
              <a:gd name="connsiteY26" fmla="*/ 402375 h 1102401"/>
              <a:gd name="connsiteX27" fmla="*/ 372254 w 1517867"/>
              <a:gd name="connsiteY27" fmla="*/ 402375 h 1102401"/>
              <a:gd name="connsiteX28" fmla="*/ 372254 w 1517867"/>
              <a:gd name="connsiteY28" fmla="*/ 429954 h 1102401"/>
              <a:gd name="connsiteX29" fmla="*/ 395131 w 1517867"/>
              <a:gd name="connsiteY29" fmla="*/ 429954 h 1102401"/>
              <a:gd name="connsiteX30" fmla="*/ 395131 w 1517867"/>
              <a:gd name="connsiteY30" fmla="*/ 461219 h 1102401"/>
              <a:gd name="connsiteX31" fmla="*/ 451560 w 1517867"/>
              <a:gd name="connsiteY31" fmla="*/ 461219 h 1102401"/>
              <a:gd name="connsiteX32" fmla="*/ 451560 w 1517867"/>
              <a:gd name="connsiteY32" fmla="*/ 488798 h 1102401"/>
              <a:gd name="connsiteX33" fmla="*/ 483969 w 1517867"/>
              <a:gd name="connsiteY33" fmla="*/ 488798 h 1102401"/>
              <a:gd name="connsiteX34" fmla="*/ 483969 w 1517867"/>
              <a:gd name="connsiteY34" fmla="*/ 511675 h 1102401"/>
              <a:gd name="connsiteX35" fmla="*/ 506718 w 1517867"/>
              <a:gd name="connsiteY35" fmla="*/ 511675 h 1102401"/>
              <a:gd name="connsiteX36" fmla="*/ 506718 w 1517867"/>
              <a:gd name="connsiteY36" fmla="*/ 541669 h 1102401"/>
              <a:gd name="connsiteX37" fmla="*/ 576365 w 1517867"/>
              <a:gd name="connsiteY37" fmla="*/ 541669 h 1102401"/>
              <a:gd name="connsiteX38" fmla="*/ 576365 w 1517867"/>
              <a:gd name="connsiteY38" fmla="*/ 570392 h 1102401"/>
              <a:gd name="connsiteX39" fmla="*/ 606486 w 1517867"/>
              <a:gd name="connsiteY39" fmla="*/ 570392 h 1102401"/>
              <a:gd name="connsiteX40" fmla="*/ 606486 w 1517867"/>
              <a:gd name="connsiteY40" fmla="*/ 601656 h 1102401"/>
              <a:gd name="connsiteX41" fmla="*/ 620848 w 1517867"/>
              <a:gd name="connsiteY41" fmla="*/ 601656 h 1102401"/>
              <a:gd name="connsiteX42" fmla="*/ 620848 w 1517867"/>
              <a:gd name="connsiteY42" fmla="*/ 636480 h 1102401"/>
              <a:gd name="connsiteX43" fmla="*/ 667618 w 1517867"/>
              <a:gd name="connsiteY43" fmla="*/ 636480 h 1102401"/>
              <a:gd name="connsiteX44" fmla="*/ 667618 w 1517867"/>
              <a:gd name="connsiteY44" fmla="*/ 677404 h 1102401"/>
              <a:gd name="connsiteX45" fmla="*/ 685665 w 1517867"/>
              <a:gd name="connsiteY45" fmla="*/ 677404 h 1102401"/>
              <a:gd name="connsiteX46" fmla="*/ 685665 w 1517867"/>
              <a:gd name="connsiteY46" fmla="*/ 718200 h 1102401"/>
              <a:gd name="connsiteX47" fmla="*/ 740950 w 1517867"/>
              <a:gd name="connsiteY47" fmla="*/ 718200 h 1102401"/>
              <a:gd name="connsiteX48" fmla="*/ 740950 w 1517867"/>
              <a:gd name="connsiteY48" fmla="*/ 764970 h 1102401"/>
              <a:gd name="connsiteX49" fmla="*/ 751753 w 1517867"/>
              <a:gd name="connsiteY49" fmla="*/ 764970 h 1102401"/>
              <a:gd name="connsiteX50" fmla="*/ 751753 w 1517867"/>
              <a:gd name="connsiteY50" fmla="*/ 850250 h 1102401"/>
              <a:gd name="connsiteX51" fmla="*/ 990687 w 1517867"/>
              <a:gd name="connsiteY51" fmla="*/ 850250 h 1102401"/>
              <a:gd name="connsiteX52" fmla="*/ 990687 w 1517867"/>
              <a:gd name="connsiteY52" fmla="*/ 961964 h 1102401"/>
              <a:gd name="connsiteX53" fmla="*/ 1008734 w 1517867"/>
              <a:gd name="connsiteY53" fmla="*/ 961964 h 1102401"/>
              <a:gd name="connsiteX54" fmla="*/ 1008734 w 1517867"/>
              <a:gd name="connsiteY54" fmla="*/ 1102401 h 1102401"/>
              <a:gd name="connsiteX55" fmla="*/ 1517868 w 1517867"/>
              <a:gd name="connsiteY55" fmla="*/ 1102401 h 11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17867" h="1102401">
                <a:moveTo>
                  <a:pt x="0" y="0"/>
                </a:moveTo>
                <a:lnTo>
                  <a:pt x="76891" y="0"/>
                </a:lnTo>
                <a:lnTo>
                  <a:pt x="76891" y="42068"/>
                </a:lnTo>
                <a:lnTo>
                  <a:pt x="96082" y="42068"/>
                </a:lnTo>
                <a:lnTo>
                  <a:pt x="96082" y="72062"/>
                </a:lnTo>
                <a:lnTo>
                  <a:pt x="104470" y="72062"/>
                </a:lnTo>
                <a:lnTo>
                  <a:pt x="104470" y="98497"/>
                </a:lnTo>
                <a:lnTo>
                  <a:pt x="124932" y="98497"/>
                </a:lnTo>
                <a:lnTo>
                  <a:pt x="124932" y="124932"/>
                </a:lnTo>
                <a:lnTo>
                  <a:pt x="145267" y="124932"/>
                </a:lnTo>
                <a:lnTo>
                  <a:pt x="145267" y="164585"/>
                </a:lnTo>
                <a:lnTo>
                  <a:pt x="158485" y="164585"/>
                </a:lnTo>
                <a:lnTo>
                  <a:pt x="158485" y="186191"/>
                </a:lnTo>
                <a:lnTo>
                  <a:pt x="165729" y="186191"/>
                </a:lnTo>
                <a:lnTo>
                  <a:pt x="165729" y="204238"/>
                </a:lnTo>
                <a:lnTo>
                  <a:pt x="175261" y="204238"/>
                </a:lnTo>
                <a:lnTo>
                  <a:pt x="175261" y="229402"/>
                </a:lnTo>
                <a:lnTo>
                  <a:pt x="262955" y="229402"/>
                </a:lnTo>
                <a:lnTo>
                  <a:pt x="262955" y="278587"/>
                </a:lnTo>
                <a:lnTo>
                  <a:pt x="286975" y="278587"/>
                </a:lnTo>
                <a:lnTo>
                  <a:pt x="286975" y="303878"/>
                </a:lnTo>
                <a:lnTo>
                  <a:pt x="314681" y="303878"/>
                </a:lnTo>
                <a:lnTo>
                  <a:pt x="314681" y="359164"/>
                </a:lnTo>
                <a:lnTo>
                  <a:pt x="338702" y="359164"/>
                </a:lnTo>
                <a:lnTo>
                  <a:pt x="338702" y="379498"/>
                </a:lnTo>
                <a:lnTo>
                  <a:pt x="348234" y="379498"/>
                </a:lnTo>
                <a:lnTo>
                  <a:pt x="348234" y="402375"/>
                </a:lnTo>
                <a:lnTo>
                  <a:pt x="372254" y="402375"/>
                </a:lnTo>
                <a:lnTo>
                  <a:pt x="372254" y="429954"/>
                </a:lnTo>
                <a:lnTo>
                  <a:pt x="395131" y="429954"/>
                </a:lnTo>
                <a:lnTo>
                  <a:pt x="395131" y="461219"/>
                </a:lnTo>
                <a:lnTo>
                  <a:pt x="451560" y="461219"/>
                </a:lnTo>
                <a:lnTo>
                  <a:pt x="451560" y="488798"/>
                </a:lnTo>
                <a:lnTo>
                  <a:pt x="483969" y="488798"/>
                </a:lnTo>
                <a:lnTo>
                  <a:pt x="483969" y="511675"/>
                </a:lnTo>
                <a:lnTo>
                  <a:pt x="506718" y="511675"/>
                </a:lnTo>
                <a:lnTo>
                  <a:pt x="506718" y="541669"/>
                </a:lnTo>
                <a:lnTo>
                  <a:pt x="576365" y="541669"/>
                </a:lnTo>
                <a:lnTo>
                  <a:pt x="576365" y="570392"/>
                </a:lnTo>
                <a:lnTo>
                  <a:pt x="606486" y="570392"/>
                </a:lnTo>
                <a:lnTo>
                  <a:pt x="606486" y="601656"/>
                </a:lnTo>
                <a:lnTo>
                  <a:pt x="620848" y="601656"/>
                </a:lnTo>
                <a:lnTo>
                  <a:pt x="620848" y="636480"/>
                </a:lnTo>
                <a:lnTo>
                  <a:pt x="667618" y="636480"/>
                </a:lnTo>
                <a:lnTo>
                  <a:pt x="667618" y="677404"/>
                </a:lnTo>
                <a:lnTo>
                  <a:pt x="685665" y="677404"/>
                </a:lnTo>
                <a:lnTo>
                  <a:pt x="685665" y="718200"/>
                </a:lnTo>
                <a:lnTo>
                  <a:pt x="740950" y="718200"/>
                </a:lnTo>
                <a:lnTo>
                  <a:pt x="740950" y="764970"/>
                </a:lnTo>
                <a:lnTo>
                  <a:pt x="751753" y="764970"/>
                </a:lnTo>
                <a:lnTo>
                  <a:pt x="751753" y="850250"/>
                </a:lnTo>
                <a:lnTo>
                  <a:pt x="990687" y="850250"/>
                </a:lnTo>
                <a:lnTo>
                  <a:pt x="990687" y="961964"/>
                </a:lnTo>
                <a:lnTo>
                  <a:pt x="1008734" y="961964"/>
                </a:lnTo>
                <a:lnTo>
                  <a:pt x="1008734" y="1102401"/>
                </a:lnTo>
                <a:lnTo>
                  <a:pt x="1517868" y="1102401"/>
                </a:lnTo>
              </a:path>
            </a:pathLst>
          </a:custGeom>
          <a:noFill/>
          <a:ln w="12705" cap="flat">
            <a:solidFill>
              <a:schemeClr val="accent2"/>
            </a:solidFill>
            <a:prstDash val="solid"/>
            <a:miter/>
          </a:ln>
        </p:spPr>
        <p:txBody>
          <a:bodyPr rtlCol="0" anchor="ctr"/>
          <a:lstStyle/>
          <a:p>
            <a:endParaRPr lang="en-GB"/>
          </a:p>
        </p:txBody>
      </p:sp>
      <p:grpSp>
        <p:nvGrpSpPr>
          <p:cNvPr id="414" name="Group 413">
            <a:extLst>
              <a:ext uri="{FF2B5EF4-FFF2-40B4-BE49-F238E27FC236}">
                <a16:creationId xmlns:a16="http://schemas.microsoft.com/office/drawing/2014/main" id="{04E62F04-826D-48EF-94F4-48C670A7A45D}"/>
              </a:ext>
            </a:extLst>
          </p:cNvPr>
          <p:cNvGrpSpPr/>
          <p:nvPr/>
        </p:nvGrpSpPr>
        <p:grpSpPr>
          <a:xfrm>
            <a:off x="2214927" y="2872558"/>
            <a:ext cx="2870642" cy="1510114"/>
            <a:chOff x="2214927" y="2872558"/>
            <a:chExt cx="2870642" cy="1510114"/>
          </a:xfrm>
        </p:grpSpPr>
        <p:sp>
          <p:nvSpPr>
            <p:cNvPr id="143" name="Freeform: Shape 142">
              <a:extLst>
                <a:ext uri="{FF2B5EF4-FFF2-40B4-BE49-F238E27FC236}">
                  <a16:creationId xmlns:a16="http://schemas.microsoft.com/office/drawing/2014/main" id="{073F4660-DF88-4289-9ECB-EB1740A39287}"/>
                </a:ext>
              </a:extLst>
            </p:cNvPr>
            <p:cNvSpPr/>
            <p:nvPr/>
          </p:nvSpPr>
          <p:spPr>
            <a:xfrm>
              <a:off x="5055829"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50BC7C8F-395D-4FF2-8C43-7D40F69BF66A}"/>
                </a:ext>
              </a:extLst>
            </p:cNvPr>
            <p:cNvSpPr/>
            <p:nvPr/>
          </p:nvSpPr>
          <p:spPr>
            <a:xfrm>
              <a:off x="5026217" y="4352933"/>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145" name="Freeform: Shape 144">
              <a:extLst>
                <a:ext uri="{FF2B5EF4-FFF2-40B4-BE49-F238E27FC236}">
                  <a16:creationId xmlns:a16="http://schemas.microsoft.com/office/drawing/2014/main" id="{03CC4395-D5E2-4EDB-A3C5-63BCA5C83D9F}"/>
                </a:ext>
              </a:extLst>
            </p:cNvPr>
            <p:cNvSpPr/>
            <p:nvPr/>
          </p:nvSpPr>
          <p:spPr>
            <a:xfrm>
              <a:off x="4907639"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3AD2413E-956D-45A2-BD4A-E832D6844EE5}"/>
                </a:ext>
              </a:extLst>
            </p:cNvPr>
            <p:cNvSpPr/>
            <p:nvPr/>
          </p:nvSpPr>
          <p:spPr>
            <a:xfrm>
              <a:off x="4877900" y="4352933"/>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147" name="Freeform: Shape 146">
              <a:extLst>
                <a:ext uri="{FF2B5EF4-FFF2-40B4-BE49-F238E27FC236}">
                  <a16:creationId xmlns:a16="http://schemas.microsoft.com/office/drawing/2014/main" id="{519E819A-EFE2-45EA-9C21-85F0815FF724}"/>
                </a:ext>
              </a:extLst>
            </p:cNvPr>
            <p:cNvSpPr/>
            <p:nvPr/>
          </p:nvSpPr>
          <p:spPr>
            <a:xfrm>
              <a:off x="4797958" y="431988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A097AF18-93BA-4BF4-81E6-850AFD929D30}"/>
                </a:ext>
              </a:extLst>
            </p:cNvPr>
            <p:cNvSpPr/>
            <p:nvPr/>
          </p:nvSpPr>
          <p:spPr>
            <a:xfrm>
              <a:off x="4768219" y="434962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49" name="Freeform: Shape 148">
              <a:extLst>
                <a:ext uri="{FF2B5EF4-FFF2-40B4-BE49-F238E27FC236}">
                  <a16:creationId xmlns:a16="http://schemas.microsoft.com/office/drawing/2014/main" id="{E76DDEBE-B4DE-45C3-A10D-6DB390CB0151}"/>
                </a:ext>
              </a:extLst>
            </p:cNvPr>
            <p:cNvSpPr/>
            <p:nvPr/>
          </p:nvSpPr>
          <p:spPr>
            <a:xfrm>
              <a:off x="4740894"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439D0B11-1739-4208-AF15-9EE0B081F008}"/>
                </a:ext>
              </a:extLst>
            </p:cNvPr>
            <p:cNvSpPr/>
            <p:nvPr/>
          </p:nvSpPr>
          <p:spPr>
            <a:xfrm>
              <a:off x="4711281" y="4352933"/>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151" name="Freeform: Shape 150">
              <a:extLst>
                <a:ext uri="{FF2B5EF4-FFF2-40B4-BE49-F238E27FC236}">
                  <a16:creationId xmlns:a16="http://schemas.microsoft.com/office/drawing/2014/main" id="{B82EF9C3-A119-4510-B7E0-F34937417B8B}"/>
                </a:ext>
              </a:extLst>
            </p:cNvPr>
            <p:cNvSpPr/>
            <p:nvPr/>
          </p:nvSpPr>
          <p:spPr>
            <a:xfrm>
              <a:off x="4722084"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F298A2EF-26FB-4AE9-AB30-28FEA5E67761}"/>
                </a:ext>
              </a:extLst>
            </p:cNvPr>
            <p:cNvSpPr/>
            <p:nvPr/>
          </p:nvSpPr>
          <p:spPr>
            <a:xfrm>
              <a:off x="4692344" y="435293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53" name="Freeform: Shape 152">
              <a:extLst>
                <a:ext uri="{FF2B5EF4-FFF2-40B4-BE49-F238E27FC236}">
                  <a16:creationId xmlns:a16="http://schemas.microsoft.com/office/drawing/2014/main" id="{99EBAB75-5FCC-4AA4-BBF1-9D358AB6A8D1}"/>
                </a:ext>
              </a:extLst>
            </p:cNvPr>
            <p:cNvSpPr/>
            <p:nvPr/>
          </p:nvSpPr>
          <p:spPr>
            <a:xfrm>
              <a:off x="4662605"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9A0B254A-7A2A-4290-800B-33D02ED30BA7}"/>
                </a:ext>
              </a:extLst>
            </p:cNvPr>
            <p:cNvSpPr/>
            <p:nvPr/>
          </p:nvSpPr>
          <p:spPr>
            <a:xfrm>
              <a:off x="4632865" y="435293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55" name="Freeform: Shape 154">
              <a:extLst>
                <a:ext uri="{FF2B5EF4-FFF2-40B4-BE49-F238E27FC236}">
                  <a16:creationId xmlns:a16="http://schemas.microsoft.com/office/drawing/2014/main" id="{3B5C6F5B-F2CE-440B-B049-B24298B63D86}"/>
                </a:ext>
              </a:extLst>
            </p:cNvPr>
            <p:cNvSpPr/>
            <p:nvPr/>
          </p:nvSpPr>
          <p:spPr>
            <a:xfrm>
              <a:off x="4623587" y="431988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56" name="Freeform: Shape 155">
              <a:extLst>
                <a:ext uri="{FF2B5EF4-FFF2-40B4-BE49-F238E27FC236}">
                  <a16:creationId xmlns:a16="http://schemas.microsoft.com/office/drawing/2014/main" id="{F098F0FD-8F22-43DD-B85C-7E1336D4C601}"/>
                </a:ext>
              </a:extLst>
            </p:cNvPr>
            <p:cNvSpPr/>
            <p:nvPr/>
          </p:nvSpPr>
          <p:spPr>
            <a:xfrm>
              <a:off x="4593848" y="434962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57" name="Freeform: Shape 156">
              <a:extLst>
                <a:ext uri="{FF2B5EF4-FFF2-40B4-BE49-F238E27FC236}">
                  <a16:creationId xmlns:a16="http://schemas.microsoft.com/office/drawing/2014/main" id="{8F5FACB5-EF84-498A-8C73-230763908CCD}"/>
                </a:ext>
              </a:extLst>
            </p:cNvPr>
            <p:cNvSpPr/>
            <p:nvPr/>
          </p:nvSpPr>
          <p:spPr>
            <a:xfrm>
              <a:off x="4598931" y="431988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F846C592-4C20-476A-BDC4-6A99F410CD44}"/>
                </a:ext>
              </a:extLst>
            </p:cNvPr>
            <p:cNvSpPr/>
            <p:nvPr/>
          </p:nvSpPr>
          <p:spPr>
            <a:xfrm>
              <a:off x="4569192" y="434962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59" name="Freeform: Shape 158">
              <a:extLst>
                <a:ext uri="{FF2B5EF4-FFF2-40B4-BE49-F238E27FC236}">
                  <a16:creationId xmlns:a16="http://schemas.microsoft.com/office/drawing/2014/main" id="{5AAFC7E2-E836-496A-8787-877ECCDEBDA5}"/>
                </a:ext>
              </a:extLst>
            </p:cNvPr>
            <p:cNvSpPr/>
            <p:nvPr/>
          </p:nvSpPr>
          <p:spPr>
            <a:xfrm>
              <a:off x="4507043"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B9C09C0C-3500-4783-8CDD-DE71402018C3}"/>
                </a:ext>
              </a:extLst>
            </p:cNvPr>
            <p:cNvSpPr/>
            <p:nvPr/>
          </p:nvSpPr>
          <p:spPr>
            <a:xfrm>
              <a:off x="4477304" y="435293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61" name="Freeform: Shape 160">
              <a:extLst>
                <a:ext uri="{FF2B5EF4-FFF2-40B4-BE49-F238E27FC236}">
                  <a16:creationId xmlns:a16="http://schemas.microsoft.com/office/drawing/2014/main" id="{ED2FA3D4-2ECA-4515-BAFD-E46A14A56FD8}"/>
                </a:ext>
              </a:extLst>
            </p:cNvPr>
            <p:cNvSpPr/>
            <p:nvPr/>
          </p:nvSpPr>
          <p:spPr>
            <a:xfrm>
              <a:off x="4468661" y="43231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62" name="Freeform: Shape 161">
              <a:extLst>
                <a:ext uri="{FF2B5EF4-FFF2-40B4-BE49-F238E27FC236}">
                  <a16:creationId xmlns:a16="http://schemas.microsoft.com/office/drawing/2014/main" id="{16E27B4F-5D57-441A-9593-46F1606EF0F1}"/>
                </a:ext>
              </a:extLst>
            </p:cNvPr>
            <p:cNvSpPr/>
            <p:nvPr/>
          </p:nvSpPr>
          <p:spPr>
            <a:xfrm>
              <a:off x="4438922" y="435293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63" name="Freeform: Shape 162">
              <a:extLst>
                <a:ext uri="{FF2B5EF4-FFF2-40B4-BE49-F238E27FC236}">
                  <a16:creationId xmlns:a16="http://schemas.microsoft.com/office/drawing/2014/main" id="{B2EA7038-6C17-4CC7-97DB-5603D0D00154}"/>
                </a:ext>
              </a:extLst>
            </p:cNvPr>
            <p:cNvSpPr/>
            <p:nvPr/>
          </p:nvSpPr>
          <p:spPr>
            <a:xfrm>
              <a:off x="4299374" y="42550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64" name="Freeform: Shape 163">
              <a:extLst>
                <a:ext uri="{FF2B5EF4-FFF2-40B4-BE49-F238E27FC236}">
                  <a16:creationId xmlns:a16="http://schemas.microsoft.com/office/drawing/2014/main" id="{B572913B-E83C-4E40-A45D-079B72B12A56}"/>
                </a:ext>
              </a:extLst>
            </p:cNvPr>
            <p:cNvSpPr/>
            <p:nvPr/>
          </p:nvSpPr>
          <p:spPr>
            <a:xfrm>
              <a:off x="4269634" y="428481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61400699-1A52-41AC-A0F3-CEEDC738E3ED}"/>
                </a:ext>
              </a:extLst>
            </p:cNvPr>
            <p:cNvSpPr/>
            <p:nvPr/>
          </p:nvSpPr>
          <p:spPr>
            <a:xfrm>
              <a:off x="4218289" y="422533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66" name="Freeform: Shape 165">
              <a:extLst>
                <a:ext uri="{FF2B5EF4-FFF2-40B4-BE49-F238E27FC236}">
                  <a16:creationId xmlns:a16="http://schemas.microsoft.com/office/drawing/2014/main" id="{809AFCED-2997-4E72-BD2C-AB152713DA70}"/>
                </a:ext>
              </a:extLst>
            </p:cNvPr>
            <p:cNvSpPr/>
            <p:nvPr/>
          </p:nvSpPr>
          <p:spPr>
            <a:xfrm>
              <a:off x="4188549" y="425507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67" name="Freeform: Shape 166">
              <a:extLst>
                <a:ext uri="{FF2B5EF4-FFF2-40B4-BE49-F238E27FC236}">
                  <a16:creationId xmlns:a16="http://schemas.microsoft.com/office/drawing/2014/main" id="{B49EA084-A4AE-43DD-B549-140B2E96CCF4}"/>
                </a:ext>
              </a:extLst>
            </p:cNvPr>
            <p:cNvSpPr/>
            <p:nvPr/>
          </p:nvSpPr>
          <p:spPr>
            <a:xfrm>
              <a:off x="4124622" y="422533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68" name="Freeform: Shape 167">
              <a:extLst>
                <a:ext uri="{FF2B5EF4-FFF2-40B4-BE49-F238E27FC236}">
                  <a16:creationId xmlns:a16="http://schemas.microsoft.com/office/drawing/2014/main" id="{FF74CB88-50DD-4BC7-B297-A22817CB5F38}"/>
                </a:ext>
              </a:extLst>
            </p:cNvPr>
            <p:cNvSpPr/>
            <p:nvPr/>
          </p:nvSpPr>
          <p:spPr>
            <a:xfrm>
              <a:off x="4094882" y="425507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69" name="Freeform: Shape 168">
              <a:extLst>
                <a:ext uri="{FF2B5EF4-FFF2-40B4-BE49-F238E27FC236}">
                  <a16:creationId xmlns:a16="http://schemas.microsoft.com/office/drawing/2014/main" id="{6D498AB8-AE4A-4135-8FD8-C5D1FF924518}"/>
                </a:ext>
              </a:extLst>
            </p:cNvPr>
            <p:cNvSpPr/>
            <p:nvPr/>
          </p:nvSpPr>
          <p:spPr>
            <a:xfrm>
              <a:off x="4034513" y="417881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E7BF350D-D617-42DE-84FB-36E0FD2FF0F3}"/>
                </a:ext>
              </a:extLst>
            </p:cNvPr>
            <p:cNvSpPr/>
            <p:nvPr/>
          </p:nvSpPr>
          <p:spPr>
            <a:xfrm>
              <a:off x="4004773" y="420855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71" name="Freeform: Shape 170">
              <a:extLst>
                <a:ext uri="{FF2B5EF4-FFF2-40B4-BE49-F238E27FC236}">
                  <a16:creationId xmlns:a16="http://schemas.microsoft.com/office/drawing/2014/main" id="{99B84A18-032C-447A-9182-CF1512AD6B20}"/>
                </a:ext>
              </a:extLst>
            </p:cNvPr>
            <p:cNvSpPr/>
            <p:nvPr/>
          </p:nvSpPr>
          <p:spPr>
            <a:xfrm>
              <a:off x="3955588" y="417881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1720E809-B462-4C46-8196-C2F301BE4F5F}"/>
                </a:ext>
              </a:extLst>
            </p:cNvPr>
            <p:cNvSpPr/>
            <p:nvPr/>
          </p:nvSpPr>
          <p:spPr>
            <a:xfrm>
              <a:off x="3925849" y="420855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73" name="Freeform: Shape 172">
              <a:extLst>
                <a:ext uri="{FF2B5EF4-FFF2-40B4-BE49-F238E27FC236}">
                  <a16:creationId xmlns:a16="http://schemas.microsoft.com/office/drawing/2014/main" id="{DB4C6F4A-7A0B-423E-B080-5B2CC110F798}"/>
                </a:ext>
              </a:extLst>
            </p:cNvPr>
            <p:cNvSpPr/>
            <p:nvPr/>
          </p:nvSpPr>
          <p:spPr>
            <a:xfrm>
              <a:off x="3880222" y="4156956"/>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BFE61009-311A-4A6B-BF87-1B4B10BA463F}"/>
                </a:ext>
              </a:extLst>
            </p:cNvPr>
            <p:cNvSpPr/>
            <p:nvPr/>
          </p:nvSpPr>
          <p:spPr>
            <a:xfrm>
              <a:off x="3850483" y="418656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75" name="Freeform: Shape 174">
              <a:extLst>
                <a:ext uri="{FF2B5EF4-FFF2-40B4-BE49-F238E27FC236}">
                  <a16:creationId xmlns:a16="http://schemas.microsoft.com/office/drawing/2014/main" id="{4D989E4F-4A46-4E61-8C88-CC2E8BE7CA80}"/>
                </a:ext>
              </a:extLst>
            </p:cNvPr>
            <p:cNvSpPr/>
            <p:nvPr/>
          </p:nvSpPr>
          <p:spPr>
            <a:xfrm>
              <a:off x="3847814" y="4156956"/>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176" name="Freeform: Shape 175">
              <a:extLst>
                <a:ext uri="{FF2B5EF4-FFF2-40B4-BE49-F238E27FC236}">
                  <a16:creationId xmlns:a16="http://schemas.microsoft.com/office/drawing/2014/main" id="{F0F3A30F-FBF2-440F-99AA-4484B77FEB6C}"/>
                </a:ext>
              </a:extLst>
            </p:cNvPr>
            <p:cNvSpPr/>
            <p:nvPr/>
          </p:nvSpPr>
          <p:spPr>
            <a:xfrm>
              <a:off x="3818074" y="418656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77" name="Freeform: Shape 176">
              <a:extLst>
                <a:ext uri="{FF2B5EF4-FFF2-40B4-BE49-F238E27FC236}">
                  <a16:creationId xmlns:a16="http://schemas.microsoft.com/office/drawing/2014/main" id="{E6425CFC-568A-4136-B396-22CA7B832815}"/>
                </a:ext>
              </a:extLst>
            </p:cNvPr>
            <p:cNvSpPr/>
            <p:nvPr/>
          </p:nvSpPr>
          <p:spPr>
            <a:xfrm>
              <a:off x="3792528" y="407345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78" name="Freeform: Shape 177">
              <a:extLst>
                <a:ext uri="{FF2B5EF4-FFF2-40B4-BE49-F238E27FC236}">
                  <a16:creationId xmlns:a16="http://schemas.microsoft.com/office/drawing/2014/main" id="{50A9009B-9C31-4457-81E8-F25ECC0464F4}"/>
                </a:ext>
              </a:extLst>
            </p:cNvPr>
            <p:cNvSpPr/>
            <p:nvPr/>
          </p:nvSpPr>
          <p:spPr>
            <a:xfrm>
              <a:off x="3762789" y="410319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79" name="Freeform: Shape 178">
              <a:extLst>
                <a:ext uri="{FF2B5EF4-FFF2-40B4-BE49-F238E27FC236}">
                  <a16:creationId xmlns:a16="http://schemas.microsoft.com/office/drawing/2014/main" id="{56E6B228-07DF-43C9-A1AA-04FD898D51FE}"/>
                </a:ext>
              </a:extLst>
            </p:cNvPr>
            <p:cNvSpPr/>
            <p:nvPr/>
          </p:nvSpPr>
          <p:spPr>
            <a:xfrm>
              <a:off x="3749952" y="407345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80" name="Freeform: Shape 179">
              <a:extLst>
                <a:ext uri="{FF2B5EF4-FFF2-40B4-BE49-F238E27FC236}">
                  <a16:creationId xmlns:a16="http://schemas.microsoft.com/office/drawing/2014/main" id="{8D5E8CB1-E193-4E6F-9E94-D708A80F421F}"/>
                </a:ext>
              </a:extLst>
            </p:cNvPr>
            <p:cNvSpPr/>
            <p:nvPr/>
          </p:nvSpPr>
          <p:spPr>
            <a:xfrm>
              <a:off x="3720213" y="410319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81" name="Freeform: Shape 180">
              <a:extLst>
                <a:ext uri="{FF2B5EF4-FFF2-40B4-BE49-F238E27FC236}">
                  <a16:creationId xmlns:a16="http://schemas.microsoft.com/office/drawing/2014/main" id="{A6B22221-A52E-49B8-BBF7-9494FCE61F83}"/>
                </a:ext>
              </a:extLst>
            </p:cNvPr>
            <p:cNvSpPr/>
            <p:nvPr/>
          </p:nvSpPr>
          <p:spPr>
            <a:xfrm>
              <a:off x="3720213" y="407345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82" name="Freeform: Shape 181">
              <a:extLst>
                <a:ext uri="{FF2B5EF4-FFF2-40B4-BE49-F238E27FC236}">
                  <a16:creationId xmlns:a16="http://schemas.microsoft.com/office/drawing/2014/main" id="{A3CE8438-3ED2-4BAA-BC3D-62DB15474955}"/>
                </a:ext>
              </a:extLst>
            </p:cNvPr>
            <p:cNvSpPr/>
            <p:nvPr/>
          </p:nvSpPr>
          <p:spPr>
            <a:xfrm>
              <a:off x="3690473" y="410319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3C5BD639-728B-4245-B79F-4C4F2643F0AA}"/>
                </a:ext>
              </a:extLst>
            </p:cNvPr>
            <p:cNvSpPr/>
            <p:nvPr/>
          </p:nvSpPr>
          <p:spPr>
            <a:xfrm>
              <a:off x="3682975" y="404371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84" name="Freeform: Shape 183">
              <a:extLst>
                <a:ext uri="{FF2B5EF4-FFF2-40B4-BE49-F238E27FC236}">
                  <a16:creationId xmlns:a16="http://schemas.microsoft.com/office/drawing/2014/main" id="{2D58902A-6C7C-4979-A876-29794DE8AE31}"/>
                </a:ext>
              </a:extLst>
            </p:cNvPr>
            <p:cNvSpPr/>
            <p:nvPr/>
          </p:nvSpPr>
          <p:spPr>
            <a:xfrm>
              <a:off x="3653235" y="407345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9B09CE4D-8BDE-4218-994F-037BC076B034}"/>
                </a:ext>
              </a:extLst>
            </p:cNvPr>
            <p:cNvSpPr/>
            <p:nvPr/>
          </p:nvSpPr>
          <p:spPr>
            <a:xfrm>
              <a:off x="3650820" y="404371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86" name="Freeform: Shape 185">
              <a:extLst>
                <a:ext uri="{FF2B5EF4-FFF2-40B4-BE49-F238E27FC236}">
                  <a16:creationId xmlns:a16="http://schemas.microsoft.com/office/drawing/2014/main" id="{4CE82170-79A5-4718-805A-ED9B58650C7E}"/>
                </a:ext>
              </a:extLst>
            </p:cNvPr>
            <p:cNvSpPr/>
            <p:nvPr/>
          </p:nvSpPr>
          <p:spPr>
            <a:xfrm>
              <a:off x="3621080" y="407345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894CFE86-B934-4EDC-BB09-047C7079EA46}"/>
                </a:ext>
              </a:extLst>
            </p:cNvPr>
            <p:cNvSpPr/>
            <p:nvPr/>
          </p:nvSpPr>
          <p:spPr>
            <a:xfrm>
              <a:off x="3608880" y="403405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88" name="Freeform: Shape 187">
              <a:extLst>
                <a:ext uri="{FF2B5EF4-FFF2-40B4-BE49-F238E27FC236}">
                  <a16:creationId xmlns:a16="http://schemas.microsoft.com/office/drawing/2014/main" id="{C3AC4AB4-880B-4EDE-810B-ADD671131E21}"/>
                </a:ext>
              </a:extLst>
            </p:cNvPr>
            <p:cNvSpPr/>
            <p:nvPr/>
          </p:nvSpPr>
          <p:spPr>
            <a:xfrm>
              <a:off x="3579140" y="406379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CB0CA037-2544-4E41-80DF-C75014BB6D87}"/>
                </a:ext>
              </a:extLst>
            </p:cNvPr>
            <p:cNvSpPr/>
            <p:nvPr/>
          </p:nvSpPr>
          <p:spPr>
            <a:xfrm>
              <a:off x="3587782" y="403405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90" name="Freeform: Shape 189">
              <a:extLst>
                <a:ext uri="{FF2B5EF4-FFF2-40B4-BE49-F238E27FC236}">
                  <a16:creationId xmlns:a16="http://schemas.microsoft.com/office/drawing/2014/main" id="{D38E42B8-198C-44FA-8F05-5DAB023FF4C5}"/>
                </a:ext>
              </a:extLst>
            </p:cNvPr>
            <p:cNvSpPr/>
            <p:nvPr/>
          </p:nvSpPr>
          <p:spPr>
            <a:xfrm>
              <a:off x="3558043" y="406379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91" name="Freeform: Shape 190">
              <a:extLst>
                <a:ext uri="{FF2B5EF4-FFF2-40B4-BE49-F238E27FC236}">
                  <a16:creationId xmlns:a16="http://schemas.microsoft.com/office/drawing/2014/main" id="{8CA7D74E-E7DB-473C-AF01-BBF7C0FBFCD6}"/>
                </a:ext>
              </a:extLst>
            </p:cNvPr>
            <p:cNvSpPr/>
            <p:nvPr/>
          </p:nvSpPr>
          <p:spPr>
            <a:xfrm>
              <a:off x="3558043" y="401969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92" name="Freeform: Shape 191">
              <a:extLst>
                <a:ext uri="{FF2B5EF4-FFF2-40B4-BE49-F238E27FC236}">
                  <a16:creationId xmlns:a16="http://schemas.microsoft.com/office/drawing/2014/main" id="{FB689301-E2E5-4861-BF93-071988CF9B28}"/>
                </a:ext>
              </a:extLst>
            </p:cNvPr>
            <p:cNvSpPr/>
            <p:nvPr/>
          </p:nvSpPr>
          <p:spPr>
            <a:xfrm>
              <a:off x="3528430" y="4049436"/>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193" name="Freeform: Shape 192">
              <a:extLst>
                <a:ext uri="{FF2B5EF4-FFF2-40B4-BE49-F238E27FC236}">
                  <a16:creationId xmlns:a16="http://schemas.microsoft.com/office/drawing/2014/main" id="{1FFD2D04-0634-430A-B419-04858B60F61B}"/>
                </a:ext>
              </a:extLst>
            </p:cNvPr>
            <p:cNvSpPr/>
            <p:nvPr/>
          </p:nvSpPr>
          <p:spPr>
            <a:xfrm>
              <a:off x="3510637" y="400114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194" name="Freeform: Shape 193">
              <a:extLst>
                <a:ext uri="{FF2B5EF4-FFF2-40B4-BE49-F238E27FC236}">
                  <a16:creationId xmlns:a16="http://schemas.microsoft.com/office/drawing/2014/main" id="{DE495862-FA94-4402-BAB3-8F5B5DDBB2E0}"/>
                </a:ext>
              </a:extLst>
            </p:cNvPr>
            <p:cNvSpPr/>
            <p:nvPr/>
          </p:nvSpPr>
          <p:spPr>
            <a:xfrm>
              <a:off x="3480897" y="40307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95" name="Freeform: Shape 194">
              <a:extLst>
                <a:ext uri="{FF2B5EF4-FFF2-40B4-BE49-F238E27FC236}">
                  <a16:creationId xmlns:a16="http://schemas.microsoft.com/office/drawing/2014/main" id="{2B01F54E-B070-472E-A20D-A4C4273C71A9}"/>
                </a:ext>
              </a:extLst>
            </p:cNvPr>
            <p:cNvSpPr/>
            <p:nvPr/>
          </p:nvSpPr>
          <p:spPr>
            <a:xfrm>
              <a:off x="3490810" y="400114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C7BEC572-B9E9-4A7F-9433-038EB143CD9C}"/>
                </a:ext>
              </a:extLst>
            </p:cNvPr>
            <p:cNvSpPr/>
            <p:nvPr/>
          </p:nvSpPr>
          <p:spPr>
            <a:xfrm>
              <a:off x="3461071" y="40307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97" name="Freeform: Shape 196">
              <a:extLst>
                <a:ext uri="{FF2B5EF4-FFF2-40B4-BE49-F238E27FC236}">
                  <a16:creationId xmlns:a16="http://schemas.microsoft.com/office/drawing/2014/main" id="{F1E49126-5B9A-462E-99F8-896E45493156}"/>
                </a:ext>
              </a:extLst>
            </p:cNvPr>
            <p:cNvSpPr/>
            <p:nvPr/>
          </p:nvSpPr>
          <p:spPr>
            <a:xfrm>
              <a:off x="3475559" y="3992625"/>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D1D3201C-45F4-4711-8D2E-A99E4992E899}"/>
                </a:ext>
              </a:extLst>
            </p:cNvPr>
            <p:cNvSpPr/>
            <p:nvPr/>
          </p:nvSpPr>
          <p:spPr>
            <a:xfrm>
              <a:off x="3445820" y="4022365"/>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199" name="Freeform: Shape 198">
              <a:extLst>
                <a:ext uri="{FF2B5EF4-FFF2-40B4-BE49-F238E27FC236}">
                  <a16:creationId xmlns:a16="http://schemas.microsoft.com/office/drawing/2014/main" id="{D6F6CC73-CC24-41A6-A6EE-877ABD9CF820}"/>
                </a:ext>
              </a:extLst>
            </p:cNvPr>
            <p:cNvSpPr/>
            <p:nvPr/>
          </p:nvSpPr>
          <p:spPr>
            <a:xfrm>
              <a:off x="3445820" y="398995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D8D7E86F-77F0-4C15-9769-42642F421F76}"/>
                </a:ext>
              </a:extLst>
            </p:cNvPr>
            <p:cNvSpPr/>
            <p:nvPr/>
          </p:nvSpPr>
          <p:spPr>
            <a:xfrm>
              <a:off x="3416080" y="401969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01" name="Freeform: Shape 200">
              <a:extLst>
                <a:ext uri="{FF2B5EF4-FFF2-40B4-BE49-F238E27FC236}">
                  <a16:creationId xmlns:a16="http://schemas.microsoft.com/office/drawing/2014/main" id="{512198D6-450F-459D-AD36-4EC48F1DDAE5}"/>
                </a:ext>
              </a:extLst>
            </p:cNvPr>
            <p:cNvSpPr/>
            <p:nvPr/>
          </p:nvSpPr>
          <p:spPr>
            <a:xfrm>
              <a:off x="3432856" y="3968097"/>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1DD9B505-5832-403D-9A43-B4A0B858AFFA}"/>
                </a:ext>
              </a:extLst>
            </p:cNvPr>
            <p:cNvSpPr/>
            <p:nvPr/>
          </p:nvSpPr>
          <p:spPr>
            <a:xfrm>
              <a:off x="3403117" y="399783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03" name="Freeform: Shape 202">
              <a:extLst>
                <a:ext uri="{FF2B5EF4-FFF2-40B4-BE49-F238E27FC236}">
                  <a16:creationId xmlns:a16="http://schemas.microsoft.com/office/drawing/2014/main" id="{09BFE792-8E19-4FAF-96F7-6709D1020AB3}"/>
                </a:ext>
              </a:extLst>
            </p:cNvPr>
            <p:cNvSpPr/>
            <p:nvPr/>
          </p:nvSpPr>
          <p:spPr>
            <a:xfrm>
              <a:off x="3232940" y="385879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764C0855-830D-4F19-B2C0-7D3B740B881C}"/>
                </a:ext>
              </a:extLst>
            </p:cNvPr>
            <p:cNvSpPr/>
            <p:nvPr/>
          </p:nvSpPr>
          <p:spPr>
            <a:xfrm>
              <a:off x="3203200" y="388853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05" name="Freeform: Shape 204">
              <a:extLst>
                <a:ext uri="{FF2B5EF4-FFF2-40B4-BE49-F238E27FC236}">
                  <a16:creationId xmlns:a16="http://schemas.microsoft.com/office/drawing/2014/main" id="{D5B2D246-3C7B-4AF1-9190-AEEC2F99E819}"/>
                </a:ext>
              </a:extLst>
            </p:cNvPr>
            <p:cNvSpPr/>
            <p:nvPr/>
          </p:nvSpPr>
          <p:spPr>
            <a:xfrm>
              <a:off x="3280345" y="389476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F2720A97-9163-42DA-866D-61F3777B2546}"/>
                </a:ext>
              </a:extLst>
            </p:cNvPr>
            <p:cNvSpPr/>
            <p:nvPr/>
          </p:nvSpPr>
          <p:spPr>
            <a:xfrm>
              <a:off x="3250605" y="3924504"/>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07" name="Freeform: Shape 206">
              <a:extLst>
                <a:ext uri="{FF2B5EF4-FFF2-40B4-BE49-F238E27FC236}">
                  <a16:creationId xmlns:a16="http://schemas.microsoft.com/office/drawing/2014/main" id="{B11EED07-80A9-478C-815F-45A130FC4F56}"/>
                </a:ext>
              </a:extLst>
            </p:cNvPr>
            <p:cNvSpPr/>
            <p:nvPr/>
          </p:nvSpPr>
          <p:spPr>
            <a:xfrm>
              <a:off x="3124275" y="3808977"/>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08" name="Freeform: Shape 207">
              <a:extLst>
                <a:ext uri="{FF2B5EF4-FFF2-40B4-BE49-F238E27FC236}">
                  <a16:creationId xmlns:a16="http://schemas.microsoft.com/office/drawing/2014/main" id="{75DEBB61-8999-4A2C-83C9-9DEB5B838B1D}"/>
                </a:ext>
              </a:extLst>
            </p:cNvPr>
            <p:cNvSpPr/>
            <p:nvPr/>
          </p:nvSpPr>
          <p:spPr>
            <a:xfrm>
              <a:off x="3094536" y="383871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09" name="Freeform: Shape 208">
              <a:extLst>
                <a:ext uri="{FF2B5EF4-FFF2-40B4-BE49-F238E27FC236}">
                  <a16:creationId xmlns:a16="http://schemas.microsoft.com/office/drawing/2014/main" id="{7CD7543D-D925-4C54-A2BD-D4F641A684B7}"/>
                </a:ext>
              </a:extLst>
            </p:cNvPr>
            <p:cNvSpPr/>
            <p:nvPr/>
          </p:nvSpPr>
          <p:spPr>
            <a:xfrm>
              <a:off x="2933001" y="3679215"/>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10" name="Freeform: Shape 209">
              <a:extLst>
                <a:ext uri="{FF2B5EF4-FFF2-40B4-BE49-F238E27FC236}">
                  <a16:creationId xmlns:a16="http://schemas.microsoft.com/office/drawing/2014/main" id="{A28390F0-83AA-4F55-AFD8-1B8CD4685AE7}"/>
                </a:ext>
              </a:extLst>
            </p:cNvPr>
            <p:cNvSpPr/>
            <p:nvPr/>
          </p:nvSpPr>
          <p:spPr>
            <a:xfrm>
              <a:off x="2903261" y="3708955"/>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11" name="Freeform: Shape 210">
              <a:extLst>
                <a:ext uri="{FF2B5EF4-FFF2-40B4-BE49-F238E27FC236}">
                  <a16:creationId xmlns:a16="http://schemas.microsoft.com/office/drawing/2014/main" id="{67413AC5-A94C-4FF4-98C5-46732C2E97DA}"/>
                </a:ext>
              </a:extLst>
            </p:cNvPr>
            <p:cNvSpPr/>
            <p:nvPr/>
          </p:nvSpPr>
          <p:spPr>
            <a:xfrm>
              <a:off x="2717833" y="350268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12" name="Freeform: Shape 211">
              <a:extLst>
                <a:ext uri="{FF2B5EF4-FFF2-40B4-BE49-F238E27FC236}">
                  <a16:creationId xmlns:a16="http://schemas.microsoft.com/office/drawing/2014/main" id="{24248DC9-6F11-4056-85F1-0EEF0B2E42F6}"/>
                </a:ext>
              </a:extLst>
            </p:cNvPr>
            <p:cNvSpPr/>
            <p:nvPr/>
          </p:nvSpPr>
          <p:spPr>
            <a:xfrm>
              <a:off x="2688093" y="3532423"/>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13" name="Freeform: Shape 212">
              <a:extLst>
                <a:ext uri="{FF2B5EF4-FFF2-40B4-BE49-F238E27FC236}">
                  <a16:creationId xmlns:a16="http://schemas.microsoft.com/office/drawing/2014/main" id="{CBA1D06E-6979-4C94-B399-33096BE36D80}"/>
                </a:ext>
              </a:extLst>
            </p:cNvPr>
            <p:cNvSpPr/>
            <p:nvPr/>
          </p:nvSpPr>
          <p:spPr>
            <a:xfrm>
              <a:off x="2658354" y="347929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14" name="Freeform: Shape 213">
              <a:extLst>
                <a:ext uri="{FF2B5EF4-FFF2-40B4-BE49-F238E27FC236}">
                  <a16:creationId xmlns:a16="http://schemas.microsoft.com/office/drawing/2014/main" id="{D126DDE9-D5C6-40C7-8082-8B860875A62E}"/>
                </a:ext>
              </a:extLst>
            </p:cNvPr>
            <p:cNvSpPr/>
            <p:nvPr/>
          </p:nvSpPr>
          <p:spPr>
            <a:xfrm>
              <a:off x="2628614" y="35090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15" name="Freeform: Shape 214">
              <a:extLst>
                <a:ext uri="{FF2B5EF4-FFF2-40B4-BE49-F238E27FC236}">
                  <a16:creationId xmlns:a16="http://schemas.microsoft.com/office/drawing/2014/main" id="{77C6A13F-A02C-4E5F-9B02-567A058815AA}"/>
                </a:ext>
              </a:extLst>
            </p:cNvPr>
            <p:cNvSpPr/>
            <p:nvPr/>
          </p:nvSpPr>
          <p:spPr>
            <a:xfrm>
              <a:off x="2563415" y="333886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16" name="Freeform: Shape 215">
              <a:extLst>
                <a:ext uri="{FF2B5EF4-FFF2-40B4-BE49-F238E27FC236}">
                  <a16:creationId xmlns:a16="http://schemas.microsoft.com/office/drawing/2014/main" id="{A1D81B76-B04B-48D3-83F5-8FB5F63E44C9}"/>
                </a:ext>
              </a:extLst>
            </p:cNvPr>
            <p:cNvSpPr/>
            <p:nvPr/>
          </p:nvSpPr>
          <p:spPr>
            <a:xfrm>
              <a:off x="2533803" y="3368474"/>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17" name="Freeform: Shape 216">
              <a:extLst>
                <a:ext uri="{FF2B5EF4-FFF2-40B4-BE49-F238E27FC236}">
                  <a16:creationId xmlns:a16="http://schemas.microsoft.com/office/drawing/2014/main" id="{86DFFFE2-3505-475A-B2EA-3834DEB2CF08}"/>
                </a:ext>
              </a:extLst>
            </p:cNvPr>
            <p:cNvSpPr/>
            <p:nvPr/>
          </p:nvSpPr>
          <p:spPr>
            <a:xfrm>
              <a:off x="2424503" y="3146697"/>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18" name="Freeform: Shape 217">
              <a:extLst>
                <a:ext uri="{FF2B5EF4-FFF2-40B4-BE49-F238E27FC236}">
                  <a16:creationId xmlns:a16="http://schemas.microsoft.com/office/drawing/2014/main" id="{F25D6B98-2BDB-4A69-853A-21F7656C365A}"/>
                </a:ext>
              </a:extLst>
            </p:cNvPr>
            <p:cNvSpPr/>
            <p:nvPr/>
          </p:nvSpPr>
          <p:spPr>
            <a:xfrm>
              <a:off x="2394763" y="317643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19" name="Freeform: Shape 218">
              <a:extLst>
                <a:ext uri="{FF2B5EF4-FFF2-40B4-BE49-F238E27FC236}">
                  <a16:creationId xmlns:a16="http://schemas.microsoft.com/office/drawing/2014/main" id="{9CC89EC3-A8FC-4442-8D9A-3B90CF265DC0}"/>
                </a:ext>
              </a:extLst>
            </p:cNvPr>
            <p:cNvSpPr/>
            <p:nvPr/>
          </p:nvSpPr>
          <p:spPr>
            <a:xfrm>
              <a:off x="2454243" y="320554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20" name="Freeform: Shape 219">
              <a:extLst>
                <a:ext uri="{FF2B5EF4-FFF2-40B4-BE49-F238E27FC236}">
                  <a16:creationId xmlns:a16="http://schemas.microsoft.com/office/drawing/2014/main" id="{EFEC9818-F160-4127-BBBB-67CB139B5181}"/>
                </a:ext>
              </a:extLst>
            </p:cNvPr>
            <p:cNvSpPr/>
            <p:nvPr/>
          </p:nvSpPr>
          <p:spPr>
            <a:xfrm>
              <a:off x="2424503" y="3235281"/>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21" name="Freeform: Shape 220">
              <a:extLst>
                <a:ext uri="{FF2B5EF4-FFF2-40B4-BE49-F238E27FC236}">
                  <a16:creationId xmlns:a16="http://schemas.microsoft.com/office/drawing/2014/main" id="{8A8907A8-FC98-4028-932D-2352CA14893B}"/>
                </a:ext>
              </a:extLst>
            </p:cNvPr>
            <p:cNvSpPr/>
            <p:nvPr/>
          </p:nvSpPr>
          <p:spPr>
            <a:xfrm>
              <a:off x="2477628" y="324214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22" name="Freeform: Shape 221">
              <a:extLst>
                <a:ext uri="{FF2B5EF4-FFF2-40B4-BE49-F238E27FC236}">
                  <a16:creationId xmlns:a16="http://schemas.microsoft.com/office/drawing/2014/main" id="{7870E96C-24C3-4B98-85C0-D28B4C3742DE}"/>
                </a:ext>
              </a:extLst>
            </p:cNvPr>
            <p:cNvSpPr/>
            <p:nvPr/>
          </p:nvSpPr>
          <p:spPr>
            <a:xfrm>
              <a:off x="2447888" y="327188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23" name="Freeform: Shape 222">
              <a:extLst>
                <a:ext uri="{FF2B5EF4-FFF2-40B4-BE49-F238E27FC236}">
                  <a16:creationId xmlns:a16="http://schemas.microsoft.com/office/drawing/2014/main" id="{3F0F41C2-80B9-4861-8943-26EE27280A9B}"/>
                </a:ext>
              </a:extLst>
            </p:cNvPr>
            <p:cNvSpPr/>
            <p:nvPr/>
          </p:nvSpPr>
          <p:spPr>
            <a:xfrm>
              <a:off x="2244667" y="287255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24" name="Freeform: Shape 223">
              <a:extLst>
                <a:ext uri="{FF2B5EF4-FFF2-40B4-BE49-F238E27FC236}">
                  <a16:creationId xmlns:a16="http://schemas.microsoft.com/office/drawing/2014/main" id="{C7295398-EF64-4965-9781-8D3B9721B7E6}"/>
                </a:ext>
              </a:extLst>
            </p:cNvPr>
            <p:cNvSpPr/>
            <p:nvPr/>
          </p:nvSpPr>
          <p:spPr>
            <a:xfrm>
              <a:off x="2214927" y="290229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25" name="Freeform: Shape 224">
              <a:extLst>
                <a:ext uri="{FF2B5EF4-FFF2-40B4-BE49-F238E27FC236}">
                  <a16:creationId xmlns:a16="http://schemas.microsoft.com/office/drawing/2014/main" id="{A1A102FB-E631-4387-B0DC-4E71AEDEFEBB}"/>
                </a:ext>
              </a:extLst>
            </p:cNvPr>
            <p:cNvSpPr/>
            <p:nvPr/>
          </p:nvSpPr>
          <p:spPr>
            <a:xfrm>
              <a:off x="2290293" y="289441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3A922EEC-8367-4882-A71F-B159A56003E0}"/>
                </a:ext>
              </a:extLst>
            </p:cNvPr>
            <p:cNvSpPr/>
            <p:nvPr/>
          </p:nvSpPr>
          <p:spPr>
            <a:xfrm>
              <a:off x="2260554" y="292415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41300D29-2A75-4724-9CC6-DDB6AC0F07A4}"/>
                </a:ext>
              </a:extLst>
            </p:cNvPr>
            <p:cNvSpPr/>
            <p:nvPr/>
          </p:nvSpPr>
          <p:spPr>
            <a:xfrm>
              <a:off x="2322702" y="294245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28" name="Freeform: Shape 227">
              <a:extLst>
                <a:ext uri="{FF2B5EF4-FFF2-40B4-BE49-F238E27FC236}">
                  <a16:creationId xmlns:a16="http://schemas.microsoft.com/office/drawing/2014/main" id="{3CEB9EA3-FCA5-4724-A560-9DD696A79139}"/>
                </a:ext>
              </a:extLst>
            </p:cNvPr>
            <p:cNvSpPr/>
            <p:nvPr/>
          </p:nvSpPr>
          <p:spPr>
            <a:xfrm>
              <a:off x="2292962" y="297219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29" name="Freeform: Shape 228">
              <a:extLst>
                <a:ext uri="{FF2B5EF4-FFF2-40B4-BE49-F238E27FC236}">
                  <a16:creationId xmlns:a16="http://schemas.microsoft.com/office/drawing/2014/main" id="{28DBB404-8D7B-437B-92A5-7A6A03BAC05F}"/>
                </a:ext>
              </a:extLst>
            </p:cNvPr>
            <p:cNvSpPr/>
            <p:nvPr/>
          </p:nvSpPr>
          <p:spPr>
            <a:xfrm>
              <a:off x="2344053" y="3021130"/>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30" name="Freeform: Shape 229">
              <a:extLst>
                <a:ext uri="{FF2B5EF4-FFF2-40B4-BE49-F238E27FC236}">
                  <a16:creationId xmlns:a16="http://schemas.microsoft.com/office/drawing/2014/main" id="{02DD34B3-DABD-4B0E-9C2D-074D4ECB9487}"/>
                </a:ext>
              </a:extLst>
            </p:cNvPr>
            <p:cNvSpPr/>
            <p:nvPr/>
          </p:nvSpPr>
          <p:spPr>
            <a:xfrm>
              <a:off x="2314314" y="3050869"/>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31" name="Freeform: Shape 230">
              <a:extLst>
                <a:ext uri="{FF2B5EF4-FFF2-40B4-BE49-F238E27FC236}">
                  <a16:creationId xmlns:a16="http://schemas.microsoft.com/office/drawing/2014/main" id="{FE52856F-D6A7-4F82-A397-D11C7DE30B34}"/>
                </a:ext>
              </a:extLst>
            </p:cNvPr>
            <p:cNvSpPr/>
            <p:nvPr/>
          </p:nvSpPr>
          <p:spPr>
            <a:xfrm>
              <a:off x="2397687" y="308391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32" name="Freeform: Shape 231">
              <a:extLst>
                <a:ext uri="{FF2B5EF4-FFF2-40B4-BE49-F238E27FC236}">
                  <a16:creationId xmlns:a16="http://schemas.microsoft.com/office/drawing/2014/main" id="{6839A462-DCAB-4268-8B3C-CDC0C166B6A0}"/>
                </a:ext>
              </a:extLst>
            </p:cNvPr>
            <p:cNvSpPr/>
            <p:nvPr/>
          </p:nvSpPr>
          <p:spPr>
            <a:xfrm>
              <a:off x="2368074" y="3113653"/>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33" name="Freeform: Shape 232">
              <a:extLst>
                <a:ext uri="{FF2B5EF4-FFF2-40B4-BE49-F238E27FC236}">
                  <a16:creationId xmlns:a16="http://schemas.microsoft.com/office/drawing/2014/main" id="{8410BFA7-535B-4A2C-9BF5-5938C3429649}"/>
                </a:ext>
              </a:extLst>
            </p:cNvPr>
            <p:cNvSpPr/>
            <p:nvPr/>
          </p:nvSpPr>
          <p:spPr>
            <a:xfrm>
              <a:off x="2327786" y="2959363"/>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34" name="Freeform: Shape 233">
              <a:extLst>
                <a:ext uri="{FF2B5EF4-FFF2-40B4-BE49-F238E27FC236}">
                  <a16:creationId xmlns:a16="http://schemas.microsoft.com/office/drawing/2014/main" id="{11E5FA2F-0482-4430-AB75-6AED742F4F4C}"/>
                </a:ext>
              </a:extLst>
            </p:cNvPr>
            <p:cNvSpPr/>
            <p:nvPr/>
          </p:nvSpPr>
          <p:spPr>
            <a:xfrm>
              <a:off x="2298046" y="298910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35" name="Freeform: Shape 234">
              <a:extLst>
                <a:ext uri="{FF2B5EF4-FFF2-40B4-BE49-F238E27FC236}">
                  <a16:creationId xmlns:a16="http://schemas.microsoft.com/office/drawing/2014/main" id="{5C1B96DD-546A-4B3A-8EEF-FD5612F0A9DC}"/>
                </a:ext>
              </a:extLst>
            </p:cNvPr>
            <p:cNvSpPr/>
            <p:nvPr/>
          </p:nvSpPr>
          <p:spPr>
            <a:xfrm>
              <a:off x="2438610" y="308391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C550C04B-6869-42AE-8D3F-06674C890F94}"/>
                </a:ext>
              </a:extLst>
            </p:cNvPr>
            <p:cNvSpPr/>
            <p:nvPr/>
          </p:nvSpPr>
          <p:spPr>
            <a:xfrm>
              <a:off x="2408871" y="31136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697FA5D6-E858-41FD-A650-2496207E6842}"/>
                </a:ext>
              </a:extLst>
            </p:cNvPr>
            <p:cNvSpPr/>
            <p:nvPr/>
          </p:nvSpPr>
          <p:spPr>
            <a:xfrm>
              <a:off x="2529863" y="3209735"/>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38" name="Freeform: Shape 237">
              <a:extLst>
                <a:ext uri="{FF2B5EF4-FFF2-40B4-BE49-F238E27FC236}">
                  <a16:creationId xmlns:a16="http://schemas.microsoft.com/office/drawing/2014/main" id="{8DCCE51A-3332-4D01-9A0E-C4B4CAB54B9B}"/>
                </a:ext>
              </a:extLst>
            </p:cNvPr>
            <p:cNvSpPr/>
            <p:nvPr/>
          </p:nvSpPr>
          <p:spPr>
            <a:xfrm>
              <a:off x="2500123" y="3239475"/>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39" name="Freeform: Shape 238">
              <a:extLst>
                <a:ext uri="{FF2B5EF4-FFF2-40B4-BE49-F238E27FC236}">
                  <a16:creationId xmlns:a16="http://schemas.microsoft.com/office/drawing/2014/main" id="{EF273978-35D9-409F-B98D-8D1DCE11F489}"/>
                </a:ext>
              </a:extLst>
            </p:cNvPr>
            <p:cNvSpPr/>
            <p:nvPr/>
          </p:nvSpPr>
          <p:spPr>
            <a:xfrm>
              <a:off x="2545750" y="325536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40" name="Freeform: Shape 239">
              <a:extLst>
                <a:ext uri="{FF2B5EF4-FFF2-40B4-BE49-F238E27FC236}">
                  <a16:creationId xmlns:a16="http://schemas.microsoft.com/office/drawing/2014/main" id="{BA702EBA-8FCC-42A6-961D-E45DAA6AF5EF}"/>
                </a:ext>
              </a:extLst>
            </p:cNvPr>
            <p:cNvSpPr/>
            <p:nvPr/>
          </p:nvSpPr>
          <p:spPr>
            <a:xfrm>
              <a:off x="2516010" y="328510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41" name="Freeform: Shape 240">
              <a:extLst>
                <a:ext uri="{FF2B5EF4-FFF2-40B4-BE49-F238E27FC236}">
                  <a16:creationId xmlns:a16="http://schemas.microsoft.com/office/drawing/2014/main" id="{36772284-74FD-48FA-9C16-D461E8B72A58}"/>
                </a:ext>
              </a:extLst>
            </p:cNvPr>
            <p:cNvSpPr/>
            <p:nvPr/>
          </p:nvSpPr>
          <p:spPr>
            <a:xfrm>
              <a:off x="2642086" y="330912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42" name="Freeform: Shape 241">
              <a:extLst>
                <a:ext uri="{FF2B5EF4-FFF2-40B4-BE49-F238E27FC236}">
                  <a16:creationId xmlns:a16="http://schemas.microsoft.com/office/drawing/2014/main" id="{1404746F-D4EC-44DF-836F-9EAEACAAA600}"/>
                </a:ext>
              </a:extLst>
            </p:cNvPr>
            <p:cNvSpPr/>
            <p:nvPr/>
          </p:nvSpPr>
          <p:spPr>
            <a:xfrm>
              <a:off x="2612346" y="333886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43" name="Freeform: Shape 242">
              <a:extLst>
                <a:ext uri="{FF2B5EF4-FFF2-40B4-BE49-F238E27FC236}">
                  <a16:creationId xmlns:a16="http://schemas.microsoft.com/office/drawing/2014/main" id="{96FAA43E-4264-4E15-B44B-23747720B36A}"/>
                </a:ext>
              </a:extLst>
            </p:cNvPr>
            <p:cNvSpPr/>
            <p:nvPr/>
          </p:nvSpPr>
          <p:spPr>
            <a:xfrm>
              <a:off x="2676020" y="3362500"/>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44" name="Freeform: Shape 243">
              <a:extLst>
                <a:ext uri="{FF2B5EF4-FFF2-40B4-BE49-F238E27FC236}">
                  <a16:creationId xmlns:a16="http://schemas.microsoft.com/office/drawing/2014/main" id="{A1595797-CA2F-48B8-9D9E-BA182C3DAE0F}"/>
                </a:ext>
              </a:extLst>
            </p:cNvPr>
            <p:cNvSpPr/>
            <p:nvPr/>
          </p:nvSpPr>
          <p:spPr>
            <a:xfrm>
              <a:off x="2646280" y="3392240"/>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45" name="Freeform: Shape 244">
              <a:extLst>
                <a:ext uri="{FF2B5EF4-FFF2-40B4-BE49-F238E27FC236}">
                  <a16:creationId xmlns:a16="http://schemas.microsoft.com/office/drawing/2014/main" id="{F124B121-5775-4AD7-A09F-8B594C5BD814}"/>
                </a:ext>
              </a:extLst>
            </p:cNvPr>
            <p:cNvSpPr/>
            <p:nvPr/>
          </p:nvSpPr>
          <p:spPr>
            <a:xfrm>
              <a:off x="2761934" y="3392240"/>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46" name="Freeform: Shape 245">
              <a:extLst>
                <a:ext uri="{FF2B5EF4-FFF2-40B4-BE49-F238E27FC236}">
                  <a16:creationId xmlns:a16="http://schemas.microsoft.com/office/drawing/2014/main" id="{5D6BC92A-A34E-42E8-A443-4EB2EB1318E8}"/>
                </a:ext>
              </a:extLst>
            </p:cNvPr>
            <p:cNvSpPr/>
            <p:nvPr/>
          </p:nvSpPr>
          <p:spPr>
            <a:xfrm>
              <a:off x="2732194" y="3421980"/>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47" name="Freeform: Shape 246">
              <a:extLst>
                <a:ext uri="{FF2B5EF4-FFF2-40B4-BE49-F238E27FC236}">
                  <a16:creationId xmlns:a16="http://schemas.microsoft.com/office/drawing/2014/main" id="{2F411E02-38DA-4A8F-BF86-95C7BFFC1CC6}"/>
                </a:ext>
              </a:extLst>
            </p:cNvPr>
            <p:cNvSpPr/>
            <p:nvPr/>
          </p:nvSpPr>
          <p:spPr>
            <a:xfrm>
              <a:off x="2735499" y="3392240"/>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48" name="Freeform: Shape 247">
              <a:extLst>
                <a:ext uri="{FF2B5EF4-FFF2-40B4-BE49-F238E27FC236}">
                  <a16:creationId xmlns:a16="http://schemas.microsoft.com/office/drawing/2014/main" id="{E78AE89D-0B2A-4EB6-9D8F-CE129A109CF0}"/>
                </a:ext>
              </a:extLst>
            </p:cNvPr>
            <p:cNvSpPr/>
            <p:nvPr/>
          </p:nvSpPr>
          <p:spPr>
            <a:xfrm>
              <a:off x="2705759" y="3421980"/>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49" name="Freeform: Shape 248">
              <a:extLst>
                <a:ext uri="{FF2B5EF4-FFF2-40B4-BE49-F238E27FC236}">
                  <a16:creationId xmlns:a16="http://schemas.microsoft.com/office/drawing/2014/main" id="{D159B860-ACB3-49AD-B9D2-E6D0DB8F4F1F}"/>
                </a:ext>
              </a:extLst>
            </p:cNvPr>
            <p:cNvSpPr/>
            <p:nvPr/>
          </p:nvSpPr>
          <p:spPr>
            <a:xfrm>
              <a:off x="2796758" y="34546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50" name="Freeform: Shape 249">
              <a:extLst>
                <a:ext uri="{FF2B5EF4-FFF2-40B4-BE49-F238E27FC236}">
                  <a16:creationId xmlns:a16="http://schemas.microsoft.com/office/drawing/2014/main" id="{AE02291C-9970-4EE1-968B-B3D06AF6A0B9}"/>
                </a:ext>
              </a:extLst>
            </p:cNvPr>
            <p:cNvSpPr/>
            <p:nvPr/>
          </p:nvSpPr>
          <p:spPr>
            <a:xfrm>
              <a:off x="2767018" y="34843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51" name="Freeform: Shape 250">
              <a:extLst>
                <a:ext uri="{FF2B5EF4-FFF2-40B4-BE49-F238E27FC236}">
                  <a16:creationId xmlns:a16="http://schemas.microsoft.com/office/drawing/2014/main" id="{FF059C41-F20C-496B-AE85-412BE4E93942}"/>
                </a:ext>
              </a:extLst>
            </p:cNvPr>
            <p:cNvSpPr/>
            <p:nvPr/>
          </p:nvSpPr>
          <p:spPr>
            <a:xfrm>
              <a:off x="2829802" y="348705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52" name="Freeform: Shape 251">
              <a:extLst>
                <a:ext uri="{FF2B5EF4-FFF2-40B4-BE49-F238E27FC236}">
                  <a16:creationId xmlns:a16="http://schemas.microsoft.com/office/drawing/2014/main" id="{58AC2B71-A71A-4A22-B727-37AF0C2C49C8}"/>
                </a:ext>
              </a:extLst>
            </p:cNvPr>
            <p:cNvSpPr/>
            <p:nvPr/>
          </p:nvSpPr>
          <p:spPr>
            <a:xfrm>
              <a:off x="2800062" y="351679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53" name="Freeform: Shape 252">
              <a:extLst>
                <a:ext uri="{FF2B5EF4-FFF2-40B4-BE49-F238E27FC236}">
                  <a16:creationId xmlns:a16="http://schemas.microsoft.com/office/drawing/2014/main" id="{A99FB271-CDFF-4DD5-B75B-4AB1E5DF45A4}"/>
                </a:ext>
              </a:extLst>
            </p:cNvPr>
            <p:cNvSpPr/>
            <p:nvPr/>
          </p:nvSpPr>
          <p:spPr>
            <a:xfrm>
              <a:off x="2809086" y="348705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54" name="Freeform: Shape 253">
              <a:extLst>
                <a:ext uri="{FF2B5EF4-FFF2-40B4-BE49-F238E27FC236}">
                  <a16:creationId xmlns:a16="http://schemas.microsoft.com/office/drawing/2014/main" id="{3F0BBCE3-EE60-4881-8440-A57F833FDA87}"/>
                </a:ext>
              </a:extLst>
            </p:cNvPr>
            <p:cNvSpPr/>
            <p:nvPr/>
          </p:nvSpPr>
          <p:spPr>
            <a:xfrm>
              <a:off x="2779346" y="351679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55" name="Freeform: Shape 254">
              <a:extLst>
                <a:ext uri="{FF2B5EF4-FFF2-40B4-BE49-F238E27FC236}">
                  <a16:creationId xmlns:a16="http://schemas.microsoft.com/office/drawing/2014/main" id="{361190C8-35E2-4E42-8509-4288A0E9D180}"/>
                </a:ext>
              </a:extLst>
            </p:cNvPr>
            <p:cNvSpPr/>
            <p:nvPr/>
          </p:nvSpPr>
          <p:spPr>
            <a:xfrm>
              <a:off x="2859541" y="348705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56" name="Freeform: Shape 255">
              <a:extLst>
                <a:ext uri="{FF2B5EF4-FFF2-40B4-BE49-F238E27FC236}">
                  <a16:creationId xmlns:a16="http://schemas.microsoft.com/office/drawing/2014/main" id="{10A84888-191B-440A-9954-59A37736BA8B}"/>
                </a:ext>
              </a:extLst>
            </p:cNvPr>
            <p:cNvSpPr/>
            <p:nvPr/>
          </p:nvSpPr>
          <p:spPr>
            <a:xfrm>
              <a:off x="2829802" y="3516791"/>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57" name="Freeform: Shape 256">
              <a:extLst>
                <a:ext uri="{FF2B5EF4-FFF2-40B4-BE49-F238E27FC236}">
                  <a16:creationId xmlns:a16="http://schemas.microsoft.com/office/drawing/2014/main" id="{3A5D9079-570B-4218-8D4B-CF0DB2F5E0B3}"/>
                </a:ext>
              </a:extLst>
            </p:cNvPr>
            <p:cNvSpPr/>
            <p:nvPr/>
          </p:nvSpPr>
          <p:spPr>
            <a:xfrm>
              <a:off x="2866150" y="3525560"/>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58" name="Freeform: Shape 257">
              <a:extLst>
                <a:ext uri="{FF2B5EF4-FFF2-40B4-BE49-F238E27FC236}">
                  <a16:creationId xmlns:a16="http://schemas.microsoft.com/office/drawing/2014/main" id="{45D80DB5-836C-40EA-80B8-908DEAE92638}"/>
                </a:ext>
              </a:extLst>
            </p:cNvPr>
            <p:cNvSpPr/>
            <p:nvPr/>
          </p:nvSpPr>
          <p:spPr>
            <a:xfrm>
              <a:off x="2836410" y="3555300"/>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59" name="Freeform: Shape 258">
              <a:extLst>
                <a:ext uri="{FF2B5EF4-FFF2-40B4-BE49-F238E27FC236}">
                  <a16:creationId xmlns:a16="http://schemas.microsoft.com/office/drawing/2014/main" id="{813D6182-82D0-4EEE-9F73-FF29E561B3CE}"/>
                </a:ext>
              </a:extLst>
            </p:cNvPr>
            <p:cNvSpPr/>
            <p:nvPr/>
          </p:nvSpPr>
          <p:spPr>
            <a:xfrm>
              <a:off x="2879241" y="356216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60" name="Freeform: Shape 259">
              <a:extLst>
                <a:ext uri="{FF2B5EF4-FFF2-40B4-BE49-F238E27FC236}">
                  <a16:creationId xmlns:a16="http://schemas.microsoft.com/office/drawing/2014/main" id="{A1B6395A-E655-4C01-8758-A967A42AB3DA}"/>
                </a:ext>
              </a:extLst>
            </p:cNvPr>
            <p:cNvSpPr/>
            <p:nvPr/>
          </p:nvSpPr>
          <p:spPr>
            <a:xfrm>
              <a:off x="2849628" y="359190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61" name="Freeform: Shape 260">
              <a:extLst>
                <a:ext uri="{FF2B5EF4-FFF2-40B4-BE49-F238E27FC236}">
                  <a16:creationId xmlns:a16="http://schemas.microsoft.com/office/drawing/2014/main" id="{0357C6FD-7EFE-499D-A363-23D59A74A94E}"/>
                </a:ext>
              </a:extLst>
            </p:cNvPr>
            <p:cNvSpPr/>
            <p:nvPr/>
          </p:nvSpPr>
          <p:spPr>
            <a:xfrm>
              <a:off x="2938720" y="360778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62" name="Freeform: Shape 261">
              <a:extLst>
                <a:ext uri="{FF2B5EF4-FFF2-40B4-BE49-F238E27FC236}">
                  <a16:creationId xmlns:a16="http://schemas.microsoft.com/office/drawing/2014/main" id="{D2E17379-9F8A-4CB9-9753-7A5DAE34E119}"/>
                </a:ext>
              </a:extLst>
            </p:cNvPr>
            <p:cNvSpPr/>
            <p:nvPr/>
          </p:nvSpPr>
          <p:spPr>
            <a:xfrm>
              <a:off x="2908980" y="363752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63" name="Freeform: Shape 262">
              <a:extLst>
                <a:ext uri="{FF2B5EF4-FFF2-40B4-BE49-F238E27FC236}">
                  <a16:creationId xmlns:a16="http://schemas.microsoft.com/office/drawing/2014/main" id="{A803A539-B077-45C1-9E17-B82FB5CBE458}"/>
                </a:ext>
              </a:extLst>
            </p:cNvPr>
            <p:cNvSpPr/>
            <p:nvPr/>
          </p:nvSpPr>
          <p:spPr>
            <a:xfrm>
              <a:off x="2895763" y="3565213"/>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64" name="Freeform: Shape 263">
              <a:extLst>
                <a:ext uri="{FF2B5EF4-FFF2-40B4-BE49-F238E27FC236}">
                  <a16:creationId xmlns:a16="http://schemas.microsoft.com/office/drawing/2014/main" id="{8C12702C-0FAA-4990-8142-8D5D452029E2}"/>
                </a:ext>
              </a:extLst>
            </p:cNvPr>
            <p:cNvSpPr/>
            <p:nvPr/>
          </p:nvSpPr>
          <p:spPr>
            <a:xfrm>
              <a:off x="2866150" y="3594826"/>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65" name="Freeform: Shape 264">
              <a:extLst>
                <a:ext uri="{FF2B5EF4-FFF2-40B4-BE49-F238E27FC236}">
                  <a16:creationId xmlns:a16="http://schemas.microsoft.com/office/drawing/2014/main" id="{D8443E6B-8101-4C44-8CD9-627C76CADB93}"/>
                </a:ext>
              </a:extLst>
            </p:cNvPr>
            <p:cNvSpPr/>
            <p:nvPr/>
          </p:nvSpPr>
          <p:spPr>
            <a:xfrm>
              <a:off x="2912920" y="3565213"/>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66" name="Freeform: Shape 265">
              <a:extLst>
                <a:ext uri="{FF2B5EF4-FFF2-40B4-BE49-F238E27FC236}">
                  <a16:creationId xmlns:a16="http://schemas.microsoft.com/office/drawing/2014/main" id="{54929713-2FB7-43F9-A220-AABBC0A45F80}"/>
                </a:ext>
              </a:extLst>
            </p:cNvPr>
            <p:cNvSpPr/>
            <p:nvPr/>
          </p:nvSpPr>
          <p:spPr>
            <a:xfrm>
              <a:off x="2883181" y="359482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67" name="Freeform: Shape 266">
              <a:extLst>
                <a:ext uri="{FF2B5EF4-FFF2-40B4-BE49-F238E27FC236}">
                  <a16:creationId xmlns:a16="http://schemas.microsoft.com/office/drawing/2014/main" id="{6D7B8736-5AE4-48EA-A16D-0B04105D0059}"/>
                </a:ext>
              </a:extLst>
            </p:cNvPr>
            <p:cNvSpPr/>
            <p:nvPr/>
          </p:nvSpPr>
          <p:spPr>
            <a:xfrm>
              <a:off x="3142831" y="369700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68" name="Freeform: Shape 267">
              <a:extLst>
                <a:ext uri="{FF2B5EF4-FFF2-40B4-BE49-F238E27FC236}">
                  <a16:creationId xmlns:a16="http://schemas.microsoft.com/office/drawing/2014/main" id="{4DEB8755-40AF-4483-AD7C-FFF1498C1E5B}"/>
                </a:ext>
              </a:extLst>
            </p:cNvPr>
            <p:cNvSpPr/>
            <p:nvPr/>
          </p:nvSpPr>
          <p:spPr>
            <a:xfrm>
              <a:off x="3113218" y="3726621"/>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69" name="Freeform: Shape 268">
              <a:extLst>
                <a:ext uri="{FF2B5EF4-FFF2-40B4-BE49-F238E27FC236}">
                  <a16:creationId xmlns:a16="http://schemas.microsoft.com/office/drawing/2014/main" id="{C0182648-1710-4E8F-9FEC-16D2DA8CEA38}"/>
                </a:ext>
              </a:extLst>
            </p:cNvPr>
            <p:cNvSpPr/>
            <p:nvPr/>
          </p:nvSpPr>
          <p:spPr>
            <a:xfrm>
              <a:off x="3124275" y="369700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70" name="Freeform: Shape 269">
              <a:extLst>
                <a:ext uri="{FF2B5EF4-FFF2-40B4-BE49-F238E27FC236}">
                  <a16:creationId xmlns:a16="http://schemas.microsoft.com/office/drawing/2014/main" id="{8E5046CF-2529-4490-96C9-ACF2337DB6E6}"/>
                </a:ext>
              </a:extLst>
            </p:cNvPr>
            <p:cNvSpPr/>
            <p:nvPr/>
          </p:nvSpPr>
          <p:spPr>
            <a:xfrm>
              <a:off x="3094536" y="372662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71" name="Freeform: Shape 270">
              <a:extLst>
                <a:ext uri="{FF2B5EF4-FFF2-40B4-BE49-F238E27FC236}">
                  <a16:creationId xmlns:a16="http://schemas.microsoft.com/office/drawing/2014/main" id="{4F97827F-9AD0-4852-9534-AB8B78ECDDE0}"/>
                </a:ext>
              </a:extLst>
            </p:cNvPr>
            <p:cNvSpPr/>
            <p:nvPr/>
          </p:nvSpPr>
          <p:spPr>
            <a:xfrm>
              <a:off x="3088562" y="369700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72" name="Freeform: Shape 271">
              <a:extLst>
                <a:ext uri="{FF2B5EF4-FFF2-40B4-BE49-F238E27FC236}">
                  <a16:creationId xmlns:a16="http://schemas.microsoft.com/office/drawing/2014/main" id="{EEA7B4EE-4EA4-4F1D-A8BA-4DDB2B1E9E4C}"/>
                </a:ext>
              </a:extLst>
            </p:cNvPr>
            <p:cNvSpPr/>
            <p:nvPr/>
          </p:nvSpPr>
          <p:spPr>
            <a:xfrm>
              <a:off x="3058823" y="372662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73" name="Freeform: Shape 272">
              <a:extLst>
                <a:ext uri="{FF2B5EF4-FFF2-40B4-BE49-F238E27FC236}">
                  <a16:creationId xmlns:a16="http://schemas.microsoft.com/office/drawing/2014/main" id="{5C5E5901-E14C-4020-B287-2663C90E3894}"/>
                </a:ext>
              </a:extLst>
            </p:cNvPr>
            <p:cNvSpPr/>
            <p:nvPr/>
          </p:nvSpPr>
          <p:spPr>
            <a:xfrm>
              <a:off x="3064796" y="369484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74" name="Freeform: Shape 273">
              <a:extLst>
                <a:ext uri="{FF2B5EF4-FFF2-40B4-BE49-F238E27FC236}">
                  <a16:creationId xmlns:a16="http://schemas.microsoft.com/office/drawing/2014/main" id="{99A933D3-6C5F-4EFB-8594-BB1AAE0CD5C0}"/>
                </a:ext>
              </a:extLst>
            </p:cNvPr>
            <p:cNvSpPr/>
            <p:nvPr/>
          </p:nvSpPr>
          <p:spPr>
            <a:xfrm>
              <a:off x="3035056" y="372458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75" name="Freeform: Shape 274">
              <a:extLst>
                <a:ext uri="{FF2B5EF4-FFF2-40B4-BE49-F238E27FC236}">
                  <a16:creationId xmlns:a16="http://schemas.microsoft.com/office/drawing/2014/main" id="{10F6B60E-E1FA-40CB-9860-0DAA4EBCC694}"/>
                </a:ext>
              </a:extLst>
            </p:cNvPr>
            <p:cNvSpPr/>
            <p:nvPr/>
          </p:nvSpPr>
          <p:spPr>
            <a:xfrm>
              <a:off x="3053993" y="369484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76" name="Freeform: Shape 275">
              <a:extLst>
                <a:ext uri="{FF2B5EF4-FFF2-40B4-BE49-F238E27FC236}">
                  <a16:creationId xmlns:a16="http://schemas.microsoft.com/office/drawing/2014/main" id="{C404FF1F-3074-4424-84EE-E291C8FD7406}"/>
                </a:ext>
              </a:extLst>
            </p:cNvPr>
            <p:cNvSpPr/>
            <p:nvPr/>
          </p:nvSpPr>
          <p:spPr>
            <a:xfrm>
              <a:off x="3024253" y="372458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77" name="Freeform: Shape 276">
              <a:extLst>
                <a:ext uri="{FF2B5EF4-FFF2-40B4-BE49-F238E27FC236}">
                  <a16:creationId xmlns:a16="http://schemas.microsoft.com/office/drawing/2014/main" id="{8101699D-2AA6-4A24-9977-2381FF39C8D0}"/>
                </a:ext>
              </a:extLst>
            </p:cNvPr>
            <p:cNvSpPr/>
            <p:nvPr/>
          </p:nvSpPr>
          <p:spPr>
            <a:xfrm>
              <a:off x="2998962" y="369700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78" name="Freeform: Shape 277">
              <a:extLst>
                <a:ext uri="{FF2B5EF4-FFF2-40B4-BE49-F238E27FC236}">
                  <a16:creationId xmlns:a16="http://schemas.microsoft.com/office/drawing/2014/main" id="{5411E597-072F-4284-9932-03ECDB0F7BB2}"/>
                </a:ext>
              </a:extLst>
            </p:cNvPr>
            <p:cNvSpPr/>
            <p:nvPr/>
          </p:nvSpPr>
          <p:spPr>
            <a:xfrm>
              <a:off x="2969222" y="372662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79" name="Freeform: Shape 278">
              <a:extLst>
                <a:ext uri="{FF2B5EF4-FFF2-40B4-BE49-F238E27FC236}">
                  <a16:creationId xmlns:a16="http://schemas.microsoft.com/office/drawing/2014/main" id="{F9A4D715-7C88-4536-BDD2-B1BF83A7D500}"/>
                </a:ext>
              </a:extLst>
            </p:cNvPr>
            <p:cNvSpPr/>
            <p:nvPr/>
          </p:nvSpPr>
          <p:spPr>
            <a:xfrm>
              <a:off x="3016247" y="369484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80" name="Freeform: Shape 279">
              <a:extLst>
                <a:ext uri="{FF2B5EF4-FFF2-40B4-BE49-F238E27FC236}">
                  <a16:creationId xmlns:a16="http://schemas.microsoft.com/office/drawing/2014/main" id="{7EFE5164-15D5-4103-B162-10219F4110B4}"/>
                </a:ext>
              </a:extLst>
            </p:cNvPr>
            <p:cNvSpPr/>
            <p:nvPr/>
          </p:nvSpPr>
          <p:spPr>
            <a:xfrm>
              <a:off x="2986507" y="372458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81" name="Freeform: Shape 280">
              <a:extLst>
                <a:ext uri="{FF2B5EF4-FFF2-40B4-BE49-F238E27FC236}">
                  <a16:creationId xmlns:a16="http://schemas.microsoft.com/office/drawing/2014/main" id="{399B5727-B08D-4160-B1D2-F3D64AC396B4}"/>
                </a:ext>
              </a:extLst>
            </p:cNvPr>
            <p:cNvSpPr/>
            <p:nvPr/>
          </p:nvSpPr>
          <p:spPr>
            <a:xfrm>
              <a:off x="3039632" y="369484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82" name="Freeform: Shape 281">
              <a:extLst>
                <a:ext uri="{FF2B5EF4-FFF2-40B4-BE49-F238E27FC236}">
                  <a16:creationId xmlns:a16="http://schemas.microsoft.com/office/drawing/2014/main" id="{D021F83E-1363-4965-93EC-EA1EF89F4B43}"/>
                </a:ext>
              </a:extLst>
            </p:cNvPr>
            <p:cNvSpPr/>
            <p:nvPr/>
          </p:nvSpPr>
          <p:spPr>
            <a:xfrm>
              <a:off x="3009892" y="372458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83" name="Freeform: Shape 282">
              <a:extLst>
                <a:ext uri="{FF2B5EF4-FFF2-40B4-BE49-F238E27FC236}">
                  <a16:creationId xmlns:a16="http://schemas.microsoft.com/office/drawing/2014/main" id="{E6943CD3-10C5-41B5-8D86-D37FDE1AC78F}"/>
                </a:ext>
              </a:extLst>
            </p:cNvPr>
            <p:cNvSpPr/>
            <p:nvPr/>
          </p:nvSpPr>
          <p:spPr>
            <a:xfrm>
              <a:off x="3710300" y="3945601"/>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84" name="Freeform: Shape 283">
              <a:extLst>
                <a:ext uri="{FF2B5EF4-FFF2-40B4-BE49-F238E27FC236}">
                  <a16:creationId xmlns:a16="http://schemas.microsoft.com/office/drawing/2014/main" id="{DFB93127-6610-4369-9303-04D5FBBADA60}"/>
                </a:ext>
              </a:extLst>
            </p:cNvPr>
            <p:cNvSpPr/>
            <p:nvPr/>
          </p:nvSpPr>
          <p:spPr>
            <a:xfrm>
              <a:off x="3680560" y="3975214"/>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85" name="Freeform: Shape 284">
              <a:extLst>
                <a:ext uri="{FF2B5EF4-FFF2-40B4-BE49-F238E27FC236}">
                  <a16:creationId xmlns:a16="http://schemas.microsoft.com/office/drawing/2014/main" id="{623873DD-F89F-45F1-A163-BC6FF421E18B}"/>
                </a:ext>
              </a:extLst>
            </p:cNvPr>
            <p:cNvSpPr/>
            <p:nvPr/>
          </p:nvSpPr>
          <p:spPr>
            <a:xfrm>
              <a:off x="3314025" y="39468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86" name="Freeform: Shape 285">
              <a:extLst>
                <a:ext uri="{FF2B5EF4-FFF2-40B4-BE49-F238E27FC236}">
                  <a16:creationId xmlns:a16="http://schemas.microsoft.com/office/drawing/2014/main" id="{B715A9CE-9BC5-47B0-8F32-07585E0E77E2}"/>
                </a:ext>
              </a:extLst>
            </p:cNvPr>
            <p:cNvSpPr/>
            <p:nvPr/>
          </p:nvSpPr>
          <p:spPr>
            <a:xfrm>
              <a:off x="3284285" y="397661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87" name="Freeform: Shape 286">
              <a:extLst>
                <a:ext uri="{FF2B5EF4-FFF2-40B4-BE49-F238E27FC236}">
                  <a16:creationId xmlns:a16="http://schemas.microsoft.com/office/drawing/2014/main" id="{421BBB9A-6E7F-4697-80BF-698F28E83910}"/>
                </a:ext>
              </a:extLst>
            </p:cNvPr>
            <p:cNvSpPr/>
            <p:nvPr/>
          </p:nvSpPr>
          <p:spPr>
            <a:xfrm>
              <a:off x="3289114" y="39468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88" name="Freeform: Shape 287">
              <a:extLst>
                <a:ext uri="{FF2B5EF4-FFF2-40B4-BE49-F238E27FC236}">
                  <a16:creationId xmlns:a16="http://schemas.microsoft.com/office/drawing/2014/main" id="{2191B396-6087-4084-ADBF-385CE4E3EF24}"/>
                </a:ext>
              </a:extLst>
            </p:cNvPr>
            <p:cNvSpPr/>
            <p:nvPr/>
          </p:nvSpPr>
          <p:spPr>
            <a:xfrm>
              <a:off x="3259375" y="397661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289" name="Freeform: Shape 288">
              <a:extLst>
                <a:ext uri="{FF2B5EF4-FFF2-40B4-BE49-F238E27FC236}">
                  <a16:creationId xmlns:a16="http://schemas.microsoft.com/office/drawing/2014/main" id="{FC4CC805-5C33-4C8D-BE70-0ED21FF40D01}"/>
                </a:ext>
              </a:extLst>
            </p:cNvPr>
            <p:cNvSpPr/>
            <p:nvPr/>
          </p:nvSpPr>
          <p:spPr>
            <a:xfrm>
              <a:off x="3272338" y="39468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90" name="Freeform: Shape 289">
              <a:extLst>
                <a:ext uri="{FF2B5EF4-FFF2-40B4-BE49-F238E27FC236}">
                  <a16:creationId xmlns:a16="http://schemas.microsoft.com/office/drawing/2014/main" id="{C17F4EB1-662F-4211-816D-B3B796C0B2DC}"/>
                </a:ext>
              </a:extLst>
            </p:cNvPr>
            <p:cNvSpPr/>
            <p:nvPr/>
          </p:nvSpPr>
          <p:spPr>
            <a:xfrm>
              <a:off x="3242599" y="397661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91" name="Freeform: Shape 290">
              <a:extLst>
                <a:ext uri="{FF2B5EF4-FFF2-40B4-BE49-F238E27FC236}">
                  <a16:creationId xmlns:a16="http://schemas.microsoft.com/office/drawing/2014/main" id="{01A07D45-15B7-47B2-9F7D-8691DB6F0A45}"/>
                </a:ext>
              </a:extLst>
            </p:cNvPr>
            <p:cNvSpPr/>
            <p:nvPr/>
          </p:nvSpPr>
          <p:spPr>
            <a:xfrm>
              <a:off x="3220993" y="39468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92" name="Freeform: Shape 291">
              <a:extLst>
                <a:ext uri="{FF2B5EF4-FFF2-40B4-BE49-F238E27FC236}">
                  <a16:creationId xmlns:a16="http://schemas.microsoft.com/office/drawing/2014/main" id="{ADB21081-22F5-41EE-A237-ED42E7D792D6}"/>
                </a:ext>
              </a:extLst>
            </p:cNvPr>
            <p:cNvSpPr/>
            <p:nvPr/>
          </p:nvSpPr>
          <p:spPr>
            <a:xfrm>
              <a:off x="3191253" y="397661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grpSp>
      <p:grpSp>
        <p:nvGrpSpPr>
          <p:cNvPr id="416" name="Group 415">
            <a:extLst>
              <a:ext uri="{FF2B5EF4-FFF2-40B4-BE49-F238E27FC236}">
                <a16:creationId xmlns:a16="http://schemas.microsoft.com/office/drawing/2014/main" id="{F78D2593-67C7-4EBB-9F20-8EF3124E4B99}"/>
              </a:ext>
            </a:extLst>
          </p:cNvPr>
          <p:cNvGrpSpPr/>
          <p:nvPr/>
        </p:nvGrpSpPr>
        <p:grpSpPr>
          <a:xfrm>
            <a:off x="6381347" y="2433415"/>
            <a:ext cx="4687382" cy="3122604"/>
            <a:chOff x="6104617" y="2456056"/>
            <a:chExt cx="4687382" cy="3122604"/>
          </a:xfrm>
        </p:grpSpPr>
        <p:sp>
          <p:nvSpPr>
            <p:cNvPr id="406" name="Freeform: Shape 405">
              <a:extLst>
                <a:ext uri="{FF2B5EF4-FFF2-40B4-BE49-F238E27FC236}">
                  <a16:creationId xmlns:a16="http://schemas.microsoft.com/office/drawing/2014/main" id="{070E93B8-2490-41FC-8238-7D7E02F08915}"/>
                </a:ext>
              </a:extLst>
            </p:cNvPr>
            <p:cNvSpPr/>
            <p:nvPr/>
          </p:nvSpPr>
          <p:spPr>
            <a:xfrm>
              <a:off x="7110536" y="2784864"/>
              <a:ext cx="3001039" cy="1523077"/>
            </a:xfrm>
            <a:custGeom>
              <a:avLst/>
              <a:gdLst>
                <a:gd name="connsiteX0" fmla="*/ 0 w 3001039"/>
                <a:gd name="connsiteY0" fmla="*/ 0 h 1523077"/>
                <a:gd name="connsiteX1" fmla="*/ 40543 w 3001039"/>
                <a:gd name="connsiteY1" fmla="*/ 0 h 1523077"/>
                <a:gd name="connsiteX2" fmla="*/ 40543 w 3001039"/>
                <a:gd name="connsiteY2" fmla="*/ 19826 h 1523077"/>
                <a:gd name="connsiteX3" fmla="*/ 79306 w 3001039"/>
                <a:gd name="connsiteY3" fmla="*/ 19826 h 1523077"/>
                <a:gd name="connsiteX4" fmla="*/ 79306 w 3001039"/>
                <a:gd name="connsiteY4" fmla="*/ 48676 h 1523077"/>
                <a:gd name="connsiteX5" fmla="*/ 109935 w 3001039"/>
                <a:gd name="connsiteY5" fmla="*/ 48676 h 1523077"/>
                <a:gd name="connsiteX6" fmla="*/ 109935 w 3001039"/>
                <a:gd name="connsiteY6" fmla="*/ 62148 h 1523077"/>
                <a:gd name="connsiteX7" fmla="*/ 140564 w 3001039"/>
                <a:gd name="connsiteY7" fmla="*/ 62148 h 1523077"/>
                <a:gd name="connsiteX8" fmla="*/ 140564 w 3001039"/>
                <a:gd name="connsiteY8" fmla="*/ 85660 h 1523077"/>
                <a:gd name="connsiteX9" fmla="*/ 156705 w 3001039"/>
                <a:gd name="connsiteY9" fmla="*/ 85660 h 1523077"/>
                <a:gd name="connsiteX10" fmla="*/ 156705 w 3001039"/>
                <a:gd name="connsiteY10" fmla="*/ 117179 h 1523077"/>
                <a:gd name="connsiteX11" fmla="*/ 167508 w 3001039"/>
                <a:gd name="connsiteY11" fmla="*/ 117179 h 1523077"/>
                <a:gd name="connsiteX12" fmla="*/ 167508 w 3001039"/>
                <a:gd name="connsiteY12" fmla="*/ 143233 h 1523077"/>
                <a:gd name="connsiteX13" fmla="*/ 178438 w 3001039"/>
                <a:gd name="connsiteY13" fmla="*/ 143233 h 1523077"/>
                <a:gd name="connsiteX14" fmla="*/ 178438 w 3001039"/>
                <a:gd name="connsiteY14" fmla="*/ 176532 h 1523077"/>
                <a:gd name="connsiteX15" fmla="*/ 193689 w 3001039"/>
                <a:gd name="connsiteY15" fmla="*/ 176532 h 1523077"/>
                <a:gd name="connsiteX16" fmla="*/ 193689 w 3001039"/>
                <a:gd name="connsiteY16" fmla="*/ 210720 h 1523077"/>
                <a:gd name="connsiteX17" fmla="*/ 206272 w 3001039"/>
                <a:gd name="connsiteY17" fmla="*/ 210720 h 1523077"/>
                <a:gd name="connsiteX18" fmla="*/ 206272 w 3001039"/>
                <a:gd name="connsiteY18" fmla="*/ 248593 h 1523077"/>
                <a:gd name="connsiteX19" fmla="*/ 253169 w 3001039"/>
                <a:gd name="connsiteY19" fmla="*/ 248593 h 1523077"/>
                <a:gd name="connsiteX20" fmla="*/ 253169 w 3001039"/>
                <a:gd name="connsiteY20" fmla="*/ 288246 h 1523077"/>
                <a:gd name="connsiteX21" fmla="*/ 273885 w 3001039"/>
                <a:gd name="connsiteY21" fmla="*/ 288246 h 1523077"/>
                <a:gd name="connsiteX22" fmla="*/ 273885 w 3001039"/>
                <a:gd name="connsiteY22" fmla="*/ 341371 h 1523077"/>
                <a:gd name="connsiteX23" fmla="*/ 312521 w 3001039"/>
                <a:gd name="connsiteY23" fmla="*/ 341371 h 1523077"/>
                <a:gd name="connsiteX24" fmla="*/ 312521 w 3001039"/>
                <a:gd name="connsiteY24" fmla="*/ 379244 h 1523077"/>
                <a:gd name="connsiteX25" fmla="*/ 367552 w 3001039"/>
                <a:gd name="connsiteY25" fmla="*/ 379244 h 1523077"/>
                <a:gd name="connsiteX26" fmla="*/ 367552 w 3001039"/>
                <a:gd name="connsiteY26" fmla="*/ 409874 h 1523077"/>
                <a:gd name="connsiteX27" fmla="*/ 387379 w 3001039"/>
                <a:gd name="connsiteY27" fmla="*/ 409874 h 1523077"/>
                <a:gd name="connsiteX28" fmla="*/ 387379 w 3001039"/>
                <a:gd name="connsiteY28" fmla="*/ 435928 h 1523077"/>
                <a:gd name="connsiteX29" fmla="*/ 402630 w 3001039"/>
                <a:gd name="connsiteY29" fmla="*/ 435928 h 1523077"/>
                <a:gd name="connsiteX30" fmla="*/ 402630 w 3001039"/>
                <a:gd name="connsiteY30" fmla="*/ 462998 h 1523077"/>
                <a:gd name="connsiteX31" fmla="*/ 426904 w 3001039"/>
                <a:gd name="connsiteY31" fmla="*/ 462998 h 1523077"/>
                <a:gd name="connsiteX32" fmla="*/ 426904 w 3001039"/>
                <a:gd name="connsiteY32" fmla="*/ 479139 h 1523077"/>
                <a:gd name="connsiteX33" fmla="*/ 444952 w 3001039"/>
                <a:gd name="connsiteY33" fmla="*/ 479139 h 1523077"/>
                <a:gd name="connsiteX34" fmla="*/ 444952 w 3001039"/>
                <a:gd name="connsiteY34" fmla="*/ 507989 h 1523077"/>
                <a:gd name="connsiteX35" fmla="*/ 461219 w 3001039"/>
                <a:gd name="connsiteY35" fmla="*/ 507989 h 1523077"/>
                <a:gd name="connsiteX36" fmla="*/ 461219 w 3001039"/>
                <a:gd name="connsiteY36" fmla="*/ 527816 h 1523077"/>
                <a:gd name="connsiteX37" fmla="*/ 481046 w 3001039"/>
                <a:gd name="connsiteY37" fmla="*/ 527816 h 1523077"/>
                <a:gd name="connsiteX38" fmla="*/ 481046 w 3001039"/>
                <a:gd name="connsiteY38" fmla="*/ 546752 h 1523077"/>
                <a:gd name="connsiteX39" fmla="*/ 507989 w 3001039"/>
                <a:gd name="connsiteY39" fmla="*/ 546752 h 1523077"/>
                <a:gd name="connsiteX40" fmla="*/ 507989 w 3001039"/>
                <a:gd name="connsiteY40" fmla="*/ 579161 h 1523077"/>
                <a:gd name="connsiteX41" fmla="*/ 521588 w 3001039"/>
                <a:gd name="connsiteY41" fmla="*/ 579161 h 1523077"/>
                <a:gd name="connsiteX42" fmla="*/ 521588 w 3001039"/>
                <a:gd name="connsiteY42" fmla="*/ 634065 h 1523077"/>
                <a:gd name="connsiteX43" fmla="*/ 538619 w 3001039"/>
                <a:gd name="connsiteY43" fmla="*/ 634065 h 1523077"/>
                <a:gd name="connsiteX44" fmla="*/ 538619 w 3001039"/>
                <a:gd name="connsiteY44" fmla="*/ 645758 h 1523077"/>
                <a:gd name="connsiteX45" fmla="*/ 654782 w 3001039"/>
                <a:gd name="connsiteY45" fmla="*/ 645758 h 1523077"/>
                <a:gd name="connsiteX46" fmla="*/ 654782 w 3001039"/>
                <a:gd name="connsiteY46" fmla="*/ 657450 h 1523077"/>
                <a:gd name="connsiteX47" fmla="*/ 675498 w 3001039"/>
                <a:gd name="connsiteY47" fmla="*/ 657450 h 1523077"/>
                <a:gd name="connsiteX48" fmla="*/ 675498 w 3001039"/>
                <a:gd name="connsiteY48" fmla="*/ 679183 h 1523077"/>
                <a:gd name="connsiteX49" fmla="*/ 685411 w 3001039"/>
                <a:gd name="connsiteY49" fmla="*/ 679183 h 1523077"/>
                <a:gd name="connsiteX50" fmla="*/ 685411 w 3001039"/>
                <a:gd name="connsiteY50" fmla="*/ 688079 h 1523077"/>
                <a:gd name="connsiteX51" fmla="*/ 718709 w 3001039"/>
                <a:gd name="connsiteY51" fmla="*/ 688079 h 1523077"/>
                <a:gd name="connsiteX52" fmla="*/ 718709 w 3001039"/>
                <a:gd name="connsiteY52" fmla="*/ 704347 h 1523077"/>
                <a:gd name="connsiteX53" fmla="*/ 743111 w 3001039"/>
                <a:gd name="connsiteY53" fmla="*/ 704347 h 1523077"/>
                <a:gd name="connsiteX54" fmla="*/ 743111 w 3001039"/>
                <a:gd name="connsiteY54" fmla="*/ 749338 h 1523077"/>
                <a:gd name="connsiteX55" fmla="*/ 777299 w 3001039"/>
                <a:gd name="connsiteY55" fmla="*/ 749338 h 1523077"/>
                <a:gd name="connsiteX56" fmla="*/ 777299 w 3001039"/>
                <a:gd name="connsiteY56" fmla="*/ 765606 h 1523077"/>
                <a:gd name="connsiteX57" fmla="*/ 795346 w 3001039"/>
                <a:gd name="connsiteY57" fmla="*/ 765606 h 1523077"/>
                <a:gd name="connsiteX58" fmla="*/ 795346 w 3001039"/>
                <a:gd name="connsiteY58" fmla="*/ 796235 h 1523077"/>
                <a:gd name="connsiteX59" fmla="*/ 832203 w 3001039"/>
                <a:gd name="connsiteY59" fmla="*/ 796235 h 1523077"/>
                <a:gd name="connsiteX60" fmla="*/ 832203 w 3001039"/>
                <a:gd name="connsiteY60" fmla="*/ 825085 h 1523077"/>
                <a:gd name="connsiteX61" fmla="*/ 913288 w 3001039"/>
                <a:gd name="connsiteY61" fmla="*/ 825085 h 1523077"/>
                <a:gd name="connsiteX62" fmla="*/ 913288 w 3001039"/>
                <a:gd name="connsiteY62" fmla="*/ 859273 h 1523077"/>
                <a:gd name="connsiteX63" fmla="*/ 936673 w 3001039"/>
                <a:gd name="connsiteY63" fmla="*/ 859273 h 1523077"/>
                <a:gd name="connsiteX64" fmla="*/ 936673 w 3001039"/>
                <a:gd name="connsiteY64" fmla="*/ 878210 h 1523077"/>
                <a:gd name="connsiteX65" fmla="*/ 947476 w 3001039"/>
                <a:gd name="connsiteY65" fmla="*/ 878210 h 1523077"/>
                <a:gd name="connsiteX66" fmla="*/ 947476 w 3001039"/>
                <a:gd name="connsiteY66" fmla="*/ 903374 h 1523077"/>
                <a:gd name="connsiteX67" fmla="*/ 981791 w 3001039"/>
                <a:gd name="connsiteY67" fmla="*/ 903374 h 1523077"/>
                <a:gd name="connsiteX68" fmla="*/ 981791 w 3001039"/>
                <a:gd name="connsiteY68" fmla="*/ 921421 h 1523077"/>
                <a:gd name="connsiteX69" fmla="*/ 1010641 w 3001039"/>
                <a:gd name="connsiteY69" fmla="*/ 921421 h 1523077"/>
                <a:gd name="connsiteX70" fmla="*/ 1010641 w 3001039"/>
                <a:gd name="connsiteY70" fmla="*/ 948365 h 1523077"/>
                <a:gd name="connsiteX71" fmla="*/ 1047498 w 3001039"/>
                <a:gd name="connsiteY71" fmla="*/ 948365 h 1523077"/>
                <a:gd name="connsiteX72" fmla="*/ 1047498 w 3001039"/>
                <a:gd name="connsiteY72" fmla="*/ 984459 h 1523077"/>
                <a:gd name="connsiteX73" fmla="*/ 1070883 w 3001039"/>
                <a:gd name="connsiteY73" fmla="*/ 984459 h 1523077"/>
                <a:gd name="connsiteX74" fmla="*/ 1070883 w 3001039"/>
                <a:gd name="connsiteY74" fmla="*/ 1008734 h 1523077"/>
                <a:gd name="connsiteX75" fmla="*/ 1139386 w 3001039"/>
                <a:gd name="connsiteY75" fmla="*/ 1008734 h 1523077"/>
                <a:gd name="connsiteX76" fmla="*/ 1139386 w 3001039"/>
                <a:gd name="connsiteY76" fmla="*/ 1025892 h 1523077"/>
                <a:gd name="connsiteX77" fmla="*/ 1205982 w 3001039"/>
                <a:gd name="connsiteY77" fmla="*/ 1025892 h 1523077"/>
                <a:gd name="connsiteX78" fmla="*/ 1205982 w 3001039"/>
                <a:gd name="connsiteY78" fmla="*/ 1050166 h 1523077"/>
                <a:gd name="connsiteX79" fmla="*/ 1285288 w 3001039"/>
                <a:gd name="connsiteY79" fmla="*/ 1050166 h 1523077"/>
                <a:gd name="connsiteX80" fmla="*/ 1285288 w 3001039"/>
                <a:gd name="connsiteY80" fmla="*/ 1064655 h 1523077"/>
                <a:gd name="connsiteX81" fmla="*/ 1311342 w 3001039"/>
                <a:gd name="connsiteY81" fmla="*/ 1064655 h 1523077"/>
                <a:gd name="connsiteX82" fmla="*/ 1311342 w 3001039"/>
                <a:gd name="connsiteY82" fmla="*/ 1082575 h 1523077"/>
                <a:gd name="connsiteX83" fmla="*/ 1325831 w 3001039"/>
                <a:gd name="connsiteY83" fmla="*/ 1082575 h 1523077"/>
                <a:gd name="connsiteX84" fmla="*/ 1325831 w 3001039"/>
                <a:gd name="connsiteY84" fmla="*/ 1112314 h 1523077"/>
                <a:gd name="connsiteX85" fmla="*/ 1384293 w 3001039"/>
                <a:gd name="connsiteY85" fmla="*/ 1112314 h 1523077"/>
                <a:gd name="connsiteX86" fmla="*/ 1384293 w 3001039"/>
                <a:gd name="connsiteY86" fmla="*/ 1130362 h 1523077"/>
                <a:gd name="connsiteX87" fmla="*/ 1414033 w 3001039"/>
                <a:gd name="connsiteY87" fmla="*/ 1130362 h 1523077"/>
                <a:gd name="connsiteX88" fmla="*/ 1414033 w 3001039"/>
                <a:gd name="connsiteY88" fmla="*/ 1147519 h 1523077"/>
                <a:gd name="connsiteX89" fmla="*/ 1455465 w 3001039"/>
                <a:gd name="connsiteY89" fmla="*/ 1147519 h 1523077"/>
                <a:gd name="connsiteX90" fmla="*/ 1455465 w 3001039"/>
                <a:gd name="connsiteY90" fmla="*/ 1161881 h 1523077"/>
                <a:gd name="connsiteX91" fmla="*/ 1528416 w 3001039"/>
                <a:gd name="connsiteY91" fmla="*/ 1161881 h 1523077"/>
                <a:gd name="connsiteX92" fmla="*/ 1528416 w 3001039"/>
                <a:gd name="connsiteY92" fmla="*/ 1185266 h 1523077"/>
                <a:gd name="connsiteX93" fmla="*/ 1631107 w 3001039"/>
                <a:gd name="connsiteY93" fmla="*/ 1185266 h 1523077"/>
                <a:gd name="connsiteX94" fmla="*/ 1631107 w 3001039"/>
                <a:gd name="connsiteY94" fmla="*/ 1209667 h 1523077"/>
                <a:gd name="connsiteX95" fmla="*/ 1719437 w 3001039"/>
                <a:gd name="connsiteY95" fmla="*/ 1209667 h 1523077"/>
                <a:gd name="connsiteX96" fmla="*/ 1719437 w 3001039"/>
                <a:gd name="connsiteY96" fmla="*/ 1233942 h 1523077"/>
                <a:gd name="connsiteX97" fmla="*/ 1739263 w 3001039"/>
                <a:gd name="connsiteY97" fmla="*/ 1233942 h 1523077"/>
                <a:gd name="connsiteX98" fmla="*/ 1739263 w 3001039"/>
                <a:gd name="connsiteY98" fmla="*/ 1261013 h 1523077"/>
                <a:gd name="connsiteX99" fmla="*/ 1839158 w 3001039"/>
                <a:gd name="connsiteY99" fmla="*/ 1261013 h 1523077"/>
                <a:gd name="connsiteX100" fmla="*/ 1839158 w 3001039"/>
                <a:gd name="connsiteY100" fmla="*/ 1287956 h 1523077"/>
                <a:gd name="connsiteX101" fmla="*/ 1864449 w 3001039"/>
                <a:gd name="connsiteY101" fmla="*/ 1287956 h 1523077"/>
                <a:gd name="connsiteX102" fmla="*/ 1864449 w 3001039"/>
                <a:gd name="connsiteY102" fmla="*/ 1333837 h 1523077"/>
                <a:gd name="connsiteX103" fmla="*/ 1877032 w 3001039"/>
                <a:gd name="connsiteY103" fmla="*/ 1333837 h 1523077"/>
                <a:gd name="connsiteX104" fmla="*/ 1877032 w 3001039"/>
                <a:gd name="connsiteY104" fmla="*/ 1371710 h 1523077"/>
                <a:gd name="connsiteX105" fmla="*/ 1895079 w 3001039"/>
                <a:gd name="connsiteY105" fmla="*/ 1371710 h 1523077"/>
                <a:gd name="connsiteX106" fmla="*/ 1895079 w 3001039"/>
                <a:gd name="connsiteY106" fmla="*/ 1399671 h 1523077"/>
                <a:gd name="connsiteX107" fmla="*/ 2112153 w 3001039"/>
                <a:gd name="connsiteY107" fmla="*/ 1399671 h 1523077"/>
                <a:gd name="connsiteX108" fmla="*/ 2112153 w 3001039"/>
                <a:gd name="connsiteY108" fmla="*/ 1416701 h 1523077"/>
                <a:gd name="connsiteX109" fmla="*/ 2121049 w 3001039"/>
                <a:gd name="connsiteY109" fmla="*/ 1416701 h 1523077"/>
                <a:gd name="connsiteX110" fmla="*/ 2121049 w 3001039"/>
                <a:gd name="connsiteY110" fmla="*/ 1441103 h 1523077"/>
                <a:gd name="connsiteX111" fmla="*/ 2142655 w 3001039"/>
                <a:gd name="connsiteY111" fmla="*/ 1441103 h 1523077"/>
                <a:gd name="connsiteX112" fmla="*/ 2142655 w 3001039"/>
                <a:gd name="connsiteY112" fmla="*/ 1472622 h 1523077"/>
                <a:gd name="connsiteX113" fmla="*/ 2171505 w 3001039"/>
                <a:gd name="connsiteY113" fmla="*/ 1472622 h 1523077"/>
                <a:gd name="connsiteX114" fmla="*/ 2171505 w 3001039"/>
                <a:gd name="connsiteY114" fmla="*/ 1482535 h 1523077"/>
                <a:gd name="connsiteX115" fmla="*/ 2366084 w 3001039"/>
                <a:gd name="connsiteY115" fmla="*/ 1482535 h 1523077"/>
                <a:gd name="connsiteX116" fmla="*/ 2366084 w 3001039"/>
                <a:gd name="connsiteY116" fmla="*/ 1523078 h 1523077"/>
                <a:gd name="connsiteX117" fmla="*/ 3001039 w 3001039"/>
                <a:gd name="connsiteY117" fmla="*/ 1523078 h 152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001039" h="1523077">
                  <a:moveTo>
                    <a:pt x="0" y="0"/>
                  </a:moveTo>
                  <a:lnTo>
                    <a:pt x="40543" y="0"/>
                  </a:lnTo>
                  <a:lnTo>
                    <a:pt x="40543" y="19826"/>
                  </a:lnTo>
                  <a:lnTo>
                    <a:pt x="79306" y="19826"/>
                  </a:lnTo>
                  <a:lnTo>
                    <a:pt x="79306" y="48676"/>
                  </a:lnTo>
                  <a:lnTo>
                    <a:pt x="109935" y="48676"/>
                  </a:lnTo>
                  <a:lnTo>
                    <a:pt x="109935" y="62148"/>
                  </a:lnTo>
                  <a:lnTo>
                    <a:pt x="140564" y="62148"/>
                  </a:lnTo>
                  <a:lnTo>
                    <a:pt x="140564" y="85660"/>
                  </a:lnTo>
                  <a:lnTo>
                    <a:pt x="156705" y="85660"/>
                  </a:lnTo>
                  <a:lnTo>
                    <a:pt x="156705" y="117179"/>
                  </a:lnTo>
                  <a:lnTo>
                    <a:pt x="167508" y="117179"/>
                  </a:lnTo>
                  <a:lnTo>
                    <a:pt x="167508" y="143233"/>
                  </a:lnTo>
                  <a:lnTo>
                    <a:pt x="178438" y="143233"/>
                  </a:lnTo>
                  <a:lnTo>
                    <a:pt x="178438" y="176532"/>
                  </a:lnTo>
                  <a:lnTo>
                    <a:pt x="193689" y="176532"/>
                  </a:lnTo>
                  <a:lnTo>
                    <a:pt x="193689" y="210720"/>
                  </a:lnTo>
                  <a:lnTo>
                    <a:pt x="206272" y="210720"/>
                  </a:lnTo>
                  <a:lnTo>
                    <a:pt x="206272" y="248593"/>
                  </a:lnTo>
                  <a:lnTo>
                    <a:pt x="253169" y="248593"/>
                  </a:lnTo>
                  <a:lnTo>
                    <a:pt x="253169" y="288246"/>
                  </a:lnTo>
                  <a:lnTo>
                    <a:pt x="273885" y="288246"/>
                  </a:lnTo>
                  <a:lnTo>
                    <a:pt x="273885" y="341371"/>
                  </a:lnTo>
                  <a:lnTo>
                    <a:pt x="312521" y="341371"/>
                  </a:lnTo>
                  <a:lnTo>
                    <a:pt x="312521" y="379244"/>
                  </a:lnTo>
                  <a:lnTo>
                    <a:pt x="367552" y="379244"/>
                  </a:lnTo>
                  <a:lnTo>
                    <a:pt x="367552" y="409874"/>
                  </a:lnTo>
                  <a:lnTo>
                    <a:pt x="387379" y="409874"/>
                  </a:lnTo>
                  <a:lnTo>
                    <a:pt x="387379" y="435928"/>
                  </a:lnTo>
                  <a:lnTo>
                    <a:pt x="402630" y="435928"/>
                  </a:lnTo>
                  <a:lnTo>
                    <a:pt x="402630" y="462998"/>
                  </a:lnTo>
                  <a:lnTo>
                    <a:pt x="426904" y="462998"/>
                  </a:lnTo>
                  <a:lnTo>
                    <a:pt x="426904" y="479139"/>
                  </a:lnTo>
                  <a:lnTo>
                    <a:pt x="444952" y="479139"/>
                  </a:lnTo>
                  <a:lnTo>
                    <a:pt x="444952" y="507989"/>
                  </a:lnTo>
                  <a:lnTo>
                    <a:pt x="461219" y="507989"/>
                  </a:lnTo>
                  <a:lnTo>
                    <a:pt x="461219" y="527816"/>
                  </a:lnTo>
                  <a:lnTo>
                    <a:pt x="481046" y="527816"/>
                  </a:lnTo>
                  <a:lnTo>
                    <a:pt x="481046" y="546752"/>
                  </a:lnTo>
                  <a:lnTo>
                    <a:pt x="507989" y="546752"/>
                  </a:lnTo>
                  <a:lnTo>
                    <a:pt x="507989" y="579161"/>
                  </a:lnTo>
                  <a:lnTo>
                    <a:pt x="521588" y="579161"/>
                  </a:lnTo>
                  <a:lnTo>
                    <a:pt x="521588" y="634065"/>
                  </a:lnTo>
                  <a:lnTo>
                    <a:pt x="538619" y="634065"/>
                  </a:lnTo>
                  <a:lnTo>
                    <a:pt x="538619" y="645758"/>
                  </a:lnTo>
                  <a:lnTo>
                    <a:pt x="654782" y="645758"/>
                  </a:lnTo>
                  <a:lnTo>
                    <a:pt x="654782" y="657450"/>
                  </a:lnTo>
                  <a:lnTo>
                    <a:pt x="675498" y="657450"/>
                  </a:lnTo>
                  <a:lnTo>
                    <a:pt x="675498" y="679183"/>
                  </a:lnTo>
                  <a:lnTo>
                    <a:pt x="685411" y="679183"/>
                  </a:lnTo>
                  <a:lnTo>
                    <a:pt x="685411" y="688079"/>
                  </a:lnTo>
                  <a:lnTo>
                    <a:pt x="718709" y="688079"/>
                  </a:lnTo>
                  <a:lnTo>
                    <a:pt x="718709" y="704347"/>
                  </a:lnTo>
                  <a:lnTo>
                    <a:pt x="743111" y="704347"/>
                  </a:lnTo>
                  <a:lnTo>
                    <a:pt x="743111" y="749338"/>
                  </a:lnTo>
                  <a:lnTo>
                    <a:pt x="777299" y="749338"/>
                  </a:lnTo>
                  <a:lnTo>
                    <a:pt x="777299" y="765606"/>
                  </a:lnTo>
                  <a:lnTo>
                    <a:pt x="795346" y="765606"/>
                  </a:lnTo>
                  <a:lnTo>
                    <a:pt x="795346" y="796235"/>
                  </a:lnTo>
                  <a:lnTo>
                    <a:pt x="832203" y="796235"/>
                  </a:lnTo>
                  <a:lnTo>
                    <a:pt x="832203" y="825085"/>
                  </a:lnTo>
                  <a:lnTo>
                    <a:pt x="913288" y="825085"/>
                  </a:lnTo>
                  <a:lnTo>
                    <a:pt x="913288" y="859273"/>
                  </a:lnTo>
                  <a:lnTo>
                    <a:pt x="936673" y="859273"/>
                  </a:lnTo>
                  <a:lnTo>
                    <a:pt x="936673" y="878210"/>
                  </a:lnTo>
                  <a:lnTo>
                    <a:pt x="947476" y="878210"/>
                  </a:lnTo>
                  <a:lnTo>
                    <a:pt x="947476" y="903374"/>
                  </a:lnTo>
                  <a:lnTo>
                    <a:pt x="981791" y="903374"/>
                  </a:lnTo>
                  <a:lnTo>
                    <a:pt x="981791" y="921421"/>
                  </a:lnTo>
                  <a:lnTo>
                    <a:pt x="1010641" y="921421"/>
                  </a:lnTo>
                  <a:lnTo>
                    <a:pt x="1010641" y="948365"/>
                  </a:lnTo>
                  <a:lnTo>
                    <a:pt x="1047498" y="948365"/>
                  </a:lnTo>
                  <a:lnTo>
                    <a:pt x="1047498" y="984459"/>
                  </a:lnTo>
                  <a:lnTo>
                    <a:pt x="1070883" y="984459"/>
                  </a:lnTo>
                  <a:lnTo>
                    <a:pt x="1070883" y="1008734"/>
                  </a:lnTo>
                  <a:lnTo>
                    <a:pt x="1139386" y="1008734"/>
                  </a:lnTo>
                  <a:lnTo>
                    <a:pt x="1139386" y="1025892"/>
                  </a:lnTo>
                  <a:lnTo>
                    <a:pt x="1205982" y="1025892"/>
                  </a:lnTo>
                  <a:lnTo>
                    <a:pt x="1205982" y="1050166"/>
                  </a:lnTo>
                  <a:lnTo>
                    <a:pt x="1285288" y="1050166"/>
                  </a:lnTo>
                  <a:lnTo>
                    <a:pt x="1285288" y="1064655"/>
                  </a:lnTo>
                  <a:lnTo>
                    <a:pt x="1311342" y="1064655"/>
                  </a:lnTo>
                  <a:lnTo>
                    <a:pt x="1311342" y="1082575"/>
                  </a:lnTo>
                  <a:lnTo>
                    <a:pt x="1325831" y="1082575"/>
                  </a:lnTo>
                  <a:lnTo>
                    <a:pt x="1325831" y="1112314"/>
                  </a:lnTo>
                  <a:lnTo>
                    <a:pt x="1384293" y="1112314"/>
                  </a:lnTo>
                  <a:lnTo>
                    <a:pt x="1384293" y="1130362"/>
                  </a:lnTo>
                  <a:lnTo>
                    <a:pt x="1414033" y="1130362"/>
                  </a:lnTo>
                  <a:lnTo>
                    <a:pt x="1414033" y="1147519"/>
                  </a:lnTo>
                  <a:lnTo>
                    <a:pt x="1455465" y="1147519"/>
                  </a:lnTo>
                  <a:lnTo>
                    <a:pt x="1455465" y="1161881"/>
                  </a:lnTo>
                  <a:lnTo>
                    <a:pt x="1528416" y="1161881"/>
                  </a:lnTo>
                  <a:lnTo>
                    <a:pt x="1528416" y="1185266"/>
                  </a:lnTo>
                  <a:lnTo>
                    <a:pt x="1631107" y="1185266"/>
                  </a:lnTo>
                  <a:lnTo>
                    <a:pt x="1631107" y="1209667"/>
                  </a:lnTo>
                  <a:lnTo>
                    <a:pt x="1719437" y="1209667"/>
                  </a:lnTo>
                  <a:lnTo>
                    <a:pt x="1719437" y="1233942"/>
                  </a:lnTo>
                  <a:lnTo>
                    <a:pt x="1739263" y="1233942"/>
                  </a:lnTo>
                  <a:lnTo>
                    <a:pt x="1739263" y="1261013"/>
                  </a:lnTo>
                  <a:lnTo>
                    <a:pt x="1839158" y="1261013"/>
                  </a:lnTo>
                  <a:lnTo>
                    <a:pt x="1839158" y="1287956"/>
                  </a:lnTo>
                  <a:lnTo>
                    <a:pt x="1864449" y="1287956"/>
                  </a:lnTo>
                  <a:lnTo>
                    <a:pt x="1864449" y="1333837"/>
                  </a:lnTo>
                  <a:lnTo>
                    <a:pt x="1877032" y="1333837"/>
                  </a:lnTo>
                  <a:lnTo>
                    <a:pt x="1877032" y="1371710"/>
                  </a:lnTo>
                  <a:lnTo>
                    <a:pt x="1895079" y="1371710"/>
                  </a:lnTo>
                  <a:lnTo>
                    <a:pt x="1895079" y="1399671"/>
                  </a:lnTo>
                  <a:lnTo>
                    <a:pt x="2112153" y="1399671"/>
                  </a:lnTo>
                  <a:lnTo>
                    <a:pt x="2112153" y="1416701"/>
                  </a:lnTo>
                  <a:lnTo>
                    <a:pt x="2121049" y="1416701"/>
                  </a:lnTo>
                  <a:lnTo>
                    <a:pt x="2121049" y="1441103"/>
                  </a:lnTo>
                  <a:lnTo>
                    <a:pt x="2142655" y="1441103"/>
                  </a:lnTo>
                  <a:lnTo>
                    <a:pt x="2142655" y="1472622"/>
                  </a:lnTo>
                  <a:lnTo>
                    <a:pt x="2171505" y="1472622"/>
                  </a:lnTo>
                  <a:lnTo>
                    <a:pt x="2171505" y="1482535"/>
                  </a:lnTo>
                  <a:lnTo>
                    <a:pt x="2366084" y="1482535"/>
                  </a:lnTo>
                  <a:lnTo>
                    <a:pt x="2366084" y="1523078"/>
                  </a:lnTo>
                  <a:lnTo>
                    <a:pt x="3001039" y="1523078"/>
                  </a:lnTo>
                </a:path>
              </a:pathLst>
            </a:custGeom>
            <a:noFill/>
            <a:ln w="12705" cap="flat">
              <a:solidFill>
                <a:schemeClr val="accent1"/>
              </a:solidFill>
              <a:prstDash val="solid"/>
              <a:miter/>
            </a:ln>
          </p:spPr>
          <p:txBody>
            <a:bodyPr rtlCol="0" anchor="ctr"/>
            <a:lstStyle/>
            <a:p>
              <a:endParaRPr lang="en-GB"/>
            </a:p>
          </p:txBody>
        </p:sp>
        <p:grpSp>
          <p:nvGrpSpPr>
            <p:cNvPr id="90" name="Group 89">
              <a:extLst>
                <a:ext uri="{FF2B5EF4-FFF2-40B4-BE49-F238E27FC236}">
                  <a16:creationId xmlns:a16="http://schemas.microsoft.com/office/drawing/2014/main" id="{65C72478-6A27-4F71-A573-23A363FDC677}"/>
                </a:ext>
              </a:extLst>
            </p:cNvPr>
            <p:cNvGrpSpPr/>
            <p:nvPr/>
          </p:nvGrpSpPr>
          <p:grpSpPr>
            <a:xfrm>
              <a:off x="6104617" y="2456056"/>
              <a:ext cx="4687382" cy="3122604"/>
              <a:chOff x="1254542" y="1720642"/>
              <a:chExt cx="4927297" cy="4249340"/>
            </a:xfrm>
          </p:grpSpPr>
          <p:sp>
            <p:nvSpPr>
              <p:cNvPr id="91" name="TextBox 115">
                <a:extLst>
                  <a:ext uri="{FF2B5EF4-FFF2-40B4-BE49-F238E27FC236}">
                    <a16:creationId xmlns:a16="http://schemas.microsoft.com/office/drawing/2014/main" id="{80AC92BF-C647-45FF-993B-6D319BA1DFB9}"/>
                  </a:ext>
                </a:extLst>
              </p:cNvPr>
              <p:cNvSpPr txBox="1">
                <a:spLocks noChangeArrowheads="1"/>
              </p:cNvSpPr>
              <p:nvPr/>
            </p:nvSpPr>
            <p:spPr bwMode="auto">
              <a:xfrm>
                <a:off x="2230501" y="5148771"/>
                <a:ext cx="341506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Follow-up (months)</a:t>
                </a:r>
                <a:endParaRPr kumimoji="0" lang="en-GB" sz="1200" b="0" i="0" u="none" strike="noStrike" kern="1200" cap="none" spc="0" normalizeH="0" baseline="0" dirty="0">
                  <a:ln>
                    <a:noFill/>
                  </a:ln>
                  <a:solidFill>
                    <a:schemeClr val="tx2"/>
                  </a:solidFill>
                  <a:effectLst/>
                  <a:uLnTx/>
                  <a:uFillTx/>
                  <a:latin typeface="+mn-lt"/>
                </a:endParaRPr>
              </a:p>
            </p:txBody>
          </p:sp>
          <p:sp>
            <p:nvSpPr>
              <p:cNvPr id="92" name="TextBox 100">
                <a:extLst>
                  <a:ext uri="{FF2B5EF4-FFF2-40B4-BE49-F238E27FC236}">
                    <a16:creationId xmlns:a16="http://schemas.microsoft.com/office/drawing/2014/main" id="{3E88EFEF-402C-4E1B-98DF-69DCC8D31158}"/>
                  </a:ext>
                </a:extLst>
              </p:cNvPr>
              <p:cNvSpPr txBox="1">
                <a:spLocks noChangeArrowheads="1"/>
              </p:cNvSpPr>
              <p:nvPr/>
            </p:nvSpPr>
            <p:spPr bwMode="auto">
              <a:xfrm>
                <a:off x="1949765" y="4107800"/>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20</a:t>
                </a:r>
              </a:p>
            </p:txBody>
          </p:sp>
          <p:sp>
            <p:nvSpPr>
              <p:cNvPr id="93" name="TextBox 101">
                <a:extLst>
                  <a:ext uri="{FF2B5EF4-FFF2-40B4-BE49-F238E27FC236}">
                    <a16:creationId xmlns:a16="http://schemas.microsoft.com/office/drawing/2014/main" id="{459C3EE2-B938-467C-AC1A-70EFE8EA7297}"/>
                  </a:ext>
                </a:extLst>
              </p:cNvPr>
              <p:cNvSpPr txBox="1">
                <a:spLocks noChangeArrowheads="1"/>
              </p:cNvSpPr>
              <p:nvPr/>
            </p:nvSpPr>
            <p:spPr bwMode="auto">
              <a:xfrm>
                <a:off x="2032333" y="4614156"/>
                <a:ext cx="82567"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94" name="TextBox 102">
                <a:extLst>
                  <a:ext uri="{FF2B5EF4-FFF2-40B4-BE49-F238E27FC236}">
                    <a16:creationId xmlns:a16="http://schemas.microsoft.com/office/drawing/2014/main" id="{1DDBD39C-81DD-4F69-80FE-D2B1A89E6AA0}"/>
                  </a:ext>
                </a:extLst>
              </p:cNvPr>
              <p:cNvSpPr txBox="1">
                <a:spLocks noChangeArrowheads="1"/>
              </p:cNvSpPr>
              <p:nvPr/>
            </p:nvSpPr>
            <p:spPr bwMode="auto">
              <a:xfrm>
                <a:off x="1949765" y="3084012"/>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95" name="TextBox 105">
                <a:extLst>
                  <a:ext uri="{FF2B5EF4-FFF2-40B4-BE49-F238E27FC236}">
                    <a16:creationId xmlns:a16="http://schemas.microsoft.com/office/drawing/2014/main" id="{959FF680-6BA6-4164-AE03-59B32500D449}"/>
                  </a:ext>
                </a:extLst>
              </p:cNvPr>
              <p:cNvSpPr txBox="1">
                <a:spLocks noChangeArrowheads="1"/>
              </p:cNvSpPr>
              <p:nvPr/>
            </p:nvSpPr>
            <p:spPr bwMode="auto">
              <a:xfrm>
                <a:off x="1867200" y="2065824"/>
                <a:ext cx="247702"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100</a:t>
                </a:r>
              </a:p>
            </p:txBody>
          </p:sp>
          <p:cxnSp>
            <p:nvCxnSpPr>
              <p:cNvPr id="96" name="Straight Connector 107">
                <a:extLst>
                  <a:ext uri="{FF2B5EF4-FFF2-40B4-BE49-F238E27FC236}">
                    <a16:creationId xmlns:a16="http://schemas.microsoft.com/office/drawing/2014/main" id="{6A4172F6-4752-4D42-9C44-1220ED5A6FB7}"/>
                  </a:ext>
                </a:extLst>
              </p:cNvPr>
              <p:cNvCxnSpPr>
                <a:cxnSpLocks noChangeShapeType="1"/>
              </p:cNvCxnSpPr>
              <p:nvPr/>
            </p:nvCxnSpPr>
            <p:spPr bwMode="auto">
              <a:xfrm>
                <a:off x="2169989" y="4739020"/>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7" name="Straight Connector 106">
                <a:extLst>
                  <a:ext uri="{FF2B5EF4-FFF2-40B4-BE49-F238E27FC236}">
                    <a16:creationId xmlns:a16="http://schemas.microsoft.com/office/drawing/2014/main" id="{845858F6-5F73-4097-9E16-0BE985F1AE41}"/>
                  </a:ext>
                </a:extLst>
              </p:cNvPr>
              <p:cNvCxnSpPr>
                <a:cxnSpLocks noChangeShapeType="1"/>
              </p:cNvCxnSpPr>
              <p:nvPr/>
            </p:nvCxnSpPr>
            <p:spPr bwMode="auto">
              <a:xfrm>
                <a:off x="2233756" y="2181519"/>
                <a:ext cx="0" cy="2630163"/>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8" name="Straight Connector 108">
                <a:extLst>
                  <a:ext uri="{FF2B5EF4-FFF2-40B4-BE49-F238E27FC236}">
                    <a16:creationId xmlns:a16="http://schemas.microsoft.com/office/drawing/2014/main" id="{49DC53E0-9EC2-46C4-A4AD-0BF37DE94825}"/>
                  </a:ext>
                </a:extLst>
              </p:cNvPr>
              <p:cNvCxnSpPr>
                <a:cxnSpLocks noChangeShapeType="1"/>
              </p:cNvCxnSpPr>
              <p:nvPr/>
            </p:nvCxnSpPr>
            <p:spPr bwMode="auto">
              <a:xfrm>
                <a:off x="2169989" y="4231074"/>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99" name="Straight Connector 109">
                <a:extLst>
                  <a:ext uri="{FF2B5EF4-FFF2-40B4-BE49-F238E27FC236}">
                    <a16:creationId xmlns:a16="http://schemas.microsoft.com/office/drawing/2014/main" id="{11AC8C6C-7E05-4740-9A0C-B3409E4EA965}"/>
                  </a:ext>
                </a:extLst>
              </p:cNvPr>
              <p:cNvCxnSpPr>
                <a:cxnSpLocks noChangeShapeType="1"/>
              </p:cNvCxnSpPr>
              <p:nvPr/>
            </p:nvCxnSpPr>
            <p:spPr bwMode="auto">
              <a:xfrm>
                <a:off x="2169989" y="320661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00" name="Straight Connector 112">
                <a:extLst>
                  <a:ext uri="{FF2B5EF4-FFF2-40B4-BE49-F238E27FC236}">
                    <a16:creationId xmlns:a16="http://schemas.microsoft.com/office/drawing/2014/main" id="{C508D2DB-F4BF-41BE-B9AA-EFD0247ACEBC}"/>
                  </a:ext>
                </a:extLst>
              </p:cNvPr>
              <p:cNvCxnSpPr>
                <a:cxnSpLocks noChangeShapeType="1"/>
              </p:cNvCxnSpPr>
              <p:nvPr/>
            </p:nvCxnSpPr>
            <p:spPr bwMode="auto">
              <a:xfrm>
                <a:off x="2169989" y="217998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01" name="Straight Connector 109">
                <a:extLst>
                  <a:ext uri="{FF2B5EF4-FFF2-40B4-BE49-F238E27FC236}">
                    <a16:creationId xmlns:a16="http://schemas.microsoft.com/office/drawing/2014/main" id="{CBB616C0-4431-49E8-8A10-84B549EFA66B}"/>
                  </a:ext>
                </a:extLst>
              </p:cNvPr>
              <p:cNvCxnSpPr>
                <a:cxnSpLocks noChangeShapeType="1"/>
              </p:cNvCxnSpPr>
              <p:nvPr/>
            </p:nvCxnSpPr>
            <p:spPr bwMode="auto">
              <a:xfrm>
                <a:off x="2169990" y="2683228"/>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02" name="TextBox 102">
                <a:extLst>
                  <a:ext uri="{FF2B5EF4-FFF2-40B4-BE49-F238E27FC236}">
                    <a16:creationId xmlns:a16="http://schemas.microsoft.com/office/drawing/2014/main" id="{47B34308-B25E-46BF-B221-3D0CC53E60BC}"/>
                  </a:ext>
                </a:extLst>
              </p:cNvPr>
              <p:cNvSpPr txBox="1">
                <a:spLocks noChangeArrowheads="1"/>
              </p:cNvSpPr>
              <p:nvPr/>
            </p:nvSpPr>
            <p:spPr bwMode="auto">
              <a:xfrm>
                <a:off x="1949767" y="2560621"/>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80</a:t>
                </a:r>
              </a:p>
            </p:txBody>
          </p:sp>
          <p:cxnSp>
            <p:nvCxnSpPr>
              <p:cNvPr id="103" name="Straight Connector 121">
                <a:extLst>
                  <a:ext uri="{FF2B5EF4-FFF2-40B4-BE49-F238E27FC236}">
                    <a16:creationId xmlns:a16="http://schemas.microsoft.com/office/drawing/2014/main" id="{A3A62717-2BB8-4064-8BDB-802B631EECDB}"/>
                  </a:ext>
                </a:extLst>
              </p:cNvPr>
              <p:cNvCxnSpPr>
                <a:cxnSpLocks noChangeShapeType="1"/>
              </p:cNvCxnSpPr>
              <p:nvPr/>
            </p:nvCxnSpPr>
            <p:spPr bwMode="auto">
              <a:xfrm flipV="1">
                <a:off x="2239640" y="4811682"/>
                <a:ext cx="3444516"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04" name="TextBox 116">
                <a:extLst>
                  <a:ext uri="{FF2B5EF4-FFF2-40B4-BE49-F238E27FC236}">
                    <a16:creationId xmlns:a16="http://schemas.microsoft.com/office/drawing/2014/main" id="{09354C3B-C4D4-4646-8C47-A53B8313787A}"/>
                  </a:ext>
                </a:extLst>
              </p:cNvPr>
              <p:cNvSpPr txBox="1">
                <a:spLocks noChangeArrowheads="1"/>
              </p:cNvSpPr>
              <p:nvPr/>
            </p:nvSpPr>
            <p:spPr bwMode="auto">
              <a:xfrm>
                <a:off x="2131386"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sp>
            <p:nvSpPr>
              <p:cNvPr id="105" name="TextBox 117">
                <a:extLst>
                  <a:ext uri="{FF2B5EF4-FFF2-40B4-BE49-F238E27FC236}">
                    <a16:creationId xmlns:a16="http://schemas.microsoft.com/office/drawing/2014/main" id="{FD21BE3F-8062-4EF2-A6DB-AB7C91E6AEF5}"/>
                  </a:ext>
                </a:extLst>
              </p:cNvPr>
              <p:cNvSpPr txBox="1">
                <a:spLocks noChangeArrowheads="1"/>
              </p:cNvSpPr>
              <p:nvPr/>
            </p:nvSpPr>
            <p:spPr bwMode="auto">
              <a:xfrm>
                <a:off x="4947991"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36</a:t>
                </a:r>
                <a:endParaRPr kumimoji="0" lang="en-GB" sz="1200" b="0" i="0" u="none" strike="noStrike" kern="1200" cap="none" spc="0" normalizeH="0" baseline="0" dirty="0">
                  <a:ln>
                    <a:noFill/>
                  </a:ln>
                  <a:solidFill>
                    <a:schemeClr val="tx2"/>
                  </a:solidFill>
                  <a:effectLst/>
                  <a:uLnTx/>
                  <a:uFillTx/>
                  <a:latin typeface="+mn-lt"/>
                </a:endParaRPr>
              </a:p>
            </p:txBody>
          </p:sp>
          <p:sp>
            <p:nvSpPr>
              <p:cNvPr id="106" name="TextBox 137">
                <a:extLst>
                  <a:ext uri="{FF2B5EF4-FFF2-40B4-BE49-F238E27FC236}">
                    <a16:creationId xmlns:a16="http://schemas.microsoft.com/office/drawing/2014/main" id="{647066E8-E651-4E09-8784-5A38C7FD2BFF}"/>
                  </a:ext>
                </a:extLst>
              </p:cNvPr>
              <p:cNvSpPr txBox="1">
                <a:spLocks noChangeArrowheads="1"/>
              </p:cNvSpPr>
              <p:nvPr/>
            </p:nvSpPr>
            <p:spPr bwMode="auto">
              <a:xfrm>
                <a:off x="2602630"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6</a:t>
                </a:r>
                <a:endParaRPr kumimoji="0" lang="en-GB" sz="1200" b="0" i="0" u="none" strike="noStrike" kern="1200" cap="none" spc="0" normalizeH="0" baseline="0" dirty="0">
                  <a:ln>
                    <a:noFill/>
                  </a:ln>
                  <a:solidFill>
                    <a:schemeClr val="tx2"/>
                  </a:solidFill>
                  <a:effectLst/>
                  <a:uLnTx/>
                  <a:uFillTx/>
                  <a:latin typeface="+mn-lt"/>
                </a:endParaRPr>
              </a:p>
            </p:txBody>
          </p:sp>
          <p:sp>
            <p:nvSpPr>
              <p:cNvPr id="107" name="TextBox 118">
                <a:extLst>
                  <a:ext uri="{FF2B5EF4-FFF2-40B4-BE49-F238E27FC236}">
                    <a16:creationId xmlns:a16="http://schemas.microsoft.com/office/drawing/2014/main" id="{D06DA105-63BF-48A3-BEF7-8C6DF5303B63}"/>
                  </a:ext>
                </a:extLst>
              </p:cNvPr>
              <p:cNvSpPr txBox="1">
                <a:spLocks noChangeArrowheads="1"/>
              </p:cNvSpPr>
              <p:nvPr/>
            </p:nvSpPr>
            <p:spPr bwMode="auto">
              <a:xfrm>
                <a:off x="5423784"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42</a:t>
                </a:r>
                <a:endParaRPr kumimoji="0" lang="en-GB" sz="1200" b="0" i="0" u="none" strike="noStrike" kern="1200" cap="none" spc="0" normalizeH="0" baseline="0" dirty="0">
                  <a:ln>
                    <a:noFill/>
                  </a:ln>
                  <a:solidFill>
                    <a:schemeClr val="tx2"/>
                  </a:solidFill>
                  <a:effectLst/>
                  <a:uLnTx/>
                  <a:uFillTx/>
                  <a:latin typeface="+mn-lt"/>
                </a:endParaRPr>
              </a:p>
            </p:txBody>
          </p:sp>
          <p:sp>
            <p:nvSpPr>
              <p:cNvPr id="108" name="TextBox 117">
                <a:extLst>
                  <a:ext uri="{FF2B5EF4-FFF2-40B4-BE49-F238E27FC236}">
                    <a16:creationId xmlns:a16="http://schemas.microsoft.com/office/drawing/2014/main" id="{41DA69A1-1201-47D9-9BCB-F2C51442343C}"/>
                  </a:ext>
                </a:extLst>
              </p:cNvPr>
              <p:cNvSpPr txBox="1">
                <a:spLocks noChangeArrowheads="1"/>
              </p:cNvSpPr>
              <p:nvPr/>
            </p:nvSpPr>
            <p:spPr bwMode="auto">
              <a:xfrm>
                <a:off x="3065082"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12</a:t>
                </a:r>
              </a:p>
            </p:txBody>
          </p:sp>
          <p:grpSp>
            <p:nvGrpSpPr>
              <p:cNvPr id="109" name="Group 108">
                <a:extLst>
                  <a:ext uri="{FF2B5EF4-FFF2-40B4-BE49-F238E27FC236}">
                    <a16:creationId xmlns:a16="http://schemas.microsoft.com/office/drawing/2014/main" id="{681028A7-6C2C-4CA4-B79F-7A11EE57B438}"/>
                  </a:ext>
                </a:extLst>
              </p:cNvPr>
              <p:cNvGrpSpPr/>
              <p:nvPr/>
            </p:nvGrpSpPr>
            <p:grpSpPr>
              <a:xfrm>
                <a:off x="3504964" y="2180517"/>
                <a:ext cx="2676875" cy="559019"/>
                <a:chOff x="3772279" y="2867111"/>
                <a:chExt cx="2676875" cy="559019"/>
              </a:xfrm>
            </p:grpSpPr>
            <p:sp>
              <p:nvSpPr>
                <p:cNvPr id="134" name="TextBox 116">
                  <a:extLst>
                    <a:ext uri="{FF2B5EF4-FFF2-40B4-BE49-F238E27FC236}">
                      <a16:creationId xmlns:a16="http://schemas.microsoft.com/office/drawing/2014/main" id="{3D082B7B-62F7-4AB2-B32C-806A21E83463}"/>
                    </a:ext>
                  </a:extLst>
                </p:cNvPr>
                <p:cNvSpPr txBox="1">
                  <a:spLocks noChangeArrowheads="1"/>
                </p:cNvSpPr>
                <p:nvPr/>
              </p:nvSpPr>
              <p:spPr bwMode="auto">
                <a:xfrm>
                  <a:off x="4047613" y="3226563"/>
                  <a:ext cx="1916169" cy="199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Sorafenib (n=140),OS: 11.8 months</a:t>
                  </a:r>
                </a:p>
                <a:p>
                  <a:pPr defTabSz="914400" fontAlgn="base">
                    <a:lnSpc>
                      <a:spcPct val="90000"/>
                    </a:lnSpc>
                    <a:spcBef>
                      <a:spcPct val="0"/>
                    </a:spcBef>
                    <a:spcAft>
                      <a:spcPct val="0"/>
                    </a:spcAft>
                    <a:defRPr/>
                  </a:pPr>
                  <a:r>
                    <a:rPr lang="en-GB" sz="1000" dirty="0">
                      <a:solidFill>
                        <a:schemeClr val="tx2"/>
                      </a:solidFill>
                      <a:latin typeface="+mn-lt"/>
                    </a:rPr>
                    <a:t>Log-rank p-value=0.593</a:t>
                  </a:r>
                </a:p>
              </p:txBody>
            </p:sp>
            <p:cxnSp>
              <p:nvCxnSpPr>
                <p:cNvPr id="135" name="Straight Connector 134">
                  <a:extLst>
                    <a:ext uri="{FF2B5EF4-FFF2-40B4-BE49-F238E27FC236}">
                      <a16:creationId xmlns:a16="http://schemas.microsoft.com/office/drawing/2014/main" id="{0E4F8422-F22E-43C4-9DDA-3780FB0E4313}"/>
                    </a:ext>
                  </a:extLst>
                </p:cNvPr>
                <p:cNvCxnSpPr>
                  <a:cxnSpLocks/>
                </p:cNvCxnSpPr>
                <p:nvPr/>
              </p:nvCxnSpPr>
              <p:spPr>
                <a:xfrm flipH="1">
                  <a:off x="3801123" y="3129795"/>
                  <a:ext cx="180001" cy="0"/>
                </a:xfrm>
                <a:prstGeom prst="line">
                  <a:avLst/>
                </a:prstGeom>
                <a:ln w="12700">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EA32FDE-5E8E-4128-9D4B-4C5E2182D0AE}"/>
                    </a:ext>
                  </a:extLst>
                </p:cNvPr>
                <p:cNvCxnSpPr>
                  <a:cxnSpLocks/>
                </p:cNvCxnSpPr>
                <p:nvPr/>
              </p:nvCxnSpPr>
              <p:spPr>
                <a:xfrm flipH="1">
                  <a:off x="3803998" y="3311635"/>
                  <a:ext cx="180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37" name="TextBox 116">
                  <a:extLst>
                    <a:ext uri="{FF2B5EF4-FFF2-40B4-BE49-F238E27FC236}">
                      <a16:creationId xmlns:a16="http://schemas.microsoft.com/office/drawing/2014/main" id="{61784252-26EF-49A7-AAA9-BB9BC2EAB6AC}"/>
                    </a:ext>
                  </a:extLst>
                </p:cNvPr>
                <p:cNvSpPr txBox="1">
                  <a:spLocks noChangeArrowheads="1"/>
                </p:cNvSpPr>
                <p:nvPr/>
              </p:nvSpPr>
              <p:spPr bwMode="auto">
                <a:xfrm>
                  <a:off x="4044737" y="3043697"/>
                  <a:ext cx="2404417" cy="185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Lenvatinib (n=70),OS: 13.3 months</a:t>
                  </a:r>
                </a:p>
              </p:txBody>
            </p:sp>
            <p:sp>
              <p:nvSpPr>
                <p:cNvPr id="138" name="TextBox 116">
                  <a:extLst>
                    <a:ext uri="{FF2B5EF4-FFF2-40B4-BE49-F238E27FC236}">
                      <a16:creationId xmlns:a16="http://schemas.microsoft.com/office/drawing/2014/main" id="{9F6A445C-9DB8-4061-8D5A-A5AFB0441262}"/>
                    </a:ext>
                  </a:extLst>
                </p:cNvPr>
                <p:cNvSpPr txBox="1">
                  <a:spLocks noChangeArrowheads="1"/>
                </p:cNvSpPr>
                <p:nvPr/>
              </p:nvSpPr>
              <p:spPr bwMode="auto">
                <a:xfrm>
                  <a:off x="3772279" y="2867111"/>
                  <a:ext cx="2404417" cy="18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Treatment</a:t>
                  </a:r>
                </a:p>
              </p:txBody>
            </p:sp>
          </p:grpSp>
          <p:grpSp>
            <p:nvGrpSpPr>
              <p:cNvPr id="110" name="Group 109">
                <a:extLst>
                  <a:ext uri="{FF2B5EF4-FFF2-40B4-BE49-F238E27FC236}">
                    <a16:creationId xmlns:a16="http://schemas.microsoft.com/office/drawing/2014/main" id="{AA8885A7-03E2-4FD7-A95A-854CC46FF42E}"/>
                  </a:ext>
                </a:extLst>
              </p:cNvPr>
              <p:cNvGrpSpPr/>
              <p:nvPr/>
            </p:nvGrpSpPr>
            <p:grpSpPr>
              <a:xfrm>
                <a:off x="2327057" y="4810908"/>
                <a:ext cx="3273738" cy="81467"/>
                <a:chOff x="2327057" y="4810908"/>
                <a:chExt cx="3273738" cy="81467"/>
              </a:xfrm>
            </p:grpSpPr>
            <p:cxnSp>
              <p:nvCxnSpPr>
                <p:cNvPr id="126" name="Straight Connector 125">
                  <a:extLst>
                    <a:ext uri="{FF2B5EF4-FFF2-40B4-BE49-F238E27FC236}">
                      <a16:creationId xmlns:a16="http://schemas.microsoft.com/office/drawing/2014/main" id="{7DFCD768-DCD0-4FF4-AC71-AB3FF37337B6}"/>
                    </a:ext>
                  </a:extLst>
                </p:cNvPr>
                <p:cNvCxnSpPr>
                  <a:cxnSpLocks noChangeShapeType="1"/>
                </p:cNvCxnSpPr>
                <p:nvPr/>
              </p:nvCxnSpPr>
              <p:spPr bwMode="auto">
                <a:xfrm rot="16200000">
                  <a:off x="5103667"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27" name="Straight Connector 126">
                  <a:extLst>
                    <a:ext uri="{FF2B5EF4-FFF2-40B4-BE49-F238E27FC236}">
                      <a16:creationId xmlns:a16="http://schemas.microsoft.com/office/drawing/2014/main" id="{F05D7517-1F34-41FF-A9F7-D6C291FE35D4}"/>
                    </a:ext>
                  </a:extLst>
                </p:cNvPr>
                <p:cNvCxnSpPr>
                  <a:cxnSpLocks noChangeShapeType="1"/>
                </p:cNvCxnSpPr>
                <p:nvPr/>
              </p:nvCxnSpPr>
              <p:spPr bwMode="auto">
                <a:xfrm rot="16200000">
                  <a:off x="2291056" y="4851637"/>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28" name="Straight Connector 138">
                  <a:extLst>
                    <a:ext uri="{FF2B5EF4-FFF2-40B4-BE49-F238E27FC236}">
                      <a16:creationId xmlns:a16="http://schemas.microsoft.com/office/drawing/2014/main" id="{D7EA14EF-D17A-46D5-9EF8-967F7F58C5F1}"/>
                    </a:ext>
                  </a:extLst>
                </p:cNvPr>
                <p:cNvCxnSpPr>
                  <a:cxnSpLocks noChangeShapeType="1"/>
                </p:cNvCxnSpPr>
                <p:nvPr/>
              </p:nvCxnSpPr>
              <p:spPr bwMode="auto">
                <a:xfrm rot="16200000">
                  <a:off x="2755638"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29" name="Straight Connector 125">
                  <a:extLst>
                    <a:ext uri="{FF2B5EF4-FFF2-40B4-BE49-F238E27FC236}">
                      <a16:creationId xmlns:a16="http://schemas.microsoft.com/office/drawing/2014/main" id="{B8647678-4137-4B44-A1B9-27F064E09CC7}"/>
                    </a:ext>
                  </a:extLst>
                </p:cNvPr>
                <p:cNvCxnSpPr>
                  <a:cxnSpLocks noChangeShapeType="1"/>
                </p:cNvCxnSpPr>
                <p:nvPr/>
              </p:nvCxnSpPr>
              <p:spPr bwMode="auto">
                <a:xfrm rot="16200000">
                  <a:off x="3219425"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0" name="Straight Connector 125">
                  <a:extLst>
                    <a:ext uri="{FF2B5EF4-FFF2-40B4-BE49-F238E27FC236}">
                      <a16:creationId xmlns:a16="http://schemas.microsoft.com/office/drawing/2014/main" id="{B1F50859-3668-42C9-9E60-DB4AAED8AD64}"/>
                    </a:ext>
                  </a:extLst>
                </p:cNvPr>
                <p:cNvCxnSpPr>
                  <a:cxnSpLocks noChangeShapeType="1"/>
                </p:cNvCxnSpPr>
                <p:nvPr/>
              </p:nvCxnSpPr>
              <p:spPr bwMode="auto">
                <a:xfrm rot="16200000">
                  <a:off x="5564794" y="4851638"/>
                  <a:ext cx="72001"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1" name="Straight Connector 125">
                  <a:extLst>
                    <a:ext uri="{FF2B5EF4-FFF2-40B4-BE49-F238E27FC236}">
                      <a16:creationId xmlns:a16="http://schemas.microsoft.com/office/drawing/2014/main" id="{1D239091-FA27-4F5B-9E90-6F43B26A64D3}"/>
                    </a:ext>
                  </a:extLst>
                </p:cNvPr>
                <p:cNvCxnSpPr>
                  <a:cxnSpLocks noChangeShapeType="1"/>
                </p:cNvCxnSpPr>
                <p:nvPr/>
              </p:nvCxnSpPr>
              <p:spPr bwMode="auto">
                <a:xfrm rot="16200000">
                  <a:off x="3702471" y="4846909"/>
                  <a:ext cx="72002"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2" name="Straight Connector 125">
                  <a:extLst>
                    <a:ext uri="{FF2B5EF4-FFF2-40B4-BE49-F238E27FC236}">
                      <a16:creationId xmlns:a16="http://schemas.microsoft.com/office/drawing/2014/main" id="{A8E7E7BD-1316-4896-B44A-52C3C4F1E39C}"/>
                    </a:ext>
                  </a:extLst>
                </p:cNvPr>
                <p:cNvCxnSpPr>
                  <a:cxnSpLocks noChangeShapeType="1"/>
                </p:cNvCxnSpPr>
                <p:nvPr/>
              </p:nvCxnSpPr>
              <p:spPr bwMode="auto">
                <a:xfrm rot="16200000">
                  <a:off x="4164922" y="4851641"/>
                  <a:ext cx="72003"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133" name="Straight Connector 125">
                  <a:extLst>
                    <a:ext uri="{FF2B5EF4-FFF2-40B4-BE49-F238E27FC236}">
                      <a16:creationId xmlns:a16="http://schemas.microsoft.com/office/drawing/2014/main" id="{F3609FB6-CD5D-427A-A5BF-386AC8BDD4F9}"/>
                    </a:ext>
                  </a:extLst>
                </p:cNvPr>
                <p:cNvCxnSpPr>
                  <a:cxnSpLocks noChangeShapeType="1"/>
                </p:cNvCxnSpPr>
                <p:nvPr/>
              </p:nvCxnSpPr>
              <p:spPr bwMode="auto">
                <a:xfrm rot="16200000">
                  <a:off x="4631037" y="4856374"/>
                  <a:ext cx="72002"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sp>
            <p:nvSpPr>
              <p:cNvPr id="111" name="TextBox 115">
                <a:extLst>
                  <a:ext uri="{FF2B5EF4-FFF2-40B4-BE49-F238E27FC236}">
                    <a16:creationId xmlns:a16="http://schemas.microsoft.com/office/drawing/2014/main" id="{2692E68F-2325-4C01-9ABB-01B1602B4ADC}"/>
                  </a:ext>
                </a:extLst>
              </p:cNvPr>
              <p:cNvSpPr txBox="1">
                <a:spLocks noChangeArrowheads="1"/>
              </p:cNvSpPr>
              <p:nvPr/>
            </p:nvSpPr>
            <p:spPr bwMode="auto">
              <a:xfrm rot="16200000">
                <a:off x="-4285" y="3407641"/>
                <a:ext cx="3568115" cy="194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Survival probability (%)</a:t>
                </a:r>
                <a:endParaRPr kumimoji="0" lang="en-GB" sz="1200" b="0" i="0" u="none" strike="noStrike" kern="1200" cap="none" spc="0" normalizeH="0" baseline="0" dirty="0">
                  <a:ln>
                    <a:noFill/>
                  </a:ln>
                  <a:solidFill>
                    <a:schemeClr val="tx2"/>
                  </a:solidFill>
                  <a:effectLst/>
                  <a:uLnTx/>
                  <a:uFillTx/>
                  <a:latin typeface="+mn-lt"/>
                </a:endParaRPr>
              </a:p>
            </p:txBody>
          </p:sp>
          <p:sp>
            <p:nvSpPr>
              <p:cNvPr id="112" name="TextBox 117">
                <a:extLst>
                  <a:ext uri="{FF2B5EF4-FFF2-40B4-BE49-F238E27FC236}">
                    <a16:creationId xmlns:a16="http://schemas.microsoft.com/office/drawing/2014/main" id="{F527D9A3-D7E2-4CFF-80E4-EF68A475168D}"/>
                  </a:ext>
                </a:extLst>
              </p:cNvPr>
              <p:cNvSpPr txBox="1">
                <a:spLocks noChangeArrowheads="1"/>
              </p:cNvSpPr>
              <p:nvPr/>
            </p:nvSpPr>
            <p:spPr bwMode="auto">
              <a:xfrm>
                <a:off x="3548129" y="4900954"/>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rPr>
                  <a:t>1</a:t>
                </a:r>
                <a:r>
                  <a:rPr lang="en-GB" sz="1200" dirty="0">
                    <a:solidFill>
                      <a:schemeClr val="tx2"/>
                    </a:solidFill>
                    <a:latin typeface="+mn-lt"/>
                  </a:rPr>
                  <a:t>8</a:t>
                </a:r>
                <a:endParaRPr kumimoji="0" lang="en-GB" sz="1200" b="0" i="0" u="none" strike="noStrike" kern="1200" cap="none" spc="0" normalizeH="0" baseline="0" dirty="0">
                  <a:ln>
                    <a:noFill/>
                  </a:ln>
                  <a:solidFill>
                    <a:schemeClr val="tx2"/>
                  </a:solidFill>
                  <a:effectLst/>
                  <a:uLnTx/>
                  <a:uFillTx/>
                  <a:latin typeface="+mn-lt"/>
                </a:endParaRPr>
              </a:p>
            </p:txBody>
          </p:sp>
          <p:sp>
            <p:nvSpPr>
              <p:cNvPr id="113" name="TextBox 117">
                <a:extLst>
                  <a:ext uri="{FF2B5EF4-FFF2-40B4-BE49-F238E27FC236}">
                    <a16:creationId xmlns:a16="http://schemas.microsoft.com/office/drawing/2014/main" id="{4571E860-0AB0-4C5D-B6E3-827C32F381EE}"/>
                  </a:ext>
                </a:extLst>
              </p:cNvPr>
              <p:cNvSpPr txBox="1">
                <a:spLocks noChangeArrowheads="1"/>
              </p:cNvSpPr>
              <p:nvPr/>
            </p:nvSpPr>
            <p:spPr bwMode="auto">
              <a:xfrm>
                <a:off x="4010581" y="4905686"/>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24</a:t>
                </a:r>
              </a:p>
            </p:txBody>
          </p:sp>
          <p:sp>
            <p:nvSpPr>
              <p:cNvPr id="114" name="TextBox 117">
                <a:extLst>
                  <a:ext uri="{FF2B5EF4-FFF2-40B4-BE49-F238E27FC236}">
                    <a16:creationId xmlns:a16="http://schemas.microsoft.com/office/drawing/2014/main" id="{E2417FFE-9AB5-4F98-A60D-5777750A3F94}"/>
                  </a:ext>
                </a:extLst>
              </p:cNvPr>
              <p:cNvSpPr txBox="1">
                <a:spLocks noChangeArrowheads="1"/>
              </p:cNvSpPr>
              <p:nvPr/>
            </p:nvSpPr>
            <p:spPr bwMode="auto">
              <a:xfrm>
                <a:off x="4476696" y="491041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200" b="0" i="0" u="none" strike="noStrike" kern="1200" cap="none" spc="0" normalizeH="0" baseline="0" dirty="0">
                    <a:ln>
                      <a:noFill/>
                    </a:ln>
                    <a:solidFill>
                      <a:schemeClr val="tx2"/>
                    </a:solidFill>
                    <a:effectLst/>
                    <a:uLnTx/>
                    <a:uFillTx/>
                    <a:latin typeface="+mn-lt"/>
                    <a:ea typeface="+mn-ea"/>
                    <a:cs typeface="+mn-cs"/>
                  </a:rPr>
                  <a:t>30</a:t>
                </a:r>
              </a:p>
            </p:txBody>
          </p:sp>
          <p:sp>
            <p:nvSpPr>
              <p:cNvPr id="115" name="TextBox 116">
                <a:extLst>
                  <a:ext uri="{FF2B5EF4-FFF2-40B4-BE49-F238E27FC236}">
                    <a16:creationId xmlns:a16="http://schemas.microsoft.com/office/drawing/2014/main" id="{B0842A8D-6228-45A4-9E87-F9D4E8801A8B}"/>
                  </a:ext>
                </a:extLst>
              </p:cNvPr>
              <p:cNvSpPr txBox="1">
                <a:spLocks noChangeArrowheads="1"/>
              </p:cNvSpPr>
              <p:nvPr/>
            </p:nvSpPr>
            <p:spPr bwMode="auto">
              <a:xfrm>
                <a:off x="2124727" y="5502398"/>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81</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241</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116" name="TextBox 117">
                <a:extLst>
                  <a:ext uri="{FF2B5EF4-FFF2-40B4-BE49-F238E27FC236}">
                    <a16:creationId xmlns:a16="http://schemas.microsoft.com/office/drawing/2014/main" id="{5AD25694-CFD2-47F9-9DAA-EA60663B83B5}"/>
                  </a:ext>
                </a:extLst>
              </p:cNvPr>
              <p:cNvSpPr txBox="1">
                <a:spLocks noChangeArrowheads="1"/>
              </p:cNvSpPr>
              <p:nvPr/>
            </p:nvSpPr>
            <p:spPr bwMode="auto">
              <a:xfrm>
                <a:off x="4941333"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2</a:t>
                </a:r>
              </a:p>
            </p:txBody>
          </p:sp>
          <p:sp>
            <p:nvSpPr>
              <p:cNvPr id="117" name="TextBox 137">
                <a:extLst>
                  <a:ext uri="{FF2B5EF4-FFF2-40B4-BE49-F238E27FC236}">
                    <a16:creationId xmlns:a16="http://schemas.microsoft.com/office/drawing/2014/main" id="{73559436-4756-4EEF-89D7-3E74253B8EC4}"/>
                  </a:ext>
                </a:extLst>
              </p:cNvPr>
              <p:cNvSpPr txBox="1">
                <a:spLocks noChangeArrowheads="1"/>
              </p:cNvSpPr>
              <p:nvPr/>
            </p:nvSpPr>
            <p:spPr bwMode="auto">
              <a:xfrm>
                <a:off x="2595972"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53</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150</a:t>
                </a:r>
              </a:p>
            </p:txBody>
          </p:sp>
          <p:sp>
            <p:nvSpPr>
              <p:cNvPr id="118" name="TextBox 118">
                <a:extLst>
                  <a:ext uri="{FF2B5EF4-FFF2-40B4-BE49-F238E27FC236}">
                    <a16:creationId xmlns:a16="http://schemas.microsoft.com/office/drawing/2014/main" id="{3FDED06D-6A1D-4E2D-86CC-5C15FA385A3E}"/>
                  </a:ext>
                </a:extLst>
              </p:cNvPr>
              <p:cNvSpPr txBox="1">
                <a:spLocks noChangeArrowheads="1"/>
              </p:cNvSpPr>
              <p:nvPr/>
            </p:nvSpPr>
            <p:spPr bwMode="auto">
              <a:xfrm>
                <a:off x="5417126"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a:t>
                </a:r>
                <a:endParaRPr kumimoji="0" lang="en-GB" sz="1100" b="0" i="0" u="none" strike="noStrike" kern="1200" cap="none" spc="0" normalizeH="0" baseline="0" dirty="0">
                  <a:ln>
                    <a:noFill/>
                  </a:ln>
                  <a:solidFill>
                    <a:schemeClr val="tx2"/>
                  </a:solidFill>
                  <a:effectLst/>
                  <a:uLnTx/>
                  <a:uFillTx/>
                  <a:latin typeface="+mn-lt"/>
                </a:endParaRPr>
              </a:p>
            </p:txBody>
          </p:sp>
          <p:sp>
            <p:nvSpPr>
              <p:cNvPr id="119" name="TextBox 117">
                <a:extLst>
                  <a:ext uri="{FF2B5EF4-FFF2-40B4-BE49-F238E27FC236}">
                    <a16:creationId xmlns:a16="http://schemas.microsoft.com/office/drawing/2014/main" id="{93632FF3-AC17-4CE4-BEBC-82D65AC6752E}"/>
                  </a:ext>
                </a:extLst>
              </p:cNvPr>
              <p:cNvSpPr txBox="1">
                <a:spLocks noChangeArrowheads="1"/>
              </p:cNvSpPr>
              <p:nvPr/>
            </p:nvSpPr>
            <p:spPr bwMode="auto">
              <a:xfrm>
                <a:off x="3058424"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12</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103</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120" name="TextBox 117">
                <a:extLst>
                  <a:ext uri="{FF2B5EF4-FFF2-40B4-BE49-F238E27FC236}">
                    <a16:creationId xmlns:a16="http://schemas.microsoft.com/office/drawing/2014/main" id="{11906F97-B859-419C-9B98-D4EFAD62B26C}"/>
                  </a:ext>
                </a:extLst>
              </p:cNvPr>
              <p:cNvSpPr txBox="1">
                <a:spLocks noChangeArrowheads="1"/>
              </p:cNvSpPr>
              <p:nvPr/>
            </p:nvSpPr>
            <p:spPr bwMode="auto">
              <a:xfrm>
                <a:off x="3541471" y="5497667"/>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rPr>
                  <a:t>1</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66</a:t>
                </a:r>
                <a:endParaRPr kumimoji="0" lang="en-GB" sz="1100" b="0" i="0" u="none" strike="noStrike" kern="1200" cap="none" spc="0" normalizeH="0" baseline="0" dirty="0">
                  <a:ln>
                    <a:noFill/>
                  </a:ln>
                  <a:solidFill>
                    <a:schemeClr val="tx2"/>
                  </a:solidFill>
                  <a:effectLst/>
                  <a:uLnTx/>
                  <a:uFillTx/>
                  <a:latin typeface="+mn-lt"/>
                </a:endParaRPr>
              </a:p>
            </p:txBody>
          </p:sp>
          <p:sp>
            <p:nvSpPr>
              <p:cNvPr id="121" name="TextBox 117">
                <a:extLst>
                  <a:ext uri="{FF2B5EF4-FFF2-40B4-BE49-F238E27FC236}">
                    <a16:creationId xmlns:a16="http://schemas.microsoft.com/office/drawing/2014/main" id="{E57E276F-5236-457A-8C27-6E05F6C77289}"/>
                  </a:ext>
                </a:extLst>
              </p:cNvPr>
              <p:cNvSpPr txBox="1">
                <a:spLocks noChangeArrowheads="1"/>
              </p:cNvSpPr>
              <p:nvPr/>
            </p:nvSpPr>
            <p:spPr bwMode="auto">
              <a:xfrm>
                <a:off x="4003923" y="5502399"/>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25</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122" name="TextBox 117">
                <a:extLst>
                  <a:ext uri="{FF2B5EF4-FFF2-40B4-BE49-F238E27FC236}">
                    <a16:creationId xmlns:a16="http://schemas.microsoft.com/office/drawing/2014/main" id="{08957083-A654-4A76-ADE5-A9F544160378}"/>
                  </a:ext>
                </a:extLst>
              </p:cNvPr>
              <p:cNvSpPr txBox="1">
                <a:spLocks noChangeArrowheads="1"/>
              </p:cNvSpPr>
              <p:nvPr/>
            </p:nvSpPr>
            <p:spPr bwMode="auto">
              <a:xfrm>
                <a:off x="4470037" y="5507132"/>
                <a:ext cx="391332" cy="33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12</a:t>
                </a:r>
                <a:endParaRPr kumimoji="0" lang="en-GB" sz="1100" b="0" i="0" u="none" strike="noStrike" kern="1200" cap="none" spc="0" normalizeH="0" baseline="0" dirty="0">
                  <a:ln>
                    <a:noFill/>
                  </a:ln>
                  <a:solidFill>
                    <a:schemeClr val="tx2"/>
                  </a:solidFill>
                  <a:effectLst/>
                  <a:uLnTx/>
                  <a:uFillTx/>
                  <a:latin typeface="+mn-lt"/>
                  <a:ea typeface="+mn-ea"/>
                  <a:cs typeface="+mn-cs"/>
                </a:endParaRPr>
              </a:p>
            </p:txBody>
          </p:sp>
          <p:sp>
            <p:nvSpPr>
              <p:cNvPr id="123" name="TextBox 100">
                <a:extLst>
                  <a:ext uri="{FF2B5EF4-FFF2-40B4-BE49-F238E27FC236}">
                    <a16:creationId xmlns:a16="http://schemas.microsoft.com/office/drawing/2014/main" id="{C3321C1B-EC7B-4F36-B71E-02C66E4497F7}"/>
                  </a:ext>
                </a:extLst>
              </p:cNvPr>
              <p:cNvSpPr txBox="1">
                <a:spLocks noChangeArrowheads="1"/>
              </p:cNvSpPr>
              <p:nvPr/>
            </p:nvSpPr>
            <p:spPr bwMode="auto">
              <a:xfrm>
                <a:off x="1950525" y="3594155"/>
                <a:ext cx="165136" cy="2512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GB" sz="1200" dirty="0">
                    <a:solidFill>
                      <a:schemeClr val="tx2"/>
                    </a:solidFill>
                    <a:latin typeface="+mn-lt"/>
                  </a:rPr>
                  <a:t>4</a:t>
                </a:r>
                <a:r>
                  <a:rPr kumimoji="0" lang="en-GB" sz="1200" b="0" i="0" u="none" strike="noStrike" kern="1200" cap="none" spc="0" normalizeH="0" baseline="0" dirty="0">
                    <a:ln>
                      <a:noFill/>
                    </a:ln>
                    <a:solidFill>
                      <a:schemeClr val="tx2"/>
                    </a:solidFill>
                    <a:effectLst/>
                    <a:uLnTx/>
                    <a:uFillTx/>
                    <a:latin typeface="+mn-lt"/>
                    <a:ea typeface="+mn-ea"/>
                    <a:cs typeface="+mn-cs"/>
                  </a:rPr>
                  <a:t>0</a:t>
                </a:r>
              </a:p>
            </p:txBody>
          </p:sp>
          <p:cxnSp>
            <p:nvCxnSpPr>
              <p:cNvPr id="124" name="Straight Connector 108">
                <a:extLst>
                  <a:ext uri="{FF2B5EF4-FFF2-40B4-BE49-F238E27FC236}">
                    <a16:creationId xmlns:a16="http://schemas.microsoft.com/office/drawing/2014/main" id="{C50B08CE-70E0-413F-A0E2-A00C48A15641}"/>
                  </a:ext>
                </a:extLst>
              </p:cNvPr>
              <p:cNvCxnSpPr>
                <a:cxnSpLocks noChangeShapeType="1"/>
              </p:cNvCxnSpPr>
              <p:nvPr/>
            </p:nvCxnSpPr>
            <p:spPr bwMode="auto">
              <a:xfrm>
                <a:off x="2170749" y="3717429"/>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125" name="TextBox 116">
                <a:extLst>
                  <a:ext uri="{FF2B5EF4-FFF2-40B4-BE49-F238E27FC236}">
                    <a16:creationId xmlns:a16="http://schemas.microsoft.com/office/drawing/2014/main" id="{3C6E1383-0DD7-4908-A5C9-936AD7D2FEEB}"/>
                  </a:ext>
                </a:extLst>
              </p:cNvPr>
              <p:cNvSpPr txBox="1">
                <a:spLocks noChangeArrowheads="1"/>
              </p:cNvSpPr>
              <p:nvPr/>
            </p:nvSpPr>
            <p:spPr bwMode="auto">
              <a:xfrm>
                <a:off x="1254542" y="5278314"/>
                <a:ext cx="897869" cy="691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Patients at risk</a:t>
                </a:r>
              </a:p>
              <a:p>
                <a:pPr marL="0" marR="0" lvl="0" indent="0" algn="r" defTabSz="914400" rtl="0" eaLnBrk="1" fontAlgn="base" latinLnBrk="0" hangingPunct="1">
                  <a:lnSpc>
                    <a:spcPct val="100000"/>
                  </a:lnSpc>
                  <a:spcBef>
                    <a:spcPct val="0"/>
                  </a:spcBef>
                  <a:spcAft>
                    <a:spcPct val="0"/>
                  </a:spcAft>
                  <a:buClrTx/>
                  <a:buSzTx/>
                  <a:buFontTx/>
                  <a:buNone/>
                  <a:tabLst/>
                  <a:defRPr/>
                </a:pPr>
                <a:r>
                  <a:rPr lang="en-GB" sz="1100" dirty="0">
                    <a:solidFill>
                      <a:schemeClr val="tx2"/>
                    </a:solidFill>
                    <a:latin typeface="+mn-lt"/>
                  </a:rPr>
                  <a:t>Lenvatinib</a:t>
                </a:r>
              </a:p>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100" b="0" i="0" u="none" strike="noStrike" kern="1200" cap="none" spc="0" normalizeH="0" baseline="0" dirty="0">
                    <a:ln>
                      <a:noFill/>
                    </a:ln>
                    <a:solidFill>
                      <a:schemeClr val="tx2"/>
                    </a:solidFill>
                    <a:effectLst/>
                    <a:uLnTx/>
                    <a:uFillTx/>
                    <a:latin typeface="+mn-lt"/>
                    <a:ea typeface="+mn-ea"/>
                    <a:cs typeface="+mn-cs"/>
                  </a:rPr>
                  <a:t>Sorafenib</a:t>
                </a:r>
              </a:p>
            </p:txBody>
          </p:sp>
        </p:grpSp>
        <p:sp>
          <p:nvSpPr>
            <p:cNvPr id="410" name="Freeform: Shape 409">
              <a:extLst>
                <a:ext uri="{FF2B5EF4-FFF2-40B4-BE49-F238E27FC236}">
                  <a16:creationId xmlns:a16="http://schemas.microsoft.com/office/drawing/2014/main" id="{2B022CFE-F458-4756-97AE-B5AE30F4F8A8}"/>
                </a:ext>
              </a:extLst>
            </p:cNvPr>
            <p:cNvSpPr/>
            <p:nvPr/>
          </p:nvSpPr>
          <p:spPr>
            <a:xfrm>
              <a:off x="7110536" y="2778891"/>
              <a:ext cx="1742567" cy="1102401"/>
            </a:xfrm>
            <a:custGeom>
              <a:avLst/>
              <a:gdLst>
                <a:gd name="connsiteX0" fmla="*/ 0 w 1742567"/>
                <a:gd name="connsiteY0" fmla="*/ 0 h 1102401"/>
                <a:gd name="connsiteX1" fmla="*/ 81721 w 1742567"/>
                <a:gd name="connsiteY1" fmla="*/ 0 h 1102401"/>
                <a:gd name="connsiteX2" fmla="*/ 81721 w 1742567"/>
                <a:gd name="connsiteY2" fmla="*/ 57700 h 1102401"/>
                <a:gd name="connsiteX3" fmla="*/ 103326 w 1742567"/>
                <a:gd name="connsiteY3" fmla="*/ 57700 h 1102401"/>
                <a:gd name="connsiteX4" fmla="*/ 103326 w 1742567"/>
                <a:gd name="connsiteY4" fmla="*/ 87694 h 1102401"/>
                <a:gd name="connsiteX5" fmla="*/ 103326 w 1742567"/>
                <a:gd name="connsiteY5" fmla="*/ 117688 h 1102401"/>
                <a:gd name="connsiteX6" fmla="*/ 147809 w 1742567"/>
                <a:gd name="connsiteY6" fmla="*/ 117688 h 1102401"/>
                <a:gd name="connsiteX7" fmla="*/ 147809 w 1742567"/>
                <a:gd name="connsiteY7" fmla="*/ 146538 h 1102401"/>
                <a:gd name="connsiteX8" fmla="*/ 157341 w 1742567"/>
                <a:gd name="connsiteY8" fmla="*/ 146538 h 1102401"/>
                <a:gd name="connsiteX9" fmla="*/ 157341 w 1742567"/>
                <a:gd name="connsiteY9" fmla="*/ 190893 h 1102401"/>
                <a:gd name="connsiteX10" fmla="*/ 164585 w 1742567"/>
                <a:gd name="connsiteY10" fmla="*/ 190893 h 1102401"/>
                <a:gd name="connsiteX11" fmla="*/ 164585 w 1742567"/>
                <a:gd name="connsiteY11" fmla="*/ 219743 h 1102401"/>
                <a:gd name="connsiteX12" fmla="*/ 191020 w 1742567"/>
                <a:gd name="connsiteY12" fmla="*/ 219743 h 1102401"/>
                <a:gd name="connsiteX13" fmla="*/ 191020 w 1742567"/>
                <a:gd name="connsiteY13" fmla="*/ 275028 h 1102401"/>
                <a:gd name="connsiteX14" fmla="*/ 306293 w 1742567"/>
                <a:gd name="connsiteY14" fmla="*/ 275028 h 1102401"/>
                <a:gd name="connsiteX15" fmla="*/ 306293 w 1742567"/>
                <a:gd name="connsiteY15" fmla="*/ 303878 h 1102401"/>
                <a:gd name="connsiteX16" fmla="*/ 312267 w 1742567"/>
                <a:gd name="connsiteY16" fmla="*/ 303878 h 1102401"/>
                <a:gd name="connsiteX17" fmla="*/ 312267 w 1742567"/>
                <a:gd name="connsiteY17" fmla="*/ 327899 h 1102401"/>
                <a:gd name="connsiteX18" fmla="*/ 325484 w 1742567"/>
                <a:gd name="connsiteY18" fmla="*/ 327899 h 1102401"/>
                <a:gd name="connsiteX19" fmla="*/ 325484 w 1742567"/>
                <a:gd name="connsiteY19" fmla="*/ 362722 h 1102401"/>
                <a:gd name="connsiteX20" fmla="*/ 365137 w 1742567"/>
                <a:gd name="connsiteY20" fmla="*/ 362722 h 1102401"/>
                <a:gd name="connsiteX21" fmla="*/ 365137 w 1742567"/>
                <a:gd name="connsiteY21" fmla="*/ 415466 h 1102401"/>
                <a:gd name="connsiteX22" fmla="*/ 384328 w 1742567"/>
                <a:gd name="connsiteY22" fmla="*/ 415466 h 1102401"/>
                <a:gd name="connsiteX23" fmla="*/ 384328 w 1742567"/>
                <a:gd name="connsiteY23" fmla="*/ 450289 h 1102401"/>
                <a:gd name="connsiteX24" fmla="*/ 395131 w 1742567"/>
                <a:gd name="connsiteY24" fmla="*/ 450289 h 1102401"/>
                <a:gd name="connsiteX25" fmla="*/ 395131 w 1742567"/>
                <a:gd name="connsiteY25" fmla="*/ 473166 h 1102401"/>
                <a:gd name="connsiteX26" fmla="*/ 425125 w 1742567"/>
                <a:gd name="connsiteY26" fmla="*/ 473166 h 1102401"/>
                <a:gd name="connsiteX27" fmla="*/ 425125 w 1742567"/>
                <a:gd name="connsiteY27" fmla="*/ 503160 h 1102401"/>
                <a:gd name="connsiteX28" fmla="*/ 450416 w 1742567"/>
                <a:gd name="connsiteY28" fmla="*/ 503160 h 1102401"/>
                <a:gd name="connsiteX29" fmla="*/ 450416 w 1742567"/>
                <a:gd name="connsiteY29" fmla="*/ 533153 h 1102401"/>
                <a:gd name="connsiteX30" fmla="*/ 545228 w 1742567"/>
                <a:gd name="connsiteY30" fmla="*/ 533153 h 1102401"/>
                <a:gd name="connsiteX31" fmla="*/ 545228 w 1742567"/>
                <a:gd name="connsiteY31" fmla="*/ 559589 h 1102401"/>
                <a:gd name="connsiteX32" fmla="*/ 576493 w 1742567"/>
                <a:gd name="connsiteY32" fmla="*/ 559589 h 1102401"/>
                <a:gd name="connsiteX33" fmla="*/ 576493 w 1742567"/>
                <a:gd name="connsiteY33" fmla="*/ 591997 h 1102401"/>
                <a:gd name="connsiteX34" fmla="*/ 695324 w 1742567"/>
                <a:gd name="connsiteY34" fmla="*/ 591997 h 1102401"/>
                <a:gd name="connsiteX35" fmla="*/ 695324 w 1742567"/>
                <a:gd name="connsiteY35" fmla="*/ 636480 h 1102401"/>
                <a:gd name="connsiteX36" fmla="*/ 701298 w 1742567"/>
                <a:gd name="connsiteY36" fmla="*/ 636480 h 1102401"/>
                <a:gd name="connsiteX37" fmla="*/ 701298 w 1742567"/>
                <a:gd name="connsiteY37" fmla="*/ 667617 h 1102401"/>
                <a:gd name="connsiteX38" fmla="*/ 766242 w 1742567"/>
                <a:gd name="connsiteY38" fmla="*/ 667617 h 1102401"/>
                <a:gd name="connsiteX39" fmla="*/ 766242 w 1742567"/>
                <a:gd name="connsiteY39" fmla="*/ 708541 h 1102401"/>
                <a:gd name="connsiteX40" fmla="*/ 840718 w 1742567"/>
                <a:gd name="connsiteY40" fmla="*/ 708541 h 1102401"/>
                <a:gd name="connsiteX41" fmla="*/ 840718 w 1742567"/>
                <a:gd name="connsiteY41" fmla="*/ 809453 h 1102401"/>
                <a:gd name="connsiteX42" fmla="*/ 1138496 w 1742567"/>
                <a:gd name="connsiteY42" fmla="*/ 809453 h 1102401"/>
                <a:gd name="connsiteX43" fmla="*/ 1138496 w 1742567"/>
                <a:gd name="connsiteY43" fmla="*/ 942646 h 1102401"/>
                <a:gd name="connsiteX44" fmla="*/ 1160102 w 1742567"/>
                <a:gd name="connsiteY44" fmla="*/ 942646 h 1102401"/>
                <a:gd name="connsiteX45" fmla="*/ 1160102 w 1742567"/>
                <a:gd name="connsiteY45" fmla="*/ 1102401 h 1102401"/>
                <a:gd name="connsiteX46" fmla="*/ 1742568 w 1742567"/>
                <a:gd name="connsiteY46" fmla="*/ 1102401 h 11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742567" h="1102401">
                  <a:moveTo>
                    <a:pt x="0" y="0"/>
                  </a:moveTo>
                  <a:lnTo>
                    <a:pt x="81721" y="0"/>
                  </a:lnTo>
                  <a:lnTo>
                    <a:pt x="81721" y="57700"/>
                  </a:lnTo>
                  <a:lnTo>
                    <a:pt x="103326" y="57700"/>
                  </a:lnTo>
                  <a:lnTo>
                    <a:pt x="103326" y="87694"/>
                  </a:lnTo>
                  <a:lnTo>
                    <a:pt x="103326" y="117688"/>
                  </a:lnTo>
                  <a:lnTo>
                    <a:pt x="147809" y="117688"/>
                  </a:lnTo>
                  <a:lnTo>
                    <a:pt x="147809" y="146538"/>
                  </a:lnTo>
                  <a:lnTo>
                    <a:pt x="157341" y="146538"/>
                  </a:lnTo>
                  <a:lnTo>
                    <a:pt x="157341" y="190893"/>
                  </a:lnTo>
                  <a:lnTo>
                    <a:pt x="164585" y="190893"/>
                  </a:lnTo>
                  <a:lnTo>
                    <a:pt x="164585" y="219743"/>
                  </a:lnTo>
                  <a:lnTo>
                    <a:pt x="191020" y="219743"/>
                  </a:lnTo>
                  <a:lnTo>
                    <a:pt x="191020" y="275028"/>
                  </a:lnTo>
                  <a:lnTo>
                    <a:pt x="306293" y="275028"/>
                  </a:lnTo>
                  <a:lnTo>
                    <a:pt x="306293" y="303878"/>
                  </a:lnTo>
                  <a:lnTo>
                    <a:pt x="312267" y="303878"/>
                  </a:lnTo>
                  <a:lnTo>
                    <a:pt x="312267" y="327899"/>
                  </a:lnTo>
                  <a:lnTo>
                    <a:pt x="325484" y="327899"/>
                  </a:lnTo>
                  <a:lnTo>
                    <a:pt x="325484" y="362722"/>
                  </a:lnTo>
                  <a:lnTo>
                    <a:pt x="365137" y="362722"/>
                  </a:lnTo>
                  <a:lnTo>
                    <a:pt x="365137" y="415466"/>
                  </a:lnTo>
                  <a:lnTo>
                    <a:pt x="384328" y="415466"/>
                  </a:lnTo>
                  <a:lnTo>
                    <a:pt x="384328" y="450289"/>
                  </a:lnTo>
                  <a:lnTo>
                    <a:pt x="395131" y="450289"/>
                  </a:lnTo>
                  <a:lnTo>
                    <a:pt x="395131" y="473166"/>
                  </a:lnTo>
                  <a:lnTo>
                    <a:pt x="425125" y="473166"/>
                  </a:lnTo>
                  <a:lnTo>
                    <a:pt x="425125" y="503160"/>
                  </a:lnTo>
                  <a:lnTo>
                    <a:pt x="450416" y="503160"/>
                  </a:lnTo>
                  <a:lnTo>
                    <a:pt x="450416" y="533153"/>
                  </a:lnTo>
                  <a:lnTo>
                    <a:pt x="545228" y="533153"/>
                  </a:lnTo>
                  <a:lnTo>
                    <a:pt x="545228" y="559589"/>
                  </a:lnTo>
                  <a:lnTo>
                    <a:pt x="576493" y="559589"/>
                  </a:lnTo>
                  <a:lnTo>
                    <a:pt x="576493" y="591997"/>
                  </a:lnTo>
                  <a:lnTo>
                    <a:pt x="695324" y="591997"/>
                  </a:lnTo>
                  <a:lnTo>
                    <a:pt x="695324" y="636480"/>
                  </a:lnTo>
                  <a:lnTo>
                    <a:pt x="701298" y="636480"/>
                  </a:lnTo>
                  <a:lnTo>
                    <a:pt x="701298" y="667617"/>
                  </a:lnTo>
                  <a:lnTo>
                    <a:pt x="766242" y="667617"/>
                  </a:lnTo>
                  <a:lnTo>
                    <a:pt x="766242" y="708541"/>
                  </a:lnTo>
                  <a:lnTo>
                    <a:pt x="840718" y="708541"/>
                  </a:lnTo>
                  <a:lnTo>
                    <a:pt x="840718" y="809453"/>
                  </a:lnTo>
                  <a:lnTo>
                    <a:pt x="1138496" y="809453"/>
                  </a:lnTo>
                  <a:lnTo>
                    <a:pt x="1138496" y="942646"/>
                  </a:lnTo>
                  <a:lnTo>
                    <a:pt x="1160102" y="942646"/>
                  </a:lnTo>
                  <a:lnTo>
                    <a:pt x="1160102" y="1102401"/>
                  </a:lnTo>
                  <a:lnTo>
                    <a:pt x="1742568" y="1102401"/>
                  </a:lnTo>
                </a:path>
              </a:pathLst>
            </a:custGeom>
            <a:noFill/>
            <a:ln w="12705" cap="flat">
              <a:solidFill>
                <a:schemeClr val="accent2"/>
              </a:solidFill>
              <a:prstDash val="solid"/>
              <a:miter/>
            </a:ln>
          </p:spPr>
          <p:txBody>
            <a:bodyPr rtlCol="0" anchor="ctr"/>
            <a:lstStyle/>
            <a:p>
              <a:endParaRPr lang="en-GB"/>
            </a:p>
          </p:txBody>
        </p:sp>
        <p:grpSp>
          <p:nvGrpSpPr>
            <p:cNvPr id="413" name="Group 412">
              <a:extLst>
                <a:ext uri="{FF2B5EF4-FFF2-40B4-BE49-F238E27FC236}">
                  <a16:creationId xmlns:a16="http://schemas.microsoft.com/office/drawing/2014/main" id="{7D8F5104-D04B-4B30-8859-5744C981F40A}"/>
                </a:ext>
              </a:extLst>
            </p:cNvPr>
            <p:cNvGrpSpPr/>
            <p:nvPr/>
          </p:nvGrpSpPr>
          <p:grpSpPr>
            <a:xfrm>
              <a:off x="7121720" y="2773172"/>
              <a:ext cx="3021374" cy="1562349"/>
              <a:chOff x="7121720" y="2773172"/>
              <a:chExt cx="3021374" cy="1562349"/>
            </a:xfrm>
          </p:grpSpPr>
          <p:sp>
            <p:nvSpPr>
              <p:cNvPr id="293" name="Freeform: Shape 292">
                <a:extLst>
                  <a:ext uri="{FF2B5EF4-FFF2-40B4-BE49-F238E27FC236}">
                    <a16:creationId xmlns:a16="http://schemas.microsoft.com/office/drawing/2014/main" id="{4F283C2A-D5E2-4612-BE45-1349873691A6}"/>
                  </a:ext>
                </a:extLst>
              </p:cNvPr>
              <p:cNvSpPr/>
              <p:nvPr/>
            </p:nvSpPr>
            <p:spPr>
              <a:xfrm>
                <a:off x="7151460" y="277317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94" name="Freeform: Shape 293">
                <a:extLst>
                  <a:ext uri="{FF2B5EF4-FFF2-40B4-BE49-F238E27FC236}">
                    <a16:creationId xmlns:a16="http://schemas.microsoft.com/office/drawing/2014/main" id="{5D1A75B6-9DB0-47F6-A8BC-627C596BD035}"/>
                  </a:ext>
                </a:extLst>
              </p:cNvPr>
              <p:cNvSpPr/>
              <p:nvPr/>
            </p:nvSpPr>
            <p:spPr>
              <a:xfrm>
                <a:off x="7121720" y="280291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95" name="Freeform: Shape 294">
                <a:extLst>
                  <a:ext uri="{FF2B5EF4-FFF2-40B4-BE49-F238E27FC236}">
                    <a16:creationId xmlns:a16="http://schemas.microsoft.com/office/drawing/2014/main" id="{800D1304-4033-4924-808E-C94A32B7D7CF}"/>
                  </a:ext>
                </a:extLst>
              </p:cNvPr>
              <p:cNvSpPr/>
              <p:nvPr/>
            </p:nvSpPr>
            <p:spPr>
              <a:xfrm>
                <a:off x="7249830" y="2862645"/>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296" name="Freeform: Shape 295">
                <a:extLst>
                  <a:ext uri="{FF2B5EF4-FFF2-40B4-BE49-F238E27FC236}">
                    <a16:creationId xmlns:a16="http://schemas.microsoft.com/office/drawing/2014/main" id="{956FFCA9-7BD4-4C31-A88F-E1486693127D}"/>
                  </a:ext>
                </a:extLst>
              </p:cNvPr>
              <p:cNvSpPr/>
              <p:nvPr/>
            </p:nvSpPr>
            <p:spPr>
              <a:xfrm>
                <a:off x="7220217" y="2892385"/>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97" name="Freeform: Shape 296">
                <a:extLst>
                  <a:ext uri="{FF2B5EF4-FFF2-40B4-BE49-F238E27FC236}">
                    <a16:creationId xmlns:a16="http://schemas.microsoft.com/office/drawing/2014/main" id="{B5A1A477-8728-46DE-BC2E-3972779A62CB}"/>
                  </a:ext>
                </a:extLst>
              </p:cNvPr>
              <p:cNvSpPr/>
              <p:nvPr/>
            </p:nvSpPr>
            <p:spPr>
              <a:xfrm>
                <a:off x="7346802" y="3004989"/>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298" name="Freeform: Shape 297">
                <a:extLst>
                  <a:ext uri="{FF2B5EF4-FFF2-40B4-BE49-F238E27FC236}">
                    <a16:creationId xmlns:a16="http://schemas.microsoft.com/office/drawing/2014/main" id="{82B3A03F-313E-4786-A51F-A27289FD01DC}"/>
                  </a:ext>
                </a:extLst>
              </p:cNvPr>
              <p:cNvSpPr/>
              <p:nvPr/>
            </p:nvSpPr>
            <p:spPr>
              <a:xfrm>
                <a:off x="7317189" y="3034729"/>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299" name="Freeform: Shape 298">
                <a:extLst>
                  <a:ext uri="{FF2B5EF4-FFF2-40B4-BE49-F238E27FC236}">
                    <a16:creationId xmlns:a16="http://schemas.microsoft.com/office/drawing/2014/main" id="{E75873B8-1982-4928-A078-B0A7B5A81C52}"/>
                  </a:ext>
                </a:extLst>
              </p:cNvPr>
              <p:cNvSpPr/>
              <p:nvPr/>
            </p:nvSpPr>
            <p:spPr>
              <a:xfrm>
                <a:off x="7369932" y="3047565"/>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00" name="Freeform: Shape 299">
                <a:extLst>
                  <a:ext uri="{FF2B5EF4-FFF2-40B4-BE49-F238E27FC236}">
                    <a16:creationId xmlns:a16="http://schemas.microsoft.com/office/drawing/2014/main" id="{EC5BB4A4-90B3-419B-B6FD-19322A65A0B9}"/>
                  </a:ext>
                </a:extLst>
              </p:cNvPr>
              <p:cNvSpPr/>
              <p:nvPr/>
            </p:nvSpPr>
            <p:spPr>
              <a:xfrm>
                <a:off x="7340193" y="3077305"/>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01" name="Freeform: Shape 300">
                <a:extLst>
                  <a:ext uri="{FF2B5EF4-FFF2-40B4-BE49-F238E27FC236}">
                    <a16:creationId xmlns:a16="http://schemas.microsoft.com/office/drawing/2014/main" id="{5F4E4758-CA54-49F2-81C6-3DF3C0BCBD2F}"/>
                  </a:ext>
                </a:extLst>
              </p:cNvPr>
              <p:cNvSpPr/>
              <p:nvPr/>
            </p:nvSpPr>
            <p:spPr>
              <a:xfrm>
                <a:off x="7435766" y="314542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02" name="Freeform: Shape 301">
                <a:extLst>
                  <a:ext uri="{FF2B5EF4-FFF2-40B4-BE49-F238E27FC236}">
                    <a16:creationId xmlns:a16="http://schemas.microsoft.com/office/drawing/2014/main" id="{5EE5273D-4611-4DF8-912F-17ED3B8CB0E1}"/>
                  </a:ext>
                </a:extLst>
              </p:cNvPr>
              <p:cNvSpPr/>
              <p:nvPr/>
            </p:nvSpPr>
            <p:spPr>
              <a:xfrm>
                <a:off x="7406027" y="3175166"/>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03" name="Freeform: Shape 302">
                <a:extLst>
                  <a:ext uri="{FF2B5EF4-FFF2-40B4-BE49-F238E27FC236}">
                    <a16:creationId xmlns:a16="http://schemas.microsoft.com/office/drawing/2014/main" id="{D3C3F0A6-EE8D-4741-AD1A-0B0D08D261F3}"/>
                  </a:ext>
                </a:extLst>
              </p:cNvPr>
              <p:cNvSpPr/>
              <p:nvPr/>
            </p:nvSpPr>
            <p:spPr>
              <a:xfrm>
                <a:off x="7490670" y="317008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04" name="Freeform: Shape 303">
                <a:extLst>
                  <a:ext uri="{FF2B5EF4-FFF2-40B4-BE49-F238E27FC236}">
                    <a16:creationId xmlns:a16="http://schemas.microsoft.com/office/drawing/2014/main" id="{12A87823-4590-4D93-AD54-EDBE82611933}"/>
                  </a:ext>
                </a:extLst>
              </p:cNvPr>
              <p:cNvSpPr/>
              <p:nvPr/>
            </p:nvSpPr>
            <p:spPr>
              <a:xfrm>
                <a:off x="7460931" y="319982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05" name="Freeform: Shape 304">
                <a:extLst>
                  <a:ext uri="{FF2B5EF4-FFF2-40B4-BE49-F238E27FC236}">
                    <a16:creationId xmlns:a16="http://schemas.microsoft.com/office/drawing/2014/main" id="{26BC53FF-7BC4-488F-9ACE-43D37F6CFBEE}"/>
                  </a:ext>
                </a:extLst>
              </p:cNvPr>
              <p:cNvSpPr/>
              <p:nvPr/>
            </p:nvSpPr>
            <p:spPr>
              <a:xfrm>
                <a:off x="7510497" y="322346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06" name="Freeform: Shape 305">
                <a:extLst>
                  <a:ext uri="{FF2B5EF4-FFF2-40B4-BE49-F238E27FC236}">
                    <a16:creationId xmlns:a16="http://schemas.microsoft.com/office/drawing/2014/main" id="{29EE0AE2-08E3-4101-B3FF-C0625DD60FDA}"/>
                  </a:ext>
                </a:extLst>
              </p:cNvPr>
              <p:cNvSpPr/>
              <p:nvPr/>
            </p:nvSpPr>
            <p:spPr>
              <a:xfrm>
                <a:off x="7480757" y="3253201"/>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07" name="Freeform: Shape 306">
                <a:extLst>
                  <a:ext uri="{FF2B5EF4-FFF2-40B4-BE49-F238E27FC236}">
                    <a16:creationId xmlns:a16="http://schemas.microsoft.com/office/drawing/2014/main" id="{30B2C49D-B2F2-43C4-8792-B17061F44A0E}"/>
                  </a:ext>
                </a:extLst>
              </p:cNvPr>
              <p:cNvSpPr/>
              <p:nvPr/>
            </p:nvSpPr>
            <p:spPr>
              <a:xfrm>
                <a:off x="7589676" y="329793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08" name="Freeform: Shape 307">
                <a:extLst>
                  <a:ext uri="{FF2B5EF4-FFF2-40B4-BE49-F238E27FC236}">
                    <a16:creationId xmlns:a16="http://schemas.microsoft.com/office/drawing/2014/main" id="{C9AB5509-4AB5-4C86-A347-846F6AEA758A}"/>
                  </a:ext>
                </a:extLst>
              </p:cNvPr>
              <p:cNvSpPr/>
              <p:nvPr/>
            </p:nvSpPr>
            <p:spPr>
              <a:xfrm>
                <a:off x="7560063" y="332767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09" name="Freeform: Shape 308">
                <a:extLst>
                  <a:ext uri="{FF2B5EF4-FFF2-40B4-BE49-F238E27FC236}">
                    <a16:creationId xmlns:a16="http://schemas.microsoft.com/office/drawing/2014/main" id="{2AE61D2F-CA0A-4DA9-A9E4-F1EE792C292A}"/>
                  </a:ext>
                </a:extLst>
              </p:cNvPr>
              <p:cNvSpPr/>
              <p:nvPr/>
            </p:nvSpPr>
            <p:spPr>
              <a:xfrm>
                <a:off x="7641402" y="338715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10" name="Freeform: Shape 309">
                <a:extLst>
                  <a:ext uri="{FF2B5EF4-FFF2-40B4-BE49-F238E27FC236}">
                    <a16:creationId xmlns:a16="http://schemas.microsoft.com/office/drawing/2014/main" id="{DFDA2C1C-72B1-4CD6-8670-E0F2F3AF573E}"/>
                  </a:ext>
                </a:extLst>
              </p:cNvPr>
              <p:cNvSpPr/>
              <p:nvPr/>
            </p:nvSpPr>
            <p:spPr>
              <a:xfrm>
                <a:off x="7611663" y="341689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11" name="Freeform: Shape 310">
                <a:extLst>
                  <a:ext uri="{FF2B5EF4-FFF2-40B4-BE49-F238E27FC236}">
                    <a16:creationId xmlns:a16="http://schemas.microsoft.com/office/drawing/2014/main" id="{E625A5DC-1E56-410D-8D79-9DD51AAADD7D}"/>
                  </a:ext>
                </a:extLst>
              </p:cNvPr>
              <p:cNvSpPr/>
              <p:nvPr/>
            </p:nvSpPr>
            <p:spPr>
              <a:xfrm>
                <a:off x="7712193" y="339999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12" name="Freeform: Shape 311">
                <a:extLst>
                  <a:ext uri="{FF2B5EF4-FFF2-40B4-BE49-F238E27FC236}">
                    <a16:creationId xmlns:a16="http://schemas.microsoft.com/office/drawing/2014/main" id="{EDE6943D-1C65-46A8-A34B-CA985608F7F7}"/>
                  </a:ext>
                </a:extLst>
              </p:cNvPr>
              <p:cNvSpPr/>
              <p:nvPr/>
            </p:nvSpPr>
            <p:spPr>
              <a:xfrm>
                <a:off x="7682453" y="3429732"/>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13" name="Freeform: Shape 312">
                <a:extLst>
                  <a:ext uri="{FF2B5EF4-FFF2-40B4-BE49-F238E27FC236}">
                    <a16:creationId xmlns:a16="http://schemas.microsoft.com/office/drawing/2014/main" id="{E8A80673-6C0E-4428-AB74-EE25BC453679}"/>
                  </a:ext>
                </a:extLst>
              </p:cNvPr>
              <p:cNvSpPr/>
              <p:nvPr/>
            </p:nvSpPr>
            <p:spPr>
              <a:xfrm>
                <a:off x="7779171" y="334661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14" name="Freeform: Shape 313">
                <a:extLst>
                  <a:ext uri="{FF2B5EF4-FFF2-40B4-BE49-F238E27FC236}">
                    <a16:creationId xmlns:a16="http://schemas.microsoft.com/office/drawing/2014/main" id="{2983DC74-6858-4993-A6F2-19D3A2E8A956}"/>
                  </a:ext>
                </a:extLst>
              </p:cNvPr>
              <p:cNvSpPr/>
              <p:nvPr/>
            </p:nvSpPr>
            <p:spPr>
              <a:xfrm>
                <a:off x="7749431" y="33763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15" name="Freeform: Shape 314">
                <a:extLst>
                  <a:ext uri="{FF2B5EF4-FFF2-40B4-BE49-F238E27FC236}">
                    <a16:creationId xmlns:a16="http://schemas.microsoft.com/office/drawing/2014/main" id="{9AFD1239-7284-4129-97B9-925D270E122D}"/>
                  </a:ext>
                </a:extLst>
              </p:cNvPr>
              <p:cNvSpPr/>
              <p:nvPr/>
            </p:nvSpPr>
            <p:spPr>
              <a:xfrm>
                <a:off x="7754896" y="334661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16" name="Freeform: Shape 315">
                <a:extLst>
                  <a:ext uri="{FF2B5EF4-FFF2-40B4-BE49-F238E27FC236}">
                    <a16:creationId xmlns:a16="http://schemas.microsoft.com/office/drawing/2014/main" id="{B363C462-DFD6-487F-97FE-99A8E1968C83}"/>
                  </a:ext>
                </a:extLst>
              </p:cNvPr>
              <p:cNvSpPr/>
              <p:nvPr/>
            </p:nvSpPr>
            <p:spPr>
              <a:xfrm>
                <a:off x="7725156" y="33763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17" name="Freeform: Shape 316">
                <a:extLst>
                  <a:ext uri="{FF2B5EF4-FFF2-40B4-BE49-F238E27FC236}">
                    <a16:creationId xmlns:a16="http://schemas.microsoft.com/office/drawing/2014/main" id="{691D28E9-E52D-4F58-84A0-BE875780D64A}"/>
                  </a:ext>
                </a:extLst>
              </p:cNvPr>
              <p:cNvSpPr/>
              <p:nvPr/>
            </p:nvSpPr>
            <p:spPr>
              <a:xfrm>
                <a:off x="7734180" y="334661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18" name="Freeform: Shape 317">
                <a:extLst>
                  <a:ext uri="{FF2B5EF4-FFF2-40B4-BE49-F238E27FC236}">
                    <a16:creationId xmlns:a16="http://schemas.microsoft.com/office/drawing/2014/main" id="{772CF70A-907F-4C82-AE75-A9314C5A54C1}"/>
                  </a:ext>
                </a:extLst>
              </p:cNvPr>
              <p:cNvSpPr/>
              <p:nvPr/>
            </p:nvSpPr>
            <p:spPr>
              <a:xfrm>
                <a:off x="7704440" y="33763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19" name="Freeform: Shape 318">
                <a:extLst>
                  <a:ext uri="{FF2B5EF4-FFF2-40B4-BE49-F238E27FC236}">
                    <a16:creationId xmlns:a16="http://schemas.microsoft.com/office/drawing/2014/main" id="{41E48C4F-7BDB-49C0-9F06-B3FAC1BA636A}"/>
                  </a:ext>
                </a:extLst>
              </p:cNvPr>
              <p:cNvSpPr/>
              <p:nvPr/>
            </p:nvSpPr>
            <p:spPr>
              <a:xfrm>
                <a:off x="7719691" y="334661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20" name="Freeform: Shape 319">
                <a:extLst>
                  <a:ext uri="{FF2B5EF4-FFF2-40B4-BE49-F238E27FC236}">
                    <a16:creationId xmlns:a16="http://schemas.microsoft.com/office/drawing/2014/main" id="{F9D91A58-A55F-4A3C-8D28-6F1D0046CBBE}"/>
                  </a:ext>
                </a:extLst>
              </p:cNvPr>
              <p:cNvSpPr/>
              <p:nvPr/>
            </p:nvSpPr>
            <p:spPr>
              <a:xfrm>
                <a:off x="7689952" y="337635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21" name="Freeform: Shape 320">
                <a:extLst>
                  <a:ext uri="{FF2B5EF4-FFF2-40B4-BE49-F238E27FC236}">
                    <a16:creationId xmlns:a16="http://schemas.microsoft.com/office/drawing/2014/main" id="{31CF7FE4-2977-4557-9DEA-B6D66D57D9A6}"/>
                  </a:ext>
                </a:extLst>
              </p:cNvPr>
              <p:cNvSpPr/>
              <p:nvPr/>
            </p:nvSpPr>
            <p:spPr>
              <a:xfrm>
                <a:off x="7835854" y="3416896"/>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22" name="Freeform: Shape 321">
                <a:extLst>
                  <a:ext uri="{FF2B5EF4-FFF2-40B4-BE49-F238E27FC236}">
                    <a16:creationId xmlns:a16="http://schemas.microsoft.com/office/drawing/2014/main" id="{564F30DA-1184-47FA-A877-65F6B4E0F5ED}"/>
                  </a:ext>
                </a:extLst>
              </p:cNvPr>
              <p:cNvSpPr/>
              <p:nvPr/>
            </p:nvSpPr>
            <p:spPr>
              <a:xfrm>
                <a:off x="7806241" y="3446636"/>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23" name="Freeform: Shape 322">
                <a:extLst>
                  <a:ext uri="{FF2B5EF4-FFF2-40B4-BE49-F238E27FC236}">
                    <a16:creationId xmlns:a16="http://schemas.microsoft.com/office/drawing/2014/main" id="{328976C2-DFE5-4A68-B12E-6B1C63201436}"/>
                  </a:ext>
                </a:extLst>
              </p:cNvPr>
              <p:cNvSpPr/>
              <p:nvPr/>
            </p:nvSpPr>
            <p:spPr>
              <a:xfrm>
                <a:off x="7868644" y="341981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24" name="Freeform: Shape 323">
                <a:extLst>
                  <a:ext uri="{FF2B5EF4-FFF2-40B4-BE49-F238E27FC236}">
                    <a16:creationId xmlns:a16="http://schemas.microsoft.com/office/drawing/2014/main" id="{F4A4D91F-AF95-4932-A47B-6E5E99F43D1A}"/>
                  </a:ext>
                </a:extLst>
              </p:cNvPr>
              <p:cNvSpPr/>
              <p:nvPr/>
            </p:nvSpPr>
            <p:spPr>
              <a:xfrm>
                <a:off x="7838904" y="344955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25" name="Freeform: Shape 324">
                <a:extLst>
                  <a:ext uri="{FF2B5EF4-FFF2-40B4-BE49-F238E27FC236}">
                    <a16:creationId xmlns:a16="http://schemas.microsoft.com/office/drawing/2014/main" id="{CFCA7E6A-DD22-4658-9888-583CFBE2DBFD}"/>
                  </a:ext>
                </a:extLst>
              </p:cNvPr>
              <p:cNvSpPr/>
              <p:nvPr/>
            </p:nvSpPr>
            <p:spPr>
              <a:xfrm>
                <a:off x="7913381" y="3466081"/>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26" name="Freeform: Shape 325">
                <a:extLst>
                  <a:ext uri="{FF2B5EF4-FFF2-40B4-BE49-F238E27FC236}">
                    <a16:creationId xmlns:a16="http://schemas.microsoft.com/office/drawing/2014/main" id="{83A47E42-45D7-4883-9EBE-D87559BC63C7}"/>
                  </a:ext>
                </a:extLst>
              </p:cNvPr>
              <p:cNvSpPr/>
              <p:nvPr/>
            </p:nvSpPr>
            <p:spPr>
              <a:xfrm>
                <a:off x="7883641" y="3495820"/>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27" name="Freeform: Shape 326">
                <a:extLst>
                  <a:ext uri="{FF2B5EF4-FFF2-40B4-BE49-F238E27FC236}">
                    <a16:creationId xmlns:a16="http://schemas.microsoft.com/office/drawing/2014/main" id="{6A5BFC00-C48F-4FDC-8ED5-BF404AFCDEEF}"/>
                  </a:ext>
                </a:extLst>
              </p:cNvPr>
              <p:cNvSpPr/>
              <p:nvPr/>
            </p:nvSpPr>
            <p:spPr>
              <a:xfrm>
                <a:off x="7796582" y="3446636"/>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28" name="Freeform: Shape 327">
                <a:extLst>
                  <a:ext uri="{FF2B5EF4-FFF2-40B4-BE49-F238E27FC236}">
                    <a16:creationId xmlns:a16="http://schemas.microsoft.com/office/drawing/2014/main" id="{8EC1A0B3-67A9-43E7-B595-35EBC52C3FFD}"/>
                  </a:ext>
                </a:extLst>
              </p:cNvPr>
              <p:cNvSpPr/>
              <p:nvPr/>
            </p:nvSpPr>
            <p:spPr>
              <a:xfrm>
                <a:off x="7766843" y="347624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29" name="Freeform: Shape 328">
                <a:extLst>
                  <a:ext uri="{FF2B5EF4-FFF2-40B4-BE49-F238E27FC236}">
                    <a16:creationId xmlns:a16="http://schemas.microsoft.com/office/drawing/2014/main" id="{7805F487-D594-4BEB-9049-8FB3B34A584B}"/>
                  </a:ext>
                </a:extLst>
              </p:cNvPr>
              <p:cNvSpPr/>
              <p:nvPr/>
            </p:nvSpPr>
            <p:spPr>
              <a:xfrm>
                <a:off x="7913381" y="355250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30" name="Freeform: Shape 329">
                <a:extLst>
                  <a:ext uri="{FF2B5EF4-FFF2-40B4-BE49-F238E27FC236}">
                    <a16:creationId xmlns:a16="http://schemas.microsoft.com/office/drawing/2014/main" id="{0502C878-BAB9-4CEC-9AE9-02E36A5B8415}"/>
                  </a:ext>
                </a:extLst>
              </p:cNvPr>
              <p:cNvSpPr/>
              <p:nvPr/>
            </p:nvSpPr>
            <p:spPr>
              <a:xfrm>
                <a:off x="7883641" y="358224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31" name="Freeform: Shape 330">
                <a:extLst>
                  <a:ext uri="{FF2B5EF4-FFF2-40B4-BE49-F238E27FC236}">
                    <a16:creationId xmlns:a16="http://schemas.microsoft.com/office/drawing/2014/main" id="{535B26DE-BD94-4C2B-A916-197AC4F7D48B}"/>
                  </a:ext>
                </a:extLst>
              </p:cNvPr>
              <p:cNvSpPr/>
              <p:nvPr/>
            </p:nvSpPr>
            <p:spPr>
              <a:xfrm>
                <a:off x="7957228" y="351297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32" name="Freeform: Shape 331">
                <a:extLst>
                  <a:ext uri="{FF2B5EF4-FFF2-40B4-BE49-F238E27FC236}">
                    <a16:creationId xmlns:a16="http://schemas.microsoft.com/office/drawing/2014/main" id="{9562A6F6-1C4D-4E98-9E19-6FD36DA12D0F}"/>
                  </a:ext>
                </a:extLst>
              </p:cNvPr>
              <p:cNvSpPr/>
              <p:nvPr/>
            </p:nvSpPr>
            <p:spPr>
              <a:xfrm>
                <a:off x="7927488" y="3542591"/>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33" name="Freeform: Shape 332">
                <a:extLst>
                  <a:ext uri="{FF2B5EF4-FFF2-40B4-BE49-F238E27FC236}">
                    <a16:creationId xmlns:a16="http://schemas.microsoft.com/office/drawing/2014/main" id="{2C391650-CEEA-4434-87CB-A748D0D947B6}"/>
                  </a:ext>
                </a:extLst>
              </p:cNvPr>
              <p:cNvSpPr/>
              <p:nvPr/>
            </p:nvSpPr>
            <p:spPr>
              <a:xfrm>
                <a:off x="7949729" y="358224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34" name="Freeform: Shape 333">
                <a:extLst>
                  <a:ext uri="{FF2B5EF4-FFF2-40B4-BE49-F238E27FC236}">
                    <a16:creationId xmlns:a16="http://schemas.microsoft.com/office/drawing/2014/main" id="{7E6F3033-4326-4997-99CA-8B96232B7BBB}"/>
                  </a:ext>
                </a:extLst>
              </p:cNvPr>
              <p:cNvSpPr/>
              <p:nvPr/>
            </p:nvSpPr>
            <p:spPr>
              <a:xfrm>
                <a:off x="7919989" y="3611983"/>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35" name="Freeform: Shape 334">
                <a:extLst>
                  <a:ext uri="{FF2B5EF4-FFF2-40B4-BE49-F238E27FC236}">
                    <a16:creationId xmlns:a16="http://schemas.microsoft.com/office/drawing/2014/main" id="{7EB0A3CD-462B-4F3A-B65F-C35D5E6784F9}"/>
                  </a:ext>
                </a:extLst>
              </p:cNvPr>
              <p:cNvSpPr/>
              <p:nvPr/>
            </p:nvSpPr>
            <p:spPr>
              <a:xfrm>
                <a:off x="7986967"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36" name="Freeform: Shape 335">
                <a:extLst>
                  <a:ext uri="{FF2B5EF4-FFF2-40B4-BE49-F238E27FC236}">
                    <a16:creationId xmlns:a16="http://schemas.microsoft.com/office/drawing/2014/main" id="{D733F294-703C-4A90-B72B-BD63520DFCDB}"/>
                  </a:ext>
                </a:extLst>
              </p:cNvPr>
              <p:cNvSpPr/>
              <p:nvPr/>
            </p:nvSpPr>
            <p:spPr>
              <a:xfrm>
                <a:off x="7957228" y="3592538"/>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37" name="Freeform: Shape 336">
                <a:extLst>
                  <a:ext uri="{FF2B5EF4-FFF2-40B4-BE49-F238E27FC236}">
                    <a16:creationId xmlns:a16="http://schemas.microsoft.com/office/drawing/2014/main" id="{5F258866-1986-4E85-A6F6-8F8BD0D8203D}"/>
                  </a:ext>
                </a:extLst>
              </p:cNvPr>
              <p:cNvSpPr/>
              <p:nvPr/>
            </p:nvSpPr>
            <p:spPr>
              <a:xfrm>
                <a:off x="8030814"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38" name="Freeform: Shape 337">
                <a:extLst>
                  <a:ext uri="{FF2B5EF4-FFF2-40B4-BE49-F238E27FC236}">
                    <a16:creationId xmlns:a16="http://schemas.microsoft.com/office/drawing/2014/main" id="{E7C25522-7003-4694-BDD5-6E63635498AB}"/>
                  </a:ext>
                </a:extLst>
              </p:cNvPr>
              <p:cNvSpPr/>
              <p:nvPr/>
            </p:nvSpPr>
            <p:spPr>
              <a:xfrm>
                <a:off x="8001075" y="3592538"/>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39" name="Freeform: Shape 338">
                <a:extLst>
                  <a:ext uri="{FF2B5EF4-FFF2-40B4-BE49-F238E27FC236}">
                    <a16:creationId xmlns:a16="http://schemas.microsoft.com/office/drawing/2014/main" id="{9E7CCC99-ADC5-42E6-AADC-5AED770ACEFC}"/>
                  </a:ext>
                </a:extLst>
              </p:cNvPr>
              <p:cNvSpPr/>
              <p:nvPr/>
            </p:nvSpPr>
            <p:spPr>
              <a:xfrm>
                <a:off x="8052039"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40" name="Freeform: Shape 339">
                <a:extLst>
                  <a:ext uri="{FF2B5EF4-FFF2-40B4-BE49-F238E27FC236}">
                    <a16:creationId xmlns:a16="http://schemas.microsoft.com/office/drawing/2014/main" id="{99B1A638-EA48-4B46-A542-2DC29BF6B5AD}"/>
                  </a:ext>
                </a:extLst>
              </p:cNvPr>
              <p:cNvSpPr/>
              <p:nvPr/>
            </p:nvSpPr>
            <p:spPr>
              <a:xfrm>
                <a:off x="8022299" y="35925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41" name="Freeform: Shape 340">
                <a:extLst>
                  <a:ext uri="{FF2B5EF4-FFF2-40B4-BE49-F238E27FC236}">
                    <a16:creationId xmlns:a16="http://schemas.microsoft.com/office/drawing/2014/main" id="{E9ABED44-F0C0-4778-A72A-6F79715E010A}"/>
                  </a:ext>
                </a:extLst>
              </p:cNvPr>
              <p:cNvSpPr/>
              <p:nvPr/>
            </p:nvSpPr>
            <p:spPr>
              <a:xfrm>
                <a:off x="8250812" y="3771103"/>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42" name="Freeform: Shape 341">
                <a:extLst>
                  <a:ext uri="{FF2B5EF4-FFF2-40B4-BE49-F238E27FC236}">
                    <a16:creationId xmlns:a16="http://schemas.microsoft.com/office/drawing/2014/main" id="{4F6E1AD2-1EE4-4656-A0DF-86AA58959A97}"/>
                  </a:ext>
                </a:extLst>
              </p:cNvPr>
              <p:cNvSpPr/>
              <p:nvPr/>
            </p:nvSpPr>
            <p:spPr>
              <a:xfrm>
                <a:off x="8221072" y="3800843"/>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43" name="Freeform: Shape 342">
                <a:extLst>
                  <a:ext uri="{FF2B5EF4-FFF2-40B4-BE49-F238E27FC236}">
                    <a16:creationId xmlns:a16="http://schemas.microsoft.com/office/drawing/2014/main" id="{C018CB54-F803-49AA-AC56-4CF54361BE75}"/>
                  </a:ext>
                </a:extLst>
              </p:cNvPr>
              <p:cNvSpPr/>
              <p:nvPr/>
            </p:nvSpPr>
            <p:spPr>
              <a:xfrm>
                <a:off x="8115458" y="3678707"/>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44" name="Freeform: Shape 343">
                <a:extLst>
                  <a:ext uri="{FF2B5EF4-FFF2-40B4-BE49-F238E27FC236}">
                    <a16:creationId xmlns:a16="http://schemas.microsoft.com/office/drawing/2014/main" id="{9D7B9F98-23AF-4C58-9BE6-B7ED437B9834}"/>
                  </a:ext>
                </a:extLst>
              </p:cNvPr>
              <p:cNvSpPr/>
              <p:nvPr/>
            </p:nvSpPr>
            <p:spPr>
              <a:xfrm>
                <a:off x="8085718" y="3708319"/>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45" name="Freeform: Shape 344">
                <a:extLst>
                  <a:ext uri="{FF2B5EF4-FFF2-40B4-BE49-F238E27FC236}">
                    <a16:creationId xmlns:a16="http://schemas.microsoft.com/office/drawing/2014/main" id="{79E6D56A-14A1-4F35-9F68-ACEB8CDF2606}"/>
                  </a:ext>
                </a:extLst>
              </p:cNvPr>
              <p:cNvSpPr/>
              <p:nvPr/>
            </p:nvSpPr>
            <p:spPr>
              <a:xfrm>
                <a:off x="8090166"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46" name="Freeform: Shape 345">
                <a:extLst>
                  <a:ext uri="{FF2B5EF4-FFF2-40B4-BE49-F238E27FC236}">
                    <a16:creationId xmlns:a16="http://schemas.microsoft.com/office/drawing/2014/main" id="{B617E201-9E4A-49DE-9789-9CBAC879AB72}"/>
                  </a:ext>
                </a:extLst>
              </p:cNvPr>
              <p:cNvSpPr/>
              <p:nvPr/>
            </p:nvSpPr>
            <p:spPr>
              <a:xfrm>
                <a:off x="8060427" y="35925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47" name="Freeform: Shape 346">
                <a:extLst>
                  <a:ext uri="{FF2B5EF4-FFF2-40B4-BE49-F238E27FC236}">
                    <a16:creationId xmlns:a16="http://schemas.microsoft.com/office/drawing/2014/main" id="{91C8B7D8-9453-48A2-BCA4-E138566F9977}"/>
                  </a:ext>
                </a:extLst>
              </p:cNvPr>
              <p:cNvSpPr/>
              <p:nvPr/>
            </p:nvSpPr>
            <p:spPr>
              <a:xfrm>
                <a:off x="8108468"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48" name="Freeform: Shape 347">
                <a:extLst>
                  <a:ext uri="{FF2B5EF4-FFF2-40B4-BE49-F238E27FC236}">
                    <a16:creationId xmlns:a16="http://schemas.microsoft.com/office/drawing/2014/main" id="{2A5A3D53-24BE-46CF-A088-520605321731}"/>
                  </a:ext>
                </a:extLst>
              </p:cNvPr>
              <p:cNvSpPr/>
              <p:nvPr/>
            </p:nvSpPr>
            <p:spPr>
              <a:xfrm>
                <a:off x="8078728" y="35925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49" name="Freeform: Shape 348">
                <a:extLst>
                  <a:ext uri="{FF2B5EF4-FFF2-40B4-BE49-F238E27FC236}">
                    <a16:creationId xmlns:a16="http://schemas.microsoft.com/office/drawing/2014/main" id="{68780C19-49FD-4C42-AD79-110C5A2E7268}"/>
                  </a:ext>
                </a:extLst>
              </p:cNvPr>
              <p:cNvSpPr/>
              <p:nvPr/>
            </p:nvSpPr>
            <p:spPr>
              <a:xfrm>
                <a:off x="8131980"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50" name="Freeform: Shape 349">
                <a:extLst>
                  <a:ext uri="{FF2B5EF4-FFF2-40B4-BE49-F238E27FC236}">
                    <a16:creationId xmlns:a16="http://schemas.microsoft.com/office/drawing/2014/main" id="{D511FFB4-624D-46AD-936C-7910C4300FAD}"/>
                  </a:ext>
                </a:extLst>
              </p:cNvPr>
              <p:cNvSpPr/>
              <p:nvPr/>
            </p:nvSpPr>
            <p:spPr>
              <a:xfrm>
                <a:off x="8102240" y="3592538"/>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51" name="Freeform: Shape 350">
                <a:extLst>
                  <a:ext uri="{FF2B5EF4-FFF2-40B4-BE49-F238E27FC236}">
                    <a16:creationId xmlns:a16="http://schemas.microsoft.com/office/drawing/2014/main" id="{5C3F4880-EC93-4E70-BEF7-CB4D508D3A55}"/>
                  </a:ext>
                </a:extLst>
              </p:cNvPr>
              <p:cNvSpPr/>
              <p:nvPr/>
            </p:nvSpPr>
            <p:spPr>
              <a:xfrm>
                <a:off x="8167947"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52" name="Freeform: Shape 351">
                <a:extLst>
                  <a:ext uri="{FF2B5EF4-FFF2-40B4-BE49-F238E27FC236}">
                    <a16:creationId xmlns:a16="http://schemas.microsoft.com/office/drawing/2014/main" id="{99F9D7CA-0BCC-47D3-B45E-55DBE6764F7A}"/>
                  </a:ext>
                </a:extLst>
              </p:cNvPr>
              <p:cNvSpPr/>
              <p:nvPr/>
            </p:nvSpPr>
            <p:spPr>
              <a:xfrm>
                <a:off x="8138207" y="35925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53" name="Freeform: Shape 352">
                <a:extLst>
                  <a:ext uri="{FF2B5EF4-FFF2-40B4-BE49-F238E27FC236}">
                    <a16:creationId xmlns:a16="http://schemas.microsoft.com/office/drawing/2014/main" id="{47D366EE-8826-4530-89E5-9FDBF69F632D}"/>
                  </a:ext>
                </a:extLst>
              </p:cNvPr>
              <p:cNvSpPr/>
              <p:nvPr/>
            </p:nvSpPr>
            <p:spPr>
              <a:xfrm>
                <a:off x="8197687" y="3562798"/>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54" name="Freeform: Shape 353">
                <a:extLst>
                  <a:ext uri="{FF2B5EF4-FFF2-40B4-BE49-F238E27FC236}">
                    <a16:creationId xmlns:a16="http://schemas.microsoft.com/office/drawing/2014/main" id="{329E74DC-2A7A-4441-A85C-A2270017473E}"/>
                  </a:ext>
                </a:extLst>
              </p:cNvPr>
              <p:cNvSpPr/>
              <p:nvPr/>
            </p:nvSpPr>
            <p:spPr>
              <a:xfrm>
                <a:off x="8167947" y="3592538"/>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55" name="Freeform: Shape 354">
                <a:extLst>
                  <a:ext uri="{FF2B5EF4-FFF2-40B4-BE49-F238E27FC236}">
                    <a16:creationId xmlns:a16="http://schemas.microsoft.com/office/drawing/2014/main" id="{A64C8DAC-3D2A-4F64-A42C-64C6A474133F}"/>
                  </a:ext>
                </a:extLst>
              </p:cNvPr>
              <p:cNvSpPr/>
              <p:nvPr/>
            </p:nvSpPr>
            <p:spPr>
              <a:xfrm>
                <a:off x="8845605" y="385333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56" name="Freeform: Shape 355">
                <a:extLst>
                  <a:ext uri="{FF2B5EF4-FFF2-40B4-BE49-F238E27FC236}">
                    <a16:creationId xmlns:a16="http://schemas.microsoft.com/office/drawing/2014/main" id="{4B0B26AA-A4B1-4BBD-B144-78E1DEFAB720}"/>
                  </a:ext>
                </a:extLst>
              </p:cNvPr>
              <p:cNvSpPr/>
              <p:nvPr/>
            </p:nvSpPr>
            <p:spPr>
              <a:xfrm>
                <a:off x="8815866" y="388307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57" name="Freeform: Shape 356">
                <a:extLst>
                  <a:ext uri="{FF2B5EF4-FFF2-40B4-BE49-F238E27FC236}">
                    <a16:creationId xmlns:a16="http://schemas.microsoft.com/office/drawing/2014/main" id="{A144F3A9-5227-447D-A834-E378D18C807F}"/>
                  </a:ext>
                </a:extLst>
              </p:cNvPr>
              <p:cNvSpPr/>
              <p:nvPr/>
            </p:nvSpPr>
            <p:spPr>
              <a:xfrm>
                <a:off x="8396968" y="385002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58" name="Freeform: Shape 357">
                <a:extLst>
                  <a:ext uri="{FF2B5EF4-FFF2-40B4-BE49-F238E27FC236}">
                    <a16:creationId xmlns:a16="http://schemas.microsoft.com/office/drawing/2014/main" id="{605C62C4-EB35-4F62-AFED-BC5E10D4F782}"/>
                  </a:ext>
                </a:extLst>
              </p:cNvPr>
              <p:cNvSpPr/>
              <p:nvPr/>
            </p:nvSpPr>
            <p:spPr>
              <a:xfrm>
                <a:off x="8367356" y="387976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59" name="Freeform: Shape 358">
                <a:extLst>
                  <a:ext uri="{FF2B5EF4-FFF2-40B4-BE49-F238E27FC236}">
                    <a16:creationId xmlns:a16="http://schemas.microsoft.com/office/drawing/2014/main" id="{F52F253D-7CCD-414C-BD2D-810D2A16BDCB}"/>
                  </a:ext>
                </a:extLst>
              </p:cNvPr>
              <p:cNvSpPr/>
              <p:nvPr/>
            </p:nvSpPr>
            <p:spPr>
              <a:xfrm>
                <a:off x="8370660" y="385002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60" name="Freeform: Shape 359">
                <a:extLst>
                  <a:ext uri="{FF2B5EF4-FFF2-40B4-BE49-F238E27FC236}">
                    <a16:creationId xmlns:a16="http://schemas.microsoft.com/office/drawing/2014/main" id="{BC59D9A5-34B7-4D07-9203-D5243AF1DB03}"/>
                  </a:ext>
                </a:extLst>
              </p:cNvPr>
              <p:cNvSpPr/>
              <p:nvPr/>
            </p:nvSpPr>
            <p:spPr>
              <a:xfrm>
                <a:off x="8340920" y="387976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61" name="Freeform: Shape 360">
                <a:extLst>
                  <a:ext uri="{FF2B5EF4-FFF2-40B4-BE49-F238E27FC236}">
                    <a16:creationId xmlns:a16="http://schemas.microsoft.com/office/drawing/2014/main" id="{4C93378B-D2F4-4923-891E-F9142CB594FB}"/>
                  </a:ext>
                </a:extLst>
              </p:cNvPr>
              <p:cNvSpPr/>
              <p:nvPr/>
            </p:nvSpPr>
            <p:spPr>
              <a:xfrm>
                <a:off x="8280551" y="3850028"/>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62" name="Freeform: Shape 361">
                <a:extLst>
                  <a:ext uri="{FF2B5EF4-FFF2-40B4-BE49-F238E27FC236}">
                    <a16:creationId xmlns:a16="http://schemas.microsoft.com/office/drawing/2014/main" id="{1DC0BAB3-D7D5-4B63-B927-44745369A763}"/>
                  </a:ext>
                </a:extLst>
              </p:cNvPr>
              <p:cNvSpPr/>
              <p:nvPr/>
            </p:nvSpPr>
            <p:spPr>
              <a:xfrm>
                <a:off x="8250812" y="3879767"/>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63" name="Freeform: Shape 362">
                <a:extLst>
                  <a:ext uri="{FF2B5EF4-FFF2-40B4-BE49-F238E27FC236}">
                    <a16:creationId xmlns:a16="http://schemas.microsoft.com/office/drawing/2014/main" id="{9D7B1E40-B879-409B-A508-F7FA3AA55F85}"/>
                  </a:ext>
                </a:extLst>
              </p:cNvPr>
              <p:cNvSpPr/>
              <p:nvPr/>
            </p:nvSpPr>
            <p:spPr>
              <a:xfrm>
                <a:off x="8550750" y="3920056"/>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64" name="Freeform: Shape 363">
                <a:extLst>
                  <a:ext uri="{FF2B5EF4-FFF2-40B4-BE49-F238E27FC236}">
                    <a16:creationId xmlns:a16="http://schemas.microsoft.com/office/drawing/2014/main" id="{F706CAE5-7E3C-413B-AF25-CF02ED08AFB4}"/>
                  </a:ext>
                </a:extLst>
              </p:cNvPr>
              <p:cNvSpPr/>
              <p:nvPr/>
            </p:nvSpPr>
            <p:spPr>
              <a:xfrm>
                <a:off x="8521011" y="3949795"/>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9E9F16E9-ED8A-4F02-9DCF-E98A9C4067C6}"/>
                  </a:ext>
                </a:extLst>
              </p:cNvPr>
              <p:cNvSpPr/>
              <p:nvPr/>
            </p:nvSpPr>
            <p:spPr>
              <a:xfrm>
                <a:off x="8607434" y="392297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66" name="Freeform: Shape 365">
                <a:extLst>
                  <a:ext uri="{FF2B5EF4-FFF2-40B4-BE49-F238E27FC236}">
                    <a16:creationId xmlns:a16="http://schemas.microsoft.com/office/drawing/2014/main" id="{721FF3C7-27B8-4D4F-8348-375F4DA57212}"/>
                  </a:ext>
                </a:extLst>
              </p:cNvPr>
              <p:cNvSpPr/>
              <p:nvPr/>
            </p:nvSpPr>
            <p:spPr>
              <a:xfrm>
                <a:off x="8577694" y="3952718"/>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67" name="Freeform: Shape 366">
                <a:extLst>
                  <a:ext uri="{FF2B5EF4-FFF2-40B4-BE49-F238E27FC236}">
                    <a16:creationId xmlns:a16="http://schemas.microsoft.com/office/drawing/2014/main" id="{E8F278D4-34BE-41FB-954C-E6E34EE1BB55}"/>
                  </a:ext>
                </a:extLst>
              </p:cNvPr>
              <p:cNvSpPr/>
              <p:nvPr/>
            </p:nvSpPr>
            <p:spPr>
              <a:xfrm>
                <a:off x="8677080" y="394458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68" name="Freeform: Shape 367">
                <a:extLst>
                  <a:ext uri="{FF2B5EF4-FFF2-40B4-BE49-F238E27FC236}">
                    <a16:creationId xmlns:a16="http://schemas.microsoft.com/office/drawing/2014/main" id="{D3C75120-CD6A-4F09-B826-BDDBB937B60A}"/>
                  </a:ext>
                </a:extLst>
              </p:cNvPr>
              <p:cNvSpPr/>
              <p:nvPr/>
            </p:nvSpPr>
            <p:spPr>
              <a:xfrm>
                <a:off x="8647341" y="3974324"/>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69" name="Freeform: Shape 368">
                <a:extLst>
                  <a:ext uri="{FF2B5EF4-FFF2-40B4-BE49-F238E27FC236}">
                    <a16:creationId xmlns:a16="http://schemas.microsoft.com/office/drawing/2014/main" id="{D2EF7EE1-3140-483B-B1C1-1395CDD4C9BA}"/>
                  </a:ext>
                </a:extLst>
              </p:cNvPr>
              <p:cNvSpPr/>
              <p:nvPr/>
            </p:nvSpPr>
            <p:spPr>
              <a:xfrm>
                <a:off x="8627641" y="3922979"/>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998A3BBF-39B0-4CB5-A6D4-6113E6990A90}"/>
                  </a:ext>
                </a:extLst>
              </p:cNvPr>
              <p:cNvSpPr/>
              <p:nvPr/>
            </p:nvSpPr>
            <p:spPr>
              <a:xfrm>
                <a:off x="8597902" y="3952718"/>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71" name="Freeform: Shape 370">
                <a:extLst>
                  <a:ext uri="{FF2B5EF4-FFF2-40B4-BE49-F238E27FC236}">
                    <a16:creationId xmlns:a16="http://schemas.microsoft.com/office/drawing/2014/main" id="{B7831FB2-D95D-4A13-9B89-896B27FA11B9}"/>
                  </a:ext>
                </a:extLst>
              </p:cNvPr>
              <p:cNvSpPr/>
              <p:nvPr/>
            </p:nvSpPr>
            <p:spPr>
              <a:xfrm>
                <a:off x="8731222" y="3944584"/>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89E48587-3707-4093-BE5F-035E6D196A38}"/>
                  </a:ext>
                </a:extLst>
              </p:cNvPr>
              <p:cNvSpPr/>
              <p:nvPr/>
            </p:nvSpPr>
            <p:spPr>
              <a:xfrm>
                <a:off x="8701482" y="3974324"/>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73" name="Freeform: Shape 372">
                <a:extLst>
                  <a:ext uri="{FF2B5EF4-FFF2-40B4-BE49-F238E27FC236}">
                    <a16:creationId xmlns:a16="http://schemas.microsoft.com/office/drawing/2014/main" id="{4AB2D7B9-263E-423C-966F-1E6B4926D13E}"/>
                  </a:ext>
                </a:extLst>
              </p:cNvPr>
              <p:cNvSpPr/>
              <p:nvPr/>
            </p:nvSpPr>
            <p:spPr>
              <a:xfrm>
                <a:off x="8825779" y="3964792"/>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F3CB83BE-4949-4378-BBF4-890F52D21376}"/>
                  </a:ext>
                </a:extLst>
              </p:cNvPr>
              <p:cNvSpPr/>
              <p:nvPr/>
            </p:nvSpPr>
            <p:spPr>
              <a:xfrm>
                <a:off x="8796039" y="399453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75" name="Freeform: Shape 374">
                <a:extLst>
                  <a:ext uri="{FF2B5EF4-FFF2-40B4-BE49-F238E27FC236}">
                    <a16:creationId xmlns:a16="http://schemas.microsoft.com/office/drawing/2014/main" id="{F168BFDD-FCB8-4B6D-BB0E-1F75B53C166A}"/>
                  </a:ext>
                </a:extLst>
              </p:cNvPr>
              <p:cNvSpPr/>
              <p:nvPr/>
            </p:nvSpPr>
            <p:spPr>
              <a:xfrm>
                <a:off x="8786761" y="3964792"/>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7BB8503D-F438-4EE3-AE33-D6818968B3E9}"/>
                  </a:ext>
                </a:extLst>
              </p:cNvPr>
              <p:cNvSpPr/>
              <p:nvPr/>
            </p:nvSpPr>
            <p:spPr>
              <a:xfrm>
                <a:off x="8757022" y="399453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77" name="Freeform: Shape 376">
                <a:extLst>
                  <a:ext uri="{FF2B5EF4-FFF2-40B4-BE49-F238E27FC236}">
                    <a16:creationId xmlns:a16="http://schemas.microsoft.com/office/drawing/2014/main" id="{B9520E74-E994-4D46-980A-A826729E8AAA}"/>
                  </a:ext>
                </a:extLst>
              </p:cNvPr>
              <p:cNvSpPr/>
              <p:nvPr/>
            </p:nvSpPr>
            <p:spPr>
              <a:xfrm>
                <a:off x="8947661" y="401003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0D494F1F-5E1C-421E-831B-AC7491B000C4}"/>
                  </a:ext>
                </a:extLst>
              </p:cNvPr>
              <p:cNvSpPr/>
              <p:nvPr/>
            </p:nvSpPr>
            <p:spPr>
              <a:xfrm>
                <a:off x="8917921" y="403977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79" name="Freeform: Shape 378">
                <a:extLst>
                  <a:ext uri="{FF2B5EF4-FFF2-40B4-BE49-F238E27FC236}">
                    <a16:creationId xmlns:a16="http://schemas.microsoft.com/office/drawing/2014/main" id="{32E9B35C-8030-462B-B749-26AED55FF1BC}"/>
                  </a:ext>
                </a:extLst>
              </p:cNvPr>
              <p:cNvSpPr/>
              <p:nvPr/>
            </p:nvSpPr>
            <p:spPr>
              <a:xfrm>
                <a:off x="8947661" y="4035964"/>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424BE743-EC6D-49FB-83D6-31C66251EF3F}"/>
                  </a:ext>
                </a:extLst>
              </p:cNvPr>
              <p:cNvSpPr/>
              <p:nvPr/>
            </p:nvSpPr>
            <p:spPr>
              <a:xfrm>
                <a:off x="8917921" y="406557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81" name="Freeform: Shape 380">
                <a:extLst>
                  <a:ext uri="{FF2B5EF4-FFF2-40B4-BE49-F238E27FC236}">
                    <a16:creationId xmlns:a16="http://schemas.microsoft.com/office/drawing/2014/main" id="{A3827B29-7B3C-4633-8551-057DC29D59DE}"/>
                  </a:ext>
                </a:extLst>
              </p:cNvPr>
              <p:cNvSpPr/>
              <p:nvPr/>
            </p:nvSpPr>
            <p:spPr>
              <a:xfrm>
                <a:off x="9010699" y="4153016"/>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82" name="Freeform: Shape 381">
                <a:extLst>
                  <a:ext uri="{FF2B5EF4-FFF2-40B4-BE49-F238E27FC236}">
                    <a16:creationId xmlns:a16="http://schemas.microsoft.com/office/drawing/2014/main" id="{ACCFA065-FA4B-4429-B289-765CBD1A4D68}"/>
                  </a:ext>
                </a:extLst>
              </p:cNvPr>
              <p:cNvSpPr/>
              <p:nvPr/>
            </p:nvSpPr>
            <p:spPr>
              <a:xfrm>
                <a:off x="8980959" y="4182756"/>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83" name="Freeform: Shape 382">
                <a:extLst>
                  <a:ext uri="{FF2B5EF4-FFF2-40B4-BE49-F238E27FC236}">
                    <a16:creationId xmlns:a16="http://schemas.microsoft.com/office/drawing/2014/main" id="{F2060605-2D57-4707-984A-37F9B35A1534}"/>
                  </a:ext>
                </a:extLst>
              </p:cNvPr>
              <p:cNvSpPr/>
              <p:nvPr/>
            </p:nvSpPr>
            <p:spPr>
              <a:xfrm>
                <a:off x="8886656" y="401003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CC0D2B6E-A7A7-487B-9DBC-58B012D418CD}"/>
                  </a:ext>
                </a:extLst>
              </p:cNvPr>
              <p:cNvSpPr/>
              <p:nvPr/>
            </p:nvSpPr>
            <p:spPr>
              <a:xfrm>
                <a:off x="8856916" y="4039777"/>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85" name="Freeform: Shape 384">
                <a:extLst>
                  <a:ext uri="{FF2B5EF4-FFF2-40B4-BE49-F238E27FC236}">
                    <a16:creationId xmlns:a16="http://schemas.microsoft.com/office/drawing/2014/main" id="{5960B8B5-3201-4798-96B8-704B37E70A79}"/>
                  </a:ext>
                </a:extLst>
              </p:cNvPr>
              <p:cNvSpPr/>
              <p:nvPr/>
            </p:nvSpPr>
            <p:spPr>
              <a:xfrm>
                <a:off x="8859712" y="4010037"/>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4BF42F76-6F07-4D16-9A80-4A55C2037F24}"/>
                  </a:ext>
                </a:extLst>
              </p:cNvPr>
              <p:cNvSpPr/>
              <p:nvPr/>
            </p:nvSpPr>
            <p:spPr>
              <a:xfrm>
                <a:off x="8829973" y="4039777"/>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87" name="Freeform: Shape 386">
                <a:extLst>
                  <a:ext uri="{FF2B5EF4-FFF2-40B4-BE49-F238E27FC236}">
                    <a16:creationId xmlns:a16="http://schemas.microsoft.com/office/drawing/2014/main" id="{8A75CD9F-F526-4BCB-BF48-8AD0B4E49EF6}"/>
                  </a:ext>
                </a:extLst>
              </p:cNvPr>
              <p:cNvSpPr/>
              <p:nvPr/>
            </p:nvSpPr>
            <p:spPr>
              <a:xfrm>
                <a:off x="9419301" y="4233212"/>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88" name="Freeform: Shape 387">
                <a:extLst>
                  <a:ext uri="{FF2B5EF4-FFF2-40B4-BE49-F238E27FC236}">
                    <a16:creationId xmlns:a16="http://schemas.microsoft.com/office/drawing/2014/main" id="{8624F0CD-7F3A-42C8-A3B1-29C10715B34C}"/>
                  </a:ext>
                </a:extLst>
              </p:cNvPr>
              <p:cNvSpPr/>
              <p:nvPr/>
            </p:nvSpPr>
            <p:spPr>
              <a:xfrm>
                <a:off x="9389562" y="4262824"/>
                <a:ext cx="59479" cy="12709"/>
              </a:xfrm>
              <a:custGeom>
                <a:avLst/>
                <a:gdLst>
                  <a:gd name="connsiteX0" fmla="*/ 0 w 59479"/>
                  <a:gd name="connsiteY0" fmla="*/ 0 h 12709"/>
                  <a:gd name="connsiteX1" fmla="*/ 59480 w 59479"/>
                  <a:gd name="connsiteY1" fmla="*/ 0 h 12709"/>
                </a:gdLst>
                <a:ahLst/>
                <a:cxnLst>
                  <a:cxn ang="0">
                    <a:pos x="connsiteX0" y="connsiteY0"/>
                  </a:cxn>
                  <a:cxn ang="0">
                    <a:pos x="connsiteX1" y="connsiteY1"/>
                  </a:cxn>
                </a:cxnLst>
                <a:rect l="l" t="t" r="r" b="b"/>
                <a:pathLst>
                  <a:path w="59479" h="12709">
                    <a:moveTo>
                      <a:pt x="0" y="0"/>
                    </a:moveTo>
                    <a:lnTo>
                      <a:pt x="59480" y="0"/>
                    </a:lnTo>
                  </a:path>
                </a:pathLst>
              </a:custGeom>
              <a:ln w="12705" cap="flat">
                <a:solidFill>
                  <a:schemeClr val="tx2"/>
                </a:solidFill>
                <a:prstDash val="solid"/>
                <a:miter/>
              </a:ln>
            </p:spPr>
            <p:txBody>
              <a:bodyPr rtlCol="0" anchor="ctr"/>
              <a:lstStyle/>
              <a:p>
                <a:endParaRPr lang="en-GB"/>
              </a:p>
            </p:txBody>
          </p:sp>
          <p:sp>
            <p:nvSpPr>
              <p:cNvPr id="389" name="Freeform: Shape 388">
                <a:extLst>
                  <a:ext uri="{FF2B5EF4-FFF2-40B4-BE49-F238E27FC236}">
                    <a16:creationId xmlns:a16="http://schemas.microsoft.com/office/drawing/2014/main" id="{FF5B368A-CE7B-4B99-9103-E451AEB19344}"/>
                  </a:ext>
                </a:extLst>
              </p:cNvPr>
              <p:cNvSpPr/>
              <p:nvPr/>
            </p:nvSpPr>
            <p:spPr>
              <a:xfrm>
                <a:off x="9209471" y="4158735"/>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90" name="Freeform: Shape 389">
                <a:extLst>
                  <a:ext uri="{FF2B5EF4-FFF2-40B4-BE49-F238E27FC236}">
                    <a16:creationId xmlns:a16="http://schemas.microsoft.com/office/drawing/2014/main" id="{FC303686-7103-4F41-A647-C89A94F881A6}"/>
                  </a:ext>
                </a:extLst>
              </p:cNvPr>
              <p:cNvSpPr/>
              <p:nvPr/>
            </p:nvSpPr>
            <p:spPr>
              <a:xfrm>
                <a:off x="9179732" y="4188475"/>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203D95D3-CE03-4AAB-9A4D-BD78D0525ADF}"/>
                  </a:ext>
                </a:extLst>
              </p:cNvPr>
              <p:cNvSpPr/>
              <p:nvPr/>
            </p:nvSpPr>
            <p:spPr>
              <a:xfrm>
                <a:off x="9126607" y="4158735"/>
                <a:ext cx="12709" cy="59352"/>
              </a:xfrm>
              <a:custGeom>
                <a:avLst/>
                <a:gdLst>
                  <a:gd name="connsiteX0" fmla="*/ 0 w 12709"/>
                  <a:gd name="connsiteY0" fmla="*/ 0 h 59352"/>
                  <a:gd name="connsiteX1" fmla="*/ 0 w 12709"/>
                  <a:gd name="connsiteY1" fmla="*/ 59352 h 59352"/>
                </a:gdLst>
                <a:ahLst/>
                <a:cxnLst>
                  <a:cxn ang="0">
                    <a:pos x="connsiteX0" y="connsiteY0"/>
                  </a:cxn>
                  <a:cxn ang="0">
                    <a:pos x="connsiteX1" y="connsiteY1"/>
                  </a:cxn>
                </a:cxnLst>
                <a:rect l="l" t="t" r="r" b="b"/>
                <a:pathLst>
                  <a:path w="12709" h="59352">
                    <a:moveTo>
                      <a:pt x="0" y="0"/>
                    </a:moveTo>
                    <a:lnTo>
                      <a:pt x="0" y="59352"/>
                    </a:lnTo>
                  </a:path>
                </a:pathLst>
              </a:custGeom>
              <a:ln w="12705" cap="flat">
                <a:solidFill>
                  <a:schemeClr val="tx2"/>
                </a:solidFill>
                <a:prstDash val="solid"/>
                <a:miter/>
              </a:ln>
            </p:spPr>
            <p:txBody>
              <a:bodyPr rtlCol="0" anchor="ctr"/>
              <a:lstStyle/>
              <a:p>
                <a:endParaRPr lang="en-GB"/>
              </a:p>
            </p:txBody>
          </p:sp>
          <p:sp>
            <p:nvSpPr>
              <p:cNvPr id="392" name="Freeform: Shape 391">
                <a:extLst>
                  <a:ext uri="{FF2B5EF4-FFF2-40B4-BE49-F238E27FC236}">
                    <a16:creationId xmlns:a16="http://schemas.microsoft.com/office/drawing/2014/main" id="{AEB6182A-B923-4F3F-BF29-00186E7D2DFE}"/>
                  </a:ext>
                </a:extLst>
              </p:cNvPr>
              <p:cNvSpPr/>
              <p:nvPr/>
            </p:nvSpPr>
            <p:spPr>
              <a:xfrm>
                <a:off x="9096867" y="4188475"/>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393" name="Freeform: Shape 392">
                <a:extLst>
                  <a:ext uri="{FF2B5EF4-FFF2-40B4-BE49-F238E27FC236}">
                    <a16:creationId xmlns:a16="http://schemas.microsoft.com/office/drawing/2014/main" id="{9A6A73B5-DBDF-4EAE-9BD9-3E851E910F3F}"/>
                  </a:ext>
                </a:extLst>
              </p:cNvPr>
              <p:cNvSpPr/>
              <p:nvPr/>
            </p:nvSpPr>
            <p:spPr>
              <a:xfrm>
                <a:off x="9528728"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94" name="Freeform: Shape 393">
                <a:extLst>
                  <a:ext uri="{FF2B5EF4-FFF2-40B4-BE49-F238E27FC236}">
                    <a16:creationId xmlns:a16="http://schemas.microsoft.com/office/drawing/2014/main" id="{DCE80AAC-EBEF-4123-9F2A-B4F336930951}"/>
                  </a:ext>
                </a:extLst>
              </p:cNvPr>
              <p:cNvSpPr/>
              <p:nvPr/>
            </p:nvSpPr>
            <p:spPr>
              <a:xfrm>
                <a:off x="9498989" y="43057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95" name="Freeform: Shape 394">
                <a:extLst>
                  <a:ext uri="{FF2B5EF4-FFF2-40B4-BE49-F238E27FC236}">
                    <a16:creationId xmlns:a16="http://schemas.microsoft.com/office/drawing/2014/main" id="{1376DE71-43DE-4D7F-9053-1B51E4493C2D}"/>
                  </a:ext>
                </a:extLst>
              </p:cNvPr>
              <p:cNvSpPr/>
              <p:nvPr/>
            </p:nvSpPr>
            <p:spPr>
              <a:xfrm>
                <a:off x="9768425"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90BCE6A8-C662-4FEF-9A09-16BF362DFEC2}"/>
                  </a:ext>
                </a:extLst>
              </p:cNvPr>
              <p:cNvSpPr/>
              <p:nvPr/>
            </p:nvSpPr>
            <p:spPr>
              <a:xfrm>
                <a:off x="9738685" y="43057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97" name="Freeform: Shape 396">
                <a:extLst>
                  <a:ext uri="{FF2B5EF4-FFF2-40B4-BE49-F238E27FC236}">
                    <a16:creationId xmlns:a16="http://schemas.microsoft.com/office/drawing/2014/main" id="{44752D1F-8D5C-430E-8DDE-96C9602FE464}"/>
                  </a:ext>
                </a:extLst>
              </p:cNvPr>
              <p:cNvSpPr/>
              <p:nvPr/>
            </p:nvSpPr>
            <p:spPr>
              <a:xfrm>
                <a:off x="9901999"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AA7186D6-0526-49B6-A746-E56E59BAA9DB}"/>
                  </a:ext>
                </a:extLst>
              </p:cNvPr>
              <p:cNvSpPr/>
              <p:nvPr/>
            </p:nvSpPr>
            <p:spPr>
              <a:xfrm>
                <a:off x="9872260" y="43057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399" name="Freeform: Shape 398">
                <a:extLst>
                  <a:ext uri="{FF2B5EF4-FFF2-40B4-BE49-F238E27FC236}">
                    <a16:creationId xmlns:a16="http://schemas.microsoft.com/office/drawing/2014/main" id="{53D8F0AA-274B-4E6C-8D10-637B8C30DA47}"/>
                  </a:ext>
                </a:extLst>
              </p:cNvPr>
              <p:cNvSpPr/>
              <p:nvPr/>
            </p:nvSpPr>
            <p:spPr>
              <a:xfrm>
                <a:off x="10113354"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42825336-158D-4708-978B-CBD660B1D5EA}"/>
                  </a:ext>
                </a:extLst>
              </p:cNvPr>
              <p:cNvSpPr/>
              <p:nvPr/>
            </p:nvSpPr>
            <p:spPr>
              <a:xfrm>
                <a:off x="10083615" y="43057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sp>
            <p:nvSpPr>
              <p:cNvPr id="401" name="Freeform: Shape 400">
                <a:extLst>
                  <a:ext uri="{FF2B5EF4-FFF2-40B4-BE49-F238E27FC236}">
                    <a16:creationId xmlns:a16="http://schemas.microsoft.com/office/drawing/2014/main" id="{5AAA7CA7-2CEA-45B5-8F62-6922CAAB85EF}"/>
                  </a:ext>
                </a:extLst>
              </p:cNvPr>
              <p:cNvSpPr/>
              <p:nvPr/>
            </p:nvSpPr>
            <p:spPr>
              <a:xfrm>
                <a:off x="10034176"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402" name="Freeform: Shape 401">
                <a:extLst>
                  <a:ext uri="{FF2B5EF4-FFF2-40B4-BE49-F238E27FC236}">
                    <a16:creationId xmlns:a16="http://schemas.microsoft.com/office/drawing/2014/main" id="{FA883964-6BBD-4E26-A5D8-07040E5C8E33}"/>
                  </a:ext>
                </a:extLst>
              </p:cNvPr>
              <p:cNvSpPr/>
              <p:nvPr/>
            </p:nvSpPr>
            <p:spPr>
              <a:xfrm>
                <a:off x="10004436" y="4305782"/>
                <a:ext cx="59352" cy="12709"/>
              </a:xfrm>
              <a:custGeom>
                <a:avLst/>
                <a:gdLst>
                  <a:gd name="connsiteX0" fmla="*/ 0 w 59352"/>
                  <a:gd name="connsiteY0" fmla="*/ 0 h 12709"/>
                  <a:gd name="connsiteX1" fmla="*/ 59352 w 59352"/>
                  <a:gd name="connsiteY1" fmla="*/ 0 h 12709"/>
                </a:gdLst>
                <a:ahLst/>
                <a:cxnLst>
                  <a:cxn ang="0">
                    <a:pos x="connsiteX0" y="connsiteY0"/>
                  </a:cxn>
                  <a:cxn ang="0">
                    <a:pos x="connsiteX1" y="connsiteY1"/>
                  </a:cxn>
                </a:cxnLst>
                <a:rect l="l" t="t" r="r" b="b"/>
                <a:pathLst>
                  <a:path w="59352" h="12709">
                    <a:moveTo>
                      <a:pt x="0" y="0"/>
                    </a:moveTo>
                    <a:lnTo>
                      <a:pt x="59352" y="0"/>
                    </a:lnTo>
                  </a:path>
                </a:pathLst>
              </a:custGeom>
              <a:ln w="12705" cap="flat">
                <a:solidFill>
                  <a:schemeClr val="tx2"/>
                </a:solidFill>
                <a:prstDash val="solid"/>
                <a:miter/>
              </a:ln>
            </p:spPr>
            <p:txBody>
              <a:bodyPr rtlCol="0" anchor="ctr"/>
              <a:lstStyle/>
              <a:p>
                <a:endParaRPr lang="en-GB"/>
              </a:p>
            </p:txBody>
          </p:sp>
          <p:sp>
            <p:nvSpPr>
              <p:cNvPr id="403" name="Freeform: Shape 402">
                <a:extLst>
                  <a:ext uri="{FF2B5EF4-FFF2-40B4-BE49-F238E27FC236}">
                    <a16:creationId xmlns:a16="http://schemas.microsoft.com/office/drawing/2014/main" id="{ECD1BC4F-35C0-479D-8C0B-6FB55A507C4A}"/>
                  </a:ext>
                </a:extLst>
              </p:cNvPr>
              <p:cNvSpPr/>
              <p:nvPr/>
            </p:nvSpPr>
            <p:spPr>
              <a:xfrm>
                <a:off x="9948515" y="4276042"/>
                <a:ext cx="12709" cy="59479"/>
              </a:xfrm>
              <a:custGeom>
                <a:avLst/>
                <a:gdLst>
                  <a:gd name="connsiteX0" fmla="*/ 0 w 12709"/>
                  <a:gd name="connsiteY0" fmla="*/ 0 h 59479"/>
                  <a:gd name="connsiteX1" fmla="*/ 0 w 12709"/>
                  <a:gd name="connsiteY1" fmla="*/ 59479 h 59479"/>
                </a:gdLst>
                <a:ahLst/>
                <a:cxnLst>
                  <a:cxn ang="0">
                    <a:pos x="connsiteX0" y="connsiteY0"/>
                  </a:cxn>
                  <a:cxn ang="0">
                    <a:pos x="connsiteX1" y="connsiteY1"/>
                  </a:cxn>
                </a:cxnLst>
                <a:rect l="l" t="t" r="r" b="b"/>
                <a:pathLst>
                  <a:path w="12709" h="59479">
                    <a:moveTo>
                      <a:pt x="0" y="0"/>
                    </a:moveTo>
                    <a:lnTo>
                      <a:pt x="0" y="59479"/>
                    </a:lnTo>
                  </a:path>
                </a:pathLst>
              </a:custGeom>
              <a:ln w="12705" cap="flat">
                <a:solidFill>
                  <a:schemeClr val="tx2"/>
                </a:solidFill>
                <a:prstDash val="solid"/>
                <a:miter/>
              </a:ln>
            </p:spPr>
            <p:txBody>
              <a:bodyPr rtlCol="0" anchor="ctr"/>
              <a:lstStyle/>
              <a:p>
                <a:endParaRPr lang="en-GB"/>
              </a:p>
            </p:txBody>
          </p:sp>
          <p:sp>
            <p:nvSpPr>
              <p:cNvPr id="404" name="Freeform: Shape 403">
                <a:extLst>
                  <a:ext uri="{FF2B5EF4-FFF2-40B4-BE49-F238E27FC236}">
                    <a16:creationId xmlns:a16="http://schemas.microsoft.com/office/drawing/2014/main" id="{99F16E6B-D1AC-4BAD-88AC-AD61AB6B1599}"/>
                  </a:ext>
                </a:extLst>
              </p:cNvPr>
              <p:cNvSpPr/>
              <p:nvPr/>
            </p:nvSpPr>
            <p:spPr>
              <a:xfrm>
                <a:off x="9918776" y="4305782"/>
                <a:ext cx="59479" cy="12709"/>
              </a:xfrm>
              <a:custGeom>
                <a:avLst/>
                <a:gdLst>
                  <a:gd name="connsiteX0" fmla="*/ 0 w 59479"/>
                  <a:gd name="connsiteY0" fmla="*/ 0 h 12709"/>
                  <a:gd name="connsiteX1" fmla="*/ 59479 w 59479"/>
                  <a:gd name="connsiteY1" fmla="*/ 0 h 12709"/>
                </a:gdLst>
                <a:ahLst/>
                <a:cxnLst>
                  <a:cxn ang="0">
                    <a:pos x="connsiteX0" y="connsiteY0"/>
                  </a:cxn>
                  <a:cxn ang="0">
                    <a:pos x="connsiteX1" y="connsiteY1"/>
                  </a:cxn>
                </a:cxnLst>
                <a:rect l="l" t="t" r="r" b="b"/>
                <a:pathLst>
                  <a:path w="59479" h="12709">
                    <a:moveTo>
                      <a:pt x="0" y="0"/>
                    </a:moveTo>
                    <a:lnTo>
                      <a:pt x="59479" y="0"/>
                    </a:lnTo>
                  </a:path>
                </a:pathLst>
              </a:custGeom>
              <a:ln w="12705" cap="flat">
                <a:solidFill>
                  <a:schemeClr val="tx2"/>
                </a:solidFill>
                <a:prstDash val="solid"/>
                <a:miter/>
              </a:ln>
            </p:spPr>
            <p:txBody>
              <a:bodyPr rtlCol="0" anchor="ctr"/>
              <a:lstStyle/>
              <a:p>
                <a:endParaRPr lang="en-GB"/>
              </a:p>
            </p:txBody>
          </p:sp>
        </p:grpSp>
      </p:grpSp>
      <p:sp>
        <p:nvSpPr>
          <p:cNvPr id="4" name="Slide Number Placeholder 3">
            <a:extLst>
              <a:ext uri="{FF2B5EF4-FFF2-40B4-BE49-F238E27FC236}">
                <a16:creationId xmlns:a16="http://schemas.microsoft.com/office/drawing/2014/main" id="{2AF38DFC-2529-4716-8D49-5EFC94D173D0}"/>
              </a:ext>
            </a:extLst>
          </p:cNvPr>
          <p:cNvSpPr>
            <a:spLocks noGrp="1"/>
          </p:cNvSpPr>
          <p:nvPr>
            <p:ph type="sldNum" sz="quarter" idx="4"/>
          </p:nvPr>
        </p:nvSpPr>
        <p:spPr/>
        <p:txBody>
          <a:bodyPr/>
          <a:lstStyle/>
          <a:p>
            <a:fld id="{FCE43C0F-8A7B-3A4B-9DB5-B3472E36E833}" type="slidenum">
              <a:rPr lang="en-GB" smtClean="0"/>
              <a:pPr/>
              <a:t>50</a:t>
            </a:fld>
            <a:endParaRPr lang="en-GB" dirty="0"/>
          </a:p>
        </p:txBody>
      </p:sp>
    </p:spTree>
    <p:extLst>
      <p:ext uri="{BB962C8B-B14F-4D97-AF65-F5344CB8AC3E}">
        <p14:creationId xmlns:p14="http://schemas.microsoft.com/office/powerpoint/2010/main" val="1380612572"/>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E2D4CCB-DA90-4A6F-B7AC-016DF80F7F97}"/>
              </a:ext>
            </a:extLst>
          </p:cNvPr>
          <p:cNvSpPr>
            <a:spLocks noGrp="1"/>
          </p:cNvSpPr>
          <p:nvPr>
            <p:ph type="title"/>
          </p:nvPr>
        </p:nvSpPr>
        <p:spPr/>
        <p:txBody>
          <a:bodyPr/>
          <a:lstStyle/>
          <a:p>
            <a:pPr>
              <a:lnSpc>
                <a:spcPts val="3733"/>
              </a:lnSpc>
            </a:pPr>
            <a:r>
              <a:rPr lang="en-GB" dirty="0"/>
              <a:t>Effect of toxicity on prognosis in patients treated with sorafenib</a:t>
            </a:r>
          </a:p>
        </p:txBody>
      </p:sp>
      <p:sp>
        <p:nvSpPr>
          <p:cNvPr id="9" name="Content Placeholder 8">
            <a:extLst>
              <a:ext uri="{FF2B5EF4-FFF2-40B4-BE49-F238E27FC236}">
                <a16:creationId xmlns:a16="http://schemas.microsoft.com/office/drawing/2014/main" id="{597B1814-8E40-4D3E-819F-DEC813E211E7}"/>
              </a:ext>
            </a:extLst>
          </p:cNvPr>
          <p:cNvSpPr>
            <a:spLocks noGrp="1"/>
          </p:cNvSpPr>
          <p:nvPr>
            <p:ph sz="quarter" idx="15"/>
          </p:nvPr>
        </p:nvSpPr>
        <p:spPr/>
        <p:txBody>
          <a:bodyPr/>
          <a:lstStyle/>
          <a:p>
            <a:r>
              <a:rPr lang="it-IT" dirty="0"/>
              <a:t>Howell J et al. Aliment Pharmacol Ther. 2017;45:1146–1155</a:t>
            </a:r>
          </a:p>
        </p:txBody>
      </p:sp>
      <p:sp>
        <p:nvSpPr>
          <p:cNvPr id="10" name="Rettangolo 9"/>
          <p:cNvSpPr/>
          <p:nvPr/>
        </p:nvSpPr>
        <p:spPr>
          <a:xfrm>
            <a:off x="1052596" y="5179647"/>
            <a:ext cx="4541948" cy="677104"/>
          </a:xfrm>
          <a:prstGeom prst="rect">
            <a:avLst/>
          </a:prstGeom>
          <a:solidFill>
            <a:schemeClr val="accent1">
              <a:lumMod val="20000"/>
              <a:lumOff val="80000"/>
              <a:alpha val="50000"/>
            </a:schemeClr>
          </a:solidFill>
          <a:ln>
            <a:noFill/>
          </a:ln>
        </p:spPr>
        <p:style>
          <a:lnRef idx="2">
            <a:schemeClr val="accent4"/>
          </a:lnRef>
          <a:fillRef idx="1">
            <a:schemeClr val="lt1"/>
          </a:fillRef>
          <a:effectRef idx="0">
            <a:schemeClr val="accent4"/>
          </a:effectRef>
          <a:fontRef idx="minor">
            <a:schemeClr val="dk1"/>
          </a:fontRef>
        </p:style>
        <p:txBody>
          <a:bodyPr wrap="square" lIns="121917" tIns="60958" rIns="121917" bIns="60958">
            <a:spAutoFit/>
          </a:bodyPr>
          <a:lstStyle/>
          <a:p>
            <a:pPr algn="just"/>
            <a:r>
              <a:rPr lang="en-US" sz="1200" dirty="0">
                <a:solidFill>
                  <a:schemeClr val="tx2"/>
                </a:solidFill>
              </a:rPr>
              <a:t>Survival between pts who developed sorafenib toxicity </a:t>
            </a:r>
            <a:br>
              <a:rPr lang="en-US" sz="1200" dirty="0">
                <a:solidFill>
                  <a:schemeClr val="tx2"/>
                </a:solidFill>
              </a:rPr>
            </a:br>
            <a:r>
              <a:rPr lang="en-US" sz="1200" dirty="0">
                <a:solidFill>
                  <a:schemeClr val="tx2"/>
                </a:solidFill>
              </a:rPr>
              <a:t>(any severity), compared with pts who did not develop sorafenib toxicity (8.8 months vs. 5.4 months)</a:t>
            </a:r>
            <a:endParaRPr lang="it-IT" sz="1200" dirty="0">
              <a:solidFill>
                <a:schemeClr val="tx2"/>
              </a:solidFill>
            </a:endParaRPr>
          </a:p>
        </p:txBody>
      </p:sp>
      <p:grpSp>
        <p:nvGrpSpPr>
          <p:cNvPr id="2" name="Group 1">
            <a:extLst>
              <a:ext uri="{FF2B5EF4-FFF2-40B4-BE49-F238E27FC236}">
                <a16:creationId xmlns:a16="http://schemas.microsoft.com/office/drawing/2014/main" id="{E56F40E8-48FA-4262-BE89-5C97B2CEF9BA}"/>
              </a:ext>
            </a:extLst>
          </p:cNvPr>
          <p:cNvGrpSpPr/>
          <p:nvPr/>
        </p:nvGrpSpPr>
        <p:grpSpPr>
          <a:xfrm>
            <a:off x="9317493" y="1412875"/>
            <a:ext cx="2170805" cy="4500000"/>
            <a:chOff x="9031649" y="1329690"/>
            <a:chExt cx="2170805" cy="4500000"/>
          </a:xfrm>
        </p:grpSpPr>
        <p:grpSp>
          <p:nvGrpSpPr>
            <p:cNvPr id="25" name="Group 24">
              <a:extLst>
                <a:ext uri="{FF2B5EF4-FFF2-40B4-BE49-F238E27FC236}">
                  <a16:creationId xmlns:a16="http://schemas.microsoft.com/office/drawing/2014/main" id="{E597FE1D-C665-4373-BA51-05F1DFA8FC0C}"/>
                </a:ext>
              </a:extLst>
            </p:cNvPr>
            <p:cNvGrpSpPr/>
            <p:nvPr/>
          </p:nvGrpSpPr>
          <p:grpSpPr>
            <a:xfrm>
              <a:off x="9031649" y="1329690"/>
              <a:ext cx="2170805" cy="4500000"/>
              <a:chOff x="3898021" y="1048737"/>
              <a:chExt cx="2191878" cy="4543704"/>
            </a:xfrm>
          </p:grpSpPr>
          <p:grpSp>
            <p:nvGrpSpPr>
              <p:cNvPr id="3" name="Group 2">
                <a:extLst>
                  <a:ext uri="{FF2B5EF4-FFF2-40B4-BE49-F238E27FC236}">
                    <a16:creationId xmlns:a16="http://schemas.microsoft.com/office/drawing/2014/main" id="{811BB0F8-5CF8-4970-857D-29D146E63F47}"/>
                  </a:ext>
                </a:extLst>
              </p:cNvPr>
              <p:cNvGrpSpPr/>
              <p:nvPr/>
            </p:nvGrpSpPr>
            <p:grpSpPr>
              <a:xfrm>
                <a:off x="3898021" y="1048737"/>
                <a:ext cx="2108932" cy="1550929"/>
                <a:chOff x="2541468" y="4537567"/>
                <a:chExt cx="5836679" cy="3434784"/>
              </a:xfrm>
            </p:grpSpPr>
            <p:pic>
              <p:nvPicPr>
                <p:cNvPr id="18" name="Picture 17">
                  <a:extLst>
                    <a:ext uri="{FF2B5EF4-FFF2-40B4-BE49-F238E27FC236}">
                      <a16:creationId xmlns:a16="http://schemas.microsoft.com/office/drawing/2014/main" id="{4282CB5B-61C9-4570-884A-B1F8050696F0}"/>
                    </a:ext>
                  </a:extLst>
                </p:cNvPr>
                <p:cNvPicPr/>
                <p:nvPr/>
              </p:nvPicPr>
              <p:blipFill rotWithShape="1">
                <a:blip r:embed="rId3" cstate="print">
                  <a:clrChange>
                    <a:clrFrom>
                      <a:srgbClr val="EAF3F4"/>
                    </a:clrFrom>
                    <a:clrTo>
                      <a:srgbClr val="EAF3F4">
                        <a:alpha val="0"/>
                      </a:srgbClr>
                    </a:clrTo>
                  </a:clrChange>
                  <a:extLst>
                    <a:ext uri="{28A0092B-C50C-407E-A947-70E740481C1C}">
                      <a14:useLocalDpi xmlns:a14="http://schemas.microsoft.com/office/drawing/2010/main" val="0"/>
                    </a:ext>
                  </a:extLst>
                </a:blip>
                <a:srcRect b="13107"/>
                <a:stretch/>
              </p:blipFill>
              <p:spPr>
                <a:xfrm>
                  <a:off x="2541468" y="4537567"/>
                  <a:ext cx="5270500" cy="3434784"/>
                </a:xfrm>
                <a:prstGeom prst="rect">
                  <a:avLst/>
                </a:prstGeom>
              </p:spPr>
            </p:pic>
            <p:pic>
              <p:nvPicPr>
                <p:cNvPr id="19" name="Picture 18">
                  <a:extLst>
                    <a:ext uri="{FF2B5EF4-FFF2-40B4-BE49-F238E27FC236}">
                      <a16:creationId xmlns:a16="http://schemas.microsoft.com/office/drawing/2014/main" id="{298B4396-4857-4632-9042-D84EFBA7E39A}"/>
                    </a:ext>
                  </a:extLst>
                </p:cNvPr>
                <p:cNvPicPr/>
                <p:nvPr/>
              </p:nvPicPr>
              <p:blipFill rotWithShape="1">
                <a:blip r:embed="rId4" cstate="print">
                  <a:clrChange>
                    <a:clrFrom>
                      <a:srgbClr val="EAF3F4"/>
                    </a:clrFrom>
                    <a:clrTo>
                      <a:srgbClr val="EAF3F4">
                        <a:alpha val="0"/>
                      </a:srgbClr>
                    </a:clrTo>
                  </a:clrChange>
                  <a:extLst>
                    <a:ext uri="{28A0092B-C50C-407E-A947-70E740481C1C}">
                      <a14:useLocalDpi xmlns:a14="http://schemas.microsoft.com/office/drawing/2010/main" val="0"/>
                    </a:ext>
                  </a:extLst>
                </a:blip>
                <a:srcRect l="19240" t="86681"/>
                <a:stretch/>
              </p:blipFill>
              <p:spPr>
                <a:xfrm>
                  <a:off x="4121683" y="4824302"/>
                  <a:ext cx="4256464" cy="526475"/>
                </a:xfrm>
                <a:prstGeom prst="rect">
                  <a:avLst/>
                </a:prstGeom>
              </p:spPr>
            </p:pic>
          </p:grpSp>
          <p:grpSp>
            <p:nvGrpSpPr>
              <p:cNvPr id="5" name="Group 4">
                <a:extLst>
                  <a:ext uri="{FF2B5EF4-FFF2-40B4-BE49-F238E27FC236}">
                    <a16:creationId xmlns:a16="http://schemas.microsoft.com/office/drawing/2014/main" id="{ACCBA976-6519-493A-B037-C0C9AEC0D0E7}"/>
                  </a:ext>
                </a:extLst>
              </p:cNvPr>
              <p:cNvGrpSpPr/>
              <p:nvPr/>
            </p:nvGrpSpPr>
            <p:grpSpPr>
              <a:xfrm>
                <a:off x="3898021" y="2585174"/>
                <a:ext cx="2108932" cy="1485491"/>
                <a:chOff x="1754082" y="2030421"/>
                <a:chExt cx="5567918" cy="3421650"/>
              </a:xfrm>
            </p:grpSpPr>
            <p:pic>
              <p:nvPicPr>
                <p:cNvPr id="20" name="Picture 19">
                  <a:extLst>
                    <a:ext uri="{FF2B5EF4-FFF2-40B4-BE49-F238E27FC236}">
                      <a16:creationId xmlns:a16="http://schemas.microsoft.com/office/drawing/2014/main" id="{93A71A7B-5783-4AC5-9310-EAE44022C0D5}"/>
                    </a:ext>
                  </a:extLst>
                </p:cNvPr>
                <p:cNvPicPr/>
                <p:nvPr/>
              </p:nvPicPr>
              <p:blipFill rotWithShape="1">
                <a:blip r:embed="rId5" cstate="print">
                  <a:clrChange>
                    <a:clrFrom>
                      <a:srgbClr val="EAF3F4"/>
                    </a:clrFrom>
                    <a:clrTo>
                      <a:srgbClr val="EAF3F4">
                        <a:alpha val="0"/>
                      </a:srgbClr>
                    </a:clrTo>
                  </a:clrChange>
                  <a:extLst>
                    <a:ext uri="{28A0092B-C50C-407E-A947-70E740481C1C}">
                      <a14:useLocalDpi xmlns:a14="http://schemas.microsoft.com/office/drawing/2010/main" val="0"/>
                    </a:ext>
                  </a:extLst>
                </a:blip>
                <a:srcRect b="13439"/>
                <a:stretch/>
              </p:blipFill>
              <p:spPr>
                <a:xfrm>
                  <a:off x="1754082" y="2030421"/>
                  <a:ext cx="5270500" cy="3421650"/>
                </a:xfrm>
                <a:prstGeom prst="rect">
                  <a:avLst/>
                </a:prstGeom>
              </p:spPr>
            </p:pic>
            <p:pic>
              <p:nvPicPr>
                <p:cNvPr id="21" name="Picture 20">
                  <a:extLst>
                    <a:ext uri="{FF2B5EF4-FFF2-40B4-BE49-F238E27FC236}">
                      <a16:creationId xmlns:a16="http://schemas.microsoft.com/office/drawing/2014/main" id="{4B02DB23-94AF-495F-A60C-3A7D9FEE2605}"/>
                    </a:ext>
                  </a:extLst>
                </p:cNvPr>
                <p:cNvPicPr/>
                <p:nvPr/>
              </p:nvPicPr>
              <p:blipFill rotWithShape="1">
                <a:blip r:embed="rId6" cstate="print">
                  <a:clrChange>
                    <a:clrFrom>
                      <a:srgbClr val="EAF3F4"/>
                    </a:clrFrom>
                    <a:clrTo>
                      <a:srgbClr val="EAF3F4">
                        <a:alpha val="0"/>
                      </a:srgbClr>
                    </a:clrTo>
                  </a:clrChange>
                  <a:extLst>
                    <a:ext uri="{28A0092B-C50C-407E-A947-70E740481C1C}">
                      <a14:useLocalDpi xmlns:a14="http://schemas.microsoft.com/office/drawing/2010/main" val="0"/>
                    </a:ext>
                  </a:extLst>
                </a:blip>
                <a:srcRect l="21883" t="87711" b="2069"/>
                <a:stretch/>
              </p:blipFill>
              <p:spPr>
                <a:xfrm>
                  <a:off x="3204850" y="2496841"/>
                  <a:ext cx="4117150" cy="403952"/>
                </a:xfrm>
                <a:prstGeom prst="rect">
                  <a:avLst/>
                </a:prstGeom>
              </p:spPr>
            </p:pic>
          </p:grpSp>
          <p:grpSp>
            <p:nvGrpSpPr>
              <p:cNvPr id="6" name="Group 5">
                <a:extLst>
                  <a:ext uri="{FF2B5EF4-FFF2-40B4-BE49-F238E27FC236}">
                    <a16:creationId xmlns:a16="http://schemas.microsoft.com/office/drawing/2014/main" id="{6F962191-742A-433D-9A97-73A3884F80E9}"/>
                  </a:ext>
                </a:extLst>
              </p:cNvPr>
              <p:cNvGrpSpPr/>
              <p:nvPr/>
            </p:nvGrpSpPr>
            <p:grpSpPr>
              <a:xfrm>
                <a:off x="3898021" y="4070665"/>
                <a:ext cx="2191878" cy="1521776"/>
                <a:chOff x="952071" y="3227373"/>
                <a:chExt cx="5511257" cy="3469371"/>
              </a:xfrm>
            </p:grpSpPr>
            <p:pic>
              <p:nvPicPr>
                <p:cNvPr id="22" name="Picture 21">
                  <a:extLst>
                    <a:ext uri="{FF2B5EF4-FFF2-40B4-BE49-F238E27FC236}">
                      <a16:creationId xmlns:a16="http://schemas.microsoft.com/office/drawing/2014/main" id="{67D87F24-A28A-48C7-8DDF-CC70973303DE}"/>
                    </a:ext>
                  </a:extLst>
                </p:cNvPr>
                <p:cNvPicPr/>
                <p:nvPr/>
              </p:nvPicPr>
              <p:blipFill rotWithShape="1">
                <a:blip r:embed="rId7" cstate="print">
                  <a:clrChange>
                    <a:clrFrom>
                      <a:srgbClr val="EAF3F4"/>
                    </a:clrFrom>
                    <a:clrTo>
                      <a:srgbClr val="EAF3F4">
                        <a:alpha val="0"/>
                      </a:srgbClr>
                    </a:clrTo>
                  </a:clrChange>
                  <a:extLst>
                    <a:ext uri="{28A0092B-C50C-407E-A947-70E740481C1C}">
                      <a14:useLocalDpi xmlns:a14="http://schemas.microsoft.com/office/drawing/2010/main" val="0"/>
                    </a:ext>
                  </a:extLst>
                </a:blip>
                <a:srcRect b="12232"/>
                <a:stretch/>
              </p:blipFill>
              <p:spPr>
                <a:xfrm>
                  <a:off x="952071" y="3227373"/>
                  <a:ext cx="5270500" cy="3469371"/>
                </a:xfrm>
                <a:prstGeom prst="rect">
                  <a:avLst/>
                </a:prstGeom>
              </p:spPr>
            </p:pic>
            <p:pic>
              <p:nvPicPr>
                <p:cNvPr id="23" name="Picture 22">
                  <a:extLst>
                    <a:ext uri="{FF2B5EF4-FFF2-40B4-BE49-F238E27FC236}">
                      <a16:creationId xmlns:a16="http://schemas.microsoft.com/office/drawing/2014/main" id="{8F518867-59A7-4297-A248-4BFBE24D4A7C}"/>
                    </a:ext>
                  </a:extLst>
                </p:cNvPr>
                <p:cNvPicPr/>
                <p:nvPr/>
              </p:nvPicPr>
              <p:blipFill rotWithShape="1">
                <a:blip r:embed="rId8" cstate="print">
                  <a:clrChange>
                    <a:clrFrom>
                      <a:srgbClr val="EAF3F4"/>
                    </a:clrFrom>
                    <a:clrTo>
                      <a:srgbClr val="EAF3F4">
                        <a:alpha val="0"/>
                      </a:srgbClr>
                    </a:clrTo>
                  </a:clrChange>
                  <a:extLst>
                    <a:ext uri="{28A0092B-C50C-407E-A947-70E740481C1C}">
                      <a14:useLocalDpi xmlns:a14="http://schemas.microsoft.com/office/drawing/2010/main" val="0"/>
                    </a:ext>
                  </a:extLst>
                </a:blip>
                <a:srcRect l="11141" t="88201" b="3855"/>
                <a:stretch/>
              </p:blipFill>
              <p:spPr>
                <a:xfrm>
                  <a:off x="1780037" y="3955726"/>
                  <a:ext cx="4683291" cy="314014"/>
                </a:xfrm>
                <a:prstGeom prst="rect">
                  <a:avLst/>
                </a:prstGeom>
              </p:spPr>
            </p:pic>
          </p:grpSp>
        </p:grpSp>
        <p:sp>
          <p:nvSpPr>
            <p:cNvPr id="11" name="10 CuadroTexto">
              <a:extLst>
                <a:ext uri="{FF2B5EF4-FFF2-40B4-BE49-F238E27FC236}">
                  <a16:creationId xmlns:a16="http://schemas.microsoft.com/office/drawing/2014/main" id="{CF18ABB2-6F63-4198-81D3-A4156E2BB977}"/>
                </a:ext>
              </a:extLst>
            </p:cNvPr>
            <p:cNvSpPr txBox="1">
              <a:spLocks noChangeArrowheads="1"/>
            </p:cNvSpPr>
            <p:nvPr/>
          </p:nvSpPr>
          <p:spPr bwMode="auto">
            <a:xfrm>
              <a:off x="9508703" y="1755368"/>
              <a:ext cx="1459605" cy="276995"/>
            </a:xfrm>
            <a:prstGeom prst="rect">
              <a:avLst/>
            </a:prstGeom>
            <a:noFill/>
            <a:ln w="9525">
              <a:noFill/>
              <a:miter lim="800000"/>
              <a:headEnd/>
              <a:tailEnd/>
            </a:ln>
          </p:spPr>
          <p:txBody>
            <a:bodyPr lIns="121917" tIns="60958" rIns="121917" bIns="6095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189">
                <a:defRPr/>
              </a:pPr>
              <a:r>
                <a:rPr lang="en-US" sz="1000" b="1" dirty="0">
                  <a:solidFill>
                    <a:schemeClr val="accent1"/>
                  </a:solidFill>
                  <a:latin typeface="Arial" pitchFamily="34" charset="0"/>
                  <a:cs typeface="Arial" pitchFamily="34" charset="0"/>
                </a:rPr>
                <a:t>Hypertension</a:t>
              </a:r>
            </a:p>
          </p:txBody>
        </p:sp>
        <p:sp>
          <p:nvSpPr>
            <p:cNvPr id="13" name="10 CuadroTexto">
              <a:extLst>
                <a:ext uri="{FF2B5EF4-FFF2-40B4-BE49-F238E27FC236}">
                  <a16:creationId xmlns:a16="http://schemas.microsoft.com/office/drawing/2014/main" id="{CF18ABB2-6F63-4198-81D3-A4156E2BB977}"/>
                </a:ext>
              </a:extLst>
            </p:cNvPr>
            <p:cNvSpPr txBox="1">
              <a:spLocks noChangeArrowheads="1"/>
            </p:cNvSpPr>
            <p:nvPr/>
          </p:nvSpPr>
          <p:spPr bwMode="auto">
            <a:xfrm>
              <a:off x="9508703" y="3454279"/>
              <a:ext cx="1459605" cy="276995"/>
            </a:xfrm>
            <a:prstGeom prst="rect">
              <a:avLst/>
            </a:prstGeom>
            <a:noFill/>
            <a:ln w="9525">
              <a:noFill/>
              <a:miter lim="800000"/>
              <a:headEnd/>
              <a:tailEnd/>
            </a:ln>
          </p:spPr>
          <p:txBody>
            <a:bodyPr lIns="121917" tIns="60958" rIns="121917" bIns="6095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189">
                <a:defRPr/>
              </a:pPr>
              <a:r>
                <a:rPr lang="en-US" sz="1000" b="1" dirty="0" err="1">
                  <a:solidFill>
                    <a:schemeClr val="accent1"/>
                  </a:solidFill>
                  <a:latin typeface="Arial" pitchFamily="34" charset="0"/>
                  <a:cs typeface="Arial" pitchFamily="34" charset="0"/>
                </a:rPr>
                <a:t>Diarrhoea</a:t>
              </a:r>
              <a:endParaRPr lang="en-US" sz="1000" b="1" dirty="0">
                <a:solidFill>
                  <a:schemeClr val="accent1"/>
                </a:solidFill>
                <a:latin typeface="Arial" pitchFamily="34" charset="0"/>
                <a:cs typeface="Arial" pitchFamily="34" charset="0"/>
              </a:endParaRPr>
            </a:p>
          </p:txBody>
        </p:sp>
        <p:sp>
          <p:nvSpPr>
            <p:cNvPr id="14" name="10 CuadroTexto">
              <a:extLst>
                <a:ext uri="{FF2B5EF4-FFF2-40B4-BE49-F238E27FC236}">
                  <a16:creationId xmlns:a16="http://schemas.microsoft.com/office/drawing/2014/main" id="{CF18ABB2-6F63-4198-81D3-A4156E2BB977}"/>
                </a:ext>
              </a:extLst>
            </p:cNvPr>
            <p:cNvSpPr txBox="1">
              <a:spLocks noChangeArrowheads="1"/>
            </p:cNvSpPr>
            <p:nvPr/>
          </p:nvSpPr>
          <p:spPr bwMode="auto">
            <a:xfrm>
              <a:off x="9508703" y="4968778"/>
              <a:ext cx="1459605" cy="276995"/>
            </a:xfrm>
            <a:prstGeom prst="rect">
              <a:avLst/>
            </a:prstGeom>
            <a:noFill/>
            <a:ln w="9525">
              <a:noFill/>
              <a:miter lim="800000"/>
              <a:headEnd/>
              <a:tailEnd/>
            </a:ln>
          </p:spPr>
          <p:txBody>
            <a:bodyPr lIns="121917" tIns="60958" rIns="121917" bIns="60958">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457189">
                <a:defRPr/>
              </a:pPr>
              <a:r>
                <a:rPr lang="en-US" sz="1000" b="1" dirty="0">
                  <a:solidFill>
                    <a:schemeClr val="accent1"/>
                  </a:solidFill>
                  <a:latin typeface="Arial" pitchFamily="34" charset="0"/>
                  <a:cs typeface="Arial" pitchFamily="34" charset="0"/>
                </a:rPr>
                <a:t>HFS</a:t>
              </a:r>
            </a:p>
          </p:txBody>
        </p:sp>
      </p:grpSp>
      <p:sp>
        <p:nvSpPr>
          <p:cNvPr id="16" name="Rettangolo 15"/>
          <p:cNvSpPr/>
          <p:nvPr/>
        </p:nvSpPr>
        <p:spPr>
          <a:xfrm>
            <a:off x="6017595" y="4933640"/>
            <a:ext cx="3014473" cy="1046436"/>
          </a:xfrm>
          <a:prstGeom prst="rect">
            <a:avLst/>
          </a:prstGeom>
          <a:solidFill>
            <a:schemeClr val="accent1"/>
          </a:solidFill>
          <a:ln>
            <a:noFill/>
          </a:ln>
        </p:spPr>
        <p:style>
          <a:lnRef idx="2">
            <a:schemeClr val="accent3"/>
          </a:lnRef>
          <a:fillRef idx="1">
            <a:schemeClr val="lt1"/>
          </a:fillRef>
          <a:effectRef idx="0">
            <a:schemeClr val="accent3"/>
          </a:effectRef>
          <a:fontRef idx="minor">
            <a:schemeClr val="dk1"/>
          </a:fontRef>
        </p:style>
        <p:txBody>
          <a:bodyPr wrap="square" lIns="121917" tIns="60958" rIns="121917" bIns="60958">
            <a:spAutoFit/>
          </a:bodyPr>
          <a:lstStyle/>
          <a:p>
            <a:pPr algn="just"/>
            <a:r>
              <a:rPr lang="en-US" sz="1200" b="1" dirty="0">
                <a:solidFill>
                  <a:schemeClr val="bg1"/>
                </a:solidFill>
              </a:rPr>
              <a:t>Survival between pts who developed toxicity and pts who did not: </a:t>
            </a:r>
          </a:p>
          <a:p>
            <a:pPr algn="just"/>
            <a:r>
              <a:rPr lang="en-US" sz="1200" dirty="0">
                <a:solidFill>
                  <a:schemeClr val="bg1"/>
                </a:solidFill>
              </a:rPr>
              <a:t>- hypertension (20.3 vs 7.0 months)</a:t>
            </a:r>
          </a:p>
          <a:p>
            <a:pPr algn="just"/>
            <a:r>
              <a:rPr lang="en-US" sz="1200" dirty="0">
                <a:solidFill>
                  <a:schemeClr val="bg1"/>
                </a:solidFill>
              </a:rPr>
              <a:t>- </a:t>
            </a:r>
            <a:r>
              <a:rPr lang="en-US" sz="1200" dirty="0" err="1">
                <a:solidFill>
                  <a:schemeClr val="bg1"/>
                </a:solidFill>
              </a:rPr>
              <a:t>diarrhoea</a:t>
            </a:r>
            <a:r>
              <a:rPr lang="en-US" sz="1200" dirty="0">
                <a:solidFill>
                  <a:schemeClr val="bg1"/>
                </a:solidFill>
              </a:rPr>
              <a:t> (9.7 vs 6.7 months)</a:t>
            </a:r>
          </a:p>
          <a:p>
            <a:pPr algn="just"/>
            <a:r>
              <a:rPr lang="en-US" sz="1200" dirty="0">
                <a:solidFill>
                  <a:schemeClr val="bg1"/>
                </a:solidFill>
              </a:rPr>
              <a:t>- and HFS ( 12.7 vs 6.4 months)</a:t>
            </a:r>
          </a:p>
        </p:txBody>
      </p:sp>
      <p:grpSp>
        <p:nvGrpSpPr>
          <p:cNvPr id="78" name="Group 77">
            <a:extLst>
              <a:ext uri="{FF2B5EF4-FFF2-40B4-BE49-F238E27FC236}">
                <a16:creationId xmlns:a16="http://schemas.microsoft.com/office/drawing/2014/main" id="{5311D81E-D129-4C0D-B0D4-E4907A880E93}"/>
              </a:ext>
            </a:extLst>
          </p:cNvPr>
          <p:cNvGrpSpPr/>
          <p:nvPr/>
        </p:nvGrpSpPr>
        <p:grpSpPr>
          <a:xfrm>
            <a:off x="675125" y="1657600"/>
            <a:ext cx="5124516" cy="3363668"/>
            <a:chOff x="475100" y="1657600"/>
            <a:chExt cx="5124516" cy="3363668"/>
          </a:xfrm>
        </p:grpSpPr>
        <p:grpSp>
          <p:nvGrpSpPr>
            <p:cNvPr id="26" name="Group 25">
              <a:extLst>
                <a:ext uri="{FF2B5EF4-FFF2-40B4-BE49-F238E27FC236}">
                  <a16:creationId xmlns:a16="http://schemas.microsoft.com/office/drawing/2014/main" id="{7DEACBC5-E42C-4C70-8214-5A4A7A17E9E7}"/>
                </a:ext>
              </a:extLst>
            </p:cNvPr>
            <p:cNvGrpSpPr/>
            <p:nvPr/>
          </p:nvGrpSpPr>
          <p:grpSpPr>
            <a:xfrm>
              <a:off x="475100" y="1657600"/>
              <a:ext cx="5124516" cy="3363668"/>
              <a:chOff x="1685469" y="2083751"/>
              <a:chExt cx="5124516" cy="3363668"/>
            </a:xfrm>
          </p:grpSpPr>
          <p:sp>
            <p:nvSpPr>
              <p:cNvPr id="27" name="TextBox 115">
                <a:extLst>
                  <a:ext uri="{FF2B5EF4-FFF2-40B4-BE49-F238E27FC236}">
                    <a16:creationId xmlns:a16="http://schemas.microsoft.com/office/drawing/2014/main" id="{7879496F-647A-4CEF-8662-7E7C1A5837C5}"/>
                  </a:ext>
                </a:extLst>
              </p:cNvPr>
              <p:cNvSpPr txBox="1">
                <a:spLocks noChangeArrowheads="1"/>
              </p:cNvSpPr>
              <p:nvPr/>
            </p:nvSpPr>
            <p:spPr bwMode="auto">
              <a:xfrm>
                <a:off x="2230501" y="5231975"/>
                <a:ext cx="44172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Survival time (months)</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28" name="TextBox 100">
                <a:extLst>
                  <a:ext uri="{FF2B5EF4-FFF2-40B4-BE49-F238E27FC236}">
                    <a16:creationId xmlns:a16="http://schemas.microsoft.com/office/drawing/2014/main" id="{7BACFB65-D4FF-449F-BF8E-03FD1D5C28D2}"/>
                  </a:ext>
                </a:extLst>
              </p:cNvPr>
              <p:cNvSpPr txBox="1">
                <a:spLocks noChangeArrowheads="1"/>
              </p:cNvSpPr>
              <p:nvPr/>
            </p:nvSpPr>
            <p:spPr bwMode="auto">
              <a:xfrm>
                <a:off x="1685469" y="4101758"/>
                <a:ext cx="31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0.25</a:t>
                </a:r>
              </a:p>
            </p:txBody>
          </p:sp>
          <p:sp>
            <p:nvSpPr>
              <p:cNvPr id="29" name="TextBox 101">
                <a:extLst>
                  <a:ext uri="{FF2B5EF4-FFF2-40B4-BE49-F238E27FC236}">
                    <a16:creationId xmlns:a16="http://schemas.microsoft.com/office/drawing/2014/main" id="{362870F1-F775-4451-AF42-5546BCAF0AFB}"/>
                  </a:ext>
                </a:extLst>
              </p:cNvPr>
              <p:cNvSpPr txBox="1">
                <a:spLocks noChangeArrowheads="1"/>
              </p:cNvSpPr>
              <p:nvPr/>
            </p:nvSpPr>
            <p:spPr bwMode="auto">
              <a:xfrm>
                <a:off x="1685469" y="4793626"/>
                <a:ext cx="31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0.00</a:t>
                </a:r>
              </a:p>
            </p:txBody>
          </p:sp>
          <p:sp>
            <p:nvSpPr>
              <p:cNvPr id="30" name="TextBox 102">
                <a:extLst>
                  <a:ext uri="{FF2B5EF4-FFF2-40B4-BE49-F238E27FC236}">
                    <a16:creationId xmlns:a16="http://schemas.microsoft.com/office/drawing/2014/main" id="{E5A940C5-DC02-48DF-A64A-02C182091D08}"/>
                  </a:ext>
                </a:extLst>
              </p:cNvPr>
              <p:cNvSpPr txBox="1">
                <a:spLocks noChangeArrowheads="1"/>
              </p:cNvSpPr>
              <p:nvPr/>
            </p:nvSpPr>
            <p:spPr bwMode="auto">
              <a:xfrm>
                <a:off x="1685469" y="3445814"/>
                <a:ext cx="31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0.50</a:t>
                </a:r>
              </a:p>
            </p:txBody>
          </p:sp>
          <p:sp>
            <p:nvSpPr>
              <p:cNvPr id="31" name="TextBox 105">
                <a:extLst>
                  <a:ext uri="{FF2B5EF4-FFF2-40B4-BE49-F238E27FC236}">
                    <a16:creationId xmlns:a16="http://schemas.microsoft.com/office/drawing/2014/main" id="{F0157811-48F7-408C-AB68-74B9AAC4267D}"/>
                  </a:ext>
                </a:extLst>
              </p:cNvPr>
              <p:cNvSpPr txBox="1">
                <a:spLocks noChangeArrowheads="1"/>
              </p:cNvSpPr>
              <p:nvPr/>
            </p:nvSpPr>
            <p:spPr bwMode="auto">
              <a:xfrm>
                <a:off x="1685471" y="2083751"/>
                <a:ext cx="31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1.00</a:t>
                </a:r>
              </a:p>
            </p:txBody>
          </p:sp>
          <p:cxnSp>
            <p:nvCxnSpPr>
              <p:cNvPr id="33" name="Straight Connector 107">
                <a:extLst>
                  <a:ext uri="{FF2B5EF4-FFF2-40B4-BE49-F238E27FC236}">
                    <a16:creationId xmlns:a16="http://schemas.microsoft.com/office/drawing/2014/main" id="{2BEA746A-7199-45D8-9835-9C1979F8DCC1}"/>
                  </a:ext>
                </a:extLst>
              </p:cNvPr>
              <p:cNvCxnSpPr>
                <a:cxnSpLocks noChangeShapeType="1"/>
              </p:cNvCxnSpPr>
              <p:nvPr/>
            </p:nvCxnSpPr>
            <p:spPr bwMode="auto">
              <a:xfrm>
                <a:off x="2169989" y="490056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4" name="Straight Connector 106">
                <a:extLst>
                  <a:ext uri="{FF2B5EF4-FFF2-40B4-BE49-F238E27FC236}">
                    <a16:creationId xmlns:a16="http://schemas.microsoft.com/office/drawing/2014/main" id="{727E3F66-EBD6-47C3-9ECD-DBED368B8287}"/>
                  </a:ext>
                </a:extLst>
              </p:cNvPr>
              <p:cNvCxnSpPr>
                <a:cxnSpLocks noChangeShapeType="1"/>
              </p:cNvCxnSpPr>
              <p:nvPr/>
            </p:nvCxnSpPr>
            <p:spPr bwMode="auto">
              <a:xfrm>
                <a:off x="2233756" y="2181519"/>
                <a:ext cx="0" cy="2793084"/>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5" name="Straight Connector 108">
                <a:extLst>
                  <a:ext uri="{FF2B5EF4-FFF2-40B4-BE49-F238E27FC236}">
                    <a16:creationId xmlns:a16="http://schemas.microsoft.com/office/drawing/2014/main" id="{BAB65053-0AF4-4ED4-8C6A-5A3C4436B537}"/>
                  </a:ext>
                </a:extLst>
              </p:cNvPr>
              <p:cNvCxnSpPr>
                <a:cxnSpLocks noChangeShapeType="1"/>
              </p:cNvCxnSpPr>
              <p:nvPr/>
            </p:nvCxnSpPr>
            <p:spPr bwMode="auto">
              <a:xfrm>
                <a:off x="2169989" y="4207103"/>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6" name="Straight Connector 109">
                <a:extLst>
                  <a:ext uri="{FF2B5EF4-FFF2-40B4-BE49-F238E27FC236}">
                    <a16:creationId xmlns:a16="http://schemas.microsoft.com/office/drawing/2014/main" id="{AB918B05-B781-4D91-9D22-4EA95C13C57C}"/>
                  </a:ext>
                </a:extLst>
              </p:cNvPr>
              <p:cNvCxnSpPr>
                <a:cxnSpLocks noChangeShapeType="1"/>
              </p:cNvCxnSpPr>
              <p:nvPr/>
            </p:nvCxnSpPr>
            <p:spPr bwMode="auto">
              <a:xfrm>
                <a:off x="2169989" y="3550494"/>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7" name="Straight Connector 112">
                <a:extLst>
                  <a:ext uri="{FF2B5EF4-FFF2-40B4-BE49-F238E27FC236}">
                    <a16:creationId xmlns:a16="http://schemas.microsoft.com/office/drawing/2014/main" id="{5617024E-DA52-4C56-80F3-8DD244B520B6}"/>
                  </a:ext>
                </a:extLst>
              </p:cNvPr>
              <p:cNvCxnSpPr>
                <a:cxnSpLocks noChangeShapeType="1"/>
              </p:cNvCxnSpPr>
              <p:nvPr/>
            </p:nvCxnSpPr>
            <p:spPr bwMode="auto">
              <a:xfrm>
                <a:off x="2169989" y="2186436"/>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39" name="Straight Connector 109">
                <a:extLst>
                  <a:ext uri="{FF2B5EF4-FFF2-40B4-BE49-F238E27FC236}">
                    <a16:creationId xmlns:a16="http://schemas.microsoft.com/office/drawing/2014/main" id="{76053483-8921-4825-906B-018477611163}"/>
                  </a:ext>
                </a:extLst>
              </p:cNvPr>
              <p:cNvCxnSpPr>
                <a:cxnSpLocks noChangeShapeType="1"/>
              </p:cNvCxnSpPr>
              <p:nvPr/>
            </p:nvCxnSpPr>
            <p:spPr bwMode="auto">
              <a:xfrm>
                <a:off x="2169990" y="2864881"/>
                <a:ext cx="59164"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1" name="TextBox 102">
                <a:extLst>
                  <a:ext uri="{FF2B5EF4-FFF2-40B4-BE49-F238E27FC236}">
                    <a16:creationId xmlns:a16="http://schemas.microsoft.com/office/drawing/2014/main" id="{E6D26158-E1A4-4D37-A30B-CCB2ABBDB980}"/>
                  </a:ext>
                </a:extLst>
              </p:cNvPr>
              <p:cNvSpPr txBox="1">
                <a:spLocks noChangeArrowheads="1"/>
              </p:cNvSpPr>
              <p:nvPr/>
            </p:nvSpPr>
            <p:spPr bwMode="auto">
              <a:xfrm>
                <a:off x="1685471" y="2760202"/>
                <a:ext cx="3189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0.75</a:t>
                </a:r>
              </a:p>
            </p:txBody>
          </p:sp>
          <p:cxnSp>
            <p:nvCxnSpPr>
              <p:cNvPr id="42" name="Straight Connector 121">
                <a:extLst>
                  <a:ext uri="{FF2B5EF4-FFF2-40B4-BE49-F238E27FC236}">
                    <a16:creationId xmlns:a16="http://schemas.microsoft.com/office/drawing/2014/main" id="{29F6BDEA-E412-4EE5-ABCE-BEB01D377AC7}"/>
                  </a:ext>
                </a:extLst>
              </p:cNvPr>
              <p:cNvCxnSpPr>
                <a:cxnSpLocks noChangeShapeType="1"/>
              </p:cNvCxnSpPr>
              <p:nvPr/>
            </p:nvCxnSpPr>
            <p:spPr bwMode="auto">
              <a:xfrm flipV="1">
                <a:off x="2239640" y="4974601"/>
                <a:ext cx="4356017" cy="1"/>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sp>
            <p:nvSpPr>
              <p:cNvPr id="43" name="TextBox 116">
                <a:extLst>
                  <a:ext uri="{FF2B5EF4-FFF2-40B4-BE49-F238E27FC236}">
                    <a16:creationId xmlns:a16="http://schemas.microsoft.com/office/drawing/2014/main" id="{5F2CE7CB-CC66-4467-9DB8-D07320F6DBE4}"/>
                  </a:ext>
                </a:extLst>
              </p:cNvPr>
              <p:cNvSpPr txBox="1">
                <a:spLocks noChangeArrowheads="1"/>
              </p:cNvSpPr>
              <p:nvPr/>
            </p:nvSpPr>
            <p:spPr bwMode="auto">
              <a:xfrm>
                <a:off x="2121578"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0</a:t>
                </a:r>
              </a:p>
            </p:txBody>
          </p:sp>
          <p:sp>
            <p:nvSpPr>
              <p:cNvPr id="44" name="TextBox 117">
                <a:extLst>
                  <a:ext uri="{FF2B5EF4-FFF2-40B4-BE49-F238E27FC236}">
                    <a16:creationId xmlns:a16="http://schemas.microsoft.com/office/drawing/2014/main" id="{8B5FC01A-8E80-43B2-8F28-08BAB6E09668}"/>
                  </a:ext>
                </a:extLst>
              </p:cNvPr>
              <p:cNvSpPr txBox="1">
                <a:spLocks noChangeArrowheads="1"/>
              </p:cNvSpPr>
              <p:nvPr/>
            </p:nvSpPr>
            <p:spPr bwMode="auto">
              <a:xfrm>
                <a:off x="5331421"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60</a:t>
                </a:r>
              </a:p>
            </p:txBody>
          </p:sp>
          <p:sp>
            <p:nvSpPr>
              <p:cNvPr id="46" name="TextBox 137">
                <a:extLst>
                  <a:ext uri="{FF2B5EF4-FFF2-40B4-BE49-F238E27FC236}">
                    <a16:creationId xmlns:a16="http://schemas.microsoft.com/office/drawing/2014/main" id="{A63AD253-EFA9-4003-9C61-B35D45411527}"/>
                  </a:ext>
                </a:extLst>
              </p:cNvPr>
              <p:cNvSpPr txBox="1">
                <a:spLocks noChangeArrowheads="1"/>
              </p:cNvSpPr>
              <p:nvPr/>
            </p:nvSpPr>
            <p:spPr bwMode="auto">
              <a:xfrm>
                <a:off x="3191437"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0" i="0" u="none" strike="noStrike" kern="1200" cap="none" spc="0" normalizeH="0" baseline="0" dirty="0">
                    <a:ln>
                      <a:noFill/>
                    </a:ln>
                    <a:solidFill>
                      <a:schemeClr val="tx2"/>
                    </a:solidFill>
                    <a:effectLst/>
                    <a:uLnTx/>
                    <a:uFillTx/>
                    <a:latin typeface="+mn-lt"/>
                    <a:ea typeface="+mn-ea"/>
                    <a:cs typeface="+mn-cs"/>
                  </a:rPr>
                  <a:t>20</a:t>
                </a:r>
              </a:p>
            </p:txBody>
          </p:sp>
          <p:sp>
            <p:nvSpPr>
              <p:cNvPr id="47" name="TextBox 118">
                <a:extLst>
                  <a:ext uri="{FF2B5EF4-FFF2-40B4-BE49-F238E27FC236}">
                    <a16:creationId xmlns:a16="http://schemas.microsoft.com/office/drawing/2014/main" id="{ED330F14-DAFD-4D44-9879-9683127C3AD0}"/>
                  </a:ext>
                </a:extLst>
              </p:cNvPr>
              <p:cNvSpPr txBox="1">
                <a:spLocks noChangeArrowheads="1"/>
              </p:cNvSpPr>
              <p:nvPr/>
            </p:nvSpPr>
            <p:spPr bwMode="auto">
              <a:xfrm>
                <a:off x="6418653"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80</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sp>
            <p:nvSpPr>
              <p:cNvPr id="48" name="TextBox 117">
                <a:extLst>
                  <a:ext uri="{FF2B5EF4-FFF2-40B4-BE49-F238E27FC236}">
                    <a16:creationId xmlns:a16="http://schemas.microsoft.com/office/drawing/2014/main" id="{3A1B135A-AE9C-474D-B9FE-E1A3F4F0A26D}"/>
                  </a:ext>
                </a:extLst>
              </p:cNvPr>
              <p:cNvSpPr txBox="1">
                <a:spLocks noChangeArrowheads="1"/>
              </p:cNvSpPr>
              <p:nvPr/>
            </p:nvSpPr>
            <p:spPr bwMode="auto">
              <a:xfrm>
                <a:off x="4267865" y="5065675"/>
                <a:ext cx="391332" cy="334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400" dirty="0">
                    <a:solidFill>
                      <a:schemeClr val="tx2"/>
                    </a:solidFill>
                    <a:latin typeface="+mn-lt"/>
                  </a:rPr>
                  <a:t>40</a:t>
                </a:r>
                <a:endParaRPr kumimoji="0" lang="en-GB" sz="1400" b="0" i="0" u="none" strike="noStrike" kern="1200" cap="none" spc="0" normalizeH="0" baseline="0" dirty="0">
                  <a:ln>
                    <a:noFill/>
                  </a:ln>
                  <a:solidFill>
                    <a:schemeClr val="tx2"/>
                  </a:solidFill>
                  <a:effectLst/>
                  <a:uLnTx/>
                  <a:uFillTx/>
                  <a:latin typeface="+mn-lt"/>
                  <a:ea typeface="+mn-ea"/>
                  <a:cs typeface="+mn-cs"/>
                </a:endParaRPr>
              </a:p>
            </p:txBody>
          </p:sp>
          <p:grpSp>
            <p:nvGrpSpPr>
              <p:cNvPr id="51" name="Group 50">
                <a:extLst>
                  <a:ext uri="{FF2B5EF4-FFF2-40B4-BE49-F238E27FC236}">
                    <a16:creationId xmlns:a16="http://schemas.microsoft.com/office/drawing/2014/main" id="{CB2AB3EA-2FC5-4500-92D7-D75A2B8BC392}"/>
                  </a:ext>
                </a:extLst>
              </p:cNvPr>
              <p:cNvGrpSpPr/>
              <p:nvPr/>
            </p:nvGrpSpPr>
            <p:grpSpPr>
              <a:xfrm>
                <a:off x="4141047" y="3259157"/>
                <a:ext cx="2139923" cy="152854"/>
                <a:chOff x="4408362" y="3945751"/>
                <a:chExt cx="2139923" cy="152854"/>
              </a:xfrm>
            </p:grpSpPr>
            <p:sp>
              <p:nvSpPr>
                <p:cNvPr id="60" name="TextBox 116">
                  <a:extLst>
                    <a:ext uri="{FF2B5EF4-FFF2-40B4-BE49-F238E27FC236}">
                      <a16:creationId xmlns:a16="http://schemas.microsoft.com/office/drawing/2014/main" id="{D0740F6C-7112-4CAC-AF85-6699C77FEFAC}"/>
                    </a:ext>
                  </a:extLst>
                </p:cNvPr>
                <p:cNvSpPr txBox="1">
                  <a:spLocks noChangeArrowheads="1"/>
                </p:cNvSpPr>
                <p:nvPr/>
              </p:nvSpPr>
              <p:spPr bwMode="auto">
                <a:xfrm>
                  <a:off x="5928109" y="3945751"/>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kumimoji="0" lang="en-GB" sz="1000" b="0" i="0" u="none" strike="noStrike" kern="1200" cap="none" spc="0" normalizeH="0" baseline="0" dirty="0">
                      <a:ln>
                        <a:noFill/>
                      </a:ln>
                      <a:solidFill>
                        <a:schemeClr val="tx2"/>
                      </a:solidFill>
                      <a:effectLst/>
                      <a:uLnTx/>
                      <a:uFillTx/>
                      <a:latin typeface="+mn-lt"/>
                    </a:rPr>
                    <a:t>No toxicity</a:t>
                  </a:r>
                  <a:endParaRPr lang="en-GB" sz="1000" dirty="0">
                    <a:solidFill>
                      <a:schemeClr val="tx2"/>
                    </a:solidFill>
                    <a:latin typeface="+mn-lt"/>
                  </a:endParaRPr>
                </a:p>
                <a:p>
                  <a:pPr marL="0" marR="0" lvl="0" indent="0" defTabSz="914400" rtl="0" eaLnBrk="1" fontAlgn="base" latinLnBrk="0" hangingPunct="1">
                    <a:lnSpc>
                      <a:spcPct val="90000"/>
                    </a:lnSpc>
                    <a:spcBef>
                      <a:spcPct val="0"/>
                    </a:spcBef>
                    <a:spcAft>
                      <a:spcPct val="0"/>
                    </a:spcAft>
                    <a:buClrTx/>
                    <a:buSzTx/>
                    <a:buFontTx/>
                    <a:buNone/>
                    <a:tabLst/>
                    <a:defRPr/>
                  </a:pPr>
                  <a:endParaRPr kumimoji="0" lang="en-GB" sz="1000" b="0" i="0" u="none" strike="noStrike" kern="1200" cap="none" spc="0" normalizeH="0" baseline="0" dirty="0">
                    <a:ln>
                      <a:noFill/>
                    </a:ln>
                    <a:solidFill>
                      <a:schemeClr val="tx2"/>
                    </a:solidFill>
                    <a:effectLst/>
                    <a:uLnTx/>
                    <a:uFillTx/>
                    <a:latin typeface="+mn-lt"/>
                  </a:endParaRPr>
                </a:p>
              </p:txBody>
            </p:sp>
            <p:cxnSp>
              <p:nvCxnSpPr>
                <p:cNvPr id="62" name="Straight Connector 61">
                  <a:extLst>
                    <a:ext uri="{FF2B5EF4-FFF2-40B4-BE49-F238E27FC236}">
                      <a16:creationId xmlns:a16="http://schemas.microsoft.com/office/drawing/2014/main" id="{E1C74E97-EFA1-4910-81CC-7F0FAFC01F67}"/>
                    </a:ext>
                  </a:extLst>
                </p:cNvPr>
                <p:cNvCxnSpPr>
                  <a:cxnSpLocks/>
                </p:cNvCxnSpPr>
                <p:nvPr/>
              </p:nvCxnSpPr>
              <p:spPr>
                <a:xfrm flipH="1">
                  <a:off x="4408362" y="4022178"/>
                  <a:ext cx="180000" cy="0"/>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79FF966D-FF1A-43AD-9C18-78BAE66775FD}"/>
                    </a:ext>
                  </a:extLst>
                </p:cNvPr>
                <p:cNvCxnSpPr>
                  <a:cxnSpLocks/>
                </p:cNvCxnSpPr>
                <p:nvPr/>
              </p:nvCxnSpPr>
              <p:spPr>
                <a:xfrm flipH="1">
                  <a:off x="5684494" y="4022178"/>
                  <a:ext cx="180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71" name="TextBox 116">
                  <a:extLst>
                    <a:ext uri="{FF2B5EF4-FFF2-40B4-BE49-F238E27FC236}">
                      <a16:creationId xmlns:a16="http://schemas.microsoft.com/office/drawing/2014/main" id="{19A198E1-48C0-4EBD-ABC5-DFD1A1DE6368}"/>
                    </a:ext>
                  </a:extLst>
                </p:cNvPr>
                <p:cNvSpPr txBox="1">
                  <a:spLocks noChangeArrowheads="1"/>
                </p:cNvSpPr>
                <p:nvPr/>
              </p:nvSpPr>
              <p:spPr bwMode="auto">
                <a:xfrm>
                  <a:off x="4651977" y="3945751"/>
                  <a:ext cx="620176" cy="15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defTabSz="914400" fontAlgn="base">
                    <a:lnSpc>
                      <a:spcPct val="90000"/>
                    </a:lnSpc>
                    <a:spcBef>
                      <a:spcPct val="0"/>
                    </a:spcBef>
                    <a:spcAft>
                      <a:spcPct val="0"/>
                    </a:spcAft>
                    <a:defRPr/>
                  </a:pPr>
                  <a:r>
                    <a:rPr lang="en-GB" sz="1000" dirty="0">
                      <a:solidFill>
                        <a:schemeClr val="tx2"/>
                      </a:solidFill>
                      <a:latin typeface="+mn-lt"/>
                    </a:rPr>
                    <a:t>Sorafenib</a:t>
                  </a:r>
                  <a:r>
                    <a:rPr kumimoji="0" lang="en-GB" sz="1000" b="0" i="0" u="none" strike="noStrike" kern="1200" cap="none" spc="0" normalizeH="0" baseline="0" dirty="0">
                      <a:ln>
                        <a:noFill/>
                      </a:ln>
                      <a:solidFill>
                        <a:schemeClr val="tx2"/>
                      </a:solidFill>
                      <a:effectLst/>
                      <a:uLnTx/>
                      <a:uFillTx/>
                      <a:latin typeface="+mn-lt"/>
                    </a:rPr>
                    <a:t> toxicity</a:t>
                  </a:r>
                  <a:endParaRPr lang="en-GB" sz="1000" dirty="0">
                    <a:solidFill>
                      <a:schemeClr val="tx2"/>
                    </a:solidFill>
                    <a:latin typeface="+mn-lt"/>
                  </a:endParaRPr>
                </a:p>
                <a:p>
                  <a:pPr marL="0" marR="0" lvl="0" indent="0" defTabSz="914400" rtl="0" eaLnBrk="1" fontAlgn="base" latinLnBrk="0" hangingPunct="1">
                    <a:lnSpc>
                      <a:spcPct val="90000"/>
                    </a:lnSpc>
                    <a:spcBef>
                      <a:spcPct val="0"/>
                    </a:spcBef>
                    <a:spcAft>
                      <a:spcPct val="0"/>
                    </a:spcAft>
                    <a:buClrTx/>
                    <a:buSzTx/>
                    <a:buFontTx/>
                    <a:buNone/>
                    <a:tabLst/>
                    <a:defRPr/>
                  </a:pPr>
                  <a:endParaRPr kumimoji="0" lang="en-GB" sz="1000" b="0" i="0" u="none" strike="noStrike" kern="1200" cap="none" spc="0" normalizeH="0" baseline="0" dirty="0">
                    <a:ln>
                      <a:noFill/>
                    </a:ln>
                    <a:solidFill>
                      <a:schemeClr val="tx2"/>
                    </a:solidFill>
                    <a:effectLst/>
                    <a:uLnTx/>
                    <a:uFillTx/>
                    <a:latin typeface="+mn-lt"/>
                  </a:endParaRPr>
                </a:p>
              </p:txBody>
            </p:sp>
          </p:grpSp>
          <p:grpSp>
            <p:nvGrpSpPr>
              <p:cNvPr id="52" name="Group 51">
                <a:extLst>
                  <a:ext uri="{FF2B5EF4-FFF2-40B4-BE49-F238E27FC236}">
                    <a16:creationId xmlns:a16="http://schemas.microsoft.com/office/drawing/2014/main" id="{D9D56C27-7733-4F81-BC37-AE5B0FAC125D}"/>
                  </a:ext>
                </a:extLst>
              </p:cNvPr>
              <p:cNvGrpSpPr/>
              <p:nvPr/>
            </p:nvGrpSpPr>
            <p:grpSpPr>
              <a:xfrm>
                <a:off x="2317245" y="4975632"/>
                <a:ext cx="4278412" cy="72001"/>
                <a:chOff x="2317245" y="4975632"/>
                <a:chExt cx="4278412" cy="72001"/>
              </a:xfrm>
            </p:grpSpPr>
            <p:cxnSp>
              <p:nvCxnSpPr>
                <p:cNvPr id="53" name="Straight Connector 125">
                  <a:extLst>
                    <a:ext uri="{FF2B5EF4-FFF2-40B4-BE49-F238E27FC236}">
                      <a16:creationId xmlns:a16="http://schemas.microsoft.com/office/drawing/2014/main" id="{924D54FA-B895-4FD9-BFC3-61C7F1F9C3A8}"/>
                    </a:ext>
                  </a:extLst>
                </p:cNvPr>
                <p:cNvCxnSpPr>
                  <a:cxnSpLocks noChangeShapeType="1"/>
                </p:cNvCxnSpPr>
                <p:nvPr/>
              </p:nvCxnSpPr>
              <p:spPr bwMode="auto">
                <a:xfrm rot="16200000">
                  <a:off x="5487097"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4" name="Straight Connector 126">
                  <a:extLst>
                    <a:ext uri="{FF2B5EF4-FFF2-40B4-BE49-F238E27FC236}">
                      <a16:creationId xmlns:a16="http://schemas.microsoft.com/office/drawing/2014/main" id="{B7909085-2773-4DAE-BCC1-EC64521AB59C}"/>
                    </a:ext>
                  </a:extLst>
                </p:cNvPr>
                <p:cNvCxnSpPr>
                  <a:cxnSpLocks noChangeShapeType="1"/>
                </p:cNvCxnSpPr>
                <p:nvPr/>
              </p:nvCxnSpPr>
              <p:spPr bwMode="auto">
                <a:xfrm rot="16200000">
                  <a:off x="2281245" y="5011632"/>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5" name="Straight Connector 138">
                  <a:extLst>
                    <a:ext uri="{FF2B5EF4-FFF2-40B4-BE49-F238E27FC236}">
                      <a16:creationId xmlns:a16="http://schemas.microsoft.com/office/drawing/2014/main" id="{2A59ECEC-CA7D-42F0-903D-190433DE19CB}"/>
                    </a:ext>
                  </a:extLst>
                </p:cNvPr>
                <p:cNvCxnSpPr>
                  <a:cxnSpLocks noChangeShapeType="1"/>
                </p:cNvCxnSpPr>
                <p:nvPr/>
              </p:nvCxnSpPr>
              <p:spPr bwMode="auto">
                <a:xfrm rot="16200000">
                  <a:off x="3344445" y="5011632"/>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6" name="Straight Connector 125">
                  <a:extLst>
                    <a:ext uri="{FF2B5EF4-FFF2-40B4-BE49-F238E27FC236}">
                      <a16:creationId xmlns:a16="http://schemas.microsoft.com/office/drawing/2014/main" id="{A7F0434D-0F75-4C93-B3A7-8F261A6A8A40}"/>
                    </a:ext>
                  </a:extLst>
                </p:cNvPr>
                <p:cNvCxnSpPr>
                  <a:cxnSpLocks noChangeShapeType="1"/>
                </p:cNvCxnSpPr>
                <p:nvPr/>
              </p:nvCxnSpPr>
              <p:spPr bwMode="auto">
                <a:xfrm rot="16200000">
                  <a:off x="4422208"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cxnSp>
              <p:nvCxnSpPr>
                <p:cNvPr id="57" name="Straight Connector 125">
                  <a:extLst>
                    <a:ext uri="{FF2B5EF4-FFF2-40B4-BE49-F238E27FC236}">
                      <a16:creationId xmlns:a16="http://schemas.microsoft.com/office/drawing/2014/main" id="{C9225530-8D7A-4724-99F0-B9FEF2E254FA}"/>
                    </a:ext>
                  </a:extLst>
                </p:cNvPr>
                <p:cNvCxnSpPr>
                  <a:cxnSpLocks noChangeShapeType="1"/>
                </p:cNvCxnSpPr>
                <p:nvPr/>
              </p:nvCxnSpPr>
              <p:spPr bwMode="auto">
                <a:xfrm rot="16200000">
                  <a:off x="6559657" y="5011633"/>
                  <a:ext cx="72000" cy="0"/>
                </a:xfrm>
                <a:prstGeom prst="line">
                  <a:avLst/>
                </a:prstGeom>
                <a:noFill/>
                <a:ln w="12700" cap="sq" algn="ctr">
                  <a:solidFill>
                    <a:schemeClr val="tx1"/>
                  </a:solidFill>
                  <a:round/>
                  <a:headEnd/>
                  <a:tailEnd/>
                </a:ln>
                <a:extLst>
                  <a:ext uri="{909E8E84-426E-40DD-AFC4-6F175D3DCCD1}">
                    <a14:hiddenFill xmlns:a14="http://schemas.microsoft.com/office/drawing/2010/main">
                      <a:noFill/>
                    </a14:hiddenFill>
                  </a:ext>
                </a:extLst>
              </p:spPr>
            </p:cxnSp>
          </p:grpSp>
        </p:grpSp>
        <p:sp>
          <p:nvSpPr>
            <p:cNvPr id="76" name="Freeform 5">
              <a:extLst>
                <a:ext uri="{FF2B5EF4-FFF2-40B4-BE49-F238E27FC236}">
                  <a16:creationId xmlns:a16="http://schemas.microsoft.com/office/drawing/2014/main" id="{B3EA1DD9-76DB-42F7-95D2-F19BDABD0579}"/>
                </a:ext>
              </a:extLst>
            </p:cNvPr>
            <p:cNvSpPr>
              <a:spLocks/>
            </p:cNvSpPr>
            <p:nvPr/>
          </p:nvSpPr>
          <p:spPr bwMode="auto">
            <a:xfrm>
              <a:off x="1100138" y="1770063"/>
              <a:ext cx="1158875" cy="2697162"/>
            </a:xfrm>
            <a:custGeom>
              <a:avLst/>
              <a:gdLst>
                <a:gd name="T0" fmla="*/ 0 w 730"/>
                <a:gd name="T1" fmla="*/ 0 h 1699"/>
                <a:gd name="T2" fmla="*/ 38 w 730"/>
                <a:gd name="T3" fmla="*/ 0 h 1699"/>
                <a:gd name="T4" fmla="*/ 38 w 730"/>
                <a:gd name="T5" fmla="*/ 90 h 1699"/>
                <a:gd name="T6" fmla="*/ 44 w 730"/>
                <a:gd name="T7" fmla="*/ 90 h 1699"/>
                <a:gd name="T8" fmla="*/ 44 w 730"/>
                <a:gd name="T9" fmla="*/ 131 h 1699"/>
                <a:gd name="T10" fmla="*/ 66 w 730"/>
                <a:gd name="T11" fmla="*/ 131 h 1699"/>
                <a:gd name="T12" fmla="*/ 66 w 730"/>
                <a:gd name="T13" fmla="*/ 181 h 1699"/>
                <a:gd name="T14" fmla="*/ 72 w 730"/>
                <a:gd name="T15" fmla="*/ 181 h 1699"/>
                <a:gd name="T16" fmla="*/ 72 w 730"/>
                <a:gd name="T17" fmla="*/ 229 h 1699"/>
                <a:gd name="T18" fmla="*/ 74 w 730"/>
                <a:gd name="T19" fmla="*/ 229 h 1699"/>
                <a:gd name="T20" fmla="*/ 74 w 730"/>
                <a:gd name="T21" fmla="*/ 327 h 1699"/>
                <a:gd name="T22" fmla="*/ 80 w 730"/>
                <a:gd name="T23" fmla="*/ 327 h 1699"/>
                <a:gd name="T24" fmla="*/ 80 w 730"/>
                <a:gd name="T25" fmla="*/ 374 h 1699"/>
                <a:gd name="T26" fmla="*/ 84 w 730"/>
                <a:gd name="T27" fmla="*/ 374 h 1699"/>
                <a:gd name="T28" fmla="*/ 84 w 730"/>
                <a:gd name="T29" fmla="*/ 424 h 1699"/>
                <a:gd name="T30" fmla="*/ 92 w 730"/>
                <a:gd name="T31" fmla="*/ 424 h 1699"/>
                <a:gd name="T32" fmla="*/ 92 w 730"/>
                <a:gd name="T33" fmla="*/ 472 h 1699"/>
                <a:gd name="T34" fmla="*/ 100 w 730"/>
                <a:gd name="T35" fmla="*/ 472 h 1699"/>
                <a:gd name="T36" fmla="*/ 100 w 730"/>
                <a:gd name="T37" fmla="*/ 524 h 1699"/>
                <a:gd name="T38" fmla="*/ 118 w 730"/>
                <a:gd name="T39" fmla="*/ 524 h 1699"/>
                <a:gd name="T40" fmla="*/ 118 w 730"/>
                <a:gd name="T41" fmla="*/ 574 h 1699"/>
                <a:gd name="T42" fmla="*/ 126 w 730"/>
                <a:gd name="T43" fmla="*/ 574 h 1699"/>
                <a:gd name="T44" fmla="*/ 126 w 730"/>
                <a:gd name="T45" fmla="*/ 629 h 1699"/>
                <a:gd name="T46" fmla="*/ 142 w 730"/>
                <a:gd name="T47" fmla="*/ 629 h 1699"/>
                <a:gd name="T48" fmla="*/ 142 w 730"/>
                <a:gd name="T49" fmla="*/ 683 h 1699"/>
                <a:gd name="T50" fmla="*/ 146 w 730"/>
                <a:gd name="T51" fmla="*/ 683 h 1699"/>
                <a:gd name="T52" fmla="*/ 146 w 730"/>
                <a:gd name="T53" fmla="*/ 791 h 1699"/>
                <a:gd name="T54" fmla="*/ 177 w 730"/>
                <a:gd name="T55" fmla="*/ 791 h 1699"/>
                <a:gd name="T56" fmla="*/ 177 w 730"/>
                <a:gd name="T57" fmla="*/ 847 h 1699"/>
                <a:gd name="T58" fmla="*/ 183 w 730"/>
                <a:gd name="T59" fmla="*/ 847 h 1699"/>
                <a:gd name="T60" fmla="*/ 183 w 730"/>
                <a:gd name="T61" fmla="*/ 912 h 1699"/>
                <a:gd name="T62" fmla="*/ 191 w 730"/>
                <a:gd name="T63" fmla="*/ 912 h 1699"/>
                <a:gd name="T64" fmla="*/ 191 w 730"/>
                <a:gd name="T65" fmla="*/ 978 h 1699"/>
                <a:gd name="T66" fmla="*/ 201 w 730"/>
                <a:gd name="T67" fmla="*/ 978 h 1699"/>
                <a:gd name="T68" fmla="*/ 201 w 730"/>
                <a:gd name="T69" fmla="*/ 1044 h 1699"/>
                <a:gd name="T70" fmla="*/ 215 w 730"/>
                <a:gd name="T71" fmla="*/ 1044 h 1699"/>
                <a:gd name="T72" fmla="*/ 215 w 730"/>
                <a:gd name="T73" fmla="*/ 1107 h 1699"/>
                <a:gd name="T74" fmla="*/ 235 w 730"/>
                <a:gd name="T75" fmla="*/ 1107 h 1699"/>
                <a:gd name="T76" fmla="*/ 235 w 730"/>
                <a:gd name="T77" fmla="*/ 1175 h 1699"/>
                <a:gd name="T78" fmla="*/ 257 w 730"/>
                <a:gd name="T79" fmla="*/ 1175 h 1699"/>
                <a:gd name="T80" fmla="*/ 257 w 730"/>
                <a:gd name="T81" fmla="*/ 1239 h 1699"/>
                <a:gd name="T82" fmla="*/ 299 w 730"/>
                <a:gd name="T83" fmla="*/ 1239 h 1699"/>
                <a:gd name="T84" fmla="*/ 299 w 730"/>
                <a:gd name="T85" fmla="*/ 1317 h 1699"/>
                <a:gd name="T86" fmla="*/ 570 w 730"/>
                <a:gd name="T87" fmla="*/ 1317 h 1699"/>
                <a:gd name="T88" fmla="*/ 570 w 730"/>
                <a:gd name="T89" fmla="*/ 1444 h 1699"/>
                <a:gd name="T90" fmla="*/ 664 w 730"/>
                <a:gd name="T91" fmla="*/ 1444 h 1699"/>
                <a:gd name="T92" fmla="*/ 664 w 730"/>
                <a:gd name="T93" fmla="*/ 1572 h 1699"/>
                <a:gd name="T94" fmla="*/ 730 w 730"/>
                <a:gd name="T95" fmla="*/ 1572 h 1699"/>
                <a:gd name="T96" fmla="*/ 730 w 730"/>
                <a:gd name="T97" fmla="*/ 1699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30" h="1699">
                  <a:moveTo>
                    <a:pt x="0" y="0"/>
                  </a:moveTo>
                  <a:lnTo>
                    <a:pt x="38" y="0"/>
                  </a:lnTo>
                  <a:lnTo>
                    <a:pt x="38" y="90"/>
                  </a:lnTo>
                  <a:lnTo>
                    <a:pt x="44" y="90"/>
                  </a:lnTo>
                  <a:lnTo>
                    <a:pt x="44" y="131"/>
                  </a:lnTo>
                  <a:lnTo>
                    <a:pt x="66" y="131"/>
                  </a:lnTo>
                  <a:lnTo>
                    <a:pt x="66" y="181"/>
                  </a:lnTo>
                  <a:lnTo>
                    <a:pt x="72" y="181"/>
                  </a:lnTo>
                  <a:lnTo>
                    <a:pt x="72" y="229"/>
                  </a:lnTo>
                  <a:lnTo>
                    <a:pt x="74" y="229"/>
                  </a:lnTo>
                  <a:lnTo>
                    <a:pt x="74" y="327"/>
                  </a:lnTo>
                  <a:lnTo>
                    <a:pt x="80" y="327"/>
                  </a:lnTo>
                  <a:lnTo>
                    <a:pt x="80" y="374"/>
                  </a:lnTo>
                  <a:lnTo>
                    <a:pt x="84" y="374"/>
                  </a:lnTo>
                  <a:lnTo>
                    <a:pt x="84" y="424"/>
                  </a:lnTo>
                  <a:lnTo>
                    <a:pt x="92" y="424"/>
                  </a:lnTo>
                  <a:lnTo>
                    <a:pt x="92" y="472"/>
                  </a:lnTo>
                  <a:lnTo>
                    <a:pt x="100" y="472"/>
                  </a:lnTo>
                  <a:lnTo>
                    <a:pt x="100" y="524"/>
                  </a:lnTo>
                  <a:lnTo>
                    <a:pt x="118" y="524"/>
                  </a:lnTo>
                  <a:lnTo>
                    <a:pt x="118" y="574"/>
                  </a:lnTo>
                  <a:lnTo>
                    <a:pt x="126" y="574"/>
                  </a:lnTo>
                  <a:lnTo>
                    <a:pt x="126" y="629"/>
                  </a:lnTo>
                  <a:lnTo>
                    <a:pt x="142" y="629"/>
                  </a:lnTo>
                  <a:lnTo>
                    <a:pt x="142" y="683"/>
                  </a:lnTo>
                  <a:lnTo>
                    <a:pt x="146" y="683"/>
                  </a:lnTo>
                  <a:lnTo>
                    <a:pt x="146" y="791"/>
                  </a:lnTo>
                  <a:lnTo>
                    <a:pt x="177" y="791"/>
                  </a:lnTo>
                  <a:lnTo>
                    <a:pt x="177" y="847"/>
                  </a:lnTo>
                  <a:lnTo>
                    <a:pt x="183" y="847"/>
                  </a:lnTo>
                  <a:lnTo>
                    <a:pt x="183" y="912"/>
                  </a:lnTo>
                  <a:lnTo>
                    <a:pt x="191" y="912"/>
                  </a:lnTo>
                  <a:lnTo>
                    <a:pt x="191" y="978"/>
                  </a:lnTo>
                  <a:lnTo>
                    <a:pt x="201" y="978"/>
                  </a:lnTo>
                  <a:lnTo>
                    <a:pt x="201" y="1044"/>
                  </a:lnTo>
                  <a:lnTo>
                    <a:pt x="215" y="1044"/>
                  </a:lnTo>
                  <a:lnTo>
                    <a:pt x="215" y="1107"/>
                  </a:lnTo>
                  <a:lnTo>
                    <a:pt x="235" y="1107"/>
                  </a:lnTo>
                  <a:lnTo>
                    <a:pt x="235" y="1175"/>
                  </a:lnTo>
                  <a:lnTo>
                    <a:pt x="257" y="1175"/>
                  </a:lnTo>
                  <a:lnTo>
                    <a:pt x="257" y="1239"/>
                  </a:lnTo>
                  <a:lnTo>
                    <a:pt x="299" y="1239"/>
                  </a:lnTo>
                  <a:lnTo>
                    <a:pt x="299" y="1317"/>
                  </a:lnTo>
                  <a:lnTo>
                    <a:pt x="570" y="1317"/>
                  </a:lnTo>
                  <a:lnTo>
                    <a:pt x="570" y="1444"/>
                  </a:lnTo>
                  <a:lnTo>
                    <a:pt x="664" y="1444"/>
                  </a:lnTo>
                  <a:lnTo>
                    <a:pt x="664" y="1572"/>
                  </a:lnTo>
                  <a:lnTo>
                    <a:pt x="730" y="1572"/>
                  </a:lnTo>
                  <a:lnTo>
                    <a:pt x="730" y="1699"/>
                  </a:lnTo>
                </a:path>
              </a:pathLst>
            </a:custGeom>
            <a:noFill/>
            <a:ln w="12700">
              <a:solidFill>
                <a:schemeClr val="tx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Freeform 6">
              <a:extLst>
                <a:ext uri="{FF2B5EF4-FFF2-40B4-BE49-F238E27FC236}">
                  <a16:creationId xmlns:a16="http://schemas.microsoft.com/office/drawing/2014/main" id="{7ED979A9-D6EC-48A1-A624-CE9B9375CDB1}"/>
                </a:ext>
              </a:extLst>
            </p:cNvPr>
            <p:cNvSpPr>
              <a:spLocks/>
            </p:cNvSpPr>
            <p:nvPr/>
          </p:nvSpPr>
          <p:spPr bwMode="auto">
            <a:xfrm>
              <a:off x="1100138" y="1766888"/>
              <a:ext cx="3721100" cy="2655887"/>
            </a:xfrm>
            <a:custGeom>
              <a:avLst/>
              <a:gdLst>
                <a:gd name="T0" fmla="*/ 26 w 2344"/>
                <a:gd name="T1" fmla="*/ 30 h 1673"/>
                <a:gd name="T2" fmla="*/ 44 w 2344"/>
                <a:gd name="T3" fmla="*/ 62 h 1673"/>
                <a:gd name="T4" fmla="*/ 56 w 2344"/>
                <a:gd name="T5" fmla="*/ 100 h 1673"/>
                <a:gd name="T6" fmla="*/ 70 w 2344"/>
                <a:gd name="T7" fmla="*/ 123 h 1673"/>
                <a:gd name="T8" fmla="*/ 82 w 2344"/>
                <a:gd name="T9" fmla="*/ 197 h 1673"/>
                <a:gd name="T10" fmla="*/ 96 w 2344"/>
                <a:gd name="T11" fmla="*/ 243 h 1673"/>
                <a:gd name="T12" fmla="*/ 106 w 2344"/>
                <a:gd name="T13" fmla="*/ 301 h 1673"/>
                <a:gd name="T14" fmla="*/ 122 w 2344"/>
                <a:gd name="T15" fmla="*/ 335 h 1673"/>
                <a:gd name="T16" fmla="*/ 132 w 2344"/>
                <a:gd name="T17" fmla="*/ 374 h 1673"/>
                <a:gd name="T18" fmla="*/ 146 w 2344"/>
                <a:gd name="T19" fmla="*/ 408 h 1673"/>
                <a:gd name="T20" fmla="*/ 153 w 2344"/>
                <a:gd name="T21" fmla="*/ 456 h 1673"/>
                <a:gd name="T22" fmla="*/ 165 w 2344"/>
                <a:gd name="T23" fmla="*/ 490 h 1673"/>
                <a:gd name="T24" fmla="*/ 173 w 2344"/>
                <a:gd name="T25" fmla="*/ 530 h 1673"/>
                <a:gd name="T26" fmla="*/ 189 w 2344"/>
                <a:gd name="T27" fmla="*/ 566 h 1673"/>
                <a:gd name="T28" fmla="*/ 197 w 2344"/>
                <a:gd name="T29" fmla="*/ 607 h 1673"/>
                <a:gd name="T30" fmla="*/ 211 w 2344"/>
                <a:gd name="T31" fmla="*/ 627 h 1673"/>
                <a:gd name="T32" fmla="*/ 221 w 2344"/>
                <a:gd name="T33" fmla="*/ 669 h 1673"/>
                <a:gd name="T34" fmla="*/ 231 w 2344"/>
                <a:gd name="T35" fmla="*/ 693 h 1673"/>
                <a:gd name="T36" fmla="*/ 239 w 2344"/>
                <a:gd name="T37" fmla="*/ 745 h 1673"/>
                <a:gd name="T38" fmla="*/ 251 w 2344"/>
                <a:gd name="T39" fmla="*/ 773 h 1673"/>
                <a:gd name="T40" fmla="*/ 261 w 2344"/>
                <a:gd name="T41" fmla="*/ 801 h 1673"/>
                <a:gd name="T42" fmla="*/ 295 w 2344"/>
                <a:gd name="T43" fmla="*/ 837 h 1673"/>
                <a:gd name="T44" fmla="*/ 307 w 2344"/>
                <a:gd name="T45" fmla="*/ 886 h 1673"/>
                <a:gd name="T46" fmla="*/ 321 w 2344"/>
                <a:gd name="T47" fmla="*/ 924 h 1673"/>
                <a:gd name="T48" fmla="*/ 329 w 2344"/>
                <a:gd name="T49" fmla="*/ 960 h 1673"/>
                <a:gd name="T50" fmla="*/ 353 w 2344"/>
                <a:gd name="T51" fmla="*/ 982 h 1673"/>
                <a:gd name="T52" fmla="*/ 373 w 2344"/>
                <a:gd name="T53" fmla="*/ 1016 h 1673"/>
                <a:gd name="T54" fmla="*/ 389 w 2344"/>
                <a:gd name="T55" fmla="*/ 1034 h 1673"/>
                <a:gd name="T56" fmla="*/ 399 w 2344"/>
                <a:gd name="T57" fmla="*/ 1074 h 1673"/>
                <a:gd name="T58" fmla="*/ 431 w 2344"/>
                <a:gd name="T59" fmla="*/ 1092 h 1673"/>
                <a:gd name="T60" fmla="*/ 446 w 2344"/>
                <a:gd name="T61" fmla="*/ 1117 h 1673"/>
                <a:gd name="T62" fmla="*/ 466 w 2344"/>
                <a:gd name="T63" fmla="*/ 1143 h 1673"/>
                <a:gd name="T64" fmla="*/ 482 w 2344"/>
                <a:gd name="T65" fmla="*/ 1175 h 1673"/>
                <a:gd name="T66" fmla="*/ 512 w 2344"/>
                <a:gd name="T67" fmla="*/ 1187 h 1673"/>
                <a:gd name="T68" fmla="*/ 520 w 2344"/>
                <a:gd name="T69" fmla="*/ 1223 h 1673"/>
                <a:gd name="T70" fmla="*/ 554 w 2344"/>
                <a:gd name="T71" fmla="*/ 1241 h 1673"/>
                <a:gd name="T72" fmla="*/ 568 w 2344"/>
                <a:gd name="T73" fmla="*/ 1263 h 1673"/>
                <a:gd name="T74" fmla="*/ 594 w 2344"/>
                <a:gd name="T75" fmla="*/ 1281 h 1673"/>
                <a:gd name="T76" fmla="*/ 624 w 2344"/>
                <a:gd name="T77" fmla="*/ 1301 h 1673"/>
                <a:gd name="T78" fmla="*/ 656 w 2344"/>
                <a:gd name="T79" fmla="*/ 1321 h 1673"/>
                <a:gd name="T80" fmla="*/ 672 w 2344"/>
                <a:gd name="T81" fmla="*/ 1340 h 1673"/>
                <a:gd name="T82" fmla="*/ 688 w 2344"/>
                <a:gd name="T83" fmla="*/ 1354 h 1673"/>
                <a:gd name="T84" fmla="*/ 698 w 2344"/>
                <a:gd name="T85" fmla="*/ 1374 h 1673"/>
                <a:gd name="T86" fmla="*/ 716 w 2344"/>
                <a:gd name="T87" fmla="*/ 1386 h 1673"/>
                <a:gd name="T88" fmla="*/ 733 w 2344"/>
                <a:gd name="T89" fmla="*/ 1410 h 1673"/>
                <a:gd name="T90" fmla="*/ 767 w 2344"/>
                <a:gd name="T91" fmla="*/ 1430 h 1673"/>
                <a:gd name="T92" fmla="*/ 813 w 2344"/>
                <a:gd name="T93" fmla="*/ 1456 h 1673"/>
                <a:gd name="T94" fmla="*/ 857 w 2344"/>
                <a:gd name="T95" fmla="*/ 1470 h 1673"/>
                <a:gd name="T96" fmla="*/ 907 w 2344"/>
                <a:gd name="T97" fmla="*/ 1500 h 1673"/>
                <a:gd name="T98" fmla="*/ 995 w 2344"/>
                <a:gd name="T99" fmla="*/ 1518 h 1673"/>
                <a:gd name="T100" fmla="*/ 1072 w 2344"/>
                <a:gd name="T101" fmla="*/ 1538 h 1673"/>
                <a:gd name="T102" fmla="*/ 1244 w 2344"/>
                <a:gd name="T103" fmla="*/ 1550 h 1673"/>
                <a:gd name="T104" fmla="*/ 1258 w 2344"/>
                <a:gd name="T105" fmla="*/ 1568 h 1673"/>
                <a:gd name="T106" fmla="*/ 1403 w 2344"/>
                <a:gd name="T107" fmla="*/ 1581 h 1673"/>
                <a:gd name="T108" fmla="*/ 1451 w 2344"/>
                <a:gd name="T109" fmla="*/ 1601 h 1673"/>
                <a:gd name="T110" fmla="*/ 1796 w 2344"/>
                <a:gd name="T111" fmla="*/ 1619 h 1673"/>
                <a:gd name="T112" fmla="*/ 2157 w 2344"/>
                <a:gd name="T113" fmla="*/ 1673 h 1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44" h="1673">
                  <a:moveTo>
                    <a:pt x="0" y="0"/>
                  </a:moveTo>
                  <a:lnTo>
                    <a:pt x="20" y="0"/>
                  </a:lnTo>
                  <a:lnTo>
                    <a:pt x="20" y="18"/>
                  </a:lnTo>
                  <a:lnTo>
                    <a:pt x="26" y="18"/>
                  </a:lnTo>
                  <a:lnTo>
                    <a:pt x="26" y="30"/>
                  </a:lnTo>
                  <a:lnTo>
                    <a:pt x="32" y="30"/>
                  </a:lnTo>
                  <a:lnTo>
                    <a:pt x="32" y="48"/>
                  </a:lnTo>
                  <a:lnTo>
                    <a:pt x="38" y="48"/>
                  </a:lnTo>
                  <a:lnTo>
                    <a:pt x="38" y="62"/>
                  </a:lnTo>
                  <a:lnTo>
                    <a:pt x="44" y="62"/>
                  </a:lnTo>
                  <a:lnTo>
                    <a:pt x="44" y="74"/>
                  </a:lnTo>
                  <a:lnTo>
                    <a:pt x="52" y="74"/>
                  </a:lnTo>
                  <a:lnTo>
                    <a:pt x="52" y="90"/>
                  </a:lnTo>
                  <a:lnTo>
                    <a:pt x="56" y="90"/>
                  </a:lnTo>
                  <a:lnTo>
                    <a:pt x="56" y="100"/>
                  </a:lnTo>
                  <a:lnTo>
                    <a:pt x="60" y="100"/>
                  </a:lnTo>
                  <a:lnTo>
                    <a:pt x="60" y="112"/>
                  </a:lnTo>
                  <a:lnTo>
                    <a:pt x="66" y="112"/>
                  </a:lnTo>
                  <a:lnTo>
                    <a:pt x="66" y="123"/>
                  </a:lnTo>
                  <a:lnTo>
                    <a:pt x="70" y="123"/>
                  </a:lnTo>
                  <a:lnTo>
                    <a:pt x="70" y="165"/>
                  </a:lnTo>
                  <a:lnTo>
                    <a:pt x="76" y="165"/>
                  </a:lnTo>
                  <a:lnTo>
                    <a:pt x="76" y="189"/>
                  </a:lnTo>
                  <a:lnTo>
                    <a:pt x="82" y="189"/>
                  </a:lnTo>
                  <a:lnTo>
                    <a:pt x="82" y="197"/>
                  </a:lnTo>
                  <a:lnTo>
                    <a:pt x="86" y="197"/>
                  </a:lnTo>
                  <a:lnTo>
                    <a:pt x="86" y="213"/>
                  </a:lnTo>
                  <a:lnTo>
                    <a:pt x="90" y="213"/>
                  </a:lnTo>
                  <a:lnTo>
                    <a:pt x="90" y="243"/>
                  </a:lnTo>
                  <a:lnTo>
                    <a:pt x="96" y="243"/>
                  </a:lnTo>
                  <a:lnTo>
                    <a:pt x="96" y="253"/>
                  </a:lnTo>
                  <a:lnTo>
                    <a:pt x="100" y="253"/>
                  </a:lnTo>
                  <a:lnTo>
                    <a:pt x="100" y="285"/>
                  </a:lnTo>
                  <a:lnTo>
                    <a:pt x="106" y="285"/>
                  </a:lnTo>
                  <a:lnTo>
                    <a:pt x="106" y="301"/>
                  </a:lnTo>
                  <a:lnTo>
                    <a:pt x="114" y="301"/>
                  </a:lnTo>
                  <a:lnTo>
                    <a:pt x="114" y="327"/>
                  </a:lnTo>
                  <a:lnTo>
                    <a:pt x="120" y="327"/>
                  </a:lnTo>
                  <a:lnTo>
                    <a:pt x="120" y="335"/>
                  </a:lnTo>
                  <a:lnTo>
                    <a:pt x="122" y="335"/>
                  </a:lnTo>
                  <a:lnTo>
                    <a:pt x="122" y="343"/>
                  </a:lnTo>
                  <a:lnTo>
                    <a:pt x="128" y="343"/>
                  </a:lnTo>
                  <a:lnTo>
                    <a:pt x="128" y="361"/>
                  </a:lnTo>
                  <a:lnTo>
                    <a:pt x="132" y="361"/>
                  </a:lnTo>
                  <a:lnTo>
                    <a:pt x="132" y="374"/>
                  </a:lnTo>
                  <a:lnTo>
                    <a:pt x="138" y="374"/>
                  </a:lnTo>
                  <a:lnTo>
                    <a:pt x="138" y="388"/>
                  </a:lnTo>
                  <a:lnTo>
                    <a:pt x="142" y="388"/>
                  </a:lnTo>
                  <a:lnTo>
                    <a:pt x="142" y="408"/>
                  </a:lnTo>
                  <a:lnTo>
                    <a:pt x="146" y="408"/>
                  </a:lnTo>
                  <a:lnTo>
                    <a:pt x="146" y="424"/>
                  </a:lnTo>
                  <a:lnTo>
                    <a:pt x="147" y="424"/>
                  </a:lnTo>
                  <a:lnTo>
                    <a:pt x="147" y="446"/>
                  </a:lnTo>
                  <a:lnTo>
                    <a:pt x="153" y="446"/>
                  </a:lnTo>
                  <a:lnTo>
                    <a:pt x="153" y="456"/>
                  </a:lnTo>
                  <a:lnTo>
                    <a:pt x="157" y="456"/>
                  </a:lnTo>
                  <a:lnTo>
                    <a:pt x="157" y="478"/>
                  </a:lnTo>
                  <a:lnTo>
                    <a:pt x="161" y="478"/>
                  </a:lnTo>
                  <a:lnTo>
                    <a:pt x="161" y="490"/>
                  </a:lnTo>
                  <a:lnTo>
                    <a:pt x="165" y="490"/>
                  </a:lnTo>
                  <a:lnTo>
                    <a:pt x="165" y="502"/>
                  </a:lnTo>
                  <a:lnTo>
                    <a:pt x="171" y="502"/>
                  </a:lnTo>
                  <a:lnTo>
                    <a:pt x="171" y="516"/>
                  </a:lnTo>
                  <a:lnTo>
                    <a:pt x="173" y="516"/>
                  </a:lnTo>
                  <a:lnTo>
                    <a:pt x="173" y="530"/>
                  </a:lnTo>
                  <a:lnTo>
                    <a:pt x="181" y="530"/>
                  </a:lnTo>
                  <a:lnTo>
                    <a:pt x="181" y="550"/>
                  </a:lnTo>
                  <a:lnTo>
                    <a:pt x="185" y="550"/>
                  </a:lnTo>
                  <a:lnTo>
                    <a:pt x="185" y="566"/>
                  </a:lnTo>
                  <a:lnTo>
                    <a:pt x="189" y="566"/>
                  </a:lnTo>
                  <a:lnTo>
                    <a:pt x="189" y="578"/>
                  </a:lnTo>
                  <a:lnTo>
                    <a:pt x="193" y="578"/>
                  </a:lnTo>
                  <a:lnTo>
                    <a:pt x="193" y="586"/>
                  </a:lnTo>
                  <a:lnTo>
                    <a:pt x="197" y="586"/>
                  </a:lnTo>
                  <a:lnTo>
                    <a:pt x="197" y="607"/>
                  </a:lnTo>
                  <a:lnTo>
                    <a:pt x="203" y="607"/>
                  </a:lnTo>
                  <a:lnTo>
                    <a:pt x="203" y="617"/>
                  </a:lnTo>
                  <a:lnTo>
                    <a:pt x="207" y="617"/>
                  </a:lnTo>
                  <a:lnTo>
                    <a:pt x="207" y="627"/>
                  </a:lnTo>
                  <a:lnTo>
                    <a:pt x="211" y="627"/>
                  </a:lnTo>
                  <a:lnTo>
                    <a:pt x="211" y="645"/>
                  </a:lnTo>
                  <a:lnTo>
                    <a:pt x="215" y="645"/>
                  </a:lnTo>
                  <a:lnTo>
                    <a:pt x="215" y="653"/>
                  </a:lnTo>
                  <a:lnTo>
                    <a:pt x="221" y="653"/>
                  </a:lnTo>
                  <a:lnTo>
                    <a:pt x="221" y="669"/>
                  </a:lnTo>
                  <a:lnTo>
                    <a:pt x="225" y="669"/>
                  </a:lnTo>
                  <a:lnTo>
                    <a:pt x="225" y="685"/>
                  </a:lnTo>
                  <a:lnTo>
                    <a:pt x="229" y="685"/>
                  </a:lnTo>
                  <a:lnTo>
                    <a:pt x="229" y="693"/>
                  </a:lnTo>
                  <a:lnTo>
                    <a:pt x="231" y="693"/>
                  </a:lnTo>
                  <a:lnTo>
                    <a:pt x="231" y="705"/>
                  </a:lnTo>
                  <a:lnTo>
                    <a:pt x="235" y="705"/>
                  </a:lnTo>
                  <a:lnTo>
                    <a:pt x="235" y="723"/>
                  </a:lnTo>
                  <a:lnTo>
                    <a:pt x="239" y="723"/>
                  </a:lnTo>
                  <a:lnTo>
                    <a:pt x="239" y="745"/>
                  </a:lnTo>
                  <a:lnTo>
                    <a:pt x="243" y="745"/>
                  </a:lnTo>
                  <a:lnTo>
                    <a:pt x="243" y="763"/>
                  </a:lnTo>
                  <a:lnTo>
                    <a:pt x="247" y="763"/>
                  </a:lnTo>
                  <a:lnTo>
                    <a:pt x="247" y="773"/>
                  </a:lnTo>
                  <a:lnTo>
                    <a:pt x="251" y="773"/>
                  </a:lnTo>
                  <a:lnTo>
                    <a:pt x="251" y="779"/>
                  </a:lnTo>
                  <a:lnTo>
                    <a:pt x="257" y="779"/>
                  </a:lnTo>
                  <a:lnTo>
                    <a:pt x="257" y="791"/>
                  </a:lnTo>
                  <a:lnTo>
                    <a:pt x="261" y="791"/>
                  </a:lnTo>
                  <a:lnTo>
                    <a:pt x="261" y="801"/>
                  </a:lnTo>
                  <a:lnTo>
                    <a:pt x="281" y="801"/>
                  </a:lnTo>
                  <a:lnTo>
                    <a:pt x="281" y="825"/>
                  </a:lnTo>
                  <a:lnTo>
                    <a:pt x="285" y="825"/>
                  </a:lnTo>
                  <a:lnTo>
                    <a:pt x="285" y="837"/>
                  </a:lnTo>
                  <a:lnTo>
                    <a:pt x="295" y="837"/>
                  </a:lnTo>
                  <a:lnTo>
                    <a:pt x="295" y="845"/>
                  </a:lnTo>
                  <a:lnTo>
                    <a:pt x="301" y="845"/>
                  </a:lnTo>
                  <a:lnTo>
                    <a:pt x="301" y="876"/>
                  </a:lnTo>
                  <a:lnTo>
                    <a:pt x="307" y="876"/>
                  </a:lnTo>
                  <a:lnTo>
                    <a:pt x="307" y="886"/>
                  </a:lnTo>
                  <a:lnTo>
                    <a:pt x="313" y="886"/>
                  </a:lnTo>
                  <a:lnTo>
                    <a:pt x="313" y="908"/>
                  </a:lnTo>
                  <a:lnTo>
                    <a:pt x="317" y="908"/>
                  </a:lnTo>
                  <a:lnTo>
                    <a:pt x="317" y="924"/>
                  </a:lnTo>
                  <a:lnTo>
                    <a:pt x="321" y="924"/>
                  </a:lnTo>
                  <a:lnTo>
                    <a:pt x="321" y="934"/>
                  </a:lnTo>
                  <a:lnTo>
                    <a:pt x="325" y="934"/>
                  </a:lnTo>
                  <a:lnTo>
                    <a:pt x="325" y="950"/>
                  </a:lnTo>
                  <a:lnTo>
                    <a:pt x="329" y="950"/>
                  </a:lnTo>
                  <a:lnTo>
                    <a:pt x="329" y="960"/>
                  </a:lnTo>
                  <a:lnTo>
                    <a:pt x="339" y="960"/>
                  </a:lnTo>
                  <a:lnTo>
                    <a:pt x="339" y="968"/>
                  </a:lnTo>
                  <a:lnTo>
                    <a:pt x="343" y="968"/>
                  </a:lnTo>
                  <a:lnTo>
                    <a:pt x="343" y="982"/>
                  </a:lnTo>
                  <a:lnTo>
                    <a:pt x="353" y="982"/>
                  </a:lnTo>
                  <a:lnTo>
                    <a:pt x="353" y="998"/>
                  </a:lnTo>
                  <a:lnTo>
                    <a:pt x="363" y="998"/>
                  </a:lnTo>
                  <a:lnTo>
                    <a:pt x="363" y="1008"/>
                  </a:lnTo>
                  <a:lnTo>
                    <a:pt x="373" y="1008"/>
                  </a:lnTo>
                  <a:lnTo>
                    <a:pt x="373" y="1016"/>
                  </a:lnTo>
                  <a:lnTo>
                    <a:pt x="379" y="1016"/>
                  </a:lnTo>
                  <a:lnTo>
                    <a:pt x="379" y="1022"/>
                  </a:lnTo>
                  <a:lnTo>
                    <a:pt x="383" y="1022"/>
                  </a:lnTo>
                  <a:lnTo>
                    <a:pt x="383" y="1034"/>
                  </a:lnTo>
                  <a:lnTo>
                    <a:pt x="389" y="1034"/>
                  </a:lnTo>
                  <a:lnTo>
                    <a:pt x="389" y="1054"/>
                  </a:lnTo>
                  <a:lnTo>
                    <a:pt x="393" y="1054"/>
                  </a:lnTo>
                  <a:lnTo>
                    <a:pt x="393" y="1064"/>
                  </a:lnTo>
                  <a:lnTo>
                    <a:pt x="399" y="1064"/>
                  </a:lnTo>
                  <a:lnTo>
                    <a:pt x="399" y="1074"/>
                  </a:lnTo>
                  <a:lnTo>
                    <a:pt x="411" y="1074"/>
                  </a:lnTo>
                  <a:lnTo>
                    <a:pt x="411" y="1078"/>
                  </a:lnTo>
                  <a:lnTo>
                    <a:pt x="417" y="1078"/>
                  </a:lnTo>
                  <a:lnTo>
                    <a:pt x="417" y="1092"/>
                  </a:lnTo>
                  <a:lnTo>
                    <a:pt x="431" y="1092"/>
                  </a:lnTo>
                  <a:lnTo>
                    <a:pt x="431" y="1101"/>
                  </a:lnTo>
                  <a:lnTo>
                    <a:pt x="435" y="1101"/>
                  </a:lnTo>
                  <a:lnTo>
                    <a:pt x="435" y="1107"/>
                  </a:lnTo>
                  <a:lnTo>
                    <a:pt x="446" y="1107"/>
                  </a:lnTo>
                  <a:lnTo>
                    <a:pt x="446" y="1117"/>
                  </a:lnTo>
                  <a:lnTo>
                    <a:pt x="452" y="1117"/>
                  </a:lnTo>
                  <a:lnTo>
                    <a:pt x="452" y="1125"/>
                  </a:lnTo>
                  <a:lnTo>
                    <a:pt x="460" y="1125"/>
                  </a:lnTo>
                  <a:lnTo>
                    <a:pt x="460" y="1143"/>
                  </a:lnTo>
                  <a:lnTo>
                    <a:pt x="466" y="1143"/>
                  </a:lnTo>
                  <a:lnTo>
                    <a:pt x="466" y="1161"/>
                  </a:lnTo>
                  <a:lnTo>
                    <a:pt x="474" y="1161"/>
                  </a:lnTo>
                  <a:lnTo>
                    <a:pt x="474" y="1167"/>
                  </a:lnTo>
                  <a:lnTo>
                    <a:pt x="482" y="1167"/>
                  </a:lnTo>
                  <a:lnTo>
                    <a:pt x="482" y="1175"/>
                  </a:lnTo>
                  <a:lnTo>
                    <a:pt x="492" y="1175"/>
                  </a:lnTo>
                  <a:lnTo>
                    <a:pt x="492" y="1183"/>
                  </a:lnTo>
                  <a:lnTo>
                    <a:pt x="500" y="1183"/>
                  </a:lnTo>
                  <a:lnTo>
                    <a:pt x="500" y="1187"/>
                  </a:lnTo>
                  <a:lnTo>
                    <a:pt x="512" y="1187"/>
                  </a:lnTo>
                  <a:lnTo>
                    <a:pt x="512" y="1197"/>
                  </a:lnTo>
                  <a:lnTo>
                    <a:pt x="516" y="1197"/>
                  </a:lnTo>
                  <a:lnTo>
                    <a:pt x="516" y="1213"/>
                  </a:lnTo>
                  <a:lnTo>
                    <a:pt x="520" y="1213"/>
                  </a:lnTo>
                  <a:lnTo>
                    <a:pt x="520" y="1223"/>
                  </a:lnTo>
                  <a:lnTo>
                    <a:pt x="528" y="1223"/>
                  </a:lnTo>
                  <a:lnTo>
                    <a:pt x="528" y="1235"/>
                  </a:lnTo>
                  <a:lnTo>
                    <a:pt x="532" y="1235"/>
                  </a:lnTo>
                  <a:lnTo>
                    <a:pt x="532" y="1241"/>
                  </a:lnTo>
                  <a:lnTo>
                    <a:pt x="554" y="1241"/>
                  </a:lnTo>
                  <a:lnTo>
                    <a:pt x="554" y="1249"/>
                  </a:lnTo>
                  <a:lnTo>
                    <a:pt x="562" y="1249"/>
                  </a:lnTo>
                  <a:lnTo>
                    <a:pt x="562" y="1257"/>
                  </a:lnTo>
                  <a:lnTo>
                    <a:pt x="568" y="1257"/>
                  </a:lnTo>
                  <a:lnTo>
                    <a:pt x="568" y="1263"/>
                  </a:lnTo>
                  <a:lnTo>
                    <a:pt x="576" y="1263"/>
                  </a:lnTo>
                  <a:lnTo>
                    <a:pt x="576" y="1269"/>
                  </a:lnTo>
                  <a:lnTo>
                    <a:pt x="590" y="1269"/>
                  </a:lnTo>
                  <a:lnTo>
                    <a:pt x="590" y="1281"/>
                  </a:lnTo>
                  <a:lnTo>
                    <a:pt x="594" y="1281"/>
                  </a:lnTo>
                  <a:lnTo>
                    <a:pt x="594" y="1287"/>
                  </a:lnTo>
                  <a:lnTo>
                    <a:pt x="600" y="1287"/>
                  </a:lnTo>
                  <a:lnTo>
                    <a:pt x="600" y="1293"/>
                  </a:lnTo>
                  <a:lnTo>
                    <a:pt x="624" y="1293"/>
                  </a:lnTo>
                  <a:lnTo>
                    <a:pt x="624" y="1301"/>
                  </a:lnTo>
                  <a:lnTo>
                    <a:pt x="632" y="1301"/>
                  </a:lnTo>
                  <a:lnTo>
                    <a:pt x="632" y="1313"/>
                  </a:lnTo>
                  <a:lnTo>
                    <a:pt x="636" y="1313"/>
                  </a:lnTo>
                  <a:lnTo>
                    <a:pt x="636" y="1321"/>
                  </a:lnTo>
                  <a:lnTo>
                    <a:pt x="656" y="1321"/>
                  </a:lnTo>
                  <a:lnTo>
                    <a:pt x="656" y="1329"/>
                  </a:lnTo>
                  <a:lnTo>
                    <a:pt x="660" y="1329"/>
                  </a:lnTo>
                  <a:lnTo>
                    <a:pt x="660" y="1335"/>
                  </a:lnTo>
                  <a:lnTo>
                    <a:pt x="672" y="1335"/>
                  </a:lnTo>
                  <a:lnTo>
                    <a:pt x="672" y="1340"/>
                  </a:lnTo>
                  <a:lnTo>
                    <a:pt x="676" y="1340"/>
                  </a:lnTo>
                  <a:lnTo>
                    <a:pt x="676" y="1346"/>
                  </a:lnTo>
                  <a:lnTo>
                    <a:pt x="684" y="1346"/>
                  </a:lnTo>
                  <a:lnTo>
                    <a:pt x="684" y="1354"/>
                  </a:lnTo>
                  <a:lnTo>
                    <a:pt x="688" y="1354"/>
                  </a:lnTo>
                  <a:lnTo>
                    <a:pt x="688" y="1360"/>
                  </a:lnTo>
                  <a:lnTo>
                    <a:pt x="694" y="1360"/>
                  </a:lnTo>
                  <a:lnTo>
                    <a:pt x="694" y="1366"/>
                  </a:lnTo>
                  <a:lnTo>
                    <a:pt x="698" y="1366"/>
                  </a:lnTo>
                  <a:lnTo>
                    <a:pt x="698" y="1374"/>
                  </a:lnTo>
                  <a:lnTo>
                    <a:pt x="706" y="1374"/>
                  </a:lnTo>
                  <a:lnTo>
                    <a:pt x="706" y="1380"/>
                  </a:lnTo>
                  <a:lnTo>
                    <a:pt x="712" y="1380"/>
                  </a:lnTo>
                  <a:lnTo>
                    <a:pt x="712" y="1386"/>
                  </a:lnTo>
                  <a:lnTo>
                    <a:pt x="716" y="1386"/>
                  </a:lnTo>
                  <a:lnTo>
                    <a:pt x="716" y="1398"/>
                  </a:lnTo>
                  <a:lnTo>
                    <a:pt x="724" y="1398"/>
                  </a:lnTo>
                  <a:lnTo>
                    <a:pt x="724" y="1404"/>
                  </a:lnTo>
                  <a:lnTo>
                    <a:pt x="733" y="1404"/>
                  </a:lnTo>
                  <a:lnTo>
                    <a:pt x="733" y="1410"/>
                  </a:lnTo>
                  <a:lnTo>
                    <a:pt x="753" y="1410"/>
                  </a:lnTo>
                  <a:lnTo>
                    <a:pt x="753" y="1420"/>
                  </a:lnTo>
                  <a:lnTo>
                    <a:pt x="761" y="1420"/>
                  </a:lnTo>
                  <a:lnTo>
                    <a:pt x="761" y="1430"/>
                  </a:lnTo>
                  <a:lnTo>
                    <a:pt x="767" y="1430"/>
                  </a:lnTo>
                  <a:lnTo>
                    <a:pt x="767" y="1444"/>
                  </a:lnTo>
                  <a:lnTo>
                    <a:pt x="781" y="1444"/>
                  </a:lnTo>
                  <a:lnTo>
                    <a:pt x="781" y="1450"/>
                  </a:lnTo>
                  <a:lnTo>
                    <a:pt x="813" y="1450"/>
                  </a:lnTo>
                  <a:lnTo>
                    <a:pt x="813" y="1456"/>
                  </a:lnTo>
                  <a:lnTo>
                    <a:pt x="821" y="1456"/>
                  </a:lnTo>
                  <a:lnTo>
                    <a:pt x="821" y="1464"/>
                  </a:lnTo>
                  <a:lnTo>
                    <a:pt x="853" y="1464"/>
                  </a:lnTo>
                  <a:lnTo>
                    <a:pt x="853" y="1470"/>
                  </a:lnTo>
                  <a:lnTo>
                    <a:pt x="857" y="1470"/>
                  </a:lnTo>
                  <a:lnTo>
                    <a:pt x="857" y="1478"/>
                  </a:lnTo>
                  <a:lnTo>
                    <a:pt x="903" y="1478"/>
                  </a:lnTo>
                  <a:lnTo>
                    <a:pt x="903" y="1492"/>
                  </a:lnTo>
                  <a:lnTo>
                    <a:pt x="907" y="1492"/>
                  </a:lnTo>
                  <a:lnTo>
                    <a:pt x="907" y="1500"/>
                  </a:lnTo>
                  <a:lnTo>
                    <a:pt x="953" y="1500"/>
                  </a:lnTo>
                  <a:lnTo>
                    <a:pt x="953" y="1514"/>
                  </a:lnTo>
                  <a:lnTo>
                    <a:pt x="961" y="1514"/>
                  </a:lnTo>
                  <a:lnTo>
                    <a:pt x="961" y="1518"/>
                  </a:lnTo>
                  <a:lnTo>
                    <a:pt x="995" y="1518"/>
                  </a:lnTo>
                  <a:lnTo>
                    <a:pt x="995" y="1526"/>
                  </a:lnTo>
                  <a:lnTo>
                    <a:pt x="1048" y="1526"/>
                  </a:lnTo>
                  <a:lnTo>
                    <a:pt x="1048" y="1534"/>
                  </a:lnTo>
                  <a:lnTo>
                    <a:pt x="1072" y="1534"/>
                  </a:lnTo>
                  <a:lnTo>
                    <a:pt x="1072" y="1538"/>
                  </a:lnTo>
                  <a:lnTo>
                    <a:pt x="1092" y="1538"/>
                  </a:lnTo>
                  <a:lnTo>
                    <a:pt x="1092" y="1544"/>
                  </a:lnTo>
                  <a:lnTo>
                    <a:pt x="1098" y="1544"/>
                  </a:lnTo>
                  <a:lnTo>
                    <a:pt x="1098" y="1550"/>
                  </a:lnTo>
                  <a:lnTo>
                    <a:pt x="1244" y="1550"/>
                  </a:lnTo>
                  <a:lnTo>
                    <a:pt x="1244" y="1556"/>
                  </a:lnTo>
                  <a:lnTo>
                    <a:pt x="1254" y="1556"/>
                  </a:lnTo>
                  <a:lnTo>
                    <a:pt x="1254" y="1564"/>
                  </a:lnTo>
                  <a:lnTo>
                    <a:pt x="1258" y="1564"/>
                  </a:lnTo>
                  <a:lnTo>
                    <a:pt x="1258" y="1568"/>
                  </a:lnTo>
                  <a:lnTo>
                    <a:pt x="1278" y="1568"/>
                  </a:lnTo>
                  <a:lnTo>
                    <a:pt x="1278" y="1576"/>
                  </a:lnTo>
                  <a:lnTo>
                    <a:pt x="1369" y="1576"/>
                  </a:lnTo>
                  <a:lnTo>
                    <a:pt x="1369" y="1581"/>
                  </a:lnTo>
                  <a:lnTo>
                    <a:pt x="1403" y="1581"/>
                  </a:lnTo>
                  <a:lnTo>
                    <a:pt x="1403" y="1589"/>
                  </a:lnTo>
                  <a:lnTo>
                    <a:pt x="1433" y="1589"/>
                  </a:lnTo>
                  <a:lnTo>
                    <a:pt x="1433" y="1595"/>
                  </a:lnTo>
                  <a:lnTo>
                    <a:pt x="1451" y="1595"/>
                  </a:lnTo>
                  <a:lnTo>
                    <a:pt x="1451" y="1601"/>
                  </a:lnTo>
                  <a:lnTo>
                    <a:pt x="1549" y="1601"/>
                  </a:lnTo>
                  <a:lnTo>
                    <a:pt x="1549" y="1611"/>
                  </a:lnTo>
                  <a:lnTo>
                    <a:pt x="1706" y="1611"/>
                  </a:lnTo>
                  <a:lnTo>
                    <a:pt x="1706" y="1619"/>
                  </a:lnTo>
                  <a:lnTo>
                    <a:pt x="1796" y="1619"/>
                  </a:lnTo>
                  <a:lnTo>
                    <a:pt x="1796" y="1629"/>
                  </a:lnTo>
                  <a:lnTo>
                    <a:pt x="1985" y="1629"/>
                  </a:lnTo>
                  <a:lnTo>
                    <a:pt x="1985" y="1643"/>
                  </a:lnTo>
                  <a:lnTo>
                    <a:pt x="2157" y="1643"/>
                  </a:lnTo>
                  <a:lnTo>
                    <a:pt x="2157" y="1673"/>
                  </a:lnTo>
                  <a:lnTo>
                    <a:pt x="2344" y="1673"/>
                  </a:lnTo>
                </a:path>
              </a:pathLst>
            </a:custGeom>
            <a:noFill/>
            <a:ln w="12700">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 name="Rectangle 3"/>
          <p:cNvSpPr/>
          <p:nvPr/>
        </p:nvSpPr>
        <p:spPr>
          <a:xfrm>
            <a:off x="2609574" y="1582222"/>
            <a:ext cx="4527650" cy="369332"/>
          </a:xfrm>
          <a:prstGeom prst="rect">
            <a:avLst/>
          </a:prstGeom>
        </p:spPr>
        <p:txBody>
          <a:bodyPr wrap="none">
            <a:spAutoFit/>
          </a:bodyPr>
          <a:lstStyle/>
          <a:p>
            <a:r>
              <a:rPr lang="fr-FR" dirty="0">
                <a:solidFill>
                  <a:srgbClr val="FFA402"/>
                </a:solidFill>
              </a:rPr>
              <a:t>Prospective </a:t>
            </a:r>
            <a:r>
              <a:rPr lang="fr-FR" dirty="0" err="1">
                <a:solidFill>
                  <a:srgbClr val="FFA402"/>
                </a:solidFill>
              </a:rPr>
              <a:t>multicentre</a:t>
            </a:r>
            <a:r>
              <a:rPr lang="fr-FR" dirty="0">
                <a:solidFill>
                  <a:srgbClr val="FFA402"/>
                </a:solidFill>
              </a:rPr>
              <a:t> </a:t>
            </a:r>
            <a:r>
              <a:rPr lang="fr-FR" dirty="0" err="1">
                <a:solidFill>
                  <a:srgbClr val="FFA402"/>
                </a:solidFill>
              </a:rPr>
              <a:t>cohort</a:t>
            </a:r>
            <a:r>
              <a:rPr lang="fr-FR" dirty="0">
                <a:solidFill>
                  <a:srgbClr val="FFA402"/>
                </a:solidFill>
              </a:rPr>
              <a:t> </a:t>
            </a:r>
            <a:r>
              <a:rPr lang="fr-FR" dirty="0" err="1">
                <a:solidFill>
                  <a:srgbClr val="FFA402"/>
                </a:solidFill>
              </a:rPr>
              <a:t>study</a:t>
            </a:r>
            <a:r>
              <a:rPr lang="fr-FR" dirty="0">
                <a:solidFill>
                  <a:srgbClr val="FFA402"/>
                </a:solidFill>
              </a:rPr>
              <a:t> (n = 634)</a:t>
            </a:r>
          </a:p>
        </p:txBody>
      </p:sp>
      <p:sp>
        <p:nvSpPr>
          <p:cNvPr id="8" name="Slide Number Placeholder 7">
            <a:extLst>
              <a:ext uri="{FF2B5EF4-FFF2-40B4-BE49-F238E27FC236}">
                <a16:creationId xmlns:a16="http://schemas.microsoft.com/office/drawing/2014/main" id="{41ED9BF9-A238-4EAD-A054-28110B5E341C}"/>
              </a:ext>
            </a:extLst>
          </p:cNvPr>
          <p:cNvSpPr>
            <a:spLocks noGrp="1"/>
          </p:cNvSpPr>
          <p:nvPr>
            <p:ph type="sldNum" sz="quarter" idx="4"/>
          </p:nvPr>
        </p:nvSpPr>
        <p:spPr/>
        <p:txBody>
          <a:bodyPr/>
          <a:lstStyle/>
          <a:p>
            <a:fld id="{FCE43C0F-8A7B-3A4B-9DB5-B3472E36E833}" type="slidenum">
              <a:rPr lang="en-GB" smtClean="0"/>
              <a:pPr/>
              <a:t>51</a:t>
            </a:fld>
            <a:endParaRPr lang="en-GB" dirty="0"/>
          </a:p>
        </p:txBody>
      </p:sp>
    </p:spTree>
    <p:extLst>
      <p:ext uri="{BB962C8B-B14F-4D97-AF65-F5344CB8AC3E}">
        <p14:creationId xmlns:p14="http://schemas.microsoft.com/office/powerpoint/2010/main" val="2923978265"/>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9200" y="246566"/>
            <a:ext cx="8740800" cy="807285"/>
          </a:xfrm>
        </p:spPr>
        <p:txBody>
          <a:bodyPr/>
          <a:lstStyle/>
          <a:p>
            <a:r>
              <a:rPr lang="en-US" dirty="0"/>
              <a:t>Multidisciplinary tumor board</a:t>
            </a:r>
          </a:p>
        </p:txBody>
      </p:sp>
      <p:sp>
        <p:nvSpPr>
          <p:cNvPr id="6" name="Rectangle 5"/>
          <p:cNvSpPr/>
          <p:nvPr/>
        </p:nvSpPr>
        <p:spPr>
          <a:xfrm>
            <a:off x="1172051" y="5580138"/>
            <a:ext cx="10933889" cy="492426"/>
          </a:xfrm>
          <a:prstGeom prst="rect">
            <a:avLst/>
          </a:prstGeom>
        </p:spPr>
        <p:txBody>
          <a:bodyPr wrap="square" lIns="121904" tIns="60952" rIns="121904" bIns="60952">
            <a:spAutoFit/>
          </a:bodyPr>
          <a:lstStyle/>
          <a:p>
            <a:r>
              <a:rPr lang="en-US" sz="2400" b="1" dirty="0">
                <a:solidFill>
                  <a:schemeClr val="tx2"/>
                </a:solidFill>
              </a:rPr>
              <a:t>Multidisciplinary decision for individualized treatment decision and strategies </a:t>
            </a:r>
          </a:p>
        </p:txBody>
      </p:sp>
      <p:grpSp>
        <p:nvGrpSpPr>
          <p:cNvPr id="63" name="Graphic 49">
            <a:extLst>
              <a:ext uri="{FF2B5EF4-FFF2-40B4-BE49-F238E27FC236}">
                <a16:creationId xmlns:a16="http://schemas.microsoft.com/office/drawing/2014/main" id="{4491A8EA-6D36-4EAC-86DD-6685290ECE08}"/>
              </a:ext>
            </a:extLst>
          </p:cNvPr>
          <p:cNvGrpSpPr/>
          <p:nvPr/>
        </p:nvGrpSpPr>
        <p:grpSpPr>
          <a:xfrm>
            <a:off x="3433055" y="900030"/>
            <a:ext cx="4571238" cy="4572000"/>
            <a:chOff x="3518747" y="1008138"/>
            <a:chExt cx="4571238" cy="4572000"/>
          </a:xfrm>
        </p:grpSpPr>
        <p:grpSp>
          <p:nvGrpSpPr>
            <p:cNvPr id="64" name="Graphic 49">
              <a:extLst>
                <a:ext uri="{FF2B5EF4-FFF2-40B4-BE49-F238E27FC236}">
                  <a16:creationId xmlns:a16="http://schemas.microsoft.com/office/drawing/2014/main" id="{6825F188-5829-4DCA-A77A-61BFF337A0B7}"/>
                </a:ext>
              </a:extLst>
            </p:cNvPr>
            <p:cNvGrpSpPr/>
            <p:nvPr/>
          </p:nvGrpSpPr>
          <p:grpSpPr>
            <a:xfrm>
              <a:off x="3518747" y="1008138"/>
              <a:ext cx="4571238" cy="4572000"/>
              <a:chOff x="3518747" y="1008138"/>
              <a:chExt cx="4571238" cy="4572000"/>
            </a:xfrm>
          </p:grpSpPr>
          <p:sp>
            <p:nvSpPr>
              <p:cNvPr id="65" name="Freeform: Shape 64">
                <a:extLst>
                  <a:ext uri="{FF2B5EF4-FFF2-40B4-BE49-F238E27FC236}">
                    <a16:creationId xmlns:a16="http://schemas.microsoft.com/office/drawing/2014/main" id="{B114EDBC-AA90-4AE1-B4B1-A897EAD3E715}"/>
                  </a:ext>
                </a:extLst>
              </p:cNvPr>
              <p:cNvSpPr/>
              <p:nvPr/>
            </p:nvSpPr>
            <p:spPr>
              <a:xfrm>
                <a:off x="6553527" y="1981211"/>
                <a:ext cx="1536457" cy="1274826"/>
              </a:xfrm>
              <a:custGeom>
                <a:avLst/>
                <a:gdLst>
                  <a:gd name="connsiteX0" fmla="*/ 1536458 w 1536457"/>
                  <a:gd name="connsiteY0" fmla="*/ 1274826 h 1274826"/>
                  <a:gd name="connsiteX1" fmla="*/ 1122692 w 1536457"/>
                  <a:gd name="connsiteY1" fmla="*/ 0 h 1274826"/>
                  <a:gd name="connsiteX2" fmla="*/ 125996 w 1536457"/>
                  <a:gd name="connsiteY2" fmla="*/ 724662 h 1274826"/>
                  <a:gd name="connsiteX3" fmla="*/ 305066 w 1536457"/>
                  <a:gd name="connsiteY3" fmla="*/ 1274826 h 1274826"/>
                  <a:gd name="connsiteX4" fmla="*/ 1536458 w 1536457"/>
                  <a:gd name="connsiteY4" fmla="*/ 1274826 h 127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457" h="1274826">
                    <a:moveTo>
                      <a:pt x="1536458" y="1274826"/>
                    </a:moveTo>
                    <a:cubicBezTo>
                      <a:pt x="1528838" y="800862"/>
                      <a:pt x="1376438" y="361950"/>
                      <a:pt x="1122692" y="0"/>
                    </a:cubicBezTo>
                    <a:lnTo>
                      <a:pt x="125996" y="724662"/>
                    </a:lnTo>
                    <a:cubicBezTo>
                      <a:pt x="-112510" y="897636"/>
                      <a:pt x="10172" y="1274826"/>
                      <a:pt x="305066" y="1274826"/>
                    </a:cubicBezTo>
                    <a:lnTo>
                      <a:pt x="1536458" y="1274826"/>
                    </a:lnTo>
                    <a:close/>
                  </a:path>
                </a:pathLst>
              </a:custGeom>
              <a:solidFill>
                <a:schemeClr val="bg2">
                  <a:lumMod val="50000"/>
                </a:schemeClr>
              </a:solidFill>
              <a:ln w="7620" cap="flat">
                <a:noFill/>
                <a:prstDash val="solid"/>
                <a:miter/>
              </a:ln>
            </p:spPr>
            <p:txBody>
              <a:bodyPr rtlCol="0" anchor="ctr"/>
              <a:lstStyle/>
              <a:p>
                <a:endParaRPr lang="en-GB" dirty="0"/>
              </a:p>
            </p:txBody>
          </p:sp>
          <p:sp>
            <p:nvSpPr>
              <p:cNvPr id="66" name="Freeform: Shape 65">
                <a:extLst>
                  <a:ext uri="{FF2B5EF4-FFF2-40B4-BE49-F238E27FC236}">
                    <a16:creationId xmlns:a16="http://schemas.microsoft.com/office/drawing/2014/main" id="{E16521DF-5F8D-41CF-9A83-DE8D7D7BDFAC}"/>
                  </a:ext>
                </a:extLst>
              </p:cNvPr>
              <p:cNvSpPr/>
              <p:nvPr/>
            </p:nvSpPr>
            <p:spPr>
              <a:xfrm>
                <a:off x="3518747" y="3332238"/>
                <a:ext cx="1536457" cy="1274825"/>
              </a:xfrm>
              <a:custGeom>
                <a:avLst/>
                <a:gdLst>
                  <a:gd name="connsiteX0" fmla="*/ 0 w 1536457"/>
                  <a:gd name="connsiteY0" fmla="*/ 0 h 1274825"/>
                  <a:gd name="connsiteX1" fmla="*/ 413766 w 1536457"/>
                  <a:gd name="connsiteY1" fmla="*/ 1274826 h 1274825"/>
                  <a:gd name="connsiteX2" fmla="*/ 1410462 w 1536457"/>
                  <a:gd name="connsiteY2" fmla="*/ 550164 h 1274825"/>
                  <a:gd name="connsiteX3" fmla="*/ 1231392 w 1536457"/>
                  <a:gd name="connsiteY3" fmla="*/ 0 h 1274825"/>
                  <a:gd name="connsiteX4" fmla="*/ 0 w 1536457"/>
                  <a:gd name="connsiteY4" fmla="*/ 0 h 127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457" h="1274825">
                    <a:moveTo>
                      <a:pt x="0" y="0"/>
                    </a:moveTo>
                    <a:cubicBezTo>
                      <a:pt x="7620" y="473964"/>
                      <a:pt x="160020" y="912876"/>
                      <a:pt x="413766" y="1274826"/>
                    </a:cubicBezTo>
                    <a:lnTo>
                      <a:pt x="1410462" y="550164"/>
                    </a:lnTo>
                    <a:cubicBezTo>
                      <a:pt x="1648968" y="377190"/>
                      <a:pt x="1526286" y="0"/>
                      <a:pt x="1231392" y="0"/>
                    </a:cubicBezTo>
                    <a:lnTo>
                      <a:pt x="0" y="0"/>
                    </a:lnTo>
                    <a:close/>
                  </a:path>
                </a:pathLst>
              </a:custGeom>
              <a:solidFill>
                <a:schemeClr val="bg2">
                  <a:lumMod val="25000"/>
                </a:schemeClr>
              </a:solidFill>
              <a:ln w="762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65484DE0-9C5E-4658-8C84-377D225A6B98}"/>
                  </a:ext>
                </a:extLst>
              </p:cNvPr>
              <p:cNvSpPr/>
              <p:nvPr/>
            </p:nvSpPr>
            <p:spPr>
              <a:xfrm>
                <a:off x="3518747" y="1981211"/>
                <a:ext cx="1536883" cy="1274826"/>
              </a:xfrm>
              <a:custGeom>
                <a:avLst/>
                <a:gdLst>
                  <a:gd name="connsiteX0" fmla="*/ 413766 w 1536883"/>
                  <a:gd name="connsiteY0" fmla="*/ 0 h 1274826"/>
                  <a:gd name="connsiteX1" fmla="*/ 0 w 1536883"/>
                  <a:gd name="connsiteY1" fmla="*/ 1274826 h 1274826"/>
                  <a:gd name="connsiteX2" fmla="*/ 1232154 w 1536883"/>
                  <a:gd name="connsiteY2" fmla="*/ 1274826 h 1274826"/>
                  <a:gd name="connsiteX3" fmla="*/ 1411224 w 1536883"/>
                  <a:gd name="connsiteY3" fmla="*/ 724662 h 1274826"/>
                  <a:gd name="connsiteX4" fmla="*/ 413766 w 1536883"/>
                  <a:gd name="connsiteY4" fmla="*/ 0 h 127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883" h="1274826">
                    <a:moveTo>
                      <a:pt x="413766" y="0"/>
                    </a:moveTo>
                    <a:cubicBezTo>
                      <a:pt x="160020" y="361950"/>
                      <a:pt x="7620" y="800862"/>
                      <a:pt x="0" y="1274826"/>
                    </a:cubicBezTo>
                    <a:lnTo>
                      <a:pt x="1232154" y="1274826"/>
                    </a:lnTo>
                    <a:cubicBezTo>
                      <a:pt x="1527048" y="1274826"/>
                      <a:pt x="1648968" y="897636"/>
                      <a:pt x="1411224" y="724662"/>
                    </a:cubicBezTo>
                    <a:lnTo>
                      <a:pt x="413766" y="0"/>
                    </a:lnTo>
                    <a:close/>
                  </a:path>
                </a:pathLst>
              </a:custGeom>
              <a:solidFill>
                <a:schemeClr val="accent1"/>
              </a:solidFill>
              <a:ln w="7620" cap="flat">
                <a:noFill/>
                <a:prstDash val="solid"/>
                <a:miter/>
              </a:ln>
            </p:spPr>
            <p:txBody>
              <a:bodyPr rtlCol="0" anchor="ctr"/>
              <a:lstStyle/>
              <a:p>
                <a:endParaRPr lang="en-GB"/>
              </a:p>
            </p:txBody>
          </p:sp>
          <p:sp>
            <p:nvSpPr>
              <p:cNvPr id="68" name="Freeform: Shape 67">
                <a:extLst>
                  <a:ext uri="{FF2B5EF4-FFF2-40B4-BE49-F238E27FC236}">
                    <a16:creationId xmlns:a16="http://schemas.microsoft.com/office/drawing/2014/main" id="{D59E66F0-11D0-4FC9-B09A-58F408F38E30}"/>
                  </a:ext>
                </a:extLst>
              </p:cNvPr>
              <p:cNvSpPr/>
              <p:nvPr/>
            </p:nvSpPr>
            <p:spPr>
              <a:xfrm>
                <a:off x="3977471" y="3884374"/>
                <a:ext cx="1481079" cy="1572319"/>
              </a:xfrm>
              <a:custGeom>
                <a:avLst/>
                <a:gdLst>
                  <a:gd name="connsiteX0" fmla="*/ 0 w 1481079"/>
                  <a:gd name="connsiteY0" fmla="*/ 784412 h 1572319"/>
                  <a:gd name="connsiteX1" fmla="*/ 1084326 w 1481079"/>
                  <a:gd name="connsiteY1" fmla="*/ 1572320 h 1572319"/>
                  <a:gd name="connsiteX2" fmla="*/ 1465326 w 1481079"/>
                  <a:gd name="connsiteY2" fmla="*/ 399602 h 1572319"/>
                  <a:gd name="connsiteX3" fmla="*/ 997458 w 1481079"/>
                  <a:gd name="connsiteY3" fmla="*/ 59750 h 1572319"/>
                  <a:gd name="connsiteX4" fmla="*/ 0 w 1481079"/>
                  <a:gd name="connsiteY4" fmla="*/ 784412 h 157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079" h="1572319">
                    <a:moveTo>
                      <a:pt x="0" y="784412"/>
                    </a:moveTo>
                    <a:cubicBezTo>
                      <a:pt x="272034" y="1145600"/>
                      <a:pt x="648462" y="1422968"/>
                      <a:pt x="1084326" y="1572320"/>
                    </a:cubicBezTo>
                    <a:lnTo>
                      <a:pt x="1465326" y="399602"/>
                    </a:lnTo>
                    <a:cubicBezTo>
                      <a:pt x="1556004" y="119186"/>
                      <a:pt x="1235964" y="-113986"/>
                      <a:pt x="997458" y="59750"/>
                    </a:cubicBezTo>
                    <a:lnTo>
                      <a:pt x="0" y="784412"/>
                    </a:lnTo>
                    <a:close/>
                  </a:path>
                </a:pathLst>
              </a:custGeom>
              <a:solidFill>
                <a:schemeClr val="accent6"/>
              </a:solidFill>
              <a:ln w="762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D1609F0B-C5A8-442B-B578-9A6CE4A8A2A0}"/>
                  </a:ext>
                </a:extLst>
              </p:cNvPr>
              <p:cNvSpPr/>
              <p:nvPr/>
            </p:nvSpPr>
            <p:spPr>
              <a:xfrm>
                <a:off x="3977471" y="1131582"/>
                <a:ext cx="1480528" cy="1571904"/>
              </a:xfrm>
              <a:custGeom>
                <a:avLst/>
                <a:gdLst>
                  <a:gd name="connsiteX0" fmla="*/ 1084326 w 1480528"/>
                  <a:gd name="connsiteY0" fmla="*/ 0 h 1571904"/>
                  <a:gd name="connsiteX1" fmla="*/ 0 w 1480528"/>
                  <a:gd name="connsiteY1" fmla="*/ 787908 h 1571904"/>
                  <a:gd name="connsiteX2" fmla="*/ 996696 w 1480528"/>
                  <a:gd name="connsiteY2" fmla="*/ 1512570 h 1571904"/>
                  <a:gd name="connsiteX3" fmla="*/ 1464564 w 1480528"/>
                  <a:gd name="connsiteY3" fmla="*/ 1172718 h 1571904"/>
                  <a:gd name="connsiteX4" fmla="*/ 1084326 w 1480528"/>
                  <a:gd name="connsiteY4" fmla="*/ 0 h 157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28" h="1571904">
                    <a:moveTo>
                      <a:pt x="1084326" y="0"/>
                    </a:moveTo>
                    <a:cubicBezTo>
                      <a:pt x="648462" y="149352"/>
                      <a:pt x="272034" y="427482"/>
                      <a:pt x="0" y="787908"/>
                    </a:cubicBezTo>
                    <a:lnTo>
                      <a:pt x="996696" y="1512570"/>
                    </a:lnTo>
                    <a:cubicBezTo>
                      <a:pt x="1235202" y="1685544"/>
                      <a:pt x="1556004" y="1452372"/>
                      <a:pt x="1464564" y="1172718"/>
                    </a:cubicBezTo>
                    <a:lnTo>
                      <a:pt x="1084326" y="0"/>
                    </a:lnTo>
                    <a:close/>
                  </a:path>
                </a:pathLst>
              </a:custGeom>
              <a:solidFill>
                <a:schemeClr val="accent3">
                  <a:lumMod val="50000"/>
                </a:schemeClr>
              </a:solidFill>
              <a:ln w="7620" cap="flat">
                <a:noFill/>
                <a:prstDash val="solid"/>
                <a:miter/>
              </a:ln>
            </p:spPr>
            <p:txBody>
              <a:bodyPr rtlCol="0" anchor="ctr"/>
              <a:lstStyle/>
              <a:p>
                <a:endParaRPr lang="en-GB"/>
              </a:p>
            </p:txBody>
          </p:sp>
          <p:sp>
            <p:nvSpPr>
              <p:cNvPr id="70" name="Freeform: Shape 69">
                <a:extLst>
                  <a:ext uri="{FF2B5EF4-FFF2-40B4-BE49-F238E27FC236}">
                    <a16:creationId xmlns:a16="http://schemas.microsoft.com/office/drawing/2014/main" id="{3B0D7577-AF09-429B-B5B8-0266B6A83D6C}"/>
                  </a:ext>
                </a:extLst>
              </p:cNvPr>
              <p:cNvSpPr/>
              <p:nvPr/>
            </p:nvSpPr>
            <p:spPr>
              <a:xfrm>
                <a:off x="6150181" y="1131582"/>
                <a:ext cx="1481079" cy="1572319"/>
              </a:xfrm>
              <a:custGeom>
                <a:avLst/>
                <a:gdLst>
                  <a:gd name="connsiteX0" fmla="*/ 1481079 w 1481079"/>
                  <a:gd name="connsiteY0" fmla="*/ 787908 h 1572319"/>
                  <a:gd name="connsiteX1" fmla="*/ 396753 w 1481079"/>
                  <a:gd name="connsiteY1" fmla="*/ 0 h 1572319"/>
                  <a:gd name="connsiteX2" fmla="*/ 15753 w 1481079"/>
                  <a:gd name="connsiteY2" fmla="*/ 1172718 h 1572319"/>
                  <a:gd name="connsiteX3" fmla="*/ 483621 w 1481079"/>
                  <a:gd name="connsiteY3" fmla="*/ 1512570 h 1572319"/>
                  <a:gd name="connsiteX4" fmla="*/ 1481079 w 1481079"/>
                  <a:gd name="connsiteY4" fmla="*/ 787908 h 157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079" h="1572319">
                    <a:moveTo>
                      <a:pt x="1481079" y="787908"/>
                    </a:moveTo>
                    <a:cubicBezTo>
                      <a:pt x="1209045" y="427482"/>
                      <a:pt x="832617" y="149352"/>
                      <a:pt x="396753" y="0"/>
                    </a:cubicBezTo>
                    <a:lnTo>
                      <a:pt x="15753" y="1172718"/>
                    </a:lnTo>
                    <a:cubicBezTo>
                      <a:pt x="-74925" y="1453134"/>
                      <a:pt x="245115" y="1686306"/>
                      <a:pt x="483621" y="1512570"/>
                    </a:cubicBezTo>
                    <a:lnTo>
                      <a:pt x="1481079" y="787908"/>
                    </a:lnTo>
                    <a:close/>
                  </a:path>
                </a:pathLst>
              </a:custGeom>
              <a:solidFill>
                <a:schemeClr val="accent1">
                  <a:lumMod val="60000"/>
                  <a:lumOff val="40000"/>
                </a:schemeClr>
              </a:solidFill>
              <a:ln w="762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C450E16D-2CD3-401E-93D7-07C138CB2B79}"/>
                  </a:ext>
                </a:extLst>
              </p:cNvPr>
              <p:cNvSpPr/>
              <p:nvPr/>
            </p:nvSpPr>
            <p:spPr>
              <a:xfrm>
                <a:off x="6150732" y="3884789"/>
                <a:ext cx="1480528" cy="1571904"/>
              </a:xfrm>
              <a:custGeom>
                <a:avLst/>
                <a:gdLst>
                  <a:gd name="connsiteX0" fmla="*/ 396202 w 1480528"/>
                  <a:gd name="connsiteY0" fmla="*/ 1571905 h 1571904"/>
                  <a:gd name="connsiteX1" fmla="*/ 1480529 w 1480528"/>
                  <a:gd name="connsiteY1" fmla="*/ 783997 h 1571904"/>
                  <a:gd name="connsiteX2" fmla="*/ 483832 w 1480528"/>
                  <a:gd name="connsiteY2" fmla="*/ 59335 h 1571904"/>
                  <a:gd name="connsiteX3" fmla="*/ 15964 w 1480528"/>
                  <a:gd name="connsiteY3" fmla="*/ 399187 h 1571904"/>
                  <a:gd name="connsiteX4" fmla="*/ 396202 w 1480528"/>
                  <a:gd name="connsiteY4" fmla="*/ 1571905 h 157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0528" h="1571904">
                    <a:moveTo>
                      <a:pt x="396202" y="1571905"/>
                    </a:moveTo>
                    <a:cubicBezTo>
                      <a:pt x="832066" y="1422553"/>
                      <a:pt x="1208494" y="1144423"/>
                      <a:pt x="1480529" y="783997"/>
                    </a:cubicBezTo>
                    <a:lnTo>
                      <a:pt x="483832" y="59335"/>
                    </a:lnTo>
                    <a:cubicBezTo>
                      <a:pt x="245326" y="-113639"/>
                      <a:pt x="-75476" y="119533"/>
                      <a:pt x="15964" y="399187"/>
                    </a:cubicBezTo>
                    <a:lnTo>
                      <a:pt x="396202" y="1571905"/>
                    </a:lnTo>
                    <a:close/>
                  </a:path>
                </a:pathLst>
              </a:custGeom>
              <a:solidFill>
                <a:schemeClr val="accent4">
                  <a:lumMod val="25000"/>
                </a:schemeClr>
              </a:solidFill>
              <a:ln w="7620" cap="flat">
                <a:noFill/>
                <a:prstDash val="solid"/>
                <a:miter/>
              </a:ln>
            </p:spPr>
            <p:txBody>
              <a:bodyPr rtlCol="0" anchor="ctr"/>
              <a:lstStyle/>
              <a:p>
                <a:endParaRPr lang="en-GB" dirty="0"/>
              </a:p>
            </p:txBody>
          </p:sp>
          <p:sp>
            <p:nvSpPr>
              <p:cNvPr id="72" name="Freeform: Shape 71">
                <a:extLst>
                  <a:ext uri="{FF2B5EF4-FFF2-40B4-BE49-F238E27FC236}">
                    <a16:creationId xmlns:a16="http://schemas.microsoft.com/office/drawing/2014/main" id="{3479A149-19C3-4766-9620-30AADB495E44}"/>
                  </a:ext>
                </a:extLst>
              </p:cNvPr>
              <p:cNvSpPr/>
              <p:nvPr/>
            </p:nvSpPr>
            <p:spPr>
              <a:xfrm>
                <a:off x="5133424" y="1008138"/>
                <a:ext cx="1341120" cy="1482852"/>
              </a:xfrm>
              <a:custGeom>
                <a:avLst/>
                <a:gdLst>
                  <a:gd name="connsiteX0" fmla="*/ 1341120 w 1341120"/>
                  <a:gd name="connsiteY0" fmla="*/ 99822 h 1482852"/>
                  <a:gd name="connsiteX1" fmla="*/ 670560 w 1341120"/>
                  <a:gd name="connsiteY1" fmla="*/ 0 h 1482852"/>
                  <a:gd name="connsiteX2" fmla="*/ 0 w 1341120"/>
                  <a:gd name="connsiteY2" fmla="*/ 99822 h 1482852"/>
                  <a:gd name="connsiteX3" fmla="*/ 381762 w 1341120"/>
                  <a:gd name="connsiteY3" fmla="*/ 1272540 h 1482852"/>
                  <a:gd name="connsiteX4" fmla="*/ 960120 w 1341120"/>
                  <a:gd name="connsiteY4" fmla="*/ 1272540 h 1482852"/>
                  <a:gd name="connsiteX5" fmla="*/ 1341120 w 1341120"/>
                  <a:gd name="connsiteY5" fmla="*/ 99822 h 1482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1482852">
                    <a:moveTo>
                      <a:pt x="1341120" y="99822"/>
                    </a:moveTo>
                    <a:cubicBezTo>
                      <a:pt x="1129284" y="35052"/>
                      <a:pt x="903732" y="0"/>
                      <a:pt x="670560" y="0"/>
                    </a:cubicBezTo>
                    <a:cubicBezTo>
                      <a:pt x="437388" y="0"/>
                      <a:pt x="212598" y="35052"/>
                      <a:pt x="0" y="99822"/>
                    </a:cubicBezTo>
                    <a:lnTo>
                      <a:pt x="381762" y="1272540"/>
                    </a:lnTo>
                    <a:cubicBezTo>
                      <a:pt x="472440" y="1552956"/>
                      <a:pt x="869442" y="1552956"/>
                      <a:pt x="960120" y="1272540"/>
                    </a:cubicBezTo>
                    <a:lnTo>
                      <a:pt x="1341120" y="99822"/>
                    </a:lnTo>
                    <a:close/>
                  </a:path>
                </a:pathLst>
              </a:custGeom>
              <a:solidFill>
                <a:srgbClr val="E74C3C"/>
              </a:solidFill>
              <a:ln w="762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40A18971-BDA0-4270-9019-2B962CED5331}"/>
                  </a:ext>
                </a:extLst>
              </p:cNvPr>
              <p:cNvSpPr/>
              <p:nvPr/>
            </p:nvSpPr>
            <p:spPr>
              <a:xfrm>
                <a:off x="6552765" y="3332238"/>
                <a:ext cx="1536457" cy="1274825"/>
              </a:xfrm>
              <a:custGeom>
                <a:avLst/>
                <a:gdLst>
                  <a:gd name="connsiteX0" fmla="*/ 125996 w 1536457"/>
                  <a:gd name="connsiteY0" fmla="*/ 550164 h 1274825"/>
                  <a:gd name="connsiteX1" fmla="*/ 1122692 w 1536457"/>
                  <a:gd name="connsiteY1" fmla="*/ 1274826 h 1274825"/>
                  <a:gd name="connsiteX2" fmla="*/ 1536458 w 1536457"/>
                  <a:gd name="connsiteY2" fmla="*/ 0 h 1274825"/>
                  <a:gd name="connsiteX3" fmla="*/ 305066 w 1536457"/>
                  <a:gd name="connsiteY3" fmla="*/ 0 h 1274825"/>
                  <a:gd name="connsiteX4" fmla="*/ 125996 w 1536457"/>
                  <a:gd name="connsiteY4" fmla="*/ 550164 h 127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457" h="1274825">
                    <a:moveTo>
                      <a:pt x="125996" y="550164"/>
                    </a:moveTo>
                    <a:lnTo>
                      <a:pt x="1122692" y="1274826"/>
                    </a:lnTo>
                    <a:cubicBezTo>
                      <a:pt x="1377200" y="912876"/>
                      <a:pt x="1528838" y="473964"/>
                      <a:pt x="1536458" y="0"/>
                    </a:cubicBezTo>
                    <a:lnTo>
                      <a:pt x="305066" y="0"/>
                    </a:lnTo>
                    <a:cubicBezTo>
                      <a:pt x="10172" y="0"/>
                      <a:pt x="-112510" y="377190"/>
                      <a:pt x="125996" y="550164"/>
                    </a:cubicBezTo>
                    <a:close/>
                  </a:path>
                </a:pathLst>
              </a:custGeom>
              <a:solidFill>
                <a:schemeClr val="accent6">
                  <a:lumMod val="75000"/>
                </a:schemeClr>
              </a:solidFill>
              <a:ln w="7620" cap="flat">
                <a:noFill/>
                <a:prstDash val="solid"/>
                <a:miter/>
              </a:ln>
            </p:spPr>
            <p:txBody>
              <a:bodyPr rtlCol="0" anchor="ctr"/>
              <a:lstStyle/>
              <a:p>
                <a:endParaRPr lang="en-GB"/>
              </a:p>
            </p:txBody>
          </p:sp>
          <p:sp>
            <p:nvSpPr>
              <p:cNvPr id="74" name="Freeform: Shape 73">
                <a:extLst>
                  <a:ext uri="{FF2B5EF4-FFF2-40B4-BE49-F238E27FC236}">
                    <a16:creationId xmlns:a16="http://schemas.microsoft.com/office/drawing/2014/main" id="{03E84D82-0350-4B4D-873E-4C316DD2DE58}"/>
                  </a:ext>
                </a:extLst>
              </p:cNvPr>
              <p:cNvSpPr/>
              <p:nvPr/>
            </p:nvSpPr>
            <p:spPr>
              <a:xfrm>
                <a:off x="5134187" y="4097286"/>
                <a:ext cx="1341120" cy="1482851"/>
              </a:xfrm>
              <a:custGeom>
                <a:avLst/>
                <a:gdLst>
                  <a:gd name="connsiteX0" fmla="*/ 0 w 1341120"/>
                  <a:gd name="connsiteY0" fmla="*/ 1383030 h 1482851"/>
                  <a:gd name="connsiteX1" fmla="*/ 670560 w 1341120"/>
                  <a:gd name="connsiteY1" fmla="*/ 1482852 h 1482851"/>
                  <a:gd name="connsiteX2" fmla="*/ 1341120 w 1341120"/>
                  <a:gd name="connsiteY2" fmla="*/ 1383030 h 1482851"/>
                  <a:gd name="connsiteX3" fmla="*/ 960120 w 1341120"/>
                  <a:gd name="connsiteY3" fmla="*/ 210312 h 1482851"/>
                  <a:gd name="connsiteX4" fmla="*/ 381762 w 1341120"/>
                  <a:gd name="connsiteY4" fmla="*/ 210312 h 1482851"/>
                  <a:gd name="connsiteX5" fmla="*/ 0 w 1341120"/>
                  <a:gd name="connsiteY5" fmla="*/ 1383030 h 148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120" h="1482851">
                    <a:moveTo>
                      <a:pt x="0" y="1383030"/>
                    </a:moveTo>
                    <a:cubicBezTo>
                      <a:pt x="211836" y="1447800"/>
                      <a:pt x="436626" y="1482852"/>
                      <a:pt x="670560" y="1482852"/>
                    </a:cubicBezTo>
                    <a:cubicBezTo>
                      <a:pt x="904494" y="1482852"/>
                      <a:pt x="1128522" y="1447800"/>
                      <a:pt x="1341120" y="1383030"/>
                    </a:cubicBezTo>
                    <a:lnTo>
                      <a:pt x="960120" y="210312"/>
                    </a:lnTo>
                    <a:cubicBezTo>
                      <a:pt x="869442" y="-70104"/>
                      <a:pt x="472440" y="-70104"/>
                      <a:pt x="381762" y="210312"/>
                    </a:cubicBezTo>
                    <a:lnTo>
                      <a:pt x="0" y="1383030"/>
                    </a:lnTo>
                    <a:close/>
                  </a:path>
                </a:pathLst>
              </a:custGeom>
              <a:solidFill>
                <a:schemeClr val="accent4">
                  <a:lumMod val="75000"/>
                </a:schemeClr>
              </a:solidFill>
              <a:ln w="7620" cap="flat">
                <a:noFill/>
                <a:prstDash val="solid"/>
                <a:miter/>
              </a:ln>
            </p:spPr>
            <p:txBody>
              <a:bodyPr rtlCol="0" anchor="ctr"/>
              <a:lstStyle/>
              <a:p>
                <a:endParaRPr lang="en-GB"/>
              </a:p>
            </p:txBody>
          </p:sp>
        </p:grpSp>
        <p:grpSp>
          <p:nvGrpSpPr>
            <p:cNvPr id="75" name="Graphic 49">
              <a:extLst>
                <a:ext uri="{FF2B5EF4-FFF2-40B4-BE49-F238E27FC236}">
                  <a16:creationId xmlns:a16="http://schemas.microsoft.com/office/drawing/2014/main" id="{4C6CFBC8-ED73-4A44-A6C3-473A5AF7CA29}"/>
                </a:ext>
              </a:extLst>
            </p:cNvPr>
            <p:cNvGrpSpPr/>
            <p:nvPr/>
          </p:nvGrpSpPr>
          <p:grpSpPr>
            <a:xfrm>
              <a:off x="4587070" y="2076461"/>
              <a:ext cx="2434590" cy="2435352"/>
              <a:chOff x="4587070" y="2076461"/>
              <a:chExt cx="2434590" cy="2435352"/>
            </a:xfrm>
          </p:grpSpPr>
          <p:sp>
            <p:nvSpPr>
              <p:cNvPr id="76" name="Freeform: Shape 75">
                <a:extLst>
                  <a:ext uri="{FF2B5EF4-FFF2-40B4-BE49-F238E27FC236}">
                    <a16:creationId xmlns:a16="http://schemas.microsoft.com/office/drawing/2014/main" id="{6658851D-90B6-43C9-9B85-6A64577309C2}"/>
                  </a:ext>
                </a:extLst>
              </p:cNvPr>
              <p:cNvSpPr/>
              <p:nvPr/>
            </p:nvSpPr>
            <p:spPr>
              <a:xfrm>
                <a:off x="6552765" y="2609100"/>
                <a:ext cx="468895" cy="646937"/>
              </a:xfrm>
              <a:custGeom>
                <a:avLst/>
                <a:gdLst>
                  <a:gd name="connsiteX0" fmla="*/ 305066 w 468895"/>
                  <a:gd name="connsiteY0" fmla="*/ 646938 h 646937"/>
                  <a:gd name="connsiteX1" fmla="*/ 468896 w 468895"/>
                  <a:gd name="connsiteY1" fmla="*/ 646938 h 646937"/>
                  <a:gd name="connsiteX2" fmla="*/ 258584 w 468895"/>
                  <a:gd name="connsiteY2" fmla="*/ 0 h 646937"/>
                  <a:gd name="connsiteX3" fmla="*/ 125996 w 468895"/>
                  <a:gd name="connsiteY3" fmla="*/ 96774 h 646937"/>
                  <a:gd name="connsiteX4" fmla="*/ 305066 w 468895"/>
                  <a:gd name="connsiteY4" fmla="*/ 646938 h 64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895" h="646937">
                    <a:moveTo>
                      <a:pt x="305066" y="646938"/>
                    </a:moveTo>
                    <a:lnTo>
                      <a:pt x="468896" y="646938"/>
                    </a:lnTo>
                    <a:cubicBezTo>
                      <a:pt x="461276" y="407670"/>
                      <a:pt x="385076" y="185166"/>
                      <a:pt x="258584" y="0"/>
                    </a:cubicBezTo>
                    <a:lnTo>
                      <a:pt x="125996" y="96774"/>
                    </a:lnTo>
                    <a:cubicBezTo>
                      <a:pt x="-112510" y="269748"/>
                      <a:pt x="10172" y="646938"/>
                      <a:pt x="305066" y="646938"/>
                    </a:cubicBezTo>
                    <a:close/>
                  </a:path>
                </a:pathLst>
              </a:custGeom>
              <a:solidFill>
                <a:schemeClr val="bg2">
                  <a:lumMod val="25000"/>
                  <a:alpha val="55000"/>
                </a:schemeClr>
              </a:solidFill>
              <a:ln w="762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C152D9B0-8433-4B23-ACF0-7E2D8E52968B}"/>
                  </a:ext>
                </a:extLst>
              </p:cNvPr>
              <p:cNvSpPr/>
              <p:nvPr/>
            </p:nvSpPr>
            <p:spPr>
              <a:xfrm>
                <a:off x="4587070" y="3332238"/>
                <a:ext cx="468559" cy="646937"/>
              </a:xfrm>
              <a:custGeom>
                <a:avLst/>
                <a:gdLst>
                  <a:gd name="connsiteX0" fmla="*/ 163830 w 468559"/>
                  <a:gd name="connsiteY0" fmla="*/ 0 h 646937"/>
                  <a:gd name="connsiteX1" fmla="*/ 0 w 468559"/>
                  <a:gd name="connsiteY1" fmla="*/ 0 h 646937"/>
                  <a:gd name="connsiteX2" fmla="*/ 210312 w 468559"/>
                  <a:gd name="connsiteY2" fmla="*/ 646938 h 646937"/>
                  <a:gd name="connsiteX3" fmla="*/ 342900 w 468559"/>
                  <a:gd name="connsiteY3" fmla="*/ 550164 h 646937"/>
                  <a:gd name="connsiteX4" fmla="*/ 163830 w 468559"/>
                  <a:gd name="connsiteY4" fmla="*/ 0 h 64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59" h="646937">
                    <a:moveTo>
                      <a:pt x="163830" y="0"/>
                    </a:moveTo>
                    <a:lnTo>
                      <a:pt x="0" y="0"/>
                    </a:lnTo>
                    <a:cubicBezTo>
                      <a:pt x="7620" y="239268"/>
                      <a:pt x="83820" y="461772"/>
                      <a:pt x="210312" y="646938"/>
                    </a:cubicBezTo>
                    <a:lnTo>
                      <a:pt x="342900" y="550164"/>
                    </a:lnTo>
                    <a:cubicBezTo>
                      <a:pt x="580644" y="377190"/>
                      <a:pt x="458724" y="0"/>
                      <a:pt x="163830" y="0"/>
                    </a:cubicBezTo>
                    <a:close/>
                  </a:path>
                </a:pathLst>
              </a:custGeom>
              <a:solidFill>
                <a:schemeClr val="bg2">
                  <a:lumMod val="10000"/>
                  <a:alpha val="55000"/>
                </a:schemeClr>
              </a:solidFill>
              <a:ln w="7620" cap="flat">
                <a:noFill/>
                <a:prstDash val="solid"/>
                <a:miter/>
              </a:ln>
            </p:spPr>
            <p:txBody>
              <a:bodyPr rtlCol="0" anchor="ctr"/>
              <a:lstStyle/>
              <a:p>
                <a:endParaRPr lang="en-GB"/>
              </a:p>
            </p:txBody>
          </p:sp>
          <p:sp>
            <p:nvSpPr>
              <p:cNvPr id="78" name="Freeform: Shape 77">
                <a:extLst>
                  <a:ext uri="{FF2B5EF4-FFF2-40B4-BE49-F238E27FC236}">
                    <a16:creationId xmlns:a16="http://schemas.microsoft.com/office/drawing/2014/main" id="{3B878ED3-7C56-48EC-AC46-0110A0878876}"/>
                  </a:ext>
                </a:extLst>
              </p:cNvPr>
              <p:cNvSpPr/>
              <p:nvPr/>
            </p:nvSpPr>
            <p:spPr>
              <a:xfrm>
                <a:off x="4587070" y="2609100"/>
                <a:ext cx="468559" cy="646937"/>
              </a:xfrm>
              <a:custGeom>
                <a:avLst/>
                <a:gdLst>
                  <a:gd name="connsiteX0" fmla="*/ 342900 w 468559"/>
                  <a:gd name="connsiteY0" fmla="*/ 96774 h 646937"/>
                  <a:gd name="connsiteX1" fmla="*/ 210312 w 468559"/>
                  <a:gd name="connsiteY1" fmla="*/ 0 h 646937"/>
                  <a:gd name="connsiteX2" fmla="*/ 0 w 468559"/>
                  <a:gd name="connsiteY2" fmla="*/ 646938 h 646937"/>
                  <a:gd name="connsiteX3" fmla="*/ 163830 w 468559"/>
                  <a:gd name="connsiteY3" fmla="*/ 646938 h 646937"/>
                  <a:gd name="connsiteX4" fmla="*/ 342900 w 468559"/>
                  <a:gd name="connsiteY4" fmla="*/ 96774 h 64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59" h="646937">
                    <a:moveTo>
                      <a:pt x="342900" y="96774"/>
                    </a:moveTo>
                    <a:lnTo>
                      <a:pt x="210312" y="0"/>
                    </a:lnTo>
                    <a:cubicBezTo>
                      <a:pt x="83820" y="185166"/>
                      <a:pt x="7620" y="407670"/>
                      <a:pt x="0" y="646938"/>
                    </a:cubicBezTo>
                    <a:lnTo>
                      <a:pt x="163830" y="646938"/>
                    </a:lnTo>
                    <a:cubicBezTo>
                      <a:pt x="458724" y="646938"/>
                      <a:pt x="580644" y="269748"/>
                      <a:pt x="342900" y="96774"/>
                    </a:cubicBezTo>
                    <a:close/>
                  </a:path>
                </a:pathLst>
              </a:custGeom>
              <a:solidFill>
                <a:schemeClr val="accent1">
                  <a:lumMod val="75000"/>
                  <a:alpha val="55000"/>
                </a:schemeClr>
              </a:solidFill>
              <a:ln w="7620" cap="flat">
                <a:noFill/>
                <a:prstDash val="solid"/>
                <a:miter/>
              </a:ln>
            </p:spPr>
            <p:txBody>
              <a:bodyPr rtlCol="0" anchor="ctr"/>
              <a:lstStyle/>
              <a:p>
                <a:endParaRPr lang="en-GB"/>
              </a:p>
            </p:txBody>
          </p:sp>
          <p:sp>
            <p:nvSpPr>
              <p:cNvPr id="79" name="Freeform: Shape 78">
                <a:extLst>
                  <a:ext uri="{FF2B5EF4-FFF2-40B4-BE49-F238E27FC236}">
                    <a16:creationId xmlns:a16="http://schemas.microsoft.com/office/drawing/2014/main" id="{1CC51BE3-32EE-4824-82B2-4F3D02F04614}"/>
                  </a:ext>
                </a:extLst>
              </p:cNvPr>
              <p:cNvSpPr/>
              <p:nvPr/>
            </p:nvSpPr>
            <p:spPr>
              <a:xfrm>
                <a:off x="4841579" y="3884799"/>
                <a:ext cx="616941" cy="556148"/>
              </a:xfrm>
              <a:custGeom>
                <a:avLst/>
                <a:gdLst>
                  <a:gd name="connsiteX0" fmla="*/ 132588 w 616941"/>
                  <a:gd name="connsiteY0" fmla="*/ 59325 h 556148"/>
                  <a:gd name="connsiteX1" fmla="*/ 0 w 616941"/>
                  <a:gd name="connsiteY1" fmla="*/ 156099 h 556148"/>
                  <a:gd name="connsiteX2" fmla="*/ 550164 w 616941"/>
                  <a:gd name="connsiteY2" fmla="*/ 556149 h 556148"/>
                  <a:gd name="connsiteX3" fmla="*/ 601218 w 616941"/>
                  <a:gd name="connsiteY3" fmla="*/ 399939 h 556148"/>
                  <a:gd name="connsiteX4" fmla="*/ 132588 w 616941"/>
                  <a:gd name="connsiteY4" fmla="*/ 59325 h 55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41" h="556148">
                    <a:moveTo>
                      <a:pt x="132588" y="59325"/>
                    </a:moveTo>
                    <a:lnTo>
                      <a:pt x="0" y="156099"/>
                    </a:lnTo>
                    <a:cubicBezTo>
                      <a:pt x="140208" y="336693"/>
                      <a:pt x="330708" y="476901"/>
                      <a:pt x="550164" y="556149"/>
                    </a:cubicBezTo>
                    <a:lnTo>
                      <a:pt x="601218" y="399939"/>
                    </a:lnTo>
                    <a:cubicBezTo>
                      <a:pt x="691896" y="119523"/>
                      <a:pt x="371094" y="-113649"/>
                      <a:pt x="132588" y="59325"/>
                    </a:cubicBezTo>
                    <a:close/>
                  </a:path>
                </a:pathLst>
              </a:custGeom>
              <a:solidFill>
                <a:schemeClr val="accent6">
                  <a:lumMod val="75000"/>
                  <a:alpha val="60000"/>
                </a:schemeClr>
              </a:solidFill>
              <a:ln w="7620" cap="flat">
                <a:noFill/>
                <a:prstDash val="solid"/>
                <a:miter/>
              </a:ln>
            </p:spPr>
            <p:txBody>
              <a:bodyPr rtlCol="0" anchor="ctr"/>
              <a:lstStyle/>
              <a:p>
                <a:endParaRPr lang="en-GB"/>
              </a:p>
            </p:txBody>
          </p:sp>
          <p:sp>
            <p:nvSpPr>
              <p:cNvPr id="80" name="Freeform: Shape 79">
                <a:extLst>
                  <a:ext uri="{FF2B5EF4-FFF2-40B4-BE49-F238E27FC236}">
                    <a16:creationId xmlns:a16="http://schemas.microsoft.com/office/drawing/2014/main" id="{1946258F-8B9C-4A71-83DD-AB7104863B07}"/>
                  </a:ext>
                </a:extLst>
              </p:cNvPr>
              <p:cNvSpPr/>
              <p:nvPr/>
            </p:nvSpPr>
            <p:spPr>
              <a:xfrm>
                <a:off x="4841579" y="2148090"/>
                <a:ext cx="616941" cy="555396"/>
              </a:xfrm>
              <a:custGeom>
                <a:avLst/>
                <a:gdLst>
                  <a:gd name="connsiteX0" fmla="*/ 601218 w 616941"/>
                  <a:gd name="connsiteY0" fmla="*/ 156210 h 555396"/>
                  <a:gd name="connsiteX1" fmla="*/ 550164 w 616941"/>
                  <a:gd name="connsiteY1" fmla="*/ 0 h 555396"/>
                  <a:gd name="connsiteX2" fmla="*/ 0 w 616941"/>
                  <a:gd name="connsiteY2" fmla="*/ 399288 h 555396"/>
                  <a:gd name="connsiteX3" fmla="*/ 132588 w 616941"/>
                  <a:gd name="connsiteY3" fmla="*/ 496062 h 555396"/>
                  <a:gd name="connsiteX4" fmla="*/ 601218 w 616941"/>
                  <a:gd name="connsiteY4" fmla="*/ 156210 h 5553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41" h="555396">
                    <a:moveTo>
                      <a:pt x="601218" y="156210"/>
                    </a:moveTo>
                    <a:lnTo>
                      <a:pt x="550164" y="0"/>
                    </a:lnTo>
                    <a:cubicBezTo>
                      <a:pt x="330708" y="78486"/>
                      <a:pt x="140208" y="218694"/>
                      <a:pt x="0" y="399288"/>
                    </a:cubicBezTo>
                    <a:lnTo>
                      <a:pt x="132588" y="496062"/>
                    </a:lnTo>
                    <a:cubicBezTo>
                      <a:pt x="371094" y="669036"/>
                      <a:pt x="691896" y="435864"/>
                      <a:pt x="601218" y="156210"/>
                    </a:cubicBezTo>
                    <a:close/>
                  </a:path>
                </a:pathLst>
              </a:custGeom>
              <a:solidFill>
                <a:schemeClr val="accent3">
                  <a:lumMod val="25000"/>
                  <a:alpha val="55000"/>
                </a:schemeClr>
              </a:solidFill>
              <a:ln w="762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DB9F5E7C-01F9-4AC7-9509-97685198772E}"/>
                  </a:ext>
                </a:extLst>
              </p:cNvPr>
              <p:cNvSpPr/>
              <p:nvPr/>
            </p:nvSpPr>
            <p:spPr>
              <a:xfrm>
                <a:off x="6149659" y="2147328"/>
                <a:ext cx="616731" cy="556247"/>
              </a:xfrm>
              <a:custGeom>
                <a:avLst/>
                <a:gdLst>
                  <a:gd name="connsiteX0" fmla="*/ 484143 w 616731"/>
                  <a:gd name="connsiteY0" fmla="*/ 496824 h 556247"/>
                  <a:gd name="connsiteX1" fmla="*/ 616731 w 616731"/>
                  <a:gd name="connsiteY1" fmla="*/ 400050 h 556247"/>
                  <a:gd name="connsiteX2" fmla="*/ 66567 w 616731"/>
                  <a:gd name="connsiteY2" fmla="*/ 0 h 556247"/>
                  <a:gd name="connsiteX3" fmla="*/ 15513 w 616731"/>
                  <a:gd name="connsiteY3" fmla="*/ 156210 h 556247"/>
                  <a:gd name="connsiteX4" fmla="*/ 484143 w 616731"/>
                  <a:gd name="connsiteY4" fmla="*/ 496824 h 556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731" h="556247">
                    <a:moveTo>
                      <a:pt x="484143" y="496824"/>
                    </a:moveTo>
                    <a:lnTo>
                      <a:pt x="616731" y="400050"/>
                    </a:lnTo>
                    <a:cubicBezTo>
                      <a:pt x="476523" y="219456"/>
                      <a:pt x="286023" y="79248"/>
                      <a:pt x="66567" y="0"/>
                    </a:cubicBezTo>
                    <a:lnTo>
                      <a:pt x="15513" y="156210"/>
                    </a:lnTo>
                    <a:cubicBezTo>
                      <a:pt x="-74403" y="437388"/>
                      <a:pt x="245637" y="669798"/>
                      <a:pt x="484143" y="496824"/>
                    </a:cubicBezTo>
                    <a:close/>
                  </a:path>
                </a:pathLst>
              </a:custGeom>
              <a:solidFill>
                <a:schemeClr val="accent1">
                  <a:alpha val="50000"/>
                </a:schemeClr>
              </a:solidFill>
              <a:ln w="7620" cap="flat">
                <a:noFill/>
                <a:prstDash val="solid"/>
                <a:miter/>
              </a:ln>
            </p:spPr>
            <p:txBody>
              <a:bodyPr rtlCol="0" anchor="ctr"/>
              <a:lstStyle/>
              <a:p>
                <a:endParaRPr lang="en-GB"/>
              </a:p>
            </p:txBody>
          </p:sp>
          <p:sp>
            <p:nvSpPr>
              <p:cNvPr id="82" name="Freeform: Shape 81">
                <a:extLst>
                  <a:ext uri="{FF2B5EF4-FFF2-40B4-BE49-F238E27FC236}">
                    <a16:creationId xmlns:a16="http://schemas.microsoft.com/office/drawing/2014/main" id="{3B83F00B-811D-446F-88D4-D766875A362D}"/>
                  </a:ext>
                </a:extLst>
              </p:cNvPr>
              <p:cNvSpPr/>
              <p:nvPr/>
            </p:nvSpPr>
            <p:spPr>
              <a:xfrm>
                <a:off x="6150183" y="3884353"/>
                <a:ext cx="616969" cy="555832"/>
              </a:xfrm>
              <a:custGeom>
                <a:avLst/>
                <a:gdLst>
                  <a:gd name="connsiteX0" fmla="*/ 15752 w 616969"/>
                  <a:gd name="connsiteY0" fmla="*/ 399623 h 555832"/>
                  <a:gd name="connsiteX1" fmla="*/ 66806 w 616969"/>
                  <a:gd name="connsiteY1" fmla="*/ 555833 h 555832"/>
                  <a:gd name="connsiteX2" fmla="*/ 616970 w 616969"/>
                  <a:gd name="connsiteY2" fmla="*/ 155783 h 555832"/>
                  <a:gd name="connsiteX3" fmla="*/ 484382 w 616969"/>
                  <a:gd name="connsiteY3" fmla="*/ 59009 h 555832"/>
                  <a:gd name="connsiteX4" fmla="*/ 15752 w 616969"/>
                  <a:gd name="connsiteY4" fmla="*/ 399623 h 555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6969" h="555832">
                    <a:moveTo>
                      <a:pt x="15752" y="399623"/>
                    </a:moveTo>
                    <a:lnTo>
                      <a:pt x="66806" y="555833"/>
                    </a:lnTo>
                    <a:cubicBezTo>
                      <a:pt x="286262" y="476585"/>
                      <a:pt x="476762" y="336377"/>
                      <a:pt x="616970" y="155783"/>
                    </a:cubicBezTo>
                    <a:lnTo>
                      <a:pt x="484382" y="59009"/>
                    </a:lnTo>
                    <a:cubicBezTo>
                      <a:pt x="245114" y="-113203"/>
                      <a:pt x="-74926" y="119207"/>
                      <a:pt x="15752" y="399623"/>
                    </a:cubicBezTo>
                    <a:close/>
                  </a:path>
                </a:pathLst>
              </a:custGeom>
              <a:solidFill>
                <a:schemeClr val="accent4">
                  <a:lumMod val="10000"/>
                  <a:alpha val="55000"/>
                </a:schemeClr>
              </a:solidFill>
              <a:ln w="7620"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5514EA5D-09B1-4AFC-8C65-FF0B6259B3FA}"/>
                  </a:ext>
                </a:extLst>
              </p:cNvPr>
              <p:cNvSpPr/>
              <p:nvPr/>
            </p:nvSpPr>
            <p:spPr>
              <a:xfrm>
                <a:off x="5464894" y="2076461"/>
                <a:ext cx="679704" cy="414528"/>
              </a:xfrm>
              <a:custGeom>
                <a:avLst/>
                <a:gdLst>
                  <a:gd name="connsiteX0" fmla="*/ 628650 w 679704"/>
                  <a:gd name="connsiteY0" fmla="*/ 204216 h 414528"/>
                  <a:gd name="connsiteX1" fmla="*/ 679704 w 679704"/>
                  <a:gd name="connsiteY1" fmla="*/ 48006 h 414528"/>
                  <a:gd name="connsiteX2" fmla="*/ 339852 w 679704"/>
                  <a:gd name="connsiteY2" fmla="*/ 0 h 414528"/>
                  <a:gd name="connsiteX3" fmla="*/ 0 w 679704"/>
                  <a:gd name="connsiteY3" fmla="*/ 48006 h 414528"/>
                  <a:gd name="connsiteX4" fmla="*/ 50292 w 679704"/>
                  <a:gd name="connsiteY4" fmla="*/ 204216 h 414528"/>
                  <a:gd name="connsiteX5" fmla="*/ 628650 w 679704"/>
                  <a:gd name="connsiteY5" fmla="*/ 204216 h 41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704" h="414528">
                    <a:moveTo>
                      <a:pt x="628650" y="204216"/>
                    </a:moveTo>
                    <a:lnTo>
                      <a:pt x="679704" y="48006"/>
                    </a:lnTo>
                    <a:cubicBezTo>
                      <a:pt x="571500" y="16764"/>
                      <a:pt x="457962" y="0"/>
                      <a:pt x="339852" y="0"/>
                    </a:cubicBezTo>
                    <a:cubicBezTo>
                      <a:pt x="221742" y="0"/>
                      <a:pt x="107442" y="16764"/>
                      <a:pt x="0" y="48006"/>
                    </a:cubicBezTo>
                    <a:lnTo>
                      <a:pt x="50292" y="204216"/>
                    </a:lnTo>
                    <a:cubicBezTo>
                      <a:pt x="140970" y="484632"/>
                      <a:pt x="537210" y="484632"/>
                      <a:pt x="628650" y="204216"/>
                    </a:cubicBezTo>
                    <a:close/>
                  </a:path>
                </a:pathLst>
              </a:custGeom>
              <a:solidFill>
                <a:srgbClr val="E74C3C">
                  <a:alpha val="50000"/>
                </a:srgbClr>
              </a:solidFill>
              <a:ln w="7620" cap="flat">
                <a:noFill/>
                <a:prstDash val="solid"/>
                <a:miter/>
              </a:ln>
            </p:spPr>
            <p:txBody>
              <a:bodyPr rtlCol="0" anchor="ctr"/>
              <a:lstStyle/>
              <a:p>
                <a:endParaRPr lang="en-GB" dirty="0"/>
              </a:p>
            </p:txBody>
          </p:sp>
          <p:sp>
            <p:nvSpPr>
              <p:cNvPr id="84" name="Freeform: Shape 83">
                <a:extLst>
                  <a:ext uri="{FF2B5EF4-FFF2-40B4-BE49-F238E27FC236}">
                    <a16:creationId xmlns:a16="http://schemas.microsoft.com/office/drawing/2014/main" id="{9FB28CFB-F1F2-4670-8F2D-7BB74C05BB96}"/>
                  </a:ext>
                </a:extLst>
              </p:cNvPr>
              <p:cNvSpPr/>
              <p:nvPr/>
            </p:nvSpPr>
            <p:spPr>
              <a:xfrm>
                <a:off x="6553101" y="3332238"/>
                <a:ext cx="468559" cy="646937"/>
              </a:xfrm>
              <a:custGeom>
                <a:avLst/>
                <a:gdLst>
                  <a:gd name="connsiteX0" fmla="*/ 304729 w 468559"/>
                  <a:gd name="connsiteY0" fmla="*/ 0 h 646937"/>
                  <a:gd name="connsiteX1" fmla="*/ 125659 w 468559"/>
                  <a:gd name="connsiteY1" fmla="*/ 550164 h 646937"/>
                  <a:gd name="connsiteX2" fmla="*/ 258247 w 468559"/>
                  <a:gd name="connsiteY2" fmla="*/ 646938 h 646937"/>
                  <a:gd name="connsiteX3" fmla="*/ 468559 w 468559"/>
                  <a:gd name="connsiteY3" fmla="*/ 0 h 646937"/>
                  <a:gd name="connsiteX4" fmla="*/ 304729 w 468559"/>
                  <a:gd name="connsiteY4" fmla="*/ 0 h 646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559" h="646937">
                    <a:moveTo>
                      <a:pt x="304729" y="0"/>
                    </a:moveTo>
                    <a:cubicBezTo>
                      <a:pt x="9835" y="0"/>
                      <a:pt x="-112085" y="377190"/>
                      <a:pt x="125659" y="550164"/>
                    </a:cubicBezTo>
                    <a:lnTo>
                      <a:pt x="258247" y="646938"/>
                    </a:lnTo>
                    <a:cubicBezTo>
                      <a:pt x="384739" y="461772"/>
                      <a:pt x="460939" y="239268"/>
                      <a:pt x="468559" y="0"/>
                    </a:cubicBezTo>
                    <a:lnTo>
                      <a:pt x="304729" y="0"/>
                    </a:lnTo>
                    <a:close/>
                  </a:path>
                </a:pathLst>
              </a:custGeom>
              <a:solidFill>
                <a:schemeClr val="accent6">
                  <a:lumMod val="50000"/>
                  <a:alpha val="55000"/>
                </a:schemeClr>
              </a:solidFill>
              <a:ln w="7620" cap="flat">
                <a:noFill/>
                <a:prstDash val="solid"/>
                <a:miter/>
              </a:ln>
            </p:spPr>
            <p:txBody>
              <a:bodyPr rtlCol="0" anchor="ctr"/>
              <a:lstStyle/>
              <a:p>
                <a:endParaRPr lang="en-GB"/>
              </a:p>
            </p:txBody>
          </p:sp>
          <p:sp>
            <p:nvSpPr>
              <p:cNvPr id="85" name="Freeform: Shape 84">
                <a:extLst>
                  <a:ext uri="{FF2B5EF4-FFF2-40B4-BE49-F238E27FC236}">
                    <a16:creationId xmlns:a16="http://schemas.microsoft.com/office/drawing/2014/main" id="{C3B7DB27-D2B6-4220-9652-67C143FD3728}"/>
                  </a:ext>
                </a:extLst>
              </p:cNvPr>
              <p:cNvSpPr/>
              <p:nvPr/>
            </p:nvSpPr>
            <p:spPr>
              <a:xfrm>
                <a:off x="5464133" y="4097286"/>
                <a:ext cx="679703" cy="414527"/>
              </a:xfrm>
              <a:custGeom>
                <a:avLst/>
                <a:gdLst>
                  <a:gd name="connsiteX0" fmla="*/ 51054 w 679703"/>
                  <a:gd name="connsiteY0" fmla="*/ 210312 h 414527"/>
                  <a:gd name="connsiteX1" fmla="*/ 0 w 679703"/>
                  <a:gd name="connsiteY1" fmla="*/ 366522 h 414527"/>
                  <a:gd name="connsiteX2" fmla="*/ 339852 w 679703"/>
                  <a:gd name="connsiteY2" fmla="*/ 414528 h 414527"/>
                  <a:gd name="connsiteX3" fmla="*/ 679704 w 679703"/>
                  <a:gd name="connsiteY3" fmla="*/ 366522 h 414527"/>
                  <a:gd name="connsiteX4" fmla="*/ 628650 w 679703"/>
                  <a:gd name="connsiteY4" fmla="*/ 210312 h 414527"/>
                  <a:gd name="connsiteX5" fmla="*/ 51054 w 679703"/>
                  <a:gd name="connsiteY5" fmla="*/ 210312 h 41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9703" h="414527">
                    <a:moveTo>
                      <a:pt x="51054" y="210312"/>
                    </a:moveTo>
                    <a:lnTo>
                      <a:pt x="0" y="366522"/>
                    </a:lnTo>
                    <a:cubicBezTo>
                      <a:pt x="108204" y="397764"/>
                      <a:pt x="221742" y="414528"/>
                      <a:pt x="339852" y="414528"/>
                    </a:cubicBezTo>
                    <a:cubicBezTo>
                      <a:pt x="457962" y="414528"/>
                      <a:pt x="572262" y="397764"/>
                      <a:pt x="679704" y="366522"/>
                    </a:cubicBezTo>
                    <a:lnTo>
                      <a:pt x="628650" y="210312"/>
                    </a:lnTo>
                    <a:cubicBezTo>
                      <a:pt x="537972" y="-70104"/>
                      <a:pt x="141732" y="-70104"/>
                      <a:pt x="51054" y="210312"/>
                    </a:cubicBezTo>
                    <a:close/>
                  </a:path>
                </a:pathLst>
              </a:custGeom>
              <a:solidFill>
                <a:schemeClr val="accent3">
                  <a:lumMod val="75000"/>
                </a:schemeClr>
              </a:solidFill>
              <a:ln w="7620" cap="flat">
                <a:noFill/>
                <a:prstDash val="solid"/>
                <a:miter/>
              </a:ln>
            </p:spPr>
            <p:txBody>
              <a:bodyPr rtlCol="0" anchor="ctr"/>
              <a:lstStyle/>
              <a:p>
                <a:endParaRPr lang="en-GB"/>
              </a:p>
            </p:txBody>
          </p:sp>
        </p:grpSp>
      </p:grpSp>
      <p:pic>
        <p:nvPicPr>
          <p:cNvPr id="11" name="Graphic 10">
            <a:extLst>
              <a:ext uri="{FF2B5EF4-FFF2-40B4-BE49-F238E27FC236}">
                <a16:creationId xmlns:a16="http://schemas.microsoft.com/office/drawing/2014/main" id="{0A2F9574-2E9F-4DA9-84CE-80B092922D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12712" y="1296371"/>
            <a:ext cx="396000" cy="396000"/>
          </a:xfrm>
          <a:prstGeom prst="rect">
            <a:avLst/>
          </a:prstGeom>
        </p:spPr>
      </p:pic>
      <p:sp>
        <p:nvSpPr>
          <p:cNvPr id="53" name="Rectangle 52">
            <a:extLst>
              <a:ext uri="{FF2B5EF4-FFF2-40B4-BE49-F238E27FC236}">
                <a16:creationId xmlns:a16="http://schemas.microsoft.com/office/drawing/2014/main" id="{5D768772-2EE5-4AC1-B764-3D006A8F554B}"/>
              </a:ext>
            </a:extLst>
          </p:cNvPr>
          <p:cNvSpPr/>
          <p:nvPr/>
        </p:nvSpPr>
        <p:spPr>
          <a:xfrm>
            <a:off x="4969512" y="995530"/>
            <a:ext cx="1536456"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Interventional Radiologist </a:t>
            </a:r>
          </a:p>
        </p:txBody>
      </p:sp>
      <p:sp>
        <p:nvSpPr>
          <p:cNvPr id="54" name="Rectangle 53">
            <a:extLst>
              <a:ext uri="{FF2B5EF4-FFF2-40B4-BE49-F238E27FC236}">
                <a16:creationId xmlns:a16="http://schemas.microsoft.com/office/drawing/2014/main" id="{4039EC8D-5E95-4996-8268-DD91AF695FC4}"/>
              </a:ext>
            </a:extLst>
          </p:cNvPr>
          <p:cNvSpPr/>
          <p:nvPr/>
        </p:nvSpPr>
        <p:spPr>
          <a:xfrm>
            <a:off x="6015813" y="1623419"/>
            <a:ext cx="1536456"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fr-FR" sz="1400" b="1" kern="1200" dirty="0" err="1">
                <a:solidFill>
                  <a:schemeClr val="bg1"/>
                </a:solidFill>
              </a:rPr>
              <a:t>Hepatologsit</a:t>
            </a:r>
            <a:r>
              <a:rPr lang="fr-FR" sz="1400" b="1" kern="1200" dirty="0">
                <a:solidFill>
                  <a:schemeClr val="bg1"/>
                </a:solidFill>
              </a:rPr>
              <a:t> </a:t>
            </a:r>
          </a:p>
        </p:txBody>
      </p:sp>
      <p:sp>
        <p:nvSpPr>
          <p:cNvPr id="55" name="Rectangle 54">
            <a:extLst>
              <a:ext uri="{FF2B5EF4-FFF2-40B4-BE49-F238E27FC236}">
                <a16:creationId xmlns:a16="http://schemas.microsoft.com/office/drawing/2014/main" id="{DFAB497D-E112-4FFE-9833-1075A8EF42E7}"/>
              </a:ext>
            </a:extLst>
          </p:cNvPr>
          <p:cNvSpPr/>
          <p:nvPr/>
        </p:nvSpPr>
        <p:spPr>
          <a:xfrm>
            <a:off x="6823893" y="2276516"/>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err="1">
                <a:solidFill>
                  <a:schemeClr val="bg1"/>
                </a:solidFill>
              </a:rPr>
              <a:t>Nuclerar</a:t>
            </a:r>
            <a:r>
              <a:rPr lang="en-US" sz="1400" b="1" kern="1200" noProof="0" dirty="0">
                <a:solidFill>
                  <a:schemeClr val="bg1"/>
                </a:solidFill>
              </a:rPr>
              <a:t> </a:t>
            </a:r>
            <a:r>
              <a:rPr lang="en-US" sz="1400" b="1" kern="1200" noProof="0" dirty="0" err="1">
                <a:solidFill>
                  <a:schemeClr val="bg1"/>
                </a:solidFill>
              </a:rPr>
              <a:t>Medcine</a:t>
            </a:r>
            <a:r>
              <a:rPr lang="en-US" sz="1400" b="1" kern="1200" noProof="0" dirty="0">
                <a:solidFill>
                  <a:schemeClr val="bg1"/>
                </a:solidFill>
              </a:rPr>
              <a:t> Physician </a:t>
            </a:r>
          </a:p>
        </p:txBody>
      </p:sp>
      <p:sp>
        <p:nvSpPr>
          <p:cNvPr id="56" name="Rectangle 55">
            <a:extLst>
              <a:ext uri="{FF2B5EF4-FFF2-40B4-BE49-F238E27FC236}">
                <a16:creationId xmlns:a16="http://schemas.microsoft.com/office/drawing/2014/main" id="{8701A997-9DC1-43FE-8FC8-66BBF0B3F051}"/>
              </a:ext>
            </a:extLst>
          </p:cNvPr>
          <p:cNvSpPr/>
          <p:nvPr/>
        </p:nvSpPr>
        <p:spPr>
          <a:xfrm>
            <a:off x="6727642" y="3426701"/>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fr-FR" sz="1400" b="1" kern="1200" dirty="0">
                <a:solidFill>
                  <a:schemeClr val="bg1"/>
                </a:solidFill>
              </a:rPr>
              <a:t>Radiation </a:t>
            </a:r>
            <a:r>
              <a:rPr lang="en-US" sz="1400" b="1" kern="1200" noProof="0" dirty="0">
                <a:solidFill>
                  <a:schemeClr val="bg1"/>
                </a:solidFill>
              </a:rPr>
              <a:t>Oncologist</a:t>
            </a:r>
          </a:p>
        </p:txBody>
      </p:sp>
      <p:sp>
        <p:nvSpPr>
          <p:cNvPr id="57" name="Rectangle 56">
            <a:extLst>
              <a:ext uri="{FF2B5EF4-FFF2-40B4-BE49-F238E27FC236}">
                <a16:creationId xmlns:a16="http://schemas.microsoft.com/office/drawing/2014/main" id="{3B2B18D7-BCAA-4719-80AF-B25C59278072}"/>
              </a:ext>
            </a:extLst>
          </p:cNvPr>
          <p:cNvSpPr/>
          <p:nvPr/>
        </p:nvSpPr>
        <p:spPr>
          <a:xfrm>
            <a:off x="6158791" y="4527830"/>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Medical Oncologist</a:t>
            </a:r>
          </a:p>
        </p:txBody>
      </p:sp>
      <p:sp>
        <p:nvSpPr>
          <p:cNvPr id="58" name="Rectangle 57">
            <a:extLst>
              <a:ext uri="{FF2B5EF4-FFF2-40B4-BE49-F238E27FC236}">
                <a16:creationId xmlns:a16="http://schemas.microsoft.com/office/drawing/2014/main" id="{CB947F62-FCDB-47E6-A0DD-F02B2FE4C66E}"/>
              </a:ext>
            </a:extLst>
          </p:cNvPr>
          <p:cNvSpPr/>
          <p:nvPr/>
        </p:nvSpPr>
        <p:spPr>
          <a:xfrm>
            <a:off x="5097141" y="4798042"/>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Pathologist</a:t>
            </a:r>
          </a:p>
        </p:txBody>
      </p:sp>
      <p:sp>
        <p:nvSpPr>
          <p:cNvPr id="59" name="Rectangle 58">
            <a:extLst>
              <a:ext uri="{FF2B5EF4-FFF2-40B4-BE49-F238E27FC236}">
                <a16:creationId xmlns:a16="http://schemas.microsoft.com/office/drawing/2014/main" id="{C3B01078-E25D-4C88-AC1A-9287C42607ED}"/>
              </a:ext>
            </a:extLst>
          </p:cNvPr>
          <p:cNvSpPr/>
          <p:nvPr/>
        </p:nvSpPr>
        <p:spPr>
          <a:xfrm>
            <a:off x="4053453" y="4301789"/>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Liver</a:t>
            </a:r>
            <a:r>
              <a:rPr lang="fr-FR" sz="1400" b="1" kern="1200" dirty="0">
                <a:solidFill>
                  <a:schemeClr val="bg1"/>
                </a:solidFill>
              </a:rPr>
              <a:t> Surgeon</a:t>
            </a:r>
          </a:p>
        </p:txBody>
      </p:sp>
      <p:sp>
        <p:nvSpPr>
          <p:cNvPr id="60" name="Rectangle 59">
            <a:extLst>
              <a:ext uri="{FF2B5EF4-FFF2-40B4-BE49-F238E27FC236}">
                <a16:creationId xmlns:a16="http://schemas.microsoft.com/office/drawing/2014/main" id="{246E31E0-CB3F-4F5E-BB9D-76E0AF06FB4B}"/>
              </a:ext>
            </a:extLst>
          </p:cNvPr>
          <p:cNvSpPr/>
          <p:nvPr/>
        </p:nvSpPr>
        <p:spPr>
          <a:xfrm>
            <a:off x="3397179" y="3686128"/>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Coordinator </a:t>
            </a:r>
            <a:r>
              <a:rPr lang="en-US" sz="1400" b="1" kern="1200" noProof="0" dirty="0" err="1">
                <a:solidFill>
                  <a:schemeClr val="bg1"/>
                </a:solidFill>
              </a:rPr>
              <a:t>Nusrses</a:t>
            </a:r>
            <a:endParaRPr lang="en-US" sz="1400" b="1" kern="1200" noProof="0" dirty="0">
              <a:solidFill>
                <a:schemeClr val="bg1"/>
              </a:solidFill>
            </a:endParaRPr>
          </a:p>
        </p:txBody>
      </p:sp>
      <p:sp>
        <p:nvSpPr>
          <p:cNvPr id="61" name="Rectangle 60">
            <a:extLst>
              <a:ext uri="{FF2B5EF4-FFF2-40B4-BE49-F238E27FC236}">
                <a16:creationId xmlns:a16="http://schemas.microsoft.com/office/drawing/2014/main" id="{DDC8BEC9-C0DA-43A7-8FC7-7AB8AE6428C6}"/>
              </a:ext>
            </a:extLst>
          </p:cNvPr>
          <p:cNvSpPr/>
          <p:nvPr/>
        </p:nvSpPr>
        <p:spPr>
          <a:xfrm>
            <a:off x="3315939" y="2202939"/>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Medical Secretary </a:t>
            </a:r>
          </a:p>
        </p:txBody>
      </p:sp>
      <p:sp>
        <p:nvSpPr>
          <p:cNvPr id="62" name="Rectangle 61">
            <a:extLst>
              <a:ext uri="{FF2B5EF4-FFF2-40B4-BE49-F238E27FC236}">
                <a16:creationId xmlns:a16="http://schemas.microsoft.com/office/drawing/2014/main" id="{BC33DC82-721F-4B91-A3E2-909DDD5479DC}"/>
              </a:ext>
            </a:extLst>
          </p:cNvPr>
          <p:cNvSpPr/>
          <p:nvPr/>
        </p:nvSpPr>
        <p:spPr>
          <a:xfrm>
            <a:off x="4045889" y="1650803"/>
            <a:ext cx="1292474" cy="468000"/>
          </a:xfrm>
          <a:prstGeom prst="rect">
            <a:avLst/>
          </a:prstGeom>
          <a:noFill/>
          <a:ln>
            <a:no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03248" tIns="203248" rIns="203248" bIns="203248" numCol="1" spcCol="1270" anchor="ctr" anchorCtr="0">
            <a:noAutofit/>
          </a:bodyPr>
          <a:lstStyle/>
          <a:p>
            <a:pPr marL="0" lvl="0" indent="0" algn="ctr" defTabSz="488950">
              <a:lnSpc>
                <a:spcPct val="90000"/>
              </a:lnSpc>
              <a:spcBef>
                <a:spcPct val="0"/>
              </a:spcBef>
              <a:spcAft>
                <a:spcPct val="35000"/>
              </a:spcAft>
              <a:buNone/>
            </a:pPr>
            <a:r>
              <a:rPr lang="en-US" sz="1400" b="1" kern="1200" noProof="0" dirty="0">
                <a:solidFill>
                  <a:schemeClr val="bg1"/>
                </a:solidFill>
              </a:rPr>
              <a:t>Radiologist</a:t>
            </a:r>
          </a:p>
        </p:txBody>
      </p:sp>
      <p:pic>
        <p:nvPicPr>
          <p:cNvPr id="87" name="Graphic 86">
            <a:extLst>
              <a:ext uri="{FF2B5EF4-FFF2-40B4-BE49-F238E27FC236}">
                <a16:creationId xmlns:a16="http://schemas.microsoft.com/office/drawing/2014/main" id="{33F46972-DD1D-499A-B6CC-ED370CBD17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3303" y="1259521"/>
            <a:ext cx="383341" cy="397390"/>
          </a:xfrm>
          <a:prstGeom prst="rect">
            <a:avLst/>
          </a:prstGeom>
        </p:spPr>
      </p:pic>
      <p:pic>
        <p:nvPicPr>
          <p:cNvPr id="89" name="Graphic 88">
            <a:extLst>
              <a:ext uri="{FF2B5EF4-FFF2-40B4-BE49-F238E27FC236}">
                <a16:creationId xmlns:a16="http://schemas.microsoft.com/office/drawing/2014/main" id="{ED44A955-E34F-4E18-AFBD-073DA48771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60379" y="4780976"/>
            <a:ext cx="381343" cy="324848"/>
          </a:xfrm>
          <a:prstGeom prst="rect">
            <a:avLst/>
          </a:prstGeom>
        </p:spPr>
      </p:pic>
      <p:pic>
        <p:nvPicPr>
          <p:cNvPr id="91" name="Graphic 90">
            <a:extLst>
              <a:ext uri="{FF2B5EF4-FFF2-40B4-BE49-F238E27FC236}">
                <a16:creationId xmlns:a16="http://schemas.microsoft.com/office/drawing/2014/main" id="{1E20CFC7-1974-470E-939D-6883974B15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627628" y="4125830"/>
            <a:ext cx="312825" cy="441636"/>
          </a:xfrm>
          <a:prstGeom prst="rect">
            <a:avLst/>
          </a:prstGeom>
        </p:spPr>
      </p:pic>
      <p:pic>
        <p:nvPicPr>
          <p:cNvPr id="93" name="Graphic 92">
            <a:extLst>
              <a:ext uri="{FF2B5EF4-FFF2-40B4-BE49-F238E27FC236}">
                <a16:creationId xmlns:a16="http://schemas.microsoft.com/office/drawing/2014/main" id="{748E0A65-6801-4D98-B747-D9DB0D22D10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819128" y="2717922"/>
            <a:ext cx="382155" cy="360000"/>
          </a:xfrm>
          <a:prstGeom prst="rect">
            <a:avLst/>
          </a:prstGeom>
        </p:spPr>
      </p:pic>
      <p:pic>
        <p:nvPicPr>
          <p:cNvPr id="95" name="Content Placeholder 94" descr="Atom with solid fill">
            <a:extLst>
              <a:ext uri="{FF2B5EF4-FFF2-40B4-BE49-F238E27FC236}">
                <a16:creationId xmlns:a16="http://schemas.microsoft.com/office/drawing/2014/main" id="{790D6CDF-A458-4F2C-8824-C1BF70CDAF82}"/>
              </a:ext>
            </a:extLst>
          </p:cNvPr>
          <p:cNvPicPr>
            <a:picLocks noGrp="1" noChangeAspect="1"/>
          </p:cNvPicPr>
          <p:nvPr>
            <p:ph sz="quarter" idx="15"/>
          </p:nvPr>
        </p:nvPicPr>
        <p:blipFill>
          <a:blip r:embed="rId13">
            <a:extLst>
              <a:ext uri="{96DAC541-7B7A-43D3-8B79-37D633B846F1}">
                <asvg:svgBlip xmlns:asvg="http://schemas.microsoft.com/office/drawing/2016/SVG/main" r:embed="rId14"/>
              </a:ext>
            </a:extLst>
          </a:blip>
          <a:stretch>
            <a:fillRect/>
          </a:stretch>
        </p:blipFill>
        <p:spPr>
          <a:xfrm>
            <a:off x="7324339" y="2776708"/>
            <a:ext cx="365125" cy="365125"/>
          </a:xfrm>
        </p:spPr>
      </p:pic>
      <p:pic>
        <p:nvPicPr>
          <p:cNvPr id="97" name="Graphic 96">
            <a:extLst>
              <a:ext uri="{FF2B5EF4-FFF2-40B4-BE49-F238E27FC236}">
                <a16:creationId xmlns:a16="http://schemas.microsoft.com/office/drawing/2014/main" id="{F8B3EEF8-B20A-463B-AD98-ACE5C38E007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903386" y="3314208"/>
            <a:ext cx="280059" cy="404530"/>
          </a:xfrm>
          <a:prstGeom prst="rect">
            <a:avLst/>
          </a:prstGeom>
        </p:spPr>
      </p:pic>
      <p:pic>
        <p:nvPicPr>
          <p:cNvPr id="99" name="Graphic 98">
            <a:extLst>
              <a:ext uri="{FF2B5EF4-FFF2-40B4-BE49-F238E27FC236}">
                <a16:creationId xmlns:a16="http://schemas.microsoft.com/office/drawing/2014/main" id="{5E4C55F4-3EDF-4DCE-A373-1728BD06438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325515" y="2572708"/>
            <a:ext cx="785553" cy="1138250"/>
          </a:xfrm>
          <a:prstGeom prst="rect">
            <a:avLst/>
          </a:prstGeom>
        </p:spPr>
      </p:pic>
      <p:sp>
        <p:nvSpPr>
          <p:cNvPr id="3" name="Slide Number Placeholder 2">
            <a:extLst>
              <a:ext uri="{FF2B5EF4-FFF2-40B4-BE49-F238E27FC236}">
                <a16:creationId xmlns:a16="http://schemas.microsoft.com/office/drawing/2014/main" id="{AA51FC6E-7F3E-4A0D-9148-34827CE2E32A}"/>
              </a:ext>
            </a:extLst>
          </p:cNvPr>
          <p:cNvSpPr>
            <a:spLocks noGrp="1"/>
          </p:cNvSpPr>
          <p:nvPr>
            <p:ph type="sldNum" sz="quarter" idx="4"/>
          </p:nvPr>
        </p:nvSpPr>
        <p:spPr/>
        <p:txBody>
          <a:bodyPr/>
          <a:lstStyle/>
          <a:p>
            <a:fld id="{FCE43C0F-8A7B-3A4B-9DB5-B3472E36E833}" type="slidenum">
              <a:rPr lang="en-GB" smtClean="0"/>
              <a:pPr/>
              <a:t>52</a:t>
            </a:fld>
            <a:endParaRPr lang="en-GB" dirty="0"/>
          </a:p>
        </p:txBody>
      </p:sp>
    </p:spTree>
    <p:extLst>
      <p:ext uri="{BB962C8B-B14F-4D97-AF65-F5344CB8AC3E}">
        <p14:creationId xmlns:p14="http://schemas.microsoft.com/office/powerpoint/2010/main" val="3872964625"/>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sz="quarter" idx="12"/>
          </p:nvPr>
        </p:nvSpPr>
        <p:spPr>
          <a:xfrm>
            <a:off x="620184" y="1230727"/>
            <a:ext cx="10963200" cy="4525200"/>
          </a:xfrm>
        </p:spPr>
        <p:txBody>
          <a:bodyPr/>
          <a:lstStyle/>
          <a:p>
            <a:r>
              <a:rPr lang="en-US" dirty="0" err="1"/>
              <a:t>Sorafenib</a:t>
            </a:r>
            <a:r>
              <a:rPr lang="en-US" dirty="0"/>
              <a:t> and </a:t>
            </a:r>
            <a:r>
              <a:rPr lang="en-US" dirty="0" err="1"/>
              <a:t>lenvatinib</a:t>
            </a:r>
            <a:r>
              <a:rPr lang="en-US" dirty="0"/>
              <a:t> in the treatment of HCC patients, still have room in the therapeutic arsenal in patients with advanced hepatocellular carcinoma</a:t>
            </a:r>
          </a:p>
          <a:p>
            <a:pPr lvl="1"/>
            <a:r>
              <a:rPr lang="en-US" dirty="0"/>
              <a:t>Contraindications to </a:t>
            </a:r>
            <a:r>
              <a:rPr lang="en-US" dirty="0" err="1"/>
              <a:t>atezolizumab</a:t>
            </a:r>
            <a:r>
              <a:rPr lang="en-US" dirty="0"/>
              <a:t> and bevacizumab </a:t>
            </a:r>
          </a:p>
          <a:p>
            <a:pPr lvl="1"/>
            <a:r>
              <a:rPr lang="en-US" dirty="0"/>
              <a:t>Recurrence after liver transplantation  </a:t>
            </a:r>
          </a:p>
          <a:p>
            <a:pPr lvl="1"/>
            <a:r>
              <a:rPr lang="en-US" dirty="0"/>
              <a:t>Patients preference (oral versus intravenous administration)  </a:t>
            </a:r>
          </a:p>
          <a:p>
            <a:r>
              <a:rPr lang="en-US" dirty="0" err="1"/>
              <a:t>Sorafenib</a:t>
            </a:r>
            <a:r>
              <a:rPr lang="en-US" dirty="0"/>
              <a:t> and </a:t>
            </a:r>
            <a:r>
              <a:rPr lang="en-US" dirty="0" err="1"/>
              <a:t>lenvatinib</a:t>
            </a:r>
            <a:r>
              <a:rPr lang="en-US" dirty="0"/>
              <a:t>  should be used in patients with well conserved liver function and preserved performance status </a:t>
            </a:r>
          </a:p>
          <a:p>
            <a:r>
              <a:rPr lang="en-US" dirty="0"/>
              <a:t>Caution for patients Child Pugh B patients</a:t>
            </a:r>
          </a:p>
          <a:p>
            <a:r>
              <a:rPr lang="en-US" dirty="0"/>
              <a:t>When, they are well selected, patients treated in the Real-world setting, benefit from sorafenib/lenvatinib as well as those treated in clinical trials </a:t>
            </a:r>
          </a:p>
          <a:p>
            <a:r>
              <a:rPr lang="en-US" dirty="0"/>
              <a:t>Sides effects may reflect an appropriate dose-intensity, should be adequately managed, since they  are frequently associated with better outcome</a:t>
            </a:r>
          </a:p>
          <a:p>
            <a:r>
              <a:rPr lang="en-US" dirty="0"/>
              <a:t>Unmet need : to identify patients who are more likely to benefit from TKI rather than ICI in first line    </a:t>
            </a:r>
          </a:p>
          <a:p>
            <a:endParaRPr lang="en-US" dirty="0"/>
          </a:p>
          <a:p>
            <a:endParaRPr lang="fr-FR" dirty="0"/>
          </a:p>
        </p:txBody>
      </p:sp>
      <p:sp>
        <p:nvSpPr>
          <p:cNvPr id="3" name="Titre 2"/>
          <p:cNvSpPr>
            <a:spLocks noGrp="1"/>
          </p:cNvSpPr>
          <p:nvPr>
            <p:ph type="title"/>
          </p:nvPr>
        </p:nvSpPr>
        <p:spPr/>
        <p:txBody>
          <a:bodyPr/>
          <a:lstStyle/>
          <a:p>
            <a:r>
              <a:rPr lang="fr-FR" dirty="0"/>
              <a:t>conclusions</a:t>
            </a:r>
          </a:p>
        </p:txBody>
      </p:sp>
      <p:sp>
        <p:nvSpPr>
          <p:cNvPr id="4" name="Espace réservé du numéro de diapositive 3"/>
          <p:cNvSpPr>
            <a:spLocks noGrp="1"/>
          </p:cNvSpPr>
          <p:nvPr>
            <p:ph type="sldNum" sz="quarter" idx="4"/>
          </p:nvPr>
        </p:nvSpPr>
        <p:spPr/>
        <p:txBody>
          <a:bodyPr/>
          <a:lstStyle/>
          <a:p>
            <a:fld id="{FCE43C0F-8A7B-3A4B-9DB5-B3472E36E833}" type="slidenum">
              <a:rPr lang="en-GB" smtClean="0"/>
              <a:pPr/>
              <a:t>53</a:t>
            </a:fld>
            <a:endParaRPr lang="en-GB" dirty="0"/>
          </a:p>
        </p:txBody>
      </p:sp>
      <p:sp>
        <p:nvSpPr>
          <p:cNvPr id="5" name="Espace réservé du contenu 4"/>
          <p:cNvSpPr>
            <a:spLocks noGrp="1"/>
          </p:cNvSpPr>
          <p:nvPr>
            <p:ph sz="quarter" idx="15"/>
          </p:nvPr>
        </p:nvSpPr>
        <p:spPr/>
        <p:txBody>
          <a:bodyPr/>
          <a:lstStyle/>
          <a:p>
            <a:endParaRPr lang="fr-FR"/>
          </a:p>
        </p:txBody>
      </p:sp>
    </p:spTree>
    <p:extLst>
      <p:ext uri="{BB962C8B-B14F-4D97-AF65-F5344CB8AC3E}">
        <p14:creationId xmlns:p14="http://schemas.microsoft.com/office/powerpoint/2010/main" val="3554568834"/>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FAE64-F6D1-4D6C-887F-E45FB77A3D8C}"/>
              </a:ext>
            </a:extLst>
          </p:cNvPr>
          <p:cNvSpPr>
            <a:spLocks noGrp="1"/>
          </p:cNvSpPr>
          <p:nvPr>
            <p:ph type="title"/>
          </p:nvPr>
        </p:nvSpPr>
        <p:spPr/>
        <p:txBody>
          <a:bodyPr/>
          <a:lstStyle/>
          <a:p>
            <a:r>
              <a:rPr lang="en-GB" sz="4000" b="1" noProof="0" dirty="0"/>
              <a:t>Treating patients with VEGFR-TKI monotherapy: What are the treatment related </a:t>
            </a:r>
            <a:r>
              <a:rPr lang="en-GB" sz="4000" b="1" noProof="0" dirty="0" err="1"/>
              <a:t>Ae</a:t>
            </a:r>
            <a:r>
              <a:rPr lang="en-GB" sz="4000" b="1" cap="none" noProof="0" dirty="0" err="1"/>
              <a:t>s</a:t>
            </a:r>
            <a:r>
              <a:rPr lang="en-GB" sz="4000" b="1" noProof="0" dirty="0"/>
              <a:t> and how to manage them? </a:t>
            </a:r>
            <a:endParaRPr lang="en-GB" dirty="0"/>
          </a:p>
        </p:txBody>
      </p:sp>
      <p:sp>
        <p:nvSpPr>
          <p:cNvPr id="3" name="Slide Number Placeholder 2">
            <a:extLst>
              <a:ext uri="{FF2B5EF4-FFF2-40B4-BE49-F238E27FC236}">
                <a16:creationId xmlns:a16="http://schemas.microsoft.com/office/drawing/2014/main" id="{6DED9D3A-25CC-405B-98E9-4BE0B429E2D1}"/>
              </a:ext>
            </a:extLst>
          </p:cNvPr>
          <p:cNvSpPr>
            <a:spLocks noGrp="1"/>
          </p:cNvSpPr>
          <p:nvPr>
            <p:ph type="sldNum" sz="quarter" idx="4"/>
          </p:nvPr>
        </p:nvSpPr>
        <p:spPr/>
        <p:txBody>
          <a:bodyPr/>
          <a:lstStyle/>
          <a:p>
            <a:fld id="{FCE43C0F-8A7B-3A4B-9DB5-B3472E36E833}" type="slidenum">
              <a:rPr lang="en-GB" smtClean="0"/>
              <a:pPr/>
              <a:t>54</a:t>
            </a:fld>
            <a:endParaRPr lang="en-GB" dirty="0"/>
          </a:p>
        </p:txBody>
      </p:sp>
      <p:sp>
        <p:nvSpPr>
          <p:cNvPr id="4" name="Subtitle 2">
            <a:extLst>
              <a:ext uri="{FF2B5EF4-FFF2-40B4-BE49-F238E27FC236}">
                <a16:creationId xmlns:a16="http://schemas.microsoft.com/office/drawing/2014/main" id="{1D0F9061-9BF4-44B2-AA2B-7D7D8FECCDA7}"/>
              </a:ext>
            </a:extLst>
          </p:cNvPr>
          <p:cNvSpPr txBox="1">
            <a:spLocks/>
          </p:cNvSpPr>
          <p:nvPr/>
        </p:nvSpPr>
        <p:spPr>
          <a:xfrm>
            <a:off x="1650506" y="4440238"/>
            <a:ext cx="9144000" cy="1655762"/>
          </a:xfrm>
          <a:prstGeom prst="rect">
            <a:avLst/>
          </a:prstGeom>
        </p:spPr>
        <p:txBody>
          <a:bodyPr>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lnSpc>
                <a:spcPct val="120000"/>
              </a:lnSpc>
              <a:spcBef>
                <a:spcPts val="600"/>
              </a:spcBef>
              <a:buNone/>
            </a:pPr>
            <a:r>
              <a:rPr lang="en-GB" b="1" dirty="0">
                <a:solidFill>
                  <a:schemeClr val="accent1"/>
                </a:solidFill>
              </a:rPr>
              <a:t>James J. Harding MD</a:t>
            </a:r>
          </a:p>
          <a:p>
            <a:pPr marL="0" indent="0" algn="ctr">
              <a:lnSpc>
                <a:spcPct val="120000"/>
              </a:lnSpc>
              <a:spcBef>
                <a:spcPts val="0"/>
              </a:spcBef>
              <a:buNone/>
            </a:pPr>
            <a:r>
              <a:rPr lang="en-GB" dirty="0">
                <a:solidFill>
                  <a:schemeClr val="accent1"/>
                </a:solidFill>
              </a:rPr>
              <a:t>Assistant Attending</a:t>
            </a:r>
          </a:p>
          <a:p>
            <a:pPr marL="0" indent="0" algn="ctr">
              <a:lnSpc>
                <a:spcPct val="120000"/>
              </a:lnSpc>
              <a:spcBef>
                <a:spcPts val="0"/>
              </a:spcBef>
              <a:buNone/>
            </a:pPr>
            <a:r>
              <a:rPr lang="en-GB" dirty="0">
                <a:solidFill>
                  <a:schemeClr val="accent1"/>
                </a:solidFill>
              </a:rPr>
              <a:t>Gastrointestinal Oncology Service </a:t>
            </a:r>
          </a:p>
          <a:p>
            <a:pPr marL="0" indent="0" algn="ctr">
              <a:lnSpc>
                <a:spcPct val="120000"/>
              </a:lnSpc>
              <a:spcBef>
                <a:spcPts val="0"/>
              </a:spcBef>
              <a:buNone/>
            </a:pPr>
            <a:r>
              <a:rPr lang="en-GB" dirty="0">
                <a:solidFill>
                  <a:schemeClr val="accent1"/>
                </a:solidFill>
              </a:rPr>
              <a:t>Early Drug Development Service </a:t>
            </a:r>
          </a:p>
          <a:p>
            <a:pPr marL="0" indent="0" algn="ctr">
              <a:lnSpc>
                <a:spcPct val="120000"/>
              </a:lnSpc>
              <a:spcBef>
                <a:spcPts val="0"/>
              </a:spcBef>
              <a:buNone/>
            </a:pPr>
            <a:r>
              <a:rPr lang="en-GB" dirty="0">
                <a:solidFill>
                  <a:schemeClr val="accent1"/>
                </a:solidFill>
              </a:rPr>
              <a:t>Department Of Medicine </a:t>
            </a:r>
          </a:p>
          <a:p>
            <a:pPr marL="0" indent="0" algn="ctr">
              <a:lnSpc>
                <a:spcPct val="120000"/>
              </a:lnSpc>
              <a:spcBef>
                <a:spcPts val="0"/>
              </a:spcBef>
              <a:buNone/>
            </a:pPr>
            <a:r>
              <a:rPr lang="en-GB" dirty="0">
                <a:solidFill>
                  <a:schemeClr val="accent1"/>
                </a:solidFill>
              </a:rPr>
              <a:t>Memorial Sloan Kettering Cancer Centre, New York, USA</a:t>
            </a:r>
          </a:p>
          <a:p>
            <a:pPr marL="0" indent="0" algn="ctr">
              <a:lnSpc>
                <a:spcPct val="120000"/>
              </a:lnSpc>
              <a:spcBef>
                <a:spcPts val="0"/>
              </a:spcBef>
              <a:buNone/>
            </a:pPr>
            <a:r>
              <a:rPr lang="en-GB" dirty="0">
                <a:solidFill>
                  <a:schemeClr val="accent1"/>
                </a:solidFill>
              </a:rPr>
              <a:t> </a:t>
            </a:r>
          </a:p>
        </p:txBody>
      </p:sp>
    </p:spTree>
    <p:extLst>
      <p:ext uri="{BB962C8B-B14F-4D97-AF65-F5344CB8AC3E}">
        <p14:creationId xmlns:p14="http://schemas.microsoft.com/office/powerpoint/2010/main" val="365178060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Content Placeholder 2"/>
          <p:cNvSpPr>
            <a:spLocks noGrp="1"/>
          </p:cNvSpPr>
          <p:nvPr>
            <p:ph sz="quarter" idx="12"/>
          </p:nvPr>
        </p:nvSpPr>
        <p:spPr>
          <a:xfrm>
            <a:off x="620184" y="1425600"/>
            <a:ext cx="10963200" cy="4525200"/>
          </a:xfrm>
        </p:spPr>
        <p:txBody>
          <a:bodyPr/>
          <a:lstStyle/>
          <a:p>
            <a:r>
              <a:rPr lang="en-US" altLang="en-US" dirty="0"/>
              <a:t>Research Support:  Bristol Myers Squibb, Boehringer Ingelheim, </a:t>
            </a:r>
            <a:r>
              <a:rPr lang="en-US" altLang="en-US" dirty="0" err="1"/>
              <a:t>Calithera</a:t>
            </a:r>
            <a:r>
              <a:rPr lang="en-US" altLang="en-US" dirty="0"/>
              <a:t>, </a:t>
            </a:r>
            <a:r>
              <a:rPr lang="en-US" altLang="en-US" dirty="0" err="1"/>
              <a:t>CytomX</a:t>
            </a:r>
            <a:r>
              <a:rPr lang="en-US" altLang="en-US" dirty="0"/>
              <a:t>, </a:t>
            </a:r>
            <a:r>
              <a:rPr lang="en-US" altLang="en-US" dirty="0" err="1"/>
              <a:t>Genoscience</a:t>
            </a:r>
            <a:r>
              <a:rPr lang="en-US" altLang="en-US" dirty="0"/>
              <a:t>, Eli Lilly, </a:t>
            </a:r>
            <a:r>
              <a:rPr lang="en-US" altLang="en-US" dirty="0" err="1"/>
              <a:t>Loxo</a:t>
            </a:r>
            <a:r>
              <a:rPr lang="en-US" altLang="en-US" dirty="0"/>
              <a:t> Oncology, Novartis, Pfizer, </a:t>
            </a:r>
            <a:r>
              <a:rPr lang="en-US" altLang="en-US" dirty="0" err="1"/>
              <a:t>Yiviva</a:t>
            </a:r>
            <a:r>
              <a:rPr lang="en-US" altLang="en-US" dirty="0"/>
              <a:t>, </a:t>
            </a:r>
            <a:r>
              <a:rPr lang="en-US" altLang="en-US" dirty="0" err="1"/>
              <a:t>Zymeworks</a:t>
            </a:r>
            <a:endParaRPr lang="en-US" altLang="en-US" dirty="0"/>
          </a:p>
          <a:p>
            <a:r>
              <a:rPr lang="en-US" altLang="en-US" dirty="0"/>
              <a:t>Consulting Fees: </a:t>
            </a:r>
            <a:r>
              <a:rPr lang="en-US" altLang="en-US" dirty="0" err="1"/>
              <a:t>Adaptiimune</a:t>
            </a:r>
            <a:r>
              <a:rPr lang="en-US" altLang="en-US" dirty="0"/>
              <a:t>, Bristol Myers Squibb, </a:t>
            </a:r>
            <a:r>
              <a:rPr lang="en-US" altLang="en-US" dirty="0" err="1"/>
              <a:t>CytomX</a:t>
            </a:r>
            <a:r>
              <a:rPr lang="en-US" altLang="en-US" dirty="0"/>
              <a:t>, Eisai, </a:t>
            </a:r>
            <a:r>
              <a:rPr lang="en-US" altLang="en-US" dirty="0" err="1"/>
              <a:t>Exelexis</a:t>
            </a:r>
            <a:r>
              <a:rPr lang="en-US" altLang="en-US" dirty="0"/>
              <a:t>,  Merck, QED, </a:t>
            </a:r>
            <a:r>
              <a:rPr lang="en-US" altLang="en-US" dirty="0" err="1"/>
              <a:t>Zymeworks</a:t>
            </a:r>
            <a:r>
              <a:rPr lang="en-US" altLang="en-US" dirty="0"/>
              <a:t> </a:t>
            </a:r>
          </a:p>
        </p:txBody>
      </p:sp>
      <p:sp>
        <p:nvSpPr>
          <p:cNvPr id="162818" name="Title 1"/>
          <p:cNvSpPr>
            <a:spLocks noGrp="1"/>
          </p:cNvSpPr>
          <p:nvPr>
            <p:ph type="title"/>
          </p:nvPr>
        </p:nvSpPr>
        <p:spPr>
          <a:xfrm>
            <a:off x="619200" y="246566"/>
            <a:ext cx="8740800" cy="807285"/>
          </a:xfrm>
        </p:spPr>
        <p:txBody>
          <a:bodyPr/>
          <a:lstStyle/>
          <a:p>
            <a:r>
              <a:rPr lang="en-US" altLang="en-US" dirty="0"/>
              <a:t>Disclosures</a:t>
            </a:r>
          </a:p>
        </p:txBody>
      </p:sp>
      <p:sp>
        <p:nvSpPr>
          <p:cNvPr id="8" name="Content Placeholder 7">
            <a:extLst>
              <a:ext uri="{FF2B5EF4-FFF2-40B4-BE49-F238E27FC236}">
                <a16:creationId xmlns:a16="http://schemas.microsoft.com/office/drawing/2014/main" id="{41CAABEC-FF85-4FB7-A6BA-C7757F2D16C5}"/>
              </a:ext>
            </a:extLst>
          </p:cNvPr>
          <p:cNvSpPr>
            <a:spLocks noGrp="1"/>
          </p:cNvSpPr>
          <p:nvPr>
            <p:ph sz="quarter" idx="15"/>
          </p:nvPr>
        </p:nvSpPr>
        <p:spPr/>
        <p:txBody>
          <a:bodyPr/>
          <a:lstStyle/>
          <a:p>
            <a:endParaRPr lang="en-US" dirty="0"/>
          </a:p>
        </p:txBody>
      </p:sp>
      <p:sp>
        <p:nvSpPr>
          <p:cNvPr id="2" name="Slide Number Placeholder 1">
            <a:extLst>
              <a:ext uri="{FF2B5EF4-FFF2-40B4-BE49-F238E27FC236}">
                <a16:creationId xmlns:a16="http://schemas.microsoft.com/office/drawing/2014/main" id="{3532015F-17C2-4517-95BC-3413C9F1EBC6}"/>
              </a:ext>
            </a:extLst>
          </p:cNvPr>
          <p:cNvSpPr>
            <a:spLocks noGrp="1"/>
          </p:cNvSpPr>
          <p:nvPr>
            <p:ph type="sldNum" sz="quarter" idx="4"/>
          </p:nvPr>
        </p:nvSpPr>
        <p:spPr/>
        <p:txBody>
          <a:bodyPr/>
          <a:lstStyle/>
          <a:p>
            <a:fld id="{FCE43C0F-8A7B-3A4B-9DB5-B3472E36E833}" type="slidenum">
              <a:rPr lang="en-GB" smtClean="0"/>
              <a:pPr/>
              <a:t>55</a:t>
            </a:fld>
            <a:endParaRPr lang="en-GB" dirty="0"/>
          </a:p>
        </p:txBody>
      </p:sp>
    </p:spTree>
    <p:extLst>
      <p:ext uri="{BB962C8B-B14F-4D97-AF65-F5344CB8AC3E}">
        <p14:creationId xmlns:p14="http://schemas.microsoft.com/office/powerpoint/2010/main" val="1043297205"/>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56EDB-5EBD-46CB-9C34-7D65CC65DD5E}"/>
              </a:ext>
            </a:extLst>
          </p:cNvPr>
          <p:cNvSpPr>
            <a:spLocks noGrp="1"/>
          </p:cNvSpPr>
          <p:nvPr>
            <p:ph type="title"/>
          </p:nvPr>
        </p:nvSpPr>
        <p:spPr/>
        <p:txBody>
          <a:bodyPr/>
          <a:lstStyle/>
          <a:p>
            <a:pPr>
              <a:lnSpc>
                <a:spcPct val="100000"/>
              </a:lnSpc>
            </a:pPr>
            <a:r>
              <a:rPr lang="en-GB" b="1" dirty="0"/>
              <a:t>Rapidly Evolving Treatment Landscape for Advanced HCC</a:t>
            </a:r>
          </a:p>
        </p:txBody>
      </p:sp>
      <p:sp>
        <p:nvSpPr>
          <p:cNvPr id="6" name="Content Placeholder 5">
            <a:extLst>
              <a:ext uri="{FF2B5EF4-FFF2-40B4-BE49-F238E27FC236}">
                <a16:creationId xmlns:a16="http://schemas.microsoft.com/office/drawing/2014/main" id="{9D88C85B-F509-43C1-B05C-F7789E2CD1A6}"/>
              </a:ext>
            </a:extLst>
          </p:cNvPr>
          <p:cNvSpPr>
            <a:spLocks noGrp="1"/>
          </p:cNvSpPr>
          <p:nvPr>
            <p:ph sz="quarter" idx="15"/>
          </p:nvPr>
        </p:nvSpPr>
        <p:spPr>
          <a:xfrm>
            <a:off x="620183" y="6254753"/>
            <a:ext cx="11233149" cy="365125"/>
          </a:xfrm>
        </p:spPr>
        <p:txBody>
          <a:bodyPr/>
          <a:lstStyle/>
          <a:p>
            <a:pPr>
              <a:spcBef>
                <a:spcPts val="300"/>
              </a:spcBef>
            </a:pPr>
            <a:r>
              <a:rPr lang="en-GB" dirty="0"/>
              <a:t>FDA approval based on single arm Phase 2 with durable ORR; ^ 1 subsequent confirmatory Phase 3 NEGATIVE, 2</a:t>
            </a:r>
            <a:r>
              <a:rPr lang="en-GB" baseline="30000" dirty="0"/>
              <a:t>nd</a:t>
            </a:r>
            <a:r>
              <a:rPr lang="en-GB" dirty="0"/>
              <a:t> confirmatory Phase 3 study POSITIVE; ** Top line positive</a:t>
            </a:r>
          </a:p>
          <a:p>
            <a:pPr>
              <a:spcBef>
                <a:spcPts val="300"/>
              </a:spcBef>
            </a:pPr>
            <a:r>
              <a:rPr lang="en-GB" dirty="0"/>
              <a:t>AFP, alpha-fetoprotein; FDA, Food and Drug Administration; HCC, hepatocellular carcinoma; ORR, objective response rate; VEGF, vascular endothelial growth factor</a:t>
            </a:r>
          </a:p>
        </p:txBody>
      </p:sp>
      <p:sp>
        <p:nvSpPr>
          <p:cNvPr id="3" name="Arrow: Right 2">
            <a:extLst>
              <a:ext uri="{FF2B5EF4-FFF2-40B4-BE49-F238E27FC236}">
                <a16:creationId xmlns:a16="http://schemas.microsoft.com/office/drawing/2014/main" id="{6DF8BCDF-C78D-4D04-A948-3CE211B82807}"/>
              </a:ext>
            </a:extLst>
          </p:cNvPr>
          <p:cNvSpPr/>
          <p:nvPr/>
        </p:nvSpPr>
        <p:spPr>
          <a:xfrm>
            <a:off x="0" y="3202515"/>
            <a:ext cx="11417416" cy="466725"/>
          </a:xfrm>
          <a:prstGeom prst="rightArrow">
            <a:avLst/>
          </a:prstGeom>
          <a:pattFill prst="wdUpDiag">
            <a:fgClr>
              <a:schemeClr val="tx2">
                <a:lumMod val="60000"/>
                <a:lumOff val="40000"/>
              </a:schemeClr>
            </a:fgClr>
            <a:bgClr>
              <a:schemeClr val="tx2">
                <a:lumMod val="20000"/>
                <a:lumOff val="8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extBox 6">
            <a:extLst>
              <a:ext uri="{FF2B5EF4-FFF2-40B4-BE49-F238E27FC236}">
                <a16:creationId xmlns:a16="http://schemas.microsoft.com/office/drawing/2014/main" id="{5C6AAD7F-27FD-4F1F-A0E5-365D6C165E32}"/>
              </a:ext>
            </a:extLst>
          </p:cNvPr>
          <p:cNvSpPr txBox="1"/>
          <p:nvPr/>
        </p:nvSpPr>
        <p:spPr>
          <a:xfrm>
            <a:off x="2315536" y="2972027"/>
            <a:ext cx="652743" cy="369332"/>
          </a:xfrm>
          <a:prstGeom prst="rect">
            <a:avLst/>
          </a:prstGeom>
          <a:noFill/>
        </p:spPr>
        <p:txBody>
          <a:bodyPr wrap="square" rtlCol="0">
            <a:spAutoFit/>
          </a:bodyPr>
          <a:lstStyle/>
          <a:p>
            <a:r>
              <a:rPr lang="en-GB" b="1" dirty="0">
                <a:solidFill>
                  <a:schemeClr val="tx2"/>
                </a:solidFill>
              </a:rPr>
              <a:t>2010</a:t>
            </a:r>
          </a:p>
        </p:txBody>
      </p:sp>
      <p:sp>
        <p:nvSpPr>
          <p:cNvPr id="8" name="TextBox 7">
            <a:extLst>
              <a:ext uri="{FF2B5EF4-FFF2-40B4-BE49-F238E27FC236}">
                <a16:creationId xmlns:a16="http://schemas.microsoft.com/office/drawing/2014/main" id="{A8C75917-6108-4913-9093-D2FD2E4F19CD}"/>
              </a:ext>
            </a:extLst>
          </p:cNvPr>
          <p:cNvSpPr txBox="1"/>
          <p:nvPr/>
        </p:nvSpPr>
        <p:spPr>
          <a:xfrm>
            <a:off x="5818513" y="2987660"/>
            <a:ext cx="652742" cy="369332"/>
          </a:xfrm>
          <a:prstGeom prst="rect">
            <a:avLst/>
          </a:prstGeom>
          <a:noFill/>
        </p:spPr>
        <p:txBody>
          <a:bodyPr wrap="square" rtlCol="0">
            <a:spAutoFit/>
          </a:bodyPr>
          <a:lstStyle/>
          <a:p>
            <a:r>
              <a:rPr lang="en-GB" b="1" dirty="0">
                <a:solidFill>
                  <a:schemeClr val="tx2"/>
                </a:solidFill>
              </a:rPr>
              <a:t>2020</a:t>
            </a:r>
          </a:p>
        </p:txBody>
      </p:sp>
      <p:sp>
        <p:nvSpPr>
          <p:cNvPr id="10" name="Rectangle 9">
            <a:extLst>
              <a:ext uri="{FF2B5EF4-FFF2-40B4-BE49-F238E27FC236}">
                <a16:creationId xmlns:a16="http://schemas.microsoft.com/office/drawing/2014/main" id="{C096128E-C4A7-4D0A-BC6A-3745996DED7C}"/>
              </a:ext>
            </a:extLst>
          </p:cNvPr>
          <p:cNvSpPr/>
          <p:nvPr/>
        </p:nvSpPr>
        <p:spPr>
          <a:xfrm>
            <a:off x="1279687" y="1908537"/>
            <a:ext cx="1464326" cy="6929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First-line</a:t>
            </a:r>
          </a:p>
          <a:p>
            <a:pPr algn="ctr"/>
            <a:r>
              <a:rPr lang="en-GB" sz="1400" dirty="0">
                <a:solidFill>
                  <a:schemeClr val="tx1"/>
                </a:solidFill>
              </a:rPr>
              <a:t>Sorafenib</a:t>
            </a:r>
          </a:p>
          <a:p>
            <a:pPr algn="ctr"/>
            <a:r>
              <a:rPr lang="en-GB" sz="1400" dirty="0">
                <a:solidFill>
                  <a:schemeClr val="tx1"/>
                </a:solidFill>
              </a:rPr>
              <a:t>2007 </a:t>
            </a:r>
          </a:p>
        </p:txBody>
      </p:sp>
      <p:sp>
        <p:nvSpPr>
          <p:cNvPr id="11" name="Rectangle 10">
            <a:extLst>
              <a:ext uri="{FF2B5EF4-FFF2-40B4-BE49-F238E27FC236}">
                <a16:creationId xmlns:a16="http://schemas.microsoft.com/office/drawing/2014/main" id="{52ADACAE-13EC-4877-8E2E-4D9DAF359748}"/>
              </a:ext>
            </a:extLst>
          </p:cNvPr>
          <p:cNvSpPr/>
          <p:nvPr/>
        </p:nvSpPr>
        <p:spPr>
          <a:xfrm>
            <a:off x="4073477" y="1876692"/>
            <a:ext cx="1464326" cy="6929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Second-line</a:t>
            </a:r>
          </a:p>
          <a:p>
            <a:pPr algn="ctr"/>
            <a:r>
              <a:rPr lang="en-GB" sz="1400" dirty="0">
                <a:solidFill>
                  <a:schemeClr val="tx1"/>
                </a:solidFill>
              </a:rPr>
              <a:t>Regorafenib</a:t>
            </a:r>
          </a:p>
          <a:p>
            <a:pPr algn="ctr"/>
            <a:r>
              <a:rPr lang="en-GB" sz="1400" dirty="0">
                <a:solidFill>
                  <a:schemeClr val="tx1"/>
                </a:solidFill>
              </a:rPr>
              <a:t>2017  </a:t>
            </a:r>
          </a:p>
        </p:txBody>
      </p:sp>
      <p:sp>
        <p:nvSpPr>
          <p:cNvPr id="12" name="TextBox 11">
            <a:extLst>
              <a:ext uri="{FF2B5EF4-FFF2-40B4-BE49-F238E27FC236}">
                <a16:creationId xmlns:a16="http://schemas.microsoft.com/office/drawing/2014/main" id="{01D4096A-AB26-4A2C-8D21-6564EABE1B8E}"/>
              </a:ext>
            </a:extLst>
          </p:cNvPr>
          <p:cNvSpPr txBox="1"/>
          <p:nvPr/>
        </p:nvSpPr>
        <p:spPr>
          <a:xfrm>
            <a:off x="0" y="1802946"/>
            <a:ext cx="1152623" cy="923330"/>
          </a:xfrm>
          <a:prstGeom prst="rect">
            <a:avLst/>
          </a:prstGeom>
          <a:noFill/>
        </p:spPr>
        <p:txBody>
          <a:bodyPr wrap="none" rtlCol="0">
            <a:spAutoFit/>
          </a:bodyPr>
          <a:lstStyle/>
          <a:p>
            <a:r>
              <a:rPr lang="en-GB" b="1" dirty="0">
                <a:solidFill>
                  <a:schemeClr val="tx2"/>
                </a:solidFill>
              </a:rPr>
              <a:t>Tyrosine </a:t>
            </a:r>
          </a:p>
          <a:p>
            <a:r>
              <a:rPr lang="en-GB" b="1" dirty="0">
                <a:solidFill>
                  <a:schemeClr val="tx2"/>
                </a:solidFill>
              </a:rPr>
              <a:t>Kinases </a:t>
            </a:r>
          </a:p>
          <a:p>
            <a:r>
              <a:rPr lang="en-GB" b="1" dirty="0">
                <a:solidFill>
                  <a:schemeClr val="tx2"/>
                </a:solidFill>
              </a:rPr>
              <a:t>Inhibitors </a:t>
            </a:r>
          </a:p>
        </p:txBody>
      </p:sp>
      <p:sp>
        <p:nvSpPr>
          <p:cNvPr id="13" name="TextBox 12">
            <a:extLst>
              <a:ext uri="{FF2B5EF4-FFF2-40B4-BE49-F238E27FC236}">
                <a16:creationId xmlns:a16="http://schemas.microsoft.com/office/drawing/2014/main" id="{D31F118F-2496-405E-80B1-A4BBB523C639}"/>
              </a:ext>
            </a:extLst>
          </p:cNvPr>
          <p:cNvSpPr txBox="1"/>
          <p:nvPr/>
        </p:nvSpPr>
        <p:spPr>
          <a:xfrm>
            <a:off x="24468" y="5351885"/>
            <a:ext cx="1930144" cy="369332"/>
          </a:xfrm>
          <a:prstGeom prst="rect">
            <a:avLst/>
          </a:prstGeom>
          <a:noFill/>
        </p:spPr>
        <p:txBody>
          <a:bodyPr wrap="none" rtlCol="0">
            <a:spAutoFit/>
          </a:bodyPr>
          <a:lstStyle/>
          <a:p>
            <a:r>
              <a:rPr lang="en-GB" b="1" dirty="0">
                <a:solidFill>
                  <a:schemeClr val="tx2"/>
                </a:solidFill>
              </a:rPr>
              <a:t>VEGF Monoclonal </a:t>
            </a:r>
          </a:p>
        </p:txBody>
      </p:sp>
      <p:sp>
        <p:nvSpPr>
          <p:cNvPr id="14" name="TextBox 13">
            <a:extLst>
              <a:ext uri="{FF2B5EF4-FFF2-40B4-BE49-F238E27FC236}">
                <a16:creationId xmlns:a16="http://schemas.microsoft.com/office/drawing/2014/main" id="{0807E13B-1C09-47A8-B43C-7FC57203DEBF}"/>
              </a:ext>
            </a:extLst>
          </p:cNvPr>
          <p:cNvSpPr txBox="1"/>
          <p:nvPr/>
        </p:nvSpPr>
        <p:spPr>
          <a:xfrm>
            <a:off x="-17477" y="4375136"/>
            <a:ext cx="1731693" cy="369332"/>
          </a:xfrm>
          <a:prstGeom prst="rect">
            <a:avLst/>
          </a:prstGeom>
          <a:noFill/>
        </p:spPr>
        <p:txBody>
          <a:bodyPr wrap="none" rtlCol="0">
            <a:spAutoFit/>
          </a:bodyPr>
          <a:lstStyle/>
          <a:p>
            <a:r>
              <a:rPr lang="en-GB" b="1" dirty="0">
                <a:solidFill>
                  <a:schemeClr val="tx2"/>
                </a:solidFill>
              </a:rPr>
              <a:t>Immunotherapy</a:t>
            </a:r>
          </a:p>
        </p:txBody>
      </p:sp>
      <p:sp>
        <p:nvSpPr>
          <p:cNvPr id="15" name="Rectangle 14">
            <a:extLst>
              <a:ext uri="{FF2B5EF4-FFF2-40B4-BE49-F238E27FC236}">
                <a16:creationId xmlns:a16="http://schemas.microsoft.com/office/drawing/2014/main" id="{A869AE88-3224-4D7C-ABF2-DEE75211F847}"/>
              </a:ext>
            </a:extLst>
          </p:cNvPr>
          <p:cNvSpPr/>
          <p:nvPr/>
        </p:nvSpPr>
        <p:spPr>
          <a:xfrm>
            <a:off x="4151959" y="5094010"/>
            <a:ext cx="1464326" cy="692945"/>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solidFill>
                <a:schemeClr val="tx2"/>
              </a:solidFill>
            </a:endParaRPr>
          </a:p>
          <a:p>
            <a:pPr algn="ctr"/>
            <a:endParaRPr lang="en-GB" sz="1600" dirty="0">
              <a:solidFill>
                <a:schemeClr val="tx2"/>
              </a:solidFill>
            </a:endParaRPr>
          </a:p>
          <a:p>
            <a:pPr algn="ctr"/>
            <a:r>
              <a:rPr lang="en-GB" sz="1400" b="1" dirty="0">
                <a:solidFill>
                  <a:schemeClr val="tx2"/>
                </a:solidFill>
              </a:rPr>
              <a:t>Second-line </a:t>
            </a:r>
          </a:p>
          <a:p>
            <a:pPr algn="ctr"/>
            <a:r>
              <a:rPr lang="en-GB" sz="1400" dirty="0">
                <a:solidFill>
                  <a:schemeClr val="tx2"/>
                </a:solidFill>
              </a:rPr>
              <a:t>ramucirumab </a:t>
            </a:r>
          </a:p>
          <a:p>
            <a:pPr algn="ctr"/>
            <a:r>
              <a:rPr lang="en-GB" sz="1400" dirty="0">
                <a:solidFill>
                  <a:schemeClr val="tx2"/>
                </a:solidFill>
              </a:rPr>
              <a:t>(AFP ≥400mg/dL)</a:t>
            </a:r>
          </a:p>
          <a:p>
            <a:pPr algn="ctr"/>
            <a:endParaRPr lang="en-GB" dirty="0">
              <a:solidFill>
                <a:schemeClr val="tx2"/>
              </a:solidFill>
            </a:endParaRPr>
          </a:p>
          <a:p>
            <a:pPr algn="ctr"/>
            <a:endParaRPr lang="en-GB" dirty="0">
              <a:solidFill>
                <a:schemeClr val="tx2"/>
              </a:solidFill>
            </a:endParaRPr>
          </a:p>
        </p:txBody>
      </p:sp>
      <p:sp>
        <p:nvSpPr>
          <p:cNvPr id="16" name="Rectangle 15">
            <a:extLst>
              <a:ext uri="{FF2B5EF4-FFF2-40B4-BE49-F238E27FC236}">
                <a16:creationId xmlns:a16="http://schemas.microsoft.com/office/drawing/2014/main" id="{D1B7E768-F010-47E1-955F-A54FD01660B1}"/>
              </a:ext>
            </a:extLst>
          </p:cNvPr>
          <p:cNvSpPr/>
          <p:nvPr/>
        </p:nvSpPr>
        <p:spPr>
          <a:xfrm>
            <a:off x="4128109" y="4249934"/>
            <a:ext cx="1464326" cy="692945"/>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2"/>
                </a:solidFill>
              </a:rPr>
              <a:t>Second-line*^</a:t>
            </a:r>
            <a:r>
              <a:rPr lang="en-GB" sz="1400" dirty="0">
                <a:solidFill>
                  <a:schemeClr val="tx2"/>
                </a:solidFill>
              </a:rPr>
              <a:t> pembrolizumab</a:t>
            </a:r>
          </a:p>
          <a:p>
            <a:pPr algn="ctr"/>
            <a:r>
              <a:rPr lang="en-GB" sz="1400" dirty="0">
                <a:solidFill>
                  <a:schemeClr val="tx2"/>
                </a:solidFill>
              </a:rPr>
              <a:t> </a:t>
            </a:r>
          </a:p>
        </p:txBody>
      </p:sp>
      <p:cxnSp>
        <p:nvCxnSpPr>
          <p:cNvPr id="17" name="Straight Arrow Connector 16">
            <a:extLst>
              <a:ext uri="{FF2B5EF4-FFF2-40B4-BE49-F238E27FC236}">
                <a16:creationId xmlns:a16="http://schemas.microsoft.com/office/drawing/2014/main" id="{DC70D0D9-D528-4040-8899-4B56497B2DC9}"/>
              </a:ext>
            </a:extLst>
          </p:cNvPr>
          <p:cNvCxnSpPr/>
          <p:nvPr/>
        </p:nvCxnSpPr>
        <p:spPr>
          <a:xfrm flipV="1">
            <a:off x="1954612" y="2753533"/>
            <a:ext cx="0" cy="5763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F0027FA-2881-47C5-BADA-82529767D96A}"/>
              </a:ext>
            </a:extLst>
          </p:cNvPr>
          <p:cNvSpPr/>
          <p:nvPr/>
        </p:nvSpPr>
        <p:spPr>
          <a:xfrm>
            <a:off x="7111393" y="1876692"/>
            <a:ext cx="1464326" cy="6929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First-line</a:t>
            </a:r>
          </a:p>
          <a:p>
            <a:pPr algn="ctr"/>
            <a:r>
              <a:rPr lang="en-GB" sz="1400" dirty="0">
                <a:solidFill>
                  <a:schemeClr val="tx1"/>
                </a:solidFill>
              </a:rPr>
              <a:t>Lenvatinib</a:t>
            </a:r>
          </a:p>
          <a:p>
            <a:pPr algn="ctr"/>
            <a:r>
              <a:rPr lang="en-GB" sz="1400" dirty="0">
                <a:solidFill>
                  <a:schemeClr val="tx1"/>
                </a:solidFill>
              </a:rPr>
              <a:t>2018 </a:t>
            </a:r>
          </a:p>
        </p:txBody>
      </p:sp>
      <p:sp>
        <p:nvSpPr>
          <p:cNvPr id="19" name="Rectangle 18">
            <a:extLst>
              <a:ext uri="{FF2B5EF4-FFF2-40B4-BE49-F238E27FC236}">
                <a16:creationId xmlns:a16="http://schemas.microsoft.com/office/drawing/2014/main" id="{1D2F814B-2DEA-4E24-9663-0304E7E89126}"/>
              </a:ext>
            </a:extLst>
          </p:cNvPr>
          <p:cNvSpPr/>
          <p:nvPr/>
        </p:nvSpPr>
        <p:spPr>
          <a:xfrm>
            <a:off x="5592435" y="1874834"/>
            <a:ext cx="1464326" cy="692945"/>
          </a:xfrm>
          <a:prstGeom prst="rect">
            <a:avLst/>
          </a:prstGeom>
          <a:solidFill>
            <a:schemeClr val="accent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rPr>
              <a:t>Second-line</a:t>
            </a:r>
          </a:p>
          <a:p>
            <a:pPr algn="ctr"/>
            <a:r>
              <a:rPr lang="en-GB" sz="1400" dirty="0">
                <a:solidFill>
                  <a:schemeClr val="tx1"/>
                </a:solidFill>
              </a:rPr>
              <a:t>Cabozantinib</a:t>
            </a:r>
          </a:p>
          <a:p>
            <a:pPr algn="ctr"/>
            <a:r>
              <a:rPr lang="en-GB" sz="1400" dirty="0">
                <a:solidFill>
                  <a:schemeClr val="tx1"/>
                </a:solidFill>
              </a:rPr>
              <a:t>2017 </a:t>
            </a:r>
          </a:p>
        </p:txBody>
      </p:sp>
      <p:sp>
        <p:nvSpPr>
          <p:cNvPr id="20" name="Left Brace 19">
            <a:extLst>
              <a:ext uri="{FF2B5EF4-FFF2-40B4-BE49-F238E27FC236}">
                <a16:creationId xmlns:a16="http://schemas.microsoft.com/office/drawing/2014/main" id="{0E938E5C-0D83-4A63-8241-819CD6E06299}"/>
              </a:ext>
            </a:extLst>
          </p:cNvPr>
          <p:cNvSpPr/>
          <p:nvPr/>
        </p:nvSpPr>
        <p:spPr>
          <a:xfrm rot="16200000">
            <a:off x="6140914" y="494362"/>
            <a:ext cx="367953" cy="4613262"/>
          </a:xfrm>
          <a:prstGeom prst="leftBrace">
            <a:avLst>
              <a:gd name="adj1" fmla="val 8333"/>
              <a:gd name="adj2" fmla="val 378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1" name="Left Brace 20">
            <a:extLst>
              <a:ext uri="{FF2B5EF4-FFF2-40B4-BE49-F238E27FC236}">
                <a16:creationId xmlns:a16="http://schemas.microsoft.com/office/drawing/2014/main" id="{3F821E15-5925-4E2F-8E5C-1B3FC5000FEC}"/>
              </a:ext>
            </a:extLst>
          </p:cNvPr>
          <p:cNvSpPr/>
          <p:nvPr/>
        </p:nvSpPr>
        <p:spPr>
          <a:xfrm rot="5400000">
            <a:off x="5534789" y="2304112"/>
            <a:ext cx="367953" cy="1504969"/>
          </a:xfrm>
          <a:prstGeom prst="leftBrace">
            <a:avLst>
              <a:gd name="adj1" fmla="val 8333"/>
              <a:gd name="adj2" fmla="val 4760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61925D6D-AFD4-40E9-8665-175C411F0186}"/>
              </a:ext>
            </a:extLst>
          </p:cNvPr>
          <p:cNvSpPr/>
          <p:nvPr/>
        </p:nvSpPr>
        <p:spPr>
          <a:xfrm>
            <a:off x="5656305" y="4251302"/>
            <a:ext cx="1464326" cy="692945"/>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2"/>
              </a:solidFill>
            </a:endParaRPr>
          </a:p>
          <a:p>
            <a:pPr algn="ctr"/>
            <a:r>
              <a:rPr lang="en-GB" sz="1400" b="1" dirty="0">
                <a:solidFill>
                  <a:schemeClr val="tx2"/>
                </a:solidFill>
              </a:rPr>
              <a:t>Second-Line*</a:t>
            </a:r>
          </a:p>
          <a:p>
            <a:pPr algn="ctr"/>
            <a:r>
              <a:rPr lang="en-GB" sz="1400" dirty="0">
                <a:solidFill>
                  <a:schemeClr val="tx2"/>
                </a:solidFill>
              </a:rPr>
              <a:t>nivolumab + ipilimumab</a:t>
            </a:r>
          </a:p>
          <a:p>
            <a:pPr algn="ctr"/>
            <a:endParaRPr lang="en-GB" dirty="0">
              <a:solidFill>
                <a:schemeClr val="tx2"/>
              </a:solidFill>
            </a:endParaRPr>
          </a:p>
        </p:txBody>
      </p:sp>
      <p:sp>
        <p:nvSpPr>
          <p:cNvPr id="23" name="Rectangle 22">
            <a:extLst>
              <a:ext uri="{FF2B5EF4-FFF2-40B4-BE49-F238E27FC236}">
                <a16:creationId xmlns:a16="http://schemas.microsoft.com/office/drawing/2014/main" id="{5C47E44A-7F8A-4363-8BC7-5FAD6A1E4B7E}"/>
              </a:ext>
            </a:extLst>
          </p:cNvPr>
          <p:cNvSpPr/>
          <p:nvPr/>
        </p:nvSpPr>
        <p:spPr>
          <a:xfrm>
            <a:off x="7184501" y="4252700"/>
            <a:ext cx="1464326" cy="692945"/>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2"/>
              </a:solidFill>
            </a:endParaRPr>
          </a:p>
          <a:p>
            <a:pPr algn="ctr"/>
            <a:r>
              <a:rPr lang="en-GB" sz="1400" b="1" dirty="0">
                <a:solidFill>
                  <a:schemeClr val="tx2"/>
                </a:solidFill>
              </a:rPr>
              <a:t>First-line</a:t>
            </a:r>
            <a:r>
              <a:rPr lang="en-GB" sz="1400" dirty="0">
                <a:solidFill>
                  <a:schemeClr val="tx2"/>
                </a:solidFill>
              </a:rPr>
              <a:t> atezolizumab + bevacizumab </a:t>
            </a:r>
          </a:p>
          <a:p>
            <a:pPr algn="ctr"/>
            <a:endParaRPr lang="en-GB" dirty="0">
              <a:solidFill>
                <a:schemeClr val="tx2"/>
              </a:solidFill>
            </a:endParaRPr>
          </a:p>
        </p:txBody>
      </p:sp>
      <p:sp>
        <p:nvSpPr>
          <p:cNvPr id="24" name="Left Brace 23">
            <a:extLst>
              <a:ext uri="{FF2B5EF4-FFF2-40B4-BE49-F238E27FC236}">
                <a16:creationId xmlns:a16="http://schemas.microsoft.com/office/drawing/2014/main" id="{3A065019-63BA-4398-A720-8B0261B92DE3}"/>
              </a:ext>
            </a:extLst>
          </p:cNvPr>
          <p:cNvSpPr/>
          <p:nvPr/>
        </p:nvSpPr>
        <p:spPr>
          <a:xfrm rot="16200000">
            <a:off x="5557287" y="3100975"/>
            <a:ext cx="322952" cy="1504965"/>
          </a:xfrm>
          <a:prstGeom prst="leftBrace">
            <a:avLst>
              <a:gd name="adj1" fmla="val 8333"/>
              <a:gd name="adj2" fmla="val 3786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0D11A54C-FF67-4BC1-BF5C-B671629353F9}"/>
              </a:ext>
            </a:extLst>
          </p:cNvPr>
          <p:cNvSpPr/>
          <p:nvPr/>
        </p:nvSpPr>
        <p:spPr>
          <a:xfrm>
            <a:off x="8712697" y="4257185"/>
            <a:ext cx="1464326" cy="692945"/>
          </a:xfrm>
          <a:prstGeom prst="rect">
            <a:avLst/>
          </a:prstGeom>
          <a:solidFill>
            <a:schemeClr val="tx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2"/>
              </a:solidFill>
            </a:endParaRPr>
          </a:p>
          <a:p>
            <a:pPr algn="ctr"/>
            <a:r>
              <a:rPr lang="en-GB" sz="1400" b="1" dirty="0">
                <a:solidFill>
                  <a:schemeClr val="tx2"/>
                </a:solidFill>
              </a:rPr>
              <a:t>First-line**</a:t>
            </a:r>
            <a:r>
              <a:rPr lang="en-GB" sz="1400" dirty="0">
                <a:solidFill>
                  <a:schemeClr val="tx2"/>
                </a:solidFill>
              </a:rPr>
              <a:t> durvalumab  + tremelimumab  </a:t>
            </a:r>
          </a:p>
          <a:p>
            <a:pPr algn="ctr"/>
            <a:endParaRPr lang="en-GB" dirty="0">
              <a:solidFill>
                <a:schemeClr val="tx2"/>
              </a:solidFill>
            </a:endParaRPr>
          </a:p>
        </p:txBody>
      </p:sp>
      <p:sp>
        <p:nvSpPr>
          <p:cNvPr id="25" name="Oval 24">
            <a:extLst>
              <a:ext uri="{FF2B5EF4-FFF2-40B4-BE49-F238E27FC236}">
                <a16:creationId xmlns:a16="http://schemas.microsoft.com/office/drawing/2014/main" id="{DFC1E811-EDB8-4080-A483-2ECAA8449933}"/>
              </a:ext>
            </a:extLst>
          </p:cNvPr>
          <p:cNvSpPr>
            <a:spLocks noChangeAspect="1"/>
          </p:cNvSpPr>
          <p:nvPr/>
        </p:nvSpPr>
        <p:spPr>
          <a:xfrm>
            <a:off x="2208060" y="3324422"/>
            <a:ext cx="216000" cy="2160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7" name="Oval 26">
            <a:extLst>
              <a:ext uri="{FF2B5EF4-FFF2-40B4-BE49-F238E27FC236}">
                <a16:creationId xmlns:a16="http://schemas.microsoft.com/office/drawing/2014/main" id="{2A9F587D-4E52-4181-ADDB-888D812FC42D}"/>
              </a:ext>
            </a:extLst>
          </p:cNvPr>
          <p:cNvSpPr>
            <a:spLocks noChangeAspect="1"/>
          </p:cNvSpPr>
          <p:nvPr/>
        </p:nvSpPr>
        <p:spPr>
          <a:xfrm>
            <a:off x="10499064" y="3324422"/>
            <a:ext cx="216000" cy="2160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8" name="Oval 27">
            <a:extLst>
              <a:ext uri="{FF2B5EF4-FFF2-40B4-BE49-F238E27FC236}">
                <a16:creationId xmlns:a16="http://schemas.microsoft.com/office/drawing/2014/main" id="{EE617A79-108B-493A-BC79-F2ECAD1C17AC}"/>
              </a:ext>
            </a:extLst>
          </p:cNvPr>
          <p:cNvSpPr>
            <a:spLocks noChangeAspect="1"/>
          </p:cNvSpPr>
          <p:nvPr/>
        </p:nvSpPr>
        <p:spPr>
          <a:xfrm>
            <a:off x="5708708" y="3324422"/>
            <a:ext cx="216000" cy="216000"/>
          </a:xfrm>
          <a:prstGeom prst="ellipse">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 name="Slide Number Placeholder 3">
            <a:extLst>
              <a:ext uri="{FF2B5EF4-FFF2-40B4-BE49-F238E27FC236}">
                <a16:creationId xmlns:a16="http://schemas.microsoft.com/office/drawing/2014/main" id="{E3B6C856-7AE4-40AA-B813-2DAEDE33A875}"/>
              </a:ext>
            </a:extLst>
          </p:cNvPr>
          <p:cNvSpPr>
            <a:spLocks noGrp="1"/>
          </p:cNvSpPr>
          <p:nvPr>
            <p:ph type="sldNum" sz="quarter" idx="4"/>
          </p:nvPr>
        </p:nvSpPr>
        <p:spPr/>
        <p:txBody>
          <a:bodyPr/>
          <a:lstStyle/>
          <a:p>
            <a:fld id="{FCE43C0F-8A7B-3A4B-9DB5-B3472E36E833}" type="slidenum">
              <a:rPr lang="en-GB" smtClean="0"/>
              <a:pPr/>
              <a:t>56</a:t>
            </a:fld>
            <a:endParaRPr lang="en-GB" dirty="0"/>
          </a:p>
        </p:txBody>
      </p:sp>
    </p:spTree>
    <p:extLst>
      <p:ext uri="{BB962C8B-B14F-4D97-AF65-F5344CB8AC3E}">
        <p14:creationId xmlns:p14="http://schemas.microsoft.com/office/powerpoint/2010/main" val="18590614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E1D7D-AA7E-4BD8-BA3B-1E3620AFAC50}"/>
              </a:ext>
            </a:extLst>
          </p:cNvPr>
          <p:cNvSpPr>
            <a:spLocks noGrp="1"/>
          </p:cNvSpPr>
          <p:nvPr>
            <p:ph type="title"/>
          </p:nvPr>
        </p:nvSpPr>
        <p:spPr/>
        <p:txBody>
          <a:bodyPr/>
          <a:lstStyle/>
          <a:p>
            <a:pPr>
              <a:lnSpc>
                <a:spcPct val="100000"/>
              </a:lnSpc>
            </a:pPr>
            <a:r>
              <a:rPr lang="en-GB" dirty="0"/>
              <a:t>Available TKI/Antiangiogenics FOR Advanced HCC Patients </a:t>
            </a:r>
          </a:p>
        </p:txBody>
      </p:sp>
      <p:sp>
        <p:nvSpPr>
          <p:cNvPr id="14" name="Content Placeholder 13">
            <a:extLst>
              <a:ext uri="{FF2B5EF4-FFF2-40B4-BE49-F238E27FC236}">
                <a16:creationId xmlns:a16="http://schemas.microsoft.com/office/drawing/2014/main" id="{13D23322-F25F-4E78-A20F-F812CC8746BE}"/>
              </a:ext>
            </a:extLst>
          </p:cNvPr>
          <p:cNvSpPr>
            <a:spLocks noGrp="1"/>
          </p:cNvSpPr>
          <p:nvPr>
            <p:ph sz="quarter" idx="15"/>
          </p:nvPr>
        </p:nvSpPr>
        <p:spPr>
          <a:xfrm>
            <a:off x="628976" y="6303302"/>
            <a:ext cx="10552168" cy="365125"/>
          </a:xfrm>
        </p:spPr>
        <p:txBody>
          <a:bodyPr/>
          <a:lstStyle/>
          <a:p>
            <a:pPr>
              <a:spcBef>
                <a:spcPts val="300"/>
              </a:spcBef>
            </a:pPr>
            <a:r>
              <a:rPr lang="en-GB" dirty="0"/>
              <a:t>TKI, tyrosine kinase inhibitor</a:t>
            </a:r>
          </a:p>
          <a:p>
            <a:pPr>
              <a:spcBef>
                <a:spcPts val="300"/>
              </a:spcBef>
            </a:pPr>
            <a:r>
              <a:rPr lang="en-GB" dirty="0"/>
              <a:t>1. Lovett JM, et al. N Eng J Med. 2007;359:378-90; 2. Kudo M, et al. Lancet. 2018;391:1163-73; 3. Bruix J, et al. Lancet. 2017;389:56-66; 4. Abou-Alfa GK, et al.  N Eng J Med. 2018;379:54-63; 5. Zhu AX, et al. Lancet. 2019;20:282-96; Qin et al.  JCO; 2021; 39: </a:t>
            </a:r>
            <a:r>
              <a:rPr lang="en-US" dirty="0"/>
              <a:t>3002-3011.* Studied and approved in China, </a:t>
            </a:r>
            <a:r>
              <a:rPr lang="en-US" dirty="0" err="1"/>
              <a:t>Apatinib</a:t>
            </a:r>
            <a:r>
              <a:rPr lang="en-US" dirty="0"/>
              <a:t> has also demonstrated improve OS over BSC in second-line.</a:t>
            </a:r>
            <a:endParaRPr lang="en-GB" dirty="0"/>
          </a:p>
        </p:txBody>
      </p:sp>
      <p:sp>
        <p:nvSpPr>
          <p:cNvPr id="4" name="Rectangle 3">
            <a:extLst>
              <a:ext uri="{FF2B5EF4-FFF2-40B4-BE49-F238E27FC236}">
                <a16:creationId xmlns:a16="http://schemas.microsoft.com/office/drawing/2014/main" id="{9B40A20E-4D79-4CB8-95EF-96C080C28A86}"/>
              </a:ext>
            </a:extLst>
          </p:cNvPr>
          <p:cNvSpPr/>
          <p:nvPr/>
        </p:nvSpPr>
        <p:spPr>
          <a:xfrm>
            <a:off x="3359696" y="2187864"/>
            <a:ext cx="2365695"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sorafenib </a:t>
            </a:r>
          </a:p>
          <a:p>
            <a:pPr algn="ctr"/>
            <a:r>
              <a:rPr lang="en-GB" dirty="0"/>
              <a:t>SHARP // ASIA-PACIFIC</a:t>
            </a:r>
            <a:r>
              <a:rPr lang="en-GB" baseline="30000" dirty="0"/>
              <a:t>1</a:t>
            </a:r>
          </a:p>
        </p:txBody>
      </p:sp>
      <p:sp>
        <p:nvSpPr>
          <p:cNvPr id="5" name="Rectangle 4">
            <a:extLst>
              <a:ext uri="{FF2B5EF4-FFF2-40B4-BE49-F238E27FC236}">
                <a16:creationId xmlns:a16="http://schemas.microsoft.com/office/drawing/2014/main" id="{CBBC891A-FD03-424F-A088-D32966C6A451}"/>
              </a:ext>
            </a:extLst>
          </p:cNvPr>
          <p:cNvSpPr/>
          <p:nvPr/>
        </p:nvSpPr>
        <p:spPr>
          <a:xfrm>
            <a:off x="3359695" y="3195123"/>
            <a:ext cx="2365695"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lenvatinib  </a:t>
            </a:r>
          </a:p>
          <a:p>
            <a:pPr algn="ctr"/>
            <a:r>
              <a:rPr lang="en-GB" dirty="0"/>
              <a:t>REFLECT</a:t>
            </a:r>
            <a:r>
              <a:rPr lang="en-GB" baseline="30000" dirty="0"/>
              <a:t>2</a:t>
            </a:r>
          </a:p>
        </p:txBody>
      </p:sp>
      <p:sp>
        <p:nvSpPr>
          <p:cNvPr id="6" name="TextBox 5">
            <a:extLst>
              <a:ext uri="{FF2B5EF4-FFF2-40B4-BE49-F238E27FC236}">
                <a16:creationId xmlns:a16="http://schemas.microsoft.com/office/drawing/2014/main" id="{781D4AF0-451F-49E0-8860-F103F6AC4876}"/>
              </a:ext>
            </a:extLst>
          </p:cNvPr>
          <p:cNvSpPr txBox="1"/>
          <p:nvPr/>
        </p:nvSpPr>
        <p:spPr>
          <a:xfrm>
            <a:off x="3641542" y="1484784"/>
            <a:ext cx="1876411" cy="646331"/>
          </a:xfrm>
          <a:prstGeom prst="rect">
            <a:avLst/>
          </a:prstGeom>
          <a:noFill/>
        </p:spPr>
        <p:txBody>
          <a:bodyPr wrap="none" rtlCol="0">
            <a:spAutoFit/>
          </a:bodyPr>
          <a:lstStyle/>
          <a:p>
            <a:r>
              <a:rPr lang="en-GB" b="1" dirty="0">
                <a:solidFill>
                  <a:schemeClr val="accent1"/>
                </a:solidFill>
              </a:rPr>
              <a:t>Treatment-naïve </a:t>
            </a:r>
          </a:p>
          <a:p>
            <a:r>
              <a:rPr lang="en-GB" b="1" dirty="0">
                <a:solidFill>
                  <a:schemeClr val="accent1"/>
                </a:solidFill>
              </a:rPr>
              <a:t>study population </a:t>
            </a:r>
          </a:p>
        </p:txBody>
      </p:sp>
      <p:sp>
        <p:nvSpPr>
          <p:cNvPr id="7" name="TextBox 6">
            <a:extLst>
              <a:ext uri="{FF2B5EF4-FFF2-40B4-BE49-F238E27FC236}">
                <a16:creationId xmlns:a16="http://schemas.microsoft.com/office/drawing/2014/main" id="{2D581489-4789-4F50-8F84-16FB70F9B0CB}"/>
              </a:ext>
            </a:extLst>
          </p:cNvPr>
          <p:cNvSpPr txBox="1"/>
          <p:nvPr/>
        </p:nvSpPr>
        <p:spPr>
          <a:xfrm>
            <a:off x="6627635" y="1484784"/>
            <a:ext cx="2456635" cy="646331"/>
          </a:xfrm>
          <a:prstGeom prst="rect">
            <a:avLst/>
          </a:prstGeom>
          <a:noFill/>
        </p:spPr>
        <p:txBody>
          <a:bodyPr wrap="none" rtlCol="0">
            <a:spAutoFit/>
          </a:bodyPr>
          <a:lstStyle/>
          <a:p>
            <a:pPr algn="ctr"/>
            <a:r>
              <a:rPr lang="en-GB" b="1" dirty="0">
                <a:solidFill>
                  <a:schemeClr val="accent1"/>
                </a:solidFill>
              </a:rPr>
              <a:t>sorafenib experienced   </a:t>
            </a:r>
          </a:p>
          <a:p>
            <a:pPr algn="ctr"/>
            <a:r>
              <a:rPr lang="en-GB" b="1" dirty="0">
                <a:solidFill>
                  <a:schemeClr val="accent1"/>
                </a:solidFill>
              </a:rPr>
              <a:t>study population </a:t>
            </a:r>
          </a:p>
        </p:txBody>
      </p:sp>
      <p:sp>
        <p:nvSpPr>
          <p:cNvPr id="8" name="Rectangle 7">
            <a:extLst>
              <a:ext uri="{FF2B5EF4-FFF2-40B4-BE49-F238E27FC236}">
                <a16:creationId xmlns:a16="http://schemas.microsoft.com/office/drawing/2014/main" id="{DEF96337-3802-4ED5-9D85-DD96180F4F67}"/>
              </a:ext>
            </a:extLst>
          </p:cNvPr>
          <p:cNvSpPr/>
          <p:nvPr/>
        </p:nvSpPr>
        <p:spPr>
          <a:xfrm>
            <a:off x="6586162" y="2187864"/>
            <a:ext cx="2365695"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regorafenib </a:t>
            </a:r>
          </a:p>
          <a:p>
            <a:pPr algn="ctr"/>
            <a:r>
              <a:rPr lang="en-GB" dirty="0"/>
              <a:t>RESORCE</a:t>
            </a:r>
            <a:r>
              <a:rPr lang="en-GB" baseline="30000" dirty="0"/>
              <a:t>3</a:t>
            </a:r>
          </a:p>
        </p:txBody>
      </p:sp>
      <p:sp>
        <p:nvSpPr>
          <p:cNvPr id="9" name="Rectangle 8">
            <a:extLst>
              <a:ext uri="{FF2B5EF4-FFF2-40B4-BE49-F238E27FC236}">
                <a16:creationId xmlns:a16="http://schemas.microsoft.com/office/drawing/2014/main" id="{0DEBA372-6B4E-4558-A200-72F6380B464A}"/>
              </a:ext>
            </a:extLst>
          </p:cNvPr>
          <p:cNvSpPr/>
          <p:nvPr/>
        </p:nvSpPr>
        <p:spPr>
          <a:xfrm>
            <a:off x="6584560" y="3195124"/>
            <a:ext cx="2365695"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cabozantinib  </a:t>
            </a:r>
          </a:p>
          <a:p>
            <a:pPr algn="ctr"/>
            <a:r>
              <a:rPr lang="en-GB" dirty="0"/>
              <a:t>CELESTIAL</a:t>
            </a:r>
            <a:r>
              <a:rPr lang="en-GB" baseline="30000" dirty="0"/>
              <a:t>4</a:t>
            </a:r>
          </a:p>
        </p:txBody>
      </p:sp>
      <p:sp>
        <p:nvSpPr>
          <p:cNvPr id="10" name="Rectangle 9">
            <a:extLst>
              <a:ext uri="{FF2B5EF4-FFF2-40B4-BE49-F238E27FC236}">
                <a16:creationId xmlns:a16="http://schemas.microsoft.com/office/drawing/2014/main" id="{A2903E36-FF97-45A2-A093-EF694C170CF3}"/>
              </a:ext>
            </a:extLst>
          </p:cNvPr>
          <p:cNvSpPr/>
          <p:nvPr/>
        </p:nvSpPr>
        <p:spPr>
          <a:xfrm>
            <a:off x="6592578" y="4202383"/>
            <a:ext cx="2365695" cy="75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en-GB" dirty="0"/>
              <a:t>ramucirumab   </a:t>
            </a:r>
          </a:p>
          <a:p>
            <a:pPr algn="ctr">
              <a:lnSpc>
                <a:spcPct val="90000"/>
              </a:lnSpc>
            </a:pPr>
            <a:r>
              <a:rPr lang="en-GB" dirty="0"/>
              <a:t>REACH 1 and REACH 2</a:t>
            </a:r>
            <a:r>
              <a:rPr lang="en-GB" baseline="30000" dirty="0"/>
              <a:t>5</a:t>
            </a:r>
          </a:p>
          <a:p>
            <a:pPr algn="ctr">
              <a:lnSpc>
                <a:spcPct val="90000"/>
              </a:lnSpc>
            </a:pPr>
            <a:r>
              <a:rPr lang="en-GB" dirty="0"/>
              <a:t>AFP </a:t>
            </a:r>
            <a:r>
              <a:rPr lang="en-GB" dirty="0">
                <a:sym typeface="Symbol" panose="05050102010706020507" pitchFamily="18" charset="2"/>
              </a:rPr>
              <a:t>≥</a:t>
            </a:r>
            <a:r>
              <a:rPr lang="en-GB" dirty="0"/>
              <a:t>400 ng/dL</a:t>
            </a:r>
          </a:p>
        </p:txBody>
      </p:sp>
      <p:sp>
        <p:nvSpPr>
          <p:cNvPr id="11" name="Rectangle 10">
            <a:extLst>
              <a:ext uri="{FF2B5EF4-FFF2-40B4-BE49-F238E27FC236}">
                <a16:creationId xmlns:a16="http://schemas.microsoft.com/office/drawing/2014/main" id="{E571C028-7889-4051-8EF0-7589167781AA}"/>
              </a:ext>
            </a:extLst>
          </p:cNvPr>
          <p:cNvSpPr/>
          <p:nvPr/>
        </p:nvSpPr>
        <p:spPr>
          <a:xfrm>
            <a:off x="2351585" y="1412874"/>
            <a:ext cx="7560839" cy="4540377"/>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a:t>
            </a:r>
          </a:p>
        </p:txBody>
      </p:sp>
      <p:sp>
        <p:nvSpPr>
          <p:cNvPr id="3" name="Slide Number Placeholder 2">
            <a:extLst>
              <a:ext uri="{FF2B5EF4-FFF2-40B4-BE49-F238E27FC236}">
                <a16:creationId xmlns:a16="http://schemas.microsoft.com/office/drawing/2014/main" id="{A42FC804-0270-492B-9225-61F0557272FE}"/>
              </a:ext>
            </a:extLst>
          </p:cNvPr>
          <p:cNvSpPr>
            <a:spLocks noGrp="1"/>
          </p:cNvSpPr>
          <p:nvPr>
            <p:ph type="sldNum" sz="quarter" idx="4"/>
          </p:nvPr>
        </p:nvSpPr>
        <p:spPr/>
        <p:txBody>
          <a:bodyPr/>
          <a:lstStyle/>
          <a:p>
            <a:fld id="{FCE43C0F-8A7B-3A4B-9DB5-B3472E36E833}" type="slidenum">
              <a:rPr lang="en-GB" smtClean="0"/>
              <a:pPr/>
              <a:t>57</a:t>
            </a:fld>
            <a:endParaRPr lang="en-GB" dirty="0"/>
          </a:p>
        </p:txBody>
      </p:sp>
      <p:sp>
        <p:nvSpPr>
          <p:cNvPr id="13" name="Rectangle 12">
            <a:extLst>
              <a:ext uri="{FF2B5EF4-FFF2-40B4-BE49-F238E27FC236}">
                <a16:creationId xmlns:a16="http://schemas.microsoft.com/office/drawing/2014/main" id="{4B465461-019A-489C-9818-3E7F88046866}"/>
              </a:ext>
            </a:extLst>
          </p:cNvPr>
          <p:cNvSpPr/>
          <p:nvPr/>
        </p:nvSpPr>
        <p:spPr>
          <a:xfrm>
            <a:off x="3359696" y="4202383"/>
            <a:ext cx="2365695" cy="75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Donafenib</a:t>
            </a:r>
            <a:r>
              <a:rPr lang="en-GB" baseline="30000" dirty="0"/>
              <a:t>6*</a:t>
            </a:r>
          </a:p>
        </p:txBody>
      </p:sp>
    </p:spTree>
    <p:extLst>
      <p:ext uri="{BB962C8B-B14F-4D97-AF65-F5344CB8AC3E}">
        <p14:creationId xmlns:p14="http://schemas.microsoft.com/office/powerpoint/2010/main" val="42698971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89955-4BE3-42B7-A25A-B1BEC0580304}"/>
              </a:ext>
            </a:extLst>
          </p:cNvPr>
          <p:cNvSpPr>
            <a:spLocks noGrp="1"/>
          </p:cNvSpPr>
          <p:nvPr>
            <p:ph type="title"/>
          </p:nvPr>
        </p:nvSpPr>
        <p:spPr/>
        <p:txBody>
          <a:bodyPr/>
          <a:lstStyle/>
          <a:p>
            <a:pPr>
              <a:lnSpc>
                <a:spcPct val="100000"/>
              </a:lnSpc>
            </a:pPr>
            <a:r>
              <a:rPr lang="en-GB" b="1" dirty="0"/>
              <a:t>Angiogenesis as a Therapeutic Target in HCC</a:t>
            </a:r>
          </a:p>
        </p:txBody>
      </p:sp>
      <p:sp>
        <p:nvSpPr>
          <p:cNvPr id="4" name="Content Placeholder 3">
            <a:extLst>
              <a:ext uri="{FF2B5EF4-FFF2-40B4-BE49-F238E27FC236}">
                <a16:creationId xmlns:a16="http://schemas.microsoft.com/office/drawing/2014/main" id="{3702E52B-C856-40CE-B589-A624BE4FF486}"/>
              </a:ext>
            </a:extLst>
          </p:cNvPr>
          <p:cNvSpPr>
            <a:spLocks noGrp="1"/>
          </p:cNvSpPr>
          <p:nvPr>
            <p:ph sz="quarter" idx="15"/>
          </p:nvPr>
        </p:nvSpPr>
        <p:spPr>
          <a:xfrm>
            <a:off x="620184" y="6313487"/>
            <a:ext cx="11216216" cy="365125"/>
          </a:xfrm>
        </p:spPr>
        <p:txBody>
          <a:bodyPr/>
          <a:lstStyle/>
          <a:p>
            <a:pPr>
              <a:spcBef>
                <a:spcPts val="300"/>
              </a:spcBef>
            </a:pPr>
            <a:r>
              <a:rPr lang="en-GB" dirty="0"/>
              <a:t>bFGF, basic fibroblast growth factor; BMC, bone marrow-derived angiogenic cells; EGF, epidermal growth factor; HCC, hepatocellular carcinoma; HGF, hepatocyte growth factor; PDGF, platelet-derived growth factor; TGF-</a:t>
            </a:r>
            <a:r>
              <a:rPr lang="en-GB" dirty="0">
                <a:sym typeface="Symbol" panose="05050102010706020507" pitchFamily="18" charset="2"/>
              </a:rPr>
              <a:t>, transforming growth factor alpha; </a:t>
            </a:r>
            <a:r>
              <a:rPr lang="en-GB" dirty="0"/>
              <a:t>VEGF, vascular endothelial growth factor; VEGFR, VEGF receptor</a:t>
            </a:r>
          </a:p>
          <a:p>
            <a:pPr>
              <a:spcBef>
                <a:spcPts val="300"/>
              </a:spcBef>
            </a:pPr>
            <a:r>
              <a:rPr lang="en-GB" dirty="0"/>
              <a:t>Adapted from Ferrara N and Kerbel RS. Nature. 2005;438:967-74</a:t>
            </a:r>
          </a:p>
        </p:txBody>
      </p:sp>
      <p:pic>
        <p:nvPicPr>
          <p:cNvPr id="1026" name="Picture 2" descr="figure1">
            <a:extLst>
              <a:ext uri="{FF2B5EF4-FFF2-40B4-BE49-F238E27FC236}">
                <a16:creationId xmlns:a16="http://schemas.microsoft.com/office/drawing/2014/main" id="{9E512E3C-EB65-4CE3-B479-C7541F475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103" y="1662257"/>
            <a:ext cx="4001245" cy="39545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1321CB6-56E3-43A0-9FE8-AD60A3C3056F}"/>
              </a:ext>
            </a:extLst>
          </p:cNvPr>
          <p:cNvSpPr txBox="1"/>
          <p:nvPr/>
        </p:nvSpPr>
        <p:spPr>
          <a:xfrm>
            <a:off x="2415951" y="1036827"/>
            <a:ext cx="2344154" cy="646331"/>
          </a:xfrm>
          <a:prstGeom prst="rect">
            <a:avLst/>
          </a:prstGeom>
          <a:noFill/>
        </p:spPr>
        <p:txBody>
          <a:bodyPr wrap="square" rtlCol="0">
            <a:spAutoFit/>
          </a:bodyPr>
          <a:lstStyle/>
          <a:p>
            <a:pPr algn="ctr"/>
            <a:r>
              <a:rPr lang="en-GB" b="1" dirty="0">
                <a:solidFill>
                  <a:schemeClr val="accent1"/>
                </a:solidFill>
              </a:rPr>
              <a:t>Neoangiogenesis is a hallmark of cancer </a:t>
            </a:r>
          </a:p>
        </p:txBody>
      </p:sp>
      <p:pic>
        <p:nvPicPr>
          <p:cNvPr id="9" name="Picture 5" descr="G:\My Documents\DATA\Powerpnt\DATA\HEPATOBILIARY\Saudi Arabia 02.2015\35228344 Pre-embo RHA 3.18.09.jpg">
            <a:extLst>
              <a:ext uri="{FF2B5EF4-FFF2-40B4-BE49-F238E27FC236}">
                <a16:creationId xmlns:a16="http://schemas.microsoft.com/office/drawing/2014/main" id="{FD667376-3F33-443B-AD9F-7CFE8DA9EF1C}"/>
              </a:ext>
            </a:extLst>
          </p:cNvPr>
          <p:cNvPicPr>
            <a:picLocks noChangeAspect="1" noChangeArrowheads="1"/>
          </p:cNvPicPr>
          <p:nvPr/>
        </p:nvPicPr>
        <p:blipFill>
          <a:blip r:embed="rId3"/>
          <a:srcRect r="-1197" b="24295"/>
          <a:stretch>
            <a:fillRect/>
          </a:stretch>
        </p:blipFill>
        <p:spPr>
          <a:xfrm>
            <a:off x="7080995" y="1698193"/>
            <a:ext cx="2519908" cy="1889234"/>
          </a:xfrm>
          <a:prstGeom prst="rect">
            <a:avLst/>
          </a:prstGeom>
          <a:noFill/>
        </p:spPr>
      </p:pic>
      <p:pic>
        <p:nvPicPr>
          <p:cNvPr id="10" name="Picture 9" descr="G:\My Documents\DATA\Powerpnt\DATA\HEPATOBILIARY\Saudi Arabia 02.2015\35228344 Pre-HAE CT 2.13.09.jpg">
            <a:extLst>
              <a:ext uri="{FF2B5EF4-FFF2-40B4-BE49-F238E27FC236}">
                <a16:creationId xmlns:a16="http://schemas.microsoft.com/office/drawing/2014/main" id="{E009D862-C09C-4379-A133-EACB1A8D62A2}"/>
              </a:ext>
            </a:extLst>
          </p:cNvPr>
          <p:cNvPicPr>
            <a:picLocks noChangeAspect="1" noChangeArrowheads="1"/>
          </p:cNvPicPr>
          <p:nvPr/>
        </p:nvPicPr>
        <p:blipFill>
          <a:blip r:embed="rId4"/>
          <a:srcRect/>
          <a:stretch>
            <a:fillRect/>
          </a:stretch>
        </p:blipFill>
        <p:spPr>
          <a:xfrm>
            <a:off x="7072272" y="3645207"/>
            <a:ext cx="2528631" cy="2043770"/>
          </a:xfrm>
          <a:prstGeom prst="rect">
            <a:avLst/>
          </a:prstGeom>
          <a:noFill/>
        </p:spPr>
      </p:pic>
      <p:sp>
        <p:nvSpPr>
          <p:cNvPr id="11" name="TextBox 10">
            <a:extLst>
              <a:ext uri="{FF2B5EF4-FFF2-40B4-BE49-F238E27FC236}">
                <a16:creationId xmlns:a16="http://schemas.microsoft.com/office/drawing/2014/main" id="{1D3432BC-B7BE-445E-8BB6-E3B1E5316A28}"/>
              </a:ext>
            </a:extLst>
          </p:cNvPr>
          <p:cNvSpPr txBox="1"/>
          <p:nvPr/>
        </p:nvSpPr>
        <p:spPr>
          <a:xfrm>
            <a:off x="7039725" y="1015926"/>
            <a:ext cx="2344154" cy="646331"/>
          </a:xfrm>
          <a:prstGeom prst="rect">
            <a:avLst/>
          </a:prstGeom>
          <a:noFill/>
        </p:spPr>
        <p:txBody>
          <a:bodyPr wrap="square" rtlCol="0">
            <a:spAutoFit/>
          </a:bodyPr>
          <a:lstStyle/>
          <a:p>
            <a:pPr algn="ctr"/>
            <a:r>
              <a:rPr lang="en-GB" b="1" dirty="0">
                <a:solidFill>
                  <a:schemeClr val="accent1"/>
                </a:solidFill>
              </a:rPr>
              <a:t>HCC is dependent on VEGF/VEGFR axis </a:t>
            </a:r>
          </a:p>
        </p:txBody>
      </p:sp>
      <p:sp>
        <p:nvSpPr>
          <p:cNvPr id="3" name="Slide Number Placeholder 2">
            <a:extLst>
              <a:ext uri="{FF2B5EF4-FFF2-40B4-BE49-F238E27FC236}">
                <a16:creationId xmlns:a16="http://schemas.microsoft.com/office/drawing/2014/main" id="{D6B782F9-1A41-4968-868C-549885E8F5DF}"/>
              </a:ext>
            </a:extLst>
          </p:cNvPr>
          <p:cNvSpPr>
            <a:spLocks noGrp="1"/>
          </p:cNvSpPr>
          <p:nvPr>
            <p:ph type="sldNum" sz="quarter" idx="4"/>
          </p:nvPr>
        </p:nvSpPr>
        <p:spPr/>
        <p:txBody>
          <a:bodyPr/>
          <a:lstStyle/>
          <a:p>
            <a:fld id="{FCE43C0F-8A7B-3A4B-9DB5-B3472E36E833}" type="slidenum">
              <a:rPr lang="en-GB" smtClean="0"/>
              <a:pPr/>
              <a:t>58</a:t>
            </a:fld>
            <a:endParaRPr lang="en-GB" dirty="0"/>
          </a:p>
        </p:txBody>
      </p:sp>
    </p:spTree>
    <p:extLst>
      <p:ext uri="{BB962C8B-B14F-4D97-AF65-F5344CB8AC3E}">
        <p14:creationId xmlns:p14="http://schemas.microsoft.com/office/powerpoint/2010/main" val="11451293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0AB134-D961-4D30-A755-E67A90BCF43B}"/>
              </a:ext>
            </a:extLst>
          </p:cNvPr>
          <p:cNvSpPr>
            <a:spLocks noGrp="1"/>
          </p:cNvSpPr>
          <p:nvPr>
            <p:ph sz="quarter" idx="12"/>
          </p:nvPr>
        </p:nvSpPr>
        <p:spPr>
          <a:xfrm>
            <a:off x="632650" y="2382577"/>
            <a:ext cx="5691840" cy="2316757"/>
          </a:xfrm>
        </p:spPr>
        <p:txBody>
          <a:bodyPr/>
          <a:lstStyle/>
          <a:p>
            <a:r>
              <a:rPr lang="en-GB" dirty="0"/>
              <a:t>Dermatologic</a:t>
            </a:r>
          </a:p>
          <a:p>
            <a:r>
              <a:rPr lang="en-GB" dirty="0"/>
              <a:t>Cardiovascular </a:t>
            </a:r>
          </a:p>
          <a:p>
            <a:r>
              <a:rPr lang="en-GB" dirty="0"/>
              <a:t>Digestive</a:t>
            </a:r>
          </a:p>
          <a:p>
            <a:r>
              <a:rPr lang="en-GB" dirty="0"/>
              <a:t>Renal</a:t>
            </a:r>
          </a:p>
          <a:p>
            <a:r>
              <a:rPr lang="en-GB" dirty="0"/>
              <a:t>Haemorrhage </a:t>
            </a:r>
          </a:p>
          <a:p>
            <a:pPr marL="0" indent="0">
              <a:buNone/>
            </a:pPr>
            <a:endParaRPr lang="en-GB" dirty="0"/>
          </a:p>
        </p:txBody>
      </p:sp>
      <p:sp>
        <p:nvSpPr>
          <p:cNvPr id="2" name="Title 1">
            <a:extLst>
              <a:ext uri="{FF2B5EF4-FFF2-40B4-BE49-F238E27FC236}">
                <a16:creationId xmlns:a16="http://schemas.microsoft.com/office/drawing/2014/main" id="{4AAA6BF2-8291-4A8D-9E29-7D49D43291D1}"/>
              </a:ext>
            </a:extLst>
          </p:cNvPr>
          <p:cNvSpPr>
            <a:spLocks noGrp="1"/>
          </p:cNvSpPr>
          <p:nvPr>
            <p:ph type="title"/>
          </p:nvPr>
        </p:nvSpPr>
        <p:spPr/>
        <p:txBody>
          <a:bodyPr/>
          <a:lstStyle/>
          <a:p>
            <a:pPr>
              <a:lnSpc>
                <a:spcPct val="100000"/>
              </a:lnSpc>
            </a:pPr>
            <a:r>
              <a:rPr lang="en-GB" b="1" dirty="0"/>
              <a:t>Drug Class Adverse Effects</a:t>
            </a:r>
            <a:endParaRPr lang="en-GB" dirty="0"/>
          </a:p>
        </p:txBody>
      </p:sp>
      <p:sp>
        <p:nvSpPr>
          <p:cNvPr id="5" name="Content Placeholder 4">
            <a:extLst>
              <a:ext uri="{FF2B5EF4-FFF2-40B4-BE49-F238E27FC236}">
                <a16:creationId xmlns:a16="http://schemas.microsoft.com/office/drawing/2014/main" id="{250D76BE-989A-4ECB-8769-8BA0760468C6}"/>
              </a:ext>
            </a:extLst>
          </p:cNvPr>
          <p:cNvSpPr>
            <a:spLocks noGrp="1"/>
          </p:cNvSpPr>
          <p:nvPr>
            <p:ph sz="quarter" idx="15"/>
          </p:nvPr>
        </p:nvSpPr>
        <p:spPr/>
        <p:txBody>
          <a:bodyPr/>
          <a:lstStyle/>
          <a:p>
            <a:r>
              <a:rPr lang="en-GB" dirty="0"/>
              <a:t>Lovett JM, et al. N </a:t>
            </a:r>
            <a:r>
              <a:rPr lang="en-GB" dirty="0" err="1"/>
              <a:t>Eng</a:t>
            </a:r>
            <a:r>
              <a:rPr lang="en-GB" dirty="0"/>
              <a:t> J Med. 2007;359:378-90; </a:t>
            </a:r>
            <a:r>
              <a:rPr lang="en-GB" dirty="0" err="1"/>
              <a:t>Bruix</a:t>
            </a:r>
            <a:r>
              <a:rPr lang="en-GB" dirty="0"/>
              <a:t> J, et al. Lancet. 2017;389:56-66;</a:t>
            </a:r>
          </a:p>
        </p:txBody>
      </p:sp>
      <p:sp>
        <p:nvSpPr>
          <p:cNvPr id="4" name="TextBox 3">
            <a:extLst>
              <a:ext uri="{FF2B5EF4-FFF2-40B4-BE49-F238E27FC236}">
                <a16:creationId xmlns:a16="http://schemas.microsoft.com/office/drawing/2014/main" id="{F2FA024A-56FA-49DA-A8D1-8BE7CEA0D727}"/>
              </a:ext>
            </a:extLst>
          </p:cNvPr>
          <p:cNvSpPr txBox="1"/>
          <p:nvPr/>
        </p:nvSpPr>
        <p:spPr>
          <a:xfrm>
            <a:off x="6288360" y="1785590"/>
            <a:ext cx="4803007" cy="923330"/>
          </a:xfrm>
          <a:prstGeom prst="rect">
            <a:avLst/>
          </a:prstGeom>
          <a:noFill/>
        </p:spPr>
        <p:txBody>
          <a:bodyPr wrap="square" rtlCol="0">
            <a:spAutoFit/>
          </a:bodyPr>
          <a:lstStyle/>
          <a:p>
            <a:pPr algn="ctr"/>
            <a:r>
              <a:rPr lang="en-GB" dirty="0">
                <a:solidFill>
                  <a:schemeClr val="accent1"/>
                </a:solidFill>
              </a:rPr>
              <a:t>Variable frequency of adverse events given differential inhibition of various receptor tyrosine kinases inhibitors </a:t>
            </a:r>
          </a:p>
        </p:txBody>
      </p:sp>
      <p:pic>
        <p:nvPicPr>
          <p:cNvPr id="2050" name="Picture 2">
            <a:extLst>
              <a:ext uri="{FF2B5EF4-FFF2-40B4-BE49-F238E27FC236}">
                <a16:creationId xmlns:a16="http://schemas.microsoft.com/office/drawing/2014/main" id="{5C6B18DF-88EB-4FFD-9F1F-B35B7F7F6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3711" t="1544" r="15195" b="70807"/>
          <a:stretch/>
        </p:blipFill>
        <p:spPr bwMode="auto">
          <a:xfrm>
            <a:off x="7172879" y="2708920"/>
            <a:ext cx="3128210" cy="2316757"/>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314848DB-87EB-4676-8305-D4D351880910}"/>
              </a:ext>
            </a:extLst>
          </p:cNvPr>
          <p:cNvSpPr>
            <a:spLocks noGrp="1"/>
          </p:cNvSpPr>
          <p:nvPr>
            <p:ph type="sldNum" sz="quarter" idx="4"/>
          </p:nvPr>
        </p:nvSpPr>
        <p:spPr/>
        <p:txBody>
          <a:bodyPr/>
          <a:lstStyle/>
          <a:p>
            <a:fld id="{FCE43C0F-8A7B-3A4B-9DB5-B3472E36E833}" type="slidenum">
              <a:rPr lang="en-GB" smtClean="0"/>
              <a:pPr/>
              <a:t>59</a:t>
            </a:fld>
            <a:endParaRPr lang="en-GB" dirty="0"/>
          </a:p>
        </p:txBody>
      </p:sp>
    </p:spTree>
    <p:extLst>
      <p:ext uri="{BB962C8B-B14F-4D97-AF65-F5344CB8AC3E}">
        <p14:creationId xmlns:p14="http://schemas.microsoft.com/office/powerpoint/2010/main" val="82340504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375EB2-DF97-4BD6-95AA-6F3EB63796F1}"/>
              </a:ext>
            </a:extLst>
          </p:cNvPr>
          <p:cNvSpPr>
            <a:spLocks noGrp="1"/>
          </p:cNvSpPr>
          <p:nvPr>
            <p:ph type="title"/>
          </p:nvPr>
        </p:nvSpPr>
        <p:spPr/>
        <p:txBody>
          <a:bodyPr/>
          <a:lstStyle/>
          <a:p>
            <a:r>
              <a:rPr lang="en-GB" dirty="0"/>
              <a:t>Experts Knowledge share Agenda</a:t>
            </a:r>
          </a:p>
        </p:txBody>
      </p:sp>
      <p:sp>
        <p:nvSpPr>
          <p:cNvPr id="4" name="Slide Number Placeholder 3">
            <a:extLst>
              <a:ext uri="{FF2B5EF4-FFF2-40B4-BE49-F238E27FC236}">
                <a16:creationId xmlns:a16="http://schemas.microsoft.com/office/drawing/2014/main" id="{930B18B8-2DC2-4E4D-834A-3A877F9C907A}"/>
              </a:ext>
            </a:extLst>
          </p:cNvPr>
          <p:cNvSpPr>
            <a:spLocks noGrp="1"/>
          </p:cNvSpPr>
          <p:nvPr>
            <p:ph type="sldNum" sz="quarter" idx="4"/>
          </p:nvPr>
        </p:nvSpPr>
        <p:spPr/>
        <p:txBody>
          <a:bodyPr/>
          <a:lstStyle/>
          <a:p>
            <a:fld id="{FCE43C0F-8A7B-3A4B-9DB5-B3472E36E833}" type="slidenum">
              <a:rPr lang="en-GB" smtClean="0"/>
              <a:pPr/>
              <a:t>6</a:t>
            </a:fld>
            <a:endParaRPr lang="en-GB" dirty="0"/>
          </a:p>
        </p:txBody>
      </p:sp>
      <p:sp>
        <p:nvSpPr>
          <p:cNvPr id="5" name="Content Placeholder 4">
            <a:extLst>
              <a:ext uri="{FF2B5EF4-FFF2-40B4-BE49-F238E27FC236}">
                <a16:creationId xmlns:a16="http://schemas.microsoft.com/office/drawing/2014/main" id="{E1E531D2-471A-410D-9163-876D299873E3}"/>
              </a:ext>
            </a:extLst>
          </p:cNvPr>
          <p:cNvSpPr>
            <a:spLocks noGrp="1"/>
          </p:cNvSpPr>
          <p:nvPr>
            <p:ph sz="quarter" idx="15"/>
          </p:nvPr>
        </p:nvSpPr>
        <p:spPr/>
        <p:txBody>
          <a:bodyPr/>
          <a:lstStyle/>
          <a:p>
            <a:endParaRPr lang="en-GB"/>
          </a:p>
        </p:txBody>
      </p:sp>
      <p:graphicFrame>
        <p:nvGraphicFramePr>
          <p:cNvPr id="7" name="Content Placeholder 5">
            <a:extLst>
              <a:ext uri="{FF2B5EF4-FFF2-40B4-BE49-F238E27FC236}">
                <a16:creationId xmlns:a16="http://schemas.microsoft.com/office/drawing/2014/main" id="{7C6CB704-B486-8E48-860F-1EF5FF5D679D}"/>
              </a:ext>
            </a:extLst>
          </p:cNvPr>
          <p:cNvGraphicFramePr>
            <a:graphicFrameLocks/>
          </p:cNvGraphicFramePr>
          <p:nvPr>
            <p:extLst>
              <p:ext uri="{D42A27DB-BD31-4B8C-83A1-F6EECF244321}">
                <p14:modId xmlns:p14="http://schemas.microsoft.com/office/powerpoint/2010/main" val="238469477"/>
              </p:ext>
            </p:extLst>
          </p:nvPr>
        </p:nvGraphicFramePr>
        <p:xfrm>
          <a:off x="615616" y="1460186"/>
          <a:ext cx="10966784" cy="4339982"/>
        </p:xfrm>
        <a:graphic>
          <a:graphicData uri="http://schemas.openxmlformats.org/drawingml/2006/table">
            <a:tbl>
              <a:tblPr firstRow="1" bandRow="1">
                <a:tableStyleId>{5C22544A-7EE6-4342-B048-85BDC9FD1C3A}</a:tableStyleId>
              </a:tblPr>
              <a:tblGrid>
                <a:gridCol w="7605828">
                  <a:extLst>
                    <a:ext uri="{9D8B030D-6E8A-4147-A177-3AD203B41FA5}">
                      <a16:colId xmlns:a16="http://schemas.microsoft.com/office/drawing/2014/main" val="20001"/>
                    </a:ext>
                  </a:extLst>
                </a:gridCol>
                <a:gridCol w="3360956">
                  <a:extLst>
                    <a:ext uri="{9D8B030D-6E8A-4147-A177-3AD203B41FA5}">
                      <a16:colId xmlns:a16="http://schemas.microsoft.com/office/drawing/2014/main" val="20002"/>
                    </a:ext>
                  </a:extLst>
                </a:gridCol>
              </a:tblGrid>
              <a:tr h="423941">
                <a:tc>
                  <a:txBody>
                    <a:bodyPr/>
                    <a:lstStyle/>
                    <a:p>
                      <a:r>
                        <a:rPr lang="en-GB" sz="2000" dirty="0">
                          <a:latin typeface="+mj-lt"/>
                          <a:ea typeface="PT Sans" panose="020B0503020203020204" pitchFamily="34" charset="0"/>
                        </a:rPr>
                        <a:t>Topic</a:t>
                      </a:r>
                    </a:p>
                  </a:txBody>
                  <a:tcPr/>
                </a:tc>
                <a:tc>
                  <a:txBody>
                    <a:bodyPr/>
                    <a:lstStyle/>
                    <a:p>
                      <a:pPr algn="ctr"/>
                      <a:r>
                        <a:rPr lang="en-GB" sz="2000" dirty="0">
                          <a:latin typeface="+mj-lt"/>
                          <a:ea typeface="PT Sans" panose="020B0503020203020204" pitchFamily="34" charset="0"/>
                        </a:rPr>
                        <a:t>Facilitator</a:t>
                      </a:r>
                    </a:p>
                  </a:txBody>
                  <a:tcPr/>
                </a:tc>
                <a:extLst>
                  <a:ext uri="{0D108BD9-81ED-4DB2-BD59-A6C34878D82A}">
                    <a16:rowId xmlns:a16="http://schemas.microsoft.com/office/drawing/2014/main" val="10000"/>
                  </a:ext>
                </a:extLst>
              </a:tr>
              <a:tr h="440200">
                <a:tc>
                  <a:txBody>
                    <a:bodyPr/>
                    <a:lstStyle/>
                    <a:p>
                      <a:pPr marL="9525" indent="0">
                        <a:tabLst/>
                      </a:pPr>
                      <a:r>
                        <a:rPr lang="en-GB" sz="1600" dirty="0">
                          <a:solidFill>
                            <a:schemeClr val="tx2">
                              <a:lumMod val="75000"/>
                            </a:schemeClr>
                          </a:solidFill>
                          <a:latin typeface="+mj-lt"/>
                          <a:ea typeface="PT Sans" panose="020B0503020203020204" pitchFamily="34" charset="0"/>
                        </a:rPr>
                        <a:t>Welcome and introductions</a:t>
                      </a:r>
                    </a:p>
                  </a:txBody>
                  <a:tcPr anchor="ctr">
                    <a:solidFill>
                      <a:schemeClr val="bg1">
                        <a:lumMod val="95000"/>
                      </a:schemeClr>
                    </a:solidFill>
                  </a:tcPr>
                </a:tc>
                <a:tc>
                  <a:txBody>
                    <a:bodyPr/>
                    <a:lstStyle/>
                    <a:p>
                      <a:pPr algn="ctr"/>
                      <a:r>
                        <a:rPr lang="en-GB" sz="1600" kern="1200" dirty="0">
                          <a:solidFill>
                            <a:schemeClr val="tx2">
                              <a:lumMod val="75000"/>
                            </a:schemeClr>
                          </a:solidFill>
                          <a:latin typeface="+mn-lt"/>
                          <a:ea typeface="PT Sans" panose="020B0503020203020204" pitchFamily="34" charset="0"/>
                          <a:cs typeface="+mn-cs"/>
                        </a:rPr>
                        <a:t>COR2ED</a:t>
                      </a:r>
                      <a:endParaRPr lang="en-GB" sz="1600" dirty="0">
                        <a:solidFill>
                          <a:schemeClr val="tx2">
                            <a:lumMod val="75000"/>
                          </a:schemeClr>
                        </a:solidFill>
                        <a:latin typeface="+mj-lt"/>
                        <a:ea typeface="PT Sans" panose="020B0503020203020204"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440200">
                <a:tc>
                  <a:txBody>
                    <a:bodyPr/>
                    <a:lstStyle/>
                    <a:p>
                      <a:pPr marL="0" indent="0">
                        <a:buNone/>
                      </a:pPr>
                      <a:r>
                        <a:rPr lang="en-GB" sz="1600" dirty="0">
                          <a:solidFill>
                            <a:schemeClr val="tx2">
                              <a:lumMod val="75000"/>
                            </a:schemeClr>
                          </a:solidFill>
                        </a:rPr>
                        <a:t>Who can benefit from VEGFR-TKIs monotherapy today?</a:t>
                      </a:r>
                      <a:endParaRPr lang="en-GB" sz="1600" i="0" dirty="0">
                        <a:solidFill>
                          <a:schemeClr val="tx2">
                            <a:lumMod val="75000"/>
                          </a:schemeClr>
                        </a:solidFill>
                      </a:endParaRPr>
                    </a:p>
                  </a:txBody>
                  <a:tcPr anchor="ctr">
                    <a:solidFill>
                      <a:schemeClr val="bg1">
                        <a:lumMod val="95000"/>
                        <a:alpha val="20000"/>
                      </a:schemeClr>
                    </a:solidFill>
                  </a:tcPr>
                </a:tc>
                <a:tc>
                  <a:txBody>
                    <a:bodyPr/>
                    <a:lstStyle/>
                    <a:p>
                      <a:pPr algn="ctr"/>
                      <a:r>
                        <a:rPr lang="en-GB" sz="1600" dirty="0">
                          <a:solidFill>
                            <a:schemeClr val="tx2">
                              <a:lumMod val="75000"/>
                            </a:schemeClr>
                          </a:solidFill>
                        </a:rPr>
                        <a:t>Richard Finn</a:t>
                      </a:r>
                    </a:p>
                  </a:txBody>
                  <a:tcPr anchor="ctr">
                    <a:solidFill>
                      <a:schemeClr val="bg1">
                        <a:lumMod val="95000"/>
                        <a:alpha val="20000"/>
                      </a:schemeClr>
                    </a:solidFill>
                  </a:tcPr>
                </a:tc>
                <a:extLst>
                  <a:ext uri="{0D108BD9-81ED-4DB2-BD59-A6C34878D82A}">
                    <a16:rowId xmlns:a16="http://schemas.microsoft.com/office/drawing/2014/main" val="10003"/>
                  </a:ext>
                </a:extLst>
              </a:tr>
              <a:tr h="440200">
                <a:tc>
                  <a:txBody>
                    <a:bodyPr/>
                    <a:lstStyle/>
                    <a:p>
                      <a:pPr marL="9525" marR="0" lvl="0" indent="0" algn="l" defTabSz="4572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rPr>
                        <a:t>Treating patients with VEGFR-TKIs monotherapy: What are the treatment related adverse events and how to manage them? </a:t>
                      </a:r>
                      <a:endParaRPr lang="en-GB" sz="1600" b="0" kern="1200" dirty="0">
                        <a:solidFill>
                          <a:schemeClr val="tx2">
                            <a:lumMod val="75000"/>
                          </a:schemeClr>
                        </a:solidFill>
                        <a:latin typeface="+mj-lt"/>
                        <a:ea typeface="PT Sans" panose="020B0503020203020204" pitchFamily="34" charset="0"/>
                        <a:cs typeface="+mn-cs"/>
                      </a:endParaRPr>
                    </a:p>
                  </a:txBody>
                  <a:tcPr marL="67710" marR="67710" anchor="ctr">
                    <a:solidFill>
                      <a:schemeClr val="bg1">
                        <a:lumMod val="95000"/>
                        <a:alpha val="20000"/>
                      </a:schemeClr>
                    </a:solidFill>
                  </a:tcPr>
                </a:tc>
                <a:tc>
                  <a:txBody>
                    <a:bodyPr/>
                    <a:lstStyle/>
                    <a:p>
                      <a:pPr algn="ctr"/>
                      <a:r>
                        <a:rPr lang="en-GB" sz="1600" dirty="0">
                          <a:solidFill>
                            <a:schemeClr val="tx2">
                              <a:lumMod val="75000"/>
                            </a:schemeClr>
                          </a:solidFill>
                        </a:rPr>
                        <a:t>James Harding</a:t>
                      </a:r>
                    </a:p>
                  </a:txBody>
                  <a:tcPr anchor="ctr">
                    <a:solidFill>
                      <a:schemeClr val="bg1">
                        <a:lumMod val="95000"/>
                        <a:alpha val="20000"/>
                      </a:schemeClr>
                    </a:solidFill>
                  </a:tcPr>
                </a:tc>
                <a:extLst>
                  <a:ext uri="{0D108BD9-81ED-4DB2-BD59-A6C34878D82A}">
                    <a16:rowId xmlns:a16="http://schemas.microsoft.com/office/drawing/2014/main" val="2030203742"/>
                  </a:ext>
                </a:extLst>
              </a:tr>
              <a:tr h="440200">
                <a:tc>
                  <a:txBody>
                    <a:bodyPr/>
                    <a:lstStyle/>
                    <a:p>
                      <a:pPr marL="0" indent="0">
                        <a:buNone/>
                      </a:pPr>
                      <a:r>
                        <a:rPr lang="en-GB" sz="1600" i="0" dirty="0">
                          <a:solidFill>
                            <a:schemeClr val="tx2">
                              <a:lumMod val="75000"/>
                            </a:schemeClr>
                          </a:solidFill>
                        </a:rPr>
                        <a:t>What did we learn from the real-world data? What can we translate into clinical practice? </a:t>
                      </a:r>
                    </a:p>
                  </a:txBody>
                  <a:tcPr marL="67710" marR="67710" anchor="ctr">
                    <a:solidFill>
                      <a:schemeClr val="bg1">
                        <a:lumMod val="95000"/>
                      </a:schemeClr>
                    </a:solidFill>
                  </a:tcPr>
                </a:tc>
                <a:tc>
                  <a:txBody>
                    <a:bodyPr/>
                    <a:lstStyle/>
                    <a:p>
                      <a:pPr algn="ctr"/>
                      <a:r>
                        <a:rPr lang="en-GB" sz="1600" dirty="0">
                          <a:solidFill>
                            <a:schemeClr val="tx2">
                              <a:lumMod val="75000"/>
                            </a:schemeClr>
                          </a:solidFill>
                        </a:rPr>
                        <a:t>Mohamed </a:t>
                      </a:r>
                      <a:r>
                        <a:rPr lang="en-GB" sz="1600" dirty="0" err="1">
                          <a:solidFill>
                            <a:schemeClr val="tx2">
                              <a:lumMod val="75000"/>
                            </a:schemeClr>
                          </a:solidFill>
                        </a:rPr>
                        <a:t>Bouattour</a:t>
                      </a:r>
                      <a:endParaRPr lang="en-GB" sz="1600" dirty="0">
                        <a:solidFill>
                          <a:schemeClr val="tx2">
                            <a:lumMod val="75000"/>
                          </a:schemeClr>
                        </a:solidFill>
                      </a:endParaRPr>
                    </a:p>
                  </a:txBody>
                  <a:tcPr anchor="ctr">
                    <a:solidFill>
                      <a:schemeClr val="bg1">
                        <a:lumMod val="95000"/>
                      </a:schemeClr>
                    </a:solidFill>
                  </a:tcPr>
                </a:tc>
                <a:extLst>
                  <a:ext uri="{0D108BD9-81ED-4DB2-BD59-A6C34878D82A}">
                    <a16:rowId xmlns:a16="http://schemas.microsoft.com/office/drawing/2014/main" val="10004"/>
                  </a:ext>
                </a:extLst>
              </a:tr>
              <a:tr h="60338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600" i="0" kern="1200" dirty="0">
                          <a:solidFill>
                            <a:schemeClr val="tx2">
                              <a:lumMod val="75000"/>
                            </a:schemeClr>
                          </a:solidFill>
                          <a:latin typeface="+mn-lt"/>
                          <a:ea typeface="+mn-ea"/>
                          <a:cs typeface="+mn-cs"/>
                        </a:rPr>
                        <a:t>A review of relevant data presented at ASCO GI and a  look to future treatments </a:t>
                      </a:r>
                    </a:p>
                  </a:txBody>
                  <a:tcPr anchor="ctr">
                    <a:solidFill>
                      <a:schemeClr val="bg1">
                        <a:lumMod val="95000"/>
                        <a:alpha val="2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i="0" kern="1200" dirty="0">
                          <a:solidFill>
                            <a:schemeClr val="tx2">
                              <a:lumMod val="75000"/>
                            </a:schemeClr>
                          </a:solidFill>
                          <a:latin typeface="+mn-lt"/>
                          <a:ea typeface="+mn-ea"/>
                          <a:cs typeface="+mn-cs"/>
                        </a:rPr>
                        <a:t>Su Pin Choo </a:t>
                      </a:r>
                    </a:p>
                  </a:txBody>
                  <a:tcPr anchor="ctr">
                    <a:solidFill>
                      <a:schemeClr val="bg1">
                        <a:lumMod val="95000"/>
                        <a:alpha val="20000"/>
                      </a:schemeClr>
                    </a:solidFill>
                  </a:tcPr>
                </a:tc>
                <a:extLst>
                  <a:ext uri="{0D108BD9-81ED-4DB2-BD59-A6C34878D82A}">
                    <a16:rowId xmlns:a16="http://schemas.microsoft.com/office/drawing/2014/main" val="10005"/>
                  </a:ext>
                </a:extLst>
              </a:tr>
              <a:tr h="603381">
                <a:tc>
                  <a:txBody>
                    <a:bodyPr/>
                    <a:lstStyle/>
                    <a:p>
                      <a:r>
                        <a:rPr lang="en-GB" sz="1600" dirty="0">
                          <a:solidFill>
                            <a:schemeClr val="tx2">
                              <a:lumMod val="75000"/>
                            </a:schemeClr>
                          </a:solidFill>
                          <a:latin typeface="+mj-lt"/>
                          <a:ea typeface="PT Sans" panose="020B0503020203020204" pitchFamily="34" charset="0"/>
                        </a:rPr>
                        <a:t>A look to future treatments and closing</a:t>
                      </a:r>
                      <a:r>
                        <a:rPr lang="en-GB" sz="1600" baseline="0" dirty="0">
                          <a:solidFill>
                            <a:schemeClr val="tx2">
                              <a:lumMod val="75000"/>
                            </a:schemeClr>
                          </a:solidFill>
                          <a:latin typeface="+mj-lt"/>
                          <a:ea typeface="PT Sans" panose="020B0503020203020204" pitchFamily="34" charset="0"/>
                        </a:rPr>
                        <a:t> remarks</a:t>
                      </a:r>
                      <a:endParaRPr lang="en-GB" sz="1600" dirty="0">
                        <a:solidFill>
                          <a:schemeClr val="tx2">
                            <a:lumMod val="75000"/>
                          </a:schemeClr>
                        </a:solidFill>
                        <a:latin typeface="+mj-lt"/>
                        <a:ea typeface="PT Sans" panose="020B0503020203020204" pitchFamily="34" charset="0"/>
                      </a:endParaRPr>
                    </a:p>
                  </a:txBody>
                  <a:tcPr anchor="ctr">
                    <a:solidFill>
                      <a:schemeClr val="bg1">
                        <a:lumMod val="95000"/>
                        <a:alpha val="20000"/>
                      </a:schemeClr>
                    </a:solidFill>
                  </a:tcPr>
                </a:tc>
                <a:tc>
                  <a:txBody>
                    <a:bodyPr/>
                    <a:lstStyle/>
                    <a:p>
                      <a:pPr algn="ctr"/>
                      <a:r>
                        <a:rPr lang="en-GB" sz="1600" dirty="0">
                          <a:solidFill>
                            <a:schemeClr val="tx2">
                              <a:lumMod val="75000"/>
                            </a:schemeClr>
                          </a:solidFill>
                        </a:rPr>
                        <a:t>Richard Finn</a:t>
                      </a:r>
                    </a:p>
                  </a:txBody>
                  <a:tcPr anchor="ctr">
                    <a:solidFill>
                      <a:schemeClr val="bg1">
                        <a:lumMod val="95000"/>
                        <a:alpha val="20000"/>
                      </a:schemeClr>
                    </a:solidFill>
                  </a:tcPr>
                </a:tc>
                <a:extLst>
                  <a:ext uri="{0D108BD9-81ED-4DB2-BD59-A6C34878D82A}">
                    <a16:rowId xmlns:a16="http://schemas.microsoft.com/office/drawing/2014/main" val="3774163117"/>
                  </a:ext>
                </a:extLst>
              </a:tr>
              <a:tr h="440200">
                <a:tc>
                  <a:txBody>
                    <a:bodyPr/>
                    <a:lstStyle/>
                    <a:p>
                      <a:r>
                        <a:rPr lang="en-US" sz="1600" dirty="0">
                          <a:solidFill>
                            <a:schemeClr val="tx2">
                              <a:lumMod val="75000"/>
                            </a:schemeClr>
                          </a:solidFill>
                          <a:latin typeface="+mj-lt"/>
                          <a:ea typeface="PT Sans" panose="020B0503020203020204" pitchFamily="34" charset="0"/>
                        </a:rPr>
                        <a:t>D</a:t>
                      </a:r>
                      <a:r>
                        <a:rPr lang="en-GB" sz="1600" dirty="0" err="1">
                          <a:solidFill>
                            <a:schemeClr val="tx2">
                              <a:lumMod val="75000"/>
                            </a:schemeClr>
                          </a:solidFill>
                          <a:latin typeface="+mj-lt"/>
                          <a:ea typeface="PT Sans" panose="020B0503020203020204" pitchFamily="34" charset="0"/>
                        </a:rPr>
                        <a:t>iscussion</a:t>
                      </a:r>
                      <a:r>
                        <a:rPr lang="en-GB" sz="1600" dirty="0">
                          <a:solidFill>
                            <a:schemeClr val="tx2">
                              <a:lumMod val="75000"/>
                            </a:schemeClr>
                          </a:solidFill>
                          <a:latin typeface="+mj-lt"/>
                          <a:ea typeface="PT Sans" panose="020B0503020203020204" pitchFamily="34" charset="0"/>
                        </a:rPr>
                        <a:t> and Question and Answers Session</a:t>
                      </a:r>
                    </a:p>
                  </a:txBody>
                  <a:tcPr anchor="c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600" dirty="0">
                          <a:solidFill>
                            <a:schemeClr val="tx2">
                              <a:lumMod val="75000"/>
                            </a:schemeClr>
                          </a:solidFill>
                          <a:latin typeface="+mj-lt"/>
                          <a:ea typeface="PT Sans" panose="020B0503020203020204" pitchFamily="34" charset="0"/>
                        </a:rPr>
                        <a:t>All</a:t>
                      </a:r>
                    </a:p>
                  </a:txBody>
                  <a:tcPr anchor="ctr">
                    <a:solidFill>
                      <a:schemeClr val="bg1">
                        <a:lumMod val="95000"/>
                      </a:schemeClr>
                    </a:solidFill>
                  </a:tcPr>
                </a:tc>
                <a:extLst>
                  <a:ext uri="{0D108BD9-81ED-4DB2-BD59-A6C34878D82A}">
                    <a16:rowId xmlns:a16="http://schemas.microsoft.com/office/drawing/2014/main" val="10008"/>
                  </a:ext>
                </a:extLst>
              </a:tr>
              <a:tr h="369359">
                <a:tc>
                  <a:txBody>
                    <a:bodyPr/>
                    <a:lstStyle/>
                    <a:p>
                      <a:r>
                        <a:rPr lang="en-GB" sz="1600" dirty="0">
                          <a:solidFill>
                            <a:schemeClr val="tx2">
                              <a:lumMod val="75000"/>
                            </a:schemeClr>
                          </a:solidFill>
                          <a:latin typeface="+mj-lt"/>
                          <a:ea typeface="PT Sans" panose="020B0503020203020204" pitchFamily="34" charset="0"/>
                        </a:rPr>
                        <a:t>Close</a:t>
                      </a:r>
                    </a:p>
                  </a:txBody>
                  <a:tcPr anchor="ctr">
                    <a:lnB w="12700" cap="flat" cmpd="sng" algn="ctr">
                      <a:solidFill>
                        <a:schemeClr val="accent1"/>
                      </a:solidFill>
                      <a:prstDash val="solid"/>
                      <a:round/>
                      <a:headEnd type="none" w="med" len="med"/>
                      <a:tailEnd type="none" w="med" len="med"/>
                    </a:lnB>
                    <a:solidFill>
                      <a:schemeClr val="bg1">
                        <a:lumMod val="95000"/>
                        <a:alpha val="20000"/>
                      </a:schemeClr>
                    </a:solidFill>
                  </a:tcPr>
                </a:tc>
                <a:tc>
                  <a:txBody>
                    <a:bodyPr/>
                    <a:lstStyle/>
                    <a:p>
                      <a:pPr algn="ctr"/>
                      <a:r>
                        <a:rPr lang="en-GB" sz="1600" kern="1200" dirty="0">
                          <a:solidFill>
                            <a:schemeClr val="tx2">
                              <a:lumMod val="75000"/>
                            </a:schemeClr>
                          </a:solidFill>
                          <a:latin typeface="+mn-lt"/>
                          <a:ea typeface="PT Sans" panose="020B0503020203020204" pitchFamily="34" charset="0"/>
                          <a:cs typeface="+mn-cs"/>
                        </a:rPr>
                        <a:t>COR2ED</a:t>
                      </a:r>
                    </a:p>
                  </a:txBody>
                  <a:tcPr anchor="ctr">
                    <a:lnB w="12700" cap="flat" cmpd="sng" algn="ctr">
                      <a:solidFill>
                        <a:schemeClr val="accent1"/>
                      </a:solidFill>
                      <a:prstDash val="solid"/>
                      <a:round/>
                      <a:headEnd type="none" w="med" len="med"/>
                      <a:tailEnd type="none" w="med" len="med"/>
                    </a:lnB>
                    <a:solidFill>
                      <a:schemeClr val="bg1">
                        <a:lumMod val="95000"/>
                        <a:alpha val="20000"/>
                      </a:schemeClr>
                    </a:solidFill>
                  </a:tcPr>
                </a:tc>
                <a:extLst>
                  <a:ext uri="{0D108BD9-81ED-4DB2-BD59-A6C34878D82A}">
                    <a16:rowId xmlns:a16="http://schemas.microsoft.com/office/drawing/2014/main" val="3778612470"/>
                  </a:ext>
                </a:extLst>
              </a:tr>
            </a:tbl>
          </a:graphicData>
        </a:graphic>
      </p:graphicFrame>
      <p:sp>
        <p:nvSpPr>
          <p:cNvPr id="19" name="TextBox 18">
            <a:extLst>
              <a:ext uri="{FF2B5EF4-FFF2-40B4-BE49-F238E27FC236}">
                <a16:creationId xmlns:a16="http://schemas.microsoft.com/office/drawing/2014/main" id="{D18FAA98-DA36-423D-8610-26064F71DC0E}"/>
              </a:ext>
            </a:extLst>
          </p:cNvPr>
          <p:cNvSpPr txBox="1"/>
          <p:nvPr/>
        </p:nvSpPr>
        <p:spPr>
          <a:xfrm>
            <a:off x="551385" y="681226"/>
            <a:ext cx="9145016" cy="923330"/>
          </a:xfrm>
          <a:prstGeom prst="rect">
            <a:avLst/>
          </a:prstGeom>
          <a:noFill/>
        </p:spPr>
        <p:txBody>
          <a:bodyPr wrap="square">
            <a:spAutoFit/>
          </a:bodyPr>
          <a:lstStyle/>
          <a:p>
            <a:r>
              <a:rPr lang="en-US" b="1" dirty="0">
                <a:solidFill>
                  <a:schemeClr val="tx2"/>
                </a:solidFill>
              </a:rPr>
              <a:t>Appropriate selection of patients for 1</a:t>
            </a:r>
            <a:r>
              <a:rPr lang="en-US" b="1" baseline="30000" dirty="0">
                <a:solidFill>
                  <a:schemeClr val="tx2"/>
                </a:solidFill>
              </a:rPr>
              <a:t>st</a:t>
            </a:r>
            <a:r>
              <a:rPr lang="en-US" b="1" dirty="0">
                <a:solidFill>
                  <a:schemeClr val="tx2"/>
                </a:solidFill>
              </a:rPr>
              <a:t> line monotherapy in </a:t>
            </a:r>
          </a:p>
          <a:p>
            <a:r>
              <a:rPr lang="en-US" b="1" dirty="0">
                <a:solidFill>
                  <a:schemeClr val="tx2"/>
                </a:solidFill>
              </a:rPr>
              <a:t>advanced or unresectable HCC and treatment management in relation with AEs</a:t>
            </a:r>
            <a:br>
              <a:rPr lang="en-US" b="1" dirty="0">
                <a:solidFill>
                  <a:schemeClr val="tx2"/>
                </a:solidFill>
              </a:rPr>
            </a:br>
            <a:endParaRPr lang="en-US" b="1" dirty="0">
              <a:solidFill>
                <a:schemeClr val="tx2"/>
              </a:solidFill>
            </a:endParaRPr>
          </a:p>
        </p:txBody>
      </p:sp>
    </p:spTree>
    <p:extLst>
      <p:ext uri="{BB962C8B-B14F-4D97-AF65-F5344CB8AC3E}">
        <p14:creationId xmlns:p14="http://schemas.microsoft.com/office/powerpoint/2010/main" val="2273469982"/>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48A64-8ABA-44C5-93E0-F90D8BD1BF63}"/>
              </a:ext>
            </a:extLst>
          </p:cNvPr>
          <p:cNvSpPr>
            <a:spLocks noGrp="1"/>
          </p:cNvSpPr>
          <p:nvPr>
            <p:ph type="title"/>
          </p:nvPr>
        </p:nvSpPr>
        <p:spPr>
          <a:xfrm>
            <a:off x="623889" y="248400"/>
            <a:ext cx="8740800" cy="806400"/>
          </a:xfrm>
        </p:spPr>
        <p:txBody>
          <a:bodyPr>
            <a:normAutofit fontScale="90000"/>
          </a:bodyPr>
          <a:lstStyle/>
          <a:p>
            <a:r>
              <a:rPr lang="en-GB" b="1" dirty="0">
                <a:solidFill>
                  <a:schemeClr val="tx2"/>
                </a:solidFill>
              </a:rPr>
              <a:t>Common </a:t>
            </a:r>
            <a:r>
              <a:rPr lang="en-GB" b="1" dirty="0" err="1">
                <a:solidFill>
                  <a:schemeClr val="tx2"/>
                </a:solidFill>
              </a:rPr>
              <a:t>Ae</a:t>
            </a:r>
            <a:r>
              <a:rPr lang="en-GB" b="1" cap="none" dirty="0" err="1">
                <a:solidFill>
                  <a:schemeClr val="tx2"/>
                </a:solidFill>
              </a:rPr>
              <a:t>s</a:t>
            </a:r>
            <a:r>
              <a:rPr lang="en-GB" b="1" dirty="0">
                <a:solidFill>
                  <a:schemeClr val="tx2"/>
                </a:solidFill>
              </a:rPr>
              <a:t> of Antiangiogenic Treatment in HCC</a:t>
            </a:r>
          </a:p>
        </p:txBody>
      </p:sp>
      <p:graphicFrame>
        <p:nvGraphicFramePr>
          <p:cNvPr id="3" name="Table 3">
            <a:extLst>
              <a:ext uri="{FF2B5EF4-FFF2-40B4-BE49-F238E27FC236}">
                <a16:creationId xmlns:a16="http://schemas.microsoft.com/office/drawing/2014/main" id="{3FFA88C2-3173-4727-A286-BA6FB3A13C5A}"/>
              </a:ext>
            </a:extLst>
          </p:cNvPr>
          <p:cNvGraphicFramePr>
            <a:graphicFrameLocks noGrp="1"/>
          </p:cNvGraphicFramePr>
          <p:nvPr>
            <p:extLst>
              <p:ext uri="{D42A27DB-BD31-4B8C-83A1-F6EECF244321}">
                <p14:modId xmlns:p14="http://schemas.microsoft.com/office/powerpoint/2010/main" val="1835320892"/>
              </p:ext>
            </p:extLst>
          </p:nvPr>
        </p:nvGraphicFramePr>
        <p:xfrm>
          <a:off x="1849090" y="1412875"/>
          <a:ext cx="9719518" cy="4602744"/>
        </p:xfrm>
        <a:graphic>
          <a:graphicData uri="http://schemas.openxmlformats.org/drawingml/2006/table">
            <a:tbl>
              <a:tblPr firstRow="1" bandRow="1">
                <a:tableStyleId>{5C22544A-7EE6-4342-B048-85BDC9FD1C3A}</a:tableStyleId>
              </a:tblPr>
              <a:tblGrid>
                <a:gridCol w="1619518">
                  <a:extLst>
                    <a:ext uri="{9D8B030D-6E8A-4147-A177-3AD203B41FA5}">
                      <a16:colId xmlns:a16="http://schemas.microsoft.com/office/drawing/2014/main" val="3444728641"/>
                    </a:ext>
                  </a:extLst>
                </a:gridCol>
                <a:gridCol w="1620000">
                  <a:extLst>
                    <a:ext uri="{9D8B030D-6E8A-4147-A177-3AD203B41FA5}">
                      <a16:colId xmlns:a16="http://schemas.microsoft.com/office/drawing/2014/main" val="41406950"/>
                    </a:ext>
                  </a:extLst>
                </a:gridCol>
                <a:gridCol w="1620000">
                  <a:extLst>
                    <a:ext uri="{9D8B030D-6E8A-4147-A177-3AD203B41FA5}">
                      <a16:colId xmlns:a16="http://schemas.microsoft.com/office/drawing/2014/main" val="2033409718"/>
                    </a:ext>
                  </a:extLst>
                </a:gridCol>
                <a:gridCol w="1620000">
                  <a:extLst>
                    <a:ext uri="{9D8B030D-6E8A-4147-A177-3AD203B41FA5}">
                      <a16:colId xmlns:a16="http://schemas.microsoft.com/office/drawing/2014/main" val="2384044401"/>
                    </a:ext>
                  </a:extLst>
                </a:gridCol>
                <a:gridCol w="1620000">
                  <a:extLst>
                    <a:ext uri="{9D8B030D-6E8A-4147-A177-3AD203B41FA5}">
                      <a16:colId xmlns:a16="http://schemas.microsoft.com/office/drawing/2014/main" val="743494672"/>
                    </a:ext>
                  </a:extLst>
                </a:gridCol>
                <a:gridCol w="1620000">
                  <a:extLst>
                    <a:ext uri="{9D8B030D-6E8A-4147-A177-3AD203B41FA5}">
                      <a16:colId xmlns:a16="http://schemas.microsoft.com/office/drawing/2014/main" val="3587184870"/>
                    </a:ext>
                  </a:extLst>
                </a:gridCol>
              </a:tblGrid>
              <a:tr h="766533">
                <a:tc>
                  <a:txBody>
                    <a:bodyPr/>
                    <a:lstStyle/>
                    <a:p>
                      <a:pPr>
                        <a:lnSpc>
                          <a:spcPct val="90000"/>
                        </a:lnSpc>
                      </a:pPr>
                      <a:r>
                        <a:rPr lang="en-US" dirty="0"/>
                        <a:t>Treatment Related Event </a:t>
                      </a:r>
                    </a:p>
                  </a:txBody>
                  <a:tcPr marT="36000" marB="36000"/>
                </a:tc>
                <a:tc>
                  <a:txBody>
                    <a:bodyPr/>
                    <a:lstStyle/>
                    <a:p>
                      <a:pPr algn="ctr">
                        <a:lnSpc>
                          <a:spcPct val="90000"/>
                        </a:lnSpc>
                      </a:pPr>
                      <a:r>
                        <a:rPr lang="en-US" dirty="0"/>
                        <a:t>REFLECT</a:t>
                      </a:r>
                      <a:r>
                        <a:rPr lang="en-US" baseline="30000" dirty="0"/>
                        <a:t>1</a:t>
                      </a:r>
                    </a:p>
                    <a:p>
                      <a:pPr algn="ctr">
                        <a:lnSpc>
                          <a:spcPct val="90000"/>
                        </a:lnSpc>
                      </a:pPr>
                      <a:r>
                        <a:rPr lang="en-US" dirty="0"/>
                        <a:t>N = 475</a:t>
                      </a:r>
                    </a:p>
                    <a:p>
                      <a:pPr algn="ctr">
                        <a:lnSpc>
                          <a:spcPct val="90000"/>
                        </a:lnSpc>
                      </a:pPr>
                      <a:r>
                        <a:rPr lang="en-US" dirty="0"/>
                        <a:t>(%)</a:t>
                      </a:r>
                    </a:p>
                  </a:txBody>
                  <a:tcPr marT="36000" marB="36000"/>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t>REFLECT</a:t>
                      </a:r>
                      <a:r>
                        <a:rPr lang="en-US" baseline="30000" dirty="0"/>
                        <a:t>1</a:t>
                      </a:r>
                    </a:p>
                    <a:p>
                      <a:pPr algn="ctr">
                        <a:lnSpc>
                          <a:spcPct val="90000"/>
                        </a:lnSpc>
                      </a:pPr>
                      <a:r>
                        <a:rPr lang="en-US" dirty="0"/>
                        <a:t>N = 476</a:t>
                      </a:r>
                    </a:p>
                    <a:p>
                      <a:pPr algn="ctr">
                        <a:lnSpc>
                          <a:spcPct val="90000"/>
                        </a:lnSpc>
                      </a:pPr>
                      <a:r>
                        <a:rPr lang="en-US" dirty="0"/>
                        <a:t>(%)</a:t>
                      </a:r>
                    </a:p>
                  </a:txBody>
                  <a:tcPr marT="36000" marB="36000"/>
                </a:tc>
                <a:tc>
                  <a:txBody>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t>RESORCE</a:t>
                      </a:r>
                      <a:r>
                        <a:rPr lang="en-US" baseline="30000" dirty="0"/>
                        <a:t>2</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t>N = 374</a:t>
                      </a:r>
                    </a:p>
                    <a:p>
                      <a:pPr marL="0" marR="0" lvl="0" indent="0" algn="ctr" defTabSz="914400" rtl="0" eaLnBrk="1" fontAlgn="auto" latinLnBrk="0" hangingPunct="1">
                        <a:lnSpc>
                          <a:spcPct val="90000"/>
                        </a:lnSpc>
                        <a:spcBef>
                          <a:spcPts val="0"/>
                        </a:spcBef>
                        <a:spcAft>
                          <a:spcPts val="0"/>
                        </a:spcAft>
                        <a:buClrTx/>
                        <a:buSzTx/>
                        <a:buFontTx/>
                        <a:buNone/>
                        <a:tabLst/>
                        <a:defRPr/>
                      </a:pPr>
                      <a:r>
                        <a:rPr lang="en-US" dirty="0"/>
                        <a:t>(%)</a:t>
                      </a:r>
                    </a:p>
                  </a:txBody>
                  <a:tcPr marT="36000" marB="36000"/>
                </a:tc>
                <a:tc>
                  <a:txBody>
                    <a:bodyPr/>
                    <a:lstStyle/>
                    <a:p>
                      <a:pPr algn="ctr">
                        <a:lnSpc>
                          <a:spcPct val="90000"/>
                        </a:lnSpc>
                      </a:pPr>
                      <a:r>
                        <a:rPr lang="en-US" dirty="0"/>
                        <a:t>CELESTIAL</a:t>
                      </a:r>
                      <a:r>
                        <a:rPr lang="en-US" baseline="30000" dirty="0"/>
                        <a:t>3</a:t>
                      </a:r>
                    </a:p>
                    <a:p>
                      <a:pPr algn="ctr">
                        <a:lnSpc>
                          <a:spcPct val="90000"/>
                        </a:lnSpc>
                      </a:pPr>
                      <a:r>
                        <a:rPr lang="en-US" dirty="0"/>
                        <a:t>N = 467</a:t>
                      </a:r>
                    </a:p>
                    <a:p>
                      <a:pPr algn="ctr">
                        <a:lnSpc>
                          <a:spcPct val="90000"/>
                        </a:lnSpc>
                      </a:pPr>
                      <a:r>
                        <a:rPr lang="en-US" dirty="0"/>
                        <a:t>(%)</a:t>
                      </a:r>
                    </a:p>
                  </a:txBody>
                  <a:tcPr marT="36000" marB="36000"/>
                </a:tc>
                <a:tc>
                  <a:txBody>
                    <a:bodyPr/>
                    <a:lstStyle/>
                    <a:p>
                      <a:pPr algn="ctr">
                        <a:lnSpc>
                          <a:spcPct val="90000"/>
                        </a:lnSpc>
                      </a:pPr>
                      <a:r>
                        <a:rPr lang="en-US" dirty="0"/>
                        <a:t>REACH-2</a:t>
                      </a:r>
                      <a:r>
                        <a:rPr lang="en-US" baseline="30000" dirty="0"/>
                        <a:t>4</a:t>
                      </a:r>
                    </a:p>
                    <a:p>
                      <a:pPr algn="ctr">
                        <a:lnSpc>
                          <a:spcPct val="90000"/>
                        </a:lnSpc>
                      </a:pPr>
                      <a:r>
                        <a:rPr lang="en-US" dirty="0"/>
                        <a:t>N = 197</a:t>
                      </a:r>
                    </a:p>
                    <a:p>
                      <a:pPr algn="ctr">
                        <a:lnSpc>
                          <a:spcPct val="90000"/>
                        </a:lnSpc>
                      </a:pPr>
                      <a:r>
                        <a:rPr lang="en-US" dirty="0"/>
                        <a:t>(%)</a:t>
                      </a:r>
                    </a:p>
                  </a:txBody>
                  <a:tcPr marT="36000" marB="36000"/>
                </a:tc>
                <a:extLst>
                  <a:ext uri="{0D108BD9-81ED-4DB2-BD59-A6C34878D82A}">
                    <a16:rowId xmlns:a16="http://schemas.microsoft.com/office/drawing/2014/main" val="2920804953"/>
                  </a:ext>
                </a:extLst>
              </a:tr>
              <a:tr h="306613">
                <a:tc>
                  <a:txBody>
                    <a:bodyPr/>
                    <a:lstStyle/>
                    <a:p>
                      <a:r>
                        <a:rPr lang="en-US" sz="1600" dirty="0">
                          <a:solidFill>
                            <a:schemeClr val="tx2"/>
                          </a:solidFill>
                        </a:rPr>
                        <a:t> </a:t>
                      </a:r>
                    </a:p>
                  </a:txBody>
                  <a:tcPr marT="36000" marB="36000">
                    <a:solidFill>
                      <a:schemeClr val="accent1">
                        <a:lumMod val="20000"/>
                        <a:lumOff val="80000"/>
                        <a:alpha val="20000"/>
                      </a:schemeClr>
                    </a:solidFill>
                  </a:tcPr>
                </a:tc>
                <a:tc gridSpan="2">
                  <a:txBody>
                    <a:bodyPr/>
                    <a:lstStyle/>
                    <a:p>
                      <a:pPr algn="ctr"/>
                      <a:r>
                        <a:rPr lang="en-US" sz="1600" b="1" dirty="0">
                          <a:solidFill>
                            <a:schemeClr val="tx2"/>
                          </a:solidFill>
                        </a:rPr>
                        <a:t>sorafenib                    lenvatinib </a:t>
                      </a:r>
                    </a:p>
                  </a:txBody>
                  <a:tcPr marT="36000" marB="36000">
                    <a:solidFill>
                      <a:schemeClr val="accent1">
                        <a:lumMod val="20000"/>
                        <a:lumOff val="80000"/>
                        <a:alpha val="20000"/>
                      </a:schemeClr>
                    </a:solidFill>
                  </a:tcPr>
                </a:tc>
                <a:tc hMerge="1">
                  <a:txBody>
                    <a:bodyPr/>
                    <a:lstStyle/>
                    <a:p>
                      <a:pPr algn="ctr"/>
                      <a:endParaRPr lang="en-US" b="1" dirty="0"/>
                    </a:p>
                  </a:txBody>
                  <a:tcPr/>
                </a:tc>
                <a:tc>
                  <a:txBody>
                    <a:bodyPr/>
                    <a:lstStyle/>
                    <a:p>
                      <a:pPr algn="ctr"/>
                      <a:r>
                        <a:rPr lang="en-US" sz="1600" b="1" dirty="0">
                          <a:solidFill>
                            <a:schemeClr val="tx2"/>
                          </a:solidFill>
                        </a:rPr>
                        <a:t>regorafenib </a:t>
                      </a:r>
                    </a:p>
                  </a:txBody>
                  <a:tcPr marT="36000" marB="36000">
                    <a:solidFill>
                      <a:schemeClr val="accent1">
                        <a:lumMod val="20000"/>
                        <a:lumOff val="80000"/>
                        <a:alpha val="20000"/>
                      </a:schemeClr>
                    </a:solidFill>
                  </a:tcPr>
                </a:tc>
                <a:tc>
                  <a:txBody>
                    <a:bodyPr/>
                    <a:lstStyle/>
                    <a:p>
                      <a:pPr algn="ctr"/>
                      <a:r>
                        <a:rPr lang="en-US" sz="1600" b="1" dirty="0">
                          <a:solidFill>
                            <a:schemeClr val="tx2"/>
                          </a:solidFill>
                        </a:rPr>
                        <a:t>cabozantinib </a:t>
                      </a:r>
                    </a:p>
                  </a:txBody>
                  <a:tcPr marT="36000" marB="36000">
                    <a:solidFill>
                      <a:schemeClr val="accent1">
                        <a:lumMod val="20000"/>
                        <a:lumOff val="80000"/>
                        <a:alpha val="20000"/>
                      </a:schemeClr>
                    </a:solidFill>
                  </a:tcPr>
                </a:tc>
                <a:tc>
                  <a:txBody>
                    <a:bodyPr/>
                    <a:lstStyle/>
                    <a:p>
                      <a:pPr algn="ctr"/>
                      <a:r>
                        <a:rPr lang="en-US" sz="1600" b="1" dirty="0">
                          <a:solidFill>
                            <a:schemeClr val="tx2"/>
                          </a:solidFill>
                        </a:rPr>
                        <a:t>ramucirumab </a:t>
                      </a:r>
                    </a:p>
                  </a:txBody>
                  <a:tcPr marT="36000" marB="36000">
                    <a:solidFill>
                      <a:schemeClr val="accent1">
                        <a:lumMod val="20000"/>
                        <a:lumOff val="80000"/>
                        <a:alpha val="20000"/>
                      </a:schemeClr>
                    </a:solidFill>
                  </a:tcPr>
                </a:tc>
                <a:extLst>
                  <a:ext uri="{0D108BD9-81ED-4DB2-BD59-A6C34878D82A}">
                    <a16:rowId xmlns:a16="http://schemas.microsoft.com/office/drawing/2014/main" val="618508009"/>
                  </a:ext>
                </a:extLst>
              </a:tr>
              <a:tr h="306613">
                <a:tc>
                  <a:txBody>
                    <a:bodyPr/>
                    <a:lstStyle/>
                    <a:p>
                      <a:r>
                        <a:rPr lang="en-US" sz="1600" dirty="0">
                          <a:solidFill>
                            <a:schemeClr val="tx2"/>
                          </a:solidFill>
                        </a:rPr>
                        <a:t>Any Grade </a:t>
                      </a:r>
                    </a:p>
                  </a:txBody>
                  <a:tcPr marT="36000" marB="36000">
                    <a:solidFill>
                      <a:schemeClr val="accent1">
                        <a:lumMod val="20000"/>
                        <a:lumOff val="80000"/>
                      </a:schemeClr>
                    </a:solidFill>
                  </a:tcPr>
                </a:tc>
                <a:tc>
                  <a:txBody>
                    <a:bodyPr/>
                    <a:lstStyle/>
                    <a:p>
                      <a:pPr algn="ctr"/>
                      <a:r>
                        <a:rPr lang="en-US" sz="1600" dirty="0">
                          <a:solidFill>
                            <a:schemeClr val="tx2"/>
                          </a:solidFill>
                        </a:rPr>
                        <a:t>95</a:t>
                      </a:r>
                    </a:p>
                  </a:txBody>
                  <a:tcPr marT="36000" marB="36000">
                    <a:solidFill>
                      <a:schemeClr val="accent1">
                        <a:lumMod val="20000"/>
                        <a:lumOff val="80000"/>
                      </a:schemeClr>
                    </a:solidFill>
                  </a:tcPr>
                </a:tc>
                <a:tc>
                  <a:txBody>
                    <a:bodyPr/>
                    <a:lstStyle/>
                    <a:p>
                      <a:pPr algn="ctr"/>
                      <a:r>
                        <a:rPr lang="en-US" sz="1600" dirty="0">
                          <a:solidFill>
                            <a:schemeClr val="tx2"/>
                          </a:solidFill>
                        </a:rPr>
                        <a:t>94</a:t>
                      </a:r>
                    </a:p>
                  </a:txBody>
                  <a:tcPr marT="36000" marB="36000">
                    <a:solidFill>
                      <a:schemeClr val="accent1">
                        <a:lumMod val="20000"/>
                        <a:lumOff val="80000"/>
                      </a:schemeClr>
                    </a:solidFill>
                  </a:tcPr>
                </a:tc>
                <a:tc>
                  <a:txBody>
                    <a:bodyPr/>
                    <a:lstStyle/>
                    <a:p>
                      <a:pPr algn="ctr"/>
                      <a:r>
                        <a:rPr lang="en-US" sz="1600" dirty="0">
                          <a:solidFill>
                            <a:schemeClr val="tx2"/>
                          </a:solidFill>
                        </a:rPr>
                        <a:t>93</a:t>
                      </a:r>
                    </a:p>
                  </a:txBody>
                  <a:tcPr marT="36000" marB="36000">
                    <a:solidFill>
                      <a:schemeClr val="accent1">
                        <a:lumMod val="20000"/>
                        <a:lumOff val="80000"/>
                      </a:schemeClr>
                    </a:solidFill>
                  </a:tcPr>
                </a:tc>
                <a:tc>
                  <a:txBody>
                    <a:bodyPr/>
                    <a:lstStyle/>
                    <a:p>
                      <a:pPr algn="ctr"/>
                      <a:r>
                        <a:rPr lang="en-US" sz="1600" dirty="0">
                          <a:solidFill>
                            <a:schemeClr val="tx2"/>
                          </a:solidFill>
                        </a:rPr>
                        <a:t>99</a:t>
                      </a:r>
                    </a:p>
                  </a:txBody>
                  <a:tcPr marT="36000" marB="36000">
                    <a:solidFill>
                      <a:schemeClr val="accent1">
                        <a:lumMod val="20000"/>
                        <a:lumOff val="80000"/>
                      </a:schemeClr>
                    </a:solidFill>
                  </a:tcPr>
                </a:tc>
                <a:tc>
                  <a:txBody>
                    <a:bodyPr/>
                    <a:lstStyle/>
                    <a:p>
                      <a:pPr algn="ctr"/>
                      <a:r>
                        <a:rPr lang="en-US" sz="1600" dirty="0">
                          <a:solidFill>
                            <a:schemeClr val="tx2"/>
                          </a:solidFill>
                        </a:rPr>
                        <a:t>NR</a:t>
                      </a:r>
                    </a:p>
                  </a:txBody>
                  <a:tcPr marT="36000" marB="36000">
                    <a:solidFill>
                      <a:schemeClr val="accent1">
                        <a:lumMod val="20000"/>
                        <a:lumOff val="80000"/>
                      </a:schemeClr>
                    </a:solidFill>
                  </a:tcPr>
                </a:tc>
                <a:extLst>
                  <a:ext uri="{0D108BD9-81ED-4DB2-BD59-A6C34878D82A}">
                    <a16:rowId xmlns:a16="http://schemas.microsoft.com/office/drawing/2014/main" val="2461264939"/>
                  </a:ext>
                </a:extLst>
              </a:tr>
              <a:tr h="306613">
                <a:tc>
                  <a:txBody>
                    <a:bodyPr/>
                    <a:lstStyle/>
                    <a:p>
                      <a:r>
                        <a:rPr lang="en-US" sz="1600" dirty="0">
                          <a:solidFill>
                            <a:schemeClr val="tx2"/>
                          </a:solidFill>
                        </a:rPr>
                        <a:t>Grade ≥3</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49</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57</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NR</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68</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NR</a:t>
                      </a:r>
                    </a:p>
                  </a:txBody>
                  <a:tcPr marT="36000" marB="36000">
                    <a:solidFill>
                      <a:schemeClr val="accent1">
                        <a:lumMod val="20000"/>
                        <a:lumOff val="80000"/>
                        <a:alpha val="20000"/>
                      </a:schemeClr>
                    </a:solidFill>
                  </a:tcPr>
                </a:tc>
                <a:extLst>
                  <a:ext uri="{0D108BD9-81ED-4DB2-BD59-A6C34878D82A}">
                    <a16:rowId xmlns:a16="http://schemas.microsoft.com/office/drawing/2014/main" val="249149786"/>
                  </a:ext>
                </a:extLst>
              </a:tr>
              <a:tr h="306613">
                <a:tc>
                  <a:txBody>
                    <a:bodyPr/>
                    <a:lstStyle/>
                    <a:p>
                      <a:r>
                        <a:rPr lang="en-US" sz="1600" dirty="0">
                          <a:solidFill>
                            <a:schemeClr val="tx2"/>
                          </a:solidFill>
                        </a:rPr>
                        <a:t>Fatigue </a:t>
                      </a:r>
                    </a:p>
                  </a:txBody>
                  <a:tcPr marT="36000" marB="36000">
                    <a:solidFill>
                      <a:schemeClr val="accent1">
                        <a:lumMod val="20000"/>
                        <a:lumOff val="80000"/>
                      </a:schemeClr>
                    </a:solidFill>
                  </a:tcPr>
                </a:tc>
                <a:tc>
                  <a:txBody>
                    <a:bodyPr/>
                    <a:lstStyle/>
                    <a:p>
                      <a:pPr algn="ctr"/>
                      <a:r>
                        <a:rPr lang="en-US" sz="1600" dirty="0">
                          <a:solidFill>
                            <a:schemeClr val="tx2"/>
                          </a:solidFill>
                        </a:rPr>
                        <a:t>25</a:t>
                      </a:r>
                    </a:p>
                  </a:txBody>
                  <a:tcPr marT="36000" marB="36000">
                    <a:solidFill>
                      <a:schemeClr val="accent1">
                        <a:lumMod val="20000"/>
                        <a:lumOff val="80000"/>
                      </a:schemeClr>
                    </a:solidFill>
                  </a:tcPr>
                </a:tc>
                <a:tc>
                  <a:txBody>
                    <a:bodyPr/>
                    <a:lstStyle/>
                    <a:p>
                      <a:pPr algn="ctr"/>
                      <a:r>
                        <a:rPr lang="en-US" sz="1600" dirty="0">
                          <a:solidFill>
                            <a:schemeClr val="tx2"/>
                          </a:solidFill>
                        </a:rPr>
                        <a:t>30</a:t>
                      </a:r>
                    </a:p>
                  </a:txBody>
                  <a:tcPr marT="36000" marB="36000">
                    <a:solidFill>
                      <a:schemeClr val="accent1">
                        <a:lumMod val="20000"/>
                        <a:lumOff val="80000"/>
                      </a:schemeClr>
                    </a:solidFill>
                  </a:tcPr>
                </a:tc>
                <a:tc>
                  <a:txBody>
                    <a:bodyPr/>
                    <a:lstStyle/>
                    <a:p>
                      <a:pPr algn="ctr"/>
                      <a:r>
                        <a:rPr lang="en-US" sz="1600" dirty="0">
                          <a:solidFill>
                            <a:schemeClr val="tx2"/>
                          </a:solidFill>
                        </a:rPr>
                        <a:t>29</a:t>
                      </a:r>
                    </a:p>
                  </a:txBody>
                  <a:tcPr marT="36000" marB="36000">
                    <a:solidFill>
                      <a:schemeClr val="accent1">
                        <a:lumMod val="20000"/>
                        <a:lumOff val="80000"/>
                      </a:schemeClr>
                    </a:solidFill>
                  </a:tcPr>
                </a:tc>
                <a:tc>
                  <a:txBody>
                    <a:bodyPr/>
                    <a:lstStyle/>
                    <a:p>
                      <a:pPr algn="ctr"/>
                      <a:r>
                        <a:rPr lang="en-US" sz="1600" dirty="0">
                          <a:solidFill>
                            <a:schemeClr val="tx2"/>
                          </a:solidFill>
                        </a:rPr>
                        <a:t>45</a:t>
                      </a:r>
                    </a:p>
                  </a:txBody>
                  <a:tcPr marT="36000" marB="36000">
                    <a:solidFill>
                      <a:schemeClr val="accent1">
                        <a:lumMod val="20000"/>
                        <a:lumOff val="80000"/>
                      </a:schemeClr>
                    </a:solidFill>
                  </a:tcPr>
                </a:tc>
                <a:tc>
                  <a:txBody>
                    <a:bodyPr/>
                    <a:lstStyle/>
                    <a:p>
                      <a:pPr algn="ctr"/>
                      <a:r>
                        <a:rPr lang="en-US" sz="1600" dirty="0">
                          <a:solidFill>
                            <a:schemeClr val="tx2"/>
                          </a:solidFill>
                        </a:rPr>
                        <a:t>14</a:t>
                      </a:r>
                    </a:p>
                  </a:txBody>
                  <a:tcPr marT="36000" marB="36000">
                    <a:solidFill>
                      <a:schemeClr val="accent1">
                        <a:lumMod val="20000"/>
                        <a:lumOff val="80000"/>
                      </a:schemeClr>
                    </a:solidFill>
                  </a:tcPr>
                </a:tc>
                <a:extLst>
                  <a:ext uri="{0D108BD9-81ED-4DB2-BD59-A6C34878D82A}">
                    <a16:rowId xmlns:a16="http://schemas.microsoft.com/office/drawing/2014/main" val="895426257"/>
                  </a:ext>
                </a:extLst>
              </a:tr>
              <a:tr h="306613">
                <a:tc>
                  <a:txBody>
                    <a:bodyPr/>
                    <a:lstStyle/>
                    <a:p>
                      <a:r>
                        <a:rPr lang="en-US" sz="1600" dirty="0">
                          <a:solidFill>
                            <a:schemeClr val="tx2"/>
                          </a:solidFill>
                        </a:rPr>
                        <a:t>Weight Loss </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22</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31</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7</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17</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NR</a:t>
                      </a:r>
                    </a:p>
                  </a:txBody>
                  <a:tcPr marT="36000" marB="36000">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724760520"/>
                  </a:ext>
                </a:extLst>
              </a:tr>
              <a:tr h="306613">
                <a:tc>
                  <a:txBody>
                    <a:bodyPr/>
                    <a:lstStyle/>
                    <a:p>
                      <a:r>
                        <a:rPr lang="en-US" sz="1600" dirty="0">
                          <a:solidFill>
                            <a:schemeClr val="tx2"/>
                          </a:solidFill>
                        </a:rPr>
                        <a:t>Alopecia </a:t>
                      </a:r>
                    </a:p>
                  </a:txBody>
                  <a:tcPr marT="36000" marB="36000">
                    <a:lnL w="28575" cap="flat" cmpd="sng" algn="ctr">
                      <a:solidFill>
                        <a:schemeClr val="accent1"/>
                      </a:solidFill>
                      <a:prstDash val="solid"/>
                      <a:round/>
                      <a:headEnd type="none" w="med" len="med"/>
                      <a:tailEnd type="none" w="med" len="med"/>
                    </a:lnL>
                    <a:lnT w="28575"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lgn="ctr"/>
                      <a:r>
                        <a:rPr lang="en-US" sz="1600" dirty="0">
                          <a:solidFill>
                            <a:schemeClr val="tx2"/>
                          </a:solidFill>
                        </a:rPr>
                        <a:t>25</a:t>
                      </a:r>
                    </a:p>
                  </a:txBody>
                  <a:tcPr marT="36000" marB="36000">
                    <a:lnT w="28575"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lgn="ctr"/>
                      <a:r>
                        <a:rPr lang="en-US" sz="1600" dirty="0">
                          <a:solidFill>
                            <a:schemeClr val="tx2"/>
                          </a:solidFill>
                        </a:rPr>
                        <a:t>3</a:t>
                      </a:r>
                    </a:p>
                  </a:txBody>
                  <a:tcPr marT="36000" marB="36000">
                    <a:lnT w="28575"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lgn="ctr"/>
                      <a:r>
                        <a:rPr lang="en-US" sz="1600" dirty="0">
                          <a:solidFill>
                            <a:schemeClr val="tx2"/>
                          </a:solidFill>
                        </a:rPr>
                        <a:t>NR</a:t>
                      </a:r>
                    </a:p>
                  </a:txBody>
                  <a:tcPr marT="36000" marB="36000">
                    <a:lnT w="28575"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lgn="ctr"/>
                      <a:r>
                        <a:rPr lang="en-US" sz="1600" dirty="0">
                          <a:solidFill>
                            <a:schemeClr val="tx2"/>
                          </a:solidFill>
                        </a:rPr>
                        <a:t>NR</a:t>
                      </a:r>
                    </a:p>
                  </a:txBody>
                  <a:tcPr marT="36000" marB="36000">
                    <a:lnT w="28575" cap="flat" cmpd="sng" algn="ctr">
                      <a:solidFill>
                        <a:schemeClr val="accent1"/>
                      </a:solidFill>
                      <a:prstDash val="solid"/>
                      <a:round/>
                      <a:headEnd type="none" w="med" len="med"/>
                      <a:tailEnd type="none" w="med" len="med"/>
                    </a:lnT>
                    <a:solidFill>
                      <a:schemeClr val="accent1">
                        <a:lumMod val="20000"/>
                        <a:lumOff val="80000"/>
                      </a:schemeClr>
                    </a:solidFill>
                  </a:tcPr>
                </a:tc>
                <a:tc>
                  <a:txBody>
                    <a:bodyPr/>
                    <a:lstStyle/>
                    <a:p>
                      <a:pPr algn="ctr"/>
                      <a:r>
                        <a:rPr lang="en-US" sz="1600" dirty="0">
                          <a:solidFill>
                            <a:schemeClr val="tx2"/>
                          </a:solidFill>
                        </a:rPr>
                        <a:t>NR</a:t>
                      </a:r>
                    </a:p>
                  </a:txBody>
                  <a:tcPr marT="36000" marB="36000">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1163720991"/>
                  </a:ext>
                </a:extLst>
              </a:tr>
              <a:tr h="306613">
                <a:tc>
                  <a:txBody>
                    <a:bodyPr/>
                    <a:lstStyle/>
                    <a:p>
                      <a:r>
                        <a:rPr lang="en-US" sz="1600" dirty="0">
                          <a:solidFill>
                            <a:schemeClr val="tx2"/>
                          </a:solidFill>
                        </a:rPr>
                        <a:t>Hand-Foot</a:t>
                      </a:r>
                    </a:p>
                  </a:txBody>
                  <a:tcPr marT="36000" marB="36000">
                    <a:lnL w="28575" cap="flat" cmpd="sng" algn="ctr">
                      <a:solidFill>
                        <a:schemeClr val="accent1"/>
                      </a:solidFill>
                      <a:prstDash val="solid"/>
                      <a:round/>
                      <a:headEnd type="none" w="med" len="med"/>
                      <a:tailEnd type="none" w="med" len="med"/>
                    </a:lnL>
                    <a:solidFill>
                      <a:schemeClr val="accent1">
                        <a:lumMod val="20000"/>
                        <a:lumOff val="80000"/>
                        <a:alpha val="20000"/>
                      </a:schemeClr>
                    </a:solidFill>
                  </a:tcPr>
                </a:tc>
                <a:tc>
                  <a:txBody>
                    <a:bodyPr/>
                    <a:lstStyle/>
                    <a:p>
                      <a:pPr algn="ctr"/>
                      <a:r>
                        <a:rPr lang="en-US" sz="1600" dirty="0">
                          <a:solidFill>
                            <a:schemeClr val="tx2"/>
                          </a:solidFill>
                        </a:rPr>
                        <a:t>52</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27</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52</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46</a:t>
                      </a:r>
                    </a:p>
                  </a:txBody>
                  <a:tcPr marT="36000" marB="36000">
                    <a:solidFill>
                      <a:schemeClr val="accent1">
                        <a:lumMod val="20000"/>
                        <a:lumOff val="80000"/>
                        <a:alpha val="20000"/>
                      </a:schemeClr>
                    </a:solidFill>
                  </a:tcPr>
                </a:tc>
                <a:tc>
                  <a:txBody>
                    <a:bodyPr/>
                    <a:lstStyle/>
                    <a:p>
                      <a:pPr algn="ctr"/>
                      <a:r>
                        <a:rPr lang="en-US" sz="1600" dirty="0">
                          <a:solidFill>
                            <a:schemeClr val="tx2"/>
                          </a:solidFill>
                        </a:rPr>
                        <a:t>NR</a:t>
                      </a:r>
                    </a:p>
                  </a:txBody>
                  <a:tcPr marT="36000" marB="36000">
                    <a:lnR w="28575" cap="flat" cmpd="sng" algn="ctr">
                      <a:solidFill>
                        <a:schemeClr val="accent1"/>
                      </a:solidFill>
                      <a:prstDash val="solid"/>
                      <a:round/>
                      <a:headEnd type="none" w="med" len="med"/>
                      <a:tailEnd type="none" w="med" len="med"/>
                    </a:lnR>
                    <a:solidFill>
                      <a:schemeClr val="accent1">
                        <a:lumMod val="20000"/>
                        <a:lumOff val="80000"/>
                        <a:alpha val="20000"/>
                      </a:schemeClr>
                    </a:solidFill>
                  </a:tcPr>
                </a:tc>
                <a:extLst>
                  <a:ext uri="{0D108BD9-81ED-4DB2-BD59-A6C34878D82A}">
                    <a16:rowId xmlns:a16="http://schemas.microsoft.com/office/drawing/2014/main" val="3457879193"/>
                  </a:ext>
                </a:extLst>
              </a:tr>
              <a:tr h="306613">
                <a:tc>
                  <a:txBody>
                    <a:bodyPr/>
                    <a:lstStyle/>
                    <a:p>
                      <a:r>
                        <a:rPr lang="en-US" sz="1600" dirty="0">
                          <a:solidFill>
                            <a:schemeClr val="tx2"/>
                          </a:solidFill>
                        </a:rPr>
                        <a:t>Rash</a:t>
                      </a:r>
                    </a:p>
                  </a:txBody>
                  <a:tcPr marT="36000" marB="36000">
                    <a:lnL w="28575" cap="flat" cmpd="sng" algn="ctr">
                      <a:solidFill>
                        <a:schemeClr val="accent1"/>
                      </a:solidFill>
                      <a:prstDash val="solid"/>
                      <a:round/>
                      <a:headEnd type="none" w="med" len="med"/>
                      <a:tailEnd type="none" w="med" len="med"/>
                    </a:lnL>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16</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 10</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NR</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12</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NR</a:t>
                      </a:r>
                    </a:p>
                  </a:txBody>
                  <a:tcPr marT="36000" marB="36000">
                    <a:lnR w="28575" cap="flat" cmpd="sng" algn="ctr">
                      <a:solidFill>
                        <a:schemeClr val="accent1"/>
                      </a:solidFill>
                      <a:prstDash val="solid"/>
                      <a:round/>
                      <a:headEnd type="none" w="med" len="med"/>
                      <a:tailEnd type="none" w="med" len="med"/>
                    </a:lnR>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573292343"/>
                  </a:ext>
                </a:extLst>
              </a:tr>
              <a:tr h="306613">
                <a:tc>
                  <a:txBody>
                    <a:bodyPr/>
                    <a:lstStyle/>
                    <a:p>
                      <a:r>
                        <a:rPr lang="en-US" sz="1600" dirty="0">
                          <a:solidFill>
                            <a:schemeClr val="tx2"/>
                          </a:solidFill>
                        </a:rPr>
                        <a:t>Anorexia </a:t>
                      </a:r>
                    </a:p>
                  </a:txBody>
                  <a:tcPr marT="36000" marB="36000">
                    <a:lnL w="28575" cap="flat" cmpd="sng" algn="ctr">
                      <a:solidFill>
                        <a:schemeClr val="tx1">
                          <a:lumMod val="50000"/>
                          <a:lumOff val="50000"/>
                        </a:schemeClr>
                      </a:solidFill>
                      <a:prstDash val="solid"/>
                      <a:round/>
                      <a:headEnd type="none" w="med" len="med"/>
                      <a:tailEnd type="none" w="med" len="med"/>
                    </a:lnL>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tc>
                  <a:txBody>
                    <a:bodyPr/>
                    <a:lstStyle/>
                    <a:p>
                      <a:pPr algn="ctr"/>
                      <a:r>
                        <a:rPr lang="en-US" sz="1600" dirty="0">
                          <a:solidFill>
                            <a:schemeClr val="tx2"/>
                          </a:solidFill>
                        </a:rPr>
                        <a:t>27</a:t>
                      </a:r>
                    </a:p>
                  </a:txBody>
                  <a:tcPr marT="36000" marB="36000">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tc>
                  <a:txBody>
                    <a:bodyPr/>
                    <a:lstStyle/>
                    <a:p>
                      <a:pPr algn="ctr"/>
                      <a:r>
                        <a:rPr lang="en-US" sz="1600" dirty="0">
                          <a:solidFill>
                            <a:schemeClr val="tx2"/>
                          </a:solidFill>
                        </a:rPr>
                        <a:t>34</a:t>
                      </a:r>
                    </a:p>
                  </a:txBody>
                  <a:tcPr marT="36000" marB="36000">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tc>
                  <a:txBody>
                    <a:bodyPr/>
                    <a:lstStyle/>
                    <a:p>
                      <a:pPr algn="ctr"/>
                      <a:r>
                        <a:rPr lang="en-US" sz="1600" dirty="0">
                          <a:solidFill>
                            <a:schemeClr val="tx2"/>
                          </a:solidFill>
                        </a:rPr>
                        <a:t> 24</a:t>
                      </a:r>
                    </a:p>
                  </a:txBody>
                  <a:tcPr marT="36000" marB="36000">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tc>
                  <a:txBody>
                    <a:bodyPr/>
                    <a:lstStyle/>
                    <a:p>
                      <a:pPr algn="ctr"/>
                      <a:r>
                        <a:rPr lang="en-US" sz="1600" dirty="0">
                          <a:solidFill>
                            <a:schemeClr val="tx2"/>
                          </a:solidFill>
                        </a:rPr>
                        <a:t>48</a:t>
                      </a:r>
                    </a:p>
                  </a:txBody>
                  <a:tcPr marT="36000" marB="36000">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tc>
                  <a:txBody>
                    <a:bodyPr/>
                    <a:lstStyle/>
                    <a:p>
                      <a:pPr algn="ctr"/>
                      <a:r>
                        <a:rPr lang="en-US" sz="1600" dirty="0">
                          <a:solidFill>
                            <a:schemeClr val="tx2"/>
                          </a:solidFill>
                        </a:rPr>
                        <a:t>11</a:t>
                      </a:r>
                    </a:p>
                  </a:txBody>
                  <a:tcPr marT="36000" marB="36000">
                    <a:lnR w="28575" cap="flat" cmpd="sng" algn="ctr">
                      <a:solidFill>
                        <a:schemeClr val="tx1">
                          <a:lumMod val="50000"/>
                          <a:lumOff val="50000"/>
                        </a:schemeClr>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solidFill>
                      <a:schemeClr val="accent1">
                        <a:lumMod val="20000"/>
                        <a:lumOff val="80000"/>
                        <a:alpha val="20000"/>
                      </a:schemeClr>
                    </a:solidFill>
                  </a:tcPr>
                </a:tc>
                <a:extLst>
                  <a:ext uri="{0D108BD9-81ED-4DB2-BD59-A6C34878D82A}">
                    <a16:rowId xmlns:a16="http://schemas.microsoft.com/office/drawing/2014/main" val="3333230130"/>
                  </a:ext>
                </a:extLst>
              </a:tr>
              <a:tr h="306613">
                <a:tc>
                  <a:txBody>
                    <a:bodyPr/>
                    <a:lstStyle/>
                    <a:p>
                      <a:r>
                        <a:rPr lang="en-US" sz="1600" dirty="0">
                          <a:solidFill>
                            <a:schemeClr val="tx2"/>
                          </a:solidFill>
                        </a:rPr>
                        <a:t>Diarrhea </a:t>
                      </a:r>
                    </a:p>
                  </a:txBody>
                  <a:tcPr marT="36000" marB="36000">
                    <a:lnL w="28575" cap="flat" cmpd="sng" algn="ctr">
                      <a:solidFill>
                        <a:schemeClr val="tx1">
                          <a:lumMod val="50000"/>
                          <a:lumOff val="50000"/>
                        </a:schemeClr>
                      </a:solidFill>
                      <a:prstDash val="solid"/>
                      <a:round/>
                      <a:headEnd type="none" w="med" len="med"/>
                      <a:tailEnd type="none" w="med" len="med"/>
                    </a:lnL>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46</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39</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33</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54</a:t>
                      </a:r>
                    </a:p>
                  </a:txBody>
                  <a:tcPr marT="36000" marB="36000">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7</a:t>
                      </a:r>
                    </a:p>
                  </a:txBody>
                  <a:tcPr marT="36000" marB="36000">
                    <a:lnR w="28575" cap="flat" cmpd="sng" algn="ctr">
                      <a:solidFill>
                        <a:schemeClr val="tx1">
                          <a:lumMod val="50000"/>
                          <a:lumOff val="50000"/>
                        </a:schemeClr>
                      </a:solidFill>
                      <a:prstDash val="solid"/>
                      <a:round/>
                      <a:headEnd type="none" w="med" len="med"/>
                      <a:tailEnd type="none" w="med" len="med"/>
                    </a:lnR>
                    <a:lnB w="28575" cap="flat" cmpd="sng" algn="ctr">
                      <a:solidFill>
                        <a:schemeClr val="tx1">
                          <a:lumMod val="50000"/>
                          <a:lumOff val="50000"/>
                        </a:schemeClr>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414811057"/>
                  </a:ext>
                </a:extLst>
              </a:tr>
              <a:tr h="306613">
                <a:tc>
                  <a:txBody>
                    <a:bodyPr/>
                    <a:lstStyle/>
                    <a:p>
                      <a:r>
                        <a:rPr lang="en-US" sz="1600" dirty="0">
                          <a:solidFill>
                            <a:schemeClr val="tx2"/>
                          </a:solidFill>
                        </a:rPr>
                        <a:t>HTN</a:t>
                      </a:r>
                    </a:p>
                  </a:txBody>
                  <a:tcPr marT="36000" marB="36000">
                    <a:lnL w="28575" cap="flat" cmpd="sng" algn="ctr">
                      <a:solidFill>
                        <a:schemeClr val="accent1"/>
                      </a:solidFill>
                      <a:prstDash val="solid"/>
                      <a:round/>
                      <a:headEnd type="none" w="med" len="med"/>
                      <a:tailEnd type="none" w="med" len="med"/>
                    </a:lnL>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30</a:t>
                      </a:r>
                    </a:p>
                  </a:txBody>
                  <a:tcPr marT="36000" marB="36000">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 42</a:t>
                      </a:r>
                    </a:p>
                  </a:txBody>
                  <a:tcPr marT="36000" marB="36000">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23</a:t>
                      </a:r>
                    </a:p>
                  </a:txBody>
                  <a:tcPr marT="36000" marB="36000">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29</a:t>
                      </a:r>
                    </a:p>
                  </a:txBody>
                  <a:tcPr marT="36000" marB="36000">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sz="1600" dirty="0">
                          <a:solidFill>
                            <a:schemeClr val="tx2"/>
                          </a:solidFill>
                        </a:rPr>
                        <a:t>16</a:t>
                      </a:r>
                    </a:p>
                  </a:txBody>
                  <a:tcPr marT="36000" marB="36000">
                    <a:lnR w="28575" cap="flat" cmpd="sng" algn="ctr">
                      <a:solidFill>
                        <a:schemeClr val="accent1"/>
                      </a:solidFill>
                      <a:prstDash val="solid"/>
                      <a:round/>
                      <a:headEnd type="none" w="med" len="med"/>
                      <a:tailEnd type="none" w="med" len="med"/>
                    </a:lnR>
                    <a:lnT w="28575" cap="flat" cmpd="sng" algn="ctr">
                      <a:solidFill>
                        <a:schemeClr val="tx1">
                          <a:lumMod val="50000"/>
                          <a:lumOff val="50000"/>
                        </a:schemeClr>
                      </a:solidFill>
                      <a:prstDash val="solid"/>
                      <a:round/>
                      <a:headEnd type="none" w="med" len="med"/>
                      <a:tailEnd type="none" w="med" len="med"/>
                    </a:lnT>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3533155857"/>
                  </a:ext>
                </a:extLst>
              </a:tr>
              <a:tr h="306613">
                <a:tc>
                  <a:txBody>
                    <a:bodyPr/>
                    <a:lstStyle/>
                    <a:p>
                      <a:r>
                        <a:rPr lang="en-US" sz="1600" dirty="0">
                          <a:solidFill>
                            <a:schemeClr val="tx2"/>
                          </a:solidFill>
                        </a:rPr>
                        <a:t>Proteinuria </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11</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 25</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NR</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NR</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600" dirty="0">
                          <a:solidFill>
                            <a:schemeClr val="tx2"/>
                          </a:solidFill>
                        </a:rPr>
                        <a:t>14</a:t>
                      </a:r>
                    </a:p>
                  </a:txBody>
                  <a:tcPr marT="36000" marB="36000">
                    <a:lnT w="2857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80848296"/>
                  </a:ext>
                </a:extLst>
              </a:tr>
            </a:tbl>
          </a:graphicData>
        </a:graphic>
      </p:graphicFrame>
      <p:sp>
        <p:nvSpPr>
          <p:cNvPr id="5" name="TextBox 4">
            <a:extLst>
              <a:ext uri="{FF2B5EF4-FFF2-40B4-BE49-F238E27FC236}">
                <a16:creationId xmlns:a16="http://schemas.microsoft.com/office/drawing/2014/main" id="{3953B063-D0BE-4DCD-950C-0A54FD51493A}"/>
              </a:ext>
            </a:extLst>
          </p:cNvPr>
          <p:cNvSpPr txBox="1"/>
          <p:nvPr/>
        </p:nvSpPr>
        <p:spPr>
          <a:xfrm>
            <a:off x="407296" y="4111162"/>
            <a:ext cx="1522020" cy="369332"/>
          </a:xfrm>
          <a:prstGeom prst="rect">
            <a:avLst/>
          </a:prstGeom>
          <a:noFill/>
        </p:spPr>
        <p:txBody>
          <a:bodyPr wrap="none" rtlCol="0">
            <a:spAutoFit/>
          </a:bodyPr>
          <a:lstStyle/>
          <a:p>
            <a:r>
              <a:rPr lang="en-GB" b="1" dirty="0">
                <a:solidFill>
                  <a:schemeClr val="accent1"/>
                </a:solidFill>
              </a:rPr>
              <a:t>Dermatologic </a:t>
            </a:r>
          </a:p>
        </p:txBody>
      </p:sp>
      <p:sp>
        <p:nvSpPr>
          <p:cNvPr id="7" name="TextBox 6">
            <a:extLst>
              <a:ext uri="{FF2B5EF4-FFF2-40B4-BE49-F238E27FC236}">
                <a16:creationId xmlns:a16="http://schemas.microsoft.com/office/drawing/2014/main" id="{C0E46F07-EF13-4590-922A-14785A471746}"/>
              </a:ext>
            </a:extLst>
          </p:cNvPr>
          <p:cNvSpPr txBox="1"/>
          <p:nvPr/>
        </p:nvSpPr>
        <p:spPr>
          <a:xfrm>
            <a:off x="1483360" y="4869160"/>
            <a:ext cx="445956" cy="369332"/>
          </a:xfrm>
          <a:prstGeom prst="rect">
            <a:avLst/>
          </a:prstGeom>
          <a:noFill/>
        </p:spPr>
        <p:txBody>
          <a:bodyPr wrap="none" rtlCol="0">
            <a:spAutoFit/>
          </a:bodyPr>
          <a:lstStyle/>
          <a:p>
            <a:r>
              <a:rPr lang="en-GB" b="1" dirty="0">
                <a:solidFill>
                  <a:schemeClr val="tx1">
                    <a:lumMod val="50000"/>
                    <a:lumOff val="50000"/>
                  </a:schemeClr>
                </a:solidFill>
              </a:rPr>
              <a:t>GI </a:t>
            </a:r>
          </a:p>
        </p:txBody>
      </p:sp>
      <p:sp>
        <p:nvSpPr>
          <p:cNvPr id="10" name="TextBox 9">
            <a:extLst>
              <a:ext uri="{FF2B5EF4-FFF2-40B4-BE49-F238E27FC236}">
                <a16:creationId xmlns:a16="http://schemas.microsoft.com/office/drawing/2014/main" id="{CC13619F-C10C-474D-AB94-1B596DF03D2D}"/>
              </a:ext>
            </a:extLst>
          </p:cNvPr>
          <p:cNvSpPr txBox="1"/>
          <p:nvPr/>
        </p:nvSpPr>
        <p:spPr>
          <a:xfrm>
            <a:off x="838889" y="5445224"/>
            <a:ext cx="1090427" cy="369332"/>
          </a:xfrm>
          <a:prstGeom prst="rect">
            <a:avLst/>
          </a:prstGeom>
          <a:noFill/>
        </p:spPr>
        <p:txBody>
          <a:bodyPr wrap="none" rtlCol="0">
            <a:spAutoFit/>
          </a:bodyPr>
          <a:lstStyle/>
          <a:p>
            <a:r>
              <a:rPr lang="en-GB" b="1" dirty="0">
                <a:solidFill>
                  <a:schemeClr val="accent1"/>
                </a:solidFill>
              </a:rPr>
              <a:t>Vascular  </a:t>
            </a:r>
          </a:p>
        </p:txBody>
      </p:sp>
      <p:sp>
        <p:nvSpPr>
          <p:cNvPr id="8" name="Content Placeholder 13">
            <a:extLst>
              <a:ext uri="{FF2B5EF4-FFF2-40B4-BE49-F238E27FC236}">
                <a16:creationId xmlns:a16="http://schemas.microsoft.com/office/drawing/2014/main" id="{04978346-658B-4E9C-B00E-1390F5F2712D}"/>
              </a:ext>
            </a:extLst>
          </p:cNvPr>
          <p:cNvSpPr txBox="1">
            <a:spLocks/>
          </p:cNvSpPr>
          <p:nvPr/>
        </p:nvSpPr>
        <p:spPr>
          <a:xfrm>
            <a:off x="620183" y="6178549"/>
            <a:ext cx="8738562"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None/>
            </a:pPr>
            <a:r>
              <a:rPr lang="en-GB" sz="900" dirty="0"/>
              <a:t>GI, gastrointestinal; HCC, hepatocellular growth factor; HTN, hypertension</a:t>
            </a:r>
          </a:p>
          <a:p>
            <a:pPr marL="0" indent="0">
              <a:spcBef>
                <a:spcPts val="300"/>
              </a:spcBef>
              <a:buNone/>
            </a:pPr>
            <a:r>
              <a:rPr lang="en-GB" sz="900" dirty="0"/>
              <a:t>1. Kudo M, et al. Lancet. 2018;391:1163-73; 2. Bruix J, et al. Lancet. 2017;389:56-66; 3. Abou-Alfa GK, et al.  N Eng J Med. 2018;379:54-63; 4. Zhu AX, et al. Lancet. 2019;20:282-96</a:t>
            </a:r>
          </a:p>
        </p:txBody>
      </p:sp>
      <p:sp>
        <p:nvSpPr>
          <p:cNvPr id="4" name="Slide Number Placeholder 3">
            <a:extLst>
              <a:ext uri="{FF2B5EF4-FFF2-40B4-BE49-F238E27FC236}">
                <a16:creationId xmlns:a16="http://schemas.microsoft.com/office/drawing/2014/main" id="{A965ADC0-BF9A-4329-A5B4-74113D8E10A4}"/>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60</a:t>
            </a:fld>
            <a:endParaRPr lang="en-US" dirty="0"/>
          </a:p>
        </p:txBody>
      </p:sp>
    </p:spTree>
    <p:extLst>
      <p:ext uri="{BB962C8B-B14F-4D97-AF65-F5344CB8AC3E}">
        <p14:creationId xmlns:p14="http://schemas.microsoft.com/office/powerpoint/2010/main" val="14449849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ACF44-D81D-4D49-B16B-D9018F49C9EE}"/>
              </a:ext>
            </a:extLst>
          </p:cNvPr>
          <p:cNvSpPr>
            <a:spLocks noGrp="1"/>
          </p:cNvSpPr>
          <p:nvPr>
            <p:ph type="title"/>
          </p:nvPr>
        </p:nvSpPr>
        <p:spPr>
          <a:xfrm>
            <a:off x="619200" y="248400"/>
            <a:ext cx="10515600" cy="1325563"/>
          </a:xfrm>
        </p:spPr>
        <p:txBody>
          <a:bodyPr/>
          <a:lstStyle/>
          <a:p>
            <a:r>
              <a:rPr lang="en-GB" b="1" dirty="0">
                <a:solidFill>
                  <a:schemeClr val="tx2"/>
                </a:solidFill>
              </a:rPr>
              <a:t>Time Course of TKI Associated AE</a:t>
            </a:r>
            <a:r>
              <a:rPr lang="en-GB" b="1" cap="none" dirty="0">
                <a:solidFill>
                  <a:schemeClr val="tx2"/>
                </a:solidFill>
              </a:rPr>
              <a:t>s</a:t>
            </a:r>
            <a:endParaRPr lang="en-GB" b="1" dirty="0">
              <a:solidFill>
                <a:schemeClr val="tx2"/>
              </a:solidFill>
            </a:endParaRPr>
          </a:p>
        </p:txBody>
      </p:sp>
      <p:pic>
        <p:nvPicPr>
          <p:cNvPr id="2050" name="Picture 2">
            <a:extLst>
              <a:ext uri="{FF2B5EF4-FFF2-40B4-BE49-F238E27FC236}">
                <a16:creationId xmlns:a16="http://schemas.microsoft.com/office/drawing/2014/main" id="{E35AA23D-C0DA-4655-BEFD-27A7239E6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7688" y="1777059"/>
            <a:ext cx="5545217" cy="431623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783727B-9D41-4D73-8880-F7854C4DD1DF}"/>
              </a:ext>
            </a:extLst>
          </p:cNvPr>
          <p:cNvSpPr txBox="1"/>
          <p:nvPr/>
        </p:nvSpPr>
        <p:spPr>
          <a:xfrm>
            <a:off x="5335610" y="1331476"/>
            <a:ext cx="1480470" cy="369332"/>
          </a:xfrm>
          <a:prstGeom prst="rect">
            <a:avLst/>
          </a:prstGeom>
          <a:noFill/>
        </p:spPr>
        <p:txBody>
          <a:bodyPr wrap="none" rtlCol="0">
            <a:spAutoFit/>
          </a:bodyPr>
          <a:lstStyle/>
          <a:p>
            <a:r>
              <a:rPr lang="en-GB" b="1" dirty="0">
                <a:solidFill>
                  <a:schemeClr val="accent1"/>
                </a:solidFill>
              </a:rPr>
              <a:t>cabozantinib </a:t>
            </a:r>
          </a:p>
        </p:txBody>
      </p:sp>
      <p:sp>
        <p:nvSpPr>
          <p:cNvPr id="6" name="Content Placeholder 13">
            <a:extLst>
              <a:ext uri="{FF2B5EF4-FFF2-40B4-BE49-F238E27FC236}">
                <a16:creationId xmlns:a16="http://schemas.microsoft.com/office/drawing/2014/main" id="{3FBBB3D9-D452-4505-9603-628DCF4476F4}"/>
              </a:ext>
            </a:extLst>
          </p:cNvPr>
          <p:cNvSpPr txBox="1">
            <a:spLocks/>
          </p:cNvSpPr>
          <p:nvPr/>
        </p:nvSpPr>
        <p:spPr>
          <a:xfrm>
            <a:off x="620183" y="6187016"/>
            <a:ext cx="10947930"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None/>
            </a:pPr>
            <a:r>
              <a:rPr lang="en-GB" sz="900" dirty="0"/>
              <a:t>AE, adverse event; ATE, arterial thrombotic event; GI, gastrointestinal; GR, grade; HCC, hepatocellular carcinoma; PPE, palmar-plantar erythrodysesthesia; TKI, tyrosine kinase inhibitor; VTE, venous thrombotic event</a:t>
            </a:r>
          </a:p>
          <a:p>
            <a:pPr marL="0" indent="0">
              <a:spcBef>
                <a:spcPts val="300"/>
              </a:spcBef>
              <a:buNone/>
            </a:pPr>
            <a:r>
              <a:rPr lang="en-GB" sz="900" dirty="0"/>
              <a:t>Schwartz G, et al. Target Oncol. 2020;15:549-65</a:t>
            </a:r>
          </a:p>
        </p:txBody>
      </p:sp>
      <p:sp>
        <p:nvSpPr>
          <p:cNvPr id="5" name="Slide Number Placeholder 4">
            <a:extLst>
              <a:ext uri="{FF2B5EF4-FFF2-40B4-BE49-F238E27FC236}">
                <a16:creationId xmlns:a16="http://schemas.microsoft.com/office/drawing/2014/main" id="{05FCC549-8CA7-43EA-93B6-B090719DAEAB}"/>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61</a:t>
            </a:fld>
            <a:endParaRPr lang="en-US" dirty="0"/>
          </a:p>
        </p:txBody>
      </p:sp>
    </p:spTree>
    <p:extLst>
      <p:ext uri="{BB962C8B-B14F-4D97-AF65-F5344CB8AC3E}">
        <p14:creationId xmlns:p14="http://schemas.microsoft.com/office/powerpoint/2010/main" val="10611006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CA74-6C00-49A3-BE77-6C9732FABE34}"/>
              </a:ext>
            </a:extLst>
          </p:cNvPr>
          <p:cNvSpPr>
            <a:spLocks noGrp="1"/>
          </p:cNvSpPr>
          <p:nvPr>
            <p:ph type="title"/>
          </p:nvPr>
        </p:nvSpPr>
        <p:spPr/>
        <p:txBody>
          <a:bodyPr/>
          <a:lstStyle/>
          <a:p>
            <a:pPr>
              <a:lnSpc>
                <a:spcPct val="100000"/>
              </a:lnSpc>
            </a:pPr>
            <a:r>
              <a:rPr lang="en-GB" dirty="0"/>
              <a:t>TKI-Associated Dermatologic Toxicity</a:t>
            </a:r>
          </a:p>
        </p:txBody>
      </p:sp>
      <p:sp>
        <p:nvSpPr>
          <p:cNvPr id="10" name="Content Placeholder 9">
            <a:extLst>
              <a:ext uri="{FF2B5EF4-FFF2-40B4-BE49-F238E27FC236}">
                <a16:creationId xmlns:a16="http://schemas.microsoft.com/office/drawing/2014/main" id="{3CBEF05D-1732-4D4E-8FD4-0E612A22BF4E}"/>
              </a:ext>
            </a:extLst>
          </p:cNvPr>
          <p:cNvSpPr>
            <a:spLocks noGrp="1"/>
          </p:cNvSpPr>
          <p:nvPr>
            <p:ph sz="quarter" idx="15"/>
          </p:nvPr>
        </p:nvSpPr>
        <p:spPr>
          <a:xfrm>
            <a:off x="619200" y="6292057"/>
            <a:ext cx="8116800" cy="365125"/>
          </a:xfrm>
        </p:spPr>
        <p:txBody>
          <a:bodyPr tIns="46800"/>
          <a:lstStyle/>
          <a:p>
            <a:pPr>
              <a:spcBef>
                <a:spcPts val="0"/>
              </a:spcBef>
              <a:spcAft>
                <a:spcPts val="300"/>
              </a:spcAft>
            </a:pPr>
            <a:r>
              <a:rPr lang="en-GB" dirty="0"/>
              <a:t>TKI, tyrosine kinase inhibitor</a:t>
            </a:r>
          </a:p>
          <a:p>
            <a:pPr>
              <a:spcBef>
                <a:spcPts val="0"/>
              </a:spcBef>
              <a:spcAft>
                <a:spcPts val="300"/>
              </a:spcAft>
            </a:pPr>
            <a:r>
              <a:rPr lang="en-GB" dirty="0"/>
              <a:t>1. Lacouture ME, et al.  Oncologist. 2008;13:1001-11; 2. Lipworth AD, et al. Oncology. 2009;77:257-71 </a:t>
            </a:r>
          </a:p>
        </p:txBody>
      </p:sp>
      <p:pic>
        <p:nvPicPr>
          <p:cNvPr id="3" name="Picture 2">
            <a:extLst>
              <a:ext uri="{FF2B5EF4-FFF2-40B4-BE49-F238E27FC236}">
                <a16:creationId xmlns:a16="http://schemas.microsoft.com/office/drawing/2014/main" id="{2C0F65BD-EBAC-4097-BA1F-68F84209E055}"/>
              </a:ext>
            </a:extLst>
          </p:cNvPr>
          <p:cNvPicPr>
            <a:picLocks noChangeAspect="1"/>
          </p:cNvPicPr>
          <p:nvPr/>
        </p:nvPicPr>
        <p:blipFill>
          <a:blip r:embed="rId2"/>
          <a:stretch>
            <a:fillRect/>
          </a:stretch>
        </p:blipFill>
        <p:spPr>
          <a:xfrm>
            <a:off x="5722878" y="1557347"/>
            <a:ext cx="5907004" cy="4343385"/>
          </a:xfrm>
          <a:prstGeom prst="rect">
            <a:avLst/>
          </a:prstGeom>
        </p:spPr>
      </p:pic>
      <p:sp>
        <p:nvSpPr>
          <p:cNvPr id="6" name="TextBox 5">
            <a:extLst>
              <a:ext uri="{FF2B5EF4-FFF2-40B4-BE49-F238E27FC236}">
                <a16:creationId xmlns:a16="http://schemas.microsoft.com/office/drawing/2014/main" id="{A8D65257-BAFE-4E84-8A66-4DF1E5BF25E6}"/>
              </a:ext>
            </a:extLst>
          </p:cNvPr>
          <p:cNvSpPr txBox="1"/>
          <p:nvPr/>
        </p:nvSpPr>
        <p:spPr>
          <a:xfrm>
            <a:off x="7824192" y="5782736"/>
            <a:ext cx="2624886" cy="369332"/>
          </a:xfrm>
          <a:prstGeom prst="rect">
            <a:avLst/>
          </a:prstGeom>
          <a:noFill/>
        </p:spPr>
        <p:txBody>
          <a:bodyPr wrap="none" rtlCol="0">
            <a:spAutoFit/>
          </a:bodyPr>
          <a:lstStyle/>
          <a:p>
            <a:r>
              <a:rPr lang="en-GB" b="1" dirty="0">
                <a:solidFill>
                  <a:schemeClr val="accent1"/>
                </a:solidFill>
              </a:rPr>
              <a:t>Time to onset: 2-4 weeks </a:t>
            </a:r>
          </a:p>
        </p:txBody>
      </p:sp>
      <p:pic>
        <p:nvPicPr>
          <p:cNvPr id="7" name="Main graphic">
            <a:extLst>
              <a:ext uri="{FF2B5EF4-FFF2-40B4-BE49-F238E27FC236}">
                <a16:creationId xmlns:a16="http://schemas.microsoft.com/office/drawing/2014/main" id="{7A005929-3C31-4CE6-B7D0-03EC83161796}"/>
              </a:ext>
            </a:extLst>
          </p:cNvPr>
          <p:cNvPicPr/>
          <p:nvPr/>
        </p:nvPicPr>
        <p:blipFill>
          <a:blip r:embed="rId3"/>
          <a:stretch/>
        </p:blipFill>
        <p:spPr>
          <a:xfrm>
            <a:off x="773923" y="1957440"/>
            <a:ext cx="4948955" cy="3343214"/>
          </a:xfrm>
          <a:prstGeom prst="rect">
            <a:avLst/>
          </a:prstGeom>
          <a:ln>
            <a:noFill/>
          </a:ln>
        </p:spPr>
      </p:pic>
      <p:sp>
        <p:nvSpPr>
          <p:cNvPr id="8" name="TextBox 7">
            <a:extLst>
              <a:ext uri="{FF2B5EF4-FFF2-40B4-BE49-F238E27FC236}">
                <a16:creationId xmlns:a16="http://schemas.microsoft.com/office/drawing/2014/main" id="{A4186976-0706-465D-8263-15F190593B4D}"/>
              </a:ext>
            </a:extLst>
          </p:cNvPr>
          <p:cNvSpPr txBox="1"/>
          <p:nvPr/>
        </p:nvSpPr>
        <p:spPr>
          <a:xfrm>
            <a:off x="7680176" y="1306011"/>
            <a:ext cx="2631041" cy="369332"/>
          </a:xfrm>
          <a:prstGeom prst="rect">
            <a:avLst/>
          </a:prstGeom>
          <a:noFill/>
        </p:spPr>
        <p:txBody>
          <a:bodyPr wrap="none" rtlCol="0">
            <a:spAutoFit/>
          </a:bodyPr>
          <a:lstStyle/>
          <a:p>
            <a:r>
              <a:rPr lang="en-GB" b="1" dirty="0">
                <a:solidFill>
                  <a:schemeClr val="accent1"/>
                </a:solidFill>
              </a:rPr>
              <a:t>Hand Foot Skin Reaction</a:t>
            </a:r>
            <a:r>
              <a:rPr lang="en-GB" b="1" baseline="30000" dirty="0">
                <a:solidFill>
                  <a:schemeClr val="accent1"/>
                </a:solidFill>
              </a:rPr>
              <a:t>2</a:t>
            </a:r>
          </a:p>
        </p:txBody>
      </p:sp>
      <p:sp>
        <p:nvSpPr>
          <p:cNvPr id="4" name="Slide Number Placeholder 3">
            <a:extLst>
              <a:ext uri="{FF2B5EF4-FFF2-40B4-BE49-F238E27FC236}">
                <a16:creationId xmlns:a16="http://schemas.microsoft.com/office/drawing/2014/main" id="{BC5B4343-0FD9-416E-9D5B-28A88BE67FEE}"/>
              </a:ext>
            </a:extLst>
          </p:cNvPr>
          <p:cNvSpPr>
            <a:spLocks noGrp="1"/>
          </p:cNvSpPr>
          <p:nvPr>
            <p:ph type="sldNum" sz="quarter" idx="4"/>
          </p:nvPr>
        </p:nvSpPr>
        <p:spPr/>
        <p:txBody>
          <a:bodyPr/>
          <a:lstStyle/>
          <a:p>
            <a:fld id="{FCE43C0F-8A7B-3A4B-9DB5-B3472E36E833}" type="slidenum">
              <a:rPr lang="en-GB" smtClean="0"/>
              <a:pPr/>
              <a:t>62</a:t>
            </a:fld>
            <a:endParaRPr lang="en-GB" dirty="0"/>
          </a:p>
        </p:txBody>
      </p:sp>
      <p:sp>
        <p:nvSpPr>
          <p:cNvPr id="5" name="Rectangle 4">
            <a:extLst>
              <a:ext uri="{FF2B5EF4-FFF2-40B4-BE49-F238E27FC236}">
                <a16:creationId xmlns:a16="http://schemas.microsoft.com/office/drawing/2014/main" id="{6C6AF5D6-8F02-7245-9A9B-C9B04DE8DB5D}"/>
              </a:ext>
            </a:extLst>
          </p:cNvPr>
          <p:cNvSpPr/>
          <p:nvPr/>
        </p:nvSpPr>
        <p:spPr>
          <a:xfrm>
            <a:off x="252995" y="1306011"/>
            <a:ext cx="5678286" cy="369332"/>
          </a:xfrm>
          <a:prstGeom prst="rect">
            <a:avLst/>
          </a:prstGeom>
        </p:spPr>
        <p:txBody>
          <a:bodyPr wrap="none">
            <a:spAutoFit/>
          </a:bodyPr>
          <a:lstStyle/>
          <a:p>
            <a:r>
              <a:rPr lang="en-CH" b="1" dirty="0">
                <a:solidFill>
                  <a:schemeClr val="accent1"/>
                </a:solidFill>
              </a:rPr>
              <a:t>Common dermatological toxicitities associated with TKIs</a:t>
            </a:r>
            <a:r>
              <a:rPr lang="en-CH" b="1" baseline="30000" dirty="0">
                <a:solidFill>
                  <a:schemeClr val="accent1"/>
                </a:solidFill>
              </a:rPr>
              <a:t>1</a:t>
            </a:r>
          </a:p>
        </p:txBody>
      </p:sp>
    </p:spTree>
    <p:extLst>
      <p:ext uri="{BB962C8B-B14F-4D97-AF65-F5344CB8AC3E}">
        <p14:creationId xmlns:p14="http://schemas.microsoft.com/office/powerpoint/2010/main" val="27381224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42B1D-F896-4825-ACA2-04E836D32852}"/>
              </a:ext>
            </a:extLst>
          </p:cNvPr>
          <p:cNvSpPr>
            <a:spLocks noGrp="1"/>
          </p:cNvSpPr>
          <p:nvPr>
            <p:ph type="title"/>
          </p:nvPr>
        </p:nvSpPr>
        <p:spPr/>
        <p:txBody>
          <a:bodyPr/>
          <a:lstStyle/>
          <a:p>
            <a:r>
              <a:rPr lang="en-GB" b="1" dirty="0">
                <a:solidFill>
                  <a:schemeClr val="tx2"/>
                </a:solidFill>
              </a:rPr>
              <a:t>Key Management Options</a:t>
            </a:r>
          </a:p>
        </p:txBody>
      </p:sp>
      <p:sp>
        <p:nvSpPr>
          <p:cNvPr id="3" name="Content Placeholder 2">
            <a:extLst>
              <a:ext uri="{FF2B5EF4-FFF2-40B4-BE49-F238E27FC236}">
                <a16:creationId xmlns:a16="http://schemas.microsoft.com/office/drawing/2014/main" id="{F8E75DA6-A434-442E-BD21-A30581B17792}"/>
              </a:ext>
            </a:extLst>
          </p:cNvPr>
          <p:cNvSpPr>
            <a:spLocks noGrp="1"/>
          </p:cNvSpPr>
          <p:nvPr>
            <p:ph idx="1"/>
          </p:nvPr>
        </p:nvSpPr>
        <p:spPr>
          <a:xfrm>
            <a:off x="838200" y="1825625"/>
            <a:ext cx="5257800" cy="4351338"/>
          </a:xfrm>
        </p:spPr>
        <p:txBody>
          <a:bodyPr>
            <a:normAutofit/>
          </a:bodyPr>
          <a:lstStyle/>
          <a:p>
            <a:r>
              <a:rPr lang="en-GB" dirty="0">
                <a:solidFill>
                  <a:srgbClr val="5D8298"/>
                </a:solidFill>
              </a:rPr>
              <a:t>Prophylaxis</a:t>
            </a:r>
          </a:p>
          <a:p>
            <a:r>
              <a:rPr lang="en-GB" dirty="0">
                <a:solidFill>
                  <a:srgbClr val="5D8298"/>
                </a:solidFill>
              </a:rPr>
              <a:t>Lifestyle Modification </a:t>
            </a:r>
          </a:p>
          <a:p>
            <a:r>
              <a:rPr lang="en-GB" dirty="0">
                <a:solidFill>
                  <a:srgbClr val="5D8298"/>
                </a:solidFill>
              </a:rPr>
              <a:t>Keratolytic Agents</a:t>
            </a:r>
          </a:p>
          <a:p>
            <a:r>
              <a:rPr lang="en-GB" dirty="0">
                <a:solidFill>
                  <a:srgbClr val="5D8298"/>
                </a:solidFill>
              </a:rPr>
              <a:t>Corticosteroids </a:t>
            </a:r>
          </a:p>
          <a:p>
            <a:r>
              <a:rPr lang="en-GB" dirty="0">
                <a:solidFill>
                  <a:srgbClr val="5D8298"/>
                </a:solidFill>
              </a:rPr>
              <a:t>Topical Analgesia </a:t>
            </a:r>
          </a:p>
          <a:p>
            <a:r>
              <a:rPr lang="en-GB" dirty="0">
                <a:solidFill>
                  <a:srgbClr val="5D8298"/>
                </a:solidFill>
              </a:rPr>
              <a:t>Systemic Analgesia</a:t>
            </a:r>
          </a:p>
          <a:p>
            <a:r>
              <a:rPr lang="en-GB" dirty="0">
                <a:solidFill>
                  <a:srgbClr val="5D8298"/>
                </a:solidFill>
              </a:rPr>
              <a:t>Dose Reduction </a:t>
            </a:r>
          </a:p>
          <a:p>
            <a:endParaRPr lang="en-GB" dirty="0">
              <a:solidFill>
                <a:srgbClr val="5D8298"/>
              </a:solidFill>
            </a:endParaRPr>
          </a:p>
        </p:txBody>
      </p:sp>
      <p:grpSp>
        <p:nvGrpSpPr>
          <p:cNvPr id="18" name="Group 17">
            <a:extLst>
              <a:ext uri="{FF2B5EF4-FFF2-40B4-BE49-F238E27FC236}">
                <a16:creationId xmlns:a16="http://schemas.microsoft.com/office/drawing/2014/main" id="{F648B39F-7FC2-486D-885B-DD4924A2FFF1}"/>
              </a:ext>
            </a:extLst>
          </p:cNvPr>
          <p:cNvGrpSpPr/>
          <p:nvPr/>
        </p:nvGrpSpPr>
        <p:grpSpPr>
          <a:xfrm>
            <a:off x="5764491" y="1291317"/>
            <a:ext cx="5810229" cy="4779882"/>
            <a:chOff x="5764491" y="1253217"/>
            <a:chExt cx="5810229" cy="4779882"/>
          </a:xfrm>
        </p:grpSpPr>
        <p:sp>
          <p:nvSpPr>
            <p:cNvPr id="7" name="TextBox 6">
              <a:extLst>
                <a:ext uri="{FF2B5EF4-FFF2-40B4-BE49-F238E27FC236}">
                  <a16:creationId xmlns:a16="http://schemas.microsoft.com/office/drawing/2014/main" id="{7D75FAB9-8198-4529-9D9A-B4EAE593E604}"/>
                </a:ext>
              </a:extLst>
            </p:cNvPr>
            <p:cNvSpPr txBox="1"/>
            <p:nvPr/>
          </p:nvSpPr>
          <p:spPr>
            <a:xfrm>
              <a:off x="8396711" y="1253217"/>
              <a:ext cx="2077217" cy="369332"/>
            </a:xfrm>
            <a:prstGeom prst="rect">
              <a:avLst/>
            </a:prstGeom>
            <a:noFill/>
          </p:spPr>
          <p:txBody>
            <a:bodyPr wrap="square" rtlCol="0">
              <a:spAutoFit/>
            </a:bodyPr>
            <a:lstStyle/>
            <a:p>
              <a:pPr algn="ctr"/>
              <a:r>
                <a:rPr lang="en-GB" b="1" dirty="0">
                  <a:solidFill>
                    <a:schemeClr val="accent1"/>
                  </a:solidFill>
                  <a:latin typeface="Aileron" charset="0"/>
                  <a:ea typeface="Aileron" charset="0"/>
                  <a:cs typeface="Aileron" charset="0"/>
                </a:rPr>
                <a:t>Intervention</a:t>
              </a:r>
            </a:p>
          </p:txBody>
        </p:sp>
        <p:sp>
          <p:nvSpPr>
            <p:cNvPr id="8" name="TextBox 7">
              <a:extLst>
                <a:ext uri="{FF2B5EF4-FFF2-40B4-BE49-F238E27FC236}">
                  <a16:creationId xmlns:a16="http://schemas.microsoft.com/office/drawing/2014/main" id="{4EB6292D-6465-4128-978C-E93534DFFF86}"/>
                </a:ext>
              </a:extLst>
            </p:cNvPr>
            <p:cNvSpPr txBox="1"/>
            <p:nvPr/>
          </p:nvSpPr>
          <p:spPr>
            <a:xfrm>
              <a:off x="6165883" y="1253217"/>
              <a:ext cx="2077217" cy="369332"/>
            </a:xfrm>
            <a:prstGeom prst="rect">
              <a:avLst/>
            </a:prstGeom>
            <a:noFill/>
          </p:spPr>
          <p:txBody>
            <a:bodyPr wrap="square" rtlCol="0">
              <a:spAutoFit/>
            </a:bodyPr>
            <a:lstStyle/>
            <a:p>
              <a:pPr algn="ctr"/>
              <a:r>
                <a:rPr lang="en-GB" b="1" dirty="0">
                  <a:solidFill>
                    <a:schemeClr val="accent1"/>
                  </a:solidFill>
                  <a:latin typeface="Aileron" charset="0"/>
                  <a:ea typeface="Aileron" charset="0"/>
                  <a:cs typeface="Aileron" charset="0"/>
                </a:rPr>
                <a:t>HFSR Severity</a:t>
              </a:r>
            </a:p>
          </p:txBody>
        </p:sp>
        <p:sp>
          <p:nvSpPr>
            <p:cNvPr id="9" name="TextBox 8">
              <a:extLst>
                <a:ext uri="{FF2B5EF4-FFF2-40B4-BE49-F238E27FC236}">
                  <a16:creationId xmlns:a16="http://schemas.microsoft.com/office/drawing/2014/main" id="{D4FC091E-6C64-43E7-A5D7-67E3D7A2F8A6}"/>
                </a:ext>
              </a:extLst>
            </p:cNvPr>
            <p:cNvSpPr txBox="1"/>
            <p:nvPr/>
          </p:nvSpPr>
          <p:spPr>
            <a:xfrm>
              <a:off x="5764491" y="1639373"/>
              <a:ext cx="2880000" cy="215444"/>
            </a:xfrm>
            <a:prstGeom prst="rect">
              <a:avLst/>
            </a:prstGeom>
            <a:solidFill>
              <a:schemeClr val="accent1"/>
            </a:solidFill>
          </p:spPr>
          <p:txBody>
            <a:bodyPr wrap="square" tIns="0" bIns="0" rtlCol="0" anchor="ctr">
              <a:spAutoFit/>
            </a:bodyPr>
            <a:lstStyle/>
            <a:p>
              <a:pPr algn="ctr"/>
              <a:r>
                <a:rPr lang="en-GB" sz="1400" b="1" dirty="0">
                  <a:solidFill>
                    <a:schemeClr val="bg1"/>
                  </a:solidFill>
                  <a:latin typeface="Aileron" charset="0"/>
                  <a:ea typeface="Aileron" charset="0"/>
                  <a:cs typeface="Aileron" charset="0"/>
                </a:rPr>
                <a:t>No HFSR</a:t>
              </a:r>
            </a:p>
          </p:txBody>
        </p:sp>
        <p:sp>
          <p:nvSpPr>
            <p:cNvPr id="10" name="Arrow: Pentagon 9">
              <a:extLst>
                <a:ext uri="{FF2B5EF4-FFF2-40B4-BE49-F238E27FC236}">
                  <a16:creationId xmlns:a16="http://schemas.microsoft.com/office/drawing/2014/main" id="{D01A62B0-08A7-4054-8B7B-0BEAB3A52E73}"/>
                </a:ext>
              </a:extLst>
            </p:cNvPr>
            <p:cNvSpPr/>
            <p:nvPr/>
          </p:nvSpPr>
          <p:spPr>
            <a:xfrm rot="5400000">
              <a:off x="6800710" y="851797"/>
              <a:ext cx="807561" cy="2880000"/>
            </a:xfrm>
            <a:prstGeom prst="homePlate">
              <a:avLst>
                <a:gd name="adj" fmla="val 45455"/>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1" name="TextBox 10">
              <a:extLst>
                <a:ext uri="{FF2B5EF4-FFF2-40B4-BE49-F238E27FC236}">
                  <a16:creationId xmlns:a16="http://schemas.microsoft.com/office/drawing/2014/main" id="{03C21658-80B0-43EA-8FD3-94E88433D7DF}"/>
                </a:ext>
              </a:extLst>
            </p:cNvPr>
            <p:cNvSpPr txBox="1"/>
            <p:nvPr/>
          </p:nvSpPr>
          <p:spPr>
            <a:xfrm>
              <a:off x="5764491" y="2725901"/>
              <a:ext cx="2880000" cy="215444"/>
            </a:xfrm>
            <a:prstGeom prst="rect">
              <a:avLst/>
            </a:prstGeom>
            <a:solidFill>
              <a:schemeClr val="accent1"/>
            </a:solidFill>
          </p:spPr>
          <p:txBody>
            <a:bodyPr wrap="square" tIns="0" bIns="0" rtlCol="0" anchor="ctr">
              <a:spAutoFit/>
            </a:bodyPr>
            <a:lstStyle/>
            <a:p>
              <a:pPr algn="ctr"/>
              <a:r>
                <a:rPr lang="en-GB" sz="1400" b="1" dirty="0">
                  <a:solidFill>
                    <a:schemeClr val="bg1"/>
                  </a:solidFill>
                  <a:latin typeface="Aileron" charset="0"/>
                  <a:ea typeface="Aileron" charset="0"/>
                  <a:cs typeface="Aileron" charset="0"/>
                </a:rPr>
                <a:t>Grade 1</a:t>
              </a:r>
            </a:p>
          </p:txBody>
        </p:sp>
        <p:sp>
          <p:nvSpPr>
            <p:cNvPr id="12" name="Arrow: Pentagon 11">
              <a:extLst>
                <a:ext uri="{FF2B5EF4-FFF2-40B4-BE49-F238E27FC236}">
                  <a16:creationId xmlns:a16="http://schemas.microsoft.com/office/drawing/2014/main" id="{74577ABD-FAB8-4204-9FA7-0E013E834AC1}"/>
                </a:ext>
              </a:extLst>
            </p:cNvPr>
            <p:cNvSpPr/>
            <p:nvPr/>
          </p:nvSpPr>
          <p:spPr>
            <a:xfrm rot="5400000">
              <a:off x="6743434" y="1995982"/>
              <a:ext cx="922114" cy="2880000"/>
            </a:xfrm>
            <a:prstGeom prst="homePlate">
              <a:avLst>
                <a:gd name="adj" fmla="val 11694"/>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TextBox 12">
              <a:extLst>
                <a:ext uri="{FF2B5EF4-FFF2-40B4-BE49-F238E27FC236}">
                  <a16:creationId xmlns:a16="http://schemas.microsoft.com/office/drawing/2014/main" id="{6E8703BA-20B0-4B21-920A-7B5701F99C76}"/>
                </a:ext>
              </a:extLst>
            </p:cNvPr>
            <p:cNvSpPr txBox="1"/>
            <p:nvPr/>
          </p:nvSpPr>
          <p:spPr>
            <a:xfrm>
              <a:off x="5764491" y="3926757"/>
              <a:ext cx="2880000" cy="215444"/>
            </a:xfrm>
            <a:prstGeom prst="rect">
              <a:avLst/>
            </a:prstGeom>
            <a:solidFill>
              <a:schemeClr val="accent1"/>
            </a:solidFill>
          </p:spPr>
          <p:txBody>
            <a:bodyPr wrap="square" tIns="0" bIns="0" rtlCol="0" anchor="ctr">
              <a:spAutoFit/>
            </a:bodyPr>
            <a:lstStyle/>
            <a:p>
              <a:pPr algn="ctr"/>
              <a:r>
                <a:rPr lang="en-GB" sz="1400" b="1" dirty="0">
                  <a:solidFill>
                    <a:schemeClr val="bg1"/>
                  </a:solidFill>
                  <a:latin typeface="Aileron" charset="0"/>
                  <a:ea typeface="Aileron" charset="0"/>
                  <a:cs typeface="Aileron" charset="0"/>
                </a:rPr>
                <a:t>Grade 2</a:t>
              </a:r>
            </a:p>
          </p:txBody>
        </p:sp>
        <p:sp>
          <p:nvSpPr>
            <p:cNvPr id="14" name="Arrow: Pentagon 13">
              <a:extLst>
                <a:ext uri="{FF2B5EF4-FFF2-40B4-BE49-F238E27FC236}">
                  <a16:creationId xmlns:a16="http://schemas.microsoft.com/office/drawing/2014/main" id="{7BF9847F-93DA-442F-A2DD-C129A9524303}"/>
                </a:ext>
              </a:extLst>
            </p:cNvPr>
            <p:cNvSpPr/>
            <p:nvPr/>
          </p:nvSpPr>
          <p:spPr>
            <a:xfrm rot="5400000">
              <a:off x="6790491" y="3137590"/>
              <a:ext cx="828000" cy="2880000"/>
            </a:xfrm>
            <a:prstGeom prst="homePlate">
              <a:avLst>
                <a:gd name="adj" fmla="val 18304"/>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5" name="TextBox 14">
              <a:extLst>
                <a:ext uri="{FF2B5EF4-FFF2-40B4-BE49-F238E27FC236}">
                  <a16:creationId xmlns:a16="http://schemas.microsoft.com/office/drawing/2014/main" id="{84E76E2D-7D11-42CC-880E-BC77EB9EA23D}"/>
                </a:ext>
              </a:extLst>
            </p:cNvPr>
            <p:cNvSpPr txBox="1"/>
            <p:nvPr/>
          </p:nvSpPr>
          <p:spPr>
            <a:xfrm>
              <a:off x="5764491" y="5040786"/>
              <a:ext cx="2880000" cy="215444"/>
            </a:xfrm>
            <a:prstGeom prst="rect">
              <a:avLst/>
            </a:prstGeom>
            <a:solidFill>
              <a:schemeClr val="accent1"/>
            </a:solidFill>
          </p:spPr>
          <p:txBody>
            <a:bodyPr wrap="square" tIns="0" bIns="0" rtlCol="0" anchor="ctr">
              <a:spAutoFit/>
            </a:bodyPr>
            <a:lstStyle/>
            <a:p>
              <a:pPr algn="ctr"/>
              <a:r>
                <a:rPr lang="en-GB" sz="1400" b="1" dirty="0">
                  <a:solidFill>
                    <a:schemeClr val="bg1"/>
                  </a:solidFill>
                  <a:latin typeface="Aileron" charset="0"/>
                  <a:ea typeface="Aileron" charset="0"/>
                  <a:cs typeface="Aileron" charset="0"/>
                </a:rPr>
                <a:t>Grade 3</a:t>
              </a:r>
            </a:p>
          </p:txBody>
        </p:sp>
        <p:sp>
          <p:nvSpPr>
            <p:cNvPr id="16" name="Arrow: Pentagon 15">
              <a:extLst>
                <a:ext uri="{FF2B5EF4-FFF2-40B4-BE49-F238E27FC236}">
                  <a16:creationId xmlns:a16="http://schemas.microsoft.com/office/drawing/2014/main" id="{BC0D423C-3B5E-4851-8DEF-812220DD5F1E}"/>
                </a:ext>
              </a:extLst>
            </p:cNvPr>
            <p:cNvSpPr/>
            <p:nvPr/>
          </p:nvSpPr>
          <p:spPr>
            <a:xfrm rot="5400000">
              <a:off x="6846700" y="4227159"/>
              <a:ext cx="715582" cy="2880000"/>
            </a:xfrm>
            <a:prstGeom prst="homePlate">
              <a:avLst>
                <a:gd name="adj" fmla="val 25234"/>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TextBox 18">
              <a:extLst>
                <a:ext uri="{FF2B5EF4-FFF2-40B4-BE49-F238E27FC236}">
                  <a16:creationId xmlns:a16="http://schemas.microsoft.com/office/drawing/2014/main" id="{F148B410-4891-47AC-9E8C-2DE48C236319}"/>
                </a:ext>
              </a:extLst>
            </p:cNvPr>
            <p:cNvSpPr txBox="1"/>
            <p:nvPr/>
          </p:nvSpPr>
          <p:spPr>
            <a:xfrm>
              <a:off x="6165883" y="1883496"/>
              <a:ext cx="2077217" cy="216982"/>
            </a:xfrm>
            <a:prstGeom prst="rect">
              <a:avLst/>
            </a:prstGeom>
            <a:noFill/>
          </p:spPr>
          <p:txBody>
            <a:bodyPr wrap="square" rtlCol="0">
              <a:spAutoFit/>
            </a:bodyPr>
            <a:lstStyle/>
            <a:p>
              <a:pPr algn="ctr">
                <a:lnSpc>
                  <a:spcPct val="90000"/>
                </a:lnSpc>
              </a:pPr>
              <a:r>
                <a:rPr lang="en-GB" sz="900" dirty="0">
                  <a:solidFill>
                    <a:schemeClr val="tx2"/>
                  </a:solidFill>
                  <a:ea typeface="Aileron" charset="0"/>
                  <a:cs typeface="Aileron" charset="0"/>
                </a:rPr>
                <a:t>Therapy initiation</a:t>
              </a:r>
            </a:p>
          </p:txBody>
        </p:sp>
        <p:sp>
          <p:nvSpPr>
            <p:cNvPr id="20" name="TextBox 19">
              <a:extLst>
                <a:ext uri="{FF2B5EF4-FFF2-40B4-BE49-F238E27FC236}">
                  <a16:creationId xmlns:a16="http://schemas.microsoft.com/office/drawing/2014/main" id="{F265102A-2CCB-4E6D-A478-BE69E6434A16}"/>
                </a:ext>
              </a:extLst>
            </p:cNvPr>
            <p:cNvSpPr txBox="1"/>
            <p:nvPr/>
          </p:nvSpPr>
          <p:spPr>
            <a:xfrm>
              <a:off x="5783530" y="2984817"/>
              <a:ext cx="2860960" cy="715581"/>
            </a:xfrm>
            <a:prstGeom prst="rect">
              <a:avLst/>
            </a:prstGeom>
            <a:noFill/>
          </p:spPr>
          <p:txBody>
            <a:bodyPr wrap="square" lIns="36000" numCol="2" rtlCol="0">
              <a:spAutoFit/>
            </a:bodyPr>
            <a:lstStyle/>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Numbness</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Tingling</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Dysesthesia</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Paraesthesia</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Painless swelling</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Erythema</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Discomfort of hands </a:t>
              </a:r>
              <a:br>
                <a:rPr lang="en-GB" sz="900" dirty="0">
                  <a:solidFill>
                    <a:schemeClr val="tx2"/>
                  </a:solidFill>
                  <a:ea typeface="Aileron" charset="0"/>
                  <a:cs typeface="Aileron" charset="0"/>
                </a:rPr>
              </a:br>
              <a:r>
                <a:rPr lang="en-GB" sz="900" dirty="0">
                  <a:solidFill>
                    <a:schemeClr val="tx2"/>
                  </a:solidFill>
                  <a:ea typeface="Aileron" charset="0"/>
                  <a:cs typeface="Aileron" charset="0"/>
                </a:rPr>
                <a:t>or feet</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No interference in ADL</a:t>
              </a:r>
            </a:p>
          </p:txBody>
        </p:sp>
        <p:sp>
          <p:nvSpPr>
            <p:cNvPr id="21" name="TextBox 20">
              <a:extLst>
                <a:ext uri="{FF2B5EF4-FFF2-40B4-BE49-F238E27FC236}">
                  <a16:creationId xmlns:a16="http://schemas.microsoft.com/office/drawing/2014/main" id="{30FD2548-8373-4B55-A78E-3B5926DC8A0E}"/>
                </a:ext>
              </a:extLst>
            </p:cNvPr>
            <p:cNvSpPr txBox="1"/>
            <p:nvPr/>
          </p:nvSpPr>
          <p:spPr>
            <a:xfrm>
              <a:off x="6165883" y="4176998"/>
              <a:ext cx="2077217" cy="466281"/>
            </a:xfrm>
            <a:prstGeom prst="rect">
              <a:avLst/>
            </a:prstGeom>
            <a:noFill/>
          </p:spPr>
          <p:txBody>
            <a:bodyPr wrap="square" rtlCol="0">
              <a:spAutoFit/>
            </a:bodyPr>
            <a:lstStyle/>
            <a:p>
              <a:pPr marL="171450" indent="-171450">
                <a:lnSpc>
                  <a:spcPct val="90000"/>
                </a:lnSpc>
                <a:buFont typeface="Arial" panose="020B0604020202020204" pitchFamily="34" charset="0"/>
                <a:buChar char="•"/>
              </a:pPr>
              <a:r>
                <a:rPr lang="en-GB" sz="900" dirty="0">
                  <a:solidFill>
                    <a:schemeClr val="tx2"/>
                  </a:solidFill>
                  <a:ea typeface="Aileron" charset="0"/>
                  <a:cs typeface="Aileron" charset="0"/>
                </a:rPr>
                <a:t>Painful erythema</a:t>
              </a:r>
            </a:p>
            <a:p>
              <a:pPr marL="171450" indent="-171450">
                <a:lnSpc>
                  <a:spcPct val="90000"/>
                </a:lnSpc>
                <a:buFont typeface="Arial" panose="020B0604020202020204" pitchFamily="34" charset="0"/>
                <a:buChar char="•"/>
              </a:pPr>
              <a:r>
                <a:rPr lang="en-GB" sz="900" dirty="0">
                  <a:solidFill>
                    <a:schemeClr val="tx2"/>
                  </a:solidFill>
                  <a:ea typeface="Aileron" charset="0"/>
                  <a:cs typeface="Aileron" charset="0"/>
                </a:rPr>
                <a:t>Swelling of hands and/or feet</a:t>
              </a:r>
            </a:p>
            <a:p>
              <a:pPr marL="171450" indent="-171450">
                <a:lnSpc>
                  <a:spcPct val="90000"/>
                </a:lnSpc>
                <a:buFont typeface="Arial" panose="020B0604020202020204" pitchFamily="34" charset="0"/>
                <a:buChar char="•"/>
              </a:pPr>
              <a:r>
                <a:rPr lang="en-GB" sz="900" dirty="0">
                  <a:solidFill>
                    <a:schemeClr val="tx2"/>
                  </a:solidFill>
                  <a:ea typeface="Aileron" charset="0"/>
                  <a:cs typeface="Aileron" charset="0"/>
                </a:rPr>
                <a:t>Interferes with patient’s ADL</a:t>
              </a:r>
            </a:p>
          </p:txBody>
        </p:sp>
        <p:sp>
          <p:nvSpPr>
            <p:cNvPr id="22" name="TextBox 21">
              <a:extLst>
                <a:ext uri="{FF2B5EF4-FFF2-40B4-BE49-F238E27FC236}">
                  <a16:creationId xmlns:a16="http://schemas.microsoft.com/office/drawing/2014/main" id="{D3F2B795-5C00-44A8-B56D-8B27A625F0D3}"/>
                </a:ext>
              </a:extLst>
            </p:cNvPr>
            <p:cNvSpPr txBox="1"/>
            <p:nvPr/>
          </p:nvSpPr>
          <p:spPr>
            <a:xfrm>
              <a:off x="5806335" y="5317518"/>
              <a:ext cx="2880001" cy="715581"/>
            </a:xfrm>
            <a:prstGeom prst="rect">
              <a:avLst/>
            </a:prstGeom>
            <a:noFill/>
          </p:spPr>
          <p:txBody>
            <a:bodyPr wrap="square" lIns="0" numCol="2" rtlCol="0">
              <a:spAutoFit/>
            </a:bodyPr>
            <a:lstStyle/>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Moist desquamation</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Ulceration</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Blistering</a:t>
              </a:r>
              <a:br>
                <a:rPr lang="en-GB" sz="900" dirty="0">
                  <a:solidFill>
                    <a:schemeClr val="tx2"/>
                  </a:solidFill>
                  <a:ea typeface="Aileron" charset="0"/>
                  <a:cs typeface="Aileron" charset="0"/>
                </a:rPr>
              </a:br>
              <a:br>
                <a:rPr lang="en-GB" sz="900" dirty="0">
                  <a:solidFill>
                    <a:schemeClr val="tx2"/>
                  </a:solidFill>
                  <a:ea typeface="Aileron" charset="0"/>
                  <a:cs typeface="Aileron" charset="0"/>
                </a:rPr>
              </a:br>
              <a:endParaRPr lang="en-GB" sz="900" dirty="0">
                <a:solidFill>
                  <a:schemeClr val="tx2"/>
                </a:solidFill>
                <a:ea typeface="Aileron" charset="0"/>
                <a:cs typeface="Aileron" charset="0"/>
              </a:endParaRP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Sever pain of hands and/or feet</a:t>
              </a:r>
            </a:p>
            <a:p>
              <a:pPr marL="108000" indent="-108000">
                <a:lnSpc>
                  <a:spcPct val="90000"/>
                </a:lnSpc>
                <a:buFont typeface="Arial" panose="020B0604020202020204" pitchFamily="34" charset="0"/>
                <a:buChar char="•"/>
              </a:pPr>
              <a:r>
                <a:rPr lang="en-GB" sz="900" dirty="0">
                  <a:solidFill>
                    <a:schemeClr val="tx2"/>
                  </a:solidFill>
                  <a:ea typeface="Aileron" charset="0"/>
                  <a:cs typeface="Aileron" charset="0"/>
                </a:rPr>
                <a:t>Patient unable to perform ADL</a:t>
              </a:r>
            </a:p>
          </p:txBody>
        </p:sp>
        <p:sp>
          <p:nvSpPr>
            <p:cNvPr id="23" name="Rectangle 22">
              <a:extLst>
                <a:ext uri="{FF2B5EF4-FFF2-40B4-BE49-F238E27FC236}">
                  <a16:creationId xmlns:a16="http://schemas.microsoft.com/office/drawing/2014/main" id="{CAF383CF-5014-42A3-81B6-8B368A4F829A}"/>
                </a:ext>
              </a:extLst>
            </p:cNvPr>
            <p:cNvSpPr/>
            <p:nvPr/>
          </p:nvSpPr>
          <p:spPr>
            <a:xfrm>
              <a:off x="8693098" y="1888016"/>
              <a:ext cx="2860960" cy="410706"/>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900" dirty="0">
                  <a:solidFill>
                    <a:schemeClr val="tx2"/>
                  </a:solidFill>
                </a:rPr>
                <a:t>Full-body skin exam, pedicure, evaluation by orthotist; wear thick cotton gloves and/or socks; avoid hot water, constrictive footwear, and excessive friction</a:t>
              </a:r>
            </a:p>
          </p:txBody>
        </p:sp>
        <p:sp>
          <p:nvSpPr>
            <p:cNvPr id="17" name="TextBox 16">
              <a:extLst>
                <a:ext uri="{FF2B5EF4-FFF2-40B4-BE49-F238E27FC236}">
                  <a16:creationId xmlns:a16="http://schemas.microsoft.com/office/drawing/2014/main" id="{BA397C06-3B21-46E1-AA96-7C177B3C13E8}"/>
                </a:ext>
              </a:extLst>
            </p:cNvPr>
            <p:cNvSpPr txBox="1"/>
            <p:nvPr/>
          </p:nvSpPr>
          <p:spPr>
            <a:xfrm>
              <a:off x="8694720" y="1589028"/>
              <a:ext cx="2880000" cy="316690"/>
            </a:xfrm>
            <a:prstGeom prst="rect">
              <a:avLst/>
            </a:prstGeom>
            <a:solidFill>
              <a:schemeClr val="accent1"/>
            </a:solidFill>
          </p:spPr>
          <p:txBody>
            <a:bodyPr wrap="square" rtlCol="0" anchor="ctr">
              <a:spAutoFit/>
            </a:bodyPr>
            <a:lstStyle/>
            <a:p>
              <a:pPr algn="ctr">
                <a:lnSpc>
                  <a:spcPct val="80000"/>
                </a:lnSpc>
              </a:pPr>
              <a:r>
                <a:rPr lang="en-GB" sz="900" b="1" dirty="0">
                  <a:solidFill>
                    <a:schemeClr val="bg1"/>
                  </a:solidFill>
                  <a:ea typeface="Aileron" charset="0"/>
                  <a:cs typeface="Aileron" charset="0"/>
                </a:rPr>
                <a:t>Maintain frequent with physician to ensure early diagnosis of HFSR</a:t>
              </a:r>
            </a:p>
          </p:txBody>
        </p:sp>
        <p:sp>
          <p:nvSpPr>
            <p:cNvPr id="24" name="TextBox 23">
              <a:extLst>
                <a:ext uri="{FF2B5EF4-FFF2-40B4-BE49-F238E27FC236}">
                  <a16:creationId xmlns:a16="http://schemas.microsoft.com/office/drawing/2014/main" id="{7A72DF13-C77D-4BC1-9845-9D2C620B3A5E}"/>
                </a:ext>
              </a:extLst>
            </p:cNvPr>
            <p:cNvSpPr txBox="1"/>
            <p:nvPr/>
          </p:nvSpPr>
          <p:spPr>
            <a:xfrm>
              <a:off x="8693098" y="2280071"/>
              <a:ext cx="2880000" cy="341632"/>
            </a:xfrm>
            <a:prstGeom prst="rect">
              <a:avLst/>
            </a:prstGeom>
            <a:solidFill>
              <a:schemeClr val="accent1">
                <a:lumMod val="75000"/>
              </a:schemeClr>
            </a:solidFill>
          </p:spPr>
          <p:txBody>
            <a:bodyPr wrap="square" rtlCol="0" anchor="ctr">
              <a:spAutoFit/>
            </a:bodyPr>
            <a:lstStyle/>
            <a:p>
              <a:pPr algn="ctr">
                <a:lnSpc>
                  <a:spcPct val="90000"/>
                </a:lnSpc>
              </a:pPr>
              <a:r>
                <a:rPr lang="en-GB" sz="900" b="1" dirty="0">
                  <a:solidFill>
                    <a:schemeClr val="bg1"/>
                  </a:solidFill>
                  <a:ea typeface="Aileron" charset="0"/>
                  <a:cs typeface="Aileron" charset="0"/>
                </a:rPr>
                <a:t>If symptoms develop at 2-week clinical evaluation or within first month, proceed to next step</a:t>
              </a:r>
            </a:p>
          </p:txBody>
        </p:sp>
        <p:sp>
          <p:nvSpPr>
            <p:cNvPr id="25" name="Arrow: Down 24">
              <a:extLst>
                <a:ext uri="{FF2B5EF4-FFF2-40B4-BE49-F238E27FC236}">
                  <a16:creationId xmlns:a16="http://schemas.microsoft.com/office/drawing/2014/main" id="{13B0E7B9-10CE-4FEB-9386-3AB021077CCA}"/>
                </a:ext>
              </a:extLst>
            </p:cNvPr>
            <p:cNvSpPr/>
            <p:nvPr/>
          </p:nvSpPr>
          <p:spPr>
            <a:xfrm>
              <a:off x="9921651" y="2575280"/>
              <a:ext cx="271582" cy="108000"/>
            </a:xfrm>
            <a:prstGeom prst="down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E932228C-0C1A-4EBF-8434-42195713BE26}"/>
                </a:ext>
              </a:extLst>
            </p:cNvPr>
            <p:cNvSpPr/>
            <p:nvPr/>
          </p:nvSpPr>
          <p:spPr>
            <a:xfrm>
              <a:off x="8693098" y="2977969"/>
              <a:ext cx="2860960" cy="396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900" dirty="0">
                  <a:solidFill>
                    <a:schemeClr val="tx2"/>
                  </a:solidFill>
                </a:rPr>
                <a:t>Avoid hot water; Use moisturizing creams for relief; Wear thick cotton gloves and/or socks; 20%-40% urea </a:t>
              </a:r>
            </a:p>
          </p:txBody>
        </p:sp>
        <p:sp>
          <p:nvSpPr>
            <p:cNvPr id="27" name="TextBox 26">
              <a:extLst>
                <a:ext uri="{FF2B5EF4-FFF2-40B4-BE49-F238E27FC236}">
                  <a16:creationId xmlns:a16="http://schemas.microsoft.com/office/drawing/2014/main" id="{A1C3ED25-9BD7-4586-9D67-D0BB0F4CCEF2}"/>
                </a:ext>
              </a:extLst>
            </p:cNvPr>
            <p:cNvSpPr txBox="1"/>
            <p:nvPr/>
          </p:nvSpPr>
          <p:spPr>
            <a:xfrm>
              <a:off x="8688113" y="2725970"/>
              <a:ext cx="2880000" cy="216982"/>
            </a:xfrm>
            <a:prstGeom prst="rect">
              <a:avLst/>
            </a:prstGeom>
            <a:solidFill>
              <a:schemeClr val="accent1"/>
            </a:solidFill>
          </p:spPr>
          <p:txBody>
            <a:bodyPr wrap="square" lIns="36000" rIns="36000" rtlCol="0" anchor="ctr">
              <a:spAutoFit/>
            </a:bodyPr>
            <a:lstStyle/>
            <a:p>
              <a:pPr algn="ctr">
                <a:lnSpc>
                  <a:spcPct val="90000"/>
                </a:lnSpc>
              </a:pPr>
              <a:r>
                <a:rPr lang="en-GB" sz="900" b="1" spc="-30" dirty="0">
                  <a:solidFill>
                    <a:schemeClr val="bg1"/>
                  </a:solidFill>
                  <a:ea typeface="Aileron" charset="0"/>
                  <a:cs typeface="Aileron" charset="0"/>
                </a:rPr>
                <a:t>Maintain current dose of MKI; monitor for change in severity</a:t>
              </a:r>
            </a:p>
          </p:txBody>
        </p:sp>
        <p:sp>
          <p:nvSpPr>
            <p:cNvPr id="28" name="TextBox 27">
              <a:extLst>
                <a:ext uri="{FF2B5EF4-FFF2-40B4-BE49-F238E27FC236}">
                  <a16:creationId xmlns:a16="http://schemas.microsoft.com/office/drawing/2014/main" id="{B2780D51-FD3E-4403-9CBC-1C9970615906}"/>
                </a:ext>
              </a:extLst>
            </p:cNvPr>
            <p:cNvSpPr txBox="1"/>
            <p:nvPr/>
          </p:nvSpPr>
          <p:spPr>
            <a:xfrm>
              <a:off x="8692782" y="3410208"/>
              <a:ext cx="2880000" cy="341632"/>
            </a:xfrm>
            <a:prstGeom prst="rect">
              <a:avLst/>
            </a:prstGeom>
            <a:solidFill>
              <a:schemeClr val="accent1">
                <a:lumMod val="75000"/>
              </a:schemeClr>
            </a:solidFill>
          </p:spPr>
          <p:txBody>
            <a:bodyPr wrap="square" rtlCol="0" anchor="ctr">
              <a:spAutoFit/>
            </a:bodyPr>
            <a:lstStyle/>
            <a:p>
              <a:pPr algn="ctr">
                <a:lnSpc>
                  <a:spcPct val="90000"/>
                </a:lnSpc>
              </a:pPr>
              <a:r>
                <a:rPr lang="en-GB" sz="900" b="1" dirty="0">
                  <a:solidFill>
                    <a:schemeClr val="bg1"/>
                  </a:solidFill>
                  <a:ea typeface="Aileron" charset="0"/>
                  <a:cs typeface="Aileron" charset="0"/>
                </a:rPr>
                <a:t>If symptoms worsen after clinical evaluation at  2weeks,  proceed to next step</a:t>
              </a:r>
            </a:p>
          </p:txBody>
        </p:sp>
        <p:sp>
          <p:nvSpPr>
            <p:cNvPr id="29" name="Arrow: Down 28">
              <a:extLst>
                <a:ext uri="{FF2B5EF4-FFF2-40B4-BE49-F238E27FC236}">
                  <a16:creationId xmlns:a16="http://schemas.microsoft.com/office/drawing/2014/main" id="{E2B0F5B5-3132-4C87-B0E5-280F7A59F3BE}"/>
                </a:ext>
              </a:extLst>
            </p:cNvPr>
            <p:cNvSpPr/>
            <p:nvPr/>
          </p:nvSpPr>
          <p:spPr>
            <a:xfrm>
              <a:off x="9921651" y="3743024"/>
              <a:ext cx="271582" cy="144000"/>
            </a:xfrm>
            <a:prstGeom prst="down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DAF987E9-7E2E-4347-B918-9FE0877F2117}"/>
                </a:ext>
              </a:extLst>
            </p:cNvPr>
            <p:cNvSpPr/>
            <p:nvPr/>
          </p:nvSpPr>
          <p:spPr>
            <a:xfrm>
              <a:off x="8692782" y="4163588"/>
              <a:ext cx="2860960" cy="432000"/>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lnSpc>
                  <a:spcPct val="90000"/>
                </a:lnSpc>
              </a:pPr>
              <a:r>
                <a:rPr lang="en-GB" sz="900" spc="-20" dirty="0">
                  <a:solidFill>
                    <a:schemeClr val="tx2"/>
                  </a:solidFill>
                </a:rPr>
                <a:t>Treat as with grade 1 toxicity, with the following additions:</a:t>
              </a:r>
            </a:p>
            <a:p>
              <a:pPr algn="ctr">
                <a:lnSpc>
                  <a:spcPct val="90000"/>
                </a:lnSpc>
              </a:pPr>
              <a:r>
                <a:rPr lang="en-GB" sz="900" spc="-20" dirty="0">
                  <a:solidFill>
                    <a:schemeClr val="tx2"/>
                  </a:solidFill>
                </a:rPr>
                <a:t>clobetasol 0.05% ointment, 2% lidocaine, codeine, pregabalin for pain. Follow dose modifications listed in Table 3.</a:t>
              </a:r>
            </a:p>
          </p:txBody>
        </p:sp>
        <p:sp>
          <p:nvSpPr>
            <p:cNvPr id="31" name="TextBox 30">
              <a:extLst>
                <a:ext uri="{FF2B5EF4-FFF2-40B4-BE49-F238E27FC236}">
                  <a16:creationId xmlns:a16="http://schemas.microsoft.com/office/drawing/2014/main" id="{C1C0AE7C-1614-4459-A35A-C4F5A3D847E5}"/>
                </a:ext>
              </a:extLst>
            </p:cNvPr>
            <p:cNvSpPr txBox="1"/>
            <p:nvPr/>
          </p:nvSpPr>
          <p:spPr>
            <a:xfrm>
              <a:off x="8693098" y="3870142"/>
              <a:ext cx="2880000" cy="316690"/>
            </a:xfrm>
            <a:prstGeom prst="rect">
              <a:avLst/>
            </a:prstGeom>
            <a:solidFill>
              <a:schemeClr val="accent1"/>
            </a:solidFill>
          </p:spPr>
          <p:txBody>
            <a:bodyPr wrap="square" lIns="36000" rIns="36000" rtlCol="0" anchor="ctr">
              <a:spAutoFit/>
            </a:bodyPr>
            <a:lstStyle/>
            <a:p>
              <a:pPr algn="ctr">
                <a:lnSpc>
                  <a:spcPct val="80000"/>
                </a:lnSpc>
              </a:pPr>
              <a:r>
                <a:rPr lang="en-GB" sz="900" b="1" spc="-30" dirty="0">
                  <a:solidFill>
                    <a:schemeClr val="bg1"/>
                  </a:solidFill>
                  <a:ea typeface="Aileron" charset="0"/>
                  <a:cs typeface="Aileron" charset="0"/>
                </a:rPr>
                <a:t>Dose reduction to 50% of dose for 7-28 days </a:t>
              </a:r>
              <a:br>
                <a:rPr lang="en-GB" sz="900" b="1" spc="-30" dirty="0">
                  <a:solidFill>
                    <a:schemeClr val="bg1"/>
                  </a:solidFill>
                  <a:ea typeface="Aileron" charset="0"/>
                  <a:cs typeface="Aileron" charset="0"/>
                </a:rPr>
              </a:br>
              <a:r>
                <a:rPr lang="en-GB" sz="900" b="1" spc="-30" dirty="0">
                  <a:solidFill>
                    <a:schemeClr val="bg1"/>
                  </a:solidFill>
                  <a:ea typeface="Aileron" charset="0"/>
                  <a:cs typeface="Aileron" charset="0"/>
                </a:rPr>
                <a:t>(additional details in table 3)</a:t>
              </a:r>
            </a:p>
          </p:txBody>
        </p:sp>
        <p:sp>
          <p:nvSpPr>
            <p:cNvPr id="32" name="TextBox 31">
              <a:extLst>
                <a:ext uri="{FF2B5EF4-FFF2-40B4-BE49-F238E27FC236}">
                  <a16:creationId xmlns:a16="http://schemas.microsoft.com/office/drawing/2014/main" id="{237ED02F-4925-4308-A85F-81C849D7868C}"/>
                </a:ext>
              </a:extLst>
            </p:cNvPr>
            <p:cNvSpPr txBox="1"/>
            <p:nvPr/>
          </p:nvSpPr>
          <p:spPr>
            <a:xfrm>
              <a:off x="8692466" y="4585584"/>
              <a:ext cx="2880000" cy="341632"/>
            </a:xfrm>
            <a:prstGeom prst="rect">
              <a:avLst/>
            </a:prstGeom>
            <a:solidFill>
              <a:schemeClr val="accent1">
                <a:lumMod val="75000"/>
              </a:schemeClr>
            </a:solidFill>
          </p:spPr>
          <p:txBody>
            <a:bodyPr wrap="square" rtlCol="0" anchor="ctr">
              <a:spAutoFit/>
            </a:bodyPr>
            <a:lstStyle/>
            <a:p>
              <a:pPr algn="ctr">
                <a:lnSpc>
                  <a:spcPct val="90000"/>
                </a:lnSpc>
              </a:pPr>
              <a:r>
                <a:rPr lang="en-GB" sz="900" b="1" dirty="0">
                  <a:solidFill>
                    <a:schemeClr val="bg1"/>
                  </a:solidFill>
                  <a:ea typeface="Aileron" charset="0"/>
                  <a:cs typeface="Aileron" charset="0"/>
                </a:rPr>
                <a:t>If symptoms worsen after clinical evaluation at  2weeks,  proceed to next step</a:t>
              </a:r>
            </a:p>
          </p:txBody>
        </p:sp>
        <p:sp>
          <p:nvSpPr>
            <p:cNvPr id="33" name="Arrow: Down 32">
              <a:extLst>
                <a:ext uri="{FF2B5EF4-FFF2-40B4-BE49-F238E27FC236}">
                  <a16:creationId xmlns:a16="http://schemas.microsoft.com/office/drawing/2014/main" id="{243588BA-C8C0-4B2B-B88E-C99176FDD630}"/>
                </a:ext>
              </a:extLst>
            </p:cNvPr>
            <p:cNvSpPr/>
            <p:nvPr/>
          </p:nvSpPr>
          <p:spPr>
            <a:xfrm>
              <a:off x="9921019" y="4884926"/>
              <a:ext cx="271582" cy="144000"/>
            </a:xfrm>
            <a:prstGeom prst="downArrow">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A9A6D7CF-B7F7-49BA-B36F-C39BC0D6DE4D}"/>
                </a:ext>
              </a:extLst>
            </p:cNvPr>
            <p:cNvSpPr/>
            <p:nvPr/>
          </p:nvSpPr>
          <p:spPr>
            <a:xfrm>
              <a:off x="8692466" y="5309368"/>
              <a:ext cx="2860960" cy="494593"/>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90000"/>
                </a:lnSpc>
              </a:pPr>
              <a:r>
                <a:rPr lang="en-GB" sz="900" dirty="0">
                  <a:solidFill>
                    <a:schemeClr val="tx2"/>
                  </a:solidFill>
                </a:rPr>
                <a:t>Treat as with grades 1 and 2; follow dose modifications listed in Table 3</a:t>
              </a:r>
            </a:p>
          </p:txBody>
        </p:sp>
        <p:sp>
          <p:nvSpPr>
            <p:cNvPr id="35" name="TextBox 34">
              <a:extLst>
                <a:ext uri="{FF2B5EF4-FFF2-40B4-BE49-F238E27FC236}">
                  <a16:creationId xmlns:a16="http://schemas.microsoft.com/office/drawing/2014/main" id="{D999ED46-FCDF-452B-8EB9-2BD45D313A35}"/>
                </a:ext>
              </a:extLst>
            </p:cNvPr>
            <p:cNvSpPr txBox="1"/>
            <p:nvPr/>
          </p:nvSpPr>
          <p:spPr>
            <a:xfrm>
              <a:off x="8693098" y="5050502"/>
              <a:ext cx="2880000" cy="216982"/>
            </a:xfrm>
            <a:prstGeom prst="rect">
              <a:avLst/>
            </a:prstGeom>
            <a:solidFill>
              <a:schemeClr val="accent1"/>
            </a:solidFill>
          </p:spPr>
          <p:txBody>
            <a:bodyPr wrap="square" lIns="0" rIns="0" rtlCol="0" anchor="ctr">
              <a:spAutoFit/>
            </a:bodyPr>
            <a:lstStyle/>
            <a:p>
              <a:pPr algn="ctr">
                <a:lnSpc>
                  <a:spcPct val="90000"/>
                </a:lnSpc>
              </a:pPr>
              <a:r>
                <a:rPr lang="en-GB" sz="900" b="1" spc="-50" dirty="0">
                  <a:solidFill>
                    <a:schemeClr val="bg1"/>
                  </a:solidFill>
                  <a:ea typeface="Aileron" charset="0"/>
                  <a:cs typeface="Aileron" charset="0"/>
                </a:rPr>
                <a:t>Interrupt treatment for 7 days and until improvement to grade 0-1</a:t>
              </a:r>
            </a:p>
          </p:txBody>
        </p:sp>
      </p:grpSp>
      <p:sp>
        <p:nvSpPr>
          <p:cNvPr id="36" name="Content Placeholder 9">
            <a:extLst>
              <a:ext uri="{FF2B5EF4-FFF2-40B4-BE49-F238E27FC236}">
                <a16:creationId xmlns:a16="http://schemas.microsoft.com/office/drawing/2014/main" id="{BE973CD9-A902-43E0-A6AE-67ED874BE7C8}"/>
              </a:ext>
            </a:extLst>
          </p:cNvPr>
          <p:cNvSpPr txBox="1">
            <a:spLocks/>
          </p:cNvSpPr>
          <p:nvPr/>
        </p:nvSpPr>
        <p:spPr>
          <a:xfrm>
            <a:off x="620184" y="6292800"/>
            <a:ext cx="8116800"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300"/>
              </a:spcAft>
              <a:buNone/>
            </a:pPr>
            <a:r>
              <a:rPr lang="en-GB" sz="900" dirty="0"/>
              <a:t>ADL, activities of daily living; HFSR, hand-foot skin </a:t>
            </a:r>
            <a:r>
              <a:rPr lang="en-GB" sz="900" dirty="0">
                <a:solidFill>
                  <a:schemeClr val="tx2"/>
                </a:solidFill>
              </a:rPr>
              <a:t>reaction; NSAID, n</a:t>
            </a:r>
            <a:r>
              <a:rPr lang="en-GB" sz="900" dirty="0"/>
              <a:t>on-steroidal anti-inflammatory drug</a:t>
            </a:r>
          </a:p>
          <a:p>
            <a:pPr marL="0" indent="0">
              <a:spcBef>
                <a:spcPts val="0"/>
              </a:spcBef>
              <a:spcAft>
                <a:spcPts val="300"/>
              </a:spcAft>
              <a:buNone/>
            </a:pPr>
            <a:r>
              <a:rPr lang="en-GB" sz="900" dirty="0"/>
              <a:t>1. Lacouture ME, et al.  Oncologist. 2008;13:1001-11</a:t>
            </a:r>
          </a:p>
        </p:txBody>
      </p:sp>
      <p:sp>
        <p:nvSpPr>
          <p:cNvPr id="4" name="Slide Number Placeholder 3">
            <a:extLst>
              <a:ext uri="{FF2B5EF4-FFF2-40B4-BE49-F238E27FC236}">
                <a16:creationId xmlns:a16="http://schemas.microsoft.com/office/drawing/2014/main" id="{58F24CC2-74B1-4D88-983D-CCA800E84D66}"/>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63</a:t>
            </a:fld>
            <a:endParaRPr lang="en-US" dirty="0"/>
          </a:p>
        </p:txBody>
      </p:sp>
    </p:spTree>
    <p:extLst>
      <p:ext uri="{BB962C8B-B14F-4D97-AF65-F5344CB8AC3E}">
        <p14:creationId xmlns:p14="http://schemas.microsoft.com/office/powerpoint/2010/main" val="287613976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90CD4-5C1E-4A09-9567-851AA97C2287}"/>
              </a:ext>
            </a:extLst>
          </p:cNvPr>
          <p:cNvSpPr>
            <a:spLocks noGrp="1"/>
          </p:cNvSpPr>
          <p:nvPr>
            <p:ph type="title"/>
          </p:nvPr>
        </p:nvSpPr>
        <p:spPr/>
        <p:txBody>
          <a:bodyPr/>
          <a:lstStyle/>
          <a:p>
            <a:pPr>
              <a:lnSpc>
                <a:spcPct val="100000"/>
              </a:lnSpc>
            </a:pPr>
            <a:r>
              <a:rPr lang="en-GB" dirty="0"/>
              <a:t>Prophylactic effect of urea-based cream on sorafenib-associated HFSR</a:t>
            </a:r>
            <a:endParaRPr lang="en-GB" b="1" dirty="0">
              <a:highlight>
                <a:srgbClr val="FF00FF"/>
              </a:highlight>
            </a:endParaRPr>
          </a:p>
        </p:txBody>
      </p:sp>
      <p:sp>
        <p:nvSpPr>
          <p:cNvPr id="7" name="Content Placeholder 6">
            <a:extLst>
              <a:ext uri="{FF2B5EF4-FFF2-40B4-BE49-F238E27FC236}">
                <a16:creationId xmlns:a16="http://schemas.microsoft.com/office/drawing/2014/main" id="{2228AD36-9018-4C08-B143-26BDA72F0C5D}"/>
              </a:ext>
            </a:extLst>
          </p:cNvPr>
          <p:cNvSpPr>
            <a:spLocks noGrp="1"/>
          </p:cNvSpPr>
          <p:nvPr>
            <p:ph sz="quarter" idx="15"/>
          </p:nvPr>
        </p:nvSpPr>
        <p:spPr>
          <a:xfrm>
            <a:off x="623888" y="6340477"/>
            <a:ext cx="8116800" cy="365125"/>
          </a:xfrm>
        </p:spPr>
        <p:txBody>
          <a:bodyPr/>
          <a:lstStyle/>
          <a:p>
            <a:pPr>
              <a:spcBef>
                <a:spcPts val="300"/>
              </a:spcBef>
            </a:pPr>
            <a:r>
              <a:rPr lang="en-GB" dirty="0"/>
              <a:t>BSC, best supportive care; HCC, hepatocellular carcinoma; HFSR, hand-foot skin reaction; TID, three times per day</a:t>
            </a:r>
          </a:p>
          <a:p>
            <a:pPr>
              <a:spcBef>
                <a:spcPts val="300"/>
              </a:spcBef>
            </a:pPr>
            <a:r>
              <a:rPr lang="en-GB" dirty="0"/>
              <a:t>Ren Z, et al. J Clin Oncol. 2015;33:894-900</a:t>
            </a:r>
          </a:p>
        </p:txBody>
      </p:sp>
      <p:pic>
        <p:nvPicPr>
          <p:cNvPr id="4" name="Picture 3">
            <a:extLst>
              <a:ext uri="{FF2B5EF4-FFF2-40B4-BE49-F238E27FC236}">
                <a16:creationId xmlns:a16="http://schemas.microsoft.com/office/drawing/2014/main" id="{EBE354ED-797F-4B33-B7FE-59E666F99C11}"/>
              </a:ext>
            </a:extLst>
          </p:cNvPr>
          <p:cNvPicPr>
            <a:picLocks noChangeAspect="1"/>
          </p:cNvPicPr>
          <p:nvPr/>
        </p:nvPicPr>
        <p:blipFill>
          <a:blip r:embed="rId2"/>
          <a:stretch>
            <a:fillRect/>
          </a:stretch>
        </p:blipFill>
        <p:spPr>
          <a:xfrm>
            <a:off x="556220" y="1497836"/>
            <a:ext cx="5472112" cy="1723938"/>
          </a:xfrm>
          <a:prstGeom prst="rect">
            <a:avLst/>
          </a:prstGeom>
          <a:effectLst>
            <a:outerShdw blurRad="50800" dist="38100" dir="2700000" algn="tl" rotWithShape="0">
              <a:prstClr val="black">
                <a:alpha val="40000"/>
              </a:prstClr>
            </a:outerShdw>
          </a:effectLst>
        </p:spPr>
      </p:pic>
      <p:sp>
        <p:nvSpPr>
          <p:cNvPr id="5" name="Rectangle 4">
            <a:extLst>
              <a:ext uri="{FF2B5EF4-FFF2-40B4-BE49-F238E27FC236}">
                <a16:creationId xmlns:a16="http://schemas.microsoft.com/office/drawing/2014/main" id="{21C19B78-F73E-49F4-AAEC-1C1120B2FA50}"/>
              </a:ext>
            </a:extLst>
          </p:cNvPr>
          <p:cNvSpPr/>
          <p:nvPr/>
        </p:nvSpPr>
        <p:spPr>
          <a:xfrm>
            <a:off x="643766" y="3952330"/>
            <a:ext cx="5301888" cy="1477328"/>
          </a:xfrm>
          <a:prstGeom prst="rect">
            <a:avLst/>
          </a:prstGeom>
        </p:spPr>
        <p:txBody>
          <a:bodyPr wrap="square">
            <a:spAutoFit/>
          </a:bodyPr>
          <a:lstStyle/>
          <a:p>
            <a:r>
              <a:rPr lang="en-GB" dirty="0">
                <a:solidFill>
                  <a:schemeClr val="accent1"/>
                </a:solidFill>
              </a:rPr>
              <a:t>Randomized, </a:t>
            </a:r>
            <a:r>
              <a:rPr lang="en-GB" b="1" u="sng" dirty="0">
                <a:solidFill>
                  <a:schemeClr val="accent1"/>
                </a:solidFill>
              </a:rPr>
              <a:t>open-label</a:t>
            </a:r>
            <a:endParaRPr lang="en-GB" dirty="0">
              <a:solidFill>
                <a:schemeClr val="accent1"/>
              </a:solidFill>
            </a:endParaRPr>
          </a:p>
          <a:p>
            <a:r>
              <a:rPr lang="en-GB" dirty="0">
                <a:solidFill>
                  <a:schemeClr val="accent1"/>
                </a:solidFill>
              </a:rPr>
              <a:t>N = 871 patients with advanced HCC treated with sorafenib </a:t>
            </a:r>
          </a:p>
          <a:p>
            <a:r>
              <a:rPr lang="en-GB" dirty="0">
                <a:solidFill>
                  <a:schemeClr val="accent1"/>
                </a:solidFill>
              </a:rPr>
              <a:t>10% Urea cream TID + BSC (BSC; n = 439) </a:t>
            </a:r>
          </a:p>
          <a:p>
            <a:r>
              <a:rPr lang="en-GB" dirty="0">
                <a:solidFill>
                  <a:schemeClr val="accent1"/>
                </a:solidFill>
              </a:rPr>
              <a:t>BSC alone excluding all creams (n = 432), </a:t>
            </a:r>
          </a:p>
        </p:txBody>
      </p:sp>
      <p:grpSp>
        <p:nvGrpSpPr>
          <p:cNvPr id="82" name="Group 81">
            <a:extLst>
              <a:ext uri="{FF2B5EF4-FFF2-40B4-BE49-F238E27FC236}">
                <a16:creationId xmlns:a16="http://schemas.microsoft.com/office/drawing/2014/main" id="{3B274D00-D933-408D-BCC6-A3CB6A67F87A}"/>
              </a:ext>
            </a:extLst>
          </p:cNvPr>
          <p:cNvGrpSpPr/>
          <p:nvPr/>
        </p:nvGrpSpPr>
        <p:grpSpPr>
          <a:xfrm>
            <a:off x="6276455" y="2215493"/>
            <a:ext cx="4923196" cy="3490809"/>
            <a:chOff x="6314157" y="1833748"/>
            <a:chExt cx="4923196" cy="3490809"/>
          </a:xfrm>
        </p:grpSpPr>
        <p:grpSp>
          <p:nvGrpSpPr>
            <p:cNvPr id="61" name="Group 60">
              <a:extLst>
                <a:ext uri="{FF2B5EF4-FFF2-40B4-BE49-F238E27FC236}">
                  <a16:creationId xmlns:a16="http://schemas.microsoft.com/office/drawing/2014/main" id="{5ED59F5F-5DDE-4DDD-8BCC-DCE2781C2E74}"/>
                </a:ext>
              </a:extLst>
            </p:cNvPr>
            <p:cNvGrpSpPr/>
            <p:nvPr/>
          </p:nvGrpSpPr>
          <p:grpSpPr>
            <a:xfrm>
              <a:off x="6314157" y="1833748"/>
              <a:ext cx="4923196" cy="3490809"/>
              <a:chOff x="6314157" y="1833748"/>
              <a:chExt cx="4923196" cy="3490809"/>
            </a:xfrm>
          </p:grpSpPr>
          <p:cxnSp>
            <p:nvCxnSpPr>
              <p:cNvPr id="10" name="Straight Connector 9">
                <a:extLst>
                  <a:ext uri="{FF2B5EF4-FFF2-40B4-BE49-F238E27FC236}">
                    <a16:creationId xmlns:a16="http://schemas.microsoft.com/office/drawing/2014/main" id="{4EF89C93-BF96-4BF9-A46B-A934BB46CC54}"/>
                  </a:ext>
                </a:extLst>
              </p:cNvPr>
              <p:cNvCxnSpPr>
                <a:cxnSpLocks/>
              </p:cNvCxnSpPr>
              <p:nvPr/>
            </p:nvCxnSpPr>
            <p:spPr>
              <a:xfrm>
                <a:off x="6990434" y="1982169"/>
                <a:ext cx="0" cy="252695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FB7D9D58-96D2-4491-9323-58364D6E564D}"/>
                  </a:ext>
                </a:extLst>
              </p:cNvPr>
              <p:cNvCxnSpPr>
                <a:cxnSpLocks/>
              </p:cNvCxnSpPr>
              <p:nvPr/>
            </p:nvCxnSpPr>
            <p:spPr>
              <a:xfrm flipV="1">
                <a:off x="6981766" y="4480866"/>
                <a:ext cx="4216321" cy="38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22" name="Group 21">
                <a:extLst>
                  <a:ext uri="{FF2B5EF4-FFF2-40B4-BE49-F238E27FC236}">
                    <a16:creationId xmlns:a16="http://schemas.microsoft.com/office/drawing/2014/main" id="{1B958F98-517A-4C2F-897A-F45188AE27FB}"/>
                  </a:ext>
                </a:extLst>
              </p:cNvPr>
              <p:cNvGrpSpPr/>
              <p:nvPr/>
            </p:nvGrpSpPr>
            <p:grpSpPr>
              <a:xfrm>
                <a:off x="7264176" y="4480866"/>
                <a:ext cx="3705975" cy="54000"/>
                <a:chOff x="7264176" y="4480866"/>
                <a:chExt cx="3705975" cy="54000"/>
              </a:xfrm>
            </p:grpSpPr>
            <p:cxnSp>
              <p:nvCxnSpPr>
                <p:cNvPr id="13" name="Straight Connector 12">
                  <a:extLst>
                    <a:ext uri="{FF2B5EF4-FFF2-40B4-BE49-F238E27FC236}">
                      <a16:creationId xmlns:a16="http://schemas.microsoft.com/office/drawing/2014/main" id="{625FF1B7-B574-4381-91F5-47F4E211BFD6}"/>
                    </a:ext>
                  </a:extLst>
                </p:cNvPr>
                <p:cNvCxnSpPr>
                  <a:cxnSpLocks/>
                </p:cNvCxnSpPr>
                <p:nvPr/>
              </p:nvCxnSpPr>
              <p:spPr>
                <a:xfrm>
                  <a:off x="7264176"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87B332D4-FEE3-45DD-B67A-E818579A27BD}"/>
                    </a:ext>
                  </a:extLst>
                </p:cNvPr>
                <p:cNvCxnSpPr>
                  <a:cxnSpLocks/>
                </p:cNvCxnSpPr>
                <p:nvPr/>
              </p:nvCxnSpPr>
              <p:spPr>
                <a:xfrm>
                  <a:off x="7793603"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CD2892B-E96E-4D79-81D5-C62F7DF08B57}"/>
                    </a:ext>
                  </a:extLst>
                </p:cNvPr>
                <p:cNvCxnSpPr>
                  <a:cxnSpLocks/>
                </p:cNvCxnSpPr>
                <p:nvPr/>
              </p:nvCxnSpPr>
              <p:spPr>
                <a:xfrm>
                  <a:off x="8330316"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C572D85-05F5-4E7E-B108-F39C1F9A271B}"/>
                    </a:ext>
                  </a:extLst>
                </p:cNvPr>
                <p:cNvCxnSpPr>
                  <a:cxnSpLocks/>
                </p:cNvCxnSpPr>
                <p:nvPr/>
              </p:nvCxnSpPr>
              <p:spPr>
                <a:xfrm>
                  <a:off x="8865703"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0835B2BF-11B9-4C49-AA69-04A52D83D150}"/>
                    </a:ext>
                  </a:extLst>
                </p:cNvPr>
                <p:cNvCxnSpPr>
                  <a:cxnSpLocks/>
                </p:cNvCxnSpPr>
                <p:nvPr/>
              </p:nvCxnSpPr>
              <p:spPr>
                <a:xfrm>
                  <a:off x="939049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31D848F-D942-4FB5-A8C6-0857737D323B}"/>
                    </a:ext>
                  </a:extLst>
                </p:cNvPr>
                <p:cNvCxnSpPr>
                  <a:cxnSpLocks/>
                </p:cNvCxnSpPr>
                <p:nvPr/>
              </p:nvCxnSpPr>
              <p:spPr>
                <a:xfrm>
                  <a:off x="9912627"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CA5F3CA3-E2F9-465A-A495-0119813BA5FF}"/>
                    </a:ext>
                  </a:extLst>
                </p:cNvPr>
                <p:cNvCxnSpPr>
                  <a:cxnSpLocks/>
                </p:cNvCxnSpPr>
                <p:nvPr/>
              </p:nvCxnSpPr>
              <p:spPr>
                <a:xfrm>
                  <a:off x="10434764"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948901D-8DB1-46C2-941F-846E36DACF0C}"/>
                    </a:ext>
                  </a:extLst>
                </p:cNvPr>
                <p:cNvCxnSpPr>
                  <a:cxnSpLocks/>
                </p:cNvCxnSpPr>
                <p:nvPr/>
              </p:nvCxnSpPr>
              <p:spPr>
                <a:xfrm>
                  <a:off x="10970151"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3" name="Group 22">
                <a:extLst>
                  <a:ext uri="{FF2B5EF4-FFF2-40B4-BE49-F238E27FC236}">
                    <a16:creationId xmlns:a16="http://schemas.microsoft.com/office/drawing/2014/main" id="{0E5ADE39-9B12-487A-9082-1DA1EB515FCB}"/>
                  </a:ext>
                </a:extLst>
              </p:cNvPr>
              <p:cNvGrpSpPr/>
              <p:nvPr/>
            </p:nvGrpSpPr>
            <p:grpSpPr>
              <a:xfrm rot="16200000">
                <a:off x="5712099" y="3206505"/>
                <a:ext cx="2502674" cy="54001"/>
                <a:chOff x="7264176" y="4480866"/>
                <a:chExt cx="2502674" cy="54001"/>
              </a:xfrm>
            </p:grpSpPr>
            <p:cxnSp>
              <p:nvCxnSpPr>
                <p:cNvPr id="24" name="Straight Connector 23">
                  <a:extLst>
                    <a:ext uri="{FF2B5EF4-FFF2-40B4-BE49-F238E27FC236}">
                      <a16:creationId xmlns:a16="http://schemas.microsoft.com/office/drawing/2014/main" id="{E8D821FD-2D15-4A6E-8E6A-90DF177F5574}"/>
                    </a:ext>
                  </a:extLst>
                </p:cNvPr>
                <p:cNvCxnSpPr>
                  <a:cxnSpLocks/>
                </p:cNvCxnSpPr>
                <p:nvPr/>
              </p:nvCxnSpPr>
              <p:spPr>
                <a:xfrm>
                  <a:off x="7264176"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04A0261-FAA5-47CF-AB56-258F067F4D17}"/>
                    </a:ext>
                  </a:extLst>
                </p:cNvPr>
                <p:cNvCxnSpPr>
                  <a:cxnSpLocks/>
                </p:cNvCxnSpPr>
                <p:nvPr/>
              </p:nvCxnSpPr>
              <p:spPr>
                <a:xfrm>
                  <a:off x="7670357" y="4480867"/>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39144F6-3C29-43D7-968C-85CB97221A58}"/>
                    </a:ext>
                  </a:extLst>
                </p:cNvPr>
                <p:cNvCxnSpPr>
                  <a:cxnSpLocks/>
                </p:cNvCxnSpPr>
                <p:nvPr/>
              </p:nvCxnSpPr>
              <p:spPr>
                <a:xfrm>
                  <a:off x="8099726"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DE7B4025-BEFE-4B7B-A2CD-F5E0C005E891}"/>
                    </a:ext>
                  </a:extLst>
                </p:cNvPr>
                <p:cNvCxnSpPr>
                  <a:cxnSpLocks/>
                </p:cNvCxnSpPr>
                <p:nvPr/>
              </p:nvCxnSpPr>
              <p:spPr>
                <a:xfrm>
                  <a:off x="8519817"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0DBC693-4CED-49FC-9FDA-44C45A4BD8D5}"/>
                    </a:ext>
                  </a:extLst>
                </p:cNvPr>
                <p:cNvCxnSpPr>
                  <a:cxnSpLocks/>
                </p:cNvCxnSpPr>
                <p:nvPr/>
              </p:nvCxnSpPr>
              <p:spPr>
                <a:xfrm>
                  <a:off x="8925339"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7865673-618D-422F-A23B-0C4511EBE87B}"/>
                    </a:ext>
                  </a:extLst>
                </p:cNvPr>
                <p:cNvCxnSpPr>
                  <a:cxnSpLocks/>
                </p:cNvCxnSpPr>
                <p:nvPr/>
              </p:nvCxnSpPr>
              <p:spPr>
                <a:xfrm>
                  <a:off x="9336153"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2C22F9E-A014-4D33-BAB3-94454FFE1D06}"/>
                    </a:ext>
                  </a:extLst>
                </p:cNvPr>
                <p:cNvCxnSpPr>
                  <a:cxnSpLocks/>
                </p:cNvCxnSpPr>
                <p:nvPr/>
              </p:nvCxnSpPr>
              <p:spPr>
                <a:xfrm>
                  <a:off x="976685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a:extLst>
                  <a:ext uri="{FF2B5EF4-FFF2-40B4-BE49-F238E27FC236}">
                    <a16:creationId xmlns:a16="http://schemas.microsoft.com/office/drawing/2014/main" id="{7D5970AB-E5E2-4F41-9B65-7D38D4B682E3}"/>
                  </a:ext>
                </a:extLst>
              </p:cNvPr>
              <p:cNvGrpSpPr/>
              <p:nvPr/>
            </p:nvGrpSpPr>
            <p:grpSpPr>
              <a:xfrm>
                <a:off x="6487921" y="1833748"/>
                <a:ext cx="502513" cy="2802922"/>
                <a:chOff x="6487921" y="1833748"/>
                <a:chExt cx="502513" cy="2802922"/>
              </a:xfrm>
            </p:grpSpPr>
            <p:sp>
              <p:nvSpPr>
                <p:cNvPr id="33" name="TextBox 32">
                  <a:extLst>
                    <a:ext uri="{FF2B5EF4-FFF2-40B4-BE49-F238E27FC236}">
                      <a16:creationId xmlns:a16="http://schemas.microsoft.com/office/drawing/2014/main" id="{AD5F0C42-CB18-47B5-A008-2D79D31BEF72}"/>
                    </a:ext>
                  </a:extLst>
                </p:cNvPr>
                <p:cNvSpPr txBox="1"/>
                <p:nvPr/>
              </p:nvSpPr>
              <p:spPr>
                <a:xfrm>
                  <a:off x="6487921" y="1833748"/>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60</a:t>
                  </a:r>
                </a:p>
              </p:txBody>
            </p:sp>
            <p:sp>
              <p:nvSpPr>
                <p:cNvPr id="34" name="TextBox 33">
                  <a:extLst>
                    <a:ext uri="{FF2B5EF4-FFF2-40B4-BE49-F238E27FC236}">
                      <a16:creationId xmlns:a16="http://schemas.microsoft.com/office/drawing/2014/main" id="{2D0000DF-31FD-4E38-897F-53CD57E74DAB}"/>
                    </a:ext>
                  </a:extLst>
                </p:cNvPr>
                <p:cNvSpPr txBox="1"/>
                <p:nvPr/>
              </p:nvSpPr>
              <p:spPr>
                <a:xfrm>
                  <a:off x="6487921" y="2258478"/>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50</a:t>
                  </a:r>
                </a:p>
              </p:txBody>
            </p:sp>
            <p:sp>
              <p:nvSpPr>
                <p:cNvPr id="35" name="TextBox 34">
                  <a:extLst>
                    <a:ext uri="{FF2B5EF4-FFF2-40B4-BE49-F238E27FC236}">
                      <a16:creationId xmlns:a16="http://schemas.microsoft.com/office/drawing/2014/main" id="{157B1724-AF3E-4346-AA56-2327CE2FBACD}"/>
                    </a:ext>
                  </a:extLst>
                </p:cNvPr>
                <p:cNvSpPr txBox="1"/>
                <p:nvPr/>
              </p:nvSpPr>
              <p:spPr>
                <a:xfrm>
                  <a:off x="6487921" y="2671781"/>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40</a:t>
                  </a:r>
                </a:p>
              </p:txBody>
            </p:sp>
            <p:sp>
              <p:nvSpPr>
                <p:cNvPr id="36" name="TextBox 35">
                  <a:extLst>
                    <a:ext uri="{FF2B5EF4-FFF2-40B4-BE49-F238E27FC236}">
                      <a16:creationId xmlns:a16="http://schemas.microsoft.com/office/drawing/2014/main" id="{85912E5B-AA69-4FA2-9FD3-80DFF767A348}"/>
                    </a:ext>
                  </a:extLst>
                </p:cNvPr>
                <p:cNvSpPr txBox="1"/>
                <p:nvPr/>
              </p:nvSpPr>
              <p:spPr>
                <a:xfrm>
                  <a:off x="6487921" y="3096511"/>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30</a:t>
                  </a:r>
                </a:p>
              </p:txBody>
            </p:sp>
            <p:sp>
              <p:nvSpPr>
                <p:cNvPr id="37" name="TextBox 36">
                  <a:extLst>
                    <a:ext uri="{FF2B5EF4-FFF2-40B4-BE49-F238E27FC236}">
                      <a16:creationId xmlns:a16="http://schemas.microsoft.com/office/drawing/2014/main" id="{A5388893-8DC6-46B0-A5AB-7C50B1EEC351}"/>
                    </a:ext>
                  </a:extLst>
                </p:cNvPr>
                <p:cNvSpPr txBox="1"/>
                <p:nvPr/>
              </p:nvSpPr>
              <p:spPr>
                <a:xfrm>
                  <a:off x="6487921" y="3490860"/>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20</a:t>
                  </a:r>
                </a:p>
              </p:txBody>
            </p:sp>
            <p:sp>
              <p:nvSpPr>
                <p:cNvPr id="38" name="TextBox 37">
                  <a:extLst>
                    <a:ext uri="{FF2B5EF4-FFF2-40B4-BE49-F238E27FC236}">
                      <a16:creationId xmlns:a16="http://schemas.microsoft.com/office/drawing/2014/main" id="{60820451-C8E4-4B72-93BE-FEE71449E210}"/>
                    </a:ext>
                  </a:extLst>
                </p:cNvPr>
                <p:cNvSpPr txBox="1"/>
                <p:nvPr/>
              </p:nvSpPr>
              <p:spPr>
                <a:xfrm>
                  <a:off x="6487921" y="3904163"/>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10</a:t>
                  </a:r>
                </a:p>
              </p:txBody>
            </p:sp>
            <p:sp>
              <p:nvSpPr>
                <p:cNvPr id="39" name="TextBox 38">
                  <a:extLst>
                    <a:ext uri="{FF2B5EF4-FFF2-40B4-BE49-F238E27FC236}">
                      <a16:creationId xmlns:a16="http://schemas.microsoft.com/office/drawing/2014/main" id="{C9A727DE-6ACC-4AFF-9EA4-DE062FC77C03}"/>
                    </a:ext>
                  </a:extLst>
                </p:cNvPr>
                <p:cNvSpPr txBox="1"/>
                <p:nvPr/>
              </p:nvSpPr>
              <p:spPr>
                <a:xfrm>
                  <a:off x="6487921" y="4328893"/>
                  <a:ext cx="502513" cy="307777"/>
                </a:xfrm>
                <a:prstGeom prst="rect">
                  <a:avLst/>
                </a:prstGeom>
                <a:noFill/>
              </p:spPr>
              <p:txBody>
                <a:bodyPr wrap="square" rtlCol="0">
                  <a:spAutoFit/>
                </a:bodyPr>
                <a:lstStyle/>
                <a:p>
                  <a:pPr algn="r"/>
                  <a:r>
                    <a:rPr lang="en-GB" sz="1400" dirty="0">
                      <a:solidFill>
                        <a:schemeClr val="tx2"/>
                      </a:solidFill>
                      <a:latin typeface="Aileron" charset="0"/>
                      <a:ea typeface="Aileron" charset="0"/>
                      <a:cs typeface="Aileron" charset="0"/>
                    </a:rPr>
                    <a:t>0</a:t>
                  </a:r>
                </a:p>
              </p:txBody>
            </p:sp>
          </p:grpSp>
          <p:sp>
            <p:nvSpPr>
              <p:cNvPr id="40" name="TextBox 39">
                <a:extLst>
                  <a:ext uri="{FF2B5EF4-FFF2-40B4-BE49-F238E27FC236}">
                    <a16:creationId xmlns:a16="http://schemas.microsoft.com/office/drawing/2014/main" id="{2A939803-BDA6-48E5-BEB4-7AAA04463CC7}"/>
                  </a:ext>
                </a:extLst>
              </p:cNvPr>
              <p:cNvSpPr txBox="1"/>
              <p:nvPr/>
            </p:nvSpPr>
            <p:spPr>
              <a:xfrm rot="16200000">
                <a:off x="5216709" y="3079616"/>
                <a:ext cx="2502673" cy="307777"/>
              </a:xfrm>
              <a:prstGeom prst="rect">
                <a:avLst/>
              </a:prstGeom>
              <a:noFill/>
            </p:spPr>
            <p:txBody>
              <a:bodyPr wrap="square" rtlCol="0">
                <a:spAutoFit/>
              </a:bodyPr>
              <a:lstStyle/>
              <a:p>
                <a:pPr algn="ctr"/>
                <a:r>
                  <a:rPr lang="en-GB" sz="1400" b="1" dirty="0">
                    <a:solidFill>
                      <a:schemeClr val="tx2"/>
                    </a:solidFill>
                    <a:latin typeface="Aileron" charset="0"/>
                    <a:ea typeface="Aileron" charset="0"/>
                    <a:cs typeface="Aileron" charset="0"/>
                  </a:rPr>
                  <a:t>Percent</a:t>
                </a:r>
              </a:p>
            </p:txBody>
          </p:sp>
          <p:grpSp>
            <p:nvGrpSpPr>
              <p:cNvPr id="50" name="Group 49">
                <a:extLst>
                  <a:ext uri="{FF2B5EF4-FFF2-40B4-BE49-F238E27FC236}">
                    <a16:creationId xmlns:a16="http://schemas.microsoft.com/office/drawing/2014/main" id="{C0063D99-D854-4E9F-9623-8077DCF3DDF3}"/>
                  </a:ext>
                </a:extLst>
              </p:cNvPr>
              <p:cNvGrpSpPr/>
              <p:nvPr/>
            </p:nvGrpSpPr>
            <p:grpSpPr>
              <a:xfrm>
                <a:off x="7012919" y="4476665"/>
                <a:ext cx="4210812" cy="307777"/>
                <a:chOff x="7012919" y="4476665"/>
                <a:chExt cx="4210812" cy="307777"/>
              </a:xfrm>
            </p:grpSpPr>
            <p:sp>
              <p:nvSpPr>
                <p:cNvPr id="42" name="TextBox 41">
                  <a:extLst>
                    <a:ext uri="{FF2B5EF4-FFF2-40B4-BE49-F238E27FC236}">
                      <a16:creationId xmlns:a16="http://schemas.microsoft.com/office/drawing/2014/main" id="{4C0782B3-F4BA-4559-ADD4-9792C6D4C48F}"/>
                    </a:ext>
                  </a:extLst>
                </p:cNvPr>
                <p:cNvSpPr txBox="1"/>
                <p:nvPr/>
              </p:nvSpPr>
              <p:spPr>
                <a:xfrm>
                  <a:off x="7012919"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0</a:t>
                  </a:r>
                </a:p>
              </p:txBody>
            </p:sp>
            <p:sp>
              <p:nvSpPr>
                <p:cNvPr id="43" name="TextBox 42">
                  <a:extLst>
                    <a:ext uri="{FF2B5EF4-FFF2-40B4-BE49-F238E27FC236}">
                      <a16:creationId xmlns:a16="http://schemas.microsoft.com/office/drawing/2014/main" id="{E500AA58-6718-4AC2-8708-0B69336F913E}"/>
                    </a:ext>
                  </a:extLst>
                </p:cNvPr>
                <p:cNvSpPr txBox="1"/>
                <p:nvPr/>
              </p:nvSpPr>
              <p:spPr>
                <a:xfrm>
                  <a:off x="7542676"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2</a:t>
                  </a:r>
                </a:p>
              </p:txBody>
            </p:sp>
            <p:sp>
              <p:nvSpPr>
                <p:cNvPr id="44" name="TextBox 43">
                  <a:extLst>
                    <a:ext uri="{FF2B5EF4-FFF2-40B4-BE49-F238E27FC236}">
                      <a16:creationId xmlns:a16="http://schemas.microsoft.com/office/drawing/2014/main" id="{20992B7C-D446-493C-AFAF-5D5F40913DC3}"/>
                    </a:ext>
                  </a:extLst>
                </p:cNvPr>
                <p:cNvSpPr txBox="1"/>
                <p:nvPr/>
              </p:nvSpPr>
              <p:spPr>
                <a:xfrm>
                  <a:off x="8072433"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4</a:t>
                  </a:r>
                </a:p>
              </p:txBody>
            </p:sp>
            <p:sp>
              <p:nvSpPr>
                <p:cNvPr id="45" name="TextBox 44">
                  <a:extLst>
                    <a:ext uri="{FF2B5EF4-FFF2-40B4-BE49-F238E27FC236}">
                      <a16:creationId xmlns:a16="http://schemas.microsoft.com/office/drawing/2014/main" id="{6CC4211B-BC45-4E90-A315-9F7EA709F446}"/>
                    </a:ext>
                  </a:extLst>
                </p:cNvPr>
                <p:cNvSpPr txBox="1"/>
                <p:nvPr/>
              </p:nvSpPr>
              <p:spPr>
                <a:xfrm>
                  <a:off x="8602190"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6</a:t>
                  </a:r>
                </a:p>
              </p:txBody>
            </p:sp>
            <p:sp>
              <p:nvSpPr>
                <p:cNvPr id="46" name="TextBox 45">
                  <a:extLst>
                    <a:ext uri="{FF2B5EF4-FFF2-40B4-BE49-F238E27FC236}">
                      <a16:creationId xmlns:a16="http://schemas.microsoft.com/office/drawing/2014/main" id="{7CB7108D-5A7B-4F70-ADA8-A277B6D05030}"/>
                    </a:ext>
                  </a:extLst>
                </p:cNvPr>
                <p:cNvSpPr txBox="1"/>
                <p:nvPr/>
              </p:nvSpPr>
              <p:spPr>
                <a:xfrm>
                  <a:off x="9131947"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8</a:t>
                  </a:r>
                </a:p>
              </p:txBody>
            </p:sp>
            <p:sp>
              <p:nvSpPr>
                <p:cNvPr id="47" name="TextBox 46">
                  <a:extLst>
                    <a:ext uri="{FF2B5EF4-FFF2-40B4-BE49-F238E27FC236}">
                      <a16:creationId xmlns:a16="http://schemas.microsoft.com/office/drawing/2014/main" id="{3429CCC1-AF68-499E-8792-61B1044F8156}"/>
                    </a:ext>
                  </a:extLst>
                </p:cNvPr>
                <p:cNvSpPr txBox="1"/>
                <p:nvPr/>
              </p:nvSpPr>
              <p:spPr>
                <a:xfrm>
                  <a:off x="9661704"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10</a:t>
                  </a:r>
                </a:p>
              </p:txBody>
            </p:sp>
            <p:sp>
              <p:nvSpPr>
                <p:cNvPr id="48" name="TextBox 47">
                  <a:extLst>
                    <a:ext uri="{FF2B5EF4-FFF2-40B4-BE49-F238E27FC236}">
                      <a16:creationId xmlns:a16="http://schemas.microsoft.com/office/drawing/2014/main" id="{1BB8AA60-F8AB-48FA-B6B1-189068CFB8DA}"/>
                    </a:ext>
                  </a:extLst>
                </p:cNvPr>
                <p:cNvSpPr txBox="1"/>
                <p:nvPr/>
              </p:nvSpPr>
              <p:spPr>
                <a:xfrm>
                  <a:off x="10191461"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12</a:t>
                  </a:r>
                </a:p>
              </p:txBody>
            </p:sp>
            <p:sp>
              <p:nvSpPr>
                <p:cNvPr id="49" name="TextBox 48">
                  <a:extLst>
                    <a:ext uri="{FF2B5EF4-FFF2-40B4-BE49-F238E27FC236}">
                      <a16:creationId xmlns:a16="http://schemas.microsoft.com/office/drawing/2014/main" id="{11333203-BA2E-41BD-B9A5-786CD5ED7518}"/>
                    </a:ext>
                  </a:extLst>
                </p:cNvPr>
                <p:cNvSpPr txBox="1"/>
                <p:nvPr/>
              </p:nvSpPr>
              <p:spPr>
                <a:xfrm>
                  <a:off x="10721218" y="4476665"/>
                  <a:ext cx="502513" cy="307777"/>
                </a:xfrm>
                <a:prstGeom prst="rect">
                  <a:avLst/>
                </a:prstGeom>
                <a:noFill/>
              </p:spPr>
              <p:txBody>
                <a:bodyPr wrap="square" rtlCol="0">
                  <a:spAutoFit/>
                </a:bodyPr>
                <a:lstStyle/>
                <a:p>
                  <a:pPr algn="ctr"/>
                  <a:r>
                    <a:rPr lang="en-GB" sz="1400" dirty="0">
                      <a:solidFill>
                        <a:schemeClr val="tx2"/>
                      </a:solidFill>
                      <a:latin typeface="Aileron" charset="0"/>
                      <a:ea typeface="Aileron" charset="0"/>
                      <a:cs typeface="Aileron" charset="0"/>
                    </a:rPr>
                    <a:t>14</a:t>
                  </a:r>
                </a:p>
              </p:txBody>
            </p:sp>
          </p:grpSp>
          <p:grpSp>
            <p:nvGrpSpPr>
              <p:cNvPr id="51" name="Group 50">
                <a:extLst>
                  <a:ext uri="{FF2B5EF4-FFF2-40B4-BE49-F238E27FC236}">
                    <a16:creationId xmlns:a16="http://schemas.microsoft.com/office/drawing/2014/main" id="{2972803D-BD3E-4652-AE65-75964347439F}"/>
                  </a:ext>
                </a:extLst>
              </p:cNvPr>
              <p:cNvGrpSpPr/>
              <p:nvPr/>
            </p:nvGrpSpPr>
            <p:grpSpPr>
              <a:xfrm>
                <a:off x="6572365" y="5062947"/>
                <a:ext cx="4664988" cy="261610"/>
                <a:chOff x="6558743" y="4476665"/>
                <a:chExt cx="4664988" cy="261610"/>
              </a:xfrm>
            </p:grpSpPr>
            <p:sp>
              <p:nvSpPr>
                <p:cNvPr id="52" name="TextBox 51">
                  <a:extLst>
                    <a:ext uri="{FF2B5EF4-FFF2-40B4-BE49-F238E27FC236}">
                      <a16:creationId xmlns:a16="http://schemas.microsoft.com/office/drawing/2014/main" id="{06FD48DA-22AD-4051-B660-23D7BE449710}"/>
                    </a:ext>
                  </a:extLst>
                </p:cNvPr>
                <p:cNvSpPr txBox="1"/>
                <p:nvPr/>
              </p:nvSpPr>
              <p:spPr>
                <a:xfrm>
                  <a:off x="6558743" y="4476665"/>
                  <a:ext cx="502513" cy="261610"/>
                </a:xfrm>
                <a:prstGeom prst="rect">
                  <a:avLst/>
                </a:prstGeom>
                <a:noFill/>
              </p:spPr>
              <p:txBody>
                <a:bodyPr wrap="square" rtlCol="0">
                  <a:spAutoFit/>
                </a:bodyPr>
                <a:lstStyle/>
                <a:p>
                  <a:pPr algn="ctr"/>
                  <a:r>
                    <a:rPr lang="en-GB" sz="1050" i="1" dirty="0">
                      <a:solidFill>
                        <a:schemeClr val="tx2"/>
                      </a:solidFill>
                      <a:latin typeface="Aileron" charset="0"/>
                      <a:ea typeface="Aileron" charset="0"/>
                      <a:cs typeface="Aileron" charset="0"/>
                    </a:rPr>
                    <a:t>p</a:t>
                  </a:r>
                </a:p>
              </p:txBody>
            </p:sp>
            <p:sp>
              <p:nvSpPr>
                <p:cNvPr id="53" name="TextBox 52">
                  <a:extLst>
                    <a:ext uri="{FF2B5EF4-FFF2-40B4-BE49-F238E27FC236}">
                      <a16:creationId xmlns:a16="http://schemas.microsoft.com/office/drawing/2014/main" id="{1AF7C5DF-30D2-4488-99C0-4B563559692D}"/>
                    </a:ext>
                  </a:extLst>
                </p:cNvPr>
                <p:cNvSpPr txBox="1"/>
                <p:nvPr/>
              </p:nvSpPr>
              <p:spPr>
                <a:xfrm>
                  <a:off x="7424638" y="4476665"/>
                  <a:ext cx="620551"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0.1445</a:t>
                  </a:r>
                </a:p>
              </p:txBody>
            </p:sp>
            <p:sp>
              <p:nvSpPr>
                <p:cNvPr id="54" name="TextBox 53">
                  <a:extLst>
                    <a:ext uri="{FF2B5EF4-FFF2-40B4-BE49-F238E27FC236}">
                      <a16:creationId xmlns:a16="http://schemas.microsoft.com/office/drawing/2014/main" id="{8862B765-CA73-4A71-AD28-0BD36BE6B1D9}"/>
                    </a:ext>
                  </a:extLst>
                </p:cNvPr>
                <p:cNvSpPr txBox="1"/>
                <p:nvPr/>
              </p:nvSpPr>
              <p:spPr>
                <a:xfrm>
                  <a:off x="8072433"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0.0081</a:t>
                  </a:r>
                </a:p>
              </p:txBody>
            </p:sp>
            <p:sp>
              <p:nvSpPr>
                <p:cNvPr id="55" name="TextBox 54">
                  <a:extLst>
                    <a:ext uri="{FF2B5EF4-FFF2-40B4-BE49-F238E27FC236}">
                      <a16:creationId xmlns:a16="http://schemas.microsoft.com/office/drawing/2014/main" id="{623BEC05-4D7B-4427-BCE2-5A71924E8ED3}"/>
                    </a:ext>
                  </a:extLst>
                </p:cNvPr>
                <p:cNvSpPr txBox="1"/>
                <p:nvPr/>
              </p:nvSpPr>
              <p:spPr>
                <a:xfrm>
                  <a:off x="8602190"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&lt;0.001</a:t>
                  </a:r>
                </a:p>
              </p:txBody>
            </p:sp>
            <p:sp>
              <p:nvSpPr>
                <p:cNvPr id="56" name="TextBox 55">
                  <a:extLst>
                    <a:ext uri="{FF2B5EF4-FFF2-40B4-BE49-F238E27FC236}">
                      <a16:creationId xmlns:a16="http://schemas.microsoft.com/office/drawing/2014/main" id="{65E8AC9D-7B05-4864-B365-C78FF93CE06A}"/>
                    </a:ext>
                  </a:extLst>
                </p:cNvPr>
                <p:cNvSpPr txBox="1"/>
                <p:nvPr/>
              </p:nvSpPr>
              <p:spPr>
                <a:xfrm>
                  <a:off x="9131947"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&lt;0.001</a:t>
                  </a:r>
                </a:p>
              </p:txBody>
            </p:sp>
            <p:sp>
              <p:nvSpPr>
                <p:cNvPr id="57" name="TextBox 56">
                  <a:extLst>
                    <a:ext uri="{FF2B5EF4-FFF2-40B4-BE49-F238E27FC236}">
                      <a16:creationId xmlns:a16="http://schemas.microsoft.com/office/drawing/2014/main" id="{5789B21D-A507-4511-BE08-3B51D1E24D92}"/>
                    </a:ext>
                  </a:extLst>
                </p:cNvPr>
                <p:cNvSpPr txBox="1"/>
                <p:nvPr/>
              </p:nvSpPr>
              <p:spPr>
                <a:xfrm>
                  <a:off x="9661704"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&lt;0.001</a:t>
                  </a:r>
                </a:p>
              </p:txBody>
            </p:sp>
            <p:sp>
              <p:nvSpPr>
                <p:cNvPr id="58" name="TextBox 57">
                  <a:extLst>
                    <a:ext uri="{FF2B5EF4-FFF2-40B4-BE49-F238E27FC236}">
                      <a16:creationId xmlns:a16="http://schemas.microsoft.com/office/drawing/2014/main" id="{03C8A411-2C66-406A-B3C7-CC2FA1383B52}"/>
                    </a:ext>
                  </a:extLst>
                </p:cNvPr>
                <p:cNvSpPr txBox="1"/>
                <p:nvPr/>
              </p:nvSpPr>
              <p:spPr>
                <a:xfrm>
                  <a:off x="10191461"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&lt;0.001</a:t>
                  </a:r>
                </a:p>
              </p:txBody>
            </p:sp>
            <p:sp>
              <p:nvSpPr>
                <p:cNvPr id="59" name="TextBox 58">
                  <a:extLst>
                    <a:ext uri="{FF2B5EF4-FFF2-40B4-BE49-F238E27FC236}">
                      <a16:creationId xmlns:a16="http://schemas.microsoft.com/office/drawing/2014/main" id="{2A58EA99-75F8-4E0D-BCD4-7B8DD82BE676}"/>
                    </a:ext>
                  </a:extLst>
                </p:cNvPr>
                <p:cNvSpPr txBox="1"/>
                <p:nvPr/>
              </p:nvSpPr>
              <p:spPr>
                <a:xfrm>
                  <a:off x="10721218" y="4476665"/>
                  <a:ext cx="502513" cy="253916"/>
                </a:xfrm>
                <a:prstGeom prst="rect">
                  <a:avLst/>
                </a:prstGeom>
                <a:noFill/>
              </p:spPr>
              <p:txBody>
                <a:bodyPr wrap="square" lIns="0" rIns="0" rtlCol="0">
                  <a:spAutoFit/>
                </a:bodyPr>
                <a:lstStyle/>
                <a:p>
                  <a:pPr algn="ctr"/>
                  <a:r>
                    <a:rPr lang="en-GB" sz="1050" dirty="0">
                      <a:solidFill>
                        <a:schemeClr val="tx2"/>
                      </a:solidFill>
                      <a:latin typeface="Aileron" charset="0"/>
                      <a:ea typeface="Aileron" charset="0"/>
                      <a:cs typeface="Aileron" charset="0"/>
                    </a:rPr>
                    <a:t>0.0445</a:t>
                  </a:r>
                </a:p>
              </p:txBody>
            </p:sp>
          </p:grpSp>
          <p:sp>
            <p:nvSpPr>
              <p:cNvPr id="60" name="TextBox 59">
                <a:extLst>
                  <a:ext uri="{FF2B5EF4-FFF2-40B4-BE49-F238E27FC236}">
                    <a16:creationId xmlns:a16="http://schemas.microsoft.com/office/drawing/2014/main" id="{022E99A4-746C-461C-8E5D-12146B5F54E7}"/>
                  </a:ext>
                </a:extLst>
              </p:cNvPr>
              <p:cNvSpPr txBox="1"/>
              <p:nvPr/>
            </p:nvSpPr>
            <p:spPr>
              <a:xfrm>
                <a:off x="6981766" y="4671930"/>
                <a:ext cx="4216320" cy="307777"/>
              </a:xfrm>
              <a:prstGeom prst="rect">
                <a:avLst/>
              </a:prstGeom>
              <a:noFill/>
            </p:spPr>
            <p:txBody>
              <a:bodyPr wrap="square" rtlCol="0">
                <a:spAutoFit/>
              </a:bodyPr>
              <a:lstStyle/>
              <a:p>
                <a:pPr algn="ctr"/>
                <a:r>
                  <a:rPr lang="en-GB" sz="1400" b="1" dirty="0">
                    <a:solidFill>
                      <a:schemeClr val="tx2"/>
                    </a:solidFill>
                    <a:latin typeface="Aileron" charset="0"/>
                    <a:ea typeface="Aileron" charset="0"/>
                    <a:cs typeface="Aileron" charset="0"/>
                  </a:rPr>
                  <a:t>Time (weeks)</a:t>
                </a:r>
              </a:p>
            </p:txBody>
          </p:sp>
        </p:grpSp>
        <p:sp>
          <p:nvSpPr>
            <p:cNvPr id="62" name="TextBox 61">
              <a:extLst>
                <a:ext uri="{FF2B5EF4-FFF2-40B4-BE49-F238E27FC236}">
                  <a16:creationId xmlns:a16="http://schemas.microsoft.com/office/drawing/2014/main" id="{F1578EFB-89A7-4E38-8F4E-495EFD4A36BE}"/>
                </a:ext>
              </a:extLst>
            </p:cNvPr>
            <p:cNvSpPr txBox="1"/>
            <p:nvPr/>
          </p:nvSpPr>
          <p:spPr>
            <a:xfrm>
              <a:off x="7204551" y="1931756"/>
              <a:ext cx="1529795" cy="307777"/>
            </a:xfrm>
            <a:prstGeom prst="rect">
              <a:avLst/>
            </a:prstGeom>
            <a:noFill/>
          </p:spPr>
          <p:txBody>
            <a:bodyPr wrap="square" rtlCol="0">
              <a:spAutoFit/>
            </a:bodyPr>
            <a:lstStyle/>
            <a:p>
              <a:r>
                <a:rPr lang="en-GB" sz="1400" dirty="0">
                  <a:solidFill>
                    <a:schemeClr val="tx2"/>
                  </a:solidFill>
                  <a:latin typeface="Aileron" charset="0"/>
                  <a:ea typeface="Aileron" charset="0"/>
                  <a:cs typeface="Aileron" charset="0"/>
                </a:rPr>
                <a:t>Urea cream + BSC</a:t>
              </a:r>
            </a:p>
          </p:txBody>
        </p:sp>
        <p:sp>
          <p:nvSpPr>
            <p:cNvPr id="63" name="TextBox 62">
              <a:extLst>
                <a:ext uri="{FF2B5EF4-FFF2-40B4-BE49-F238E27FC236}">
                  <a16:creationId xmlns:a16="http://schemas.microsoft.com/office/drawing/2014/main" id="{F95BCA1E-FCB1-48D7-97A2-AF5FA2129F63}"/>
                </a:ext>
              </a:extLst>
            </p:cNvPr>
            <p:cNvSpPr txBox="1"/>
            <p:nvPr/>
          </p:nvSpPr>
          <p:spPr>
            <a:xfrm>
              <a:off x="7204551" y="2127224"/>
              <a:ext cx="1529795" cy="307777"/>
            </a:xfrm>
            <a:prstGeom prst="rect">
              <a:avLst/>
            </a:prstGeom>
            <a:noFill/>
          </p:spPr>
          <p:txBody>
            <a:bodyPr wrap="square" rtlCol="0">
              <a:spAutoFit/>
            </a:bodyPr>
            <a:lstStyle/>
            <a:p>
              <a:r>
                <a:rPr lang="en-GB" sz="1400" dirty="0">
                  <a:solidFill>
                    <a:schemeClr val="tx2"/>
                  </a:solidFill>
                  <a:latin typeface="Aileron" charset="0"/>
                  <a:ea typeface="Aileron" charset="0"/>
                  <a:cs typeface="Aileron" charset="0"/>
                </a:rPr>
                <a:t>BSC</a:t>
              </a:r>
            </a:p>
          </p:txBody>
        </p:sp>
        <p:sp>
          <p:nvSpPr>
            <p:cNvPr id="64" name="Rectangle 63">
              <a:extLst>
                <a:ext uri="{FF2B5EF4-FFF2-40B4-BE49-F238E27FC236}">
                  <a16:creationId xmlns:a16="http://schemas.microsoft.com/office/drawing/2014/main" id="{757BCFC4-97CE-4AB7-A236-74C0D98610C6}"/>
                </a:ext>
              </a:extLst>
            </p:cNvPr>
            <p:cNvSpPr/>
            <p:nvPr/>
          </p:nvSpPr>
          <p:spPr>
            <a:xfrm>
              <a:off x="7149205" y="2215493"/>
              <a:ext cx="94756" cy="101751"/>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5" name="Rectangle 64">
              <a:extLst>
                <a:ext uri="{FF2B5EF4-FFF2-40B4-BE49-F238E27FC236}">
                  <a16:creationId xmlns:a16="http://schemas.microsoft.com/office/drawing/2014/main" id="{500E2E0C-FF81-438D-984B-A6870B256E3A}"/>
                </a:ext>
              </a:extLst>
            </p:cNvPr>
            <p:cNvSpPr/>
            <p:nvPr/>
          </p:nvSpPr>
          <p:spPr>
            <a:xfrm>
              <a:off x="7149205" y="2047026"/>
              <a:ext cx="94756" cy="101751"/>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6" name="Rectangle 65">
              <a:extLst>
                <a:ext uri="{FF2B5EF4-FFF2-40B4-BE49-F238E27FC236}">
                  <a16:creationId xmlns:a16="http://schemas.microsoft.com/office/drawing/2014/main" id="{37BF6983-C2E9-4FE5-A2B1-52EF470F0D32}"/>
                </a:ext>
              </a:extLst>
            </p:cNvPr>
            <p:cNvSpPr/>
            <p:nvPr/>
          </p:nvSpPr>
          <p:spPr>
            <a:xfrm>
              <a:off x="7092205" y="4417992"/>
              <a:ext cx="163285" cy="54000"/>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7" name="Rectangle 66">
              <a:extLst>
                <a:ext uri="{FF2B5EF4-FFF2-40B4-BE49-F238E27FC236}">
                  <a16:creationId xmlns:a16="http://schemas.microsoft.com/office/drawing/2014/main" id="{DB46FF89-F047-4197-8D51-A871A65C3943}"/>
                </a:ext>
              </a:extLst>
            </p:cNvPr>
            <p:cNvSpPr/>
            <p:nvPr/>
          </p:nvSpPr>
          <p:spPr>
            <a:xfrm>
              <a:off x="7276260" y="4417991"/>
              <a:ext cx="162000" cy="54000"/>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8" name="Rectangle 67">
              <a:extLst>
                <a:ext uri="{FF2B5EF4-FFF2-40B4-BE49-F238E27FC236}">
                  <a16:creationId xmlns:a16="http://schemas.microsoft.com/office/drawing/2014/main" id="{FB9DD589-38D4-46DD-B3A0-5939855E3796}"/>
                </a:ext>
              </a:extLst>
            </p:cNvPr>
            <p:cNvSpPr/>
            <p:nvPr/>
          </p:nvSpPr>
          <p:spPr>
            <a:xfrm>
              <a:off x="7619851" y="3145633"/>
              <a:ext cx="163285" cy="1324893"/>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9" name="Rectangle 68">
              <a:extLst>
                <a:ext uri="{FF2B5EF4-FFF2-40B4-BE49-F238E27FC236}">
                  <a16:creationId xmlns:a16="http://schemas.microsoft.com/office/drawing/2014/main" id="{647421A4-A8E3-44BC-A7B6-CB2C0549765C}"/>
                </a:ext>
              </a:extLst>
            </p:cNvPr>
            <p:cNvSpPr/>
            <p:nvPr/>
          </p:nvSpPr>
          <p:spPr>
            <a:xfrm>
              <a:off x="7803906" y="2950370"/>
              <a:ext cx="162000" cy="1520156"/>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0" name="Rectangle 69">
              <a:extLst>
                <a:ext uri="{FF2B5EF4-FFF2-40B4-BE49-F238E27FC236}">
                  <a16:creationId xmlns:a16="http://schemas.microsoft.com/office/drawing/2014/main" id="{52FE4668-86B9-406F-AC33-00EC352CBB50}"/>
                </a:ext>
              </a:extLst>
            </p:cNvPr>
            <p:cNvSpPr/>
            <p:nvPr/>
          </p:nvSpPr>
          <p:spPr>
            <a:xfrm>
              <a:off x="8158926" y="2767227"/>
              <a:ext cx="163285" cy="1710046"/>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1" name="Rectangle 70">
              <a:extLst>
                <a:ext uri="{FF2B5EF4-FFF2-40B4-BE49-F238E27FC236}">
                  <a16:creationId xmlns:a16="http://schemas.microsoft.com/office/drawing/2014/main" id="{F067F033-683A-4435-90B3-E9A447DE5642}"/>
                </a:ext>
              </a:extLst>
            </p:cNvPr>
            <p:cNvSpPr/>
            <p:nvPr/>
          </p:nvSpPr>
          <p:spPr>
            <a:xfrm>
              <a:off x="8342981" y="2376597"/>
              <a:ext cx="162000" cy="2100675"/>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2" name="Rectangle 71">
              <a:extLst>
                <a:ext uri="{FF2B5EF4-FFF2-40B4-BE49-F238E27FC236}">
                  <a16:creationId xmlns:a16="http://schemas.microsoft.com/office/drawing/2014/main" id="{60E37972-B4C1-4FE8-828A-E6D562710A08}"/>
                </a:ext>
              </a:extLst>
            </p:cNvPr>
            <p:cNvSpPr/>
            <p:nvPr/>
          </p:nvSpPr>
          <p:spPr>
            <a:xfrm>
              <a:off x="8691029" y="2950370"/>
              <a:ext cx="163285" cy="1529732"/>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3" name="Rectangle 72">
              <a:extLst>
                <a:ext uri="{FF2B5EF4-FFF2-40B4-BE49-F238E27FC236}">
                  <a16:creationId xmlns:a16="http://schemas.microsoft.com/office/drawing/2014/main" id="{E1D6BD28-37F5-4A32-BE18-65F39164448B}"/>
                </a:ext>
              </a:extLst>
            </p:cNvPr>
            <p:cNvSpPr/>
            <p:nvPr/>
          </p:nvSpPr>
          <p:spPr>
            <a:xfrm>
              <a:off x="8875084" y="2305516"/>
              <a:ext cx="162000" cy="2174586"/>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4" name="Rectangle 73">
              <a:extLst>
                <a:ext uri="{FF2B5EF4-FFF2-40B4-BE49-F238E27FC236}">
                  <a16:creationId xmlns:a16="http://schemas.microsoft.com/office/drawing/2014/main" id="{3456D568-0E61-4B77-8739-C578329AF66A}"/>
                </a:ext>
              </a:extLst>
            </p:cNvPr>
            <p:cNvSpPr/>
            <p:nvPr/>
          </p:nvSpPr>
          <p:spPr>
            <a:xfrm>
              <a:off x="9219330" y="3252787"/>
              <a:ext cx="163285" cy="1223877"/>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5" name="Rectangle 74">
              <a:extLst>
                <a:ext uri="{FF2B5EF4-FFF2-40B4-BE49-F238E27FC236}">
                  <a16:creationId xmlns:a16="http://schemas.microsoft.com/office/drawing/2014/main" id="{0BDD4FF4-DF05-4E4A-BA0A-D754D048E814}"/>
                </a:ext>
              </a:extLst>
            </p:cNvPr>
            <p:cNvSpPr/>
            <p:nvPr/>
          </p:nvSpPr>
          <p:spPr>
            <a:xfrm>
              <a:off x="9403385" y="2493169"/>
              <a:ext cx="162000" cy="1983495"/>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6" name="Rectangle 75">
              <a:extLst>
                <a:ext uri="{FF2B5EF4-FFF2-40B4-BE49-F238E27FC236}">
                  <a16:creationId xmlns:a16="http://schemas.microsoft.com/office/drawing/2014/main" id="{54376EFA-1165-4BD3-9635-DB66B3FE3B0E}"/>
                </a:ext>
              </a:extLst>
            </p:cNvPr>
            <p:cNvSpPr/>
            <p:nvPr/>
          </p:nvSpPr>
          <p:spPr>
            <a:xfrm>
              <a:off x="9736884" y="3490860"/>
              <a:ext cx="163285" cy="986828"/>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7" name="Rectangle 76">
              <a:extLst>
                <a:ext uri="{FF2B5EF4-FFF2-40B4-BE49-F238E27FC236}">
                  <a16:creationId xmlns:a16="http://schemas.microsoft.com/office/drawing/2014/main" id="{C07FEAE6-8895-41EB-AB18-B358D64044F0}"/>
                </a:ext>
              </a:extLst>
            </p:cNvPr>
            <p:cNvSpPr/>
            <p:nvPr/>
          </p:nvSpPr>
          <p:spPr>
            <a:xfrm>
              <a:off x="9920939" y="3059906"/>
              <a:ext cx="162000" cy="1417781"/>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8" name="Rectangle 77">
              <a:extLst>
                <a:ext uri="{FF2B5EF4-FFF2-40B4-BE49-F238E27FC236}">
                  <a16:creationId xmlns:a16="http://schemas.microsoft.com/office/drawing/2014/main" id="{CE0F4A8A-16B9-4B4A-8070-0C87C10FB4EC}"/>
                </a:ext>
              </a:extLst>
            </p:cNvPr>
            <p:cNvSpPr/>
            <p:nvPr/>
          </p:nvSpPr>
          <p:spPr>
            <a:xfrm>
              <a:off x="10260471" y="3688556"/>
              <a:ext cx="163285" cy="792692"/>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9" name="Rectangle 78">
              <a:extLst>
                <a:ext uri="{FF2B5EF4-FFF2-40B4-BE49-F238E27FC236}">
                  <a16:creationId xmlns:a16="http://schemas.microsoft.com/office/drawing/2014/main" id="{337DF05F-90B3-4B67-91DF-977AE0CBD331}"/>
                </a:ext>
              </a:extLst>
            </p:cNvPr>
            <p:cNvSpPr/>
            <p:nvPr/>
          </p:nvSpPr>
          <p:spPr>
            <a:xfrm>
              <a:off x="10444526" y="3295286"/>
              <a:ext cx="162000" cy="1185961"/>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0" name="Rectangle 79">
              <a:extLst>
                <a:ext uri="{FF2B5EF4-FFF2-40B4-BE49-F238E27FC236}">
                  <a16:creationId xmlns:a16="http://schemas.microsoft.com/office/drawing/2014/main" id="{38EAB69F-D48D-41A5-8085-F6C3ACF13C42}"/>
                </a:ext>
              </a:extLst>
            </p:cNvPr>
            <p:cNvSpPr/>
            <p:nvPr/>
          </p:nvSpPr>
          <p:spPr>
            <a:xfrm>
              <a:off x="10795244" y="3904163"/>
              <a:ext cx="163285" cy="577085"/>
            </a:xfrm>
            <a:prstGeom prst="rect">
              <a:avLst/>
            </a:prstGeom>
            <a:gradFill>
              <a:gsLst>
                <a:gs pos="0">
                  <a:schemeClr val="tx2"/>
                </a:gs>
                <a:gs pos="100000">
                  <a:schemeClr val="tx2">
                    <a:lumMod val="20000"/>
                    <a:lumOff val="8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1" name="Rectangle 80">
              <a:extLst>
                <a:ext uri="{FF2B5EF4-FFF2-40B4-BE49-F238E27FC236}">
                  <a16:creationId xmlns:a16="http://schemas.microsoft.com/office/drawing/2014/main" id="{17198307-12BB-49DA-B4A2-D024D287AE06}"/>
                </a:ext>
              </a:extLst>
            </p:cNvPr>
            <p:cNvSpPr/>
            <p:nvPr/>
          </p:nvSpPr>
          <p:spPr>
            <a:xfrm>
              <a:off x="10979299" y="3724412"/>
              <a:ext cx="162000" cy="756836"/>
            </a:xfrm>
            <a:prstGeom prst="rect">
              <a:avLst/>
            </a:prstGeom>
            <a:gradFill>
              <a:gsLst>
                <a:gs pos="0">
                  <a:schemeClr val="accent1"/>
                </a:gs>
                <a:gs pos="100000">
                  <a:schemeClr val="accent1">
                    <a:tint val="50000"/>
                    <a:shade val="100000"/>
                    <a:satMod val="3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sp>
        <p:nvSpPr>
          <p:cNvPr id="3" name="Slide Number Placeholder 2">
            <a:extLst>
              <a:ext uri="{FF2B5EF4-FFF2-40B4-BE49-F238E27FC236}">
                <a16:creationId xmlns:a16="http://schemas.microsoft.com/office/drawing/2014/main" id="{18A68A18-DADC-45FA-9DDF-8FCA11BF4628}"/>
              </a:ext>
            </a:extLst>
          </p:cNvPr>
          <p:cNvSpPr>
            <a:spLocks noGrp="1"/>
          </p:cNvSpPr>
          <p:nvPr>
            <p:ph type="sldNum" sz="quarter" idx="4"/>
          </p:nvPr>
        </p:nvSpPr>
        <p:spPr/>
        <p:txBody>
          <a:bodyPr/>
          <a:lstStyle/>
          <a:p>
            <a:fld id="{FCE43C0F-8A7B-3A4B-9DB5-B3472E36E833}" type="slidenum">
              <a:rPr lang="en-GB" smtClean="0"/>
              <a:pPr/>
              <a:t>64</a:t>
            </a:fld>
            <a:endParaRPr lang="en-GB" dirty="0"/>
          </a:p>
        </p:txBody>
      </p:sp>
      <p:sp>
        <p:nvSpPr>
          <p:cNvPr id="6" name="Rectangle 5">
            <a:extLst>
              <a:ext uri="{FF2B5EF4-FFF2-40B4-BE49-F238E27FC236}">
                <a16:creationId xmlns:a16="http://schemas.microsoft.com/office/drawing/2014/main" id="{F695252C-8D75-2D4A-BDDA-4D5912009F80}"/>
              </a:ext>
            </a:extLst>
          </p:cNvPr>
          <p:cNvSpPr/>
          <p:nvPr/>
        </p:nvSpPr>
        <p:spPr>
          <a:xfrm>
            <a:off x="6826739" y="1403893"/>
            <a:ext cx="4755661" cy="369332"/>
          </a:xfrm>
          <a:prstGeom prst="rect">
            <a:avLst/>
          </a:prstGeom>
        </p:spPr>
        <p:txBody>
          <a:bodyPr wrap="none">
            <a:spAutoFit/>
          </a:bodyPr>
          <a:lstStyle/>
          <a:p>
            <a:r>
              <a:rPr lang="en-CH" b="1" dirty="0">
                <a:solidFill>
                  <a:schemeClr val="accent1"/>
                </a:solidFill>
              </a:rPr>
              <a:t>Prevalence of any-grade hand-foot skin reaction</a:t>
            </a:r>
          </a:p>
        </p:txBody>
      </p:sp>
    </p:spTree>
    <p:extLst>
      <p:ext uri="{BB962C8B-B14F-4D97-AF65-F5344CB8AC3E}">
        <p14:creationId xmlns:p14="http://schemas.microsoft.com/office/powerpoint/2010/main" val="7034970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B2F4AD02-3841-4B8D-BF8A-DD9F2C053724}"/>
              </a:ext>
            </a:extLst>
          </p:cNvPr>
          <p:cNvSpPr>
            <a:spLocks noGrp="1"/>
          </p:cNvSpPr>
          <p:nvPr>
            <p:ph sz="quarter" idx="12"/>
          </p:nvPr>
        </p:nvSpPr>
        <p:spPr>
          <a:xfrm>
            <a:off x="620184" y="1425600"/>
            <a:ext cx="5305762" cy="4525200"/>
          </a:xfrm>
        </p:spPr>
        <p:txBody>
          <a:bodyPr/>
          <a:lstStyle/>
          <a:p>
            <a:pPr marL="285750" indent="-285750">
              <a:buFont typeface="Arial" panose="020B0604020202020204" pitchFamily="34" charset="0"/>
              <a:buChar char="•"/>
            </a:pPr>
            <a:r>
              <a:rPr lang="en-GB" b="1" u="sng" dirty="0"/>
              <a:t>Hypertension</a:t>
            </a:r>
          </a:p>
          <a:p>
            <a:pPr marL="285750" indent="-285750">
              <a:buFont typeface="Arial" panose="020B0604020202020204" pitchFamily="34" charset="0"/>
              <a:buChar char="•"/>
            </a:pPr>
            <a:r>
              <a:rPr lang="en-GB" dirty="0"/>
              <a:t>QTc prolongation</a:t>
            </a:r>
          </a:p>
          <a:p>
            <a:pPr marL="285750" indent="-285750">
              <a:buFont typeface="Arial" panose="020B0604020202020204" pitchFamily="34" charset="0"/>
              <a:buChar char="•"/>
            </a:pPr>
            <a:r>
              <a:rPr lang="en-GB" dirty="0"/>
              <a:t>Arrhythmia</a:t>
            </a:r>
          </a:p>
          <a:p>
            <a:pPr marL="285750" indent="-285750">
              <a:buFont typeface="Arial" panose="020B0604020202020204" pitchFamily="34" charset="0"/>
              <a:buChar char="•"/>
            </a:pPr>
            <a:r>
              <a:rPr lang="en-GB" dirty="0"/>
              <a:t>Myocardial infarction/ischaemia </a:t>
            </a:r>
          </a:p>
          <a:p>
            <a:pPr marL="285750" indent="-285750">
              <a:buFont typeface="Arial" panose="020B0604020202020204" pitchFamily="34" charset="0"/>
              <a:buChar char="•"/>
            </a:pPr>
            <a:r>
              <a:rPr lang="en-GB" dirty="0"/>
              <a:t>Cardiomyopathy/LV dysfunction</a:t>
            </a:r>
          </a:p>
          <a:p>
            <a:pPr marL="285750" indent="-285750">
              <a:buFont typeface="Arial" panose="020B0604020202020204" pitchFamily="34" charset="0"/>
              <a:buChar char="•"/>
            </a:pPr>
            <a:r>
              <a:rPr lang="en-GB" dirty="0"/>
              <a:t>CVA</a:t>
            </a:r>
          </a:p>
          <a:p>
            <a:pPr marL="285750" indent="-285750">
              <a:buFont typeface="Arial" panose="020B0604020202020204" pitchFamily="34" charset="0"/>
              <a:buChar char="•"/>
            </a:pPr>
            <a:r>
              <a:rPr lang="en-GB" dirty="0"/>
              <a:t>PRES</a:t>
            </a:r>
          </a:p>
          <a:p>
            <a:pPr marL="0" indent="0">
              <a:buNone/>
            </a:pPr>
            <a:endParaRPr lang="en-GB" dirty="0"/>
          </a:p>
        </p:txBody>
      </p:sp>
      <p:sp>
        <p:nvSpPr>
          <p:cNvPr id="2" name="Title 1">
            <a:extLst>
              <a:ext uri="{FF2B5EF4-FFF2-40B4-BE49-F238E27FC236}">
                <a16:creationId xmlns:a16="http://schemas.microsoft.com/office/drawing/2014/main" id="{9F877172-47EF-4BFC-BC20-016E29EB20BB}"/>
              </a:ext>
            </a:extLst>
          </p:cNvPr>
          <p:cNvSpPr>
            <a:spLocks noGrp="1"/>
          </p:cNvSpPr>
          <p:nvPr>
            <p:ph type="title"/>
          </p:nvPr>
        </p:nvSpPr>
        <p:spPr/>
        <p:txBody>
          <a:bodyPr/>
          <a:lstStyle/>
          <a:p>
            <a:pPr>
              <a:lnSpc>
                <a:spcPct val="100000"/>
              </a:lnSpc>
            </a:pPr>
            <a:r>
              <a:rPr lang="en-GB" b="1" dirty="0"/>
              <a:t>TKI Associated Cardiovascular Complications</a:t>
            </a:r>
          </a:p>
        </p:txBody>
      </p:sp>
      <p:sp>
        <p:nvSpPr>
          <p:cNvPr id="10" name="Content Placeholder 9">
            <a:extLst>
              <a:ext uri="{FF2B5EF4-FFF2-40B4-BE49-F238E27FC236}">
                <a16:creationId xmlns:a16="http://schemas.microsoft.com/office/drawing/2014/main" id="{29486403-9739-43EF-9C44-10B8717A1C52}"/>
              </a:ext>
            </a:extLst>
          </p:cNvPr>
          <p:cNvSpPr>
            <a:spLocks noGrp="1"/>
          </p:cNvSpPr>
          <p:nvPr>
            <p:ph sz="quarter" idx="15"/>
          </p:nvPr>
        </p:nvSpPr>
        <p:spPr>
          <a:xfrm>
            <a:off x="609599" y="6250887"/>
            <a:ext cx="11209867" cy="471361"/>
          </a:xfrm>
        </p:spPr>
        <p:txBody>
          <a:bodyPr/>
          <a:lstStyle/>
          <a:p>
            <a:pPr>
              <a:spcBef>
                <a:spcPts val="300"/>
              </a:spcBef>
            </a:pPr>
            <a:r>
              <a:rPr lang="en-GB" dirty="0"/>
              <a:t>AGC, PKA, PKG, and PKC kinases; CAMK, Ca2+/calmodulin-dependent protein kinase; CK1, casein kinase 1; CMGC, containing CDK, MAPK, GSK3, CLK families; CVA, cerebrovascular accident; LV, left ventricle; PRES, posterior reversible encephalopathy syndrome; QTc, corrected QT; STE, serine-threonine kinase; TK, tyrosine kinase; TKI, tyrosine kinase inhibitor; TKL, tyrosine kinase-like</a:t>
            </a:r>
          </a:p>
          <a:p>
            <a:pPr>
              <a:spcBef>
                <a:spcPts val="300"/>
              </a:spcBef>
            </a:pPr>
            <a:r>
              <a:rPr lang="en-GB" dirty="0"/>
              <a:t>Lamore SD, et al. Chem Res Toxicol. 2020;33:125-36; Force T, et al. Nat Rev Cancer. 2007;7:332-44</a:t>
            </a:r>
          </a:p>
        </p:txBody>
      </p:sp>
      <p:sp>
        <p:nvSpPr>
          <p:cNvPr id="4" name="Rectangle 3">
            <a:extLst>
              <a:ext uri="{FF2B5EF4-FFF2-40B4-BE49-F238E27FC236}">
                <a16:creationId xmlns:a16="http://schemas.microsoft.com/office/drawing/2014/main" id="{547EF010-3E76-43B1-B920-F92AF38BE546}"/>
              </a:ext>
            </a:extLst>
          </p:cNvPr>
          <p:cNvSpPr/>
          <p:nvPr/>
        </p:nvSpPr>
        <p:spPr>
          <a:xfrm>
            <a:off x="3296873" y="1357161"/>
            <a:ext cx="377505" cy="23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Rectangle 5">
            <a:extLst>
              <a:ext uri="{FF2B5EF4-FFF2-40B4-BE49-F238E27FC236}">
                <a16:creationId xmlns:a16="http://schemas.microsoft.com/office/drawing/2014/main" id="{A3098AA3-650D-45C8-BFE2-EEE42462148D}"/>
              </a:ext>
            </a:extLst>
          </p:cNvPr>
          <p:cNvSpPr/>
          <p:nvPr/>
        </p:nvSpPr>
        <p:spPr>
          <a:xfrm>
            <a:off x="3440884" y="4059817"/>
            <a:ext cx="377505" cy="2367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 name="Picture 6">
            <a:extLst>
              <a:ext uri="{FF2B5EF4-FFF2-40B4-BE49-F238E27FC236}">
                <a16:creationId xmlns:a16="http://schemas.microsoft.com/office/drawing/2014/main" id="{B41EC67A-2067-42E6-A5AB-C3453C7279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6055" y="1382726"/>
            <a:ext cx="4503137" cy="449413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E3EE6F6F-CE41-4D80-AC27-010FD6F4E2E1}"/>
              </a:ext>
            </a:extLst>
          </p:cNvPr>
          <p:cNvSpPr>
            <a:spLocks noGrp="1"/>
          </p:cNvSpPr>
          <p:nvPr>
            <p:ph type="sldNum" sz="quarter" idx="4"/>
          </p:nvPr>
        </p:nvSpPr>
        <p:spPr/>
        <p:txBody>
          <a:bodyPr/>
          <a:lstStyle/>
          <a:p>
            <a:fld id="{FCE43C0F-8A7B-3A4B-9DB5-B3472E36E833}" type="slidenum">
              <a:rPr lang="en-GB" smtClean="0"/>
              <a:pPr/>
              <a:t>65</a:t>
            </a:fld>
            <a:endParaRPr lang="en-GB" dirty="0"/>
          </a:p>
        </p:txBody>
      </p:sp>
    </p:spTree>
    <p:extLst>
      <p:ext uri="{BB962C8B-B14F-4D97-AF65-F5344CB8AC3E}">
        <p14:creationId xmlns:p14="http://schemas.microsoft.com/office/powerpoint/2010/main" val="3012328476"/>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25878-93F7-4161-9FEC-BCD4E202764B}"/>
              </a:ext>
            </a:extLst>
          </p:cNvPr>
          <p:cNvSpPr>
            <a:spLocks noGrp="1"/>
          </p:cNvSpPr>
          <p:nvPr>
            <p:ph type="title"/>
          </p:nvPr>
        </p:nvSpPr>
        <p:spPr/>
        <p:txBody>
          <a:bodyPr/>
          <a:lstStyle/>
          <a:p>
            <a:r>
              <a:rPr lang="en-GB" b="1" dirty="0">
                <a:solidFill>
                  <a:schemeClr val="tx2"/>
                </a:solidFill>
              </a:rPr>
              <a:t>Management Considerations</a:t>
            </a:r>
          </a:p>
        </p:txBody>
      </p:sp>
      <p:sp>
        <p:nvSpPr>
          <p:cNvPr id="5" name="Rectangle 4">
            <a:extLst>
              <a:ext uri="{FF2B5EF4-FFF2-40B4-BE49-F238E27FC236}">
                <a16:creationId xmlns:a16="http://schemas.microsoft.com/office/drawing/2014/main" id="{2D7B9992-C38F-4C96-88F8-6E2E0CADD0CC}"/>
              </a:ext>
            </a:extLst>
          </p:cNvPr>
          <p:cNvSpPr/>
          <p:nvPr/>
        </p:nvSpPr>
        <p:spPr>
          <a:xfrm>
            <a:off x="3944223" y="1412776"/>
            <a:ext cx="4303553" cy="11734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CARDIOVASCULAR HEALTH ASSESSMENT</a:t>
            </a:r>
          </a:p>
          <a:p>
            <a:pPr marL="285750" indent="-285750">
              <a:buFont typeface="Arial" panose="020B0604020202020204" pitchFamily="34" charset="0"/>
              <a:buChar char="•"/>
            </a:pPr>
            <a:r>
              <a:rPr lang="en-GB" sz="1400" dirty="0"/>
              <a:t>History: CVD, DM, hyperlipidaemia, age, tobacco, family history</a:t>
            </a:r>
          </a:p>
          <a:p>
            <a:pPr marL="285750" indent="-285750">
              <a:buFont typeface="Arial" panose="020B0604020202020204" pitchFamily="34" charset="0"/>
              <a:buChar char="•"/>
            </a:pPr>
            <a:r>
              <a:rPr lang="en-GB" sz="1400" dirty="0"/>
              <a:t>Exam:  BP, weight   </a:t>
            </a:r>
          </a:p>
          <a:p>
            <a:pPr marL="285750" indent="-285750">
              <a:buFont typeface="Arial" panose="020B0604020202020204" pitchFamily="34" charset="0"/>
              <a:buChar char="•"/>
            </a:pPr>
            <a:r>
              <a:rPr lang="en-GB" sz="1400" dirty="0"/>
              <a:t>Assessment: Cr, urine protein, ECG</a:t>
            </a:r>
            <a:endParaRPr lang="en-GB" dirty="0"/>
          </a:p>
        </p:txBody>
      </p:sp>
      <p:cxnSp>
        <p:nvCxnSpPr>
          <p:cNvPr id="7" name="Straight Connector 6">
            <a:extLst>
              <a:ext uri="{FF2B5EF4-FFF2-40B4-BE49-F238E27FC236}">
                <a16:creationId xmlns:a16="http://schemas.microsoft.com/office/drawing/2014/main" id="{E58165D9-A201-4378-A320-7FC9C4B7369A}"/>
              </a:ext>
            </a:extLst>
          </p:cNvPr>
          <p:cNvCxnSpPr>
            <a:cxnSpLocks/>
            <a:stCxn id="5" idx="2"/>
          </p:cNvCxnSpPr>
          <p:nvPr/>
        </p:nvCxnSpPr>
        <p:spPr>
          <a:xfrm>
            <a:off x="6096000" y="2586219"/>
            <a:ext cx="0" cy="170351"/>
          </a:xfrm>
          <a:prstGeom prst="line">
            <a:avLst/>
          </a:prstGeom>
        </p:spPr>
        <p:style>
          <a:lnRef idx="1">
            <a:schemeClr val="accent1"/>
          </a:lnRef>
          <a:fillRef idx="0">
            <a:schemeClr val="accent1"/>
          </a:fillRef>
          <a:effectRef idx="0">
            <a:schemeClr val="accent1"/>
          </a:effectRef>
          <a:fontRef idx="minor">
            <a:schemeClr val="tx1"/>
          </a:fontRef>
        </p:style>
      </p:cxnSp>
      <p:sp>
        <p:nvSpPr>
          <p:cNvPr id="8" name="Left Brace 7">
            <a:extLst>
              <a:ext uri="{FF2B5EF4-FFF2-40B4-BE49-F238E27FC236}">
                <a16:creationId xmlns:a16="http://schemas.microsoft.com/office/drawing/2014/main" id="{D34580A1-84CB-4D07-ADB1-D85EA097F719}"/>
              </a:ext>
            </a:extLst>
          </p:cNvPr>
          <p:cNvSpPr/>
          <p:nvPr/>
        </p:nvSpPr>
        <p:spPr>
          <a:xfrm rot="5400000">
            <a:off x="5951278" y="2039903"/>
            <a:ext cx="289441" cy="1552424"/>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9" name="Rectangle 8">
            <a:extLst>
              <a:ext uri="{FF2B5EF4-FFF2-40B4-BE49-F238E27FC236}">
                <a16:creationId xmlns:a16="http://schemas.microsoft.com/office/drawing/2014/main" id="{21C93306-EDC8-409B-8BC3-E8CD04A60B65}"/>
              </a:ext>
            </a:extLst>
          </p:cNvPr>
          <p:cNvSpPr/>
          <p:nvPr/>
        </p:nvSpPr>
        <p:spPr>
          <a:xfrm>
            <a:off x="4465275" y="2960835"/>
            <a:ext cx="1552425" cy="66189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2"/>
                </a:solidFill>
              </a:rPr>
              <a:t>SBP &lt;140 / DBP &lt;90</a:t>
            </a:r>
          </a:p>
          <a:p>
            <a:pPr algn="ctr"/>
            <a:r>
              <a:rPr lang="en-GB" sz="1200" dirty="0">
                <a:solidFill>
                  <a:schemeClr val="tx2"/>
                </a:solidFill>
              </a:rPr>
              <a:t>Controlled cardiac comorbidities </a:t>
            </a:r>
          </a:p>
        </p:txBody>
      </p:sp>
      <p:sp>
        <p:nvSpPr>
          <p:cNvPr id="10" name="Rectangle 9">
            <a:extLst>
              <a:ext uri="{FF2B5EF4-FFF2-40B4-BE49-F238E27FC236}">
                <a16:creationId xmlns:a16="http://schemas.microsoft.com/office/drawing/2014/main" id="{F6EEABAD-B489-47CD-91B1-3267311B5951}"/>
              </a:ext>
            </a:extLst>
          </p:cNvPr>
          <p:cNvSpPr/>
          <p:nvPr/>
        </p:nvSpPr>
        <p:spPr>
          <a:xfrm>
            <a:off x="6186417" y="2971456"/>
            <a:ext cx="1552425" cy="65127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2"/>
                </a:solidFill>
              </a:rPr>
              <a:t>SBP &gt;140 / DBP &gt;90</a:t>
            </a:r>
          </a:p>
          <a:p>
            <a:pPr algn="ctr"/>
            <a:r>
              <a:rPr lang="en-GB" sz="1200" dirty="0">
                <a:solidFill>
                  <a:schemeClr val="tx2"/>
                </a:solidFill>
              </a:rPr>
              <a:t>Uncontrolled cardiac comorbidities  </a:t>
            </a:r>
          </a:p>
        </p:txBody>
      </p:sp>
      <p:cxnSp>
        <p:nvCxnSpPr>
          <p:cNvPr id="14" name="Straight Arrow Connector 13">
            <a:extLst>
              <a:ext uri="{FF2B5EF4-FFF2-40B4-BE49-F238E27FC236}">
                <a16:creationId xmlns:a16="http://schemas.microsoft.com/office/drawing/2014/main" id="{17C879B7-09BD-4277-81C3-AD28EDB814F4}"/>
              </a:ext>
            </a:extLst>
          </p:cNvPr>
          <p:cNvCxnSpPr>
            <a:cxnSpLocks/>
          </p:cNvCxnSpPr>
          <p:nvPr/>
        </p:nvCxnSpPr>
        <p:spPr>
          <a:xfrm flipH="1">
            <a:off x="5319786" y="3648123"/>
            <a:ext cx="1" cy="247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1C7B39FE-AFC5-407C-9361-BB1DB6EFF9D1}"/>
              </a:ext>
            </a:extLst>
          </p:cNvPr>
          <p:cNvSpPr/>
          <p:nvPr/>
        </p:nvSpPr>
        <p:spPr>
          <a:xfrm>
            <a:off x="4488361" y="4007970"/>
            <a:ext cx="1552425" cy="42296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2"/>
                </a:solidFill>
              </a:rPr>
              <a:t>TKI based treatment</a:t>
            </a:r>
          </a:p>
        </p:txBody>
      </p:sp>
      <p:cxnSp>
        <p:nvCxnSpPr>
          <p:cNvPr id="17" name="Straight Arrow Connector 16">
            <a:extLst>
              <a:ext uri="{FF2B5EF4-FFF2-40B4-BE49-F238E27FC236}">
                <a16:creationId xmlns:a16="http://schemas.microsoft.com/office/drawing/2014/main" id="{A9966A51-35F7-40C3-88E4-0D4C4474941F}"/>
              </a:ext>
            </a:extLst>
          </p:cNvPr>
          <p:cNvCxnSpPr>
            <a:cxnSpLocks/>
          </p:cNvCxnSpPr>
          <p:nvPr/>
        </p:nvCxnSpPr>
        <p:spPr>
          <a:xfrm flipH="1">
            <a:off x="6962629" y="3639978"/>
            <a:ext cx="1" cy="2557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C5B00B2-E34C-4F77-950F-36205DA34DC9}"/>
              </a:ext>
            </a:extLst>
          </p:cNvPr>
          <p:cNvSpPr/>
          <p:nvPr/>
        </p:nvSpPr>
        <p:spPr>
          <a:xfrm>
            <a:off x="6186417" y="4007970"/>
            <a:ext cx="1552425" cy="42296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1200" dirty="0">
                <a:solidFill>
                  <a:schemeClr val="tx2"/>
                </a:solidFill>
              </a:rPr>
              <a:t>Control HTN / comorbid issues</a:t>
            </a:r>
          </a:p>
        </p:txBody>
      </p:sp>
      <p:sp>
        <p:nvSpPr>
          <p:cNvPr id="19" name="Rectangle 18">
            <a:extLst>
              <a:ext uri="{FF2B5EF4-FFF2-40B4-BE49-F238E27FC236}">
                <a16:creationId xmlns:a16="http://schemas.microsoft.com/office/drawing/2014/main" id="{EEF3A7AC-3D61-499B-A513-E80EAB02A13A}"/>
              </a:ext>
            </a:extLst>
          </p:cNvPr>
          <p:cNvSpPr/>
          <p:nvPr/>
        </p:nvSpPr>
        <p:spPr>
          <a:xfrm>
            <a:off x="7884474" y="3927480"/>
            <a:ext cx="2235978" cy="58394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p>
          <a:p>
            <a:pPr algn="ctr"/>
            <a:endParaRPr lang="en-GB" dirty="0"/>
          </a:p>
          <a:p>
            <a:pPr algn="ctr"/>
            <a:endParaRPr lang="en-GB" dirty="0"/>
          </a:p>
          <a:p>
            <a:pPr algn="ctr"/>
            <a:r>
              <a:rPr lang="en-GB" sz="1200" u="sng" dirty="0"/>
              <a:t>Specific considerations</a:t>
            </a:r>
          </a:p>
          <a:p>
            <a:pPr marL="285750" indent="-285750">
              <a:buFont typeface="Arial" panose="020B0604020202020204" pitchFamily="34" charset="0"/>
              <a:buChar char="•"/>
            </a:pPr>
            <a:r>
              <a:rPr lang="en-GB" sz="1200" dirty="0"/>
              <a:t>Drug-drug interactions</a:t>
            </a:r>
          </a:p>
          <a:p>
            <a:pPr marL="285750" indent="-285750">
              <a:buFont typeface="Arial" panose="020B0604020202020204" pitchFamily="34" charset="0"/>
              <a:buChar char="•"/>
            </a:pPr>
            <a:r>
              <a:rPr lang="en-GB" sz="1200" dirty="0"/>
              <a:t>Cirrhotic</a:t>
            </a:r>
            <a:endParaRPr lang="en-GB" dirty="0"/>
          </a:p>
          <a:p>
            <a:endParaRPr lang="en-GB" dirty="0"/>
          </a:p>
          <a:p>
            <a:pPr marL="285750" indent="-285750">
              <a:buFont typeface="Arial" panose="020B0604020202020204" pitchFamily="34" charset="0"/>
              <a:buChar char="•"/>
            </a:pPr>
            <a:endParaRPr lang="en-GB" dirty="0"/>
          </a:p>
          <a:p>
            <a:pPr algn="ctr"/>
            <a:r>
              <a:rPr lang="en-GB" dirty="0"/>
              <a:t> </a:t>
            </a:r>
          </a:p>
        </p:txBody>
      </p:sp>
      <p:cxnSp>
        <p:nvCxnSpPr>
          <p:cNvPr id="23" name="Straight Arrow Connector 22">
            <a:extLst>
              <a:ext uri="{FF2B5EF4-FFF2-40B4-BE49-F238E27FC236}">
                <a16:creationId xmlns:a16="http://schemas.microsoft.com/office/drawing/2014/main" id="{A09E6B38-3C4D-475F-8B87-1850C4EEA3B8}"/>
              </a:ext>
            </a:extLst>
          </p:cNvPr>
          <p:cNvCxnSpPr>
            <a:cxnSpLocks/>
          </p:cNvCxnSpPr>
          <p:nvPr/>
        </p:nvCxnSpPr>
        <p:spPr>
          <a:xfrm>
            <a:off x="6872211" y="4430937"/>
            <a:ext cx="0" cy="8359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355F1DB-E3F9-48A5-B96A-134E772E6B47}"/>
              </a:ext>
            </a:extLst>
          </p:cNvPr>
          <p:cNvSpPr txBox="1"/>
          <p:nvPr/>
        </p:nvSpPr>
        <p:spPr>
          <a:xfrm>
            <a:off x="6829171" y="4664251"/>
            <a:ext cx="1462516" cy="369332"/>
          </a:xfrm>
          <a:prstGeom prst="rect">
            <a:avLst/>
          </a:prstGeom>
          <a:noFill/>
        </p:spPr>
        <p:txBody>
          <a:bodyPr wrap="none" rtlCol="0">
            <a:spAutoFit/>
          </a:bodyPr>
          <a:lstStyle/>
          <a:p>
            <a:r>
              <a:rPr lang="en-GB" dirty="0">
                <a:solidFill>
                  <a:srgbClr val="FFA402"/>
                </a:solidFill>
              </a:rPr>
              <a:t>Uncontrolled </a:t>
            </a:r>
          </a:p>
        </p:txBody>
      </p:sp>
      <p:sp>
        <p:nvSpPr>
          <p:cNvPr id="26" name="Rectangle 25">
            <a:extLst>
              <a:ext uri="{FF2B5EF4-FFF2-40B4-BE49-F238E27FC236}">
                <a16:creationId xmlns:a16="http://schemas.microsoft.com/office/drawing/2014/main" id="{DFA35A53-5D89-4F01-86E1-4ADBF41FB98E}"/>
              </a:ext>
            </a:extLst>
          </p:cNvPr>
          <p:cNvSpPr/>
          <p:nvPr/>
        </p:nvSpPr>
        <p:spPr>
          <a:xfrm>
            <a:off x="6267392" y="5296985"/>
            <a:ext cx="1502091" cy="684991"/>
          </a:xfrm>
          <a:prstGeom prst="rect">
            <a:avLst/>
          </a:prstGeom>
          <a:solidFill>
            <a:srgbClr val="C00000"/>
          </a:solidFill>
          <a:ln>
            <a:solidFill>
              <a:srgbClr val="C00000"/>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GB" sz="1200" dirty="0"/>
              <a:t>Do not start TKI</a:t>
            </a:r>
          </a:p>
          <a:p>
            <a:r>
              <a:rPr lang="en-GB" sz="1200" dirty="0"/>
              <a:t>Dose TKI decrease</a:t>
            </a:r>
          </a:p>
          <a:p>
            <a:r>
              <a:rPr lang="en-GB" sz="1200" dirty="0"/>
              <a:t>Discontinue</a:t>
            </a:r>
          </a:p>
        </p:txBody>
      </p:sp>
      <p:cxnSp>
        <p:nvCxnSpPr>
          <p:cNvPr id="31" name="Straight Arrow Connector 30">
            <a:extLst>
              <a:ext uri="{FF2B5EF4-FFF2-40B4-BE49-F238E27FC236}">
                <a16:creationId xmlns:a16="http://schemas.microsoft.com/office/drawing/2014/main" id="{AF5FBE18-DF90-4095-8AB6-A71A84E75B8D}"/>
              </a:ext>
            </a:extLst>
          </p:cNvPr>
          <p:cNvCxnSpPr>
            <a:stCxn id="18" idx="1"/>
            <a:endCxn id="15" idx="3"/>
          </p:cNvCxnSpPr>
          <p:nvPr/>
        </p:nvCxnSpPr>
        <p:spPr>
          <a:xfrm flipH="1">
            <a:off x="6040786" y="4219454"/>
            <a:ext cx="14563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F0F43FB-6B90-42D4-9EB3-4BB8192B8B76}"/>
              </a:ext>
            </a:extLst>
          </p:cNvPr>
          <p:cNvCxnSpPr/>
          <p:nvPr/>
        </p:nvCxnSpPr>
        <p:spPr>
          <a:xfrm>
            <a:off x="5308764" y="4430937"/>
            <a:ext cx="0" cy="33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A1450ED9-3165-4C10-954C-DF8877375F34}"/>
              </a:ext>
            </a:extLst>
          </p:cNvPr>
          <p:cNvSpPr/>
          <p:nvPr/>
        </p:nvSpPr>
        <p:spPr>
          <a:xfrm>
            <a:off x="4488361" y="4768847"/>
            <a:ext cx="1552425" cy="42296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200" dirty="0">
              <a:solidFill>
                <a:schemeClr val="tx2"/>
              </a:solidFill>
            </a:endParaRPr>
          </a:p>
          <a:p>
            <a:pPr algn="ctr"/>
            <a:r>
              <a:rPr lang="en-GB" sz="1200" dirty="0">
                <a:solidFill>
                  <a:schemeClr val="tx2"/>
                </a:solidFill>
              </a:rPr>
              <a:t>Monitor office</a:t>
            </a:r>
          </a:p>
          <a:p>
            <a:pPr algn="ctr"/>
            <a:r>
              <a:rPr lang="en-GB" sz="1200" dirty="0">
                <a:solidFill>
                  <a:schemeClr val="tx2"/>
                </a:solidFill>
              </a:rPr>
              <a:t>Home BP</a:t>
            </a:r>
          </a:p>
          <a:p>
            <a:pPr algn="ctr"/>
            <a:endParaRPr lang="en-GB" sz="1200" dirty="0">
              <a:solidFill>
                <a:schemeClr val="tx2"/>
              </a:solidFill>
            </a:endParaRPr>
          </a:p>
        </p:txBody>
      </p:sp>
      <p:sp>
        <p:nvSpPr>
          <p:cNvPr id="40" name="Rectangle 39">
            <a:extLst>
              <a:ext uri="{FF2B5EF4-FFF2-40B4-BE49-F238E27FC236}">
                <a16:creationId xmlns:a16="http://schemas.microsoft.com/office/drawing/2014/main" id="{BEEDF394-9F41-4CBB-BBF3-78FBE586F1BD}"/>
              </a:ext>
            </a:extLst>
          </p:cNvPr>
          <p:cNvSpPr/>
          <p:nvPr/>
        </p:nvSpPr>
        <p:spPr>
          <a:xfrm>
            <a:off x="4488360" y="5550620"/>
            <a:ext cx="1552425" cy="422967"/>
          </a:xfrm>
          <a:prstGeom prst="rect">
            <a:avLst/>
          </a:prstGeom>
          <a:solidFill>
            <a:schemeClr val="tx2">
              <a:lumMod val="20000"/>
              <a:lumOff val="8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sz="1200" dirty="0">
              <a:solidFill>
                <a:schemeClr val="tx2"/>
              </a:solidFill>
            </a:endParaRPr>
          </a:p>
          <a:p>
            <a:pPr algn="ctr"/>
            <a:r>
              <a:rPr lang="en-GB" sz="1200" dirty="0">
                <a:solidFill>
                  <a:schemeClr val="tx2"/>
                </a:solidFill>
              </a:rPr>
              <a:t>HTN/Cardiac toxicity</a:t>
            </a:r>
          </a:p>
          <a:p>
            <a:pPr algn="ctr"/>
            <a:endParaRPr lang="en-GB" sz="1200" dirty="0">
              <a:solidFill>
                <a:schemeClr val="tx2"/>
              </a:solidFill>
            </a:endParaRPr>
          </a:p>
        </p:txBody>
      </p:sp>
      <p:cxnSp>
        <p:nvCxnSpPr>
          <p:cNvPr id="41" name="Straight Arrow Connector 40">
            <a:extLst>
              <a:ext uri="{FF2B5EF4-FFF2-40B4-BE49-F238E27FC236}">
                <a16:creationId xmlns:a16="http://schemas.microsoft.com/office/drawing/2014/main" id="{1313E1C1-F618-478D-9467-5DDCABFC0B53}"/>
              </a:ext>
            </a:extLst>
          </p:cNvPr>
          <p:cNvCxnSpPr/>
          <p:nvPr/>
        </p:nvCxnSpPr>
        <p:spPr>
          <a:xfrm>
            <a:off x="5341523" y="5232819"/>
            <a:ext cx="0" cy="3374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E4C3F56-555B-4A70-9EBB-2446823488EE}"/>
              </a:ext>
            </a:extLst>
          </p:cNvPr>
          <p:cNvSpPr txBox="1"/>
          <p:nvPr/>
        </p:nvSpPr>
        <p:spPr>
          <a:xfrm>
            <a:off x="623888" y="6186205"/>
            <a:ext cx="10170318" cy="507831"/>
          </a:xfrm>
          <a:prstGeom prst="rect">
            <a:avLst/>
          </a:prstGeom>
          <a:noFill/>
        </p:spPr>
        <p:txBody>
          <a:bodyPr wrap="square" lIns="0" rtlCol="0">
            <a:spAutoFit/>
          </a:bodyPr>
          <a:lstStyle/>
          <a:p>
            <a:r>
              <a:rPr lang="en-GB" sz="900" dirty="0">
                <a:solidFill>
                  <a:schemeClr val="tx2"/>
                </a:solidFill>
              </a:rPr>
              <a:t>BP, blood pressure; Cr, creatinine; CVD, cardiovascular disease; DBP, diastolic blood pressure; ECG, electrocardiogram; DM, diabetes mellitus; HTN, hypertension; SBP, systolic blood pressure; TKI, tyrosine kinase inhibitor </a:t>
            </a:r>
          </a:p>
          <a:p>
            <a:r>
              <a:rPr lang="en-GB" sz="900" dirty="0">
                <a:solidFill>
                  <a:schemeClr val="tx2"/>
                </a:solidFill>
              </a:rPr>
              <a:t>Adapted from Agarwal et al.  </a:t>
            </a:r>
            <a:r>
              <a:rPr lang="en-GB" sz="900" dirty="0" err="1">
                <a:solidFill>
                  <a:schemeClr val="tx2"/>
                </a:solidFill>
              </a:rPr>
              <a:t>Curr</a:t>
            </a:r>
            <a:r>
              <a:rPr lang="en-GB" sz="900" dirty="0">
                <a:solidFill>
                  <a:schemeClr val="tx2"/>
                </a:solidFill>
              </a:rPr>
              <a:t>. Oncol. Rep. 2018 Jun 21;20(8):65</a:t>
            </a:r>
            <a:r>
              <a:rPr lang="en-GB" sz="900" dirty="0"/>
              <a:t>  </a:t>
            </a:r>
          </a:p>
        </p:txBody>
      </p:sp>
      <p:cxnSp>
        <p:nvCxnSpPr>
          <p:cNvPr id="50" name="Connector: Elbow 49">
            <a:extLst>
              <a:ext uri="{FF2B5EF4-FFF2-40B4-BE49-F238E27FC236}">
                <a16:creationId xmlns:a16="http://schemas.microsoft.com/office/drawing/2014/main" id="{ED9AE611-14D8-439F-969B-F263D7A3584E}"/>
              </a:ext>
            </a:extLst>
          </p:cNvPr>
          <p:cNvCxnSpPr>
            <a:cxnSpLocks/>
          </p:cNvCxnSpPr>
          <p:nvPr/>
        </p:nvCxnSpPr>
        <p:spPr>
          <a:xfrm flipV="1">
            <a:off x="6058360" y="4471180"/>
            <a:ext cx="176273" cy="125067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Rectangle 1">
            <a:extLst>
              <a:ext uri="{FF2B5EF4-FFF2-40B4-BE49-F238E27FC236}">
                <a16:creationId xmlns:a16="http://schemas.microsoft.com/office/drawing/2014/main" id="{C939ADE3-69B9-4C04-8053-EF8173BBC441}"/>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dirty="0">
              <a:ln>
                <a:noFill/>
              </a:ln>
              <a:solidFill>
                <a:srgbClr val="5B616B"/>
              </a:solidFill>
              <a:effectLst/>
              <a:latin typeface="BlinkMacSystemFont"/>
            </a:endParaRPr>
          </a:p>
        </p:txBody>
      </p:sp>
      <p:sp>
        <p:nvSpPr>
          <p:cNvPr id="3" name="Slide Number Placeholder 2">
            <a:extLst>
              <a:ext uri="{FF2B5EF4-FFF2-40B4-BE49-F238E27FC236}">
                <a16:creationId xmlns:a16="http://schemas.microsoft.com/office/drawing/2014/main" id="{BF208FD5-8BF0-435F-A7A8-421BA8914B03}"/>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66</a:t>
            </a:fld>
            <a:endParaRPr lang="en-US" dirty="0"/>
          </a:p>
        </p:txBody>
      </p:sp>
      <p:sp>
        <p:nvSpPr>
          <p:cNvPr id="12" name="Rectangle 3">
            <a:extLst>
              <a:ext uri="{FF2B5EF4-FFF2-40B4-BE49-F238E27FC236}">
                <a16:creationId xmlns:a16="http://schemas.microsoft.com/office/drawing/2014/main" id="{38E9CCC7-5D63-415F-878B-261A13477ECF}"/>
              </a:ext>
            </a:extLst>
          </p:cNvPr>
          <p:cNvSpPr>
            <a:spLocks noChangeArrowheads="1"/>
          </p:cNvSpPr>
          <p:nvPr/>
        </p:nvSpPr>
        <p:spPr bwMode="auto">
          <a:xfrm>
            <a:off x="0" y="-92333"/>
            <a:ext cx="65"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5B616B"/>
              </a:solidFill>
              <a:effectLst/>
              <a:latin typeface="BlinkMacSystemFont"/>
            </a:endParaRPr>
          </a:p>
        </p:txBody>
      </p:sp>
    </p:spTree>
    <p:extLst>
      <p:ext uri="{BB962C8B-B14F-4D97-AF65-F5344CB8AC3E}">
        <p14:creationId xmlns:p14="http://schemas.microsoft.com/office/powerpoint/2010/main" val="4025724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8B848-E6DC-4CFD-9C5B-ED579E6C085E}"/>
              </a:ext>
            </a:extLst>
          </p:cNvPr>
          <p:cNvSpPr>
            <a:spLocks noGrp="1"/>
          </p:cNvSpPr>
          <p:nvPr>
            <p:ph type="title"/>
          </p:nvPr>
        </p:nvSpPr>
        <p:spPr/>
        <p:txBody>
          <a:bodyPr>
            <a:noAutofit/>
          </a:bodyPr>
          <a:lstStyle/>
          <a:p>
            <a:r>
              <a:rPr lang="en-GB" b="1" dirty="0">
                <a:solidFill>
                  <a:schemeClr val="tx2"/>
                </a:solidFill>
              </a:rPr>
              <a:t>Treatment-Emergent Bleeding with TKI</a:t>
            </a:r>
            <a:r>
              <a:rPr lang="en-GB" b="1" cap="none" dirty="0">
                <a:solidFill>
                  <a:schemeClr val="tx2"/>
                </a:solidFill>
              </a:rPr>
              <a:t>s</a:t>
            </a:r>
            <a:br>
              <a:rPr lang="en-GB" b="1" dirty="0">
                <a:solidFill>
                  <a:schemeClr val="tx2"/>
                </a:solidFill>
              </a:rPr>
            </a:br>
            <a:endParaRPr lang="en-GB" b="1" dirty="0">
              <a:solidFill>
                <a:schemeClr val="tx2"/>
              </a:solidFill>
            </a:endParaRPr>
          </a:p>
        </p:txBody>
      </p:sp>
      <p:graphicFrame>
        <p:nvGraphicFramePr>
          <p:cNvPr id="3" name="Table 3">
            <a:extLst>
              <a:ext uri="{FF2B5EF4-FFF2-40B4-BE49-F238E27FC236}">
                <a16:creationId xmlns:a16="http://schemas.microsoft.com/office/drawing/2014/main" id="{BA2737D6-D1EA-451B-B1F0-BAC2C720A06A}"/>
              </a:ext>
            </a:extLst>
          </p:cNvPr>
          <p:cNvGraphicFramePr>
            <a:graphicFrameLocks noGrp="1"/>
          </p:cNvGraphicFramePr>
          <p:nvPr/>
        </p:nvGraphicFramePr>
        <p:xfrm>
          <a:off x="1014861" y="2490954"/>
          <a:ext cx="3237832" cy="2219960"/>
        </p:xfrm>
        <a:graphic>
          <a:graphicData uri="http://schemas.openxmlformats.org/drawingml/2006/table">
            <a:tbl>
              <a:tblPr firstRow="1" bandRow="1">
                <a:tableStyleId>{5C22544A-7EE6-4342-B048-85BDC9FD1C3A}</a:tableStyleId>
              </a:tblPr>
              <a:tblGrid>
                <a:gridCol w="1742352">
                  <a:extLst>
                    <a:ext uri="{9D8B030D-6E8A-4147-A177-3AD203B41FA5}">
                      <a16:colId xmlns:a16="http://schemas.microsoft.com/office/drawing/2014/main" val="2194670850"/>
                    </a:ext>
                  </a:extLst>
                </a:gridCol>
                <a:gridCol w="1495480">
                  <a:extLst>
                    <a:ext uri="{9D8B030D-6E8A-4147-A177-3AD203B41FA5}">
                      <a16:colId xmlns:a16="http://schemas.microsoft.com/office/drawing/2014/main" val="3718254681"/>
                    </a:ext>
                  </a:extLst>
                </a:gridCol>
              </a:tblGrid>
              <a:tr h="296421">
                <a:tc>
                  <a:txBody>
                    <a:bodyPr/>
                    <a:lstStyle/>
                    <a:p>
                      <a:endParaRPr lang="en-US" dirty="0"/>
                    </a:p>
                  </a:txBody>
                  <a:tcPr/>
                </a:tc>
                <a:tc>
                  <a:txBody>
                    <a:bodyPr/>
                    <a:lstStyle/>
                    <a:p>
                      <a:pPr algn="ctr"/>
                      <a:r>
                        <a:rPr lang="en-US" dirty="0"/>
                        <a:t>Grade ≥3*</a:t>
                      </a:r>
                    </a:p>
                  </a:txBody>
                  <a:tcPr/>
                </a:tc>
                <a:extLst>
                  <a:ext uri="{0D108BD9-81ED-4DB2-BD59-A6C34878D82A}">
                    <a16:rowId xmlns:a16="http://schemas.microsoft.com/office/drawing/2014/main" val="84543320"/>
                  </a:ext>
                </a:extLst>
              </a:tr>
              <a:tr h="370840">
                <a:tc>
                  <a:txBody>
                    <a:bodyPr/>
                    <a:lstStyle/>
                    <a:p>
                      <a:pPr algn="l"/>
                      <a:r>
                        <a:rPr lang="en-US" dirty="0">
                          <a:solidFill>
                            <a:schemeClr val="tx2"/>
                          </a:solidFill>
                        </a:rPr>
                        <a:t>lenvatinib </a:t>
                      </a:r>
                    </a:p>
                  </a:txBody>
                  <a:tcPr>
                    <a:solidFill>
                      <a:schemeClr val="accent1">
                        <a:lumMod val="20000"/>
                        <a:lumOff val="80000"/>
                        <a:alpha val="20000"/>
                      </a:schemeClr>
                    </a:solidFill>
                  </a:tcPr>
                </a:tc>
                <a:tc>
                  <a:txBody>
                    <a:bodyPr/>
                    <a:lstStyle/>
                    <a:p>
                      <a:pPr algn="ctr"/>
                      <a:r>
                        <a:rPr lang="en-US" dirty="0">
                          <a:solidFill>
                            <a:schemeClr val="tx2"/>
                          </a:solidFill>
                        </a:rPr>
                        <a:t> 2-5%</a:t>
                      </a:r>
                    </a:p>
                  </a:txBody>
                  <a:tcPr>
                    <a:solidFill>
                      <a:schemeClr val="accent1">
                        <a:lumMod val="20000"/>
                        <a:lumOff val="80000"/>
                        <a:alpha val="20000"/>
                      </a:schemeClr>
                    </a:solidFill>
                  </a:tcPr>
                </a:tc>
                <a:extLst>
                  <a:ext uri="{0D108BD9-81ED-4DB2-BD59-A6C34878D82A}">
                    <a16:rowId xmlns:a16="http://schemas.microsoft.com/office/drawing/2014/main" val="171544317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cabozantinib </a:t>
                      </a:r>
                    </a:p>
                  </a:txBody>
                  <a:tcPr>
                    <a:solidFill>
                      <a:schemeClr val="accent1">
                        <a:lumMod val="20000"/>
                        <a:lumOff val="80000"/>
                      </a:schemeClr>
                    </a:solidFill>
                  </a:tcPr>
                </a:tc>
                <a:tc>
                  <a:txBody>
                    <a:bodyPr/>
                    <a:lstStyle/>
                    <a:p>
                      <a:pPr algn="ctr"/>
                      <a:r>
                        <a:rPr lang="en-US" dirty="0">
                          <a:solidFill>
                            <a:schemeClr val="tx2"/>
                          </a:solidFill>
                        </a:rPr>
                        <a:t>5%</a:t>
                      </a:r>
                    </a:p>
                  </a:txBody>
                  <a:tcPr>
                    <a:solidFill>
                      <a:schemeClr val="accent1">
                        <a:lumMod val="20000"/>
                        <a:lumOff val="80000"/>
                      </a:schemeClr>
                    </a:solidFill>
                  </a:tcPr>
                </a:tc>
                <a:extLst>
                  <a:ext uri="{0D108BD9-81ED-4DB2-BD59-A6C34878D82A}">
                    <a16:rowId xmlns:a16="http://schemas.microsoft.com/office/drawing/2014/main" val="88392688"/>
                  </a:ext>
                </a:extLst>
              </a:tr>
              <a:tr h="370840">
                <a:tc>
                  <a:txBody>
                    <a:bodyPr/>
                    <a:lstStyle/>
                    <a:p>
                      <a:pPr algn="l"/>
                      <a:r>
                        <a:rPr lang="en-US" dirty="0">
                          <a:solidFill>
                            <a:schemeClr val="tx2"/>
                          </a:solidFill>
                        </a:rPr>
                        <a:t>sorafenib </a:t>
                      </a:r>
                    </a:p>
                  </a:txBody>
                  <a:tcPr>
                    <a:solidFill>
                      <a:schemeClr val="accent1">
                        <a:lumMod val="20000"/>
                        <a:lumOff val="80000"/>
                        <a:alpha val="20000"/>
                      </a:schemeClr>
                    </a:solidFill>
                  </a:tcPr>
                </a:tc>
                <a:tc>
                  <a:txBody>
                    <a:bodyPr/>
                    <a:lstStyle/>
                    <a:p>
                      <a:pPr algn="ctr"/>
                      <a:r>
                        <a:rPr lang="en-US" dirty="0">
                          <a:solidFill>
                            <a:schemeClr val="tx2"/>
                          </a:solidFill>
                        </a:rPr>
                        <a:t>1-2.4%</a:t>
                      </a:r>
                    </a:p>
                  </a:txBody>
                  <a:tcPr>
                    <a:solidFill>
                      <a:schemeClr val="accent1">
                        <a:lumMod val="20000"/>
                        <a:lumOff val="80000"/>
                        <a:alpha val="20000"/>
                      </a:schemeClr>
                    </a:solidFill>
                  </a:tcPr>
                </a:tc>
                <a:extLst>
                  <a:ext uri="{0D108BD9-81ED-4DB2-BD59-A6C34878D82A}">
                    <a16:rowId xmlns:a16="http://schemas.microsoft.com/office/drawing/2014/main" val="1814316439"/>
                  </a:ext>
                </a:extLst>
              </a:tr>
              <a:tr h="370840">
                <a:tc>
                  <a:txBody>
                    <a:bodyPr/>
                    <a:lstStyle/>
                    <a:p>
                      <a:pPr algn="l"/>
                      <a:r>
                        <a:rPr lang="en-US" dirty="0">
                          <a:solidFill>
                            <a:schemeClr val="tx2"/>
                          </a:solidFill>
                        </a:rPr>
                        <a:t>regorafenib </a:t>
                      </a:r>
                    </a:p>
                  </a:txBody>
                  <a:tcPr>
                    <a:solidFill>
                      <a:schemeClr val="accent1">
                        <a:lumMod val="20000"/>
                        <a:lumOff val="80000"/>
                      </a:schemeClr>
                    </a:solidFill>
                  </a:tcPr>
                </a:tc>
                <a:tc>
                  <a:txBody>
                    <a:bodyPr/>
                    <a:lstStyle/>
                    <a:p>
                      <a:pPr algn="ctr"/>
                      <a:r>
                        <a:rPr lang="en-US" dirty="0">
                          <a:solidFill>
                            <a:schemeClr val="tx2"/>
                          </a:solidFill>
                        </a:rPr>
                        <a:t>3%</a:t>
                      </a:r>
                    </a:p>
                  </a:txBody>
                  <a:tcPr>
                    <a:solidFill>
                      <a:schemeClr val="accent1">
                        <a:lumMod val="20000"/>
                        <a:lumOff val="80000"/>
                      </a:schemeClr>
                    </a:solidFill>
                  </a:tcPr>
                </a:tc>
                <a:extLst>
                  <a:ext uri="{0D108BD9-81ED-4DB2-BD59-A6C34878D82A}">
                    <a16:rowId xmlns:a16="http://schemas.microsoft.com/office/drawing/2014/main" val="757068661"/>
                  </a:ext>
                </a:extLst>
              </a:tr>
              <a:tr h="370840">
                <a:tc>
                  <a:txBody>
                    <a:bodyPr/>
                    <a:lstStyle/>
                    <a:p>
                      <a:pPr algn="l"/>
                      <a:r>
                        <a:rPr lang="en-US" dirty="0">
                          <a:solidFill>
                            <a:schemeClr val="tx2"/>
                          </a:solidFill>
                        </a:rPr>
                        <a:t>ramucirumab </a:t>
                      </a:r>
                    </a:p>
                  </a:txBody>
                  <a:tcPr>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tc>
                  <a:txBody>
                    <a:bodyPr/>
                    <a:lstStyle/>
                    <a:p>
                      <a:pPr algn="ctr"/>
                      <a:r>
                        <a:rPr lang="en-US" dirty="0">
                          <a:solidFill>
                            <a:schemeClr val="tx2"/>
                          </a:solidFill>
                        </a:rPr>
                        <a:t>2-5%</a:t>
                      </a:r>
                    </a:p>
                  </a:txBody>
                  <a:tcPr>
                    <a:lnB w="28575" cap="flat" cmpd="sng" algn="ctr">
                      <a:solidFill>
                        <a:schemeClr val="accent1"/>
                      </a:solidFill>
                      <a:prstDash val="solid"/>
                      <a:round/>
                      <a:headEnd type="none" w="med" len="med"/>
                      <a:tailEnd type="none" w="med" len="med"/>
                    </a:lnB>
                    <a:solidFill>
                      <a:schemeClr val="accent1">
                        <a:lumMod val="20000"/>
                        <a:lumOff val="80000"/>
                        <a:alpha val="20000"/>
                      </a:schemeClr>
                    </a:solidFill>
                  </a:tcPr>
                </a:tc>
                <a:extLst>
                  <a:ext uri="{0D108BD9-81ED-4DB2-BD59-A6C34878D82A}">
                    <a16:rowId xmlns:a16="http://schemas.microsoft.com/office/drawing/2014/main" val="1808018712"/>
                  </a:ext>
                </a:extLst>
              </a:tr>
            </a:tbl>
          </a:graphicData>
        </a:graphic>
      </p:graphicFrame>
      <p:pic>
        <p:nvPicPr>
          <p:cNvPr id="1026" name="Picture 2" descr="Recanalized Umbilical Vein | NEJM">
            <a:extLst>
              <a:ext uri="{FF2B5EF4-FFF2-40B4-BE49-F238E27FC236}">
                <a16:creationId xmlns:a16="http://schemas.microsoft.com/office/drawing/2014/main" id="{9271B455-2EB8-4DAC-A6CB-C17EF81BB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19964" y="3224253"/>
            <a:ext cx="5700963" cy="271722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leeding Esophageal Varices | NEJM">
            <a:extLst>
              <a:ext uri="{FF2B5EF4-FFF2-40B4-BE49-F238E27FC236}">
                <a16:creationId xmlns:a16="http://schemas.microsoft.com/office/drawing/2014/main" id="{81112C9E-9469-4596-B6DC-AA65200EC0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0871" y="1347827"/>
            <a:ext cx="2438400" cy="18764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B4E6258-FB0F-45D0-8E41-D4EDFBE97C2D}"/>
              </a:ext>
            </a:extLst>
          </p:cNvPr>
          <p:cNvSpPr txBox="1"/>
          <p:nvPr/>
        </p:nvSpPr>
        <p:spPr>
          <a:xfrm>
            <a:off x="5489680" y="1846466"/>
            <a:ext cx="2821478" cy="830997"/>
          </a:xfrm>
          <a:prstGeom prst="rect">
            <a:avLst/>
          </a:prstGeom>
          <a:noFill/>
        </p:spPr>
        <p:txBody>
          <a:bodyPr wrap="none" rtlCol="0">
            <a:spAutoFit/>
          </a:bodyPr>
          <a:lstStyle/>
          <a:p>
            <a:pPr algn="ctr"/>
            <a:r>
              <a:rPr lang="en-GB" sz="2400" b="1" dirty="0">
                <a:solidFill>
                  <a:schemeClr val="accent1"/>
                </a:solidFill>
              </a:rPr>
              <a:t>HCC patients may be</a:t>
            </a:r>
          </a:p>
          <a:p>
            <a:pPr algn="ctr"/>
            <a:r>
              <a:rPr lang="en-GB" sz="2400" b="1" dirty="0">
                <a:solidFill>
                  <a:schemeClr val="accent1"/>
                </a:solidFill>
              </a:rPr>
              <a:t>at risk for bleeding </a:t>
            </a:r>
          </a:p>
        </p:txBody>
      </p:sp>
      <p:sp>
        <p:nvSpPr>
          <p:cNvPr id="6" name="TextBox 5">
            <a:extLst>
              <a:ext uri="{FF2B5EF4-FFF2-40B4-BE49-F238E27FC236}">
                <a16:creationId xmlns:a16="http://schemas.microsoft.com/office/drawing/2014/main" id="{3E58F4E4-6FF2-4D50-AA29-56A268C7CF7F}"/>
              </a:ext>
            </a:extLst>
          </p:cNvPr>
          <p:cNvSpPr txBox="1"/>
          <p:nvPr/>
        </p:nvSpPr>
        <p:spPr>
          <a:xfrm>
            <a:off x="623887" y="6158541"/>
            <a:ext cx="10176635" cy="584775"/>
          </a:xfrm>
          <a:prstGeom prst="rect">
            <a:avLst/>
          </a:prstGeom>
          <a:noFill/>
        </p:spPr>
        <p:txBody>
          <a:bodyPr wrap="square" lIns="0" rtlCol="0">
            <a:spAutoFit/>
          </a:bodyPr>
          <a:lstStyle/>
          <a:p>
            <a:pPr>
              <a:spcAft>
                <a:spcPts val="600"/>
              </a:spcAft>
            </a:pPr>
            <a:r>
              <a:rPr lang="en-GB" sz="900" dirty="0">
                <a:solidFill>
                  <a:schemeClr val="tx2"/>
                </a:solidFill>
              </a:rPr>
              <a:t>HCC, hepatocellular carcinoma</a:t>
            </a:r>
          </a:p>
          <a:p>
            <a:r>
              <a:rPr lang="en-GB" sz="900" dirty="0">
                <a:solidFill>
                  <a:schemeClr val="tx2"/>
                </a:solidFill>
              </a:rPr>
              <a:t>*Rates FDA Package Insert for each agent.  Grade ≥ 3 haemorrhagic events across cancer types.  </a:t>
            </a:r>
          </a:p>
          <a:p>
            <a:r>
              <a:rPr lang="en-GB" sz="900" dirty="0">
                <a:solidFill>
                  <a:schemeClr val="tx2"/>
                </a:solidFill>
              </a:rPr>
              <a:t>Images sources: </a:t>
            </a:r>
            <a:r>
              <a:rPr lang="en-GB" sz="900" dirty="0" err="1">
                <a:solidFill>
                  <a:schemeClr val="tx2"/>
                </a:solidFill>
              </a:rPr>
              <a:t>Torrazza</a:t>
            </a:r>
            <a:r>
              <a:rPr lang="en-GB" sz="900" dirty="0">
                <a:solidFill>
                  <a:schemeClr val="tx2"/>
                </a:solidFill>
              </a:rPr>
              <a:t>-Perez et al. N Engl J Med. 2010;362(5):e13; Young et al. N Engl J Med 2007; 357:e17</a:t>
            </a:r>
            <a:endParaRPr lang="en-GB" sz="900" dirty="0">
              <a:solidFill>
                <a:schemeClr val="tx2"/>
              </a:solidFill>
              <a:highlight>
                <a:srgbClr val="FFFF00"/>
              </a:highlight>
            </a:endParaRPr>
          </a:p>
        </p:txBody>
      </p:sp>
      <p:sp>
        <p:nvSpPr>
          <p:cNvPr id="4" name="Rectangle 3">
            <a:extLst>
              <a:ext uri="{FF2B5EF4-FFF2-40B4-BE49-F238E27FC236}">
                <a16:creationId xmlns:a16="http://schemas.microsoft.com/office/drawing/2014/main" id="{C17DA61B-DE0B-4B76-80AD-2605AB9F6012}"/>
              </a:ext>
            </a:extLst>
          </p:cNvPr>
          <p:cNvSpPr/>
          <p:nvPr/>
        </p:nvSpPr>
        <p:spPr>
          <a:xfrm>
            <a:off x="5319965" y="1412875"/>
            <a:ext cx="5700962" cy="4528606"/>
          </a:xfrm>
          <a:prstGeom prst="rect">
            <a:avLst/>
          </a:prstGeom>
          <a:no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Slide Number Placeholder 6">
            <a:extLst>
              <a:ext uri="{FF2B5EF4-FFF2-40B4-BE49-F238E27FC236}">
                <a16:creationId xmlns:a16="http://schemas.microsoft.com/office/drawing/2014/main" id="{8B13B5D2-746A-4E45-9F9A-734BA0DE166F}"/>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67</a:t>
            </a:fld>
            <a:endParaRPr lang="en-US" dirty="0"/>
          </a:p>
        </p:txBody>
      </p:sp>
    </p:spTree>
    <p:extLst>
      <p:ext uri="{BB962C8B-B14F-4D97-AF65-F5344CB8AC3E}">
        <p14:creationId xmlns:p14="http://schemas.microsoft.com/office/powerpoint/2010/main" val="208569566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B838EE4-78FD-4B39-8C4B-E4014AF1A30D}"/>
              </a:ext>
            </a:extLst>
          </p:cNvPr>
          <p:cNvPicPr>
            <a:picLocks noChangeAspect="1"/>
          </p:cNvPicPr>
          <p:nvPr/>
        </p:nvPicPr>
        <p:blipFill rotWithShape="1">
          <a:blip r:embed="rId2"/>
          <a:srcRect l="1" t="45367" r="-1603"/>
          <a:stretch/>
        </p:blipFill>
        <p:spPr>
          <a:xfrm>
            <a:off x="5663952" y="2456116"/>
            <a:ext cx="6623932" cy="2376264"/>
          </a:xfrm>
          <a:prstGeom prst="rect">
            <a:avLst/>
          </a:prstGeom>
        </p:spPr>
      </p:pic>
      <p:sp>
        <p:nvSpPr>
          <p:cNvPr id="2" name="Title 1">
            <a:extLst>
              <a:ext uri="{FF2B5EF4-FFF2-40B4-BE49-F238E27FC236}">
                <a16:creationId xmlns:a16="http://schemas.microsoft.com/office/drawing/2014/main" id="{CEE20691-351F-4666-9C96-BBCF80C1C852}"/>
              </a:ext>
            </a:extLst>
          </p:cNvPr>
          <p:cNvSpPr>
            <a:spLocks noGrp="1"/>
          </p:cNvSpPr>
          <p:nvPr>
            <p:ph type="title"/>
          </p:nvPr>
        </p:nvSpPr>
        <p:spPr>
          <a:xfrm>
            <a:off x="619200" y="246566"/>
            <a:ext cx="9464600" cy="807285"/>
          </a:xfrm>
        </p:spPr>
        <p:txBody>
          <a:bodyPr>
            <a:noAutofit/>
          </a:bodyPr>
          <a:lstStyle/>
          <a:p>
            <a:pPr>
              <a:lnSpc>
                <a:spcPct val="100000"/>
              </a:lnSpc>
            </a:pPr>
            <a:r>
              <a:rPr lang="en-GB" dirty="0"/>
              <a:t>Delayed Wound Healing, Perforation, or Fistula </a:t>
            </a:r>
            <a:br>
              <a:rPr lang="en-GB" dirty="0"/>
            </a:br>
            <a:endParaRPr lang="en-GB" dirty="0"/>
          </a:p>
        </p:txBody>
      </p:sp>
      <p:sp>
        <p:nvSpPr>
          <p:cNvPr id="4" name="Content Placeholder 3">
            <a:extLst>
              <a:ext uri="{FF2B5EF4-FFF2-40B4-BE49-F238E27FC236}">
                <a16:creationId xmlns:a16="http://schemas.microsoft.com/office/drawing/2014/main" id="{95655B68-39CE-42B8-A1FA-07A0A0127DD7}"/>
              </a:ext>
            </a:extLst>
          </p:cNvPr>
          <p:cNvSpPr>
            <a:spLocks noGrp="1"/>
          </p:cNvSpPr>
          <p:nvPr>
            <p:ph sz="quarter" idx="15"/>
          </p:nvPr>
        </p:nvSpPr>
        <p:spPr>
          <a:xfrm>
            <a:off x="620184" y="6345062"/>
            <a:ext cx="8116800" cy="365125"/>
          </a:xfrm>
        </p:spPr>
        <p:txBody>
          <a:bodyPr/>
          <a:lstStyle/>
          <a:p>
            <a:pPr>
              <a:spcBef>
                <a:spcPts val="600"/>
              </a:spcBef>
            </a:pPr>
            <a:r>
              <a:rPr lang="en-GB" dirty="0"/>
              <a:t>*Extent of healing at 6, 10 and 14 weeks after removal of the catheter</a:t>
            </a:r>
          </a:p>
          <a:p>
            <a:pPr>
              <a:spcBef>
                <a:spcPts val="600"/>
              </a:spcBef>
            </a:pPr>
            <a:r>
              <a:rPr lang="en-GB" dirty="0"/>
              <a:t>PIGF, placenta growth factor; VEGF, vascular growth factor; VEGFR, vascular growth factor receptor</a:t>
            </a:r>
          </a:p>
          <a:p>
            <a:pPr>
              <a:spcBef>
                <a:spcPts val="600"/>
              </a:spcBef>
            </a:pPr>
            <a:r>
              <a:rPr lang="en-GB" dirty="0"/>
              <a:t>Adapted from Toda S, et al.  Mol Clin Oncol. 2021;14:81,</a:t>
            </a:r>
          </a:p>
        </p:txBody>
      </p:sp>
      <p:graphicFrame>
        <p:nvGraphicFramePr>
          <p:cNvPr id="10" name="Table 4">
            <a:extLst>
              <a:ext uri="{FF2B5EF4-FFF2-40B4-BE49-F238E27FC236}">
                <a16:creationId xmlns:a16="http://schemas.microsoft.com/office/drawing/2014/main" id="{20B10BE1-4707-4B20-B015-52DDBC83223E}"/>
              </a:ext>
            </a:extLst>
          </p:cNvPr>
          <p:cNvGraphicFramePr>
            <a:graphicFrameLocks noGrp="1"/>
          </p:cNvGraphicFramePr>
          <p:nvPr>
            <p:extLst>
              <p:ext uri="{D42A27DB-BD31-4B8C-83A1-F6EECF244321}">
                <p14:modId xmlns:p14="http://schemas.microsoft.com/office/powerpoint/2010/main" val="4266320927"/>
              </p:ext>
            </p:extLst>
          </p:nvPr>
        </p:nvGraphicFramePr>
        <p:xfrm>
          <a:off x="619125" y="2060848"/>
          <a:ext cx="6300000" cy="2366784"/>
        </p:xfrm>
        <a:graphic>
          <a:graphicData uri="http://schemas.openxmlformats.org/drawingml/2006/table">
            <a:tbl>
              <a:tblPr firstRow="1" bandRow="1">
                <a:tableStyleId>{5C22544A-7EE6-4342-B048-85BDC9FD1C3A}</a:tableStyleId>
              </a:tblPr>
              <a:tblGrid>
                <a:gridCol w="1248176">
                  <a:extLst>
                    <a:ext uri="{9D8B030D-6E8A-4147-A177-3AD203B41FA5}">
                      <a16:colId xmlns:a16="http://schemas.microsoft.com/office/drawing/2014/main" val="1662664449"/>
                    </a:ext>
                  </a:extLst>
                </a:gridCol>
                <a:gridCol w="3580598">
                  <a:extLst>
                    <a:ext uri="{9D8B030D-6E8A-4147-A177-3AD203B41FA5}">
                      <a16:colId xmlns:a16="http://schemas.microsoft.com/office/drawing/2014/main" val="3029633840"/>
                    </a:ext>
                  </a:extLst>
                </a:gridCol>
                <a:gridCol w="1471226">
                  <a:extLst>
                    <a:ext uri="{9D8B030D-6E8A-4147-A177-3AD203B41FA5}">
                      <a16:colId xmlns:a16="http://schemas.microsoft.com/office/drawing/2014/main" val="2141592805"/>
                    </a:ext>
                  </a:extLst>
                </a:gridCol>
              </a:tblGrid>
              <a:tr h="234499">
                <a:tc>
                  <a:txBody>
                    <a:bodyPr/>
                    <a:lstStyle/>
                    <a:p>
                      <a:pPr algn="l"/>
                      <a:r>
                        <a:rPr lang="en-US" sz="1600" dirty="0"/>
                        <a:t>Drug</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t>Activity</a:t>
                      </a: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sz="1600" dirty="0"/>
                        <a:t>Half-life</a:t>
                      </a:r>
                      <a:endParaRPr lang="en-US" sz="1600" dirty="0">
                        <a:highlight>
                          <a:srgbClr val="FF00FF"/>
                        </a:highlight>
                      </a:endParaRPr>
                    </a:p>
                  </a:txBody>
                  <a:tcPr marT="36000" marB="36000">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313157398"/>
                  </a:ext>
                </a:extLst>
              </a:tr>
              <a:tr h="341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regorafenib </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dirty="0">
                          <a:solidFill>
                            <a:schemeClr val="tx2"/>
                          </a:solidFill>
                        </a:rPr>
                        <a:t>VEGFR1-3, KIT, PDGFR, FGFR, RAF, RAS, RET</a:t>
                      </a:r>
                      <a:endParaRPr lang="en-US" sz="1400" b="0" dirty="0">
                        <a:solidFill>
                          <a:schemeClr val="tx2"/>
                        </a:solidFill>
                      </a:endParaRP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dirty="0">
                          <a:solidFill>
                            <a:schemeClr val="tx2"/>
                          </a:solidFill>
                        </a:rPr>
                        <a:t>~24 hours </a:t>
                      </a:r>
                    </a:p>
                  </a:txBody>
                  <a:tcPr marT="36000" marB="36000">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69661889"/>
                  </a:ext>
                </a:extLst>
              </a:tr>
              <a:tr h="341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sorafenib </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sz="1400" dirty="0">
                          <a:solidFill>
                            <a:schemeClr val="tx2"/>
                          </a:solidFill>
                        </a:rPr>
                        <a:t>VEGFR1-3, KIT, PDGFR, RAF, RAS</a:t>
                      </a:r>
                      <a:endParaRPr lang="en-US" sz="1400" b="0" dirty="0">
                        <a:solidFill>
                          <a:schemeClr val="tx2"/>
                        </a:solidFill>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sz="1400" b="0" dirty="0">
                          <a:solidFill>
                            <a:schemeClr val="tx2"/>
                          </a:solidFill>
                        </a:rPr>
                        <a:t>~28 hours</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3834004224"/>
                  </a:ext>
                </a:extLst>
              </a:tr>
              <a:tr h="341824">
                <a:tc>
                  <a:txBody>
                    <a:bodyPr/>
                    <a:lstStyle/>
                    <a:p>
                      <a:pPr algn="l"/>
                      <a:r>
                        <a:rPr lang="en-US" sz="1400" b="0" dirty="0">
                          <a:solidFill>
                            <a:schemeClr val="tx2"/>
                          </a:solidFill>
                        </a:rPr>
                        <a:t>lenvatinib </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 VEGFR1-3, PDGFRα, FGFR, KIT,  RET</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dirty="0">
                          <a:solidFill>
                            <a:schemeClr val="tx2"/>
                          </a:solidFill>
                        </a:rPr>
                        <a:t>~35 hours</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315813521"/>
                  </a:ext>
                </a:extLst>
              </a:tr>
              <a:tr h="341824">
                <a:tc>
                  <a:txBody>
                    <a:bodyPr/>
                    <a:lstStyle/>
                    <a:p>
                      <a:pPr algn="l"/>
                      <a:r>
                        <a:rPr lang="en-US" sz="1400" b="0" dirty="0" err="1">
                          <a:solidFill>
                            <a:schemeClr val="tx2"/>
                          </a:solidFill>
                        </a:rPr>
                        <a:t>cabozanentib</a:t>
                      </a:r>
                      <a:r>
                        <a:rPr lang="en-US" sz="1400" b="0" dirty="0">
                          <a:solidFill>
                            <a:schemeClr val="tx2"/>
                          </a:solidFill>
                        </a:rPr>
                        <a:t> </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dirty="0">
                          <a:solidFill>
                            <a:schemeClr val="tx2"/>
                          </a:solidFill>
                        </a:rPr>
                        <a:t>MET, VEGFR-1-3, AXL</a:t>
                      </a:r>
                      <a:endParaRPr lang="en-US" sz="1400" b="0" dirty="0">
                        <a:solidFill>
                          <a:schemeClr val="tx2"/>
                        </a:solidFill>
                      </a:endParaRP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sz="1400" b="0" dirty="0">
                          <a:solidFill>
                            <a:schemeClr val="tx2"/>
                          </a:solidFill>
                        </a:rPr>
                        <a:t>~4 days</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1338521942"/>
                  </a:ext>
                </a:extLst>
              </a:tr>
              <a:tr h="34182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ramucirumab </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0" dirty="0">
                          <a:solidFill>
                            <a:schemeClr val="tx2"/>
                          </a:solidFill>
                        </a:rPr>
                        <a:t>VEGFR-2</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lang="en-US" sz="1400" b="0" dirty="0">
                          <a:solidFill>
                            <a:schemeClr val="tx2"/>
                          </a:solidFill>
                        </a:rPr>
                        <a:t>8 days</a:t>
                      </a:r>
                    </a:p>
                  </a:txBody>
                  <a:tcPr marT="36000" marB="36000">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909581049"/>
                  </a:ext>
                </a:extLst>
              </a:tr>
              <a:tr h="341824">
                <a:tc>
                  <a:txBody>
                    <a:bodyPr/>
                    <a:lstStyle/>
                    <a:p>
                      <a:pPr algn="l"/>
                      <a:r>
                        <a:rPr lang="en-US" sz="1400" b="0" dirty="0">
                          <a:solidFill>
                            <a:schemeClr val="tx2"/>
                          </a:solidFill>
                        </a:rPr>
                        <a:t>bevacizumab</a:t>
                      </a:r>
                    </a:p>
                  </a:txBody>
                  <a:tcPr marT="36000" marB="36000">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sz="1400" b="0" dirty="0">
                          <a:solidFill>
                            <a:schemeClr val="tx2"/>
                          </a:solidFill>
                        </a:rPr>
                        <a:t>VEGF-A</a:t>
                      </a:r>
                    </a:p>
                  </a:txBody>
                  <a:tcPr marT="36000" marB="36000">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tc>
                  <a:txBody>
                    <a:bodyPr/>
                    <a:lstStyle/>
                    <a:p>
                      <a:pPr algn="ctr"/>
                      <a:r>
                        <a:rPr lang="en-US" sz="1400" b="0" dirty="0">
                          <a:solidFill>
                            <a:schemeClr val="tx2"/>
                          </a:solidFill>
                        </a:rPr>
                        <a:t>20 days</a:t>
                      </a:r>
                    </a:p>
                  </a:txBody>
                  <a:tcPr marT="36000" marB="36000">
                    <a:lnL w="12700" cmpd="sng">
                      <a:noFill/>
                    </a:lnL>
                    <a:lnR w="12700" cmpd="sng">
                      <a:noFill/>
                    </a:lnR>
                    <a:lnT w="12700" cmpd="sng">
                      <a:noFill/>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alpha val="20000"/>
                      </a:schemeClr>
                    </a:solidFill>
                  </a:tcPr>
                </a:tc>
                <a:extLst>
                  <a:ext uri="{0D108BD9-81ED-4DB2-BD59-A6C34878D82A}">
                    <a16:rowId xmlns:a16="http://schemas.microsoft.com/office/drawing/2014/main" val="413380055"/>
                  </a:ext>
                </a:extLst>
              </a:tr>
            </a:tbl>
          </a:graphicData>
        </a:graphic>
      </p:graphicFrame>
      <p:sp>
        <p:nvSpPr>
          <p:cNvPr id="5" name="Slide Number Placeholder 4">
            <a:extLst>
              <a:ext uri="{FF2B5EF4-FFF2-40B4-BE49-F238E27FC236}">
                <a16:creationId xmlns:a16="http://schemas.microsoft.com/office/drawing/2014/main" id="{9E53737E-DFB5-44CA-A2F8-C3427DEC4229}"/>
              </a:ext>
            </a:extLst>
          </p:cNvPr>
          <p:cNvSpPr>
            <a:spLocks noGrp="1"/>
          </p:cNvSpPr>
          <p:nvPr>
            <p:ph type="sldNum" sz="quarter" idx="4"/>
          </p:nvPr>
        </p:nvSpPr>
        <p:spPr/>
        <p:txBody>
          <a:bodyPr/>
          <a:lstStyle/>
          <a:p>
            <a:fld id="{FCE43C0F-8A7B-3A4B-9DB5-B3472E36E833}" type="slidenum">
              <a:rPr lang="en-GB" smtClean="0"/>
              <a:pPr/>
              <a:t>68</a:t>
            </a:fld>
            <a:endParaRPr lang="en-GB" dirty="0"/>
          </a:p>
        </p:txBody>
      </p:sp>
      <p:sp>
        <p:nvSpPr>
          <p:cNvPr id="6" name="Rectangle 5">
            <a:extLst>
              <a:ext uri="{FF2B5EF4-FFF2-40B4-BE49-F238E27FC236}">
                <a16:creationId xmlns:a16="http://schemas.microsoft.com/office/drawing/2014/main" id="{F11A1E1C-43FF-3745-B4F2-53D20A34854B}"/>
              </a:ext>
            </a:extLst>
          </p:cNvPr>
          <p:cNvSpPr/>
          <p:nvPr/>
        </p:nvSpPr>
        <p:spPr>
          <a:xfrm>
            <a:off x="7157156" y="1370965"/>
            <a:ext cx="4325408" cy="646331"/>
          </a:xfrm>
          <a:prstGeom prst="rect">
            <a:avLst/>
          </a:prstGeom>
        </p:spPr>
        <p:txBody>
          <a:bodyPr wrap="square">
            <a:spAutoFit/>
          </a:bodyPr>
          <a:lstStyle/>
          <a:p>
            <a:r>
              <a:rPr lang="en-CH" b="1" dirty="0">
                <a:solidFill>
                  <a:schemeClr val="accent1"/>
                </a:solidFill>
              </a:rPr>
              <a:t>Delayed wound healing in a patient with a thoracic drain placed for pneumothorax*</a:t>
            </a:r>
          </a:p>
        </p:txBody>
      </p:sp>
    </p:spTree>
    <p:extLst>
      <p:ext uri="{BB962C8B-B14F-4D97-AF65-F5344CB8AC3E}">
        <p14:creationId xmlns:p14="http://schemas.microsoft.com/office/powerpoint/2010/main" val="139708482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D1B5C-3004-49D5-9C2E-5CD8332C9131}"/>
              </a:ext>
            </a:extLst>
          </p:cNvPr>
          <p:cNvSpPr>
            <a:spLocks noGrp="1"/>
          </p:cNvSpPr>
          <p:nvPr>
            <p:ph type="title"/>
          </p:nvPr>
        </p:nvSpPr>
        <p:spPr/>
        <p:txBody>
          <a:bodyPr/>
          <a:lstStyle/>
          <a:p>
            <a:r>
              <a:rPr lang="en-GB" b="1" dirty="0">
                <a:solidFill>
                  <a:schemeClr val="tx2"/>
                </a:solidFill>
              </a:rPr>
              <a:t>Gastrointestinal Toxicity with TKI </a:t>
            </a:r>
          </a:p>
        </p:txBody>
      </p:sp>
      <p:graphicFrame>
        <p:nvGraphicFramePr>
          <p:cNvPr id="3" name="Table 4">
            <a:extLst>
              <a:ext uri="{FF2B5EF4-FFF2-40B4-BE49-F238E27FC236}">
                <a16:creationId xmlns:a16="http://schemas.microsoft.com/office/drawing/2014/main" id="{EDCD8906-AE78-4798-B7E1-B5A3FE715137}"/>
              </a:ext>
            </a:extLst>
          </p:cNvPr>
          <p:cNvGraphicFramePr>
            <a:graphicFrameLocks noGrp="1"/>
          </p:cNvGraphicFramePr>
          <p:nvPr/>
        </p:nvGraphicFramePr>
        <p:xfrm>
          <a:off x="6641600" y="2528688"/>
          <a:ext cx="4657557" cy="2560320"/>
        </p:xfrm>
        <a:graphic>
          <a:graphicData uri="http://schemas.openxmlformats.org/drawingml/2006/table">
            <a:tbl>
              <a:tblPr firstRow="1" bandRow="1">
                <a:tableStyleId>{5C22544A-7EE6-4342-B048-85BDC9FD1C3A}</a:tableStyleId>
              </a:tblPr>
              <a:tblGrid>
                <a:gridCol w="1693458">
                  <a:extLst>
                    <a:ext uri="{9D8B030D-6E8A-4147-A177-3AD203B41FA5}">
                      <a16:colId xmlns:a16="http://schemas.microsoft.com/office/drawing/2014/main" val="1662664449"/>
                    </a:ext>
                  </a:extLst>
                </a:gridCol>
                <a:gridCol w="1411580">
                  <a:extLst>
                    <a:ext uri="{9D8B030D-6E8A-4147-A177-3AD203B41FA5}">
                      <a16:colId xmlns:a16="http://schemas.microsoft.com/office/drawing/2014/main" val="3029633840"/>
                    </a:ext>
                  </a:extLst>
                </a:gridCol>
                <a:gridCol w="1552519">
                  <a:extLst>
                    <a:ext uri="{9D8B030D-6E8A-4147-A177-3AD203B41FA5}">
                      <a16:colId xmlns:a16="http://schemas.microsoft.com/office/drawing/2014/main" val="737120781"/>
                    </a:ext>
                  </a:extLst>
                </a:gridCol>
              </a:tblGrid>
              <a:tr h="348862">
                <a:tc>
                  <a:txBody>
                    <a:bodyPr/>
                    <a:lstStyle/>
                    <a:p>
                      <a:pPr algn="ctr"/>
                      <a:r>
                        <a:rPr lang="en-US" dirty="0"/>
                        <a:t>Agent</a:t>
                      </a:r>
                    </a:p>
                  </a:txBody>
                  <a:tcPr/>
                </a:tc>
                <a:tc gridSpan="2">
                  <a:txBody>
                    <a:bodyPr/>
                    <a:lstStyle/>
                    <a:p>
                      <a:pPr algn="ctr"/>
                      <a:r>
                        <a:rPr lang="en-US" dirty="0"/>
                        <a:t>Diarrhea </a:t>
                      </a:r>
                    </a:p>
                  </a:txBody>
                  <a:tcPr/>
                </a:tc>
                <a:tc hMerge="1">
                  <a:txBody>
                    <a:bodyPr/>
                    <a:lstStyle/>
                    <a:p>
                      <a:pPr algn="ctr"/>
                      <a:endParaRPr lang="en-US" dirty="0"/>
                    </a:p>
                  </a:txBody>
                  <a:tcPr/>
                </a:tc>
                <a:extLst>
                  <a:ext uri="{0D108BD9-81ED-4DB2-BD59-A6C34878D82A}">
                    <a16:rowId xmlns:a16="http://schemas.microsoft.com/office/drawing/2014/main" val="3313157398"/>
                  </a:ext>
                </a:extLst>
              </a:tr>
              <a:tr h="348862">
                <a:tc>
                  <a:txBody>
                    <a:bodyPr/>
                    <a:lstStyle/>
                    <a:p>
                      <a:pPr algn="ctr"/>
                      <a:endParaRPr lang="en-US" b="1" dirty="0">
                        <a:solidFill>
                          <a:schemeClr val="tx2"/>
                        </a:solidFill>
                      </a:endParaRPr>
                    </a:p>
                  </a:txBody>
                  <a:tcPr>
                    <a:solidFill>
                      <a:schemeClr val="accent1">
                        <a:lumMod val="20000"/>
                        <a:lumOff val="80000"/>
                        <a:alpha val="20000"/>
                      </a:schemeClr>
                    </a:solidFill>
                  </a:tcPr>
                </a:tc>
                <a:tc>
                  <a:txBody>
                    <a:bodyPr/>
                    <a:lstStyle/>
                    <a:p>
                      <a:pPr algn="ctr"/>
                      <a:r>
                        <a:rPr lang="en-US" b="1" dirty="0">
                          <a:solidFill>
                            <a:schemeClr val="tx2"/>
                          </a:solidFill>
                        </a:rPr>
                        <a:t>Any Grade </a:t>
                      </a:r>
                    </a:p>
                  </a:txBody>
                  <a:tcPr>
                    <a:solidFill>
                      <a:schemeClr val="accent1">
                        <a:lumMod val="20000"/>
                        <a:lumOff val="80000"/>
                        <a:alpha val="20000"/>
                      </a:schemeClr>
                    </a:solidFill>
                  </a:tcPr>
                </a:tc>
                <a:tc>
                  <a:txBody>
                    <a:bodyPr/>
                    <a:lstStyle/>
                    <a:p>
                      <a:pPr algn="ctr"/>
                      <a:r>
                        <a:rPr lang="en-US" b="1" dirty="0">
                          <a:solidFill>
                            <a:schemeClr val="tx2"/>
                          </a:solidFill>
                        </a:rPr>
                        <a:t>  Grade ≥3</a:t>
                      </a:r>
                    </a:p>
                  </a:txBody>
                  <a:tcPr>
                    <a:solidFill>
                      <a:schemeClr val="accent1">
                        <a:lumMod val="20000"/>
                        <a:lumOff val="80000"/>
                        <a:alpha val="20000"/>
                      </a:schemeClr>
                    </a:solidFill>
                  </a:tcPr>
                </a:tc>
                <a:extLst>
                  <a:ext uri="{0D108BD9-81ED-4DB2-BD59-A6C34878D82A}">
                    <a16:rowId xmlns:a16="http://schemas.microsoft.com/office/drawing/2014/main" val="2025682083"/>
                  </a:ext>
                </a:extLst>
              </a:tr>
              <a:tr h="353708">
                <a:tc>
                  <a:txBody>
                    <a:bodyPr/>
                    <a:lstStyle/>
                    <a:p>
                      <a:pPr algn="l"/>
                      <a:r>
                        <a:rPr lang="en-US" dirty="0">
                          <a:solidFill>
                            <a:schemeClr val="tx2"/>
                          </a:solidFill>
                        </a:rPr>
                        <a:t>lenvatinib</a:t>
                      </a:r>
                      <a:r>
                        <a:rPr lang="en-US" baseline="30000" dirty="0">
                          <a:solidFill>
                            <a:schemeClr val="tx2"/>
                          </a:solidFill>
                        </a:rPr>
                        <a:t>1</a:t>
                      </a:r>
                    </a:p>
                  </a:txBody>
                  <a:tcPr>
                    <a:solidFill>
                      <a:schemeClr val="accent1">
                        <a:lumMod val="20000"/>
                        <a:lumOff val="80000"/>
                      </a:schemeClr>
                    </a:solidFill>
                  </a:tcPr>
                </a:tc>
                <a:tc>
                  <a:txBody>
                    <a:bodyPr/>
                    <a:lstStyle/>
                    <a:p>
                      <a:pPr algn="ctr"/>
                      <a:r>
                        <a:rPr lang="en-US" dirty="0">
                          <a:solidFill>
                            <a:schemeClr val="tx2"/>
                          </a:solidFill>
                        </a:rPr>
                        <a:t>49%</a:t>
                      </a:r>
                    </a:p>
                  </a:txBody>
                  <a:tcPr>
                    <a:solidFill>
                      <a:schemeClr val="accent1">
                        <a:lumMod val="20000"/>
                        <a:lumOff val="80000"/>
                      </a:schemeClr>
                    </a:solidFill>
                  </a:tcPr>
                </a:tc>
                <a:tc>
                  <a:txBody>
                    <a:bodyPr/>
                    <a:lstStyle/>
                    <a:p>
                      <a:pPr algn="ctr"/>
                      <a:r>
                        <a:rPr lang="en-US" dirty="0">
                          <a:solidFill>
                            <a:schemeClr val="tx2"/>
                          </a:solidFill>
                        </a:rPr>
                        <a:t>6%</a:t>
                      </a:r>
                    </a:p>
                  </a:txBody>
                  <a:tcPr>
                    <a:solidFill>
                      <a:schemeClr val="accent1">
                        <a:lumMod val="20000"/>
                        <a:lumOff val="80000"/>
                      </a:schemeClr>
                    </a:solidFill>
                  </a:tcPr>
                </a:tc>
                <a:extLst>
                  <a:ext uri="{0D108BD9-81ED-4DB2-BD59-A6C34878D82A}">
                    <a16:rowId xmlns:a16="http://schemas.microsoft.com/office/drawing/2014/main" val="3315813521"/>
                  </a:ext>
                </a:extLst>
              </a:tr>
              <a:tr h="353708">
                <a:tc>
                  <a:txBody>
                    <a:bodyPr/>
                    <a:lstStyle/>
                    <a:p>
                      <a:pPr algn="l"/>
                      <a:r>
                        <a:rPr lang="en-US" dirty="0">
                          <a:solidFill>
                            <a:schemeClr val="tx2"/>
                          </a:solidFill>
                        </a:rPr>
                        <a:t>cabozantinib</a:t>
                      </a:r>
                      <a:r>
                        <a:rPr lang="en-US" baseline="30000" dirty="0">
                          <a:solidFill>
                            <a:schemeClr val="tx2"/>
                          </a:solidFill>
                        </a:rPr>
                        <a:t>2</a:t>
                      </a:r>
                    </a:p>
                  </a:txBody>
                  <a:tcPr>
                    <a:solidFill>
                      <a:schemeClr val="accent1">
                        <a:lumMod val="20000"/>
                        <a:lumOff val="80000"/>
                        <a:alpha val="20000"/>
                      </a:schemeClr>
                    </a:solidFill>
                  </a:tcPr>
                </a:tc>
                <a:tc>
                  <a:txBody>
                    <a:bodyPr/>
                    <a:lstStyle/>
                    <a:p>
                      <a:pPr algn="ctr"/>
                      <a:r>
                        <a:rPr lang="en-US" dirty="0">
                          <a:solidFill>
                            <a:schemeClr val="tx2"/>
                          </a:solidFill>
                        </a:rPr>
                        <a:t>62%</a:t>
                      </a:r>
                    </a:p>
                  </a:txBody>
                  <a:tcPr>
                    <a:solidFill>
                      <a:schemeClr val="accent1">
                        <a:lumMod val="20000"/>
                        <a:lumOff val="80000"/>
                        <a:alpha val="20000"/>
                      </a:schemeClr>
                    </a:solidFill>
                  </a:tcPr>
                </a:tc>
                <a:tc>
                  <a:txBody>
                    <a:bodyPr/>
                    <a:lstStyle/>
                    <a:p>
                      <a:pPr algn="ctr"/>
                      <a:r>
                        <a:rPr lang="en-US" dirty="0">
                          <a:solidFill>
                            <a:schemeClr val="tx2"/>
                          </a:solidFill>
                        </a:rPr>
                        <a:t>10%</a:t>
                      </a:r>
                    </a:p>
                  </a:txBody>
                  <a:tcPr>
                    <a:solidFill>
                      <a:schemeClr val="accent1">
                        <a:lumMod val="20000"/>
                        <a:lumOff val="80000"/>
                        <a:alpha val="20000"/>
                      </a:schemeClr>
                    </a:solidFill>
                  </a:tcPr>
                </a:tc>
                <a:extLst>
                  <a:ext uri="{0D108BD9-81ED-4DB2-BD59-A6C34878D82A}">
                    <a16:rowId xmlns:a16="http://schemas.microsoft.com/office/drawing/2014/main" val="868622604"/>
                  </a:ext>
                </a:extLst>
              </a:tr>
              <a:tr h="353708">
                <a:tc>
                  <a:txBody>
                    <a:bodyPr/>
                    <a:lstStyle/>
                    <a:p>
                      <a:r>
                        <a:rPr lang="en-US" dirty="0">
                          <a:solidFill>
                            <a:schemeClr val="tx2"/>
                          </a:solidFill>
                        </a:rPr>
                        <a:t>sorafenib</a:t>
                      </a:r>
                      <a:r>
                        <a:rPr lang="en-US" baseline="30000" dirty="0">
                          <a:solidFill>
                            <a:schemeClr val="tx2"/>
                          </a:solidFill>
                        </a:rPr>
                        <a:t>3</a:t>
                      </a:r>
                    </a:p>
                  </a:txBody>
                  <a:tcPr>
                    <a:solidFill>
                      <a:schemeClr val="accent1">
                        <a:lumMod val="20000"/>
                        <a:lumOff val="80000"/>
                      </a:schemeClr>
                    </a:solidFill>
                  </a:tcPr>
                </a:tc>
                <a:tc>
                  <a:txBody>
                    <a:bodyPr/>
                    <a:lstStyle/>
                    <a:p>
                      <a:pPr algn="ctr"/>
                      <a:r>
                        <a:rPr lang="en-US" dirty="0">
                          <a:solidFill>
                            <a:schemeClr val="tx2"/>
                          </a:solidFill>
                        </a:rPr>
                        <a:t>55%</a:t>
                      </a:r>
                    </a:p>
                  </a:txBody>
                  <a:tcPr>
                    <a:solidFill>
                      <a:schemeClr val="accent1">
                        <a:lumMod val="20000"/>
                        <a:lumOff val="80000"/>
                      </a:schemeClr>
                    </a:solidFill>
                  </a:tcPr>
                </a:tc>
                <a:tc>
                  <a:txBody>
                    <a:bodyPr/>
                    <a:lstStyle/>
                    <a:p>
                      <a:pPr algn="ctr"/>
                      <a:r>
                        <a:rPr lang="en-US" dirty="0">
                          <a:solidFill>
                            <a:schemeClr val="tx2"/>
                          </a:solidFill>
                        </a:rPr>
                        <a:t>10%</a:t>
                      </a:r>
                    </a:p>
                  </a:txBody>
                  <a:tcPr>
                    <a:solidFill>
                      <a:schemeClr val="accent1">
                        <a:lumMod val="20000"/>
                        <a:lumOff val="80000"/>
                      </a:schemeClr>
                    </a:solidFill>
                  </a:tcPr>
                </a:tc>
                <a:extLst>
                  <a:ext uri="{0D108BD9-81ED-4DB2-BD59-A6C34878D82A}">
                    <a16:rowId xmlns:a16="http://schemas.microsoft.com/office/drawing/2014/main" val="2486565610"/>
                  </a:ext>
                </a:extLst>
              </a:tr>
              <a:tr h="353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regorafenib</a:t>
                      </a:r>
                      <a:r>
                        <a:rPr lang="en-US" baseline="30000" dirty="0">
                          <a:solidFill>
                            <a:schemeClr val="tx2"/>
                          </a:solidFill>
                        </a:rPr>
                        <a:t>4</a:t>
                      </a:r>
                      <a:r>
                        <a:rPr lang="en-US" dirty="0">
                          <a:solidFill>
                            <a:schemeClr val="tx2"/>
                          </a:solidFill>
                        </a:rPr>
                        <a:t> </a:t>
                      </a:r>
                    </a:p>
                  </a:txBody>
                  <a:tcPr>
                    <a:solidFill>
                      <a:schemeClr val="accent1">
                        <a:lumMod val="20000"/>
                        <a:lumOff val="80000"/>
                        <a:alpha val="20000"/>
                      </a:schemeClr>
                    </a:solidFill>
                  </a:tcPr>
                </a:tc>
                <a:tc>
                  <a:txBody>
                    <a:bodyPr/>
                    <a:lstStyle/>
                    <a:p>
                      <a:pPr algn="ctr"/>
                      <a:r>
                        <a:rPr lang="en-US" dirty="0">
                          <a:solidFill>
                            <a:schemeClr val="tx2"/>
                          </a:solidFill>
                        </a:rPr>
                        <a:t>41%</a:t>
                      </a:r>
                    </a:p>
                  </a:txBody>
                  <a:tcPr>
                    <a:solidFill>
                      <a:schemeClr val="accent1">
                        <a:lumMod val="20000"/>
                        <a:lumOff val="80000"/>
                        <a:alpha val="20000"/>
                      </a:schemeClr>
                    </a:solidFill>
                  </a:tcPr>
                </a:tc>
                <a:tc>
                  <a:txBody>
                    <a:bodyPr/>
                    <a:lstStyle/>
                    <a:p>
                      <a:pPr algn="ctr"/>
                      <a:r>
                        <a:rPr lang="en-US" dirty="0">
                          <a:solidFill>
                            <a:schemeClr val="tx2"/>
                          </a:solidFill>
                        </a:rPr>
                        <a:t>3%</a:t>
                      </a:r>
                    </a:p>
                  </a:txBody>
                  <a:tcPr>
                    <a:solidFill>
                      <a:schemeClr val="accent1">
                        <a:lumMod val="20000"/>
                        <a:lumOff val="80000"/>
                        <a:alpha val="20000"/>
                      </a:schemeClr>
                    </a:solidFill>
                  </a:tcPr>
                </a:tc>
                <a:extLst>
                  <a:ext uri="{0D108BD9-81ED-4DB2-BD59-A6C34878D82A}">
                    <a16:rowId xmlns:a16="http://schemas.microsoft.com/office/drawing/2014/main" val="363705969"/>
                  </a:ext>
                </a:extLst>
              </a:tr>
              <a:tr h="3537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2"/>
                          </a:solidFill>
                        </a:rPr>
                        <a:t>ramucirumab</a:t>
                      </a:r>
                      <a:r>
                        <a:rPr lang="en-US" baseline="30000" dirty="0">
                          <a:solidFill>
                            <a:schemeClr val="tx2"/>
                          </a:solidFill>
                        </a:rPr>
                        <a:t>5</a:t>
                      </a:r>
                    </a:p>
                  </a:txBody>
                  <a:tcPr>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chemeClr val="tx2"/>
                          </a:solidFill>
                        </a:rPr>
                        <a:t>15%</a:t>
                      </a:r>
                    </a:p>
                  </a:txBody>
                  <a:tcPr>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dirty="0">
                          <a:solidFill>
                            <a:schemeClr val="tx2"/>
                          </a:solidFill>
                        </a:rPr>
                        <a:t>1%</a:t>
                      </a:r>
                    </a:p>
                  </a:txBody>
                  <a:tcPr>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83435029"/>
                  </a:ext>
                </a:extLst>
              </a:tr>
            </a:tbl>
          </a:graphicData>
        </a:graphic>
      </p:graphicFrame>
      <p:sp>
        <p:nvSpPr>
          <p:cNvPr id="4" name="Slide Number Placeholder 3">
            <a:extLst>
              <a:ext uri="{FF2B5EF4-FFF2-40B4-BE49-F238E27FC236}">
                <a16:creationId xmlns:a16="http://schemas.microsoft.com/office/drawing/2014/main" id="{C8FE5408-AC4A-448F-9F2D-6FAA0251F10C}"/>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69</a:t>
            </a:fld>
            <a:endParaRPr lang="en-US" dirty="0"/>
          </a:p>
        </p:txBody>
      </p:sp>
      <p:sp>
        <p:nvSpPr>
          <p:cNvPr id="6" name="Rectangle 5">
            <a:extLst>
              <a:ext uri="{FF2B5EF4-FFF2-40B4-BE49-F238E27FC236}">
                <a16:creationId xmlns:a16="http://schemas.microsoft.com/office/drawing/2014/main" id="{90338BF8-DB66-4C16-B91A-B6F7870F8D7B}"/>
              </a:ext>
            </a:extLst>
          </p:cNvPr>
          <p:cNvSpPr/>
          <p:nvPr/>
        </p:nvSpPr>
        <p:spPr>
          <a:xfrm>
            <a:off x="609600" y="6211669"/>
            <a:ext cx="11250168" cy="230832"/>
          </a:xfrm>
          <a:prstGeom prst="rect">
            <a:avLst/>
          </a:prstGeom>
        </p:spPr>
        <p:txBody>
          <a:bodyPr wrap="square">
            <a:spAutoFit/>
          </a:bodyPr>
          <a:lstStyle/>
          <a:p>
            <a:r>
              <a:rPr lang="en-GB" sz="900" dirty="0">
                <a:solidFill>
                  <a:schemeClr val="tx2"/>
                </a:solidFill>
              </a:rPr>
              <a:t>1. Kudo M, et al. Lancet. 2018;391:1163-73; 2. </a:t>
            </a:r>
            <a:r>
              <a:rPr lang="en-GB" sz="900" dirty="0" err="1">
                <a:solidFill>
                  <a:schemeClr val="tx2"/>
                </a:solidFill>
              </a:rPr>
              <a:t>Abou</a:t>
            </a:r>
            <a:r>
              <a:rPr lang="en-GB" sz="900" dirty="0">
                <a:solidFill>
                  <a:schemeClr val="tx2"/>
                </a:solidFill>
              </a:rPr>
              <a:t>-Alfa GK, et al.  N </a:t>
            </a:r>
            <a:r>
              <a:rPr lang="en-GB" sz="900" dirty="0" err="1">
                <a:solidFill>
                  <a:schemeClr val="tx2"/>
                </a:solidFill>
              </a:rPr>
              <a:t>Eng</a:t>
            </a:r>
            <a:r>
              <a:rPr lang="en-GB" sz="900" dirty="0">
                <a:solidFill>
                  <a:schemeClr val="tx2"/>
                </a:solidFill>
              </a:rPr>
              <a:t> J Med. 2018;379:54-63; 3. Lovett JM, et al. N </a:t>
            </a:r>
            <a:r>
              <a:rPr lang="en-GB" sz="900" dirty="0" err="1">
                <a:solidFill>
                  <a:schemeClr val="tx2"/>
                </a:solidFill>
              </a:rPr>
              <a:t>Eng</a:t>
            </a:r>
            <a:r>
              <a:rPr lang="en-GB" sz="900" dirty="0">
                <a:solidFill>
                  <a:schemeClr val="tx2"/>
                </a:solidFill>
              </a:rPr>
              <a:t> J Med. 2007;359:378-90; 4. </a:t>
            </a:r>
            <a:r>
              <a:rPr lang="en-GB" sz="900" dirty="0" err="1">
                <a:solidFill>
                  <a:schemeClr val="tx2"/>
                </a:solidFill>
              </a:rPr>
              <a:t>Bruix</a:t>
            </a:r>
            <a:r>
              <a:rPr lang="en-GB" sz="900" dirty="0">
                <a:solidFill>
                  <a:schemeClr val="tx2"/>
                </a:solidFill>
              </a:rPr>
              <a:t> J, et al. Lancet. 2017;389:56-66; 5. Zhu AX, et al. Lancet. 2019;20:282-96; </a:t>
            </a:r>
            <a:endParaRPr lang="en-US" sz="900" dirty="0">
              <a:solidFill>
                <a:schemeClr val="tx2"/>
              </a:solidFill>
            </a:endParaRPr>
          </a:p>
        </p:txBody>
      </p:sp>
      <p:sp>
        <p:nvSpPr>
          <p:cNvPr id="9" name="TextBox 8">
            <a:extLst>
              <a:ext uri="{FF2B5EF4-FFF2-40B4-BE49-F238E27FC236}">
                <a16:creationId xmlns:a16="http://schemas.microsoft.com/office/drawing/2014/main" id="{CFD1EE6B-7DD2-4DC8-A998-7C36135C7FC3}"/>
              </a:ext>
            </a:extLst>
          </p:cNvPr>
          <p:cNvSpPr txBox="1"/>
          <p:nvPr/>
        </p:nvSpPr>
        <p:spPr>
          <a:xfrm>
            <a:off x="1100844" y="1993632"/>
            <a:ext cx="4059936" cy="2677656"/>
          </a:xfrm>
          <a:prstGeom prst="rect">
            <a:avLst/>
          </a:prstGeom>
          <a:noFill/>
        </p:spPr>
        <p:txBody>
          <a:bodyPr wrap="square" rtlCol="0">
            <a:spAutoFit/>
          </a:bodyPr>
          <a:lstStyle/>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Dysgeusia</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Stomatitis </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Anorexia </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Weight loss</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Nausea/Vomiting</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Diarrhea </a:t>
            </a:r>
          </a:p>
          <a:p>
            <a:pPr marL="342900" indent="-342900">
              <a:buFont typeface="Arial" panose="020B0604020202020204" pitchFamily="34" charset="0"/>
              <a:buChar char="•"/>
            </a:pPr>
            <a:r>
              <a:rPr lang="en-US" sz="2400" dirty="0">
                <a:solidFill>
                  <a:srgbClr val="5D8298"/>
                </a:solidFill>
                <a:latin typeface="Aileron" charset="0"/>
                <a:ea typeface="Aileron" charset="0"/>
                <a:cs typeface="Aileron" charset="0"/>
              </a:rPr>
              <a:t>Hepatic dysfunction </a:t>
            </a:r>
          </a:p>
        </p:txBody>
      </p:sp>
    </p:spTree>
    <p:extLst>
      <p:ext uri="{BB962C8B-B14F-4D97-AF65-F5344CB8AC3E}">
        <p14:creationId xmlns:p14="http://schemas.microsoft.com/office/powerpoint/2010/main" val="24295369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A7BE-279A-42A0-843C-78BC5D5628D1}"/>
              </a:ext>
            </a:extLst>
          </p:cNvPr>
          <p:cNvSpPr>
            <a:spLocks noGrp="1"/>
          </p:cNvSpPr>
          <p:nvPr>
            <p:ph type="title"/>
          </p:nvPr>
        </p:nvSpPr>
        <p:spPr/>
        <p:txBody>
          <a:bodyPr/>
          <a:lstStyle/>
          <a:p>
            <a:r>
              <a:rPr lang="en-GB" altLang="en-US" dirty="0"/>
              <a:t>Who Can Benefit from </a:t>
            </a:r>
            <a:r>
              <a:rPr lang="en-GB" altLang="en-US" dirty="0" err="1"/>
              <a:t>VEGFR-TKI</a:t>
            </a:r>
            <a:r>
              <a:rPr lang="en-GB" altLang="en-US" dirty="0"/>
              <a:t> Monotherapy Today?</a:t>
            </a:r>
            <a:endParaRPr lang="en-GB" dirty="0"/>
          </a:p>
        </p:txBody>
      </p:sp>
      <p:sp>
        <p:nvSpPr>
          <p:cNvPr id="3" name="Slide Number Placeholder 2">
            <a:extLst>
              <a:ext uri="{FF2B5EF4-FFF2-40B4-BE49-F238E27FC236}">
                <a16:creationId xmlns:a16="http://schemas.microsoft.com/office/drawing/2014/main" id="{A40A2448-8B1D-473C-800D-792D67829E1F}"/>
              </a:ext>
            </a:extLst>
          </p:cNvPr>
          <p:cNvSpPr>
            <a:spLocks noGrp="1"/>
          </p:cNvSpPr>
          <p:nvPr>
            <p:ph type="sldNum" sz="quarter" idx="4"/>
          </p:nvPr>
        </p:nvSpPr>
        <p:spPr/>
        <p:txBody>
          <a:bodyPr/>
          <a:lstStyle/>
          <a:p>
            <a:fld id="{FCE43C0F-8A7B-3A4B-9DB5-B3472E36E833}" type="slidenum">
              <a:rPr lang="en-GB" smtClean="0"/>
              <a:pPr/>
              <a:t>7</a:t>
            </a:fld>
            <a:endParaRPr lang="en-GB" dirty="0"/>
          </a:p>
        </p:txBody>
      </p:sp>
      <p:sp>
        <p:nvSpPr>
          <p:cNvPr id="4" name="Rectangle 6">
            <a:extLst>
              <a:ext uri="{FF2B5EF4-FFF2-40B4-BE49-F238E27FC236}">
                <a16:creationId xmlns:a16="http://schemas.microsoft.com/office/drawing/2014/main" id="{D696EB01-34DC-47B2-B53B-40D424C4301C}"/>
              </a:ext>
            </a:extLst>
          </p:cNvPr>
          <p:cNvSpPr txBox="1">
            <a:spLocks noChangeArrowheads="1"/>
          </p:cNvSpPr>
          <p:nvPr/>
        </p:nvSpPr>
        <p:spPr bwMode="auto">
          <a:xfrm>
            <a:off x="2895600" y="4005064"/>
            <a:ext cx="6400800" cy="244827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indent="0" algn="ctr">
              <a:buFontTx/>
              <a:buNone/>
            </a:pPr>
            <a:r>
              <a:rPr lang="en-GB" altLang="en-US" sz="2000" kern="0" dirty="0">
                <a:solidFill>
                  <a:schemeClr val="accent1"/>
                </a:solidFill>
              </a:rPr>
              <a:t>Richard S. Finn, MD</a:t>
            </a:r>
          </a:p>
          <a:p>
            <a:pPr marL="0" indent="0" algn="ctr">
              <a:buFontTx/>
              <a:buNone/>
            </a:pPr>
            <a:r>
              <a:rPr lang="en-GB" altLang="en-US" sz="2000" kern="0" dirty="0">
                <a:solidFill>
                  <a:schemeClr val="accent1"/>
                </a:solidFill>
              </a:rPr>
              <a:t>Professor of Clinical Medicine</a:t>
            </a:r>
          </a:p>
          <a:p>
            <a:pPr marL="0" indent="0" algn="ctr">
              <a:buFontTx/>
              <a:buNone/>
            </a:pPr>
            <a:r>
              <a:rPr lang="en-GB" altLang="en-US" sz="2000" kern="0" dirty="0">
                <a:solidFill>
                  <a:schemeClr val="accent1"/>
                </a:solidFill>
              </a:rPr>
              <a:t>Division of Hematology/Oncology</a:t>
            </a:r>
          </a:p>
          <a:p>
            <a:pPr marL="0" indent="0" algn="ctr">
              <a:buFontTx/>
              <a:buNone/>
            </a:pPr>
            <a:r>
              <a:rPr lang="en-GB" altLang="en-US" sz="2000" kern="0" dirty="0">
                <a:solidFill>
                  <a:schemeClr val="accent1"/>
                </a:solidFill>
              </a:rPr>
              <a:t>Director, Signal Transduction and Therapeutics Program</a:t>
            </a:r>
          </a:p>
          <a:p>
            <a:pPr marL="0" indent="0" algn="ctr">
              <a:buFontTx/>
              <a:buNone/>
            </a:pPr>
            <a:r>
              <a:rPr lang="en-GB" altLang="en-US" sz="2000" kern="0" dirty="0">
                <a:solidFill>
                  <a:schemeClr val="accent1"/>
                </a:solidFill>
              </a:rPr>
              <a:t>Jonsson Comprehensive Cancer Center</a:t>
            </a:r>
          </a:p>
          <a:p>
            <a:pPr marL="0" indent="0" algn="ctr">
              <a:buFontTx/>
              <a:buNone/>
            </a:pPr>
            <a:r>
              <a:rPr lang="en-GB" altLang="en-US" sz="2000" kern="0" dirty="0">
                <a:solidFill>
                  <a:schemeClr val="accent1"/>
                </a:solidFill>
              </a:rPr>
              <a:t>Geffen School of Medicine at UCLA, California, USA</a:t>
            </a:r>
          </a:p>
          <a:p>
            <a:pPr marL="0" indent="0" algn="ctr">
              <a:buFontTx/>
              <a:buNone/>
            </a:pPr>
            <a:endParaRPr lang="en-GB" altLang="en-US" sz="2000" kern="0" dirty="0">
              <a:solidFill>
                <a:schemeClr val="accent1"/>
              </a:solidFill>
            </a:endParaRPr>
          </a:p>
        </p:txBody>
      </p:sp>
    </p:spTree>
    <p:extLst>
      <p:ext uri="{BB962C8B-B14F-4D97-AF65-F5344CB8AC3E}">
        <p14:creationId xmlns:p14="http://schemas.microsoft.com/office/powerpoint/2010/main" val="3081561819"/>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FD7C-49DB-419C-87C6-159031B9D3C2}"/>
              </a:ext>
            </a:extLst>
          </p:cNvPr>
          <p:cNvSpPr>
            <a:spLocks noGrp="1"/>
          </p:cNvSpPr>
          <p:nvPr>
            <p:ph type="title"/>
          </p:nvPr>
        </p:nvSpPr>
        <p:spPr>
          <a:xfrm>
            <a:off x="619200" y="246566"/>
            <a:ext cx="6924600" cy="807285"/>
          </a:xfrm>
        </p:spPr>
        <p:txBody>
          <a:bodyPr/>
          <a:lstStyle/>
          <a:p>
            <a:r>
              <a:rPr lang="en-GB" b="1" dirty="0">
                <a:solidFill>
                  <a:schemeClr val="tx2"/>
                </a:solidFill>
              </a:rPr>
              <a:t>Investigational Dose Titrations or Dose Attenuation Strategies   </a:t>
            </a:r>
          </a:p>
        </p:txBody>
      </p:sp>
      <p:pic>
        <p:nvPicPr>
          <p:cNvPr id="3" name="Picture 2">
            <a:extLst>
              <a:ext uri="{FF2B5EF4-FFF2-40B4-BE49-F238E27FC236}">
                <a16:creationId xmlns:a16="http://schemas.microsoft.com/office/drawing/2014/main" id="{9EC085FD-7E51-4C74-A892-FF3D28251572}"/>
              </a:ext>
            </a:extLst>
          </p:cNvPr>
          <p:cNvPicPr>
            <a:picLocks noChangeAspect="1"/>
          </p:cNvPicPr>
          <p:nvPr/>
        </p:nvPicPr>
        <p:blipFill rotWithShape="1">
          <a:blip r:embed="rId3"/>
          <a:srcRect l="24597" t="38962" r="-804"/>
          <a:stretch/>
        </p:blipFill>
        <p:spPr>
          <a:xfrm>
            <a:off x="729431" y="1662423"/>
            <a:ext cx="5313405" cy="1325564"/>
          </a:xfrm>
          <a:prstGeom prst="rect">
            <a:avLst/>
          </a:prstGeom>
          <a:effectLst>
            <a:outerShdw blurRad="50800" dist="38100" dir="2700000" algn="tl" rotWithShape="0">
              <a:prstClr val="black">
                <a:alpha val="40000"/>
              </a:prstClr>
            </a:outerShdw>
          </a:effectLst>
        </p:spPr>
      </p:pic>
      <p:graphicFrame>
        <p:nvGraphicFramePr>
          <p:cNvPr id="7" name="Table 4">
            <a:extLst>
              <a:ext uri="{FF2B5EF4-FFF2-40B4-BE49-F238E27FC236}">
                <a16:creationId xmlns:a16="http://schemas.microsoft.com/office/drawing/2014/main" id="{8EA5E036-B535-45B0-B08B-FCD9920FF899}"/>
              </a:ext>
            </a:extLst>
          </p:cNvPr>
          <p:cNvGraphicFramePr>
            <a:graphicFrameLocks noGrp="1"/>
          </p:cNvGraphicFramePr>
          <p:nvPr/>
        </p:nvGraphicFramePr>
        <p:xfrm>
          <a:off x="7369099" y="2628465"/>
          <a:ext cx="4199014" cy="3041832"/>
        </p:xfrm>
        <a:graphic>
          <a:graphicData uri="http://schemas.openxmlformats.org/drawingml/2006/table">
            <a:tbl>
              <a:tblPr firstRow="1" bandRow="1">
                <a:tableStyleId>{5C22544A-7EE6-4342-B048-85BDC9FD1C3A}</a:tableStyleId>
              </a:tblPr>
              <a:tblGrid>
                <a:gridCol w="1145052">
                  <a:extLst>
                    <a:ext uri="{9D8B030D-6E8A-4147-A177-3AD203B41FA5}">
                      <a16:colId xmlns:a16="http://schemas.microsoft.com/office/drawing/2014/main" val="1662664449"/>
                    </a:ext>
                  </a:extLst>
                </a:gridCol>
                <a:gridCol w="954456">
                  <a:extLst>
                    <a:ext uri="{9D8B030D-6E8A-4147-A177-3AD203B41FA5}">
                      <a16:colId xmlns:a16="http://schemas.microsoft.com/office/drawing/2014/main" val="3029633840"/>
                    </a:ext>
                  </a:extLst>
                </a:gridCol>
                <a:gridCol w="1049753">
                  <a:extLst>
                    <a:ext uri="{9D8B030D-6E8A-4147-A177-3AD203B41FA5}">
                      <a16:colId xmlns:a16="http://schemas.microsoft.com/office/drawing/2014/main" val="1848081714"/>
                    </a:ext>
                  </a:extLst>
                </a:gridCol>
                <a:gridCol w="1049753">
                  <a:extLst>
                    <a:ext uri="{9D8B030D-6E8A-4147-A177-3AD203B41FA5}">
                      <a16:colId xmlns:a16="http://schemas.microsoft.com/office/drawing/2014/main" val="1398034078"/>
                    </a:ext>
                  </a:extLst>
                </a:gridCol>
              </a:tblGrid>
              <a:tr h="432891">
                <a:tc gridSpan="4">
                  <a:txBody>
                    <a:bodyPr/>
                    <a:lstStyle/>
                    <a:p>
                      <a:pPr algn="l"/>
                      <a:r>
                        <a:rPr lang="en-US" sz="1600" dirty="0">
                          <a:solidFill>
                            <a:schemeClr val="tx2"/>
                          </a:solidFill>
                        </a:rPr>
                        <a:t>Reasons for sorafenib cessation after propensity score matching</a:t>
                      </a:r>
                    </a:p>
                  </a:txBody>
                  <a:tcPr>
                    <a:noFill/>
                  </a:tcPr>
                </a:tc>
                <a:tc hMerge="1">
                  <a:txBody>
                    <a:bodyPr/>
                    <a:lstStyle/>
                    <a:p>
                      <a:pPr algn="ctr"/>
                      <a:endParaRPr lang="en-US" dirty="0"/>
                    </a:p>
                  </a:txBody>
                  <a:tcPr>
                    <a:noFill/>
                  </a:tcPr>
                </a:tc>
                <a:tc hMerge="1">
                  <a:txBody>
                    <a:bodyPr/>
                    <a:lstStyle/>
                    <a:p>
                      <a:pPr algn="ctr"/>
                      <a:endParaRPr lang="en-US" dirty="0"/>
                    </a:p>
                  </a:txBody>
                  <a:tcPr>
                    <a:noFill/>
                  </a:tcPr>
                </a:tc>
                <a:tc hMerge="1">
                  <a:txBody>
                    <a:bodyPr/>
                    <a:lstStyle/>
                    <a:p>
                      <a:pPr algn="l"/>
                      <a:endParaRPr lang="en-US" dirty="0">
                        <a:solidFill>
                          <a:schemeClr val="tx2"/>
                        </a:solidFill>
                      </a:endParaRPr>
                    </a:p>
                  </a:txBody>
                  <a:tcPr>
                    <a:noFill/>
                  </a:tcPr>
                </a:tc>
                <a:extLst>
                  <a:ext uri="{0D108BD9-81ED-4DB2-BD59-A6C34878D82A}">
                    <a16:rowId xmlns:a16="http://schemas.microsoft.com/office/drawing/2014/main" val="2336547686"/>
                  </a:ext>
                </a:extLst>
              </a:tr>
              <a:tr h="463927">
                <a:tc>
                  <a:txBody>
                    <a:bodyPr/>
                    <a:lstStyle/>
                    <a:p>
                      <a:pPr algn="ctr"/>
                      <a:r>
                        <a:rPr lang="en-US" sz="1200" b="1" dirty="0">
                          <a:solidFill>
                            <a:schemeClr val="bg1"/>
                          </a:solidFill>
                        </a:rPr>
                        <a:t>Reason for sorafenib cessation</a:t>
                      </a:r>
                    </a:p>
                  </a:txBody>
                  <a:tcPr marL="36000" marR="36000" marT="36000" marB="36000">
                    <a:solidFill>
                      <a:schemeClr val="accent1"/>
                    </a:solidFill>
                  </a:tcPr>
                </a:tc>
                <a:tc>
                  <a:txBody>
                    <a:bodyPr/>
                    <a:lstStyle/>
                    <a:p>
                      <a:pPr algn="ctr"/>
                      <a:r>
                        <a:rPr lang="en-US" sz="1200" b="1" dirty="0">
                          <a:solidFill>
                            <a:schemeClr val="bg1"/>
                          </a:solidFill>
                        </a:rPr>
                        <a:t>SDS </a:t>
                      </a:r>
                      <a:br>
                        <a:rPr lang="en-US" sz="1200" b="1" dirty="0">
                          <a:solidFill>
                            <a:schemeClr val="bg1"/>
                          </a:solidFill>
                        </a:rPr>
                      </a:br>
                      <a:r>
                        <a:rPr lang="en-US" sz="1200" b="1" dirty="0">
                          <a:solidFill>
                            <a:schemeClr val="bg1"/>
                          </a:solidFill>
                        </a:rPr>
                        <a:t>(n = 1,675)</a:t>
                      </a:r>
                    </a:p>
                  </a:txBody>
                  <a:tcPr marL="36000" marR="36000" marT="36000" marB="36000">
                    <a:solidFill>
                      <a:schemeClr val="accent1"/>
                    </a:solidFill>
                  </a:tcPr>
                </a:tc>
                <a:tc>
                  <a:txBody>
                    <a:bodyPr/>
                    <a:lstStyle/>
                    <a:p>
                      <a:pPr algn="ctr"/>
                      <a:r>
                        <a:rPr lang="en-US" sz="1200" b="1" dirty="0">
                          <a:solidFill>
                            <a:schemeClr val="bg1"/>
                          </a:solidFill>
                        </a:rPr>
                        <a:t>RDS </a:t>
                      </a:r>
                      <a:br>
                        <a:rPr lang="en-US" sz="1200" b="1" dirty="0">
                          <a:solidFill>
                            <a:schemeClr val="bg1"/>
                          </a:solidFill>
                        </a:rPr>
                      </a:br>
                      <a:r>
                        <a:rPr lang="en-US" sz="1200" b="1" dirty="0">
                          <a:solidFill>
                            <a:schemeClr val="bg1"/>
                          </a:solidFill>
                        </a:rPr>
                        <a:t>(n = 1,675)</a:t>
                      </a:r>
                    </a:p>
                  </a:txBody>
                  <a:tcPr marL="36000" marR="36000" marT="36000" marB="36000">
                    <a:solidFill>
                      <a:schemeClr val="accent1"/>
                    </a:solidFill>
                  </a:tcPr>
                </a:tc>
                <a:tc>
                  <a:txBody>
                    <a:bodyPr/>
                    <a:lstStyle/>
                    <a:p>
                      <a:pPr algn="ctr"/>
                      <a:r>
                        <a:rPr lang="en-US" sz="1200" b="1" i="1" dirty="0">
                          <a:solidFill>
                            <a:schemeClr val="bg1"/>
                          </a:solidFill>
                        </a:rPr>
                        <a:t>p</a:t>
                      </a:r>
                    </a:p>
                  </a:txBody>
                  <a:tcPr marL="36000" marR="36000" marT="36000" marB="36000">
                    <a:solidFill>
                      <a:schemeClr val="accent1"/>
                    </a:solidFill>
                  </a:tcPr>
                </a:tc>
                <a:extLst>
                  <a:ext uri="{0D108BD9-81ED-4DB2-BD59-A6C34878D82A}">
                    <a16:rowId xmlns:a16="http://schemas.microsoft.com/office/drawing/2014/main" val="3313157398"/>
                  </a:ext>
                </a:extLst>
              </a:tr>
              <a:tr h="327225">
                <a:tc>
                  <a:txBody>
                    <a:bodyPr/>
                    <a:lstStyle/>
                    <a:p>
                      <a:pPr algn="l"/>
                      <a:r>
                        <a:rPr lang="en-US" sz="1200" b="0" dirty="0">
                          <a:solidFill>
                            <a:schemeClr val="tx2"/>
                          </a:solidFill>
                        </a:rPr>
                        <a:t>Any adverse event</a:t>
                      </a:r>
                    </a:p>
                  </a:txBody>
                  <a:tcPr marL="36000" marR="36000" marT="36000" marB="36000">
                    <a:solidFill>
                      <a:schemeClr val="accent1">
                        <a:lumMod val="20000"/>
                        <a:lumOff val="80000"/>
                        <a:alpha val="20000"/>
                      </a:schemeClr>
                    </a:solidFill>
                  </a:tcPr>
                </a:tc>
                <a:tc>
                  <a:txBody>
                    <a:bodyPr/>
                    <a:lstStyle/>
                    <a:p>
                      <a:pPr algn="ctr"/>
                      <a:r>
                        <a:rPr lang="en-US" sz="1200" b="0" dirty="0">
                          <a:solidFill>
                            <a:schemeClr val="tx2"/>
                          </a:solidFill>
                        </a:rPr>
                        <a:t>375 (22.4)</a:t>
                      </a:r>
                    </a:p>
                  </a:txBody>
                  <a:tcPr marL="36000" marR="36000" marT="36000" marB="36000">
                    <a:solidFill>
                      <a:schemeClr val="accent1">
                        <a:lumMod val="20000"/>
                        <a:lumOff val="80000"/>
                        <a:alpha val="20000"/>
                      </a:schemeClr>
                    </a:solidFill>
                  </a:tcPr>
                </a:tc>
                <a:tc>
                  <a:txBody>
                    <a:bodyPr/>
                    <a:lstStyle/>
                    <a:p>
                      <a:pPr algn="ctr"/>
                      <a:r>
                        <a:rPr lang="en-US" sz="1200" b="0" dirty="0">
                          <a:solidFill>
                            <a:schemeClr val="tx2"/>
                          </a:solidFill>
                        </a:rPr>
                        <a:t>329 (19.6)</a:t>
                      </a:r>
                    </a:p>
                  </a:txBody>
                  <a:tcPr marL="36000" marR="36000" marT="36000" marB="36000">
                    <a:solidFill>
                      <a:schemeClr val="accent1">
                        <a:lumMod val="20000"/>
                        <a:lumOff val="80000"/>
                        <a:alpha val="20000"/>
                      </a:schemeClr>
                    </a:solidFill>
                  </a:tcPr>
                </a:tc>
                <a:tc>
                  <a:txBody>
                    <a:bodyPr/>
                    <a:lstStyle/>
                    <a:p>
                      <a:pPr algn="ctr"/>
                      <a:r>
                        <a:rPr lang="en-US" sz="1200" b="0" dirty="0">
                          <a:solidFill>
                            <a:schemeClr val="tx2"/>
                          </a:solidFill>
                        </a:rPr>
                        <a:t>0.056</a:t>
                      </a:r>
                    </a:p>
                  </a:txBody>
                  <a:tcPr marL="36000" marR="36000" marT="36000" marB="36000">
                    <a:solidFill>
                      <a:schemeClr val="accent1">
                        <a:lumMod val="20000"/>
                        <a:lumOff val="80000"/>
                        <a:alpha val="20000"/>
                      </a:schemeClr>
                    </a:solidFill>
                  </a:tcPr>
                </a:tc>
                <a:extLst>
                  <a:ext uri="{0D108BD9-81ED-4DB2-BD59-A6C34878D82A}">
                    <a16:rowId xmlns:a16="http://schemas.microsoft.com/office/drawing/2014/main" val="2025682083"/>
                  </a:ext>
                </a:extLst>
              </a:tr>
              <a:tr h="327225">
                <a:tc>
                  <a:txBody>
                    <a:bodyPr/>
                    <a:lstStyle/>
                    <a:p>
                      <a:pPr algn="l"/>
                      <a:r>
                        <a:rPr lang="en-US" sz="1200" dirty="0">
                          <a:solidFill>
                            <a:schemeClr val="tx2"/>
                          </a:solidFill>
                        </a:rPr>
                        <a:t>GI adverse effects</a:t>
                      </a:r>
                    </a:p>
                  </a:txBody>
                  <a:tcPr marL="36000" marR="36000" marT="36000" marB="36000">
                    <a:solidFill>
                      <a:schemeClr val="accent1">
                        <a:lumMod val="20000"/>
                        <a:lumOff val="80000"/>
                      </a:schemeClr>
                    </a:solidFill>
                  </a:tcPr>
                </a:tc>
                <a:tc>
                  <a:txBody>
                    <a:bodyPr/>
                    <a:lstStyle/>
                    <a:p>
                      <a:pPr algn="ctr"/>
                      <a:r>
                        <a:rPr lang="en-US" sz="1200" dirty="0">
                          <a:solidFill>
                            <a:schemeClr val="tx2"/>
                          </a:solidFill>
                        </a:rPr>
                        <a:t>180 (10.75)</a:t>
                      </a:r>
                    </a:p>
                  </a:txBody>
                  <a:tcPr marL="36000" marR="36000" marT="36000" marB="36000">
                    <a:solidFill>
                      <a:schemeClr val="accent1">
                        <a:lumMod val="20000"/>
                        <a:lumOff val="80000"/>
                      </a:schemeClr>
                    </a:solidFill>
                  </a:tcPr>
                </a:tc>
                <a:tc>
                  <a:txBody>
                    <a:bodyPr/>
                    <a:lstStyle/>
                    <a:p>
                      <a:pPr algn="ctr"/>
                      <a:r>
                        <a:rPr lang="en-US" sz="1200" dirty="0">
                          <a:solidFill>
                            <a:schemeClr val="tx2"/>
                          </a:solidFill>
                        </a:rPr>
                        <a:t>145 (8.66)</a:t>
                      </a:r>
                    </a:p>
                  </a:txBody>
                  <a:tcPr marL="36000" marR="36000" marT="36000" marB="36000">
                    <a:solidFill>
                      <a:schemeClr val="accent1">
                        <a:lumMod val="20000"/>
                        <a:lumOff val="80000"/>
                      </a:schemeClr>
                    </a:solidFill>
                  </a:tcPr>
                </a:tc>
                <a:tc>
                  <a:txBody>
                    <a:bodyPr/>
                    <a:lstStyle/>
                    <a:p>
                      <a:pPr algn="ctr"/>
                      <a:r>
                        <a:rPr lang="en-US" sz="1200" dirty="0">
                          <a:solidFill>
                            <a:schemeClr val="tx2"/>
                          </a:solidFill>
                        </a:rPr>
                        <a:t>0.047</a:t>
                      </a:r>
                    </a:p>
                  </a:txBody>
                  <a:tcPr marL="36000" marR="36000" marT="36000" marB="36000">
                    <a:solidFill>
                      <a:schemeClr val="accent1">
                        <a:lumMod val="20000"/>
                        <a:lumOff val="80000"/>
                      </a:schemeClr>
                    </a:solidFill>
                  </a:tcPr>
                </a:tc>
                <a:extLst>
                  <a:ext uri="{0D108BD9-81ED-4DB2-BD59-A6C34878D82A}">
                    <a16:rowId xmlns:a16="http://schemas.microsoft.com/office/drawing/2014/main" val="3315813521"/>
                  </a:ext>
                </a:extLst>
              </a:tr>
              <a:tr h="327225">
                <a:tc>
                  <a:txBody>
                    <a:bodyPr/>
                    <a:lstStyle/>
                    <a:p>
                      <a:pPr algn="l"/>
                      <a:r>
                        <a:rPr lang="en-US" sz="1200" dirty="0">
                          <a:solidFill>
                            <a:schemeClr val="tx2"/>
                          </a:solidFill>
                        </a:rPr>
                        <a:t>Hand-foot skin reaction</a:t>
                      </a:r>
                    </a:p>
                  </a:txBody>
                  <a:tcPr marL="36000" marR="36000" marT="36000" marB="36000">
                    <a:solidFill>
                      <a:schemeClr val="accent1">
                        <a:lumMod val="20000"/>
                        <a:lumOff val="80000"/>
                        <a:alpha val="20000"/>
                      </a:schemeClr>
                    </a:solidFill>
                  </a:tcPr>
                </a:tc>
                <a:tc>
                  <a:txBody>
                    <a:bodyPr/>
                    <a:lstStyle/>
                    <a:p>
                      <a:pPr algn="ctr"/>
                      <a:r>
                        <a:rPr lang="en-US" sz="1200" dirty="0">
                          <a:solidFill>
                            <a:schemeClr val="tx2"/>
                          </a:solidFill>
                        </a:rPr>
                        <a:t>75 (4.48)</a:t>
                      </a:r>
                    </a:p>
                  </a:txBody>
                  <a:tcPr marL="36000" marR="36000" marT="36000" marB="36000">
                    <a:solidFill>
                      <a:schemeClr val="accent1">
                        <a:lumMod val="20000"/>
                        <a:lumOff val="80000"/>
                        <a:alpha val="20000"/>
                      </a:schemeClr>
                    </a:solidFill>
                  </a:tcPr>
                </a:tc>
                <a:tc>
                  <a:txBody>
                    <a:bodyPr/>
                    <a:lstStyle/>
                    <a:p>
                      <a:pPr algn="ctr"/>
                      <a:r>
                        <a:rPr lang="en-US" sz="1200" dirty="0">
                          <a:solidFill>
                            <a:schemeClr val="tx2"/>
                          </a:solidFill>
                        </a:rPr>
                        <a:t>55 (3.28)</a:t>
                      </a:r>
                    </a:p>
                  </a:txBody>
                  <a:tcPr marL="36000" marR="36000" marT="36000" marB="36000">
                    <a:solidFill>
                      <a:schemeClr val="accent1">
                        <a:lumMod val="20000"/>
                        <a:lumOff val="80000"/>
                        <a:alpha val="20000"/>
                      </a:schemeClr>
                    </a:solidFill>
                  </a:tcPr>
                </a:tc>
                <a:tc>
                  <a:txBody>
                    <a:bodyPr/>
                    <a:lstStyle/>
                    <a:p>
                      <a:pPr algn="ctr"/>
                      <a:r>
                        <a:rPr lang="en-US" sz="1200" dirty="0">
                          <a:solidFill>
                            <a:schemeClr val="tx2"/>
                          </a:solidFill>
                        </a:rPr>
                        <a:t>0.088</a:t>
                      </a:r>
                    </a:p>
                  </a:txBody>
                  <a:tcPr marL="36000" marR="36000" marT="36000" marB="36000">
                    <a:solidFill>
                      <a:schemeClr val="accent1">
                        <a:lumMod val="20000"/>
                        <a:lumOff val="80000"/>
                        <a:alpha val="20000"/>
                      </a:schemeClr>
                    </a:solidFill>
                  </a:tcPr>
                </a:tc>
                <a:extLst>
                  <a:ext uri="{0D108BD9-81ED-4DB2-BD59-A6C34878D82A}">
                    <a16:rowId xmlns:a16="http://schemas.microsoft.com/office/drawing/2014/main" val="868622604"/>
                  </a:ext>
                </a:extLst>
              </a:tr>
              <a:tr h="264396">
                <a:tc>
                  <a:txBody>
                    <a:bodyPr/>
                    <a:lstStyle/>
                    <a:p>
                      <a:r>
                        <a:rPr lang="en-US" sz="1200" dirty="0">
                          <a:solidFill>
                            <a:schemeClr val="tx2"/>
                          </a:solidFill>
                        </a:rPr>
                        <a:t>Fatigue</a:t>
                      </a: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solidFill>
                            <a:schemeClr val="tx2"/>
                          </a:solidFill>
                        </a:rPr>
                        <a:t>83 (4.96)</a:t>
                      </a: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solidFill>
                            <a:schemeClr val="tx2"/>
                          </a:solidFill>
                        </a:rPr>
                        <a:t>102 (6.09)</a:t>
                      </a: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tc>
                  <a:txBody>
                    <a:bodyPr/>
                    <a:lstStyle/>
                    <a:p>
                      <a:pPr algn="ctr"/>
                      <a:r>
                        <a:rPr lang="en-US" sz="1200" dirty="0">
                          <a:solidFill>
                            <a:schemeClr val="tx2"/>
                          </a:solidFill>
                        </a:rPr>
                        <a:t>0.172</a:t>
                      </a: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486565610"/>
                  </a:ext>
                </a:extLst>
              </a:tr>
              <a:tr h="264396">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tx2"/>
                          </a:solidFill>
                        </a:rPr>
                        <a:t>NOTE: Data are presented as No. (%)</a:t>
                      </a:r>
                    </a:p>
                  </a:txBody>
                  <a:tcPr marL="36000" marR="36000" marT="36000" marB="36000">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noFill/>
                  </a:tcPr>
                </a:tc>
                <a:tc hMerge="1">
                  <a:txBody>
                    <a:bodyPr/>
                    <a:lstStyle/>
                    <a:p>
                      <a:pPr algn="ctr"/>
                      <a:endParaRPr lang="en-US" sz="1400" dirty="0">
                        <a:solidFill>
                          <a:schemeClr val="tx2"/>
                        </a:solidFill>
                      </a:endParaRP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1400" dirty="0">
                        <a:solidFill>
                          <a:schemeClr val="tx2"/>
                        </a:solidFill>
                      </a:endParaRP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tc hMerge="1">
                  <a:txBody>
                    <a:bodyPr/>
                    <a:lstStyle/>
                    <a:p>
                      <a:pPr algn="ctr"/>
                      <a:endParaRPr lang="en-US" sz="1400" dirty="0">
                        <a:solidFill>
                          <a:schemeClr val="tx2"/>
                        </a:solidFill>
                      </a:endParaRPr>
                    </a:p>
                  </a:txBody>
                  <a:tcPr marL="36000" marR="36000" marT="36000" marB="36000">
                    <a:lnB w="28575" cap="flat" cmpd="sng" algn="ctr">
                      <a:solidFill>
                        <a:schemeClr val="accent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883435029"/>
                  </a:ext>
                </a:extLst>
              </a:tr>
            </a:tbl>
          </a:graphicData>
        </a:graphic>
      </p:graphicFrame>
      <p:grpSp>
        <p:nvGrpSpPr>
          <p:cNvPr id="224" name="Group 223">
            <a:extLst>
              <a:ext uri="{FF2B5EF4-FFF2-40B4-BE49-F238E27FC236}">
                <a16:creationId xmlns:a16="http://schemas.microsoft.com/office/drawing/2014/main" id="{CE22FBC9-9C9F-49E9-8259-7575512ED0B0}"/>
              </a:ext>
            </a:extLst>
          </p:cNvPr>
          <p:cNvGrpSpPr/>
          <p:nvPr/>
        </p:nvGrpSpPr>
        <p:grpSpPr>
          <a:xfrm>
            <a:off x="3859670" y="3408744"/>
            <a:ext cx="3471273" cy="2515992"/>
            <a:chOff x="3697745" y="3408744"/>
            <a:chExt cx="3471273" cy="2515992"/>
          </a:xfrm>
        </p:grpSpPr>
        <p:grpSp>
          <p:nvGrpSpPr>
            <p:cNvPr id="160" name="Group 159">
              <a:extLst>
                <a:ext uri="{FF2B5EF4-FFF2-40B4-BE49-F238E27FC236}">
                  <a16:creationId xmlns:a16="http://schemas.microsoft.com/office/drawing/2014/main" id="{9A1EEDE0-E56D-462A-BB32-E8C663D3F3B4}"/>
                </a:ext>
              </a:extLst>
            </p:cNvPr>
            <p:cNvGrpSpPr/>
            <p:nvPr/>
          </p:nvGrpSpPr>
          <p:grpSpPr>
            <a:xfrm>
              <a:off x="3697745" y="3408744"/>
              <a:ext cx="3471273" cy="2515992"/>
              <a:chOff x="664127" y="3411941"/>
              <a:chExt cx="3471273" cy="2515992"/>
            </a:xfrm>
          </p:grpSpPr>
          <p:grpSp>
            <p:nvGrpSpPr>
              <p:cNvPr id="161" name="Group 160">
                <a:extLst>
                  <a:ext uri="{FF2B5EF4-FFF2-40B4-BE49-F238E27FC236}">
                    <a16:creationId xmlns:a16="http://schemas.microsoft.com/office/drawing/2014/main" id="{89DF37F5-17F8-47F9-9B1C-6525EB5242EB}"/>
                  </a:ext>
                </a:extLst>
              </p:cNvPr>
              <p:cNvGrpSpPr/>
              <p:nvPr/>
            </p:nvGrpSpPr>
            <p:grpSpPr>
              <a:xfrm>
                <a:off x="3130750" y="3710872"/>
                <a:ext cx="1004650" cy="504478"/>
                <a:chOff x="2054088" y="3829132"/>
                <a:chExt cx="1004650" cy="504478"/>
              </a:xfrm>
            </p:grpSpPr>
            <p:sp>
              <p:nvSpPr>
                <p:cNvPr id="212" name="TextBox 211">
                  <a:extLst>
                    <a:ext uri="{FF2B5EF4-FFF2-40B4-BE49-F238E27FC236}">
                      <a16:creationId xmlns:a16="http://schemas.microsoft.com/office/drawing/2014/main" id="{2B4AA4C4-2F34-4CEF-AF74-652352160CB3}"/>
                    </a:ext>
                  </a:extLst>
                </p:cNvPr>
                <p:cNvSpPr txBox="1"/>
                <p:nvPr/>
              </p:nvSpPr>
              <p:spPr>
                <a:xfrm>
                  <a:off x="2325495" y="3966562"/>
                  <a:ext cx="528972" cy="246221"/>
                </a:xfrm>
                <a:prstGeom prst="rect">
                  <a:avLst/>
                </a:prstGeom>
                <a:noFill/>
              </p:spPr>
              <p:txBody>
                <a:bodyPr wrap="square" rtlCol="0">
                  <a:spAutoFit/>
                </a:bodyPr>
                <a:lstStyle/>
                <a:p>
                  <a:r>
                    <a:rPr lang="en-GB" sz="1000" dirty="0">
                      <a:solidFill>
                        <a:schemeClr val="tx2"/>
                      </a:solidFill>
                      <a:ea typeface="Aileron" charset="0"/>
                      <a:cs typeface="Aileron" charset="0"/>
                    </a:rPr>
                    <a:t>RDS</a:t>
                  </a:r>
                </a:p>
              </p:txBody>
            </p:sp>
            <p:sp>
              <p:nvSpPr>
                <p:cNvPr id="213" name="TextBox 212">
                  <a:extLst>
                    <a:ext uri="{FF2B5EF4-FFF2-40B4-BE49-F238E27FC236}">
                      <a16:creationId xmlns:a16="http://schemas.microsoft.com/office/drawing/2014/main" id="{BC739D19-E12C-4F9C-B039-C99403C78B13}"/>
                    </a:ext>
                  </a:extLst>
                </p:cNvPr>
                <p:cNvSpPr txBox="1"/>
                <p:nvPr/>
              </p:nvSpPr>
              <p:spPr>
                <a:xfrm>
                  <a:off x="2325494" y="4087389"/>
                  <a:ext cx="643257" cy="246221"/>
                </a:xfrm>
                <a:prstGeom prst="rect">
                  <a:avLst/>
                </a:prstGeom>
                <a:noFill/>
              </p:spPr>
              <p:txBody>
                <a:bodyPr wrap="square" rtlCol="0">
                  <a:spAutoFit/>
                </a:bodyPr>
                <a:lstStyle/>
                <a:p>
                  <a:r>
                    <a:rPr lang="en-GB" sz="1000" dirty="0">
                      <a:solidFill>
                        <a:schemeClr val="tx2"/>
                      </a:solidFill>
                      <a:ea typeface="Aileron" charset="0"/>
                      <a:cs typeface="Aileron" charset="0"/>
                    </a:rPr>
                    <a:t>SDS</a:t>
                  </a:r>
                </a:p>
              </p:txBody>
            </p:sp>
            <p:sp>
              <p:nvSpPr>
                <p:cNvPr id="214" name="TextBox 213">
                  <a:extLst>
                    <a:ext uri="{FF2B5EF4-FFF2-40B4-BE49-F238E27FC236}">
                      <a16:creationId xmlns:a16="http://schemas.microsoft.com/office/drawing/2014/main" id="{18BBB545-1B25-4866-918B-364518DC356C}"/>
                    </a:ext>
                  </a:extLst>
                </p:cNvPr>
                <p:cNvSpPr txBox="1"/>
                <p:nvPr/>
              </p:nvSpPr>
              <p:spPr>
                <a:xfrm>
                  <a:off x="2054088" y="3829132"/>
                  <a:ext cx="1004650" cy="246221"/>
                </a:xfrm>
                <a:prstGeom prst="rect">
                  <a:avLst/>
                </a:prstGeom>
                <a:noFill/>
              </p:spPr>
              <p:txBody>
                <a:bodyPr wrap="square" rtlCol="0">
                  <a:spAutoFit/>
                </a:bodyPr>
                <a:lstStyle/>
                <a:p>
                  <a:r>
                    <a:rPr lang="en-GB" sz="1000" dirty="0">
                      <a:solidFill>
                        <a:schemeClr val="tx2"/>
                      </a:solidFill>
                      <a:ea typeface="Aileron" charset="0"/>
                      <a:cs typeface="Aileron" charset="0"/>
                    </a:rPr>
                    <a:t>Legend</a:t>
                  </a:r>
                </a:p>
              </p:txBody>
            </p:sp>
          </p:grpSp>
          <p:grpSp>
            <p:nvGrpSpPr>
              <p:cNvPr id="162" name="Group 161">
                <a:extLst>
                  <a:ext uri="{FF2B5EF4-FFF2-40B4-BE49-F238E27FC236}">
                    <a16:creationId xmlns:a16="http://schemas.microsoft.com/office/drawing/2014/main" id="{A3961B26-4475-457C-8AB6-66D056B3EACD}"/>
                  </a:ext>
                </a:extLst>
              </p:cNvPr>
              <p:cNvGrpSpPr/>
              <p:nvPr/>
            </p:nvGrpSpPr>
            <p:grpSpPr>
              <a:xfrm>
                <a:off x="840043" y="3621918"/>
                <a:ext cx="3222133" cy="2306015"/>
                <a:chOff x="840043" y="3621918"/>
                <a:chExt cx="3222133" cy="2306015"/>
              </a:xfrm>
            </p:grpSpPr>
            <p:cxnSp>
              <p:nvCxnSpPr>
                <p:cNvPr id="164" name="Straight Connector 163">
                  <a:extLst>
                    <a:ext uri="{FF2B5EF4-FFF2-40B4-BE49-F238E27FC236}">
                      <a16:creationId xmlns:a16="http://schemas.microsoft.com/office/drawing/2014/main" id="{D5F1C2EB-A03B-44F2-8F83-BE5A612D1E4C}"/>
                    </a:ext>
                  </a:extLst>
                </p:cNvPr>
                <p:cNvCxnSpPr>
                  <a:cxnSpLocks/>
                </p:cNvCxnSpPr>
                <p:nvPr/>
              </p:nvCxnSpPr>
              <p:spPr>
                <a:xfrm>
                  <a:off x="1493236" y="3765494"/>
                  <a:ext cx="0" cy="136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B50593A-05AD-40BB-9B80-7D7D24D418F2}"/>
                    </a:ext>
                  </a:extLst>
                </p:cNvPr>
                <p:cNvCxnSpPr>
                  <a:cxnSpLocks/>
                </p:cNvCxnSpPr>
                <p:nvPr/>
              </p:nvCxnSpPr>
              <p:spPr>
                <a:xfrm flipV="1">
                  <a:off x="1479806" y="5125637"/>
                  <a:ext cx="2314800"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66" name="Group 165">
                  <a:extLst>
                    <a:ext uri="{FF2B5EF4-FFF2-40B4-BE49-F238E27FC236}">
                      <a16:creationId xmlns:a16="http://schemas.microsoft.com/office/drawing/2014/main" id="{9274764D-005B-4774-B713-1197EDD00630}"/>
                    </a:ext>
                  </a:extLst>
                </p:cNvPr>
                <p:cNvGrpSpPr/>
                <p:nvPr/>
              </p:nvGrpSpPr>
              <p:grpSpPr>
                <a:xfrm>
                  <a:off x="1686505" y="5110715"/>
                  <a:ext cx="2344017" cy="261610"/>
                  <a:chOff x="1686505" y="5110715"/>
                  <a:chExt cx="2344017" cy="261610"/>
                </a:xfrm>
              </p:grpSpPr>
              <p:sp>
                <p:nvSpPr>
                  <p:cNvPr id="207" name="TextBox 206">
                    <a:extLst>
                      <a:ext uri="{FF2B5EF4-FFF2-40B4-BE49-F238E27FC236}">
                        <a16:creationId xmlns:a16="http://schemas.microsoft.com/office/drawing/2014/main" id="{558583EA-5183-4513-B08B-7A08F7C50CDF}"/>
                      </a:ext>
                    </a:extLst>
                  </p:cNvPr>
                  <p:cNvSpPr txBox="1"/>
                  <p:nvPr/>
                </p:nvSpPr>
                <p:spPr>
                  <a:xfrm>
                    <a:off x="1686505"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20</a:t>
                    </a:r>
                  </a:p>
                </p:txBody>
              </p:sp>
              <p:sp>
                <p:nvSpPr>
                  <p:cNvPr id="208" name="TextBox 207">
                    <a:extLst>
                      <a:ext uri="{FF2B5EF4-FFF2-40B4-BE49-F238E27FC236}">
                        <a16:creationId xmlns:a16="http://schemas.microsoft.com/office/drawing/2014/main" id="{64FD864D-790A-41AA-A1DB-D485B38B86A1}"/>
                      </a:ext>
                    </a:extLst>
                  </p:cNvPr>
                  <p:cNvSpPr txBox="1"/>
                  <p:nvPr/>
                </p:nvSpPr>
                <p:spPr>
                  <a:xfrm>
                    <a:off x="2155776"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40</a:t>
                    </a:r>
                  </a:p>
                </p:txBody>
              </p:sp>
              <p:sp>
                <p:nvSpPr>
                  <p:cNvPr id="209" name="TextBox 208">
                    <a:extLst>
                      <a:ext uri="{FF2B5EF4-FFF2-40B4-BE49-F238E27FC236}">
                        <a16:creationId xmlns:a16="http://schemas.microsoft.com/office/drawing/2014/main" id="{11695C57-E08F-46E6-9E21-D57375535EB5}"/>
                      </a:ext>
                    </a:extLst>
                  </p:cNvPr>
                  <p:cNvSpPr txBox="1"/>
                  <p:nvPr/>
                </p:nvSpPr>
                <p:spPr>
                  <a:xfrm>
                    <a:off x="2596583"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60</a:t>
                    </a:r>
                  </a:p>
                </p:txBody>
              </p:sp>
              <p:sp>
                <p:nvSpPr>
                  <p:cNvPr id="210" name="TextBox 209">
                    <a:extLst>
                      <a:ext uri="{FF2B5EF4-FFF2-40B4-BE49-F238E27FC236}">
                        <a16:creationId xmlns:a16="http://schemas.microsoft.com/office/drawing/2014/main" id="{26FC44F0-65A5-4AD3-A4F7-1C066716227D}"/>
                      </a:ext>
                    </a:extLst>
                  </p:cNvPr>
                  <p:cNvSpPr txBox="1"/>
                  <p:nvPr/>
                </p:nvSpPr>
                <p:spPr>
                  <a:xfrm>
                    <a:off x="3058738"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80</a:t>
                    </a:r>
                  </a:p>
                </p:txBody>
              </p:sp>
              <p:sp>
                <p:nvSpPr>
                  <p:cNvPr id="211" name="TextBox 210">
                    <a:extLst>
                      <a:ext uri="{FF2B5EF4-FFF2-40B4-BE49-F238E27FC236}">
                        <a16:creationId xmlns:a16="http://schemas.microsoft.com/office/drawing/2014/main" id="{3C46FF26-E1F4-41AB-BD11-CA493364C331}"/>
                      </a:ext>
                    </a:extLst>
                  </p:cNvPr>
                  <p:cNvSpPr txBox="1"/>
                  <p:nvPr/>
                </p:nvSpPr>
                <p:spPr>
                  <a:xfrm>
                    <a:off x="3528009"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100</a:t>
                    </a:r>
                  </a:p>
                </p:txBody>
              </p:sp>
            </p:grpSp>
            <p:grpSp>
              <p:nvGrpSpPr>
                <p:cNvPr id="167" name="Group 166">
                  <a:extLst>
                    <a:ext uri="{FF2B5EF4-FFF2-40B4-BE49-F238E27FC236}">
                      <a16:creationId xmlns:a16="http://schemas.microsoft.com/office/drawing/2014/main" id="{532D6F3F-B54D-419B-8EC2-7259B7ECFBE8}"/>
                    </a:ext>
                  </a:extLst>
                </p:cNvPr>
                <p:cNvGrpSpPr/>
                <p:nvPr/>
              </p:nvGrpSpPr>
              <p:grpSpPr>
                <a:xfrm>
                  <a:off x="1937762" y="5114916"/>
                  <a:ext cx="1848790" cy="54000"/>
                  <a:chOff x="7434960" y="4480866"/>
                  <a:chExt cx="1848790" cy="54000"/>
                </a:xfrm>
              </p:grpSpPr>
              <p:cxnSp>
                <p:nvCxnSpPr>
                  <p:cNvPr id="202" name="Straight Connector 201">
                    <a:extLst>
                      <a:ext uri="{FF2B5EF4-FFF2-40B4-BE49-F238E27FC236}">
                        <a16:creationId xmlns:a16="http://schemas.microsoft.com/office/drawing/2014/main" id="{1F1E7696-B992-4552-AAFF-C67A8555EBC9}"/>
                      </a:ext>
                    </a:extLst>
                  </p:cNvPr>
                  <p:cNvCxnSpPr>
                    <a:cxnSpLocks/>
                  </p:cNvCxnSpPr>
                  <p:nvPr/>
                </p:nvCxnSpPr>
                <p:spPr>
                  <a:xfrm>
                    <a:off x="743496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172417D-2A79-436C-AD9B-26D17D71868C}"/>
                      </a:ext>
                    </a:extLst>
                  </p:cNvPr>
                  <p:cNvCxnSpPr>
                    <a:cxnSpLocks/>
                  </p:cNvCxnSpPr>
                  <p:nvPr/>
                </p:nvCxnSpPr>
                <p:spPr>
                  <a:xfrm>
                    <a:off x="7903901"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616B6572-E95A-4FB7-8A32-E4132B27BF46}"/>
                      </a:ext>
                    </a:extLst>
                  </p:cNvPr>
                  <p:cNvCxnSpPr>
                    <a:cxnSpLocks/>
                  </p:cNvCxnSpPr>
                  <p:nvPr/>
                </p:nvCxnSpPr>
                <p:spPr>
                  <a:xfrm>
                    <a:off x="8351664"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5" name="Straight Connector 204">
                    <a:extLst>
                      <a:ext uri="{FF2B5EF4-FFF2-40B4-BE49-F238E27FC236}">
                        <a16:creationId xmlns:a16="http://schemas.microsoft.com/office/drawing/2014/main" id="{88AEE348-2AEB-48F4-A007-8A4A21E62129}"/>
                      </a:ext>
                    </a:extLst>
                  </p:cNvPr>
                  <p:cNvCxnSpPr>
                    <a:cxnSpLocks/>
                  </p:cNvCxnSpPr>
                  <p:nvPr/>
                </p:nvCxnSpPr>
                <p:spPr>
                  <a:xfrm>
                    <a:off x="8819449"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CC0B4934-7248-411B-BA13-2C9676C081C8}"/>
                      </a:ext>
                    </a:extLst>
                  </p:cNvPr>
                  <p:cNvCxnSpPr>
                    <a:cxnSpLocks/>
                  </p:cNvCxnSpPr>
                  <p:nvPr/>
                </p:nvCxnSpPr>
                <p:spPr>
                  <a:xfrm>
                    <a:off x="928375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168" name="Group 167">
                  <a:extLst>
                    <a:ext uri="{FF2B5EF4-FFF2-40B4-BE49-F238E27FC236}">
                      <a16:creationId xmlns:a16="http://schemas.microsoft.com/office/drawing/2014/main" id="{41366592-2CD6-4CFB-82B5-0D1A5F0489A7}"/>
                    </a:ext>
                  </a:extLst>
                </p:cNvPr>
                <p:cNvGrpSpPr/>
                <p:nvPr/>
              </p:nvGrpSpPr>
              <p:grpSpPr>
                <a:xfrm>
                  <a:off x="990723" y="3621918"/>
                  <a:ext cx="502518" cy="1720049"/>
                  <a:chOff x="990723" y="3621918"/>
                  <a:chExt cx="502518" cy="1720049"/>
                </a:xfrm>
              </p:grpSpPr>
              <p:grpSp>
                <p:nvGrpSpPr>
                  <p:cNvPr id="189" name="Group 188">
                    <a:extLst>
                      <a:ext uri="{FF2B5EF4-FFF2-40B4-BE49-F238E27FC236}">
                        <a16:creationId xmlns:a16="http://schemas.microsoft.com/office/drawing/2014/main" id="{C13028B1-6D87-4866-B310-5A3EBA7F01FA}"/>
                      </a:ext>
                    </a:extLst>
                  </p:cNvPr>
                  <p:cNvGrpSpPr/>
                  <p:nvPr/>
                </p:nvGrpSpPr>
                <p:grpSpPr>
                  <a:xfrm>
                    <a:off x="990723" y="3621918"/>
                    <a:ext cx="502513" cy="1720049"/>
                    <a:chOff x="6487921" y="2987868"/>
                    <a:chExt cx="502513" cy="1720049"/>
                  </a:xfrm>
                </p:grpSpPr>
                <p:sp>
                  <p:nvSpPr>
                    <p:cNvPr id="196" name="TextBox 195">
                      <a:extLst>
                        <a:ext uri="{FF2B5EF4-FFF2-40B4-BE49-F238E27FC236}">
                          <a16:creationId xmlns:a16="http://schemas.microsoft.com/office/drawing/2014/main" id="{FB3F45F3-9969-464A-A353-8999CF05F8D2}"/>
                        </a:ext>
                      </a:extLst>
                    </p:cNvPr>
                    <p:cNvSpPr txBox="1"/>
                    <p:nvPr/>
                  </p:nvSpPr>
                  <p:spPr>
                    <a:xfrm>
                      <a:off x="6487921" y="2987868"/>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1.0</a:t>
                      </a:r>
                    </a:p>
                  </p:txBody>
                </p:sp>
                <p:sp>
                  <p:nvSpPr>
                    <p:cNvPr id="197" name="TextBox 196">
                      <a:extLst>
                        <a:ext uri="{FF2B5EF4-FFF2-40B4-BE49-F238E27FC236}">
                          <a16:creationId xmlns:a16="http://schemas.microsoft.com/office/drawing/2014/main" id="{ECBAACFD-CF67-4525-8E31-D2B48B9FBD92}"/>
                        </a:ext>
                      </a:extLst>
                    </p:cNvPr>
                    <p:cNvSpPr txBox="1"/>
                    <p:nvPr/>
                  </p:nvSpPr>
                  <p:spPr>
                    <a:xfrm>
                      <a:off x="6487921" y="3255293"/>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0.8</a:t>
                      </a:r>
                    </a:p>
                  </p:txBody>
                </p:sp>
                <p:sp>
                  <p:nvSpPr>
                    <p:cNvPr id="198" name="TextBox 197">
                      <a:extLst>
                        <a:ext uri="{FF2B5EF4-FFF2-40B4-BE49-F238E27FC236}">
                          <a16:creationId xmlns:a16="http://schemas.microsoft.com/office/drawing/2014/main" id="{7CF51942-F441-4308-9C55-E75F43F55E4C}"/>
                        </a:ext>
                      </a:extLst>
                    </p:cNvPr>
                    <p:cNvSpPr txBox="1"/>
                    <p:nvPr/>
                  </p:nvSpPr>
                  <p:spPr>
                    <a:xfrm>
                      <a:off x="6487921" y="354837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0.6</a:t>
                      </a:r>
                    </a:p>
                  </p:txBody>
                </p:sp>
                <p:sp>
                  <p:nvSpPr>
                    <p:cNvPr id="199" name="TextBox 198">
                      <a:extLst>
                        <a:ext uri="{FF2B5EF4-FFF2-40B4-BE49-F238E27FC236}">
                          <a16:creationId xmlns:a16="http://schemas.microsoft.com/office/drawing/2014/main" id="{F1E49E14-0EEC-4650-B8FF-35C166D9A57D}"/>
                        </a:ext>
                      </a:extLst>
                    </p:cNvPr>
                    <p:cNvSpPr txBox="1"/>
                    <p:nvPr/>
                  </p:nvSpPr>
                  <p:spPr>
                    <a:xfrm>
                      <a:off x="6487921" y="3786174"/>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0.4</a:t>
                      </a:r>
                    </a:p>
                  </p:txBody>
                </p:sp>
                <p:sp>
                  <p:nvSpPr>
                    <p:cNvPr id="200" name="TextBox 199">
                      <a:extLst>
                        <a:ext uri="{FF2B5EF4-FFF2-40B4-BE49-F238E27FC236}">
                          <a16:creationId xmlns:a16="http://schemas.microsoft.com/office/drawing/2014/main" id="{884B37CD-3090-4B97-95D2-A0965617B504}"/>
                        </a:ext>
                      </a:extLst>
                    </p:cNvPr>
                    <p:cNvSpPr txBox="1"/>
                    <p:nvPr/>
                  </p:nvSpPr>
                  <p:spPr>
                    <a:xfrm>
                      <a:off x="6487921" y="405715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0.2</a:t>
                      </a:r>
                    </a:p>
                  </p:txBody>
                </p:sp>
                <p:sp>
                  <p:nvSpPr>
                    <p:cNvPr id="201" name="TextBox 200">
                      <a:extLst>
                        <a:ext uri="{FF2B5EF4-FFF2-40B4-BE49-F238E27FC236}">
                          <a16:creationId xmlns:a16="http://schemas.microsoft.com/office/drawing/2014/main" id="{C2FDDB8B-62C8-4403-8AEB-A11DD1C4A93C}"/>
                        </a:ext>
                      </a:extLst>
                    </p:cNvPr>
                    <p:cNvSpPr txBox="1"/>
                    <p:nvPr/>
                  </p:nvSpPr>
                  <p:spPr>
                    <a:xfrm>
                      <a:off x="6487921" y="444630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a:t>
                      </a:r>
                    </a:p>
                  </p:txBody>
                </p:sp>
              </p:grpSp>
              <p:grpSp>
                <p:nvGrpSpPr>
                  <p:cNvPr id="190" name="Group 189">
                    <a:extLst>
                      <a:ext uri="{FF2B5EF4-FFF2-40B4-BE49-F238E27FC236}">
                        <a16:creationId xmlns:a16="http://schemas.microsoft.com/office/drawing/2014/main" id="{D32AFB08-D7E9-4738-9D6F-65D1285EB6BA}"/>
                      </a:ext>
                    </a:extLst>
                  </p:cNvPr>
                  <p:cNvGrpSpPr/>
                  <p:nvPr/>
                </p:nvGrpSpPr>
                <p:grpSpPr>
                  <a:xfrm rot="16200000">
                    <a:off x="931845" y="4283700"/>
                    <a:ext cx="1068789" cy="54002"/>
                    <a:chOff x="7537974" y="4480866"/>
                    <a:chExt cx="1068789" cy="54002"/>
                  </a:xfrm>
                </p:grpSpPr>
                <p:cxnSp>
                  <p:nvCxnSpPr>
                    <p:cNvPr id="191" name="Straight Connector 190">
                      <a:extLst>
                        <a:ext uri="{FF2B5EF4-FFF2-40B4-BE49-F238E27FC236}">
                          <a16:creationId xmlns:a16="http://schemas.microsoft.com/office/drawing/2014/main" id="{6F01B4BB-84C0-4AF5-970E-7864B44FF826}"/>
                        </a:ext>
                      </a:extLst>
                    </p:cNvPr>
                    <p:cNvCxnSpPr>
                      <a:cxnSpLocks/>
                    </p:cNvCxnSpPr>
                    <p:nvPr/>
                  </p:nvCxnSpPr>
                  <p:spPr>
                    <a:xfrm>
                      <a:off x="7537974" y="448086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2" name="Straight Connector 191">
                      <a:extLst>
                        <a:ext uri="{FF2B5EF4-FFF2-40B4-BE49-F238E27FC236}">
                          <a16:creationId xmlns:a16="http://schemas.microsoft.com/office/drawing/2014/main" id="{2A72C194-DAEF-4709-9CE0-C358A5B9E67F}"/>
                        </a:ext>
                      </a:extLst>
                    </p:cNvPr>
                    <p:cNvCxnSpPr>
                      <a:cxnSpLocks/>
                    </p:cNvCxnSpPr>
                    <p:nvPr/>
                  </p:nvCxnSpPr>
                  <p:spPr>
                    <a:xfrm>
                      <a:off x="7804412"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3" name="Straight Connector 192">
                      <a:extLst>
                        <a:ext uri="{FF2B5EF4-FFF2-40B4-BE49-F238E27FC236}">
                          <a16:creationId xmlns:a16="http://schemas.microsoft.com/office/drawing/2014/main" id="{52674A92-F5DF-40D6-B5B5-C3117ADDF259}"/>
                        </a:ext>
                      </a:extLst>
                    </p:cNvPr>
                    <p:cNvCxnSpPr>
                      <a:cxnSpLocks/>
                    </p:cNvCxnSpPr>
                    <p:nvPr/>
                  </p:nvCxnSpPr>
                  <p:spPr>
                    <a:xfrm>
                      <a:off x="8067951"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4" name="Straight Connector 193">
                      <a:extLst>
                        <a:ext uri="{FF2B5EF4-FFF2-40B4-BE49-F238E27FC236}">
                          <a16:creationId xmlns:a16="http://schemas.microsoft.com/office/drawing/2014/main" id="{5B05487E-690F-4750-95A7-6481D3E1FC09}"/>
                        </a:ext>
                      </a:extLst>
                    </p:cNvPr>
                    <p:cNvCxnSpPr>
                      <a:cxnSpLocks/>
                    </p:cNvCxnSpPr>
                    <p:nvPr/>
                  </p:nvCxnSpPr>
                  <p:spPr>
                    <a:xfrm>
                      <a:off x="8341827"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5" name="Straight Connector 194">
                      <a:extLst>
                        <a:ext uri="{FF2B5EF4-FFF2-40B4-BE49-F238E27FC236}">
                          <a16:creationId xmlns:a16="http://schemas.microsoft.com/office/drawing/2014/main" id="{7885850E-E703-4402-981D-A546404224CA}"/>
                        </a:ext>
                      </a:extLst>
                    </p:cNvPr>
                    <p:cNvCxnSpPr>
                      <a:cxnSpLocks/>
                    </p:cNvCxnSpPr>
                    <p:nvPr/>
                  </p:nvCxnSpPr>
                  <p:spPr>
                    <a:xfrm>
                      <a:off x="8606763" y="448086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169" name="TextBox 168">
                  <a:extLst>
                    <a:ext uri="{FF2B5EF4-FFF2-40B4-BE49-F238E27FC236}">
                      <a16:creationId xmlns:a16="http://schemas.microsoft.com/office/drawing/2014/main" id="{AEB5E5FC-AC2F-48A4-890B-8D75394BC87D}"/>
                    </a:ext>
                  </a:extLst>
                </p:cNvPr>
                <p:cNvSpPr txBox="1"/>
                <p:nvPr/>
              </p:nvSpPr>
              <p:spPr>
                <a:xfrm rot="16200000">
                  <a:off x="295352" y="4312588"/>
                  <a:ext cx="1350992"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Survival Probability</a:t>
                  </a:r>
                </a:p>
              </p:txBody>
            </p:sp>
            <p:sp>
              <p:nvSpPr>
                <p:cNvPr id="170" name="TextBox 169">
                  <a:extLst>
                    <a:ext uri="{FF2B5EF4-FFF2-40B4-BE49-F238E27FC236}">
                      <a16:creationId xmlns:a16="http://schemas.microsoft.com/office/drawing/2014/main" id="{ABB26860-F1C2-42D3-913F-CD0CDA1C1B67}"/>
                    </a:ext>
                  </a:extLst>
                </p:cNvPr>
                <p:cNvSpPr txBox="1"/>
                <p:nvPr/>
              </p:nvSpPr>
              <p:spPr>
                <a:xfrm>
                  <a:off x="1496552" y="5302783"/>
                  <a:ext cx="2314800"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Time (weeks)</a:t>
                  </a:r>
                </a:p>
              </p:txBody>
            </p:sp>
            <p:grpSp>
              <p:nvGrpSpPr>
                <p:cNvPr id="171" name="Group 170">
                  <a:extLst>
                    <a:ext uri="{FF2B5EF4-FFF2-40B4-BE49-F238E27FC236}">
                      <a16:creationId xmlns:a16="http://schemas.microsoft.com/office/drawing/2014/main" id="{964F3A82-4FA1-490F-BFC5-A5A483D5696F}"/>
                    </a:ext>
                  </a:extLst>
                </p:cNvPr>
                <p:cNvGrpSpPr/>
                <p:nvPr/>
              </p:nvGrpSpPr>
              <p:grpSpPr>
                <a:xfrm>
                  <a:off x="1006077" y="5517945"/>
                  <a:ext cx="3056099" cy="254391"/>
                  <a:chOff x="974423" y="5110715"/>
                  <a:chExt cx="3056099" cy="254391"/>
                </a:xfrm>
              </p:grpSpPr>
              <p:sp>
                <p:nvSpPr>
                  <p:cNvPr id="182" name="TextBox 181">
                    <a:extLst>
                      <a:ext uri="{FF2B5EF4-FFF2-40B4-BE49-F238E27FC236}">
                        <a16:creationId xmlns:a16="http://schemas.microsoft.com/office/drawing/2014/main" id="{3979D070-F51E-4467-A2DC-282AABDE4B37}"/>
                      </a:ext>
                    </a:extLst>
                  </p:cNvPr>
                  <p:cNvSpPr txBox="1"/>
                  <p:nvPr/>
                </p:nvSpPr>
                <p:spPr>
                  <a:xfrm>
                    <a:off x="1686505"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248</a:t>
                    </a:r>
                  </a:p>
                </p:txBody>
              </p:sp>
              <p:sp>
                <p:nvSpPr>
                  <p:cNvPr id="183" name="TextBox 182">
                    <a:extLst>
                      <a:ext uri="{FF2B5EF4-FFF2-40B4-BE49-F238E27FC236}">
                        <a16:creationId xmlns:a16="http://schemas.microsoft.com/office/drawing/2014/main" id="{DF7EE9FC-D084-4979-99F0-29614282F834}"/>
                      </a:ext>
                    </a:extLst>
                  </p:cNvPr>
                  <p:cNvSpPr txBox="1"/>
                  <p:nvPr/>
                </p:nvSpPr>
                <p:spPr>
                  <a:xfrm>
                    <a:off x="2155776"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53</a:t>
                    </a:r>
                  </a:p>
                </p:txBody>
              </p:sp>
              <p:sp>
                <p:nvSpPr>
                  <p:cNvPr id="184" name="TextBox 183">
                    <a:extLst>
                      <a:ext uri="{FF2B5EF4-FFF2-40B4-BE49-F238E27FC236}">
                        <a16:creationId xmlns:a16="http://schemas.microsoft.com/office/drawing/2014/main" id="{ED3E6F22-A851-4742-B869-E378F24590F1}"/>
                      </a:ext>
                    </a:extLst>
                  </p:cNvPr>
                  <p:cNvSpPr txBox="1"/>
                  <p:nvPr/>
                </p:nvSpPr>
                <p:spPr>
                  <a:xfrm>
                    <a:off x="2596583"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13</a:t>
                    </a:r>
                  </a:p>
                </p:txBody>
              </p:sp>
              <p:sp>
                <p:nvSpPr>
                  <p:cNvPr id="185" name="TextBox 184">
                    <a:extLst>
                      <a:ext uri="{FF2B5EF4-FFF2-40B4-BE49-F238E27FC236}">
                        <a16:creationId xmlns:a16="http://schemas.microsoft.com/office/drawing/2014/main" id="{A7A7D53C-6EBD-4C29-A798-15DCCE0FBFE5}"/>
                      </a:ext>
                    </a:extLst>
                  </p:cNvPr>
                  <p:cNvSpPr txBox="1"/>
                  <p:nvPr/>
                </p:nvSpPr>
                <p:spPr>
                  <a:xfrm>
                    <a:off x="3058738"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3</a:t>
                    </a:r>
                  </a:p>
                </p:txBody>
              </p:sp>
              <p:sp>
                <p:nvSpPr>
                  <p:cNvPr id="186" name="TextBox 185">
                    <a:extLst>
                      <a:ext uri="{FF2B5EF4-FFF2-40B4-BE49-F238E27FC236}">
                        <a16:creationId xmlns:a16="http://schemas.microsoft.com/office/drawing/2014/main" id="{644A2DDB-885E-45A2-8927-7F549130D415}"/>
                      </a:ext>
                    </a:extLst>
                  </p:cNvPr>
                  <p:cNvSpPr txBox="1"/>
                  <p:nvPr/>
                </p:nvSpPr>
                <p:spPr>
                  <a:xfrm>
                    <a:off x="3528009"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0</a:t>
                    </a:r>
                  </a:p>
                </p:txBody>
              </p:sp>
              <p:sp>
                <p:nvSpPr>
                  <p:cNvPr id="187" name="TextBox 186">
                    <a:extLst>
                      <a:ext uri="{FF2B5EF4-FFF2-40B4-BE49-F238E27FC236}">
                        <a16:creationId xmlns:a16="http://schemas.microsoft.com/office/drawing/2014/main" id="{D69FC743-14CE-4FA8-BA53-89378862AB40}"/>
                      </a:ext>
                    </a:extLst>
                  </p:cNvPr>
                  <p:cNvSpPr txBox="1"/>
                  <p:nvPr/>
                </p:nvSpPr>
                <p:spPr>
                  <a:xfrm>
                    <a:off x="1330464" y="5111190"/>
                    <a:ext cx="502513" cy="253916"/>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1,675</a:t>
                    </a:r>
                  </a:p>
                </p:txBody>
              </p:sp>
              <p:sp>
                <p:nvSpPr>
                  <p:cNvPr id="188" name="TextBox 187">
                    <a:extLst>
                      <a:ext uri="{FF2B5EF4-FFF2-40B4-BE49-F238E27FC236}">
                        <a16:creationId xmlns:a16="http://schemas.microsoft.com/office/drawing/2014/main" id="{70C998A2-C8AB-4564-9569-3D347FB87441}"/>
                      </a:ext>
                    </a:extLst>
                  </p:cNvPr>
                  <p:cNvSpPr txBox="1"/>
                  <p:nvPr/>
                </p:nvSpPr>
                <p:spPr>
                  <a:xfrm>
                    <a:off x="974423" y="511166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RDS</a:t>
                    </a:r>
                  </a:p>
                </p:txBody>
              </p:sp>
            </p:grpSp>
            <p:grpSp>
              <p:nvGrpSpPr>
                <p:cNvPr id="172" name="Group 171">
                  <a:extLst>
                    <a:ext uri="{FF2B5EF4-FFF2-40B4-BE49-F238E27FC236}">
                      <a16:creationId xmlns:a16="http://schemas.microsoft.com/office/drawing/2014/main" id="{3718219B-3F06-470D-BC2C-98D938F0360C}"/>
                    </a:ext>
                  </a:extLst>
                </p:cNvPr>
                <p:cNvGrpSpPr/>
                <p:nvPr/>
              </p:nvGrpSpPr>
              <p:grpSpPr>
                <a:xfrm>
                  <a:off x="1006077" y="5673542"/>
                  <a:ext cx="3056099" cy="254391"/>
                  <a:chOff x="974423" y="5110715"/>
                  <a:chExt cx="3056099" cy="254391"/>
                </a:xfrm>
              </p:grpSpPr>
              <p:sp>
                <p:nvSpPr>
                  <p:cNvPr id="175" name="TextBox 174">
                    <a:extLst>
                      <a:ext uri="{FF2B5EF4-FFF2-40B4-BE49-F238E27FC236}">
                        <a16:creationId xmlns:a16="http://schemas.microsoft.com/office/drawing/2014/main" id="{4AA3E0F7-C38A-4AA5-BD76-EC91C8B8121A}"/>
                      </a:ext>
                    </a:extLst>
                  </p:cNvPr>
                  <p:cNvSpPr txBox="1"/>
                  <p:nvPr/>
                </p:nvSpPr>
                <p:spPr>
                  <a:xfrm>
                    <a:off x="1686505"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250</a:t>
                    </a:r>
                  </a:p>
                </p:txBody>
              </p:sp>
              <p:sp>
                <p:nvSpPr>
                  <p:cNvPr id="176" name="TextBox 175">
                    <a:extLst>
                      <a:ext uri="{FF2B5EF4-FFF2-40B4-BE49-F238E27FC236}">
                        <a16:creationId xmlns:a16="http://schemas.microsoft.com/office/drawing/2014/main" id="{21279D34-9A72-4893-9BF9-5DF41CF6CECA}"/>
                      </a:ext>
                    </a:extLst>
                  </p:cNvPr>
                  <p:cNvSpPr txBox="1"/>
                  <p:nvPr/>
                </p:nvSpPr>
                <p:spPr>
                  <a:xfrm>
                    <a:off x="2155776"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61</a:t>
                    </a:r>
                  </a:p>
                </p:txBody>
              </p:sp>
              <p:sp>
                <p:nvSpPr>
                  <p:cNvPr id="177" name="TextBox 176">
                    <a:extLst>
                      <a:ext uri="{FF2B5EF4-FFF2-40B4-BE49-F238E27FC236}">
                        <a16:creationId xmlns:a16="http://schemas.microsoft.com/office/drawing/2014/main" id="{DA459233-67FF-463D-A135-BDC0C9AECADD}"/>
                      </a:ext>
                    </a:extLst>
                  </p:cNvPr>
                  <p:cNvSpPr txBox="1"/>
                  <p:nvPr/>
                </p:nvSpPr>
                <p:spPr>
                  <a:xfrm>
                    <a:off x="2596583"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17</a:t>
                    </a:r>
                  </a:p>
                </p:txBody>
              </p:sp>
              <p:sp>
                <p:nvSpPr>
                  <p:cNvPr id="178" name="TextBox 177">
                    <a:extLst>
                      <a:ext uri="{FF2B5EF4-FFF2-40B4-BE49-F238E27FC236}">
                        <a16:creationId xmlns:a16="http://schemas.microsoft.com/office/drawing/2014/main" id="{AC62683F-AED7-4746-A050-BD5B00782BC7}"/>
                      </a:ext>
                    </a:extLst>
                  </p:cNvPr>
                  <p:cNvSpPr txBox="1"/>
                  <p:nvPr/>
                </p:nvSpPr>
                <p:spPr>
                  <a:xfrm>
                    <a:off x="3058738"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5</a:t>
                    </a:r>
                  </a:p>
                </p:txBody>
              </p:sp>
              <p:sp>
                <p:nvSpPr>
                  <p:cNvPr id="179" name="TextBox 178">
                    <a:extLst>
                      <a:ext uri="{FF2B5EF4-FFF2-40B4-BE49-F238E27FC236}">
                        <a16:creationId xmlns:a16="http://schemas.microsoft.com/office/drawing/2014/main" id="{E863B0A2-2503-4F4F-9101-59A34434F446}"/>
                      </a:ext>
                    </a:extLst>
                  </p:cNvPr>
                  <p:cNvSpPr txBox="1"/>
                  <p:nvPr/>
                </p:nvSpPr>
                <p:spPr>
                  <a:xfrm>
                    <a:off x="3528009"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0</a:t>
                    </a:r>
                  </a:p>
                </p:txBody>
              </p:sp>
              <p:sp>
                <p:nvSpPr>
                  <p:cNvPr id="180" name="TextBox 179">
                    <a:extLst>
                      <a:ext uri="{FF2B5EF4-FFF2-40B4-BE49-F238E27FC236}">
                        <a16:creationId xmlns:a16="http://schemas.microsoft.com/office/drawing/2014/main" id="{E6129AC4-C40E-4559-BEA8-26AFD88C7AE6}"/>
                      </a:ext>
                    </a:extLst>
                  </p:cNvPr>
                  <p:cNvSpPr txBox="1"/>
                  <p:nvPr/>
                </p:nvSpPr>
                <p:spPr>
                  <a:xfrm>
                    <a:off x="1330464" y="5111190"/>
                    <a:ext cx="502513" cy="253916"/>
                  </a:xfrm>
                  <a:prstGeom prst="rect">
                    <a:avLst/>
                  </a:prstGeom>
                  <a:noFill/>
                </p:spPr>
                <p:txBody>
                  <a:bodyPr wrap="square" rtlCol="0">
                    <a:spAutoFit/>
                  </a:bodyPr>
                  <a:lstStyle/>
                  <a:p>
                    <a:pPr algn="ctr"/>
                    <a:r>
                      <a:rPr lang="en-GB" sz="1000" dirty="0">
                        <a:solidFill>
                          <a:schemeClr val="accent1"/>
                        </a:solidFill>
                        <a:ea typeface="Aileron" charset="0"/>
                        <a:cs typeface="Aileron" charset="0"/>
                      </a:rPr>
                      <a:t>1,675</a:t>
                    </a:r>
                  </a:p>
                </p:txBody>
              </p:sp>
              <p:sp>
                <p:nvSpPr>
                  <p:cNvPr id="181" name="TextBox 180">
                    <a:extLst>
                      <a:ext uri="{FF2B5EF4-FFF2-40B4-BE49-F238E27FC236}">
                        <a16:creationId xmlns:a16="http://schemas.microsoft.com/office/drawing/2014/main" id="{480FD001-A34D-4C63-A808-48DDFEE4C197}"/>
                      </a:ext>
                    </a:extLst>
                  </p:cNvPr>
                  <p:cNvSpPr txBox="1"/>
                  <p:nvPr/>
                </p:nvSpPr>
                <p:spPr>
                  <a:xfrm>
                    <a:off x="974423" y="511166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SDS</a:t>
                    </a:r>
                  </a:p>
                </p:txBody>
              </p:sp>
            </p:grpSp>
            <p:cxnSp>
              <p:nvCxnSpPr>
                <p:cNvPr id="173" name="Straight Connector 172">
                  <a:extLst>
                    <a:ext uri="{FF2B5EF4-FFF2-40B4-BE49-F238E27FC236}">
                      <a16:creationId xmlns:a16="http://schemas.microsoft.com/office/drawing/2014/main" id="{C29B008B-C728-41BE-93C8-DB8E3E1B9799}"/>
                    </a:ext>
                  </a:extLst>
                </p:cNvPr>
                <p:cNvCxnSpPr>
                  <a:cxnSpLocks/>
                </p:cNvCxnSpPr>
                <p:nvPr/>
              </p:nvCxnSpPr>
              <p:spPr>
                <a:xfrm flipV="1">
                  <a:off x="3301770" y="4092240"/>
                  <a:ext cx="148883" cy="0"/>
                </a:xfrm>
                <a:prstGeom prst="line">
                  <a:avLst/>
                </a:prstGeom>
                <a:ln w="12700">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74" name="Straight Connector 173">
                  <a:extLst>
                    <a:ext uri="{FF2B5EF4-FFF2-40B4-BE49-F238E27FC236}">
                      <a16:creationId xmlns:a16="http://schemas.microsoft.com/office/drawing/2014/main" id="{30AAC210-85E5-49E9-AA5B-D3D219C39654}"/>
                    </a:ext>
                  </a:extLst>
                </p:cNvPr>
                <p:cNvCxnSpPr>
                  <a:cxnSpLocks/>
                </p:cNvCxnSpPr>
                <p:nvPr/>
              </p:nvCxnSpPr>
              <p:spPr>
                <a:xfrm flipV="1">
                  <a:off x="3301769" y="3971705"/>
                  <a:ext cx="148883" cy="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63" name="TextBox 162">
                <a:extLst>
                  <a:ext uri="{FF2B5EF4-FFF2-40B4-BE49-F238E27FC236}">
                    <a16:creationId xmlns:a16="http://schemas.microsoft.com/office/drawing/2014/main" id="{B6CE8D80-5831-4E1D-AD04-9B8D9944FFD7}"/>
                  </a:ext>
                </a:extLst>
              </p:cNvPr>
              <p:cNvSpPr txBox="1"/>
              <p:nvPr/>
            </p:nvSpPr>
            <p:spPr>
              <a:xfrm>
                <a:off x="664127" y="3411941"/>
                <a:ext cx="502513" cy="307777"/>
              </a:xfrm>
              <a:prstGeom prst="rect">
                <a:avLst/>
              </a:prstGeom>
              <a:noFill/>
            </p:spPr>
            <p:txBody>
              <a:bodyPr wrap="square" rtlCol="0">
                <a:spAutoFit/>
              </a:bodyPr>
              <a:lstStyle/>
              <a:p>
                <a:pPr algn="ctr"/>
                <a:r>
                  <a:rPr lang="en-GB" sz="1400" b="1" dirty="0">
                    <a:solidFill>
                      <a:schemeClr val="tx2"/>
                    </a:solidFill>
                    <a:ea typeface="Aileron" charset="0"/>
                    <a:cs typeface="Aileron" charset="0"/>
                  </a:rPr>
                  <a:t>B</a:t>
                </a:r>
              </a:p>
            </p:txBody>
          </p:sp>
        </p:grpSp>
        <p:sp>
          <p:nvSpPr>
            <p:cNvPr id="221" name="Freeform 6">
              <a:extLst>
                <a:ext uri="{FF2B5EF4-FFF2-40B4-BE49-F238E27FC236}">
                  <a16:creationId xmlns:a16="http://schemas.microsoft.com/office/drawing/2014/main" id="{EB897BB7-7E9F-4690-97A1-D932C3F0C8E1}"/>
                </a:ext>
              </a:extLst>
            </p:cNvPr>
            <p:cNvSpPr>
              <a:spLocks/>
            </p:cNvSpPr>
            <p:nvPr/>
          </p:nvSpPr>
          <p:spPr bwMode="auto">
            <a:xfrm>
              <a:off x="4508929" y="3791973"/>
              <a:ext cx="2306638" cy="1306513"/>
            </a:xfrm>
            <a:custGeom>
              <a:avLst/>
              <a:gdLst>
                <a:gd name="T0" fmla="*/ 4 w 1453"/>
                <a:gd name="T1" fmla="*/ 26 h 823"/>
                <a:gd name="T2" fmla="*/ 12 w 1453"/>
                <a:gd name="T3" fmla="*/ 64 h 823"/>
                <a:gd name="T4" fmla="*/ 18 w 1453"/>
                <a:gd name="T5" fmla="*/ 130 h 823"/>
                <a:gd name="T6" fmla="*/ 32 w 1453"/>
                <a:gd name="T7" fmla="*/ 148 h 823"/>
                <a:gd name="T8" fmla="*/ 34 w 1453"/>
                <a:gd name="T9" fmla="*/ 214 h 823"/>
                <a:gd name="T10" fmla="*/ 48 w 1453"/>
                <a:gd name="T11" fmla="*/ 244 h 823"/>
                <a:gd name="T12" fmla="*/ 54 w 1453"/>
                <a:gd name="T13" fmla="*/ 284 h 823"/>
                <a:gd name="T14" fmla="*/ 68 w 1453"/>
                <a:gd name="T15" fmla="*/ 308 h 823"/>
                <a:gd name="T16" fmla="*/ 74 w 1453"/>
                <a:gd name="T17" fmla="*/ 360 h 823"/>
                <a:gd name="T18" fmla="*/ 86 w 1453"/>
                <a:gd name="T19" fmla="*/ 380 h 823"/>
                <a:gd name="T20" fmla="*/ 92 w 1453"/>
                <a:gd name="T21" fmla="*/ 413 h 823"/>
                <a:gd name="T22" fmla="*/ 104 w 1453"/>
                <a:gd name="T23" fmla="*/ 433 h 823"/>
                <a:gd name="T24" fmla="*/ 110 w 1453"/>
                <a:gd name="T25" fmla="*/ 463 h 823"/>
                <a:gd name="T26" fmla="*/ 124 w 1453"/>
                <a:gd name="T27" fmla="*/ 481 h 823"/>
                <a:gd name="T28" fmla="*/ 126 w 1453"/>
                <a:gd name="T29" fmla="*/ 501 h 823"/>
                <a:gd name="T30" fmla="*/ 140 w 1453"/>
                <a:gd name="T31" fmla="*/ 517 h 823"/>
                <a:gd name="T32" fmla="*/ 146 w 1453"/>
                <a:gd name="T33" fmla="*/ 535 h 823"/>
                <a:gd name="T34" fmla="*/ 160 w 1453"/>
                <a:gd name="T35" fmla="*/ 547 h 823"/>
                <a:gd name="T36" fmla="*/ 166 w 1453"/>
                <a:gd name="T37" fmla="*/ 559 h 823"/>
                <a:gd name="T38" fmla="*/ 176 w 1453"/>
                <a:gd name="T39" fmla="*/ 567 h 823"/>
                <a:gd name="T40" fmla="*/ 180 w 1453"/>
                <a:gd name="T41" fmla="*/ 581 h 823"/>
                <a:gd name="T42" fmla="*/ 194 w 1453"/>
                <a:gd name="T43" fmla="*/ 589 h 823"/>
                <a:gd name="T44" fmla="*/ 200 w 1453"/>
                <a:gd name="T45" fmla="*/ 603 h 823"/>
                <a:gd name="T46" fmla="*/ 212 w 1453"/>
                <a:gd name="T47" fmla="*/ 615 h 823"/>
                <a:gd name="T48" fmla="*/ 220 w 1453"/>
                <a:gd name="T49" fmla="*/ 625 h 823"/>
                <a:gd name="T50" fmla="*/ 236 w 1453"/>
                <a:gd name="T51" fmla="*/ 633 h 823"/>
                <a:gd name="T52" fmla="*/ 244 w 1453"/>
                <a:gd name="T53" fmla="*/ 647 h 823"/>
                <a:gd name="T54" fmla="*/ 258 w 1453"/>
                <a:gd name="T55" fmla="*/ 651 h 823"/>
                <a:gd name="T56" fmla="*/ 266 w 1453"/>
                <a:gd name="T57" fmla="*/ 667 h 823"/>
                <a:gd name="T58" fmla="*/ 282 w 1453"/>
                <a:gd name="T59" fmla="*/ 671 h 823"/>
                <a:gd name="T60" fmla="*/ 288 w 1453"/>
                <a:gd name="T61" fmla="*/ 681 h 823"/>
                <a:gd name="T62" fmla="*/ 302 w 1453"/>
                <a:gd name="T63" fmla="*/ 685 h 823"/>
                <a:gd name="T64" fmla="*/ 320 w 1453"/>
                <a:gd name="T65" fmla="*/ 699 h 823"/>
                <a:gd name="T66" fmla="*/ 338 w 1453"/>
                <a:gd name="T67" fmla="*/ 703 h 823"/>
                <a:gd name="T68" fmla="*/ 350 w 1453"/>
                <a:gd name="T69" fmla="*/ 717 h 823"/>
                <a:gd name="T70" fmla="*/ 372 w 1453"/>
                <a:gd name="T71" fmla="*/ 721 h 823"/>
                <a:gd name="T72" fmla="*/ 384 w 1453"/>
                <a:gd name="T73" fmla="*/ 735 h 823"/>
                <a:gd name="T74" fmla="*/ 407 w 1453"/>
                <a:gd name="T75" fmla="*/ 739 h 823"/>
                <a:gd name="T76" fmla="*/ 427 w 1453"/>
                <a:gd name="T77" fmla="*/ 755 h 823"/>
                <a:gd name="T78" fmla="*/ 461 w 1453"/>
                <a:gd name="T79" fmla="*/ 759 h 823"/>
                <a:gd name="T80" fmla="*/ 473 w 1453"/>
                <a:gd name="T81" fmla="*/ 771 h 823"/>
                <a:gd name="T82" fmla="*/ 545 w 1453"/>
                <a:gd name="T83" fmla="*/ 777 h 823"/>
                <a:gd name="T84" fmla="*/ 555 w 1453"/>
                <a:gd name="T85" fmla="*/ 787 h 823"/>
                <a:gd name="T86" fmla="*/ 627 w 1453"/>
                <a:gd name="T87" fmla="*/ 793 h 823"/>
                <a:gd name="T88" fmla="*/ 773 w 1453"/>
                <a:gd name="T89" fmla="*/ 807 h 823"/>
                <a:gd name="T90" fmla="*/ 1056 w 1453"/>
                <a:gd name="T91" fmla="*/ 813 h 823"/>
                <a:gd name="T92" fmla="*/ 1172 w 1453"/>
                <a:gd name="T93" fmla="*/ 823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53" h="823">
                  <a:moveTo>
                    <a:pt x="0" y="0"/>
                  </a:moveTo>
                  <a:lnTo>
                    <a:pt x="0" y="26"/>
                  </a:lnTo>
                  <a:lnTo>
                    <a:pt x="4" y="26"/>
                  </a:lnTo>
                  <a:lnTo>
                    <a:pt x="4" y="64"/>
                  </a:lnTo>
                  <a:lnTo>
                    <a:pt x="10" y="64"/>
                  </a:lnTo>
                  <a:lnTo>
                    <a:pt x="12" y="64"/>
                  </a:lnTo>
                  <a:lnTo>
                    <a:pt x="12" y="100"/>
                  </a:lnTo>
                  <a:lnTo>
                    <a:pt x="18" y="100"/>
                  </a:lnTo>
                  <a:lnTo>
                    <a:pt x="18" y="130"/>
                  </a:lnTo>
                  <a:lnTo>
                    <a:pt x="24" y="130"/>
                  </a:lnTo>
                  <a:lnTo>
                    <a:pt x="24" y="148"/>
                  </a:lnTo>
                  <a:lnTo>
                    <a:pt x="32" y="148"/>
                  </a:lnTo>
                  <a:lnTo>
                    <a:pt x="32" y="176"/>
                  </a:lnTo>
                  <a:lnTo>
                    <a:pt x="34" y="176"/>
                  </a:lnTo>
                  <a:lnTo>
                    <a:pt x="34" y="214"/>
                  </a:lnTo>
                  <a:lnTo>
                    <a:pt x="42" y="214"/>
                  </a:lnTo>
                  <a:lnTo>
                    <a:pt x="42" y="244"/>
                  </a:lnTo>
                  <a:lnTo>
                    <a:pt x="48" y="244"/>
                  </a:lnTo>
                  <a:lnTo>
                    <a:pt x="48" y="266"/>
                  </a:lnTo>
                  <a:lnTo>
                    <a:pt x="54" y="266"/>
                  </a:lnTo>
                  <a:lnTo>
                    <a:pt x="54" y="284"/>
                  </a:lnTo>
                  <a:lnTo>
                    <a:pt x="62" y="284"/>
                  </a:lnTo>
                  <a:lnTo>
                    <a:pt x="62" y="308"/>
                  </a:lnTo>
                  <a:lnTo>
                    <a:pt x="68" y="308"/>
                  </a:lnTo>
                  <a:lnTo>
                    <a:pt x="68" y="334"/>
                  </a:lnTo>
                  <a:lnTo>
                    <a:pt x="74" y="334"/>
                  </a:lnTo>
                  <a:lnTo>
                    <a:pt x="74" y="360"/>
                  </a:lnTo>
                  <a:lnTo>
                    <a:pt x="80" y="360"/>
                  </a:lnTo>
                  <a:lnTo>
                    <a:pt x="80" y="380"/>
                  </a:lnTo>
                  <a:lnTo>
                    <a:pt x="86" y="380"/>
                  </a:lnTo>
                  <a:lnTo>
                    <a:pt x="86" y="396"/>
                  </a:lnTo>
                  <a:lnTo>
                    <a:pt x="92" y="396"/>
                  </a:lnTo>
                  <a:lnTo>
                    <a:pt x="92" y="413"/>
                  </a:lnTo>
                  <a:lnTo>
                    <a:pt x="98" y="413"/>
                  </a:lnTo>
                  <a:lnTo>
                    <a:pt x="98" y="433"/>
                  </a:lnTo>
                  <a:lnTo>
                    <a:pt x="104" y="433"/>
                  </a:lnTo>
                  <a:lnTo>
                    <a:pt x="104" y="455"/>
                  </a:lnTo>
                  <a:lnTo>
                    <a:pt x="110" y="455"/>
                  </a:lnTo>
                  <a:lnTo>
                    <a:pt x="110" y="463"/>
                  </a:lnTo>
                  <a:lnTo>
                    <a:pt x="116" y="463"/>
                  </a:lnTo>
                  <a:lnTo>
                    <a:pt x="116" y="481"/>
                  </a:lnTo>
                  <a:lnTo>
                    <a:pt x="124" y="481"/>
                  </a:lnTo>
                  <a:lnTo>
                    <a:pt x="124" y="493"/>
                  </a:lnTo>
                  <a:lnTo>
                    <a:pt x="126" y="493"/>
                  </a:lnTo>
                  <a:lnTo>
                    <a:pt x="126" y="501"/>
                  </a:lnTo>
                  <a:lnTo>
                    <a:pt x="132" y="501"/>
                  </a:lnTo>
                  <a:lnTo>
                    <a:pt x="132" y="517"/>
                  </a:lnTo>
                  <a:lnTo>
                    <a:pt x="140" y="517"/>
                  </a:lnTo>
                  <a:lnTo>
                    <a:pt x="140" y="521"/>
                  </a:lnTo>
                  <a:lnTo>
                    <a:pt x="146" y="521"/>
                  </a:lnTo>
                  <a:lnTo>
                    <a:pt x="146" y="535"/>
                  </a:lnTo>
                  <a:lnTo>
                    <a:pt x="152" y="535"/>
                  </a:lnTo>
                  <a:lnTo>
                    <a:pt x="152" y="547"/>
                  </a:lnTo>
                  <a:lnTo>
                    <a:pt x="160" y="547"/>
                  </a:lnTo>
                  <a:lnTo>
                    <a:pt x="160" y="555"/>
                  </a:lnTo>
                  <a:lnTo>
                    <a:pt x="166" y="555"/>
                  </a:lnTo>
                  <a:lnTo>
                    <a:pt x="166" y="559"/>
                  </a:lnTo>
                  <a:lnTo>
                    <a:pt x="170" y="559"/>
                  </a:lnTo>
                  <a:lnTo>
                    <a:pt x="170" y="567"/>
                  </a:lnTo>
                  <a:lnTo>
                    <a:pt x="176" y="567"/>
                  </a:lnTo>
                  <a:lnTo>
                    <a:pt x="176" y="573"/>
                  </a:lnTo>
                  <a:lnTo>
                    <a:pt x="180" y="573"/>
                  </a:lnTo>
                  <a:lnTo>
                    <a:pt x="180" y="581"/>
                  </a:lnTo>
                  <a:lnTo>
                    <a:pt x="188" y="581"/>
                  </a:lnTo>
                  <a:lnTo>
                    <a:pt x="188" y="589"/>
                  </a:lnTo>
                  <a:lnTo>
                    <a:pt x="194" y="589"/>
                  </a:lnTo>
                  <a:lnTo>
                    <a:pt x="194" y="597"/>
                  </a:lnTo>
                  <a:lnTo>
                    <a:pt x="200" y="597"/>
                  </a:lnTo>
                  <a:lnTo>
                    <a:pt x="200" y="603"/>
                  </a:lnTo>
                  <a:lnTo>
                    <a:pt x="206" y="603"/>
                  </a:lnTo>
                  <a:lnTo>
                    <a:pt x="206" y="615"/>
                  </a:lnTo>
                  <a:lnTo>
                    <a:pt x="212" y="615"/>
                  </a:lnTo>
                  <a:lnTo>
                    <a:pt x="212" y="621"/>
                  </a:lnTo>
                  <a:lnTo>
                    <a:pt x="220" y="621"/>
                  </a:lnTo>
                  <a:lnTo>
                    <a:pt x="220" y="625"/>
                  </a:lnTo>
                  <a:lnTo>
                    <a:pt x="234" y="625"/>
                  </a:lnTo>
                  <a:lnTo>
                    <a:pt x="234" y="633"/>
                  </a:lnTo>
                  <a:lnTo>
                    <a:pt x="236" y="633"/>
                  </a:lnTo>
                  <a:lnTo>
                    <a:pt x="236" y="639"/>
                  </a:lnTo>
                  <a:lnTo>
                    <a:pt x="244" y="639"/>
                  </a:lnTo>
                  <a:lnTo>
                    <a:pt x="244" y="647"/>
                  </a:lnTo>
                  <a:lnTo>
                    <a:pt x="252" y="647"/>
                  </a:lnTo>
                  <a:lnTo>
                    <a:pt x="252" y="651"/>
                  </a:lnTo>
                  <a:lnTo>
                    <a:pt x="258" y="651"/>
                  </a:lnTo>
                  <a:lnTo>
                    <a:pt x="258" y="659"/>
                  </a:lnTo>
                  <a:lnTo>
                    <a:pt x="266" y="659"/>
                  </a:lnTo>
                  <a:lnTo>
                    <a:pt x="266" y="667"/>
                  </a:lnTo>
                  <a:lnTo>
                    <a:pt x="272" y="667"/>
                  </a:lnTo>
                  <a:lnTo>
                    <a:pt x="272" y="671"/>
                  </a:lnTo>
                  <a:lnTo>
                    <a:pt x="282" y="671"/>
                  </a:lnTo>
                  <a:lnTo>
                    <a:pt x="282" y="675"/>
                  </a:lnTo>
                  <a:lnTo>
                    <a:pt x="288" y="675"/>
                  </a:lnTo>
                  <a:lnTo>
                    <a:pt x="288" y="681"/>
                  </a:lnTo>
                  <a:lnTo>
                    <a:pt x="296" y="681"/>
                  </a:lnTo>
                  <a:lnTo>
                    <a:pt x="296" y="685"/>
                  </a:lnTo>
                  <a:lnTo>
                    <a:pt x="302" y="685"/>
                  </a:lnTo>
                  <a:lnTo>
                    <a:pt x="302" y="691"/>
                  </a:lnTo>
                  <a:lnTo>
                    <a:pt x="320" y="691"/>
                  </a:lnTo>
                  <a:lnTo>
                    <a:pt x="320" y="699"/>
                  </a:lnTo>
                  <a:lnTo>
                    <a:pt x="330" y="699"/>
                  </a:lnTo>
                  <a:lnTo>
                    <a:pt x="330" y="703"/>
                  </a:lnTo>
                  <a:lnTo>
                    <a:pt x="338" y="703"/>
                  </a:lnTo>
                  <a:lnTo>
                    <a:pt x="338" y="709"/>
                  </a:lnTo>
                  <a:lnTo>
                    <a:pt x="350" y="709"/>
                  </a:lnTo>
                  <a:lnTo>
                    <a:pt x="350" y="717"/>
                  </a:lnTo>
                  <a:lnTo>
                    <a:pt x="362" y="717"/>
                  </a:lnTo>
                  <a:lnTo>
                    <a:pt x="362" y="721"/>
                  </a:lnTo>
                  <a:lnTo>
                    <a:pt x="372" y="721"/>
                  </a:lnTo>
                  <a:lnTo>
                    <a:pt x="372" y="731"/>
                  </a:lnTo>
                  <a:lnTo>
                    <a:pt x="384" y="731"/>
                  </a:lnTo>
                  <a:lnTo>
                    <a:pt x="384" y="735"/>
                  </a:lnTo>
                  <a:lnTo>
                    <a:pt x="398" y="735"/>
                  </a:lnTo>
                  <a:lnTo>
                    <a:pt x="398" y="739"/>
                  </a:lnTo>
                  <a:lnTo>
                    <a:pt x="407" y="739"/>
                  </a:lnTo>
                  <a:lnTo>
                    <a:pt x="407" y="747"/>
                  </a:lnTo>
                  <a:lnTo>
                    <a:pt x="427" y="747"/>
                  </a:lnTo>
                  <a:lnTo>
                    <a:pt x="427" y="755"/>
                  </a:lnTo>
                  <a:lnTo>
                    <a:pt x="435" y="755"/>
                  </a:lnTo>
                  <a:lnTo>
                    <a:pt x="435" y="759"/>
                  </a:lnTo>
                  <a:lnTo>
                    <a:pt x="461" y="759"/>
                  </a:lnTo>
                  <a:lnTo>
                    <a:pt x="461" y="765"/>
                  </a:lnTo>
                  <a:lnTo>
                    <a:pt x="473" y="765"/>
                  </a:lnTo>
                  <a:lnTo>
                    <a:pt x="473" y="771"/>
                  </a:lnTo>
                  <a:lnTo>
                    <a:pt x="513" y="771"/>
                  </a:lnTo>
                  <a:lnTo>
                    <a:pt x="513" y="777"/>
                  </a:lnTo>
                  <a:lnTo>
                    <a:pt x="545" y="777"/>
                  </a:lnTo>
                  <a:lnTo>
                    <a:pt x="545" y="783"/>
                  </a:lnTo>
                  <a:lnTo>
                    <a:pt x="555" y="783"/>
                  </a:lnTo>
                  <a:lnTo>
                    <a:pt x="555" y="787"/>
                  </a:lnTo>
                  <a:lnTo>
                    <a:pt x="601" y="787"/>
                  </a:lnTo>
                  <a:lnTo>
                    <a:pt x="601" y="793"/>
                  </a:lnTo>
                  <a:lnTo>
                    <a:pt x="627" y="793"/>
                  </a:lnTo>
                  <a:lnTo>
                    <a:pt x="627" y="801"/>
                  </a:lnTo>
                  <a:lnTo>
                    <a:pt x="773" y="801"/>
                  </a:lnTo>
                  <a:lnTo>
                    <a:pt x="773" y="807"/>
                  </a:lnTo>
                  <a:lnTo>
                    <a:pt x="1014" y="807"/>
                  </a:lnTo>
                  <a:lnTo>
                    <a:pt x="1014" y="813"/>
                  </a:lnTo>
                  <a:lnTo>
                    <a:pt x="1056" y="813"/>
                  </a:lnTo>
                  <a:lnTo>
                    <a:pt x="1056" y="819"/>
                  </a:lnTo>
                  <a:lnTo>
                    <a:pt x="1172" y="819"/>
                  </a:lnTo>
                  <a:lnTo>
                    <a:pt x="1172" y="823"/>
                  </a:lnTo>
                  <a:lnTo>
                    <a:pt x="1453" y="823"/>
                  </a:lnTo>
                </a:path>
              </a:pathLst>
            </a:custGeom>
            <a:noFill/>
            <a:ln w="127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2" name="Freeform 7">
              <a:extLst>
                <a:ext uri="{FF2B5EF4-FFF2-40B4-BE49-F238E27FC236}">
                  <a16:creationId xmlns:a16="http://schemas.microsoft.com/office/drawing/2014/main" id="{8B3AB7FE-03A4-4C17-B2CE-03994084D196}"/>
                </a:ext>
              </a:extLst>
            </p:cNvPr>
            <p:cNvSpPr>
              <a:spLocks/>
            </p:cNvSpPr>
            <p:nvPr/>
          </p:nvSpPr>
          <p:spPr bwMode="auto">
            <a:xfrm>
              <a:off x="4508929" y="3785623"/>
              <a:ext cx="2252663" cy="1316038"/>
            </a:xfrm>
            <a:custGeom>
              <a:avLst/>
              <a:gdLst>
                <a:gd name="T0" fmla="*/ 6 w 1419"/>
                <a:gd name="T1" fmla="*/ 20 h 829"/>
                <a:gd name="T2" fmla="*/ 14 w 1419"/>
                <a:gd name="T3" fmla="*/ 86 h 829"/>
                <a:gd name="T4" fmla="*/ 24 w 1419"/>
                <a:gd name="T5" fmla="*/ 124 h 829"/>
                <a:gd name="T6" fmla="*/ 32 w 1419"/>
                <a:gd name="T7" fmla="*/ 176 h 829"/>
                <a:gd name="T8" fmla="*/ 44 w 1419"/>
                <a:gd name="T9" fmla="*/ 210 h 829"/>
                <a:gd name="T10" fmla="*/ 48 w 1419"/>
                <a:gd name="T11" fmla="*/ 280 h 829"/>
                <a:gd name="T12" fmla="*/ 62 w 1419"/>
                <a:gd name="T13" fmla="*/ 298 h 829"/>
                <a:gd name="T14" fmla="*/ 68 w 1419"/>
                <a:gd name="T15" fmla="*/ 344 h 829"/>
                <a:gd name="T16" fmla="*/ 80 w 1419"/>
                <a:gd name="T17" fmla="*/ 366 h 829"/>
                <a:gd name="T18" fmla="*/ 84 w 1419"/>
                <a:gd name="T19" fmla="*/ 398 h 829"/>
                <a:gd name="T20" fmla="*/ 96 w 1419"/>
                <a:gd name="T21" fmla="*/ 412 h 829"/>
                <a:gd name="T22" fmla="*/ 102 w 1419"/>
                <a:gd name="T23" fmla="*/ 451 h 829"/>
                <a:gd name="T24" fmla="*/ 116 w 1419"/>
                <a:gd name="T25" fmla="*/ 467 h 829"/>
                <a:gd name="T26" fmla="*/ 122 w 1419"/>
                <a:gd name="T27" fmla="*/ 497 h 829"/>
                <a:gd name="T28" fmla="*/ 134 w 1419"/>
                <a:gd name="T29" fmla="*/ 511 h 829"/>
                <a:gd name="T30" fmla="*/ 144 w 1419"/>
                <a:gd name="T31" fmla="*/ 541 h 829"/>
                <a:gd name="T32" fmla="*/ 158 w 1419"/>
                <a:gd name="T33" fmla="*/ 551 h 829"/>
                <a:gd name="T34" fmla="*/ 166 w 1419"/>
                <a:gd name="T35" fmla="*/ 571 h 829"/>
                <a:gd name="T36" fmla="*/ 178 w 1419"/>
                <a:gd name="T37" fmla="*/ 579 h 829"/>
                <a:gd name="T38" fmla="*/ 188 w 1419"/>
                <a:gd name="T39" fmla="*/ 605 h 829"/>
                <a:gd name="T40" fmla="*/ 206 w 1419"/>
                <a:gd name="T41" fmla="*/ 613 h 829"/>
                <a:gd name="T42" fmla="*/ 212 w 1419"/>
                <a:gd name="T43" fmla="*/ 633 h 829"/>
                <a:gd name="T44" fmla="*/ 232 w 1419"/>
                <a:gd name="T45" fmla="*/ 641 h 829"/>
                <a:gd name="T46" fmla="*/ 242 w 1419"/>
                <a:gd name="T47" fmla="*/ 663 h 829"/>
                <a:gd name="T48" fmla="*/ 262 w 1419"/>
                <a:gd name="T49" fmla="*/ 667 h 829"/>
                <a:gd name="T50" fmla="*/ 276 w 1419"/>
                <a:gd name="T51" fmla="*/ 687 h 829"/>
                <a:gd name="T52" fmla="*/ 304 w 1419"/>
                <a:gd name="T53" fmla="*/ 693 h 829"/>
                <a:gd name="T54" fmla="*/ 314 w 1419"/>
                <a:gd name="T55" fmla="*/ 709 h 829"/>
                <a:gd name="T56" fmla="*/ 336 w 1419"/>
                <a:gd name="T57" fmla="*/ 715 h 829"/>
                <a:gd name="T58" fmla="*/ 344 w 1419"/>
                <a:gd name="T59" fmla="*/ 729 h 829"/>
                <a:gd name="T60" fmla="*/ 372 w 1419"/>
                <a:gd name="T61" fmla="*/ 733 h 829"/>
                <a:gd name="T62" fmla="*/ 378 w 1419"/>
                <a:gd name="T63" fmla="*/ 745 h 829"/>
                <a:gd name="T64" fmla="*/ 405 w 1419"/>
                <a:gd name="T65" fmla="*/ 751 h 829"/>
                <a:gd name="T66" fmla="*/ 415 w 1419"/>
                <a:gd name="T67" fmla="*/ 761 h 829"/>
                <a:gd name="T68" fmla="*/ 445 w 1419"/>
                <a:gd name="T69" fmla="*/ 765 h 829"/>
                <a:gd name="T70" fmla="*/ 459 w 1419"/>
                <a:gd name="T71" fmla="*/ 775 h 829"/>
                <a:gd name="T72" fmla="*/ 507 w 1419"/>
                <a:gd name="T73" fmla="*/ 781 h 829"/>
                <a:gd name="T74" fmla="*/ 527 w 1419"/>
                <a:gd name="T75" fmla="*/ 789 h 829"/>
                <a:gd name="T76" fmla="*/ 587 w 1419"/>
                <a:gd name="T77" fmla="*/ 793 h 829"/>
                <a:gd name="T78" fmla="*/ 655 w 1419"/>
                <a:gd name="T79" fmla="*/ 805 h 829"/>
                <a:gd name="T80" fmla="*/ 795 w 1419"/>
                <a:gd name="T81" fmla="*/ 811 h 829"/>
                <a:gd name="T82" fmla="*/ 832 w 1419"/>
                <a:gd name="T83" fmla="*/ 821 h 829"/>
                <a:gd name="T84" fmla="*/ 1419 w 1419"/>
                <a:gd name="T85"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19" h="829">
                  <a:moveTo>
                    <a:pt x="0" y="0"/>
                  </a:moveTo>
                  <a:lnTo>
                    <a:pt x="0" y="20"/>
                  </a:lnTo>
                  <a:lnTo>
                    <a:pt x="6" y="20"/>
                  </a:lnTo>
                  <a:lnTo>
                    <a:pt x="6" y="54"/>
                  </a:lnTo>
                  <a:lnTo>
                    <a:pt x="14" y="54"/>
                  </a:lnTo>
                  <a:lnTo>
                    <a:pt x="14" y="86"/>
                  </a:lnTo>
                  <a:lnTo>
                    <a:pt x="18" y="86"/>
                  </a:lnTo>
                  <a:lnTo>
                    <a:pt x="18" y="124"/>
                  </a:lnTo>
                  <a:lnTo>
                    <a:pt x="24" y="124"/>
                  </a:lnTo>
                  <a:lnTo>
                    <a:pt x="24" y="160"/>
                  </a:lnTo>
                  <a:lnTo>
                    <a:pt x="32" y="160"/>
                  </a:lnTo>
                  <a:lnTo>
                    <a:pt x="32" y="176"/>
                  </a:lnTo>
                  <a:lnTo>
                    <a:pt x="38" y="176"/>
                  </a:lnTo>
                  <a:lnTo>
                    <a:pt x="38" y="210"/>
                  </a:lnTo>
                  <a:lnTo>
                    <a:pt x="44" y="210"/>
                  </a:lnTo>
                  <a:lnTo>
                    <a:pt x="44" y="248"/>
                  </a:lnTo>
                  <a:lnTo>
                    <a:pt x="48" y="248"/>
                  </a:lnTo>
                  <a:lnTo>
                    <a:pt x="48" y="280"/>
                  </a:lnTo>
                  <a:lnTo>
                    <a:pt x="56" y="280"/>
                  </a:lnTo>
                  <a:lnTo>
                    <a:pt x="56" y="298"/>
                  </a:lnTo>
                  <a:lnTo>
                    <a:pt x="62" y="298"/>
                  </a:lnTo>
                  <a:lnTo>
                    <a:pt x="62" y="322"/>
                  </a:lnTo>
                  <a:lnTo>
                    <a:pt x="68" y="322"/>
                  </a:lnTo>
                  <a:lnTo>
                    <a:pt x="68" y="344"/>
                  </a:lnTo>
                  <a:lnTo>
                    <a:pt x="74" y="344"/>
                  </a:lnTo>
                  <a:lnTo>
                    <a:pt x="74" y="366"/>
                  </a:lnTo>
                  <a:lnTo>
                    <a:pt x="80" y="366"/>
                  </a:lnTo>
                  <a:lnTo>
                    <a:pt x="80" y="386"/>
                  </a:lnTo>
                  <a:lnTo>
                    <a:pt x="84" y="386"/>
                  </a:lnTo>
                  <a:lnTo>
                    <a:pt x="84" y="398"/>
                  </a:lnTo>
                  <a:lnTo>
                    <a:pt x="92" y="398"/>
                  </a:lnTo>
                  <a:lnTo>
                    <a:pt x="92" y="412"/>
                  </a:lnTo>
                  <a:lnTo>
                    <a:pt x="96" y="412"/>
                  </a:lnTo>
                  <a:lnTo>
                    <a:pt x="96" y="435"/>
                  </a:lnTo>
                  <a:lnTo>
                    <a:pt x="102" y="435"/>
                  </a:lnTo>
                  <a:lnTo>
                    <a:pt x="102" y="451"/>
                  </a:lnTo>
                  <a:lnTo>
                    <a:pt x="110" y="451"/>
                  </a:lnTo>
                  <a:lnTo>
                    <a:pt x="110" y="467"/>
                  </a:lnTo>
                  <a:lnTo>
                    <a:pt x="116" y="467"/>
                  </a:lnTo>
                  <a:lnTo>
                    <a:pt x="116" y="483"/>
                  </a:lnTo>
                  <a:lnTo>
                    <a:pt x="122" y="483"/>
                  </a:lnTo>
                  <a:lnTo>
                    <a:pt x="122" y="497"/>
                  </a:lnTo>
                  <a:lnTo>
                    <a:pt x="128" y="497"/>
                  </a:lnTo>
                  <a:lnTo>
                    <a:pt x="128" y="511"/>
                  </a:lnTo>
                  <a:lnTo>
                    <a:pt x="134" y="511"/>
                  </a:lnTo>
                  <a:lnTo>
                    <a:pt x="134" y="521"/>
                  </a:lnTo>
                  <a:lnTo>
                    <a:pt x="144" y="521"/>
                  </a:lnTo>
                  <a:lnTo>
                    <a:pt x="144" y="541"/>
                  </a:lnTo>
                  <a:lnTo>
                    <a:pt x="152" y="541"/>
                  </a:lnTo>
                  <a:lnTo>
                    <a:pt x="152" y="551"/>
                  </a:lnTo>
                  <a:lnTo>
                    <a:pt x="158" y="551"/>
                  </a:lnTo>
                  <a:lnTo>
                    <a:pt x="158" y="561"/>
                  </a:lnTo>
                  <a:lnTo>
                    <a:pt x="166" y="561"/>
                  </a:lnTo>
                  <a:lnTo>
                    <a:pt x="166" y="571"/>
                  </a:lnTo>
                  <a:lnTo>
                    <a:pt x="172" y="571"/>
                  </a:lnTo>
                  <a:lnTo>
                    <a:pt x="172" y="579"/>
                  </a:lnTo>
                  <a:lnTo>
                    <a:pt x="178" y="579"/>
                  </a:lnTo>
                  <a:lnTo>
                    <a:pt x="178" y="587"/>
                  </a:lnTo>
                  <a:lnTo>
                    <a:pt x="188" y="587"/>
                  </a:lnTo>
                  <a:lnTo>
                    <a:pt x="188" y="605"/>
                  </a:lnTo>
                  <a:lnTo>
                    <a:pt x="202" y="605"/>
                  </a:lnTo>
                  <a:lnTo>
                    <a:pt x="202" y="613"/>
                  </a:lnTo>
                  <a:lnTo>
                    <a:pt x="206" y="613"/>
                  </a:lnTo>
                  <a:lnTo>
                    <a:pt x="206" y="627"/>
                  </a:lnTo>
                  <a:lnTo>
                    <a:pt x="212" y="627"/>
                  </a:lnTo>
                  <a:lnTo>
                    <a:pt x="212" y="633"/>
                  </a:lnTo>
                  <a:lnTo>
                    <a:pt x="220" y="633"/>
                  </a:lnTo>
                  <a:lnTo>
                    <a:pt x="220" y="641"/>
                  </a:lnTo>
                  <a:lnTo>
                    <a:pt x="232" y="641"/>
                  </a:lnTo>
                  <a:lnTo>
                    <a:pt x="232" y="651"/>
                  </a:lnTo>
                  <a:lnTo>
                    <a:pt x="242" y="651"/>
                  </a:lnTo>
                  <a:lnTo>
                    <a:pt x="242" y="663"/>
                  </a:lnTo>
                  <a:lnTo>
                    <a:pt x="252" y="663"/>
                  </a:lnTo>
                  <a:lnTo>
                    <a:pt x="252" y="667"/>
                  </a:lnTo>
                  <a:lnTo>
                    <a:pt x="262" y="667"/>
                  </a:lnTo>
                  <a:lnTo>
                    <a:pt x="262" y="675"/>
                  </a:lnTo>
                  <a:lnTo>
                    <a:pt x="276" y="675"/>
                  </a:lnTo>
                  <a:lnTo>
                    <a:pt x="276" y="687"/>
                  </a:lnTo>
                  <a:lnTo>
                    <a:pt x="290" y="687"/>
                  </a:lnTo>
                  <a:lnTo>
                    <a:pt x="290" y="693"/>
                  </a:lnTo>
                  <a:lnTo>
                    <a:pt x="304" y="693"/>
                  </a:lnTo>
                  <a:lnTo>
                    <a:pt x="304" y="701"/>
                  </a:lnTo>
                  <a:lnTo>
                    <a:pt x="314" y="701"/>
                  </a:lnTo>
                  <a:lnTo>
                    <a:pt x="314" y="709"/>
                  </a:lnTo>
                  <a:lnTo>
                    <a:pt x="320" y="709"/>
                  </a:lnTo>
                  <a:lnTo>
                    <a:pt x="320" y="715"/>
                  </a:lnTo>
                  <a:lnTo>
                    <a:pt x="336" y="715"/>
                  </a:lnTo>
                  <a:lnTo>
                    <a:pt x="336" y="717"/>
                  </a:lnTo>
                  <a:lnTo>
                    <a:pt x="344" y="717"/>
                  </a:lnTo>
                  <a:lnTo>
                    <a:pt x="344" y="729"/>
                  </a:lnTo>
                  <a:lnTo>
                    <a:pt x="352" y="729"/>
                  </a:lnTo>
                  <a:lnTo>
                    <a:pt x="352" y="733"/>
                  </a:lnTo>
                  <a:lnTo>
                    <a:pt x="372" y="733"/>
                  </a:lnTo>
                  <a:lnTo>
                    <a:pt x="372" y="739"/>
                  </a:lnTo>
                  <a:lnTo>
                    <a:pt x="378" y="739"/>
                  </a:lnTo>
                  <a:lnTo>
                    <a:pt x="378" y="745"/>
                  </a:lnTo>
                  <a:lnTo>
                    <a:pt x="392" y="745"/>
                  </a:lnTo>
                  <a:lnTo>
                    <a:pt x="392" y="751"/>
                  </a:lnTo>
                  <a:lnTo>
                    <a:pt x="405" y="751"/>
                  </a:lnTo>
                  <a:lnTo>
                    <a:pt x="405" y="757"/>
                  </a:lnTo>
                  <a:lnTo>
                    <a:pt x="415" y="757"/>
                  </a:lnTo>
                  <a:lnTo>
                    <a:pt x="415" y="761"/>
                  </a:lnTo>
                  <a:lnTo>
                    <a:pt x="429" y="761"/>
                  </a:lnTo>
                  <a:lnTo>
                    <a:pt x="429" y="765"/>
                  </a:lnTo>
                  <a:lnTo>
                    <a:pt x="445" y="765"/>
                  </a:lnTo>
                  <a:lnTo>
                    <a:pt x="445" y="771"/>
                  </a:lnTo>
                  <a:lnTo>
                    <a:pt x="459" y="771"/>
                  </a:lnTo>
                  <a:lnTo>
                    <a:pt x="459" y="775"/>
                  </a:lnTo>
                  <a:lnTo>
                    <a:pt x="479" y="775"/>
                  </a:lnTo>
                  <a:lnTo>
                    <a:pt x="479" y="781"/>
                  </a:lnTo>
                  <a:lnTo>
                    <a:pt x="507" y="781"/>
                  </a:lnTo>
                  <a:lnTo>
                    <a:pt x="507" y="785"/>
                  </a:lnTo>
                  <a:lnTo>
                    <a:pt x="527" y="785"/>
                  </a:lnTo>
                  <a:lnTo>
                    <a:pt x="527" y="789"/>
                  </a:lnTo>
                  <a:lnTo>
                    <a:pt x="571" y="789"/>
                  </a:lnTo>
                  <a:lnTo>
                    <a:pt x="571" y="793"/>
                  </a:lnTo>
                  <a:lnTo>
                    <a:pt x="587" y="793"/>
                  </a:lnTo>
                  <a:lnTo>
                    <a:pt x="587" y="799"/>
                  </a:lnTo>
                  <a:lnTo>
                    <a:pt x="655" y="799"/>
                  </a:lnTo>
                  <a:lnTo>
                    <a:pt x="655" y="805"/>
                  </a:lnTo>
                  <a:lnTo>
                    <a:pt x="721" y="805"/>
                  </a:lnTo>
                  <a:lnTo>
                    <a:pt x="721" y="811"/>
                  </a:lnTo>
                  <a:lnTo>
                    <a:pt x="795" y="811"/>
                  </a:lnTo>
                  <a:lnTo>
                    <a:pt x="795" y="817"/>
                  </a:lnTo>
                  <a:lnTo>
                    <a:pt x="832" y="817"/>
                  </a:lnTo>
                  <a:lnTo>
                    <a:pt x="832" y="821"/>
                  </a:lnTo>
                  <a:lnTo>
                    <a:pt x="1164" y="821"/>
                  </a:lnTo>
                  <a:lnTo>
                    <a:pt x="1164" y="829"/>
                  </a:lnTo>
                  <a:lnTo>
                    <a:pt x="1419" y="829"/>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grpSp>
        <p:nvGrpSpPr>
          <p:cNvPr id="225" name="Group 224">
            <a:extLst>
              <a:ext uri="{FF2B5EF4-FFF2-40B4-BE49-F238E27FC236}">
                <a16:creationId xmlns:a16="http://schemas.microsoft.com/office/drawing/2014/main" id="{6B9F5A39-5951-4AF2-B741-0E9B017FA42E}"/>
              </a:ext>
            </a:extLst>
          </p:cNvPr>
          <p:cNvGrpSpPr/>
          <p:nvPr/>
        </p:nvGrpSpPr>
        <p:grpSpPr>
          <a:xfrm>
            <a:off x="445052" y="3411941"/>
            <a:ext cx="3471273" cy="2515992"/>
            <a:chOff x="664127" y="3411941"/>
            <a:chExt cx="3471273" cy="2515992"/>
          </a:xfrm>
        </p:grpSpPr>
        <p:grpSp>
          <p:nvGrpSpPr>
            <p:cNvPr id="159" name="Group 158">
              <a:extLst>
                <a:ext uri="{FF2B5EF4-FFF2-40B4-BE49-F238E27FC236}">
                  <a16:creationId xmlns:a16="http://schemas.microsoft.com/office/drawing/2014/main" id="{21D82569-1D75-42C8-9D18-ECDB29606C1E}"/>
                </a:ext>
              </a:extLst>
            </p:cNvPr>
            <p:cNvGrpSpPr/>
            <p:nvPr/>
          </p:nvGrpSpPr>
          <p:grpSpPr>
            <a:xfrm>
              <a:off x="664127" y="3411941"/>
              <a:ext cx="3471273" cy="2515992"/>
              <a:chOff x="664127" y="3411941"/>
              <a:chExt cx="3471273" cy="2515992"/>
            </a:xfrm>
          </p:grpSpPr>
          <p:grpSp>
            <p:nvGrpSpPr>
              <p:cNvPr id="103" name="Group 102">
                <a:extLst>
                  <a:ext uri="{FF2B5EF4-FFF2-40B4-BE49-F238E27FC236}">
                    <a16:creationId xmlns:a16="http://schemas.microsoft.com/office/drawing/2014/main" id="{249418E6-AFFE-473A-812E-ABDB7805F305}"/>
                  </a:ext>
                </a:extLst>
              </p:cNvPr>
              <p:cNvGrpSpPr/>
              <p:nvPr/>
            </p:nvGrpSpPr>
            <p:grpSpPr>
              <a:xfrm>
                <a:off x="3130750" y="3710872"/>
                <a:ext cx="1004650" cy="504478"/>
                <a:chOff x="2054088" y="3829132"/>
                <a:chExt cx="1004650" cy="504478"/>
              </a:xfrm>
            </p:grpSpPr>
            <p:sp>
              <p:nvSpPr>
                <p:cNvPr id="10" name="TextBox 9">
                  <a:extLst>
                    <a:ext uri="{FF2B5EF4-FFF2-40B4-BE49-F238E27FC236}">
                      <a16:creationId xmlns:a16="http://schemas.microsoft.com/office/drawing/2014/main" id="{59A1B121-D222-479F-89CE-E4B2E5CADC23}"/>
                    </a:ext>
                  </a:extLst>
                </p:cNvPr>
                <p:cNvSpPr txBox="1"/>
                <p:nvPr/>
              </p:nvSpPr>
              <p:spPr>
                <a:xfrm>
                  <a:off x="2325495" y="3966562"/>
                  <a:ext cx="528972" cy="246221"/>
                </a:xfrm>
                <a:prstGeom prst="rect">
                  <a:avLst/>
                </a:prstGeom>
                <a:noFill/>
              </p:spPr>
              <p:txBody>
                <a:bodyPr wrap="square" rtlCol="0">
                  <a:spAutoFit/>
                </a:bodyPr>
                <a:lstStyle/>
                <a:p>
                  <a:r>
                    <a:rPr lang="en-GB" sz="1000" dirty="0">
                      <a:solidFill>
                        <a:schemeClr val="tx2"/>
                      </a:solidFill>
                      <a:ea typeface="Aileron" charset="0"/>
                      <a:cs typeface="Aileron" charset="0"/>
                    </a:rPr>
                    <a:t>RDS</a:t>
                  </a:r>
                </a:p>
              </p:txBody>
            </p:sp>
            <p:sp>
              <p:nvSpPr>
                <p:cNvPr id="11" name="TextBox 10">
                  <a:extLst>
                    <a:ext uri="{FF2B5EF4-FFF2-40B4-BE49-F238E27FC236}">
                      <a16:creationId xmlns:a16="http://schemas.microsoft.com/office/drawing/2014/main" id="{E823727D-107C-47A3-B390-6EABC1641F61}"/>
                    </a:ext>
                  </a:extLst>
                </p:cNvPr>
                <p:cNvSpPr txBox="1"/>
                <p:nvPr/>
              </p:nvSpPr>
              <p:spPr>
                <a:xfrm>
                  <a:off x="2325494" y="4087389"/>
                  <a:ext cx="643257" cy="246221"/>
                </a:xfrm>
                <a:prstGeom prst="rect">
                  <a:avLst/>
                </a:prstGeom>
                <a:noFill/>
              </p:spPr>
              <p:txBody>
                <a:bodyPr wrap="square" rtlCol="0">
                  <a:spAutoFit/>
                </a:bodyPr>
                <a:lstStyle/>
                <a:p>
                  <a:r>
                    <a:rPr lang="en-GB" sz="1000" dirty="0">
                      <a:solidFill>
                        <a:schemeClr val="tx2"/>
                      </a:solidFill>
                      <a:ea typeface="Aileron" charset="0"/>
                      <a:cs typeface="Aileron" charset="0"/>
                    </a:rPr>
                    <a:t>SDS</a:t>
                  </a:r>
                </a:p>
              </p:txBody>
            </p:sp>
            <p:sp>
              <p:nvSpPr>
                <p:cNvPr id="102" name="TextBox 101">
                  <a:extLst>
                    <a:ext uri="{FF2B5EF4-FFF2-40B4-BE49-F238E27FC236}">
                      <a16:creationId xmlns:a16="http://schemas.microsoft.com/office/drawing/2014/main" id="{7733BE69-7E1A-456A-9454-54EE00FCD8E6}"/>
                    </a:ext>
                  </a:extLst>
                </p:cNvPr>
                <p:cNvSpPr txBox="1"/>
                <p:nvPr/>
              </p:nvSpPr>
              <p:spPr>
                <a:xfrm>
                  <a:off x="2054088" y="3829132"/>
                  <a:ext cx="1004650" cy="246221"/>
                </a:xfrm>
                <a:prstGeom prst="rect">
                  <a:avLst/>
                </a:prstGeom>
                <a:noFill/>
              </p:spPr>
              <p:txBody>
                <a:bodyPr wrap="square" rtlCol="0">
                  <a:spAutoFit/>
                </a:bodyPr>
                <a:lstStyle/>
                <a:p>
                  <a:r>
                    <a:rPr lang="en-GB" sz="1000" dirty="0">
                      <a:solidFill>
                        <a:schemeClr val="tx2"/>
                      </a:solidFill>
                      <a:ea typeface="Aileron" charset="0"/>
                      <a:cs typeface="Aileron" charset="0"/>
                    </a:rPr>
                    <a:t>Legend</a:t>
                  </a:r>
                </a:p>
              </p:txBody>
            </p:sp>
          </p:grpSp>
          <p:grpSp>
            <p:nvGrpSpPr>
              <p:cNvPr id="108" name="Group 107">
                <a:extLst>
                  <a:ext uri="{FF2B5EF4-FFF2-40B4-BE49-F238E27FC236}">
                    <a16:creationId xmlns:a16="http://schemas.microsoft.com/office/drawing/2014/main" id="{04668366-7B93-4E22-AF37-A249F0EA53C8}"/>
                  </a:ext>
                </a:extLst>
              </p:cNvPr>
              <p:cNvGrpSpPr/>
              <p:nvPr/>
            </p:nvGrpSpPr>
            <p:grpSpPr>
              <a:xfrm>
                <a:off x="840043" y="3621918"/>
                <a:ext cx="3222133" cy="2306015"/>
                <a:chOff x="840043" y="3621918"/>
                <a:chExt cx="3222133" cy="2306015"/>
              </a:xfrm>
            </p:grpSpPr>
            <p:cxnSp>
              <p:nvCxnSpPr>
                <p:cNvPr id="30" name="Straight Connector 29">
                  <a:extLst>
                    <a:ext uri="{FF2B5EF4-FFF2-40B4-BE49-F238E27FC236}">
                      <a16:creationId xmlns:a16="http://schemas.microsoft.com/office/drawing/2014/main" id="{C1CE704F-45EE-4AAC-8336-544EC84E5E75}"/>
                    </a:ext>
                  </a:extLst>
                </p:cNvPr>
                <p:cNvCxnSpPr>
                  <a:cxnSpLocks/>
                </p:cNvCxnSpPr>
                <p:nvPr/>
              </p:nvCxnSpPr>
              <p:spPr>
                <a:xfrm>
                  <a:off x="1493236" y="3765494"/>
                  <a:ext cx="0" cy="1368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9906EEDB-89F6-4176-B186-82557CBF1550}"/>
                    </a:ext>
                  </a:extLst>
                </p:cNvPr>
                <p:cNvCxnSpPr>
                  <a:cxnSpLocks/>
                </p:cNvCxnSpPr>
                <p:nvPr/>
              </p:nvCxnSpPr>
              <p:spPr>
                <a:xfrm flipV="1">
                  <a:off x="1479806" y="5125637"/>
                  <a:ext cx="2314800" cy="1"/>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85" name="Group 84">
                  <a:extLst>
                    <a:ext uri="{FF2B5EF4-FFF2-40B4-BE49-F238E27FC236}">
                      <a16:creationId xmlns:a16="http://schemas.microsoft.com/office/drawing/2014/main" id="{32DEA554-DC13-4A49-A0EE-981A8FFC0F34}"/>
                    </a:ext>
                  </a:extLst>
                </p:cNvPr>
                <p:cNvGrpSpPr/>
                <p:nvPr/>
              </p:nvGrpSpPr>
              <p:grpSpPr>
                <a:xfrm>
                  <a:off x="1686505" y="5110715"/>
                  <a:ext cx="2344017" cy="261610"/>
                  <a:chOff x="1686505" y="5110715"/>
                  <a:chExt cx="2344017" cy="261610"/>
                </a:xfrm>
              </p:grpSpPr>
              <p:sp>
                <p:nvSpPr>
                  <p:cNvPr id="47" name="TextBox 46">
                    <a:extLst>
                      <a:ext uri="{FF2B5EF4-FFF2-40B4-BE49-F238E27FC236}">
                        <a16:creationId xmlns:a16="http://schemas.microsoft.com/office/drawing/2014/main" id="{7A51FDC0-A2CB-48E5-AB1F-7AC62203A86D}"/>
                      </a:ext>
                    </a:extLst>
                  </p:cNvPr>
                  <p:cNvSpPr txBox="1"/>
                  <p:nvPr/>
                </p:nvSpPr>
                <p:spPr>
                  <a:xfrm>
                    <a:off x="1686505"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20</a:t>
                    </a:r>
                  </a:p>
                </p:txBody>
              </p:sp>
              <p:sp>
                <p:nvSpPr>
                  <p:cNvPr id="48" name="TextBox 47">
                    <a:extLst>
                      <a:ext uri="{FF2B5EF4-FFF2-40B4-BE49-F238E27FC236}">
                        <a16:creationId xmlns:a16="http://schemas.microsoft.com/office/drawing/2014/main" id="{F01EF997-0125-46F3-AF0F-1F1CA7AC0390}"/>
                      </a:ext>
                    </a:extLst>
                  </p:cNvPr>
                  <p:cNvSpPr txBox="1"/>
                  <p:nvPr/>
                </p:nvSpPr>
                <p:spPr>
                  <a:xfrm>
                    <a:off x="2155776"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40</a:t>
                    </a:r>
                  </a:p>
                </p:txBody>
              </p:sp>
              <p:sp>
                <p:nvSpPr>
                  <p:cNvPr id="49" name="TextBox 48">
                    <a:extLst>
                      <a:ext uri="{FF2B5EF4-FFF2-40B4-BE49-F238E27FC236}">
                        <a16:creationId xmlns:a16="http://schemas.microsoft.com/office/drawing/2014/main" id="{BC0F7028-07B6-4FA0-A3E7-A17A776B0195}"/>
                      </a:ext>
                    </a:extLst>
                  </p:cNvPr>
                  <p:cNvSpPr txBox="1"/>
                  <p:nvPr/>
                </p:nvSpPr>
                <p:spPr>
                  <a:xfrm>
                    <a:off x="2596583"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60</a:t>
                    </a:r>
                  </a:p>
                </p:txBody>
              </p:sp>
              <p:sp>
                <p:nvSpPr>
                  <p:cNvPr id="50" name="TextBox 49">
                    <a:extLst>
                      <a:ext uri="{FF2B5EF4-FFF2-40B4-BE49-F238E27FC236}">
                        <a16:creationId xmlns:a16="http://schemas.microsoft.com/office/drawing/2014/main" id="{8C945140-93D2-4CE8-8F1F-73E34B3C71A2}"/>
                      </a:ext>
                    </a:extLst>
                  </p:cNvPr>
                  <p:cNvSpPr txBox="1"/>
                  <p:nvPr/>
                </p:nvSpPr>
                <p:spPr>
                  <a:xfrm>
                    <a:off x="3058738"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80</a:t>
                    </a:r>
                  </a:p>
                </p:txBody>
              </p:sp>
              <p:sp>
                <p:nvSpPr>
                  <p:cNvPr id="51" name="TextBox 50">
                    <a:extLst>
                      <a:ext uri="{FF2B5EF4-FFF2-40B4-BE49-F238E27FC236}">
                        <a16:creationId xmlns:a16="http://schemas.microsoft.com/office/drawing/2014/main" id="{3A672768-275C-4A0C-B6F1-B92764973DF6}"/>
                      </a:ext>
                    </a:extLst>
                  </p:cNvPr>
                  <p:cNvSpPr txBox="1"/>
                  <p:nvPr/>
                </p:nvSpPr>
                <p:spPr>
                  <a:xfrm>
                    <a:off x="3528009" y="5110715"/>
                    <a:ext cx="502513" cy="261610"/>
                  </a:xfrm>
                  <a:prstGeom prst="rect">
                    <a:avLst/>
                  </a:prstGeom>
                  <a:noFill/>
                </p:spPr>
                <p:txBody>
                  <a:bodyPr wrap="square" rtlCol="0">
                    <a:spAutoFit/>
                  </a:bodyPr>
                  <a:lstStyle/>
                  <a:p>
                    <a:pPr algn="ctr"/>
                    <a:r>
                      <a:rPr lang="en-GB" sz="1100" dirty="0">
                        <a:solidFill>
                          <a:schemeClr val="tx2"/>
                        </a:solidFill>
                        <a:ea typeface="Aileron" charset="0"/>
                        <a:cs typeface="Aileron" charset="0"/>
                      </a:rPr>
                      <a:t>100</a:t>
                    </a:r>
                  </a:p>
                </p:txBody>
              </p:sp>
            </p:grpSp>
            <p:grpSp>
              <p:nvGrpSpPr>
                <p:cNvPr id="32" name="Group 31">
                  <a:extLst>
                    <a:ext uri="{FF2B5EF4-FFF2-40B4-BE49-F238E27FC236}">
                      <a16:creationId xmlns:a16="http://schemas.microsoft.com/office/drawing/2014/main" id="{64BF49AB-371E-4224-9A42-7FE2978B1DD0}"/>
                    </a:ext>
                  </a:extLst>
                </p:cNvPr>
                <p:cNvGrpSpPr/>
                <p:nvPr/>
              </p:nvGrpSpPr>
              <p:grpSpPr>
                <a:xfrm>
                  <a:off x="1937762" y="5114916"/>
                  <a:ext cx="1848790" cy="54000"/>
                  <a:chOff x="7434960" y="4480866"/>
                  <a:chExt cx="1848790" cy="54000"/>
                </a:xfrm>
              </p:grpSpPr>
              <p:cxnSp>
                <p:nvCxnSpPr>
                  <p:cNvPr id="69" name="Straight Connector 68">
                    <a:extLst>
                      <a:ext uri="{FF2B5EF4-FFF2-40B4-BE49-F238E27FC236}">
                        <a16:creationId xmlns:a16="http://schemas.microsoft.com/office/drawing/2014/main" id="{59FECB6C-A6F8-4C46-BCCB-1C89F8EA6E5E}"/>
                      </a:ext>
                    </a:extLst>
                  </p:cNvPr>
                  <p:cNvCxnSpPr>
                    <a:cxnSpLocks/>
                  </p:cNvCxnSpPr>
                  <p:nvPr/>
                </p:nvCxnSpPr>
                <p:spPr>
                  <a:xfrm>
                    <a:off x="743496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1C5766A3-907A-4176-A10C-264491DF3452}"/>
                      </a:ext>
                    </a:extLst>
                  </p:cNvPr>
                  <p:cNvCxnSpPr>
                    <a:cxnSpLocks/>
                  </p:cNvCxnSpPr>
                  <p:nvPr/>
                </p:nvCxnSpPr>
                <p:spPr>
                  <a:xfrm>
                    <a:off x="7903901"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388F5925-FB26-4D65-94D6-699BA706ED8F}"/>
                      </a:ext>
                    </a:extLst>
                  </p:cNvPr>
                  <p:cNvCxnSpPr>
                    <a:cxnSpLocks/>
                  </p:cNvCxnSpPr>
                  <p:nvPr/>
                </p:nvCxnSpPr>
                <p:spPr>
                  <a:xfrm>
                    <a:off x="8351664"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25C8DE57-0645-4322-8879-01B5653031CA}"/>
                      </a:ext>
                    </a:extLst>
                  </p:cNvPr>
                  <p:cNvCxnSpPr>
                    <a:cxnSpLocks/>
                  </p:cNvCxnSpPr>
                  <p:nvPr/>
                </p:nvCxnSpPr>
                <p:spPr>
                  <a:xfrm>
                    <a:off x="8819449"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7CC621F7-9BC7-4E13-9290-35F2A139C7F0}"/>
                      </a:ext>
                    </a:extLst>
                  </p:cNvPr>
                  <p:cNvCxnSpPr>
                    <a:cxnSpLocks/>
                  </p:cNvCxnSpPr>
                  <p:nvPr/>
                </p:nvCxnSpPr>
                <p:spPr>
                  <a:xfrm>
                    <a:off x="9283750"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5" name="Group 4">
                  <a:extLst>
                    <a:ext uri="{FF2B5EF4-FFF2-40B4-BE49-F238E27FC236}">
                      <a16:creationId xmlns:a16="http://schemas.microsoft.com/office/drawing/2014/main" id="{E6B5D331-64EA-4520-B872-BA54AF5E9D96}"/>
                    </a:ext>
                  </a:extLst>
                </p:cNvPr>
                <p:cNvGrpSpPr/>
                <p:nvPr/>
              </p:nvGrpSpPr>
              <p:grpSpPr>
                <a:xfrm>
                  <a:off x="990723" y="3621918"/>
                  <a:ext cx="502518" cy="1720049"/>
                  <a:chOff x="990723" y="3621918"/>
                  <a:chExt cx="502518" cy="1720049"/>
                </a:xfrm>
              </p:grpSpPr>
              <p:grpSp>
                <p:nvGrpSpPr>
                  <p:cNvPr id="34" name="Group 33">
                    <a:extLst>
                      <a:ext uri="{FF2B5EF4-FFF2-40B4-BE49-F238E27FC236}">
                        <a16:creationId xmlns:a16="http://schemas.microsoft.com/office/drawing/2014/main" id="{820DB9BA-51DE-4E6C-87D9-40CEBAE6D754}"/>
                      </a:ext>
                    </a:extLst>
                  </p:cNvPr>
                  <p:cNvGrpSpPr/>
                  <p:nvPr/>
                </p:nvGrpSpPr>
                <p:grpSpPr>
                  <a:xfrm>
                    <a:off x="990723" y="3621918"/>
                    <a:ext cx="502513" cy="1720049"/>
                    <a:chOff x="6487921" y="2987868"/>
                    <a:chExt cx="502513" cy="1720049"/>
                  </a:xfrm>
                </p:grpSpPr>
                <p:sp>
                  <p:nvSpPr>
                    <p:cNvPr id="56" name="TextBox 55">
                      <a:extLst>
                        <a:ext uri="{FF2B5EF4-FFF2-40B4-BE49-F238E27FC236}">
                          <a16:creationId xmlns:a16="http://schemas.microsoft.com/office/drawing/2014/main" id="{D4A184BD-6E03-4B2E-98F9-05541DA3B83B}"/>
                        </a:ext>
                      </a:extLst>
                    </p:cNvPr>
                    <p:cNvSpPr txBox="1"/>
                    <p:nvPr/>
                  </p:nvSpPr>
                  <p:spPr>
                    <a:xfrm>
                      <a:off x="6487921" y="2987868"/>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1.0</a:t>
                      </a:r>
                    </a:p>
                  </p:txBody>
                </p:sp>
                <p:sp>
                  <p:nvSpPr>
                    <p:cNvPr id="57" name="TextBox 56">
                      <a:extLst>
                        <a:ext uri="{FF2B5EF4-FFF2-40B4-BE49-F238E27FC236}">
                          <a16:creationId xmlns:a16="http://schemas.microsoft.com/office/drawing/2014/main" id="{5E510B82-1550-42E8-8159-343BAFAA398C}"/>
                        </a:ext>
                      </a:extLst>
                    </p:cNvPr>
                    <p:cNvSpPr txBox="1"/>
                    <p:nvPr/>
                  </p:nvSpPr>
                  <p:spPr>
                    <a:xfrm>
                      <a:off x="6487921" y="3255293"/>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0.8</a:t>
                      </a:r>
                    </a:p>
                  </p:txBody>
                </p:sp>
                <p:sp>
                  <p:nvSpPr>
                    <p:cNvPr id="58" name="TextBox 57">
                      <a:extLst>
                        <a:ext uri="{FF2B5EF4-FFF2-40B4-BE49-F238E27FC236}">
                          <a16:creationId xmlns:a16="http://schemas.microsoft.com/office/drawing/2014/main" id="{2C031217-62B0-429A-A5B8-D370A30D60F6}"/>
                        </a:ext>
                      </a:extLst>
                    </p:cNvPr>
                    <p:cNvSpPr txBox="1"/>
                    <p:nvPr/>
                  </p:nvSpPr>
                  <p:spPr>
                    <a:xfrm>
                      <a:off x="6487921" y="354837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0.6</a:t>
                      </a:r>
                    </a:p>
                  </p:txBody>
                </p:sp>
                <p:sp>
                  <p:nvSpPr>
                    <p:cNvPr id="59" name="TextBox 58">
                      <a:extLst>
                        <a:ext uri="{FF2B5EF4-FFF2-40B4-BE49-F238E27FC236}">
                          <a16:creationId xmlns:a16="http://schemas.microsoft.com/office/drawing/2014/main" id="{F8D3B7A6-9A64-482C-8BBB-0F94D452D8AC}"/>
                        </a:ext>
                      </a:extLst>
                    </p:cNvPr>
                    <p:cNvSpPr txBox="1"/>
                    <p:nvPr/>
                  </p:nvSpPr>
                  <p:spPr>
                    <a:xfrm>
                      <a:off x="6487921" y="3786174"/>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0.4</a:t>
                      </a:r>
                    </a:p>
                  </p:txBody>
                </p:sp>
                <p:sp>
                  <p:nvSpPr>
                    <p:cNvPr id="60" name="TextBox 59">
                      <a:extLst>
                        <a:ext uri="{FF2B5EF4-FFF2-40B4-BE49-F238E27FC236}">
                          <a16:creationId xmlns:a16="http://schemas.microsoft.com/office/drawing/2014/main" id="{7303C8CC-7833-4DEA-93F0-5DC957019FFB}"/>
                        </a:ext>
                      </a:extLst>
                    </p:cNvPr>
                    <p:cNvSpPr txBox="1"/>
                    <p:nvPr/>
                  </p:nvSpPr>
                  <p:spPr>
                    <a:xfrm>
                      <a:off x="6487921" y="405715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0.2</a:t>
                      </a:r>
                    </a:p>
                  </p:txBody>
                </p:sp>
                <p:sp>
                  <p:nvSpPr>
                    <p:cNvPr id="61" name="TextBox 60">
                      <a:extLst>
                        <a:ext uri="{FF2B5EF4-FFF2-40B4-BE49-F238E27FC236}">
                          <a16:creationId xmlns:a16="http://schemas.microsoft.com/office/drawing/2014/main" id="{7C6C79DB-9CB9-4F13-B997-5884DB14A532}"/>
                        </a:ext>
                      </a:extLst>
                    </p:cNvPr>
                    <p:cNvSpPr txBox="1"/>
                    <p:nvPr/>
                  </p:nvSpPr>
                  <p:spPr>
                    <a:xfrm>
                      <a:off x="6487921" y="4446307"/>
                      <a:ext cx="502513" cy="261610"/>
                    </a:xfrm>
                    <a:prstGeom prst="rect">
                      <a:avLst/>
                    </a:prstGeom>
                    <a:noFill/>
                  </p:spPr>
                  <p:txBody>
                    <a:bodyPr wrap="square" rtlCol="0">
                      <a:spAutoFit/>
                    </a:bodyPr>
                    <a:lstStyle/>
                    <a:p>
                      <a:pPr algn="r"/>
                      <a:r>
                        <a:rPr lang="en-GB" sz="1100" dirty="0">
                          <a:solidFill>
                            <a:schemeClr val="tx2"/>
                          </a:solidFill>
                          <a:ea typeface="Aileron" charset="0"/>
                          <a:cs typeface="Aileron" charset="0"/>
                        </a:rPr>
                        <a:t>0</a:t>
                      </a:r>
                    </a:p>
                  </p:txBody>
                </p:sp>
              </p:grpSp>
              <p:grpSp>
                <p:nvGrpSpPr>
                  <p:cNvPr id="33" name="Group 32">
                    <a:extLst>
                      <a:ext uri="{FF2B5EF4-FFF2-40B4-BE49-F238E27FC236}">
                        <a16:creationId xmlns:a16="http://schemas.microsoft.com/office/drawing/2014/main" id="{DDDEC4CF-01BE-4B10-A992-BE5F77D5DB2A}"/>
                      </a:ext>
                    </a:extLst>
                  </p:cNvPr>
                  <p:cNvGrpSpPr/>
                  <p:nvPr/>
                </p:nvGrpSpPr>
                <p:grpSpPr>
                  <a:xfrm rot="16200000">
                    <a:off x="931845" y="4283700"/>
                    <a:ext cx="1068789" cy="54002"/>
                    <a:chOff x="7537974" y="4480866"/>
                    <a:chExt cx="1068789" cy="54002"/>
                  </a:xfrm>
                </p:grpSpPr>
                <p:cxnSp>
                  <p:nvCxnSpPr>
                    <p:cNvPr id="63" name="Straight Connector 62">
                      <a:extLst>
                        <a:ext uri="{FF2B5EF4-FFF2-40B4-BE49-F238E27FC236}">
                          <a16:creationId xmlns:a16="http://schemas.microsoft.com/office/drawing/2014/main" id="{E1D4EE3E-AD20-4B10-A047-5B8FE8694873}"/>
                        </a:ext>
                      </a:extLst>
                    </p:cNvPr>
                    <p:cNvCxnSpPr>
                      <a:cxnSpLocks/>
                    </p:cNvCxnSpPr>
                    <p:nvPr/>
                  </p:nvCxnSpPr>
                  <p:spPr>
                    <a:xfrm>
                      <a:off x="7537974" y="448086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CFC6893E-6C92-43C9-A606-0AE70BA34CA9}"/>
                        </a:ext>
                      </a:extLst>
                    </p:cNvPr>
                    <p:cNvCxnSpPr>
                      <a:cxnSpLocks/>
                    </p:cNvCxnSpPr>
                    <p:nvPr/>
                  </p:nvCxnSpPr>
                  <p:spPr>
                    <a:xfrm>
                      <a:off x="7804412"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a:extLst>
                        <a:ext uri="{FF2B5EF4-FFF2-40B4-BE49-F238E27FC236}">
                          <a16:creationId xmlns:a16="http://schemas.microsoft.com/office/drawing/2014/main" id="{CBD08AAC-430F-40A9-9D93-BA8BB0D9476C}"/>
                        </a:ext>
                      </a:extLst>
                    </p:cNvPr>
                    <p:cNvCxnSpPr>
                      <a:cxnSpLocks/>
                    </p:cNvCxnSpPr>
                    <p:nvPr/>
                  </p:nvCxnSpPr>
                  <p:spPr>
                    <a:xfrm>
                      <a:off x="8067951"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305599EA-7467-4461-978A-949EDC665053}"/>
                        </a:ext>
                      </a:extLst>
                    </p:cNvPr>
                    <p:cNvCxnSpPr>
                      <a:cxnSpLocks/>
                    </p:cNvCxnSpPr>
                    <p:nvPr/>
                  </p:nvCxnSpPr>
                  <p:spPr>
                    <a:xfrm>
                      <a:off x="8341827" y="4480866"/>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a:extLst>
                        <a:ext uri="{FF2B5EF4-FFF2-40B4-BE49-F238E27FC236}">
                          <a16:creationId xmlns:a16="http://schemas.microsoft.com/office/drawing/2014/main" id="{912701B2-AF60-4619-BC56-72E6B3A7D245}"/>
                        </a:ext>
                      </a:extLst>
                    </p:cNvPr>
                    <p:cNvCxnSpPr>
                      <a:cxnSpLocks/>
                    </p:cNvCxnSpPr>
                    <p:nvPr/>
                  </p:nvCxnSpPr>
                  <p:spPr>
                    <a:xfrm>
                      <a:off x="8606763" y="4480868"/>
                      <a:ext cx="0" cy="54000"/>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35" name="TextBox 34">
                  <a:extLst>
                    <a:ext uri="{FF2B5EF4-FFF2-40B4-BE49-F238E27FC236}">
                      <a16:creationId xmlns:a16="http://schemas.microsoft.com/office/drawing/2014/main" id="{1C98C391-C4C1-4EBB-9D41-028169E483A4}"/>
                    </a:ext>
                  </a:extLst>
                </p:cNvPr>
                <p:cNvSpPr txBox="1"/>
                <p:nvPr/>
              </p:nvSpPr>
              <p:spPr>
                <a:xfrm rot="16200000">
                  <a:off x="295352" y="4312588"/>
                  <a:ext cx="1350992"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Survival Probability</a:t>
                  </a:r>
                </a:p>
              </p:txBody>
            </p:sp>
            <p:sp>
              <p:nvSpPr>
                <p:cNvPr id="38" name="TextBox 37">
                  <a:extLst>
                    <a:ext uri="{FF2B5EF4-FFF2-40B4-BE49-F238E27FC236}">
                      <a16:creationId xmlns:a16="http://schemas.microsoft.com/office/drawing/2014/main" id="{69142CEB-446A-402C-9454-97A0E7AFBF3C}"/>
                    </a:ext>
                  </a:extLst>
                </p:cNvPr>
                <p:cNvSpPr txBox="1"/>
                <p:nvPr/>
              </p:nvSpPr>
              <p:spPr>
                <a:xfrm>
                  <a:off x="1496552" y="5302783"/>
                  <a:ext cx="2314800" cy="261610"/>
                </a:xfrm>
                <a:prstGeom prst="rect">
                  <a:avLst/>
                </a:prstGeom>
                <a:noFill/>
              </p:spPr>
              <p:txBody>
                <a:bodyPr wrap="square" rtlCol="0">
                  <a:spAutoFit/>
                </a:bodyPr>
                <a:lstStyle/>
                <a:p>
                  <a:pPr algn="ctr"/>
                  <a:r>
                    <a:rPr lang="en-GB" sz="1100" b="1" dirty="0">
                      <a:solidFill>
                        <a:schemeClr val="tx2"/>
                      </a:solidFill>
                      <a:ea typeface="Aileron" charset="0"/>
                      <a:cs typeface="Aileron" charset="0"/>
                    </a:rPr>
                    <a:t>Time (weeks)</a:t>
                  </a:r>
                </a:p>
              </p:txBody>
            </p:sp>
            <p:grpSp>
              <p:nvGrpSpPr>
                <p:cNvPr id="86" name="Group 85">
                  <a:extLst>
                    <a:ext uri="{FF2B5EF4-FFF2-40B4-BE49-F238E27FC236}">
                      <a16:creationId xmlns:a16="http://schemas.microsoft.com/office/drawing/2014/main" id="{5BC357DD-2EFE-4022-8D39-90B8E6156E07}"/>
                    </a:ext>
                  </a:extLst>
                </p:cNvPr>
                <p:cNvGrpSpPr/>
                <p:nvPr/>
              </p:nvGrpSpPr>
              <p:grpSpPr>
                <a:xfrm>
                  <a:off x="1006077" y="5517945"/>
                  <a:ext cx="3056099" cy="254391"/>
                  <a:chOff x="974423" y="5110715"/>
                  <a:chExt cx="3056099" cy="254391"/>
                </a:xfrm>
              </p:grpSpPr>
              <p:sp>
                <p:nvSpPr>
                  <p:cNvPr id="87" name="TextBox 86">
                    <a:extLst>
                      <a:ext uri="{FF2B5EF4-FFF2-40B4-BE49-F238E27FC236}">
                        <a16:creationId xmlns:a16="http://schemas.microsoft.com/office/drawing/2014/main" id="{CBF93A86-A7F6-47FB-82AA-421D6FE7BE2E}"/>
                      </a:ext>
                    </a:extLst>
                  </p:cNvPr>
                  <p:cNvSpPr txBox="1"/>
                  <p:nvPr/>
                </p:nvSpPr>
                <p:spPr>
                  <a:xfrm>
                    <a:off x="1686505"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275</a:t>
                    </a:r>
                  </a:p>
                </p:txBody>
              </p:sp>
              <p:sp>
                <p:nvSpPr>
                  <p:cNvPr id="88" name="TextBox 87">
                    <a:extLst>
                      <a:ext uri="{FF2B5EF4-FFF2-40B4-BE49-F238E27FC236}">
                        <a16:creationId xmlns:a16="http://schemas.microsoft.com/office/drawing/2014/main" id="{7A24A385-2A87-48F7-AB99-CC91628FF15B}"/>
                      </a:ext>
                    </a:extLst>
                  </p:cNvPr>
                  <p:cNvSpPr txBox="1"/>
                  <p:nvPr/>
                </p:nvSpPr>
                <p:spPr>
                  <a:xfrm>
                    <a:off x="2155776"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61</a:t>
                    </a:r>
                  </a:p>
                </p:txBody>
              </p:sp>
              <p:sp>
                <p:nvSpPr>
                  <p:cNvPr id="89" name="TextBox 88">
                    <a:extLst>
                      <a:ext uri="{FF2B5EF4-FFF2-40B4-BE49-F238E27FC236}">
                        <a16:creationId xmlns:a16="http://schemas.microsoft.com/office/drawing/2014/main" id="{07351F5F-1542-4AAD-99B4-4712A99A2FFF}"/>
                      </a:ext>
                    </a:extLst>
                  </p:cNvPr>
                  <p:cNvSpPr txBox="1"/>
                  <p:nvPr/>
                </p:nvSpPr>
                <p:spPr>
                  <a:xfrm>
                    <a:off x="2596583"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15</a:t>
                    </a:r>
                  </a:p>
                </p:txBody>
              </p:sp>
              <p:sp>
                <p:nvSpPr>
                  <p:cNvPr id="90" name="TextBox 89">
                    <a:extLst>
                      <a:ext uri="{FF2B5EF4-FFF2-40B4-BE49-F238E27FC236}">
                        <a16:creationId xmlns:a16="http://schemas.microsoft.com/office/drawing/2014/main" id="{28A73AD4-3B7F-4319-8FFC-C1D82CB68374}"/>
                      </a:ext>
                    </a:extLst>
                  </p:cNvPr>
                  <p:cNvSpPr txBox="1"/>
                  <p:nvPr/>
                </p:nvSpPr>
                <p:spPr>
                  <a:xfrm>
                    <a:off x="3058738"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3</a:t>
                    </a:r>
                  </a:p>
                </p:txBody>
              </p:sp>
              <p:sp>
                <p:nvSpPr>
                  <p:cNvPr id="91" name="TextBox 90">
                    <a:extLst>
                      <a:ext uri="{FF2B5EF4-FFF2-40B4-BE49-F238E27FC236}">
                        <a16:creationId xmlns:a16="http://schemas.microsoft.com/office/drawing/2014/main" id="{C2AA59EE-A6C2-4E15-8D4D-0631D153A158}"/>
                      </a:ext>
                    </a:extLst>
                  </p:cNvPr>
                  <p:cNvSpPr txBox="1"/>
                  <p:nvPr/>
                </p:nvSpPr>
                <p:spPr>
                  <a:xfrm>
                    <a:off x="3528009" y="511071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0</a:t>
                    </a:r>
                  </a:p>
                </p:txBody>
              </p:sp>
              <p:sp>
                <p:nvSpPr>
                  <p:cNvPr id="92" name="TextBox 91">
                    <a:extLst>
                      <a:ext uri="{FF2B5EF4-FFF2-40B4-BE49-F238E27FC236}">
                        <a16:creationId xmlns:a16="http://schemas.microsoft.com/office/drawing/2014/main" id="{686783C5-EC81-4AC5-82F7-4CC6371C141C}"/>
                      </a:ext>
                    </a:extLst>
                  </p:cNvPr>
                  <p:cNvSpPr txBox="1"/>
                  <p:nvPr/>
                </p:nvSpPr>
                <p:spPr>
                  <a:xfrm>
                    <a:off x="1330464" y="5111190"/>
                    <a:ext cx="502513" cy="253916"/>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1,809</a:t>
                    </a:r>
                  </a:p>
                </p:txBody>
              </p:sp>
              <p:sp>
                <p:nvSpPr>
                  <p:cNvPr id="93" name="TextBox 92">
                    <a:extLst>
                      <a:ext uri="{FF2B5EF4-FFF2-40B4-BE49-F238E27FC236}">
                        <a16:creationId xmlns:a16="http://schemas.microsoft.com/office/drawing/2014/main" id="{8F310C52-B7B8-486B-B227-2502F82239A3}"/>
                      </a:ext>
                    </a:extLst>
                  </p:cNvPr>
                  <p:cNvSpPr txBox="1"/>
                  <p:nvPr/>
                </p:nvSpPr>
                <p:spPr>
                  <a:xfrm>
                    <a:off x="974423" y="5111665"/>
                    <a:ext cx="502513" cy="246221"/>
                  </a:xfrm>
                  <a:prstGeom prst="rect">
                    <a:avLst/>
                  </a:prstGeom>
                  <a:noFill/>
                </p:spPr>
                <p:txBody>
                  <a:bodyPr wrap="square" rtlCol="0">
                    <a:spAutoFit/>
                  </a:bodyPr>
                  <a:lstStyle/>
                  <a:p>
                    <a:pPr algn="ctr"/>
                    <a:r>
                      <a:rPr lang="en-GB" sz="1000" dirty="0">
                        <a:solidFill>
                          <a:schemeClr val="bg2">
                            <a:lumMod val="50000"/>
                          </a:schemeClr>
                        </a:solidFill>
                        <a:ea typeface="Aileron" charset="0"/>
                        <a:cs typeface="Aileron" charset="0"/>
                      </a:rPr>
                      <a:t>RDS</a:t>
                    </a:r>
                  </a:p>
                </p:txBody>
              </p:sp>
            </p:grpSp>
            <p:grpSp>
              <p:nvGrpSpPr>
                <p:cNvPr id="94" name="Group 93">
                  <a:extLst>
                    <a:ext uri="{FF2B5EF4-FFF2-40B4-BE49-F238E27FC236}">
                      <a16:creationId xmlns:a16="http://schemas.microsoft.com/office/drawing/2014/main" id="{9453AEB9-EE26-4D08-9B28-B29318D64374}"/>
                    </a:ext>
                  </a:extLst>
                </p:cNvPr>
                <p:cNvGrpSpPr/>
                <p:nvPr/>
              </p:nvGrpSpPr>
              <p:grpSpPr>
                <a:xfrm>
                  <a:off x="1006077" y="5673542"/>
                  <a:ext cx="3056099" cy="254391"/>
                  <a:chOff x="974423" y="5110715"/>
                  <a:chExt cx="3056099" cy="254391"/>
                </a:xfrm>
              </p:grpSpPr>
              <p:sp>
                <p:nvSpPr>
                  <p:cNvPr id="95" name="TextBox 94">
                    <a:extLst>
                      <a:ext uri="{FF2B5EF4-FFF2-40B4-BE49-F238E27FC236}">
                        <a16:creationId xmlns:a16="http://schemas.microsoft.com/office/drawing/2014/main" id="{DA2A82B9-AF03-483C-851A-EFA2633A06A5}"/>
                      </a:ext>
                    </a:extLst>
                  </p:cNvPr>
                  <p:cNvSpPr txBox="1"/>
                  <p:nvPr/>
                </p:nvSpPr>
                <p:spPr>
                  <a:xfrm>
                    <a:off x="1686505"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562</a:t>
                    </a:r>
                  </a:p>
                </p:txBody>
              </p:sp>
              <p:sp>
                <p:nvSpPr>
                  <p:cNvPr id="96" name="TextBox 95">
                    <a:extLst>
                      <a:ext uri="{FF2B5EF4-FFF2-40B4-BE49-F238E27FC236}">
                        <a16:creationId xmlns:a16="http://schemas.microsoft.com/office/drawing/2014/main" id="{A3E3A289-05A7-4245-9CAE-317445BF551A}"/>
                      </a:ext>
                    </a:extLst>
                  </p:cNvPr>
                  <p:cNvSpPr txBox="1"/>
                  <p:nvPr/>
                </p:nvSpPr>
                <p:spPr>
                  <a:xfrm>
                    <a:off x="2155776"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158</a:t>
                    </a:r>
                  </a:p>
                </p:txBody>
              </p:sp>
              <p:sp>
                <p:nvSpPr>
                  <p:cNvPr id="97" name="TextBox 96">
                    <a:extLst>
                      <a:ext uri="{FF2B5EF4-FFF2-40B4-BE49-F238E27FC236}">
                        <a16:creationId xmlns:a16="http://schemas.microsoft.com/office/drawing/2014/main" id="{F008B274-27E2-491F-96A4-D0F42D759098}"/>
                      </a:ext>
                    </a:extLst>
                  </p:cNvPr>
                  <p:cNvSpPr txBox="1"/>
                  <p:nvPr/>
                </p:nvSpPr>
                <p:spPr>
                  <a:xfrm>
                    <a:off x="2596583"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48</a:t>
                    </a:r>
                  </a:p>
                </p:txBody>
              </p:sp>
              <p:sp>
                <p:nvSpPr>
                  <p:cNvPr id="98" name="TextBox 97">
                    <a:extLst>
                      <a:ext uri="{FF2B5EF4-FFF2-40B4-BE49-F238E27FC236}">
                        <a16:creationId xmlns:a16="http://schemas.microsoft.com/office/drawing/2014/main" id="{3B965961-A120-453E-8828-D845565B34D7}"/>
                      </a:ext>
                    </a:extLst>
                  </p:cNvPr>
                  <p:cNvSpPr txBox="1"/>
                  <p:nvPr/>
                </p:nvSpPr>
                <p:spPr>
                  <a:xfrm>
                    <a:off x="3058738"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14</a:t>
                    </a:r>
                  </a:p>
                </p:txBody>
              </p:sp>
              <p:sp>
                <p:nvSpPr>
                  <p:cNvPr id="99" name="TextBox 98">
                    <a:extLst>
                      <a:ext uri="{FF2B5EF4-FFF2-40B4-BE49-F238E27FC236}">
                        <a16:creationId xmlns:a16="http://schemas.microsoft.com/office/drawing/2014/main" id="{A0F48A2D-F080-42B6-975C-3482FE1EF7B5}"/>
                      </a:ext>
                    </a:extLst>
                  </p:cNvPr>
                  <p:cNvSpPr txBox="1"/>
                  <p:nvPr/>
                </p:nvSpPr>
                <p:spPr>
                  <a:xfrm>
                    <a:off x="3528009" y="511071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3</a:t>
                    </a:r>
                  </a:p>
                </p:txBody>
              </p:sp>
              <p:sp>
                <p:nvSpPr>
                  <p:cNvPr id="100" name="TextBox 99">
                    <a:extLst>
                      <a:ext uri="{FF2B5EF4-FFF2-40B4-BE49-F238E27FC236}">
                        <a16:creationId xmlns:a16="http://schemas.microsoft.com/office/drawing/2014/main" id="{37FCC800-72B6-43BD-9963-D9439304F434}"/>
                      </a:ext>
                    </a:extLst>
                  </p:cNvPr>
                  <p:cNvSpPr txBox="1"/>
                  <p:nvPr/>
                </p:nvSpPr>
                <p:spPr>
                  <a:xfrm>
                    <a:off x="1330464" y="5111190"/>
                    <a:ext cx="502513" cy="253916"/>
                  </a:xfrm>
                  <a:prstGeom prst="rect">
                    <a:avLst/>
                  </a:prstGeom>
                  <a:noFill/>
                </p:spPr>
                <p:txBody>
                  <a:bodyPr wrap="square" rtlCol="0">
                    <a:spAutoFit/>
                  </a:bodyPr>
                  <a:lstStyle/>
                  <a:p>
                    <a:pPr algn="ctr"/>
                    <a:r>
                      <a:rPr lang="en-GB" sz="1000" dirty="0">
                        <a:solidFill>
                          <a:schemeClr val="accent1"/>
                        </a:solidFill>
                        <a:ea typeface="Aileron" charset="0"/>
                        <a:cs typeface="Aileron" charset="0"/>
                      </a:rPr>
                      <a:t>3,094</a:t>
                    </a:r>
                  </a:p>
                </p:txBody>
              </p:sp>
              <p:sp>
                <p:nvSpPr>
                  <p:cNvPr id="101" name="TextBox 100">
                    <a:extLst>
                      <a:ext uri="{FF2B5EF4-FFF2-40B4-BE49-F238E27FC236}">
                        <a16:creationId xmlns:a16="http://schemas.microsoft.com/office/drawing/2014/main" id="{DBFFB098-E5DC-45F6-8DA4-E23337A5AF9B}"/>
                      </a:ext>
                    </a:extLst>
                  </p:cNvPr>
                  <p:cNvSpPr txBox="1"/>
                  <p:nvPr/>
                </p:nvSpPr>
                <p:spPr>
                  <a:xfrm>
                    <a:off x="974423" y="5111665"/>
                    <a:ext cx="502513" cy="246221"/>
                  </a:xfrm>
                  <a:prstGeom prst="rect">
                    <a:avLst/>
                  </a:prstGeom>
                  <a:noFill/>
                </p:spPr>
                <p:txBody>
                  <a:bodyPr wrap="square" rtlCol="0">
                    <a:spAutoFit/>
                  </a:bodyPr>
                  <a:lstStyle/>
                  <a:p>
                    <a:pPr algn="ctr"/>
                    <a:r>
                      <a:rPr lang="en-GB" sz="1000" dirty="0">
                        <a:solidFill>
                          <a:schemeClr val="accent1"/>
                        </a:solidFill>
                        <a:ea typeface="Aileron" charset="0"/>
                        <a:cs typeface="Aileron" charset="0"/>
                      </a:rPr>
                      <a:t>SDS</a:t>
                    </a:r>
                  </a:p>
                </p:txBody>
              </p:sp>
            </p:grpSp>
            <p:cxnSp>
              <p:nvCxnSpPr>
                <p:cNvPr id="105" name="Straight Connector 104">
                  <a:extLst>
                    <a:ext uri="{FF2B5EF4-FFF2-40B4-BE49-F238E27FC236}">
                      <a16:creationId xmlns:a16="http://schemas.microsoft.com/office/drawing/2014/main" id="{96B1FC86-14E6-48A4-996A-8415703CCF87}"/>
                    </a:ext>
                  </a:extLst>
                </p:cNvPr>
                <p:cNvCxnSpPr>
                  <a:cxnSpLocks/>
                </p:cNvCxnSpPr>
                <p:nvPr/>
              </p:nvCxnSpPr>
              <p:spPr>
                <a:xfrm flipV="1">
                  <a:off x="3301770" y="4092240"/>
                  <a:ext cx="148883" cy="0"/>
                </a:xfrm>
                <a:prstGeom prst="line">
                  <a:avLst/>
                </a:prstGeom>
                <a:ln w="12700">
                  <a:solidFill>
                    <a:schemeClr val="accent1"/>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7FFAB12-3C3F-489C-821E-A14C84151EB0}"/>
                    </a:ext>
                  </a:extLst>
                </p:cNvPr>
                <p:cNvCxnSpPr>
                  <a:cxnSpLocks/>
                </p:cNvCxnSpPr>
                <p:nvPr/>
              </p:nvCxnSpPr>
              <p:spPr>
                <a:xfrm flipV="1">
                  <a:off x="3301769" y="3971705"/>
                  <a:ext cx="148883" cy="0"/>
                </a:xfrm>
                <a:prstGeom prst="line">
                  <a:avLst/>
                </a:prstGeom>
                <a:ln w="12700">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grpSp>
          <p:sp>
            <p:nvSpPr>
              <p:cNvPr id="158" name="TextBox 157">
                <a:extLst>
                  <a:ext uri="{FF2B5EF4-FFF2-40B4-BE49-F238E27FC236}">
                    <a16:creationId xmlns:a16="http://schemas.microsoft.com/office/drawing/2014/main" id="{6C2A4ED9-CD72-4CD9-808C-26DFDED38EEA}"/>
                  </a:ext>
                </a:extLst>
              </p:cNvPr>
              <p:cNvSpPr txBox="1"/>
              <p:nvPr/>
            </p:nvSpPr>
            <p:spPr>
              <a:xfrm>
                <a:off x="664127" y="3411941"/>
                <a:ext cx="502513" cy="307777"/>
              </a:xfrm>
              <a:prstGeom prst="rect">
                <a:avLst/>
              </a:prstGeom>
              <a:noFill/>
            </p:spPr>
            <p:txBody>
              <a:bodyPr wrap="square" rtlCol="0">
                <a:spAutoFit/>
              </a:bodyPr>
              <a:lstStyle/>
              <a:p>
                <a:pPr algn="ctr"/>
                <a:r>
                  <a:rPr lang="en-GB" sz="1400" b="1" dirty="0">
                    <a:solidFill>
                      <a:schemeClr val="tx2"/>
                    </a:solidFill>
                    <a:ea typeface="Aileron" charset="0"/>
                    <a:cs typeface="Aileron" charset="0"/>
                  </a:rPr>
                  <a:t>A</a:t>
                </a:r>
              </a:p>
            </p:txBody>
          </p:sp>
        </p:grpSp>
        <p:sp>
          <p:nvSpPr>
            <p:cNvPr id="220" name="Freeform 5">
              <a:extLst>
                <a:ext uri="{FF2B5EF4-FFF2-40B4-BE49-F238E27FC236}">
                  <a16:creationId xmlns:a16="http://schemas.microsoft.com/office/drawing/2014/main" id="{A12B7426-595E-459E-B673-7DF5BEE85BA5}"/>
                </a:ext>
              </a:extLst>
            </p:cNvPr>
            <p:cNvSpPr>
              <a:spLocks/>
            </p:cNvSpPr>
            <p:nvPr/>
          </p:nvSpPr>
          <p:spPr bwMode="auto">
            <a:xfrm>
              <a:off x="1502766" y="3807848"/>
              <a:ext cx="2208213" cy="1300163"/>
            </a:xfrm>
            <a:custGeom>
              <a:avLst/>
              <a:gdLst>
                <a:gd name="T0" fmla="*/ 4 w 1391"/>
                <a:gd name="T1" fmla="*/ 22 h 819"/>
                <a:gd name="T2" fmla="*/ 10 w 1391"/>
                <a:gd name="T3" fmla="*/ 84 h 819"/>
                <a:gd name="T4" fmla="*/ 18 w 1391"/>
                <a:gd name="T5" fmla="*/ 104 h 819"/>
                <a:gd name="T6" fmla="*/ 24 w 1391"/>
                <a:gd name="T7" fmla="*/ 152 h 819"/>
                <a:gd name="T8" fmla="*/ 34 w 1391"/>
                <a:gd name="T9" fmla="*/ 186 h 819"/>
                <a:gd name="T10" fmla="*/ 40 w 1391"/>
                <a:gd name="T11" fmla="*/ 242 h 819"/>
                <a:gd name="T12" fmla="*/ 54 w 1391"/>
                <a:gd name="T13" fmla="*/ 270 h 819"/>
                <a:gd name="T14" fmla="*/ 58 w 1391"/>
                <a:gd name="T15" fmla="*/ 316 h 819"/>
                <a:gd name="T16" fmla="*/ 72 w 1391"/>
                <a:gd name="T17" fmla="*/ 334 h 819"/>
                <a:gd name="T18" fmla="*/ 78 w 1391"/>
                <a:gd name="T19" fmla="*/ 376 h 819"/>
                <a:gd name="T20" fmla="*/ 88 w 1391"/>
                <a:gd name="T21" fmla="*/ 394 h 819"/>
                <a:gd name="T22" fmla="*/ 94 w 1391"/>
                <a:gd name="T23" fmla="*/ 433 h 819"/>
                <a:gd name="T24" fmla="*/ 106 w 1391"/>
                <a:gd name="T25" fmla="*/ 449 h 819"/>
                <a:gd name="T26" fmla="*/ 114 w 1391"/>
                <a:gd name="T27" fmla="*/ 471 h 819"/>
                <a:gd name="T28" fmla="*/ 124 w 1391"/>
                <a:gd name="T29" fmla="*/ 485 h 819"/>
                <a:gd name="T30" fmla="*/ 130 w 1391"/>
                <a:gd name="T31" fmla="*/ 513 h 819"/>
                <a:gd name="T32" fmla="*/ 144 w 1391"/>
                <a:gd name="T33" fmla="*/ 519 h 819"/>
                <a:gd name="T34" fmla="*/ 148 w 1391"/>
                <a:gd name="T35" fmla="*/ 539 h 819"/>
                <a:gd name="T36" fmla="*/ 160 w 1391"/>
                <a:gd name="T37" fmla="*/ 549 h 819"/>
                <a:gd name="T38" fmla="*/ 168 w 1391"/>
                <a:gd name="T39" fmla="*/ 567 h 819"/>
                <a:gd name="T40" fmla="*/ 180 w 1391"/>
                <a:gd name="T41" fmla="*/ 575 h 819"/>
                <a:gd name="T42" fmla="*/ 186 w 1391"/>
                <a:gd name="T43" fmla="*/ 591 h 819"/>
                <a:gd name="T44" fmla="*/ 196 w 1391"/>
                <a:gd name="T45" fmla="*/ 597 h 819"/>
                <a:gd name="T46" fmla="*/ 202 w 1391"/>
                <a:gd name="T47" fmla="*/ 609 h 819"/>
                <a:gd name="T48" fmla="*/ 219 w 1391"/>
                <a:gd name="T49" fmla="*/ 617 h 819"/>
                <a:gd name="T50" fmla="*/ 221 w 1391"/>
                <a:gd name="T51" fmla="*/ 631 h 819"/>
                <a:gd name="T52" fmla="*/ 235 w 1391"/>
                <a:gd name="T53" fmla="*/ 635 h 819"/>
                <a:gd name="T54" fmla="*/ 241 w 1391"/>
                <a:gd name="T55" fmla="*/ 647 h 819"/>
                <a:gd name="T56" fmla="*/ 257 w 1391"/>
                <a:gd name="T57" fmla="*/ 651 h 819"/>
                <a:gd name="T58" fmla="*/ 261 w 1391"/>
                <a:gd name="T59" fmla="*/ 663 h 819"/>
                <a:gd name="T60" fmla="*/ 279 w 1391"/>
                <a:gd name="T61" fmla="*/ 669 h 819"/>
                <a:gd name="T62" fmla="*/ 287 w 1391"/>
                <a:gd name="T63" fmla="*/ 681 h 819"/>
                <a:gd name="T64" fmla="*/ 309 w 1391"/>
                <a:gd name="T65" fmla="*/ 687 h 819"/>
                <a:gd name="T66" fmla="*/ 317 w 1391"/>
                <a:gd name="T67" fmla="*/ 695 h 819"/>
                <a:gd name="T68" fmla="*/ 329 w 1391"/>
                <a:gd name="T69" fmla="*/ 701 h 819"/>
                <a:gd name="T70" fmla="*/ 341 w 1391"/>
                <a:gd name="T71" fmla="*/ 713 h 819"/>
                <a:gd name="T72" fmla="*/ 363 w 1391"/>
                <a:gd name="T73" fmla="*/ 717 h 819"/>
                <a:gd name="T74" fmla="*/ 373 w 1391"/>
                <a:gd name="T75" fmla="*/ 727 h 819"/>
                <a:gd name="T76" fmla="*/ 393 w 1391"/>
                <a:gd name="T77" fmla="*/ 731 h 819"/>
                <a:gd name="T78" fmla="*/ 403 w 1391"/>
                <a:gd name="T79" fmla="*/ 743 h 819"/>
                <a:gd name="T80" fmla="*/ 433 w 1391"/>
                <a:gd name="T81" fmla="*/ 749 h 819"/>
                <a:gd name="T82" fmla="*/ 449 w 1391"/>
                <a:gd name="T83" fmla="*/ 761 h 819"/>
                <a:gd name="T84" fmla="*/ 517 w 1391"/>
                <a:gd name="T85" fmla="*/ 767 h 819"/>
                <a:gd name="T86" fmla="*/ 555 w 1391"/>
                <a:gd name="T87" fmla="*/ 779 h 819"/>
                <a:gd name="T88" fmla="*/ 605 w 1391"/>
                <a:gd name="T89" fmla="*/ 783 h 819"/>
                <a:gd name="T90" fmla="*/ 644 w 1391"/>
                <a:gd name="T91" fmla="*/ 793 h 819"/>
                <a:gd name="T92" fmla="*/ 748 w 1391"/>
                <a:gd name="T93" fmla="*/ 797 h 819"/>
                <a:gd name="T94" fmla="*/ 1004 w 1391"/>
                <a:gd name="T95" fmla="*/ 807 h 819"/>
                <a:gd name="T96" fmla="*/ 1127 w 1391"/>
                <a:gd name="T97" fmla="*/ 815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91" h="819">
                  <a:moveTo>
                    <a:pt x="0" y="0"/>
                  </a:moveTo>
                  <a:lnTo>
                    <a:pt x="0" y="22"/>
                  </a:lnTo>
                  <a:lnTo>
                    <a:pt x="4" y="22"/>
                  </a:lnTo>
                  <a:lnTo>
                    <a:pt x="4" y="52"/>
                  </a:lnTo>
                  <a:lnTo>
                    <a:pt x="10" y="52"/>
                  </a:lnTo>
                  <a:lnTo>
                    <a:pt x="10" y="84"/>
                  </a:lnTo>
                  <a:lnTo>
                    <a:pt x="14" y="84"/>
                  </a:lnTo>
                  <a:lnTo>
                    <a:pt x="14" y="104"/>
                  </a:lnTo>
                  <a:lnTo>
                    <a:pt x="18" y="104"/>
                  </a:lnTo>
                  <a:lnTo>
                    <a:pt x="18" y="126"/>
                  </a:lnTo>
                  <a:lnTo>
                    <a:pt x="24" y="126"/>
                  </a:lnTo>
                  <a:lnTo>
                    <a:pt x="24" y="152"/>
                  </a:lnTo>
                  <a:lnTo>
                    <a:pt x="30" y="152"/>
                  </a:lnTo>
                  <a:lnTo>
                    <a:pt x="30" y="186"/>
                  </a:lnTo>
                  <a:lnTo>
                    <a:pt x="34" y="186"/>
                  </a:lnTo>
                  <a:lnTo>
                    <a:pt x="34" y="220"/>
                  </a:lnTo>
                  <a:lnTo>
                    <a:pt x="40" y="220"/>
                  </a:lnTo>
                  <a:lnTo>
                    <a:pt x="40" y="242"/>
                  </a:lnTo>
                  <a:lnTo>
                    <a:pt x="46" y="242"/>
                  </a:lnTo>
                  <a:lnTo>
                    <a:pt x="46" y="270"/>
                  </a:lnTo>
                  <a:lnTo>
                    <a:pt x="54" y="270"/>
                  </a:lnTo>
                  <a:lnTo>
                    <a:pt x="54" y="292"/>
                  </a:lnTo>
                  <a:lnTo>
                    <a:pt x="58" y="292"/>
                  </a:lnTo>
                  <a:lnTo>
                    <a:pt x="58" y="316"/>
                  </a:lnTo>
                  <a:lnTo>
                    <a:pt x="66" y="316"/>
                  </a:lnTo>
                  <a:lnTo>
                    <a:pt x="66" y="334"/>
                  </a:lnTo>
                  <a:lnTo>
                    <a:pt x="72" y="334"/>
                  </a:lnTo>
                  <a:lnTo>
                    <a:pt x="72" y="352"/>
                  </a:lnTo>
                  <a:lnTo>
                    <a:pt x="78" y="352"/>
                  </a:lnTo>
                  <a:lnTo>
                    <a:pt x="78" y="376"/>
                  </a:lnTo>
                  <a:lnTo>
                    <a:pt x="84" y="376"/>
                  </a:lnTo>
                  <a:lnTo>
                    <a:pt x="84" y="394"/>
                  </a:lnTo>
                  <a:lnTo>
                    <a:pt x="88" y="394"/>
                  </a:lnTo>
                  <a:lnTo>
                    <a:pt x="88" y="413"/>
                  </a:lnTo>
                  <a:lnTo>
                    <a:pt x="94" y="413"/>
                  </a:lnTo>
                  <a:lnTo>
                    <a:pt x="94" y="433"/>
                  </a:lnTo>
                  <a:lnTo>
                    <a:pt x="100" y="433"/>
                  </a:lnTo>
                  <a:lnTo>
                    <a:pt x="100" y="449"/>
                  </a:lnTo>
                  <a:lnTo>
                    <a:pt x="106" y="449"/>
                  </a:lnTo>
                  <a:lnTo>
                    <a:pt x="106" y="459"/>
                  </a:lnTo>
                  <a:lnTo>
                    <a:pt x="114" y="459"/>
                  </a:lnTo>
                  <a:lnTo>
                    <a:pt x="114" y="471"/>
                  </a:lnTo>
                  <a:lnTo>
                    <a:pt x="118" y="471"/>
                  </a:lnTo>
                  <a:lnTo>
                    <a:pt x="118" y="485"/>
                  </a:lnTo>
                  <a:lnTo>
                    <a:pt x="124" y="485"/>
                  </a:lnTo>
                  <a:lnTo>
                    <a:pt x="124" y="503"/>
                  </a:lnTo>
                  <a:lnTo>
                    <a:pt x="130" y="503"/>
                  </a:lnTo>
                  <a:lnTo>
                    <a:pt x="130" y="513"/>
                  </a:lnTo>
                  <a:lnTo>
                    <a:pt x="138" y="513"/>
                  </a:lnTo>
                  <a:lnTo>
                    <a:pt x="138" y="519"/>
                  </a:lnTo>
                  <a:lnTo>
                    <a:pt x="144" y="519"/>
                  </a:lnTo>
                  <a:lnTo>
                    <a:pt x="144" y="531"/>
                  </a:lnTo>
                  <a:lnTo>
                    <a:pt x="148" y="531"/>
                  </a:lnTo>
                  <a:lnTo>
                    <a:pt x="148" y="539"/>
                  </a:lnTo>
                  <a:lnTo>
                    <a:pt x="154" y="539"/>
                  </a:lnTo>
                  <a:lnTo>
                    <a:pt x="154" y="549"/>
                  </a:lnTo>
                  <a:lnTo>
                    <a:pt x="160" y="549"/>
                  </a:lnTo>
                  <a:lnTo>
                    <a:pt x="160" y="561"/>
                  </a:lnTo>
                  <a:lnTo>
                    <a:pt x="168" y="561"/>
                  </a:lnTo>
                  <a:lnTo>
                    <a:pt x="168" y="567"/>
                  </a:lnTo>
                  <a:lnTo>
                    <a:pt x="174" y="567"/>
                  </a:lnTo>
                  <a:lnTo>
                    <a:pt x="174" y="575"/>
                  </a:lnTo>
                  <a:lnTo>
                    <a:pt x="180" y="575"/>
                  </a:lnTo>
                  <a:lnTo>
                    <a:pt x="180" y="585"/>
                  </a:lnTo>
                  <a:lnTo>
                    <a:pt x="186" y="585"/>
                  </a:lnTo>
                  <a:lnTo>
                    <a:pt x="186" y="591"/>
                  </a:lnTo>
                  <a:lnTo>
                    <a:pt x="190" y="591"/>
                  </a:lnTo>
                  <a:lnTo>
                    <a:pt x="190" y="597"/>
                  </a:lnTo>
                  <a:lnTo>
                    <a:pt x="196" y="597"/>
                  </a:lnTo>
                  <a:lnTo>
                    <a:pt x="196" y="605"/>
                  </a:lnTo>
                  <a:lnTo>
                    <a:pt x="202" y="605"/>
                  </a:lnTo>
                  <a:lnTo>
                    <a:pt x="202" y="609"/>
                  </a:lnTo>
                  <a:lnTo>
                    <a:pt x="209" y="609"/>
                  </a:lnTo>
                  <a:lnTo>
                    <a:pt x="209" y="617"/>
                  </a:lnTo>
                  <a:lnTo>
                    <a:pt x="219" y="617"/>
                  </a:lnTo>
                  <a:lnTo>
                    <a:pt x="219" y="625"/>
                  </a:lnTo>
                  <a:lnTo>
                    <a:pt x="221" y="625"/>
                  </a:lnTo>
                  <a:lnTo>
                    <a:pt x="221" y="631"/>
                  </a:lnTo>
                  <a:lnTo>
                    <a:pt x="227" y="631"/>
                  </a:lnTo>
                  <a:lnTo>
                    <a:pt x="227" y="635"/>
                  </a:lnTo>
                  <a:lnTo>
                    <a:pt x="235" y="635"/>
                  </a:lnTo>
                  <a:lnTo>
                    <a:pt x="235" y="641"/>
                  </a:lnTo>
                  <a:lnTo>
                    <a:pt x="241" y="641"/>
                  </a:lnTo>
                  <a:lnTo>
                    <a:pt x="241" y="647"/>
                  </a:lnTo>
                  <a:lnTo>
                    <a:pt x="247" y="647"/>
                  </a:lnTo>
                  <a:lnTo>
                    <a:pt x="247" y="651"/>
                  </a:lnTo>
                  <a:lnTo>
                    <a:pt x="257" y="651"/>
                  </a:lnTo>
                  <a:lnTo>
                    <a:pt x="257" y="659"/>
                  </a:lnTo>
                  <a:lnTo>
                    <a:pt x="261" y="659"/>
                  </a:lnTo>
                  <a:lnTo>
                    <a:pt x="261" y="663"/>
                  </a:lnTo>
                  <a:lnTo>
                    <a:pt x="269" y="663"/>
                  </a:lnTo>
                  <a:lnTo>
                    <a:pt x="269" y="669"/>
                  </a:lnTo>
                  <a:lnTo>
                    <a:pt x="279" y="669"/>
                  </a:lnTo>
                  <a:lnTo>
                    <a:pt x="279" y="677"/>
                  </a:lnTo>
                  <a:lnTo>
                    <a:pt x="287" y="677"/>
                  </a:lnTo>
                  <a:lnTo>
                    <a:pt x="287" y="681"/>
                  </a:lnTo>
                  <a:lnTo>
                    <a:pt x="297" y="681"/>
                  </a:lnTo>
                  <a:lnTo>
                    <a:pt x="297" y="687"/>
                  </a:lnTo>
                  <a:lnTo>
                    <a:pt x="309" y="687"/>
                  </a:lnTo>
                  <a:lnTo>
                    <a:pt x="309" y="693"/>
                  </a:lnTo>
                  <a:lnTo>
                    <a:pt x="317" y="693"/>
                  </a:lnTo>
                  <a:lnTo>
                    <a:pt x="317" y="695"/>
                  </a:lnTo>
                  <a:lnTo>
                    <a:pt x="323" y="695"/>
                  </a:lnTo>
                  <a:lnTo>
                    <a:pt x="323" y="701"/>
                  </a:lnTo>
                  <a:lnTo>
                    <a:pt x="329" y="701"/>
                  </a:lnTo>
                  <a:lnTo>
                    <a:pt x="329" y="705"/>
                  </a:lnTo>
                  <a:lnTo>
                    <a:pt x="341" y="705"/>
                  </a:lnTo>
                  <a:lnTo>
                    <a:pt x="341" y="713"/>
                  </a:lnTo>
                  <a:lnTo>
                    <a:pt x="353" y="713"/>
                  </a:lnTo>
                  <a:lnTo>
                    <a:pt x="353" y="717"/>
                  </a:lnTo>
                  <a:lnTo>
                    <a:pt x="363" y="717"/>
                  </a:lnTo>
                  <a:lnTo>
                    <a:pt x="363" y="723"/>
                  </a:lnTo>
                  <a:lnTo>
                    <a:pt x="373" y="723"/>
                  </a:lnTo>
                  <a:lnTo>
                    <a:pt x="373" y="727"/>
                  </a:lnTo>
                  <a:lnTo>
                    <a:pt x="383" y="727"/>
                  </a:lnTo>
                  <a:lnTo>
                    <a:pt x="383" y="731"/>
                  </a:lnTo>
                  <a:lnTo>
                    <a:pt x="393" y="731"/>
                  </a:lnTo>
                  <a:lnTo>
                    <a:pt x="393" y="735"/>
                  </a:lnTo>
                  <a:lnTo>
                    <a:pt x="403" y="735"/>
                  </a:lnTo>
                  <a:lnTo>
                    <a:pt x="403" y="743"/>
                  </a:lnTo>
                  <a:lnTo>
                    <a:pt x="419" y="743"/>
                  </a:lnTo>
                  <a:lnTo>
                    <a:pt x="419" y="749"/>
                  </a:lnTo>
                  <a:lnTo>
                    <a:pt x="433" y="749"/>
                  </a:lnTo>
                  <a:lnTo>
                    <a:pt x="433" y="755"/>
                  </a:lnTo>
                  <a:lnTo>
                    <a:pt x="449" y="755"/>
                  </a:lnTo>
                  <a:lnTo>
                    <a:pt x="449" y="761"/>
                  </a:lnTo>
                  <a:lnTo>
                    <a:pt x="479" y="761"/>
                  </a:lnTo>
                  <a:lnTo>
                    <a:pt x="479" y="767"/>
                  </a:lnTo>
                  <a:lnTo>
                    <a:pt x="517" y="767"/>
                  </a:lnTo>
                  <a:lnTo>
                    <a:pt x="517" y="773"/>
                  </a:lnTo>
                  <a:lnTo>
                    <a:pt x="555" y="773"/>
                  </a:lnTo>
                  <a:lnTo>
                    <a:pt x="555" y="779"/>
                  </a:lnTo>
                  <a:lnTo>
                    <a:pt x="575" y="779"/>
                  </a:lnTo>
                  <a:lnTo>
                    <a:pt x="575" y="783"/>
                  </a:lnTo>
                  <a:lnTo>
                    <a:pt x="605" y="783"/>
                  </a:lnTo>
                  <a:lnTo>
                    <a:pt x="605" y="791"/>
                  </a:lnTo>
                  <a:lnTo>
                    <a:pt x="644" y="791"/>
                  </a:lnTo>
                  <a:lnTo>
                    <a:pt x="644" y="793"/>
                  </a:lnTo>
                  <a:lnTo>
                    <a:pt x="700" y="793"/>
                  </a:lnTo>
                  <a:lnTo>
                    <a:pt x="700" y="797"/>
                  </a:lnTo>
                  <a:lnTo>
                    <a:pt x="748" y="797"/>
                  </a:lnTo>
                  <a:lnTo>
                    <a:pt x="748" y="803"/>
                  </a:lnTo>
                  <a:lnTo>
                    <a:pt x="1004" y="803"/>
                  </a:lnTo>
                  <a:lnTo>
                    <a:pt x="1004" y="807"/>
                  </a:lnTo>
                  <a:lnTo>
                    <a:pt x="1014" y="807"/>
                  </a:lnTo>
                  <a:lnTo>
                    <a:pt x="1014" y="815"/>
                  </a:lnTo>
                  <a:lnTo>
                    <a:pt x="1127" y="815"/>
                  </a:lnTo>
                  <a:lnTo>
                    <a:pt x="1127" y="819"/>
                  </a:lnTo>
                  <a:lnTo>
                    <a:pt x="1391" y="819"/>
                  </a:lnTo>
                </a:path>
              </a:pathLst>
            </a:custGeom>
            <a:noFill/>
            <a:ln w="12700">
              <a:solidFill>
                <a:schemeClr val="bg2">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23" name="Freeform 8">
              <a:extLst>
                <a:ext uri="{FF2B5EF4-FFF2-40B4-BE49-F238E27FC236}">
                  <a16:creationId xmlns:a16="http://schemas.microsoft.com/office/drawing/2014/main" id="{00945D36-94F9-4229-AE19-72E24176A5E7}"/>
                </a:ext>
              </a:extLst>
            </p:cNvPr>
            <p:cNvSpPr>
              <a:spLocks/>
            </p:cNvSpPr>
            <p:nvPr/>
          </p:nvSpPr>
          <p:spPr bwMode="auto">
            <a:xfrm>
              <a:off x="1493241" y="3785623"/>
              <a:ext cx="2349500" cy="1306513"/>
            </a:xfrm>
            <a:custGeom>
              <a:avLst/>
              <a:gdLst>
                <a:gd name="T0" fmla="*/ 4 w 1480"/>
                <a:gd name="T1" fmla="*/ 0 h 823"/>
                <a:gd name="T2" fmla="*/ 12 w 1480"/>
                <a:gd name="T3" fmla="*/ 22 h 823"/>
                <a:gd name="T4" fmla="*/ 14 w 1480"/>
                <a:gd name="T5" fmla="*/ 50 h 823"/>
                <a:gd name="T6" fmla="*/ 20 w 1480"/>
                <a:gd name="T7" fmla="*/ 82 h 823"/>
                <a:gd name="T8" fmla="*/ 26 w 1480"/>
                <a:gd name="T9" fmla="*/ 100 h 823"/>
                <a:gd name="T10" fmla="*/ 28 w 1480"/>
                <a:gd name="T11" fmla="*/ 120 h 823"/>
                <a:gd name="T12" fmla="*/ 36 w 1480"/>
                <a:gd name="T13" fmla="*/ 138 h 823"/>
                <a:gd name="T14" fmla="*/ 42 w 1480"/>
                <a:gd name="T15" fmla="*/ 162 h 823"/>
                <a:gd name="T16" fmla="*/ 46 w 1480"/>
                <a:gd name="T17" fmla="*/ 182 h 823"/>
                <a:gd name="T18" fmla="*/ 52 w 1480"/>
                <a:gd name="T19" fmla="*/ 220 h 823"/>
                <a:gd name="T20" fmla="*/ 58 w 1480"/>
                <a:gd name="T21" fmla="*/ 244 h 823"/>
                <a:gd name="T22" fmla="*/ 64 w 1480"/>
                <a:gd name="T23" fmla="*/ 272 h 823"/>
                <a:gd name="T24" fmla="*/ 72 w 1480"/>
                <a:gd name="T25" fmla="*/ 290 h 823"/>
                <a:gd name="T26" fmla="*/ 78 w 1480"/>
                <a:gd name="T27" fmla="*/ 318 h 823"/>
                <a:gd name="T28" fmla="*/ 82 w 1480"/>
                <a:gd name="T29" fmla="*/ 328 h 823"/>
                <a:gd name="T30" fmla="*/ 90 w 1480"/>
                <a:gd name="T31" fmla="*/ 352 h 823"/>
                <a:gd name="T32" fmla="*/ 96 w 1480"/>
                <a:gd name="T33" fmla="*/ 362 h 823"/>
                <a:gd name="T34" fmla="*/ 104 w 1480"/>
                <a:gd name="T35" fmla="*/ 390 h 823"/>
                <a:gd name="T36" fmla="*/ 110 w 1480"/>
                <a:gd name="T37" fmla="*/ 402 h 823"/>
                <a:gd name="T38" fmla="*/ 120 w 1480"/>
                <a:gd name="T39" fmla="*/ 431 h 823"/>
                <a:gd name="T40" fmla="*/ 128 w 1480"/>
                <a:gd name="T41" fmla="*/ 457 h 823"/>
                <a:gd name="T42" fmla="*/ 132 w 1480"/>
                <a:gd name="T43" fmla="*/ 465 h 823"/>
                <a:gd name="T44" fmla="*/ 140 w 1480"/>
                <a:gd name="T45" fmla="*/ 477 h 823"/>
                <a:gd name="T46" fmla="*/ 146 w 1480"/>
                <a:gd name="T47" fmla="*/ 493 h 823"/>
                <a:gd name="T48" fmla="*/ 160 w 1480"/>
                <a:gd name="T49" fmla="*/ 511 h 823"/>
                <a:gd name="T50" fmla="*/ 166 w 1480"/>
                <a:gd name="T51" fmla="*/ 527 h 823"/>
                <a:gd name="T52" fmla="*/ 176 w 1480"/>
                <a:gd name="T53" fmla="*/ 543 h 823"/>
                <a:gd name="T54" fmla="*/ 184 w 1480"/>
                <a:gd name="T55" fmla="*/ 559 h 823"/>
                <a:gd name="T56" fmla="*/ 194 w 1480"/>
                <a:gd name="T57" fmla="*/ 571 h 823"/>
                <a:gd name="T58" fmla="*/ 204 w 1480"/>
                <a:gd name="T59" fmla="*/ 581 h 823"/>
                <a:gd name="T60" fmla="*/ 213 w 1480"/>
                <a:gd name="T61" fmla="*/ 593 h 823"/>
                <a:gd name="T62" fmla="*/ 219 w 1480"/>
                <a:gd name="T63" fmla="*/ 601 h 823"/>
                <a:gd name="T64" fmla="*/ 231 w 1480"/>
                <a:gd name="T65" fmla="*/ 621 h 823"/>
                <a:gd name="T66" fmla="*/ 239 w 1480"/>
                <a:gd name="T67" fmla="*/ 625 h 823"/>
                <a:gd name="T68" fmla="*/ 245 w 1480"/>
                <a:gd name="T69" fmla="*/ 633 h 823"/>
                <a:gd name="T70" fmla="*/ 259 w 1480"/>
                <a:gd name="T71" fmla="*/ 641 h 823"/>
                <a:gd name="T72" fmla="*/ 267 w 1480"/>
                <a:gd name="T73" fmla="*/ 649 h 823"/>
                <a:gd name="T74" fmla="*/ 273 w 1480"/>
                <a:gd name="T75" fmla="*/ 655 h 823"/>
                <a:gd name="T76" fmla="*/ 285 w 1480"/>
                <a:gd name="T77" fmla="*/ 661 h 823"/>
                <a:gd name="T78" fmla="*/ 301 w 1480"/>
                <a:gd name="T79" fmla="*/ 675 h 823"/>
                <a:gd name="T80" fmla="*/ 311 w 1480"/>
                <a:gd name="T81" fmla="*/ 681 h 823"/>
                <a:gd name="T82" fmla="*/ 325 w 1480"/>
                <a:gd name="T83" fmla="*/ 687 h 823"/>
                <a:gd name="T84" fmla="*/ 333 w 1480"/>
                <a:gd name="T85" fmla="*/ 697 h 823"/>
                <a:gd name="T86" fmla="*/ 353 w 1480"/>
                <a:gd name="T87" fmla="*/ 703 h 823"/>
                <a:gd name="T88" fmla="*/ 369 w 1480"/>
                <a:gd name="T89" fmla="*/ 715 h 823"/>
                <a:gd name="T90" fmla="*/ 377 w 1480"/>
                <a:gd name="T91" fmla="*/ 721 h 823"/>
                <a:gd name="T92" fmla="*/ 397 w 1480"/>
                <a:gd name="T93" fmla="*/ 729 h 823"/>
                <a:gd name="T94" fmla="*/ 407 w 1480"/>
                <a:gd name="T95" fmla="*/ 735 h 823"/>
                <a:gd name="T96" fmla="*/ 427 w 1480"/>
                <a:gd name="T97" fmla="*/ 739 h 823"/>
                <a:gd name="T98" fmla="*/ 437 w 1480"/>
                <a:gd name="T99" fmla="*/ 745 h 823"/>
                <a:gd name="T100" fmla="*/ 465 w 1480"/>
                <a:gd name="T101" fmla="*/ 751 h 823"/>
                <a:gd name="T102" fmla="*/ 481 w 1480"/>
                <a:gd name="T103" fmla="*/ 761 h 823"/>
                <a:gd name="T104" fmla="*/ 505 w 1480"/>
                <a:gd name="T105" fmla="*/ 765 h 823"/>
                <a:gd name="T106" fmla="*/ 525 w 1480"/>
                <a:gd name="T107" fmla="*/ 767 h 823"/>
                <a:gd name="T108" fmla="*/ 565 w 1480"/>
                <a:gd name="T109" fmla="*/ 777 h 823"/>
                <a:gd name="T110" fmla="*/ 583 w 1480"/>
                <a:gd name="T111" fmla="*/ 779 h 823"/>
                <a:gd name="T112" fmla="*/ 625 w 1480"/>
                <a:gd name="T113" fmla="*/ 787 h 823"/>
                <a:gd name="T114" fmla="*/ 672 w 1480"/>
                <a:gd name="T115" fmla="*/ 793 h 823"/>
                <a:gd name="T116" fmla="*/ 714 w 1480"/>
                <a:gd name="T117" fmla="*/ 799 h 823"/>
                <a:gd name="T118" fmla="*/ 732 w 1480"/>
                <a:gd name="T119" fmla="*/ 805 h 823"/>
                <a:gd name="T120" fmla="*/ 766 w 1480"/>
                <a:gd name="T121" fmla="*/ 811 h 823"/>
                <a:gd name="T122" fmla="*/ 840 w 1480"/>
                <a:gd name="T123" fmla="*/ 815 h 823"/>
                <a:gd name="T124" fmla="*/ 1038 w 1480"/>
                <a:gd name="T125" fmla="*/ 823 h 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80" h="823">
                  <a:moveTo>
                    <a:pt x="0" y="0"/>
                  </a:moveTo>
                  <a:lnTo>
                    <a:pt x="4" y="0"/>
                  </a:lnTo>
                  <a:lnTo>
                    <a:pt x="4" y="22"/>
                  </a:lnTo>
                  <a:lnTo>
                    <a:pt x="12" y="22"/>
                  </a:lnTo>
                  <a:lnTo>
                    <a:pt x="12" y="50"/>
                  </a:lnTo>
                  <a:lnTo>
                    <a:pt x="14" y="50"/>
                  </a:lnTo>
                  <a:lnTo>
                    <a:pt x="14" y="82"/>
                  </a:lnTo>
                  <a:lnTo>
                    <a:pt x="20" y="82"/>
                  </a:lnTo>
                  <a:lnTo>
                    <a:pt x="20" y="100"/>
                  </a:lnTo>
                  <a:lnTo>
                    <a:pt x="26" y="100"/>
                  </a:lnTo>
                  <a:lnTo>
                    <a:pt x="26" y="120"/>
                  </a:lnTo>
                  <a:lnTo>
                    <a:pt x="28" y="120"/>
                  </a:lnTo>
                  <a:lnTo>
                    <a:pt x="28" y="138"/>
                  </a:lnTo>
                  <a:lnTo>
                    <a:pt x="36" y="138"/>
                  </a:lnTo>
                  <a:lnTo>
                    <a:pt x="36" y="162"/>
                  </a:lnTo>
                  <a:lnTo>
                    <a:pt x="42" y="162"/>
                  </a:lnTo>
                  <a:lnTo>
                    <a:pt x="42" y="182"/>
                  </a:lnTo>
                  <a:lnTo>
                    <a:pt x="46" y="182"/>
                  </a:lnTo>
                  <a:lnTo>
                    <a:pt x="46" y="220"/>
                  </a:lnTo>
                  <a:lnTo>
                    <a:pt x="52" y="220"/>
                  </a:lnTo>
                  <a:lnTo>
                    <a:pt x="52" y="244"/>
                  </a:lnTo>
                  <a:lnTo>
                    <a:pt x="58" y="244"/>
                  </a:lnTo>
                  <a:lnTo>
                    <a:pt x="58" y="272"/>
                  </a:lnTo>
                  <a:lnTo>
                    <a:pt x="64" y="272"/>
                  </a:lnTo>
                  <a:lnTo>
                    <a:pt x="64" y="290"/>
                  </a:lnTo>
                  <a:lnTo>
                    <a:pt x="72" y="290"/>
                  </a:lnTo>
                  <a:lnTo>
                    <a:pt x="72" y="318"/>
                  </a:lnTo>
                  <a:lnTo>
                    <a:pt x="78" y="318"/>
                  </a:lnTo>
                  <a:lnTo>
                    <a:pt x="78" y="328"/>
                  </a:lnTo>
                  <a:lnTo>
                    <a:pt x="82" y="328"/>
                  </a:lnTo>
                  <a:lnTo>
                    <a:pt x="82" y="352"/>
                  </a:lnTo>
                  <a:lnTo>
                    <a:pt x="90" y="352"/>
                  </a:lnTo>
                  <a:lnTo>
                    <a:pt x="90" y="362"/>
                  </a:lnTo>
                  <a:lnTo>
                    <a:pt x="96" y="362"/>
                  </a:lnTo>
                  <a:lnTo>
                    <a:pt x="96" y="390"/>
                  </a:lnTo>
                  <a:lnTo>
                    <a:pt x="104" y="390"/>
                  </a:lnTo>
                  <a:lnTo>
                    <a:pt x="104" y="402"/>
                  </a:lnTo>
                  <a:lnTo>
                    <a:pt x="110" y="402"/>
                  </a:lnTo>
                  <a:lnTo>
                    <a:pt x="110" y="431"/>
                  </a:lnTo>
                  <a:lnTo>
                    <a:pt x="120" y="431"/>
                  </a:lnTo>
                  <a:lnTo>
                    <a:pt x="120" y="457"/>
                  </a:lnTo>
                  <a:lnTo>
                    <a:pt x="128" y="457"/>
                  </a:lnTo>
                  <a:lnTo>
                    <a:pt x="128" y="465"/>
                  </a:lnTo>
                  <a:lnTo>
                    <a:pt x="132" y="465"/>
                  </a:lnTo>
                  <a:lnTo>
                    <a:pt x="132" y="477"/>
                  </a:lnTo>
                  <a:lnTo>
                    <a:pt x="140" y="477"/>
                  </a:lnTo>
                  <a:lnTo>
                    <a:pt x="140" y="493"/>
                  </a:lnTo>
                  <a:lnTo>
                    <a:pt x="146" y="493"/>
                  </a:lnTo>
                  <a:lnTo>
                    <a:pt x="146" y="511"/>
                  </a:lnTo>
                  <a:lnTo>
                    <a:pt x="160" y="511"/>
                  </a:lnTo>
                  <a:lnTo>
                    <a:pt x="160" y="527"/>
                  </a:lnTo>
                  <a:lnTo>
                    <a:pt x="166" y="527"/>
                  </a:lnTo>
                  <a:lnTo>
                    <a:pt x="166" y="543"/>
                  </a:lnTo>
                  <a:lnTo>
                    <a:pt x="176" y="543"/>
                  </a:lnTo>
                  <a:lnTo>
                    <a:pt x="176" y="559"/>
                  </a:lnTo>
                  <a:lnTo>
                    <a:pt x="184" y="559"/>
                  </a:lnTo>
                  <a:lnTo>
                    <a:pt x="184" y="571"/>
                  </a:lnTo>
                  <a:lnTo>
                    <a:pt x="194" y="571"/>
                  </a:lnTo>
                  <a:lnTo>
                    <a:pt x="194" y="581"/>
                  </a:lnTo>
                  <a:lnTo>
                    <a:pt x="204" y="581"/>
                  </a:lnTo>
                  <a:lnTo>
                    <a:pt x="204" y="593"/>
                  </a:lnTo>
                  <a:lnTo>
                    <a:pt x="213" y="593"/>
                  </a:lnTo>
                  <a:lnTo>
                    <a:pt x="213" y="601"/>
                  </a:lnTo>
                  <a:lnTo>
                    <a:pt x="219" y="601"/>
                  </a:lnTo>
                  <a:lnTo>
                    <a:pt x="219" y="621"/>
                  </a:lnTo>
                  <a:lnTo>
                    <a:pt x="231" y="621"/>
                  </a:lnTo>
                  <a:lnTo>
                    <a:pt x="231" y="625"/>
                  </a:lnTo>
                  <a:lnTo>
                    <a:pt x="239" y="625"/>
                  </a:lnTo>
                  <a:lnTo>
                    <a:pt x="239" y="633"/>
                  </a:lnTo>
                  <a:lnTo>
                    <a:pt x="245" y="633"/>
                  </a:lnTo>
                  <a:lnTo>
                    <a:pt x="245" y="641"/>
                  </a:lnTo>
                  <a:lnTo>
                    <a:pt x="259" y="641"/>
                  </a:lnTo>
                  <a:lnTo>
                    <a:pt x="259" y="649"/>
                  </a:lnTo>
                  <a:lnTo>
                    <a:pt x="267" y="649"/>
                  </a:lnTo>
                  <a:lnTo>
                    <a:pt x="267" y="655"/>
                  </a:lnTo>
                  <a:lnTo>
                    <a:pt x="273" y="655"/>
                  </a:lnTo>
                  <a:lnTo>
                    <a:pt x="273" y="661"/>
                  </a:lnTo>
                  <a:lnTo>
                    <a:pt x="285" y="661"/>
                  </a:lnTo>
                  <a:lnTo>
                    <a:pt x="285" y="675"/>
                  </a:lnTo>
                  <a:lnTo>
                    <a:pt x="301" y="675"/>
                  </a:lnTo>
                  <a:lnTo>
                    <a:pt x="301" y="681"/>
                  </a:lnTo>
                  <a:lnTo>
                    <a:pt x="311" y="681"/>
                  </a:lnTo>
                  <a:lnTo>
                    <a:pt x="311" y="687"/>
                  </a:lnTo>
                  <a:lnTo>
                    <a:pt x="325" y="687"/>
                  </a:lnTo>
                  <a:lnTo>
                    <a:pt x="325" y="697"/>
                  </a:lnTo>
                  <a:lnTo>
                    <a:pt x="333" y="697"/>
                  </a:lnTo>
                  <a:lnTo>
                    <a:pt x="333" y="703"/>
                  </a:lnTo>
                  <a:lnTo>
                    <a:pt x="353" y="703"/>
                  </a:lnTo>
                  <a:lnTo>
                    <a:pt x="353" y="715"/>
                  </a:lnTo>
                  <a:lnTo>
                    <a:pt x="369" y="715"/>
                  </a:lnTo>
                  <a:lnTo>
                    <a:pt x="369" y="721"/>
                  </a:lnTo>
                  <a:lnTo>
                    <a:pt x="377" y="721"/>
                  </a:lnTo>
                  <a:lnTo>
                    <a:pt x="377" y="729"/>
                  </a:lnTo>
                  <a:lnTo>
                    <a:pt x="397" y="729"/>
                  </a:lnTo>
                  <a:lnTo>
                    <a:pt x="397" y="735"/>
                  </a:lnTo>
                  <a:lnTo>
                    <a:pt x="407" y="735"/>
                  </a:lnTo>
                  <a:lnTo>
                    <a:pt x="407" y="739"/>
                  </a:lnTo>
                  <a:lnTo>
                    <a:pt x="427" y="739"/>
                  </a:lnTo>
                  <a:lnTo>
                    <a:pt x="427" y="745"/>
                  </a:lnTo>
                  <a:lnTo>
                    <a:pt x="437" y="745"/>
                  </a:lnTo>
                  <a:lnTo>
                    <a:pt x="437" y="751"/>
                  </a:lnTo>
                  <a:lnTo>
                    <a:pt x="465" y="751"/>
                  </a:lnTo>
                  <a:lnTo>
                    <a:pt x="465" y="761"/>
                  </a:lnTo>
                  <a:lnTo>
                    <a:pt x="481" y="761"/>
                  </a:lnTo>
                  <a:lnTo>
                    <a:pt x="481" y="765"/>
                  </a:lnTo>
                  <a:lnTo>
                    <a:pt x="505" y="765"/>
                  </a:lnTo>
                  <a:lnTo>
                    <a:pt x="505" y="767"/>
                  </a:lnTo>
                  <a:lnTo>
                    <a:pt x="525" y="767"/>
                  </a:lnTo>
                  <a:lnTo>
                    <a:pt x="525" y="777"/>
                  </a:lnTo>
                  <a:lnTo>
                    <a:pt x="565" y="777"/>
                  </a:lnTo>
                  <a:lnTo>
                    <a:pt x="565" y="779"/>
                  </a:lnTo>
                  <a:lnTo>
                    <a:pt x="583" y="779"/>
                  </a:lnTo>
                  <a:lnTo>
                    <a:pt x="583" y="787"/>
                  </a:lnTo>
                  <a:lnTo>
                    <a:pt x="625" y="787"/>
                  </a:lnTo>
                  <a:lnTo>
                    <a:pt x="625" y="793"/>
                  </a:lnTo>
                  <a:lnTo>
                    <a:pt x="672" y="793"/>
                  </a:lnTo>
                  <a:lnTo>
                    <a:pt x="672" y="799"/>
                  </a:lnTo>
                  <a:lnTo>
                    <a:pt x="714" y="799"/>
                  </a:lnTo>
                  <a:lnTo>
                    <a:pt x="732" y="799"/>
                  </a:lnTo>
                  <a:lnTo>
                    <a:pt x="732" y="805"/>
                  </a:lnTo>
                  <a:lnTo>
                    <a:pt x="766" y="805"/>
                  </a:lnTo>
                  <a:lnTo>
                    <a:pt x="766" y="811"/>
                  </a:lnTo>
                  <a:lnTo>
                    <a:pt x="840" y="811"/>
                  </a:lnTo>
                  <a:lnTo>
                    <a:pt x="840" y="815"/>
                  </a:lnTo>
                  <a:lnTo>
                    <a:pt x="1038" y="815"/>
                  </a:lnTo>
                  <a:lnTo>
                    <a:pt x="1038" y="823"/>
                  </a:lnTo>
                  <a:lnTo>
                    <a:pt x="1480" y="823"/>
                  </a:lnTo>
                </a:path>
              </a:pathLst>
            </a:custGeom>
            <a:noFill/>
            <a:ln w="12700">
              <a:solidFill>
                <a:schemeClr val="accent1"/>
              </a:solidFill>
              <a:prstDash val="dash"/>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sp>
        <p:nvSpPr>
          <p:cNvPr id="4" name="TextBox 3">
            <a:extLst>
              <a:ext uri="{FF2B5EF4-FFF2-40B4-BE49-F238E27FC236}">
                <a16:creationId xmlns:a16="http://schemas.microsoft.com/office/drawing/2014/main" id="{A4756075-0895-4231-AC1E-58991DC6EDA1}"/>
              </a:ext>
            </a:extLst>
          </p:cNvPr>
          <p:cNvSpPr txBox="1"/>
          <p:nvPr/>
        </p:nvSpPr>
        <p:spPr>
          <a:xfrm>
            <a:off x="305764" y="5302783"/>
            <a:ext cx="1263154" cy="246221"/>
          </a:xfrm>
          <a:prstGeom prst="rect">
            <a:avLst/>
          </a:prstGeom>
          <a:noFill/>
        </p:spPr>
        <p:txBody>
          <a:bodyPr wrap="square" rtlCol="0">
            <a:spAutoFit/>
          </a:bodyPr>
          <a:lstStyle/>
          <a:p>
            <a:r>
              <a:rPr lang="en-GB" sz="1000" dirty="0">
                <a:solidFill>
                  <a:schemeClr val="tx2"/>
                </a:solidFill>
                <a:latin typeface="+mj-lt"/>
                <a:ea typeface="Aileron" charset="0"/>
                <a:cs typeface="Arial" panose="020B0604020202020204" pitchFamily="34" charset="0"/>
              </a:rPr>
              <a:t>Number at risk</a:t>
            </a:r>
          </a:p>
        </p:txBody>
      </p:sp>
      <p:sp>
        <p:nvSpPr>
          <p:cNvPr id="122" name="TextBox 121">
            <a:extLst>
              <a:ext uri="{FF2B5EF4-FFF2-40B4-BE49-F238E27FC236}">
                <a16:creationId xmlns:a16="http://schemas.microsoft.com/office/drawing/2014/main" id="{85E5C85B-A298-4DF4-A0A0-9B7F5C80C19F}"/>
              </a:ext>
            </a:extLst>
          </p:cNvPr>
          <p:cNvSpPr txBox="1"/>
          <p:nvPr/>
        </p:nvSpPr>
        <p:spPr>
          <a:xfrm>
            <a:off x="3926084" y="5302783"/>
            <a:ext cx="1263154" cy="246221"/>
          </a:xfrm>
          <a:prstGeom prst="rect">
            <a:avLst/>
          </a:prstGeom>
          <a:noFill/>
        </p:spPr>
        <p:txBody>
          <a:bodyPr wrap="square" rtlCol="0">
            <a:spAutoFit/>
          </a:bodyPr>
          <a:lstStyle/>
          <a:p>
            <a:r>
              <a:rPr lang="en-GB" sz="1000" dirty="0">
                <a:solidFill>
                  <a:schemeClr val="tx2"/>
                </a:solidFill>
                <a:latin typeface="+mj-lt"/>
                <a:ea typeface="Aileron" charset="0"/>
                <a:cs typeface="Arial" panose="020B0604020202020204" pitchFamily="34" charset="0"/>
              </a:rPr>
              <a:t>Number at risk</a:t>
            </a:r>
          </a:p>
        </p:txBody>
      </p:sp>
      <p:sp>
        <p:nvSpPr>
          <p:cNvPr id="123" name="Content Placeholder 3">
            <a:extLst>
              <a:ext uri="{FF2B5EF4-FFF2-40B4-BE49-F238E27FC236}">
                <a16:creationId xmlns:a16="http://schemas.microsoft.com/office/drawing/2014/main" id="{D6C55AC9-6559-4C91-BDC6-30EA2EF14832}"/>
              </a:ext>
            </a:extLst>
          </p:cNvPr>
          <p:cNvSpPr txBox="1">
            <a:spLocks/>
          </p:cNvSpPr>
          <p:nvPr/>
        </p:nvSpPr>
        <p:spPr>
          <a:xfrm>
            <a:off x="620184" y="6229351"/>
            <a:ext cx="8116800"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None/>
            </a:pPr>
            <a:r>
              <a:rPr lang="en-GB" sz="900" dirty="0"/>
              <a:t>GI, gastrointestinal; RDS, reduced starting dose; SDS, standard starting dose</a:t>
            </a:r>
          </a:p>
          <a:p>
            <a:pPr marL="0" indent="0">
              <a:spcBef>
                <a:spcPts val="300"/>
              </a:spcBef>
              <a:buNone/>
            </a:pPr>
            <a:r>
              <a:rPr lang="en-GB" sz="900" dirty="0"/>
              <a:t>Reiss KA, et al. J Clin Oncol. 2017;35:3575-81</a:t>
            </a:r>
          </a:p>
        </p:txBody>
      </p:sp>
      <p:sp>
        <p:nvSpPr>
          <p:cNvPr id="6" name="Slide Number Placeholder 5">
            <a:extLst>
              <a:ext uri="{FF2B5EF4-FFF2-40B4-BE49-F238E27FC236}">
                <a16:creationId xmlns:a16="http://schemas.microsoft.com/office/drawing/2014/main" id="{B54C164B-F04F-40E2-9B9D-F0447470FB7A}"/>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70</a:t>
            </a:fld>
            <a:endParaRPr lang="en-US" dirty="0"/>
          </a:p>
        </p:txBody>
      </p:sp>
      <p:sp>
        <p:nvSpPr>
          <p:cNvPr id="8" name="Rectangle 7">
            <a:extLst>
              <a:ext uri="{FF2B5EF4-FFF2-40B4-BE49-F238E27FC236}">
                <a16:creationId xmlns:a16="http://schemas.microsoft.com/office/drawing/2014/main" id="{C39C4210-A045-1C44-8130-4D159EAE6CBD}"/>
              </a:ext>
            </a:extLst>
          </p:cNvPr>
          <p:cNvSpPr/>
          <p:nvPr/>
        </p:nvSpPr>
        <p:spPr>
          <a:xfrm>
            <a:off x="1536737" y="3313489"/>
            <a:ext cx="1482585" cy="307777"/>
          </a:xfrm>
          <a:prstGeom prst="rect">
            <a:avLst/>
          </a:prstGeom>
        </p:spPr>
        <p:txBody>
          <a:bodyPr wrap="none">
            <a:spAutoFit/>
          </a:bodyPr>
          <a:lstStyle/>
          <a:p>
            <a:r>
              <a:rPr lang="en-GB" sz="1400" b="1" dirty="0">
                <a:solidFill>
                  <a:schemeClr val="tx2"/>
                </a:solidFill>
              </a:rPr>
              <a:t>U</a:t>
            </a:r>
            <a:r>
              <a:rPr lang="en-CH" sz="1400" b="1" dirty="0">
                <a:solidFill>
                  <a:schemeClr val="tx2"/>
                </a:solidFill>
              </a:rPr>
              <a:t>nmatched score</a:t>
            </a:r>
          </a:p>
        </p:txBody>
      </p:sp>
      <p:sp>
        <p:nvSpPr>
          <p:cNvPr id="126" name="Rectangle 125">
            <a:extLst>
              <a:ext uri="{FF2B5EF4-FFF2-40B4-BE49-F238E27FC236}">
                <a16:creationId xmlns:a16="http://schemas.microsoft.com/office/drawing/2014/main" id="{BFF8685A-1209-124C-9713-B6493FF07C3C}"/>
              </a:ext>
            </a:extLst>
          </p:cNvPr>
          <p:cNvSpPr/>
          <p:nvPr/>
        </p:nvSpPr>
        <p:spPr>
          <a:xfrm>
            <a:off x="4794302" y="3316447"/>
            <a:ext cx="2110386" cy="307777"/>
          </a:xfrm>
          <a:prstGeom prst="rect">
            <a:avLst/>
          </a:prstGeom>
        </p:spPr>
        <p:txBody>
          <a:bodyPr wrap="none">
            <a:spAutoFit/>
          </a:bodyPr>
          <a:lstStyle/>
          <a:p>
            <a:r>
              <a:rPr lang="en-CH" sz="1400" b="1" dirty="0">
                <a:solidFill>
                  <a:schemeClr val="tx2"/>
                </a:solidFill>
              </a:rPr>
              <a:t>Propensity score matched</a:t>
            </a:r>
          </a:p>
        </p:txBody>
      </p:sp>
    </p:spTree>
    <p:extLst>
      <p:ext uri="{BB962C8B-B14F-4D97-AF65-F5344CB8AC3E}">
        <p14:creationId xmlns:p14="http://schemas.microsoft.com/office/powerpoint/2010/main" val="158101929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DC7ACA7-C537-406D-8312-6203061A9702}"/>
              </a:ext>
            </a:extLst>
          </p:cNvPr>
          <p:cNvSpPr>
            <a:spLocks noGrp="1"/>
          </p:cNvSpPr>
          <p:nvPr>
            <p:ph type="title"/>
          </p:nvPr>
        </p:nvSpPr>
        <p:spPr/>
        <p:txBody>
          <a:bodyPr/>
          <a:lstStyle/>
          <a:p>
            <a:r>
              <a:rPr lang="en-US" dirty="0"/>
              <a:t>Example of PROSPECTIVE Dose titration strategy in Colorectal cancer with regorafenib </a:t>
            </a:r>
          </a:p>
        </p:txBody>
      </p:sp>
      <p:sp>
        <p:nvSpPr>
          <p:cNvPr id="4" name="Slide Number Placeholder 3">
            <a:extLst>
              <a:ext uri="{FF2B5EF4-FFF2-40B4-BE49-F238E27FC236}">
                <a16:creationId xmlns:a16="http://schemas.microsoft.com/office/drawing/2014/main" id="{8A4C30D4-84FC-46DA-8A51-D01CCB5DA7B8}"/>
              </a:ext>
            </a:extLst>
          </p:cNvPr>
          <p:cNvSpPr>
            <a:spLocks noGrp="1"/>
          </p:cNvSpPr>
          <p:nvPr>
            <p:ph type="sldNum" sz="quarter" idx="4"/>
          </p:nvPr>
        </p:nvSpPr>
        <p:spPr/>
        <p:txBody>
          <a:bodyPr/>
          <a:lstStyle/>
          <a:p>
            <a:fld id="{FCE43C0F-8A7B-3A4B-9DB5-B3472E36E833}" type="slidenum">
              <a:rPr lang="en-GB" smtClean="0"/>
              <a:pPr/>
              <a:t>71</a:t>
            </a:fld>
            <a:endParaRPr lang="en-GB" dirty="0"/>
          </a:p>
        </p:txBody>
      </p:sp>
      <p:sp>
        <p:nvSpPr>
          <p:cNvPr id="5" name="Content Placeholder 4">
            <a:extLst>
              <a:ext uri="{FF2B5EF4-FFF2-40B4-BE49-F238E27FC236}">
                <a16:creationId xmlns:a16="http://schemas.microsoft.com/office/drawing/2014/main" id="{A3C9A86C-8EB6-42AB-86A6-B0B13C11FF0B}"/>
              </a:ext>
            </a:extLst>
          </p:cNvPr>
          <p:cNvSpPr>
            <a:spLocks noGrp="1"/>
          </p:cNvSpPr>
          <p:nvPr>
            <p:ph sz="quarter" idx="15"/>
          </p:nvPr>
        </p:nvSpPr>
        <p:spPr/>
        <p:txBody>
          <a:bodyPr/>
          <a:lstStyle/>
          <a:p>
            <a:r>
              <a:rPr lang="en-US" dirty="0"/>
              <a:t>Bekaii-Saab et al. Lancet Oncology 2019 </a:t>
            </a:r>
          </a:p>
        </p:txBody>
      </p:sp>
      <p:pic>
        <p:nvPicPr>
          <p:cNvPr id="6" name="Picture 5">
            <a:extLst>
              <a:ext uri="{FF2B5EF4-FFF2-40B4-BE49-F238E27FC236}">
                <a16:creationId xmlns:a16="http://schemas.microsoft.com/office/drawing/2014/main" id="{2B224C40-38A6-4537-9F3F-76C53184CD48}"/>
              </a:ext>
            </a:extLst>
          </p:cNvPr>
          <p:cNvPicPr>
            <a:picLocks noChangeAspect="1"/>
          </p:cNvPicPr>
          <p:nvPr/>
        </p:nvPicPr>
        <p:blipFill>
          <a:blip r:embed="rId2"/>
          <a:stretch>
            <a:fillRect/>
          </a:stretch>
        </p:blipFill>
        <p:spPr>
          <a:xfrm>
            <a:off x="2578798" y="1212913"/>
            <a:ext cx="3230937" cy="4489457"/>
          </a:xfrm>
          <a:prstGeom prst="rect">
            <a:avLst/>
          </a:prstGeom>
        </p:spPr>
      </p:pic>
      <p:pic>
        <p:nvPicPr>
          <p:cNvPr id="8" name="Picture 7">
            <a:extLst>
              <a:ext uri="{FF2B5EF4-FFF2-40B4-BE49-F238E27FC236}">
                <a16:creationId xmlns:a16="http://schemas.microsoft.com/office/drawing/2014/main" id="{54B76BB2-2F22-40ED-8B5B-E7414E59B55E}"/>
              </a:ext>
            </a:extLst>
          </p:cNvPr>
          <p:cNvPicPr>
            <a:picLocks noChangeAspect="1"/>
          </p:cNvPicPr>
          <p:nvPr/>
        </p:nvPicPr>
        <p:blipFill>
          <a:blip r:embed="rId3"/>
          <a:stretch>
            <a:fillRect/>
          </a:stretch>
        </p:blipFill>
        <p:spPr>
          <a:xfrm>
            <a:off x="5768509" y="1342276"/>
            <a:ext cx="3230937" cy="4302811"/>
          </a:xfrm>
          <a:prstGeom prst="rect">
            <a:avLst/>
          </a:prstGeom>
        </p:spPr>
      </p:pic>
    </p:spTree>
    <p:extLst>
      <p:ext uri="{BB962C8B-B14F-4D97-AF65-F5344CB8AC3E}">
        <p14:creationId xmlns:p14="http://schemas.microsoft.com/office/powerpoint/2010/main" val="2982786396"/>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FD831-C054-413C-87CE-2EB010386DBE}"/>
              </a:ext>
            </a:extLst>
          </p:cNvPr>
          <p:cNvSpPr>
            <a:spLocks noGrp="1"/>
          </p:cNvSpPr>
          <p:nvPr>
            <p:ph type="title"/>
          </p:nvPr>
        </p:nvSpPr>
        <p:spPr/>
        <p:txBody>
          <a:bodyPr/>
          <a:lstStyle/>
          <a:p>
            <a:r>
              <a:rPr lang="en-GB" b="1" dirty="0">
                <a:solidFill>
                  <a:schemeClr val="tx2"/>
                </a:solidFill>
              </a:rPr>
              <a:t>Conclusions</a:t>
            </a:r>
            <a:r>
              <a:rPr lang="en-GB" dirty="0">
                <a:solidFill>
                  <a:schemeClr val="tx2"/>
                </a:solidFill>
              </a:rPr>
              <a:t> </a:t>
            </a:r>
          </a:p>
        </p:txBody>
      </p:sp>
      <p:sp>
        <p:nvSpPr>
          <p:cNvPr id="3" name="Content Placeholder 2">
            <a:extLst>
              <a:ext uri="{FF2B5EF4-FFF2-40B4-BE49-F238E27FC236}">
                <a16:creationId xmlns:a16="http://schemas.microsoft.com/office/drawing/2014/main" id="{846999AB-F647-4C9C-81A8-746BD33C0B99}"/>
              </a:ext>
            </a:extLst>
          </p:cNvPr>
          <p:cNvSpPr>
            <a:spLocks noGrp="1"/>
          </p:cNvSpPr>
          <p:nvPr>
            <p:ph idx="1"/>
          </p:nvPr>
        </p:nvSpPr>
        <p:spPr/>
        <p:txBody>
          <a:bodyPr>
            <a:normAutofit/>
          </a:bodyPr>
          <a:lstStyle/>
          <a:p>
            <a:pPr algn="just"/>
            <a:r>
              <a:rPr lang="en-GB" dirty="0">
                <a:solidFill>
                  <a:schemeClr val="tx2"/>
                </a:solidFill>
              </a:rPr>
              <a:t>Multiple antiangiogenic treatments extend overall survival in the first and second-line for patients with advanced HCC</a:t>
            </a:r>
          </a:p>
          <a:p>
            <a:pPr algn="just"/>
            <a:r>
              <a:rPr lang="en-GB" dirty="0">
                <a:solidFill>
                  <a:schemeClr val="tx2"/>
                </a:solidFill>
              </a:rPr>
              <a:t>Spectrum of adverse events for VEGFR TKI based treatment is well characterized</a:t>
            </a:r>
          </a:p>
          <a:p>
            <a:pPr algn="just"/>
            <a:r>
              <a:rPr lang="en-GB" dirty="0">
                <a:solidFill>
                  <a:schemeClr val="tx2"/>
                </a:solidFill>
              </a:rPr>
              <a:t>Common class effect adverse events include fatigue, weight loss, diarrhoea, hand foot syndrome, hypertension</a:t>
            </a:r>
          </a:p>
          <a:p>
            <a:pPr algn="just"/>
            <a:r>
              <a:rPr lang="en-GB" dirty="0">
                <a:solidFill>
                  <a:schemeClr val="tx2"/>
                </a:solidFill>
              </a:rPr>
              <a:t>Multiple management guidelines are in place to prevent or mitigate toxicity </a:t>
            </a:r>
          </a:p>
          <a:p>
            <a:pPr algn="just"/>
            <a:r>
              <a:rPr lang="en-GB" dirty="0">
                <a:solidFill>
                  <a:schemeClr val="tx2"/>
                </a:solidFill>
              </a:rPr>
              <a:t>Dose titration strategies and up front dose attenuation remain investigational in nature in advanced HCC population   </a:t>
            </a:r>
          </a:p>
        </p:txBody>
      </p:sp>
      <p:sp>
        <p:nvSpPr>
          <p:cNvPr id="4" name="Content Placeholder 3">
            <a:extLst>
              <a:ext uri="{FF2B5EF4-FFF2-40B4-BE49-F238E27FC236}">
                <a16:creationId xmlns:a16="http://schemas.microsoft.com/office/drawing/2014/main" id="{5331F9C6-5F21-4241-929E-98C14B5C15CF}"/>
              </a:ext>
            </a:extLst>
          </p:cNvPr>
          <p:cNvSpPr txBox="1">
            <a:spLocks/>
          </p:cNvSpPr>
          <p:nvPr/>
        </p:nvSpPr>
        <p:spPr>
          <a:xfrm>
            <a:off x="620184" y="6229351"/>
            <a:ext cx="8116800" cy="365125"/>
          </a:xfrm>
          <a:prstGeom prst="rect">
            <a:avLst/>
          </a:prstGeom>
        </p:spPr>
        <p:txBody>
          <a:bodyPr lIns="0"/>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mj-lt"/>
                <a:ea typeface="+mn-ea"/>
                <a:cs typeface="PT Sans"/>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mj-lt"/>
                <a:ea typeface="+mn-ea"/>
                <a:cs typeface="PT Sans"/>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mj-lt"/>
                <a:ea typeface="+mn-ea"/>
                <a:cs typeface="PT Sans"/>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mj-lt"/>
                <a:ea typeface="+mn-ea"/>
                <a:cs typeface="PT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300"/>
              </a:spcBef>
              <a:buNone/>
            </a:pPr>
            <a:r>
              <a:rPr lang="en-GB" sz="900" dirty="0"/>
              <a:t>HCC, hepatocellular carcinoma; TKI, tyrosine kinase inhibitor; VEGFR, vascular endothelial growth factor receptor</a:t>
            </a:r>
          </a:p>
        </p:txBody>
      </p:sp>
      <p:sp>
        <p:nvSpPr>
          <p:cNvPr id="5" name="Slide Number Placeholder 4">
            <a:extLst>
              <a:ext uri="{FF2B5EF4-FFF2-40B4-BE49-F238E27FC236}">
                <a16:creationId xmlns:a16="http://schemas.microsoft.com/office/drawing/2014/main" id="{881EA3B0-BF4D-44F8-A9C6-C542A3E66047}"/>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mn-lt"/>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C98BAA1-FCB8-4BA7-A1B6-DB25ADDA5DD0}" type="slidenum">
              <a:rPr lang="en-US" smtClean="0"/>
              <a:pPr/>
              <a:t>72</a:t>
            </a:fld>
            <a:endParaRPr lang="en-US" dirty="0"/>
          </a:p>
        </p:txBody>
      </p:sp>
    </p:spTree>
    <p:extLst>
      <p:ext uri="{BB962C8B-B14F-4D97-AF65-F5344CB8AC3E}">
        <p14:creationId xmlns:p14="http://schemas.microsoft.com/office/powerpoint/2010/main" val="2467815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C9A72-6890-4090-B390-0317DBAABBBE}"/>
              </a:ext>
            </a:extLst>
          </p:cNvPr>
          <p:cNvSpPr>
            <a:spLocks noGrp="1"/>
          </p:cNvSpPr>
          <p:nvPr>
            <p:ph type="title"/>
          </p:nvPr>
        </p:nvSpPr>
        <p:spPr/>
        <p:txBody>
          <a:bodyPr>
            <a:normAutofit/>
          </a:bodyPr>
          <a:lstStyle/>
          <a:p>
            <a:r>
              <a:rPr lang="en-US" sz="3200" dirty="0"/>
              <a:t>Latest updates in HCC from ASCO GI 2022 </a:t>
            </a:r>
            <a:br>
              <a:rPr lang="en-US" sz="3200" dirty="0"/>
            </a:br>
            <a:r>
              <a:rPr lang="en-US" dirty="0"/>
              <a:t>- </a:t>
            </a:r>
            <a:r>
              <a:rPr lang="en-US" sz="3200" dirty="0"/>
              <a:t>HIMALAYA study</a:t>
            </a:r>
            <a:br>
              <a:rPr lang="en-US" sz="3200" dirty="0"/>
            </a:br>
            <a:r>
              <a:rPr lang="en-US" sz="3200" dirty="0"/>
              <a:t>- KN 394 trial </a:t>
            </a:r>
            <a:br>
              <a:rPr lang="en-US" sz="3200" dirty="0"/>
            </a:br>
            <a:r>
              <a:rPr lang="en-US" sz="3200" dirty="0"/>
              <a:t>- LAUNCH study</a:t>
            </a:r>
            <a:br>
              <a:rPr lang="en-US" sz="3200" dirty="0"/>
            </a:br>
            <a:br>
              <a:rPr lang="en-US" sz="3200" dirty="0"/>
            </a:br>
            <a:r>
              <a:rPr lang="en-US" sz="3200" dirty="0"/>
              <a:t>D</a:t>
            </a:r>
            <a:r>
              <a:rPr lang="en-US" sz="3200" cap="none" dirty="0"/>
              <a:t>r</a:t>
            </a:r>
            <a:r>
              <a:rPr lang="en-US" sz="3200" dirty="0"/>
              <a:t>. </a:t>
            </a:r>
            <a:r>
              <a:rPr lang="en-US" sz="3600" cap="none" dirty="0" err="1"/>
              <a:t>Su</a:t>
            </a:r>
            <a:r>
              <a:rPr lang="en-US" sz="3600" cap="none" dirty="0"/>
              <a:t> Pin Choo</a:t>
            </a:r>
            <a:br>
              <a:rPr lang="en-US" sz="3200" cap="none" dirty="0"/>
            </a:br>
            <a:r>
              <a:rPr lang="en-US" sz="2400" cap="none" dirty="0"/>
              <a:t>Medical Oncologist, Curie Oncology Singapore,</a:t>
            </a:r>
            <a:br>
              <a:rPr lang="en-US" sz="2400" cap="none" dirty="0"/>
            </a:br>
            <a:r>
              <a:rPr lang="en-US" sz="2400" cap="none" dirty="0"/>
              <a:t>National Cancer Centre Singapore  </a:t>
            </a:r>
            <a:endParaRPr lang="en-SG" sz="2400" dirty="0"/>
          </a:p>
        </p:txBody>
      </p:sp>
      <p:sp>
        <p:nvSpPr>
          <p:cNvPr id="4" name="Slide Number Placeholder 3">
            <a:extLst>
              <a:ext uri="{FF2B5EF4-FFF2-40B4-BE49-F238E27FC236}">
                <a16:creationId xmlns:a16="http://schemas.microsoft.com/office/drawing/2014/main" id="{51E5A320-0D37-8342-944F-B2E8F1FD1FBF}"/>
              </a:ext>
            </a:extLst>
          </p:cNvPr>
          <p:cNvSpPr>
            <a:spLocks noGrp="1"/>
          </p:cNvSpPr>
          <p:nvPr>
            <p:ph type="sldNum" sz="quarter" idx="4"/>
          </p:nvPr>
        </p:nvSpPr>
        <p:spPr/>
        <p:txBody>
          <a:bodyPr/>
          <a:lstStyle/>
          <a:p>
            <a:fld id="{A8B9CA45-7916-481D-8256-1C0A03899043}" type="slidenum">
              <a:rPr lang="en-SG" smtClean="0"/>
              <a:t>73</a:t>
            </a:fld>
            <a:endParaRPr lang="en-SG"/>
          </a:p>
        </p:txBody>
      </p:sp>
    </p:spTree>
    <p:extLst>
      <p:ext uri="{BB962C8B-B14F-4D97-AF65-F5344CB8AC3E}">
        <p14:creationId xmlns:p14="http://schemas.microsoft.com/office/powerpoint/2010/main" val="2894490220"/>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07F86296-5BF4-6341-B553-07BE598DDA0A}"/>
              </a:ext>
            </a:extLst>
          </p:cNvPr>
          <p:cNvSpPr>
            <a:spLocks noGrp="1"/>
          </p:cNvSpPr>
          <p:nvPr>
            <p:ph sz="quarter" idx="12"/>
          </p:nvPr>
        </p:nvSpPr>
        <p:spPr>
          <a:xfrm>
            <a:off x="620184" y="1109915"/>
            <a:ext cx="10963200" cy="4525200"/>
          </a:xfrm>
        </p:spPr>
        <p:txBody>
          <a:bodyPr/>
          <a:lstStyle/>
          <a:p>
            <a:pPr marL="0" indent="0" algn="ctr">
              <a:buNone/>
            </a:pPr>
            <a:r>
              <a:rPr lang="en-US" b="1" dirty="0">
                <a:solidFill>
                  <a:schemeClr val="accent1"/>
                </a:solidFill>
              </a:rPr>
              <a:t>HIMALAYA was an open-label, multicenter, global, Phase 3 trial</a:t>
            </a:r>
          </a:p>
        </p:txBody>
      </p:sp>
      <p:sp>
        <p:nvSpPr>
          <p:cNvPr id="2" name="Title 1"/>
          <p:cNvSpPr>
            <a:spLocks noGrp="1"/>
          </p:cNvSpPr>
          <p:nvPr>
            <p:ph type="title"/>
          </p:nvPr>
        </p:nvSpPr>
        <p:spPr/>
        <p:txBody>
          <a:bodyPr/>
          <a:lstStyle/>
          <a:p>
            <a:r>
              <a:rPr lang="en-US" dirty="0"/>
              <a:t>HIMALAYA study design</a:t>
            </a:r>
          </a:p>
        </p:txBody>
      </p:sp>
      <p:sp>
        <p:nvSpPr>
          <p:cNvPr id="4" name="Slide Number Placeholder 3">
            <a:extLst>
              <a:ext uri="{FF2B5EF4-FFF2-40B4-BE49-F238E27FC236}">
                <a16:creationId xmlns:a16="http://schemas.microsoft.com/office/drawing/2014/main" id="{A77F05F5-1F58-E74C-9AAD-72BF91AB63E6}"/>
              </a:ext>
            </a:extLst>
          </p:cNvPr>
          <p:cNvSpPr>
            <a:spLocks noGrp="1"/>
          </p:cNvSpPr>
          <p:nvPr>
            <p:ph type="sldNum" sz="quarter" idx="4"/>
          </p:nvPr>
        </p:nvSpPr>
        <p:spPr/>
        <p:txBody>
          <a:bodyPr/>
          <a:lstStyle/>
          <a:p>
            <a:fld id="{A8B9CA45-7916-481D-8256-1C0A03899043}" type="slidenum">
              <a:rPr lang="en-SG" smtClean="0"/>
              <a:pPr/>
              <a:t>74</a:t>
            </a:fld>
            <a:endParaRPr lang="en-SG"/>
          </a:p>
        </p:txBody>
      </p:sp>
      <p:sp>
        <p:nvSpPr>
          <p:cNvPr id="47" name="Content Placeholder 46">
            <a:extLst>
              <a:ext uri="{FF2B5EF4-FFF2-40B4-BE49-F238E27FC236}">
                <a16:creationId xmlns:a16="http://schemas.microsoft.com/office/drawing/2014/main" id="{1F112BD1-91B5-BA4F-95D9-AB14D7705E55}"/>
              </a:ext>
            </a:extLst>
          </p:cNvPr>
          <p:cNvSpPr>
            <a:spLocks noGrp="1"/>
          </p:cNvSpPr>
          <p:nvPr>
            <p:ph sz="quarter" idx="15"/>
          </p:nvPr>
        </p:nvSpPr>
        <p:spPr>
          <a:xfrm>
            <a:off x="620184" y="6334580"/>
            <a:ext cx="10660392" cy="365125"/>
          </a:xfrm>
        </p:spPr>
        <p:txBody>
          <a:bodyPr/>
          <a:lstStyle/>
          <a:p>
            <a:pPr>
              <a:lnSpc>
                <a:spcPct val="90000"/>
              </a:lnSpc>
            </a:pPr>
            <a:r>
              <a:rPr lang="en-US" dirty="0"/>
              <a:t>* Treatment continued until disease progression. Patients with progressive disease who, in the investigator’s opinion, continued to benefit from treatment and met the criteria for treatment in the setting of progressive disease continue treatment. </a:t>
            </a:r>
            <a:r>
              <a:rPr lang="en-US" baseline="30000" dirty="0"/>
              <a:t>†</a:t>
            </a:r>
            <a:r>
              <a:rPr lang="en-US" dirty="0"/>
              <a:t> The T75+D arm was closed following a preplanned analysis of a Phase 2 study. Patients randomized to this arm (n=153) could continue treatment following arm closure. Results from this arm are not reported in this presentation. BID, twice a day; EGD, esophagogastroduodenoscopy; Q4W, every 4 weeks; STRIDE, Single </a:t>
            </a:r>
            <a:r>
              <a:rPr lang="en-US" dirty="0" err="1"/>
              <a:t>Tremelimumab</a:t>
            </a:r>
            <a:r>
              <a:rPr lang="en-US" dirty="0"/>
              <a:t> Regular </a:t>
            </a:r>
            <a:r>
              <a:rPr lang="en-US" dirty="0" err="1"/>
              <a:t>Intervl</a:t>
            </a:r>
            <a:r>
              <a:rPr lang="en-US" dirty="0"/>
              <a:t> Durvalumab</a:t>
            </a:r>
          </a:p>
        </p:txBody>
      </p:sp>
      <p:sp>
        <p:nvSpPr>
          <p:cNvPr id="3" name="TextBox 2">
            <a:extLst>
              <a:ext uri="{FF2B5EF4-FFF2-40B4-BE49-F238E27FC236}">
                <a16:creationId xmlns:a16="http://schemas.microsoft.com/office/drawing/2014/main" id="{CD5C5EEF-2CE5-424F-992C-DF164CBE9E0B}"/>
              </a:ext>
            </a:extLst>
          </p:cNvPr>
          <p:cNvSpPr txBox="1"/>
          <p:nvPr/>
        </p:nvSpPr>
        <p:spPr>
          <a:xfrm>
            <a:off x="7505319" y="1562731"/>
            <a:ext cx="4060280" cy="369332"/>
          </a:xfrm>
          <a:prstGeom prst="rect">
            <a:avLst/>
          </a:prstGeom>
          <a:solidFill>
            <a:schemeClr val="accent1">
              <a:lumMod val="20000"/>
              <a:lumOff val="80000"/>
            </a:schemeClr>
          </a:solidFill>
        </p:spPr>
        <p:txBody>
          <a:bodyPr wrap="square" rtlCol="0">
            <a:spAutoFit/>
          </a:bodyPr>
          <a:lstStyle/>
          <a:p>
            <a:r>
              <a:rPr lang="en-US" i="1" dirty="0">
                <a:latin typeface="Calibri" panose="020F0502020204030204" pitchFamily="34" charset="0"/>
                <a:cs typeface="Calibri" panose="020F0502020204030204" pitchFamily="34" charset="0"/>
              </a:rPr>
              <a:t>Single priming dose of </a:t>
            </a:r>
            <a:r>
              <a:rPr lang="en-US" i="1" dirty="0" err="1">
                <a:latin typeface="Calibri" panose="020F0502020204030204" pitchFamily="34" charset="0"/>
                <a:cs typeface="Calibri" panose="020F0502020204030204" pitchFamily="34" charset="0"/>
              </a:rPr>
              <a:t>Tremelimumab</a:t>
            </a:r>
            <a:r>
              <a:rPr lang="en-US" i="1" dirty="0">
                <a:latin typeface="Calibri" panose="020F0502020204030204" pitchFamily="34" charset="0"/>
                <a:cs typeface="Calibri" panose="020F0502020204030204" pitchFamily="34" charset="0"/>
              </a:rPr>
              <a:t> </a:t>
            </a:r>
            <a:endParaRPr lang="en-SG" i="1" dirty="0">
              <a:latin typeface="Calibri" panose="020F0502020204030204" pitchFamily="34" charset="0"/>
              <a:cs typeface="Calibri" panose="020F0502020204030204" pitchFamily="34" charset="0"/>
            </a:endParaRPr>
          </a:p>
        </p:txBody>
      </p:sp>
      <p:cxnSp>
        <p:nvCxnSpPr>
          <p:cNvPr id="16" name="Straight Arrow Connector 15">
            <a:extLst>
              <a:ext uri="{FF2B5EF4-FFF2-40B4-BE49-F238E27FC236}">
                <a16:creationId xmlns:a16="http://schemas.microsoft.com/office/drawing/2014/main" id="{22A4C5C5-6F02-9C45-9430-416093C4FC47}"/>
              </a:ext>
            </a:extLst>
          </p:cNvPr>
          <p:cNvCxnSpPr>
            <a:cxnSpLocks/>
          </p:cNvCxnSpPr>
          <p:nvPr/>
        </p:nvCxnSpPr>
        <p:spPr>
          <a:xfrm>
            <a:off x="3346280" y="3348424"/>
            <a:ext cx="1454320" cy="0"/>
          </a:xfrm>
          <a:prstGeom prst="straightConnector1">
            <a:avLst/>
          </a:prstGeom>
          <a:noFill/>
          <a:ln w="28575" cap="flat" cmpd="sng" algn="ctr">
            <a:solidFill>
              <a:schemeClr val="tx2"/>
            </a:solidFill>
            <a:prstDash val="solid"/>
            <a:tailEnd type="none" w="med" len="med"/>
          </a:ln>
          <a:effectLst/>
        </p:spPr>
      </p:cxnSp>
      <p:sp>
        <p:nvSpPr>
          <p:cNvPr id="18" name="Rounded Rectangle 17">
            <a:extLst>
              <a:ext uri="{FF2B5EF4-FFF2-40B4-BE49-F238E27FC236}">
                <a16:creationId xmlns:a16="http://schemas.microsoft.com/office/drawing/2014/main" id="{EF6AE6B8-EB9A-964F-A811-CBF554B592C0}"/>
              </a:ext>
            </a:extLst>
          </p:cNvPr>
          <p:cNvSpPr/>
          <p:nvPr/>
        </p:nvSpPr>
        <p:spPr>
          <a:xfrm>
            <a:off x="5128723" y="2064473"/>
            <a:ext cx="6450398" cy="615523"/>
          </a:xfrm>
          <a:prstGeom prst="roundRect">
            <a:avLst>
              <a:gd name="adj" fmla="val 16255"/>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STRIDE</a:t>
            </a:r>
            <a:r>
              <a:rPr kumimoji="0" lang="en-GB"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(n=393)</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Tremelimumab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300 mg x 1 dose + </a:t>
            </a: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durvalumab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1500 mg Q4W*</a:t>
            </a:r>
          </a:p>
        </p:txBody>
      </p:sp>
      <p:sp>
        <p:nvSpPr>
          <p:cNvPr id="24" name="Rounded Rectangle 23">
            <a:extLst>
              <a:ext uri="{FF2B5EF4-FFF2-40B4-BE49-F238E27FC236}">
                <a16:creationId xmlns:a16="http://schemas.microsoft.com/office/drawing/2014/main" id="{E96817A3-3DFD-7E4B-9F70-AAE530A340DC}"/>
              </a:ext>
            </a:extLst>
          </p:cNvPr>
          <p:cNvSpPr/>
          <p:nvPr/>
        </p:nvSpPr>
        <p:spPr>
          <a:xfrm>
            <a:off x="619200" y="1844824"/>
            <a:ext cx="2727155" cy="3007200"/>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3600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latin typeface="Calibri" panose="020F0502020204030204" pitchFamily="34" charset="0"/>
                <a:cs typeface="Calibri" panose="020F0502020204030204" pitchFamily="34" charset="0"/>
              </a:rPr>
              <a:t>Study population</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Patients aged ≥18 years </a:t>
            </a:r>
            <a:b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br>
            <a: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with </a:t>
            </a:r>
            <a:r>
              <a:rPr kumimoji="0" lang="en-GB" sz="1600" b="0" i="0" u="none" strike="noStrike" kern="0" cap="none" spc="0" normalizeH="0" baseline="0" dirty="0" err="1">
                <a:ln>
                  <a:noFill/>
                </a:ln>
                <a:solidFill>
                  <a:srgbClr val="505050"/>
                </a:solidFill>
                <a:effectLst/>
                <a:uLnTx/>
                <a:uFillTx/>
                <a:latin typeface="Calibri" panose="020F0502020204030204" pitchFamily="34" charset="0"/>
                <a:cs typeface="Calibri" panose="020F0502020204030204" pitchFamily="34" charset="0"/>
              </a:rPr>
              <a:t>uHCC</a:t>
            </a:r>
            <a:endPar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endParaRP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BC:C stage B (not eligible for locoregional therapy) and stage C</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No prior systemic therapy</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ECOG PS –1</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Child-Pugh A</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No main portal vein thrombosis</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6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EGD was not required</a:t>
            </a:r>
          </a:p>
        </p:txBody>
      </p:sp>
      <p:sp>
        <p:nvSpPr>
          <p:cNvPr id="12" name="Oval 11">
            <a:extLst>
              <a:ext uri="{FF2B5EF4-FFF2-40B4-BE49-F238E27FC236}">
                <a16:creationId xmlns:a16="http://schemas.microsoft.com/office/drawing/2014/main" id="{4A8487FC-7AD2-5842-8C13-02A9190C3DDB}"/>
              </a:ext>
            </a:extLst>
          </p:cNvPr>
          <p:cNvSpPr/>
          <p:nvPr/>
        </p:nvSpPr>
        <p:spPr>
          <a:xfrm>
            <a:off x="3795717" y="3075434"/>
            <a:ext cx="545980" cy="545980"/>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latin typeface="Calibri" panose="020F0502020204030204" pitchFamily="34" charset="0"/>
                <a:cs typeface="Calibri" panose="020F0502020204030204" pitchFamily="34" charset="0"/>
              </a:rPr>
              <a:t>R</a:t>
            </a:r>
          </a:p>
        </p:txBody>
      </p:sp>
      <p:sp>
        <p:nvSpPr>
          <p:cNvPr id="33" name="Rounded Rectangle 32">
            <a:extLst>
              <a:ext uri="{FF2B5EF4-FFF2-40B4-BE49-F238E27FC236}">
                <a16:creationId xmlns:a16="http://schemas.microsoft.com/office/drawing/2014/main" id="{991DFA8D-81C5-CA47-A140-3B3561502AED}"/>
              </a:ext>
            </a:extLst>
          </p:cNvPr>
          <p:cNvSpPr/>
          <p:nvPr/>
        </p:nvSpPr>
        <p:spPr>
          <a:xfrm>
            <a:off x="5128723" y="2782714"/>
            <a:ext cx="6450398" cy="615523"/>
          </a:xfrm>
          <a:prstGeom prst="roundRect">
            <a:avLst>
              <a:gd name="adj" fmla="val 16255"/>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600" b="1"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durvalumab</a:t>
            </a:r>
            <a:r>
              <a:rPr kumimoji="0" lang="en-GB"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(n=389)</a:t>
            </a:r>
          </a:p>
          <a:p>
            <a:pPr marL="0" marR="0" lvl="0" indent="0" algn="ctr" defTabSz="685800" rtl="0" eaLnBrk="1" fontAlgn="auto" latinLnBrk="0" hangingPunct="1">
              <a:lnSpc>
                <a:spcPct val="90000"/>
              </a:lnSpc>
              <a:spcBef>
                <a:spcPts val="0"/>
              </a:spcBef>
              <a:spcAft>
                <a:spcPts val="0"/>
              </a:spcAft>
              <a:buClrTx/>
              <a:buSzTx/>
              <a:buFontTx/>
              <a:buNone/>
              <a:tabLst/>
              <a:defRPr/>
            </a:pPr>
            <a:r>
              <a:rPr lang="en-GB" sz="1600" kern="0" dirty="0" err="1">
                <a:solidFill>
                  <a:schemeClr val="bg1"/>
                </a:solidFill>
                <a:latin typeface="Calibri" panose="020F0502020204030204" pitchFamily="34" charset="0"/>
                <a:cs typeface="Calibri" panose="020F0502020204030204" pitchFamily="34" charset="0"/>
              </a:rPr>
              <a:t>Durvalumab</a:t>
            </a:r>
            <a:r>
              <a:rPr lang="en-GB" sz="1600" kern="0" dirty="0">
                <a:solidFill>
                  <a:schemeClr val="bg1"/>
                </a:solidFill>
                <a:latin typeface="Calibri" panose="020F0502020204030204" pitchFamily="34" charset="0"/>
                <a:cs typeface="Calibri" panose="020F0502020204030204" pitchFamily="34" charset="0"/>
              </a:rPr>
              <a:t> monotherapy</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1500 mg Q4W*</a:t>
            </a:r>
          </a:p>
        </p:txBody>
      </p:sp>
      <p:sp>
        <p:nvSpPr>
          <p:cNvPr id="34" name="Rounded Rectangle 33">
            <a:extLst>
              <a:ext uri="{FF2B5EF4-FFF2-40B4-BE49-F238E27FC236}">
                <a16:creationId xmlns:a16="http://schemas.microsoft.com/office/drawing/2014/main" id="{A015EFEF-CB7E-BC4D-BC53-7E0F9CC7A5CE}"/>
              </a:ext>
            </a:extLst>
          </p:cNvPr>
          <p:cNvSpPr/>
          <p:nvPr/>
        </p:nvSpPr>
        <p:spPr>
          <a:xfrm>
            <a:off x="5128723" y="3500955"/>
            <a:ext cx="6450398" cy="615523"/>
          </a:xfrm>
          <a:prstGeom prst="roundRect">
            <a:avLst>
              <a:gd name="adj" fmla="val 16255"/>
            </a:avLst>
          </a:prstGeom>
          <a:solidFill>
            <a:schemeClr val="bg2">
              <a:lumMod val="2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sorafenib</a:t>
            </a:r>
            <a:r>
              <a:rPr kumimoji="0" lang="en-GB"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(n=476)</a:t>
            </a:r>
          </a:p>
          <a:p>
            <a:pPr lvl="0" algn="ctr" defTabSz="685800">
              <a:lnSpc>
                <a:spcPct val="90000"/>
              </a:lnSpc>
              <a:defRPr/>
            </a:pP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Tremelimumab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300 </a:t>
            </a:r>
            <a:r>
              <a:rPr lang="en-GB" sz="1600" kern="0" dirty="0">
                <a:solidFill>
                  <a:schemeClr val="bg1"/>
                </a:solidFill>
                <a:latin typeface="Calibri" panose="020F0502020204030204" pitchFamily="34" charset="0"/>
                <a:cs typeface="Calibri" panose="020F0502020204030204" pitchFamily="34" charset="0"/>
              </a:rPr>
              <a:t>mg × </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1 dose + </a:t>
            </a: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durvalumab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1500 mg Q4W*</a:t>
            </a:r>
          </a:p>
        </p:txBody>
      </p:sp>
      <p:sp>
        <p:nvSpPr>
          <p:cNvPr id="35" name="Rounded Rectangle 34">
            <a:extLst>
              <a:ext uri="{FF2B5EF4-FFF2-40B4-BE49-F238E27FC236}">
                <a16:creationId xmlns:a16="http://schemas.microsoft.com/office/drawing/2014/main" id="{A28EE9EA-7BF5-EB44-BE03-8E339BB9DECA}"/>
              </a:ext>
            </a:extLst>
          </p:cNvPr>
          <p:cNvSpPr/>
          <p:nvPr/>
        </p:nvSpPr>
        <p:spPr>
          <a:xfrm>
            <a:off x="5128723" y="4219197"/>
            <a:ext cx="6450398" cy="615523"/>
          </a:xfrm>
          <a:prstGeom prst="roundRect">
            <a:avLst>
              <a:gd name="adj" fmla="val 16255"/>
            </a:avLst>
          </a:prstGeom>
          <a:solidFill>
            <a:schemeClr val="accent5">
              <a:lumMod val="50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T75+D</a:t>
            </a:r>
            <a:r>
              <a:rPr kumimoji="0" lang="en-GB"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(n=153): </a:t>
            </a:r>
            <a:r>
              <a:rPr kumimoji="0" lang="en-GB" sz="1600" b="1" i="1"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arm closed</a:t>
            </a:r>
            <a:r>
              <a:rPr kumimoji="0" lang="en-GB" sz="1600" b="1" i="0" u="none" strike="noStrike" kern="0" cap="none" spc="0" normalizeH="0" baseline="30000" dirty="0">
                <a:ln>
                  <a:noFill/>
                </a:ln>
                <a:solidFill>
                  <a:schemeClr val="bg1"/>
                </a:solidFill>
                <a:effectLst/>
                <a:uLnTx/>
                <a:uFillTx/>
                <a:latin typeface="Calibri" panose="020F0502020204030204" pitchFamily="34" charset="0"/>
                <a:cs typeface="Calibri" panose="020F0502020204030204" pitchFamily="34" charset="0"/>
              </a:rPr>
              <a:t>†</a:t>
            </a:r>
          </a:p>
          <a:p>
            <a:pPr marL="0" marR="0" lvl="0" indent="0" algn="ctr" defTabSz="685800" rtl="0" eaLnBrk="1" fontAlgn="auto" latinLnBrk="0" hangingPunct="1">
              <a:lnSpc>
                <a:spcPct val="90000"/>
              </a:lnSpc>
              <a:spcBef>
                <a:spcPts val="0"/>
              </a:spcBef>
              <a:spcAft>
                <a:spcPts val="0"/>
              </a:spcAft>
              <a:buClrTx/>
              <a:buSzTx/>
              <a:buFontTx/>
              <a:buNone/>
              <a:tabLst/>
              <a:defRPr/>
            </a:pP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Tremelimumab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75 mg Q4W × 4 doses + </a:t>
            </a:r>
            <a:r>
              <a:rPr kumimoji="0" lang="en-GB" sz="1600" b="0" i="0" u="none" strike="noStrike" kern="0" cap="none" spc="0" normalizeH="0" baseline="0" dirty="0" err="1">
                <a:ln>
                  <a:noFill/>
                </a:ln>
                <a:solidFill>
                  <a:schemeClr val="bg1"/>
                </a:solidFill>
                <a:effectLst/>
                <a:uLnTx/>
                <a:uFillTx/>
                <a:latin typeface="Calibri" panose="020F0502020204030204" pitchFamily="34" charset="0"/>
                <a:cs typeface="Calibri" panose="020F0502020204030204" pitchFamily="34" charset="0"/>
              </a:rPr>
              <a:t>durvalumab</a:t>
            </a:r>
            <a:r>
              <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rPr>
              <a:t> Q4W*</a:t>
            </a:r>
          </a:p>
        </p:txBody>
      </p:sp>
      <p:sp>
        <p:nvSpPr>
          <p:cNvPr id="32" name="TextBox 31">
            <a:extLst>
              <a:ext uri="{FF2B5EF4-FFF2-40B4-BE49-F238E27FC236}">
                <a16:creationId xmlns:a16="http://schemas.microsoft.com/office/drawing/2014/main" id="{C9871E95-C76B-EE4B-971E-DD3CF974DB42}"/>
              </a:ext>
            </a:extLst>
          </p:cNvPr>
          <p:cNvSpPr txBox="1"/>
          <p:nvPr/>
        </p:nvSpPr>
        <p:spPr>
          <a:xfrm>
            <a:off x="625128" y="4966145"/>
            <a:ext cx="4197880" cy="1077218"/>
          </a:xfrm>
          <a:prstGeom prst="rect">
            <a:avLst/>
          </a:prstGeom>
          <a:noFill/>
        </p:spPr>
        <p:txBody>
          <a:bodyPr wrap="none" rtlCol="0">
            <a:spAutoFit/>
          </a:bodyPr>
          <a:lstStyle/>
          <a:p>
            <a:r>
              <a:rPr lang="en-US" sz="1600" b="1" dirty="0">
                <a:solidFill>
                  <a:schemeClr val="accent1"/>
                </a:solidFill>
                <a:latin typeface="Calibri" panose="020F0502020204030204" pitchFamily="34" charset="0"/>
                <a:ea typeface="Aileron" charset="0"/>
                <a:cs typeface="Calibri" panose="020F0502020204030204" pitchFamily="34" charset="0"/>
              </a:rPr>
              <a:t>Stratification factors</a:t>
            </a:r>
          </a:p>
          <a:p>
            <a:pPr marL="179388" indent="-179388">
              <a:buClr>
                <a:schemeClr val="accent1"/>
              </a:buClr>
              <a:buFont typeface="Arial" panose="020B0604020202020204" pitchFamily="34" charset="0"/>
              <a:buChar char="•"/>
            </a:pPr>
            <a:r>
              <a:rPr lang="en-US" sz="1600" dirty="0">
                <a:solidFill>
                  <a:srgbClr val="5D8298"/>
                </a:solidFill>
                <a:latin typeface="Calibri" panose="020F0502020204030204" pitchFamily="34" charset="0"/>
                <a:ea typeface="Aileron" charset="0"/>
                <a:cs typeface="Calibri" panose="020F0502020204030204" pitchFamily="34" charset="0"/>
              </a:rPr>
              <a:t>Macrovascular invasion: yes vs no</a:t>
            </a:r>
          </a:p>
          <a:p>
            <a:pPr marL="179388" indent="-179388">
              <a:buClr>
                <a:schemeClr val="accent1"/>
              </a:buClr>
              <a:buFont typeface="Arial" panose="020B0604020202020204" pitchFamily="34" charset="0"/>
              <a:buChar char="•"/>
            </a:pPr>
            <a:r>
              <a:rPr lang="en-US" sz="1600" dirty="0">
                <a:solidFill>
                  <a:srgbClr val="5D8298"/>
                </a:solidFill>
                <a:latin typeface="Calibri" panose="020F0502020204030204" pitchFamily="34" charset="0"/>
                <a:ea typeface="Aileron" charset="0"/>
                <a:cs typeface="Calibri" panose="020F0502020204030204" pitchFamily="34" charset="0"/>
              </a:rPr>
              <a:t>Etiology of liver disease: HBV vs HCV vs others</a:t>
            </a:r>
          </a:p>
          <a:p>
            <a:pPr marL="179388" indent="-179388">
              <a:buClr>
                <a:schemeClr val="accent1"/>
              </a:buClr>
              <a:buFont typeface="Arial" panose="020B0604020202020204" pitchFamily="34" charset="0"/>
              <a:buChar char="•"/>
            </a:pPr>
            <a:r>
              <a:rPr lang="en-US" sz="1600" dirty="0">
                <a:solidFill>
                  <a:srgbClr val="5D8298"/>
                </a:solidFill>
                <a:latin typeface="Calibri" panose="020F0502020204030204" pitchFamily="34" charset="0"/>
                <a:ea typeface="Aileron" charset="0"/>
                <a:cs typeface="Calibri" panose="020F0502020204030204" pitchFamily="34" charset="0"/>
              </a:rPr>
              <a:t>Performance status: ECOG 0 vs 1</a:t>
            </a:r>
          </a:p>
        </p:txBody>
      </p:sp>
      <p:sp>
        <p:nvSpPr>
          <p:cNvPr id="37" name="TextBox 36">
            <a:extLst>
              <a:ext uri="{FF2B5EF4-FFF2-40B4-BE49-F238E27FC236}">
                <a16:creationId xmlns:a16="http://schemas.microsoft.com/office/drawing/2014/main" id="{2DFB41EF-5C87-5841-86BA-1A8B934717BE}"/>
              </a:ext>
            </a:extLst>
          </p:cNvPr>
          <p:cNvSpPr txBox="1"/>
          <p:nvPr/>
        </p:nvSpPr>
        <p:spPr>
          <a:xfrm>
            <a:off x="3668597" y="3616316"/>
            <a:ext cx="800219" cy="307777"/>
          </a:xfrm>
          <a:prstGeom prst="rect">
            <a:avLst/>
          </a:prstGeom>
          <a:noFill/>
        </p:spPr>
        <p:txBody>
          <a:bodyPr wrap="none" rtlCol="0">
            <a:spAutoFit/>
          </a:bodyPr>
          <a:lstStyle/>
          <a:p>
            <a:pPr algn="ctr"/>
            <a:r>
              <a:rPr lang="en-US" sz="1400" dirty="0">
                <a:solidFill>
                  <a:srgbClr val="505050"/>
                </a:solidFill>
                <a:latin typeface="Calibri" panose="020F0502020204030204" pitchFamily="34" charset="0"/>
                <a:ea typeface="Aileron" charset="0"/>
                <a:cs typeface="Calibri" panose="020F0502020204030204" pitchFamily="34" charset="0"/>
              </a:rPr>
              <a:t>N=1,324</a:t>
            </a:r>
          </a:p>
        </p:txBody>
      </p:sp>
      <p:cxnSp>
        <p:nvCxnSpPr>
          <p:cNvPr id="38" name="Straight Arrow Connector 37">
            <a:extLst>
              <a:ext uri="{FF2B5EF4-FFF2-40B4-BE49-F238E27FC236}">
                <a16:creationId xmlns:a16="http://schemas.microsoft.com/office/drawing/2014/main" id="{C80FBC27-408E-F84B-B6E4-BD8EECCA32C1}"/>
              </a:ext>
            </a:extLst>
          </p:cNvPr>
          <p:cNvCxnSpPr>
            <a:cxnSpLocks/>
          </p:cNvCxnSpPr>
          <p:nvPr/>
        </p:nvCxnSpPr>
        <p:spPr>
          <a:xfrm>
            <a:off x="4789714" y="2372234"/>
            <a:ext cx="317733" cy="0"/>
          </a:xfrm>
          <a:prstGeom prst="straightConnector1">
            <a:avLst/>
          </a:prstGeom>
          <a:noFill/>
          <a:ln w="28575" cap="flat" cmpd="sng" algn="ctr">
            <a:solidFill>
              <a:schemeClr val="tx2"/>
            </a:solidFill>
            <a:prstDash val="solid"/>
            <a:tailEnd type="triangle" w="med" len="med"/>
          </a:ln>
          <a:effectLst/>
        </p:spPr>
      </p:cxnSp>
      <p:cxnSp>
        <p:nvCxnSpPr>
          <p:cNvPr id="40" name="Straight Arrow Connector 39">
            <a:extLst>
              <a:ext uri="{FF2B5EF4-FFF2-40B4-BE49-F238E27FC236}">
                <a16:creationId xmlns:a16="http://schemas.microsoft.com/office/drawing/2014/main" id="{785B70E1-FEB4-1A4E-9233-2AA1531D5443}"/>
              </a:ext>
            </a:extLst>
          </p:cNvPr>
          <p:cNvCxnSpPr>
            <a:cxnSpLocks/>
          </p:cNvCxnSpPr>
          <p:nvPr/>
        </p:nvCxnSpPr>
        <p:spPr>
          <a:xfrm flipV="1">
            <a:off x="4803809" y="2358984"/>
            <a:ext cx="0" cy="2178091"/>
          </a:xfrm>
          <a:prstGeom prst="straightConnector1">
            <a:avLst/>
          </a:prstGeom>
          <a:noFill/>
          <a:ln w="28575" cap="flat" cmpd="sng" algn="ctr">
            <a:solidFill>
              <a:schemeClr val="tx2"/>
            </a:solidFill>
            <a:prstDash val="solid"/>
            <a:tailEnd type="none" w="med" len="med"/>
          </a:ln>
          <a:effectLst/>
        </p:spPr>
      </p:cxnSp>
      <p:cxnSp>
        <p:nvCxnSpPr>
          <p:cNvPr id="41" name="Straight Arrow Connector 40">
            <a:extLst>
              <a:ext uri="{FF2B5EF4-FFF2-40B4-BE49-F238E27FC236}">
                <a16:creationId xmlns:a16="http://schemas.microsoft.com/office/drawing/2014/main" id="{2DCD0768-A740-3549-A631-AA8B049F037D}"/>
              </a:ext>
            </a:extLst>
          </p:cNvPr>
          <p:cNvCxnSpPr>
            <a:cxnSpLocks/>
          </p:cNvCxnSpPr>
          <p:nvPr/>
        </p:nvCxnSpPr>
        <p:spPr>
          <a:xfrm>
            <a:off x="4789714" y="4526958"/>
            <a:ext cx="317733" cy="0"/>
          </a:xfrm>
          <a:prstGeom prst="straightConnector1">
            <a:avLst/>
          </a:prstGeom>
          <a:noFill/>
          <a:ln w="28575" cap="flat" cmpd="sng" algn="ctr">
            <a:solidFill>
              <a:schemeClr val="tx2"/>
            </a:solidFill>
            <a:prstDash val="solid"/>
            <a:tailEnd type="triangle" w="med" len="med"/>
          </a:ln>
          <a:effectLst/>
        </p:spPr>
      </p:cxnSp>
      <p:cxnSp>
        <p:nvCxnSpPr>
          <p:cNvPr id="42" name="Straight Arrow Connector 41">
            <a:extLst>
              <a:ext uri="{FF2B5EF4-FFF2-40B4-BE49-F238E27FC236}">
                <a16:creationId xmlns:a16="http://schemas.microsoft.com/office/drawing/2014/main" id="{A9121F4C-23EC-8442-BFFC-5022C6B3410D}"/>
              </a:ext>
            </a:extLst>
          </p:cNvPr>
          <p:cNvCxnSpPr>
            <a:cxnSpLocks/>
          </p:cNvCxnSpPr>
          <p:nvPr/>
        </p:nvCxnSpPr>
        <p:spPr>
          <a:xfrm>
            <a:off x="4789714" y="3808716"/>
            <a:ext cx="317733" cy="0"/>
          </a:xfrm>
          <a:prstGeom prst="straightConnector1">
            <a:avLst/>
          </a:prstGeom>
          <a:noFill/>
          <a:ln w="28575" cap="flat" cmpd="sng" algn="ctr">
            <a:solidFill>
              <a:schemeClr val="tx2"/>
            </a:solidFill>
            <a:prstDash val="solid"/>
            <a:tailEnd type="triangle" w="med" len="med"/>
          </a:ln>
          <a:effectLst/>
        </p:spPr>
      </p:cxnSp>
      <p:cxnSp>
        <p:nvCxnSpPr>
          <p:cNvPr id="43" name="Straight Arrow Connector 42">
            <a:extLst>
              <a:ext uri="{FF2B5EF4-FFF2-40B4-BE49-F238E27FC236}">
                <a16:creationId xmlns:a16="http://schemas.microsoft.com/office/drawing/2014/main" id="{1C59F388-AA6E-704F-8E1A-01FD79F38492}"/>
              </a:ext>
            </a:extLst>
          </p:cNvPr>
          <p:cNvCxnSpPr>
            <a:cxnSpLocks/>
          </p:cNvCxnSpPr>
          <p:nvPr/>
        </p:nvCxnSpPr>
        <p:spPr>
          <a:xfrm>
            <a:off x="4789714" y="3090475"/>
            <a:ext cx="317733" cy="0"/>
          </a:xfrm>
          <a:prstGeom prst="straightConnector1">
            <a:avLst/>
          </a:prstGeom>
          <a:noFill/>
          <a:ln w="28575" cap="flat" cmpd="sng" algn="ctr">
            <a:solidFill>
              <a:schemeClr val="tx2"/>
            </a:solidFill>
            <a:prstDash val="solid"/>
            <a:tailEnd type="triangle" w="med" len="med"/>
          </a:ln>
          <a:effectLst/>
        </p:spPr>
      </p:cxnSp>
    </p:spTree>
    <p:extLst>
      <p:ext uri="{BB962C8B-B14F-4D97-AF65-F5344CB8AC3E}">
        <p14:creationId xmlns:p14="http://schemas.microsoft.com/office/powerpoint/2010/main" val="1735866020"/>
      </p:ext>
    </p:extLst>
  </p:cSld>
  <p:clrMapOvr>
    <a:masterClrMapping/>
  </p:clrMapOvr>
  <p:transition spd="med"/>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Content Placeholder 45">
            <a:extLst>
              <a:ext uri="{FF2B5EF4-FFF2-40B4-BE49-F238E27FC236}">
                <a16:creationId xmlns:a16="http://schemas.microsoft.com/office/drawing/2014/main" id="{07F86296-5BF4-6341-B553-07BE598DDA0A}"/>
              </a:ext>
            </a:extLst>
          </p:cNvPr>
          <p:cNvSpPr>
            <a:spLocks noGrp="1"/>
          </p:cNvSpPr>
          <p:nvPr>
            <p:ph sz="quarter" idx="12"/>
          </p:nvPr>
        </p:nvSpPr>
        <p:spPr/>
        <p:txBody>
          <a:bodyPr/>
          <a:lstStyle/>
          <a:p>
            <a:pPr marL="0" indent="0" algn="ctr">
              <a:buNone/>
            </a:pPr>
            <a:r>
              <a:rPr lang="en-US" b="1" dirty="0">
                <a:solidFill>
                  <a:schemeClr val="accent1"/>
                </a:solidFill>
              </a:rPr>
              <a:t>Multiple testing procedure</a:t>
            </a:r>
          </a:p>
        </p:txBody>
      </p:sp>
      <p:sp>
        <p:nvSpPr>
          <p:cNvPr id="2" name="Title 1"/>
          <p:cNvSpPr>
            <a:spLocks noGrp="1"/>
          </p:cNvSpPr>
          <p:nvPr>
            <p:ph type="title"/>
          </p:nvPr>
        </p:nvSpPr>
        <p:spPr/>
        <p:txBody>
          <a:bodyPr/>
          <a:lstStyle/>
          <a:p>
            <a:r>
              <a:rPr lang="en-US" dirty="0"/>
              <a:t>HIMALAYA objectives and statistical design</a:t>
            </a:r>
          </a:p>
        </p:txBody>
      </p:sp>
      <p:sp>
        <p:nvSpPr>
          <p:cNvPr id="4" name="Slide Number Placeholder 3">
            <a:extLst>
              <a:ext uri="{FF2B5EF4-FFF2-40B4-BE49-F238E27FC236}">
                <a16:creationId xmlns:a16="http://schemas.microsoft.com/office/drawing/2014/main" id="{A77F05F5-1F58-E74C-9AAD-72BF91AB63E6}"/>
              </a:ext>
            </a:extLst>
          </p:cNvPr>
          <p:cNvSpPr>
            <a:spLocks noGrp="1"/>
          </p:cNvSpPr>
          <p:nvPr>
            <p:ph type="sldNum" sz="quarter" idx="4"/>
          </p:nvPr>
        </p:nvSpPr>
        <p:spPr/>
        <p:txBody>
          <a:bodyPr/>
          <a:lstStyle/>
          <a:p>
            <a:fld id="{A8B9CA45-7916-481D-8256-1C0A03899043}" type="slidenum">
              <a:rPr lang="en-SG" smtClean="0"/>
              <a:pPr/>
              <a:t>75</a:t>
            </a:fld>
            <a:endParaRPr lang="en-SG"/>
          </a:p>
        </p:txBody>
      </p:sp>
      <p:sp>
        <p:nvSpPr>
          <p:cNvPr id="47" name="Content Placeholder 46">
            <a:extLst>
              <a:ext uri="{FF2B5EF4-FFF2-40B4-BE49-F238E27FC236}">
                <a16:creationId xmlns:a16="http://schemas.microsoft.com/office/drawing/2014/main" id="{1F112BD1-91B5-BA4F-95D9-AB14D7705E55}"/>
              </a:ext>
            </a:extLst>
          </p:cNvPr>
          <p:cNvSpPr>
            <a:spLocks noGrp="1"/>
          </p:cNvSpPr>
          <p:nvPr>
            <p:ph sz="quarter" idx="15"/>
          </p:nvPr>
        </p:nvSpPr>
        <p:spPr>
          <a:xfrm>
            <a:off x="620184" y="6309320"/>
            <a:ext cx="10876416" cy="365125"/>
          </a:xfrm>
        </p:spPr>
        <p:txBody>
          <a:bodyPr/>
          <a:lstStyle/>
          <a:p>
            <a:r>
              <a:rPr lang="en-US" dirty="0"/>
              <a:t>CI, confidence interval; </a:t>
            </a:r>
            <a:r>
              <a:rPr lang="en-US" dirty="0" err="1"/>
              <a:t>DoR</a:t>
            </a:r>
            <a:r>
              <a:rPr lang="en-US" dirty="0"/>
              <a:t>, duration of response; ORR, objective response rate; OR, overall survival; PFS, progression-free survival; </a:t>
            </a:r>
            <a:br>
              <a:rPr lang="en-US" dirty="0"/>
            </a:br>
            <a:r>
              <a:rPr lang="en-US" dirty="0"/>
              <a:t>RECIST, Response Evaluation Criteria in Solid </a:t>
            </a:r>
            <a:r>
              <a:rPr lang="en-US" dirty="0" err="1"/>
              <a:t>Tumours</a:t>
            </a:r>
            <a:r>
              <a:rPr lang="en-US" dirty="0"/>
              <a:t>; STRIDE, Single </a:t>
            </a:r>
            <a:r>
              <a:rPr lang="en-US" dirty="0" err="1"/>
              <a:t>Tremelimumab</a:t>
            </a:r>
            <a:r>
              <a:rPr lang="en-US" dirty="0"/>
              <a:t> Regular Interval </a:t>
            </a:r>
            <a:r>
              <a:rPr lang="en-US" dirty="0" err="1"/>
              <a:t>Durvalumab</a:t>
            </a:r>
            <a:endParaRPr lang="en-US" dirty="0"/>
          </a:p>
        </p:txBody>
      </p:sp>
      <p:sp>
        <p:nvSpPr>
          <p:cNvPr id="24" name="Rounded Rectangle 23">
            <a:extLst>
              <a:ext uri="{FF2B5EF4-FFF2-40B4-BE49-F238E27FC236}">
                <a16:creationId xmlns:a16="http://schemas.microsoft.com/office/drawing/2014/main" id="{E96817A3-3DFD-7E4B-9F70-AAE530A340DC}"/>
              </a:ext>
            </a:extLst>
          </p:cNvPr>
          <p:cNvSpPr/>
          <p:nvPr/>
        </p:nvSpPr>
        <p:spPr>
          <a:xfrm>
            <a:off x="619200" y="2348636"/>
            <a:ext cx="3388568" cy="2518413"/>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36000" tIns="0" rIns="0" bIns="0" rtlCol="0" anchor="ctr"/>
          <a:lstStyle/>
          <a:p>
            <a:pPr marL="0" marR="0" lvl="0" indent="0" algn="l" defTabSz="685800" rtl="0" eaLnBrk="1" fontAlgn="auto" latinLnBrk="0" hangingPunct="1">
              <a:lnSpc>
                <a:spcPct val="100000"/>
              </a:lnSpc>
              <a:spcBef>
                <a:spcPts val="0"/>
              </a:spcBef>
              <a:spcAft>
                <a:spcPts val="200"/>
              </a:spcAft>
              <a:buClrTx/>
              <a:buSzTx/>
              <a:buFontTx/>
              <a:buNone/>
              <a:tabLst/>
              <a:defRPr/>
            </a:pPr>
            <a:r>
              <a:rPr kumimoji="0" lang="en-GB" sz="1600" b="1" i="0" u="none" strike="noStrike" kern="0" cap="none" spc="0" normalizeH="0" baseline="0" dirty="0">
                <a:ln>
                  <a:noFill/>
                </a:ln>
                <a:solidFill>
                  <a:schemeClr val="tx2"/>
                </a:solidFill>
                <a:effectLst/>
                <a:uLnTx/>
                <a:uFillTx/>
                <a:latin typeface="Calibri" panose="020F0502020204030204" pitchFamily="34" charset="0"/>
                <a:cs typeface="Calibri" panose="020F0502020204030204" pitchFamily="34" charset="0"/>
              </a:rPr>
              <a:t>Primary objective</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OS for STRIDE vs sorafenib</a:t>
            </a:r>
          </a:p>
          <a:p>
            <a:pPr lvl="0" defTabSz="685800">
              <a:spcBef>
                <a:spcPts val="300"/>
              </a:spcBef>
              <a:spcAft>
                <a:spcPts val="200"/>
              </a:spcAft>
              <a:defRPr/>
            </a:pPr>
            <a:r>
              <a:rPr lang="en-GB" sz="1600" b="1" kern="0" dirty="0">
                <a:solidFill>
                  <a:schemeClr val="tx2"/>
                </a:solidFill>
                <a:latin typeface="Calibri" panose="020F0502020204030204" pitchFamily="34" charset="0"/>
                <a:cs typeface="Calibri" panose="020F0502020204030204" pitchFamily="34" charset="0"/>
              </a:rPr>
              <a:t>Key secondary objective</a:t>
            </a:r>
          </a:p>
          <a:p>
            <a:pPr marL="179388" lvl="0" indent="-171450" defTabSz="685800">
              <a:lnSpc>
                <a:spcPct val="90000"/>
              </a:lnSpc>
              <a:spcAft>
                <a:spcPts val="200"/>
              </a:spcAft>
              <a:buClr>
                <a:schemeClr val="accent1"/>
              </a:buClr>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OS for </a:t>
            </a:r>
            <a:r>
              <a:rPr lang="en-GB" sz="1600" kern="0" dirty="0" err="1">
                <a:solidFill>
                  <a:srgbClr val="505050"/>
                </a:solidFill>
                <a:latin typeface="Calibri" panose="020F0502020204030204" pitchFamily="34" charset="0"/>
                <a:cs typeface="Calibri" panose="020F0502020204030204" pitchFamily="34" charset="0"/>
              </a:rPr>
              <a:t>durvalumab</a:t>
            </a:r>
            <a:r>
              <a:rPr lang="en-GB" sz="1600" kern="0" dirty="0">
                <a:solidFill>
                  <a:srgbClr val="505050"/>
                </a:solidFill>
                <a:latin typeface="Calibri" panose="020F0502020204030204" pitchFamily="34" charset="0"/>
                <a:cs typeface="Calibri" panose="020F0502020204030204" pitchFamily="34" charset="0"/>
              </a:rPr>
              <a:t> vs sorafenib</a:t>
            </a:r>
          </a:p>
          <a:p>
            <a:pPr lvl="0" defTabSz="685800">
              <a:spcBef>
                <a:spcPts val="300"/>
              </a:spcBef>
              <a:spcAft>
                <a:spcPts val="200"/>
              </a:spcAft>
              <a:defRPr/>
            </a:pPr>
            <a:r>
              <a:rPr lang="en-GB" sz="1600" b="1" kern="0" dirty="0">
                <a:solidFill>
                  <a:schemeClr val="tx2"/>
                </a:solidFill>
                <a:latin typeface="Calibri" panose="020F0502020204030204" pitchFamily="34" charset="0"/>
                <a:cs typeface="Calibri" panose="020F0502020204030204" pitchFamily="34" charset="0"/>
              </a:rPr>
              <a:t>Additional secondary objectives</a:t>
            </a:r>
          </a:p>
          <a:p>
            <a:pPr marL="179388" lvl="0" indent="-171450" defTabSz="685800">
              <a:lnSpc>
                <a:spcPct val="90000"/>
              </a:lnSpc>
              <a:spcAft>
                <a:spcPts val="200"/>
              </a:spcAft>
              <a:buClr>
                <a:schemeClr val="accent1"/>
              </a:buClr>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PFS, ORR and </a:t>
            </a:r>
            <a:r>
              <a:rPr lang="en-GB" sz="1600" kern="0" dirty="0" err="1">
                <a:solidFill>
                  <a:srgbClr val="505050"/>
                </a:solidFill>
                <a:latin typeface="Calibri" panose="020F0502020204030204" pitchFamily="34" charset="0"/>
                <a:cs typeface="Calibri" panose="020F0502020204030204" pitchFamily="34" charset="0"/>
              </a:rPr>
              <a:t>DoR</a:t>
            </a:r>
            <a:r>
              <a:rPr lang="en-GB" sz="1600" kern="0" dirty="0">
                <a:solidFill>
                  <a:srgbClr val="505050"/>
                </a:solidFill>
                <a:latin typeface="Calibri" panose="020F0502020204030204" pitchFamily="34" charset="0"/>
                <a:cs typeface="Calibri" panose="020F0502020204030204" pitchFamily="34" charset="0"/>
              </a:rPr>
              <a:t> as assessed by investigator per RECIST v1.1</a:t>
            </a:r>
          </a:p>
          <a:p>
            <a:pPr marL="179388" lvl="0" indent="-171450" defTabSz="685800">
              <a:lnSpc>
                <a:spcPct val="90000"/>
              </a:lnSpc>
              <a:spcAft>
                <a:spcPts val="200"/>
              </a:spcAft>
              <a:buClr>
                <a:schemeClr val="accent1"/>
              </a:buClr>
              <a:buFont typeface="Arial" panose="020B0604020202020204" pitchFamily="34" charset="0"/>
              <a:buChar char="•"/>
              <a:defRPr/>
            </a:pPr>
            <a:r>
              <a:rPr lang="en-GB" sz="1600" kern="0" dirty="0">
                <a:solidFill>
                  <a:srgbClr val="505050"/>
                </a:solidFill>
                <a:latin typeface="Calibri" panose="020F0502020204030204" pitchFamily="34" charset="0"/>
                <a:cs typeface="Calibri" panose="020F0502020204030204" pitchFamily="34" charset="0"/>
              </a:rPr>
              <a:t>Safety</a:t>
            </a:r>
          </a:p>
        </p:txBody>
      </p:sp>
      <p:sp>
        <p:nvSpPr>
          <p:cNvPr id="25" name="Rounded Rectangle 24">
            <a:extLst>
              <a:ext uri="{FF2B5EF4-FFF2-40B4-BE49-F238E27FC236}">
                <a16:creationId xmlns:a16="http://schemas.microsoft.com/office/drawing/2014/main" id="{BAD79374-F162-8143-BFB0-BFCA4CC18FF0}"/>
              </a:ext>
            </a:extLst>
          </p:cNvPr>
          <p:cNvSpPr/>
          <p:nvPr/>
        </p:nvSpPr>
        <p:spPr>
          <a:xfrm>
            <a:off x="4290523" y="4253637"/>
            <a:ext cx="3427448" cy="615523"/>
          </a:xfrm>
          <a:prstGeom prst="roundRect">
            <a:avLst>
              <a:gd name="adj" fmla="val 16255"/>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OS </a:t>
            </a:r>
            <a:r>
              <a:rPr lang="en-GB" sz="1600" b="1" i="1" kern="0" dirty="0">
                <a:solidFill>
                  <a:schemeClr val="bg1"/>
                </a:solidFill>
                <a:latin typeface="Calibri" panose="020F0502020204030204" pitchFamily="34" charset="0"/>
                <a:cs typeface="Calibri" panose="020F0502020204030204" pitchFamily="34" charset="0"/>
              </a:rPr>
              <a:t>superiority</a:t>
            </a:r>
            <a:r>
              <a:rPr lang="en-GB" sz="1600" b="1" kern="0" dirty="0">
                <a:solidFill>
                  <a:schemeClr val="bg1"/>
                </a:solidFill>
                <a:latin typeface="Calibri" panose="020F0502020204030204" pitchFamily="34" charset="0"/>
                <a:cs typeface="Calibri" panose="020F0502020204030204" pitchFamily="34" charset="0"/>
              </a:rPr>
              <a:t> for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err="1">
                <a:solidFill>
                  <a:schemeClr val="bg1"/>
                </a:solidFill>
                <a:latin typeface="Calibri" panose="020F0502020204030204" pitchFamily="34" charset="0"/>
                <a:cs typeface="Calibri" panose="020F0502020204030204" pitchFamily="34" charset="0"/>
              </a:rPr>
              <a:t>durvalumab</a:t>
            </a:r>
            <a:r>
              <a:rPr lang="en-GB" sz="1600" b="1" kern="0" dirty="0">
                <a:solidFill>
                  <a:schemeClr val="bg1"/>
                </a:solidFill>
                <a:latin typeface="Calibri" panose="020F0502020204030204" pitchFamily="34" charset="0"/>
                <a:cs typeface="Calibri" panose="020F0502020204030204" pitchFamily="34" charset="0"/>
              </a:rPr>
              <a:t> vs sorafenib</a:t>
            </a:r>
            <a:endParaRPr kumimoji="0" lang="en-GB" sz="1600" b="1"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cxnSp>
        <p:nvCxnSpPr>
          <p:cNvPr id="26" name="Straight Arrow Connector 25">
            <a:extLst>
              <a:ext uri="{FF2B5EF4-FFF2-40B4-BE49-F238E27FC236}">
                <a16:creationId xmlns:a16="http://schemas.microsoft.com/office/drawing/2014/main" id="{086E2A13-37B2-7448-9110-0A18173417F2}"/>
              </a:ext>
            </a:extLst>
          </p:cNvPr>
          <p:cNvCxnSpPr>
            <a:cxnSpLocks/>
          </p:cNvCxnSpPr>
          <p:nvPr/>
        </p:nvCxnSpPr>
        <p:spPr>
          <a:xfrm>
            <a:off x="6004248" y="2624595"/>
            <a:ext cx="0" cy="680529"/>
          </a:xfrm>
          <a:prstGeom prst="straightConnector1">
            <a:avLst/>
          </a:prstGeom>
          <a:noFill/>
          <a:ln w="28575" cap="flat" cmpd="sng" algn="ctr">
            <a:solidFill>
              <a:schemeClr val="tx2"/>
            </a:solidFill>
            <a:prstDash val="solid"/>
            <a:tailEnd type="triangle" w="med" len="med"/>
          </a:ln>
          <a:effectLst/>
        </p:spPr>
      </p:cxnSp>
      <p:sp>
        <p:nvSpPr>
          <p:cNvPr id="18" name="Rounded Rectangle 17">
            <a:extLst>
              <a:ext uri="{FF2B5EF4-FFF2-40B4-BE49-F238E27FC236}">
                <a16:creationId xmlns:a16="http://schemas.microsoft.com/office/drawing/2014/main" id="{EF6AE6B8-EB9A-964F-A811-CBF554B592C0}"/>
              </a:ext>
            </a:extLst>
          </p:cNvPr>
          <p:cNvSpPr/>
          <p:nvPr/>
        </p:nvSpPr>
        <p:spPr>
          <a:xfrm>
            <a:off x="4290523" y="2348636"/>
            <a:ext cx="3427448" cy="615523"/>
          </a:xfrm>
          <a:prstGeom prst="roundRect">
            <a:avLst>
              <a:gd name="adj" fmla="val 16255"/>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OS </a:t>
            </a:r>
            <a:r>
              <a:rPr lang="en-GB" sz="1600" b="1" i="1" kern="0" dirty="0">
                <a:solidFill>
                  <a:schemeClr val="bg1"/>
                </a:solidFill>
                <a:latin typeface="Calibri" panose="020F0502020204030204" pitchFamily="34" charset="0"/>
                <a:cs typeface="Calibri" panose="020F0502020204030204" pitchFamily="34" charset="0"/>
              </a:rPr>
              <a:t>superiority</a:t>
            </a:r>
            <a:r>
              <a:rPr lang="en-GB" sz="1600" b="1" kern="0" dirty="0">
                <a:solidFill>
                  <a:schemeClr val="bg1"/>
                </a:solidFill>
                <a:latin typeface="Calibri" panose="020F0502020204030204" pitchFamily="34" charset="0"/>
                <a:cs typeface="Calibri" panose="020F0502020204030204" pitchFamily="34" charset="0"/>
              </a:rPr>
              <a:t> for STRIDE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vs sorafenib</a:t>
            </a:r>
            <a:endPar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cxnSp>
        <p:nvCxnSpPr>
          <p:cNvPr id="27" name="Straight Arrow Connector 26">
            <a:extLst>
              <a:ext uri="{FF2B5EF4-FFF2-40B4-BE49-F238E27FC236}">
                <a16:creationId xmlns:a16="http://schemas.microsoft.com/office/drawing/2014/main" id="{E3190A6E-2CDD-DE46-BF0E-45688507E246}"/>
              </a:ext>
            </a:extLst>
          </p:cNvPr>
          <p:cNvCxnSpPr>
            <a:cxnSpLocks/>
          </p:cNvCxnSpPr>
          <p:nvPr/>
        </p:nvCxnSpPr>
        <p:spPr>
          <a:xfrm>
            <a:off x="6004248" y="3571652"/>
            <a:ext cx="0" cy="680529"/>
          </a:xfrm>
          <a:prstGeom prst="straightConnector1">
            <a:avLst/>
          </a:prstGeom>
          <a:noFill/>
          <a:ln w="28575" cap="flat" cmpd="sng" algn="ctr">
            <a:solidFill>
              <a:schemeClr val="tx2"/>
            </a:solidFill>
            <a:prstDash val="solid"/>
            <a:tailEnd type="triangle" w="med" len="med"/>
          </a:ln>
          <a:effectLst/>
        </p:spPr>
      </p:cxnSp>
      <p:sp>
        <p:nvSpPr>
          <p:cNvPr id="28" name="Rounded Rectangle 27">
            <a:extLst>
              <a:ext uri="{FF2B5EF4-FFF2-40B4-BE49-F238E27FC236}">
                <a16:creationId xmlns:a16="http://schemas.microsoft.com/office/drawing/2014/main" id="{257C0CDA-C564-E749-B142-6B9535DA5B59}"/>
              </a:ext>
            </a:extLst>
          </p:cNvPr>
          <p:cNvSpPr/>
          <p:nvPr/>
        </p:nvSpPr>
        <p:spPr>
          <a:xfrm>
            <a:off x="8194816" y="2348636"/>
            <a:ext cx="3388568" cy="2518413"/>
          </a:xfrm>
          <a:prstGeom prst="roundRect">
            <a:avLst>
              <a:gd name="adj" fmla="val 6972"/>
            </a:avLst>
          </a:prstGeom>
          <a:solidFill>
            <a:schemeClr val="accent1">
              <a:lumMod val="20000"/>
              <a:lumOff val="80000"/>
            </a:schemeClr>
          </a:solidFill>
          <a:ln w="28575" cap="flat" cmpd="sng" algn="ctr">
            <a:noFill/>
            <a:prstDash val="solid"/>
          </a:ln>
          <a:effectLst>
            <a:outerShdw blurRad="40000" dist="23000" dir="5400000" rotWithShape="0">
              <a:srgbClr val="000000">
                <a:alpha val="35000"/>
              </a:srgbClr>
            </a:outerShdw>
          </a:effectLst>
        </p:spPr>
        <p:txBody>
          <a:bodyPr lIns="36000" tIns="0" rIns="0" bIns="0" rtlCol="0" anchor="ctr"/>
          <a:lstStyle/>
          <a:p>
            <a:pPr marL="0" marR="0" lvl="0" indent="0" algn="ctr" defTabSz="685800" rtl="0" eaLnBrk="1" fontAlgn="auto" latinLnBrk="0" hangingPunct="1">
              <a:lnSpc>
                <a:spcPct val="100000"/>
              </a:lnSpc>
              <a:spcBef>
                <a:spcPts val="0"/>
              </a:spcBef>
              <a:spcAft>
                <a:spcPts val="200"/>
              </a:spcAft>
              <a:buClrTx/>
              <a:buSzTx/>
              <a:buFontTx/>
              <a:buNone/>
              <a:tabLst/>
              <a:defRPr/>
            </a:pPr>
            <a:r>
              <a:rPr kumimoji="0" lang="en-GB" sz="1600" b="1" i="0" u="none" strike="noStrike" kern="0" cap="none" spc="0" normalizeH="0" baseline="0" dirty="0">
                <a:ln>
                  <a:noFill/>
                </a:ln>
                <a:solidFill>
                  <a:schemeClr val="tx2"/>
                </a:solidFill>
                <a:effectLst/>
                <a:uLnTx/>
                <a:uFillTx/>
                <a:latin typeface="Calibri" panose="020F0502020204030204" pitchFamily="34" charset="0"/>
                <a:cs typeface="Calibri" panose="020F0502020204030204" pitchFamily="34" charset="0"/>
              </a:rPr>
              <a:t>Non-inferiority margin: 1.08</a:t>
            </a:r>
          </a:p>
          <a:p>
            <a:pPr lvl="0" algn="ctr" defTabSz="685800">
              <a:spcBef>
                <a:spcPts val="300"/>
              </a:spcBef>
              <a:spcAft>
                <a:spcPts val="200"/>
              </a:spcAft>
              <a:defRPr/>
            </a:pPr>
            <a:r>
              <a:rPr lang="en-GB" sz="1600" i="1" kern="0" dirty="0">
                <a:solidFill>
                  <a:schemeClr val="tx2"/>
                </a:solidFill>
                <a:latin typeface="Calibri" panose="020F0502020204030204" pitchFamily="34" charset="0"/>
                <a:cs typeface="Calibri" panose="020F0502020204030204" pitchFamily="34" charset="0"/>
              </a:rPr>
              <a:t>Noninferiority was met if the </a:t>
            </a:r>
            <a:br>
              <a:rPr lang="en-GB" sz="1600" i="1" kern="0" dirty="0">
                <a:solidFill>
                  <a:schemeClr val="tx2"/>
                </a:solidFill>
                <a:latin typeface="Calibri" panose="020F0502020204030204" pitchFamily="34" charset="0"/>
                <a:cs typeface="Calibri" panose="020F0502020204030204" pitchFamily="34" charset="0"/>
              </a:rPr>
            </a:br>
            <a:r>
              <a:rPr lang="en-GB" sz="1600" i="1" kern="0" dirty="0">
                <a:solidFill>
                  <a:schemeClr val="tx2"/>
                </a:solidFill>
                <a:latin typeface="Calibri" panose="020F0502020204030204" pitchFamily="34" charset="0"/>
                <a:cs typeface="Calibri" panose="020F0502020204030204" pitchFamily="34" charset="0"/>
              </a:rPr>
              <a:t>CI upper bound for the </a:t>
            </a:r>
            <a:br>
              <a:rPr lang="en-GB" sz="1600" i="1" kern="0" dirty="0">
                <a:solidFill>
                  <a:schemeClr val="tx2"/>
                </a:solidFill>
                <a:latin typeface="Calibri" panose="020F0502020204030204" pitchFamily="34" charset="0"/>
                <a:cs typeface="Calibri" panose="020F0502020204030204" pitchFamily="34" charset="0"/>
              </a:rPr>
            </a:br>
            <a:r>
              <a:rPr lang="en-GB" sz="1600" i="1" kern="0" dirty="0">
                <a:solidFill>
                  <a:schemeClr val="tx2"/>
                </a:solidFill>
                <a:latin typeface="Calibri" panose="020F0502020204030204" pitchFamily="34" charset="0"/>
                <a:cs typeface="Calibri" panose="020F0502020204030204" pitchFamily="34" charset="0"/>
              </a:rPr>
              <a:t>hazard ratio was ≤1.08</a:t>
            </a:r>
          </a:p>
        </p:txBody>
      </p:sp>
      <p:cxnSp>
        <p:nvCxnSpPr>
          <p:cNvPr id="36" name="Straight Arrow Connector 35">
            <a:extLst>
              <a:ext uri="{FF2B5EF4-FFF2-40B4-BE49-F238E27FC236}">
                <a16:creationId xmlns:a16="http://schemas.microsoft.com/office/drawing/2014/main" id="{69FC9B31-8D0B-0441-A9DC-FB04A91C8088}"/>
              </a:ext>
            </a:extLst>
          </p:cNvPr>
          <p:cNvCxnSpPr>
            <a:cxnSpLocks/>
          </p:cNvCxnSpPr>
          <p:nvPr/>
        </p:nvCxnSpPr>
        <p:spPr>
          <a:xfrm>
            <a:off x="7119257" y="3614341"/>
            <a:ext cx="1045029" cy="0"/>
          </a:xfrm>
          <a:prstGeom prst="straightConnector1">
            <a:avLst/>
          </a:prstGeom>
          <a:noFill/>
          <a:ln w="28575" cap="flat" cmpd="sng" algn="ctr">
            <a:solidFill>
              <a:schemeClr val="tx2"/>
            </a:solidFill>
            <a:prstDash val="solid"/>
            <a:tailEnd type="triangle" w="med" len="med"/>
          </a:ln>
          <a:effectLst/>
        </p:spPr>
      </p:cxnSp>
      <p:sp>
        <p:nvSpPr>
          <p:cNvPr id="23" name="Rounded Rectangle 22">
            <a:extLst>
              <a:ext uri="{FF2B5EF4-FFF2-40B4-BE49-F238E27FC236}">
                <a16:creationId xmlns:a16="http://schemas.microsoft.com/office/drawing/2014/main" id="{6DB4B84E-E054-9E47-8110-37653BC3B2F2}"/>
              </a:ext>
            </a:extLst>
          </p:cNvPr>
          <p:cNvSpPr/>
          <p:nvPr/>
        </p:nvSpPr>
        <p:spPr>
          <a:xfrm>
            <a:off x="4290523" y="3301137"/>
            <a:ext cx="3427448" cy="615523"/>
          </a:xfrm>
          <a:prstGeom prst="roundRect">
            <a:avLst>
              <a:gd name="adj" fmla="val 16255"/>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kern="0" dirty="0">
                <a:solidFill>
                  <a:schemeClr val="bg1"/>
                </a:solidFill>
                <a:latin typeface="Calibri" panose="020F0502020204030204" pitchFamily="34" charset="0"/>
                <a:cs typeface="Calibri" panose="020F0502020204030204" pitchFamily="34" charset="0"/>
              </a:rPr>
              <a:t>OS</a:t>
            </a:r>
            <a:r>
              <a:rPr lang="en-GB" sz="1600" b="1" kern="0" dirty="0">
                <a:solidFill>
                  <a:schemeClr val="bg1"/>
                </a:solidFill>
                <a:latin typeface="Calibri" panose="020F0502020204030204" pitchFamily="34" charset="0"/>
                <a:cs typeface="Calibri" panose="020F0502020204030204" pitchFamily="34" charset="0"/>
              </a:rPr>
              <a:t> </a:t>
            </a:r>
            <a:r>
              <a:rPr lang="en-GB" sz="1600" b="1" i="1" kern="0" dirty="0">
                <a:solidFill>
                  <a:schemeClr val="bg1"/>
                </a:solidFill>
                <a:latin typeface="Calibri" panose="020F0502020204030204" pitchFamily="34" charset="0"/>
                <a:cs typeface="Calibri" panose="020F0502020204030204" pitchFamily="34" charset="0"/>
              </a:rPr>
              <a:t>noninferiority</a:t>
            </a:r>
            <a:r>
              <a:rPr lang="en-GB" sz="1600" b="1" kern="0" dirty="0">
                <a:solidFill>
                  <a:schemeClr val="bg1"/>
                </a:solidFill>
                <a:latin typeface="Calibri" panose="020F0502020204030204" pitchFamily="34" charset="0"/>
                <a:cs typeface="Calibri" panose="020F0502020204030204" pitchFamily="34" charset="0"/>
              </a:rPr>
              <a:t> </a:t>
            </a:r>
            <a:r>
              <a:rPr lang="en-GB" sz="1600" kern="0" dirty="0">
                <a:solidFill>
                  <a:schemeClr val="bg1"/>
                </a:solidFill>
                <a:latin typeface="Calibri" panose="020F0502020204030204" pitchFamily="34" charset="0"/>
                <a:cs typeface="Calibri" panose="020F0502020204030204" pitchFamily="34" charset="0"/>
              </a:rPr>
              <a:t>for </a:t>
            </a:r>
            <a:br>
              <a:rPr lang="en-GB" sz="1600" kern="0" dirty="0">
                <a:solidFill>
                  <a:schemeClr val="bg1"/>
                </a:solidFill>
                <a:latin typeface="Calibri" panose="020F0502020204030204" pitchFamily="34" charset="0"/>
                <a:cs typeface="Calibri" panose="020F0502020204030204" pitchFamily="34" charset="0"/>
              </a:rPr>
            </a:br>
            <a:r>
              <a:rPr lang="en-GB" sz="1600" kern="0" dirty="0" err="1">
                <a:solidFill>
                  <a:schemeClr val="bg1"/>
                </a:solidFill>
                <a:latin typeface="Calibri" panose="020F0502020204030204" pitchFamily="34" charset="0"/>
                <a:cs typeface="Calibri" panose="020F0502020204030204" pitchFamily="34" charset="0"/>
              </a:rPr>
              <a:t>durvalumab</a:t>
            </a:r>
            <a:r>
              <a:rPr lang="en-GB" sz="1600" kern="0" dirty="0">
                <a:solidFill>
                  <a:schemeClr val="bg1"/>
                </a:solidFill>
                <a:latin typeface="Calibri" panose="020F0502020204030204" pitchFamily="34" charset="0"/>
                <a:cs typeface="Calibri" panose="020F0502020204030204" pitchFamily="34" charset="0"/>
              </a:rPr>
              <a:t> vs sorafenib</a:t>
            </a:r>
            <a:endParaRPr kumimoji="0" lang="en-GB" sz="160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875156"/>
      </p:ext>
    </p:extLst>
  </p:cSld>
  <p:clrMapOvr>
    <a:masterClrMapping/>
  </p:clrMapOvr>
  <p:transition spd="med"/>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881EC82-CD70-CD45-A3CC-F765CB018099}"/>
              </a:ext>
            </a:extLst>
          </p:cNvPr>
          <p:cNvGraphicFramePr>
            <a:graphicFrameLocks noGrp="1"/>
          </p:cNvGraphicFramePr>
          <p:nvPr>
            <p:ph sz="quarter" idx="12"/>
            <p:extLst>
              <p:ext uri="{D42A27DB-BD31-4B8C-83A1-F6EECF244321}">
                <p14:modId xmlns:p14="http://schemas.microsoft.com/office/powerpoint/2010/main" val="3318933953"/>
              </p:ext>
            </p:extLst>
          </p:nvPr>
        </p:nvGraphicFramePr>
        <p:xfrm>
          <a:off x="620713" y="1196752"/>
          <a:ext cx="10963275" cy="4780788"/>
        </p:xfrm>
        <a:graphic>
          <a:graphicData uri="http://schemas.openxmlformats.org/drawingml/2006/table">
            <a:tbl>
              <a:tblPr firstRow="1" bandRow="1">
                <a:tableStyleId>{5C22544A-7EE6-4342-B048-85BDC9FD1C3A}</a:tableStyleId>
              </a:tblPr>
              <a:tblGrid>
                <a:gridCol w="3243039">
                  <a:extLst>
                    <a:ext uri="{9D8B030D-6E8A-4147-A177-3AD203B41FA5}">
                      <a16:colId xmlns:a16="http://schemas.microsoft.com/office/drawing/2014/main" val="483344670"/>
                    </a:ext>
                  </a:extLst>
                </a:gridCol>
                <a:gridCol w="2573412">
                  <a:extLst>
                    <a:ext uri="{9D8B030D-6E8A-4147-A177-3AD203B41FA5}">
                      <a16:colId xmlns:a16="http://schemas.microsoft.com/office/drawing/2014/main" val="2194119630"/>
                    </a:ext>
                  </a:extLst>
                </a:gridCol>
                <a:gridCol w="2573412">
                  <a:extLst>
                    <a:ext uri="{9D8B030D-6E8A-4147-A177-3AD203B41FA5}">
                      <a16:colId xmlns:a16="http://schemas.microsoft.com/office/drawing/2014/main" val="573411652"/>
                    </a:ext>
                  </a:extLst>
                </a:gridCol>
                <a:gridCol w="2573412">
                  <a:extLst>
                    <a:ext uri="{9D8B030D-6E8A-4147-A177-3AD203B41FA5}">
                      <a16:colId xmlns:a16="http://schemas.microsoft.com/office/drawing/2014/main" val="121486123"/>
                    </a:ext>
                  </a:extLst>
                </a:gridCol>
              </a:tblGrid>
              <a:tr h="185059">
                <a:tc>
                  <a:txBody>
                    <a:bodyPr/>
                    <a:lstStyle/>
                    <a:p>
                      <a:pPr>
                        <a:lnSpc>
                          <a:spcPct val="90000"/>
                        </a:lnSpc>
                      </a:pPr>
                      <a:r>
                        <a:rPr lang="en-US" sz="1300" dirty="0">
                          <a:latin typeface="Calibri" panose="020F0502020204030204" pitchFamily="34" charset="0"/>
                          <a:cs typeface="Calibri" panose="020F0502020204030204" pitchFamily="34" charset="0"/>
                        </a:rPr>
                        <a:t>Characteristic</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STRIDE (n=393)</a:t>
                      </a:r>
                    </a:p>
                  </a:txBody>
                  <a:tcPr/>
                </a:tc>
                <a:tc>
                  <a:txBody>
                    <a:bodyPr/>
                    <a:lstStyle/>
                    <a:p>
                      <a:pPr algn="ctr">
                        <a:lnSpc>
                          <a:spcPct val="90000"/>
                        </a:lnSpc>
                      </a:pPr>
                      <a:r>
                        <a:rPr lang="en-US" sz="1300" dirty="0" err="1">
                          <a:latin typeface="Calibri" panose="020F0502020204030204" pitchFamily="34" charset="0"/>
                          <a:cs typeface="Calibri" panose="020F0502020204030204" pitchFamily="34" charset="0"/>
                        </a:rPr>
                        <a:t>Durvalumab</a:t>
                      </a:r>
                      <a:r>
                        <a:rPr lang="en-US" sz="1300" dirty="0">
                          <a:latin typeface="Calibri" panose="020F0502020204030204" pitchFamily="34" charset="0"/>
                          <a:cs typeface="Calibri" panose="020F0502020204030204" pitchFamily="34" charset="0"/>
                        </a:rPr>
                        <a:t> (n=389)</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Sorafenib (n=389)</a:t>
                      </a:r>
                    </a:p>
                  </a:txBody>
                  <a:tcPr/>
                </a:tc>
                <a:extLst>
                  <a:ext uri="{0D108BD9-81ED-4DB2-BD59-A6C34878D82A}">
                    <a16:rowId xmlns:a16="http://schemas.microsoft.com/office/drawing/2014/main" val="876151220"/>
                  </a:ext>
                </a:extLst>
              </a:tr>
              <a:tr h="185059">
                <a:tc>
                  <a:txBody>
                    <a:bodyPr/>
                    <a:lstStyle/>
                    <a:p>
                      <a:pPr>
                        <a:lnSpc>
                          <a:spcPct val="90000"/>
                        </a:lnSpc>
                      </a:pPr>
                      <a:r>
                        <a:rPr lang="en-US" sz="1300" b="1" dirty="0">
                          <a:latin typeface="Calibri" panose="020F0502020204030204" pitchFamily="34" charset="0"/>
                          <a:cs typeface="Calibri" panose="020F0502020204030204" pitchFamily="34" charset="0"/>
                        </a:rPr>
                        <a:t>Male sex,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327 (83.2)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323 (83.0)</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337 (86.6)</a:t>
                      </a:r>
                    </a:p>
                  </a:txBody>
                  <a:tcPr/>
                </a:tc>
                <a:extLst>
                  <a:ext uri="{0D108BD9-81ED-4DB2-BD59-A6C34878D82A}">
                    <a16:rowId xmlns:a16="http://schemas.microsoft.com/office/drawing/2014/main" val="1081525717"/>
                  </a:ext>
                </a:extLst>
              </a:tr>
              <a:tr h="185059">
                <a:tc>
                  <a:txBody>
                    <a:bodyPr/>
                    <a:lstStyle/>
                    <a:p>
                      <a:pPr>
                        <a:lnSpc>
                          <a:spcPct val="90000"/>
                        </a:lnSpc>
                      </a:pPr>
                      <a:r>
                        <a:rPr lang="en-US" sz="1300" b="1" dirty="0">
                          <a:latin typeface="Calibri" panose="020F0502020204030204" pitchFamily="34" charset="0"/>
                          <a:cs typeface="Calibri" panose="020F0502020204030204" pitchFamily="34" charset="0"/>
                        </a:rPr>
                        <a:t>Median age (range), years</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65.0 (22-86)</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64.0 (20-86)</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64.0 (18-88)</a:t>
                      </a:r>
                    </a:p>
                  </a:txBody>
                  <a:tcPr/>
                </a:tc>
                <a:extLst>
                  <a:ext uri="{0D108BD9-81ED-4DB2-BD59-A6C34878D82A}">
                    <a16:rowId xmlns:a16="http://schemas.microsoft.com/office/drawing/2014/main" val="2705846807"/>
                  </a:ext>
                </a:extLst>
              </a:tr>
              <a:tr h="429714">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Region, n (%)</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Asia (excluding Japan)</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Rest of world (including Japan)</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156 (39.7)</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237 (60.3)</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167 (42.9)</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222 (57.1)</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156 (40.1)</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233 (59.9)</a:t>
                      </a:r>
                    </a:p>
                  </a:txBody>
                  <a:tcPr/>
                </a:tc>
                <a:extLst>
                  <a:ext uri="{0D108BD9-81ED-4DB2-BD59-A6C34878D82A}">
                    <a16:rowId xmlns:a16="http://schemas.microsoft.com/office/drawing/2014/main" val="1528648823"/>
                  </a:ext>
                </a:extLst>
              </a:tr>
              <a:tr h="552042">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Viral etiology,*</a:t>
                      </a:r>
                      <a:r>
                        <a:rPr lang="en-US" sz="1300" b="1" baseline="30000" dirty="0">
                          <a:latin typeface="Calibri" panose="020F0502020204030204" pitchFamily="34" charset="0"/>
                          <a:cs typeface="Calibri" panose="020F0502020204030204" pitchFamily="34" charset="0"/>
                        </a:rPr>
                        <a:t>,†</a:t>
                      </a:r>
                      <a:r>
                        <a:rPr lang="en-US" sz="1300" b="1" dirty="0">
                          <a:latin typeface="Calibri" panose="020F0502020204030204" pitchFamily="34" charset="0"/>
                          <a:cs typeface="Calibri" panose="020F0502020204030204" pitchFamily="34" charset="0"/>
                        </a:rPr>
                        <a:t> n (%)</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HBV</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HCV</a:t>
                      </a:r>
                      <a:br>
                        <a:rPr lang="en-US" sz="1300" dirty="0">
                          <a:latin typeface="Calibri" panose="020F0502020204030204" pitchFamily="34" charset="0"/>
                          <a:cs typeface="Calibri" panose="020F0502020204030204" pitchFamily="34" charset="0"/>
                        </a:rPr>
                      </a:br>
                      <a:r>
                        <a:rPr lang="en-US" sz="1300" dirty="0" err="1">
                          <a:latin typeface="Calibri" panose="020F0502020204030204" pitchFamily="34" charset="0"/>
                          <a:cs typeface="Calibri" panose="020F0502020204030204" pitchFamily="34" charset="0"/>
                        </a:rPr>
                        <a:t>Nonviral</a:t>
                      </a:r>
                      <a:endParaRPr lang="en-US" sz="1300" dirty="0">
                        <a:latin typeface="Calibri" panose="020F0502020204030204" pitchFamily="34" charset="0"/>
                        <a:cs typeface="Calibri" panose="020F0502020204030204" pitchFamily="34" charset="0"/>
                      </a:endParaRP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122 (31.0)</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110 (28.0)</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161 (41.0)</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119 (30.6)</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107 (27.5)</a:t>
                      </a:r>
                    </a:p>
                    <a:p>
                      <a:pPr algn="ctr">
                        <a:lnSpc>
                          <a:spcPct val="90000"/>
                        </a:lnSpc>
                      </a:pPr>
                      <a:r>
                        <a:rPr lang="en-US" sz="1300" dirty="0">
                          <a:latin typeface="Calibri" panose="020F0502020204030204" pitchFamily="34" charset="0"/>
                          <a:cs typeface="Calibri" panose="020F0502020204030204" pitchFamily="34" charset="0"/>
                        </a:rPr>
                        <a:t>163 (41.9)</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119 (30.6)</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104 (26.7)</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166 (42.7)</a:t>
                      </a:r>
                    </a:p>
                  </a:txBody>
                  <a:tcPr/>
                </a:tc>
                <a:extLst>
                  <a:ext uri="{0D108BD9-81ED-4DB2-BD59-A6C34878D82A}">
                    <a16:rowId xmlns:a16="http://schemas.microsoft.com/office/drawing/2014/main" val="2580542911"/>
                  </a:ext>
                </a:extLst>
              </a:tr>
              <a:tr h="429714">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ECOG PS, n (%)</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0</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244 (62.1)</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148 (37.7)</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237 (60.9)</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150 (38.6)</a:t>
                      </a:r>
                    </a:p>
                  </a:txBody>
                  <a:tcPr/>
                </a:tc>
                <a:tc>
                  <a:txBody>
                    <a:bodyPr/>
                    <a:lstStyle/>
                    <a:p>
                      <a:pPr algn="ctr">
                        <a:lnSpc>
                          <a:spcPct val="90000"/>
                        </a:lnSpc>
                      </a:pP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241 (62.0)</a:t>
                      </a:r>
                      <a:br>
                        <a:rPr lang="en-US" sz="1300" dirty="0">
                          <a:latin typeface="Calibri" panose="020F0502020204030204" pitchFamily="34" charset="0"/>
                          <a:cs typeface="Calibri" panose="020F0502020204030204" pitchFamily="34" charset="0"/>
                        </a:rPr>
                      </a:br>
                      <a:r>
                        <a:rPr lang="en-US" sz="1300" dirty="0">
                          <a:latin typeface="Calibri" panose="020F0502020204030204" pitchFamily="34" charset="0"/>
                          <a:cs typeface="Calibri" panose="020F0502020204030204" pitchFamily="34" charset="0"/>
                        </a:rPr>
                        <a:t>147 (37.8)</a:t>
                      </a:r>
                    </a:p>
                  </a:txBody>
                  <a:tcPr/>
                </a:tc>
                <a:extLst>
                  <a:ext uri="{0D108BD9-81ED-4DB2-BD59-A6C34878D82A}">
                    <a16:rowId xmlns:a16="http://schemas.microsoft.com/office/drawing/2014/main" val="1108029975"/>
                  </a:ext>
                </a:extLst>
              </a:tr>
              <a:tr h="185059">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MVI,</a:t>
                      </a:r>
                      <a:r>
                        <a:rPr lang="en-US" sz="1300" b="1" baseline="30000" dirty="0">
                          <a:latin typeface="Calibri" panose="020F0502020204030204" pitchFamily="34" charset="0"/>
                          <a:cs typeface="Calibri" panose="020F0502020204030204" pitchFamily="34" charset="0"/>
                        </a:rPr>
                        <a:t>†</a:t>
                      </a:r>
                      <a:r>
                        <a:rPr lang="en-US" sz="1300" b="1" dirty="0">
                          <a:latin typeface="Calibri" panose="020F0502020204030204" pitchFamily="34" charset="0"/>
                          <a:cs typeface="Calibri" panose="020F0502020204030204" pitchFamily="34" charset="0"/>
                        </a:rPr>
                        <a:t>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103 (26.2)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94 (24.2)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100 (25.7)</a:t>
                      </a:r>
                    </a:p>
                  </a:txBody>
                  <a:tcPr/>
                </a:tc>
                <a:extLst>
                  <a:ext uri="{0D108BD9-81ED-4DB2-BD59-A6C34878D82A}">
                    <a16:rowId xmlns:a16="http://schemas.microsoft.com/office/drawing/2014/main" val="215617710"/>
                  </a:ext>
                </a:extLst>
              </a:tr>
              <a:tr h="185059">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EHS,</a:t>
                      </a:r>
                      <a:r>
                        <a:rPr lang="en-US" sz="1300" b="1" baseline="30000" dirty="0">
                          <a:latin typeface="Calibri" panose="020F0502020204030204" pitchFamily="34" charset="0"/>
                          <a:cs typeface="Calibri" panose="020F0502020204030204" pitchFamily="34" charset="0"/>
                        </a:rPr>
                        <a:t>†</a:t>
                      </a:r>
                      <a:r>
                        <a:rPr lang="en-US" sz="1300" b="1" dirty="0">
                          <a:latin typeface="Calibri" panose="020F0502020204030204" pitchFamily="34" charset="0"/>
                          <a:cs typeface="Calibri" panose="020F0502020204030204" pitchFamily="34" charset="0"/>
                        </a:rPr>
                        <a:t>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209 (53.2)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212 (54.5)</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203 (52.5)</a:t>
                      </a:r>
                    </a:p>
                  </a:txBody>
                  <a:tcPr/>
                </a:tc>
                <a:extLst>
                  <a:ext uri="{0D108BD9-81ED-4DB2-BD59-A6C34878D82A}">
                    <a16:rowId xmlns:a16="http://schemas.microsoft.com/office/drawing/2014/main" val="1552092907"/>
                  </a:ext>
                </a:extLst>
              </a:tr>
              <a:tr h="185059">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PD-L1 positive,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148 (37.7)</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154 (39.6)</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148 (38.0)</a:t>
                      </a:r>
                    </a:p>
                  </a:txBody>
                  <a:tcPr/>
                </a:tc>
                <a:extLst>
                  <a:ext uri="{0D108BD9-81ED-4DB2-BD59-A6C34878D82A}">
                    <a16:rowId xmlns:a16="http://schemas.microsoft.com/office/drawing/2014/main" val="4249649269"/>
                  </a:ext>
                </a:extLst>
              </a:tr>
              <a:tr h="185059">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AFP ≥400 ng/ml,</a:t>
                      </a:r>
                      <a:r>
                        <a:rPr lang="en-US" sz="1300" b="1" baseline="30000" dirty="0">
                          <a:latin typeface="Calibri" panose="020F0502020204030204" pitchFamily="34" charset="0"/>
                          <a:cs typeface="Calibri" panose="020F0502020204030204" pitchFamily="34" charset="0"/>
                        </a:rPr>
                        <a:t>†</a:t>
                      </a:r>
                      <a:r>
                        <a:rPr lang="en-US" sz="1300" b="1" dirty="0">
                          <a:latin typeface="Calibri" panose="020F0502020204030204" pitchFamily="34" charset="0"/>
                          <a:cs typeface="Calibri" panose="020F0502020204030204" pitchFamily="34" charset="0"/>
                        </a:rPr>
                        <a:t>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145 (36.9)</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137 (35.2)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124 (31.6)</a:t>
                      </a:r>
                    </a:p>
                  </a:txBody>
                  <a:tcPr/>
                </a:tc>
                <a:extLst>
                  <a:ext uri="{0D108BD9-81ED-4DB2-BD59-A6C34878D82A}">
                    <a16:rowId xmlns:a16="http://schemas.microsoft.com/office/drawing/2014/main" val="3868742632"/>
                  </a:ext>
                </a:extLst>
              </a:tr>
              <a:tr h="520676">
                <a:tc gridSpan="4">
                  <a:txBody>
                    <a:bodyPr/>
                    <a:lstStyle/>
                    <a:p>
                      <a:pPr marL="179388" indent="-179388">
                        <a:lnSpc>
                          <a:spcPct val="90000"/>
                        </a:lnSpc>
                        <a:spcAft>
                          <a:spcPts val="600"/>
                        </a:spcAft>
                        <a:tabLst/>
                      </a:pPr>
                      <a:r>
                        <a:rPr lang="en-US" sz="1200" b="1" dirty="0">
                          <a:solidFill>
                            <a:srgbClr val="5D8298"/>
                          </a:solidFill>
                          <a:latin typeface="Calibri" panose="020F0502020204030204" pitchFamily="34" charset="0"/>
                          <a:cs typeface="Calibri" panose="020F0502020204030204" pitchFamily="34" charset="0"/>
                        </a:rPr>
                        <a:t>Biomarker evaluable samples were collected for all but 20 patients across all treatment arms</a:t>
                      </a:r>
                    </a:p>
                    <a:p>
                      <a:pPr marL="0" indent="0">
                        <a:tabLst>
                          <a:tab pos="125413" algn="l"/>
                        </a:tabLst>
                      </a:pPr>
                      <a:r>
                        <a:rPr lang="en-US" sz="1100" dirty="0">
                          <a:solidFill>
                            <a:srgbClr val="5D8298"/>
                          </a:solidFill>
                          <a:latin typeface="Calibri" panose="020F0502020204030204" pitchFamily="34" charset="0"/>
                          <a:cs typeface="Calibri" panose="020F0502020204030204" pitchFamily="34" charset="0"/>
                        </a:rPr>
                        <a:t>* HBV: patients who tested positive for HBsAg or anti-</a:t>
                      </a:r>
                      <a:r>
                        <a:rPr lang="en-US" sz="1100" dirty="0" err="1">
                          <a:solidFill>
                            <a:srgbClr val="5D8298"/>
                          </a:solidFill>
                          <a:latin typeface="Calibri" panose="020F0502020204030204" pitchFamily="34" charset="0"/>
                          <a:cs typeface="Calibri" panose="020F0502020204030204" pitchFamily="34" charset="0"/>
                        </a:rPr>
                        <a:t>HBc</a:t>
                      </a:r>
                      <a:r>
                        <a:rPr lang="en-US" sz="1100" dirty="0">
                          <a:solidFill>
                            <a:srgbClr val="5D8298"/>
                          </a:solidFill>
                          <a:latin typeface="Calibri" panose="020F0502020204030204" pitchFamily="34" charset="0"/>
                          <a:cs typeface="Calibri" panose="020F0502020204030204" pitchFamily="34" charset="0"/>
                        </a:rPr>
                        <a:t> with detectable HBV DNA; HCV: patients who tested positive for HCV or had history of HCV infection; </a:t>
                      </a:r>
                      <a:r>
                        <a:rPr lang="en-US" sz="1100" dirty="0" err="1">
                          <a:solidFill>
                            <a:srgbClr val="5D8298"/>
                          </a:solidFill>
                          <a:latin typeface="Calibri" panose="020F0502020204030204" pitchFamily="34" charset="0"/>
                          <a:cs typeface="Calibri" panose="020F0502020204030204" pitchFamily="34" charset="0"/>
                        </a:rPr>
                        <a:t>Nonviral</a:t>
                      </a:r>
                      <a:r>
                        <a:rPr lang="en-US" sz="1100" dirty="0">
                          <a:solidFill>
                            <a:srgbClr val="5D8298"/>
                          </a:solidFill>
                          <a:latin typeface="Calibri" panose="020F0502020204030204" pitchFamily="34" charset="0"/>
                          <a:cs typeface="Calibri" panose="020F0502020204030204" pitchFamily="34" charset="0"/>
                        </a:rPr>
                        <a:t>: no active viral hepatitis identified.</a:t>
                      </a:r>
                    </a:p>
                    <a:p>
                      <a:pPr marL="0" indent="0">
                        <a:tabLst>
                          <a:tab pos="125413" algn="l"/>
                        </a:tabLst>
                      </a:pPr>
                      <a:r>
                        <a:rPr lang="en-US" sz="1100" dirty="0">
                          <a:solidFill>
                            <a:srgbClr val="5D8298"/>
                          </a:solidFill>
                          <a:latin typeface="Calibri" panose="020F0502020204030204" pitchFamily="34" charset="0"/>
                          <a:cs typeface="Calibri" panose="020F0502020204030204" pitchFamily="34" charset="0"/>
                        </a:rPr>
                        <a:t>† Determined at screening</a:t>
                      </a:r>
                    </a:p>
                  </a:txBody>
                  <a:tcPr>
                    <a:lnB w="12700" cap="flat" cmpd="sng" algn="ctr">
                      <a:noFill/>
                      <a:prstDash val="solid"/>
                      <a:round/>
                      <a:headEnd type="none" w="med" len="med"/>
                      <a:tailEnd type="none" w="med" len="med"/>
                    </a:lnB>
                    <a:noFill/>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0817455"/>
                  </a:ext>
                </a:extLst>
              </a:tr>
            </a:tbl>
          </a:graphicData>
        </a:graphic>
      </p:graphicFrame>
      <p:sp>
        <p:nvSpPr>
          <p:cNvPr id="5" name="Title 4">
            <a:extLst>
              <a:ext uri="{FF2B5EF4-FFF2-40B4-BE49-F238E27FC236}">
                <a16:creationId xmlns:a16="http://schemas.microsoft.com/office/drawing/2014/main" id="{73A1D45D-732F-6F4E-83FC-47D30176B70A}"/>
              </a:ext>
            </a:extLst>
          </p:cNvPr>
          <p:cNvSpPr>
            <a:spLocks noGrp="1"/>
          </p:cNvSpPr>
          <p:nvPr>
            <p:ph type="title"/>
          </p:nvPr>
        </p:nvSpPr>
        <p:spPr/>
        <p:txBody>
          <a:bodyPr/>
          <a:lstStyle/>
          <a:p>
            <a:r>
              <a:rPr lang="en-US" dirty="0"/>
              <a:t>Baseline characteristics</a:t>
            </a:r>
          </a:p>
        </p:txBody>
      </p:sp>
      <p:sp>
        <p:nvSpPr>
          <p:cNvPr id="3" name="Slide Number Placeholder 2">
            <a:extLst>
              <a:ext uri="{FF2B5EF4-FFF2-40B4-BE49-F238E27FC236}">
                <a16:creationId xmlns:a16="http://schemas.microsoft.com/office/drawing/2014/main" id="{176E175B-C778-8C41-9DBE-46165D9AFC78}"/>
              </a:ext>
            </a:extLst>
          </p:cNvPr>
          <p:cNvSpPr>
            <a:spLocks noGrp="1"/>
          </p:cNvSpPr>
          <p:nvPr>
            <p:ph type="sldNum" sz="quarter" idx="4"/>
          </p:nvPr>
        </p:nvSpPr>
        <p:spPr/>
        <p:txBody>
          <a:bodyPr/>
          <a:lstStyle/>
          <a:p>
            <a:fld id="{A8B9CA45-7916-481D-8256-1C0A03899043}" type="slidenum">
              <a:rPr lang="en-SG" smtClean="0"/>
              <a:t>76</a:t>
            </a:fld>
            <a:endParaRPr lang="en-SG"/>
          </a:p>
        </p:txBody>
      </p:sp>
      <p:sp>
        <p:nvSpPr>
          <p:cNvPr id="8" name="Content Placeholder 7">
            <a:extLst>
              <a:ext uri="{FF2B5EF4-FFF2-40B4-BE49-F238E27FC236}">
                <a16:creationId xmlns:a16="http://schemas.microsoft.com/office/drawing/2014/main" id="{DBEFF4FA-D1EF-424F-B2E8-831182F5584D}"/>
              </a:ext>
            </a:extLst>
          </p:cNvPr>
          <p:cNvSpPr>
            <a:spLocks noGrp="1"/>
          </p:cNvSpPr>
          <p:nvPr>
            <p:ph sz="quarter" idx="15"/>
          </p:nvPr>
        </p:nvSpPr>
        <p:spPr>
          <a:xfrm>
            <a:off x="620184" y="6309320"/>
            <a:ext cx="10732400" cy="365125"/>
          </a:xfrm>
        </p:spPr>
        <p:txBody>
          <a:bodyPr/>
          <a:lstStyle/>
          <a:p>
            <a:r>
              <a:rPr lang="en-US" dirty="0"/>
              <a:t>AFP, alfa-fetoprotein; ECOG, Eastern Cooperative Oncology Group; EHS, extrahepatic spread; </a:t>
            </a:r>
            <a:r>
              <a:rPr lang="en-US" dirty="0" err="1"/>
              <a:t>HBc</a:t>
            </a:r>
            <a:r>
              <a:rPr lang="en-US" dirty="0"/>
              <a:t>, hepatitis B core; HBsAg, hepatitis B surface antigen; </a:t>
            </a:r>
            <a:br>
              <a:rPr lang="en-US" dirty="0"/>
            </a:br>
            <a:r>
              <a:rPr lang="en-US" dirty="0"/>
              <a:t>HBV, hepatitis B virus; HCV, hepatitis C virus; MVI macrovascular invasion; PD-L1, programmed cell death ligand-1; PS, performance status; </a:t>
            </a:r>
            <a:br>
              <a:rPr lang="en-US" dirty="0"/>
            </a:br>
            <a:r>
              <a:rPr lang="en-US" dirty="0"/>
              <a:t>STRIDE, Single </a:t>
            </a:r>
            <a:r>
              <a:rPr lang="en-US" dirty="0" err="1"/>
              <a:t>Tremelimumab</a:t>
            </a:r>
            <a:r>
              <a:rPr lang="en-US" dirty="0"/>
              <a:t> Regular Interval </a:t>
            </a:r>
            <a:r>
              <a:rPr lang="en-US" dirty="0" err="1"/>
              <a:t>Duravalumab</a:t>
            </a:r>
            <a:endParaRPr lang="en-US" dirty="0"/>
          </a:p>
        </p:txBody>
      </p:sp>
    </p:spTree>
    <p:extLst>
      <p:ext uri="{BB962C8B-B14F-4D97-AF65-F5344CB8AC3E}">
        <p14:creationId xmlns:p14="http://schemas.microsoft.com/office/powerpoint/2010/main" val="3002125835"/>
      </p:ext>
    </p:extLst>
  </p:cSld>
  <p:clrMapOvr>
    <a:masterClrMapping/>
  </p:clrMapOvr>
  <p:transition spd="med"/>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ontent Placeholder 8">
            <a:extLst>
              <a:ext uri="{FF2B5EF4-FFF2-40B4-BE49-F238E27FC236}">
                <a16:creationId xmlns:a16="http://schemas.microsoft.com/office/drawing/2014/main" id="{B881EC82-CD70-CD45-A3CC-F765CB018099}"/>
              </a:ext>
            </a:extLst>
          </p:cNvPr>
          <p:cNvGraphicFramePr>
            <a:graphicFrameLocks noGrp="1"/>
          </p:cNvGraphicFramePr>
          <p:nvPr>
            <p:ph sz="quarter" idx="12"/>
            <p:extLst>
              <p:ext uri="{D42A27DB-BD31-4B8C-83A1-F6EECF244321}">
                <p14:modId xmlns:p14="http://schemas.microsoft.com/office/powerpoint/2010/main" val="1937858739"/>
              </p:ext>
            </p:extLst>
          </p:nvPr>
        </p:nvGraphicFramePr>
        <p:xfrm>
          <a:off x="620713" y="1425575"/>
          <a:ext cx="10963275" cy="3424146"/>
        </p:xfrm>
        <a:graphic>
          <a:graphicData uri="http://schemas.openxmlformats.org/drawingml/2006/table">
            <a:tbl>
              <a:tblPr firstRow="1" bandRow="1">
                <a:tableStyleId>{5C22544A-7EE6-4342-B048-85BDC9FD1C3A}</a:tableStyleId>
              </a:tblPr>
              <a:tblGrid>
                <a:gridCol w="3243039">
                  <a:extLst>
                    <a:ext uri="{9D8B030D-6E8A-4147-A177-3AD203B41FA5}">
                      <a16:colId xmlns:a16="http://schemas.microsoft.com/office/drawing/2014/main" val="483344670"/>
                    </a:ext>
                  </a:extLst>
                </a:gridCol>
                <a:gridCol w="2573412">
                  <a:extLst>
                    <a:ext uri="{9D8B030D-6E8A-4147-A177-3AD203B41FA5}">
                      <a16:colId xmlns:a16="http://schemas.microsoft.com/office/drawing/2014/main" val="2194119630"/>
                    </a:ext>
                  </a:extLst>
                </a:gridCol>
                <a:gridCol w="2573412">
                  <a:extLst>
                    <a:ext uri="{9D8B030D-6E8A-4147-A177-3AD203B41FA5}">
                      <a16:colId xmlns:a16="http://schemas.microsoft.com/office/drawing/2014/main" val="573411652"/>
                    </a:ext>
                  </a:extLst>
                </a:gridCol>
                <a:gridCol w="2573412">
                  <a:extLst>
                    <a:ext uri="{9D8B030D-6E8A-4147-A177-3AD203B41FA5}">
                      <a16:colId xmlns:a16="http://schemas.microsoft.com/office/drawing/2014/main" val="121486123"/>
                    </a:ext>
                  </a:extLst>
                </a:gridCol>
              </a:tblGrid>
              <a:tr h="0">
                <a:tc>
                  <a:txBody>
                    <a:bodyPr/>
                    <a:lstStyle/>
                    <a:p>
                      <a:pPr>
                        <a:lnSpc>
                          <a:spcPct val="90000"/>
                        </a:lnSpc>
                      </a:pPr>
                      <a:r>
                        <a:rPr lang="en-US" sz="1600" dirty="0">
                          <a:latin typeface="Calibri" panose="020F0502020204030204" pitchFamily="34" charset="0"/>
                          <a:cs typeface="Calibri" panose="020F0502020204030204" pitchFamily="34" charset="0"/>
                        </a:rPr>
                        <a:t>Subsequent therapy type,* n (%)</a:t>
                      </a:r>
                    </a:p>
                  </a:txBody>
                  <a:tcPr marR="0"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STRIDE (n=393)</a:t>
                      </a:r>
                    </a:p>
                  </a:txBody>
                  <a:tcPr marT="81720" marB="81720" anchor="ctr"/>
                </a:tc>
                <a:tc>
                  <a:txBody>
                    <a:bodyPr/>
                    <a:lstStyle/>
                    <a:p>
                      <a:pPr algn="ctr">
                        <a:lnSpc>
                          <a:spcPct val="90000"/>
                        </a:lnSpc>
                      </a:pPr>
                      <a:r>
                        <a:rPr lang="en-US" sz="1600" dirty="0" err="1">
                          <a:latin typeface="Calibri" panose="020F0502020204030204" pitchFamily="34" charset="0"/>
                          <a:cs typeface="Calibri" panose="020F0502020204030204" pitchFamily="34" charset="0"/>
                        </a:rPr>
                        <a:t>Durvalumab</a:t>
                      </a:r>
                      <a:r>
                        <a:rPr lang="en-US" sz="1600" dirty="0">
                          <a:latin typeface="Calibri" panose="020F0502020204030204" pitchFamily="34" charset="0"/>
                          <a:cs typeface="Calibri" panose="020F0502020204030204" pitchFamily="34" charset="0"/>
                        </a:rPr>
                        <a:t> (n=389)</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Sorafenib (n=389)</a:t>
                      </a:r>
                    </a:p>
                  </a:txBody>
                  <a:tcPr marT="81720" marB="81720" anchor="ctr"/>
                </a:tc>
                <a:extLst>
                  <a:ext uri="{0D108BD9-81ED-4DB2-BD59-A6C34878D82A}">
                    <a16:rowId xmlns:a16="http://schemas.microsoft.com/office/drawing/2014/main" val="876151220"/>
                  </a:ext>
                </a:extLst>
              </a:tr>
              <a:tr h="0">
                <a:tc>
                  <a:txBody>
                    <a:bodyPr/>
                    <a:lstStyle/>
                    <a:p>
                      <a:pPr>
                        <a:lnSpc>
                          <a:spcPct val="90000"/>
                        </a:lnSpc>
                      </a:pPr>
                      <a:r>
                        <a:rPr lang="en-US" sz="1600" b="1" dirty="0">
                          <a:latin typeface="Calibri" panose="020F0502020204030204" pitchFamily="34" charset="0"/>
                          <a:cs typeface="Calibri" panose="020F0502020204030204" pitchFamily="34" charset="0"/>
                        </a:rPr>
                        <a:t>Any therapy</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160 (40.7)</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168 (43.2)</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175 (45.0)</a:t>
                      </a:r>
                    </a:p>
                  </a:txBody>
                  <a:tcPr marT="81720" marB="81720" anchor="ctr"/>
                </a:tc>
                <a:extLst>
                  <a:ext uri="{0D108BD9-81ED-4DB2-BD59-A6C34878D82A}">
                    <a16:rowId xmlns:a16="http://schemas.microsoft.com/office/drawing/2014/main" val="1081525717"/>
                  </a:ext>
                </a:extLst>
              </a:tr>
              <a:tr h="0">
                <a:tc>
                  <a:txBody>
                    <a:bodyPr/>
                    <a:lstStyle/>
                    <a:p>
                      <a:pPr>
                        <a:lnSpc>
                          <a:spcPct val="90000"/>
                        </a:lnSpc>
                      </a:pPr>
                      <a:r>
                        <a:rPr lang="en-US" sz="1600" b="1" dirty="0">
                          <a:latin typeface="Calibri" panose="020F0502020204030204" pitchFamily="34" charset="0"/>
                          <a:cs typeface="Calibri" panose="020F0502020204030204" pitchFamily="34" charset="0"/>
                        </a:rPr>
                        <a:t>Immunotherapy</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15 (3.8)</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20 (5.1)</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89 (22.9)</a:t>
                      </a:r>
                    </a:p>
                  </a:txBody>
                  <a:tcPr marT="81720" marB="81720" anchor="ctr"/>
                </a:tc>
                <a:extLst>
                  <a:ext uri="{0D108BD9-81ED-4DB2-BD59-A6C34878D82A}">
                    <a16:rowId xmlns:a16="http://schemas.microsoft.com/office/drawing/2014/main" val="2705846807"/>
                  </a:ext>
                </a:extLst>
              </a:tr>
              <a:tr h="0">
                <a:tc>
                  <a:txBody>
                    <a:bodyPr/>
                    <a:lstStyle/>
                    <a:p>
                      <a:pPr marL="179388" indent="-179388">
                        <a:lnSpc>
                          <a:spcPct val="90000"/>
                        </a:lnSpc>
                        <a:tabLst/>
                      </a:pPr>
                      <a:r>
                        <a:rPr lang="en-US" sz="1600" b="1" dirty="0">
                          <a:latin typeface="Calibri" panose="020F0502020204030204" pitchFamily="34" charset="0"/>
                          <a:cs typeface="Calibri" panose="020F0502020204030204" pitchFamily="34" charset="0"/>
                        </a:rPr>
                        <a:t>Cytotoxic chemotherapy</a:t>
                      </a:r>
                      <a:endParaRPr lang="en-US" sz="1600" dirty="0">
                        <a:latin typeface="Calibri" panose="020F0502020204030204" pitchFamily="34" charset="0"/>
                        <a:cs typeface="Calibri" panose="020F0502020204030204" pitchFamily="34" charset="0"/>
                      </a:endParaRP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20 (5.1)</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18 (4.6)</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25 (6.4)</a:t>
                      </a:r>
                    </a:p>
                  </a:txBody>
                  <a:tcPr marT="81720" marB="81720" anchor="ctr"/>
                </a:tc>
                <a:extLst>
                  <a:ext uri="{0D108BD9-81ED-4DB2-BD59-A6C34878D82A}">
                    <a16:rowId xmlns:a16="http://schemas.microsoft.com/office/drawing/2014/main" val="1528648823"/>
                  </a:ext>
                </a:extLst>
              </a:tr>
              <a:tr h="238609">
                <a:tc>
                  <a:txBody>
                    <a:bodyPr/>
                    <a:lstStyle/>
                    <a:p>
                      <a:pPr marL="179388" indent="-179388">
                        <a:lnSpc>
                          <a:spcPct val="90000"/>
                        </a:lnSpc>
                        <a:tabLst/>
                      </a:pPr>
                      <a:r>
                        <a:rPr lang="en-US" sz="1600" b="1" dirty="0">
                          <a:latin typeface="Calibri" panose="020F0502020204030204" pitchFamily="34" charset="0"/>
                          <a:cs typeface="Calibri" panose="020F0502020204030204" pitchFamily="34" charset="0"/>
                        </a:rPr>
                        <a:t>Targeted therapy</a:t>
                      </a:r>
                      <a:endParaRPr lang="en-US" sz="1600" dirty="0">
                        <a:latin typeface="Calibri" panose="020F0502020204030204" pitchFamily="34" charset="0"/>
                        <a:cs typeface="Calibri" panose="020F0502020204030204" pitchFamily="34" charset="0"/>
                      </a:endParaRP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147 (37.4)</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155 (39.8)</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108 (27.8)</a:t>
                      </a:r>
                    </a:p>
                  </a:txBody>
                  <a:tcPr marT="81720" marB="81720" anchor="ctr"/>
                </a:tc>
                <a:extLst>
                  <a:ext uri="{0D108BD9-81ED-4DB2-BD59-A6C34878D82A}">
                    <a16:rowId xmlns:a16="http://schemas.microsoft.com/office/drawing/2014/main" val="2580542911"/>
                  </a:ext>
                </a:extLst>
              </a:tr>
              <a:tr h="270733">
                <a:tc>
                  <a:txBody>
                    <a:bodyPr/>
                    <a:lstStyle/>
                    <a:p>
                      <a:pPr marL="179388" indent="-179388">
                        <a:lnSpc>
                          <a:spcPct val="90000"/>
                        </a:lnSpc>
                        <a:tabLst/>
                      </a:pPr>
                      <a:r>
                        <a:rPr lang="en-US" sz="1600" b="1" dirty="0">
                          <a:latin typeface="Calibri" panose="020F0502020204030204" pitchFamily="34" charset="0"/>
                          <a:cs typeface="Calibri" panose="020F0502020204030204" pitchFamily="34" charset="0"/>
                        </a:rPr>
                        <a:t>Antiangiogenic therapy</a:t>
                      </a:r>
                      <a:endParaRPr lang="en-US" sz="1600" dirty="0">
                        <a:latin typeface="Calibri" panose="020F0502020204030204" pitchFamily="34" charset="0"/>
                        <a:cs typeface="Calibri" panose="020F0502020204030204" pitchFamily="34" charset="0"/>
                      </a:endParaRP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11 (2.8)</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20 (5.1)</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19 (4.9)</a:t>
                      </a:r>
                    </a:p>
                  </a:txBody>
                  <a:tcPr marT="81720" marB="81720" anchor="ctr"/>
                </a:tc>
                <a:extLst>
                  <a:ext uri="{0D108BD9-81ED-4DB2-BD59-A6C34878D82A}">
                    <a16:rowId xmlns:a16="http://schemas.microsoft.com/office/drawing/2014/main" val="1108029975"/>
                  </a:ext>
                </a:extLst>
              </a:tr>
              <a:tr h="0">
                <a:tc>
                  <a:txBody>
                    <a:bodyPr/>
                    <a:lstStyle/>
                    <a:p>
                      <a:pPr marL="179388" indent="-179388">
                        <a:lnSpc>
                          <a:spcPct val="90000"/>
                        </a:lnSpc>
                        <a:tabLst/>
                      </a:pPr>
                      <a:r>
                        <a:rPr lang="en-US" sz="1600" b="1" dirty="0">
                          <a:latin typeface="Calibri" panose="020F0502020204030204" pitchFamily="34" charset="0"/>
                          <a:cs typeface="Calibri" panose="020F0502020204030204" pitchFamily="34" charset="0"/>
                        </a:rPr>
                        <a:t>Homeopathic therapy</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0</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 (0.3)</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2 (0.5)</a:t>
                      </a:r>
                    </a:p>
                  </a:txBody>
                  <a:tcPr marT="81720" marB="81720" anchor="ctr"/>
                </a:tc>
                <a:extLst>
                  <a:ext uri="{0D108BD9-81ED-4DB2-BD59-A6C34878D82A}">
                    <a16:rowId xmlns:a16="http://schemas.microsoft.com/office/drawing/2014/main" val="215617710"/>
                  </a:ext>
                </a:extLst>
              </a:tr>
              <a:tr h="0">
                <a:tc>
                  <a:txBody>
                    <a:bodyPr/>
                    <a:lstStyle/>
                    <a:p>
                      <a:pPr marL="179388" indent="-179388">
                        <a:lnSpc>
                          <a:spcPct val="90000"/>
                        </a:lnSpc>
                        <a:tabLst/>
                      </a:pPr>
                      <a:r>
                        <a:rPr lang="en-US" sz="1600" b="1" dirty="0">
                          <a:latin typeface="Calibri" panose="020F0502020204030204" pitchFamily="34" charset="0"/>
                          <a:cs typeface="Calibri" panose="020F0502020204030204" pitchFamily="34" charset="0"/>
                        </a:rPr>
                        <a:t>Other</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3 (0.8)</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1 (0.3)</a:t>
                      </a:r>
                    </a:p>
                  </a:txBody>
                  <a:tcPr marT="81720" marB="81720" anchor="ctr"/>
                </a:tc>
                <a:tc>
                  <a:txBody>
                    <a:bodyPr/>
                    <a:lstStyle/>
                    <a:p>
                      <a:pPr algn="ctr">
                        <a:lnSpc>
                          <a:spcPct val="90000"/>
                        </a:lnSpc>
                      </a:pPr>
                      <a:r>
                        <a:rPr lang="en-US" sz="1600" dirty="0">
                          <a:latin typeface="Calibri" panose="020F0502020204030204" pitchFamily="34" charset="0"/>
                          <a:cs typeface="Calibri" panose="020F0502020204030204" pitchFamily="34" charset="0"/>
                        </a:rPr>
                        <a:t>9 (2.3)</a:t>
                      </a:r>
                    </a:p>
                  </a:txBody>
                  <a:tcPr marT="81720" marB="81720" anchor="ctr"/>
                </a:tc>
                <a:extLst>
                  <a:ext uri="{0D108BD9-81ED-4DB2-BD59-A6C34878D82A}">
                    <a16:rowId xmlns:a16="http://schemas.microsoft.com/office/drawing/2014/main" val="1552092907"/>
                  </a:ext>
                </a:extLst>
              </a:tr>
              <a:tr h="360978">
                <a:tc gridSpan="4">
                  <a:txBody>
                    <a:bodyPr/>
                    <a:lstStyle/>
                    <a:p>
                      <a:pPr marL="0" indent="0">
                        <a:buFont typeface="Arial" panose="020B0604020202020204" pitchFamily="34" charset="0"/>
                        <a:buNone/>
                        <a:tabLst>
                          <a:tab pos="125413" algn="l"/>
                        </a:tabLst>
                      </a:pPr>
                      <a:r>
                        <a:rPr lang="en-US" sz="1200" dirty="0">
                          <a:solidFill>
                            <a:srgbClr val="5D8298"/>
                          </a:solidFill>
                          <a:latin typeface="Calibri" panose="020F0502020204030204" pitchFamily="34" charset="0"/>
                          <a:cs typeface="Calibri" panose="020F0502020204030204" pitchFamily="34" charset="0"/>
                        </a:rPr>
                        <a:t>* Includes anticancer therapies received post discontinuation of study treatment. Patients may have taken ≥1 subsequent therapy</a:t>
                      </a:r>
                    </a:p>
                  </a:txBody>
                  <a:tcPr marT="81720" marB="81720" anchor="ctr">
                    <a:lnB w="12700" cap="flat" cmpd="sng" algn="ctr">
                      <a:noFill/>
                      <a:prstDash val="solid"/>
                      <a:round/>
                      <a:headEnd type="none" w="med" len="med"/>
                      <a:tailEnd type="none" w="med" len="med"/>
                    </a:lnB>
                    <a:noFill/>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0817455"/>
                  </a:ext>
                </a:extLst>
              </a:tr>
            </a:tbl>
          </a:graphicData>
        </a:graphic>
      </p:graphicFrame>
      <p:sp>
        <p:nvSpPr>
          <p:cNvPr id="5" name="Title 4">
            <a:extLst>
              <a:ext uri="{FF2B5EF4-FFF2-40B4-BE49-F238E27FC236}">
                <a16:creationId xmlns:a16="http://schemas.microsoft.com/office/drawing/2014/main" id="{73A1D45D-732F-6F4E-83FC-47D30176B70A}"/>
              </a:ext>
            </a:extLst>
          </p:cNvPr>
          <p:cNvSpPr>
            <a:spLocks noGrp="1"/>
          </p:cNvSpPr>
          <p:nvPr>
            <p:ph type="title"/>
          </p:nvPr>
        </p:nvSpPr>
        <p:spPr/>
        <p:txBody>
          <a:bodyPr/>
          <a:lstStyle/>
          <a:p>
            <a:r>
              <a:rPr lang="en-US"/>
              <a:t>Subsequent anticancer therapies</a:t>
            </a:r>
            <a:endParaRPr lang="en-US" dirty="0"/>
          </a:p>
        </p:txBody>
      </p:sp>
      <p:sp>
        <p:nvSpPr>
          <p:cNvPr id="3" name="Slide Number Placeholder 2">
            <a:extLst>
              <a:ext uri="{FF2B5EF4-FFF2-40B4-BE49-F238E27FC236}">
                <a16:creationId xmlns:a16="http://schemas.microsoft.com/office/drawing/2014/main" id="{176E175B-C778-8C41-9DBE-46165D9AFC78}"/>
              </a:ext>
            </a:extLst>
          </p:cNvPr>
          <p:cNvSpPr>
            <a:spLocks noGrp="1"/>
          </p:cNvSpPr>
          <p:nvPr>
            <p:ph type="sldNum" sz="quarter" idx="4"/>
          </p:nvPr>
        </p:nvSpPr>
        <p:spPr/>
        <p:txBody>
          <a:bodyPr/>
          <a:lstStyle/>
          <a:p>
            <a:fld id="{A8B9CA45-7916-481D-8256-1C0A03899043}" type="slidenum">
              <a:rPr lang="en-SG" smtClean="0"/>
              <a:pPr/>
              <a:t>77</a:t>
            </a:fld>
            <a:endParaRPr lang="en-SG"/>
          </a:p>
        </p:txBody>
      </p:sp>
      <p:sp>
        <p:nvSpPr>
          <p:cNvPr id="8" name="Content Placeholder 7">
            <a:extLst>
              <a:ext uri="{FF2B5EF4-FFF2-40B4-BE49-F238E27FC236}">
                <a16:creationId xmlns:a16="http://schemas.microsoft.com/office/drawing/2014/main" id="{DBEFF4FA-D1EF-424F-B2E8-831182F5584D}"/>
              </a:ext>
            </a:extLst>
          </p:cNvPr>
          <p:cNvSpPr>
            <a:spLocks noGrp="1"/>
          </p:cNvSpPr>
          <p:nvPr>
            <p:ph sz="quarter" idx="15"/>
          </p:nvPr>
        </p:nvSpPr>
        <p:spPr>
          <a:xfrm>
            <a:off x="620184" y="6356351"/>
            <a:ext cx="10516376" cy="365125"/>
          </a:xfrm>
        </p:spPr>
        <p:txBody>
          <a:bodyPr/>
          <a:lstStyle/>
          <a:p>
            <a:r>
              <a:rPr lang="en-US" dirty="0"/>
              <a:t>STRIDE, Single </a:t>
            </a:r>
            <a:r>
              <a:rPr lang="en-US" dirty="0" err="1"/>
              <a:t>Tremelimumab</a:t>
            </a:r>
            <a:r>
              <a:rPr lang="en-US" dirty="0"/>
              <a:t> Regular Interval </a:t>
            </a:r>
            <a:r>
              <a:rPr lang="en-US" dirty="0" err="1"/>
              <a:t>Duravalumab</a:t>
            </a:r>
            <a:endParaRPr lang="en-US" dirty="0"/>
          </a:p>
        </p:txBody>
      </p:sp>
    </p:spTree>
    <p:extLst>
      <p:ext uri="{BB962C8B-B14F-4D97-AF65-F5344CB8AC3E}">
        <p14:creationId xmlns:p14="http://schemas.microsoft.com/office/powerpoint/2010/main" val="2833589130"/>
      </p:ext>
    </p:extLst>
  </p:cSld>
  <p:clrMapOvr>
    <a:masterClrMapping/>
  </p:clrMapOvr>
  <p:transition spd="med"/>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US"/>
              <a:t>Primary objective: overall survival for STRIDE vs sorafenib</a:t>
            </a:r>
            <a:endParaRPr lang="en-US" dirty="0"/>
          </a:p>
        </p:txBody>
      </p:sp>
      <p:sp>
        <p:nvSpPr>
          <p:cNvPr id="4" name="Slide Number Placeholder 3">
            <a:extLst>
              <a:ext uri="{FF2B5EF4-FFF2-40B4-BE49-F238E27FC236}">
                <a16:creationId xmlns:a16="http://schemas.microsoft.com/office/drawing/2014/main" id="{95EDFCB1-B080-F84B-9423-C08C14D8E017}"/>
              </a:ext>
            </a:extLst>
          </p:cNvPr>
          <p:cNvSpPr>
            <a:spLocks noGrp="1"/>
          </p:cNvSpPr>
          <p:nvPr>
            <p:ph type="sldNum" sz="quarter" idx="4"/>
          </p:nvPr>
        </p:nvSpPr>
        <p:spPr/>
        <p:txBody>
          <a:bodyPr/>
          <a:lstStyle/>
          <a:p>
            <a:fld id="{A8B9CA45-7916-481D-8256-1C0A03899043}" type="slidenum">
              <a:rPr lang="en-SG" smtClean="0"/>
              <a:pPr/>
              <a:t>78</a:t>
            </a:fld>
            <a:endParaRPr lang="en-SG"/>
          </a:p>
        </p:txBody>
      </p:sp>
      <p:sp>
        <p:nvSpPr>
          <p:cNvPr id="11" name="Content Placeholder 10">
            <a:extLst>
              <a:ext uri="{FF2B5EF4-FFF2-40B4-BE49-F238E27FC236}">
                <a16:creationId xmlns:a16="http://schemas.microsoft.com/office/drawing/2014/main" id="{13FE7A68-CB31-5443-942B-01707F4D9A6D}"/>
              </a:ext>
            </a:extLst>
          </p:cNvPr>
          <p:cNvSpPr>
            <a:spLocks noGrp="1"/>
          </p:cNvSpPr>
          <p:nvPr>
            <p:ph sz="quarter" idx="15"/>
          </p:nvPr>
        </p:nvSpPr>
        <p:spPr>
          <a:xfrm>
            <a:off x="620184" y="6356351"/>
            <a:ext cx="10732400" cy="365125"/>
          </a:xfrm>
        </p:spPr>
        <p:txBody>
          <a:bodyPr/>
          <a:lstStyle/>
          <a:p>
            <a:r>
              <a:rPr lang="en-US" dirty="0"/>
              <a:t>CI, confidence interval; HR, hazard ratio; OS, overall survival; STRIDE, Single </a:t>
            </a:r>
            <a:r>
              <a:rPr lang="en-US" dirty="0" err="1"/>
              <a:t>Tremelimumab</a:t>
            </a:r>
            <a:r>
              <a:rPr lang="en-US" dirty="0"/>
              <a:t> Regular Interval </a:t>
            </a:r>
            <a:r>
              <a:rPr lang="en-US" dirty="0" err="1"/>
              <a:t>Durvalumab</a:t>
            </a:r>
            <a:endParaRPr lang="en-US" dirty="0"/>
          </a:p>
        </p:txBody>
      </p:sp>
      <p:pic>
        <p:nvPicPr>
          <p:cNvPr id="1026" name="Picture 2"/>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9045" t="23133" b="27675"/>
          <a:stretch/>
        </p:blipFill>
        <p:spPr bwMode="auto">
          <a:xfrm>
            <a:off x="1461265" y="1557603"/>
            <a:ext cx="10381377" cy="315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65D19E07-8706-4D6F-82C9-C895B6FE68BB}"/>
              </a:ext>
            </a:extLst>
          </p:cNvPr>
          <p:cNvSpPr txBox="1"/>
          <p:nvPr/>
        </p:nvSpPr>
        <p:spPr>
          <a:xfrm>
            <a:off x="8372728" y="3148820"/>
            <a:ext cx="3536988" cy="430887"/>
          </a:xfrm>
          <a:prstGeom prst="rect">
            <a:avLst/>
          </a:prstGeom>
          <a:noFill/>
        </p:spPr>
        <p:txBody>
          <a:bodyPr wrap="square" lIns="0" tIns="0" rIns="0" bIns="0" rtlCol="0">
            <a:spAutoFit/>
          </a:bodyPr>
          <a:lstStyle/>
          <a:p>
            <a:r>
              <a:rPr lang="en-US" sz="1400" dirty="0">
                <a:latin typeface="Calibri" panose="020F0502020204030204" pitchFamily="34" charset="0"/>
                <a:cs typeface="Calibri" panose="020F0502020204030204" pitchFamily="34" charset="0"/>
              </a:rPr>
              <a:t>Landmark analysis: At 36 months, </a:t>
            </a:r>
            <a:br>
              <a:rPr lang="en-US" sz="1400" dirty="0">
                <a:latin typeface="Calibri" panose="020F0502020204030204" pitchFamily="34" charset="0"/>
                <a:cs typeface="Calibri" panose="020F0502020204030204" pitchFamily="34" charset="0"/>
              </a:rPr>
            </a:br>
            <a:r>
              <a:rPr lang="en-US" sz="1400" dirty="0">
                <a:latin typeface="Calibri" panose="020F0502020204030204" pitchFamily="34" charset="0"/>
                <a:cs typeface="Calibri" panose="020F0502020204030204" pitchFamily="34" charset="0"/>
              </a:rPr>
              <a:t>30% vs 20% alive </a:t>
            </a:r>
            <a:endParaRPr lang="en-SG" sz="1400" dirty="0">
              <a:latin typeface="Calibri" panose="020F0502020204030204" pitchFamily="34" charset="0"/>
              <a:cs typeface="Calibri" panose="020F0502020204030204" pitchFamily="34" charset="0"/>
            </a:endParaRPr>
          </a:p>
        </p:txBody>
      </p:sp>
      <p:sp>
        <p:nvSpPr>
          <p:cNvPr id="13" name="Content Placeholder 10">
            <a:extLst>
              <a:ext uri="{FF2B5EF4-FFF2-40B4-BE49-F238E27FC236}">
                <a16:creationId xmlns:a16="http://schemas.microsoft.com/office/drawing/2014/main" id="{30390039-238A-9440-9D40-B1B01AC3AE72}"/>
              </a:ext>
            </a:extLst>
          </p:cNvPr>
          <p:cNvSpPr txBox="1">
            <a:spLocks/>
          </p:cNvSpPr>
          <p:nvPr/>
        </p:nvSpPr>
        <p:spPr>
          <a:xfrm>
            <a:off x="620184" y="5670551"/>
            <a:ext cx="10962216"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a:solidFill>
                  <a:srgbClr val="5D8298"/>
                </a:solidFill>
                <a:latin typeface="Arial" panose="020B0604020202020204" pitchFamily="34" charset="0"/>
                <a:ea typeface="+mn-ea"/>
                <a:cs typeface="Arial" panose="020B060402020202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Data cut-off: August 27, 2021. Median duration of follow-up was 33.18 (95% CI, 31.74-34.53) months for STRIDE and 32.23 (95% CI, 30.42-33.71) months for sorafenib</a:t>
            </a:r>
          </a:p>
        </p:txBody>
      </p:sp>
      <p:graphicFrame>
        <p:nvGraphicFramePr>
          <p:cNvPr id="12" name="Table 11">
            <a:extLst>
              <a:ext uri="{FF2B5EF4-FFF2-40B4-BE49-F238E27FC236}">
                <a16:creationId xmlns:a16="http://schemas.microsoft.com/office/drawing/2014/main" id="{5EF805EF-215E-E947-8547-EEEA55571A24}"/>
              </a:ext>
            </a:extLst>
          </p:cNvPr>
          <p:cNvGraphicFramePr>
            <a:graphicFrameLocks noGrp="1"/>
          </p:cNvGraphicFramePr>
          <p:nvPr/>
        </p:nvGraphicFramePr>
        <p:xfrm>
          <a:off x="6698345" y="1505498"/>
          <a:ext cx="4940097" cy="1554480"/>
        </p:xfrm>
        <a:graphic>
          <a:graphicData uri="http://schemas.openxmlformats.org/drawingml/2006/table">
            <a:tbl>
              <a:tblPr firstRow="1" bandRow="1">
                <a:tableStyleId>{5C22544A-7EE6-4342-B048-85BDC9FD1C3A}</a:tableStyleId>
              </a:tblPr>
              <a:tblGrid>
                <a:gridCol w="1993789">
                  <a:extLst>
                    <a:ext uri="{9D8B030D-6E8A-4147-A177-3AD203B41FA5}">
                      <a16:colId xmlns:a16="http://schemas.microsoft.com/office/drawing/2014/main" val="2309273978"/>
                    </a:ext>
                  </a:extLst>
                </a:gridCol>
                <a:gridCol w="1473154">
                  <a:extLst>
                    <a:ext uri="{9D8B030D-6E8A-4147-A177-3AD203B41FA5}">
                      <a16:colId xmlns:a16="http://schemas.microsoft.com/office/drawing/2014/main" val="368166189"/>
                    </a:ext>
                  </a:extLst>
                </a:gridCol>
                <a:gridCol w="1473154">
                  <a:extLst>
                    <a:ext uri="{9D8B030D-6E8A-4147-A177-3AD203B41FA5}">
                      <a16:colId xmlns:a16="http://schemas.microsoft.com/office/drawing/2014/main" val="2049015962"/>
                    </a:ext>
                  </a:extLst>
                </a:gridCol>
              </a:tblGrid>
              <a:tr h="0">
                <a:tc>
                  <a:txBody>
                    <a:bodyPr/>
                    <a:lstStyle/>
                    <a:p>
                      <a:endParaRPr lang="en-US" sz="1200" dirty="0"/>
                    </a:p>
                  </a:txBody>
                  <a:tcPr>
                    <a:solidFill>
                      <a:schemeClr val="bg1"/>
                    </a:solidFill>
                  </a:tcPr>
                </a:tc>
                <a:tc>
                  <a:txBody>
                    <a:bodyPr/>
                    <a:lstStyle/>
                    <a:p>
                      <a:pPr algn="ctr"/>
                      <a:r>
                        <a:rPr lang="en-US" sz="1200" dirty="0"/>
                        <a:t>STRIDE</a:t>
                      </a:r>
                      <a:br>
                        <a:rPr lang="en-US" sz="1200" dirty="0"/>
                      </a:br>
                      <a:r>
                        <a:rPr lang="en-US" sz="1200" dirty="0"/>
                        <a:t>N=393</a:t>
                      </a:r>
                    </a:p>
                  </a:txBody>
                  <a:tcPr/>
                </a:tc>
                <a:tc>
                  <a:txBody>
                    <a:bodyPr/>
                    <a:lstStyle/>
                    <a:p>
                      <a:pPr algn="ctr"/>
                      <a:r>
                        <a:rPr lang="en-US" sz="1200" dirty="0"/>
                        <a:t>Sorafenib</a:t>
                      </a:r>
                      <a:br>
                        <a:rPr lang="en-US" sz="1200" dirty="0"/>
                      </a:br>
                      <a:r>
                        <a:rPr lang="en-US" sz="1200" dirty="0"/>
                        <a:t>N=389</a:t>
                      </a:r>
                    </a:p>
                  </a:txBody>
                  <a:tcPr/>
                </a:tc>
                <a:extLst>
                  <a:ext uri="{0D108BD9-81ED-4DB2-BD59-A6C34878D82A}">
                    <a16:rowId xmlns:a16="http://schemas.microsoft.com/office/drawing/2014/main" val="3257493510"/>
                  </a:ext>
                </a:extLst>
              </a:tr>
              <a:tr h="0">
                <a:tc>
                  <a:txBody>
                    <a:bodyPr/>
                    <a:lstStyle/>
                    <a:p>
                      <a:r>
                        <a:rPr lang="en-US" sz="1200" b="1" dirty="0"/>
                        <a:t>OS events, n (%)</a:t>
                      </a:r>
                    </a:p>
                  </a:txBody>
                  <a:tcPr/>
                </a:tc>
                <a:tc>
                  <a:txBody>
                    <a:bodyPr/>
                    <a:lstStyle/>
                    <a:p>
                      <a:pPr algn="ctr"/>
                      <a:r>
                        <a:rPr lang="en-US" sz="1200" dirty="0"/>
                        <a:t>262 (66.7)</a:t>
                      </a:r>
                    </a:p>
                  </a:txBody>
                  <a:tcPr/>
                </a:tc>
                <a:tc>
                  <a:txBody>
                    <a:bodyPr/>
                    <a:lstStyle/>
                    <a:p>
                      <a:pPr algn="ctr"/>
                      <a:r>
                        <a:rPr lang="en-US" sz="1200" dirty="0"/>
                        <a:t>293 (75.3)</a:t>
                      </a:r>
                    </a:p>
                  </a:txBody>
                  <a:tcPr/>
                </a:tc>
                <a:extLst>
                  <a:ext uri="{0D108BD9-81ED-4DB2-BD59-A6C34878D82A}">
                    <a16:rowId xmlns:a16="http://schemas.microsoft.com/office/drawing/2014/main" val="1216336952"/>
                  </a:ext>
                </a:extLst>
              </a:tr>
              <a:tr h="0">
                <a:tc>
                  <a:txBody>
                    <a:bodyPr/>
                    <a:lstStyle/>
                    <a:p>
                      <a:r>
                        <a:rPr lang="en-US" sz="1200" b="1" dirty="0"/>
                        <a:t>Median OS (95% CI, months</a:t>
                      </a:r>
                    </a:p>
                  </a:txBody>
                  <a:tcPr/>
                </a:tc>
                <a:tc>
                  <a:txBody>
                    <a:bodyPr/>
                    <a:lstStyle/>
                    <a:p>
                      <a:pPr algn="ctr"/>
                      <a:r>
                        <a:rPr lang="en-US" sz="1200" dirty="0"/>
                        <a:t>16.4 (14.2-19.6)</a:t>
                      </a:r>
                    </a:p>
                  </a:txBody>
                  <a:tcPr/>
                </a:tc>
                <a:tc>
                  <a:txBody>
                    <a:bodyPr/>
                    <a:lstStyle/>
                    <a:p>
                      <a:pPr algn="ctr"/>
                      <a:r>
                        <a:rPr lang="en-US" sz="1200" dirty="0"/>
                        <a:t>13.8 (12.3-16.1)</a:t>
                      </a:r>
                    </a:p>
                  </a:txBody>
                  <a:tcPr/>
                </a:tc>
                <a:extLst>
                  <a:ext uri="{0D108BD9-81ED-4DB2-BD59-A6C34878D82A}">
                    <a16:rowId xmlns:a16="http://schemas.microsoft.com/office/drawing/2014/main" val="2337357818"/>
                  </a:ext>
                </a:extLst>
              </a:tr>
              <a:tr h="0">
                <a:tc>
                  <a:txBody>
                    <a:bodyPr/>
                    <a:lstStyle/>
                    <a:p>
                      <a:r>
                        <a:rPr lang="en-US" sz="1200" b="1" dirty="0"/>
                        <a:t>HR (96.02% CI)</a:t>
                      </a:r>
                    </a:p>
                  </a:txBody>
                  <a:tcPr/>
                </a:tc>
                <a:tc gridSpan="2">
                  <a:txBody>
                    <a:bodyPr/>
                    <a:lstStyle/>
                    <a:p>
                      <a:pPr algn="ctr"/>
                      <a:r>
                        <a:rPr lang="en-US" sz="1200" dirty="0"/>
                        <a:t>0.78 (0.65-0.92)</a:t>
                      </a:r>
                    </a:p>
                  </a:txBody>
                  <a:tcPr/>
                </a:tc>
                <a:tc hMerge="1">
                  <a:txBody>
                    <a:bodyPr/>
                    <a:lstStyle/>
                    <a:p>
                      <a:pPr algn="ctr"/>
                      <a:endParaRPr lang="en-US" sz="1200" dirty="0"/>
                    </a:p>
                  </a:txBody>
                  <a:tcPr/>
                </a:tc>
                <a:extLst>
                  <a:ext uri="{0D108BD9-81ED-4DB2-BD59-A6C34878D82A}">
                    <a16:rowId xmlns:a16="http://schemas.microsoft.com/office/drawing/2014/main" val="816792982"/>
                  </a:ext>
                </a:extLst>
              </a:tr>
              <a:tr h="0">
                <a:tc>
                  <a:txBody>
                    <a:bodyPr/>
                    <a:lstStyle/>
                    <a:p>
                      <a:r>
                        <a:rPr lang="en-US" sz="1200" b="1" dirty="0"/>
                        <a:t>P-value (2-sided)</a:t>
                      </a:r>
                    </a:p>
                  </a:txBody>
                  <a:tcPr/>
                </a:tc>
                <a:tc gridSpan="2">
                  <a:txBody>
                    <a:bodyPr/>
                    <a:lstStyle/>
                    <a:p>
                      <a:pPr algn="ctr"/>
                      <a:r>
                        <a:rPr lang="en-US" sz="1200" dirty="0"/>
                        <a:t>0.0035</a:t>
                      </a:r>
                    </a:p>
                  </a:txBody>
                  <a:tcPr/>
                </a:tc>
                <a:tc hMerge="1">
                  <a:txBody>
                    <a:bodyPr/>
                    <a:lstStyle/>
                    <a:p>
                      <a:pPr algn="ctr"/>
                      <a:endParaRPr lang="en-US" sz="1200" dirty="0"/>
                    </a:p>
                  </a:txBody>
                  <a:tcPr/>
                </a:tc>
                <a:extLst>
                  <a:ext uri="{0D108BD9-81ED-4DB2-BD59-A6C34878D82A}">
                    <a16:rowId xmlns:a16="http://schemas.microsoft.com/office/drawing/2014/main" val="3728953334"/>
                  </a:ext>
                </a:extLst>
              </a:tr>
            </a:tbl>
          </a:graphicData>
        </a:graphic>
      </p:graphicFrame>
      <p:sp>
        <p:nvSpPr>
          <p:cNvPr id="15" name="TextBox 14">
            <a:extLst>
              <a:ext uri="{FF2B5EF4-FFF2-40B4-BE49-F238E27FC236}">
                <a16:creationId xmlns:a16="http://schemas.microsoft.com/office/drawing/2014/main" id="{A923656A-F4A5-A049-B432-E55D6B629AA7}"/>
              </a:ext>
            </a:extLst>
          </p:cNvPr>
          <p:cNvSpPr txBox="1"/>
          <p:nvPr/>
        </p:nvSpPr>
        <p:spPr>
          <a:xfrm>
            <a:off x="2134681" y="4110525"/>
            <a:ext cx="1213115" cy="369332"/>
          </a:xfrm>
          <a:prstGeom prst="rect">
            <a:avLst/>
          </a:prstGeom>
          <a:solidFill>
            <a:schemeClr val="bg1"/>
          </a:solidFill>
        </p:spPr>
        <p:txBody>
          <a:bodyPr wrap="square" lIns="0" tIns="0" rIns="0" bIns="0" rtlCol="0">
            <a:spAutoFit/>
          </a:bodyPr>
          <a:lstStyle/>
          <a:p>
            <a:r>
              <a:rPr lang="en-US" sz="1200" b="1" dirty="0">
                <a:latin typeface="Calibri" panose="020F0502020204030204" pitchFamily="34" charset="0"/>
                <a:cs typeface="Calibri" panose="020F0502020204030204" pitchFamily="34" charset="0"/>
              </a:rPr>
              <a:t>STRIDE</a:t>
            </a:r>
          </a:p>
          <a:p>
            <a:r>
              <a:rPr lang="en-US" sz="1200" b="1" dirty="0">
                <a:latin typeface="Calibri" panose="020F0502020204030204" pitchFamily="34" charset="0"/>
                <a:cs typeface="Calibri" panose="020F0502020204030204" pitchFamily="34" charset="0"/>
              </a:rPr>
              <a:t>Sorafenib</a:t>
            </a:r>
            <a:endParaRPr lang="en-SG" sz="1200" b="1"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79D52899-E835-F446-83D5-BC60323422DA}"/>
              </a:ext>
            </a:extLst>
          </p:cNvPr>
          <p:cNvSpPr txBox="1"/>
          <p:nvPr/>
        </p:nvSpPr>
        <p:spPr>
          <a:xfrm>
            <a:off x="1309328"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393</a:t>
            </a:r>
          </a:p>
          <a:p>
            <a:pPr algn="ctr"/>
            <a:r>
              <a:rPr lang="en-US" sz="1200" dirty="0">
                <a:latin typeface="Calibri" panose="020F0502020204030204" pitchFamily="34" charset="0"/>
                <a:cs typeface="Calibri" panose="020F0502020204030204" pitchFamily="34" charset="0"/>
              </a:rPr>
              <a:t>389</a:t>
            </a:r>
            <a:endParaRPr lang="en-SG" sz="1200" dirty="0">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899A3762-2275-D14F-BBB1-1330202C2B23}"/>
              </a:ext>
            </a:extLst>
          </p:cNvPr>
          <p:cNvSpPr txBox="1"/>
          <p:nvPr/>
        </p:nvSpPr>
        <p:spPr>
          <a:xfrm>
            <a:off x="2539414"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308</a:t>
            </a:r>
          </a:p>
          <a:p>
            <a:pPr algn="ctr"/>
            <a:r>
              <a:rPr lang="en-US" sz="1200" dirty="0">
                <a:latin typeface="Calibri" panose="020F0502020204030204" pitchFamily="34" charset="0"/>
                <a:cs typeface="Calibri" panose="020F0502020204030204" pitchFamily="34" charset="0"/>
              </a:rPr>
              <a:t>283</a:t>
            </a:r>
            <a:endParaRPr lang="en-SG" sz="1200"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0BC3DA22-A7D6-F54B-8222-9DDC19C662A4}"/>
              </a:ext>
            </a:extLst>
          </p:cNvPr>
          <p:cNvSpPr txBox="1"/>
          <p:nvPr/>
        </p:nvSpPr>
        <p:spPr>
          <a:xfrm>
            <a:off x="3758614"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235</a:t>
            </a:r>
          </a:p>
          <a:p>
            <a:pPr algn="ctr"/>
            <a:r>
              <a:rPr lang="en-US" sz="1200" dirty="0">
                <a:latin typeface="Calibri" panose="020F0502020204030204" pitchFamily="34" charset="0"/>
                <a:cs typeface="Calibri" panose="020F0502020204030204" pitchFamily="34" charset="0"/>
              </a:rPr>
              <a:t>211</a:t>
            </a:r>
            <a:endParaRPr lang="en-SG" sz="12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F065234-4B74-A340-B3C8-CDA8A389BC2A}"/>
              </a:ext>
            </a:extLst>
          </p:cNvPr>
          <p:cNvSpPr txBox="1"/>
          <p:nvPr/>
        </p:nvSpPr>
        <p:spPr>
          <a:xfrm>
            <a:off x="4977815"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190</a:t>
            </a:r>
          </a:p>
          <a:p>
            <a:pPr algn="ctr"/>
            <a:r>
              <a:rPr lang="en-US" sz="1200" dirty="0">
                <a:latin typeface="Calibri" panose="020F0502020204030204" pitchFamily="34" charset="0"/>
                <a:cs typeface="Calibri" panose="020F0502020204030204" pitchFamily="34" charset="0"/>
              </a:rPr>
              <a:t>155</a:t>
            </a:r>
            <a:endParaRPr lang="en-SG" sz="1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C860E89-BD14-A440-B3B0-E648D460B02A}"/>
              </a:ext>
            </a:extLst>
          </p:cNvPr>
          <p:cNvSpPr txBox="1"/>
          <p:nvPr/>
        </p:nvSpPr>
        <p:spPr>
          <a:xfrm>
            <a:off x="6229672"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158</a:t>
            </a:r>
          </a:p>
          <a:p>
            <a:pPr algn="ctr"/>
            <a:r>
              <a:rPr lang="en-US" sz="1200" dirty="0">
                <a:latin typeface="Calibri" panose="020F0502020204030204" pitchFamily="34" charset="0"/>
                <a:cs typeface="Calibri" panose="020F0502020204030204" pitchFamily="34" charset="0"/>
              </a:rPr>
              <a:t>121</a:t>
            </a:r>
            <a:endParaRPr lang="en-SG" sz="12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BDC9E13A-0012-AB4B-A694-E3D4FB05A255}"/>
              </a:ext>
            </a:extLst>
          </p:cNvPr>
          <p:cNvSpPr txBox="1"/>
          <p:nvPr/>
        </p:nvSpPr>
        <p:spPr>
          <a:xfrm>
            <a:off x="7459757"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98</a:t>
            </a:r>
          </a:p>
          <a:p>
            <a:pPr algn="ctr"/>
            <a:r>
              <a:rPr lang="en-US" sz="1200" dirty="0">
                <a:latin typeface="Calibri" panose="020F0502020204030204" pitchFamily="34" charset="0"/>
                <a:cs typeface="Calibri" panose="020F0502020204030204" pitchFamily="34" charset="0"/>
              </a:rPr>
              <a:t>62</a:t>
            </a:r>
            <a:endParaRPr lang="en-SG" sz="12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719B96F6-FAFC-CB4D-A8A4-B438005C2AD2}"/>
              </a:ext>
            </a:extLst>
          </p:cNvPr>
          <p:cNvSpPr txBox="1"/>
          <p:nvPr/>
        </p:nvSpPr>
        <p:spPr>
          <a:xfrm>
            <a:off x="8689842"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32</a:t>
            </a:r>
          </a:p>
          <a:p>
            <a:pPr algn="ctr"/>
            <a:r>
              <a:rPr lang="en-US" sz="1200" dirty="0">
                <a:latin typeface="Calibri" panose="020F0502020204030204" pitchFamily="34" charset="0"/>
                <a:cs typeface="Calibri" panose="020F0502020204030204" pitchFamily="34" charset="0"/>
              </a:rPr>
              <a:t>21</a:t>
            </a:r>
            <a:endParaRPr lang="en-SG" sz="1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802804AE-A432-5B4A-851B-AF0B7135E279}"/>
              </a:ext>
            </a:extLst>
          </p:cNvPr>
          <p:cNvSpPr txBox="1"/>
          <p:nvPr/>
        </p:nvSpPr>
        <p:spPr>
          <a:xfrm>
            <a:off x="9909042"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a:t>
            </a:r>
          </a:p>
          <a:p>
            <a:pPr algn="ctr"/>
            <a:r>
              <a:rPr lang="en-US" sz="1200" dirty="0">
                <a:latin typeface="Calibri" panose="020F0502020204030204" pitchFamily="34" charset="0"/>
                <a:cs typeface="Calibri" panose="020F0502020204030204" pitchFamily="34" charset="0"/>
              </a:rPr>
              <a:t>1</a:t>
            </a:r>
            <a:endParaRPr lang="en-SG"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B7759401-AAD5-8547-892E-863011931D1A}"/>
              </a:ext>
            </a:extLst>
          </p:cNvPr>
          <p:cNvSpPr txBox="1"/>
          <p:nvPr/>
        </p:nvSpPr>
        <p:spPr>
          <a:xfrm>
            <a:off x="11160899" y="5151488"/>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p>
          <a:p>
            <a:pPr algn="ctr"/>
            <a:r>
              <a:rPr lang="en-US" sz="1200" dirty="0">
                <a:latin typeface="Calibri" panose="020F0502020204030204" pitchFamily="34" charset="0"/>
                <a:cs typeface="Calibri" panose="020F0502020204030204" pitchFamily="34" charset="0"/>
              </a:rPr>
              <a:t>1</a:t>
            </a:r>
            <a:endParaRPr lang="en-SG" sz="12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93EE3E3-4305-B341-9B4F-C6EEDF67A7EB}"/>
              </a:ext>
            </a:extLst>
          </p:cNvPr>
          <p:cNvSpPr txBox="1"/>
          <p:nvPr/>
        </p:nvSpPr>
        <p:spPr>
          <a:xfrm>
            <a:off x="1309328"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58D87750-7E2B-A246-ADE2-8B0C70FFA476}"/>
              </a:ext>
            </a:extLst>
          </p:cNvPr>
          <p:cNvSpPr txBox="1"/>
          <p:nvPr/>
        </p:nvSpPr>
        <p:spPr>
          <a:xfrm>
            <a:off x="2539414"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a:t>
            </a:r>
            <a:endParaRPr lang="en-SG" sz="12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78CF506-873A-D844-9D15-F450A135A5EB}"/>
              </a:ext>
            </a:extLst>
          </p:cNvPr>
          <p:cNvSpPr txBox="1"/>
          <p:nvPr/>
        </p:nvSpPr>
        <p:spPr>
          <a:xfrm>
            <a:off x="3758614"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a:t>
            </a:r>
            <a:endParaRPr lang="en-SG" sz="12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1FD94B85-7173-924D-8E66-9FC4E8EC2A6A}"/>
              </a:ext>
            </a:extLst>
          </p:cNvPr>
          <p:cNvSpPr txBox="1"/>
          <p:nvPr/>
        </p:nvSpPr>
        <p:spPr>
          <a:xfrm>
            <a:off x="4977815"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18</a:t>
            </a:r>
            <a:endParaRPr lang="en-SG" sz="12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DA854A26-4D50-1A4F-9635-5DEB469BAE0F}"/>
              </a:ext>
            </a:extLst>
          </p:cNvPr>
          <p:cNvSpPr txBox="1"/>
          <p:nvPr/>
        </p:nvSpPr>
        <p:spPr>
          <a:xfrm>
            <a:off x="6229672"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24</a:t>
            </a:r>
            <a:endParaRPr lang="en-SG"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035B3DC5-E847-BA4E-90A6-DE55A1067313}"/>
              </a:ext>
            </a:extLst>
          </p:cNvPr>
          <p:cNvSpPr txBox="1"/>
          <p:nvPr/>
        </p:nvSpPr>
        <p:spPr>
          <a:xfrm>
            <a:off x="7459757"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30</a:t>
            </a:r>
            <a:endParaRPr lang="en-SG" sz="12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5E46726E-0BFB-5D4E-A941-3E331634B7CF}"/>
              </a:ext>
            </a:extLst>
          </p:cNvPr>
          <p:cNvSpPr txBox="1"/>
          <p:nvPr/>
        </p:nvSpPr>
        <p:spPr>
          <a:xfrm>
            <a:off x="8689842"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36</a:t>
            </a:r>
            <a:endParaRPr lang="en-SG" sz="12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18CEA3C9-4694-E541-BC0E-DCB85C451A1C}"/>
              </a:ext>
            </a:extLst>
          </p:cNvPr>
          <p:cNvSpPr txBox="1"/>
          <p:nvPr/>
        </p:nvSpPr>
        <p:spPr>
          <a:xfrm>
            <a:off x="9909042"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42</a:t>
            </a:r>
            <a:endParaRPr lang="en-SG"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166701C4-3D58-3642-8692-FD8F940031A0}"/>
              </a:ext>
            </a:extLst>
          </p:cNvPr>
          <p:cNvSpPr txBox="1"/>
          <p:nvPr/>
        </p:nvSpPr>
        <p:spPr>
          <a:xfrm>
            <a:off x="11160899" y="4715852"/>
            <a:ext cx="665382"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48</a:t>
            </a:r>
            <a:endParaRPr lang="en-SG" sz="12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31CAF1AA-A74F-D544-B068-26D0AF17FC74}"/>
              </a:ext>
            </a:extLst>
          </p:cNvPr>
          <p:cNvSpPr txBox="1"/>
          <p:nvPr/>
        </p:nvSpPr>
        <p:spPr>
          <a:xfrm>
            <a:off x="4912499" y="4890231"/>
            <a:ext cx="3304727" cy="215444"/>
          </a:xfrm>
          <a:prstGeom prst="rect">
            <a:avLst/>
          </a:prstGeom>
          <a:noFill/>
        </p:spPr>
        <p:txBody>
          <a:bodyPr wrap="square" lIns="0" tIns="0" rIns="0" bIns="0" rtlCol="0">
            <a:spAutoFit/>
          </a:bodyPr>
          <a:lstStyle/>
          <a:p>
            <a:pPr algn="ctr"/>
            <a:r>
              <a:rPr lang="en-GB" sz="1400" b="1" dirty="0">
                <a:latin typeface="Calibri" panose="020F0502020204030204" pitchFamily="34" charset="0"/>
                <a:cs typeface="Calibri" panose="020F0502020204030204" pitchFamily="34" charset="0"/>
              </a:rPr>
              <a:t>Time from randomisation (months)</a:t>
            </a:r>
          </a:p>
        </p:txBody>
      </p:sp>
      <p:sp>
        <p:nvSpPr>
          <p:cNvPr id="35" name="TextBox 34">
            <a:extLst>
              <a:ext uri="{FF2B5EF4-FFF2-40B4-BE49-F238E27FC236}">
                <a16:creationId xmlns:a16="http://schemas.microsoft.com/office/drawing/2014/main" id="{750D7849-287F-104C-8AAC-29AA9BCD03DC}"/>
              </a:ext>
            </a:extLst>
          </p:cNvPr>
          <p:cNvSpPr txBox="1"/>
          <p:nvPr/>
        </p:nvSpPr>
        <p:spPr>
          <a:xfrm rot="16200000">
            <a:off x="-726301" y="3104974"/>
            <a:ext cx="3304727" cy="215444"/>
          </a:xfrm>
          <a:prstGeom prst="rect">
            <a:avLst/>
          </a:prstGeom>
          <a:noFill/>
        </p:spPr>
        <p:txBody>
          <a:bodyPr wrap="square" lIns="0" tIns="0" rIns="0" bIns="0" rtlCol="0">
            <a:spAutoFit/>
          </a:bodyPr>
          <a:lstStyle/>
          <a:p>
            <a:pPr algn="ctr"/>
            <a:r>
              <a:rPr lang="en-GB" sz="1400" b="1" dirty="0">
                <a:latin typeface="Calibri" panose="020F0502020204030204" pitchFamily="34" charset="0"/>
                <a:cs typeface="Calibri" panose="020F0502020204030204" pitchFamily="34" charset="0"/>
              </a:rPr>
              <a:t>Probability of overall survival</a:t>
            </a:r>
          </a:p>
        </p:txBody>
      </p:sp>
      <p:sp>
        <p:nvSpPr>
          <p:cNvPr id="36" name="TextBox 35">
            <a:extLst>
              <a:ext uri="{FF2B5EF4-FFF2-40B4-BE49-F238E27FC236}">
                <a16:creationId xmlns:a16="http://schemas.microsoft.com/office/drawing/2014/main" id="{A3BEECCE-D495-5547-9DB9-0A243456C027}"/>
              </a:ext>
            </a:extLst>
          </p:cNvPr>
          <p:cNvSpPr txBox="1"/>
          <p:nvPr/>
        </p:nvSpPr>
        <p:spPr>
          <a:xfrm>
            <a:off x="1065534" y="1771021"/>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1.0</a:t>
            </a:r>
            <a:endParaRPr lang="en-SG" sz="12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5DF71813-FB0B-1548-A042-F448D6804E27}"/>
              </a:ext>
            </a:extLst>
          </p:cNvPr>
          <p:cNvSpPr txBox="1"/>
          <p:nvPr/>
        </p:nvSpPr>
        <p:spPr>
          <a:xfrm>
            <a:off x="1065534" y="2044071"/>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0.9</a:t>
            </a:r>
            <a:endParaRPr lang="en-SG" sz="12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6A0AA9A-FF41-884A-878B-BB5279C98889}"/>
              </a:ext>
            </a:extLst>
          </p:cNvPr>
          <p:cNvSpPr txBox="1"/>
          <p:nvPr/>
        </p:nvSpPr>
        <p:spPr>
          <a:xfrm>
            <a:off x="1065534" y="232029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0.8</a:t>
            </a:r>
            <a:endParaRPr lang="en-SG" sz="12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A9596A2A-E68B-9E42-9163-80FDC267BD13}"/>
              </a:ext>
            </a:extLst>
          </p:cNvPr>
          <p:cNvSpPr txBox="1"/>
          <p:nvPr/>
        </p:nvSpPr>
        <p:spPr>
          <a:xfrm>
            <a:off x="1065534" y="2583821"/>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0.7</a:t>
            </a:r>
            <a:endParaRPr lang="en-SG" sz="12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B1A4D13A-AB49-744E-9FFB-881BDBA807CD}"/>
              </a:ext>
            </a:extLst>
          </p:cNvPr>
          <p:cNvSpPr txBox="1"/>
          <p:nvPr/>
        </p:nvSpPr>
        <p:spPr>
          <a:xfrm>
            <a:off x="1065534" y="286004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0.6</a:t>
            </a:r>
            <a:endParaRPr lang="en-SG" sz="12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1D1F40CA-F12D-D248-B0D0-6EF2AA07BBD4}"/>
              </a:ext>
            </a:extLst>
          </p:cNvPr>
          <p:cNvSpPr txBox="1"/>
          <p:nvPr/>
        </p:nvSpPr>
        <p:spPr>
          <a:xfrm>
            <a:off x="1065534" y="3123571"/>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0.5</a:t>
            </a:r>
            <a:endParaRPr lang="en-SG" sz="12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323B0F3C-BC6C-B54F-8021-7141A5D7E090}"/>
              </a:ext>
            </a:extLst>
          </p:cNvPr>
          <p:cNvSpPr txBox="1"/>
          <p:nvPr/>
        </p:nvSpPr>
        <p:spPr>
          <a:xfrm>
            <a:off x="1065534" y="339979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0.4</a:t>
            </a:r>
            <a:endParaRPr lang="en-SG" sz="12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36B3DC90-8156-C04F-B811-CD17E2F96EF2}"/>
              </a:ext>
            </a:extLst>
          </p:cNvPr>
          <p:cNvSpPr txBox="1"/>
          <p:nvPr/>
        </p:nvSpPr>
        <p:spPr>
          <a:xfrm>
            <a:off x="1065534" y="366014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0.3</a:t>
            </a:r>
            <a:endParaRPr lang="en-SG" sz="12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AB7BBAEF-2312-4D40-BF8F-1DF3E29CF087}"/>
              </a:ext>
            </a:extLst>
          </p:cNvPr>
          <p:cNvSpPr txBox="1"/>
          <p:nvPr/>
        </p:nvSpPr>
        <p:spPr>
          <a:xfrm>
            <a:off x="1065534" y="394589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0.2</a:t>
            </a:r>
            <a:endParaRPr lang="en-SG" sz="12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146E8720-E24E-D643-9AA4-9B87CA3CF29D}"/>
              </a:ext>
            </a:extLst>
          </p:cNvPr>
          <p:cNvSpPr txBox="1"/>
          <p:nvPr/>
        </p:nvSpPr>
        <p:spPr>
          <a:xfrm>
            <a:off x="1065534" y="4209421"/>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0.1</a:t>
            </a:r>
            <a:endParaRPr lang="en-SG" sz="12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9B4FE213-CD34-434A-A112-340650EBCD6A}"/>
              </a:ext>
            </a:extLst>
          </p:cNvPr>
          <p:cNvSpPr txBox="1"/>
          <p:nvPr/>
        </p:nvSpPr>
        <p:spPr>
          <a:xfrm>
            <a:off x="1065534" y="4472946"/>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0.0</a:t>
            </a:r>
            <a:endParaRPr lang="en-SG" sz="12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02B3C98C-F121-4043-96F0-60B9D011E5E8}"/>
              </a:ext>
            </a:extLst>
          </p:cNvPr>
          <p:cNvSpPr txBox="1"/>
          <p:nvPr/>
        </p:nvSpPr>
        <p:spPr>
          <a:xfrm>
            <a:off x="619200" y="4966822"/>
            <a:ext cx="701824" cy="553998"/>
          </a:xfrm>
          <a:prstGeom prst="rect">
            <a:avLst/>
          </a:prstGeom>
          <a:noFill/>
        </p:spPr>
        <p:txBody>
          <a:bodyPr wrap="square" lIns="0" tIns="0" rIns="0" bIns="0" rtlCol="0">
            <a:spAutoFit/>
          </a:bodyPr>
          <a:lstStyle/>
          <a:p>
            <a:r>
              <a:rPr lang="en-US" sz="1200" b="1" dirty="0">
                <a:latin typeface="Calibri" panose="020F0502020204030204" pitchFamily="34" charset="0"/>
                <a:cs typeface="Calibri" panose="020F0502020204030204" pitchFamily="34" charset="0"/>
              </a:rPr>
              <a:t>No. at risk</a:t>
            </a:r>
          </a:p>
          <a:p>
            <a:r>
              <a:rPr lang="en-US" sz="1200" b="1" dirty="0">
                <a:latin typeface="Calibri" panose="020F0502020204030204" pitchFamily="34" charset="0"/>
                <a:cs typeface="Calibri" panose="020F0502020204030204" pitchFamily="34" charset="0"/>
              </a:rPr>
              <a:t>STRIDE</a:t>
            </a:r>
          </a:p>
          <a:p>
            <a:r>
              <a:rPr lang="en-US" sz="1200" b="1" dirty="0">
                <a:latin typeface="Calibri" panose="020F0502020204030204" pitchFamily="34" charset="0"/>
                <a:cs typeface="Calibri" panose="020F0502020204030204" pitchFamily="34" charset="0"/>
              </a:rPr>
              <a:t>Sorafenib</a:t>
            </a:r>
            <a:endParaRPr lang="en-SG" sz="12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6967468"/>
      </p:ext>
    </p:extLst>
  </p:cSld>
  <p:clrMapOvr>
    <a:masterClrMapping/>
  </p:clrMapOvr>
  <p:transition spd="med"/>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22396" b="9248"/>
          <a:stretch/>
        </p:blipFill>
        <p:spPr bwMode="auto">
          <a:xfrm>
            <a:off x="99173" y="968828"/>
            <a:ext cx="6278852" cy="2414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5E3C8F31-1518-4364-AD0F-EBE2BAF7B06C}"/>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l="4506" t="23631" r="9999" b="11956"/>
          <a:stretch/>
        </p:blipFill>
        <p:spPr bwMode="auto">
          <a:xfrm>
            <a:off x="6421693" y="979714"/>
            <a:ext cx="5671134" cy="2403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EB4522F5-1B80-4A1D-B888-EDE86664C44B}"/>
              </a:ext>
            </a:extLst>
          </p:cNvPr>
          <p:cNvPicPr>
            <a:picLocks noChangeAspect="1" noChangeArrowheads="1"/>
          </p:cNvPicPr>
          <p:nvPr/>
        </p:nvPicPr>
        <p:blipFill rotWithShape="1">
          <a:blip r:embed="rId4">
            <a:grayscl/>
            <a:extLst>
              <a:ext uri="{28A0092B-C50C-407E-A947-70E740481C1C}">
                <a14:useLocalDpi xmlns:a14="http://schemas.microsoft.com/office/drawing/2010/main" val="0"/>
              </a:ext>
            </a:extLst>
          </a:blip>
          <a:srcRect t="22863" r="29839" b="8234"/>
          <a:stretch/>
        </p:blipFill>
        <p:spPr bwMode="auto">
          <a:xfrm>
            <a:off x="244911" y="4158343"/>
            <a:ext cx="3978882" cy="21980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a:extLst>
              <a:ext uri="{FF2B5EF4-FFF2-40B4-BE49-F238E27FC236}">
                <a16:creationId xmlns:a16="http://schemas.microsoft.com/office/drawing/2014/main" id="{70271DA1-340F-444A-B63A-4B28670E8D94}"/>
              </a:ext>
            </a:extLst>
          </p:cNvPr>
          <p:cNvPicPr>
            <a:picLocks noChangeAspect="1" noChangeArrowheads="1"/>
          </p:cNvPicPr>
          <p:nvPr/>
        </p:nvPicPr>
        <p:blipFill rotWithShape="1">
          <a:blip r:embed="rId5">
            <a:grayscl/>
            <a:extLst>
              <a:ext uri="{28A0092B-C50C-407E-A947-70E740481C1C}">
                <a14:useLocalDpi xmlns:a14="http://schemas.microsoft.com/office/drawing/2010/main" val="0"/>
              </a:ext>
            </a:extLst>
          </a:blip>
          <a:srcRect t="81670" b="7946"/>
          <a:stretch/>
        </p:blipFill>
        <p:spPr bwMode="auto">
          <a:xfrm>
            <a:off x="6430675" y="6228694"/>
            <a:ext cx="5525397" cy="322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559A1203-D585-A44B-914C-0BC116215B6E}"/>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Calibri" panose="020F0502020204030204" pitchFamily="34" charset="0"/>
                <a:ea typeface="Verdana" panose="020B060403050404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B9CA45-7916-481D-8256-1C0A03899043}" type="slidenum">
              <a:rPr lang="en-SG" smtClean="0"/>
              <a:pPr/>
              <a:t>79</a:t>
            </a:fld>
            <a:endParaRPr lang="en-SG"/>
          </a:p>
        </p:txBody>
      </p:sp>
      <p:sp>
        <p:nvSpPr>
          <p:cNvPr id="7" name="TextBox 6">
            <a:extLst>
              <a:ext uri="{FF2B5EF4-FFF2-40B4-BE49-F238E27FC236}">
                <a16:creationId xmlns:a16="http://schemas.microsoft.com/office/drawing/2014/main" id="{21A7736E-2FB0-3641-8155-CEB11BA2FA1F}"/>
              </a:ext>
            </a:extLst>
          </p:cNvPr>
          <p:cNvSpPr txBox="1"/>
          <p:nvPr/>
        </p:nvSpPr>
        <p:spPr>
          <a:xfrm>
            <a:off x="483500" y="398466"/>
            <a:ext cx="4392488" cy="553998"/>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Secondary objective: overall survival for</a:t>
            </a:r>
            <a:br>
              <a:rPr lang="en-GB" sz="2000" b="1" dirty="0">
                <a:solidFill>
                  <a:schemeClr val="tx2"/>
                </a:solidFill>
                <a:latin typeface="Calibri" panose="020F0502020204030204" pitchFamily="34" charset="0"/>
                <a:cs typeface="Calibri" panose="020F0502020204030204" pitchFamily="34" charset="0"/>
              </a:rPr>
            </a:br>
            <a:r>
              <a:rPr lang="en-GB" sz="2000" b="1" dirty="0" err="1">
                <a:solidFill>
                  <a:schemeClr val="tx2"/>
                </a:solidFill>
                <a:latin typeface="Calibri" panose="020F0502020204030204" pitchFamily="34" charset="0"/>
                <a:cs typeface="Calibri" panose="020F0502020204030204" pitchFamily="34" charset="0"/>
              </a:rPr>
              <a:t>durvalumab</a:t>
            </a:r>
            <a:r>
              <a:rPr lang="en-GB" sz="2000" b="1" dirty="0">
                <a:solidFill>
                  <a:schemeClr val="tx2"/>
                </a:solidFill>
                <a:latin typeface="Calibri" panose="020F0502020204030204" pitchFamily="34" charset="0"/>
                <a:cs typeface="Calibri" panose="020F0502020204030204" pitchFamily="34" charset="0"/>
              </a:rPr>
              <a:t> vs sorafenib</a:t>
            </a:r>
          </a:p>
        </p:txBody>
      </p:sp>
      <p:sp>
        <p:nvSpPr>
          <p:cNvPr id="11" name="TextBox 10">
            <a:extLst>
              <a:ext uri="{FF2B5EF4-FFF2-40B4-BE49-F238E27FC236}">
                <a16:creationId xmlns:a16="http://schemas.microsoft.com/office/drawing/2014/main" id="{8398E1AC-F7F6-4748-9699-8B5FB75E6CAD}"/>
              </a:ext>
            </a:extLst>
          </p:cNvPr>
          <p:cNvSpPr txBox="1"/>
          <p:nvPr/>
        </p:nvSpPr>
        <p:spPr>
          <a:xfrm>
            <a:off x="6546843" y="398466"/>
            <a:ext cx="4392488" cy="553998"/>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OS for STRIDE vs sorafenib</a:t>
            </a:r>
          </a:p>
          <a:p>
            <a:pPr>
              <a:lnSpc>
                <a:spcPct val="90000"/>
              </a:lnSpc>
            </a:pPr>
            <a:r>
              <a:rPr lang="en-GB" sz="2000" b="1" dirty="0">
                <a:solidFill>
                  <a:schemeClr val="tx2"/>
                </a:solidFill>
                <a:latin typeface="Calibri" panose="020F0502020204030204" pitchFamily="34" charset="0"/>
                <a:cs typeface="Calibri" panose="020F0502020204030204" pitchFamily="34" charset="0"/>
              </a:rPr>
              <a:t>in patient subgroups</a:t>
            </a:r>
          </a:p>
        </p:txBody>
      </p:sp>
      <p:sp>
        <p:nvSpPr>
          <p:cNvPr id="12" name="TextBox 11">
            <a:extLst>
              <a:ext uri="{FF2B5EF4-FFF2-40B4-BE49-F238E27FC236}">
                <a16:creationId xmlns:a16="http://schemas.microsoft.com/office/drawing/2014/main" id="{6428D28D-B195-F449-AC13-E0496EEC729A}"/>
              </a:ext>
            </a:extLst>
          </p:cNvPr>
          <p:cNvSpPr txBox="1"/>
          <p:nvPr/>
        </p:nvSpPr>
        <p:spPr>
          <a:xfrm>
            <a:off x="483500" y="3762152"/>
            <a:ext cx="4392488"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Progression-free survival</a:t>
            </a:r>
          </a:p>
        </p:txBody>
      </p:sp>
      <p:sp>
        <p:nvSpPr>
          <p:cNvPr id="13" name="TextBox 12">
            <a:extLst>
              <a:ext uri="{FF2B5EF4-FFF2-40B4-BE49-F238E27FC236}">
                <a16:creationId xmlns:a16="http://schemas.microsoft.com/office/drawing/2014/main" id="{A77F2D5B-7C00-7646-AB03-E0881A67C288}"/>
              </a:ext>
            </a:extLst>
          </p:cNvPr>
          <p:cNvSpPr txBox="1"/>
          <p:nvPr/>
        </p:nvSpPr>
        <p:spPr>
          <a:xfrm>
            <a:off x="6546843" y="3507629"/>
            <a:ext cx="4392488"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Tumour response</a:t>
            </a:r>
          </a:p>
        </p:txBody>
      </p:sp>
      <p:graphicFrame>
        <p:nvGraphicFramePr>
          <p:cNvPr id="17" name="Table 16">
            <a:extLst>
              <a:ext uri="{FF2B5EF4-FFF2-40B4-BE49-F238E27FC236}">
                <a16:creationId xmlns:a16="http://schemas.microsoft.com/office/drawing/2014/main" id="{2C93573D-C17A-3D4F-936A-3C057A098152}"/>
              </a:ext>
            </a:extLst>
          </p:cNvPr>
          <p:cNvGraphicFramePr>
            <a:graphicFrameLocks noGrp="1"/>
          </p:cNvGraphicFramePr>
          <p:nvPr/>
        </p:nvGraphicFramePr>
        <p:xfrm>
          <a:off x="6546843" y="3741453"/>
          <a:ext cx="4940098" cy="2451600"/>
        </p:xfrm>
        <a:graphic>
          <a:graphicData uri="http://schemas.openxmlformats.org/drawingml/2006/table">
            <a:tbl>
              <a:tblPr firstRow="1" bandRow="1">
                <a:tableStyleId>{5C22544A-7EE6-4342-B048-85BDC9FD1C3A}</a:tableStyleId>
              </a:tblPr>
              <a:tblGrid>
                <a:gridCol w="1824790">
                  <a:extLst>
                    <a:ext uri="{9D8B030D-6E8A-4147-A177-3AD203B41FA5}">
                      <a16:colId xmlns:a16="http://schemas.microsoft.com/office/drawing/2014/main" val="2309273978"/>
                    </a:ext>
                  </a:extLst>
                </a:gridCol>
                <a:gridCol w="1038436">
                  <a:extLst>
                    <a:ext uri="{9D8B030D-6E8A-4147-A177-3AD203B41FA5}">
                      <a16:colId xmlns:a16="http://schemas.microsoft.com/office/drawing/2014/main" val="368166189"/>
                    </a:ext>
                  </a:extLst>
                </a:gridCol>
                <a:gridCol w="1038436">
                  <a:extLst>
                    <a:ext uri="{9D8B030D-6E8A-4147-A177-3AD203B41FA5}">
                      <a16:colId xmlns:a16="http://schemas.microsoft.com/office/drawing/2014/main" val="3266030372"/>
                    </a:ext>
                  </a:extLst>
                </a:gridCol>
                <a:gridCol w="1038436">
                  <a:extLst>
                    <a:ext uri="{9D8B030D-6E8A-4147-A177-3AD203B41FA5}">
                      <a16:colId xmlns:a16="http://schemas.microsoft.com/office/drawing/2014/main" val="2049015962"/>
                    </a:ext>
                  </a:extLst>
                </a:gridCol>
              </a:tblGrid>
              <a:tr h="135941">
                <a:tc>
                  <a:txBody>
                    <a:bodyPr/>
                    <a:lstStyle/>
                    <a:p>
                      <a:endParaRPr lang="en-US" sz="1000" dirty="0"/>
                    </a:p>
                  </a:txBody>
                  <a:tcPr marT="28800" marB="28800">
                    <a:solidFill>
                      <a:schemeClr val="bg1"/>
                    </a:solidFill>
                  </a:tcPr>
                </a:tc>
                <a:tc>
                  <a:txBody>
                    <a:bodyPr/>
                    <a:lstStyle/>
                    <a:p>
                      <a:pPr algn="ctr"/>
                      <a:r>
                        <a:rPr lang="en-US" sz="1000" dirty="0"/>
                        <a:t>STRIDE</a:t>
                      </a:r>
                      <a:br>
                        <a:rPr lang="en-US" sz="1000" dirty="0"/>
                      </a:br>
                      <a:r>
                        <a:rPr lang="en-US" sz="1000" dirty="0"/>
                        <a:t>(N=393)</a:t>
                      </a:r>
                    </a:p>
                  </a:txBody>
                  <a:tcPr marT="28800" marB="28800"/>
                </a:tc>
                <a:tc>
                  <a:txBody>
                    <a:bodyPr/>
                    <a:lstStyle/>
                    <a:p>
                      <a:pPr algn="ctr"/>
                      <a:r>
                        <a:rPr lang="en-US" sz="1000" dirty="0" err="1"/>
                        <a:t>Durvalumab</a:t>
                      </a:r>
                      <a:br>
                        <a:rPr lang="en-US" sz="1000" dirty="0"/>
                      </a:br>
                      <a:r>
                        <a:rPr lang="en-US" sz="1000" dirty="0"/>
                        <a:t>(N=389)</a:t>
                      </a:r>
                    </a:p>
                  </a:txBody>
                  <a:tcPr marT="28800" marB="28800"/>
                </a:tc>
                <a:tc>
                  <a:txBody>
                    <a:bodyPr/>
                    <a:lstStyle/>
                    <a:p>
                      <a:pPr algn="ctr"/>
                      <a:r>
                        <a:rPr lang="en-US" sz="1000" dirty="0"/>
                        <a:t>Sorafenib</a:t>
                      </a:r>
                      <a:br>
                        <a:rPr lang="en-US" sz="1000" dirty="0"/>
                      </a:br>
                      <a:r>
                        <a:rPr lang="en-US" sz="1000" dirty="0"/>
                        <a:t>(N=389)</a:t>
                      </a:r>
                    </a:p>
                  </a:txBody>
                  <a:tcPr marT="28800" marB="28800"/>
                </a:tc>
                <a:extLst>
                  <a:ext uri="{0D108BD9-81ED-4DB2-BD59-A6C34878D82A}">
                    <a16:rowId xmlns:a16="http://schemas.microsoft.com/office/drawing/2014/main" val="3257493510"/>
                  </a:ext>
                </a:extLst>
              </a:tr>
              <a:tr h="0">
                <a:tc>
                  <a:txBody>
                    <a:bodyPr/>
                    <a:lstStyle/>
                    <a:p>
                      <a:pPr marL="139700" indent="-139700">
                        <a:tabLst/>
                      </a:pPr>
                      <a:r>
                        <a:rPr lang="en-US" sz="1000" b="1" dirty="0"/>
                        <a:t>ORR,* %</a:t>
                      </a:r>
                      <a:br>
                        <a:rPr lang="en-US" sz="1000" b="1" dirty="0"/>
                      </a:br>
                      <a:r>
                        <a:rPr lang="en-US" sz="1000" b="0" dirty="0"/>
                        <a:t>CR, n (%)</a:t>
                      </a:r>
                      <a:br>
                        <a:rPr lang="en-US" sz="1000" b="0" dirty="0"/>
                      </a:br>
                      <a:r>
                        <a:rPr lang="en-US" sz="1000" b="0" dirty="0"/>
                        <a:t>PR, n (%)</a:t>
                      </a:r>
                      <a:br>
                        <a:rPr lang="en-US" sz="1000" b="0" dirty="0"/>
                      </a:br>
                      <a:r>
                        <a:rPr lang="en-US" sz="1000" b="0" dirty="0"/>
                        <a:t>SD,</a:t>
                      </a:r>
                      <a:r>
                        <a:rPr lang="en-US" sz="1000" b="0" baseline="30000" dirty="0"/>
                        <a:t>†</a:t>
                      </a:r>
                      <a:r>
                        <a:rPr lang="en-US" sz="1000" b="0" dirty="0"/>
                        <a:t> n (%)</a:t>
                      </a:r>
                      <a:br>
                        <a:rPr lang="en-US" sz="1000" b="0" dirty="0"/>
                      </a:br>
                      <a:r>
                        <a:rPr lang="en-US" sz="1000" b="0" dirty="0"/>
                        <a:t>PD, n (%)</a:t>
                      </a:r>
                      <a:endParaRPr lang="en-US" sz="1000" b="1" dirty="0"/>
                    </a:p>
                  </a:txBody>
                  <a:tcPr marT="10800" marB="10800"/>
                </a:tc>
                <a:tc>
                  <a:txBody>
                    <a:bodyPr/>
                    <a:lstStyle/>
                    <a:p>
                      <a:pPr algn="ctr"/>
                      <a:r>
                        <a:rPr lang="en-US" sz="1000" dirty="0"/>
                        <a:t>20.1</a:t>
                      </a:r>
                      <a:br>
                        <a:rPr lang="en-US" sz="1000" dirty="0"/>
                      </a:br>
                      <a:r>
                        <a:rPr lang="en-US" sz="1000" dirty="0"/>
                        <a:t>12 (3.1)</a:t>
                      </a:r>
                      <a:br>
                        <a:rPr lang="en-US" sz="1000" dirty="0"/>
                      </a:br>
                      <a:r>
                        <a:rPr lang="en-US" sz="1000" dirty="0"/>
                        <a:t>67 (17.0)</a:t>
                      </a:r>
                      <a:br>
                        <a:rPr lang="en-US" sz="1000" dirty="0"/>
                      </a:br>
                      <a:r>
                        <a:rPr lang="en-US" sz="1000" dirty="0"/>
                        <a:t>157 (39.9)</a:t>
                      </a:r>
                      <a:br>
                        <a:rPr lang="en-US" sz="1000" dirty="0"/>
                      </a:br>
                      <a:r>
                        <a:rPr lang="en-US" sz="1000" dirty="0"/>
                        <a:t>157 (39.9)</a:t>
                      </a:r>
                    </a:p>
                  </a:txBody>
                  <a:tcPr marT="10800" marB="10800"/>
                </a:tc>
                <a:tc>
                  <a:txBody>
                    <a:bodyPr/>
                    <a:lstStyle/>
                    <a:p>
                      <a:pPr algn="ctr"/>
                      <a:r>
                        <a:rPr lang="en-US" sz="1000" dirty="0"/>
                        <a:t>17.0</a:t>
                      </a:r>
                      <a:br>
                        <a:rPr lang="en-US" sz="1000" dirty="0"/>
                      </a:br>
                      <a:r>
                        <a:rPr lang="en-US" sz="1000" dirty="0"/>
                        <a:t>6 (1.5)</a:t>
                      </a:r>
                      <a:br>
                        <a:rPr lang="en-US" sz="1000" dirty="0"/>
                      </a:br>
                      <a:r>
                        <a:rPr lang="en-US" sz="1000" dirty="0"/>
                        <a:t>60 (15.4)</a:t>
                      </a:r>
                      <a:br>
                        <a:rPr lang="en-US" sz="1000" dirty="0"/>
                      </a:br>
                      <a:r>
                        <a:rPr lang="en-US" sz="1000" dirty="0"/>
                        <a:t>147 (37.8)</a:t>
                      </a:r>
                      <a:br>
                        <a:rPr lang="en-US" sz="1000" dirty="0"/>
                      </a:br>
                      <a:r>
                        <a:rPr lang="en-US" sz="1000" dirty="0"/>
                        <a:t>176 (45.2)</a:t>
                      </a:r>
                    </a:p>
                  </a:txBody>
                  <a:tcPr marT="10800" marB="10800"/>
                </a:tc>
                <a:tc>
                  <a:txBody>
                    <a:bodyPr/>
                    <a:lstStyle/>
                    <a:p>
                      <a:pPr algn="ctr"/>
                      <a:r>
                        <a:rPr lang="en-US" sz="1000" dirty="0"/>
                        <a:t>5.1</a:t>
                      </a:r>
                      <a:br>
                        <a:rPr lang="en-US" sz="1000" dirty="0"/>
                      </a:br>
                      <a:r>
                        <a:rPr lang="en-US" sz="1000" dirty="0"/>
                        <a:t>0</a:t>
                      </a:r>
                      <a:br>
                        <a:rPr lang="en-US" sz="1000" dirty="0"/>
                      </a:br>
                      <a:r>
                        <a:rPr lang="en-US" sz="1000" dirty="0"/>
                        <a:t>20 (5.1)</a:t>
                      </a:r>
                    </a:p>
                    <a:p>
                      <a:pPr algn="ctr"/>
                      <a:r>
                        <a:rPr lang="en-US" sz="1000" dirty="0"/>
                        <a:t>216 (55.5)</a:t>
                      </a:r>
                      <a:br>
                        <a:rPr lang="en-US" sz="1000" dirty="0"/>
                      </a:br>
                      <a:r>
                        <a:rPr lang="en-US" sz="1000" dirty="0"/>
                        <a:t>153 (39.3)</a:t>
                      </a:r>
                    </a:p>
                  </a:txBody>
                  <a:tcPr marT="10800" marB="10800"/>
                </a:tc>
                <a:extLst>
                  <a:ext uri="{0D108BD9-81ED-4DB2-BD59-A6C34878D82A}">
                    <a16:rowId xmlns:a16="http://schemas.microsoft.com/office/drawing/2014/main" val="1216336952"/>
                  </a:ext>
                </a:extLst>
              </a:tr>
              <a:tr h="135941">
                <a:tc>
                  <a:txBody>
                    <a:bodyPr/>
                    <a:lstStyle/>
                    <a:p>
                      <a:r>
                        <a:rPr lang="en-US" sz="1000" b="1" dirty="0"/>
                        <a:t>DCR, %</a:t>
                      </a:r>
                    </a:p>
                  </a:txBody>
                  <a:tcPr marT="10800" marB="10800"/>
                </a:tc>
                <a:tc>
                  <a:txBody>
                    <a:bodyPr/>
                    <a:lstStyle/>
                    <a:p>
                      <a:pPr algn="ctr"/>
                      <a:r>
                        <a:rPr lang="en-US" sz="1000" dirty="0"/>
                        <a:t>60.1</a:t>
                      </a:r>
                    </a:p>
                  </a:txBody>
                  <a:tcPr marT="10800" marB="10800"/>
                </a:tc>
                <a:tc>
                  <a:txBody>
                    <a:bodyPr/>
                    <a:lstStyle/>
                    <a:p>
                      <a:pPr algn="ctr"/>
                      <a:r>
                        <a:rPr lang="en-US" sz="1000" dirty="0"/>
                        <a:t>54.8</a:t>
                      </a:r>
                    </a:p>
                  </a:txBody>
                  <a:tcPr marT="10800" marB="10800"/>
                </a:tc>
                <a:tc>
                  <a:txBody>
                    <a:bodyPr/>
                    <a:lstStyle/>
                    <a:p>
                      <a:pPr algn="ctr"/>
                      <a:r>
                        <a:rPr lang="en-US" sz="1000" dirty="0"/>
                        <a:t>60.7</a:t>
                      </a:r>
                    </a:p>
                  </a:txBody>
                  <a:tcPr marT="10800" marB="10800"/>
                </a:tc>
                <a:extLst>
                  <a:ext uri="{0D108BD9-81ED-4DB2-BD59-A6C34878D82A}">
                    <a16:rowId xmlns:a16="http://schemas.microsoft.com/office/drawing/2014/main" val="2337357818"/>
                  </a:ext>
                </a:extLst>
              </a:tr>
              <a:tr h="135941">
                <a:tc>
                  <a:txBody>
                    <a:bodyPr/>
                    <a:lstStyle/>
                    <a:p>
                      <a:pPr marL="136525" marR="0" lvl="0" indent="-136525" algn="l" defTabSz="457200" rtl="0" eaLnBrk="1" fontAlgn="auto" latinLnBrk="0" hangingPunct="1">
                        <a:lnSpc>
                          <a:spcPct val="100000"/>
                        </a:lnSpc>
                        <a:spcBef>
                          <a:spcPts val="0"/>
                        </a:spcBef>
                        <a:spcAft>
                          <a:spcPts val="0"/>
                        </a:spcAft>
                        <a:buClrTx/>
                        <a:buSzTx/>
                        <a:buFontTx/>
                        <a:buNone/>
                        <a:tabLst/>
                        <a:defRPr/>
                      </a:pPr>
                      <a:r>
                        <a:rPr lang="en-US" sz="1000" b="1" dirty="0"/>
                        <a:t>Median </a:t>
                      </a:r>
                      <a:r>
                        <a:rPr lang="en-US" sz="1000" b="1" dirty="0" err="1"/>
                        <a:t>DoR</a:t>
                      </a:r>
                      <a:r>
                        <a:rPr lang="en-US" sz="1000" b="1" dirty="0"/>
                        <a:t>,</a:t>
                      </a:r>
                      <a:r>
                        <a:rPr lang="en-US" sz="1000" b="1" baseline="30000" dirty="0"/>
                        <a:t>‡</a:t>
                      </a:r>
                      <a:r>
                        <a:rPr lang="en-US" sz="1000" b="1" dirty="0"/>
                        <a:t> months</a:t>
                      </a:r>
                      <a:br>
                        <a:rPr lang="en-US" sz="1000" b="1" dirty="0"/>
                      </a:br>
                      <a:r>
                        <a:rPr lang="en-US" sz="1000" b="0" dirty="0"/>
                        <a:t>25</a:t>
                      </a:r>
                      <a:r>
                        <a:rPr lang="en-US" sz="1000" b="0" baseline="30000" dirty="0"/>
                        <a:t>th</a:t>
                      </a:r>
                      <a:r>
                        <a:rPr lang="en-US" sz="1000" b="0" dirty="0"/>
                        <a:t> percentile</a:t>
                      </a:r>
                      <a:br>
                        <a:rPr lang="en-US" sz="1000" b="0" dirty="0"/>
                      </a:br>
                      <a:r>
                        <a:rPr lang="en-US" sz="1000" b="0" dirty="0"/>
                        <a:t>75</a:t>
                      </a:r>
                      <a:r>
                        <a:rPr lang="en-US" sz="1000" b="0" baseline="30000" dirty="0"/>
                        <a:t>th</a:t>
                      </a:r>
                      <a:r>
                        <a:rPr lang="en-US" sz="1000" b="0" dirty="0"/>
                        <a:t> percentile</a:t>
                      </a:r>
                    </a:p>
                  </a:txBody>
                  <a:tcPr marT="10800" marB="10800"/>
                </a:tc>
                <a:tc>
                  <a:txBody>
                    <a:bodyPr/>
                    <a:lstStyle/>
                    <a:p>
                      <a:pPr algn="ctr"/>
                      <a:r>
                        <a:rPr lang="en-US" sz="1000" dirty="0"/>
                        <a:t>22.34</a:t>
                      </a:r>
                      <a:br>
                        <a:rPr lang="en-US" sz="1000" dirty="0"/>
                      </a:br>
                      <a:r>
                        <a:rPr lang="en-US" sz="1000" dirty="0"/>
                        <a:t>8.54</a:t>
                      </a:r>
                      <a:br>
                        <a:rPr lang="en-US" sz="1000" dirty="0"/>
                      </a:br>
                      <a:r>
                        <a:rPr lang="en-US" sz="1000" dirty="0"/>
                        <a:t>NR</a:t>
                      </a:r>
                    </a:p>
                  </a:txBody>
                  <a:tcPr marT="10800" marB="10800"/>
                </a:tc>
                <a:tc>
                  <a:txBody>
                    <a:bodyPr/>
                    <a:lstStyle/>
                    <a:p>
                      <a:pPr algn="ctr"/>
                      <a:r>
                        <a:rPr lang="en-US" sz="1000" dirty="0"/>
                        <a:t>16.82</a:t>
                      </a:r>
                      <a:br>
                        <a:rPr lang="en-US" sz="1000" dirty="0"/>
                      </a:br>
                      <a:r>
                        <a:rPr lang="en-US" sz="1000" dirty="0"/>
                        <a:t>7.43</a:t>
                      </a:r>
                      <a:br>
                        <a:rPr lang="en-US" sz="1000" dirty="0"/>
                      </a:br>
                      <a:r>
                        <a:rPr lang="en-US" sz="1000" dirty="0"/>
                        <a:t>NR</a:t>
                      </a:r>
                    </a:p>
                  </a:txBody>
                  <a:tcPr marT="10800" marB="10800"/>
                </a:tc>
                <a:tc>
                  <a:txBody>
                    <a:bodyPr/>
                    <a:lstStyle/>
                    <a:p>
                      <a:pPr algn="ctr"/>
                      <a:r>
                        <a:rPr lang="en-US" sz="1000" dirty="0"/>
                        <a:t>18.43</a:t>
                      </a:r>
                      <a:br>
                        <a:rPr lang="en-US" sz="1000" dirty="0"/>
                      </a:br>
                      <a:r>
                        <a:rPr lang="en-US" sz="1000" dirty="0"/>
                        <a:t>6.51</a:t>
                      </a:r>
                      <a:br>
                        <a:rPr lang="en-US" sz="1000" dirty="0"/>
                      </a:br>
                      <a:r>
                        <a:rPr lang="en-US" sz="1000" dirty="0"/>
                        <a:t>25.99</a:t>
                      </a:r>
                    </a:p>
                  </a:txBody>
                  <a:tcPr marT="10800" marB="10800"/>
                </a:tc>
                <a:extLst>
                  <a:ext uri="{0D108BD9-81ED-4DB2-BD59-A6C34878D82A}">
                    <a16:rowId xmlns:a16="http://schemas.microsoft.com/office/drawing/2014/main" val="467967779"/>
                  </a:ext>
                </a:extLst>
              </a:tr>
              <a:tr h="13594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b="1" dirty="0"/>
                        <a:t>Median TTR (95% CI), months</a:t>
                      </a:r>
                    </a:p>
                  </a:txBody>
                  <a:tcPr marT="10800" marB="10800"/>
                </a:tc>
                <a:tc>
                  <a:txBody>
                    <a:bodyPr/>
                    <a:lstStyle/>
                    <a:p>
                      <a:pPr algn="ctr"/>
                      <a:r>
                        <a:rPr lang="en-US" sz="1000" dirty="0"/>
                        <a:t>2.17 (1.84-3.98)</a:t>
                      </a:r>
                    </a:p>
                  </a:txBody>
                  <a:tcPr marT="10800" marB="10800"/>
                </a:tc>
                <a:tc>
                  <a:txBody>
                    <a:bodyPr/>
                    <a:lstStyle/>
                    <a:p>
                      <a:pPr algn="ctr"/>
                      <a:r>
                        <a:rPr lang="en-US" sz="1000" dirty="0"/>
                        <a:t>2.09 (1.87-3.98)</a:t>
                      </a:r>
                    </a:p>
                  </a:txBody>
                  <a:tcPr marT="10800" marB="10800"/>
                </a:tc>
                <a:tc>
                  <a:txBody>
                    <a:bodyPr/>
                    <a:lstStyle/>
                    <a:p>
                      <a:pPr algn="ctr"/>
                      <a:r>
                        <a:rPr lang="en-US" sz="1000" dirty="0"/>
                        <a:t>3.78 (1.89-8.44)</a:t>
                      </a:r>
                    </a:p>
                  </a:txBody>
                  <a:tcPr marT="10800" marB="10800"/>
                </a:tc>
                <a:extLst>
                  <a:ext uri="{0D108BD9-81ED-4DB2-BD59-A6C34878D82A}">
                    <a16:rowId xmlns:a16="http://schemas.microsoft.com/office/drawing/2014/main" val="464392658"/>
                  </a:ext>
                </a:extLst>
              </a:tr>
              <a:tr h="135941">
                <a:tc>
                  <a:txBody>
                    <a:bodyPr/>
                    <a:lstStyle/>
                    <a:p>
                      <a:pPr marL="136525" marR="0" lvl="0" indent="-136525" algn="l" defTabSz="457200" rtl="0" eaLnBrk="1" fontAlgn="auto" latinLnBrk="0" hangingPunct="1">
                        <a:lnSpc>
                          <a:spcPct val="100000"/>
                        </a:lnSpc>
                        <a:spcBef>
                          <a:spcPts val="0"/>
                        </a:spcBef>
                        <a:spcAft>
                          <a:spcPts val="0"/>
                        </a:spcAft>
                        <a:buClrTx/>
                        <a:buSzTx/>
                        <a:buFontTx/>
                        <a:buNone/>
                        <a:tabLst/>
                        <a:defRPr/>
                      </a:pPr>
                      <a:r>
                        <a:rPr lang="en-US" sz="1000" b="1" dirty="0"/>
                        <a:t>Remaining in response,</a:t>
                      </a:r>
                      <a:r>
                        <a:rPr lang="en-US" sz="1000" b="1" baseline="30000" dirty="0"/>
                        <a:t>‡</a:t>
                      </a:r>
                      <a:r>
                        <a:rPr lang="en-US" sz="1000" b="1" dirty="0"/>
                        <a:t> %</a:t>
                      </a:r>
                      <a:br>
                        <a:rPr lang="en-US" sz="1000" b="1" dirty="0"/>
                      </a:br>
                      <a:r>
                        <a:rPr lang="en-US" sz="1000" b="0" dirty="0"/>
                        <a:t>6 months</a:t>
                      </a:r>
                      <a:br>
                        <a:rPr lang="en-US" sz="1000" b="0" dirty="0"/>
                      </a:br>
                      <a:r>
                        <a:rPr lang="en-US" sz="1000" b="0" dirty="0"/>
                        <a:t>12 months</a:t>
                      </a:r>
                    </a:p>
                  </a:txBody>
                  <a:tcPr marT="10800" marB="10800"/>
                </a:tc>
                <a:tc>
                  <a:txBody>
                    <a:bodyPr/>
                    <a:lstStyle/>
                    <a:p>
                      <a:pPr algn="ctr"/>
                      <a:br>
                        <a:rPr lang="en-US" sz="1000" dirty="0"/>
                      </a:br>
                      <a:r>
                        <a:rPr lang="en-US" sz="1000" dirty="0"/>
                        <a:t>82.3</a:t>
                      </a:r>
                      <a:br>
                        <a:rPr lang="en-US" sz="1000" dirty="0"/>
                      </a:br>
                      <a:r>
                        <a:rPr lang="en-US" sz="1000" dirty="0"/>
                        <a:t>65.8</a:t>
                      </a:r>
                    </a:p>
                  </a:txBody>
                  <a:tcPr marT="10800" marB="10800"/>
                </a:tc>
                <a:tc>
                  <a:txBody>
                    <a:bodyPr/>
                    <a:lstStyle/>
                    <a:p>
                      <a:pPr algn="ctr"/>
                      <a:br>
                        <a:rPr lang="en-US" sz="1000" dirty="0"/>
                      </a:br>
                      <a:r>
                        <a:rPr lang="en-US" sz="1000" dirty="0"/>
                        <a:t>81.8</a:t>
                      </a:r>
                      <a:br>
                        <a:rPr lang="en-US" sz="1000" dirty="0"/>
                      </a:br>
                      <a:r>
                        <a:rPr lang="en-US" sz="1000" dirty="0"/>
                        <a:t>57.8</a:t>
                      </a:r>
                    </a:p>
                  </a:txBody>
                  <a:tcPr marT="10800" marB="10800"/>
                </a:tc>
                <a:tc>
                  <a:txBody>
                    <a:bodyPr/>
                    <a:lstStyle/>
                    <a:p>
                      <a:pPr algn="ctr"/>
                      <a:br>
                        <a:rPr lang="en-US" sz="1000" dirty="0"/>
                      </a:br>
                      <a:r>
                        <a:rPr lang="en-US" sz="1000" dirty="0"/>
                        <a:t>78.9</a:t>
                      </a:r>
                      <a:br>
                        <a:rPr lang="en-US" sz="1000" dirty="0"/>
                      </a:br>
                      <a:r>
                        <a:rPr lang="en-US" sz="1000" dirty="0"/>
                        <a:t>63.2</a:t>
                      </a:r>
                    </a:p>
                  </a:txBody>
                  <a:tcPr marT="10800" marB="10800"/>
                </a:tc>
                <a:extLst>
                  <a:ext uri="{0D108BD9-81ED-4DB2-BD59-A6C34878D82A}">
                    <a16:rowId xmlns:a16="http://schemas.microsoft.com/office/drawing/2014/main" val="41402808"/>
                  </a:ext>
                </a:extLst>
              </a:tr>
            </a:tbl>
          </a:graphicData>
        </a:graphic>
      </p:graphicFrame>
      <p:graphicFrame>
        <p:nvGraphicFramePr>
          <p:cNvPr id="18" name="Table 17">
            <a:extLst>
              <a:ext uri="{FF2B5EF4-FFF2-40B4-BE49-F238E27FC236}">
                <a16:creationId xmlns:a16="http://schemas.microsoft.com/office/drawing/2014/main" id="{45FC7D48-999F-A648-B190-6689D190405C}"/>
              </a:ext>
            </a:extLst>
          </p:cNvPr>
          <p:cNvGraphicFramePr>
            <a:graphicFrameLocks noGrp="1"/>
          </p:cNvGraphicFramePr>
          <p:nvPr/>
        </p:nvGraphicFramePr>
        <p:xfrm>
          <a:off x="3468198" y="4357720"/>
          <a:ext cx="2825186" cy="1136165"/>
        </p:xfrm>
        <a:graphic>
          <a:graphicData uri="http://schemas.openxmlformats.org/drawingml/2006/table">
            <a:tbl>
              <a:tblPr firstRow="1" bandRow="1">
                <a:tableStyleId>{5C22544A-7EE6-4342-B048-85BDC9FD1C3A}</a:tableStyleId>
              </a:tblPr>
              <a:tblGrid>
                <a:gridCol w="1024986">
                  <a:extLst>
                    <a:ext uri="{9D8B030D-6E8A-4147-A177-3AD203B41FA5}">
                      <a16:colId xmlns:a16="http://schemas.microsoft.com/office/drawing/2014/main" val="2309273978"/>
                    </a:ext>
                  </a:extLst>
                </a:gridCol>
                <a:gridCol w="576064">
                  <a:extLst>
                    <a:ext uri="{9D8B030D-6E8A-4147-A177-3AD203B41FA5}">
                      <a16:colId xmlns:a16="http://schemas.microsoft.com/office/drawing/2014/main" val="368166189"/>
                    </a:ext>
                  </a:extLst>
                </a:gridCol>
                <a:gridCol w="630266">
                  <a:extLst>
                    <a:ext uri="{9D8B030D-6E8A-4147-A177-3AD203B41FA5}">
                      <a16:colId xmlns:a16="http://schemas.microsoft.com/office/drawing/2014/main" val="3266030372"/>
                    </a:ext>
                  </a:extLst>
                </a:gridCol>
                <a:gridCol w="593870">
                  <a:extLst>
                    <a:ext uri="{9D8B030D-6E8A-4147-A177-3AD203B41FA5}">
                      <a16:colId xmlns:a16="http://schemas.microsoft.com/office/drawing/2014/main" val="2049015962"/>
                    </a:ext>
                  </a:extLst>
                </a:gridCol>
              </a:tblGrid>
              <a:tr h="135941">
                <a:tc>
                  <a:txBody>
                    <a:bodyPr/>
                    <a:lstStyle/>
                    <a:p>
                      <a:pPr>
                        <a:lnSpc>
                          <a:spcPct val="90000"/>
                        </a:lnSpc>
                      </a:pPr>
                      <a:endParaRPr lang="en-US" sz="800" dirty="0"/>
                    </a:p>
                  </a:txBody>
                  <a:tcPr marL="55440" marR="55440" marT="28800" marB="28800">
                    <a:solidFill>
                      <a:schemeClr val="bg1"/>
                    </a:solidFill>
                  </a:tcPr>
                </a:tc>
                <a:tc>
                  <a:txBody>
                    <a:bodyPr/>
                    <a:lstStyle/>
                    <a:p>
                      <a:pPr algn="ctr">
                        <a:lnSpc>
                          <a:spcPct val="90000"/>
                        </a:lnSpc>
                      </a:pPr>
                      <a:r>
                        <a:rPr lang="en-US" sz="800" dirty="0"/>
                        <a:t>STRIDE</a:t>
                      </a:r>
                      <a:br>
                        <a:rPr lang="en-US" sz="800" dirty="0"/>
                      </a:br>
                      <a:r>
                        <a:rPr lang="en-US" sz="800" dirty="0"/>
                        <a:t>(N=393)</a:t>
                      </a:r>
                    </a:p>
                  </a:txBody>
                  <a:tcPr marL="55440" marR="55440" marT="28800" marB="28800"/>
                </a:tc>
                <a:tc>
                  <a:txBody>
                    <a:bodyPr/>
                    <a:lstStyle/>
                    <a:p>
                      <a:pPr algn="ctr">
                        <a:lnSpc>
                          <a:spcPct val="90000"/>
                        </a:lnSpc>
                      </a:pPr>
                      <a:r>
                        <a:rPr lang="en-US" sz="800" dirty="0" err="1"/>
                        <a:t>Durvalumab</a:t>
                      </a:r>
                      <a:br>
                        <a:rPr lang="en-US" sz="800" dirty="0"/>
                      </a:br>
                      <a:r>
                        <a:rPr lang="en-US" sz="800" dirty="0"/>
                        <a:t>(N=389)</a:t>
                      </a:r>
                    </a:p>
                  </a:txBody>
                  <a:tcPr marL="55440" marR="55440" marT="28800" marB="28800"/>
                </a:tc>
                <a:tc>
                  <a:txBody>
                    <a:bodyPr/>
                    <a:lstStyle/>
                    <a:p>
                      <a:pPr algn="ctr">
                        <a:lnSpc>
                          <a:spcPct val="90000"/>
                        </a:lnSpc>
                      </a:pPr>
                      <a:r>
                        <a:rPr lang="en-US" sz="800" dirty="0"/>
                        <a:t>Sorafenib</a:t>
                      </a:r>
                      <a:br>
                        <a:rPr lang="en-US" sz="800" dirty="0"/>
                      </a:br>
                      <a:r>
                        <a:rPr lang="en-US" sz="800" dirty="0"/>
                        <a:t>(N=389)</a:t>
                      </a:r>
                    </a:p>
                  </a:txBody>
                  <a:tcPr marL="55440" marR="55440" marT="28800" marB="28800"/>
                </a:tc>
                <a:extLst>
                  <a:ext uri="{0D108BD9-81ED-4DB2-BD59-A6C34878D82A}">
                    <a16:rowId xmlns:a16="http://schemas.microsoft.com/office/drawing/2014/main" val="3257493510"/>
                  </a:ext>
                </a:extLst>
              </a:tr>
              <a:tr h="0">
                <a:tc>
                  <a:txBody>
                    <a:bodyPr/>
                    <a:lstStyle/>
                    <a:p>
                      <a:pPr marL="139700" indent="-139700">
                        <a:lnSpc>
                          <a:spcPct val="90000"/>
                        </a:lnSpc>
                        <a:tabLst/>
                      </a:pPr>
                      <a:r>
                        <a:rPr lang="en-US" sz="800" b="1" dirty="0"/>
                        <a:t>Median TTP (95% CI), months</a:t>
                      </a:r>
                    </a:p>
                  </a:txBody>
                  <a:tcPr marL="55440" marR="55440" marT="10800" marB="10800"/>
                </a:tc>
                <a:tc>
                  <a:txBody>
                    <a:bodyPr/>
                    <a:lstStyle/>
                    <a:p>
                      <a:pPr algn="ctr">
                        <a:lnSpc>
                          <a:spcPct val="90000"/>
                        </a:lnSpc>
                      </a:pPr>
                      <a:r>
                        <a:rPr lang="en-US" sz="800" dirty="0"/>
                        <a:t>4.52</a:t>
                      </a:r>
                      <a:br>
                        <a:rPr lang="en-US" sz="800" dirty="0"/>
                      </a:br>
                      <a:r>
                        <a:rPr lang="en-US" sz="800" dirty="0"/>
                        <a:t>(3.81-5.62)</a:t>
                      </a:r>
                    </a:p>
                  </a:txBody>
                  <a:tcPr marL="55440" marR="55440" marT="10800" marB="10800"/>
                </a:tc>
                <a:tc>
                  <a:txBody>
                    <a:bodyPr/>
                    <a:lstStyle/>
                    <a:p>
                      <a:pPr algn="ctr">
                        <a:lnSpc>
                          <a:spcPct val="90000"/>
                        </a:lnSpc>
                      </a:pPr>
                      <a:r>
                        <a:rPr lang="en-US" sz="800" dirty="0"/>
                        <a:t>3.75</a:t>
                      </a:r>
                      <a:br>
                        <a:rPr lang="en-US" sz="800" dirty="0"/>
                      </a:br>
                      <a:r>
                        <a:rPr lang="en-US" sz="800" dirty="0"/>
                        <a:t>(3.68-5.42)</a:t>
                      </a:r>
                    </a:p>
                  </a:txBody>
                  <a:tcPr marL="55440" marR="55440" marT="10800" marB="10800"/>
                </a:tc>
                <a:tc>
                  <a:txBody>
                    <a:bodyPr/>
                    <a:lstStyle/>
                    <a:p>
                      <a:pPr algn="ctr">
                        <a:lnSpc>
                          <a:spcPct val="90000"/>
                        </a:lnSpc>
                      </a:pPr>
                      <a:r>
                        <a:rPr lang="en-US" sz="800" dirty="0"/>
                        <a:t>5.55</a:t>
                      </a:r>
                      <a:br>
                        <a:rPr lang="en-US" sz="800" dirty="0"/>
                      </a:br>
                      <a:r>
                        <a:rPr lang="en-US" sz="800" dirty="0"/>
                        <a:t>(5.13-5.75)</a:t>
                      </a:r>
                    </a:p>
                  </a:txBody>
                  <a:tcPr marL="55440" marR="55440" marT="10800" marB="10800"/>
                </a:tc>
                <a:extLst>
                  <a:ext uri="{0D108BD9-81ED-4DB2-BD59-A6C34878D82A}">
                    <a16:rowId xmlns:a16="http://schemas.microsoft.com/office/drawing/2014/main" val="1216336952"/>
                  </a:ext>
                </a:extLst>
              </a:tr>
              <a:tr h="135941">
                <a:tc>
                  <a:txBody>
                    <a:bodyPr/>
                    <a:lstStyle/>
                    <a:p>
                      <a:pPr>
                        <a:lnSpc>
                          <a:spcPct val="90000"/>
                        </a:lnSpc>
                      </a:pPr>
                      <a:r>
                        <a:rPr lang="en-US" sz="800" b="1" dirty="0"/>
                        <a:t>PFS events, n (%)</a:t>
                      </a:r>
                    </a:p>
                  </a:txBody>
                  <a:tcPr marL="55440" marR="55440" marT="10800" marB="10800"/>
                </a:tc>
                <a:tc>
                  <a:txBody>
                    <a:bodyPr/>
                    <a:lstStyle/>
                    <a:p>
                      <a:pPr algn="ctr">
                        <a:lnSpc>
                          <a:spcPct val="90000"/>
                        </a:lnSpc>
                      </a:pPr>
                      <a:r>
                        <a:rPr lang="en-US" sz="800" dirty="0"/>
                        <a:t>335 (85.2)</a:t>
                      </a:r>
                    </a:p>
                  </a:txBody>
                  <a:tcPr marL="55440" marR="55440" marT="10800" marB="10800"/>
                </a:tc>
                <a:tc>
                  <a:txBody>
                    <a:bodyPr/>
                    <a:lstStyle/>
                    <a:p>
                      <a:pPr algn="ctr">
                        <a:lnSpc>
                          <a:spcPct val="90000"/>
                        </a:lnSpc>
                      </a:pPr>
                      <a:r>
                        <a:rPr lang="en-US" sz="800" dirty="0"/>
                        <a:t>345 (88.7)</a:t>
                      </a:r>
                    </a:p>
                  </a:txBody>
                  <a:tcPr marL="55440" marR="55440" marT="10800" marB="10800"/>
                </a:tc>
                <a:tc>
                  <a:txBody>
                    <a:bodyPr/>
                    <a:lstStyle/>
                    <a:p>
                      <a:pPr algn="ctr">
                        <a:lnSpc>
                          <a:spcPct val="90000"/>
                        </a:lnSpc>
                      </a:pPr>
                      <a:r>
                        <a:rPr lang="en-US" sz="800" dirty="0"/>
                        <a:t>327 (84.1)</a:t>
                      </a:r>
                    </a:p>
                  </a:txBody>
                  <a:tcPr marL="55440" marR="55440" marT="10800" marB="10800"/>
                </a:tc>
                <a:extLst>
                  <a:ext uri="{0D108BD9-81ED-4DB2-BD59-A6C34878D82A}">
                    <a16:rowId xmlns:a16="http://schemas.microsoft.com/office/drawing/2014/main" val="2337357818"/>
                  </a:ext>
                </a:extLst>
              </a:tr>
              <a:tr h="135941">
                <a:tc>
                  <a:txBody>
                    <a:bodyPr/>
                    <a:lstStyle/>
                    <a:p>
                      <a:pPr marL="136525" marR="0" lvl="0" indent="-136525" algn="l" defTabSz="457200" rtl="0" eaLnBrk="1" fontAlgn="auto" latinLnBrk="0" hangingPunct="1">
                        <a:lnSpc>
                          <a:spcPct val="90000"/>
                        </a:lnSpc>
                        <a:spcBef>
                          <a:spcPts val="0"/>
                        </a:spcBef>
                        <a:spcAft>
                          <a:spcPts val="0"/>
                        </a:spcAft>
                        <a:buClrTx/>
                        <a:buSzTx/>
                        <a:buFontTx/>
                        <a:buNone/>
                        <a:tabLst/>
                        <a:defRPr/>
                      </a:pPr>
                      <a:r>
                        <a:rPr lang="en-US" sz="800" b="1" dirty="0"/>
                        <a:t>Median PFS (95% CI), months</a:t>
                      </a:r>
                    </a:p>
                  </a:txBody>
                  <a:tcPr marL="55440" marR="55440" marT="10800" marB="10800"/>
                </a:tc>
                <a:tc>
                  <a:txBody>
                    <a:bodyPr/>
                    <a:lstStyle/>
                    <a:p>
                      <a:pPr algn="ctr">
                        <a:lnSpc>
                          <a:spcPct val="90000"/>
                        </a:lnSpc>
                      </a:pPr>
                      <a:r>
                        <a:rPr lang="en-US" sz="800" dirty="0"/>
                        <a:t>3.78</a:t>
                      </a:r>
                      <a:br>
                        <a:rPr lang="en-US" sz="800" dirty="0"/>
                      </a:br>
                      <a:r>
                        <a:rPr lang="en-US" sz="800" dirty="0"/>
                        <a:t>(3.68-5.32)</a:t>
                      </a:r>
                    </a:p>
                  </a:txBody>
                  <a:tcPr marL="55440" marR="55440" marT="10800" marB="10800"/>
                </a:tc>
                <a:tc>
                  <a:txBody>
                    <a:bodyPr/>
                    <a:lstStyle/>
                    <a:p>
                      <a:pPr algn="ctr">
                        <a:lnSpc>
                          <a:spcPct val="90000"/>
                        </a:lnSpc>
                      </a:pPr>
                      <a:r>
                        <a:rPr lang="en-US" sz="800" dirty="0"/>
                        <a:t>3.65</a:t>
                      </a:r>
                      <a:br>
                        <a:rPr lang="en-US" sz="800" dirty="0"/>
                      </a:br>
                      <a:r>
                        <a:rPr lang="en-US" sz="800" dirty="0"/>
                        <a:t>(3.19-3.75)</a:t>
                      </a:r>
                    </a:p>
                  </a:txBody>
                  <a:tcPr marL="55440" marR="55440" marT="10800" marB="10800"/>
                </a:tc>
                <a:tc>
                  <a:txBody>
                    <a:bodyPr/>
                    <a:lstStyle/>
                    <a:p>
                      <a:pPr algn="ctr">
                        <a:lnSpc>
                          <a:spcPct val="90000"/>
                        </a:lnSpc>
                      </a:pPr>
                      <a:r>
                        <a:rPr lang="en-US" sz="800" dirty="0"/>
                        <a:t>4.07</a:t>
                      </a:r>
                      <a:br>
                        <a:rPr lang="en-US" sz="800" dirty="0"/>
                      </a:br>
                      <a:r>
                        <a:rPr lang="en-US" sz="800" dirty="0"/>
                        <a:t>(3.75-5.49)</a:t>
                      </a:r>
                    </a:p>
                  </a:txBody>
                  <a:tcPr marL="55440" marR="55440" marT="10800" marB="10800"/>
                </a:tc>
                <a:extLst>
                  <a:ext uri="{0D108BD9-81ED-4DB2-BD59-A6C34878D82A}">
                    <a16:rowId xmlns:a16="http://schemas.microsoft.com/office/drawing/2014/main" val="467967779"/>
                  </a:ext>
                </a:extLst>
              </a:tr>
              <a:tr h="135941">
                <a:tc>
                  <a:txBody>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sz="800" b="1" dirty="0"/>
                        <a:t>PFS HR* (95% CI)</a:t>
                      </a:r>
                    </a:p>
                  </a:txBody>
                  <a:tcPr marL="55440" marR="55440" marT="10800" marB="10800"/>
                </a:tc>
                <a:tc>
                  <a:txBody>
                    <a:bodyPr/>
                    <a:lstStyle/>
                    <a:p>
                      <a:pPr algn="ctr">
                        <a:lnSpc>
                          <a:spcPct val="90000"/>
                        </a:lnSpc>
                      </a:pPr>
                      <a:r>
                        <a:rPr lang="en-US" sz="800" dirty="0"/>
                        <a:t>0.90</a:t>
                      </a:r>
                      <a:br>
                        <a:rPr lang="en-US" sz="800" dirty="0"/>
                      </a:br>
                      <a:r>
                        <a:rPr lang="en-US" sz="800" dirty="0"/>
                        <a:t>(0.77-1.05)</a:t>
                      </a:r>
                    </a:p>
                  </a:txBody>
                  <a:tcPr marL="55440" marR="55440" marT="10800" marB="10800"/>
                </a:tc>
                <a:tc>
                  <a:txBody>
                    <a:bodyPr/>
                    <a:lstStyle/>
                    <a:p>
                      <a:pPr algn="ctr">
                        <a:lnSpc>
                          <a:spcPct val="90000"/>
                        </a:lnSpc>
                      </a:pPr>
                      <a:r>
                        <a:rPr lang="en-US" sz="800" dirty="0"/>
                        <a:t>1.02</a:t>
                      </a:r>
                      <a:br>
                        <a:rPr lang="en-US" sz="800" dirty="0"/>
                      </a:br>
                      <a:r>
                        <a:rPr lang="en-US" sz="800" dirty="0"/>
                        <a:t>(0.88-1.19)</a:t>
                      </a:r>
                    </a:p>
                  </a:txBody>
                  <a:tcPr marL="55440" marR="55440" marT="10800" marB="10800"/>
                </a:tc>
                <a:tc>
                  <a:txBody>
                    <a:bodyPr/>
                    <a:lstStyle/>
                    <a:p>
                      <a:pPr algn="ctr">
                        <a:lnSpc>
                          <a:spcPct val="90000"/>
                        </a:lnSpc>
                      </a:pPr>
                      <a:r>
                        <a:rPr lang="en-US" sz="800" dirty="0"/>
                        <a:t>–</a:t>
                      </a:r>
                    </a:p>
                  </a:txBody>
                  <a:tcPr marL="55440" marR="55440" marT="10800" marB="10800"/>
                </a:tc>
                <a:extLst>
                  <a:ext uri="{0D108BD9-81ED-4DB2-BD59-A6C34878D82A}">
                    <a16:rowId xmlns:a16="http://schemas.microsoft.com/office/drawing/2014/main" val="464392658"/>
                  </a:ext>
                </a:extLst>
              </a:tr>
            </a:tbl>
          </a:graphicData>
        </a:graphic>
      </p:graphicFrame>
      <p:sp>
        <p:nvSpPr>
          <p:cNvPr id="19" name="TextBox 18">
            <a:extLst>
              <a:ext uri="{FF2B5EF4-FFF2-40B4-BE49-F238E27FC236}">
                <a16:creationId xmlns:a16="http://schemas.microsoft.com/office/drawing/2014/main" id="{AD549F9B-3429-514E-88BE-6F46E6206F27}"/>
              </a:ext>
            </a:extLst>
          </p:cNvPr>
          <p:cNvSpPr txBox="1"/>
          <p:nvPr/>
        </p:nvSpPr>
        <p:spPr>
          <a:xfrm>
            <a:off x="1419800" y="4172922"/>
            <a:ext cx="1758798" cy="184666"/>
          </a:xfrm>
          <a:prstGeom prst="rect">
            <a:avLst/>
          </a:prstGeom>
          <a:solidFill>
            <a:schemeClr val="bg1"/>
          </a:solidFill>
        </p:spPr>
        <p:txBody>
          <a:bodyPr wrap="square" lIns="0" tIns="0" rIns="0" bIns="0" rtlCol="0">
            <a:spAutoFit/>
          </a:bodyPr>
          <a:lstStyle/>
          <a:p>
            <a:r>
              <a:rPr lang="en-GB" sz="1200" b="1" dirty="0">
                <a:solidFill>
                  <a:schemeClr val="tx2"/>
                </a:solidFill>
                <a:latin typeface="Calibri" panose="020F0502020204030204" pitchFamily="34" charset="0"/>
                <a:cs typeface="Calibri" panose="020F0502020204030204" pitchFamily="34" charset="0"/>
              </a:rPr>
              <a:t>PFS for STRIDE vs sorafenib</a:t>
            </a:r>
          </a:p>
        </p:txBody>
      </p:sp>
      <p:sp>
        <p:nvSpPr>
          <p:cNvPr id="20" name="TextBox 19">
            <a:extLst>
              <a:ext uri="{FF2B5EF4-FFF2-40B4-BE49-F238E27FC236}">
                <a16:creationId xmlns:a16="http://schemas.microsoft.com/office/drawing/2014/main" id="{AC983366-790B-BA49-A027-0CC9E72A09DB}"/>
              </a:ext>
            </a:extLst>
          </p:cNvPr>
          <p:cNvSpPr txBox="1"/>
          <p:nvPr/>
        </p:nvSpPr>
        <p:spPr>
          <a:xfrm>
            <a:off x="3468198" y="4172922"/>
            <a:ext cx="1758798" cy="184666"/>
          </a:xfrm>
          <a:prstGeom prst="rect">
            <a:avLst/>
          </a:prstGeom>
          <a:solidFill>
            <a:schemeClr val="bg1"/>
          </a:solidFill>
        </p:spPr>
        <p:txBody>
          <a:bodyPr wrap="square" lIns="0" tIns="0" rIns="0" bIns="0" rtlCol="0">
            <a:spAutoFit/>
          </a:bodyPr>
          <a:lstStyle/>
          <a:p>
            <a:r>
              <a:rPr lang="en-GB" sz="1200" b="1" dirty="0">
                <a:solidFill>
                  <a:schemeClr val="tx2"/>
                </a:solidFill>
                <a:latin typeface="Calibri" panose="020F0502020204030204" pitchFamily="34" charset="0"/>
                <a:cs typeface="Calibri" panose="020F0502020204030204" pitchFamily="34" charset="0"/>
              </a:rPr>
              <a:t>Summary of PFS</a:t>
            </a:r>
          </a:p>
        </p:txBody>
      </p:sp>
      <p:graphicFrame>
        <p:nvGraphicFramePr>
          <p:cNvPr id="21" name="Table 20">
            <a:extLst>
              <a:ext uri="{FF2B5EF4-FFF2-40B4-BE49-F238E27FC236}">
                <a16:creationId xmlns:a16="http://schemas.microsoft.com/office/drawing/2014/main" id="{2DF9C0A8-284F-1342-95C2-8336DE4F8539}"/>
              </a:ext>
            </a:extLst>
          </p:cNvPr>
          <p:cNvGraphicFramePr>
            <a:graphicFrameLocks noGrp="1"/>
          </p:cNvGraphicFramePr>
          <p:nvPr/>
        </p:nvGraphicFramePr>
        <p:xfrm>
          <a:off x="3400919" y="1025060"/>
          <a:ext cx="2950138" cy="680266"/>
        </p:xfrm>
        <a:graphic>
          <a:graphicData uri="http://schemas.openxmlformats.org/drawingml/2006/table">
            <a:tbl>
              <a:tblPr firstRow="1" bandRow="1">
                <a:tableStyleId>{5C22544A-7EE6-4342-B048-85BDC9FD1C3A}</a:tableStyleId>
              </a:tblPr>
              <a:tblGrid>
                <a:gridCol w="1368152">
                  <a:extLst>
                    <a:ext uri="{9D8B030D-6E8A-4147-A177-3AD203B41FA5}">
                      <a16:colId xmlns:a16="http://schemas.microsoft.com/office/drawing/2014/main" val="2309273978"/>
                    </a:ext>
                  </a:extLst>
                </a:gridCol>
                <a:gridCol w="741555">
                  <a:extLst>
                    <a:ext uri="{9D8B030D-6E8A-4147-A177-3AD203B41FA5}">
                      <a16:colId xmlns:a16="http://schemas.microsoft.com/office/drawing/2014/main" val="3266030372"/>
                    </a:ext>
                  </a:extLst>
                </a:gridCol>
                <a:gridCol w="840431">
                  <a:extLst>
                    <a:ext uri="{9D8B030D-6E8A-4147-A177-3AD203B41FA5}">
                      <a16:colId xmlns:a16="http://schemas.microsoft.com/office/drawing/2014/main" val="2049015962"/>
                    </a:ext>
                  </a:extLst>
                </a:gridCol>
              </a:tblGrid>
              <a:tr h="135941">
                <a:tc>
                  <a:txBody>
                    <a:bodyPr/>
                    <a:lstStyle/>
                    <a:p>
                      <a:pPr>
                        <a:lnSpc>
                          <a:spcPct val="90000"/>
                        </a:lnSpc>
                      </a:pPr>
                      <a:endParaRPr lang="en-US" sz="800" dirty="0"/>
                    </a:p>
                  </a:txBody>
                  <a:tcPr marL="55440" marR="55440" marT="28800" marB="28800">
                    <a:solidFill>
                      <a:schemeClr val="bg1"/>
                    </a:solidFill>
                  </a:tcPr>
                </a:tc>
                <a:tc>
                  <a:txBody>
                    <a:bodyPr/>
                    <a:lstStyle/>
                    <a:p>
                      <a:pPr algn="ctr">
                        <a:lnSpc>
                          <a:spcPct val="90000"/>
                        </a:lnSpc>
                      </a:pPr>
                      <a:r>
                        <a:rPr lang="en-US" sz="800" dirty="0" err="1"/>
                        <a:t>durvalumab</a:t>
                      </a:r>
                      <a:br>
                        <a:rPr lang="en-US" sz="800" dirty="0"/>
                      </a:br>
                      <a:r>
                        <a:rPr lang="en-US" sz="800" dirty="0"/>
                        <a:t>(N=389)</a:t>
                      </a:r>
                    </a:p>
                  </a:txBody>
                  <a:tcPr marL="55440" marR="55440" marT="28800" marB="28800"/>
                </a:tc>
                <a:tc>
                  <a:txBody>
                    <a:bodyPr/>
                    <a:lstStyle/>
                    <a:p>
                      <a:pPr algn="ctr">
                        <a:lnSpc>
                          <a:spcPct val="90000"/>
                        </a:lnSpc>
                      </a:pPr>
                      <a:r>
                        <a:rPr lang="en-US" sz="800" dirty="0"/>
                        <a:t>sorafenib</a:t>
                      </a:r>
                      <a:br>
                        <a:rPr lang="en-US" sz="800" dirty="0"/>
                      </a:br>
                      <a:r>
                        <a:rPr lang="en-US" sz="800" dirty="0"/>
                        <a:t>(N=389)</a:t>
                      </a:r>
                    </a:p>
                  </a:txBody>
                  <a:tcPr marL="55440" marR="55440" marT="28800" marB="28800"/>
                </a:tc>
                <a:extLst>
                  <a:ext uri="{0D108BD9-81ED-4DB2-BD59-A6C34878D82A}">
                    <a16:rowId xmlns:a16="http://schemas.microsoft.com/office/drawing/2014/main" val="3257493510"/>
                  </a:ext>
                </a:extLst>
              </a:tr>
              <a:tr h="0">
                <a:tc>
                  <a:txBody>
                    <a:bodyPr/>
                    <a:lstStyle/>
                    <a:p>
                      <a:pPr marL="139700" indent="-139700">
                        <a:lnSpc>
                          <a:spcPct val="90000"/>
                        </a:lnSpc>
                        <a:tabLst/>
                      </a:pPr>
                      <a:r>
                        <a:rPr lang="en-US" sz="800" b="1" dirty="0"/>
                        <a:t>OS events, n (%)</a:t>
                      </a:r>
                    </a:p>
                  </a:txBody>
                  <a:tcPr marL="55440" marR="55440" marT="10800" marB="10800"/>
                </a:tc>
                <a:tc>
                  <a:txBody>
                    <a:bodyPr/>
                    <a:lstStyle/>
                    <a:p>
                      <a:pPr algn="ctr">
                        <a:lnSpc>
                          <a:spcPct val="90000"/>
                        </a:lnSpc>
                      </a:pPr>
                      <a:r>
                        <a:rPr lang="en-US" sz="800" dirty="0"/>
                        <a:t>280 (72.0)</a:t>
                      </a:r>
                    </a:p>
                  </a:txBody>
                  <a:tcPr marL="19440" marR="19440" marT="10800" marB="10800"/>
                </a:tc>
                <a:tc>
                  <a:txBody>
                    <a:bodyPr/>
                    <a:lstStyle/>
                    <a:p>
                      <a:pPr algn="ctr">
                        <a:lnSpc>
                          <a:spcPct val="90000"/>
                        </a:lnSpc>
                      </a:pPr>
                      <a:r>
                        <a:rPr lang="en-US" sz="800" dirty="0"/>
                        <a:t>293 (75.3)</a:t>
                      </a:r>
                    </a:p>
                  </a:txBody>
                  <a:tcPr marL="19440" marR="19440" marT="10800" marB="10800"/>
                </a:tc>
                <a:extLst>
                  <a:ext uri="{0D108BD9-81ED-4DB2-BD59-A6C34878D82A}">
                    <a16:rowId xmlns:a16="http://schemas.microsoft.com/office/drawing/2014/main" val="1216336952"/>
                  </a:ext>
                </a:extLst>
              </a:tr>
              <a:tr h="135941">
                <a:tc>
                  <a:txBody>
                    <a:bodyPr/>
                    <a:lstStyle/>
                    <a:p>
                      <a:pPr>
                        <a:lnSpc>
                          <a:spcPct val="90000"/>
                        </a:lnSpc>
                      </a:pPr>
                      <a:r>
                        <a:rPr lang="en-US" sz="800" b="1" dirty="0"/>
                        <a:t>Median OS (95% CI), months</a:t>
                      </a:r>
                    </a:p>
                  </a:txBody>
                  <a:tcPr marL="55440" marR="55440" marT="10800" marB="10800"/>
                </a:tc>
                <a:tc>
                  <a:txBody>
                    <a:bodyPr/>
                    <a:lstStyle/>
                    <a:p>
                      <a:pPr algn="ctr">
                        <a:lnSpc>
                          <a:spcPct val="90000"/>
                        </a:lnSpc>
                      </a:pPr>
                      <a:r>
                        <a:rPr lang="en-US" sz="800" dirty="0"/>
                        <a:t>16.6 (14.1-19.1)</a:t>
                      </a:r>
                    </a:p>
                  </a:txBody>
                  <a:tcPr marL="19440" marR="19440" marT="10800" marB="10800"/>
                </a:tc>
                <a:tc>
                  <a:txBody>
                    <a:bodyPr/>
                    <a:lstStyle/>
                    <a:p>
                      <a:pPr algn="ctr">
                        <a:lnSpc>
                          <a:spcPct val="90000"/>
                        </a:lnSpc>
                      </a:pPr>
                      <a:r>
                        <a:rPr lang="en-US" sz="800" dirty="0"/>
                        <a:t>13.8 (12.3-16.1)</a:t>
                      </a:r>
                    </a:p>
                  </a:txBody>
                  <a:tcPr marL="19440" marR="19440" marT="10800" marB="10800"/>
                </a:tc>
                <a:extLst>
                  <a:ext uri="{0D108BD9-81ED-4DB2-BD59-A6C34878D82A}">
                    <a16:rowId xmlns:a16="http://schemas.microsoft.com/office/drawing/2014/main" val="2337357818"/>
                  </a:ext>
                </a:extLst>
              </a:tr>
              <a:tr h="135941">
                <a:tc>
                  <a:txBody>
                    <a:bodyPr/>
                    <a:lstStyle/>
                    <a:p>
                      <a:pPr marL="136525" marR="0" lvl="0" indent="-136525" algn="l" defTabSz="457200" rtl="0" eaLnBrk="1" fontAlgn="auto" latinLnBrk="0" hangingPunct="1">
                        <a:lnSpc>
                          <a:spcPct val="90000"/>
                        </a:lnSpc>
                        <a:spcBef>
                          <a:spcPts val="0"/>
                        </a:spcBef>
                        <a:spcAft>
                          <a:spcPts val="0"/>
                        </a:spcAft>
                        <a:buClrTx/>
                        <a:buSzTx/>
                        <a:buFontTx/>
                        <a:buNone/>
                        <a:tabLst/>
                        <a:defRPr/>
                      </a:pPr>
                      <a:r>
                        <a:rPr lang="en-US" sz="800" b="1" dirty="0"/>
                        <a:t>HR (95.67% CI)*</a:t>
                      </a:r>
                    </a:p>
                  </a:txBody>
                  <a:tcPr marL="55440" marR="55440" marT="10800" marB="10800"/>
                </a:tc>
                <a:tc gridSpan="2">
                  <a:txBody>
                    <a:bodyPr/>
                    <a:lstStyle/>
                    <a:p>
                      <a:pPr algn="ctr">
                        <a:lnSpc>
                          <a:spcPct val="90000"/>
                        </a:lnSpc>
                      </a:pPr>
                      <a:r>
                        <a:rPr lang="en-US" sz="800" dirty="0"/>
                        <a:t>0.86 (0.73-1.03)</a:t>
                      </a:r>
                    </a:p>
                  </a:txBody>
                  <a:tcPr marL="19440" marR="19440" marT="10800" marB="10800"/>
                </a:tc>
                <a:tc hMerge="1">
                  <a:txBody>
                    <a:bodyPr/>
                    <a:lstStyle/>
                    <a:p>
                      <a:pPr algn="ctr">
                        <a:lnSpc>
                          <a:spcPct val="90000"/>
                        </a:lnSpc>
                      </a:pPr>
                      <a:endParaRPr lang="en-US" sz="800" dirty="0"/>
                    </a:p>
                  </a:txBody>
                  <a:tcPr marL="55440" marR="55440" marT="10800" marB="10800"/>
                </a:tc>
                <a:extLst>
                  <a:ext uri="{0D108BD9-81ED-4DB2-BD59-A6C34878D82A}">
                    <a16:rowId xmlns:a16="http://schemas.microsoft.com/office/drawing/2014/main" val="467967779"/>
                  </a:ext>
                </a:extLst>
              </a:tr>
            </a:tbl>
          </a:graphicData>
        </a:graphic>
      </p:graphicFrame>
    </p:spTree>
    <p:extLst>
      <p:ext uri="{BB962C8B-B14F-4D97-AF65-F5344CB8AC3E}">
        <p14:creationId xmlns:p14="http://schemas.microsoft.com/office/powerpoint/2010/main" val="267786008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9" name="Content Placeholder 2"/>
          <p:cNvSpPr>
            <a:spLocks noGrp="1"/>
          </p:cNvSpPr>
          <p:nvPr>
            <p:ph sz="quarter" idx="12"/>
          </p:nvPr>
        </p:nvSpPr>
        <p:spPr>
          <a:xfrm>
            <a:off x="620184" y="1425600"/>
            <a:ext cx="10963200" cy="4525200"/>
          </a:xfrm>
        </p:spPr>
        <p:txBody>
          <a:bodyPr/>
          <a:lstStyle/>
          <a:p>
            <a:r>
              <a:rPr lang="en-US" altLang="en-US" dirty="0"/>
              <a:t>Consultant: AstraZeneca, </a:t>
            </a:r>
            <a:r>
              <a:rPr lang="en-US" altLang="en-US" dirty="0" err="1"/>
              <a:t>CStone</a:t>
            </a:r>
            <a:r>
              <a:rPr lang="en-US" altLang="en-US" dirty="0"/>
              <a:t> Pharmaceuticals, Bayer, Bristol Myers Squibb, Eisai, Eli Lilly, </a:t>
            </a:r>
            <a:r>
              <a:rPr lang="en-US" altLang="en-US" dirty="0" err="1"/>
              <a:t>Exelixis</a:t>
            </a:r>
            <a:r>
              <a:rPr lang="en-US" altLang="en-US" dirty="0"/>
              <a:t>, Merck, Novartis, Pfizer, Roche/Genentech</a:t>
            </a:r>
          </a:p>
        </p:txBody>
      </p:sp>
      <p:sp>
        <p:nvSpPr>
          <p:cNvPr id="162818" name="Title 1"/>
          <p:cNvSpPr>
            <a:spLocks noGrp="1"/>
          </p:cNvSpPr>
          <p:nvPr>
            <p:ph type="title"/>
          </p:nvPr>
        </p:nvSpPr>
        <p:spPr>
          <a:xfrm>
            <a:off x="619200" y="246566"/>
            <a:ext cx="8740800" cy="807285"/>
          </a:xfrm>
        </p:spPr>
        <p:txBody>
          <a:bodyPr/>
          <a:lstStyle/>
          <a:p>
            <a:r>
              <a:rPr lang="en-US" altLang="en-US" dirty="0"/>
              <a:t>Disclosures</a:t>
            </a:r>
          </a:p>
        </p:txBody>
      </p:sp>
      <p:sp>
        <p:nvSpPr>
          <p:cNvPr id="8" name="Content Placeholder 7">
            <a:extLst>
              <a:ext uri="{FF2B5EF4-FFF2-40B4-BE49-F238E27FC236}">
                <a16:creationId xmlns:a16="http://schemas.microsoft.com/office/drawing/2014/main" id="{41CAABEC-FF85-4FB7-A6BA-C7757F2D16C5}"/>
              </a:ext>
            </a:extLst>
          </p:cNvPr>
          <p:cNvSpPr>
            <a:spLocks noGrp="1"/>
          </p:cNvSpPr>
          <p:nvPr>
            <p:ph sz="quarter" idx="15"/>
          </p:nvPr>
        </p:nvSpPr>
        <p:spPr/>
        <p:txBody>
          <a:bodyPr/>
          <a:lstStyle/>
          <a:p>
            <a:endParaRPr lang="en-US" dirty="0"/>
          </a:p>
        </p:txBody>
      </p:sp>
      <p:sp>
        <p:nvSpPr>
          <p:cNvPr id="2" name="Slide Number Placeholder 1">
            <a:extLst>
              <a:ext uri="{FF2B5EF4-FFF2-40B4-BE49-F238E27FC236}">
                <a16:creationId xmlns:a16="http://schemas.microsoft.com/office/drawing/2014/main" id="{52E5ECE8-76DD-41A7-9437-A1D4F3BCC339}"/>
              </a:ext>
            </a:extLst>
          </p:cNvPr>
          <p:cNvSpPr>
            <a:spLocks noGrp="1"/>
          </p:cNvSpPr>
          <p:nvPr>
            <p:ph type="sldNum" sz="quarter" idx="4"/>
          </p:nvPr>
        </p:nvSpPr>
        <p:spPr/>
        <p:txBody>
          <a:bodyPr/>
          <a:lstStyle/>
          <a:p>
            <a:fld id="{FCE43C0F-8A7B-3A4B-9DB5-B3472E36E833}" type="slidenum">
              <a:rPr lang="en-GB" smtClean="0"/>
              <a:pPr/>
              <a:t>8</a:t>
            </a:fld>
            <a:endParaRPr lang="en-GB" dirty="0"/>
          </a:p>
        </p:txBody>
      </p:sp>
    </p:spTree>
    <p:extLst>
      <p:ext uri="{BB962C8B-B14F-4D97-AF65-F5344CB8AC3E}">
        <p14:creationId xmlns:p14="http://schemas.microsoft.com/office/powerpoint/2010/main" val="86888752"/>
      </p:ext>
    </p:extLst>
  </p:cSld>
  <p:clrMapOvr>
    <a:masterClrMapping/>
  </p:clrMapOvr>
  <p:transition>
    <p:fade/>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and tolerability</a:t>
            </a:r>
          </a:p>
        </p:txBody>
      </p:sp>
      <p:sp>
        <p:nvSpPr>
          <p:cNvPr id="4" name="Slide Number Placeholder 3">
            <a:extLst>
              <a:ext uri="{FF2B5EF4-FFF2-40B4-BE49-F238E27FC236}">
                <a16:creationId xmlns:a16="http://schemas.microsoft.com/office/drawing/2014/main" id="{CB3C93A6-9D0C-5242-9931-BBD4C5E69F12}"/>
              </a:ext>
            </a:extLst>
          </p:cNvPr>
          <p:cNvSpPr>
            <a:spLocks noGrp="1"/>
          </p:cNvSpPr>
          <p:nvPr>
            <p:ph type="sldNum" sz="quarter" idx="4"/>
          </p:nvPr>
        </p:nvSpPr>
        <p:spPr/>
        <p:txBody>
          <a:bodyPr/>
          <a:lstStyle/>
          <a:p>
            <a:fld id="{A8B9CA45-7916-481D-8256-1C0A03899043}" type="slidenum">
              <a:rPr lang="en-SG" smtClean="0"/>
              <a:pPr/>
              <a:t>80</a:t>
            </a:fld>
            <a:endParaRPr lang="en-SG"/>
          </a:p>
        </p:txBody>
      </p:sp>
      <p:sp>
        <p:nvSpPr>
          <p:cNvPr id="12" name="Content Placeholder 11">
            <a:extLst>
              <a:ext uri="{FF2B5EF4-FFF2-40B4-BE49-F238E27FC236}">
                <a16:creationId xmlns:a16="http://schemas.microsoft.com/office/drawing/2014/main" id="{0DC43000-A092-854E-A9DC-6E956E8BFEDD}"/>
              </a:ext>
            </a:extLst>
          </p:cNvPr>
          <p:cNvSpPr>
            <a:spLocks noGrp="1"/>
          </p:cNvSpPr>
          <p:nvPr>
            <p:ph sz="quarter" idx="15"/>
          </p:nvPr>
        </p:nvSpPr>
        <p:spPr>
          <a:xfrm>
            <a:off x="620184" y="6356351"/>
            <a:ext cx="10804408" cy="365125"/>
          </a:xfrm>
        </p:spPr>
        <p:txBody>
          <a:bodyPr/>
          <a:lstStyle/>
          <a:p>
            <a:r>
              <a:rPr lang="en-GB" dirty="0"/>
              <a:t>AE, adverse event; SMQ, Standardised MedDRA Query; STRIDE, Single </a:t>
            </a:r>
            <a:r>
              <a:rPr lang="en-GB" dirty="0" err="1"/>
              <a:t>Tremelimumab</a:t>
            </a:r>
            <a:r>
              <a:rPr lang="en-GB" dirty="0"/>
              <a:t> Regular Interval </a:t>
            </a:r>
            <a:r>
              <a:rPr lang="en-GB" dirty="0" err="1"/>
              <a:t>Durvalumab</a:t>
            </a:r>
            <a:r>
              <a:rPr lang="en-GB" dirty="0"/>
              <a:t>; TRAE, treatment-related adverse event</a:t>
            </a:r>
          </a:p>
        </p:txBody>
      </p:sp>
      <p:graphicFrame>
        <p:nvGraphicFramePr>
          <p:cNvPr id="8" name="Content Placeholder 8">
            <a:extLst>
              <a:ext uri="{FF2B5EF4-FFF2-40B4-BE49-F238E27FC236}">
                <a16:creationId xmlns:a16="http://schemas.microsoft.com/office/drawing/2014/main" id="{983E3A3C-C7F3-0A4A-962C-E40C666C02C4}"/>
              </a:ext>
            </a:extLst>
          </p:cNvPr>
          <p:cNvGraphicFramePr>
            <a:graphicFrameLocks/>
          </p:cNvGraphicFramePr>
          <p:nvPr>
            <p:extLst>
              <p:ext uri="{D42A27DB-BD31-4B8C-83A1-F6EECF244321}">
                <p14:modId xmlns:p14="http://schemas.microsoft.com/office/powerpoint/2010/main" val="3247280720"/>
              </p:ext>
            </p:extLst>
          </p:nvPr>
        </p:nvGraphicFramePr>
        <p:xfrm>
          <a:off x="620713" y="1196752"/>
          <a:ext cx="10963275" cy="4686300"/>
        </p:xfrm>
        <a:graphic>
          <a:graphicData uri="http://schemas.openxmlformats.org/drawingml/2006/table">
            <a:tbl>
              <a:tblPr firstRow="1" bandRow="1">
                <a:tableStyleId>{5C22544A-7EE6-4342-B048-85BDC9FD1C3A}</a:tableStyleId>
              </a:tblPr>
              <a:tblGrid>
                <a:gridCol w="3243039">
                  <a:extLst>
                    <a:ext uri="{9D8B030D-6E8A-4147-A177-3AD203B41FA5}">
                      <a16:colId xmlns:a16="http://schemas.microsoft.com/office/drawing/2014/main" val="483344670"/>
                    </a:ext>
                  </a:extLst>
                </a:gridCol>
                <a:gridCol w="2573412">
                  <a:extLst>
                    <a:ext uri="{9D8B030D-6E8A-4147-A177-3AD203B41FA5}">
                      <a16:colId xmlns:a16="http://schemas.microsoft.com/office/drawing/2014/main" val="2194119630"/>
                    </a:ext>
                  </a:extLst>
                </a:gridCol>
                <a:gridCol w="2573412">
                  <a:extLst>
                    <a:ext uri="{9D8B030D-6E8A-4147-A177-3AD203B41FA5}">
                      <a16:colId xmlns:a16="http://schemas.microsoft.com/office/drawing/2014/main" val="573411652"/>
                    </a:ext>
                  </a:extLst>
                </a:gridCol>
                <a:gridCol w="2573412">
                  <a:extLst>
                    <a:ext uri="{9D8B030D-6E8A-4147-A177-3AD203B41FA5}">
                      <a16:colId xmlns:a16="http://schemas.microsoft.com/office/drawing/2014/main" val="121486123"/>
                    </a:ext>
                  </a:extLst>
                </a:gridCol>
              </a:tblGrid>
              <a:tr h="0">
                <a:tc>
                  <a:txBody>
                    <a:bodyPr/>
                    <a:lstStyle/>
                    <a:p>
                      <a:pPr>
                        <a:lnSpc>
                          <a:spcPct val="90000"/>
                        </a:lnSpc>
                      </a:pPr>
                      <a:r>
                        <a:rPr lang="en-US" sz="1300" dirty="0">
                          <a:latin typeface="Calibri" panose="020F0502020204030204" pitchFamily="34" charset="0"/>
                          <a:cs typeface="Calibri" panose="020F0502020204030204" pitchFamily="34" charset="0"/>
                        </a:rPr>
                        <a:t>Event, n (%)</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STRIDE (n=388)</a:t>
                      </a:r>
                    </a:p>
                  </a:txBody>
                  <a:tcPr/>
                </a:tc>
                <a:tc>
                  <a:txBody>
                    <a:bodyPr/>
                    <a:lstStyle/>
                    <a:p>
                      <a:pPr algn="ctr">
                        <a:lnSpc>
                          <a:spcPct val="90000"/>
                        </a:lnSpc>
                      </a:pPr>
                      <a:r>
                        <a:rPr lang="en-US" sz="1300" dirty="0" err="1">
                          <a:latin typeface="Calibri" panose="020F0502020204030204" pitchFamily="34" charset="0"/>
                          <a:cs typeface="Calibri" panose="020F0502020204030204" pitchFamily="34" charset="0"/>
                        </a:rPr>
                        <a:t>Durvalumab</a:t>
                      </a:r>
                      <a:r>
                        <a:rPr lang="en-US" sz="1300" dirty="0">
                          <a:latin typeface="Calibri" panose="020F0502020204030204" pitchFamily="34" charset="0"/>
                          <a:cs typeface="Calibri" panose="020F0502020204030204" pitchFamily="34" charset="0"/>
                        </a:rPr>
                        <a:t> (n=388)</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Sorafenib (n=374)</a:t>
                      </a:r>
                    </a:p>
                  </a:txBody>
                  <a:tcPr/>
                </a:tc>
                <a:extLst>
                  <a:ext uri="{0D108BD9-81ED-4DB2-BD59-A6C34878D82A}">
                    <a16:rowId xmlns:a16="http://schemas.microsoft.com/office/drawing/2014/main" val="876151220"/>
                  </a:ext>
                </a:extLst>
              </a:tr>
              <a:tr h="0">
                <a:tc>
                  <a:txBody>
                    <a:bodyPr/>
                    <a:lstStyle/>
                    <a:p>
                      <a:pPr>
                        <a:lnSpc>
                          <a:spcPct val="90000"/>
                        </a:lnSpc>
                      </a:pPr>
                      <a:r>
                        <a:rPr lang="en-US" sz="1300" b="1" dirty="0">
                          <a:latin typeface="Calibri" panose="020F0502020204030204" pitchFamily="34" charset="0"/>
                          <a:cs typeface="Calibri" panose="020F0502020204030204" pitchFamily="34" charset="0"/>
                        </a:rPr>
                        <a:t>Any AE</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378 (97.4)</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345 (88.9)</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357 (95.5)</a:t>
                      </a:r>
                    </a:p>
                  </a:txBody>
                  <a:tcPr/>
                </a:tc>
                <a:extLst>
                  <a:ext uri="{0D108BD9-81ED-4DB2-BD59-A6C34878D82A}">
                    <a16:rowId xmlns:a16="http://schemas.microsoft.com/office/drawing/2014/main" val="1081525717"/>
                  </a:ext>
                </a:extLst>
              </a:tr>
              <a:tr h="0">
                <a:tc>
                  <a:txBody>
                    <a:bodyPr/>
                    <a:lstStyle/>
                    <a:p>
                      <a:pPr>
                        <a:lnSpc>
                          <a:spcPct val="90000"/>
                        </a:lnSpc>
                      </a:pPr>
                      <a:r>
                        <a:rPr lang="en-US" sz="1300" b="1" dirty="0">
                          <a:latin typeface="Calibri" panose="020F0502020204030204" pitchFamily="34" charset="0"/>
                          <a:cs typeface="Calibri" panose="020F0502020204030204" pitchFamily="34" charset="0"/>
                        </a:rPr>
                        <a:t>Any TRAE*</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294 (75.8)</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202 (52.1)</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317 (84.8)</a:t>
                      </a:r>
                    </a:p>
                  </a:txBody>
                  <a:tcPr/>
                </a:tc>
                <a:extLst>
                  <a:ext uri="{0D108BD9-81ED-4DB2-BD59-A6C34878D82A}">
                    <a16:rowId xmlns:a16="http://schemas.microsoft.com/office/drawing/2014/main" val="2705846807"/>
                  </a:ext>
                </a:extLst>
              </a:tr>
              <a:tr h="201722">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grade 3/4 AE</a:t>
                      </a:r>
                      <a:endParaRPr lang="en-US" sz="13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196 (50.5)</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144 (37.1)</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196 (52.4)</a:t>
                      </a:r>
                    </a:p>
                  </a:txBody>
                  <a:tcPr/>
                </a:tc>
                <a:extLst>
                  <a:ext uri="{0D108BD9-81ED-4DB2-BD59-A6C34878D82A}">
                    <a16:rowId xmlns:a16="http://schemas.microsoft.com/office/drawing/2014/main" val="1528648823"/>
                  </a:ext>
                </a:extLst>
              </a:tr>
              <a:tr h="165191">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grade 3/4 TRAE</a:t>
                      </a:r>
                      <a:endParaRPr lang="en-US" sz="13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100 (25.8)</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50 (12.9)</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138 (36.9)</a:t>
                      </a:r>
                    </a:p>
                  </a:txBody>
                  <a:tcPr/>
                </a:tc>
                <a:extLst>
                  <a:ext uri="{0D108BD9-81ED-4DB2-BD59-A6C34878D82A}">
                    <a16:rowId xmlns:a16="http://schemas.microsoft.com/office/drawing/2014/main" val="2580542911"/>
                  </a:ext>
                </a:extLst>
              </a:tr>
              <a:tr h="187431">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serious TRAE</a:t>
                      </a:r>
                      <a:endParaRPr lang="en-US" sz="13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68 (17.5)</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32 (8.2)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35 (9.4)</a:t>
                      </a:r>
                    </a:p>
                  </a:txBody>
                  <a:tcPr/>
                </a:tc>
                <a:extLst>
                  <a:ext uri="{0D108BD9-81ED-4DB2-BD59-A6C34878D82A}">
                    <a16:rowId xmlns:a16="http://schemas.microsoft.com/office/drawing/2014/main" val="1108029975"/>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TRAE leading to death</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9 (2.3</a:t>
                      </a:r>
                      <a:r>
                        <a:rPr lang="en-US" sz="1300" baseline="30000" dirty="0">
                          <a:latin typeface="Calibri" panose="020F0502020204030204" pitchFamily="34" charset="0"/>
                          <a:cs typeface="Calibri" panose="020F0502020204030204" pitchFamily="34" charset="0"/>
                        </a:rPr>
                        <a:t>)†</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0</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 (0.8)</a:t>
                      </a:r>
                      <a:r>
                        <a:rPr lang="en-US" sz="1300" baseline="300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15617710"/>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TRAE leading to discontinuation</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32 (8.2)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16 (14.1)</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41 (11.0)</a:t>
                      </a:r>
                    </a:p>
                  </a:txBody>
                  <a:tcPr/>
                </a:tc>
                <a:extLst>
                  <a:ext uri="{0D108BD9-81ED-4DB2-BD59-A6C34878D82A}">
                    <a16:rowId xmlns:a16="http://schemas.microsoft.com/office/drawing/2014/main" val="1552092907"/>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grade 3/4 hepatic SMQ TRAE</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23 (5.9)</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20 (5.2)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17 (4.5)</a:t>
                      </a:r>
                    </a:p>
                  </a:txBody>
                  <a:tcPr/>
                </a:tc>
                <a:extLst>
                  <a:ext uri="{0D108BD9-81ED-4DB2-BD59-A6C34878D82A}">
                    <a16:rowId xmlns:a16="http://schemas.microsoft.com/office/drawing/2014/main" val="4249649269"/>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grade 3/4 hemorrhage SMQ TRAE</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 (0.5)</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0</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4 (1.1)</a:t>
                      </a:r>
                    </a:p>
                  </a:txBody>
                  <a:tcPr/>
                </a:tc>
                <a:extLst>
                  <a:ext uri="{0D108BD9-81ED-4DB2-BD59-A6C34878D82A}">
                    <a16:rowId xmlns:a16="http://schemas.microsoft.com/office/drawing/2014/main" val="3868742632"/>
                  </a:ext>
                </a:extLst>
              </a:tr>
              <a:tr h="0">
                <a:tc>
                  <a:txBody>
                    <a:bodyPr/>
                    <a:lstStyle/>
                    <a:p>
                      <a:pPr marL="179388" marR="0" lvl="0" indent="-179388" algn="l" defTabSz="457200" rtl="0" eaLnBrk="1" fontAlgn="auto" latinLnBrk="0" hangingPunct="1">
                        <a:lnSpc>
                          <a:spcPct val="90000"/>
                        </a:lnSpc>
                        <a:spcBef>
                          <a:spcPts val="0"/>
                        </a:spcBef>
                        <a:spcAft>
                          <a:spcPts val="0"/>
                        </a:spcAft>
                        <a:buClrTx/>
                        <a:buSzTx/>
                        <a:buFontTx/>
                        <a:buNone/>
                        <a:tabLst/>
                        <a:defRPr/>
                      </a:pPr>
                      <a:r>
                        <a:rPr lang="en-US" sz="1300" b="1" dirty="0">
                          <a:latin typeface="Calibri" panose="020F0502020204030204" pitchFamily="34" charset="0"/>
                          <a:cs typeface="Calibri" panose="020F0502020204030204" pitchFamily="34" charset="0"/>
                        </a:rPr>
                        <a:t>Any grade 3/4 immune-mediated TRAE</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49 (12.6)</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24 (6.2)</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9 (2.4)</a:t>
                      </a:r>
                    </a:p>
                  </a:txBody>
                  <a:tcPr/>
                </a:tc>
                <a:extLst>
                  <a:ext uri="{0D108BD9-81ED-4DB2-BD59-A6C34878D82A}">
                    <a16:rowId xmlns:a16="http://schemas.microsoft.com/office/drawing/2014/main" val="4099422847"/>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immune-mediated AE requiring treatment with high-dose steroids</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78 (20.1)</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37 (9.5)</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7 (1.9)</a:t>
                      </a:r>
                    </a:p>
                  </a:txBody>
                  <a:tcPr/>
                </a:tc>
                <a:extLst>
                  <a:ext uri="{0D108BD9-81ED-4DB2-BD59-A6C34878D82A}">
                    <a16:rowId xmlns:a16="http://schemas.microsoft.com/office/drawing/2014/main" val="2583765007"/>
                  </a:ext>
                </a:extLst>
              </a:tr>
              <a:tr h="0">
                <a:tc>
                  <a:txBody>
                    <a:bodyPr/>
                    <a:lstStyle/>
                    <a:p>
                      <a:pPr marL="179388" indent="-179388">
                        <a:lnSpc>
                          <a:spcPct val="90000"/>
                        </a:lnSpc>
                        <a:tabLst/>
                      </a:pPr>
                      <a:r>
                        <a:rPr lang="en-US" sz="1300" b="1" dirty="0">
                          <a:latin typeface="Calibri" panose="020F0502020204030204" pitchFamily="34" charset="0"/>
                          <a:cs typeface="Calibri" panose="020F0502020204030204" pitchFamily="34" charset="0"/>
                        </a:rPr>
                        <a:t>Any immune-mediated AE leading to discontinuation of study treatment</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22 (5.7)</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10 (2.6)</a:t>
                      </a:r>
                    </a:p>
                  </a:txBody>
                  <a:tcPr/>
                </a:tc>
                <a:tc>
                  <a:txBody>
                    <a:bodyPr/>
                    <a:lstStyle/>
                    <a:p>
                      <a:pPr algn="ctr">
                        <a:lnSpc>
                          <a:spcPct val="90000"/>
                        </a:lnSpc>
                      </a:pPr>
                      <a:r>
                        <a:rPr lang="en-US" sz="1300" dirty="0">
                          <a:latin typeface="Calibri" panose="020F0502020204030204" pitchFamily="34" charset="0"/>
                          <a:cs typeface="Calibri" panose="020F0502020204030204" pitchFamily="34" charset="0"/>
                        </a:rPr>
                        <a:t>6 (1.6)</a:t>
                      </a:r>
                    </a:p>
                  </a:txBody>
                  <a:tcPr/>
                </a:tc>
                <a:extLst>
                  <a:ext uri="{0D108BD9-81ED-4DB2-BD59-A6C34878D82A}">
                    <a16:rowId xmlns:a16="http://schemas.microsoft.com/office/drawing/2014/main" val="2535897433"/>
                  </a:ext>
                </a:extLst>
              </a:tr>
              <a:tr h="249908">
                <a:tc gridSpan="4">
                  <a:txBody>
                    <a:bodyPr/>
                    <a:lstStyle/>
                    <a:p>
                      <a:pPr marL="0" indent="0">
                        <a:tabLst>
                          <a:tab pos="125413" algn="l"/>
                        </a:tabLst>
                      </a:pPr>
                      <a:r>
                        <a:rPr lang="en-US" sz="1200" dirty="0">
                          <a:solidFill>
                            <a:srgbClr val="5D8298"/>
                          </a:solidFill>
                          <a:latin typeface="Calibri" panose="020F0502020204030204" pitchFamily="34" charset="0"/>
                          <a:cs typeface="Calibri" panose="020F0502020204030204" pitchFamily="34" charset="0"/>
                        </a:rPr>
                        <a:t>Includes AEs with onset or increase in severity on or after the date of the first dose through 90 days following the date of the last dose or the date of the initiation of the first subsequent therapy.</a:t>
                      </a:r>
                    </a:p>
                    <a:p>
                      <a:pPr marL="0" indent="0">
                        <a:tabLst>
                          <a:tab pos="125413" algn="l"/>
                        </a:tabLst>
                      </a:pPr>
                      <a:r>
                        <a:rPr lang="en-US" sz="1200" dirty="0">
                          <a:solidFill>
                            <a:srgbClr val="5D8298"/>
                          </a:solidFill>
                          <a:latin typeface="Calibri" panose="020F0502020204030204" pitchFamily="34" charset="0"/>
                          <a:cs typeface="Calibri" panose="020F0502020204030204" pitchFamily="34" charset="0"/>
                        </a:rPr>
                        <a:t>* Treatment-related was assessed by investigator. </a:t>
                      </a:r>
                      <a:r>
                        <a:rPr lang="en-US" sz="1200" baseline="30000" dirty="0">
                          <a:solidFill>
                            <a:srgbClr val="5D8298"/>
                          </a:solidFill>
                          <a:latin typeface="Calibri" panose="020F0502020204030204" pitchFamily="34" charset="0"/>
                          <a:cs typeface="Calibri" panose="020F0502020204030204" pitchFamily="34" charset="0"/>
                        </a:rPr>
                        <a:t>†</a:t>
                      </a:r>
                      <a:r>
                        <a:rPr lang="en-US" sz="1200" dirty="0">
                          <a:solidFill>
                            <a:srgbClr val="5D8298"/>
                          </a:solidFill>
                          <a:latin typeface="Calibri" panose="020F0502020204030204" pitchFamily="34" charset="0"/>
                          <a:cs typeface="Calibri" panose="020F0502020204030204" pitchFamily="34" charset="0"/>
                        </a:rPr>
                        <a:t> Nervous system disorder (n=1), acute respiratory distress syndrome (n=1), hepatitis (n=1), myocarditis (n=1), </a:t>
                      </a:r>
                      <a:br>
                        <a:rPr lang="en-US" sz="1200" dirty="0">
                          <a:solidFill>
                            <a:srgbClr val="5D8298"/>
                          </a:solidFill>
                          <a:latin typeface="Calibri" panose="020F0502020204030204" pitchFamily="34" charset="0"/>
                          <a:cs typeface="Calibri" panose="020F0502020204030204" pitchFamily="34" charset="0"/>
                        </a:rPr>
                      </a:br>
                      <a:r>
                        <a:rPr lang="en-US" sz="1200" dirty="0">
                          <a:solidFill>
                            <a:srgbClr val="5D8298"/>
                          </a:solidFill>
                          <a:latin typeface="Calibri" panose="020F0502020204030204" pitchFamily="34" charset="0"/>
                          <a:cs typeface="Calibri" panose="020F0502020204030204" pitchFamily="34" charset="0"/>
                        </a:rPr>
                        <a:t>immune-mediated hepatitis (n=2), pneumonitis (n=1), hepatic failure (n=1), myasthenia gravis (n=1), </a:t>
                      </a:r>
                      <a:r>
                        <a:rPr lang="en-US" sz="1200" baseline="30000" dirty="0">
                          <a:solidFill>
                            <a:srgbClr val="5D8298"/>
                          </a:solidFill>
                          <a:latin typeface="Calibri" panose="020F0502020204030204" pitchFamily="34" charset="0"/>
                          <a:cs typeface="Calibri" panose="020F0502020204030204" pitchFamily="34" charset="0"/>
                        </a:rPr>
                        <a:t>‡</a:t>
                      </a:r>
                      <a:r>
                        <a:rPr lang="en-US" sz="1200" dirty="0">
                          <a:solidFill>
                            <a:srgbClr val="5D8298"/>
                          </a:solidFill>
                          <a:latin typeface="Calibri" panose="020F0502020204030204" pitchFamily="34" charset="0"/>
                          <a:cs typeface="Calibri" panose="020F0502020204030204" pitchFamily="34" charset="0"/>
                        </a:rPr>
                        <a:t> Hematuria (n=1), cerebral hematoma (n=1), hepatic failure (n=1)</a:t>
                      </a:r>
                    </a:p>
                  </a:txBody>
                  <a:tcPr>
                    <a:lnB w="12700" cap="flat" cmpd="sng" algn="ctr">
                      <a:noFill/>
                      <a:prstDash val="solid"/>
                      <a:round/>
                      <a:headEnd type="none" w="med" len="med"/>
                      <a:tailEnd type="none" w="med" len="med"/>
                    </a:lnB>
                    <a:noFill/>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tc hMerge="1">
                  <a:txBody>
                    <a:bodyPr/>
                    <a:lstStyle/>
                    <a:p>
                      <a:pPr algn="ctr">
                        <a:lnSpc>
                          <a:spcPct val="90000"/>
                        </a:lnSpc>
                      </a:pPr>
                      <a:endParaRPr lang="en-US" sz="1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40817455"/>
                  </a:ext>
                </a:extLst>
              </a:tr>
            </a:tbl>
          </a:graphicData>
        </a:graphic>
      </p:graphicFrame>
      <p:sp>
        <p:nvSpPr>
          <p:cNvPr id="14" name="Rectangle 13">
            <a:extLst>
              <a:ext uri="{FF2B5EF4-FFF2-40B4-BE49-F238E27FC236}">
                <a16:creationId xmlns:a16="http://schemas.microsoft.com/office/drawing/2014/main" id="{9095D640-0CD6-7147-8CD7-E8C6936A3300}"/>
              </a:ext>
            </a:extLst>
          </p:cNvPr>
          <p:cNvSpPr/>
          <p:nvPr/>
        </p:nvSpPr>
        <p:spPr>
          <a:xfrm>
            <a:off x="621813" y="3055505"/>
            <a:ext cx="10959100" cy="3229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522498711"/>
      </p:ext>
    </p:extLst>
  </p:cSld>
  <p:clrMapOvr>
    <a:masterClrMapping/>
  </p:clrMapOvr>
  <p:transition spd="med"/>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0E676DC5-869A-094E-B3D3-C761DA54EB63}"/>
              </a:ext>
            </a:extLst>
          </p:cNvPr>
          <p:cNvGraphicFramePr>
            <a:graphicFrameLocks noGrp="1"/>
          </p:cNvGraphicFramePr>
          <p:nvPr>
            <p:ph sz="quarter" idx="12"/>
            <p:extLst>
              <p:ext uri="{D42A27DB-BD31-4B8C-83A1-F6EECF244321}">
                <p14:modId xmlns:p14="http://schemas.microsoft.com/office/powerpoint/2010/main" val="3921666212"/>
              </p:ext>
            </p:extLst>
          </p:nvPr>
        </p:nvGraphicFramePr>
        <p:xfrm>
          <a:off x="620713" y="1425575"/>
          <a:ext cx="10963277" cy="4251960"/>
        </p:xfrm>
        <a:graphic>
          <a:graphicData uri="http://schemas.openxmlformats.org/drawingml/2006/table">
            <a:tbl>
              <a:tblPr firstRow="1" bandRow="1">
                <a:tableStyleId>{5C22544A-7EE6-4342-B048-85BDC9FD1C3A}</a:tableStyleId>
              </a:tblPr>
              <a:tblGrid>
                <a:gridCol w="3747095">
                  <a:extLst>
                    <a:ext uri="{9D8B030D-6E8A-4147-A177-3AD203B41FA5}">
                      <a16:colId xmlns:a16="http://schemas.microsoft.com/office/drawing/2014/main" val="3197855124"/>
                    </a:ext>
                  </a:extLst>
                </a:gridCol>
                <a:gridCol w="1202697">
                  <a:extLst>
                    <a:ext uri="{9D8B030D-6E8A-4147-A177-3AD203B41FA5}">
                      <a16:colId xmlns:a16="http://schemas.microsoft.com/office/drawing/2014/main" val="2611970981"/>
                    </a:ext>
                  </a:extLst>
                </a:gridCol>
                <a:gridCol w="1202697">
                  <a:extLst>
                    <a:ext uri="{9D8B030D-6E8A-4147-A177-3AD203B41FA5}">
                      <a16:colId xmlns:a16="http://schemas.microsoft.com/office/drawing/2014/main" val="185176783"/>
                    </a:ext>
                  </a:extLst>
                </a:gridCol>
                <a:gridCol w="1202697">
                  <a:extLst>
                    <a:ext uri="{9D8B030D-6E8A-4147-A177-3AD203B41FA5}">
                      <a16:colId xmlns:a16="http://schemas.microsoft.com/office/drawing/2014/main" val="3174117835"/>
                    </a:ext>
                  </a:extLst>
                </a:gridCol>
                <a:gridCol w="1202697">
                  <a:extLst>
                    <a:ext uri="{9D8B030D-6E8A-4147-A177-3AD203B41FA5}">
                      <a16:colId xmlns:a16="http://schemas.microsoft.com/office/drawing/2014/main" val="2901281477"/>
                    </a:ext>
                  </a:extLst>
                </a:gridCol>
                <a:gridCol w="1202697">
                  <a:extLst>
                    <a:ext uri="{9D8B030D-6E8A-4147-A177-3AD203B41FA5}">
                      <a16:colId xmlns:a16="http://schemas.microsoft.com/office/drawing/2014/main" val="2257893488"/>
                    </a:ext>
                  </a:extLst>
                </a:gridCol>
                <a:gridCol w="1202697">
                  <a:extLst>
                    <a:ext uri="{9D8B030D-6E8A-4147-A177-3AD203B41FA5}">
                      <a16:colId xmlns:a16="http://schemas.microsoft.com/office/drawing/2014/main" val="3791186801"/>
                    </a:ext>
                  </a:extLst>
                </a:gridCol>
              </a:tblGrid>
              <a:tr h="165212">
                <a:tc>
                  <a:txBody>
                    <a:bodyPr/>
                    <a:lstStyle/>
                    <a:p>
                      <a:r>
                        <a:rPr lang="en-US" sz="1300" dirty="0"/>
                        <a:t>Event, n (%)</a:t>
                      </a:r>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STRIDE (n=388)</a:t>
                      </a:r>
                    </a:p>
                  </a:txBody>
                  <a:tcPr/>
                </a:tc>
                <a:tc hMerge="1">
                  <a:txBody>
                    <a:bodyPr/>
                    <a:lstStyle/>
                    <a:p>
                      <a:endParaRPr lang="en-US" sz="13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err="1">
                          <a:latin typeface="Calibri" panose="020F0502020204030204" pitchFamily="34" charset="0"/>
                          <a:cs typeface="Calibri" panose="020F0502020204030204" pitchFamily="34" charset="0"/>
                        </a:rPr>
                        <a:t>Durvalumab</a:t>
                      </a:r>
                      <a:r>
                        <a:rPr lang="en-US" sz="1300" dirty="0">
                          <a:latin typeface="Calibri" panose="020F0502020204030204" pitchFamily="34" charset="0"/>
                          <a:cs typeface="Calibri" panose="020F0502020204030204" pitchFamily="34" charset="0"/>
                        </a:rPr>
                        <a:t> (n=388)</a:t>
                      </a:r>
                    </a:p>
                  </a:txBody>
                  <a:tcPr/>
                </a:tc>
                <a:tc hMerge="1">
                  <a:txBody>
                    <a:bodyPr/>
                    <a:lstStyle/>
                    <a:p>
                      <a:endParaRPr lang="en-US" sz="1300" dirty="0"/>
                    </a:p>
                  </a:txBody>
                  <a:tcPr/>
                </a:tc>
                <a:tc gridSpan="2">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300" dirty="0">
                          <a:latin typeface="Calibri" panose="020F0502020204030204" pitchFamily="34" charset="0"/>
                          <a:cs typeface="Calibri" panose="020F0502020204030204" pitchFamily="34" charset="0"/>
                        </a:rPr>
                        <a:t>Sorafenib (n=374)</a:t>
                      </a:r>
                    </a:p>
                  </a:txBody>
                  <a:tcPr/>
                </a:tc>
                <a:tc hMerge="1">
                  <a:txBody>
                    <a:bodyPr/>
                    <a:lstStyle/>
                    <a:p>
                      <a:endParaRPr lang="en-US" sz="1300" dirty="0"/>
                    </a:p>
                  </a:txBody>
                  <a:tcPr/>
                </a:tc>
                <a:extLst>
                  <a:ext uri="{0D108BD9-81ED-4DB2-BD59-A6C34878D82A}">
                    <a16:rowId xmlns:a16="http://schemas.microsoft.com/office/drawing/2014/main" val="555549698"/>
                  </a:ext>
                </a:extLst>
              </a:tr>
              <a:tr h="125630">
                <a:tc>
                  <a:txBody>
                    <a:bodyPr/>
                    <a:lstStyle/>
                    <a:p>
                      <a:endParaRPr lang="en-US" sz="1300" b="1" dirty="0"/>
                    </a:p>
                  </a:txBody>
                  <a:tcPr/>
                </a:tc>
                <a:tc>
                  <a:txBody>
                    <a:bodyPr/>
                    <a:lstStyle/>
                    <a:p>
                      <a:pPr algn="ctr"/>
                      <a:r>
                        <a:rPr lang="en-US" sz="1300" b="1" dirty="0"/>
                        <a:t>All grades</a:t>
                      </a:r>
                    </a:p>
                  </a:txBody>
                  <a:tcPr/>
                </a:tc>
                <a:tc>
                  <a:txBody>
                    <a:bodyPr/>
                    <a:lstStyle/>
                    <a:p>
                      <a:pPr algn="ctr"/>
                      <a:r>
                        <a:rPr lang="en-US" sz="1300" b="1" dirty="0"/>
                        <a:t>Grade ≥3</a:t>
                      </a:r>
                    </a:p>
                  </a:txBody>
                  <a:tcPr/>
                </a:tc>
                <a:tc>
                  <a:txBody>
                    <a:bodyPr/>
                    <a:lstStyle/>
                    <a:p>
                      <a:pPr algn="ctr"/>
                      <a:r>
                        <a:rPr lang="en-US" sz="1300" b="1" dirty="0"/>
                        <a:t>All grades</a:t>
                      </a:r>
                    </a:p>
                  </a:txBody>
                  <a:tcPr/>
                </a:tc>
                <a:tc>
                  <a:txBody>
                    <a:bodyPr/>
                    <a:lstStyle/>
                    <a:p>
                      <a:pPr algn="ctr"/>
                      <a:r>
                        <a:rPr lang="en-US" sz="1300" b="1" dirty="0"/>
                        <a:t>Grade ≥3</a:t>
                      </a:r>
                    </a:p>
                  </a:txBody>
                  <a:tcPr/>
                </a:tc>
                <a:tc>
                  <a:txBody>
                    <a:bodyPr/>
                    <a:lstStyle/>
                    <a:p>
                      <a:pPr algn="ctr"/>
                      <a:r>
                        <a:rPr lang="en-US" sz="1300" b="1" dirty="0"/>
                        <a:t>All grades</a:t>
                      </a:r>
                    </a:p>
                  </a:txBody>
                  <a:tcPr/>
                </a:tc>
                <a:tc>
                  <a:txBody>
                    <a:bodyPr/>
                    <a:lstStyle/>
                    <a:p>
                      <a:pPr algn="ctr"/>
                      <a:r>
                        <a:rPr lang="en-US" sz="1300" b="1" dirty="0"/>
                        <a:t>Grade ≥3</a:t>
                      </a:r>
                    </a:p>
                  </a:txBody>
                  <a:tcPr/>
                </a:tc>
                <a:extLst>
                  <a:ext uri="{0D108BD9-81ED-4DB2-BD59-A6C34878D82A}">
                    <a16:rowId xmlns:a16="http://schemas.microsoft.com/office/drawing/2014/main" val="1222513638"/>
                  </a:ext>
                </a:extLst>
              </a:tr>
              <a:tr h="125630">
                <a:tc>
                  <a:txBody>
                    <a:bodyPr/>
                    <a:lstStyle/>
                    <a:p>
                      <a:r>
                        <a:rPr lang="en-US" sz="1300" b="1" dirty="0"/>
                        <a:t>Patients with hepatic SMQ TRAE</a:t>
                      </a:r>
                    </a:p>
                  </a:txBody>
                  <a:tcPr/>
                </a:tc>
                <a:tc>
                  <a:txBody>
                    <a:bodyPr/>
                    <a:lstStyle/>
                    <a:p>
                      <a:pPr algn="ctr"/>
                      <a:r>
                        <a:rPr lang="en-US" sz="1300" b="0" dirty="0"/>
                        <a:t>66 (17.0)</a:t>
                      </a:r>
                    </a:p>
                  </a:txBody>
                  <a:tcPr/>
                </a:tc>
                <a:tc>
                  <a:txBody>
                    <a:bodyPr/>
                    <a:lstStyle/>
                    <a:p>
                      <a:pPr algn="ctr"/>
                      <a:r>
                        <a:rPr lang="en-US" sz="1300" b="0" dirty="0"/>
                        <a:t>27 (7.0)</a:t>
                      </a:r>
                    </a:p>
                  </a:txBody>
                  <a:tcPr/>
                </a:tc>
                <a:tc>
                  <a:txBody>
                    <a:bodyPr/>
                    <a:lstStyle/>
                    <a:p>
                      <a:pPr algn="ctr"/>
                      <a:r>
                        <a:rPr lang="en-US" sz="1300" b="0" dirty="0"/>
                        <a:t>55 (14.2)</a:t>
                      </a:r>
                    </a:p>
                  </a:txBody>
                  <a:tcPr/>
                </a:tc>
                <a:tc>
                  <a:txBody>
                    <a:bodyPr/>
                    <a:lstStyle/>
                    <a:p>
                      <a:pPr algn="ctr"/>
                      <a:r>
                        <a:rPr lang="en-US" sz="1300" b="0" dirty="0"/>
                        <a:t>20 (5.2)</a:t>
                      </a:r>
                    </a:p>
                  </a:txBody>
                  <a:tcPr/>
                </a:tc>
                <a:tc>
                  <a:txBody>
                    <a:bodyPr/>
                    <a:lstStyle/>
                    <a:p>
                      <a:pPr algn="ctr"/>
                      <a:r>
                        <a:rPr lang="en-US" sz="1300" b="0" dirty="0"/>
                        <a:t>46 (12.3)</a:t>
                      </a:r>
                    </a:p>
                  </a:txBody>
                  <a:tcPr/>
                </a:tc>
                <a:tc>
                  <a:txBody>
                    <a:bodyPr/>
                    <a:lstStyle/>
                    <a:p>
                      <a:pPr algn="ctr"/>
                      <a:r>
                        <a:rPr lang="en-US" sz="1300" b="0" dirty="0"/>
                        <a:t>18 (4.8)</a:t>
                      </a:r>
                    </a:p>
                  </a:txBody>
                  <a:tcPr/>
                </a:tc>
                <a:extLst>
                  <a:ext uri="{0D108BD9-81ED-4DB2-BD59-A6C34878D82A}">
                    <a16:rowId xmlns:a16="http://schemas.microsoft.com/office/drawing/2014/main" val="4133551314"/>
                  </a:ext>
                </a:extLst>
              </a:tr>
              <a:tr h="125630">
                <a:tc>
                  <a:txBody>
                    <a:bodyPr/>
                    <a:lstStyle/>
                    <a:p>
                      <a:r>
                        <a:rPr lang="en-US" sz="1300" b="1" dirty="0"/>
                        <a:t>Patients with hemorrhage SMQ TRAE</a:t>
                      </a:r>
                    </a:p>
                  </a:txBody>
                  <a:tcPr/>
                </a:tc>
                <a:tc>
                  <a:txBody>
                    <a:bodyPr/>
                    <a:lstStyle/>
                    <a:p>
                      <a:pPr algn="ctr"/>
                      <a:r>
                        <a:rPr lang="en-US" sz="1300" b="0" dirty="0"/>
                        <a:t>7 (1.8)</a:t>
                      </a:r>
                    </a:p>
                  </a:txBody>
                  <a:tcPr/>
                </a:tc>
                <a:tc>
                  <a:txBody>
                    <a:bodyPr/>
                    <a:lstStyle/>
                    <a:p>
                      <a:pPr algn="ctr"/>
                      <a:r>
                        <a:rPr lang="en-US" sz="1300" b="0" dirty="0"/>
                        <a:t>2 (0.5)</a:t>
                      </a:r>
                    </a:p>
                  </a:txBody>
                  <a:tcPr/>
                </a:tc>
                <a:tc>
                  <a:txBody>
                    <a:bodyPr/>
                    <a:lstStyle/>
                    <a:p>
                      <a:pPr algn="ctr"/>
                      <a:r>
                        <a:rPr lang="en-US" sz="1300" b="0" dirty="0"/>
                        <a:t>3 (0.8)</a:t>
                      </a:r>
                    </a:p>
                  </a:txBody>
                  <a:tcPr/>
                </a:tc>
                <a:tc>
                  <a:txBody>
                    <a:bodyPr/>
                    <a:lstStyle/>
                    <a:p>
                      <a:pPr algn="ctr"/>
                      <a:r>
                        <a:rPr lang="en-US" sz="1300" b="0" dirty="0"/>
                        <a:t>0</a:t>
                      </a:r>
                    </a:p>
                  </a:txBody>
                  <a:tcPr/>
                </a:tc>
                <a:tc>
                  <a:txBody>
                    <a:bodyPr/>
                    <a:lstStyle/>
                    <a:p>
                      <a:pPr algn="ctr"/>
                      <a:r>
                        <a:rPr lang="en-US" sz="1300" b="0" dirty="0"/>
                        <a:t>18 (4.8)</a:t>
                      </a:r>
                    </a:p>
                  </a:txBody>
                  <a:tcPr/>
                </a:tc>
                <a:tc>
                  <a:txBody>
                    <a:bodyPr/>
                    <a:lstStyle/>
                    <a:p>
                      <a:pPr algn="ctr"/>
                      <a:r>
                        <a:rPr lang="en-US" sz="1300" b="0" dirty="0"/>
                        <a:t>6 (1.6)</a:t>
                      </a:r>
                    </a:p>
                  </a:txBody>
                  <a:tcPr/>
                </a:tc>
                <a:extLst>
                  <a:ext uri="{0D108BD9-81ED-4DB2-BD59-A6C34878D82A}">
                    <a16:rowId xmlns:a16="http://schemas.microsoft.com/office/drawing/2014/main" val="2192261475"/>
                  </a:ext>
                </a:extLst>
              </a:tr>
              <a:tr h="125630">
                <a:tc>
                  <a:txBody>
                    <a:bodyPr/>
                    <a:lstStyle/>
                    <a:p>
                      <a:endParaRPr lang="en-US" sz="1300" b="1" dirty="0"/>
                    </a:p>
                  </a:txBody>
                  <a:tcPr/>
                </a:tc>
                <a:tc>
                  <a:txBody>
                    <a:bodyPr/>
                    <a:lstStyle/>
                    <a:p>
                      <a:pPr algn="ctr"/>
                      <a:endParaRPr lang="en-US" sz="1300" b="0" dirty="0"/>
                    </a:p>
                  </a:txBody>
                  <a:tcPr/>
                </a:tc>
                <a:tc>
                  <a:txBody>
                    <a:bodyPr/>
                    <a:lstStyle/>
                    <a:p>
                      <a:pPr algn="ctr"/>
                      <a:endParaRPr lang="en-US" sz="1300" b="0" dirty="0"/>
                    </a:p>
                  </a:txBody>
                  <a:tcPr/>
                </a:tc>
                <a:tc>
                  <a:txBody>
                    <a:bodyPr/>
                    <a:lstStyle/>
                    <a:p>
                      <a:pPr algn="ctr"/>
                      <a:endParaRPr lang="en-US" sz="1300" b="0" dirty="0"/>
                    </a:p>
                  </a:txBody>
                  <a:tcPr/>
                </a:tc>
                <a:tc>
                  <a:txBody>
                    <a:bodyPr/>
                    <a:lstStyle/>
                    <a:p>
                      <a:pPr algn="ctr"/>
                      <a:endParaRPr lang="en-US" sz="1300" b="0" dirty="0"/>
                    </a:p>
                  </a:txBody>
                  <a:tcPr/>
                </a:tc>
                <a:tc>
                  <a:txBody>
                    <a:bodyPr/>
                    <a:lstStyle/>
                    <a:p>
                      <a:pPr algn="ctr"/>
                      <a:endParaRPr lang="en-US" sz="1300" b="0" dirty="0"/>
                    </a:p>
                  </a:txBody>
                  <a:tcPr/>
                </a:tc>
                <a:tc>
                  <a:txBody>
                    <a:bodyPr/>
                    <a:lstStyle/>
                    <a:p>
                      <a:pPr algn="ctr"/>
                      <a:endParaRPr lang="en-US" sz="1300" b="0" dirty="0"/>
                    </a:p>
                  </a:txBody>
                  <a:tcPr/>
                </a:tc>
                <a:extLst>
                  <a:ext uri="{0D108BD9-81ED-4DB2-BD59-A6C34878D82A}">
                    <a16:rowId xmlns:a16="http://schemas.microsoft.com/office/drawing/2014/main" val="1668029579"/>
                  </a:ext>
                </a:extLst>
              </a:tr>
              <a:tr h="125630">
                <a:tc>
                  <a:txBody>
                    <a:bodyPr/>
                    <a:lstStyle/>
                    <a:p>
                      <a:r>
                        <a:rPr lang="en-US" sz="1300" b="1" dirty="0"/>
                        <a:t>Alanine aminotransferase increased</a:t>
                      </a:r>
                    </a:p>
                  </a:txBody>
                  <a:tcPr/>
                </a:tc>
                <a:tc>
                  <a:txBody>
                    <a:bodyPr/>
                    <a:lstStyle/>
                    <a:p>
                      <a:pPr algn="ctr"/>
                      <a:r>
                        <a:rPr lang="en-US" sz="1300" b="0" dirty="0"/>
                        <a:t>18 (4.6)</a:t>
                      </a:r>
                    </a:p>
                  </a:txBody>
                  <a:tcPr/>
                </a:tc>
                <a:tc>
                  <a:txBody>
                    <a:bodyPr/>
                    <a:lstStyle/>
                    <a:p>
                      <a:pPr algn="ctr"/>
                      <a:r>
                        <a:rPr lang="en-US" sz="1300" b="0" dirty="0"/>
                        <a:t>4 (1.0)</a:t>
                      </a:r>
                    </a:p>
                  </a:txBody>
                  <a:tcPr/>
                </a:tc>
                <a:tc>
                  <a:txBody>
                    <a:bodyPr/>
                    <a:lstStyle/>
                    <a:p>
                      <a:pPr algn="ctr"/>
                      <a:r>
                        <a:rPr lang="en-US" sz="1300" b="0" dirty="0"/>
                        <a:t>22 (5.7)</a:t>
                      </a:r>
                    </a:p>
                  </a:txBody>
                  <a:tcPr/>
                </a:tc>
                <a:tc>
                  <a:txBody>
                    <a:bodyPr/>
                    <a:lstStyle/>
                    <a:p>
                      <a:pPr algn="ctr"/>
                      <a:r>
                        <a:rPr lang="en-US" sz="1300" b="0" dirty="0"/>
                        <a:t>5 (1.3)</a:t>
                      </a:r>
                    </a:p>
                  </a:txBody>
                  <a:tcPr/>
                </a:tc>
                <a:tc>
                  <a:txBody>
                    <a:bodyPr/>
                    <a:lstStyle/>
                    <a:p>
                      <a:pPr algn="ctr"/>
                      <a:r>
                        <a:rPr lang="en-US" sz="1300" b="0" dirty="0"/>
                        <a:t>8 (2.1)</a:t>
                      </a:r>
                    </a:p>
                  </a:txBody>
                  <a:tcPr/>
                </a:tc>
                <a:tc>
                  <a:txBody>
                    <a:bodyPr/>
                    <a:lstStyle/>
                    <a:p>
                      <a:pPr algn="ctr"/>
                      <a:r>
                        <a:rPr lang="en-US" sz="1300" b="0" dirty="0"/>
                        <a:t>3 (0.8)</a:t>
                      </a:r>
                    </a:p>
                  </a:txBody>
                  <a:tcPr/>
                </a:tc>
                <a:extLst>
                  <a:ext uri="{0D108BD9-81ED-4DB2-BD59-A6C34878D82A}">
                    <a16:rowId xmlns:a16="http://schemas.microsoft.com/office/drawing/2014/main" val="3368727800"/>
                  </a:ext>
                </a:extLst>
              </a:tr>
              <a:tr h="125630">
                <a:tc>
                  <a:txBody>
                    <a:bodyPr/>
                    <a:lstStyle/>
                    <a:p>
                      <a:r>
                        <a:rPr lang="en-US" sz="1300" b="1" dirty="0"/>
                        <a:t>Aspartate aminotransferase increased</a:t>
                      </a:r>
                    </a:p>
                  </a:txBody>
                  <a:tcPr/>
                </a:tc>
                <a:tc>
                  <a:txBody>
                    <a:bodyPr/>
                    <a:lstStyle/>
                    <a:p>
                      <a:pPr algn="ctr"/>
                      <a:r>
                        <a:rPr lang="en-US" sz="1300" b="0" dirty="0"/>
                        <a:t>22 )5/7)</a:t>
                      </a:r>
                    </a:p>
                  </a:txBody>
                  <a:tcPr/>
                </a:tc>
                <a:tc>
                  <a:txBody>
                    <a:bodyPr/>
                    <a:lstStyle/>
                    <a:p>
                      <a:pPr algn="ctr"/>
                      <a:r>
                        <a:rPr lang="en-US" sz="1300" b="0" dirty="0"/>
                        <a:t>9 (2/3)</a:t>
                      </a:r>
                    </a:p>
                  </a:txBody>
                  <a:tcPr/>
                </a:tc>
                <a:tc>
                  <a:txBody>
                    <a:bodyPr/>
                    <a:lstStyle/>
                    <a:p>
                      <a:pPr algn="ctr"/>
                      <a:r>
                        <a:rPr lang="en-US" sz="1300" b="0" dirty="0"/>
                        <a:t>25 (6/4)</a:t>
                      </a:r>
                    </a:p>
                  </a:txBody>
                  <a:tcPr/>
                </a:tc>
                <a:tc>
                  <a:txBody>
                    <a:bodyPr/>
                    <a:lstStyle/>
                    <a:p>
                      <a:pPr algn="ctr"/>
                      <a:r>
                        <a:rPr lang="en-US" sz="1300" b="0" dirty="0"/>
                        <a:t>9 (2.3)</a:t>
                      </a:r>
                    </a:p>
                  </a:txBody>
                  <a:tcPr/>
                </a:tc>
                <a:tc>
                  <a:txBody>
                    <a:bodyPr/>
                    <a:lstStyle/>
                    <a:p>
                      <a:pPr algn="ctr"/>
                      <a:r>
                        <a:rPr lang="en-US" sz="1300" b="0" dirty="0"/>
                        <a:t>10 (2.7)</a:t>
                      </a:r>
                    </a:p>
                  </a:txBody>
                  <a:tcPr/>
                </a:tc>
                <a:tc>
                  <a:txBody>
                    <a:bodyPr/>
                    <a:lstStyle/>
                    <a:p>
                      <a:pPr algn="ctr"/>
                      <a:r>
                        <a:rPr lang="en-US" sz="1300" b="0" dirty="0"/>
                        <a:t>6 (1.6)</a:t>
                      </a:r>
                    </a:p>
                  </a:txBody>
                  <a:tcPr/>
                </a:tc>
                <a:extLst>
                  <a:ext uri="{0D108BD9-81ED-4DB2-BD59-A6C34878D82A}">
                    <a16:rowId xmlns:a16="http://schemas.microsoft.com/office/drawing/2014/main" val="4002675351"/>
                  </a:ext>
                </a:extLst>
              </a:tr>
              <a:tr h="125630">
                <a:tc>
                  <a:txBody>
                    <a:bodyPr/>
                    <a:lstStyle/>
                    <a:p>
                      <a:r>
                        <a:rPr lang="en-US" sz="1300" b="1" dirty="0"/>
                        <a:t>Blood bilirubin increased</a:t>
                      </a:r>
                    </a:p>
                  </a:txBody>
                  <a:tcPr/>
                </a:tc>
                <a:tc>
                  <a:txBody>
                    <a:bodyPr/>
                    <a:lstStyle/>
                    <a:p>
                      <a:pPr algn="ctr"/>
                      <a:r>
                        <a:rPr lang="en-US" sz="1300" b="0" dirty="0"/>
                        <a:t>6 (1.5)</a:t>
                      </a:r>
                    </a:p>
                  </a:txBody>
                  <a:tcPr/>
                </a:tc>
                <a:tc>
                  <a:txBody>
                    <a:bodyPr/>
                    <a:lstStyle/>
                    <a:p>
                      <a:pPr algn="ctr"/>
                      <a:r>
                        <a:rPr lang="en-US" sz="1300" b="0" dirty="0"/>
                        <a:t>1 (0.3)</a:t>
                      </a:r>
                    </a:p>
                  </a:txBody>
                  <a:tcPr/>
                </a:tc>
                <a:tc>
                  <a:txBody>
                    <a:bodyPr/>
                    <a:lstStyle/>
                    <a:p>
                      <a:pPr algn="ctr"/>
                      <a:r>
                        <a:rPr lang="en-US" sz="1300" b="0" dirty="0"/>
                        <a:t>6 (1.5)</a:t>
                      </a:r>
                    </a:p>
                  </a:txBody>
                  <a:tcPr/>
                </a:tc>
                <a:tc>
                  <a:txBody>
                    <a:bodyPr/>
                    <a:lstStyle/>
                    <a:p>
                      <a:pPr algn="ctr"/>
                      <a:r>
                        <a:rPr lang="en-US" sz="1300" b="0" dirty="0"/>
                        <a:t>0</a:t>
                      </a:r>
                    </a:p>
                  </a:txBody>
                  <a:tcPr/>
                </a:tc>
                <a:tc>
                  <a:txBody>
                    <a:bodyPr/>
                    <a:lstStyle/>
                    <a:p>
                      <a:pPr algn="ctr"/>
                      <a:r>
                        <a:rPr lang="en-US" sz="1300" b="0" dirty="0"/>
                        <a:t>10 (2.7)</a:t>
                      </a:r>
                    </a:p>
                  </a:txBody>
                  <a:tcPr/>
                </a:tc>
                <a:tc>
                  <a:txBody>
                    <a:bodyPr/>
                    <a:lstStyle/>
                    <a:p>
                      <a:pPr algn="ctr"/>
                      <a:r>
                        <a:rPr lang="en-US" sz="1300" b="0" dirty="0"/>
                        <a:t>2 (0.5)</a:t>
                      </a:r>
                    </a:p>
                  </a:txBody>
                  <a:tcPr/>
                </a:tc>
                <a:extLst>
                  <a:ext uri="{0D108BD9-81ED-4DB2-BD59-A6C34878D82A}">
                    <a16:rowId xmlns:a16="http://schemas.microsoft.com/office/drawing/2014/main" val="2894995796"/>
                  </a:ext>
                </a:extLst>
              </a:tr>
              <a:tr h="125630">
                <a:tc>
                  <a:txBody>
                    <a:bodyPr/>
                    <a:lstStyle/>
                    <a:p>
                      <a:r>
                        <a:rPr lang="en-US" sz="1300" b="1" dirty="0"/>
                        <a:t>Ascites</a:t>
                      </a:r>
                    </a:p>
                  </a:txBody>
                  <a:tcPr/>
                </a:tc>
                <a:tc>
                  <a:txBody>
                    <a:bodyPr/>
                    <a:lstStyle/>
                    <a:p>
                      <a:pPr algn="ctr"/>
                      <a:r>
                        <a:rPr lang="en-US" sz="1300" b="0" dirty="0"/>
                        <a:t>1 (0.3)</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2 (0.5)</a:t>
                      </a:r>
                    </a:p>
                  </a:txBody>
                  <a:tcPr/>
                </a:tc>
                <a:tc>
                  <a:txBody>
                    <a:bodyPr/>
                    <a:lstStyle/>
                    <a:p>
                      <a:pPr algn="ctr"/>
                      <a:r>
                        <a:rPr lang="en-US" sz="1300" b="0" dirty="0"/>
                        <a:t>0</a:t>
                      </a:r>
                    </a:p>
                  </a:txBody>
                  <a:tcPr/>
                </a:tc>
                <a:extLst>
                  <a:ext uri="{0D108BD9-81ED-4DB2-BD59-A6C34878D82A}">
                    <a16:rowId xmlns:a16="http://schemas.microsoft.com/office/drawing/2014/main" val="788595732"/>
                  </a:ext>
                </a:extLst>
              </a:tr>
              <a:tr h="125630">
                <a:tc>
                  <a:txBody>
                    <a:bodyPr/>
                    <a:lstStyle/>
                    <a:p>
                      <a:r>
                        <a:rPr lang="en-US" sz="1300" b="1" dirty="0"/>
                        <a:t>Hepatic encephalopathy</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2 (0.5)</a:t>
                      </a:r>
                    </a:p>
                  </a:txBody>
                  <a:tcPr/>
                </a:tc>
                <a:tc>
                  <a:txBody>
                    <a:bodyPr/>
                    <a:lstStyle/>
                    <a:p>
                      <a:pPr algn="ctr"/>
                      <a:r>
                        <a:rPr lang="en-US" sz="1300" b="0" dirty="0"/>
                        <a:t>1 (0.3)</a:t>
                      </a:r>
                    </a:p>
                  </a:txBody>
                  <a:tcPr/>
                </a:tc>
                <a:extLst>
                  <a:ext uri="{0D108BD9-81ED-4DB2-BD59-A6C34878D82A}">
                    <a16:rowId xmlns:a16="http://schemas.microsoft.com/office/drawing/2014/main" val="1384717696"/>
                  </a:ext>
                </a:extLst>
              </a:tr>
              <a:tr h="125630">
                <a:tc>
                  <a:txBody>
                    <a:bodyPr/>
                    <a:lstStyle/>
                    <a:p>
                      <a:r>
                        <a:rPr lang="en-US" sz="1300" b="1" dirty="0"/>
                        <a:t>Activated partial thromboplastin time prolonged</a:t>
                      </a:r>
                    </a:p>
                  </a:txBody>
                  <a:tcPr/>
                </a:tc>
                <a:tc>
                  <a:txBody>
                    <a:bodyPr/>
                    <a:lstStyle/>
                    <a:p>
                      <a:pPr algn="ctr"/>
                      <a:r>
                        <a:rPr lang="en-US" sz="1300" b="0" dirty="0"/>
                        <a:t>1 (0.3)</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extLst>
                  <a:ext uri="{0D108BD9-81ED-4DB2-BD59-A6C34878D82A}">
                    <a16:rowId xmlns:a16="http://schemas.microsoft.com/office/drawing/2014/main" val="1747079495"/>
                  </a:ext>
                </a:extLst>
              </a:tr>
              <a:tr h="125630">
                <a:tc>
                  <a:txBody>
                    <a:bodyPr/>
                    <a:lstStyle/>
                    <a:p>
                      <a:r>
                        <a:rPr lang="en-US" sz="1300" b="1" dirty="0"/>
                        <a:t>International normalized ratio increased</a:t>
                      </a:r>
                    </a:p>
                  </a:txBody>
                  <a:tcPr/>
                </a:tc>
                <a:tc>
                  <a:txBody>
                    <a:bodyPr/>
                    <a:lstStyle/>
                    <a:p>
                      <a:pPr algn="ctr"/>
                      <a:r>
                        <a:rPr lang="en-US" sz="1300" b="0" dirty="0"/>
                        <a:t>4 (1.0)</a:t>
                      </a:r>
                    </a:p>
                  </a:txBody>
                  <a:tcPr/>
                </a:tc>
                <a:tc>
                  <a:txBody>
                    <a:bodyPr/>
                    <a:lstStyle/>
                    <a:p>
                      <a:pPr algn="ctr"/>
                      <a:r>
                        <a:rPr lang="en-US" sz="1300" b="0" dirty="0"/>
                        <a:t>1 (0.3)</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extLst>
                  <a:ext uri="{0D108BD9-81ED-4DB2-BD59-A6C34878D82A}">
                    <a16:rowId xmlns:a16="http://schemas.microsoft.com/office/drawing/2014/main" val="3750830781"/>
                  </a:ext>
                </a:extLst>
              </a:tr>
              <a:tr h="125630">
                <a:tc>
                  <a:txBody>
                    <a:bodyPr/>
                    <a:lstStyle/>
                    <a:p>
                      <a:r>
                        <a:rPr lang="en-US" sz="1300" b="1" dirty="0"/>
                        <a:t>Esophageal varices hemorrhage</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tc>
                  <a:txBody>
                    <a:bodyPr/>
                    <a:lstStyle/>
                    <a:p>
                      <a:pPr algn="ctr"/>
                      <a:r>
                        <a:rPr lang="en-US" sz="1300" b="0" dirty="0"/>
                        <a:t>0</a:t>
                      </a:r>
                    </a:p>
                  </a:txBody>
                  <a:tcPr/>
                </a:tc>
                <a:extLst>
                  <a:ext uri="{0D108BD9-81ED-4DB2-BD59-A6C34878D82A}">
                    <a16:rowId xmlns:a16="http://schemas.microsoft.com/office/drawing/2014/main" val="138142503"/>
                  </a:ext>
                </a:extLst>
              </a:tr>
              <a:tr h="125630">
                <a:tc gridSpan="7">
                  <a:txBody>
                    <a:bodyPr/>
                    <a:lstStyle/>
                    <a:p>
                      <a:r>
                        <a:rPr lang="en-US" sz="1300" b="0" dirty="0">
                          <a:solidFill>
                            <a:srgbClr val="5D8298"/>
                          </a:solidFill>
                        </a:rPr>
                        <a:t>Includes adverse events with onset or increase in severity on or after the date of the first dose through 90 days following the date of the last dose or the date of initiation of the first subsequent therapy. Treatment-related was as assessed by investigator</a:t>
                      </a:r>
                    </a:p>
                  </a:txBody>
                  <a:tcPr>
                    <a:noFill/>
                  </a:tcPr>
                </a:tc>
                <a:tc hMerge="1">
                  <a:txBody>
                    <a:bodyPr/>
                    <a:lstStyle/>
                    <a:p>
                      <a:pPr algn="ctr"/>
                      <a:endParaRPr lang="en-US" sz="1300" b="0" dirty="0"/>
                    </a:p>
                  </a:txBody>
                  <a:tcPr/>
                </a:tc>
                <a:tc hMerge="1">
                  <a:txBody>
                    <a:bodyPr/>
                    <a:lstStyle/>
                    <a:p>
                      <a:pPr algn="ctr"/>
                      <a:endParaRPr lang="en-US" sz="1300" b="0" dirty="0"/>
                    </a:p>
                  </a:txBody>
                  <a:tcPr/>
                </a:tc>
                <a:tc hMerge="1">
                  <a:txBody>
                    <a:bodyPr/>
                    <a:lstStyle/>
                    <a:p>
                      <a:pPr algn="ctr"/>
                      <a:endParaRPr lang="en-US" sz="1300" b="0" dirty="0"/>
                    </a:p>
                  </a:txBody>
                  <a:tcPr/>
                </a:tc>
                <a:tc hMerge="1">
                  <a:txBody>
                    <a:bodyPr/>
                    <a:lstStyle/>
                    <a:p>
                      <a:pPr algn="ctr"/>
                      <a:endParaRPr lang="en-US" sz="1300" b="0" dirty="0"/>
                    </a:p>
                  </a:txBody>
                  <a:tcPr/>
                </a:tc>
                <a:tc hMerge="1">
                  <a:txBody>
                    <a:bodyPr/>
                    <a:lstStyle/>
                    <a:p>
                      <a:pPr algn="ctr"/>
                      <a:endParaRPr lang="en-US" sz="1300" b="0" dirty="0"/>
                    </a:p>
                  </a:txBody>
                  <a:tcPr/>
                </a:tc>
                <a:tc hMerge="1">
                  <a:txBody>
                    <a:bodyPr/>
                    <a:lstStyle/>
                    <a:p>
                      <a:pPr algn="ctr"/>
                      <a:endParaRPr lang="en-US" sz="1300" b="0" dirty="0"/>
                    </a:p>
                  </a:txBody>
                  <a:tcPr/>
                </a:tc>
                <a:extLst>
                  <a:ext uri="{0D108BD9-81ED-4DB2-BD59-A6C34878D82A}">
                    <a16:rowId xmlns:a16="http://schemas.microsoft.com/office/drawing/2014/main" val="213102850"/>
                  </a:ext>
                </a:extLst>
              </a:tr>
            </a:tbl>
          </a:graphicData>
        </a:graphic>
      </p:graphicFrame>
      <p:sp>
        <p:nvSpPr>
          <p:cNvPr id="2" name="Title 1"/>
          <p:cNvSpPr>
            <a:spLocks noGrp="1"/>
          </p:cNvSpPr>
          <p:nvPr>
            <p:ph type="title"/>
          </p:nvPr>
        </p:nvSpPr>
        <p:spPr/>
        <p:txBody>
          <a:bodyPr/>
          <a:lstStyle/>
          <a:p>
            <a:r>
              <a:rPr lang="en-US" dirty="0"/>
              <a:t>Treatment-related hepatic or hemorrhage </a:t>
            </a:r>
            <a:br>
              <a:rPr lang="en-US" dirty="0"/>
            </a:br>
            <a:r>
              <a:rPr lang="en-US" dirty="0" err="1"/>
              <a:t>smq</a:t>
            </a:r>
            <a:r>
              <a:rPr lang="en-US" dirty="0"/>
              <a:t> events</a:t>
            </a:r>
          </a:p>
        </p:txBody>
      </p:sp>
      <p:sp>
        <p:nvSpPr>
          <p:cNvPr id="4" name="Slide Number Placeholder 3">
            <a:extLst>
              <a:ext uri="{FF2B5EF4-FFF2-40B4-BE49-F238E27FC236}">
                <a16:creationId xmlns:a16="http://schemas.microsoft.com/office/drawing/2014/main" id="{5E14B48F-036A-B740-A684-1EAB159682ED}"/>
              </a:ext>
            </a:extLst>
          </p:cNvPr>
          <p:cNvSpPr>
            <a:spLocks noGrp="1"/>
          </p:cNvSpPr>
          <p:nvPr>
            <p:ph type="sldNum" sz="quarter" idx="4"/>
          </p:nvPr>
        </p:nvSpPr>
        <p:spPr/>
        <p:txBody>
          <a:bodyPr/>
          <a:lstStyle/>
          <a:p>
            <a:fld id="{A8B9CA45-7916-481D-8256-1C0A03899043}" type="slidenum">
              <a:rPr lang="en-SG" smtClean="0"/>
              <a:pPr/>
              <a:t>81</a:t>
            </a:fld>
            <a:endParaRPr lang="en-SG"/>
          </a:p>
        </p:txBody>
      </p:sp>
      <p:sp>
        <p:nvSpPr>
          <p:cNvPr id="15" name="Content Placeholder 14">
            <a:extLst>
              <a:ext uri="{FF2B5EF4-FFF2-40B4-BE49-F238E27FC236}">
                <a16:creationId xmlns:a16="http://schemas.microsoft.com/office/drawing/2014/main" id="{23DBBA15-FBB8-1E4C-B3FC-42F5FF8BD95F}"/>
              </a:ext>
            </a:extLst>
          </p:cNvPr>
          <p:cNvSpPr>
            <a:spLocks noGrp="1"/>
          </p:cNvSpPr>
          <p:nvPr>
            <p:ph sz="quarter" idx="15"/>
          </p:nvPr>
        </p:nvSpPr>
        <p:spPr>
          <a:xfrm>
            <a:off x="620184" y="6356351"/>
            <a:ext cx="8932200" cy="365125"/>
          </a:xfrm>
        </p:spPr>
        <p:txBody>
          <a:bodyPr/>
          <a:lstStyle/>
          <a:p>
            <a:r>
              <a:rPr lang="en-US" dirty="0"/>
              <a:t>SMQ, </a:t>
            </a:r>
            <a:r>
              <a:rPr lang="en-US" dirty="0" err="1"/>
              <a:t>Standardised</a:t>
            </a:r>
            <a:r>
              <a:rPr lang="en-US" dirty="0"/>
              <a:t> MedDRA Query; </a:t>
            </a:r>
            <a:r>
              <a:rPr lang="en-GB" dirty="0"/>
              <a:t>STRIDE, Single </a:t>
            </a:r>
            <a:r>
              <a:rPr lang="en-GB" dirty="0" err="1"/>
              <a:t>Tremelimumab</a:t>
            </a:r>
            <a:r>
              <a:rPr lang="en-GB" dirty="0"/>
              <a:t> Regular Interval </a:t>
            </a:r>
            <a:r>
              <a:rPr lang="en-GB" dirty="0" err="1"/>
              <a:t>Durvalumab</a:t>
            </a:r>
            <a:r>
              <a:rPr lang="en-GB" dirty="0"/>
              <a:t>; TRAE, treatment-related adverse event</a:t>
            </a:r>
            <a:endParaRPr lang="en-US" dirty="0"/>
          </a:p>
        </p:txBody>
      </p:sp>
      <p:sp>
        <p:nvSpPr>
          <p:cNvPr id="18" name="Rectangle 17">
            <a:extLst>
              <a:ext uri="{FF2B5EF4-FFF2-40B4-BE49-F238E27FC236}">
                <a16:creationId xmlns:a16="http://schemas.microsoft.com/office/drawing/2014/main" id="{36E8B91F-A337-5646-BE8C-E0896729F799}"/>
              </a:ext>
            </a:extLst>
          </p:cNvPr>
          <p:cNvSpPr/>
          <p:nvPr/>
        </p:nvSpPr>
        <p:spPr>
          <a:xfrm>
            <a:off x="4354285" y="1988840"/>
            <a:ext cx="7226627" cy="61284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632470347"/>
      </p:ext>
    </p:extLst>
  </p:cSld>
  <p:clrMapOvr>
    <a:masterClrMapping/>
  </p:clrMapOvr>
  <p:transition spd="med"/>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12">
            <a:extLst>
              <a:ext uri="{FF2B5EF4-FFF2-40B4-BE49-F238E27FC236}">
                <a16:creationId xmlns:a16="http://schemas.microsoft.com/office/drawing/2014/main" id="{8F9D837C-A23E-9C45-9A8A-C01B790C5923}"/>
              </a:ext>
            </a:extLst>
          </p:cNvPr>
          <p:cNvGraphicFramePr>
            <a:graphicFrameLocks noGrp="1"/>
          </p:cNvGraphicFramePr>
          <p:nvPr>
            <p:ph sz="quarter" idx="12"/>
            <p:extLst>
              <p:ext uri="{D42A27DB-BD31-4B8C-83A1-F6EECF244321}">
                <p14:modId xmlns:p14="http://schemas.microsoft.com/office/powerpoint/2010/main" val="1692261526"/>
              </p:ext>
            </p:extLst>
          </p:nvPr>
        </p:nvGraphicFramePr>
        <p:xfrm>
          <a:off x="620713" y="1425575"/>
          <a:ext cx="10963279" cy="4191000"/>
        </p:xfrm>
        <a:graphic>
          <a:graphicData uri="http://schemas.openxmlformats.org/drawingml/2006/table">
            <a:tbl>
              <a:tblPr firstRow="1" bandRow="1">
                <a:tableStyleId>{5C22544A-7EE6-4342-B048-85BDC9FD1C3A}</a:tableStyleId>
              </a:tblPr>
              <a:tblGrid>
                <a:gridCol w="2522959">
                  <a:extLst>
                    <a:ext uri="{9D8B030D-6E8A-4147-A177-3AD203B41FA5}">
                      <a16:colId xmlns:a16="http://schemas.microsoft.com/office/drawing/2014/main" val="839861309"/>
                    </a:ext>
                  </a:extLst>
                </a:gridCol>
                <a:gridCol w="1055040">
                  <a:extLst>
                    <a:ext uri="{9D8B030D-6E8A-4147-A177-3AD203B41FA5}">
                      <a16:colId xmlns:a16="http://schemas.microsoft.com/office/drawing/2014/main" val="2125727665"/>
                    </a:ext>
                  </a:extLst>
                </a:gridCol>
                <a:gridCol w="1055040">
                  <a:extLst>
                    <a:ext uri="{9D8B030D-6E8A-4147-A177-3AD203B41FA5}">
                      <a16:colId xmlns:a16="http://schemas.microsoft.com/office/drawing/2014/main" val="2071922122"/>
                    </a:ext>
                  </a:extLst>
                </a:gridCol>
                <a:gridCol w="1055040">
                  <a:extLst>
                    <a:ext uri="{9D8B030D-6E8A-4147-A177-3AD203B41FA5}">
                      <a16:colId xmlns:a16="http://schemas.microsoft.com/office/drawing/2014/main" val="1565774088"/>
                    </a:ext>
                  </a:extLst>
                </a:gridCol>
                <a:gridCol w="1055040">
                  <a:extLst>
                    <a:ext uri="{9D8B030D-6E8A-4147-A177-3AD203B41FA5}">
                      <a16:colId xmlns:a16="http://schemas.microsoft.com/office/drawing/2014/main" val="846261968"/>
                    </a:ext>
                  </a:extLst>
                </a:gridCol>
                <a:gridCol w="1055040">
                  <a:extLst>
                    <a:ext uri="{9D8B030D-6E8A-4147-A177-3AD203B41FA5}">
                      <a16:colId xmlns:a16="http://schemas.microsoft.com/office/drawing/2014/main" val="1449181321"/>
                    </a:ext>
                  </a:extLst>
                </a:gridCol>
                <a:gridCol w="1055040">
                  <a:extLst>
                    <a:ext uri="{9D8B030D-6E8A-4147-A177-3AD203B41FA5}">
                      <a16:colId xmlns:a16="http://schemas.microsoft.com/office/drawing/2014/main" val="2257091252"/>
                    </a:ext>
                  </a:extLst>
                </a:gridCol>
                <a:gridCol w="1055040">
                  <a:extLst>
                    <a:ext uri="{9D8B030D-6E8A-4147-A177-3AD203B41FA5}">
                      <a16:colId xmlns:a16="http://schemas.microsoft.com/office/drawing/2014/main" val="390810307"/>
                    </a:ext>
                  </a:extLst>
                </a:gridCol>
                <a:gridCol w="1055040">
                  <a:extLst>
                    <a:ext uri="{9D8B030D-6E8A-4147-A177-3AD203B41FA5}">
                      <a16:colId xmlns:a16="http://schemas.microsoft.com/office/drawing/2014/main" val="476981920"/>
                    </a:ext>
                  </a:extLst>
                </a:gridCol>
              </a:tblGrid>
              <a:tr h="218858">
                <a:tc>
                  <a:txBody>
                    <a:bodyPr/>
                    <a:lstStyle/>
                    <a:p>
                      <a:r>
                        <a:rPr lang="en-US" sz="1100" dirty="0"/>
                        <a:t>Event, n (%)</a:t>
                      </a:r>
                    </a:p>
                  </a:txBody>
                  <a:tcPr marL="127440" marR="127440"/>
                </a:tc>
                <a:tc gridSpan="4">
                  <a:txBody>
                    <a:bodyPr/>
                    <a:lstStyle/>
                    <a:p>
                      <a:pPr algn="ctr"/>
                      <a:r>
                        <a:rPr lang="en-US" sz="1100" dirty="0"/>
                        <a:t>STRIDE (n=388)</a:t>
                      </a:r>
                    </a:p>
                  </a:txBody>
                  <a:tcPr marL="127440" marR="127440"/>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tc gridSpan="4">
                  <a:txBody>
                    <a:bodyPr/>
                    <a:lstStyle/>
                    <a:p>
                      <a:pPr algn="ctr"/>
                      <a:r>
                        <a:rPr lang="en-US" sz="1100" dirty="0" err="1"/>
                        <a:t>Durvalumab</a:t>
                      </a:r>
                      <a:r>
                        <a:rPr lang="en-US" sz="1100" dirty="0"/>
                        <a:t> (n=388)</a:t>
                      </a:r>
                    </a:p>
                  </a:txBody>
                  <a:tcPr marL="127440" marR="127440"/>
                </a:tc>
                <a:tc hMerge="1">
                  <a:txBody>
                    <a:bodyPr/>
                    <a:lstStyle/>
                    <a:p>
                      <a:pPr algn="ctr"/>
                      <a:endParaRPr lang="en-US" sz="1000" dirty="0"/>
                    </a:p>
                  </a:txBody>
                  <a:tcPr/>
                </a:tc>
                <a:tc hMerge="1">
                  <a:txBody>
                    <a:bodyPr/>
                    <a:lstStyle/>
                    <a:p>
                      <a:pPr algn="ctr"/>
                      <a:endParaRPr lang="en-US" sz="1000" dirty="0"/>
                    </a:p>
                  </a:txBody>
                  <a:tcPr/>
                </a:tc>
                <a:tc hMerge="1">
                  <a:txBody>
                    <a:bodyPr/>
                    <a:lstStyle/>
                    <a:p>
                      <a:pPr algn="ctr"/>
                      <a:endParaRPr lang="en-US" sz="1000" dirty="0"/>
                    </a:p>
                  </a:txBody>
                  <a:tcPr/>
                </a:tc>
                <a:extLst>
                  <a:ext uri="{0D108BD9-81ED-4DB2-BD59-A6C34878D82A}">
                    <a16:rowId xmlns:a16="http://schemas.microsoft.com/office/drawing/2014/main" val="4118798524"/>
                  </a:ext>
                </a:extLst>
              </a:tr>
              <a:tr h="218858">
                <a:tc>
                  <a:txBody>
                    <a:bodyPr/>
                    <a:lstStyle/>
                    <a:p>
                      <a:endParaRPr lang="en-US" sz="1100" dirty="0"/>
                    </a:p>
                  </a:txBody>
                  <a:tcPr/>
                </a:tc>
                <a:tc>
                  <a:txBody>
                    <a:bodyPr/>
                    <a:lstStyle/>
                    <a:p>
                      <a:pPr algn="ctr"/>
                      <a:r>
                        <a:rPr lang="en-US" sz="1100" b="1" dirty="0"/>
                        <a:t>All grades</a:t>
                      </a:r>
                    </a:p>
                  </a:txBody>
                  <a:tcPr/>
                </a:tc>
                <a:tc>
                  <a:txBody>
                    <a:bodyPr/>
                    <a:lstStyle/>
                    <a:p>
                      <a:pPr algn="ctr"/>
                      <a:r>
                        <a:rPr lang="en-US" sz="1100" b="1" dirty="0"/>
                        <a:t>Grade 3 or 4</a:t>
                      </a:r>
                    </a:p>
                  </a:txBody>
                  <a:tcPr/>
                </a:tc>
                <a:tc>
                  <a:txBody>
                    <a:bodyPr/>
                    <a:lstStyle/>
                    <a:p>
                      <a:pPr algn="ctr"/>
                      <a:r>
                        <a:rPr lang="en-US" sz="1100" b="1" dirty="0"/>
                        <a:t>Received high-dose steroids</a:t>
                      </a:r>
                    </a:p>
                  </a:txBody>
                  <a:tcPr/>
                </a:tc>
                <a:tc>
                  <a:txBody>
                    <a:bodyPr/>
                    <a:lstStyle/>
                    <a:p>
                      <a:pPr algn="ctr"/>
                      <a:r>
                        <a:rPr lang="en-US" sz="1100" b="1" dirty="0"/>
                        <a:t>Leading to discontinuation</a:t>
                      </a:r>
                    </a:p>
                  </a:txBody>
                  <a:tcPr marL="55440" marR="55440"/>
                </a:tc>
                <a:tc>
                  <a:txBody>
                    <a:bodyPr/>
                    <a:lstStyle/>
                    <a:p>
                      <a:pPr algn="ctr"/>
                      <a:r>
                        <a:rPr lang="en-US" sz="1100" b="1" dirty="0"/>
                        <a:t>All grades</a:t>
                      </a:r>
                    </a:p>
                  </a:txBody>
                  <a:tcPr/>
                </a:tc>
                <a:tc>
                  <a:txBody>
                    <a:bodyPr/>
                    <a:lstStyle/>
                    <a:p>
                      <a:pPr algn="ctr"/>
                      <a:r>
                        <a:rPr lang="en-US" sz="1100" b="1" dirty="0"/>
                        <a:t>Grade 3 or 4</a:t>
                      </a:r>
                    </a:p>
                  </a:txBody>
                  <a:tcPr/>
                </a:tc>
                <a:tc>
                  <a:txBody>
                    <a:bodyPr/>
                    <a:lstStyle/>
                    <a:p>
                      <a:pPr algn="ctr"/>
                      <a:r>
                        <a:rPr lang="en-US" sz="1100" b="1" dirty="0"/>
                        <a:t>Received high-dose steroids</a:t>
                      </a:r>
                    </a:p>
                  </a:txBody>
                  <a:tcPr/>
                </a:tc>
                <a:tc>
                  <a:txBody>
                    <a:bodyPr/>
                    <a:lstStyle/>
                    <a:p>
                      <a:pPr algn="ctr"/>
                      <a:r>
                        <a:rPr lang="en-US" sz="1100" b="1" dirty="0"/>
                        <a:t>Leading to discontinuation</a:t>
                      </a:r>
                    </a:p>
                  </a:txBody>
                  <a:tcPr marL="55440" marR="55440"/>
                </a:tc>
                <a:extLst>
                  <a:ext uri="{0D108BD9-81ED-4DB2-BD59-A6C34878D82A}">
                    <a16:rowId xmlns:a16="http://schemas.microsoft.com/office/drawing/2014/main" val="2753663061"/>
                  </a:ext>
                </a:extLst>
              </a:tr>
              <a:tr h="134682">
                <a:tc>
                  <a:txBody>
                    <a:bodyPr/>
                    <a:lstStyle/>
                    <a:p>
                      <a:r>
                        <a:rPr lang="en-US" sz="1100" b="1" dirty="0"/>
                        <a:t>Patients with immune-mediated event</a:t>
                      </a:r>
                    </a:p>
                  </a:txBody>
                  <a:tcPr/>
                </a:tc>
                <a:tc>
                  <a:txBody>
                    <a:bodyPr/>
                    <a:lstStyle/>
                    <a:p>
                      <a:pPr algn="ctr"/>
                      <a:r>
                        <a:rPr lang="en-US" sz="1100" b="0" dirty="0"/>
                        <a:t>139 (35.8)</a:t>
                      </a:r>
                    </a:p>
                  </a:txBody>
                  <a:tcPr/>
                </a:tc>
                <a:tc>
                  <a:txBody>
                    <a:bodyPr/>
                    <a:lstStyle/>
                    <a:p>
                      <a:pPr algn="ctr"/>
                      <a:r>
                        <a:rPr lang="en-US" sz="1100" b="0" dirty="0"/>
                        <a:t>49 (12.6)</a:t>
                      </a:r>
                    </a:p>
                  </a:txBody>
                  <a:tcPr/>
                </a:tc>
                <a:tc>
                  <a:txBody>
                    <a:bodyPr/>
                    <a:lstStyle/>
                    <a:p>
                      <a:pPr algn="ctr"/>
                      <a:r>
                        <a:rPr lang="en-US" sz="1100" b="0" dirty="0"/>
                        <a:t>78 (20.1)</a:t>
                      </a:r>
                    </a:p>
                  </a:txBody>
                  <a:tcPr/>
                </a:tc>
                <a:tc>
                  <a:txBody>
                    <a:bodyPr/>
                    <a:lstStyle/>
                    <a:p>
                      <a:pPr algn="ctr"/>
                      <a:r>
                        <a:rPr lang="en-US" sz="1100" b="0" dirty="0"/>
                        <a:t>22 (5.7)</a:t>
                      </a:r>
                    </a:p>
                  </a:txBody>
                  <a:tcPr/>
                </a:tc>
                <a:tc>
                  <a:txBody>
                    <a:bodyPr/>
                    <a:lstStyle/>
                    <a:p>
                      <a:pPr algn="ctr"/>
                      <a:r>
                        <a:rPr lang="en-US" sz="1100" b="0" dirty="0"/>
                        <a:t>64 (16.5)</a:t>
                      </a:r>
                    </a:p>
                  </a:txBody>
                  <a:tcPr/>
                </a:tc>
                <a:tc>
                  <a:txBody>
                    <a:bodyPr/>
                    <a:lstStyle/>
                    <a:p>
                      <a:pPr algn="ctr"/>
                      <a:r>
                        <a:rPr lang="en-US" sz="1100" b="0" dirty="0"/>
                        <a:t>25 (6.4)</a:t>
                      </a:r>
                    </a:p>
                  </a:txBody>
                  <a:tcPr/>
                </a:tc>
                <a:tc>
                  <a:txBody>
                    <a:bodyPr/>
                    <a:lstStyle/>
                    <a:p>
                      <a:pPr algn="ctr"/>
                      <a:r>
                        <a:rPr lang="en-US" sz="1100" b="0" dirty="0"/>
                        <a:t>37 (9.5)</a:t>
                      </a:r>
                    </a:p>
                  </a:txBody>
                  <a:tcPr/>
                </a:tc>
                <a:tc>
                  <a:txBody>
                    <a:bodyPr/>
                    <a:lstStyle/>
                    <a:p>
                      <a:pPr algn="ctr"/>
                      <a:r>
                        <a:rPr lang="en-US" sz="1100" b="0" dirty="0"/>
                        <a:t>10 (2.6)</a:t>
                      </a:r>
                    </a:p>
                  </a:txBody>
                  <a:tcPr/>
                </a:tc>
                <a:extLst>
                  <a:ext uri="{0D108BD9-81ED-4DB2-BD59-A6C34878D82A}">
                    <a16:rowId xmlns:a16="http://schemas.microsoft.com/office/drawing/2014/main" val="3136083218"/>
                  </a:ext>
                </a:extLst>
              </a:tr>
              <a:tr h="134682">
                <a:tc>
                  <a:txBody>
                    <a:bodyPr/>
                    <a:lstStyle/>
                    <a:p>
                      <a:pPr marL="0" indent="184150">
                        <a:tabLst/>
                      </a:pPr>
                      <a:r>
                        <a:rPr lang="en-US" sz="1100" b="0" dirty="0"/>
                        <a:t>Pneumonitis</a:t>
                      </a:r>
                    </a:p>
                  </a:txBody>
                  <a:tcPr/>
                </a:tc>
                <a:tc>
                  <a:txBody>
                    <a:bodyPr/>
                    <a:lstStyle/>
                    <a:p>
                      <a:pPr algn="ctr"/>
                      <a:r>
                        <a:rPr lang="en-US" sz="1100" b="0" dirty="0"/>
                        <a:t>5 (1.3)</a:t>
                      </a:r>
                    </a:p>
                  </a:txBody>
                  <a:tcPr/>
                </a:tc>
                <a:tc>
                  <a:txBody>
                    <a:bodyPr/>
                    <a:lstStyle/>
                    <a:p>
                      <a:pPr algn="ctr"/>
                      <a:r>
                        <a:rPr lang="en-US" sz="1100" b="0" dirty="0"/>
                        <a:t>0</a:t>
                      </a:r>
                    </a:p>
                  </a:txBody>
                  <a:tcPr/>
                </a:tc>
                <a:tc>
                  <a:txBody>
                    <a:bodyPr/>
                    <a:lstStyle/>
                    <a:p>
                      <a:pPr algn="ctr"/>
                      <a:r>
                        <a:rPr lang="en-US" sz="1100" b="0" dirty="0"/>
                        <a:t>4 (1.0)</a:t>
                      </a:r>
                    </a:p>
                  </a:txBody>
                  <a:tcPr/>
                </a:tc>
                <a:tc>
                  <a:txBody>
                    <a:bodyPr/>
                    <a:lstStyle/>
                    <a:p>
                      <a:pPr algn="ctr"/>
                      <a:r>
                        <a:rPr lang="en-US" sz="1100" b="0" dirty="0"/>
                        <a:t>1 (0.3)</a:t>
                      </a:r>
                    </a:p>
                  </a:txBody>
                  <a:tcPr/>
                </a:tc>
                <a:tc>
                  <a:txBody>
                    <a:bodyPr/>
                    <a:lstStyle/>
                    <a:p>
                      <a:pPr algn="ctr"/>
                      <a:r>
                        <a:rPr lang="en-US" sz="1100" b="0" dirty="0"/>
                        <a:t>3 (0.8)</a:t>
                      </a:r>
                    </a:p>
                  </a:txBody>
                  <a:tcPr/>
                </a:tc>
                <a:tc>
                  <a:txBody>
                    <a:bodyPr/>
                    <a:lstStyle/>
                    <a:p>
                      <a:pPr algn="ctr"/>
                      <a:r>
                        <a:rPr lang="en-US" sz="1100" b="0" dirty="0"/>
                        <a:t>1 (0.3)</a:t>
                      </a:r>
                    </a:p>
                  </a:txBody>
                  <a:tcPr/>
                </a:tc>
                <a:tc>
                  <a:txBody>
                    <a:bodyPr/>
                    <a:lstStyle/>
                    <a:p>
                      <a:pPr algn="ctr"/>
                      <a:r>
                        <a:rPr lang="en-US" sz="1100" b="0" dirty="0"/>
                        <a:t>3 (0.8)</a:t>
                      </a:r>
                    </a:p>
                  </a:txBody>
                  <a:tcPr/>
                </a:tc>
                <a:tc>
                  <a:txBody>
                    <a:bodyPr/>
                    <a:lstStyle/>
                    <a:p>
                      <a:pPr algn="ctr"/>
                      <a:r>
                        <a:rPr lang="en-US" sz="1100" b="0" dirty="0"/>
                        <a:t>2 (0.5)</a:t>
                      </a:r>
                    </a:p>
                  </a:txBody>
                  <a:tcPr/>
                </a:tc>
                <a:extLst>
                  <a:ext uri="{0D108BD9-81ED-4DB2-BD59-A6C34878D82A}">
                    <a16:rowId xmlns:a16="http://schemas.microsoft.com/office/drawing/2014/main" val="953174232"/>
                  </a:ext>
                </a:extLst>
              </a:tr>
              <a:tr h="134682">
                <a:tc>
                  <a:txBody>
                    <a:bodyPr/>
                    <a:lstStyle/>
                    <a:p>
                      <a:pPr marL="0" indent="184150">
                        <a:tabLst/>
                      </a:pPr>
                      <a:r>
                        <a:rPr lang="en-US" sz="1100" b="0" dirty="0"/>
                        <a:t>Hepatic events </a:t>
                      </a:r>
                    </a:p>
                  </a:txBody>
                  <a:tcPr/>
                </a:tc>
                <a:tc>
                  <a:txBody>
                    <a:bodyPr/>
                    <a:lstStyle/>
                    <a:p>
                      <a:pPr algn="ctr"/>
                      <a:r>
                        <a:rPr lang="en-US" sz="1100" b="0" dirty="0"/>
                        <a:t>29 (7.5)</a:t>
                      </a:r>
                    </a:p>
                  </a:txBody>
                  <a:tcPr/>
                </a:tc>
                <a:tc>
                  <a:txBody>
                    <a:bodyPr/>
                    <a:lstStyle/>
                    <a:p>
                      <a:pPr algn="ctr"/>
                      <a:r>
                        <a:rPr lang="en-US" sz="1100" b="0" dirty="0"/>
                        <a:t>16 (4.1)</a:t>
                      </a:r>
                    </a:p>
                  </a:txBody>
                  <a:tcPr/>
                </a:tc>
                <a:tc>
                  <a:txBody>
                    <a:bodyPr/>
                    <a:lstStyle/>
                    <a:p>
                      <a:pPr algn="ctr"/>
                      <a:r>
                        <a:rPr lang="en-US" sz="1100" b="0" dirty="0"/>
                        <a:t>29 (7.5)</a:t>
                      </a:r>
                    </a:p>
                  </a:txBody>
                  <a:tcPr/>
                </a:tc>
                <a:tc>
                  <a:txBody>
                    <a:bodyPr/>
                    <a:lstStyle/>
                    <a:p>
                      <a:pPr algn="ctr"/>
                      <a:r>
                        <a:rPr lang="en-US" sz="1100" b="0" dirty="0"/>
                        <a:t>9 (2.3)</a:t>
                      </a:r>
                    </a:p>
                  </a:txBody>
                  <a:tcPr/>
                </a:tc>
                <a:tc>
                  <a:txBody>
                    <a:bodyPr/>
                    <a:lstStyle/>
                    <a:p>
                      <a:pPr algn="ctr"/>
                      <a:r>
                        <a:rPr lang="en-US" sz="1100" b="0" dirty="0"/>
                        <a:t>26 (6.7)</a:t>
                      </a:r>
                    </a:p>
                  </a:txBody>
                  <a:tcPr/>
                </a:tc>
                <a:tc>
                  <a:txBody>
                    <a:bodyPr/>
                    <a:lstStyle/>
                    <a:p>
                      <a:pPr algn="ctr"/>
                      <a:r>
                        <a:rPr lang="en-US" sz="1100" b="0" dirty="0"/>
                        <a:t>17 (4.4)</a:t>
                      </a:r>
                    </a:p>
                  </a:txBody>
                  <a:tcPr/>
                </a:tc>
                <a:tc>
                  <a:txBody>
                    <a:bodyPr/>
                    <a:lstStyle/>
                    <a:p>
                      <a:pPr algn="ctr"/>
                      <a:r>
                        <a:rPr lang="en-US" sz="1100" b="0" dirty="0"/>
                        <a:t>25 (6.4)</a:t>
                      </a:r>
                    </a:p>
                  </a:txBody>
                  <a:tcPr/>
                </a:tc>
                <a:tc>
                  <a:txBody>
                    <a:bodyPr/>
                    <a:lstStyle/>
                    <a:p>
                      <a:pPr algn="ctr"/>
                      <a:r>
                        <a:rPr lang="en-US" sz="1100" b="0" dirty="0"/>
                        <a:t>5 (1.3)</a:t>
                      </a:r>
                    </a:p>
                  </a:txBody>
                  <a:tcPr/>
                </a:tc>
                <a:extLst>
                  <a:ext uri="{0D108BD9-81ED-4DB2-BD59-A6C34878D82A}">
                    <a16:rowId xmlns:a16="http://schemas.microsoft.com/office/drawing/2014/main" val="2392566349"/>
                  </a:ext>
                </a:extLst>
              </a:tr>
              <a:tr h="134682">
                <a:tc>
                  <a:txBody>
                    <a:bodyPr/>
                    <a:lstStyle/>
                    <a:p>
                      <a:pPr marL="0" indent="184150">
                        <a:tabLst/>
                      </a:pPr>
                      <a:r>
                        <a:rPr lang="en-US" sz="1100" b="0" dirty="0"/>
                        <a:t>Diarrhea/colitis</a:t>
                      </a:r>
                    </a:p>
                  </a:txBody>
                  <a:tcPr/>
                </a:tc>
                <a:tc>
                  <a:txBody>
                    <a:bodyPr/>
                    <a:lstStyle/>
                    <a:p>
                      <a:pPr algn="ctr"/>
                      <a:r>
                        <a:rPr lang="en-US" sz="1100" b="0" dirty="0"/>
                        <a:t>23 (5.9)</a:t>
                      </a:r>
                    </a:p>
                  </a:txBody>
                  <a:tcPr/>
                </a:tc>
                <a:tc>
                  <a:txBody>
                    <a:bodyPr/>
                    <a:lstStyle/>
                    <a:p>
                      <a:pPr algn="ctr"/>
                      <a:r>
                        <a:rPr lang="en-US" sz="1100" b="0" dirty="0"/>
                        <a:t>14 (3.6)</a:t>
                      </a:r>
                    </a:p>
                  </a:txBody>
                  <a:tcPr/>
                </a:tc>
                <a:tc>
                  <a:txBody>
                    <a:bodyPr/>
                    <a:lstStyle/>
                    <a:p>
                      <a:pPr algn="ctr"/>
                      <a:r>
                        <a:rPr lang="en-US" sz="1100" b="0" dirty="0"/>
                        <a:t>20 (5.2)</a:t>
                      </a:r>
                    </a:p>
                  </a:txBody>
                  <a:tcPr/>
                </a:tc>
                <a:tc>
                  <a:txBody>
                    <a:bodyPr/>
                    <a:lstStyle/>
                    <a:p>
                      <a:pPr algn="ctr"/>
                      <a:r>
                        <a:rPr lang="en-US" sz="1100" b="0" dirty="0"/>
                        <a:t>5 (1.3)</a:t>
                      </a:r>
                    </a:p>
                  </a:txBody>
                  <a:tcPr/>
                </a:tc>
                <a:tc>
                  <a:txBody>
                    <a:bodyPr/>
                    <a:lstStyle/>
                    <a:p>
                      <a:pPr algn="ctr"/>
                      <a:r>
                        <a:rPr lang="en-US" sz="1100" b="0" dirty="0"/>
                        <a:t>3 (0.8)</a:t>
                      </a:r>
                    </a:p>
                  </a:txBody>
                  <a:tcPr/>
                </a:tc>
                <a:tc>
                  <a:txBody>
                    <a:bodyPr/>
                    <a:lstStyle/>
                    <a:p>
                      <a:pPr algn="ctr"/>
                      <a:r>
                        <a:rPr lang="en-US" sz="1100" b="0" dirty="0"/>
                        <a:t>1 (0.3)</a:t>
                      </a:r>
                    </a:p>
                  </a:txBody>
                  <a:tcPr/>
                </a:tc>
                <a:tc>
                  <a:txBody>
                    <a:bodyPr/>
                    <a:lstStyle/>
                    <a:p>
                      <a:pPr algn="ctr"/>
                      <a:r>
                        <a:rPr lang="en-US" sz="1100" b="0" dirty="0"/>
                        <a:t>2 (0.5)</a:t>
                      </a:r>
                    </a:p>
                  </a:txBody>
                  <a:tcPr/>
                </a:tc>
                <a:tc>
                  <a:txBody>
                    <a:bodyPr/>
                    <a:lstStyle/>
                    <a:p>
                      <a:pPr algn="ctr"/>
                      <a:r>
                        <a:rPr lang="en-US" sz="1100" b="0" dirty="0"/>
                        <a:t>1 (0.3)</a:t>
                      </a:r>
                    </a:p>
                  </a:txBody>
                  <a:tcPr/>
                </a:tc>
                <a:extLst>
                  <a:ext uri="{0D108BD9-81ED-4DB2-BD59-A6C34878D82A}">
                    <a16:rowId xmlns:a16="http://schemas.microsoft.com/office/drawing/2014/main" val="2604903863"/>
                  </a:ext>
                </a:extLst>
              </a:tr>
              <a:tr h="134682">
                <a:tc>
                  <a:txBody>
                    <a:bodyPr/>
                    <a:lstStyle/>
                    <a:p>
                      <a:pPr marL="0" indent="184150">
                        <a:tabLst/>
                      </a:pPr>
                      <a:r>
                        <a:rPr lang="en-US" sz="1100" b="0" dirty="0"/>
                        <a:t>Adrenal insufficiency</a:t>
                      </a:r>
                    </a:p>
                  </a:txBody>
                  <a:tcPr/>
                </a:tc>
                <a:tc>
                  <a:txBody>
                    <a:bodyPr/>
                    <a:lstStyle/>
                    <a:p>
                      <a:pPr algn="ctr"/>
                      <a:r>
                        <a:rPr lang="en-US" sz="1100" b="0" dirty="0"/>
                        <a:t>6 (1.5)</a:t>
                      </a:r>
                    </a:p>
                  </a:txBody>
                  <a:tcPr/>
                </a:tc>
                <a:tc>
                  <a:txBody>
                    <a:bodyPr/>
                    <a:lstStyle/>
                    <a:p>
                      <a:pPr algn="ctr"/>
                      <a:r>
                        <a:rPr lang="en-US" sz="1100" b="0" dirty="0"/>
                        <a:t>1 (0.3)</a:t>
                      </a:r>
                    </a:p>
                  </a:txBody>
                  <a:tcPr/>
                </a:tc>
                <a:tc>
                  <a:txBody>
                    <a:bodyPr/>
                    <a:lstStyle/>
                    <a:p>
                      <a:pPr algn="ctr"/>
                      <a:r>
                        <a:rPr lang="en-US" sz="1100" b="0" dirty="0"/>
                        <a:t>1 (0.3)</a:t>
                      </a:r>
                    </a:p>
                  </a:txBody>
                  <a:tcPr/>
                </a:tc>
                <a:tc>
                  <a:txBody>
                    <a:bodyPr/>
                    <a:lstStyle/>
                    <a:p>
                      <a:pPr algn="ctr"/>
                      <a:r>
                        <a:rPr lang="en-US" sz="1100" b="0" dirty="0"/>
                        <a:t>0</a:t>
                      </a:r>
                    </a:p>
                  </a:txBody>
                  <a:tcPr/>
                </a:tc>
                <a:tc>
                  <a:txBody>
                    <a:bodyPr/>
                    <a:lstStyle/>
                    <a:p>
                      <a:pPr algn="ctr"/>
                      <a:r>
                        <a:rPr lang="en-US" sz="1100" b="0" dirty="0"/>
                        <a:t>6 (1.5)</a:t>
                      </a:r>
                    </a:p>
                  </a:txBody>
                  <a:tcPr/>
                </a:tc>
                <a:tc>
                  <a:txBody>
                    <a:bodyPr/>
                    <a:lstStyle/>
                    <a:p>
                      <a:pPr algn="ctr"/>
                      <a:r>
                        <a:rPr lang="en-US" sz="1100" b="0" dirty="0"/>
                        <a:t>3 (0.8)</a:t>
                      </a:r>
                    </a:p>
                  </a:txBody>
                  <a:tcPr/>
                </a:tc>
                <a:tc>
                  <a:txBody>
                    <a:bodyPr/>
                    <a:lstStyle/>
                    <a:p>
                      <a:pPr algn="ctr"/>
                      <a:r>
                        <a:rPr lang="en-US" sz="1100" b="0" dirty="0"/>
                        <a:t>3 (0.8)</a:t>
                      </a:r>
                    </a:p>
                  </a:txBody>
                  <a:tcPr/>
                </a:tc>
                <a:tc>
                  <a:txBody>
                    <a:bodyPr/>
                    <a:lstStyle/>
                    <a:p>
                      <a:pPr algn="ctr"/>
                      <a:r>
                        <a:rPr lang="en-US" sz="1100" b="0" dirty="0"/>
                        <a:t>0</a:t>
                      </a:r>
                    </a:p>
                  </a:txBody>
                  <a:tcPr/>
                </a:tc>
                <a:extLst>
                  <a:ext uri="{0D108BD9-81ED-4DB2-BD59-A6C34878D82A}">
                    <a16:rowId xmlns:a16="http://schemas.microsoft.com/office/drawing/2014/main" val="3685491472"/>
                  </a:ext>
                </a:extLst>
              </a:tr>
              <a:tr h="134682">
                <a:tc>
                  <a:txBody>
                    <a:bodyPr/>
                    <a:lstStyle/>
                    <a:p>
                      <a:pPr marL="0" indent="184150">
                        <a:tabLst/>
                      </a:pPr>
                      <a:r>
                        <a:rPr lang="en-US" sz="1100" b="0" dirty="0"/>
                        <a:t>Hyperthyroid events</a:t>
                      </a:r>
                    </a:p>
                  </a:txBody>
                  <a:tcPr/>
                </a:tc>
                <a:tc>
                  <a:txBody>
                    <a:bodyPr/>
                    <a:lstStyle/>
                    <a:p>
                      <a:pPr algn="ctr"/>
                      <a:r>
                        <a:rPr lang="en-US" sz="1100" b="0" dirty="0"/>
                        <a:t>18 (4.6)</a:t>
                      </a:r>
                    </a:p>
                  </a:txBody>
                  <a:tcPr/>
                </a:tc>
                <a:tc>
                  <a:txBody>
                    <a:bodyPr/>
                    <a:lstStyle/>
                    <a:p>
                      <a:pPr algn="ctr"/>
                      <a:r>
                        <a:rPr lang="en-US" sz="1100" b="0" dirty="0"/>
                        <a:t>1 (0.3)</a:t>
                      </a:r>
                    </a:p>
                  </a:txBody>
                  <a:tcPr/>
                </a:tc>
                <a:tc>
                  <a:txBody>
                    <a:bodyPr/>
                    <a:lstStyle/>
                    <a:p>
                      <a:pPr algn="ctr"/>
                      <a:r>
                        <a:rPr lang="en-US" sz="1100" b="0" dirty="0"/>
                        <a:t>2 (0.5)</a:t>
                      </a:r>
                    </a:p>
                  </a:txBody>
                  <a:tcPr/>
                </a:tc>
                <a:tc>
                  <a:txBody>
                    <a:bodyPr/>
                    <a:lstStyle/>
                    <a:p>
                      <a:pPr algn="ctr"/>
                      <a:r>
                        <a:rPr lang="en-US" sz="1100" b="0" dirty="0"/>
                        <a:t>0</a:t>
                      </a:r>
                    </a:p>
                  </a:txBody>
                  <a:tcPr/>
                </a:tc>
                <a:tc>
                  <a:txBody>
                    <a:bodyPr/>
                    <a:lstStyle/>
                    <a:p>
                      <a:pPr algn="ctr"/>
                      <a:r>
                        <a:rPr lang="en-US" sz="1100" b="0" dirty="0"/>
                        <a:t>4 (1.0)</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extLst>
                  <a:ext uri="{0D108BD9-81ED-4DB2-BD59-A6C34878D82A}">
                    <a16:rowId xmlns:a16="http://schemas.microsoft.com/office/drawing/2014/main" val="341284951"/>
                  </a:ext>
                </a:extLst>
              </a:tr>
              <a:tr h="134682">
                <a:tc>
                  <a:txBody>
                    <a:bodyPr/>
                    <a:lstStyle/>
                    <a:p>
                      <a:pPr marL="0" indent="184150">
                        <a:tabLst/>
                      </a:pPr>
                      <a:r>
                        <a:rPr lang="en-US" sz="1100" b="0" dirty="0" err="1"/>
                        <a:t>Hypophysitis</a:t>
                      </a:r>
                      <a:endParaRPr lang="en-US" sz="1100" b="0" dirty="0"/>
                    </a:p>
                  </a:txBody>
                  <a:tcPr/>
                </a:tc>
                <a:tc>
                  <a:txBody>
                    <a:bodyPr/>
                    <a:lstStyle/>
                    <a:p>
                      <a:pPr algn="ctr"/>
                      <a:r>
                        <a:rPr lang="en-US" sz="1100" b="0" dirty="0"/>
                        <a:t>4 (1.0)</a:t>
                      </a:r>
                    </a:p>
                  </a:txBody>
                  <a:tcPr/>
                </a:tc>
                <a:tc>
                  <a:txBody>
                    <a:bodyPr/>
                    <a:lstStyle/>
                    <a:p>
                      <a:pPr algn="ctr"/>
                      <a:r>
                        <a:rPr lang="en-US" sz="1100" b="0" dirty="0"/>
                        <a:t>0</a:t>
                      </a:r>
                    </a:p>
                  </a:txBody>
                  <a:tcPr/>
                </a:tc>
                <a:tc>
                  <a:txBody>
                    <a:bodyPr/>
                    <a:lstStyle/>
                    <a:p>
                      <a:pPr algn="ctr"/>
                      <a:r>
                        <a:rPr lang="en-US" sz="1100" b="0" dirty="0"/>
                        <a:t>1 (0.3)</a:t>
                      </a:r>
                    </a:p>
                  </a:txBody>
                  <a:tcPr/>
                </a:tc>
                <a:tc>
                  <a:txBody>
                    <a:bodyPr/>
                    <a:lstStyle/>
                    <a:p>
                      <a:pPr algn="ctr"/>
                      <a:r>
                        <a:rPr lang="en-US" sz="1100" b="0" dirty="0"/>
                        <a:t>0</a:t>
                      </a:r>
                    </a:p>
                  </a:txBody>
                  <a:tcPr/>
                </a:tc>
                <a:tc>
                  <a:txBody>
                    <a:bodyPr/>
                    <a:lstStyle/>
                    <a:p>
                      <a:pPr algn="ctr"/>
                      <a:r>
                        <a:rPr lang="en-US" sz="1100" b="0" dirty="0"/>
                        <a:t>1 (0.3)</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extLst>
                  <a:ext uri="{0D108BD9-81ED-4DB2-BD59-A6C34878D82A}">
                    <a16:rowId xmlns:a16="http://schemas.microsoft.com/office/drawing/2014/main" val="2503891915"/>
                  </a:ext>
                </a:extLst>
              </a:tr>
              <a:tr h="134682">
                <a:tc>
                  <a:txBody>
                    <a:bodyPr/>
                    <a:lstStyle/>
                    <a:p>
                      <a:pPr marL="0" indent="184150">
                        <a:tabLst/>
                      </a:pPr>
                      <a:r>
                        <a:rPr lang="en-US" sz="1100" b="0" dirty="0"/>
                        <a:t>Hypothyroid events</a:t>
                      </a:r>
                    </a:p>
                  </a:txBody>
                  <a:tcPr/>
                </a:tc>
                <a:tc>
                  <a:txBody>
                    <a:bodyPr/>
                    <a:lstStyle/>
                    <a:p>
                      <a:pPr algn="ctr"/>
                      <a:r>
                        <a:rPr lang="en-US" sz="1100" b="0" dirty="0"/>
                        <a:t>42 (10.8)</a:t>
                      </a:r>
                    </a:p>
                  </a:txBody>
                  <a:tcPr/>
                </a:tc>
                <a:tc>
                  <a:txBody>
                    <a:bodyPr/>
                    <a:lstStyle/>
                    <a:p>
                      <a:pPr algn="ctr"/>
                      <a:r>
                        <a:rPr lang="en-US" sz="1100" b="0" dirty="0"/>
                        <a:t>0</a:t>
                      </a:r>
                    </a:p>
                  </a:txBody>
                  <a:tcPr/>
                </a:tc>
                <a:tc>
                  <a:txBody>
                    <a:bodyPr/>
                    <a:lstStyle/>
                    <a:p>
                      <a:pPr algn="ctr"/>
                      <a:r>
                        <a:rPr lang="en-US" sz="1100" b="0" dirty="0"/>
                        <a:t>1 (0.3)</a:t>
                      </a:r>
                    </a:p>
                  </a:txBody>
                  <a:tcPr/>
                </a:tc>
                <a:tc>
                  <a:txBody>
                    <a:bodyPr/>
                    <a:lstStyle/>
                    <a:p>
                      <a:pPr algn="ctr"/>
                      <a:r>
                        <a:rPr lang="en-US" sz="1100" b="0" dirty="0"/>
                        <a:t>0</a:t>
                      </a:r>
                    </a:p>
                  </a:txBody>
                  <a:tcPr/>
                </a:tc>
                <a:tc>
                  <a:txBody>
                    <a:bodyPr/>
                    <a:lstStyle/>
                    <a:p>
                      <a:pPr algn="ctr"/>
                      <a:r>
                        <a:rPr lang="en-US" sz="1100" b="0" dirty="0"/>
                        <a:t>19 (4.9)</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extLst>
                  <a:ext uri="{0D108BD9-81ED-4DB2-BD59-A6C34878D82A}">
                    <a16:rowId xmlns:a16="http://schemas.microsoft.com/office/drawing/2014/main" val="225100679"/>
                  </a:ext>
                </a:extLst>
              </a:tr>
              <a:tr h="134682">
                <a:tc>
                  <a:txBody>
                    <a:bodyPr/>
                    <a:lstStyle/>
                    <a:p>
                      <a:pPr marL="0" indent="184150">
                        <a:tabLst/>
                      </a:pPr>
                      <a:r>
                        <a:rPr lang="en-US" sz="1100" b="0" dirty="0"/>
                        <a:t>Thyroiditis</a:t>
                      </a:r>
                    </a:p>
                  </a:txBody>
                  <a:tcPr/>
                </a:tc>
                <a:tc>
                  <a:txBody>
                    <a:bodyPr/>
                    <a:lstStyle/>
                    <a:p>
                      <a:pPr algn="ctr"/>
                      <a:r>
                        <a:rPr lang="en-US" sz="1100" b="0" dirty="0"/>
                        <a:t>6 (1.5)</a:t>
                      </a:r>
                    </a:p>
                  </a:txBody>
                  <a:tcPr/>
                </a:tc>
                <a:tc>
                  <a:txBody>
                    <a:bodyPr/>
                    <a:lstStyle/>
                    <a:p>
                      <a:pPr algn="ctr"/>
                      <a:r>
                        <a:rPr lang="en-US" sz="1100" b="0" dirty="0"/>
                        <a:t>0</a:t>
                      </a:r>
                    </a:p>
                  </a:txBody>
                  <a:tcPr/>
                </a:tc>
                <a:tc>
                  <a:txBody>
                    <a:bodyPr/>
                    <a:lstStyle/>
                    <a:p>
                      <a:pPr algn="ctr"/>
                      <a:r>
                        <a:rPr lang="en-US" sz="1100" b="0" dirty="0"/>
                        <a:t>1 (0.3)</a:t>
                      </a:r>
                    </a:p>
                  </a:txBody>
                  <a:tcPr/>
                </a:tc>
                <a:tc>
                  <a:txBody>
                    <a:bodyPr/>
                    <a:lstStyle/>
                    <a:p>
                      <a:pPr algn="ctr"/>
                      <a:r>
                        <a:rPr lang="en-US" sz="1100" b="0" dirty="0"/>
                        <a:t>0</a:t>
                      </a:r>
                    </a:p>
                  </a:txBody>
                  <a:tcPr/>
                </a:tc>
                <a:tc>
                  <a:txBody>
                    <a:bodyPr/>
                    <a:lstStyle/>
                    <a:p>
                      <a:pPr algn="ctr"/>
                      <a:r>
                        <a:rPr lang="en-US" sz="1100" b="0" dirty="0"/>
                        <a:t>2 (0.5)</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extLst>
                  <a:ext uri="{0D108BD9-81ED-4DB2-BD59-A6C34878D82A}">
                    <a16:rowId xmlns:a16="http://schemas.microsoft.com/office/drawing/2014/main" val="2638897487"/>
                  </a:ext>
                </a:extLst>
              </a:tr>
              <a:tr h="134682">
                <a:tc>
                  <a:txBody>
                    <a:bodyPr/>
                    <a:lstStyle/>
                    <a:p>
                      <a:pPr marL="0" indent="184150">
                        <a:tabLst/>
                      </a:pPr>
                      <a:r>
                        <a:rPr lang="en-US" sz="1100" b="0" dirty="0"/>
                        <a:t>Renal events </a:t>
                      </a:r>
                    </a:p>
                  </a:txBody>
                  <a:tcPr/>
                </a:tc>
                <a:tc>
                  <a:txBody>
                    <a:bodyPr/>
                    <a:lstStyle/>
                    <a:p>
                      <a:pPr algn="ctr"/>
                      <a:r>
                        <a:rPr lang="en-US" sz="1100" b="0" dirty="0"/>
                        <a:t>4 (1.0)</a:t>
                      </a:r>
                    </a:p>
                  </a:txBody>
                  <a:tcPr/>
                </a:tc>
                <a:tc>
                  <a:txBody>
                    <a:bodyPr/>
                    <a:lstStyle/>
                    <a:p>
                      <a:pPr algn="ctr"/>
                      <a:r>
                        <a:rPr lang="en-US" sz="1100" b="0" dirty="0"/>
                        <a:t>2 (0.5)</a:t>
                      </a:r>
                    </a:p>
                  </a:txBody>
                  <a:tcPr/>
                </a:tc>
                <a:tc>
                  <a:txBody>
                    <a:bodyPr/>
                    <a:lstStyle/>
                    <a:p>
                      <a:pPr algn="ctr"/>
                      <a:r>
                        <a:rPr lang="en-US" sz="1100" b="0" dirty="0"/>
                        <a:t>3 (0.8)</a:t>
                      </a:r>
                    </a:p>
                  </a:txBody>
                  <a:tcPr/>
                </a:tc>
                <a:tc>
                  <a:txBody>
                    <a:bodyPr/>
                    <a:lstStyle/>
                    <a:p>
                      <a:pPr algn="ctr"/>
                      <a:r>
                        <a:rPr lang="en-US" sz="1100" b="0" dirty="0"/>
                        <a:t>2 (0.5)</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tc>
                  <a:txBody>
                    <a:bodyPr/>
                    <a:lstStyle/>
                    <a:p>
                      <a:pPr algn="ctr"/>
                      <a:r>
                        <a:rPr lang="en-US" sz="1100" b="0" dirty="0"/>
                        <a:t>0</a:t>
                      </a:r>
                    </a:p>
                  </a:txBody>
                  <a:tcPr/>
                </a:tc>
                <a:extLst>
                  <a:ext uri="{0D108BD9-81ED-4DB2-BD59-A6C34878D82A}">
                    <a16:rowId xmlns:a16="http://schemas.microsoft.com/office/drawing/2014/main" val="3700996716"/>
                  </a:ext>
                </a:extLst>
              </a:tr>
              <a:tr h="134682">
                <a:tc>
                  <a:txBody>
                    <a:bodyPr/>
                    <a:lstStyle/>
                    <a:p>
                      <a:pPr marL="0" indent="184150">
                        <a:tabLst/>
                      </a:pPr>
                      <a:r>
                        <a:rPr lang="en-US" sz="1100" b="0" dirty="0"/>
                        <a:t>Dermatitis/rash</a:t>
                      </a:r>
                    </a:p>
                  </a:txBody>
                  <a:tcPr/>
                </a:tc>
                <a:tc>
                  <a:txBody>
                    <a:bodyPr/>
                    <a:lstStyle/>
                    <a:p>
                      <a:pPr algn="ctr"/>
                      <a:r>
                        <a:rPr lang="en-US" sz="1100" b="0" dirty="0"/>
                        <a:t>19 (4.9)</a:t>
                      </a:r>
                    </a:p>
                  </a:txBody>
                  <a:tcPr/>
                </a:tc>
                <a:tc>
                  <a:txBody>
                    <a:bodyPr/>
                    <a:lstStyle/>
                    <a:p>
                      <a:pPr algn="ctr"/>
                      <a:r>
                        <a:rPr lang="en-US" sz="1100" b="0" dirty="0"/>
                        <a:t>7 (1.8)</a:t>
                      </a:r>
                    </a:p>
                  </a:txBody>
                  <a:tcPr/>
                </a:tc>
                <a:tc>
                  <a:txBody>
                    <a:bodyPr/>
                    <a:lstStyle/>
                    <a:p>
                      <a:pPr algn="ctr"/>
                      <a:r>
                        <a:rPr lang="en-US" sz="1100" b="0" dirty="0"/>
                        <a:t>12 (3.1)</a:t>
                      </a:r>
                    </a:p>
                  </a:txBody>
                  <a:tcPr/>
                </a:tc>
                <a:tc>
                  <a:txBody>
                    <a:bodyPr/>
                    <a:lstStyle/>
                    <a:p>
                      <a:pPr algn="ctr"/>
                      <a:r>
                        <a:rPr lang="en-US" sz="1100" b="0" dirty="0"/>
                        <a:t>2 (0.5)</a:t>
                      </a:r>
                    </a:p>
                  </a:txBody>
                  <a:tcPr/>
                </a:tc>
                <a:tc>
                  <a:txBody>
                    <a:bodyPr/>
                    <a:lstStyle/>
                    <a:p>
                      <a:pPr algn="ctr"/>
                      <a:r>
                        <a:rPr lang="en-US" sz="1100" b="0" dirty="0"/>
                        <a:t>3 (0.8)</a:t>
                      </a:r>
                    </a:p>
                  </a:txBody>
                  <a:tcPr/>
                </a:tc>
                <a:tc>
                  <a:txBody>
                    <a:bodyPr/>
                    <a:lstStyle/>
                    <a:p>
                      <a:pPr algn="ctr"/>
                      <a:r>
                        <a:rPr lang="en-US" sz="1100" b="0" dirty="0"/>
                        <a:t>1 (0.3)</a:t>
                      </a:r>
                    </a:p>
                  </a:txBody>
                  <a:tcPr/>
                </a:tc>
                <a:tc>
                  <a:txBody>
                    <a:bodyPr/>
                    <a:lstStyle/>
                    <a:p>
                      <a:pPr algn="ctr"/>
                      <a:r>
                        <a:rPr lang="en-US" sz="1100" b="0" dirty="0"/>
                        <a:t>3 (0.8)</a:t>
                      </a:r>
                    </a:p>
                  </a:txBody>
                  <a:tcPr/>
                </a:tc>
                <a:tc>
                  <a:txBody>
                    <a:bodyPr/>
                    <a:lstStyle/>
                    <a:p>
                      <a:pPr algn="ctr"/>
                      <a:r>
                        <a:rPr lang="en-US" sz="1100" b="0" dirty="0"/>
                        <a:t>1 (0.3)</a:t>
                      </a:r>
                    </a:p>
                  </a:txBody>
                  <a:tcPr/>
                </a:tc>
                <a:extLst>
                  <a:ext uri="{0D108BD9-81ED-4DB2-BD59-A6C34878D82A}">
                    <a16:rowId xmlns:a16="http://schemas.microsoft.com/office/drawing/2014/main" val="3031584043"/>
                  </a:ext>
                </a:extLst>
              </a:tr>
              <a:tr h="134682">
                <a:tc>
                  <a:txBody>
                    <a:bodyPr/>
                    <a:lstStyle/>
                    <a:p>
                      <a:pPr marL="0" indent="184150">
                        <a:tabLst/>
                      </a:pPr>
                      <a:r>
                        <a:rPr lang="en-US" sz="1100" b="0" dirty="0"/>
                        <a:t>Pancreatic events</a:t>
                      </a:r>
                    </a:p>
                  </a:txBody>
                  <a:tcPr/>
                </a:tc>
                <a:tc>
                  <a:txBody>
                    <a:bodyPr/>
                    <a:lstStyle/>
                    <a:p>
                      <a:pPr algn="ctr"/>
                      <a:r>
                        <a:rPr lang="en-US" sz="1100" b="0" dirty="0"/>
                        <a:t>9 (2.3)</a:t>
                      </a:r>
                    </a:p>
                  </a:txBody>
                  <a:tcPr/>
                </a:tc>
                <a:tc>
                  <a:txBody>
                    <a:bodyPr/>
                    <a:lstStyle/>
                    <a:p>
                      <a:pPr algn="ctr"/>
                      <a:r>
                        <a:rPr lang="en-US" sz="1100" b="0" dirty="0"/>
                        <a:t>7 (1.8)</a:t>
                      </a:r>
                    </a:p>
                  </a:txBody>
                  <a:tcPr/>
                </a:tc>
                <a:tc>
                  <a:txBody>
                    <a:bodyPr/>
                    <a:lstStyle/>
                    <a:p>
                      <a:pPr algn="ctr"/>
                      <a:r>
                        <a:rPr lang="en-US" sz="1100" b="0" dirty="0"/>
                        <a:t>7 (1.8)</a:t>
                      </a:r>
                    </a:p>
                  </a:txBody>
                  <a:tcPr/>
                </a:tc>
                <a:tc>
                  <a:txBody>
                    <a:bodyPr/>
                    <a:lstStyle/>
                    <a:p>
                      <a:pPr algn="ctr"/>
                      <a:r>
                        <a:rPr lang="en-US" sz="1100" b="0" dirty="0"/>
                        <a:t>0</a:t>
                      </a:r>
                    </a:p>
                  </a:txBody>
                  <a:tcPr/>
                </a:tc>
                <a:tc>
                  <a:txBody>
                    <a:bodyPr/>
                    <a:lstStyle/>
                    <a:p>
                      <a:pPr algn="ctr"/>
                      <a:r>
                        <a:rPr lang="en-US" sz="1100" b="0" dirty="0"/>
                        <a:t>2 (0.5)</a:t>
                      </a:r>
                    </a:p>
                  </a:txBody>
                  <a:tcPr/>
                </a:tc>
                <a:tc>
                  <a:txBody>
                    <a:bodyPr/>
                    <a:lstStyle/>
                    <a:p>
                      <a:pPr algn="ctr"/>
                      <a:r>
                        <a:rPr lang="en-US" sz="1100" b="0" dirty="0"/>
                        <a:t>1 (0.3)</a:t>
                      </a:r>
                    </a:p>
                  </a:txBody>
                  <a:tcPr/>
                </a:tc>
                <a:tc>
                  <a:txBody>
                    <a:bodyPr/>
                    <a:lstStyle/>
                    <a:p>
                      <a:pPr algn="ctr"/>
                      <a:r>
                        <a:rPr lang="en-US" sz="1100" b="0" dirty="0"/>
                        <a:t>2 (0.5)</a:t>
                      </a:r>
                    </a:p>
                  </a:txBody>
                  <a:tcPr/>
                </a:tc>
                <a:tc>
                  <a:txBody>
                    <a:bodyPr/>
                    <a:lstStyle/>
                    <a:p>
                      <a:pPr algn="ctr"/>
                      <a:r>
                        <a:rPr lang="en-US" sz="1100" b="0" dirty="0"/>
                        <a:t>0</a:t>
                      </a:r>
                    </a:p>
                  </a:txBody>
                  <a:tcPr/>
                </a:tc>
                <a:extLst>
                  <a:ext uri="{0D108BD9-81ED-4DB2-BD59-A6C34878D82A}">
                    <a16:rowId xmlns:a16="http://schemas.microsoft.com/office/drawing/2014/main" val="37835403"/>
                  </a:ext>
                </a:extLst>
              </a:tr>
              <a:tr h="134682">
                <a:tc gridSpan="9">
                  <a:txBody>
                    <a:bodyPr/>
                    <a:lstStyle/>
                    <a:p>
                      <a:pPr marL="0" indent="9525">
                        <a:tabLst/>
                      </a:pPr>
                      <a:r>
                        <a:rPr lang="en-US" sz="1000" b="0" dirty="0">
                          <a:solidFill>
                            <a:srgbClr val="5D8298"/>
                          </a:solidFill>
                        </a:rPr>
                        <a:t>Includes adverse events with onset or increase in severity on or after the date of the first dose through 90 days following the start of the last dose or the date of initiation of the first subsequent therapy. Patients may have had &gt;1 event. Events include those that occurred in ≥1% of patients in either treatment arm.</a:t>
                      </a:r>
                    </a:p>
                  </a:txBody>
                  <a:tcPr>
                    <a:noFill/>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tc hMerge="1">
                  <a:txBody>
                    <a:bodyPr/>
                    <a:lstStyle/>
                    <a:p>
                      <a:pPr algn="ctr"/>
                      <a:endParaRPr lang="en-US" sz="1000" b="0" dirty="0"/>
                    </a:p>
                  </a:txBody>
                  <a:tcPr/>
                </a:tc>
                <a:extLst>
                  <a:ext uri="{0D108BD9-81ED-4DB2-BD59-A6C34878D82A}">
                    <a16:rowId xmlns:a16="http://schemas.microsoft.com/office/drawing/2014/main" val="2667921650"/>
                  </a:ext>
                </a:extLst>
              </a:tr>
            </a:tbl>
          </a:graphicData>
        </a:graphic>
      </p:graphicFrame>
      <p:sp>
        <p:nvSpPr>
          <p:cNvPr id="2" name="Title 1"/>
          <p:cNvSpPr>
            <a:spLocks noGrp="1"/>
          </p:cNvSpPr>
          <p:nvPr>
            <p:ph type="title"/>
          </p:nvPr>
        </p:nvSpPr>
        <p:spPr/>
        <p:txBody>
          <a:bodyPr/>
          <a:lstStyle/>
          <a:p>
            <a:r>
              <a:rPr lang="en-US" dirty="0"/>
              <a:t>Immune-mediated adverse events</a:t>
            </a:r>
          </a:p>
        </p:txBody>
      </p:sp>
      <p:sp>
        <p:nvSpPr>
          <p:cNvPr id="4" name="Slide Number Placeholder 3">
            <a:extLst>
              <a:ext uri="{FF2B5EF4-FFF2-40B4-BE49-F238E27FC236}">
                <a16:creationId xmlns:a16="http://schemas.microsoft.com/office/drawing/2014/main" id="{CB5A6670-CF76-7E46-B0CC-1E7F2B504481}"/>
              </a:ext>
            </a:extLst>
          </p:cNvPr>
          <p:cNvSpPr>
            <a:spLocks noGrp="1"/>
          </p:cNvSpPr>
          <p:nvPr>
            <p:ph type="sldNum" sz="quarter" idx="4"/>
          </p:nvPr>
        </p:nvSpPr>
        <p:spPr/>
        <p:txBody>
          <a:bodyPr/>
          <a:lstStyle/>
          <a:p>
            <a:fld id="{A8B9CA45-7916-481D-8256-1C0A03899043}" type="slidenum">
              <a:rPr lang="en-SG" smtClean="0"/>
              <a:pPr/>
              <a:t>82</a:t>
            </a:fld>
            <a:endParaRPr lang="en-SG"/>
          </a:p>
        </p:txBody>
      </p:sp>
      <p:sp>
        <p:nvSpPr>
          <p:cNvPr id="12" name="Content Placeholder 11">
            <a:extLst>
              <a:ext uri="{FF2B5EF4-FFF2-40B4-BE49-F238E27FC236}">
                <a16:creationId xmlns:a16="http://schemas.microsoft.com/office/drawing/2014/main" id="{A4822C0A-C76A-8542-8C09-2C1CDD843C9F}"/>
              </a:ext>
            </a:extLst>
          </p:cNvPr>
          <p:cNvSpPr>
            <a:spLocks noGrp="1"/>
          </p:cNvSpPr>
          <p:nvPr>
            <p:ph sz="quarter" idx="15"/>
          </p:nvPr>
        </p:nvSpPr>
        <p:spPr/>
        <p:txBody>
          <a:bodyPr/>
          <a:lstStyle/>
          <a:p>
            <a:r>
              <a:rPr lang="en-US" dirty="0"/>
              <a:t>STRIDE, Single </a:t>
            </a:r>
            <a:r>
              <a:rPr lang="en-US" dirty="0" err="1"/>
              <a:t>Tremelimumab</a:t>
            </a:r>
            <a:r>
              <a:rPr lang="en-US" dirty="0"/>
              <a:t> Regular Interval </a:t>
            </a:r>
            <a:r>
              <a:rPr lang="en-US" dirty="0" err="1"/>
              <a:t>Durvalumab</a:t>
            </a:r>
            <a:endParaRPr lang="en-US" dirty="0"/>
          </a:p>
        </p:txBody>
      </p:sp>
      <p:sp>
        <p:nvSpPr>
          <p:cNvPr id="3" name="Oval 2">
            <a:extLst>
              <a:ext uri="{FF2B5EF4-FFF2-40B4-BE49-F238E27FC236}">
                <a16:creationId xmlns:a16="http://schemas.microsoft.com/office/drawing/2014/main" id="{5635CB88-1253-4026-8843-C64C3D61E5AA}"/>
              </a:ext>
            </a:extLst>
          </p:cNvPr>
          <p:cNvSpPr/>
          <p:nvPr/>
        </p:nvSpPr>
        <p:spPr>
          <a:xfrm>
            <a:off x="5270299" y="2081005"/>
            <a:ext cx="1016000" cy="32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15" name="Oval 14">
            <a:extLst>
              <a:ext uri="{FF2B5EF4-FFF2-40B4-BE49-F238E27FC236}">
                <a16:creationId xmlns:a16="http://schemas.microsoft.com/office/drawing/2014/main" id="{7BCA7A0E-74B6-2C4B-BDFE-873D6050D1B3}"/>
              </a:ext>
            </a:extLst>
          </p:cNvPr>
          <p:cNvSpPr/>
          <p:nvPr/>
        </p:nvSpPr>
        <p:spPr>
          <a:xfrm>
            <a:off x="9483071" y="2081005"/>
            <a:ext cx="1016000" cy="324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2553385495"/>
      </p:ext>
    </p:extLst>
  </p:cSld>
  <p:clrMapOvr>
    <a:masterClrMapping/>
  </p:clrMapOvr>
  <p:transition spd="med"/>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39FC5E4D-A19E-E349-B8AE-80214D9B8F48}"/>
              </a:ext>
            </a:extLst>
          </p:cNvPr>
          <p:cNvSpPr>
            <a:spLocks noGrp="1"/>
          </p:cNvSpPr>
          <p:nvPr>
            <p:ph sz="quarter" idx="12"/>
          </p:nvPr>
        </p:nvSpPr>
        <p:spPr/>
        <p:txBody>
          <a:bodyPr/>
          <a:lstStyle/>
          <a:p>
            <a:r>
              <a:rPr lang="en-US" dirty="0"/>
              <a:t>The HIMALAYA study was a large, Phase 3 study that included a global heterogeneous population of patients with </a:t>
            </a:r>
            <a:r>
              <a:rPr lang="en-US" dirty="0" err="1"/>
              <a:t>uHCC</a:t>
            </a:r>
            <a:endParaRPr lang="en-US" dirty="0"/>
          </a:p>
          <a:p>
            <a:r>
              <a:rPr lang="en-US" dirty="0"/>
              <a:t>A single priming dose of </a:t>
            </a:r>
            <a:r>
              <a:rPr lang="en-US" dirty="0" err="1"/>
              <a:t>tremelimumab</a:t>
            </a:r>
            <a:r>
              <a:rPr lang="en-US" dirty="0"/>
              <a:t> plus regular interval </a:t>
            </a:r>
            <a:r>
              <a:rPr lang="en-US" dirty="0" err="1"/>
              <a:t>durvalumab</a:t>
            </a:r>
            <a:r>
              <a:rPr lang="en-US" dirty="0"/>
              <a:t> with the STRIDE regimen statistically significantly improved overall survival versus sorafenib</a:t>
            </a:r>
          </a:p>
          <a:p>
            <a:pPr lvl="1"/>
            <a:r>
              <a:rPr lang="en-US" dirty="0"/>
              <a:t>STRIDE appeared to provide a long-term survival benefit, with a landmark 36-month overall survival of 30.7% vs 20.2% for sorafenib</a:t>
            </a:r>
          </a:p>
          <a:p>
            <a:r>
              <a:rPr lang="en-US" dirty="0"/>
              <a:t>Overall survival for </a:t>
            </a:r>
            <a:r>
              <a:rPr lang="en-US" dirty="0" err="1"/>
              <a:t>durvalumab</a:t>
            </a:r>
            <a:r>
              <a:rPr lang="en-US" dirty="0"/>
              <a:t> monotherapy was noninferior to sorafenib, with a favorable benefit-risk profile</a:t>
            </a:r>
          </a:p>
          <a:p>
            <a:r>
              <a:rPr lang="en-US" dirty="0"/>
              <a:t>Both STRIDE and </a:t>
            </a:r>
            <a:r>
              <a:rPr lang="en-US" dirty="0" err="1"/>
              <a:t>durvalumab</a:t>
            </a:r>
            <a:r>
              <a:rPr lang="en-US" dirty="0"/>
              <a:t> monotherapy had manageable safety profiles, with lower rates of grade 3/4 TRAEs leading to discontinuation than sorafenib and no increase in liver toxicity or bleeding risk</a:t>
            </a:r>
          </a:p>
          <a:p>
            <a:r>
              <a:rPr lang="en-US" dirty="0"/>
              <a:t>Overall, the STRIDE regimen now represents another first-line treatment option in </a:t>
            </a:r>
            <a:r>
              <a:rPr lang="en-US" dirty="0" err="1"/>
              <a:t>uHCC</a:t>
            </a:r>
            <a:endParaRPr lang="en-US" dirty="0"/>
          </a:p>
        </p:txBody>
      </p:sp>
      <p:sp>
        <p:nvSpPr>
          <p:cNvPr id="2" name="Title 1"/>
          <p:cNvSpPr>
            <a:spLocks noGrp="1"/>
          </p:cNvSpPr>
          <p:nvPr>
            <p:ph type="title"/>
          </p:nvPr>
        </p:nvSpPr>
        <p:spPr/>
        <p:txBody>
          <a:bodyPr/>
          <a:lstStyle/>
          <a:p>
            <a:r>
              <a:rPr lang="en-US" dirty="0"/>
              <a:t>Conclusions</a:t>
            </a:r>
          </a:p>
        </p:txBody>
      </p:sp>
      <p:sp>
        <p:nvSpPr>
          <p:cNvPr id="3" name="Slide Number Placeholder 2">
            <a:extLst>
              <a:ext uri="{FF2B5EF4-FFF2-40B4-BE49-F238E27FC236}">
                <a16:creationId xmlns:a16="http://schemas.microsoft.com/office/drawing/2014/main" id="{CF52CE0D-C324-6748-89AB-5D9692E76A55}"/>
              </a:ext>
            </a:extLst>
          </p:cNvPr>
          <p:cNvSpPr>
            <a:spLocks noGrp="1"/>
          </p:cNvSpPr>
          <p:nvPr>
            <p:ph type="sldNum" sz="quarter" idx="4"/>
          </p:nvPr>
        </p:nvSpPr>
        <p:spPr/>
        <p:txBody>
          <a:bodyPr/>
          <a:lstStyle/>
          <a:p>
            <a:fld id="{A8B9CA45-7916-481D-8256-1C0A03899043}" type="slidenum">
              <a:rPr lang="en-SG" smtClean="0"/>
              <a:pPr/>
              <a:t>83</a:t>
            </a:fld>
            <a:endParaRPr lang="en-SG"/>
          </a:p>
        </p:txBody>
      </p:sp>
      <p:sp>
        <p:nvSpPr>
          <p:cNvPr id="10" name="Content Placeholder 9">
            <a:extLst>
              <a:ext uri="{FF2B5EF4-FFF2-40B4-BE49-F238E27FC236}">
                <a16:creationId xmlns:a16="http://schemas.microsoft.com/office/drawing/2014/main" id="{87835876-E7C1-AE48-8832-BE77AA2E504A}"/>
              </a:ext>
            </a:extLst>
          </p:cNvPr>
          <p:cNvSpPr>
            <a:spLocks noGrp="1"/>
          </p:cNvSpPr>
          <p:nvPr>
            <p:ph sz="quarter" idx="15"/>
          </p:nvPr>
        </p:nvSpPr>
        <p:spPr>
          <a:xfrm>
            <a:off x="620184" y="6356351"/>
            <a:ext cx="10516376" cy="365125"/>
          </a:xfrm>
        </p:spPr>
        <p:txBody>
          <a:bodyPr/>
          <a:lstStyle/>
          <a:p>
            <a:r>
              <a:rPr lang="en-US" dirty="0"/>
              <a:t>STRIDE, Single </a:t>
            </a:r>
            <a:r>
              <a:rPr lang="en-US" dirty="0" err="1"/>
              <a:t>Tremelimumab</a:t>
            </a:r>
            <a:r>
              <a:rPr lang="en-US" dirty="0"/>
              <a:t> Regular Interval </a:t>
            </a:r>
            <a:r>
              <a:rPr lang="en-US" dirty="0" err="1"/>
              <a:t>Duravalumab</a:t>
            </a:r>
            <a:r>
              <a:rPr lang="en-US" dirty="0"/>
              <a:t>; TRAE, treatment-related adverse event; </a:t>
            </a:r>
            <a:r>
              <a:rPr lang="en-US" dirty="0" err="1"/>
              <a:t>uHCC</a:t>
            </a:r>
            <a:r>
              <a:rPr lang="en-US" dirty="0"/>
              <a:t>, unresectable hepatocellular carcinoma</a:t>
            </a:r>
          </a:p>
        </p:txBody>
      </p:sp>
    </p:spTree>
    <p:extLst>
      <p:ext uri="{BB962C8B-B14F-4D97-AF65-F5344CB8AC3E}">
        <p14:creationId xmlns:p14="http://schemas.microsoft.com/office/powerpoint/2010/main" val="853953243"/>
      </p:ext>
    </p:extLst>
  </p:cSld>
  <p:clrMapOvr>
    <a:masterClrMapping/>
  </p:clrMapOvr>
  <p:transition spd="med"/>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48AACBE-61D4-964A-8F24-800CADD28282}"/>
              </a:ext>
            </a:extLst>
          </p:cNvPr>
          <p:cNvSpPr>
            <a:spLocks noGrp="1"/>
          </p:cNvSpPr>
          <p:nvPr>
            <p:ph type="title"/>
          </p:nvPr>
        </p:nvSpPr>
        <p:spPr>
          <a:xfrm>
            <a:off x="619200" y="246566"/>
            <a:ext cx="8740800" cy="807285"/>
          </a:xfrm>
        </p:spPr>
        <p:txBody>
          <a:bodyPr/>
          <a:lstStyle/>
          <a:p>
            <a:r>
              <a:rPr lang="en-US" dirty="0"/>
              <a:t>1</a:t>
            </a:r>
            <a:r>
              <a:rPr lang="en-US" baseline="30000" dirty="0"/>
              <a:t>st</a:t>
            </a:r>
            <a:r>
              <a:rPr lang="en-US" dirty="0"/>
              <a:t> Line combination therapies in advanced HCC</a:t>
            </a:r>
          </a:p>
        </p:txBody>
      </p:sp>
      <p:sp>
        <p:nvSpPr>
          <p:cNvPr id="6" name="Slide Number Placeholder 5">
            <a:extLst>
              <a:ext uri="{FF2B5EF4-FFF2-40B4-BE49-F238E27FC236}">
                <a16:creationId xmlns:a16="http://schemas.microsoft.com/office/drawing/2014/main" id="{A425A72F-0C91-D945-A6F0-F6B7D2BB2E25}"/>
              </a:ext>
            </a:extLst>
          </p:cNvPr>
          <p:cNvSpPr>
            <a:spLocks noGrp="1"/>
          </p:cNvSpPr>
          <p:nvPr>
            <p:ph type="sldNum" sz="quarter" idx="4"/>
          </p:nvPr>
        </p:nvSpPr>
        <p:spPr/>
        <p:txBody>
          <a:bodyPr/>
          <a:lstStyle/>
          <a:p>
            <a:fld id="{A8B9CA45-7916-481D-8256-1C0A03899043}" type="slidenum">
              <a:rPr lang="en-SG" smtClean="0"/>
              <a:pPr/>
              <a:t>84</a:t>
            </a:fld>
            <a:endParaRPr lang="en-SG"/>
          </a:p>
        </p:txBody>
      </p:sp>
      <p:sp>
        <p:nvSpPr>
          <p:cNvPr id="17" name="Content Placeholder 16">
            <a:extLst>
              <a:ext uri="{FF2B5EF4-FFF2-40B4-BE49-F238E27FC236}">
                <a16:creationId xmlns:a16="http://schemas.microsoft.com/office/drawing/2014/main" id="{46248ABD-B4DE-A340-8F01-4CBEEEC3DD2E}"/>
              </a:ext>
            </a:extLst>
          </p:cNvPr>
          <p:cNvSpPr>
            <a:spLocks noGrp="1"/>
          </p:cNvSpPr>
          <p:nvPr>
            <p:ph sz="quarter" idx="15"/>
          </p:nvPr>
        </p:nvSpPr>
        <p:spPr/>
        <p:txBody>
          <a:bodyPr/>
          <a:lstStyle/>
          <a:p>
            <a:endParaRPr lang="en-US"/>
          </a:p>
        </p:txBody>
      </p:sp>
      <p:graphicFrame>
        <p:nvGraphicFramePr>
          <p:cNvPr id="4" name="Content Placeholder 3">
            <a:extLst>
              <a:ext uri="{FF2B5EF4-FFF2-40B4-BE49-F238E27FC236}">
                <a16:creationId xmlns:a16="http://schemas.microsoft.com/office/drawing/2014/main" id="{1561907B-4006-4248-B7A9-52D3001C14FA}"/>
              </a:ext>
            </a:extLst>
          </p:cNvPr>
          <p:cNvGraphicFramePr>
            <a:graphicFrameLocks/>
          </p:cNvGraphicFramePr>
          <p:nvPr/>
        </p:nvGraphicFramePr>
        <p:xfrm>
          <a:off x="619201" y="1248228"/>
          <a:ext cx="10963200" cy="4700016"/>
        </p:xfrm>
        <a:graphic>
          <a:graphicData uri="http://schemas.openxmlformats.org/drawingml/2006/table">
            <a:tbl>
              <a:tblPr firstRow="1" bandRow="1">
                <a:tableStyleId>{5C22544A-7EE6-4342-B048-85BDC9FD1C3A}</a:tableStyleId>
              </a:tblPr>
              <a:tblGrid>
                <a:gridCol w="1871335">
                  <a:extLst>
                    <a:ext uri="{9D8B030D-6E8A-4147-A177-3AD203B41FA5}">
                      <a16:colId xmlns:a16="http://schemas.microsoft.com/office/drawing/2014/main" val="3284506119"/>
                    </a:ext>
                  </a:extLst>
                </a:gridCol>
                <a:gridCol w="1742109">
                  <a:extLst>
                    <a:ext uri="{9D8B030D-6E8A-4147-A177-3AD203B41FA5}">
                      <a16:colId xmlns:a16="http://schemas.microsoft.com/office/drawing/2014/main" val="3220592402"/>
                    </a:ext>
                  </a:extLst>
                </a:gridCol>
                <a:gridCol w="1804601">
                  <a:extLst>
                    <a:ext uri="{9D8B030D-6E8A-4147-A177-3AD203B41FA5}">
                      <a16:colId xmlns:a16="http://schemas.microsoft.com/office/drawing/2014/main" val="1614433408"/>
                    </a:ext>
                  </a:extLst>
                </a:gridCol>
                <a:gridCol w="1848385">
                  <a:extLst>
                    <a:ext uri="{9D8B030D-6E8A-4147-A177-3AD203B41FA5}">
                      <a16:colId xmlns:a16="http://schemas.microsoft.com/office/drawing/2014/main" val="3630606823"/>
                    </a:ext>
                  </a:extLst>
                </a:gridCol>
                <a:gridCol w="1848385">
                  <a:extLst>
                    <a:ext uri="{9D8B030D-6E8A-4147-A177-3AD203B41FA5}">
                      <a16:colId xmlns:a16="http://schemas.microsoft.com/office/drawing/2014/main" val="666897962"/>
                    </a:ext>
                  </a:extLst>
                </a:gridCol>
                <a:gridCol w="1848385">
                  <a:extLst>
                    <a:ext uri="{9D8B030D-6E8A-4147-A177-3AD203B41FA5}">
                      <a16:colId xmlns:a16="http://schemas.microsoft.com/office/drawing/2014/main" val="4012859390"/>
                    </a:ext>
                  </a:extLst>
                </a:gridCol>
              </a:tblGrid>
              <a:tr h="434615">
                <a:tc>
                  <a:txBody>
                    <a:bodyPr/>
                    <a:lstStyle/>
                    <a:p>
                      <a:pPr>
                        <a:lnSpc>
                          <a:spcPct val="90000"/>
                        </a:lnSpc>
                      </a:pPr>
                      <a:endParaRPr lang="en-US" sz="12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HIMALAYA: </a:t>
                      </a:r>
                    </a:p>
                    <a:p>
                      <a:pPr algn="ctr">
                        <a:lnSpc>
                          <a:spcPct val="90000"/>
                        </a:lnSpc>
                      </a:pPr>
                      <a:r>
                        <a:rPr lang="en-US" sz="1200" dirty="0">
                          <a:latin typeface="Calibri" panose="020F0502020204030204" pitchFamily="34" charset="0"/>
                          <a:cs typeface="Calibri" panose="020F0502020204030204" pitchFamily="34" charset="0"/>
                        </a:rPr>
                        <a:t>T300 + durvalumab</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COSMIC 312:</a:t>
                      </a:r>
                    </a:p>
                    <a:p>
                      <a:pPr algn="ctr">
                        <a:lnSpc>
                          <a:spcPct val="90000"/>
                        </a:lnSpc>
                      </a:pPr>
                      <a:r>
                        <a:rPr lang="en-US" sz="1200" dirty="0">
                          <a:latin typeface="Calibri" panose="020F0502020204030204" pitchFamily="34" charset="0"/>
                          <a:cs typeface="Calibri" panose="020F0502020204030204" pitchFamily="34" charset="0"/>
                        </a:rPr>
                        <a:t>Atezolizumab + </a:t>
                      </a:r>
                      <a:r>
                        <a:rPr lang="en-US" sz="1200" dirty="0" err="1">
                          <a:latin typeface="Calibri" panose="020F0502020204030204" pitchFamily="34" charset="0"/>
                          <a:cs typeface="Calibri" panose="020F0502020204030204" pitchFamily="34" charset="0"/>
                        </a:rPr>
                        <a:t>cabozantinib</a:t>
                      </a:r>
                      <a:endParaRPr lang="en-US" sz="12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IMBRAVE150: Atezolizumab + bevacizumab</a:t>
                      </a:r>
                      <a:endParaRPr lang="en-US" sz="1200" dirty="0">
                        <a:solidFill>
                          <a:schemeClr val="tx1"/>
                        </a:solidFill>
                        <a:latin typeface="Calibri" panose="020F0502020204030204" pitchFamily="34" charset="0"/>
                        <a:cs typeface="Calibri" panose="020F0502020204030204" pitchFamily="34" charset="0"/>
                      </a:endParaRP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dirty="0">
                          <a:latin typeface="Calibri" panose="020F0502020204030204" pitchFamily="34" charset="0"/>
                          <a:cs typeface="Calibri" panose="020F0502020204030204" pitchFamily="34" charset="0"/>
                        </a:rPr>
                        <a:t>ORIENT: </a:t>
                      </a:r>
                      <a:br>
                        <a:rPr lang="en-US" sz="1200" dirty="0">
                          <a:latin typeface="Calibri" panose="020F0502020204030204" pitchFamily="34" charset="0"/>
                          <a:cs typeface="Calibri" panose="020F0502020204030204" pitchFamily="34" charset="0"/>
                        </a:rPr>
                      </a:br>
                      <a:r>
                        <a:rPr lang="en-US" sz="1200" dirty="0" err="1">
                          <a:latin typeface="Calibri" panose="020F0502020204030204" pitchFamily="34" charset="0"/>
                          <a:cs typeface="Calibri" panose="020F0502020204030204" pitchFamily="34" charset="0"/>
                        </a:rPr>
                        <a:t>Sintilimab</a:t>
                      </a:r>
                      <a:r>
                        <a:rPr lang="en-US" sz="1200" dirty="0">
                          <a:latin typeface="Calibri" panose="020F0502020204030204" pitchFamily="34" charset="0"/>
                          <a:cs typeface="Calibri" panose="020F0502020204030204" pitchFamily="34" charset="0"/>
                        </a:rPr>
                        <a:t> + biosimilar bevacizumab</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Checkmate 459: Nivolumab </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72947249"/>
                  </a:ext>
                </a:extLst>
              </a:tr>
              <a:tr h="310439">
                <a:tc>
                  <a:txBody>
                    <a:bodyPr/>
                    <a:lstStyle/>
                    <a:p>
                      <a:pPr>
                        <a:lnSpc>
                          <a:spcPct val="90000"/>
                        </a:lnSpc>
                      </a:pPr>
                      <a:r>
                        <a:rPr lang="en-US" sz="1200" b="1" dirty="0">
                          <a:latin typeface="Calibri" panose="020F0502020204030204" pitchFamily="34" charset="0"/>
                          <a:cs typeface="Calibri" panose="020F0502020204030204" pitchFamily="34" charset="0"/>
                        </a:rPr>
                        <a:t>Level of evidence</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Phase III vs sorafenib (vs durvalumab)</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 Phase III vs </a:t>
                      </a:r>
                      <a:r>
                        <a:rPr lang="en-US" sz="1200" dirty="0" err="1">
                          <a:latin typeface="Calibri" panose="020F0502020204030204" pitchFamily="34" charset="0"/>
                          <a:cs typeface="Calibri" panose="020F0502020204030204" pitchFamily="34" charset="0"/>
                        </a:rPr>
                        <a:t>cabozantinib</a:t>
                      </a:r>
                      <a:endParaRPr lang="en-US" sz="1200" dirty="0">
                        <a:latin typeface="Calibri" panose="020F0502020204030204" pitchFamily="34" charset="0"/>
                        <a:cs typeface="Calibri" panose="020F0502020204030204" pitchFamily="34" charset="0"/>
                      </a:endParaRP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Phase III vs sorafenib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Phase III vs sorafenib</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Phase III vs sorafenib </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100214825"/>
                  </a:ext>
                </a:extLst>
              </a:tr>
              <a:tr h="310439">
                <a:tc>
                  <a:txBody>
                    <a:bodyPr/>
                    <a:lstStyle/>
                    <a:p>
                      <a:pPr>
                        <a:lnSpc>
                          <a:spcPct val="90000"/>
                        </a:lnSpc>
                      </a:pPr>
                      <a:r>
                        <a:rPr lang="en-US" sz="1200" b="1" dirty="0">
                          <a:latin typeface="Calibri" panose="020F0502020204030204" pitchFamily="34" charset="0"/>
                          <a:cs typeface="Calibri" panose="020F0502020204030204" pitchFamily="34" charset="0"/>
                        </a:rPr>
                        <a:t>Asia-Pacific</a:t>
                      </a:r>
                    </a:p>
                    <a:p>
                      <a:pPr>
                        <a:lnSpc>
                          <a:spcPct val="90000"/>
                        </a:lnSpc>
                      </a:pPr>
                      <a:r>
                        <a:rPr lang="en-US" sz="1200" b="1" dirty="0">
                          <a:latin typeface="Calibri" panose="020F0502020204030204" pitchFamily="34" charset="0"/>
                          <a:cs typeface="Calibri" panose="020F0502020204030204" pitchFamily="34" charset="0"/>
                        </a:rPr>
                        <a:t>Rest of the world</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39.7%</a:t>
                      </a:r>
                    </a:p>
                    <a:p>
                      <a:pPr algn="ctr">
                        <a:lnSpc>
                          <a:spcPct val="90000"/>
                        </a:lnSpc>
                      </a:pPr>
                      <a:r>
                        <a:rPr lang="en-US" sz="1200" dirty="0">
                          <a:latin typeface="Calibri" panose="020F0502020204030204" pitchFamily="34" charset="0"/>
                          <a:cs typeface="Calibri" panose="020F0502020204030204" pitchFamily="34" charset="0"/>
                        </a:rPr>
                        <a:t>60.3%</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28%</a:t>
                      </a:r>
                    </a:p>
                    <a:p>
                      <a:pPr algn="ctr">
                        <a:lnSpc>
                          <a:spcPct val="90000"/>
                        </a:lnSpc>
                      </a:pPr>
                      <a:r>
                        <a:rPr lang="en-US" sz="1200" dirty="0">
                          <a:latin typeface="Calibri" panose="020F0502020204030204" pitchFamily="34" charset="0"/>
                          <a:cs typeface="Calibri" panose="020F0502020204030204" pitchFamily="34" charset="0"/>
                        </a:rPr>
                        <a:t>72%</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40%</a:t>
                      </a:r>
                    </a:p>
                    <a:p>
                      <a:pPr algn="ctr">
                        <a:lnSpc>
                          <a:spcPct val="90000"/>
                        </a:lnSpc>
                      </a:pPr>
                      <a:r>
                        <a:rPr lang="en-US" sz="1200" dirty="0">
                          <a:latin typeface="Calibri" panose="020F0502020204030204" pitchFamily="34" charset="0"/>
                          <a:cs typeface="Calibri" panose="020F0502020204030204" pitchFamily="34" charset="0"/>
                        </a:rPr>
                        <a:t>60%</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Chinese patients only</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40%</a:t>
                      </a:r>
                    </a:p>
                    <a:p>
                      <a:pPr algn="ctr">
                        <a:lnSpc>
                          <a:spcPct val="90000"/>
                        </a:lnSpc>
                      </a:pPr>
                      <a:r>
                        <a:rPr lang="en-US" sz="1200" dirty="0">
                          <a:latin typeface="Calibri" panose="020F0502020204030204" pitchFamily="34" charset="0"/>
                          <a:cs typeface="Calibri" panose="020F0502020204030204" pitchFamily="34" charset="0"/>
                        </a:rPr>
                        <a:t>60%</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28386040"/>
                  </a:ext>
                </a:extLst>
              </a:tr>
              <a:tr h="310439">
                <a:tc>
                  <a:txBody>
                    <a:bodyPr/>
                    <a:lstStyle/>
                    <a:p>
                      <a:pPr>
                        <a:lnSpc>
                          <a:spcPct val="90000"/>
                        </a:lnSpc>
                      </a:pPr>
                      <a:r>
                        <a:rPr lang="en-US" sz="1200" b="1" dirty="0">
                          <a:latin typeface="Calibri" panose="020F0502020204030204" pitchFamily="34" charset="0"/>
                          <a:cs typeface="Calibri" panose="020F0502020204030204" pitchFamily="34" charset="0"/>
                        </a:rPr>
                        <a:t>ECOG 0</a:t>
                      </a:r>
                    </a:p>
                    <a:p>
                      <a:pPr>
                        <a:lnSpc>
                          <a:spcPct val="90000"/>
                        </a:lnSpc>
                      </a:pPr>
                      <a:r>
                        <a:rPr lang="en-US" sz="1200" b="1" dirty="0">
                          <a:latin typeface="Calibri" panose="020F0502020204030204" pitchFamily="34" charset="0"/>
                          <a:cs typeface="Calibri" panose="020F0502020204030204" pitchFamily="34" charset="0"/>
                        </a:rPr>
                        <a:t>ECOG 1</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62%</a:t>
                      </a:r>
                    </a:p>
                    <a:p>
                      <a:pPr algn="ctr">
                        <a:lnSpc>
                          <a:spcPct val="90000"/>
                        </a:lnSpc>
                      </a:pPr>
                      <a:r>
                        <a:rPr lang="en-US" sz="1200" dirty="0">
                          <a:latin typeface="Calibri" panose="020F0502020204030204" pitchFamily="34" charset="0"/>
                          <a:cs typeface="Calibri" panose="020F0502020204030204" pitchFamily="34" charset="0"/>
                        </a:rPr>
                        <a:t>38%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64%</a:t>
                      </a:r>
                    </a:p>
                    <a:p>
                      <a:pPr algn="ctr">
                        <a:lnSpc>
                          <a:spcPct val="90000"/>
                        </a:lnSpc>
                      </a:pPr>
                      <a:r>
                        <a:rPr lang="en-US" sz="1200" dirty="0">
                          <a:latin typeface="Calibri" panose="020F0502020204030204" pitchFamily="34" charset="0"/>
                          <a:cs typeface="Calibri" panose="020F0502020204030204" pitchFamily="34" charset="0"/>
                        </a:rPr>
                        <a:t>36%</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62%</a:t>
                      </a:r>
                    </a:p>
                    <a:p>
                      <a:pPr algn="ctr">
                        <a:lnSpc>
                          <a:spcPct val="90000"/>
                        </a:lnSpc>
                      </a:pPr>
                      <a:r>
                        <a:rPr lang="en-US" sz="1200" dirty="0">
                          <a:latin typeface="Calibri" panose="020F0502020204030204" pitchFamily="34" charset="0"/>
                          <a:cs typeface="Calibri" panose="020F0502020204030204" pitchFamily="34" charset="0"/>
                        </a:rPr>
                        <a:t>38%</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48.2%</a:t>
                      </a:r>
                    </a:p>
                    <a:p>
                      <a:pPr algn="ctr">
                        <a:lnSpc>
                          <a:spcPct val="90000"/>
                        </a:lnSpc>
                      </a:pPr>
                      <a:r>
                        <a:rPr lang="en-US" sz="1200" dirty="0">
                          <a:latin typeface="Calibri" panose="020F0502020204030204" pitchFamily="34" charset="0"/>
                          <a:cs typeface="Calibri" panose="020F0502020204030204" pitchFamily="34" charset="0"/>
                        </a:rPr>
                        <a:t>51.8%</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73%</a:t>
                      </a:r>
                    </a:p>
                    <a:p>
                      <a:pPr algn="ctr">
                        <a:lnSpc>
                          <a:spcPct val="90000"/>
                        </a:lnSpc>
                      </a:pPr>
                      <a:r>
                        <a:rPr lang="en-US" sz="1200" dirty="0">
                          <a:latin typeface="Calibri" panose="020F0502020204030204" pitchFamily="34" charset="0"/>
                          <a:cs typeface="Calibri" panose="020F0502020204030204" pitchFamily="34" charset="0"/>
                        </a:rPr>
                        <a:t>27%</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937743393"/>
                  </a:ext>
                </a:extLst>
              </a:tr>
              <a:tr h="434615">
                <a:tc>
                  <a:txBody>
                    <a:bodyPr/>
                    <a:lstStyle/>
                    <a:p>
                      <a:pPr>
                        <a:lnSpc>
                          <a:spcPct val="90000"/>
                        </a:lnSpc>
                      </a:pPr>
                      <a:r>
                        <a:rPr lang="en-US" sz="1200" b="1" dirty="0">
                          <a:latin typeface="Calibri" panose="020F0502020204030204" pitchFamily="34" charset="0"/>
                          <a:cs typeface="Calibri" panose="020F0502020204030204" pitchFamily="34" charset="0"/>
                        </a:rPr>
                        <a:t>HBV</a:t>
                      </a:r>
                    </a:p>
                    <a:p>
                      <a:pPr>
                        <a:lnSpc>
                          <a:spcPct val="90000"/>
                        </a:lnSpc>
                      </a:pPr>
                      <a:r>
                        <a:rPr lang="en-US" sz="1200" b="1" dirty="0">
                          <a:latin typeface="Calibri" panose="020F0502020204030204" pitchFamily="34" charset="0"/>
                          <a:cs typeface="Calibri" panose="020F0502020204030204" pitchFamily="34" charset="0"/>
                        </a:rPr>
                        <a:t>HCV</a:t>
                      </a:r>
                    </a:p>
                    <a:p>
                      <a:pPr>
                        <a:lnSpc>
                          <a:spcPct val="90000"/>
                        </a:lnSpc>
                      </a:pPr>
                      <a:r>
                        <a:rPr lang="en-US" sz="1200" b="1" dirty="0">
                          <a:latin typeface="Calibri" panose="020F0502020204030204" pitchFamily="34" charset="0"/>
                          <a:cs typeface="Calibri" panose="020F0502020204030204" pitchFamily="34" charset="0"/>
                        </a:rPr>
                        <a:t>Other</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31%</a:t>
                      </a:r>
                    </a:p>
                    <a:p>
                      <a:pPr algn="ctr">
                        <a:lnSpc>
                          <a:spcPct val="90000"/>
                        </a:lnSpc>
                      </a:pPr>
                      <a:r>
                        <a:rPr lang="en-US" sz="1200" dirty="0">
                          <a:latin typeface="Calibri" panose="020F0502020204030204" pitchFamily="34" charset="0"/>
                          <a:cs typeface="Calibri" panose="020F0502020204030204" pitchFamily="34" charset="0"/>
                        </a:rPr>
                        <a:t>28%</a:t>
                      </a:r>
                    </a:p>
                    <a:p>
                      <a:pPr algn="ctr">
                        <a:lnSpc>
                          <a:spcPct val="90000"/>
                        </a:lnSpc>
                      </a:pPr>
                      <a:r>
                        <a:rPr lang="en-US" sz="1200" dirty="0">
                          <a:latin typeface="Calibri" panose="020F0502020204030204" pitchFamily="34" charset="0"/>
                          <a:cs typeface="Calibri" panose="020F0502020204030204" pitchFamily="34" charset="0"/>
                        </a:rPr>
                        <a:t>41%</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 29%</a:t>
                      </a:r>
                    </a:p>
                    <a:p>
                      <a:pPr algn="ctr">
                        <a:lnSpc>
                          <a:spcPct val="90000"/>
                        </a:lnSpc>
                      </a:pPr>
                      <a:r>
                        <a:rPr lang="en-US" sz="1200" dirty="0">
                          <a:latin typeface="Calibri" panose="020F0502020204030204" pitchFamily="34" charset="0"/>
                          <a:cs typeface="Calibri" panose="020F0502020204030204" pitchFamily="34" charset="0"/>
                        </a:rPr>
                        <a:t>31%</a:t>
                      </a:r>
                    </a:p>
                    <a:p>
                      <a:pPr algn="ctr">
                        <a:lnSpc>
                          <a:spcPct val="90000"/>
                        </a:lnSpc>
                      </a:pPr>
                      <a:r>
                        <a:rPr lang="en-US" sz="1200" dirty="0">
                          <a:latin typeface="Calibri" panose="020F0502020204030204" pitchFamily="34" charset="0"/>
                          <a:cs typeface="Calibri" panose="020F0502020204030204" pitchFamily="34" charset="0"/>
                        </a:rPr>
                        <a:t>39%</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49%</a:t>
                      </a:r>
                    </a:p>
                    <a:p>
                      <a:pPr algn="ctr">
                        <a:lnSpc>
                          <a:spcPct val="90000"/>
                        </a:lnSpc>
                      </a:pPr>
                      <a:r>
                        <a:rPr lang="en-US" sz="1200" dirty="0">
                          <a:latin typeface="Calibri" panose="020F0502020204030204" pitchFamily="34" charset="0"/>
                          <a:cs typeface="Calibri" panose="020F0502020204030204" pitchFamily="34" charset="0"/>
                        </a:rPr>
                        <a:t>21%</a:t>
                      </a:r>
                    </a:p>
                    <a:p>
                      <a:pPr algn="ctr">
                        <a:lnSpc>
                          <a:spcPct val="90000"/>
                        </a:lnSpc>
                      </a:pPr>
                      <a:r>
                        <a:rPr lang="en-US" sz="1200" dirty="0">
                          <a:latin typeface="Calibri" panose="020F0502020204030204" pitchFamily="34" charset="0"/>
                          <a:cs typeface="Calibri" panose="020F0502020204030204" pitchFamily="34" charset="0"/>
                        </a:rPr>
                        <a:t>30%</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94%</a:t>
                      </a:r>
                    </a:p>
                    <a:p>
                      <a:pPr algn="ctr">
                        <a:lnSpc>
                          <a:spcPct val="90000"/>
                        </a:lnSpc>
                      </a:pPr>
                      <a:r>
                        <a:rPr lang="en-US" sz="1200" dirty="0">
                          <a:latin typeface="Calibri" panose="020F0502020204030204" pitchFamily="34" charset="0"/>
                          <a:cs typeface="Calibri" panose="020F0502020204030204" pitchFamily="34" charset="0"/>
                        </a:rPr>
                        <a:t>1.6%</a:t>
                      </a:r>
                    </a:p>
                    <a:p>
                      <a:pPr algn="ctr">
                        <a:lnSpc>
                          <a:spcPct val="90000"/>
                        </a:lnSpc>
                      </a:pPr>
                      <a:r>
                        <a:rPr lang="en-US" sz="1200" dirty="0">
                          <a:latin typeface="Calibri" panose="020F0502020204030204" pitchFamily="34" charset="0"/>
                          <a:cs typeface="Calibri" panose="020F0502020204030204" pitchFamily="34" charset="0"/>
                        </a:rPr>
                        <a:t>-</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31%</a:t>
                      </a:r>
                    </a:p>
                    <a:p>
                      <a:pPr algn="ctr">
                        <a:lnSpc>
                          <a:spcPct val="90000"/>
                        </a:lnSpc>
                      </a:pPr>
                      <a:r>
                        <a:rPr lang="en-US" sz="1200" dirty="0">
                          <a:latin typeface="Calibri" panose="020F0502020204030204" pitchFamily="34" charset="0"/>
                          <a:cs typeface="Calibri" panose="020F0502020204030204" pitchFamily="34" charset="0"/>
                        </a:rPr>
                        <a:t>23%</a:t>
                      </a:r>
                    </a:p>
                    <a:p>
                      <a:pPr algn="ctr">
                        <a:lnSpc>
                          <a:spcPct val="90000"/>
                        </a:lnSpc>
                      </a:pPr>
                      <a:r>
                        <a:rPr lang="en-US" sz="1200" dirty="0">
                          <a:latin typeface="Calibri" panose="020F0502020204030204" pitchFamily="34" charset="0"/>
                          <a:cs typeface="Calibri" panose="020F0502020204030204" pitchFamily="34" charset="0"/>
                        </a:rPr>
                        <a:t>45%</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377439970"/>
                  </a:ext>
                </a:extLst>
              </a:tr>
              <a:tr h="186263">
                <a:tc>
                  <a:txBody>
                    <a:bodyPr/>
                    <a:lstStyle/>
                    <a:p>
                      <a:pPr>
                        <a:lnSpc>
                          <a:spcPct val="90000"/>
                        </a:lnSpc>
                      </a:pPr>
                      <a:r>
                        <a:rPr lang="en-US" sz="1200" b="1" dirty="0">
                          <a:latin typeface="Calibri" panose="020F0502020204030204" pitchFamily="34" charset="0"/>
                          <a:cs typeface="Calibri" panose="020F0502020204030204" pitchFamily="34" charset="0"/>
                        </a:rPr>
                        <a:t>AFP &gt;400</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36.9%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38%</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38%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43.4%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335 ( &gt;400)</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132533857"/>
                  </a:ext>
                </a:extLst>
              </a:tr>
              <a:tr h="310439">
                <a:tc>
                  <a:txBody>
                    <a:bodyPr/>
                    <a:lstStyle/>
                    <a:p>
                      <a:pPr>
                        <a:lnSpc>
                          <a:spcPct val="90000"/>
                        </a:lnSpc>
                      </a:pPr>
                      <a:r>
                        <a:rPr lang="en-US" sz="1200" b="1" dirty="0">
                          <a:latin typeface="Calibri" panose="020F0502020204030204" pitchFamily="34" charset="0"/>
                          <a:cs typeface="Calibri" panose="020F0502020204030204" pitchFamily="34" charset="0"/>
                        </a:rPr>
                        <a:t>Macrovascular Invasion</a:t>
                      </a:r>
                    </a:p>
                    <a:p>
                      <a:pPr>
                        <a:lnSpc>
                          <a:spcPct val="90000"/>
                        </a:lnSpc>
                      </a:pPr>
                      <a:r>
                        <a:rPr lang="en-US" sz="1200" b="1" dirty="0">
                          <a:latin typeface="Calibri" panose="020F0502020204030204" pitchFamily="34" charset="0"/>
                          <a:cs typeface="Calibri" panose="020F0502020204030204" pitchFamily="34" charset="0"/>
                        </a:rPr>
                        <a:t>Extrahepatic disease</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26.2%</a:t>
                      </a:r>
                    </a:p>
                    <a:p>
                      <a:pPr algn="ctr">
                        <a:lnSpc>
                          <a:spcPct val="90000"/>
                        </a:lnSpc>
                      </a:pPr>
                      <a:r>
                        <a:rPr lang="en-US" sz="1200" dirty="0">
                          <a:latin typeface="Calibri" panose="020F0502020204030204" pitchFamily="34" charset="0"/>
                          <a:cs typeface="Calibri" panose="020F0502020204030204" pitchFamily="34" charset="0"/>
                        </a:rPr>
                        <a:t>53.2%</a:t>
                      </a:r>
                    </a:p>
                  </a:txBody>
                  <a:tcPr>
                    <a:solidFill>
                      <a:srgbClr val="FFF0E7"/>
                    </a:solidFill>
                  </a:tcPr>
                </a:tc>
                <a:tc>
                  <a:txBody>
                    <a:bodyPr/>
                    <a:lstStyle/>
                    <a:p>
                      <a:pPr algn="ctr">
                        <a:lnSpc>
                          <a:spcPct val="90000"/>
                        </a:lnSpc>
                      </a:pPr>
                      <a:r>
                        <a:rPr lang="en-US" sz="1200" dirty="0">
                          <a:latin typeface="Calibri" panose="020F0502020204030204" pitchFamily="34" charset="0"/>
                          <a:cs typeface="Calibri" panose="020F0502020204030204" pitchFamily="34" charset="0"/>
                        </a:rPr>
                        <a:t>31%</a:t>
                      </a:r>
                    </a:p>
                    <a:p>
                      <a:pPr algn="ctr">
                        <a:lnSpc>
                          <a:spcPct val="90000"/>
                        </a:lnSpc>
                      </a:pPr>
                      <a:r>
                        <a:rPr lang="en-US" sz="1200" dirty="0">
                          <a:latin typeface="Calibri" panose="020F0502020204030204" pitchFamily="34" charset="0"/>
                          <a:cs typeface="Calibri" panose="020F0502020204030204" pitchFamily="34" charset="0"/>
                        </a:rPr>
                        <a:t>54%</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38%</a:t>
                      </a:r>
                    </a:p>
                    <a:p>
                      <a:pPr algn="ctr">
                        <a:lnSpc>
                          <a:spcPct val="90000"/>
                        </a:lnSpc>
                      </a:pPr>
                      <a:r>
                        <a:rPr lang="en-US" sz="1200" dirty="0">
                          <a:latin typeface="Calibri" panose="020F0502020204030204" pitchFamily="34" charset="0"/>
                          <a:cs typeface="Calibri" panose="020F0502020204030204" pitchFamily="34" charset="0"/>
                        </a:rPr>
                        <a:t>63%</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73.4%</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75%</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656574414"/>
                  </a:ext>
                </a:extLst>
              </a:tr>
              <a:tr h="434615">
                <a:tc>
                  <a:txBody>
                    <a:bodyPr/>
                    <a:lstStyle/>
                    <a:p>
                      <a:pPr>
                        <a:lnSpc>
                          <a:spcPct val="90000"/>
                        </a:lnSpc>
                      </a:pPr>
                      <a:r>
                        <a:rPr lang="en-US" sz="1200" b="1" dirty="0">
                          <a:latin typeface="Calibri" panose="020F0502020204030204" pitchFamily="34" charset="0"/>
                          <a:cs typeface="Calibri" panose="020F0502020204030204" pitchFamily="34" charset="0"/>
                        </a:rPr>
                        <a:t>Stage A</a:t>
                      </a:r>
                    </a:p>
                    <a:p>
                      <a:pPr>
                        <a:lnSpc>
                          <a:spcPct val="90000"/>
                        </a:lnSpc>
                      </a:pPr>
                      <a:r>
                        <a:rPr lang="en-US" sz="1200" b="1" dirty="0">
                          <a:latin typeface="Calibri" panose="020F0502020204030204" pitchFamily="34" charset="0"/>
                          <a:cs typeface="Calibri" panose="020F0502020204030204" pitchFamily="34" charset="0"/>
                        </a:rPr>
                        <a:t>Stage B</a:t>
                      </a:r>
                    </a:p>
                    <a:p>
                      <a:pPr>
                        <a:lnSpc>
                          <a:spcPct val="90000"/>
                        </a:lnSpc>
                      </a:pPr>
                      <a:r>
                        <a:rPr lang="en-US" sz="1200" b="1" dirty="0">
                          <a:latin typeface="Calibri" panose="020F0502020204030204" pitchFamily="34" charset="0"/>
                          <a:cs typeface="Calibri" panose="020F0502020204030204" pitchFamily="34" charset="0"/>
                        </a:rPr>
                        <a:t>Stage C</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0</a:t>
                      </a:r>
                    </a:p>
                    <a:p>
                      <a:pPr algn="ctr">
                        <a:lnSpc>
                          <a:spcPct val="90000"/>
                        </a:lnSpc>
                      </a:pPr>
                      <a:r>
                        <a:rPr lang="en-US" sz="1200" dirty="0">
                          <a:latin typeface="Calibri" panose="020F0502020204030204" pitchFamily="34" charset="0"/>
                          <a:cs typeface="Calibri" panose="020F0502020204030204" pitchFamily="34" charset="0"/>
                        </a:rPr>
                        <a:t>32</a:t>
                      </a:r>
                    </a:p>
                    <a:p>
                      <a:pPr algn="ctr">
                        <a:lnSpc>
                          <a:spcPct val="90000"/>
                        </a:lnSpc>
                      </a:pPr>
                      <a:r>
                        <a:rPr lang="en-US" sz="1200" dirty="0">
                          <a:latin typeface="Calibri" panose="020F0502020204030204" pitchFamily="34" charset="0"/>
                          <a:cs typeface="Calibri" panose="020F0502020204030204" pitchFamily="34" charset="0"/>
                        </a:rPr>
                        <a:t>68</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2</a:t>
                      </a:r>
                    </a:p>
                    <a:p>
                      <a:pPr algn="ctr">
                        <a:lnSpc>
                          <a:spcPct val="90000"/>
                        </a:lnSpc>
                      </a:pPr>
                      <a:r>
                        <a:rPr lang="en-US" sz="1200" dirty="0">
                          <a:latin typeface="Calibri" panose="020F0502020204030204" pitchFamily="34" charset="0"/>
                          <a:cs typeface="Calibri" panose="020F0502020204030204" pitchFamily="34" charset="0"/>
                        </a:rPr>
                        <a:t>15</a:t>
                      </a:r>
                    </a:p>
                    <a:p>
                      <a:pPr algn="ctr">
                        <a:lnSpc>
                          <a:spcPct val="90000"/>
                        </a:lnSpc>
                      </a:pPr>
                      <a:r>
                        <a:rPr lang="en-US" sz="1200" dirty="0">
                          <a:latin typeface="Calibri" panose="020F0502020204030204" pitchFamily="34" charset="0"/>
                          <a:cs typeface="Calibri" panose="020F0502020204030204" pitchFamily="34" charset="0"/>
                        </a:rPr>
                        <a:t>82</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0</a:t>
                      </a:r>
                    </a:p>
                    <a:p>
                      <a:pPr algn="ctr">
                        <a:lnSpc>
                          <a:spcPct val="90000"/>
                        </a:lnSpc>
                      </a:pPr>
                      <a:r>
                        <a:rPr lang="en-US" sz="1200" dirty="0">
                          <a:latin typeface="Calibri" panose="020F0502020204030204" pitchFamily="34" charset="0"/>
                          <a:cs typeface="Calibri" panose="020F0502020204030204" pitchFamily="34" charset="0"/>
                        </a:rPr>
                        <a:t>14.7</a:t>
                      </a:r>
                    </a:p>
                    <a:p>
                      <a:pPr algn="ctr">
                        <a:lnSpc>
                          <a:spcPct val="90000"/>
                        </a:lnSpc>
                      </a:pPr>
                      <a:r>
                        <a:rPr lang="en-US" sz="1200" dirty="0">
                          <a:latin typeface="Calibri" panose="020F0502020204030204" pitchFamily="34" charset="0"/>
                          <a:cs typeface="Calibri" panose="020F0502020204030204" pitchFamily="34" charset="0"/>
                        </a:rPr>
                        <a:t>85.3</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a:t>
                      </a:r>
                    </a:p>
                    <a:p>
                      <a:pPr algn="ctr">
                        <a:lnSpc>
                          <a:spcPct val="90000"/>
                        </a:lnSpc>
                      </a:pPr>
                      <a:r>
                        <a:rPr lang="en-US" sz="1200" dirty="0">
                          <a:latin typeface="Calibri" panose="020F0502020204030204" pitchFamily="34" charset="0"/>
                          <a:cs typeface="Calibri" panose="020F0502020204030204" pitchFamily="34" charset="0"/>
                        </a:rPr>
                        <a:t>14</a:t>
                      </a:r>
                    </a:p>
                    <a:p>
                      <a:pPr algn="ctr">
                        <a:lnSpc>
                          <a:spcPct val="90000"/>
                        </a:lnSpc>
                      </a:pPr>
                      <a:r>
                        <a:rPr lang="en-US" sz="1200" dirty="0">
                          <a:latin typeface="Calibri" panose="020F0502020204030204" pitchFamily="34" charset="0"/>
                          <a:cs typeface="Calibri" panose="020F0502020204030204" pitchFamily="34" charset="0"/>
                        </a:rPr>
                        <a:t>82</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881350575"/>
                  </a:ext>
                </a:extLst>
              </a:tr>
              <a:tr h="310439">
                <a:tc>
                  <a:txBody>
                    <a:bodyPr/>
                    <a:lstStyle/>
                    <a:p>
                      <a:pPr>
                        <a:lnSpc>
                          <a:spcPct val="90000"/>
                        </a:lnSpc>
                      </a:pPr>
                      <a:r>
                        <a:rPr lang="en-US" sz="1200" b="1" dirty="0">
                          <a:latin typeface="Calibri" panose="020F0502020204030204" pitchFamily="34" charset="0"/>
                          <a:cs typeface="Calibri" panose="020F0502020204030204" pitchFamily="34" charset="0"/>
                        </a:rPr>
                        <a:t>Prior anti-cancer treatment</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32% (prior TACE)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48% (39% prior TACE)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65.8% (prior TACE)</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&gt;50%</a:t>
                      </a: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733016732"/>
                  </a:ext>
                </a:extLst>
              </a:tr>
              <a:tr h="434615">
                <a:tc>
                  <a:txBody>
                    <a:bodyPr/>
                    <a:lstStyle/>
                    <a:p>
                      <a:pPr>
                        <a:lnSpc>
                          <a:spcPct val="90000"/>
                        </a:lnSpc>
                      </a:pPr>
                      <a:r>
                        <a:rPr lang="en-US" sz="1200" b="1" dirty="0">
                          <a:latin typeface="Calibri" panose="020F0502020204030204" pitchFamily="34" charset="0"/>
                          <a:cs typeface="Calibri" panose="020F0502020204030204" pitchFamily="34" charset="0"/>
                        </a:rPr>
                        <a:t>Subsequent anti-cancer therapy </a:t>
                      </a:r>
                    </a:p>
                    <a:p>
                      <a:pPr>
                        <a:lnSpc>
                          <a:spcPct val="90000"/>
                        </a:lnSpc>
                      </a:pPr>
                      <a:r>
                        <a:rPr lang="en-US" sz="1200" b="1" dirty="0">
                          <a:latin typeface="Calibri" panose="020F0502020204030204" pitchFamily="34" charset="0"/>
                          <a:cs typeface="Calibri" panose="020F0502020204030204" pitchFamily="34" charset="0"/>
                        </a:rPr>
                        <a:t>Including IO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40.7% vs 45% (22.9% IO)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20% vs  37% (17% IO)</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36% vs 52% (26% IO) </a:t>
                      </a:r>
                    </a:p>
                  </a:txBody>
                  <a:tcPr/>
                </a:tc>
                <a:tc>
                  <a:txBody>
                    <a:bodyPr/>
                    <a:lstStyle/>
                    <a:p>
                      <a:pPr algn="ctr">
                        <a:lnSpc>
                          <a:spcPct val="90000"/>
                        </a:lnSpc>
                      </a:pPr>
                      <a:r>
                        <a:rPr lang="en-US" sz="1200" dirty="0">
                          <a:latin typeface="Calibri" panose="020F0502020204030204" pitchFamily="34" charset="0"/>
                          <a:cs typeface="Calibri" panose="020F0502020204030204" pitchFamily="34" charset="0"/>
                        </a:rPr>
                        <a:t>-</a:t>
                      </a:r>
                    </a:p>
                  </a:txBody>
                  <a:tcPr/>
                </a:tc>
                <a:tc>
                  <a:txBody>
                    <a:bodyPr/>
                    <a:lstStyle/>
                    <a:p>
                      <a:pPr algn="ctr">
                        <a:lnSpc>
                          <a:spcPct val="90000"/>
                        </a:lnSpc>
                      </a:pPr>
                      <a:endParaRPr lang="en-US" sz="1200" dirty="0">
                        <a:solidFill>
                          <a:schemeClr val="bg1"/>
                        </a:solidFill>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1678931705"/>
                  </a:ext>
                </a:extLst>
              </a:tr>
            </a:tbl>
          </a:graphicData>
        </a:graphic>
      </p:graphicFrame>
      <p:sp>
        <p:nvSpPr>
          <p:cNvPr id="18" name="Rectangle 17">
            <a:extLst>
              <a:ext uri="{FF2B5EF4-FFF2-40B4-BE49-F238E27FC236}">
                <a16:creationId xmlns:a16="http://schemas.microsoft.com/office/drawing/2014/main" id="{ADF6DEAD-14A8-8F4C-8314-44C0507B8B7E}"/>
              </a:ext>
            </a:extLst>
          </p:cNvPr>
          <p:cNvSpPr/>
          <p:nvPr/>
        </p:nvSpPr>
        <p:spPr>
          <a:xfrm>
            <a:off x="9742812" y="1248228"/>
            <a:ext cx="1836891" cy="4699418"/>
          </a:xfrm>
          <a:prstGeom prst="rect">
            <a:avLst/>
          </a:prstGeom>
          <a:solidFill>
            <a:srgbClr val="FFF0E7">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135028"/>
      </p:ext>
    </p:extLst>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F1A52F8-1332-7F48-8B7D-AABD2BC73660}"/>
              </a:ext>
            </a:extLst>
          </p:cNvPr>
          <p:cNvSpPr>
            <a:spLocks noGrp="1"/>
          </p:cNvSpPr>
          <p:nvPr>
            <p:ph type="title"/>
          </p:nvPr>
        </p:nvSpPr>
        <p:spPr>
          <a:xfrm>
            <a:off x="619200" y="246566"/>
            <a:ext cx="9005192" cy="807285"/>
          </a:xfrm>
        </p:spPr>
        <p:txBody>
          <a:bodyPr/>
          <a:lstStyle/>
          <a:p>
            <a:r>
              <a:rPr lang="en-US" dirty="0"/>
              <a:t>1</a:t>
            </a:r>
            <a:r>
              <a:rPr lang="en-US" baseline="30000" dirty="0"/>
              <a:t>st</a:t>
            </a:r>
            <a:r>
              <a:rPr lang="en-US" dirty="0"/>
              <a:t> Line Combination therapies for advanced HCC: outcomes</a:t>
            </a:r>
          </a:p>
        </p:txBody>
      </p:sp>
      <p:sp>
        <p:nvSpPr>
          <p:cNvPr id="9" name="Slide Number Placeholder 8">
            <a:extLst>
              <a:ext uri="{FF2B5EF4-FFF2-40B4-BE49-F238E27FC236}">
                <a16:creationId xmlns:a16="http://schemas.microsoft.com/office/drawing/2014/main" id="{D532FCAD-E6E4-E643-8E2B-B4C4FAEC2A15}"/>
              </a:ext>
            </a:extLst>
          </p:cNvPr>
          <p:cNvSpPr>
            <a:spLocks noGrp="1"/>
          </p:cNvSpPr>
          <p:nvPr>
            <p:ph type="sldNum" sz="quarter" idx="4"/>
          </p:nvPr>
        </p:nvSpPr>
        <p:spPr/>
        <p:txBody>
          <a:bodyPr/>
          <a:lstStyle/>
          <a:p>
            <a:fld id="{A8B9CA45-7916-481D-8256-1C0A03899043}" type="slidenum">
              <a:rPr lang="en-SG" smtClean="0"/>
              <a:pPr/>
              <a:t>85</a:t>
            </a:fld>
            <a:endParaRPr lang="en-SG"/>
          </a:p>
        </p:txBody>
      </p:sp>
      <p:sp>
        <p:nvSpPr>
          <p:cNvPr id="12" name="Content Placeholder 11">
            <a:extLst>
              <a:ext uri="{FF2B5EF4-FFF2-40B4-BE49-F238E27FC236}">
                <a16:creationId xmlns:a16="http://schemas.microsoft.com/office/drawing/2014/main" id="{E5461457-AC2F-7C4A-836D-80A798D89EE9}"/>
              </a:ext>
            </a:extLst>
          </p:cNvPr>
          <p:cNvSpPr>
            <a:spLocks noGrp="1"/>
          </p:cNvSpPr>
          <p:nvPr>
            <p:ph sz="quarter" idx="15"/>
          </p:nvPr>
        </p:nvSpPr>
        <p:spPr>
          <a:xfrm>
            <a:off x="620184" y="6356351"/>
            <a:ext cx="10516376" cy="365125"/>
          </a:xfrm>
        </p:spPr>
        <p:txBody>
          <a:bodyPr/>
          <a:lstStyle/>
          <a:p>
            <a:pPr>
              <a:spcBef>
                <a:spcPts val="0"/>
              </a:spcBef>
            </a:pPr>
            <a:r>
              <a:rPr lang="en-GB" dirty="0"/>
              <a:t>1. </a:t>
            </a:r>
            <a:r>
              <a:rPr lang="en-US" dirty="0" err="1"/>
              <a:t>Llovet</a:t>
            </a:r>
            <a:r>
              <a:rPr lang="en-US" dirty="0"/>
              <a:t> J, et al. N </a:t>
            </a:r>
            <a:r>
              <a:rPr lang="en-US" dirty="0" err="1"/>
              <a:t>Engl</a:t>
            </a:r>
            <a:r>
              <a:rPr lang="en-US" dirty="0"/>
              <a:t> J Med. 2008;359:378-90;  </a:t>
            </a:r>
            <a:r>
              <a:rPr lang="en-US" altLang="en-US" dirty="0"/>
              <a:t>2. Cheng A, et al. Lancet Oncol. 2009;10:25-34;  </a:t>
            </a:r>
            <a:r>
              <a:rPr lang="da-DK" dirty="0"/>
              <a:t>3. </a:t>
            </a:r>
            <a:r>
              <a:rPr lang="da-DK" dirty="0" err="1"/>
              <a:t>Kudo</a:t>
            </a:r>
            <a:r>
              <a:rPr lang="da-DK" dirty="0"/>
              <a:t> M, et al. Lancet 2018;391:1163-73 </a:t>
            </a:r>
          </a:p>
          <a:p>
            <a:pPr>
              <a:spcBef>
                <a:spcPts val="0"/>
              </a:spcBef>
            </a:pPr>
            <a:r>
              <a:rPr lang="da-DK" dirty="0"/>
              <a:t>4</a:t>
            </a:r>
            <a:r>
              <a:rPr lang="en-GB" dirty="0"/>
              <a:t>. Finn R, et al. </a:t>
            </a:r>
            <a:r>
              <a:rPr lang="en-US" dirty="0"/>
              <a:t>N </a:t>
            </a:r>
            <a:r>
              <a:rPr lang="en-US" dirty="0" err="1"/>
              <a:t>Engl</a:t>
            </a:r>
            <a:r>
              <a:rPr lang="en-US" dirty="0"/>
              <a:t> J Med. 2020;382:1894-905;  5. Cheng A, et al. ESMO Asia 2019 (Abstract LBA3);  6. T </a:t>
            </a:r>
            <a:r>
              <a:rPr lang="en-US" dirty="0" err="1"/>
              <a:t>Yau</a:t>
            </a:r>
            <a:r>
              <a:rPr lang="en-US" dirty="0"/>
              <a:t> Annals Oncol Oct. 2019</a:t>
            </a:r>
            <a:endParaRPr lang="en-US" altLang="en-US" dirty="0"/>
          </a:p>
        </p:txBody>
      </p:sp>
      <p:graphicFrame>
        <p:nvGraphicFramePr>
          <p:cNvPr id="4" name="Content Placeholder 3">
            <a:extLst>
              <a:ext uri="{FF2B5EF4-FFF2-40B4-BE49-F238E27FC236}">
                <a16:creationId xmlns:a16="http://schemas.microsoft.com/office/drawing/2014/main" id="{4F10137F-EAC5-4578-8EFD-B48BD7123E48}"/>
              </a:ext>
            </a:extLst>
          </p:cNvPr>
          <p:cNvGraphicFramePr>
            <a:graphicFrameLocks/>
          </p:cNvGraphicFramePr>
          <p:nvPr/>
        </p:nvGraphicFramePr>
        <p:xfrm>
          <a:off x="619200" y="1383635"/>
          <a:ext cx="10954463" cy="3921290"/>
        </p:xfrm>
        <a:graphic>
          <a:graphicData uri="http://schemas.openxmlformats.org/drawingml/2006/table">
            <a:tbl>
              <a:tblPr firstRow="1" bandRow="1">
                <a:tableStyleId>{5C22544A-7EE6-4342-B048-85BDC9FD1C3A}</a:tableStyleId>
              </a:tblPr>
              <a:tblGrid>
                <a:gridCol w="1660376">
                  <a:extLst>
                    <a:ext uri="{9D8B030D-6E8A-4147-A177-3AD203B41FA5}">
                      <a16:colId xmlns:a16="http://schemas.microsoft.com/office/drawing/2014/main" val="3284506119"/>
                    </a:ext>
                  </a:extLst>
                </a:gridCol>
                <a:gridCol w="1734484">
                  <a:extLst>
                    <a:ext uri="{9D8B030D-6E8A-4147-A177-3AD203B41FA5}">
                      <a16:colId xmlns:a16="http://schemas.microsoft.com/office/drawing/2014/main" val="3220592402"/>
                    </a:ext>
                  </a:extLst>
                </a:gridCol>
                <a:gridCol w="2082371">
                  <a:extLst>
                    <a:ext uri="{9D8B030D-6E8A-4147-A177-3AD203B41FA5}">
                      <a16:colId xmlns:a16="http://schemas.microsoft.com/office/drawing/2014/main" val="1614433408"/>
                    </a:ext>
                  </a:extLst>
                </a:gridCol>
                <a:gridCol w="1825744">
                  <a:extLst>
                    <a:ext uri="{9D8B030D-6E8A-4147-A177-3AD203B41FA5}">
                      <a16:colId xmlns:a16="http://schemas.microsoft.com/office/drawing/2014/main" val="3630606823"/>
                    </a:ext>
                  </a:extLst>
                </a:gridCol>
                <a:gridCol w="1825744">
                  <a:extLst>
                    <a:ext uri="{9D8B030D-6E8A-4147-A177-3AD203B41FA5}">
                      <a16:colId xmlns:a16="http://schemas.microsoft.com/office/drawing/2014/main" val="1364503887"/>
                    </a:ext>
                  </a:extLst>
                </a:gridCol>
                <a:gridCol w="1825744">
                  <a:extLst>
                    <a:ext uri="{9D8B030D-6E8A-4147-A177-3AD203B41FA5}">
                      <a16:colId xmlns:a16="http://schemas.microsoft.com/office/drawing/2014/main" val="628002138"/>
                    </a:ext>
                  </a:extLst>
                </a:gridCol>
              </a:tblGrid>
              <a:tr h="355057">
                <a:tc>
                  <a:txBody>
                    <a:bodyPr/>
                    <a:lstStyle/>
                    <a:p>
                      <a:pPr>
                        <a:lnSpc>
                          <a:spcPct val="90000"/>
                        </a:lnSpc>
                      </a:pPr>
                      <a:endParaRPr lang="en-US" sz="1200" dirty="0">
                        <a:solidFill>
                          <a:schemeClr val="tx1"/>
                        </a:solidFill>
                      </a:endParaRPr>
                    </a:p>
                  </a:txBody>
                  <a:tcPr/>
                </a:tc>
                <a:tc>
                  <a:txBody>
                    <a:bodyPr/>
                    <a:lstStyle/>
                    <a:p>
                      <a:pPr algn="ctr">
                        <a:lnSpc>
                          <a:spcPct val="90000"/>
                        </a:lnSpc>
                      </a:pPr>
                      <a:r>
                        <a:rPr lang="en-US" sz="1200" dirty="0"/>
                        <a:t>HIMALAYA: </a:t>
                      </a:r>
                    </a:p>
                    <a:p>
                      <a:pPr algn="ctr">
                        <a:lnSpc>
                          <a:spcPct val="90000"/>
                        </a:lnSpc>
                      </a:pPr>
                      <a:r>
                        <a:rPr lang="en-US" sz="1200" dirty="0"/>
                        <a:t>T300 + durvalumab vs sorafenib ( vs durvalumab) </a:t>
                      </a:r>
                      <a:endParaRPr lang="en-US" sz="1200" dirty="0">
                        <a:solidFill>
                          <a:schemeClr val="bg1"/>
                        </a:solidFill>
                      </a:endParaRPr>
                    </a:p>
                  </a:txBody>
                  <a:tcPr/>
                </a:tc>
                <a:tc>
                  <a:txBody>
                    <a:bodyPr/>
                    <a:lstStyle/>
                    <a:p>
                      <a:pPr algn="ctr">
                        <a:lnSpc>
                          <a:spcPct val="90000"/>
                        </a:lnSpc>
                      </a:pPr>
                      <a:r>
                        <a:rPr lang="en-US" sz="1200" dirty="0"/>
                        <a:t>COSMIC 312:</a:t>
                      </a:r>
                    </a:p>
                    <a:p>
                      <a:pPr algn="ctr">
                        <a:lnSpc>
                          <a:spcPct val="90000"/>
                        </a:lnSpc>
                      </a:pPr>
                      <a:r>
                        <a:rPr lang="en-US" sz="1200" dirty="0"/>
                        <a:t>Atezolizumab + </a:t>
                      </a:r>
                      <a:r>
                        <a:rPr lang="en-US" sz="1200" dirty="0" err="1"/>
                        <a:t>cabozantinib</a:t>
                      </a:r>
                      <a:r>
                        <a:rPr lang="en-US" sz="1200" dirty="0"/>
                        <a:t> vs sorafenib (vs </a:t>
                      </a:r>
                      <a:r>
                        <a:rPr lang="en-US" sz="1200" dirty="0" err="1"/>
                        <a:t>cabozantinib</a:t>
                      </a:r>
                      <a:r>
                        <a:rPr lang="en-US" sz="1200" dirty="0"/>
                        <a:t>)</a:t>
                      </a:r>
                    </a:p>
                    <a:p>
                      <a:pPr algn="ctr">
                        <a:lnSpc>
                          <a:spcPct val="90000"/>
                        </a:lnSpc>
                      </a:pPr>
                      <a:endParaRPr lang="en-US" sz="1200" dirty="0">
                        <a:solidFill>
                          <a:schemeClr val="bg1"/>
                        </a:solidFill>
                      </a:endParaRPr>
                    </a:p>
                  </a:txBody>
                  <a:tcPr/>
                </a:tc>
                <a:tc>
                  <a:txBody>
                    <a:bodyPr/>
                    <a:lstStyle/>
                    <a:p>
                      <a:pPr algn="ctr">
                        <a:lnSpc>
                          <a:spcPct val="90000"/>
                        </a:lnSpc>
                      </a:pPr>
                      <a:r>
                        <a:rPr lang="en-US" sz="1200" dirty="0"/>
                        <a:t>*Atezolizumab + bevacizumab vs sorafenib</a:t>
                      </a:r>
                      <a:endParaRPr lang="en-US" sz="1200" dirty="0">
                        <a:solidFill>
                          <a:schemeClr val="tx1"/>
                        </a:solidFill>
                      </a:endParaRPr>
                    </a:p>
                  </a:txBody>
                  <a:tcPr/>
                </a:tc>
                <a:tc>
                  <a:txBody>
                    <a:bodyPr/>
                    <a:lstStyle/>
                    <a:p>
                      <a:pPr algn="ctr">
                        <a:lnSpc>
                          <a:spcPct val="90000"/>
                        </a:lnSpc>
                      </a:pPr>
                      <a:r>
                        <a:rPr lang="en-US" sz="1200" dirty="0" err="1"/>
                        <a:t>Sintilimab</a:t>
                      </a:r>
                      <a:r>
                        <a:rPr lang="en-US" sz="1200" dirty="0"/>
                        <a:t> + biosimilar bevacizumab vs sorafenib</a:t>
                      </a:r>
                      <a:endParaRPr lang="en-US" sz="1200" dirty="0">
                        <a:solidFill>
                          <a:schemeClr val="tx1"/>
                        </a:solidFill>
                      </a:endParaRPr>
                    </a:p>
                  </a:txBody>
                  <a:tcPr/>
                </a:tc>
                <a:tc>
                  <a:txBody>
                    <a:bodyPr/>
                    <a:lstStyle/>
                    <a:p>
                      <a:pPr algn="ctr">
                        <a:lnSpc>
                          <a:spcPct val="90000"/>
                        </a:lnSpc>
                      </a:pPr>
                      <a:r>
                        <a:rPr lang="en-US" sz="1200" dirty="0"/>
                        <a:t>Nivolumab (CM459) vs sorafenib</a:t>
                      </a:r>
                      <a:endParaRPr lang="en-US" sz="1200" dirty="0">
                        <a:solidFill>
                          <a:schemeClr val="tx1"/>
                        </a:solidFill>
                      </a:endParaRPr>
                    </a:p>
                  </a:txBody>
                  <a:tcPr/>
                </a:tc>
                <a:extLst>
                  <a:ext uri="{0D108BD9-81ED-4DB2-BD59-A6C34878D82A}">
                    <a16:rowId xmlns:a16="http://schemas.microsoft.com/office/drawing/2014/main" val="3072947249"/>
                  </a:ext>
                </a:extLst>
              </a:tr>
              <a:tr h="424053">
                <a:tc>
                  <a:txBody>
                    <a:bodyPr/>
                    <a:lstStyle/>
                    <a:p>
                      <a:pPr>
                        <a:lnSpc>
                          <a:spcPct val="90000"/>
                        </a:lnSpc>
                      </a:pPr>
                      <a:r>
                        <a:rPr lang="en-US" sz="1200" b="1" dirty="0"/>
                        <a:t>Median OS</a:t>
                      </a:r>
                      <a:endParaRPr lang="en-US" sz="1200" b="1" dirty="0">
                        <a:solidFill>
                          <a:schemeClr val="tx1"/>
                        </a:solidFill>
                      </a:endParaRPr>
                    </a:p>
                  </a:txBody>
                  <a:tcPr/>
                </a:tc>
                <a:tc>
                  <a:txBody>
                    <a:bodyPr/>
                    <a:lstStyle/>
                    <a:p>
                      <a:pPr algn="ctr">
                        <a:lnSpc>
                          <a:spcPct val="90000"/>
                        </a:lnSpc>
                      </a:pPr>
                      <a:r>
                        <a:rPr lang="en-US" sz="1200" dirty="0"/>
                        <a:t>16.4m vs 13.8m</a:t>
                      </a:r>
                    </a:p>
                    <a:p>
                      <a:pPr algn="ctr">
                        <a:lnSpc>
                          <a:spcPct val="90000"/>
                        </a:lnSpc>
                      </a:pPr>
                      <a:r>
                        <a:rPr lang="en-US" sz="1200" dirty="0"/>
                        <a:t>HR 0.85 , p 0.035</a:t>
                      </a:r>
                      <a:endParaRPr lang="en-US" sz="1200" dirty="0">
                        <a:solidFill>
                          <a:schemeClr val="tx1"/>
                        </a:solidFill>
                      </a:endParaRPr>
                    </a:p>
                  </a:txBody>
                  <a:tcPr/>
                </a:tc>
                <a:tc>
                  <a:txBody>
                    <a:bodyPr/>
                    <a:lstStyle/>
                    <a:p>
                      <a:pPr algn="ctr">
                        <a:lnSpc>
                          <a:spcPct val="90000"/>
                        </a:lnSpc>
                      </a:pPr>
                      <a:r>
                        <a:rPr lang="en-US" sz="1200" dirty="0"/>
                        <a:t>15.4m vs 15.5m </a:t>
                      </a:r>
                    </a:p>
                    <a:p>
                      <a:pPr algn="ctr">
                        <a:lnSpc>
                          <a:spcPct val="90000"/>
                        </a:lnSpc>
                      </a:pPr>
                      <a:r>
                        <a:rPr lang="en-US" sz="1200" dirty="0"/>
                        <a:t>HR 0.9, p=.438</a:t>
                      </a:r>
                      <a:endParaRPr lang="en-US" sz="1200" dirty="0">
                        <a:solidFill>
                          <a:schemeClr val="tx1"/>
                        </a:solidFill>
                      </a:endParaRPr>
                    </a:p>
                  </a:txBody>
                  <a:tcPr/>
                </a:tc>
                <a:tc>
                  <a:txBody>
                    <a:bodyPr/>
                    <a:lstStyle/>
                    <a:p>
                      <a:pPr algn="ctr">
                        <a:lnSpc>
                          <a:spcPct val="90000"/>
                        </a:lnSpc>
                      </a:pPr>
                      <a:r>
                        <a:rPr lang="en-US" sz="1200" b="1" dirty="0"/>
                        <a:t>19.2m</a:t>
                      </a:r>
                      <a:r>
                        <a:rPr lang="en-US" sz="1200" dirty="0"/>
                        <a:t> vs 13.2m </a:t>
                      </a:r>
                    </a:p>
                    <a:p>
                      <a:pPr algn="ctr">
                        <a:lnSpc>
                          <a:spcPct val="90000"/>
                        </a:lnSpc>
                      </a:pPr>
                      <a:r>
                        <a:rPr lang="en-US" sz="1200" dirty="0"/>
                        <a:t>HR 0.66  p0.0009</a:t>
                      </a:r>
                      <a:endParaRPr lang="en-US" sz="1200" dirty="0">
                        <a:solidFill>
                          <a:schemeClr val="tx1"/>
                        </a:solidFill>
                      </a:endParaRPr>
                    </a:p>
                  </a:txBody>
                  <a:tcPr/>
                </a:tc>
                <a:tc>
                  <a:txBody>
                    <a:bodyPr/>
                    <a:lstStyle/>
                    <a:p>
                      <a:pPr algn="ctr">
                        <a:lnSpc>
                          <a:spcPct val="90000"/>
                        </a:lnSpc>
                      </a:pPr>
                      <a:r>
                        <a:rPr lang="en-US" sz="1200" dirty="0"/>
                        <a:t>NR vs 10.4m</a:t>
                      </a:r>
                    </a:p>
                    <a:p>
                      <a:pPr algn="ctr">
                        <a:lnSpc>
                          <a:spcPct val="90000"/>
                        </a:lnSpc>
                      </a:pPr>
                      <a:r>
                        <a:rPr lang="en-US" sz="1200" dirty="0"/>
                        <a:t>HR 0.56</a:t>
                      </a:r>
                      <a:endParaRPr lang="en-US" sz="1200" dirty="0">
                        <a:solidFill>
                          <a:schemeClr val="tx1"/>
                        </a:solidFill>
                      </a:endParaRPr>
                    </a:p>
                  </a:txBody>
                  <a:tcPr/>
                </a:tc>
                <a:tc>
                  <a:txBody>
                    <a:bodyPr/>
                    <a:lstStyle/>
                    <a:p>
                      <a:pPr algn="ctr">
                        <a:lnSpc>
                          <a:spcPct val="90000"/>
                        </a:lnSpc>
                      </a:pPr>
                      <a:r>
                        <a:rPr lang="en-US" sz="1200" dirty="0"/>
                        <a:t>16.4 vs 14.7m</a:t>
                      </a:r>
                    </a:p>
                    <a:p>
                      <a:pPr algn="ctr">
                        <a:lnSpc>
                          <a:spcPct val="90000"/>
                        </a:lnSpc>
                      </a:pPr>
                      <a:r>
                        <a:rPr lang="en-US" sz="1200" dirty="0"/>
                        <a:t> HR 0.85</a:t>
                      </a:r>
                      <a:endParaRPr lang="en-US" sz="1200" dirty="0">
                        <a:solidFill>
                          <a:schemeClr val="tx1"/>
                        </a:solidFill>
                      </a:endParaRPr>
                    </a:p>
                  </a:txBody>
                  <a:tcPr/>
                </a:tc>
                <a:extLst>
                  <a:ext uri="{0D108BD9-81ED-4DB2-BD59-A6C34878D82A}">
                    <a16:rowId xmlns:a16="http://schemas.microsoft.com/office/drawing/2014/main" val="3455680326"/>
                  </a:ext>
                </a:extLst>
              </a:tr>
              <a:tr h="199178">
                <a:tc>
                  <a:txBody>
                    <a:bodyPr/>
                    <a:lstStyle/>
                    <a:p>
                      <a:pPr>
                        <a:lnSpc>
                          <a:spcPct val="90000"/>
                        </a:lnSpc>
                      </a:pPr>
                      <a:r>
                        <a:rPr lang="en-US" sz="1200" b="1" dirty="0"/>
                        <a:t>Median PFS</a:t>
                      </a:r>
                      <a:endParaRPr lang="en-US" sz="1200" b="1" dirty="0">
                        <a:solidFill>
                          <a:schemeClr val="tx1"/>
                        </a:solidFill>
                      </a:endParaRPr>
                    </a:p>
                  </a:txBody>
                  <a:tcPr/>
                </a:tc>
                <a:tc>
                  <a:txBody>
                    <a:bodyPr/>
                    <a:lstStyle/>
                    <a:p>
                      <a:pPr algn="ctr">
                        <a:lnSpc>
                          <a:spcPct val="90000"/>
                        </a:lnSpc>
                      </a:pPr>
                      <a:r>
                        <a:rPr lang="en-US" sz="1200" dirty="0"/>
                        <a:t>3.78m vs 4.07m</a:t>
                      </a:r>
                    </a:p>
                    <a:p>
                      <a:pPr algn="ctr">
                        <a:lnSpc>
                          <a:spcPct val="90000"/>
                        </a:lnSpc>
                      </a:pPr>
                      <a:r>
                        <a:rPr lang="en-US" sz="1200" dirty="0"/>
                        <a:t>HR 0.9</a:t>
                      </a:r>
                      <a:endParaRPr lang="en-US" sz="1200" dirty="0">
                        <a:solidFill>
                          <a:schemeClr val="tx1"/>
                        </a:solidFill>
                      </a:endParaRPr>
                    </a:p>
                  </a:txBody>
                  <a:tcPr/>
                </a:tc>
                <a:tc>
                  <a:txBody>
                    <a:bodyPr/>
                    <a:lstStyle/>
                    <a:p>
                      <a:pPr algn="ctr">
                        <a:lnSpc>
                          <a:spcPct val="90000"/>
                        </a:lnSpc>
                      </a:pPr>
                      <a:r>
                        <a:rPr lang="en-US" sz="1200" dirty="0"/>
                        <a:t>6.8m vs 4.2m </a:t>
                      </a:r>
                    </a:p>
                    <a:p>
                      <a:pPr algn="ctr">
                        <a:lnSpc>
                          <a:spcPct val="90000"/>
                        </a:lnSpc>
                      </a:pPr>
                      <a:r>
                        <a:rPr lang="en-US" sz="1200" dirty="0"/>
                        <a:t>HR 0.63 p 0.0012</a:t>
                      </a:r>
                      <a:endParaRPr lang="en-US" sz="1200" dirty="0">
                        <a:solidFill>
                          <a:schemeClr val="tx1"/>
                        </a:solidFill>
                      </a:endParaRPr>
                    </a:p>
                  </a:txBody>
                  <a:tcPr/>
                </a:tc>
                <a:tc>
                  <a:txBody>
                    <a:bodyPr/>
                    <a:lstStyle/>
                    <a:p>
                      <a:pPr algn="ctr">
                        <a:lnSpc>
                          <a:spcPct val="90000"/>
                        </a:lnSpc>
                      </a:pPr>
                      <a:r>
                        <a:rPr lang="en-US" sz="1200" dirty="0"/>
                        <a:t>6.9m (vs 4.3m)</a:t>
                      </a:r>
                    </a:p>
                    <a:p>
                      <a:pPr algn="ctr">
                        <a:lnSpc>
                          <a:spcPct val="90000"/>
                        </a:lnSpc>
                      </a:pPr>
                      <a:r>
                        <a:rPr lang="en-US" sz="1200" dirty="0"/>
                        <a:t>HR 0.65  p0.0001</a:t>
                      </a:r>
                      <a:endParaRPr lang="en-US" sz="1200" dirty="0">
                        <a:solidFill>
                          <a:schemeClr val="tx1"/>
                        </a:solidFill>
                      </a:endParaRPr>
                    </a:p>
                  </a:txBody>
                  <a:tcPr/>
                </a:tc>
                <a:tc>
                  <a:txBody>
                    <a:bodyPr/>
                    <a:lstStyle/>
                    <a:p>
                      <a:pPr algn="ctr">
                        <a:lnSpc>
                          <a:spcPct val="90000"/>
                        </a:lnSpc>
                      </a:pPr>
                      <a:r>
                        <a:rPr lang="en-US" sz="1200" dirty="0"/>
                        <a:t>4.5m vs 2.8m </a:t>
                      </a:r>
                    </a:p>
                    <a:p>
                      <a:pPr algn="ctr">
                        <a:lnSpc>
                          <a:spcPct val="90000"/>
                        </a:lnSpc>
                      </a:pPr>
                      <a:r>
                        <a:rPr lang="en-US" sz="1200" dirty="0"/>
                        <a:t>HR 0.56</a:t>
                      </a:r>
                      <a:endParaRPr lang="en-US" sz="1200" dirty="0">
                        <a:solidFill>
                          <a:schemeClr val="tx1"/>
                        </a:solidFill>
                      </a:endParaRPr>
                    </a:p>
                  </a:txBody>
                  <a:tcPr/>
                </a:tc>
                <a:tc>
                  <a:txBody>
                    <a:bodyPr/>
                    <a:lstStyle/>
                    <a:p>
                      <a:pPr algn="ctr">
                        <a:lnSpc>
                          <a:spcPct val="90000"/>
                        </a:lnSpc>
                      </a:pPr>
                      <a:r>
                        <a:rPr lang="en-US" sz="1200" dirty="0"/>
                        <a:t>3.7m (vs 3.8m)</a:t>
                      </a:r>
                      <a:endParaRPr lang="en-US" sz="1200" dirty="0">
                        <a:solidFill>
                          <a:schemeClr val="tx1"/>
                        </a:solidFill>
                      </a:endParaRPr>
                    </a:p>
                  </a:txBody>
                  <a:tcPr/>
                </a:tc>
                <a:extLst>
                  <a:ext uri="{0D108BD9-81ED-4DB2-BD59-A6C34878D82A}">
                    <a16:rowId xmlns:a16="http://schemas.microsoft.com/office/drawing/2014/main" val="3374582613"/>
                  </a:ext>
                </a:extLst>
              </a:tr>
              <a:tr h="296837">
                <a:tc>
                  <a:txBody>
                    <a:bodyPr/>
                    <a:lstStyle/>
                    <a:p>
                      <a:pPr>
                        <a:lnSpc>
                          <a:spcPct val="90000"/>
                        </a:lnSpc>
                      </a:pPr>
                      <a:r>
                        <a:rPr lang="en-US" sz="1200" b="1" dirty="0"/>
                        <a:t>ORR (RECIST)</a:t>
                      </a:r>
                      <a:endParaRPr lang="en-US" sz="1200" b="1" dirty="0">
                        <a:solidFill>
                          <a:schemeClr val="tx1"/>
                        </a:solidFill>
                      </a:endParaRPr>
                    </a:p>
                  </a:txBody>
                  <a:tcPr/>
                </a:tc>
                <a:tc>
                  <a:txBody>
                    <a:bodyPr/>
                    <a:lstStyle/>
                    <a:p>
                      <a:pPr algn="ctr">
                        <a:lnSpc>
                          <a:spcPct val="90000"/>
                        </a:lnSpc>
                      </a:pPr>
                      <a:r>
                        <a:rPr lang="en-US" sz="1200" dirty="0"/>
                        <a:t>20% vs 5.1% </a:t>
                      </a:r>
                    </a:p>
                    <a:p>
                      <a:pPr algn="ctr">
                        <a:lnSpc>
                          <a:spcPct val="90000"/>
                        </a:lnSpc>
                      </a:pPr>
                      <a:endParaRPr lang="en-US" sz="1200" dirty="0">
                        <a:solidFill>
                          <a:schemeClr val="tx1"/>
                        </a:solidFill>
                      </a:endParaRPr>
                    </a:p>
                  </a:txBody>
                  <a:tcPr/>
                </a:tc>
                <a:tc>
                  <a:txBody>
                    <a:bodyPr/>
                    <a:lstStyle/>
                    <a:p>
                      <a:pPr algn="ctr">
                        <a:lnSpc>
                          <a:spcPct val="90000"/>
                        </a:lnSpc>
                      </a:pPr>
                      <a:r>
                        <a:rPr lang="en-US" sz="1200" dirty="0"/>
                        <a:t>11% v 3.7% </a:t>
                      </a:r>
                      <a:endParaRPr lang="en-US" sz="1200" dirty="0">
                        <a:solidFill>
                          <a:schemeClr val="tx1"/>
                        </a:solidFill>
                      </a:endParaRPr>
                    </a:p>
                  </a:txBody>
                  <a:tcPr/>
                </a:tc>
                <a:tc>
                  <a:txBody>
                    <a:bodyPr/>
                    <a:lstStyle/>
                    <a:p>
                      <a:pPr algn="ctr">
                        <a:lnSpc>
                          <a:spcPct val="90000"/>
                        </a:lnSpc>
                      </a:pPr>
                      <a:r>
                        <a:rPr lang="en-US" sz="1200" b="1" dirty="0"/>
                        <a:t>30% </a:t>
                      </a:r>
                      <a:r>
                        <a:rPr lang="en-US" sz="1200" dirty="0"/>
                        <a:t>vs 11% </a:t>
                      </a:r>
                      <a:endParaRPr lang="en-US" sz="1200" dirty="0">
                        <a:solidFill>
                          <a:schemeClr val="tx1"/>
                        </a:solidFill>
                      </a:endParaRPr>
                    </a:p>
                  </a:txBody>
                  <a:tcPr/>
                </a:tc>
                <a:tc>
                  <a:txBody>
                    <a:bodyPr/>
                    <a:lstStyle/>
                    <a:p>
                      <a:pPr algn="ctr">
                        <a:lnSpc>
                          <a:spcPct val="90000"/>
                        </a:lnSpc>
                      </a:pPr>
                      <a:r>
                        <a:rPr lang="en-US" sz="1200" dirty="0"/>
                        <a:t>20.3% vs 4.1 </a:t>
                      </a:r>
                      <a:endParaRPr lang="en-US" sz="1200" dirty="0">
                        <a:solidFill>
                          <a:schemeClr val="tx1"/>
                        </a:solidFill>
                      </a:endParaRPr>
                    </a:p>
                  </a:txBody>
                  <a:tcPr/>
                </a:tc>
                <a:tc>
                  <a:txBody>
                    <a:bodyPr/>
                    <a:lstStyle/>
                    <a:p>
                      <a:pPr algn="ctr">
                        <a:lnSpc>
                          <a:spcPct val="90000"/>
                        </a:lnSpc>
                      </a:pPr>
                      <a:r>
                        <a:rPr lang="en-US" sz="1200" dirty="0"/>
                        <a:t>15% vs 7%  (RECIST)</a:t>
                      </a:r>
                      <a:endParaRPr lang="en-US" sz="1200" dirty="0">
                        <a:solidFill>
                          <a:schemeClr val="tx1"/>
                        </a:solidFill>
                      </a:endParaRPr>
                    </a:p>
                  </a:txBody>
                  <a:tcPr/>
                </a:tc>
                <a:extLst>
                  <a:ext uri="{0D108BD9-81ED-4DB2-BD59-A6C34878D82A}">
                    <a16:rowId xmlns:a16="http://schemas.microsoft.com/office/drawing/2014/main" val="1060980386"/>
                  </a:ext>
                </a:extLst>
              </a:tr>
              <a:tr h="296837">
                <a:tc>
                  <a:txBody>
                    <a:bodyPr/>
                    <a:lstStyle/>
                    <a:p>
                      <a:pPr>
                        <a:lnSpc>
                          <a:spcPct val="90000"/>
                        </a:lnSpc>
                      </a:pPr>
                      <a:r>
                        <a:rPr lang="en-US" sz="1200" b="1" dirty="0"/>
                        <a:t>DCR</a:t>
                      </a:r>
                      <a:endParaRPr lang="en-US" sz="1200" b="1" dirty="0">
                        <a:solidFill>
                          <a:schemeClr val="tx1"/>
                        </a:solidFill>
                      </a:endParaRPr>
                    </a:p>
                  </a:txBody>
                  <a:tcPr/>
                </a:tc>
                <a:tc>
                  <a:txBody>
                    <a:bodyPr/>
                    <a:lstStyle/>
                    <a:p>
                      <a:pPr algn="ctr">
                        <a:lnSpc>
                          <a:spcPct val="90000"/>
                        </a:lnSpc>
                      </a:pPr>
                      <a:r>
                        <a:rPr lang="en-US" sz="1200" dirty="0"/>
                        <a:t>60% vs 60% </a:t>
                      </a:r>
                      <a:endParaRPr lang="en-US" sz="1200" dirty="0">
                        <a:solidFill>
                          <a:schemeClr val="tx1"/>
                        </a:solidFill>
                      </a:endParaRPr>
                    </a:p>
                  </a:txBody>
                  <a:tcPr/>
                </a:tc>
                <a:tc>
                  <a:txBody>
                    <a:bodyPr/>
                    <a:lstStyle/>
                    <a:p>
                      <a:pPr algn="ctr">
                        <a:lnSpc>
                          <a:spcPct val="90000"/>
                        </a:lnSpc>
                      </a:pPr>
                      <a:r>
                        <a:rPr lang="en-US" sz="1200" dirty="0"/>
                        <a:t>78% vs 65% </a:t>
                      </a:r>
                      <a:endParaRPr lang="en-US" sz="1200" dirty="0">
                        <a:solidFill>
                          <a:schemeClr val="tx1"/>
                        </a:solidFill>
                      </a:endParaRPr>
                    </a:p>
                  </a:txBody>
                  <a:tcPr/>
                </a:tc>
                <a:tc>
                  <a:txBody>
                    <a:bodyPr/>
                    <a:lstStyle/>
                    <a:p>
                      <a:pPr algn="ctr">
                        <a:lnSpc>
                          <a:spcPct val="90000"/>
                        </a:lnSpc>
                      </a:pPr>
                      <a:r>
                        <a:rPr lang="en-US" sz="1200" dirty="0"/>
                        <a:t>74 vs 55%</a:t>
                      </a: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tc>
                  <a:txBody>
                    <a:bodyPr/>
                    <a:lstStyle/>
                    <a:p>
                      <a:pPr algn="ctr">
                        <a:lnSpc>
                          <a:spcPct val="90000"/>
                        </a:lnSpc>
                      </a:pPr>
                      <a:r>
                        <a:rPr lang="en-US" sz="1200" dirty="0"/>
                        <a:t>55% vs 58% </a:t>
                      </a:r>
                      <a:endParaRPr lang="en-US" sz="1200" dirty="0">
                        <a:solidFill>
                          <a:schemeClr val="tx1"/>
                        </a:solidFill>
                      </a:endParaRPr>
                    </a:p>
                  </a:txBody>
                  <a:tcPr/>
                </a:tc>
                <a:extLst>
                  <a:ext uri="{0D108BD9-81ED-4DB2-BD59-A6C34878D82A}">
                    <a16:rowId xmlns:a16="http://schemas.microsoft.com/office/drawing/2014/main" val="2896878101"/>
                  </a:ext>
                </a:extLst>
              </a:tr>
              <a:tr h="199178">
                <a:tc>
                  <a:txBody>
                    <a:bodyPr/>
                    <a:lstStyle/>
                    <a:p>
                      <a:pPr>
                        <a:lnSpc>
                          <a:spcPct val="90000"/>
                        </a:lnSpc>
                      </a:pPr>
                      <a:r>
                        <a:rPr lang="en-US" sz="1200" b="1" dirty="0"/>
                        <a:t>Median Duration of Rx</a:t>
                      </a:r>
                      <a:endParaRPr lang="en-US" sz="1200" b="1" dirty="0">
                        <a:solidFill>
                          <a:schemeClr val="tx1"/>
                        </a:solidFill>
                      </a:endParaRPr>
                    </a:p>
                  </a:txBody>
                  <a:tcPr/>
                </a:tc>
                <a:tc>
                  <a:txBody>
                    <a:bodyPr/>
                    <a:lstStyle/>
                    <a:p>
                      <a:pPr algn="ctr">
                        <a:lnSpc>
                          <a:spcPct val="90000"/>
                        </a:lnSpc>
                      </a:pPr>
                      <a:r>
                        <a:rPr lang="en-US" sz="1200" dirty="0"/>
                        <a:t>22.3m vs 18.4m </a:t>
                      </a:r>
                      <a:endParaRPr lang="en-US" sz="1200" dirty="0">
                        <a:solidFill>
                          <a:schemeClr val="tx1"/>
                        </a:solidFill>
                      </a:endParaRPr>
                    </a:p>
                  </a:txBody>
                  <a:tcPr/>
                </a:tc>
                <a:tc>
                  <a:txBody>
                    <a:bodyPr/>
                    <a:lstStyle/>
                    <a:p>
                      <a:pPr algn="ctr">
                        <a:lnSpc>
                          <a:spcPct val="90000"/>
                        </a:lnSpc>
                      </a:pPr>
                      <a:r>
                        <a:rPr lang="en-US" sz="1200" dirty="0"/>
                        <a:t>10.6m vs 8.8m</a:t>
                      </a:r>
                      <a:endParaRPr lang="en-US" sz="1200" dirty="0">
                        <a:solidFill>
                          <a:schemeClr val="tx1"/>
                        </a:solidFill>
                      </a:endParaRPr>
                    </a:p>
                  </a:txBody>
                  <a:tcPr/>
                </a:tc>
                <a:tc>
                  <a:txBody>
                    <a:bodyPr/>
                    <a:lstStyle/>
                    <a:p>
                      <a:pPr marL="0" marR="0" lvl="0" indent="0" algn="ctr" defTabSz="457200" rtl="0" eaLnBrk="1" fontAlgn="auto" latinLnBrk="0" hangingPunct="1">
                        <a:lnSpc>
                          <a:spcPct val="90000"/>
                        </a:lnSpc>
                        <a:spcBef>
                          <a:spcPts val="0"/>
                        </a:spcBef>
                        <a:spcAft>
                          <a:spcPts val="0"/>
                        </a:spcAft>
                        <a:buClrTx/>
                        <a:buSzTx/>
                        <a:buFontTx/>
                        <a:buNone/>
                        <a:tabLst/>
                        <a:defRPr/>
                      </a:pPr>
                      <a:r>
                        <a:rPr lang="en-US" sz="1200" b="1" dirty="0"/>
                        <a:t>18.1m vs 14.9m </a:t>
                      </a:r>
                    </a:p>
                    <a:p>
                      <a:pPr algn="ctr">
                        <a:lnSpc>
                          <a:spcPct val="90000"/>
                        </a:lnSpc>
                      </a:pPr>
                      <a:endParaRPr lang="en-US" sz="1200" dirty="0">
                        <a:solidFill>
                          <a:schemeClr val="tx1"/>
                        </a:solidFill>
                      </a:endParaRPr>
                    </a:p>
                  </a:txBody>
                  <a:tcPr/>
                </a:tc>
                <a:tc>
                  <a:txBody>
                    <a:bodyPr/>
                    <a:lstStyle/>
                    <a:p>
                      <a:pPr algn="ctr">
                        <a:lnSpc>
                          <a:spcPct val="90000"/>
                        </a:lnSpc>
                      </a:pPr>
                      <a:r>
                        <a:rPr lang="en-US" sz="1200" dirty="0"/>
                        <a:t>NR vs 9.8m</a:t>
                      </a:r>
                      <a:endParaRPr lang="en-US" sz="1200" dirty="0">
                        <a:solidFill>
                          <a:schemeClr val="tx1"/>
                        </a:solidFill>
                      </a:endParaRPr>
                    </a:p>
                  </a:txBody>
                  <a:tcPr/>
                </a:tc>
                <a:tc>
                  <a:txBody>
                    <a:bodyPr/>
                    <a:lstStyle/>
                    <a:p>
                      <a:pPr algn="ctr">
                        <a:lnSpc>
                          <a:spcPct val="90000"/>
                        </a:lnSpc>
                      </a:pPr>
                      <a:r>
                        <a:rPr lang="en-US" sz="1200" dirty="0"/>
                        <a:t>23.3m vs 23.4m</a:t>
                      </a:r>
                      <a:endParaRPr lang="en-US" sz="1200" dirty="0">
                        <a:solidFill>
                          <a:schemeClr val="tx1"/>
                        </a:solidFill>
                      </a:endParaRPr>
                    </a:p>
                  </a:txBody>
                  <a:tcPr/>
                </a:tc>
                <a:extLst>
                  <a:ext uri="{0D108BD9-81ED-4DB2-BD59-A6C34878D82A}">
                    <a16:rowId xmlns:a16="http://schemas.microsoft.com/office/drawing/2014/main" val="552801300"/>
                  </a:ext>
                </a:extLst>
              </a:tr>
              <a:tr h="171977">
                <a:tc>
                  <a:txBody>
                    <a:bodyPr/>
                    <a:lstStyle/>
                    <a:p>
                      <a:pPr>
                        <a:lnSpc>
                          <a:spcPct val="90000"/>
                        </a:lnSpc>
                      </a:pPr>
                      <a:r>
                        <a:rPr lang="en-US" sz="1200" b="1" dirty="0"/>
                        <a:t>G3/4 AE</a:t>
                      </a:r>
                      <a:endParaRPr lang="en-US" sz="1200" b="1" dirty="0">
                        <a:solidFill>
                          <a:schemeClr val="tx1"/>
                        </a:solidFill>
                      </a:endParaRPr>
                    </a:p>
                  </a:txBody>
                  <a:tcPr/>
                </a:tc>
                <a:tc>
                  <a:txBody>
                    <a:bodyPr/>
                    <a:lstStyle/>
                    <a:p>
                      <a:pPr algn="ctr">
                        <a:lnSpc>
                          <a:spcPct val="90000"/>
                        </a:lnSpc>
                      </a:pPr>
                      <a:endParaRPr lang="en-US" sz="1200" dirty="0">
                        <a:solidFill>
                          <a:schemeClr val="tx1"/>
                        </a:solidFill>
                      </a:endParaRPr>
                    </a:p>
                  </a:txBody>
                  <a:tcPr/>
                </a:tc>
                <a:tc>
                  <a:txBody>
                    <a:bodyPr/>
                    <a:lstStyle/>
                    <a:p>
                      <a:pPr algn="ctr">
                        <a:lnSpc>
                          <a:spcPct val="90000"/>
                        </a:lnSpc>
                      </a:pPr>
                      <a:r>
                        <a:rPr lang="en-US" sz="1200" dirty="0"/>
                        <a:t>53.1% vs 31% </a:t>
                      </a:r>
                      <a:endParaRPr lang="en-US" sz="1200" dirty="0">
                        <a:solidFill>
                          <a:schemeClr val="tx1"/>
                        </a:solidFill>
                      </a:endParaRPr>
                    </a:p>
                  </a:txBody>
                  <a:tcPr/>
                </a:tc>
                <a:tc>
                  <a:txBody>
                    <a:bodyPr/>
                    <a:lstStyle/>
                    <a:p>
                      <a:pPr algn="ctr">
                        <a:lnSpc>
                          <a:spcPct val="90000"/>
                        </a:lnSpc>
                      </a:pPr>
                      <a:r>
                        <a:rPr lang="en-US" sz="1200" dirty="0"/>
                        <a:t>43% vs 46% </a:t>
                      </a: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extLst>
                  <a:ext uri="{0D108BD9-81ED-4DB2-BD59-A6C34878D82A}">
                    <a16:rowId xmlns:a16="http://schemas.microsoft.com/office/drawing/2014/main" val="2742819900"/>
                  </a:ext>
                </a:extLst>
              </a:tr>
              <a:tr h="171977">
                <a:tc>
                  <a:txBody>
                    <a:bodyPr/>
                    <a:lstStyle/>
                    <a:p>
                      <a:pPr>
                        <a:lnSpc>
                          <a:spcPct val="90000"/>
                        </a:lnSpc>
                      </a:pPr>
                      <a:r>
                        <a:rPr lang="en-US" sz="1200" b="1" dirty="0"/>
                        <a:t>G3/4 </a:t>
                      </a:r>
                      <a:r>
                        <a:rPr lang="en-US" sz="1200" b="1" dirty="0" err="1"/>
                        <a:t>irAE</a:t>
                      </a:r>
                      <a:endParaRPr lang="en-US" sz="1200" b="1" dirty="0">
                        <a:solidFill>
                          <a:schemeClr val="tx1"/>
                        </a:solidFill>
                      </a:endParaRPr>
                    </a:p>
                  </a:txBody>
                  <a:tcPr/>
                </a:tc>
                <a:tc>
                  <a:txBody>
                    <a:bodyPr/>
                    <a:lstStyle/>
                    <a:p>
                      <a:pPr algn="ctr">
                        <a:lnSpc>
                          <a:spcPct val="90000"/>
                        </a:lnSpc>
                      </a:pPr>
                      <a:r>
                        <a:rPr lang="en-US" sz="1200" dirty="0" err="1"/>
                        <a:t>irAE</a:t>
                      </a:r>
                      <a:r>
                        <a:rPr lang="en-US" sz="1200" dirty="0"/>
                        <a:t> only 12.6% </a:t>
                      </a: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tc>
                  <a:txBody>
                    <a:bodyPr/>
                    <a:lstStyle/>
                    <a:p>
                      <a:pPr algn="ctr">
                        <a:lnSpc>
                          <a:spcPct val="90000"/>
                        </a:lnSpc>
                      </a:pP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tc>
                  <a:txBody>
                    <a:bodyPr/>
                    <a:lstStyle/>
                    <a:p>
                      <a:pPr algn="ctr">
                        <a:lnSpc>
                          <a:spcPct val="90000"/>
                        </a:lnSpc>
                      </a:pPr>
                      <a:r>
                        <a:rPr lang="en-US" sz="1200" dirty="0"/>
                        <a:t>-</a:t>
                      </a:r>
                      <a:endParaRPr lang="en-US" sz="1200" dirty="0">
                        <a:solidFill>
                          <a:schemeClr val="tx1"/>
                        </a:solidFill>
                      </a:endParaRPr>
                    </a:p>
                  </a:txBody>
                  <a:tcPr/>
                </a:tc>
                <a:extLst>
                  <a:ext uri="{0D108BD9-81ED-4DB2-BD59-A6C34878D82A}">
                    <a16:rowId xmlns:a16="http://schemas.microsoft.com/office/drawing/2014/main" val="1280109976"/>
                  </a:ext>
                </a:extLst>
              </a:tr>
              <a:tr h="199178">
                <a:tc>
                  <a:txBody>
                    <a:bodyPr/>
                    <a:lstStyle/>
                    <a:p>
                      <a:pPr>
                        <a:lnSpc>
                          <a:spcPct val="90000"/>
                        </a:lnSpc>
                      </a:pPr>
                      <a:r>
                        <a:rPr lang="en-US" sz="1200" b="1" dirty="0"/>
                        <a:t>Discontinuation due to toxicities</a:t>
                      </a:r>
                      <a:endParaRPr lang="en-US" sz="1200" b="1" dirty="0">
                        <a:solidFill>
                          <a:schemeClr val="tx1"/>
                        </a:solidFill>
                      </a:endParaRPr>
                    </a:p>
                  </a:txBody>
                  <a:tcPr/>
                </a:tc>
                <a:tc>
                  <a:txBody>
                    <a:bodyPr/>
                    <a:lstStyle/>
                    <a:p>
                      <a:pPr algn="ctr">
                        <a:lnSpc>
                          <a:spcPct val="90000"/>
                        </a:lnSpc>
                      </a:pPr>
                      <a:r>
                        <a:rPr lang="en-US" sz="1200" dirty="0"/>
                        <a:t>8.2% </a:t>
                      </a:r>
                      <a:endParaRPr lang="en-US" sz="1200" dirty="0">
                        <a:solidFill>
                          <a:schemeClr val="tx1"/>
                        </a:solidFill>
                      </a:endParaRPr>
                    </a:p>
                  </a:txBody>
                  <a:tcPr/>
                </a:tc>
                <a:tc>
                  <a:txBody>
                    <a:bodyPr/>
                    <a:lstStyle/>
                    <a:p>
                      <a:pPr algn="ctr">
                        <a:lnSpc>
                          <a:spcPct val="90000"/>
                        </a:lnSpc>
                      </a:pPr>
                      <a:r>
                        <a:rPr lang="en-US" sz="1200" dirty="0"/>
                        <a:t>6.1%; 14% withdrew 1 drug</a:t>
                      </a:r>
                      <a:endParaRPr lang="en-US" sz="1200" dirty="0">
                        <a:solidFill>
                          <a:schemeClr val="tx1"/>
                        </a:solidFill>
                      </a:endParaRPr>
                    </a:p>
                  </a:txBody>
                  <a:tcPr/>
                </a:tc>
                <a:tc>
                  <a:txBody>
                    <a:bodyPr/>
                    <a:lstStyle/>
                    <a:p>
                      <a:pPr algn="ctr">
                        <a:lnSpc>
                          <a:spcPct val="90000"/>
                        </a:lnSpc>
                      </a:pPr>
                      <a:r>
                        <a:rPr lang="en-US" sz="1200" dirty="0"/>
                        <a:t>7% : 16% withdrew 1 drug</a:t>
                      </a:r>
                      <a:endParaRPr lang="en-US" sz="1200" dirty="0">
                        <a:solidFill>
                          <a:schemeClr val="tx1"/>
                        </a:solidFill>
                      </a:endParaRPr>
                    </a:p>
                  </a:txBody>
                  <a:tcPr/>
                </a:tc>
                <a:tc>
                  <a:txBody>
                    <a:bodyPr/>
                    <a:lstStyle/>
                    <a:p>
                      <a:pPr algn="ctr">
                        <a:lnSpc>
                          <a:spcPct val="90000"/>
                        </a:lnSpc>
                      </a:pPr>
                      <a:r>
                        <a:rPr lang="en-US" sz="1200" dirty="0"/>
                        <a:t>13.7%; 5.5% dose reduction</a:t>
                      </a:r>
                      <a:endParaRPr lang="en-US" sz="1200" dirty="0">
                        <a:solidFill>
                          <a:schemeClr val="tx1"/>
                        </a:solidFill>
                      </a:endParaRPr>
                    </a:p>
                  </a:txBody>
                  <a:tcPr/>
                </a:tc>
                <a:tc>
                  <a:txBody>
                    <a:bodyPr/>
                    <a:lstStyle/>
                    <a:p>
                      <a:pPr algn="ctr">
                        <a:lnSpc>
                          <a:spcPct val="90000"/>
                        </a:lnSpc>
                      </a:pPr>
                      <a:r>
                        <a:rPr lang="en-US" sz="1200" dirty="0"/>
                        <a:t>9% vs 11%</a:t>
                      </a:r>
                      <a:endParaRPr lang="en-US" sz="1200" dirty="0">
                        <a:solidFill>
                          <a:schemeClr val="tx1"/>
                        </a:solidFill>
                      </a:endParaRPr>
                    </a:p>
                  </a:txBody>
                  <a:tcPr/>
                </a:tc>
                <a:extLst>
                  <a:ext uri="{0D108BD9-81ED-4DB2-BD59-A6C34878D82A}">
                    <a16:rowId xmlns:a16="http://schemas.microsoft.com/office/drawing/2014/main" val="909102602"/>
                  </a:ext>
                </a:extLst>
              </a:tr>
              <a:tr h="199178">
                <a:tc>
                  <a:txBody>
                    <a:bodyPr/>
                    <a:lstStyle/>
                    <a:p>
                      <a:pPr>
                        <a:lnSpc>
                          <a:spcPct val="90000"/>
                        </a:lnSpc>
                      </a:pPr>
                      <a:r>
                        <a:rPr lang="en-US" sz="1200" b="1" dirty="0"/>
                        <a:t>Use of steroids for </a:t>
                      </a:r>
                      <a:r>
                        <a:rPr lang="en-US" sz="1200" b="1" dirty="0" err="1"/>
                        <a:t>irAE</a:t>
                      </a:r>
                      <a:endParaRPr lang="en-US" sz="1200" b="1" dirty="0">
                        <a:solidFill>
                          <a:schemeClr val="tx1"/>
                        </a:solidFill>
                      </a:endParaRPr>
                    </a:p>
                  </a:txBody>
                  <a:tcPr/>
                </a:tc>
                <a:tc>
                  <a:txBody>
                    <a:bodyPr/>
                    <a:lstStyle/>
                    <a:p>
                      <a:pPr algn="ctr">
                        <a:lnSpc>
                          <a:spcPct val="90000"/>
                        </a:lnSpc>
                      </a:pPr>
                      <a:r>
                        <a:rPr lang="en-US" sz="1200" dirty="0"/>
                        <a:t>20.1% </a:t>
                      </a:r>
                      <a:endParaRPr lang="en-US" sz="1200" dirty="0">
                        <a:solidFill>
                          <a:schemeClr val="tx1"/>
                        </a:solidFill>
                      </a:endParaRPr>
                    </a:p>
                  </a:txBody>
                  <a:tcPr/>
                </a:tc>
                <a:tc>
                  <a:txBody>
                    <a:bodyPr/>
                    <a:lstStyle/>
                    <a:p>
                      <a:pPr algn="ctr">
                        <a:lnSpc>
                          <a:spcPct val="90000"/>
                        </a:lnSpc>
                      </a:pPr>
                      <a:r>
                        <a:rPr lang="en-US" sz="1200" dirty="0"/>
                        <a:t>7.2% </a:t>
                      </a:r>
                      <a:endParaRPr lang="en-US" sz="1200" dirty="0">
                        <a:solidFill>
                          <a:schemeClr val="tx1"/>
                        </a:solidFill>
                      </a:endParaRPr>
                    </a:p>
                  </a:txBody>
                  <a:tcPr/>
                </a:tc>
                <a:tc>
                  <a:txBody>
                    <a:bodyPr/>
                    <a:lstStyle/>
                    <a:p>
                      <a:pPr algn="ctr">
                        <a:lnSpc>
                          <a:spcPct val="90000"/>
                        </a:lnSpc>
                      </a:pPr>
                      <a:endParaRPr lang="en-US" sz="1200" dirty="0">
                        <a:solidFill>
                          <a:schemeClr val="tx1"/>
                        </a:solidFill>
                      </a:endParaRPr>
                    </a:p>
                  </a:txBody>
                  <a:tcPr/>
                </a:tc>
                <a:tc>
                  <a:txBody>
                    <a:bodyPr/>
                    <a:lstStyle/>
                    <a:p>
                      <a:pPr algn="ctr">
                        <a:lnSpc>
                          <a:spcPct val="90000"/>
                        </a:lnSpc>
                      </a:pPr>
                      <a:endParaRPr lang="en-US" sz="1200" dirty="0">
                        <a:solidFill>
                          <a:schemeClr val="tx1"/>
                        </a:solidFill>
                      </a:endParaRPr>
                    </a:p>
                  </a:txBody>
                  <a:tcPr/>
                </a:tc>
                <a:tc>
                  <a:txBody>
                    <a:bodyPr/>
                    <a:lstStyle/>
                    <a:p>
                      <a:pPr algn="ctr">
                        <a:lnSpc>
                          <a:spcPct val="90000"/>
                        </a:lnSpc>
                      </a:pPr>
                      <a:endParaRPr lang="en-US" sz="1200" dirty="0">
                        <a:solidFill>
                          <a:schemeClr val="tx1"/>
                        </a:solidFill>
                      </a:endParaRPr>
                    </a:p>
                  </a:txBody>
                  <a:tcPr/>
                </a:tc>
                <a:extLst>
                  <a:ext uri="{0D108BD9-81ED-4DB2-BD59-A6C34878D82A}">
                    <a16:rowId xmlns:a16="http://schemas.microsoft.com/office/drawing/2014/main" val="4261117650"/>
                  </a:ext>
                </a:extLst>
              </a:tr>
            </a:tbl>
          </a:graphicData>
        </a:graphic>
      </p:graphicFrame>
      <p:sp>
        <p:nvSpPr>
          <p:cNvPr id="21" name="Rectangle 20">
            <a:extLst>
              <a:ext uri="{FF2B5EF4-FFF2-40B4-BE49-F238E27FC236}">
                <a16:creationId xmlns:a16="http://schemas.microsoft.com/office/drawing/2014/main" id="{C06592D9-CB1A-C146-ADF0-A212414855F8}"/>
              </a:ext>
            </a:extLst>
          </p:cNvPr>
          <p:cNvSpPr/>
          <p:nvPr/>
        </p:nvSpPr>
        <p:spPr>
          <a:xfrm>
            <a:off x="9742812" y="1383635"/>
            <a:ext cx="1836891" cy="3916648"/>
          </a:xfrm>
          <a:prstGeom prst="rect">
            <a:avLst/>
          </a:prstGeom>
          <a:solidFill>
            <a:srgbClr val="FFF0E7">
              <a:alpha val="8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6599558"/>
      </p:ext>
    </p:extLst>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F33BE-6C7A-4A4D-B711-1702D0079757}"/>
              </a:ext>
            </a:extLst>
          </p:cNvPr>
          <p:cNvSpPr>
            <a:spLocks noGrp="1"/>
          </p:cNvSpPr>
          <p:nvPr>
            <p:ph type="title"/>
          </p:nvPr>
        </p:nvSpPr>
        <p:spPr/>
        <p:txBody>
          <a:bodyPr/>
          <a:lstStyle/>
          <a:p>
            <a:r>
              <a:rPr lang="en-US" dirty="0">
                <a:solidFill>
                  <a:schemeClr val="tx2"/>
                </a:solidFill>
              </a:rPr>
              <a:t>My thoughts</a:t>
            </a:r>
            <a:endParaRPr lang="en-SG" dirty="0">
              <a:solidFill>
                <a:schemeClr val="tx2"/>
              </a:solidFill>
            </a:endParaRPr>
          </a:p>
        </p:txBody>
      </p:sp>
      <p:sp>
        <p:nvSpPr>
          <p:cNvPr id="3" name="Content Placeholder 2">
            <a:extLst>
              <a:ext uri="{FF2B5EF4-FFF2-40B4-BE49-F238E27FC236}">
                <a16:creationId xmlns:a16="http://schemas.microsoft.com/office/drawing/2014/main" id="{39A21016-35A2-4F91-994D-26A1842D18AA}"/>
              </a:ext>
            </a:extLst>
          </p:cNvPr>
          <p:cNvSpPr>
            <a:spLocks noGrp="1"/>
          </p:cNvSpPr>
          <p:nvPr>
            <p:ph idx="1"/>
          </p:nvPr>
        </p:nvSpPr>
        <p:spPr/>
        <p:txBody>
          <a:bodyPr>
            <a:normAutofit/>
          </a:bodyPr>
          <a:lstStyle/>
          <a:p>
            <a:r>
              <a:rPr lang="en-US" dirty="0">
                <a:solidFill>
                  <a:schemeClr val="tx2"/>
                </a:solidFill>
              </a:rPr>
              <a:t>HIMALAYA is a positive trial </a:t>
            </a:r>
          </a:p>
          <a:p>
            <a:r>
              <a:rPr lang="en-US" dirty="0">
                <a:solidFill>
                  <a:schemeClr val="tx2"/>
                </a:solidFill>
              </a:rPr>
              <a:t>The STRIDE combination is an alternative option in the 1</a:t>
            </a:r>
            <a:r>
              <a:rPr lang="en-US" baseline="30000" dirty="0">
                <a:solidFill>
                  <a:schemeClr val="tx2"/>
                </a:solidFill>
              </a:rPr>
              <a:t>st</a:t>
            </a:r>
            <a:r>
              <a:rPr lang="en-US" dirty="0">
                <a:solidFill>
                  <a:schemeClr val="tx2"/>
                </a:solidFill>
              </a:rPr>
              <a:t> line therapy of advanced HCC with improved OS, better ORR with durable responses </a:t>
            </a:r>
          </a:p>
          <a:p>
            <a:r>
              <a:rPr lang="en-US" dirty="0">
                <a:solidFill>
                  <a:schemeClr val="tx2"/>
                </a:solidFill>
              </a:rPr>
              <a:t>As seen with other IO-IO combinations , expect more </a:t>
            </a:r>
            <a:r>
              <a:rPr lang="en-US" dirty="0" err="1">
                <a:solidFill>
                  <a:schemeClr val="tx2"/>
                </a:solidFill>
              </a:rPr>
              <a:t>irAEs</a:t>
            </a:r>
            <a:r>
              <a:rPr lang="en-US" dirty="0">
                <a:solidFill>
                  <a:schemeClr val="tx2"/>
                </a:solidFill>
              </a:rPr>
              <a:t> requiring steroids </a:t>
            </a:r>
          </a:p>
          <a:p>
            <a:r>
              <a:rPr lang="en-US" dirty="0">
                <a:solidFill>
                  <a:schemeClr val="tx2"/>
                </a:solidFill>
              </a:rPr>
              <a:t>The choice for 1</a:t>
            </a:r>
            <a:r>
              <a:rPr lang="en-US" baseline="30000" dirty="0">
                <a:solidFill>
                  <a:schemeClr val="tx2"/>
                </a:solidFill>
              </a:rPr>
              <a:t>st</a:t>
            </a:r>
            <a:r>
              <a:rPr lang="en-US" dirty="0">
                <a:solidFill>
                  <a:schemeClr val="tx2"/>
                </a:solidFill>
              </a:rPr>
              <a:t> line at this point will have to take toxicities into consideration</a:t>
            </a:r>
          </a:p>
          <a:p>
            <a:r>
              <a:rPr lang="en-US" dirty="0">
                <a:solidFill>
                  <a:schemeClr val="tx2"/>
                </a:solidFill>
              </a:rPr>
              <a:t>Further biomarkers or clinical markers are needed to help us choose best treatment for the </a:t>
            </a:r>
            <a:br>
              <a:rPr lang="en-US" dirty="0">
                <a:solidFill>
                  <a:schemeClr val="tx2"/>
                </a:solidFill>
              </a:rPr>
            </a:br>
            <a:r>
              <a:rPr lang="en-US" dirty="0">
                <a:solidFill>
                  <a:schemeClr val="tx2"/>
                </a:solidFill>
              </a:rPr>
              <a:t>individual patient</a:t>
            </a:r>
          </a:p>
          <a:p>
            <a:endParaRPr lang="en-SG" dirty="0">
              <a:solidFill>
                <a:schemeClr val="tx2"/>
              </a:solidFill>
            </a:endParaRPr>
          </a:p>
        </p:txBody>
      </p:sp>
      <p:sp>
        <p:nvSpPr>
          <p:cNvPr id="4" name="Slide Number Placeholder 3">
            <a:extLst>
              <a:ext uri="{FF2B5EF4-FFF2-40B4-BE49-F238E27FC236}">
                <a16:creationId xmlns:a16="http://schemas.microsoft.com/office/drawing/2014/main" id="{561CBCA0-89D2-3143-9D01-CFD8C491CA2B}"/>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Calibri" panose="020F0502020204030204" pitchFamily="34" charset="0"/>
                <a:ea typeface="Verdana" panose="020B060403050404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B9CA45-7916-481D-8256-1C0A03899043}" type="slidenum">
              <a:rPr lang="en-SG" smtClean="0"/>
              <a:pPr/>
              <a:t>86</a:t>
            </a:fld>
            <a:endParaRPr lang="en-SG"/>
          </a:p>
        </p:txBody>
      </p:sp>
    </p:spTree>
    <p:extLst>
      <p:ext uri="{BB962C8B-B14F-4D97-AF65-F5344CB8AC3E}">
        <p14:creationId xmlns:p14="http://schemas.microsoft.com/office/powerpoint/2010/main" val="21750222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Pembrolizumab Plus Best Supportive Care Vs Placebo Plus Best Supportive Care as   2</a:t>
            </a:r>
            <a:r>
              <a:rPr lang="en-US" baseline="30000" dirty="0"/>
              <a:t>nd</a:t>
            </a:r>
            <a:r>
              <a:rPr lang="en-US" dirty="0"/>
              <a:t> -line Therapy in Patients in Asia With Advanced </a:t>
            </a:r>
            <a:r>
              <a:rPr lang="en-US" dirty="0" err="1"/>
              <a:t>hcc</a:t>
            </a:r>
            <a:r>
              <a:rPr lang="en-US" dirty="0"/>
              <a:t>: Phase 3 KEYNOTE-394 Study</a:t>
            </a:r>
          </a:p>
        </p:txBody>
      </p:sp>
      <p:sp>
        <p:nvSpPr>
          <p:cNvPr id="8" name="Subtitle 7">
            <a:extLst>
              <a:ext uri="{FF2B5EF4-FFF2-40B4-BE49-F238E27FC236}">
                <a16:creationId xmlns:a16="http://schemas.microsoft.com/office/drawing/2014/main" id="{4A0D8F45-5283-174D-980E-40C7FD40A5D4}"/>
              </a:ext>
            </a:extLst>
          </p:cNvPr>
          <p:cNvSpPr>
            <a:spLocks noGrp="1"/>
          </p:cNvSpPr>
          <p:nvPr>
            <p:ph type="subTitle" idx="1"/>
          </p:nvPr>
        </p:nvSpPr>
        <p:spPr/>
        <p:txBody>
          <a:bodyPr/>
          <a:lstStyle/>
          <a:p>
            <a:r>
              <a:rPr lang="en-US" b="1" dirty="0" err="1"/>
              <a:t>Shukui</a:t>
            </a:r>
            <a:r>
              <a:rPr lang="en-US" b="1" dirty="0"/>
              <a:t> Quin, et al.</a:t>
            </a:r>
          </a:p>
          <a:p>
            <a:r>
              <a:rPr lang="en-US" sz="2200" b="1" dirty="0" err="1"/>
              <a:t>Jinling</a:t>
            </a:r>
            <a:r>
              <a:rPr lang="en-US" sz="2200" b="1" dirty="0"/>
              <a:t> Hospital, Nanjing University of Chinese Medicine, Nanjing, China</a:t>
            </a:r>
          </a:p>
        </p:txBody>
      </p:sp>
      <p:sp>
        <p:nvSpPr>
          <p:cNvPr id="3" name="Slide Number Placeholder 2">
            <a:extLst>
              <a:ext uri="{FF2B5EF4-FFF2-40B4-BE49-F238E27FC236}">
                <a16:creationId xmlns:a16="http://schemas.microsoft.com/office/drawing/2014/main" id="{B2F7E954-0328-BF48-9364-E35B3050D319}"/>
              </a:ext>
            </a:extLst>
          </p:cNvPr>
          <p:cNvSpPr>
            <a:spLocks noGrp="1"/>
          </p:cNvSpPr>
          <p:nvPr>
            <p:ph type="sldNum" sz="quarter" idx="4"/>
          </p:nvPr>
        </p:nvSpPr>
        <p:spPr/>
        <p:txBody>
          <a:bodyPr/>
          <a:lstStyle/>
          <a:p>
            <a:fld id="{A8B9CA45-7916-481D-8256-1C0A03899043}" type="slidenum">
              <a:rPr lang="en-SG" smtClean="0"/>
              <a:pPr/>
              <a:t>87</a:t>
            </a:fld>
            <a:endParaRPr lang="en-SG"/>
          </a:p>
        </p:txBody>
      </p:sp>
    </p:spTree>
    <p:extLst>
      <p:ext uri="{BB962C8B-B14F-4D97-AF65-F5344CB8AC3E}">
        <p14:creationId xmlns:p14="http://schemas.microsoft.com/office/powerpoint/2010/main" val="3767955699"/>
      </p:ext>
    </p:extLst>
  </p:cSld>
  <p:clrMapOvr>
    <a:masterClrMapping/>
  </p:clrMapOvr>
  <p:transition spd="med"/>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Content Placeholder 41">
            <a:extLst>
              <a:ext uri="{FF2B5EF4-FFF2-40B4-BE49-F238E27FC236}">
                <a16:creationId xmlns:a16="http://schemas.microsoft.com/office/drawing/2014/main" id="{F7118B91-9E79-2141-BBE9-908B6BCBC75F}"/>
              </a:ext>
            </a:extLst>
          </p:cNvPr>
          <p:cNvSpPr>
            <a:spLocks noGrp="1"/>
          </p:cNvSpPr>
          <p:nvPr>
            <p:ph sz="quarter" idx="12"/>
          </p:nvPr>
        </p:nvSpPr>
        <p:spPr>
          <a:xfrm>
            <a:off x="8112224" y="1340768"/>
            <a:ext cx="3471160" cy="4525200"/>
          </a:xfrm>
        </p:spPr>
        <p:txBody>
          <a:bodyPr/>
          <a:lstStyle/>
          <a:p>
            <a:pPr>
              <a:lnSpc>
                <a:spcPct val="90000"/>
              </a:lnSpc>
            </a:pPr>
            <a:r>
              <a:rPr lang="en-US" sz="1600" dirty="0"/>
              <a:t>Overall Type I error = 0.025 controlled across testing of OS, PFS, and ORR</a:t>
            </a:r>
            <a:r>
              <a:rPr lang="en-US" sz="1600" baseline="30000" dirty="0"/>
              <a:t>1</a:t>
            </a:r>
            <a:endParaRPr lang="en-US" sz="1400" baseline="30000" dirty="0"/>
          </a:p>
          <a:p>
            <a:pPr lvl="1">
              <a:lnSpc>
                <a:spcPct val="90000"/>
              </a:lnSpc>
              <a:spcBef>
                <a:spcPts val="300"/>
              </a:spcBef>
            </a:pPr>
            <a:r>
              <a:rPr lang="en-US" sz="1400" dirty="0"/>
              <a:t>Initial allocation PFS = 0.002; OS = 0.023</a:t>
            </a:r>
          </a:p>
          <a:p>
            <a:pPr lvl="1">
              <a:lnSpc>
                <a:spcPct val="90000"/>
              </a:lnSpc>
              <a:spcBef>
                <a:spcPts val="300"/>
              </a:spcBef>
            </a:pPr>
            <a:r>
              <a:rPr lang="en-US" sz="1400" dirty="0"/>
              <a:t>Re-allocated per multiplicity strategy specified in the protocol among </a:t>
            </a:r>
            <a:br>
              <a:rPr lang="en-US" sz="1400" dirty="0"/>
            </a:br>
            <a:r>
              <a:rPr lang="en-US" sz="1400" dirty="0"/>
              <a:t>3 endpoints above</a:t>
            </a:r>
          </a:p>
          <a:p>
            <a:pPr>
              <a:lnSpc>
                <a:spcPct val="90000"/>
              </a:lnSpc>
            </a:pPr>
            <a:r>
              <a:rPr lang="en-US" sz="1600" dirty="0"/>
              <a:t>Per protocol, there were 2 interim and 1 final analysis for OS and 1 interim and 1 final analysis for PFS and ORR</a:t>
            </a:r>
          </a:p>
          <a:p>
            <a:pPr lvl="1">
              <a:lnSpc>
                <a:spcPct val="90000"/>
              </a:lnSpc>
              <a:spcBef>
                <a:spcPts val="300"/>
              </a:spcBef>
            </a:pPr>
            <a:r>
              <a:rPr lang="en-US" sz="1400" dirty="0"/>
              <a:t>Interim analysis for PFS and ORR at the time of OS 1</a:t>
            </a:r>
            <a:r>
              <a:rPr lang="en-US" sz="1400" baseline="30000" dirty="0"/>
              <a:t>st</a:t>
            </a:r>
            <a:r>
              <a:rPr lang="en-US" sz="1400" dirty="0"/>
              <a:t> interim analysis</a:t>
            </a:r>
          </a:p>
          <a:p>
            <a:pPr lvl="1">
              <a:lnSpc>
                <a:spcPct val="90000"/>
              </a:lnSpc>
              <a:spcBef>
                <a:spcPts val="300"/>
              </a:spcBef>
            </a:pPr>
            <a:r>
              <a:rPr lang="en-US" sz="1400" dirty="0"/>
              <a:t>Final analysis at the time of OS 2</a:t>
            </a:r>
            <a:r>
              <a:rPr lang="en-US" sz="1400" baseline="30000" dirty="0"/>
              <a:t>nd</a:t>
            </a:r>
            <a:r>
              <a:rPr lang="en-US" sz="1400" dirty="0"/>
              <a:t> interim analysis</a:t>
            </a:r>
          </a:p>
          <a:p>
            <a:pPr>
              <a:lnSpc>
                <a:spcPct val="90000"/>
              </a:lnSpc>
            </a:pPr>
            <a:r>
              <a:rPr lang="en-US" sz="1600" dirty="0"/>
              <a:t>Efficacy boundaries</a:t>
            </a:r>
          </a:p>
          <a:p>
            <a:pPr lvl="1">
              <a:lnSpc>
                <a:spcPct val="90000"/>
              </a:lnSpc>
              <a:spcBef>
                <a:spcPts val="300"/>
              </a:spcBef>
            </a:pPr>
            <a:r>
              <a:rPr lang="en-US" sz="1400" dirty="0"/>
              <a:t>P=0.0193 for OS (final analysis cutoff, June 30, 2021, based on 350 observed events)</a:t>
            </a:r>
          </a:p>
          <a:p>
            <a:pPr lvl="1">
              <a:lnSpc>
                <a:spcPct val="90000"/>
              </a:lnSpc>
              <a:spcBef>
                <a:spcPts val="300"/>
              </a:spcBef>
            </a:pPr>
            <a:r>
              <a:rPr lang="en-US" sz="1400" dirty="0"/>
              <a:t>P=0.0134 for PFS and P=0.0091 for ORR (at 2</a:t>
            </a:r>
            <a:r>
              <a:rPr lang="en-US" sz="1400" baseline="30000" dirty="0"/>
              <a:t>nd</a:t>
            </a:r>
            <a:r>
              <a:rPr lang="en-US" sz="1400" dirty="0"/>
              <a:t> interim cutoff, June 30, 2020; only if OS criteria met)</a:t>
            </a:r>
          </a:p>
        </p:txBody>
      </p:sp>
      <p:sp>
        <p:nvSpPr>
          <p:cNvPr id="2" name="Title 1"/>
          <p:cNvSpPr>
            <a:spLocks noGrp="1"/>
          </p:cNvSpPr>
          <p:nvPr>
            <p:ph type="title"/>
          </p:nvPr>
        </p:nvSpPr>
        <p:spPr/>
        <p:txBody>
          <a:bodyPr/>
          <a:lstStyle/>
          <a:p>
            <a:r>
              <a:rPr lang="en-US"/>
              <a:t>KEYNOTE-394 Study Design (NCT03062358) and Statistical Considerations</a:t>
            </a:r>
            <a:endParaRPr lang="en-US" dirty="0"/>
          </a:p>
        </p:txBody>
      </p:sp>
      <p:sp>
        <p:nvSpPr>
          <p:cNvPr id="3" name="Slide Number Placeholder 2">
            <a:extLst>
              <a:ext uri="{FF2B5EF4-FFF2-40B4-BE49-F238E27FC236}">
                <a16:creationId xmlns:a16="http://schemas.microsoft.com/office/drawing/2014/main" id="{774373E1-BC9F-BD4D-BCCD-447FF0FF042C}"/>
              </a:ext>
            </a:extLst>
          </p:cNvPr>
          <p:cNvSpPr>
            <a:spLocks noGrp="1"/>
          </p:cNvSpPr>
          <p:nvPr>
            <p:ph type="sldNum" sz="quarter" idx="4"/>
          </p:nvPr>
        </p:nvSpPr>
        <p:spPr/>
        <p:txBody>
          <a:bodyPr/>
          <a:lstStyle/>
          <a:p>
            <a:fld id="{A8B9CA45-7916-481D-8256-1C0A03899043}" type="slidenum">
              <a:rPr lang="en-SG" smtClean="0"/>
              <a:pPr/>
              <a:t>88</a:t>
            </a:fld>
            <a:endParaRPr lang="en-SG"/>
          </a:p>
        </p:txBody>
      </p:sp>
      <p:sp>
        <p:nvSpPr>
          <p:cNvPr id="43" name="Content Placeholder 42">
            <a:extLst>
              <a:ext uri="{FF2B5EF4-FFF2-40B4-BE49-F238E27FC236}">
                <a16:creationId xmlns:a16="http://schemas.microsoft.com/office/drawing/2014/main" id="{C9397F0A-AE9B-5448-8F20-7968962629DC}"/>
              </a:ext>
            </a:extLst>
          </p:cNvPr>
          <p:cNvSpPr>
            <a:spLocks noGrp="1"/>
          </p:cNvSpPr>
          <p:nvPr>
            <p:ph sz="quarter" idx="15"/>
          </p:nvPr>
        </p:nvSpPr>
        <p:spPr>
          <a:xfrm>
            <a:off x="620184" y="6309320"/>
            <a:ext cx="10732400" cy="365125"/>
          </a:xfrm>
        </p:spPr>
        <p:txBody>
          <a:bodyPr/>
          <a:lstStyle/>
          <a:p>
            <a:pPr>
              <a:spcBef>
                <a:spcPts val="0"/>
              </a:spcBef>
            </a:pPr>
            <a:r>
              <a:rPr lang="en-GB" baseline="30000"/>
              <a:t>a</a:t>
            </a:r>
            <a:r>
              <a:rPr lang="en-GB"/>
              <a:t> Histologically, cytologically, or radiographically confirmed HCC. </a:t>
            </a:r>
            <a:r>
              <a:rPr lang="en-GB" baseline="30000"/>
              <a:t>b</a:t>
            </a:r>
            <a:r>
              <a:rPr lang="en-GB"/>
              <a:t> Based on investigator assessment</a:t>
            </a:r>
          </a:p>
          <a:p>
            <a:pPr>
              <a:spcBef>
                <a:spcPts val="0"/>
              </a:spcBef>
            </a:pPr>
            <a:r>
              <a:rPr lang="en-GB"/>
              <a:t>1. Maurer W, Bretz F. Stat Biopharm Res. 2013;5(4):311-20;  2. Finn RS, et al. J Clin Oncol. 2020;38:193-202</a:t>
            </a:r>
          </a:p>
          <a:p>
            <a:pPr>
              <a:spcBef>
                <a:spcPts val="0"/>
              </a:spcBef>
            </a:pPr>
            <a:r>
              <a:rPr lang="en-GB"/>
              <a:t>Median time from randomisation to data cutoff for the final analysis was 33.8 months (range 18.7-49.0) and 21.8 months (range 6.7-37.0) for the 2</a:t>
            </a:r>
            <a:r>
              <a:rPr lang="en-GB" baseline="30000"/>
              <a:t>nd</a:t>
            </a:r>
            <a:r>
              <a:rPr lang="en-GB"/>
              <a:t> interim analysis</a:t>
            </a:r>
          </a:p>
        </p:txBody>
      </p:sp>
      <p:cxnSp>
        <p:nvCxnSpPr>
          <p:cNvPr id="11" name="Straight Arrow Connector 10">
            <a:extLst>
              <a:ext uri="{FF2B5EF4-FFF2-40B4-BE49-F238E27FC236}">
                <a16:creationId xmlns:a16="http://schemas.microsoft.com/office/drawing/2014/main" id="{8264A6A0-4501-FE4A-9A6F-D262904982AC}"/>
              </a:ext>
            </a:extLst>
          </p:cNvPr>
          <p:cNvCxnSpPr>
            <a:cxnSpLocks/>
          </p:cNvCxnSpPr>
          <p:nvPr/>
        </p:nvCxnSpPr>
        <p:spPr>
          <a:xfrm>
            <a:off x="3346280" y="2973140"/>
            <a:ext cx="1454320" cy="0"/>
          </a:xfrm>
          <a:prstGeom prst="straightConnector1">
            <a:avLst/>
          </a:prstGeom>
          <a:noFill/>
          <a:ln w="28575" cap="flat" cmpd="sng" algn="ctr">
            <a:solidFill>
              <a:schemeClr val="tx2"/>
            </a:solidFill>
            <a:prstDash val="solid"/>
            <a:tailEnd type="none" w="med" len="med"/>
          </a:ln>
          <a:effectLst/>
        </p:spPr>
      </p:cxnSp>
      <p:sp>
        <p:nvSpPr>
          <p:cNvPr id="12" name="Rounded Rectangle 11">
            <a:extLst>
              <a:ext uri="{FF2B5EF4-FFF2-40B4-BE49-F238E27FC236}">
                <a16:creationId xmlns:a16="http://schemas.microsoft.com/office/drawing/2014/main" id="{B89691C9-7A47-AB47-842E-0FDE6A0FD5DA}"/>
              </a:ext>
            </a:extLst>
          </p:cNvPr>
          <p:cNvSpPr/>
          <p:nvPr/>
        </p:nvSpPr>
        <p:spPr>
          <a:xfrm>
            <a:off x="5324665" y="1976112"/>
            <a:ext cx="2592000" cy="864000"/>
          </a:xfrm>
          <a:prstGeom prst="roundRect">
            <a:avLst>
              <a:gd name="adj" fmla="val 21561"/>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Pembrolizumab 200 mg Q3W + BSC for up to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35 cycles</a:t>
            </a:r>
            <a:endPar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3" name="Rounded Rectangle 12">
            <a:extLst>
              <a:ext uri="{FF2B5EF4-FFF2-40B4-BE49-F238E27FC236}">
                <a16:creationId xmlns:a16="http://schemas.microsoft.com/office/drawing/2014/main" id="{0129804B-F0A6-9C4B-98C8-E7319877913B}"/>
              </a:ext>
            </a:extLst>
          </p:cNvPr>
          <p:cNvSpPr/>
          <p:nvPr/>
        </p:nvSpPr>
        <p:spPr>
          <a:xfrm>
            <a:off x="619200" y="1399951"/>
            <a:ext cx="2875926" cy="2836845"/>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3600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latin typeface="Calibri" panose="020F0502020204030204" pitchFamily="34" charset="0"/>
                <a:cs typeface="Calibri" panose="020F0502020204030204" pitchFamily="34" charset="0"/>
              </a:rPr>
              <a:t>Key Eligibility Criteria</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Confirmed </a:t>
            </a:r>
            <a:r>
              <a:rPr kumimoji="0" lang="en-GB" sz="1400" b="0" i="0" u="none" strike="noStrike" kern="0" cap="none" spc="0" normalizeH="0" baseline="0" dirty="0" err="1">
                <a:ln>
                  <a:noFill/>
                </a:ln>
                <a:solidFill>
                  <a:srgbClr val="505050"/>
                </a:solidFill>
                <a:effectLst/>
                <a:uLnTx/>
                <a:uFillTx/>
                <a:latin typeface="Calibri" panose="020F0502020204030204" pitchFamily="34" charset="0"/>
                <a:cs typeface="Calibri" panose="020F0502020204030204" pitchFamily="34" charset="0"/>
              </a:rPr>
              <a:t>HCC</a:t>
            </a:r>
            <a:r>
              <a:rPr kumimoji="0" lang="en-GB" sz="1400" b="0" i="0" u="none" strike="noStrike" kern="0" cap="none" spc="0" normalizeH="0" baseline="30000" dirty="0" err="1">
                <a:ln>
                  <a:noFill/>
                </a:ln>
                <a:solidFill>
                  <a:srgbClr val="505050"/>
                </a:solidFill>
                <a:effectLst/>
                <a:uLnTx/>
                <a:uFillTx/>
                <a:latin typeface="Calibri" panose="020F0502020204030204" pitchFamily="34" charset="0"/>
                <a:cs typeface="Calibri" panose="020F0502020204030204" pitchFamily="34" charset="0"/>
              </a:rPr>
              <a:t>a</a:t>
            </a:r>
            <a:endParaRPr kumimoji="0" lang="en-GB" sz="1400" b="0" i="0" u="none" strike="noStrike" kern="0" cap="none" spc="0" normalizeH="0" baseline="30000" dirty="0">
              <a:ln>
                <a:noFill/>
              </a:ln>
              <a:solidFill>
                <a:srgbClr val="505050"/>
              </a:solidFill>
              <a:effectLst/>
              <a:uLnTx/>
              <a:uFillTx/>
              <a:latin typeface="Calibri" panose="020F0502020204030204" pitchFamily="34" charset="0"/>
              <a:cs typeface="Calibri" panose="020F0502020204030204" pitchFamily="34" charset="0"/>
            </a:endParaRP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400" kern="0" dirty="0">
                <a:solidFill>
                  <a:srgbClr val="505050"/>
                </a:solidFill>
                <a:latin typeface="Calibri" panose="020F0502020204030204" pitchFamily="34" charset="0"/>
                <a:cs typeface="Calibri" panose="020F0502020204030204" pitchFamily="34" charset="0"/>
              </a:rPr>
              <a:t>Measurable disease per RECIST v1.1</a:t>
            </a:r>
            <a:r>
              <a:rPr lang="en-GB" sz="1400" kern="0" baseline="30000" dirty="0">
                <a:solidFill>
                  <a:srgbClr val="505050"/>
                </a:solidFill>
                <a:latin typeface="Calibri" panose="020F0502020204030204" pitchFamily="34" charset="0"/>
                <a:cs typeface="Calibri" panose="020F0502020204030204" pitchFamily="34" charset="0"/>
              </a:rPr>
              <a:t>b</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Progression during or after or intolerance to sorafenib or oxaliplatin-based chemotherapy</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400" kern="0" dirty="0">
                <a:solidFill>
                  <a:srgbClr val="505050"/>
                </a:solidFill>
                <a:latin typeface="Calibri" panose="020F0502020204030204" pitchFamily="34" charset="0"/>
                <a:cs typeface="Calibri" panose="020F0502020204030204" pitchFamily="34" charset="0"/>
              </a:rPr>
              <a:t>Child-Pugh class A</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BCLC stage C or B not amenable or refractory to locoregional therapy, and not amenable to curative treatment</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400" kern="0" dirty="0">
                <a:solidFill>
                  <a:srgbClr val="505050"/>
                </a:solidFill>
                <a:latin typeface="Calibri" panose="020F0502020204030204" pitchFamily="34" charset="0"/>
                <a:cs typeface="Calibri" panose="020F0502020204030204" pitchFamily="34" charset="0"/>
              </a:rPr>
              <a:t>ECOG PS 0 or 1</a:t>
            </a:r>
            <a:endPar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endParaRPr>
          </a:p>
        </p:txBody>
      </p:sp>
      <p:sp>
        <p:nvSpPr>
          <p:cNvPr id="14" name="Oval 13">
            <a:extLst>
              <a:ext uri="{FF2B5EF4-FFF2-40B4-BE49-F238E27FC236}">
                <a16:creationId xmlns:a16="http://schemas.microsoft.com/office/drawing/2014/main" id="{45C166A1-2563-B84A-8FCC-C2B242CF9B8D}"/>
              </a:ext>
            </a:extLst>
          </p:cNvPr>
          <p:cNvSpPr/>
          <p:nvPr/>
        </p:nvSpPr>
        <p:spPr>
          <a:xfrm>
            <a:off x="3676341" y="2486024"/>
            <a:ext cx="972722" cy="97272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latin typeface="Calibri" panose="020F0502020204030204" pitchFamily="34" charset="0"/>
                <a:cs typeface="Calibri" panose="020F0502020204030204" pitchFamily="34" charset="0"/>
              </a:rPr>
              <a:t>R (2:1)</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N=453</a:t>
            </a:r>
          </a:p>
        </p:txBody>
      </p:sp>
      <p:sp>
        <p:nvSpPr>
          <p:cNvPr id="18" name="TextBox 17">
            <a:extLst>
              <a:ext uri="{FF2B5EF4-FFF2-40B4-BE49-F238E27FC236}">
                <a16:creationId xmlns:a16="http://schemas.microsoft.com/office/drawing/2014/main" id="{91C94AB3-0FF3-A849-9E9E-B1D6D65960E3}"/>
              </a:ext>
            </a:extLst>
          </p:cNvPr>
          <p:cNvSpPr txBox="1"/>
          <p:nvPr/>
        </p:nvSpPr>
        <p:spPr>
          <a:xfrm>
            <a:off x="3495126" y="4427449"/>
            <a:ext cx="3525581" cy="1323439"/>
          </a:xfrm>
          <a:prstGeom prst="rect">
            <a:avLst/>
          </a:prstGeom>
          <a:noFill/>
        </p:spPr>
        <p:txBody>
          <a:bodyPr wrap="none" rtlCol="0">
            <a:spAutoFit/>
          </a:bodyPr>
          <a:lstStyle/>
          <a:p>
            <a:r>
              <a:rPr lang="en-US" sz="1600" b="1" dirty="0">
                <a:solidFill>
                  <a:schemeClr val="accent1"/>
                </a:solidFill>
                <a:latin typeface="Calibri" panose="020F0502020204030204" pitchFamily="34" charset="0"/>
                <a:ea typeface="Aileron" charset="0"/>
                <a:cs typeface="Calibri" panose="020F0502020204030204" pitchFamily="34" charset="0"/>
              </a:rPr>
              <a:t>End Points</a:t>
            </a:r>
          </a:p>
          <a:p>
            <a:pPr marL="179388" indent="-179388">
              <a:buClr>
                <a:schemeClr val="accent1"/>
              </a:buClr>
              <a:buFont typeface="Arial" panose="020B0604020202020204" pitchFamily="34" charset="0"/>
              <a:buChar char="•"/>
            </a:pPr>
            <a:r>
              <a:rPr lang="en-US" sz="1600" dirty="0">
                <a:solidFill>
                  <a:srgbClr val="505050"/>
                </a:solidFill>
                <a:latin typeface="Calibri" panose="020F0502020204030204" pitchFamily="34" charset="0"/>
                <a:ea typeface="Aileron" charset="0"/>
                <a:cs typeface="Calibri" panose="020F0502020204030204" pitchFamily="34" charset="0"/>
              </a:rPr>
              <a:t>Primary: OS</a:t>
            </a:r>
          </a:p>
          <a:p>
            <a:pPr marL="179388" indent="-179388">
              <a:buClr>
                <a:schemeClr val="accent1"/>
              </a:buClr>
              <a:buFont typeface="Arial" panose="020B0604020202020204" pitchFamily="34" charset="0"/>
              <a:buChar char="•"/>
            </a:pPr>
            <a:r>
              <a:rPr lang="en-US" sz="1600" dirty="0">
                <a:solidFill>
                  <a:srgbClr val="505050"/>
                </a:solidFill>
                <a:latin typeface="Calibri" panose="020F0502020204030204" pitchFamily="34" charset="0"/>
                <a:ea typeface="Aileron" charset="0"/>
                <a:cs typeface="Calibri" panose="020F0502020204030204" pitchFamily="34" charset="0"/>
              </a:rPr>
              <a:t>Secondary: PFS, ORR, </a:t>
            </a:r>
            <a:r>
              <a:rPr lang="en-US" sz="1600" dirty="0" err="1">
                <a:solidFill>
                  <a:srgbClr val="505050"/>
                </a:solidFill>
                <a:latin typeface="Calibri" panose="020F0502020204030204" pitchFamily="34" charset="0"/>
                <a:ea typeface="Aileron" charset="0"/>
                <a:cs typeface="Calibri" panose="020F0502020204030204" pitchFamily="34" charset="0"/>
              </a:rPr>
              <a:t>DoR</a:t>
            </a:r>
            <a:r>
              <a:rPr lang="en-US" sz="1600" dirty="0">
                <a:solidFill>
                  <a:srgbClr val="505050"/>
                </a:solidFill>
                <a:latin typeface="Calibri" panose="020F0502020204030204" pitchFamily="34" charset="0"/>
                <a:ea typeface="Aileron" charset="0"/>
                <a:cs typeface="Calibri" panose="020F0502020204030204" pitchFamily="34" charset="0"/>
              </a:rPr>
              <a:t>, DCR, TTP</a:t>
            </a:r>
            <a:br>
              <a:rPr lang="en-US" sz="1600" dirty="0">
                <a:solidFill>
                  <a:srgbClr val="505050"/>
                </a:solidFill>
                <a:latin typeface="Calibri" panose="020F0502020204030204" pitchFamily="34" charset="0"/>
                <a:ea typeface="Aileron" charset="0"/>
                <a:cs typeface="Calibri" panose="020F0502020204030204" pitchFamily="34" charset="0"/>
              </a:rPr>
            </a:br>
            <a:r>
              <a:rPr lang="en-US" sz="1600" dirty="0">
                <a:solidFill>
                  <a:srgbClr val="505050"/>
                </a:solidFill>
                <a:latin typeface="Calibri" panose="020F0502020204030204" pitchFamily="34" charset="0"/>
                <a:ea typeface="Aileron" charset="0"/>
                <a:cs typeface="Calibri" panose="020F0502020204030204" pitchFamily="34" charset="0"/>
              </a:rPr>
              <a:t>(all assessed by BICR per RECIST v1.1),</a:t>
            </a:r>
            <a:br>
              <a:rPr lang="en-US" sz="1600" dirty="0">
                <a:solidFill>
                  <a:srgbClr val="505050"/>
                </a:solidFill>
                <a:latin typeface="Calibri" panose="020F0502020204030204" pitchFamily="34" charset="0"/>
                <a:ea typeface="Aileron" charset="0"/>
                <a:cs typeface="Calibri" panose="020F0502020204030204" pitchFamily="34" charset="0"/>
              </a:rPr>
            </a:br>
            <a:r>
              <a:rPr lang="en-US" sz="1600" dirty="0">
                <a:solidFill>
                  <a:srgbClr val="505050"/>
                </a:solidFill>
                <a:latin typeface="Calibri" panose="020F0502020204030204" pitchFamily="34" charset="0"/>
                <a:ea typeface="Aileron" charset="0"/>
                <a:cs typeface="Calibri" panose="020F0502020204030204" pitchFamily="34" charset="0"/>
              </a:rPr>
              <a:t>and safety/tolerability</a:t>
            </a:r>
          </a:p>
        </p:txBody>
      </p:sp>
      <p:cxnSp>
        <p:nvCxnSpPr>
          <p:cNvPr id="20" name="Straight Arrow Connector 19">
            <a:extLst>
              <a:ext uri="{FF2B5EF4-FFF2-40B4-BE49-F238E27FC236}">
                <a16:creationId xmlns:a16="http://schemas.microsoft.com/office/drawing/2014/main" id="{BF334625-55E0-6A4D-8254-654CE057B963}"/>
              </a:ext>
            </a:extLst>
          </p:cNvPr>
          <p:cNvCxnSpPr>
            <a:cxnSpLocks/>
          </p:cNvCxnSpPr>
          <p:nvPr/>
        </p:nvCxnSpPr>
        <p:spPr>
          <a:xfrm>
            <a:off x="4789713" y="2381845"/>
            <a:ext cx="540000" cy="0"/>
          </a:xfrm>
          <a:prstGeom prst="straightConnector1">
            <a:avLst/>
          </a:prstGeom>
          <a:noFill/>
          <a:ln w="28575" cap="flat" cmpd="sng" algn="ctr">
            <a:solidFill>
              <a:schemeClr val="tx2"/>
            </a:solidFill>
            <a:prstDash val="solid"/>
            <a:tailEnd type="triangle" w="med" len="med"/>
          </a:ln>
          <a:effectLst/>
        </p:spPr>
      </p:cxnSp>
      <p:cxnSp>
        <p:nvCxnSpPr>
          <p:cNvPr id="21" name="Straight Arrow Connector 20">
            <a:extLst>
              <a:ext uri="{FF2B5EF4-FFF2-40B4-BE49-F238E27FC236}">
                <a16:creationId xmlns:a16="http://schemas.microsoft.com/office/drawing/2014/main" id="{2F3D7F9A-53DE-C54C-A1C4-E7BCB9E6D10C}"/>
              </a:ext>
            </a:extLst>
          </p:cNvPr>
          <p:cNvCxnSpPr>
            <a:cxnSpLocks/>
          </p:cNvCxnSpPr>
          <p:nvPr/>
        </p:nvCxnSpPr>
        <p:spPr>
          <a:xfrm flipV="1">
            <a:off x="4803809" y="2374326"/>
            <a:ext cx="0" cy="1213200"/>
          </a:xfrm>
          <a:prstGeom prst="straightConnector1">
            <a:avLst/>
          </a:prstGeom>
          <a:noFill/>
          <a:ln w="28575" cap="flat" cmpd="sng" algn="ctr">
            <a:solidFill>
              <a:schemeClr val="tx2"/>
            </a:solidFill>
            <a:prstDash val="solid"/>
            <a:tailEnd type="none" w="med" len="med"/>
          </a:ln>
          <a:effectLst/>
        </p:spPr>
      </p:cxnSp>
      <p:sp>
        <p:nvSpPr>
          <p:cNvPr id="35" name="Rounded Rectangle 34">
            <a:extLst>
              <a:ext uri="{FF2B5EF4-FFF2-40B4-BE49-F238E27FC236}">
                <a16:creationId xmlns:a16="http://schemas.microsoft.com/office/drawing/2014/main" id="{7BA8FA5A-3ECA-6349-9742-4E74F4CD522C}"/>
              </a:ext>
            </a:extLst>
          </p:cNvPr>
          <p:cNvSpPr/>
          <p:nvPr/>
        </p:nvSpPr>
        <p:spPr>
          <a:xfrm>
            <a:off x="5324665" y="3128144"/>
            <a:ext cx="2592000" cy="864000"/>
          </a:xfrm>
          <a:prstGeom prst="roundRect">
            <a:avLst>
              <a:gd name="adj" fmla="val 21561"/>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Placebo Q3W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 BSC for up to 35 cycles</a:t>
            </a:r>
            <a:endPar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cxnSp>
        <p:nvCxnSpPr>
          <p:cNvPr id="36" name="Straight Arrow Connector 35">
            <a:extLst>
              <a:ext uri="{FF2B5EF4-FFF2-40B4-BE49-F238E27FC236}">
                <a16:creationId xmlns:a16="http://schemas.microsoft.com/office/drawing/2014/main" id="{687A2DAF-5517-4D4B-80AD-59ABD9222D74}"/>
              </a:ext>
            </a:extLst>
          </p:cNvPr>
          <p:cNvCxnSpPr>
            <a:cxnSpLocks/>
          </p:cNvCxnSpPr>
          <p:nvPr/>
        </p:nvCxnSpPr>
        <p:spPr>
          <a:xfrm>
            <a:off x="4789713" y="3572795"/>
            <a:ext cx="540000" cy="0"/>
          </a:xfrm>
          <a:prstGeom prst="straightConnector1">
            <a:avLst/>
          </a:prstGeom>
          <a:noFill/>
          <a:ln w="28575" cap="flat" cmpd="sng" algn="ctr">
            <a:solidFill>
              <a:schemeClr val="tx2"/>
            </a:solidFill>
            <a:prstDash val="solid"/>
            <a:tailEnd type="triangle" w="med" len="med"/>
          </a:ln>
          <a:effectLst/>
        </p:spPr>
      </p:cxnSp>
      <p:sp>
        <p:nvSpPr>
          <p:cNvPr id="37" name="TextBox 36">
            <a:extLst>
              <a:ext uri="{FF2B5EF4-FFF2-40B4-BE49-F238E27FC236}">
                <a16:creationId xmlns:a16="http://schemas.microsoft.com/office/drawing/2014/main" id="{FF802DE0-86D0-D346-80C5-53179B64BA6A}"/>
              </a:ext>
            </a:extLst>
          </p:cNvPr>
          <p:cNvSpPr txBox="1"/>
          <p:nvPr/>
        </p:nvSpPr>
        <p:spPr>
          <a:xfrm>
            <a:off x="4704882" y="2056150"/>
            <a:ext cx="644400" cy="307777"/>
          </a:xfrm>
          <a:prstGeom prst="rect">
            <a:avLst/>
          </a:prstGeom>
          <a:noFill/>
        </p:spPr>
        <p:txBody>
          <a:bodyPr wrap="none" rtlCol="0">
            <a:spAutoFit/>
          </a:bodyPr>
          <a:lstStyle/>
          <a:p>
            <a:r>
              <a:rPr lang="en-US" sz="1400" dirty="0">
                <a:solidFill>
                  <a:srgbClr val="505050"/>
                </a:solidFill>
                <a:latin typeface="Calibri" panose="020F0502020204030204" pitchFamily="34" charset="0"/>
                <a:ea typeface="Aileron" charset="0"/>
                <a:cs typeface="Calibri" panose="020F0502020204030204" pitchFamily="34" charset="0"/>
              </a:rPr>
              <a:t>n=300</a:t>
            </a:r>
          </a:p>
        </p:txBody>
      </p:sp>
      <p:sp>
        <p:nvSpPr>
          <p:cNvPr id="38" name="TextBox 37">
            <a:extLst>
              <a:ext uri="{FF2B5EF4-FFF2-40B4-BE49-F238E27FC236}">
                <a16:creationId xmlns:a16="http://schemas.microsoft.com/office/drawing/2014/main" id="{6F761E69-BEDE-1345-8D71-3BE7263880DE}"/>
              </a:ext>
            </a:extLst>
          </p:cNvPr>
          <p:cNvSpPr txBox="1"/>
          <p:nvPr/>
        </p:nvSpPr>
        <p:spPr>
          <a:xfrm>
            <a:off x="4704882" y="3631112"/>
            <a:ext cx="663964" cy="307777"/>
          </a:xfrm>
          <a:prstGeom prst="rect">
            <a:avLst/>
          </a:prstGeom>
          <a:noFill/>
        </p:spPr>
        <p:txBody>
          <a:bodyPr wrap="none" rtlCol="0">
            <a:spAutoFit/>
          </a:bodyPr>
          <a:lstStyle/>
          <a:p>
            <a:r>
              <a:rPr lang="en-US" sz="1400" dirty="0">
                <a:solidFill>
                  <a:srgbClr val="505050"/>
                </a:solidFill>
                <a:latin typeface="Calibri" panose="020F0502020204030204" pitchFamily="34" charset="0"/>
                <a:ea typeface="Aileron" charset="0"/>
                <a:cs typeface="Calibri" panose="020F0502020204030204" pitchFamily="34" charset="0"/>
              </a:rPr>
              <a:t>n=153</a:t>
            </a:r>
          </a:p>
        </p:txBody>
      </p:sp>
      <p:sp>
        <p:nvSpPr>
          <p:cNvPr id="40" name="Rounded Rectangle 39">
            <a:extLst>
              <a:ext uri="{FF2B5EF4-FFF2-40B4-BE49-F238E27FC236}">
                <a16:creationId xmlns:a16="http://schemas.microsoft.com/office/drawing/2014/main" id="{599CC757-362F-EC4F-84A5-40E45573297B}"/>
              </a:ext>
            </a:extLst>
          </p:cNvPr>
          <p:cNvSpPr/>
          <p:nvPr/>
        </p:nvSpPr>
        <p:spPr>
          <a:xfrm>
            <a:off x="619200" y="4371752"/>
            <a:ext cx="2875926" cy="1399931"/>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3600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latin typeface="Calibri" panose="020F0502020204030204" pitchFamily="34" charset="0"/>
                <a:cs typeface="Calibri" panose="020F0502020204030204" pitchFamily="34" charset="0"/>
              </a:rPr>
              <a:t>Stratification Factors</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Prior treatment (sorafenib vs chemotherapy)</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lang="en-GB" sz="1400" kern="0" dirty="0">
                <a:solidFill>
                  <a:srgbClr val="505050"/>
                </a:solidFill>
                <a:latin typeface="Calibri" panose="020F0502020204030204" pitchFamily="34" charset="0"/>
                <a:cs typeface="Calibri" panose="020F0502020204030204" pitchFamily="34" charset="0"/>
              </a:rPr>
              <a:t>Macrovascular invasion (yes vs no)</a:t>
            </a:r>
          </a:p>
          <a:p>
            <a:pPr marL="179388" marR="0" lvl="0" indent="-171450" algn="l" defTabSz="685800" rtl="0" eaLnBrk="1" fontAlgn="auto" latinLnBrk="0" hangingPunct="1">
              <a:lnSpc>
                <a:spcPct val="90000"/>
              </a:lnSpc>
              <a:spcBef>
                <a:spcPts val="0"/>
              </a:spcBef>
              <a:spcAft>
                <a:spcPts val="200"/>
              </a:spcAft>
              <a:buClr>
                <a:schemeClr val="accent1"/>
              </a:buClr>
              <a:buSzTx/>
              <a:buFont typeface="Arial" panose="020B0604020202020204" pitchFamily="34" charset="0"/>
              <a:buChar char="•"/>
              <a:defRPr/>
            </a:pP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HCC </a:t>
            </a:r>
            <a:r>
              <a:rPr kumimoji="0" lang="en-GB" sz="1400" b="0" i="0" u="none" strike="noStrike" kern="0" cap="none" spc="0" normalizeH="0" baseline="0" dirty="0" err="1">
                <a:ln>
                  <a:noFill/>
                </a:ln>
                <a:solidFill>
                  <a:srgbClr val="505050"/>
                </a:solidFill>
                <a:effectLst/>
                <a:uLnTx/>
                <a:uFillTx/>
                <a:latin typeface="Calibri" panose="020F0502020204030204" pitchFamily="34" charset="0"/>
                <a:cs typeface="Calibri" panose="020F0502020204030204" pitchFamily="34" charset="0"/>
              </a:rPr>
              <a:t>etiology</a:t>
            </a: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 (HBV vs other [HCV </a:t>
            </a:r>
            <a:b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br>
            <a:r>
              <a:rPr kumimoji="0" lang="en-GB" sz="1400" b="0" i="0" u="none" strike="noStrike" kern="0" cap="none" spc="0" normalizeH="0" baseline="0" dirty="0">
                <a:ln>
                  <a:noFill/>
                </a:ln>
                <a:solidFill>
                  <a:srgbClr val="505050"/>
                </a:solidFill>
                <a:effectLst/>
                <a:uLnTx/>
                <a:uFillTx/>
                <a:latin typeface="Calibri" panose="020F0502020204030204" pitchFamily="34" charset="0"/>
                <a:cs typeface="Calibri" panose="020F0502020204030204" pitchFamily="34" charset="0"/>
              </a:rPr>
              <a:t>or non-infection])</a:t>
            </a:r>
          </a:p>
        </p:txBody>
      </p:sp>
    </p:spTree>
    <p:extLst>
      <p:ext uri="{BB962C8B-B14F-4D97-AF65-F5344CB8AC3E}">
        <p14:creationId xmlns:p14="http://schemas.microsoft.com/office/powerpoint/2010/main" val="688004161"/>
      </p:ext>
    </p:extLst>
  </p:cSld>
  <p:clrMapOvr>
    <a:masterClrMapping/>
  </p:clrMapOvr>
  <p:transition spd="med"/>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2220E7EA-01FA-41CA-9B46-079C237578A8}"/>
              </a:ext>
            </a:extLst>
          </p:cNvPr>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8697" r="41559" b="10195"/>
          <a:stretch/>
        </p:blipFill>
        <p:spPr bwMode="auto">
          <a:xfrm>
            <a:off x="131305" y="4056280"/>
            <a:ext cx="3485835" cy="23857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7A6D4DDC-C084-4F36-9FAD-BA2972BAC871}"/>
              </a:ext>
            </a:extLst>
          </p:cNvPr>
          <p:cNvPicPr>
            <a:picLocks noChangeAspect="1" noChangeArrowheads="1"/>
          </p:cNvPicPr>
          <p:nvPr/>
        </p:nvPicPr>
        <p:blipFill rotWithShape="1">
          <a:blip r:embed="rId3">
            <a:grayscl/>
            <a:extLst>
              <a:ext uri="{28A0092B-C50C-407E-A947-70E740481C1C}">
                <a14:useLocalDpi xmlns:a14="http://schemas.microsoft.com/office/drawing/2010/main" val="0"/>
              </a:ext>
            </a:extLst>
          </a:blip>
          <a:srcRect t="22362" r="13561" b="5122"/>
          <a:stretch/>
        </p:blipFill>
        <p:spPr bwMode="auto">
          <a:xfrm>
            <a:off x="6498553" y="979136"/>
            <a:ext cx="4983095" cy="235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2ED3E356-78E1-A047-B9A2-8B8E5A798778}"/>
              </a:ext>
            </a:extLst>
          </p:cNvPr>
          <p:cNvSpPr>
            <a:spLocks noGrp="1"/>
          </p:cNvSpPr>
          <p:nvPr>
            <p:ph type="sldNum" sz="quarter" idx="12"/>
          </p:nvPr>
        </p:nvSpPr>
        <p:spPr>
          <a:xfrm>
            <a:off x="10800523" y="6356351"/>
            <a:ext cx="781877" cy="365125"/>
          </a:xfrm>
          <a:prstGeom prst="rect">
            <a:avLst/>
          </a:prstGeom>
        </p:spPr>
        <p:txBody>
          <a:bodyPr vert="horz" lIns="0" tIns="0" rIns="0" bIns="0" rtlCol="0" anchor="ctr"/>
          <a:lstStyle>
            <a:defPPr>
              <a:defRPr lang="fr-FR"/>
            </a:defPPr>
            <a:lvl1pPr marL="0" algn="r" defTabSz="457200" rtl="0" eaLnBrk="1" latinLnBrk="0" hangingPunct="1">
              <a:defRPr sz="1100" kern="1200">
                <a:solidFill>
                  <a:srgbClr val="5D8298"/>
                </a:solidFill>
                <a:latin typeface="Calibri" panose="020F0502020204030204" pitchFamily="34" charset="0"/>
                <a:ea typeface="Verdana" panose="020B0604030504040204" pitchFamily="34" charset="0"/>
                <a:cs typeface="Calibri" panose="020F050202020403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8B9CA45-7916-481D-8256-1C0A03899043}" type="slidenum">
              <a:rPr lang="en-SG" smtClean="0"/>
              <a:pPr/>
              <a:t>89</a:t>
            </a:fld>
            <a:endParaRPr lang="en-SG"/>
          </a:p>
        </p:txBody>
      </p:sp>
      <p:sp>
        <p:nvSpPr>
          <p:cNvPr id="11" name="TextBox 10">
            <a:extLst>
              <a:ext uri="{FF2B5EF4-FFF2-40B4-BE49-F238E27FC236}">
                <a16:creationId xmlns:a16="http://schemas.microsoft.com/office/drawing/2014/main" id="{F9877B9C-2530-B341-9CBB-73F4A375EF39}"/>
              </a:ext>
            </a:extLst>
          </p:cNvPr>
          <p:cNvSpPr txBox="1"/>
          <p:nvPr/>
        </p:nvSpPr>
        <p:spPr>
          <a:xfrm>
            <a:off x="273107" y="318394"/>
            <a:ext cx="5468484"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Baseline demographics and clinical characteristics</a:t>
            </a:r>
          </a:p>
        </p:txBody>
      </p:sp>
      <p:graphicFrame>
        <p:nvGraphicFramePr>
          <p:cNvPr id="12" name="Table 11">
            <a:extLst>
              <a:ext uri="{FF2B5EF4-FFF2-40B4-BE49-F238E27FC236}">
                <a16:creationId xmlns:a16="http://schemas.microsoft.com/office/drawing/2014/main" id="{849A5068-ECEA-7140-96DC-6DF93F700CAA}"/>
              </a:ext>
            </a:extLst>
          </p:cNvPr>
          <p:cNvGraphicFramePr>
            <a:graphicFrameLocks noGrp="1"/>
          </p:cNvGraphicFramePr>
          <p:nvPr/>
        </p:nvGraphicFramePr>
        <p:xfrm>
          <a:off x="1557855" y="3923810"/>
          <a:ext cx="4421062" cy="939510"/>
        </p:xfrm>
        <a:graphic>
          <a:graphicData uri="http://schemas.openxmlformats.org/drawingml/2006/table">
            <a:tbl>
              <a:tblPr firstRow="1" bandRow="1">
                <a:tableStyleId>{5C22544A-7EE6-4342-B048-85BDC9FD1C3A}</a:tableStyleId>
              </a:tblPr>
              <a:tblGrid>
                <a:gridCol w="972779">
                  <a:extLst>
                    <a:ext uri="{9D8B030D-6E8A-4147-A177-3AD203B41FA5}">
                      <a16:colId xmlns:a16="http://schemas.microsoft.com/office/drawing/2014/main" val="2309273978"/>
                    </a:ext>
                  </a:extLst>
                </a:gridCol>
                <a:gridCol w="972779">
                  <a:extLst>
                    <a:ext uri="{9D8B030D-6E8A-4147-A177-3AD203B41FA5}">
                      <a16:colId xmlns:a16="http://schemas.microsoft.com/office/drawing/2014/main" val="368166189"/>
                    </a:ext>
                  </a:extLst>
                </a:gridCol>
                <a:gridCol w="972779">
                  <a:extLst>
                    <a:ext uri="{9D8B030D-6E8A-4147-A177-3AD203B41FA5}">
                      <a16:colId xmlns:a16="http://schemas.microsoft.com/office/drawing/2014/main" val="1294375702"/>
                    </a:ext>
                  </a:extLst>
                </a:gridCol>
                <a:gridCol w="972779">
                  <a:extLst>
                    <a:ext uri="{9D8B030D-6E8A-4147-A177-3AD203B41FA5}">
                      <a16:colId xmlns:a16="http://schemas.microsoft.com/office/drawing/2014/main" val="3266030372"/>
                    </a:ext>
                  </a:extLst>
                </a:gridCol>
                <a:gridCol w="529946">
                  <a:extLst>
                    <a:ext uri="{9D8B030D-6E8A-4147-A177-3AD203B41FA5}">
                      <a16:colId xmlns:a16="http://schemas.microsoft.com/office/drawing/2014/main" val="2049015962"/>
                    </a:ext>
                  </a:extLst>
                </a:gridCol>
              </a:tblGrid>
              <a:tr h="135941">
                <a:tc>
                  <a:txBody>
                    <a:bodyPr/>
                    <a:lstStyle/>
                    <a:p>
                      <a:pPr>
                        <a:lnSpc>
                          <a:spcPct val="90000"/>
                        </a:lnSpc>
                      </a:pPr>
                      <a:endParaRPr lang="en-US" sz="950" dirty="0"/>
                    </a:p>
                  </a:txBody>
                  <a:tcPr marL="55440" marR="55440" marT="36000" marB="36000">
                    <a:solidFill>
                      <a:schemeClr val="bg1"/>
                    </a:solidFill>
                  </a:tcPr>
                </a:tc>
                <a:tc>
                  <a:txBody>
                    <a:bodyPr/>
                    <a:lstStyle/>
                    <a:p>
                      <a:pPr algn="ctr">
                        <a:lnSpc>
                          <a:spcPct val="90000"/>
                        </a:lnSpc>
                      </a:pPr>
                      <a:r>
                        <a:rPr lang="en-US" sz="950" dirty="0"/>
                        <a:t>Events</a:t>
                      </a:r>
                    </a:p>
                  </a:txBody>
                  <a:tcPr marL="55440" marR="55440" marT="36000" marB="36000"/>
                </a:tc>
                <a:tc>
                  <a:txBody>
                    <a:bodyPr/>
                    <a:lstStyle/>
                    <a:p>
                      <a:pPr algn="ctr">
                        <a:lnSpc>
                          <a:spcPct val="90000"/>
                        </a:lnSpc>
                      </a:pPr>
                      <a:r>
                        <a:rPr lang="en-US" sz="950" dirty="0"/>
                        <a:t>OS, median</a:t>
                      </a:r>
                      <a:br>
                        <a:rPr lang="en-US" sz="950" dirty="0"/>
                      </a:br>
                      <a:r>
                        <a:rPr lang="en-US" sz="950" dirty="0"/>
                        <a:t>(95% CI), </a:t>
                      </a:r>
                      <a:r>
                        <a:rPr lang="en-US" sz="950" dirty="0" err="1"/>
                        <a:t>mo</a:t>
                      </a:r>
                      <a:endParaRPr lang="en-US" sz="950" dirty="0"/>
                    </a:p>
                  </a:txBody>
                  <a:tcPr marL="55440" marR="55440" marT="36000" marB="36000"/>
                </a:tc>
                <a:tc>
                  <a:txBody>
                    <a:bodyPr/>
                    <a:lstStyle/>
                    <a:p>
                      <a:pPr algn="ctr">
                        <a:lnSpc>
                          <a:spcPct val="90000"/>
                        </a:lnSpc>
                      </a:pPr>
                      <a:r>
                        <a:rPr lang="en-US" sz="950" dirty="0"/>
                        <a:t>HR (95% CI)</a:t>
                      </a:r>
                    </a:p>
                  </a:txBody>
                  <a:tcPr marL="55440" marR="55440" marT="36000" marB="36000"/>
                </a:tc>
                <a:tc>
                  <a:txBody>
                    <a:bodyPr/>
                    <a:lstStyle/>
                    <a:p>
                      <a:pPr algn="ctr">
                        <a:lnSpc>
                          <a:spcPct val="90000"/>
                        </a:lnSpc>
                      </a:pPr>
                      <a:r>
                        <a:rPr lang="en-US" sz="950" dirty="0"/>
                        <a:t>P</a:t>
                      </a:r>
                      <a:r>
                        <a:rPr lang="en-US" sz="950" baseline="30000" dirty="0"/>
                        <a:t>a</a:t>
                      </a:r>
                    </a:p>
                  </a:txBody>
                  <a:tcPr marL="55440" marR="55440" marT="36000" marB="36000"/>
                </a:tc>
                <a:extLst>
                  <a:ext uri="{0D108BD9-81ED-4DB2-BD59-A6C34878D82A}">
                    <a16:rowId xmlns:a16="http://schemas.microsoft.com/office/drawing/2014/main" val="3257493510"/>
                  </a:ext>
                </a:extLst>
              </a:tr>
              <a:tr h="0">
                <a:tc>
                  <a:txBody>
                    <a:bodyPr/>
                    <a:lstStyle/>
                    <a:p>
                      <a:pPr marL="139700" indent="-139700">
                        <a:lnSpc>
                          <a:spcPct val="90000"/>
                        </a:lnSpc>
                        <a:tabLst/>
                      </a:pPr>
                      <a:r>
                        <a:rPr lang="en-US" sz="950" b="1" dirty="0"/>
                        <a:t>pembrolizumab</a:t>
                      </a:r>
                    </a:p>
                  </a:txBody>
                  <a:tcPr marL="55440" marR="55440" marT="36000" marB="36000"/>
                </a:tc>
                <a:tc>
                  <a:txBody>
                    <a:bodyPr/>
                    <a:lstStyle/>
                    <a:p>
                      <a:pPr algn="ctr">
                        <a:lnSpc>
                          <a:spcPct val="90000"/>
                        </a:lnSpc>
                      </a:pPr>
                      <a:r>
                        <a:rPr lang="en-US" sz="950" dirty="0"/>
                        <a:t>222 (74.0)</a:t>
                      </a:r>
                    </a:p>
                  </a:txBody>
                  <a:tcPr marL="55440" marR="55440" marT="36000" marB="36000"/>
                </a:tc>
                <a:tc>
                  <a:txBody>
                    <a:bodyPr/>
                    <a:lstStyle/>
                    <a:p>
                      <a:pPr algn="ctr">
                        <a:lnSpc>
                          <a:spcPct val="90000"/>
                        </a:lnSpc>
                      </a:pPr>
                      <a:r>
                        <a:rPr lang="en-US" sz="950" dirty="0"/>
                        <a:t>14.6 (12.6-18.0)</a:t>
                      </a:r>
                    </a:p>
                  </a:txBody>
                  <a:tcPr marL="55440" marR="55440" marT="36000" marB="36000"/>
                </a:tc>
                <a:tc>
                  <a:txBody>
                    <a:bodyPr/>
                    <a:lstStyle/>
                    <a:p>
                      <a:pPr algn="ctr">
                        <a:lnSpc>
                          <a:spcPct val="90000"/>
                        </a:lnSpc>
                      </a:pPr>
                      <a:r>
                        <a:rPr lang="en-US" sz="950" dirty="0"/>
                        <a:t>0.79 (0.63-0.99)</a:t>
                      </a:r>
                    </a:p>
                  </a:txBody>
                  <a:tcPr marL="55440" marR="55440" marT="36000" marB="36000"/>
                </a:tc>
                <a:tc>
                  <a:txBody>
                    <a:bodyPr/>
                    <a:lstStyle/>
                    <a:p>
                      <a:pPr algn="ctr">
                        <a:lnSpc>
                          <a:spcPct val="90000"/>
                        </a:lnSpc>
                      </a:pPr>
                      <a:r>
                        <a:rPr lang="en-US" sz="950" dirty="0"/>
                        <a:t>0.0180</a:t>
                      </a:r>
                    </a:p>
                  </a:txBody>
                  <a:tcPr marL="55440" marR="55440" marT="36000" marB="36000"/>
                </a:tc>
                <a:extLst>
                  <a:ext uri="{0D108BD9-81ED-4DB2-BD59-A6C34878D82A}">
                    <a16:rowId xmlns:a16="http://schemas.microsoft.com/office/drawing/2014/main" val="1216336952"/>
                  </a:ext>
                </a:extLst>
              </a:tr>
              <a:tr h="135941">
                <a:tc>
                  <a:txBody>
                    <a:bodyPr/>
                    <a:lstStyle/>
                    <a:p>
                      <a:pPr>
                        <a:lnSpc>
                          <a:spcPct val="90000"/>
                        </a:lnSpc>
                      </a:pPr>
                      <a:r>
                        <a:rPr lang="en-US" sz="950" b="1" dirty="0"/>
                        <a:t>placebo</a:t>
                      </a:r>
                    </a:p>
                  </a:txBody>
                  <a:tcPr marL="55440" marR="55440" marT="36000" marB="36000"/>
                </a:tc>
                <a:tc>
                  <a:txBody>
                    <a:bodyPr/>
                    <a:lstStyle/>
                    <a:p>
                      <a:pPr algn="ctr">
                        <a:lnSpc>
                          <a:spcPct val="90000"/>
                        </a:lnSpc>
                      </a:pPr>
                      <a:r>
                        <a:rPr lang="en-US" sz="950" dirty="0"/>
                        <a:t>128 (83.7)</a:t>
                      </a:r>
                    </a:p>
                  </a:txBody>
                  <a:tcPr marL="55440" marR="55440" marT="36000" marB="36000"/>
                </a:tc>
                <a:tc>
                  <a:txBody>
                    <a:bodyPr/>
                    <a:lstStyle/>
                    <a:p>
                      <a:pPr algn="ctr">
                        <a:lnSpc>
                          <a:spcPct val="90000"/>
                        </a:lnSpc>
                      </a:pPr>
                      <a:r>
                        <a:rPr lang="en-US" sz="950" dirty="0"/>
                        <a:t>13.0 (10.5-15.1)</a:t>
                      </a:r>
                    </a:p>
                  </a:txBody>
                  <a:tcPr marL="55440" marR="55440" marT="36000" marB="36000"/>
                </a:tc>
                <a:tc>
                  <a:txBody>
                    <a:bodyPr/>
                    <a:lstStyle/>
                    <a:p>
                      <a:pPr algn="ctr">
                        <a:lnSpc>
                          <a:spcPct val="90000"/>
                        </a:lnSpc>
                      </a:pPr>
                      <a:endParaRPr lang="en-US" sz="950" dirty="0"/>
                    </a:p>
                  </a:txBody>
                  <a:tcPr marL="55440" marR="55440" marT="36000" marB="36000"/>
                </a:tc>
                <a:tc>
                  <a:txBody>
                    <a:bodyPr/>
                    <a:lstStyle/>
                    <a:p>
                      <a:pPr algn="ctr">
                        <a:lnSpc>
                          <a:spcPct val="90000"/>
                        </a:lnSpc>
                      </a:pPr>
                      <a:endParaRPr lang="en-US" sz="950" dirty="0"/>
                    </a:p>
                  </a:txBody>
                  <a:tcPr marL="55440" marR="55440" marT="36000" marB="36000"/>
                </a:tc>
                <a:extLst>
                  <a:ext uri="{0D108BD9-81ED-4DB2-BD59-A6C34878D82A}">
                    <a16:rowId xmlns:a16="http://schemas.microsoft.com/office/drawing/2014/main" val="2337357818"/>
                  </a:ext>
                </a:extLst>
              </a:tr>
              <a:tr h="135941">
                <a:tc>
                  <a:txBody>
                    <a:bodyPr/>
                    <a:lstStyle/>
                    <a:p>
                      <a:pPr>
                        <a:lnSpc>
                          <a:spcPct val="90000"/>
                        </a:lnSpc>
                      </a:pPr>
                      <a:endParaRPr lang="en-US" sz="950" b="1" dirty="0"/>
                    </a:p>
                  </a:txBody>
                  <a:tcPr marL="55440" marR="55440" marT="36000" marB="36000">
                    <a:solidFill>
                      <a:schemeClr val="bg1"/>
                    </a:solidFill>
                  </a:tcPr>
                </a:tc>
                <a:tc gridSpan="4">
                  <a:txBody>
                    <a:bodyPr/>
                    <a:lstStyle/>
                    <a:p>
                      <a:pPr algn="ctr">
                        <a:lnSpc>
                          <a:spcPct val="90000"/>
                        </a:lnSpc>
                      </a:pPr>
                      <a:r>
                        <a:rPr lang="en-US" sz="950" b="1" dirty="0"/>
                        <a:t>Pre-specified p=0.0193 required for statistical significance</a:t>
                      </a:r>
                    </a:p>
                  </a:txBody>
                  <a:tcPr marL="55440" marR="55440" marT="36000" marB="36000">
                    <a:solidFill>
                      <a:schemeClr val="bg1"/>
                    </a:solidFill>
                  </a:tcPr>
                </a:tc>
                <a:tc hMerge="1">
                  <a:txBody>
                    <a:bodyPr/>
                    <a:lstStyle/>
                    <a:p>
                      <a:pPr algn="ctr">
                        <a:lnSpc>
                          <a:spcPct val="90000"/>
                        </a:lnSpc>
                      </a:pPr>
                      <a:endParaRPr lang="en-US" sz="950" dirty="0"/>
                    </a:p>
                  </a:txBody>
                  <a:tcPr marL="55440" marR="55440" marT="10800" marB="10800"/>
                </a:tc>
                <a:tc hMerge="1">
                  <a:txBody>
                    <a:bodyPr/>
                    <a:lstStyle/>
                    <a:p>
                      <a:pPr algn="ctr">
                        <a:lnSpc>
                          <a:spcPct val="90000"/>
                        </a:lnSpc>
                      </a:pPr>
                      <a:endParaRPr lang="en-US" sz="950" dirty="0"/>
                    </a:p>
                  </a:txBody>
                  <a:tcPr marL="55440" marR="55440" marT="10800" marB="10800"/>
                </a:tc>
                <a:tc hMerge="1">
                  <a:txBody>
                    <a:bodyPr/>
                    <a:lstStyle/>
                    <a:p>
                      <a:pPr algn="ctr">
                        <a:lnSpc>
                          <a:spcPct val="90000"/>
                        </a:lnSpc>
                      </a:pPr>
                      <a:endParaRPr lang="en-US" sz="950" dirty="0"/>
                    </a:p>
                  </a:txBody>
                  <a:tcPr marL="55440" marR="55440" marT="10800" marB="10800"/>
                </a:tc>
                <a:extLst>
                  <a:ext uri="{0D108BD9-81ED-4DB2-BD59-A6C34878D82A}">
                    <a16:rowId xmlns:a16="http://schemas.microsoft.com/office/drawing/2014/main" val="4026998378"/>
                  </a:ext>
                </a:extLst>
              </a:tr>
            </a:tbl>
          </a:graphicData>
        </a:graphic>
      </p:graphicFrame>
      <p:graphicFrame>
        <p:nvGraphicFramePr>
          <p:cNvPr id="13" name="Table 12">
            <a:extLst>
              <a:ext uri="{FF2B5EF4-FFF2-40B4-BE49-F238E27FC236}">
                <a16:creationId xmlns:a16="http://schemas.microsoft.com/office/drawing/2014/main" id="{055C85DA-CC9E-FA42-90B8-477C6A185242}"/>
              </a:ext>
            </a:extLst>
          </p:cNvPr>
          <p:cNvGraphicFramePr>
            <a:graphicFrameLocks noGrp="1"/>
          </p:cNvGraphicFramePr>
          <p:nvPr/>
        </p:nvGraphicFramePr>
        <p:xfrm>
          <a:off x="3723724" y="5420210"/>
          <a:ext cx="2578876" cy="874368"/>
        </p:xfrm>
        <a:graphic>
          <a:graphicData uri="http://schemas.openxmlformats.org/drawingml/2006/table">
            <a:tbl>
              <a:tblPr firstRow="1" bandRow="1">
                <a:tableStyleId>{5C22544A-7EE6-4342-B048-85BDC9FD1C3A}</a:tableStyleId>
              </a:tblPr>
              <a:tblGrid>
                <a:gridCol w="1210724">
                  <a:extLst>
                    <a:ext uri="{9D8B030D-6E8A-4147-A177-3AD203B41FA5}">
                      <a16:colId xmlns:a16="http://schemas.microsoft.com/office/drawing/2014/main" val="2309273978"/>
                    </a:ext>
                  </a:extLst>
                </a:gridCol>
                <a:gridCol w="792088">
                  <a:extLst>
                    <a:ext uri="{9D8B030D-6E8A-4147-A177-3AD203B41FA5}">
                      <a16:colId xmlns:a16="http://schemas.microsoft.com/office/drawing/2014/main" val="3266030372"/>
                    </a:ext>
                  </a:extLst>
                </a:gridCol>
                <a:gridCol w="576064">
                  <a:extLst>
                    <a:ext uri="{9D8B030D-6E8A-4147-A177-3AD203B41FA5}">
                      <a16:colId xmlns:a16="http://schemas.microsoft.com/office/drawing/2014/main" val="2049015962"/>
                    </a:ext>
                  </a:extLst>
                </a:gridCol>
              </a:tblGrid>
              <a:tr h="135941">
                <a:tc>
                  <a:txBody>
                    <a:bodyPr/>
                    <a:lstStyle/>
                    <a:p>
                      <a:pPr>
                        <a:lnSpc>
                          <a:spcPct val="90000"/>
                        </a:lnSpc>
                      </a:pPr>
                      <a:endParaRPr lang="en-US" sz="800" dirty="0"/>
                    </a:p>
                  </a:txBody>
                  <a:tcPr marL="55440" marR="55440" marT="36000" marB="36000">
                    <a:solidFill>
                      <a:schemeClr val="bg1"/>
                    </a:solidFill>
                  </a:tcPr>
                </a:tc>
                <a:tc>
                  <a:txBody>
                    <a:bodyPr/>
                    <a:lstStyle/>
                    <a:p>
                      <a:pPr algn="ctr">
                        <a:lnSpc>
                          <a:spcPct val="90000"/>
                        </a:lnSpc>
                      </a:pPr>
                      <a:r>
                        <a:rPr lang="en-US" sz="800" dirty="0"/>
                        <a:t>pembrolizumab</a:t>
                      </a:r>
                      <a:br>
                        <a:rPr lang="en-US" sz="800" dirty="0"/>
                      </a:br>
                      <a:r>
                        <a:rPr lang="en-US" sz="800" dirty="0"/>
                        <a:t>(N=300)</a:t>
                      </a:r>
                    </a:p>
                  </a:txBody>
                  <a:tcPr marL="55440" marR="55440" marT="36000" marB="36000"/>
                </a:tc>
                <a:tc>
                  <a:txBody>
                    <a:bodyPr/>
                    <a:lstStyle/>
                    <a:p>
                      <a:pPr algn="ctr">
                        <a:lnSpc>
                          <a:spcPct val="90000"/>
                        </a:lnSpc>
                      </a:pPr>
                      <a:r>
                        <a:rPr lang="en-US" sz="800" dirty="0"/>
                        <a:t>placebo</a:t>
                      </a:r>
                      <a:br>
                        <a:rPr lang="en-US" sz="800" dirty="0"/>
                      </a:br>
                      <a:r>
                        <a:rPr lang="en-US" sz="800" dirty="0"/>
                        <a:t>(N=153)</a:t>
                      </a:r>
                    </a:p>
                  </a:txBody>
                  <a:tcPr marL="55440" marR="55440" marT="36000" marB="36000"/>
                </a:tc>
                <a:extLst>
                  <a:ext uri="{0D108BD9-81ED-4DB2-BD59-A6C34878D82A}">
                    <a16:rowId xmlns:a16="http://schemas.microsoft.com/office/drawing/2014/main" val="3257493510"/>
                  </a:ext>
                </a:extLst>
              </a:tr>
              <a:tr h="0">
                <a:tc>
                  <a:txBody>
                    <a:bodyPr/>
                    <a:lstStyle/>
                    <a:p>
                      <a:pPr marL="7938" indent="-7938">
                        <a:lnSpc>
                          <a:spcPct val="90000"/>
                        </a:lnSpc>
                        <a:tabLst/>
                      </a:pPr>
                      <a:r>
                        <a:rPr lang="en-US" sz="800" b="1" dirty="0"/>
                        <a:t>Any post-study systemic anticancer therapy</a:t>
                      </a:r>
                    </a:p>
                  </a:txBody>
                  <a:tcPr marL="55440" marR="55440" marT="36000" marB="36000"/>
                </a:tc>
                <a:tc>
                  <a:txBody>
                    <a:bodyPr/>
                    <a:lstStyle/>
                    <a:p>
                      <a:pPr algn="ctr">
                        <a:lnSpc>
                          <a:spcPct val="90000"/>
                        </a:lnSpc>
                      </a:pPr>
                      <a:r>
                        <a:rPr lang="en-US" sz="800" dirty="0"/>
                        <a:t>152 (50.7)</a:t>
                      </a:r>
                    </a:p>
                  </a:txBody>
                  <a:tcPr marL="19440" marR="19440" marT="36000" marB="36000" anchor="ctr"/>
                </a:tc>
                <a:tc>
                  <a:txBody>
                    <a:bodyPr/>
                    <a:lstStyle/>
                    <a:p>
                      <a:pPr algn="ctr">
                        <a:lnSpc>
                          <a:spcPct val="90000"/>
                        </a:lnSpc>
                      </a:pPr>
                      <a:r>
                        <a:rPr lang="en-US" sz="800" dirty="0"/>
                        <a:t>102 (66.7)</a:t>
                      </a:r>
                    </a:p>
                  </a:txBody>
                  <a:tcPr marL="19440" marR="19440" marT="36000" marB="36000" anchor="ctr"/>
                </a:tc>
                <a:extLst>
                  <a:ext uri="{0D108BD9-81ED-4DB2-BD59-A6C34878D82A}">
                    <a16:rowId xmlns:a16="http://schemas.microsoft.com/office/drawing/2014/main" val="1216336952"/>
                  </a:ext>
                </a:extLst>
              </a:tr>
              <a:tr h="135941">
                <a:tc>
                  <a:txBody>
                    <a:bodyPr/>
                    <a:lstStyle/>
                    <a:p>
                      <a:pPr>
                        <a:lnSpc>
                          <a:spcPct val="90000"/>
                        </a:lnSpc>
                      </a:pPr>
                      <a:r>
                        <a:rPr lang="en-US" sz="800" b="1" dirty="0"/>
                        <a:t>PD-1 inhibitor or PD-L1 </a:t>
                      </a:r>
                      <a:r>
                        <a:rPr lang="en-US" sz="800" b="1" dirty="0" err="1"/>
                        <a:t>inhibitor</a:t>
                      </a:r>
                      <a:r>
                        <a:rPr lang="en-US" sz="800" b="1" baseline="30000" dirty="0" err="1"/>
                        <a:t>b</a:t>
                      </a:r>
                      <a:endParaRPr lang="en-US" sz="800" b="1" baseline="30000" dirty="0"/>
                    </a:p>
                  </a:txBody>
                  <a:tcPr marL="55440" marR="55440" marT="36000" marB="36000"/>
                </a:tc>
                <a:tc>
                  <a:txBody>
                    <a:bodyPr/>
                    <a:lstStyle/>
                    <a:p>
                      <a:pPr algn="ctr">
                        <a:lnSpc>
                          <a:spcPct val="90000"/>
                        </a:lnSpc>
                      </a:pPr>
                      <a:r>
                        <a:rPr lang="en-US" sz="800" dirty="0"/>
                        <a:t>62 (20.7)</a:t>
                      </a:r>
                    </a:p>
                  </a:txBody>
                  <a:tcPr marL="19440" marR="19440" marT="36000" marB="36000" anchor="ctr"/>
                </a:tc>
                <a:tc>
                  <a:txBody>
                    <a:bodyPr/>
                    <a:lstStyle/>
                    <a:p>
                      <a:pPr algn="ctr">
                        <a:lnSpc>
                          <a:spcPct val="90000"/>
                        </a:lnSpc>
                      </a:pPr>
                      <a:r>
                        <a:rPr lang="en-US" sz="800" dirty="0"/>
                        <a:t>43 (28.1)</a:t>
                      </a:r>
                    </a:p>
                  </a:txBody>
                  <a:tcPr marL="19440" marR="19440" marT="36000" marB="36000" anchor="ctr"/>
                </a:tc>
                <a:extLst>
                  <a:ext uri="{0D108BD9-81ED-4DB2-BD59-A6C34878D82A}">
                    <a16:rowId xmlns:a16="http://schemas.microsoft.com/office/drawing/2014/main" val="2337357818"/>
                  </a:ext>
                </a:extLst>
              </a:tr>
            </a:tbl>
          </a:graphicData>
        </a:graphic>
      </p:graphicFrame>
      <p:sp>
        <p:nvSpPr>
          <p:cNvPr id="14" name="TextBox 13">
            <a:extLst>
              <a:ext uri="{FF2B5EF4-FFF2-40B4-BE49-F238E27FC236}">
                <a16:creationId xmlns:a16="http://schemas.microsoft.com/office/drawing/2014/main" id="{BA5E6CCF-B8CB-BE4A-8219-5455DBB308AF}"/>
              </a:ext>
            </a:extLst>
          </p:cNvPr>
          <p:cNvSpPr txBox="1"/>
          <p:nvPr/>
        </p:nvSpPr>
        <p:spPr>
          <a:xfrm>
            <a:off x="6672064" y="318394"/>
            <a:ext cx="5468484"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Progression-free survival</a:t>
            </a:r>
          </a:p>
        </p:txBody>
      </p:sp>
      <p:sp>
        <p:nvSpPr>
          <p:cNvPr id="15" name="TextBox 14">
            <a:extLst>
              <a:ext uri="{FF2B5EF4-FFF2-40B4-BE49-F238E27FC236}">
                <a16:creationId xmlns:a16="http://schemas.microsoft.com/office/drawing/2014/main" id="{9E292633-227D-964F-92CD-F6394E831144}"/>
              </a:ext>
            </a:extLst>
          </p:cNvPr>
          <p:cNvSpPr txBox="1"/>
          <p:nvPr/>
        </p:nvSpPr>
        <p:spPr>
          <a:xfrm>
            <a:off x="6568711" y="3587577"/>
            <a:ext cx="5468484"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Objective response</a:t>
            </a:r>
          </a:p>
        </p:txBody>
      </p:sp>
      <p:sp>
        <p:nvSpPr>
          <p:cNvPr id="16" name="TextBox 15">
            <a:extLst>
              <a:ext uri="{FF2B5EF4-FFF2-40B4-BE49-F238E27FC236}">
                <a16:creationId xmlns:a16="http://schemas.microsoft.com/office/drawing/2014/main" id="{A70417AF-B7FE-6D46-9A69-2BE980F268BF}"/>
              </a:ext>
            </a:extLst>
          </p:cNvPr>
          <p:cNvSpPr txBox="1"/>
          <p:nvPr/>
        </p:nvSpPr>
        <p:spPr>
          <a:xfrm>
            <a:off x="273107" y="3587577"/>
            <a:ext cx="5468484" cy="276999"/>
          </a:xfrm>
          <a:prstGeom prst="rect">
            <a:avLst/>
          </a:prstGeom>
          <a:noFill/>
        </p:spPr>
        <p:txBody>
          <a:bodyPr wrap="square" lIns="0" tIns="0" rIns="0" bIns="0" rtlCol="0">
            <a:spAutoFit/>
          </a:bodyPr>
          <a:lstStyle/>
          <a:p>
            <a:pPr>
              <a:lnSpc>
                <a:spcPct val="90000"/>
              </a:lnSpc>
            </a:pPr>
            <a:r>
              <a:rPr lang="en-GB" sz="2000" b="1" dirty="0">
                <a:solidFill>
                  <a:schemeClr val="tx2"/>
                </a:solidFill>
                <a:latin typeface="Calibri" panose="020F0502020204030204" pitchFamily="34" charset="0"/>
                <a:cs typeface="Calibri" panose="020F0502020204030204" pitchFamily="34" charset="0"/>
              </a:rPr>
              <a:t>Overall survival</a:t>
            </a:r>
          </a:p>
        </p:txBody>
      </p:sp>
      <p:sp>
        <p:nvSpPr>
          <p:cNvPr id="17" name="TextBox 16">
            <a:extLst>
              <a:ext uri="{FF2B5EF4-FFF2-40B4-BE49-F238E27FC236}">
                <a16:creationId xmlns:a16="http://schemas.microsoft.com/office/drawing/2014/main" id="{30A7297D-8F8A-E84F-8F9B-1F75873B8FF9}"/>
              </a:ext>
            </a:extLst>
          </p:cNvPr>
          <p:cNvSpPr txBox="1"/>
          <p:nvPr/>
        </p:nvSpPr>
        <p:spPr>
          <a:xfrm>
            <a:off x="3723724" y="5211442"/>
            <a:ext cx="2510749" cy="184666"/>
          </a:xfrm>
          <a:prstGeom prst="rect">
            <a:avLst/>
          </a:prstGeom>
          <a:solidFill>
            <a:schemeClr val="bg1"/>
          </a:solidFill>
        </p:spPr>
        <p:txBody>
          <a:bodyPr wrap="square" lIns="0" tIns="0" rIns="0" bIns="0" rtlCol="0">
            <a:spAutoFit/>
          </a:bodyPr>
          <a:lstStyle/>
          <a:p>
            <a:r>
              <a:rPr lang="en-GB" sz="1200" b="1" dirty="0">
                <a:solidFill>
                  <a:schemeClr val="tx2"/>
                </a:solidFill>
                <a:latin typeface="Calibri" panose="020F0502020204030204" pitchFamily="34" charset="0"/>
                <a:cs typeface="Calibri" panose="020F0502020204030204" pitchFamily="34" charset="0"/>
              </a:rPr>
              <a:t>Post-study systemic anticancer therapy</a:t>
            </a:r>
          </a:p>
        </p:txBody>
      </p:sp>
      <p:sp>
        <p:nvSpPr>
          <p:cNvPr id="18" name="TextBox 17">
            <a:extLst>
              <a:ext uri="{FF2B5EF4-FFF2-40B4-BE49-F238E27FC236}">
                <a16:creationId xmlns:a16="http://schemas.microsoft.com/office/drawing/2014/main" id="{2EE3C7EF-8E4C-484E-ADBA-FD7AA9D0E642}"/>
              </a:ext>
            </a:extLst>
          </p:cNvPr>
          <p:cNvSpPr txBox="1"/>
          <p:nvPr/>
        </p:nvSpPr>
        <p:spPr>
          <a:xfrm>
            <a:off x="191344" y="6538592"/>
            <a:ext cx="4824536" cy="166199"/>
          </a:xfrm>
          <a:prstGeom prst="rect">
            <a:avLst/>
          </a:prstGeom>
          <a:solidFill>
            <a:schemeClr val="bg1"/>
          </a:solidFill>
        </p:spPr>
        <p:txBody>
          <a:bodyPr wrap="square" lIns="0" tIns="0" rIns="0" bIns="0" rtlCol="0">
            <a:spAutoFit/>
          </a:bodyPr>
          <a:lstStyle/>
          <a:p>
            <a:pPr>
              <a:lnSpc>
                <a:spcPct val="90000"/>
              </a:lnSpc>
            </a:pPr>
            <a:r>
              <a:rPr lang="en-GB" sz="600" baseline="30000" dirty="0">
                <a:solidFill>
                  <a:schemeClr val="tx2"/>
                </a:solidFill>
                <a:latin typeface="Calibri" panose="020F0502020204030204" pitchFamily="34" charset="0"/>
                <a:cs typeface="Calibri" panose="020F0502020204030204" pitchFamily="34" charset="0"/>
              </a:rPr>
              <a:t>a</a:t>
            </a:r>
            <a:r>
              <a:rPr lang="en-GB" sz="600" dirty="0">
                <a:solidFill>
                  <a:schemeClr val="tx2"/>
                </a:solidFill>
                <a:latin typeface="Calibri" panose="020F0502020204030204" pitchFamily="34" charset="0"/>
                <a:cs typeface="Calibri" panose="020F0502020204030204" pitchFamily="34" charset="0"/>
              </a:rPr>
              <a:t> One-sided p for testing difference. Data </a:t>
            </a:r>
            <a:r>
              <a:rPr lang="en-GB" sz="600" dirty="0" err="1">
                <a:solidFill>
                  <a:schemeClr val="tx2"/>
                </a:solidFill>
                <a:latin typeface="Calibri" panose="020F0502020204030204" pitchFamily="34" charset="0"/>
                <a:cs typeface="Calibri" panose="020F0502020204030204" pitchFamily="34" charset="0"/>
              </a:rPr>
              <a:t>cutoff</a:t>
            </a:r>
            <a:r>
              <a:rPr lang="en-GB" sz="600" dirty="0">
                <a:solidFill>
                  <a:schemeClr val="tx2"/>
                </a:solidFill>
                <a:latin typeface="Calibri" panose="020F0502020204030204" pitchFamily="34" charset="0"/>
                <a:cs typeface="Calibri" panose="020F0502020204030204" pitchFamily="34" charset="0"/>
              </a:rPr>
              <a:t>: June 30, 2021 (final analysis) </a:t>
            </a:r>
            <a:br>
              <a:rPr lang="en-GB" sz="600" dirty="0">
                <a:solidFill>
                  <a:schemeClr val="tx2"/>
                </a:solidFill>
                <a:latin typeface="Calibri" panose="020F0502020204030204" pitchFamily="34" charset="0"/>
                <a:cs typeface="Calibri" panose="020F0502020204030204" pitchFamily="34" charset="0"/>
              </a:rPr>
            </a:br>
            <a:r>
              <a:rPr lang="en-GB" sz="600" baseline="30000" dirty="0">
                <a:solidFill>
                  <a:schemeClr val="tx2"/>
                </a:solidFill>
                <a:latin typeface="Calibri" panose="020F0502020204030204" pitchFamily="34" charset="0"/>
                <a:cs typeface="Calibri" panose="020F0502020204030204" pitchFamily="34" charset="0"/>
              </a:rPr>
              <a:t>b</a:t>
            </a:r>
            <a:r>
              <a:rPr lang="en-GB" sz="600" dirty="0">
                <a:solidFill>
                  <a:schemeClr val="tx2"/>
                </a:solidFill>
                <a:latin typeface="Calibri" panose="020F0502020204030204" pitchFamily="34" charset="0"/>
                <a:cs typeface="Calibri" panose="020F0502020204030204" pitchFamily="34" charset="0"/>
              </a:rPr>
              <a:t> Includes both with/without prior exposure to other post-study systemic anticancer therapies</a:t>
            </a:r>
          </a:p>
        </p:txBody>
      </p:sp>
      <p:graphicFrame>
        <p:nvGraphicFramePr>
          <p:cNvPr id="19" name="Table 18">
            <a:extLst>
              <a:ext uri="{FF2B5EF4-FFF2-40B4-BE49-F238E27FC236}">
                <a16:creationId xmlns:a16="http://schemas.microsoft.com/office/drawing/2014/main" id="{C9B29881-4B86-9D45-BE97-7884E117ED46}"/>
              </a:ext>
            </a:extLst>
          </p:cNvPr>
          <p:cNvGraphicFramePr>
            <a:graphicFrameLocks noGrp="1"/>
          </p:cNvGraphicFramePr>
          <p:nvPr/>
        </p:nvGraphicFramePr>
        <p:xfrm>
          <a:off x="6568711" y="3892616"/>
          <a:ext cx="3829095" cy="2333016"/>
        </p:xfrm>
        <a:graphic>
          <a:graphicData uri="http://schemas.openxmlformats.org/drawingml/2006/table">
            <a:tbl>
              <a:tblPr firstRow="1" bandRow="1">
                <a:tableStyleId>{5C22544A-7EE6-4342-B048-85BDC9FD1C3A}</a:tableStyleId>
              </a:tblPr>
              <a:tblGrid>
                <a:gridCol w="1644853">
                  <a:extLst>
                    <a:ext uri="{9D8B030D-6E8A-4147-A177-3AD203B41FA5}">
                      <a16:colId xmlns:a16="http://schemas.microsoft.com/office/drawing/2014/main" val="2309273978"/>
                    </a:ext>
                  </a:extLst>
                </a:gridCol>
                <a:gridCol w="1224136">
                  <a:extLst>
                    <a:ext uri="{9D8B030D-6E8A-4147-A177-3AD203B41FA5}">
                      <a16:colId xmlns:a16="http://schemas.microsoft.com/office/drawing/2014/main" val="368166189"/>
                    </a:ext>
                  </a:extLst>
                </a:gridCol>
                <a:gridCol w="960106">
                  <a:extLst>
                    <a:ext uri="{9D8B030D-6E8A-4147-A177-3AD203B41FA5}">
                      <a16:colId xmlns:a16="http://schemas.microsoft.com/office/drawing/2014/main" val="1294375702"/>
                    </a:ext>
                  </a:extLst>
                </a:gridCol>
              </a:tblGrid>
              <a:tr h="201781">
                <a:tc>
                  <a:txBody>
                    <a:bodyPr/>
                    <a:lstStyle/>
                    <a:p>
                      <a:pPr>
                        <a:lnSpc>
                          <a:spcPct val="90000"/>
                        </a:lnSpc>
                      </a:pPr>
                      <a:endParaRPr lang="en-US" sz="900" dirty="0"/>
                    </a:p>
                  </a:txBody>
                  <a:tcPr marL="55440" marR="55440" marT="25200" marB="25200">
                    <a:solidFill>
                      <a:schemeClr val="bg1"/>
                    </a:solidFill>
                  </a:tcPr>
                </a:tc>
                <a:tc>
                  <a:txBody>
                    <a:bodyPr/>
                    <a:lstStyle/>
                    <a:p>
                      <a:pPr algn="ctr">
                        <a:lnSpc>
                          <a:spcPct val="90000"/>
                        </a:lnSpc>
                      </a:pPr>
                      <a:r>
                        <a:rPr lang="en-US" sz="900" dirty="0"/>
                        <a:t>pembrolizumab</a:t>
                      </a:r>
                      <a:br>
                        <a:rPr lang="en-US" sz="900" dirty="0"/>
                      </a:br>
                      <a:r>
                        <a:rPr lang="en-US" sz="900" dirty="0"/>
                        <a:t>(N=300)</a:t>
                      </a:r>
                    </a:p>
                  </a:txBody>
                  <a:tcPr marL="55440" marR="55440" marT="25200" marB="25200"/>
                </a:tc>
                <a:tc>
                  <a:txBody>
                    <a:bodyPr/>
                    <a:lstStyle/>
                    <a:p>
                      <a:pPr algn="ctr">
                        <a:lnSpc>
                          <a:spcPct val="90000"/>
                        </a:lnSpc>
                      </a:pPr>
                      <a:r>
                        <a:rPr lang="en-US" sz="900" dirty="0"/>
                        <a:t>placebo</a:t>
                      </a:r>
                      <a:br>
                        <a:rPr lang="en-US" sz="900" dirty="0"/>
                      </a:br>
                      <a:r>
                        <a:rPr lang="en-US" sz="900" dirty="0"/>
                        <a:t>(N=153)</a:t>
                      </a:r>
                    </a:p>
                  </a:txBody>
                  <a:tcPr marL="55440" marR="55440" marT="25200" marB="25200"/>
                </a:tc>
                <a:extLst>
                  <a:ext uri="{0D108BD9-81ED-4DB2-BD59-A6C34878D82A}">
                    <a16:rowId xmlns:a16="http://schemas.microsoft.com/office/drawing/2014/main" val="3257493510"/>
                  </a:ext>
                </a:extLst>
              </a:tr>
              <a:tr h="123670">
                <a:tc>
                  <a:txBody>
                    <a:bodyPr/>
                    <a:lstStyle/>
                    <a:p>
                      <a:pPr marL="139700" indent="-139700">
                        <a:lnSpc>
                          <a:spcPct val="90000"/>
                        </a:lnSpc>
                        <a:tabLst/>
                      </a:pPr>
                      <a:r>
                        <a:rPr lang="en-US" sz="900" b="1" dirty="0"/>
                        <a:t>ORR (CR + PR), % (95% CI)</a:t>
                      </a:r>
                    </a:p>
                  </a:txBody>
                  <a:tcPr marL="55440" marR="55440" marT="25200" marB="25200"/>
                </a:tc>
                <a:tc>
                  <a:txBody>
                    <a:bodyPr/>
                    <a:lstStyle/>
                    <a:p>
                      <a:pPr algn="ctr">
                        <a:lnSpc>
                          <a:spcPct val="90000"/>
                        </a:lnSpc>
                      </a:pPr>
                      <a:r>
                        <a:rPr lang="en-US" sz="900" dirty="0"/>
                        <a:t>12.7 99.1-17.0)</a:t>
                      </a:r>
                    </a:p>
                  </a:txBody>
                  <a:tcPr marL="55440" marR="55440" marT="25200" marB="25200"/>
                </a:tc>
                <a:tc>
                  <a:txBody>
                    <a:bodyPr/>
                    <a:lstStyle/>
                    <a:p>
                      <a:pPr algn="ctr">
                        <a:lnSpc>
                          <a:spcPct val="90000"/>
                        </a:lnSpc>
                      </a:pPr>
                      <a:r>
                        <a:rPr lang="en-US" sz="900" dirty="0"/>
                        <a:t>1.3 (0.2-4.6)</a:t>
                      </a:r>
                    </a:p>
                  </a:txBody>
                  <a:tcPr marL="55440" marR="55440" marT="25200" marB="25200"/>
                </a:tc>
                <a:extLst>
                  <a:ext uri="{0D108BD9-81ED-4DB2-BD59-A6C34878D82A}">
                    <a16:rowId xmlns:a16="http://schemas.microsoft.com/office/drawing/2014/main" val="1216336952"/>
                  </a:ext>
                </a:extLst>
              </a:tr>
              <a:tr h="201781">
                <a:tc>
                  <a:txBody>
                    <a:bodyPr/>
                    <a:lstStyle/>
                    <a:p>
                      <a:pPr>
                        <a:lnSpc>
                          <a:spcPct val="90000"/>
                        </a:lnSpc>
                      </a:pPr>
                      <a:r>
                        <a:rPr lang="en-US" sz="900" b="1" dirty="0"/>
                        <a:t>Estimated treatment difference, (95% CI; p</a:t>
                      </a:r>
                      <a:r>
                        <a:rPr lang="en-US" sz="900" b="1" baseline="30000" dirty="0"/>
                        <a:t>a</a:t>
                      </a:r>
                      <a:r>
                        <a:rPr lang="en-US" sz="900" b="1" dirty="0"/>
                        <a:t>)</a:t>
                      </a:r>
                    </a:p>
                  </a:txBody>
                  <a:tcPr marL="55440" marR="55440" marT="25200" marB="25200"/>
                </a:tc>
                <a:tc gridSpan="2">
                  <a:txBody>
                    <a:bodyPr/>
                    <a:lstStyle/>
                    <a:p>
                      <a:pPr algn="ctr">
                        <a:lnSpc>
                          <a:spcPct val="90000"/>
                        </a:lnSpc>
                      </a:pPr>
                      <a:r>
                        <a:rPr lang="en-US" sz="900" dirty="0"/>
                        <a:t>11.4 (6.7-16.0); &lt;0.0001</a:t>
                      </a:r>
                    </a:p>
                  </a:txBody>
                  <a:tcPr marL="55440" marR="55440" marT="25200" marB="25200"/>
                </a:tc>
                <a:tc hMerge="1">
                  <a:txBody>
                    <a:bodyPr/>
                    <a:lstStyle/>
                    <a:p>
                      <a:pPr algn="ctr">
                        <a:lnSpc>
                          <a:spcPct val="90000"/>
                        </a:lnSpc>
                      </a:pPr>
                      <a:endParaRPr lang="en-US" sz="900" dirty="0"/>
                    </a:p>
                  </a:txBody>
                  <a:tcPr marL="55440" marR="55440" marT="36000" marB="36000"/>
                </a:tc>
                <a:extLst>
                  <a:ext uri="{0D108BD9-81ED-4DB2-BD59-A6C34878D82A}">
                    <a16:rowId xmlns:a16="http://schemas.microsoft.com/office/drawing/2014/main" val="2337357818"/>
                  </a:ext>
                </a:extLst>
              </a:tr>
              <a:tr h="123670">
                <a:tc gridSpan="3">
                  <a:txBody>
                    <a:bodyPr/>
                    <a:lstStyle/>
                    <a:p>
                      <a:pPr>
                        <a:lnSpc>
                          <a:spcPct val="90000"/>
                        </a:lnSpc>
                      </a:pPr>
                      <a:r>
                        <a:rPr lang="en-US" sz="900" b="1" dirty="0"/>
                        <a:t>Best overall response, n (%)</a:t>
                      </a:r>
                    </a:p>
                  </a:txBody>
                  <a:tcPr marL="55440" marR="55440" marT="25200" marB="25200"/>
                </a:tc>
                <a:tc hMerge="1">
                  <a:txBody>
                    <a:bodyPr/>
                    <a:lstStyle/>
                    <a:p>
                      <a:pPr algn="ctr">
                        <a:lnSpc>
                          <a:spcPct val="90000"/>
                        </a:lnSpc>
                      </a:pPr>
                      <a:endParaRPr lang="en-US" sz="900" dirty="0"/>
                    </a:p>
                  </a:txBody>
                  <a:tcPr marL="55440" marR="55440" marT="25200" marB="25200"/>
                </a:tc>
                <a:tc hMerge="1">
                  <a:txBody>
                    <a:bodyPr/>
                    <a:lstStyle/>
                    <a:p>
                      <a:pPr algn="ctr">
                        <a:lnSpc>
                          <a:spcPct val="90000"/>
                        </a:lnSpc>
                      </a:pPr>
                      <a:endParaRPr lang="en-US" sz="900" dirty="0"/>
                    </a:p>
                  </a:txBody>
                  <a:tcPr marL="55440" marR="55440" marT="25200" marB="25200"/>
                </a:tc>
                <a:extLst>
                  <a:ext uri="{0D108BD9-81ED-4DB2-BD59-A6C34878D82A}">
                    <a16:rowId xmlns:a16="http://schemas.microsoft.com/office/drawing/2014/main" val="374079154"/>
                  </a:ext>
                </a:extLst>
              </a:tr>
              <a:tr h="123670">
                <a:tc>
                  <a:txBody>
                    <a:bodyPr/>
                    <a:lstStyle/>
                    <a:p>
                      <a:pPr marL="0" indent="184150">
                        <a:lnSpc>
                          <a:spcPct val="90000"/>
                        </a:lnSpc>
                        <a:tabLst/>
                      </a:pPr>
                      <a:r>
                        <a:rPr lang="en-US" sz="900" b="0" dirty="0"/>
                        <a:t>CR</a:t>
                      </a:r>
                    </a:p>
                  </a:txBody>
                  <a:tcPr marL="55440" marR="55440" marT="25200" marB="25200"/>
                </a:tc>
                <a:tc>
                  <a:txBody>
                    <a:bodyPr/>
                    <a:lstStyle/>
                    <a:p>
                      <a:pPr algn="ctr">
                        <a:lnSpc>
                          <a:spcPct val="90000"/>
                        </a:lnSpc>
                      </a:pPr>
                      <a:r>
                        <a:rPr lang="en-US" sz="900" dirty="0"/>
                        <a:t>6 (2.0)</a:t>
                      </a:r>
                    </a:p>
                  </a:txBody>
                  <a:tcPr marL="55440" marR="55440" marT="25200" marB="25200"/>
                </a:tc>
                <a:tc>
                  <a:txBody>
                    <a:bodyPr/>
                    <a:lstStyle/>
                    <a:p>
                      <a:pPr algn="ctr">
                        <a:lnSpc>
                          <a:spcPct val="90000"/>
                        </a:lnSpc>
                      </a:pPr>
                      <a:r>
                        <a:rPr lang="en-US" sz="900" dirty="0"/>
                        <a:t>1 (0.7)</a:t>
                      </a:r>
                    </a:p>
                  </a:txBody>
                  <a:tcPr marL="55440" marR="55440" marT="25200" marB="25200"/>
                </a:tc>
                <a:extLst>
                  <a:ext uri="{0D108BD9-81ED-4DB2-BD59-A6C34878D82A}">
                    <a16:rowId xmlns:a16="http://schemas.microsoft.com/office/drawing/2014/main" val="1915395960"/>
                  </a:ext>
                </a:extLst>
              </a:tr>
              <a:tr h="123670">
                <a:tc>
                  <a:txBody>
                    <a:bodyPr/>
                    <a:lstStyle/>
                    <a:p>
                      <a:pPr marL="0" indent="184150">
                        <a:lnSpc>
                          <a:spcPct val="90000"/>
                        </a:lnSpc>
                        <a:tabLst/>
                      </a:pPr>
                      <a:r>
                        <a:rPr lang="en-US" sz="900" b="0" dirty="0"/>
                        <a:t>PR</a:t>
                      </a:r>
                    </a:p>
                  </a:txBody>
                  <a:tcPr marL="55440" marR="55440" marT="25200" marB="25200"/>
                </a:tc>
                <a:tc>
                  <a:txBody>
                    <a:bodyPr/>
                    <a:lstStyle/>
                    <a:p>
                      <a:pPr algn="ctr">
                        <a:lnSpc>
                          <a:spcPct val="90000"/>
                        </a:lnSpc>
                      </a:pPr>
                      <a:r>
                        <a:rPr lang="en-US" sz="900" dirty="0"/>
                        <a:t>32 (10.7)</a:t>
                      </a:r>
                    </a:p>
                  </a:txBody>
                  <a:tcPr marL="55440" marR="55440" marT="25200" marB="25200"/>
                </a:tc>
                <a:tc>
                  <a:txBody>
                    <a:bodyPr/>
                    <a:lstStyle/>
                    <a:p>
                      <a:pPr algn="ctr">
                        <a:lnSpc>
                          <a:spcPct val="90000"/>
                        </a:lnSpc>
                      </a:pPr>
                      <a:r>
                        <a:rPr lang="en-US" sz="900" dirty="0"/>
                        <a:t>1 (0.7)</a:t>
                      </a:r>
                    </a:p>
                  </a:txBody>
                  <a:tcPr marL="55440" marR="55440" marT="25200" marB="25200"/>
                </a:tc>
                <a:extLst>
                  <a:ext uri="{0D108BD9-81ED-4DB2-BD59-A6C34878D82A}">
                    <a16:rowId xmlns:a16="http://schemas.microsoft.com/office/drawing/2014/main" val="825920130"/>
                  </a:ext>
                </a:extLst>
              </a:tr>
              <a:tr h="123670">
                <a:tc>
                  <a:txBody>
                    <a:bodyPr/>
                    <a:lstStyle/>
                    <a:p>
                      <a:pPr marL="0" indent="184150">
                        <a:lnSpc>
                          <a:spcPct val="90000"/>
                        </a:lnSpc>
                        <a:tabLst/>
                      </a:pPr>
                      <a:r>
                        <a:rPr lang="en-US" sz="900" b="0" dirty="0"/>
                        <a:t>SD</a:t>
                      </a:r>
                    </a:p>
                  </a:txBody>
                  <a:tcPr marL="55440" marR="55440" marT="25200" marB="25200"/>
                </a:tc>
                <a:tc>
                  <a:txBody>
                    <a:bodyPr/>
                    <a:lstStyle/>
                    <a:p>
                      <a:pPr algn="ctr">
                        <a:lnSpc>
                          <a:spcPct val="90000"/>
                        </a:lnSpc>
                      </a:pPr>
                      <a:r>
                        <a:rPr lang="en-US" sz="900" dirty="0"/>
                        <a:t>115 (38.3)</a:t>
                      </a:r>
                    </a:p>
                  </a:txBody>
                  <a:tcPr marL="55440" marR="55440" marT="25200" marB="25200"/>
                </a:tc>
                <a:tc>
                  <a:txBody>
                    <a:bodyPr/>
                    <a:lstStyle/>
                    <a:p>
                      <a:pPr algn="ctr">
                        <a:lnSpc>
                          <a:spcPct val="90000"/>
                        </a:lnSpc>
                      </a:pPr>
                      <a:r>
                        <a:rPr lang="en-US" sz="900" dirty="0"/>
                        <a:t>70 (45.8)</a:t>
                      </a:r>
                    </a:p>
                  </a:txBody>
                  <a:tcPr marL="55440" marR="55440" marT="25200" marB="25200"/>
                </a:tc>
                <a:extLst>
                  <a:ext uri="{0D108BD9-81ED-4DB2-BD59-A6C34878D82A}">
                    <a16:rowId xmlns:a16="http://schemas.microsoft.com/office/drawing/2014/main" val="790712440"/>
                  </a:ext>
                </a:extLst>
              </a:tr>
              <a:tr h="123670">
                <a:tc>
                  <a:txBody>
                    <a:bodyPr/>
                    <a:lstStyle/>
                    <a:p>
                      <a:pPr marL="0" indent="184150">
                        <a:lnSpc>
                          <a:spcPct val="90000"/>
                        </a:lnSpc>
                        <a:tabLst/>
                      </a:pPr>
                      <a:r>
                        <a:rPr lang="en-US" sz="900" b="0" dirty="0"/>
                        <a:t>     Sustained </a:t>
                      </a:r>
                      <a:r>
                        <a:rPr lang="en-US" sz="900" b="0" dirty="0" err="1"/>
                        <a:t>SD</a:t>
                      </a:r>
                      <a:r>
                        <a:rPr lang="en-US" sz="900" b="0" baseline="30000" dirty="0" err="1"/>
                        <a:t>b</a:t>
                      </a:r>
                      <a:endParaRPr lang="en-US" sz="900" b="0" baseline="30000" dirty="0"/>
                    </a:p>
                  </a:txBody>
                  <a:tcPr marL="55440" marR="55440" marT="25200" marB="25200"/>
                </a:tc>
                <a:tc>
                  <a:txBody>
                    <a:bodyPr/>
                    <a:lstStyle/>
                    <a:p>
                      <a:pPr algn="ctr">
                        <a:lnSpc>
                          <a:spcPct val="90000"/>
                        </a:lnSpc>
                      </a:pPr>
                      <a:r>
                        <a:rPr lang="en-US" sz="900" dirty="0"/>
                        <a:t>26 (8.7)</a:t>
                      </a:r>
                    </a:p>
                  </a:txBody>
                  <a:tcPr marL="55440" marR="55440" marT="25200" marB="25200"/>
                </a:tc>
                <a:tc>
                  <a:txBody>
                    <a:bodyPr/>
                    <a:lstStyle/>
                    <a:p>
                      <a:pPr algn="ctr">
                        <a:lnSpc>
                          <a:spcPct val="90000"/>
                        </a:lnSpc>
                      </a:pPr>
                      <a:r>
                        <a:rPr lang="en-US" sz="900" dirty="0"/>
                        <a:t>8 (5.2)</a:t>
                      </a:r>
                    </a:p>
                  </a:txBody>
                  <a:tcPr marL="55440" marR="55440" marT="25200" marB="25200"/>
                </a:tc>
                <a:extLst>
                  <a:ext uri="{0D108BD9-81ED-4DB2-BD59-A6C34878D82A}">
                    <a16:rowId xmlns:a16="http://schemas.microsoft.com/office/drawing/2014/main" val="3509292139"/>
                  </a:ext>
                </a:extLst>
              </a:tr>
              <a:tr h="123670">
                <a:tc>
                  <a:txBody>
                    <a:bodyPr/>
                    <a:lstStyle/>
                    <a:p>
                      <a:pPr marL="0" indent="184150">
                        <a:lnSpc>
                          <a:spcPct val="90000"/>
                        </a:lnSpc>
                        <a:tabLst/>
                      </a:pPr>
                      <a:r>
                        <a:rPr lang="en-US" sz="900" b="0" dirty="0"/>
                        <a:t>PD</a:t>
                      </a:r>
                    </a:p>
                  </a:txBody>
                  <a:tcPr marL="55440" marR="55440" marT="25200" marB="25200"/>
                </a:tc>
                <a:tc>
                  <a:txBody>
                    <a:bodyPr/>
                    <a:lstStyle/>
                    <a:p>
                      <a:pPr algn="ctr">
                        <a:lnSpc>
                          <a:spcPct val="90000"/>
                        </a:lnSpc>
                      </a:pPr>
                      <a:r>
                        <a:rPr lang="en-US" sz="900" dirty="0"/>
                        <a:t>129 (43.0)</a:t>
                      </a:r>
                    </a:p>
                  </a:txBody>
                  <a:tcPr marL="55440" marR="55440" marT="25200" marB="25200"/>
                </a:tc>
                <a:tc>
                  <a:txBody>
                    <a:bodyPr/>
                    <a:lstStyle/>
                    <a:p>
                      <a:pPr algn="ctr">
                        <a:lnSpc>
                          <a:spcPct val="90000"/>
                        </a:lnSpc>
                      </a:pPr>
                      <a:r>
                        <a:rPr lang="en-US" sz="900" dirty="0"/>
                        <a:t>72 (47.1)</a:t>
                      </a:r>
                    </a:p>
                  </a:txBody>
                  <a:tcPr marL="55440" marR="55440" marT="25200" marB="25200"/>
                </a:tc>
                <a:extLst>
                  <a:ext uri="{0D108BD9-81ED-4DB2-BD59-A6C34878D82A}">
                    <a16:rowId xmlns:a16="http://schemas.microsoft.com/office/drawing/2014/main" val="3982826726"/>
                  </a:ext>
                </a:extLst>
              </a:tr>
              <a:tr h="123670">
                <a:tc>
                  <a:txBody>
                    <a:bodyPr/>
                    <a:lstStyle/>
                    <a:p>
                      <a:pPr marL="0" indent="184150">
                        <a:lnSpc>
                          <a:spcPct val="90000"/>
                        </a:lnSpc>
                        <a:tabLst/>
                      </a:pPr>
                      <a:r>
                        <a:rPr lang="en-US" sz="900" b="0" dirty="0"/>
                        <a:t>Not evaluable</a:t>
                      </a:r>
                    </a:p>
                  </a:txBody>
                  <a:tcPr marL="55440" marR="55440" marT="25200" marB="25200"/>
                </a:tc>
                <a:tc>
                  <a:txBody>
                    <a:bodyPr/>
                    <a:lstStyle/>
                    <a:p>
                      <a:pPr algn="ctr">
                        <a:lnSpc>
                          <a:spcPct val="90000"/>
                        </a:lnSpc>
                      </a:pPr>
                      <a:r>
                        <a:rPr lang="en-US" sz="900" dirty="0"/>
                        <a:t>10 (3.3)</a:t>
                      </a:r>
                    </a:p>
                  </a:txBody>
                  <a:tcPr marL="55440" marR="55440" marT="25200" marB="25200"/>
                </a:tc>
                <a:tc>
                  <a:txBody>
                    <a:bodyPr/>
                    <a:lstStyle/>
                    <a:p>
                      <a:pPr algn="ctr">
                        <a:lnSpc>
                          <a:spcPct val="90000"/>
                        </a:lnSpc>
                      </a:pPr>
                      <a:r>
                        <a:rPr lang="en-US" sz="900" dirty="0"/>
                        <a:t>1 (0.7)</a:t>
                      </a:r>
                    </a:p>
                  </a:txBody>
                  <a:tcPr marL="55440" marR="55440" marT="25200" marB="25200"/>
                </a:tc>
                <a:extLst>
                  <a:ext uri="{0D108BD9-81ED-4DB2-BD59-A6C34878D82A}">
                    <a16:rowId xmlns:a16="http://schemas.microsoft.com/office/drawing/2014/main" val="3280023574"/>
                  </a:ext>
                </a:extLst>
              </a:tr>
              <a:tr h="123670">
                <a:tc>
                  <a:txBody>
                    <a:bodyPr/>
                    <a:lstStyle/>
                    <a:p>
                      <a:pPr marL="0" indent="184150">
                        <a:lnSpc>
                          <a:spcPct val="90000"/>
                        </a:lnSpc>
                        <a:tabLst/>
                      </a:pPr>
                      <a:r>
                        <a:rPr lang="en-US" sz="900" b="0" dirty="0"/>
                        <a:t>Not </a:t>
                      </a:r>
                      <a:r>
                        <a:rPr lang="en-US" sz="900" b="0" dirty="0" err="1"/>
                        <a:t>assessable</a:t>
                      </a:r>
                      <a:r>
                        <a:rPr lang="en-US" sz="900" b="0" baseline="30000" dirty="0" err="1"/>
                        <a:t>c</a:t>
                      </a:r>
                      <a:endParaRPr lang="en-US" sz="900" b="0" baseline="30000" dirty="0"/>
                    </a:p>
                  </a:txBody>
                  <a:tcPr marL="55440" marR="55440" marT="25200" marB="25200"/>
                </a:tc>
                <a:tc>
                  <a:txBody>
                    <a:bodyPr/>
                    <a:lstStyle/>
                    <a:p>
                      <a:pPr algn="ctr">
                        <a:lnSpc>
                          <a:spcPct val="90000"/>
                        </a:lnSpc>
                      </a:pPr>
                      <a:r>
                        <a:rPr lang="en-US" sz="900" dirty="0"/>
                        <a:t>8 (2.7)</a:t>
                      </a:r>
                    </a:p>
                  </a:txBody>
                  <a:tcPr marL="55440" marR="55440" marT="25200" marB="25200"/>
                </a:tc>
                <a:tc>
                  <a:txBody>
                    <a:bodyPr/>
                    <a:lstStyle/>
                    <a:p>
                      <a:pPr algn="ctr">
                        <a:lnSpc>
                          <a:spcPct val="90000"/>
                        </a:lnSpc>
                      </a:pPr>
                      <a:r>
                        <a:rPr lang="en-US" sz="900" dirty="0"/>
                        <a:t>8 (5.2)</a:t>
                      </a:r>
                    </a:p>
                  </a:txBody>
                  <a:tcPr marL="55440" marR="55440" marT="25200" marB="25200"/>
                </a:tc>
                <a:extLst>
                  <a:ext uri="{0D108BD9-81ED-4DB2-BD59-A6C34878D82A}">
                    <a16:rowId xmlns:a16="http://schemas.microsoft.com/office/drawing/2014/main" val="3930020584"/>
                  </a:ext>
                </a:extLst>
              </a:tr>
              <a:tr h="123670">
                <a:tc>
                  <a:txBody>
                    <a:bodyPr/>
                    <a:lstStyle/>
                    <a:p>
                      <a:pPr marL="0" indent="7938">
                        <a:lnSpc>
                          <a:spcPct val="90000"/>
                        </a:lnSpc>
                        <a:tabLst/>
                      </a:pPr>
                      <a:r>
                        <a:rPr lang="en-US" sz="900" b="1" baseline="0" dirty="0" err="1"/>
                        <a:t>DoR,</a:t>
                      </a:r>
                      <a:r>
                        <a:rPr lang="en-US" sz="900" b="1" baseline="30000" dirty="0" err="1"/>
                        <a:t>d</a:t>
                      </a:r>
                      <a:r>
                        <a:rPr lang="en-US" sz="900" b="1" baseline="0" dirty="0"/>
                        <a:t> median (range), </a:t>
                      </a:r>
                      <a:r>
                        <a:rPr lang="en-US" sz="900" b="1" baseline="0" dirty="0" err="1"/>
                        <a:t>mo</a:t>
                      </a:r>
                      <a:endParaRPr lang="en-US" sz="900" b="1" baseline="0" dirty="0"/>
                    </a:p>
                  </a:txBody>
                  <a:tcPr marL="55440" marR="55440" marT="25200" marB="25200"/>
                </a:tc>
                <a:tc>
                  <a:txBody>
                    <a:bodyPr/>
                    <a:lstStyle/>
                    <a:p>
                      <a:pPr algn="ctr">
                        <a:lnSpc>
                          <a:spcPct val="90000"/>
                        </a:lnSpc>
                      </a:pPr>
                      <a:r>
                        <a:rPr lang="en-US" sz="900" dirty="0"/>
                        <a:t>23.9 (2.8 to 32.0+)</a:t>
                      </a:r>
                    </a:p>
                  </a:txBody>
                  <a:tcPr marL="55440" marR="55440" marT="25200" marB="25200"/>
                </a:tc>
                <a:tc>
                  <a:txBody>
                    <a:bodyPr/>
                    <a:lstStyle/>
                    <a:p>
                      <a:pPr algn="ctr">
                        <a:lnSpc>
                          <a:spcPct val="90000"/>
                        </a:lnSpc>
                      </a:pPr>
                      <a:r>
                        <a:rPr lang="en-US" sz="900" dirty="0"/>
                        <a:t>5.6 (3.0+ to 5.6)</a:t>
                      </a:r>
                    </a:p>
                  </a:txBody>
                  <a:tcPr marL="55440" marR="55440" marT="25200" marB="25200"/>
                </a:tc>
                <a:extLst>
                  <a:ext uri="{0D108BD9-81ED-4DB2-BD59-A6C34878D82A}">
                    <a16:rowId xmlns:a16="http://schemas.microsoft.com/office/drawing/2014/main" val="2186890559"/>
                  </a:ext>
                </a:extLst>
              </a:tr>
            </a:tbl>
          </a:graphicData>
        </a:graphic>
      </p:graphicFrame>
      <p:sp>
        <p:nvSpPr>
          <p:cNvPr id="20" name="Rounded Rectangle 19">
            <a:extLst>
              <a:ext uri="{FF2B5EF4-FFF2-40B4-BE49-F238E27FC236}">
                <a16:creationId xmlns:a16="http://schemas.microsoft.com/office/drawing/2014/main" id="{51A44BB9-7F60-9143-8C10-C426E1411FF1}"/>
              </a:ext>
            </a:extLst>
          </p:cNvPr>
          <p:cNvSpPr/>
          <p:nvPr/>
        </p:nvSpPr>
        <p:spPr>
          <a:xfrm>
            <a:off x="10526018" y="4918777"/>
            <a:ext cx="1166974" cy="551439"/>
          </a:xfrm>
          <a:prstGeom prst="roundRect">
            <a:avLst>
              <a:gd name="adj" fmla="val 21561"/>
            </a:avLst>
          </a:prstGeom>
          <a:solidFill>
            <a:schemeClr val="bg1"/>
          </a:solidFill>
          <a:ln w="952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900" b="1" kern="0" dirty="0">
                <a:latin typeface="Calibri" panose="020F0502020204030204" pitchFamily="34" charset="0"/>
                <a:cs typeface="Calibri" panose="020F0502020204030204" pitchFamily="34" charset="0"/>
              </a:rPr>
              <a:t>Pre-specified p=0.0091 required for statistical significance</a:t>
            </a:r>
            <a:endParaRPr kumimoji="0" lang="en-GB" sz="900" b="0" i="0" u="none" strike="noStrike" kern="0" cap="none" spc="0" normalizeH="0" baseline="0" dirty="0">
              <a:ln>
                <a:noFill/>
              </a:ln>
              <a:effectLst/>
              <a:uLnTx/>
              <a:uFillTx/>
              <a:latin typeface="Calibri" panose="020F0502020204030204" pitchFamily="34" charset="0"/>
              <a:cs typeface="Calibri" panose="020F0502020204030204" pitchFamily="34" charset="0"/>
            </a:endParaRPr>
          </a:p>
        </p:txBody>
      </p:sp>
      <p:graphicFrame>
        <p:nvGraphicFramePr>
          <p:cNvPr id="21" name="Table 20">
            <a:extLst>
              <a:ext uri="{FF2B5EF4-FFF2-40B4-BE49-F238E27FC236}">
                <a16:creationId xmlns:a16="http://schemas.microsoft.com/office/drawing/2014/main" id="{3A2ABCA6-2F5A-4C4B-B2F3-3C5D59054801}"/>
              </a:ext>
            </a:extLst>
          </p:cNvPr>
          <p:cNvGraphicFramePr>
            <a:graphicFrameLocks noGrp="1"/>
          </p:cNvGraphicFramePr>
          <p:nvPr/>
        </p:nvGraphicFramePr>
        <p:xfrm>
          <a:off x="7680175" y="669235"/>
          <a:ext cx="4173558" cy="1041162"/>
        </p:xfrm>
        <a:graphic>
          <a:graphicData uri="http://schemas.openxmlformats.org/drawingml/2006/table">
            <a:tbl>
              <a:tblPr firstRow="1" bandRow="1">
                <a:tableStyleId>{5C22544A-7EE6-4342-B048-85BDC9FD1C3A}</a:tableStyleId>
              </a:tblPr>
              <a:tblGrid>
                <a:gridCol w="918320">
                  <a:extLst>
                    <a:ext uri="{9D8B030D-6E8A-4147-A177-3AD203B41FA5}">
                      <a16:colId xmlns:a16="http://schemas.microsoft.com/office/drawing/2014/main" val="2309273978"/>
                    </a:ext>
                  </a:extLst>
                </a:gridCol>
                <a:gridCol w="918320">
                  <a:extLst>
                    <a:ext uri="{9D8B030D-6E8A-4147-A177-3AD203B41FA5}">
                      <a16:colId xmlns:a16="http://schemas.microsoft.com/office/drawing/2014/main" val="368166189"/>
                    </a:ext>
                  </a:extLst>
                </a:gridCol>
                <a:gridCol w="918320">
                  <a:extLst>
                    <a:ext uri="{9D8B030D-6E8A-4147-A177-3AD203B41FA5}">
                      <a16:colId xmlns:a16="http://schemas.microsoft.com/office/drawing/2014/main" val="1294375702"/>
                    </a:ext>
                  </a:extLst>
                </a:gridCol>
                <a:gridCol w="918320">
                  <a:extLst>
                    <a:ext uri="{9D8B030D-6E8A-4147-A177-3AD203B41FA5}">
                      <a16:colId xmlns:a16="http://schemas.microsoft.com/office/drawing/2014/main" val="3266030372"/>
                    </a:ext>
                  </a:extLst>
                </a:gridCol>
                <a:gridCol w="500278">
                  <a:extLst>
                    <a:ext uri="{9D8B030D-6E8A-4147-A177-3AD203B41FA5}">
                      <a16:colId xmlns:a16="http://schemas.microsoft.com/office/drawing/2014/main" val="2049015962"/>
                    </a:ext>
                  </a:extLst>
                </a:gridCol>
              </a:tblGrid>
              <a:tr h="311493">
                <a:tc>
                  <a:txBody>
                    <a:bodyPr/>
                    <a:lstStyle/>
                    <a:p>
                      <a:pPr>
                        <a:lnSpc>
                          <a:spcPct val="90000"/>
                        </a:lnSpc>
                      </a:pPr>
                      <a:endParaRPr lang="en-US" sz="950" dirty="0"/>
                    </a:p>
                  </a:txBody>
                  <a:tcPr marL="55440" marR="55440" marT="36000" marB="36000">
                    <a:solidFill>
                      <a:schemeClr val="bg1"/>
                    </a:solidFill>
                  </a:tcPr>
                </a:tc>
                <a:tc>
                  <a:txBody>
                    <a:bodyPr/>
                    <a:lstStyle/>
                    <a:p>
                      <a:pPr algn="ctr">
                        <a:lnSpc>
                          <a:spcPct val="90000"/>
                        </a:lnSpc>
                      </a:pPr>
                      <a:r>
                        <a:rPr lang="en-US" sz="950" dirty="0"/>
                        <a:t>Events</a:t>
                      </a:r>
                    </a:p>
                  </a:txBody>
                  <a:tcPr marL="55440" marR="55440" marT="36000" marB="36000"/>
                </a:tc>
                <a:tc>
                  <a:txBody>
                    <a:bodyPr/>
                    <a:lstStyle/>
                    <a:p>
                      <a:pPr algn="ctr">
                        <a:lnSpc>
                          <a:spcPct val="90000"/>
                        </a:lnSpc>
                      </a:pPr>
                      <a:r>
                        <a:rPr lang="en-US" sz="950" dirty="0"/>
                        <a:t>PFS, median</a:t>
                      </a:r>
                      <a:br>
                        <a:rPr lang="en-US" sz="950" dirty="0"/>
                      </a:br>
                      <a:r>
                        <a:rPr lang="en-US" sz="950" dirty="0"/>
                        <a:t>(95% CI), </a:t>
                      </a:r>
                      <a:r>
                        <a:rPr lang="en-US" sz="950" dirty="0" err="1"/>
                        <a:t>mo</a:t>
                      </a:r>
                      <a:endParaRPr lang="en-US" sz="950" dirty="0"/>
                    </a:p>
                  </a:txBody>
                  <a:tcPr marL="55440" marR="55440" marT="36000" marB="36000"/>
                </a:tc>
                <a:tc>
                  <a:txBody>
                    <a:bodyPr/>
                    <a:lstStyle/>
                    <a:p>
                      <a:pPr algn="ctr">
                        <a:lnSpc>
                          <a:spcPct val="90000"/>
                        </a:lnSpc>
                      </a:pPr>
                      <a:r>
                        <a:rPr lang="en-US" sz="950" dirty="0"/>
                        <a:t>HR (95% CI)</a:t>
                      </a:r>
                    </a:p>
                  </a:txBody>
                  <a:tcPr marL="55440" marR="55440" marT="36000" marB="36000"/>
                </a:tc>
                <a:tc>
                  <a:txBody>
                    <a:bodyPr/>
                    <a:lstStyle/>
                    <a:p>
                      <a:pPr algn="ctr">
                        <a:lnSpc>
                          <a:spcPct val="90000"/>
                        </a:lnSpc>
                      </a:pPr>
                      <a:r>
                        <a:rPr lang="en-US" sz="950" dirty="0"/>
                        <a:t>P</a:t>
                      </a:r>
                      <a:r>
                        <a:rPr lang="en-US" sz="950" baseline="30000" dirty="0"/>
                        <a:t>a</a:t>
                      </a:r>
                    </a:p>
                  </a:txBody>
                  <a:tcPr marL="55440" marR="55440" marT="36000" marB="36000"/>
                </a:tc>
                <a:extLst>
                  <a:ext uri="{0D108BD9-81ED-4DB2-BD59-A6C34878D82A}">
                    <a16:rowId xmlns:a16="http://schemas.microsoft.com/office/drawing/2014/main" val="3257493510"/>
                  </a:ext>
                </a:extLst>
              </a:tr>
              <a:tr h="236186">
                <a:tc>
                  <a:txBody>
                    <a:bodyPr/>
                    <a:lstStyle/>
                    <a:p>
                      <a:pPr marL="139700" indent="-139700">
                        <a:lnSpc>
                          <a:spcPct val="90000"/>
                        </a:lnSpc>
                        <a:tabLst/>
                      </a:pPr>
                      <a:r>
                        <a:rPr lang="en-US" sz="950" b="1" dirty="0"/>
                        <a:t>pembrolizumab</a:t>
                      </a:r>
                    </a:p>
                  </a:txBody>
                  <a:tcPr marL="55440" marR="55440" marT="36000" marB="36000" anchor="ctr"/>
                </a:tc>
                <a:tc>
                  <a:txBody>
                    <a:bodyPr/>
                    <a:lstStyle/>
                    <a:p>
                      <a:pPr algn="ctr">
                        <a:lnSpc>
                          <a:spcPct val="90000"/>
                        </a:lnSpc>
                      </a:pPr>
                      <a:r>
                        <a:rPr lang="en-US" sz="950" dirty="0"/>
                        <a:t>237 (79.0)</a:t>
                      </a:r>
                    </a:p>
                  </a:txBody>
                  <a:tcPr marL="55440" marR="55440" marT="36000" marB="36000" anchor="ctr"/>
                </a:tc>
                <a:tc>
                  <a:txBody>
                    <a:bodyPr/>
                    <a:lstStyle/>
                    <a:p>
                      <a:pPr algn="ctr">
                        <a:lnSpc>
                          <a:spcPct val="90000"/>
                        </a:lnSpc>
                      </a:pPr>
                      <a:r>
                        <a:rPr lang="en-US" sz="950" dirty="0"/>
                        <a:t>2.6 (1.5-2.8)</a:t>
                      </a:r>
                    </a:p>
                  </a:txBody>
                  <a:tcPr marL="55440" marR="55440" marT="36000" marB="36000" anchor="ctr"/>
                </a:tc>
                <a:tc>
                  <a:txBody>
                    <a:bodyPr/>
                    <a:lstStyle/>
                    <a:p>
                      <a:pPr algn="ctr">
                        <a:lnSpc>
                          <a:spcPct val="90000"/>
                        </a:lnSpc>
                      </a:pPr>
                      <a:r>
                        <a:rPr lang="en-US" sz="950" dirty="0"/>
                        <a:t>0.74 (0.60-0.92</a:t>
                      </a:r>
                    </a:p>
                  </a:txBody>
                  <a:tcPr marL="55440" marR="55440" marT="36000" marB="36000" anchor="ctr"/>
                </a:tc>
                <a:tc>
                  <a:txBody>
                    <a:bodyPr/>
                    <a:lstStyle/>
                    <a:p>
                      <a:pPr algn="ctr">
                        <a:lnSpc>
                          <a:spcPct val="90000"/>
                        </a:lnSpc>
                      </a:pPr>
                      <a:r>
                        <a:rPr lang="en-US" sz="950" dirty="0"/>
                        <a:t>0.0032</a:t>
                      </a:r>
                    </a:p>
                  </a:txBody>
                  <a:tcPr marL="55440" marR="55440" marT="36000" marB="36000" anchor="ctr"/>
                </a:tc>
                <a:extLst>
                  <a:ext uri="{0D108BD9-81ED-4DB2-BD59-A6C34878D82A}">
                    <a16:rowId xmlns:a16="http://schemas.microsoft.com/office/drawing/2014/main" val="1216336952"/>
                  </a:ext>
                </a:extLst>
              </a:tr>
              <a:tr h="236186">
                <a:tc>
                  <a:txBody>
                    <a:bodyPr/>
                    <a:lstStyle/>
                    <a:p>
                      <a:pPr>
                        <a:lnSpc>
                          <a:spcPct val="90000"/>
                        </a:lnSpc>
                      </a:pPr>
                      <a:r>
                        <a:rPr lang="en-US" sz="950" b="1" dirty="0"/>
                        <a:t>placebo</a:t>
                      </a:r>
                    </a:p>
                  </a:txBody>
                  <a:tcPr marL="55440" marR="55440" marT="36000" marB="36000" anchor="ctr"/>
                </a:tc>
                <a:tc>
                  <a:txBody>
                    <a:bodyPr/>
                    <a:lstStyle/>
                    <a:p>
                      <a:pPr algn="ctr">
                        <a:lnSpc>
                          <a:spcPct val="90000"/>
                        </a:lnSpc>
                      </a:pPr>
                      <a:r>
                        <a:rPr lang="en-US" sz="950" dirty="0"/>
                        <a:t>134 (87.6)</a:t>
                      </a:r>
                    </a:p>
                  </a:txBody>
                  <a:tcPr marL="55440" marR="55440" marT="36000" marB="36000" anchor="ctr"/>
                </a:tc>
                <a:tc>
                  <a:txBody>
                    <a:bodyPr/>
                    <a:lstStyle/>
                    <a:p>
                      <a:pPr algn="ctr">
                        <a:lnSpc>
                          <a:spcPct val="90000"/>
                        </a:lnSpc>
                      </a:pPr>
                      <a:r>
                        <a:rPr lang="en-US" sz="950" dirty="0"/>
                        <a:t>2.3 (1.4-2.8)</a:t>
                      </a:r>
                    </a:p>
                  </a:txBody>
                  <a:tcPr marL="55440" marR="55440" marT="36000" marB="36000" anchor="ctr"/>
                </a:tc>
                <a:tc>
                  <a:txBody>
                    <a:bodyPr/>
                    <a:lstStyle/>
                    <a:p>
                      <a:pPr algn="ctr">
                        <a:lnSpc>
                          <a:spcPct val="90000"/>
                        </a:lnSpc>
                      </a:pPr>
                      <a:endParaRPr lang="en-US" sz="950" dirty="0"/>
                    </a:p>
                  </a:txBody>
                  <a:tcPr marL="55440" marR="55440" marT="36000" marB="36000" anchor="ctr"/>
                </a:tc>
                <a:tc>
                  <a:txBody>
                    <a:bodyPr/>
                    <a:lstStyle/>
                    <a:p>
                      <a:pPr algn="ctr">
                        <a:lnSpc>
                          <a:spcPct val="90000"/>
                        </a:lnSpc>
                      </a:pPr>
                      <a:endParaRPr lang="en-US" sz="950" dirty="0"/>
                    </a:p>
                  </a:txBody>
                  <a:tcPr marL="55440" marR="55440" marT="36000" marB="36000" anchor="ctr"/>
                </a:tc>
                <a:extLst>
                  <a:ext uri="{0D108BD9-81ED-4DB2-BD59-A6C34878D82A}">
                    <a16:rowId xmlns:a16="http://schemas.microsoft.com/office/drawing/2014/main" val="2337357818"/>
                  </a:ext>
                </a:extLst>
              </a:tr>
              <a:tr h="236186">
                <a:tc>
                  <a:txBody>
                    <a:bodyPr/>
                    <a:lstStyle/>
                    <a:p>
                      <a:pPr>
                        <a:lnSpc>
                          <a:spcPct val="90000"/>
                        </a:lnSpc>
                      </a:pPr>
                      <a:endParaRPr lang="en-US" sz="950" b="1" dirty="0"/>
                    </a:p>
                  </a:txBody>
                  <a:tcPr marL="55440" marR="55440" marT="36000" marB="36000">
                    <a:solidFill>
                      <a:schemeClr val="bg1"/>
                    </a:solidFill>
                  </a:tcPr>
                </a:tc>
                <a:tc gridSpan="4">
                  <a:txBody>
                    <a:bodyPr/>
                    <a:lstStyle/>
                    <a:p>
                      <a:pPr algn="ctr">
                        <a:lnSpc>
                          <a:spcPct val="90000"/>
                        </a:lnSpc>
                      </a:pPr>
                      <a:r>
                        <a:rPr lang="en-US" sz="950" b="1" dirty="0"/>
                        <a:t>Pre-specified p=0.0134 required for statistical significance</a:t>
                      </a:r>
                    </a:p>
                  </a:txBody>
                  <a:tcPr marL="55440" marR="55440" marT="36000" marB="36000">
                    <a:solidFill>
                      <a:schemeClr val="bg1"/>
                    </a:solidFill>
                  </a:tcPr>
                </a:tc>
                <a:tc hMerge="1">
                  <a:txBody>
                    <a:bodyPr/>
                    <a:lstStyle/>
                    <a:p>
                      <a:pPr algn="ctr">
                        <a:lnSpc>
                          <a:spcPct val="90000"/>
                        </a:lnSpc>
                      </a:pPr>
                      <a:endParaRPr lang="en-US" sz="950" dirty="0"/>
                    </a:p>
                  </a:txBody>
                  <a:tcPr marL="55440" marR="55440" marT="10800" marB="10800"/>
                </a:tc>
                <a:tc hMerge="1">
                  <a:txBody>
                    <a:bodyPr/>
                    <a:lstStyle/>
                    <a:p>
                      <a:pPr algn="ctr">
                        <a:lnSpc>
                          <a:spcPct val="90000"/>
                        </a:lnSpc>
                      </a:pPr>
                      <a:endParaRPr lang="en-US" sz="950" dirty="0"/>
                    </a:p>
                  </a:txBody>
                  <a:tcPr marL="55440" marR="55440" marT="10800" marB="10800"/>
                </a:tc>
                <a:tc hMerge="1">
                  <a:txBody>
                    <a:bodyPr/>
                    <a:lstStyle/>
                    <a:p>
                      <a:pPr algn="ctr">
                        <a:lnSpc>
                          <a:spcPct val="90000"/>
                        </a:lnSpc>
                      </a:pPr>
                      <a:endParaRPr lang="en-US" sz="950" dirty="0"/>
                    </a:p>
                  </a:txBody>
                  <a:tcPr marL="55440" marR="55440" marT="10800" marB="10800"/>
                </a:tc>
                <a:extLst>
                  <a:ext uri="{0D108BD9-81ED-4DB2-BD59-A6C34878D82A}">
                    <a16:rowId xmlns:a16="http://schemas.microsoft.com/office/drawing/2014/main" val="4026998378"/>
                  </a:ext>
                </a:extLst>
              </a:tr>
            </a:tbl>
          </a:graphicData>
        </a:graphic>
      </p:graphicFrame>
      <p:sp>
        <p:nvSpPr>
          <p:cNvPr id="22" name="TextBox 21">
            <a:extLst>
              <a:ext uri="{FF2B5EF4-FFF2-40B4-BE49-F238E27FC236}">
                <a16:creationId xmlns:a16="http://schemas.microsoft.com/office/drawing/2014/main" id="{AD98884C-C10F-A14D-9C0B-F88FB8656FB9}"/>
              </a:ext>
            </a:extLst>
          </p:cNvPr>
          <p:cNvSpPr txBox="1"/>
          <p:nvPr/>
        </p:nvSpPr>
        <p:spPr>
          <a:xfrm>
            <a:off x="2570889" y="5165688"/>
            <a:ext cx="716799" cy="123111"/>
          </a:xfrm>
          <a:prstGeom prst="rect">
            <a:avLst/>
          </a:prstGeom>
          <a:solidFill>
            <a:schemeClr val="bg1"/>
          </a:solidFill>
        </p:spPr>
        <p:txBody>
          <a:bodyPr wrap="square" lIns="0" tIns="0" rIns="0" bIns="0" rtlCol="0">
            <a:spAutoFit/>
          </a:bodyPr>
          <a:lstStyle/>
          <a:p>
            <a:r>
              <a:rPr lang="en-US" sz="800" b="1" dirty="0">
                <a:latin typeface="Calibri" panose="020F0502020204030204" pitchFamily="34" charset="0"/>
                <a:cs typeface="Calibri" panose="020F0502020204030204" pitchFamily="34" charset="0"/>
              </a:rPr>
              <a:t>pembrolizumab</a:t>
            </a:r>
            <a:endParaRPr lang="en-SG" sz="800" b="1"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3E0686F9-2814-864C-BD71-6D446F3D8BD3}"/>
              </a:ext>
            </a:extLst>
          </p:cNvPr>
          <p:cNvSpPr txBox="1"/>
          <p:nvPr/>
        </p:nvSpPr>
        <p:spPr>
          <a:xfrm>
            <a:off x="2570889" y="5622888"/>
            <a:ext cx="716799" cy="123111"/>
          </a:xfrm>
          <a:prstGeom prst="rect">
            <a:avLst/>
          </a:prstGeom>
          <a:solidFill>
            <a:schemeClr val="bg1"/>
          </a:solidFill>
        </p:spPr>
        <p:txBody>
          <a:bodyPr wrap="square" lIns="0" tIns="0" rIns="0" bIns="0" rtlCol="0">
            <a:spAutoFit/>
          </a:bodyPr>
          <a:lstStyle/>
          <a:p>
            <a:r>
              <a:rPr lang="en-US" sz="800" b="1" dirty="0">
                <a:latin typeface="Calibri" panose="020F0502020204030204" pitchFamily="34" charset="0"/>
                <a:cs typeface="Calibri" panose="020F0502020204030204" pitchFamily="34" charset="0"/>
              </a:rPr>
              <a:t>placebo</a:t>
            </a:r>
            <a:endParaRPr lang="en-SG" sz="800" b="1"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DE3E88D-030E-4D44-99AD-8CA58269A123}"/>
              </a:ext>
            </a:extLst>
          </p:cNvPr>
          <p:cNvSpPr txBox="1"/>
          <p:nvPr/>
        </p:nvSpPr>
        <p:spPr>
          <a:xfrm>
            <a:off x="10039406" y="2369242"/>
            <a:ext cx="716799" cy="123111"/>
          </a:xfrm>
          <a:prstGeom prst="rect">
            <a:avLst/>
          </a:prstGeom>
          <a:solidFill>
            <a:schemeClr val="bg1"/>
          </a:solidFill>
        </p:spPr>
        <p:txBody>
          <a:bodyPr wrap="square" lIns="0" tIns="0" rIns="0" bIns="0" rtlCol="0">
            <a:spAutoFit/>
          </a:bodyPr>
          <a:lstStyle/>
          <a:p>
            <a:r>
              <a:rPr lang="en-US" sz="800" b="1" dirty="0">
                <a:latin typeface="Calibri" panose="020F0502020204030204" pitchFamily="34" charset="0"/>
                <a:cs typeface="Calibri" panose="020F0502020204030204" pitchFamily="34" charset="0"/>
              </a:rPr>
              <a:t>pembrolizumab</a:t>
            </a:r>
            <a:endParaRPr lang="en-SG" sz="800" b="1"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39B2F6E6-C48F-834E-901B-7EE9B01EE348}"/>
              </a:ext>
            </a:extLst>
          </p:cNvPr>
          <p:cNvSpPr txBox="1"/>
          <p:nvPr/>
        </p:nvSpPr>
        <p:spPr>
          <a:xfrm>
            <a:off x="8378881" y="2591492"/>
            <a:ext cx="716799" cy="123111"/>
          </a:xfrm>
          <a:prstGeom prst="rect">
            <a:avLst/>
          </a:prstGeom>
          <a:solidFill>
            <a:schemeClr val="bg1"/>
          </a:solidFill>
        </p:spPr>
        <p:txBody>
          <a:bodyPr wrap="square" lIns="0" tIns="0" rIns="0" bIns="0" rtlCol="0">
            <a:spAutoFit/>
          </a:bodyPr>
          <a:lstStyle/>
          <a:p>
            <a:r>
              <a:rPr lang="en-US" sz="800" b="1" dirty="0">
                <a:latin typeface="Calibri" panose="020F0502020204030204" pitchFamily="34" charset="0"/>
                <a:cs typeface="Calibri" panose="020F0502020204030204" pitchFamily="34" charset="0"/>
              </a:rPr>
              <a:t>placebo</a:t>
            </a:r>
            <a:endParaRPr lang="en-SG" sz="800" b="1" dirty="0">
              <a:latin typeface="Calibri" panose="020F0502020204030204" pitchFamily="34" charset="0"/>
              <a:cs typeface="Calibri" panose="020F0502020204030204" pitchFamily="34" charset="0"/>
            </a:endParaRPr>
          </a:p>
        </p:txBody>
      </p:sp>
      <p:graphicFrame>
        <p:nvGraphicFramePr>
          <p:cNvPr id="26" name="Table 25">
            <a:extLst>
              <a:ext uri="{FF2B5EF4-FFF2-40B4-BE49-F238E27FC236}">
                <a16:creationId xmlns:a16="http://schemas.microsoft.com/office/drawing/2014/main" id="{95C5216A-35C8-7C43-8BDE-49555A7B50E9}"/>
              </a:ext>
            </a:extLst>
          </p:cNvPr>
          <p:cNvGraphicFramePr>
            <a:graphicFrameLocks noGrp="1"/>
          </p:cNvGraphicFramePr>
          <p:nvPr/>
        </p:nvGraphicFramePr>
        <p:xfrm>
          <a:off x="273107" y="669236"/>
          <a:ext cx="3062383" cy="2383416"/>
        </p:xfrm>
        <a:graphic>
          <a:graphicData uri="http://schemas.openxmlformats.org/drawingml/2006/table">
            <a:tbl>
              <a:tblPr firstRow="1" bandRow="1">
                <a:tableStyleId>{5C22544A-7EE6-4342-B048-85BDC9FD1C3A}</a:tableStyleId>
              </a:tblPr>
              <a:tblGrid>
                <a:gridCol w="1406956">
                  <a:extLst>
                    <a:ext uri="{9D8B030D-6E8A-4147-A177-3AD203B41FA5}">
                      <a16:colId xmlns:a16="http://schemas.microsoft.com/office/drawing/2014/main" val="2309273978"/>
                    </a:ext>
                  </a:extLst>
                </a:gridCol>
                <a:gridCol w="898916">
                  <a:extLst>
                    <a:ext uri="{9D8B030D-6E8A-4147-A177-3AD203B41FA5}">
                      <a16:colId xmlns:a16="http://schemas.microsoft.com/office/drawing/2014/main" val="368166189"/>
                    </a:ext>
                  </a:extLst>
                </a:gridCol>
                <a:gridCol w="756511">
                  <a:extLst>
                    <a:ext uri="{9D8B030D-6E8A-4147-A177-3AD203B41FA5}">
                      <a16:colId xmlns:a16="http://schemas.microsoft.com/office/drawing/2014/main" val="506977990"/>
                    </a:ext>
                  </a:extLst>
                </a:gridCol>
              </a:tblGrid>
              <a:tr h="201781">
                <a:tc>
                  <a:txBody>
                    <a:bodyPr/>
                    <a:lstStyle/>
                    <a:p>
                      <a:pPr>
                        <a:lnSpc>
                          <a:spcPct val="90000"/>
                        </a:lnSpc>
                      </a:pPr>
                      <a:endParaRPr lang="en-US" sz="900" dirty="0"/>
                    </a:p>
                  </a:txBody>
                  <a:tcPr marL="55440" marR="55440" marT="25200" marB="25200">
                    <a:solidFill>
                      <a:schemeClr val="bg1"/>
                    </a:solidFill>
                  </a:tcPr>
                </a:tc>
                <a:tc>
                  <a:txBody>
                    <a:bodyPr/>
                    <a:lstStyle/>
                    <a:p>
                      <a:pPr algn="ctr">
                        <a:lnSpc>
                          <a:spcPct val="90000"/>
                        </a:lnSpc>
                      </a:pPr>
                      <a:r>
                        <a:rPr lang="en-US" sz="900" dirty="0"/>
                        <a:t>pembrolizumab</a:t>
                      </a:r>
                      <a:br>
                        <a:rPr lang="en-US" sz="900" dirty="0"/>
                      </a:br>
                      <a:r>
                        <a:rPr lang="en-US" sz="900" dirty="0"/>
                        <a:t>(N=300)</a:t>
                      </a:r>
                    </a:p>
                  </a:txBody>
                  <a:tcPr marL="55440" marR="55440" marT="25200" marB="25200"/>
                </a:tc>
                <a:tc>
                  <a:txBody>
                    <a:bodyPr/>
                    <a:lstStyle/>
                    <a:p>
                      <a:pPr algn="ctr">
                        <a:lnSpc>
                          <a:spcPct val="90000"/>
                        </a:lnSpc>
                      </a:pPr>
                      <a:r>
                        <a:rPr lang="en-US" sz="900"/>
                        <a:t>placebo</a:t>
                      </a:r>
                      <a:br>
                        <a:rPr lang="en-US" sz="900"/>
                      </a:br>
                      <a:r>
                        <a:rPr lang="en-US" sz="900"/>
                        <a:t>(N=153)</a:t>
                      </a:r>
                      <a:endParaRPr lang="en-US" sz="900" dirty="0"/>
                    </a:p>
                  </a:txBody>
                  <a:tcPr marL="55440" marR="55440" marT="25200" marB="25200"/>
                </a:tc>
                <a:extLst>
                  <a:ext uri="{0D108BD9-81ED-4DB2-BD59-A6C34878D82A}">
                    <a16:rowId xmlns:a16="http://schemas.microsoft.com/office/drawing/2014/main" val="3257493510"/>
                  </a:ext>
                </a:extLst>
              </a:tr>
              <a:tr h="123670">
                <a:tc>
                  <a:txBody>
                    <a:bodyPr/>
                    <a:lstStyle/>
                    <a:p>
                      <a:pPr marL="139700" indent="-139700">
                        <a:lnSpc>
                          <a:spcPct val="90000"/>
                        </a:lnSpc>
                        <a:tabLst/>
                      </a:pPr>
                      <a:r>
                        <a:rPr lang="en-US" sz="900" b="1" dirty="0"/>
                        <a:t>Age, median (range), years</a:t>
                      </a:r>
                    </a:p>
                  </a:txBody>
                  <a:tcPr marL="55440" marR="55440" marT="25200" marB="25200"/>
                </a:tc>
                <a:tc>
                  <a:txBody>
                    <a:bodyPr/>
                    <a:lstStyle/>
                    <a:p>
                      <a:pPr algn="ctr">
                        <a:lnSpc>
                          <a:spcPct val="90000"/>
                        </a:lnSpc>
                      </a:pPr>
                      <a:r>
                        <a:rPr lang="en-US" sz="900" dirty="0"/>
                        <a:t>54 (22-82)</a:t>
                      </a:r>
                    </a:p>
                  </a:txBody>
                  <a:tcPr marL="55440" marR="55440" marT="25200" marB="25200"/>
                </a:tc>
                <a:tc>
                  <a:txBody>
                    <a:bodyPr/>
                    <a:lstStyle/>
                    <a:p>
                      <a:pPr algn="ctr">
                        <a:lnSpc>
                          <a:spcPct val="90000"/>
                        </a:lnSpc>
                      </a:pPr>
                      <a:r>
                        <a:rPr lang="en-US" sz="900"/>
                        <a:t>54 (22-78)</a:t>
                      </a:r>
                      <a:endParaRPr lang="en-US" sz="900" dirty="0"/>
                    </a:p>
                  </a:txBody>
                  <a:tcPr marL="55440" marR="55440" marT="25200" marB="25200"/>
                </a:tc>
                <a:extLst>
                  <a:ext uri="{0D108BD9-81ED-4DB2-BD59-A6C34878D82A}">
                    <a16:rowId xmlns:a16="http://schemas.microsoft.com/office/drawing/2014/main" val="1216336952"/>
                  </a:ext>
                </a:extLst>
              </a:tr>
              <a:tr h="123670">
                <a:tc>
                  <a:txBody>
                    <a:bodyPr/>
                    <a:lstStyle/>
                    <a:p>
                      <a:pPr marL="0" indent="184150">
                        <a:lnSpc>
                          <a:spcPct val="90000"/>
                        </a:lnSpc>
                        <a:tabLst/>
                      </a:pPr>
                      <a:r>
                        <a:rPr lang="en-US" sz="900" b="0" dirty="0"/>
                        <a:t>≥65 years, n (%)</a:t>
                      </a:r>
                    </a:p>
                  </a:txBody>
                  <a:tcPr marL="55440" marR="55440" marT="25200" marB="25200"/>
                </a:tc>
                <a:tc>
                  <a:txBody>
                    <a:bodyPr/>
                    <a:lstStyle/>
                    <a:p>
                      <a:pPr algn="ctr">
                        <a:lnSpc>
                          <a:spcPct val="90000"/>
                        </a:lnSpc>
                      </a:pPr>
                      <a:r>
                        <a:rPr lang="en-US" sz="900" dirty="0"/>
                        <a:t>69 (23.0)</a:t>
                      </a:r>
                    </a:p>
                  </a:txBody>
                  <a:tcPr marL="55440" marR="55440" marT="25200" marB="25200"/>
                </a:tc>
                <a:tc>
                  <a:txBody>
                    <a:bodyPr/>
                    <a:lstStyle/>
                    <a:p>
                      <a:pPr algn="ctr">
                        <a:lnSpc>
                          <a:spcPct val="90000"/>
                        </a:lnSpc>
                      </a:pPr>
                      <a:r>
                        <a:rPr lang="en-US" sz="900"/>
                        <a:t>29 (19.0)</a:t>
                      </a:r>
                      <a:endParaRPr lang="en-US" sz="900" dirty="0"/>
                    </a:p>
                  </a:txBody>
                  <a:tcPr marL="55440" marR="55440" marT="25200" marB="25200"/>
                </a:tc>
                <a:extLst>
                  <a:ext uri="{0D108BD9-81ED-4DB2-BD59-A6C34878D82A}">
                    <a16:rowId xmlns:a16="http://schemas.microsoft.com/office/drawing/2014/main" val="1915395960"/>
                  </a:ext>
                </a:extLst>
              </a:tr>
              <a:tr h="123670">
                <a:tc>
                  <a:txBody>
                    <a:bodyPr/>
                    <a:lstStyle/>
                    <a:p>
                      <a:pPr marL="0" indent="7938">
                        <a:lnSpc>
                          <a:spcPct val="90000"/>
                        </a:lnSpc>
                        <a:tabLst/>
                      </a:pPr>
                      <a:r>
                        <a:rPr lang="en-US" sz="900" b="1" dirty="0"/>
                        <a:t>Male</a:t>
                      </a:r>
                    </a:p>
                  </a:txBody>
                  <a:tcPr marL="55440" marR="55440" marT="25200" marB="25200"/>
                </a:tc>
                <a:tc>
                  <a:txBody>
                    <a:bodyPr/>
                    <a:lstStyle/>
                    <a:p>
                      <a:pPr algn="ctr">
                        <a:lnSpc>
                          <a:spcPct val="90000"/>
                        </a:lnSpc>
                      </a:pPr>
                      <a:r>
                        <a:rPr lang="en-US" sz="900" dirty="0"/>
                        <a:t>257 (85.7)</a:t>
                      </a:r>
                    </a:p>
                  </a:txBody>
                  <a:tcPr marL="55440" marR="55440" marT="25200" marB="25200"/>
                </a:tc>
                <a:tc>
                  <a:txBody>
                    <a:bodyPr/>
                    <a:lstStyle/>
                    <a:p>
                      <a:pPr algn="ctr">
                        <a:lnSpc>
                          <a:spcPct val="90000"/>
                        </a:lnSpc>
                      </a:pPr>
                      <a:r>
                        <a:rPr lang="en-US" sz="900" dirty="0"/>
                        <a:t>126 (82.4)</a:t>
                      </a:r>
                    </a:p>
                  </a:txBody>
                  <a:tcPr marL="55440" marR="55440" marT="25200" marB="25200"/>
                </a:tc>
                <a:extLst>
                  <a:ext uri="{0D108BD9-81ED-4DB2-BD59-A6C34878D82A}">
                    <a16:rowId xmlns:a16="http://schemas.microsoft.com/office/drawing/2014/main" val="825920130"/>
                  </a:ext>
                </a:extLst>
              </a:tr>
              <a:tr h="123670">
                <a:tc gridSpan="3">
                  <a:txBody>
                    <a:bodyPr/>
                    <a:lstStyle/>
                    <a:p>
                      <a:pPr marL="0" indent="7938">
                        <a:lnSpc>
                          <a:spcPct val="90000"/>
                        </a:lnSpc>
                        <a:tabLst/>
                      </a:pPr>
                      <a:r>
                        <a:rPr lang="en-US" sz="900" b="1" dirty="0"/>
                        <a:t>Region</a:t>
                      </a:r>
                    </a:p>
                  </a:txBody>
                  <a:tcPr marL="55440" marR="55440" marT="25200" marB="25200"/>
                </a:tc>
                <a:tc hMerge="1">
                  <a:txBody>
                    <a:bodyPr/>
                    <a:lstStyle/>
                    <a:p>
                      <a:pPr algn="ctr">
                        <a:lnSpc>
                          <a:spcPct val="90000"/>
                        </a:lnSpc>
                      </a:pPr>
                      <a:endParaRPr lang="en-US" sz="900" dirty="0"/>
                    </a:p>
                  </a:txBody>
                  <a:tcPr marL="55440" marR="55440" marT="25200" marB="25200"/>
                </a:tc>
                <a:tc hMerge="1">
                  <a:txBody>
                    <a:bodyPr/>
                    <a:lstStyle/>
                    <a:p>
                      <a:endParaRPr lang="en-US"/>
                    </a:p>
                  </a:txBody>
                  <a:tcPr/>
                </a:tc>
                <a:extLst>
                  <a:ext uri="{0D108BD9-81ED-4DB2-BD59-A6C34878D82A}">
                    <a16:rowId xmlns:a16="http://schemas.microsoft.com/office/drawing/2014/main" val="790712440"/>
                  </a:ext>
                </a:extLst>
              </a:tr>
              <a:tr h="123670">
                <a:tc>
                  <a:txBody>
                    <a:bodyPr/>
                    <a:lstStyle/>
                    <a:p>
                      <a:pPr marL="0" indent="184150">
                        <a:lnSpc>
                          <a:spcPct val="90000"/>
                        </a:lnSpc>
                        <a:tabLst/>
                      </a:pPr>
                      <a:r>
                        <a:rPr lang="en-US" sz="900" b="0" dirty="0"/>
                        <a:t>China</a:t>
                      </a:r>
                      <a:endParaRPr lang="en-US" sz="900" b="0" baseline="30000" dirty="0"/>
                    </a:p>
                  </a:txBody>
                  <a:tcPr marL="55440" marR="55440" marT="25200" marB="25200"/>
                </a:tc>
                <a:tc>
                  <a:txBody>
                    <a:bodyPr/>
                    <a:lstStyle/>
                    <a:p>
                      <a:pPr algn="ctr">
                        <a:lnSpc>
                          <a:spcPct val="90000"/>
                        </a:lnSpc>
                      </a:pPr>
                      <a:r>
                        <a:rPr lang="en-US" sz="900" dirty="0"/>
                        <a:t>255 (85.0)</a:t>
                      </a:r>
                    </a:p>
                  </a:txBody>
                  <a:tcPr marL="55440" marR="55440" marT="25200" marB="25200"/>
                </a:tc>
                <a:tc>
                  <a:txBody>
                    <a:bodyPr/>
                    <a:lstStyle/>
                    <a:p>
                      <a:pPr algn="ctr">
                        <a:lnSpc>
                          <a:spcPct val="90000"/>
                        </a:lnSpc>
                      </a:pPr>
                      <a:r>
                        <a:rPr lang="en-US" sz="900"/>
                        <a:t>132 (86.3)</a:t>
                      </a:r>
                      <a:endParaRPr lang="en-US" sz="900" dirty="0"/>
                    </a:p>
                  </a:txBody>
                  <a:tcPr marL="55440" marR="55440" marT="25200" marB="25200"/>
                </a:tc>
                <a:extLst>
                  <a:ext uri="{0D108BD9-81ED-4DB2-BD59-A6C34878D82A}">
                    <a16:rowId xmlns:a16="http://schemas.microsoft.com/office/drawing/2014/main" val="3509292139"/>
                  </a:ext>
                </a:extLst>
              </a:tr>
              <a:tr h="123670">
                <a:tc>
                  <a:txBody>
                    <a:bodyPr/>
                    <a:lstStyle/>
                    <a:p>
                      <a:pPr marL="0" indent="184150">
                        <a:lnSpc>
                          <a:spcPct val="90000"/>
                        </a:lnSpc>
                        <a:tabLst/>
                      </a:pPr>
                      <a:r>
                        <a:rPr lang="en-US" sz="900" b="0" dirty="0"/>
                        <a:t>Ex-China</a:t>
                      </a:r>
                    </a:p>
                  </a:txBody>
                  <a:tcPr marL="55440" marR="55440" marT="25200" marB="25200"/>
                </a:tc>
                <a:tc>
                  <a:txBody>
                    <a:bodyPr/>
                    <a:lstStyle/>
                    <a:p>
                      <a:pPr algn="ctr">
                        <a:lnSpc>
                          <a:spcPct val="90000"/>
                        </a:lnSpc>
                      </a:pPr>
                      <a:r>
                        <a:rPr lang="en-US" sz="900" dirty="0"/>
                        <a:t>45 (15.0)</a:t>
                      </a:r>
                    </a:p>
                  </a:txBody>
                  <a:tcPr marL="55440" marR="55440" marT="25200" marB="25200"/>
                </a:tc>
                <a:tc>
                  <a:txBody>
                    <a:bodyPr/>
                    <a:lstStyle/>
                    <a:p>
                      <a:pPr algn="ctr">
                        <a:lnSpc>
                          <a:spcPct val="90000"/>
                        </a:lnSpc>
                      </a:pPr>
                      <a:r>
                        <a:rPr lang="en-US" sz="900"/>
                        <a:t>21 (13.7)</a:t>
                      </a:r>
                      <a:endParaRPr lang="en-US" sz="900" dirty="0"/>
                    </a:p>
                  </a:txBody>
                  <a:tcPr marL="55440" marR="55440" marT="25200" marB="25200"/>
                </a:tc>
                <a:extLst>
                  <a:ext uri="{0D108BD9-81ED-4DB2-BD59-A6C34878D82A}">
                    <a16:rowId xmlns:a16="http://schemas.microsoft.com/office/drawing/2014/main" val="3982826726"/>
                  </a:ext>
                </a:extLst>
              </a:tr>
              <a:tr h="123670">
                <a:tc>
                  <a:txBody>
                    <a:bodyPr/>
                    <a:lstStyle/>
                    <a:p>
                      <a:pPr marL="0" indent="7938">
                        <a:lnSpc>
                          <a:spcPct val="90000"/>
                        </a:lnSpc>
                        <a:tabLst/>
                      </a:pPr>
                      <a:r>
                        <a:rPr lang="en-US" sz="900" b="1" dirty="0"/>
                        <a:t>ECOG PS 1</a:t>
                      </a:r>
                    </a:p>
                  </a:txBody>
                  <a:tcPr marL="55440" marR="55440" marT="25200" marB="25200"/>
                </a:tc>
                <a:tc>
                  <a:txBody>
                    <a:bodyPr/>
                    <a:lstStyle/>
                    <a:p>
                      <a:pPr algn="ctr">
                        <a:lnSpc>
                          <a:spcPct val="90000"/>
                        </a:lnSpc>
                      </a:pPr>
                      <a:r>
                        <a:rPr lang="en-US" sz="900" dirty="0"/>
                        <a:t>176 (58.7)</a:t>
                      </a:r>
                    </a:p>
                  </a:txBody>
                  <a:tcPr marL="55440" marR="55440" marT="25200" marB="25200"/>
                </a:tc>
                <a:tc>
                  <a:txBody>
                    <a:bodyPr/>
                    <a:lstStyle/>
                    <a:p>
                      <a:pPr algn="ctr">
                        <a:lnSpc>
                          <a:spcPct val="90000"/>
                        </a:lnSpc>
                      </a:pPr>
                      <a:r>
                        <a:rPr lang="en-US" sz="900"/>
                        <a:t>93 (60.8)</a:t>
                      </a:r>
                      <a:endParaRPr lang="en-US" sz="900" dirty="0"/>
                    </a:p>
                  </a:txBody>
                  <a:tcPr marL="55440" marR="55440" marT="25200" marB="25200"/>
                </a:tc>
                <a:extLst>
                  <a:ext uri="{0D108BD9-81ED-4DB2-BD59-A6C34878D82A}">
                    <a16:rowId xmlns:a16="http://schemas.microsoft.com/office/drawing/2014/main" val="3280023574"/>
                  </a:ext>
                </a:extLst>
              </a:tr>
              <a:tr h="123670">
                <a:tc>
                  <a:txBody>
                    <a:bodyPr/>
                    <a:lstStyle/>
                    <a:p>
                      <a:pPr marL="0" indent="7938">
                        <a:lnSpc>
                          <a:spcPct val="90000"/>
                        </a:lnSpc>
                        <a:tabLst/>
                      </a:pPr>
                      <a:r>
                        <a:rPr lang="en-US" sz="900" b="1" dirty="0"/>
                        <a:t>Child-Pugh Class A</a:t>
                      </a:r>
                      <a:endParaRPr lang="en-US" sz="900" b="1" baseline="30000" dirty="0"/>
                    </a:p>
                  </a:txBody>
                  <a:tcPr marL="55440" marR="55440" marT="25200" marB="25200"/>
                </a:tc>
                <a:tc>
                  <a:txBody>
                    <a:bodyPr/>
                    <a:lstStyle/>
                    <a:p>
                      <a:pPr algn="ctr">
                        <a:lnSpc>
                          <a:spcPct val="90000"/>
                        </a:lnSpc>
                      </a:pPr>
                      <a:r>
                        <a:rPr lang="en-US" sz="900" dirty="0"/>
                        <a:t>300 (100.0)</a:t>
                      </a:r>
                    </a:p>
                  </a:txBody>
                  <a:tcPr marL="55440" marR="55440" marT="25200" marB="25200"/>
                </a:tc>
                <a:tc>
                  <a:txBody>
                    <a:bodyPr/>
                    <a:lstStyle/>
                    <a:p>
                      <a:pPr algn="ctr">
                        <a:lnSpc>
                          <a:spcPct val="90000"/>
                        </a:lnSpc>
                      </a:pPr>
                      <a:r>
                        <a:rPr lang="en-US" sz="900"/>
                        <a:t>153 (100.0)</a:t>
                      </a:r>
                      <a:endParaRPr lang="en-US" sz="900" dirty="0"/>
                    </a:p>
                  </a:txBody>
                  <a:tcPr marL="55440" marR="55440" marT="25200" marB="25200"/>
                </a:tc>
                <a:extLst>
                  <a:ext uri="{0D108BD9-81ED-4DB2-BD59-A6C34878D82A}">
                    <a16:rowId xmlns:a16="http://schemas.microsoft.com/office/drawing/2014/main" val="3930020584"/>
                  </a:ext>
                </a:extLst>
              </a:tr>
              <a:tr h="123670">
                <a:tc>
                  <a:txBody>
                    <a:bodyPr/>
                    <a:lstStyle/>
                    <a:p>
                      <a:pPr marL="0" indent="7938">
                        <a:lnSpc>
                          <a:spcPct val="90000"/>
                        </a:lnSpc>
                        <a:tabLst/>
                      </a:pPr>
                      <a:r>
                        <a:rPr lang="en-US" sz="900" b="1" baseline="0" dirty="0" err="1"/>
                        <a:t>ɑ</a:t>
                      </a:r>
                      <a:r>
                        <a:rPr lang="en-US" sz="900" b="1" baseline="0" dirty="0"/>
                        <a:t>-fetoprotein ≥200 ng/mL</a:t>
                      </a:r>
                    </a:p>
                  </a:txBody>
                  <a:tcPr marL="55440" marR="55440" marT="25200" marB="25200"/>
                </a:tc>
                <a:tc>
                  <a:txBody>
                    <a:bodyPr/>
                    <a:lstStyle/>
                    <a:p>
                      <a:pPr algn="ctr">
                        <a:lnSpc>
                          <a:spcPct val="90000"/>
                        </a:lnSpc>
                      </a:pPr>
                      <a:r>
                        <a:rPr lang="en-US" sz="900" dirty="0"/>
                        <a:t>169 (56.3)</a:t>
                      </a:r>
                    </a:p>
                  </a:txBody>
                  <a:tcPr marL="55440" marR="55440" marT="25200" marB="25200"/>
                </a:tc>
                <a:tc>
                  <a:txBody>
                    <a:bodyPr/>
                    <a:lstStyle/>
                    <a:p>
                      <a:pPr algn="ctr">
                        <a:lnSpc>
                          <a:spcPct val="90000"/>
                        </a:lnSpc>
                      </a:pPr>
                      <a:r>
                        <a:rPr lang="en-US" sz="900"/>
                        <a:t>78 (51.0)</a:t>
                      </a:r>
                      <a:endParaRPr lang="en-US" sz="900" dirty="0"/>
                    </a:p>
                  </a:txBody>
                  <a:tcPr marL="55440" marR="55440" marT="25200" marB="25200"/>
                </a:tc>
                <a:extLst>
                  <a:ext uri="{0D108BD9-81ED-4DB2-BD59-A6C34878D82A}">
                    <a16:rowId xmlns:a16="http://schemas.microsoft.com/office/drawing/2014/main" val="2186890559"/>
                  </a:ext>
                </a:extLst>
              </a:tr>
              <a:tr h="123670">
                <a:tc>
                  <a:txBody>
                    <a:bodyPr/>
                    <a:lstStyle/>
                    <a:p>
                      <a:pPr marL="0" indent="7938">
                        <a:lnSpc>
                          <a:spcPct val="90000"/>
                        </a:lnSpc>
                        <a:tabLst/>
                      </a:pPr>
                      <a:r>
                        <a:rPr lang="en-US" sz="900" b="1" baseline="0" dirty="0"/>
                        <a:t>Extrahepatic spread</a:t>
                      </a:r>
                    </a:p>
                  </a:txBody>
                  <a:tcPr marL="55440" marR="55440" marT="25200" marB="25200"/>
                </a:tc>
                <a:tc>
                  <a:txBody>
                    <a:bodyPr/>
                    <a:lstStyle/>
                    <a:p>
                      <a:pPr algn="ctr">
                        <a:lnSpc>
                          <a:spcPct val="90000"/>
                        </a:lnSpc>
                      </a:pPr>
                      <a:r>
                        <a:rPr lang="en-US" sz="900" dirty="0"/>
                        <a:t>232 (77.3)</a:t>
                      </a:r>
                    </a:p>
                  </a:txBody>
                  <a:tcPr marL="55440" marR="55440" marT="25200" marB="25200"/>
                </a:tc>
                <a:tc>
                  <a:txBody>
                    <a:bodyPr/>
                    <a:lstStyle/>
                    <a:p>
                      <a:pPr algn="ctr">
                        <a:lnSpc>
                          <a:spcPct val="90000"/>
                        </a:lnSpc>
                      </a:pPr>
                      <a:r>
                        <a:rPr lang="en-US" sz="900"/>
                        <a:t>120 (78.4)</a:t>
                      </a:r>
                      <a:endParaRPr lang="en-US" sz="900" dirty="0"/>
                    </a:p>
                  </a:txBody>
                  <a:tcPr marL="55440" marR="55440" marT="25200" marB="25200"/>
                </a:tc>
                <a:extLst>
                  <a:ext uri="{0D108BD9-81ED-4DB2-BD59-A6C34878D82A}">
                    <a16:rowId xmlns:a16="http://schemas.microsoft.com/office/drawing/2014/main" val="3705575135"/>
                  </a:ext>
                </a:extLst>
              </a:tr>
              <a:tr h="123670">
                <a:tc>
                  <a:txBody>
                    <a:bodyPr/>
                    <a:lstStyle/>
                    <a:p>
                      <a:pPr marL="0" indent="7938">
                        <a:lnSpc>
                          <a:spcPct val="90000"/>
                        </a:lnSpc>
                        <a:tabLst/>
                      </a:pPr>
                      <a:r>
                        <a:rPr lang="en-US" sz="900" b="1" baseline="0" dirty="0"/>
                        <a:t>Macrovascular invasion</a:t>
                      </a:r>
                    </a:p>
                  </a:txBody>
                  <a:tcPr marL="55440" marR="55440" marT="25200" marB="25200"/>
                </a:tc>
                <a:tc>
                  <a:txBody>
                    <a:bodyPr/>
                    <a:lstStyle/>
                    <a:p>
                      <a:pPr algn="ctr">
                        <a:lnSpc>
                          <a:spcPct val="90000"/>
                        </a:lnSpc>
                      </a:pPr>
                      <a:r>
                        <a:rPr lang="en-US" sz="900" dirty="0"/>
                        <a:t>33 (11.0)</a:t>
                      </a:r>
                    </a:p>
                  </a:txBody>
                  <a:tcPr marL="55440" marR="55440" marT="25200" marB="25200"/>
                </a:tc>
                <a:tc>
                  <a:txBody>
                    <a:bodyPr/>
                    <a:lstStyle/>
                    <a:p>
                      <a:pPr algn="ctr">
                        <a:lnSpc>
                          <a:spcPct val="90000"/>
                        </a:lnSpc>
                      </a:pPr>
                      <a:r>
                        <a:rPr lang="en-US" sz="900"/>
                        <a:t>17 (11.1)</a:t>
                      </a:r>
                      <a:endParaRPr lang="en-US" sz="900" dirty="0"/>
                    </a:p>
                  </a:txBody>
                  <a:tcPr marL="55440" marR="55440" marT="25200" marB="25200"/>
                </a:tc>
                <a:extLst>
                  <a:ext uri="{0D108BD9-81ED-4DB2-BD59-A6C34878D82A}">
                    <a16:rowId xmlns:a16="http://schemas.microsoft.com/office/drawing/2014/main" val="3777783981"/>
                  </a:ext>
                </a:extLst>
              </a:tr>
              <a:tr h="123670">
                <a:tc>
                  <a:txBody>
                    <a:bodyPr/>
                    <a:lstStyle/>
                    <a:p>
                      <a:pPr marL="0" indent="7938">
                        <a:lnSpc>
                          <a:spcPct val="90000"/>
                        </a:lnSpc>
                        <a:tabLst/>
                      </a:pPr>
                      <a:r>
                        <a:rPr lang="en-US" sz="900" b="1" baseline="0" dirty="0"/>
                        <a:t>BCLC stage C</a:t>
                      </a:r>
                    </a:p>
                  </a:txBody>
                  <a:tcPr marL="55440" marR="55440" marT="25200" marB="25200"/>
                </a:tc>
                <a:tc>
                  <a:txBody>
                    <a:bodyPr/>
                    <a:lstStyle/>
                    <a:p>
                      <a:pPr algn="ctr">
                        <a:lnSpc>
                          <a:spcPct val="90000"/>
                        </a:lnSpc>
                      </a:pPr>
                      <a:r>
                        <a:rPr lang="en-US" sz="900" dirty="0"/>
                        <a:t>277 (92.3)</a:t>
                      </a:r>
                    </a:p>
                  </a:txBody>
                  <a:tcPr marL="55440" marR="55440" marT="25200" marB="25200"/>
                </a:tc>
                <a:tc>
                  <a:txBody>
                    <a:bodyPr/>
                    <a:lstStyle/>
                    <a:p>
                      <a:pPr algn="ctr">
                        <a:lnSpc>
                          <a:spcPct val="90000"/>
                        </a:lnSpc>
                      </a:pPr>
                      <a:r>
                        <a:rPr lang="en-US" sz="900" dirty="0"/>
                        <a:t>146 (95.4)</a:t>
                      </a:r>
                    </a:p>
                  </a:txBody>
                  <a:tcPr marL="55440" marR="55440" marT="25200" marB="25200"/>
                </a:tc>
                <a:extLst>
                  <a:ext uri="{0D108BD9-81ED-4DB2-BD59-A6C34878D82A}">
                    <a16:rowId xmlns:a16="http://schemas.microsoft.com/office/drawing/2014/main" val="3593756588"/>
                  </a:ext>
                </a:extLst>
              </a:tr>
            </a:tbl>
          </a:graphicData>
        </a:graphic>
      </p:graphicFrame>
      <p:graphicFrame>
        <p:nvGraphicFramePr>
          <p:cNvPr id="27" name="Table 26">
            <a:extLst>
              <a:ext uri="{FF2B5EF4-FFF2-40B4-BE49-F238E27FC236}">
                <a16:creationId xmlns:a16="http://schemas.microsoft.com/office/drawing/2014/main" id="{301EF16C-540E-2644-A839-35F110A9AC72}"/>
              </a:ext>
            </a:extLst>
          </p:cNvPr>
          <p:cNvGraphicFramePr>
            <a:graphicFrameLocks noGrp="1"/>
          </p:cNvGraphicFramePr>
          <p:nvPr/>
        </p:nvGraphicFramePr>
        <p:xfrm>
          <a:off x="3410901" y="669236"/>
          <a:ext cx="3029775" cy="2368440"/>
        </p:xfrm>
        <a:graphic>
          <a:graphicData uri="http://schemas.openxmlformats.org/drawingml/2006/table">
            <a:tbl>
              <a:tblPr firstRow="1" bandRow="1">
                <a:tableStyleId>{5C22544A-7EE6-4342-B048-85BDC9FD1C3A}</a:tableStyleId>
              </a:tblPr>
              <a:tblGrid>
                <a:gridCol w="1391975">
                  <a:extLst>
                    <a:ext uri="{9D8B030D-6E8A-4147-A177-3AD203B41FA5}">
                      <a16:colId xmlns:a16="http://schemas.microsoft.com/office/drawing/2014/main" val="2309273978"/>
                    </a:ext>
                  </a:extLst>
                </a:gridCol>
                <a:gridCol w="889344">
                  <a:extLst>
                    <a:ext uri="{9D8B030D-6E8A-4147-A177-3AD203B41FA5}">
                      <a16:colId xmlns:a16="http://schemas.microsoft.com/office/drawing/2014/main" val="368166189"/>
                    </a:ext>
                  </a:extLst>
                </a:gridCol>
                <a:gridCol w="748456">
                  <a:extLst>
                    <a:ext uri="{9D8B030D-6E8A-4147-A177-3AD203B41FA5}">
                      <a16:colId xmlns:a16="http://schemas.microsoft.com/office/drawing/2014/main" val="506977990"/>
                    </a:ext>
                  </a:extLst>
                </a:gridCol>
              </a:tblGrid>
              <a:tr h="201781">
                <a:tc>
                  <a:txBody>
                    <a:bodyPr/>
                    <a:lstStyle/>
                    <a:p>
                      <a:pPr>
                        <a:lnSpc>
                          <a:spcPct val="90000"/>
                        </a:lnSpc>
                      </a:pPr>
                      <a:endParaRPr lang="en-US" sz="900" dirty="0"/>
                    </a:p>
                  </a:txBody>
                  <a:tcPr marL="55440" marR="55440" marT="25200" marB="25200">
                    <a:solidFill>
                      <a:schemeClr val="bg1"/>
                    </a:solidFill>
                  </a:tcPr>
                </a:tc>
                <a:tc>
                  <a:txBody>
                    <a:bodyPr/>
                    <a:lstStyle/>
                    <a:p>
                      <a:pPr algn="ctr">
                        <a:lnSpc>
                          <a:spcPct val="90000"/>
                        </a:lnSpc>
                      </a:pPr>
                      <a:r>
                        <a:rPr lang="en-US" sz="900" dirty="0"/>
                        <a:t>pembrolizumab</a:t>
                      </a:r>
                      <a:br>
                        <a:rPr lang="en-US" sz="900" dirty="0"/>
                      </a:br>
                      <a:r>
                        <a:rPr lang="en-US" sz="900" dirty="0"/>
                        <a:t>(N=300)</a:t>
                      </a:r>
                    </a:p>
                  </a:txBody>
                  <a:tcPr marL="55440" marR="55440" marT="25200" marB="25200"/>
                </a:tc>
                <a:tc>
                  <a:txBody>
                    <a:bodyPr/>
                    <a:lstStyle/>
                    <a:p>
                      <a:pPr algn="ctr">
                        <a:lnSpc>
                          <a:spcPct val="90000"/>
                        </a:lnSpc>
                      </a:pPr>
                      <a:r>
                        <a:rPr lang="en-US" sz="900" dirty="0"/>
                        <a:t>placebo</a:t>
                      </a:r>
                      <a:br>
                        <a:rPr lang="en-US" sz="900" dirty="0"/>
                      </a:br>
                      <a:r>
                        <a:rPr lang="en-US" sz="900" dirty="0"/>
                        <a:t>(N=153)</a:t>
                      </a:r>
                    </a:p>
                  </a:txBody>
                  <a:tcPr marL="55440" marR="55440" marT="25200" marB="25200"/>
                </a:tc>
                <a:extLst>
                  <a:ext uri="{0D108BD9-81ED-4DB2-BD59-A6C34878D82A}">
                    <a16:rowId xmlns:a16="http://schemas.microsoft.com/office/drawing/2014/main" val="3257493510"/>
                  </a:ext>
                </a:extLst>
              </a:tr>
              <a:tr h="0">
                <a:tc gridSpan="3">
                  <a:txBody>
                    <a:bodyPr/>
                    <a:lstStyle/>
                    <a:p>
                      <a:pPr marL="139700" indent="-139700">
                        <a:lnSpc>
                          <a:spcPct val="90000"/>
                        </a:lnSpc>
                        <a:tabLst/>
                      </a:pPr>
                      <a:r>
                        <a:rPr lang="en-US" sz="900" b="1" dirty="0"/>
                        <a:t>Hepatitis B status</a:t>
                      </a:r>
                    </a:p>
                  </a:txBody>
                  <a:tcPr marL="55440" marR="55440" marT="79200" marB="75600" anchor="ctr"/>
                </a:tc>
                <a:tc hMerge="1">
                  <a:txBody>
                    <a:bodyPr/>
                    <a:lstStyle/>
                    <a:p>
                      <a:pPr algn="ctr">
                        <a:lnSpc>
                          <a:spcPct val="90000"/>
                        </a:lnSpc>
                      </a:pPr>
                      <a:endParaRPr lang="en-US" sz="900" dirty="0"/>
                    </a:p>
                  </a:txBody>
                  <a:tcPr marL="55440" marR="55440" marT="25200" marB="25200"/>
                </a:tc>
                <a:tc hMerge="1">
                  <a:txBody>
                    <a:bodyPr/>
                    <a:lstStyle/>
                    <a:p>
                      <a:pPr algn="ctr">
                        <a:lnSpc>
                          <a:spcPct val="90000"/>
                        </a:lnSpc>
                      </a:pPr>
                      <a:endParaRPr lang="en-US" sz="900" dirty="0"/>
                    </a:p>
                  </a:txBody>
                  <a:tcPr marL="55440" marR="55440" marT="25200" marB="25200"/>
                </a:tc>
                <a:extLst>
                  <a:ext uri="{0D108BD9-81ED-4DB2-BD59-A6C34878D82A}">
                    <a16:rowId xmlns:a16="http://schemas.microsoft.com/office/drawing/2014/main" val="1216336952"/>
                  </a:ext>
                </a:extLst>
              </a:tr>
              <a:tr h="0">
                <a:tc>
                  <a:txBody>
                    <a:bodyPr/>
                    <a:lstStyle/>
                    <a:p>
                      <a:pPr marL="0" indent="184150">
                        <a:lnSpc>
                          <a:spcPct val="90000"/>
                        </a:lnSpc>
                        <a:tabLst/>
                      </a:pPr>
                      <a:r>
                        <a:rPr lang="en-US" sz="900" b="0" dirty="0" err="1"/>
                        <a:t>Positiveb</a:t>
                      </a:r>
                      <a:endParaRPr lang="en-US" sz="900" b="0" dirty="0"/>
                    </a:p>
                  </a:txBody>
                  <a:tcPr marL="55440" marR="55440" marT="79200" marB="75600" anchor="ctr"/>
                </a:tc>
                <a:tc>
                  <a:txBody>
                    <a:bodyPr/>
                    <a:lstStyle/>
                    <a:p>
                      <a:pPr algn="ctr">
                        <a:lnSpc>
                          <a:spcPct val="90000"/>
                        </a:lnSpc>
                      </a:pPr>
                      <a:r>
                        <a:rPr lang="en-US" sz="900" dirty="0"/>
                        <a:t>236 (78.7)</a:t>
                      </a:r>
                    </a:p>
                  </a:txBody>
                  <a:tcPr marL="55440" marR="55440" marT="79200" marB="75600" anchor="ctr"/>
                </a:tc>
                <a:tc>
                  <a:txBody>
                    <a:bodyPr/>
                    <a:lstStyle/>
                    <a:p>
                      <a:pPr algn="ctr">
                        <a:lnSpc>
                          <a:spcPct val="90000"/>
                        </a:lnSpc>
                      </a:pPr>
                      <a:r>
                        <a:rPr lang="en-US" sz="900" dirty="0"/>
                        <a:t>124 (81.0)</a:t>
                      </a:r>
                    </a:p>
                  </a:txBody>
                  <a:tcPr marL="55440" marR="55440" marT="79200" marB="75600" anchor="ctr"/>
                </a:tc>
                <a:extLst>
                  <a:ext uri="{0D108BD9-81ED-4DB2-BD59-A6C34878D82A}">
                    <a16:rowId xmlns:a16="http://schemas.microsoft.com/office/drawing/2014/main" val="1915395960"/>
                  </a:ext>
                </a:extLst>
              </a:tr>
              <a:tr h="0">
                <a:tc gridSpan="3">
                  <a:txBody>
                    <a:bodyPr/>
                    <a:lstStyle/>
                    <a:p>
                      <a:pPr marL="0" indent="7938">
                        <a:lnSpc>
                          <a:spcPct val="90000"/>
                        </a:lnSpc>
                        <a:tabLst/>
                      </a:pPr>
                      <a:r>
                        <a:rPr lang="en-US" sz="900" b="1" dirty="0"/>
                        <a:t>Hepatitis C status</a:t>
                      </a:r>
                    </a:p>
                  </a:txBody>
                  <a:tcPr marL="55440" marR="55440" marT="79200" marB="75600" anchor="ctr"/>
                </a:tc>
                <a:tc hMerge="1">
                  <a:txBody>
                    <a:bodyPr/>
                    <a:lstStyle/>
                    <a:p>
                      <a:pPr algn="ctr">
                        <a:lnSpc>
                          <a:spcPct val="90000"/>
                        </a:lnSpc>
                      </a:pPr>
                      <a:endParaRPr lang="en-US" sz="900" dirty="0"/>
                    </a:p>
                  </a:txBody>
                  <a:tcPr marL="55440" marR="55440" marT="25200" marB="25200"/>
                </a:tc>
                <a:tc hMerge="1">
                  <a:txBody>
                    <a:bodyPr/>
                    <a:lstStyle/>
                    <a:p>
                      <a:pPr algn="ctr">
                        <a:lnSpc>
                          <a:spcPct val="90000"/>
                        </a:lnSpc>
                      </a:pPr>
                      <a:endParaRPr lang="en-US" sz="900" dirty="0"/>
                    </a:p>
                  </a:txBody>
                  <a:tcPr marL="55440" marR="55440" marT="25200" marB="25200"/>
                </a:tc>
                <a:extLst>
                  <a:ext uri="{0D108BD9-81ED-4DB2-BD59-A6C34878D82A}">
                    <a16:rowId xmlns:a16="http://schemas.microsoft.com/office/drawing/2014/main" val="825920130"/>
                  </a:ext>
                </a:extLst>
              </a:tr>
              <a:tr h="0">
                <a:tc>
                  <a:txBody>
                    <a:bodyPr/>
                    <a:lstStyle/>
                    <a:p>
                      <a:pPr marL="0" indent="184150">
                        <a:lnSpc>
                          <a:spcPct val="90000"/>
                        </a:lnSpc>
                        <a:tabLst/>
                      </a:pPr>
                      <a:r>
                        <a:rPr lang="en-US" sz="900" b="0" dirty="0" err="1"/>
                        <a:t>Posivivec</a:t>
                      </a:r>
                      <a:endParaRPr lang="en-US" sz="900" b="0" baseline="30000" dirty="0"/>
                    </a:p>
                  </a:txBody>
                  <a:tcPr marL="55440" marR="55440" marT="79200" marB="75600" anchor="ctr"/>
                </a:tc>
                <a:tc>
                  <a:txBody>
                    <a:bodyPr/>
                    <a:lstStyle/>
                    <a:p>
                      <a:pPr algn="ctr">
                        <a:lnSpc>
                          <a:spcPct val="90000"/>
                        </a:lnSpc>
                      </a:pPr>
                      <a:r>
                        <a:rPr lang="en-US" sz="900" dirty="0"/>
                        <a:t>5 (1.7)</a:t>
                      </a:r>
                    </a:p>
                  </a:txBody>
                  <a:tcPr marL="55440" marR="55440" marT="79200" marB="75600" anchor="ctr"/>
                </a:tc>
                <a:tc>
                  <a:txBody>
                    <a:bodyPr/>
                    <a:lstStyle/>
                    <a:p>
                      <a:pPr algn="ctr">
                        <a:lnSpc>
                          <a:spcPct val="90000"/>
                        </a:lnSpc>
                      </a:pPr>
                      <a:r>
                        <a:rPr lang="en-US" sz="900" dirty="0"/>
                        <a:t>1 (0.7)</a:t>
                      </a:r>
                    </a:p>
                  </a:txBody>
                  <a:tcPr marL="55440" marR="55440" marT="79200" marB="75600" anchor="ctr"/>
                </a:tc>
                <a:extLst>
                  <a:ext uri="{0D108BD9-81ED-4DB2-BD59-A6C34878D82A}">
                    <a16:rowId xmlns:a16="http://schemas.microsoft.com/office/drawing/2014/main" val="3509292139"/>
                  </a:ext>
                </a:extLst>
              </a:tr>
              <a:tr h="0">
                <a:tc gridSpan="3">
                  <a:txBody>
                    <a:bodyPr/>
                    <a:lstStyle/>
                    <a:p>
                      <a:pPr marL="0" indent="7938">
                        <a:lnSpc>
                          <a:spcPct val="90000"/>
                        </a:lnSpc>
                        <a:tabLst/>
                      </a:pPr>
                      <a:r>
                        <a:rPr lang="en-US" sz="900" b="1" dirty="0"/>
                        <a:t>Prior first-line treatment</a:t>
                      </a:r>
                    </a:p>
                  </a:txBody>
                  <a:tcPr marL="55440" marR="55440" marT="79200" marB="75600" anchor="ctr"/>
                </a:tc>
                <a:tc hMerge="1">
                  <a:txBody>
                    <a:bodyPr/>
                    <a:lstStyle/>
                    <a:p>
                      <a:pPr algn="ctr">
                        <a:lnSpc>
                          <a:spcPct val="90000"/>
                        </a:lnSpc>
                      </a:pPr>
                      <a:endParaRPr lang="en-US" sz="900" dirty="0"/>
                    </a:p>
                  </a:txBody>
                  <a:tcPr marL="55440" marR="55440" marT="25200" marB="25200"/>
                </a:tc>
                <a:tc hMerge="1">
                  <a:txBody>
                    <a:bodyPr/>
                    <a:lstStyle/>
                    <a:p>
                      <a:pPr algn="ctr">
                        <a:lnSpc>
                          <a:spcPct val="90000"/>
                        </a:lnSpc>
                      </a:pPr>
                      <a:endParaRPr lang="en-US" sz="900" dirty="0"/>
                    </a:p>
                  </a:txBody>
                  <a:tcPr marL="55440" marR="55440" marT="25200" marB="25200"/>
                </a:tc>
                <a:extLst>
                  <a:ext uri="{0D108BD9-81ED-4DB2-BD59-A6C34878D82A}">
                    <a16:rowId xmlns:a16="http://schemas.microsoft.com/office/drawing/2014/main" val="3982826726"/>
                  </a:ext>
                </a:extLst>
              </a:tr>
              <a:tr h="0">
                <a:tc>
                  <a:txBody>
                    <a:bodyPr/>
                    <a:lstStyle/>
                    <a:p>
                      <a:pPr marL="0" indent="184150">
                        <a:lnSpc>
                          <a:spcPct val="90000"/>
                        </a:lnSpc>
                        <a:tabLst/>
                      </a:pPr>
                      <a:r>
                        <a:rPr lang="en-US" sz="900" b="0" dirty="0"/>
                        <a:t>Sorafenib</a:t>
                      </a:r>
                    </a:p>
                  </a:txBody>
                  <a:tcPr marL="55440" marR="55440" marT="79200" marB="75600" anchor="ctr"/>
                </a:tc>
                <a:tc>
                  <a:txBody>
                    <a:bodyPr/>
                    <a:lstStyle/>
                    <a:p>
                      <a:pPr algn="ctr">
                        <a:lnSpc>
                          <a:spcPct val="90000"/>
                        </a:lnSpc>
                      </a:pPr>
                      <a:r>
                        <a:rPr lang="en-US" sz="900" dirty="0"/>
                        <a:t>272 (90.7)</a:t>
                      </a:r>
                    </a:p>
                  </a:txBody>
                  <a:tcPr marL="55440" marR="55440" marT="79200" marB="75600" anchor="ctr"/>
                </a:tc>
                <a:tc>
                  <a:txBody>
                    <a:bodyPr/>
                    <a:lstStyle/>
                    <a:p>
                      <a:pPr algn="ctr">
                        <a:lnSpc>
                          <a:spcPct val="90000"/>
                        </a:lnSpc>
                      </a:pPr>
                      <a:r>
                        <a:rPr lang="en-US" sz="900" dirty="0"/>
                        <a:t>139 (90.8)</a:t>
                      </a:r>
                    </a:p>
                  </a:txBody>
                  <a:tcPr marL="55440" marR="55440" marT="79200" marB="75600" anchor="ctr"/>
                </a:tc>
                <a:extLst>
                  <a:ext uri="{0D108BD9-81ED-4DB2-BD59-A6C34878D82A}">
                    <a16:rowId xmlns:a16="http://schemas.microsoft.com/office/drawing/2014/main" val="3280023574"/>
                  </a:ext>
                </a:extLst>
              </a:tr>
              <a:tr h="0">
                <a:tc>
                  <a:txBody>
                    <a:bodyPr/>
                    <a:lstStyle/>
                    <a:p>
                      <a:pPr marL="0" indent="7938">
                        <a:lnSpc>
                          <a:spcPct val="90000"/>
                        </a:lnSpc>
                        <a:tabLst/>
                      </a:pPr>
                      <a:r>
                        <a:rPr lang="en-US" sz="900" b="1" dirty="0"/>
                        <a:t>Oxaliplatin-based chemotherapy</a:t>
                      </a:r>
                      <a:endParaRPr lang="en-US" sz="900" b="1" baseline="30000" dirty="0"/>
                    </a:p>
                  </a:txBody>
                  <a:tcPr marL="55440" marR="55440" marT="79200" marB="75600" anchor="ctr"/>
                </a:tc>
                <a:tc>
                  <a:txBody>
                    <a:bodyPr/>
                    <a:lstStyle/>
                    <a:p>
                      <a:pPr algn="ctr">
                        <a:lnSpc>
                          <a:spcPct val="90000"/>
                        </a:lnSpc>
                      </a:pPr>
                      <a:r>
                        <a:rPr lang="en-US" sz="900" dirty="0"/>
                        <a:t>28 (9.3)</a:t>
                      </a:r>
                    </a:p>
                  </a:txBody>
                  <a:tcPr marL="55440" marR="55440" marT="79200" marB="75600" anchor="ctr"/>
                </a:tc>
                <a:tc>
                  <a:txBody>
                    <a:bodyPr/>
                    <a:lstStyle/>
                    <a:p>
                      <a:pPr algn="ctr">
                        <a:lnSpc>
                          <a:spcPct val="90000"/>
                        </a:lnSpc>
                      </a:pPr>
                      <a:r>
                        <a:rPr lang="en-US" sz="900" dirty="0"/>
                        <a:t>14 (9.20</a:t>
                      </a:r>
                    </a:p>
                  </a:txBody>
                  <a:tcPr marL="55440" marR="55440" marT="79200" marB="75600" anchor="ctr"/>
                </a:tc>
                <a:extLst>
                  <a:ext uri="{0D108BD9-81ED-4DB2-BD59-A6C34878D82A}">
                    <a16:rowId xmlns:a16="http://schemas.microsoft.com/office/drawing/2014/main" val="3930020584"/>
                  </a:ext>
                </a:extLst>
              </a:tr>
            </a:tbl>
          </a:graphicData>
        </a:graphic>
      </p:graphicFrame>
      <p:sp>
        <p:nvSpPr>
          <p:cNvPr id="28" name="TextBox 27">
            <a:extLst>
              <a:ext uri="{FF2B5EF4-FFF2-40B4-BE49-F238E27FC236}">
                <a16:creationId xmlns:a16="http://schemas.microsoft.com/office/drawing/2014/main" id="{9D81BA7D-910B-5344-9C2A-CE09831A460D}"/>
              </a:ext>
            </a:extLst>
          </p:cNvPr>
          <p:cNvSpPr txBox="1"/>
          <p:nvPr/>
        </p:nvSpPr>
        <p:spPr>
          <a:xfrm>
            <a:off x="6568711" y="3373448"/>
            <a:ext cx="4824536" cy="83100"/>
          </a:xfrm>
          <a:prstGeom prst="rect">
            <a:avLst/>
          </a:prstGeom>
          <a:solidFill>
            <a:schemeClr val="bg1"/>
          </a:solidFill>
        </p:spPr>
        <p:txBody>
          <a:bodyPr wrap="square" lIns="0" tIns="0" rIns="0" bIns="0" rtlCol="0">
            <a:spAutoFit/>
          </a:bodyPr>
          <a:lstStyle/>
          <a:p>
            <a:pPr>
              <a:lnSpc>
                <a:spcPct val="90000"/>
              </a:lnSpc>
            </a:pPr>
            <a:r>
              <a:rPr lang="en-GB" sz="600" baseline="30000" dirty="0">
                <a:solidFill>
                  <a:schemeClr val="tx2"/>
                </a:solidFill>
                <a:latin typeface="Calibri" panose="020F0502020204030204" pitchFamily="34" charset="0"/>
                <a:cs typeface="Calibri" panose="020F0502020204030204" pitchFamily="34" charset="0"/>
              </a:rPr>
              <a:t>a</a:t>
            </a:r>
            <a:r>
              <a:rPr lang="en-GB" sz="600" dirty="0">
                <a:solidFill>
                  <a:schemeClr val="tx2"/>
                </a:solidFill>
                <a:latin typeface="Calibri" panose="020F0502020204030204" pitchFamily="34" charset="0"/>
                <a:cs typeface="Calibri" panose="020F0502020204030204" pitchFamily="34" charset="0"/>
              </a:rPr>
              <a:t> One-sided p for testing difference. Data </a:t>
            </a:r>
            <a:r>
              <a:rPr lang="en-GB" sz="600" dirty="0" err="1">
                <a:solidFill>
                  <a:schemeClr val="tx2"/>
                </a:solidFill>
                <a:latin typeface="Calibri" panose="020F0502020204030204" pitchFamily="34" charset="0"/>
                <a:cs typeface="Calibri" panose="020F0502020204030204" pitchFamily="34" charset="0"/>
              </a:rPr>
              <a:t>cutoff</a:t>
            </a:r>
            <a:r>
              <a:rPr lang="en-GB" sz="600" dirty="0">
                <a:solidFill>
                  <a:schemeClr val="tx2"/>
                </a:solidFill>
                <a:latin typeface="Calibri" panose="020F0502020204030204" pitchFamily="34" charset="0"/>
                <a:cs typeface="Calibri" panose="020F0502020204030204" pitchFamily="34" charset="0"/>
              </a:rPr>
              <a:t>: June 30, 2020 (second-interim analysis) </a:t>
            </a:r>
          </a:p>
        </p:txBody>
      </p:sp>
      <p:sp>
        <p:nvSpPr>
          <p:cNvPr id="29" name="TextBox 28">
            <a:extLst>
              <a:ext uri="{FF2B5EF4-FFF2-40B4-BE49-F238E27FC236}">
                <a16:creationId xmlns:a16="http://schemas.microsoft.com/office/drawing/2014/main" id="{42422C48-EE82-464B-8861-EE72535B45DF}"/>
              </a:ext>
            </a:extLst>
          </p:cNvPr>
          <p:cNvSpPr txBox="1"/>
          <p:nvPr/>
        </p:nvSpPr>
        <p:spPr>
          <a:xfrm>
            <a:off x="6639150" y="6265542"/>
            <a:ext cx="4824536" cy="415498"/>
          </a:xfrm>
          <a:prstGeom prst="rect">
            <a:avLst/>
          </a:prstGeom>
          <a:noFill/>
        </p:spPr>
        <p:txBody>
          <a:bodyPr wrap="square" lIns="0" tIns="0" rIns="0" bIns="0" rtlCol="0">
            <a:spAutoFit/>
          </a:bodyPr>
          <a:lstStyle/>
          <a:p>
            <a:pPr>
              <a:lnSpc>
                <a:spcPct val="90000"/>
              </a:lnSpc>
            </a:pPr>
            <a:r>
              <a:rPr lang="en-GB" sz="600" baseline="30000" dirty="0">
                <a:solidFill>
                  <a:schemeClr val="tx2"/>
                </a:solidFill>
                <a:latin typeface="Calibri" panose="020F0502020204030204" pitchFamily="34" charset="0"/>
                <a:cs typeface="Calibri" panose="020F0502020204030204" pitchFamily="34" charset="0"/>
              </a:rPr>
              <a:t>a</a:t>
            </a:r>
            <a:r>
              <a:rPr lang="en-GB" sz="600" dirty="0">
                <a:solidFill>
                  <a:schemeClr val="tx2"/>
                </a:solidFill>
                <a:latin typeface="Calibri" panose="020F0502020204030204" pitchFamily="34" charset="0"/>
                <a:cs typeface="Calibri" panose="020F0502020204030204" pitchFamily="34" charset="0"/>
              </a:rPr>
              <a:t> One-sided p for testing difference. </a:t>
            </a:r>
            <a:r>
              <a:rPr lang="en-GB" sz="600" baseline="30000" dirty="0">
                <a:solidFill>
                  <a:schemeClr val="tx2"/>
                </a:solidFill>
                <a:latin typeface="Calibri" panose="020F0502020204030204" pitchFamily="34" charset="0"/>
                <a:cs typeface="Calibri" panose="020F0502020204030204" pitchFamily="34" charset="0"/>
              </a:rPr>
              <a:t>b</a:t>
            </a:r>
            <a:r>
              <a:rPr lang="en-GB" sz="600" dirty="0">
                <a:solidFill>
                  <a:schemeClr val="tx2"/>
                </a:solidFill>
                <a:latin typeface="Calibri" panose="020F0502020204030204" pitchFamily="34" charset="0"/>
                <a:cs typeface="Calibri" panose="020F0502020204030204" pitchFamily="34" charset="0"/>
              </a:rPr>
              <a:t> Duration of stable disease ≥23 weeks (stable disease within 24-week scan window or later). </a:t>
            </a:r>
            <a:r>
              <a:rPr lang="en-GB" sz="600" baseline="30000" dirty="0">
                <a:solidFill>
                  <a:schemeClr val="tx2"/>
                </a:solidFill>
                <a:latin typeface="Calibri" panose="020F0502020204030204" pitchFamily="34" charset="0"/>
                <a:cs typeface="Calibri" panose="020F0502020204030204" pitchFamily="34" charset="0"/>
              </a:rPr>
              <a:t>c</a:t>
            </a:r>
            <a:r>
              <a:rPr lang="en-GB" sz="600" dirty="0">
                <a:solidFill>
                  <a:schemeClr val="tx2"/>
                </a:solidFill>
                <a:latin typeface="Calibri" panose="020F0502020204030204" pitchFamily="34" charset="0"/>
                <a:cs typeface="Calibri" panose="020F0502020204030204" pitchFamily="34" charset="0"/>
              </a:rPr>
              <a:t> Includes patients </a:t>
            </a:r>
            <a:br>
              <a:rPr lang="en-GB" sz="600" dirty="0">
                <a:solidFill>
                  <a:schemeClr val="tx2"/>
                </a:solidFill>
                <a:latin typeface="Calibri" panose="020F0502020204030204" pitchFamily="34" charset="0"/>
                <a:cs typeface="Calibri" panose="020F0502020204030204" pitchFamily="34" charset="0"/>
              </a:rPr>
            </a:br>
            <a:r>
              <a:rPr lang="en-GB" sz="600" dirty="0">
                <a:solidFill>
                  <a:schemeClr val="tx2"/>
                </a:solidFill>
                <a:latin typeface="Calibri" panose="020F0502020204030204" pitchFamily="34" charset="0"/>
                <a:cs typeface="Calibri" panose="020F0502020204030204" pitchFamily="34" charset="0"/>
              </a:rPr>
              <a:t>with a baseline assessment (by investigator or blinded independent central review) but no postbaseline assessment on the data </a:t>
            </a:r>
            <a:r>
              <a:rPr lang="en-GB" sz="600" dirty="0" err="1">
                <a:solidFill>
                  <a:schemeClr val="tx2"/>
                </a:solidFill>
                <a:latin typeface="Calibri" panose="020F0502020204030204" pitchFamily="34" charset="0"/>
                <a:cs typeface="Calibri" panose="020F0502020204030204" pitchFamily="34" charset="0"/>
              </a:rPr>
              <a:t>cutoff</a:t>
            </a:r>
            <a:r>
              <a:rPr lang="en-GB" sz="600" dirty="0">
                <a:solidFill>
                  <a:schemeClr val="tx2"/>
                </a:solidFill>
                <a:latin typeface="Calibri" panose="020F0502020204030204" pitchFamily="34" charset="0"/>
                <a:cs typeface="Calibri" panose="020F0502020204030204" pitchFamily="34" charset="0"/>
              </a:rPr>
              <a:t> date, including discontinuation or death before the first postbaseline scan. </a:t>
            </a:r>
            <a:r>
              <a:rPr lang="en-GB" sz="600" baseline="30000" dirty="0">
                <a:solidFill>
                  <a:schemeClr val="tx2"/>
                </a:solidFill>
                <a:latin typeface="Calibri" panose="020F0502020204030204" pitchFamily="34" charset="0"/>
                <a:cs typeface="Calibri" panose="020F0502020204030204" pitchFamily="34" charset="0"/>
              </a:rPr>
              <a:t>d</a:t>
            </a:r>
            <a:r>
              <a:rPr lang="en-GB" sz="600" dirty="0">
                <a:solidFill>
                  <a:schemeClr val="tx2"/>
                </a:solidFill>
                <a:latin typeface="Calibri" panose="020F0502020204030204" pitchFamily="34" charset="0"/>
                <a:cs typeface="Calibri" panose="020F0502020204030204" pitchFamily="34" charset="0"/>
              </a:rPr>
              <a:t> Assessed in the 38 patients in the pembrolizumab group and 2 patients in the placebo </a:t>
            </a:r>
            <a:br>
              <a:rPr lang="en-GB" sz="600" dirty="0">
                <a:solidFill>
                  <a:schemeClr val="tx2"/>
                </a:solidFill>
                <a:latin typeface="Calibri" panose="020F0502020204030204" pitchFamily="34" charset="0"/>
                <a:cs typeface="Calibri" panose="020F0502020204030204" pitchFamily="34" charset="0"/>
              </a:rPr>
            </a:br>
            <a:r>
              <a:rPr lang="en-GB" sz="600" dirty="0">
                <a:solidFill>
                  <a:schemeClr val="tx2"/>
                </a:solidFill>
                <a:latin typeface="Calibri" panose="020F0502020204030204" pitchFamily="34" charset="0"/>
                <a:cs typeface="Calibri" panose="020F0502020204030204" pitchFamily="34" charset="0"/>
              </a:rPr>
              <a:t>group who had a confirmed complete response or partial response. Data </a:t>
            </a:r>
            <a:r>
              <a:rPr lang="en-GB" sz="600" dirty="0" err="1">
                <a:solidFill>
                  <a:schemeClr val="tx2"/>
                </a:solidFill>
                <a:latin typeface="Calibri" panose="020F0502020204030204" pitchFamily="34" charset="0"/>
                <a:cs typeface="Calibri" panose="020F0502020204030204" pitchFamily="34" charset="0"/>
              </a:rPr>
              <a:t>cutoff</a:t>
            </a:r>
            <a:r>
              <a:rPr lang="en-GB" sz="600" dirty="0">
                <a:solidFill>
                  <a:schemeClr val="tx2"/>
                </a:solidFill>
                <a:latin typeface="Calibri" panose="020F0502020204030204" pitchFamily="34" charset="0"/>
                <a:cs typeface="Calibri" panose="020F0502020204030204" pitchFamily="34" charset="0"/>
              </a:rPr>
              <a:t>: June 30, 2020 (second-interim analysis) </a:t>
            </a:r>
            <a:br>
              <a:rPr lang="en-GB" sz="600" dirty="0">
                <a:solidFill>
                  <a:schemeClr val="tx2"/>
                </a:solidFill>
                <a:latin typeface="Calibri" panose="020F0502020204030204" pitchFamily="34" charset="0"/>
                <a:cs typeface="Calibri" panose="020F0502020204030204" pitchFamily="34" charset="0"/>
              </a:rPr>
            </a:br>
            <a:endParaRPr lang="en-GB" sz="600" dirty="0">
              <a:solidFill>
                <a:schemeClr val="tx2"/>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958B50B-B259-E840-BC5D-B1A0805E3709}"/>
              </a:ext>
            </a:extLst>
          </p:cNvPr>
          <p:cNvSpPr txBox="1"/>
          <p:nvPr/>
        </p:nvSpPr>
        <p:spPr>
          <a:xfrm>
            <a:off x="332730" y="3102052"/>
            <a:ext cx="5959565" cy="332399"/>
          </a:xfrm>
          <a:prstGeom prst="rect">
            <a:avLst/>
          </a:prstGeom>
          <a:noFill/>
        </p:spPr>
        <p:txBody>
          <a:bodyPr wrap="square" lIns="0" tIns="0" rIns="0" bIns="0" rtlCol="0">
            <a:spAutoFit/>
          </a:bodyPr>
          <a:lstStyle/>
          <a:p>
            <a:pPr>
              <a:lnSpc>
                <a:spcPct val="90000"/>
              </a:lnSpc>
            </a:pPr>
            <a:r>
              <a:rPr lang="en-GB" sz="600" dirty="0">
                <a:solidFill>
                  <a:schemeClr val="tx2"/>
                </a:solidFill>
                <a:latin typeface="Calibri" panose="020F0502020204030204" pitchFamily="34" charset="0"/>
                <a:cs typeface="Calibri" panose="020F0502020204030204" pitchFamily="34" charset="0"/>
              </a:rPr>
              <a:t>n (%) unless otherwise specified. Percentages may not equal 100 because of rounding. </a:t>
            </a:r>
            <a:r>
              <a:rPr lang="en-GB" sz="600" baseline="30000" dirty="0">
                <a:solidFill>
                  <a:schemeClr val="tx2"/>
                </a:solidFill>
                <a:latin typeface="Calibri" panose="020F0502020204030204" pitchFamily="34" charset="0"/>
                <a:cs typeface="Calibri" panose="020F0502020204030204" pitchFamily="34" charset="0"/>
              </a:rPr>
              <a:t>a</a:t>
            </a:r>
            <a:r>
              <a:rPr lang="en-GB" sz="600" dirty="0">
                <a:solidFill>
                  <a:schemeClr val="tx2"/>
                </a:solidFill>
                <a:latin typeface="Calibri" panose="020F0502020204030204" pitchFamily="34" charset="0"/>
                <a:cs typeface="Calibri" panose="020F0502020204030204" pitchFamily="34" charset="0"/>
              </a:rPr>
              <a:t> Region for China includes China Mainland, Hong Kong, and Taiwan; region for ex-China includes Republic of Korea and Malaysia. </a:t>
            </a:r>
            <a:r>
              <a:rPr lang="en-GB" sz="600" baseline="30000" dirty="0">
                <a:solidFill>
                  <a:schemeClr val="tx2"/>
                </a:solidFill>
                <a:latin typeface="Calibri" panose="020F0502020204030204" pitchFamily="34" charset="0"/>
                <a:cs typeface="Calibri" panose="020F0502020204030204" pitchFamily="34" charset="0"/>
              </a:rPr>
              <a:t>b</a:t>
            </a:r>
            <a:r>
              <a:rPr lang="en-GB" sz="600" dirty="0">
                <a:solidFill>
                  <a:schemeClr val="tx2"/>
                </a:solidFill>
                <a:latin typeface="Calibri" panose="020F0502020204030204" pitchFamily="34" charset="0"/>
                <a:cs typeface="Calibri" panose="020F0502020204030204" pitchFamily="34" charset="0"/>
              </a:rPr>
              <a:t> Hepatitis B status was collected from the electronic case report form and positive was defined as hepatitis B surface antigen positive and/or detectable HBV DNA based on investigator assessment. </a:t>
            </a:r>
            <a:r>
              <a:rPr lang="en-GB" sz="600" baseline="30000" dirty="0">
                <a:solidFill>
                  <a:schemeClr val="tx2"/>
                </a:solidFill>
                <a:latin typeface="Calibri" panose="020F0502020204030204" pitchFamily="34" charset="0"/>
                <a:cs typeface="Calibri" panose="020F0502020204030204" pitchFamily="34" charset="0"/>
              </a:rPr>
              <a:t>c</a:t>
            </a:r>
            <a:r>
              <a:rPr lang="en-GB" sz="600" dirty="0">
                <a:solidFill>
                  <a:schemeClr val="tx2"/>
                </a:solidFill>
                <a:latin typeface="Calibri" panose="020F0502020204030204" pitchFamily="34" charset="0"/>
                <a:cs typeface="Calibri" panose="020F0502020204030204" pitchFamily="34" charset="0"/>
              </a:rPr>
              <a:t> Hepatitis C was collected from the electronic case report form and positive was defined as anti–hepatitis C antibody positive and detectable HCV RNA based on investigator assessment</a:t>
            </a:r>
          </a:p>
        </p:txBody>
      </p:sp>
    </p:spTree>
    <p:extLst>
      <p:ext uri="{BB962C8B-B14F-4D97-AF65-F5344CB8AC3E}">
        <p14:creationId xmlns:p14="http://schemas.microsoft.com/office/powerpoint/2010/main" val="378928198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00" y="246566"/>
            <a:ext cx="8740800" cy="807285"/>
          </a:xfrm>
        </p:spPr>
        <p:txBody>
          <a:bodyPr/>
          <a:lstStyle/>
          <a:p>
            <a:r>
              <a:rPr lang="en-GB" dirty="0"/>
              <a:t>Barcelona Clinic Liver Cancer (BCLC)</a:t>
            </a:r>
            <a:br>
              <a:rPr lang="en-GB" dirty="0"/>
            </a:br>
            <a:r>
              <a:rPr lang="en-GB" dirty="0"/>
              <a:t>Staging and Treatment Strategy</a:t>
            </a:r>
            <a:r>
              <a:rPr lang="en-GB" baseline="30000" dirty="0"/>
              <a:t>1</a:t>
            </a:r>
          </a:p>
        </p:txBody>
      </p:sp>
      <p:sp>
        <p:nvSpPr>
          <p:cNvPr id="5" name="Content Placeholder 4">
            <a:extLst>
              <a:ext uri="{FF2B5EF4-FFF2-40B4-BE49-F238E27FC236}">
                <a16:creationId xmlns:a16="http://schemas.microsoft.com/office/drawing/2014/main" id="{57414BE1-552E-4ABF-A4EB-D31CA9257D33}"/>
              </a:ext>
            </a:extLst>
          </p:cNvPr>
          <p:cNvSpPr>
            <a:spLocks noGrp="1"/>
          </p:cNvSpPr>
          <p:nvPr>
            <p:ph sz="quarter" idx="15"/>
          </p:nvPr>
        </p:nvSpPr>
        <p:spPr>
          <a:xfrm>
            <a:off x="620184" y="6356351"/>
            <a:ext cx="10606616" cy="365125"/>
          </a:xfrm>
        </p:spPr>
        <p:txBody>
          <a:bodyPr/>
          <a:lstStyle/>
          <a:p>
            <a:r>
              <a:rPr lang="en-GB" altLang="en-US" dirty="0"/>
              <a:t>HCC, hepatocellular carcinoma; mo, months; PS, performance status; RCT, randomised controlled trial; TACE, transarterial chemoembolisation; yr, year</a:t>
            </a:r>
          </a:p>
          <a:p>
            <a:r>
              <a:rPr lang="en-GB" altLang="en-US" dirty="0" err="1"/>
              <a:t>Bruix</a:t>
            </a:r>
            <a:r>
              <a:rPr lang="en-GB" altLang="en-US" dirty="0"/>
              <a:t> J, et al. Gastroenterology. 2016;150:835-53</a:t>
            </a:r>
            <a:endParaRPr lang="en-GB" dirty="0"/>
          </a:p>
        </p:txBody>
      </p:sp>
      <p:cxnSp>
        <p:nvCxnSpPr>
          <p:cNvPr id="83" name="Straight Arrow Connector 82"/>
          <p:cNvCxnSpPr/>
          <p:nvPr/>
        </p:nvCxnSpPr>
        <p:spPr bwMode="auto">
          <a:xfrm flipH="1">
            <a:off x="4287086" y="4499714"/>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84" name="Straight Arrow Connector 83"/>
          <p:cNvCxnSpPr/>
          <p:nvPr/>
        </p:nvCxnSpPr>
        <p:spPr bwMode="auto">
          <a:xfrm flipH="1">
            <a:off x="4955474" y="4497221"/>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4" name="Straight Arrow Connector 63"/>
          <p:cNvCxnSpPr/>
          <p:nvPr/>
        </p:nvCxnSpPr>
        <p:spPr bwMode="auto">
          <a:xfrm flipH="1">
            <a:off x="3482031" y="3011705"/>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5" name="Straight Arrow Connector 64"/>
          <p:cNvCxnSpPr/>
          <p:nvPr/>
        </p:nvCxnSpPr>
        <p:spPr bwMode="auto">
          <a:xfrm flipH="1">
            <a:off x="4648028" y="3009418"/>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6" name="Straight Arrow Connector 145"/>
          <p:cNvCxnSpPr/>
          <p:nvPr/>
        </p:nvCxnSpPr>
        <p:spPr bwMode="auto">
          <a:xfrm flipH="1">
            <a:off x="2106534" y="3014632"/>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6" name="Straight Arrow Connector 165"/>
          <p:cNvCxnSpPr/>
          <p:nvPr/>
        </p:nvCxnSpPr>
        <p:spPr bwMode="auto">
          <a:xfrm flipH="1">
            <a:off x="4955474" y="4830951"/>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7" name="Straight Arrow Connector 166"/>
          <p:cNvCxnSpPr/>
          <p:nvPr/>
        </p:nvCxnSpPr>
        <p:spPr bwMode="auto">
          <a:xfrm flipH="1">
            <a:off x="4271901" y="4835957"/>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66" name="Rectangle 65"/>
          <p:cNvSpPr/>
          <p:nvPr/>
        </p:nvSpPr>
        <p:spPr bwMode="auto">
          <a:xfrm>
            <a:off x="5077481" y="1412875"/>
            <a:ext cx="2128909" cy="324608"/>
          </a:xfrm>
          <a:prstGeom prst="rect">
            <a:avLst/>
          </a:prstGeom>
          <a:solidFill>
            <a:schemeClr val="accent1"/>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1"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HCC</a:t>
            </a:r>
          </a:p>
        </p:txBody>
      </p:sp>
      <p:sp>
        <p:nvSpPr>
          <p:cNvPr id="71" name="Rectangle 70"/>
          <p:cNvSpPr/>
          <p:nvPr/>
        </p:nvSpPr>
        <p:spPr bwMode="auto">
          <a:xfrm>
            <a:off x="1199458" y="2118019"/>
            <a:ext cx="1791333" cy="906955"/>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Very early stage (0)</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Single ≤2 cm</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Child–Pugh A, PS 0</a:t>
            </a:r>
          </a:p>
        </p:txBody>
      </p:sp>
      <p:sp>
        <p:nvSpPr>
          <p:cNvPr id="72" name="Rectangle 71"/>
          <p:cNvSpPr/>
          <p:nvPr/>
        </p:nvSpPr>
        <p:spPr bwMode="auto">
          <a:xfrm>
            <a:off x="3216139" y="2118019"/>
            <a:ext cx="1768132" cy="906955"/>
          </a:xfrm>
          <a:prstGeom prst="rect">
            <a:avLst/>
          </a:prstGeom>
          <a:solidFill>
            <a:schemeClr val="accent5"/>
          </a:solidFill>
          <a:ln w="9525" cap="flat" cmpd="sng" algn="ctr">
            <a:noFill/>
            <a:prstDash val="solid"/>
            <a:round/>
            <a:headEnd type="none" w="med" len="med"/>
            <a:tailEnd type="none" w="med" len="med"/>
          </a:ln>
          <a:effectLst/>
        </p:spPr>
        <p:txBody>
          <a:bodyPr lIns="0" rIns="0"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Early stage (A)</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Single or 3 nodules </a:t>
            </a:r>
            <a:r>
              <a:rPr lang="en-GB" sz="1200" dirty="0">
                <a:solidFill>
                  <a:srgbClr val="000000"/>
                </a:solidFill>
                <a:latin typeface="Calibri" panose="020F0502020204030204" pitchFamily="34" charset="0"/>
                <a:ea typeface="ヒラギノ角ゴ Pro W3" charset="0"/>
                <a:cs typeface="ヒラギノ角ゴ Pro W3" charset="0"/>
              </a:rPr>
              <a:t>≤</a:t>
            </a: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3 cm</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Child–Pugh A-B, PS 0</a:t>
            </a:r>
          </a:p>
        </p:txBody>
      </p:sp>
      <p:sp>
        <p:nvSpPr>
          <p:cNvPr id="73" name="Rectangle 72"/>
          <p:cNvSpPr/>
          <p:nvPr/>
        </p:nvSpPr>
        <p:spPr bwMode="auto">
          <a:xfrm>
            <a:off x="5224543" y="2118019"/>
            <a:ext cx="1768132" cy="906955"/>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Intermediate stage (B)</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Multinodular, </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Child–Pugh A-B, PS 0 </a:t>
            </a:r>
          </a:p>
        </p:txBody>
      </p:sp>
      <p:sp>
        <p:nvSpPr>
          <p:cNvPr id="74" name="Rectangle 73"/>
          <p:cNvSpPr/>
          <p:nvPr/>
        </p:nvSpPr>
        <p:spPr bwMode="auto">
          <a:xfrm>
            <a:off x="7207638" y="2118019"/>
            <a:ext cx="1872140" cy="906955"/>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Advanced stage (C)</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Portal invasion, Extrahepatic spread, Child‑Pugh A-B, PS 1-2</a:t>
            </a:r>
          </a:p>
        </p:txBody>
      </p:sp>
      <p:sp>
        <p:nvSpPr>
          <p:cNvPr id="75" name="Rectangle 36"/>
          <p:cNvSpPr>
            <a:spLocks noChangeArrowheads="1"/>
          </p:cNvSpPr>
          <p:nvPr/>
        </p:nvSpPr>
        <p:spPr bwMode="auto">
          <a:xfrm>
            <a:off x="3216138" y="3174009"/>
            <a:ext cx="706782" cy="366446"/>
          </a:xfrm>
          <a:prstGeom prst="rect">
            <a:avLst/>
          </a:prstGeom>
          <a:solidFill>
            <a:schemeClr val="accent2"/>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8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Single</a:t>
            </a:r>
          </a:p>
        </p:txBody>
      </p:sp>
      <p:sp>
        <p:nvSpPr>
          <p:cNvPr id="76" name="Rectangle 42"/>
          <p:cNvSpPr>
            <a:spLocks noChangeArrowheads="1"/>
          </p:cNvSpPr>
          <p:nvPr/>
        </p:nvSpPr>
        <p:spPr bwMode="auto">
          <a:xfrm>
            <a:off x="3992258" y="3174009"/>
            <a:ext cx="982751" cy="366446"/>
          </a:xfrm>
          <a:prstGeom prst="rect">
            <a:avLst/>
          </a:prstGeom>
          <a:solidFill>
            <a:schemeClr val="accent2"/>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8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3 nodules ≤3 cm</a:t>
            </a:r>
          </a:p>
        </p:txBody>
      </p:sp>
      <p:sp>
        <p:nvSpPr>
          <p:cNvPr id="77" name="Rectangle 46"/>
          <p:cNvSpPr>
            <a:spLocks noChangeArrowheads="1"/>
          </p:cNvSpPr>
          <p:nvPr/>
        </p:nvSpPr>
        <p:spPr bwMode="auto">
          <a:xfrm>
            <a:off x="2709496" y="3728472"/>
            <a:ext cx="1456109" cy="366446"/>
          </a:xfrm>
          <a:prstGeom prst="rect">
            <a:avLst/>
          </a:prstGeom>
          <a:solidFill>
            <a:schemeClr val="accent2"/>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8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Portal pressure; bilirubin</a:t>
            </a:r>
          </a:p>
        </p:txBody>
      </p:sp>
      <p:sp>
        <p:nvSpPr>
          <p:cNvPr id="78" name="Rectangle 47"/>
          <p:cNvSpPr>
            <a:spLocks noChangeArrowheads="1"/>
          </p:cNvSpPr>
          <p:nvPr/>
        </p:nvSpPr>
        <p:spPr bwMode="auto">
          <a:xfrm>
            <a:off x="4078931" y="4175537"/>
            <a:ext cx="1144086" cy="366446"/>
          </a:xfrm>
          <a:prstGeom prst="rect">
            <a:avLst/>
          </a:prstGeom>
          <a:solidFill>
            <a:schemeClr val="accent2"/>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8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Associated</a:t>
            </a:r>
            <a:b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b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diseases</a:t>
            </a:r>
          </a:p>
        </p:txBody>
      </p:sp>
      <p:sp>
        <p:nvSpPr>
          <p:cNvPr id="93" name="Rectangle 92"/>
          <p:cNvSpPr/>
          <p:nvPr/>
        </p:nvSpPr>
        <p:spPr bwMode="auto">
          <a:xfrm>
            <a:off x="1199464" y="4997284"/>
            <a:ext cx="1319357" cy="369555"/>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Calibri" panose="020F0502020204030204" pitchFamily="34" charset="0"/>
                <a:ea typeface="ヒラギノ角ゴ Pro W3" charset="0"/>
                <a:cs typeface="ヒラギノ角ゴ Pro W3" charset="0"/>
              </a:rPr>
              <a:t>Resection</a:t>
            </a:r>
          </a:p>
        </p:txBody>
      </p:sp>
      <p:sp>
        <p:nvSpPr>
          <p:cNvPr id="98" name="TextBox 104"/>
          <p:cNvSpPr txBox="1">
            <a:spLocks noChangeArrowheads="1"/>
          </p:cNvSpPr>
          <p:nvPr/>
        </p:nvSpPr>
        <p:spPr bwMode="auto">
          <a:xfrm>
            <a:off x="3058926" y="4257735"/>
            <a:ext cx="790601" cy="276999"/>
          </a:xfrm>
          <a:prstGeom prst="rect">
            <a:avLst/>
          </a:prstGeom>
          <a:solidFill>
            <a:schemeClr val="accent3"/>
          </a:solidFill>
          <a:ln>
            <a:noFill/>
          </a:ln>
          <a:effectLst/>
        </p:spPr>
        <p:txBody>
          <a:bodyPr wrap="none">
            <a:spAutoFit/>
          </a:bodyP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Increased</a:t>
            </a:r>
          </a:p>
        </p:txBody>
      </p:sp>
      <p:cxnSp>
        <p:nvCxnSpPr>
          <p:cNvPr id="104" name="Straight Connector 103"/>
          <p:cNvCxnSpPr/>
          <p:nvPr/>
        </p:nvCxnSpPr>
        <p:spPr>
          <a:xfrm>
            <a:off x="2101162" y="1930521"/>
            <a:ext cx="8079029"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bwMode="auto">
          <a:xfrm>
            <a:off x="9249630" y="2118019"/>
            <a:ext cx="1768132" cy="906955"/>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Terminal stage (D)</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Child–Pugh C</a:t>
            </a:r>
          </a:p>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rgbClr val="000000"/>
                </a:solidFill>
                <a:effectLst/>
                <a:uLnTx/>
                <a:uFillTx/>
                <a:latin typeface="Calibri" panose="020F0502020204030204" pitchFamily="34" charset="0"/>
                <a:ea typeface="ヒラギノ角ゴ Pro W3" charset="0"/>
                <a:cs typeface="ヒラギノ角ゴ Pro W3" charset="0"/>
              </a:rPr>
              <a:t>PS 3-4</a:t>
            </a:r>
          </a:p>
        </p:txBody>
      </p:sp>
      <p:cxnSp>
        <p:nvCxnSpPr>
          <p:cNvPr id="130" name="Straight Arrow Connector 129"/>
          <p:cNvCxnSpPr/>
          <p:nvPr/>
        </p:nvCxnSpPr>
        <p:spPr bwMode="auto">
          <a:xfrm flipH="1">
            <a:off x="6125165" y="1738218"/>
            <a:ext cx="0" cy="389530"/>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1" name="Straight Arrow Connector 130"/>
          <p:cNvCxnSpPr/>
          <p:nvPr/>
        </p:nvCxnSpPr>
        <p:spPr bwMode="auto">
          <a:xfrm flipH="1">
            <a:off x="8133308" y="1922886"/>
            <a:ext cx="0" cy="194765"/>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32" name="Straight Arrow Connector 131"/>
          <p:cNvCxnSpPr/>
          <p:nvPr/>
        </p:nvCxnSpPr>
        <p:spPr bwMode="auto">
          <a:xfrm flipH="1">
            <a:off x="4127085" y="1922886"/>
            <a:ext cx="0" cy="194765"/>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44" name="Rectangle 47"/>
          <p:cNvSpPr>
            <a:spLocks noChangeArrowheads="1"/>
          </p:cNvSpPr>
          <p:nvPr/>
        </p:nvSpPr>
        <p:spPr bwMode="auto">
          <a:xfrm>
            <a:off x="4691351" y="4651313"/>
            <a:ext cx="532323" cy="194765"/>
          </a:xfrm>
          <a:prstGeom prst="rect">
            <a:avLst/>
          </a:prstGeom>
          <a:solidFill>
            <a:schemeClr val="accent4"/>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Yes</a:t>
            </a:r>
          </a:p>
        </p:txBody>
      </p:sp>
      <p:sp>
        <p:nvSpPr>
          <p:cNvPr id="145" name="Rectangle 47"/>
          <p:cNvSpPr>
            <a:spLocks noChangeArrowheads="1"/>
          </p:cNvSpPr>
          <p:nvPr/>
        </p:nvSpPr>
        <p:spPr bwMode="auto">
          <a:xfrm>
            <a:off x="4061870" y="4651313"/>
            <a:ext cx="450427" cy="194765"/>
          </a:xfrm>
          <a:prstGeom prst="rect">
            <a:avLst/>
          </a:prstGeom>
          <a:solidFill>
            <a:schemeClr val="accent3"/>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No</a:t>
            </a:r>
          </a:p>
        </p:txBody>
      </p:sp>
      <p:cxnSp>
        <p:nvCxnSpPr>
          <p:cNvPr id="148" name="Straight Arrow Connector 147"/>
          <p:cNvCxnSpPr/>
          <p:nvPr/>
        </p:nvCxnSpPr>
        <p:spPr bwMode="auto">
          <a:xfrm flipH="1">
            <a:off x="1652083" y="3534687"/>
            <a:ext cx="0" cy="259686"/>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49" name="Straight Arrow Connector 148"/>
          <p:cNvCxnSpPr>
            <a:endCxn id="78" idx="0"/>
          </p:cNvCxnSpPr>
          <p:nvPr/>
        </p:nvCxnSpPr>
        <p:spPr bwMode="auto">
          <a:xfrm>
            <a:off x="4650974" y="3532678"/>
            <a:ext cx="0" cy="642859"/>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0" name="Straight Arrow Connector 149"/>
          <p:cNvCxnSpPr/>
          <p:nvPr/>
        </p:nvCxnSpPr>
        <p:spPr bwMode="auto">
          <a:xfrm>
            <a:off x="3876150" y="4382608"/>
            <a:ext cx="204740" cy="0"/>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54" name="Straight Arrow Connector 153"/>
          <p:cNvCxnSpPr/>
          <p:nvPr/>
        </p:nvCxnSpPr>
        <p:spPr bwMode="auto">
          <a:xfrm>
            <a:off x="1652989" y="3989405"/>
            <a:ext cx="0" cy="561572"/>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60" name="Rectangle 159"/>
          <p:cNvSpPr/>
          <p:nvPr/>
        </p:nvSpPr>
        <p:spPr bwMode="auto">
          <a:xfrm>
            <a:off x="2701639" y="5000033"/>
            <a:ext cx="1842657" cy="366807"/>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Calibri" panose="020F0502020204030204" pitchFamily="34" charset="0"/>
                <a:ea typeface="ヒラギノ角ゴ Pro W3" charset="0"/>
                <a:cs typeface="ヒラギノ角ゴ Pro W3" charset="0"/>
              </a:rPr>
              <a:t>Liver transplantation</a:t>
            </a:r>
          </a:p>
        </p:txBody>
      </p:sp>
      <p:sp>
        <p:nvSpPr>
          <p:cNvPr id="161" name="Rectangle 160"/>
          <p:cNvSpPr/>
          <p:nvPr/>
        </p:nvSpPr>
        <p:spPr bwMode="auto">
          <a:xfrm>
            <a:off x="4673527" y="4997284"/>
            <a:ext cx="921329" cy="366807"/>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Calibri" panose="020F0502020204030204" pitchFamily="34" charset="0"/>
                <a:ea typeface="ヒラギノ角ゴ Pro W3" charset="0"/>
                <a:cs typeface="ヒラギノ角ゴ Pro W3" charset="0"/>
              </a:rPr>
              <a:t>Ablation</a:t>
            </a:r>
          </a:p>
        </p:txBody>
      </p:sp>
      <p:sp>
        <p:nvSpPr>
          <p:cNvPr id="162" name="Rectangle 161"/>
          <p:cNvSpPr/>
          <p:nvPr/>
        </p:nvSpPr>
        <p:spPr bwMode="auto">
          <a:xfrm>
            <a:off x="5771816" y="4509994"/>
            <a:ext cx="1272184" cy="375542"/>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1" fontAlgn="auto" latinLnBrk="0" hangingPunct="1">
              <a:lnSpc>
                <a:spcPct val="90000"/>
              </a:lnSpc>
              <a:spcBef>
                <a:spcPct val="40000"/>
              </a:spcBef>
              <a:spcAft>
                <a:spcPct val="25000"/>
              </a:spcAft>
              <a:buClr>
                <a:srgbClr val="FFFFFF"/>
              </a:buClr>
              <a:buSzTx/>
              <a:buFontTx/>
              <a:buNone/>
              <a:tabLst/>
              <a:defRPr/>
            </a:pPr>
            <a:r>
              <a:rPr kumimoji="1" lang="en-GB" altLang="ja-JP" sz="1200" b="0" i="0" u="none" strike="noStrike" kern="1200" cap="none" spc="0" normalizeH="0" baseline="0" dirty="0">
                <a:ln>
                  <a:noFill/>
                </a:ln>
                <a:solidFill>
                  <a:schemeClr val="bg1"/>
                </a:solidFill>
                <a:effectLst/>
                <a:uLnTx/>
                <a:uFillTx/>
                <a:latin typeface="Calibri" panose="020F0502020204030204" pitchFamily="34" charset="0"/>
                <a:ea typeface="+mn-ea"/>
                <a:cs typeface="+mn-cs"/>
              </a:rPr>
              <a:t>TACE</a:t>
            </a:r>
          </a:p>
        </p:txBody>
      </p:sp>
      <p:sp>
        <p:nvSpPr>
          <p:cNvPr id="163" name="Rectangle 162"/>
          <p:cNvSpPr/>
          <p:nvPr/>
        </p:nvSpPr>
        <p:spPr bwMode="auto">
          <a:xfrm>
            <a:off x="7206390" y="4512743"/>
            <a:ext cx="1843909" cy="372793"/>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1" fontAlgn="auto" latinLnBrk="0" hangingPunct="1">
              <a:lnSpc>
                <a:spcPct val="90000"/>
              </a:lnSpc>
              <a:spcBef>
                <a:spcPct val="40000"/>
              </a:spcBef>
              <a:spcAft>
                <a:spcPct val="25000"/>
              </a:spcAft>
              <a:buClr>
                <a:srgbClr val="FFFFFF"/>
              </a:buClr>
              <a:buSzTx/>
              <a:buFontTx/>
              <a:buNone/>
              <a:tabLst/>
              <a:defRPr/>
            </a:pPr>
            <a:r>
              <a:rPr kumimoji="1" lang="en-GB" altLang="ja-JP" sz="1200" b="0" i="0" u="none" strike="noStrike" kern="1200" cap="none" spc="0" normalizeH="0" baseline="0" dirty="0">
                <a:ln>
                  <a:noFill/>
                </a:ln>
                <a:solidFill>
                  <a:schemeClr val="bg1"/>
                </a:solidFill>
                <a:effectLst/>
                <a:uLnTx/>
                <a:uFillTx/>
                <a:latin typeface="Calibri" panose="020F0502020204030204" pitchFamily="34" charset="0"/>
                <a:ea typeface="+mn-ea"/>
                <a:cs typeface="+mn-cs"/>
              </a:rPr>
              <a:t>Systemic</a:t>
            </a:r>
            <a:r>
              <a:rPr kumimoji="1" lang="en-GB" altLang="ja-JP" sz="1200" b="0" i="0" u="none" strike="noStrike" kern="1200" cap="none" spc="0" normalizeH="0" dirty="0">
                <a:ln>
                  <a:noFill/>
                </a:ln>
                <a:solidFill>
                  <a:schemeClr val="bg1"/>
                </a:solidFill>
                <a:effectLst/>
                <a:uLnTx/>
                <a:uFillTx/>
                <a:latin typeface="Calibri" panose="020F0502020204030204" pitchFamily="34" charset="0"/>
                <a:ea typeface="+mn-ea"/>
                <a:cs typeface="+mn-cs"/>
              </a:rPr>
              <a:t> Therapy</a:t>
            </a:r>
            <a:endParaRPr kumimoji="1" lang="en-GB" altLang="ja-JP" sz="1200" b="0" i="0" u="none" strike="noStrike" kern="1200" cap="none" spc="0" normalizeH="0" baseline="30000" dirty="0">
              <a:ln>
                <a:noFill/>
              </a:ln>
              <a:solidFill>
                <a:schemeClr val="bg1"/>
              </a:solidFill>
              <a:effectLst/>
              <a:uLnTx/>
              <a:uFillTx/>
              <a:latin typeface="Calibri" panose="020F0502020204030204" pitchFamily="34" charset="0"/>
              <a:ea typeface="+mn-ea"/>
              <a:cs typeface="+mn-cs"/>
            </a:endParaRPr>
          </a:p>
        </p:txBody>
      </p:sp>
      <p:cxnSp>
        <p:nvCxnSpPr>
          <p:cNvPr id="164" name="Straight Arrow Connector 163"/>
          <p:cNvCxnSpPr/>
          <p:nvPr/>
        </p:nvCxnSpPr>
        <p:spPr bwMode="auto">
          <a:xfrm>
            <a:off x="6127606" y="3015514"/>
            <a:ext cx="0" cy="1484107"/>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8" name="Straight Arrow Connector 167"/>
          <p:cNvCxnSpPr/>
          <p:nvPr/>
        </p:nvCxnSpPr>
        <p:spPr bwMode="auto">
          <a:xfrm>
            <a:off x="8133308" y="3015371"/>
            <a:ext cx="0" cy="1493197"/>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69" name="Straight Arrow Connector 168"/>
          <p:cNvCxnSpPr/>
          <p:nvPr/>
        </p:nvCxnSpPr>
        <p:spPr bwMode="auto">
          <a:xfrm>
            <a:off x="10170959" y="3015371"/>
            <a:ext cx="0" cy="1484107"/>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70" name="Rectangle 7"/>
          <p:cNvSpPr>
            <a:spLocks noChangeArrowheads="1"/>
          </p:cNvSpPr>
          <p:nvPr/>
        </p:nvSpPr>
        <p:spPr bwMode="auto">
          <a:xfrm>
            <a:off x="1199456" y="5436628"/>
            <a:ext cx="4395400" cy="548238"/>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600">
                <a:solidFill>
                  <a:schemeClr val="tx1"/>
                </a:solidFill>
                <a:latin typeface="Times" pitchFamily="18" charset="0"/>
                <a:cs typeface="Arial" pitchFamily="34" charset="0"/>
              </a:defRPr>
            </a:lvl1pPr>
            <a:lvl2pPr marL="742950" indent="-285750" eaLnBrk="0" hangingPunct="0">
              <a:defRPr sz="1600">
                <a:solidFill>
                  <a:schemeClr val="tx1"/>
                </a:solidFill>
                <a:latin typeface="Times" pitchFamily="18" charset="0"/>
                <a:cs typeface="Arial" pitchFamily="34" charset="0"/>
              </a:defRPr>
            </a:lvl2pPr>
            <a:lvl3pPr marL="1143000" indent="-228600" eaLnBrk="0" hangingPunct="0">
              <a:defRPr sz="1600">
                <a:solidFill>
                  <a:schemeClr val="tx1"/>
                </a:solidFill>
                <a:latin typeface="Times" pitchFamily="18" charset="0"/>
                <a:cs typeface="Arial" pitchFamily="34" charset="0"/>
              </a:defRPr>
            </a:lvl3pPr>
            <a:lvl4pPr marL="1600200" indent="-228600" eaLnBrk="0" hangingPunct="0">
              <a:defRPr sz="1600">
                <a:solidFill>
                  <a:schemeClr val="tx1"/>
                </a:solidFill>
                <a:latin typeface="Times" pitchFamily="18" charset="0"/>
                <a:cs typeface="Arial" pitchFamily="34" charset="0"/>
              </a:defRPr>
            </a:lvl4pPr>
            <a:lvl5pPr marL="2057400" indent="-228600" eaLnBrk="0" hangingPunct="0">
              <a:defRPr sz="16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pitchFamily="18" charset="0"/>
                <a:cs typeface="Arial" pitchFamily="34" charset="0"/>
              </a:defRPr>
            </a:lvl9pPr>
          </a:lstStyle>
          <a:p>
            <a:pPr marL="0" marR="0" lvl="0" indent="0" algn="ctr" defTabSz="914400" rtl="0" eaLnBrk="1" fontAlgn="auto" latinLnBrk="0" hangingPunct="1">
              <a:lnSpc>
                <a:spcPct val="90000"/>
              </a:lnSpc>
              <a:spcBef>
                <a:spcPct val="40000"/>
              </a:spcBef>
              <a:spcAft>
                <a:spcPct val="25000"/>
              </a:spcAft>
              <a:buClr>
                <a:srgbClr val="FFFFFF"/>
              </a:buClr>
              <a:buSzTx/>
              <a:buFontTx/>
              <a:buNone/>
              <a:tabLst/>
              <a:defRPr/>
            </a:pPr>
            <a:r>
              <a:rPr kumimoji="1" lang="en-GB" altLang="ja-JP"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5-yr survival: 60% to 80%</a:t>
            </a:r>
          </a:p>
        </p:txBody>
      </p:sp>
      <p:sp>
        <p:nvSpPr>
          <p:cNvPr id="171" name="Rectangle 22"/>
          <p:cNvSpPr>
            <a:spLocks noChangeArrowheads="1"/>
          </p:cNvSpPr>
          <p:nvPr/>
        </p:nvSpPr>
        <p:spPr bwMode="auto">
          <a:xfrm>
            <a:off x="9240007" y="5435196"/>
            <a:ext cx="1852288" cy="544173"/>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nchorCtr="1"/>
          <a:lstStyle>
            <a:lvl1pPr eaLnBrk="0" hangingPunct="0">
              <a:defRPr sz="1600">
                <a:solidFill>
                  <a:schemeClr val="tx1"/>
                </a:solidFill>
                <a:latin typeface="Times" pitchFamily="18" charset="0"/>
                <a:cs typeface="Arial" pitchFamily="34" charset="0"/>
              </a:defRPr>
            </a:lvl1pPr>
            <a:lvl2pPr marL="742950" indent="-285750" eaLnBrk="0" hangingPunct="0">
              <a:defRPr sz="1600">
                <a:solidFill>
                  <a:schemeClr val="tx1"/>
                </a:solidFill>
                <a:latin typeface="Times" pitchFamily="18" charset="0"/>
                <a:cs typeface="Arial" pitchFamily="34" charset="0"/>
              </a:defRPr>
            </a:lvl2pPr>
            <a:lvl3pPr marL="1143000" indent="-228600" eaLnBrk="0" hangingPunct="0">
              <a:defRPr sz="1600">
                <a:solidFill>
                  <a:schemeClr val="tx1"/>
                </a:solidFill>
                <a:latin typeface="Times" pitchFamily="18" charset="0"/>
                <a:cs typeface="Arial" pitchFamily="34" charset="0"/>
              </a:defRPr>
            </a:lvl3pPr>
            <a:lvl4pPr marL="1600200" indent="-228600" eaLnBrk="0" hangingPunct="0">
              <a:defRPr sz="1600">
                <a:solidFill>
                  <a:schemeClr val="tx1"/>
                </a:solidFill>
                <a:latin typeface="Times" pitchFamily="18" charset="0"/>
                <a:cs typeface="Arial" pitchFamily="34" charset="0"/>
              </a:defRPr>
            </a:lvl4pPr>
            <a:lvl5pPr marL="2057400" indent="-228600" eaLnBrk="0" hangingPunct="0">
              <a:defRPr sz="16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pitchFamily="18" charset="0"/>
                <a:cs typeface="Arial" pitchFamily="34" charset="0"/>
              </a:defRPr>
            </a:lvl9pPr>
          </a:lstStyle>
          <a:p>
            <a:pPr marL="0" marR="0" lvl="0" indent="0" algn="ctr" defTabSz="914400" rtl="0" eaLnBrk="1" fontAlgn="auto" latinLnBrk="0" hangingPunct="1">
              <a:lnSpc>
                <a:spcPct val="90000"/>
              </a:lnSpc>
              <a:spcBef>
                <a:spcPct val="35000"/>
              </a:spcBef>
              <a:spcAft>
                <a:spcPct val="25000"/>
              </a:spcAft>
              <a:buClr>
                <a:srgbClr val="8B3D9A"/>
              </a:buClr>
              <a:buSzTx/>
              <a:buFontTx/>
              <a:buNone/>
              <a:tabLst/>
              <a:defRPr/>
            </a:pPr>
            <a:r>
              <a:rPr kumimoji="1" lang="en-GB" altLang="ja-JP"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Symptomatic (20%); survival &lt;3 mo</a:t>
            </a:r>
          </a:p>
        </p:txBody>
      </p:sp>
      <p:sp>
        <p:nvSpPr>
          <p:cNvPr id="172" name="Rectangle 7"/>
          <p:cNvSpPr>
            <a:spLocks noChangeArrowheads="1"/>
          </p:cNvSpPr>
          <p:nvPr/>
        </p:nvSpPr>
        <p:spPr bwMode="auto">
          <a:xfrm>
            <a:off x="5771818" y="5439500"/>
            <a:ext cx="3278480" cy="545375"/>
          </a:xfrm>
          <a:prstGeom prst="rect">
            <a:avLst/>
          </a:pr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Lst>
        </p:spPr>
        <p:txBody>
          <a:bodyPr wrap="none" anchor="ctr" anchorCtr="1"/>
          <a:lstStyle>
            <a:lvl1pPr eaLnBrk="0" hangingPunct="0">
              <a:defRPr sz="1600">
                <a:solidFill>
                  <a:schemeClr val="tx1"/>
                </a:solidFill>
                <a:latin typeface="Times" pitchFamily="18" charset="0"/>
                <a:cs typeface="Arial" pitchFamily="34" charset="0"/>
              </a:defRPr>
            </a:lvl1pPr>
            <a:lvl2pPr marL="742950" indent="-285750" eaLnBrk="0" hangingPunct="0">
              <a:defRPr sz="1600">
                <a:solidFill>
                  <a:schemeClr val="tx1"/>
                </a:solidFill>
                <a:latin typeface="Times" pitchFamily="18" charset="0"/>
                <a:cs typeface="Arial" pitchFamily="34" charset="0"/>
              </a:defRPr>
            </a:lvl2pPr>
            <a:lvl3pPr marL="1143000" indent="-228600" eaLnBrk="0" hangingPunct="0">
              <a:defRPr sz="1600">
                <a:solidFill>
                  <a:schemeClr val="tx1"/>
                </a:solidFill>
                <a:latin typeface="Times" pitchFamily="18" charset="0"/>
                <a:cs typeface="Arial" pitchFamily="34" charset="0"/>
              </a:defRPr>
            </a:lvl3pPr>
            <a:lvl4pPr marL="1600200" indent="-228600" eaLnBrk="0" hangingPunct="0">
              <a:defRPr sz="1600">
                <a:solidFill>
                  <a:schemeClr val="tx1"/>
                </a:solidFill>
                <a:latin typeface="Times" pitchFamily="18" charset="0"/>
                <a:cs typeface="Arial" pitchFamily="34" charset="0"/>
              </a:defRPr>
            </a:lvl4pPr>
            <a:lvl5pPr marL="2057400" indent="-228600" eaLnBrk="0" hangingPunct="0">
              <a:defRPr sz="1600">
                <a:solidFill>
                  <a:schemeClr val="tx1"/>
                </a:solidFill>
                <a:latin typeface="Times" pitchFamily="18" charset="0"/>
                <a:cs typeface="Arial" pitchFamily="34" charset="0"/>
              </a:defRPr>
            </a:lvl5pPr>
            <a:lvl6pPr marL="2514600" indent="-228600" eaLnBrk="0" fontAlgn="base" hangingPunct="0">
              <a:spcBef>
                <a:spcPct val="0"/>
              </a:spcBef>
              <a:spcAft>
                <a:spcPct val="0"/>
              </a:spcAft>
              <a:defRPr sz="1600">
                <a:solidFill>
                  <a:schemeClr val="tx1"/>
                </a:solidFill>
                <a:latin typeface="Times" pitchFamily="18" charset="0"/>
                <a:cs typeface="Arial" pitchFamily="34" charset="0"/>
              </a:defRPr>
            </a:lvl6pPr>
            <a:lvl7pPr marL="2971800" indent="-228600" eaLnBrk="0" fontAlgn="base" hangingPunct="0">
              <a:spcBef>
                <a:spcPct val="0"/>
              </a:spcBef>
              <a:spcAft>
                <a:spcPct val="0"/>
              </a:spcAft>
              <a:defRPr sz="1600">
                <a:solidFill>
                  <a:schemeClr val="tx1"/>
                </a:solidFill>
                <a:latin typeface="Times" pitchFamily="18" charset="0"/>
                <a:cs typeface="Arial" pitchFamily="34" charset="0"/>
              </a:defRPr>
            </a:lvl7pPr>
            <a:lvl8pPr marL="3429000" indent="-228600" eaLnBrk="0" fontAlgn="base" hangingPunct="0">
              <a:spcBef>
                <a:spcPct val="0"/>
              </a:spcBef>
              <a:spcAft>
                <a:spcPct val="0"/>
              </a:spcAft>
              <a:defRPr sz="1600">
                <a:solidFill>
                  <a:schemeClr val="tx1"/>
                </a:solidFill>
                <a:latin typeface="Times" pitchFamily="18" charset="0"/>
                <a:cs typeface="Arial" pitchFamily="34" charset="0"/>
              </a:defRPr>
            </a:lvl8pPr>
            <a:lvl9pPr marL="3886200" indent="-228600" eaLnBrk="0" fontAlgn="base" hangingPunct="0">
              <a:spcBef>
                <a:spcPct val="0"/>
              </a:spcBef>
              <a:spcAft>
                <a:spcPct val="0"/>
              </a:spcAft>
              <a:defRPr sz="1600">
                <a:solidFill>
                  <a:schemeClr val="tx1"/>
                </a:solidFill>
                <a:latin typeface="Times" pitchFamily="18" charset="0"/>
                <a:cs typeface="Arial" pitchFamily="34" charset="0"/>
              </a:defRPr>
            </a:lvl9pPr>
          </a:lstStyle>
          <a:p>
            <a:pPr marL="0" marR="0" lvl="0" indent="0" algn="ctr" defTabSz="914400" rtl="0" eaLnBrk="1" fontAlgn="auto" latinLnBrk="0" hangingPunct="1">
              <a:lnSpc>
                <a:spcPct val="90000"/>
              </a:lnSpc>
              <a:spcBef>
                <a:spcPct val="40000"/>
              </a:spcBef>
              <a:spcAft>
                <a:spcPct val="25000"/>
              </a:spcAft>
              <a:buClr>
                <a:srgbClr val="FFFFFF"/>
              </a:buClr>
              <a:buSzTx/>
              <a:buFontTx/>
              <a:buNone/>
              <a:tabLst/>
              <a:defRPr/>
            </a:pPr>
            <a:r>
              <a:rPr kumimoji="1" lang="en-GB" altLang="ja-JP"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RCTs (50%); 3-yr survival: </a:t>
            </a:r>
            <a:br>
              <a:rPr kumimoji="1" lang="en-GB" altLang="ja-JP"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br>
            <a:r>
              <a:rPr kumimoji="1" lang="en-GB" altLang="ja-JP" sz="1200" b="1"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10% to 40%</a:t>
            </a:r>
          </a:p>
        </p:txBody>
      </p:sp>
      <p:cxnSp>
        <p:nvCxnSpPr>
          <p:cNvPr id="53" name="Straight Arrow Connector 52"/>
          <p:cNvCxnSpPr/>
          <p:nvPr/>
        </p:nvCxnSpPr>
        <p:spPr bwMode="auto">
          <a:xfrm flipH="1">
            <a:off x="10170959" y="1921446"/>
            <a:ext cx="0" cy="194765"/>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54" name="Straight Arrow Connector 53"/>
          <p:cNvCxnSpPr/>
          <p:nvPr/>
        </p:nvCxnSpPr>
        <p:spPr bwMode="auto">
          <a:xfrm flipH="1">
            <a:off x="2111154" y="1921446"/>
            <a:ext cx="0" cy="194765"/>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59" name="Rectangle 46"/>
          <p:cNvSpPr>
            <a:spLocks noChangeArrowheads="1"/>
          </p:cNvSpPr>
          <p:nvPr/>
        </p:nvSpPr>
        <p:spPr bwMode="auto">
          <a:xfrm>
            <a:off x="1199459" y="3174009"/>
            <a:ext cx="1791331" cy="366446"/>
          </a:xfrm>
          <a:prstGeom prst="rect">
            <a:avLst/>
          </a:prstGeom>
          <a:solidFill>
            <a:schemeClr val="accent2"/>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8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chemeClr val="bg1"/>
                </a:solidFill>
                <a:effectLst/>
                <a:uLnTx/>
                <a:uFillTx/>
                <a:latin typeface="Calibri" panose="020F0502020204030204" pitchFamily="34" charset="0"/>
                <a:ea typeface="+mn-ea"/>
                <a:cs typeface="Calibri" panose="020F0502020204030204" pitchFamily="34" charset="0"/>
              </a:rPr>
              <a:t>Candidate for liver transplantation</a:t>
            </a:r>
          </a:p>
        </p:txBody>
      </p:sp>
      <p:sp>
        <p:nvSpPr>
          <p:cNvPr id="60" name="Rectangle 47"/>
          <p:cNvSpPr>
            <a:spLocks noChangeArrowheads="1"/>
          </p:cNvSpPr>
          <p:nvPr/>
        </p:nvSpPr>
        <p:spPr bwMode="auto">
          <a:xfrm>
            <a:off x="1986491" y="3797549"/>
            <a:ext cx="532323" cy="194765"/>
          </a:xfrm>
          <a:prstGeom prst="rect">
            <a:avLst/>
          </a:prstGeom>
          <a:solidFill>
            <a:schemeClr val="accent4"/>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Yes</a:t>
            </a:r>
          </a:p>
        </p:txBody>
      </p:sp>
      <p:sp>
        <p:nvSpPr>
          <p:cNvPr id="61" name="Rectangle 47"/>
          <p:cNvSpPr>
            <a:spLocks noChangeArrowheads="1"/>
          </p:cNvSpPr>
          <p:nvPr/>
        </p:nvSpPr>
        <p:spPr bwMode="auto">
          <a:xfrm>
            <a:off x="1461675" y="3797549"/>
            <a:ext cx="450427" cy="194765"/>
          </a:xfrm>
          <a:prstGeom prst="rect">
            <a:avLst/>
          </a:prstGeom>
          <a:solidFill>
            <a:schemeClr val="accent3"/>
          </a:solidFill>
          <a:ln w="9525" algn="ctr">
            <a:noFill/>
            <a:round/>
            <a:headEnd/>
            <a:tailEnd/>
          </a:ln>
          <a:effectLst/>
        </p:spPr>
        <p:txBody>
          <a:bodyPr anchor="ct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No</a:t>
            </a:r>
          </a:p>
        </p:txBody>
      </p:sp>
      <p:cxnSp>
        <p:nvCxnSpPr>
          <p:cNvPr id="62" name="Straight Arrow Connector 61"/>
          <p:cNvCxnSpPr/>
          <p:nvPr/>
        </p:nvCxnSpPr>
        <p:spPr bwMode="auto">
          <a:xfrm flipH="1">
            <a:off x="2258795" y="3541171"/>
            <a:ext cx="0" cy="259686"/>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9" name="Straight Arrow Connector 68"/>
          <p:cNvCxnSpPr/>
          <p:nvPr/>
        </p:nvCxnSpPr>
        <p:spPr bwMode="auto">
          <a:xfrm>
            <a:off x="2505375" y="3894931"/>
            <a:ext cx="208016" cy="0"/>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70" name="Straight Arrow Connector 69"/>
          <p:cNvCxnSpPr/>
          <p:nvPr/>
        </p:nvCxnSpPr>
        <p:spPr bwMode="auto">
          <a:xfrm flipH="1">
            <a:off x="3471607" y="3532678"/>
            <a:ext cx="0" cy="194765"/>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79" name="TextBox 104"/>
          <p:cNvSpPr txBox="1">
            <a:spLocks noChangeArrowheads="1"/>
          </p:cNvSpPr>
          <p:nvPr/>
        </p:nvSpPr>
        <p:spPr bwMode="auto">
          <a:xfrm>
            <a:off x="2226071" y="4257735"/>
            <a:ext cx="651139" cy="276999"/>
          </a:xfrm>
          <a:prstGeom prst="rect">
            <a:avLst/>
          </a:prstGeom>
          <a:solidFill>
            <a:schemeClr val="accent4"/>
          </a:solidFill>
          <a:ln>
            <a:noFill/>
          </a:ln>
          <a:effectLst/>
        </p:spPr>
        <p:txBody>
          <a:bodyPr wrap="none">
            <a:spAutoFit/>
          </a:bodyPr>
          <a:lstStyle>
            <a:lvl1pPr eaLnBrk="0" hangingPunct="0">
              <a:spcAft>
                <a:spcPts val="600"/>
              </a:spcAft>
              <a:buFont typeface="Arial" pitchFamily="34" charset="0"/>
              <a:buChar char="•"/>
              <a:defRPr sz="2400">
                <a:solidFill>
                  <a:schemeClr val="tx1"/>
                </a:solidFill>
                <a:latin typeface="Arial" pitchFamily="34" charset="0"/>
                <a:cs typeface="Arial" pitchFamily="34" charset="0"/>
              </a:defRPr>
            </a:lvl1pPr>
            <a:lvl2pPr marL="742950" indent="-285750" eaLnBrk="0" hangingPunct="0">
              <a:spcAft>
                <a:spcPts val="600"/>
              </a:spcAft>
              <a:buFont typeface="Arial" pitchFamily="34" charset="0"/>
              <a:buChar char="–"/>
              <a:defRPr sz="2400">
                <a:solidFill>
                  <a:schemeClr val="tx1"/>
                </a:solidFill>
                <a:latin typeface="Arial" pitchFamily="34" charset="0"/>
                <a:cs typeface="Arial" pitchFamily="34" charset="0"/>
              </a:defRPr>
            </a:lvl2pPr>
            <a:lvl3pPr marL="11430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3pPr>
            <a:lvl4pPr marL="16002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4pPr>
            <a:lvl5pPr marL="2057400" indent="-228600" eaLnBrk="0" hangingPunct="0">
              <a:spcAft>
                <a:spcPts val="600"/>
              </a:spcAft>
              <a:buFont typeface="Arial" pitchFamily="34" charset="0"/>
              <a:buChar char="»"/>
              <a:defRPr sz="2400">
                <a:solidFill>
                  <a:schemeClr val="tx1"/>
                </a:solidFill>
                <a:latin typeface="Arial" pitchFamily="34" charset="0"/>
                <a:cs typeface="Arial" pitchFamily="34" charset="0"/>
              </a:defRPr>
            </a:lvl5pPr>
            <a:lvl6pPr marL="25146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6pPr>
            <a:lvl7pPr marL="29718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7pPr>
            <a:lvl8pPr marL="34290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8pPr>
            <a:lvl9pPr marL="3886200" indent="-228600" eaLnBrk="0" fontAlgn="base" hangingPunct="0">
              <a:spcBef>
                <a:spcPct val="0"/>
              </a:spcBef>
              <a:spcAft>
                <a:spcPts val="600"/>
              </a:spcAft>
              <a:buFont typeface="Arial" pitchFamily="34" charset="0"/>
              <a:buChar char="»"/>
              <a:defRPr sz="2400">
                <a:solidFill>
                  <a:schemeClr val="tx1"/>
                </a:solidFill>
                <a:latin typeface="Arial" pitchFamily="34" charset="0"/>
                <a:cs typeface="Arial" pitchFamily="34" charset="0"/>
              </a:defRPr>
            </a:lvl9pPr>
          </a:lstStyle>
          <a:p>
            <a:pPr marL="0" marR="0" lvl="0" indent="0" algn="ctr" defTabSz="914400" rtl="0" eaLnBrk="0" fontAlgn="auto" latinLnBrk="0" hangingPunct="0">
              <a:lnSpc>
                <a:spcPct val="100000"/>
              </a:lnSpc>
              <a:spcBef>
                <a:spcPts val="0"/>
              </a:spcBef>
              <a:spcAft>
                <a:spcPct val="0"/>
              </a:spcAft>
              <a:buClrTx/>
              <a:buSzTx/>
              <a:buFont typeface="Arial" pitchFamily="34" charset="0"/>
              <a:buNone/>
              <a:tabLst/>
              <a:defRPr/>
            </a:pPr>
            <a:r>
              <a:rPr kumimoji="0" lang="en-GB" altLang="en-US" sz="1200" b="0" i="0" u="none" strike="noStrike" kern="1200" cap="none" spc="0" normalizeH="0" baseline="0" dirty="0">
                <a:ln>
                  <a:noFill/>
                </a:ln>
                <a:solidFill>
                  <a:srgbClr val="000000"/>
                </a:solidFill>
                <a:effectLst/>
                <a:uLnTx/>
                <a:uFillTx/>
                <a:latin typeface="Calibri" panose="020F0502020204030204" pitchFamily="34" charset="0"/>
                <a:ea typeface="+mn-ea"/>
                <a:cs typeface="Calibri" panose="020F0502020204030204" pitchFamily="34" charset="0"/>
              </a:rPr>
              <a:t>Normal</a:t>
            </a:r>
          </a:p>
        </p:txBody>
      </p:sp>
      <p:cxnSp>
        <p:nvCxnSpPr>
          <p:cNvPr id="85" name="Straight Arrow Connector 84"/>
          <p:cNvCxnSpPr/>
          <p:nvPr/>
        </p:nvCxnSpPr>
        <p:spPr bwMode="auto">
          <a:xfrm>
            <a:off x="2345468" y="4504386"/>
            <a:ext cx="0" cy="486912"/>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86" name="Rectangle 85"/>
          <p:cNvSpPr/>
          <p:nvPr/>
        </p:nvSpPr>
        <p:spPr bwMode="auto">
          <a:xfrm>
            <a:off x="1199463" y="4550798"/>
            <a:ext cx="868657" cy="366807"/>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sz="1200" b="0" i="0" u="none" strike="noStrike" kern="1200" cap="none" spc="0" normalizeH="0" baseline="0" dirty="0">
                <a:ln>
                  <a:noFill/>
                </a:ln>
                <a:solidFill>
                  <a:schemeClr val="bg1"/>
                </a:solidFill>
                <a:effectLst/>
                <a:uLnTx/>
                <a:uFillTx/>
                <a:latin typeface="Calibri" panose="020F0502020204030204" pitchFamily="34" charset="0"/>
                <a:ea typeface="ヒラギノ角ゴ Pro W3" charset="0"/>
                <a:cs typeface="ヒラギノ角ゴ Pro W3" charset="0"/>
              </a:rPr>
              <a:t>Ablation</a:t>
            </a:r>
          </a:p>
        </p:txBody>
      </p:sp>
      <p:sp>
        <p:nvSpPr>
          <p:cNvPr id="87" name="Rectangle 86"/>
          <p:cNvSpPr/>
          <p:nvPr/>
        </p:nvSpPr>
        <p:spPr bwMode="auto">
          <a:xfrm>
            <a:off x="9255547" y="4512743"/>
            <a:ext cx="1843909" cy="372793"/>
          </a:xfrm>
          <a:prstGeom prst="rect">
            <a:avLst/>
          </a:prstGeom>
          <a:solidFill>
            <a:schemeClr val="accent6"/>
          </a:solidFill>
          <a:ln w="9525" cap="flat" cmpd="sng" algn="ctr">
            <a:noFill/>
            <a:prstDash val="solid"/>
            <a:round/>
            <a:headEnd type="none" w="med" len="med"/>
            <a:tailEnd type="none" w="med" len="med"/>
          </a:ln>
          <a:effectLst/>
        </p:spPr>
        <p:txBody>
          <a:bodyPr anchor="ctr"/>
          <a:lstStyle/>
          <a:p>
            <a:pPr marL="0" marR="0" lvl="0" indent="0" algn="ctr" defTabSz="914400" rtl="0" eaLnBrk="1" fontAlgn="auto" latinLnBrk="0" hangingPunct="1">
              <a:lnSpc>
                <a:spcPct val="90000"/>
              </a:lnSpc>
              <a:spcBef>
                <a:spcPct val="40000"/>
              </a:spcBef>
              <a:spcAft>
                <a:spcPct val="25000"/>
              </a:spcAft>
              <a:buClr>
                <a:srgbClr val="FFFFFF"/>
              </a:buClr>
              <a:buSzTx/>
              <a:buFontTx/>
              <a:buNone/>
              <a:tabLst/>
              <a:defRPr/>
            </a:pPr>
            <a:r>
              <a:rPr kumimoji="1" lang="en-GB" altLang="ja-JP" sz="1200" b="0" i="0" u="none" strike="noStrike" kern="1200" cap="none" spc="0" normalizeH="0" baseline="0" dirty="0">
                <a:ln>
                  <a:noFill/>
                </a:ln>
                <a:solidFill>
                  <a:schemeClr val="bg1"/>
                </a:solidFill>
                <a:effectLst/>
                <a:uLnTx/>
                <a:uFillTx/>
                <a:latin typeface="Calibri" panose="020F0502020204030204" pitchFamily="34" charset="0"/>
                <a:ea typeface="+mn-ea"/>
                <a:cs typeface="+mn-cs"/>
              </a:rPr>
              <a:t>Best Supportive Care</a:t>
            </a:r>
          </a:p>
        </p:txBody>
      </p:sp>
      <p:cxnSp>
        <p:nvCxnSpPr>
          <p:cNvPr id="67" name="Straight Arrow Connector 66"/>
          <p:cNvCxnSpPr/>
          <p:nvPr/>
        </p:nvCxnSpPr>
        <p:spPr bwMode="auto">
          <a:xfrm flipH="1">
            <a:off x="3471604" y="4094918"/>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68" name="Straight Arrow Connector 67"/>
          <p:cNvCxnSpPr/>
          <p:nvPr/>
        </p:nvCxnSpPr>
        <p:spPr bwMode="auto">
          <a:xfrm flipH="1">
            <a:off x="2826261" y="4095421"/>
            <a:ext cx="0" cy="162304"/>
          </a:xfrm>
          <a:prstGeom prst="straightConnector1">
            <a:avLst/>
          </a:prstGeom>
          <a:solidFill>
            <a:schemeClr val="accent1"/>
          </a:solidFill>
          <a:ln w="1905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3" name="Slide Number Placeholder 2">
            <a:extLst>
              <a:ext uri="{FF2B5EF4-FFF2-40B4-BE49-F238E27FC236}">
                <a16:creationId xmlns:a16="http://schemas.microsoft.com/office/drawing/2014/main" id="{ADF036B5-A8DB-41DE-9B5A-C95CEA61DFE0}"/>
              </a:ext>
            </a:extLst>
          </p:cNvPr>
          <p:cNvSpPr>
            <a:spLocks noGrp="1"/>
          </p:cNvSpPr>
          <p:nvPr>
            <p:ph type="sldNum" sz="quarter" idx="4"/>
          </p:nvPr>
        </p:nvSpPr>
        <p:spPr/>
        <p:txBody>
          <a:bodyPr/>
          <a:lstStyle/>
          <a:p>
            <a:fld id="{FCE43C0F-8A7B-3A4B-9DB5-B3472E36E833}" type="slidenum">
              <a:rPr lang="en-GB" smtClean="0"/>
              <a:pPr/>
              <a:t>9</a:t>
            </a:fld>
            <a:endParaRPr lang="en-GB" dirty="0"/>
          </a:p>
        </p:txBody>
      </p:sp>
    </p:spTree>
    <p:extLst>
      <p:ext uri="{BB962C8B-B14F-4D97-AF65-F5344CB8AC3E}">
        <p14:creationId xmlns:p14="http://schemas.microsoft.com/office/powerpoint/2010/main" val="20430195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Survival Based on Meta-Analysis of KEYNOTE-394 and KEYNOTE-240</a:t>
            </a:r>
            <a:endParaRPr lang="en-US" dirty="0"/>
          </a:p>
        </p:txBody>
      </p:sp>
      <p:sp>
        <p:nvSpPr>
          <p:cNvPr id="3" name="Slide Number Placeholder 2">
            <a:extLst>
              <a:ext uri="{FF2B5EF4-FFF2-40B4-BE49-F238E27FC236}">
                <a16:creationId xmlns:a16="http://schemas.microsoft.com/office/drawing/2014/main" id="{3F69B141-0C3B-F14F-A27B-E4C857B0691E}"/>
              </a:ext>
            </a:extLst>
          </p:cNvPr>
          <p:cNvSpPr>
            <a:spLocks noGrp="1"/>
          </p:cNvSpPr>
          <p:nvPr>
            <p:ph type="sldNum" sz="quarter" idx="4"/>
          </p:nvPr>
        </p:nvSpPr>
        <p:spPr/>
        <p:txBody>
          <a:bodyPr/>
          <a:lstStyle/>
          <a:p>
            <a:fld id="{A8B9CA45-7916-481D-8256-1C0A03899043}" type="slidenum">
              <a:rPr lang="en-SG" smtClean="0"/>
              <a:pPr/>
              <a:t>90</a:t>
            </a:fld>
            <a:endParaRPr lang="en-SG"/>
          </a:p>
        </p:txBody>
      </p:sp>
      <p:sp>
        <p:nvSpPr>
          <p:cNvPr id="16" name="Content Placeholder 15">
            <a:extLst>
              <a:ext uri="{FF2B5EF4-FFF2-40B4-BE49-F238E27FC236}">
                <a16:creationId xmlns:a16="http://schemas.microsoft.com/office/drawing/2014/main" id="{9BDEFE1A-75C3-A644-BB10-A09411A968EE}"/>
              </a:ext>
            </a:extLst>
          </p:cNvPr>
          <p:cNvSpPr>
            <a:spLocks noGrp="1"/>
          </p:cNvSpPr>
          <p:nvPr>
            <p:ph sz="quarter" idx="15"/>
          </p:nvPr>
        </p:nvSpPr>
        <p:spPr>
          <a:xfrm>
            <a:off x="620184" y="6309320"/>
            <a:ext cx="10804408" cy="365125"/>
          </a:xfrm>
        </p:spPr>
        <p:txBody>
          <a:bodyPr/>
          <a:lstStyle/>
          <a:p>
            <a:r>
              <a:rPr lang="en-US" dirty="0"/>
              <a:t>Meta-analysis of pooled OS data from KEYNOTE-240 and KEYNOTE-394 was performed using all the patients receiving pembrolizumab or placebo in the intent-to-treat populations of each study</a:t>
            </a:r>
            <a:br>
              <a:rPr lang="en-US" dirty="0"/>
            </a:br>
            <a:r>
              <a:rPr lang="en-US" dirty="0"/>
              <a:t>Data cutoff KEYNOTE-240: January 2, 2019 (final analysis; Finn RS, et al. J </a:t>
            </a:r>
            <a:r>
              <a:rPr lang="en-US" dirty="0" err="1"/>
              <a:t>Clin</a:t>
            </a:r>
            <a:r>
              <a:rPr lang="en-US" dirty="0"/>
              <a:t> </a:t>
            </a:r>
            <a:r>
              <a:rPr lang="en-US" dirty="0" err="1"/>
              <a:t>Oncold</a:t>
            </a:r>
            <a:r>
              <a:rPr lang="en-US" dirty="0"/>
              <a:t> 2020;38:1923-202); KEYNOTE-394: June 30, 2021 (final analysis)</a:t>
            </a:r>
          </a:p>
        </p:txBody>
      </p:sp>
      <p:pic>
        <p:nvPicPr>
          <p:cNvPr id="1026" name="Picture 2"/>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l="10248" t="20555" r="14143" b="18016"/>
          <a:stretch/>
        </p:blipFill>
        <p:spPr bwMode="auto">
          <a:xfrm>
            <a:off x="2044558" y="1317171"/>
            <a:ext cx="8629799" cy="3795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0EAF7290-8199-A641-A624-B22B792071DF}"/>
              </a:ext>
            </a:extLst>
          </p:cNvPr>
          <p:cNvSpPr txBox="1"/>
          <p:nvPr/>
        </p:nvSpPr>
        <p:spPr>
          <a:xfrm>
            <a:off x="1864182" y="5651956"/>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578</a:t>
            </a:r>
          </a:p>
          <a:p>
            <a:pPr algn="ctr"/>
            <a:r>
              <a:rPr lang="en-US" sz="1200" dirty="0">
                <a:latin typeface="Calibri" panose="020F0502020204030204" pitchFamily="34" charset="0"/>
                <a:cs typeface="Calibri" panose="020F0502020204030204" pitchFamily="34" charset="0"/>
              </a:rPr>
              <a:t>288</a:t>
            </a:r>
            <a:endParaRPr lang="en-SG" sz="1200"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0AB453F-165B-2541-B0B0-C09925CC2A5E}"/>
              </a:ext>
            </a:extLst>
          </p:cNvPr>
          <p:cNvSpPr txBox="1"/>
          <p:nvPr/>
        </p:nvSpPr>
        <p:spPr>
          <a:xfrm>
            <a:off x="1864182" y="5085184"/>
            <a:ext cx="665382"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0</a:t>
            </a:r>
            <a:endParaRPr lang="en-SG" sz="1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AFDFA8CC-D494-6444-864F-62CDC196436F}"/>
              </a:ext>
            </a:extLst>
          </p:cNvPr>
          <p:cNvSpPr txBox="1"/>
          <p:nvPr/>
        </p:nvSpPr>
        <p:spPr>
          <a:xfrm>
            <a:off x="4700876" y="5325385"/>
            <a:ext cx="3304727" cy="246221"/>
          </a:xfrm>
          <a:prstGeom prst="rect">
            <a:avLst/>
          </a:prstGeom>
          <a:noFill/>
        </p:spPr>
        <p:txBody>
          <a:bodyPr wrap="square" lIns="0" tIns="0" rIns="0" bIns="0" rtlCol="0">
            <a:spAutoFit/>
          </a:bodyPr>
          <a:lstStyle/>
          <a:p>
            <a:pPr algn="ctr"/>
            <a:r>
              <a:rPr lang="en-GB" sz="1600" b="1" dirty="0">
                <a:latin typeface="Calibri" panose="020F0502020204030204" pitchFamily="34" charset="0"/>
                <a:cs typeface="Calibri" panose="020F0502020204030204" pitchFamily="34" charset="0"/>
              </a:rPr>
              <a:t>Months</a:t>
            </a:r>
          </a:p>
        </p:txBody>
      </p:sp>
      <p:sp>
        <p:nvSpPr>
          <p:cNvPr id="10" name="TextBox 9">
            <a:extLst>
              <a:ext uri="{FF2B5EF4-FFF2-40B4-BE49-F238E27FC236}">
                <a16:creationId xmlns:a16="http://schemas.microsoft.com/office/drawing/2014/main" id="{BAE16454-0AFA-B947-A5A3-BB3C85CBE4AC}"/>
              </a:ext>
            </a:extLst>
          </p:cNvPr>
          <p:cNvSpPr txBox="1"/>
          <p:nvPr/>
        </p:nvSpPr>
        <p:spPr>
          <a:xfrm rot="16200000">
            <a:off x="-241239" y="3089586"/>
            <a:ext cx="3304727" cy="246221"/>
          </a:xfrm>
          <a:prstGeom prst="rect">
            <a:avLst/>
          </a:prstGeom>
          <a:noFill/>
        </p:spPr>
        <p:txBody>
          <a:bodyPr wrap="square" lIns="0" tIns="0" rIns="0" bIns="0" rtlCol="0">
            <a:spAutoFit/>
          </a:bodyPr>
          <a:lstStyle/>
          <a:p>
            <a:pPr algn="ctr"/>
            <a:r>
              <a:rPr lang="en-GB" sz="1600" b="1" dirty="0">
                <a:latin typeface="Calibri" panose="020F0502020204030204" pitchFamily="34" charset="0"/>
                <a:cs typeface="Calibri" panose="020F0502020204030204" pitchFamily="34" charset="0"/>
              </a:rPr>
              <a:t>Overall survival (%)</a:t>
            </a:r>
          </a:p>
        </p:txBody>
      </p:sp>
      <p:sp>
        <p:nvSpPr>
          <p:cNvPr id="11" name="TextBox 10">
            <a:extLst>
              <a:ext uri="{FF2B5EF4-FFF2-40B4-BE49-F238E27FC236}">
                <a16:creationId xmlns:a16="http://schemas.microsoft.com/office/drawing/2014/main" id="{24B40A0C-BBB9-0044-B91D-74AE2B5879F0}"/>
              </a:ext>
            </a:extLst>
          </p:cNvPr>
          <p:cNvSpPr txBox="1"/>
          <p:nvPr/>
        </p:nvSpPr>
        <p:spPr>
          <a:xfrm>
            <a:off x="1699821" y="138367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100</a:t>
            </a:r>
            <a:endParaRPr lang="en-SG" sz="1400" dirty="0">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3F8A1ADB-3C3F-1B47-A990-45AB35C4BC24}"/>
              </a:ext>
            </a:extLst>
          </p:cNvPr>
          <p:cNvSpPr txBox="1"/>
          <p:nvPr/>
        </p:nvSpPr>
        <p:spPr>
          <a:xfrm>
            <a:off x="1014001" y="5467290"/>
            <a:ext cx="1012304" cy="553998"/>
          </a:xfrm>
          <a:prstGeom prst="rect">
            <a:avLst/>
          </a:prstGeom>
          <a:noFill/>
        </p:spPr>
        <p:txBody>
          <a:bodyPr wrap="square" lIns="0" tIns="0" rIns="0" bIns="0" rtlCol="0">
            <a:spAutoFit/>
          </a:bodyPr>
          <a:lstStyle/>
          <a:p>
            <a:r>
              <a:rPr lang="en-US" sz="1200" b="1" dirty="0">
                <a:latin typeface="Calibri" panose="020F0502020204030204" pitchFamily="34" charset="0"/>
                <a:cs typeface="Calibri" panose="020F0502020204030204" pitchFamily="34" charset="0"/>
              </a:rPr>
              <a:t>No. at risk</a:t>
            </a:r>
          </a:p>
          <a:p>
            <a:r>
              <a:rPr lang="en-US" sz="1200" b="1" dirty="0">
                <a:latin typeface="Calibri" panose="020F0502020204030204" pitchFamily="34" charset="0"/>
                <a:cs typeface="Calibri" panose="020F0502020204030204" pitchFamily="34" charset="0"/>
              </a:rPr>
              <a:t>Pembrolizumab</a:t>
            </a:r>
          </a:p>
          <a:p>
            <a:r>
              <a:rPr lang="en-US" sz="1200" b="1" dirty="0">
                <a:latin typeface="Calibri" panose="020F0502020204030204" pitchFamily="34" charset="0"/>
                <a:cs typeface="Calibri" panose="020F0502020204030204" pitchFamily="34" charset="0"/>
              </a:rPr>
              <a:t>Placebo</a:t>
            </a:r>
            <a:endParaRPr lang="en-SG" sz="1200" b="1"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CEC1321D-D986-B54F-B9D6-FAE715901F8D}"/>
              </a:ext>
            </a:extLst>
          </p:cNvPr>
          <p:cNvSpPr txBox="1"/>
          <p:nvPr/>
        </p:nvSpPr>
        <p:spPr>
          <a:xfrm>
            <a:off x="2216607" y="5651956"/>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555</a:t>
            </a:r>
          </a:p>
          <a:p>
            <a:pPr algn="ctr"/>
            <a:r>
              <a:rPr lang="en-US" sz="1200" dirty="0">
                <a:latin typeface="Calibri" panose="020F0502020204030204" pitchFamily="34" charset="0"/>
                <a:cs typeface="Calibri" panose="020F0502020204030204" pitchFamily="34" charset="0"/>
              </a:rPr>
              <a:t>278</a:t>
            </a:r>
            <a:endParaRPr lang="en-SG" sz="1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829FB501-3339-124D-A39C-19F59EC0589D}"/>
              </a:ext>
            </a:extLst>
          </p:cNvPr>
          <p:cNvSpPr txBox="1"/>
          <p:nvPr/>
        </p:nvSpPr>
        <p:spPr>
          <a:xfrm>
            <a:off x="2216607" y="5085184"/>
            <a:ext cx="665382"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a:t>
            </a:r>
            <a:endParaRPr lang="en-SG" sz="14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23C74F6-EA36-5742-A171-276D4791B9DB}"/>
              </a:ext>
            </a:extLst>
          </p:cNvPr>
          <p:cNvSpPr txBox="1"/>
          <p:nvPr/>
        </p:nvSpPr>
        <p:spPr>
          <a:xfrm>
            <a:off x="2572207" y="5651956"/>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497</a:t>
            </a:r>
          </a:p>
          <a:p>
            <a:pPr algn="ctr"/>
            <a:r>
              <a:rPr lang="en-US" sz="1200" dirty="0">
                <a:latin typeface="Calibri" panose="020F0502020204030204" pitchFamily="34" charset="0"/>
                <a:cs typeface="Calibri" panose="020F0502020204030204" pitchFamily="34" charset="0"/>
              </a:rPr>
              <a:t>248</a:t>
            </a:r>
            <a:endParaRPr lang="en-SG" sz="12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149E9E05-1127-CB49-AD75-F8AB17067255}"/>
              </a:ext>
            </a:extLst>
          </p:cNvPr>
          <p:cNvSpPr txBox="1"/>
          <p:nvPr/>
        </p:nvSpPr>
        <p:spPr>
          <a:xfrm>
            <a:off x="2572207" y="5085184"/>
            <a:ext cx="665382"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a:t>
            </a:r>
            <a:endParaRPr lang="en-SG" sz="14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E701FC47-0631-7546-83D4-9F2272F06D4D}"/>
              </a:ext>
            </a:extLst>
          </p:cNvPr>
          <p:cNvSpPr txBox="1"/>
          <p:nvPr/>
        </p:nvSpPr>
        <p:spPr>
          <a:xfrm>
            <a:off x="2905582" y="5651956"/>
            <a:ext cx="665382"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438</a:t>
            </a:r>
          </a:p>
          <a:p>
            <a:pPr algn="ctr"/>
            <a:r>
              <a:rPr lang="en-US" sz="1200" dirty="0">
                <a:latin typeface="Calibri" panose="020F0502020204030204" pitchFamily="34" charset="0"/>
                <a:cs typeface="Calibri" panose="020F0502020204030204" pitchFamily="34" charset="0"/>
              </a:rPr>
              <a:t>214</a:t>
            </a:r>
            <a:endParaRPr lang="en-SG"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E642279B-D09E-EA48-B8B7-8559819E077F}"/>
              </a:ext>
            </a:extLst>
          </p:cNvPr>
          <p:cNvSpPr txBox="1"/>
          <p:nvPr/>
        </p:nvSpPr>
        <p:spPr>
          <a:xfrm>
            <a:off x="2905582" y="5085184"/>
            <a:ext cx="665382"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6</a:t>
            </a:r>
            <a:endParaRPr lang="en-SG" sz="14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6303A4C8-4D70-FF4E-A7A3-C01F091424B4}"/>
              </a:ext>
            </a:extLst>
          </p:cNvPr>
          <p:cNvSpPr txBox="1"/>
          <p:nvPr/>
        </p:nvSpPr>
        <p:spPr>
          <a:xfrm>
            <a:off x="343898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389</a:t>
            </a:r>
          </a:p>
          <a:p>
            <a:pPr algn="ctr"/>
            <a:r>
              <a:rPr lang="en-US" sz="1200" dirty="0">
                <a:latin typeface="Calibri" panose="020F0502020204030204" pitchFamily="34" charset="0"/>
                <a:cs typeface="Calibri" panose="020F0502020204030204" pitchFamily="34" charset="0"/>
              </a:rPr>
              <a:t>188</a:t>
            </a:r>
            <a:endParaRPr lang="en-SG"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BBCC05D-0385-DB45-AFDA-8CD3F6C5E2B1}"/>
              </a:ext>
            </a:extLst>
          </p:cNvPr>
          <p:cNvSpPr txBox="1"/>
          <p:nvPr/>
        </p:nvSpPr>
        <p:spPr>
          <a:xfrm>
            <a:off x="346485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8</a:t>
            </a:r>
            <a:endParaRPr lang="en-SG" sz="14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71A9087B-5B4E-D54A-9E7E-FAB8F7F13151}"/>
              </a:ext>
            </a:extLst>
          </p:cNvPr>
          <p:cNvSpPr txBox="1"/>
          <p:nvPr/>
        </p:nvSpPr>
        <p:spPr>
          <a:xfrm>
            <a:off x="380728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354</a:t>
            </a:r>
          </a:p>
          <a:p>
            <a:pPr algn="ctr"/>
            <a:r>
              <a:rPr lang="en-US" sz="1200" dirty="0">
                <a:latin typeface="Calibri" panose="020F0502020204030204" pitchFamily="34" charset="0"/>
                <a:cs typeface="Calibri" panose="020F0502020204030204" pitchFamily="34" charset="0"/>
              </a:rPr>
              <a:t>166</a:t>
            </a:r>
            <a:endParaRPr lang="en-SG" sz="12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85F35158-E192-6945-9214-7134F9B28E2C}"/>
              </a:ext>
            </a:extLst>
          </p:cNvPr>
          <p:cNvSpPr txBox="1"/>
          <p:nvPr/>
        </p:nvSpPr>
        <p:spPr>
          <a:xfrm>
            <a:off x="383315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10</a:t>
            </a:r>
            <a:endParaRPr lang="en-SG" sz="14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92EA6826-2875-834C-9678-F4D7E43B94F8}"/>
              </a:ext>
            </a:extLst>
          </p:cNvPr>
          <p:cNvSpPr txBox="1"/>
          <p:nvPr/>
        </p:nvSpPr>
        <p:spPr>
          <a:xfrm>
            <a:off x="415018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323</a:t>
            </a:r>
          </a:p>
          <a:p>
            <a:pPr algn="ctr"/>
            <a:r>
              <a:rPr lang="en-US" sz="1200" dirty="0">
                <a:latin typeface="Calibri" panose="020F0502020204030204" pitchFamily="34" charset="0"/>
                <a:cs typeface="Calibri" panose="020F0502020204030204" pitchFamily="34" charset="0"/>
              </a:rPr>
              <a:t>146</a:t>
            </a:r>
            <a:endParaRPr lang="en-SG" sz="1200" dirty="0">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C3C719A5-8C48-C946-A326-FA85B7FF197B}"/>
              </a:ext>
            </a:extLst>
          </p:cNvPr>
          <p:cNvSpPr txBox="1"/>
          <p:nvPr/>
        </p:nvSpPr>
        <p:spPr>
          <a:xfrm>
            <a:off x="417605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12</a:t>
            </a:r>
            <a:endParaRPr lang="en-SG" sz="1400" dirty="0">
              <a:latin typeface="Calibri" panose="020F0502020204030204" pitchFamily="34" charset="0"/>
              <a:cs typeface="Calibri" panose="020F0502020204030204" pitchFamily="34" charset="0"/>
            </a:endParaRPr>
          </a:p>
        </p:txBody>
      </p:sp>
      <p:sp>
        <p:nvSpPr>
          <p:cNvPr id="31" name="TextBox 30">
            <a:extLst>
              <a:ext uri="{FF2B5EF4-FFF2-40B4-BE49-F238E27FC236}">
                <a16:creationId xmlns:a16="http://schemas.microsoft.com/office/drawing/2014/main" id="{B3B49F2A-35CD-584A-B8D9-6E2A62B78707}"/>
              </a:ext>
            </a:extLst>
          </p:cNvPr>
          <p:cNvSpPr txBox="1"/>
          <p:nvPr/>
        </p:nvSpPr>
        <p:spPr>
          <a:xfrm>
            <a:off x="448355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289</a:t>
            </a:r>
          </a:p>
          <a:p>
            <a:pPr algn="ctr"/>
            <a:r>
              <a:rPr lang="en-US" sz="1200" dirty="0">
                <a:latin typeface="Calibri" panose="020F0502020204030204" pitchFamily="34" charset="0"/>
                <a:cs typeface="Calibri" panose="020F0502020204030204" pitchFamily="34" charset="0"/>
              </a:rPr>
              <a:t>118</a:t>
            </a:r>
            <a:endParaRPr lang="en-SG" sz="1200"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C61BBD9D-117C-4F44-AD03-26EF944EC465}"/>
              </a:ext>
            </a:extLst>
          </p:cNvPr>
          <p:cNvSpPr txBox="1"/>
          <p:nvPr/>
        </p:nvSpPr>
        <p:spPr>
          <a:xfrm>
            <a:off x="450943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14</a:t>
            </a:r>
            <a:endParaRPr lang="en-SG" sz="14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F1AB1A4F-5147-B04F-B073-1E779E87FBA9}"/>
              </a:ext>
            </a:extLst>
          </p:cNvPr>
          <p:cNvSpPr txBox="1"/>
          <p:nvPr/>
        </p:nvSpPr>
        <p:spPr>
          <a:xfrm>
            <a:off x="48328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253</a:t>
            </a:r>
          </a:p>
          <a:p>
            <a:pPr algn="ctr"/>
            <a:r>
              <a:rPr lang="en-US" sz="1200" dirty="0">
                <a:latin typeface="Calibri" panose="020F0502020204030204" pitchFamily="34" charset="0"/>
                <a:cs typeface="Calibri" panose="020F0502020204030204" pitchFamily="34" charset="0"/>
              </a:rPr>
              <a:t>104</a:t>
            </a:r>
            <a:endParaRPr lang="en-SG" sz="12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D21DE093-96AA-254B-9164-0A27BB2750A5}"/>
              </a:ext>
            </a:extLst>
          </p:cNvPr>
          <p:cNvSpPr txBox="1"/>
          <p:nvPr/>
        </p:nvSpPr>
        <p:spPr>
          <a:xfrm>
            <a:off x="48586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16</a:t>
            </a:r>
            <a:endParaRPr lang="en-SG" sz="14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F2D838AD-77D9-D74F-937B-26DF9A860E37}"/>
              </a:ext>
            </a:extLst>
          </p:cNvPr>
          <p:cNvSpPr txBox="1"/>
          <p:nvPr/>
        </p:nvSpPr>
        <p:spPr>
          <a:xfrm>
            <a:off x="516935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220</a:t>
            </a:r>
          </a:p>
          <a:p>
            <a:pPr algn="ctr"/>
            <a:r>
              <a:rPr lang="en-US" sz="1200" dirty="0">
                <a:latin typeface="Calibri" panose="020F0502020204030204" pitchFamily="34" charset="0"/>
                <a:cs typeface="Calibri" panose="020F0502020204030204" pitchFamily="34" charset="0"/>
              </a:rPr>
              <a:t>84</a:t>
            </a:r>
            <a:endParaRPr lang="en-SG" sz="1200"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1220CC5F-B8FA-324C-931C-85D96973F4E8}"/>
              </a:ext>
            </a:extLst>
          </p:cNvPr>
          <p:cNvSpPr txBox="1"/>
          <p:nvPr/>
        </p:nvSpPr>
        <p:spPr>
          <a:xfrm>
            <a:off x="519523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18</a:t>
            </a:r>
            <a:endParaRPr lang="en-SG" sz="14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71F9A9E4-2922-6F46-BA0C-2CA1368BBFEE}"/>
              </a:ext>
            </a:extLst>
          </p:cNvPr>
          <p:cNvSpPr txBox="1"/>
          <p:nvPr/>
        </p:nvSpPr>
        <p:spPr>
          <a:xfrm>
            <a:off x="55313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172</a:t>
            </a:r>
          </a:p>
          <a:p>
            <a:pPr algn="ctr"/>
            <a:r>
              <a:rPr lang="en-US" sz="1200" dirty="0">
                <a:latin typeface="Calibri" panose="020F0502020204030204" pitchFamily="34" charset="0"/>
                <a:cs typeface="Calibri" panose="020F0502020204030204" pitchFamily="34" charset="0"/>
              </a:rPr>
              <a:t>67</a:t>
            </a:r>
            <a:endParaRPr lang="en-SG" sz="12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7FF25842-A3C9-234B-A6E7-15B6CF4A9363}"/>
              </a:ext>
            </a:extLst>
          </p:cNvPr>
          <p:cNvSpPr txBox="1"/>
          <p:nvPr/>
        </p:nvSpPr>
        <p:spPr>
          <a:xfrm>
            <a:off x="55571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20</a:t>
            </a:r>
            <a:endParaRPr lang="en-SG" sz="14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5ADDDF30-DDA5-9343-8DA1-4DFD8DC4E146}"/>
              </a:ext>
            </a:extLst>
          </p:cNvPr>
          <p:cNvSpPr txBox="1"/>
          <p:nvPr/>
        </p:nvSpPr>
        <p:spPr>
          <a:xfrm>
            <a:off x="588373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123</a:t>
            </a:r>
          </a:p>
          <a:p>
            <a:pPr algn="ctr"/>
            <a:r>
              <a:rPr lang="en-US" sz="1200" dirty="0">
                <a:latin typeface="Calibri" panose="020F0502020204030204" pitchFamily="34" charset="0"/>
                <a:cs typeface="Calibri" panose="020F0502020204030204" pitchFamily="34" charset="0"/>
              </a:rPr>
              <a:t>50</a:t>
            </a:r>
            <a:endParaRPr lang="en-SG" sz="1200" dirty="0">
              <a:latin typeface="Calibri" panose="020F0502020204030204" pitchFamily="34" charset="0"/>
              <a:cs typeface="Calibri" panose="020F0502020204030204" pitchFamily="34" charset="0"/>
            </a:endParaRPr>
          </a:p>
        </p:txBody>
      </p:sp>
      <p:sp>
        <p:nvSpPr>
          <p:cNvPr id="40" name="TextBox 39">
            <a:extLst>
              <a:ext uri="{FF2B5EF4-FFF2-40B4-BE49-F238E27FC236}">
                <a16:creationId xmlns:a16="http://schemas.microsoft.com/office/drawing/2014/main" id="{BD8710E9-45D9-3140-92B5-2C75A1D10C58}"/>
              </a:ext>
            </a:extLst>
          </p:cNvPr>
          <p:cNvSpPr txBox="1"/>
          <p:nvPr/>
        </p:nvSpPr>
        <p:spPr>
          <a:xfrm>
            <a:off x="590960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22</a:t>
            </a:r>
            <a:endParaRPr lang="en-SG" sz="1400" dirty="0">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C31AD895-670B-9946-8A24-7075A861BE98}"/>
              </a:ext>
            </a:extLst>
          </p:cNvPr>
          <p:cNvSpPr txBox="1"/>
          <p:nvPr/>
        </p:nvSpPr>
        <p:spPr>
          <a:xfrm>
            <a:off x="622663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94</a:t>
            </a:r>
          </a:p>
          <a:p>
            <a:pPr algn="ctr"/>
            <a:r>
              <a:rPr lang="en-US" sz="1200" dirty="0">
                <a:latin typeface="Calibri" panose="020F0502020204030204" pitchFamily="34" charset="0"/>
                <a:cs typeface="Calibri" panose="020F0502020204030204" pitchFamily="34" charset="0"/>
              </a:rPr>
              <a:t>39</a:t>
            </a:r>
            <a:endParaRPr lang="en-SG" sz="1200" dirty="0">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D26ABF96-9295-0140-B651-AF0F1051EFA0}"/>
              </a:ext>
            </a:extLst>
          </p:cNvPr>
          <p:cNvSpPr txBox="1"/>
          <p:nvPr/>
        </p:nvSpPr>
        <p:spPr>
          <a:xfrm>
            <a:off x="625250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24</a:t>
            </a:r>
            <a:endParaRPr lang="en-SG" sz="1400" dirty="0">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C41BF67D-5DC5-6D4B-9E92-8D75632D4246}"/>
              </a:ext>
            </a:extLst>
          </p:cNvPr>
          <p:cNvSpPr txBox="1"/>
          <p:nvPr/>
        </p:nvSpPr>
        <p:spPr>
          <a:xfrm>
            <a:off x="658223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76</a:t>
            </a:r>
          </a:p>
          <a:p>
            <a:pPr algn="ctr"/>
            <a:r>
              <a:rPr lang="en-US" sz="1200" dirty="0">
                <a:latin typeface="Calibri" panose="020F0502020204030204" pitchFamily="34" charset="0"/>
                <a:cs typeface="Calibri" panose="020F0502020204030204" pitchFamily="34" charset="0"/>
              </a:rPr>
              <a:t>28</a:t>
            </a:r>
            <a:endParaRPr lang="en-SG" sz="1200" dirty="0">
              <a:latin typeface="Calibri" panose="020F0502020204030204" pitchFamily="34" charset="0"/>
              <a:cs typeface="Calibri" panose="020F0502020204030204" pitchFamily="34" charset="0"/>
            </a:endParaRPr>
          </a:p>
        </p:txBody>
      </p:sp>
      <p:sp>
        <p:nvSpPr>
          <p:cNvPr id="44" name="TextBox 43">
            <a:extLst>
              <a:ext uri="{FF2B5EF4-FFF2-40B4-BE49-F238E27FC236}">
                <a16:creationId xmlns:a16="http://schemas.microsoft.com/office/drawing/2014/main" id="{448730B8-638E-8A48-B9EB-E2F063CBBB5E}"/>
              </a:ext>
            </a:extLst>
          </p:cNvPr>
          <p:cNvSpPr txBox="1"/>
          <p:nvPr/>
        </p:nvSpPr>
        <p:spPr>
          <a:xfrm>
            <a:off x="660810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26</a:t>
            </a:r>
            <a:endParaRPr lang="en-SG" sz="1400" dirty="0">
              <a:latin typeface="Calibri" panose="020F0502020204030204" pitchFamily="34" charset="0"/>
              <a:cs typeface="Calibri" panose="020F0502020204030204" pitchFamily="34" charset="0"/>
            </a:endParaRPr>
          </a:p>
        </p:txBody>
      </p:sp>
      <p:sp>
        <p:nvSpPr>
          <p:cNvPr id="45" name="TextBox 44">
            <a:extLst>
              <a:ext uri="{FF2B5EF4-FFF2-40B4-BE49-F238E27FC236}">
                <a16:creationId xmlns:a16="http://schemas.microsoft.com/office/drawing/2014/main" id="{B9476925-D8DA-B846-B59C-77BF82E47A26}"/>
              </a:ext>
            </a:extLst>
          </p:cNvPr>
          <p:cNvSpPr txBox="1"/>
          <p:nvPr/>
        </p:nvSpPr>
        <p:spPr>
          <a:xfrm>
            <a:off x="692513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62</a:t>
            </a:r>
          </a:p>
          <a:p>
            <a:pPr algn="ctr"/>
            <a:r>
              <a:rPr lang="en-US" sz="1200" dirty="0">
                <a:latin typeface="Calibri" panose="020F0502020204030204" pitchFamily="34" charset="0"/>
                <a:cs typeface="Calibri" panose="020F0502020204030204" pitchFamily="34" charset="0"/>
              </a:rPr>
              <a:t>20</a:t>
            </a:r>
            <a:endParaRPr lang="en-SG" sz="1200" dirty="0">
              <a:latin typeface="Calibri" panose="020F0502020204030204" pitchFamily="34" charset="0"/>
              <a:cs typeface="Calibri" panose="020F0502020204030204" pitchFamily="34" charset="0"/>
            </a:endParaRPr>
          </a:p>
        </p:txBody>
      </p:sp>
      <p:sp>
        <p:nvSpPr>
          <p:cNvPr id="46" name="TextBox 45">
            <a:extLst>
              <a:ext uri="{FF2B5EF4-FFF2-40B4-BE49-F238E27FC236}">
                <a16:creationId xmlns:a16="http://schemas.microsoft.com/office/drawing/2014/main" id="{2F311C3D-7B8D-4F4E-954F-7EC38C3C9E09}"/>
              </a:ext>
            </a:extLst>
          </p:cNvPr>
          <p:cNvSpPr txBox="1"/>
          <p:nvPr/>
        </p:nvSpPr>
        <p:spPr>
          <a:xfrm>
            <a:off x="695100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28</a:t>
            </a:r>
            <a:endParaRPr lang="en-SG" sz="1400" dirty="0">
              <a:latin typeface="Calibri" panose="020F0502020204030204" pitchFamily="34" charset="0"/>
              <a:cs typeface="Calibri" panose="020F0502020204030204" pitchFamily="34" charset="0"/>
            </a:endParaRPr>
          </a:p>
        </p:txBody>
      </p:sp>
      <p:sp>
        <p:nvSpPr>
          <p:cNvPr id="47" name="TextBox 46">
            <a:extLst>
              <a:ext uri="{FF2B5EF4-FFF2-40B4-BE49-F238E27FC236}">
                <a16:creationId xmlns:a16="http://schemas.microsoft.com/office/drawing/2014/main" id="{E3CA7294-E261-0941-97AA-67C45D1049D2}"/>
              </a:ext>
            </a:extLst>
          </p:cNvPr>
          <p:cNvSpPr txBox="1"/>
          <p:nvPr/>
        </p:nvSpPr>
        <p:spPr>
          <a:xfrm>
            <a:off x="72839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54</a:t>
            </a:r>
          </a:p>
          <a:p>
            <a:pPr algn="ctr"/>
            <a:r>
              <a:rPr lang="en-US" sz="1200" dirty="0">
                <a:latin typeface="Calibri" panose="020F0502020204030204" pitchFamily="34" charset="0"/>
                <a:cs typeface="Calibri" panose="020F0502020204030204" pitchFamily="34" charset="0"/>
              </a:rPr>
              <a:t>16</a:t>
            </a:r>
            <a:endParaRPr lang="en-SG" sz="1200" dirty="0">
              <a:latin typeface="Calibri" panose="020F0502020204030204" pitchFamily="34" charset="0"/>
              <a:cs typeface="Calibri" panose="020F0502020204030204" pitchFamily="34" charset="0"/>
            </a:endParaRPr>
          </a:p>
        </p:txBody>
      </p:sp>
      <p:sp>
        <p:nvSpPr>
          <p:cNvPr id="48" name="TextBox 47">
            <a:extLst>
              <a:ext uri="{FF2B5EF4-FFF2-40B4-BE49-F238E27FC236}">
                <a16:creationId xmlns:a16="http://schemas.microsoft.com/office/drawing/2014/main" id="{5AD52A04-D513-BF4A-8004-01A47CC8C459}"/>
              </a:ext>
            </a:extLst>
          </p:cNvPr>
          <p:cNvSpPr txBox="1"/>
          <p:nvPr/>
        </p:nvSpPr>
        <p:spPr>
          <a:xfrm>
            <a:off x="73097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30</a:t>
            </a:r>
            <a:endParaRPr lang="en-SG" sz="1400" dirty="0">
              <a:latin typeface="Calibri" panose="020F0502020204030204" pitchFamily="34" charset="0"/>
              <a:cs typeface="Calibri" panose="020F0502020204030204" pitchFamily="34" charset="0"/>
            </a:endParaRPr>
          </a:p>
        </p:txBody>
      </p:sp>
      <p:sp>
        <p:nvSpPr>
          <p:cNvPr id="49" name="TextBox 48">
            <a:extLst>
              <a:ext uri="{FF2B5EF4-FFF2-40B4-BE49-F238E27FC236}">
                <a16:creationId xmlns:a16="http://schemas.microsoft.com/office/drawing/2014/main" id="{56A4BA31-1BD6-084E-9D54-58105E1578B3}"/>
              </a:ext>
            </a:extLst>
          </p:cNvPr>
          <p:cNvSpPr txBox="1"/>
          <p:nvPr/>
        </p:nvSpPr>
        <p:spPr>
          <a:xfrm>
            <a:off x="762998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39</a:t>
            </a:r>
          </a:p>
          <a:p>
            <a:pPr algn="ctr"/>
            <a:r>
              <a:rPr lang="en-US" sz="1200" dirty="0">
                <a:latin typeface="Calibri" panose="020F0502020204030204" pitchFamily="34" charset="0"/>
                <a:cs typeface="Calibri" panose="020F0502020204030204" pitchFamily="34" charset="0"/>
              </a:rPr>
              <a:t>9</a:t>
            </a:r>
            <a:endParaRPr lang="en-SG" sz="1200" dirty="0">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2316DCF5-AA09-8E42-A395-1BEEF7187CE8}"/>
              </a:ext>
            </a:extLst>
          </p:cNvPr>
          <p:cNvSpPr txBox="1"/>
          <p:nvPr/>
        </p:nvSpPr>
        <p:spPr>
          <a:xfrm>
            <a:off x="765585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32</a:t>
            </a:r>
            <a:endParaRPr lang="en-SG" sz="14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B745D73F-405A-564D-BD43-AD78398A9D6B}"/>
              </a:ext>
            </a:extLst>
          </p:cNvPr>
          <p:cNvSpPr txBox="1"/>
          <p:nvPr/>
        </p:nvSpPr>
        <p:spPr>
          <a:xfrm>
            <a:off x="79697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32</a:t>
            </a:r>
          </a:p>
          <a:p>
            <a:pPr algn="ctr"/>
            <a:r>
              <a:rPr lang="en-US" sz="1200" dirty="0">
                <a:latin typeface="Calibri" panose="020F0502020204030204" pitchFamily="34" charset="0"/>
                <a:cs typeface="Calibri" panose="020F0502020204030204" pitchFamily="34" charset="0"/>
              </a:rPr>
              <a:t>6</a:t>
            </a:r>
            <a:endParaRPr lang="en-SG" sz="1200" dirty="0">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762313C0-5204-B340-93D4-AD56A8B35D99}"/>
              </a:ext>
            </a:extLst>
          </p:cNvPr>
          <p:cNvSpPr txBox="1"/>
          <p:nvPr/>
        </p:nvSpPr>
        <p:spPr>
          <a:xfrm>
            <a:off x="79955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34</a:t>
            </a:r>
            <a:endParaRPr lang="en-SG" sz="1400" dirty="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65E379F8-12CA-B74E-86BD-4E07D063C1CF}"/>
              </a:ext>
            </a:extLst>
          </p:cNvPr>
          <p:cNvSpPr txBox="1"/>
          <p:nvPr/>
        </p:nvSpPr>
        <p:spPr>
          <a:xfrm>
            <a:off x="833165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24</a:t>
            </a:r>
          </a:p>
          <a:p>
            <a:pPr algn="ctr"/>
            <a:r>
              <a:rPr lang="en-US" sz="1200" dirty="0">
                <a:latin typeface="Calibri" panose="020F0502020204030204" pitchFamily="34" charset="0"/>
                <a:cs typeface="Calibri" panose="020F0502020204030204" pitchFamily="34" charset="0"/>
              </a:rPr>
              <a:t>5</a:t>
            </a:r>
            <a:endParaRPr lang="en-SG" sz="120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677B82E4-BCF1-B34E-A4B7-EC748A71C98E}"/>
              </a:ext>
            </a:extLst>
          </p:cNvPr>
          <p:cNvSpPr txBox="1"/>
          <p:nvPr/>
        </p:nvSpPr>
        <p:spPr>
          <a:xfrm>
            <a:off x="835753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36</a:t>
            </a:r>
            <a:endParaRPr lang="en-SG" sz="1400" dirty="0">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BB3C3AFF-C51E-994D-8B61-1C66499EDA59}"/>
              </a:ext>
            </a:extLst>
          </p:cNvPr>
          <p:cNvSpPr txBox="1"/>
          <p:nvPr/>
        </p:nvSpPr>
        <p:spPr>
          <a:xfrm>
            <a:off x="1041445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p>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F92908D6-2E34-104F-BA07-298FDCD7B75B}"/>
              </a:ext>
            </a:extLst>
          </p:cNvPr>
          <p:cNvSpPr txBox="1"/>
          <p:nvPr/>
        </p:nvSpPr>
        <p:spPr>
          <a:xfrm>
            <a:off x="1044033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48</a:t>
            </a:r>
            <a:endParaRPr lang="en-SG" sz="1400" dirty="0">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DFFEFF67-092D-4A4A-93EA-3A848DDC753B}"/>
              </a:ext>
            </a:extLst>
          </p:cNvPr>
          <p:cNvSpPr txBox="1"/>
          <p:nvPr/>
        </p:nvSpPr>
        <p:spPr>
          <a:xfrm>
            <a:off x="100652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4</a:t>
            </a:r>
          </a:p>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67E024D0-0FF2-E84B-9A03-AE01CEF7149E}"/>
              </a:ext>
            </a:extLst>
          </p:cNvPr>
          <p:cNvSpPr txBox="1"/>
          <p:nvPr/>
        </p:nvSpPr>
        <p:spPr>
          <a:xfrm>
            <a:off x="100910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46</a:t>
            </a:r>
            <a:endParaRPr lang="en-SG" sz="1400"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2C38ADC7-C0DA-F749-9091-F5164F3B2704}"/>
              </a:ext>
            </a:extLst>
          </p:cNvPr>
          <p:cNvSpPr txBox="1"/>
          <p:nvPr/>
        </p:nvSpPr>
        <p:spPr>
          <a:xfrm>
            <a:off x="9719132"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7</a:t>
            </a:r>
          </a:p>
          <a:p>
            <a:pPr algn="ctr"/>
            <a:r>
              <a:rPr lang="en-US" sz="1200" dirty="0">
                <a:latin typeface="Calibri" panose="020F0502020204030204" pitchFamily="34" charset="0"/>
                <a:cs typeface="Calibri" panose="020F0502020204030204" pitchFamily="34" charset="0"/>
              </a:rPr>
              <a:t>1</a:t>
            </a:r>
            <a:endParaRPr lang="en-SG" sz="12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87CA6C2D-10B3-8F44-9055-D0CF98B2A56D}"/>
              </a:ext>
            </a:extLst>
          </p:cNvPr>
          <p:cNvSpPr txBox="1"/>
          <p:nvPr/>
        </p:nvSpPr>
        <p:spPr>
          <a:xfrm>
            <a:off x="9745005"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44</a:t>
            </a:r>
            <a:endParaRPr lang="en-SG" sz="1400"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1C3C8B7A-5F5C-4940-986E-59E3B2BDC5DD}"/>
              </a:ext>
            </a:extLst>
          </p:cNvPr>
          <p:cNvSpPr txBox="1"/>
          <p:nvPr/>
        </p:nvSpPr>
        <p:spPr>
          <a:xfrm>
            <a:off x="93794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11</a:t>
            </a:r>
          </a:p>
          <a:p>
            <a:pPr algn="ctr"/>
            <a:r>
              <a:rPr lang="en-US" sz="1200" dirty="0">
                <a:latin typeface="Calibri" panose="020F0502020204030204" pitchFamily="34" charset="0"/>
                <a:cs typeface="Calibri" panose="020F0502020204030204" pitchFamily="34" charset="0"/>
              </a:rPr>
              <a:t>1</a:t>
            </a:r>
            <a:endParaRPr lang="en-SG" sz="1200" dirty="0">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FD029126-BECA-C64F-A610-352FE4D20005}"/>
              </a:ext>
            </a:extLst>
          </p:cNvPr>
          <p:cNvSpPr txBox="1"/>
          <p:nvPr/>
        </p:nvSpPr>
        <p:spPr>
          <a:xfrm>
            <a:off x="94052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42</a:t>
            </a:r>
            <a:endParaRPr lang="en-SG" sz="1400" dirty="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08A80AF0-1128-AE4C-9235-300A5662D091}"/>
              </a:ext>
            </a:extLst>
          </p:cNvPr>
          <p:cNvSpPr txBox="1"/>
          <p:nvPr/>
        </p:nvSpPr>
        <p:spPr>
          <a:xfrm>
            <a:off x="902380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14</a:t>
            </a:r>
          </a:p>
          <a:p>
            <a:pPr algn="ctr"/>
            <a:r>
              <a:rPr lang="en-US" sz="1200" dirty="0">
                <a:latin typeface="Calibri" panose="020F0502020204030204" pitchFamily="34" charset="0"/>
                <a:cs typeface="Calibri" panose="020F0502020204030204" pitchFamily="34" charset="0"/>
              </a:rPr>
              <a:t>3</a:t>
            </a:r>
            <a:endParaRPr lang="en-SG" sz="1200" dirty="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B5D82600-F543-3B47-B244-D5DC708DB4FF}"/>
              </a:ext>
            </a:extLst>
          </p:cNvPr>
          <p:cNvSpPr txBox="1"/>
          <p:nvPr/>
        </p:nvSpPr>
        <p:spPr>
          <a:xfrm>
            <a:off x="904968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40</a:t>
            </a:r>
            <a:endParaRPr lang="en-SG" sz="1400" dirty="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09A1AF16-BA5A-4C46-8D73-A11EA2330091}"/>
              </a:ext>
            </a:extLst>
          </p:cNvPr>
          <p:cNvSpPr txBox="1"/>
          <p:nvPr/>
        </p:nvSpPr>
        <p:spPr>
          <a:xfrm>
            <a:off x="8661857" y="5651956"/>
            <a:ext cx="318910" cy="369332"/>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16</a:t>
            </a:r>
          </a:p>
          <a:p>
            <a:pPr algn="ctr"/>
            <a:r>
              <a:rPr lang="en-US" sz="1200" dirty="0">
                <a:latin typeface="Calibri" panose="020F0502020204030204" pitchFamily="34" charset="0"/>
                <a:cs typeface="Calibri" panose="020F0502020204030204" pitchFamily="34" charset="0"/>
              </a:rPr>
              <a:t>3</a:t>
            </a:r>
            <a:endParaRPr lang="en-SG" sz="1200" dirty="0">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83C45DEB-6186-7247-9EF7-C4BE8D9C8736}"/>
              </a:ext>
            </a:extLst>
          </p:cNvPr>
          <p:cNvSpPr txBox="1"/>
          <p:nvPr/>
        </p:nvSpPr>
        <p:spPr>
          <a:xfrm>
            <a:off x="8687730" y="5085184"/>
            <a:ext cx="267165" cy="215444"/>
          </a:xfrm>
          <a:prstGeom prst="rect">
            <a:avLst/>
          </a:prstGeom>
          <a:noFill/>
        </p:spPr>
        <p:txBody>
          <a:bodyPr wrap="square" lIns="0" tIns="0" rIns="0" bIns="0" rtlCol="0">
            <a:spAutoFit/>
          </a:bodyPr>
          <a:lstStyle/>
          <a:p>
            <a:pPr algn="ctr"/>
            <a:r>
              <a:rPr lang="en-US" sz="1400" dirty="0">
                <a:latin typeface="Calibri" panose="020F0502020204030204" pitchFamily="34" charset="0"/>
                <a:cs typeface="Calibri" panose="020F0502020204030204" pitchFamily="34" charset="0"/>
              </a:rPr>
              <a:t>38</a:t>
            </a:r>
            <a:endParaRPr lang="en-SG" sz="140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17B62C47-16D3-F947-A4A2-C094EFFE0EF0}"/>
              </a:ext>
            </a:extLst>
          </p:cNvPr>
          <p:cNvSpPr txBox="1"/>
          <p:nvPr/>
        </p:nvSpPr>
        <p:spPr>
          <a:xfrm>
            <a:off x="9679029" y="4226318"/>
            <a:ext cx="1339965" cy="215444"/>
          </a:xfrm>
          <a:prstGeom prst="rect">
            <a:avLst/>
          </a:prstGeom>
          <a:noFill/>
        </p:spPr>
        <p:txBody>
          <a:bodyPr wrap="square" lIns="0" tIns="0" rIns="0" bIns="0" rtlCol="0">
            <a:spAutoFit/>
          </a:bodyPr>
          <a:lstStyle/>
          <a:p>
            <a:r>
              <a:rPr lang="en-US" sz="1400" b="1" dirty="0">
                <a:latin typeface="Calibri" panose="020F0502020204030204" pitchFamily="34" charset="0"/>
                <a:cs typeface="Calibri" panose="020F0502020204030204" pitchFamily="34" charset="0"/>
              </a:rPr>
              <a:t>Pembrolizumab</a:t>
            </a:r>
          </a:p>
        </p:txBody>
      </p:sp>
      <p:sp>
        <p:nvSpPr>
          <p:cNvPr id="68" name="TextBox 67">
            <a:extLst>
              <a:ext uri="{FF2B5EF4-FFF2-40B4-BE49-F238E27FC236}">
                <a16:creationId xmlns:a16="http://schemas.microsoft.com/office/drawing/2014/main" id="{66195F35-821E-4E48-813C-FC3383720534}"/>
              </a:ext>
            </a:extLst>
          </p:cNvPr>
          <p:cNvSpPr txBox="1"/>
          <p:nvPr/>
        </p:nvSpPr>
        <p:spPr>
          <a:xfrm>
            <a:off x="9396001" y="4727062"/>
            <a:ext cx="1339965" cy="215444"/>
          </a:xfrm>
          <a:prstGeom prst="rect">
            <a:avLst/>
          </a:prstGeom>
          <a:noFill/>
        </p:spPr>
        <p:txBody>
          <a:bodyPr wrap="square" lIns="0" tIns="0" rIns="0" bIns="0" rtlCol="0">
            <a:spAutoFit/>
          </a:bodyPr>
          <a:lstStyle/>
          <a:p>
            <a:r>
              <a:rPr lang="en-US" sz="1400" b="1" dirty="0">
                <a:latin typeface="Calibri" panose="020F0502020204030204" pitchFamily="34" charset="0"/>
                <a:cs typeface="Calibri" panose="020F0502020204030204" pitchFamily="34" charset="0"/>
              </a:rPr>
              <a:t>Placebo</a:t>
            </a:r>
          </a:p>
        </p:txBody>
      </p:sp>
      <p:sp>
        <p:nvSpPr>
          <p:cNvPr id="69" name="TextBox 68">
            <a:extLst>
              <a:ext uri="{FF2B5EF4-FFF2-40B4-BE49-F238E27FC236}">
                <a16:creationId xmlns:a16="http://schemas.microsoft.com/office/drawing/2014/main" id="{73F4DDEF-F119-8946-920A-9C5A4065CC49}"/>
              </a:ext>
            </a:extLst>
          </p:cNvPr>
          <p:cNvSpPr txBox="1"/>
          <p:nvPr/>
        </p:nvSpPr>
        <p:spPr>
          <a:xfrm>
            <a:off x="1699821" y="173927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90</a:t>
            </a:r>
            <a:endParaRPr lang="en-SG" sz="1400"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338C655A-F953-884B-B214-C660B36DDBEE}"/>
              </a:ext>
            </a:extLst>
          </p:cNvPr>
          <p:cNvSpPr txBox="1"/>
          <p:nvPr/>
        </p:nvSpPr>
        <p:spPr>
          <a:xfrm>
            <a:off x="1699821" y="2091696"/>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80</a:t>
            </a:r>
            <a:endParaRPr lang="en-SG" sz="1400" dirty="0">
              <a:latin typeface="Calibri" panose="020F0502020204030204" pitchFamily="34" charset="0"/>
              <a:cs typeface="Calibri" panose="020F0502020204030204" pitchFamily="34" charset="0"/>
            </a:endParaRPr>
          </a:p>
        </p:txBody>
      </p:sp>
      <p:sp>
        <p:nvSpPr>
          <p:cNvPr id="71" name="TextBox 70">
            <a:extLst>
              <a:ext uri="{FF2B5EF4-FFF2-40B4-BE49-F238E27FC236}">
                <a16:creationId xmlns:a16="http://schemas.microsoft.com/office/drawing/2014/main" id="{9CE56C07-24E9-F343-894F-21AEA97A4818}"/>
              </a:ext>
            </a:extLst>
          </p:cNvPr>
          <p:cNvSpPr txBox="1"/>
          <p:nvPr/>
        </p:nvSpPr>
        <p:spPr>
          <a:xfrm>
            <a:off x="1699821" y="2434596"/>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70</a:t>
            </a:r>
            <a:endParaRPr lang="en-SG" sz="1400" dirty="0">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63292DA7-E63C-1D47-B26D-852C5469AFB5}"/>
              </a:ext>
            </a:extLst>
          </p:cNvPr>
          <p:cNvSpPr txBox="1"/>
          <p:nvPr/>
        </p:nvSpPr>
        <p:spPr>
          <a:xfrm>
            <a:off x="1699821" y="278702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60</a:t>
            </a:r>
            <a:endParaRPr lang="en-SG" sz="1400" dirty="0">
              <a:latin typeface="Calibri" panose="020F0502020204030204" pitchFamily="34" charset="0"/>
              <a:cs typeface="Calibri" panose="020F0502020204030204" pitchFamily="34" charset="0"/>
            </a:endParaRPr>
          </a:p>
        </p:txBody>
      </p:sp>
      <p:sp>
        <p:nvSpPr>
          <p:cNvPr id="73" name="TextBox 72">
            <a:extLst>
              <a:ext uri="{FF2B5EF4-FFF2-40B4-BE49-F238E27FC236}">
                <a16:creationId xmlns:a16="http://schemas.microsoft.com/office/drawing/2014/main" id="{1F21BC4D-2AF6-EE4E-865D-7B4D1CA936BC}"/>
              </a:ext>
            </a:extLst>
          </p:cNvPr>
          <p:cNvSpPr txBox="1"/>
          <p:nvPr/>
        </p:nvSpPr>
        <p:spPr>
          <a:xfrm>
            <a:off x="1699821" y="313627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50</a:t>
            </a:r>
            <a:endParaRPr lang="en-SG" sz="1400" dirty="0">
              <a:latin typeface="Calibri" panose="020F0502020204030204" pitchFamily="34" charset="0"/>
              <a:cs typeface="Calibri" panose="020F0502020204030204" pitchFamily="34" charset="0"/>
            </a:endParaRPr>
          </a:p>
        </p:txBody>
      </p:sp>
      <p:sp>
        <p:nvSpPr>
          <p:cNvPr id="74" name="TextBox 73">
            <a:extLst>
              <a:ext uri="{FF2B5EF4-FFF2-40B4-BE49-F238E27FC236}">
                <a16:creationId xmlns:a16="http://schemas.microsoft.com/office/drawing/2014/main" id="{8E5350C9-2674-B943-89E0-2959D9BBCBA2}"/>
              </a:ext>
            </a:extLst>
          </p:cNvPr>
          <p:cNvSpPr txBox="1"/>
          <p:nvPr/>
        </p:nvSpPr>
        <p:spPr>
          <a:xfrm>
            <a:off x="1699821" y="3488696"/>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40</a:t>
            </a:r>
            <a:endParaRPr lang="en-SG" sz="1400" dirty="0">
              <a:latin typeface="Calibri" panose="020F0502020204030204" pitchFamily="34" charset="0"/>
              <a:cs typeface="Calibri" panose="020F0502020204030204" pitchFamily="34" charset="0"/>
            </a:endParaRPr>
          </a:p>
        </p:txBody>
      </p:sp>
      <p:sp>
        <p:nvSpPr>
          <p:cNvPr id="75" name="TextBox 74">
            <a:extLst>
              <a:ext uri="{FF2B5EF4-FFF2-40B4-BE49-F238E27FC236}">
                <a16:creationId xmlns:a16="http://schemas.microsoft.com/office/drawing/2014/main" id="{C04947B0-AFF9-7344-A177-6B5F7892E520}"/>
              </a:ext>
            </a:extLst>
          </p:cNvPr>
          <p:cNvSpPr txBox="1"/>
          <p:nvPr/>
        </p:nvSpPr>
        <p:spPr>
          <a:xfrm>
            <a:off x="1699821" y="383477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30</a:t>
            </a:r>
            <a:endParaRPr lang="en-SG" sz="1400" dirty="0">
              <a:latin typeface="Calibri" panose="020F0502020204030204" pitchFamily="34" charset="0"/>
              <a:cs typeface="Calibri" panose="020F0502020204030204" pitchFamily="34" charset="0"/>
            </a:endParaRPr>
          </a:p>
        </p:txBody>
      </p:sp>
      <p:sp>
        <p:nvSpPr>
          <p:cNvPr id="76" name="TextBox 75">
            <a:extLst>
              <a:ext uri="{FF2B5EF4-FFF2-40B4-BE49-F238E27FC236}">
                <a16:creationId xmlns:a16="http://schemas.microsoft.com/office/drawing/2014/main" id="{4EC12B39-DC7B-114C-AB60-CAE9EFF1C023}"/>
              </a:ext>
            </a:extLst>
          </p:cNvPr>
          <p:cNvSpPr txBox="1"/>
          <p:nvPr/>
        </p:nvSpPr>
        <p:spPr>
          <a:xfrm>
            <a:off x="1699821" y="4206246"/>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20</a:t>
            </a:r>
            <a:endParaRPr lang="en-SG" sz="1400" dirty="0">
              <a:latin typeface="Calibri" panose="020F0502020204030204" pitchFamily="34" charset="0"/>
              <a:cs typeface="Calibri" panose="020F0502020204030204" pitchFamily="34" charset="0"/>
            </a:endParaRPr>
          </a:p>
        </p:txBody>
      </p:sp>
      <p:sp>
        <p:nvSpPr>
          <p:cNvPr id="77" name="TextBox 76">
            <a:extLst>
              <a:ext uri="{FF2B5EF4-FFF2-40B4-BE49-F238E27FC236}">
                <a16:creationId xmlns:a16="http://schemas.microsoft.com/office/drawing/2014/main" id="{3F13F8F4-B288-0B44-BE60-CAD9177B53DD}"/>
              </a:ext>
            </a:extLst>
          </p:cNvPr>
          <p:cNvSpPr txBox="1"/>
          <p:nvPr/>
        </p:nvSpPr>
        <p:spPr>
          <a:xfrm>
            <a:off x="1699821" y="4555496"/>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10</a:t>
            </a:r>
            <a:endParaRPr lang="en-SG" sz="1400" dirty="0">
              <a:latin typeface="Calibri" panose="020F0502020204030204" pitchFamily="34" charset="0"/>
              <a:cs typeface="Calibri" panose="020F0502020204030204" pitchFamily="34" charset="0"/>
            </a:endParaRPr>
          </a:p>
        </p:txBody>
      </p:sp>
      <p:sp>
        <p:nvSpPr>
          <p:cNvPr id="78" name="TextBox 77">
            <a:extLst>
              <a:ext uri="{FF2B5EF4-FFF2-40B4-BE49-F238E27FC236}">
                <a16:creationId xmlns:a16="http://schemas.microsoft.com/office/drawing/2014/main" id="{0A822109-E5DD-6C4C-ABBD-10168DEC27EB}"/>
              </a:ext>
            </a:extLst>
          </p:cNvPr>
          <p:cNvSpPr txBox="1"/>
          <p:nvPr/>
        </p:nvSpPr>
        <p:spPr>
          <a:xfrm>
            <a:off x="1699821" y="4901571"/>
            <a:ext cx="363983" cy="215444"/>
          </a:xfrm>
          <a:prstGeom prst="rect">
            <a:avLst/>
          </a:prstGeom>
          <a:solidFill>
            <a:schemeClr val="bg1"/>
          </a:solidFill>
        </p:spPr>
        <p:txBody>
          <a:bodyPr wrap="square" lIns="0" tIns="0" rIns="0" bIns="0" rtlCol="0">
            <a:spAutoFit/>
          </a:bodyPr>
          <a:lstStyle/>
          <a:p>
            <a:pPr algn="r"/>
            <a:r>
              <a:rPr lang="en-US" sz="1400" dirty="0">
                <a:latin typeface="Calibri" panose="020F0502020204030204" pitchFamily="34" charset="0"/>
                <a:cs typeface="Calibri" panose="020F0502020204030204" pitchFamily="34" charset="0"/>
              </a:rPr>
              <a:t>0</a:t>
            </a:r>
            <a:endParaRPr lang="en-SG" sz="14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E71DC0C9-7C73-EF44-A304-4B9163DBF105}"/>
              </a:ext>
            </a:extLst>
          </p:cNvPr>
          <p:cNvSpPr/>
          <p:nvPr/>
        </p:nvSpPr>
        <p:spPr>
          <a:xfrm>
            <a:off x="3966737" y="1208984"/>
            <a:ext cx="7709786" cy="1548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Table 17">
            <a:extLst>
              <a:ext uri="{FF2B5EF4-FFF2-40B4-BE49-F238E27FC236}">
                <a16:creationId xmlns:a16="http://schemas.microsoft.com/office/drawing/2014/main" id="{0F8FBD23-243C-0245-BF15-C8D7E89C403F}"/>
              </a:ext>
            </a:extLst>
          </p:cNvPr>
          <p:cNvGraphicFramePr>
            <a:graphicFrameLocks noGrp="1"/>
          </p:cNvGraphicFramePr>
          <p:nvPr/>
        </p:nvGraphicFramePr>
        <p:xfrm>
          <a:off x="5800922" y="1690689"/>
          <a:ext cx="5533760" cy="1005840"/>
        </p:xfrm>
        <a:graphic>
          <a:graphicData uri="http://schemas.openxmlformats.org/drawingml/2006/table">
            <a:tbl>
              <a:tblPr firstRow="1" bandRow="1">
                <a:tableStyleId>{5C22544A-7EE6-4342-B048-85BDC9FD1C3A}</a:tableStyleId>
              </a:tblPr>
              <a:tblGrid>
                <a:gridCol w="1720367">
                  <a:extLst>
                    <a:ext uri="{9D8B030D-6E8A-4147-A177-3AD203B41FA5}">
                      <a16:colId xmlns:a16="http://schemas.microsoft.com/office/drawing/2014/main" val="2309273978"/>
                    </a:ext>
                  </a:extLst>
                </a:gridCol>
                <a:gridCol w="1271131">
                  <a:extLst>
                    <a:ext uri="{9D8B030D-6E8A-4147-A177-3AD203B41FA5}">
                      <a16:colId xmlns:a16="http://schemas.microsoft.com/office/drawing/2014/main" val="368166189"/>
                    </a:ext>
                  </a:extLst>
                </a:gridCol>
                <a:gridCol w="1271131">
                  <a:extLst>
                    <a:ext uri="{9D8B030D-6E8A-4147-A177-3AD203B41FA5}">
                      <a16:colId xmlns:a16="http://schemas.microsoft.com/office/drawing/2014/main" val="2049015962"/>
                    </a:ext>
                  </a:extLst>
                </a:gridCol>
                <a:gridCol w="1271131">
                  <a:extLst>
                    <a:ext uri="{9D8B030D-6E8A-4147-A177-3AD203B41FA5}">
                      <a16:colId xmlns:a16="http://schemas.microsoft.com/office/drawing/2014/main" val="372771560"/>
                    </a:ext>
                  </a:extLst>
                </a:gridCol>
              </a:tblGrid>
              <a:tr h="0">
                <a:tc>
                  <a:txBody>
                    <a:bodyPr/>
                    <a:lstStyle/>
                    <a:p>
                      <a:endParaRPr lang="en-US" sz="1200" dirty="0"/>
                    </a:p>
                  </a:txBody>
                  <a:tcPr>
                    <a:solidFill>
                      <a:schemeClr val="bg1"/>
                    </a:solidFill>
                  </a:tcPr>
                </a:tc>
                <a:tc>
                  <a:txBody>
                    <a:bodyPr/>
                    <a:lstStyle/>
                    <a:p>
                      <a:pPr algn="ctr"/>
                      <a:r>
                        <a:rPr lang="en-US" sz="1200" dirty="0"/>
                        <a:t>Events</a:t>
                      </a:r>
                    </a:p>
                  </a:txBody>
                  <a:tcPr/>
                </a:tc>
                <a:tc>
                  <a:txBody>
                    <a:bodyPr/>
                    <a:lstStyle/>
                    <a:p>
                      <a:pPr algn="ctr"/>
                      <a:r>
                        <a:rPr lang="en-US" sz="1200" dirty="0"/>
                        <a:t>OS, median </a:t>
                      </a:r>
                      <a:br>
                        <a:rPr lang="en-US" sz="1200" dirty="0"/>
                      </a:br>
                      <a:r>
                        <a:rPr lang="en-US" sz="1200" dirty="0"/>
                        <a:t>(95% CI, </a:t>
                      </a:r>
                      <a:r>
                        <a:rPr lang="en-US" sz="1200" dirty="0" err="1"/>
                        <a:t>mo</a:t>
                      </a:r>
                      <a:endParaRPr lang="en-US" sz="1200" dirty="0"/>
                    </a:p>
                  </a:txBody>
                  <a:tcPr/>
                </a:tc>
                <a:tc>
                  <a:txBody>
                    <a:bodyPr/>
                    <a:lstStyle/>
                    <a:p>
                      <a:pPr algn="ctr"/>
                      <a:r>
                        <a:rPr lang="en-US" sz="1200" dirty="0"/>
                        <a:t>HR (95% CI)</a:t>
                      </a:r>
                    </a:p>
                  </a:txBody>
                  <a:tcPr/>
                </a:tc>
                <a:extLst>
                  <a:ext uri="{0D108BD9-81ED-4DB2-BD59-A6C34878D82A}">
                    <a16:rowId xmlns:a16="http://schemas.microsoft.com/office/drawing/2014/main" val="3257493510"/>
                  </a:ext>
                </a:extLst>
              </a:tr>
              <a:tr h="0">
                <a:tc>
                  <a:txBody>
                    <a:bodyPr/>
                    <a:lstStyle/>
                    <a:p>
                      <a:r>
                        <a:rPr lang="en-US" sz="1200" b="1" dirty="0"/>
                        <a:t>Pembrolizumab</a:t>
                      </a:r>
                    </a:p>
                  </a:txBody>
                  <a:tcPr/>
                </a:tc>
                <a:tc>
                  <a:txBody>
                    <a:bodyPr/>
                    <a:lstStyle/>
                    <a:p>
                      <a:pPr algn="ctr"/>
                      <a:r>
                        <a:rPr lang="en-US" sz="1200" dirty="0"/>
                        <a:t>405 (70.1)</a:t>
                      </a:r>
                    </a:p>
                  </a:txBody>
                  <a:tcPr/>
                </a:tc>
                <a:tc>
                  <a:txBody>
                    <a:bodyPr/>
                    <a:lstStyle/>
                    <a:p>
                      <a:pPr algn="ctr"/>
                      <a:r>
                        <a:rPr lang="en-US" sz="1200" dirty="0"/>
                        <a:t>14.2 (12.8-16.2)</a:t>
                      </a:r>
                    </a:p>
                  </a:txBody>
                  <a:tcPr/>
                </a:tc>
                <a:tc>
                  <a:txBody>
                    <a:bodyPr/>
                    <a:lstStyle/>
                    <a:p>
                      <a:pPr algn="ctr"/>
                      <a:r>
                        <a:rPr lang="en-US" sz="1200" dirty="0"/>
                        <a:t>0.79 (0.67-0.93)</a:t>
                      </a:r>
                    </a:p>
                  </a:txBody>
                  <a:tcPr/>
                </a:tc>
                <a:extLst>
                  <a:ext uri="{0D108BD9-81ED-4DB2-BD59-A6C34878D82A}">
                    <a16:rowId xmlns:a16="http://schemas.microsoft.com/office/drawing/2014/main" val="1216336952"/>
                  </a:ext>
                </a:extLst>
              </a:tr>
              <a:tr h="0">
                <a:tc>
                  <a:txBody>
                    <a:bodyPr/>
                    <a:lstStyle/>
                    <a:p>
                      <a:r>
                        <a:rPr lang="en-US" sz="1200" b="1" dirty="0"/>
                        <a:t>Placebo</a:t>
                      </a:r>
                    </a:p>
                  </a:txBody>
                  <a:tcPr/>
                </a:tc>
                <a:tc>
                  <a:txBody>
                    <a:bodyPr/>
                    <a:lstStyle/>
                    <a:p>
                      <a:pPr algn="ctr"/>
                      <a:r>
                        <a:rPr lang="en-US" sz="1200" dirty="0"/>
                        <a:t>229 (79.5)</a:t>
                      </a:r>
                    </a:p>
                  </a:txBody>
                  <a:tcPr/>
                </a:tc>
                <a:tc>
                  <a:txBody>
                    <a:bodyPr/>
                    <a:lstStyle/>
                    <a:p>
                      <a:pPr algn="ctr"/>
                      <a:r>
                        <a:rPr lang="en-US" sz="1200" dirty="0"/>
                        <a:t>12.5 (10.2-13.6)</a:t>
                      </a:r>
                    </a:p>
                  </a:txBody>
                  <a:tcPr/>
                </a:tc>
                <a:tc>
                  <a:txBody>
                    <a:bodyPr/>
                    <a:lstStyle/>
                    <a:p>
                      <a:pPr algn="ctr"/>
                      <a:endParaRPr lang="en-US" sz="1200" dirty="0"/>
                    </a:p>
                  </a:txBody>
                  <a:tcPr/>
                </a:tc>
                <a:extLst>
                  <a:ext uri="{0D108BD9-81ED-4DB2-BD59-A6C34878D82A}">
                    <a16:rowId xmlns:a16="http://schemas.microsoft.com/office/drawing/2014/main" val="2337357818"/>
                  </a:ext>
                </a:extLst>
              </a:tr>
            </a:tbl>
          </a:graphicData>
        </a:graphic>
      </p:graphicFrame>
    </p:spTree>
    <p:extLst>
      <p:ext uri="{BB962C8B-B14F-4D97-AF65-F5344CB8AC3E}">
        <p14:creationId xmlns:p14="http://schemas.microsoft.com/office/powerpoint/2010/main" val="2910831829"/>
      </p:ext>
    </p:extLst>
  </p:cSld>
  <p:clrMapOvr>
    <a:masterClrMapping/>
  </p:clrMapOvr>
  <p:transition spd="med"/>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AD29CEE0-782C-2740-A1C1-DBFDA4785D60}"/>
              </a:ext>
            </a:extLst>
          </p:cNvPr>
          <p:cNvGraphicFramePr>
            <a:graphicFrameLocks noGrp="1"/>
          </p:cNvGraphicFramePr>
          <p:nvPr>
            <p:ph sz="quarter" idx="12"/>
            <p:extLst>
              <p:ext uri="{D42A27DB-BD31-4B8C-83A1-F6EECF244321}">
                <p14:modId xmlns:p14="http://schemas.microsoft.com/office/powerpoint/2010/main" val="808079731"/>
              </p:ext>
            </p:extLst>
          </p:nvPr>
        </p:nvGraphicFramePr>
        <p:xfrm>
          <a:off x="620713" y="1221904"/>
          <a:ext cx="10961687" cy="4869180"/>
        </p:xfrm>
        <a:graphic>
          <a:graphicData uri="http://schemas.openxmlformats.org/drawingml/2006/table">
            <a:tbl>
              <a:tblPr firstRow="1" bandRow="1">
                <a:tableStyleId>{5C22544A-7EE6-4342-B048-85BDC9FD1C3A}</a:tableStyleId>
              </a:tblPr>
              <a:tblGrid>
                <a:gridCol w="4151089">
                  <a:extLst>
                    <a:ext uri="{9D8B030D-6E8A-4147-A177-3AD203B41FA5}">
                      <a16:colId xmlns:a16="http://schemas.microsoft.com/office/drawing/2014/main" val="1353597333"/>
                    </a:ext>
                  </a:extLst>
                </a:gridCol>
                <a:gridCol w="3405299">
                  <a:extLst>
                    <a:ext uri="{9D8B030D-6E8A-4147-A177-3AD203B41FA5}">
                      <a16:colId xmlns:a16="http://schemas.microsoft.com/office/drawing/2014/main" val="641890239"/>
                    </a:ext>
                  </a:extLst>
                </a:gridCol>
                <a:gridCol w="3405299">
                  <a:extLst>
                    <a:ext uri="{9D8B030D-6E8A-4147-A177-3AD203B41FA5}">
                      <a16:colId xmlns:a16="http://schemas.microsoft.com/office/drawing/2014/main" val="105148714"/>
                    </a:ext>
                  </a:extLst>
                </a:gridCol>
              </a:tblGrid>
              <a:tr h="223584">
                <a:tc>
                  <a:txBody>
                    <a:bodyPr/>
                    <a:lstStyle/>
                    <a:p>
                      <a:pPr>
                        <a:lnSpc>
                          <a:spcPct val="90000"/>
                        </a:lnSpc>
                      </a:pPr>
                      <a:r>
                        <a:rPr lang="en-US" sz="1500" dirty="0"/>
                        <a:t>N (%)</a:t>
                      </a:r>
                    </a:p>
                  </a:txBody>
                  <a:tcPr/>
                </a:tc>
                <a:tc>
                  <a:txBody>
                    <a:bodyPr/>
                    <a:lstStyle/>
                    <a:p>
                      <a:pPr algn="ctr">
                        <a:lnSpc>
                          <a:spcPct val="90000"/>
                        </a:lnSpc>
                      </a:pPr>
                      <a:r>
                        <a:rPr lang="en-US" sz="1500" dirty="0"/>
                        <a:t>Pembrolizumab (N=299)</a:t>
                      </a:r>
                    </a:p>
                  </a:txBody>
                  <a:tcPr marL="19440" marR="19440"/>
                </a:tc>
                <a:tc>
                  <a:txBody>
                    <a:bodyPr/>
                    <a:lstStyle/>
                    <a:p>
                      <a:pPr algn="ctr">
                        <a:lnSpc>
                          <a:spcPct val="90000"/>
                        </a:lnSpc>
                      </a:pPr>
                      <a:r>
                        <a:rPr lang="en-US" sz="1500" dirty="0"/>
                        <a:t>Placebo (N=153)</a:t>
                      </a:r>
                    </a:p>
                  </a:txBody>
                  <a:tcPr marL="19440" marR="19440"/>
                </a:tc>
                <a:extLst>
                  <a:ext uri="{0D108BD9-81ED-4DB2-BD59-A6C34878D82A}">
                    <a16:rowId xmlns:a16="http://schemas.microsoft.com/office/drawing/2014/main" val="460146391"/>
                  </a:ext>
                </a:extLst>
              </a:tr>
              <a:tr h="855395">
                <a:tc>
                  <a:txBody>
                    <a:bodyPr/>
                    <a:lstStyle/>
                    <a:p>
                      <a:pPr marL="184150" indent="-184150">
                        <a:lnSpc>
                          <a:spcPct val="90000"/>
                        </a:lnSpc>
                        <a:tabLst/>
                      </a:pPr>
                      <a:r>
                        <a:rPr lang="en-US" sz="1500" b="1" dirty="0"/>
                        <a:t>All-cause AEs</a:t>
                      </a:r>
                      <a:br>
                        <a:rPr lang="en-US" sz="1500" dirty="0"/>
                      </a:br>
                      <a:r>
                        <a:rPr lang="en-US" sz="1500" dirty="0"/>
                        <a:t>Any</a:t>
                      </a:r>
                      <a:br>
                        <a:rPr lang="en-US" sz="1500" dirty="0"/>
                      </a:br>
                      <a:r>
                        <a:rPr lang="en-US" sz="1500" dirty="0"/>
                        <a:t>Grade 3-5</a:t>
                      </a:r>
                      <a:br>
                        <a:rPr lang="en-US" sz="1500" dirty="0"/>
                      </a:br>
                      <a:r>
                        <a:rPr lang="en-US" sz="1500" dirty="0"/>
                        <a:t>Led to discontinuation</a:t>
                      </a:r>
                      <a:br>
                        <a:rPr lang="en-US" sz="1500" dirty="0"/>
                      </a:br>
                      <a:r>
                        <a:rPr lang="en-US" sz="1500" dirty="0"/>
                        <a:t>Led to death</a:t>
                      </a:r>
                    </a:p>
                  </a:txBody>
                  <a:tcPr/>
                </a:tc>
                <a:tc>
                  <a:txBody>
                    <a:bodyPr/>
                    <a:lstStyle/>
                    <a:p>
                      <a:pPr algn="ctr">
                        <a:lnSpc>
                          <a:spcPct val="90000"/>
                        </a:lnSpc>
                      </a:pPr>
                      <a:br>
                        <a:rPr lang="en-US" sz="1500" dirty="0"/>
                      </a:br>
                      <a:r>
                        <a:rPr lang="en-US" sz="1500" dirty="0"/>
                        <a:t>283 (94.6)</a:t>
                      </a:r>
                      <a:br>
                        <a:rPr lang="en-US" sz="1500" dirty="0"/>
                      </a:br>
                      <a:r>
                        <a:rPr lang="en-US" sz="1500" dirty="0"/>
                        <a:t>157 (52.5)</a:t>
                      </a:r>
                      <a:br>
                        <a:rPr lang="en-US" sz="1500" dirty="0"/>
                      </a:br>
                      <a:r>
                        <a:rPr lang="en-US" sz="1500" dirty="0"/>
                        <a:t>38 (12.7)</a:t>
                      </a:r>
                    </a:p>
                    <a:p>
                      <a:pPr algn="ctr">
                        <a:lnSpc>
                          <a:spcPct val="90000"/>
                        </a:lnSpc>
                      </a:pPr>
                      <a:r>
                        <a:rPr lang="en-US" sz="1500" dirty="0"/>
                        <a:t>10 (3.3)</a:t>
                      </a:r>
                    </a:p>
                  </a:txBody>
                  <a:tcPr marL="19440" marR="19440"/>
                </a:tc>
                <a:tc>
                  <a:txBody>
                    <a:bodyPr/>
                    <a:lstStyle/>
                    <a:p>
                      <a:pPr algn="ctr">
                        <a:lnSpc>
                          <a:spcPct val="90000"/>
                        </a:lnSpc>
                      </a:pPr>
                      <a:br>
                        <a:rPr lang="en-US" sz="1500" dirty="0"/>
                      </a:br>
                      <a:r>
                        <a:rPr lang="en-US" sz="1500" dirty="0"/>
                        <a:t>147 (96.1)</a:t>
                      </a:r>
                      <a:br>
                        <a:rPr lang="en-US" sz="1500" dirty="0"/>
                      </a:br>
                      <a:r>
                        <a:rPr lang="en-US" sz="1500" dirty="0"/>
                        <a:t>50 (32.7)</a:t>
                      </a:r>
                      <a:br>
                        <a:rPr lang="en-US" sz="1500" dirty="0"/>
                      </a:br>
                      <a:r>
                        <a:rPr lang="en-US" sz="1500" dirty="0"/>
                        <a:t>12 (7.8)</a:t>
                      </a:r>
                      <a:br>
                        <a:rPr lang="en-US" sz="1500" dirty="0"/>
                      </a:br>
                      <a:r>
                        <a:rPr lang="en-US" sz="1500" dirty="0"/>
                        <a:t>2 (1.3)</a:t>
                      </a:r>
                    </a:p>
                  </a:txBody>
                  <a:tcPr marL="19440" marR="19440"/>
                </a:tc>
                <a:extLst>
                  <a:ext uri="{0D108BD9-81ED-4DB2-BD59-A6C34878D82A}">
                    <a16:rowId xmlns:a16="http://schemas.microsoft.com/office/drawing/2014/main" val="3611009970"/>
                  </a:ext>
                </a:extLst>
              </a:tr>
              <a:tr h="855395">
                <a:tc>
                  <a:txBody>
                    <a:bodyPr/>
                    <a:lstStyle/>
                    <a:p>
                      <a:pPr marL="184150" indent="-184150">
                        <a:lnSpc>
                          <a:spcPct val="90000"/>
                        </a:lnSpc>
                        <a:tabLst/>
                      </a:pPr>
                      <a:r>
                        <a:rPr lang="en-US" sz="1500" b="1" dirty="0"/>
                        <a:t>Treatment-related AEs</a:t>
                      </a:r>
                      <a:br>
                        <a:rPr lang="en-US" sz="1500" dirty="0"/>
                      </a:br>
                      <a:r>
                        <a:rPr lang="en-US" sz="1500" dirty="0"/>
                        <a:t>Any</a:t>
                      </a:r>
                      <a:br>
                        <a:rPr lang="en-US" sz="1500" dirty="0"/>
                      </a:br>
                      <a:r>
                        <a:rPr lang="en-US" sz="1500" dirty="0"/>
                        <a:t>Grade 3-5</a:t>
                      </a:r>
                      <a:r>
                        <a:rPr lang="en-US" sz="1500" baseline="30000" dirty="0"/>
                        <a:t>a</a:t>
                      </a:r>
                      <a:br>
                        <a:rPr lang="en-US" sz="1500" dirty="0"/>
                      </a:br>
                      <a:r>
                        <a:rPr lang="en-US" sz="1500" dirty="0"/>
                        <a:t>Led to discontinuation</a:t>
                      </a:r>
                      <a:br>
                        <a:rPr lang="en-US" sz="1500" dirty="0"/>
                      </a:br>
                      <a:r>
                        <a:rPr lang="en-US" sz="1500" dirty="0"/>
                        <a:t>Led to death</a:t>
                      </a:r>
                    </a:p>
                  </a:txBody>
                  <a:tcPr/>
                </a:tc>
                <a:tc>
                  <a:txBody>
                    <a:bodyPr/>
                    <a:lstStyle/>
                    <a:p>
                      <a:pPr algn="ctr">
                        <a:lnSpc>
                          <a:spcPct val="90000"/>
                        </a:lnSpc>
                      </a:pPr>
                      <a:br>
                        <a:rPr lang="en-US" sz="1500" dirty="0"/>
                      </a:br>
                      <a:r>
                        <a:rPr lang="en-US" sz="1500" dirty="0"/>
                        <a:t>200 (66.9)</a:t>
                      </a:r>
                      <a:br>
                        <a:rPr lang="en-US" sz="1500" dirty="0"/>
                      </a:br>
                      <a:r>
                        <a:rPr lang="en-US" sz="1500" dirty="0"/>
                        <a:t>43 (14.4)</a:t>
                      </a:r>
                      <a:br>
                        <a:rPr lang="en-US" sz="1500" dirty="0"/>
                      </a:br>
                      <a:r>
                        <a:rPr lang="en-US" sz="1500" dirty="0"/>
                        <a:t>12 (4.0)</a:t>
                      </a:r>
                      <a:br>
                        <a:rPr lang="en-US" sz="1500" dirty="0"/>
                      </a:br>
                      <a:r>
                        <a:rPr lang="en-US" sz="1500" dirty="0"/>
                        <a:t>3 (1.0)</a:t>
                      </a:r>
                    </a:p>
                  </a:txBody>
                  <a:tcPr marL="19440" marR="19440"/>
                </a:tc>
                <a:tc>
                  <a:txBody>
                    <a:bodyPr/>
                    <a:lstStyle/>
                    <a:p>
                      <a:pPr algn="ctr">
                        <a:lnSpc>
                          <a:spcPct val="90000"/>
                        </a:lnSpc>
                      </a:pPr>
                      <a:br>
                        <a:rPr lang="en-US" sz="1500" dirty="0"/>
                      </a:br>
                      <a:r>
                        <a:rPr lang="en-US" sz="1500" dirty="0"/>
                        <a:t>76 (49.7)</a:t>
                      </a:r>
                      <a:br>
                        <a:rPr lang="en-US" sz="1500" dirty="0"/>
                      </a:br>
                      <a:r>
                        <a:rPr lang="en-US" sz="1500" dirty="0"/>
                        <a:t>9 (5.9)</a:t>
                      </a:r>
                      <a:br>
                        <a:rPr lang="en-US" sz="1500" dirty="0"/>
                      </a:br>
                      <a:r>
                        <a:rPr lang="en-US" sz="1500" dirty="0"/>
                        <a:t>1 (0.7)</a:t>
                      </a:r>
                      <a:br>
                        <a:rPr lang="en-US" sz="1500" dirty="0"/>
                      </a:br>
                      <a:r>
                        <a:rPr lang="en-US" sz="1500" dirty="0"/>
                        <a:t>0</a:t>
                      </a:r>
                    </a:p>
                  </a:txBody>
                  <a:tcPr marL="19440" marR="19440"/>
                </a:tc>
                <a:extLst>
                  <a:ext uri="{0D108BD9-81ED-4DB2-BD59-A6C34878D82A}">
                    <a16:rowId xmlns:a16="http://schemas.microsoft.com/office/drawing/2014/main" val="722015150"/>
                  </a:ext>
                </a:extLst>
              </a:tr>
              <a:tr h="855395">
                <a:tc>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500" b="1" dirty="0"/>
                        <a:t>Immune-mediated </a:t>
                      </a:r>
                      <a:r>
                        <a:rPr lang="en-US" sz="1500" b="1" dirty="0" err="1"/>
                        <a:t>AEs</a:t>
                      </a:r>
                      <a:r>
                        <a:rPr lang="en-US" sz="1500" b="1" baseline="30000" dirty="0" err="1"/>
                        <a:t>b</a:t>
                      </a:r>
                      <a:br>
                        <a:rPr lang="en-US" sz="1500" dirty="0"/>
                      </a:br>
                      <a:r>
                        <a:rPr lang="en-US" sz="1500" dirty="0"/>
                        <a:t>Any</a:t>
                      </a:r>
                      <a:br>
                        <a:rPr lang="en-US" sz="1500" dirty="0"/>
                      </a:br>
                      <a:r>
                        <a:rPr lang="en-US" sz="1500" dirty="0"/>
                        <a:t>Grade 3-5</a:t>
                      </a:r>
                      <a:br>
                        <a:rPr lang="en-US" sz="1500" dirty="0"/>
                      </a:br>
                      <a:r>
                        <a:rPr lang="en-US" sz="1500" dirty="0"/>
                        <a:t>Led to discontinuation</a:t>
                      </a:r>
                      <a:br>
                        <a:rPr lang="en-US" sz="1500" dirty="0"/>
                      </a:br>
                      <a:r>
                        <a:rPr lang="en-US" sz="1500" dirty="0"/>
                        <a:t>Led to </a:t>
                      </a:r>
                      <a:r>
                        <a:rPr lang="en-US" sz="1500" dirty="0" err="1"/>
                        <a:t>death</a:t>
                      </a:r>
                      <a:r>
                        <a:rPr lang="en-US" sz="1500" baseline="30000" dirty="0" err="1"/>
                        <a:t>c</a:t>
                      </a:r>
                      <a:endParaRPr lang="en-US" sz="1500" baseline="30000" dirty="0"/>
                    </a:p>
                  </a:txBody>
                  <a:tcPr/>
                </a:tc>
                <a:tc>
                  <a:txBody>
                    <a:bodyPr/>
                    <a:lstStyle/>
                    <a:p>
                      <a:pPr algn="ctr">
                        <a:lnSpc>
                          <a:spcPct val="90000"/>
                        </a:lnSpc>
                      </a:pPr>
                      <a:br>
                        <a:rPr lang="en-US" sz="1500" dirty="0"/>
                      </a:br>
                      <a:r>
                        <a:rPr lang="en-US" sz="1500" dirty="0"/>
                        <a:t>54 (18.1)</a:t>
                      </a:r>
                      <a:br>
                        <a:rPr lang="en-US" sz="1500" dirty="0"/>
                      </a:br>
                      <a:r>
                        <a:rPr lang="en-US" sz="1500" dirty="0"/>
                        <a:t>9 (3.0)</a:t>
                      </a:r>
                      <a:br>
                        <a:rPr lang="en-US" sz="1500" dirty="0"/>
                      </a:br>
                      <a:r>
                        <a:rPr lang="en-US" sz="1500" dirty="0"/>
                        <a:t>5 (1.7)</a:t>
                      </a:r>
                      <a:br>
                        <a:rPr lang="en-US" sz="1500" dirty="0"/>
                      </a:br>
                      <a:r>
                        <a:rPr lang="en-US" sz="1500" dirty="0"/>
                        <a:t>1 (0.3)</a:t>
                      </a:r>
                    </a:p>
                  </a:txBody>
                  <a:tcPr marL="19440" marR="19440"/>
                </a:tc>
                <a:tc>
                  <a:txBody>
                    <a:bodyPr/>
                    <a:lstStyle/>
                    <a:p>
                      <a:pPr algn="ctr">
                        <a:lnSpc>
                          <a:spcPct val="90000"/>
                        </a:lnSpc>
                      </a:pPr>
                      <a:br>
                        <a:rPr lang="en-US" sz="1500" dirty="0"/>
                      </a:br>
                      <a:r>
                        <a:rPr lang="en-US" sz="1500" dirty="0"/>
                        <a:t>16 (10.5)</a:t>
                      </a:r>
                      <a:br>
                        <a:rPr lang="en-US" sz="1500" dirty="0"/>
                      </a:br>
                      <a:r>
                        <a:rPr lang="en-US" sz="1500" dirty="0"/>
                        <a:t>0</a:t>
                      </a:r>
                    </a:p>
                    <a:p>
                      <a:pPr algn="ctr">
                        <a:lnSpc>
                          <a:spcPct val="90000"/>
                        </a:lnSpc>
                      </a:pPr>
                      <a:r>
                        <a:rPr lang="en-US" sz="1500" dirty="0"/>
                        <a:t>0</a:t>
                      </a:r>
                      <a:br>
                        <a:rPr lang="en-US" sz="1500" dirty="0"/>
                      </a:br>
                      <a:r>
                        <a:rPr lang="en-US" sz="1500" dirty="0"/>
                        <a:t>0</a:t>
                      </a:r>
                    </a:p>
                  </a:txBody>
                  <a:tcPr marL="19440" marR="19440"/>
                </a:tc>
                <a:extLst>
                  <a:ext uri="{0D108BD9-81ED-4DB2-BD59-A6C34878D82A}">
                    <a16:rowId xmlns:a16="http://schemas.microsoft.com/office/drawing/2014/main" val="1993761544"/>
                  </a:ext>
                </a:extLst>
              </a:tr>
              <a:tr h="221769">
                <a:tc>
                  <a:txBody>
                    <a:bodyPr/>
                    <a:lstStyle/>
                    <a:p>
                      <a:pPr marL="184150" marR="0" lvl="0" indent="-184150" algn="l" defTabSz="457200" rtl="0" eaLnBrk="1" fontAlgn="auto" latinLnBrk="0" hangingPunct="1">
                        <a:lnSpc>
                          <a:spcPct val="90000"/>
                        </a:lnSpc>
                        <a:spcBef>
                          <a:spcPts val="0"/>
                        </a:spcBef>
                        <a:spcAft>
                          <a:spcPts val="0"/>
                        </a:spcAft>
                        <a:buClrTx/>
                        <a:buSzTx/>
                        <a:buFontTx/>
                        <a:buNone/>
                        <a:tabLst/>
                        <a:defRPr/>
                      </a:pPr>
                      <a:r>
                        <a:rPr lang="en-US" sz="1500" b="1" dirty="0"/>
                        <a:t>Immune-mediated </a:t>
                      </a:r>
                      <a:r>
                        <a:rPr lang="en-US" sz="1500" b="1" dirty="0" err="1"/>
                        <a:t>hepatitis</a:t>
                      </a:r>
                      <a:r>
                        <a:rPr lang="en-US" sz="1500" b="1" baseline="30000" dirty="0" err="1"/>
                        <a:t>c,d</a:t>
                      </a:r>
                      <a:endParaRPr lang="en-US" sz="1500" baseline="30000" dirty="0"/>
                    </a:p>
                  </a:txBody>
                  <a:tcPr/>
                </a:tc>
                <a:tc>
                  <a:txBody>
                    <a:bodyPr/>
                    <a:lstStyle/>
                    <a:p>
                      <a:pPr algn="ctr">
                        <a:lnSpc>
                          <a:spcPct val="90000"/>
                        </a:lnSpc>
                      </a:pPr>
                      <a:r>
                        <a:rPr lang="en-US" sz="1500" dirty="0"/>
                        <a:t>5 (1.7)</a:t>
                      </a:r>
                    </a:p>
                  </a:txBody>
                  <a:tcPr marL="19440" marR="19440"/>
                </a:tc>
                <a:tc>
                  <a:txBody>
                    <a:bodyPr/>
                    <a:lstStyle/>
                    <a:p>
                      <a:pPr algn="ctr">
                        <a:lnSpc>
                          <a:spcPct val="90000"/>
                        </a:lnSpc>
                      </a:pPr>
                      <a:r>
                        <a:rPr lang="en-US" sz="1500" dirty="0"/>
                        <a:t>0</a:t>
                      </a:r>
                    </a:p>
                  </a:txBody>
                  <a:tcPr marL="19440" marR="19440"/>
                </a:tc>
                <a:extLst>
                  <a:ext uri="{0D108BD9-81ED-4DB2-BD59-A6C34878D82A}">
                    <a16:rowId xmlns:a16="http://schemas.microsoft.com/office/drawing/2014/main" val="3851663171"/>
                  </a:ext>
                </a:extLst>
              </a:tr>
              <a:tr h="221769">
                <a:tc gridSpan="3">
                  <a:txBody>
                    <a:bodyPr/>
                    <a:lstStyle/>
                    <a:p>
                      <a:pPr marL="9525" marR="0" lvl="0" indent="-9525" algn="l" defTabSz="457200" rtl="0" eaLnBrk="1" fontAlgn="auto" latinLnBrk="0" hangingPunct="1">
                        <a:lnSpc>
                          <a:spcPct val="90000"/>
                        </a:lnSpc>
                        <a:spcBef>
                          <a:spcPts val="0"/>
                        </a:spcBef>
                        <a:spcAft>
                          <a:spcPts val="0"/>
                        </a:spcAft>
                        <a:buClrTx/>
                        <a:buSzTx/>
                        <a:buFontTx/>
                        <a:buNone/>
                        <a:tabLst/>
                        <a:defRPr/>
                      </a:pPr>
                      <a:r>
                        <a:rPr lang="en-US" sz="1200" baseline="30000" dirty="0">
                          <a:solidFill>
                            <a:srgbClr val="5D8298"/>
                          </a:solidFill>
                        </a:rPr>
                        <a:t>a</a:t>
                      </a:r>
                      <a:r>
                        <a:rPr lang="en-US" sz="1200" baseline="0" dirty="0">
                          <a:solidFill>
                            <a:srgbClr val="5D8298"/>
                          </a:solidFill>
                        </a:rPr>
                        <a:t> 3 treatment-related deaths (as determined by the investigator) occurred in the pembrolizumab group (gastrointestinal hemorrhage, n=1; autoimmune hepatitis [confounded by metastasis to both lungs and lymphatic metastasis with </a:t>
                      </a:r>
                      <a:r>
                        <a:rPr lang="en-US" sz="1200" baseline="0" dirty="0" err="1">
                          <a:solidFill>
                            <a:srgbClr val="5D8298"/>
                          </a:solidFill>
                        </a:rPr>
                        <a:t>chylous</a:t>
                      </a:r>
                      <a:r>
                        <a:rPr lang="en-US" sz="1200" baseline="0" dirty="0">
                          <a:solidFill>
                            <a:srgbClr val="5D8298"/>
                          </a:solidFill>
                        </a:rPr>
                        <a:t> ascites resulting in circulatory failure], n=1; soft tissue infection, n=1). No treatment-related deaths occurred in the placebo group. </a:t>
                      </a:r>
                      <a:r>
                        <a:rPr lang="en-US" sz="1200" baseline="30000" dirty="0">
                          <a:solidFill>
                            <a:srgbClr val="5D8298"/>
                          </a:solidFill>
                        </a:rPr>
                        <a:t>b</a:t>
                      </a:r>
                      <a:r>
                        <a:rPr lang="en-US" sz="1200" baseline="0" dirty="0">
                          <a:solidFill>
                            <a:srgbClr val="5D8298"/>
                          </a:solidFill>
                        </a:rPr>
                        <a:t> Includes immune-mediated events and infusion-related reactions of any attribution. </a:t>
                      </a:r>
                      <a:r>
                        <a:rPr lang="en-US" sz="1200" baseline="30000" dirty="0">
                          <a:solidFill>
                            <a:srgbClr val="5D8298"/>
                          </a:solidFill>
                        </a:rPr>
                        <a:t>c</a:t>
                      </a:r>
                      <a:r>
                        <a:rPr lang="en-US" sz="1200" baseline="0" dirty="0">
                          <a:solidFill>
                            <a:srgbClr val="5D8298"/>
                          </a:solidFill>
                        </a:rPr>
                        <a:t> (0.3%) patient died from autoimmune hepatitis. </a:t>
                      </a:r>
                      <a:br>
                        <a:rPr lang="en-US" sz="1200" baseline="0" dirty="0">
                          <a:solidFill>
                            <a:srgbClr val="5D8298"/>
                          </a:solidFill>
                        </a:rPr>
                      </a:br>
                      <a:r>
                        <a:rPr lang="en-US" sz="1200" baseline="30000" dirty="0">
                          <a:solidFill>
                            <a:srgbClr val="5D8298"/>
                          </a:solidFill>
                        </a:rPr>
                        <a:t>d</a:t>
                      </a:r>
                      <a:r>
                        <a:rPr lang="en-US" sz="1200" baseline="0" dirty="0">
                          <a:solidFill>
                            <a:srgbClr val="5D8298"/>
                          </a:solidFill>
                        </a:rPr>
                        <a:t> Based on sponsor assessment</a:t>
                      </a:r>
                    </a:p>
                    <a:p>
                      <a:pPr marL="9525" marR="0" lvl="0" indent="-9525" algn="l" defTabSz="457200" rtl="0" eaLnBrk="1" fontAlgn="auto" latinLnBrk="0" hangingPunct="1">
                        <a:lnSpc>
                          <a:spcPct val="90000"/>
                        </a:lnSpc>
                        <a:spcBef>
                          <a:spcPts val="0"/>
                        </a:spcBef>
                        <a:spcAft>
                          <a:spcPts val="0"/>
                        </a:spcAft>
                        <a:buClrTx/>
                        <a:buSzTx/>
                        <a:buFontTx/>
                        <a:buNone/>
                        <a:tabLst/>
                        <a:defRPr/>
                      </a:pPr>
                      <a:r>
                        <a:rPr lang="en-US" sz="1200" baseline="0" dirty="0">
                          <a:solidFill>
                            <a:srgbClr val="5D8298"/>
                          </a:solidFill>
                        </a:rPr>
                        <a:t>Data cutoff: June 30, 2021 (final analysis)</a:t>
                      </a:r>
                    </a:p>
                  </a:txBody>
                  <a:tcPr>
                    <a:noFill/>
                  </a:tcPr>
                </a:tc>
                <a:tc hMerge="1">
                  <a:txBody>
                    <a:bodyPr/>
                    <a:lstStyle/>
                    <a:p>
                      <a:pPr algn="ctr"/>
                      <a:endParaRPr lang="en-US" sz="1500" dirty="0"/>
                    </a:p>
                  </a:txBody>
                  <a:tcPr marL="19440" marR="19440"/>
                </a:tc>
                <a:tc hMerge="1">
                  <a:txBody>
                    <a:bodyPr/>
                    <a:lstStyle/>
                    <a:p>
                      <a:pPr algn="ctr"/>
                      <a:endParaRPr lang="en-US" sz="1500" dirty="0"/>
                    </a:p>
                  </a:txBody>
                  <a:tcPr marL="19440" marR="19440"/>
                </a:tc>
                <a:extLst>
                  <a:ext uri="{0D108BD9-81ED-4DB2-BD59-A6C34878D82A}">
                    <a16:rowId xmlns:a16="http://schemas.microsoft.com/office/drawing/2014/main" val="1735313119"/>
                  </a:ext>
                </a:extLst>
              </a:tr>
            </a:tbl>
          </a:graphicData>
        </a:graphic>
      </p:graphicFrame>
      <p:sp>
        <p:nvSpPr>
          <p:cNvPr id="2" name="Title 1"/>
          <p:cNvSpPr>
            <a:spLocks noGrp="1"/>
          </p:cNvSpPr>
          <p:nvPr>
            <p:ph type="title"/>
          </p:nvPr>
        </p:nvSpPr>
        <p:spPr/>
        <p:txBody>
          <a:bodyPr/>
          <a:lstStyle/>
          <a:p>
            <a:r>
              <a:rPr lang="en-US"/>
              <a:t>Adverse Event Summary</a:t>
            </a:r>
            <a:endParaRPr lang="en-US" dirty="0"/>
          </a:p>
        </p:txBody>
      </p:sp>
      <p:sp>
        <p:nvSpPr>
          <p:cNvPr id="3" name="Slide Number Placeholder 2">
            <a:extLst>
              <a:ext uri="{FF2B5EF4-FFF2-40B4-BE49-F238E27FC236}">
                <a16:creationId xmlns:a16="http://schemas.microsoft.com/office/drawing/2014/main" id="{65052819-5A32-874F-AE11-FCFBB90B89F8}"/>
              </a:ext>
            </a:extLst>
          </p:cNvPr>
          <p:cNvSpPr>
            <a:spLocks noGrp="1"/>
          </p:cNvSpPr>
          <p:nvPr>
            <p:ph type="sldNum" sz="quarter" idx="4"/>
          </p:nvPr>
        </p:nvSpPr>
        <p:spPr/>
        <p:txBody>
          <a:bodyPr/>
          <a:lstStyle/>
          <a:p>
            <a:fld id="{A8B9CA45-7916-481D-8256-1C0A03899043}" type="slidenum">
              <a:rPr lang="en-SG" smtClean="0"/>
              <a:pPr/>
              <a:t>91</a:t>
            </a:fld>
            <a:endParaRPr lang="en-SG"/>
          </a:p>
        </p:txBody>
      </p:sp>
      <p:sp>
        <p:nvSpPr>
          <p:cNvPr id="10" name="Content Placeholder 9">
            <a:extLst>
              <a:ext uri="{FF2B5EF4-FFF2-40B4-BE49-F238E27FC236}">
                <a16:creationId xmlns:a16="http://schemas.microsoft.com/office/drawing/2014/main" id="{7C1E06D1-8296-0C49-BA5E-74F875D5506C}"/>
              </a:ext>
            </a:extLst>
          </p:cNvPr>
          <p:cNvSpPr>
            <a:spLocks noGrp="1"/>
          </p:cNvSpPr>
          <p:nvPr>
            <p:ph sz="quarter" idx="15"/>
          </p:nvPr>
        </p:nvSpPr>
        <p:spPr/>
        <p:txBody>
          <a:bodyPr/>
          <a:lstStyle/>
          <a:p>
            <a:endParaRPr lang="en-US" dirty="0"/>
          </a:p>
        </p:txBody>
      </p:sp>
      <p:sp>
        <p:nvSpPr>
          <p:cNvPr id="12" name="Content Placeholder 9">
            <a:extLst>
              <a:ext uri="{FF2B5EF4-FFF2-40B4-BE49-F238E27FC236}">
                <a16:creationId xmlns:a16="http://schemas.microsoft.com/office/drawing/2014/main" id="{7F01CAEE-8EB0-7F40-9E4E-1B289EE1955C}"/>
              </a:ext>
            </a:extLst>
          </p:cNvPr>
          <p:cNvSpPr txBox="1">
            <a:spLocks/>
          </p:cNvSpPr>
          <p:nvPr/>
        </p:nvSpPr>
        <p:spPr>
          <a:xfrm>
            <a:off x="620184" y="5670551"/>
            <a:ext cx="8116800" cy="365125"/>
          </a:xfrm>
          <a:prstGeom prst="rect">
            <a:avLst/>
          </a:prstGeom>
        </p:spPr>
        <p:txBody>
          <a:bodyPr vert="horz" lIns="0" tIns="0" rIns="0" bIns="0" rtlCol="0" anchor="ctr" anchorCtr="0">
            <a:noAutofit/>
          </a:bodyPr>
          <a:lstStyle>
            <a:lvl1pPr marL="0" indent="0" algn="l" defTabSz="457200" rtl="0" eaLnBrk="1" latinLnBrk="0" hangingPunct="1">
              <a:spcBef>
                <a:spcPts val="300"/>
              </a:spcBef>
              <a:buClr>
                <a:schemeClr val="accent1"/>
              </a:buClr>
              <a:buFont typeface="Arial"/>
              <a:buNone/>
              <a:defRPr sz="1200" b="0" i="0" kern="1200">
                <a:solidFill>
                  <a:srgbClr val="5D8298"/>
                </a:solidFill>
                <a:latin typeface="Calibri" panose="020F0502020204030204" pitchFamily="34" charset="0"/>
                <a:ea typeface="+mn-ea"/>
                <a:cs typeface="Calibri" panose="020F0502020204030204" pitchFamily="34" charset="0"/>
              </a:defRPr>
            </a:lvl1pPr>
            <a:lvl2pPr marL="457200" indent="0" algn="l" defTabSz="457200" rtl="0" eaLnBrk="1" latinLnBrk="0" hangingPunct="1">
              <a:spcBef>
                <a:spcPts val="600"/>
              </a:spcBef>
              <a:buClr>
                <a:schemeClr val="accent1"/>
              </a:buClr>
              <a:buFont typeface="Lucida Grande"/>
              <a:buNone/>
              <a:defRPr sz="1200" b="0" i="0" kern="1200">
                <a:solidFill>
                  <a:srgbClr val="5D8298"/>
                </a:solidFill>
                <a:latin typeface="PT Sans Narrow"/>
                <a:ea typeface="+mn-ea"/>
                <a:cs typeface="PT Sans Narrow"/>
              </a:defRPr>
            </a:lvl2pPr>
            <a:lvl3pPr marL="914400" indent="0" algn="l" defTabSz="457200" rtl="0" eaLnBrk="1" latinLnBrk="0" hangingPunct="1">
              <a:spcBef>
                <a:spcPts val="400"/>
              </a:spcBef>
              <a:buClr>
                <a:schemeClr val="accent1"/>
              </a:buClr>
              <a:buFont typeface="Arial"/>
              <a:buNone/>
              <a:defRPr sz="1200" b="0" i="0" kern="1200">
                <a:solidFill>
                  <a:srgbClr val="5D8298"/>
                </a:solidFill>
                <a:latin typeface="PT Sans Narrow"/>
                <a:ea typeface="+mn-ea"/>
                <a:cs typeface="PT Sans Narrow"/>
              </a:defRPr>
            </a:lvl3pPr>
            <a:lvl4pPr marL="13716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4pPr>
            <a:lvl5pPr marL="1828800" indent="0" algn="l" defTabSz="457200" rtl="0" eaLnBrk="1" latinLnBrk="0" hangingPunct="1">
              <a:spcBef>
                <a:spcPts val="0"/>
              </a:spcBef>
              <a:buClr>
                <a:schemeClr val="accent1"/>
              </a:buClr>
              <a:buFont typeface="Arial"/>
              <a:buNone/>
              <a:defRPr sz="1200" b="0" i="0" kern="1200">
                <a:solidFill>
                  <a:srgbClr val="5D8298"/>
                </a:solidFill>
                <a:latin typeface="PT Sans Narrow"/>
                <a:ea typeface="+mn-ea"/>
                <a:cs typeface="PT Sans Narrow"/>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621416930"/>
      </p:ext>
    </p:extLst>
  </p:cSld>
  <p:clrMapOvr>
    <a:masterClrMapping/>
  </p:clrMapOvr>
  <p:transition spd="med"/>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23E57595-5AE0-584F-A288-130EE0482ECB}"/>
              </a:ext>
            </a:extLst>
          </p:cNvPr>
          <p:cNvSpPr>
            <a:spLocks noGrp="1"/>
          </p:cNvSpPr>
          <p:nvPr>
            <p:ph sz="quarter" idx="12"/>
          </p:nvPr>
        </p:nvSpPr>
        <p:spPr/>
        <p:txBody>
          <a:bodyPr/>
          <a:lstStyle/>
          <a:p>
            <a:r>
              <a:rPr lang="en-US" dirty="0"/>
              <a:t>In KEYNOTE-394, pembrolizumab showed statistically significant and clinically meaningful improvement in OS, PFS, and ORR in patients from Asia with previously treated advanced HCC compared with placebo</a:t>
            </a:r>
          </a:p>
          <a:p>
            <a:pPr lvl="1"/>
            <a:r>
              <a:rPr lang="en-US" dirty="0"/>
              <a:t>The use of post-study anticancer therapy at progression may have attenuated the observed treatment effect</a:t>
            </a:r>
          </a:p>
          <a:p>
            <a:r>
              <a:rPr lang="en-US" dirty="0"/>
              <a:t>A meta-analysis of KEYNOTE-240 and KEYNOTE-394 showed pembrolizumab therapy provided a consistent treatment effect and clinically meaningful improvement in OS compared to placebo in patients with advanced HCC</a:t>
            </a:r>
          </a:p>
          <a:p>
            <a:r>
              <a:rPr lang="en-US" dirty="0"/>
              <a:t>The AE profile of pembrolizumab was manageable and consistent with previous reports in this </a:t>
            </a:r>
            <a:br>
              <a:rPr lang="en-US" dirty="0"/>
            </a:br>
            <a:r>
              <a:rPr lang="en-US" dirty="0"/>
              <a:t>patient population</a:t>
            </a:r>
          </a:p>
          <a:p>
            <a:r>
              <a:rPr lang="en-US" dirty="0"/>
              <a:t>These data reinforce the benefit-risk balance for pembrolizumab observed in globally conducted studies in the second-line treatment of advanced HCC and provide support for the generalizability of the data worldwide</a:t>
            </a:r>
          </a:p>
        </p:txBody>
      </p:sp>
      <p:sp>
        <p:nvSpPr>
          <p:cNvPr id="2" name="Title 1"/>
          <p:cNvSpPr>
            <a:spLocks noGrp="1"/>
          </p:cNvSpPr>
          <p:nvPr>
            <p:ph type="title"/>
          </p:nvPr>
        </p:nvSpPr>
        <p:spPr/>
        <p:txBody>
          <a:bodyPr/>
          <a:lstStyle/>
          <a:p>
            <a:r>
              <a:rPr lang="en-US"/>
              <a:t>Summary and Conclusions</a:t>
            </a:r>
            <a:endParaRPr lang="en-US" dirty="0"/>
          </a:p>
        </p:txBody>
      </p:sp>
      <p:sp>
        <p:nvSpPr>
          <p:cNvPr id="3" name="Slide Number Placeholder 2">
            <a:extLst>
              <a:ext uri="{FF2B5EF4-FFF2-40B4-BE49-F238E27FC236}">
                <a16:creationId xmlns:a16="http://schemas.microsoft.com/office/drawing/2014/main" id="{32589C6C-511B-8E46-B8DF-B6F9759CD678}"/>
              </a:ext>
            </a:extLst>
          </p:cNvPr>
          <p:cNvSpPr>
            <a:spLocks noGrp="1"/>
          </p:cNvSpPr>
          <p:nvPr>
            <p:ph type="sldNum" sz="quarter" idx="4"/>
          </p:nvPr>
        </p:nvSpPr>
        <p:spPr/>
        <p:txBody>
          <a:bodyPr/>
          <a:lstStyle/>
          <a:p>
            <a:fld id="{A8B9CA45-7916-481D-8256-1C0A03899043}" type="slidenum">
              <a:rPr lang="en-SG" smtClean="0"/>
              <a:pPr/>
              <a:t>92</a:t>
            </a:fld>
            <a:endParaRPr lang="en-SG"/>
          </a:p>
        </p:txBody>
      </p:sp>
      <p:sp>
        <p:nvSpPr>
          <p:cNvPr id="10" name="Content Placeholder 9">
            <a:extLst>
              <a:ext uri="{FF2B5EF4-FFF2-40B4-BE49-F238E27FC236}">
                <a16:creationId xmlns:a16="http://schemas.microsoft.com/office/drawing/2014/main" id="{521DD062-3A38-F740-A4EC-EBF6FFDA1635}"/>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2838650836"/>
      </p:ext>
    </p:extLst>
  </p:cSld>
  <p:clrMapOvr>
    <a:masterClrMapping/>
  </p:clrMapOvr>
  <p:transition spd="med"/>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9200" y="246566"/>
            <a:ext cx="8933184" cy="807285"/>
          </a:xfrm>
        </p:spPr>
        <p:txBody>
          <a:bodyPr/>
          <a:lstStyle/>
          <a:p>
            <a:r>
              <a:rPr lang="en-GB" dirty="0"/>
              <a:t>2L immune checkpoint blockers in advanced HCC</a:t>
            </a:r>
          </a:p>
        </p:txBody>
      </p:sp>
      <p:sp>
        <p:nvSpPr>
          <p:cNvPr id="9" name="Text Placeholder 8">
            <a:extLst>
              <a:ext uri="{FF2B5EF4-FFF2-40B4-BE49-F238E27FC236}">
                <a16:creationId xmlns:a16="http://schemas.microsoft.com/office/drawing/2014/main" id="{E65122E0-EBDA-4B5F-8233-1D091EFD4046}"/>
              </a:ext>
            </a:extLst>
          </p:cNvPr>
          <p:cNvSpPr>
            <a:spLocks noGrp="1"/>
          </p:cNvSpPr>
          <p:nvPr>
            <p:ph sz="quarter" idx="15"/>
          </p:nvPr>
        </p:nvSpPr>
        <p:spPr>
          <a:xfrm>
            <a:off x="620184" y="6356351"/>
            <a:ext cx="10963200" cy="365125"/>
          </a:xfrm>
        </p:spPr>
        <p:txBody>
          <a:bodyPr/>
          <a:lstStyle/>
          <a:p>
            <a:r>
              <a:rPr lang="en-US" dirty="0"/>
              <a:t>1. El-</a:t>
            </a:r>
            <a:r>
              <a:rPr lang="en-US" dirty="0" err="1"/>
              <a:t>Khoueiry</a:t>
            </a:r>
            <a:r>
              <a:rPr lang="en-US" dirty="0"/>
              <a:t> A, et al. Lancet 2017;389:2492-502. 2. </a:t>
            </a:r>
            <a:r>
              <a:rPr lang="en-GB" dirty="0" err="1"/>
              <a:t>Crocenzi</a:t>
            </a:r>
            <a:r>
              <a:rPr lang="en-GB" dirty="0"/>
              <a:t> T, et al. ASCO 2017 (Abstract 4013).</a:t>
            </a:r>
            <a:br>
              <a:rPr lang="en-US" dirty="0"/>
            </a:br>
            <a:r>
              <a:rPr lang="en-US" dirty="0"/>
              <a:t>3. </a:t>
            </a:r>
            <a:r>
              <a:rPr lang="en-GB" dirty="0" err="1"/>
              <a:t>Yau</a:t>
            </a:r>
            <a:r>
              <a:rPr lang="en-GB" dirty="0"/>
              <a:t> T, et al. ASCO 2019 (Abstract 4012). 4. </a:t>
            </a:r>
            <a:r>
              <a:rPr lang="en-US" dirty="0"/>
              <a:t>Zhu A, et al. Lancet Oncol 2018;19:940-52.</a:t>
            </a:r>
            <a:br>
              <a:rPr lang="en-US" dirty="0"/>
            </a:br>
            <a:r>
              <a:rPr lang="en-US" dirty="0"/>
              <a:t>5. </a:t>
            </a:r>
            <a:r>
              <a:rPr lang="pt-BR" dirty="0"/>
              <a:t>Finn </a:t>
            </a:r>
            <a:r>
              <a:rPr lang="pt-BR" dirty="0" err="1"/>
              <a:t>R</a:t>
            </a:r>
            <a:r>
              <a:rPr lang="pt-BR" dirty="0"/>
              <a:t>, et al. J </a:t>
            </a:r>
            <a:r>
              <a:rPr lang="pt-BR" dirty="0" err="1"/>
              <a:t>Clin</a:t>
            </a:r>
            <a:r>
              <a:rPr lang="pt-BR" dirty="0"/>
              <a:t> </a:t>
            </a:r>
            <a:r>
              <a:rPr lang="pt-BR" dirty="0" err="1"/>
              <a:t>Oncol</a:t>
            </a:r>
            <a:r>
              <a:rPr lang="pt-BR" dirty="0"/>
              <a:t> 2020;38:193-202</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81770348"/>
              </p:ext>
            </p:extLst>
          </p:nvPr>
        </p:nvGraphicFramePr>
        <p:xfrm>
          <a:off x="619200" y="1309888"/>
          <a:ext cx="10964184" cy="4626804"/>
        </p:xfrm>
        <a:graphic>
          <a:graphicData uri="http://schemas.openxmlformats.org/drawingml/2006/table">
            <a:tbl>
              <a:tblPr firstRow="1" bandRow="1">
                <a:tableStyleId>{5C22544A-7EE6-4342-B048-85BDC9FD1C3A}</a:tableStyleId>
              </a:tblPr>
              <a:tblGrid>
                <a:gridCol w="1108164">
                  <a:extLst>
                    <a:ext uri="{9D8B030D-6E8A-4147-A177-3AD203B41FA5}">
                      <a16:colId xmlns:a16="http://schemas.microsoft.com/office/drawing/2014/main" val="3808175447"/>
                    </a:ext>
                  </a:extLst>
                </a:gridCol>
                <a:gridCol w="1903483">
                  <a:extLst>
                    <a:ext uri="{9D8B030D-6E8A-4147-A177-3AD203B41FA5}">
                      <a16:colId xmlns:a16="http://schemas.microsoft.com/office/drawing/2014/main" val="3579463582"/>
                    </a:ext>
                  </a:extLst>
                </a:gridCol>
                <a:gridCol w="1478585">
                  <a:extLst>
                    <a:ext uri="{9D8B030D-6E8A-4147-A177-3AD203B41FA5}">
                      <a16:colId xmlns:a16="http://schemas.microsoft.com/office/drawing/2014/main" val="957722756"/>
                    </a:ext>
                  </a:extLst>
                </a:gridCol>
                <a:gridCol w="1618488">
                  <a:extLst>
                    <a:ext uri="{9D8B030D-6E8A-4147-A177-3AD203B41FA5}">
                      <a16:colId xmlns:a16="http://schemas.microsoft.com/office/drawing/2014/main" val="302207537"/>
                    </a:ext>
                  </a:extLst>
                </a:gridCol>
                <a:gridCol w="1618488">
                  <a:extLst>
                    <a:ext uri="{9D8B030D-6E8A-4147-A177-3AD203B41FA5}">
                      <a16:colId xmlns:a16="http://schemas.microsoft.com/office/drawing/2014/main" val="1122968553"/>
                    </a:ext>
                  </a:extLst>
                </a:gridCol>
                <a:gridCol w="1618488">
                  <a:extLst>
                    <a:ext uri="{9D8B030D-6E8A-4147-A177-3AD203B41FA5}">
                      <a16:colId xmlns:a16="http://schemas.microsoft.com/office/drawing/2014/main" val="3389276124"/>
                    </a:ext>
                  </a:extLst>
                </a:gridCol>
                <a:gridCol w="1618488">
                  <a:extLst>
                    <a:ext uri="{9D8B030D-6E8A-4147-A177-3AD203B41FA5}">
                      <a16:colId xmlns:a16="http://schemas.microsoft.com/office/drawing/2014/main" val="3850469503"/>
                    </a:ext>
                  </a:extLst>
                </a:gridCol>
              </a:tblGrid>
              <a:tr h="410692">
                <a:tc>
                  <a:txBody>
                    <a:bodyPr/>
                    <a:lstStyle/>
                    <a:p>
                      <a:pPr algn="ctr">
                        <a:lnSpc>
                          <a:spcPct val="90000"/>
                        </a:lnSpc>
                      </a:pPr>
                      <a:endParaRPr lang="en-GB" sz="1200" dirty="0">
                        <a:solidFill>
                          <a:schemeClr val="bg1"/>
                        </a:solidFill>
                        <a:latin typeface="Calibri" panose="020F0502020204030204" pitchFamily="34" charset="0"/>
                        <a:cs typeface="Calibri" panose="020F0502020204030204" pitchFamily="34" charset="0"/>
                      </a:endParaRPr>
                    </a:p>
                  </a:txBody>
                  <a:tcPr anchor="b"/>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err="1">
                          <a:latin typeface="Calibri" panose="020F0502020204030204" pitchFamily="34" charset="0"/>
                          <a:cs typeface="Calibri" panose="020F0502020204030204" pitchFamily="34" charset="0"/>
                        </a:rPr>
                        <a:t>CheckMate</a:t>
                      </a:r>
                      <a:r>
                        <a:rPr lang="en-GB" sz="1200" dirty="0">
                          <a:latin typeface="Calibri" panose="020F0502020204030204" pitchFamily="34" charset="0"/>
                          <a:cs typeface="Calibri" panose="020F0502020204030204" pitchFamily="34" charset="0"/>
                        </a:rPr>
                        <a:t> 040:</a:t>
                      </a:r>
                      <a:r>
                        <a:rPr lang="en-GB" sz="1200" baseline="0" dirty="0">
                          <a:latin typeface="Calibri" panose="020F0502020204030204" pitchFamily="34" charset="0"/>
                          <a:cs typeface="Calibri" panose="020F0502020204030204" pitchFamily="34" charset="0"/>
                        </a:rPr>
                        <a:t> </a:t>
                      </a:r>
                      <a:br>
                        <a:rPr lang="en-GB" sz="1200" baseline="0" dirty="0">
                          <a:latin typeface="Calibri" panose="020F0502020204030204" pitchFamily="34" charset="0"/>
                          <a:cs typeface="Calibri" panose="020F0502020204030204" pitchFamily="34" charset="0"/>
                        </a:rPr>
                      </a:br>
                      <a:r>
                        <a:rPr lang="en-GB" sz="1200" baseline="0" dirty="0">
                          <a:latin typeface="Calibri" panose="020F0502020204030204" pitchFamily="34" charset="0"/>
                          <a:cs typeface="Calibri" panose="020F0502020204030204" pitchFamily="34" charset="0"/>
                        </a:rPr>
                        <a:t>nivolumab + ipilimumab</a:t>
                      </a:r>
                      <a:r>
                        <a:rPr lang="en-GB" sz="1200" baseline="30000" dirty="0">
                          <a:latin typeface="Calibri" panose="020F0502020204030204" pitchFamily="34" charset="0"/>
                          <a:cs typeface="Calibri" panose="020F0502020204030204" pitchFamily="34" charset="0"/>
                        </a:rPr>
                        <a:t>1,3</a:t>
                      </a:r>
                      <a:r>
                        <a:rPr lang="en-GB" sz="1200" baseline="0" dirty="0">
                          <a:latin typeface="Calibri" panose="020F0502020204030204" pitchFamily="34" charset="0"/>
                          <a:cs typeface="Calibri" panose="020F0502020204030204" pitchFamily="34" charset="0"/>
                        </a:rPr>
                        <a:t> </a:t>
                      </a:r>
                      <a:endParaRPr lang="en-GB" sz="1200" b="1" baseline="30000" dirty="0">
                        <a:solidFill>
                          <a:schemeClr val="bg1"/>
                        </a:solidFill>
                        <a:latin typeface="Calibri" panose="020F0502020204030204" pitchFamily="34" charset="0"/>
                        <a:cs typeface="Calibri" panose="020F0502020204030204" pitchFamily="34" charset="0"/>
                      </a:endParaRPr>
                    </a:p>
                  </a:txBody>
                  <a:tcPr marL="36000" marR="36000" anchor="b"/>
                </a:tc>
                <a:tc>
                  <a:txBody>
                    <a:bodyPr/>
                    <a:lstStyle/>
                    <a:p>
                      <a:pPr algn="ctr">
                        <a:lnSpc>
                          <a:spcPct val="90000"/>
                        </a:lnSpc>
                      </a:pPr>
                      <a:r>
                        <a:rPr lang="en-GB" sz="1200" baseline="0" dirty="0">
                          <a:latin typeface="Calibri" panose="020F0502020204030204" pitchFamily="34" charset="0"/>
                          <a:cs typeface="Calibri" panose="020F0502020204030204" pitchFamily="34" charset="0"/>
                        </a:rPr>
                        <a:t>KEYNOTE-240:</a:t>
                      </a:r>
                      <a:br>
                        <a:rPr lang="en-GB" sz="1200" baseline="0" dirty="0">
                          <a:latin typeface="Calibri" panose="020F0502020204030204" pitchFamily="34" charset="0"/>
                          <a:cs typeface="Calibri" panose="020F0502020204030204" pitchFamily="34" charset="0"/>
                        </a:rPr>
                      </a:br>
                      <a:r>
                        <a:rPr lang="en-GB" sz="1200" baseline="0" dirty="0">
                          <a:latin typeface="Calibri" panose="020F0502020204030204" pitchFamily="34" charset="0"/>
                          <a:cs typeface="Calibri" panose="020F0502020204030204" pitchFamily="34" charset="0"/>
                        </a:rPr>
                        <a:t>pembrolizumab</a:t>
                      </a:r>
                      <a:r>
                        <a:rPr lang="en-GB" sz="1200" baseline="30000" dirty="0">
                          <a:latin typeface="Calibri" panose="020F0502020204030204" pitchFamily="34" charset="0"/>
                          <a:cs typeface="Calibri" panose="020F0502020204030204" pitchFamily="34" charset="0"/>
                        </a:rPr>
                        <a:t>5</a:t>
                      </a:r>
                      <a:endParaRPr lang="en-GB" sz="1200" b="1" baseline="30000" dirty="0">
                        <a:solidFill>
                          <a:schemeClr val="bg1"/>
                        </a:solidFill>
                        <a:latin typeface="Calibri" panose="020F0502020204030204" pitchFamily="34" charset="0"/>
                        <a:cs typeface="Calibri" panose="020F0502020204030204" pitchFamily="34" charset="0"/>
                      </a:endParaRPr>
                    </a:p>
                  </a:txBody>
                  <a:tcPr marL="36000" marR="36000" anchor="b"/>
                </a:tc>
                <a:tc>
                  <a:txBody>
                    <a:bodyPr/>
                    <a:lstStyle/>
                    <a:p>
                      <a:pPr algn="ctr">
                        <a:lnSpc>
                          <a:spcPct val="90000"/>
                        </a:lnSpc>
                      </a:pPr>
                      <a:r>
                        <a:rPr lang="en-GB" sz="1200" baseline="0" dirty="0">
                          <a:latin typeface="Calibri" panose="020F0502020204030204" pitchFamily="34" charset="0"/>
                          <a:cs typeface="Calibri" panose="020F0502020204030204" pitchFamily="34" charset="0"/>
                        </a:rPr>
                        <a:t>KEYNOTE-394: </a:t>
                      </a:r>
                    </a:p>
                    <a:p>
                      <a:pPr algn="ctr">
                        <a:lnSpc>
                          <a:spcPct val="90000"/>
                        </a:lnSpc>
                      </a:pPr>
                      <a:r>
                        <a:rPr lang="en-GB" sz="1200" baseline="0" dirty="0">
                          <a:latin typeface="Calibri" panose="020F0502020204030204" pitchFamily="34" charset="0"/>
                          <a:cs typeface="Calibri" panose="020F0502020204030204" pitchFamily="34" charset="0"/>
                        </a:rPr>
                        <a:t>Pembrolizumab </a:t>
                      </a:r>
                      <a:endParaRPr lang="en-GB" sz="1200" b="1" baseline="0" dirty="0">
                        <a:solidFill>
                          <a:schemeClr val="bg1"/>
                        </a:solidFill>
                        <a:latin typeface="Calibri" panose="020F0502020204030204" pitchFamily="34" charset="0"/>
                        <a:cs typeface="Calibri" panose="020F0502020204030204" pitchFamily="34" charset="0"/>
                      </a:endParaRPr>
                    </a:p>
                  </a:txBody>
                  <a:tcPr marL="36000" marR="36000" anchor="b"/>
                </a:tc>
                <a:tc>
                  <a:txBody>
                    <a:bodyPr/>
                    <a:lstStyle/>
                    <a:p>
                      <a:pPr algn="ctr">
                        <a:lnSpc>
                          <a:spcPct val="90000"/>
                        </a:lnSpc>
                      </a:pPr>
                      <a:r>
                        <a:rPr lang="en-GB" sz="1200" baseline="0" dirty="0">
                          <a:latin typeface="Calibri" panose="020F0502020204030204" pitchFamily="34" charset="0"/>
                          <a:cs typeface="Calibri" panose="020F0502020204030204" pitchFamily="34" charset="0"/>
                        </a:rPr>
                        <a:t>RESORCE: Regorafenib</a:t>
                      </a:r>
                      <a:endParaRPr lang="en-GB" sz="1200" b="1" baseline="0" dirty="0">
                        <a:solidFill>
                          <a:schemeClr val="bg1"/>
                        </a:solidFill>
                        <a:latin typeface="Calibri" panose="020F0502020204030204" pitchFamily="34" charset="0"/>
                        <a:cs typeface="Calibri" panose="020F0502020204030204" pitchFamily="34" charset="0"/>
                      </a:endParaRPr>
                    </a:p>
                  </a:txBody>
                  <a:tcPr marL="36000" marR="36000" anchor="b"/>
                </a:tc>
                <a:tc>
                  <a:txBody>
                    <a:bodyPr/>
                    <a:lstStyle/>
                    <a:p>
                      <a:pPr algn="ctr">
                        <a:lnSpc>
                          <a:spcPct val="90000"/>
                        </a:lnSpc>
                      </a:pPr>
                      <a:r>
                        <a:rPr lang="en-GB" sz="1200" baseline="0" dirty="0">
                          <a:latin typeface="Calibri" panose="020F0502020204030204" pitchFamily="34" charset="0"/>
                          <a:cs typeface="Calibri" panose="020F0502020204030204" pitchFamily="34" charset="0"/>
                        </a:rPr>
                        <a:t>CELESTIAL:</a:t>
                      </a:r>
                    </a:p>
                    <a:p>
                      <a:pPr algn="ctr">
                        <a:lnSpc>
                          <a:spcPct val="90000"/>
                        </a:lnSpc>
                      </a:pPr>
                      <a:r>
                        <a:rPr lang="en-GB" sz="1200" baseline="0" dirty="0" err="1">
                          <a:latin typeface="Calibri" panose="020F0502020204030204" pitchFamily="34" charset="0"/>
                          <a:cs typeface="Calibri" panose="020F0502020204030204" pitchFamily="34" charset="0"/>
                        </a:rPr>
                        <a:t>Cabozantinib</a:t>
                      </a:r>
                      <a:endParaRPr lang="en-GB" sz="1200" b="1" baseline="0" dirty="0">
                        <a:solidFill>
                          <a:schemeClr val="bg1"/>
                        </a:solidFill>
                        <a:latin typeface="Calibri" panose="020F0502020204030204" pitchFamily="34" charset="0"/>
                        <a:cs typeface="Calibri" panose="020F0502020204030204" pitchFamily="34" charset="0"/>
                      </a:endParaRPr>
                    </a:p>
                  </a:txBody>
                  <a:tcPr marL="36000" marR="36000" anchor="b"/>
                </a:tc>
                <a:tc>
                  <a:txBody>
                    <a:bodyPr/>
                    <a:lstStyle/>
                    <a:p>
                      <a:pPr algn="ctr">
                        <a:lnSpc>
                          <a:spcPct val="90000"/>
                        </a:lnSpc>
                      </a:pPr>
                      <a:r>
                        <a:rPr lang="en-GB" sz="1200" baseline="0" dirty="0">
                          <a:latin typeface="Calibri" panose="020F0502020204030204" pitchFamily="34" charset="0"/>
                          <a:cs typeface="Calibri" panose="020F0502020204030204" pitchFamily="34" charset="0"/>
                        </a:rPr>
                        <a:t>REACH2: Ramucirumab</a:t>
                      </a:r>
                      <a:endParaRPr lang="en-GB" sz="1200" b="1" baseline="0" dirty="0">
                        <a:solidFill>
                          <a:schemeClr val="bg1"/>
                        </a:solidFill>
                        <a:latin typeface="Calibri" panose="020F0502020204030204" pitchFamily="34" charset="0"/>
                        <a:cs typeface="Calibri" panose="020F0502020204030204" pitchFamily="34" charset="0"/>
                      </a:endParaRPr>
                    </a:p>
                  </a:txBody>
                  <a:tcPr marL="36000" marR="36000" anchor="b"/>
                </a:tc>
                <a:extLst>
                  <a:ext uri="{0D108BD9-81ED-4DB2-BD59-A6C34878D82A}">
                    <a16:rowId xmlns:a16="http://schemas.microsoft.com/office/drawing/2014/main" val="2906578941"/>
                  </a:ext>
                </a:extLst>
              </a:tr>
              <a:tr h="292548">
                <a:tc>
                  <a:txBody>
                    <a:bodyPr/>
                    <a:lstStyle/>
                    <a:p>
                      <a:pPr algn="l">
                        <a:lnSpc>
                          <a:spcPct val="90000"/>
                        </a:lnSpc>
                      </a:pPr>
                      <a:r>
                        <a:rPr lang="en-GB" sz="1200" b="1" dirty="0">
                          <a:latin typeface="Calibri" panose="020F0502020204030204" pitchFamily="34" charset="0"/>
                          <a:cs typeface="Calibri" panose="020F0502020204030204" pitchFamily="34" charset="0"/>
                        </a:rPr>
                        <a:t>Phase</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 </a:t>
                      </a:r>
                      <a:br>
                        <a:rPr lang="en-GB" sz="1200" b="1" dirty="0">
                          <a:latin typeface="Calibri" panose="020F0502020204030204" pitchFamily="34" charset="0"/>
                          <a:cs typeface="Calibri" panose="020F0502020204030204" pitchFamily="34" charset="0"/>
                        </a:rPr>
                      </a:br>
                      <a:r>
                        <a:rPr lang="en-GB" sz="1200" b="1" dirty="0">
                          <a:latin typeface="Calibri" panose="020F0502020204030204" pitchFamily="34" charset="0"/>
                          <a:cs typeface="Calibri" panose="020F0502020204030204" pitchFamily="34" charset="0"/>
                        </a:rPr>
                        <a:t>(NIVO1+IPI3)</a:t>
                      </a:r>
                      <a:endParaRPr lang="en-GB" sz="12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a:t>
                      </a:r>
                      <a:endParaRPr lang="en-GB" sz="12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a:t>
                      </a:r>
                      <a:endParaRPr lang="en-GB" sz="12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a:t>
                      </a:r>
                      <a:endParaRPr lang="en-GB" sz="12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a:t>
                      </a:r>
                      <a:endParaRPr lang="en-GB" sz="1200" b="1" dirty="0">
                        <a:solidFill>
                          <a:schemeClr val="tx1"/>
                        </a:solidFill>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Phase III</a:t>
                      </a:r>
                      <a:endParaRPr lang="en-GB" sz="1200" b="1" dirty="0">
                        <a:solidFill>
                          <a:schemeClr val="tx1"/>
                        </a:solidFill>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4212890488"/>
                  </a:ext>
                </a:extLst>
              </a:tr>
              <a:tr h="410692">
                <a:tc>
                  <a:txBody>
                    <a:bodyPr/>
                    <a:lstStyle/>
                    <a:p>
                      <a:pPr algn="l">
                        <a:lnSpc>
                          <a:spcPct val="90000"/>
                        </a:lnSpc>
                      </a:pPr>
                      <a:r>
                        <a:rPr lang="en-GB" sz="1200" b="1" dirty="0">
                          <a:latin typeface="Calibri" panose="020F0502020204030204" pitchFamily="34" charset="0"/>
                          <a:cs typeface="Calibri" panose="020F0502020204030204" pitchFamily="34" charset="0"/>
                        </a:rPr>
                        <a:t>Asia Pacific </a:t>
                      </a:r>
                    </a:p>
                    <a:p>
                      <a:pPr algn="l">
                        <a:lnSpc>
                          <a:spcPct val="90000"/>
                        </a:lnSpc>
                      </a:pPr>
                      <a:r>
                        <a:rPr lang="en-GB" sz="1200" b="1" dirty="0">
                          <a:latin typeface="Calibri" panose="020F0502020204030204" pitchFamily="34" charset="0"/>
                          <a:cs typeface="Calibri" panose="020F0502020204030204" pitchFamily="34" charset="0"/>
                        </a:rPr>
                        <a:t>Rest of World</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74%</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26%</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24.1 % + 14.4 % Japan </a:t>
                      </a:r>
                      <a:br>
                        <a:rPr lang="en-GB" sz="1200" dirty="0">
                          <a:latin typeface="Calibri" panose="020F0502020204030204" pitchFamily="34" charset="0"/>
                          <a:cs typeface="Calibri" panose="020F0502020204030204" pitchFamily="34" charset="0"/>
                        </a:rPr>
                      </a:br>
                      <a:r>
                        <a:rPr lang="en-GB" sz="1200" dirty="0">
                          <a:latin typeface="Calibri" panose="020F0502020204030204" pitchFamily="34" charset="0"/>
                          <a:cs typeface="Calibri" panose="020F0502020204030204" pitchFamily="34" charset="0"/>
                        </a:rPr>
                        <a:t>61.5%</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100% (</a:t>
                      </a:r>
                      <a:r>
                        <a:rPr lang="en-GB" sz="1200" dirty="0" err="1">
                          <a:latin typeface="Calibri" panose="020F0502020204030204" pitchFamily="34" charset="0"/>
                          <a:cs typeface="Calibri" panose="020F0502020204030204" pitchFamily="34" charset="0"/>
                        </a:rPr>
                        <a:t>incl</a:t>
                      </a:r>
                      <a:r>
                        <a:rPr lang="en-GB" sz="1200" dirty="0">
                          <a:latin typeface="Calibri" panose="020F0502020204030204" pitchFamily="34" charset="0"/>
                          <a:cs typeface="Calibri" panose="020F0502020204030204" pitchFamily="34" charset="0"/>
                        </a:rPr>
                        <a:t> Japan)</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0%</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41%</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59%</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25%</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75%</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27.9%</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72.1%</a:t>
                      </a:r>
                    </a:p>
                  </a:txBody>
                  <a:tcPr anchor="ctr"/>
                </a:tc>
                <a:extLst>
                  <a:ext uri="{0D108BD9-81ED-4DB2-BD59-A6C34878D82A}">
                    <a16:rowId xmlns:a16="http://schemas.microsoft.com/office/drawing/2014/main" val="2984679023"/>
                  </a:ext>
                </a:extLst>
              </a:tr>
              <a:tr h="410692">
                <a:tc>
                  <a:txBody>
                    <a:bodyPr/>
                    <a:lstStyle/>
                    <a:p>
                      <a:pPr algn="l">
                        <a:lnSpc>
                          <a:spcPct val="90000"/>
                        </a:lnSpc>
                      </a:pPr>
                      <a:r>
                        <a:rPr lang="en-GB" sz="1200" b="1" dirty="0">
                          <a:latin typeface="Calibri" panose="020F0502020204030204" pitchFamily="34" charset="0"/>
                          <a:cs typeface="Calibri" panose="020F0502020204030204" pitchFamily="34" charset="0"/>
                        </a:rPr>
                        <a:t>HBV</a:t>
                      </a:r>
                    </a:p>
                    <a:p>
                      <a:pPr algn="l">
                        <a:lnSpc>
                          <a:spcPct val="90000"/>
                        </a:lnSpc>
                      </a:pPr>
                      <a:r>
                        <a:rPr lang="en-GB" sz="1200" b="1" dirty="0">
                          <a:latin typeface="Calibri" panose="020F0502020204030204" pitchFamily="34" charset="0"/>
                          <a:cs typeface="Calibri" panose="020F0502020204030204" pitchFamily="34" charset="0"/>
                        </a:rPr>
                        <a:t>HCV</a:t>
                      </a:r>
                    </a:p>
                    <a:p>
                      <a:pPr algn="l">
                        <a:lnSpc>
                          <a:spcPct val="90000"/>
                        </a:lnSpc>
                      </a:pPr>
                      <a:r>
                        <a:rPr lang="en-GB" sz="1200" b="1" dirty="0">
                          <a:latin typeface="Calibri" panose="020F0502020204030204" pitchFamily="34" charset="0"/>
                          <a:cs typeface="Calibri" panose="020F0502020204030204" pitchFamily="34" charset="0"/>
                        </a:rPr>
                        <a:t>Non-viral</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56%</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14%</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26%</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29.9%</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15.5%</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54.6%</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79%</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1.7%</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19.3%</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41%</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38%</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21%</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38%</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22%</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40%</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36%</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24.4%</a:t>
                      </a:r>
                    </a:p>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39.6%</a:t>
                      </a:r>
                    </a:p>
                  </a:txBody>
                  <a:tcPr anchor="ctr"/>
                </a:tc>
                <a:extLst>
                  <a:ext uri="{0D108BD9-81ED-4DB2-BD59-A6C34878D82A}">
                    <a16:rowId xmlns:a16="http://schemas.microsoft.com/office/drawing/2014/main" val="3827445828"/>
                  </a:ext>
                </a:extLst>
              </a:tr>
              <a:tr h="410692">
                <a:tc>
                  <a:txBody>
                    <a:bodyPr/>
                    <a:lstStyle/>
                    <a:p>
                      <a:pPr algn="l">
                        <a:lnSpc>
                          <a:spcPct val="90000"/>
                        </a:lnSpc>
                      </a:pPr>
                      <a:r>
                        <a:rPr lang="en-GB" sz="1200" b="1" dirty="0">
                          <a:latin typeface="Calibri" panose="020F0502020204030204" pitchFamily="34" charset="0"/>
                          <a:cs typeface="Calibri" panose="020F0502020204030204" pitchFamily="34" charset="0"/>
                        </a:rPr>
                        <a:t>Prior sorafenib </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100%</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100%</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90.7%</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100% tolerated sorafenib </a:t>
                      </a: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Include 28% who had 2 or more prior systemic </a:t>
                      </a:r>
                      <a:r>
                        <a:rPr lang="en-GB" sz="1200" dirty="0" err="1">
                          <a:latin typeface="Calibri" panose="020F0502020204030204" pitchFamily="34" charset="0"/>
                          <a:cs typeface="Calibri" panose="020F0502020204030204" pitchFamily="34" charset="0"/>
                        </a:rPr>
                        <a:t>tx</a:t>
                      </a:r>
                      <a:endParaRPr lang="en-GB" sz="1200" dirty="0">
                        <a:latin typeface="Calibri" panose="020F0502020204030204" pitchFamily="34" charset="0"/>
                        <a:cs typeface="Calibri" panose="020F0502020204030204" pitchFamily="34" charset="0"/>
                      </a:endParaRPr>
                    </a:p>
                  </a:txBody>
                  <a:tcPr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dirty="0">
                          <a:latin typeface="Calibri" panose="020F0502020204030204" pitchFamily="34" charset="0"/>
                          <a:cs typeface="Calibri" panose="020F0502020204030204" pitchFamily="34" charset="0"/>
                        </a:rPr>
                        <a:t>100% and all AFP &gt;400</a:t>
                      </a:r>
                    </a:p>
                  </a:txBody>
                  <a:tcPr anchor="ctr"/>
                </a:tc>
                <a:extLst>
                  <a:ext uri="{0D108BD9-81ED-4DB2-BD59-A6C34878D82A}">
                    <a16:rowId xmlns:a16="http://schemas.microsoft.com/office/drawing/2014/main" val="446026163"/>
                  </a:ext>
                </a:extLst>
              </a:tr>
              <a:tr h="188837">
                <a:tc>
                  <a:txBody>
                    <a:bodyPr/>
                    <a:lstStyle/>
                    <a:p>
                      <a:pPr algn="l">
                        <a:lnSpc>
                          <a:spcPct val="90000"/>
                        </a:lnSpc>
                      </a:pPr>
                      <a:r>
                        <a:rPr lang="en-GB" sz="1200" b="1" dirty="0">
                          <a:latin typeface="Calibri" panose="020F0502020204030204" pitchFamily="34" charset="0"/>
                          <a:cs typeface="Calibri" panose="020F0502020204030204" pitchFamily="34" charset="0"/>
                        </a:rPr>
                        <a:t>OS, months</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indent="0" algn="ctr">
                        <a:lnSpc>
                          <a:spcPct val="90000"/>
                        </a:lnSpc>
                        <a:buFont typeface="Arial" panose="020B0604020202020204" pitchFamily="34" charset="0"/>
                        <a:buNone/>
                      </a:pPr>
                      <a:r>
                        <a:rPr lang="en-GB" sz="1200" b="1" baseline="0" dirty="0">
                          <a:latin typeface="Calibri" panose="020F0502020204030204" pitchFamily="34" charset="0"/>
                          <a:cs typeface="Calibri" panose="020F0502020204030204" pitchFamily="34" charset="0"/>
                        </a:rPr>
                        <a:t>22.2</a:t>
                      </a:r>
                    </a:p>
                  </a:txBody>
                  <a:tcPr marL="45720" marR="45720"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13.9</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14.6</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10.6</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10.2</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8.5</a:t>
                      </a:r>
                    </a:p>
                  </a:txBody>
                  <a:tcPr anchor="ctr"/>
                </a:tc>
                <a:extLst>
                  <a:ext uri="{0D108BD9-81ED-4DB2-BD59-A6C34878D82A}">
                    <a16:rowId xmlns:a16="http://schemas.microsoft.com/office/drawing/2014/main" val="1587539206"/>
                  </a:ext>
                </a:extLst>
              </a:tr>
              <a:tr h="174403">
                <a:tc>
                  <a:txBody>
                    <a:bodyPr/>
                    <a:lstStyle/>
                    <a:p>
                      <a:pPr algn="l">
                        <a:lnSpc>
                          <a:spcPct val="90000"/>
                        </a:lnSpc>
                      </a:pPr>
                      <a:r>
                        <a:rPr lang="en-GB" sz="1200" b="1" dirty="0">
                          <a:latin typeface="Calibri" panose="020F0502020204030204" pitchFamily="34" charset="0"/>
                          <a:cs typeface="Calibri" panose="020F0502020204030204" pitchFamily="34" charset="0"/>
                        </a:rPr>
                        <a:t>PFS,</a:t>
                      </a:r>
                      <a:r>
                        <a:rPr lang="en-GB" sz="1200" b="1" baseline="0" dirty="0">
                          <a:latin typeface="Calibri" panose="020F0502020204030204" pitchFamily="34" charset="0"/>
                          <a:cs typeface="Calibri" panose="020F0502020204030204" pitchFamily="34" charset="0"/>
                        </a:rPr>
                        <a:t> months</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algn="ctr">
                        <a:lnSpc>
                          <a:spcPct val="90000"/>
                        </a:lnSpc>
                      </a:pPr>
                      <a:r>
                        <a:rPr lang="en-GB" sz="1200" dirty="0">
                          <a:latin typeface="Calibri" panose="020F0502020204030204" pitchFamily="34" charset="0"/>
                          <a:cs typeface="Calibri" panose="020F0502020204030204" pitchFamily="34" charset="0"/>
                        </a:rPr>
                        <a:t>NA</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3.3</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2.6</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3.1</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5.2</a:t>
                      </a:r>
                    </a:p>
                  </a:txBody>
                  <a:tcPr anchor="ctr"/>
                </a:tc>
                <a:tc>
                  <a:txBody>
                    <a:bodyPr/>
                    <a:lstStyle/>
                    <a:p>
                      <a:pPr algn="ctr">
                        <a:lnSpc>
                          <a:spcPct val="90000"/>
                        </a:lnSpc>
                      </a:pPr>
                      <a:r>
                        <a:rPr lang="en-GB" sz="1200" b="1" dirty="0">
                          <a:latin typeface="Calibri" panose="020F0502020204030204" pitchFamily="34" charset="0"/>
                          <a:cs typeface="Calibri" panose="020F0502020204030204" pitchFamily="34" charset="0"/>
                        </a:rPr>
                        <a:t>2.8</a:t>
                      </a:r>
                    </a:p>
                  </a:txBody>
                  <a:tcPr anchor="ctr"/>
                </a:tc>
                <a:extLst>
                  <a:ext uri="{0D108BD9-81ED-4DB2-BD59-A6C34878D82A}">
                    <a16:rowId xmlns:a16="http://schemas.microsoft.com/office/drawing/2014/main" val="2460331242"/>
                  </a:ext>
                </a:extLst>
              </a:tr>
              <a:tr h="188837">
                <a:tc>
                  <a:txBody>
                    <a:bodyPr/>
                    <a:lstStyle/>
                    <a:p>
                      <a:pPr algn="l">
                        <a:lnSpc>
                          <a:spcPct val="90000"/>
                        </a:lnSpc>
                      </a:pPr>
                      <a:r>
                        <a:rPr lang="en-GB" sz="1200" b="1" dirty="0">
                          <a:latin typeface="Calibri" panose="020F0502020204030204" pitchFamily="34" charset="0"/>
                          <a:cs typeface="Calibri" panose="020F0502020204030204" pitchFamily="34" charset="0"/>
                        </a:rPr>
                        <a:t>ORR,</a:t>
                      </a:r>
                      <a:r>
                        <a:rPr lang="en-GB" sz="1200" b="1" baseline="0" dirty="0">
                          <a:latin typeface="Calibri" panose="020F0502020204030204" pitchFamily="34" charset="0"/>
                          <a:cs typeface="Calibri" panose="020F0502020204030204" pitchFamily="34" charset="0"/>
                        </a:rPr>
                        <a:t> %</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algn="ctr">
                        <a:lnSpc>
                          <a:spcPct val="90000"/>
                        </a:lnSpc>
                      </a:pPr>
                      <a:r>
                        <a:rPr lang="en-GB" sz="1200" b="1" dirty="0">
                          <a:solidFill>
                            <a:srgbClr val="FF0000"/>
                          </a:solidFill>
                          <a:latin typeface="Calibri" panose="020F0502020204030204" pitchFamily="34" charset="0"/>
                          <a:cs typeface="Calibri" panose="020F0502020204030204" pitchFamily="34" charset="0"/>
                        </a:rPr>
                        <a:t>32</a:t>
                      </a:r>
                    </a:p>
                  </a:txBody>
                  <a:tcPr anchor="ctr"/>
                </a:tc>
                <a:tc>
                  <a:txBody>
                    <a:bodyPr/>
                    <a:lstStyle/>
                    <a:p>
                      <a:pPr algn="ctr">
                        <a:lnSpc>
                          <a:spcPct val="90000"/>
                        </a:lnSpc>
                      </a:pPr>
                      <a:r>
                        <a:rPr lang="en-GB" sz="1200" dirty="0">
                          <a:latin typeface="Calibri" panose="020F0502020204030204" pitchFamily="34" charset="0"/>
                          <a:cs typeface="Calibri" panose="020F0502020204030204" pitchFamily="34" charset="0"/>
                        </a:rPr>
                        <a:t>18</a:t>
                      </a:r>
                      <a:endParaRPr lang="en-GB" sz="1200" b="0" dirty="0">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dirty="0">
                          <a:latin typeface="Calibri" panose="020F0502020204030204" pitchFamily="34" charset="0"/>
                          <a:cs typeface="Calibri" panose="020F0502020204030204" pitchFamily="34" charset="0"/>
                        </a:rPr>
                        <a:t>12.7</a:t>
                      </a:r>
                      <a:endParaRPr lang="en-GB" sz="1200" b="0" dirty="0">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dirty="0">
                          <a:latin typeface="Calibri" panose="020F0502020204030204" pitchFamily="34" charset="0"/>
                          <a:cs typeface="Calibri" panose="020F0502020204030204" pitchFamily="34" charset="0"/>
                        </a:rPr>
                        <a:t>11</a:t>
                      </a:r>
                      <a:endParaRPr lang="en-GB" sz="1200" b="0" dirty="0">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dirty="0">
                          <a:latin typeface="Calibri" panose="020F0502020204030204" pitchFamily="34" charset="0"/>
                          <a:cs typeface="Calibri" panose="020F0502020204030204" pitchFamily="34" charset="0"/>
                        </a:rPr>
                        <a:t>4</a:t>
                      </a:r>
                      <a:endParaRPr lang="en-GB" sz="1200" b="0" dirty="0">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dirty="0">
                          <a:latin typeface="Calibri" panose="020F0502020204030204" pitchFamily="34" charset="0"/>
                          <a:cs typeface="Calibri" panose="020F0502020204030204" pitchFamily="34" charset="0"/>
                        </a:rPr>
                        <a:t>5</a:t>
                      </a:r>
                      <a:endParaRPr lang="en-GB" sz="1200" b="0" dirty="0">
                        <a:latin typeface="Calibri" panose="020F0502020204030204" pitchFamily="34" charset="0"/>
                        <a:cs typeface="Calibri" panose="020F0502020204030204" pitchFamily="34" charset="0"/>
                      </a:endParaRPr>
                    </a:p>
                  </a:txBody>
                  <a:tcPr anchor="ctr"/>
                </a:tc>
                <a:extLst>
                  <a:ext uri="{0D108BD9-81ED-4DB2-BD59-A6C34878D82A}">
                    <a16:rowId xmlns:a16="http://schemas.microsoft.com/office/drawing/2014/main" val="1923638820"/>
                  </a:ext>
                </a:extLst>
              </a:tr>
              <a:tr h="292548">
                <a:tc>
                  <a:txBody>
                    <a:bodyPr/>
                    <a:lstStyle/>
                    <a:p>
                      <a:pPr algn="l">
                        <a:lnSpc>
                          <a:spcPct val="90000"/>
                        </a:lnSpc>
                      </a:pPr>
                      <a:r>
                        <a:rPr lang="en-GB" sz="1200" b="1" dirty="0">
                          <a:latin typeface="Calibri" panose="020F0502020204030204" pitchFamily="34" charset="0"/>
                          <a:cs typeface="Calibri" panose="020F0502020204030204" pitchFamily="34" charset="0"/>
                        </a:rPr>
                        <a:t>Grade ≥3 AEs, %</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baseline="0" dirty="0">
                          <a:latin typeface="Calibri" panose="020F0502020204030204" pitchFamily="34" charset="0"/>
                          <a:cs typeface="Calibri" panose="020F0502020204030204" pitchFamily="34" charset="0"/>
                        </a:rPr>
                        <a:t>55</a:t>
                      </a:r>
                      <a:r>
                        <a:rPr lang="en-GB" sz="1200" baseline="30000" dirty="0">
                          <a:latin typeface="Calibri" panose="020F0502020204030204" pitchFamily="34" charset="0"/>
                          <a:cs typeface="Calibri" panose="020F0502020204030204" pitchFamily="34" charset="0"/>
                        </a:rPr>
                        <a:t>b</a:t>
                      </a:r>
                    </a:p>
                  </a:txBody>
                  <a:tcPr anchor="ctr"/>
                </a:tc>
                <a:tc>
                  <a:txBody>
                    <a:bodyPr/>
                    <a:lstStyle/>
                    <a:p>
                      <a:pPr algn="ctr">
                        <a:lnSpc>
                          <a:spcPct val="90000"/>
                        </a:lnSpc>
                      </a:pPr>
                      <a:r>
                        <a:rPr lang="en-GB" sz="1200" kern="1200" dirty="0">
                          <a:latin typeface="Calibri" panose="020F0502020204030204" pitchFamily="34" charset="0"/>
                          <a:cs typeface="Calibri" panose="020F0502020204030204" pitchFamily="34" charset="0"/>
                        </a:rPr>
                        <a:t>52</a:t>
                      </a:r>
                      <a:r>
                        <a:rPr lang="en-GB" sz="1200" baseline="30000" dirty="0">
                          <a:latin typeface="Calibri" panose="020F0502020204030204" pitchFamily="34" charset="0"/>
                          <a:cs typeface="Calibri" panose="020F0502020204030204" pitchFamily="34" charset="0"/>
                        </a:rPr>
                        <a:t>b</a:t>
                      </a:r>
                      <a:endParaRPr lang="en-GB" sz="1200" baseline="0" dirty="0">
                        <a:latin typeface="Calibri" panose="020F0502020204030204" pitchFamily="34" charset="0"/>
                        <a:cs typeface="Calibri" panose="020F0502020204030204" pitchFamily="34" charset="0"/>
                      </a:endParaRPr>
                    </a:p>
                  </a:txBody>
                  <a:tcPr anchor="ctr"/>
                </a:tc>
                <a:tc>
                  <a:txBody>
                    <a:bodyPr/>
                    <a:lstStyle/>
                    <a:p>
                      <a:pPr algn="ctr">
                        <a:lnSpc>
                          <a:spcPct val="90000"/>
                        </a:lnSpc>
                      </a:pPr>
                      <a:r>
                        <a:rPr lang="en-GB" sz="1200" baseline="0" dirty="0">
                          <a:latin typeface="Calibri" panose="020F0502020204030204" pitchFamily="34" charset="0"/>
                          <a:cs typeface="Calibri" panose="020F0502020204030204" pitchFamily="34" charset="0"/>
                        </a:rPr>
                        <a:t>14.4</a:t>
                      </a:r>
                    </a:p>
                  </a:txBody>
                  <a:tcPr anchor="ctr"/>
                </a:tc>
                <a:tc>
                  <a:txBody>
                    <a:bodyPr/>
                    <a:lstStyle/>
                    <a:p>
                      <a:pPr algn="ctr">
                        <a:lnSpc>
                          <a:spcPct val="90000"/>
                        </a:lnSpc>
                      </a:pPr>
                      <a:r>
                        <a:rPr lang="en-GB" sz="1200" baseline="0" dirty="0">
                          <a:latin typeface="Calibri" panose="020F0502020204030204" pitchFamily="34" charset="0"/>
                          <a:cs typeface="Calibri" panose="020F0502020204030204" pitchFamily="34" charset="0"/>
                        </a:rPr>
                        <a:t>50</a:t>
                      </a:r>
                    </a:p>
                  </a:txBody>
                  <a:tcPr anchor="ctr"/>
                </a:tc>
                <a:tc>
                  <a:txBody>
                    <a:bodyPr/>
                    <a:lstStyle/>
                    <a:p>
                      <a:pPr algn="ctr">
                        <a:lnSpc>
                          <a:spcPct val="90000"/>
                        </a:lnSpc>
                      </a:pPr>
                      <a:r>
                        <a:rPr lang="en-GB" sz="1200" baseline="0" dirty="0">
                          <a:latin typeface="Calibri" panose="020F0502020204030204" pitchFamily="34" charset="0"/>
                          <a:cs typeface="Calibri" panose="020F0502020204030204" pitchFamily="34" charset="0"/>
                        </a:rPr>
                        <a:t>68</a:t>
                      </a:r>
                    </a:p>
                  </a:txBody>
                  <a:tcPr anchor="ctr"/>
                </a:tc>
                <a:tc>
                  <a:txBody>
                    <a:bodyPr/>
                    <a:lstStyle/>
                    <a:p>
                      <a:pPr algn="ctr">
                        <a:lnSpc>
                          <a:spcPct val="90000"/>
                        </a:lnSpc>
                      </a:pPr>
                      <a:r>
                        <a:rPr lang="en-GB" sz="1200" baseline="0" dirty="0">
                          <a:latin typeface="Calibri" panose="020F0502020204030204" pitchFamily="34" charset="0"/>
                          <a:cs typeface="Calibri" panose="020F0502020204030204" pitchFamily="34" charset="0"/>
                        </a:rPr>
                        <a:t>NA</a:t>
                      </a:r>
                    </a:p>
                  </a:txBody>
                  <a:tcPr anchor="ctr"/>
                </a:tc>
                <a:extLst>
                  <a:ext uri="{0D108BD9-81ED-4DB2-BD59-A6C34878D82A}">
                    <a16:rowId xmlns:a16="http://schemas.microsoft.com/office/drawing/2014/main" val="3925517329"/>
                  </a:ext>
                </a:extLst>
              </a:tr>
              <a:tr h="292548">
                <a:tc>
                  <a:txBody>
                    <a:bodyPr/>
                    <a:lstStyle/>
                    <a:p>
                      <a:pPr algn="l">
                        <a:lnSpc>
                          <a:spcPct val="90000"/>
                        </a:lnSpc>
                      </a:pPr>
                      <a:r>
                        <a:rPr lang="en-GB" sz="1200" b="1" dirty="0">
                          <a:latin typeface="Calibri" panose="020F0502020204030204" pitchFamily="34" charset="0"/>
                          <a:cs typeface="Calibri" panose="020F0502020204030204" pitchFamily="34" charset="0"/>
                        </a:rPr>
                        <a:t>Median DOR, months</a:t>
                      </a:r>
                      <a:endParaRPr lang="en-GB" sz="1200" b="1" dirty="0">
                        <a:solidFill>
                          <a:schemeClr val="tx1"/>
                        </a:solidFill>
                        <a:latin typeface="Calibri" panose="020F0502020204030204" pitchFamily="34" charset="0"/>
                        <a:cs typeface="Calibri" panose="020F0502020204030204" pitchFamily="34" charset="0"/>
                      </a:endParaRPr>
                    </a:p>
                  </a:txBody>
                  <a:tcPr marL="36000" marR="36000" anchor="ctr"/>
                </a:tc>
                <a:tc>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r>
                        <a:rPr lang="en-GB" sz="1200" kern="1200" baseline="0" dirty="0">
                          <a:latin typeface="Calibri" panose="020F0502020204030204" pitchFamily="34" charset="0"/>
                          <a:cs typeface="Calibri" panose="020F0502020204030204" pitchFamily="34" charset="0"/>
                        </a:rPr>
                        <a:t>16.5</a:t>
                      </a:r>
                      <a:endParaRPr lang="en-GB" sz="1200" b="0" kern="1200"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90000"/>
                        </a:lnSpc>
                      </a:pPr>
                      <a:r>
                        <a:rPr lang="en-GB" sz="1200" kern="1200" baseline="0" dirty="0">
                          <a:latin typeface="Calibri" panose="020F0502020204030204" pitchFamily="34" charset="0"/>
                          <a:cs typeface="Calibri" panose="020F0502020204030204" pitchFamily="34" charset="0"/>
                        </a:rPr>
                        <a:t>13.8</a:t>
                      </a:r>
                      <a:endParaRPr lang="en-GB" sz="1200" b="0" kern="1200"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90000"/>
                        </a:lnSpc>
                      </a:pPr>
                      <a:r>
                        <a:rPr lang="en-GB" sz="1200" b="1" kern="1200" baseline="0" dirty="0">
                          <a:latin typeface="Calibri" panose="020F0502020204030204" pitchFamily="34" charset="0"/>
                          <a:cs typeface="Calibri" panose="020F0502020204030204" pitchFamily="34" charset="0"/>
                        </a:rPr>
                        <a:t>23.9</a:t>
                      </a:r>
                      <a:endParaRPr lang="en-GB" sz="1200" b="1" kern="1200"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90000"/>
                        </a:lnSpc>
                      </a:pPr>
                      <a:r>
                        <a:rPr lang="en-GB" sz="1200" b="1" kern="1200" baseline="0" dirty="0">
                          <a:latin typeface="Calibri" panose="020F0502020204030204" pitchFamily="34" charset="0"/>
                          <a:cs typeface="Calibri" panose="020F0502020204030204" pitchFamily="34" charset="0"/>
                        </a:rPr>
                        <a:t>3.6</a:t>
                      </a:r>
                      <a:endParaRPr lang="en-GB" sz="1200" b="1" kern="1200"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90000"/>
                        </a:lnSpc>
                      </a:pPr>
                      <a:r>
                        <a:rPr lang="en-GB" sz="1200" b="1" kern="1200" baseline="0" dirty="0">
                          <a:latin typeface="Calibri" panose="020F0502020204030204" pitchFamily="34" charset="0"/>
                          <a:cs typeface="Calibri" panose="020F0502020204030204" pitchFamily="34" charset="0"/>
                        </a:rPr>
                        <a:t>3.8</a:t>
                      </a:r>
                      <a:endParaRPr lang="en-GB" sz="1200" b="1" kern="1200" baseline="0" dirty="0">
                        <a:solidFill>
                          <a:schemeClr val="dk1"/>
                        </a:solidFill>
                        <a:latin typeface="Calibri" panose="020F0502020204030204" pitchFamily="34" charset="0"/>
                        <a:ea typeface="+mn-ea"/>
                        <a:cs typeface="Calibri" panose="020F0502020204030204" pitchFamily="34" charset="0"/>
                      </a:endParaRPr>
                    </a:p>
                  </a:txBody>
                  <a:tcPr anchor="ctr"/>
                </a:tc>
                <a:tc>
                  <a:txBody>
                    <a:bodyPr/>
                    <a:lstStyle/>
                    <a:p>
                      <a:pPr algn="ctr">
                        <a:lnSpc>
                          <a:spcPct val="90000"/>
                        </a:lnSpc>
                      </a:pPr>
                      <a:r>
                        <a:rPr lang="en-GB" sz="1200" b="1" kern="1200" baseline="0" dirty="0">
                          <a:latin typeface="Calibri" panose="020F0502020204030204" pitchFamily="34" charset="0"/>
                          <a:cs typeface="Calibri" panose="020F0502020204030204" pitchFamily="34" charset="0"/>
                        </a:rPr>
                        <a:t>3.5</a:t>
                      </a:r>
                      <a:endParaRPr lang="en-GB" sz="1200" b="1" kern="1200" baseline="0" dirty="0">
                        <a:solidFill>
                          <a:schemeClr val="dk1"/>
                        </a:solidFill>
                        <a:latin typeface="Calibri" panose="020F0502020204030204" pitchFamily="34" charset="0"/>
                        <a:ea typeface="+mn-ea"/>
                        <a:cs typeface="Calibri" panose="020F0502020204030204" pitchFamily="34" charset="0"/>
                      </a:endParaRPr>
                    </a:p>
                  </a:txBody>
                  <a:tcPr anchor="ctr"/>
                </a:tc>
                <a:extLst>
                  <a:ext uri="{0D108BD9-81ED-4DB2-BD59-A6C34878D82A}">
                    <a16:rowId xmlns:a16="http://schemas.microsoft.com/office/drawing/2014/main" val="501938448"/>
                  </a:ext>
                </a:extLst>
              </a:tr>
              <a:tr h="292548">
                <a:tc gridSpan="7">
                  <a:txBody>
                    <a:bodyPr/>
                    <a:lstStyle/>
                    <a:p>
                      <a:r>
                        <a:rPr lang="en-GB" sz="1000" dirty="0">
                          <a:solidFill>
                            <a:srgbClr val="5D8298"/>
                          </a:solidFill>
                          <a:latin typeface="Calibri" panose="020F0502020204030204" pitchFamily="34" charset="0"/>
                          <a:cs typeface="Calibri" panose="020F0502020204030204" pitchFamily="34" charset="0"/>
                        </a:rPr>
                        <a:t>2L, second-line; AE, adverse event; </a:t>
                      </a:r>
                      <a:r>
                        <a:rPr lang="en-US" sz="1000" dirty="0">
                          <a:solidFill>
                            <a:srgbClr val="5D8298"/>
                          </a:solidFill>
                          <a:latin typeface="Calibri" panose="020F0502020204030204" pitchFamily="34" charset="0"/>
                          <a:cs typeface="Calibri" panose="020F0502020204030204" pitchFamily="34" charset="0"/>
                        </a:rPr>
                        <a:t>BCLC, </a:t>
                      </a:r>
                      <a:r>
                        <a:rPr lang="en-SG" sz="1000" dirty="0">
                          <a:solidFill>
                            <a:srgbClr val="5D8298"/>
                          </a:solidFill>
                          <a:latin typeface="Calibri" panose="020F0502020204030204" pitchFamily="34" charset="0"/>
                          <a:cs typeface="Calibri" panose="020F0502020204030204" pitchFamily="34" charset="0"/>
                        </a:rPr>
                        <a:t>Barcelona Clinic Liver Cancer;</a:t>
                      </a:r>
                      <a:r>
                        <a:rPr lang="en-US" sz="1000" dirty="0">
                          <a:solidFill>
                            <a:srgbClr val="5D8298"/>
                          </a:solidFill>
                          <a:latin typeface="Calibri" panose="020F0502020204030204" pitchFamily="34" charset="0"/>
                          <a:cs typeface="Calibri" panose="020F0502020204030204" pitchFamily="34" charset="0"/>
                        </a:rPr>
                        <a:t> </a:t>
                      </a:r>
                      <a:r>
                        <a:rPr lang="en-SG" sz="1000" dirty="0">
                          <a:solidFill>
                            <a:srgbClr val="5D8298"/>
                          </a:solidFill>
                          <a:latin typeface="Calibri" panose="020F0502020204030204" pitchFamily="34" charset="0"/>
                          <a:cs typeface="Calibri" panose="020F0502020204030204" pitchFamily="34" charset="0"/>
                        </a:rPr>
                        <a:t>DOR, duration of response</a:t>
                      </a:r>
                      <a:r>
                        <a:rPr lang="en-US" sz="1000" dirty="0">
                          <a:solidFill>
                            <a:srgbClr val="5D8298"/>
                          </a:solidFill>
                          <a:latin typeface="Calibri" panose="020F0502020204030204" pitchFamily="34" charset="0"/>
                          <a:cs typeface="Calibri" panose="020F0502020204030204" pitchFamily="34" charset="0"/>
                        </a:rPr>
                        <a:t>; </a:t>
                      </a:r>
                      <a:r>
                        <a:rPr lang="en-GB" sz="1000" dirty="0">
                          <a:solidFill>
                            <a:srgbClr val="5D8298"/>
                          </a:solidFill>
                          <a:latin typeface="Calibri" panose="020F0502020204030204" pitchFamily="34" charset="0"/>
                          <a:cs typeface="Calibri" panose="020F0502020204030204" pitchFamily="34" charset="0"/>
                        </a:rPr>
                        <a:t>ESC, dose-escalation phase; EXP, dose-expansion phase; HCC hepatocellular carcinoma; NA, not available; ORR, overall response rate; OS, overall survival; PFS, progression-free survival </a:t>
                      </a:r>
                      <a:br>
                        <a:rPr lang="en-GB" sz="1000" dirty="0">
                          <a:solidFill>
                            <a:srgbClr val="5D8298"/>
                          </a:solidFill>
                          <a:latin typeface="Calibri" panose="020F0502020204030204" pitchFamily="34" charset="0"/>
                          <a:cs typeface="Calibri" panose="020F0502020204030204" pitchFamily="34" charset="0"/>
                        </a:rPr>
                      </a:br>
                      <a:r>
                        <a:rPr lang="en-GB" sz="1000" baseline="30000" dirty="0">
                          <a:solidFill>
                            <a:srgbClr val="5D8298"/>
                          </a:solidFill>
                          <a:latin typeface="Calibri" panose="020F0502020204030204" pitchFamily="34" charset="0"/>
                          <a:cs typeface="Calibri" panose="020F0502020204030204" pitchFamily="34" charset="0"/>
                        </a:rPr>
                        <a:t>a</a:t>
                      </a:r>
                      <a:r>
                        <a:rPr lang="en-GB" sz="1000" dirty="0">
                          <a:solidFill>
                            <a:srgbClr val="5D8298"/>
                          </a:solidFill>
                          <a:latin typeface="Calibri" panose="020F0502020204030204" pitchFamily="34" charset="0"/>
                          <a:cs typeface="Calibri" panose="020F0502020204030204" pitchFamily="34" charset="0"/>
                        </a:rPr>
                        <a:t> Treatment related; </a:t>
                      </a:r>
                      <a:r>
                        <a:rPr lang="en-GB" sz="1000" baseline="30000" dirty="0">
                          <a:solidFill>
                            <a:srgbClr val="5D8298"/>
                          </a:solidFill>
                          <a:latin typeface="Calibri" panose="020F0502020204030204" pitchFamily="34" charset="0"/>
                          <a:cs typeface="Calibri" panose="020F0502020204030204" pitchFamily="34" charset="0"/>
                        </a:rPr>
                        <a:t>b</a:t>
                      </a:r>
                      <a:r>
                        <a:rPr lang="en-GB" sz="1000" dirty="0">
                          <a:solidFill>
                            <a:srgbClr val="5D8298"/>
                          </a:solidFill>
                          <a:latin typeface="Calibri" panose="020F0502020204030204" pitchFamily="34" charset="0"/>
                          <a:cs typeface="Calibri" panose="020F0502020204030204" pitchFamily="34" charset="0"/>
                        </a:rPr>
                        <a:t> Grade 3/4 </a:t>
                      </a:r>
                    </a:p>
                  </a:txBody>
                  <a:tcPr marL="36000" marR="36000" anchor="ctr">
                    <a:noFill/>
                  </a:tcPr>
                </a:tc>
                <a:tc hMerge="1">
                  <a:txBody>
                    <a:bodyPr/>
                    <a:lstStyle/>
                    <a:p>
                      <a:pPr marL="0" marR="0" lvl="0" indent="0" algn="ctr" defTabSz="914377" rtl="0" eaLnBrk="1" fontAlgn="auto" latinLnBrk="0" hangingPunct="1">
                        <a:lnSpc>
                          <a:spcPct val="90000"/>
                        </a:lnSpc>
                        <a:spcBef>
                          <a:spcPts val="0"/>
                        </a:spcBef>
                        <a:spcAft>
                          <a:spcPts val="0"/>
                        </a:spcAft>
                        <a:buClrTx/>
                        <a:buSzTx/>
                        <a:buFontTx/>
                        <a:buNone/>
                        <a:tabLst/>
                        <a:defRPr/>
                      </a:pPr>
                      <a:endParaRPr lang="en-GB" sz="1300" b="0" kern="1200" baseline="0" dirty="0">
                        <a:solidFill>
                          <a:schemeClr val="dk1"/>
                        </a:solidFill>
                        <a:latin typeface="Arial" panose="020B0604020202020204" pitchFamily="34" charset="0"/>
                        <a:ea typeface="+mn-ea"/>
                        <a:cs typeface="Arial" panose="020B0604020202020204" pitchFamily="34" charset="0"/>
                      </a:endParaRPr>
                    </a:p>
                  </a:txBody>
                  <a:tcPr anchor="ctr"/>
                </a:tc>
                <a:tc hMerge="1">
                  <a:txBody>
                    <a:bodyPr/>
                    <a:lstStyle/>
                    <a:p>
                      <a:pPr algn="ctr">
                        <a:lnSpc>
                          <a:spcPct val="90000"/>
                        </a:lnSpc>
                      </a:pPr>
                      <a:endParaRPr lang="en-GB" sz="1300" b="0" kern="1200" baseline="0" dirty="0">
                        <a:solidFill>
                          <a:schemeClr val="dk1"/>
                        </a:solidFill>
                        <a:latin typeface="Arial" panose="020B0604020202020204" pitchFamily="34" charset="0"/>
                        <a:ea typeface="+mn-ea"/>
                        <a:cs typeface="Arial" panose="020B0604020202020204" pitchFamily="34" charset="0"/>
                      </a:endParaRPr>
                    </a:p>
                  </a:txBody>
                  <a:tcPr anchor="ctr"/>
                </a:tc>
                <a:tc hMerge="1">
                  <a:txBody>
                    <a:bodyPr/>
                    <a:lstStyle/>
                    <a:p>
                      <a:pPr algn="ctr">
                        <a:lnSpc>
                          <a:spcPct val="90000"/>
                        </a:lnSpc>
                      </a:pPr>
                      <a:endParaRPr lang="en-GB" sz="1300" b="1" kern="1200" baseline="0" dirty="0">
                        <a:solidFill>
                          <a:schemeClr val="dk1"/>
                        </a:solidFill>
                        <a:latin typeface="Arial" panose="020B0604020202020204" pitchFamily="34" charset="0"/>
                        <a:ea typeface="+mn-ea"/>
                        <a:cs typeface="Arial" panose="020B0604020202020204" pitchFamily="34" charset="0"/>
                      </a:endParaRPr>
                    </a:p>
                  </a:txBody>
                  <a:tcPr anchor="ctr"/>
                </a:tc>
                <a:tc hMerge="1">
                  <a:txBody>
                    <a:bodyPr/>
                    <a:lstStyle/>
                    <a:p>
                      <a:pPr algn="ctr">
                        <a:lnSpc>
                          <a:spcPct val="90000"/>
                        </a:lnSpc>
                      </a:pPr>
                      <a:endParaRPr lang="en-GB" sz="1300" b="1" kern="1200" baseline="0" dirty="0">
                        <a:solidFill>
                          <a:schemeClr val="dk1"/>
                        </a:solidFill>
                        <a:latin typeface="Arial" panose="020B0604020202020204" pitchFamily="34" charset="0"/>
                        <a:ea typeface="+mn-ea"/>
                        <a:cs typeface="Arial" panose="020B0604020202020204" pitchFamily="34" charset="0"/>
                      </a:endParaRPr>
                    </a:p>
                  </a:txBody>
                  <a:tcPr anchor="ctr"/>
                </a:tc>
                <a:tc hMerge="1">
                  <a:txBody>
                    <a:bodyPr/>
                    <a:lstStyle/>
                    <a:p>
                      <a:pPr algn="ctr">
                        <a:lnSpc>
                          <a:spcPct val="90000"/>
                        </a:lnSpc>
                      </a:pPr>
                      <a:endParaRPr lang="en-GB" sz="1300" b="1" kern="1200" baseline="0" dirty="0">
                        <a:solidFill>
                          <a:schemeClr val="dk1"/>
                        </a:solidFill>
                        <a:latin typeface="Arial" panose="020B0604020202020204" pitchFamily="34" charset="0"/>
                        <a:ea typeface="+mn-ea"/>
                        <a:cs typeface="Arial" panose="020B0604020202020204" pitchFamily="34" charset="0"/>
                      </a:endParaRPr>
                    </a:p>
                  </a:txBody>
                  <a:tcPr anchor="ctr"/>
                </a:tc>
                <a:tc hMerge="1">
                  <a:txBody>
                    <a:bodyPr/>
                    <a:lstStyle/>
                    <a:p>
                      <a:pPr algn="ctr">
                        <a:lnSpc>
                          <a:spcPct val="90000"/>
                        </a:lnSpc>
                      </a:pPr>
                      <a:endParaRPr lang="en-GB" sz="1300" b="1" kern="1200" baseline="0" dirty="0">
                        <a:solidFill>
                          <a:schemeClr val="dk1"/>
                        </a:solidFill>
                        <a:latin typeface="Arial" panose="020B0604020202020204" pitchFamily="34" charset="0"/>
                        <a:ea typeface="+mn-ea"/>
                        <a:cs typeface="Arial" panose="020B0604020202020204" pitchFamily="34" charset="0"/>
                      </a:endParaRPr>
                    </a:p>
                  </a:txBody>
                  <a:tcPr anchor="ctr"/>
                </a:tc>
                <a:extLst>
                  <a:ext uri="{0D108BD9-81ED-4DB2-BD59-A6C34878D82A}">
                    <a16:rowId xmlns:a16="http://schemas.microsoft.com/office/drawing/2014/main" val="2652920650"/>
                  </a:ext>
                </a:extLst>
              </a:tr>
            </a:tbl>
          </a:graphicData>
        </a:graphic>
      </p:graphicFrame>
      <p:sp>
        <p:nvSpPr>
          <p:cNvPr id="11" name="Slide Number Placeholder 10">
            <a:extLst>
              <a:ext uri="{FF2B5EF4-FFF2-40B4-BE49-F238E27FC236}">
                <a16:creationId xmlns:a16="http://schemas.microsoft.com/office/drawing/2014/main" id="{1BE2598F-2032-A94B-A677-68DB7A3BEFF2}"/>
              </a:ext>
            </a:extLst>
          </p:cNvPr>
          <p:cNvSpPr>
            <a:spLocks noGrp="1"/>
          </p:cNvSpPr>
          <p:nvPr>
            <p:ph type="sldNum" sz="quarter" idx="4"/>
          </p:nvPr>
        </p:nvSpPr>
        <p:spPr/>
        <p:txBody>
          <a:bodyPr/>
          <a:lstStyle/>
          <a:p>
            <a:fld id="{FCE43C0F-8A7B-3A4B-9DB5-B3472E36E833}" type="slidenum">
              <a:rPr lang="en-GB" smtClean="0"/>
              <a:pPr/>
              <a:t>93</a:t>
            </a:fld>
            <a:endParaRPr lang="en-GB" dirty="0"/>
          </a:p>
        </p:txBody>
      </p:sp>
    </p:spTree>
    <p:extLst>
      <p:ext uri="{BB962C8B-B14F-4D97-AF65-F5344CB8AC3E}">
        <p14:creationId xmlns:p14="http://schemas.microsoft.com/office/powerpoint/2010/main" val="3520780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8021FF8-F4C2-4CF9-85AE-D332A47437A5}"/>
              </a:ext>
            </a:extLst>
          </p:cNvPr>
          <p:cNvSpPr>
            <a:spLocks noGrp="1"/>
          </p:cNvSpPr>
          <p:nvPr>
            <p:ph sz="quarter" idx="12"/>
          </p:nvPr>
        </p:nvSpPr>
        <p:spPr/>
        <p:txBody>
          <a:bodyPr/>
          <a:lstStyle/>
          <a:p>
            <a:r>
              <a:rPr lang="en-US" dirty="0"/>
              <a:t>KN394 results in Asian patients are consistent with what has been seen in KN240. </a:t>
            </a:r>
          </a:p>
          <a:p>
            <a:r>
              <a:rPr lang="en-US" dirty="0"/>
              <a:t>Pembrolizumab is very manageable toxicity wise</a:t>
            </a:r>
          </a:p>
          <a:p>
            <a:r>
              <a:rPr lang="en-US" dirty="0"/>
              <a:t>In the 2</a:t>
            </a:r>
            <a:r>
              <a:rPr lang="en-US" baseline="30000" dirty="0"/>
              <a:t>nd</a:t>
            </a:r>
            <a:r>
              <a:rPr lang="en-US" dirty="0"/>
              <a:t> line setting after TKI, we have many treatment options including pembrolizumab  </a:t>
            </a:r>
          </a:p>
          <a:p>
            <a:r>
              <a:rPr lang="en-US" dirty="0"/>
              <a:t>However, with combination therapies in the 1</a:t>
            </a:r>
            <a:r>
              <a:rPr lang="en-US" baseline="30000" dirty="0"/>
              <a:t>st</a:t>
            </a:r>
            <a:r>
              <a:rPr lang="en-US" dirty="0"/>
              <a:t> line setting, the role of monotherapy IO in the 2</a:t>
            </a:r>
            <a:r>
              <a:rPr lang="en-US" baseline="30000" dirty="0"/>
              <a:t>nd</a:t>
            </a:r>
            <a:r>
              <a:rPr lang="en-US" dirty="0"/>
              <a:t> line setting is questionable</a:t>
            </a:r>
          </a:p>
          <a:p>
            <a:endParaRPr lang="en-SG" dirty="0"/>
          </a:p>
        </p:txBody>
      </p:sp>
      <p:sp>
        <p:nvSpPr>
          <p:cNvPr id="2" name="Title 1">
            <a:extLst>
              <a:ext uri="{FF2B5EF4-FFF2-40B4-BE49-F238E27FC236}">
                <a16:creationId xmlns:a16="http://schemas.microsoft.com/office/drawing/2014/main" id="{61F26F35-D728-498F-B1AB-87D164F272FE}"/>
              </a:ext>
            </a:extLst>
          </p:cNvPr>
          <p:cNvSpPr>
            <a:spLocks noGrp="1"/>
          </p:cNvSpPr>
          <p:nvPr>
            <p:ph type="title"/>
          </p:nvPr>
        </p:nvSpPr>
        <p:spPr/>
        <p:txBody>
          <a:bodyPr/>
          <a:lstStyle/>
          <a:p>
            <a:r>
              <a:rPr lang="en-US" dirty="0"/>
              <a:t>My thoughts</a:t>
            </a:r>
            <a:endParaRPr lang="en-SG" dirty="0"/>
          </a:p>
        </p:txBody>
      </p:sp>
      <p:sp>
        <p:nvSpPr>
          <p:cNvPr id="4" name="Content Placeholder 3">
            <a:extLst>
              <a:ext uri="{FF2B5EF4-FFF2-40B4-BE49-F238E27FC236}">
                <a16:creationId xmlns:a16="http://schemas.microsoft.com/office/drawing/2014/main" id="{BE774AA5-FB6C-C74B-ACC3-608BF6A606B9}"/>
              </a:ext>
            </a:extLst>
          </p:cNvPr>
          <p:cNvSpPr>
            <a:spLocks noGrp="1"/>
          </p:cNvSpPr>
          <p:nvPr>
            <p:ph sz="quarter" idx="15"/>
          </p:nvPr>
        </p:nvSpPr>
        <p:spPr/>
        <p:txBody>
          <a:bodyPr/>
          <a:lstStyle/>
          <a:p>
            <a:endParaRPr lang="en-US"/>
          </a:p>
        </p:txBody>
      </p:sp>
      <p:sp>
        <p:nvSpPr>
          <p:cNvPr id="6" name="Slide Number Placeholder 5">
            <a:extLst>
              <a:ext uri="{FF2B5EF4-FFF2-40B4-BE49-F238E27FC236}">
                <a16:creationId xmlns:a16="http://schemas.microsoft.com/office/drawing/2014/main" id="{5F5598FB-BBF6-354C-BB6B-51A6E350F4A6}"/>
              </a:ext>
            </a:extLst>
          </p:cNvPr>
          <p:cNvSpPr>
            <a:spLocks noGrp="1"/>
          </p:cNvSpPr>
          <p:nvPr>
            <p:ph type="sldNum" sz="quarter" idx="4"/>
          </p:nvPr>
        </p:nvSpPr>
        <p:spPr/>
        <p:txBody>
          <a:bodyPr/>
          <a:lstStyle/>
          <a:p>
            <a:fld id="{FCE43C0F-8A7B-3A4B-9DB5-B3472E36E833}" type="slidenum">
              <a:rPr lang="en-GB" smtClean="0"/>
              <a:pPr/>
              <a:t>94</a:t>
            </a:fld>
            <a:endParaRPr lang="en-GB" dirty="0"/>
          </a:p>
        </p:txBody>
      </p:sp>
    </p:spTree>
    <p:extLst>
      <p:ext uri="{BB962C8B-B14F-4D97-AF65-F5344CB8AC3E}">
        <p14:creationId xmlns:p14="http://schemas.microsoft.com/office/powerpoint/2010/main" val="234492736"/>
      </p:ext>
    </p:extLst>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2"/>
                </a:solidFill>
              </a:rPr>
              <a:t>L</a:t>
            </a:r>
            <a:r>
              <a:rPr lang="en-GB" dirty="0"/>
              <a:t>envatinib plus </a:t>
            </a:r>
            <a:r>
              <a:rPr lang="en-GB" dirty="0" err="1"/>
              <a:t>Trans</a:t>
            </a:r>
            <a:r>
              <a:rPr lang="en-GB" dirty="0" err="1">
                <a:solidFill>
                  <a:schemeClr val="tx2"/>
                </a:solidFill>
              </a:rPr>
              <a:t>A</a:t>
            </a:r>
            <a:r>
              <a:rPr lang="en-GB" dirty="0" err="1"/>
              <a:t>rterial</a:t>
            </a:r>
            <a:r>
              <a:rPr lang="en-GB" dirty="0"/>
              <a:t> Chemoembolization </a:t>
            </a:r>
            <a:r>
              <a:rPr lang="en-GB" dirty="0" err="1"/>
              <a:t>vers</a:t>
            </a:r>
            <a:r>
              <a:rPr lang="en-GB" dirty="0" err="1">
                <a:solidFill>
                  <a:schemeClr val="tx2"/>
                </a:solidFill>
              </a:rPr>
              <a:t>U</a:t>
            </a:r>
            <a:r>
              <a:rPr lang="en-GB" dirty="0" err="1"/>
              <a:t>s</a:t>
            </a:r>
            <a:r>
              <a:rPr lang="en-GB" dirty="0"/>
              <a:t> Lenvatinib alone as 1</a:t>
            </a:r>
            <a:r>
              <a:rPr lang="en-GB" baseline="30000" dirty="0"/>
              <a:t>st</a:t>
            </a:r>
            <a:r>
              <a:rPr lang="en-GB" dirty="0"/>
              <a:t>-line </a:t>
            </a:r>
            <a:r>
              <a:rPr lang="en-GB" dirty="0" err="1"/>
              <a:t>treatmeNt</a:t>
            </a:r>
            <a:r>
              <a:rPr lang="en-GB" dirty="0"/>
              <a:t> for Primary </a:t>
            </a:r>
            <a:r>
              <a:rPr lang="en-GB" dirty="0" err="1"/>
              <a:t>Advan</a:t>
            </a:r>
            <a:r>
              <a:rPr lang="en-GB" dirty="0" err="1">
                <a:solidFill>
                  <a:schemeClr val="tx2"/>
                </a:solidFill>
              </a:rPr>
              <a:t>C</a:t>
            </a:r>
            <a:r>
              <a:rPr lang="en-GB" dirty="0" err="1"/>
              <a:t>ed</a:t>
            </a:r>
            <a:r>
              <a:rPr lang="en-GB" dirty="0"/>
              <a:t> </a:t>
            </a:r>
            <a:r>
              <a:rPr lang="en-GB" dirty="0" err="1">
                <a:solidFill>
                  <a:schemeClr val="tx2"/>
                </a:solidFill>
              </a:rPr>
              <a:t>H</a:t>
            </a:r>
            <a:r>
              <a:rPr lang="en-GB" dirty="0" err="1"/>
              <a:t>cc</a:t>
            </a:r>
            <a:r>
              <a:rPr lang="en-GB" dirty="0"/>
              <a:t>: </a:t>
            </a:r>
            <a:br>
              <a:rPr lang="en-GB" dirty="0"/>
            </a:br>
            <a:r>
              <a:rPr lang="en-GB" dirty="0"/>
              <a:t>A Phase 3, </a:t>
            </a:r>
            <a:r>
              <a:rPr lang="en-GB" dirty="0" err="1"/>
              <a:t>Multicenter</a:t>
            </a:r>
            <a:r>
              <a:rPr lang="en-GB" dirty="0"/>
              <a:t>, Randomized Controlled Trial (</a:t>
            </a:r>
            <a:r>
              <a:rPr lang="en-GB" dirty="0">
                <a:solidFill>
                  <a:schemeClr val="tx2"/>
                </a:solidFill>
              </a:rPr>
              <a:t>LAUNCH</a:t>
            </a:r>
            <a:r>
              <a:rPr lang="en-GB" dirty="0"/>
              <a:t>)</a:t>
            </a:r>
          </a:p>
        </p:txBody>
      </p:sp>
      <p:sp>
        <p:nvSpPr>
          <p:cNvPr id="8" name="Subtitle 7">
            <a:extLst>
              <a:ext uri="{FF2B5EF4-FFF2-40B4-BE49-F238E27FC236}">
                <a16:creationId xmlns:a16="http://schemas.microsoft.com/office/drawing/2014/main" id="{9C1ACF9A-2BE3-D04C-8062-3483A7378034}"/>
              </a:ext>
            </a:extLst>
          </p:cNvPr>
          <p:cNvSpPr>
            <a:spLocks noGrp="1"/>
          </p:cNvSpPr>
          <p:nvPr>
            <p:ph type="subTitle" idx="1"/>
          </p:nvPr>
        </p:nvSpPr>
        <p:spPr/>
        <p:txBody>
          <a:bodyPr>
            <a:normAutofit lnSpcReduction="10000"/>
          </a:bodyPr>
          <a:lstStyle/>
          <a:p>
            <a:r>
              <a:rPr lang="en-US" b="1" dirty="0" err="1"/>
              <a:t>Zhenwei</a:t>
            </a:r>
            <a:r>
              <a:rPr lang="en-US" b="1" dirty="0"/>
              <a:t> Peng</a:t>
            </a:r>
            <a:r>
              <a:rPr lang="en-US" b="1" baseline="30000" dirty="0"/>
              <a:t>1</a:t>
            </a:r>
            <a:r>
              <a:rPr lang="en-US" b="1" dirty="0"/>
              <a:t>, </a:t>
            </a:r>
            <a:r>
              <a:rPr lang="en-US" b="1" dirty="0" err="1"/>
              <a:t>Wenzhe</a:t>
            </a:r>
            <a:r>
              <a:rPr lang="en-US" b="1" dirty="0"/>
              <a:t> Fan</a:t>
            </a:r>
            <a:r>
              <a:rPr lang="en-US" b="1" baseline="30000" dirty="0"/>
              <a:t>1</a:t>
            </a:r>
            <a:r>
              <a:rPr lang="en-US" b="1" dirty="0"/>
              <a:t>, Bowen Zhu</a:t>
            </a:r>
            <a:r>
              <a:rPr lang="en-US" b="1" baseline="30000" dirty="0"/>
              <a:t>1</a:t>
            </a:r>
            <a:r>
              <a:rPr lang="en-US" b="1" dirty="0"/>
              <a:t>, </a:t>
            </a:r>
            <a:r>
              <a:rPr lang="en-US" b="1" dirty="0" err="1"/>
              <a:t>Jiping</a:t>
            </a:r>
            <a:r>
              <a:rPr lang="en-US" b="1" dirty="0"/>
              <a:t> Wang</a:t>
            </a:r>
            <a:r>
              <a:rPr lang="en-US" b="1" baseline="30000" dirty="0"/>
              <a:t>2</a:t>
            </a:r>
            <a:r>
              <a:rPr lang="en-US" b="1" dirty="0"/>
              <a:t>, </a:t>
            </a:r>
            <a:br>
              <a:rPr lang="en-US" b="1" dirty="0"/>
            </a:br>
            <a:r>
              <a:rPr lang="en-US" b="1" dirty="0" err="1"/>
              <a:t>Jiaping</a:t>
            </a:r>
            <a:r>
              <a:rPr lang="en-US" b="1" dirty="0"/>
              <a:t> Li</a:t>
            </a:r>
            <a:r>
              <a:rPr lang="en-US" b="1" baseline="30000" dirty="0"/>
              <a:t>1</a:t>
            </a:r>
            <a:r>
              <a:rPr lang="en-US" b="1" dirty="0"/>
              <a:t>, Ming Kuang</a:t>
            </a:r>
            <a:r>
              <a:rPr lang="en-US" b="1" baseline="30000" dirty="0"/>
              <a:t>1</a:t>
            </a:r>
          </a:p>
          <a:p>
            <a:r>
              <a:rPr lang="en-US" sz="2200" b="1" baseline="30000" dirty="0"/>
              <a:t>1 </a:t>
            </a:r>
            <a:r>
              <a:rPr lang="en-US" sz="2200" b="1" dirty="0"/>
              <a:t>Cancer center, First Affiliated Hospital, Sun </a:t>
            </a:r>
            <a:r>
              <a:rPr lang="en-US" sz="2200" b="1" dirty="0" err="1"/>
              <a:t>Yat-sen</a:t>
            </a:r>
            <a:r>
              <a:rPr lang="en-US" sz="2200" b="1" dirty="0"/>
              <a:t> University, China</a:t>
            </a:r>
            <a:br>
              <a:rPr lang="en-US" sz="2200" b="1" dirty="0"/>
            </a:br>
            <a:r>
              <a:rPr lang="en-US" sz="2200" b="1" baseline="30000" dirty="0"/>
              <a:t>2</a:t>
            </a:r>
            <a:r>
              <a:rPr lang="en-US" sz="2200" b="1" dirty="0"/>
              <a:t> Brigham and Women’s Hospital, Harvard Medical School, USA</a:t>
            </a:r>
          </a:p>
        </p:txBody>
      </p:sp>
      <p:sp>
        <p:nvSpPr>
          <p:cNvPr id="3" name="Slide Number Placeholder 2">
            <a:extLst>
              <a:ext uri="{FF2B5EF4-FFF2-40B4-BE49-F238E27FC236}">
                <a16:creationId xmlns:a16="http://schemas.microsoft.com/office/drawing/2014/main" id="{ACE573A7-E46E-C84B-985E-B2A4C04D3F0F}"/>
              </a:ext>
            </a:extLst>
          </p:cNvPr>
          <p:cNvSpPr>
            <a:spLocks noGrp="1"/>
          </p:cNvSpPr>
          <p:nvPr>
            <p:ph type="sldNum" sz="quarter" idx="4"/>
          </p:nvPr>
        </p:nvSpPr>
        <p:spPr/>
        <p:txBody>
          <a:bodyPr/>
          <a:lstStyle/>
          <a:p>
            <a:fld id="{A8B9CA45-7916-481D-8256-1C0A03899043}" type="slidenum">
              <a:rPr lang="en-SG" smtClean="0"/>
              <a:pPr/>
              <a:t>95</a:t>
            </a:fld>
            <a:endParaRPr lang="en-SG"/>
          </a:p>
        </p:txBody>
      </p:sp>
    </p:spTree>
    <p:extLst>
      <p:ext uri="{BB962C8B-B14F-4D97-AF65-F5344CB8AC3E}">
        <p14:creationId xmlns:p14="http://schemas.microsoft.com/office/powerpoint/2010/main" val="2394773194"/>
      </p:ext>
    </p:extLst>
  </p:cSld>
  <p:clrMapOvr>
    <a:masterClrMapping/>
  </p:clrMapOvr>
  <p:transition spd="med"/>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Arrow Connector 40">
            <a:extLst>
              <a:ext uri="{FF2B5EF4-FFF2-40B4-BE49-F238E27FC236}">
                <a16:creationId xmlns:a16="http://schemas.microsoft.com/office/drawing/2014/main" id="{CDEE9A37-39CC-C54C-8F38-47ABF17617AD}"/>
              </a:ext>
            </a:extLst>
          </p:cNvPr>
          <p:cNvCxnSpPr>
            <a:cxnSpLocks/>
          </p:cNvCxnSpPr>
          <p:nvPr/>
        </p:nvCxnSpPr>
        <p:spPr>
          <a:xfrm>
            <a:off x="1559496" y="3459699"/>
            <a:ext cx="4572000" cy="0"/>
          </a:xfrm>
          <a:prstGeom prst="straightConnector1">
            <a:avLst/>
          </a:prstGeom>
          <a:noFill/>
          <a:ln w="28575" cap="flat" cmpd="sng" algn="ctr">
            <a:solidFill>
              <a:schemeClr val="tx2"/>
            </a:solidFill>
            <a:prstDash val="solid"/>
            <a:tailEnd type="none" w="med" len="med"/>
          </a:ln>
          <a:effectLst/>
        </p:spPr>
      </p:cxnSp>
      <p:sp>
        <p:nvSpPr>
          <p:cNvPr id="2" name="Title 1"/>
          <p:cNvSpPr>
            <a:spLocks noGrp="1"/>
          </p:cNvSpPr>
          <p:nvPr>
            <p:ph type="title"/>
          </p:nvPr>
        </p:nvSpPr>
        <p:spPr/>
        <p:txBody>
          <a:bodyPr/>
          <a:lstStyle/>
          <a:p>
            <a:r>
              <a:rPr lang="en-US"/>
              <a:t>Schematic Diagram</a:t>
            </a:r>
            <a:endParaRPr lang="en-US" dirty="0"/>
          </a:p>
        </p:txBody>
      </p:sp>
      <p:sp>
        <p:nvSpPr>
          <p:cNvPr id="3" name="Slide Number Placeholder 2">
            <a:extLst>
              <a:ext uri="{FF2B5EF4-FFF2-40B4-BE49-F238E27FC236}">
                <a16:creationId xmlns:a16="http://schemas.microsoft.com/office/drawing/2014/main" id="{53BC2227-7DEC-3241-A88A-3C65ADCD937F}"/>
              </a:ext>
            </a:extLst>
          </p:cNvPr>
          <p:cNvSpPr>
            <a:spLocks noGrp="1"/>
          </p:cNvSpPr>
          <p:nvPr>
            <p:ph type="sldNum" sz="quarter" idx="4"/>
          </p:nvPr>
        </p:nvSpPr>
        <p:spPr/>
        <p:txBody>
          <a:bodyPr/>
          <a:lstStyle/>
          <a:p>
            <a:fld id="{A8B9CA45-7916-481D-8256-1C0A03899043}" type="slidenum">
              <a:rPr lang="en-SG" smtClean="0"/>
              <a:pPr/>
              <a:t>96</a:t>
            </a:fld>
            <a:endParaRPr lang="en-SG"/>
          </a:p>
        </p:txBody>
      </p:sp>
      <p:sp>
        <p:nvSpPr>
          <p:cNvPr id="11" name="Content Placeholder 10">
            <a:extLst>
              <a:ext uri="{FF2B5EF4-FFF2-40B4-BE49-F238E27FC236}">
                <a16:creationId xmlns:a16="http://schemas.microsoft.com/office/drawing/2014/main" id="{864A6290-A4E7-5D43-B240-30F503F03F4E}"/>
              </a:ext>
            </a:extLst>
          </p:cNvPr>
          <p:cNvSpPr>
            <a:spLocks noGrp="1"/>
          </p:cNvSpPr>
          <p:nvPr>
            <p:ph sz="quarter" idx="15"/>
          </p:nvPr>
        </p:nvSpPr>
        <p:spPr>
          <a:xfrm>
            <a:off x="620184" y="6309320"/>
            <a:ext cx="10588384" cy="365125"/>
          </a:xfrm>
        </p:spPr>
        <p:txBody>
          <a:bodyPr/>
          <a:lstStyle/>
          <a:p>
            <a:r>
              <a:rPr lang="en-GB" dirty="0"/>
              <a:t>HCC, hepatocellular carcinoma; BCLC, Barcelona Clinic Liver Cancer; ECOG PS, Eastern Cooperative Oncology Group performance status; TACE, </a:t>
            </a:r>
            <a:r>
              <a:rPr lang="en-GB" dirty="0" err="1"/>
              <a:t>transarterial</a:t>
            </a:r>
            <a:r>
              <a:rPr lang="en-GB" dirty="0"/>
              <a:t> chemoembolization; BW, body weight; OS, overall survival; PFS, progression-free survival; TTP, time to progression; ORR, objective response rate; </a:t>
            </a:r>
            <a:br>
              <a:rPr lang="en-GB" dirty="0"/>
            </a:br>
            <a:r>
              <a:rPr lang="en-GB" dirty="0" err="1"/>
              <a:t>mRECIST</a:t>
            </a:r>
            <a:r>
              <a:rPr lang="en-GB" dirty="0"/>
              <a:t>, modified response evaluation criteria in solid tumours</a:t>
            </a:r>
          </a:p>
        </p:txBody>
      </p:sp>
      <p:sp>
        <p:nvSpPr>
          <p:cNvPr id="13" name="Content Placeholder 41">
            <a:extLst>
              <a:ext uri="{FF2B5EF4-FFF2-40B4-BE49-F238E27FC236}">
                <a16:creationId xmlns:a16="http://schemas.microsoft.com/office/drawing/2014/main" id="{F1A3F750-F8C7-BD43-AADC-5F1E3759EAFB}"/>
              </a:ext>
            </a:extLst>
          </p:cNvPr>
          <p:cNvSpPr>
            <a:spLocks noGrp="1"/>
          </p:cNvSpPr>
          <p:nvPr>
            <p:ph sz="quarter" idx="12"/>
          </p:nvPr>
        </p:nvSpPr>
        <p:spPr>
          <a:xfrm>
            <a:off x="19075424" y="1035518"/>
            <a:ext cx="3471160" cy="4525200"/>
          </a:xfrm>
        </p:spPr>
        <p:txBody>
          <a:bodyPr/>
          <a:lstStyle/>
          <a:p>
            <a:pPr>
              <a:lnSpc>
                <a:spcPct val="90000"/>
              </a:lnSpc>
            </a:pPr>
            <a:r>
              <a:rPr lang="en-US" sz="1600" dirty="0"/>
              <a:t>Overall Type I error = 0.025 controlled across testing of OS, PFS, and ORR</a:t>
            </a:r>
            <a:r>
              <a:rPr lang="en-US" sz="1600" baseline="30000" dirty="0"/>
              <a:t>1</a:t>
            </a:r>
            <a:endParaRPr lang="en-US" sz="1400" baseline="30000" dirty="0"/>
          </a:p>
          <a:p>
            <a:pPr lvl="1">
              <a:lnSpc>
                <a:spcPct val="90000"/>
              </a:lnSpc>
              <a:spcBef>
                <a:spcPts val="300"/>
              </a:spcBef>
            </a:pPr>
            <a:r>
              <a:rPr lang="en-US" sz="1400" dirty="0"/>
              <a:t>Initial allocation PFS = 0.002; OS = 0.023</a:t>
            </a:r>
          </a:p>
          <a:p>
            <a:pPr lvl="1">
              <a:lnSpc>
                <a:spcPct val="90000"/>
              </a:lnSpc>
              <a:spcBef>
                <a:spcPts val="300"/>
              </a:spcBef>
            </a:pPr>
            <a:r>
              <a:rPr lang="en-US" sz="1400" dirty="0"/>
              <a:t>Re-allocated per multiplicity strategy specified in the protocol among </a:t>
            </a:r>
            <a:br>
              <a:rPr lang="en-US" sz="1400" dirty="0"/>
            </a:br>
            <a:r>
              <a:rPr lang="en-US" sz="1400" dirty="0"/>
              <a:t>3 endpoints above</a:t>
            </a:r>
          </a:p>
          <a:p>
            <a:pPr>
              <a:lnSpc>
                <a:spcPct val="90000"/>
              </a:lnSpc>
            </a:pPr>
            <a:r>
              <a:rPr lang="en-US" sz="1600" dirty="0"/>
              <a:t>Per protocol, there were 2 interim and 1 final analysis for OS and 1 interim and 1 final analysis for PFS and ORR</a:t>
            </a:r>
          </a:p>
          <a:p>
            <a:pPr lvl="1">
              <a:lnSpc>
                <a:spcPct val="90000"/>
              </a:lnSpc>
              <a:spcBef>
                <a:spcPts val="300"/>
              </a:spcBef>
            </a:pPr>
            <a:r>
              <a:rPr lang="en-US" sz="1400" dirty="0"/>
              <a:t>Interim analysis for PFS and ORR at the time of OS 1</a:t>
            </a:r>
            <a:r>
              <a:rPr lang="en-US" sz="1400" baseline="30000" dirty="0"/>
              <a:t>st</a:t>
            </a:r>
            <a:r>
              <a:rPr lang="en-US" sz="1400" dirty="0"/>
              <a:t> interim analysis</a:t>
            </a:r>
          </a:p>
          <a:p>
            <a:pPr lvl="1">
              <a:lnSpc>
                <a:spcPct val="90000"/>
              </a:lnSpc>
              <a:spcBef>
                <a:spcPts val="300"/>
              </a:spcBef>
            </a:pPr>
            <a:r>
              <a:rPr lang="en-US" sz="1400" dirty="0"/>
              <a:t>Final analysis at the time of OS 2</a:t>
            </a:r>
            <a:r>
              <a:rPr lang="en-US" sz="1400" baseline="30000" dirty="0"/>
              <a:t>nd</a:t>
            </a:r>
            <a:r>
              <a:rPr lang="en-US" sz="1400" dirty="0"/>
              <a:t> interim analysis</a:t>
            </a:r>
          </a:p>
          <a:p>
            <a:pPr>
              <a:lnSpc>
                <a:spcPct val="90000"/>
              </a:lnSpc>
            </a:pPr>
            <a:r>
              <a:rPr lang="en-US" sz="1600" dirty="0"/>
              <a:t>Efficacy boundaries</a:t>
            </a:r>
          </a:p>
          <a:p>
            <a:pPr lvl="1">
              <a:lnSpc>
                <a:spcPct val="90000"/>
              </a:lnSpc>
              <a:spcBef>
                <a:spcPts val="300"/>
              </a:spcBef>
            </a:pPr>
            <a:r>
              <a:rPr lang="en-US" sz="1400" dirty="0"/>
              <a:t>P=0.0193 for OS (final analysis cutoff, June 30, 2021, based on 350 observed events)</a:t>
            </a:r>
          </a:p>
          <a:p>
            <a:pPr lvl="1">
              <a:lnSpc>
                <a:spcPct val="90000"/>
              </a:lnSpc>
              <a:spcBef>
                <a:spcPts val="300"/>
              </a:spcBef>
            </a:pPr>
            <a:r>
              <a:rPr lang="en-US" sz="1400" dirty="0"/>
              <a:t>P=0.0134 for PFS and P=0.0091 for ORR (at 2</a:t>
            </a:r>
            <a:r>
              <a:rPr lang="en-US" sz="1400" baseline="30000" dirty="0"/>
              <a:t>nd</a:t>
            </a:r>
            <a:r>
              <a:rPr lang="en-US" sz="1400" dirty="0"/>
              <a:t> interim cutoff, June 30, 2020; only if OS criteria met)</a:t>
            </a:r>
          </a:p>
        </p:txBody>
      </p:sp>
      <p:cxnSp>
        <p:nvCxnSpPr>
          <p:cNvPr id="14" name="Straight Arrow Connector 13">
            <a:extLst>
              <a:ext uri="{FF2B5EF4-FFF2-40B4-BE49-F238E27FC236}">
                <a16:creationId xmlns:a16="http://schemas.microsoft.com/office/drawing/2014/main" id="{FCB3BC25-5DC3-8B4A-8C1D-E89792A0D793}"/>
              </a:ext>
            </a:extLst>
          </p:cNvPr>
          <p:cNvCxnSpPr>
            <a:cxnSpLocks/>
          </p:cNvCxnSpPr>
          <p:nvPr/>
        </p:nvCxnSpPr>
        <p:spPr>
          <a:xfrm>
            <a:off x="14309480" y="2667890"/>
            <a:ext cx="1454320" cy="0"/>
          </a:xfrm>
          <a:prstGeom prst="straightConnector1">
            <a:avLst/>
          </a:prstGeom>
          <a:noFill/>
          <a:ln w="28575" cap="flat" cmpd="sng" algn="ctr">
            <a:solidFill>
              <a:schemeClr val="tx2"/>
            </a:solidFill>
            <a:prstDash val="solid"/>
            <a:tailEnd type="none" w="med" len="med"/>
          </a:ln>
          <a:effectLst/>
        </p:spPr>
      </p:cxnSp>
      <p:sp>
        <p:nvSpPr>
          <p:cNvPr id="15" name="Rounded Rectangle 14">
            <a:extLst>
              <a:ext uri="{FF2B5EF4-FFF2-40B4-BE49-F238E27FC236}">
                <a16:creationId xmlns:a16="http://schemas.microsoft.com/office/drawing/2014/main" id="{6EE71932-82AF-294C-B98B-324D0DF31890}"/>
              </a:ext>
            </a:extLst>
          </p:cNvPr>
          <p:cNvSpPr/>
          <p:nvPr/>
        </p:nvSpPr>
        <p:spPr>
          <a:xfrm>
            <a:off x="16287865" y="1670862"/>
            <a:ext cx="2592000" cy="864000"/>
          </a:xfrm>
          <a:prstGeom prst="roundRect">
            <a:avLst>
              <a:gd name="adj" fmla="val 21561"/>
            </a:avLst>
          </a:prstGeom>
          <a:solidFill>
            <a:schemeClr val="accent2"/>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Pembrolizumab 200 mg Q3W + BSC for up to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35 cycles</a:t>
            </a:r>
            <a:endPar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sp>
        <p:nvSpPr>
          <p:cNvPr id="17" name="Oval 16">
            <a:extLst>
              <a:ext uri="{FF2B5EF4-FFF2-40B4-BE49-F238E27FC236}">
                <a16:creationId xmlns:a16="http://schemas.microsoft.com/office/drawing/2014/main" id="{5BD3AFA8-1CD7-204C-8D6C-58F9C79AD5C1}"/>
              </a:ext>
            </a:extLst>
          </p:cNvPr>
          <p:cNvSpPr/>
          <p:nvPr/>
        </p:nvSpPr>
        <p:spPr>
          <a:xfrm>
            <a:off x="14639541" y="2180774"/>
            <a:ext cx="972722" cy="972722"/>
          </a:xfrm>
          <a:prstGeom prst="ellipse">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b="1" dirty="0">
                <a:latin typeface="Calibri" panose="020F0502020204030204" pitchFamily="34" charset="0"/>
                <a:cs typeface="Calibri" panose="020F0502020204030204" pitchFamily="34" charset="0"/>
              </a:rPr>
              <a:t>R </a:t>
            </a:r>
            <a:br>
              <a:rPr lang="en-US" b="1" dirty="0">
                <a:latin typeface="Calibri" panose="020F0502020204030204" pitchFamily="34" charset="0"/>
                <a:cs typeface="Calibri" panose="020F0502020204030204" pitchFamily="34" charset="0"/>
              </a:rPr>
            </a:br>
            <a:r>
              <a:rPr lang="en-US" b="1" dirty="0">
                <a:latin typeface="Calibri" panose="020F0502020204030204" pitchFamily="34" charset="0"/>
                <a:cs typeface="Calibri" panose="020F0502020204030204" pitchFamily="34" charset="0"/>
              </a:rPr>
              <a:t>(1:1)</a:t>
            </a:r>
          </a:p>
        </p:txBody>
      </p:sp>
      <p:cxnSp>
        <p:nvCxnSpPr>
          <p:cNvPr id="19" name="Straight Arrow Connector 18">
            <a:extLst>
              <a:ext uri="{FF2B5EF4-FFF2-40B4-BE49-F238E27FC236}">
                <a16:creationId xmlns:a16="http://schemas.microsoft.com/office/drawing/2014/main" id="{7B5E8942-46E2-F14B-92DB-D4064E7CB9E7}"/>
              </a:ext>
            </a:extLst>
          </p:cNvPr>
          <p:cNvCxnSpPr>
            <a:cxnSpLocks/>
          </p:cNvCxnSpPr>
          <p:nvPr/>
        </p:nvCxnSpPr>
        <p:spPr>
          <a:xfrm>
            <a:off x="15752913" y="2076595"/>
            <a:ext cx="540000" cy="0"/>
          </a:xfrm>
          <a:prstGeom prst="straightConnector1">
            <a:avLst/>
          </a:prstGeom>
          <a:noFill/>
          <a:ln w="28575" cap="flat" cmpd="sng" algn="ctr">
            <a:solidFill>
              <a:schemeClr val="tx2"/>
            </a:solidFill>
            <a:prstDash val="solid"/>
            <a:tailEnd type="triangle" w="med" len="med"/>
          </a:ln>
          <a:effectLst/>
        </p:spPr>
      </p:cxnSp>
      <p:cxnSp>
        <p:nvCxnSpPr>
          <p:cNvPr id="20" name="Straight Arrow Connector 19">
            <a:extLst>
              <a:ext uri="{FF2B5EF4-FFF2-40B4-BE49-F238E27FC236}">
                <a16:creationId xmlns:a16="http://schemas.microsoft.com/office/drawing/2014/main" id="{1D9CE02F-08F6-C94E-8E24-28ECB2BA8813}"/>
              </a:ext>
            </a:extLst>
          </p:cNvPr>
          <p:cNvCxnSpPr>
            <a:cxnSpLocks/>
          </p:cNvCxnSpPr>
          <p:nvPr/>
        </p:nvCxnSpPr>
        <p:spPr>
          <a:xfrm flipV="1">
            <a:off x="15767009" y="2069076"/>
            <a:ext cx="0" cy="1213200"/>
          </a:xfrm>
          <a:prstGeom prst="straightConnector1">
            <a:avLst/>
          </a:prstGeom>
          <a:noFill/>
          <a:ln w="28575" cap="flat" cmpd="sng" algn="ctr">
            <a:solidFill>
              <a:schemeClr val="tx2"/>
            </a:solidFill>
            <a:prstDash val="solid"/>
            <a:tailEnd type="none" w="med" len="med"/>
          </a:ln>
          <a:effectLst/>
        </p:spPr>
      </p:cxnSp>
      <p:sp>
        <p:nvSpPr>
          <p:cNvPr id="21" name="Rounded Rectangle 20">
            <a:extLst>
              <a:ext uri="{FF2B5EF4-FFF2-40B4-BE49-F238E27FC236}">
                <a16:creationId xmlns:a16="http://schemas.microsoft.com/office/drawing/2014/main" id="{230266F3-BECF-C940-9ED4-A5C7418CF6FD}"/>
              </a:ext>
            </a:extLst>
          </p:cNvPr>
          <p:cNvSpPr/>
          <p:nvPr/>
        </p:nvSpPr>
        <p:spPr>
          <a:xfrm>
            <a:off x="16287865" y="2822894"/>
            <a:ext cx="2592000" cy="864000"/>
          </a:xfrm>
          <a:prstGeom prst="roundRect">
            <a:avLst>
              <a:gd name="adj" fmla="val 21561"/>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90000"/>
              </a:lnSpc>
              <a:spcBef>
                <a:spcPts val="0"/>
              </a:spcBef>
              <a:spcAft>
                <a:spcPts val="0"/>
              </a:spcAft>
              <a:buClrTx/>
              <a:buSzTx/>
              <a:buFontTx/>
              <a:buNone/>
              <a:tabLst/>
              <a:defRPr/>
            </a:pPr>
            <a:r>
              <a:rPr lang="en-GB" sz="1600" b="1" kern="0" dirty="0">
                <a:solidFill>
                  <a:schemeClr val="bg1"/>
                </a:solidFill>
                <a:latin typeface="Calibri" panose="020F0502020204030204" pitchFamily="34" charset="0"/>
                <a:cs typeface="Calibri" panose="020F0502020204030204" pitchFamily="34" charset="0"/>
              </a:rPr>
              <a:t>Placebo Q3W </a:t>
            </a:r>
            <a:br>
              <a:rPr lang="en-GB" sz="1600" b="1" kern="0" dirty="0">
                <a:solidFill>
                  <a:schemeClr val="bg1"/>
                </a:solidFill>
                <a:latin typeface="Calibri" panose="020F0502020204030204" pitchFamily="34" charset="0"/>
                <a:cs typeface="Calibri" panose="020F0502020204030204" pitchFamily="34" charset="0"/>
              </a:rPr>
            </a:br>
            <a:r>
              <a:rPr lang="en-GB" sz="1600" b="1" kern="0" dirty="0">
                <a:solidFill>
                  <a:schemeClr val="bg1"/>
                </a:solidFill>
                <a:latin typeface="Calibri" panose="020F0502020204030204" pitchFamily="34" charset="0"/>
                <a:cs typeface="Calibri" panose="020F0502020204030204" pitchFamily="34" charset="0"/>
              </a:rPr>
              <a:t>+ BSC for up to 35 cycles</a:t>
            </a:r>
            <a:endParaRPr kumimoji="0" lang="en-GB" sz="1600" b="0" i="0" u="none" strike="noStrike" kern="0" cap="none" spc="0" normalizeH="0" baseline="0" dirty="0">
              <a:ln>
                <a:noFill/>
              </a:ln>
              <a:solidFill>
                <a:schemeClr val="bg1"/>
              </a:solidFill>
              <a:effectLst/>
              <a:uLnTx/>
              <a:uFillTx/>
              <a:latin typeface="Calibri" panose="020F0502020204030204" pitchFamily="34" charset="0"/>
              <a:cs typeface="Calibri" panose="020F0502020204030204" pitchFamily="34" charset="0"/>
            </a:endParaRPr>
          </a:p>
        </p:txBody>
      </p:sp>
      <p:cxnSp>
        <p:nvCxnSpPr>
          <p:cNvPr id="22" name="Straight Arrow Connector 21">
            <a:extLst>
              <a:ext uri="{FF2B5EF4-FFF2-40B4-BE49-F238E27FC236}">
                <a16:creationId xmlns:a16="http://schemas.microsoft.com/office/drawing/2014/main" id="{7534EC1C-2446-1643-BDAB-24A524A8306D}"/>
              </a:ext>
            </a:extLst>
          </p:cNvPr>
          <p:cNvCxnSpPr>
            <a:cxnSpLocks/>
          </p:cNvCxnSpPr>
          <p:nvPr/>
        </p:nvCxnSpPr>
        <p:spPr>
          <a:xfrm>
            <a:off x="15752913" y="3267545"/>
            <a:ext cx="540000" cy="0"/>
          </a:xfrm>
          <a:prstGeom prst="straightConnector1">
            <a:avLst/>
          </a:prstGeom>
          <a:noFill/>
          <a:ln w="28575" cap="flat" cmpd="sng" algn="ctr">
            <a:solidFill>
              <a:schemeClr val="tx2"/>
            </a:solidFill>
            <a:prstDash val="solid"/>
            <a:tailEnd type="triangle" w="med" len="med"/>
          </a:ln>
          <a:effectLst/>
        </p:spPr>
      </p:cxnSp>
      <p:sp>
        <p:nvSpPr>
          <p:cNvPr id="23" name="TextBox 22">
            <a:extLst>
              <a:ext uri="{FF2B5EF4-FFF2-40B4-BE49-F238E27FC236}">
                <a16:creationId xmlns:a16="http://schemas.microsoft.com/office/drawing/2014/main" id="{A1D04320-0C2B-3C47-BCB3-C38EFF01FD12}"/>
              </a:ext>
            </a:extLst>
          </p:cNvPr>
          <p:cNvSpPr txBox="1"/>
          <p:nvPr/>
        </p:nvSpPr>
        <p:spPr>
          <a:xfrm>
            <a:off x="15668082" y="1750900"/>
            <a:ext cx="644400" cy="307777"/>
          </a:xfrm>
          <a:prstGeom prst="rect">
            <a:avLst/>
          </a:prstGeom>
          <a:noFill/>
        </p:spPr>
        <p:txBody>
          <a:bodyPr wrap="none" rtlCol="0">
            <a:spAutoFit/>
          </a:bodyPr>
          <a:lstStyle/>
          <a:p>
            <a:r>
              <a:rPr lang="en-US" sz="1400" dirty="0">
                <a:solidFill>
                  <a:srgbClr val="505050"/>
                </a:solidFill>
                <a:latin typeface="Calibri" panose="020F0502020204030204" pitchFamily="34" charset="0"/>
                <a:ea typeface="Aileron" charset="0"/>
                <a:cs typeface="Calibri" panose="020F0502020204030204" pitchFamily="34" charset="0"/>
              </a:rPr>
              <a:t>n=300</a:t>
            </a:r>
          </a:p>
        </p:txBody>
      </p:sp>
      <p:sp>
        <p:nvSpPr>
          <p:cNvPr id="24" name="TextBox 23">
            <a:extLst>
              <a:ext uri="{FF2B5EF4-FFF2-40B4-BE49-F238E27FC236}">
                <a16:creationId xmlns:a16="http://schemas.microsoft.com/office/drawing/2014/main" id="{EF5249A5-3551-1E4B-B502-465BC5FBD5E9}"/>
              </a:ext>
            </a:extLst>
          </p:cNvPr>
          <p:cNvSpPr txBox="1"/>
          <p:nvPr/>
        </p:nvSpPr>
        <p:spPr>
          <a:xfrm>
            <a:off x="15668082" y="3325862"/>
            <a:ext cx="663964" cy="307777"/>
          </a:xfrm>
          <a:prstGeom prst="rect">
            <a:avLst/>
          </a:prstGeom>
          <a:noFill/>
        </p:spPr>
        <p:txBody>
          <a:bodyPr wrap="none" rtlCol="0">
            <a:spAutoFit/>
          </a:bodyPr>
          <a:lstStyle/>
          <a:p>
            <a:r>
              <a:rPr lang="en-US" sz="1400" dirty="0">
                <a:solidFill>
                  <a:srgbClr val="505050"/>
                </a:solidFill>
                <a:latin typeface="Calibri" panose="020F0502020204030204" pitchFamily="34" charset="0"/>
                <a:ea typeface="Aileron" charset="0"/>
                <a:cs typeface="Calibri" panose="020F0502020204030204" pitchFamily="34" charset="0"/>
              </a:rPr>
              <a:t>n=153</a:t>
            </a:r>
          </a:p>
        </p:txBody>
      </p:sp>
      <p:sp>
        <p:nvSpPr>
          <p:cNvPr id="31" name="Rounded Rectangle 30">
            <a:extLst>
              <a:ext uri="{FF2B5EF4-FFF2-40B4-BE49-F238E27FC236}">
                <a16:creationId xmlns:a16="http://schemas.microsoft.com/office/drawing/2014/main" id="{8608095E-A3C9-B44E-B882-061F1B4A3125}"/>
              </a:ext>
            </a:extLst>
          </p:cNvPr>
          <p:cNvSpPr/>
          <p:nvPr/>
        </p:nvSpPr>
        <p:spPr>
          <a:xfrm>
            <a:off x="619125" y="1733466"/>
            <a:ext cx="2727155" cy="3481617"/>
          </a:xfrm>
          <a:prstGeom prst="roundRect">
            <a:avLst>
              <a:gd name="adj" fmla="val 6972"/>
            </a:avLst>
          </a:prstGeom>
          <a:solidFill>
            <a:srgbClr val="F8F8F8"/>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p>
            <a:pPr marL="179388" lvl="0" indent="-171450" defTabSz="685800">
              <a:lnSpc>
                <a:spcPct val="90000"/>
              </a:lnSpc>
              <a:spcAft>
                <a:spcPts val="400"/>
              </a:spcAft>
              <a:buClr>
                <a:schemeClr val="accent1"/>
              </a:buClr>
              <a:buFont typeface="Arial" panose="020B0604020202020204" pitchFamily="34" charset="0"/>
              <a:buChar char="•"/>
              <a:defRPr/>
            </a:pPr>
            <a:r>
              <a:rPr lang="en-GB" sz="1600" kern="0" dirty="0">
                <a:solidFill>
                  <a:schemeClr val="tx2"/>
                </a:solidFill>
                <a:latin typeface="Calibri" panose="020F0502020204030204" pitchFamily="34" charset="0"/>
                <a:cs typeface="Calibri" panose="020F0502020204030204" pitchFamily="34" charset="0"/>
              </a:rPr>
              <a:t>Advanced primary HCC without any previous treatment or initial recurrent advanced HCC after radical resection without any postoperative treatment</a:t>
            </a:r>
          </a:p>
          <a:p>
            <a:pPr marL="179388" lvl="0" indent="-171450" defTabSz="685800">
              <a:lnSpc>
                <a:spcPct val="90000"/>
              </a:lnSpc>
              <a:spcAft>
                <a:spcPts val="400"/>
              </a:spcAft>
              <a:buClr>
                <a:schemeClr val="accent1"/>
              </a:buClr>
              <a:buFont typeface="Arial" panose="020B0604020202020204" pitchFamily="34" charset="0"/>
              <a:buChar char="•"/>
              <a:defRPr/>
            </a:pPr>
            <a:r>
              <a:rPr lang="en-GB" sz="1600" kern="0" dirty="0">
                <a:solidFill>
                  <a:schemeClr val="tx2"/>
                </a:solidFill>
                <a:latin typeface="Calibri" panose="020F0502020204030204" pitchFamily="34" charset="0"/>
                <a:cs typeface="Calibri" panose="020F0502020204030204" pitchFamily="34" charset="0"/>
              </a:rPr>
              <a:t>At least one measurable lesion in the liver based on </a:t>
            </a:r>
            <a:r>
              <a:rPr lang="en-GB" sz="1600" kern="0" dirty="0" err="1">
                <a:solidFill>
                  <a:schemeClr val="tx2"/>
                </a:solidFill>
                <a:latin typeface="Calibri" panose="020F0502020204030204" pitchFamily="34" charset="0"/>
                <a:cs typeface="Calibri" panose="020F0502020204030204" pitchFamily="34" charset="0"/>
              </a:rPr>
              <a:t>mRECIST</a:t>
            </a:r>
            <a:r>
              <a:rPr lang="en-GB" sz="1600" kern="0" dirty="0">
                <a:solidFill>
                  <a:schemeClr val="tx2"/>
                </a:solidFill>
                <a:latin typeface="Calibri" panose="020F0502020204030204" pitchFamily="34" charset="0"/>
                <a:cs typeface="Calibri" panose="020F0502020204030204" pitchFamily="34" charset="0"/>
              </a:rPr>
              <a:t> criteria</a:t>
            </a:r>
          </a:p>
          <a:p>
            <a:pPr marL="179388" lvl="0" indent="-171450" defTabSz="685800">
              <a:lnSpc>
                <a:spcPct val="90000"/>
              </a:lnSpc>
              <a:spcAft>
                <a:spcPts val="400"/>
              </a:spcAft>
              <a:buClr>
                <a:schemeClr val="accent1"/>
              </a:buClr>
              <a:buFont typeface="Arial" panose="020B0604020202020204" pitchFamily="34" charset="0"/>
              <a:buChar char="•"/>
              <a:defRPr/>
            </a:pPr>
            <a:r>
              <a:rPr lang="en-GB" sz="1600" kern="0" dirty="0">
                <a:solidFill>
                  <a:schemeClr val="tx2"/>
                </a:solidFill>
                <a:latin typeface="Calibri" panose="020F0502020204030204" pitchFamily="34" charset="0"/>
                <a:cs typeface="Calibri" panose="020F0502020204030204" pitchFamily="34" charset="0"/>
              </a:rPr>
              <a:t>Single lesion size &lt;10 cm or number of multiple lesions &lt;10, tumour burden &lt;50%</a:t>
            </a:r>
          </a:p>
        </p:txBody>
      </p:sp>
      <p:sp>
        <p:nvSpPr>
          <p:cNvPr id="32" name="Rounded Rectangle 31">
            <a:extLst>
              <a:ext uri="{FF2B5EF4-FFF2-40B4-BE49-F238E27FC236}">
                <a16:creationId xmlns:a16="http://schemas.microsoft.com/office/drawing/2014/main" id="{E4372A8F-B9D3-5C47-A29E-3066D56EB850}"/>
              </a:ext>
            </a:extLst>
          </p:cNvPr>
          <p:cNvSpPr/>
          <p:nvPr/>
        </p:nvSpPr>
        <p:spPr>
          <a:xfrm>
            <a:off x="3492851" y="2435622"/>
            <a:ext cx="1957400" cy="2077305"/>
          </a:xfrm>
          <a:prstGeom prst="roundRect">
            <a:avLst>
              <a:gd name="adj" fmla="val 11039"/>
            </a:avLst>
          </a:prstGeom>
          <a:solidFill>
            <a:schemeClr val="bg2">
              <a:lumMod val="50000"/>
            </a:schemeClr>
          </a:solidFill>
          <a:ln w="9525" cap="flat" cmpd="sng" algn="ctr">
            <a:noFill/>
            <a:prstDash val="solid"/>
          </a:ln>
          <a:effectLst>
            <a:outerShdw blurRad="40000" dist="23000" dir="5400000" rotWithShape="0">
              <a:srgbClr val="000000">
                <a:alpha val="35000"/>
              </a:srgbClr>
            </a:outerShdw>
          </a:effectLst>
        </p:spPr>
        <p:txBody>
          <a:bodyPr lIns="0" tIns="0" rIns="0" bIns="0"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dirty="0">
                <a:ln>
                  <a:noFill/>
                </a:ln>
                <a:solidFill>
                  <a:schemeClr val="bg1"/>
                </a:solidFill>
                <a:effectLst/>
                <a:uLnTx/>
                <a:uFillTx/>
                <a:ea typeface="+mn-ea"/>
                <a:cs typeface="+mn-cs"/>
              </a:rPr>
              <a:t>Stratification Factors</a:t>
            </a:r>
          </a:p>
          <a:p>
            <a:pPr marL="179388" lvl="0" indent="-171450" defTabSz="685800">
              <a:lnSpc>
                <a:spcPct val="90000"/>
              </a:lnSpc>
              <a:spcAft>
                <a:spcPts val="200"/>
              </a:spcAft>
              <a:buClr>
                <a:schemeClr val="bg1"/>
              </a:buClr>
              <a:buFont typeface="Arial" panose="020B0604020202020204" pitchFamily="34" charset="0"/>
              <a:buChar char="•"/>
              <a:defRPr/>
            </a:pPr>
            <a:r>
              <a:rPr lang="en-GB" sz="1400" kern="0" dirty="0">
                <a:solidFill>
                  <a:schemeClr val="bg1"/>
                </a:solidFill>
                <a:latin typeface="Calibri" panose="020F0502020204030204" pitchFamily="34" charset="0"/>
                <a:cs typeface="Calibri" panose="020F0502020204030204" pitchFamily="34" charset="0"/>
              </a:rPr>
              <a:t>ECOG performance status (0 vs 1)</a:t>
            </a:r>
          </a:p>
          <a:p>
            <a:pPr marL="179388" lvl="0" indent="-171450" defTabSz="685800">
              <a:lnSpc>
                <a:spcPct val="90000"/>
              </a:lnSpc>
              <a:spcAft>
                <a:spcPts val="200"/>
              </a:spcAft>
              <a:buClr>
                <a:schemeClr val="bg1"/>
              </a:buClr>
              <a:buFont typeface="Arial" panose="020B0604020202020204" pitchFamily="34" charset="0"/>
              <a:buChar char="•"/>
              <a:defRPr/>
            </a:pPr>
            <a:r>
              <a:rPr lang="en-GB" sz="1400" kern="0" dirty="0">
                <a:solidFill>
                  <a:schemeClr val="bg1"/>
                </a:solidFill>
                <a:latin typeface="Calibri" panose="020F0502020204030204" pitchFamily="34" charset="0"/>
                <a:cs typeface="Calibri" panose="020F0502020204030204" pitchFamily="34" charset="0"/>
              </a:rPr>
              <a:t>Tumour thrombus: yes vs no</a:t>
            </a:r>
          </a:p>
          <a:p>
            <a:pPr marL="179388" lvl="0" indent="-171450" defTabSz="685800">
              <a:lnSpc>
                <a:spcPct val="90000"/>
              </a:lnSpc>
              <a:spcAft>
                <a:spcPts val="200"/>
              </a:spcAft>
              <a:buClr>
                <a:schemeClr val="bg1"/>
              </a:buClr>
              <a:buFont typeface="Arial" panose="020B0604020202020204" pitchFamily="34" charset="0"/>
              <a:buChar char="•"/>
              <a:defRPr/>
            </a:pPr>
            <a:r>
              <a:rPr lang="en-GB" sz="1400" kern="0" dirty="0">
                <a:solidFill>
                  <a:schemeClr val="bg1"/>
                </a:solidFill>
                <a:latin typeface="Calibri" panose="020F0502020204030204" pitchFamily="34" charset="0"/>
                <a:cs typeface="Calibri" panose="020F0502020204030204" pitchFamily="34" charset="0"/>
              </a:rPr>
              <a:t>Body weight (&lt;60 vs ≥60 kg</a:t>
            </a:r>
          </a:p>
          <a:p>
            <a:pPr marL="179388" lvl="0" indent="-171450" defTabSz="685800">
              <a:lnSpc>
                <a:spcPct val="90000"/>
              </a:lnSpc>
              <a:spcAft>
                <a:spcPts val="200"/>
              </a:spcAft>
              <a:buClr>
                <a:schemeClr val="bg1"/>
              </a:buClr>
              <a:buFont typeface="Arial" panose="020B0604020202020204" pitchFamily="34" charset="0"/>
              <a:buChar char="•"/>
              <a:defRPr/>
            </a:pPr>
            <a:r>
              <a:rPr lang="en-GB" sz="1400" kern="0" dirty="0">
                <a:solidFill>
                  <a:schemeClr val="bg1"/>
                </a:solidFill>
                <a:latin typeface="Calibri" panose="020F0502020204030204" pitchFamily="34" charset="0"/>
                <a:cs typeface="Calibri" panose="020F0502020204030204" pitchFamily="34" charset="0"/>
              </a:rPr>
              <a:t>Trial site</a:t>
            </a:r>
          </a:p>
        </p:txBody>
      </p:sp>
      <p:sp>
        <p:nvSpPr>
          <p:cNvPr id="35" name="Rounded Rectangle 34">
            <a:extLst>
              <a:ext uri="{FF2B5EF4-FFF2-40B4-BE49-F238E27FC236}">
                <a16:creationId xmlns:a16="http://schemas.microsoft.com/office/drawing/2014/main" id="{04E7FF9C-61F1-CE4C-B566-E571744B04D6}"/>
              </a:ext>
            </a:extLst>
          </p:cNvPr>
          <p:cNvSpPr/>
          <p:nvPr/>
        </p:nvSpPr>
        <p:spPr>
          <a:xfrm>
            <a:off x="9059612" y="1556792"/>
            <a:ext cx="2508500" cy="3481617"/>
          </a:xfrm>
          <a:prstGeom prst="roundRect">
            <a:avLst>
              <a:gd name="adj" fmla="val 8969"/>
            </a:avLst>
          </a:prstGeom>
          <a:solidFill>
            <a:schemeClr val="accent1">
              <a:lumMod val="20000"/>
              <a:lumOff val="80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ea typeface="+mn-ea"/>
                <a:cs typeface="+mn-cs"/>
              </a:rPr>
              <a:t>Primary study endpoints:</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dirty="0">
                <a:ln>
                  <a:noFill/>
                </a:ln>
                <a:solidFill>
                  <a:schemeClr val="tx2"/>
                </a:solidFill>
                <a:effectLst/>
                <a:uLnTx/>
                <a:uFillTx/>
                <a:ea typeface="+mn-ea"/>
                <a:cs typeface="+mn-cs"/>
              </a:rPr>
              <a:t>OS</a:t>
            </a:r>
          </a:p>
          <a:p>
            <a:pPr marL="0" marR="0" lvl="0" indent="0" algn="l" defTabSz="685800" rtl="0" eaLnBrk="1" fontAlgn="auto" latinLnBrk="0" hangingPunct="1">
              <a:lnSpc>
                <a:spcPct val="100000"/>
              </a:lnSpc>
              <a:spcBef>
                <a:spcPts val="300"/>
              </a:spcBef>
              <a:spcAft>
                <a:spcPts val="0"/>
              </a:spcAft>
              <a:buClrTx/>
              <a:buSzTx/>
              <a:buFontTx/>
              <a:buNone/>
              <a:tabLst/>
              <a:defRPr/>
            </a:pPr>
            <a:r>
              <a:rPr kumimoji="0" lang="en-GB" sz="1600" b="1" i="0" u="none" strike="noStrike" kern="0" cap="none" spc="0" normalizeH="0" baseline="0" dirty="0">
                <a:ln>
                  <a:noFill/>
                </a:ln>
                <a:solidFill>
                  <a:schemeClr val="tx2"/>
                </a:solidFill>
                <a:effectLst/>
                <a:uLnTx/>
                <a:uFillTx/>
                <a:ea typeface="+mn-ea"/>
                <a:cs typeface="+mn-cs"/>
              </a:rPr>
              <a:t>Secondary study endpoints:</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dirty="0">
                <a:ln>
                  <a:noFill/>
                </a:ln>
                <a:solidFill>
                  <a:schemeClr val="tx2"/>
                </a:solidFill>
                <a:effectLst/>
                <a:uLnTx/>
                <a:uFillTx/>
                <a:ea typeface="+mn-ea"/>
                <a:cs typeface="+mn-cs"/>
              </a:rPr>
              <a:t>PFS*</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dirty="0">
                <a:ln>
                  <a:noFill/>
                </a:ln>
                <a:solidFill>
                  <a:schemeClr val="tx2"/>
                </a:solidFill>
                <a:effectLst/>
                <a:uLnTx/>
                <a:uFillTx/>
                <a:ea typeface="+mn-ea"/>
                <a:cs typeface="+mn-cs"/>
              </a:rPr>
              <a:t>TTP*</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dirty="0">
                <a:ln>
                  <a:noFill/>
                </a:ln>
                <a:solidFill>
                  <a:schemeClr val="tx2"/>
                </a:solidFill>
                <a:effectLst/>
                <a:uLnTx/>
                <a:uFillTx/>
                <a:ea typeface="+mn-ea"/>
                <a:cs typeface="+mn-cs"/>
              </a:rPr>
              <a:t>ORR*</a:t>
            </a:r>
          </a:p>
          <a:p>
            <a:pPr marL="214313" marR="0" lvl="0" indent="-129779"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0" cap="none" spc="0" normalizeH="0" baseline="0" dirty="0">
                <a:ln>
                  <a:noFill/>
                </a:ln>
                <a:solidFill>
                  <a:schemeClr val="tx2"/>
                </a:solidFill>
                <a:effectLst/>
                <a:uLnTx/>
                <a:uFillTx/>
                <a:ea typeface="+mn-ea"/>
                <a:cs typeface="+mn-cs"/>
              </a:rPr>
              <a:t>Quality of life</a:t>
            </a:r>
            <a:br>
              <a:rPr kumimoji="0" lang="en-GB" sz="1600" b="0" i="0" u="none" strike="noStrike" kern="0" cap="none" spc="0" normalizeH="0" baseline="0" dirty="0">
                <a:ln>
                  <a:noFill/>
                </a:ln>
                <a:solidFill>
                  <a:schemeClr val="tx2"/>
                </a:solidFill>
                <a:effectLst/>
                <a:uLnTx/>
                <a:uFillTx/>
                <a:ea typeface="+mn-ea"/>
                <a:cs typeface="+mn-cs"/>
              </a:rPr>
            </a:br>
            <a:endParaRPr kumimoji="0" lang="en-GB" sz="1600" b="0" i="0" u="none" strike="noStrike" kern="0" cap="none" spc="0" normalizeH="0" baseline="0" dirty="0">
              <a:ln>
                <a:noFill/>
              </a:ln>
              <a:solidFill>
                <a:schemeClr val="tx2"/>
              </a:solidFill>
              <a:effectLst/>
              <a:uLnTx/>
              <a:uFillTx/>
              <a:ea typeface="+mn-ea"/>
              <a:cs typeface="+mn-cs"/>
            </a:endParaRPr>
          </a:p>
          <a:p>
            <a:pPr marL="84535" marR="0" lvl="0" indent="0" algn="l" defTabSz="685800" rtl="0" eaLnBrk="1" fontAlgn="auto" latinLnBrk="0" hangingPunct="1">
              <a:lnSpc>
                <a:spcPct val="100000"/>
              </a:lnSpc>
              <a:spcBef>
                <a:spcPts val="300"/>
              </a:spcBef>
              <a:spcAft>
                <a:spcPts val="0"/>
              </a:spcAft>
              <a:buClrTx/>
              <a:buSzTx/>
              <a:buFontTx/>
              <a:buNone/>
              <a:tabLst/>
              <a:defRPr/>
            </a:pPr>
            <a:r>
              <a:rPr kumimoji="0" lang="en-GB" sz="1400" i="0" u="none" strike="noStrike" kern="0" cap="none" spc="-20" normalizeH="0" dirty="0">
                <a:ln>
                  <a:noFill/>
                </a:ln>
                <a:solidFill>
                  <a:schemeClr val="tx2"/>
                </a:solidFill>
                <a:effectLst/>
                <a:uLnTx/>
                <a:uFillTx/>
                <a:ea typeface="+mn-ea"/>
                <a:cs typeface="+mn-cs"/>
              </a:rPr>
              <a:t>* </a:t>
            </a:r>
            <a:r>
              <a:rPr kumimoji="0" lang="en-GB" sz="1400" i="0" u="none" strike="noStrike" kern="0" cap="none" spc="-20" normalizeH="0" dirty="0" err="1">
                <a:ln>
                  <a:noFill/>
                </a:ln>
                <a:solidFill>
                  <a:schemeClr val="tx2"/>
                </a:solidFill>
                <a:effectLst/>
                <a:uLnTx/>
                <a:uFillTx/>
                <a:ea typeface="+mn-ea"/>
                <a:cs typeface="+mn-cs"/>
              </a:rPr>
              <a:t>Investigaors</a:t>
            </a:r>
            <a:r>
              <a:rPr kumimoji="0" lang="en-GB" sz="1400" i="0" u="none" strike="noStrike" kern="0" cap="none" spc="-20" normalizeH="0" dirty="0">
                <a:ln>
                  <a:noFill/>
                </a:ln>
                <a:solidFill>
                  <a:schemeClr val="tx2"/>
                </a:solidFill>
                <a:effectLst/>
                <a:uLnTx/>
                <a:uFillTx/>
                <a:ea typeface="+mn-ea"/>
                <a:cs typeface="+mn-cs"/>
              </a:rPr>
              <a:t> assess the tumour based on </a:t>
            </a:r>
            <a:r>
              <a:rPr kumimoji="0" lang="en-GB" sz="1400" i="0" u="none" strike="noStrike" kern="0" cap="none" spc="-20" normalizeH="0" dirty="0" err="1">
                <a:ln>
                  <a:noFill/>
                </a:ln>
                <a:solidFill>
                  <a:schemeClr val="tx2"/>
                </a:solidFill>
                <a:effectLst/>
                <a:uLnTx/>
                <a:uFillTx/>
                <a:ea typeface="+mn-ea"/>
                <a:cs typeface="+mn-cs"/>
              </a:rPr>
              <a:t>mRECIST</a:t>
            </a:r>
            <a:endParaRPr kumimoji="0" lang="en-GB" sz="1400" i="0" u="none" strike="noStrike" kern="0" cap="none" spc="-20" normalizeH="0" dirty="0">
              <a:ln>
                <a:noFill/>
              </a:ln>
              <a:solidFill>
                <a:schemeClr val="tx2"/>
              </a:solidFill>
              <a:effectLst/>
              <a:uLnTx/>
              <a:uFillTx/>
              <a:ea typeface="+mn-ea"/>
              <a:cs typeface="+mn-cs"/>
            </a:endParaRPr>
          </a:p>
        </p:txBody>
      </p:sp>
      <p:sp>
        <p:nvSpPr>
          <p:cNvPr id="38" name="Rounded Rectangle 37">
            <a:extLst>
              <a:ext uri="{FF2B5EF4-FFF2-40B4-BE49-F238E27FC236}">
                <a16:creationId xmlns:a16="http://schemas.microsoft.com/office/drawing/2014/main" id="{445D72BC-761E-C442-BA15-37BA57C67C38}"/>
              </a:ext>
            </a:extLst>
          </p:cNvPr>
          <p:cNvSpPr/>
          <p:nvPr/>
        </p:nvSpPr>
        <p:spPr>
          <a:xfrm>
            <a:off x="5585936" y="2395565"/>
            <a:ext cx="396953" cy="2157419"/>
          </a:xfrm>
          <a:prstGeom prst="roundRect">
            <a:avLst/>
          </a:prstGeom>
          <a:solidFill>
            <a:schemeClr val="accent2">
              <a:lumMod val="75000"/>
            </a:schemeClr>
          </a:solidFill>
          <a:ln w="9525" cap="flat" cmpd="sng" algn="ctr">
            <a:noFill/>
            <a:prstDash val="solid"/>
          </a:ln>
          <a:effectLst>
            <a:outerShdw blurRad="40000" dist="23000" dir="5400000" rotWithShape="0">
              <a:srgbClr val="000000">
                <a:alpha val="35000"/>
              </a:srgbClr>
            </a:outerShdw>
          </a:effectLst>
        </p:spPr>
        <p:txBody>
          <a:bodyPr vert="vert270" rtlCol="0" anchor="ctr">
            <a:scene3d>
              <a:camera prst="orthographicFront">
                <a:rot lat="0" lon="0" rev="0"/>
              </a:camera>
              <a:lightRig rig="threePt" dir="t"/>
            </a:scene3d>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dirty="0">
                <a:ln>
                  <a:noFill/>
                </a:ln>
                <a:solidFill>
                  <a:schemeClr val="bg1"/>
                </a:solidFill>
                <a:effectLst/>
                <a:uLnTx/>
                <a:uFillTx/>
                <a:ea typeface="+mn-ea"/>
                <a:cs typeface="+mn-cs"/>
              </a:rPr>
              <a:t>Randomisation 1:1</a:t>
            </a:r>
          </a:p>
        </p:txBody>
      </p:sp>
      <p:cxnSp>
        <p:nvCxnSpPr>
          <p:cNvPr id="42" name="Straight Arrow Connector 41">
            <a:extLst>
              <a:ext uri="{FF2B5EF4-FFF2-40B4-BE49-F238E27FC236}">
                <a16:creationId xmlns:a16="http://schemas.microsoft.com/office/drawing/2014/main" id="{BF5A6137-0C7B-3043-A671-099E42A236E6}"/>
              </a:ext>
            </a:extLst>
          </p:cNvPr>
          <p:cNvCxnSpPr>
            <a:cxnSpLocks/>
          </p:cNvCxnSpPr>
          <p:nvPr/>
        </p:nvCxnSpPr>
        <p:spPr>
          <a:xfrm flipV="1">
            <a:off x="6132816" y="2556580"/>
            <a:ext cx="0" cy="1806238"/>
          </a:xfrm>
          <a:prstGeom prst="straightConnector1">
            <a:avLst/>
          </a:prstGeom>
          <a:noFill/>
          <a:ln w="28575" cap="flat" cmpd="sng" algn="ctr">
            <a:solidFill>
              <a:schemeClr val="tx2"/>
            </a:solidFill>
            <a:prstDash val="solid"/>
            <a:tailEnd type="none" w="med" len="med"/>
          </a:ln>
          <a:effectLst/>
        </p:spPr>
      </p:cxnSp>
      <p:cxnSp>
        <p:nvCxnSpPr>
          <p:cNvPr id="43" name="Straight Arrow Connector 42">
            <a:extLst>
              <a:ext uri="{FF2B5EF4-FFF2-40B4-BE49-F238E27FC236}">
                <a16:creationId xmlns:a16="http://schemas.microsoft.com/office/drawing/2014/main" id="{D41E789A-885B-1948-8E61-D2190E73B15F}"/>
              </a:ext>
            </a:extLst>
          </p:cNvPr>
          <p:cNvCxnSpPr>
            <a:cxnSpLocks/>
          </p:cNvCxnSpPr>
          <p:nvPr/>
        </p:nvCxnSpPr>
        <p:spPr>
          <a:xfrm>
            <a:off x="6121895" y="2552441"/>
            <a:ext cx="360000" cy="0"/>
          </a:xfrm>
          <a:prstGeom prst="straightConnector1">
            <a:avLst/>
          </a:prstGeom>
          <a:noFill/>
          <a:ln w="28575" cap="flat" cmpd="sng" algn="ctr">
            <a:solidFill>
              <a:schemeClr val="tx2"/>
            </a:solidFill>
            <a:prstDash val="solid"/>
            <a:tailEnd type="triangle" w="med" len="med"/>
          </a:ln>
          <a:effectLst/>
        </p:spPr>
      </p:cxnSp>
      <p:cxnSp>
        <p:nvCxnSpPr>
          <p:cNvPr id="47" name="Straight Arrow Connector 46">
            <a:extLst>
              <a:ext uri="{FF2B5EF4-FFF2-40B4-BE49-F238E27FC236}">
                <a16:creationId xmlns:a16="http://schemas.microsoft.com/office/drawing/2014/main" id="{7DBE05EE-9223-9E44-AD12-06C9BC222F12}"/>
              </a:ext>
            </a:extLst>
          </p:cNvPr>
          <p:cNvCxnSpPr>
            <a:cxnSpLocks/>
          </p:cNvCxnSpPr>
          <p:nvPr/>
        </p:nvCxnSpPr>
        <p:spPr>
          <a:xfrm>
            <a:off x="6121895" y="4364744"/>
            <a:ext cx="360000" cy="0"/>
          </a:xfrm>
          <a:prstGeom prst="straightConnector1">
            <a:avLst/>
          </a:prstGeom>
          <a:noFill/>
          <a:ln w="28575" cap="flat" cmpd="sng" algn="ctr">
            <a:solidFill>
              <a:schemeClr val="tx2"/>
            </a:solidFill>
            <a:prstDash val="solid"/>
            <a:tailEnd type="triangle" w="med" len="med"/>
          </a:ln>
          <a:effectLst/>
        </p:spPr>
      </p:cxnSp>
      <p:cxnSp>
        <p:nvCxnSpPr>
          <p:cNvPr id="49" name="Straight Arrow Connector 48">
            <a:extLst>
              <a:ext uri="{FF2B5EF4-FFF2-40B4-BE49-F238E27FC236}">
                <a16:creationId xmlns:a16="http://schemas.microsoft.com/office/drawing/2014/main" id="{04C25201-92AB-2241-8C8A-B2356D8C3F70}"/>
              </a:ext>
            </a:extLst>
          </p:cNvPr>
          <p:cNvCxnSpPr>
            <a:cxnSpLocks/>
          </p:cNvCxnSpPr>
          <p:nvPr/>
        </p:nvCxnSpPr>
        <p:spPr>
          <a:xfrm>
            <a:off x="8571181" y="2552441"/>
            <a:ext cx="432000" cy="0"/>
          </a:xfrm>
          <a:prstGeom prst="straightConnector1">
            <a:avLst/>
          </a:prstGeom>
          <a:noFill/>
          <a:ln w="28575" cap="flat" cmpd="sng" algn="ctr">
            <a:solidFill>
              <a:schemeClr val="tx2"/>
            </a:solidFill>
            <a:prstDash val="solid"/>
            <a:tailEnd type="triangle" w="med" len="med"/>
          </a:ln>
          <a:effectLst/>
        </p:spPr>
      </p:cxnSp>
      <p:cxnSp>
        <p:nvCxnSpPr>
          <p:cNvPr id="50" name="Straight Arrow Connector 49">
            <a:extLst>
              <a:ext uri="{FF2B5EF4-FFF2-40B4-BE49-F238E27FC236}">
                <a16:creationId xmlns:a16="http://schemas.microsoft.com/office/drawing/2014/main" id="{D47B5626-BD12-BB45-B533-013E44C47DEB}"/>
              </a:ext>
            </a:extLst>
          </p:cNvPr>
          <p:cNvCxnSpPr>
            <a:cxnSpLocks/>
          </p:cNvCxnSpPr>
          <p:nvPr/>
        </p:nvCxnSpPr>
        <p:spPr>
          <a:xfrm>
            <a:off x="8571181" y="4364744"/>
            <a:ext cx="432000" cy="0"/>
          </a:xfrm>
          <a:prstGeom prst="straightConnector1">
            <a:avLst/>
          </a:prstGeom>
          <a:noFill/>
          <a:ln w="28575" cap="flat" cmpd="sng" algn="ctr">
            <a:solidFill>
              <a:schemeClr val="tx2"/>
            </a:solidFill>
            <a:prstDash val="solid"/>
            <a:tailEnd type="triangle" w="med" len="med"/>
          </a:ln>
          <a:effectLst/>
        </p:spPr>
      </p:cxnSp>
      <p:sp>
        <p:nvSpPr>
          <p:cNvPr id="33" name="Rounded Rectangle 32">
            <a:extLst>
              <a:ext uri="{FF2B5EF4-FFF2-40B4-BE49-F238E27FC236}">
                <a16:creationId xmlns:a16="http://schemas.microsoft.com/office/drawing/2014/main" id="{ABC28087-550C-8041-BCF9-ABFD47D7016D}"/>
              </a:ext>
            </a:extLst>
          </p:cNvPr>
          <p:cNvSpPr/>
          <p:nvPr/>
        </p:nvSpPr>
        <p:spPr>
          <a:xfrm>
            <a:off x="6466917" y="1582025"/>
            <a:ext cx="2142170" cy="1940832"/>
          </a:xfrm>
          <a:prstGeom prst="roundRect">
            <a:avLst>
              <a:gd name="adj" fmla="val 16255"/>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600" b="1" kern="0" dirty="0">
                <a:solidFill>
                  <a:schemeClr val="bg1"/>
                </a:solidFill>
              </a:rPr>
              <a:t>TACE + </a:t>
            </a:r>
            <a:r>
              <a:rPr lang="en-GB" sz="1600" b="1" kern="0" dirty="0" err="1">
                <a:solidFill>
                  <a:schemeClr val="bg1"/>
                </a:solidFill>
              </a:rPr>
              <a:t>lenvatinib</a:t>
            </a:r>
            <a:r>
              <a:rPr kumimoji="0" lang="en-GB" sz="1600" b="1" i="0" u="none" strike="noStrike" kern="0" cap="none" spc="0" normalizeH="0" baseline="0" dirty="0">
                <a:ln>
                  <a:noFill/>
                </a:ln>
                <a:solidFill>
                  <a:schemeClr val="bg1"/>
                </a:solidFill>
                <a:effectLst/>
                <a:uLnTx/>
                <a:uFillTx/>
              </a:rPr>
              <a:t>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rPr>
              <a:t>(N=168)</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chemeClr val="bg1"/>
                </a:solidFill>
                <a:effectLst/>
                <a:uLnTx/>
                <a:uFillTx/>
              </a:rPr>
              <a:t>TACE starts 1 day after </a:t>
            </a:r>
            <a:r>
              <a:rPr kumimoji="0" lang="en-GB" sz="1400" b="0" i="0" u="none" strike="noStrike" kern="0" cap="none" spc="0" normalizeH="0" baseline="0" dirty="0" err="1">
                <a:ln>
                  <a:noFill/>
                </a:ln>
                <a:solidFill>
                  <a:schemeClr val="bg1"/>
                </a:solidFill>
                <a:effectLst/>
                <a:uLnTx/>
                <a:uFillTx/>
              </a:rPr>
              <a:t>lenvatinib</a:t>
            </a:r>
            <a:endParaRPr kumimoji="0" lang="en-GB" sz="1400" b="0" i="0" u="none" strike="noStrike" kern="0" cap="none" spc="0" normalizeH="0" baseline="0" dirty="0">
              <a:ln>
                <a:noFill/>
              </a:ln>
              <a:solidFill>
                <a:schemeClr val="bg1"/>
              </a:solidFill>
              <a:effectLst/>
              <a:uLnTx/>
              <a:uFillTx/>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GB" sz="1400" kern="0" dirty="0" err="1">
                <a:solidFill>
                  <a:schemeClr val="bg1"/>
                </a:solidFill>
              </a:rPr>
              <a:t>lenvatinib</a:t>
            </a:r>
            <a:r>
              <a:rPr lang="en-GB" sz="1400" kern="0" dirty="0">
                <a:solidFill>
                  <a:schemeClr val="bg1"/>
                </a:solidFill>
              </a:rPr>
              <a:t>: 8 mg </a:t>
            </a:r>
            <a:r>
              <a:rPr kumimoji="0" lang="en-GB" sz="1400" b="0" i="0" u="none" strike="noStrike" kern="0" cap="none" spc="0" normalizeH="0" baseline="0" dirty="0">
                <a:ln>
                  <a:noFill/>
                </a:ln>
                <a:solidFill>
                  <a:schemeClr val="bg1"/>
                </a:solidFill>
                <a:effectLst/>
                <a:uLnTx/>
                <a:uFillTx/>
              </a:rPr>
              <a:t>(BW &lt;60 kg) or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chemeClr val="bg1"/>
                </a:solidFill>
                <a:effectLst/>
                <a:uLnTx/>
                <a:uFillTx/>
              </a:rPr>
              <a:t>12 mg (BW ≥60 kg)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dirty="0">
                <a:ln>
                  <a:noFill/>
                </a:ln>
                <a:solidFill>
                  <a:schemeClr val="bg1"/>
                </a:solidFill>
                <a:effectLst/>
                <a:uLnTx/>
                <a:uFillTx/>
              </a:rPr>
              <a:t>once daily</a:t>
            </a:r>
          </a:p>
        </p:txBody>
      </p:sp>
      <p:sp>
        <p:nvSpPr>
          <p:cNvPr id="34" name="Rounded Rectangle 33">
            <a:extLst>
              <a:ext uri="{FF2B5EF4-FFF2-40B4-BE49-F238E27FC236}">
                <a16:creationId xmlns:a16="http://schemas.microsoft.com/office/drawing/2014/main" id="{F084E3C5-E5CE-5040-A185-3AEEC1ECAF6A}"/>
              </a:ext>
            </a:extLst>
          </p:cNvPr>
          <p:cNvSpPr/>
          <p:nvPr/>
        </p:nvSpPr>
        <p:spPr>
          <a:xfrm>
            <a:off x="6466917" y="3686143"/>
            <a:ext cx="2126631" cy="1357202"/>
          </a:xfrm>
          <a:prstGeom prst="roundRect">
            <a:avLst/>
          </a:prstGeom>
          <a:solidFill>
            <a:schemeClr val="bg2">
              <a:lumMod val="25000"/>
            </a:schemeClr>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err="1">
                <a:ln>
                  <a:noFill/>
                </a:ln>
                <a:solidFill>
                  <a:schemeClr val="bg1"/>
                </a:solidFill>
                <a:effectLst/>
                <a:uLnTx/>
                <a:uFillTx/>
              </a:rPr>
              <a:t>lenvatinib</a:t>
            </a:r>
            <a:endParaRPr kumimoji="0" lang="en-GB" sz="1600" b="1" i="0" u="none" strike="noStrike" kern="0" cap="none" spc="0" normalizeH="0" baseline="0" dirty="0">
              <a:ln>
                <a:noFill/>
              </a:ln>
              <a:solidFill>
                <a:schemeClr val="bg1"/>
              </a:solidFill>
              <a:effectLst/>
              <a:uLnTx/>
              <a:uFillTx/>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dirty="0">
                <a:ln>
                  <a:noFill/>
                </a:ln>
                <a:solidFill>
                  <a:schemeClr val="bg1"/>
                </a:solidFill>
                <a:effectLst/>
                <a:uLnTx/>
                <a:uFillTx/>
              </a:rPr>
              <a:t>(N=168)</a:t>
            </a:r>
          </a:p>
          <a:p>
            <a:pPr lvl="0" algn="ctr" defTabSz="685800">
              <a:defRPr/>
            </a:pPr>
            <a:r>
              <a:rPr lang="en-GB" sz="1600" kern="0" dirty="0">
                <a:solidFill>
                  <a:schemeClr val="bg1"/>
                </a:solidFill>
              </a:rPr>
              <a:t>8 mg (BW &lt;60 kg) or </a:t>
            </a:r>
          </a:p>
          <a:p>
            <a:pPr lvl="0" algn="ctr" defTabSz="685800">
              <a:defRPr/>
            </a:pPr>
            <a:r>
              <a:rPr lang="en-GB" sz="1600" kern="0" dirty="0">
                <a:solidFill>
                  <a:schemeClr val="bg1"/>
                </a:solidFill>
              </a:rPr>
              <a:t>12 mg (BW ≥60 kg) </a:t>
            </a:r>
          </a:p>
          <a:p>
            <a:pPr lvl="0" algn="ctr" defTabSz="685800">
              <a:defRPr/>
            </a:pPr>
            <a:r>
              <a:rPr lang="en-GB" sz="1600" kern="0" dirty="0">
                <a:solidFill>
                  <a:schemeClr val="bg1"/>
                </a:solidFill>
              </a:rPr>
              <a:t>once daily</a:t>
            </a:r>
          </a:p>
        </p:txBody>
      </p:sp>
    </p:spTree>
    <p:extLst>
      <p:ext uri="{BB962C8B-B14F-4D97-AF65-F5344CB8AC3E}">
        <p14:creationId xmlns:p14="http://schemas.microsoft.com/office/powerpoint/2010/main" val="3308535853"/>
      </p:ext>
    </p:extLst>
  </p:cSld>
  <p:clrMapOvr>
    <a:masterClrMapping/>
  </p:clrMapOvr>
  <p:transition spd="med"/>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C326A461-E756-CB41-A7D1-9C2C6209145F}"/>
              </a:ext>
            </a:extLst>
          </p:cNvPr>
          <p:cNvSpPr>
            <a:spLocks noGrp="1"/>
          </p:cNvSpPr>
          <p:nvPr>
            <p:ph sz="quarter" idx="12"/>
          </p:nvPr>
        </p:nvSpPr>
        <p:spPr>
          <a:xfrm>
            <a:off x="620184" y="1425600"/>
            <a:ext cx="10963200" cy="419224"/>
          </a:xfrm>
        </p:spPr>
        <p:txBody>
          <a:bodyPr/>
          <a:lstStyle/>
          <a:p>
            <a:r>
              <a:rPr lang="en-US" dirty="0"/>
              <a:t>In general, the two groups had balanced baseline characteristic (all p values &gt;0.05)</a:t>
            </a:r>
          </a:p>
        </p:txBody>
      </p:sp>
      <p:sp>
        <p:nvSpPr>
          <p:cNvPr id="2" name="Title 1"/>
          <p:cNvSpPr>
            <a:spLocks noGrp="1"/>
          </p:cNvSpPr>
          <p:nvPr>
            <p:ph type="title"/>
          </p:nvPr>
        </p:nvSpPr>
        <p:spPr>
          <a:xfrm>
            <a:off x="619200" y="246566"/>
            <a:ext cx="8740800" cy="807285"/>
          </a:xfrm>
        </p:spPr>
        <p:txBody>
          <a:bodyPr/>
          <a:lstStyle/>
          <a:p>
            <a:r>
              <a:rPr lang="en-US" dirty="0"/>
              <a:t>Baseline Characteristics</a:t>
            </a:r>
          </a:p>
        </p:txBody>
      </p:sp>
      <p:sp>
        <p:nvSpPr>
          <p:cNvPr id="3" name="Slide Number Placeholder 2">
            <a:extLst>
              <a:ext uri="{FF2B5EF4-FFF2-40B4-BE49-F238E27FC236}">
                <a16:creationId xmlns:a16="http://schemas.microsoft.com/office/drawing/2014/main" id="{310DFB9A-AE3C-F049-80F0-35E14645778B}"/>
              </a:ext>
            </a:extLst>
          </p:cNvPr>
          <p:cNvSpPr>
            <a:spLocks noGrp="1"/>
          </p:cNvSpPr>
          <p:nvPr>
            <p:ph type="sldNum" sz="quarter" idx="4"/>
          </p:nvPr>
        </p:nvSpPr>
        <p:spPr/>
        <p:txBody>
          <a:bodyPr/>
          <a:lstStyle/>
          <a:p>
            <a:fld id="{A8B9CA45-7916-481D-8256-1C0A03899043}" type="slidenum">
              <a:rPr lang="en-SG" smtClean="0"/>
              <a:pPr/>
              <a:t>97</a:t>
            </a:fld>
            <a:endParaRPr lang="en-SG"/>
          </a:p>
        </p:txBody>
      </p:sp>
      <p:sp>
        <p:nvSpPr>
          <p:cNvPr id="11" name="Content Placeholder 10">
            <a:extLst>
              <a:ext uri="{FF2B5EF4-FFF2-40B4-BE49-F238E27FC236}">
                <a16:creationId xmlns:a16="http://schemas.microsoft.com/office/drawing/2014/main" id="{E663898E-652A-B243-B265-9D9B5873E56A}"/>
              </a:ext>
            </a:extLst>
          </p:cNvPr>
          <p:cNvSpPr>
            <a:spLocks noGrp="1"/>
          </p:cNvSpPr>
          <p:nvPr>
            <p:ph sz="quarter" idx="15"/>
          </p:nvPr>
        </p:nvSpPr>
        <p:spPr>
          <a:xfrm>
            <a:off x="620184" y="6356351"/>
            <a:ext cx="10732400" cy="365125"/>
          </a:xfrm>
        </p:spPr>
        <p:txBody>
          <a:bodyPr/>
          <a:lstStyle/>
          <a:p>
            <a:r>
              <a:rPr lang="en-US" dirty="0"/>
              <a:t>LEN, </a:t>
            </a:r>
            <a:r>
              <a:rPr lang="en-US" dirty="0" err="1"/>
              <a:t>lenvatinib</a:t>
            </a:r>
            <a:r>
              <a:rPr lang="en-US" dirty="0"/>
              <a:t>; TACE, </a:t>
            </a:r>
            <a:r>
              <a:rPr lang="en-US" dirty="0" err="1"/>
              <a:t>transarterial</a:t>
            </a:r>
            <a:r>
              <a:rPr lang="en-US" dirty="0"/>
              <a:t> chemoembolization; CI, confidence interval; IQR, interquartile range; ALBI, albumin-bilirubin score</a:t>
            </a:r>
          </a:p>
        </p:txBody>
      </p:sp>
      <p:graphicFrame>
        <p:nvGraphicFramePr>
          <p:cNvPr id="12" name="Table 11">
            <a:extLst>
              <a:ext uri="{FF2B5EF4-FFF2-40B4-BE49-F238E27FC236}">
                <a16:creationId xmlns:a16="http://schemas.microsoft.com/office/drawing/2014/main" id="{DCC3B839-DCBF-E241-91E2-3AABA21C491D}"/>
              </a:ext>
            </a:extLst>
          </p:cNvPr>
          <p:cNvGraphicFramePr>
            <a:graphicFrameLocks noGrp="1"/>
          </p:cNvGraphicFramePr>
          <p:nvPr/>
        </p:nvGraphicFramePr>
        <p:xfrm>
          <a:off x="619201" y="1900162"/>
          <a:ext cx="5260777" cy="3931920"/>
        </p:xfrm>
        <a:graphic>
          <a:graphicData uri="http://schemas.openxmlformats.org/drawingml/2006/table">
            <a:tbl>
              <a:tblPr firstRow="1" bandRow="1">
                <a:tableStyleId>{5C22544A-7EE6-4342-B048-85BDC9FD1C3A}</a:tableStyleId>
              </a:tblPr>
              <a:tblGrid>
                <a:gridCol w="2092423">
                  <a:extLst>
                    <a:ext uri="{9D8B030D-6E8A-4147-A177-3AD203B41FA5}">
                      <a16:colId xmlns:a16="http://schemas.microsoft.com/office/drawing/2014/main" val="1111350327"/>
                    </a:ext>
                  </a:extLst>
                </a:gridCol>
                <a:gridCol w="1584177">
                  <a:extLst>
                    <a:ext uri="{9D8B030D-6E8A-4147-A177-3AD203B41FA5}">
                      <a16:colId xmlns:a16="http://schemas.microsoft.com/office/drawing/2014/main" val="864075964"/>
                    </a:ext>
                  </a:extLst>
                </a:gridCol>
                <a:gridCol w="1584177">
                  <a:extLst>
                    <a:ext uri="{9D8B030D-6E8A-4147-A177-3AD203B41FA5}">
                      <a16:colId xmlns:a16="http://schemas.microsoft.com/office/drawing/2014/main" val="4081838133"/>
                    </a:ext>
                  </a:extLst>
                </a:gridCol>
              </a:tblGrid>
              <a:tr h="468086">
                <a:tc>
                  <a:txBody>
                    <a:bodyPr/>
                    <a:lstStyle/>
                    <a:p>
                      <a:r>
                        <a:rPr lang="en-US" sz="1200" dirty="0"/>
                        <a:t>Characteristics</a:t>
                      </a:r>
                    </a:p>
                  </a:txBody>
                  <a:tcPr/>
                </a:tc>
                <a:tc>
                  <a:txBody>
                    <a:bodyPr/>
                    <a:lstStyle/>
                    <a:p>
                      <a:pPr algn="ctr"/>
                      <a:r>
                        <a:rPr lang="en-US" sz="1200" dirty="0"/>
                        <a:t>LEN-TACE Group</a:t>
                      </a:r>
                      <a:br>
                        <a:rPr lang="en-US" sz="1200" dirty="0"/>
                      </a:br>
                      <a:r>
                        <a:rPr lang="en-US" sz="1200" dirty="0"/>
                        <a:t>(N=170)</a:t>
                      </a:r>
                    </a:p>
                  </a:txBody>
                  <a:tcPr/>
                </a:tc>
                <a:tc>
                  <a:txBody>
                    <a:bodyPr/>
                    <a:lstStyle/>
                    <a:p>
                      <a:pPr algn="ctr"/>
                      <a:r>
                        <a:rPr lang="en-US" sz="1200" dirty="0"/>
                        <a:t>LEN Group</a:t>
                      </a:r>
                      <a:br>
                        <a:rPr lang="en-US" sz="1200" dirty="0"/>
                      </a:br>
                      <a:r>
                        <a:rPr lang="en-US" sz="1200" dirty="0"/>
                        <a:t>(N=168)</a:t>
                      </a:r>
                    </a:p>
                  </a:txBody>
                  <a:tcPr/>
                </a:tc>
                <a:extLst>
                  <a:ext uri="{0D108BD9-81ED-4DB2-BD59-A6C34878D82A}">
                    <a16:rowId xmlns:a16="http://schemas.microsoft.com/office/drawing/2014/main" val="3237270218"/>
                  </a:ext>
                </a:extLst>
              </a:tr>
              <a:tr h="655320">
                <a:tc>
                  <a:txBody>
                    <a:bodyPr/>
                    <a:lstStyle/>
                    <a:p>
                      <a:pPr marL="184150" indent="-184150">
                        <a:tabLst/>
                      </a:pPr>
                      <a:r>
                        <a:rPr lang="en-US" sz="1200" b="1" dirty="0"/>
                        <a:t>Age (y), median (IQR)</a:t>
                      </a:r>
                      <a:br>
                        <a:rPr lang="en-US" sz="1200" dirty="0"/>
                      </a:br>
                      <a:r>
                        <a:rPr lang="en-US" sz="1200" dirty="0"/>
                        <a:t>≤60 (n, %)</a:t>
                      </a:r>
                      <a:br>
                        <a:rPr lang="en-US" sz="1200" dirty="0"/>
                      </a:br>
                      <a:r>
                        <a:rPr lang="en-US" sz="1200" dirty="0"/>
                        <a:t>&gt;60 (n, %)</a:t>
                      </a:r>
                    </a:p>
                  </a:txBody>
                  <a:tcPr/>
                </a:tc>
                <a:tc>
                  <a:txBody>
                    <a:bodyPr/>
                    <a:lstStyle/>
                    <a:p>
                      <a:pPr algn="ctr"/>
                      <a:r>
                        <a:rPr lang="en-US" sz="1200" dirty="0"/>
                        <a:t>54 (46-64)</a:t>
                      </a:r>
                      <a:br>
                        <a:rPr lang="en-US" sz="1200" dirty="0"/>
                      </a:br>
                      <a:r>
                        <a:rPr lang="en-US" sz="1200" dirty="0"/>
                        <a:t>113 (66.5)</a:t>
                      </a:r>
                      <a:br>
                        <a:rPr lang="en-US" sz="1200" dirty="0"/>
                      </a:br>
                      <a:r>
                        <a:rPr lang="en-US" sz="1200" dirty="0"/>
                        <a:t>57 (33.5)</a:t>
                      </a:r>
                    </a:p>
                  </a:txBody>
                  <a:tcPr/>
                </a:tc>
                <a:tc>
                  <a:txBody>
                    <a:bodyPr/>
                    <a:lstStyle/>
                    <a:p>
                      <a:pPr algn="ctr"/>
                      <a:r>
                        <a:rPr lang="en-US" sz="1200" dirty="0"/>
                        <a:t>56 (48-63)</a:t>
                      </a:r>
                      <a:br>
                        <a:rPr lang="en-US" sz="1200" dirty="0"/>
                      </a:br>
                      <a:r>
                        <a:rPr lang="en-US" sz="1200" dirty="0"/>
                        <a:t>117 (69.6)</a:t>
                      </a:r>
                      <a:br>
                        <a:rPr lang="en-US" sz="1200" dirty="0"/>
                      </a:br>
                      <a:r>
                        <a:rPr lang="en-US" sz="1200" dirty="0"/>
                        <a:t>51 (30.4)</a:t>
                      </a:r>
                    </a:p>
                  </a:txBody>
                  <a:tcPr/>
                </a:tc>
                <a:extLst>
                  <a:ext uri="{0D108BD9-81ED-4DB2-BD59-A6C34878D82A}">
                    <a16:rowId xmlns:a16="http://schemas.microsoft.com/office/drawing/2014/main" val="2112340592"/>
                  </a:ext>
                </a:extLst>
              </a:tr>
              <a:tr h="655320">
                <a:tc>
                  <a:txBody>
                    <a:bodyPr/>
                    <a:lstStyle/>
                    <a:p>
                      <a:pPr marL="184150" indent="-184150">
                        <a:tabLst/>
                      </a:pPr>
                      <a:r>
                        <a:rPr lang="en-US" sz="1200" b="1" dirty="0"/>
                        <a:t>Sex, n (%)</a:t>
                      </a:r>
                      <a:br>
                        <a:rPr lang="en-US" sz="1200" dirty="0"/>
                      </a:br>
                      <a:r>
                        <a:rPr lang="en-US" sz="1200" dirty="0"/>
                        <a:t>Male</a:t>
                      </a:r>
                      <a:br>
                        <a:rPr lang="en-US" sz="1200" dirty="0"/>
                      </a:br>
                      <a:r>
                        <a:rPr lang="en-US" sz="1200" dirty="0"/>
                        <a:t>Female</a:t>
                      </a:r>
                    </a:p>
                  </a:txBody>
                  <a:tcPr/>
                </a:tc>
                <a:tc>
                  <a:txBody>
                    <a:bodyPr/>
                    <a:lstStyle/>
                    <a:p>
                      <a:pPr algn="ctr"/>
                      <a:br>
                        <a:rPr lang="en-US" sz="1200" dirty="0"/>
                      </a:br>
                      <a:r>
                        <a:rPr lang="en-US" sz="1200" dirty="0"/>
                        <a:t>139 (81.8)</a:t>
                      </a:r>
                      <a:br>
                        <a:rPr lang="en-US" sz="1200" dirty="0"/>
                      </a:br>
                      <a:r>
                        <a:rPr lang="en-US" sz="1200" dirty="0"/>
                        <a:t>31 (18.2)</a:t>
                      </a:r>
                    </a:p>
                  </a:txBody>
                  <a:tcPr/>
                </a:tc>
                <a:tc>
                  <a:txBody>
                    <a:bodyPr/>
                    <a:lstStyle/>
                    <a:p>
                      <a:pPr algn="ctr"/>
                      <a:br>
                        <a:rPr lang="en-US" sz="1200" dirty="0"/>
                      </a:br>
                      <a:r>
                        <a:rPr lang="en-US" sz="1200" dirty="0"/>
                        <a:t>132 (78.6)</a:t>
                      </a:r>
                      <a:br>
                        <a:rPr lang="en-US" sz="1200" dirty="0"/>
                      </a:br>
                      <a:r>
                        <a:rPr lang="en-US" sz="1200" dirty="0"/>
                        <a:t>36 (21.4)</a:t>
                      </a:r>
                    </a:p>
                  </a:txBody>
                  <a:tcPr/>
                </a:tc>
                <a:extLst>
                  <a:ext uri="{0D108BD9-81ED-4DB2-BD59-A6C34878D82A}">
                    <a16:rowId xmlns:a16="http://schemas.microsoft.com/office/drawing/2014/main" val="3628392187"/>
                  </a:ext>
                </a:extLst>
              </a:tr>
              <a:tr h="655320">
                <a:tc>
                  <a:txBody>
                    <a:bodyPr/>
                    <a:lstStyle/>
                    <a:p>
                      <a:pPr marL="184150" indent="-184150">
                        <a:tabLst/>
                      </a:pPr>
                      <a:r>
                        <a:rPr lang="en-US" sz="1200" b="1" dirty="0"/>
                        <a:t>Bodyweight (kg), n (%)</a:t>
                      </a:r>
                      <a:br>
                        <a:rPr lang="en-US" sz="1200" dirty="0"/>
                      </a:br>
                      <a:r>
                        <a:rPr lang="en-US" sz="1200" dirty="0"/>
                        <a:t>&lt;60</a:t>
                      </a:r>
                      <a:br>
                        <a:rPr lang="en-US" sz="1200" dirty="0"/>
                      </a:br>
                      <a:r>
                        <a:rPr lang="en-US" sz="1200" dirty="0"/>
                        <a:t>≥60</a:t>
                      </a:r>
                    </a:p>
                  </a:txBody>
                  <a:tcPr/>
                </a:tc>
                <a:tc>
                  <a:txBody>
                    <a:bodyPr/>
                    <a:lstStyle/>
                    <a:p>
                      <a:pPr algn="ctr"/>
                      <a:br>
                        <a:rPr lang="en-US" sz="1200" dirty="0"/>
                      </a:br>
                      <a:r>
                        <a:rPr lang="en-US" sz="1200" dirty="0"/>
                        <a:t>60 (35.3)</a:t>
                      </a:r>
                      <a:br>
                        <a:rPr lang="en-US" sz="1200" dirty="0"/>
                      </a:br>
                      <a:r>
                        <a:rPr lang="en-US" sz="1200" dirty="0"/>
                        <a:t>110 (64.7)</a:t>
                      </a:r>
                    </a:p>
                  </a:txBody>
                  <a:tcPr/>
                </a:tc>
                <a:tc>
                  <a:txBody>
                    <a:bodyPr/>
                    <a:lstStyle/>
                    <a:p>
                      <a:pPr algn="ctr"/>
                      <a:br>
                        <a:rPr lang="en-US" sz="1200" dirty="0"/>
                      </a:br>
                      <a:r>
                        <a:rPr lang="en-US" sz="1200" dirty="0"/>
                        <a:t>65 (38.7)</a:t>
                      </a:r>
                      <a:br>
                        <a:rPr lang="en-US" sz="1200" dirty="0"/>
                      </a:br>
                      <a:r>
                        <a:rPr lang="en-US" sz="1200" dirty="0"/>
                        <a:t>103 (61.3)</a:t>
                      </a:r>
                    </a:p>
                  </a:txBody>
                  <a:tcPr/>
                </a:tc>
                <a:extLst>
                  <a:ext uri="{0D108BD9-81ED-4DB2-BD59-A6C34878D82A}">
                    <a16:rowId xmlns:a16="http://schemas.microsoft.com/office/drawing/2014/main" val="1468906356"/>
                  </a:ext>
                </a:extLst>
              </a:tr>
              <a:tr h="842554">
                <a:tc>
                  <a:txBody>
                    <a:bodyPr/>
                    <a:lstStyle/>
                    <a:p>
                      <a:pPr marL="184150" indent="-184150">
                        <a:tabLst/>
                      </a:pPr>
                      <a:r>
                        <a:rPr lang="en-US" sz="1200" b="1" dirty="0" err="1"/>
                        <a:t>Aetiology</a:t>
                      </a:r>
                      <a:r>
                        <a:rPr lang="en-US" sz="1200" b="1" dirty="0"/>
                        <a:t>, n (%)</a:t>
                      </a:r>
                      <a:br>
                        <a:rPr lang="en-US" sz="1200" dirty="0"/>
                      </a:br>
                      <a:r>
                        <a:rPr lang="en-US" sz="1200" dirty="0"/>
                        <a:t>Hepatitis B</a:t>
                      </a:r>
                      <a:br>
                        <a:rPr lang="en-US" sz="1200" dirty="0"/>
                      </a:br>
                      <a:r>
                        <a:rPr lang="en-US" sz="1200" dirty="0"/>
                        <a:t>Hepatitis C</a:t>
                      </a:r>
                      <a:br>
                        <a:rPr lang="en-US" sz="1200" dirty="0"/>
                      </a:br>
                      <a:r>
                        <a:rPr lang="en-US" sz="1200" dirty="0"/>
                        <a:t>Other</a:t>
                      </a:r>
                    </a:p>
                  </a:txBody>
                  <a:tcPr/>
                </a:tc>
                <a:tc>
                  <a:txBody>
                    <a:bodyPr/>
                    <a:lstStyle/>
                    <a:p>
                      <a:pPr algn="ctr"/>
                      <a:br>
                        <a:rPr lang="en-US" sz="1200" dirty="0"/>
                      </a:br>
                      <a:r>
                        <a:rPr lang="en-US" sz="1200" dirty="0"/>
                        <a:t>148 (87.1)</a:t>
                      </a:r>
                      <a:br>
                        <a:rPr lang="en-US" sz="1200" dirty="0"/>
                      </a:br>
                      <a:r>
                        <a:rPr lang="en-US" sz="1200" dirty="0"/>
                        <a:t>4 (2.4)</a:t>
                      </a:r>
                      <a:br>
                        <a:rPr lang="en-US" sz="1200" dirty="0"/>
                      </a:br>
                      <a:r>
                        <a:rPr lang="en-US" sz="1200" dirty="0"/>
                        <a:t>18 (10.6)</a:t>
                      </a:r>
                    </a:p>
                  </a:txBody>
                  <a:tcPr/>
                </a:tc>
                <a:tc>
                  <a:txBody>
                    <a:bodyPr/>
                    <a:lstStyle/>
                    <a:p>
                      <a:pPr algn="ctr"/>
                      <a:br>
                        <a:rPr lang="en-US" sz="1200" dirty="0"/>
                      </a:br>
                      <a:r>
                        <a:rPr lang="en-US" sz="1200" dirty="0"/>
                        <a:t>144 (85.7)</a:t>
                      </a:r>
                      <a:br>
                        <a:rPr lang="en-US" sz="1200" dirty="0"/>
                      </a:br>
                      <a:r>
                        <a:rPr lang="en-US" sz="1200" dirty="0"/>
                        <a:t>6 (3.6)</a:t>
                      </a:r>
                      <a:br>
                        <a:rPr lang="en-US" sz="1200" dirty="0"/>
                      </a:br>
                      <a:r>
                        <a:rPr lang="en-US" sz="1200" dirty="0"/>
                        <a:t>18 (10.7)</a:t>
                      </a:r>
                    </a:p>
                  </a:txBody>
                  <a:tcPr/>
                </a:tc>
                <a:extLst>
                  <a:ext uri="{0D108BD9-81ED-4DB2-BD59-A6C34878D82A}">
                    <a16:rowId xmlns:a16="http://schemas.microsoft.com/office/drawing/2014/main" val="1172391413"/>
                  </a:ext>
                </a:extLst>
              </a:tr>
              <a:tr h="655320">
                <a:tc>
                  <a:txBody>
                    <a:bodyPr/>
                    <a:lstStyle/>
                    <a:p>
                      <a:pPr marL="184150" indent="-184150">
                        <a:tabLst/>
                      </a:pPr>
                      <a:r>
                        <a:rPr lang="en-US" sz="1200" b="1" dirty="0"/>
                        <a:t>ECOG-PS score, n (%)</a:t>
                      </a:r>
                      <a:br>
                        <a:rPr lang="en-US" sz="1200" dirty="0"/>
                      </a:br>
                      <a:r>
                        <a:rPr lang="en-US" sz="1200" dirty="0"/>
                        <a:t>0</a:t>
                      </a:r>
                      <a:br>
                        <a:rPr lang="en-US" sz="1200" dirty="0"/>
                      </a:br>
                      <a:r>
                        <a:rPr lang="en-US" sz="1200" dirty="0"/>
                        <a:t>1</a:t>
                      </a:r>
                    </a:p>
                  </a:txBody>
                  <a:tcPr/>
                </a:tc>
                <a:tc>
                  <a:txBody>
                    <a:bodyPr/>
                    <a:lstStyle/>
                    <a:p>
                      <a:pPr algn="ctr"/>
                      <a:br>
                        <a:rPr lang="en-US" sz="1200" dirty="0"/>
                      </a:br>
                      <a:r>
                        <a:rPr lang="en-US" sz="1200" dirty="0"/>
                        <a:t>89 (52.4)</a:t>
                      </a:r>
                    </a:p>
                    <a:p>
                      <a:pPr algn="ctr"/>
                      <a:r>
                        <a:rPr lang="en-US" sz="1200" dirty="0"/>
                        <a:t>81 (47.6)</a:t>
                      </a:r>
                    </a:p>
                  </a:txBody>
                  <a:tcPr/>
                </a:tc>
                <a:tc>
                  <a:txBody>
                    <a:bodyPr/>
                    <a:lstStyle/>
                    <a:p>
                      <a:pPr algn="ctr"/>
                      <a:br>
                        <a:rPr lang="en-US" sz="1200" dirty="0"/>
                      </a:br>
                      <a:r>
                        <a:rPr lang="en-US" sz="1200" dirty="0"/>
                        <a:t>99 (58.9)</a:t>
                      </a:r>
                      <a:br>
                        <a:rPr lang="en-US" sz="1200" dirty="0"/>
                      </a:br>
                      <a:r>
                        <a:rPr lang="en-US" sz="1200" dirty="0"/>
                        <a:t>69 (41.1)</a:t>
                      </a:r>
                    </a:p>
                  </a:txBody>
                  <a:tcPr/>
                </a:tc>
                <a:extLst>
                  <a:ext uri="{0D108BD9-81ED-4DB2-BD59-A6C34878D82A}">
                    <a16:rowId xmlns:a16="http://schemas.microsoft.com/office/drawing/2014/main" val="2793116552"/>
                  </a:ext>
                </a:extLst>
              </a:tr>
            </a:tbl>
          </a:graphicData>
        </a:graphic>
      </p:graphicFrame>
      <p:graphicFrame>
        <p:nvGraphicFramePr>
          <p:cNvPr id="15" name="Table 14">
            <a:extLst>
              <a:ext uri="{FF2B5EF4-FFF2-40B4-BE49-F238E27FC236}">
                <a16:creationId xmlns:a16="http://schemas.microsoft.com/office/drawing/2014/main" id="{43AB1E0B-60C8-F84E-82A3-541584CDE63D}"/>
              </a:ext>
            </a:extLst>
          </p:cNvPr>
          <p:cNvGraphicFramePr>
            <a:graphicFrameLocks noGrp="1"/>
          </p:cNvGraphicFramePr>
          <p:nvPr/>
        </p:nvGraphicFramePr>
        <p:xfrm>
          <a:off x="6104277" y="1900162"/>
          <a:ext cx="5458047" cy="3931920"/>
        </p:xfrm>
        <a:graphic>
          <a:graphicData uri="http://schemas.openxmlformats.org/drawingml/2006/table">
            <a:tbl>
              <a:tblPr firstRow="1" bandRow="1">
                <a:tableStyleId>{5C22544A-7EE6-4342-B048-85BDC9FD1C3A}</a:tableStyleId>
              </a:tblPr>
              <a:tblGrid>
                <a:gridCol w="2728027">
                  <a:extLst>
                    <a:ext uri="{9D8B030D-6E8A-4147-A177-3AD203B41FA5}">
                      <a16:colId xmlns:a16="http://schemas.microsoft.com/office/drawing/2014/main" val="1111350327"/>
                    </a:ext>
                  </a:extLst>
                </a:gridCol>
                <a:gridCol w="1365010">
                  <a:extLst>
                    <a:ext uri="{9D8B030D-6E8A-4147-A177-3AD203B41FA5}">
                      <a16:colId xmlns:a16="http://schemas.microsoft.com/office/drawing/2014/main" val="864075964"/>
                    </a:ext>
                  </a:extLst>
                </a:gridCol>
                <a:gridCol w="1365010">
                  <a:extLst>
                    <a:ext uri="{9D8B030D-6E8A-4147-A177-3AD203B41FA5}">
                      <a16:colId xmlns:a16="http://schemas.microsoft.com/office/drawing/2014/main" val="4081838133"/>
                    </a:ext>
                  </a:extLst>
                </a:gridCol>
              </a:tblGrid>
              <a:tr h="0">
                <a:tc>
                  <a:txBody>
                    <a:bodyPr/>
                    <a:lstStyle/>
                    <a:p>
                      <a:r>
                        <a:rPr lang="en-US" sz="1200" dirty="0"/>
                        <a:t>Characteristics</a:t>
                      </a:r>
                    </a:p>
                  </a:txBody>
                  <a:tcPr/>
                </a:tc>
                <a:tc>
                  <a:txBody>
                    <a:bodyPr/>
                    <a:lstStyle/>
                    <a:p>
                      <a:pPr algn="ctr"/>
                      <a:r>
                        <a:rPr lang="en-US" sz="1200" dirty="0"/>
                        <a:t>LEN-TACE Group</a:t>
                      </a:r>
                      <a:br>
                        <a:rPr lang="en-US" sz="1200" dirty="0"/>
                      </a:br>
                      <a:r>
                        <a:rPr lang="en-US" sz="1200" dirty="0"/>
                        <a:t>(N=170)</a:t>
                      </a:r>
                    </a:p>
                  </a:txBody>
                  <a:tcPr/>
                </a:tc>
                <a:tc>
                  <a:txBody>
                    <a:bodyPr/>
                    <a:lstStyle/>
                    <a:p>
                      <a:pPr algn="ctr"/>
                      <a:r>
                        <a:rPr lang="en-US" sz="1200" dirty="0"/>
                        <a:t>LEN Group</a:t>
                      </a:r>
                      <a:br>
                        <a:rPr lang="en-US" sz="1200" dirty="0"/>
                      </a:br>
                      <a:r>
                        <a:rPr lang="en-US" sz="1200" dirty="0"/>
                        <a:t>(N=168)</a:t>
                      </a:r>
                    </a:p>
                  </a:txBody>
                  <a:tcPr/>
                </a:tc>
                <a:extLst>
                  <a:ext uri="{0D108BD9-81ED-4DB2-BD59-A6C34878D82A}">
                    <a16:rowId xmlns:a16="http://schemas.microsoft.com/office/drawing/2014/main" val="3237270218"/>
                  </a:ext>
                </a:extLst>
              </a:tr>
              <a:tr h="0">
                <a:tc>
                  <a:txBody>
                    <a:bodyPr/>
                    <a:lstStyle/>
                    <a:p>
                      <a:pPr marL="184150" indent="-184150">
                        <a:tabLst/>
                      </a:pPr>
                      <a:r>
                        <a:rPr lang="en-US" sz="1200" b="1" dirty="0"/>
                        <a:t>Intrahepatic </a:t>
                      </a:r>
                      <a:r>
                        <a:rPr lang="en-US" sz="1200" b="1" dirty="0" err="1"/>
                        <a:t>tumours</a:t>
                      </a:r>
                      <a:r>
                        <a:rPr lang="en-US" sz="1200" b="1" dirty="0"/>
                        <a:t>, n (%)</a:t>
                      </a:r>
                      <a:br>
                        <a:rPr lang="en-US" sz="1200" dirty="0"/>
                      </a:br>
                      <a:r>
                        <a:rPr lang="en-US" sz="1200" dirty="0"/>
                        <a:t>Single</a:t>
                      </a:r>
                      <a:br>
                        <a:rPr lang="en-US" sz="1200" dirty="0"/>
                      </a:br>
                      <a:r>
                        <a:rPr lang="en-US" sz="1200" dirty="0"/>
                        <a:t>Multiple</a:t>
                      </a:r>
                    </a:p>
                  </a:txBody>
                  <a:tcPr/>
                </a:tc>
                <a:tc>
                  <a:txBody>
                    <a:bodyPr/>
                    <a:lstStyle/>
                    <a:p>
                      <a:pPr algn="ctr"/>
                      <a:br>
                        <a:rPr lang="en-US" sz="1200" dirty="0"/>
                      </a:br>
                      <a:r>
                        <a:rPr lang="en-US" sz="1200" dirty="0"/>
                        <a:t>30 (17.6)</a:t>
                      </a:r>
                      <a:br>
                        <a:rPr lang="en-US" sz="1200" dirty="0"/>
                      </a:br>
                      <a:r>
                        <a:rPr lang="en-US" sz="1200" dirty="0"/>
                        <a:t>140 (82.4)</a:t>
                      </a:r>
                    </a:p>
                  </a:txBody>
                  <a:tcPr/>
                </a:tc>
                <a:tc>
                  <a:txBody>
                    <a:bodyPr/>
                    <a:lstStyle/>
                    <a:p>
                      <a:pPr algn="ctr"/>
                      <a:br>
                        <a:rPr lang="en-US" sz="1200" dirty="0"/>
                      </a:br>
                      <a:r>
                        <a:rPr lang="en-US" sz="1200" dirty="0"/>
                        <a:t>38 (22.6)</a:t>
                      </a:r>
                      <a:br>
                        <a:rPr lang="en-US" sz="1200" dirty="0"/>
                      </a:br>
                      <a:r>
                        <a:rPr lang="en-US" sz="1200" dirty="0"/>
                        <a:t>130 (77.4)</a:t>
                      </a:r>
                    </a:p>
                  </a:txBody>
                  <a:tcPr/>
                </a:tc>
                <a:extLst>
                  <a:ext uri="{0D108BD9-81ED-4DB2-BD59-A6C34878D82A}">
                    <a16:rowId xmlns:a16="http://schemas.microsoft.com/office/drawing/2014/main" val="2112340592"/>
                  </a:ext>
                </a:extLst>
              </a:tr>
              <a:tr h="0">
                <a:tc>
                  <a:txBody>
                    <a:bodyPr/>
                    <a:lstStyle/>
                    <a:p>
                      <a:pPr marL="184150" indent="-184150">
                        <a:tabLst/>
                      </a:pPr>
                      <a:r>
                        <a:rPr lang="en-US" sz="1200" b="1" dirty="0"/>
                        <a:t>Main </a:t>
                      </a:r>
                      <a:r>
                        <a:rPr lang="en-US" sz="1200" b="1" dirty="0" err="1"/>
                        <a:t>tumour</a:t>
                      </a:r>
                      <a:r>
                        <a:rPr lang="en-US" sz="1200" b="1" dirty="0"/>
                        <a:t> size (cm), median (IQR)</a:t>
                      </a:r>
                      <a:br>
                        <a:rPr lang="en-US" sz="1200" dirty="0"/>
                      </a:br>
                      <a:r>
                        <a:rPr lang="en-US" sz="1200" dirty="0"/>
                        <a:t>&lt;5 cm, n (%)</a:t>
                      </a:r>
                      <a:br>
                        <a:rPr lang="en-US" sz="1200" dirty="0"/>
                      </a:br>
                      <a:r>
                        <a:rPr lang="en-US" sz="1200" dirty="0"/>
                        <a:t>≥5 cm, n (%)</a:t>
                      </a:r>
                    </a:p>
                  </a:txBody>
                  <a:tcPr/>
                </a:tc>
                <a:tc>
                  <a:txBody>
                    <a:bodyPr/>
                    <a:lstStyle/>
                    <a:p>
                      <a:pPr algn="ctr"/>
                      <a:r>
                        <a:rPr lang="en-US" sz="1200" dirty="0"/>
                        <a:t>8.4 (4.5-9.5)</a:t>
                      </a:r>
                      <a:br>
                        <a:rPr lang="en-US" sz="1200" dirty="0"/>
                      </a:br>
                      <a:r>
                        <a:rPr lang="en-US" sz="1200" dirty="0"/>
                        <a:t>47 (27.6)</a:t>
                      </a:r>
                      <a:br>
                        <a:rPr lang="en-US" sz="1200" dirty="0"/>
                      </a:br>
                      <a:r>
                        <a:rPr lang="en-US" sz="1200" dirty="0"/>
                        <a:t>123 (72.4)</a:t>
                      </a:r>
                    </a:p>
                  </a:txBody>
                  <a:tcPr/>
                </a:tc>
                <a:tc>
                  <a:txBody>
                    <a:bodyPr/>
                    <a:lstStyle/>
                    <a:p>
                      <a:pPr algn="ctr"/>
                      <a:r>
                        <a:rPr lang="en-US" sz="1200" dirty="0"/>
                        <a:t>7.4 (4.1-9.7)</a:t>
                      </a:r>
                      <a:br>
                        <a:rPr lang="en-US" sz="1200" dirty="0"/>
                      </a:br>
                      <a:r>
                        <a:rPr lang="en-US" sz="1200" dirty="0"/>
                        <a:t>58 (34.5)</a:t>
                      </a:r>
                      <a:br>
                        <a:rPr lang="en-US" sz="1200" dirty="0"/>
                      </a:br>
                      <a:r>
                        <a:rPr lang="en-US" sz="1200" dirty="0"/>
                        <a:t>110 (65.5)</a:t>
                      </a:r>
                    </a:p>
                  </a:txBody>
                  <a:tcPr/>
                </a:tc>
                <a:extLst>
                  <a:ext uri="{0D108BD9-81ED-4DB2-BD59-A6C34878D82A}">
                    <a16:rowId xmlns:a16="http://schemas.microsoft.com/office/drawing/2014/main" val="3628392187"/>
                  </a:ext>
                </a:extLst>
              </a:tr>
              <a:tr h="0">
                <a:tc>
                  <a:txBody>
                    <a:bodyPr/>
                    <a:lstStyle/>
                    <a:p>
                      <a:pPr marL="184150" indent="-184150">
                        <a:tabLst/>
                      </a:pPr>
                      <a:r>
                        <a:rPr lang="en-US" sz="1200" b="1" dirty="0"/>
                        <a:t>Macroscopic portal vein invasion, n (%)</a:t>
                      </a:r>
                      <a:br>
                        <a:rPr lang="en-US" sz="1200" dirty="0"/>
                      </a:br>
                      <a:r>
                        <a:rPr lang="en-US" sz="1200" dirty="0"/>
                        <a:t>Yes</a:t>
                      </a:r>
                      <a:br>
                        <a:rPr lang="en-US" sz="1200" dirty="0"/>
                      </a:br>
                      <a:r>
                        <a:rPr lang="en-US" sz="1200" dirty="0"/>
                        <a:t>No</a:t>
                      </a:r>
                    </a:p>
                  </a:txBody>
                  <a:tcPr/>
                </a:tc>
                <a:tc>
                  <a:txBody>
                    <a:bodyPr/>
                    <a:lstStyle/>
                    <a:p>
                      <a:pPr algn="ctr"/>
                      <a:br>
                        <a:rPr lang="en-US" sz="1200" dirty="0"/>
                      </a:br>
                      <a:r>
                        <a:rPr lang="en-US" sz="1200" dirty="0"/>
                        <a:t>122 (71.8)</a:t>
                      </a:r>
                      <a:br>
                        <a:rPr lang="en-US" sz="1200" dirty="0"/>
                      </a:br>
                      <a:r>
                        <a:rPr lang="en-US" sz="1200" dirty="0"/>
                        <a:t>48 (28.2)</a:t>
                      </a:r>
                    </a:p>
                  </a:txBody>
                  <a:tcPr/>
                </a:tc>
                <a:tc>
                  <a:txBody>
                    <a:bodyPr/>
                    <a:lstStyle/>
                    <a:p>
                      <a:pPr algn="ctr"/>
                      <a:br>
                        <a:rPr lang="en-US" sz="1200" dirty="0"/>
                      </a:br>
                      <a:r>
                        <a:rPr lang="en-US" sz="1200" dirty="0"/>
                        <a:t>117 (69.6)</a:t>
                      </a:r>
                      <a:br>
                        <a:rPr lang="en-US" sz="1200" dirty="0"/>
                      </a:br>
                      <a:r>
                        <a:rPr lang="en-US" sz="1200" dirty="0"/>
                        <a:t>51 (30.4)</a:t>
                      </a:r>
                    </a:p>
                  </a:txBody>
                  <a:tcPr/>
                </a:tc>
                <a:extLst>
                  <a:ext uri="{0D108BD9-81ED-4DB2-BD59-A6C34878D82A}">
                    <a16:rowId xmlns:a16="http://schemas.microsoft.com/office/drawing/2014/main" val="1468906356"/>
                  </a:ext>
                </a:extLst>
              </a:tr>
              <a:tr h="0">
                <a:tc>
                  <a:txBody>
                    <a:bodyPr/>
                    <a:lstStyle/>
                    <a:p>
                      <a:pPr marL="184150" indent="-184150">
                        <a:tabLst/>
                      </a:pPr>
                      <a:r>
                        <a:rPr lang="en-US" sz="1200" b="1" dirty="0"/>
                        <a:t>Extrahepatic spread, n (%)</a:t>
                      </a:r>
                      <a:br>
                        <a:rPr lang="en-US" sz="1200" dirty="0"/>
                      </a:br>
                      <a:r>
                        <a:rPr lang="en-US" sz="1200" dirty="0"/>
                        <a:t>Yes</a:t>
                      </a:r>
                      <a:br>
                        <a:rPr lang="en-US" sz="1200" dirty="0"/>
                      </a:br>
                      <a:r>
                        <a:rPr lang="en-US" sz="1200" dirty="0"/>
                        <a:t>No</a:t>
                      </a:r>
                    </a:p>
                  </a:txBody>
                  <a:tcPr/>
                </a:tc>
                <a:tc>
                  <a:txBody>
                    <a:bodyPr/>
                    <a:lstStyle/>
                    <a:p>
                      <a:pPr algn="ctr"/>
                      <a:br>
                        <a:rPr lang="en-US" sz="1200" dirty="0"/>
                      </a:br>
                      <a:r>
                        <a:rPr lang="en-US" sz="1200" dirty="0"/>
                        <a:t>94 (55.3)</a:t>
                      </a:r>
                      <a:br>
                        <a:rPr lang="en-US" sz="1200" dirty="0"/>
                      </a:br>
                      <a:r>
                        <a:rPr lang="en-US" sz="1200" dirty="0"/>
                        <a:t>74 (44.7)</a:t>
                      </a:r>
                    </a:p>
                  </a:txBody>
                  <a:tcPr/>
                </a:tc>
                <a:tc>
                  <a:txBody>
                    <a:bodyPr/>
                    <a:lstStyle/>
                    <a:p>
                      <a:pPr algn="ctr"/>
                      <a:br>
                        <a:rPr lang="en-US" sz="1200" dirty="0"/>
                      </a:br>
                      <a:r>
                        <a:rPr lang="en-US" sz="1200" dirty="0"/>
                        <a:t>95 (56.5)</a:t>
                      </a:r>
                      <a:br>
                        <a:rPr lang="en-US" sz="1200" dirty="0"/>
                      </a:br>
                      <a:r>
                        <a:rPr lang="en-US" sz="1200" dirty="0"/>
                        <a:t>73 (43.5)</a:t>
                      </a:r>
                    </a:p>
                  </a:txBody>
                  <a:tcPr/>
                </a:tc>
                <a:extLst>
                  <a:ext uri="{0D108BD9-81ED-4DB2-BD59-A6C34878D82A}">
                    <a16:rowId xmlns:a16="http://schemas.microsoft.com/office/drawing/2014/main" val="1172391413"/>
                  </a:ext>
                </a:extLst>
              </a:tr>
              <a:tr h="0">
                <a:tc>
                  <a:txBody>
                    <a:bodyPr/>
                    <a:lstStyle/>
                    <a:p>
                      <a:pPr marL="184150" indent="-184150">
                        <a:tabLst/>
                      </a:pPr>
                      <a:r>
                        <a:rPr lang="en-US" sz="1200" b="1" dirty="0"/>
                        <a:t>AFP (ng/mL), mean (SD)</a:t>
                      </a:r>
                      <a:br>
                        <a:rPr lang="en-US" sz="1200" dirty="0"/>
                      </a:br>
                      <a:r>
                        <a:rPr lang="en-US" sz="1200" dirty="0"/>
                        <a:t>&lt;400, n (%)</a:t>
                      </a:r>
                      <a:br>
                        <a:rPr lang="en-US" sz="1200" dirty="0"/>
                      </a:br>
                      <a:r>
                        <a:rPr lang="en-US" sz="1200" dirty="0"/>
                        <a:t>≥400, n (%)</a:t>
                      </a:r>
                    </a:p>
                  </a:txBody>
                  <a:tcPr/>
                </a:tc>
                <a:tc>
                  <a:txBody>
                    <a:bodyPr/>
                    <a:lstStyle/>
                    <a:p>
                      <a:pPr algn="ctr"/>
                      <a:r>
                        <a:rPr lang="en-US" sz="1200" dirty="0"/>
                        <a:t>55,979 (224,434)</a:t>
                      </a:r>
                      <a:br>
                        <a:rPr lang="en-US" sz="1200" dirty="0"/>
                      </a:br>
                      <a:r>
                        <a:rPr lang="en-US" sz="1200" dirty="0"/>
                        <a:t>87 (51.2)</a:t>
                      </a:r>
                      <a:br>
                        <a:rPr lang="en-US" sz="1200" dirty="0"/>
                      </a:br>
                      <a:r>
                        <a:rPr lang="en-US" sz="1200" dirty="0"/>
                        <a:t>83 (48.8)</a:t>
                      </a:r>
                    </a:p>
                  </a:txBody>
                  <a:tcPr/>
                </a:tc>
                <a:tc>
                  <a:txBody>
                    <a:bodyPr/>
                    <a:lstStyle/>
                    <a:p>
                      <a:pPr algn="ctr"/>
                      <a:r>
                        <a:rPr lang="en-US" sz="1200" dirty="0"/>
                        <a:t>31,753 (119,316)</a:t>
                      </a:r>
                      <a:br>
                        <a:rPr lang="en-US" sz="1200" dirty="0"/>
                      </a:br>
                      <a:r>
                        <a:rPr lang="en-US" sz="1200" dirty="0"/>
                        <a:t>81 (48.2)</a:t>
                      </a:r>
                      <a:br>
                        <a:rPr lang="en-US" sz="1200" dirty="0"/>
                      </a:br>
                      <a:r>
                        <a:rPr lang="en-US" sz="1200" dirty="0"/>
                        <a:t>87 (51.8)</a:t>
                      </a:r>
                    </a:p>
                  </a:txBody>
                  <a:tcPr/>
                </a:tc>
                <a:extLst>
                  <a:ext uri="{0D108BD9-81ED-4DB2-BD59-A6C34878D82A}">
                    <a16:rowId xmlns:a16="http://schemas.microsoft.com/office/drawing/2014/main" val="2793116552"/>
                  </a:ext>
                </a:extLst>
              </a:tr>
              <a:tr h="0">
                <a:tc>
                  <a:txBody>
                    <a:bodyPr/>
                    <a:lstStyle/>
                    <a:p>
                      <a:pPr marL="184150" indent="-184150">
                        <a:tabLst/>
                      </a:pPr>
                      <a:r>
                        <a:rPr lang="en-US" sz="1200" b="1" dirty="0"/>
                        <a:t>ALBI score, mean (SD)</a:t>
                      </a:r>
                    </a:p>
                  </a:txBody>
                  <a:tcPr/>
                </a:tc>
                <a:tc>
                  <a:txBody>
                    <a:bodyPr/>
                    <a:lstStyle/>
                    <a:p>
                      <a:pPr algn="ctr"/>
                      <a:r>
                        <a:rPr lang="en-US" sz="1200" dirty="0"/>
                        <a:t>−2.38 (0.33)</a:t>
                      </a:r>
                    </a:p>
                  </a:txBody>
                  <a:tcPr/>
                </a:tc>
                <a:tc>
                  <a:txBody>
                    <a:bodyPr/>
                    <a:lstStyle/>
                    <a:p>
                      <a:pPr algn="ctr"/>
                      <a:r>
                        <a:rPr lang="en-US" sz="1200" dirty="0"/>
                        <a:t>−2.46 (0.40)</a:t>
                      </a:r>
                    </a:p>
                  </a:txBody>
                  <a:tcPr/>
                </a:tc>
                <a:extLst>
                  <a:ext uri="{0D108BD9-81ED-4DB2-BD59-A6C34878D82A}">
                    <a16:rowId xmlns:a16="http://schemas.microsoft.com/office/drawing/2014/main" val="1773424564"/>
                  </a:ext>
                </a:extLst>
              </a:tr>
            </a:tbl>
          </a:graphicData>
        </a:graphic>
      </p:graphicFrame>
    </p:spTree>
    <p:extLst>
      <p:ext uri="{BB962C8B-B14F-4D97-AF65-F5344CB8AC3E}">
        <p14:creationId xmlns:p14="http://schemas.microsoft.com/office/powerpoint/2010/main" val="4127264668"/>
      </p:ext>
    </p:extLst>
  </p:cSld>
  <p:clrMapOvr>
    <a:masterClrMapping/>
  </p:clrMapOvr>
  <p:transition spd="med"/>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49C43D8F-9C1B-2C40-9E73-7872D430182B}"/>
              </a:ext>
            </a:extLst>
          </p:cNvPr>
          <p:cNvSpPr>
            <a:spLocks noGrp="1"/>
          </p:cNvSpPr>
          <p:nvPr>
            <p:ph sz="quarter" idx="12"/>
          </p:nvPr>
        </p:nvSpPr>
        <p:spPr>
          <a:xfrm>
            <a:off x="620184" y="1425600"/>
            <a:ext cx="10963200" cy="387802"/>
          </a:xfrm>
        </p:spPr>
        <p:txBody>
          <a:bodyPr/>
          <a:lstStyle/>
          <a:p>
            <a:r>
              <a:rPr lang="en-US" dirty="0"/>
              <a:t>The ORR and DCR were both higher in LEN-TACE group than in the LEN group</a:t>
            </a:r>
          </a:p>
        </p:txBody>
      </p:sp>
      <p:sp>
        <p:nvSpPr>
          <p:cNvPr id="2" name="Title 1"/>
          <p:cNvSpPr>
            <a:spLocks noGrp="1"/>
          </p:cNvSpPr>
          <p:nvPr>
            <p:ph type="title"/>
          </p:nvPr>
        </p:nvSpPr>
        <p:spPr/>
        <p:txBody>
          <a:bodyPr/>
          <a:lstStyle/>
          <a:p>
            <a:r>
              <a:rPr lang="en-US"/>
              <a:t>Tumor Response</a:t>
            </a:r>
            <a:endParaRPr lang="en-US" dirty="0"/>
          </a:p>
        </p:txBody>
      </p:sp>
      <p:sp>
        <p:nvSpPr>
          <p:cNvPr id="3" name="Slide Number Placeholder 2">
            <a:extLst>
              <a:ext uri="{FF2B5EF4-FFF2-40B4-BE49-F238E27FC236}">
                <a16:creationId xmlns:a16="http://schemas.microsoft.com/office/drawing/2014/main" id="{F401B8D9-74DF-8046-8862-7668BCE8EC2B}"/>
              </a:ext>
            </a:extLst>
          </p:cNvPr>
          <p:cNvSpPr>
            <a:spLocks noGrp="1"/>
          </p:cNvSpPr>
          <p:nvPr>
            <p:ph type="sldNum" sz="quarter" idx="4"/>
          </p:nvPr>
        </p:nvSpPr>
        <p:spPr/>
        <p:txBody>
          <a:bodyPr/>
          <a:lstStyle/>
          <a:p>
            <a:fld id="{A8B9CA45-7916-481D-8256-1C0A03899043}" type="slidenum">
              <a:rPr lang="en-SG" smtClean="0"/>
              <a:pPr/>
              <a:t>98</a:t>
            </a:fld>
            <a:endParaRPr lang="en-SG"/>
          </a:p>
        </p:txBody>
      </p:sp>
      <p:sp>
        <p:nvSpPr>
          <p:cNvPr id="11" name="Content Placeholder 10">
            <a:extLst>
              <a:ext uri="{FF2B5EF4-FFF2-40B4-BE49-F238E27FC236}">
                <a16:creationId xmlns:a16="http://schemas.microsoft.com/office/drawing/2014/main" id="{958E84FF-86C9-614E-8E16-91C0B6257FE9}"/>
              </a:ext>
            </a:extLst>
          </p:cNvPr>
          <p:cNvSpPr>
            <a:spLocks noGrp="1"/>
          </p:cNvSpPr>
          <p:nvPr>
            <p:ph sz="quarter" idx="15"/>
          </p:nvPr>
        </p:nvSpPr>
        <p:spPr>
          <a:xfrm>
            <a:off x="620184" y="6356351"/>
            <a:ext cx="9940312" cy="365125"/>
          </a:xfrm>
        </p:spPr>
        <p:txBody>
          <a:bodyPr/>
          <a:lstStyle/>
          <a:p>
            <a:r>
              <a:rPr lang="en-GB" dirty="0"/>
              <a:t>LEN, </a:t>
            </a:r>
            <a:r>
              <a:rPr lang="en-GB" dirty="0" err="1"/>
              <a:t>lenvatinib</a:t>
            </a:r>
            <a:r>
              <a:rPr lang="en-GB" dirty="0"/>
              <a:t>; TACE, </a:t>
            </a:r>
            <a:r>
              <a:rPr lang="en-GB" dirty="0" err="1"/>
              <a:t>transarterial</a:t>
            </a:r>
            <a:r>
              <a:rPr lang="en-GB" dirty="0"/>
              <a:t> chemoembolization; ORR, objective response rate; DCR, disease control; RECIST, response evaluation criteria in solid tumours, </a:t>
            </a:r>
            <a:r>
              <a:rPr lang="en-GB" dirty="0" err="1"/>
              <a:t>mRECIST</a:t>
            </a:r>
            <a:r>
              <a:rPr lang="en-GB" dirty="0"/>
              <a:t>, modified RECIST</a:t>
            </a:r>
          </a:p>
        </p:txBody>
      </p:sp>
      <p:graphicFrame>
        <p:nvGraphicFramePr>
          <p:cNvPr id="13" name="Table 12">
            <a:extLst>
              <a:ext uri="{FF2B5EF4-FFF2-40B4-BE49-F238E27FC236}">
                <a16:creationId xmlns:a16="http://schemas.microsoft.com/office/drawing/2014/main" id="{E5C7DFF5-8DB2-D64A-95E6-E8766E6B8799}"/>
              </a:ext>
            </a:extLst>
          </p:cNvPr>
          <p:cNvGraphicFramePr>
            <a:graphicFrameLocks noGrp="1"/>
          </p:cNvGraphicFramePr>
          <p:nvPr/>
        </p:nvGraphicFramePr>
        <p:xfrm>
          <a:off x="619200" y="1900162"/>
          <a:ext cx="10963200" cy="3693360"/>
        </p:xfrm>
        <a:graphic>
          <a:graphicData uri="http://schemas.openxmlformats.org/drawingml/2006/table">
            <a:tbl>
              <a:tblPr firstRow="1" bandRow="1">
                <a:tableStyleId>{5C22544A-7EE6-4342-B048-85BDC9FD1C3A}</a:tableStyleId>
              </a:tblPr>
              <a:tblGrid>
                <a:gridCol w="2236440">
                  <a:extLst>
                    <a:ext uri="{9D8B030D-6E8A-4147-A177-3AD203B41FA5}">
                      <a16:colId xmlns:a16="http://schemas.microsoft.com/office/drawing/2014/main" val="1111350327"/>
                    </a:ext>
                  </a:extLst>
                </a:gridCol>
                <a:gridCol w="1728192">
                  <a:extLst>
                    <a:ext uri="{9D8B030D-6E8A-4147-A177-3AD203B41FA5}">
                      <a16:colId xmlns:a16="http://schemas.microsoft.com/office/drawing/2014/main" val="864075964"/>
                    </a:ext>
                  </a:extLst>
                </a:gridCol>
                <a:gridCol w="1728192">
                  <a:extLst>
                    <a:ext uri="{9D8B030D-6E8A-4147-A177-3AD203B41FA5}">
                      <a16:colId xmlns:a16="http://schemas.microsoft.com/office/drawing/2014/main" val="2489588606"/>
                    </a:ext>
                  </a:extLst>
                </a:gridCol>
                <a:gridCol w="906996">
                  <a:extLst>
                    <a:ext uri="{9D8B030D-6E8A-4147-A177-3AD203B41FA5}">
                      <a16:colId xmlns:a16="http://schemas.microsoft.com/office/drawing/2014/main" val="151213019"/>
                    </a:ext>
                  </a:extLst>
                </a:gridCol>
                <a:gridCol w="1706742">
                  <a:extLst>
                    <a:ext uri="{9D8B030D-6E8A-4147-A177-3AD203B41FA5}">
                      <a16:colId xmlns:a16="http://schemas.microsoft.com/office/drawing/2014/main" val="1751958418"/>
                    </a:ext>
                  </a:extLst>
                </a:gridCol>
                <a:gridCol w="1706742">
                  <a:extLst>
                    <a:ext uri="{9D8B030D-6E8A-4147-A177-3AD203B41FA5}">
                      <a16:colId xmlns:a16="http://schemas.microsoft.com/office/drawing/2014/main" val="1869369879"/>
                    </a:ext>
                  </a:extLst>
                </a:gridCol>
                <a:gridCol w="949896">
                  <a:extLst>
                    <a:ext uri="{9D8B030D-6E8A-4147-A177-3AD203B41FA5}">
                      <a16:colId xmlns:a16="http://schemas.microsoft.com/office/drawing/2014/main" val="4081838133"/>
                    </a:ext>
                  </a:extLst>
                </a:gridCol>
              </a:tblGrid>
              <a:tr h="0">
                <a:tc rowSpan="3">
                  <a:txBody>
                    <a:bodyPr/>
                    <a:lstStyle/>
                    <a:p>
                      <a:r>
                        <a:rPr lang="en-US" sz="1600" dirty="0"/>
                        <a:t>Variable</a:t>
                      </a:r>
                    </a:p>
                  </a:txBody>
                  <a:tcPr>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600" dirty="0"/>
                        <a:t>RECIST 1.1</a:t>
                      </a:r>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dirty="0"/>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endParaRPr lang="en-US" sz="1600" dirty="0"/>
                    </a:p>
                  </a:txBody>
                  <a:tcPr>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600" dirty="0" err="1"/>
                        <a:t>mRECIST</a:t>
                      </a:r>
                      <a:endParaRPr lang="en-US" sz="1600" dirty="0"/>
                    </a:p>
                  </a:txBody>
                  <a:tcPr>
                    <a:lnB w="12700" cap="flat" cmpd="sng" algn="ctr">
                      <a:solidFill>
                        <a:schemeClr val="bg1"/>
                      </a:solidFill>
                      <a:prstDash val="solid"/>
                      <a:round/>
                      <a:headEnd type="none" w="med" len="med"/>
                      <a:tailEnd type="none" w="med" len="med"/>
                    </a:lnB>
                    <a:solidFill>
                      <a:schemeClr val="accent1"/>
                    </a:solidFill>
                  </a:tcPr>
                </a:tc>
                <a:tc hMerge="1">
                  <a:txBody>
                    <a:bodyPr/>
                    <a:lstStyle/>
                    <a:p>
                      <a:pPr algn="ctr"/>
                      <a:endParaRPr lang="en-US" sz="1200" dirty="0"/>
                    </a:p>
                  </a:txBody>
                  <a:tcPr>
                    <a:lnB w="12700" cap="flat" cmpd="sng" algn="ctr">
                      <a:solidFill>
                        <a:schemeClr val="bg1"/>
                      </a:solidFill>
                      <a:prstDash val="solid"/>
                      <a:round/>
                      <a:headEnd type="none" w="med" len="med"/>
                      <a:tailEnd type="none" w="med" len="med"/>
                    </a:lnB>
                    <a:solidFill>
                      <a:schemeClr val="accent1"/>
                    </a:solidFill>
                  </a:tcPr>
                </a:tc>
                <a:tc>
                  <a:txBody>
                    <a:bodyPr/>
                    <a:lstStyle/>
                    <a:p>
                      <a:pPr algn="ctr"/>
                      <a:endParaRPr lang="en-US" sz="1600" dirty="0"/>
                    </a:p>
                  </a:txBody>
                  <a:tcPr>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237270218"/>
                  </a:ext>
                </a:extLst>
              </a:tr>
              <a:tr h="0">
                <a:tc vMerge="1">
                  <a:txBody>
                    <a:bodyPr/>
                    <a:lstStyle/>
                    <a:p>
                      <a:pPr marL="184150" indent="-184150">
                        <a:tabLst/>
                      </a:pPr>
                      <a:endParaRPr lang="en-US" sz="1200"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gridSpan="2">
                  <a:txBody>
                    <a:bodyPr/>
                    <a:lstStyle/>
                    <a:p>
                      <a:pPr algn="ctr"/>
                      <a:r>
                        <a:rPr lang="en-US" sz="1600" b="1" dirty="0">
                          <a:solidFill>
                            <a:schemeClr val="bg1"/>
                          </a:solidFill>
                        </a:rPr>
                        <a:t>Group, No (%)</a:t>
                      </a: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rowSpan="2">
                  <a:txBody>
                    <a:bodyPr/>
                    <a:lstStyle/>
                    <a:p>
                      <a:pPr algn="ctr"/>
                      <a:r>
                        <a:rPr lang="en-US" sz="1600" b="1" dirty="0">
                          <a:solidFill>
                            <a:schemeClr val="bg1"/>
                          </a:solidFill>
                        </a:rPr>
                        <a:t>p value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600" b="1" dirty="0">
                          <a:solidFill>
                            <a:schemeClr val="bg1"/>
                          </a:solidFill>
                        </a:rPr>
                        <a:t>Group, No (%)</a:t>
                      </a:r>
                    </a:p>
                  </a:txBody>
                  <a:tcPr>
                    <a:lnT w="12700" cap="flat" cmpd="sng" algn="ctr">
                      <a:solidFill>
                        <a:schemeClr val="bg1"/>
                      </a:solidFill>
                      <a:prstDash val="solid"/>
                      <a:round/>
                      <a:headEnd type="none" w="med" len="med"/>
                      <a:tailEnd type="none" w="med" len="med"/>
                    </a:lnT>
                    <a:solidFill>
                      <a:schemeClr val="accent1"/>
                    </a:solidFill>
                  </a:tcPr>
                </a:tc>
                <a:tc hMerge="1">
                  <a:txBody>
                    <a:bodyPr/>
                    <a:lstStyle/>
                    <a:p>
                      <a:pPr algn="ctr"/>
                      <a:endParaRPr lang="en-US" sz="12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rowSpan="2">
                  <a:txBody>
                    <a:bodyPr/>
                    <a:lstStyle/>
                    <a:p>
                      <a:pPr algn="ctr"/>
                      <a:r>
                        <a:rPr lang="en-US" sz="1600" b="1" dirty="0">
                          <a:solidFill>
                            <a:schemeClr val="bg1"/>
                          </a:solidFill>
                        </a:rPr>
                        <a:t>p value</a:t>
                      </a:r>
                    </a:p>
                  </a:txBody>
                  <a:tcP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2112340592"/>
                  </a:ext>
                </a:extLst>
              </a:tr>
              <a:tr h="0">
                <a:tc vMerge="1">
                  <a:txBody>
                    <a:bodyPr/>
                    <a:lstStyle/>
                    <a:p>
                      <a:pPr marL="184150" indent="-184150">
                        <a:tabLst/>
                      </a:pPr>
                      <a:endParaRPr lang="en-US" sz="1200" dirty="0">
                        <a:solidFill>
                          <a:schemeClr val="bg1"/>
                        </a:solidFill>
                      </a:endParaRPr>
                    </a:p>
                  </a:txBody>
                  <a:tcP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LEN-TACE group</a:t>
                      </a:r>
                      <a:br>
                        <a:rPr lang="en-US" sz="1600" b="1" dirty="0">
                          <a:solidFill>
                            <a:schemeClr val="bg1"/>
                          </a:solidFill>
                        </a:rPr>
                      </a:br>
                      <a:r>
                        <a:rPr lang="en-US" sz="1600" b="1" dirty="0">
                          <a:solidFill>
                            <a:schemeClr val="bg1"/>
                          </a:solidFill>
                        </a:rPr>
                        <a:t>(N=170)</a:t>
                      </a:r>
                    </a:p>
                  </a:txBody>
                  <a:tcPr>
                    <a:lnL w="127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LEN group</a:t>
                      </a:r>
                      <a:br>
                        <a:rPr lang="en-US" sz="1600" b="1" dirty="0">
                          <a:solidFill>
                            <a:schemeClr val="bg1"/>
                          </a:solidFill>
                        </a:rPr>
                      </a:br>
                      <a:r>
                        <a:rPr lang="en-US" sz="1600" b="1" dirty="0">
                          <a:solidFill>
                            <a:schemeClr val="bg1"/>
                          </a:solidFill>
                        </a:rPr>
                        <a:t>(N=168)</a:t>
                      </a:r>
                    </a:p>
                  </a:txBody>
                  <a:tcPr>
                    <a:lnB w="38100"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en-US" sz="1200" b="1" dirty="0">
                        <a:solidFill>
                          <a:schemeClr val="bg1"/>
                        </a:solidFill>
                      </a:endParaRPr>
                    </a:p>
                  </a:txBody>
                  <a:tcP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LEN-TACE group</a:t>
                      </a:r>
                      <a:br>
                        <a:rPr lang="en-US" sz="1600" b="1" dirty="0">
                          <a:solidFill>
                            <a:schemeClr val="bg1"/>
                          </a:solidFill>
                        </a:rPr>
                      </a:br>
                      <a:r>
                        <a:rPr lang="en-US" sz="1600" b="1" dirty="0">
                          <a:solidFill>
                            <a:schemeClr val="bg1"/>
                          </a:solidFill>
                        </a:rPr>
                        <a:t>(N=170)</a:t>
                      </a:r>
                    </a:p>
                  </a:txBody>
                  <a:tcPr>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600" b="1" dirty="0">
                          <a:solidFill>
                            <a:schemeClr val="bg1"/>
                          </a:solidFill>
                        </a:rPr>
                        <a:t>LEN group</a:t>
                      </a:r>
                      <a:br>
                        <a:rPr lang="en-US" sz="1600" b="1" dirty="0">
                          <a:solidFill>
                            <a:schemeClr val="bg1"/>
                          </a:solidFill>
                        </a:rPr>
                      </a:br>
                      <a:r>
                        <a:rPr lang="en-US" sz="1600" b="1" dirty="0">
                          <a:solidFill>
                            <a:schemeClr val="bg1"/>
                          </a:solidFill>
                        </a:rPr>
                        <a:t>(N=168)</a:t>
                      </a:r>
                    </a:p>
                  </a:txBody>
                  <a:tcPr>
                    <a:lnB w="38100" cap="flat" cmpd="sng" algn="ctr">
                      <a:solidFill>
                        <a:schemeClr val="bg1"/>
                      </a:solidFill>
                      <a:prstDash val="solid"/>
                      <a:round/>
                      <a:headEnd type="none" w="med" len="med"/>
                      <a:tailEnd type="none" w="med" len="med"/>
                    </a:lnB>
                    <a:solidFill>
                      <a:schemeClr val="accent1"/>
                    </a:solidFill>
                  </a:tcPr>
                </a:tc>
                <a:tc vMerge="1">
                  <a:txBody>
                    <a:bodyPr/>
                    <a:lstStyle/>
                    <a:p>
                      <a:pPr algn="ctr"/>
                      <a:endParaRPr lang="en-US" sz="1200" b="1" dirty="0">
                        <a:solidFill>
                          <a:schemeClr val="bg1"/>
                        </a:solidFill>
                      </a:endParaRPr>
                    </a:p>
                  </a:txBody>
                  <a:tcPr>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628392187"/>
                  </a:ext>
                </a:extLst>
              </a:tr>
              <a:tr h="0">
                <a:tc>
                  <a:txBody>
                    <a:bodyPr/>
                    <a:lstStyle/>
                    <a:p>
                      <a:pPr marL="184150" indent="-184150">
                        <a:tabLst/>
                      </a:pPr>
                      <a:r>
                        <a:rPr lang="en-US" sz="1600" b="1" dirty="0"/>
                        <a:t>Complete response</a:t>
                      </a:r>
                      <a:endParaRPr lang="en-US" sz="1600" dirty="0"/>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1 (0.6)</a:t>
                      </a:r>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1 (0.6)</a:t>
                      </a:r>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0.993</a:t>
                      </a:r>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5 (2.9)</a:t>
                      </a:r>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1 (0.6)</a:t>
                      </a:r>
                    </a:p>
                  </a:txBody>
                  <a:tcPr marT="81720" marB="81720" anchor="ctr">
                    <a:lnT w="38100" cap="flat" cmpd="sng" algn="ctr">
                      <a:solidFill>
                        <a:schemeClr val="bg1"/>
                      </a:solidFill>
                      <a:prstDash val="solid"/>
                      <a:round/>
                      <a:headEnd type="none" w="med" len="med"/>
                      <a:tailEnd type="none" w="med" len="med"/>
                    </a:lnT>
                  </a:tcPr>
                </a:tc>
                <a:tc>
                  <a:txBody>
                    <a:bodyPr/>
                    <a:lstStyle/>
                    <a:p>
                      <a:pPr algn="ctr"/>
                      <a:r>
                        <a:rPr lang="en-US" sz="1600" dirty="0"/>
                        <a:t>0.102</a:t>
                      </a:r>
                    </a:p>
                  </a:txBody>
                  <a:tcPr marT="81720" marB="8172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468906356"/>
                  </a:ext>
                </a:extLst>
              </a:tr>
              <a:tr h="0">
                <a:tc>
                  <a:txBody>
                    <a:bodyPr/>
                    <a:lstStyle/>
                    <a:p>
                      <a:pPr marL="184150" indent="-184150">
                        <a:tabLst/>
                      </a:pPr>
                      <a:r>
                        <a:rPr lang="en-US" sz="1600" b="1" dirty="0"/>
                        <a:t>Partial response</a:t>
                      </a:r>
                      <a:endParaRPr lang="en-US" sz="1600" dirty="0"/>
                    </a:p>
                  </a:txBody>
                  <a:tcPr marT="81720" marB="81720" anchor="ctr"/>
                </a:tc>
                <a:tc>
                  <a:txBody>
                    <a:bodyPr/>
                    <a:lstStyle/>
                    <a:p>
                      <a:pPr algn="ctr"/>
                      <a:r>
                        <a:rPr lang="en-US" sz="1600" dirty="0"/>
                        <a:t>77 (45.3)</a:t>
                      </a:r>
                    </a:p>
                  </a:txBody>
                  <a:tcPr marT="81720" marB="81720" anchor="ctr"/>
                </a:tc>
                <a:tc>
                  <a:txBody>
                    <a:bodyPr/>
                    <a:lstStyle/>
                    <a:p>
                      <a:pPr algn="ctr"/>
                      <a:r>
                        <a:rPr lang="en-US" sz="1600" dirty="0"/>
                        <a:t>34 (20.2)</a:t>
                      </a:r>
                    </a:p>
                  </a:txBody>
                  <a:tcPr marT="81720" marB="81720" anchor="ctr"/>
                </a:tc>
                <a:tc>
                  <a:txBody>
                    <a:bodyPr/>
                    <a:lstStyle/>
                    <a:p>
                      <a:pPr algn="ctr"/>
                      <a:r>
                        <a:rPr lang="en-US" sz="1600" dirty="0"/>
                        <a:t>&lt;0.001</a:t>
                      </a:r>
                    </a:p>
                  </a:txBody>
                  <a:tcPr marT="81720" marB="81720" anchor="ctr"/>
                </a:tc>
                <a:tc>
                  <a:txBody>
                    <a:bodyPr/>
                    <a:lstStyle/>
                    <a:p>
                      <a:pPr algn="ctr"/>
                      <a:r>
                        <a:rPr lang="en-US" sz="1600" dirty="0"/>
                        <a:t>87 (51.2)</a:t>
                      </a:r>
                    </a:p>
                  </a:txBody>
                  <a:tcPr marT="81720" marB="81720" anchor="ctr"/>
                </a:tc>
                <a:tc>
                  <a:txBody>
                    <a:bodyPr/>
                    <a:lstStyle/>
                    <a:p>
                      <a:pPr algn="ctr"/>
                      <a:r>
                        <a:rPr lang="en-US" sz="1600" dirty="0"/>
                        <a:t>41 (24.4)</a:t>
                      </a:r>
                    </a:p>
                  </a:txBody>
                  <a:tcPr marT="81720" marB="81720" anchor="ctr"/>
                </a:tc>
                <a:tc>
                  <a:txBody>
                    <a:bodyPr/>
                    <a:lstStyle/>
                    <a:p>
                      <a:pPr algn="ctr"/>
                      <a:r>
                        <a:rPr lang="en-US" sz="1600" dirty="0"/>
                        <a:t>&lt;0.001</a:t>
                      </a:r>
                    </a:p>
                  </a:txBody>
                  <a:tcPr marT="81720" marB="81720" anchor="ctr"/>
                </a:tc>
                <a:extLst>
                  <a:ext uri="{0D108BD9-81ED-4DB2-BD59-A6C34878D82A}">
                    <a16:rowId xmlns:a16="http://schemas.microsoft.com/office/drawing/2014/main" val="1172391413"/>
                  </a:ext>
                </a:extLst>
              </a:tr>
              <a:tr h="0">
                <a:tc>
                  <a:txBody>
                    <a:bodyPr/>
                    <a:lstStyle/>
                    <a:p>
                      <a:pPr marL="184150" indent="-184150">
                        <a:tabLst/>
                      </a:pPr>
                      <a:r>
                        <a:rPr lang="en-US" sz="1600" b="1" dirty="0"/>
                        <a:t>Stable disease</a:t>
                      </a:r>
                      <a:endParaRPr lang="en-US" sz="1600" dirty="0"/>
                    </a:p>
                  </a:txBody>
                  <a:tcPr marT="81720" marB="81720" anchor="ctr"/>
                </a:tc>
                <a:tc>
                  <a:txBody>
                    <a:bodyPr/>
                    <a:lstStyle/>
                    <a:p>
                      <a:pPr algn="ctr"/>
                      <a:r>
                        <a:rPr lang="en-US" sz="1600" dirty="0"/>
                        <a:t>79 (46.5)</a:t>
                      </a:r>
                    </a:p>
                  </a:txBody>
                  <a:tcPr marT="81720" marB="81720" anchor="ctr"/>
                </a:tc>
                <a:tc>
                  <a:txBody>
                    <a:bodyPr/>
                    <a:lstStyle/>
                    <a:p>
                      <a:pPr algn="ctr"/>
                      <a:r>
                        <a:rPr lang="en-US" sz="1600" dirty="0"/>
                        <a:t>87 (51.8)</a:t>
                      </a:r>
                    </a:p>
                  </a:txBody>
                  <a:tcPr marT="81720" marB="81720" anchor="ctr"/>
                </a:tc>
                <a:tc>
                  <a:txBody>
                    <a:bodyPr/>
                    <a:lstStyle/>
                    <a:p>
                      <a:pPr algn="ctr"/>
                      <a:r>
                        <a:rPr lang="en-US" sz="1600" dirty="0"/>
                        <a:t>0.328</a:t>
                      </a:r>
                    </a:p>
                  </a:txBody>
                  <a:tcPr marT="81720" marB="81720" anchor="ctr"/>
                </a:tc>
                <a:tc>
                  <a:txBody>
                    <a:bodyPr/>
                    <a:lstStyle/>
                    <a:p>
                      <a:pPr algn="ctr"/>
                      <a:r>
                        <a:rPr lang="en-US" sz="1600" dirty="0"/>
                        <a:t>68 (40.0)</a:t>
                      </a:r>
                    </a:p>
                  </a:txBody>
                  <a:tcPr marT="81720" marB="81720" anchor="ctr"/>
                </a:tc>
                <a:tc>
                  <a:txBody>
                    <a:bodyPr/>
                    <a:lstStyle/>
                    <a:p>
                      <a:pPr algn="ctr"/>
                      <a:r>
                        <a:rPr lang="en-US" sz="1600" dirty="0"/>
                        <a:t>81 (48.2)</a:t>
                      </a:r>
                    </a:p>
                  </a:txBody>
                  <a:tcPr marT="81720" marB="81720" anchor="ctr"/>
                </a:tc>
                <a:tc>
                  <a:txBody>
                    <a:bodyPr/>
                    <a:lstStyle/>
                    <a:p>
                      <a:pPr algn="ctr"/>
                      <a:r>
                        <a:rPr lang="en-US" sz="1600" dirty="0"/>
                        <a:t>0.128</a:t>
                      </a:r>
                    </a:p>
                  </a:txBody>
                  <a:tcPr marT="81720" marB="81720" anchor="ctr"/>
                </a:tc>
                <a:extLst>
                  <a:ext uri="{0D108BD9-81ED-4DB2-BD59-A6C34878D82A}">
                    <a16:rowId xmlns:a16="http://schemas.microsoft.com/office/drawing/2014/main" val="2793116552"/>
                  </a:ext>
                </a:extLst>
              </a:tr>
              <a:tr h="0">
                <a:tc>
                  <a:txBody>
                    <a:bodyPr/>
                    <a:lstStyle/>
                    <a:p>
                      <a:pPr marL="184150" indent="-184150">
                        <a:tabLst/>
                      </a:pPr>
                      <a:r>
                        <a:rPr lang="en-US" sz="1600" b="1" dirty="0"/>
                        <a:t>Progressive disease</a:t>
                      </a:r>
                    </a:p>
                  </a:txBody>
                  <a:tcPr marT="81720" marB="81720" anchor="ctr"/>
                </a:tc>
                <a:tc>
                  <a:txBody>
                    <a:bodyPr/>
                    <a:lstStyle/>
                    <a:p>
                      <a:pPr algn="ctr"/>
                      <a:r>
                        <a:rPr lang="en-US" sz="1600" dirty="0"/>
                        <a:t>13 (7.6)</a:t>
                      </a:r>
                    </a:p>
                  </a:txBody>
                  <a:tcPr marT="81720" marB="81720" anchor="ctr"/>
                </a:tc>
                <a:tc>
                  <a:txBody>
                    <a:bodyPr/>
                    <a:lstStyle/>
                    <a:p>
                      <a:pPr algn="ctr"/>
                      <a:r>
                        <a:rPr lang="en-US" sz="1600" dirty="0"/>
                        <a:t>46 (27.4)</a:t>
                      </a:r>
                    </a:p>
                  </a:txBody>
                  <a:tcPr marT="81720" marB="81720" anchor="ctr"/>
                </a:tc>
                <a:tc>
                  <a:txBody>
                    <a:bodyPr/>
                    <a:lstStyle/>
                    <a:p>
                      <a:pPr algn="ctr"/>
                      <a:r>
                        <a:rPr lang="en-US" sz="1600" dirty="0"/>
                        <a:t>&lt;0.001</a:t>
                      </a:r>
                    </a:p>
                  </a:txBody>
                  <a:tcPr marT="81720" marB="81720" anchor="ctr"/>
                </a:tc>
                <a:tc>
                  <a:txBody>
                    <a:bodyPr/>
                    <a:lstStyle/>
                    <a:p>
                      <a:pPr algn="ctr"/>
                      <a:r>
                        <a:rPr lang="en-US" sz="1600" dirty="0"/>
                        <a:t>10 (5.9)</a:t>
                      </a:r>
                    </a:p>
                  </a:txBody>
                  <a:tcPr marT="81720" marB="81720" anchor="ctr"/>
                </a:tc>
                <a:tc>
                  <a:txBody>
                    <a:bodyPr/>
                    <a:lstStyle/>
                    <a:p>
                      <a:pPr algn="ctr"/>
                      <a:r>
                        <a:rPr lang="en-US" sz="1600" dirty="0"/>
                        <a:t>45 (26.8)</a:t>
                      </a:r>
                    </a:p>
                  </a:txBody>
                  <a:tcPr marT="81720" marB="81720" anchor="ctr"/>
                </a:tc>
                <a:tc>
                  <a:txBody>
                    <a:bodyPr/>
                    <a:lstStyle/>
                    <a:p>
                      <a:pPr algn="ctr"/>
                      <a:r>
                        <a:rPr lang="en-US" sz="1600" dirty="0"/>
                        <a:t>&lt;0.001</a:t>
                      </a:r>
                    </a:p>
                  </a:txBody>
                  <a:tcPr marT="81720" marB="81720" anchor="ctr"/>
                </a:tc>
                <a:extLst>
                  <a:ext uri="{0D108BD9-81ED-4DB2-BD59-A6C34878D82A}">
                    <a16:rowId xmlns:a16="http://schemas.microsoft.com/office/drawing/2014/main" val="1190588255"/>
                  </a:ext>
                </a:extLst>
              </a:tr>
              <a:tr h="0">
                <a:tc>
                  <a:txBody>
                    <a:bodyPr/>
                    <a:lstStyle/>
                    <a:p>
                      <a:pPr marL="184150" indent="-184150">
                        <a:tabLst/>
                      </a:pPr>
                      <a:r>
                        <a:rPr lang="en-US" sz="1600" b="1" dirty="0"/>
                        <a:t>Objective response rate</a:t>
                      </a:r>
                    </a:p>
                  </a:txBody>
                  <a:tcPr marT="81720" marB="81720" anchor="ctr"/>
                </a:tc>
                <a:tc>
                  <a:txBody>
                    <a:bodyPr/>
                    <a:lstStyle/>
                    <a:p>
                      <a:pPr algn="ctr"/>
                      <a:r>
                        <a:rPr lang="en-US" sz="1600" dirty="0"/>
                        <a:t>78 (45.9)</a:t>
                      </a:r>
                    </a:p>
                  </a:txBody>
                  <a:tcPr marT="81720" marB="81720" anchor="ctr"/>
                </a:tc>
                <a:tc>
                  <a:txBody>
                    <a:bodyPr/>
                    <a:lstStyle/>
                    <a:p>
                      <a:pPr algn="ctr"/>
                      <a:r>
                        <a:rPr lang="en-US" sz="1600" dirty="0"/>
                        <a:t>35 (20.8)</a:t>
                      </a:r>
                    </a:p>
                  </a:txBody>
                  <a:tcPr marT="81720" marB="81720" anchor="ctr"/>
                </a:tc>
                <a:tc>
                  <a:txBody>
                    <a:bodyPr/>
                    <a:lstStyle/>
                    <a:p>
                      <a:pPr algn="ctr"/>
                      <a:r>
                        <a:rPr lang="en-US" sz="1600" b="1" dirty="0">
                          <a:solidFill>
                            <a:srgbClr val="FF0000"/>
                          </a:solidFill>
                        </a:rPr>
                        <a:t>&lt;0.001</a:t>
                      </a:r>
                    </a:p>
                  </a:txBody>
                  <a:tcPr marT="81720" marB="81720" anchor="ctr"/>
                </a:tc>
                <a:tc>
                  <a:txBody>
                    <a:bodyPr/>
                    <a:lstStyle/>
                    <a:p>
                      <a:pPr algn="ctr"/>
                      <a:r>
                        <a:rPr lang="en-US" sz="1600" dirty="0"/>
                        <a:t>92 (54.1)</a:t>
                      </a:r>
                    </a:p>
                  </a:txBody>
                  <a:tcPr marT="81720" marB="81720" anchor="ctr"/>
                </a:tc>
                <a:tc>
                  <a:txBody>
                    <a:bodyPr/>
                    <a:lstStyle/>
                    <a:p>
                      <a:pPr algn="ctr"/>
                      <a:r>
                        <a:rPr lang="en-US" sz="1600" dirty="0"/>
                        <a:t>42 (25.0)</a:t>
                      </a:r>
                    </a:p>
                  </a:txBody>
                  <a:tcPr marT="81720" marB="81720" anchor="ctr"/>
                </a:tc>
                <a:tc>
                  <a:txBody>
                    <a:bodyPr/>
                    <a:lstStyle/>
                    <a:p>
                      <a:pPr algn="ctr"/>
                      <a:r>
                        <a:rPr lang="en-US" sz="1600" b="1" dirty="0">
                          <a:solidFill>
                            <a:srgbClr val="FF0000"/>
                          </a:solidFill>
                        </a:rPr>
                        <a:t>&lt;0.001</a:t>
                      </a:r>
                    </a:p>
                  </a:txBody>
                  <a:tcPr marT="81720" marB="81720" anchor="ctr"/>
                </a:tc>
                <a:extLst>
                  <a:ext uri="{0D108BD9-81ED-4DB2-BD59-A6C34878D82A}">
                    <a16:rowId xmlns:a16="http://schemas.microsoft.com/office/drawing/2014/main" val="1272979571"/>
                  </a:ext>
                </a:extLst>
              </a:tr>
              <a:tr h="0">
                <a:tc>
                  <a:txBody>
                    <a:bodyPr/>
                    <a:lstStyle/>
                    <a:p>
                      <a:pPr marL="184150" indent="-184150">
                        <a:tabLst/>
                      </a:pPr>
                      <a:r>
                        <a:rPr lang="en-US" sz="1600" b="1" dirty="0"/>
                        <a:t>Disease control rate</a:t>
                      </a:r>
                    </a:p>
                  </a:txBody>
                  <a:tcPr marT="81720" marB="81720" anchor="ctr"/>
                </a:tc>
                <a:tc>
                  <a:txBody>
                    <a:bodyPr/>
                    <a:lstStyle/>
                    <a:p>
                      <a:pPr algn="ctr"/>
                      <a:r>
                        <a:rPr lang="en-US" sz="1600" dirty="0"/>
                        <a:t>157 (92.4)</a:t>
                      </a:r>
                    </a:p>
                  </a:txBody>
                  <a:tcPr marT="81720" marB="81720" anchor="ctr"/>
                </a:tc>
                <a:tc>
                  <a:txBody>
                    <a:bodyPr/>
                    <a:lstStyle/>
                    <a:p>
                      <a:pPr algn="ctr"/>
                      <a:r>
                        <a:rPr lang="en-US" sz="1600" dirty="0"/>
                        <a:t>122 (72.6)</a:t>
                      </a:r>
                    </a:p>
                  </a:txBody>
                  <a:tcPr marT="81720" marB="81720" anchor="ctr"/>
                </a:tc>
                <a:tc>
                  <a:txBody>
                    <a:bodyPr/>
                    <a:lstStyle/>
                    <a:p>
                      <a:pPr algn="ctr"/>
                      <a:r>
                        <a:rPr lang="en-US" sz="1600" b="1" dirty="0">
                          <a:solidFill>
                            <a:srgbClr val="FF0000"/>
                          </a:solidFill>
                        </a:rPr>
                        <a:t>&lt;0.001</a:t>
                      </a:r>
                    </a:p>
                  </a:txBody>
                  <a:tcPr marT="81720" marB="81720" anchor="ctr"/>
                </a:tc>
                <a:tc>
                  <a:txBody>
                    <a:bodyPr/>
                    <a:lstStyle/>
                    <a:p>
                      <a:pPr algn="ctr"/>
                      <a:r>
                        <a:rPr lang="en-US" sz="1600" dirty="0"/>
                        <a:t>160 (94.1)</a:t>
                      </a:r>
                    </a:p>
                  </a:txBody>
                  <a:tcPr marT="81720" marB="81720" anchor="ctr"/>
                </a:tc>
                <a:tc>
                  <a:txBody>
                    <a:bodyPr/>
                    <a:lstStyle/>
                    <a:p>
                      <a:pPr algn="ctr"/>
                      <a:r>
                        <a:rPr lang="en-US" sz="1600" dirty="0"/>
                        <a:t>123 (73.2)</a:t>
                      </a:r>
                    </a:p>
                  </a:txBody>
                  <a:tcPr marT="81720" marB="81720" anchor="ctr"/>
                </a:tc>
                <a:tc>
                  <a:txBody>
                    <a:bodyPr/>
                    <a:lstStyle/>
                    <a:p>
                      <a:pPr algn="ctr"/>
                      <a:r>
                        <a:rPr lang="en-US" sz="1600" b="1" dirty="0">
                          <a:solidFill>
                            <a:srgbClr val="FF0000"/>
                          </a:solidFill>
                        </a:rPr>
                        <a:t>&lt;0.001</a:t>
                      </a:r>
                    </a:p>
                  </a:txBody>
                  <a:tcPr marT="81720" marB="81720" anchor="ctr"/>
                </a:tc>
                <a:extLst>
                  <a:ext uri="{0D108BD9-81ED-4DB2-BD59-A6C34878D82A}">
                    <a16:rowId xmlns:a16="http://schemas.microsoft.com/office/drawing/2014/main" val="3266187569"/>
                  </a:ext>
                </a:extLst>
              </a:tr>
            </a:tbl>
          </a:graphicData>
        </a:graphic>
      </p:graphicFrame>
    </p:spTree>
    <p:extLst>
      <p:ext uri="{BB962C8B-B14F-4D97-AF65-F5344CB8AC3E}">
        <p14:creationId xmlns:p14="http://schemas.microsoft.com/office/powerpoint/2010/main" val="2202855240"/>
      </p:ext>
    </p:extLst>
  </p:cSld>
  <p:clrMapOvr>
    <a:masterClrMapping/>
  </p:clrMapOvr>
  <p:transition spd="med"/>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2">
            <a:extLst>
              <a:ext uri="{FF2B5EF4-FFF2-40B4-BE49-F238E27FC236}">
                <a16:creationId xmlns:a16="http://schemas.microsoft.com/office/drawing/2014/main" id="{78D06CD1-4CC9-7346-8074-09F912AED2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82" t="52280" r="49752" b="24094"/>
          <a:stretch/>
        </p:blipFill>
        <p:spPr bwMode="auto">
          <a:xfrm>
            <a:off x="1816100" y="3723055"/>
            <a:ext cx="4018258" cy="15860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a:t>Survival Outcome</a:t>
            </a:r>
            <a:endParaRPr lang="en-US" dirty="0"/>
          </a:p>
        </p:txBody>
      </p:sp>
      <p:sp>
        <p:nvSpPr>
          <p:cNvPr id="3" name="Slide Number Placeholder 2">
            <a:extLst>
              <a:ext uri="{FF2B5EF4-FFF2-40B4-BE49-F238E27FC236}">
                <a16:creationId xmlns:a16="http://schemas.microsoft.com/office/drawing/2014/main" id="{61921DC4-B2CC-DA4B-85BF-74A42B61EF29}"/>
              </a:ext>
            </a:extLst>
          </p:cNvPr>
          <p:cNvSpPr>
            <a:spLocks noGrp="1"/>
          </p:cNvSpPr>
          <p:nvPr>
            <p:ph type="sldNum" sz="quarter" idx="4"/>
          </p:nvPr>
        </p:nvSpPr>
        <p:spPr/>
        <p:txBody>
          <a:bodyPr/>
          <a:lstStyle/>
          <a:p>
            <a:fld id="{A8B9CA45-7916-481D-8256-1C0A03899043}" type="slidenum">
              <a:rPr lang="en-SG" smtClean="0"/>
              <a:pPr/>
              <a:t>99</a:t>
            </a:fld>
            <a:endParaRPr lang="en-SG"/>
          </a:p>
        </p:txBody>
      </p:sp>
      <p:sp>
        <p:nvSpPr>
          <p:cNvPr id="11" name="Content Placeholder 10">
            <a:extLst>
              <a:ext uri="{FF2B5EF4-FFF2-40B4-BE49-F238E27FC236}">
                <a16:creationId xmlns:a16="http://schemas.microsoft.com/office/drawing/2014/main" id="{86EAA785-3039-5649-B390-6023D6FC4CC8}"/>
              </a:ext>
            </a:extLst>
          </p:cNvPr>
          <p:cNvSpPr>
            <a:spLocks noGrp="1"/>
          </p:cNvSpPr>
          <p:nvPr>
            <p:ph sz="quarter" idx="15"/>
          </p:nvPr>
        </p:nvSpPr>
        <p:spPr>
          <a:xfrm>
            <a:off x="620184" y="6356351"/>
            <a:ext cx="9508264" cy="365125"/>
          </a:xfrm>
        </p:spPr>
        <p:txBody>
          <a:bodyPr/>
          <a:lstStyle/>
          <a:p>
            <a:r>
              <a:rPr lang="en-GB" dirty="0"/>
              <a:t>LEN, </a:t>
            </a:r>
            <a:r>
              <a:rPr lang="en-GB" dirty="0" err="1"/>
              <a:t>lenvatinib</a:t>
            </a:r>
            <a:r>
              <a:rPr lang="en-GB" dirty="0"/>
              <a:t>; TACE, </a:t>
            </a:r>
            <a:r>
              <a:rPr lang="en-GB" dirty="0" err="1"/>
              <a:t>transarterial</a:t>
            </a:r>
            <a:r>
              <a:rPr lang="en-GB" dirty="0"/>
              <a:t> chemoembolization; OS, overall survival; PFS, progression-free survival; HR, hazard ratio; CI, confidence interval</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782" t="16842" r="49422" b="59653"/>
          <a:stretch/>
        </p:blipFill>
        <p:spPr bwMode="auto">
          <a:xfrm>
            <a:off x="1816100" y="1238081"/>
            <a:ext cx="4074902" cy="1577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a:extLst>
              <a:ext uri="{FF2B5EF4-FFF2-40B4-BE49-F238E27FC236}">
                <a16:creationId xmlns:a16="http://schemas.microsoft.com/office/drawing/2014/main" id="{E924AB9E-D321-B247-B5CE-A1E87E3DCCD3}"/>
              </a:ext>
            </a:extLst>
          </p:cNvPr>
          <p:cNvSpPr txBox="1"/>
          <p:nvPr/>
        </p:nvSpPr>
        <p:spPr>
          <a:xfrm>
            <a:off x="3060889" y="998364"/>
            <a:ext cx="1619831" cy="246221"/>
          </a:xfrm>
          <a:prstGeom prst="rect">
            <a:avLst/>
          </a:prstGeom>
          <a:noFill/>
        </p:spPr>
        <p:txBody>
          <a:bodyPr wrap="square" lIns="0" tIns="0" rIns="0" bIns="0" rtlCol="0">
            <a:spAutoFit/>
          </a:bodyPr>
          <a:lstStyle/>
          <a:p>
            <a:pPr algn="ctr"/>
            <a:r>
              <a:rPr lang="en-GB" sz="1600" b="1" dirty="0">
                <a:latin typeface="Calibri" panose="020F0502020204030204" pitchFamily="34" charset="0"/>
                <a:cs typeface="Calibri" panose="020F0502020204030204" pitchFamily="34" charset="0"/>
              </a:rPr>
              <a:t>Overall Survival</a:t>
            </a:r>
          </a:p>
        </p:txBody>
      </p:sp>
      <p:sp>
        <p:nvSpPr>
          <p:cNvPr id="14" name="TextBox 13">
            <a:extLst>
              <a:ext uri="{FF2B5EF4-FFF2-40B4-BE49-F238E27FC236}">
                <a16:creationId xmlns:a16="http://schemas.microsoft.com/office/drawing/2014/main" id="{E760223E-3DF2-DC4A-B025-41B48AD70344}"/>
              </a:ext>
            </a:extLst>
          </p:cNvPr>
          <p:cNvSpPr txBox="1"/>
          <p:nvPr/>
        </p:nvSpPr>
        <p:spPr>
          <a:xfrm>
            <a:off x="1397075" y="1184959"/>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100</a:t>
            </a:r>
            <a:endParaRPr lang="en-SG" sz="1200" dirty="0">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90783422-C318-B34F-B78F-987E310EA47C}"/>
              </a:ext>
            </a:extLst>
          </p:cNvPr>
          <p:cNvSpPr txBox="1"/>
          <p:nvPr/>
        </p:nvSpPr>
        <p:spPr>
          <a:xfrm>
            <a:off x="1948526" y="3498688"/>
            <a:ext cx="3755191" cy="246221"/>
          </a:xfrm>
          <a:prstGeom prst="rect">
            <a:avLst/>
          </a:prstGeom>
          <a:noFill/>
        </p:spPr>
        <p:txBody>
          <a:bodyPr wrap="square" lIns="0" tIns="0" rIns="0" bIns="0" rtlCol="0">
            <a:spAutoFit/>
          </a:bodyPr>
          <a:lstStyle/>
          <a:p>
            <a:pPr algn="ctr"/>
            <a:r>
              <a:rPr lang="en-GB" sz="1600" b="1" dirty="0">
                <a:latin typeface="Calibri" panose="020F0502020204030204" pitchFamily="34" charset="0"/>
                <a:cs typeface="Calibri" panose="020F0502020204030204" pitchFamily="34" charset="0"/>
              </a:rPr>
              <a:t>Survival without Disease Progression</a:t>
            </a:r>
          </a:p>
        </p:txBody>
      </p:sp>
      <p:sp>
        <p:nvSpPr>
          <p:cNvPr id="17" name="TextBox 16">
            <a:extLst>
              <a:ext uri="{FF2B5EF4-FFF2-40B4-BE49-F238E27FC236}">
                <a16:creationId xmlns:a16="http://schemas.microsoft.com/office/drawing/2014/main" id="{D9FC49B3-5AAD-EF4A-A6EF-F4C5ACCDE946}"/>
              </a:ext>
            </a:extLst>
          </p:cNvPr>
          <p:cNvSpPr txBox="1"/>
          <p:nvPr/>
        </p:nvSpPr>
        <p:spPr>
          <a:xfrm rot="16200000">
            <a:off x="822399" y="1915210"/>
            <a:ext cx="1045071" cy="215444"/>
          </a:xfrm>
          <a:prstGeom prst="rect">
            <a:avLst/>
          </a:prstGeom>
          <a:noFill/>
        </p:spPr>
        <p:txBody>
          <a:bodyPr wrap="square" lIns="0" tIns="0" rIns="0" bIns="0" rtlCol="0">
            <a:spAutoFit/>
          </a:bodyPr>
          <a:lstStyle/>
          <a:p>
            <a:pPr algn="ctr"/>
            <a:r>
              <a:rPr lang="en-US" sz="1400" b="1" dirty="0">
                <a:latin typeface="Calibri" panose="020F0502020204030204" pitchFamily="34" charset="0"/>
                <a:cs typeface="Calibri" panose="020F0502020204030204" pitchFamily="34" charset="0"/>
              </a:rPr>
              <a:t>Survival (%)</a:t>
            </a:r>
            <a:endParaRPr lang="en-SG" sz="1400" b="1" dirty="0">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4FC5EA3C-CD52-064D-9153-58D3BC6C258C}"/>
              </a:ext>
            </a:extLst>
          </p:cNvPr>
          <p:cNvSpPr txBox="1"/>
          <p:nvPr/>
        </p:nvSpPr>
        <p:spPr>
          <a:xfrm>
            <a:off x="1397075" y="1553259"/>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75</a:t>
            </a:r>
            <a:endParaRPr lang="en-SG" sz="1200" dirty="0">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A90327EA-EE85-A240-9C6D-86C1C4EF5417}"/>
              </a:ext>
            </a:extLst>
          </p:cNvPr>
          <p:cNvSpPr txBox="1"/>
          <p:nvPr/>
        </p:nvSpPr>
        <p:spPr>
          <a:xfrm>
            <a:off x="1397075" y="1908859"/>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50</a:t>
            </a:r>
            <a:endParaRPr lang="en-SG" sz="1200" dirty="0">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3FEF00F4-D1E4-0C4F-A263-8346B6D402CB}"/>
              </a:ext>
            </a:extLst>
          </p:cNvPr>
          <p:cNvSpPr txBox="1"/>
          <p:nvPr/>
        </p:nvSpPr>
        <p:spPr>
          <a:xfrm>
            <a:off x="1397075" y="2277159"/>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25</a:t>
            </a:r>
            <a:endParaRPr lang="en-SG" sz="1200" dirty="0">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161B0321-046E-D049-A30D-14D57745D5D3}"/>
              </a:ext>
            </a:extLst>
          </p:cNvPr>
          <p:cNvSpPr txBox="1"/>
          <p:nvPr/>
        </p:nvSpPr>
        <p:spPr>
          <a:xfrm>
            <a:off x="1397075" y="2623234"/>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32CE7D1A-B27E-0044-B3F4-DDC9AD559843}"/>
              </a:ext>
            </a:extLst>
          </p:cNvPr>
          <p:cNvSpPr txBox="1"/>
          <p:nvPr/>
        </p:nvSpPr>
        <p:spPr>
          <a:xfrm>
            <a:off x="1851025"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494320B6-7EEA-2B4B-8E92-4C3D0148FA46}"/>
              </a:ext>
            </a:extLst>
          </p:cNvPr>
          <p:cNvSpPr txBox="1"/>
          <p:nvPr/>
        </p:nvSpPr>
        <p:spPr>
          <a:xfrm>
            <a:off x="248920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5</a:t>
            </a:r>
            <a:endParaRPr lang="en-SG" sz="1200" dirty="0">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41A8CC84-2579-4341-BD5B-ECF78D944D58}"/>
              </a:ext>
            </a:extLst>
          </p:cNvPr>
          <p:cNvSpPr txBox="1"/>
          <p:nvPr/>
        </p:nvSpPr>
        <p:spPr>
          <a:xfrm>
            <a:off x="311785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10</a:t>
            </a:r>
            <a:endParaRPr lang="en-SG" sz="1200" dirty="0">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770263F3-ACC5-8E45-B943-B78419AD8F58}"/>
              </a:ext>
            </a:extLst>
          </p:cNvPr>
          <p:cNvSpPr txBox="1"/>
          <p:nvPr/>
        </p:nvSpPr>
        <p:spPr>
          <a:xfrm>
            <a:off x="374650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15</a:t>
            </a:r>
            <a:endParaRPr lang="en-SG" sz="1200" dirty="0">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C4105B34-877E-7C4B-B426-D445D0509749}"/>
              </a:ext>
            </a:extLst>
          </p:cNvPr>
          <p:cNvSpPr txBox="1"/>
          <p:nvPr/>
        </p:nvSpPr>
        <p:spPr>
          <a:xfrm>
            <a:off x="438150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20</a:t>
            </a:r>
            <a:endParaRPr lang="en-SG" sz="1200" dirty="0">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0B21810E-47A0-A443-9E5A-755E2512B384}"/>
              </a:ext>
            </a:extLst>
          </p:cNvPr>
          <p:cNvSpPr txBox="1"/>
          <p:nvPr/>
        </p:nvSpPr>
        <p:spPr>
          <a:xfrm>
            <a:off x="501650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25</a:t>
            </a:r>
            <a:endParaRPr lang="en-SG" sz="1200" dirty="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8748C40-65F8-B140-B831-CFC684D47EB9}"/>
              </a:ext>
            </a:extLst>
          </p:cNvPr>
          <p:cNvSpPr txBox="1"/>
          <p:nvPr/>
        </p:nvSpPr>
        <p:spPr>
          <a:xfrm>
            <a:off x="5664200" y="280420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30</a:t>
            </a:r>
            <a:endParaRPr lang="en-SG" sz="1200" dirty="0">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CEF151BF-1E13-BD49-806F-F29AD68FC3DA}"/>
              </a:ext>
            </a:extLst>
          </p:cNvPr>
          <p:cNvSpPr txBox="1"/>
          <p:nvPr/>
        </p:nvSpPr>
        <p:spPr>
          <a:xfrm>
            <a:off x="2359214" y="4711080"/>
            <a:ext cx="396685" cy="246221"/>
          </a:xfrm>
          <a:prstGeom prst="rect">
            <a:avLst/>
          </a:prstGeom>
          <a:solidFill>
            <a:schemeClr val="bg1"/>
          </a:solidFill>
        </p:spPr>
        <p:txBody>
          <a:bodyPr wrap="square" lIns="0" tIns="0" rIns="0" bIns="0" rtlCol="0">
            <a:spAutoFit/>
          </a:bodyPr>
          <a:lstStyle/>
          <a:p>
            <a:r>
              <a:rPr lang="en-GB" sz="1600" b="1" dirty="0">
                <a:latin typeface="Calibri" panose="020F0502020204030204" pitchFamily="34" charset="0"/>
                <a:cs typeface="Calibri" panose="020F0502020204030204" pitchFamily="34" charset="0"/>
              </a:rPr>
              <a:t>LEN</a:t>
            </a:r>
          </a:p>
        </p:txBody>
      </p:sp>
      <p:sp>
        <p:nvSpPr>
          <p:cNvPr id="30" name="TextBox 29">
            <a:extLst>
              <a:ext uri="{FF2B5EF4-FFF2-40B4-BE49-F238E27FC236}">
                <a16:creationId xmlns:a16="http://schemas.microsoft.com/office/drawing/2014/main" id="{F4B3A16A-EF51-BB45-BF18-F7BBC89A7BFE}"/>
              </a:ext>
            </a:extLst>
          </p:cNvPr>
          <p:cNvSpPr txBox="1"/>
          <p:nvPr/>
        </p:nvSpPr>
        <p:spPr>
          <a:xfrm>
            <a:off x="4261039" y="1617489"/>
            <a:ext cx="1138247" cy="246221"/>
          </a:xfrm>
          <a:prstGeom prst="rect">
            <a:avLst/>
          </a:prstGeom>
          <a:solidFill>
            <a:schemeClr val="bg1"/>
          </a:solidFill>
        </p:spPr>
        <p:txBody>
          <a:bodyPr wrap="square" lIns="0" tIns="0" rIns="0" bIns="0" rtlCol="0">
            <a:spAutoFit/>
          </a:bodyPr>
          <a:lstStyle/>
          <a:p>
            <a:r>
              <a:rPr lang="en-GB" sz="1600" b="1" dirty="0">
                <a:solidFill>
                  <a:schemeClr val="accent2"/>
                </a:solidFill>
                <a:latin typeface="Calibri" panose="020F0502020204030204" pitchFamily="34" charset="0"/>
                <a:cs typeface="Calibri" panose="020F0502020204030204" pitchFamily="34" charset="0"/>
              </a:rPr>
              <a:t>LEN-TACE</a:t>
            </a:r>
          </a:p>
        </p:txBody>
      </p:sp>
      <p:sp>
        <p:nvSpPr>
          <p:cNvPr id="31" name="TextBox 30">
            <a:extLst>
              <a:ext uri="{FF2B5EF4-FFF2-40B4-BE49-F238E27FC236}">
                <a16:creationId xmlns:a16="http://schemas.microsoft.com/office/drawing/2014/main" id="{5EB3A17B-C884-CA4A-95F1-69CFCB9F9970}"/>
              </a:ext>
            </a:extLst>
          </p:cNvPr>
          <p:cNvSpPr txBox="1"/>
          <p:nvPr/>
        </p:nvSpPr>
        <p:spPr>
          <a:xfrm>
            <a:off x="933450" y="2985296"/>
            <a:ext cx="849407" cy="446854"/>
          </a:xfrm>
          <a:prstGeom prst="rect">
            <a:avLst/>
          </a:prstGeom>
          <a:noFill/>
        </p:spPr>
        <p:txBody>
          <a:bodyPr wrap="square" lIns="0" tIns="0" rIns="0" bIns="0" rtlCol="0">
            <a:spAutoFit/>
          </a:bodyPr>
          <a:lstStyle/>
          <a:p>
            <a:pPr>
              <a:lnSpc>
                <a:spcPct val="80000"/>
              </a:lnSpc>
            </a:pPr>
            <a:r>
              <a:rPr lang="en-US" sz="1200" b="1" dirty="0">
                <a:latin typeface="Calibri" panose="020F0502020204030204" pitchFamily="34" charset="0"/>
                <a:cs typeface="Calibri" panose="020F0502020204030204" pitchFamily="34" charset="0"/>
              </a:rPr>
              <a:t>No. at risk</a:t>
            </a:r>
          </a:p>
          <a:p>
            <a:pPr>
              <a:lnSpc>
                <a:spcPct val="80000"/>
              </a:lnSpc>
            </a:pPr>
            <a:r>
              <a:rPr lang="en-US" sz="1200" b="1" dirty="0">
                <a:latin typeface="Calibri" panose="020F0502020204030204" pitchFamily="34" charset="0"/>
                <a:cs typeface="Calibri" panose="020F0502020204030204" pitchFamily="34" charset="0"/>
              </a:rPr>
              <a:t>LEN-TACE</a:t>
            </a:r>
          </a:p>
          <a:p>
            <a:pPr>
              <a:lnSpc>
                <a:spcPct val="80000"/>
              </a:lnSpc>
            </a:pPr>
            <a:r>
              <a:rPr lang="en-US" sz="1200" b="1" dirty="0">
                <a:latin typeface="Calibri" panose="020F0502020204030204" pitchFamily="34" charset="0"/>
                <a:cs typeface="Calibri" panose="020F0502020204030204" pitchFamily="34" charset="0"/>
              </a:rPr>
              <a:t>LEN</a:t>
            </a:r>
            <a:endParaRPr lang="en-SG" sz="1200" b="1" dirty="0">
              <a:latin typeface="Calibri" panose="020F0502020204030204" pitchFamily="34" charset="0"/>
              <a:cs typeface="Calibri" panose="020F0502020204030204" pitchFamily="34" charset="0"/>
            </a:endParaRPr>
          </a:p>
        </p:txBody>
      </p:sp>
      <p:sp>
        <p:nvSpPr>
          <p:cNvPr id="32" name="TextBox 31">
            <a:extLst>
              <a:ext uri="{FF2B5EF4-FFF2-40B4-BE49-F238E27FC236}">
                <a16:creationId xmlns:a16="http://schemas.microsoft.com/office/drawing/2014/main" id="{5DC5A557-B1F6-B649-842E-B0C8F656DE46}"/>
              </a:ext>
            </a:extLst>
          </p:cNvPr>
          <p:cNvSpPr txBox="1"/>
          <p:nvPr/>
        </p:nvSpPr>
        <p:spPr>
          <a:xfrm>
            <a:off x="1816100"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170</a:t>
            </a:r>
          </a:p>
          <a:p>
            <a:pPr algn="ctr">
              <a:lnSpc>
                <a:spcPct val="80000"/>
              </a:lnSpc>
            </a:pPr>
            <a:r>
              <a:rPr lang="en-US" sz="1200" dirty="0">
                <a:latin typeface="Calibri" panose="020F0502020204030204" pitchFamily="34" charset="0"/>
                <a:cs typeface="Calibri" panose="020F0502020204030204" pitchFamily="34" charset="0"/>
              </a:rPr>
              <a:t>168</a:t>
            </a:r>
            <a:endParaRPr lang="en-SG" sz="1200" dirty="0">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94BA3733-ECF3-D34C-A64C-3DAADE4795A0}"/>
              </a:ext>
            </a:extLst>
          </p:cNvPr>
          <p:cNvSpPr txBox="1"/>
          <p:nvPr/>
        </p:nvSpPr>
        <p:spPr>
          <a:xfrm>
            <a:off x="2463800"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166</a:t>
            </a:r>
          </a:p>
          <a:p>
            <a:pPr algn="ctr">
              <a:lnSpc>
                <a:spcPct val="80000"/>
              </a:lnSpc>
            </a:pPr>
            <a:r>
              <a:rPr lang="en-US" sz="1200" dirty="0">
                <a:latin typeface="Calibri" panose="020F0502020204030204" pitchFamily="34" charset="0"/>
                <a:cs typeface="Calibri" panose="020F0502020204030204" pitchFamily="34" charset="0"/>
              </a:rPr>
              <a:t>153</a:t>
            </a:r>
            <a:endParaRPr lang="en-SG" sz="1200" dirty="0">
              <a:latin typeface="Calibri" panose="020F0502020204030204" pitchFamily="34" charset="0"/>
              <a:cs typeface="Calibri" panose="020F0502020204030204" pitchFamily="34" charset="0"/>
            </a:endParaRPr>
          </a:p>
        </p:txBody>
      </p:sp>
      <p:sp>
        <p:nvSpPr>
          <p:cNvPr id="34" name="TextBox 33">
            <a:extLst>
              <a:ext uri="{FF2B5EF4-FFF2-40B4-BE49-F238E27FC236}">
                <a16:creationId xmlns:a16="http://schemas.microsoft.com/office/drawing/2014/main" id="{250B2486-5E01-7948-B8A5-B20F8AAB8C8A}"/>
              </a:ext>
            </a:extLst>
          </p:cNvPr>
          <p:cNvSpPr txBox="1"/>
          <p:nvPr/>
        </p:nvSpPr>
        <p:spPr>
          <a:xfrm>
            <a:off x="3095625"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112</a:t>
            </a:r>
          </a:p>
          <a:p>
            <a:pPr algn="ctr">
              <a:lnSpc>
                <a:spcPct val="80000"/>
              </a:lnSpc>
            </a:pPr>
            <a:r>
              <a:rPr lang="en-US" sz="1200" dirty="0">
                <a:latin typeface="Calibri" panose="020F0502020204030204" pitchFamily="34" charset="0"/>
                <a:cs typeface="Calibri" panose="020F0502020204030204" pitchFamily="34" charset="0"/>
              </a:rPr>
              <a:t>78</a:t>
            </a:r>
            <a:endParaRPr lang="en-SG" sz="1200" dirty="0">
              <a:latin typeface="Calibri" panose="020F0502020204030204" pitchFamily="34" charset="0"/>
              <a:cs typeface="Calibri" panose="020F0502020204030204" pitchFamily="34" charset="0"/>
            </a:endParaRPr>
          </a:p>
        </p:txBody>
      </p:sp>
      <p:sp>
        <p:nvSpPr>
          <p:cNvPr id="35" name="TextBox 34">
            <a:extLst>
              <a:ext uri="{FF2B5EF4-FFF2-40B4-BE49-F238E27FC236}">
                <a16:creationId xmlns:a16="http://schemas.microsoft.com/office/drawing/2014/main" id="{27E1CB86-3499-F24E-8329-55FB5EAD6ADB}"/>
              </a:ext>
            </a:extLst>
          </p:cNvPr>
          <p:cNvSpPr txBox="1"/>
          <p:nvPr/>
        </p:nvSpPr>
        <p:spPr>
          <a:xfrm>
            <a:off x="3724275"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65</a:t>
            </a:r>
          </a:p>
          <a:p>
            <a:pPr algn="ctr">
              <a:lnSpc>
                <a:spcPct val="80000"/>
              </a:lnSpc>
            </a:pPr>
            <a:r>
              <a:rPr lang="en-US" sz="1200" dirty="0">
                <a:latin typeface="Calibri" panose="020F0502020204030204" pitchFamily="34" charset="0"/>
                <a:cs typeface="Calibri" panose="020F0502020204030204" pitchFamily="34" charset="0"/>
              </a:rPr>
              <a:t>28</a:t>
            </a:r>
            <a:endParaRPr lang="en-SG" sz="1200" dirty="0">
              <a:latin typeface="Calibri" panose="020F0502020204030204" pitchFamily="34" charset="0"/>
              <a:cs typeface="Calibri" panose="020F0502020204030204" pitchFamily="34" charset="0"/>
            </a:endParaRPr>
          </a:p>
        </p:txBody>
      </p:sp>
      <p:sp>
        <p:nvSpPr>
          <p:cNvPr id="36" name="TextBox 35">
            <a:extLst>
              <a:ext uri="{FF2B5EF4-FFF2-40B4-BE49-F238E27FC236}">
                <a16:creationId xmlns:a16="http://schemas.microsoft.com/office/drawing/2014/main" id="{F360FEB9-3107-F24E-B13F-21F3AD945DE5}"/>
              </a:ext>
            </a:extLst>
          </p:cNvPr>
          <p:cNvSpPr txBox="1"/>
          <p:nvPr/>
        </p:nvSpPr>
        <p:spPr>
          <a:xfrm>
            <a:off x="4356100"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25</a:t>
            </a:r>
          </a:p>
          <a:p>
            <a:pPr algn="ctr">
              <a:lnSpc>
                <a:spcPct val="80000"/>
              </a:lnSpc>
            </a:pPr>
            <a:r>
              <a:rPr lang="en-US" sz="1200" dirty="0">
                <a:latin typeface="Calibri" panose="020F0502020204030204" pitchFamily="34" charset="0"/>
                <a:cs typeface="Calibri" panose="020F0502020204030204" pitchFamily="34" charset="0"/>
              </a:rPr>
              <a:t>15</a:t>
            </a:r>
            <a:endParaRPr lang="en-SG" sz="1200" dirty="0">
              <a:latin typeface="Calibri" panose="020F0502020204030204" pitchFamily="34" charset="0"/>
              <a:cs typeface="Calibri" panose="020F0502020204030204" pitchFamily="34" charset="0"/>
            </a:endParaRPr>
          </a:p>
        </p:txBody>
      </p:sp>
      <p:sp>
        <p:nvSpPr>
          <p:cNvPr id="37" name="TextBox 36">
            <a:extLst>
              <a:ext uri="{FF2B5EF4-FFF2-40B4-BE49-F238E27FC236}">
                <a16:creationId xmlns:a16="http://schemas.microsoft.com/office/drawing/2014/main" id="{3D41DC4D-6755-1248-9F32-F4C701410EE7}"/>
              </a:ext>
            </a:extLst>
          </p:cNvPr>
          <p:cNvSpPr txBox="1"/>
          <p:nvPr/>
        </p:nvSpPr>
        <p:spPr>
          <a:xfrm>
            <a:off x="4997450"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8</a:t>
            </a:r>
          </a:p>
          <a:p>
            <a:pPr algn="ctr">
              <a:lnSpc>
                <a:spcPct val="80000"/>
              </a:lnSpc>
            </a:pPr>
            <a:r>
              <a:rPr lang="en-US" sz="1200" dirty="0">
                <a:latin typeface="Calibri" panose="020F0502020204030204" pitchFamily="34" charset="0"/>
                <a:cs typeface="Calibri" panose="020F0502020204030204" pitchFamily="34" charset="0"/>
              </a:rPr>
              <a:t>3</a:t>
            </a:r>
            <a:endParaRPr lang="en-SG" sz="1200" dirty="0">
              <a:latin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949C43C2-F894-DC4E-BD6D-E7266B2FBFB4}"/>
              </a:ext>
            </a:extLst>
          </p:cNvPr>
          <p:cNvSpPr txBox="1"/>
          <p:nvPr/>
        </p:nvSpPr>
        <p:spPr>
          <a:xfrm>
            <a:off x="5632450" y="315149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0</a:t>
            </a:r>
          </a:p>
          <a:p>
            <a:pPr algn="ctr">
              <a:lnSpc>
                <a:spcPct val="80000"/>
              </a:lnSpc>
            </a:pP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507B1D03-BEE9-804D-B867-ADB4C4454D9B}"/>
              </a:ext>
            </a:extLst>
          </p:cNvPr>
          <p:cNvSpPr txBox="1"/>
          <p:nvPr/>
        </p:nvSpPr>
        <p:spPr>
          <a:xfrm>
            <a:off x="6665309" y="2339616"/>
            <a:ext cx="3536988" cy="498598"/>
          </a:xfrm>
          <a:prstGeom prst="rect">
            <a:avLst/>
          </a:prstGeom>
          <a:noFill/>
        </p:spPr>
        <p:txBody>
          <a:bodyPr wrap="square" lIns="0" tIns="0" rIns="0" bIns="0" rtlCol="0">
            <a:spAutoFit/>
          </a:bodyPr>
          <a:lstStyle/>
          <a:p>
            <a:pPr>
              <a:lnSpc>
                <a:spcPct val="90000"/>
              </a:lnSpc>
            </a:pPr>
            <a:r>
              <a:rPr lang="en-US" sz="1200" dirty="0">
                <a:latin typeface="Calibri" panose="020F0502020204030204" pitchFamily="34" charset="0"/>
                <a:cs typeface="Calibri" panose="020F0502020204030204" pitchFamily="34" charset="0"/>
              </a:rPr>
              <a:t>Hazard ratio for death, 0.45</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(95% CI, 0.33-0.61)</a:t>
            </a:r>
          </a:p>
          <a:p>
            <a:pPr>
              <a:lnSpc>
                <a:spcPct val="90000"/>
              </a:lnSpc>
            </a:pPr>
            <a:r>
              <a:rPr lang="en-US" sz="1200" dirty="0">
                <a:latin typeface="Calibri" panose="020F0502020204030204" pitchFamily="34" charset="0"/>
                <a:cs typeface="Calibri" panose="020F0502020204030204" pitchFamily="34" charset="0"/>
              </a:rPr>
              <a:t>Log-rank p&lt;0.001</a:t>
            </a:r>
            <a:endParaRPr lang="en-SG" sz="1200" dirty="0">
              <a:latin typeface="Calibri" panose="020F0502020204030204" pitchFamily="34" charset="0"/>
              <a:cs typeface="Calibri" panose="020F0502020204030204" pitchFamily="34" charset="0"/>
            </a:endParaRPr>
          </a:p>
        </p:txBody>
      </p:sp>
      <p:graphicFrame>
        <p:nvGraphicFramePr>
          <p:cNvPr id="40" name="Table 39">
            <a:extLst>
              <a:ext uri="{FF2B5EF4-FFF2-40B4-BE49-F238E27FC236}">
                <a16:creationId xmlns:a16="http://schemas.microsoft.com/office/drawing/2014/main" id="{964FBF86-61F6-E848-ADB2-E6A72109B9D9}"/>
              </a:ext>
            </a:extLst>
          </p:cNvPr>
          <p:cNvGraphicFramePr>
            <a:graphicFrameLocks noGrp="1"/>
          </p:cNvGraphicFramePr>
          <p:nvPr/>
        </p:nvGraphicFramePr>
        <p:xfrm>
          <a:off x="5806386" y="1317039"/>
          <a:ext cx="5784859" cy="960120"/>
        </p:xfrm>
        <a:graphic>
          <a:graphicData uri="http://schemas.openxmlformats.org/drawingml/2006/table">
            <a:tbl>
              <a:tblPr firstRow="1" bandRow="1">
                <a:tableStyleId>{5C22544A-7EE6-4342-B048-85BDC9FD1C3A}</a:tableStyleId>
              </a:tblPr>
              <a:tblGrid>
                <a:gridCol w="888314">
                  <a:extLst>
                    <a:ext uri="{9D8B030D-6E8A-4147-A177-3AD203B41FA5}">
                      <a16:colId xmlns:a16="http://schemas.microsoft.com/office/drawing/2014/main" val="2309273978"/>
                    </a:ext>
                  </a:extLst>
                </a:gridCol>
                <a:gridCol w="979309">
                  <a:extLst>
                    <a:ext uri="{9D8B030D-6E8A-4147-A177-3AD203B41FA5}">
                      <a16:colId xmlns:a16="http://schemas.microsoft.com/office/drawing/2014/main" val="368166189"/>
                    </a:ext>
                  </a:extLst>
                </a:gridCol>
                <a:gridCol w="979309">
                  <a:extLst>
                    <a:ext uri="{9D8B030D-6E8A-4147-A177-3AD203B41FA5}">
                      <a16:colId xmlns:a16="http://schemas.microsoft.com/office/drawing/2014/main" val="2301467497"/>
                    </a:ext>
                  </a:extLst>
                </a:gridCol>
                <a:gridCol w="979309">
                  <a:extLst>
                    <a:ext uri="{9D8B030D-6E8A-4147-A177-3AD203B41FA5}">
                      <a16:colId xmlns:a16="http://schemas.microsoft.com/office/drawing/2014/main" val="4039416593"/>
                    </a:ext>
                  </a:extLst>
                </a:gridCol>
                <a:gridCol w="979309">
                  <a:extLst>
                    <a:ext uri="{9D8B030D-6E8A-4147-A177-3AD203B41FA5}">
                      <a16:colId xmlns:a16="http://schemas.microsoft.com/office/drawing/2014/main" val="1238330251"/>
                    </a:ext>
                  </a:extLst>
                </a:gridCol>
                <a:gridCol w="979309">
                  <a:extLst>
                    <a:ext uri="{9D8B030D-6E8A-4147-A177-3AD203B41FA5}">
                      <a16:colId xmlns:a16="http://schemas.microsoft.com/office/drawing/2014/main" val="2049015962"/>
                    </a:ext>
                  </a:extLst>
                </a:gridCol>
              </a:tblGrid>
              <a:tr h="0">
                <a:tc>
                  <a:txBody>
                    <a:bodyPr/>
                    <a:lstStyle/>
                    <a:p>
                      <a:pPr>
                        <a:lnSpc>
                          <a:spcPct val="90000"/>
                        </a:lnSpc>
                      </a:pPr>
                      <a:endParaRPr lang="en-US" sz="1000" dirty="0"/>
                    </a:p>
                  </a:txBody>
                  <a:tcPr>
                    <a:solidFill>
                      <a:schemeClr val="bg1"/>
                    </a:solidFill>
                  </a:tcPr>
                </a:tc>
                <a:tc>
                  <a:txBody>
                    <a:bodyPr/>
                    <a:lstStyle/>
                    <a:p>
                      <a:pPr algn="ctr">
                        <a:lnSpc>
                          <a:spcPct val="90000"/>
                        </a:lnSpc>
                      </a:pPr>
                      <a:r>
                        <a:rPr lang="en-US" sz="1000" dirty="0"/>
                        <a:t>No. of events/</a:t>
                      </a:r>
                      <a:br>
                        <a:rPr lang="en-US" sz="1000" dirty="0"/>
                      </a:br>
                      <a:r>
                        <a:rPr lang="en-US" sz="1000" dirty="0"/>
                        <a:t>No. of patients</a:t>
                      </a:r>
                      <a:br>
                        <a:rPr lang="en-US" sz="1000" dirty="0"/>
                      </a:br>
                      <a:r>
                        <a:rPr lang="en-US" sz="1000" dirty="0"/>
                        <a:t>%</a:t>
                      </a:r>
                    </a:p>
                  </a:txBody>
                  <a:tcPr marL="55440" marR="55440"/>
                </a:tc>
                <a:tc>
                  <a:txBody>
                    <a:bodyPr/>
                    <a:lstStyle/>
                    <a:p>
                      <a:pPr algn="ctr">
                        <a:lnSpc>
                          <a:spcPct val="90000"/>
                        </a:lnSpc>
                      </a:pPr>
                      <a:r>
                        <a:rPr lang="en-US" sz="1000" dirty="0"/>
                        <a:t>Median overall</a:t>
                      </a:r>
                      <a:br>
                        <a:rPr lang="en-US" sz="1000" dirty="0"/>
                      </a:br>
                      <a:r>
                        <a:rPr lang="en-US" sz="1000" dirty="0"/>
                        <a:t>survival (95% CI)</a:t>
                      </a:r>
                      <a:br>
                        <a:rPr lang="en-US" sz="1000" dirty="0"/>
                      </a:br>
                      <a:r>
                        <a:rPr lang="en-US" sz="1000" dirty="0" err="1"/>
                        <a:t>mo</a:t>
                      </a:r>
                      <a:endParaRPr lang="en-US" sz="1000" dirty="0"/>
                    </a:p>
                  </a:txBody>
                  <a:tcPr marL="55440" marR="55440"/>
                </a:tc>
                <a:tc>
                  <a:txBody>
                    <a:bodyPr/>
                    <a:lstStyle/>
                    <a:p>
                      <a:pPr algn="ctr">
                        <a:lnSpc>
                          <a:spcPct val="90000"/>
                        </a:lnSpc>
                      </a:pPr>
                      <a:r>
                        <a:rPr lang="en-US" sz="1000" dirty="0"/>
                        <a:t>Overall survival at 6 </a:t>
                      </a:r>
                      <a:r>
                        <a:rPr lang="en-US" sz="1000" dirty="0" err="1"/>
                        <a:t>mo</a:t>
                      </a:r>
                      <a:br>
                        <a:rPr lang="en-US" sz="1000" dirty="0"/>
                      </a:br>
                      <a:r>
                        <a:rPr lang="en-US" sz="1000" dirty="0"/>
                        <a:t>%</a:t>
                      </a:r>
                    </a:p>
                  </a:txBody>
                  <a:tcPr marL="55440" marR="55440"/>
                </a:tc>
                <a:tc>
                  <a:txBody>
                    <a:bodyPr/>
                    <a:lstStyle/>
                    <a:p>
                      <a:pPr algn="ctr">
                        <a:lnSpc>
                          <a:spcPct val="90000"/>
                        </a:lnSpc>
                      </a:pPr>
                      <a:r>
                        <a:rPr lang="en-US" sz="1000" dirty="0"/>
                        <a:t>Overall survival at 12 </a:t>
                      </a:r>
                      <a:r>
                        <a:rPr lang="en-US" sz="1000" dirty="0" err="1"/>
                        <a:t>mo</a:t>
                      </a:r>
                      <a:br>
                        <a:rPr lang="en-US" sz="1000" dirty="0"/>
                      </a:br>
                      <a:r>
                        <a:rPr lang="en-US" sz="1000" dirty="0"/>
                        <a:t>%</a:t>
                      </a:r>
                    </a:p>
                  </a:txBody>
                  <a:tcPr marL="55440" marR="55440"/>
                </a:tc>
                <a:tc>
                  <a:txBody>
                    <a:bodyPr/>
                    <a:lstStyle/>
                    <a:p>
                      <a:pPr algn="ctr">
                        <a:lnSpc>
                          <a:spcPct val="90000"/>
                        </a:lnSpc>
                      </a:pPr>
                      <a:r>
                        <a:rPr lang="en-US" sz="1000" dirty="0"/>
                        <a:t>Overall survival at 24 </a:t>
                      </a:r>
                      <a:r>
                        <a:rPr lang="en-US" sz="1000" dirty="0" err="1"/>
                        <a:t>mo</a:t>
                      </a:r>
                      <a:br>
                        <a:rPr lang="en-US" sz="1000" dirty="0"/>
                      </a:br>
                      <a:r>
                        <a:rPr lang="en-US" sz="1000" dirty="0"/>
                        <a:t>%</a:t>
                      </a:r>
                    </a:p>
                  </a:txBody>
                  <a:tcPr marL="55440" marR="55440"/>
                </a:tc>
                <a:extLst>
                  <a:ext uri="{0D108BD9-81ED-4DB2-BD59-A6C34878D82A}">
                    <a16:rowId xmlns:a16="http://schemas.microsoft.com/office/drawing/2014/main" val="3257493510"/>
                  </a:ext>
                </a:extLst>
              </a:tr>
              <a:tr h="0">
                <a:tc>
                  <a:txBody>
                    <a:bodyPr/>
                    <a:lstStyle/>
                    <a:p>
                      <a:pPr algn="r">
                        <a:lnSpc>
                          <a:spcPct val="90000"/>
                        </a:lnSpc>
                      </a:pPr>
                      <a:r>
                        <a:rPr lang="en-US" sz="1000" b="1" dirty="0"/>
                        <a:t>LEN-TACE</a:t>
                      </a:r>
                    </a:p>
                  </a:txBody>
                  <a:tcPr/>
                </a:tc>
                <a:tc>
                  <a:txBody>
                    <a:bodyPr/>
                    <a:lstStyle/>
                    <a:p>
                      <a:pPr algn="ctr">
                        <a:lnSpc>
                          <a:spcPct val="90000"/>
                        </a:lnSpc>
                      </a:pPr>
                      <a:r>
                        <a:rPr lang="en-US" sz="1000" dirty="0"/>
                        <a:t>75/170 (44.1)</a:t>
                      </a:r>
                    </a:p>
                  </a:txBody>
                  <a:tcPr marL="55440" marR="55440"/>
                </a:tc>
                <a:tc>
                  <a:txBody>
                    <a:bodyPr/>
                    <a:lstStyle/>
                    <a:p>
                      <a:pPr algn="ctr">
                        <a:lnSpc>
                          <a:spcPct val="90000"/>
                        </a:lnSpc>
                      </a:pPr>
                      <a:r>
                        <a:rPr lang="en-US" sz="1000" dirty="0"/>
                        <a:t>17.8 (16.1-19.5)</a:t>
                      </a:r>
                    </a:p>
                  </a:txBody>
                  <a:tcPr marL="55440" marR="55440"/>
                </a:tc>
                <a:tc>
                  <a:txBody>
                    <a:bodyPr/>
                    <a:lstStyle/>
                    <a:p>
                      <a:pPr algn="ctr">
                        <a:lnSpc>
                          <a:spcPct val="90000"/>
                        </a:lnSpc>
                      </a:pPr>
                      <a:r>
                        <a:rPr lang="en-US" sz="1000" dirty="0"/>
                        <a:t>95.9 (91.5-98.0)</a:t>
                      </a:r>
                    </a:p>
                  </a:txBody>
                  <a:tcPr marL="55440" marR="55440"/>
                </a:tc>
                <a:tc>
                  <a:txBody>
                    <a:bodyPr/>
                    <a:lstStyle/>
                    <a:p>
                      <a:pPr algn="ctr">
                        <a:lnSpc>
                          <a:spcPct val="90000"/>
                        </a:lnSpc>
                      </a:pPr>
                      <a:r>
                        <a:rPr lang="en-US" sz="1000" dirty="0"/>
                        <a:t>81.5 (74.0-87.0)</a:t>
                      </a:r>
                    </a:p>
                  </a:txBody>
                  <a:tcPr marL="55440" marR="55440"/>
                </a:tc>
                <a:tc>
                  <a:txBody>
                    <a:bodyPr/>
                    <a:lstStyle/>
                    <a:p>
                      <a:pPr algn="ctr">
                        <a:lnSpc>
                          <a:spcPct val="90000"/>
                        </a:lnSpc>
                      </a:pPr>
                      <a:r>
                        <a:rPr lang="en-US" sz="1000" dirty="0"/>
                        <a:t>26.1 (16.8-36.4)</a:t>
                      </a:r>
                    </a:p>
                  </a:txBody>
                  <a:tcPr marL="55440" marR="55440"/>
                </a:tc>
                <a:extLst>
                  <a:ext uri="{0D108BD9-81ED-4DB2-BD59-A6C34878D82A}">
                    <a16:rowId xmlns:a16="http://schemas.microsoft.com/office/drawing/2014/main" val="1216336952"/>
                  </a:ext>
                </a:extLst>
              </a:tr>
              <a:tr h="0">
                <a:tc>
                  <a:txBody>
                    <a:bodyPr/>
                    <a:lstStyle/>
                    <a:p>
                      <a:pPr algn="r">
                        <a:lnSpc>
                          <a:spcPct val="90000"/>
                        </a:lnSpc>
                      </a:pPr>
                      <a:r>
                        <a:rPr lang="en-US" sz="1000" b="1" dirty="0"/>
                        <a:t>LEN</a:t>
                      </a:r>
                    </a:p>
                  </a:txBody>
                  <a:tcPr/>
                </a:tc>
                <a:tc>
                  <a:txBody>
                    <a:bodyPr/>
                    <a:lstStyle/>
                    <a:p>
                      <a:pPr algn="ctr">
                        <a:lnSpc>
                          <a:spcPct val="90000"/>
                        </a:lnSpc>
                      </a:pPr>
                      <a:r>
                        <a:rPr lang="en-US" sz="1000" dirty="0"/>
                        <a:t>104/168 (61.9)</a:t>
                      </a:r>
                    </a:p>
                  </a:txBody>
                  <a:tcPr marL="55440" marR="55440"/>
                </a:tc>
                <a:tc>
                  <a:txBody>
                    <a:bodyPr/>
                    <a:lstStyle/>
                    <a:p>
                      <a:pPr algn="ctr">
                        <a:lnSpc>
                          <a:spcPct val="90000"/>
                        </a:lnSpc>
                      </a:pPr>
                      <a:r>
                        <a:rPr lang="en-US" sz="1000" dirty="0"/>
                        <a:t>11.5 (10.3-12.7)</a:t>
                      </a:r>
                    </a:p>
                  </a:txBody>
                  <a:tcPr marL="55440" marR="55440"/>
                </a:tc>
                <a:tc>
                  <a:txBody>
                    <a:bodyPr/>
                    <a:lstStyle/>
                    <a:p>
                      <a:pPr algn="ctr">
                        <a:lnSpc>
                          <a:spcPct val="90000"/>
                        </a:lnSpc>
                      </a:pPr>
                      <a:r>
                        <a:rPr lang="en-US" sz="1000" dirty="0"/>
                        <a:t>87.4 (81.3-91.6)</a:t>
                      </a:r>
                    </a:p>
                  </a:txBody>
                  <a:tcPr marL="55440" marR="55440"/>
                </a:tc>
                <a:tc>
                  <a:txBody>
                    <a:bodyPr/>
                    <a:lstStyle/>
                    <a:p>
                      <a:pPr algn="ctr">
                        <a:lnSpc>
                          <a:spcPct val="90000"/>
                        </a:lnSpc>
                      </a:pPr>
                      <a:r>
                        <a:rPr lang="en-US" sz="1000" dirty="0"/>
                        <a:t>46.9 (38.2-55.0)</a:t>
                      </a:r>
                    </a:p>
                  </a:txBody>
                  <a:tcPr marL="55440" marR="55440"/>
                </a:tc>
                <a:tc>
                  <a:txBody>
                    <a:bodyPr/>
                    <a:lstStyle/>
                    <a:p>
                      <a:pPr algn="ctr">
                        <a:lnSpc>
                          <a:spcPct val="90000"/>
                        </a:lnSpc>
                      </a:pPr>
                      <a:r>
                        <a:rPr lang="en-US" sz="1000" dirty="0"/>
                        <a:t>17.8 (11.0-26.0)</a:t>
                      </a:r>
                    </a:p>
                  </a:txBody>
                  <a:tcPr marL="55440" marR="55440"/>
                </a:tc>
                <a:extLst>
                  <a:ext uri="{0D108BD9-81ED-4DB2-BD59-A6C34878D82A}">
                    <a16:rowId xmlns:a16="http://schemas.microsoft.com/office/drawing/2014/main" val="2337357818"/>
                  </a:ext>
                </a:extLst>
              </a:tr>
            </a:tbl>
          </a:graphicData>
        </a:graphic>
      </p:graphicFrame>
      <p:sp>
        <p:nvSpPr>
          <p:cNvPr id="43" name="Content Placeholder 42">
            <a:extLst>
              <a:ext uri="{FF2B5EF4-FFF2-40B4-BE49-F238E27FC236}">
                <a16:creationId xmlns:a16="http://schemas.microsoft.com/office/drawing/2014/main" id="{14C172C3-72E1-D74B-9828-C17E17909C2D}"/>
              </a:ext>
            </a:extLst>
          </p:cNvPr>
          <p:cNvSpPr>
            <a:spLocks noGrp="1"/>
          </p:cNvSpPr>
          <p:nvPr>
            <p:ph sz="quarter" idx="12"/>
          </p:nvPr>
        </p:nvSpPr>
        <p:spPr>
          <a:xfrm>
            <a:off x="6665309" y="2888045"/>
            <a:ext cx="5115776" cy="712911"/>
          </a:xfrm>
        </p:spPr>
        <p:txBody>
          <a:bodyPr/>
          <a:lstStyle/>
          <a:p>
            <a:pPr>
              <a:spcBef>
                <a:spcPts val="300"/>
              </a:spcBef>
            </a:pPr>
            <a:r>
              <a:rPr lang="en-US" dirty="0"/>
              <a:t>The median OS was 17.8 vs 11.5</a:t>
            </a:r>
          </a:p>
          <a:p>
            <a:pPr>
              <a:spcBef>
                <a:spcPts val="300"/>
              </a:spcBef>
            </a:pPr>
            <a:r>
              <a:rPr lang="en-US" dirty="0"/>
              <a:t>HR = 0.45</a:t>
            </a:r>
          </a:p>
        </p:txBody>
      </p:sp>
      <p:sp>
        <p:nvSpPr>
          <p:cNvPr id="45" name="TextBox 44">
            <a:extLst>
              <a:ext uri="{FF2B5EF4-FFF2-40B4-BE49-F238E27FC236}">
                <a16:creationId xmlns:a16="http://schemas.microsoft.com/office/drawing/2014/main" id="{47CFE1AA-B97A-E64D-8EB3-7B9441180278}"/>
              </a:ext>
            </a:extLst>
          </p:cNvPr>
          <p:cNvSpPr txBox="1"/>
          <p:nvPr/>
        </p:nvSpPr>
        <p:spPr>
          <a:xfrm>
            <a:off x="6665309" y="4702490"/>
            <a:ext cx="3536988" cy="498598"/>
          </a:xfrm>
          <a:prstGeom prst="rect">
            <a:avLst/>
          </a:prstGeom>
          <a:noFill/>
        </p:spPr>
        <p:txBody>
          <a:bodyPr wrap="square" lIns="0" tIns="0" rIns="0" bIns="0" rtlCol="0">
            <a:spAutoFit/>
          </a:bodyPr>
          <a:lstStyle/>
          <a:p>
            <a:pPr>
              <a:lnSpc>
                <a:spcPct val="90000"/>
              </a:lnSpc>
            </a:pPr>
            <a:r>
              <a:rPr lang="en-US" sz="1200" dirty="0">
                <a:latin typeface="Calibri" panose="020F0502020204030204" pitchFamily="34" charset="0"/>
                <a:cs typeface="Calibri" panose="020F0502020204030204" pitchFamily="34" charset="0"/>
              </a:rPr>
              <a:t>Hazard ratio for progression or death, 0.43</a:t>
            </a:r>
            <a:br>
              <a:rPr lang="en-US" sz="1200" dirty="0">
                <a:latin typeface="Calibri" panose="020F0502020204030204" pitchFamily="34" charset="0"/>
                <a:cs typeface="Calibri" panose="020F0502020204030204" pitchFamily="34" charset="0"/>
              </a:rPr>
            </a:br>
            <a:r>
              <a:rPr lang="en-US" sz="1200" dirty="0">
                <a:latin typeface="Calibri" panose="020F0502020204030204" pitchFamily="34" charset="0"/>
                <a:cs typeface="Calibri" panose="020F0502020204030204" pitchFamily="34" charset="0"/>
              </a:rPr>
              <a:t>(95% CI, 0.34-0.55)</a:t>
            </a:r>
          </a:p>
          <a:p>
            <a:pPr>
              <a:lnSpc>
                <a:spcPct val="90000"/>
              </a:lnSpc>
            </a:pPr>
            <a:r>
              <a:rPr lang="en-US" sz="1200" dirty="0">
                <a:latin typeface="Calibri" panose="020F0502020204030204" pitchFamily="34" charset="0"/>
                <a:cs typeface="Calibri" panose="020F0502020204030204" pitchFamily="34" charset="0"/>
              </a:rPr>
              <a:t>Log-rank p&lt;0.001</a:t>
            </a:r>
            <a:endParaRPr lang="en-SG" sz="1200" dirty="0">
              <a:latin typeface="Calibri" panose="020F0502020204030204" pitchFamily="34" charset="0"/>
              <a:cs typeface="Calibri" panose="020F0502020204030204" pitchFamily="34" charset="0"/>
            </a:endParaRPr>
          </a:p>
        </p:txBody>
      </p:sp>
      <p:graphicFrame>
        <p:nvGraphicFramePr>
          <p:cNvPr id="46" name="Table 45">
            <a:extLst>
              <a:ext uri="{FF2B5EF4-FFF2-40B4-BE49-F238E27FC236}">
                <a16:creationId xmlns:a16="http://schemas.microsoft.com/office/drawing/2014/main" id="{0D4DB95D-C2E3-0C49-B393-C7294D1B7C28}"/>
              </a:ext>
            </a:extLst>
          </p:cNvPr>
          <p:cNvGraphicFramePr>
            <a:graphicFrameLocks noGrp="1"/>
          </p:cNvGraphicFramePr>
          <p:nvPr/>
        </p:nvGraphicFramePr>
        <p:xfrm>
          <a:off x="5806386" y="3677723"/>
          <a:ext cx="5496826" cy="960120"/>
        </p:xfrm>
        <a:graphic>
          <a:graphicData uri="http://schemas.openxmlformats.org/drawingml/2006/table">
            <a:tbl>
              <a:tblPr firstRow="1" bandRow="1">
                <a:tableStyleId>{5C22544A-7EE6-4342-B048-85BDC9FD1C3A}</a:tableStyleId>
              </a:tblPr>
              <a:tblGrid>
                <a:gridCol w="1016098">
                  <a:extLst>
                    <a:ext uri="{9D8B030D-6E8A-4147-A177-3AD203B41FA5}">
                      <a16:colId xmlns:a16="http://schemas.microsoft.com/office/drawing/2014/main" val="2309273978"/>
                    </a:ext>
                  </a:extLst>
                </a:gridCol>
                <a:gridCol w="1120182">
                  <a:extLst>
                    <a:ext uri="{9D8B030D-6E8A-4147-A177-3AD203B41FA5}">
                      <a16:colId xmlns:a16="http://schemas.microsoft.com/office/drawing/2014/main" val="368166189"/>
                    </a:ext>
                  </a:extLst>
                </a:gridCol>
                <a:gridCol w="1272314">
                  <a:extLst>
                    <a:ext uri="{9D8B030D-6E8A-4147-A177-3AD203B41FA5}">
                      <a16:colId xmlns:a16="http://schemas.microsoft.com/office/drawing/2014/main" val="2301467497"/>
                    </a:ext>
                  </a:extLst>
                </a:gridCol>
                <a:gridCol w="1080120">
                  <a:extLst>
                    <a:ext uri="{9D8B030D-6E8A-4147-A177-3AD203B41FA5}">
                      <a16:colId xmlns:a16="http://schemas.microsoft.com/office/drawing/2014/main" val="4039416593"/>
                    </a:ext>
                  </a:extLst>
                </a:gridCol>
                <a:gridCol w="1008112">
                  <a:extLst>
                    <a:ext uri="{9D8B030D-6E8A-4147-A177-3AD203B41FA5}">
                      <a16:colId xmlns:a16="http://schemas.microsoft.com/office/drawing/2014/main" val="1238330251"/>
                    </a:ext>
                  </a:extLst>
                </a:gridCol>
              </a:tblGrid>
              <a:tr h="0">
                <a:tc>
                  <a:txBody>
                    <a:bodyPr/>
                    <a:lstStyle/>
                    <a:p>
                      <a:pPr>
                        <a:lnSpc>
                          <a:spcPct val="90000"/>
                        </a:lnSpc>
                      </a:pPr>
                      <a:endParaRPr lang="en-US" sz="1000" dirty="0"/>
                    </a:p>
                  </a:txBody>
                  <a:tcPr>
                    <a:solidFill>
                      <a:schemeClr val="bg1"/>
                    </a:solidFill>
                  </a:tcPr>
                </a:tc>
                <a:tc>
                  <a:txBody>
                    <a:bodyPr/>
                    <a:lstStyle/>
                    <a:p>
                      <a:pPr algn="ctr">
                        <a:lnSpc>
                          <a:spcPct val="90000"/>
                        </a:lnSpc>
                      </a:pPr>
                      <a:r>
                        <a:rPr lang="en-US" sz="1000" dirty="0"/>
                        <a:t>No. of events/</a:t>
                      </a:r>
                      <a:br>
                        <a:rPr lang="en-US" sz="1000" dirty="0"/>
                      </a:br>
                      <a:r>
                        <a:rPr lang="en-US" sz="1000" dirty="0"/>
                        <a:t>No. of patients</a:t>
                      </a:r>
                      <a:br>
                        <a:rPr lang="en-US" sz="1000" dirty="0"/>
                      </a:br>
                      <a:r>
                        <a:rPr lang="en-US" sz="1000" dirty="0"/>
                        <a:t>%</a:t>
                      </a:r>
                    </a:p>
                  </a:txBody>
                  <a:tcPr marL="55440" marR="55440"/>
                </a:tc>
                <a:tc>
                  <a:txBody>
                    <a:bodyPr/>
                    <a:lstStyle/>
                    <a:p>
                      <a:pPr algn="ctr">
                        <a:lnSpc>
                          <a:spcPct val="90000"/>
                        </a:lnSpc>
                      </a:pPr>
                      <a:r>
                        <a:rPr lang="en-US" sz="1000" dirty="0"/>
                        <a:t>Median progression- free survival (95% CI)</a:t>
                      </a:r>
                      <a:br>
                        <a:rPr lang="en-US" sz="1000" dirty="0"/>
                      </a:br>
                      <a:r>
                        <a:rPr lang="en-US" sz="1000" dirty="0" err="1"/>
                        <a:t>mo</a:t>
                      </a:r>
                      <a:endParaRPr lang="en-US" sz="1000" dirty="0"/>
                    </a:p>
                  </a:txBody>
                  <a:tcPr marL="55440" marR="55440"/>
                </a:tc>
                <a:tc>
                  <a:txBody>
                    <a:bodyPr/>
                    <a:lstStyle/>
                    <a:p>
                      <a:pPr algn="ctr">
                        <a:lnSpc>
                          <a:spcPct val="90000"/>
                        </a:lnSpc>
                      </a:pPr>
                      <a:r>
                        <a:rPr lang="en-US" sz="1000" dirty="0"/>
                        <a:t>Progression-free survival at 6 </a:t>
                      </a:r>
                      <a:r>
                        <a:rPr lang="en-US" sz="1000" dirty="0" err="1"/>
                        <a:t>mo</a:t>
                      </a:r>
                      <a:br>
                        <a:rPr lang="en-US" sz="1000" dirty="0"/>
                      </a:br>
                      <a:r>
                        <a:rPr lang="en-US" sz="1000" dirty="0"/>
                        <a:t>%</a:t>
                      </a:r>
                    </a:p>
                  </a:txBody>
                  <a:tcPr marL="55440" marR="55440"/>
                </a:tc>
                <a:tc>
                  <a:txBody>
                    <a:bodyPr/>
                    <a:lstStyle/>
                    <a:p>
                      <a:pPr algn="ctr">
                        <a:lnSpc>
                          <a:spcPct val="90000"/>
                        </a:lnSpc>
                      </a:pPr>
                      <a:r>
                        <a:rPr lang="en-US" sz="1000" dirty="0"/>
                        <a:t>Overall survival </a:t>
                      </a:r>
                      <a:br>
                        <a:rPr lang="en-US" sz="1000" dirty="0"/>
                      </a:br>
                      <a:r>
                        <a:rPr lang="en-US" sz="1000" dirty="0"/>
                        <a:t>at 12 </a:t>
                      </a:r>
                      <a:r>
                        <a:rPr lang="en-US" sz="1000" dirty="0" err="1"/>
                        <a:t>mo</a:t>
                      </a:r>
                      <a:br>
                        <a:rPr lang="en-US" sz="1000" dirty="0"/>
                      </a:br>
                      <a:r>
                        <a:rPr lang="en-US" sz="1000" dirty="0"/>
                        <a:t>%</a:t>
                      </a:r>
                    </a:p>
                  </a:txBody>
                  <a:tcPr marL="55440" marR="55440"/>
                </a:tc>
                <a:extLst>
                  <a:ext uri="{0D108BD9-81ED-4DB2-BD59-A6C34878D82A}">
                    <a16:rowId xmlns:a16="http://schemas.microsoft.com/office/drawing/2014/main" val="3257493510"/>
                  </a:ext>
                </a:extLst>
              </a:tr>
              <a:tr h="0">
                <a:tc>
                  <a:txBody>
                    <a:bodyPr/>
                    <a:lstStyle/>
                    <a:p>
                      <a:pPr algn="r">
                        <a:lnSpc>
                          <a:spcPct val="90000"/>
                        </a:lnSpc>
                      </a:pPr>
                      <a:r>
                        <a:rPr lang="en-US" sz="1000" b="1" dirty="0"/>
                        <a:t>LEN-TACE</a:t>
                      </a:r>
                    </a:p>
                  </a:txBody>
                  <a:tcPr/>
                </a:tc>
                <a:tc>
                  <a:txBody>
                    <a:bodyPr/>
                    <a:lstStyle/>
                    <a:p>
                      <a:pPr algn="ctr">
                        <a:lnSpc>
                          <a:spcPct val="90000"/>
                        </a:lnSpc>
                      </a:pPr>
                      <a:r>
                        <a:rPr lang="en-US" sz="1000" dirty="0"/>
                        <a:t>122/170 (71.8)</a:t>
                      </a:r>
                    </a:p>
                  </a:txBody>
                  <a:tcPr marL="55440" marR="55440"/>
                </a:tc>
                <a:tc>
                  <a:txBody>
                    <a:bodyPr/>
                    <a:lstStyle/>
                    <a:p>
                      <a:pPr algn="ctr">
                        <a:lnSpc>
                          <a:spcPct val="90000"/>
                        </a:lnSpc>
                      </a:pPr>
                      <a:r>
                        <a:rPr lang="en-US" sz="1000" dirty="0"/>
                        <a:t>10.6 (9.5-11.7)</a:t>
                      </a:r>
                    </a:p>
                  </a:txBody>
                  <a:tcPr marL="55440" marR="55440"/>
                </a:tc>
                <a:tc>
                  <a:txBody>
                    <a:bodyPr/>
                    <a:lstStyle/>
                    <a:p>
                      <a:pPr algn="ctr">
                        <a:lnSpc>
                          <a:spcPct val="90000"/>
                        </a:lnSpc>
                      </a:pPr>
                      <a:r>
                        <a:rPr lang="en-US" sz="1000" dirty="0"/>
                        <a:t>88.2 (82.3-92.2)</a:t>
                      </a:r>
                    </a:p>
                  </a:txBody>
                  <a:tcPr marL="55440" marR="55440"/>
                </a:tc>
                <a:tc>
                  <a:txBody>
                    <a:bodyPr/>
                    <a:lstStyle/>
                    <a:p>
                      <a:pPr algn="ctr">
                        <a:lnSpc>
                          <a:spcPct val="90000"/>
                        </a:lnSpc>
                      </a:pPr>
                      <a:r>
                        <a:rPr lang="en-US" sz="1000" dirty="0"/>
                        <a:t>39.2 (31.2-47.0)</a:t>
                      </a:r>
                    </a:p>
                  </a:txBody>
                  <a:tcPr marL="55440" marR="55440"/>
                </a:tc>
                <a:extLst>
                  <a:ext uri="{0D108BD9-81ED-4DB2-BD59-A6C34878D82A}">
                    <a16:rowId xmlns:a16="http://schemas.microsoft.com/office/drawing/2014/main" val="1216336952"/>
                  </a:ext>
                </a:extLst>
              </a:tr>
              <a:tr h="0">
                <a:tc>
                  <a:txBody>
                    <a:bodyPr/>
                    <a:lstStyle/>
                    <a:p>
                      <a:pPr algn="r">
                        <a:lnSpc>
                          <a:spcPct val="90000"/>
                        </a:lnSpc>
                      </a:pPr>
                      <a:r>
                        <a:rPr lang="en-US" sz="1000" b="1" dirty="0"/>
                        <a:t>LEN</a:t>
                      </a:r>
                    </a:p>
                  </a:txBody>
                  <a:tcPr/>
                </a:tc>
                <a:tc>
                  <a:txBody>
                    <a:bodyPr/>
                    <a:lstStyle/>
                    <a:p>
                      <a:pPr algn="ctr">
                        <a:lnSpc>
                          <a:spcPct val="90000"/>
                        </a:lnSpc>
                      </a:pPr>
                      <a:r>
                        <a:rPr lang="en-US" sz="1000" dirty="0"/>
                        <a:t>149/168 (88.7)</a:t>
                      </a:r>
                    </a:p>
                  </a:txBody>
                  <a:tcPr marL="55440" marR="55440"/>
                </a:tc>
                <a:tc>
                  <a:txBody>
                    <a:bodyPr/>
                    <a:lstStyle/>
                    <a:p>
                      <a:pPr algn="ctr">
                        <a:lnSpc>
                          <a:spcPct val="90000"/>
                        </a:lnSpc>
                      </a:pPr>
                      <a:r>
                        <a:rPr lang="en-US" sz="1000" dirty="0"/>
                        <a:t>6.4 (5.8-7.0)</a:t>
                      </a:r>
                    </a:p>
                  </a:txBody>
                  <a:tcPr marL="55440" marR="55440"/>
                </a:tc>
                <a:tc>
                  <a:txBody>
                    <a:bodyPr/>
                    <a:lstStyle/>
                    <a:p>
                      <a:pPr algn="ctr">
                        <a:lnSpc>
                          <a:spcPct val="90000"/>
                        </a:lnSpc>
                      </a:pPr>
                      <a:r>
                        <a:rPr lang="en-US" sz="1000" dirty="0"/>
                        <a:t>54.8 (46.9-61.9</a:t>
                      </a:r>
                    </a:p>
                  </a:txBody>
                  <a:tcPr marL="55440" marR="55440"/>
                </a:tc>
                <a:tc>
                  <a:txBody>
                    <a:bodyPr/>
                    <a:lstStyle/>
                    <a:p>
                      <a:pPr algn="ctr">
                        <a:lnSpc>
                          <a:spcPct val="90000"/>
                        </a:lnSpc>
                      </a:pPr>
                      <a:r>
                        <a:rPr lang="en-US" sz="1000" dirty="0"/>
                        <a:t>14.3 (9.1-20.6)</a:t>
                      </a:r>
                    </a:p>
                  </a:txBody>
                  <a:tcPr marL="55440" marR="55440"/>
                </a:tc>
                <a:extLst>
                  <a:ext uri="{0D108BD9-81ED-4DB2-BD59-A6C34878D82A}">
                    <a16:rowId xmlns:a16="http://schemas.microsoft.com/office/drawing/2014/main" val="2337357818"/>
                  </a:ext>
                </a:extLst>
              </a:tr>
            </a:tbl>
          </a:graphicData>
        </a:graphic>
      </p:graphicFrame>
      <p:sp>
        <p:nvSpPr>
          <p:cNvPr id="47" name="Content Placeholder 42">
            <a:extLst>
              <a:ext uri="{FF2B5EF4-FFF2-40B4-BE49-F238E27FC236}">
                <a16:creationId xmlns:a16="http://schemas.microsoft.com/office/drawing/2014/main" id="{8B8578E8-FB4D-934F-B4E9-02881FA6E0B9}"/>
              </a:ext>
            </a:extLst>
          </p:cNvPr>
          <p:cNvSpPr txBox="1">
            <a:spLocks/>
          </p:cNvSpPr>
          <p:nvPr/>
        </p:nvSpPr>
        <p:spPr>
          <a:xfrm>
            <a:off x="6665309" y="5250919"/>
            <a:ext cx="5115776" cy="712911"/>
          </a:xfrm>
          <a:prstGeom prst="rect">
            <a:avLst/>
          </a:prstGeom>
        </p:spPr>
        <p:txBody>
          <a:bodyPr vert="horz" lIns="0" tIns="0" rIns="0" bIns="0" rtlCol="0">
            <a:noAutofit/>
          </a:bodyPr>
          <a:lstStyle>
            <a:lvl1pPr marL="288000" indent="-288000" algn="l" defTabSz="457200" rtl="0" eaLnBrk="1" latinLnBrk="0" hangingPunct="1">
              <a:spcBef>
                <a:spcPts val="1200"/>
              </a:spcBef>
              <a:buClr>
                <a:schemeClr val="accent1"/>
              </a:buClr>
              <a:buFont typeface="Arial"/>
              <a:buChar char="•"/>
              <a:defRPr sz="2000" b="0" i="0" kern="1200">
                <a:solidFill>
                  <a:srgbClr val="5D8298"/>
                </a:solidFill>
                <a:latin typeface="Calibri" panose="020F0502020204030204" pitchFamily="34" charset="0"/>
                <a:ea typeface="+mn-ea"/>
                <a:cs typeface="Calibri" panose="020F0502020204030204" pitchFamily="34" charset="0"/>
              </a:defRPr>
            </a:lvl1pPr>
            <a:lvl2pPr marL="576000" indent="-288000" algn="l" defTabSz="457200" rtl="0" eaLnBrk="1" latinLnBrk="0" hangingPunct="1">
              <a:spcBef>
                <a:spcPts val="600"/>
              </a:spcBef>
              <a:buClr>
                <a:schemeClr val="accent1"/>
              </a:buClr>
              <a:buFont typeface="Lucida Grande"/>
              <a:buChar char="–"/>
              <a:defRPr sz="1800" b="0" i="0" kern="1200">
                <a:solidFill>
                  <a:srgbClr val="5D8298"/>
                </a:solidFill>
                <a:latin typeface="Calibri" panose="020F0502020204030204" pitchFamily="34" charset="0"/>
                <a:ea typeface="+mn-ea"/>
                <a:cs typeface="Calibri" panose="020F0502020204030204" pitchFamily="34" charset="0"/>
              </a:defRPr>
            </a:lvl2pPr>
            <a:lvl3pPr marL="864000" indent="-288000" algn="l" defTabSz="457200" rtl="0" eaLnBrk="1" latinLnBrk="0" hangingPunct="1">
              <a:spcBef>
                <a:spcPts val="400"/>
              </a:spcBef>
              <a:buClr>
                <a:schemeClr val="accent1"/>
              </a:buClr>
              <a:buFont typeface="Arial"/>
              <a:buChar char="•"/>
              <a:defRPr sz="1600" b="0" i="0" kern="1200">
                <a:solidFill>
                  <a:srgbClr val="5D8298"/>
                </a:solidFill>
                <a:latin typeface="Calibri" panose="020F0502020204030204" pitchFamily="34" charset="0"/>
                <a:ea typeface="+mn-ea"/>
                <a:cs typeface="Calibri" panose="020F0502020204030204" pitchFamily="34" charset="0"/>
              </a:defRPr>
            </a:lvl3pPr>
            <a:lvl4pPr marL="1152000" indent="-288000" algn="l" defTabSz="457200" rtl="0" eaLnBrk="1" latinLnBrk="0" hangingPunct="1">
              <a:spcBef>
                <a:spcPts val="0"/>
              </a:spcBef>
              <a:buClr>
                <a:schemeClr val="accent1"/>
              </a:buClr>
              <a:buFont typeface="Arial"/>
              <a:buChar char="•"/>
              <a:defRPr sz="1600" b="0" i="0" kern="1200">
                <a:solidFill>
                  <a:srgbClr val="5D8298"/>
                </a:solidFill>
                <a:latin typeface="Calibri" panose="020F0502020204030204" pitchFamily="34" charset="0"/>
                <a:ea typeface="+mn-ea"/>
                <a:cs typeface="Calibri" panose="020F0502020204030204" pitchFamily="34" charset="0"/>
              </a:defRPr>
            </a:lvl4pPr>
            <a:lvl5pPr marL="1440000" indent="-288000" algn="l" defTabSz="457200" rtl="0" eaLnBrk="1" latinLnBrk="0" hangingPunct="1">
              <a:spcBef>
                <a:spcPts val="0"/>
              </a:spcBef>
              <a:buClr>
                <a:schemeClr val="accent1"/>
              </a:buClr>
              <a:buFont typeface="Arial"/>
              <a:buChar char="•"/>
              <a:defRPr sz="1600" b="0" i="0" kern="1200">
                <a:solidFill>
                  <a:srgbClr val="5D8298"/>
                </a:solidFill>
                <a:latin typeface="Calibri" panose="020F0502020204030204" pitchFamily="34" charset="0"/>
                <a:ea typeface="+mn-ea"/>
                <a:cs typeface="Calibri" panose="020F050202020403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300"/>
              </a:spcBef>
            </a:pPr>
            <a:r>
              <a:rPr lang="en-US" dirty="0"/>
              <a:t>The median PFS was 10.6 vs 6.4</a:t>
            </a:r>
          </a:p>
          <a:p>
            <a:pPr>
              <a:spcBef>
                <a:spcPts val="300"/>
              </a:spcBef>
            </a:pPr>
            <a:r>
              <a:rPr lang="en-US" dirty="0"/>
              <a:t>HR = 0.43</a:t>
            </a:r>
          </a:p>
        </p:txBody>
      </p:sp>
      <p:sp>
        <p:nvSpPr>
          <p:cNvPr id="49" name="TextBox 48">
            <a:extLst>
              <a:ext uri="{FF2B5EF4-FFF2-40B4-BE49-F238E27FC236}">
                <a16:creationId xmlns:a16="http://schemas.microsoft.com/office/drawing/2014/main" id="{D94172F7-F512-BA43-8E3C-4A435C05CD90}"/>
              </a:ext>
            </a:extLst>
          </p:cNvPr>
          <p:cNvSpPr txBox="1"/>
          <p:nvPr/>
        </p:nvSpPr>
        <p:spPr>
          <a:xfrm>
            <a:off x="3670489" y="4348500"/>
            <a:ext cx="1138247" cy="246221"/>
          </a:xfrm>
          <a:prstGeom prst="rect">
            <a:avLst/>
          </a:prstGeom>
          <a:solidFill>
            <a:schemeClr val="bg1"/>
          </a:solidFill>
        </p:spPr>
        <p:txBody>
          <a:bodyPr wrap="square" lIns="0" tIns="0" rIns="0" bIns="0" rtlCol="0">
            <a:spAutoFit/>
          </a:bodyPr>
          <a:lstStyle/>
          <a:p>
            <a:r>
              <a:rPr lang="en-GB" sz="1600" b="1" dirty="0">
                <a:solidFill>
                  <a:schemeClr val="accent2"/>
                </a:solidFill>
                <a:latin typeface="Calibri" panose="020F0502020204030204" pitchFamily="34" charset="0"/>
                <a:cs typeface="Calibri" panose="020F0502020204030204" pitchFamily="34" charset="0"/>
              </a:rPr>
              <a:t>LEN-TACE</a:t>
            </a:r>
          </a:p>
        </p:txBody>
      </p:sp>
      <p:sp>
        <p:nvSpPr>
          <p:cNvPr id="50" name="TextBox 49">
            <a:extLst>
              <a:ext uri="{FF2B5EF4-FFF2-40B4-BE49-F238E27FC236}">
                <a16:creationId xmlns:a16="http://schemas.microsoft.com/office/drawing/2014/main" id="{B0461399-AC8C-7646-963D-4FB658BA51C6}"/>
              </a:ext>
            </a:extLst>
          </p:cNvPr>
          <p:cNvSpPr txBox="1"/>
          <p:nvPr/>
        </p:nvSpPr>
        <p:spPr>
          <a:xfrm>
            <a:off x="1397075" y="3691175"/>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100</a:t>
            </a:r>
            <a:endParaRPr lang="en-SG" sz="1200" dirty="0">
              <a:latin typeface="Calibri" panose="020F0502020204030204" pitchFamily="34" charset="0"/>
              <a:cs typeface="Calibri" panose="020F0502020204030204" pitchFamily="34" charset="0"/>
            </a:endParaRPr>
          </a:p>
        </p:txBody>
      </p:sp>
      <p:sp>
        <p:nvSpPr>
          <p:cNvPr id="51" name="TextBox 50">
            <a:extLst>
              <a:ext uri="{FF2B5EF4-FFF2-40B4-BE49-F238E27FC236}">
                <a16:creationId xmlns:a16="http://schemas.microsoft.com/office/drawing/2014/main" id="{56E0D4FD-26AC-434D-914A-DD14B9A9EBBC}"/>
              </a:ext>
            </a:extLst>
          </p:cNvPr>
          <p:cNvSpPr txBox="1"/>
          <p:nvPr/>
        </p:nvSpPr>
        <p:spPr>
          <a:xfrm>
            <a:off x="1397075" y="5113575"/>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52" name="TextBox 51">
            <a:extLst>
              <a:ext uri="{FF2B5EF4-FFF2-40B4-BE49-F238E27FC236}">
                <a16:creationId xmlns:a16="http://schemas.microsoft.com/office/drawing/2014/main" id="{D13127F1-C946-7746-BBAE-865270D87D8A}"/>
              </a:ext>
            </a:extLst>
          </p:cNvPr>
          <p:cNvSpPr txBox="1"/>
          <p:nvPr/>
        </p:nvSpPr>
        <p:spPr>
          <a:xfrm>
            <a:off x="1397075" y="4767500"/>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25</a:t>
            </a:r>
            <a:endParaRPr lang="en-SG" sz="1200" dirty="0">
              <a:latin typeface="Calibri" panose="020F0502020204030204" pitchFamily="34" charset="0"/>
              <a:cs typeface="Calibri" panose="020F0502020204030204" pitchFamily="34" charset="0"/>
            </a:endParaRPr>
          </a:p>
        </p:txBody>
      </p:sp>
      <p:sp>
        <p:nvSpPr>
          <p:cNvPr id="53" name="TextBox 52">
            <a:extLst>
              <a:ext uri="{FF2B5EF4-FFF2-40B4-BE49-F238E27FC236}">
                <a16:creationId xmlns:a16="http://schemas.microsoft.com/office/drawing/2014/main" id="{48D1EE92-0D1A-B845-AFA3-9E4F0150BFB8}"/>
              </a:ext>
            </a:extLst>
          </p:cNvPr>
          <p:cNvSpPr txBox="1"/>
          <p:nvPr/>
        </p:nvSpPr>
        <p:spPr>
          <a:xfrm>
            <a:off x="1397075" y="4408725"/>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50</a:t>
            </a:r>
            <a:endParaRPr lang="en-SG" sz="1200" dirty="0">
              <a:latin typeface="Calibri" panose="020F0502020204030204" pitchFamily="34" charset="0"/>
              <a:cs typeface="Calibri" panose="020F0502020204030204" pitchFamily="34" charset="0"/>
            </a:endParaRPr>
          </a:p>
        </p:txBody>
      </p:sp>
      <p:sp>
        <p:nvSpPr>
          <p:cNvPr id="54" name="TextBox 53">
            <a:extLst>
              <a:ext uri="{FF2B5EF4-FFF2-40B4-BE49-F238E27FC236}">
                <a16:creationId xmlns:a16="http://schemas.microsoft.com/office/drawing/2014/main" id="{2CD56CAB-7C95-2947-8081-06156787898A}"/>
              </a:ext>
            </a:extLst>
          </p:cNvPr>
          <p:cNvSpPr txBox="1"/>
          <p:nvPr/>
        </p:nvSpPr>
        <p:spPr>
          <a:xfrm>
            <a:off x="1397075" y="4046775"/>
            <a:ext cx="363983" cy="184666"/>
          </a:xfrm>
          <a:prstGeom prst="rect">
            <a:avLst/>
          </a:prstGeom>
          <a:noFill/>
        </p:spPr>
        <p:txBody>
          <a:bodyPr wrap="square" lIns="0" tIns="0" rIns="0" bIns="0" rtlCol="0">
            <a:spAutoFit/>
          </a:bodyPr>
          <a:lstStyle/>
          <a:p>
            <a:pPr algn="r"/>
            <a:r>
              <a:rPr lang="en-US" sz="1200" dirty="0">
                <a:latin typeface="Calibri" panose="020F0502020204030204" pitchFamily="34" charset="0"/>
                <a:cs typeface="Calibri" panose="020F0502020204030204" pitchFamily="34" charset="0"/>
              </a:rPr>
              <a:t>75</a:t>
            </a:r>
            <a:endParaRPr lang="en-SG" sz="1200" dirty="0">
              <a:latin typeface="Calibri" panose="020F0502020204030204" pitchFamily="34" charset="0"/>
              <a:cs typeface="Calibri" panose="020F0502020204030204" pitchFamily="34" charset="0"/>
            </a:endParaRPr>
          </a:p>
        </p:txBody>
      </p:sp>
      <p:sp>
        <p:nvSpPr>
          <p:cNvPr id="55" name="TextBox 54">
            <a:extLst>
              <a:ext uri="{FF2B5EF4-FFF2-40B4-BE49-F238E27FC236}">
                <a16:creationId xmlns:a16="http://schemas.microsoft.com/office/drawing/2014/main" id="{A83C04AE-6636-9446-8504-F19AC9D5FB5A}"/>
              </a:ext>
            </a:extLst>
          </p:cNvPr>
          <p:cNvSpPr txBox="1"/>
          <p:nvPr/>
        </p:nvSpPr>
        <p:spPr>
          <a:xfrm>
            <a:off x="1851025"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56" name="TextBox 55">
            <a:extLst>
              <a:ext uri="{FF2B5EF4-FFF2-40B4-BE49-F238E27FC236}">
                <a16:creationId xmlns:a16="http://schemas.microsoft.com/office/drawing/2014/main" id="{95B1227B-3369-CC4D-80FC-9789BACAAC8A}"/>
              </a:ext>
            </a:extLst>
          </p:cNvPr>
          <p:cNvSpPr txBox="1"/>
          <p:nvPr/>
        </p:nvSpPr>
        <p:spPr>
          <a:xfrm>
            <a:off x="2489200"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5</a:t>
            </a:r>
            <a:endParaRPr lang="en-SG" sz="1200" dirty="0">
              <a:latin typeface="Calibri" panose="020F0502020204030204" pitchFamily="34" charset="0"/>
              <a:cs typeface="Calibri" panose="020F0502020204030204" pitchFamily="34" charset="0"/>
            </a:endParaRPr>
          </a:p>
        </p:txBody>
      </p:sp>
      <p:sp>
        <p:nvSpPr>
          <p:cNvPr id="57" name="TextBox 56">
            <a:extLst>
              <a:ext uri="{FF2B5EF4-FFF2-40B4-BE49-F238E27FC236}">
                <a16:creationId xmlns:a16="http://schemas.microsoft.com/office/drawing/2014/main" id="{FFA34A23-96C2-0A4E-966D-C2E8A660BF29}"/>
              </a:ext>
            </a:extLst>
          </p:cNvPr>
          <p:cNvSpPr txBox="1"/>
          <p:nvPr/>
        </p:nvSpPr>
        <p:spPr>
          <a:xfrm>
            <a:off x="933450" y="5467686"/>
            <a:ext cx="849407" cy="446854"/>
          </a:xfrm>
          <a:prstGeom prst="rect">
            <a:avLst/>
          </a:prstGeom>
          <a:noFill/>
        </p:spPr>
        <p:txBody>
          <a:bodyPr wrap="square" lIns="0" tIns="0" rIns="0" bIns="0" rtlCol="0">
            <a:spAutoFit/>
          </a:bodyPr>
          <a:lstStyle/>
          <a:p>
            <a:pPr>
              <a:lnSpc>
                <a:spcPct val="80000"/>
              </a:lnSpc>
            </a:pPr>
            <a:r>
              <a:rPr lang="en-US" sz="1200" b="1" dirty="0">
                <a:latin typeface="Calibri" panose="020F0502020204030204" pitchFamily="34" charset="0"/>
                <a:cs typeface="Calibri" panose="020F0502020204030204" pitchFamily="34" charset="0"/>
              </a:rPr>
              <a:t>No. at risk</a:t>
            </a:r>
          </a:p>
          <a:p>
            <a:pPr>
              <a:lnSpc>
                <a:spcPct val="80000"/>
              </a:lnSpc>
            </a:pPr>
            <a:r>
              <a:rPr lang="en-US" sz="1200" b="1" dirty="0">
                <a:latin typeface="Calibri" panose="020F0502020204030204" pitchFamily="34" charset="0"/>
                <a:cs typeface="Calibri" panose="020F0502020204030204" pitchFamily="34" charset="0"/>
              </a:rPr>
              <a:t>LEN-TACE</a:t>
            </a:r>
          </a:p>
          <a:p>
            <a:pPr>
              <a:lnSpc>
                <a:spcPct val="80000"/>
              </a:lnSpc>
            </a:pPr>
            <a:r>
              <a:rPr lang="en-US" sz="1200" b="1" dirty="0">
                <a:latin typeface="Calibri" panose="020F0502020204030204" pitchFamily="34" charset="0"/>
                <a:cs typeface="Calibri" panose="020F0502020204030204" pitchFamily="34" charset="0"/>
              </a:rPr>
              <a:t>LEN</a:t>
            </a:r>
            <a:endParaRPr lang="en-SG" sz="1200" b="1" dirty="0">
              <a:latin typeface="Calibri" panose="020F0502020204030204" pitchFamily="34" charset="0"/>
              <a:cs typeface="Calibri" panose="020F0502020204030204" pitchFamily="34" charset="0"/>
            </a:endParaRPr>
          </a:p>
        </p:txBody>
      </p:sp>
      <p:sp>
        <p:nvSpPr>
          <p:cNvPr id="58" name="TextBox 57">
            <a:extLst>
              <a:ext uri="{FF2B5EF4-FFF2-40B4-BE49-F238E27FC236}">
                <a16:creationId xmlns:a16="http://schemas.microsoft.com/office/drawing/2014/main" id="{D471BC6A-0B29-EA40-B511-0139A702962F}"/>
              </a:ext>
            </a:extLst>
          </p:cNvPr>
          <p:cNvSpPr txBox="1"/>
          <p:nvPr/>
        </p:nvSpPr>
        <p:spPr>
          <a:xfrm>
            <a:off x="1816100"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170</a:t>
            </a:r>
          </a:p>
          <a:p>
            <a:pPr algn="ctr">
              <a:lnSpc>
                <a:spcPct val="80000"/>
              </a:lnSpc>
            </a:pPr>
            <a:r>
              <a:rPr lang="en-US" sz="1200" dirty="0">
                <a:latin typeface="Calibri" panose="020F0502020204030204" pitchFamily="34" charset="0"/>
                <a:cs typeface="Calibri" panose="020F0502020204030204" pitchFamily="34" charset="0"/>
              </a:rPr>
              <a:t>168</a:t>
            </a:r>
            <a:endParaRPr lang="en-SG" sz="1200" dirty="0">
              <a:latin typeface="Calibri" panose="020F0502020204030204" pitchFamily="34" charset="0"/>
              <a:cs typeface="Calibri" panose="020F0502020204030204" pitchFamily="34" charset="0"/>
            </a:endParaRPr>
          </a:p>
        </p:txBody>
      </p:sp>
      <p:sp>
        <p:nvSpPr>
          <p:cNvPr id="59" name="TextBox 58">
            <a:extLst>
              <a:ext uri="{FF2B5EF4-FFF2-40B4-BE49-F238E27FC236}">
                <a16:creationId xmlns:a16="http://schemas.microsoft.com/office/drawing/2014/main" id="{5B032B5C-6805-5742-A435-26E7055F9676}"/>
              </a:ext>
            </a:extLst>
          </p:cNvPr>
          <p:cNvSpPr txBox="1"/>
          <p:nvPr/>
        </p:nvSpPr>
        <p:spPr>
          <a:xfrm>
            <a:off x="2463800"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160</a:t>
            </a:r>
          </a:p>
          <a:p>
            <a:pPr algn="ctr">
              <a:lnSpc>
                <a:spcPct val="80000"/>
              </a:lnSpc>
            </a:pPr>
            <a:r>
              <a:rPr lang="en-US" sz="1200" dirty="0">
                <a:latin typeface="Calibri" panose="020F0502020204030204" pitchFamily="34" charset="0"/>
                <a:cs typeface="Calibri" panose="020F0502020204030204" pitchFamily="34" charset="0"/>
              </a:rPr>
              <a:t>117</a:t>
            </a:r>
            <a:endParaRPr lang="en-SG" sz="1200" dirty="0">
              <a:latin typeface="Calibri" panose="020F0502020204030204" pitchFamily="34" charset="0"/>
              <a:cs typeface="Calibri" panose="020F0502020204030204" pitchFamily="34" charset="0"/>
            </a:endParaRPr>
          </a:p>
        </p:txBody>
      </p:sp>
      <p:sp>
        <p:nvSpPr>
          <p:cNvPr id="60" name="TextBox 59">
            <a:extLst>
              <a:ext uri="{FF2B5EF4-FFF2-40B4-BE49-F238E27FC236}">
                <a16:creationId xmlns:a16="http://schemas.microsoft.com/office/drawing/2014/main" id="{3E012000-93AE-FA43-8B1F-19A152777494}"/>
              </a:ext>
            </a:extLst>
          </p:cNvPr>
          <p:cNvSpPr txBox="1"/>
          <p:nvPr/>
        </p:nvSpPr>
        <p:spPr>
          <a:xfrm>
            <a:off x="3130550"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10</a:t>
            </a:r>
            <a:endParaRPr lang="en-SG" sz="1200" dirty="0">
              <a:latin typeface="Calibri" panose="020F0502020204030204" pitchFamily="34" charset="0"/>
              <a:cs typeface="Calibri" panose="020F0502020204030204" pitchFamily="34" charset="0"/>
            </a:endParaRPr>
          </a:p>
        </p:txBody>
      </p:sp>
      <p:sp>
        <p:nvSpPr>
          <p:cNvPr id="61" name="TextBox 60">
            <a:extLst>
              <a:ext uri="{FF2B5EF4-FFF2-40B4-BE49-F238E27FC236}">
                <a16:creationId xmlns:a16="http://schemas.microsoft.com/office/drawing/2014/main" id="{1CB1554E-62A2-364E-B904-84A8A678B0DC}"/>
              </a:ext>
            </a:extLst>
          </p:cNvPr>
          <p:cNvSpPr txBox="1"/>
          <p:nvPr/>
        </p:nvSpPr>
        <p:spPr>
          <a:xfrm>
            <a:off x="3105150"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73</a:t>
            </a:r>
          </a:p>
          <a:p>
            <a:pPr algn="ctr">
              <a:lnSpc>
                <a:spcPct val="80000"/>
              </a:lnSpc>
            </a:pPr>
            <a:r>
              <a:rPr lang="en-US" sz="1200" dirty="0">
                <a:latin typeface="Calibri" panose="020F0502020204030204" pitchFamily="34" charset="0"/>
                <a:cs typeface="Calibri" panose="020F0502020204030204" pitchFamily="34" charset="0"/>
              </a:rPr>
              <a:t>33</a:t>
            </a:r>
            <a:endParaRPr lang="en-SG" sz="1200" dirty="0">
              <a:latin typeface="Calibri" panose="020F0502020204030204" pitchFamily="34" charset="0"/>
              <a:cs typeface="Calibri" panose="020F0502020204030204" pitchFamily="34" charset="0"/>
            </a:endParaRPr>
          </a:p>
        </p:txBody>
      </p:sp>
      <p:sp>
        <p:nvSpPr>
          <p:cNvPr id="62" name="TextBox 61">
            <a:extLst>
              <a:ext uri="{FF2B5EF4-FFF2-40B4-BE49-F238E27FC236}">
                <a16:creationId xmlns:a16="http://schemas.microsoft.com/office/drawing/2014/main" id="{269ED531-A18F-A447-B1E5-3F1832570D14}"/>
              </a:ext>
            </a:extLst>
          </p:cNvPr>
          <p:cNvSpPr txBox="1"/>
          <p:nvPr/>
        </p:nvSpPr>
        <p:spPr>
          <a:xfrm>
            <a:off x="3752850"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15</a:t>
            </a:r>
            <a:endParaRPr lang="en-SG" sz="1200" dirty="0">
              <a:latin typeface="Calibri" panose="020F050202020403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ECFE230B-386C-7943-A4EF-0FCD8A3660CF}"/>
              </a:ext>
            </a:extLst>
          </p:cNvPr>
          <p:cNvSpPr txBox="1"/>
          <p:nvPr/>
        </p:nvSpPr>
        <p:spPr>
          <a:xfrm>
            <a:off x="3727450"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32</a:t>
            </a:r>
          </a:p>
          <a:p>
            <a:pPr algn="ctr">
              <a:lnSpc>
                <a:spcPct val="80000"/>
              </a:lnSpc>
            </a:pPr>
            <a:r>
              <a:rPr lang="en-US" sz="1200" dirty="0">
                <a:latin typeface="Calibri" panose="020F0502020204030204" pitchFamily="34" charset="0"/>
                <a:cs typeface="Calibri" panose="020F0502020204030204" pitchFamily="34" charset="0"/>
              </a:rPr>
              <a:t>8</a:t>
            </a:r>
            <a:endParaRPr lang="en-SG" sz="1200" dirty="0">
              <a:latin typeface="Calibri" panose="020F0502020204030204" pitchFamily="34" charset="0"/>
              <a:cs typeface="Calibri" panose="020F0502020204030204" pitchFamily="34" charset="0"/>
            </a:endParaRPr>
          </a:p>
        </p:txBody>
      </p:sp>
      <p:sp>
        <p:nvSpPr>
          <p:cNvPr id="64" name="TextBox 63">
            <a:extLst>
              <a:ext uri="{FF2B5EF4-FFF2-40B4-BE49-F238E27FC236}">
                <a16:creationId xmlns:a16="http://schemas.microsoft.com/office/drawing/2014/main" id="{7D9573C4-DA3B-5449-9E07-909763967C16}"/>
              </a:ext>
            </a:extLst>
          </p:cNvPr>
          <p:cNvSpPr txBox="1"/>
          <p:nvPr/>
        </p:nvSpPr>
        <p:spPr>
          <a:xfrm>
            <a:off x="5651500"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30</a:t>
            </a:r>
            <a:endParaRPr lang="en-SG" sz="1200" dirty="0">
              <a:latin typeface="Calibri" panose="020F0502020204030204" pitchFamily="34" charset="0"/>
              <a:cs typeface="Calibri" panose="020F0502020204030204" pitchFamily="34" charset="0"/>
            </a:endParaRPr>
          </a:p>
        </p:txBody>
      </p:sp>
      <p:sp>
        <p:nvSpPr>
          <p:cNvPr id="65" name="TextBox 64">
            <a:extLst>
              <a:ext uri="{FF2B5EF4-FFF2-40B4-BE49-F238E27FC236}">
                <a16:creationId xmlns:a16="http://schemas.microsoft.com/office/drawing/2014/main" id="{42A3EDB5-A359-694A-B1FF-07F68E865614}"/>
              </a:ext>
            </a:extLst>
          </p:cNvPr>
          <p:cNvSpPr txBox="1"/>
          <p:nvPr/>
        </p:nvSpPr>
        <p:spPr>
          <a:xfrm>
            <a:off x="5626100"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0</a:t>
            </a:r>
          </a:p>
          <a:p>
            <a:pPr algn="ctr">
              <a:lnSpc>
                <a:spcPct val="80000"/>
              </a:lnSpc>
            </a:pPr>
            <a:r>
              <a:rPr lang="en-US" sz="1200" dirty="0">
                <a:latin typeface="Calibri" panose="020F0502020204030204" pitchFamily="34" charset="0"/>
                <a:cs typeface="Calibri" panose="020F0502020204030204" pitchFamily="34" charset="0"/>
              </a:rPr>
              <a:t>0</a:t>
            </a:r>
            <a:endParaRPr lang="en-SG" sz="1200" dirty="0">
              <a:latin typeface="Calibri" panose="020F0502020204030204" pitchFamily="34" charset="0"/>
              <a:cs typeface="Calibri" panose="020F0502020204030204" pitchFamily="34" charset="0"/>
            </a:endParaRPr>
          </a:p>
        </p:txBody>
      </p:sp>
      <p:sp>
        <p:nvSpPr>
          <p:cNvPr id="66" name="TextBox 65">
            <a:extLst>
              <a:ext uri="{FF2B5EF4-FFF2-40B4-BE49-F238E27FC236}">
                <a16:creationId xmlns:a16="http://schemas.microsoft.com/office/drawing/2014/main" id="{5CC01A94-BC62-7D46-8E19-DD81B6CEE416}"/>
              </a:ext>
            </a:extLst>
          </p:cNvPr>
          <p:cNvSpPr txBox="1"/>
          <p:nvPr/>
        </p:nvSpPr>
        <p:spPr>
          <a:xfrm>
            <a:off x="5019675"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25</a:t>
            </a:r>
            <a:endParaRPr lang="en-SG" sz="1200" dirty="0">
              <a:latin typeface="Calibri" panose="020F0502020204030204" pitchFamily="34" charset="0"/>
              <a:cs typeface="Calibri" panose="020F0502020204030204" pitchFamily="34" charset="0"/>
            </a:endParaRPr>
          </a:p>
        </p:txBody>
      </p:sp>
      <p:sp>
        <p:nvSpPr>
          <p:cNvPr id="67" name="TextBox 66">
            <a:extLst>
              <a:ext uri="{FF2B5EF4-FFF2-40B4-BE49-F238E27FC236}">
                <a16:creationId xmlns:a16="http://schemas.microsoft.com/office/drawing/2014/main" id="{7BAD3564-E208-DA40-A41F-6EFB2C00A606}"/>
              </a:ext>
            </a:extLst>
          </p:cNvPr>
          <p:cNvSpPr txBox="1"/>
          <p:nvPr/>
        </p:nvSpPr>
        <p:spPr>
          <a:xfrm>
            <a:off x="4994275"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3</a:t>
            </a:r>
          </a:p>
          <a:p>
            <a:pPr algn="ctr">
              <a:lnSpc>
                <a:spcPct val="80000"/>
              </a:lnSpc>
            </a:pPr>
            <a:r>
              <a:rPr lang="en-US" sz="1200" dirty="0">
                <a:latin typeface="Calibri" panose="020F0502020204030204" pitchFamily="34" charset="0"/>
                <a:cs typeface="Calibri" panose="020F0502020204030204" pitchFamily="34" charset="0"/>
              </a:rPr>
              <a:t>3</a:t>
            </a:r>
            <a:endParaRPr lang="en-SG" sz="1200" dirty="0">
              <a:latin typeface="Calibri" panose="020F0502020204030204" pitchFamily="34" charset="0"/>
              <a:cs typeface="Calibri" panose="020F0502020204030204" pitchFamily="34" charset="0"/>
            </a:endParaRPr>
          </a:p>
        </p:txBody>
      </p:sp>
      <p:sp>
        <p:nvSpPr>
          <p:cNvPr id="68" name="TextBox 67">
            <a:extLst>
              <a:ext uri="{FF2B5EF4-FFF2-40B4-BE49-F238E27FC236}">
                <a16:creationId xmlns:a16="http://schemas.microsoft.com/office/drawing/2014/main" id="{0C64C528-A03D-F548-8B3A-A593DA40DB4A}"/>
              </a:ext>
            </a:extLst>
          </p:cNvPr>
          <p:cNvSpPr txBox="1"/>
          <p:nvPr/>
        </p:nvSpPr>
        <p:spPr>
          <a:xfrm>
            <a:off x="4391025" y="5286599"/>
            <a:ext cx="221183" cy="184666"/>
          </a:xfrm>
          <a:prstGeom prst="rect">
            <a:avLst/>
          </a:prstGeom>
          <a:noFill/>
        </p:spPr>
        <p:txBody>
          <a:bodyPr wrap="square" lIns="0" tIns="0" rIns="0" bIns="0" rtlCol="0">
            <a:spAutoFit/>
          </a:bodyPr>
          <a:lstStyle/>
          <a:p>
            <a:pPr algn="ctr"/>
            <a:r>
              <a:rPr lang="en-US" sz="1200" dirty="0">
                <a:latin typeface="Calibri" panose="020F0502020204030204" pitchFamily="34" charset="0"/>
                <a:cs typeface="Calibri" panose="020F0502020204030204" pitchFamily="34" charset="0"/>
              </a:rPr>
              <a:t>20</a:t>
            </a:r>
            <a:endParaRPr lang="en-SG" sz="1200" dirty="0">
              <a:latin typeface="Calibri" panose="020F0502020204030204" pitchFamily="34" charset="0"/>
              <a:cs typeface="Calibri" panose="020F0502020204030204" pitchFamily="34" charset="0"/>
            </a:endParaRPr>
          </a:p>
        </p:txBody>
      </p:sp>
      <p:sp>
        <p:nvSpPr>
          <p:cNvPr id="69" name="TextBox 68">
            <a:extLst>
              <a:ext uri="{FF2B5EF4-FFF2-40B4-BE49-F238E27FC236}">
                <a16:creationId xmlns:a16="http://schemas.microsoft.com/office/drawing/2014/main" id="{73BAD764-8E08-ED47-BCBE-25E116C42E67}"/>
              </a:ext>
            </a:extLst>
          </p:cNvPr>
          <p:cNvSpPr txBox="1"/>
          <p:nvPr/>
        </p:nvSpPr>
        <p:spPr>
          <a:xfrm>
            <a:off x="4365625" y="5633885"/>
            <a:ext cx="288851" cy="299121"/>
          </a:xfrm>
          <a:prstGeom prst="rect">
            <a:avLst/>
          </a:prstGeom>
          <a:noFill/>
        </p:spPr>
        <p:txBody>
          <a:bodyPr wrap="square" lIns="0" tIns="0" rIns="0" bIns="0" rtlCol="0">
            <a:spAutoFit/>
          </a:bodyPr>
          <a:lstStyle/>
          <a:p>
            <a:pPr algn="ctr">
              <a:lnSpc>
                <a:spcPct val="80000"/>
              </a:lnSpc>
            </a:pPr>
            <a:r>
              <a:rPr lang="en-US" sz="1200" dirty="0">
                <a:latin typeface="Calibri" panose="020F0502020204030204" pitchFamily="34" charset="0"/>
                <a:cs typeface="Calibri" panose="020F0502020204030204" pitchFamily="34" charset="0"/>
              </a:rPr>
              <a:t>7</a:t>
            </a:r>
          </a:p>
          <a:p>
            <a:pPr algn="ctr">
              <a:lnSpc>
                <a:spcPct val="80000"/>
              </a:lnSpc>
            </a:pPr>
            <a:r>
              <a:rPr lang="en-US" sz="1200" dirty="0">
                <a:latin typeface="Calibri" panose="020F0502020204030204" pitchFamily="34" charset="0"/>
                <a:cs typeface="Calibri" panose="020F0502020204030204" pitchFamily="34" charset="0"/>
              </a:rPr>
              <a:t>6</a:t>
            </a:r>
            <a:endParaRPr lang="en-SG" sz="1200" dirty="0">
              <a:latin typeface="Calibri" panose="020F0502020204030204" pitchFamily="34" charset="0"/>
              <a:cs typeface="Calibri" panose="020F0502020204030204" pitchFamily="34" charset="0"/>
            </a:endParaRPr>
          </a:p>
        </p:txBody>
      </p:sp>
      <p:sp>
        <p:nvSpPr>
          <p:cNvPr id="70" name="TextBox 69">
            <a:extLst>
              <a:ext uri="{FF2B5EF4-FFF2-40B4-BE49-F238E27FC236}">
                <a16:creationId xmlns:a16="http://schemas.microsoft.com/office/drawing/2014/main" id="{BD878D5B-01E5-3B49-8FB8-3DDED6B58B40}"/>
              </a:ext>
            </a:extLst>
          </p:cNvPr>
          <p:cNvSpPr txBox="1"/>
          <p:nvPr/>
        </p:nvSpPr>
        <p:spPr>
          <a:xfrm rot="16200000">
            <a:off x="394661" y="4271664"/>
            <a:ext cx="1728194" cy="387798"/>
          </a:xfrm>
          <a:prstGeom prst="rect">
            <a:avLst/>
          </a:prstGeom>
          <a:noFill/>
        </p:spPr>
        <p:txBody>
          <a:bodyPr wrap="square" lIns="0" tIns="0" rIns="0" bIns="0" rtlCol="0">
            <a:spAutoFit/>
          </a:bodyPr>
          <a:lstStyle/>
          <a:p>
            <a:pPr algn="ctr">
              <a:lnSpc>
                <a:spcPct val="90000"/>
              </a:lnSpc>
            </a:pPr>
            <a:r>
              <a:rPr lang="en-US" sz="1400" b="1" dirty="0">
                <a:latin typeface="Calibri" panose="020F0502020204030204" pitchFamily="34" charset="0"/>
                <a:cs typeface="Calibri" panose="020F0502020204030204" pitchFamily="34" charset="0"/>
              </a:rPr>
              <a:t>No disease progression or death (%)</a:t>
            </a:r>
            <a:endParaRPr lang="en-SG" sz="1400" b="1" dirty="0">
              <a:latin typeface="Calibri" panose="020F0502020204030204" pitchFamily="34" charset="0"/>
              <a:cs typeface="Calibri" panose="020F0502020204030204" pitchFamily="34" charset="0"/>
            </a:endParaRPr>
          </a:p>
        </p:txBody>
      </p:sp>
      <p:sp>
        <p:nvSpPr>
          <p:cNvPr id="72" name="TextBox 71">
            <a:extLst>
              <a:ext uri="{FF2B5EF4-FFF2-40B4-BE49-F238E27FC236}">
                <a16:creationId xmlns:a16="http://schemas.microsoft.com/office/drawing/2014/main" id="{AE47A06A-5FCB-374F-9B41-7F7FD20B76FF}"/>
              </a:ext>
            </a:extLst>
          </p:cNvPr>
          <p:cNvSpPr txBox="1"/>
          <p:nvPr/>
        </p:nvSpPr>
        <p:spPr>
          <a:xfrm>
            <a:off x="2940239" y="2106439"/>
            <a:ext cx="396685" cy="246221"/>
          </a:xfrm>
          <a:prstGeom prst="rect">
            <a:avLst/>
          </a:prstGeom>
          <a:solidFill>
            <a:schemeClr val="bg1"/>
          </a:solidFill>
        </p:spPr>
        <p:txBody>
          <a:bodyPr wrap="square" lIns="0" tIns="0" rIns="0" bIns="0" rtlCol="0">
            <a:spAutoFit/>
          </a:bodyPr>
          <a:lstStyle/>
          <a:p>
            <a:r>
              <a:rPr lang="en-GB" sz="1600" b="1" dirty="0">
                <a:latin typeface="Calibri" panose="020F0502020204030204" pitchFamily="34" charset="0"/>
                <a:cs typeface="Calibri" panose="020F0502020204030204" pitchFamily="34" charset="0"/>
              </a:rPr>
              <a:t>LEN</a:t>
            </a:r>
          </a:p>
        </p:txBody>
      </p:sp>
      <p:sp>
        <p:nvSpPr>
          <p:cNvPr id="75" name="TextBox 74">
            <a:extLst>
              <a:ext uri="{FF2B5EF4-FFF2-40B4-BE49-F238E27FC236}">
                <a16:creationId xmlns:a16="http://schemas.microsoft.com/office/drawing/2014/main" id="{3CEF1C02-243D-3549-AF00-F6373BBBCDF4}"/>
              </a:ext>
            </a:extLst>
          </p:cNvPr>
          <p:cNvSpPr txBox="1"/>
          <p:nvPr/>
        </p:nvSpPr>
        <p:spPr>
          <a:xfrm>
            <a:off x="3066963" y="2956432"/>
            <a:ext cx="1606943" cy="184666"/>
          </a:xfrm>
          <a:prstGeom prst="rect">
            <a:avLst/>
          </a:prstGeom>
          <a:noFill/>
        </p:spPr>
        <p:txBody>
          <a:bodyPr wrap="square" lIns="0" tIns="0" rIns="0" bIns="0" rtlCol="0">
            <a:spAutoFit/>
          </a:bodyPr>
          <a:lstStyle/>
          <a:p>
            <a:pPr algn="ctr"/>
            <a:r>
              <a:rPr lang="en-GB" sz="1200" b="1" dirty="0">
                <a:latin typeface="Calibri" panose="020F0502020204030204" pitchFamily="34" charset="0"/>
                <a:cs typeface="Calibri" panose="020F0502020204030204" pitchFamily="34" charset="0"/>
              </a:rPr>
              <a:t>Months</a:t>
            </a:r>
          </a:p>
        </p:txBody>
      </p:sp>
      <p:sp>
        <p:nvSpPr>
          <p:cNvPr id="76" name="TextBox 75">
            <a:extLst>
              <a:ext uri="{FF2B5EF4-FFF2-40B4-BE49-F238E27FC236}">
                <a16:creationId xmlns:a16="http://schemas.microsoft.com/office/drawing/2014/main" id="{E2E4AE73-4620-FA47-ABC0-3DE8F7FE2D89}"/>
              </a:ext>
            </a:extLst>
          </p:cNvPr>
          <p:cNvSpPr txBox="1"/>
          <p:nvPr/>
        </p:nvSpPr>
        <p:spPr>
          <a:xfrm>
            <a:off x="3066963" y="5424503"/>
            <a:ext cx="1606943" cy="184666"/>
          </a:xfrm>
          <a:prstGeom prst="rect">
            <a:avLst/>
          </a:prstGeom>
          <a:noFill/>
        </p:spPr>
        <p:txBody>
          <a:bodyPr wrap="square" lIns="0" tIns="0" rIns="0" bIns="0" rtlCol="0">
            <a:spAutoFit/>
          </a:bodyPr>
          <a:lstStyle/>
          <a:p>
            <a:pPr algn="ctr"/>
            <a:r>
              <a:rPr lang="en-GB" sz="1200" b="1" dirty="0">
                <a:latin typeface="Calibri" panose="020F0502020204030204" pitchFamily="34" charset="0"/>
                <a:cs typeface="Calibri" panose="020F0502020204030204" pitchFamily="34" charset="0"/>
              </a:rPr>
              <a:t>Months</a:t>
            </a:r>
          </a:p>
        </p:txBody>
      </p:sp>
    </p:spTree>
    <p:extLst>
      <p:ext uri="{BB962C8B-B14F-4D97-AF65-F5344CB8AC3E}">
        <p14:creationId xmlns:p14="http://schemas.microsoft.com/office/powerpoint/2010/main" val="4130830160"/>
      </p:ext>
    </p:extLst>
  </p:cSld>
  <p:clrMapOvr>
    <a:masterClrMapping/>
  </p:clrMapOvr>
  <p:transition spd="med"/>
</p:sld>
</file>

<file path=ppt/theme/theme1.xml><?xml version="1.0" encoding="utf-8"?>
<a:theme xmlns:a="http://schemas.openxmlformats.org/drawingml/2006/main" name="Thème Office">
  <a:themeElements>
    <a:clrScheme name="Cor2Ed - HCC Connect Colour Palette">
      <a:dk1>
        <a:srgbClr val="000000"/>
      </a:dk1>
      <a:lt1>
        <a:srgbClr val="FFFFFF"/>
      </a:lt1>
      <a:dk2>
        <a:srgbClr val="5D8298"/>
      </a:dk2>
      <a:lt2>
        <a:srgbClr val="EEECE1"/>
      </a:lt2>
      <a:accent1>
        <a:srgbClr val="FEA302"/>
      </a:accent1>
      <a:accent2>
        <a:srgbClr val="C0504D"/>
      </a:accent2>
      <a:accent3>
        <a:srgbClr val="E9D0CD"/>
      </a:accent3>
      <a:accent4>
        <a:srgbClr val="F4EAE7"/>
      </a:accent4>
      <a:accent5>
        <a:srgbClr val="ECE6ED"/>
      </a:accent5>
      <a:accent6>
        <a:srgbClr val="8B878B"/>
      </a:accent6>
      <a:hlink>
        <a:srgbClr val="FEA302"/>
      </a:hlink>
      <a:folHlink>
        <a:srgbClr val="FEA3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2.xml><?xml version="1.0" encoding="utf-8"?>
<a:theme xmlns:a="http://schemas.openxmlformats.org/drawingml/2006/main" name="1_Thème Office">
  <a:themeElements>
    <a:clrScheme name="Cor2Ed - HCC Connect Colour Palette">
      <a:dk1>
        <a:srgbClr val="000000"/>
      </a:dk1>
      <a:lt1>
        <a:srgbClr val="FFFFFF"/>
      </a:lt1>
      <a:dk2>
        <a:srgbClr val="5D8298"/>
      </a:dk2>
      <a:lt2>
        <a:srgbClr val="EEECE1"/>
      </a:lt2>
      <a:accent1>
        <a:srgbClr val="FEA302"/>
      </a:accent1>
      <a:accent2>
        <a:srgbClr val="C0504D"/>
      </a:accent2>
      <a:accent3>
        <a:srgbClr val="E9D0CD"/>
      </a:accent3>
      <a:accent4>
        <a:srgbClr val="F4EAE7"/>
      </a:accent4>
      <a:accent5>
        <a:srgbClr val="ECE6ED"/>
      </a:accent5>
      <a:accent6>
        <a:srgbClr val="8B878B"/>
      </a:accent6>
      <a:hlink>
        <a:srgbClr val="FEA302"/>
      </a:hlink>
      <a:folHlink>
        <a:srgbClr val="FEA3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2400" dirty="0" smtClean="0">
            <a:solidFill>
              <a:srgbClr val="505050"/>
            </a:solidFill>
            <a:latin typeface="Aileron" charset="0"/>
            <a:ea typeface="Aileron" charset="0"/>
            <a:cs typeface="Aileron" charset="0"/>
          </a:defRPr>
        </a:defPPr>
      </a:lstStyle>
    </a:txDef>
  </a:objectDefaults>
  <a:extraClrSchemeLst/>
  <a:extLst>
    <a:ext uri="{05A4C25C-085E-4340-85A3-A5531E510DB2}">
      <thm15:themeFamily xmlns:thm15="http://schemas.microsoft.com/office/thememl/2012/main" name="test1" id="{6EE5619C-8EAA-A44B-80F2-E23E4FCA5203}" vid="{AB7894ED-5683-8E4A-9ED0-7D17E9D41A6D}"/>
    </a:ext>
  </a:ext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GUCONNECT_template_v2-good</Template>
  <TotalTime>7018</TotalTime>
  <Words>19972</Words>
  <Application>Microsoft Office PowerPoint</Application>
  <PresentationFormat>Widescreen</PresentationFormat>
  <Paragraphs>4598</Paragraphs>
  <Slides>106</Slides>
  <Notes>28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106</vt:i4>
      </vt:variant>
    </vt:vector>
  </HeadingPairs>
  <TitlesOfParts>
    <vt:vector size="120" baseType="lpstr">
      <vt:lpstr>Aileron</vt:lpstr>
      <vt:lpstr>Arial</vt:lpstr>
      <vt:lpstr>Arial Narrow</vt:lpstr>
      <vt:lpstr>BlinkMacSystemFont</vt:lpstr>
      <vt:lpstr>Calibri</vt:lpstr>
      <vt:lpstr>HelveticaNeue-Bold</vt:lpstr>
      <vt:lpstr>HelveticaNeue-Roman</vt:lpstr>
      <vt:lpstr>Lucida Grande</vt:lpstr>
      <vt:lpstr>MinionPro-Regular</vt:lpstr>
      <vt:lpstr>News Gothic MT</vt:lpstr>
      <vt:lpstr>PT Sans Narrow</vt:lpstr>
      <vt:lpstr>SegoeUI</vt:lpstr>
      <vt:lpstr>Thème Office</vt:lpstr>
      <vt:lpstr>1_Thème Office</vt:lpstr>
      <vt:lpstr>PowerPoint Presentation</vt:lpstr>
      <vt:lpstr>Experts Knowledge Share  Appropriate selection of patients for 1st line monotherapy in advanced or unresectable HCC and treatment management in relation with AEs  Prof. Richard Finn (USA)  Dr. Mohamed Bouattour (France) Prof. James J. Harding (USA) Dr. Su Pin Choo (Singapore)   Friday January 28th  2022</vt:lpstr>
      <vt:lpstr>Introducing the scientific committee</vt:lpstr>
      <vt:lpstr>Disclaimer</vt:lpstr>
      <vt:lpstr>EXPERTS KNOWLEDGE SHARE  Educational objectives</vt:lpstr>
      <vt:lpstr>Experts Knowledge share Agenda</vt:lpstr>
      <vt:lpstr>Who Can Benefit from VEGFR-TKI Monotherapy Today?</vt:lpstr>
      <vt:lpstr>Disclosures</vt:lpstr>
      <vt:lpstr>Barcelona Clinic Liver Cancer (BCLC) Staging and Treatment Strategy1</vt:lpstr>
      <vt:lpstr>Pivotal Trials Demonstrated OS Benefit with Sorafenib in HCC </vt:lpstr>
      <vt:lpstr>FDA-Approved Systemic Therapy for Advanced HCC</vt:lpstr>
      <vt:lpstr>Lenvatinib: REFLECT Study</vt:lpstr>
      <vt:lpstr>REFLECT Study- Study design</vt:lpstr>
      <vt:lpstr>REFLECT Study- overall survival</vt:lpstr>
      <vt:lpstr>PowerPoint Presentation</vt:lpstr>
      <vt:lpstr>REFLECT Study - PFS</vt:lpstr>
      <vt:lpstr>Tumor assessments: Lenvatinib</vt:lpstr>
      <vt:lpstr>Tumor assessments: Sorafenib</vt:lpstr>
      <vt:lpstr>OS by OR for the Overall REFLECT Population </vt:lpstr>
      <vt:lpstr>REFLECT Study – Most frequent TEAEs (&gt;15%)</vt:lpstr>
      <vt:lpstr>REFLECT: Adverse Events and Outcome</vt:lpstr>
      <vt:lpstr>REFLECT: association between AEs of interest and OS</vt:lpstr>
      <vt:lpstr>REFLECT: Pharmacodynamic serum Biomarkers </vt:lpstr>
      <vt:lpstr>IMbrave150 - Study Design</vt:lpstr>
      <vt:lpstr>IMbrave150 - Baseline patient characteristics (ITT)a</vt:lpstr>
      <vt:lpstr>IMbrave150 Trial Key Efficacy Data: Updated OS and PFS</vt:lpstr>
      <vt:lpstr>Updated response and duration of response</vt:lpstr>
      <vt:lpstr>Adverse Events From Any Cause</vt:lpstr>
      <vt:lpstr>All-cause AEs: ≥ 10% frequency in either arm and &gt; 5% difference between arms</vt:lpstr>
      <vt:lpstr>TRAEs: ≥ 10% any grade in either arm</vt:lpstr>
      <vt:lpstr>Serious AEs ≥ 2% in Either Arm </vt:lpstr>
      <vt:lpstr>Bleeding events</vt:lpstr>
      <vt:lpstr>Median OS of 26 Months From First Sorafenib  Dose to Death in RESORCE study</vt:lpstr>
      <vt:lpstr>Treatment Strategy in the Management of HCC in 2021</vt:lpstr>
      <vt:lpstr>Conclusions</vt:lpstr>
      <vt:lpstr>Acknowledgements</vt:lpstr>
      <vt:lpstr>What did we learn from the real-world data? What can we translate into clinical practice? </vt:lpstr>
      <vt:lpstr>Disclosures</vt:lpstr>
      <vt:lpstr>Systemic therapy for advanced HCC: a new paradigm a new first-line of standard of care  </vt:lpstr>
      <vt:lpstr>The ASCO recommend to use sorafenib or Lenvatinib for patients who cannot be treated with atezolizumab + bevacizumab1</vt:lpstr>
      <vt:lpstr>TKIs in the treatment of patients with HCC, including sorafenib and lenvatinib, still have room in the therapeutic arsenal in patients with advanced hcc</vt:lpstr>
      <vt:lpstr>TKIs for advanced HCC</vt:lpstr>
      <vt:lpstr>Learning from several years of experience with sorafenib in advanced HCC</vt:lpstr>
      <vt:lpstr>Real world data of sorafenib: the international prospective phase IV trial GIDEON</vt:lpstr>
      <vt:lpstr>Sorafenib results according to the Child-Pugh scores: data from the Gideon Study</vt:lpstr>
      <vt:lpstr>Sorafenib as first-line in Child-Pugh B – HCC patients: Meta-analysis results   </vt:lpstr>
      <vt:lpstr>Real-world effectiveness of first-line lenvatinib for advanced HCC </vt:lpstr>
      <vt:lpstr>The Real-life Practice Experts for HCC (RELPEC) Study Group and HCC: Lenvatinb in Japanese patients</vt:lpstr>
      <vt:lpstr>Real-World effectiveness of lenvatinib in patients with advanced HCC in Korean patients</vt:lpstr>
      <vt:lpstr>Real-World lenvatinib versus sorafenib in patients with advanced HCC – overall survival</vt:lpstr>
      <vt:lpstr>Effect of toxicity on prognosis in patients treated with sorafenib</vt:lpstr>
      <vt:lpstr>Multidisciplinary tumor board</vt:lpstr>
      <vt:lpstr>conclusions</vt:lpstr>
      <vt:lpstr>Treating patients with VEGFR-TKI monotherapy: What are the treatment related Aes and how to manage them? </vt:lpstr>
      <vt:lpstr>Disclosures</vt:lpstr>
      <vt:lpstr>Rapidly Evolving Treatment Landscape for Advanced HCC</vt:lpstr>
      <vt:lpstr>Available TKI/Antiangiogenics FOR Advanced HCC Patients </vt:lpstr>
      <vt:lpstr>Angiogenesis as a Therapeutic Target in HCC</vt:lpstr>
      <vt:lpstr>Drug Class Adverse Effects</vt:lpstr>
      <vt:lpstr>Common Aes of Antiangiogenic Treatment in HCC</vt:lpstr>
      <vt:lpstr>Time Course of TKI Associated AEs</vt:lpstr>
      <vt:lpstr>TKI-Associated Dermatologic Toxicity</vt:lpstr>
      <vt:lpstr>Key Management Options</vt:lpstr>
      <vt:lpstr>Prophylactic effect of urea-based cream on sorafenib-associated HFSR</vt:lpstr>
      <vt:lpstr>TKI Associated Cardiovascular Complications</vt:lpstr>
      <vt:lpstr>Management Considerations</vt:lpstr>
      <vt:lpstr>Treatment-Emergent Bleeding with TKIs </vt:lpstr>
      <vt:lpstr>Delayed Wound Healing, Perforation, or Fistula  </vt:lpstr>
      <vt:lpstr>Gastrointestinal Toxicity with TKI </vt:lpstr>
      <vt:lpstr>Investigational Dose Titrations or Dose Attenuation Strategies   </vt:lpstr>
      <vt:lpstr>Example of PROSPECTIVE Dose titration strategy in Colorectal cancer with regorafenib </vt:lpstr>
      <vt:lpstr>Conclusions </vt:lpstr>
      <vt:lpstr>Latest updates in HCC from ASCO GI 2022  - HIMALAYA study - KN 394 trial  - LAUNCH study  Dr. Su Pin Choo Medical Oncologist, Curie Oncology Singapore, National Cancer Centre Singapore  </vt:lpstr>
      <vt:lpstr>HIMALAYA study design</vt:lpstr>
      <vt:lpstr>HIMALAYA objectives and statistical design</vt:lpstr>
      <vt:lpstr>Baseline characteristics</vt:lpstr>
      <vt:lpstr>Subsequent anticancer therapies</vt:lpstr>
      <vt:lpstr>Primary objective: overall survival for STRIDE vs sorafenib</vt:lpstr>
      <vt:lpstr>PowerPoint Presentation</vt:lpstr>
      <vt:lpstr>Safety and tolerability</vt:lpstr>
      <vt:lpstr>Treatment-related hepatic or hemorrhage  smq events</vt:lpstr>
      <vt:lpstr>Immune-mediated adverse events</vt:lpstr>
      <vt:lpstr>Conclusions</vt:lpstr>
      <vt:lpstr>1st Line combination therapies in advanced HCC</vt:lpstr>
      <vt:lpstr>1st Line Combination therapies for advanced HCC: outcomes</vt:lpstr>
      <vt:lpstr>My thoughts</vt:lpstr>
      <vt:lpstr>Pembrolizumab Plus Best Supportive Care Vs Placebo Plus Best Supportive Care as   2nd -line Therapy in Patients in Asia With Advanced hcc: Phase 3 KEYNOTE-394 Study</vt:lpstr>
      <vt:lpstr>KEYNOTE-394 Study Design (NCT03062358) and Statistical Considerations</vt:lpstr>
      <vt:lpstr>PowerPoint Presentation</vt:lpstr>
      <vt:lpstr>Overall Survival Based on Meta-Analysis of KEYNOTE-394 and KEYNOTE-240</vt:lpstr>
      <vt:lpstr>Adverse Event Summary</vt:lpstr>
      <vt:lpstr>Summary and Conclusions</vt:lpstr>
      <vt:lpstr>2L immune checkpoint blockers in advanced HCC</vt:lpstr>
      <vt:lpstr>My thoughts</vt:lpstr>
      <vt:lpstr>Lenvatinib plus TransArterial Chemoembolization versUs Lenvatinib alone as 1st-line treatmeNt for Primary AdvanCed Hcc:  A Phase 3, Multicenter, Randomized Controlled Trial (LAUNCH)</vt:lpstr>
      <vt:lpstr>Schematic Diagram</vt:lpstr>
      <vt:lpstr>Baseline Characteristics</vt:lpstr>
      <vt:lpstr>Tumor Response</vt:lpstr>
      <vt:lpstr>Survival Outcome</vt:lpstr>
      <vt:lpstr>Adverse Event</vt:lpstr>
      <vt:lpstr>TACE Administration</vt:lpstr>
      <vt:lpstr>My thoughts</vt:lpstr>
      <vt:lpstr>A look to future treatments and closing remarks</vt:lpstr>
      <vt:lpstr>Treatment Strategy in the Management of HCC 2021 and Beyond</vt:lpstr>
      <vt:lpstr>REACH HCC CONNECT VIA  TWITTER, LINKEDIN, VIMEO &amp; EMAIL OR VISIT THE GROUP’S WEBSITE https://hccconnect.cor2ed.com/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Peter Wallich</cp:lastModifiedBy>
  <cp:revision>618</cp:revision>
  <cp:lastPrinted>2021-02-16T13:38:50Z</cp:lastPrinted>
  <dcterms:created xsi:type="dcterms:W3CDTF">2016-10-14T09:38:18Z</dcterms:created>
  <dcterms:modified xsi:type="dcterms:W3CDTF">2022-02-17T14:28:45Z</dcterms:modified>
</cp:coreProperties>
</file>