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3"/>
  </p:notesMasterIdLst>
  <p:sldIdLst>
    <p:sldId id="256" r:id="rId3"/>
    <p:sldId id="275" r:id="rId4"/>
    <p:sldId id="12266" r:id="rId5"/>
    <p:sldId id="5319" r:id="rId6"/>
    <p:sldId id="5275" r:id="rId7"/>
    <p:sldId id="5257" r:id="rId8"/>
    <p:sldId id="5261" r:id="rId9"/>
    <p:sldId id="5264" r:id="rId10"/>
    <p:sldId id="5262" r:id="rId11"/>
    <p:sldId id="5258" r:id="rId12"/>
    <p:sldId id="5263" r:id="rId13"/>
    <p:sldId id="5265" r:id="rId14"/>
    <p:sldId id="5267" r:id="rId15"/>
    <p:sldId id="5266" r:id="rId16"/>
    <p:sldId id="5269" r:id="rId17"/>
    <p:sldId id="12268" r:id="rId18"/>
    <p:sldId id="5270" r:id="rId19"/>
    <p:sldId id="12267" r:id="rId20"/>
    <p:sldId id="278" r:id="rId21"/>
    <p:sldId id="12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1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9595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93</c:v>
                </c:pt>
                <c:pt idx="1">
                  <c:v>72</c:v>
                </c:pt>
                <c:pt idx="2">
                  <c:v>63</c:v>
                </c:pt>
                <c:pt idx="3">
                  <c:v>46</c:v>
                </c:pt>
                <c:pt idx="4">
                  <c:v>32</c:v>
                </c:pt>
                <c:pt idx="5">
                  <c:v>29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EB-ED4E-8128-CE28EB213D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886810368"/>
        <c:axId val="612265776"/>
      </c:barChart>
      <c:catAx>
        <c:axId val="88681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59595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265776"/>
        <c:crosses val="autoZero"/>
        <c:auto val="1"/>
        <c:lblAlgn val="ctr"/>
        <c:lblOffset val="100"/>
        <c:noMultiLvlLbl val="0"/>
      </c:catAx>
      <c:valAx>
        <c:axId val="612265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595959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681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6B6D3-55D7-437F-AA53-F7F71C13F7A9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B7F04-F5C8-4B00-AC47-FAC71118D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29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C2A06-9CFC-4017-A78E-791E0662E31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555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13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10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C2A06-9CFC-4017-A78E-791E0662E31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C2A06-9CFC-4017-A78E-791E0662E31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229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C2A06-9CFC-4017-A78E-791E0662E31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638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C2A06-9CFC-4017-A78E-791E0662E31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853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https://www.ncbi.nlm.nih.gov/pmc/articles/PMC7336112/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C2A06-9CFC-4017-A78E-791E0662E31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41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C2A06-9CFC-4017-A78E-791E0662E31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028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C2A06-9CFC-4017-A78E-791E0662E31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401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C2A06-9CFC-4017-A78E-791E0662E31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5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59829" y="2524264"/>
            <a:ext cx="7632171" cy="1824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43872" y="2852936"/>
            <a:ext cx="724812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rgbClr val="2765B0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43872" y="3621021"/>
            <a:ext cx="724812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2536010"/>
            <a:ext cx="623392" cy="1824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A75094-5626-8643-BFC3-3FD82538D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73" y="2448285"/>
            <a:ext cx="3628255" cy="20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23795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Separator Pal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0A1DB8-29E5-3B40-9F48-4C2C7A2E5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731846" y="1142244"/>
            <a:ext cx="4728308" cy="4573512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A5131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Click and Modify </a:t>
            </a:r>
            <a:br>
              <a:rPr lang="en-GB" noProof="0" dirty="0"/>
            </a:br>
            <a:r>
              <a:rPr lang="en-GB" noProof="0" dirty="0"/>
              <a:t>the text</a:t>
            </a: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81794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separator pal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40A2D-DA63-B14B-8D6A-6668AAD5CD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731846" y="1142244"/>
            <a:ext cx="4728308" cy="4573512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accent1"/>
                </a:solidFill>
                <a:latin typeface="+mj-lt"/>
                <a:ea typeface="PT Sans Narrow" charset="-52"/>
                <a:cs typeface="PT Sans Narrow" charset="-52"/>
              </a:defRPr>
            </a:lvl1pPr>
          </a:lstStyle>
          <a:p>
            <a:r>
              <a:rPr lang="en-GB" dirty="0"/>
              <a:t>Click and </a:t>
            </a:r>
            <a:r>
              <a:rPr lang="en-GB" noProof="0" dirty="0"/>
              <a:t>Modify</a:t>
            </a:r>
            <a:r>
              <a:rPr lang="en-GB" dirty="0"/>
              <a:t> the text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41675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eparator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96542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separator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029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E33-A8A5-6D44-A677-BCC2C15CE83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38306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F046E0A4-E965-4C18-8444-05C49D8DD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E0BFF55-A527-48E6-AAD6-78DF86EF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83783C9-4323-6747-8FD8-E56C757F490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085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430386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2132856"/>
            <a:ext cx="10963200" cy="3816424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7BED270-F252-40E9-B649-31059F16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2C97B588-8F7E-484F-9C45-CC6F089B2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7C00BCC-CDB0-1747-9839-2B0BC92369C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4717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aseline="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="0" i="0" baseline="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610BCDA3-369C-43C8-A135-679B9AC3D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D6C52-376B-EC4D-A102-C2D5ACBD778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384609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412876"/>
            <a:ext cx="5181600" cy="44727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4DDB2A-D091-4603-B954-F1F7415B585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2" y="1412876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66B5AD6-CE67-4BBC-9EB2-93460D1C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0221FD13-185B-46DF-BA72-E12DA2E55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B47DB74-212D-5541-AC00-976E544E69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458089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62B263-5EE9-4AEE-8654-DD3CA21ACE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184" y="1412876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1C97C1-EB70-41CB-8E10-ED8420DF6B3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2" y="1412876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D0C9F4F-B9B1-48AF-B0EA-B2DC04A9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D4634937-A53D-4397-98D3-B9CB08300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6FD9B80-D146-1044-B338-AD9EF87ACAC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32180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325" y="218242"/>
            <a:ext cx="9793088" cy="7680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latinLnBrk="0">
              <a:buNone/>
              <a:defRPr sz="2933" b="1" baseline="0">
                <a:solidFill>
                  <a:srgbClr val="2765B0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8043" y="1089693"/>
            <a:ext cx="10232501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9997E85-1B0A-47BD-A027-80F402C2D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110316"/>
            <a:ext cx="1583499" cy="87672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A70EC-45D7-D14E-BDC2-E4F9F7FB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25" y="1316767"/>
            <a:ext cx="10945283" cy="4704523"/>
          </a:xfrm>
          <a:prstGeom prst="rect">
            <a:avLst/>
          </a:prstGeom>
        </p:spPr>
        <p:txBody>
          <a:bodyPr lIns="0" tIns="0" rIns="0" bIns="0"/>
          <a:lstStyle>
            <a:lvl1pPr marL="355591" indent="-355591" latinLnBrk="0">
              <a:spcBef>
                <a:spcPts val="12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 sz="2400">
                <a:solidFill>
                  <a:srgbClr val="595959"/>
                </a:solidFill>
              </a:defRPr>
            </a:lvl1pPr>
            <a:lvl2pPr marL="893211" indent="-357708" latinLnBrk="0">
              <a:buClr>
                <a:schemeClr val="tx1"/>
              </a:buClr>
              <a:tabLst/>
              <a:defRPr sz="2133">
                <a:solidFill>
                  <a:srgbClr val="595959"/>
                </a:solidFill>
              </a:defRPr>
            </a:lvl2pPr>
            <a:lvl3pPr latinLnBrk="0">
              <a:buClr>
                <a:schemeClr val="tx1"/>
              </a:buClr>
              <a:defRPr sz="1867">
                <a:solidFill>
                  <a:srgbClr val="595959"/>
                </a:solidFill>
              </a:defRPr>
            </a:lvl3pPr>
            <a:lvl4pPr latinLnBrk="0">
              <a:buClr>
                <a:schemeClr val="tx1"/>
              </a:buClr>
              <a:defRPr sz="1867">
                <a:solidFill>
                  <a:srgbClr val="595959"/>
                </a:solidFill>
              </a:defRPr>
            </a:lvl4pPr>
            <a:lvl5pPr latinLnBrk="0">
              <a:buClr>
                <a:schemeClr val="tx1"/>
              </a:buClr>
              <a:defRPr sz="1867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AF35BC-32BB-684E-8F64-6C88C9D4B4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25" y="6487716"/>
            <a:ext cx="10944000" cy="20518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latinLnBrk="0">
              <a:buNone/>
              <a:defRPr sz="13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290994967"/>
      </p:ext>
    </p:extLst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62B263-5EE9-4AEE-8654-DD3CA21ACE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184" y="2276872"/>
            <a:ext cx="5186755" cy="3609128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1C97C1-EB70-41CB-8E10-ED8420DF6B3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2" y="2276872"/>
            <a:ext cx="5186755" cy="3609128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AFEDB953-883A-4AA5-8CB4-3BCDFAC17C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58414" y="1412776"/>
            <a:ext cx="5189793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5" name="Espace réservé du texte 16">
            <a:extLst>
              <a:ext uri="{FF2B5EF4-FFF2-40B4-BE49-F238E27FC236}">
                <a16:creationId xmlns:a16="http://schemas.microsoft.com/office/drawing/2014/main" id="{9BDE935D-F794-436A-87C3-56818AEA00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418" y="1412776"/>
            <a:ext cx="5189793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B6B0310D-A0F1-4B76-98F1-54EC3C47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8" name="Espace réservé du numéro de diapositive 6">
            <a:extLst>
              <a:ext uri="{FF2B5EF4-FFF2-40B4-BE49-F238E27FC236}">
                <a16:creationId xmlns:a16="http://schemas.microsoft.com/office/drawing/2014/main" id="{444C8659-EDDD-4772-9C1F-9B4636FE3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A7C5AF8-98A0-B048-A4E8-0123416983D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814472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d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flower&#10;&#10;Description automatically generated">
            <a:extLst>
              <a:ext uri="{FF2B5EF4-FFF2-40B4-BE49-F238E27FC236}">
                <a16:creationId xmlns:a16="http://schemas.microsoft.com/office/drawing/2014/main" id="{F896C351-016A-8E4D-89FB-9A6B64930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17605" r="56045" b="38171"/>
          <a:stretch/>
        </p:blipFill>
        <p:spPr>
          <a:xfrm>
            <a:off x="3606801" y="0"/>
            <a:ext cx="8585199" cy="724359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0C412A2F-4CDC-1A47-BA29-A159D7568AC4}"/>
              </a:ext>
            </a:extLst>
          </p:cNvPr>
          <p:cNvSpPr txBox="1">
            <a:spLocks/>
          </p:cNvSpPr>
          <p:nvPr userDrawn="1"/>
        </p:nvSpPr>
        <p:spPr>
          <a:xfrm>
            <a:off x="323528" y="4587992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Dr.</a:t>
            </a:r>
            <a:r>
              <a:rPr lang="en-GB" sz="18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Antoine Lacombe 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Pharm D, MBA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D042587-1B41-EB4F-9E45-B4C3E1176D83}"/>
              </a:ext>
            </a:extLst>
          </p:cNvPr>
          <p:cNvSpPr txBox="1">
            <a:spLocks/>
          </p:cNvSpPr>
          <p:nvPr userDrawn="1"/>
        </p:nvSpPr>
        <p:spPr>
          <a:xfrm>
            <a:off x="787828" y="499767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+41 79 529 42 79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46BB6AD-8300-814D-A8EC-B16F91D70D02}"/>
              </a:ext>
            </a:extLst>
          </p:cNvPr>
          <p:cNvSpPr txBox="1">
            <a:spLocks/>
          </p:cNvSpPr>
          <p:nvPr userDrawn="1"/>
        </p:nvSpPr>
        <p:spPr>
          <a:xfrm>
            <a:off x="787828" y="5440904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antoine.lacombe@cor2ed.com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B4292AE6-8E82-B04A-997F-55C39146070E}"/>
              </a:ext>
            </a:extLst>
          </p:cNvPr>
          <p:cNvSpPr txBox="1">
            <a:spLocks/>
          </p:cNvSpPr>
          <p:nvPr userDrawn="1"/>
        </p:nvSpPr>
        <p:spPr>
          <a:xfrm>
            <a:off x="348739" y="175850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CORONARY CONNECT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SWITZERLAND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F536C484-F9E9-4942-8B10-E577DE694BBD}"/>
              </a:ext>
            </a:extLst>
          </p:cNvPr>
          <p:cNvSpPr txBox="1">
            <a:spLocks/>
          </p:cNvSpPr>
          <p:nvPr userDrawn="1"/>
        </p:nvSpPr>
        <p:spPr>
          <a:xfrm>
            <a:off x="5087888" y="6322958"/>
            <a:ext cx="6959903" cy="1282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Heading to the heart of Independent Medical Education Since 2012</a:t>
            </a: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0424C751-9150-A74F-883C-1DE0CB7EECE8}"/>
              </a:ext>
            </a:extLst>
          </p:cNvPr>
          <p:cNvSpPr txBox="1">
            <a:spLocks/>
          </p:cNvSpPr>
          <p:nvPr userDrawn="1"/>
        </p:nvSpPr>
        <p:spPr>
          <a:xfrm>
            <a:off x="323528" y="2942991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Dr.</a:t>
            </a:r>
            <a:r>
              <a:rPr lang="en-GB" sz="18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8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Froukje</a:t>
            </a:r>
            <a:r>
              <a:rPr lang="en-GB" sz="18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8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Sosef</a:t>
            </a:r>
            <a:r>
              <a:rPr lang="en-GB" sz="18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MD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680EF91A-0532-1C43-89DA-62456C3ABCA2}"/>
              </a:ext>
            </a:extLst>
          </p:cNvPr>
          <p:cNvSpPr txBox="1">
            <a:spLocks/>
          </p:cNvSpPr>
          <p:nvPr userDrawn="1"/>
        </p:nvSpPr>
        <p:spPr>
          <a:xfrm>
            <a:off x="787828" y="335267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+31 6 2324 3636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A7D60FA7-5AFF-6B4D-8D4B-07DC737149D2}"/>
              </a:ext>
            </a:extLst>
          </p:cNvPr>
          <p:cNvSpPr txBox="1">
            <a:spLocks/>
          </p:cNvSpPr>
          <p:nvPr userDrawn="1"/>
        </p:nvSpPr>
        <p:spPr>
          <a:xfrm>
            <a:off x="787828" y="379590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froukje.sosef@cor2ed.com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21C8B1-8BE4-114E-9BF1-00B721DB91F6}"/>
              </a:ext>
            </a:extLst>
          </p:cNvPr>
          <p:cNvGrpSpPr/>
          <p:nvPr userDrawn="1"/>
        </p:nvGrpSpPr>
        <p:grpSpPr>
          <a:xfrm>
            <a:off x="418902" y="3378306"/>
            <a:ext cx="356400" cy="356400"/>
            <a:chOff x="761970" y="3386221"/>
            <a:chExt cx="356400" cy="3564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2B77D25-8FE9-3840-B127-1CFB29C91F60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 descr="Speaker Phone">
              <a:extLst>
                <a:ext uri="{FF2B5EF4-FFF2-40B4-BE49-F238E27FC236}">
                  <a16:creationId xmlns:a16="http://schemas.microsoft.com/office/drawing/2014/main" id="{0D6087A1-B676-F641-9BE0-07497AE431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992E15-9E0E-734E-85B2-C9679C855B90}"/>
              </a:ext>
            </a:extLst>
          </p:cNvPr>
          <p:cNvGrpSpPr/>
          <p:nvPr userDrawn="1"/>
        </p:nvGrpSpPr>
        <p:grpSpPr>
          <a:xfrm>
            <a:off x="417732" y="3810727"/>
            <a:ext cx="356400" cy="356400"/>
            <a:chOff x="417732" y="3810727"/>
            <a:chExt cx="356400" cy="3564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F111E8E-8ADF-6648-BC7C-0BB94071DAC0}"/>
                </a:ext>
              </a:extLst>
            </p:cNvPr>
            <p:cNvSpPr/>
            <p:nvPr userDrawn="1"/>
          </p:nvSpPr>
          <p:spPr>
            <a:xfrm>
              <a:off x="417732" y="3810727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 descr="Envelope">
              <a:extLst>
                <a:ext uri="{FF2B5EF4-FFF2-40B4-BE49-F238E27FC236}">
                  <a16:creationId xmlns:a16="http://schemas.microsoft.com/office/drawing/2014/main" id="{E8745F18-2591-BD4E-8342-F45BA507D5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5066" y="3867430"/>
              <a:ext cx="239704" cy="2397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C09BE3-9A78-944C-8D99-FB28F30FFCAC}"/>
              </a:ext>
            </a:extLst>
          </p:cNvPr>
          <p:cNvGrpSpPr/>
          <p:nvPr userDrawn="1"/>
        </p:nvGrpSpPr>
        <p:grpSpPr>
          <a:xfrm>
            <a:off x="423995" y="5024095"/>
            <a:ext cx="356400" cy="356400"/>
            <a:chOff x="761970" y="3386221"/>
            <a:chExt cx="356400" cy="3564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B7F37FE-94D0-C841-904A-AB2AE9FD64B6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 descr="Speaker Phone">
              <a:extLst>
                <a:ext uri="{FF2B5EF4-FFF2-40B4-BE49-F238E27FC236}">
                  <a16:creationId xmlns:a16="http://schemas.microsoft.com/office/drawing/2014/main" id="{A7B7AE75-88B3-2849-8275-6CEB10F0FB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4ACB46-99E3-FE4C-A4C3-FD8B90C4500E}"/>
              </a:ext>
            </a:extLst>
          </p:cNvPr>
          <p:cNvGrpSpPr/>
          <p:nvPr userDrawn="1"/>
        </p:nvGrpSpPr>
        <p:grpSpPr>
          <a:xfrm>
            <a:off x="422825" y="5456516"/>
            <a:ext cx="356400" cy="356400"/>
            <a:chOff x="422825" y="5456516"/>
            <a:chExt cx="356400" cy="3564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ABBE4E6-0BCB-6043-953E-5510B682C084}"/>
                </a:ext>
              </a:extLst>
            </p:cNvPr>
            <p:cNvSpPr/>
            <p:nvPr userDrawn="1"/>
          </p:nvSpPr>
          <p:spPr>
            <a:xfrm>
              <a:off x="422825" y="5456516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34" descr="Envelope">
              <a:extLst>
                <a:ext uri="{FF2B5EF4-FFF2-40B4-BE49-F238E27FC236}">
                  <a16:creationId xmlns:a16="http://schemas.microsoft.com/office/drawing/2014/main" id="{3F1C20CC-B483-EC4C-8AA3-DFEBB4FF9F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2343" y="5512255"/>
              <a:ext cx="239704" cy="2397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5BD653-DFC4-174D-A336-74D1D6FB4BC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0256" y="739854"/>
            <a:ext cx="2281465" cy="7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440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8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03C750"/>
                </a:solidFill>
                <a:latin typeface="PT Sans Narrow" charset="-52"/>
                <a:ea typeface="PT Sans Narrow" charset="-52"/>
                <a:cs typeface="PT Sans Narrow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3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D8298"/>
                </a:solidFill>
                <a:latin typeface="PT Sans Narrow" charset="-52"/>
                <a:ea typeface="PT Sans Narrow" charset="-52"/>
                <a:cs typeface="PT Sans Narrow" charset="-52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13"/>
          </p:nvPr>
        </p:nvSpPr>
        <p:spPr>
          <a:xfrm>
            <a:off x="620184" y="6356353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PT Sans Narrow"/>
                <a:cs typeface="PT Sans Narrow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20184" y="1987199"/>
            <a:ext cx="1096221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3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66" y="1355959"/>
            <a:ext cx="11175999" cy="47368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08001" y="6172200"/>
            <a:ext cx="5486400" cy="533400"/>
          </a:xfrm>
        </p:spPr>
        <p:txBody>
          <a:bodyPr anchor="b"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97599" y="6172200"/>
            <a:ext cx="5486400" cy="533400"/>
          </a:xfrm>
        </p:spPr>
        <p:txBody>
          <a:bodyPr anchor="b"/>
          <a:lstStyle>
            <a:lvl1pPr marL="0" indent="0" algn="r">
              <a:buNone/>
              <a:defRPr sz="11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02394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5EBDF3-CB81-854B-96C8-F2908B012F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06D98C-36A4-6149-AD79-E1AB02BC40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1A378C-8E65-B846-BD7F-78613711F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CD9C2614-E90E-E043-AEBC-FCB324481C6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83403025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"/>
          <p:cNvSpPr>
            <a:spLocks noGrp="1"/>
          </p:cNvSpPr>
          <p:nvPr>
            <p:ph type="title"/>
          </p:nvPr>
        </p:nvSpPr>
        <p:spPr>
          <a:xfrm>
            <a:off x="610041" y="274544"/>
            <a:ext cx="10972031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62309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100977" y="3434963"/>
            <a:ext cx="3048000" cy="3423036"/>
          </a:xfrm>
          <a:prstGeom prst="rect">
            <a:avLst/>
          </a:prstGeom>
          <a:solidFill>
            <a:srgbClr val="EE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E7197A-A922-714A-8133-9D5F2C31283D}"/>
              </a:ext>
            </a:extLst>
          </p:cNvPr>
          <p:cNvSpPr/>
          <p:nvPr userDrawn="1"/>
        </p:nvSpPr>
        <p:spPr>
          <a:xfrm>
            <a:off x="9147363" y="932394"/>
            <a:ext cx="3048000" cy="2506437"/>
          </a:xfrm>
          <a:prstGeom prst="rect">
            <a:avLst/>
          </a:prstGeom>
          <a:solidFill>
            <a:srgbClr val="EE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3C5D6E-A789-C847-98A5-A1F35734C87C}"/>
              </a:ext>
            </a:extLst>
          </p:cNvPr>
          <p:cNvSpPr/>
          <p:nvPr userDrawn="1"/>
        </p:nvSpPr>
        <p:spPr>
          <a:xfrm>
            <a:off x="9144000" y="5901788"/>
            <a:ext cx="3048000" cy="949800"/>
          </a:xfrm>
          <a:prstGeom prst="rect">
            <a:avLst/>
          </a:prstGeom>
          <a:solidFill>
            <a:srgbClr val="27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C4D4D5-9DA8-9D45-B2F1-B7E763CCACF7}"/>
              </a:ext>
            </a:extLst>
          </p:cNvPr>
          <p:cNvSpPr/>
          <p:nvPr userDrawn="1"/>
        </p:nvSpPr>
        <p:spPr>
          <a:xfrm>
            <a:off x="3070120" y="5908199"/>
            <a:ext cx="3048000" cy="949800"/>
          </a:xfrm>
          <a:prstGeom prst="rect">
            <a:avLst/>
          </a:prstGeom>
          <a:solidFill>
            <a:srgbClr val="27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67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B2B49B-B051-9D4B-BBA1-0628C80A5693}"/>
              </a:ext>
            </a:extLst>
          </p:cNvPr>
          <p:cNvSpPr/>
          <p:nvPr userDrawn="1"/>
        </p:nvSpPr>
        <p:spPr>
          <a:xfrm>
            <a:off x="9144000" y="5901788"/>
            <a:ext cx="3048000" cy="949800"/>
          </a:xfrm>
          <a:prstGeom prst="rect">
            <a:avLst/>
          </a:prstGeom>
          <a:solidFill>
            <a:srgbClr val="27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22" name="Image 48">
            <a:extLst>
              <a:ext uri="{FF2B5EF4-FFF2-40B4-BE49-F238E27FC236}">
                <a16:creationId xmlns:a16="http://schemas.microsoft.com/office/drawing/2014/main" id="{5B54A4ED-7B5C-C746-9128-2D7E58907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0" t="-1" b="34573"/>
          <a:stretch/>
        </p:blipFill>
        <p:spPr>
          <a:xfrm>
            <a:off x="6096001" y="5925278"/>
            <a:ext cx="3045137" cy="962844"/>
          </a:xfrm>
          <a:prstGeom prst="rect">
            <a:avLst/>
          </a:prstGeom>
        </p:spPr>
      </p:pic>
      <p:pic>
        <p:nvPicPr>
          <p:cNvPr id="23" name="Image 49">
            <a:extLst>
              <a:ext uri="{FF2B5EF4-FFF2-40B4-BE49-F238E27FC236}">
                <a16:creationId xmlns:a16="http://schemas.microsoft.com/office/drawing/2014/main" id="{1434D916-0D59-3A48-BA22-4508B4581E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75" y="5939499"/>
            <a:ext cx="3069859" cy="90990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9D6D7AF-E0C3-AD4D-A3A6-82E0CF709BB7}"/>
              </a:ext>
            </a:extLst>
          </p:cNvPr>
          <p:cNvSpPr/>
          <p:nvPr userDrawn="1"/>
        </p:nvSpPr>
        <p:spPr>
          <a:xfrm>
            <a:off x="14747" y="3433062"/>
            <a:ext cx="3048000" cy="2506437"/>
          </a:xfrm>
          <a:prstGeom prst="rect">
            <a:avLst/>
          </a:prstGeom>
          <a:solidFill>
            <a:srgbClr val="EE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i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55514C3-BB86-B841-97B7-00CB07F2346F}"/>
              </a:ext>
            </a:extLst>
          </p:cNvPr>
          <p:cNvSpPr txBox="1"/>
          <p:nvPr userDrawn="1"/>
        </p:nvSpPr>
        <p:spPr>
          <a:xfrm>
            <a:off x="6134609" y="4430883"/>
            <a:ext cx="300652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Thursday, December 3</a:t>
            </a:r>
          </a:p>
          <a:p>
            <a:pPr algn="ctr"/>
            <a:r>
              <a:rPr lang="en-US" altLang="ko-KR" sz="18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16:00-19:00</a:t>
            </a:r>
            <a:endParaRPr lang="ko-KR" altLang="en-US" sz="2133" i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8AE813-E01D-7042-85AE-36CF85DE44D1}"/>
              </a:ext>
            </a:extLst>
          </p:cNvPr>
          <p:cNvSpPr txBox="1"/>
          <p:nvPr userDrawn="1"/>
        </p:nvSpPr>
        <p:spPr>
          <a:xfrm>
            <a:off x="7374" y="-38599"/>
            <a:ext cx="12177253" cy="95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267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Title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4FC97D-4F0D-334E-9E30-9DB70EE08023}"/>
              </a:ext>
            </a:extLst>
          </p:cNvPr>
          <p:cNvSpPr/>
          <p:nvPr userDrawn="1"/>
        </p:nvSpPr>
        <p:spPr>
          <a:xfrm>
            <a:off x="3048000" y="917582"/>
            <a:ext cx="3048000" cy="2515479"/>
          </a:xfrm>
          <a:prstGeom prst="rect">
            <a:avLst/>
          </a:prstGeom>
          <a:solidFill>
            <a:srgbClr val="27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6D361-F3BC-E949-AD5D-52836E0E5A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74" y="4265625"/>
            <a:ext cx="2472116" cy="991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20C571-73A0-254B-95F6-2A62798F8C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" y="1397774"/>
            <a:ext cx="3007985" cy="1667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0ABD31-CBDD-9F44-9888-BF50F2E151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r="13313" b="13387"/>
          <a:stretch/>
        </p:blipFill>
        <p:spPr>
          <a:xfrm>
            <a:off x="9840416" y="3581701"/>
            <a:ext cx="1728192" cy="2193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3A2F4-AE82-2A4E-92DA-0912CFBA1EA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43" y="1188630"/>
            <a:ext cx="2036891" cy="1970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69189A-D72A-664B-983F-272F8D6E78F0}"/>
              </a:ext>
            </a:extLst>
          </p:cNvPr>
          <p:cNvGrpSpPr/>
          <p:nvPr userDrawn="1"/>
        </p:nvGrpSpPr>
        <p:grpSpPr>
          <a:xfrm>
            <a:off x="3583699" y="1229352"/>
            <a:ext cx="1976603" cy="1891936"/>
            <a:chOff x="2635524" y="895123"/>
            <a:chExt cx="1482452" cy="1418952"/>
          </a:xfrm>
          <a:solidFill>
            <a:srgbClr val="FFC000"/>
          </a:solidFill>
        </p:grpSpPr>
        <p:sp>
          <p:nvSpPr>
            <p:cNvPr id="3" name="5-Point Star 2">
              <a:extLst>
                <a:ext uri="{FF2B5EF4-FFF2-40B4-BE49-F238E27FC236}">
                  <a16:creationId xmlns:a16="http://schemas.microsoft.com/office/drawing/2014/main" id="{055B5E89-91D7-0F4B-B2E2-0A79D0F12B05}"/>
                </a:ext>
              </a:extLst>
            </p:cNvPr>
            <p:cNvSpPr/>
            <p:nvPr userDrawn="1"/>
          </p:nvSpPr>
          <p:spPr>
            <a:xfrm>
              <a:off x="2949849" y="977673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9" name="5-Point Star 28">
              <a:extLst>
                <a:ext uri="{FF2B5EF4-FFF2-40B4-BE49-F238E27FC236}">
                  <a16:creationId xmlns:a16="http://schemas.microsoft.com/office/drawing/2014/main" id="{11D82BF8-89D3-EF47-8627-FD2792B3CAE9}"/>
                </a:ext>
              </a:extLst>
            </p:cNvPr>
            <p:cNvSpPr/>
            <p:nvPr userDrawn="1"/>
          </p:nvSpPr>
          <p:spPr>
            <a:xfrm>
              <a:off x="3270524" y="895123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0" name="5-Point Star 29">
              <a:extLst>
                <a:ext uri="{FF2B5EF4-FFF2-40B4-BE49-F238E27FC236}">
                  <a16:creationId xmlns:a16="http://schemas.microsoft.com/office/drawing/2014/main" id="{DF738F1C-24C8-604F-A92B-C0492F55E1EA}"/>
                </a:ext>
              </a:extLst>
            </p:cNvPr>
            <p:cNvSpPr/>
            <p:nvPr userDrawn="1"/>
          </p:nvSpPr>
          <p:spPr>
            <a:xfrm>
              <a:off x="3591199" y="977673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1" name="5-Point Star 30">
              <a:extLst>
                <a:ext uri="{FF2B5EF4-FFF2-40B4-BE49-F238E27FC236}">
                  <a16:creationId xmlns:a16="http://schemas.microsoft.com/office/drawing/2014/main" id="{EB02CEBD-D34B-C748-B027-A853B3A46FA8}"/>
                </a:ext>
              </a:extLst>
            </p:cNvPr>
            <p:cNvSpPr/>
            <p:nvPr userDrawn="1"/>
          </p:nvSpPr>
          <p:spPr>
            <a:xfrm>
              <a:off x="3822974" y="1193573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2" name="5-Point Star 31">
              <a:extLst>
                <a:ext uri="{FF2B5EF4-FFF2-40B4-BE49-F238E27FC236}">
                  <a16:creationId xmlns:a16="http://schemas.microsoft.com/office/drawing/2014/main" id="{F35E46CB-03CA-C94C-AD98-25519E73530A}"/>
                </a:ext>
              </a:extLst>
            </p:cNvPr>
            <p:cNvSpPr/>
            <p:nvPr userDrawn="1"/>
          </p:nvSpPr>
          <p:spPr>
            <a:xfrm>
              <a:off x="3905524" y="1498373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3" name="5-Point Star 32">
              <a:extLst>
                <a:ext uri="{FF2B5EF4-FFF2-40B4-BE49-F238E27FC236}">
                  <a16:creationId xmlns:a16="http://schemas.microsoft.com/office/drawing/2014/main" id="{50534C53-EF50-D846-A1BC-694490823B96}"/>
                </a:ext>
              </a:extLst>
            </p:cNvPr>
            <p:cNvSpPr/>
            <p:nvPr userDrawn="1"/>
          </p:nvSpPr>
          <p:spPr>
            <a:xfrm>
              <a:off x="3819799" y="1806348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4" name="5-Point Star 33">
              <a:extLst>
                <a:ext uri="{FF2B5EF4-FFF2-40B4-BE49-F238E27FC236}">
                  <a16:creationId xmlns:a16="http://schemas.microsoft.com/office/drawing/2014/main" id="{9799FE8D-05B7-9B4A-BD2E-2E6C33636434}"/>
                </a:ext>
              </a:extLst>
            </p:cNvPr>
            <p:cNvSpPr/>
            <p:nvPr userDrawn="1"/>
          </p:nvSpPr>
          <p:spPr>
            <a:xfrm>
              <a:off x="3588024" y="2022248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5" name="5-Point Star 34">
              <a:extLst>
                <a:ext uri="{FF2B5EF4-FFF2-40B4-BE49-F238E27FC236}">
                  <a16:creationId xmlns:a16="http://schemas.microsoft.com/office/drawing/2014/main" id="{F017219B-D157-3D41-9A30-BA85EEB21946}"/>
                </a:ext>
              </a:extLst>
            </p:cNvPr>
            <p:cNvSpPr/>
            <p:nvPr userDrawn="1"/>
          </p:nvSpPr>
          <p:spPr>
            <a:xfrm>
              <a:off x="3270524" y="2101623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6" name="5-Point Star 35">
              <a:extLst>
                <a:ext uri="{FF2B5EF4-FFF2-40B4-BE49-F238E27FC236}">
                  <a16:creationId xmlns:a16="http://schemas.microsoft.com/office/drawing/2014/main" id="{DB8C2DD3-A347-C746-81DC-45E930AA7B25}"/>
                </a:ext>
              </a:extLst>
            </p:cNvPr>
            <p:cNvSpPr/>
            <p:nvPr userDrawn="1"/>
          </p:nvSpPr>
          <p:spPr>
            <a:xfrm>
              <a:off x="2721249" y="1193573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8" name="5-Point Star 37">
              <a:extLst>
                <a:ext uri="{FF2B5EF4-FFF2-40B4-BE49-F238E27FC236}">
                  <a16:creationId xmlns:a16="http://schemas.microsoft.com/office/drawing/2014/main" id="{3839723E-45F0-784A-A22B-BDC29FEBF900}"/>
                </a:ext>
              </a:extLst>
            </p:cNvPr>
            <p:cNvSpPr/>
            <p:nvPr userDrawn="1"/>
          </p:nvSpPr>
          <p:spPr>
            <a:xfrm>
              <a:off x="2635524" y="1498373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9" name="5-Point Star 38">
              <a:extLst>
                <a:ext uri="{FF2B5EF4-FFF2-40B4-BE49-F238E27FC236}">
                  <a16:creationId xmlns:a16="http://schemas.microsoft.com/office/drawing/2014/main" id="{4130A939-1BEA-E748-B671-8E392E552DB1}"/>
                </a:ext>
              </a:extLst>
            </p:cNvPr>
            <p:cNvSpPr/>
            <p:nvPr userDrawn="1"/>
          </p:nvSpPr>
          <p:spPr>
            <a:xfrm>
              <a:off x="2721249" y="1806348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0" name="5-Point Star 39">
              <a:extLst>
                <a:ext uri="{FF2B5EF4-FFF2-40B4-BE49-F238E27FC236}">
                  <a16:creationId xmlns:a16="http://schemas.microsoft.com/office/drawing/2014/main" id="{55079543-6DE1-F44B-B3A9-3EED1BD8C2F3}"/>
                </a:ext>
              </a:extLst>
            </p:cNvPr>
            <p:cNvSpPr/>
            <p:nvPr userDrawn="1"/>
          </p:nvSpPr>
          <p:spPr>
            <a:xfrm>
              <a:off x="2953024" y="2022248"/>
              <a:ext cx="212452" cy="21245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975915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Disposition personnalisé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58213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1792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5512B4-BD8F-5241-9506-DE18C2622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672" y="2420888"/>
            <a:ext cx="6210649" cy="211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37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73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</p:sldLayoutIdLst>
  <p:transition>
    <p:wipe/>
  </p:transition>
  <p:hf hdr="0" ft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4"/>
          <p:cNvCxnSpPr/>
          <p:nvPr userDrawn="1"/>
        </p:nvCxnSpPr>
        <p:spPr>
          <a:xfrm>
            <a:off x="621215" y="6126163"/>
            <a:ext cx="1097280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800523" y="6356351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3F9B3E-58C9-8544-827B-2770BE50DA0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138667" y="378331"/>
            <a:ext cx="1558000" cy="5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1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100" baseline="0">
          <a:solidFill>
            <a:srgbClr val="5D8298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88000" indent="-288000" algn="l" defTabSz="457200" rtl="0" eaLnBrk="1" latinLnBrk="0" hangingPunct="1">
        <a:spcBef>
          <a:spcPts val="1200"/>
        </a:spcBef>
        <a:buClr>
          <a:schemeClr val="accent1"/>
        </a:buClr>
        <a:buFont typeface="Arial"/>
        <a:buChar char="•"/>
        <a:defRPr sz="2000" b="0" i="0" kern="1200">
          <a:solidFill>
            <a:srgbClr val="5D8298"/>
          </a:solidFill>
          <a:latin typeface="+mj-lt"/>
          <a:ea typeface="+mn-ea"/>
          <a:cs typeface="PT Sans"/>
        </a:defRPr>
      </a:lvl1pPr>
      <a:lvl2pPr marL="576000" indent="-288000" algn="l" defTabSz="457200" rtl="0" eaLnBrk="1" latinLnBrk="0" hangingPunct="1">
        <a:spcBef>
          <a:spcPts val="600"/>
        </a:spcBef>
        <a:buClr>
          <a:schemeClr val="accent1"/>
        </a:buClr>
        <a:buFont typeface="Lucida Grande"/>
        <a:buChar char="–"/>
        <a:defRPr sz="1800" b="0" i="0" kern="1200">
          <a:solidFill>
            <a:srgbClr val="5D8298"/>
          </a:solidFill>
          <a:latin typeface="+mj-lt"/>
          <a:ea typeface="+mn-ea"/>
          <a:cs typeface="PT Sans"/>
        </a:defRPr>
      </a:lvl2pPr>
      <a:lvl3pPr marL="864000" indent="-288000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+mj-lt"/>
          <a:ea typeface="+mn-ea"/>
          <a:cs typeface="PT Sans"/>
        </a:defRPr>
      </a:lvl3pPr>
      <a:lvl4pPr marL="1152000" indent="-288000" algn="l" defTabSz="457200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+mj-lt"/>
          <a:ea typeface="+mn-ea"/>
          <a:cs typeface="PT Sans"/>
        </a:defRPr>
      </a:lvl4pPr>
      <a:lvl5pPr marL="1440000" indent="-288000" algn="l" defTabSz="457200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+mj-lt"/>
          <a:ea typeface="+mn-ea"/>
          <a:cs typeface="PT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>
          <p15:clr>
            <a:srgbClr val="F26B43"/>
          </p15:clr>
        </p15:guide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  <p15:guide id="4" orient="horz" pos="2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avi"/><Relationship Id="rId7" Type="http://schemas.openxmlformats.org/officeDocument/2006/relationships/image" Target="../media/image2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3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9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microsoft.com/office/2007/relationships/hdphoto" Target="../media/hdphoto5.wdp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hyperlink" Target="https://vimeo.com/channels/nursesconnect" TargetMode="External"/><Relationship Id="rId3" Type="http://schemas.openxmlformats.org/officeDocument/2006/relationships/hyperlink" Target="https://twitter.com/CoronaryConnect" TargetMode="External"/><Relationship Id="rId7" Type="http://schemas.openxmlformats.org/officeDocument/2006/relationships/hyperlink" Target="http://www.coronaryconnect.com/" TargetMode="Externa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vimeo.com/channels/coronaryconnect" TargetMode="External"/><Relationship Id="rId11" Type="http://schemas.openxmlformats.org/officeDocument/2006/relationships/hyperlink" Target="https://twitter.com/nursesconnect" TargetMode="External"/><Relationship Id="rId5" Type="http://schemas.openxmlformats.org/officeDocument/2006/relationships/hyperlink" Target="mailto:carrie.brubaker@cor2ed.com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www.linkedin.com/company/coronary-connect" TargetMode="External"/><Relationship Id="rId9" Type="http://schemas.openxmlformats.org/officeDocument/2006/relationships/hyperlink" Target="https://www.linkedin.com/company/40845750" TargetMode="External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77/0268355520975592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D occlusion colloqium.avi">
            <a:hlinkClick r:id="" action="ppaction://media"/>
            <a:extLst>
              <a:ext uri="{FF2B5EF4-FFF2-40B4-BE49-F238E27FC236}">
                <a16:creationId xmlns:a16="http://schemas.microsoft.com/office/drawing/2014/main" id="{579C8F04-F750-4C21-8008-9A6EF39C6D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481" y="1102765"/>
            <a:ext cx="4848855" cy="4848855"/>
          </a:xfrm>
          <a:prstGeom prst="rect">
            <a:avLst/>
          </a:prstGeom>
        </p:spPr>
      </p:pic>
      <p:pic>
        <p:nvPicPr>
          <p:cNvPr id="15" name="occlusion iva colloquium.avi">
            <a:hlinkClick r:id="" action="ppaction://media"/>
            <a:extLst>
              <a:ext uri="{FF2B5EF4-FFF2-40B4-BE49-F238E27FC236}">
                <a16:creationId xmlns:a16="http://schemas.microsoft.com/office/drawing/2014/main" id="{8E0E3AED-2792-4957-9F5B-CF301A882A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2809" y="1102767"/>
            <a:ext cx="4848856" cy="4848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3A8296-1A2B-1A4D-93E8-8002BA72F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Case 1 – </a:t>
            </a:r>
            <a:r>
              <a:rPr lang="en-GB" dirty="0">
                <a:solidFill>
                  <a:schemeClr val="tx2"/>
                </a:solidFill>
              </a:rPr>
              <a:t>Double vessel </a:t>
            </a:r>
            <a:r>
              <a:rPr lang="en-GB" dirty="0"/>
              <a:t>occlusion identified</a:t>
            </a:r>
            <a:endParaRPr lang="en-US" dirty="0"/>
          </a:p>
        </p:txBody>
      </p:sp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07AAEF1C-85F6-46AF-8797-FCA92D8791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40309"/>
            <a:ext cx="8116800" cy="365125"/>
          </a:xfrm>
        </p:spPr>
        <p:txBody>
          <a:bodyPr/>
          <a:lstStyle/>
          <a:p>
            <a:pPr lvl="0"/>
            <a:r>
              <a:rPr lang="en-GB" dirty="0" err="1"/>
              <a:t>Montalescot</a:t>
            </a:r>
            <a:r>
              <a:rPr lang="en-GB" dirty="0"/>
              <a:t>, G. Personal communication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A9DD47-4E7F-0B47-BF57-0FA54C049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60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22C4D186-1F29-4159-A8DB-9402FD67343A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6" y="3620061"/>
            <a:ext cx="2496277" cy="237349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F282B5C-E751-45A5-9317-B86D1449DAB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8" y="1190397"/>
            <a:ext cx="2496277" cy="2373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B1130-CA7F-4D8E-B2AB-F527C51952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6"/>
          <a:stretch/>
        </p:blipFill>
        <p:spPr>
          <a:xfrm>
            <a:off x="3701246" y="1103824"/>
            <a:ext cx="4923621" cy="2131579"/>
          </a:xfrm>
          <a:prstGeom prst="rect">
            <a:avLst/>
          </a:prstGeom>
        </p:spPr>
      </p:pic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A6FDC3AB-7B37-410D-B90A-2FFB8DE7E6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10000" y="3368835"/>
            <a:ext cx="7773384" cy="2659026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Ejection fraction (EF) 40%</a:t>
            </a:r>
          </a:p>
          <a:p>
            <a:pPr>
              <a:spcBef>
                <a:spcPts val="300"/>
              </a:spcBef>
            </a:pPr>
            <a:r>
              <a:rPr lang="en-GB" dirty="0"/>
              <a:t>Troponin 6,269 ng/L (upper limit of normal [ULN] 14 ng/L)</a:t>
            </a:r>
          </a:p>
          <a:p>
            <a:pPr>
              <a:spcBef>
                <a:spcPts val="300"/>
              </a:spcBef>
            </a:pPr>
            <a:r>
              <a:rPr lang="en-GB" dirty="0"/>
              <a:t>N-terminal prohormone of brain natriuretic peptide (NT-pro-BNP) </a:t>
            </a:r>
            <a:br>
              <a:rPr lang="en-GB" dirty="0"/>
            </a:br>
            <a:r>
              <a:rPr lang="en-GB" dirty="0"/>
              <a:t>1,012 ng/L (ULN 250 ng/L)</a:t>
            </a:r>
          </a:p>
          <a:p>
            <a:pPr>
              <a:spcBef>
                <a:spcPts val="300"/>
              </a:spcBef>
            </a:pPr>
            <a:r>
              <a:rPr lang="en-GB" dirty="0"/>
              <a:t>Fibrinogen 5.5 g/L</a:t>
            </a:r>
          </a:p>
          <a:p>
            <a:pPr>
              <a:spcBef>
                <a:spcPts val="300"/>
              </a:spcBef>
            </a:pPr>
            <a:r>
              <a:rPr lang="en-GB" dirty="0"/>
              <a:t>Single episode of fever 2 weeks prior to the event</a:t>
            </a:r>
          </a:p>
          <a:p>
            <a:pPr>
              <a:spcBef>
                <a:spcPts val="300"/>
              </a:spcBef>
            </a:pPr>
            <a:r>
              <a:rPr lang="en-GB" dirty="0"/>
              <a:t>PCR (NP swab) showed a positive result for severe acute respiratory syndrome-coronavirus-2 (SARS-CoV-2) infection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CE316EA-F0B3-1D4C-B5FA-B2B5B52F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Case 1 – Acute multivessel coronary occlusion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F917DBD-3A8E-D04E-B86C-844CBF7478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40309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EF, ejection fraction; NP, nasopharyngeal; PCR, polymerase chain reaction</a:t>
            </a:r>
          </a:p>
          <a:p>
            <a:pPr>
              <a:spcBef>
                <a:spcPts val="300"/>
              </a:spcBef>
            </a:pPr>
            <a:r>
              <a:rPr lang="en-GB" dirty="0" err="1"/>
              <a:t>Zendjebil</a:t>
            </a:r>
            <a:r>
              <a:rPr lang="en-GB" dirty="0"/>
              <a:t> S, et al. JACC Case Rep. 2020;2:1297-301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6DE07-0882-CB40-B520-DEEC18A49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58578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65863E-B708-9B46-94C0-4D8FB6E0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Myocarditis </a:t>
            </a:r>
            <a:r>
              <a:rPr lang="en-GB" dirty="0"/>
              <a:t>with COVID-19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96A105-A3BF-AA49-8A69-6FC272AF732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40309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EF, ejection fraction</a:t>
            </a:r>
          </a:p>
          <a:p>
            <a:pPr>
              <a:spcBef>
                <a:spcPts val="300"/>
              </a:spcBef>
            </a:pPr>
            <a:r>
              <a:rPr lang="en-GB" dirty="0"/>
              <a:t>1. Shi S, et al. JAMA </a:t>
            </a:r>
            <a:r>
              <a:rPr lang="en-GB" dirty="0" err="1"/>
              <a:t>Cardiol</a:t>
            </a:r>
            <a:r>
              <a:rPr lang="en-GB" dirty="0"/>
              <a:t>. 2020;5:802-10;  2. </a:t>
            </a:r>
            <a:r>
              <a:rPr lang="en-GB" dirty="0" err="1"/>
              <a:t>Ho</a:t>
            </a:r>
            <a:r>
              <a:rPr lang="en-GB" dirty="0"/>
              <a:t> JS, et al. Heart Lung. 2020;49:681-5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60E5B8-692F-4156-A705-68D0C3C91648}"/>
              </a:ext>
            </a:extLst>
          </p:cNvPr>
          <p:cNvSpPr txBox="1"/>
          <p:nvPr/>
        </p:nvSpPr>
        <p:spPr>
          <a:xfrm>
            <a:off x="1302166" y="2058239"/>
            <a:ext cx="2317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Troponin rise is frequent </a:t>
            </a:r>
            <a:b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prognostic</a:t>
            </a:r>
            <a:r>
              <a:rPr lang="en-GB" sz="1600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9" name="20-05-04-235313_MIGUEL_20200505_000329_0009">
            <a:hlinkClick r:id="" action="ppaction://media"/>
            <a:extLst>
              <a:ext uri="{FF2B5EF4-FFF2-40B4-BE49-F238E27FC236}">
                <a16:creationId xmlns:a16="http://schemas.microsoft.com/office/drawing/2014/main" id="{8C1048D9-0528-439B-94DD-6BFF4AF5BE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4079" y="3268340"/>
            <a:ext cx="2663532" cy="199764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4780FC8-4908-4F0D-A509-18A570E9C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3" t="35536" r="34767" b="27716"/>
          <a:stretch/>
        </p:blipFill>
        <p:spPr bwMode="auto">
          <a:xfrm>
            <a:off x="8442537" y="3351277"/>
            <a:ext cx="2799515" cy="186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B02298E-B3FE-45A6-B205-57DEF71D299D}"/>
              </a:ext>
            </a:extLst>
          </p:cNvPr>
          <p:cNvSpPr txBox="1"/>
          <p:nvPr/>
        </p:nvSpPr>
        <p:spPr>
          <a:xfrm>
            <a:off x="8741419" y="5271057"/>
            <a:ext cx="2201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 with typical myocarditis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D9CFA5-E423-4EE3-98BD-7C80DB360F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41" t="9305" r="2983"/>
          <a:stretch/>
        </p:blipFill>
        <p:spPr>
          <a:xfrm>
            <a:off x="740230" y="3210491"/>
            <a:ext cx="3189513" cy="2261319"/>
          </a:xfrm>
          <a:prstGeom prst="rect">
            <a:avLst/>
          </a:prstGeom>
        </p:spPr>
      </p:pic>
      <p:sp>
        <p:nvSpPr>
          <p:cNvPr id="20" name="ZoneTexte 3">
            <a:extLst>
              <a:ext uri="{FF2B5EF4-FFF2-40B4-BE49-F238E27FC236}">
                <a16:creationId xmlns:a16="http://schemas.microsoft.com/office/drawing/2014/main" id="{114C5FAF-2B82-254A-8243-B08663A591CB}"/>
              </a:ext>
            </a:extLst>
          </p:cNvPr>
          <p:cNvSpPr txBox="1"/>
          <p:nvPr/>
        </p:nvSpPr>
        <p:spPr>
          <a:xfrm>
            <a:off x="4192294" y="1935129"/>
            <a:ext cx="3806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segment shift (59%), </a:t>
            </a:r>
            <a:b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troponin (88%), </a:t>
            </a:r>
            <a:b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pericarditis (37%), low EF, </a:t>
            </a:r>
            <a:b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left ventricular hypertrophy (LVH)</a:t>
            </a:r>
            <a:r>
              <a:rPr lang="en-GB" sz="1600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ZoneTexte 3">
            <a:extLst>
              <a:ext uri="{FF2B5EF4-FFF2-40B4-BE49-F238E27FC236}">
                <a16:creationId xmlns:a16="http://schemas.microsoft.com/office/drawing/2014/main" id="{CE6DC579-69B7-924B-8E47-964C7E8F7003}"/>
              </a:ext>
            </a:extLst>
          </p:cNvPr>
          <p:cNvSpPr txBox="1"/>
          <p:nvPr/>
        </p:nvSpPr>
        <p:spPr>
          <a:xfrm>
            <a:off x="9185384" y="2181350"/>
            <a:ext cx="1313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600" b="1" spc="-27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scan can</a:t>
            </a:r>
          </a:p>
          <a:p>
            <a:pPr algn="ctr" defTabSz="1219170" latinLnBrk="1"/>
            <a:r>
              <a:rPr lang="en-GB" sz="1600" b="1" spc="-27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normal</a:t>
            </a:r>
          </a:p>
        </p:txBody>
      </p:sp>
      <p:sp>
        <p:nvSpPr>
          <p:cNvPr id="31" name="ZoneTexte 7">
            <a:extLst>
              <a:ext uri="{FF2B5EF4-FFF2-40B4-BE49-F238E27FC236}">
                <a16:creationId xmlns:a16="http://schemas.microsoft.com/office/drawing/2014/main" id="{E66C82DD-3CD1-CE43-AC8B-0491475C144D}"/>
              </a:ext>
            </a:extLst>
          </p:cNvPr>
          <p:cNvSpPr txBox="1"/>
          <p:nvPr/>
        </p:nvSpPr>
        <p:spPr>
          <a:xfrm>
            <a:off x="865934" y="5287640"/>
            <a:ext cx="3189513" cy="276999"/>
          </a:xfrm>
          <a:prstGeom prst="rect">
            <a:avLst/>
          </a:prstGeom>
          <a:solidFill>
            <a:schemeClr val="bg1"/>
          </a:solidFill>
        </p:spPr>
        <p:txBody>
          <a:bodyPr wrap="square" anchor="b" anchorCtr="0">
            <a:spAutoFit/>
          </a:bodyPr>
          <a:lstStyle/>
          <a:p>
            <a:pPr algn="ctr" defTabSz="1219170" latinLnBrk="1"/>
            <a:r>
              <a:rPr lang="en-GB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from symptom onset (days)</a:t>
            </a:r>
          </a:p>
        </p:txBody>
      </p:sp>
      <p:sp>
        <p:nvSpPr>
          <p:cNvPr id="18" name="ZoneTexte 7">
            <a:extLst>
              <a:ext uri="{FF2B5EF4-FFF2-40B4-BE49-F238E27FC236}">
                <a16:creationId xmlns:a16="http://schemas.microsoft.com/office/drawing/2014/main" id="{7825D8F1-453A-4EFF-8657-12ABFEE5E06C}"/>
              </a:ext>
            </a:extLst>
          </p:cNvPr>
          <p:cNvSpPr txBox="1"/>
          <p:nvPr/>
        </p:nvSpPr>
        <p:spPr>
          <a:xfrm rot="16200000">
            <a:off x="-15665" y="4020760"/>
            <a:ext cx="1524948" cy="276999"/>
          </a:xfrm>
          <a:prstGeom prst="rect">
            <a:avLst/>
          </a:prstGeom>
          <a:solidFill>
            <a:schemeClr val="bg1"/>
          </a:solidFill>
        </p:spPr>
        <p:txBody>
          <a:bodyPr wrap="square" anchor="b" anchorCtr="0">
            <a:spAutoFit/>
          </a:bodyPr>
          <a:lstStyle/>
          <a:p>
            <a:pPr algn="ctr" defTabSz="1219170" latinLnBrk="1"/>
            <a:r>
              <a:rPr lang="en-GB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Survival rate (%)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AD5739-4806-CB41-8AB0-AEF72E0B3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95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A27AD-4630-A74C-8894-5DFA9902E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Myocarditis</a:t>
            </a:r>
            <a:r>
              <a:rPr lang="en-GB" dirty="0"/>
              <a:t> with COVID-19</a:t>
            </a:r>
            <a:endParaRPr lang="en-US" dirty="0"/>
          </a:p>
        </p:txBody>
      </p:sp>
      <p:sp>
        <p:nvSpPr>
          <p:cNvPr id="26" name="Espace réservé du texte 1">
            <a:extLst>
              <a:ext uri="{FF2B5EF4-FFF2-40B4-BE49-F238E27FC236}">
                <a16:creationId xmlns:a16="http://schemas.microsoft.com/office/drawing/2014/main" id="{5B57ACB5-C3F1-498E-9AE8-66A39F6B4E4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18643"/>
            <a:ext cx="11236456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1. Sala S, et al. </a:t>
            </a:r>
            <a:r>
              <a:rPr lang="en-GB" dirty="0" err="1"/>
              <a:t>Eur</a:t>
            </a:r>
            <a:r>
              <a:rPr lang="en-GB" dirty="0"/>
              <a:t> Heart J. 2020;41:1861-2;  2. Yan L, et al. Arch </a:t>
            </a:r>
            <a:r>
              <a:rPr lang="en-GB" dirty="0" err="1"/>
              <a:t>Pathol</a:t>
            </a:r>
            <a:r>
              <a:rPr lang="en-GB" dirty="0"/>
              <a:t> Lab Med. 2020;144:1041-7;  3. Escher F, et al. ESC Heart Fail. 2020;7:2440-7; </a:t>
            </a:r>
            <a:br>
              <a:rPr lang="en-GB" dirty="0"/>
            </a:br>
            <a:r>
              <a:rPr lang="en-GB" dirty="0"/>
              <a:t>4. </a:t>
            </a:r>
            <a:r>
              <a:rPr lang="en-GB" dirty="0" err="1"/>
              <a:t>Varga</a:t>
            </a:r>
            <a:r>
              <a:rPr lang="en-GB" dirty="0"/>
              <a:t> Z, et al. Lancet 2020;395:1417-8;  5. </a:t>
            </a:r>
            <a:r>
              <a:rPr lang="en-GB" dirty="0" err="1"/>
              <a:t>Tavazzi</a:t>
            </a:r>
            <a:r>
              <a:rPr lang="en-GB" dirty="0"/>
              <a:t> G, et al. </a:t>
            </a:r>
            <a:r>
              <a:rPr lang="en-GB" dirty="0" err="1"/>
              <a:t>Eur</a:t>
            </a:r>
            <a:r>
              <a:rPr lang="en-GB" dirty="0"/>
              <a:t> J Heart Fail. 2020;22:911-5</a:t>
            </a:r>
          </a:p>
          <a:p>
            <a:pPr>
              <a:spcBef>
                <a:spcPts val="300"/>
              </a:spcBef>
            </a:pPr>
            <a:r>
              <a:rPr lang="en-GB" dirty="0"/>
              <a:t>EMB, endomyocardial biopsy; MRI, magnetic resonance imaging; RT-PCR, real-time polymerase chain reaction </a:t>
            </a:r>
          </a:p>
        </p:txBody>
      </p:sp>
      <p:sp>
        <p:nvSpPr>
          <p:cNvPr id="28" name="ZoneTexte 3">
            <a:extLst>
              <a:ext uri="{FF2B5EF4-FFF2-40B4-BE49-F238E27FC236}">
                <a16:creationId xmlns:a16="http://schemas.microsoft.com/office/drawing/2014/main" id="{3826220D-4026-7C48-B566-A33EF9731E86}"/>
              </a:ext>
            </a:extLst>
          </p:cNvPr>
          <p:cNvSpPr txBox="1"/>
          <p:nvPr/>
        </p:nvSpPr>
        <p:spPr>
          <a:xfrm>
            <a:off x="720461" y="1312082"/>
            <a:ext cx="3263304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MRI: </a:t>
            </a:r>
            <a:r>
              <a:rPr lang="en-GB" sz="213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oedema +++, limited necrosis, no fibrosis, including in fulminant myocarditis</a:t>
            </a:r>
            <a:r>
              <a:rPr lang="en-GB" sz="2133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ZoneTexte 3">
            <a:extLst>
              <a:ext uri="{FF2B5EF4-FFF2-40B4-BE49-F238E27FC236}">
                <a16:creationId xmlns:a16="http://schemas.microsoft.com/office/drawing/2014/main" id="{F7A68482-30A6-CB40-9955-37F088BA142B}"/>
              </a:ext>
            </a:extLst>
          </p:cNvPr>
          <p:cNvSpPr txBox="1"/>
          <p:nvPr/>
        </p:nvSpPr>
        <p:spPr>
          <a:xfrm>
            <a:off x="4377179" y="1312082"/>
            <a:ext cx="3447013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EMB:</a:t>
            </a:r>
            <a:r>
              <a:rPr lang="en-GB" sz="2133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2-4</a:t>
            </a:r>
            <a:r>
              <a:rPr lang="en-GB" sz="2133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3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cell infiltration (perivascular) and/or necrosis</a:t>
            </a:r>
            <a:r>
              <a:rPr lang="en-GB" sz="2133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13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3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biopsy RT-</a:t>
            </a:r>
            <a:r>
              <a:rPr lang="en-GB" sz="2133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PCR+ in ~5%</a:t>
            </a:r>
            <a:r>
              <a:rPr lang="en-GB" sz="2133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0" name="ZoneTexte 3">
            <a:extLst>
              <a:ext uri="{FF2B5EF4-FFF2-40B4-BE49-F238E27FC236}">
                <a16:creationId xmlns:a16="http://schemas.microsoft.com/office/drawing/2014/main" id="{682B0424-1D26-9143-A903-846AD14944F4}"/>
              </a:ext>
            </a:extLst>
          </p:cNvPr>
          <p:cNvSpPr txBox="1"/>
          <p:nvPr/>
        </p:nvSpPr>
        <p:spPr>
          <a:xfrm>
            <a:off x="8163747" y="1312082"/>
            <a:ext cx="3692893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1867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Viral particles found in macrophages of interstitium, </a:t>
            </a:r>
            <a:br>
              <a:rPr lang="en-GB" sz="1867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67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not in myocytes nor in endothelial cells</a:t>
            </a:r>
            <a:r>
              <a:rPr lang="en-GB" sz="1867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32" name="Image 3">
            <a:extLst>
              <a:ext uri="{FF2B5EF4-FFF2-40B4-BE49-F238E27FC236}">
                <a16:creationId xmlns:a16="http://schemas.microsoft.com/office/drawing/2014/main" id="{5A8915E0-829B-8D4D-8066-F8C703755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22" t="47719" r="48769" b="24806"/>
          <a:stretch/>
        </p:blipFill>
        <p:spPr>
          <a:xfrm>
            <a:off x="720461" y="3446541"/>
            <a:ext cx="3102223" cy="2455925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859EA733-DDED-F14F-B702-7EA3A76FC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9"/>
          <a:stretch/>
        </p:blipFill>
        <p:spPr bwMode="auto">
          <a:xfrm>
            <a:off x="4491711" y="3451190"/>
            <a:ext cx="3332481" cy="223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926E7855-D7F9-334B-963D-7B6035CF8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5455" r="65458" b="61724"/>
          <a:stretch/>
        </p:blipFill>
        <p:spPr bwMode="auto">
          <a:xfrm>
            <a:off x="8339082" y="3451190"/>
            <a:ext cx="2870157" cy="244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oneTexte 3">
            <a:extLst>
              <a:ext uri="{FF2B5EF4-FFF2-40B4-BE49-F238E27FC236}">
                <a16:creationId xmlns:a16="http://schemas.microsoft.com/office/drawing/2014/main" id="{BE6CC63B-82B4-FB44-B4A0-DEC315C5A856}"/>
              </a:ext>
            </a:extLst>
          </p:cNvPr>
          <p:cNvSpPr txBox="1"/>
          <p:nvPr/>
        </p:nvSpPr>
        <p:spPr>
          <a:xfrm>
            <a:off x="8163747" y="2465843"/>
            <a:ext cx="340486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1867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GB" sz="1867" spc="-27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Vasculitis, microthrombosis, inflammatory cardiomyopathy related to COVID-19</a:t>
            </a:r>
          </a:p>
        </p:txBody>
      </p:sp>
    </p:spTree>
    <p:extLst>
      <p:ext uri="{BB962C8B-B14F-4D97-AF65-F5344CB8AC3E}">
        <p14:creationId xmlns:p14="http://schemas.microsoft.com/office/powerpoint/2010/main" val="3407825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91A7F8-BDE7-FA49-AC1F-0A988EB26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Kawasaki-like</a:t>
            </a:r>
            <a:r>
              <a:rPr lang="en-GB" dirty="0"/>
              <a:t> syndrome</a:t>
            </a:r>
            <a:endParaRPr lang="en-US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076A72C-176A-492A-A585-78F50D18B0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18643"/>
            <a:ext cx="11191602" cy="3651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1000" dirty="0"/>
              <a:t>COV, covid-19; ESR, erythrocyte sedimentation rate; NT-</a:t>
            </a:r>
            <a:r>
              <a:rPr lang="en-GB" sz="1000" dirty="0" err="1"/>
              <a:t>proBNP</a:t>
            </a:r>
            <a:r>
              <a:rPr lang="en-GB" sz="1000" dirty="0"/>
              <a:t>, N-terminal pro b-type natriuretic peptide; PIMS, paediatric inflammatory multisystem syndrome; RT-PCR, real-time polymerase chain reaction; </a:t>
            </a:r>
            <a:br>
              <a:rPr lang="en-GB" sz="1000" dirty="0"/>
            </a:br>
            <a:r>
              <a:rPr lang="en-GB" sz="1000" dirty="0"/>
              <a:t>SARS-CoV-2, severe acute respiratory syndrome-coronavirus-2; VA ECMO, </a:t>
            </a:r>
            <a:r>
              <a:rPr lang="en-GB" sz="1000" dirty="0" err="1"/>
              <a:t>venoarterial</a:t>
            </a:r>
            <a:r>
              <a:rPr lang="en-GB" sz="1000" dirty="0"/>
              <a:t> extracorporeal membrane oxygenation; W, Week</a:t>
            </a:r>
          </a:p>
          <a:p>
            <a:pPr>
              <a:spcBef>
                <a:spcPts val="0"/>
              </a:spcBef>
            </a:pPr>
            <a:r>
              <a:rPr lang="en-GB" sz="1000" dirty="0"/>
              <a:t>1. </a:t>
            </a:r>
            <a:r>
              <a:rPr lang="en-GB" sz="1000" dirty="0" err="1"/>
              <a:t>Belot</a:t>
            </a:r>
            <a:r>
              <a:rPr lang="en-GB" sz="1000" dirty="0"/>
              <a:t> A, et al. Euro </a:t>
            </a:r>
            <a:r>
              <a:rPr lang="en-GB" sz="1000" dirty="0" err="1"/>
              <a:t>Surveill</a:t>
            </a:r>
            <a:r>
              <a:rPr lang="en-GB" sz="1000" dirty="0"/>
              <a:t>. 2020;25:2001010; 2. </a:t>
            </a:r>
            <a:r>
              <a:rPr lang="en-GB" sz="1000" dirty="0" err="1"/>
              <a:t>Belhadjer</a:t>
            </a:r>
            <a:r>
              <a:rPr lang="en-GB" sz="1000" dirty="0"/>
              <a:t> Z, et al. Circulation. 2020;142:429-36; </a:t>
            </a:r>
            <a:br>
              <a:rPr lang="en-GB" sz="1000" dirty="0"/>
            </a:br>
            <a:r>
              <a:rPr lang="en-GB" sz="1000" dirty="0"/>
              <a:t>3. </a:t>
            </a:r>
            <a:r>
              <a:rPr lang="en-GB" sz="1000" dirty="0" err="1"/>
              <a:t>www.who.int</a:t>
            </a:r>
            <a:r>
              <a:rPr lang="en-GB" sz="1000" dirty="0"/>
              <a:t>/publications/</a:t>
            </a:r>
            <a:r>
              <a:rPr lang="en-GB" sz="1000" dirty="0" err="1"/>
              <a:t>i</a:t>
            </a:r>
            <a:r>
              <a:rPr lang="en-GB" sz="1000" dirty="0"/>
              <a:t>/item/multisystem-inflammatory-syndrome-in-children-and-adolescents-with-covid-19. Accessed November 27, 2020.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C112D4-BF61-460F-B963-412AD91E1324}"/>
              </a:ext>
            </a:extLst>
          </p:cNvPr>
          <p:cNvSpPr txBox="1"/>
          <p:nvPr/>
        </p:nvSpPr>
        <p:spPr>
          <a:xfrm>
            <a:off x="1654926" y="1004599"/>
            <a:ext cx="26364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latinLnBrk="1"/>
            <a:r>
              <a:rPr lang="en-GB" sz="1867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infectious disease</a:t>
            </a:r>
            <a:r>
              <a:rPr lang="en-GB" sz="1867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</a:p>
        </p:txBody>
      </p:sp>
      <p:sp>
        <p:nvSpPr>
          <p:cNvPr id="11" name="Children and adolescents 0–19 years of age with fever &gt; 3 days AND two of the following:…">
            <a:extLst>
              <a:ext uri="{FF2B5EF4-FFF2-40B4-BE49-F238E27FC236}">
                <a16:creationId xmlns:a16="http://schemas.microsoft.com/office/drawing/2014/main" id="{3D307755-9528-4B7E-BD15-EEBBC4F1CC06}"/>
              </a:ext>
            </a:extLst>
          </p:cNvPr>
          <p:cNvSpPr txBox="1"/>
          <p:nvPr/>
        </p:nvSpPr>
        <p:spPr>
          <a:xfrm>
            <a:off x="6096000" y="1570675"/>
            <a:ext cx="6011875" cy="45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5249" tIns="95249" rIns="95249" bIns="95249" anchor="ctr">
            <a:spAutoFit/>
          </a:bodyPr>
          <a:lstStyle/>
          <a:p>
            <a:pPr defTabSz="857228" latinLnBrk="1">
              <a:buClr>
                <a:schemeClr val="accent1"/>
              </a:buClr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Children 0-19 years with fever &gt;3 days AND 2 of:</a:t>
            </a:r>
          </a:p>
          <a:p>
            <a:pPr marL="665001" indent="-228594" defTabSz="857228" latinLnBrk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Rash or bilateral non-purulent conjunctivitis or muco-cutaneous</a:t>
            </a:r>
            <a:b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inflammation signs (oral, hands, or feet).</a:t>
            </a:r>
          </a:p>
          <a:p>
            <a:pPr marL="665001" indent="-228594" defTabSz="857228" latinLnBrk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Hypotension or shock</a:t>
            </a:r>
          </a:p>
          <a:p>
            <a:pPr marL="665001" indent="-228594" defTabSz="857228" latinLnBrk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Features of myocardial dysfunction, pericarditis, valvulitis, or</a:t>
            </a:r>
            <a:b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coronary abnormalities (including echocardiogram findings or </a:t>
            </a:r>
            <a:b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elevated troponin/NT-proBNP)</a:t>
            </a:r>
          </a:p>
          <a:p>
            <a:pPr marL="665001" indent="-228594" defTabSz="857228" latinLnBrk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Evidence of coagulopathy (by prothrombin time, partial </a:t>
            </a:r>
            <a:b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thromboplastin time, elevated d-dimers)</a:t>
            </a:r>
          </a:p>
          <a:p>
            <a:pPr marL="665001" indent="-228594" defTabSz="857228" latinLnBrk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Acute gastrointestinal problems (diarrhoea, vomiting, or </a:t>
            </a:r>
            <a:b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abdominal pain)</a:t>
            </a:r>
          </a:p>
          <a:p>
            <a:pPr defTabSz="857228" latinLnBrk="1">
              <a:buClr>
                <a:schemeClr val="accent1"/>
              </a:buClr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AND</a:t>
            </a:r>
          </a:p>
          <a:p>
            <a:pPr marL="665001" indent="-228594" defTabSz="857228" latinLnBrk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Elevated markers of inflammation </a:t>
            </a: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such as ESR, C-reactive </a:t>
            </a:r>
            <a:b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protein, or procalcitonin</a:t>
            </a:r>
          </a:p>
          <a:p>
            <a:pPr defTabSz="857228" latinLnBrk="1">
              <a:buClr>
                <a:schemeClr val="accent1"/>
              </a:buClr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AND</a:t>
            </a:r>
          </a:p>
          <a:p>
            <a:pPr marL="665001" indent="-228594" defTabSz="857228" latinLnBrk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No other obvious microbial cause of inflammation</a:t>
            </a: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, including bacterial sepsis, staphylococcal or streptococcal shock syndrome</a:t>
            </a:r>
          </a:p>
          <a:p>
            <a:pPr defTabSz="857228" latinLnBrk="1">
              <a:buClr>
                <a:schemeClr val="accent1"/>
              </a:buClr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AND</a:t>
            </a:r>
          </a:p>
          <a:p>
            <a:pPr marL="665001" indent="-228594" defTabSz="857228" latinLnBrk="1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Evidence of COVID-19 </a:t>
            </a: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(RT-PCR, antigen test or serology </a:t>
            </a:r>
            <a:b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positive) or contact with patients with COVID-19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1FC9E95-D868-4347-B50E-7213902C8471}"/>
              </a:ext>
            </a:extLst>
          </p:cNvPr>
          <p:cNvSpPr txBox="1"/>
          <p:nvPr/>
        </p:nvSpPr>
        <p:spPr>
          <a:xfrm>
            <a:off x="5986723" y="999510"/>
            <a:ext cx="6121151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en-GB" sz="1867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definition of inflammatory multisystem </a:t>
            </a:r>
          </a:p>
          <a:p>
            <a:pPr defTabSz="1219170" latinLnBrk="1"/>
            <a:r>
              <a:rPr lang="en-GB" sz="1867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syndrome temporally associated with SARS-CoV-2</a:t>
            </a:r>
            <a:r>
              <a:rPr lang="en-GB" sz="1867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867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2504A29-1A66-494D-B587-02B12C314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43" b="9243"/>
          <a:stretch/>
        </p:blipFill>
        <p:spPr>
          <a:xfrm>
            <a:off x="1236408" y="3712008"/>
            <a:ext cx="4083312" cy="235859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313702D-CA61-4680-B9B1-18ED8E39E87C}"/>
              </a:ext>
            </a:extLst>
          </p:cNvPr>
          <p:cNvCxnSpPr>
            <a:cxnSpLocks/>
          </p:cNvCxnSpPr>
          <p:nvPr/>
        </p:nvCxnSpPr>
        <p:spPr>
          <a:xfrm>
            <a:off x="6011876" y="1013594"/>
            <a:ext cx="0" cy="504985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5404BA-7DD7-5244-8764-3DD2C49CDD49}"/>
              </a:ext>
            </a:extLst>
          </p:cNvPr>
          <p:cNvSpPr txBox="1"/>
          <p:nvPr/>
        </p:nvSpPr>
        <p:spPr>
          <a:xfrm rot="-2700000">
            <a:off x="874327" y="2958614"/>
            <a:ext cx="7603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W10-2 March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B77404-1860-A045-BA28-D14BC7F47962}"/>
              </a:ext>
            </a:extLst>
          </p:cNvPr>
          <p:cNvSpPr txBox="1"/>
          <p:nvPr/>
        </p:nvSpPr>
        <p:spPr>
          <a:xfrm>
            <a:off x="1581293" y="3301027"/>
            <a:ext cx="116213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Confirmed CoV-PIMS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7A2B63-9D52-D646-9BDF-8B319E22A7D3}"/>
              </a:ext>
            </a:extLst>
          </p:cNvPr>
          <p:cNvSpPr txBox="1"/>
          <p:nvPr/>
        </p:nvSpPr>
        <p:spPr>
          <a:xfrm>
            <a:off x="838267" y="1269514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25,000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C1B761-C079-9145-B9F0-AA3DFD196914}"/>
              </a:ext>
            </a:extLst>
          </p:cNvPr>
          <p:cNvSpPr txBox="1"/>
          <p:nvPr/>
        </p:nvSpPr>
        <p:spPr>
          <a:xfrm rot="16200000">
            <a:off x="34269" y="1875670"/>
            <a:ext cx="1427803" cy="2532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 hospitalisations</a:t>
            </a:r>
            <a:b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 (n/week)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9EBCB1-22A7-A745-99A6-5E1293145E9C}"/>
              </a:ext>
            </a:extLst>
          </p:cNvPr>
          <p:cNvSpPr txBox="1"/>
          <p:nvPr/>
        </p:nvSpPr>
        <p:spPr>
          <a:xfrm>
            <a:off x="838267" y="1540447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20,000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FA0ACB-CB69-2948-9888-ABF4E5225D93}"/>
              </a:ext>
            </a:extLst>
          </p:cNvPr>
          <p:cNvSpPr txBox="1"/>
          <p:nvPr/>
        </p:nvSpPr>
        <p:spPr>
          <a:xfrm>
            <a:off x="838267" y="1828314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A26C1E-31E4-B947-A5EA-E0FEAA2BBEDB}"/>
              </a:ext>
            </a:extLst>
          </p:cNvPr>
          <p:cNvSpPr txBox="1"/>
          <p:nvPr/>
        </p:nvSpPr>
        <p:spPr>
          <a:xfrm>
            <a:off x="838267" y="2095014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10,000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138B58-A625-1B4F-BB62-C8F86911E028}"/>
              </a:ext>
            </a:extLst>
          </p:cNvPr>
          <p:cNvSpPr txBox="1"/>
          <p:nvPr/>
        </p:nvSpPr>
        <p:spPr>
          <a:xfrm>
            <a:off x="838267" y="2365948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5,000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F0FA82-A874-B04C-B774-2DFDE5C370DC}"/>
              </a:ext>
            </a:extLst>
          </p:cNvPr>
          <p:cNvSpPr/>
          <p:nvPr/>
        </p:nvSpPr>
        <p:spPr>
          <a:xfrm>
            <a:off x="1421971" y="3338230"/>
            <a:ext cx="110496" cy="609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6BDAFB-C558-284C-91D6-9D3624396BF1}"/>
              </a:ext>
            </a:extLst>
          </p:cNvPr>
          <p:cNvSpPr txBox="1"/>
          <p:nvPr/>
        </p:nvSpPr>
        <p:spPr>
          <a:xfrm>
            <a:off x="2927493" y="3436494"/>
            <a:ext cx="12700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 hospitalisations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A7F417-AC92-EA48-B724-471C9A73AE84}"/>
              </a:ext>
            </a:extLst>
          </p:cNvPr>
          <p:cNvSpPr txBox="1"/>
          <p:nvPr/>
        </p:nvSpPr>
        <p:spPr>
          <a:xfrm>
            <a:off x="4227127" y="3301027"/>
            <a:ext cx="116213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CoV-PIMS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092FD1-814E-0248-815D-BFF5908721EB}"/>
              </a:ext>
            </a:extLst>
          </p:cNvPr>
          <p:cNvSpPr txBox="1"/>
          <p:nvPr/>
        </p:nvSpPr>
        <p:spPr>
          <a:xfrm>
            <a:off x="1581293" y="3436494"/>
            <a:ext cx="116213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Non-CoV-PIMS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916BB0-13AA-CB42-8E20-FF9123DCBBA3}"/>
              </a:ext>
            </a:extLst>
          </p:cNvPr>
          <p:cNvSpPr/>
          <p:nvPr/>
        </p:nvSpPr>
        <p:spPr>
          <a:xfrm>
            <a:off x="1421971" y="3473697"/>
            <a:ext cx="110496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B3473DA-A63A-B04C-BD39-D40653865425}"/>
              </a:ext>
            </a:extLst>
          </p:cNvPr>
          <p:cNvCxnSpPr>
            <a:cxnSpLocks/>
          </p:cNvCxnSpPr>
          <p:nvPr/>
        </p:nvCxnSpPr>
        <p:spPr>
          <a:xfrm>
            <a:off x="2709333" y="3512403"/>
            <a:ext cx="185587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03D0A36-727F-8A43-9B10-DA3B757F7977}"/>
              </a:ext>
            </a:extLst>
          </p:cNvPr>
          <p:cNvCxnSpPr>
            <a:cxnSpLocks/>
          </p:cNvCxnSpPr>
          <p:nvPr/>
        </p:nvCxnSpPr>
        <p:spPr>
          <a:xfrm>
            <a:off x="1253067" y="1612123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7F27906-BD45-F840-B26C-8E39F4591AFC}"/>
              </a:ext>
            </a:extLst>
          </p:cNvPr>
          <p:cNvCxnSpPr>
            <a:cxnSpLocks/>
          </p:cNvCxnSpPr>
          <p:nvPr/>
        </p:nvCxnSpPr>
        <p:spPr>
          <a:xfrm>
            <a:off x="1253067" y="2158223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074DB49-D61F-474A-8C32-A6F113E2B808}"/>
              </a:ext>
            </a:extLst>
          </p:cNvPr>
          <p:cNvCxnSpPr>
            <a:cxnSpLocks/>
          </p:cNvCxnSpPr>
          <p:nvPr/>
        </p:nvCxnSpPr>
        <p:spPr>
          <a:xfrm>
            <a:off x="1253067" y="1883056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7713DD6-6EB0-D546-8A84-F036B46AD814}"/>
              </a:ext>
            </a:extLst>
          </p:cNvPr>
          <p:cNvCxnSpPr>
            <a:cxnSpLocks/>
          </p:cNvCxnSpPr>
          <p:nvPr/>
        </p:nvCxnSpPr>
        <p:spPr>
          <a:xfrm>
            <a:off x="1253067" y="2429156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04F8D6-57A9-3740-9478-6B3FF397A3DB}"/>
              </a:ext>
            </a:extLst>
          </p:cNvPr>
          <p:cNvCxnSpPr>
            <a:cxnSpLocks/>
          </p:cNvCxnSpPr>
          <p:nvPr/>
        </p:nvCxnSpPr>
        <p:spPr>
          <a:xfrm>
            <a:off x="1253067" y="134119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AAA2D74-7171-E14D-97C7-1F7F3514A71E}"/>
              </a:ext>
            </a:extLst>
          </p:cNvPr>
          <p:cNvCxnSpPr>
            <a:cxnSpLocks/>
          </p:cNvCxnSpPr>
          <p:nvPr/>
        </p:nvCxnSpPr>
        <p:spPr>
          <a:xfrm flipV="1">
            <a:off x="1302467" y="1332282"/>
            <a:ext cx="0" cy="1367367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7979620-5115-8845-8FE8-BCD019831C23}"/>
              </a:ext>
            </a:extLst>
          </p:cNvPr>
          <p:cNvSpPr txBox="1"/>
          <p:nvPr/>
        </p:nvSpPr>
        <p:spPr>
          <a:xfrm rot="-2700000">
            <a:off x="1217227" y="2958614"/>
            <a:ext cx="7603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W11-9 March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51B0A5-DB12-4747-AF20-451652E19C40}"/>
              </a:ext>
            </a:extLst>
          </p:cNvPr>
          <p:cNvSpPr txBox="1"/>
          <p:nvPr/>
        </p:nvSpPr>
        <p:spPr>
          <a:xfrm rot="-2700000">
            <a:off x="1538961" y="2958614"/>
            <a:ext cx="7603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W12-16 March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526DB7-EA14-524B-84F9-551251DB47CC}"/>
              </a:ext>
            </a:extLst>
          </p:cNvPr>
          <p:cNvSpPr txBox="1"/>
          <p:nvPr/>
        </p:nvSpPr>
        <p:spPr>
          <a:xfrm rot="-2700000">
            <a:off x="1919961" y="2958614"/>
            <a:ext cx="7603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W13-23 March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EA8466-2CC0-1F4C-B46D-8F4BEDC409CE}"/>
              </a:ext>
            </a:extLst>
          </p:cNvPr>
          <p:cNvSpPr txBox="1"/>
          <p:nvPr/>
        </p:nvSpPr>
        <p:spPr>
          <a:xfrm rot="-2700000">
            <a:off x="2267094" y="2958614"/>
            <a:ext cx="7603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W14-30 March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65916F-E059-6D43-B33E-CDC09F847450}"/>
              </a:ext>
            </a:extLst>
          </p:cNvPr>
          <p:cNvSpPr txBox="1"/>
          <p:nvPr/>
        </p:nvSpPr>
        <p:spPr>
          <a:xfrm rot="-2700000">
            <a:off x="2609994" y="2958614"/>
            <a:ext cx="7603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W15-6 April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57A4DA-CC2C-2C45-8DB0-A37CA4ADB593}"/>
              </a:ext>
            </a:extLst>
          </p:cNvPr>
          <p:cNvSpPr txBox="1"/>
          <p:nvPr/>
        </p:nvSpPr>
        <p:spPr>
          <a:xfrm rot="-2700000">
            <a:off x="3003693" y="2958614"/>
            <a:ext cx="7603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W16-13 April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7BAEBE8-CC00-E149-AB6C-92E57EA64C1B}"/>
              </a:ext>
            </a:extLst>
          </p:cNvPr>
          <p:cNvSpPr txBox="1"/>
          <p:nvPr/>
        </p:nvSpPr>
        <p:spPr>
          <a:xfrm rot="-2700000">
            <a:off x="3329659" y="2958614"/>
            <a:ext cx="7603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W17-20 April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21AE08-74C6-0048-B48F-544F74B6D5D0}"/>
              </a:ext>
            </a:extLst>
          </p:cNvPr>
          <p:cNvSpPr txBox="1"/>
          <p:nvPr/>
        </p:nvSpPr>
        <p:spPr>
          <a:xfrm rot="-2700000">
            <a:off x="3681026" y="2958614"/>
            <a:ext cx="7603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W18-27 April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0030DDE-5DA4-5E47-8170-3E96477C88FF}"/>
              </a:ext>
            </a:extLst>
          </p:cNvPr>
          <p:cNvSpPr txBox="1"/>
          <p:nvPr/>
        </p:nvSpPr>
        <p:spPr>
          <a:xfrm rot="-2700000">
            <a:off x="4015459" y="2958614"/>
            <a:ext cx="7603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W19-4 May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09D5B0-B86E-3740-AB74-FB8704FCA543}"/>
              </a:ext>
            </a:extLst>
          </p:cNvPr>
          <p:cNvSpPr txBox="1"/>
          <p:nvPr/>
        </p:nvSpPr>
        <p:spPr>
          <a:xfrm rot="-2700000">
            <a:off x="4371059" y="2958615"/>
            <a:ext cx="7603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W20-11 May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B405D03-8F3D-A14F-88F5-A45D1242AE1C}"/>
              </a:ext>
            </a:extLst>
          </p:cNvPr>
          <p:cNvCxnSpPr>
            <a:cxnSpLocks/>
          </p:cNvCxnSpPr>
          <p:nvPr/>
        </p:nvCxnSpPr>
        <p:spPr>
          <a:xfrm>
            <a:off x="5145804" y="149359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405D312-6AF6-EA44-8F0E-E5A4ABCB9DB7}"/>
              </a:ext>
            </a:extLst>
          </p:cNvPr>
          <p:cNvCxnSpPr>
            <a:cxnSpLocks/>
          </p:cNvCxnSpPr>
          <p:nvPr/>
        </p:nvCxnSpPr>
        <p:spPr>
          <a:xfrm flipV="1">
            <a:off x="5146333" y="1332282"/>
            <a:ext cx="0" cy="1367367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187F229-0DC0-474F-ADF0-30F0B590BA44}"/>
              </a:ext>
            </a:extLst>
          </p:cNvPr>
          <p:cNvSpPr txBox="1"/>
          <p:nvPr/>
        </p:nvSpPr>
        <p:spPr>
          <a:xfrm>
            <a:off x="5219767" y="1269514"/>
            <a:ext cx="1608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1C234AF-64BF-C540-8D11-3048CB6CDC42}"/>
              </a:ext>
            </a:extLst>
          </p:cNvPr>
          <p:cNvCxnSpPr>
            <a:cxnSpLocks/>
          </p:cNvCxnSpPr>
          <p:nvPr/>
        </p:nvCxnSpPr>
        <p:spPr>
          <a:xfrm>
            <a:off x="5145804" y="1336956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C2EE887-DE9F-7848-BFD9-EB5221E2F968}"/>
              </a:ext>
            </a:extLst>
          </p:cNvPr>
          <p:cNvCxnSpPr>
            <a:cxnSpLocks/>
          </p:cNvCxnSpPr>
          <p:nvPr/>
        </p:nvCxnSpPr>
        <p:spPr>
          <a:xfrm>
            <a:off x="5145804" y="164599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9E50FDD-F852-1943-9300-44E20AEB471E}"/>
              </a:ext>
            </a:extLst>
          </p:cNvPr>
          <p:cNvCxnSpPr>
            <a:cxnSpLocks/>
          </p:cNvCxnSpPr>
          <p:nvPr/>
        </p:nvCxnSpPr>
        <p:spPr>
          <a:xfrm>
            <a:off x="5145804" y="1794156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7F5A7AA-4AB1-774B-AD9A-FDE6293B9A4F}"/>
              </a:ext>
            </a:extLst>
          </p:cNvPr>
          <p:cNvCxnSpPr>
            <a:cxnSpLocks/>
          </p:cNvCxnSpPr>
          <p:nvPr/>
        </p:nvCxnSpPr>
        <p:spPr>
          <a:xfrm>
            <a:off x="5145804" y="1942323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1B99319-55EC-9C46-B425-205966436E41}"/>
              </a:ext>
            </a:extLst>
          </p:cNvPr>
          <p:cNvCxnSpPr>
            <a:cxnSpLocks/>
          </p:cNvCxnSpPr>
          <p:nvPr/>
        </p:nvCxnSpPr>
        <p:spPr>
          <a:xfrm>
            <a:off x="5145804" y="2098956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02BB005-7B81-E24C-A2B7-7E70A550C0BD}"/>
              </a:ext>
            </a:extLst>
          </p:cNvPr>
          <p:cNvCxnSpPr>
            <a:cxnSpLocks/>
          </p:cNvCxnSpPr>
          <p:nvPr/>
        </p:nvCxnSpPr>
        <p:spPr>
          <a:xfrm>
            <a:off x="5145804" y="2251356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46DF3FD-BA23-C848-AC7B-E25D940D0EF2}"/>
              </a:ext>
            </a:extLst>
          </p:cNvPr>
          <p:cNvCxnSpPr>
            <a:cxnSpLocks/>
          </p:cNvCxnSpPr>
          <p:nvPr/>
        </p:nvCxnSpPr>
        <p:spPr>
          <a:xfrm>
            <a:off x="5145804" y="2403756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BA891F5-A937-A841-B9ED-994841FEAFB1}"/>
              </a:ext>
            </a:extLst>
          </p:cNvPr>
          <p:cNvCxnSpPr>
            <a:cxnSpLocks/>
          </p:cNvCxnSpPr>
          <p:nvPr/>
        </p:nvCxnSpPr>
        <p:spPr>
          <a:xfrm>
            <a:off x="5145804" y="2551923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79718EF-F8FA-8D49-96CF-8B1407315F0A}"/>
              </a:ext>
            </a:extLst>
          </p:cNvPr>
          <p:cNvCxnSpPr>
            <a:cxnSpLocks/>
          </p:cNvCxnSpPr>
          <p:nvPr/>
        </p:nvCxnSpPr>
        <p:spPr>
          <a:xfrm>
            <a:off x="5145804" y="270009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A3D63D8E-0A81-C540-A55E-B7E40B340775}"/>
              </a:ext>
            </a:extLst>
          </p:cNvPr>
          <p:cNvSpPr txBox="1"/>
          <p:nvPr/>
        </p:nvSpPr>
        <p:spPr>
          <a:xfrm>
            <a:off x="5219767" y="1430381"/>
            <a:ext cx="1608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61F28F8-5DDB-3B4D-9132-4D271DE7EF6D}"/>
              </a:ext>
            </a:extLst>
          </p:cNvPr>
          <p:cNvSpPr txBox="1"/>
          <p:nvPr/>
        </p:nvSpPr>
        <p:spPr>
          <a:xfrm>
            <a:off x="5219767" y="1582781"/>
            <a:ext cx="1608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74BE11C-D53D-6C45-84F2-C9EAA5728656}"/>
              </a:ext>
            </a:extLst>
          </p:cNvPr>
          <p:cNvSpPr txBox="1"/>
          <p:nvPr/>
        </p:nvSpPr>
        <p:spPr>
          <a:xfrm>
            <a:off x="5219767" y="1726714"/>
            <a:ext cx="1608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8485AE8-3421-1B40-9A03-1FE3E03CD62E}"/>
              </a:ext>
            </a:extLst>
          </p:cNvPr>
          <p:cNvSpPr txBox="1"/>
          <p:nvPr/>
        </p:nvSpPr>
        <p:spPr>
          <a:xfrm>
            <a:off x="5219767" y="1874881"/>
            <a:ext cx="1608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D676CC0-9A38-904F-B8FB-A8FD76E98F2E}"/>
              </a:ext>
            </a:extLst>
          </p:cNvPr>
          <p:cNvSpPr txBox="1"/>
          <p:nvPr/>
        </p:nvSpPr>
        <p:spPr>
          <a:xfrm>
            <a:off x="5219767" y="2031514"/>
            <a:ext cx="1608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796AB5D-5DB2-E642-B7E0-898A69D25F85}"/>
              </a:ext>
            </a:extLst>
          </p:cNvPr>
          <p:cNvSpPr txBox="1"/>
          <p:nvPr/>
        </p:nvSpPr>
        <p:spPr>
          <a:xfrm>
            <a:off x="5219767" y="2192381"/>
            <a:ext cx="1608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F60D516-DF25-FE4F-B6F2-DB55011B24E9}"/>
              </a:ext>
            </a:extLst>
          </p:cNvPr>
          <p:cNvSpPr txBox="1"/>
          <p:nvPr/>
        </p:nvSpPr>
        <p:spPr>
          <a:xfrm>
            <a:off x="5219767" y="2336314"/>
            <a:ext cx="1608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B4A08E2-419B-E74A-918C-659719804E8E}"/>
              </a:ext>
            </a:extLst>
          </p:cNvPr>
          <p:cNvSpPr txBox="1"/>
          <p:nvPr/>
        </p:nvSpPr>
        <p:spPr>
          <a:xfrm>
            <a:off x="5219767" y="2484481"/>
            <a:ext cx="1608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0FD8524-6CBE-3544-9DE7-6974D005C47B}"/>
              </a:ext>
            </a:extLst>
          </p:cNvPr>
          <p:cNvSpPr txBox="1"/>
          <p:nvPr/>
        </p:nvSpPr>
        <p:spPr>
          <a:xfrm>
            <a:off x="5219767" y="2632648"/>
            <a:ext cx="1608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2140307-2199-FB44-93BA-E372E1B48C5F}"/>
              </a:ext>
            </a:extLst>
          </p:cNvPr>
          <p:cNvSpPr txBox="1"/>
          <p:nvPr/>
        </p:nvSpPr>
        <p:spPr>
          <a:xfrm rot="5400000" flipH="1">
            <a:off x="4870007" y="1845686"/>
            <a:ext cx="1497099" cy="3825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SARS-CoV-2 related paediatric</a:t>
            </a:r>
            <a:b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hyperinflammatory syndrome</a:t>
            </a:r>
            <a:b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 (n/week)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2AE1B2-00BE-F947-A1E7-F56431EA118C}"/>
              </a:ext>
            </a:extLst>
          </p:cNvPr>
          <p:cNvSpPr/>
          <p:nvPr/>
        </p:nvSpPr>
        <p:spPr>
          <a:xfrm>
            <a:off x="2768171" y="3338230"/>
            <a:ext cx="110496" cy="60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70282E-552B-A84E-ABBE-AA0CBD603064}"/>
              </a:ext>
            </a:extLst>
          </p:cNvPr>
          <p:cNvSpPr/>
          <p:nvPr/>
        </p:nvSpPr>
        <p:spPr>
          <a:xfrm>
            <a:off x="4067804" y="3338230"/>
            <a:ext cx="110496" cy="609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5858B8-AED8-5F44-9DF7-9BB94F05A1EA}"/>
              </a:ext>
            </a:extLst>
          </p:cNvPr>
          <p:cNvSpPr txBox="1"/>
          <p:nvPr/>
        </p:nvSpPr>
        <p:spPr>
          <a:xfrm>
            <a:off x="838267" y="2636881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9CEADE-CE42-EF4F-BF29-CBD185B26A53}"/>
              </a:ext>
            </a:extLst>
          </p:cNvPr>
          <p:cNvCxnSpPr>
            <a:cxnSpLocks/>
          </p:cNvCxnSpPr>
          <p:nvPr/>
        </p:nvCxnSpPr>
        <p:spPr>
          <a:xfrm>
            <a:off x="1253067" y="270009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466442DD-EC73-7D4B-BB2F-22C89B2F8374}"/>
              </a:ext>
            </a:extLst>
          </p:cNvPr>
          <p:cNvSpPr/>
          <p:nvPr/>
        </p:nvSpPr>
        <p:spPr>
          <a:xfrm>
            <a:off x="1684437" y="2606350"/>
            <a:ext cx="288000" cy="76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6E0EB7-C0ED-504F-B6BE-0EDC7B7B7B23}"/>
              </a:ext>
            </a:extLst>
          </p:cNvPr>
          <p:cNvSpPr/>
          <p:nvPr/>
        </p:nvSpPr>
        <p:spPr>
          <a:xfrm>
            <a:off x="1333071" y="2669850"/>
            <a:ext cx="288000" cy="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B6EF856-1B11-184E-A911-936696CEDCCC}"/>
              </a:ext>
            </a:extLst>
          </p:cNvPr>
          <p:cNvSpPr/>
          <p:nvPr/>
        </p:nvSpPr>
        <p:spPr>
          <a:xfrm>
            <a:off x="1684437" y="2669850"/>
            <a:ext cx="288000" cy="2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7F1415E-6406-C947-BC2C-BEEBBD296436}"/>
              </a:ext>
            </a:extLst>
          </p:cNvPr>
          <p:cNvSpPr/>
          <p:nvPr/>
        </p:nvSpPr>
        <p:spPr>
          <a:xfrm>
            <a:off x="2031571" y="2606350"/>
            <a:ext cx="288000" cy="76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8088413-AD76-DF42-A2EE-4F2E0258FACA}"/>
              </a:ext>
            </a:extLst>
          </p:cNvPr>
          <p:cNvSpPr/>
          <p:nvPr/>
        </p:nvSpPr>
        <p:spPr>
          <a:xfrm>
            <a:off x="2031571" y="2669850"/>
            <a:ext cx="288000" cy="28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A1165A7-960D-8742-B66A-1E888BF1D498}"/>
              </a:ext>
            </a:extLst>
          </p:cNvPr>
          <p:cNvSpPr/>
          <p:nvPr/>
        </p:nvSpPr>
        <p:spPr>
          <a:xfrm>
            <a:off x="2382937" y="2568594"/>
            <a:ext cx="288000" cy="122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1CC02C3-9738-2E40-94F8-53D8789ACED6}"/>
              </a:ext>
            </a:extLst>
          </p:cNvPr>
          <p:cNvSpPr/>
          <p:nvPr/>
        </p:nvSpPr>
        <p:spPr>
          <a:xfrm>
            <a:off x="2382937" y="2583656"/>
            <a:ext cx="288000" cy="609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9EB9ED6-F87C-D448-AA2C-806D9649C3B4}"/>
              </a:ext>
            </a:extLst>
          </p:cNvPr>
          <p:cNvSpPr/>
          <p:nvPr/>
        </p:nvSpPr>
        <p:spPr>
          <a:xfrm>
            <a:off x="2382937" y="2669850"/>
            <a:ext cx="288000" cy="28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D26924-C28C-9E4E-9BCE-AD377BC1F276}"/>
              </a:ext>
            </a:extLst>
          </p:cNvPr>
          <p:cNvSpPr/>
          <p:nvPr/>
        </p:nvSpPr>
        <p:spPr>
          <a:xfrm>
            <a:off x="2382937" y="2513217"/>
            <a:ext cx="288000" cy="76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2B2A759-EADC-254F-8DE8-573D63FFC4B3}"/>
              </a:ext>
            </a:extLst>
          </p:cNvPr>
          <p:cNvSpPr/>
          <p:nvPr/>
        </p:nvSpPr>
        <p:spPr>
          <a:xfrm>
            <a:off x="2730071" y="2555550"/>
            <a:ext cx="288000" cy="76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000071C-B764-D74D-BE81-A2051253B5BB}"/>
              </a:ext>
            </a:extLst>
          </p:cNvPr>
          <p:cNvSpPr/>
          <p:nvPr/>
        </p:nvSpPr>
        <p:spPr>
          <a:xfrm>
            <a:off x="2730071" y="2614981"/>
            <a:ext cx="288000" cy="75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34FDC99-8DF9-2E48-A7A3-EC314784FD4F}"/>
              </a:ext>
            </a:extLst>
          </p:cNvPr>
          <p:cNvSpPr/>
          <p:nvPr/>
        </p:nvSpPr>
        <p:spPr>
          <a:xfrm>
            <a:off x="2730071" y="2650650"/>
            <a:ext cx="288000" cy="4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F6308A7-00C3-2747-B1EC-D6B8A1B34DD4}"/>
              </a:ext>
            </a:extLst>
          </p:cNvPr>
          <p:cNvSpPr/>
          <p:nvPr/>
        </p:nvSpPr>
        <p:spPr>
          <a:xfrm>
            <a:off x="3081437" y="2428550"/>
            <a:ext cx="288000" cy="1779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C7E3396-B84D-FA44-B629-838C0F947BA5}"/>
              </a:ext>
            </a:extLst>
          </p:cNvPr>
          <p:cNvSpPr/>
          <p:nvPr/>
        </p:nvSpPr>
        <p:spPr>
          <a:xfrm>
            <a:off x="3081437" y="2581114"/>
            <a:ext cx="288000" cy="758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87BE00C-2AA9-3A49-BADF-F3A35502B476}"/>
              </a:ext>
            </a:extLst>
          </p:cNvPr>
          <p:cNvSpPr/>
          <p:nvPr/>
        </p:nvSpPr>
        <p:spPr>
          <a:xfrm>
            <a:off x="3081437" y="2619215"/>
            <a:ext cx="288000" cy="794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ED39898-969E-1346-AC93-00C8CC5C8DA5}"/>
              </a:ext>
            </a:extLst>
          </p:cNvPr>
          <p:cNvSpPr/>
          <p:nvPr/>
        </p:nvSpPr>
        <p:spPr>
          <a:xfrm>
            <a:off x="3428571" y="2064482"/>
            <a:ext cx="288000" cy="2245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4D84908-E658-1641-8217-657AA8B74627}"/>
              </a:ext>
            </a:extLst>
          </p:cNvPr>
          <p:cNvSpPr/>
          <p:nvPr/>
        </p:nvSpPr>
        <p:spPr>
          <a:xfrm>
            <a:off x="3428571" y="2246680"/>
            <a:ext cx="288000" cy="122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248162A-28CE-964B-A724-7516F823FE8B}"/>
              </a:ext>
            </a:extLst>
          </p:cNvPr>
          <p:cNvSpPr/>
          <p:nvPr/>
        </p:nvSpPr>
        <p:spPr>
          <a:xfrm>
            <a:off x="3428571" y="2339815"/>
            <a:ext cx="288000" cy="1312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2C16DC0-981E-9B4C-8C2D-40486AB88087}"/>
              </a:ext>
            </a:extLst>
          </p:cNvPr>
          <p:cNvSpPr/>
          <p:nvPr/>
        </p:nvSpPr>
        <p:spPr>
          <a:xfrm>
            <a:off x="3428571" y="2411782"/>
            <a:ext cx="288000" cy="28686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F1E6483-B2F9-F64B-898F-6D1AFCB247AF}"/>
              </a:ext>
            </a:extLst>
          </p:cNvPr>
          <p:cNvSpPr/>
          <p:nvPr/>
        </p:nvSpPr>
        <p:spPr>
          <a:xfrm>
            <a:off x="3779937" y="1734282"/>
            <a:ext cx="288000" cy="2245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D3521AC-181C-2843-BCA7-D1E627E7434A}"/>
              </a:ext>
            </a:extLst>
          </p:cNvPr>
          <p:cNvSpPr/>
          <p:nvPr/>
        </p:nvSpPr>
        <p:spPr>
          <a:xfrm>
            <a:off x="3779937" y="1941880"/>
            <a:ext cx="288000" cy="122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CFABBDE-A1D3-0844-8DCD-67B9465BC50C}"/>
              </a:ext>
            </a:extLst>
          </p:cNvPr>
          <p:cNvSpPr/>
          <p:nvPr/>
        </p:nvSpPr>
        <p:spPr>
          <a:xfrm>
            <a:off x="3779937" y="2005381"/>
            <a:ext cx="288000" cy="1312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46B8CFA-E0F7-4043-89AA-3B1E51CED598}"/>
              </a:ext>
            </a:extLst>
          </p:cNvPr>
          <p:cNvSpPr/>
          <p:nvPr/>
        </p:nvSpPr>
        <p:spPr>
          <a:xfrm>
            <a:off x="3779937" y="2073116"/>
            <a:ext cx="288000" cy="62553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23B71ED-B088-9C41-A78E-AB1A9097550E}"/>
              </a:ext>
            </a:extLst>
          </p:cNvPr>
          <p:cNvSpPr/>
          <p:nvPr/>
        </p:nvSpPr>
        <p:spPr>
          <a:xfrm>
            <a:off x="4131304" y="1429482"/>
            <a:ext cx="288000" cy="38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1559437-FC73-DB48-A91E-0823DB6E86CF}"/>
              </a:ext>
            </a:extLst>
          </p:cNvPr>
          <p:cNvSpPr/>
          <p:nvPr/>
        </p:nvSpPr>
        <p:spPr>
          <a:xfrm>
            <a:off x="4131304" y="1764080"/>
            <a:ext cx="288000" cy="122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33A2A05-ACF5-394E-A829-3078B3ADA793}"/>
              </a:ext>
            </a:extLst>
          </p:cNvPr>
          <p:cNvSpPr/>
          <p:nvPr/>
        </p:nvSpPr>
        <p:spPr>
          <a:xfrm>
            <a:off x="4131304" y="1793714"/>
            <a:ext cx="288000" cy="2295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974C0DD-EC2C-D14B-921E-9F2EA8E851B7}"/>
              </a:ext>
            </a:extLst>
          </p:cNvPr>
          <p:cNvSpPr/>
          <p:nvPr/>
        </p:nvSpPr>
        <p:spPr>
          <a:xfrm>
            <a:off x="4131304" y="1920716"/>
            <a:ext cx="288000" cy="77793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1F758F0-4048-264C-A0FD-CE8B356A15A8}"/>
              </a:ext>
            </a:extLst>
          </p:cNvPr>
          <p:cNvSpPr/>
          <p:nvPr/>
        </p:nvSpPr>
        <p:spPr>
          <a:xfrm>
            <a:off x="4474204" y="2000982"/>
            <a:ext cx="288000" cy="38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6C1C0A5-A57D-2346-A6D7-3228B3FD2241}"/>
              </a:ext>
            </a:extLst>
          </p:cNvPr>
          <p:cNvSpPr/>
          <p:nvPr/>
        </p:nvSpPr>
        <p:spPr>
          <a:xfrm>
            <a:off x="4474204" y="2187414"/>
            <a:ext cx="288000" cy="122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E6172C3-E0CC-0D4F-9B76-CA7BF4F3FDEA}"/>
              </a:ext>
            </a:extLst>
          </p:cNvPr>
          <p:cNvSpPr/>
          <p:nvPr/>
        </p:nvSpPr>
        <p:spPr>
          <a:xfrm>
            <a:off x="4474204" y="2250914"/>
            <a:ext cx="288000" cy="2295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759DC11-5BE0-B24D-A31B-408C036E956F}"/>
              </a:ext>
            </a:extLst>
          </p:cNvPr>
          <p:cNvSpPr/>
          <p:nvPr/>
        </p:nvSpPr>
        <p:spPr>
          <a:xfrm>
            <a:off x="4474204" y="2339815"/>
            <a:ext cx="288000" cy="35883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565C17A-ADD2-734A-8802-4929318BB343}"/>
              </a:ext>
            </a:extLst>
          </p:cNvPr>
          <p:cNvSpPr/>
          <p:nvPr/>
        </p:nvSpPr>
        <p:spPr>
          <a:xfrm>
            <a:off x="4821337" y="2365048"/>
            <a:ext cx="288000" cy="207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DD26DBB-1102-1D49-904E-AC906A246F4C}"/>
              </a:ext>
            </a:extLst>
          </p:cNvPr>
          <p:cNvSpPr/>
          <p:nvPr/>
        </p:nvSpPr>
        <p:spPr>
          <a:xfrm>
            <a:off x="4821337" y="2521848"/>
            <a:ext cx="288000" cy="1768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7638ADDB-3977-F545-B44F-0252C5E3E391}"/>
              </a:ext>
            </a:extLst>
          </p:cNvPr>
          <p:cNvSpPr/>
          <p:nvPr/>
        </p:nvSpPr>
        <p:spPr>
          <a:xfrm>
            <a:off x="1468968" y="1582049"/>
            <a:ext cx="3509433" cy="1121833"/>
          </a:xfrm>
          <a:custGeom>
            <a:avLst/>
            <a:gdLst>
              <a:gd name="connsiteX0" fmla="*/ 0 w 2632075"/>
              <a:gd name="connsiteY0" fmla="*/ 841375 h 841375"/>
              <a:gd name="connsiteX1" fmla="*/ 273050 w 2632075"/>
              <a:gd name="connsiteY1" fmla="*/ 711200 h 841375"/>
              <a:gd name="connsiteX2" fmla="*/ 527050 w 2632075"/>
              <a:gd name="connsiteY2" fmla="*/ 390525 h 841375"/>
              <a:gd name="connsiteX3" fmla="*/ 793750 w 2632075"/>
              <a:gd name="connsiteY3" fmla="*/ 0 h 841375"/>
              <a:gd name="connsiteX4" fmla="*/ 1057275 w 2632075"/>
              <a:gd name="connsiteY4" fmla="*/ 22225 h 841375"/>
              <a:gd name="connsiteX5" fmla="*/ 1323975 w 2632075"/>
              <a:gd name="connsiteY5" fmla="*/ 254000 h 841375"/>
              <a:gd name="connsiteX6" fmla="*/ 1597025 w 2632075"/>
              <a:gd name="connsiteY6" fmla="*/ 409575 h 841375"/>
              <a:gd name="connsiteX7" fmla="*/ 1835150 w 2632075"/>
              <a:gd name="connsiteY7" fmla="*/ 552450 h 841375"/>
              <a:gd name="connsiteX8" fmla="*/ 2105025 w 2632075"/>
              <a:gd name="connsiteY8" fmla="*/ 657225 h 841375"/>
              <a:gd name="connsiteX9" fmla="*/ 2371725 w 2632075"/>
              <a:gd name="connsiteY9" fmla="*/ 711200 h 841375"/>
              <a:gd name="connsiteX10" fmla="*/ 2632075 w 2632075"/>
              <a:gd name="connsiteY10" fmla="*/ 765175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2075" h="841375">
                <a:moveTo>
                  <a:pt x="0" y="841375"/>
                </a:moveTo>
                <a:lnTo>
                  <a:pt x="273050" y="711200"/>
                </a:lnTo>
                <a:lnTo>
                  <a:pt x="527050" y="390525"/>
                </a:lnTo>
                <a:lnTo>
                  <a:pt x="793750" y="0"/>
                </a:lnTo>
                <a:lnTo>
                  <a:pt x="1057275" y="22225"/>
                </a:lnTo>
                <a:lnTo>
                  <a:pt x="1323975" y="254000"/>
                </a:lnTo>
                <a:lnTo>
                  <a:pt x="1597025" y="409575"/>
                </a:lnTo>
                <a:lnTo>
                  <a:pt x="1835150" y="552450"/>
                </a:lnTo>
                <a:lnTo>
                  <a:pt x="2105025" y="657225"/>
                </a:lnTo>
                <a:lnTo>
                  <a:pt x="2371725" y="711200"/>
                </a:lnTo>
                <a:lnTo>
                  <a:pt x="2632075" y="765175"/>
                </a:lnTo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A3D026B-C5C4-E941-85D9-5DFCA06E1F08}"/>
              </a:ext>
            </a:extLst>
          </p:cNvPr>
          <p:cNvCxnSpPr>
            <a:cxnSpLocks/>
          </p:cNvCxnSpPr>
          <p:nvPr/>
        </p:nvCxnSpPr>
        <p:spPr>
          <a:xfrm>
            <a:off x="1303867" y="2700090"/>
            <a:ext cx="3869267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7ABA3D32-0A01-E64E-B591-8F3879358CF1}"/>
              </a:ext>
            </a:extLst>
          </p:cNvPr>
          <p:cNvSpPr txBox="1"/>
          <p:nvPr/>
        </p:nvSpPr>
        <p:spPr>
          <a:xfrm>
            <a:off x="2927493" y="3301027"/>
            <a:ext cx="116213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Probable CoV-PIMS</a:t>
            </a:r>
          </a:p>
        </p:txBody>
      </p:sp>
    </p:spTree>
    <p:extLst>
      <p:ext uri="{BB962C8B-B14F-4D97-AF65-F5344CB8AC3E}">
        <p14:creationId xmlns:p14="http://schemas.microsoft.com/office/powerpoint/2010/main" val="707142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A85CF7-A223-BA41-B7CB-330919A03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99" y="3775242"/>
            <a:ext cx="6620932" cy="18965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AF5155-4202-F044-B912-3C759777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ACS, OHCA, </a:t>
            </a:r>
            <a:r>
              <a:rPr lang="en-GB" dirty="0"/>
              <a:t>and COVID-19 (Italy)</a:t>
            </a:r>
            <a:endParaRPr lang="en-US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163AE72-CB4A-453A-90E3-B8BE712A11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37497"/>
            <a:ext cx="10079239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ACS, acute coronary syndrome; CI, confidence interval; No. number, OHCA, out-of-hospital cardiac arrest</a:t>
            </a:r>
          </a:p>
          <a:p>
            <a:pPr>
              <a:spcBef>
                <a:spcPts val="300"/>
              </a:spcBef>
            </a:pPr>
            <a:r>
              <a:rPr lang="en-GB" dirty="0"/>
              <a:t>1. De Filippo O, et al. N </a:t>
            </a:r>
            <a:r>
              <a:rPr lang="en-GB" dirty="0" err="1"/>
              <a:t>Engl</a:t>
            </a:r>
            <a:r>
              <a:rPr lang="en-GB" dirty="0"/>
              <a:t> J Med. 2020;383:88-9; 2. </a:t>
            </a:r>
            <a:r>
              <a:rPr lang="en-GB" dirty="0" err="1"/>
              <a:t>Baldi</a:t>
            </a:r>
            <a:r>
              <a:rPr lang="en-GB" dirty="0"/>
              <a:t> E, et al. N </a:t>
            </a:r>
            <a:r>
              <a:rPr lang="en-GB" dirty="0" err="1"/>
              <a:t>Engl</a:t>
            </a:r>
            <a:r>
              <a:rPr lang="en-GB" dirty="0"/>
              <a:t> J Med. 2020;383:496-8; 3. </a:t>
            </a:r>
            <a:r>
              <a:rPr lang="en-GB" dirty="0" err="1"/>
              <a:t>Strøm</a:t>
            </a:r>
            <a:r>
              <a:rPr lang="en-GB" dirty="0"/>
              <a:t> A, Jensen RA. Lancet. 1951;257:126-9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9AB8440F-5839-4CCF-9BD3-448272EBC6CE}"/>
              </a:ext>
            </a:extLst>
          </p:cNvPr>
          <p:cNvSpPr/>
          <p:nvPr/>
        </p:nvSpPr>
        <p:spPr>
          <a:xfrm rot="1715542">
            <a:off x="6577585" y="4084197"/>
            <a:ext cx="562187" cy="26416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GB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7839A1D-5DF6-6D4F-8C41-5B49306B9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895219"/>
              </p:ext>
            </p:extLst>
          </p:nvPr>
        </p:nvGraphicFramePr>
        <p:xfrm>
          <a:off x="536248" y="1276995"/>
          <a:ext cx="8128000" cy="1962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1453">
                  <a:extLst>
                    <a:ext uri="{9D8B030D-6E8A-4147-A177-3AD203B41FA5}">
                      <a16:colId xmlns:a16="http://schemas.microsoft.com/office/drawing/2014/main" val="783936608"/>
                    </a:ext>
                  </a:extLst>
                </a:gridCol>
                <a:gridCol w="1001013">
                  <a:extLst>
                    <a:ext uri="{9D8B030D-6E8A-4147-A177-3AD203B41FA5}">
                      <a16:colId xmlns:a16="http://schemas.microsoft.com/office/drawing/2014/main" val="3741656765"/>
                    </a:ext>
                  </a:extLst>
                </a:gridCol>
                <a:gridCol w="1338943">
                  <a:extLst>
                    <a:ext uri="{9D8B030D-6E8A-4147-A177-3AD203B41FA5}">
                      <a16:colId xmlns:a16="http://schemas.microsoft.com/office/drawing/2014/main" val="3211460808"/>
                    </a:ext>
                  </a:extLst>
                </a:gridCol>
                <a:gridCol w="1500471">
                  <a:extLst>
                    <a:ext uri="{9D8B030D-6E8A-4147-A177-3AD203B41FA5}">
                      <a16:colId xmlns:a16="http://schemas.microsoft.com/office/drawing/2014/main" val="2399707980"/>
                    </a:ext>
                  </a:extLst>
                </a:gridCol>
                <a:gridCol w="1416120">
                  <a:extLst>
                    <a:ext uri="{9D8B030D-6E8A-4147-A177-3AD203B41FA5}">
                      <a16:colId xmlns:a16="http://schemas.microsoft.com/office/drawing/2014/main" val="2082936210"/>
                    </a:ext>
                  </a:extLst>
                </a:gridCol>
              </a:tblGrid>
              <a:tr h="304524">
                <a:tc rowSpan="2">
                  <a:txBody>
                    <a:bodyPr/>
                    <a:lstStyle/>
                    <a:p>
                      <a:r>
                        <a:rPr lang="en-US" sz="1300" dirty="0"/>
                        <a:t>ACS subtype</a:t>
                      </a:r>
                      <a:endParaRPr lang="en-US" sz="1300" baseline="30000" dirty="0"/>
                    </a:p>
                  </a:txBody>
                  <a:tcPr marL="121920" marR="121920" marT="33600" marB="3360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No. of </a:t>
                      </a:r>
                      <a:br>
                        <a:rPr lang="en-US" sz="1300" dirty="0"/>
                      </a:br>
                      <a:r>
                        <a:rPr lang="en-US" sz="1300" spc="-40" baseline="0" dirty="0"/>
                        <a:t>patients</a:t>
                      </a:r>
                    </a:p>
                  </a:txBody>
                  <a:tcPr marL="121920" marR="121920" marT="33600" marB="336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Study period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(N=547)</a:t>
                      </a:r>
                    </a:p>
                  </a:txBody>
                  <a:tcPr marL="121920" marR="121920" marT="33600" marB="336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Control periods</a:t>
                      </a:r>
                    </a:p>
                  </a:txBody>
                  <a:tcPr marL="121920" marR="121920" marT="33600" marB="3360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3218701593"/>
                  </a:ext>
                </a:extLst>
              </a:tr>
              <a:tr h="473600">
                <a:tc v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T="25200" marB="252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T="25200" marB="252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T="25200" marB="252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Same year</a:t>
                      </a:r>
                      <a:br>
                        <a:rPr lang="en-US" sz="13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(N=899)</a:t>
                      </a:r>
                    </a:p>
                  </a:txBody>
                  <a:tcPr marL="121920" marR="121920" marT="33600" marB="336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Previous year</a:t>
                      </a:r>
                      <a:br>
                        <a:rPr lang="en-US" sz="13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(N=756)</a:t>
                      </a:r>
                    </a:p>
                  </a:txBody>
                  <a:tcPr marL="25920" marR="25920" marT="33600" marB="336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595988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r>
                        <a:rPr lang="en-US" sz="1300" dirty="0"/>
                        <a:t>All ACS</a:t>
                      </a:r>
                      <a:endParaRPr lang="en-US" sz="1300" b="1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2,202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17940162"/>
                  </a:ext>
                </a:extLst>
              </a:tr>
              <a:tr h="304524">
                <a:tc>
                  <a:txBody>
                    <a:bodyPr/>
                    <a:lstStyle/>
                    <a:p>
                      <a:pPr marL="7938" indent="169863">
                        <a:tabLst/>
                      </a:pPr>
                      <a:r>
                        <a:rPr lang="en-US" sz="1300" dirty="0"/>
                        <a:t>No. of daily admissions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13.3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18.0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18.9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extLst>
                  <a:ext uri="{0D108BD9-81ED-4DB2-BD59-A6C34878D82A}">
                    <a16:rowId xmlns:a16="http://schemas.microsoft.com/office/drawing/2014/main" val="157789239"/>
                  </a:ext>
                </a:extLst>
              </a:tr>
              <a:tr h="304524">
                <a:tc>
                  <a:txBody>
                    <a:bodyPr/>
                    <a:lstStyle/>
                    <a:p>
                      <a:pPr marL="7938" indent="169863">
                        <a:tabLst/>
                      </a:pPr>
                      <a:r>
                        <a:rPr lang="en-US" sz="1300" dirty="0"/>
                        <a:t>Incidence rate ratio (95%CI)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0.74 (0.66-0.82)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25920" marR="25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0.70 (0.63-0.78)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25920" marR="25920" marT="33600" marB="33600" anchor="ctr"/>
                </a:tc>
                <a:extLst>
                  <a:ext uri="{0D108BD9-81ED-4DB2-BD59-A6C34878D82A}">
                    <a16:rowId xmlns:a16="http://schemas.microsoft.com/office/drawing/2014/main" val="2596090168"/>
                  </a:ext>
                </a:extLst>
              </a:tr>
              <a:tr h="304524">
                <a:tc>
                  <a:txBody>
                    <a:bodyPr/>
                    <a:lstStyle/>
                    <a:p>
                      <a:pPr marL="7938" indent="169863">
                        <a:tabLst/>
                      </a:pPr>
                      <a:r>
                        <a:rPr lang="en-US" sz="1300" dirty="0"/>
                        <a:t>p value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&lt;0.001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25920" marR="25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&lt;0.001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25920" marR="25920" marT="33600" marB="33600" anchor="ctr"/>
                </a:tc>
                <a:extLst>
                  <a:ext uri="{0D108BD9-81ED-4DB2-BD59-A6C34878D82A}">
                    <a16:rowId xmlns:a16="http://schemas.microsoft.com/office/drawing/2014/main" val="3612845373"/>
                  </a:ext>
                </a:extLst>
              </a:tr>
            </a:tbl>
          </a:graphicData>
        </a:graphic>
      </p:graphicFrame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196A6165-922F-4BCD-84A4-B8AE711E350D}"/>
              </a:ext>
            </a:extLst>
          </p:cNvPr>
          <p:cNvSpPr/>
          <p:nvPr/>
        </p:nvSpPr>
        <p:spPr>
          <a:xfrm>
            <a:off x="278919" y="2339643"/>
            <a:ext cx="562187" cy="26416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59D67D-A4FB-1A47-B00A-3C31D2EBDFFE}"/>
              </a:ext>
            </a:extLst>
          </p:cNvPr>
          <p:cNvSpPr txBox="1"/>
          <p:nvPr/>
        </p:nvSpPr>
        <p:spPr>
          <a:xfrm>
            <a:off x="1080378" y="3716825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1,200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88CDFF-0238-6546-BAB2-C9009FC95654}"/>
              </a:ext>
            </a:extLst>
          </p:cNvPr>
          <p:cNvSpPr txBox="1"/>
          <p:nvPr/>
        </p:nvSpPr>
        <p:spPr>
          <a:xfrm rot="16200000">
            <a:off x="127029" y="4507989"/>
            <a:ext cx="1894759" cy="3379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Cases of COVID-19 per </a:t>
            </a:r>
            <a:b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100,000 inhabitants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2CD013-D8C1-0C44-8040-C4961EF02479}"/>
              </a:ext>
            </a:extLst>
          </p:cNvPr>
          <p:cNvSpPr txBox="1"/>
          <p:nvPr/>
        </p:nvSpPr>
        <p:spPr>
          <a:xfrm>
            <a:off x="1080378" y="4024447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A2795C-55CB-B346-9168-85F4F4F52777}"/>
              </a:ext>
            </a:extLst>
          </p:cNvPr>
          <p:cNvSpPr txBox="1"/>
          <p:nvPr/>
        </p:nvSpPr>
        <p:spPr>
          <a:xfrm>
            <a:off x="1080378" y="4947315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29401D-A431-3A41-806C-7A7ECCB8D158}"/>
              </a:ext>
            </a:extLst>
          </p:cNvPr>
          <p:cNvSpPr txBox="1"/>
          <p:nvPr/>
        </p:nvSpPr>
        <p:spPr>
          <a:xfrm>
            <a:off x="1080378" y="5254938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284F4-0A9C-D24D-B150-6CFE09242FD7}"/>
              </a:ext>
            </a:extLst>
          </p:cNvPr>
          <p:cNvSpPr txBox="1"/>
          <p:nvPr/>
        </p:nvSpPr>
        <p:spPr>
          <a:xfrm>
            <a:off x="1080378" y="5562558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630CB1-735E-D940-9440-E84F7F0FCF45}"/>
              </a:ext>
            </a:extLst>
          </p:cNvPr>
          <p:cNvSpPr txBox="1"/>
          <p:nvPr/>
        </p:nvSpPr>
        <p:spPr>
          <a:xfrm>
            <a:off x="1080378" y="4639693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31C10C-309A-154F-92A0-F3D8BC057B29}"/>
              </a:ext>
            </a:extLst>
          </p:cNvPr>
          <p:cNvSpPr txBox="1"/>
          <p:nvPr/>
        </p:nvSpPr>
        <p:spPr>
          <a:xfrm>
            <a:off x="3902443" y="5850981"/>
            <a:ext cx="1894759" cy="1654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 since February 2020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55280E-678C-7242-87B2-9521820F544A}"/>
              </a:ext>
            </a:extLst>
          </p:cNvPr>
          <p:cNvSpPr txBox="1"/>
          <p:nvPr/>
        </p:nvSpPr>
        <p:spPr>
          <a:xfrm>
            <a:off x="51212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2BD48D-EBB8-2840-81BC-1FE32397818B}"/>
              </a:ext>
            </a:extLst>
          </p:cNvPr>
          <p:cNvSpPr txBox="1"/>
          <p:nvPr/>
        </p:nvSpPr>
        <p:spPr>
          <a:xfrm>
            <a:off x="56122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43AC65-0FC9-B740-815C-BDDC01BE6B1F}"/>
              </a:ext>
            </a:extLst>
          </p:cNvPr>
          <p:cNvSpPr txBox="1"/>
          <p:nvPr/>
        </p:nvSpPr>
        <p:spPr>
          <a:xfrm>
            <a:off x="54471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0DE4D9D-EC5A-E941-A3A0-2B1D8F2BB71D}"/>
              </a:ext>
            </a:extLst>
          </p:cNvPr>
          <p:cNvSpPr txBox="1"/>
          <p:nvPr/>
        </p:nvSpPr>
        <p:spPr>
          <a:xfrm>
            <a:off x="52863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EAF9FC-B779-384D-BBF4-AE6163D912CA}"/>
              </a:ext>
            </a:extLst>
          </p:cNvPr>
          <p:cNvSpPr txBox="1"/>
          <p:nvPr/>
        </p:nvSpPr>
        <p:spPr>
          <a:xfrm>
            <a:off x="15863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A1724E-B284-9A4A-8C1E-F603E71D8A33}"/>
              </a:ext>
            </a:extLst>
          </p:cNvPr>
          <p:cNvSpPr txBox="1"/>
          <p:nvPr/>
        </p:nvSpPr>
        <p:spPr>
          <a:xfrm>
            <a:off x="17472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1F4122-CE52-0342-8D26-64B26D348153}"/>
              </a:ext>
            </a:extLst>
          </p:cNvPr>
          <p:cNvSpPr txBox="1"/>
          <p:nvPr/>
        </p:nvSpPr>
        <p:spPr>
          <a:xfrm>
            <a:off x="19038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4047C6-A19E-F94E-9824-3EE62D05930E}"/>
              </a:ext>
            </a:extLst>
          </p:cNvPr>
          <p:cNvSpPr txBox="1"/>
          <p:nvPr/>
        </p:nvSpPr>
        <p:spPr>
          <a:xfrm>
            <a:off x="20732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A5539C-987C-1C4A-8497-FF596282AACB}"/>
              </a:ext>
            </a:extLst>
          </p:cNvPr>
          <p:cNvSpPr txBox="1"/>
          <p:nvPr/>
        </p:nvSpPr>
        <p:spPr>
          <a:xfrm>
            <a:off x="22340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29B184-F705-E64D-97E3-1914071A9931}"/>
              </a:ext>
            </a:extLst>
          </p:cNvPr>
          <p:cNvSpPr txBox="1"/>
          <p:nvPr/>
        </p:nvSpPr>
        <p:spPr>
          <a:xfrm>
            <a:off x="23949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9A5E10-EFBB-9E42-AFB5-4E82CF594420}"/>
              </a:ext>
            </a:extLst>
          </p:cNvPr>
          <p:cNvSpPr txBox="1"/>
          <p:nvPr/>
        </p:nvSpPr>
        <p:spPr>
          <a:xfrm>
            <a:off x="25515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2FEB49-DD2C-1342-BF60-F8F27E8915C3}"/>
              </a:ext>
            </a:extLst>
          </p:cNvPr>
          <p:cNvSpPr txBox="1"/>
          <p:nvPr/>
        </p:nvSpPr>
        <p:spPr>
          <a:xfrm>
            <a:off x="27124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B57446-3676-524F-8586-2F327BBF3AFA}"/>
              </a:ext>
            </a:extLst>
          </p:cNvPr>
          <p:cNvSpPr txBox="1"/>
          <p:nvPr/>
        </p:nvSpPr>
        <p:spPr>
          <a:xfrm>
            <a:off x="28733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359B38-8FCF-B546-9265-64C2A2609FA8}"/>
              </a:ext>
            </a:extLst>
          </p:cNvPr>
          <p:cNvSpPr txBox="1"/>
          <p:nvPr/>
        </p:nvSpPr>
        <p:spPr>
          <a:xfrm>
            <a:off x="30384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6027E5-A713-164F-B350-25E180FCFDFC}"/>
              </a:ext>
            </a:extLst>
          </p:cNvPr>
          <p:cNvSpPr txBox="1"/>
          <p:nvPr/>
        </p:nvSpPr>
        <p:spPr>
          <a:xfrm>
            <a:off x="31908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F3D9A1-7E5A-D049-9402-6D88FD7FF733}"/>
              </a:ext>
            </a:extLst>
          </p:cNvPr>
          <p:cNvSpPr txBox="1"/>
          <p:nvPr/>
        </p:nvSpPr>
        <p:spPr>
          <a:xfrm>
            <a:off x="33474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B2E46D8-7D4C-F843-BA93-B4E1A06A6EDB}"/>
              </a:ext>
            </a:extLst>
          </p:cNvPr>
          <p:cNvSpPr txBox="1"/>
          <p:nvPr/>
        </p:nvSpPr>
        <p:spPr>
          <a:xfrm>
            <a:off x="35125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FF3190E-D72E-374A-937D-06CDB1875906}"/>
              </a:ext>
            </a:extLst>
          </p:cNvPr>
          <p:cNvSpPr txBox="1"/>
          <p:nvPr/>
        </p:nvSpPr>
        <p:spPr>
          <a:xfrm>
            <a:off x="36776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6965007-51F9-AE48-9C20-BE51196BB07D}"/>
              </a:ext>
            </a:extLst>
          </p:cNvPr>
          <p:cNvSpPr txBox="1"/>
          <p:nvPr/>
        </p:nvSpPr>
        <p:spPr>
          <a:xfrm>
            <a:off x="38342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58FD0B3-8FB8-6D4A-82D3-825B3A99EF5F}"/>
              </a:ext>
            </a:extLst>
          </p:cNvPr>
          <p:cNvSpPr txBox="1"/>
          <p:nvPr/>
        </p:nvSpPr>
        <p:spPr>
          <a:xfrm>
            <a:off x="39951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78235-719A-6240-954C-BF83D520B39B}"/>
              </a:ext>
            </a:extLst>
          </p:cNvPr>
          <p:cNvSpPr txBox="1"/>
          <p:nvPr/>
        </p:nvSpPr>
        <p:spPr>
          <a:xfrm>
            <a:off x="41517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3F2BDBE-36A4-9A42-A7E0-2D56C1207AF6}"/>
              </a:ext>
            </a:extLst>
          </p:cNvPr>
          <p:cNvSpPr txBox="1"/>
          <p:nvPr/>
        </p:nvSpPr>
        <p:spPr>
          <a:xfrm>
            <a:off x="43168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CF05CF5-8A35-CF49-824B-FDD2C92D0539}"/>
              </a:ext>
            </a:extLst>
          </p:cNvPr>
          <p:cNvSpPr txBox="1"/>
          <p:nvPr/>
        </p:nvSpPr>
        <p:spPr>
          <a:xfrm>
            <a:off x="44777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9CF7EA2-F3C4-834B-9748-4C54C4B77F03}"/>
              </a:ext>
            </a:extLst>
          </p:cNvPr>
          <p:cNvSpPr txBox="1"/>
          <p:nvPr/>
        </p:nvSpPr>
        <p:spPr>
          <a:xfrm>
            <a:off x="46343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BD0F0C5-1843-3943-B97C-F1C561F2EEBB}"/>
              </a:ext>
            </a:extLst>
          </p:cNvPr>
          <p:cNvSpPr txBox="1"/>
          <p:nvPr/>
        </p:nvSpPr>
        <p:spPr>
          <a:xfrm>
            <a:off x="47994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25E8C08-E45F-C243-80CF-793D1E2F5BB8}"/>
              </a:ext>
            </a:extLst>
          </p:cNvPr>
          <p:cNvSpPr txBox="1"/>
          <p:nvPr/>
        </p:nvSpPr>
        <p:spPr>
          <a:xfrm>
            <a:off x="49688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EA3AF64-15DA-9545-A931-711466406B95}"/>
              </a:ext>
            </a:extLst>
          </p:cNvPr>
          <p:cNvSpPr txBox="1"/>
          <p:nvPr/>
        </p:nvSpPr>
        <p:spPr>
          <a:xfrm>
            <a:off x="78601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BFA1E56-E231-DE4C-B013-BDB344231E19}"/>
              </a:ext>
            </a:extLst>
          </p:cNvPr>
          <p:cNvSpPr txBox="1"/>
          <p:nvPr/>
        </p:nvSpPr>
        <p:spPr>
          <a:xfrm>
            <a:off x="76950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79BA368-6FCE-EB45-8384-DF7C32307D33}"/>
              </a:ext>
            </a:extLst>
          </p:cNvPr>
          <p:cNvSpPr txBox="1"/>
          <p:nvPr/>
        </p:nvSpPr>
        <p:spPr>
          <a:xfrm>
            <a:off x="75299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45E87FE-0FE7-DF47-BB1D-7910A89DE936}"/>
              </a:ext>
            </a:extLst>
          </p:cNvPr>
          <p:cNvSpPr txBox="1"/>
          <p:nvPr/>
        </p:nvSpPr>
        <p:spPr>
          <a:xfrm>
            <a:off x="73733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1709934-A4A8-6F47-9F89-079D4110DEA0}"/>
              </a:ext>
            </a:extLst>
          </p:cNvPr>
          <p:cNvSpPr txBox="1"/>
          <p:nvPr/>
        </p:nvSpPr>
        <p:spPr>
          <a:xfrm>
            <a:off x="72082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F55538A-1D6F-ED49-8BC5-6C4C37DC240C}"/>
              </a:ext>
            </a:extLst>
          </p:cNvPr>
          <p:cNvSpPr txBox="1"/>
          <p:nvPr/>
        </p:nvSpPr>
        <p:spPr>
          <a:xfrm>
            <a:off x="70473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71206F-E550-D04C-81DE-BA15A2B73D53}"/>
              </a:ext>
            </a:extLst>
          </p:cNvPr>
          <p:cNvSpPr txBox="1"/>
          <p:nvPr/>
        </p:nvSpPr>
        <p:spPr>
          <a:xfrm>
            <a:off x="68865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5FA62ED-CB66-DD4B-8413-56F87E123694}"/>
              </a:ext>
            </a:extLst>
          </p:cNvPr>
          <p:cNvSpPr txBox="1"/>
          <p:nvPr/>
        </p:nvSpPr>
        <p:spPr>
          <a:xfrm>
            <a:off x="67256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8D34486-7BEA-7540-AA52-D535227A77EE}"/>
              </a:ext>
            </a:extLst>
          </p:cNvPr>
          <p:cNvSpPr txBox="1"/>
          <p:nvPr/>
        </p:nvSpPr>
        <p:spPr>
          <a:xfrm>
            <a:off x="65647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DC6FE76-8328-A144-B53C-EFB16159417F}"/>
              </a:ext>
            </a:extLst>
          </p:cNvPr>
          <p:cNvSpPr txBox="1"/>
          <p:nvPr/>
        </p:nvSpPr>
        <p:spPr>
          <a:xfrm>
            <a:off x="64039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D109EFA-E1B5-E646-A39F-B0B730EE3766}"/>
              </a:ext>
            </a:extLst>
          </p:cNvPr>
          <p:cNvSpPr txBox="1"/>
          <p:nvPr/>
        </p:nvSpPr>
        <p:spPr>
          <a:xfrm>
            <a:off x="62345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0C12E50-A907-3B4F-B76A-F5DEA7C04C94}"/>
              </a:ext>
            </a:extLst>
          </p:cNvPr>
          <p:cNvSpPr txBox="1"/>
          <p:nvPr/>
        </p:nvSpPr>
        <p:spPr>
          <a:xfrm>
            <a:off x="60779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BBD596B-15F3-4347-B473-57D533C29DC7}"/>
              </a:ext>
            </a:extLst>
          </p:cNvPr>
          <p:cNvSpPr txBox="1"/>
          <p:nvPr/>
        </p:nvSpPr>
        <p:spPr>
          <a:xfrm>
            <a:off x="59340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21035A-128A-424D-8A8D-069340E0FC73}"/>
              </a:ext>
            </a:extLst>
          </p:cNvPr>
          <p:cNvSpPr txBox="1"/>
          <p:nvPr/>
        </p:nvSpPr>
        <p:spPr>
          <a:xfrm>
            <a:off x="57689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B029C09-F8A1-3140-8FDE-C4542A67327E}"/>
              </a:ext>
            </a:extLst>
          </p:cNvPr>
          <p:cNvSpPr txBox="1"/>
          <p:nvPr/>
        </p:nvSpPr>
        <p:spPr>
          <a:xfrm>
            <a:off x="573422" y="3516343"/>
            <a:ext cx="1894759" cy="1654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four provinces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A557BF0-E5E5-2E4D-AC78-D87481A9FEF9}"/>
              </a:ext>
            </a:extLst>
          </p:cNvPr>
          <p:cNvSpPr txBox="1"/>
          <p:nvPr/>
        </p:nvSpPr>
        <p:spPr>
          <a:xfrm>
            <a:off x="2031225" y="3853283"/>
            <a:ext cx="12700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 cases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C75C4B0-A3F8-0A4C-95F9-85914EEE6BCB}"/>
              </a:ext>
            </a:extLst>
          </p:cNvPr>
          <p:cNvSpPr txBox="1"/>
          <p:nvPr/>
        </p:nvSpPr>
        <p:spPr>
          <a:xfrm>
            <a:off x="3182982" y="3853283"/>
            <a:ext cx="68309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OHCAs, 2020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40A6BB6-0C0D-414F-91E5-11E990F9DA2F}"/>
              </a:ext>
            </a:extLst>
          </p:cNvPr>
          <p:cNvSpPr/>
          <p:nvPr/>
        </p:nvSpPr>
        <p:spPr>
          <a:xfrm>
            <a:off x="3023659" y="3890486"/>
            <a:ext cx="110496" cy="60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EFEF711-FA22-A347-852D-B4BB70BC75E0}"/>
              </a:ext>
            </a:extLst>
          </p:cNvPr>
          <p:cNvCxnSpPr>
            <a:cxnSpLocks/>
          </p:cNvCxnSpPr>
          <p:nvPr/>
        </p:nvCxnSpPr>
        <p:spPr>
          <a:xfrm>
            <a:off x="1813065" y="3929192"/>
            <a:ext cx="185587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9C1BED03-A370-944D-9184-2A4EEDE21EC3}"/>
              </a:ext>
            </a:extLst>
          </p:cNvPr>
          <p:cNvSpPr txBox="1"/>
          <p:nvPr/>
        </p:nvSpPr>
        <p:spPr>
          <a:xfrm>
            <a:off x="4309048" y="3853283"/>
            <a:ext cx="68309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OHCAs, 2019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D746D56-4275-9141-9436-E7C786BC91F9}"/>
              </a:ext>
            </a:extLst>
          </p:cNvPr>
          <p:cNvSpPr/>
          <p:nvPr/>
        </p:nvSpPr>
        <p:spPr>
          <a:xfrm>
            <a:off x="4149725" y="3890486"/>
            <a:ext cx="110496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1162E37-B88A-9647-A240-7CF2D08AEA2B}"/>
              </a:ext>
            </a:extLst>
          </p:cNvPr>
          <p:cNvSpPr txBox="1"/>
          <p:nvPr/>
        </p:nvSpPr>
        <p:spPr>
          <a:xfrm rot="16200000">
            <a:off x="7539126" y="4507989"/>
            <a:ext cx="1894759" cy="3379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Cases of OHCA per </a:t>
            </a:r>
            <a:b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100,000 inhabitants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605C93B-D7D8-AE49-B1DA-C46A2485C46F}"/>
              </a:ext>
            </a:extLst>
          </p:cNvPr>
          <p:cNvSpPr txBox="1"/>
          <p:nvPr/>
        </p:nvSpPr>
        <p:spPr>
          <a:xfrm>
            <a:off x="8141108" y="4637577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E5C6C11-79A7-8449-BD2F-CA74B7ACB918}"/>
              </a:ext>
            </a:extLst>
          </p:cNvPr>
          <p:cNvSpPr txBox="1"/>
          <p:nvPr/>
        </p:nvSpPr>
        <p:spPr>
          <a:xfrm>
            <a:off x="8141108" y="4940261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D8BEE76-48B1-B54D-93F6-AABAE820833A}"/>
              </a:ext>
            </a:extLst>
          </p:cNvPr>
          <p:cNvSpPr txBox="1"/>
          <p:nvPr/>
        </p:nvSpPr>
        <p:spPr>
          <a:xfrm>
            <a:off x="8141108" y="5242943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59866AD-15E3-7749-A1E2-9A9C093DF942}"/>
              </a:ext>
            </a:extLst>
          </p:cNvPr>
          <p:cNvSpPr txBox="1"/>
          <p:nvPr/>
        </p:nvSpPr>
        <p:spPr>
          <a:xfrm>
            <a:off x="8141108" y="4334893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EF4FF6B-7AE6-D841-88B3-518CED9DC1B4}"/>
              </a:ext>
            </a:extLst>
          </p:cNvPr>
          <p:cNvSpPr txBox="1"/>
          <p:nvPr/>
        </p:nvSpPr>
        <p:spPr>
          <a:xfrm>
            <a:off x="8141108" y="4032209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0725B1C-69D7-1C41-911A-FC67584FD81B}"/>
              </a:ext>
            </a:extLst>
          </p:cNvPr>
          <p:cNvSpPr txBox="1"/>
          <p:nvPr/>
        </p:nvSpPr>
        <p:spPr>
          <a:xfrm>
            <a:off x="8141108" y="3729525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33F657F-5292-4D49-AFAF-570757F87B97}"/>
              </a:ext>
            </a:extLst>
          </p:cNvPr>
          <p:cNvSpPr txBox="1"/>
          <p:nvPr/>
        </p:nvSpPr>
        <p:spPr>
          <a:xfrm>
            <a:off x="8141108" y="5545625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43B6CCE-67BA-2B4D-927E-92967762AC60}"/>
              </a:ext>
            </a:extLst>
          </p:cNvPr>
          <p:cNvSpPr txBox="1"/>
          <p:nvPr/>
        </p:nvSpPr>
        <p:spPr>
          <a:xfrm>
            <a:off x="1080378" y="4332070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1876532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A85CF7-A223-BA41-B7CB-330919A03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99" y="3775242"/>
            <a:ext cx="6620932" cy="18965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AF5155-4202-F044-B912-3C759777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ACS, OHCA, </a:t>
            </a:r>
            <a:r>
              <a:rPr lang="en-GB" dirty="0"/>
              <a:t>and COVID-19 (Italy)</a:t>
            </a:r>
            <a:endParaRPr lang="en-US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163AE72-CB4A-453A-90E3-B8BE712A11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37497"/>
            <a:ext cx="10079239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ACS, acute coronary syndrome; CI, confidence interval; No. number, OHCA, out-of-hospital cardiac arrest</a:t>
            </a:r>
          </a:p>
          <a:p>
            <a:pPr>
              <a:spcBef>
                <a:spcPts val="300"/>
              </a:spcBef>
            </a:pPr>
            <a:r>
              <a:rPr lang="en-GB" dirty="0"/>
              <a:t>1. De Filippo O, et al. N </a:t>
            </a:r>
            <a:r>
              <a:rPr lang="en-GB" dirty="0" err="1"/>
              <a:t>Engl</a:t>
            </a:r>
            <a:r>
              <a:rPr lang="en-GB" dirty="0"/>
              <a:t> J Med. 2020;383:88-9; 2. </a:t>
            </a:r>
            <a:r>
              <a:rPr lang="en-GB" dirty="0" err="1"/>
              <a:t>Baldi</a:t>
            </a:r>
            <a:r>
              <a:rPr lang="en-GB" dirty="0"/>
              <a:t> E, et al. N </a:t>
            </a:r>
            <a:r>
              <a:rPr lang="en-GB" dirty="0" err="1"/>
              <a:t>Engl</a:t>
            </a:r>
            <a:r>
              <a:rPr lang="en-GB" dirty="0"/>
              <a:t> J Med. 2020;383:496-8; 3. </a:t>
            </a:r>
            <a:r>
              <a:rPr lang="en-GB" dirty="0" err="1"/>
              <a:t>Strøm</a:t>
            </a:r>
            <a:r>
              <a:rPr lang="en-GB" dirty="0"/>
              <a:t> A, Jensen RA. Lancet. 1951;257:126-9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9AB8440F-5839-4CCF-9BD3-448272EBC6CE}"/>
              </a:ext>
            </a:extLst>
          </p:cNvPr>
          <p:cNvSpPr/>
          <p:nvPr/>
        </p:nvSpPr>
        <p:spPr>
          <a:xfrm rot="1715542">
            <a:off x="6577585" y="4084197"/>
            <a:ext cx="562187" cy="26416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GB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7839A1D-5DF6-6D4F-8C41-5B49306B9D28}"/>
              </a:ext>
            </a:extLst>
          </p:cNvPr>
          <p:cNvGraphicFramePr>
            <a:graphicFrameLocks noGrp="1"/>
          </p:cNvGraphicFramePr>
          <p:nvPr/>
        </p:nvGraphicFramePr>
        <p:xfrm>
          <a:off x="536248" y="1276995"/>
          <a:ext cx="8128000" cy="1962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1453">
                  <a:extLst>
                    <a:ext uri="{9D8B030D-6E8A-4147-A177-3AD203B41FA5}">
                      <a16:colId xmlns:a16="http://schemas.microsoft.com/office/drawing/2014/main" val="783936608"/>
                    </a:ext>
                  </a:extLst>
                </a:gridCol>
                <a:gridCol w="1001013">
                  <a:extLst>
                    <a:ext uri="{9D8B030D-6E8A-4147-A177-3AD203B41FA5}">
                      <a16:colId xmlns:a16="http://schemas.microsoft.com/office/drawing/2014/main" val="3741656765"/>
                    </a:ext>
                  </a:extLst>
                </a:gridCol>
                <a:gridCol w="1338943">
                  <a:extLst>
                    <a:ext uri="{9D8B030D-6E8A-4147-A177-3AD203B41FA5}">
                      <a16:colId xmlns:a16="http://schemas.microsoft.com/office/drawing/2014/main" val="3211460808"/>
                    </a:ext>
                  </a:extLst>
                </a:gridCol>
                <a:gridCol w="1500471">
                  <a:extLst>
                    <a:ext uri="{9D8B030D-6E8A-4147-A177-3AD203B41FA5}">
                      <a16:colId xmlns:a16="http://schemas.microsoft.com/office/drawing/2014/main" val="2399707980"/>
                    </a:ext>
                  </a:extLst>
                </a:gridCol>
                <a:gridCol w="1416120">
                  <a:extLst>
                    <a:ext uri="{9D8B030D-6E8A-4147-A177-3AD203B41FA5}">
                      <a16:colId xmlns:a16="http://schemas.microsoft.com/office/drawing/2014/main" val="2082936210"/>
                    </a:ext>
                  </a:extLst>
                </a:gridCol>
              </a:tblGrid>
              <a:tr h="304524">
                <a:tc rowSpan="2">
                  <a:txBody>
                    <a:bodyPr/>
                    <a:lstStyle/>
                    <a:p>
                      <a:r>
                        <a:rPr lang="en-US" sz="1300" dirty="0"/>
                        <a:t>ACS subtype</a:t>
                      </a:r>
                      <a:endParaRPr lang="en-US" sz="1300" baseline="30000" dirty="0"/>
                    </a:p>
                  </a:txBody>
                  <a:tcPr marL="121920" marR="121920" marT="33600" marB="3360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No. of </a:t>
                      </a:r>
                      <a:br>
                        <a:rPr lang="en-US" sz="1300" dirty="0"/>
                      </a:br>
                      <a:r>
                        <a:rPr lang="en-US" sz="1300" spc="-40" baseline="0" dirty="0"/>
                        <a:t>patients</a:t>
                      </a:r>
                    </a:p>
                  </a:txBody>
                  <a:tcPr marL="121920" marR="121920" marT="33600" marB="336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Study period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(N=547)</a:t>
                      </a:r>
                    </a:p>
                  </a:txBody>
                  <a:tcPr marL="121920" marR="121920" marT="33600" marB="336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Control periods</a:t>
                      </a:r>
                    </a:p>
                  </a:txBody>
                  <a:tcPr marL="121920" marR="121920" marT="33600" marB="3360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3218701593"/>
                  </a:ext>
                </a:extLst>
              </a:tr>
              <a:tr h="473600">
                <a:tc v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T="25200" marB="252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T="25200" marB="252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T="25200" marB="252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Same year</a:t>
                      </a:r>
                      <a:br>
                        <a:rPr lang="en-US" sz="13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(N=899)</a:t>
                      </a:r>
                    </a:p>
                  </a:txBody>
                  <a:tcPr marL="121920" marR="121920" marT="33600" marB="336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Previous year</a:t>
                      </a:r>
                      <a:br>
                        <a:rPr lang="en-US" sz="13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(N=756)</a:t>
                      </a:r>
                    </a:p>
                  </a:txBody>
                  <a:tcPr marL="25920" marR="25920" marT="33600" marB="336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595988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r>
                        <a:rPr lang="en-US" sz="1300" dirty="0"/>
                        <a:t>All ACS</a:t>
                      </a:r>
                      <a:endParaRPr lang="en-US" sz="1300" b="1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2,202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17940162"/>
                  </a:ext>
                </a:extLst>
              </a:tr>
              <a:tr h="304524">
                <a:tc>
                  <a:txBody>
                    <a:bodyPr/>
                    <a:lstStyle/>
                    <a:p>
                      <a:pPr marL="7938" indent="169863">
                        <a:tabLst/>
                      </a:pPr>
                      <a:r>
                        <a:rPr lang="en-US" sz="1300" dirty="0"/>
                        <a:t>No. of daily admissions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13.3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18.0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18.9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extLst>
                  <a:ext uri="{0D108BD9-81ED-4DB2-BD59-A6C34878D82A}">
                    <a16:rowId xmlns:a16="http://schemas.microsoft.com/office/drawing/2014/main" val="157789239"/>
                  </a:ext>
                </a:extLst>
              </a:tr>
              <a:tr h="304524">
                <a:tc>
                  <a:txBody>
                    <a:bodyPr/>
                    <a:lstStyle/>
                    <a:p>
                      <a:pPr marL="7938" indent="169863">
                        <a:tabLst/>
                      </a:pPr>
                      <a:r>
                        <a:rPr lang="en-US" sz="1300" dirty="0"/>
                        <a:t>Incidence rate ratio (95%CI)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0.74 (0.66-0.82)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25920" marR="25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0.70 (0.63-0.78)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25920" marR="25920" marT="33600" marB="33600" anchor="ctr"/>
                </a:tc>
                <a:extLst>
                  <a:ext uri="{0D108BD9-81ED-4DB2-BD59-A6C34878D82A}">
                    <a16:rowId xmlns:a16="http://schemas.microsoft.com/office/drawing/2014/main" val="2596090168"/>
                  </a:ext>
                </a:extLst>
              </a:tr>
              <a:tr h="304524">
                <a:tc>
                  <a:txBody>
                    <a:bodyPr/>
                    <a:lstStyle/>
                    <a:p>
                      <a:pPr marL="7938" indent="169863">
                        <a:tabLst/>
                      </a:pPr>
                      <a:r>
                        <a:rPr lang="en-US" sz="1300" dirty="0"/>
                        <a:t>p value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121920" marR="121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&lt;0.001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25920" marR="25920" marT="33600" marB="336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&lt;0.001</a:t>
                      </a:r>
                      <a:endParaRPr lang="en-US" sz="1300" dirty="0">
                        <a:solidFill>
                          <a:srgbClr val="595959"/>
                        </a:solidFill>
                      </a:endParaRPr>
                    </a:p>
                  </a:txBody>
                  <a:tcPr marL="25920" marR="25920" marT="33600" marB="33600" anchor="ctr"/>
                </a:tc>
                <a:extLst>
                  <a:ext uri="{0D108BD9-81ED-4DB2-BD59-A6C34878D82A}">
                    <a16:rowId xmlns:a16="http://schemas.microsoft.com/office/drawing/2014/main" val="3612845373"/>
                  </a:ext>
                </a:extLst>
              </a:tr>
            </a:tbl>
          </a:graphicData>
        </a:graphic>
      </p:graphicFrame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196A6165-922F-4BCD-84A4-B8AE711E350D}"/>
              </a:ext>
            </a:extLst>
          </p:cNvPr>
          <p:cNvSpPr/>
          <p:nvPr/>
        </p:nvSpPr>
        <p:spPr>
          <a:xfrm>
            <a:off x="278919" y="2339643"/>
            <a:ext cx="562187" cy="26416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59D67D-A4FB-1A47-B00A-3C31D2EBDFFE}"/>
              </a:ext>
            </a:extLst>
          </p:cNvPr>
          <p:cNvSpPr txBox="1"/>
          <p:nvPr/>
        </p:nvSpPr>
        <p:spPr>
          <a:xfrm>
            <a:off x="1080378" y="3716825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1,200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88CDFF-0238-6546-BAB2-C9009FC95654}"/>
              </a:ext>
            </a:extLst>
          </p:cNvPr>
          <p:cNvSpPr txBox="1"/>
          <p:nvPr/>
        </p:nvSpPr>
        <p:spPr>
          <a:xfrm rot="16200000">
            <a:off x="127029" y="4507989"/>
            <a:ext cx="1894759" cy="3379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Cases of COVID-19 per </a:t>
            </a:r>
            <a:b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100,000 inhabitants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2CD013-D8C1-0C44-8040-C4961EF02479}"/>
              </a:ext>
            </a:extLst>
          </p:cNvPr>
          <p:cNvSpPr txBox="1"/>
          <p:nvPr/>
        </p:nvSpPr>
        <p:spPr>
          <a:xfrm>
            <a:off x="1080378" y="4024447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A2795C-55CB-B346-9168-85F4F4F52777}"/>
              </a:ext>
            </a:extLst>
          </p:cNvPr>
          <p:cNvSpPr txBox="1"/>
          <p:nvPr/>
        </p:nvSpPr>
        <p:spPr>
          <a:xfrm>
            <a:off x="1080378" y="4947315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29401D-A431-3A41-806C-7A7ECCB8D158}"/>
              </a:ext>
            </a:extLst>
          </p:cNvPr>
          <p:cNvSpPr txBox="1"/>
          <p:nvPr/>
        </p:nvSpPr>
        <p:spPr>
          <a:xfrm>
            <a:off x="1080378" y="5254938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284F4-0A9C-D24D-B150-6CFE09242FD7}"/>
              </a:ext>
            </a:extLst>
          </p:cNvPr>
          <p:cNvSpPr txBox="1"/>
          <p:nvPr/>
        </p:nvSpPr>
        <p:spPr>
          <a:xfrm>
            <a:off x="1080378" y="5562558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630CB1-735E-D940-9440-E84F7F0FCF45}"/>
              </a:ext>
            </a:extLst>
          </p:cNvPr>
          <p:cNvSpPr txBox="1"/>
          <p:nvPr/>
        </p:nvSpPr>
        <p:spPr>
          <a:xfrm>
            <a:off x="1080378" y="4639693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31C10C-309A-154F-92A0-F3D8BC057B29}"/>
              </a:ext>
            </a:extLst>
          </p:cNvPr>
          <p:cNvSpPr txBox="1"/>
          <p:nvPr/>
        </p:nvSpPr>
        <p:spPr>
          <a:xfrm>
            <a:off x="3902443" y="5850981"/>
            <a:ext cx="1894759" cy="1654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 since February 2020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55280E-678C-7242-87B2-9521820F544A}"/>
              </a:ext>
            </a:extLst>
          </p:cNvPr>
          <p:cNvSpPr txBox="1"/>
          <p:nvPr/>
        </p:nvSpPr>
        <p:spPr>
          <a:xfrm>
            <a:off x="51212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2BD48D-EBB8-2840-81BC-1FE32397818B}"/>
              </a:ext>
            </a:extLst>
          </p:cNvPr>
          <p:cNvSpPr txBox="1"/>
          <p:nvPr/>
        </p:nvSpPr>
        <p:spPr>
          <a:xfrm>
            <a:off x="56122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43AC65-0FC9-B740-815C-BDDC01BE6B1F}"/>
              </a:ext>
            </a:extLst>
          </p:cNvPr>
          <p:cNvSpPr txBox="1"/>
          <p:nvPr/>
        </p:nvSpPr>
        <p:spPr>
          <a:xfrm>
            <a:off x="54471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0DE4D9D-EC5A-E941-A3A0-2B1D8F2BB71D}"/>
              </a:ext>
            </a:extLst>
          </p:cNvPr>
          <p:cNvSpPr txBox="1"/>
          <p:nvPr/>
        </p:nvSpPr>
        <p:spPr>
          <a:xfrm>
            <a:off x="52863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EAF9FC-B779-384D-BBF4-AE6163D912CA}"/>
              </a:ext>
            </a:extLst>
          </p:cNvPr>
          <p:cNvSpPr txBox="1"/>
          <p:nvPr/>
        </p:nvSpPr>
        <p:spPr>
          <a:xfrm>
            <a:off x="15863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A1724E-B284-9A4A-8C1E-F603E71D8A33}"/>
              </a:ext>
            </a:extLst>
          </p:cNvPr>
          <p:cNvSpPr txBox="1"/>
          <p:nvPr/>
        </p:nvSpPr>
        <p:spPr>
          <a:xfrm>
            <a:off x="17472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1F4122-CE52-0342-8D26-64B26D348153}"/>
              </a:ext>
            </a:extLst>
          </p:cNvPr>
          <p:cNvSpPr txBox="1"/>
          <p:nvPr/>
        </p:nvSpPr>
        <p:spPr>
          <a:xfrm>
            <a:off x="19038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4047C6-A19E-F94E-9824-3EE62D05930E}"/>
              </a:ext>
            </a:extLst>
          </p:cNvPr>
          <p:cNvSpPr txBox="1"/>
          <p:nvPr/>
        </p:nvSpPr>
        <p:spPr>
          <a:xfrm>
            <a:off x="20732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A5539C-987C-1C4A-8497-FF596282AACB}"/>
              </a:ext>
            </a:extLst>
          </p:cNvPr>
          <p:cNvSpPr txBox="1"/>
          <p:nvPr/>
        </p:nvSpPr>
        <p:spPr>
          <a:xfrm>
            <a:off x="22340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29B184-F705-E64D-97E3-1914071A9931}"/>
              </a:ext>
            </a:extLst>
          </p:cNvPr>
          <p:cNvSpPr txBox="1"/>
          <p:nvPr/>
        </p:nvSpPr>
        <p:spPr>
          <a:xfrm>
            <a:off x="23949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9A5E10-EFBB-9E42-AFB5-4E82CF594420}"/>
              </a:ext>
            </a:extLst>
          </p:cNvPr>
          <p:cNvSpPr txBox="1"/>
          <p:nvPr/>
        </p:nvSpPr>
        <p:spPr>
          <a:xfrm>
            <a:off x="25515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2FEB49-DD2C-1342-BF60-F8F27E8915C3}"/>
              </a:ext>
            </a:extLst>
          </p:cNvPr>
          <p:cNvSpPr txBox="1"/>
          <p:nvPr/>
        </p:nvSpPr>
        <p:spPr>
          <a:xfrm>
            <a:off x="27124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B57446-3676-524F-8586-2F327BBF3AFA}"/>
              </a:ext>
            </a:extLst>
          </p:cNvPr>
          <p:cNvSpPr txBox="1"/>
          <p:nvPr/>
        </p:nvSpPr>
        <p:spPr>
          <a:xfrm>
            <a:off x="28733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359B38-8FCF-B546-9265-64C2A2609FA8}"/>
              </a:ext>
            </a:extLst>
          </p:cNvPr>
          <p:cNvSpPr txBox="1"/>
          <p:nvPr/>
        </p:nvSpPr>
        <p:spPr>
          <a:xfrm>
            <a:off x="30384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6027E5-A713-164F-B350-25E180FCFDFC}"/>
              </a:ext>
            </a:extLst>
          </p:cNvPr>
          <p:cNvSpPr txBox="1"/>
          <p:nvPr/>
        </p:nvSpPr>
        <p:spPr>
          <a:xfrm>
            <a:off x="31908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F3D9A1-7E5A-D049-9402-6D88FD7FF733}"/>
              </a:ext>
            </a:extLst>
          </p:cNvPr>
          <p:cNvSpPr txBox="1"/>
          <p:nvPr/>
        </p:nvSpPr>
        <p:spPr>
          <a:xfrm>
            <a:off x="33474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B2E46D8-7D4C-F843-BA93-B4E1A06A6EDB}"/>
              </a:ext>
            </a:extLst>
          </p:cNvPr>
          <p:cNvSpPr txBox="1"/>
          <p:nvPr/>
        </p:nvSpPr>
        <p:spPr>
          <a:xfrm>
            <a:off x="35125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FF3190E-D72E-374A-937D-06CDB1875906}"/>
              </a:ext>
            </a:extLst>
          </p:cNvPr>
          <p:cNvSpPr txBox="1"/>
          <p:nvPr/>
        </p:nvSpPr>
        <p:spPr>
          <a:xfrm>
            <a:off x="36776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6965007-51F9-AE48-9C20-BE51196BB07D}"/>
              </a:ext>
            </a:extLst>
          </p:cNvPr>
          <p:cNvSpPr txBox="1"/>
          <p:nvPr/>
        </p:nvSpPr>
        <p:spPr>
          <a:xfrm>
            <a:off x="38342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58FD0B3-8FB8-6D4A-82D3-825B3A99EF5F}"/>
              </a:ext>
            </a:extLst>
          </p:cNvPr>
          <p:cNvSpPr txBox="1"/>
          <p:nvPr/>
        </p:nvSpPr>
        <p:spPr>
          <a:xfrm>
            <a:off x="39951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78235-719A-6240-954C-BF83D520B39B}"/>
              </a:ext>
            </a:extLst>
          </p:cNvPr>
          <p:cNvSpPr txBox="1"/>
          <p:nvPr/>
        </p:nvSpPr>
        <p:spPr>
          <a:xfrm>
            <a:off x="41517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3F2BDBE-36A4-9A42-A7E0-2D56C1207AF6}"/>
              </a:ext>
            </a:extLst>
          </p:cNvPr>
          <p:cNvSpPr txBox="1"/>
          <p:nvPr/>
        </p:nvSpPr>
        <p:spPr>
          <a:xfrm>
            <a:off x="43168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CF05CF5-8A35-CF49-824B-FDD2C92D0539}"/>
              </a:ext>
            </a:extLst>
          </p:cNvPr>
          <p:cNvSpPr txBox="1"/>
          <p:nvPr/>
        </p:nvSpPr>
        <p:spPr>
          <a:xfrm>
            <a:off x="44777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9CF7EA2-F3C4-834B-9748-4C54C4B77F03}"/>
              </a:ext>
            </a:extLst>
          </p:cNvPr>
          <p:cNvSpPr txBox="1"/>
          <p:nvPr/>
        </p:nvSpPr>
        <p:spPr>
          <a:xfrm>
            <a:off x="46343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BD0F0C5-1843-3943-B97C-F1C561F2EEBB}"/>
              </a:ext>
            </a:extLst>
          </p:cNvPr>
          <p:cNvSpPr txBox="1"/>
          <p:nvPr/>
        </p:nvSpPr>
        <p:spPr>
          <a:xfrm>
            <a:off x="47994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25E8C08-E45F-C243-80CF-793D1E2F5BB8}"/>
              </a:ext>
            </a:extLst>
          </p:cNvPr>
          <p:cNvSpPr txBox="1"/>
          <p:nvPr/>
        </p:nvSpPr>
        <p:spPr>
          <a:xfrm>
            <a:off x="49688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EA3AF64-15DA-9545-A931-711466406B95}"/>
              </a:ext>
            </a:extLst>
          </p:cNvPr>
          <p:cNvSpPr txBox="1"/>
          <p:nvPr/>
        </p:nvSpPr>
        <p:spPr>
          <a:xfrm>
            <a:off x="78601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BFA1E56-E231-DE4C-B013-BDB344231E19}"/>
              </a:ext>
            </a:extLst>
          </p:cNvPr>
          <p:cNvSpPr txBox="1"/>
          <p:nvPr/>
        </p:nvSpPr>
        <p:spPr>
          <a:xfrm>
            <a:off x="76950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79BA368-6FCE-EB45-8384-DF7C32307D33}"/>
              </a:ext>
            </a:extLst>
          </p:cNvPr>
          <p:cNvSpPr txBox="1"/>
          <p:nvPr/>
        </p:nvSpPr>
        <p:spPr>
          <a:xfrm>
            <a:off x="75299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45E87FE-0FE7-DF47-BB1D-7910A89DE936}"/>
              </a:ext>
            </a:extLst>
          </p:cNvPr>
          <p:cNvSpPr txBox="1"/>
          <p:nvPr/>
        </p:nvSpPr>
        <p:spPr>
          <a:xfrm>
            <a:off x="73733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1709934-A4A8-6F47-9F89-079D4110DEA0}"/>
              </a:ext>
            </a:extLst>
          </p:cNvPr>
          <p:cNvSpPr txBox="1"/>
          <p:nvPr/>
        </p:nvSpPr>
        <p:spPr>
          <a:xfrm>
            <a:off x="72082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F55538A-1D6F-ED49-8BC5-6C4C37DC240C}"/>
              </a:ext>
            </a:extLst>
          </p:cNvPr>
          <p:cNvSpPr txBox="1"/>
          <p:nvPr/>
        </p:nvSpPr>
        <p:spPr>
          <a:xfrm>
            <a:off x="70473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71206F-E550-D04C-81DE-BA15A2B73D53}"/>
              </a:ext>
            </a:extLst>
          </p:cNvPr>
          <p:cNvSpPr txBox="1"/>
          <p:nvPr/>
        </p:nvSpPr>
        <p:spPr>
          <a:xfrm>
            <a:off x="68865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5FA62ED-CB66-DD4B-8413-56F87E123694}"/>
              </a:ext>
            </a:extLst>
          </p:cNvPr>
          <p:cNvSpPr txBox="1"/>
          <p:nvPr/>
        </p:nvSpPr>
        <p:spPr>
          <a:xfrm>
            <a:off x="67256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8D34486-7BEA-7540-AA52-D535227A77EE}"/>
              </a:ext>
            </a:extLst>
          </p:cNvPr>
          <p:cNvSpPr txBox="1"/>
          <p:nvPr/>
        </p:nvSpPr>
        <p:spPr>
          <a:xfrm>
            <a:off x="65647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DC6FE76-8328-A144-B53C-EFB16159417F}"/>
              </a:ext>
            </a:extLst>
          </p:cNvPr>
          <p:cNvSpPr txBox="1"/>
          <p:nvPr/>
        </p:nvSpPr>
        <p:spPr>
          <a:xfrm>
            <a:off x="64039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D109EFA-E1B5-E646-A39F-B0B730EE3766}"/>
              </a:ext>
            </a:extLst>
          </p:cNvPr>
          <p:cNvSpPr txBox="1"/>
          <p:nvPr/>
        </p:nvSpPr>
        <p:spPr>
          <a:xfrm>
            <a:off x="6234576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0C12E50-A907-3B4F-B76A-F5DEA7C04C94}"/>
              </a:ext>
            </a:extLst>
          </p:cNvPr>
          <p:cNvSpPr txBox="1"/>
          <p:nvPr/>
        </p:nvSpPr>
        <p:spPr>
          <a:xfrm>
            <a:off x="6077942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BBD596B-15F3-4347-B473-57D533C29DC7}"/>
              </a:ext>
            </a:extLst>
          </p:cNvPr>
          <p:cNvSpPr txBox="1"/>
          <p:nvPr/>
        </p:nvSpPr>
        <p:spPr>
          <a:xfrm>
            <a:off x="59340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21035A-128A-424D-8A8D-069340E0FC73}"/>
              </a:ext>
            </a:extLst>
          </p:cNvPr>
          <p:cNvSpPr txBox="1"/>
          <p:nvPr/>
        </p:nvSpPr>
        <p:spPr>
          <a:xfrm>
            <a:off x="5768909" y="5668391"/>
            <a:ext cx="18843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B029C09-F8A1-3140-8FDE-C4542A67327E}"/>
              </a:ext>
            </a:extLst>
          </p:cNvPr>
          <p:cNvSpPr txBox="1"/>
          <p:nvPr/>
        </p:nvSpPr>
        <p:spPr>
          <a:xfrm>
            <a:off x="573422" y="3516343"/>
            <a:ext cx="1894759" cy="1654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four provinces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A557BF0-E5E5-2E4D-AC78-D87481A9FEF9}"/>
              </a:ext>
            </a:extLst>
          </p:cNvPr>
          <p:cNvSpPr txBox="1"/>
          <p:nvPr/>
        </p:nvSpPr>
        <p:spPr>
          <a:xfrm>
            <a:off x="2031225" y="3853283"/>
            <a:ext cx="1270000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 cases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C75C4B0-A3F8-0A4C-95F9-85914EEE6BCB}"/>
              </a:ext>
            </a:extLst>
          </p:cNvPr>
          <p:cNvSpPr txBox="1"/>
          <p:nvPr/>
        </p:nvSpPr>
        <p:spPr>
          <a:xfrm>
            <a:off x="3182982" y="3853283"/>
            <a:ext cx="68309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OHCAs, 2020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40A6BB6-0C0D-414F-91E5-11E990F9DA2F}"/>
              </a:ext>
            </a:extLst>
          </p:cNvPr>
          <p:cNvSpPr/>
          <p:nvPr/>
        </p:nvSpPr>
        <p:spPr>
          <a:xfrm>
            <a:off x="3023659" y="3890486"/>
            <a:ext cx="110496" cy="60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EFEF711-FA22-A347-852D-B4BB70BC75E0}"/>
              </a:ext>
            </a:extLst>
          </p:cNvPr>
          <p:cNvCxnSpPr>
            <a:cxnSpLocks/>
          </p:cNvCxnSpPr>
          <p:nvPr/>
        </p:nvCxnSpPr>
        <p:spPr>
          <a:xfrm>
            <a:off x="1813065" y="3929192"/>
            <a:ext cx="185587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9C1BED03-A370-944D-9184-2A4EEDE21EC3}"/>
              </a:ext>
            </a:extLst>
          </p:cNvPr>
          <p:cNvSpPr txBox="1"/>
          <p:nvPr/>
        </p:nvSpPr>
        <p:spPr>
          <a:xfrm>
            <a:off x="4309048" y="3853283"/>
            <a:ext cx="68309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OHCAs, 2019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D746D56-4275-9141-9436-E7C786BC91F9}"/>
              </a:ext>
            </a:extLst>
          </p:cNvPr>
          <p:cNvSpPr/>
          <p:nvPr/>
        </p:nvSpPr>
        <p:spPr>
          <a:xfrm>
            <a:off x="4149725" y="3890486"/>
            <a:ext cx="110496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1162E37-B88A-9647-A240-7CF2D08AEA2B}"/>
              </a:ext>
            </a:extLst>
          </p:cNvPr>
          <p:cNvSpPr txBox="1"/>
          <p:nvPr/>
        </p:nvSpPr>
        <p:spPr>
          <a:xfrm rot="16200000">
            <a:off x="7539126" y="4507989"/>
            <a:ext cx="1894759" cy="3379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Cases of OHCA per </a:t>
            </a:r>
            <a:b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06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100,000 inhabitants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605C93B-D7D8-AE49-B1DA-C46A2485C46F}"/>
              </a:ext>
            </a:extLst>
          </p:cNvPr>
          <p:cNvSpPr txBox="1"/>
          <p:nvPr/>
        </p:nvSpPr>
        <p:spPr>
          <a:xfrm>
            <a:off x="8141108" y="4637577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E5C6C11-79A7-8449-BD2F-CA74B7ACB918}"/>
              </a:ext>
            </a:extLst>
          </p:cNvPr>
          <p:cNvSpPr txBox="1"/>
          <p:nvPr/>
        </p:nvSpPr>
        <p:spPr>
          <a:xfrm>
            <a:off x="8141108" y="4940261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D8BEE76-48B1-B54D-93F6-AABAE820833A}"/>
              </a:ext>
            </a:extLst>
          </p:cNvPr>
          <p:cNvSpPr txBox="1"/>
          <p:nvPr/>
        </p:nvSpPr>
        <p:spPr>
          <a:xfrm>
            <a:off x="8141108" y="5242943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59866AD-15E3-7749-A1E2-9A9C093DF942}"/>
              </a:ext>
            </a:extLst>
          </p:cNvPr>
          <p:cNvSpPr txBox="1"/>
          <p:nvPr/>
        </p:nvSpPr>
        <p:spPr>
          <a:xfrm>
            <a:off x="8141108" y="4334893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EF4FF6B-7AE6-D841-88B3-518CED9DC1B4}"/>
              </a:ext>
            </a:extLst>
          </p:cNvPr>
          <p:cNvSpPr txBox="1"/>
          <p:nvPr/>
        </p:nvSpPr>
        <p:spPr>
          <a:xfrm>
            <a:off x="8141108" y="4032209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0725B1C-69D7-1C41-911A-FC67584FD81B}"/>
              </a:ext>
            </a:extLst>
          </p:cNvPr>
          <p:cNvSpPr txBox="1"/>
          <p:nvPr/>
        </p:nvSpPr>
        <p:spPr>
          <a:xfrm>
            <a:off x="8141108" y="3729525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33F657F-5292-4D49-AFAF-570757F87B97}"/>
              </a:ext>
            </a:extLst>
          </p:cNvPr>
          <p:cNvSpPr txBox="1"/>
          <p:nvPr/>
        </p:nvSpPr>
        <p:spPr>
          <a:xfrm>
            <a:off x="8141108" y="5545625"/>
            <a:ext cx="263907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43B6CCE-67BA-2B4D-927E-92967762AC60}"/>
              </a:ext>
            </a:extLst>
          </p:cNvPr>
          <p:cNvSpPr txBox="1"/>
          <p:nvPr/>
        </p:nvSpPr>
        <p:spPr>
          <a:xfrm>
            <a:off x="1080378" y="4332070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825BC1B4-6698-4843-94F4-089A76EEA3F8}"/>
              </a:ext>
            </a:extLst>
          </p:cNvPr>
          <p:cNvGrpSpPr/>
          <p:nvPr/>
        </p:nvGrpSpPr>
        <p:grpSpPr>
          <a:xfrm>
            <a:off x="7368792" y="2545584"/>
            <a:ext cx="4568650" cy="2907322"/>
            <a:chOff x="8124092" y="1909187"/>
            <a:chExt cx="3426488" cy="218049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BC2BDD8C-FA84-BF4F-856E-C44EF649EF65}"/>
                </a:ext>
              </a:extLst>
            </p:cNvPr>
            <p:cNvSpPr/>
            <p:nvPr/>
          </p:nvSpPr>
          <p:spPr>
            <a:xfrm>
              <a:off x="8124092" y="1909187"/>
              <a:ext cx="3426488" cy="218049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E8FC346-8DFA-6C41-B762-B97DF9B935D6}"/>
                </a:ext>
              </a:extLst>
            </p:cNvPr>
            <p:cNvSpPr txBox="1"/>
            <p:nvPr/>
          </p:nvSpPr>
          <p:spPr>
            <a:xfrm>
              <a:off x="8729289" y="2257522"/>
              <a:ext cx="1421069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219170" latinLnBrk="1">
                <a:lnSpc>
                  <a:spcPct val="105000"/>
                </a:lnSpc>
              </a:pPr>
              <a:r>
                <a:rPr lang="en-GB" sz="1067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Age-corrected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934CE0F-7B8C-F649-A56A-C95D1E4E7A85}"/>
                </a:ext>
              </a:extLst>
            </p:cNvPr>
            <p:cNvSpPr txBox="1"/>
            <p:nvPr/>
          </p:nvSpPr>
          <p:spPr>
            <a:xfrm>
              <a:off x="8385175" y="2076547"/>
              <a:ext cx="176664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32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CEF7BA5-8F0A-5448-9B55-F2731E23784D}"/>
                </a:ext>
              </a:extLst>
            </p:cNvPr>
            <p:cNvSpPr txBox="1"/>
            <p:nvPr/>
          </p:nvSpPr>
          <p:spPr>
            <a:xfrm rot="16200000">
              <a:off x="8554667" y="3556095"/>
              <a:ext cx="319138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1927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D86231D-5BD8-6F48-BB71-A16FEE5BFE54}"/>
                </a:ext>
              </a:extLst>
            </p:cNvPr>
            <p:cNvSpPr txBox="1"/>
            <p:nvPr/>
          </p:nvSpPr>
          <p:spPr>
            <a:xfrm rot="16200000">
              <a:off x="8942019" y="3556095"/>
              <a:ext cx="319138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1930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2993A4B-1893-B547-B19F-997E8348DBB8}"/>
                </a:ext>
              </a:extLst>
            </p:cNvPr>
            <p:cNvSpPr txBox="1"/>
            <p:nvPr/>
          </p:nvSpPr>
          <p:spPr>
            <a:xfrm rot="16200000">
              <a:off x="9596070" y="3556095"/>
              <a:ext cx="319138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1935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4161353-54E7-2D4F-8CEC-2DDE9E36EA7E}"/>
                </a:ext>
              </a:extLst>
            </p:cNvPr>
            <p:cNvSpPr txBox="1"/>
            <p:nvPr/>
          </p:nvSpPr>
          <p:spPr>
            <a:xfrm rot="16200000">
              <a:off x="10227896" y="3556095"/>
              <a:ext cx="319138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95922F4-DD71-C441-8E81-ADF7B176C0F9}"/>
                </a:ext>
              </a:extLst>
            </p:cNvPr>
            <p:cNvSpPr txBox="1"/>
            <p:nvPr/>
          </p:nvSpPr>
          <p:spPr>
            <a:xfrm rot="16200000">
              <a:off x="10881947" y="3556095"/>
              <a:ext cx="319138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1945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F00F014-C127-1945-ACA5-3F0980647568}"/>
                </a:ext>
              </a:extLst>
            </p:cNvPr>
            <p:cNvSpPr txBox="1"/>
            <p:nvPr/>
          </p:nvSpPr>
          <p:spPr>
            <a:xfrm rot="16200000">
              <a:off x="11272473" y="3556095"/>
              <a:ext cx="319138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1948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A77D550-8C40-F34F-B4CD-073FB9197A32}"/>
                </a:ext>
              </a:extLst>
            </p:cNvPr>
            <p:cNvSpPr/>
            <p:nvPr/>
          </p:nvSpPr>
          <p:spPr>
            <a:xfrm>
              <a:off x="8686800" y="2343150"/>
              <a:ext cx="2724150" cy="828675"/>
            </a:xfrm>
            <a:custGeom>
              <a:avLst/>
              <a:gdLst>
                <a:gd name="connsiteX0" fmla="*/ 0 w 2724150"/>
                <a:gd name="connsiteY0" fmla="*/ 828675 h 828675"/>
                <a:gd name="connsiteX1" fmla="*/ 123825 w 2724150"/>
                <a:gd name="connsiteY1" fmla="*/ 654050 h 828675"/>
                <a:gd name="connsiteX2" fmla="*/ 254000 w 2724150"/>
                <a:gd name="connsiteY2" fmla="*/ 479425 h 828675"/>
                <a:gd name="connsiteX3" fmla="*/ 393700 w 2724150"/>
                <a:gd name="connsiteY3" fmla="*/ 577850 h 828675"/>
                <a:gd name="connsiteX4" fmla="*/ 511175 w 2724150"/>
                <a:gd name="connsiteY4" fmla="*/ 377825 h 828675"/>
                <a:gd name="connsiteX5" fmla="*/ 660400 w 2724150"/>
                <a:gd name="connsiteY5" fmla="*/ 393700 h 828675"/>
                <a:gd name="connsiteX6" fmla="*/ 793750 w 2724150"/>
                <a:gd name="connsiteY6" fmla="*/ 333375 h 828675"/>
                <a:gd name="connsiteX7" fmla="*/ 904875 w 2724150"/>
                <a:gd name="connsiteY7" fmla="*/ 333375 h 828675"/>
                <a:gd name="connsiteX8" fmla="*/ 1031875 w 2724150"/>
                <a:gd name="connsiteY8" fmla="*/ 82550 h 828675"/>
                <a:gd name="connsiteX9" fmla="*/ 1152525 w 2724150"/>
                <a:gd name="connsiteY9" fmla="*/ 142875 h 828675"/>
                <a:gd name="connsiteX10" fmla="*/ 1289050 w 2724150"/>
                <a:gd name="connsiteY10" fmla="*/ 114300 h 828675"/>
                <a:gd name="connsiteX11" fmla="*/ 1565275 w 2724150"/>
                <a:gd name="connsiteY11" fmla="*/ 0 h 828675"/>
                <a:gd name="connsiteX12" fmla="*/ 1708150 w 2724150"/>
                <a:gd name="connsiteY12" fmla="*/ 22225 h 828675"/>
                <a:gd name="connsiteX13" fmla="*/ 1828800 w 2724150"/>
                <a:gd name="connsiteY13" fmla="*/ 425450 h 828675"/>
                <a:gd name="connsiteX14" fmla="*/ 1949450 w 2724150"/>
                <a:gd name="connsiteY14" fmla="*/ 638175 h 828675"/>
                <a:gd name="connsiteX15" fmla="*/ 2070100 w 2724150"/>
                <a:gd name="connsiteY15" fmla="*/ 739775 h 828675"/>
                <a:gd name="connsiteX16" fmla="*/ 2197100 w 2724150"/>
                <a:gd name="connsiteY16" fmla="*/ 781050 h 828675"/>
                <a:gd name="connsiteX17" fmla="*/ 2327275 w 2724150"/>
                <a:gd name="connsiteY17" fmla="*/ 771525 h 828675"/>
                <a:gd name="connsiteX18" fmla="*/ 2457450 w 2724150"/>
                <a:gd name="connsiteY18" fmla="*/ 450850 h 828675"/>
                <a:gd name="connsiteX19" fmla="*/ 2597150 w 2724150"/>
                <a:gd name="connsiteY19" fmla="*/ 212725 h 828675"/>
                <a:gd name="connsiteX20" fmla="*/ 2724150 w 2724150"/>
                <a:gd name="connsiteY20" fmla="*/ 21907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24150" h="828675">
                  <a:moveTo>
                    <a:pt x="0" y="828675"/>
                  </a:moveTo>
                  <a:lnTo>
                    <a:pt x="123825" y="654050"/>
                  </a:lnTo>
                  <a:lnTo>
                    <a:pt x="254000" y="479425"/>
                  </a:lnTo>
                  <a:lnTo>
                    <a:pt x="393700" y="577850"/>
                  </a:lnTo>
                  <a:lnTo>
                    <a:pt x="511175" y="377825"/>
                  </a:lnTo>
                  <a:lnTo>
                    <a:pt x="660400" y="393700"/>
                  </a:lnTo>
                  <a:lnTo>
                    <a:pt x="793750" y="333375"/>
                  </a:lnTo>
                  <a:lnTo>
                    <a:pt x="904875" y="333375"/>
                  </a:lnTo>
                  <a:lnTo>
                    <a:pt x="1031875" y="82550"/>
                  </a:lnTo>
                  <a:lnTo>
                    <a:pt x="1152525" y="142875"/>
                  </a:lnTo>
                  <a:lnTo>
                    <a:pt x="1289050" y="114300"/>
                  </a:lnTo>
                  <a:lnTo>
                    <a:pt x="1565275" y="0"/>
                  </a:lnTo>
                  <a:lnTo>
                    <a:pt x="1708150" y="22225"/>
                  </a:lnTo>
                  <a:lnTo>
                    <a:pt x="1828800" y="425450"/>
                  </a:lnTo>
                  <a:lnTo>
                    <a:pt x="1949450" y="638175"/>
                  </a:lnTo>
                  <a:lnTo>
                    <a:pt x="2070100" y="739775"/>
                  </a:lnTo>
                  <a:lnTo>
                    <a:pt x="2197100" y="781050"/>
                  </a:lnTo>
                  <a:lnTo>
                    <a:pt x="2327275" y="771525"/>
                  </a:lnTo>
                  <a:lnTo>
                    <a:pt x="2457450" y="450850"/>
                  </a:lnTo>
                  <a:lnTo>
                    <a:pt x="2597150" y="212725"/>
                  </a:lnTo>
                  <a:lnTo>
                    <a:pt x="2724150" y="219075"/>
                  </a:lnTo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6372E60-7B80-D844-8E50-DFC921B744A1}"/>
                </a:ext>
              </a:extLst>
            </p:cNvPr>
            <p:cNvSpPr/>
            <p:nvPr/>
          </p:nvSpPr>
          <p:spPr>
            <a:xfrm>
              <a:off x="9171439" y="269834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ACCFCDC9-34BD-724E-A21C-0C02948E576B}"/>
                </a:ext>
              </a:extLst>
            </p:cNvPr>
            <p:cNvSpPr/>
            <p:nvPr/>
          </p:nvSpPr>
          <p:spPr>
            <a:xfrm>
              <a:off x="9320664" y="271104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0AC35B3-4CDE-3E4A-B1EC-FEC0DD976F5B}"/>
                </a:ext>
              </a:extLst>
            </p:cNvPr>
            <p:cNvSpPr/>
            <p:nvPr/>
          </p:nvSpPr>
          <p:spPr>
            <a:xfrm>
              <a:off x="9450839" y="265071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91C635C-4A07-DD46-A446-EB0E8074DA8D}"/>
                </a:ext>
              </a:extLst>
            </p:cNvPr>
            <p:cNvSpPr/>
            <p:nvPr/>
          </p:nvSpPr>
          <p:spPr>
            <a:xfrm>
              <a:off x="9571489" y="265389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A1AA5F9-4D6F-DB44-AEAB-B9683D144122}"/>
                </a:ext>
              </a:extLst>
            </p:cNvPr>
            <p:cNvSpPr/>
            <p:nvPr/>
          </p:nvSpPr>
          <p:spPr>
            <a:xfrm>
              <a:off x="9695314" y="240306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B28140D6-0A82-354C-A65C-E9673FAC3648}"/>
                </a:ext>
              </a:extLst>
            </p:cNvPr>
            <p:cNvSpPr/>
            <p:nvPr/>
          </p:nvSpPr>
          <p:spPr>
            <a:xfrm>
              <a:off x="9819139" y="245704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92FD0FBC-AADF-DD46-89AF-D9C4E60D2587}"/>
                </a:ext>
              </a:extLst>
            </p:cNvPr>
            <p:cNvSpPr/>
            <p:nvPr/>
          </p:nvSpPr>
          <p:spPr>
            <a:xfrm>
              <a:off x="9949314" y="243481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A477F49-C75C-A14F-8CC1-4D84D2F488F1}"/>
                </a:ext>
              </a:extLst>
            </p:cNvPr>
            <p:cNvSpPr/>
            <p:nvPr/>
          </p:nvSpPr>
          <p:spPr>
            <a:xfrm>
              <a:off x="9050789" y="288884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53AEB55-3D42-D646-B699-DD9CE02BF0AB}"/>
                </a:ext>
              </a:extLst>
            </p:cNvPr>
            <p:cNvSpPr/>
            <p:nvPr/>
          </p:nvSpPr>
          <p:spPr>
            <a:xfrm>
              <a:off x="8914264" y="280629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0940074-454A-5F44-BCD5-A10DD7836756}"/>
                </a:ext>
              </a:extLst>
            </p:cNvPr>
            <p:cNvSpPr/>
            <p:nvPr/>
          </p:nvSpPr>
          <p:spPr>
            <a:xfrm>
              <a:off x="8787264" y="297456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03D6ACB9-52D0-124C-B9BD-9FBA851E3756}"/>
                </a:ext>
              </a:extLst>
            </p:cNvPr>
            <p:cNvSpPr/>
            <p:nvPr/>
          </p:nvSpPr>
          <p:spPr>
            <a:xfrm>
              <a:off x="8663439" y="314601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7E287AE-338D-004C-9FFB-09A10D9926E7}"/>
                </a:ext>
              </a:extLst>
            </p:cNvPr>
            <p:cNvSpPr/>
            <p:nvPr/>
          </p:nvSpPr>
          <p:spPr>
            <a:xfrm>
              <a:off x="10222364" y="232051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CF28463A-DA06-6242-BF6C-295A8B4D9A4F}"/>
                </a:ext>
              </a:extLst>
            </p:cNvPr>
            <p:cNvSpPr/>
            <p:nvPr/>
          </p:nvSpPr>
          <p:spPr>
            <a:xfrm>
              <a:off x="10365239" y="233956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772E23D-5623-184E-A38F-5975C4FB2B28}"/>
                </a:ext>
              </a:extLst>
            </p:cNvPr>
            <p:cNvSpPr/>
            <p:nvPr/>
          </p:nvSpPr>
          <p:spPr>
            <a:xfrm>
              <a:off x="10612889" y="294599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9B5613F-8710-D14D-96BF-4E54F3AB7CEB}"/>
                </a:ext>
              </a:extLst>
            </p:cNvPr>
            <p:cNvSpPr/>
            <p:nvPr/>
          </p:nvSpPr>
          <p:spPr>
            <a:xfrm>
              <a:off x="10724014" y="304441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EA23101-306A-0941-8DA1-62A30177AC80}"/>
                </a:ext>
              </a:extLst>
            </p:cNvPr>
            <p:cNvSpPr/>
            <p:nvPr/>
          </p:nvSpPr>
          <p:spPr>
            <a:xfrm>
              <a:off x="10854189" y="309521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3AF8FAE-C5D8-DB4E-9C26-D002A96DBD47}"/>
                </a:ext>
              </a:extLst>
            </p:cNvPr>
            <p:cNvSpPr/>
            <p:nvPr/>
          </p:nvSpPr>
          <p:spPr>
            <a:xfrm>
              <a:off x="10984364" y="308886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CA540269-C4FB-5049-81F0-9A9AD4E6AA5D}"/>
                </a:ext>
              </a:extLst>
            </p:cNvPr>
            <p:cNvSpPr/>
            <p:nvPr/>
          </p:nvSpPr>
          <p:spPr>
            <a:xfrm>
              <a:off x="11124064" y="276819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9C9426F-F119-2E4B-B31B-E8F2DCD0A298}"/>
                </a:ext>
              </a:extLst>
            </p:cNvPr>
            <p:cNvSpPr/>
            <p:nvPr/>
          </p:nvSpPr>
          <p:spPr>
            <a:xfrm>
              <a:off x="11384414" y="253324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55423F1-530E-7040-80E3-8E245C4C524B}"/>
                </a:ext>
              </a:extLst>
            </p:cNvPr>
            <p:cNvSpPr/>
            <p:nvPr/>
          </p:nvSpPr>
          <p:spPr>
            <a:xfrm>
              <a:off x="11254239" y="2533242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6DD5A4A6-2031-794B-BC83-34325DFB75FC}"/>
                </a:ext>
              </a:extLst>
            </p:cNvPr>
            <p:cNvSpPr/>
            <p:nvPr/>
          </p:nvSpPr>
          <p:spPr>
            <a:xfrm>
              <a:off x="8689975" y="2273300"/>
              <a:ext cx="2720975" cy="920750"/>
            </a:xfrm>
            <a:custGeom>
              <a:avLst/>
              <a:gdLst>
                <a:gd name="connsiteX0" fmla="*/ 0 w 2720975"/>
                <a:gd name="connsiteY0" fmla="*/ 546100 h 920750"/>
                <a:gd name="connsiteX1" fmla="*/ 257175 w 2720975"/>
                <a:gd name="connsiteY1" fmla="*/ 193675 h 920750"/>
                <a:gd name="connsiteX2" fmla="*/ 387350 w 2720975"/>
                <a:gd name="connsiteY2" fmla="*/ 355600 h 920750"/>
                <a:gd name="connsiteX3" fmla="*/ 511175 w 2720975"/>
                <a:gd name="connsiteY3" fmla="*/ 142875 h 920750"/>
                <a:gd name="connsiteX4" fmla="*/ 654050 w 2720975"/>
                <a:gd name="connsiteY4" fmla="*/ 212725 h 920750"/>
                <a:gd name="connsiteX5" fmla="*/ 790575 w 2720975"/>
                <a:gd name="connsiteY5" fmla="*/ 177800 h 920750"/>
                <a:gd name="connsiteX6" fmla="*/ 911225 w 2720975"/>
                <a:gd name="connsiteY6" fmla="*/ 206375 h 920750"/>
                <a:gd name="connsiteX7" fmla="*/ 1035050 w 2720975"/>
                <a:gd name="connsiteY7" fmla="*/ 0 h 920750"/>
                <a:gd name="connsiteX8" fmla="*/ 1155700 w 2720975"/>
                <a:gd name="connsiteY8" fmla="*/ 98425 h 920750"/>
                <a:gd name="connsiteX9" fmla="*/ 1285875 w 2720975"/>
                <a:gd name="connsiteY9" fmla="*/ 117475 h 920750"/>
                <a:gd name="connsiteX10" fmla="*/ 1555750 w 2720975"/>
                <a:gd name="connsiteY10" fmla="*/ 38100 h 920750"/>
                <a:gd name="connsiteX11" fmla="*/ 1701800 w 2720975"/>
                <a:gd name="connsiteY11" fmla="*/ 92075 h 920750"/>
                <a:gd name="connsiteX12" fmla="*/ 1809750 w 2720975"/>
                <a:gd name="connsiteY12" fmla="*/ 495300 h 920750"/>
                <a:gd name="connsiteX13" fmla="*/ 1943100 w 2720975"/>
                <a:gd name="connsiteY13" fmla="*/ 787400 h 920750"/>
                <a:gd name="connsiteX14" fmla="*/ 2063750 w 2720975"/>
                <a:gd name="connsiteY14" fmla="*/ 879475 h 920750"/>
                <a:gd name="connsiteX15" fmla="*/ 2187575 w 2720975"/>
                <a:gd name="connsiteY15" fmla="*/ 920750 h 920750"/>
                <a:gd name="connsiteX16" fmla="*/ 2320925 w 2720975"/>
                <a:gd name="connsiteY16" fmla="*/ 898525 h 920750"/>
                <a:gd name="connsiteX17" fmla="*/ 2454275 w 2720975"/>
                <a:gd name="connsiteY17" fmla="*/ 590550 h 920750"/>
                <a:gd name="connsiteX18" fmla="*/ 2597150 w 2720975"/>
                <a:gd name="connsiteY18" fmla="*/ 533400 h 920750"/>
                <a:gd name="connsiteX19" fmla="*/ 2720975 w 2720975"/>
                <a:gd name="connsiteY19" fmla="*/ 542925 h 92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20975" h="920750">
                  <a:moveTo>
                    <a:pt x="0" y="546100"/>
                  </a:moveTo>
                  <a:lnTo>
                    <a:pt x="257175" y="193675"/>
                  </a:lnTo>
                  <a:lnTo>
                    <a:pt x="387350" y="355600"/>
                  </a:lnTo>
                  <a:lnTo>
                    <a:pt x="511175" y="142875"/>
                  </a:lnTo>
                  <a:lnTo>
                    <a:pt x="654050" y="212725"/>
                  </a:lnTo>
                  <a:lnTo>
                    <a:pt x="790575" y="177800"/>
                  </a:lnTo>
                  <a:lnTo>
                    <a:pt x="911225" y="206375"/>
                  </a:lnTo>
                  <a:lnTo>
                    <a:pt x="1035050" y="0"/>
                  </a:lnTo>
                  <a:lnTo>
                    <a:pt x="1155700" y="98425"/>
                  </a:lnTo>
                  <a:lnTo>
                    <a:pt x="1285875" y="117475"/>
                  </a:lnTo>
                  <a:lnTo>
                    <a:pt x="1555750" y="38100"/>
                  </a:lnTo>
                  <a:lnTo>
                    <a:pt x="1701800" y="92075"/>
                  </a:lnTo>
                  <a:lnTo>
                    <a:pt x="1809750" y="495300"/>
                  </a:lnTo>
                  <a:lnTo>
                    <a:pt x="1943100" y="787400"/>
                  </a:lnTo>
                  <a:lnTo>
                    <a:pt x="2063750" y="879475"/>
                  </a:lnTo>
                  <a:lnTo>
                    <a:pt x="2187575" y="920750"/>
                  </a:lnTo>
                  <a:lnTo>
                    <a:pt x="2320925" y="898525"/>
                  </a:lnTo>
                  <a:lnTo>
                    <a:pt x="2454275" y="590550"/>
                  </a:lnTo>
                  <a:lnTo>
                    <a:pt x="2597150" y="533400"/>
                  </a:lnTo>
                  <a:lnTo>
                    <a:pt x="2720975" y="542925"/>
                  </a:lnTo>
                </a:path>
              </a:pathLst>
            </a:cu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AEEC1A7F-F00C-5A4A-B726-9B7DAAEF6717}"/>
                </a:ext>
              </a:extLst>
            </p:cNvPr>
            <p:cNvSpPr/>
            <p:nvPr/>
          </p:nvSpPr>
          <p:spPr>
            <a:xfrm>
              <a:off x="8923789" y="2450692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659D835-A0A2-CC44-9FBA-47C625870A8D}"/>
                </a:ext>
              </a:extLst>
            </p:cNvPr>
            <p:cNvSpPr/>
            <p:nvPr/>
          </p:nvSpPr>
          <p:spPr>
            <a:xfrm>
              <a:off x="9050789" y="2596742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54901A20-9FFE-2849-A323-317292C9407C}"/>
                </a:ext>
              </a:extLst>
            </p:cNvPr>
            <p:cNvSpPr/>
            <p:nvPr/>
          </p:nvSpPr>
          <p:spPr>
            <a:xfrm>
              <a:off x="9174614" y="2396717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3A9A968-7BFE-D14A-B6B0-732CA86662DF}"/>
                </a:ext>
              </a:extLst>
            </p:cNvPr>
            <p:cNvSpPr/>
            <p:nvPr/>
          </p:nvSpPr>
          <p:spPr>
            <a:xfrm>
              <a:off x="8672964" y="2793592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AEA5F589-7CBD-3843-BE23-977D6FF2A6FE}"/>
                </a:ext>
              </a:extLst>
            </p:cNvPr>
            <p:cNvSpPr/>
            <p:nvPr/>
          </p:nvSpPr>
          <p:spPr>
            <a:xfrm>
              <a:off x="9311139" y="2460217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471381D-356C-8D44-9833-937816612A0E}"/>
                </a:ext>
              </a:extLst>
            </p:cNvPr>
            <p:cNvSpPr/>
            <p:nvPr/>
          </p:nvSpPr>
          <p:spPr>
            <a:xfrm>
              <a:off x="9447664" y="2431642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03402D9E-0C4C-B14D-928C-0E5A21A20D06}"/>
                </a:ext>
              </a:extLst>
            </p:cNvPr>
            <p:cNvSpPr/>
            <p:nvPr/>
          </p:nvSpPr>
          <p:spPr>
            <a:xfrm>
              <a:off x="9571489" y="2453867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F406B2CD-BA70-094E-8888-0A0DB606D78A}"/>
                </a:ext>
              </a:extLst>
            </p:cNvPr>
            <p:cNvSpPr/>
            <p:nvPr/>
          </p:nvSpPr>
          <p:spPr>
            <a:xfrm>
              <a:off x="9698489" y="2250667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9C030F96-CD9F-DA4B-A3CB-A219E6D91CDC}"/>
                </a:ext>
              </a:extLst>
            </p:cNvPr>
            <p:cNvSpPr/>
            <p:nvPr/>
          </p:nvSpPr>
          <p:spPr>
            <a:xfrm>
              <a:off x="9819139" y="2339567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5F0F9D4-5A7F-D142-87E8-FE30B7EF4FEA}"/>
                </a:ext>
              </a:extLst>
            </p:cNvPr>
            <p:cNvSpPr/>
            <p:nvPr/>
          </p:nvSpPr>
          <p:spPr>
            <a:xfrm>
              <a:off x="9942964" y="2361792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C33282B4-E75D-9246-A55D-44DB515FF78B}"/>
                </a:ext>
              </a:extLst>
            </p:cNvPr>
            <p:cNvSpPr/>
            <p:nvPr/>
          </p:nvSpPr>
          <p:spPr>
            <a:xfrm>
              <a:off x="10222364" y="2288767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D06B435-7515-C148-8F9F-F44EB31A8AA9}"/>
                </a:ext>
              </a:extLst>
            </p:cNvPr>
            <p:cNvSpPr/>
            <p:nvPr/>
          </p:nvSpPr>
          <p:spPr>
            <a:xfrm>
              <a:off x="10368414" y="2339567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73F741C2-D3A0-7E4A-94F7-74CEB90B41DD}"/>
                </a:ext>
              </a:extLst>
            </p:cNvPr>
            <p:cNvSpPr/>
            <p:nvPr/>
          </p:nvSpPr>
          <p:spPr>
            <a:xfrm>
              <a:off x="10609714" y="3028542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A4BE1E43-5187-1341-B84B-C7089175025F}"/>
                </a:ext>
              </a:extLst>
            </p:cNvPr>
            <p:cNvSpPr/>
            <p:nvPr/>
          </p:nvSpPr>
          <p:spPr>
            <a:xfrm>
              <a:off x="10724014" y="3120617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C455144-783D-D74D-B971-C7E30573028B}"/>
                </a:ext>
              </a:extLst>
            </p:cNvPr>
            <p:cNvSpPr/>
            <p:nvPr/>
          </p:nvSpPr>
          <p:spPr>
            <a:xfrm>
              <a:off x="10854189" y="3168242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1340585A-E378-3148-B7E9-350175AB9416}"/>
                </a:ext>
              </a:extLst>
            </p:cNvPr>
            <p:cNvSpPr/>
            <p:nvPr/>
          </p:nvSpPr>
          <p:spPr>
            <a:xfrm>
              <a:off x="10987539" y="3146017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EF13D325-16D6-974E-9163-536CCCBA1A54}"/>
                </a:ext>
              </a:extLst>
            </p:cNvPr>
            <p:cNvSpPr/>
            <p:nvPr/>
          </p:nvSpPr>
          <p:spPr>
            <a:xfrm>
              <a:off x="11120889" y="2838042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6D47E7FC-81B4-3F4C-B92B-D3861FB090CE}"/>
                </a:ext>
              </a:extLst>
            </p:cNvPr>
            <p:cNvSpPr/>
            <p:nvPr/>
          </p:nvSpPr>
          <p:spPr>
            <a:xfrm>
              <a:off x="11254239" y="2784067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5A80E24-929C-AB42-BA74-51613F550266}"/>
                </a:ext>
              </a:extLst>
            </p:cNvPr>
            <p:cNvSpPr/>
            <p:nvPr/>
          </p:nvSpPr>
          <p:spPr>
            <a:xfrm>
              <a:off x="11384414" y="2787242"/>
              <a:ext cx="45719" cy="457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80DB1B1-7E5D-C741-979A-47F77493CC2F}"/>
                </a:ext>
              </a:extLst>
            </p:cNvPr>
            <p:cNvSpPr/>
            <p:nvPr/>
          </p:nvSpPr>
          <p:spPr>
            <a:xfrm>
              <a:off x="8601076" y="2008763"/>
              <a:ext cx="2838450" cy="1420237"/>
            </a:xfrm>
            <a:prstGeom prst="rect">
              <a:avLst/>
            </a:prstGeom>
            <a:no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59EE7C14-BCA5-7D4D-A262-59FBCD61D882}"/>
                </a:ext>
              </a:extLst>
            </p:cNvPr>
            <p:cNvSpPr txBox="1"/>
            <p:nvPr/>
          </p:nvSpPr>
          <p:spPr>
            <a:xfrm rot="16200000">
              <a:off x="7560889" y="2640540"/>
              <a:ext cx="1421069" cy="25343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1219170" latinLnBrk="1">
                <a:lnSpc>
                  <a:spcPct val="105000"/>
                </a:lnSpc>
              </a:pPr>
              <a:r>
                <a:rPr lang="en-GB" sz="1067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Death-rate per</a:t>
              </a:r>
              <a:br>
                <a:rPr lang="en-GB" sz="1067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067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10,000 population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612E8785-2A35-404C-82D1-1B01AF65BC3A}"/>
                </a:ext>
              </a:extLst>
            </p:cNvPr>
            <p:cNvSpPr txBox="1"/>
            <p:nvPr/>
          </p:nvSpPr>
          <p:spPr>
            <a:xfrm>
              <a:off x="8385175" y="2340071"/>
              <a:ext cx="176664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E964B07A-F97A-274F-B072-1681866BC3D5}"/>
                </a:ext>
              </a:extLst>
            </p:cNvPr>
            <p:cNvSpPr txBox="1"/>
            <p:nvPr/>
          </p:nvSpPr>
          <p:spPr>
            <a:xfrm>
              <a:off x="8385175" y="2603596"/>
              <a:ext cx="176664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190F00F-74B1-2C46-BB45-0977EAF494E8}"/>
                </a:ext>
              </a:extLst>
            </p:cNvPr>
            <p:cNvSpPr txBox="1"/>
            <p:nvPr/>
          </p:nvSpPr>
          <p:spPr>
            <a:xfrm>
              <a:off x="8385175" y="2863946"/>
              <a:ext cx="176664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A85AAE4D-743C-144B-896B-8749715D47DE}"/>
                </a:ext>
              </a:extLst>
            </p:cNvPr>
            <p:cNvSpPr txBox="1"/>
            <p:nvPr/>
          </p:nvSpPr>
          <p:spPr>
            <a:xfrm>
              <a:off x="8385175" y="3117945"/>
              <a:ext cx="176664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25014F7-8C36-044D-9496-80A740ABDF17}"/>
                </a:ext>
              </a:extLst>
            </p:cNvPr>
            <p:cNvSpPr txBox="1"/>
            <p:nvPr/>
          </p:nvSpPr>
          <p:spPr>
            <a:xfrm>
              <a:off x="8604448" y="3779701"/>
              <a:ext cx="2853332" cy="25343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1219170" latinLnBrk="1">
                <a:lnSpc>
                  <a:spcPct val="105000"/>
                </a:lnSpc>
              </a:pPr>
              <a:r>
                <a:rPr lang="en-GB" sz="1067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Mortality from circulatory diseases in Norway in 1927-48.</a:t>
              </a:r>
            </a:p>
            <a:p>
              <a:pPr algn="ctr" defTabSz="1219170" latinLnBrk="1">
                <a:lnSpc>
                  <a:spcPct val="105000"/>
                </a:lnSpc>
              </a:pPr>
              <a:r>
                <a:rPr lang="en-GB" sz="1067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Standard population = population of Norway in 1940.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8032B38D-BE4D-D345-8D58-9064CD009740}"/>
                </a:ext>
              </a:extLst>
            </p:cNvPr>
            <p:cNvSpPr txBox="1"/>
            <p:nvPr/>
          </p:nvSpPr>
          <p:spPr>
            <a:xfrm>
              <a:off x="8729289" y="2041481"/>
              <a:ext cx="1421069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219170" latinLnBrk="1">
                <a:lnSpc>
                  <a:spcPct val="105000"/>
                </a:lnSpc>
              </a:pPr>
              <a:r>
                <a:rPr lang="en-GB" sz="1067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Lancet 1951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2CFA62E-C432-524C-BC56-EF50C3F67A9A}"/>
                </a:ext>
              </a:extLst>
            </p:cNvPr>
            <p:cNvSpPr txBox="1"/>
            <p:nvPr/>
          </p:nvSpPr>
          <p:spPr>
            <a:xfrm>
              <a:off x="8935280" y="2945832"/>
              <a:ext cx="1421069" cy="124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219170" latinLnBrk="1">
                <a:lnSpc>
                  <a:spcPct val="105000"/>
                </a:lnSpc>
              </a:pPr>
              <a:r>
                <a:rPr lang="en-GB" sz="1067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CRUDE</a:t>
              </a:r>
            </a:p>
          </p:txBody>
        </p: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C7613040-0EB4-A041-8B0E-40A257D01C64}"/>
                </a:ext>
              </a:extLst>
            </p:cNvPr>
            <p:cNvCxnSpPr/>
            <p:nvPr/>
          </p:nvCxnSpPr>
          <p:spPr>
            <a:xfrm flipH="1">
              <a:off x="10598689" y="2234456"/>
              <a:ext cx="338759" cy="366620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956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92ED032E-801B-4433-BB4B-187414950170}"/>
              </a:ext>
            </a:extLst>
          </p:cNvPr>
          <p:cNvSpPr txBox="1"/>
          <p:nvPr/>
        </p:nvSpPr>
        <p:spPr>
          <a:xfrm>
            <a:off x="239371" y="3568640"/>
            <a:ext cx="439896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latinLnBrk="1"/>
            <a:r>
              <a:rPr lang="en-GB" sz="9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RECOVERY collaborative group. N Engl J Med. 2020. DOI:10.1056/NEJMoa2021436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C58CEA8-8FB9-4A3D-A6F6-6F714EDD068C}"/>
              </a:ext>
            </a:extLst>
          </p:cNvPr>
          <p:cNvSpPr txBox="1"/>
          <p:nvPr/>
        </p:nvSpPr>
        <p:spPr>
          <a:xfrm>
            <a:off x="239371" y="6086567"/>
            <a:ext cx="2523448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latinLnBrk="1"/>
            <a:r>
              <a:rPr lang="en-GB" sz="9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Beigel JH, et al. N Engl J Med. </a:t>
            </a:r>
            <a:r>
              <a:rPr lang="en-GB" sz="933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2020;383:1813-26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2E8E64D-7CED-4052-8BC8-28E64C690AA9}"/>
              </a:ext>
            </a:extLst>
          </p:cNvPr>
          <p:cNvSpPr txBox="1"/>
          <p:nvPr/>
        </p:nvSpPr>
        <p:spPr>
          <a:xfrm>
            <a:off x="9256341" y="6086568"/>
            <a:ext cx="2935659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kumimoji="0" sz="700" b="0" i="0" u="none" strike="noStrike" cap="none" spc="0" normalizeH="0" baseline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Arial"/>
                <a:cs typeface="Helvetica"/>
              </a:defRPr>
            </a:lvl1pPr>
          </a:lstStyle>
          <a:p>
            <a:pPr defTabSz="1219170" latinLnBrk="1"/>
            <a:r>
              <a:rPr lang="en-GB" sz="933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Huet T, et al. Lancet Rheumatol. 2020;</a:t>
            </a:r>
            <a:r>
              <a:rPr lang="en-GB" sz="933" dirty="0">
                <a:latin typeface="Calibri" panose="020F0502020204030204" pitchFamily="34" charset="0"/>
                <a:cs typeface="Calibri" panose="020F0502020204030204" pitchFamily="34" charset="0"/>
              </a:rPr>
              <a:t>2:e393-400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4BBB864-DDC9-4B5B-B1EC-CB04A62E29A2}"/>
              </a:ext>
            </a:extLst>
          </p:cNvPr>
          <p:cNvSpPr txBox="1"/>
          <p:nvPr/>
        </p:nvSpPr>
        <p:spPr>
          <a:xfrm>
            <a:off x="238314" y="979042"/>
            <a:ext cx="5617364" cy="2880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wrap="none" tIns="48000" bIns="48000" rtlCol="0" anchor="ctr" anchorCtr="0">
            <a:noAutofit/>
          </a:bodyPr>
          <a:lstStyle/>
          <a:p>
            <a:pPr algn="ctr" defTabSz="1219170" latinLnBrk="1"/>
            <a:r>
              <a:rPr lang="en-GB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Randomised controlled trial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DEF8A-AE9E-4C4B-8020-65E90F0A0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t="1" b="1890"/>
          <a:stretch/>
        </p:blipFill>
        <p:spPr>
          <a:xfrm>
            <a:off x="6964329" y="1266823"/>
            <a:ext cx="4258844" cy="2351720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CFF205C-67F9-46B1-B283-2E89D6946FD7}"/>
              </a:ext>
            </a:extLst>
          </p:cNvPr>
          <p:cNvCxnSpPr>
            <a:cxnSpLocks/>
          </p:cNvCxnSpPr>
          <p:nvPr/>
        </p:nvCxnSpPr>
        <p:spPr>
          <a:xfrm>
            <a:off x="5968707" y="979042"/>
            <a:ext cx="27631" cy="5280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9D230AFF-01F7-481A-B994-E62381739C56}"/>
              </a:ext>
            </a:extLst>
          </p:cNvPr>
          <p:cNvSpPr/>
          <p:nvPr/>
        </p:nvSpPr>
        <p:spPr>
          <a:xfrm>
            <a:off x="9256342" y="5834474"/>
            <a:ext cx="470895" cy="155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GB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CFFC57-AD94-6445-B5D1-8B2E2FB3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of COVID-19</a:t>
            </a:r>
            <a:endParaRPr lang="en-US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41F7E9-0FA1-4843-B9C6-D32D3FC50F7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11380138" cy="365125"/>
          </a:xfrm>
        </p:spPr>
        <p:txBody>
          <a:bodyPr/>
          <a:lstStyle/>
          <a:p>
            <a:r>
              <a:rPr lang="en-GB" dirty="0"/>
              <a:t>CI, confidence interval; DOAC, direct oral anticoagulant; HR, hazard ratio; IPTW, inverse probability of treatment weighting; LMWH, low-molecular-weight heparin; </a:t>
            </a:r>
            <a:br>
              <a:rPr lang="en-GB" dirty="0"/>
            </a:br>
            <a:r>
              <a:rPr lang="en-GB" dirty="0"/>
              <a:t>SoC, standard of care </a:t>
            </a:r>
          </a:p>
        </p:txBody>
      </p:sp>
      <p:sp>
        <p:nvSpPr>
          <p:cNvPr id="45" name="ZoneTexte 36">
            <a:extLst>
              <a:ext uri="{FF2B5EF4-FFF2-40B4-BE49-F238E27FC236}">
                <a16:creationId xmlns:a16="http://schemas.microsoft.com/office/drawing/2014/main" id="{745BB722-BBF3-4848-AA47-CCE56467E382}"/>
              </a:ext>
            </a:extLst>
          </p:cNvPr>
          <p:cNvSpPr txBox="1"/>
          <p:nvPr/>
        </p:nvSpPr>
        <p:spPr>
          <a:xfrm>
            <a:off x="6094829" y="979042"/>
            <a:ext cx="5617364" cy="2880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wrap="none" tIns="48000" bIns="48000" rtlCol="0" anchor="ctr" anchorCtr="0">
            <a:noAutofit/>
          </a:bodyPr>
          <a:lstStyle/>
          <a:p>
            <a:pPr algn="ctr" defTabSz="1219170" latinLnBrk="1"/>
            <a:r>
              <a:rPr lang="en-GB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Observational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DAFCCF2-3392-4171-9519-AAEF58A15686}"/>
              </a:ext>
            </a:extLst>
          </p:cNvPr>
          <p:cNvSpPr txBox="1"/>
          <p:nvPr/>
        </p:nvSpPr>
        <p:spPr>
          <a:xfrm rot="20605313">
            <a:off x="6107514" y="1030987"/>
            <a:ext cx="1493550" cy="338554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 latinLnBrk="1"/>
            <a:r>
              <a:rPr lang="en-GB" sz="1600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Anticoagulation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97D48E3-0867-490C-8E48-9D472B230BD4}"/>
              </a:ext>
            </a:extLst>
          </p:cNvPr>
          <p:cNvCxnSpPr/>
          <p:nvPr/>
        </p:nvCxnSpPr>
        <p:spPr>
          <a:xfrm>
            <a:off x="0" y="3815568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ZoneTexte 15">
            <a:extLst>
              <a:ext uri="{FF2B5EF4-FFF2-40B4-BE49-F238E27FC236}">
                <a16:creationId xmlns:a16="http://schemas.microsoft.com/office/drawing/2014/main" id="{C5B4E179-A2C6-4A0D-A950-7F4CEB52DE89}"/>
              </a:ext>
            </a:extLst>
          </p:cNvPr>
          <p:cNvSpPr txBox="1"/>
          <p:nvPr/>
        </p:nvSpPr>
        <p:spPr>
          <a:xfrm>
            <a:off x="5973357" y="3568640"/>
            <a:ext cx="2754280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latinLnBrk="1"/>
            <a:r>
              <a:rPr lang="en-GB" sz="9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Nadkarni G, et al. J Am Coll Cardiol. 2020;76:1815-26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B0DD789-14D6-4000-82C4-AD35C2956394}"/>
              </a:ext>
            </a:extLst>
          </p:cNvPr>
          <p:cNvSpPr txBox="1"/>
          <p:nvPr/>
        </p:nvSpPr>
        <p:spPr>
          <a:xfrm rot="20605313">
            <a:off x="5807077" y="3870938"/>
            <a:ext cx="1032655" cy="338554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 latinLnBrk="1"/>
            <a:r>
              <a:rPr lang="en-GB" sz="1600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Colchicine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1B804B4-F50C-44A4-B81C-E1E391E176B4}"/>
              </a:ext>
            </a:extLst>
          </p:cNvPr>
          <p:cNvSpPr txBox="1"/>
          <p:nvPr/>
        </p:nvSpPr>
        <p:spPr>
          <a:xfrm>
            <a:off x="5996337" y="6086568"/>
            <a:ext cx="3035403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GB" sz="933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Wingdings"/>
              </a:rPr>
              <a:t>Scarsi M, et al. Ann Rheum Dis 2020;79:1286-9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9CACE7-DA4E-914C-A3F2-882046540F4E}"/>
              </a:ext>
            </a:extLst>
          </p:cNvPr>
          <p:cNvSpPr txBox="1"/>
          <p:nvPr/>
        </p:nvSpPr>
        <p:spPr>
          <a:xfrm rot="16200000">
            <a:off x="-29231" y="2306054"/>
            <a:ext cx="14278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Mortality (%)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E559F85-878E-3F40-82CC-562D324E5E97}"/>
              </a:ext>
            </a:extLst>
          </p:cNvPr>
          <p:cNvCxnSpPr>
            <a:cxnSpLocks/>
          </p:cNvCxnSpPr>
          <p:nvPr/>
        </p:nvCxnSpPr>
        <p:spPr>
          <a:xfrm flipV="1">
            <a:off x="1078100" y="1506716"/>
            <a:ext cx="0" cy="1723785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4A2C0EB-360E-4340-8ABA-1DD739834F04}"/>
              </a:ext>
            </a:extLst>
          </p:cNvPr>
          <p:cNvSpPr txBox="1"/>
          <p:nvPr/>
        </p:nvSpPr>
        <p:spPr>
          <a:xfrm>
            <a:off x="613900" y="3167732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D76B2AA-BFF1-3B4C-A5CF-3AE50D18BC29}"/>
              </a:ext>
            </a:extLst>
          </p:cNvPr>
          <p:cNvCxnSpPr>
            <a:cxnSpLocks/>
          </p:cNvCxnSpPr>
          <p:nvPr/>
        </p:nvCxnSpPr>
        <p:spPr>
          <a:xfrm>
            <a:off x="1028701" y="3230940"/>
            <a:ext cx="1875367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7F41AE5-F4D4-A84C-B5D9-1B50EA6BC3F1}"/>
              </a:ext>
            </a:extLst>
          </p:cNvPr>
          <p:cNvSpPr txBox="1"/>
          <p:nvPr/>
        </p:nvSpPr>
        <p:spPr>
          <a:xfrm>
            <a:off x="808257" y="2123886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F58E274-B919-0D44-853E-8B1ED28E8221}"/>
              </a:ext>
            </a:extLst>
          </p:cNvPr>
          <p:cNvCxnSpPr>
            <a:cxnSpLocks/>
          </p:cNvCxnSpPr>
          <p:nvPr/>
        </p:nvCxnSpPr>
        <p:spPr>
          <a:xfrm>
            <a:off x="1028700" y="2198007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FC32416-C069-7841-B2AD-758526D6C750}"/>
              </a:ext>
            </a:extLst>
          </p:cNvPr>
          <p:cNvSpPr txBox="1"/>
          <p:nvPr/>
        </p:nvSpPr>
        <p:spPr>
          <a:xfrm>
            <a:off x="808257" y="24710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93A8953-CC50-864E-AB29-722AF9E32B2B}"/>
              </a:ext>
            </a:extLst>
          </p:cNvPr>
          <p:cNvCxnSpPr>
            <a:cxnSpLocks/>
          </p:cNvCxnSpPr>
          <p:nvPr/>
        </p:nvCxnSpPr>
        <p:spPr>
          <a:xfrm>
            <a:off x="1028700" y="25451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34807D6-E2E0-7844-B4C4-3D5834FD9E19}"/>
              </a:ext>
            </a:extLst>
          </p:cNvPr>
          <p:cNvSpPr txBox="1"/>
          <p:nvPr/>
        </p:nvSpPr>
        <p:spPr>
          <a:xfrm>
            <a:off x="808257" y="28139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8CA13EA-BB60-484C-903C-A6B2A7644141}"/>
              </a:ext>
            </a:extLst>
          </p:cNvPr>
          <p:cNvCxnSpPr>
            <a:cxnSpLocks/>
          </p:cNvCxnSpPr>
          <p:nvPr/>
        </p:nvCxnSpPr>
        <p:spPr>
          <a:xfrm>
            <a:off x="1028700" y="28880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04332DC-733E-FE48-83CB-894B6F261A5F}"/>
              </a:ext>
            </a:extLst>
          </p:cNvPr>
          <p:cNvSpPr txBox="1"/>
          <p:nvPr/>
        </p:nvSpPr>
        <p:spPr>
          <a:xfrm>
            <a:off x="808257" y="17852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E3C8A0F-4C13-4144-AB9E-0D9A79435F24}"/>
              </a:ext>
            </a:extLst>
          </p:cNvPr>
          <p:cNvCxnSpPr>
            <a:cxnSpLocks/>
          </p:cNvCxnSpPr>
          <p:nvPr/>
        </p:nvCxnSpPr>
        <p:spPr>
          <a:xfrm>
            <a:off x="1028700" y="1859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8C9BA85-435D-5C43-BEFB-E7AFEF898E5D}"/>
              </a:ext>
            </a:extLst>
          </p:cNvPr>
          <p:cNvCxnSpPr>
            <a:cxnSpLocks/>
          </p:cNvCxnSpPr>
          <p:nvPr/>
        </p:nvCxnSpPr>
        <p:spPr>
          <a:xfrm rot="16200000">
            <a:off x="1507067" y="3256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7A81D82-D7AD-6A42-94D7-76001682393D}"/>
              </a:ext>
            </a:extLst>
          </p:cNvPr>
          <p:cNvSpPr txBox="1"/>
          <p:nvPr/>
        </p:nvSpPr>
        <p:spPr>
          <a:xfrm>
            <a:off x="973357" y="3283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0D2C11D-C64C-F049-86CB-D8C09A64A29D}"/>
              </a:ext>
            </a:extLst>
          </p:cNvPr>
          <p:cNvSpPr txBox="1"/>
          <p:nvPr/>
        </p:nvSpPr>
        <p:spPr>
          <a:xfrm>
            <a:off x="1430557" y="3283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D46617E-4703-3C47-991C-A454807C156D}"/>
              </a:ext>
            </a:extLst>
          </p:cNvPr>
          <p:cNvCxnSpPr>
            <a:cxnSpLocks/>
          </p:cNvCxnSpPr>
          <p:nvPr/>
        </p:nvCxnSpPr>
        <p:spPr>
          <a:xfrm rot="16200000">
            <a:off x="1054100" y="3256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FF5D1CF-4BEF-9244-B93A-02E2983BD4DF}"/>
              </a:ext>
            </a:extLst>
          </p:cNvPr>
          <p:cNvCxnSpPr>
            <a:cxnSpLocks/>
          </p:cNvCxnSpPr>
          <p:nvPr/>
        </p:nvCxnSpPr>
        <p:spPr>
          <a:xfrm rot="16200000">
            <a:off x="1955800" y="3256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861B51E2-FCE4-834C-B81C-2812DB414B1A}"/>
              </a:ext>
            </a:extLst>
          </p:cNvPr>
          <p:cNvSpPr txBox="1"/>
          <p:nvPr/>
        </p:nvSpPr>
        <p:spPr>
          <a:xfrm>
            <a:off x="1879291" y="3283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930BF67-262E-F14D-AB51-14D5E0F6BE48}"/>
              </a:ext>
            </a:extLst>
          </p:cNvPr>
          <p:cNvCxnSpPr>
            <a:cxnSpLocks/>
          </p:cNvCxnSpPr>
          <p:nvPr/>
        </p:nvCxnSpPr>
        <p:spPr>
          <a:xfrm rot="16200000">
            <a:off x="2417233" y="3256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0B7C90D-93E1-7349-AB01-C851E451AFFD}"/>
              </a:ext>
            </a:extLst>
          </p:cNvPr>
          <p:cNvSpPr txBox="1"/>
          <p:nvPr/>
        </p:nvSpPr>
        <p:spPr>
          <a:xfrm>
            <a:off x="2340724" y="3283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348E0B5-A682-4945-B38D-2193EFD49791}"/>
              </a:ext>
            </a:extLst>
          </p:cNvPr>
          <p:cNvCxnSpPr>
            <a:cxnSpLocks/>
          </p:cNvCxnSpPr>
          <p:nvPr/>
        </p:nvCxnSpPr>
        <p:spPr>
          <a:xfrm rot="16200000">
            <a:off x="2874433" y="3256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B0E74C6C-6571-624D-A1C4-B5F94BA59568}"/>
              </a:ext>
            </a:extLst>
          </p:cNvPr>
          <p:cNvSpPr txBox="1"/>
          <p:nvPr/>
        </p:nvSpPr>
        <p:spPr>
          <a:xfrm>
            <a:off x="2797924" y="3283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4751598-A962-B543-B698-27B7F968E7DE}"/>
              </a:ext>
            </a:extLst>
          </p:cNvPr>
          <p:cNvSpPr txBox="1"/>
          <p:nvPr/>
        </p:nvSpPr>
        <p:spPr>
          <a:xfrm>
            <a:off x="2201024" y="2390588"/>
            <a:ext cx="107032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Dexamethasone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1B627A-15BF-BB43-98D7-E4C6944F6C6B}"/>
              </a:ext>
            </a:extLst>
          </p:cNvPr>
          <p:cNvSpPr txBox="1"/>
          <p:nvPr/>
        </p:nvSpPr>
        <p:spPr>
          <a:xfrm>
            <a:off x="2133290" y="1755588"/>
            <a:ext cx="107032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 care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E9115CF-0AA2-2746-BA76-456FB82D3B1F}"/>
              </a:ext>
            </a:extLst>
          </p:cNvPr>
          <p:cNvSpPr txBox="1"/>
          <p:nvPr/>
        </p:nvSpPr>
        <p:spPr>
          <a:xfrm>
            <a:off x="808257" y="1438086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0613DF3-2B08-A14E-A080-9102FC380F7E}"/>
              </a:ext>
            </a:extLst>
          </p:cNvPr>
          <p:cNvCxnSpPr>
            <a:cxnSpLocks/>
          </p:cNvCxnSpPr>
          <p:nvPr/>
        </p:nvCxnSpPr>
        <p:spPr>
          <a:xfrm>
            <a:off x="1028700" y="1512207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8BCEAC8-4ACC-3445-A1A2-A09E4B0B7AA8}"/>
              </a:ext>
            </a:extLst>
          </p:cNvPr>
          <p:cNvSpPr txBox="1"/>
          <p:nvPr/>
        </p:nvSpPr>
        <p:spPr>
          <a:xfrm>
            <a:off x="1346267" y="3427754"/>
            <a:ext cx="129046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 since randomisation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D0FC996-5BFF-0545-A191-3FFB10283146}"/>
              </a:ext>
            </a:extLst>
          </p:cNvPr>
          <p:cNvSpPr txBox="1"/>
          <p:nvPr/>
        </p:nvSpPr>
        <p:spPr>
          <a:xfrm>
            <a:off x="1185023" y="1548154"/>
            <a:ext cx="171459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 ratio, 0.64 (95% CI, 0.51-0.81)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F754CB-F1BD-6041-AF38-C46C6E1C93CE}"/>
              </a:ext>
            </a:extLst>
          </p:cNvPr>
          <p:cNvSpPr txBox="1"/>
          <p:nvPr/>
        </p:nvSpPr>
        <p:spPr>
          <a:xfrm>
            <a:off x="238313" y="1289043"/>
            <a:ext cx="2148744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Invasive mechanical ventilation (N=1007)</a:t>
            </a:r>
          </a:p>
        </p:txBody>
      </p:sp>
      <p:sp>
        <p:nvSpPr>
          <p:cNvPr id="85" name="ZoneTexte 39">
            <a:extLst>
              <a:ext uri="{FF2B5EF4-FFF2-40B4-BE49-F238E27FC236}">
                <a16:creationId xmlns:a16="http://schemas.microsoft.com/office/drawing/2014/main" id="{D191D556-C48E-254E-9FDA-0D17F88E241B}"/>
              </a:ext>
            </a:extLst>
          </p:cNvPr>
          <p:cNvSpPr txBox="1"/>
          <p:nvPr/>
        </p:nvSpPr>
        <p:spPr>
          <a:xfrm rot="20605313">
            <a:off x="117510" y="1442212"/>
            <a:ext cx="1531317" cy="338554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 latinLnBrk="1"/>
            <a:r>
              <a:rPr lang="en-GB" sz="1600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Dexamethasone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A5F42AD-4FC6-5349-BEC1-C926676FA5ED}"/>
              </a:ext>
            </a:extLst>
          </p:cNvPr>
          <p:cNvSpPr txBox="1"/>
          <p:nvPr/>
        </p:nvSpPr>
        <p:spPr>
          <a:xfrm rot="16200000">
            <a:off x="2741679" y="2306054"/>
            <a:ext cx="14278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Mortality (%)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BBBDBF2-E28C-B24E-876F-752CCEEABA38}"/>
              </a:ext>
            </a:extLst>
          </p:cNvPr>
          <p:cNvCxnSpPr>
            <a:cxnSpLocks/>
          </p:cNvCxnSpPr>
          <p:nvPr/>
        </p:nvCxnSpPr>
        <p:spPr>
          <a:xfrm flipV="1">
            <a:off x="3849009" y="1506716"/>
            <a:ext cx="0" cy="1723785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CBEA9D24-64A7-B74C-8A91-4DA9F067B287}"/>
              </a:ext>
            </a:extLst>
          </p:cNvPr>
          <p:cNvSpPr txBox="1"/>
          <p:nvPr/>
        </p:nvSpPr>
        <p:spPr>
          <a:xfrm>
            <a:off x="3384810" y="3167732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C5EFE36-3D7E-5B40-A245-1F8CA708C222}"/>
              </a:ext>
            </a:extLst>
          </p:cNvPr>
          <p:cNvCxnSpPr>
            <a:cxnSpLocks/>
          </p:cNvCxnSpPr>
          <p:nvPr/>
        </p:nvCxnSpPr>
        <p:spPr>
          <a:xfrm>
            <a:off x="3799610" y="3230940"/>
            <a:ext cx="1875367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45AF58E-F781-9043-AA86-085484AA484F}"/>
              </a:ext>
            </a:extLst>
          </p:cNvPr>
          <p:cNvSpPr txBox="1"/>
          <p:nvPr/>
        </p:nvSpPr>
        <p:spPr>
          <a:xfrm>
            <a:off x="3579167" y="2123886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883EE39-4F01-E94E-89FB-64148618EDDF}"/>
              </a:ext>
            </a:extLst>
          </p:cNvPr>
          <p:cNvCxnSpPr>
            <a:cxnSpLocks/>
          </p:cNvCxnSpPr>
          <p:nvPr/>
        </p:nvCxnSpPr>
        <p:spPr>
          <a:xfrm>
            <a:off x="3799609" y="2198007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B2FCEB6-1838-F84D-9416-17CD01C0F43E}"/>
              </a:ext>
            </a:extLst>
          </p:cNvPr>
          <p:cNvSpPr txBox="1"/>
          <p:nvPr/>
        </p:nvSpPr>
        <p:spPr>
          <a:xfrm>
            <a:off x="3579167" y="24710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025B5B-7D01-2945-B224-A701C7C0D7FF}"/>
              </a:ext>
            </a:extLst>
          </p:cNvPr>
          <p:cNvCxnSpPr>
            <a:cxnSpLocks/>
          </p:cNvCxnSpPr>
          <p:nvPr/>
        </p:nvCxnSpPr>
        <p:spPr>
          <a:xfrm>
            <a:off x="3799609" y="25451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3EC4279B-5841-4C49-A253-7A289940BBC2}"/>
              </a:ext>
            </a:extLst>
          </p:cNvPr>
          <p:cNvSpPr txBox="1"/>
          <p:nvPr/>
        </p:nvSpPr>
        <p:spPr>
          <a:xfrm>
            <a:off x="3579167" y="28139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55F9ED3-918F-094A-9DA5-0AB726323E3E}"/>
              </a:ext>
            </a:extLst>
          </p:cNvPr>
          <p:cNvCxnSpPr>
            <a:cxnSpLocks/>
          </p:cNvCxnSpPr>
          <p:nvPr/>
        </p:nvCxnSpPr>
        <p:spPr>
          <a:xfrm>
            <a:off x="3799609" y="28880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57AE17A-D90F-6F47-84FB-5705CCD9ACE1}"/>
              </a:ext>
            </a:extLst>
          </p:cNvPr>
          <p:cNvSpPr txBox="1"/>
          <p:nvPr/>
        </p:nvSpPr>
        <p:spPr>
          <a:xfrm>
            <a:off x="3579167" y="17852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A23FCD8-EB75-AD40-A0B2-46AC81220431}"/>
              </a:ext>
            </a:extLst>
          </p:cNvPr>
          <p:cNvCxnSpPr>
            <a:cxnSpLocks/>
          </p:cNvCxnSpPr>
          <p:nvPr/>
        </p:nvCxnSpPr>
        <p:spPr>
          <a:xfrm>
            <a:off x="3799609" y="1859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7808734-4036-F140-820D-EB4E084EDD21}"/>
              </a:ext>
            </a:extLst>
          </p:cNvPr>
          <p:cNvCxnSpPr>
            <a:cxnSpLocks/>
          </p:cNvCxnSpPr>
          <p:nvPr/>
        </p:nvCxnSpPr>
        <p:spPr>
          <a:xfrm rot="16200000">
            <a:off x="4277976" y="3256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527F6774-F644-6148-8C0C-124842EDF0EE}"/>
              </a:ext>
            </a:extLst>
          </p:cNvPr>
          <p:cNvSpPr txBox="1"/>
          <p:nvPr/>
        </p:nvSpPr>
        <p:spPr>
          <a:xfrm>
            <a:off x="3744267" y="3283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E7896D3-58EC-174D-BD6E-ECEF53EB23A3}"/>
              </a:ext>
            </a:extLst>
          </p:cNvPr>
          <p:cNvSpPr txBox="1"/>
          <p:nvPr/>
        </p:nvSpPr>
        <p:spPr>
          <a:xfrm>
            <a:off x="4201467" y="3283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CEDB7FB-A67E-D648-8907-2C277BAAC45A}"/>
              </a:ext>
            </a:extLst>
          </p:cNvPr>
          <p:cNvCxnSpPr>
            <a:cxnSpLocks/>
          </p:cNvCxnSpPr>
          <p:nvPr/>
        </p:nvCxnSpPr>
        <p:spPr>
          <a:xfrm rot="16200000">
            <a:off x="3825009" y="3256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3EC0B5B-9D4F-0546-B097-DA977F097F9B}"/>
              </a:ext>
            </a:extLst>
          </p:cNvPr>
          <p:cNvCxnSpPr>
            <a:cxnSpLocks/>
          </p:cNvCxnSpPr>
          <p:nvPr/>
        </p:nvCxnSpPr>
        <p:spPr>
          <a:xfrm rot="16200000">
            <a:off x="4726709" y="3256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99D2CDC3-D5A8-2F45-B193-2EF4AE03BB6E}"/>
              </a:ext>
            </a:extLst>
          </p:cNvPr>
          <p:cNvSpPr txBox="1"/>
          <p:nvPr/>
        </p:nvSpPr>
        <p:spPr>
          <a:xfrm>
            <a:off x="4650200" y="3283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B40F74E-E5CF-824D-BD53-3C0B10E5D94E}"/>
              </a:ext>
            </a:extLst>
          </p:cNvPr>
          <p:cNvCxnSpPr>
            <a:cxnSpLocks/>
          </p:cNvCxnSpPr>
          <p:nvPr/>
        </p:nvCxnSpPr>
        <p:spPr>
          <a:xfrm rot="16200000">
            <a:off x="5188143" y="3256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F60DEF58-23FB-8747-AF0A-B75D0B6522CA}"/>
              </a:ext>
            </a:extLst>
          </p:cNvPr>
          <p:cNvSpPr txBox="1"/>
          <p:nvPr/>
        </p:nvSpPr>
        <p:spPr>
          <a:xfrm>
            <a:off x="5111633" y="3283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754DCEC-F3BE-0445-936E-BAC87E69D0A3}"/>
              </a:ext>
            </a:extLst>
          </p:cNvPr>
          <p:cNvCxnSpPr>
            <a:cxnSpLocks/>
          </p:cNvCxnSpPr>
          <p:nvPr/>
        </p:nvCxnSpPr>
        <p:spPr>
          <a:xfrm rot="16200000">
            <a:off x="5645343" y="3256340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9B166BB6-AF65-2C42-82AD-D6EDB0671AAC}"/>
              </a:ext>
            </a:extLst>
          </p:cNvPr>
          <p:cNvSpPr txBox="1"/>
          <p:nvPr/>
        </p:nvSpPr>
        <p:spPr>
          <a:xfrm>
            <a:off x="5568833" y="3283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A231796-E03D-5C41-BBCC-E9E351F7B60F}"/>
              </a:ext>
            </a:extLst>
          </p:cNvPr>
          <p:cNvSpPr txBox="1"/>
          <p:nvPr/>
        </p:nvSpPr>
        <p:spPr>
          <a:xfrm>
            <a:off x="4971933" y="2471021"/>
            <a:ext cx="107032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Dexamethasone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7954AD8-5EC2-7149-BBDC-479072E2A051}"/>
              </a:ext>
            </a:extLst>
          </p:cNvPr>
          <p:cNvSpPr txBox="1"/>
          <p:nvPr/>
        </p:nvSpPr>
        <p:spPr>
          <a:xfrm>
            <a:off x="5230166" y="2809688"/>
            <a:ext cx="107032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 care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DFC3E1F-4572-6441-88CF-8B893E365553}"/>
              </a:ext>
            </a:extLst>
          </p:cNvPr>
          <p:cNvSpPr txBox="1"/>
          <p:nvPr/>
        </p:nvSpPr>
        <p:spPr>
          <a:xfrm>
            <a:off x="3579167" y="1438086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41DDCA9-D7C5-E24A-B4EB-AC74299944CB}"/>
              </a:ext>
            </a:extLst>
          </p:cNvPr>
          <p:cNvCxnSpPr>
            <a:cxnSpLocks/>
          </p:cNvCxnSpPr>
          <p:nvPr/>
        </p:nvCxnSpPr>
        <p:spPr>
          <a:xfrm>
            <a:off x="3799609" y="1512207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58B5A8C2-312F-FA42-832A-9DB21D539B41}"/>
              </a:ext>
            </a:extLst>
          </p:cNvPr>
          <p:cNvSpPr txBox="1"/>
          <p:nvPr/>
        </p:nvSpPr>
        <p:spPr>
          <a:xfrm>
            <a:off x="4117177" y="3427754"/>
            <a:ext cx="129046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 since randomisation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A2F0ACA-9F2B-2E45-81CD-2B72F8754593}"/>
              </a:ext>
            </a:extLst>
          </p:cNvPr>
          <p:cNvSpPr txBox="1"/>
          <p:nvPr/>
        </p:nvSpPr>
        <p:spPr>
          <a:xfrm>
            <a:off x="3955933" y="1548154"/>
            <a:ext cx="171459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 ratio, 1.19 (95% CI, 0.91-1.55)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F6B3BF2-DC4F-9B46-A785-5CFE7F8DB535}"/>
              </a:ext>
            </a:extLst>
          </p:cNvPr>
          <p:cNvSpPr txBox="1"/>
          <p:nvPr/>
        </p:nvSpPr>
        <p:spPr>
          <a:xfrm>
            <a:off x="3369441" y="1289044"/>
            <a:ext cx="2148744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oxygen received (N=1535)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65D8CF-F315-5142-95E6-DEACB5D5F8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" y="1799306"/>
            <a:ext cx="1822368" cy="1439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C1A2BC-735A-E54A-97F0-76967AEDC7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60" y="2609303"/>
            <a:ext cx="1828800" cy="626533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1977DD0C-1376-5647-8088-F778D9E3765F}"/>
              </a:ext>
            </a:extLst>
          </p:cNvPr>
          <p:cNvSpPr txBox="1"/>
          <p:nvPr/>
        </p:nvSpPr>
        <p:spPr>
          <a:xfrm rot="16200000">
            <a:off x="-350964" y="4843422"/>
            <a:ext cx="14278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 recovered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8E025E0-0F65-CD4C-8DC2-CE8324E8A9C3}"/>
              </a:ext>
            </a:extLst>
          </p:cNvPr>
          <p:cNvCxnSpPr>
            <a:cxnSpLocks/>
          </p:cNvCxnSpPr>
          <p:nvPr/>
        </p:nvCxnSpPr>
        <p:spPr>
          <a:xfrm flipV="1">
            <a:off x="756367" y="4089049"/>
            <a:ext cx="0" cy="1598388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7D9F62E1-21BF-B748-99DB-48519F5DCF73}"/>
              </a:ext>
            </a:extLst>
          </p:cNvPr>
          <p:cNvSpPr txBox="1"/>
          <p:nvPr/>
        </p:nvSpPr>
        <p:spPr>
          <a:xfrm>
            <a:off x="292167" y="5624666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22323AA-220B-7A48-8372-9DAA6B475786}"/>
              </a:ext>
            </a:extLst>
          </p:cNvPr>
          <p:cNvCxnSpPr>
            <a:cxnSpLocks/>
          </p:cNvCxnSpPr>
          <p:nvPr/>
        </p:nvCxnSpPr>
        <p:spPr>
          <a:xfrm>
            <a:off x="706967" y="5687875"/>
            <a:ext cx="225213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C700CBF9-9739-F141-8CD0-4D49163B8B2B}"/>
              </a:ext>
            </a:extLst>
          </p:cNvPr>
          <p:cNvSpPr txBox="1"/>
          <p:nvPr/>
        </p:nvSpPr>
        <p:spPr>
          <a:xfrm>
            <a:off x="486524" y="4424187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0.75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4840DB5D-1B4D-924F-BEBD-E5211819DC9A}"/>
              </a:ext>
            </a:extLst>
          </p:cNvPr>
          <p:cNvCxnSpPr>
            <a:cxnSpLocks/>
          </p:cNvCxnSpPr>
          <p:nvPr/>
        </p:nvCxnSpPr>
        <p:spPr>
          <a:xfrm>
            <a:off x="706967" y="4498308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03E45C90-7B46-2F42-AFF8-C8D24C3B1CCC}"/>
              </a:ext>
            </a:extLst>
          </p:cNvPr>
          <p:cNvSpPr txBox="1"/>
          <p:nvPr/>
        </p:nvSpPr>
        <p:spPr>
          <a:xfrm>
            <a:off x="486524" y="48221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0.50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AC5BFD3-F7C0-FB44-AE55-5958232D9FC1}"/>
              </a:ext>
            </a:extLst>
          </p:cNvPr>
          <p:cNvCxnSpPr>
            <a:cxnSpLocks/>
          </p:cNvCxnSpPr>
          <p:nvPr/>
        </p:nvCxnSpPr>
        <p:spPr>
          <a:xfrm>
            <a:off x="706967" y="48962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ABFF8153-A2EE-B543-BA39-0C45826141D0}"/>
              </a:ext>
            </a:extLst>
          </p:cNvPr>
          <p:cNvSpPr txBox="1"/>
          <p:nvPr/>
        </p:nvSpPr>
        <p:spPr>
          <a:xfrm>
            <a:off x="486524" y="5215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0.25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DC35A607-C141-0649-B6B7-0728B95A8778}"/>
              </a:ext>
            </a:extLst>
          </p:cNvPr>
          <p:cNvCxnSpPr>
            <a:cxnSpLocks/>
          </p:cNvCxnSpPr>
          <p:nvPr/>
        </p:nvCxnSpPr>
        <p:spPr>
          <a:xfrm>
            <a:off x="706967" y="52899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6EBFCDFE-4181-8443-BF84-153CB7085694}"/>
              </a:ext>
            </a:extLst>
          </p:cNvPr>
          <p:cNvSpPr txBox="1"/>
          <p:nvPr/>
        </p:nvSpPr>
        <p:spPr>
          <a:xfrm>
            <a:off x="651624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000D40E-4AEB-B64F-BB2B-812F6AB0A27B}"/>
              </a:ext>
            </a:extLst>
          </p:cNvPr>
          <p:cNvSpPr txBox="1"/>
          <p:nvPr/>
        </p:nvSpPr>
        <p:spPr>
          <a:xfrm>
            <a:off x="1049557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C73EFD5-F828-794C-8830-75E8DF1CAB97}"/>
              </a:ext>
            </a:extLst>
          </p:cNvPr>
          <p:cNvCxnSpPr>
            <a:cxnSpLocks/>
          </p:cNvCxnSpPr>
          <p:nvPr/>
        </p:nvCxnSpPr>
        <p:spPr>
          <a:xfrm rot="16200000">
            <a:off x="732367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FF2FD7D-5396-D042-90BB-334014A0F188}"/>
              </a:ext>
            </a:extLst>
          </p:cNvPr>
          <p:cNvCxnSpPr>
            <a:cxnSpLocks/>
          </p:cNvCxnSpPr>
          <p:nvPr/>
        </p:nvCxnSpPr>
        <p:spPr>
          <a:xfrm rot="16200000">
            <a:off x="1735667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E2D532ED-4E95-2A4F-B311-0148513CA137}"/>
              </a:ext>
            </a:extLst>
          </p:cNvPr>
          <p:cNvSpPr txBox="1"/>
          <p:nvPr/>
        </p:nvSpPr>
        <p:spPr>
          <a:xfrm>
            <a:off x="1659157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9550127-9785-1B44-B522-B451EC904D46}"/>
              </a:ext>
            </a:extLst>
          </p:cNvPr>
          <p:cNvCxnSpPr>
            <a:cxnSpLocks/>
          </p:cNvCxnSpPr>
          <p:nvPr/>
        </p:nvCxnSpPr>
        <p:spPr>
          <a:xfrm rot="16200000">
            <a:off x="2133600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FCFEB61-824E-C34A-B726-EEB2674EE604}"/>
              </a:ext>
            </a:extLst>
          </p:cNvPr>
          <p:cNvSpPr txBox="1"/>
          <p:nvPr/>
        </p:nvSpPr>
        <p:spPr>
          <a:xfrm>
            <a:off x="2057091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1B514E1E-A1D5-DE4D-9238-7F74FDC81A42}"/>
              </a:ext>
            </a:extLst>
          </p:cNvPr>
          <p:cNvCxnSpPr>
            <a:cxnSpLocks/>
          </p:cNvCxnSpPr>
          <p:nvPr/>
        </p:nvCxnSpPr>
        <p:spPr>
          <a:xfrm rot="16200000">
            <a:off x="2734733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0DC115A7-C685-5843-B3C7-5FEECEBE76DD}"/>
              </a:ext>
            </a:extLst>
          </p:cNvPr>
          <p:cNvSpPr txBox="1"/>
          <p:nvPr/>
        </p:nvSpPr>
        <p:spPr>
          <a:xfrm>
            <a:off x="2658224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069C92A-7977-8241-B960-291A80AA97DA}"/>
              </a:ext>
            </a:extLst>
          </p:cNvPr>
          <p:cNvSpPr txBox="1"/>
          <p:nvPr/>
        </p:nvSpPr>
        <p:spPr>
          <a:xfrm>
            <a:off x="486524" y="40220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1.00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042A6F9-3B70-7348-BF3F-F7DEAAAE3F6D}"/>
              </a:ext>
            </a:extLst>
          </p:cNvPr>
          <p:cNvCxnSpPr>
            <a:cxnSpLocks/>
          </p:cNvCxnSpPr>
          <p:nvPr/>
        </p:nvCxnSpPr>
        <p:spPr>
          <a:xfrm>
            <a:off x="706967" y="40961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2C06AB07-3154-7044-9E11-47E906DDDB97}"/>
              </a:ext>
            </a:extLst>
          </p:cNvPr>
          <p:cNvSpPr txBox="1"/>
          <p:nvPr/>
        </p:nvSpPr>
        <p:spPr>
          <a:xfrm>
            <a:off x="1219277" y="5884689"/>
            <a:ext cx="129046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936DA40-72D1-864A-8DE4-B3E9F26EEFBB}"/>
              </a:ext>
            </a:extLst>
          </p:cNvPr>
          <p:cNvSpPr txBox="1"/>
          <p:nvPr/>
        </p:nvSpPr>
        <p:spPr>
          <a:xfrm>
            <a:off x="238313" y="3872978"/>
            <a:ext cx="2148744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 not receiving oxygen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111EAA60-0C57-E94B-AA51-E13377545AEB}"/>
              </a:ext>
            </a:extLst>
          </p:cNvPr>
          <p:cNvCxnSpPr>
            <a:cxnSpLocks/>
          </p:cNvCxnSpPr>
          <p:nvPr/>
        </p:nvCxnSpPr>
        <p:spPr>
          <a:xfrm rot="16200000">
            <a:off x="2929467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E39BACB4-15E6-D243-81BA-010001A17AFF}"/>
              </a:ext>
            </a:extLst>
          </p:cNvPr>
          <p:cNvSpPr txBox="1"/>
          <p:nvPr/>
        </p:nvSpPr>
        <p:spPr>
          <a:xfrm>
            <a:off x="2852957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DC9E2B0-D9CD-9448-987F-5BD7D8FA579A}"/>
              </a:ext>
            </a:extLst>
          </p:cNvPr>
          <p:cNvCxnSpPr>
            <a:cxnSpLocks/>
          </p:cNvCxnSpPr>
          <p:nvPr/>
        </p:nvCxnSpPr>
        <p:spPr>
          <a:xfrm rot="16200000">
            <a:off x="2341033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58C324A8-FF49-D748-9B3C-EF97AAB9325B}"/>
              </a:ext>
            </a:extLst>
          </p:cNvPr>
          <p:cNvSpPr txBox="1"/>
          <p:nvPr/>
        </p:nvSpPr>
        <p:spPr>
          <a:xfrm>
            <a:off x="2264524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52ABD730-F467-454B-87E2-3883858DED51}"/>
              </a:ext>
            </a:extLst>
          </p:cNvPr>
          <p:cNvCxnSpPr>
            <a:cxnSpLocks/>
          </p:cNvCxnSpPr>
          <p:nvPr/>
        </p:nvCxnSpPr>
        <p:spPr>
          <a:xfrm rot="16200000">
            <a:off x="2531533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31F47246-DC59-2446-9928-8DD1F85349E0}"/>
              </a:ext>
            </a:extLst>
          </p:cNvPr>
          <p:cNvSpPr txBox="1"/>
          <p:nvPr/>
        </p:nvSpPr>
        <p:spPr>
          <a:xfrm>
            <a:off x="2455024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BB46F142-5489-DB4F-8167-7C3D0079CF0C}"/>
              </a:ext>
            </a:extLst>
          </p:cNvPr>
          <p:cNvCxnSpPr>
            <a:cxnSpLocks/>
          </p:cNvCxnSpPr>
          <p:nvPr/>
        </p:nvCxnSpPr>
        <p:spPr>
          <a:xfrm rot="16200000">
            <a:off x="1938867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852D5EFC-1D4D-AF4E-AD6D-3A8FFB884904}"/>
              </a:ext>
            </a:extLst>
          </p:cNvPr>
          <p:cNvSpPr txBox="1"/>
          <p:nvPr/>
        </p:nvSpPr>
        <p:spPr>
          <a:xfrm>
            <a:off x="1862357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19B9DA10-77A8-CA42-8012-A463A70155D5}"/>
              </a:ext>
            </a:extLst>
          </p:cNvPr>
          <p:cNvCxnSpPr>
            <a:cxnSpLocks/>
          </p:cNvCxnSpPr>
          <p:nvPr/>
        </p:nvCxnSpPr>
        <p:spPr>
          <a:xfrm rot="16200000">
            <a:off x="1337733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CB7F694C-859A-4D40-BE29-7B305DC3F17C}"/>
              </a:ext>
            </a:extLst>
          </p:cNvPr>
          <p:cNvSpPr txBox="1"/>
          <p:nvPr/>
        </p:nvSpPr>
        <p:spPr>
          <a:xfrm>
            <a:off x="1261224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C25B17C-0F7E-EF41-9CFA-9E940FE8D7A6}"/>
              </a:ext>
            </a:extLst>
          </p:cNvPr>
          <p:cNvCxnSpPr>
            <a:cxnSpLocks/>
          </p:cNvCxnSpPr>
          <p:nvPr/>
        </p:nvCxnSpPr>
        <p:spPr>
          <a:xfrm rot="16200000">
            <a:off x="1532467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C9FA2156-D78C-864D-8613-7EA5436A1836}"/>
              </a:ext>
            </a:extLst>
          </p:cNvPr>
          <p:cNvSpPr txBox="1"/>
          <p:nvPr/>
        </p:nvSpPr>
        <p:spPr>
          <a:xfrm>
            <a:off x="1455957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AC872CC4-7EAC-4040-BC5E-EA37BC5235FF}"/>
              </a:ext>
            </a:extLst>
          </p:cNvPr>
          <p:cNvCxnSpPr>
            <a:cxnSpLocks/>
          </p:cNvCxnSpPr>
          <p:nvPr/>
        </p:nvCxnSpPr>
        <p:spPr>
          <a:xfrm rot="16200000">
            <a:off x="1130300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974AE3AB-DD1B-BE48-8561-06C239289588}"/>
              </a:ext>
            </a:extLst>
          </p:cNvPr>
          <p:cNvCxnSpPr>
            <a:cxnSpLocks/>
          </p:cNvCxnSpPr>
          <p:nvPr/>
        </p:nvCxnSpPr>
        <p:spPr>
          <a:xfrm rot="16200000">
            <a:off x="931333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9C3C58D9-9124-6D4E-A798-2E92A44CCB4B}"/>
              </a:ext>
            </a:extLst>
          </p:cNvPr>
          <p:cNvSpPr txBox="1"/>
          <p:nvPr/>
        </p:nvSpPr>
        <p:spPr>
          <a:xfrm>
            <a:off x="854824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B23A0A-9403-B748-91D5-AC7CCC5470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7" y="4105563"/>
            <a:ext cx="1876548" cy="1592152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2D2A6433-348E-7B47-A0D8-E21426F8844A}"/>
              </a:ext>
            </a:extLst>
          </p:cNvPr>
          <p:cNvSpPr txBox="1"/>
          <p:nvPr/>
        </p:nvSpPr>
        <p:spPr>
          <a:xfrm>
            <a:off x="2335268" y="4683416"/>
            <a:ext cx="107032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EE1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Placebo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9863ACF4-0A78-2048-BC3D-92A84CA05D0B}"/>
              </a:ext>
            </a:extLst>
          </p:cNvPr>
          <p:cNvSpPr txBox="1"/>
          <p:nvPr/>
        </p:nvSpPr>
        <p:spPr>
          <a:xfrm>
            <a:off x="2132637" y="3958686"/>
            <a:ext cx="63832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2765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Remdesivir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FE0B9EE-C9B6-154A-8C9A-F4550E7200B0}"/>
              </a:ext>
            </a:extLst>
          </p:cNvPr>
          <p:cNvSpPr txBox="1"/>
          <p:nvPr/>
        </p:nvSpPr>
        <p:spPr>
          <a:xfrm rot="16200000">
            <a:off x="2476903" y="4843422"/>
            <a:ext cx="14278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 recovered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B8E7D419-5F80-2A4C-A217-E75661ADEAAE}"/>
              </a:ext>
            </a:extLst>
          </p:cNvPr>
          <p:cNvCxnSpPr>
            <a:cxnSpLocks/>
          </p:cNvCxnSpPr>
          <p:nvPr/>
        </p:nvCxnSpPr>
        <p:spPr>
          <a:xfrm flipV="1">
            <a:off x="3584233" y="4089049"/>
            <a:ext cx="0" cy="1598388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A5D405F8-8782-C14C-BDBA-03B0848EBAB0}"/>
              </a:ext>
            </a:extLst>
          </p:cNvPr>
          <p:cNvSpPr txBox="1"/>
          <p:nvPr/>
        </p:nvSpPr>
        <p:spPr>
          <a:xfrm>
            <a:off x="3120034" y="5624666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E561AF09-E074-464F-ADE5-6D2CE72B509F}"/>
              </a:ext>
            </a:extLst>
          </p:cNvPr>
          <p:cNvCxnSpPr>
            <a:cxnSpLocks/>
          </p:cNvCxnSpPr>
          <p:nvPr/>
        </p:nvCxnSpPr>
        <p:spPr>
          <a:xfrm>
            <a:off x="3534834" y="5687875"/>
            <a:ext cx="225213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A47101DA-7A24-634F-93B0-B1788428F2DC}"/>
              </a:ext>
            </a:extLst>
          </p:cNvPr>
          <p:cNvSpPr txBox="1"/>
          <p:nvPr/>
        </p:nvSpPr>
        <p:spPr>
          <a:xfrm>
            <a:off x="3314391" y="4424187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0.75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F6CE7AD-BECB-9E49-B339-44FA6F476CB9}"/>
              </a:ext>
            </a:extLst>
          </p:cNvPr>
          <p:cNvCxnSpPr>
            <a:cxnSpLocks/>
          </p:cNvCxnSpPr>
          <p:nvPr/>
        </p:nvCxnSpPr>
        <p:spPr>
          <a:xfrm>
            <a:off x="3534833" y="4498308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4681447E-245C-2841-9F0B-323DE34291A3}"/>
              </a:ext>
            </a:extLst>
          </p:cNvPr>
          <p:cNvSpPr txBox="1"/>
          <p:nvPr/>
        </p:nvSpPr>
        <p:spPr>
          <a:xfrm>
            <a:off x="3314391" y="48221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0.50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32B06723-46B5-7543-B06E-014D2614A9DC}"/>
              </a:ext>
            </a:extLst>
          </p:cNvPr>
          <p:cNvCxnSpPr>
            <a:cxnSpLocks/>
          </p:cNvCxnSpPr>
          <p:nvPr/>
        </p:nvCxnSpPr>
        <p:spPr>
          <a:xfrm>
            <a:off x="3534833" y="48962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AF66DF76-0EFE-A64A-9EBF-C94C87771CD8}"/>
              </a:ext>
            </a:extLst>
          </p:cNvPr>
          <p:cNvSpPr txBox="1"/>
          <p:nvPr/>
        </p:nvSpPr>
        <p:spPr>
          <a:xfrm>
            <a:off x="3314391" y="52158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0.25</a:t>
            </a:r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079CE921-F675-BD4F-8F86-A2BE50595CFB}"/>
              </a:ext>
            </a:extLst>
          </p:cNvPr>
          <p:cNvCxnSpPr>
            <a:cxnSpLocks/>
          </p:cNvCxnSpPr>
          <p:nvPr/>
        </p:nvCxnSpPr>
        <p:spPr>
          <a:xfrm>
            <a:off x="3534833" y="52899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7FF82BC4-C057-5C45-AF15-1B88B2CC9DEA}"/>
              </a:ext>
            </a:extLst>
          </p:cNvPr>
          <p:cNvSpPr txBox="1"/>
          <p:nvPr/>
        </p:nvSpPr>
        <p:spPr>
          <a:xfrm>
            <a:off x="3479491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DD249C6-51AC-5B4D-92C7-24543B9F3ED3}"/>
              </a:ext>
            </a:extLst>
          </p:cNvPr>
          <p:cNvSpPr txBox="1"/>
          <p:nvPr/>
        </p:nvSpPr>
        <p:spPr>
          <a:xfrm>
            <a:off x="3877424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595CD3B1-9B41-BD49-BF5A-5DDAEFF52974}"/>
              </a:ext>
            </a:extLst>
          </p:cNvPr>
          <p:cNvCxnSpPr>
            <a:cxnSpLocks/>
          </p:cNvCxnSpPr>
          <p:nvPr/>
        </p:nvCxnSpPr>
        <p:spPr>
          <a:xfrm rot="16200000">
            <a:off x="3560233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06702F2A-6417-E94D-B952-1527ECC962E1}"/>
              </a:ext>
            </a:extLst>
          </p:cNvPr>
          <p:cNvCxnSpPr>
            <a:cxnSpLocks/>
          </p:cNvCxnSpPr>
          <p:nvPr/>
        </p:nvCxnSpPr>
        <p:spPr>
          <a:xfrm rot="16200000">
            <a:off x="4563533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C35E38BA-CDBF-6A4A-ACBF-2138C196811D}"/>
              </a:ext>
            </a:extLst>
          </p:cNvPr>
          <p:cNvSpPr txBox="1"/>
          <p:nvPr/>
        </p:nvSpPr>
        <p:spPr>
          <a:xfrm>
            <a:off x="4487024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B6877B8-10BC-CE40-BCC1-13847522A7BE}"/>
              </a:ext>
            </a:extLst>
          </p:cNvPr>
          <p:cNvCxnSpPr>
            <a:cxnSpLocks/>
          </p:cNvCxnSpPr>
          <p:nvPr/>
        </p:nvCxnSpPr>
        <p:spPr>
          <a:xfrm rot="16200000">
            <a:off x="4961467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20B6C945-9410-1944-83BC-C2CB873CCADC}"/>
              </a:ext>
            </a:extLst>
          </p:cNvPr>
          <p:cNvSpPr txBox="1"/>
          <p:nvPr/>
        </p:nvSpPr>
        <p:spPr>
          <a:xfrm>
            <a:off x="4884957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F882EFA4-2EC0-3C43-9169-A546467426A3}"/>
              </a:ext>
            </a:extLst>
          </p:cNvPr>
          <p:cNvCxnSpPr>
            <a:cxnSpLocks/>
          </p:cNvCxnSpPr>
          <p:nvPr/>
        </p:nvCxnSpPr>
        <p:spPr>
          <a:xfrm rot="16200000">
            <a:off x="5562600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88FAF4F0-F507-B340-BCA2-2CD9FE14E4A8}"/>
              </a:ext>
            </a:extLst>
          </p:cNvPr>
          <p:cNvSpPr txBox="1"/>
          <p:nvPr/>
        </p:nvSpPr>
        <p:spPr>
          <a:xfrm>
            <a:off x="5486091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1EC1F6CC-5954-524D-816B-709480D245E2}"/>
              </a:ext>
            </a:extLst>
          </p:cNvPr>
          <p:cNvSpPr txBox="1"/>
          <p:nvPr/>
        </p:nvSpPr>
        <p:spPr>
          <a:xfrm>
            <a:off x="3314391" y="4022020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1.00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5F990434-C1FB-7042-A50E-A10B8B83E61E}"/>
              </a:ext>
            </a:extLst>
          </p:cNvPr>
          <p:cNvCxnSpPr>
            <a:cxnSpLocks/>
          </p:cNvCxnSpPr>
          <p:nvPr/>
        </p:nvCxnSpPr>
        <p:spPr>
          <a:xfrm>
            <a:off x="3534833" y="40961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15F43A07-32FC-CD48-8F7A-808BA5287D2F}"/>
              </a:ext>
            </a:extLst>
          </p:cNvPr>
          <p:cNvSpPr txBox="1"/>
          <p:nvPr/>
        </p:nvSpPr>
        <p:spPr>
          <a:xfrm>
            <a:off x="4047143" y="5884689"/>
            <a:ext cx="129046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FBF0F4B-9BBF-7D4D-9D45-E12DAB7282FA}"/>
              </a:ext>
            </a:extLst>
          </p:cNvPr>
          <p:cNvSpPr txBox="1"/>
          <p:nvPr/>
        </p:nvSpPr>
        <p:spPr>
          <a:xfrm>
            <a:off x="3066180" y="3872978"/>
            <a:ext cx="2148744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</a:t>
            </a:r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52DF1EDD-77DC-8340-87FD-84131B359847}"/>
              </a:ext>
            </a:extLst>
          </p:cNvPr>
          <p:cNvCxnSpPr>
            <a:cxnSpLocks/>
          </p:cNvCxnSpPr>
          <p:nvPr/>
        </p:nvCxnSpPr>
        <p:spPr>
          <a:xfrm rot="16200000">
            <a:off x="5757333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3036995D-BF2E-F14D-84B6-B10ACCC75D73}"/>
              </a:ext>
            </a:extLst>
          </p:cNvPr>
          <p:cNvSpPr txBox="1"/>
          <p:nvPr/>
        </p:nvSpPr>
        <p:spPr>
          <a:xfrm>
            <a:off x="5680824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0B919EAD-03E5-4D4C-AC8E-10360E080408}"/>
              </a:ext>
            </a:extLst>
          </p:cNvPr>
          <p:cNvCxnSpPr>
            <a:cxnSpLocks/>
          </p:cNvCxnSpPr>
          <p:nvPr/>
        </p:nvCxnSpPr>
        <p:spPr>
          <a:xfrm rot="16200000">
            <a:off x="5168900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4A958408-6DEB-2348-ADF9-19A57314823A}"/>
              </a:ext>
            </a:extLst>
          </p:cNvPr>
          <p:cNvSpPr txBox="1"/>
          <p:nvPr/>
        </p:nvSpPr>
        <p:spPr>
          <a:xfrm>
            <a:off x="5092391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D99C4EC9-83D8-724B-A19C-3B0D6E2C364C}"/>
              </a:ext>
            </a:extLst>
          </p:cNvPr>
          <p:cNvCxnSpPr>
            <a:cxnSpLocks/>
          </p:cNvCxnSpPr>
          <p:nvPr/>
        </p:nvCxnSpPr>
        <p:spPr>
          <a:xfrm rot="16200000">
            <a:off x="5359400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6F6CBEB1-8BEA-394D-8A08-B09BA72649F8}"/>
              </a:ext>
            </a:extLst>
          </p:cNvPr>
          <p:cNvSpPr txBox="1"/>
          <p:nvPr/>
        </p:nvSpPr>
        <p:spPr>
          <a:xfrm>
            <a:off x="5282891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ABDFD1DE-B569-2447-B170-B7347AD59944}"/>
              </a:ext>
            </a:extLst>
          </p:cNvPr>
          <p:cNvCxnSpPr>
            <a:cxnSpLocks/>
          </p:cNvCxnSpPr>
          <p:nvPr/>
        </p:nvCxnSpPr>
        <p:spPr>
          <a:xfrm rot="16200000">
            <a:off x="4766733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D2CE9618-424E-9D4D-825B-7F8A954EE635}"/>
              </a:ext>
            </a:extLst>
          </p:cNvPr>
          <p:cNvSpPr txBox="1"/>
          <p:nvPr/>
        </p:nvSpPr>
        <p:spPr>
          <a:xfrm>
            <a:off x="4690224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492D8CDD-29D0-C840-B366-2A77B099AEDE}"/>
              </a:ext>
            </a:extLst>
          </p:cNvPr>
          <p:cNvCxnSpPr>
            <a:cxnSpLocks/>
          </p:cNvCxnSpPr>
          <p:nvPr/>
        </p:nvCxnSpPr>
        <p:spPr>
          <a:xfrm rot="16200000">
            <a:off x="4165600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202F6222-A332-E849-A2AC-C4DD39A38034}"/>
              </a:ext>
            </a:extLst>
          </p:cNvPr>
          <p:cNvSpPr txBox="1"/>
          <p:nvPr/>
        </p:nvSpPr>
        <p:spPr>
          <a:xfrm>
            <a:off x="4089091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118FE4A0-7C80-EC4A-AD32-D35503AC3661}"/>
              </a:ext>
            </a:extLst>
          </p:cNvPr>
          <p:cNvCxnSpPr>
            <a:cxnSpLocks/>
          </p:cNvCxnSpPr>
          <p:nvPr/>
        </p:nvCxnSpPr>
        <p:spPr>
          <a:xfrm rot="16200000">
            <a:off x="4360333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>
            <a:extLst>
              <a:ext uri="{FF2B5EF4-FFF2-40B4-BE49-F238E27FC236}">
                <a16:creationId xmlns:a16="http://schemas.microsoft.com/office/drawing/2014/main" id="{6148F5E9-AC78-8C4C-A199-ECBA9EC80EDF}"/>
              </a:ext>
            </a:extLst>
          </p:cNvPr>
          <p:cNvSpPr txBox="1"/>
          <p:nvPr/>
        </p:nvSpPr>
        <p:spPr>
          <a:xfrm>
            <a:off x="4283824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277E79B7-8061-904E-AF38-51BA48BFE7E8}"/>
              </a:ext>
            </a:extLst>
          </p:cNvPr>
          <p:cNvCxnSpPr>
            <a:cxnSpLocks/>
          </p:cNvCxnSpPr>
          <p:nvPr/>
        </p:nvCxnSpPr>
        <p:spPr>
          <a:xfrm rot="16200000">
            <a:off x="3958167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763B3B01-BC02-CF49-9C4C-CC9FDF94294C}"/>
              </a:ext>
            </a:extLst>
          </p:cNvPr>
          <p:cNvCxnSpPr>
            <a:cxnSpLocks/>
          </p:cNvCxnSpPr>
          <p:nvPr/>
        </p:nvCxnSpPr>
        <p:spPr>
          <a:xfrm rot="16200000">
            <a:off x="3759200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>
            <a:extLst>
              <a:ext uri="{FF2B5EF4-FFF2-40B4-BE49-F238E27FC236}">
                <a16:creationId xmlns:a16="http://schemas.microsoft.com/office/drawing/2014/main" id="{1CB8DE0C-A8F3-6248-9776-1EA9C2174EF5}"/>
              </a:ext>
            </a:extLst>
          </p:cNvPr>
          <p:cNvSpPr txBox="1"/>
          <p:nvPr/>
        </p:nvSpPr>
        <p:spPr>
          <a:xfrm>
            <a:off x="3682691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B65F6921-294C-5940-8399-DDC88CA77E85}"/>
              </a:ext>
            </a:extLst>
          </p:cNvPr>
          <p:cNvSpPr txBox="1"/>
          <p:nvPr/>
        </p:nvSpPr>
        <p:spPr>
          <a:xfrm>
            <a:off x="5273201" y="4797716"/>
            <a:ext cx="1070329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EE1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Placebo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C0AEDBD2-F761-EC40-9C2D-BA1994F2A501}"/>
              </a:ext>
            </a:extLst>
          </p:cNvPr>
          <p:cNvSpPr txBox="1"/>
          <p:nvPr/>
        </p:nvSpPr>
        <p:spPr>
          <a:xfrm>
            <a:off x="5117137" y="4318519"/>
            <a:ext cx="63832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2765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Remdesivir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95F3F4F-64E9-FE4A-B40D-F8E598B6E695}"/>
              </a:ext>
            </a:extLst>
          </p:cNvPr>
          <p:cNvSpPr txBox="1"/>
          <p:nvPr/>
        </p:nvSpPr>
        <p:spPr>
          <a:xfrm>
            <a:off x="3665757" y="4149020"/>
            <a:ext cx="46315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P&lt;0.001</a:t>
            </a:r>
          </a:p>
        </p:txBody>
      </p:sp>
      <p:sp>
        <p:nvSpPr>
          <p:cNvPr id="203" name="ZoneTexte 41">
            <a:extLst>
              <a:ext uri="{FF2B5EF4-FFF2-40B4-BE49-F238E27FC236}">
                <a16:creationId xmlns:a16="http://schemas.microsoft.com/office/drawing/2014/main" id="{CACC56B8-E2BC-3B4F-91CD-9EAE1345B23C}"/>
              </a:ext>
            </a:extLst>
          </p:cNvPr>
          <p:cNvSpPr txBox="1"/>
          <p:nvPr/>
        </p:nvSpPr>
        <p:spPr>
          <a:xfrm rot="20605313">
            <a:off x="101711" y="4010570"/>
            <a:ext cx="1107611" cy="338554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 latinLnBrk="1"/>
            <a:r>
              <a:rPr lang="en-GB" sz="1600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Remdesivir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AE81547-07CC-0248-8967-D06772F34D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09" y="4483916"/>
            <a:ext cx="2066721" cy="1219200"/>
          </a:xfrm>
          <a:prstGeom prst="rect">
            <a:avLst/>
          </a:prstGeom>
        </p:spPr>
      </p:pic>
      <p:sp>
        <p:nvSpPr>
          <p:cNvPr id="214" name="Rectangle 213">
            <a:extLst>
              <a:ext uri="{FF2B5EF4-FFF2-40B4-BE49-F238E27FC236}">
                <a16:creationId xmlns:a16="http://schemas.microsoft.com/office/drawing/2014/main" id="{77553FDA-66FE-8144-9E33-0954963A8D38}"/>
              </a:ext>
            </a:extLst>
          </p:cNvPr>
          <p:cNvSpPr/>
          <p:nvPr/>
        </p:nvSpPr>
        <p:spPr>
          <a:xfrm>
            <a:off x="9161319" y="2472877"/>
            <a:ext cx="2311279" cy="1282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4677BAF-9D34-314F-9DF0-6B2C9A6677CE}"/>
              </a:ext>
            </a:extLst>
          </p:cNvPr>
          <p:cNvSpPr txBox="1"/>
          <p:nvPr/>
        </p:nvSpPr>
        <p:spPr>
          <a:xfrm>
            <a:off x="9326661" y="2565035"/>
            <a:ext cx="1917072" cy="306873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24000" rIns="48000" bIns="24000" rtlCol="0">
            <a:spAutoFit/>
          </a:bodyPr>
          <a:lstStyle/>
          <a:p>
            <a:pPr algn="ctr" defTabSz="1219170" latinLnBrk="1">
              <a:lnSpc>
                <a:spcPct val="90000"/>
              </a:lnSpc>
            </a:pPr>
            <a:r>
              <a:rPr lang="en-GB" sz="9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Anticoagulation associated with</a:t>
            </a:r>
            <a:br>
              <a:rPr lang="en-GB" sz="9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9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outcomes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5718F6C8-5C13-B146-A724-D8450D36D002}"/>
              </a:ext>
            </a:extLst>
          </p:cNvPr>
          <p:cNvGrpSpPr/>
          <p:nvPr/>
        </p:nvGrpSpPr>
        <p:grpSpPr>
          <a:xfrm>
            <a:off x="9696765" y="2982234"/>
            <a:ext cx="1176868" cy="226140"/>
            <a:chOff x="7213599" y="2374915"/>
            <a:chExt cx="882651" cy="169605"/>
          </a:xfrm>
          <a:solidFill>
            <a:schemeClr val="tx2"/>
          </a:solidFill>
        </p:grpSpPr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110A235F-04AA-1E40-8A88-50C507F02A84}"/>
                </a:ext>
              </a:extLst>
            </p:cNvPr>
            <p:cNvSpPr txBox="1"/>
            <p:nvPr/>
          </p:nvSpPr>
          <p:spPr>
            <a:xfrm>
              <a:off x="7213599" y="2374915"/>
              <a:ext cx="882651" cy="169605"/>
            </a:xfrm>
            <a:prstGeom prst="rect">
              <a:avLst/>
            </a:prstGeom>
            <a:grpFill/>
          </p:spPr>
          <p:txBody>
            <a:bodyPr wrap="square" lIns="48000" tIns="48000" rIns="48000" bIns="48000" rtlCol="0" anchor="ctr" anchorCtr="0">
              <a:spAutoFit/>
            </a:bodyPr>
            <a:lstStyle/>
            <a:p>
              <a:pPr algn="ctr" defTabSz="1219170" latinLnBrk="1">
                <a:lnSpc>
                  <a:spcPct val="90000"/>
                </a:lnSpc>
              </a:pPr>
              <a:r>
                <a:rPr lang="en-GB" sz="933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 trial</a:t>
              </a:r>
            </a:p>
          </p:txBody>
        </p: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D6B54FD2-C042-694F-AC89-C8FEDDD80F0C}"/>
                </a:ext>
              </a:extLst>
            </p:cNvPr>
            <p:cNvCxnSpPr>
              <a:cxnSpLocks/>
            </p:cNvCxnSpPr>
            <p:nvPr/>
          </p:nvCxnSpPr>
          <p:spPr>
            <a:xfrm>
              <a:off x="7359104" y="2406650"/>
              <a:ext cx="0" cy="111125"/>
            </a:xfrm>
            <a:prstGeom prst="line">
              <a:avLst/>
            </a:prstGeom>
            <a:grpFill/>
            <a:ln w="12700">
              <a:solidFill>
                <a:schemeClr val="bg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B2BB368F-A455-6945-8D22-23C5A2294C60}"/>
                </a:ext>
              </a:extLst>
            </p:cNvPr>
            <p:cNvCxnSpPr>
              <a:cxnSpLocks/>
            </p:cNvCxnSpPr>
            <p:nvPr/>
          </p:nvCxnSpPr>
          <p:spPr>
            <a:xfrm>
              <a:off x="7956376" y="2406650"/>
              <a:ext cx="0" cy="111125"/>
            </a:xfrm>
            <a:prstGeom prst="line">
              <a:avLst/>
            </a:prstGeom>
            <a:grpFill/>
            <a:ln w="12700">
              <a:solidFill>
                <a:schemeClr val="bg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9C5597B6-221A-1F4C-8909-38F85EBE2163}"/>
              </a:ext>
            </a:extLst>
          </p:cNvPr>
          <p:cNvSpPr txBox="1"/>
          <p:nvPr/>
        </p:nvSpPr>
        <p:spPr>
          <a:xfrm>
            <a:off x="9400746" y="3318569"/>
            <a:ext cx="1768905" cy="306873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24000" rIns="48000" bIns="24000" rtlCol="0">
            <a:spAutoFit/>
          </a:bodyPr>
          <a:lstStyle/>
          <a:p>
            <a:pPr algn="ctr" defTabSz="1219170" latinLnBrk="1">
              <a:lnSpc>
                <a:spcPct val="90000"/>
              </a:lnSpc>
            </a:pPr>
            <a:r>
              <a:rPr lang="en-GB" sz="9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Therapeutic vs. prophylactic</a:t>
            </a:r>
            <a:br>
              <a:rPr lang="en-GB" sz="9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9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LMWH vs. DOAC?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85CA253A-47F5-4E42-BE0B-FD1B0B31F0F3}"/>
              </a:ext>
            </a:extLst>
          </p:cNvPr>
          <p:cNvSpPr txBox="1"/>
          <p:nvPr/>
        </p:nvSpPr>
        <p:spPr>
          <a:xfrm rot="16200000">
            <a:off x="5681921" y="4881522"/>
            <a:ext cx="142780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Survival rate (percentage)</a:t>
            </a:r>
          </a:p>
        </p:txBody>
      </p: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E9673FC2-4FD0-ED4C-BFCE-49F43EE3C26E}"/>
              </a:ext>
            </a:extLst>
          </p:cNvPr>
          <p:cNvCxnSpPr>
            <a:cxnSpLocks/>
          </p:cNvCxnSpPr>
          <p:nvPr/>
        </p:nvCxnSpPr>
        <p:spPr>
          <a:xfrm flipV="1">
            <a:off x="6789252" y="4220282"/>
            <a:ext cx="0" cy="1467156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A5111399-274D-D54C-9AB1-CDE973811E2F}"/>
              </a:ext>
            </a:extLst>
          </p:cNvPr>
          <p:cNvSpPr txBox="1"/>
          <p:nvPr/>
        </p:nvSpPr>
        <p:spPr>
          <a:xfrm>
            <a:off x="6325052" y="5624666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D558C2A4-8809-934E-B8A9-301EB4233FE6}"/>
              </a:ext>
            </a:extLst>
          </p:cNvPr>
          <p:cNvCxnSpPr>
            <a:cxnSpLocks/>
          </p:cNvCxnSpPr>
          <p:nvPr/>
        </p:nvCxnSpPr>
        <p:spPr>
          <a:xfrm>
            <a:off x="6739852" y="5687875"/>
            <a:ext cx="225213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5B81FDB8-E2B7-944F-A0E5-0F7AA4A7EBE8}"/>
              </a:ext>
            </a:extLst>
          </p:cNvPr>
          <p:cNvSpPr txBox="1"/>
          <p:nvPr/>
        </p:nvSpPr>
        <p:spPr>
          <a:xfrm>
            <a:off x="6519409" y="4453821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2CA7BC1E-3622-AB41-9D62-CCA982FA1425}"/>
              </a:ext>
            </a:extLst>
          </p:cNvPr>
          <p:cNvCxnSpPr>
            <a:cxnSpLocks/>
          </p:cNvCxnSpPr>
          <p:nvPr/>
        </p:nvCxnSpPr>
        <p:spPr>
          <a:xfrm>
            <a:off x="6739852" y="45279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>
            <a:extLst>
              <a:ext uri="{FF2B5EF4-FFF2-40B4-BE49-F238E27FC236}">
                <a16:creationId xmlns:a16="http://schemas.microsoft.com/office/drawing/2014/main" id="{08D4F0BD-7CD0-8643-AF7E-C83C2CB0BD34}"/>
              </a:ext>
            </a:extLst>
          </p:cNvPr>
          <p:cNvSpPr txBox="1"/>
          <p:nvPr/>
        </p:nvSpPr>
        <p:spPr>
          <a:xfrm>
            <a:off x="6519409" y="5033788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790A0CBC-AE2B-164E-A3A3-B0B7380A28A3}"/>
              </a:ext>
            </a:extLst>
          </p:cNvPr>
          <p:cNvCxnSpPr>
            <a:cxnSpLocks/>
          </p:cNvCxnSpPr>
          <p:nvPr/>
        </p:nvCxnSpPr>
        <p:spPr>
          <a:xfrm>
            <a:off x="6739852" y="5107908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C7FC38A9-E573-A245-9788-3CAC663F3C8A}"/>
              </a:ext>
            </a:extLst>
          </p:cNvPr>
          <p:cNvSpPr txBox="1"/>
          <p:nvPr/>
        </p:nvSpPr>
        <p:spPr>
          <a:xfrm>
            <a:off x="6519409" y="5330121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124E8F96-8C89-3C4C-B4E5-56AA89B3E139}"/>
              </a:ext>
            </a:extLst>
          </p:cNvPr>
          <p:cNvCxnSpPr>
            <a:cxnSpLocks/>
          </p:cNvCxnSpPr>
          <p:nvPr/>
        </p:nvCxnSpPr>
        <p:spPr>
          <a:xfrm>
            <a:off x="6739852" y="54042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EF5E9A06-1CAC-7E47-B8F6-B739908A47BA}"/>
              </a:ext>
            </a:extLst>
          </p:cNvPr>
          <p:cNvSpPr txBox="1"/>
          <p:nvPr/>
        </p:nvSpPr>
        <p:spPr>
          <a:xfrm>
            <a:off x="6684509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4149FD19-D179-8549-83E9-201EBAF15F54}"/>
              </a:ext>
            </a:extLst>
          </p:cNvPr>
          <p:cNvCxnSpPr>
            <a:cxnSpLocks/>
          </p:cNvCxnSpPr>
          <p:nvPr/>
        </p:nvCxnSpPr>
        <p:spPr>
          <a:xfrm rot="16200000">
            <a:off x="6765252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7D473B4-B089-5B4C-9F50-F7F97E832971}"/>
              </a:ext>
            </a:extLst>
          </p:cNvPr>
          <p:cNvCxnSpPr>
            <a:cxnSpLocks/>
          </p:cNvCxnSpPr>
          <p:nvPr/>
        </p:nvCxnSpPr>
        <p:spPr>
          <a:xfrm rot="16200000">
            <a:off x="7675419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>
            <a:extLst>
              <a:ext uri="{FF2B5EF4-FFF2-40B4-BE49-F238E27FC236}">
                <a16:creationId xmlns:a16="http://schemas.microsoft.com/office/drawing/2014/main" id="{556DED39-08E0-7D46-8D23-99FE0B77C101}"/>
              </a:ext>
            </a:extLst>
          </p:cNvPr>
          <p:cNvSpPr txBox="1"/>
          <p:nvPr/>
        </p:nvSpPr>
        <p:spPr>
          <a:xfrm>
            <a:off x="7598909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41832CC-3B50-5B45-AB90-C0B9C12448AF}"/>
              </a:ext>
            </a:extLst>
          </p:cNvPr>
          <p:cNvSpPr txBox="1"/>
          <p:nvPr/>
        </p:nvSpPr>
        <p:spPr>
          <a:xfrm>
            <a:off x="6519409" y="41532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BA8FDE0C-4400-2C41-B80D-CBE16A51902C}"/>
              </a:ext>
            </a:extLst>
          </p:cNvPr>
          <p:cNvCxnSpPr>
            <a:cxnSpLocks/>
          </p:cNvCxnSpPr>
          <p:nvPr/>
        </p:nvCxnSpPr>
        <p:spPr>
          <a:xfrm>
            <a:off x="6739852" y="42273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A22A9EFF-5ABB-E446-8270-A3677FEDC115}"/>
              </a:ext>
            </a:extLst>
          </p:cNvPr>
          <p:cNvSpPr txBox="1"/>
          <p:nvPr/>
        </p:nvSpPr>
        <p:spPr>
          <a:xfrm>
            <a:off x="7252162" y="5884689"/>
            <a:ext cx="129046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9D27D03D-8B7C-644C-A223-6E010D174FE2}"/>
              </a:ext>
            </a:extLst>
          </p:cNvPr>
          <p:cNvSpPr txBox="1"/>
          <p:nvPr/>
        </p:nvSpPr>
        <p:spPr>
          <a:xfrm>
            <a:off x="7549665" y="3872978"/>
            <a:ext cx="653344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Survival</a:t>
            </a:r>
          </a:p>
        </p:txBody>
      </p: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8293A92F-2B5A-7249-BBB3-89A2D0DC0FB4}"/>
              </a:ext>
            </a:extLst>
          </p:cNvPr>
          <p:cNvCxnSpPr>
            <a:cxnSpLocks/>
          </p:cNvCxnSpPr>
          <p:nvPr/>
        </p:nvCxnSpPr>
        <p:spPr>
          <a:xfrm rot="16200000">
            <a:off x="8886152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xtBox 238">
            <a:extLst>
              <a:ext uri="{FF2B5EF4-FFF2-40B4-BE49-F238E27FC236}">
                <a16:creationId xmlns:a16="http://schemas.microsoft.com/office/drawing/2014/main" id="{4EE14212-742C-2D41-B5B2-8158015685DC}"/>
              </a:ext>
            </a:extLst>
          </p:cNvPr>
          <p:cNvSpPr txBox="1"/>
          <p:nvPr/>
        </p:nvSpPr>
        <p:spPr>
          <a:xfrm>
            <a:off x="8809643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3B44EF6E-B8A2-E944-B440-79B62275E3DA}"/>
              </a:ext>
            </a:extLst>
          </p:cNvPr>
          <p:cNvCxnSpPr>
            <a:cxnSpLocks/>
          </p:cNvCxnSpPr>
          <p:nvPr/>
        </p:nvCxnSpPr>
        <p:spPr>
          <a:xfrm rot="16200000">
            <a:off x="8280785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37C59279-F617-7F43-8E13-926A1426D4A9}"/>
              </a:ext>
            </a:extLst>
          </p:cNvPr>
          <p:cNvSpPr txBox="1"/>
          <p:nvPr/>
        </p:nvSpPr>
        <p:spPr>
          <a:xfrm>
            <a:off x="8204276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AA9F010E-63BE-A248-8C4E-A98B918AF33D}"/>
              </a:ext>
            </a:extLst>
          </p:cNvPr>
          <p:cNvCxnSpPr>
            <a:cxnSpLocks/>
          </p:cNvCxnSpPr>
          <p:nvPr/>
        </p:nvCxnSpPr>
        <p:spPr>
          <a:xfrm rot="16200000">
            <a:off x="8581352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54168443-AA93-D44B-9544-7B40C6E70F80}"/>
              </a:ext>
            </a:extLst>
          </p:cNvPr>
          <p:cNvSpPr txBox="1"/>
          <p:nvPr/>
        </p:nvSpPr>
        <p:spPr>
          <a:xfrm>
            <a:off x="8504843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49AFD2AB-CEB0-6B48-8315-CD230B64BEBE}"/>
              </a:ext>
            </a:extLst>
          </p:cNvPr>
          <p:cNvCxnSpPr>
            <a:cxnSpLocks/>
          </p:cNvCxnSpPr>
          <p:nvPr/>
        </p:nvCxnSpPr>
        <p:spPr>
          <a:xfrm rot="16200000">
            <a:off x="7971752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TextBox 244">
            <a:extLst>
              <a:ext uri="{FF2B5EF4-FFF2-40B4-BE49-F238E27FC236}">
                <a16:creationId xmlns:a16="http://schemas.microsoft.com/office/drawing/2014/main" id="{99F5E949-16C7-A34C-883B-03A4FC348B21}"/>
              </a:ext>
            </a:extLst>
          </p:cNvPr>
          <p:cNvSpPr txBox="1"/>
          <p:nvPr/>
        </p:nvSpPr>
        <p:spPr>
          <a:xfrm>
            <a:off x="7895243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85530EC9-F0DC-D44C-B9C2-1C6B82A2036D}"/>
              </a:ext>
            </a:extLst>
          </p:cNvPr>
          <p:cNvCxnSpPr>
            <a:cxnSpLocks/>
          </p:cNvCxnSpPr>
          <p:nvPr/>
        </p:nvCxnSpPr>
        <p:spPr>
          <a:xfrm rot="16200000">
            <a:off x="7370619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TextBox 246">
            <a:extLst>
              <a:ext uri="{FF2B5EF4-FFF2-40B4-BE49-F238E27FC236}">
                <a16:creationId xmlns:a16="http://schemas.microsoft.com/office/drawing/2014/main" id="{011EBF5A-CFA0-2748-B13A-F16F89747A9E}"/>
              </a:ext>
            </a:extLst>
          </p:cNvPr>
          <p:cNvSpPr txBox="1"/>
          <p:nvPr/>
        </p:nvSpPr>
        <p:spPr>
          <a:xfrm>
            <a:off x="7294109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7A050181-EB34-8B41-AC30-020A5DBBF13C}"/>
              </a:ext>
            </a:extLst>
          </p:cNvPr>
          <p:cNvCxnSpPr>
            <a:cxnSpLocks/>
          </p:cNvCxnSpPr>
          <p:nvPr/>
        </p:nvCxnSpPr>
        <p:spPr>
          <a:xfrm rot="16200000">
            <a:off x="7074285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extBox 251">
            <a:extLst>
              <a:ext uri="{FF2B5EF4-FFF2-40B4-BE49-F238E27FC236}">
                <a16:creationId xmlns:a16="http://schemas.microsoft.com/office/drawing/2014/main" id="{94F4E014-1BCF-D74C-AF18-39B33A0DA68E}"/>
              </a:ext>
            </a:extLst>
          </p:cNvPr>
          <p:cNvSpPr txBox="1"/>
          <p:nvPr/>
        </p:nvSpPr>
        <p:spPr>
          <a:xfrm>
            <a:off x="6997776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35E5178F-78D9-794E-BFC8-58BF5FAAA2A0}"/>
              </a:ext>
            </a:extLst>
          </p:cNvPr>
          <p:cNvSpPr txBox="1"/>
          <p:nvPr/>
        </p:nvSpPr>
        <p:spPr>
          <a:xfrm>
            <a:off x="7002293" y="5420555"/>
            <a:ext cx="46315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p=0.001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16A54D5B-3D21-834F-81BA-93B8BEE1CA36}"/>
              </a:ext>
            </a:extLst>
          </p:cNvPr>
          <p:cNvSpPr txBox="1"/>
          <p:nvPr/>
        </p:nvSpPr>
        <p:spPr>
          <a:xfrm>
            <a:off x="6519409" y="4741688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F5198CFA-69C8-7947-A0D2-0B7EE3522759}"/>
              </a:ext>
            </a:extLst>
          </p:cNvPr>
          <p:cNvCxnSpPr>
            <a:cxnSpLocks/>
          </p:cNvCxnSpPr>
          <p:nvPr/>
        </p:nvCxnSpPr>
        <p:spPr>
          <a:xfrm>
            <a:off x="6739852" y="4815808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>
            <a:extLst>
              <a:ext uri="{FF2B5EF4-FFF2-40B4-BE49-F238E27FC236}">
                <a16:creationId xmlns:a16="http://schemas.microsoft.com/office/drawing/2014/main" id="{774E2D8A-3978-B74E-8EE9-F783D06230A4}"/>
              </a:ext>
            </a:extLst>
          </p:cNvPr>
          <p:cNvSpPr txBox="1"/>
          <p:nvPr/>
        </p:nvSpPr>
        <p:spPr>
          <a:xfrm>
            <a:off x="8080470" y="4432819"/>
            <a:ext cx="944004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2765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Colchicine + SoC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EE0AD76A-71EC-6F42-90DB-00A7289C33D4}"/>
              </a:ext>
            </a:extLst>
          </p:cNvPr>
          <p:cNvSpPr txBox="1"/>
          <p:nvPr/>
        </p:nvSpPr>
        <p:spPr>
          <a:xfrm>
            <a:off x="8757803" y="4674120"/>
            <a:ext cx="314231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EE1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</a:t>
            </a:r>
          </a:p>
        </p:txBody>
      </p:sp>
      <p:pic>
        <p:nvPicPr>
          <p:cNvPr id="263" name="Picture 262">
            <a:extLst>
              <a:ext uri="{FF2B5EF4-FFF2-40B4-BE49-F238E27FC236}">
                <a16:creationId xmlns:a16="http://schemas.microsoft.com/office/drawing/2014/main" id="{7FD2352B-F362-184B-B3F3-4443D5641E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174" y="4209855"/>
            <a:ext cx="1921025" cy="541867"/>
          </a:xfrm>
          <a:prstGeom prst="rect">
            <a:avLst/>
          </a:prstGeom>
        </p:spPr>
      </p:pic>
      <p:sp>
        <p:nvSpPr>
          <p:cNvPr id="264" name="TextBox 263">
            <a:extLst>
              <a:ext uri="{FF2B5EF4-FFF2-40B4-BE49-F238E27FC236}">
                <a16:creationId xmlns:a16="http://schemas.microsoft.com/office/drawing/2014/main" id="{DBF010AA-3A35-D949-AE48-790FEE081463}"/>
              </a:ext>
            </a:extLst>
          </p:cNvPr>
          <p:cNvSpPr txBox="1"/>
          <p:nvPr/>
        </p:nvSpPr>
        <p:spPr>
          <a:xfrm rot="16200000">
            <a:off x="8628323" y="4732222"/>
            <a:ext cx="1427803" cy="2532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of</a:t>
            </a:r>
          </a:p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event-free survival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BAEF9E8B-9DF4-684B-BD14-02A703FCA251}"/>
              </a:ext>
            </a:extLst>
          </p:cNvPr>
          <p:cNvCxnSpPr>
            <a:cxnSpLocks/>
          </p:cNvCxnSpPr>
          <p:nvPr/>
        </p:nvCxnSpPr>
        <p:spPr>
          <a:xfrm flipV="1">
            <a:off x="9735652" y="4017082"/>
            <a:ext cx="0" cy="1670357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TextBox 265">
            <a:extLst>
              <a:ext uri="{FF2B5EF4-FFF2-40B4-BE49-F238E27FC236}">
                <a16:creationId xmlns:a16="http://schemas.microsoft.com/office/drawing/2014/main" id="{649D762D-ABEF-8A4E-AB2D-F901776363BF}"/>
              </a:ext>
            </a:extLst>
          </p:cNvPr>
          <p:cNvSpPr txBox="1"/>
          <p:nvPr/>
        </p:nvSpPr>
        <p:spPr>
          <a:xfrm>
            <a:off x="9271452" y="5624666"/>
            <a:ext cx="406565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</a:t>
            </a:r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C19A4E56-5334-FD42-8F8C-0B11165E0F4A}"/>
              </a:ext>
            </a:extLst>
          </p:cNvPr>
          <p:cNvCxnSpPr>
            <a:cxnSpLocks/>
          </p:cNvCxnSpPr>
          <p:nvPr/>
        </p:nvCxnSpPr>
        <p:spPr>
          <a:xfrm>
            <a:off x="9686253" y="5687875"/>
            <a:ext cx="2099348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07A786A3-9C7B-8C4B-AF20-1D9888CA6FA4}"/>
              </a:ext>
            </a:extLst>
          </p:cNvPr>
          <p:cNvSpPr txBox="1"/>
          <p:nvPr/>
        </p:nvSpPr>
        <p:spPr>
          <a:xfrm>
            <a:off x="9465809" y="4449588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</a:t>
            </a: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6EF83AF3-846C-5447-AD2A-F53327FC55A2}"/>
              </a:ext>
            </a:extLst>
          </p:cNvPr>
          <p:cNvCxnSpPr>
            <a:cxnSpLocks/>
          </p:cNvCxnSpPr>
          <p:nvPr/>
        </p:nvCxnSpPr>
        <p:spPr>
          <a:xfrm>
            <a:off x="9686252" y="4523708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269">
            <a:extLst>
              <a:ext uri="{FF2B5EF4-FFF2-40B4-BE49-F238E27FC236}">
                <a16:creationId xmlns:a16="http://schemas.microsoft.com/office/drawing/2014/main" id="{941A06F3-EA71-7B48-B660-8FC03E0AC1BA}"/>
              </a:ext>
            </a:extLst>
          </p:cNvPr>
          <p:cNvSpPr txBox="1"/>
          <p:nvPr/>
        </p:nvSpPr>
        <p:spPr>
          <a:xfrm>
            <a:off x="9465809" y="5114221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0.3</a:t>
            </a:r>
          </a:p>
        </p:txBody>
      </p: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1DFA5666-E47C-5048-A533-9370AD644D70}"/>
              </a:ext>
            </a:extLst>
          </p:cNvPr>
          <p:cNvCxnSpPr>
            <a:cxnSpLocks/>
          </p:cNvCxnSpPr>
          <p:nvPr/>
        </p:nvCxnSpPr>
        <p:spPr>
          <a:xfrm>
            <a:off x="9686252" y="51883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3D64BDF0-BAF2-674B-B970-4E253040B6F1}"/>
              </a:ext>
            </a:extLst>
          </p:cNvPr>
          <p:cNvSpPr txBox="1"/>
          <p:nvPr/>
        </p:nvSpPr>
        <p:spPr>
          <a:xfrm>
            <a:off x="9465809" y="5275088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</a:t>
            </a: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AC0D250E-8F43-9641-B40A-A5D26BF96391}"/>
              </a:ext>
            </a:extLst>
          </p:cNvPr>
          <p:cNvCxnSpPr>
            <a:cxnSpLocks/>
          </p:cNvCxnSpPr>
          <p:nvPr/>
        </p:nvCxnSpPr>
        <p:spPr>
          <a:xfrm>
            <a:off x="9686252" y="5349208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TextBox 273">
            <a:extLst>
              <a:ext uri="{FF2B5EF4-FFF2-40B4-BE49-F238E27FC236}">
                <a16:creationId xmlns:a16="http://schemas.microsoft.com/office/drawing/2014/main" id="{4E87BC55-51EC-DE49-8429-2CC7FBA4D966}"/>
              </a:ext>
            </a:extLst>
          </p:cNvPr>
          <p:cNvSpPr txBox="1"/>
          <p:nvPr/>
        </p:nvSpPr>
        <p:spPr>
          <a:xfrm>
            <a:off x="9630909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2CA0400A-B285-DE45-A4A7-0DEF494DB237}"/>
              </a:ext>
            </a:extLst>
          </p:cNvPr>
          <p:cNvCxnSpPr>
            <a:cxnSpLocks/>
          </p:cNvCxnSpPr>
          <p:nvPr/>
        </p:nvCxnSpPr>
        <p:spPr>
          <a:xfrm rot="16200000">
            <a:off x="9711652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8D6459D5-23A8-3F44-ACB6-6459437099FF}"/>
              </a:ext>
            </a:extLst>
          </p:cNvPr>
          <p:cNvSpPr txBox="1"/>
          <p:nvPr/>
        </p:nvSpPr>
        <p:spPr>
          <a:xfrm>
            <a:off x="9465809" y="4284488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0.8</a:t>
            </a:r>
          </a:p>
        </p:txBody>
      </p: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8858ED4A-5584-9443-8118-46AB00C4A611}"/>
              </a:ext>
            </a:extLst>
          </p:cNvPr>
          <p:cNvCxnSpPr>
            <a:cxnSpLocks/>
          </p:cNvCxnSpPr>
          <p:nvPr/>
        </p:nvCxnSpPr>
        <p:spPr>
          <a:xfrm>
            <a:off x="9686252" y="4358608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TextBox 279">
            <a:extLst>
              <a:ext uri="{FF2B5EF4-FFF2-40B4-BE49-F238E27FC236}">
                <a16:creationId xmlns:a16="http://schemas.microsoft.com/office/drawing/2014/main" id="{93AE91A6-BCC6-2A4F-8980-CFA89F7B52DC}"/>
              </a:ext>
            </a:extLst>
          </p:cNvPr>
          <p:cNvSpPr txBox="1"/>
          <p:nvPr/>
        </p:nvSpPr>
        <p:spPr>
          <a:xfrm>
            <a:off x="10198562" y="5884688"/>
            <a:ext cx="1290463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from infusion (days)</a:t>
            </a:r>
          </a:p>
        </p:txBody>
      </p: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E72D3558-7EC7-B54A-8B0E-D41158318BA9}"/>
              </a:ext>
            </a:extLst>
          </p:cNvPr>
          <p:cNvCxnSpPr>
            <a:cxnSpLocks/>
          </p:cNvCxnSpPr>
          <p:nvPr/>
        </p:nvCxnSpPr>
        <p:spPr>
          <a:xfrm rot="16200000">
            <a:off x="11747885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2CAF4E72-B454-5344-A753-7B6766CB89FA}"/>
              </a:ext>
            </a:extLst>
          </p:cNvPr>
          <p:cNvSpPr txBox="1"/>
          <p:nvPr/>
        </p:nvSpPr>
        <p:spPr>
          <a:xfrm>
            <a:off x="11671376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AD5F2F9D-7427-F74A-A606-D513FCDB66BE}"/>
              </a:ext>
            </a:extLst>
          </p:cNvPr>
          <p:cNvCxnSpPr>
            <a:cxnSpLocks/>
          </p:cNvCxnSpPr>
          <p:nvPr/>
        </p:nvCxnSpPr>
        <p:spPr>
          <a:xfrm rot="16200000">
            <a:off x="11134052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>
            <a:extLst>
              <a:ext uri="{FF2B5EF4-FFF2-40B4-BE49-F238E27FC236}">
                <a16:creationId xmlns:a16="http://schemas.microsoft.com/office/drawing/2014/main" id="{708D39D5-50B7-0946-877F-81522BA72BE5}"/>
              </a:ext>
            </a:extLst>
          </p:cNvPr>
          <p:cNvSpPr txBox="1"/>
          <p:nvPr/>
        </p:nvSpPr>
        <p:spPr>
          <a:xfrm>
            <a:off x="11057543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2C57DD08-9CA7-7E4D-A842-385A3A27F1C2}"/>
              </a:ext>
            </a:extLst>
          </p:cNvPr>
          <p:cNvCxnSpPr>
            <a:cxnSpLocks/>
          </p:cNvCxnSpPr>
          <p:nvPr/>
        </p:nvCxnSpPr>
        <p:spPr>
          <a:xfrm rot="16200000">
            <a:off x="11544685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TextBox 285">
            <a:extLst>
              <a:ext uri="{FF2B5EF4-FFF2-40B4-BE49-F238E27FC236}">
                <a16:creationId xmlns:a16="http://schemas.microsoft.com/office/drawing/2014/main" id="{89FC288E-B7E0-154F-A41E-0D6E47A45C33}"/>
              </a:ext>
            </a:extLst>
          </p:cNvPr>
          <p:cNvSpPr txBox="1"/>
          <p:nvPr/>
        </p:nvSpPr>
        <p:spPr>
          <a:xfrm>
            <a:off x="11468176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F2F9A458-1C09-AE4E-8D7B-F534B80C2AE4}"/>
              </a:ext>
            </a:extLst>
          </p:cNvPr>
          <p:cNvSpPr txBox="1"/>
          <p:nvPr/>
        </p:nvSpPr>
        <p:spPr>
          <a:xfrm>
            <a:off x="9817460" y="5381322"/>
            <a:ext cx="1523905" cy="2532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 0.22 (95% CI 0.11-0.41)</a:t>
            </a:r>
            <a:b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p&lt;0.0001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971A54BA-7B78-5244-9612-365C7BC84DF0}"/>
              </a:ext>
            </a:extLst>
          </p:cNvPr>
          <p:cNvSpPr txBox="1"/>
          <p:nvPr/>
        </p:nvSpPr>
        <p:spPr>
          <a:xfrm>
            <a:off x="9465809" y="4618921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0.6</a:t>
            </a:r>
          </a:p>
        </p:txBody>
      </p: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5BD9BF4F-21B5-5747-8BE1-62657E520B5E}"/>
              </a:ext>
            </a:extLst>
          </p:cNvPr>
          <p:cNvCxnSpPr>
            <a:cxnSpLocks/>
          </p:cNvCxnSpPr>
          <p:nvPr/>
        </p:nvCxnSpPr>
        <p:spPr>
          <a:xfrm>
            <a:off x="9686252" y="46930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TextBox 295">
            <a:extLst>
              <a:ext uri="{FF2B5EF4-FFF2-40B4-BE49-F238E27FC236}">
                <a16:creationId xmlns:a16="http://schemas.microsoft.com/office/drawing/2014/main" id="{9FC4506D-7207-E24A-9B01-F48B6348830F}"/>
              </a:ext>
            </a:extLst>
          </p:cNvPr>
          <p:cNvSpPr txBox="1"/>
          <p:nvPr/>
        </p:nvSpPr>
        <p:spPr>
          <a:xfrm>
            <a:off x="11575561" y="4317953"/>
            <a:ext cx="541739" cy="2532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2765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Anakinra</a:t>
            </a:r>
            <a:br>
              <a:rPr lang="en-GB" sz="800" dirty="0">
                <a:solidFill>
                  <a:srgbClr val="2765B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" dirty="0">
                <a:solidFill>
                  <a:srgbClr val="2765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05D09B9E-BAE7-1A4F-9F37-AA86F847BC77}"/>
              </a:ext>
            </a:extLst>
          </p:cNvPr>
          <p:cNvSpPr txBox="1"/>
          <p:nvPr/>
        </p:nvSpPr>
        <p:spPr>
          <a:xfrm>
            <a:off x="11389664" y="5240017"/>
            <a:ext cx="584995" cy="2532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EE1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Historical</a:t>
            </a:r>
            <a:br>
              <a:rPr lang="en-GB" sz="800" dirty="0">
                <a:solidFill>
                  <a:srgbClr val="EE1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" dirty="0">
                <a:solidFill>
                  <a:srgbClr val="EE1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</a:p>
        </p:txBody>
      </p: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63E4B2EE-46C3-B544-8C7D-6261698FAE82}"/>
              </a:ext>
            </a:extLst>
          </p:cNvPr>
          <p:cNvCxnSpPr>
            <a:cxnSpLocks/>
          </p:cNvCxnSpPr>
          <p:nvPr/>
        </p:nvCxnSpPr>
        <p:spPr>
          <a:xfrm rot="16200000">
            <a:off x="11341485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0B051EB8-6785-6546-956B-8F0816EFADD7}"/>
              </a:ext>
            </a:extLst>
          </p:cNvPr>
          <p:cNvSpPr txBox="1"/>
          <p:nvPr/>
        </p:nvSpPr>
        <p:spPr>
          <a:xfrm>
            <a:off x="11264976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8FA0E83D-D40C-3C44-A931-CCD9BC2EA0D6}"/>
              </a:ext>
            </a:extLst>
          </p:cNvPr>
          <p:cNvCxnSpPr>
            <a:cxnSpLocks/>
          </p:cNvCxnSpPr>
          <p:nvPr/>
        </p:nvCxnSpPr>
        <p:spPr>
          <a:xfrm rot="16200000">
            <a:off x="10935085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TextBox 301">
            <a:extLst>
              <a:ext uri="{FF2B5EF4-FFF2-40B4-BE49-F238E27FC236}">
                <a16:creationId xmlns:a16="http://schemas.microsoft.com/office/drawing/2014/main" id="{933AD49F-4470-6946-B7AE-A116E8C3E482}"/>
              </a:ext>
            </a:extLst>
          </p:cNvPr>
          <p:cNvSpPr txBox="1"/>
          <p:nvPr/>
        </p:nvSpPr>
        <p:spPr>
          <a:xfrm>
            <a:off x="10858576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945F4733-1DA0-404E-B4F9-C12F7DD737A6}"/>
              </a:ext>
            </a:extLst>
          </p:cNvPr>
          <p:cNvCxnSpPr>
            <a:cxnSpLocks/>
          </p:cNvCxnSpPr>
          <p:nvPr/>
        </p:nvCxnSpPr>
        <p:spPr>
          <a:xfrm rot="16200000">
            <a:off x="10727652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TextBox 303">
            <a:extLst>
              <a:ext uri="{FF2B5EF4-FFF2-40B4-BE49-F238E27FC236}">
                <a16:creationId xmlns:a16="http://schemas.microsoft.com/office/drawing/2014/main" id="{71687E43-714C-0A4F-A8F5-F14BE7F9BCF2}"/>
              </a:ext>
            </a:extLst>
          </p:cNvPr>
          <p:cNvSpPr txBox="1"/>
          <p:nvPr/>
        </p:nvSpPr>
        <p:spPr>
          <a:xfrm>
            <a:off x="10651143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B43DFBAF-5B04-EE4A-ACCC-98C689331D85}"/>
              </a:ext>
            </a:extLst>
          </p:cNvPr>
          <p:cNvCxnSpPr>
            <a:cxnSpLocks/>
          </p:cNvCxnSpPr>
          <p:nvPr/>
        </p:nvCxnSpPr>
        <p:spPr>
          <a:xfrm rot="16200000">
            <a:off x="10528685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56CDB327-8202-8F43-A040-8D150A5CB52D}"/>
              </a:ext>
            </a:extLst>
          </p:cNvPr>
          <p:cNvSpPr txBox="1"/>
          <p:nvPr/>
        </p:nvSpPr>
        <p:spPr>
          <a:xfrm>
            <a:off x="10452176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503E66D7-CF02-1247-AF8E-EAC59A981B91}"/>
              </a:ext>
            </a:extLst>
          </p:cNvPr>
          <p:cNvCxnSpPr>
            <a:cxnSpLocks/>
          </p:cNvCxnSpPr>
          <p:nvPr/>
        </p:nvCxnSpPr>
        <p:spPr>
          <a:xfrm rot="16200000">
            <a:off x="10325485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TextBox 307">
            <a:extLst>
              <a:ext uri="{FF2B5EF4-FFF2-40B4-BE49-F238E27FC236}">
                <a16:creationId xmlns:a16="http://schemas.microsoft.com/office/drawing/2014/main" id="{D95DB796-11A4-C743-9209-4D378E49AB29}"/>
              </a:ext>
            </a:extLst>
          </p:cNvPr>
          <p:cNvSpPr txBox="1"/>
          <p:nvPr/>
        </p:nvSpPr>
        <p:spPr>
          <a:xfrm>
            <a:off x="10248976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F6AD8F94-5D20-274B-B918-061DA3884880}"/>
              </a:ext>
            </a:extLst>
          </p:cNvPr>
          <p:cNvCxnSpPr>
            <a:cxnSpLocks/>
          </p:cNvCxnSpPr>
          <p:nvPr/>
        </p:nvCxnSpPr>
        <p:spPr>
          <a:xfrm rot="16200000">
            <a:off x="9914852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TextBox 309">
            <a:extLst>
              <a:ext uri="{FF2B5EF4-FFF2-40B4-BE49-F238E27FC236}">
                <a16:creationId xmlns:a16="http://schemas.microsoft.com/office/drawing/2014/main" id="{D00BDEE8-E620-154D-A756-553AA4DD4E1F}"/>
              </a:ext>
            </a:extLst>
          </p:cNvPr>
          <p:cNvSpPr txBox="1"/>
          <p:nvPr/>
        </p:nvSpPr>
        <p:spPr>
          <a:xfrm>
            <a:off x="9838343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832A9CE7-A3F5-7242-91C9-5A20AC449B52}"/>
              </a:ext>
            </a:extLst>
          </p:cNvPr>
          <p:cNvCxnSpPr>
            <a:cxnSpLocks/>
          </p:cNvCxnSpPr>
          <p:nvPr/>
        </p:nvCxnSpPr>
        <p:spPr>
          <a:xfrm rot="16200000">
            <a:off x="10122285" y="57132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TextBox 311">
            <a:extLst>
              <a:ext uri="{FF2B5EF4-FFF2-40B4-BE49-F238E27FC236}">
                <a16:creationId xmlns:a16="http://schemas.microsoft.com/office/drawing/2014/main" id="{D18FAF22-BAE7-6746-B2E5-AAE86C16BD0D}"/>
              </a:ext>
            </a:extLst>
          </p:cNvPr>
          <p:cNvSpPr txBox="1"/>
          <p:nvPr/>
        </p:nvSpPr>
        <p:spPr>
          <a:xfrm>
            <a:off x="10045776" y="57407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513D575C-4FF6-B44C-BC21-0C4CE4F903C2}"/>
              </a:ext>
            </a:extLst>
          </p:cNvPr>
          <p:cNvSpPr txBox="1"/>
          <p:nvPr/>
        </p:nvSpPr>
        <p:spPr>
          <a:xfrm>
            <a:off x="9465809" y="5444421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0.1</a:t>
            </a: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A250ABA8-E1C3-8744-AAE5-776A1E7468ED}"/>
              </a:ext>
            </a:extLst>
          </p:cNvPr>
          <p:cNvCxnSpPr>
            <a:cxnSpLocks/>
          </p:cNvCxnSpPr>
          <p:nvPr/>
        </p:nvCxnSpPr>
        <p:spPr>
          <a:xfrm>
            <a:off x="9686252" y="55185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TextBox 314">
            <a:extLst>
              <a:ext uri="{FF2B5EF4-FFF2-40B4-BE49-F238E27FC236}">
                <a16:creationId xmlns:a16="http://schemas.microsoft.com/office/drawing/2014/main" id="{35C1617B-631D-9A43-9E0C-0135B62606AE}"/>
              </a:ext>
            </a:extLst>
          </p:cNvPr>
          <p:cNvSpPr txBox="1"/>
          <p:nvPr/>
        </p:nvSpPr>
        <p:spPr>
          <a:xfrm>
            <a:off x="9465809" y="4949121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0.4</a:t>
            </a:r>
          </a:p>
        </p:txBody>
      </p: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625730AB-20F6-A34C-9609-E172888E6256}"/>
              </a:ext>
            </a:extLst>
          </p:cNvPr>
          <p:cNvCxnSpPr>
            <a:cxnSpLocks/>
          </p:cNvCxnSpPr>
          <p:nvPr/>
        </p:nvCxnSpPr>
        <p:spPr>
          <a:xfrm>
            <a:off x="9686252" y="50232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TextBox 316">
            <a:extLst>
              <a:ext uri="{FF2B5EF4-FFF2-40B4-BE49-F238E27FC236}">
                <a16:creationId xmlns:a16="http://schemas.microsoft.com/office/drawing/2014/main" id="{4817FAFC-596E-0A4F-936D-3B3356DF9DB5}"/>
              </a:ext>
            </a:extLst>
          </p:cNvPr>
          <p:cNvSpPr txBox="1"/>
          <p:nvPr/>
        </p:nvSpPr>
        <p:spPr>
          <a:xfrm>
            <a:off x="9465809" y="4784021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</a:t>
            </a:r>
          </a:p>
        </p:txBody>
      </p: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0F3E657E-F0F5-A54B-9FC3-36931ED009F0}"/>
              </a:ext>
            </a:extLst>
          </p:cNvPr>
          <p:cNvCxnSpPr>
            <a:cxnSpLocks/>
          </p:cNvCxnSpPr>
          <p:nvPr/>
        </p:nvCxnSpPr>
        <p:spPr>
          <a:xfrm>
            <a:off x="9686252" y="4858142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0" name="TextBox 319">
            <a:extLst>
              <a:ext uri="{FF2B5EF4-FFF2-40B4-BE49-F238E27FC236}">
                <a16:creationId xmlns:a16="http://schemas.microsoft.com/office/drawing/2014/main" id="{D20CAB18-3D18-B847-80DE-FB3318C8911C}"/>
              </a:ext>
            </a:extLst>
          </p:cNvPr>
          <p:cNvSpPr txBox="1"/>
          <p:nvPr/>
        </p:nvSpPr>
        <p:spPr>
          <a:xfrm>
            <a:off x="9465809" y="4119388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0.9</a:t>
            </a:r>
          </a:p>
        </p:txBody>
      </p: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A985E12B-C15E-4243-A110-682F8CC9E65E}"/>
              </a:ext>
            </a:extLst>
          </p:cNvPr>
          <p:cNvCxnSpPr>
            <a:cxnSpLocks/>
          </p:cNvCxnSpPr>
          <p:nvPr/>
        </p:nvCxnSpPr>
        <p:spPr>
          <a:xfrm>
            <a:off x="9686252" y="4193508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321">
            <a:extLst>
              <a:ext uri="{FF2B5EF4-FFF2-40B4-BE49-F238E27FC236}">
                <a16:creationId xmlns:a16="http://schemas.microsoft.com/office/drawing/2014/main" id="{162A6D88-AA30-D24A-981D-44B579320457}"/>
              </a:ext>
            </a:extLst>
          </p:cNvPr>
          <p:cNvSpPr txBox="1"/>
          <p:nvPr/>
        </p:nvSpPr>
        <p:spPr>
          <a:xfrm>
            <a:off x="9465809" y="3950054"/>
            <a:ext cx="212208" cy="1240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 defTabSz="1219170" latinLnBrk="1">
              <a:lnSpc>
                <a:spcPct val="105000"/>
              </a:lnSpc>
            </a:pPr>
            <a:r>
              <a:rPr lang="en-GB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</a:t>
            </a:r>
          </a:p>
        </p:txBody>
      </p: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7B64F143-91E6-A147-A4A3-30DE33B6D19F}"/>
              </a:ext>
            </a:extLst>
          </p:cNvPr>
          <p:cNvCxnSpPr>
            <a:cxnSpLocks/>
          </p:cNvCxnSpPr>
          <p:nvPr/>
        </p:nvCxnSpPr>
        <p:spPr>
          <a:xfrm>
            <a:off x="9686252" y="4024175"/>
            <a:ext cx="4800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6" name="Picture 325">
            <a:extLst>
              <a:ext uri="{FF2B5EF4-FFF2-40B4-BE49-F238E27FC236}">
                <a16:creationId xmlns:a16="http://schemas.microsoft.com/office/drawing/2014/main" id="{F3152212-BD44-1F4B-BF03-0CE4836797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7" y="4021918"/>
            <a:ext cx="2042381" cy="1523396"/>
          </a:xfrm>
          <a:prstGeom prst="rect">
            <a:avLst/>
          </a:prstGeom>
        </p:spPr>
      </p:pic>
      <p:sp>
        <p:nvSpPr>
          <p:cNvPr id="327" name="ZoneTexte 49">
            <a:extLst>
              <a:ext uri="{FF2B5EF4-FFF2-40B4-BE49-F238E27FC236}">
                <a16:creationId xmlns:a16="http://schemas.microsoft.com/office/drawing/2014/main" id="{0EA9C912-C7BF-C144-BAF4-F84646476639}"/>
              </a:ext>
            </a:extLst>
          </p:cNvPr>
          <p:cNvSpPr txBox="1"/>
          <p:nvPr/>
        </p:nvSpPr>
        <p:spPr>
          <a:xfrm rot="20605313">
            <a:off x="9047046" y="3818078"/>
            <a:ext cx="921021" cy="338554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 latinLnBrk="1"/>
            <a:r>
              <a:rPr lang="en-GB" sz="1600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Anakinra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9FF1FBF9-A12E-714D-B250-32E3B888A7C7}"/>
              </a:ext>
            </a:extLst>
          </p:cNvPr>
          <p:cNvSpPr txBox="1"/>
          <p:nvPr/>
        </p:nvSpPr>
        <p:spPr>
          <a:xfrm>
            <a:off x="7021033" y="1336644"/>
            <a:ext cx="1917072" cy="274609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72000" rIns="48000" bIns="72000" rtlCol="0" anchor="ctr" anchorCtr="0">
            <a:spAutoFit/>
          </a:bodyPr>
          <a:lstStyle/>
          <a:p>
            <a:pPr algn="ctr" defTabSz="1219170" latinLnBrk="1">
              <a:lnSpc>
                <a:spcPct val="90000"/>
              </a:lnSpc>
            </a:pPr>
            <a:r>
              <a:rPr lang="en-GB" sz="9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Thrombosis in COVID-19</a:t>
            </a:r>
          </a:p>
        </p:txBody>
      </p:sp>
      <p:pic>
        <p:nvPicPr>
          <p:cNvPr id="276" name="Picture 275">
            <a:extLst>
              <a:ext uri="{FF2B5EF4-FFF2-40B4-BE49-F238E27FC236}">
                <a16:creationId xmlns:a16="http://schemas.microsoft.com/office/drawing/2014/main" id="{BDBBCAD5-45DA-144D-B864-982EDBCA94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8667" y="378331"/>
            <a:ext cx="1558000" cy="52972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77FF82-DC7A-6B46-89BA-20E1AED2C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858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F9AD26-A40A-49A9-8F54-52360008547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200" y="1166400"/>
            <a:ext cx="10963200" cy="45252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>
                <a:solidFill>
                  <a:schemeClr val="accent1"/>
                </a:solidFill>
              </a:rPr>
              <a:t>COVID-19  pandemic </a:t>
            </a:r>
            <a:r>
              <a:rPr lang="en-US" dirty="0"/>
              <a:t>has </a:t>
            </a:r>
            <a:r>
              <a:rPr lang="en-US" b="1" dirty="0">
                <a:solidFill>
                  <a:schemeClr val="accent1"/>
                </a:solidFill>
              </a:rPr>
              <a:t>posed an unprecedented challenge to healthcare</a:t>
            </a:r>
          </a:p>
          <a:p>
            <a:r>
              <a:rPr lang="en-US" b="1" dirty="0">
                <a:solidFill>
                  <a:schemeClr val="accent1"/>
                </a:solidFill>
              </a:rPr>
              <a:t>Up to 20%-30% of patients </a:t>
            </a:r>
            <a:r>
              <a:rPr lang="en-US" b="1" dirty="0" err="1">
                <a:solidFill>
                  <a:schemeClr val="accent1"/>
                </a:solidFill>
              </a:rPr>
              <a:t>hospitalised</a:t>
            </a:r>
            <a:r>
              <a:rPr lang="en-US" b="1" dirty="0">
                <a:solidFill>
                  <a:schemeClr val="accent1"/>
                </a:solidFill>
              </a:rPr>
              <a:t> with COVID-19 have evidence of myocardial involvement</a:t>
            </a:r>
            <a:r>
              <a:rPr lang="en-US" dirty="0"/>
              <a:t>. Acute cardiac injury in patients </a:t>
            </a:r>
            <a:r>
              <a:rPr lang="en-US" dirty="0" err="1"/>
              <a:t>hospitalised</a:t>
            </a:r>
            <a:r>
              <a:rPr lang="en-US" dirty="0"/>
              <a:t> with COVID-19 is associated with higher morbidity and mortality</a:t>
            </a:r>
          </a:p>
          <a:p>
            <a:r>
              <a:rPr lang="en-US" b="1" dirty="0">
                <a:solidFill>
                  <a:schemeClr val="accent1"/>
                </a:solidFill>
              </a:rPr>
              <a:t>Cardiac complications</a:t>
            </a:r>
            <a:r>
              <a:rPr lang="en-US" dirty="0"/>
              <a:t>, which can be the only features of COVID-19 clinical presentation, </a:t>
            </a:r>
            <a:r>
              <a:rPr lang="en-US" b="1" dirty="0">
                <a:solidFill>
                  <a:schemeClr val="accent1"/>
                </a:solidFill>
              </a:rPr>
              <a:t>have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occurred even in cases with mild symptoms</a:t>
            </a:r>
            <a:r>
              <a:rPr lang="en-US" dirty="0"/>
              <a:t> and in people who did not experience any significant infectious symptoms</a:t>
            </a:r>
          </a:p>
          <a:p>
            <a:r>
              <a:rPr lang="en-US" dirty="0"/>
              <a:t>Recent reports of heart involvement in young athletes, including sudden death, highlight the current limits of our knowledge and potentially high risk of COVID-19 heart manifestation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 number of treatments are showing promise </a:t>
            </a:r>
            <a:r>
              <a:rPr lang="en-US" dirty="0"/>
              <a:t>in aiding recovery of patients from </a:t>
            </a:r>
            <a:br>
              <a:rPr lang="en-US" dirty="0"/>
            </a:br>
            <a:r>
              <a:rPr lang="en-US" dirty="0"/>
              <a:t>COVID-related symptoms</a:t>
            </a:r>
          </a:p>
          <a:p>
            <a:r>
              <a:rPr lang="en-US" b="1" dirty="0">
                <a:solidFill>
                  <a:schemeClr val="accent1"/>
                </a:solidFill>
              </a:rPr>
              <a:t>Clinical trials and registries are required to assess the long-term sequelae </a:t>
            </a:r>
            <a:r>
              <a:rPr lang="en-US" dirty="0"/>
              <a:t>of cardiac abnormalities resulting from COVID-19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2799C7-E6B6-6842-8DBC-28F1C3EF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F961170-7901-D14E-B31D-1B9C227CB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D74A9-CA11-47C4-913C-A79B5F7E2BB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37497"/>
            <a:ext cx="10729688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 err="1"/>
              <a:t>Topol</a:t>
            </a:r>
            <a:r>
              <a:rPr lang="en-GB" dirty="0"/>
              <a:t> E. </a:t>
            </a:r>
            <a:r>
              <a:rPr lang="en-US" dirty="0"/>
              <a:t>Science  23 Oct 2020: Vol. 370, Issue 6515, pp. 408-409; </a:t>
            </a:r>
            <a:r>
              <a:rPr lang="en-GB" dirty="0"/>
              <a:t>de </a:t>
            </a:r>
            <a:r>
              <a:rPr lang="en-GB" dirty="0" err="1"/>
              <a:t>Roquetaillade</a:t>
            </a:r>
            <a:r>
              <a:rPr lang="en-GB" dirty="0"/>
              <a:t> C, et al. </a:t>
            </a:r>
            <a:r>
              <a:rPr lang="en-GB" dirty="0" err="1"/>
              <a:t>Int</a:t>
            </a:r>
            <a:r>
              <a:rPr lang="en-GB" dirty="0"/>
              <a:t> J </a:t>
            </a:r>
            <a:r>
              <a:rPr lang="en-GB" dirty="0" err="1"/>
              <a:t>Cardiol</a:t>
            </a:r>
            <a:r>
              <a:rPr lang="en-GB" dirty="0"/>
              <a:t>. 2020. DOI: 10.1016/j.ijcard.2020.08.103; </a:t>
            </a:r>
          </a:p>
          <a:p>
            <a:pPr>
              <a:spcBef>
                <a:spcPts val="300"/>
              </a:spcBef>
            </a:pPr>
            <a:r>
              <a:rPr lang="en-GB" dirty="0" err="1"/>
              <a:t>Mitrani</a:t>
            </a:r>
            <a:r>
              <a:rPr lang="en-GB" dirty="0"/>
              <a:t> R, et al. Heart Rhythm 2020; 17: 1984-1990</a:t>
            </a:r>
          </a:p>
        </p:txBody>
      </p:sp>
    </p:spTree>
    <p:extLst>
      <p:ext uri="{BB962C8B-B14F-4D97-AF65-F5344CB8AC3E}">
        <p14:creationId xmlns:p14="http://schemas.microsoft.com/office/powerpoint/2010/main" val="152507424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79595" y="5336166"/>
            <a:ext cx="18549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</a:rPr>
              <a:t>Follow us on Twitter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</a:rPr>
            </a:b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A5131F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@CoronaryConnect</a:t>
            </a:r>
            <a:endParaRPr kumimoji="0" lang="en-GB" sz="1600" b="1" i="0" u="sng" strike="noStrike" kern="1200" cap="none" spc="0" normalizeH="0" baseline="0" noProof="0" dirty="0">
              <a:ln>
                <a:noFill/>
              </a:ln>
              <a:solidFill>
                <a:srgbClr val="A5131F"/>
              </a:solidFill>
              <a:effectLst/>
              <a:uLnTx/>
              <a:uFillTx/>
              <a:latin typeface="Calibri" panose="020F0502020204030204"/>
              <a:ea typeface="Aileron" charset="0"/>
              <a:cs typeface="PT Sans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3194" y="5336167"/>
            <a:ext cx="208481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</a:rPr>
              <a:t>Follow the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A5131F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CORONARY CONNECT</a:t>
            </a:r>
            <a:endParaRPr kumimoji="0" lang="en-GB" sz="1600" b="1" i="0" u="sng" strike="noStrike" kern="1200" cap="none" spc="0" normalizeH="0" baseline="0" noProof="0" dirty="0">
              <a:ln>
                <a:noFill/>
              </a:ln>
              <a:solidFill>
                <a:srgbClr val="A5131F"/>
              </a:solidFill>
              <a:effectLst/>
              <a:uLnTx/>
              <a:uFillTx/>
              <a:latin typeface="Calibri" panose="020F0502020204030204"/>
              <a:ea typeface="Aileron" charset="0"/>
              <a:cs typeface="PT Sans Narrow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</a:rPr>
              <a:t>Group on LinkedIn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/>
              <a:ea typeface="Aileron" charset="0"/>
              <a:cs typeface="PT Sans Narrow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0704" y="5336166"/>
            <a:ext cx="2843808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+mn-ea"/>
                <a:cs typeface="PT Sans Narrow"/>
              </a:rPr>
              <a:t>Email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+mn-ea"/>
                <a:cs typeface="PT Sans Narrow"/>
              </a:rPr>
            </a:b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A5131F"/>
                </a:solidFill>
                <a:effectLst/>
                <a:uLnTx/>
                <a:uFillTx/>
                <a:latin typeface="Calibri" panose="020F0502020204030204"/>
                <a:ea typeface="+mn-ea"/>
                <a:cs typeface="PT Sans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carrie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131F"/>
                </a:solidFill>
                <a:effectLst/>
                <a:uLnTx/>
                <a:uFillTx/>
                <a:latin typeface="Calibri" panose="020F0502020204030204"/>
                <a:ea typeface="+mn-ea"/>
                <a:cs typeface="PT Sans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.brubaker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131F"/>
                </a:solidFill>
                <a:effectLst/>
                <a:uLnTx/>
                <a:uFillTx/>
                <a:latin typeface="Calibri" panose="020F0502020204030204"/>
                <a:ea typeface="+mn-ea"/>
                <a:cs typeface="PT Sans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131F"/>
                </a:solidFill>
                <a:effectLst/>
                <a:uLnTx/>
                <a:uFillTx/>
                <a:latin typeface="Calibri" panose="020F0502020204030204"/>
                <a:ea typeface="+mn-ea"/>
                <a:cs typeface="PT Sans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@cor2ed.com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A5131F"/>
              </a:solidFill>
              <a:effectLst/>
              <a:uLnTx/>
              <a:uFillTx/>
              <a:latin typeface="Calibri" panose="020F0502020204030204"/>
              <a:ea typeface="Aileron" charset="0"/>
              <a:cs typeface="PT Sans Narrow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1426" y="5336166"/>
            <a:ext cx="208481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</a:rPr>
              <a:t>Watch us on the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</a:rPr>
              <a:t>Vimeo Channe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</a:rPr>
              <a:t>l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</a:rPr>
            </a:b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A5131F"/>
                </a:solidFill>
                <a:effectLst/>
                <a:uLnTx/>
                <a:uFillTx/>
                <a:latin typeface="Calibri" panose="020F0502020204030204"/>
                <a:ea typeface="Aileron" charset="0"/>
                <a:cs typeface="PT Sans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CORONARY CONNECT</a:t>
            </a:r>
            <a:endParaRPr kumimoji="0" lang="en-GB" sz="1600" b="1" i="0" u="sng" strike="noStrike" kern="1200" cap="none" spc="0" normalizeH="0" baseline="0" noProof="0" dirty="0">
              <a:ln>
                <a:noFill/>
              </a:ln>
              <a:solidFill>
                <a:srgbClr val="A5131F"/>
              </a:solidFill>
              <a:effectLst/>
              <a:uLnTx/>
              <a:uFillTx/>
              <a:latin typeface="Calibri" panose="020F0502020204030204"/>
              <a:ea typeface="Aileron" charset="0"/>
              <a:cs typeface="PT Sans Narrow"/>
            </a:endParaRPr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071CF435-729F-403B-B87A-421B2706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656" y="274638"/>
            <a:ext cx="8924840" cy="3586410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  <a:spcBef>
                <a:spcPts val="800"/>
              </a:spcBef>
            </a:pPr>
            <a:r>
              <a:rPr lang="en-US" sz="3600" cap="none" dirty="0">
                <a:solidFill>
                  <a:schemeClr val="tx2"/>
                </a:solidFill>
              </a:rPr>
              <a:t>REACH </a:t>
            </a:r>
            <a:r>
              <a:rPr lang="en-US" sz="3600" cap="none" dirty="0"/>
              <a:t>CORONARY CONNECT </a:t>
            </a:r>
            <a:r>
              <a:rPr lang="en-US" sz="3600" cap="none" dirty="0">
                <a:solidFill>
                  <a:schemeClr val="tx2"/>
                </a:solidFill>
              </a:rPr>
              <a:t>VIA </a:t>
            </a:r>
            <a:br>
              <a:rPr lang="en-US" sz="3600" cap="none" dirty="0">
                <a:solidFill>
                  <a:schemeClr val="tx2"/>
                </a:solidFill>
              </a:rPr>
            </a:br>
            <a:r>
              <a:rPr lang="en-US" sz="3600" cap="none" spc="-50" dirty="0">
                <a:solidFill>
                  <a:schemeClr val="tx2"/>
                </a:solidFill>
              </a:rPr>
              <a:t>TWITTER, LINKEDIN, VIMEO &amp; EMAIL</a:t>
            </a:r>
            <a:br>
              <a:rPr lang="en-US" sz="3600" cap="none" dirty="0">
                <a:solidFill>
                  <a:schemeClr val="tx2"/>
                </a:solidFill>
              </a:rPr>
            </a:br>
            <a:r>
              <a:rPr lang="en-US" sz="3600" cap="none" dirty="0">
                <a:solidFill>
                  <a:schemeClr val="tx2"/>
                </a:solidFill>
              </a:rPr>
              <a:t>OR VISIT THE GROUP’S WEBSITE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u="sng" cap="none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http://www.coronaryconnect.com/</a:t>
            </a:r>
            <a:endParaRPr lang="en-US" sz="3600" cap="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2A3513-1FCF-4B44-AAF0-2ECFC0760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9512" y="3933056"/>
            <a:ext cx="1259267" cy="1259267"/>
          </a:xfrm>
          <a:prstGeom prst="rect">
            <a:avLst/>
          </a:prstGeom>
        </p:spPr>
      </p:pic>
      <p:pic>
        <p:nvPicPr>
          <p:cNvPr id="12" name="Picture 11">
            <a:hlinkClick r:id="rId9"/>
            <a:extLst>
              <a:ext uri="{FF2B5EF4-FFF2-40B4-BE49-F238E27FC236}">
                <a16:creationId xmlns:a16="http://schemas.microsoft.com/office/drawing/2014/main" id="{FD80E573-9BF7-4053-9C1F-CAEC7DDBB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666" y="3933056"/>
            <a:ext cx="1237894" cy="1260000"/>
          </a:xfrm>
          <a:prstGeom prst="rect">
            <a:avLst/>
          </a:prstGeom>
        </p:spPr>
      </p:pic>
      <p:pic>
        <p:nvPicPr>
          <p:cNvPr id="14" name="Picture 13">
            <a:hlinkClick r:id="rId11"/>
            <a:extLst>
              <a:ext uri="{FF2B5EF4-FFF2-40B4-BE49-F238E27FC236}">
                <a16:creationId xmlns:a16="http://schemas.microsoft.com/office/drawing/2014/main" id="{0BFB8670-DDEF-432A-912A-52486C1596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1433" y="3933056"/>
            <a:ext cx="1259267" cy="1259267"/>
          </a:xfrm>
          <a:prstGeom prst="rect">
            <a:avLst/>
          </a:prstGeom>
        </p:spPr>
      </p:pic>
      <p:pic>
        <p:nvPicPr>
          <p:cNvPr id="21" name="Picture 20">
            <a:hlinkClick r:id="rId13"/>
            <a:extLst>
              <a:ext uri="{FF2B5EF4-FFF2-40B4-BE49-F238E27FC236}">
                <a16:creationId xmlns:a16="http://schemas.microsoft.com/office/drawing/2014/main" id="{72D9A25E-A647-4968-A3CC-028D206DB5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3746" y="3933056"/>
            <a:ext cx="1259267" cy="12592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451366-540C-6941-8683-37174F49C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45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GB" altLang="nl-NL" sz="3200" dirty="0"/>
            </a:br>
            <a:r>
              <a:rPr lang="en-GB" altLang="nl-NL" sz="3200" dirty="0"/>
              <a:t>The year when </a:t>
            </a:r>
            <a:r>
              <a:rPr lang="en-US" sz="3200" dirty="0"/>
              <a:t>COVID-19</a:t>
            </a:r>
            <a:br>
              <a:rPr lang="en-GB" sz="3200" dirty="0"/>
            </a:br>
            <a:r>
              <a:rPr lang="en-GB" altLang="nl-NL" sz="3200" dirty="0"/>
              <a:t>hit the heart</a:t>
            </a:r>
            <a:br>
              <a:rPr lang="en-GB" altLang="nl-NL" sz="3200" dirty="0"/>
            </a:br>
            <a:br>
              <a:rPr lang="en-GB" altLang="nl-NL" sz="3200" dirty="0"/>
            </a:br>
            <a:r>
              <a:rPr lang="en-GB" altLang="nl-NL" sz="3200" cap="none" dirty="0"/>
              <a:t>Gilles </a:t>
            </a:r>
            <a:r>
              <a:rPr lang="en-GB" altLang="nl-NL" sz="3200" cap="none" dirty="0" err="1"/>
              <a:t>Montalescot</a:t>
            </a:r>
            <a:r>
              <a:rPr lang="en-GB" altLang="nl-NL" sz="3200" cap="none" dirty="0"/>
              <a:t>, MD</a:t>
            </a:r>
            <a:br>
              <a:rPr lang="en-GB" altLang="nl-NL" sz="3200" cap="none" dirty="0"/>
            </a:br>
            <a:r>
              <a:rPr lang="en-GB" altLang="nl-NL" sz="2200" cap="none" dirty="0"/>
              <a:t>Sorbonne </a:t>
            </a:r>
            <a:r>
              <a:rPr lang="en-GB" altLang="nl-NL" sz="2200" cap="none" dirty="0" err="1"/>
              <a:t>Université</a:t>
            </a:r>
            <a:r>
              <a:rPr lang="en-GB" altLang="nl-NL" sz="2200" cap="none" dirty="0"/>
              <a:t> and </a:t>
            </a:r>
            <a:r>
              <a:rPr lang="en-GB" altLang="nl-NL" sz="2200" cap="none" dirty="0" err="1"/>
              <a:t>Pitié-Salpêtrière</a:t>
            </a:r>
            <a:r>
              <a:rPr lang="en-GB" altLang="nl-NL" sz="2200" cap="none" dirty="0"/>
              <a:t> Hospital,</a:t>
            </a:r>
            <a:br>
              <a:rPr lang="en-GB" altLang="nl-NL" sz="2200" cap="none" dirty="0"/>
            </a:br>
            <a:r>
              <a:rPr lang="en-GB" altLang="nl-NL" sz="2200" cap="none" dirty="0"/>
              <a:t>Paris, France</a:t>
            </a:r>
            <a:br>
              <a:rPr lang="en-GB" altLang="nl-NL" sz="2200" cap="none" dirty="0"/>
            </a:br>
            <a:br>
              <a:rPr lang="en-GB" altLang="nl-NL" sz="2200" cap="none" dirty="0"/>
            </a:br>
            <a:r>
              <a:rPr lang="en-GB" altLang="nl-NL" sz="2200" cap="none" dirty="0"/>
              <a:t>Originally presented at the ACS Forum</a:t>
            </a:r>
            <a:br>
              <a:rPr lang="en-GB" sz="2200" cap="none" dirty="0"/>
            </a:br>
            <a:r>
              <a:rPr lang="en-GB" sz="2400" dirty="0"/>
              <a:t>DECEMBER 2020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460AD-813B-9F41-9EB1-568A4A14B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65" y="5313294"/>
            <a:ext cx="2670262" cy="1480190"/>
          </a:xfrm>
          <a:prstGeom prst="rect">
            <a:avLst/>
          </a:prstGeom>
        </p:spPr>
      </p:pic>
      <p:pic>
        <p:nvPicPr>
          <p:cNvPr id="6" name="Image 24">
            <a:extLst>
              <a:ext uri="{FF2B5EF4-FFF2-40B4-BE49-F238E27FC236}">
                <a16:creationId xmlns:a16="http://schemas.microsoft.com/office/drawing/2014/main" id="{1AB8F8FF-479E-AF4A-A042-0BB6ADE263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85" y="5678831"/>
            <a:ext cx="1784721" cy="72542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D5FE0-C242-BB4D-A505-EE1C149C9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7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B94B3-2951-4C62-921C-474E1A96E66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b="1" dirty="0"/>
              <a:t>Please note: </a:t>
            </a:r>
            <a:r>
              <a:rPr lang="en-US" dirty="0"/>
              <a:t>The views expressed within this presentation are the personal opinions of the author.  </a:t>
            </a:r>
            <a:br>
              <a:rPr lang="en-US" dirty="0"/>
            </a:br>
            <a:r>
              <a:rPr lang="en-US" dirty="0"/>
              <a:t>They do not necessarily represent the views of the author’s academic institution or the rest of the CORONARY CONNECT group.</a:t>
            </a:r>
          </a:p>
          <a:p>
            <a:pPr marL="0" indent="0">
              <a:buNone/>
            </a:pPr>
            <a:r>
              <a:rPr lang="en-US" dirty="0"/>
              <a:t>These slides are adapted from the virtual ACS Forum event which was held in December 2020. </a:t>
            </a:r>
            <a:br>
              <a:rPr lang="en-US" dirty="0"/>
            </a:br>
            <a:r>
              <a:rPr lang="en-US" dirty="0"/>
              <a:t>The ACS Forum and this content are supported by an Independent Educational Grant from Amgen.</a:t>
            </a:r>
          </a:p>
          <a:p>
            <a:pPr marL="0" indent="0">
              <a:buNone/>
            </a:pPr>
            <a:r>
              <a:rPr lang="en-US" dirty="0"/>
              <a:t>Prof. </a:t>
            </a:r>
            <a:r>
              <a:rPr lang="en-GB" dirty="0"/>
              <a:t>Gilles </a:t>
            </a:r>
            <a:r>
              <a:rPr lang="en-GB" altLang="nl-NL" dirty="0" err="1"/>
              <a:t>Montalescot</a:t>
            </a:r>
            <a:r>
              <a:rPr lang="en-GB" altLang="nl-NL" dirty="0"/>
              <a:t>, MD </a:t>
            </a:r>
            <a:r>
              <a:rPr lang="en-US" dirty="0"/>
              <a:t>has received financial support/sponsorship for research support, consultation or speaker fees from the following companies: </a:t>
            </a:r>
          </a:p>
          <a:p>
            <a:pPr marL="0" indent="0">
              <a:buNone/>
            </a:pPr>
            <a:r>
              <a:rPr lang="en-US" dirty="0"/>
              <a:t>Abbott, AIM group, Amgen, Actelion, American College of Cardiology Foundation, AstraZeneca, </a:t>
            </a:r>
            <a:br>
              <a:rPr lang="en-US" dirty="0"/>
            </a:br>
            <a:r>
              <a:rPr lang="en-US" dirty="0"/>
              <a:t>Axis-Santé, Bayer, Boston Scientific, Bristol-Myers Squibb, Beth Israel Deaconess Medical, Brigham Women’s Hospital, </a:t>
            </a:r>
            <a:r>
              <a:rPr lang="en-US" dirty="0" err="1"/>
              <a:t>Fréquence</a:t>
            </a:r>
            <a:r>
              <a:rPr lang="en-US" dirty="0"/>
              <a:t> </a:t>
            </a:r>
            <a:r>
              <a:rPr lang="en-US" dirty="0" err="1"/>
              <a:t>Médicale</a:t>
            </a:r>
            <a:r>
              <a:rPr lang="en-US" dirty="0"/>
              <a:t>, ICOM, </a:t>
            </a:r>
            <a:r>
              <a:rPr lang="en-US" dirty="0" err="1"/>
              <a:t>Idorsia</a:t>
            </a:r>
            <a:r>
              <a:rPr lang="en-US" dirty="0"/>
              <a:t>, Elsevier, Fédération </a:t>
            </a:r>
            <a:r>
              <a:rPr lang="en-US" dirty="0" err="1"/>
              <a:t>Française</a:t>
            </a:r>
            <a:r>
              <a:rPr lang="en-US" dirty="0"/>
              <a:t> de </a:t>
            </a:r>
            <a:r>
              <a:rPr lang="en-US" dirty="0" err="1"/>
              <a:t>Cardiologie</a:t>
            </a:r>
            <a:r>
              <a:rPr lang="en-US" dirty="0"/>
              <a:t>, </a:t>
            </a:r>
            <a:r>
              <a:rPr lang="en-US" dirty="0" err="1"/>
              <a:t>Fréquence</a:t>
            </a:r>
            <a:r>
              <a:rPr lang="en-US" dirty="0"/>
              <a:t> </a:t>
            </a:r>
            <a:r>
              <a:rPr lang="en-US" dirty="0" err="1"/>
              <a:t>Médicale</a:t>
            </a:r>
            <a:r>
              <a:rPr lang="en-US" dirty="0"/>
              <a:t>, ICAN, Lead-Up, </a:t>
            </a:r>
            <a:r>
              <a:rPr lang="en-US" dirty="0" err="1"/>
              <a:t>Menarini</a:t>
            </a:r>
            <a:r>
              <a:rPr lang="en-US" dirty="0"/>
              <a:t>, Medtronic, MSD, Novo Nordisk, Pfizer, Quantum Genomics, Sanofi, SCOR global life, </a:t>
            </a:r>
            <a:r>
              <a:rPr lang="en-US" dirty="0" err="1"/>
              <a:t>Servier</a:t>
            </a:r>
            <a:r>
              <a:rPr lang="en-US" dirty="0"/>
              <a:t>, WebMD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424E1-A7A7-40BE-9230-A247217D8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Disclaimer and disclosures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705DF48-27BD-5C46-8989-3147D6426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66761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144E5C-BE15-4048-B2D5-D8D1B8FEC4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COVID‐19 infection, </a:t>
            </a:r>
            <a:r>
              <a:rPr lang="en-US" dirty="0"/>
              <a:t>has </a:t>
            </a:r>
            <a:r>
              <a:rPr lang="en-US" b="1" dirty="0">
                <a:solidFill>
                  <a:schemeClr val="accent1"/>
                </a:solidFill>
              </a:rPr>
              <a:t>been shown to cause life‐threatening illness</a:t>
            </a:r>
            <a:r>
              <a:rPr lang="en-US" dirty="0"/>
              <a:t> in patients with cardiovascular risk factors and </a:t>
            </a:r>
            <a:r>
              <a:rPr lang="en-US" b="1" dirty="0">
                <a:solidFill>
                  <a:schemeClr val="accent1"/>
                </a:solidFill>
              </a:rPr>
              <a:t>may display as myocardial cell injury, myocarditis, arrhythmias, and cardiac arrest</a:t>
            </a:r>
          </a:p>
          <a:p>
            <a:r>
              <a:rPr lang="en-US" b="1" dirty="0">
                <a:solidFill>
                  <a:schemeClr val="accent1"/>
                </a:solidFill>
              </a:rPr>
              <a:t>SARS-CoV-2 infection can damage the heart both directly and indirectly</a:t>
            </a:r>
          </a:p>
          <a:p>
            <a:pPr lvl="1"/>
            <a:r>
              <a:rPr lang="en-US" dirty="0"/>
              <a:t>can directly attach ACE2 receptors through its spike protein</a:t>
            </a:r>
          </a:p>
          <a:p>
            <a:pPr lvl="1"/>
            <a:r>
              <a:rPr lang="en-US" dirty="0"/>
              <a:t>can indirectly damage myocardium through systemic inflammatory responses and ischemic events</a:t>
            </a:r>
            <a:endParaRPr lang="en-GB" dirty="0"/>
          </a:p>
          <a:p>
            <a:r>
              <a:rPr lang="en-US" dirty="0"/>
              <a:t>There is growing evidence that </a:t>
            </a:r>
            <a:r>
              <a:rPr lang="en-US" b="1" dirty="0">
                <a:solidFill>
                  <a:schemeClr val="accent1"/>
                </a:solidFill>
              </a:rPr>
              <a:t>SARS-CoV-2-mediated endothelial damage is due to direct viral injury and the systemic inflammatory response</a:t>
            </a:r>
            <a:r>
              <a:rPr lang="en-US" dirty="0"/>
              <a:t>, possibly together with a cytokine storm. Endothelial damage can manifest as thromboembolic disease, such as pulmonary thromboembolism</a:t>
            </a:r>
          </a:p>
          <a:p>
            <a:r>
              <a:rPr lang="en-US" b="1" dirty="0">
                <a:solidFill>
                  <a:schemeClr val="accent1"/>
                </a:solidFill>
              </a:rPr>
              <a:t>A high incidence of thrombotic events has been reported in hospitalized COVID-19 patients. </a:t>
            </a:r>
            <a:r>
              <a:rPr lang="en-US" dirty="0"/>
              <a:t>Most patients suffer venous thromboembolic events with pulmonary embolism (PE) playing a major role, but also arterial thrombotic events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062B1-D709-0B48-BDFD-D13D860D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D65FD-CE54-4300-8A2F-B135E81DEE4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139532"/>
            <a:ext cx="10963200" cy="365125"/>
          </a:xfrm>
        </p:spPr>
        <p:txBody>
          <a:bodyPr/>
          <a:lstStyle/>
          <a:p>
            <a:r>
              <a:rPr lang="en-US" dirty="0"/>
              <a:t>ACE2, </a:t>
            </a:r>
            <a:r>
              <a:rPr lang="en-GB" dirty="0"/>
              <a:t>angiotensin-converting enzyme 2; </a:t>
            </a:r>
            <a:r>
              <a:rPr lang="en-US" dirty="0"/>
              <a:t>SARS-CoV-2 , </a:t>
            </a:r>
            <a:r>
              <a:rPr lang="en-GB" dirty="0"/>
              <a:t>severe acute respiratory syndrome coronavirus 2</a:t>
            </a:r>
          </a:p>
          <a:p>
            <a:r>
              <a:rPr lang="en-GB" dirty="0" err="1"/>
              <a:t>Topol</a:t>
            </a:r>
            <a:r>
              <a:rPr lang="en-GB" dirty="0"/>
              <a:t> E. </a:t>
            </a:r>
            <a:r>
              <a:rPr lang="en-US" dirty="0"/>
              <a:t>Science  23 Oct 2020: Vol. 370, Issue 6515, pp. 408-409; Lewis M, et al. Journal of the American Heart Association 2020; 9:</a:t>
            </a:r>
            <a:r>
              <a:rPr lang="en-GB" dirty="0" err="1"/>
              <a:t>doi.org</a:t>
            </a:r>
            <a:r>
              <a:rPr lang="en-GB" dirty="0"/>
              <a:t>/10.1161/JAHA.120.017580; </a:t>
            </a:r>
            <a:br>
              <a:rPr lang="en-GB" dirty="0"/>
            </a:br>
            <a:r>
              <a:rPr lang="en-GB" dirty="0"/>
              <a:t>Reyes A, et al. </a:t>
            </a:r>
            <a:r>
              <a:rPr lang="en-US" dirty="0"/>
              <a:t>Annals of the Rheumatic Diseases Published Online First: 08 December 2020. </a:t>
            </a:r>
            <a:r>
              <a:rPr lang="en-US" dirty="0" err="1"/>
              <a:t>doi</a:t>
            </a:r>
            <a:r>
              <a:rPr lang="en-US" dirty="0"/>
              <a:t>: 10.1136/annrheumdis-2020-219174; </a:t>
            </a:r>
            <a:r>
              <a:rPr lang="en-US" dirty="0" err="1"/>
              <a:t>Baccelleri</a:t>
            </a:r>
            <a:r>
              <a:rPr lang="en-US" dirty="0"/>
              <a:t> D, et al. Phlebology. </a:t>
            </a:r>
            <a:br>
              <a:rPr lang="en-US" dirty="0"/>
            </a:br>
            <a:r>
              <a:rPr lang="en-US" dirty="0"/>
              <a:t>November 2020. doi: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10.1177/0268355520975592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F5475-C7B6-364B-832A-6E3207644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22795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DFE47B-8876-834B-9E5B-791495042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 dirty="0">
                <a:solidFill>
                  <a:schemeClr val="tx2"/>
                </a:solidFill>
              </a:rPr>
              <a:t>Contagiousness </a:t>
            </a:r>
            <a:r>
              <a:rPr lang="en-GB" altLang="ko-KR" dirty="0"/>
              <a:t>and detection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AA9C81-CADD-4182-B6D1-A6D52B3FF3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28070"/>
            <a:ext cx="11191602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baseline="30000" dirty="0"/>
              <a:t>a</a:t>
            </a:r>
            <a:r>
              <a:rPr lang="en-GB" dirty="0"/>
              <a:t> Detection only occurs if patients are followed up proactively from the time of exposure; b More likely to register a negative than a positive result by PCR of a NP swab</a:t>
            </a:r>
            <a:br>
              <a:rPr lang="en-GB" dirty="0"/>
            </a:br>
            <a:r>
              <a:rPr lang="en-GB" dirty="0"/>
              <a:t>BAL, bronchoalveolar lavage; Ig, immunoglobin; NP, nasopharyngeal; PCR, polymerase chain reaction; VI, virus isolation (respiratory tract)</a:t>
            </a:r>
          </a:p>
          <a:p>
            <a:pPr>
              <a:spcBef>
                <a:spcPts val="300"/>
              </a:spcBef>
            </a:pPr>
            <a:r>
              <a:rPr lang="en-GB" dirty="0" err="1"/>
              <a:t>Sethuraman</a:t>
            </a:r>
            <a:r>
              <a:rPr lang="en-GB" dirty="0"/>
              <a:t> N, et al. JAMA. 2020;323:2249-51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99EA8-B52F-4498-86CC-1ED33B08B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" t="1589" r="2011" b="18939"/>
          <a:stretch/>
        </p:blipFill>
        <p:spPr>
          <a:xfrm>
            <a:off x="542036" y="1141830"/>
            <a:ext cx="9217024" cy="4800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17A2C-8F47-467B-9CC1-601D15C64F4E}"/>
              </a:ext>
            </a:extLst>
          </p:cNvPr>
          <p:cNvSpPr txBox="1"/>
          <p:nvPr/>
        </p:nvSpPr>
        <p:spPr>
          <a:xfrm>
            <a:off x="1821194" y="2293958"/>
            <a:ext cx="864467" cy="502573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333" dirty="0">
                <a:solidFill>
                  <a:prstClr val="white"/>
                </a:solidFill>
                <a:latin typeface="Arial"/>
              </a:rPr>
              <a:t>NP swab</a:t>
            </a:r>
          </a:p>
          <a:p>
            <a:pPr algn="ctr" defTabSz="1219170" latinLnBrk="1"/>
            <a:r>
              <a:rPr lang="en-GB" sz="1333" dirty="0">
                <a:solidFill>
                  <a:prstClr val="white"/>
                </a:solidFill>
                <a:latin typeface="Arial"/>
              </a:rPr>
              <a:t>PCR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3FAE7-C3B3-4CE5-B5E8-2FF272737919}"/>
              </a:ext>
            </a:extLst>
          </p:cNvPr>
          <p:cNvSpPr txBox="1"/>
          <p:nvPr/>
        </p:nvSpPr>
        <p:spPr>
          <a:xfrm>
            <a:off x="1980757" y="3413953"/>
            <a:ext cx="545342" cy="502573"/>
          </a:xfrm>
          <a:prstGeom prst="rect">
            <a:avLst/>
          </a:prstGeom>
          <a:solidFill>
            <a:srgbClr val="FD2906"/>
          </a:solidFill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333" dirty="0">
                <a:solidFill>
                  <a:prstClr val="white"/>
                </a:solidFill>
                <a:latin typeface="Arial"/>
              </a:rPr>
              <a:t>PCR</a:t>
            </a:r>
          </a:p>
          <a:p>
            <a:pPr algn="ctr" defTabSz="1219170" latinLnBrk="1"/>
            <a:r>
              <a:rPr lang="en-GB" sz="1333" dirty="0">
                <a:solidFill>
                  <a:prstClr val="white"/>
                </a:solidFill>
                <a:latin typeface="Arial"/>
              </a:rPr>
              <a:t>VI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21EAB-17EA-4868-9750-E95AA1949178}"/>
              </a:ext>
            </a:extLst>
          </p:cNvPr>
          <p:cNvSpPr txBox="1"/>
          <p:nvPr/>
        </p:nvSpPr>
        <p:spPr>
          <a:xfrm>
            <a:off x="8386684" y="4694224"/>
            <a:ext cx="982961" cy="297454"/>
          </a:xfrm>
          <a:prstGeom prst="rect">
            <a:avLst/>
          </a:prstGeom>
          <a:solidFill>
            <a:srgbClr val="D0BB20"/>
          </a:solidFill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333" dirty="0">
                <a:solidFill>
                  <a:prstClr val="white"/>
                </a:solidFill>
                <a:latin typeface="Arial"/>
              </a:rPr>
              <a:t>Stool PCR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0F75A3-90AC-472C-882C-D7D1859266B0}"/>
              </a:ext>
            </a:extLst>
          </p:cNvPr>
          <p:cNvSpPr txBox="1"/>
          <p:nvPr/>
        </p:nvSpPr>
        <p:spPr>
          <a:xfrm>
            <a:off x="8619849" y="2604718"/>
            <a:ext cx="1152880" cy="297454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333" dirty="0">
                <a:solidFill>
                  <a:prstClr val="white"/>
                </a:solidFill>
                <a:latin typeface="Arial"/>
              </a:rPr>
              <a:t>IgG antibody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DF009-E952-4483-A780-AE85B3FCA484}"/>
              </a:ext>
            </a:extLst>
          </p:cNvPr>
          <p:cNvSpPr txBox="1"/>
          <p:nvPr/>
        </p:nvSpPr>
        <p:spPr>
          <a:xfrm>
            <a:off x="8462951" y="3681930"/>
            <a:ext cx="1162498" cy="2974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333" dirty="0">
                <a:solidFill>
                  <a:prstClr val="white"/>
                </a:solidFill>
                <a:latin typeface="Arial"/>
              </a:rPr>
              <a:t>IgM antibody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6FAE3A-1F4A-48E8-9DAD-58E6A9655555}"/>
              </a:ext>
            </a:extLst>
          </p:cNvPr>
          <p:cNvSpPr txBox="1"/>
          <p:nvPr/>
        </p:nvSpPr>
        <p:spPr>
          <a:xfrm>
            <a:off x="6509751" y="3713494"/>
            <a:ext cx="915635" cy="297454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333" dirty="0">
                <a:solidFill>
                  <a:prstClr val="white"/>
                </a:solidFill>
                <a:latin typeface="Arial"/>
              </a:rPr>
              <a:t>PCR BAL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193025-EFCB-4CF7-86F9-60A9A7DAABA3}"/>
              </a:ext>
            </a:extLst>
          </p:cNvPr>
          <p:cNvCxnSpPr/>
          <p:nvPr/>
        </p:nvCxnSpPr>
        <p:spPr>
          <a:xfrm>
            <a:off x="627536" y="5858081"/>
            <a:ext cx="9062400" cy="0"/>
          </a:xfrm>
          <a:prstGeom prst="line">
            <a:avLst/>
          </a:prstGeom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97C72FB-01E3-6C4C-AADB-38E36AA55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4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2349F65-2E95-426E-8AA6-F8BF7C81B5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5245400"/>
            <a:ext cx="10963200" cy="87665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800" dirty="0"/>
              <a:t>Sensitivity of RT-PCR (NP swab) is ~60-80% for initial sample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Testing of specimens from multiple sites may improve the sensitivity and reduce false-negative test results </a:t>
            </a:r>
            <a:endParaRPr lang="en-GB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11740F-548D-514B-928C-D5B3FAF9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Positivity of PCR </a:t>
            </a:r>
            <a:r>
              <a:rPr lang="en-GB" dirty="0"/>
              <a:t>according to sampling site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F5E85E-DCFB-F14E-91B5-950067EDBC2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37497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BAL, bronchoalveolar lavage; NP, nasopharyngeal; (RT-)PCR, (real-time) polymerase chain reaction</a:t>
            </a:r>
          </a:p>
          <a:p>
            <a:pPr>
              <a:spcBef>
                <a:spcPts val="300"/>
              </a:spcBef>
            </a:pPr>
            <a:r>
              <a:rPr lang="en-GB" dirty="0"/>
              <a:t>Wang W, et al. JAMA. 2020;323:1843-4;  </a:t>
            </a:r>
            <a:r>
              <a:rPr lang="en-US" dirty="0"/>
              <a:t>Zhao J, et al. </a:t>
            </a: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Inf</a:t>
            </a:r>
            <a:r>
              <a:rPr lang="en-US" dirty="0"/>
              <a:t> Dis 2020;71:2027-34;  </a:t>
            </a:r>
            <a:r>
              <a:rPr lang="en-US" dirty="0" err="1"/>
              <a:t>Zitek</a:t>
            </a:r>
            <a:r>
              <a:rPr lang="en-US" dirty="0"/>
              <a:t> T, </a:t>
            </a:r>
            <a:r>
              <a:rPr lang="en-GB" dirty="0"/>
              <a:t>West J </a:t>
            </a:r>
            <a:r>
              <a:rPr lang="en-GB" dirty="0" err="1"/>
              <a:t>Emerg</a:t>
            </a:r>
            <a:r>
              <a:rPr lang="en-GB" dirty="0"/>
              <a:t> Med. 2020;21;470-2</a:t>
            </a:r>
            <a:endParaRPr lang="en-US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65EF400-06B8-5B4B-8036-1A543387D3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3637244"/>
              </p:ext>
            </p:extLst>
          </p:nvPr>
        </p:nvGraphicFramePr>
        <p:xfrm>
          <a:off x="1103445" y="1000232"/>
          <a:ext cx="10369152" cy="3774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135392C-C53E-D046-8B3D-5F6F335FA631}"/>
              </a:ext>
            </a:extLst>
          </p:cNvPr>
          <p:cNvSpPr txBox="1"/>
          <p:nvPr/>
        </p:nvSpPr>
        <p:spPr>
          <a:xfrm>
            <a:off x="1900982" y="4611743"/>
            <a:ext cx="82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 fluid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F409DD-00D5-A645-88D7-0F0F64F2C07C}"/>
              </a:ext>
            </a:extLst>
          </p:cNvPr>
          <p:cNvSpPr txBox="1"/>
          <p:nvPr/>
        </p:nvSpPr>
        <p:spPr>
          <a:xfrm>
            <a:off x="3328306" y="4611743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Sputum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AA998-2941-1047-88A5-7EBF18720209}"/>
              </a:ext>
            </a:extLst>
          </p:cNvPr>
          <p:cNvSpPr txBox="1"/>
          <p:nvPr/>
        </p:nvSpPr>
        <p:spPr>
          <a:xfrm>
            <a:off x="4593499" y="4611743"/>
            <a:ext cx="1002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Nasal swab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D5DE48-3BA6-0C42-8989-2C79EF21A069}"/>
              </a:ext>
            </a:extLst>
          </p:cNvPr>
          <p:cNvSpPr txBox="1"/>
          <p:nvPr/>
        </p:nvSpPr>
        <p:spPr>
          <a:xfrm>
            <a:off x="5708576" y="4611743"/>
            <a:ext cx="1588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Fibrobronchoscope</a:t>
            </a:r>
            <a:b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brush biopsy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201C7C-5DD3-B349-85E0-CA5132955C6A}"/>
              </a:ext>
            </a:extLst>
          </p:cNvPr>
          <p:cNvSpPr txBox="1"/>
          <p:nvPr/>
        </p:nvSpPr>
        <p:spPr>
          <a:xfrm>
            <a:off x="7374196" y="4611743"/>
            <a:ext cx="100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Pharyngeal</a:t>
            </a:r>
          </a:p>
          <a:p>
            <a:pPr algn="ctr" defTabSz="1219170" latinLnBrk="1"/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A75267-02B7-0544-96F5-FBA2F48A5385}"/>
              </a:ext>
            </a:extLst>
          </p:cNvPr>
          <p:cNvSpPr txBox="1"/>
          <p:nvPr/>
        </p:nvSpPr>
        <p:spPr>
          <a:xfrm>
            <a:off x="10338838" y="4611743"/>
            <a:ext cx="607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1E77D8-7F63-234A-914D-EF20DDBBE02E}"/>
              </a:ext>
            </a:extLst>
          </p:cNvPr>
          <p:cNvSpPr txBox="1"/>
          <p:nvPr/>
        </p:nvSpPr>
        <p:spPr>
          <a:xfrm>
            <a:off x="8919902" y="4611743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4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Faeces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6002A5-CE08-964C-BFF2-7AAA9F367DA2}"/>
              </a:ext>
            </a:extLst>
          </p:cNvPr>
          <p:cNvSpPr txBox="1"/>
          <p:nvPr/>
        </p:nvSpPr>
        <p:spPr>
          <a:xfrm rot="16200000">
            <a:off x="-84150" y="2686580"/>
            <a:ext cx="206582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latinLnBrk="1"/>
            <a:r>
              <a:rPr lang="en-GB" sz="1867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results (%)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FE8C0-EF38-8540-B7DB-24A6322A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94197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80AA22-36EE-3146-80C8-D8411D5E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DVT/PE </a:t>
            </a:r>
            <a:r>
              <a:rPr lang="en-GB" dirty="0"/>
              <a:t>with COVID-19</a:t>
            </a:r>
            <a:endParaRPr lang="en-US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FBDD9F3-6085-4E59-B62B-C3FBB3346F1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37497"/>
            <a:ext cx="8116800" cy="365125"/>
          </a:xfrm>
        </p:spPr>
        <p:txBody>
          <a:bodyPr/>
          <a:lstStyle/>
          <a:p>
            <a:r>
              <a:rPr lang="en-GB" dirty="0"/>
              <a:t>DVT, deep-vein thrombosis; PE, pulmonary embolism</a:t>
            </a:r>
          </a:p>
        </p:txBody>
      </p:sp>
      <p:pic>
        <p:nvPicPr>
          <p:cNvPr id="5" name="thrombus mobile dans une veine poplitée">
            <a:hlinkClick r:id="" action="ppaction://media"/>
            <a:extLst>
              <a:ext uri="{FF2B5EF4-FFF2-40B4-BE49-F238E27FC236}">
                <a16:creationId xmlns:a16="http://schemas.microsoft.com/office/drawing/2014/main" id="{FC6AE389-BA6C-48A0-9B98-F4BB9E4E4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703" t="6170" r="14888"/>
          <a:stretch/>
        </p:blipFill>
        <p:spPr>
          <a:xfrm>
            <a:off x="1202531" y="1715151"/>
            <a:ext cx="4320118" cy="42649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AB26987-10C7-4967-A3B2-D7E673D78063}"/>
              </a:ext>
            </a:extLst>
          </p:cNvPr>
          <p:cNvSpPr txBox="1"/>
          <p:nvPr/>
        </p:nvSpPr>
        <p:spPr>
          <a:xfrm>
            <a:off x="1202531" y="1012045"/>
            <a:ext cx="4320118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latinLnBrk="1"/>
            <a:r>
              <a:rPr lang="en-GB" sz="1867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DVT in 54-year-old male;</a:t>
            </a:r>
            <a:br>
              <a:rPr lang="en-GB" sz="1867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67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severe pulmonary disease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82376BD-6BAD-4726-A2BC-0E26F7455B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24"/>
          <a:stretch/>
        </p:blipFill>
        <p:spPr>
          <a:xfrm>
            <a:off x="6192012" y="1681214"/>
            <a:ext cx="4772002" cy="4302974"/>
          </a:xfrm>
          <a:prstGeom prst="rect">
            <a:avLst/>
          </a:prstGeom>
        </p:spPr>
      </p:pic>
      <p:sp>
        <p:nvSpPr>
          <p:cNvPr id="9" name="ZoneTexte 6">
            <a:extLst>
              <a:ext uri="{FF2B5EF4-FFF2-40B4-BE49-F238E27FC236}">
                <a16:creationId xmlns:a16="http://schemas.microsoft.com/office/drawing/2014/main" id="{FEEA6952-6AAC-9E4E-B974-B6D6284E04B8}"/>
              </a:ext>
            </a:extLst>
          </p:cNvPr>
          <p:cNvSpPr txBox="1"/>
          <p:nvPr/>
        </p:nvSpPr>
        <p:spPr>
          <a:xfrm>
            <a:off x="6698205" y="1012045"/>
            <a:ext cx="423904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latinLnBrk="1"/>
            <a:r>
              <a:rPr lang="en-GB" sz="1867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PE in 49-year-old male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53132-9830-CB45-A9B8-2EDF97580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82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56D72E6-F275-4060-B62B-49A886C0B6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604701"/>
            <a:ext cx="10963200" cy="4525200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GB" dirty="0"/>
              <a:t>A series of patients with:</a:t>
            </a:r>
          </a:p>
          <a:p>
            <a:pPr lvl="1">
              <a:lnSpc>
                <a:spcPct val="90000"/>
              </a:lnSpc>
              <a:spcBef>
                <a:spcPts val="100"/>
              </a:spcBef>
            </a:pPr>
            <a:r>
              <a:rPr lang="en-GB" dirty="0"/>
              <a:t>Acute coronary occlusions</a:t>
            </a:r>
          </a:p>
          <a:p>
            <a:pPr lvl="1">
              <a:lnSpc>
                <a:spcPct val="90000"/>
              </a:lnSpc>
              <a:spcBef>
                <a:spcPts val="100"/>
              </a:spcBef>
            </a:pPr>
            <a:r>
              <a:rPr lang="en-GB" dirty="0"/>
              <a:t>Stroke </a:t>
            </a:r>
          </a:p>
          <a:p>
            <a:pPr lvl="1">
              <a:lnSpc>
                <a:spcPct val="90000"/>
              </a:lnSpc>
              <a:spcBef>
                <a:spcPts val="100"/>
              </a:spcBef>
            </a:pPr>
            <a:r>
              <a:rPr lang="en-GB" dirty="0"/>
              <a:t>Limb ischaemia </a:t>
            </a:r>
          </a:p>
          <a:p>
            <a:pPr lvl="1">
              <a:lnSpc>
                <a:spcPct val="90000"/>
              </a:lnSpc>
              <a:spcBef>
                <a:spcPts val="100"/>
              </a:spcBef>
            </a:pPr>
            <a:r>
              <a:rPr lang="en-GB" dirty="0"/>
              <a:t>Splenic infarcts </a:t>
            </a:r>
          </a:p>
          <a:p>
            <a:pPr lvl="1">
              <a:lnSpc>
                <a:spcPct val="90000"/>
              </a:lnSpc>
              <a:spcBef>
                <a:spcPts val="100"/>
              </a:spcBef>
            </a:pPr>
            <a:r>
              <a:rPr lang="en-GB" dirty="0"/>
              <a:t>Aortic thrombosis </a:t>
            </a:r>
          </a:p>
          <a:p>
            <a:pPr lvl="1">
              <a:lnSpc>
                <a:spcPct val="90000"/>
              </a:lnSpc>
              <a:spcBef>
                <a:spcPts val="100"/>
              </a:spcBef>
            </a:pPr>
            <a:r>
              <a:rPr lang="en-GB" dirty="0"/>
              <a:t>Occlusive mesenteric </a:t>
            </a:r>
            <a:br>
              <a:rPr lang="en-GB" dirty="0"/>
            </a:br>
            <a:r>
              <a:rPr lang="en-GB" dirty="0"/>
              <a:t>ischaemia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591179-15A5-8547-862F-97DB893D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Arterial thrombosis </a:t>
            </a:r>
            <a:r>
              <a:rPr lang="en-GB" dirty="0"/>
              <a:t>with COVID-19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BCE59-AF37-F247-B467-B9A2E3CE35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37497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de </a:t>
            </a:r>
            <a:r>
              <a:rPr lang="en-GB" dirty="0" err="1"/>
              <a:t>Roquetaillade</a:t>
            </a:r>
            <a:r>
              <a:rPr lang="en-GB" dirty="0"/>
              <a:t> C, et al. </a:t>
            </a:r>
            <a:r>
              <a:rPr lang="en-GB" dirty="0" err="1"/>
              <a:t>Int</a:t>
            </a:r>
            <a:r>
              <a:rPr lang="en-GB" dirty="0"/>
              <a:t> J </a:t>
            </a:r>
            <a:r>
              <a:rPr lang="en-GB" dirty="0" err="1"/>
              <a:t>Cardiol</a:t>
            </a:r>
            <a:r>
              <a:rPr lang="en-GB" dirty="0"/>
              <a:t>. 2020. DOI: 10.1016/j.ijcard.2020.08.103</a:t>
            </a:r>
          </a:p>
          <a:p>
            <a:pPr>
              <a:spcBef>
                <a:spcPts val="300"/>
              </a:spcBef>
            </a:pPr>
            <a:r>
              <a:rPr lang="en-GB" dirty="0"/>
              <a:t>Images provided by Gilles </a:t>
            </a:r>
            <a:r>
              <a:rPr lang="en-GB" dirty="0" err="1"/>
              <a:t>Montalescot</a:t>
            </a:r>
            <a:endParaRPr lang="en-GB" dirty="0"/>
          </a:p>
        </p:txBody>
      </p:sp>
      <p:pic>
        <p:nvPicPr>
          <p:cNvPr id="11" name="Image 10" descr="Capture3.PNG">
            <a:extLst>
              <a:ext uri="{FF2B5EF4-FFF2-40B4-BE49-F238E27FC236}">
                <a16:creationId xmlns:a16="http://schemas.microsoft.com/office/drawing/2014/main" id="{3F2A8EF8-D3A6-433A-9C8F-23EBD296E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0" r="3171" b="11322"/>
          <a:stretch/>
        </p:blipFill>
        <p:spPr>
          <a:xfrm>
            <a:off x="815414" y="3848601"/>
            <a:ext cx="2892519" cy="21460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608A38C-917F-4BC5-87E0-9A592504E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46" y="2754625"/>
            <a:ext cx="2872121" cy="3240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CFAC1F-F50F-45BF-B6CA-B86C4FC378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47" r="2986"/>
          <a:stretch/>
        </p:blipFill>
        <p:spPr>
          <a:xfrm>
            <a:off x="535373" y="801495"/>
            <a:ext cx="7047524" cy="671283"/>
          </a:xfrm>
          <a:prstGeom prst="rect">
            <a:avLst/>
          </a:prstGeom>
        </p:spPr>
      </p:pic>
      <p:pic>
        <p:nvPicPr>
          <p:cNvPr id="4" name="Picture 4" descr="\\lrb-nas01\users\4077121\Bureau\4.PNG">
            <a:extLst>
              <a:ext uri="{FF2B5EF4-FFF2-40B4-BE49-F238E27FC236}">
                <a16:creationId xmlns:a16="http://schemas.microsoft.com/office/drawing/2014/main" id="{B995C3C2-C0A8-43B4-9F6A-CC2D2C168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8000"/>
                    </a14:imgEffect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266"/>
          <a:stretch/>
        </p:blipFill>
        <p:spPr bwMode="auto">
          <a:xfrm>
            <a:off x="7019681" y="1334895"/>
            <a:ext cx="4376935" cy="465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CD251D-7A54-4463-AEF0-400771BBF1A6}"/>
              </a:ext>
            </a:extLst>
          </p:cNvPr>
          <p:cNvSpPr txBox="1"/>
          <p:nvPr/>
        </p:nvSpPr>
        <p:spPr>
          <a:xfrm>
            <a:off x="3927746" y="2710391"/>
            <a:ext cx="1109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Thrombus in basilar trunk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F9569D-BD2D-4C1C-A83B-D55BD7CFFB6E}"/>
              </a:ext>
            </a:extLst>
          </p:cNvPr>
          <p:cNvSpPr txBox="1"/>
          <p:nvPr/>
        </p:nvSpPr>
        <p:spPr>
          <a:xfrm>
            <a:off x="7019681" y="1334895"/>
            <a:ext cx="1109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Aortic thrombosis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A357F1-D5D4-4AA4-9651-C90F39E519F2}"/>
              </a:ext>
            </a:extLst>
          </p:cNvPr>
          <p:cNvSpPr txBox="1"/>
          <p:nvPr/>
        </p:nvSpPr>
        <p:spPr>
          <a:xfrm>
            <a:off x="815414" y="3867301"/>
            <a:ext cx="1109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Kidney infarction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2D6E1E7-202D-1A4B-BE8B-03764F9A6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46932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BB2B89D-8749-4E29-BDA8-5A4A7C3D42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008508"/>
            <a:ext cx="10963200" cy="4525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dirty="0"/>
              <a:t>42-year-old male </a:t>
            </a:r>
          </a:p>
          <a:p>
            <a:pPr>
              <a:spcBef>
                <a:spcPts val="600"/>
              </a:spcBef>
            </a:pPr>
            <a:r>
              <a:rPr lang="en-GB" dirty="0"/>
              <a:t>Sportsman</a:t>
            </a:r>
          </a:p>
          <a:p>
            <a:pPr>
              <a:spcBef>
                <a:spcPts val="600"/>
              </a:spcBef>
            </a:pPr>
            <a:r>
              <a:rPr lang="en-GB" dirty="0"/>
              <a:t>No prior history of ACS</a:t>
            </a:r>
          </a:p>
          <a:p>
            <a:pPr>
              <a:spcBef>
                <a:spcPts val="600"/>
              </a:spcBef>
            </a:pPr>
            <a:r>
              <a:rPr lang="en-GB" dirty="0"/>
              <a:t>No family history of ACS</a:t>
            </a:r>
          </a:p>
          <a:p>
            <a:pPr>
              <a:spcBef>
                <a:spcPts val="600"/>
              </a:spcBef>
            </a:pPr>
            <a:r>
              <a:rPr lang="en-GB" dirty="0"/>
              <a:t>No drugs, non-active smoker</a:t>
            </a:r>
          </a:p>
          <a:p>
            <a:pPr>
              <a:spcBef>
                <a:spcPts val="600"/>
              </a:spcBef>
            </a:pPr>
            <a:r>
              <a:rPr lang="en-GB" dirty="0"/>
              <a:t>Chest pain for 4 hours</a:t>
            </a:r>
          </a:p>
          <a:p>
            <a:pPr>
              <a:spcBef>
                <a:spcPts val="600"/>
              </a:spcBef>
            </a:pPr>
            <a:r>
              <a:rPr lang="en-GB" dirty="0"/>
              <a:t>No other symptoms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8CB1CC-FD87-8044-A90F-C32EBC8A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Case 1 – </a:t>
            </a:r>
            <a:r>
              <a:rPr lang="en-GB" dirty="0">
                <a:solidFill>
                  <a:schemeClr val="tx2"/>
                </a:solidFill>
              </a:rPr>
              <a:t>ACS</a:t>
            </a:r>
            <a:r>
              <a:rPr lang="en-GB" dirty="0"/>
              <a:t> during COVID-19 pandemic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47E957-6F37-524B-A63D-0F129004A7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40309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dirty="0"/>
              <a:t>ACS, acute coronary syndrome</a:t>
            </a:r>
          </a:p>
          <a:p>
            <a:pPr>
              <a:spcBef>
                <a:spcPts val="300"/>
              </a:spcBef>
            </a:pPr>
            <a:r>
              <a:rPr lang="en-GB" dirty="0" err="1"/>
              <a:t>Zendjebil</a:t>
            </a:r>
            <a:r>
              <a:rPr lang="en-GB" dirty="0"/>
              <a:t> S, et al. JACC Case Rep. 2020;2:1297-301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A23EE6-6085-4769-B11E-0BC4808B3D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19" y="1373256"/>
            <a:ext cx="7361109" cy="4020077"/>
          </a:xfrm>
          <a:prstGeom prst="rect">
            <a:avLst/>
          </a:prstGeom>
        </p:spPr>
      </p:pic>
      <p:pic>
        <p:nvPicPr>
          <p:cNvPr id="6" name="Picture 2" descr="Samu De Paris Paris - Hôpital (adresse, horaires)">
            <a:extLst>
              <a:ext uri="{FF2B5EF4-FFF2-40B4-BE49-F238E27FC236}">
                <a16:creationId xmlns:a16="http://schemas.microsoft.com/office/drawing/2014/main" id="{2CD30DC8-2F35-41AF-A7E9-CC63936E8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3" y="3687633"/>
            <a:ext cx="307234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75440C-9C32-A540-AB79-82149E23F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50040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ection Break Slide Master">
  <a:themeElements>
    <a:clrScheme name="Custom 2">
      <a:dk1>
        <a:srgbClr val="2765B0"/>
      </a:dk1>
      <a:lt1>
        <a:sysClr val="window" lastClr="FFFFFF"/>
      </a:lt1>
      <a:dk2>
        <a:srgbClr val="2765B0"/>
      </a:dk2>
      <a:lt2>
        <a:srgbClr val="EEECE1"/>
      </a:lt2>
      <a:accent1>
        <a:srgbClr val="EE1C25"/>
      </a:accent1>
      <a:accent2>
        <a:srgbClr val="EE1C25"/>
      </a:accent2>
      <a:accent3>
        <a:srgbClr val="EE1C25"/>
      </a:accent3>
      <a:accent4>
        <a:srgbClr val="EE1C25"/>
      </a:accent4>
      <a:accent5>
        <a:srgbClr val="EE1C25"/>
      </a:accent5>
      <a:accent6>
        <a:srgbClr val="EE1C2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Custom 65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A5131F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30C1E"/>
      </a:hlink>
      <a:folHlink>
        <a:srgbClr val="C30C1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2583</Words>
  <Application>Microsoft Macintosh PowerPoint</Application>
  <PresentationFormat>Widescreen</PresentationFormat>
  <Paragraphs>514</Paragraphs>
  <Slides>20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맑은 고딕</vt:lpstr>
      <vt:lpstr>Arial</vt:lpstr>
      <vt:lpstr>Calibri</vt:lpstr>
      <vt:lpstr>Lucida Grande</vt:lpstr>
      <vt:lpstr>PT Sans Narrow</vt:lpstr>
      <vt:lpstr>Section Break Slide Master</vt:lpstr>
      <vt:lpstr>Thème Office</vt:lpstr>
      <vt:lpstr>PowerPoint Presentation</vt:lpstr>
      <vt:lpstr> The year when COVID-19 hit the heart  Gilles Montalescot, MD Sorbonne Université and Pitié-Salpêtrière Hospital, Paris, France  Originally presented at the ACS Forum DECEMBER 2020</vt:lpstr>
      <vt:lpstr>Disclaimer and disclosures</vt:lpstr>
      <vt:lpstr>Background</vt:lpstr>
      <vt:lpstr>Contagiousness and detection</vt:lpstr>
      <vt:lpstr>Positivity of PCR according to sampling site</vt:lpstr>
      <vt:lpstr>DVT/PE with COVID-19</vt:lpstr>
      <vt:lpstr>Arterial thrombosis with COVID-19</vt:lpstr>
      <vt:lpstr>Patient Case 1 – ACS during COVID-19 pandemic</vt:lpstr>
      <vt:lpstr>Patient Case 1 – Double vessel occlusion identified</vt:lpstr>
      <vt:lpstr>Patient Case 1 – Acute multivessel coronary occlusion</vt:lpstr>
      <vt:lpstr>Myocarditis with COVID-19</vt:lpstr>
      <vt:lpstr>Myocarditis with COVID-19</vt:lpstr>
      <vt:lpstr>Kawasaki-like syndrome</vt:lpstr>
      <vt:lpstr>ACS, OHCA, and COVID-19 (Italy)</vt:lpstr>
      <vt:lpstr>ACS, OHCA, and COVID-19 (Italy)</vt:lpstr>
      <vt:lpstr>Treatment of COVID-19</vt:lpstr>
      <vt:lpstr>summary</vt:lpstr>
      <vt:lpstr>REACH CORONARY CONNECT VIA  TWITTER, LINKEDIN, VIMEO &amp; EMAIL OR VISIT THE GROUP’S WEBSITE http://www.coronaryconnect.com/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Tracey Gashi</dc:creator>
  <cp:lastModifiedBy>Carrie Brubaker</cp:lastModifiedBy>
  <cp:revision>40</cp:revision>
  <dcterms:created xsi:type="dcterms:W3CDTF">2020-12-09T11:13:17Z</dcterms:created>
  <dcterms:modified xsi:type="dcterms:W3CDTF">2020-12-11T16:43:19Z</dcterms:modified>
</cp:coreProperties>
</file>