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4" r:id="rId2"/>
  </p:sldMasterIdLst>
  <p:notesMasterIdLst>
    <p:notesMasterId r:id="rId24"/>
  </p:notesMasterIdLst>
  <p:handoutMasterIdLst>
    <p:handoutMasterId r:id="rId25"/>
  </p:handoutMasterIdLst>
  <p:sldIdLst>
    <p:sldId id="256" r:id="rId3"/>
    <p:sldId id="275" r:id="rId4"/>
    <p:sldId id="286" r:id="rId5"/>
    <p:sldId id="1037" r:id="rId6"/>
    <p:sldId id="1041" r:id="rId7"/>
    <p:sldId id="1044" r:id="rId8"/>
    <p:sldId id="576" r:id="rId9"/>
    <p:sldId id="1040" r:id="rId10"/>
    <p:sldId id="728" r:id="rId11"/>
    <p:sldId id="1045" r:id="rId12"/>
    <p:sldId id="266" r:id="rId13"/>
    <p:sldId id="1039" r:id="rId14"/>
    <p:sldId id="729" r:id="rId15"/>
    <p:sldId id="738" r:id="rId16"/>
    <p:sldId id="731" r:id="rId17"/>
    <p:sldId id="1038" r:id="rId18"/>
    <p:sldId id="737" r:id="rId19"/>
    <p:sldId id="732" r:id="rId20"/>
    <p:sldId id="292" r:id="rId21"/>
    <p:sldId id="1046" r:id="rId22"/>
    <p:sldId id="280" r:id="rId23"/>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uns" initials="DG" lastIdx="35" clrIdx="0">
    <p:extLst>
      <p:ext uri="{19B8F6BF-5375-455C-9EA6-DF929625EA0E}">
        <p15:presenceInfo xmlns:p15="http://schemas.microsoft.com/office/powerpoint/2012/main" userId="3f98c98a79fdfd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BEBD0"/>
    <a:srgbClr val="9900FF"/>
    <a:srgbClr val="20188E"/>
    <a:srgbClr val="5D8298"/>
    <a:srgbClr val="F5EAE8"/>
    <a:srgbClr val="EAD1CE"/>
    <a:srgbClr val="E7F5E9"/>
    <a:srgbClr val="2E7B8E"/>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5" autoAdjust="0"/>
    <p:restoredTop sz="96453" autoAdjust="0"/>
  </p:normalViewPr>
  <p:slideViewPr>
    <p:cSldViewPr snapToGrid="0" snapToObjects="1">
      <p:cViewPr varScale="1">
        <p:scale>
          <a:sx n="106" d="100"/>
          <a:sy n="106" d="100"/>
        </p:scale>
        <p:origin x="1218" y="96"/>
      </p:cViewPr>
      <p:guideLst>
        <p:guide orient="horz" pos="2160"/>
        <p:guide pos="4565"/>
        <p:guide pos="513"/>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showGuides="1">
      <p:cViewPr varScale="1">
        <p:scale>
          <a:sx n="94" d="100"/>
          <a:sy n="94" d="100"/>
        </p:scale>
        <p:origin x="4080" y="101"/>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2/4/2021</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2/4/2021</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69085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18</a:t>
            </a:fld>
            <a:endParaRPr lang="en-US" dirty="0"/>
          </a:p>
        </p:txBody>
      </p:sp>
    </p:spTree>
    <p:extLst>
      <p:ext uri="{BB962C8B-B14F-4D97-AF65-F5344CB8AC3E}">
        <p14:creationId xmlns:p14="http://schemas.microsoft.com/office/powerpoint/2010/main" val="15816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213803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1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43589-4510-2B4C-979C-DF6AC47F986C}" type="slidenum">
              <a:rPr lang="en-US" smtClean="0"/>
              <a:t>7</a:t>
            </a:fld>
            <a:endParaRPr lang="en-US" dirty="0"/>
          </a:p>
        </p:txBody>
      </p:sp>
    </p:spTree>
    <p:extLst>
      <p:ext uri="{BB962C8B-B14F-4D97-AF65-F5344CB8AC3E}">
        <p14:creationId xmlns:p14="http://schemas.microsoft.com/office/powerpoint/2010/main" val="308461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kern="0"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8C43589-4510-2B4C-979C-DF6AC47F986C}" type="slidenum">
              <a:rPr lang="en-US" smtClean="0"/>
              <a:t>9</a:t>
            </a:fld>
            <a:endParaRPr lang="en-US" dirty="0"/>
          </a:p>
        </p:txBody>
      </p:sp>
    </p:spTree>
    <p:extLst>
      <p:ext uri="{BB962C8B-B14F-4D97-AF65-F5344CB8AC3E}">
        <p14:creationId xmlns:p14="http://schemas.microsoft.com/office/powerpoint/2010/main" val="131462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24DB894-641F-4F78-9F31-8D1EDFDD7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F074029-42D1-4FB7-9C2A-7948C76FE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4025"/>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13</a:t>
            </a:fld>
            <a:endParaRPr lang="en-US" dirty="0"/>
          </a:p>
        </p:txBody>
      </p:sp>
    </p:spTree>
    <p:extLst>
      <p:ext uri="{BB962C8B-B14F-4D97-AF65-F5344CB8AC3E}">
        <p14:creationId xmlns:p14="http://schemas.microsoft.com/office/powerpoint/2010/main" val="14445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14</a:t>
            </a:fld>
            <a:endParaRPr lang="en-US" dirty="0"/>
          </a:p>
        </p:txBody>
      </p:sp>
    </p:spTree>
    <p:extLst>
      <p:ext uri="{BB962C8B-B14F-4D97-AF65-F5344CB8AC3E}">
        <p14:creationId xmlns:p14="http://schemas.microsoft.com/office/powerpoint/2010/main" val="12317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15</a:t>
            </a:fld>
            <a:endParaRPr lang="en-US" dirty="0"/>
          </a:p>
        </p:txBody>
      </p:sp>
    </p:spTree>
    <p:extLst>
      <p:ext uri="{BB962C8B-B14F-4D97-AF65-F5344CB8AC3E}">
        <p14:creationId xmlns:p14="http://schemas.microsoft.com/office/powerpoint/2010/main" val="338440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16</a:t>
            </a:fld>
            <a:endParaRPr lang="en-US" dirty="0"/>
          </a:p>
        </p:txBody>
      </p:sp>
    </p:spTree>
    <p:extLst>
      <p:ext uri="{BB962C8B-B14F-4D97-AF65-F5344CB8AC3E}">
        <p14:creationId xmlns:p14="http://schemas.microsoft.com/office/powerpoint/2010/main" val="56930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16F3-5BE1-684B-BFA5-D6CEB53BCF4F}" type="slidenum">
              <a:rPr lang="en-US" smtClean="0"/>
              <a:t>17</a:t>
            </a:fld>
            <a:endParaRPr lang="en-US" dirty="0"/>
          </a:p>
        </p:txBody>
      </p:sp>
    </p:spTree>
    <p:extLst>
      <p:ext uri="{BB962C8B-B14F-4D97-AF65-F5344CB8AC3E}">
        <p14:creationId xmlns:p14="http://schemas.microsoft.com/office/powerpoint/2010/main" val="171432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about:blank" TargetMode="External"/><Relationship Id="rId11" Type="http://schemas.microsoft.com/office/2007/relationships/hdphoto" Target="../media/hdphoto1.wdp"/><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083A3-2B74-3A42-BFF3-6D6CB60F7FB5}"/>
              </a:ext>
            </a:extLst>
          </p:cNvPr>
          <p:cNvPicPr>
            <a:picLocks noChangeAspect="1"/>
          </p:cNvPicPr>
          <p:nvPr userDrawn="1"/>
        </p:nvPicPr>
        <p:blipFill>
          <a:blip r:embed="rId2"/>
          <a:stretch>
            <a:fillRect/>
          </a:stretch>
        </p:blipFill>
        <p:spPr>
          <a:xfrm>
            <a:off x="2996933" y="2365561"/>
            <a:ext cx="6293064" cy="217995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95492E46-D8E6-EE44-8A18-13C113372587}"/>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EAE98A40-CACB-1346-A9E0-742A11F320C7}"/>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11D1648E-1A8A-0D43-8E9D-91FBC957F070}"/>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8" name="Titre 1">
            <a:extLst>
              <a:ext uri="{FF2B5EF4-FFF2-40B4-BE49-F238E27FC236}">
                <a16:creationId xmlns:a16="http://schemas.microsoft.com/office/drawing/2014/main" id="{7A337419-42CE-244E-80A0-1BC2FB832F4F}"/>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GI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0" name="Titre 1">
            <a:extLst>
              <a:ext uri="{FF2B5EF4-FFF2-40B4-BE49-F238E27FC236}">
                <a16:creationId xmlns:a16="http://schemas.microsoft.com/office/drawing/2014/main" id="{B8ED188B-5FA9-5940-8A9A-C829B6FBB24E}"/>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Froukje Sosef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1" name="Titre 1">
            <a:extLst>
              <a:ext uri="{FF2B5EF4-FFF2-40B4-BE49-F238E27FC236}">
                <a16:creationId xmlns:a16="http://schemas.microsoft.com/office/drawing/2014/main" id="{AEFDA82C-B0C0-A943-826E-1969E485C8A0}"/>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22" name="Titre 1">
            <a:extLst>
              <a:ext uri="{FF2B5EF4-FFF2-40B4-BE49-F238E27FC236}">
                <a16:creationId xmlns:a16="http://schemas.microsoft.com/office/drawing/2014/main" id="{378674F8-DFA6-BF4F-A74E-77BCBA42D9AD}"/>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24" name="Group 23">
            <a:extLst>
              <a:ext uri="{FF2B5EF4-FFF2-40B4-BE49-F238E27FC236}">
                <a16:creationId xmlns:a16="http://schemas.microsoft.com/office/drawing/2014/main" id="{04390A62-EBAE-F841-A623-0C94E1A8C72A}"/>
              </a:ext>
            </a:extLst>
          </p:cNvPr>
          <p:cNvGrpSpPr/>
          <p:nvPr userDrawn="1"/>
        </p:nvGrpSpPr>
        <p:grpSpPr>
          <a:xfrm>
            <a:off x="418902" y="3378306"/>
            <a:ext cx="356400" cy="356400"/>
            <a:chOff x="761970" y="3386221"/>
            <a:chExt cx="356400" cy="356400"/>
          </a:xfrm>
        </p:grpSpPr>
        <p:sp>
          <p:nvSpPr>
            <p:cNvPr id="25" name="Oval 24">
              <a:extLst>
                <a:ext uri="{FF2B5EF4-FFF2-40B4-BE49-F238E27FC236}">
                  <a16:creationId xmlns:a16="http://schemas.microsoft.com/office/drawing/2014/main" id="{A032EEAA-3C7A-3344-87F5-CE5CBB6CB8D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descr="Speaker Phone">
              <a:extLst>
                <a:ext uri="{FF2B5EF4-FFF2-40B4-BE49-F238E27FC236}">
                  <a16:creationId xmlns:a16="http://schemas.microsoft.com/office/drawing/2014/main" id="{A75E2A31-5C19-2D4F-BD72-570978A09E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75E52B73-88A0-A343-8EE8-2D11DC4C01E8}"/>
              </a:ext>
            </a:extLst>
          </p:cNvPr>
          <p:cNvGrpSpPr/>
          <p:nvPr userDrawn="1"/>
        </p:nvGrpSpPr>
        <p:grpSpPr>
          <a:xfrm>
            <a:off x="417732" y="3810727"/>
            <a:ext cx="356400" cy="356400"/>
            <a:chOff x="417732" y="3810727"/>
            <a:chExt cx="356400" cy="356400"/>
          </a:xfrm>
        </p:grpSpPr>
        <p:sp>
          <p:nvSpPr>
            <p:cNvPr id="28" name="Oval 27">
              <a:extLst>
                <a:ext uri="{FF2B5EF4-FFF2-40B4-BE49-F238E27FC236}">
                  <a16:creationId xmlns:a16="http://schemas.microsoft.com/office/drawing/2014/main" id="{D2B842AB-C66E-7C43-A1C4-FC4A89E066A7}"/>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Graphic 28" descr="Envelope">
              <a:extLst>
                <a:ext uri="{FF2B5EF4-FFF2-40B4-BE49-F238E27FC236}">
                  <a16:creationId xmlns:a16="http://schemas.microsoft.com/office/drawing/2014/main" id="{50B8C3AC-2691-1C44-B8F3-60C60995FA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066" y="3867430"/>
              <a:ext cx="239704" cy="239704"/>
            </a:xfrm>
            <a:prstGeom prst="rect">
              <a:avLst/>
            </a:prstGeom>
          </p:spPr>
        </p:pic>
      </p:grpSp>
      <p:grpSp>
        <p:nvGrpSpPr>
          <p:cNvPr id="30" name="Group 29">
            <a:extLst>
              <a:ext uri="{FF2B5EF4-FFF2-40B4-BE49-F238E27FC236}">
                <a16:creationId xmlns:a16="http://schemas.microsoft.com/office/drawing/2014/main" id="{D1110BDB-96F0-074C-8939-16A22E48F7A1}"/>
              </a:ext>
            </a:extLst>
          </p:cNvPr>
          <p:cNvGrpSpPr/>
          <p:nvPr userDrawn="1"/>
        </p:nvGrpSpPr>
        <p:grpSpPr>
          <a:xfrm>
            <a:off x="423995" y="5024095"/>
            <a:ext cx="356400" cy="356400"/>
            <a:chOff x="761970" y="3386221"/>
            <a:chExt cx="356400" cy="356400"/>
          </a:xfrm>
        </p:grpSpPr>
        <p:sp>
          <p:nvSpPr>
            <p:cNvPr id="31" name="Oval 30">
              <a:extLst>
                <a:ext uri="{FF2B5EF4-FFF2-40B4-BE49-F238E27FC236}">
                  <a16:creationId xmlns:a16="http://schemas.microsoft.com/office/drawing/2014/main" id="{F895C776-444C-EB47-9279-F688666FB73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Graphic 31" descr="Speaker Phone">
              <a:extLst>
                <a:ext uri="{FF2B5EF4-FFF2-40B4-BE49-F238E27FC236}">
                  <a16:creationId xmlns:a16="http://schemas.microsoft.com/office/drawing/2014/main" id="{0168DFDC-C88B-774A-BAA1-C9188EEF7D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33" name="Group 32">
            <a:extLst>
              <a:ext uri="{FF2B5EF4-FFF2-40B4-BE49-F238E27FC236}">
                <a16:creationId xmlns:a16="http://schemas.microsoft.com/office/drawing/2014/main" id="{7C084058-E9C1-7B4C-9FEF-B8A5D55D5139}"/>
              </a:ext>
            </a:extLst>
          </p:cNvPr>
          <p:cNvGrpSpPr/>
          <p:nvPr userDrawn="1"/>
        </p:nvGrpSpPr>
        <p:grpSpPr>
          <a:xfrm>
            <a:off x="422825" y="5456516"/>
            <a:ext cx="356400" cy="356400"/>
            <a:chOff x="422825" y="5456516"/>
            <a:chExt cx="356400" cy="356400"/>
          </a:xfrm>
        </p:grpSpPr>
        <p:sp>
          <p:nvSpPr>
            <p:cNvPr id="34" name="Oval 33">
              <a:extLst>
                <a:ext uri="{FF2B5EF4-FFF2-40B4-BE49-F238E27FC236}">
                  <a16:creationId xmlns:a16="http://schemas.microsoft.com/office/drawing/2014/main" id="{5072D9CE-8BF6-AC47-B2BB-042AE9779331}"/>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Graphic 34" descr="Envelope">
              <a:extLst>
                <a:ext uri="{FF2B5EF4-FFF2-40B4-BE49-F238E27FC236}">
                  <a16:creationId xmlns:a16="http://schemas.microsoft.com/office/drawing/2014/main" id="{B5C40147-8532-A546-810E-0530BA784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343" y="5512255"/>
              <a:ext cx="239704" cy="239704"/>
            </a:xfrm>
            <a:prstGeom prst="rect">
              <a:avLst/>
            </a:prstGeom>
          </p:spPr>
        </p:pic>
      </p:grpSp>
      <p:pic>
        <p:nvPicPr>
          <p:cNvPr id="5" name="Picture 4">
            <a:extLst>
              <a:ext uri="{FF2B5EF4-FFF2-40B4-BE49-F238E27FC236}">
                <a16:creationId xmlns:a16="http://schemas.microsoft.com/office/drawing/2014/main" id="{3F09A057-78E0-974E-9430-2DB6310F7A95}"/>
              </a:ext>
            </a:extLst>
          </p:cNvPr>
          <p:cNvPicPr>
            <a:picLocks noChangeAspect="1"/>
          </p:cNvPicPr>
          <p:nvPr userDrawn="1"/>
        </p:nvPicPr>
        <p:blipFill>
          <a:blip r:embed="rId6"/>
          <a:stretch>
            <a:fillRect/>
          </a:stretch>
        </p:blipFill>
        <p:spPr>
          <a:xfrm>
            <a:off x="452674" y="701009"/>
            <a:ext cx="2351997" cy="814744"/>
          </a:xfrm>
          <a:prstGeom prst="rect">
            <a:avLst/>
          </a:prstGeom>
        </p:spPr>
      </p:pic>
      <p:pic>
        <p:nvPicPr>
          <p:cNvPr id="36" name="Picture 35" descr="A picture containing flower&#10;&#10;Description automatically generated">
            <a:extLst>
              <a:ext uri="{FF2B5EF4-FFF2-40B4-BE49-F238E27FC236}">
                <a16:creationId xmlns:a16="http://schemas.microsoft.com/office/drawing/2014/main" id="{7EBEFBDD-2255-7147-9D17-3D263512FA9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30726" y="-1"/>
            <a:ext cx="7261274" cy="6858001"/>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25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838200" y="5188043"/>
            <a:ext cx="10515600" cy="484823"/>
          </a:xfrm>
        </p:spPr>
        <p:txBody>
          <a:bodyPr>
            <a:normAutofit/>
          </a:bodyPr>
          <a:lstStyle>
            <a:lvl1pPr marL="0" indent="0">
              <a:buNone/>
              <a:defRPr sz="900" b="0" i="0">
                <a:latin typeface="Arial" charset="0"/>
                <a:ea typeface="Arial" charset="0"/>
                <a:cs typeface="Arial" charset="0"/>
              </a:defRPr>
            </a:lvl1pPr>
          </a:lstStyle>
          <a:p>
            <a:pPr lvl="0"/>
            <a:r>
              <a:rPr lang="en-US" dirty="0"/>
              <a:t>Click to edit Master text styles</a:t>
            </a:r>
          </a:p>
        </p:txBody>
      </p:sp>
    </p:spTree>
    <p:extLst>
      <p:ext uri="{BB962C8B-B14F-4D97-AF65-F5344CB8AC3E}">
        <p14:creationId xmlns:p14="http://schemas.microsoft.com/office/powerpoint/2010/main" val="67435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763C-FECB-F745-81FE-2CF1FF384D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C2D69-0277-C340-A968-4BE9F1ABE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78D4B-EAD9-E24C-9342-0A3638549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981D34-2ADE-F442-AC6C-5AE353284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E5588C-88FB-0D45-BDD5-4B0AF338F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3BFCA-1B96-B24E-95EE-F47B79C5241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2799779-D441-1B4F-A126-D6C4305B0B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198E2C-A51E-594F-8F7F-924A57667125}"/>
              </a:ext>
            </a:extLst>
          </p:cNvPr>
          <p:cNvSpPr>
            <a:spLocks noGrp="1"/>
          </p:cNvSpPr>
          <p:nvPr>
            <p:ph type="sldNum" sz="quarter" idx="12"/>
          </p:nvPr>
        </p:nvSpPr>
        <p:spPr/>
        <p:txBody>
          <a:bodyPr/>
          <a:lstStyle/>
          <a:p>
            <a:fld id="{236FE8AA-FFC4-E34C-9036-603FF00823E2}" type="slidenum">
              <a:rPr lang="en-US" smtClean="0"/>
              <a:t>‹#›</a:t>
            </a:fld>
            <a:endParaRPr lang="en-US" dirty="0"/>
          </a:p>
        </p:txBody>
      </p:sp>
    </p:spTree>
    <p:extLst>
      <p:ext uri="{BB962C8B-B14F-4D97-AF65-F5344CB8AC3E}">
        <p14:creationId xmlns:p14="http://schemas.microsoft.com/office/powerpoint/2010/main" val="290307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5E94-7D85-404F-9DBE-50F35BB42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06037-F6C6-6E4A-BB88-ED558E15B3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74D9C8-DBDA-E74A-83EF-7FFFDE183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6141C-EC77-A543-8650-81F7B710AD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62E3325-BF7C-E640-93DE-08F74BA7E9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9FE154-700E-564F-810E-D04CF609FF17}"/>
              </a:ext>
            </a:extLst>
          </p:cNvPr>
          <p:cNvSpPr>
            <a:spLocks noGrp="1"/>
          </p:cNvSpPr>
          <p:nvPr>
            <p:ph type="sldNum" sz="quarter" idx="12"/>
          </p:nvPr>
        </p:nvSpPr>
        <p:spPr/>
        <p:txBody>
          <a:bodyPr/>
          <a:lstStyle/>
          <a:p>
            <a:fld id="{236FE8AA-FFC4-E34C-9036-603FF00823E2}" type="slidenum">
              <a:rPr lang="en-US" smtClean="0"/>
              <a:t>‹#›</a:t>
            </a:fld>
            <a:endParaRPr lang="en-US" dirty="0"/>
          </a:p>
        </p:txBody>
      </p:sp>
    </p:spTree>
    <p:extLst>
      <p:ext uri="{BB962C8B-B14F-4D97-AF65-F5344CB8AC3E}">
        <p14:creationId xmlns:p14="http://schemas.microsoft.com/office/powerpoint/2010/main" val="131605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072036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6732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083A3-2B74-3A42-BFF3-6D6CB60F7FB5}"/>
              </a:ext>
            </a:extLst>
          </p:cNvPr>
          <p:cNvPicPr>
            <a:picLocks noChangeAspect="1"/>
          </p:cNvPicPr>
          <p:nvPr userDrawn="1"/>
        </p:nvPicPr>
        <p:blipFill>
          <a:blip r:embed="rId2"/>
          <a:stretch>
            <a:fillRect/>
          </a:stretch>
        </p:blipFill>
        <p:spPr>
          <a:xfrm>
            <a:off x="2996933" y="2365561"/>
            <a:ext cx="6293064" cy="2179950"/>
          </a:xfrm>
          <a:prstGeom prst="rect">
            <a:avLst/>
          </a:prstGeom>
        </p:spPr>
      </p:pic>
    </p:spTree>
    <p:extLst>
      <p:ext uri="{BB962C8B-B14F-4D97-AF65-F5344CB8AC3E}">
        <p14:creationId xmlns:p14="http://schemas.microsoft.com/office/powerpoint/2010/main" val="4616587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bg1">
            <a:alpha val="1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621576-FC4D-A34D-A0B8-715C025E2800}"/>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CF3A22D-44C7-F041-B943-C7F88AB144B1}"/>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bg1">
            <a:alpha val="1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621576-FC4D-A34D-A0B8-715C025E2800}"/>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CF3A22D-44C7-F041-B943-C7F88AB144B1}"/>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897842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3CCE1E-9BC4-EB46-861E-0D00CC3085E5}"/>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DB144FD-242E-D141-96E9-91ABE24BC706}"/>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9540217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119474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4803293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7676102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712667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5648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1175801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51052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67851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3CCE1E-9BC4-EB46-861E-0D00CC3085E5}"/>
              </a:ext>
            </a:extLst>
          </p:cNvPr>
          <p:cNvSpPr/>
          <p:nvPr userDrawn="1"/>
        </p:nvSpPr>
        <p:spPr>
          <a:xfrm>
            <a:off x="0" y="0"/>
            <a:ext cx="12191999" cy="6858000"/>
          </a:xfrm>
          <a:prstGeom prst="rect">
            <a:avLst/>
          </a:prstGeom>
          <a:solidFill>
            <a:schemeClr val="accent1">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DB144FD-242E-D141-96E9-91ABE24BC706}"/>
              </a:ext>
            </a:extLst>
          </p:cNvPr>
          <p:cNvPicPr>
            <a:picLocks noChangeAspect="1"/>
          </p:cNvPicPr>
          <p:nvPr userDrawn="1"/>
        </p:nvPicPr>
        <p:blipFill>
          <a:blip r:embed="rId2">
            <a:alphaModFix amt="15000"/>
          </a:blip>
          <a:stretch>
            <a:fillRect/>
          </a:stretch>
        </p:blipFill>
        <p:spPr>
          <a:xfrm>
            <a:off x="3291381" y="1031129"/>
            <a:ext cx="5609238" cy="4806256"/>
          </a:xfrm>
          <a:prstGeom prst="rect">
            <a:avLst/>
          </a:prstGeom>
          <a:noFill/>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3155546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D7B34F6D-169F-B849-AD06-F630930A35A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0CEFC9D3-8783-8942-94C8-33F85C5F746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531469F3-FDE3-9A41-A197-186623E0208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80" name="Titre 1">
            <a:extLst>
              <a:ext uri="{FF2B5EF4-FFF2-40B4-BE49-F238E27FC236}">
                <a16:creationId xmlns:a16="http://schemas.microsoft.com/office/drawing/2014/main" id="{20820C9D-B621-224B-A520-A59B7D702C6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Froukje Sosef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1" name="Titre 1">
            <a:extLst>
              <a:ext uri="{FF2B5EF4-FFF2-40B4-BE49-F238E27FC236}">
                <a16:creationId xmlns:a16="http://schemas.microsoft.com/office/drawing/2014/main" id="{41C98CC4-6A78-4341-B988-841D5A458770}"/>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2" name="Group 81">
            <a:extLst>
              <a:ext uri="{FF2B5EF4-FFF2-40B4-BE49-F238E27FC236}">
                <a16:creationId xmlns:a16="http://schemas.microsoft.com/office/drawing/2014/main" id="{978AFD4D-1CFE-2142-9F05-6143E1B8FBDC}"/>
              </a:ext>
            </a:extLst>
          </p:cNvPr>
          <p:cNvGrpSpPr/>
          <p:nvPr userDrawn="1"/>
        </p:nvGrpSpPr>
        <p:grpSpPr>
          <a:xfrm>
            <a:off x="418902" y="3063588"/>
            <a:ext cx="356400" cy="356400"/>
            <a:chOff x="761970" y="3386221"/>
            <a:chExt cx="356400" cy="356400"/>
          </a:xfrm>
        </p:grpSpPr>
        <p:sp>
          <p:nvSpPr>
            <p:cNvPr id="83" name="Oval 82">
              <a:extLst>
                <a:ext uri="{FF2B5EF4-FFF2-40B4-BE49-F238E27FC236}">
                  <a16:creationId xmlns:a16="http://schemas.microsoft.com/office/drawing/2014/main" id="{F62D8295-B053-1D42-8A46-926D2AB891C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84" name="Graphic 83" descr="Speaker Phone">
              <a:extLst>
                <a:ext uri="{FF2B5EF4-FFF2-40B4-BE49-F238E27FC236}">
                  <a16:creationId xmlns:a16="http://schemas.microsoft.com/office/drawing/2014/main" id="{E7F67E51-3AF5-164A-850C-6F54D30EE2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5" name="Oval 84">
            <a:extLst>
              <a:ext uri="{FF2B5EF4-FFF2-40B4-BE49-F238E27FC236}">
                <a16:creationId xmlns:a16="http://schemas.microsoft.com/office/drawing/2014/main" id="{CFACD35C-D412-F844-A5CF-AE2CEB603165}"/>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86" name="Graphic 85" descr="Envelope">
            <a:extLst>
              <a:ext uri="{FF2B5EF4-FFF2-40B4-BE49-F238E27FC236}">
                <a16:creationId xmlns:a16="http://schemas.microsoft.com/office/drawing/2014/main" id="{BBAF789F-CC55-7843-8A7D-0CE4E57FD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7" name="Group 86">
            <a:extLst>
              <a:ext uri="{FF2B5EF4-FFF2-40B4-BE49-F238E27FC236}">
                <a16:creationId xmlns:a16="http://schemas.microsoft.com/office/drawing/2014/main" id="{838538B3-ACA7-1C47-9194-B3E528397A68}"/>
              </a:ext>
            </a:extLst>
          </p:cNvPr>
          <p:cNvGrpSpPr/>
          <p:nvPr userDrawn="1"/>
        </p:nvGrpSpPr>
        <p:grpSpPr>
          <a:xfrm>
            <a:off x="423995" y="4414481"/>
            <a:ext cx="356400" cy="356400"/>
            <a:chOff x="761970" y="3386221"/>
            <a:chExt cx="356400" cy="356400"/>
          </a:xfrm>
        </p:grpSpPr>
        <p:sp>
          <p:nvSpPr>
            <p:cNvPr id="88" name="Oval 87">
              <a:extLst>
                <a:ext uri="{FF2B5EF4-FFF2-40B4-BE49-F238E27FC236}">
                  <a16:creationId xmlns:a16="http://schemas.microsoft.com/office/drawing/2014/main" id="{D488D8A0-F335-5B4A-8D91-8847DE358EA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89" name="Graphic 88" descr="Speaker Phone">
              <a:extLst>
                <a:ext uri="{FF2B5EF4-FFF2-40B4-BE49-F238E27FC236}">
                  <a16:creationId xmlns:a16="http://schemas.microsoft.com/office/drawing/2014/main" id="{2D861ED1-685E-5347-8ED6-CFA2453EAE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90" name="Oval 89">
            <a:extLst>
              <a:ext uri="{FF2B5EF4-FFF2-40B4-BE49-F238E27FC236}">
                <a16:creationId xmlns:a16="http://schemas.microsoft.com/office/drawing/2014/main" id="{D97A7411-4A9B-E94E-953D-5E61B7AB5A9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91" name="Graphic 90" descr="Envelope">
            <a:extLst>
              <a:ext uri="{FF2B5EF4-FFF2-40B4-BE49-F238E27FC236}">
                <a16:creationId xmlns:a16="http://schemas.microsoft.com/office/drawing/2014/main" id="{C9CBA8DE-412D-AF4F-AD99-CD5D5274A66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2" name="Titre 1">
            <a:extLst>
              <a:ext uri="{FF2B5EF4-FFF2-40B4-BE49-F238E27FC236}">
                <a16:creationId xmlns:a16="http://schemas.microsoft.com/office/drawing/2014/main" id="{2637EA75-11EF-BB40-93E1-391A2C6DE45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3" name="Titre 1">
            <a:extLst>
              <a:ext uri="{FF2B5EF4-FFF2-40B4-BE49-F238E27FC236}">
                <a16:creationId xmlns:a16="http://schemas.microsoft.com/office/drawing/2014/main" id="{E151920A-6F7C-3340-8881-D4F607BC71C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5" name="Rounded Rectangle 94">
            <a:extLst>
              <a:ext uri="{FF2B5EF4-FFF2-40B4-BE49-F238E27FC236}">
                <a16:creationId xmlns:a16="http://schemas.microsoft.com/office/drawing/2014/main" id="{5E803296-C5CE-6B44-B1E7-3B2F982CBC62}"/>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ounded Rectangle 95">
            <a:extLst>
              <a:ext uri="{FF2B5EF4-FFF2-40B4-BE49-F238E27FC236}">
                <a16:creationId xmlns:a16="http://schemas.microsoft.com/office/drawing/2014/main" id="{3BD0B889-8527-9041-B358-594545046F04}"/>
              </a:ext>
            </a:extLst>
          </p:cNvPr>
          <p:cNvSpPr/>
          <p:nvPr userDrawn="1"/>
        </p:nvSpPr>
        <p:spPr>
          <a:xfrm>
            <a:off x="3374938"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2268EB97-45F8-B343-B503-E0FC380655F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@GU Nurses CONNECT</a:t>
            </a:r>
          </a:p>
        </p:txBody>
      </p:sp>
      <p:sp>
        <p:nvSpPr>
          <p:cNvPr id="98" name="TextBox 97">
            <a:extLst>
              <a:ext uri="{FF2B5EF4-FFF2-40B4-BE49-F238E27FC236}">
                <a16:creationId xmlns:a16="http://schemas.microsoft.com/office/drawing/2014/main" id="{417B239F-6BE6-9D4A-9ADD-099EB1028BD0}"/>
              </a:ext>
            </a:extLst>
          </p:cNvPr>
          <p:cNvSpPr txBox="1"/>
          <p:nvPr userDrawn="1"/>
        </p:nvSpPr>
        <p:spPr>
          <a:xfrm>
            <a:off x="3795912"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@GU Nurses CONNECT</a:t>
            </a:r>
          </a:p>
        </p:txBody>
      </p:sp>
      <p:sp>
        <p:nvSpPr>
          <p:cNvPr id="99" name="Rectangle 98">
            <a:hlinkClick r:id="rId6"/>
            <a:extLst>
              <a:ext uri="{FF2B5EF4-FFF2-40B4-BE49-F238E27FC236}">
                <a16:creationId xmlns:a16="http://schemas.microsoft.com/office/drawing/2014/main" id="{65D2E73D-2CB5-5A46-BBAF-029E47325CBD}"/>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Rectangle 99">
            <a:hlinkClick r:id="rId6"/>
            <a:extLst>
              <a:ext uri="{FF2B5EF4-FFF2-40B4-BE49-F238E27FC236}">
                <a16:creationId xmlns:a16="http://schemas.microsoft.com/office/drawing/2014/main" id="{B57CFF9B-6A5C-BD4D-AF50-FBB04BD13422}"/>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a:hlinkClick r:id="rId6"/>
            <a:extLst>
              <a:ext uri="{FF2B5EF4-FFF2-40B4-BE49-F238E27FC236}">
                <a16:creationId xmlns:a16="http://schemas.microsoft.com/office/drawing/2014/main" id="{DE548D93-61C1-5E45-81F2-911C298B6873}"/>
              </a:ext>
            </a:extLst>
          </p:cNvPr>
          <p:cNvSpPr/>
          <p:nvPr userDrawn="1"/>
        </p:nvSpPr>
        <p:spPr>
          <a:xfrm>
            <a:off x="403163" y="5505186"/>
            <a:ext cx="279061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0F307459-F72C-C74C-A689-08DC761A624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A1E2FE8C-AC3E-EC47-9867-9BFA114290CE}"/>
              </a:ext>
            </a:extLst>
          </p:cNvPr>
          <p:cNvSpPr txBox="1"/>
          <p:nvPr userDrawn="1"/>
        </p:nvSpPr>
        <p:spPr>
          <a:xfrm>
            <a:off x="805458" y="6013567"/>
            <a:ext cx="1914369" cy="424732"/>
          </a:xfrm>
          <a:prstGeom prst="rect">
            <a:avLst/>
          </a:prstGeom>
          <a:noFill/>
          <a:ln>
            <a:noFill/>
          </a:ln>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gunursesconnect.info</a:t>
            </a:r>
          </a:p>
        </p:txBody>
      </p:sp>
      <p:sp>
        <p:nvSpPr>
          <p:cNvPr id="104" name="Rectangle 103">
            <a:hlinkClick r:id="rId6"/>
            <a:extLst>
              <a:ext uri="{FF2B5EF4-FFF2-40B4-BE49-F238E27FC236}">
                <a16:creationId xmlns:a16="http://schemas.microsoft.com/office/drawing/2014/main" id="{41AD03D9-5C82-4246-A91F-2E3E5B587EC1}"/>
              </a:ext>
            </a:extLst>
          </p:cNvPr>
          <p:cNvSpPr/>
          <p:nvPr userDrawn="1"/>
        </p:nvSpPr>
        <p:spPr>
          <a:xfrm>
            <a:off x="391317" y="6028338"/>
            <a:ext cx="20283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D667FEFD-3109-A94B-A4A0-95D24EF8C36B}"/>
              </a:ext>
            </a:extLst>
          </p:cNvPr>
          <p:cNvSpPr txBox="1"/>
          <p:nvPr userDrawn="1"/>
        </p:nvSpPr>
        <p:spPr>
          <a:xfrm>
            <a:off x="3795725"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@gunursesconnect</a:t>
            </a:r>
          </a:p>
        </p:txBody>
      </p:sp>
      <p:sp>
        <p:nvSpPr>
          <p:cNvPr id="106" name="Rectangle 105">
            <a:hlinkClick r:id="rId6"/>
            <a:extLst>
              <a:ext uri="{FF2B5EF4-FFF2-40B4-BE49-F238E27FC236}">
                <a16:creationId xmlns:a16="http://schemas.microsoft.com/office/drawing/2014/main" id="{57817C98-19A5-C24A-B9C8-5CA0C30FE3E2}"/>
              </a:ext>
            </a:extLst>
          </p:cNvPr>
          <p:cNvSpPr/>
          <p:nvPr userDrawn="1"/>
        </p:nvSpPr>
        <p:spPr>
          <a:xfrm>
            <a:off x="3355213" y="603786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ounded Rectangle 106">
            <a:extLst>
              <a:ext uri="{FF2B5EF4-FFF2-40B4-BE49-F238E27FC236}">
                <a16:creationId xmlns:a16="http://schemas.microsoft.com/office/drawing/2014/main" id="{CA04913D-2005-6F41-827E-246D70185034}"/>
              </a:ext>
            </a:extLst>
          </p:cNvPr>
          <p:cNvSpPr/>
          <p:nvPr userDrawn="1"/>
        </p:nvSpPr>
        <p:spPr>
          <a:xfrm>
            <a:off x="3379368"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a:hlinkClick r:id="rId6"/>
            <a:extLst>
              <a:ext uri="{FF2B5EF4-FFF2-40B4-BE49-F238E27FC236}">
                <a16:creationId xmlns:a16="http://schemas.microsoft.com/office/drawing/2014/main" id="{23B4A984-F97F-034C-BDFE-7446EDD6A11F}"/>
              </a:ext>
            </a:extLst>
          </p:cNvPr>
          <p:cNvSpPr/>
          <p:nvPr userDrawn="1"/>
        </p:nvSpPr>
        <p:spPr>
          <a:xfrm>
            <a:off x="3335387" y="5512132"/>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9" name="Picture 2" descr="Linkedin logo logo website icon - Popular Social Media Flat">
            <a:extLst>
              <a:ext uri="{FF2B5EF4-FFF2-40B4-BE49-F238E27FC236}">
                <a16:creationId xmlns:a16="http://schemas.microsoft.com/office/drawing/2014/main" id="{DB4386FB-ACD7-0240-870A-2610FDF2FD88}"/>
              </a:ext>
            </a:extLst>
          </p:cNvPr>
          <p:cNvPicPr>
            <a:picLocks noChangeAspect="1" noChangeArrowheads="1"/>
          </p:cNvPicPr>
          <p:nvPr userDrawn="1"/>
        </p:nvPicPr>
        <p:blipFill>
          <a:blip r:embed="rId7">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World">
            <a:extLst>
              <a:ext uri="{FF2B5EF4-FFF2-40B4-BE49-F238E27FC236}">
                <a16:creationId xmlns:a16="http://schemas.microsoft.com/office/drawing/2014/main" id="{84CCAC45-A37D-F146-980D-CBCCF2B9A52D}"/>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7989" y="6070903"/>
            <a:ext cx="306593" cy="306593"/>
          </a:xfrm>
          <a:prstGeom prst="rect">
            <a:avLst/>
          </a:prstGeom>
        </p:spPr>
      </p:pic>
      <p:pic>
        <p:nvPicPr>
          <p:cNvPr id="111" name="Picture 4" descr="Vimeo Icon Logo - Free vector graphic on Pixabay">
            <a:extLst>
              <a:ext uri="{FF2B5EF4-FFF2-40B4-BE49-F238E27FC236}">
                <a16:creationId xmlns:a16="http://schemas.microsoft.com/office/drawing/2014/main" id="{5430F43F-0D7A-5F46-9501-2E3F92F29B8B}"/>
              </a:ext>
            </a:extLst>
          </p:cNvPr>
          <p:cNvPicPr>
            <a:picLocks noChangeAspect="1" noChangeArrowheads="1"/>
          </p:cNvPicPr>
          <p:nvPr userDrawn="1"/>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2534"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Free White Twitter Icon - Download White Twitter Icon">
            <a:extLst>
              <a:ext uri="{FF2B5EF4-FFF2-40B4-BE49-F238E27FC236}">
                <a16:creationId xmlns:a16="http://schemas.microsoft.com/office/drawing/2014/main" id="{C4950CCB-3B88-4D40-ABEB-B052560A77B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417654"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D6640601-7BB7-CC40-9DDC-2C91B1547114}"/>
              </a:ext>
            </a:extLst>
          </p:cNvPr>
          <p:cNvPicPr>
            <a:picLocks noChangeAspect="1"/>
          </p:cNvPicPr>
          <p:nvPr userDrawn="1"/>
        </p:nvPicPr>
        <p:blipFill>
          <a:blip r:embed="rId13"/>
          <a:stretch>
            <a:fillRect/>
          </a:stretch>
        </p:blipFill>
        <p:spPr>
          <a:xfrm>
            <a:off x="475066" y="698684"/>
            <a:ext cx="2337165" cy="809606"/>
          </a:xfrm>
          <a:prstGeom prst="rect">
            <a:avLst/>
          </a:prstGeom>
        </p:spPr>
      </p:pic>
      <p:pic>
        <p:nvPicPr>
          <p:cNvPr id="40" name="Picture 39" descr="Diagram&#10;&#10;Description automatically generated">
            <a:extLst>
              <a:ext uri="{FF2B5EF4-FFF2-40B4-BE49-F238E27FC236}">
                <a16:creationId xmlns:a16="http://schemas.microsoft.com/office/drawing/2014/main" id="{45C17EFA-1E7B-114A-9A4F-8FD800C6FEB4}"/>
              </a:ext>
            </a:extLst>
          </p:cNvPr>
          <p:cNvPicPr>
            <a:picLocks noChangeAspect="1"/>
          </p:cNvPicPr>
          <p:nvPr userDrawn="1"/>
        </p:nvPicPr>
        <p:blipFill rotWithShape="1">
          <a:blip r:embed="rId14"/>
          <a:srcRect t="13294" r="38941"/>
          <a:stretch/>
        </p:blipFill>
        <p:spPr>
          <a:xfrm>
            <a:off x="6769699" y="-1"/>
            <a:ext cx="5422301" cy="6181375"/>
          </a:xfrm>
          <a:prstGeom prst="rect">
            <a:avLst/>
          </a:prstGeom>
        </p:spPr>
      </p:pic>
    </p:spTree>
    <p:extLst>
      <p:ext uri="{BB962C8B-B14F-4D97-AF65-F5344CB8AC3E}">
        <p14:creationId xmlns:p14="http://schemas.microsoft.com/office/powerpoint/2010/main" val="28139290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id="{65EA2979-EBF7-DD49-A3DF-39B0B7C95B93}"/>
              </a:ext>
            </a:extLst>
          </p:cNvPr>
          <p:cNvPicPr>
            <a:picLocks noChangeAspect="1"/>
          </p:cNvPicPr>
          <p:nvPr userDrawn="1"/>
        </p:nvPicPr>
        <p:blipFill>
          <a:blip r:embed="rId20"/>
          <a:stretch>
            <a:fillRect/>
          </a:stretch>
        </p:blipFill>
        <p:spPr>
          <a:xfrm>
            <a:off x="10082208" y="349251"/>
            <a:ext cx="1617667" cy="5603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 id="2147483683" r:id="rId18"/>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id="{65EA2979-EBF7-DD49-A3DF-39B0B7C95B93}"/>
              </a:ext>
            </a:extLst>
          </p:cNvPr>
          <p:cNvPicPr>
            <a:picLocks noChangeAspect="1"/>
          </p:cNvPicPr>
          <p:nvPr userDrawn="1"/>
        </p:nvPicPr>
        <p:blipFill>
          <a:blip r:embed="rId15"/>
          <a:stretch>
            <a:fillRect/>
          </a:stretch>
        </p:blipFill>
        <p:spPr>
          <a:xfrm>
            <a:off x="10082208" y="349251"/>
            <a:ext cx="1617667" cy="560368"/>
          </a:xfrm>
          <a:prstGeom prst="rect">
            <a:avLst/>
          </a:prstGeom>
        </p:spPr>
      </p:pic>
    </p:spTree>
    <p:extLst>
      <p:ext uri="{BB962C8B-B14F-4D97-AF65-F5344CB8AC3E}">
        <p14:creationId xmlns:p14="http://schemas.microsoft.com/office/powerpoint/2010/main" val="803125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CFE2BA-E892-425C-A118-5F2FF413B713}"/>
              </a:ext>
            </a:extLst>
          </p:cNvPr>
          <p:cNvSpPr>
            <a:spLocks noGrp="1"/>
          </p:cNvSpPr>
          <p:nvPr>
            <p:ph type="body" idx="1"/>
          </p:nvPr>
        </p:nvSpPr>
        <p:spPr>
          <a:xfrm>
            <a:off x="619200" y="702616"/>
            <a:ext cx="10972800" cy="702470"/>
          </a:xfrm>
        </p:spPr>
        <p:txBody>
          <a:bodyPr/>
          <a:lstStyle/>
          <a:p>
            <a:r>
              <a:rPr lang="en-GB" dirty="0"/>
              <a:t>Overall survival results</a:t>
            </a:r>
          </a:p>
        </p:txBody>
      </p:sp>
      <p:graphicFrame>
        <p:nvGraphicFramePr>
          <p:cNvPr id="10" name="Table 10">
            <a:extLst>
              <a:ext uri="{FF2B5EF4-FFF2-40B4-BE49-F238E27FC236}">
                <a16:creationId xmlns:a16="http://schemas.microsoft.com/office/drawing/2014/main" id="{69B2CC34-C49E-416B-98F8-345CCBAC294B}"/>
              </a:ext>
            </a:extLst>
          </p:cNvPr>
          <p:cNvGraphicFramePr>
            <a:graphicFrameLocks noGrp="1"/>
          </p:cNvGraphicFramePr>
          <p:nvPr>
            <p:ph sz="quarter" idx="12"/>
            <p:extLst>
              <p:ext uri="{D42A27DB-BD31-4B8C-83A1-F6EECF244321}">
                <p14:modId xmlns:p14="http://schemas.microsoft.com/office/powerpoint/2010/main" val="3583551974"/>
              </p:ext>
            </p:extLst>
          </p:nvPr>
        </p:nvGraphicFramePr>
        <p:xfrm>
          <a:off x="628728" y="1092226"/>
          <a:ext cx="10963272" cy="4476040"/>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858646007"/>
                    </a:ext>
                  </a:extLst>
                </a:gridCol>
                <a:gridCol w="1827212">
                  <a:extLst>
                    <a:ext uri="{9D8B030D-6E8A-4147-A177-3AD203B41FA5}">
                      <a16:colId xmlns:a16="http://schemas.microsoft.com/office/drawing/2014/main" val="3483492434"/>
                    </a:ext>
                  </a:extLst>
                </a:gridCol>
                <a:gridCol w="732623">
                  <a:extLst>
                    <a:ext uri="{9D8B030D-6E8A-4147-A177-3AD203B41FA5}">
                      <a16:colId xmlns:a16="http://schemas.microsoft.com/office/drawing/2014/main" val="3125085276"/>
                    </a:ext>
                  </a:extLst>
                </a:gridCol>
                <a:gridCol w="3537916">
                  <a:extLst>
                    <a:ext uri="{9D8B030D-6E8A-4147-A177-3AD203B41FA5}">
                      <a16:colId xmlns:a16="http://schemas.microsoft.com/office/drawing/2014/main" val="3996116839"/>
                    </a:ext>
                  </a:extLst>
                </a:gridCol>
                <a:gridCol w="1211097">
                  <a:extLst>
                    <a:ext uri="{9D8B030D-6E8A-4147-A177-3AD203B41FA5}">
                      <a16:colId xmlns:a16="http://schemas.microsoft.com/office/drawing/2014/main" val="945487671"/>
                    </a:ext>
                  </a:extLst>
                </a:gridCol>
                <a:gridCol w="1827212">
                  <a:extLst>
                    <a:ext uri="{9D8B030D-6E8A-4147-A177-3AD203B41FA5}">
                      <a16:colId xmlns:a16="http://schemas.microsoft.com/office/drawing/2014/main" val="1395233556"/>
                    </a:ext>
                  </a:extLst>
                </a:gridCol>
              </a:tblGrid>
              <a:tr h="330340">
                <a:tc>
                  <a:txBody>
                    <a:bodyPr/>
                    <a:lstStyle/>
                    <a:p>
                      <a:r>
                        <a:rPr lang="en-GB" sz="1200" dirty="0"/>
                        <a:t>Study</a:t>
                      </a:r>
                    </a:p>
                  </a:txBody>
                  <a:tcPr/>
                </a:tc>
                <a:tc>
                  <a:txBody>
                    <a:bodyPr/>
                    <a:lstStyle/>
                    <a:p>
                      <a:pPr algn="ctr"/>
                      <a:r>
                        <a:rPr lang="en-GB" sz="1200" dirty="0"/>
                        <a:t>Treatments</a:t>
                      </a:r>
                    </a:p>
                  </a:txBody>
                  <a:tcPr/>
                </a:tc>
                <a:tc>
                  <a:txBody>
                    <a:bodyPr/>
                    <a:lstStyle/>
                    <a:p>
                      <a:pPr algn="ctr"/>
                      <a:r>
                        <a:rPr lang="en-GB" sz="1200" dirty="0"/>
                        <a:t>N</a:t>
                      </a:r>
                    </a:p>
                  </a:txBody>
                  <a:tcPr/>
                </a:tc>
                <a:tc>
                  <a:txBody>
                    <a:bodyPr/>
                    <a:lstStyle/>
                    <a:p>
                      <a:pPr algn="ctr"/>
                      <a:r>
                        <a:rPr lang="en-GB" sz="1200" dirty="0"/>
                        <a:t>Population</a:t>
                      </a:r>
                    </a:p>
                  </a:txBody>
                  <a:tcPr/>
                </a:tc>
                <a:tc>
                  <a:txBody>
                    <a:bodyPr/>
                    <a:lstStyle/>
                    <a:p>
                      <a:pPr algn="ctr"/>
                      <a:r>
                        <a:rPr lang="en-GB" sz="1200" dirty="0"/>
                        <a:t>HR</a:t>
                      </a:r>
                    </a:p>
                  </a:txBody>
                  <a:tcPr/>
                </a:tc>
                <a:tc>
                  <a:txBody>
                    <a:bodyPr/>
                    <a:lstStyle/>
                    <a:p>
                      <a:pPr algn="ctr"/>
                      <a:r>
                        <a:rPr lang="en-GB" sz="1200" dirty="0"/>
                        <a:t>95% CI; p value</a:t>
                      </a:r>
                    </a:p>
                  </a:txBody>
                  <a:tcPr/>
                </a:tc>
                <a:extLst>
                  <a:ext uri="{0D108BD9-81ED-4DB2-BD59-A6C34878D82A}">
                    <a16:rowId xmlns:a16="http://schemas.microsoft.com/office/drawing/2014/main" val="1840914539"/>
                  </a:ext>
                </a:extLst>
              </a:tr>
              <a:tr h="400993">
                <a:tc>
                  <a:txBody>
                    <a:bodyPr/>
                    <a:lstStyle/>
                    <a:p>
                      <a:r>
                        <a:rPr lang="en-GB" sz="1100" dirty="0"/>
                        <a:t>TAX 327</a:t>
                      </a:r>
                      <a:r>
                        <a:rPr lang="en-GB" sz="1100" baseline="30000" dirty="0"/>
                        <a:t>1</a:t>
                      </a:r>
                    </a:p>
                  </a:txBody>
                  <a:tcPr/>
                </a:tc>
                <a:tc>
                  <a:txBody>
                    <a:bodyPr/>
                    <a:lstStyle/>
                    <a:p>
                      <a:pPr algn="ctr"/>
                      <a:r>
                        <a:rPr lang="en-GB" sz="1100" dirty="0"/>
                        <a:t>Docetaxel</a:t>
                      </a:r>
                      <a:r>
                        <a:rPr lang="en-GB" sz="1100" baseline="30000" dirty="0"/>
                        <a:t>a</a:t>
                      </a:r>
                      <a:r>
                        <a:rPr lang="en-GB" sz="1100" dirty="0"/>
                        <a:t>/prednisone vs </a:t>
                      </a:r>
                      <a:r>
                        <a:rPr lang="en-GB" sz="1100" kern="1200" dirty="0">
                          <a:solidFill>
                            <a:schemeClr val="dk1"/>
                          </a:solidFill>
                          <a:latin typeface="+mn-lt"/>
                          <a:ea typeface="+mn-ea"/>
                          <a:cs typeface="+mn-cs"/>
                        </a:rPr>
                        <a:t>mitoxantrone/prednisone</a:t>
                      </a:r>
                    </a:p>
                  </a:txBody>
                  <a:tcPr/>
                </a:tc>
                <a:tc>
                  <a:txBody>
                    <a:bodyPr/>
                    <a:lstStyle/>
                    <a:p>
                      <a:pPr algn="ctr"/>
                      <a:r>
                        <a:rPr lang="en-GB" sz="1100" dirty="0"/>
                        <a:t>1,006</a:t>
                      </a:r>
                    </a:p>
                  </a:txBody>
                  <a:tcPr/>
                </a:tc>
                <a:tc>
                  <a:txBody>
                    <a:bodyPr/>
                    <a:lstStyle/>
                    <a:p>
                      <a:pPr algn="ctr"/>
                      <a:r>
                        <a:rPr lang="en-GB" sz="1100" dirty="0"/>
                        <a:t>mCRPC</a:t>
                      </a:r>
                    </a:p>
                  </a:txBody>
                  <a:tcPr/>
                </a:tc>
                <a:tc>
                  <a:txBody>
                    <a:bodyPr/>
                    <a:lstStyle/>
                    <a:p>
                      <a:pPr algn="ctr"/>
                      <a:r>
                        <a:rPr lang="en-GB" sz="1100" dirty="0"/>
                        <a:t>0.76</a:t>
                      </a:r>
                    </a:p>
                  </a:txBody>
                  <a:tcPr/>
                </a:tc>
                <a:tc>
                  <a:txBody>
                    <a:bodyPr/>
                    <a:lstStyle/>
                    <a:p>
                      <a:pPr algn="ctr"/>
                      <a:r>
                        <a:rPr lang="en-GB" sz="1100" dirty="0"/>
                        <a:t>0.62-0.95; p=0.009</a:t>
                      </a:r>
                    </a:p>
                  </a:txBody>
                  <a:tcPr/>
                </a:tc>
                <a:extLst>
                  <a:ext uri="{0D108BD9-81ED-4DB2-BD59-A6C34878D82A}">
                    <a16:rowId xmlns:a16="http://schemas.microsoft.com/office/drawing/2014/main" val="4111347027"/>
                  </a:ext>
                </a:extLst>
              </a:tr>
              <a:tr h="330340">
                <a:tc>
                  <a:txBody>
                    <a:bodyPr/>
                    <a:lstStyle/>
                    <a:p>
                      <a:r>
                        <a:rPr lang="en-GB" sz="1100" dirty="0"/>
                        <a:t>TROPIC</a:t>
                      </a:r>
                      <a:r>
                        <a:rPr lang="en-GB" sz="1100" baseline="30000" dirty="0"/>
                        <a:t>2</a:t>
                      </a:r>
                    </a:p>
                  </a:txBody>
                  <a:tcPr/>
                </a:tc>
                <a:tc>
                  <a:txBody>
                    <a:bodyPr/>
                    <a:lstStyle/>
                    <a:p>
                      <a:pPr algn="ctr"/>
                      <a:r>
                        <a:rPr lang="en-GB" sz="1100" dirty="0"/>
                        <a:t>Cabazitaxel/prednisone vs </a:t>
                      </a:r>
                      <a:r>
                        <a:rPr lang="en-GB" sz="1100" kern="1200" dirty="0">
                          <a:solidFill>
                            <a:schemeClr val="dk1"/>
                          </a:solidFill>
                          <a:latin typeface="+mn-lt"/>
                          <a:ea typeface="+mn-ea"/>
                          <a:cs typeface="+mn-cs"/>
                        </a:rPr>
                        <a:t>mitoxantrone</a:t>
                      </a:r>
                      <a:r>
                        <a:rPr lang="en-GB" sz="1100" dirty="0"/>
                        <a:t>/prednisone</a:t>
                      </a:r>
                    </a:p>
                  </a:txBody>
                  <a:tcPr/>
                </a:tc>
                <a:tc>
                  <a:txBody>
                    <a:bodyPr/>
                    <a:lstStyle/>
                    <a:p>
                      <a:pPr algn="ctr"/>
                      <a:r>
                        <a:rPr lang="en-GB" sz="1100" dirty="0"/>
                        <a:t>755</a:t>
                      </a:r>
                    </a:p>
                  </a:txBody>
                  <a:tcPr/>
                </a:tc>
                <a:tc>
                  <a:txBody>
                    <a:bodyPr/>
                    <a:lstStyle/>
                    <a:p>
                      <a:pPr algn="ctr"/>
                      <a:r>
                        <a:rPr lang="en-GB" sz="1100" dirty="0"/>
                        <a:t>mCRPC (post docetaxel)</a:t>
                      </a:r>
                    </a:p>
                  </a:txBody>
                  <a:tcPr/>
                </a:tc>
                <a:tc>
                  <a:txBody>
                    <a:bodyPr/>
                    <a:lstStyle/>
                    <a:p>
                      <a:pPr algn="ctr"/>
                      <a:r>
                        <a:rPr lang="en-GB" sz="1100" dirty="0"/>
                        <a:t>0.70</a:t>
                      </a:r>
                    </a:p>
                  </a:txBody>
                  <a:tcPr/>
                </a:tc>
                <a:tc>
                  <a:txBody>
                    <a:bodyPr/>
                    <a:lstStyle/>
                    <a:p>
                      <a:pPr algn="ctr"/>
                      <a:r>
                        <a:rPr lang="en-GB" sz="1100" dirty="0"/>
                        <a:t>0.59-0.83; p&lt;0.0001</a:t>
                      </a:r>
                    </a:p>
                  </a:txBody>
                  <a:tcPr/>
                </a:tc>
                <a:extLst>
                  <a:ext uri="{0D108BD9-81ED-4DB2-BD59-A6C34878D82A}">
                    <a16:rowId xmlns:a16="http://schemas.microsoft.com/office/drawing/2014/main" val="1531358700"/>
                  </a:ext>
                </a:extLst>
              </a:tr>
              <a:tr h="400993">
                <a:tc>
                  <a:txBody>
                    <a:bodyPr/>
                    <a:lstStyle/>
                    <a:p>
                      <a:r>
                        <a:rPr lang="en-GB" sz="1100" dirty="0"/>
                        <a:t>COU-AA-301</a:t>
                      </a:r>
                      <a:r>
                        <a:rPr lang="en-GB" sz="1100" baseline="30000" dirty="0"/>
                        <a:t>3</a:t>
                      </a:r>
                    </a:p>
                  </a:txBody>
                  <a:tcPr/>
                </a:tc>
                <a:tc>
                  <a:txBody>
                    <a:bodyPr/>
                    <a:lstStyle/>
                    <a:p>
                      <a:pPr algn="ctr"/>
                      <a:r>
                        <a:rPr lang="en-GB" sz="1100" dirty="0"/>
                        <a:t>Abiraterone/prednisone vs prednisone</a:t>
                      </a:r>
                    </a:p>
                  </a:txBody>
                  <a:tcPr/>
                </a:tc>
                <a:tc>
                  <a:txBody>
                    <a:bodyPr/>
                    <a:lstStyle/>
                    <a:p>
                      <a:pPr algn="ctr"/>
                      <a:r>
                        <a:rPr lang="en-GB" sz="1100" dirty="0"/>
                        <a:t>1,195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(post docetaxel)</a:t>
                      </a:r>
                    </a:p>
                  </a:txBody>
                  <a:tcPr/>
                </a:tc>
                <a:tc>
                  <a:txBody>
                    <a:bodyPr/>
                    <a:lstStyle/>
                    <a:p>
                      <a:pPr algn="ctr"/>
                      <a:r>
                        <a:rPr lang="en-GB" sz="1100" kern="1200" dirty="0">
                          <a:solidFill>
                            <a:schemeClr val="dk1"/>
                          </a:solidFill>
                          <a:latin typeface="+mn-lt"/>
                          <a:ea typeface="+mn-ea"/>
                          <a:cs typeface="+mn-cs"/>
                        </a:rPr>
                        <a:t>0.74</a:t>
                      </a:r>
                    </a:p>
                  </a:txBody>
                  <a:tcPr/>
                </a:tc>
                <a:tc>
                  <a:txBody>
                    <a:bodyPr/>
                    <a:lstStyle/>
                    <a:p>
                      <a:pPr algn="ctr"/>
                      <a:r>
                        <a:rPr lang="it-IT" sz="1100" kern="1200" dirty="0">
                          <a:solidFill>
                            <a:schemeClr val="dk1"/>
                          </a:solidFill>
                          <a:latin typeface="+mn-lt"/>
                          <a:ea typeface="+mn-ea"/>
                          <a:cs typeface="+mn-cs"/>
                        </a:rPr>
                        <a:t>0.64</a:t>
                      </a:r>
                      <a:r>
                        <a:rPr lang="en-GB" sz="1100" dirty="0"/>
                        <a:t>-</a:t>
                      </a:r>
                      <a:r>
                        <a:rPr lang="it-IT" sz="1100" kern="1200" dirty="0">
                          <a:solidFill>
                            <a:schemeClr val="dk1"/>
                          </a:solidFill>
                          <a:latin typeface="+mn-lt"/>
                          <a:ea typeface="+mn-ea"/>
                          <a:cs typeface="+mn-cs"/>
                        </a:rPr>
                        <a:t>0.86; p&lt;0.0001</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3463478633"/>
                  </a:ext>
                </a:extLst>
              </a:tr>
              <a:tr h="4009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COU-AA-302</a:t>
                      </a:r>
                      <a:r>
                        <a:rPr lang="en-GB" sz="1100" baseline="30000" dirty="0"/>
                        <a:t>4</a:t>
                      </a:r>
                    </a:p>
                  </a:txBody>
                  <a:tcPr/>
                </a:tc>
                <a:tc>
                  <a:txBody>
                    <a:bodyPr/>
                    <a:lstStyle/>
                    <a:p>
                      <a:pPr algn="ctr"/>
                      <a:r>
                        <a:rPr lang="en-GB" sz="1100" dirty="0"/>
                        <a:t>Abiraterone/prednisone vs prednisone</a:t>
                      </a:r>
                    </a:p>
                  </a:txBody>
                  <a:tcPr/>
                </a:tc>
                <a:tc>
                  <a:txBody>
                    <a:bodyPr/>
                    <a:lstStyle/>
                    <a:p>
                      <a:pPr algn="ctr"/>
                      <a:r>
                        <a:rPr lang="en-GB" sz="1100" dirty="0"/>
                        <a:t>1,088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(pre docetaxel)</a:t>
                      </a:r>
                    </a:p>
                  </a:txBody>
                  <a:tcPr/>
                </a:tc>
                <a:tc>
                  <a:txBody>
                    <a:bodyPr/>
                    <a:lstStyle/>
                    <a:p>
                      <a:pPr algn="ctr"/>
                      <a:r>
                        <a:rPr lang="en-GB" sz="1100" dirty="0"/>
                        <a:t>0.81</a:t>
                      </a:r>
                    </a:p>
                  </a:txBody>
                  <a:tcPr/>
                </a:tc>
                <a:tc>
                  <a:txBody>
                    <a:bodyPr/>
                    <a:lstStyle/>
                    <a:p>
                      <a:pPr algn="ctr"/>
                      <a:r>
                        <a:rPr lang="it-IT" sz="1100" kern="1200" dirty="0">
                          <a:solidFill>
                            <a:schemeClr val="dk1"/>
                          </a:solidFill>
                          <a:latin typeface="+mn-lt"/>
                          <a:ea typeface="+mn-ea"/>
                          <a:cs typeface="+mn-cs"/>
                        </a:rPr>
                        <a:t>0.70</a:t>
                      </a:r>
                      <a:r>
                        <a:rPr lang="en-GB" sz="1100" dirty="0"/>
                        <a:t>-</a:t>
                      </a:r>
                      <a:r>
                        <a:rPr lang="it-IT" sz="1100" kern="1200" dirty="0">
                          <a:solidFill>
                            <a:schemeClr val="dk1"/>
                          </a:solidFill>
                          <a:latin typeface="+mn-lt"/>
                          <a:ea typeface="+mn-ea"/>
                          <a:cs typeface="+mn-cs"/>
                        </a:rPr>
                        <a:t>0.93; p=0.0033</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2277835310"/>
                  </a:ext>
                </a:extLst>
              </a:tr>
              <a:tr h="330340">
                <a:tc>
                  <a:txBody>
                    <a:bodyPr/>
                    <a:lstStyle/>
                    <a:p>
                      <a:r>
                        <a:rPr lang="en-GB" sz="1100" dirty="0"/>
                        <a:t>PREVAIL</a:t>
                      </a:r>
                      <a:r>
                        <a:rPr lang="en-GB" sz="1100" baseline="30000" dirty="0"/>
                        <a:t>5</a:t>
                      </a:r>
                    </a:p>
                  </a:txBody>
                  <a:tcPr/>
                </a:tc>
                <a:tc>
                  <a:txBody>
                    <a:bodyPr/>
                    <a:lstStyle/>
                    <a:p>
                      <a:pPr algn="ctr"/>
                      <a:r>
                        <a:rPr lang="en-GB" sz="1100" kern="1200" dirty="0">
                          <a:solidFill>
                            <a:schemeClr val="dk1"/>
                          </a:solidFill>
                          <a:latin typeface="+mn-lt"/>
                          <a:ea typeface="+mn-ea"/>
                          <a:cs typeface="+mn-cs"/>
                        </a:rPr>
                        <a:t>Enzalutamide vs placebo</a:t>
                      </a:r>
                    </a:p>
                  </a:txBody>
                  <a:tcPr/>
                </a:tc>
                <a:tc>
                  <a:txBody>
                    <a:bodyPr/>
                    <a:lstStyle/>
                    <a:p>
                      <a:pPr algn="ctr"/>
                      <a:r>
                        <a:rPr lang="en-GB" sz="1100" dirty="0"/>
                        <a:t>1,717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(pre docetaxel)</a:t>
                      </a:r>
                    </a:p>
                  </a:txBody>
                  <a:tcPr/>
                </a:tc>
                <a:tc>
                  <a:txBody>
                    <a:bodyPr/>
                    <a:lstStyle/>
                    <a:p>
                      <a:pPr algn="ctr"/>
                      <a:r>
                        <a:rPr lang="en-GB" sz="1100" dirty="0"/>
                        <a:t>0.71</a:t>
                      </a:r>
                    </a:p>
                  </a:txBody>
                  <a:tcPr/>
                </a:tc>
                <a:tc>
                  <a:txBody>
                    <a:bodyPr/>
                    <a:lstStyle/>
                    <a:p>
                      <a:pPr algn="ctr"/>
                      <a:r>
                        <a:rPr lang="pl-PL" sz="1100" kern="1200" dirty="0">
                          <a:solidFill>
                            <a:schemeClr val="dk1"/>
                          </a:solidFill>
                          <a:latin typeface="+mn-lt"/>
                          <a:ea typeface="+mn-ea"/>
                          <a:cs typeface="+mn-cs"/>
                        </a:rPr>
                        <a:t>0.60</a:t>
                      </a:r>
                      <a:r>
                        <a:rPr lang="en-GB" sz="1100" dirty="0"/>
                        <a:t>-</a:t>
                      </a:r>
                      <a:r>
                        <a:rPr lang="pl-PL" sz="1100" kern="1200" dirty="0">
                          <a:solidFill>
                            <a:schemeClr val="dk1"/>
                          </a:solidFill>
                          <a:latin typeface="+mn-lt"/>
                          <a:ea typeface="+mn-ea"/>
                          <a:cs typeface="+mn-cs"/>
                        </a:rPr>
                        <a:t>0.84; </a:t>
                      </a:r>
                      <a:r>
                        <a:rPr lang="en-GB" sz="1100" kern="1200" dirty="0">
                          <a:solidFill>
                            <a:schemeClr val="dk1"/>
                          </a:solidFill>
                          <a:latin typeface="+mn-lt"/>
                          <a:ea typeface="+mn-ea"/>
                          <a:cs typeface="+mn-cs"/>
                        </a:rPr>
                        <a:t>p</a:t>
                      </a:r>
                      <a:r>
                        <a:rPr lang="pl-PL" sz="1100" kern="1200" dirty="0">
                          <a:solidFill>
                            <a:schemeClr val="dk1"/>
                          </a:solidFill>
                          <a:latin typeface="+mn-lt"/>
                          <a:ea typeface="+mn-ea"/>
                          <a:cs typeface="+mn-cs"/>
                        </a:rPr>
                        <a:t>&lt;0.001</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1671753826"/>
                  </a:ext>
                </a:extLst>
              </a:tr>
              <a:tr h="400993">
                <a:tc>
                  <a:txBody>
                    <a:bodyPr/>
                    <a:lstStyle/>
                    <a:p>
                      <a:r>
                        <a:rPr lang="en-GB" sz="1100" dirty="0"/>
                        <a:t>AFFIRM</a:t>
                      </a:r>
                      <a:r>
                        <a:rPr lang="en-GB" sz="1100" baseline="30000" dirty="0"/>
                        <a:t>6</a:t>
                      </a:r>
                    </a:p>
                  </a:txBody>
                  <a:tcPr/>
                </a:tc>
                <a:tc>
                  <a:txBody>
                    <a:bodyPr/>
                    <a:lstStyle/>
                    <a:p>
                      <a:pPr algn="ctr"/>
                      <a:r>
                        <a:rPr lang="en-GB" sz="1100" kern="1200" dirty="0">
                          <a:solidFill>
                            <a:schemeClr val="dk1"/>
                          </a:solidFill>
                          <a:latin typeface="+mn-lt"/>
                          <a:ea typeface="+mn-ea"/>
                          <a:cs typeface="+mn-cs"/>
                        </a:rPr>
                        <a:t>Enzalutamide vs placebo </a:t>
                      </a:r>
                      <a:br>
                        <a:rPr lang="en-GB" sz="1100" kern="1200" dirty="0">
                          <a:solidFill>
                            <a:schemeClr val="dk1"/>
                          </a:solidFill>
                          <a:latin typeface="+mn-lt"/>
                          <a:ea typeface="+mn-ea"/>
                          <a:cs typeface="+mn-cs"/>
                        </a:rPr>
                      </a:br>
                      <a:r>
                        <a:rPr lang="en-GB" sz="1100" kern="1200" dirty="0">
                          <a:solidFill>
                            <a:schemeClr val="dk1"/>
                          </a:solidFill>
                          <a:latin typeface="+mn-lt"/>
                          <a:ea typeface="+mn-ea"/>
                          <a:cs typeface="+mn-cs"/>
                        </a:rPr>
                        <a:t>(or prednisone)</a:t>
                      </a:r>
                    </a:p>
                  </a:txBody>
                  <a:tcPr/>
                </a:tc>
                <a:tc>
                  <a:txBody>
                    <a:bodyPr/>
                    <a:lstStyle/>
                    <a:p>
                      <a:pPr algn="ctr"/>
                      <a:r>
                        <a:rPr lang="en-GB" sz="1100" dirty="0"/>
                        <a:t>1,199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(post docetaxel)</a:t>
                      </a:r>
                    </a:p>
                  </a:txBody>
                  <a:tcPr/>
                </a:tc>
                <a:tc>
                  <a:txBody>
                    <a:bodyPr/>
                    <a:lstStyle/>
                    <a:p>
                      <a:pPr algn="ctr"/>
                      <a:r>
                        <a:rPr lang="en-GB" sz="1100" dirty="0"/>
                        <a:t>0.63</a:t>
                      </a:r>
                    </a:p>
                  </a:txBody>
                  <a:tcPr/>
                </a:tc>
                <a:tc>
                  <a:txBody>
                    <a:bodyPr/>
                    <a:lstStyle/>
                    <a:p>
                      <a:pPr algn="ctr"/>
                      <a:r>
                        <a:rPr lang="en-GB" sz="1100" dirty="0"/>
                        <a:t>0.53-0.75; p&lt;0.001</a:t>
                      </a:r>
                    </a:p>
                  </a:txBody>
                  <a:tcPr/>
                </a:tc>
                <a:extLst>
                  <a:ext uri="{0D108BD9-81ED-4DB2-BD59-A6C34878D82A}">
                    <a16:rowId xmlns:a16="http://schemas.microsoft.com/office/drawing/2014/main" val="4008688231"/>
                  </a:ext>
                </a:extLst>
              </a:tr>
              <a:tr h="330340">
                <a:tc>
                  <a:txBody>
                    <a:bodyPr/>
                    <a:lstStyle/>
                    <a:p>
                      <a:r>
                        <a:rPr lang="en-GB" sz="1100" dirty="0"/>
                        <a:t>ALSYMPCA</a:t>
                      </a:r>
                      <a:r>
                        <a:rPr lang="en-GB" sz="1100" baseline="30000" dirty="0"/>
                        <a:t>7</a:t>
                      </a:r>
                    </a:p>
                  </a:txBody>
                  <a:tcPr/>
                </a:tc>
                <a:tc>
                  <a:txBody>
                    <a:bodyPr/>
                    <a:lstStyle/>
                    <a:p>
                      <a:pPr algn="ctr"/>
                      <a:r>
                        <a:rPr lang="en-GB" sz="1100" dirty="0"/>
                        <a:t>Radium-223 vs placebo</a:t>
                      </a:r>
                    </a:p>
                  </a:txBody>
                  <a:tcPr/>
                </a:tc>
                <a:tc>
                  <a:txBody>
                    <a:bodyPr/>
                    <a:lstStyle/>
                    <a:p>
                      <a:pPr algn="ctr"/>
                      <a:r>
                        <a:rPr lang="en-GB" sz="1100" dirty="0"/>
                        <a:t>921</a:t>
                      </a:r>
                    </a:p>
                  </a:txBody>
                  <a:tcPr/>
                </a:tc>
                <a:tc>
                  <a:txBody>
                    <a:bodyPr/>
                    <a:lstStyle/>
                    <a:p>
                      <a:pPr algn="ctr"/>
                      <a:r>
                        <a:rPr lang="en-GB" sz="1100" dirty="0"/>
                        <a:t>mCRPC</a:t>
                      </a:r>
                    </a:p>
                  </a:txBody>
                  <a:tcPr/>
                </a:tc>
                <a:tc>
                  <a:txBody>
                    <a:bodyPr/>
                    <a:lstStyle/>
                    <a:p>
                      <a:pPr algn="ctr"/>
                      <a:r>
                        <a:rPr lang="en-GB" sz="1100" dirty="0"/>
                        <a:t>0.70</a:t>
                      </a:r>
                    </a:p>
                  </a:txBody>
                  <a:tcPr/>
                </a:tc>
                <a:tc>
                  <a:txBody>
                    <a:bodyPr/>
                    <a:lstStyle/>
                    <a:p>
                      <a:pPr algn="ctr"/>
                      <a:r>
                        <a:rPr lang="en-GB" sz="1100" dirty="0"/>
                        <a:t>0.58-0.83; p&lt;0.0001</a:t>
                      </a:r>
                    </a:p>
                  </a:txBody>
                  <a:tcPr/>
                </a:tc>
                <a:extLst>
                  <a:ext uri="{0D108BD9-81ED-4DB2-BD59-A6C34878D82A}">
                    <a16:rowId xmlns:a16="http://schemas.microsoft.com/office/drawing/2014/main" val="1567475296"/>
                  </a:ext>
                </a:extLst>
              </a:tr>
              <a:tr h="330340">
                <a:tc>
                  <a:txBody>
                    <a:bodyPr/>
                    <a:lstStyle/>
                    <a:p>
                      <a:r>
                        <a:rPr lang="en-GB" sz="1100" dirty="0"/>
                        <a:t>IMPACT</a:t>
                      </a:r>
                      <a:r>
                        <a:rPr lang="en-GB" sz="1100" baseline="30000" dirty="0"/>
                        <a:t>8</a:t>
                      </a:r>
                    </a:p>
                  </a:txBody>
                  <a:tcPr/>
                </a:tc>
                <a:tc>
                  <a:txBody>
                    <a:bodyPr/>
                    <a:lstStyle/>
                    <a:p>
                      <a:pPr algn="ctr"/>
                      <a:r>
                        <a:rPr lang="en-GB" sz="1100" dirty="0"/>
                        <a:t>Sipuleucel-T vs placebo</a:t>
                      </a:r>
                    </a:p>
                  </a:txBody>
                  <a:tcPr/>
                </a:tc>
                <a:tc>
                  <a:txBody>
                    <a:bodyPr/>
                    <a:lstStyle/>
                    <a:p>
                      <a:pPr algn="ctr"/>
                      <a:r>
                        <a:rPr lang="en-GB" sz="1100" dirty="0"/>
                        <a:t>512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(pre </a:t>
                      </a:r>
                      <a:r>
                        <a:rPr lang="en-GB" sz="1100" dirty="0" err="1"/>
                        <a:t>chemotherapy</a:t>
                      </a:r>
                      <a:r>
                        <a:rPr lang="en-GB" sz="1100" baseline="30000" dirty="0" err="1"/>
                        <a:t>b</a:t>
                      </a:r>
                      <a:r>
                        <a:rPr lang="en-GB" sz="1100" dirty="0"/>
                        <a:t>)</a:t>
                      </a:r>
                    </a:p>
                  </a:txBody>
                  <a:tcPr/>
                </a:tc>
                <a:tc>
                  <a:txBody>
                    <a:bodyPr/>
                    <a:lstStyle/>
                    <a:p>
                      <a:pPr algn="ctr"/>
                      <a:r>
                        <a:rPr lang="en-GB" sz="1100" dirty="0"/>
                        <a:t>0.78</a:t>
                      </a:r>
                    </a:p>
                  </a:txBody>
                  <a:tcPr/>
                </a:tc>
                <a:tc>
                  <a:txBody>
                    <a:bodyPr/>
                    <a:lstStyle/>
                    <a:p>
                      <a:pPr algn="ctr"/>
                      <a:r>
                        <a:rPr lang="en-GB" sz="1100" dirty="0"/>
                        <a:t>0.61-0.98; p=0.03</a:t>
                      </a:r>
                    </a:p>
                  </a:txBody>
                  <a:tcPr/>
                </a:tc>
                <a:extLst>
                  <a:ext uri="{0D108BD9-81ED-4DB2-BD59-A6C34878D82A}">
                    <a16:rowId xmlns:a16="http://schemas.microsoft.com/office/drawing/2014/main" val="461578607"/>
                  </a:ext>
                </a:extLst>
              </a:tr>
              <a:tr h="330340">
                <a:tc>
                  <a:txBody>
                    <a:bodyPr/>
                    <a:lstStyle/>
                    <a:p>
                      <a:r>
                        <a:rPr lang="en-GB" sz="1100" dirty="0"/>
                        <a:t>CARD</a:t>
                      </a:r>
                      <a:r>
                        <a:rPr lang="en-GB" sz="1100" baseline="30000" dirty="0"/>
                        <a:t>9</a:t>
                      </a:r>
                    </a:p>
                  </a:txBody>
                  <a:tcPr/>
                </a:tc>
                <a:tc>
                  <a:txBody>
                    <a:bodyPr/>
                    <a:lstStyle/>
                    <a:p>
                      <a:pPr algn="ctr"/>
                      <a:r>
                        <a:rPr lang="en-GB" sz="1100" dirty="0"/>
                        <a:t>Cabazitaxel vs </a:t>
                      </a:r>
                      <a:r>
                        <a:rPr lang="en-GB" sz="1100" dirty="0" err="1"/>
                        <a:t>ASTI</a:t>
                      </a:r>
                      <a:r>
                        <a:rPr lang="en-GB" sz="1100" baseline="30000" dirty="0" err="1"/>
                        <a:t>c</a:t>
                      </a:r>
                      <a:endParaRPr lang="en-GB" sz="1100" baseline="30000" dirty="0"/>
                    </a:p>
                  </a:txBody>
                  <a:tcPr/>
                </a:tc>
                <a:tc>
                  <a:txBody>
                    <a:bodyPr/>
                    <a:lstStyle/>
                    <a:p>
                      <a:pPr algn="ctr"/>
                      <a:r>
                        <a:rPr lang="en-GB" sz="1100" dirty="0"/>
                        <a:t>255</a:t>
                      </a:r>
                    </a:p>
                  </a:txBody>
                  <a:tcPr/>
                </a:tc>
                <a:tc>
                  <a:txBody>
                    <a:bodyPr/>
                    <a:lstStyle/>
                    <a:p>
                      <a:pPr algn="ctr"/>
                      <a:r>
                        <a:rPr lang="en-GB" sz="1100" dirty="0"/>
                        <a:t>mCRPC (post docetaxel and post </a:t>
                      </a:r>
                      <a:r>
                        <a:rPr lang="en-US" sz="1100" dirty="0"/>
                        <a:t>abiraterone or enzalutamide)</a:t>
                      </a:r>
                      <a:endParaRPr lang="en-GB" sz="1100" dirty="0"/>
                    </a:p>
                  </a:txBody>
                  <a:tcPr/>
                </a:tc>
                <a:tc>
                  <a:txBody>
                    <a:bodyPr/>
                    <a:lstStyle/>
                    <a:p>
                      <a:pPr algn="ctr"/>
                      <a:r>
                        <a:rPr lang="en-GB" sz="1100" dirty="0"/>
                        <a:t>0.64</a:t>
                      </a:r>
                    </a:p>
                  </a:txBody>
                  <a:tcPr/>
                </a:tc>
                <a:tc>
                  <a:txBody>
                    <a:bodyPr/>
                    <a:lstStyle/>
                    <a:p>
                      <a:pPr algn="ctr"/>
                      <a:r>
                        <a:rPr lang="en-GB" sz="1100" dirty="0"/>
                        <a:t>0.46-0.89; p=0.008</a:t>
                      </a:r>
                    </a:p>
                  </a:txBody>
                  <a:tcPr/>
                </a:tc>
                <a:extLst>
                  <a:ext uri="{0D108BD9-81ED-4DB2-BD59-A6C34878D82A}">
                    <a16:rowId xmlns:a16="http://schemas.microsoft.com/office/drawing/2014/main" val="1469266535"/>
                  </a:ext>
                </a:extLst>
              </a:tr>
              <a:tr h="493269">
                <a:tc>
                  <a:txBody>
                    <a:bodyPr/>
                    <a:lstStyle/>
                    <a:p>
                      <a:r>
                        <a:rPr lang="en-GB" sz="1100" dirty="0"/>
                        <a:t>PROfound</a:t>
                      </a:r>
                      <a:r>
                        <a:rPr lang="en-GB" sz="1100" baseline="30000" dirty="0"/>
                        <a:t>10</a:t>
                      </a:r>
                    </a:p>
                  </a:txBody>
                  <a:tcPr/>
                </a:tc>
                <a:tc>
                  <a:txBody>
                    <a:bodyPr/>
                    <a:lstStyle/>
                    <a:p>
                      <a:pPr algn="ctr"/>
                      <a:r>
                        <a:rPr lang="en-GB" sz="1100" dirty="0"/>
                        <a:t>Olaparib vs </a:t>
                      </a:r>
                      <a:r>
                        <a:rPr lang="en-GB" sz="1100" dirty="0" err="1"/>
                        <a:t>ASTI</a:t>
                      </a:r>
                      <a:r>
                        <a:rPr lang="en-GB" sz="1100" baseline="30000" dirty="0" err="1"/>
                        <a:t>c</a:t>
                      </a:r>
                      <a:endParaRPr lang="en-GB" sz="1100" baseline="30000" dirty="0"/>
                    </a:p>
                  </a:txBody>
                  <a:tcPr/>
                </a:tc>
                <a:tc>
                  <a:txBody>
                    <a:bodyPr/>
                    <a:lstStyle/>
                    <a:p>
                      <a:pPr algn="ctr"/>
                      <a:r>
                        <a:rPr lang="en-GB" sz="1100" dirty="0"/>
                        <a:t>387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mCRPC with HRR mutations </a:t>
                      </a:r>
                      <a:r>
                        <a:rPr lang="en-GB" sz="1100" dirty="0">
                          <a:highlight>
                            <a:srgbClr val="FFFF00"/>
                          </a:highlight>
                        </a:rPr>
                        <a:t> </a:t>
                      </a:r>
                      <a:br>
                        <a:rPr lang="en-GB" sz="1100" dirty="0"/>
                      </a:br>
                      <a:r>
                        <a:rPr lang="en-GB" sz="1100" dirty="0"/>
                        <a:t>(post a</a:t>
                      </a:r>
                      <a:r>
                        <a:rPr lang="en-US" sz="1100" dirty="0"/>
                        <a:t>biraterone or enzalutamide and </a:t>
                      </a:r>
                      <a:r>
                        <a:rPr lang="en-GB" sz="1100" dirty="0"/>
                        <a:t>post </a:t>
                      </a:r>
                      <a:r>
                        <a:rPr lang="en-GB" sz="1100" dirty="0" err="1"/>
                        <a:t>chemotherapy</a:t>
                      </a:r>
                      <a:r>
                        <a:rPr lang="en-GB" sz="1100" baseline="30000" dirty="0" err="1"/>
                        <a:t>d</a:t>
                      </a:r>
                      <a:endParaRPr lang="en-US" sz="1100" dirty="0"/>
                    </a:p>
                  </a:txBody>
                  <a:tcPr/>
                </a:tc>
                <a:tc>
                  <a:txBody>
                    <a:bodyPr/>
                    <a:lstStyle/>
                    <a:p>
                      <a:pPr algn="ctr"/>
                      <a:r>
                        <a:rPr lang="en-GB" sz="1100" dirty="0"/>
                        <a:t>0.69</a:t>
                      </a:r>
                      <a:r>
                        <a:rPr lang="en-GB" sz="1100" baseline="30000" dirty="0"/>
                        <a:t>e</a:t>
                      </a:r>
                    </a:p>
                  </a:txBody>
                  <a:tcPr/>
                </a:tc>
                <a:tc>
                  <a:txBody>
                    <a:bodyPr/>
                    <a:lstStyle/>
                    <a:p>
                      <a:pPr algn="ctr"/>
                      <a:r>
                        <a:rPr lang="en-GB" sz="1100" dirty="0"/>
                        <a:t>0.50-0.97; p=0.02</a:t>
                      </a:r>
                    </a:p>
                  </a:txBody>
                  <a:tcPr/>
                </a:tc>
                <a:extLst>
                  <a:ext uri="{0D108BD9-81ED-4DB2-BD59-A6C34878D82A}">
                    <a16:rowId xmlns:a16="http://schemas.microsoft.com/office/drawing/2014/main" val="840682766"/>
                  </a:ext>
                </a:extLst>
              </a:tr>
            </a:tbl>
          </a:graphicData>
        </a:graphic>
      </p:graphicFrame>
      <p:sp>
        <p:nvSpPr>
          <p:cNvPr id="2" name="Title 1">
            <a:extLst>
              <a:ext uri="{FF2B5EF4-FFF2-40B4-BE49-F238E27FC236}">
                <a16:creationId xmlns:a16="http://schemas.microsoft.com/office/drawing/2014/main" id="{EBF9AA2B-9D43-45DD-A9C8-5373D448FAF7}"/>
              </a:ext>
            </a:extLst>
          </p:cNvPr>
          <p:cNvSpPr>
            <a:spLocks noGrp="1"/>
          </p:cNvSpPr>
          <p:nvPr>
            <p:ph type="title"/>
          </p:nvPr>
        </p:nvSpPr>
        <p:spPr/>
        <p:txBody>
          <a:bodyPr/>
          <a:lstStyle/>
          <a:p>
            <a:r>
              <a:rPr lang="en-GB" dirty="0"/>
              <a:t>Key phase 3 trials in </a:t>
            </a:r>
            <a:r>
              <a:rPr lang="en-GB" cap="none" dirty="0"/>
              <a:t>m</a:t>
            </a:r>
            <a:r>
              <a:rPr lang="en-GB" dirty="0"/>
              <a:t>crpc</a:t>
            </a:r>
          </a:p>
        </p:txBody>
      </p:sp>
      <p:sp>
        <p:nvSpPr>
          <p:cNvPr id="4" name="Slide Number Placeholder 3">
            <a:extLst>
              <a:ext uri="{FF2B5EF4-FFF2-40B4-BE49-F238E27FC236}">
                <a16:creationId xmlns:a16="http://schemas.microsoft.com/office/drawing/2014/main" id="{8D2B25BE-9815-4BB9-B7FC-F6D3DF9AF922}"/>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2" name="Content Placeholder 11">
            <a:extLst>
              <a:ext uri="{FF2B5EF4-FFF2-40B4-BE49-F238E27FC236}">
                <a16:creationId xmlns:a16="http://schemas.microsoft.com/office/drawing/2014/main" id="{03C2B0FA-2FA0-4349-A0C4-8BA7F8D2A256}"/>
              </a:ext>
            </a:extLst>
          </p:cNvPr>
          <p:cNvSpPr>
            <a:spLocks noGrp="1"/>
          </p:cNvSpPr>
          <p:nvPr>
            <p:ph sz="quarter" idx="15"/>
          </p:nvPr>
        </p:nvSpPr>
        <p:spPr>
          <a:xfrm>
            <a:off x="609600" y="6115863"/>
            <a:ext cx="10664630" cy="801246"/>
          </a:xfrm>
        </p:spPr>
        <p:txBody>
          <a:bodyPr/>
          <a:lstStyle/>
          <a:p>
            <a:pPr>
              <a:spcBef>
                <a:spcPts val="0"/>
              </a:spcBef>
            </a:pPr>
            <a:r>
              <a:rPr lang="en-US" kern="0" dirty="0">
                <a:latin typeface="+mn-lt"/>
              </a:rPr>
              <a:t>1. Tannock IF, et al. N Engl J Med. 2004;351:1502-12; 2. de Bono JS, et al. Lancet. 2010;376:1147-54; 3. Fizazi K, et al. Lancet Oncol. 2012;13; 983-92; 4. Ryan C, et al. Lancet Oncol. 2015;16:152-60; 5. </a:t>
            </a:r>
            <a:r>
              <a:rPr lang="da-DK" dirty="0"/>
              <a:t>Beer TM, et al. N Engl J Med. 2014;371:424-33; </a:t>
            </a:r>
            <a:r>
              <a:rPr lang="en-US" kern="0" dirty="0">
                <a:latin typeface="+mn-lt"/>
              </a:rPr>
              <a:t>6. Scher HI, et al. N Engl J Med. 2012;367:1187-97; 7. Parker C, et al. N Engl J Med. 2013;369:213-23; 8. Kantoff PW, et al. N Engl J Med. 2010;363:411-22;</a:t>
            </a:r>
            <a:r>
              <a:rPr lang="en-US" altLang="en-US" dirty="0">
                <a:latin typeface="+mn-lt"/>
              </a:rPr>
              <a:t> 9. de Wit R, et al. N Engl J Med. 2019;381:2506-189; 10. Hussain M, et al. N Engl J Med. 2020;383:2345-357</a:t>
            </a:r>
            <a:endParaRPr lang="en-GB" dirty="0"/>
          </a:p>
        </p:txBody>
      </p:sp>
      <p:sp>
        <p:nvSpPr>
          <p:cNvPr id="13" name="TextBox 12">
            <a:extLst>
              <a:ext uri="{FF2B5EF4-FFF2-40B4-BE49-F238E27FC236}">
                <a16:creationId xmlns:a16="http://schemas.microsoft.com/office/drawing/2014/main" id="{56EFC387-5D6F-4299-AFE4-FF1CB514BE9F}"/>
              </a:ext>
            </a:extLst>
          </p:cNvPr>
          <p:cNvSpPr txBox="1"/>
          <p:nvPr/>
        </p:nvSpPr>
        <p:spPr>
          <a:xfrm>
            <a:off x="563813" y="5526989"/>
            <a:ext cx="10972800" cy="430887"/>
          </a:xfrm>
          <a:prstGeom prst="rect">
            <a:avLst/>
          </a:prstGeom>
          <a:noFill/>
        </p:spPr>
        <p:txBody>
          <a:bodyPr wrap="square" rtlCol="0">
            <a:spAutoFit/>
          </a:bodyPr>
          <a:lstStyle/>
          <a:p>
            <a:r>
              <a:rPr lang="en-GB" sz="1100" baseline="30000" dirty="0">
                <a:solidFill>
                  <a:srgbClr val="505050"/>
                </a:solidFill>
                <a:ea typeface="Aileron" charset="0"/>
                <a:cs typeface="Aileron" charset="0"/>
              </a:rPr>
              <a:t>a</a:t>
            </a:r>
            <a:r>
              <a:rPr lang="en-GB" sz="1100" dirty="0">
                <a:solidFill>
                  <a:srgbClr val="505050"/>
                </a:solidFill>
                <a:ea typeface="Aileron" charset="0"/>
                <a:cs typeface="Aileron" charset="0"/>
              </a:rPr>
              <a:t> 3-weekly docetaxel cycle; </a:t>
            </a:r>
            <a:r>
              <a:rPr lang="en-GB" sz="1100" baseline="30000" dirty="0">
                <a:solidFill>
                  <a:srgbClr val="505050"/>
                </a:solidFill>
                <a:ea typeface="Aileron" charset="0"/>
                <a:cs typeface="Aileron" charset="0"/>
              </a:rPr>
              <a:t>b</a:t>
            </a:r>
            <a:r>
              <a:rPr lang="en-GB" sz="1100" dirty="0">
                <a:solidFill>
                  <a:srgbClr val="505050"/>
                </a:solidFill>
                <a:ea typeface="Aileron" charset="0"/>
                <a:cs typeface="Aileron" charset="0"/>
              </a:rPr>
              <a:t> 18.2% had received previous treatment with chemotherapy; </a:t>
            </a:r>
            <a:r>
              <a:rPr lang="en-GB" sz="1100" baseline="30000" dirty="0">
                <a:solidFill>
                  <a:srgbClr val="505050"/>
                </a:solidFill>
                <a:ea typeface="Aileron" charset="0"/>
                <a:cs typeface="Aileron" charset="0"/>
              </a:rPr>
              <a:t>c </a:t>
            </a:r>
            <a:r>
              <a:rPr lang="en-GB" sz="1100" dirty="0">
                <a:solidFill>
                  <a:srgbClr val="505050"/>
                </a:solidFill>
                <a:ea typeface="Aileron" charset="0"/>
                <a:cs typeface="Aileron" charset="0"/>
              </a:rPr>
              <a:t>abiraterone or enzalutamide; </a:t>
            </a:r>
            <a:r>
              <a:rPr lang="en-GB" sz="1100" baseline="30000" dirty="0">
                <a:solidFill>
                  <a:srgbClr val="505050"/>
                </a:solidFill>
                <a:ea typeface="Aileron" charset="0"/>
                <a:cs typeface="Aileron" charset="0"/>
              </a:rPr>
              <a:t>d</a:t>
            </a:r>
            <a:r>
              <a:rPr lang="en-GB" sz="1100" dirty="0">
                <a:solidFill>
                  <a:srgbClr val="505050"/>
                </a:solidFill>
                <a:ea typeface="Aileron" charset="0"/>
                <a:cs typeface="Aileron" charset="0"/>
              </a:rPr>
              <a:t> approximately 65% of patients had previously progressed on </a:t>
            </a:r>
            <a:r>
              <a:rPr lang="en-GB" sz="1100" dirty="0" err="1">
                <a:solidFill>
                  <a:srgbClr val="505050"/>
                </a:solidFill>
                <a:ea typeface="Aileron" charset="0"/>
                <a:cs typeface="Aileron" charset="0"/>
              </a:rPr>
              <a:t>taxanes</a:t>
            </a:r>
            <a:r>
              <a:rPr lang="en-GB" sz="1100" dirty="0">
                <a:solidFill>
                  <a:srgbClr val="505050"/>
                </a:solidFill>
                <a:ea typeface="Aileron" charset="0"/>
                <a:cs typeface="Aileron" charset="0"/>
              </a:rPr>
              <a:t>; </a:t>
            </a:r>
            <a:r>
              <a:rPr lang="en-GB" sz="1100" baseline="30000" dirty="0">
                <a:solidFill>
                  <a:srgbClr val="505050"/>
                </a:solidFill>
                <a:ea typeface="Aileron" charset="0"/>
                <a:cs typeface="Aileron" charset="0"/>
              </a:rPr>
              <a:t>e</a:t>
            </a:r>
            <a:r>
              <a:rPr lang="en-GB" sz="1100" dirty="0">
                <a:solidFill>
                  <a:srgbClr val="505050"/>
                </a:solidFill>
                <a:ea typeface="Aileron" charset="0"/>
                <a:cs typeface="Aileron" charset="0"/>
              </a:rPr>
              <a:t> Results for cohort A of study: patients with alterations in </a:t>
            </a:r>
            <a:r>
              <a:rPr lang="en-GB" sz="1100" i="1" dirty="0">
                <a:solidFill>
                  <a:srgbClr val="505050"/>
                </a:solidFill>
                <a:ea typeface="Aileron" charset="0"/>
                <a:cs typeface="Aileron" charset="0"/>
              </a:rPr>
              <a:t>BRCA1, BRCA2, ATM</a:t>
            </a:r>
          </a:p>
        </p:txBody>
      </p:sp>
      <p:sp>
        <p:nvSpPr>
          <p:cNvPr id="14" name="TextBox 13">
            <a:extLst>
              <a:ext uri="{FF2B5EF4-FFF2-40B4-BE49-F238E27FC236}">
                <a16:creationId xmlns:a16="http://schemas.microsoft.com/office/drawing/2014/main" id="{A51412FD-236F-44C4-B860-425EE1238895}"/>
              </a:ext>
            </a:extLst>
          </p:cNvPr>
          <p:cNvSpPr txBox="1"/>
          <p:nvPr/>
        </p:nvSpPr>
        <p:spPr>
          <a:xfrm>
            <a:off x="535086" y="5907871"/>
            <a:ext cx="11125136" cy="261610"/>
          </a:xfrm>
          <a:prstGeom prst="rect">
            <a:avLst/>
          </a:prstGeom>
          <a:noFill/>
        </p:spPr>
        <p:txBody>
          <a:bodyPr wrap="square" rtlCol="0">
            <a:spAutoFit/>
          </a:bodyPr>
          <a:lstStyle/>
          <a:p>
            <a:r>
              <a:rPr lang="en-GB" sz="1100" dirty="0">
                <a:solidFill>
                  <a:schemeClr val="tx2"/>
                </a:solidFill>
              </a:rPr>
              <a:t>ASTI, </a:t>
            </a:r>
            <a:r>
              <a:rPr lang="en-US" sz="1100" dirty="0">
                <a:solidFill>
                  <a:schemeClr val="tx2"/>
                </a:solidFill>
              </a:rPr>
              <a:t>androgen signaling targeted inhibitor; </a:t>
            </a:r>
            <a:r>
              <a:rPr lang="en-GB" sz="1100" dirty="0">
                <a:solidFill>
                  <a:schemeClr val="tx2"/>
                </a:solidFill>
              </a:rPr>
              <a:t>CI, confidence interval; HR, hazard ratio; HRR, homologous recombination repair; </a:t>
            </a:r>
            <a:r>
              <a:rPr lang="en-GB" sz="1100" dirty="0" err="1">
                <a:solidFill>
                  <a:schemeClr val="tx2"/>
                </a:solidFill>
              </a:rPr>
              <a:t>mCRPC</a:t>
            </a:r>
            <a:r>
              <a:rPr lang="en-GB" sz="1100" dirty="0">
                <a:solidFill>
                  <a:schemeClr val="tx2"/>
                </a:solidFill>
              </a:rPr>
              <a:t>, metastatic castration-resistant prostate cancer</a:t>
            </a:r>
            <a:endParaRPr lang="en-GB" sz="1100" dirty="0">
              <a:solidFill>
                <a:schemeClr val="tx2"/>
              </a:solidFill>
              <a:latin typeface="Aileron" charset="0"/>
              <a:ea typeface="Aileron" charset="0"/>
              <a:cs typeface="Aileron" charset="0"/>
            </a:endParaRPr>
          </a:p>
        </p:txBody>
      </p:sp>
    </p:spTree>
    <p:extLst>
      <p:ext uri="{BB962C8B-B14F-4D97-AF65-F5344CB8AC3E}">
        <p14:creationId xmlns:p14="http://schemas.microsoft.com/office/powerpoint/2010/main" val="420754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B4C5F969-39C4-9D4E-A06E-F4CC51DC674E}"/>
              </a:ext>
            </a:extLst>
          </p:cNvPr>
          <p:cNvCxnSpPr>
            <a:cxnSpLocks/>
          </p:cNvCxnSpPr>
          <p:nvPr/>
        </p:nvCxnSpPr>
        <p:spPr>
          <a:xfrm flipH="1">
            <a:off x="6711949" y="5011755"/>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6C9B329-16E1-9D41-BEB8-E97170DF79D2}"/>
              </a:ext>
            </a:extLst>
          </p:cNvPr>
          <p:cNvCxnSpPr>
            <a:cxnSpLocks/>
          </p:cNvCxnSpPr>
          <p:nvPr/>
        </p:nvCxnSpPr>
        <p:spPr>
          <a:xfrm flipH="1">
            <a:off x="6711949" y="4760930"/>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EA5D9AD5-D09D-304E-91D0-79316D29F7BE}"/>
              </a:ext>
            </a:extLst>
          </p:cNvPr>
          <p:cNvSpPr>
            <a:spLocks noGrp="1"/>
          </p:cNvSpPr>
          <p:nvPr>
            <p:ph type="body" sz="quarter" idx="18"/>
          </p:nvPr>
        </p:nvSpPr>
        <p:spPr>
          <a:xfrm>
            <a:off x="6405980" y="1572035"/>
            <a:ext cx="5189793" cy="710664"/>
          </a:xfrm>
        </p:spPr>
        <p:txBody>
          <a:bodyPr>
            <a:normAutofit fontScale="92500"/>
          </a:bodyPr>
          <a:lstStyle/>
          <a:p>
            <a:pPr algn="ctr"/>
            <a:r>
              <a:rPr lang="en-GB" altLang="en-US" dirty="0"/>
              <a:t>Enzalutamide vs docetaxel in men with </a:t>
            </a:r>
            <a:r>
              <a:rPr lang="en-GB" altLang="en-US" cap="none" dirty="0"/>
              <a:t>m</a:t>
            </a:r>
            <a:r>
              <a:rPr lang="en-GB" altLang="en-US" dirty="0"/>
              <a:t>CRPC progressing on abiraterone</a:t>
            </a:r>
            <a:r>
              <a:rPr lang="en-GB" altLang="en-US" baseline="30000" dirty="0"/>
              <a:t>2</a:t>
            </a:r>
          </a:p>
        </p:txBody>
      </p:sp>
      <p:sp>
        <p:nvSpPr>
          <p:cNvPr id="12" name="Text Placeholder 11">
            <a:extLst>
              <a:ext uri="{FF2B5EF4-FFF2-40B4-BE49-F238E27FC236}">
                <a16:creationId xmlns:a16="http://schemas.microsoft.com/office/drawing/2014/main" id="{959F1460-D3DB-164F-BE12-0E78741A214C}"/>
              </a:ext>
            </a:extLst>
          </p:cNvPr>
          <p:cNvSpPr>
            <a:spLocks noGrp="1"/>
          </p:cNvSpPr>
          <p:nvPr>
            <p:ph type="body" sz="quarter" idx="19"/>
          </p:nvPr>
        </p:nvSpPr>
        <p:spPr>
          <a:xfrm>
            <a:off x="809167" y="1572035"/>
            <a:ext cx="4617413" cy="650213"/>
          </a:xfrm>
        </p:spPr>
        <p:txBody>
          <a:bodyPr/>
          <a:lstStyle/>
          <a:p>
            <a:pPr algn="ctr"/>
            <a:r>
              <a:rPr lang="en-GB" altLang="en-US" dirty="0"/>
              <a:t>response to Abiraterone after treatment with enzalutamide</a:t>
            </a:r>
            <a:r>
              <a:rPr lang="en-GB" altLang="en-US" baseline="30000" dirty="0"/>
              <a:t>1</a:t>
            </a:r>
          </a:p>
        </p:txBody>
      </p:sp>
      <p:sp>
        <p:nvSpPr>
          <p:cNvPr id="4" name="Content Placeholder 3">
            <a:extLst>
              <a:ext uri="{FF2B5EF4-FFF2-40B4-BE49-F238E27FC236}">
                <a16:creationId xmlns:a16="http://schemas.microsoft.com/office/drawing/2014/main" id="{D09FAE44-DF1E-1646-8F4B-760CCD42EC93}"/>
              </a:ext>
            </a:extLst>
          </p:cNvPr>
          <p:cNvSpPr>
            <a:spLocks noGrp="1"/>
          </p:cNvSpPr>
          <p:nvPr>
            <p:ph sz="quarter" idx="15"/>
          </p:nvPr>
        </p:nvSpPr>
        <p:spPr>
          <a:xfrm>
            <a:off x="620184" y="6309320"/>
            <a:ext cx="8116800" cy="365125"/>
          </a:xfrm>
        </p:spPr>
        <p:txBody>
          <a:bodyPr/>
          <a:lstStyle/>
          <a:p>
            <a:pPr>
              <a:spcBef>
                <a:spcPts val="300"/>
              </a:spcBef>
            </a:pPr>
            <a:r>
              <a:rPr lang="en-GB" dirty="0"/>
              <a:t>CRPC, castration-resistant prostate cancer</a:t>
            </a:r>
            <a:endParaRPr lang="en-GB" altLang="en-US" dirty="0"/>
          </a:p>
          <a:p>
            <a:pPr>
              <a:spcBef>
                <a:spcPts val="300"/>
              </a:spcBef>
            </a:pPr>
            <a:r>
              <a:rPr lang="en-GB" altLang="en-US" dirty="0"/>
              <a:t>1. Loriot Y, et al. Ann Oncol. 2013;24:1807-12; 2. Suzman DL, et al. Prostate. 2014;74:1278-85.</a:t>
            </a:r>
          </a:p>
        </p:txBody>
      </p:sp>
      <p:sp>
        <p:nvSpPr>
          <p:cNvPr id="20" name="TextBox 19">
            <a:extLst>
              <a:ext uri="{FF2B5EF4-FFF2-40B4-BE49-F238E27FC236}">
                <a16:creationId xmlns:a16="http://schemas.microsoft.com/office/drawing/2014/main" id="{326B2B7E-95B0-0646-A650-F159FEA95A82}"/>
              </a:ext>
            </a:extLst>
          </p:cNvPr>
          <p:cNvSpPr txBox="1"/>
          <p:nvPr/>
        </p:nvSpPr>
        <p:spPr>
          <a:xfrm>
            <a:off x="3098786" y="5503772"/>
            <a:ext cx="605487"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Patients</a:t>
            </a:r>
          </a:p>
        </p:txBody>
      </p:sp>
      <p:sp>
        <p:nvSpPr>
          <p:cNvPr id="22" name="TextBox 21">
            <a:extLst>
              <a:ext uri="{FF2B5EF4-FFF2-40B4-BE49-F238E27FC236}">
                <a16:creationId xmlns:a16="http://schemas.microsoft.com/office/drawing/2014/main" id="{7DA43790-DA46-8648-91C6-6B50266C14FA}"/>
              </a:ext>
            </a:extLst>
          </p:cNvPr>
          <p:cNvSpPr txBox="1"/>
          <p:nvPr/>
        </p:nvSpPr>
        <p:spPr>
          <a:xfrm rot="16200000">
            <a:off x="-358081" y="4171136"/>
            <a:ext cx="2054858" cy="387798"/>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Maximum prostate-specific </a:t>
            </a:r>
            <a:br>
              <a:rPr lang="en-GB" sz="1400" b="1" dirty="0">
                <a:latin typeface="Calibri" panose="020F0502020204030204" pitchFamily="34" charset="0"/>
                <a:ea typeface="Aileron" charset="0"/>
                <a:cs typeface="Calibri" panose="020F0502020204030204" pitchFamily="34" charset="0"/>
              </a:rPr>
            </a:br>
            <a:r>
              <a:rPr lang="en-GB" sz="1400" b="1" dirty="0">
                <a:latin typeface="Calibri" panose="020F0502020204030204" pitchFamily="34" charset="0"/>
                <a:ea typeface="Aileron" charset="0"/>
                <a:cs typeface="Calibri" panose="020F0502020204030204" pitchFamily="34" charset="0"/>
              </a:rPr>
              <a:t>antigen (PSA) change (%)</a:t>
            </a:r>
          </a:p>
        </p:txBody>
      </p:sp>
      <p:sp>
        <p:nvSpPr>
          <p:cNvPr id="23" name="TextBox 22">
            <a:extLst>
              <a:ext uri="{FF2B5EF4-FFF2-40B4-BE49-F238E27FC236}">
                <a16:creationId xmlns:a16="http://schemas.microsoft.com/office/drawing/2014/main" id="{25C5FAB1-BD35-E341-B0D0-8071DDAFFE29}"/>
              </a:ext>
            </a:extLst>
          </p:cNvPr>
          <p:cNvSpPr txBox="1"/>
          <p:nvPr/>
        </p:nvSpPr>
        <p:spPr>
          <a:xfrm>
            <a:off x="999866" y="3032370"/>
            <a:ext cx="19717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24" name="Straight Connector 23">
            <a:extLst>
              <a:ext uri="{FF2B5EF4-FFF2-40B4-BE49-F238E27FC236}">
                <a16:creationId xmlns:a16="http://schemas.microsoft.com/office/drawing/2014/main" id="{2211A4CA-496E-5749-8105-83BA36914D54}"/>
              </a:ext>
            </a:extLst>
          </p:cNvPr>
          <p:cNvCxnSpPr>
            <a:cxnSpLocks/>
          </p:cNvCxnSpPr>
          <p:nvPr/>
        </p:nvCxnSpPr>
        <p:spPr>
          <a:xfrm>
            <a:off x="1290377" y="2743200"/>
            <a:ext cx="0" cy="28892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C9DB129-C647-2B42-8267-342B206C4165}"/>
              </a:ext>
            </a:extLst>
          </p:cNvPr>
          <p:cNvCxnSpPr>
            <a:cxnSpLocks/>
          </p:cNvCxnSpPr>
          <p:nvPr/>
        </p:nvCxnSpPr>
        <p:spPr>
          <a:xfrm flipH="1">
            <a:off x="1218377" y="309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5FBBCD6-DEFA-754B-A015-ECBBB569A7FD}"/>
              </a:ext>
            </a:extLst>
          </p:cNvPr>
          <p:cNvSpPr txBox="1"/>
          <p:nvPr/>
        </p:nvSpPr>
        <p:spPr>
          <a:xfrm>
            <a:off x="1065589" y="3673720"/>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30" name="Straight Connector 29">
            <a:extLst>
              <a:ext uri="{FF2B5EF4-FFF2-40B4-BE49-F238E27FC236}">
                <a16:creationId xmlns:a16="http://schemas.microsoft.com/office/drawing/2014/main" id="{6CEE20F7-5EBE-0C48-AA91-892C26DAE873}"/>
              </a:ext>
            </a:extLst>
          </p:cNvPr>
          <p:cNvCxnSpPr>
            <a:cxnSpLocks/>
          </p:cNvCxnSpPr>
          <p:nvPr/>
        </p:nvCxnSpPr>
        <p:spPr>
          <a:xfrm flipH="1">
            <a:off x="1218377"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A543178-F852-7B40-9820-8B97ABF5FCD6}"/>
              </a:ext>
            </a:extLst>
          </p:cNvPr>
          <p:cNvSpPr txBox="1"/>
          <p:nvPr/>
        </p:nvSpPr>
        <p:spPr>
          <a:xfrm>
            <a:off x="1001470" y="4927845"/>
            <a:ext cx="19556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34" name="Straight Connector 33">
            <a:extLst>
              <a:ext uri="{FF2B5EF4-FFF2-40B4-BE49-F238E27FC236}">
                <a16:creationId xmlns:a16="http://schemas.microsoft.com/office/drawing/2014/main" id="{AEE4C28E-75AA-9443-8F4E-19E910F0EA5A}"/>
              </a:ext>
            </a:extLst>
          </p:cNvPr>
          <p:cNvCxnSpPr>
            <a:cxnSpLocks/>
          </p:cNvCxnSpPr>
          <p:nvPr/>
        </p:nvCxnSpPr>
        <p:spPr>
          <a:xfrm flipH="1">
            <a:off x="1218377" y="49766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42419ED-7ACC-A943-9D2C-970F7A76DCEE}"/>
              </a:ext>
            </a:extLst>
          </p:cNvPr>
          <p:cNvSpPr txBox="1"/>
          <p:nvPr/>
        </p:nvSpPr>
        <p:spPr>
          <a:xfrm>
            <a:off x="1131313" y="4296020"/>
            <a:ext cx="6572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36" name="Straight Connector 35">
            <a:extLst>
              <a:ext uri="{FF2B5EF4-FFF2-40B4-BE49-F238E27FC236}">
                <a16:creationId xmlns:a16="http://schemas.microsoft.com/office/drawing/2014/main" id="{D25A26BC-45CC-124A-97ED-EBC514F0D608}"/>
              </a:ext>
            </a:extLst>
          </p:cNvPr>
          <p:cNvCxnSpPr>
            <a:cxnSpLocks/>
          </p:cNvCxnSpPr>
          <p:nvPr/>
        </p:nvCxnSpPr>
        <p:spPr>
          <a:xfrm flipH="1">
            <a:off x="1218377" y="436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2510B39-3AD9-ED43-9AA9-2D7467DE85DA}"/>
              </a:ext>
            </a:extLst>
          </p:cNvPr>
          <p:cNvSpPr txBox="1"/>
          <p:nvPr/>
        </p:nvSpPr>
        <p:spPr>
          <a:xfrm>
            <a:off x="2729874" y="4807814"/>
            <a:ext cx="1343317"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PSA reduction of 50%</a:t>
            </a:r>
          </a:p>
        </p:txBody>
      </p:sp>
      <p:sp>
        <p:nvSpPr>
          <p:cNvPr id="41" name="TextBox 40">
            <a:extLst>
              <a:ext uri="{FF2B5EF4-FFF2-40B4-BE49-F238E27FC236}">
                <a16:creationId xmlns:a16="http://schemas.microsoft.com/office/drawing/2014/main" id="{12DFB18C-2B37-A347-825B-04C49D839E58}"/>
              </a:ext>
            </a:extLst>
          </p:cNvPr>
          <p:cNvSpPr txBox="1"/>
          <p:nvPr/>
        </p:nvSpPr>
        <p:spPr>
          <a:xfrm>
            <a:off x="2729874" y="4588739"/>
            <a:ext cx="1343317"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PSA reduction of 30%</a:t>
            </a:r>
          </a:p>
        </p:txBody>
      </p:sp>
      <p:sp>
        <p:nvSpPr>
          <p:cNvPr id="42" name="TextBox 41">
            <a:extLst>
              <a:ext uri="{FF2B5EF4-FFF2-40B4-BE49-F238E27FC236}">
                <a16:creationId xmlns:a16="http://schemas.microsoft.com/office/drawing/2014/main" id="{7C183B54-6D22-E541-B88A-524EEDB48769}"/>
              </a:ext>
            </a:extLst>
          </p:cNvPr>
          <p:cNvSpPr txBox="1"/>
          <p:nvPr/>
        </p:nvSpPr>
        <p:spPr>
          <a:xfrm>
            <a:off x="935747" y="5566020"/>
            <a:ext cx="261289"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43" name="Straight Connector 42">
            <a:extLst>
              <a:ext uri="{FF2B5EF4-FFF2-40B4-BE49-F238E27FC236}">
                <a16:creationId xmlns:a16="http://schemas.microsoft.com/office/drawing/2014/main" id="{E60C1A72-4815-C749-8423-BA478F3212B6}"/>
              </a:ext>
            </a:extLst>
          </p:cNvPr>
          <p:cNvCxnSpPr>
            <a:cxnSpLocks/>
          </p:cNvCxnSpPr>
          <p:nvPr/>
        </p:nvCxnSpPr>
        <p:spPr>
          <a:xfrm flipH="1">
            <a:off x="1218377" y="562770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39FD14C-ACF3-F349-AFAC-8D534227FBD3}"/>
              </a:ext>
            </a:extLst>
          </p:cNvPr>
          <p:cNvSpPr/>
          <p:nvPr/>
        </p:nvSpPr>
        <p:spPr>
          <a:xfrm>
            <a:off x="1441450" y="4363835"/>
            <a:ext cx="92075" cy="10082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20DF35B9-D8A7-484E-9ED4-9AB839F2A3E0}"/>
              </a:ext>
            </a:extLst>
          </p:cNvPr>
          <p:cNvSpPr/>
          <p:nvPr/>
        </p:nvSpPr>
        <p:spPr>
          <a:xfrm>
            <a:off x="1553152" y="4363835"/>
            <a:ext cx="92075" cy="8431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77B1DD3F-2D77-094E-8240-781AE989197D}"/>
              </a:ext>
            </a:extLst>
          </p:cNvPr>
          <p:cNvSpPr/>
          <p:nvPr/>
        </p:nvSpPr>
        <p:spPr>
          <a:xfrm>
            <a:off x="1664854" y="4363836"/>
            <a:ext cx="92075" cy="674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1DCD9259-7B67-CF4A-AB88-D4D67A47D5B4}"/>
              </a:ext>
            </a:extLst>
          </p:cNvPr>
          <p:cNvSpPr/>
          <p:nvPr/>
        </p:nvSpPr>
        <p:spPr>
          <a:xfrm>
            <a:off x="1776556" y="4363836"/>
            <a:ext cx="92075" cy="5859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A8B48A19-6DED-6149-9718-852939229B15}"/>
              </a:ext>
            </a:extLst>
          </p:cNvPr>
          <p:cNvSpPr/>
          <p:nvPr/>
        </p:nvSpPr>
        <p:spPr>
          <a:xfrm>
            <a:off x="1888258" y="4363836"/>
            <a:ext cx="92075" cy="5732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0C50B139-405E-DD4C-9E92-1FC968234F94}"/>
              </a:ext>
            </a:extLst>
          </p:cNvPr>
          <p:cNvSpPr/>
          <p:nvPr/>
        </p:nvSpPr>
        <p:spPr>
          <a:xfrm>
            <a:off x="1999960" y="4363836"/>
            <a:ext cx="92075" cy="560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99557A5C-E7F2-CF42-A646-718A551A5845}"/>
              </a:ext>
            </a:extLst>
          </p:cNvPr>
          <p:cNvSpPr/>
          <p:nvPr/>
        </p:nvSpPr>
        <p:spPr>
          <a:xfrm>
            <a:off x="2111662" y="4363836"/>
            <a:ext cx="92075" cy="522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DC408BE5-6361-5D42-BB5E-DD313D4A32CB}"/>
              </a:ext>
            </a:extLst>
          </p:cNvPr>
          <p:cNvSpPr/>
          <p:nvPr/>
        </p:nvSpPr>
        <p:spPr>
          <a:xfrm>
            <a:off x="2223364" y="4363836"/>
            <a:ext cx="92075" cy="376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F62EAA92-B558-1B4C-BB3F-FFAF6B1C9237}"/>
              </a:ext>
            </a:extLst>
          </p:cNvPr>
          <p:cNvSpPr/>
          <p:nvPr/>
        </p:nvSpPr>
        <p:spPr>
          <a:xfrm>
            <a:off x="2335066" y="4363836"/>
            <a:ext cx="92075" cy="344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397C107F-453E-044A-90FA-373738DF7418}"/>
              </a:ext>
            </a:extLst>
          </p:cNvPr>
          <p:cNvSpPr/>
          <p:nvPr/>
        </p:nvSpPr>
        <p:spPr>
          <a:xfrm>
            <a:off x="2446768" y="4363837"/>
            <a:ext cx="92075" cy="3097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4513B2BA-8BE5-4D4D-B686-AD3AF342AA87}"/>
              </a:ext>
            </a:extLst>
          </p:cNvPr>
          <p:cNvSpPr/>
          <p:nvPr/>
        </p:nvSpPr>
        <p:spPr>
          <a:xfrm>
            <a:off x="2558470" y="4363837"/>
            <a:ext cx="92075" cy="271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B850811D-C11E-6F4E-BD6B-D5CA5FD20298}"/>
              </a:ext>
            </a:extLst>
          </p:cNvPr>
          <p:cNvSpPr/>
          <p:nvPr/>
        </p:nvSpPr>
        <p:spPr>
          <a:xfrm>
            <a:off x="2670175" y="4363837"/>
            <a:ext cx="92075" cy="62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6" name="Straight Connector 55">
            <a:extLst>
              <a:ext uri="{FF2B5EF4-FFF2-40B4-BE49-F238E27FC236}">
                <a16:creationId xmlns:a16="http://schemas.microsoft.com/office/drawing/2014/main" id="{CECE2DF7-75CC-9846-ADA9-8785F92B7669}"/>
              </a:ext>
            </a:extLst>
          </p:cNvPr>
          <p:cNvCxnSpPr>
            <a:cxnSpLocks/>
          </p:cNvCxnSpPr>
          <p:nvPr/>
        </p:nvCxnSpPr>
        <p:spPr>
          <a:xfrm flipH="1">
            <a:off x="1414502" y="47734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F833E06-9E2F-0A46-913D-9627CB77F612}"/>
              </a:ext>
            </a:extLst>
          </p:cNvPr>
          <p:cNvCxnSpPr>
            <a:cxnSpLocks/>
          </p:cNvCxnSpPr>
          <p:nvPr/>
        </p:nvCxnSpPr>
        <p:spPr>
          <a:xfrm flipH="1">
            <a:off x="1414502" y="49766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BA6F8A5-5EB7-AB45-9757-DC663311F994}"/>
              </a:ext>
            </a:extLst>
          </p:cNvPr>
          <p:cNvSpPr/>
          <p:nvPr/>
        </p:nvSpPr>
        <p:spPr>
          <a:xfrm>
            <a:off x="5234995"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69792CB4-1B29-A54B-8240-45B783BDF9A5}"/>
              </a:ext>
            </a:extLst>
          </p:cNvPr>
          <p:cNvSpPr/>
          <p:nvPr/>
        </p:nvSpPr>
        <p:spPr>
          <a:xfrm>
            <a:off x="5123560"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824AA3F6-8732-714E-AE49-10794E57AF3B}"/>
              </a:ext>
            </a:extLst>
          </p:cNvPr>
          <p:cNvSpPr/>
          <p:nvPr/>
        </p:nvSpPr>
        <p:spPr>
          <a:xfrm>
            <a:off x="5012133"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9B8068EB-E9C5-5B44-908F-666EF9E117D9}"/>
              </a:ext>
            </a:extLst>
          </p:cNvPr>
          <p:cNvSpPr/>
          <p:nvPr/>
        </p:nvSpPr>
        <p:spPr>
          <a:xfrm>
            <a:off x="4900706"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DD1181FF-0443-414E-A33A-70DD9AA52E29}"/>
              </a:ext>
            </a:extLst>
          </p:cNvPr>
          <p:cNvSpPr/>
          <p:nvPr/>
        </p:nvSpPr>
        <p:spPr>
          <a:xfrm>
            <a:off x="4789279" y="2606675"/>
            <a:ext cx="92075" cy="175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DD780B6A-F9B0-ED44-AC1F-C52598D177EC}"/>
              </a:ext>
            </a:extLst>
          </p:cNvPr>
          <p:cNvSpPr/>
          <p:nvPr/>
        </p:nvSpPr>
        <p:spPr>
          <a:xfrm>
            <a:off x="4677852" y="2613025"/>
            <a:ext cx="92075" cy="17525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F27CACB9-BC9D-AB4E-8AC5-8252C75AE6DA}"/>
              </a:ext>
            </a:extLst>
          </p:cNvPr>
          <p:cNvSpPr/>
          <p:nvPr/>
        </p:nvSpPr>
        <p:spPr>
          <a:xfrm>
            <a:off x="4566425"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28ACD412-CB46-B94F-8C80-352E23FD1CB4}"/>
              </a:ext>
            </a:extLst>
          </p:cNvPr>
          <p:cNvSpPr/>
          <p:nvPr/>
        </p:nvSpPr>
        <p:spPr>
          <a:xfrm>
            <a:off x="4454998"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ABFA0AC1-92CC-C34D-A7C2-90C400CECC7F}"/>
              </a:ext>
            </a:extLst>
          </p:cNvPr>
          <p:cNvSpPr/>
          <p:nvPr/>
        </p:nvSpPr>
        <p:spPr>
          <a:xfrm>
            <a:off x="4343571" y="3482975"/>
            <a:ext cx="92075" cy="8826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E76AD62A-722F-0E4B-9EFD-20871D7643C8}"/>
              </a:ext>
            </a:extLst>
          </p:cNvPr>
          <p:cNvSpPr/>
          <p:nvPr/>
        </p:nvSpPr>
        <p:spPr>
          <a:xfrm>
            <a:off x="4232144" y="3546475"/>
            <a:ext cx="92075" cy="8191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3F95F980-1451-C348-87C0-F550681D3BAE}"/>
              </a:ext>
            </a:extLst>
          </p:cNvPr>
          <p:cNvSpPr/>
          <p:nvPr/>
        </p:nvSpPr>
        <p:spPr>
          <a:xfrm>
            <a:off x="4120717" y="3613150"/>
            <a:ext cx="92075" cy="752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AFCB19CE-2A56-2940-BFE4-ADCC2CF0DE61}"/>
              </a:ext>
            </a:extLst>
          </p:cNvPr>
          <p:cNvSpPr/>
          <p:nvPr/>
        </p:nvSpPr>
        <p:spPr>
          <a:xfrm>
            <a:off x="4009290" y="3771900"/>
            <a:ext cx="92075" cy="593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11B6BE91-64E8-A54A-B6F9-7DBD367CEADD}"/>
              </a:ext>
            </a:extLst>
          </p:cNvPr>
          <p:cNvSpPr/>
          <p:nvPr/>
        </p:nvSpPr>
        <p:spPr>
          <a:xfrm>
            <a:off x="3897863" y="3822700"/>
            <a:ext cx="92075" cy="542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52876127-F186-D54F-876C-76DD085B4BE8}"/>
              </a:ext>
            </a:extLst>
          </p:cNvPr>
          <p:cNvSpPr/>
          <p:nvPr/>
        </p:nvSpPr>
        <p:spPr>
          <a:xfrm>
            <a:off x="3786436" y="3867150"/>
            <a:ext cx="92075" cy="498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4982A63F-9633-E242-BCB9-5713D4BACC6E}"/>
              </a:ext>
            </a:extLst>
          </p:cNvPr>
          <p:cNvSpPr/>
          <p:nvPr/>
        </p:nvSpPr>
        <p:spPr>
          <a:xfrm>
            <a:off x="3675009" y="3911600"/>
            <a:ext cx="92075" cy="454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AA15CC7E-9BD7-0A4F-A53E-F6CF4FED39EE}"/>
              </a:ext>
            </a:extLst>
          </p:cNvPr>
          <p:cNvSpPr/>
          <p:nvPr/>
        </p:nvSpPr>
        <p:spPr>
          <a:xfrm>
            <a:off x="3563582" y="3937000"/>
            <a:ext cx="92075" cy="428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0760DC84-EC2F-E94C-9360-3A1680D9EA10}"/>
              </a:ext>
            </a:extLst>
          </p:cNvPr>
          <p:cNvSpPr/>
          <p:nvPr/>
        </p:nvSpPr>
        <p:spPr>
          <a:xfrm>
            <a:off x="3452155" y="3962400"/>
            <a:ext cx="92075" cy="403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EAB807DE-D378-8043-B329-0A337B2373A1}"/>
              </a:ext>
            </a:extLst>
          </p:cNvPr>
          <p:cNvSpPr/>
          <p:nvPr/>
        </p:nvSpPr>
        <p:spPr>
          <a:xfrm>
            <a:off x="3340728" y="3994150"/>
            <a:ext cx="92075" cy="371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B8044666-F75D-7C4F-BC18-B1D55BEDA11D}"/>
              </a:ext>
            </a:extLst>
          </p:cNvPr>
          <p:cNvSpPr/>
          <p:nvPr/>
        </p:nvSpPr>
        <p:spPr>
          <a:xfrm>
            <a:off x="3229301" y="4146550"/>
            <a:ext cx="92075" cy="219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162493F8-99CC-DE41-9010-B1B10FF05253}"/>
              </a:ext>
            </a:extLst>
          </p:cNvPr>
          <p:cNvSpPr/>
          <p:nvPr/>
        </p:nvSpPr>
        <p:spPr>
          <a:xfrm>
            <a:off x="3117874" y="4194174"/>
            <a:ext cx="92075" cy="1714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8357974B-2C5E-2C44-B746-10AD21A0BCF0}"/>
              </a:ext>
            </a:extLst>
          </p:cNvPr>
          <p:cNvSpPr/>
          <p:nvPr/>
        </p:nvSpPr>
        <p:spPr>
          <a:xfrm>
            <a:off x="3006447" y="4229100"/>
            <a:ext cx="92075" cy="1365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A8A51FEE-0045-A143-B533-FABA171CAFFE}"/>
              </a:ext>
            </a:extLst>
          </p:cNvPr>
          <p:cNvSpPr/>
          <p:nvPr/>
        </p:nvSpPr>
        <p:spPr>
          <a:xfrm>
            <a:off x="2895020" y="4241800"/>
            <a:ext cx="92075" cy="1238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73D723BC-80B6-3942-8377-6EEF3981072A}"/>
              </a:ext>
            </a:extLst>
          </p:cNvPr>
          <p:cNvCxnSpPr>
            <a:cxnSpLocks/>
          </p:cNvCxnSpPr>
          <p:nvPr/>
        </p:nvCxnSpPr>
        <p:spPr>
          <a:xfrm flipH="1">
            <a:off x="1287505" y="4363835"/>
            <a:ext cx="41449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C155F4A-7A14-A64B-A1A1-4F70D9228C2E}"/>
              </a:ext>
            </a:extLst>
          </p:cNvPr>
          <p:cNvSpPr txBox="1"/>
          <p:nvPr/>
        </p:nvSpPr>
        <p:spPr>
          <a:xfrm rot="16200000">
            <a:off x="5062082" y="4268085"/>
            <a:ext cx="2218492"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Best PSA response (% change)</a:t>
            </a:r>
          </a:p>
        </p:txBody>
      </p:sp>
      <p:sp>
        <p:nvSpPr>
          <p:cNvPr id="84" name="TextBox 83">
            <a:extLst>
              <a:ext uri="{FF2B5EF4-FFF2-40B4-BE49-F238E27FC236}">
                <a16:creationId xmlns:a16="http://schemas.microsoft.com/office/drawing/2014/main" id="{3A2FE6AA-514C-E34C-8E58-5D2DB4EDAE6F}"/>
              </a:ext>
            </a:extLst>
          </p:cNvPr>
          <p:cNvSpPr txBox="1"/>
          <p:nvPr/>
        </p:nvSpPr>
        <p:spPr>
          <a:xfrm>
            <a:off x="6417255" y="3048245"/>
            <a:ext cx="19717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85" name="Straight Connector 84">
            <a:extLst>
              <a:ext uri="{FF2B5EF4-FFF2-40B4-BE49-F238E27FC236}">
                <a16:creationId xmlns:a16="http://schemas.microsoft.com/office/drawing/2014/main" id="{918828B7-FE48-884A-9272-231C6E6995E6}"/>
              </a:ext>
            </a:extLst>
          </p:cNvPr>
          <p:cNvCxnSpPr>
            <a:cxnSpLocks/>
          </p:cNvCxnSpPr>
          <p:nvPr/>
        </p:nvCxnSpPr>
        <p:spPr>
          <a:xfrm>
            <a:off x="6707766" y="2844800"/>
            <a:ext cx="0" cy="2867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33E767-824D-E34F-977C-73874B81D84B}"/>
              </a:ext>
            </a:extLst>
          </p:cNvPr>
          <p:cNvCxnSpPr>
            <a:cxnSpLocks/>
          </p:cNvCxnSpPr>
          <p:nvPr/>
        </p:nvCxnSpPr>
        <p:spPr>
          <a:xfrm flipH="1">
            <a:off x="6635766" y="31097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B66D7A9-3319-8E4F-B0CD-B3617ED34CB2}"/>
              </a:ext>
            </a:extLst>
          </p:cNvPr>
          <p:cNvSpPr txBox="1"/>
          <p:nvPr/>
        </p:nvSpPr>
        <p:spPr>
          <a:xfrm>
            <a:off x="6482978" y="3673720"/>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88" name="Straight Connector 87">
            <a:extLst>
              <a:ext uri="{FF2B5EF4-FFF2-40B4-BE49-F238E27FC236}">
                <a16:creationId xmlns:a16="http://schemas.microsoft.com/office/drawing/2014/main" id="{E506F4F7-458D-6048-B2D1-E6564AED9EDB}"/>
              </a:ext>
            </a:extLst>
          </p:cNvPr>
          <p:cNvCxnSpPr>
            <a:cxnSpLocks/>
          </p:cNvCxnSpPr>
          <p:nvPr/>
        </p:nvCxnSpPr>
        <p:spPr>
          <a:xfrm flipH="1">
            <a:off x="6635766"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58891585-160E-1A47-A35E-D2FDE642A9F5}"/>
              </a:ext>
            </a:extLst>
          </p:cNvPr>
          <p:cNvSpPr txBox="1"/>
          <p:nvPr/>
        </p:nvSpPr>
        <p:spPr>
          <a:xfrm>
            <a:off x="6418859" y="4950070"/>
            <a:ext cx="19556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90" name="Straight Connector 89">
            <a:extLst>
              <a:ext uri="{FF2B5EF4-FFF2-40B4-BE49-F238E27FC236}">
                <a16:creationId xmlns:a16="http://schemas.microsoft.com/office/drawing/2014/main" id="{8FD45ABF-B62E-6249-8C3B-3F86100F7CD9}"/>
              </a:ext>
            </a:extLst>
          </p:cNvPr>
          <p:cNvCxnSpPr>
            <a:cxnSpLocks/>
          </p:cNvCxnSpPr>
          <p:nvPr/>
        </p:nvCxnSpPr>
        <p:spPr>
          <a:xfrm flipH="1">
            <a:off x="6635766" y="50117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775EF397-A699-964D-B0D2-FEC1F8742A42}"/>
              </a:ext>
            </a:extLst>
          </p:cNvPr>
          <p:cNvSpPr txBox="1"/>
          <p:nvPr/>
        </p:nvSpPr>
        <p:spPr>
          <a:xfrm>
            <a:off x="6548702" y="4305545"/>
            <a:ext cx="6572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92" name="Straight Connector 91">
            <a:extLst>
              <a:ext uri="{FF2B5EF4-FFF2-40B4-BE49-F238E27FC236}">
                <a16:creationId xmlns:a16="http://schemas.microsoft.com/office/drawing/2014/main" id="{918E6DC4-8406-9442-95F4-43281D99E781}"/>
              </a:ext>
            </a:extLst>
          </p:cNvPr>
          <p:cNvCxnSpPr>
            <a:cxnSpLocks/>
          </p:cNvCxnSpPr>
          <p:nvPr/>
        </p:nvCxnSpPr>
        <p:spPr>
          <a:xfrm flipH="1">
            <a:off x="6635766" y="43733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DE361FF-6FF9-0242-AD54-B10E29853E84}"/>
              </a:ext>
            </a:extLst>
          </p:cNvPr>
          <p:cNvSpPr txBox="1"/>
          <p:nvPr/>
        </p:nvSpPr>
        <p:spPr>
          <a:xfrm>
            <a:off x="6353135" y="5581895"/>
            <a:ext cx="26129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94" name="Straight Connector 93">
            <a:extLst>
              <a:ext uri="{FF2B5EF4-FFF2-40B4-BE49-F238E27FC236}">
                <a16:creationId xmlns:a16="http://schemas.microsoft.com/office/drawing/2014/main" id="{D1391B68-6D45-F341-AFE4-F8E8B2A37B2B}"/>
              </a:ext>
            </a:extLst>
          </p:cNvPr>
          <p:cNvCxnSpPr>
            <a:cxnSpLocks/>
          </p:cNvCxnSpPr>
          <p:nvPr/>
        </p:nvCxnSpPr>
        <p:spPr>
          <a:xfrm flipH="1">
            <a:off x="6635766" y="56435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3DD4A6D3-BDEB-714D-8F53-12A02575145C}"/>
              </a:ext>
            </a:extLst>
          </p:cNvPr>
          <p:cNvSpPr txBox="1"/>
          <p:nvPr/>
        </p:nvSpPr>
        <p:spPr>
          <a:xfrm>
            <a:off x="6418859" y="4699245"/>
            <a:ext cx="19556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100" name="Straight Connector 99">
            <a:extLst>
              <a:ext uri="{FF2B5EF4-FFF2-40B4-BE49-F238E27FC236}">
                <a16:creationId xmlns:a16="http://schemas.microsoft.com/office/drawing/2014/main" id="{4730086A-776E-BD41-84F6-FF910FDDBBA5}"/>
              </a:ext>
            </a:extLst>
          </p:cNvPr>
          <p:cNvCxnSpPr>
            <a:cxnSpLocks/>
          </p:cNvCxnSpPr>
          <p:nvPr/>
        </p:nvCxnSpPr>
        <p:spPr>
          <a:xfrm flipH="1">
            <a:off x="6635766" y="47609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88B61550-C30E-8047-A2DF-61CE1E35573D}"/>
              </a:ext>
            </a:extLst>
          </p:cNvPr>
          <p:cNvSpPr/>
          <p:nvPr/>
        </p:nvSpPr>
        <p:spPr>
          <a:xfrm>
            <a:off x="6930445"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C401E7FA-26FC-5B4B-9C12-C3271D90951A}"/>
              </a:ext>
            </a:extLst>
          </p:cNvPr>
          <p:cNvSpPr txBox="1"/>
          <p:nvPr/>
        </p:nvSpPr>
        <p:spPr>
          <a:xfrm>
            <a:off x="10668779" y="3010563"/>
            <a:ext cx="988732" cy="387798"/>
          </a:xfrm>
          <a:prstGeom prst="rect">
            <a:avLst/>
          </a:prstGeom>
          <a:noFill/>
        </p:spPr>
        <p:txBody>
          <a:bodyPr wrap="none" lIns="0" tIns="0" rIns="0" bIns="0" rtlCol="0">
            <a:spAutoFit/>
          </a:bodyPr>
          <a:lstStyle/>
          <a:p>
            <a:pPr>
              <a:lnSpc>
                <a:spcPct val="90000"/>
              </a:lnSpc>
            </a:pPr>
            <a:r>
              <a:rPr lang="en-GB" sz="1400" dirty="0">
                <a:latin typeface="Calibri" panose="020F0502020204030204" pitchFamily="34" charset="0"/>
                <a:ea typeface="Aileron" charset="0"/>
                <a:cs typeface="Calibri" panose="020F0502020204030204" pitchFamily="34" charset="0"/>
              </a:rPr>
              <a:t>Enzalutamide</a:t>
            </a:r>
          </a:p>
          <a:p>
            <a:pPr>
              <a:lnSpc>
                <a:spcPct val="90000"/>
              </a:lnSpc>
            </a:pPr>
            <a:r>
              <a:rPr lang="en-GB" sz="1400" dirty="0">
                <a:latin typeface="Calibri" panose="020F0502020204030204" pitchFamily="34" charset="0"/>
                <a:ea typeface="Aileron" charset="0"/>
                <a:cs typeface="Calibri" panose="020F0502020204030204" pitchFamily="34" charset="0"/>
              </a:rPr>
              <a:t>Docetaxel</a:t>
            </a:r>
          </a:p>
        </p:txBody>
      </p:sp>
      <p:sp>
        <p:nvSpPr>
          <p:cNvPr id="44" name="Rectangle 43">
            <a:extLst>
              <a:ext uri="{FF2B5EF4-FFF2-40B4-BE49-F238E27FC236}">
                <a16:creationId xmlns:a16="http://schemas.microsoft.com/office/drawing/2014/main" id="{784CDF88-EAA1-6840-86E1-AA52B0038AC8}"/>
              </a:ext>
            </a:extLst>
          </p:cNvPr>
          <p:cNvSpPr/>
          <p:nvPr/>
        </p:nvSpPr>
        <p:spPr>
          <a:xfrm>
            <a:off x="10416480" y="3041650"/>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5C6AF2CF-34B4-2546-AA4A-6F57411E60F6}"/>
              </a:ext>
            </a:extLst>
          </p:cNvPr>
          <p:cNvSpPr/>
          <p:nvPr/>
        </p:nvSpPr>
        <p:spPr>
          <a:xfrm>
            <a:off x="10416480" y="3238500"/>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3" name="TextBox 112">
            <a:extLst>
              <a:ext uri="{FF2B5EF4-FFF2-40B4-BE49-F238E27FC236}">
                <a16:creationId xmlns:a16="http://schemas.microsoft.com/office/drawing/2014/main" id="{5F2479C6-8CD9-4A4A-9647-25C5D04371EC}"/>
              </a:ext>
            </a:extLst>
          </p:cNvPr>
          <p:cNvSpPr txBox="1"/>
          <p:nvPr/>
        </p:nvSpPr>
        <p:spPr>
          <a:xfrm>
            <a:off x="10416480" y="2820063"/>
            <a:ext cx="772519" cy="193899"/>
          </a:xfrm>
          <a:prstGeom prst="rect">
            <a:avLst/>
          </a:prstGeom>
          <a:noFill/>
        </p:spPr>
        <p:txBody>
          <a:bodyPr wrap="none" lIns="0" tIns="0" rIns="0" bIns="0" rtlCol="0">
            <a:spAutoFit/>
          </a:bodyPr>
          <a:lstStyle/>
          <a:p>
            <a:pPr>
              <a:lnSpc>
                <a:spcPct val="90000"/>
              </a:lnSpc>
            </a:pPr>
            <a:r>
              <a:rPr lang="en-GB" sz="1400" b="1" dirty="0">
                <a:latin typeface="Calibri" panose="020F0502020204030204" pitchFamily="34" charset="0"/>
                <a:ea typeface="Aileron" charset="0"/>
                <a:cs typeface="Calibri" panose="020F0502020204030204" pitchFamily="34" charset="0"/>
              </a:rPr>
              <a:t>Treatment</a:t>
            </a:r>
          </a:p>
        </p:txBody>
      </p:sp>
      <p:sp>
        <p:nvSpPr>
          <p:cNvPr id="114" name="Rectangle 113">
            <a:extLst>
              <a:ext uri="{FF2B5EF4-FFF2-40B4-BE49-F238E27FC236}">
                <a16:creationId xmlns:a16="http://schemas.microsoft.com/office/drawing/2014/main" id="{10AC3FC8-8E6C-D644-B228-ABEE6DBBA8CD}"/>
              </a:ext>
            </a:extLst>
          </p:cNvPr>
          <p:cNvSpPr/>
          <p:nvPr/>
        </p:nvSpPr>
        <p:spPr>
          <a:xfrm>
            <a:off x="7007042"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178E8071-B941-744B-88C8-C37CE2B5C171}"/>
              </a:ext>
            </a:extLst>
          </p:cNvPr>
          <p:cNvSpPr/>
          <p:nvPr/>
        </p:nvSpPr>
        <p:spPr>
          <a:xfrm>
            <a:off x="7083639" y="3108324"/>
            <a:ext cx="45719" cy="126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0B6376A0-E398-9B47-84C2-81A4EFC0D2A6}"/>
              </a:ext>
            </a:extLst>
          </p:cNvPr>
          <p:cNvSpPr/>
          <p:nvPr/>
        </p:nvSpPr>
        <p:spPr>
          <a:xfrm>
            <a:off x="7160236" y="3409949"/>
            <a:ext cx="45719" cy="96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275BB284-D1E4-C74C-B8DE-BCFA4B67FD17}"/>
              </a:ext>
            </a:extLst>
          </p:cNvPr>
          <p:cNvSpPr/>
          <p:nvPr/>
        </p:nvSpPr>
        <p:spPr>
          <a:xfrm>
            <a:off x="7236833" y="3543299"/>
            <a:ext cx="45719"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90D910F4-09CA-514B-903C-69679F825952}"/>
              </a:ext>
            </a:extLst>
          </p:cNvPr>
          <p:cNvSpPr/>
          <p:nvPr/>
        </p:nvSpPr>
        <p:spPr>
          <a:xfrm>
            <a:off x="7313430" y="3578224"/>
            <a:ext cx="45719" cy="79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FB779642-47E9-1640-B671-430311ADDD4B}"/>
              </a:ext>
            </a:extLst>
          </p:cNvPr>
          <p:cNvSpPr/>
          <p:nvPr/>
        </p:nvSpPr>
        <p:spPr>
          <a:xfrm>
            <a:off x="7390027" y="3651249"/>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0E647192-03C7-1A4C-B052-BE718B75443F}"/>
              </a:ext>
            </a:extLst>
          </p:cNvPr>
          <p:cNvSpPr/>
          <p:nvPr/>
        </p:nvSpPr>
        <p:spPr>
          <a:xfrm>
            <a:off x="7466624" y="3679824"/>
            <a:ext cx="45719" cy="69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70FD63B7-DE7F-1D4F-8166-A9117FF42DBE}"/>
              </a:ext>
            </a:extLst>
          </p:cNvPr>
          <p:cNvSpPr/>
          <p:nvPr/>
        </p:nvSpPr>
        <p:spPr>
          <a:xfrm>
            <a:off x="7543221" y="3829049"/>
            <a:ext cx="45719" cy="5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81EFDC5B-5B1E-6149-BB15-2CB1A57CD95B}"/>
              </a:ext>
            </a:extLst>
          </p:cNvPr>
          <p:cNvSpPr/>
          <p:nvPr/>
        </p:nvSpPr>
        <p:spPr>
          <a:xfrm>
            <a:off x="7619818" y="4048124"/>
            <a:ext cx="45719"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8CEB25D2-9195-6A42-8296-801D9032B993}"/>
              </a:ext>
            </a:extLst>
          </p:cNvPr>
          <p:cNvSpPr/>
          <p:nvPr/>
        </p:nvSpPr>
        <p:spPr>
          <a:xfrm>
            <a:off x="7696415" y="4137024"/>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047753F5-5008-9C4B-B1D6-BD6FFDBFB567}"/>
              </a:ext>
            </a:extLst>
          </p:cNvPr>
          <p:cNvSpPr/>
          <p:nvPr/>
        </p:nvSpPr>
        <p:spPr>
          <a:xfrm>
            <a:off x="7773012" y="4146549"/>
            <a:ext cx="45719" cy="23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CF613E72-9CA4-7144-B13D-105E42E62D0D}"/>
              </a:ext>
            </a:extLst>
          </p:cNvPr>
          <p:cNvSpPr/>
          <p:nvPr/>
        </p:nvSpPr>
        <p:spPr>
          <a:xfrm>
            <a:off x="7849609" y="4241799"/>
            <a:ext cx="45719" cy="13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5C13689A-5C0F-B947-B0A9-4185EEEDC7E1}"/>
              </a:ext>
            </a:extLst>
          </p:cNvPr>
          <p:cNvSpPr/>
          <p:nvPr/>
        </p:nvSpPr>
        <p:spPr>
          <a:xfrm>
            <a:off x="7926206" y="4283074"/>
            <a:ext cx="45719"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283AD381-F825-364F-8AD1-4483F8E80C9D}"/>
              </a:ext>
            </a:extLst>
          </p:cNvPr>
          <p:cNvSpPr/>
          <p:nvPr/>
        </p:nvSpPr>
        <p:spPr>
          <a:xfrm>
            <a:off x="8002803" y="4298949"/>
            <a:ext cx="45719" cy="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73D43B92-DA03-5F4A-9D75-B7C12ABDCF25}"/>
              </a:ext>
            </a:extLst>
          </p:cNvPr>
          <p:cNvSpPr/>
          <p:nvPr/>
        </p:nvSpPr>
        <p:spPr>
          <a:xfrm>
            <a:off x="8079400" y="4317999"/>
            <a:ext cx="45719" cy="6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859BB1EA-3B0F-7844-97FA-6BF24AEE38E6}"/>
              </a:ext>
            </a:extLst>
          </p:cNvPr>
          <p:cNvSpPr/>
          <p:nvPr/>
        </p:nvSpPr>
        <p:spPr>
          <a:xfrm>
            <a:off x="8155995" y="4349749"/>
            <a:ext cx="45719" cy="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1" name="TextBox 130">
            <a:extLst>
              <a:ext uri="{FF2B5EF4-FFF2-40B4-BE49-F238E27FC236}">
                <a16:creationId xmlns:a16="http://schemas.microsoft.com/office/drawing/2014/main" id="{D221B685-9CB1-0D4C-82B6-96DB87A690AC}"/>
              </a:ext>
            </a:extLst>
          </p:cNvPr>
          <p:cNvSpPr txBox="1"/>
          <p:nvPr/>
        </p:nvSpPr>
        <p:spPr>
          <a:xfrm>
            <a:off x="6936602" y="3035545"/>
            <a:ext cx="41678" cy="92333"/>
          </a:xfrm>
          <a:prstGeom prst="rect">
            <a:avLst/>
          </a:prstGeom>
          <a:noFill/>
        </p:spPr>
        <p:txBody>
          <a:bodyPr wrap="none" lIns="0" tIns="0" rIns="0" bIns="0" rtlCol="0">
            <a:spAutoFit/>
          </a:bodyPr>
          <a:lstStyle/>
          <a:p>
            <a:pPr algn="r">
              <a:lnSpc>
                <a:spcPct val="90000"/>
              </a:lnSpc>
            </a:pPr>
            <a:r>
              <a:rPr lang="en-GB" sz="1000" baseline="30000" dirty="0">
                <a:latin typeface="Calibri" panose="020F0502020204030204" pitchFamily="34" charset="0"/>
                <a:ea typeface="Aileron" charset="0"/>
                <a:cs typeface="Calibri" panose="020F0502020204030204" pitchFamily="34" charset="0"/>
              </a:rPr>
              <a:t>a</a:t>
            </a:r>
          </a:p>
        </p:txBody>
      </p:sp>
      <p:sp>
        <p:nvSpPr>
          <p:cNvPr id="132" name="TextBox 131">
            <a:extLst>
              <a:ext uri="{FF2B5EF4-FFF2-40B4-BE49-F238E27FC236}">
                <a16:creationId xmlns:a16="http://schemas.microsoft.com/office/drawing/2014/main" id="{2EE9465A-9677-A24A-8336-3C1A36A854A1}"/>
              </a:ext>
            </a:extLst>
          </p:cNvPr>
          <p:cNvSpPr txBox="1"/>
          <p:nvPr/>
        </p:nvSpPr>
        <p:spPr>
          <a:xfrm>
            <a:off x="7015977" y="3035545"/>
            <a:ext cx="41678" cy="92333"/>
          </a:xfrm>
          <a:prstGeom prst="rect">
            <a:avLst/>
          </a:prstGeom>
          <a:noFill/>
        </p:spPr>
        <p:txBody>
          <a:bodyPr wrap="none" lIns="0" tIns="0" rIns="0" bIns="0" rtlCol="0">
            <a:spAutoFit/>
          </a:bodyPr>
          <a:lstStyle/>
          <a:p>
            <a:pPr algn="r">
              <a:lnSpc>
                <a:spcPct val="90000"/>
              </a:lnSpc>
            </a:pPr>
            <a:r>
              <a:rPr lang="en-GB" sz="1000" baseline="30000" dirty="0">
                <a:latin typeface="Calibri" panose="020F0502020204030204" pitchFamily="34" charset="0"/>
                <a:ea typeface="Aileron" charset="0"/>
                <a:cs typeface="Calibri" panose="020F0502020204030204" pitchFamily="34" charset="0"/>
              </a:rPr>
              <a:t>a</a:t>
            </a:r>
          </a:p>
        </p:txBody>
      </p:sp>
      <p:sp>
        <p:nvSpPr>
          <p:cNvPr id="133" name="TextBox 132">
            <a:extLst>
              <a:ext uri="{FF2B5EF4-FFF2-40B4-BE49-F238E27FC236}">
                <a16:creationId xmlns:a16="http://schemas.microsoft.com/office/drawing/2014/main" id="{E4DBDF0B-A32F-5844-8F19-7AB576AC9E13}"/>
              </a:ext>
            </a:extLst>
          </p:cNvPr>
          <p:cNvSpPr txBox="1"/>
          <p:nvPr/>
        </p:nvSpPr>
        <p:spPr>
          <a:xfrm>
            <a:off x="7095352" y="3035545"/>
            <a:ext cx="41678" cy="92333"/>
          </a:xfrm>
          <a:prstGeom prst="rect">
            <a:avLst/>
          </a:prstGeom>
          <a:noFill/>
        </p:spPr>
        <p:txBody>
          <a:bodyPr wrap="none" lIns="0" tIns="0" rIns="0" bIns="0" rtlCol="0">
            <a:spAutoFit/>
          </a:bodyPr>
          <a:lstStyle/>
          <a:p>
            <a:pPr algn="r">
              <a:lnSpc>
                <a:spcPct val="90000"/>
              </a:lnSpc>
            </a:pPr>
            <a:r>
              <a:rPr lang="en-GB" sz="1000" baseline="30000" dirty="0">
                <a:latin typeface="Calibri" panose="020F0502020204030204" pitchFamily="34" charset="0"/>
                <a:ea typeface="Aileron" charset="0"/>
                <a:cs typeface="Calibri" panose="020F0502020204030204" pitchFamily="34" charset="0"/>
              </a:rPr>
              <a:t>a</a:t>
            </a:r>
          </a:p>
        </p:txBody>
      </p:sp>
      <p:sp>
        <p:nvSpPr>
          <p:cNvPr id="134" name="Rectangle 133">
            <a:extLst>
              <a:ext uri="{FF2B5EF4-FFF2-40B4-BE49-F238E27FC236}">
                <a16:creationId xmlns:a16="http://schemas.microsoft.com/office/drawing/2014/main" id="{F3D7467F-E816-D746-B298-E3DFA7472502}"/>
              </a:ext>
            </a:extLst>
          </p:cNvPr>
          <p:cNvSpPr/>
          <p:nvPr/>
        </p:nvSpPr>
        <p:spPr>
          <a:xfrm>
            <a:off x="8463970" y="4375149"/>
            <a:ext cx="45719"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E65B614A-FDBF-DF42-8857-29C27D2B1E93}"/>
              </a:ext>
            </a:extLst>
          </p:cNvPr>
          <p:cNvSpPr/>
          <p:nvPr/>
        </p:nvSpPr>
        <p:spPr>
          <a:xfrm>
            <a:off x="8540671" y="4375149"/>
            <a:ext cx="4571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CC18C2F9-C657-344A-933C-9CFAA1650A39}"/>
              </a:ext>
            </a:extLst>
          </p:cNvPr>
          <p:cNvSpPr/>
          <p:nvPr/>
        </p:nvSpPr>
        <p:spPr>
          <a:xfrm>
            <a:off x="8617372" y="4375149"/>
            <a:ext cx="45719" cy="12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AFB0926F-2EF5-C746-BEC9-03F7D594EE50}"/>
              </a:ext>
            </a:extLst>
          </p:cNvPr>
          <p:cNvSpPr/>
          <p:nvPr/>
        </p:nvSpPr>
        <p:spPr>
          <a:xfrm>
            <a:off x="8694073" y="4375149"/>
            <a:ext cx="45719" cy="15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0BF23364-57F7-454F-BE6A-0D7844C8FDFE}"/>
              </a:ext>
            </a:extLst>
          </p:cNvPr>
          <p:cNvSpPr/>
          <p:nvPr/>
        </p:nvSpPr>
        <p:spPr>
          <a:xfrm>
            <a:off x="8770774" y="4375149"/>
            <a:ext cx="4571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7ED4FFF6-7F78-5049-9E14-E39390DB33F4}"/>
              </a:ext>
            </a:extLst>
          </p:cNvPr>
          <p:cNvSpPr/>
          <p:nvPr/>
        </p:nvSpPr>
        <p:spPr>
          <a:xfrm>
            <a:off x="8847475" y="4375149"/>
            <a:ext cx="45719"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87754F7B-B898-C74B-AD41-2C663283155E}"/>
              </a:ext>
            </a:extLst>
          </p:cNvPr>
          <p:cNvSpPr/>
          <p:nvPr/>
        </p:nvSpPr>
        <p:spPr>
          <a:xfrm>
            <a:off x="8924176" y="4375149"/>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ADDAAC3D-D21D-CD4E-B9EB-7435AABEFD86}"/>
              </a:ext>
            </a:extLst>
          </p:cNvPr>
          <p:cNvSpPr/>
          <p:nvPr/>
        </p:nvSpPr>
        <p:spPr>
          <a:xfrm>
            <a:off x="9000877" y="4375149"/>
            <a:ext cx="45719" cy="2483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9CEBE7C5-146D-3C4C-BAE7-68934C836BD8}"/>
              </a:ext>
            </a:extLst>
          </p:cNvPr>
          <p:cNvSpPr/>
          <p:nvPr/>
        </p:nvSpPr>
        <p:spPr>
          <a:xfrm>
            <a:off x="9077578" y="4375149"/>
            <a:ext cx="45719" cy="26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3F16AB00-A652-6F4D-B854-6E275007749A}"/>
              </a:ext>
            </a:extLst>
          </p:cNvPr>
          <p:cNvSpPr/>
          <p:nvPr/>
        </p:nvSpPr>
        <p:spPr>
          <a:xfrm>
            <a:off x="9154279"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E7A452E2-190A-144B-8E5B-401B77951205}"/>
              </a:ext>
            </a:extLst>
          </p:cNvPr>
          <p:cNvSpPr/>
          <p:nvPr/>
        </p:nvSpPr>
        <p:spPr>
          <a:xfrm>
            <a:off x="9230980"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2707D109-E628-A140-88F4-E6167560EA50}"/>
              </a:ext>
            </a:extLst>
          </p:cNvPr>
          <p:cNvSpPr/>
          <p:nvPr/>
        </p:nvSpPr>
        <p:spPr>
          <a:xfrm>
            <a:off x="9307681" y="4375148"/>
            <a:ext cx="45719"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6" name="Rectangle 145">
            <a:extLst>
              <a:ext uri="{FF2B5EF4-FFF2-40B4-BE49-F238E27FC236}">
                <a16:creationId xmlns:a16="http://schemas.microsoft.com/office/drawing/2014/main" id="{72D0E2B7-F3F4-9F43-AD4B-84CD70929CB8}"/>
              </a:ext>
            </a:extLst>
          </p:cNvPr>
          <p:cNvSpPr/>
          <p:nvPr/>
        </p:nvSpPr>
        <p:spPr>
          <a:xfrm>
            <a:off x="9384382" y="4375148"/>
            <a:ext cx="45719"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984286E0-5515-BD4E-991B-AD97094B4B9C}"/>
              </a:ext>
            </a:extLst>
          </p:cNvPr>
          <p:cNvSpPr/>
          <p:nvPr/>
        </p:nvSpPr>
        <p:spPr>
          <a:xfrm>
            <a:off x="9461083"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1F97A264-60BC-9846-9CCF-83FA580CC26F}"/>
              </a:ext>
            </a:extLst>
          </p:cNvPr>
          <p:cNvSpPr/>
          <p:nvPr/>
        </p:nvSpPr>
        <p:spPr>
          <a:xfrm>
            <a:off x="9537784"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07C00408-DD56-C346-A133-794C5B7F6786}"/>
              </a:ext>
            </a:extLst>
          </p:cNvPr>
          <p:cNvSpPr/>
          <p:nvPr/>
        </p:nvSpPr>
        <p:spPr>
          <a:xfrm>
            <a:off x="9614485" y="4375148"/>
            <a:ext cx="45719" cy="51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E2B33CD7-F2E7-E747-AB79-5C8F4474C521}"/>
              </a:ext>
            </a:extLst>
          </p:cNvPr>
          <p:cNvSpPr/>
          <p:nvPr/>
        </p:nvSpPr>
        <p:spPr>
          <a:xfrm>
            <a:off x="9691186" y="4375148"/>
            <a:ext cx="45719" cy="57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7B224F89-A935-D34A-8A18-CE4CB27CAF32}"/>
              </a:ext>
            </a:extLst>
          </p:cNvPr>
          <p:cNvSpPr/>
          <p:nvPr/>
        </p:nvSpPr>
        <p:spPr>
          <a:xfrm>
            <a:off x="9767887" y="4375148"/>
            <a:ext cx="45719" cy="63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E40DA9DE-2398-CE49-B89F-10720B6D5051}"/>
              </a:ext>
            </a:extLst>
          </p:cNvPr>
          <p:cNvSpPr/>
          <p:nvPr/>
        </p:nvSpPr>
        <p:spPr>
          <a:xfrm>
            <a:off x="9844588" y="4375148"/>
            <a:ext cx="45719" cy="63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3" name="Rectangle 152">
            <a:extLst>
              <a:ext uri="{FF2B5EF4-FFF2-40B4-BE49-F238E27FC236}">
                <a16:creationId xmlns:a16="http://schemas.microsoft.com/office/drawing/2014/main" id="{300458F6-471F-9348-B6FA-639CD83E438F}"/>
              </a:ext>
            </a:extLst>
          </p:cNvPr>
          <p:cNvSpPr/>
          <p:nvPr/>
        </p:nvSpPr>
        <p:spPr>
          <a:xfrm>
            <a:off x="9921289" y="4375148"/>
            <a:ext cx="45719" cy="64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4" name="Rectangle 153">
            <a:extLst>
              <a:ext uri="{FF2B5EF4-FFF2-40B4-BE49-F238E27FC236}">
                <a16:creationId xmlns:a16="http://schemas.microsoft.com/office/drawing/2014/main" id="{382F8AAC-F72D-9449-B7AB-EF81E23C51F9}"/>
              </a:ext>
            </a:extLst>
          </p:cNvPr>
          <p:cNvSpPr/>
          <p:nvPr/>
        </p:nvSpPr>
        <p:spPr>
          <a:xfrm>
            <a:off x="9997990" y="4375148"/>
            <a:ext cx="45719" cy="67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5" name="Rectangle 154">
            <a:extLst>
              <a:ext uri="{FF2B5EF4-FFF2-40B4-BE49-F238E27FC236}">
                <a16:creationId xmlns:a16="http://schemas.microsoft.com/office/drawing/2014/main" id="{6C4936DD-1B56-B844-891B-1F5539206869}"/>
              </a:ext>
            </a:extLst>
          </p:cNvPr>
          <p:cNvSpPr/>
          <p:nvPr/>
        </p:nvSpPr>
        <p:spPr>
          <a:xfrm>
            <a:off x="10074691" y="4375148"/>
            <a:ext cx="45719" cy="67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8FBF39FD-7207-924F-9249-CC32D7652DFA}"/>
              </a:ext>
            </a:extLst>
          </p:cNvPr>
          <p:cNvSpPr/>
          <p:nvPr/>
        </p:nvSpPr>
        <p:spPr>
          <a:xfrm>
            <a:off x="10151392" y="4375148"/>
            <a:ext cx="45719" cy="70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26474217-A62E-AF44-B84D-652A31EFEC07}"/>
              </a:ext>
            </a:extLst>
          </p:cNvPr>
          <p:cNvSpPr/>
          <p:nvPr/>
        </p:nvSpPr>
        <p:spPr>
          <a:xfrm>
            <a:off x="10228093" y="4375148"/>
            <a:ext cx="45719" cy="70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1CD91F4B-ACBF-FE49-88A9-4167CC1F42E9}"/>
              </a:ext>
            </a:extLst>
          </p:cNvPr>
          <p:cNvSpPr/>
          <p:nvPr/>
        </p:nvSpPr>
        <p:spPr>
          <a:xfrm>
            <a:off x="10304794" y="4375148"/>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0D5E0136-399A-9646-8322-FFB2046AC57C}"/>
              </a:ext>
            </a:extLst>
          </p:cNvPr>
          <p:cNvSpPr/>
          <p:nvPr/>
        </p:nvSpPr>
        <p:spPr>
          <a:xfrm>
            <a:off x="10381495" y="4375147"/>
            <a:ext cx="45719" cy="925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148106B4-1061-EB43-9505-861E833A3A33}"/>
              </a:ext>
            </a:extLst>
          </p:cNvPr>
          <p:cNvSpPr/>
          <p:nvPr/>
        </p:nvSpPr>
        <p:spPr>
          <a:xfrm>
            <a:off x="10458196" y="4375147"/>
            <a:ext cx="45719" cy="9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40D4CBB8-9B0A-1D41-A926-E64B2EB7A9F8}"/>
              </a:ext>
            </a:extLst>
          </p:cNvPr>
          <p:cNvSpPr/>
          <p:nvPr/>
        </p:nvSpPr>
        <p:spPr>
          <a:xfrm>
            <a:off x="10534897" y="4375148"/>
            <a:ext cx="45719" cy="10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2" name="Rectangle 161">
            <a:extLst>
              <a:ext uri="{FF2B5EF4-FFF2-40B4-BE49-F238E27FC236}">
                <a16:creationId xmlns:a16="http://schemas.microsoft.com/office/drawing/2014/main" id="{57B6705A-A1D3-7A4D-9095-EFDEC96CFA0B}"/>
              </a:ext>
            </a:extLst>
          </p:cNvPr>
          <p:cNvSpPr/>
          <p:nvPr/>
        </p:nvSpPr>
        <p:spPr>
          <a:xfrm>
            <a:off x="10611598" y="4375147"/>
            <a:ext cx="45719" cy="105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3" name="Rectangle 162">
            <a:extLst>
              <a:ext uri="{FF2B5EF4-FFF2-40B4-BE49-F238E27FC236}">
                <a16:creationId xmlns:a16="http://schemas.microsoft.com/office/drawing/2014/main" id="{2369199C-DD38-7545-94A9-DDBE09B30B30}"/>
              </a:ext>
            </a:extLst>
          </p:cNvPr>
          <p:cNvSpPr/>
          <p:nvPr/>
        </p:nvSpPr>
        <p:spPr>
          <a:xfrm>
            <a:off x="10688299" y="4375148"/>
            <a:ext cx="45719" cy="10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48BF7F96-2DC3-744C-AF67-7428C76057F2}"/>
              </a:ext>
            </a:extLst>
          </p:cNvPr>
          <p:cNvSpPr/>
          <p:nvPr/>
        </p:nvSpPr>
        <p:spPr>
          <a:xfrm>
            <a:off x="10765000" y="4375148"/>
            <a:ext cx="45719" cy="1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D9BF7E49-4534-3645-AF65-6AE5C9C55C71}"/>
              </a:ext>
            </a:extLst>
          </p:cNvPr>
          <p:cNvSpPr/>
          <p:nvPr/>
        </p:nvSpPr>
        <p:spPr>
          <a:xfrm>
            <a:off x="10841701" y="4375148"/>
            <a:ext cx="45719" cy="10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965EC96B-73A9-B94E-9620-21C2C0DDCC00}"/>
              </a:ext>
            </a:extLst>
          </p:cNvPr>
          <p:cNvSpPr/>
          <p:nvPr/>
        </p:nvSpPr>
        <p:spPr>
          <a:xfrm>
            <a:off x="10918402" y="4375148"/>
            <a:ext cx="45719" cy="106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7" name="Rectangle 166">
            <a:extLst>
              <a:ext uri="{FF2B5EF4-FFF2-40B4-BE49-F238E27FC236}">
                <a16:creationId xmlns:a16="http://schemas.microsoft.com/office/drawing/2014/main" id="{C4803416-85EF-DA42-B888-51D88C80937A}"/>
              </a:ext>
            </a:extLst>
          </p:cNvPr>
          <p:cNvSpPr/>
          <p:nvPr/>
        </p:nvSpPr>
        <p:spPr>
          <a:xfrm>
            <a:off x="10995103" y="4375148"/>
            <a:ext cx="45719" cy="113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487C65B1-B0A9-0D4D-AB55-9D21B0A499F6}"/>
              </a:ext>
            </a:extLst>
          </p:cNvPr>
          <p:cNvSpPr/>
          <p:nvPr/>
        </p:nvSpPr>
        <p:spPr>
          <a:xfrm>
            <a:off x="11071804" y="4375147"/>
            <a:ext cx="45719" cy="115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9" name="Rectangle 168">
            <a:extLst>
              <a:ext uri="{FF2B5EF4-FFF2-40B4-BE49-F238E27FC236}">
                <a16:creationId xmlns:a16="http://schemas.microsoft.com/office/drawing/2014/main" id="{E9E5BA07-2B93-514C-AD00-FFC2EDB908F5}"/>
              </a:ext>
            </a:extLst>
          </p:cNvPr>
          <p:cNvSpPr/>
          <p:nvPr/>
        </p:nvSpPr>
        <p:spPr>
          <a:xfrm>
            <a:off x="11148505" y="4375148"/>
            <a:ext cx="45719" cy="115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B35F83E4-79AD-1D4E-ACCA-7F94CCAF0DF1}"/>
              </a:ext>
            </a:extLst>
          </p:cNvPr>
          <p:cNvSpPr/>
          <p:nvPr/>
        </p:nvSpPr>
        <p:spPr>
          <a:xfrm>
            <a:off x="11225206" y="4375147"/>
            <a:ext cx="45719" cy="117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1" name="Rectangle 170">
            <a:extLst>
              <a:ext uri="{FF2B5EF4-FFF2-40B4-BE49-F238E27FC236}">
                <a16:creationId xmlns:a16="http://schemas.microsoft.com/office/drawing/2014/main" id="{11CD7647-9252-C241-A7B5-7DF00BEBE567}"/>
              </a:ext>
            </a:extLst>
          </p:cNvPr>
          <p:cNvSpPr/>
          <p:nvPr/>
        </p:nvSpPr>
        <p:spPr>
          <a:xfrm>
            <a:off x="11301907" y="4375148"/>
            <a:ext cx="45719" cy="125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9C77A45D-1FF2-9E4C-95E6-8F934A00D7B3}"/>
              </a:ext>
            </a:extLst>
          </p:cNvPr>
          <p:cNvSpPr/>
          <p:nvPr/>
        </p:nvSpPr>
        <p:spPr>
          <a:xfrm>
            <a:off x="11378620" y="4375148"/>
            <a:ext cx="45719" cy="12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7" name="Straight Connector 96">
            <a:extLst>
              <a:ext uri="{FF2B5EF4-FFF2-40B4-BE49-F238E27FC236}">
                <a16:creationId xmlns:a16="http://schemas.microsoft.com/office/drawing/2014/main" id="{39BBA8DB-C463-E342-85FD-8B1EEDD7E312}"/>
              </a:ext>
            </a:extLst>
          </p:cNvPr>
          <p:cNvCxnSpPr>
            <a:cxnSpLocks/>
          </p:cNvCxnSpPr>
          <p:nvPr/>
        </p:nvCxnSpPr>
        <p:spPr>
          <a:xfrm flipH="1">
            <a:off x="6704894" y="4373360"/>
            <a:ext cx="49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08" name="Slide Number Placeholder 43007">
            <a:extLst>
              <a:ext uri="{FF2B5EF4-FFF2-40B4-BE49-F238E27FC236}">
                <a16:creationId xmlns:a16="http://schemas.microsoft.com/office/drawing/2014/main" id="{0ABC86DF-AA68-514D-AE65-3F6BE810CF40}"/>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2" name="Rectangle 1">
            <a:extLst>
              <a:ext uri="{FF2B5EF4-FFF2-40B4-BE49-F238E27FC236}">
                <a16:creationId xmlns:a16="http://schemas.microsoft.com/office/drawing/2014/main" id="{0C7862DE-156D-2540-B02D-ACAE8F37451B}"/>
              </a:ext>
            </a:extLst>
          </p:cNvPr>
          <p:cNvSpPr/>
          <p:nvPr/>
        </p:nvSpPr>
        <p:spPr>
          <a:xfrm>
            <a:off x="6711837" y="5839741"/>
            <a:ext cx="3058851" cy="253916"/>
          </a:xfrm>
          <a:prstGeom prst="rect">
            <a:avLst/>
          </a:prstGeom>
        </p:spPr>
        <p:txBody>
          <a:bodyPr wrap="none">
            <a:spAutoFit/>
          </a:bodyPr>
          <a:lstStyle/>
          <a:p>
            <a:r>
              <a:rPr lang="en-GB" sz="1050" baseline="30000" dirty="0"/>
              <a:t>a</a:t>
            </a:r>
            <a:r>
              <a:rPr lang="en-GB" sz="1050" dirty="0"/>
              <a:t> Bar is truncated because of a PSA increase &gt;100%.</a:t>
            </a:r>
          </a:p>
        </p:txBody>
      </p:sp>
      <p:sp>
        <p:nvSpPr>
          <p:cNvPr id="173" name="Text Placeholder 4">
            <a:extLst>
              <a:ext uri="{FF2B5EF4-FFF2-40B4-BE49-F238E27FC236}">
                <a16:creationId xmlns:a16="http://schemas.microsoft.com/office/drawing/2014/main" id="{B4309D5D-F969-4863-BC93-8B35DFC431FD}"/>
              </a:ext>
            </a:extLst>
          </p:cNvPr>
          <p:cNvSpPr txBox="1">
            <a:spLocks/>
          </p:cNvSpPr>
          <p:nvPr/>
        </p:nvSpPr>
        <p:spPr>
          <a:xfrm>
            <a:off x="664094" y="1037400"/>
            <a:ext cx="10972800" cy="468002"/>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latin typeface="+mn-lt"/>
              </a:rPr>
              <a:t>Different mechanisms of action are important!</a:t>
            </a:r>
          </a:p>
        </p:txBody>
      </p:sp>
      <p:sp>
        <p:nvSpPr>
          <p:cNvPr id="174" name="Title 1">
            <a:extLst>
              <a:ext uri="{FF2B5EF4-FFF2-40B4-BE49-F238E27FC236}">
                <a16:creationId xmlns:a16="http://schemas.microsoft.com/office/drawing/2014/main" id="{A134E675-0363-493C-B427-D41BEF8857B3}"/>
              </a:ext>
            </a:extLst>
          </p:cNvPr>
          <p:cNvSpPr>
            <a:spLocks noGrp="1"/>
          </p:cNvSpPr>
          <p:nvPr>
            <p:ph type="title"/>
          </p:nvPr>
        </p:nvSpPr>
        <p:spPr>
          <a:xfrm>
            <a:off x="664094" y="244263"/>
            <a:ext cx="9184878" cy="698793"/>
          </a:xfrm>
        </p:spPr>
        <p:txBody>
          <a:bodyPr>
            <a:noAutofit/>
          </a:bodyPr>
          <a:lstStyle/>
          <a:p>
            <a:r>
              <a:rPr lang="en-GB" dirty="0">
                <a:latin typeface="+mj-lt"/>
              </a:rPr>
              <a:t>Limited Benefit to Sequencing Androgen receptor-Targeted Therapies</a:t>
            </a:r>
          </a:p>
        </p:txBody>
      </p:sp>
      <p:sp>
        <p:nvSpPr>
          <p:cNvPr id="175" name="TextBox 174">
            <a:extLst>
              <a:ext uri="{FF2B5EF4-FFF2-40B4-BE49-F238E27FC236}">
                <a16:creationId xmlns:a16="http://schemas.microsoft.com/office/drawing/2014/main" id="{2BF2BF6C-7165-4397-BEDD-4F31B33993C2}"/>
              </a:ext>
            </a:extLst>
          </p:cNvPr>
          <p:cNvSpPr txBox="1"/>
          <p:nvPr/>
        </p:nvSpPr>
        <p:spPr>
          <a:xfrm>
            <a:off x="8698133" y="5503772"/>
            <a:ext cx="605487"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Patients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DE92-DA74-4421-966A-1EA8104B917E}"/>
              </a:ext>
            </a:extLst>
          </p:cNvPr>
          <p:cNvSpPr>
            <a:spLocks noGrp="1"/>
          </p:cNvSpPr>
          <p:nvPr>
            <p:ph type="title"/>
          </p:nvPr>
        </p:nvSpPr>
        <p:spPr/>
        <p:txBody>
          <a:bodyPr/>
          <a:lstStyle/>
          <a:p>
            <a:r>
              <a:rPr lang="en-GB" dirty="0"/>
              <a:t>Understanding treatment side effects and appropriate management</a:t>
            </a:r>
          </a:p>
        </p:txBody>
      </p:sp>
      <p:sp>
        <p:nvSpPr>
          <p:cNvPr id="3" name="Slide Number Placeholder 2">
            <a:extLst>
              <a:ext uri="{FF2B5EF4-FFF2-40B4-BE49-F238E27FC236}">
                <a16:creationId xmlns:a16="http://schemas.microsoft.com/office/drawing/2014/main" id="{8367800C-B0B2-4827-B4C7-B93F750B2139}"/>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2520331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A17581-C2CF-AA43-B56B-ECC6068D8136}"/>
              </a:ext>
            </a:extLst>
          </p:cNvPr>
          <p:cNvSpPr>
            <a:spLocks noGrp="1"/>
          </p:cNvSpPr>
          <p:nvPr>
            <p:ph type="body" idx="1"/>
          </p:nvPr>
        </p:nvSpPr>
        <p:spPr>
          <a:xfrm>
            <a:off x="609600" y="1191600"/>
            <a:ext cx="4561114" cy="702470"/>
          </a:xfrm>
        </p:spPr>
        <p:txBody>
          <a:bodyPr/>
          <a:lstStyle/>
          <a:p>
            <a:pPr>
              <a:lnSpc>
                <a:spcPct val="90000"/>
              </a:lnSpc>
            </a:pPr>
            <a:r>
              <a:rPr lang="en-US" dirty="0">
                <a:solidFill>
                  <a:schemeClr val="accent1"/>
                </a:solidFill>
              </a:rPr>
              <a:t>Abiraterone acetate 1,000 mg od and prednisone 5 mg bid</a:t>
            </a:r>
            <a:r>
              <a:rPr lang="en-US" baseline="30000" dirty="0">
                <a:solidFill>
                  <a:schemeClr val="accent1"/>
                </a:solidFill>
              </a:rPr>
              <a:t>1,2</a:t>
            </a:r>
          </a:p>
        </p:txBody>
      </p:sp>
      <p:sp>
        <p:nvSpPr>
          <p:cNvPr id="6" name="Content Placeholder 5">
            <a:extLst>
              <a:ext uri="{FF2B5EF4-FFF2-40B4-BE49-F238E27FC236}">
                <a16:creationId xmlns:a16="http://schemas.microsoft.com/office/drawing/2014/main" id="{80395F7C-5B70-8A49-89AE-CF2020948DD0}"/>
              </a:ext>
            </a:extLst>
          </p:cNvPr>
          <p:cNvSpPr>
            <a:spLocks noGrp="1"/>
          </p:cNvSpPr>
          <p:nvPr>
            <p:ph sz="quarter" idx="12"/>
          </p:nvPr>
        </p:nvSpPr>
        <p:spPr>
          <a:xfrm>
            <a:off x="620184" y="1785600"/>
            <a:ext cx="5606445" cy="4147114"/>
          </a:xfrm>
        </p:spPr>
        <p:txBody>
          <a:bodyPr>
            <a:normAutofit fontScale="92500" lnSpcReduction="20000"/>
          </a:bodyPr>
          <a:lstStyle/>
          <a:p>
            <a:r>
              <a:rPr lang="en-US" sz="1900" dirty="0">
                <a:solidFill>
                  <a:schemeClr val="tx2"/>
                </a:solidFill>
                <a:latin typeface="+mn-lt"/>
              </a:rPr>
              <a:t>Abiraterone must be taken on an empty stomach; prednisone to be taken with food</a:t>
            </a:r>
            <a:endParaRPr lang="en-US" sz="1900" b="1" dirty="0">
              <a:solidFill>
                <a:schemeClr val="tx2"/>
              </a:solidFill>
              <a:latin typeface="+mn-lt"/>
            </a:endParaRPr>
          </a:p>
          <a:p>
            <a:r>
              <a:rPr lang="en-US" sz="1900" b="1" dirty="0">
                <a:solidFill>
                  <a:schemeClr val="accent1"/>
                </a:solidFill>
                <a:latin typeface="+mn-lt"/>
              </a:rPr>
              <a:t>Most common side effects </a:t>
            </a:r>
            <a:r>
              <a:rPr lang="en-GB" sz="1900" b="1" dirty="0">
                <a:solidFill>
                  <a:schemeClr val="accent1"/>
                </a:solidFill>
                <a:latin typeface="+mn-lt"/>
              </a:rPr>
              <a:t>(≥10%)</a:t>
            </a:r>
            <a:r>
              <a:rPr lang="en-US" sz="1900" b="1" dirty="0">
                <a:solidFill>
                  <a:schemeClr val="accent1"/>
                </a:solidFill>
                <a:latin typeface="+mn-lt"/>
              </a:rPr>
              <a:t>:</a:t>
            </a:r>
            <a:r>
              <a:rPr lang="en-US" sz="1900" dirty="0">
                <a:solidFill>
                  <a:schemeClr val="accent1"/>
                </a:solidFill>
                <a:latin typeface="+mn-lt"/>
              </a:rPr>
              <a:t> </a:t>
            </a:r>
            <a:r>
              <a:rPr lang="en-GB" sz="1900" dirty="0">
                <a:solidFill>
                  <a:schemeClr val="tx2"/>
                </a:solidFill>
                <a:latin typeface="+mn-lt"/>
              </a:rPr>
              <a:t>fatigue, arthralgia, hypertension, nausea, oedema, hypokalaemia, hot flush, diarrhoea, vomiting, upper respiratory infection, cough, headache </a:t>
            </a:r>
          </a:p>
          <a:p>
            <a:r>
              <a:rPr lang="en-GB" sz="1900" b="1" dirty="0">
                <a:solidFill>
                  <a:schemeClr val="accent1"/>
                </a:solidFill>
                <a:latin typeface="+mn-lt"/>
              </a:rPr>
              <a:t>Most common lab abnormalities (&gt;20%): </a:t>
            </a:r>
            <a:r>
              <a:rPr lang="en-GB" sz="1900" dirty="0">
                <a:solidFill>
                  <a:schemeClr val="tx2"/>
                </a:solidFill>
                <a:latin typeface="+mn-lt"/>
              </a:rPr>
              <a:t>anaemia, elevated alkaline phosphatase, hypertriglyceridemia, lymphopenia, hypercholesterolaemia, hyperglycaemia, hypokalaemia</a:t>
            </a:r>
          </a:p>
          <a:p>
            <a:r>
              <a:rPr lang="en-GB" sz="1900" b="1" dirty="0">
                <a:solidFill>
                  <a:schemeClr val="accent1"/>
                </a:solidFill>
                <a:latin typeface="+mn-lt"/>
              </a:rPr>
              <a:t>Recommended monitoring</a:t>
            </a:r>
            <a:r>
              <a:rPr lang="en-GB" sz="1900" dirty="0">
                <a:solidFill>
                  <a:schemeClr val="accent1"/>
                </a:solidFill>
                <a:latin typeface="+mn-lt"/>
              </a:rPr>
              <a:t>: </a:t>
            </a:r>
            <a:r>
              <a:rPr lang="en-GB" sz="1900" dirty="0">
                <a:solidFill>
                  <a:schemeClr val="tx2"/>
                </a:solidFill>
                <a:latin typeface="+mn-lt"/>
              </a:rPr>
              <a:t>transaminases, bilirubin, blood pressure, serum potassium, signs/symptoms of fluid retention or adrenocortical insufficiency</a:t>
            </a:r>
            <a:endParaRPr lang="en-GB" sz="1900" baseline="30000" dirty="0">
              <a:solidFill>
                <a:schemeClr val="tx2"/>
              </a:solidFill>
              <a:highlight>
                <a:srgbClr val="FFFF00"/>
              </a:highlight>
              <a:latin typeface="+mn-lt"/>
            </a:endParaRPr>
          </a:p>
          <a:p>
            <a:r>
              <a:rPr lang="en-GB" sz="1900" b="1" dirty="0">
                <a:solidFill>
                  <a:schemeClr val="accent1"/>
                </a:solidFill>
                <a:latin typeface="+mn-lt"/>
              </a:rPr>
              <a:t>Managing side effects: </a:t>
            </a:r>
            <a:r>
              <a:rPr lang="en-GB" sz="1900" dirty="0">
                <a:solidFill>
                  <a:schemeClr val="tx2"/>
                </a:solidFill>
                <a:latin typeface="+mn-lt"/>
              </a:rPr>
              <a:t>use of corticosteroids for adrenal insufficiency; dose modification or discontinuation for hepatotoxicity</a:t>
            </a:r>
            <a:endParaRPr lang="en-US" sz="1900" dirty="0">
              <a:solidFill>
                <a:schemeClr val="tx2"/>
              </a:solidFill>
              <a:latin typeface="+mn-lt"/>
            </a:endParaRPr>
          </a:p>
          <a:p>
            <a:endParaRPr lang="en-US" dirty="0"/>
          </a:p>
        </p:txBody>
      </p:sp>
      <p:sp>
        <p:nvSpPr>
          <p:cNvPr id="4" name="Title 3">
            <a:extLst>
              <a:ext uri="{FF2B5EF4-FFF2-40B4-BE49-F238E27FC236}">
                <a16:creationId xmlns:a16="http://schemas.microsoft.com/office/drawing/2014/main" id="{8D62D9CE-BD3E-E346-A099-F849D7C0DB14}"/>
              </a:ext>
            </a:extLst>
          </p:cNvPr>
          <p:cNvSpPr>
            <a:spLocks noGrp="1"/>
          </p:cNvSpPr>
          <p:nvPr>
            <p:ph type="title"/>
          </p:nvPr>
        </p:nvSpPr>
        <p:spPr/>
        <p:txBody>
          <a:bodyPr/>
          <a:lstStyle/>
          <a:p>
            <a:r>
              <a:rPr lang="en-US" dirty="0"/>
              <a:t>Second-generation ARTA</a:t>
            </a:r>
            <a:r>
              <a:rPr lang="en-US" cap="none" dirty="0"/>
              <a:t>s</a:t>
            </a:r>
            <a:r>
              <a:rPr lang="en-US" dirty="0"/>
              <a:t> for </a:t>
            </a:r>
            <a:r>
              <a:rPr lang="en-US" cap="none" dirty="0"/>
              <a:t>m</a:t>
            </a:r>
            <a:r>
              <a:rPr lang="en-US" dirty="0"/>
              <a:t>CRPC: Fast Facts</a:t>
            </a:r>
          </a:p>
        </p:txBody>
      </p:sp>
      <p:sp>
        <p:nvSpPr>
          <p:cNvPr id="3" name="Slide Number Placeholder 2">
            <a:extLst>
              <a:ext uri="{FF2B5EF4-FFF2-40B4-BE49-F238E27FC236}">
                <a16:creationId xmlns:a16="http://schemas.microsoft.com/office/drawing/2014/main" id="{9ED38D1E-B539-6D4A-BFE7-AC518316DB31}"/>
              </a:ext>
            </a:extLst>
          </p:cNvPr>
          <p:cNvSpPr>
            <a:spLocks noGrp="1"/>
          </p:cNvSpPr>
          <p:nvPr>
            <p:ph type="sldNum" sz="quarter" idx="4"/>
          </p:nvPr>
        </p:nvSpPr>
        <p:spPr/>
        <p:txBody>
          <a:bodyPr/>
          <a:lstStyle/>
          <a:p>
            <a:fld id="{236FE8AA-FFC4-E34C-9036-603FF00823E2}" type="slidenum">
              <a:rPr lang="en-US" smtClean="0"/>
              <a:t>13</a:t>
            </a:fld>
            <a:endParaRPr lang="en-US" dirty="0"/>
          </a:p>
        </p:txBody>
      </p:sp>
      <p:sp>
        <p:nvSpPr>
          <p:cNvPr id="8" name="Content Placeholder 7">
            <a:extLst>
              <a:ext uri="{FF2B5EF4-FFF2-40B4-BE49-F238E27FC236}">
                <a16:creationId xmlns:a16="http://schemas.microsoft.com/office/drawing/2014/main" id="{D87EC36A-53D2-B444-9509-FA4A66A1E8BF}"/>
              </a:ext>
            </a:extLst>
          </p:cNvPr>
          <p:cNvSpPr>
            <a:spLocks noGrp="1"/>
          </p:cNvSpPr>
          <p:nvPr>
            <p:ph sz="quarter" idx="15"/>
          </p:nvPr>
        </p:nvSpPr>
        <p:spPr>
          <a:xfrm>
            <a:off x="620184" y="6334579"/>
            <a:ext cx="10662130" cy="365125"/>
          </a:xfrm>
        </p:spPr>
        <p:txBody>
          <a:bodyPr>
            <a:noAutofit/>
          </a:bodyPr>
          <a:lstStyle/>
          <a:p>
            <a:pPr>
              <a:spcBef>
                <a:spcPts val="300"/>
              </a:spcBef>
            </a:pPr>
            <a:r>
              <a:rPr lang="en-GB" sz="900" dirty="0">
                <a:solidFill>
                  <a:schemeClr val="tx2"/>
                </a:solidFill>
                <a:ea typeface="Aileron" charset="0"/>
                <a:cs typeface="Aileron" charset="0"/>
              </a:rPr>
              <a:t>BID, twice daily</a:t>
            </a:r>
            <a:r>
              <a:rPr lang="en-US" sz="900" dirty="0">
                <a:solidFill>
                  <a:schemeClr val="tx2"/>
                </a:solidFill>
                <a:ea typeface="Aileron" charset="0"/>
                <a:cs typeface="Aileron" charset="0"/>
              </a:rPr>
              <a:t>; </a:t>
            </a:r>
            <a:r>
              <a:rPr lang="en-GB" sz="900" dirty="0">
                <a:solidFill>
                  <a:schemeClr val="tx2"/>
                </a:solidFill>
                <a:ea typeface="Aileron" charset="0"/>
                <a:cs typeface="Aileron" charset="0"/>
              </a:rPr>
              <a:t>OD, once daily</a:t>
            </a:r>
          </a:p>
          <a:p>
            <a:pPr>
              <a:spcBef>
                <a:spcPts val="300"/>
              </a:spcBef>
            </a:pPr>
            <a:r>
              <a:rPr lang="en-GB" sz="900" dirty="0">
                <a:solidFill>
                  <a:schemeClr val="tx2"/>
                </a:solidFill>
                <a:ea typeface="Aileron" charset="0"/>
                <a:cs typeface="Aileron" charset="0"/>
              </a:rPr>
              <a:t>1. Abiraterone Prescribing Information (October 2020); 2. Abiraterone acetate (June 2020). </a:t>
            </a:r>
            <a:r>
              <a:rPr lang="en-GB" sz="900" dirty="0">
                <a:solidFill>
                  <a:schemeClr val="tx2"/>
                </a:solidFill>
                <a:ea typeface="Aileron" charset="0"/>
                <a:cs typeface="Aileron" charset="0"/>
                <a:hlinkClick r:id="rId3"/>
              </a:rPr>
              <a:t>www.drugs.com/ppa/abiraterone-acetate.html</a:t>
            </a:r>
            <a:r>
              <a:rPr lang="en-GB" sz="900" dirty="0">
                <a:solidFill>
                  <a:schemeClr val="tx2"/>
                </a:solidFill>
                <a:ea typeface="Aileron" charset="0"/>
                <a:cs typeface="Aileron" charset="0"/>
              </a:rPr>
              <a:t>. Accessed 4 January 2021; 3. Enzalutamide Prescribing Information (October 2020); </a:t>
            </a:r>
            <a:br>
              <a:rPr lang="en-GB" sz="900" dirty="0">
                <a:solidFill>
                  <a:schemeClr val="tx2"/>
                </a:solidFill>
                <a:ea typeface="Aileron" charset="0"/>
                <a:cs typeface="Aileron" charset="0"/>
              </a:rPr>
            </a:br>
            <a:r>
              <a:rPr lang="en-GB" sz="900" dirty="0">
                <a:solidFill>
                  <a:schemeClr val="tx2"/>
                </a:solidFill>
                <a:ea typeface="Aileron" charset="0"/>
                <a:cs typeface="Aileron" charset="0"/>
              </a:rPr>
              <a:t>4. Enzalutamide (May 2020). </a:t>
            </a:r>
            <a:r>
              <a:rPr lang="en-GB" sz="900" dirty="0">
                <a:solidFill>
                  <a:schemeClr val="tx2"/>
                </a:solidFill>
                <a:ea typeface="Aileron" charset="0"/>
                <a:cs typeface="Aileron" charset="0"/>
                <a:hlinkClick r:id="rId3"/>
              </a:rPr>
              <a:t>www.drugs.com/mtm/enzalutamide.html</a:t>
            </a:r>
            <a:r>
              <a:rPr lang="en-GB" sz="900" dirty="0">
                <a:solidFill>
                  <a:schemeClr val="tx2"/>
                </a:solidFill>
                <a:ea typeface="Aileron" charset="0"/>
                <a:cs typeface="Aileron" charset="0"/>
              </a:rPr>
              <a:t>. Accessed 4 January 2021</a:t>
            </a:r>
          </a:p>
        </p:txBody>
      </p:sp>
      <p:sp>
        <p:nvSpPr>
          <p:cNvPr id="7" name="Text Placeholder 6">
            <a:extLst>
              <a:ext uri="{FF2B5EF4-FFF2-40B4-BE49-F238E27FC236}">
                <a16:creationId xmlns:a16="http://schemas.microsoft.com/office/drawing/2014/main" id="{EBBDBE1D-42F4-CC46-9FC7-FA33B431855E}"/>
              </a:ext>
            </a:extLst>
          </p:cNvPr>
          <p:cNvSpPr>
            <a:spLocks noGrp="1"/>
          </p:cNvSpPr>
          <p:nvPr>
            <p:ph type="body" sz="quarter" idx="4294967295"/>
          </p:nvPr>
        </p:nvSpPr>
        <p:spPr>
          <a:xfrm>
            <a:off x="7008813" y="-562696"/>
            <a:ext cx="5183187" cy="671513"/>
          </a:xfrm>
        </p:spPr>
        <p:txBody>
          <a:bodyPr/>
          <a:lstStyle/>
          <a:p>
            <a:r>
              <a:rPr lang="en-US" dirty="0">
                <a:solidFill>
                  <a:schemeClr val="accent1"/>
                </a:solidFill>
              </a:rPr>
              <a:t>Enzalutamide 160 mg od</a:t>
            </a:r>
          </a:p>
        </p:txBody>
      </p:sp>
      <p:sp>
        <p:nvSpPr>
          <p:cNvPr id="9" name="Text Placeholder 4">
            <a:extLst>
              <a:ext uri="{FF2B5EF4-FFF2-40B4-BE49-F238E27FC236}">
                <a16:creationId xmlns:a16="http://schemas.microsoft.com/office/drawing/2014/main" id="{87FD0E27-4706-E440-A564-170C833E54B2}"/>
              </a:ext>
            </a:extLst>
          </p:cNvPr>
          <p:cNvSpPr txBox="1">
            <a:spLocks/>
          </p:cNvSpPr>
          <p:nvPr/>
        </p:nvSpPr>
        <p:spPr>
          <a:xfrm>
            <a:off x="6721200" y="1191600"/>
            <a:ext cx="4561114" cy="419486"/>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Enzalutamide 160 mg od</a:t>
            </a:r>
            <a:r>
              <a:rPr lang="en-US" baseline="30000" dirty="0"/>
              <a:t>3,4</a:t>
            </a:r>
          </a:p>
        </p:txBody>
      </p:sp>
      <p:sp>
        <p:nvSpPr>
          <p:cNvPr id="10" name="Content Placeholder 5">
            <a:extLst>
              <a:ext uri="{FF2B5EF4-FFF2-40B4-BE49-F238E27FC236}">
                <a16:creationId xmlns:a16="http://schemas.microsoft.com/office/drawing/2014/main" id="{ADDE4A3C-71C3-FD41-A445-9EE33D8BB743}"/>
              </a:ext>
            </a:extLst>
          </p:cNvPr>
          <p:cNvSpPr txBox="1">
            <a:spLocks/>
          </p:cNvSpPr>
          <p:nvPr/>
        </p:nvSpPr>
        <p:spPr>
          <a:xfrm>
            <a:off x="6721201" y="1785600"/>
            <a:ext cx="4861200" cy="4147114"/>
          </a:xfrm>
          <a:prstGeom prst="rect">
            <a:avLst/>
          </a:prstGeom>
        </p:spPr>
        <p:txBody>
          <a:bodyPr vert="horz" lIns="0" tIns="0" rIns="0" bIns="0" rtlCol="0">
            <a:normAutofit fontScale="925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May be taken with or without food</a:t>
            </a:r>
          </a:p>
          <a:p>
            <a:r>
              <a:rPr lang="en-GB" sz="1800" b="1" dirty="0">
                <a:solidFill>
                  <a:schemeClr val="accent1"/>
                </a:solidFill>
              </a:rPr>
              <a:t>Most common </a:t>
            </a:r>
            <a:r>
              <a:rPr lang="en-US" sz="1800" b="1" dirty="0">
                <a:solidFill>
                  <a:schemeClr val="accent1"/>
                </a:solidFill>
              </a:rPr>
              <a:t>side effects </a:t>
            </a:r>
            <a:r>
              <a:rPr lang="en-GB" sz="1800" b="1" dirty="0">
                <a:solidFill>
                  <a:schemeClr val="accent1"/>
                </a:solidFill>
              </a:rPr>
              <a:t>(≥10%): </a:t>
            </a:r>
            <a:r>
              <a:rPr lang="en-GB" sz="1800" dirty="0"/>
              <a:t>asthenia/ fatigue, back pain, hot flush, constipation, arthralgia, decreased appetite, diarrhoea, hypertension</a:t>
            </a:r>
          </a:p>
          <a:p>
            <a:r>
              <a:rPr lang="en-GB" sz="1800" b="1" dirty="0">
                <a:solidFill>
                  <a:schemeClr val="accent1"/>
                </a:solidFill>
              </a:rPr>
              <a:t>Recommended monitoring</a:t>
            </a:r>
            <a:r>
              <a:rPr lang="en-GB" sz="1800" dirty="0">
                <a:solidFill>
                  <a:schemeClr val="accent1"/>
                </a:solidFill>
              </a:rPr>
              <a:t>: </a:t>
            </a:r>
            <a:r>
              <a:rPr lang="en-GB" sz="1800" dirty="0">
                <a:solidFill>
                  <a:schemeClr val="tx2"/>
                </a:solidFill>
              </a:rPr>
              <a:t>complete blood count (CBC) with differential and liver function tests; additional international normalized ratio monitoring (if on warfarin); blood pressure. Monitor for signs/symptoms of ischaemic heart disease, posterior reversible encephalopathy syndrome, and seizure; evaluate fall and fracture risk</a:t>
            </a:r>
          </a:p>
          <a:p>
            <a:r>
              <a:rPr lang="en-GB" sz="1800" b="1" dirty="0">
                <a:solidFill>
                  <a:schemeClr val="accent1"/>
                </a:solidFill>
              </a:rPr>
              <a:t>Managing side effects:</a:t>
            </a:r>
            <a:r>
              <a:rPr lang="en-GB" sz="1800" dirty="0">
                <a:solidFill>
                  <a:schemeClr val="accent1"/>
                </a:solidFill>
              </a:rPr>
              <a:t> </a:t>
            </a:r>
            <a:r>
              <a:rPr lang="en-GB" sz="1800" dirty="0">
                <a:solidFill>
                  <a:schemeClr val="tx2"/>
                </a:solidFill>
              </a:rPr>
              <a:t>treat with bone-targeting agents</a:t>
            </a:r>
            <a:endParaRPr lang="en-US" dirty="0"/>
          </a:p>
        </p:txBody>
      </p:sp>
    </p:spTree>
    <p:extLst>
      <p:ext uri="{BB962C8B-B14F-4D97-AF65-F5344CB8AC3E}">
        <p14:creationId xmlns:p14="http://schemas.microsoft.com/office/powerpoint/2010/main" val="409329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3E50222-BBF7-7140-9EF1-9CDE60BCA766}"/>
              </a:ext>
            </a:extLst>
          </p:cNvPr>
          <p:cNvSpPr>
            <a:spLocks noGrp="1"/>
          </p:cNvSpPr>
          <p:nvPr>
            <p:ph type="body" idx="1"/>
          </p:nvPr>
        </p:nvSpPr>
        <p:spPr>
          <a:xfrm>
            <a:off x="609600" y="1191600"/>
            <a:ext cx="10972800" cy="702470"/>
          </a:xfrm>
        </p:spPr>
        <p:txBody>
          <a:bodyPr/>
          <a:lstStyle/>
          <a:p>
            <a:r>
              <a:rPr lang="en-GB" dirty="0"/>
              <a:t>Olaparib 300 mg bid or rucaparib 600 mg bid</a:t>
            </a:r>
            <a:r>
              <a:rPr lang="en-GB" baseline="30000" dirty="0"/>
              <a:t>1-4</a:t>
            </a:r>
          </a:p>
        </p:txBody>
      </p:sp>
      <p:sp>
        <p:nvSpPr>
          <p:cNvPr id="3" name="Content Placeholder 2">
            <a:extLst>
              <a:ext uri="{FF2B5EF4-FFF2-40B4-BE49-F238E27FC236}">
                <a16:creationId xmlns:a16="http://schemas.microsoft.com/office/drawing/2014/main" id="{20DA0DCE-0502-9B4E-AC76-DCC993059B6B}"/>
              </a:ext>
            </a:extLst>
          </p:cNvPr>
          <p:cNvSpPr>
            <a:spLocks noGrp="1"/>
          </p:cNvSpPr>
          <p:nvPr>
            <p:ph sz="quarter" idx="12"/>
          </p:nvPr>
        </p:nvSpPr>
        <p:spPr>
          <a:xfrm>
            <a:off x="620184" y="1785600"/>
            <a:ext cx="4278387" cy="3816424"/>
          </a:xfrm>
        </p:spPr>
        <p:txBody>
          <a:bodyPr/>
          <a:lstStyle/>
          <a:p>
            <a:r>
              <a:rPr lang="en-GB" b="1" dirty="0">
                <a:solidFill>
                  <a:schemeClr val="accent1"/>
                </a:solidFill>
              </a:rPr>
              <a:t>Most common side effects:</a:t>
            </a:r>
            <a:r>
              <a:rPr lang="en-GB" b="1" baseline="30000" dirty="0">
                <a:solidFill>
                  <a:schemeClr val="accent1"/>
                </a:solidFill>
              </a:rPr>
              <a:t>a</a:t>
            </a:r>
          </a:p>
          <a:p>
            <a:pPr lvl="1">
              <a:spcBef>
                <a:spcPts val="300"/>
              </a:spcBef>
            </a:pPr>
            <a:r>
              <a:rPr lang="en-GB" dirty="0"/>
              <a:t>Anaemia</a:t>
            </a:r>
          </a:p>
          <a:p>
            <a:pPr lvl="1">
              <a:spcBef>
                <a:spcPts val="300"/>
              </a:spcBef>
            </a:pPr>
            <a:r>
              <a:rPr lang="en-GB" dirty="0"/>
              <a:t>Fatigue</a:t>
            </a:r>
          </a:p>
          <a:p>
            <a:pPr lvl="1">
              <a:spcBef>
                <a:spcPts val="300"/>
              </a:spcBef>
            </a:pPr>
            <a:r>
              <a:rPr lang="en-GB" dirty="0"/>
              <a:t>Nausea and vomiting </a:t>
            </a:r>
          </a:p>
          <a:p>
            <a:pPr lvl="1">
              <a:spcBef>
                <a:spcPts val="300"/>
              </a:spcBef>
            </a:pPr>
            <a:r>
              <a:rPr lang="en-GB" dirty="0"/>
              <a:t>Diarrhoea</a:t>
            </a:r>
          </a:p>
          <a:p>
            <a:pPr lvl="1">
              <a:spcBef>
                <a:spcPts val="300"/>
              </a:spcBef>
            </a:pPr>
            <a:r>
              <a:rPr lang="en-GB" dirty="0"/>
              <a:t>Decreased appetite</a:t>
            </a:r>
          </a:p>
          <a:p>
            <a:pPr lvl="1">
              <a:spcBef>
                <a:spcPts val="300"/>
              </a:spcBef>
            </a:pPr>
            <a:r>
              <a:rPr lang="en-GB" dirty="0"/>
              <a:t>Thrombocytopenia</a:t>
            </a:r>
          </a:p>
          <a:p>
            <a:pPr lvl="1">
              <a:spcBef>
                <a:spcPts val="300"/>
              </a:spcBef>
            </a:pPr>
            <a:r>
              <a:rPr lang="en-GB" dirty="0"/>
              <a:t>Cough (olaparib)</a:t>
            </a:r>
          </a:p>
          <a:p>
            <a:pPr lvl="1">
              <a:spcBef>
                <a:spcPts val="300"/>
              </a:spcBef>
            </a:pPr>
            <a:r>
              <a:rPr lang="en-GB" dirty="0"/>
              <a:t>Dyspnoea (olaparib)</a:t>
            </a:r>
          </a:p>
          <a:p>
            <a:pPr lvl="1">
              <a:spcBef>
                <a:spcPts val="300"/>
              </a:spcBef>
            </a:pPr>
            <a:r>
              <a:rPr lang="en-GB" dirty="0"/>
              <a:t>ALT/AST increased (rucaparib)</a:t>
            </a:r>
          </a:p>
          <a:p>
            <a:pPr lvl="1">
              <a:spcBef>
                <a:spcPts val="300"/>
              </a:spcBef>
            </a:pPr>
            <a:r>
              <a:rPr lang="en-GB" dirty="0"/>
              <a:t>Rash (rucaparib)</a:t>
            </a:r>
          </a:p>
          <a:p>
            <a:pPr lvl="1">
              <a:spcBef>
                <a:spcPts val="300"/>
              </a:spcBef>
            </a:pPr>
            <a:r>
              <a:rPr lang="en-GB" dirty="0"/>
              <a:t>Constipation (rucaparib)</a:t>
            </a:r>
          </a:p>
        </p:txBody>
      </p:sp>
      <p:sp>
        <p:nvSpPr>
          <p:cNvPr id="2" name="Title 1">
            <a:extLst>
              <a:ext uri="{FF2B5EF4-FFF2-40B4-BE49-F238E27FC236}">
                <a16:creationId xmlns:a16="http://schemas.microsoft.com/office/drawing/2014/main" id="{5B3DF70C-76D3-054D-86EC-49A4C4E8F402}"/>
              </a:ext>
            </a:extLst>
          </p:cNvPr>
          <p:cNvSpPr>
            <a:spLocks noGrp="1"/>
          </p:cNvSpPr>
          <p:nvPr>
            <p:ph type="title"/>
          </p:nvPr>
        </p:nvSpPr>
        <p:spPr/>
        <p:txBody>
          <a:bodyPr/>
          <a:lstStyle/>
          <a:p>
            <a:r>
              <a:rPr lang="en-GB" dirty="0"/>
              <a:t>PARP inhibitors for </a:t>
            </a:r>
            <a:r>
              <a:rPr lang="en-GB" i="1" dirty="0"/>
              <a:t>HRR</a:t>
            </a:r>
            <a:r>
              <a:rPr lang="en-GB" dirty="0"/>
              <a:t>-mutated prostate cancer</a:t>
            </a:r>
          </a:p>
        </p:txBody>
      </p:sp>
      <p:sp>
        <p:nvSpPr>
          <p:cNvPr id="6" name="Slide Number Placeholder 5">
            <a:extLst>
              <a:ext uri="{FF2B5EF4-FFF2-40B4-BE49-F238E27FC236}">
                <a16:creationId xmlns:a16="http://schemas.microsoft.com/office/drawing/2014/main" id="{CEAA0B11-B3F8-8D40-8F22-1844313A4294}"/>
              </a:ext>
            </a:extLst>
          </p:cNvPr>
          <p:cNvSpPr>
            <a:spLocks noGrp="1"/>
          </p:cNvSpPr>
          <p:nvPr>
            <p:ph type="sldNum" sz="quarter" idx="4"/>
          </p:nvPr>
        </p:nvSpPr>
        <p:spPr/>
        <p:txBody>
          <a:bodyPr/>
          <a:lstStyle/>
          <a:p>
            <a:fld id="{236FE8AA-FFC4-E34C-9036-603FF00823E2}" type="slidenum">
              <a:rPr lang="en-GB" smtClean="0"/>
              <a:pPr/>
              <a:t>14</a:t>
            </a:fld>
            <a:endParaRPr lang="en-GB" dirty="0"/>
          </a:p>
        </p:txBody>
      </p:sp>
      <p:sp>
        <p:nvSpPr>
          <p:cNvPr id="4" name="Content Placeholder 3">
            <a:extLst>
              <a:ext uri="{FF2B5EF4-FFF2-40B4-BE49-F238E27FC236}">
                <a16:creationId xmlns:a16="http://schemas.microsoft.com/office/drawing/2014/main" id="{D6E3A7DA-A4ED-7F4D-BA1C-FB999A1B3B49}"/>
              </a:ext>
            </a:extLst>
          </p:cNvPr>
          <p:cNvSpPr>
            <a:spLocks noGrp="1"/>
          </p:cNvSpPr>
          <p:nvPr>
            <p:ph sz="quarter" idx="15"/>
          </p:nvPr>
        </p:nvSpPr>
        <p:spPr>
          <a:xfrm>
            <a:off x="620184" y="6334579"/>
            <a:ext cx="10637096" cy="365125"/>
          </a:xfrm>
        </p:spPr>
        <p:txBody>
          <a:bodyPr/>
          <a:lstStyle/>
          <a:p>
            <a:pPr>
              <a:spcBef>
                <a:spcPts val="300"/>
              </a:spcBef>
            </a:pPr>
            <a:r>
              <a:rPr lang="en-GB" sz="900" dirty="0">
                <a:solidFill>
                  <a:schemeClr val="tx2"/>
                </a:solidFill>
              </a:rPr>
              <a:t>ALT, alanine transaminase; AST, aspartate transaminase; </a:t>
            </a:r>
            <a:r>
              <a:rPr lang="en-GB" sz="900" dirty="0">
                <a:solidFill>
                  <a:schemeClr val="tx2"/>
                </a:solidFill>
                <a:ea typeface="Aileron" charset="0"/>
                <a:cs typeface="Aileron" charset="0"/>
              </a:rPr>
              <a:t>BID, twice daily</a:t>
            </a:r>
            <a:r>
              <a:rPr lang="en-US" sz="900" dirty="0">
                <a:solidFill>
                  <a:schemeClr val="tx2"/>
                </a:solidFill>
                <a:ea typeface="Aileron" charset="0"/>
                <a:cs typeface="Aileron" charset="0"/>
              </a:rPr>
              <a:t>; CBC, </a:t>
            </a:r>
            <a:r>
              <a:rPr lang="en-GB" sz="900" dirty="0">
                <a:solidFill>
                  <a:schemeClr val="tx2"/>
                </a:solidFill>
              </a:rPr>
              <a:t>complete blood count; </a:t>
            </a:r>
            <a:r>
              <a:rPr lang="en-GB" sz="900" dirty="0">
                <a:solidFill>
                  <a:schemeClr val="tx2"/>
                </a:solidFill>
                <a:ea typeface="Aileron" charset="0"/>
                <a:cs typeface="Aileron" charset="0"/>
              </a:rPr>
              <a:t>OD, once daily</a:t>
            </a:r>
          </a:p>
          <a:p>
            <a:pPr>
              <a:spcBef>
                <a:spcPts val="300"/>
              </a:spcBef>
            </a:pPr>
            <a:r>
              <a:rPr lang="en-GB" sz="900" dirty="0">
                <a:solidFill>
                  <a:schemeClr val="tx2"/>
                </a:solidFill>
                <a:ea typeface="Aileron" charset="0"/>
                <a:cs typeface="Aileron" charset="0"/>
              </a:rPr>
              <a:t>1. Olaparib Prescribing Information (December 2020); 2. Olaparib (August 2020). </a:t>
            </a:r>
            <a:r>
              <a:rPr lang="en-GB" sz="900" dirty="0">
                <a:solidFill>
                  <a:schemeClr val="tx2"/>
                </a:solidFill>
                <a:ea typeface="Aileron" charset="0"/>
                <a:cs typeface="Aileron" charset="0"/>
                <a:hlinkClick r:id="rId3"/>
              </a:rPr>
              <a:t>www.drugs.com/ppa/olaparib.html</a:t>
            </a:r>
            <a:r>
              <a:rPr lang="en-GB" sz="900" dirty="0">
                <a:solidFill>
                  <a:schemeClr val="tx2"/>
                </a:solidFill>
                <a:ea typeface="Aileron" charset="0"/>
                <a:cs typeface="Aileron" charset="0"/>
              </a:rPr>
              <a:t>. Accessed 4 January 2021; 3. Rucaparib Prescribing Information (October 2020); </a:t>
            </a:r>
            <a:br>
              <a:rPr lang="en-GB" sz="900" dirty="0">
                <a:solidFill>
                  <a:schemeClr val="tx2"/>
                </a:solidFill>
                <a:ea typeface="Aileron" charset="0"/>
                <a:cs typeface="Aileron" charset="0"/>
              </a:rPr>
            </a:br>
            <a:r>
              <a:rPr lang="en-GB" sz="900" dirty="0">
                <a:solidFill>
                  <a:schemeClr val="tx2"/>
                </a:solidFill>
                <a:ea typeface="Aileron" charset="0"/>
                <a:cs typeface="Aileron" charset="0"/>
              </a:rPr>
              <a:t>4. Rucaparib (April 2020). </a:t>
            </a:r>
            <a:r>
              <a:rPr lang="en-GB" sz="900" dirty="0">
                <a:solidFill>
                  <a:schemeClr val="tx2"/>
                </a:solidFill>
                <a:ea typeface="Aileron" charset="0"/>
                <a:cs typeface="Aileron" charset="0"/>
                <a:hlinkClick r:id="rId3"/>
              </a:rPr>
              <a:t>www.drugs.com/ppa/rucaparib.html</a:t>
            </a:r>
            <a:r>
              <a:rPr lang="en-GB" sz="900" dirty="0">
                <a:solidFill>
                  <a:schemeClr val="tx2"/>
                </a:solidFill>
                <a:ea typeface="Aileron" charset="0"/>
                <a:cs typeface="Aileron" charset="0"/>
              </a:rPr>
              <a:t>. Accessed 4 January 2021</a:t>
            </a:r>
          </a:p>
        </p:txBody>
      </p:sp>
      <p:sp>
        <p:nvSpPr>
          <p:cNvPr id="9" name="TextBox 8">
            <a:extLst>
              <a:ext uri="{FF2B5EF4-FFF2-40B4-BE49-F238E27FC236}">
                <a16:creationId xmlns:a16="http://schemas.microsoft.com/office/drawing/2014/main" id="{47FB4E0E-2B2A-4A9A-8321-794FCE50BA8F}"/>
              </a:ext>
            </a:extLst>
          </p:cNvPr>
          <p:cNvSpPr txBox="1"/>
          <p:nvPr/>
        </p:nvSpPr>
        <p:spPr>
          <a:xfrm>
            <a:off x="620184" y="5743526"/>
            <a:ext cx="2118529" cy="230832"/>
          </a:xfrm>
          <a:prstGeom prst="rect">
            <a:avLst/>
          </a:prstGeom>
          <a:noFill/>
        </p:spPr>
        <p:txBody>
          <a:bodyPr wrap="none" lIns="0" rtlCol="0">
            <a:spAutoFit/>
          </a:bodyPr>
          <a:lstStyle/>
          <a:p>
            <a:r>
              <a:rPr lang="en-GB" sz="900" baseline="30000" dirty="0">
                <a:solidFill>
                  <a:schemeClr val="tx2"/>
                </a:solidFill>
                <a:ea typeface="Aileron" charset="0"/>
                <a:cs typeface="Aileron" charset="0"/>
              </a:rPr>
              <a:t>a </a:t>
            </a:r>
            <a:r>
              <a:rPr lang="en-GB" sz="900" dirty="0">
                <a:solidFill>
                  <a:schemeClr val="tx2"/>
                </a:solidFill>
                <a:ea typeface="Aileron" charset="0"/>
                <a:cs typeface="Aileron" charset="0"/>
              </a:rPr>
              <a:t>≥10% for olaparib and ≥20% for rucaparib </a:t>
            </a:r>
          </a:p>
        </p:txBody>
      </p:sp>
      <p:sp>
        <p:nvSpPr>
          <p:cNvPr id="15" name="Content Placeholder 2">
            <a:extLst>
              <a:ext uri="{FF2B5EF4-FFF2-40B4-BE49-F238E27FC236}">
                <a16:creationId xmlns:a16="http://schemas.microsoft.com/office/drawing/2014/main" id="{DE451E49-7CE2-6844-B15C-B5FE9B509E25}"/>
              </a:ext>
            </a:extLst>
          </p:cNvPr>
          <p:cNvSpPr txBox="1">
            <a:spLocks/>
          </p:cNvSpPr>
          <p:nvPr/>
        </p:nvSpPr>
        <p:spPr>
          <a:xfrm>
            <a:off x="6073200" y="1785600"/>
            <a:ext cx="5442857" cy="381642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900" b="1" dirty="0">
                <a:solidFill>
                  <a:schemeClr val="accent1"/>
                </a:solidFill>
              </a:rPr>
              <a:t>Recommended monitoring:</a:t>
            </a:r>
          </a:p>
          <a:p>
            <a:pPr lvl="1">
              <a:spcBef>
                <a:spcPts val="300"/>
              </a:spcBef>
            </a:pPr>
            <a:r>
              <a:rPr lang="en-GB" dirty="0">
                <a:solidFill>
                  <a:schemeClr val="tx2"/>
                </a:solidFill>
              </a:rPr>
              <a:t>Monitor CBC testing at baseline and monthly thereafter</a:t>
            </a:r>
          </a:p>
          <a:p>
            <a:pPr lvl="1">
              <a:spcBef>
                <a:spcPts val="300"/>
              </a:spcBef>
            </a:pPr>
            <a:r>
              <a:rPr lang="en-GB" dirty="0">
                <a:solidFill>
                  <a:schemeClr val="tx2"/>
                </a:solidFill>
              </a:rPr>
              <a:t>For prolonged haematological toxicities, monitor blood counts weekly and interrupt therapy until recovery</a:t>
            </a:r>
            <a:endParaRPr lang="en-GB" b="1" dirty="0">
              <a:solidFill>
                <a:schemeClr val="tx2"/>
              </a:solidFill>
            </a:endParaRPr>
          </a:p>
          <a:p>
            <a:r>
              <a:rPr lang="en-GB" sz="1900" b="1" dirty="0">
                <a:solidFill>
                  <a:schemeClr val="accent1"/>
                </a:solidFill>
              </a:rPr>
              <a:t>Managing side effects:</a:t>
            </a:r>
          </a:p>
          <a:p>
            <a:pPr lvl="1">
              <a:spcBef>
                <a:spcPts val="300"/>
              </a:spcBef>
            </a:pPr>
            <a:r>
              <a:rPr lang="en-GB" dirty="0"/>
              <a:t>Encourage gentle exercise with rest periods</a:t>
            </a:r>
          </a:p>
          <a:p>
            <a:pPr lvl="1">
              <a:spcBef>
                <a:spcPts val="300"/>
              </a:spcBef>
            </a:pPr>
            <a:r>
              <a:rPr lang="en-GB" dirty="0"/>
              <a:t>Stay hydrated with caffeine-free liquids</a:t>
            </a:r>
          </a:p>
          <a:p>
            <a:pPr lvl="1">
              <a:spcBef>
                <a:spcPts val="300"/>
              </a:spcBef>
            </a:pPr>
            <a:r>
              <a:rPr lang="en-GB" dirty="0"/>
              <a:t>Anti-emetics as needed</a:t>
            </a:r>
          </a:p>
          <a:p>
            <a:pPr lvl="1">
              <a:spcBef>
                <a:spcPts val="300"/>
              </a:spcBef>
            </a:pPr>
            <a:r>
              <a:rPr lang="en-GB" dirty="0"/>
              <a:t>Antidiarrhoeal medications</a:t>
            </a:r>
          </a:p>
          <a:p>
            <a:pPr lvl="1">
              <a:spcBef>
                <a:spcPts val="300"/>
              </a:spcBef>
            </a:pPr>
            <a:r>
              <a:rPr lang="en-GB" dirty="0"/>
              <a:t>Small frequent calorie-dense snacks</a:t>
            </a:r>
          </a:p>
          <a:p>
            <a:pPr lvl="1">
              <a:spcBef>
                <a:spcPts val="300"/>
              </a:spcBef>
            </a:pPr>
            <a:r>
              <a:rPr lang="en-GB" dirty="0"/>
              <a:t>Consider a dosing holiday and/or dose reduction</a:t>
            </a:r>
          </a:p>
        </p:txBody>
      </p:sp>
    </p:spTree>
    <p:extLst>
      <p:ext uri="{BB962C8B-B14F-4D97-AF65-F5344CB8AC3E}">
        <p14:creationId xmlns:p14="http://schemas.microsoft.com/office/powerpoint/2010/main" val="373476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5F3A16-5376-5B43-9041-049A9060FE79}"/>
              </a:ext>
            </a:extLst>
          </p:cNvPr>
          <p:cNvSpPr>
            <a:spLocks noGrp="1"/>
          </p:cNvSpPr>
          <p:nvPr>
            <p:ph type="body" idx="1"/>
          </p:nvPr>
        </p:nvSpPr>
        <p:spPr>
          <a:xfrm>
            <a:off x="609600" y="1191600"/>
            <a:ext cx="10972800" cy="702470"/>
          </a:xfrm>
        </p:spPr>
        <p:txBody>
          <a:bodyPr/>
          <a:lstStyle/>
          <a:p>
            <a:r>
              <a:rPr lang="en-US" dirty="0"/>
              <a:t>Docetaxel 75 mg/m² every 21 days with prednisone 5 mg bid</a:t>
            </a:r>
          </a:p>
        </p:txBody>
      </p:sp>
      <p:sp>
        <p:nvSpPr>
          <p:cNvPr id="7" name="Content Placeholder 6">
            <a:extLst>
              <a:ext uri="{FF2B5EF4-FFF2-40B4-BE49-F238E27FC236}">
                <a16:creationId xmlns:a16="http://schemas.microsoft.com/office/drawing/2014/main" id="{EC62BF46-AE21-334F-B5D7-1D5A3D5F6FA7}"/>
              </a:ext>
            </a:extLst>
          </p:cNvPr>
          <p:cNvSpPr>
            <a:spLocks noGrp="1"/>
          </p:cNvSpPr>
          <p:nvPr>
            <p:ph sz="quarter" idx="12"/>
          </p:nvPr>
        </p:nvSpPr>
        <p:spPr>
          <a:xfrm>
            <a:off x="620184" y="1785600"/>
            <a:ext cx="5073045" cy="3816424"/>
          </a:xfrm>
        </p:spPr>
        <p:txBody>
          <a:bodyPr/>
          <a:lstStyle/>
          <a:p>
            <a:r>
              <a:rPr lang="en-GB" sz="1800" b="1" dirty="0">
                <a:solidFill>
                  <a:schemeClr val="accent1"/>
                </a:solidFill>
              </a:rPr>
              <a:t>Premedication:</a:t>
            </a:r>
            <a:r>
              <a:rPr lang="en-GB" sz="1800" dirty="0">
                <a:solidFill>
                  <a:schemeClr val="accent1"/>
                </a:solidFill>
              </a:rPr>
              <a:t> </a:t>
            </a:r>
            <a:r>
              <a:rPr lang="en-GB" sz="1800" dirty="0"/>
              <a:t>dexamethasone 8 mg BID the day prior, day of, and day after</a:t>
            </a:r>
          </a:p>
          <a:p>
            <a:r>
              <a:rPr lang="en-GB" sz="1800" b="1" dirty="0">
                <a:solidFill>
                  <a:schemeClr val="accent1"/>
                </a:solidFill>
              </a:rPr>
              <a:t>Recommended monitoring:</a:t>
            </a:r>
          </a:p>
          <a:p>
            <a:pPr lvl="1"/>
            <a:r>
              <a:rPr lang="en-GB" sz="1600" dirty="0"/>
              <a:t>Monitor CBC for anaemia, thrombocytopenia, neutropenia</a:t>
            </a:r>
          </a:p>
          <a:p>
            <a:pPr lvl="1"/>
            <a:r>
              <a:rPr lang="en-GB" sz="1600" dirty="0"/>
              <a:t>Monitor chemistries (transaminases, bilirubin, </a:t>
            </a:r>
            <a:br>
              <a:rPr lang="en-GB" sz="1600" dirty="0"/>
            </a:br>
            <a:r>
              <a:rPr lang="en-GB" sz="1600" dirty="0"/>
              <a:t>alkaline phosphatase)</a:t>
            </a:r>
          </a:p>
          <a:p>
            <a:pPr lvl="1"/>
            <a:r>
              <a:rPr lang="en-GB" sz="1600" dirty="0"/>
              <a:t>Monitor for fluid retention</a:t>
            </a:r>
          </a:p>
          <a:p>
            <a:pPr lvl="1"/>
            <a:r>
              <a:rPr lang="en-GB" sz="1600" dirty="0"/>
              <a:t>Monitor for peripheral neuropathies</a:t>
            </a:r>
          </a:p>
          <a:p>
            <a:r>
              <a:rPr lang="en-GB" sz="1800" b="1" dirty="0">
                <a:solidFill>
                  <a:schemeClr val="accent1"/>
                </a:solidFill>
              </a:rPr>
              <a:t>Managing side effects:</a:t>
            </a:r>
          </a:p>
          <a:p>
            <a:pPr lvl="1"/>
            <a:r>
              <a:rPr lang="en-GB" sz="1600" dirty="0"/>
              <a:t>Anti-emetics for nausea and vomiting</a:t>
            </a:r>
          </a:p>
          <a:p>
            <a:pPr lvl="1"/>
            <a:r>
              <a:rPr lang="en-GB" sz="1600" dirty="0"/>
              <a:t>Antidiarrhoeals</a:t>
            </a:r>
          </a:p>
          <a:p>
            <a:pPr lvl="1"/>
            <a:r>
              <a:rPr lang="en-GB" sz="1600" dirty="0"/>
              <a:t>Dose reduction to 60 mg/m</a:t>
            </a:r>
            <a:r>
              <a:rPr lang="en-GB" sz="1600" baseline="30000" dirty="0"/>
              <a:t>2</a:t>
            </a:r>
            <a:r>
              <a:rPr lang="en-GB" sz="1600" dirty="0"/>
              <a:t> if required</a:t>
            </a:r>
          </a:p>
        </p:txBody>
      </p:sp>
      <p:sp>
        <p:nvSpPr>
          <p:cNvPr id="5" name="Title 4">
            <a:extLst>
              <a:ext uri="{FF2B5EF4-FFF2-40B4-BE49-F238E27FC236}">
                <a16:creationId xmlns:a16="http://schemas.microsoft.com/office/drawing/2014/main" id="{36FFD323-2012-7C45-827D-5A1783F993CA}"/>
              </a:ext>
            </a:extLst>
          </p:cNvPr>
          <p:cNvSpPr>
            <a:spLocks noGrp="1"/>
          </p:cNvSpPr>
          <p:nvPr>
            <p:ph type="title"/>
          </p:nvPr>
        </p:nvSpPr>
        <p:spPr/>
        <p:txBody>
          <a:bodyPr/>
          <a:lstStyle/>
          <a:p>
            <a:r>
              <a:rPr lang="en-US" dirty="0"/>
              <a:t>Chemotherapy: Fast facts</a:t>
            </a:r>
          </a:p>
        </p:txBody>
      </p:sp>
      <p:sp>
        <p:nvSpPr>
          <p:cNvPr id="2" name="Slide Number Placeholder 1">
            <a:extLst>
              <a:ext uri="{FF2B5EF4-FFF2-40B4-BE49-F238E27FC236}">
                <a16:creationId xmlns:a16="http://schemas.microsoft.com/office/drawing/2014/main" id="{2F9EA751-79AE-F949-BA36-0FF0F381FAB7}"/>
              </a:ext>
            </a:extLst>
          </p:cNvPr>
          <p:cNvSpPr>
            <a:spLocks noGrp="1"/>
          </p:cNvSpPr>
          <p:nvPr>
            <p:ph type="sldNum" sz="quarter" idx="4"/>
          </p:nvPr>
        </p:nvSpPr>
        <p:spPr/>
        <p:txBody>
          <a:bodyPr/>
          <a:lstStyle/>
          <a:p>
            <a:fld id="{236FE8AA-FFC4-E34C-9036-603FF00823E2}" type="slidenum">
              <a:rPr lang="en-US" smtClean="0"/>
              <a:pPr/>
              <a:t>15</a:t>
            </a:fld>
            <a:endParaRPr lang="en-US" dirty="0"/>
          </a:p>
        </p:txBody>
      </p:sp>
      <p:sp>
        <p:nvSpPr>
          <p:cNvPr id="9" name="Content Placeholder 8">
            <a:extLst>
              <a:ext uri="{FF2B5EF4-FFF2-40B4-BE49-F238E27FC236}">
                <a16:creationId xmlns:a16="http://schemas.microsoft.com/office/drawing/2014/main" id="{5679AA12-96CC-A448-B936-6F7EA63B4EA7}"/>
              </a:ext>
            </a:extLst>
          </p:cNvPr>
          <p:cNvSpPr>
            <a:spLocks noGrp="1"/>
          </p:cNvSpPr>
          <p:nvPr>
            <p:ph sz="quarter" idx="15"/>
          </p:nvPr>
        </p:nvSpPr>
        <p:spPr>
          <a:xfrm>
            <a:off x="620184" y="6334579"/>
            <a:ext cx="10505016" cy="365125"/>
          </a:xfrm>
        </p:spPr>
        <p:txBody>
          <a:bodyPr/>
          <a:lstStyle/>
          <a:p>
            <a:pPr>
              <a:spcBef>
                <a:spcPts val="300"/>
              </a:spcBef>
            </a:pPr>
            <a:r>
              <a:rPr lang="en-GB" sz="900" dirty="0">
                <a:solidFill>
                  <a:schemeClr val="tx2"/>
                </a:solidFill>
                <a:ea typeface="Aileron" charset="0"/>
                <a:cs typeface="Aileron" charset="0"/>
              </a:rPr>
              <a:t>BID, twice daily</a:t>
            </a:r>
            <a:r>
              <a:rPr lang="en-US" sz="900" dirty="0">
                <a:solidFill>
                  <a:schemeClr val="tx2"/>
                </a:solidFill>
                <a:ea typeface="Aileron" charset="0"/>
                <a:cs typeface="Aileron" charset="0"/>
              </a:rPr>
              <a:t>; CBC, </a:t>
            </a:r>
            <a:r>
              <a:rPr lang="en-GB" sz="900" dirty="0">
                <a:solidFill>
                  <a:schemeClr val="tx2"/>
                </a:solidFill>
              </a:rPr>
              <a:t>complete blood count</a:t>
            </a:r>
            <a:endParaRPr lang="en-GB" sz="900" dirty="0">
              <a:solidFill>
                <a:schemeClr val="tx2"/>
              </a:solidFill>
              <a:ea typeface="Aileron" charset="0"/>
              <a:cs typeface="Aileron" charset="0"/>
            </a:endParaRPr>
          </a:p>
          <a:p>
            <a:pPr>
              <a:spcBef>
                <a:spcPts val="300"/>
              </a:spcBef>
            </a:pPr>
            <a:r>
              <a:rPr lang="en-US" sz="900" dirty="0"/>
              <a:t>Docetaxel Prescribing Information (November 2020)</a:t>
            </a:r>
          </a:p>
        </p:txBody>
      </p:sp>
      <p:sp>
        <p:nvSpPr>
          <p:cNvPr id="8" name="Content Placeholder 6">
            <a:extLst>
              <a:ext uri="{FF2B5EF4-FFF2-40B4-BE49-F238E27FC236}">
                <a16:creationId xmlns:a16="http://schemas.microsoft.com/office/drawing/2014/main" id="{6D8AC5FE-6138-1046-86F0-0F07C97FD4F2}"/>
              </a:ext>
            </a:extLst>
          </p:cNvPr>
          <p:cNvSpPr txBox="1">
            <a:spLocks/>
          </p:cNvSpPr>
          <p:nvPr/>
        </p:nvSpPr>
        <p:spPr>
          <a:xfrm>
            <a:off x="6073201" y="1785600"/>
            <a:ext cx="5519784" cy="4158000"/>
          </a:xfrm>
          <a:prstGeom prst="rect">
            <a:avLst/>
          </a:prstGeom>
        </p:spPr>
        <p:txBody>
          <a:bodyPr vert="horz" lIns="0" tIns="0" rIns="0" bIns="0" rtlCol="0">
            <a:normAutofit fontScale="92500" lnSpcReduction="1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900" b="1" dirty="0">
                <a:solidFill>
                  <a:schemeClr val="accent1"/>
                </a:solidFill>
              </a:rPr>
              <a:t>Most common side effects:</a:t>
            </a:r>
          </a:p>
          <a:p>
            <a:pPr lvl="1"/>
            <a:r>
              <a:rPr lang="en-GB" sz="1700" dirty="0"/>
              <a:t>Neutropenia, febrile neutropenia, thrombocytopenia</a:t>
            </a:r>
          </a:p>
          <a:p>
            <a:pPr lvl="1"/>
            <a:r>
              <a:rPr lang="en-GB" sz="1700" dirty="0"/>
              <a:t>Anaemia </a:t>
            </a:r>
          </a:p>
          <a:p>
            <a:pPr lvl="1"/>
            <a:r>
              <a:rPr lang="en-GB" sz="1700" dirty="0"/>
              <a:t>Hypersensitivity </a:t>
            </a:r>
          </a:p>
          <a:p>
            <a:pPr lvl="1"/>
            <a:r>
              <a:rPr lang="en-GB" sz="1700" dirty="0"/>
              <a:t>Neuropathy, myalgia</a:t>
            </a:r>
          </a:p>
          <a:p>
            <a:pPr lvl="1"/>
            <a:r>
              <a:rPr lang="en-GB" sz="1700" dirty="0"/>
              <a:t>Dysgeusia, mucositis</a:t>
            </a:r>
          </a:p>
          <a:p>
            <a:pPr lvl="1"/>
            <a:r>
              <a:rPr lang="en-GB" sz="1700" dirty="0"/>
              <a:t>Dyspnoea </a:t>
            </a:r>
          </a:p>
          <a:p>
            <a:pPr lvl="1"/>
            <a:r>
              <a:rPr lang="en-GB" sz="1700" dirty="0"/>
              <a:t>Constipation </a:t>
            </a:r>
          </a:p>
          <a:p>
            <a:pPr lvl="1"/>
            <a:r>
              <a:rPr lang="en-GB" sz="1700" dirty="0"/>
              <a:t>Nausea, diarrhoea, vomiting</a:t>
            </a:r>
          </a:p>
          <a:p>
            <a:pPr lvl="1"/>
            <a:r>
              <a:rPr lang="en-GB" sz="1700" dirty="0"/>
              <a:t>Anorexia </a:t>
            </a:r>
          </a:p>
          <a:p>
            <a:pPr lvl="1"/>
            <a:r>
              <a:rPr lang="en-GB" sz="1700" dirty="0"/>
              <a:t>Nail disorders, alopecia, skin reactions</a:t>
            </a:r>
          </a:p>
          <a:p>
            <a:pPr lvl="1"/>
            <a:r>
              <a:rPr lang="en-GB" sz="1700" dirty="0"/>
              <a:t>Fluid retention</a:t>
            </a:r>
          </a:p>
          <a:p>
            <a:pPr lvl="1"/>
            <a:r>
              <a:rPr lang="en-GB" sz="1700" dirty="0"/>
              <a:t>Asthenia</a:t>
            </a:r>
          </a:p>
          <a:p>
            <a:pPr lvl="1"/>
            <a:r>
              <a:rPr lang="en-GB" sz="1700" dirty="0"/>
              <a:t>Pain</a:t>
            </a:r>
          </a:p>
        </p:txBody>
      </p:sp>
    </p:spTree>
    <p:extLst>
      <p:ext uri="{BB962C8B-B14F-4D97-AF65-F5344CB8AC3E}">
        <p14:creationId xmlns:p14="http://schemas.microsoft.com/office/powerpoint/2010/main" val="200880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4ABD990-A6A0-8E4F-BB34-B8AB48A091B4}"/>
              </a:ext>
            </a:extLst>
          </p:cNvPr>
          <p:cNvSpPr>
            <a:spLocks noGrp="1"/>
          </p:cNvSpPr>
          <p:nvPr>
            <p:ph type="body" idx="1"/>
          </p:nvPr>
        </p:nvSpPr>
        <p:spPr>
          <a:xfrm>
            <a:off x="609600" y="1191600"/>
            <a:ext cx="10972800" cy="702470"/>
          </a:xfrm>
        </p:spPr>
        <p:txBody>
          <a:bodyPr/>
          <a:lstStyle/>
          <a:p>
            <a:r>
              <a:rPr lang="en-US" dirty="0"/>
              <a:t>Cabazitaxel 20 mg/m² every 21 days with prednisone 5 mg bid</a:t>
            </a:r>
          </a:p>
        </p:txBody>
      </p:sp>
      <p:sp>
        <p:nvSpPr>
          <p:cNvPr id="7" name="Content Placeholder 6">
            <a:extLst>
              <a:ext uri="{FF2B5EF4-FFF2-40B4-BE49-F238E27FC236}">
                <a16:creationId xmlns:a16="http://schemas.microsoft.com/office/drawing/2014/main" id="{EC62BF46-AE21-334F-B5D7-1D5A3D5F6FA7}"/>
              </a:ext>
            </a:extLst>
          </p:cNvPr>
          <p:cNvSpPr>
            <a:spLocks noGrp="1"/>
          </p:cNvSpPr>
          <p:nvPr>
            <p:ph sz="quarter" idx="12"/>
          </p:nvPr>
        </p:nvSpPr>
        <p:spPr>
          <a:xfrm>
            <a:off x="620184" y="1785600"/>
            <a:ext cx="5029502" cy="3816424"/>
          </a:xfrm>
        </p:spPr>
        <p:txBody>
          <a:bodyPr/>
          <a:lstStyle/>
          <a:p>
            <a:r>
              <a:rPr lang="en-GB" sz="1800" dirty="0"/>
              <a:t>Indicated following prior taxane therapy</a:t>
            </a:r>
          </a:p>
          <a:p>
            <a:r>
              <a:rPr lang="en-GB" sz="1800" b="1" dirty="0">
                <a:solidFill>
                  <a:schemeClr val="accent1"/>
                </a:solidFill>
              </a:rPr>
              <a:t>Premedication (30 mins prior to cabazitaxel administration; intravenous):</a:t>
            </a:r>
          </a:p>
          <a:p>
            <a:pPr lvl="1"/>
            <a:r>
              <a:rPr lang="en-GB" sz="1600" b="1" dirty="0">
                <a:solidFill>
                  <a:schemeClr val="accent1"/>
                </a:solidFill>
              </a:rPr>
              <a:t>Antihistamine</a:t>
            </a:r>
            <a:r>
              <a:rPr lang="en-GB" sz="1600" dirty="0"/>
              <a:t> (dexchlorpheniramine </a:t>
            </a:r>
            <a:br>
              <a:rPr lang="en-GB" sz="1600" dirty="0"/>
            </a:br>
            <a:r>
              <a:rPr lang="en-GB" sz="1600" dirty="0"/>
              <a:t>5 mg/diphenhydramine 25 mg)</a:t>
            </a:r>
          </a:p>
          <a:p>
            <a:pPr lvl="1"/>
            <a:r>
              <a:rPr lang="en-GB" sz="1600" b="1" dirty="0">
                <a:solidFill>
                  <a:schemeClr val="accent1"/>
                </a:solidFill>
              </a:rPr>
              <a:t>Corticosteroid</a:t>
            </a:r>
            <a:r>
              <a:rPr lang="en-GB" sz="1600" dirty="0"/>
              <a:t> (dexamethasone 8 mg)</a:t>
            </a:r>
          </a:p>
          <a:p>
            <a:pPr lvl="1"/>
            <a:r>
              <a:rPr lang="en-GB" sz="1600" b="1" dirty="0">
                <a:solidFill>
                  <a:schemeClr val="accent1"/>
                </a:solidFill>
              </a:rPr>
              <a:t>H</a:t>
            </a:r>
            <a:r>
              <a:rPr lang="en-GB" sz="1600" b="1" baseline="-25000" dirty="0">
                <a:solidFill>
                  <a:schemeClr val="accent1"/>
                </a:solidFill>
              </a:rPr>
              <a:t>2</a:t>
            </a:r>
            <a:r>
              <a:rPr lang="en-GB" sz="1600" b="1" dirty="0">
                <a:solidFill>
                  <a:schemeClr val="accent1"/>
                </a:solidFill>
              </a:rPr>
              <a:t> antagonist </a:t>
            </a:r>
            <a:r>
              <a:rPr lang="en-GB" sz="1600" dirty="0"/>
              <a:t>(ranitidine 50 mg)</a:t>
            </a:r>
          </a:p>
          <a:p>
            <a:r>
              <a:rPr lang="en-GB" sz="1800" b="1" dirty="0">
                <a:solidFill>
                  <a:schemeClr val="accent1"/>
                </a:solidFill>
              </a:rPr>
              <a:t>Recommended monitoring:</a:t>
            </a:r>
          </a:p>
          <a:p>
            <a:pPr lvl="1"/>
            <a:r>
              <a:rPr lang="en-GB" sz="1600" dirty="0"/>
              <a:t>Monitor CBC for anaemia, thrombocytopenia, neutropenia</a:t>
            </a:r>
          </a:p>
          <a:p>
            <a:pPr lvl="1"/>
            <a:r>
              <a:rPr lang="en-GB" sz="1600" dirty="0"/>
              <a:t>Monitor chemistries (transaminases, bilirubin, alkaline phosphatase)</a:t>
            </a:r>
          </a:p>
          <a:p>
            <a:pPr lvl="1"/>
            <a:r>
              <a:rPr lang="en-GB" sz="1600" dirty="0"/>
              <a:t>Monitor for peripheral neuropathies</a:t>
            </a:r>
          </a:p>
        </p:txBody>
      </p:sp>
      <p:sp>
        <p:nvSpPr>
          <p:cNvPr id="5" name="Title 4">
            <a:extLst>
              <a:ext uri="{FF2B5EF4-FFF2-40B4-BE49-F238E27FC236}">
                <a16:creationId xmlns:a16="http://schemas.microsoft.com/office/drawing/2014/main" id="{36FFD323-2012-7C45-827D-5A1783F993CA}"/>
              </a:ext>
            </a:extLst>
          </p:cNvPr>
          <p:cNvSpPr>
            <a:spLocks noGrp="1"/>
          </p:cNvSpPr>
          <p:nvPr>
            <p:ph type="title"/>
          </p:nvPr>
        </p:nvSpPr>
        <p:spPr/>
        <p:txBody>
          <a:bodyPr/>
          <a:lstStyle/>
          <a:p>
            <a:r>
              <a:rPr lang="en-US" dirty="0"/>
              <a:t>Chemotherapy: Fast facts</a:t>
            </a:r>
          </a:p>
        </p:txBody>
      </p:sp>
      <p:sp>
        <p:nvSpPr>
          <p:cNvPr id="2" name="Slide Number Placeholder 1">
            <a:extLst>
              <a:ext uri="{FF2B5EF4-FFF2-40B4-BE49-F238E27FC236}">
                <a16:creationId xmlns:a16="http://schemas.microsoft.com/office/drawing/2014/main" id="{36973DAB-4778-2544-A151-9FE270983F30}"/>
              </a:ext>
            </a:extLst>
          </p:cNvPr>
          <p:cNvSpPr>
            <a:spLocks noGrp="1"/>
          </p:cNvSpPr>
          <p:nvPr>
            <p:ph type="sldNum" sz="quarter" idx="4"/>
          </p:nvPr>
        </p:nvSpPr>
        <p:spPr/>
        <p:txBody>
          <a:bodyPr/>
          <a:lstStyle/>
          <a:p>
            <a:fld id="{236FE8AA-FFC4-E34C-9036-603FF00823E2}" type="slidenum">
              <a:rPr lang="en-US" smtClean="0"/>
              <a:pPr/>
              <a:t>16</a:t>
            </a:fld>
            <a:endParaRPr lang="en-US" dirty="0"/>
          </a:p>
        </p:txBody>
      </p:sp>
      <p:sp>
        <p:nvSpPr>
          <p:cNvPr id="9" name="Content Placeholder 8">
            <a:extLst>
              <a:ext uri="{FF2B5EF4-FFF2-40B4-BE49-F238E27FC236}">
                <a16:creationId xmlns:a16="http://schemas.microsoft.com/office/drawing/2014/main" id="{5679AA12-96CC-A448-B936-6F7EA63B4EA7}"/>
              </a:ext>
            </a:extLst>
          </p:cNvPr>
          <p:cNvSpPr>
            <a:spLocks noGrp="1"/>
          </p:cNvSpPr>
          <p:nvPr>
            <p:ph sz="quarter" idx="15"/>
          </p:nvPr>
        </p:nvSpPr>
        <p:spPr>
          <a:xfrm>
            <a:off x="620184" y="6334579"/>
            <a:ext cx="10482518" cy="365125"/>
          </a:xfrm>
        </p:spPr>
        <p:txBody>
          <a:bodyPr/>
          <a:lstStyle/>
          <a:p>
            <a:pPr>
              <a:spcBef>
                <a:spcPts val="300"/>
              </a:spcBef>
            </a:pPr>
            <a:r>
              <a:rPr lang="en-US" sz="900" dirty="0">
                <a:solidFill>
                  <a:schemeClr val="tx2"/>
                </a:solidFill>
                <a:ea typeface="Aileron" charset="0"/>
                <a:cs typeface="Aileron" charset="0"/>
              </a:rPr>
              <a:t>BID, twice daily; CBC, complete blood count; G-CSF, </a:t>
            </a:r>
            <a:r>
              <a:rPr lang="en-GB" sz="900" dirty="0">
                <a:solidFill>
                  <a:schemeClr val="tx2"/>
                </a:solidFill>
              </a:rPr>
              <a:t>granulocyte-colony stimulating factor</a:t>
            </a:r>
            <a:endParaRPr lang="en-US" sz="900" dirty="0">
              <a:solidFill>
                <a:schemeClr val="tx2"/>
              </a:solidFill>
              <a:ea typeface="Aileron" charset="0"/>
              <a:cs typeface="Aileron" charset="0"/>
            </a:endParaRPr>
          </a:p>
          <a:p>
            <a:pPr>
              <a:spcBef>
                <a:spcPts val="300"/>
              </a:spcBef>
            </a:pPr>
            <a:r>
              <a:rPr lang="en-US" sz="900" dirty="0">
                <a:solidFill>
                  <a:schemeClr val="tx2"/>
                </a:solidFill>
                <a:ea typeface="Aileron" charset="0"/>
                <a:cs typeface="Aileron" charset="0"/>
              </a:rPr>
              <a:t>Cabazitaxel Prescribing Information (December 2020)</a:t>
            </a:r>
            <a:endParaRPr lang="en-GB" sz="900" dirty="0">
              <a:solidFill>
                <a:schemeClr val="tx2"/>
              </a:solidFill>
              <a:ea typeface="Aileron" charset="0"/>
              <a:cs typeface="Aileron" charset="0"/>
            </a:endParaRPr>
          </a:p>
        </p:txBody>
      </p:sp>
      <p:sp>
        <p:nvSpPr>
          <p:cNvPr id="13" name="Content Placeholder 6">
            <a:extLst>
              <a:ext uri="{FF2B5EF4-FFF2-40B4-BE49-F238E27FC236}">
                <a16:creationId xmlns:a16="http://schemas.microsoft.com/office/drawing/2014/main" id="{66487A2E-CD02-3E41-AB75-67E97E4B8CB9}"/>
              </a:ext>
            </a:extLst>
          </p:cNvPr>
          <p:cNvSpPr txBox="1">
            <a:spLocks/>
          </p:cNvSpPr>
          <p:nvPr/>
        </p:nvSpPr>
        <p:spPr>
          <a:xfrm>
            <a:off x="6073200" y="1785600"/>
            <a:ext cx="5029502" cy="381642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solidFill>
                  <a:schemeClr val="accent1"/>
                </a:solidFill>
              </a:rPr>
              <a:t>Most common side effects (≥10%):</a:t>
            </a:r>
          </a:p>
          <a:p>
            <a:pPr lvl="1">
              <a:spcBef>
                <a:spcPts val="200"/>
              </a:spcBef>
            </a:pPr>
            <a:r>
              <a:rPr lang="en-GB" sz="1600" dirty="0"/>
              <a:t>Neutropenia </a:t>
            </a:r>
          </a:p>
          <a:p>
            <a:pPr lvl="1">
              <a:spcBef>
                <a:spcPts val="200"/>
              </a:spcBef>
            </a:pPr>
            <a:r>
              <a:rPr lang="en-GB" sz="1600" dirty="0"/>
              <a:t>Anaemia </a:t>
            </a:r>
          </a:p>
          <a:p>
            <a:pPr lvl="1">
              <a:spcBef>
                <a:spcPts val="200"/>
              </a:spcBef>
            </a:pPr>
            <a:r>
              <a:rPr lang="en-GB" sz="1600" dirty="0"/>
              <a:t>Diarrhoea, constipation</a:t>
            </a:r>
          </a:p>
          <a:p>
            <a:pPr lvl="1">
              <a:spcBef>
                <a:spcPts val="200"/>
              </a:spcBef>
            </a:pPr>
            <a:r>
              <a:rPr lang="en-GB" sz="1600" dirty="0"/>
              <a:t>Nausea, vomiting</a:t>
            </a:r>
          </a:p>
          <a:p>
            <a:pPr lvl="1">
              <a:spcBef>
                <a:spcPts val="200"/>
              </a:spcBef>
            </a:pPr>
            <a:r>
              <a:rPr lang="en-GB" sz="1600" dirty="0"/>
              <a:t>Fatigue </a:t>
            </a:r>
          </a:p>
          <a:p>
            <a:pPr lvl="1">
              <a:spcBef>
                <a:spcPts val="200"/>
              </a:spcBef>
            </a:pPr>
            <a:r>
              <a:rPr lang="en-GB" sz="1600" dirty="0"/>
              <a:t>Asthenia </a:t>
            </a:r>
          </a:p>
          <a:p>
            <a:pPr lvl="1">
              <a:spcBef>
                <a:spcPts val="200"/>
              </a:spcBef>
            </a:pPr>
            <a:r>
              <a:rPr lang="en-GB" sz="1600" dirty="0"/>
              <a:t>Haematuria </a:t>
            </a:r>
          </a:p>
          <a:p>
            <a:pPr lvl="1">
              <a:spcBef>
                <a:spcPts val="200"/>
              </a:spcBef>
            </a:pPr>
            <a:r>
              <a:rPr lang="en-GB" sz="1600" dirty="0"/>
              <a:t>Decreased appetite, </a:t>
            </a:r>
          </a:p>
          <a:p>
            <a:pPr lvl="1">
              <a:spcBef>
                <a:spcPts val="200"/>
              </a:spcBef>
            </a:pPr>
            <a:r>
              <a:rPr lang="en-GB" sz="1600" dirty="0"/>
              <a:t>Back pain, abdominal pain</a:t>
            </a:r>
          </a:p>
          <a:p>
            <a:r>
              <a:rPr lang="en-GB" sz="1800" b="1" dirty="0">
                <a:solidFill>
                  <a:schemeClr val="accent1"/>
                </a:solidFill>
              </a:rPr>
              <a:t>Managing side effects:</a:t>
            </a:r>
          </a:p>
          <a:p>
            <a:pPr lvl="1">
              <a:spcBef>
                <a:spcPts val="200"/>
              </a:spcBef>
            </a:pPr>
            <a:r>
              <a:rPr lang="en-GB" sz="1600" dirty="0"/>
              <a:t>Anti-emetics for nausea and vomiting</a:t>
            </a:r>
          </a:p>
          <a:p>
            <a:pPr lvl="1">
              <a:spcBef>
                <a:spcPts val="200"/>
              </a:spcBef>
            </a:pPr>
            <a:r>
              <a:rPr lang="en-GB" sz="1600" dirty="0"/>
              <a:t>Antidiarrhoeals</a:t>
            </a:r>
          </a:p>
          <a:p>
            <a:pPr lvl="1">
              <a:spcBef>
                <a:spcPts val="200"/>
              </a:spcBef>
            </a:pPr>
            <a:r>
              <a:rPr lang="en-GB" sz="1600" dirty="0"/>
              <a:t>Treatment with G-CSF (e.g. pegfilgrastim)</a:t>
            </a:r>
          </a:p>
          <a:p>
            <a:pPr lvl="1">
              <a:spcBef>
                <a:spcPts val="200"/>
              </a:spcBef>
            </a:pPr>
            <a:r>
              <a:rPr lang="en-GB" sz="1600" dirty="0"/>
              <a:t>Dose modification if required</a:t>
            </a:r>
            <a:endParaRPr lang="en-GB" dirty="0"/>
          </a:p>
        </p:txBody>
      </p:sp>
    </p:spTree>
    <p:extLst>
      <p:ext uri="{BB962C8B-B14F-4D97-AF65-F5344CB8AC3E}">
        <p14:creationId xmlns:p14="http://schemas.microsoft.com/office/powerpoint/2010/main" val="169552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72008147-8D29-0A4E-BAE7-90EA8CF02653}"/>
              </a:ext>
            </a:extLst>
          </p:cNvPr>
          <p:cNvSpPr>
            <a:spLocks noGrp="1"/>
          </p:cNvSpPr>
          <p:nvPr>
            <p:ph type="body" idx="1"/>
          </p:nvPr>
        </p:nvSpPr>
        <p:spPr>
          <a:xfrm>
            <a:off x="609600" y="1190895"/>
            <a:ext cx="5540828" cy="596605"/>
          </a:xfrm>
        </p:spPr>
        <p:txBody>
          <a:bodyPr>
            <a:normAutofit lnSpcReduction="10000"/>
          </a:bodyPr>
          <a:lstStyle/>
          <a:p>
            <a:r>
              <a:rPr lang="en-US" dirty="0"/>
              <a:t>Sipuleucel-T (3 doses at 2-week </a:t>
            </a:r>
            <a:br>
              <a:rPr lang="en-US" dirty="0"/>
            </a:br>
            <a:r>
              <a:rPr lang="en-US" dirty="0"/>
              <a:t>intervals)</a:t>
            </a:r>
            <a:r>
              <a:rPr lang="en-US" baseline="30000" dirty="0"/>
              <a:t>1</a:t>
            </a:r>
          </a:p>
        </p:txBody>
      </p:sp>
      <p:sp>
        <p:nvSpPr>
          <p:cNvPr id="8" name="Content Placeholder 14">
            <a:extLst>
              <a:ext uri="{FF2B5EF4-FFF2-40B4-BE49-F238E27FC236}">
                <a16:creationId xmlns:a16="http://schemas.microsoft.com/office/drawing/2014/main" id="{80496E4C-8C3F-FE43-BEFF-87010BA2F5B8}"/>
              </a:ext>
            </a:extLst>
          </p:cNvPr>
          <p:cNvSpPr>
            <a:spLocks noGrp="1"/>
          </p:cNvSpPr>
          <p:nvPr>
            <p:ph sz="quarter" idx="12"/>
          </p:nvPr>
        </p:nvSpPr>
        <p:spPr>
          <a:xfrm>
            <a:off x="620183" y="1784506"/>
            <a:ext cx="5105703" cy="3816424"/>
          </a:xfrm>
        </p:spPr>
        <p:txBody>
          <a:bodyPr/>
          <a:lstStyle/>
          <a:p>
            <a:r>
              <a:rPr lang="en-GB" sz="1800" dirty="0"/>
              <a:t>Autologous activated cellular immunotherapy</a:t>
            </a:r>
          </a:p>
          <a:p>
            <a:r>
              <a:rPr lang="en-GB" sz="1800" b="1" dirty="0">
                <a:solidFill>
                  <a:schemeClr val="accent1"/>
                </a:solidFill>
              </a:rPr>
              <a:t>Premedication: </a:t>
            </a:r>
            <a:r>
              <a:rPr lang="en-GB" sz="1800" dirty="0"/>
              <a:t>with oral acetaminophen and an antihistamine such as diphenhydramine</a:t>
            </a:r>
          </a:p>
          <a:p>
            <a:r>
              <a:rPr lang="en-GB" sz="1800" b="1" dirty="0">
                <a:solidFill>
                  <a:schemeClr val="accent1"/>
                </a:solidFill>
              </a:rPr>
              <a:t>Most common side effects (≥15%): </a:t>
            </a:r>
            <a:r>
              <a:rPr lang="en-GB" sz="1800" dirty="0"/>
              <a:t>chills, fatigue, fever, back pain, nausea, joint ache, headache</a:t>
            </a:r>
          </a:p>
          <a:p>
            <a:r>
              <a:rPr lang="en-GB" sz="1800" b="1" dirty="0">
                <a:solidFill>
                  <a:schemeClr val="accent1"/>
                </a:solidFill>
              </a:rPr>
              <a:t>Managing side effects:</a:t>
            </a:r>
          </a:p>
          <a:p>
            <a:pPr lvl="1"/>
            <a:r>
              <a:rPr lang="en-GB" sz="1600" dirty="0"/>
              <a:t>To manage infusion reactions, decrease the infusion rate or stop the infusion and administer appropriate medical treatment such as acetaminophen, intravenous H</a:t>
            </a:r>
            <a:r>
              <a:rPr lang="en-GB" sz="1600" baseline="-25000" dirty="0"/>
              <a:t>1</a:t>
            </a:r>
            <a:r>
              <a:rPr lang="en-GB" sz="1600" dirty="0"/>
              <a:t> and/or H</a:t>
            </a:r>
            <a:r>
              <a:rPr lang="en-GB" sz="1600" baseline="-25000" dirty="0"/>
              <a:t>2</a:t>
            </a:r>
            <a:r>
              <a:rPr lang="en-GB" sz="1600" dirty="0"/>
              <a:t> blockers, or low-dose intravenous meperidine </a:t>
            </a:r>
          </a:p>
          <a:p>
            <a:endParaRPr lang="en-GB" dirty="0"/>
          </a:p>
        </p:txBody>
      </p:sp>
      <p:sp>
        <p:nvSpPr>
          <p:cNvPr id="5" name="Title 4">
            <a:extLst>
              <a:ext uri="{FF2B5EF4-FFF2-40B4-BE49-F238E27FC236}">
                <a16:creationId xmlns:a16="http://schemas.microsoft.com/office/drawing/2014/main" id="{8758C2EF-F09B-8247-8C79-873CD6314901}"/>
              </a:ext>
            </a:extLst>
          </p:cNvPr>
          <p:cNvSpPr>
            <a:spLocks noGrp="1"/>
          </p:cNvSpPr>
          <p:nvPr>
            <p:ph type="title"/>
          </p:nvPr>
        </p:nvSpPr>
        <p:spPr/>
        <p:txBody>
          <a:bodyPr/>
          <a:lstStyle/>
          <a:p>
            <a:r>
              <a:rPr lang="en-US" dirty="0"/>
              <a:t>Immunotherapy and Prostate cancer</a:t>
            </a:r>
          </a:p>
        </p:txBody>
      </p:sp>
      <p:sp>
        <p:nvSpPr>
          <p:cNvPr id="3" name="Slide Number Placeholder 2">
            <a:extLst>
              <a:ext uri="{FF2B5EF4-FFF2-40B4-BE49-F238E27FC236}">
                <a16:creationId xmlns:a16="http://schemas.microsoft.com/office/drawing/2014/main" id="{B6D1050F-6F6C-6142-AA40-8C42FE490522}"/>
              </a:ext>
            </a:extLst>
          </p:cNvPr>
          <p:cNvSpPr>
            <a:spLocks noGrp="1"/>
          </p:cNvSpPr>
          <p:nvPr>
            <p:ph type="sldNum" sz="quarter" idx="4"/>
          </p:nvPr>
        </p:nvSpPr>
        <p:spPr/>
        <p:txBody>
          <a:bodyPr/>
          <a:lstStyle/>
          <a:p>
            <a:fld id="{236FE8AA-FFC4-E34C-9036-603FF00823E2}" type="slidenum">
              <a:rPr lang="en-US" smtClean="0"/>
              <a:pPr/>
              <a:t>17</a:t>
            </a:fld>
            <a:endParaRPr lang="en-US" dirty="0"/>
          </a:p>
        </p:txBody>
      </p:sp>
      <p:sp>
        <p:nvSpPr>
          <p:cNvPr id="23" name="Content Placeholder 22">
            <a:extLst>
              <a:ext uri="{FF2B5EF4-FFF2-40B4-BE49-F238E27FC236}">
                <a16:creationId xmlns:a16="http://schemas.microsoft.com/office/drawing/2014/main" id="{99543818-17E8-904A-87C6-6259E4EBF652}"/>
              </a:ext>
            </a:extLst>
          </p:cNvPr>
          <p:cNvSpPr>
            <a:spLocks noGrp="1"/>
          </p:cNvSpPr>
          <p:nvPr>
            <p:ph sz="quarter" idx="15"/>
          </p:nvPr>
        </p:nvSpPr>
        <p:spPr>
          <a:xfrm>
            <a:off x="620183" y="6334579"/>
            <a:ext cx="10097435" cy="365125"/>
          </a:xfrm>
        </p:spPr>
        <p:txBody>
          <a:bodyPr/>
          <a:lstStyle/>
          <a:p>
            <a:pPr>
              <a:spcBef>
                <a:spcPts val="300"/>
              </a:spcBef>
            </a:pPr>
            <a:r>
              <a:rPr lang="en-GB" sz="900" dirty="0">
                <a:latin typeface="+mn-lt"/>
              </a:rPr>
              <a:t>MSI high, high microsatellite instability </a:t>
            </a:r>
          </a:p>
          <a:p>
            <a:pPr>
              <a:spcBef>
                <a:spcPts val="300"/>
              </a:spcBef>
            </a:pPr>
            <a:r>
              <a:rPr lang="en-GB" sz="900" dirty="0">
                <a:latin typeface="+mn-lt"/>
              </a:rPr>
              <a:t>1. Sipuleucel-T Prescribing Information (July 2017); </a:t>
            </a:r>
            <a:r>
              <a:rPr lang="en-GB" sz="900" dirty="0">
                <a:latin typeface="+mn-lt"/>
                <a:ea typeface="Aileron" charset="0"/>
                <a:cs typeface="Aileron" charset="0"/>
              </a:rPr>
              <a:t>2. Pembrolizumab Prescribing Information (November </a:t>
            </a:r>
            <a:r>
              <a:rPr lang="en-GB" sz="900" dirty="0">
                <a:latin typeface="+mn-lt"/>
              </a:rPr>
              <a:t>2020)</a:t>
            </a:r>
            <a:endParaRPr lang="en-GB" sz="900" dirty="0">
              <a:latin typeface="+mn-lt"/>
              <a:ea typeface="Aileron" charset="0"/>
              <a:cs typeface="Aileron" charset="0"/>
            </a:endParaRPr>
          </a:p>
        </p:txBody>
      </p:sp>
      <p:sp>
        <p:nvSpPr>
          <p:cNvPr id="14" name="Content Placeholder 14">
            <a:extLst>
              <a:ext uri="{FF2B5EF4-FFF2-40B4-BE49-F238E27FC236}">
                <a16:creationId xmlns:a16="http://schemas.microsoft.com/office/drawing/2014/main" id="{ABE045A1-8A5E-7444-9AF6-122ABF388894}"/>
              </a:ext>
            </a:extLst>
          </p:cNvPr>
          <p:cNvSpPr txBox="1">
            <a:spLocks/>
          </p:cNvSpPr>
          <p:nvPr/>
        </p:nvSpPr>
        <p:spPr>
          <a:xfrm>
            <a:off x="6073926" y="1784506"/>
            <a:ext cx="5660874" cy="381642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5000"/>
              </a:lnSpc>
              <a:spcBef>
                <a:spcPts val="900"/>
              </a:spcBef>
            </a:pPr>
            <a:r>
              <a:rPr lang="en-US" sz="1800" dirty="0"/>
              <a:t>MSI high or mismatch repair deficient cancer</a:t>
            </a:r>
          </a:p>
          <a:p>
            <a:pPr>
              <a:lnSpc>
                <a:spcPct val="95000"/>
              </a:lnSpc>
              <a:spcBef>
                <a:spcPts val="900"/>
              </a:spcBef>
            </a:pPr>
            <a:r>
              <a:rPr lang="en-US" sz="1800" b="1" dirty="0">
                <a:solidFill>
                  <a:schemeClr val="accent1"/>
                </a:solidFill>
              </a:rPr>
              <a:t>Immune-related adverse reactions: </a:t>
            </a:r>
            <a:r>
              <a:rPr lang="en-GB" sz="1800" dirty="0"/>
              <a:t>hepatitis, endocrinopathies, nephritis with renal dysfunction, dermatologic adverse reactions, solid organ transplant rejection</a:t>
            </a:r>
            <a:endParaRPr lang="en-US" sz="1800" dirty="0"/>
          </a:p>
          <a:p>
            <a:pPr>
              <a:lnSpc>
                <a:spcPct val="95000"/>
              </a:lnSpc>
              <a:spcBef>
                <a:spcPts val="900"/>
              </a:spcBef>
            </a:pPr>
            <a:r>
              <a:rPr lang="en-US" sz="1800" b="1" dirty="0">
                <a:solidFill>
                  <a:schemeClr val="accent1"/>
                </a:solidFill>
              </a:rPr>
              <a:t>Most common side effects (≥20%): </a:t>
            </a:r>
            <a:r>
              <a:rPr lang="en-GB" sz="1800" dirty="0"/>
              <a:t>fatigue, musculoskeletal pain, decreased appetite, pruritus, diarrhoea, nausea, rash, pyrexia, cough, dyspnoea, constipation, pain, abdominal pain</a:t>
            </a:r>
            <a:endParaRPr lang="en-US" sz="1800" b="1" dirty="0"/>
          </a:p>
          <a:p>
            <a:pPr>
              <a:lnSpc>
                <a:spcPct val="95000"/>
              </a:lnSpc>
              <a:spcBef>
                <a:spcPts val="900"/>
              </a:spcBef>
            </a:pPr>
            <a:r>
              <a:rPr lang="en-US" sz="1800" b="1" spc="-40" dirty="0">
                <a:solidFill>
                  <a:schemeClr val="accent1"/>
                </a:solidFill>
              </a:rPr>
              <a:t>Managing side effects: </a:t>
            </a:r>
            <a:r>
              <a:rPr lang="en-US" sz="1800" spc="-40" dirty="0"/>
              <a:t>withhold or permanently discontinue treatment based on severity and type of reaction</a:t>
            </a:r>
          </a:p>
          <a:p>
            <a:pPr>
              <a:lnSpc>
                <a:spcPct val="95000"/>
              </a:lnSpc>
              <a:spcBef>
                <a:spcPts val="900"/>
              </a:spcBef>
            </a:pPr>
            <a:r>
              <a:rPr lang="en-US" sz="1800" b="1" dirty="0">
                <a:solidFill>
                  <a:schemeClr val="accent1"/>
                </a:solidFill>
              </a:rPr>
              <a:t>Recommended monitoring: </a:t>
            </a:r>
            <a:r>
              <a:rPr lang="en-US" sz="1800" dirty="0">
                <a:solidFill>
                  <a:schemeClr val="tx2"/>
                </a:solidFill>
              </a:rPr>
              <a:t>m</a:t>
            </a:r>
            <a:r>
              <a:rPr lang="en-US" sz="1800" dirty="0"/>
              <a:t>onitor chemistries (transaminases and bilirubin)</a:t>
            </a:r>
          </a:p>
        </p:txBody>
      </p:sp>
      <p:sp>
        <p:nvSpPr>
          <p:cNvPr id="15" name="Text Placeholder 20">
            <a:extLst>
              <a:ext uri="{FF2B5EF4-FFF2-40B4-BE49-F238E27FC236}">
                <a16:creationId xmlns:a16="http://schemas.microsoft.com/office/drawing/2014/main" id="{CDB1168D-0B18-5543-9A85-8CADAC061627}"/>
              </a:ext>
            </a:extLst>
          </p:cNvPr>
          <p:cNvSpPr txBox="1">
            <a:spLocks/>
          </p:cNvSpPr>
          <p:nvPr/>
        </p:nvSpPr>
        <p:spPr>
          <a:xfrm>
            <a:off x="6073926" y="1190895"/>
            <a:ext cx="5540828" cy="587301"/>
          </a:xfrm>
          <a:prstGeom prst="rect">
            <a:avLst/>
          </a:prstGeom>
        </p:spPr>
        <p:txBody>
          <a:bodyPr vert="horz" wrap="square" lIns="0" tIns="0" rIns="0" bIns="0" rtlCol="0" anchor="t">
            <a:normAutofit lnSpcReduction="10000"/>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Pembrolizumab (200 mg every </a:t>
            </a:r>
            <a:br>
              <a:rPr lang="en-US" dirty="0"/>
            </a:br>
            <a:r>
              <a:rPr lang="en-US" dirty="0"/>
              <a:t>3 weeks/400 mg every 6 weeks)</a:t>
            </a:r>
            <a:r>
              <a:rPr lang="en-US" baseline="30000" dirty="0"/>
              <a:t>2</a:t>
            </a:r>
          </a:p>
        </p:txBody>
      </p:sp>
    </p:spTree>
    <p:extLst>
      <p:ext uri="{BB962C8B-B14F-4D97-AF65-F5344CB8AC3E}">
        <p14:creationId xmlns:p14="http://schemas.microsoft.com/office/powerpoint/2010/main" val="84620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EF0F18-E924-E344-A148-2A343A8DA448}"/>
              </a:ext>
            </a:extLst>
          </p:cNvPr>
          <p:cNvSpPr>
            <a:spLocks noGrp="1"/>
          </p:cNvSpPr>
          <p:nvPr>
            <p:ph type="body" idx="1"/>
          </p:nvPr>
        </p:nvSpPr>
        <p:spPr>
          <a:xfrm>
            <a:off x="609600" y="955518"/>
            <a:ext cx="10972800" cy="702470"/>
          </a:xfrm>
        </p:spPr>
        <p:txBody>
          <a:bodyPr/>
          <a:lstStyle/>
          <a:p>
            <a:r>
              <a:rPr lang="en-US" dirty="0"/>
              <a:t>Radium-223 (55 </a:t>
            </a:r>
            <a:r>
              <a:rPr lang="en-US" cap="none" dirty="0"/>
              <a:t>kBq/KG BODY WEIGHT OR 1.49 MICROCURIE/KG BODY WEIGHT)</a:t>
            </a:r>
            <a:endParaRPr lang="en-US" dirty="0"/>
          </a:p>
        </p:txBody>
      </p:sp>
      <p:sp>
        <p:nvSpPr>
          <p:cNvPr id="9" name="Content Placeholder 8">
            <a:extLst>
              <a:ext uri="{FF2B5EF4-FFF2-40B4-BE49-F238E27FC236}">
                <a16:creationId xmlns:a16="http://schemas.microsoft.com/office/drawing/2014/main" id="{6DDF6DD4-D193-FC47-B3C7-D5A1A6A08818}"/>
              </a:ext>
            </a:extLst>
          </p:cNvPr>
          <p:cNvSpPr>
            <a:spLocks noGrp="1"/>
          </p:cNvSpPr>
          <p:nvPr>
            <p:ph sz="quarter" idx="12"/>
          </p:nvPr>
        </p:nvSpPr>
        <p:spPr>
          <a:xfrm>
            <a:off x="6074000" y="1386727"/>
            <a:ext cx="5509383" cy="4646022"/>
          </a:xfrm>
        </p:spPr>
        <p:txBody>
          <a:bodyPr/>
          <a:lstStyle/>
          <a:p>
            <a:r>
              <a:rPr lang="en-GB" sz="1800" b="1" dirty="0">
                <a:solidFill>
                  <a:schemeClr val="accent1"/>
                </a:solidFill>
              </a:rPr>
              <a:t>Most common side effects (≥10%): </a:t>
            </a:r>
            <a:r>
              <a:rPr lang="en-GB" sz="1800" dirty="0"/>
              <a:t>diarrhoea, nausea, vomiting, peripheral oedema</a:t>
            </a:r>
          </a:p>
          <a:p>
            <a:r>
              <a:rPr lang="en-GB" sz="1800" b="1" dirty="0">
                <a:solidFill>
                  <a:schemeClr val="accent1"/>
                </a:solidFill>
              </a:rPr>
              <a:t>Most common haematological laboratory side effects (≥10%): </a:t>
            </a:r>
            <a:r>
              <a:rPr lang="en-GB" sz="1800" dirty="0"/>
              <a:t>anaemia, lymphocytopenia, leukopenia, neutropenia, thrombocytopenia</a:t>
            </a:r>
            <a:endParaRPr lang="en-US" sz="1800" baseline="30000" dirty="0">
              <a:solidFill>
                <a:schemeClr val="tx2"/>
              </a:solidFill>
            </a:endParaRPr>
          </a:p>
          <a:p>
            <a:r>
              <a:rPr lang="en-GB" sz="1800" b="1" dirty="0">
                <a:solidFill>
                  <a:schemeClr val="accent1"/>
                </a:solidFill>
              </a:rPr>
              <a:t>Recommended monitoring: </a:t>
            </a:r>
            <a:r>
              <a:rPr lang="en-GB" sz="1800" dirty="0"/>
              <a:t>CBC/differential blood count prior to each dose</a:t>
            </a:r>
          </a:p>
          <a:p>
            <a:r>
              <a:rPr lang="en-GB" sz="1800" b="1" dirty="0">
                <a:solidFill>
                  <a:schemeClr val="accent1"/>
                </a:solidFill>
              </a:rPr>
              <a:t>Recommended monitoring: </a:t>
            </a:r>
            <a:r>
              <a:rPr lang="en-US" sz="1800" dirty="0"/>
              <a:t>Bone Marrow Suppression: Measure blood counts prior to treatment initiation and before every dose. Discontinue Radium-223 if haematologic values do not recover within 6-8 weeks after treatment. Monitor patients with compromised bone marrow reserve closely. Discontinue treatment in patients who experience life-threatening complications despite supportive </a:t>
            </a:r>
            <a:r>
              <a:rPr lang="en-US" sz="1800" dirty="0">
                <a:solidFill>
                  <a:schemeClr val="tx2"/>
                </a:solidFill>
              </a:rPr>
              <a:t>care </a:t>
            </a:r>
            <a:r>
              <a:rPr lang="en-US" sz="1600" b="0" i="0" dirty="0">
                <a:solidFill>
                  <a:schemeClr val="tx2"/>
                </a:solidFill>
                <a:effectLst/>
                <a:latin typeface="-apple-system"/>
              </a:rPr>
              <a:t>measures.</a:t>
            </a:r>
            <a:endParaRPr lang="en-GB" sz="1800" dirty="0">
              <a:solidFill>
                <a:schemeClr val="tx2"/>
              </a:solidFill>
            </a:endParaRPr>
          </a:p>
          <a:p>
            <a:endParaRPr lang="en-GB" sz="1800" dirty="0"/>
          </a:p>
        </p:txBody>
      </p:sp>
      <p:sp>
        <p:nvSpPr>
          <p:cNvPr id="7" name="Title 6">
            <a:extLst>
              <a:ext uri="{FF2B5EF4-FFF2-40B4-BE49-F238E27FC236}">
                <a16:creationId xmlns:a16="http://schemas.microsoft.com/office/drawing/2014/main" id="{E90FE3D1-6987-0F4B-AE84-BB55E360C7B2}"/>
              </a:ext>
            </a:extLst>
          </p:cNvPr>
          <p:cNvSpPr>
            <a:spLocks noGrp="1"/>
          </p:cNvSpPr>
          <p:nvPr>
            <p:ph type="title"/>
          </p:nvPr>
        </p:nvSpPr>
        <p:spPr>
          <a:xfrm>
            <a:off x="619200" y="246566"/>
            <a:ext cx="8740800" cy="807285"/>
          </a:xfrm>
        </p:spPr>
        <p:txBody>
          <a:bodyPr/>
          <a:lstStyle/>
          <a:p>
            <a:r>
              <a:rPr lang="en-US" dirty="0"/>
              <a:t>radiopharmaceuticals </a:t>
            </a:r>
            <a:br>
              <a:rPr lang="en-US" dirty="0"/>
            </a:br>
            <a:endParaRPr lang="en-US" dirty="0"/>
          </a:p>
        </p:txBody>
      </p:sp>
      <p:sp>
        <p:nvSpPr>
          <p:cNvPr id="13" name="Content Placeholder 12">
            <a:extLst>
              <a:ext uri="{FF2B5EF4-FFF2-40B4-BE49-F238E27FC236}">
                <a16:creationId xmlns:a16="http://schemas.microsoft.com/office/drawing/2014/main" id="{039AE346-4A9D-2F4D-A32A-0CDC7066F0B7}"/>
              </a:ext>
            </a:extLst>
          </p:cNvPr>
          <p:cNvSpPr>
            <a:spLocks noGrp="1"/>
          </p:cNvSpPr>
          <p:nvPr>
            <p:ph sz="quarter" idx="15"/>
          </p:nvPr>
        </p:nvSpPr>
        <p:spPr>
          <a:xfrm>
            <a:off x="620184" y="6338245"/>
            <a:ext cx="10962216" cy="365125"/>
          </a:xfrm>
        </p:spPr>
        <p:txBody>
          <a:bodyPr/>
          <a:lstStyle/>
          <a:p>
            <a:pPr>
              <a:spcBef>
                <a:spcPts val="300"/>
              </a:spcBef>
            </a:pPr>
            <a:r>
              <a:rPr lang="en-US" sz="900" dirty="0"/>
              <a:t>CBC, complete blood count; </a:t>
            </a:r>
            <a:r>
              <a:rPr lang="en-NZ" sz="900" dirty="0"/>
              <a:t>kBq, </a:t>
            </a:r>
            <a:r>
              <a:rPr lang="en-GB" sz="900" dirty="0"/>
              <a:t>kilobecquerel; mCRPC, metastatic castration-resistant prostate cancer; PSMA, prostate specific membrane antigen</a:t>
            </a:r>
          </a:p>
          <a:p>
            <a:pPr>
              <a:spcBef>
                <a:spcPts val="300"/>
              </a:spcBef>
            </a:pPr>
            <a:r>
              <a:rPr lang="en-US" sz="900" dirty="0"/>
              <a:t>1. </a:t>
            </a:r>
            <a:r>
              <a:rPr lang="en-GB" sz="900" dirty="0"/>
              <a:t>Radium-223 Prescribing Information (December 2019)</a:t>
            </a:r>
            <a:endParaRPr lang="en-US" sz="900" dirty="0"/>
          </a:p>
          <a:p>
            <a:pPr>
              <a:spcBef>
                <a:spcPts val="300"/>
              </a:spcBef>
            </a:pPr>
            <a:r>
              <a:rPr lang="en-GB" sz="900" dirty="0"/>
              <a:t>Figure adapted from: Deshayes E, et al. Drug Des Devel Ther. 2017;11:2643-51. </a:t>
            </a:r>
          </a:p>
        </p:txBody>
      </p:sp>
      <p:pic>
        <p:nvPicPr>
          <p:cNvPr id="8" name="Content Placeholder 4" descr="A screenshot of a cell phone&#10;&#10;Description automatically generated">
            <a:extLst>
              <a:ext uri="{FF2B5EF4-FFF2-40B4-BE49-F238E27FC236}">
                <a16:creationId xmlns:a16="http://schemas.microsoft.com/office/drawing/2014/main" id="{FD6741F7-991F-4E6E-8DF6-B01BE79B906B}"/>
              </a:ext>
            </a:extLst>
          </p:cNvPr>
          <p:cNvPicPr>
            <a:picLocks noChangeAspect="1"/>
          </p:cNvPicPr>
          <p:nvPr/>
        </p:nvPicPr>
        <p:blipFill rotWithShape="1">
          <a:blip r:embed="rId3">
            <a:extLst>
              <a:ext uri="{28A0092B-C50C-407E-A947-70E740481C1C}">
                <a14:useLocalDpi xmlns:a14="http://schemas.microsoft.com/office/drawing/2010/main" val="0"/>
              </a:ext>
            </a:extLst>
          </a:blip>
          <a:srcRect l="15526" t="13131" r="28370" b="41470"/>
          <a:stretch/>
        </p:blipFill>
        <p:spPr>
          <a:xfrm>
            <a:off x="936072" y="1442875"/>
            <a:ext cx="4378038" cy="1992738"/>
          </a:xfrm>
          <a:prstGeom prst="rect">
            <a:avLst/>
          </a:prstGeom>
          <a:ln w="28575">
            <a:solidFill>
              <a:schemeClr val="accent1"/>
            </a:solidFill>
          </a:ln>
        </p:spPr>
      </p:pic>
      <p:sp>
        <p:nvSpPr>
          <p:cNvPr id="11" name="Content Placeholder 8">
            <a:extLst>
              <a:ext uri="{FF2B5EF4-FFF2-40B4-BE49-F238E27FC236}">
                <a16:creationId xmlns:a16="http://schemas.microsoft.com/office/drawing/2014/main" id="{6F40C21E-ADC4-4B5F-8B1B-BBABA09A1E00}"/>
              </a:ext>
            </a:extLst>
          </p:cNvPr>
          <p:cNvSpPr txBox="1">
            <a:spLocks/>
          </p:cNvSpPr>
          <p:nvPr/>
        </p:nvSpPr>
        <p:spPr>
          <a:xfrm>
            <a:off x="609600" y="3662828"/>
            <a:ext cx="5432187" cy="2369921"/>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t>Indicated for </a:t>
            </a:r>
            <a:r>
              <a:rPr lang="en-US" sz="1800" b="1" dirty="0">
                <a:solidFill>
                  <a:schemeClr val="accent1"/>
                </a:solidFill>
              </a:rPr>
              <a:t>mCRPC with symptomatic bone metastases </a:t>
            </a:r>
            <a:r>
              <a:rPr lang="en-US" sz="1800" dirty="0">
                <a:solidFill>
                  <a:schemeClr val="tx2"/>
                </a:solidFill>
              </a:rPr>
              <a:t>(no visceral metastases)</a:t>
            </a:r>
            <a:endParaRPr lang="en-US" sz="1800" baseline="30000" dirty="0">
              <a:solidFill>
                <a:schemeClr val="tx2"/>
              </a:solidFill>
            </a:endParaRPr>
          </a:p>
          <a:p>
            <a:pPr>
              <a:lnSpc>
                <a:spcPct val="90000"/>
              </a:lnSpc>
            </a:pPr>
            <a:r>
              <a:rPr lang="en-US" sz="1800" dirty="0"/>
              <a:t>Administered as a 1-minute injection every 4 weeks; total of 6 injections</a:t>
            </a:r>
          </a:p>
          <a:p>
            <a:pPr>
              <a:lnSpc>
                <a:spcPct val="90000"/>
              </a:lnSpc>
            </a:pPr>
            <a:r>
              <a:rPr lang="en-GB" sz="1800" dirty="0"/>
              <a:t>Alpha particle-emitting isotope </a:t>
            </a:r>
            <a:r>
              <a:rPr lang="en-GB" sz="1800" b="1" dirty="0">
                <a:solidFill>
                  <a:schemeClr val="accent1"/>
                </a:solidFill>
              </a:rPr>
              <a:t>radium-223</a:t>
            </a:r>
            <a:r>
              <a:rPr lang="en-GB" sz="1800" dirty="0"/>
              <a:t> (as radium-223 dichloride); </a:t>
            </a:r>
            <a:r>
              <a:rPr lang="en-GB" sz="1800" b="1" dirty="0">
                <a:solidFill>
                  <a:schemeClr val="accent1"/>
                </a:solidFill>
              </a:rPr>
              <a:t>mimics calcium and forms complexes with the bone mineral </a:t>
            </a:r>
            <a:r>
              <a:rPr lang="en-GB" sz="1800" dirty="0"/>
              <a:t>hydroxyapatite at areas of increased bone turnover, such as bone metastases</a:t>
            </a:r>
            <a:endParaRPr lang="en-US" sz="1800" baseline="30000" dirty="0">
              <a:solidFill>
                <a:schemeClr val="tx2"/>
              </a:solidFill>
            </a:endParaRPr>
          </a:p>
          <a:p>
            <a:pPr>
              <a:lnSpc>
                <a:spcPct val="90000"/>
              </a:lnSpc>
            </a:pPr>
            <a:endParaRPr lang="en-GB" sz="1800" dirty="0"/>
          </a:p>
        </p:txBody>
      </p:sp>
      <p:sp>
        <p:nvSpPr>
          <p:cNvPr id="18" name="Slide Number Placeholder 17">
            <a:extLst>
              <a:ext uri="{FF2B5EF4-FFF2-40B4-BE49-F238E27FC236}">
                <a16:creationId xmlns:a16="http://schemas.microsoft.com/office/drawing/2014/main" id="{7FDAECD0-B96E-3B45-AB5C-B6FFC6619126}"/>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207876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A2575B-E4A8-43B5-95B7-3C83917545FF}"/>
              </a:ext>
            </a:extLst>
          </p:cNvPr>
          <p:cNvSpPr>
            <a:spLocks noGrp="1"/>
          </p:cNvSpPr>
          <p:nvPr>
            <p:ph sz="quarter" idx="12"/>
          </p:nvPr>
        </p:nvSpPr>
        <p:spPr>
          <a:xfrm>
            <a:off x="614400" y="1166399"/>
            <a:ext cx="11110672" cy="4806383"/>
          </a:xfrm>
        </p:spPr>
        <p:txBody>
          <a:bodyPr/>
          <a:lstStyle/>
          <a:p>
            <a:r>
              <a:rPr lang="en-GB" dirty="0"/>
              <a:t>The range of treatment options for patients with mCRPC has dramatically increased during the </a:t>
            </a:r>
            <a:br>
              <a:rPr lang="en-GB" dirty="0"/>
            </a:br>
            <a:r>
              <a:rPr lang="en-GB" dirty="0"/>
              <a:t>past decade</a:t>
            </a:r>
          </a:p>
          <a:p>
            <a:r>
              <a:rPr lang="en-GB" dirty="0"/>
              <a:t>Sequencing treatments in mCRPC is evolving with the variety of available treatment options:</a:t>
            </a:r>
          </a:p>
          <a:p>
            <a:pPr lvl="1"/>
            <a:r>
              <a:rPr lang="en-GB" dirty="0"/>
              <a:t>2</a:t>
            </a:r>
            <a:r>
              <a:rPr lang="en-GB" baseline="30000" dirty="0"/>
              <a:t>nd</a:t>
            </a:r>
            <a:r>
              <a:rPr lang="en-GB" dirty="0"/>
              <a:t>-generation ARTAs, PARP inhibitors, immunotherapy, chemotherapy, and radiolabelled isotopes</a:t>
            </a:r>
          </a:p>
          <a:p>
            <a:pPr marL="342900" indent="-342900">
              <a:spcBef>
                <a:spcPts val="1800"/>
              </a:spcBef>
            </a:pPr>
            <a:r>
              <a:rPr lang="en-US" dirty="0"/>
              <a:t>Choice of treatment for mCRPC patients is influenced by:</a:t>
            </a:r>
          </a:p>
          <a:p>
            <a:pPr lvl="1"/>
            <a:r>
              <a:rPr lang="en-US" sz="2000" b="1" dirty="0">
                <a:solidFill>
                  <a:schemeClr val="accent1"/>
                </a:solidFill>
              </a:rPr>
              <a:t>Prior treatments </a:t>
            </a:r>
            <a:r>
              <a:rPr lang="en-US" sz="2000" dirty="0"/>
              <a:t>the patient may have received for their prostate cancer</a:t>
            </a:r>
          </a:p>
          <a:p>
            <a:pPr lvl="1"/>
            <a:r>
              <a:rPr lang="en-US" sz="2000" b="1" dirty="0">
                <a:solidFill>
                  <a:schemeClr val="accent1"/>
                </a:solidFill>
              </a:rPr>
              <a:t>Novel mechanism of action </a:t>
            </a:r>
            <a:r>
              <a:rPr lang="en-US" sz="2000" dirty="0"/>
              <a:t>important due to treatment resistance</a:t>
            </a:r>
          </a:p>
          <a:p>
            <a:pPr lvl="1"/>
            <a:r>
              <a:rPr lang="en-US" sz="2000" b="1" dirty="0">
                <a:solidFill>
                  <a:schemeClr val="accent1"/>
                </a:solidFill>
              </a:rPr>
              <a:t>Clinical factors and patient preferences </a:t>
            </a:r>
            <a:r>
              <a:rPr lang="en-US" sz="2000" dirty="0"/>
              <a:t>guide treatment choice</a:t>
            </a:r>
          </a:p>
          <a:p>
            <a:r>
              <a:rPr lang="en-GB" b="1" dirty="0">
                <a:solidFill>
                  <a:schemeClr val="accent1"/>
                </a:solidFill>
              </a:rPr>
              <a:t>GU nurses play an integral role in supporting patients during treatment sequencing decisions </a:t>
            </a:r>
          </a:p>
          <a:p>
            <a:pPr marL="0" indent="0">
              <a:buNone/>
            </a:pPr>
            <a:endParaRPr lang="en-GB" dirty="0"/>
          </a:p>
        </p:txBody>
      </p:sp>
      <p:sp>
        <p:nvSpPr>
          <p:cNvPr id="2" name="Title 1">
            <a:extLst>
              <a:ext uri="{FF2B5EF4-FFF2-40B4-BE49-F238E27FC236}">
                <a16:creationId xmlns:a16="http://schemas.microsoft.com/office/drawing/2014/main" id="{106FC0C2-5794-47DE-9CBD-84BA49349390}"/>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5CA7A1CB-A64A-435D-A8EE-23FCB2CE01EF}"/>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5" name="Content Placeholder 4">
            <a:extLst>
              <a:ext uri="{FF2B5EF4-FFF2-40B4-BE49-F238E27FC236}">
                <a16:creationId xmlns:a16="http://schemas.microsoft.com/office/drawing/2014/main" id="{87E94374-3AEF-43BC-94B4-3EA802D18069}"/>
              </a:ext>
            </a:extLst>
          </p:cNvPr>
          <p:cNvSpPr>
            <a:spLocks noGrp="1"/>
          </p:cNvSpPr>
          <p:nvPr>
            <p:ph sz="quarter" idx="15"/>
          </p:nvPr>
        </p:nvSpPr>
        <p:spPr>
          <a:xfrm>
            <a:off x="620183" y="6338245"/>
            <a:ext cx="9718873" cy="365125"/>
          </a:xfrm>
        </p:spPr>
        <p:txBody>
          <a:bodyPr/>
          <a:lstStyle/>
          <a:p>
            <a:r>
              <a:rPr lang="en-GB" sz="900" dirty="0"/>
              <a:t>GU, genitourinary; mCRPC, metastatic castration-resistant prostate cancer; PARP, poly (ADP-ribose) polymerase</a:t>
            </a:r>
          </a:p>
          <a:p>
            <a:r>
              <a:rPr lang="en-GB" sz="900" dirty="0">
                <a:latin typeface="+mn-lt"/>
              </a:rPr>
              <a:t>https://www.nccn.org/professionals/physician_gls/pdf/prostate.pdf. Access date: 16 Jan 2020</a:t>
            </a:r>
            <a:endParaRPr lang="en-GB" sz="900" dirty="0"/>
          </a:p>
        </p:txBody>
      </p:sp>
    </p:spTree>
    <p:extLst>
      <p:ext uri="{BB962C8B-B14F-4D97-AF65-F5344CB8AC3E}">
        <p14:creationId xmlns:p14="http://schemas.microsoft.com/office/powerpoint/2010/main" val="40008134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treatment sequencing for </a:t>
            </a:r>
            <a:r>
              <a:rPr lang="en-GB" sz="3200" cap="none" dirty="0"/>
              <a:t>m</a:t>
            </a:r>
            <a:r>
              <a:rPr lang="en-GB" sz="3200" dirty="0"/>
              <a:t>crpc: </a:t>
            </a:r>
            <a:br>
              <a:rPr lang="en-GB" sz="3200" dirty="0"/>
            </a:br>
            <a:r>
              <a:rPr lang="en-GB" sz="3200" dirty="0"/>
              <a:t>providing crucial support to the patient</a:t>
            </a:r>
            <a:br>
              <a:rPr lang="en-GB" sz="3200" dirty="0"/>
            </a:br>
            <a:br>
              <a:rPr lang="en-GB" sz="3200" dirty="0"/>
            </a:br>
            <a:br>
              <a:rPr lang="en-GB" dirty="0"/>
            </a:br>
            <a:r>
              <a:rPr lang="en-GB" sz="3200" cap="none" dirty="0"/>
              <a:t>Brenda Martone, MSN, ANP-BC, AOCNP</a:t>
            </a:r>
            <a:br>
              <a:rPr lang="en-GB" cap="none" dirty="0"/>
            </a:br>
            <a:r>
              <a:rPr lang="en-GB" sz="2200" cap="none" dirty="0"/>
              <a:t>Adult Nurse Practitioner</a:t>
            </a:r>
            <a:br>
              <a:rPr lang="en-GB" sz="2200" cap="none" dirty="0"/>
            </a:br>
            <a:r>
              <a:rPr lang="en-GB" sz="2200" cap="none" dirty="0"/>
              <a:t>Northwestern Medicine, Chicago, IL, USA</a:t>
            </a:r>
            <a:br>
              <a:rPr lang="en-GB" sz="2200" cap="none" dirty="0">
                <a:highlight>
                  <a:srgbClr val="FFFF00"/>
                </a:highlight>
              </a:rPr>
            </a:br>
            <a:br>
              <a:rPr lang="en-GB" cap="none" dirty="0">
                <a:highlight>
                  <a:srgbClr val="FFFF00"/>
                </a:highlight>
              </a:rPr>
            </a:br>
            <a:r>
              <a:rPr lang="en-GB" sz="2400" dirty="0"/>
              <a:t>February 2021</a:t>
            </a:r>
            <a:endParaRPr lang="en-US" sz="2400"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3" name="TextBox 2">
            <a:extLst>
              <a:ext uri="{FF2B5EF4-FFF2-40B4-BE49-F238E27FC236}">
                <a16:creationId xmlns:a16="http://schemas.microsoft.com/office/drawing/2014/main" id="{5B307464-E63A-4754-9163-719C1F3FC63B}"/>
              </a:ext>
            </a:extLst>
          </p:cNvPr>
          <p:cNvSpPr txBox="1"/>
          <p:nvPr/>
        </p:nvSpPr>
        <p:spPr>
          <a:xfrm>
            <a:off x="214009" y="6511751"/>
            <a:ext cx="2763898" cy="230832"/>
          </a:xfrm>
          <a:prstGeom prst="rect">
            <a:avLst/>
          </a:prstGeom>
          <a:noFill/>
        </p:spPr>
        <p:txBody>
          <a:bodyPr wrap="none" rtlCol="0">
            <a:spAutoFit/>
          </a:bodyPr>
          <a:lstStyle/>
          <a:p>
            <a:r>
              <a:rPr lang="en-GB" sz="900" dirty="0">
                <a:solidFill>
                  <a:schemeClr val="accent1"/>
                </a:solidFill>
                <a:ea typeface="Aileron" charset="0"/>
                <a:cs typeface="Aileron" charset="0"/>
              </a:rPr>
              <a:t>mCRPC, metastatic castration-resistant prostate cancer</a:t>
            </a:r>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0594" y="5336166"/>
            <a:ext cx="1812997"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3"/>
              </a:rPr>
              <a:t>@gunursesconnect</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hlinkClick r:id="rId3"/>
              </a:rPr>
              <a:t>GUNURSES</a:t>
            </a: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3"/>
              </a:rPr>
              <a:t>COR2ED</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7860704" y="5336166"/>
            <a:ext cx="3054946" cy="7294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sam.brightwell</a:t>
            </a:r>
            <a:b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3"/>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@cor2ed.com</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3"/>
              </a:rPr>
              <a:t>GUNURSES CONNECT</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GB" sz="3600" u="sng" cap="none" dirty="0">
                <a:hlinkClick r:id="rId3"/>
              </a:rPr>
              <a:t>https://gunursesconnect.info/</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4"/>
          <a:stretch>
            <a:fillRect/>
          </a:stretch>
        </p:blipFill>
        <p:spPr>
          <a:xfrm>
            <a:off x="8639512" y="3933422"/>
            <a:ext cx="1259267" cy="1259267"/>
          </a:xfrm>
          <a:prstGeom prst="rect">
            <a:avLst/>
          </a:prstGeom>
        </p:spPr>
      </p:pic>
      <p:pic>
        <p:nvPicPr>
          <p:cNvPr id="12" name="Picture 11">
            <a:hlinkClick r:id="rId3"/>
            <a:extLst>
              <a:ext uri="{FF2B5EF4-FFF2-40B4-BE49-F238E27FC236}">
                <a16:creationId xmlns:a16="http://schemas.microsoft.com/office/drawing/2014/main" id="{FD80E573-9BF7-4053-9C1F-CAEC7DDBBEC5}"/>
              </a:ext>
            </a:extLst>
          </p:cNvPr>
          <p:cNvPicPr>
            <a:picLocks noChangeAspect="1"/>
          </p:cNvPicPr>
          <p:nvPr/>
        </p:nvPicPr>
        <p:blipFill>
          <a:blip r:embed="rId5"/>
          <a:stretch>
            <a:fillRect/>
          </a:stretch>
        </p:blipFill>
        <p:spPr>
          <a:xfrm>
            <a:off x="4518666" y="3933056"/>
            <a:ext cx="1237894" cy="1260000"/>
          </a:xfrm>
          <a:prstGeom prst="rect">
            <a:avLst/>
          </a:prstGeom>
        </p:spPr>
      </p:pic>
      <p:pic>
        <p:nvPicPr>
          <p:cNvPr id="14" name="Picture 13">
            <a:hlinkClick r:id="rId3"/>
            <a:extLst>
              <a:ext uri="{FF2B5EF4-FFF2-40B4-BE49-F238E27FC236}">
                <a16:creationId xmlns:a16="http://schemas.microsoft.com/office/drawing/2014/main" id="{0BFB8670-DDEF-432A-912A-52486C159675}"/>
              </a:ext>
            </a:extLst>
          </p:cNvPr>
          <p:cNvPicPr>
            <a:picLocks noChangeAspect="1"/>
          </p:cNvPicPr>
          <p:nvPr/>
        </p:nvPicPr>
        <p:blipFill>
          <a:blip r:embed="rId6"/>
          <a:stretch>
            <a:fillRect/>
          </a:stretch>
        </p:blipFill>
        <p:spPr>
          <a:xfrm>
            <a:off x="2311433" y="3933422"/>
            <a:ext cx="1259267" cy="1259267"/>
          </a:xfrm>
          <a:prstGeom prst="rect">
            <a:avLst/>
          </a:prstGeom>
        </p:spPr>
      </p:pic>
      <p:pic>
        <p:nvPicPr>
          <p:cNvPr id="21" name="Picture 20">
            <a:hlinkClick r:id="rId3"/>
            <a:extLst>
              <a:ext uri="{FF2B5EF4-FFF2-40B4-BE49-F238E27FC236}">
                <a16:creationId xmlns:a16="http://schemas.microsoft.com/office/drawing/2014/main" id="{72D9A25E-A647-4968-A3CC-028D206DB562}"/>
              </a:ext>
            </a:extLst>
          </p:cNvPr>
          <p:cNvPicPr>
            <a:picLocks noChangeAspect="1"/>
          </p:cNvPicPr>
          <p:nvPr/>
        </p:nvPicPr>
        <p:blipFill>
          <a:blip r:embed="rId7"/>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93367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CC75ADA2-6F5C-4EC6-854A-2FEDF2FBE2F3}"/>
              </a:ext>
            </a:extLst>
          </p:cNvPr>
          <p:cNvSpPr>
            <a:spLocks noGrp="1"/>
          </p:cNvSpPr>
          <p:nvPr>
            <p:ph sz="quarter" idx="12"/>
          </p:nvPr>
        </p:nvSpPr>
        <p:spPr/>
        <p:txBody>
          <a:bodyPr/>
          <a:lstStyle/>
          <a:p>
            <a:pPr marL="0" indent="0">
              <a:buFont typeface="Arial" panose="020B0604020202020204" pitchFamily="34" charset="0"/>
              <a:buNone/>
            </a:pPr>
            <a:endParaRPr lang="en-GB" altLang="en-US" b="1" dirty="0"/>
          </a:p>
          <a:p>
            <a:pPr marL="0" indent="0">
              <a:buFont typeface="Arial" panose="020B0604020202020204" pitchFamily="34" charset="0"/>
              <a:buNone/>
            </a:pPr>
            <a:r>
              <a:rPr lang="en-GB" altLang="en-US" b="1" dirty="0"/>
              <a:t>Please Note: </a:t>
            </a:r>
            <a:r>
              <a:rPr lang="en-GB" altLang="en-US" dirty="0"/>
              <a:t>The views expressed within this presentation are the personal opinions of the author. They do not necessarily represent the views of the author’s institute or the rest of the GU Nurses CONNECT group.</a:t>
            </a:r>
          </a:p>
          <a:p>
            <a:pPr marL="0" indent="0">
              <a:buFont typeface="Arial" panose="020B0604020202020204" pitchFamily="34" charset="0"/>
              <a:buNone/>
            </a:pPr>
            <a:r>
              <a:rPr lang="en-GB" altLang="en-US" dirty="0"/>
              <a:t>This content is supported by an Independent Educational Grant from Bayer.</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b="1" dirty="0"/>
              <a:t>Disclosures: </a:t>
            </a:r>
            <a:r>
              <a:rPr lang="en-GB" altLang="en-US" dirty="0"/>
              <a:t>Brenda Martone has received financial support/sponsorship for research support, consultation or speaker fees from the following companies:</a:t>
            </a:r>
          </a:p>
          <a:p>
            <a:pPr>
              <a:buFont typeface="Arial" panose="020B0604020202020204" pitchFamily="34" charset="0"/>
              <a:buChar char="•"/>
            </a:pPr>
            <a:r>
              <a:rPr lang="en-GB" altLang="en-US" dirty="0"/>
              <a:t>Astellas, i3 Health, Pfizer</a:t>
            </a:r>
          </a:p>
        </p:txBody>
      </p:sp>
      <p:sp>
        <p:nvSpPr>
          <p:cNvPr id="3074" name="Title 1">
            <a:extLst>
              <a:ext uri="{FF2B5EF4-FFF2-40B4-BE49-F238E27FC236}">
                <a16:creationId xmlns:a16="http://schemas.microsoft.com/office/drawing/2014/main" id="{EA47462F-EB1B-439B-B539-925C39FBCB57}"/>
              </a:ext>
            </a:extLst>
          </p:cNvPr>
          <p:cNvSpPr>
            <a:spLocks noGrp="1"/>
          </p:cNvSpPr>
          <p:nvPr>
            <p:ph type="title"/>
          </p:nvPr>
        </p:nvSpPr>
        <p:spPr/>
        <p:txBody>
          <a:bodyPr/>
          <a:lstStyle/>
          <a:p>
            <a:r>
              <a:rPr lang="en-GB" altLang="en-US" b="1" dirty="0"/>
              <a:t>Disclaimer and disclosures </a:t>
            </a:r>
          </a:p>
        </p:txBody>
      </p:sp>
      <p:cxnSp>
        <p:nvCxnSpPr>
          <p:cNvPr id="4" name="Straight Connector 3">
            <a:extLst>
              <a:ext uri="{FF2B5EF4-FFF2-40B4-BE49-F238E27FC236}">
                <a16:creationId xmlns:a16="http://schemas.microsoft.com/office/drawing/2014/main" id="{FD1A5754-F87A-4614-A634-295E9BECC877}"/>
              </a:ext>
            </a:extLst>
          </p:cNvPr>
          <p:cNvCxnSpPr>
            <a:cxnSpLocks/>
          </p:cNvCxnSpPr>
          <p:nvPr/>
        </p:nvCxnSpPr>
        <p:spPr>
          <a:xfrm>
            <a:off x="4085734" y="3520455"/>
            <a:ext cx="3563332"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D83392E-5080-40CC-BB8F-269DBF9D3C25}"/>
              </a:ext>
            </a:extLst>
          </p:cNvPr>
          <p:cNvSpPr>
            <a:spLocks noGrp="1"/>
          </p:cNvSpPr>
          <p:nvPr>
            <p:ph sz="quarter" idx="12"/>
          </p:nvPr>
        </p:nvSpPr>
        <p:spPr>
          <a:xfrm>
            <a:off x="614400" y="1477479"/>
            <a:ext cx="11227404" cy="4398027"/>
          </a:xfrm>
        </p:spPr>
        <p:txBody>
          <a:bodyPr/>
          <a:lstStyle/>
          <a:p>
            <a:pPr algn="l" fontAlgn="base">
              <a:buFont typeface="Arial" panose="020B0604020202020204" pitchFamily="34" charset="0"/>
              <a:buChar char="•"/>
            </a:pPr>
            <a:r>
              <a:rPr lang="en-GB" sz="1800" b="0" i="0" dirty="0">
                <a:solidFill>
                  <a:schemeClr val="tx2"/>
                </a:solidFill>
                <a:effectLst/>
                <a:latin typeface="Titillium Web"/>
              </a:rPr>
              <a:t>Over the past few years, the </a:t>
            </a:r>
            <a:r>
              <a:rPr lang="en-GB" sz="1800" dirty="0">
                <a:solidFill>
                  <a:schemeClr val="tx2"/>
                </a:solidFill>
                <a:latin typeface="Titillium Web"/>
              </a:rPr>
              <a:t>number of treatment options available to patients with metastatic castration-sensitive prostate cancer (mCSPC) has increased significantly</a:t>
            </a:r>
          </a:p>
          <a:p>
            <a:pPr fontAlgn="base">
              <a:buFont typeface="Arial" panose="020B0604020202020204" pitchFamily="34" charset="0"/>
              <a:buChar char="•"/>
            </a:pPr>
            <a:r>
              <a:rPr lang="en-GB" sz="1800" dirty="0">
                <a:solidFill>
                  <a:schemeClr val="tx2"/>
                </a:solidFill>
                <a:latin typeface="inherit"/>
              </a:rPr>
              <a:t>Androgen receptor targeted agents (ARTAs) along with androgen deprivation therapy (ADT) are increasingly used at the mCSPC disease stage; as a result, most </a:t>
            </a:r>
            <a:r>
              <a:rPr lang="en-GB" sz="1800" dirty="0">
                <a:solidFill>
                  <a:schemeClr val="tx2"/>
                </a:solidFill>
                <a:latin typeface="Titillium Web"/>
              </a:rPr>
              <a:t>metastatic castration-resistant prostate cancer (</a:t>
            </a:r>
            <a:r>
              <a:rPr lang="en-GB" sz="1800" dirty="0">
                <a:solidFill>
                  <a:schemeClr val="tx2"/>
                </a:solidFill>
                <a:latin typeface="inherit"/>
              </a:rPr>
              <a:t>mCRPC) patients have already received treatment with an ARTA</a:t>
            </a:r>
          </a:p>
          <a:p>
            <a:pPr algn="l" fontAlgn="base">
              <a:buFont typeface="Arial" panose="020B0604020202020204" pitchFamily="34" charset="0"/>
              <a:buChar char="•"/>
            </a:pPr>
            <a:r>
              <a:rPr lang="en-GB" sz="1800" b="0" i="0" dirty="0">
                <a:solidFill>
                  <a:schemeClr val="tx2"/>
                </a:solidFill>
                <a:effectLst/>
                <a:latin typeface="Titillium Web"/>
              </a:rPr>
              <a:t>Prior treatments, including those for mCSPC, influence future treatment decisions when the patient progresses to mCRPC </a:t>
            </a:r>
          </a:p>
          <a:p>
            <a:pPr algn="l" fontAlgn="base">
              <a:buFont typeface="Arial" panose="020B0604020202020204" pitchFamily="34" charset="0"/>
              <a:buChar char="•"/>
            </a:pPr>
            <a:r>
              <a:rPr lang="en-GB" sz="1800" b="0" i="0" dirty="0">
                <a:solidFill>
                  <a:schemeClr val="tx2"/>
                </a:solidFill>
                <a:effectLst/>
                <a:latin typeface="inherit"/>
              </a:rPr>
              <a:t>Cross-resistance occurs with ARTAs; therefore, it is preferable to select subsequent therapies with a different mechanism of action</a:t>
            </a:r>
          </a:p>
          <a:p>
            <a:pPr fontAlgn="base">
              <a:buFont typeface="Arial" panose="020B0604020202020204" pitchFamily="34" charset="0"/>
              <a:buChar char="•"/>
            </a:pPr>
            <a:r>
              <a:rPr lang="en-GB" sz="1800" dirty="0">
                <a:solidFill>
                  <a:schemeClr val="tx2"/>
                </a:solidFill>
                <a:latin typeface="Titillium Web"/>
              </a:rPr>
              <a:t>There are several different treatments available for patients with mCRPC, and i</a:t>
            </a:r>
            <a:r>
              <a:rPr lang="en-GB" sz="1800" b="0" i="0" dirty="0">
                <a:solidFill>
                  <a:schemeClr val="tx2"/>
                </a:solidFill>
                <a:effectLst/>
                <a:latin typeface="inherit"/>
              </a:rPr>
              <a:t>ndividualisation of treatment is important, considering patient preference and quality of life</a:t>
            </a:r>
          </a:p>
          <a:p>
            <a:r>
              <a:rPr lang="en-US" sz="1800" dirty="0">
                <a:solidFill>
                  <a:schemeClr val="tx2"/>
                </a:solidFill>
                <a:latin typeface="Titillium Web"/>
              </a:rPr>
              <a:t>Genitourinary (GU) nurses play an integral role in supporting mCRPC patients during treatment sequencing decisions</a:t>
            </a:r>
          </a:p>
        </p:txBody>
      </p:sp>
      <p:sp>
        <p:nvSpPr>
          <p:cNvPr id="5" name="Title 4">
            <a:extLst>
              <a:ext uri="{FF2B5EF4-FFF2-40B4-BE49-F238E27FC236}">
                <a16:creationId xmlns:a16="http://schemas.microsoft.com/office/drawing/2014/main" id="{C7D9EAA7-79B9-4DEF-9356-61EA2FB3F413}"/>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FA3EA522-EE58-45CF-95AF-3950683ABA9C}"/>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7" name="Content Placeholder 6">
            <a:extLst>
              <a:ext uri="{FF2B5EF4-FFF2-40B4-BE49-F238E27FC236}">
                <a16:creationId xmlns:a16="http://schemas.microsoft.com/office/drawing/2014/main" id="{DF3B9E45-ADA6-4E6B-BCE5-72F0121E2499}"/>
              </a:ext>
            </a:extLst>
          </p:cNvPr>
          <p:cNvSpPr>
            <a:spLocks noGrp="1"/>
          </p:cNvSpPr>
          <p:nvPr>
            <p:ph sz="quarter" idx="15"/>
          </p:nvPr>
        </p:nvSpPr>
        <p:spPr>
          <a:xfrm>
            <a:off x="620184" y="6347298"/>
            <a:ext cx="8116800" cy="365125"/>
          </a:xfrm>
        </p:spPr>
        <p:txBody>
          <a:bodyPr/>
          <a:lstStyle/>
          <a:p>
            <a:r>
              <a:rPr lang="en-US" sz="900" dirty="0"/>
              <a:t>NCCN Guidelines Version 3.2020, Prostate Cancer</a:t>
            </a:r>
            <a:endParaRPr lang="en-US" sz="900" b="0" i="0" dirty="0">
              <a:solidFill>
                <a:srgbClr val="555555"/>
              </a:solidFill>
              <a:effectLst/>
              <a:latin typeface="inherit"/>
            </a:endParaRPr>
          </a:p>
        </p:txBody>
      </p:sp>
    </p:spTree>
    <p:extLst>
      <p:ext uri="{BB962C8B-B14F-4D97-AF65-F5344CB8AC3E}">
        <p14:creationId xmlns:p14="http://schemas.microsoft.com/office/powerpoint/2010/main" val="3389136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B23FFA-98C4-4DD7-A91C-CF5692EB927B}"/>
              </a:ext>
            </a:extLst>
          </p:cNvPr>
          <p:cNvSpPr>
            <a:spLocks noGrp="1"/>
          </p:cNvSpPr>
          <p:nvPr>
            <p:ph type="title"/>
          </p:nvPr>
        </p:nvSpPr>
        <p:spPr/>
        <p:txBody>
          <a:bodyPr/>
          <a:lstStyle/>
          <a:p>
            <a:r>
              <a:rPr lang="en-GB" dirty="0"/>
              <a:t>The role of the gu nurse</a:t>
            </a:r>
          </a:p>
        </p:txBody>
      </p:sp>
      <p:sp>
        <p:nvSpPr>
          <p:cNvPr id="5" name="Slide Number Placeholder 4">
            <a:extLst>
              <a:ext uri="{FF2B5EF4-FFF2-40B4-BE49-F238E27FC236}">
                <a16:creationId xmlns:a16="http://schemas.microsoft.com/office/drawing/2014/main" id="{CFC657B7-FDFA-4E44-9068-4AB5EC0F0CBF}"/>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9666250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1E17-2A4B-4F87-8804-A69F5F3E29BC}"/>
              </a:ext>
            </a:extLst>
          </p:cNvPr>
          <p:cNvSpPr>
            <a:spLocks noGrp="1"/>
          </p:cNvSpPr>
          <p:nvPr>
            <p:ph type="title"/>
          </p:nvPr>
        </p:nvSpPr>
        <p:spPr/>
        <p:txBody>
          <a:bodyPr/>
          <a:lstStyle/>
          <a:p>
            <a:r>
              <a:rPr lang="en-GB" dirty="0"/>
              <a:t>Key responsibilities of specialist gu nurses</a:t>
            </a:r>
          </a:p>
        </p:txBody>
      </p:sp>
      <p:sp>
        <p:nvSpPr>
          <p:cNvPr id="3" name="Content Placeholder 2">
            <a:extLst>
              <a:ext uri="{FF2B5EF4-FFF2-40B4-BE49-F238E27FC236}">
                <a16:creationId xmlns:a16="http://schemas.microsoft.com/office/drawing/2014/main" id="{2764F417-D2E0-4CA6-808D-8834B8763F77}"/>
              </a:ext>
            </a:extLst>
          </p:cNvPr>
          <p:cNvSpPr>
            <a:spLocks noGrp="1"/>
          </p:cNvSpPr>
          <p:nvPr>
            <p:ph idx="1"/>
          </p:nvPr>
        </p:nvSpPr>
        <p:spPr>
          <a:xfrm>
            <a:off x="529392" y="1783415"/>
            <a:ext cx="4872702" cy="3291170"/>
          </a:xfrm>
        </p:spPr>
        <p:txBody>
          <a:bodyPr/>
          <a:lstStyle/>
          <a:p>
            <a:r>
              <a:rPr lang="en-GB" b="1" dirty="0">
                <a:solidFill>
                  <a:schemeClr val="accent1"/>
                </a:solidFill>
              </a:rPr>
              <a:t>GU nurses play an integral role in supporting mCRPC patients during treatment-sequencing decisions by:</a:t>
            </a:r>
          </a:p>
          <a:p>
            <a:pPr lvl="1"/>
            <a:r>
              <a:rPr lang="en-GB" dirty="0"/>
              <a:t>Helping patients understand the available treatments and mechanisms of action</a:t>
            </a:r>
          </a:p>
          <a:p>
            <a:pPr lvl="1"/>
            <a:r>
              <a:rPr lang="en-GB" dirty="0"/>
              <a:t>Explaining treatments and potential side effects in a language that patients and care givers can understand</a:t>
            </a:r>
          </a:p>
          <a:p>
            <a:pPr lvl="1"/>
            <a:r>
              <a:rPr lang="en-GB" dirty="0"/>
              <a:t>Listening and answering patient questions</a:t>
            </a:r>
            <a:endParaRPr lang="en-US" dirty="0"/>
          </a:p>
          <a:p>
            <a:pPr lvl="1"/>
            <a:endParaRPr lang="en-GB" dirty="0"/>
          </a:p>
        </p:txBody>
      </p:sp>
      <p:sp>
        <p:nvSpPr>
          <p:cNvPr id="4" name="Slide Number Placeholder 3">
            <a:extLst>
              <a:ext uri="{FF2B5EF4-FFF2-40B4-BE49-F238E27FC236}">
                <a16:creationId xmlns:a16="http://schemas.microsoft.com/office/drawing/2014/main" id="{934604C0-E481-4651-9A38-F07FBE16321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FD99BEDF-8D35-4296-B05A-CB59B293D9E6}"/>
              </a:ext>
            </a:extLst>
          </p:cNvPr>
          <p:cNvSpPr>
            <a:spLocks noGrp="1"/>
          </p:cNvSpPr>
          <p:nvPr>
            <p:ph sz="quarter" idx="13"/>
          </p:nvPr>
        </p:nvSpPr>
        <p:spPr>
          <a:xfrm>
            <a:off x="736916" y="6352772"/>
            <a:ext cx="8116800" cy="365125"/>
          </a:xfrm>
        </p:spPr>
        <p:txBody>
          <a:bodyPr/>
          <a:lstStyle/>
          <a:p>
            <a:r>
              <a:rPr lang="en-GB" dirty="0">
                <a:latin typeface="+mn-lt"/>
              </a:rPr>
              <a:t>GU, genitourinary; mCRPC, metastatic castration resistant prostate cancer</a:t>
            </a:r>
          </a:p>
          <a:p>
            <a:r>
              <a:rPr lang="en-US" dirty="0">
                <a:latin typeface="+mn-lt"/>
              </a:rPr>
              <a:t>Basketter V, et al. Br J Nurs 2018; 27(4 Suppl 2): S1-8</a:t>
            </a:r>
            <a:endParaRPr lang="en-GB" dirty="0">
              <a:latin typeface="+mn-lt"/>
            </a:endParaRPr>
          </a:p>
        </p:txBody>
      </p:sp>
      <p:sp>
        <p:nvSpPr>
          <p:cNvPr id="8" name="Oval 7">
            <a:extLst>
              <a:ext uri="{FF2B5EF4-FFF2-40B4-BE49-F238E27FC236}">
                <a16:creationId xmlns:a16="http://schemas.microsoft.com/office/drawing/2014/main" id="{059C72DB-095A-4445-9654-A05E50C11C37}"/>
              </a:ext>
            </a:extLst>
          </p:cNvPr>
          <p:cNvSpPr/>
          <p:nvPr/>
        </p:nvSpPr>
        <p:spPr>
          <a:xfrm>
            <a:off x="6419375" y="1166488"/>
            <a:ext cx="2280026" cy="214474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Provide holistic care and support to patient and family</a:t>
            </a:r>
          </a:p>
        </p:txBody>
      </p:sp>
      <p:sp>
        <p:nvSpPr>
          <p:cNvPr id="13" name="Oval 12">
            <a:extLst>
              <a:ext uri="{FF2B5EF4-FFF2-40B4-BE49-F238E27FC236}">
                <a16:creationId xmlns:a16="http://schemas.microsoft.com/office/drawing/2014/main" id="{213EF1B1-56A0-4C0D-BAEA-3CBADC5879E3}"/>
              </a:ext>
            </a:extLst>
          </p:cNvPr>
          <p:cNvSpPr/>
          <p:nvPr/>
        </p:nvSpPr>
        <p:spPr>
          <a:xfrm>
            <a:off x="9288535" y="1166488"/>
            <a:ext cx="2280026" cy="214474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Educate and inform patients on the treatment pathway and treatment choices</a:t>
            </a:r>
          </a:p>
        </p:txBody>
      </p:sp>
      <p:sp>
        <p:nvSpPr>
          <p:cNvPr id="14" name="Oval 13">
            <a:extLst>
              <a:ext uri="{FF2B5EF4-FFF2-40B4-BE49-F238E27FC236}">
                <a16:creationId xmlns:a16="http://schemas.microsoft.com/office/drawing/2014/main" id="{8A78D0BE-E43D-4A59-927E-41EF06ABBE0F}"/>
              </a:ext>
            </a:extLst>
          </p:cNvPr>
          <p:cNvSpPr/>
          <p:nvPr/>
        </p:nvSpPr>
        <p:spPr>
          <a:xfrm>
            <a:off x="6419375" y="3546767"/>
            <a:ext cx="2280026" cy="214474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Management of patient treatment (dosing, side effects, and discontinuation)</a:t>
            </a:r>
          </a:p>
        </p:txBody>
      </p:sp>
      <p:sp>
        <p:nvSpPr>
          <p:cNvPr id="17" name="Oval 16">
            <a:extLst>
              <a:ext uri="{FF2B5EF4-FFF2-40B4-BE49-F238E27FC236}">
                <a16:creationId xmlns:a16="http://schemas.microsoft.com/office/drawing/2014/main" id="{FCE970CA-4C4D-4515-B928-2B551A47D8DB}"/>
              </a:ext>
            </a:extLst>
          </p:cNvPr>
          <p:cNvSpPr/>
          <p:nvPr/>
        </p:nvSpPr>
        <p:spPr>
          <a:xfrm>
            <a:off x="9288535" y="3546767"/>
            <a:ext cx="2280026" cy="214474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Liaise with other health professionals regarding the patient</a:t>
            </a:r>
          </a:p>
        </p:txBody>
      </p:sp>
    </p:spTree>
    <p:extLst>
      <p:ext uri="{BB962C8B-B14F-4D97-AF65-F5344CB8AC3E}">
        <p14:creationId xmlns:p14="http://schemas.microsoft.com/office/powerpoint/2010/main" val="276057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DA121-473A-9942-AFBA-9BC5D5A24BBA}"/>
              </a:ext>
            </a:extLst>
          </p:cNvPr>
          <p:cNvSpPr>
            <a:spLocks noGrp="1"/>
          </p:cNvSpPr>
          <p:nvPr>
            <p:ph sz="quarter" idx="12"/>
          </p:nvPr>
        </p:nvSpPr>
        <p:spPr>
          <a:xfrm>
            <a:off x="620184" y="1425600"/>
            <a:ext cx="5056339" cy="4525200"/>
          </a:xfrm>
        </p:spPr>
        <p:txBody>
          <a:bodyPr/>
          <a:lstStyle/>
          <a:p>
            <a:r>
              <a:rPr lang="en-US" dirty="0"/>
              <a:t>Support patients to articulate their understanding of their condition and of </a:t>
            </a:r>
            <a:br>
              <a:rPr lang="en-US" dirty="0"/>
            </a:br>
            <a:r>
              <a:rPr lang="en-US" dirty="0"/>
              <a:t>what they hope treatment will achieve</a:t>
            </a:r>
          </a:p>
          <a:p>
            <a:r>
              <a:rPr lang="en-US" dirty="0"/>
              <a:t>Discuss options for treatment</a:t>
            </a:r>
          </a:p>
          <a:p>
            <a:r>
              <a:rPr lang="en-US" dirty="0"/>
              <a:t>Discuss benefits and potential risks</a:t>
            </a:r>
          </a:p>
          <a:p>
            <a:r>
              <a:rPr lang="en-US" dirty="0"/>
              <a:t>Discuss potential risk regarding existing medical conditions</a:t>
            </a:r>
          </a:p>
          <a:p>
            <a:r>
              <a:rPr lang="en-US" dirty="0"/>
              <a:t>Ask patient their preferences</a:t>
            </a:r>
          </a:p>
          <a:p>
            <a:r>
              <a:rPr lang="en-US" dirty="0"/>
              <a:t>Answer their questions </a:t>
            </a:r>
          </a:p>
          <a:p>
            <a:endParaRPr lang="en-US" dirty="0"/>
          </a:p>
          <a:p>
            <a:endParaRPr lang="en-US" dirty="0"/>
          </a:p>
          <a:p>
            <a:endParaRPr lang="en-US" dirty="0"/>
          </a:p>
        </p:txBody>
      </p:sp>
      <p:sp>
        <p:nvSpPr>
          <p:cNvPr id="2" name="Title 1">
            <a:extLst>
              <a:ext uri="{FF2B5EF4-FFF2-40B4-BE49-F238E27FC236}">
                <a16:creationId xmlns:a16="http://schemas.microsoft.com/office/drawing/2014/main" id="{59DD90E0-7F24-D142-80D0-7480FAFA5E0E}"/>
              </a:ext>
            </a:extLst>
          </p:cNvPr>
          <p:cNvSpPr>
            <a:spLocks noGrp="1"/>
          </p:cNvSpPr>
          <p:nvPr>
            <p:ph type="title"/>
          </p:nvPr>
        </p:nvSpPr>
        <p:spPr/>
        <p:txBody>
          <a:bodyPr/>
          <a:lstStyle/>
          <a:p>
            <a:r>
              <a:rPr lang="en-US" dirty="0"/>
              <a:t>Shared decision Making</a:t>
            </a:r>
          </a:p>
        </p:txBody>
      </p:sp>
      <p:sp>
        <p:nvSpPr>
          <p:cNvPr id="4" name="Content Placeholder 3">
            <a:extLst>
              <a:ext uri="{FF2B5EF4-FFF2-40B4-BE49-F238E27FC236}">
                <a16:creationId xmlns:a16="http://schemas.microsoft.com/office/drawing/2014/main" id="{6AF31937-490E-2746-BFE2-AE0B08520EF9}"/>
              </a:ext>
            </a:extLst>
          </p:cNvPr>
          <p:cNvSpPr>
            <a:spLocks noGrp="1"/>
          </p:cNvSpPr>
          <p:nvPr>
            <p:ph sz="quarter" idx="15"/>
          </p:nvPr>
        </p:nvSpPr>
        <p:spPr>
          <a:xfrm>
            <a:off x="620184" y="6338245"/>
            <a:ext cx="8116800" cy="365125"/>
          </a:xfrm>
        </p:spPr>
        <p:txBody>
          <a:bodyPr/>
          <a:lstStyle/>
          <a:p>
            <a:r>
              <a:rPr lang="en-US" sz="900" dirty="0">
                <a:hlinkClick r:id="rId3"/>
              </a:rPr>
              <a:t>www.therapeuticassociates.com/shared-decision-making/</a:t>
            </a:r>
            <a:endParaRPr lang="en-US" sz="900" dirty="0"/>
          </a:p>
        </p:txBody>
      </p:sp>
      <p:pic>
        <p:nvPicPr>
          <p:cNvPr id="5" name="Picture 4">
            <a:extLst>
              <a:ext uri="{FF2B5EF4-FFF2-40B4-BE49-F238E27FC236}">
                <a16:creationId xmlns:a16="http://schemas.microsoft.com/office/drawing/2014/main" id="{DD0ADF64-4454-4D1A-BDE1-35AA1EDBE5D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41162"/>
          <a:stretch/>
        </p:blipFill>
        <p:spPr>
          <a:xfrm>
            <a:off x="6012180" y="1559663"/>
            <a:ext cx="5603489" cy="3816424"/>
          </a:xfrm>
          <a:prstGeom prst="rect">
            <a:avLst/>
          </a:prstGeom>
        </p:spPr>
      </p:pic>
      <p:sp>
        <p:nvSpPr>
          <p:cNvPr id="10" name="Content Placeholder 3">
            <a:extLst>
              <a:ext uri="{FF2B5EF4-FFF2-40B4-BE49-F238E27FC236}">
                <a16:creationId xmlns:a16="http://schemas.microsoft.com/office/drawing/2014/main" id="{1D3A9159-3CAB-964D-A932-BADD1D737D46}"/>
              </a:ext>
            </a:extLst>
          </p:cNvPr>
          <p:cNvSpPr txBox="1">
            <a:spLocks/>
          </p:cNvSpPr>
          <p:nvPr/>
        </p:nvSpPr>
        <p:spPr>
          <a:xfrm>
            <a:off x="619200" y="5536371"/>
            <a:ext cx="10996469" cy="286219"/>
          </a:xfrm>
          <a:prstGeom prst="rect">
            <a:avLst/>
          </a:prstGeom>
        </p:spPr>
        <p:txBody>
          <a:bodyPr>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i="1" dirty="0">
                <a:solidFill>
                  <a:schemeClr val="accent1"/>
                </a:solidFill>
              </a:rPr>
              <a:t>“Tell me and I forget. Teach me and I remember. Involve me and I learn” – Benjamin Franklin</a:t>
            </a:r>
            <a:endParaRPr lang="en-US" b="1" dirty="0">
              <a:solidFill>
                <a:schemeClr val="accent1"/>
              </a:solidFill>
            </a:endParaRPr>
          </a:p>
        </p:txBody>
      </p:sp>
      <p:sp>
        <p:nvSpPr>
          <p:cNvPr id="11" name="Slide Number Placeholder 10">
            <a:extLst>
              <a:ext uri="{FF2B5EF4-FFF2-40B4-BE49-F238E27FC236}">
                <a16:creationId xmlns:a16="http://schemas.microsoft.com/office/drawing/2014/main" id="{E921868F-BE47-6847-A7EA-5E8D556AF3D8}"/>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6156726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E4C0-711F-4536-BC68-DE87A59C6FD5}"/>
              </a:ext>
            </a:extLst>
          </p:cNvPr>
          <p:cNvSpPr>
            <a:spLocks noGrp="1"/>
          </p:cNvSpPr>
          <p:nvPr>
            <p:ph type="title"/>
          </p:nvPr>
        </p:nvSpPr>
        <p:spPr/>
        <p:txBody>
          <a:bodyPr/>
          <a:lstStyle/>
          <a:p>
            <a:r>
              <a:rPr lang="en-GB" dirty="0"/>
              <a:t> understanding the therapeutic options for </a:t>
            </a:r>
            <a:r>
              <a:rPr lang="en-GB" cap="none" dirty="0"/>
              <a:t>m</a:t>
            </a:r>
            <a:r>
              <a:rPr lang="en-GB" dirty="0"/>
              <a:t>crpc</a:t>
            </a:r>
          </a:p>
        </p:txBody>
      </p:sp>
      <p:sp>
        <p:nvSpPr>
          <p:cNvPr id="3" name="Slide Number Placeholder 2">
            <a:extLst>
              <a:ext uri="{FF2B5EF4-FFF2-40B4-BE49-F238E27FC236}">
                <a16:creationId xmlns:a16="http://schemas.microsoft.com/office/drawing/2014/main" id="{587660CE-1B8E-48FF-A08D-958F81A2DADF}"/>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4078177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ABE53-C0D4-EF4F-B340-E9C70469C0F4}"/>
              </a:ext>
            </a:extLst>
          </p:cNvPr>
          <p:cNvSpPr>
            <a:spLocks noGrp="1"/>
          </p:cNvSpPr>
          <p:nvPr>
            <p:ph type="title"/>
          </p:nvPr>
        </p:nvSpPr>
        <p:spPr>
          <a:xfrm>
            <a:off x="608314" y="246566"/>
            <a:ext cx="8740800" cy="807285"/>
          </a:xfrm>
        </p:spPr>
        <p:txBody>
          <a:bodyPr/>
          <a:lstStyle/>
          <a:p>
            <a:r>
              <a:rPr lang="en-GB" dirty="0"/>
              <a:t>Therapeutic options in </a:t>
            </a:r>
            <a:r>
              <a:rPr lang="en-GB" cap="none" dirty="0"/>
              <a:t>m</a:t>
            </a:r>
            <a:r>
              <a:rPr lang="en-GB" dirty="0"/>
              <a:t>crpc</a:t>
            </a:r>
          </a:p>
        </p:txBody>
      </p:sp>
      <p:sp>
        <p:nvSpPr>
          <p:cNvPr id="8" name="Content Placeholder 7">
            <a:extLst>
              <a:ext uri="{FF2B5EF4-FFF2-40B4-BE49-F238E27FC236}">
                <a16:creationId xmlns:a16="http://schemas.microsoft.com/office/drawing/2014/main" id="{8274A7F9-3E2C-AD43-9BE7-B5403446136B}"/>
              </a:ext>
            </a:extLst>
          </p:cNvPr>
          <p:cNvSpPr>
            <a:spLocks noGrp="1"/>
          </p:cNvSpPr>
          <p:nvPr>
            <p:ph sz="quarter" idx="15"/>
          </p:nvPr>
        </p:nvSpPr>
        <p:spPr>
          <a:xfrm>
            <a:off x="620183" y="6334579"/>
            <a:ext cx="11472290" cy="365125"/>
          </a:xfrm>
        </p:spPr>
        <p:txBody>
          <a:bodyPr/>
          <a:lstStyle/>
          <a:p>
            <a:pPr>
              <a:spcBef>
                <a:spcPts val="300"/>
              </a:spcBef>
            </a:pPr>
            <a:r>
              <a:rPr lang="en-GB" sz="900" dirty="0"/>
              <a:t>ADT, androgen deprivation therapy; ARTA, androgen receptor targeted agent; (m)CSPC, (metastatic) castration-sensitive prostate cancer; FDA, food and drug administration; mCRPC, metastatic castration-resistant prostate cancer; </a:t>
            </a:r>
            <a:br>
              <a:rPr lang="en-GB" sz="900" dirty="0"/>
            </a:br>
            <a:r>
              <a:rPr lang="en-GB" sz="900" dirty="0"/>
              <a:t>PARP, poly (ADP-ribose) polymerase </a:t>
            </a:r>
          </a:p>
          <a:p>
            <a:pPr>
              <a:spcBef>
                <a:spcPts val="300"/>
              </a:spcBef>
            </a:pPr>
            <a:r>
              <a:rPr lang="en-GB" sz="900" dirty="0"/>
              <a:t>Adapted from Birtle A. Women for Mankind Symposium. ESMO 2018 </a:t>
            </a:r>
          </a:p>
          <a:p>
            <a:pPr>
              <a:spcBef>
                <a:spcPts val="300"/>
              </a:spcBef>
            </a:pPr>
            <a:r>
              <a:rPr lang="nl-NL" sz="900" dirty="0"/>
              <a:t>Product Prescribing Information; </a:t>
            </a:r>
            <a:r>
              <a:rPr lang="en-GB" sz="900" dirty="0">
                <a:solidFill>
                  <a:schemeClr val="tx2"/>
                </a:solidFill>
                <a:latin typeface="Aileron"/>
              </a:rPr>
              <a:t>NCCN Clinical Practice Guidelines in Oncology – Prostate Cancer, Version 3.2020. Accessed 28-Jan-2021; Cornford P, et al. European oncology 2021; 79: 263-282 (EAU prostate cancer guidelines) </a:t>
            </a:r>
          </a:p>
          <a:p>
            <a:pPr>
              <a:spcBef>
                <a:spcPts val="300"/>
              </a:spcBef>
            </a:pPr>
            <a:endParaRPr lang="nl-NL" sz="900" dirty="0"/>
          </a:p>
        </p:txBody>
      </p:sp>
      <p:sp>
        <p:nvSpPr>
          <p:cNvPr id="9" name="Content Placeholder 7">
            <a:extLst>
              <a:ext uri="{FF2B5EF4-FFF2-40B4-BE49-F238E27FC236}">
                <a16:creationId xmlns:a16="http://schemas.microsoft.com/office/drawing/2014/main" id="{973F0D50-A519-B34B-AEE2-815B30D39697}"/>
              </a:ext>
            </a:extLst>
          </p:cNvPr>
          <p:cNvSpPr txBox="1">
            <a:spLocks/>
          </p:cNvSpPr>
          <p:nvPr/>
        </p:nvSpPr>
        <p:spPr>
          <a:xfrm>
            <a:off x="620184" y="5553210"/>
            <a:ext cx="11038416" cy="566950"/>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sz="900" baseline="30000" dirty="0"/>
              <a:t>a</a:t>
            </a:r>
            <a:r>
              <a:rPr lang="en-GB" sz="900" dirty="0"/>
              <a:t> Not recommended if visceral metastases are present; </a:t>
            </a:r>
            <a:r>
              <a:rPr lang="en-GB" sz="900" baseline="30000" dirty="0"/>
              <a:t>b</a:t>
            </a:r>
            <a:r>
              <a:rPr lang="en-GB" sz="900" dirty="0"/>
              <a:t> For patients with symptomatic bone metastasis and no known visceral metastasis (in the EU, radium-223 should be restricted for use in patients who have had </a:t>
            </a:r>
            <a:r>
              <a:rPr lang="en-US" sz="900" dirty="0"/>
              <a:t>two previous treatments for metastatic prostate cancer or who cannot receive other treatments); </a:t>
            </a:r>
            <a:r>
              <a:rPr lang="en-GB" sz="900" baseline="30000" dirty="0"/>
              <a:t>c</a:t>
            </a:r>
            <a:r>
              <a:rPr lang="en-GB" sz="900" dirty="0"/>
              <a:t> PARP inhibitor as per FDA indication: olaparib for men with </a:t>
            </a:r>
            <a:r>
              <a:rPr lang="en-GB" sz="900" i="1" dirty="0"/>
              <a:t>HRR</a:t>
            </a:r>
            <a:r>
              <a:rPr lang="en-GB" sz="900" dirty="0"/>
              <a:t> mutations, after ARTA, before or after taxane; rucaparib for men with </a:t>
            </a:r>
            <a:r>
              <a:rPr lang="en-GB" sz="900" i="1" dirty="0"/>
              <a:t>BRCA1 </a:t>
            </a:r>
            <a:r>
              <a:rPr lang="en-GB" sz="900" dirty="0"/>
              <a:t>or </a:t>
            </a:r>
            <a:r>
              <a:rPr lang="en-GB" sz="900" i="1" dirty="0"/>
              <a:t>BRCA2</a:t>
            </a:r>
            <a:r>
              <a:rPr lang="en-GB" sz="900" dirty="0"/>
              <a:t> mutations after ARTA and taxane. Mutations can be germline or somatic; </a:t>
            </a:r>
            <a:r>
              <a:rPr lang="en-GB" sz="900" baseline="30000" dirty="0"/>
              <a:t>d</a:t>
            </a:r>
            <a:r>
              <a:rPr lang="en-GB" sz="900" dirty="0"/>
              <a:t> FDA-approved for men with tumours identified as having high microsatellite instability (MSI high)</a:t>
            </a:r>
          </a:p>
        </p:txBody>
      </p:sp>
      <p:sp>
        <p:nvSpPr>
          <p:cNvPr id="10" name="TextBox 9">
            <a:extLst>
              <a:ext uri="{FF2B5EF4-FFF2-40B4-BE49-F238E27FC236}">
                <a16:creationId xmlns:a16="http://schemas.microsoft.com/office/drawing/2014/main" id="{45681220-1BD3-5A44-858C-19491C02FEB0}"/>
              </a:ext>
            </a:extLst>
          </p:cNvPr>
          <p:cNvSpPr txBox="1"/>
          <p:nvPr/>
        </p:nvSpPr>
        <p:spPr>
          <a:xfrm>
            <a:off x="10437318" y="2362849"/>
            <a:ext cx="1524007" cy="1611531"/>
          </a:xfrm>
          <a:prstGeom prst="rect">
            <a:avLst/>
          </a:prstGeom>
          <a:noFill/>
        </p:spPr>
        <p:txBody>
          <a:bodyPr wrap="none" lIns="0" tIns="0" rIns="0" bIns="0" rtlCol="0">
            <a:spAutoFit/>
          </a:bodyPr>
          <a:lstStyle/>
          <a:p>
            <a:pPr>
              <a:lnSpc>
                <a:spcPct val="110000"/>
              </a:lnSpc>
            </a:pPr>
            <a:r>
              <a:rPr lang="en-GB" sz="1600" dirty="0">
                <a:latin typeface="Calibri" panose="020F0502020204030204" pitchFamily="34" charset="0"/>
                <a:ea typeface="Aileron" charset="0"/>
                <a:cs typeface="Calibri" panose="020F0502020204030204" pitchFamily="34" charset="0"/>
              </a:rPr>
              <a:t>Hormonal therapy</a:t>
            </a:r>
          </a:p>
          <a:p>
            <a:pPr>
              <a:lnSpc>
                <a:spcPct val="110000"/>
              </a:lnSpc>
            </a:pPr>
            <a:r>
              <a:rPr lang="en-GB" sz="1600" dirty="0">
                <a:latin typeface="Calibri" panose="020F0502020204030204" pitchFamily="34" charset="0"/>
                <a:ea typeface="Aileron" charset="0"/>
                <a:cs typeface="Calibri" panose="020F0502020204030204" pitchFamily="34" charset="0"/>
              </a:rPr>
              <a:t>Vaccine</a:t>
            </a:r>
          </a:p>
          <a:p>
            <a:pPr>
              <a:lnSpc>
                <a:spcPct val="110000"/>
              </a:lnSpc>
            </a:pPr>
            <a:r>
              <a:rPr lang="en-GB" sz="1600" dirty="0">
                <a:latin typeface="Calibri" panose="020F0502020204030204" pitchFamily="34" charset="0"/>
                <a:ea typeface="Aileron" charset="0"/>
                <a:cs typeface="Calibri" panose="020F0502020204030204" pitchFamily="34" charset="0"/>
              </a:rPr>
              <a:t>Chemotherapy</a:t>
            </a:r>
          </a:p>
          <a:p>
            <a:pPr>
              <a:lnSpc>
                <a:spcPct val="110000"/>
              </a:lnSpc>
            </a:pPr>
            <a:r>
              <a:rPr lang="en-GB" sz="1600" dirty="0">
                <a:latin typeface="Calibri" panose="020F0502020204030204" pitchFamily="34" charset="0"/>
                <a:ea typeface="Aileron" charset="0"/>
                <a:cs typeface="Calibri" panose="020F0502020204030204" pitchFamily="34" charset="0"/>
              </a:rPr>
              <a:t>Radioisotope</a:t>
            </a:r>
          </a:p>
          <a:p>
            <a:pPr>
              <a:lnSpc>
                <a:spcPct val="110000"/>
              </a:lnSpc>
            </a:pPr>
            <a:r>
              <a:rPr lang="en-GB" sz="1600" dirty="0">
                <a:latin typeface="Calibri" panose="020F0502020204030204" pitchFamily="34" charset="0"/>
                <a:ea typeface="Aileron" charset="0"/>
                <a:cs typeface="Calibri" panose="020F0502020204030204" pitchFamily="34" charset="0"/>
              </a:rPr>
              <a:t>PARP inhibitor</a:t>
            </a:r>
          </a:p>
          <a:p>
            <a:pPr>
              <a:lnSpc>
                <a:spcPct val="110000"/>
              </a:lnSpc>
            </a:pPr>
            <a:r>
              <a:rPr lang="en-GB" sz="1600" dirty="0">
                <a:latin typeface="Calibri" panose="020F0502020204030204" pitchFamily="34" charset="0"/>
                <a:ea typeface="Aileron" charset="0"/>
                <a:cs typeface="Calibri" panose="020F0502020204030204" pitchFamily="34" charset="0"/>
              </a:rPr>
              <a:t>Immunotherapy</a:t>
            </a:r>
            <a:endParaRPr lang="en-GB" sz="1600" baseline="30000" dirty="0">
              <a:highlight>
                <a:srgbClr val="FFFF00"/>
              </a:highlight>
              <a:latin typeface="Calibri" panose="020F0502020204030204" pitchFamily="34" charset="0"/>
              <a:ea typeface="Aileron" charset="0"/>
              <a:cs typeface="Calibri" panose="020F0502020204030204" pitchFamily="34" charset="0"/>
            </a:endParaRPr>
          </a:p>
        </p:txBody>
      </p:sp>
      <p:sp>
        <p:nvSpPr>
          <p:cNvPr id="11" name="Rounded Rectangle 30">
            <a:extLst>
              <a:ext uri="{FF2B5EF4-FFF2-40B4-BE49-F238E27FC236}">
                <a16:creationId xmlns:a16="http://schemas.microsoft.com/office/drawing/2014/main" id="{87AAA34E-2001-A146-98D5-0D41EB61FCD1}"/>
              </a:ext>
            </a:extLst>
          </p:cNvPr>
          <p:cNvSpPr/>
          <p:nvPr/>
        </p:nvSpPr>
        <p:spPr>
          <a:xfrm>
            <a:off x="3821432" y="1626011"/>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Docetaxel</a:t>
            </a:r>
          </a:p>
        </p:txBody>
      </p:sp>
      <p:sp>
        <p:nvSpPr>
          <p:cNvPr id="15" name="Rectangle 14">
            <a:extLst>
              <a:ext uri="{FF2B5EF4-FFF2-40B4-BE49-F238E27FC236}">
                <a16:creationId xmlns:a16="http://schemas.microsoft.com/office/drawing/2014/main" id="{15A96D6E-702F-914E-9C47-01AF596C9E37}"/>
              </a:ext>
            </a:extLst>
          </p:cNvPr>
          <p:cNvSpPr/>
          <p:nvPr/>
        </p:nvSpPr>
        <p:spPr>
          <a:xfrm>
            <a:off x="10138373" y="2411037"/>
            <a:ext cx="182336" cy="1559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090A2948-6E6C-E04E-9E34-0ABE81269FE6}"/>
              </a:ext>
            </a:extLst>
          </p:cNvPr>
          <p:cNvSpPr/>
          <p:nvPr/>
        </p:nvSpPr>
        <p:spPr>
          <a:xfrm>
            <a:off x="10138373" y="2703137"/>
            <a:ext cx="182336" cy="155905"/>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3265FA5-BF32-A145-8851-312524936E91}"/>
              </a:ext>
            </a:extLst>
          </p:cNvPr>
          <p:cNvSpPr/>
          <p:nvPr/>
        </p:nvSpPr>
        <p:spPr>
          <a:xfrm>
            <a:off x="10138373" y="2966662"/>
            <a:ext cx="182336" cy="1559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60E4CD9-899E-0D4A-85CA-E9A51AD567CE}"/>
              </a:ext>
            </a:extLst>
          </p:cNvPr>
          <p:cNvSpPr/>
          <p:nvPr/>
        </p:nvSpPr>
        <p:spPr>
          <a:xfrm>
            <a:off x="10138373" y="3239712"/>
            <a:ext cx="182336" cy="155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168C5A3-6C86-EB4B-9FEE-B9C143B9DB11}"/>
              </a:ext>
            </a:extLst>
          </p:cNvPr>
          <p:cNvSpPr/>
          <p:nvPr/>
        </p:nvSpPr>
        <p:spPr>
          <a:xfrm>
            <a:off x="10138373" y="3490083"/>
            <a:ext cx="182336" cy="15590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2B64847-D7C3-E34D-8CB6-4DFD92E76440}"/>
              </a:ext>
            </a:extLst>
          </p:cNvPr>
          <p:cNvSpPr/>
          <p:nvPr/>
        </p:nvSpPr>
        <p:spPr>
          <a:xfrm>
            <a:off x="10138373" y="3762226"/>
            <a:ext cx="182336" cy="15590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2" name="Pentagon 21">
            <a:extLst>
              <a:ext uri="{FF2B5EF4-FFF2-40B4-BE49-F238E27FC236}">
                <a16:creationId xmlns:a16="http://schemas.microsoft.com/office/drawing/2014/main" id="{9B316ABF-121B-5045-9696-8475FF1A67BB}"/>
              </a:ext>
            </a:extLst>
          </p:cNvPr>
          <p:cNvSpPr/>
          <p:nvPr/>
        </p:nvSpPr>
        <p:spPr>
          <a:xfrm>
            <a:off x="3860238" y="887103"/>
            <a:ext cx="2908800" cy="664029"/>
          </a:xfrm>
          <a:prstGeom prst="homePlat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mCRPC </a:t>
            </a:r>
            <a:b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1</a:t>
            </a:r>
            <a:r>
              <a:rPr lang="en-GB"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st</a:t>
            </a: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 line</a:t>
            </a:r>
          </a:p>
        </p:txBody>
      </p:sp>
      <p:sp>
        <p:nvSpPr>
          <p:cNvPr id="23" name="Rounded Rectangle 30">
            <a:extLst>
              <a:ext uri="{FF2B5EF4-FFF2-40B4-BE49-F238E27FC236}">
                <a16:creationId xmlns:a16="http://schemas.microsoft.com/office/drawing/2014/main" id="{263C6883-3798-2348-B0A3-71877276C553}"/>
              </a:ext>
            </a:extLst>
          </p:cNvPr>
          <p:cNvSpPr/>
          <p:nvPr/>
        </p:nvSpPr>
        <p:spPr>
          <a:xfrm>
            <a:off x="3821432" y="2666933"/>
            <a:ext cx="2908946"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Abiraterone or enzalutamide</a:t>
            </a:r>
            <a:b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(if no prior ARTA)</a:t>
            </a:r>
          </a:p>
        </p:txBody>
      </p:sp>
      <p:sp>
        <p:nvSpPr>
          <p:cNvPr id="24" name="Rounded Rectangle 30">
            <a:extLst>
              <a:ext uri="{FF2B5EF4-FFF2-40B4-BE49-F238E27FC236}">
                <a16:creationId xmlns:a16="http://schemas.microsoft.com/office/drawing/2014/main" id="{11430184-37D2-7C48-8D13-4DB20583CA7E}"/>
              </a:ext>
            </a:extLst>
          </p:cNvPr>
          <p:cNvSpPr/>
          <p:nvPr/>
        </p:nvSpPr>
        <p:spPr>
          <a:xfrm>
            <a:off x="3824557" y="3187085"/>
            <a:ext cx="2908946" cy="477107"/>
          </a:xfrm>
          <a:prstGeom prst="roundRect">
            <a:avLst/>
          </a:prstGeom>
          <a:solidFill>
            <a:schemeClr val="accent4">
              <a:lumMod val="50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Sipuleucel-T</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a</a:t>
            </a:r>
          </a:p>
        </p:txBody>
      </p:sp>
      <p:sp>
        <p:nvSpPr>
          <p:cNvPr id="25" name="Rounded Rectangle 30">
            <a:extLst>
              <a:ext uri="{FF2B5EF4-FFF2-40B4-BE49-F238E27FC236}">
                <a16:creationId xmlns:a16="http://schemas.microsoft.com/office/drawing/2014/main" id="{5C936853-E734-DE4F-8B31-9BEBC329944E}"/>
              </a:ext>
            </a:extLst>
          </p:cNvPr>
          <p:cNvSpPr/>
          <p:nvPr/>
        </p:nvSpPr>
        <p:spPr>
          <a:xfrm>
            <a:off x="3832433" y="3719065"/>
            <a:ext cx="2908946" cy="477107"/>
          </a:xfrm>
          <a:prstGeom prst="roundRect">
            <a:avLst/>
          </a:prstGeom>
          <a:solidFill>
            <a:schemeClr val="accent1"/>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Radium-223</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b</a:t>
            </a:r>
          </a:p>
        </p:txBody>
      </p:sp>
      <p:sp>
        <p:nvSpPr>
          <p:cNvPr id="29" name="Rounded Rectangle 30">
            <a:extLst>
              <a:ext uri="{FF2B5EF4-FFF2-40B4-BE49-F238E27FC236}">
                <a16:creationId xmlns:a16="http://schemas.microsoft.com/office/drawing/2014/main" id="{C68D5841-D21F-F34E-B10F-8E7AD20DADE5}"/>
              </a:ext>
            </a:extLst>
          </p:cNvPr>
          <p:cNvSpPr/>
          <p:nvPr/>
        </p:nvSpPr>
        <p:spPr>
          <a:xfrm>
            <a:off x="6882996" y="2132940"/>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Cabazitaxel (if prior docetaxel)</a:t>
            </a:r>
          </a:p>
        </p:txBody>
      </p:sp>
      <p:sp>
        <p:nvSpPr>
          <p:cNvPr id="30" name="Pentagon 29">
            <a:extLst>
              <a:ext uri="{FF2B5EF4-FFF2-40B4-BE49-F238E27FC236}">
                <a16:creationId xmlns:a16="http://schemas.microsoft.com/office/drawing/2014/main" id="{51FF9D8D-F47F-4C47-8173-B016896ECFE4}"/>
              </a:ext>
            </a:extLst>
          </p:cNvPr>
          <p:cNvSpPr/>
          <p:nvPr/>
        </p:nvSpPr>
        <p:spPr>
          <a:xfrm>
            <a:off x="6882996" y="887103"/>
            <a:ext cx="2908800" cy="664029"/>
          </a:xfrm>
          <a:prstGeom prst="homePlat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mCRPC </a:t>
            </a:r>
            <a:b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2</a:t>
            </a:r>
            <a:r>
              <a:rPr lang="en-GB"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nd</a:t>
            </a: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 line</a:t>
            </a:r>
          </a:p>
        </p:txBody>
      </p:sp>
      <p:sp>
        <p:nvSpPr>
          <p:cNvPr id="31" name="Rounded Rectangle 30">
            <a:extLst>
              <a:ext uri="{FF2B5EF4-FFF2-40B4-BE49-F238E27FC236}">
                <a16:creationId xmlns:a16="http://schemas.microsoft.com/office/drawing/2014/main" id="{F750C7D2-0E7E-0A4D-BAC9-407C3A77AE77}"/>
              </a:ext>
            </a:extLst>
          </p:cNvPr>
          <p:cNvSpPr/>
          <p:nvPr/>
        </p:nvSpPr>
        <p:spPr>
          <a:xfrm>
            <a:off x="6873989" y="2661647"/>
            <a:ext cx="2908946"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Abiraterone or enzalutamide </a:t>
            </a:r>
            <a:b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(if no prior ARTA)</a:t>
            </a:r>
          </a:p>
        </p:txBody>
      </p:sp>
      <p:sp>
        <p:nvSpPr>
          <p:cNvPr id="32" name="Rounded Rectangle 30">
            <a:extLst>
              <a:ext uri="{FF2B5EF4-FFF2-40B4-BE49-F238E27FC236}">
                <a16:creationId xmlns:a16="http://schemas.microsoft.com/office/drawing/2014/main" id="{66454E64-E6F8-6C47-96A4-0FADF33CA13D}"/>
              </a:ext>
            </a:extLst>
          </p:cNvPr>
          <p:cNvSpPr/>
          <p:nvPr/>
        </p:nvSpPr>
        <p:spPr>
          <a:xfrm>
            <a:off x="6873989" y="3191645"/>
            <a:ext cx="2908946" cy="477107"/>
          </a:xfrm>
          <a:prstGeom prst="roundRect">
            <a:avLst/>
          </a:prstGeom>
          <a:solidFill>
            <a:schemeClr val="accent4">
              <a:lumMod val="50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Sipuleucel-T</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a</a:t>
            </a:r>
          </a:p>
        </p:txBody>
      </p:sp>
      <p:sp>
        <p:nvSpPr>
          <p:cNvPr id="33" name="Rounded Rectangle 30">
            <a:extLst>
              <a:ext uri="{FF2B5EF4-FFF2-40B4-BE49-F238E27FC236}">
                <a16:creationId xmlns:a16="http://schemas.microsoft.com/office/drawing/2014/main" id="{D5FB2D39-3220-3B4C-9D99-504D90374909}"/>
              </a:ext>
            </a:extLst>
          </p:cNvPr>
          <p:cNvSpPr/>
          <p:nvPr/>
        </p:nvSpPr>
        <p:spPr>
          <a:xfrm>
            <a:off x="6873989" y="3717176"/>
            <a:ext cx="2908946" cy="477107"/>
          </a:xfrm>
          <a:prstGeom prst="roundRect">
            <a:avLst/>
          </a:prstGeom>
          <a:solidFill>
            <a:schemeClr val="accent1"/>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Radium-223</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b</a:t>
            </a:r>
          </a:p>
        </p:txBody>
      </p:sp>
      <p:sp>
        <p:nvSpPr>
          <p:cNvPr id="34" name="Rounded Rectangle 30">
            <a:extLst>
              <a:ext uri="{FF2B5EF4-FFF2-40B4-BE49-F238E27FC236}">
                <a16:creationId xmlns:a16="http://schemas.microsoft.com/office/drawing/2014/main" id="{B15BD413-40FF-C74E-8C5B-5AF45572507B}"/>
              </a:ext>
            </a:extLst>
          </p:cNvPr>
          <p:cNvSpPr/>
          <p:nvPr/>
        </p:nvSpPr>
        <p:spPr>
          <a:xfrm>
            <a:off x="6873989" y="4249269"/>
            <a:ext cx="2908946" cy="477107"/>
          </a:xfrm>
          <a:prstGeom prst="roundRect">
            <a:avLst/>
          </a:prstGeom>
          <a:solidFill>
            <a:srgbClr val="7030A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PARP inhibitor</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c</a:t>
            </a:r>
            <a:endPar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endParaRPr>
          </a:p>
        </p:txBody>
      </p:sp>
      <p:sp>
        <p:nvSpPr>
          <p:cNvPr id="35" name="Rounded Rectangle 30">
            <a:extLst>
              <a:ext uri="{FF2B5EF4-FFF2-40B4-BE49-F238E27FC236}">
                <a16:creationId xmlns:a16="http://schemas.microsoft.com/office/drawing/2014/main" id="{0714AB67-AF04-D646-B14E-DD5C422452AD}"/>
              </a:ext>
            </a:extLst>
          </p:cNvPr>
          <p:cNvSpPr/>
          <p:nvPr/>
        </p:nvSpPr>
        <p:spPr>
          <a:xfrm>
            <a:off x="6882996" y="4788069"/>
            <a:ext cx="2908946" cy="477107"/>
          </a:xfrm>
          <a:prstGeom prst="roundRect">
            <a:avLst/>
          </a:prstGeom>
          <a:solidFill>
            <a:schemeClr val="accent4">
              <a:lumMod val="75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latin typeface="Calibri" panose="020F0502020204030204" pitchFamily="34" charset="0"/>
                <a:ea typeface="ＭＳ Ｐゴシック" pitchFamily="34" charset="-128"/>
                <a:cs typeface="Calibri" panose="020F0502020204030204" pitchFamily="34" charset="0"/>
              </a:rPr>
              <a:t>Pembrolizumab</a:t>
            </a:r>
            <a:r>
              <a:rPr lang="en-GB" sz="1500" b="1" kern="0" baseline="30000" dirty="0">
                <a:latin typeface="Calibri" panose="020F0502020204030204" pitchFamily="34" charset="0"/>
                <a:ea typeface="ＭＳ Ｐゴシック" pitchFamily="34" charset="-128"/>
                <a:cs typeface="Calibri" panose="020F0502020204030204" pitchFamily="34" charset="0"/>
              </a:rPr>
              <a:t>d</a:t>
            </a:r>
            <a:endParaRPr lang="en-GB" sz="1500" b="1" kern="0" dirty="0">
              <a:latin typeface="Calibri" panose="020F0502020204030204" pitchFamily="34" charset="0"/>
              <a:ea typeface="ＭＳ Ｐゴシック" pitchFamily="34" charset="-128"/>
              <a:cs typeface="Calibri" panose="020F0502020204030204" pitchFamily="34" charset="0"/>
            </a:endParaRPr>
          </a:p>
        </p:txBody>
      </p:sp>
      <p:sp>
        <p:nvSpPr>
          <p:cNvPr id="40" name="Rounded Rectangle 30">
            <a:extLst>
              <a:ext uri="{FF2B5EF4-FFF2-40B4-BE49-F238E27FC236}">
                <a16:creationId xmlns:a16="http://schemas.microsoft.com/office/drawing/2014/main" id="{ED8D1478-65F7-4F64-BDC0-781EF168DC6C}"/>
              </a:ext>
            </a:extLst>
          </p:cNvPr>
          <p:cNvSpPr/>
          <p:nvPr/>
        </p:nvSpPr>
        <p:spPr>
          <a:xfrm>
            <a:off x="6882850" y="1602732"/>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Docetaxel</a:t>
            </a:r>
          </a:p>
        </p:txBody>
      </p:sp>
      <p:sp>
        <p:nvSpPr>
          <p:cNvPr id="42" name="Rounded Rectangle 30">
            <a:extLst>
              <a:ext uri="{FF2B5EF4-FFF2-40B4-BE49-F238E27FC236}">
                <a16:creationId xmlns:a16="http://schemas.microsoft.com/office/drawing/2014/main" id="{5471D0C4-BAAA-444E-820D-10B011B36C41}"/>
              </a:ext>
            </a:extLst>
          </p:cNvPr>
          <p:cNvSpPr/>
          <p:nvPr/>
        </p:nvSpPr>
        <p:spPr>
          <a:xfrm>
            <a:off x="3818307" y="2149493"/>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Cabazitaxel (if prior docetaxel)</a:t>
            </a:r>
          </a:p>
        </p:txBody>
      </p:sp>
      <p:sp>
        <p:nvSpPr>
          <p:cNvPr id="43" name="Rounded Rectangle 30">
            <a:extLst>
              <a:ext uri="{FF2B5EF4-FFF2-40B4-BE49-F238E27FC236}">
                <a16:creationId xmlns:a16="http://schemas.microsoft.com/office/drawing/2014/main" id="{85B696FD-8A4B-444C-8C3B-8D312E8348C2}"/>
              </a:ext>
            </a:extLst>
          </p:cNvPr>
          <p:cNvSpPr/>
          <p:nvPr/>
        </p:nvSpPr>
        <p:spPr>
          <a:xfrm>
            <a:off x="3832433" y="4250952"/>
            <a:ext cx="2908946" cy="477107"/>
          </a:xfrm>
          <a:prstGeom prst="roundRect">
            <a:avLst/>
          </a:prstGeom>
          <a:solidFill>
            <a:srgbClr val="7030A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PARP inhibitor</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c</a:t>
            </a:r>
          </a:p>
        </p:txBody>
      </p:sp>
      <p:sp>
        <p:nvSpPr>
          <p:cNvPr id="44" name="Rounded Rectangle 30">
            <a:extLst>
              <a:ext uri="{FF2B5EF4-FFF2-40B4-BE49-F238E27FC236}">
                <a16:creationId xmlns:a16="http://schemas.microsoft.com/office/drawing/2014/main" id="{F9A43317-FA9A-46C8-9E1B-000E2A2D407E}"/>
              </a:ext>
            </a:extLst>
          </p:cNvPr>
          <p:cNvSpPr/>
          <p:nvPr/>
        </p:nvSpPr>
        <p:spPr>
          <a:xfrm>
            <a:off x="3818307" y="4779993"/>
            <a:ext cx="2908946" cy="477107"/>
          </a:xfrm>
          <a:prstGeom prst="roundRect">
            <a:avLst/>
          </a:prstGeom>
          <a:solidFill>
            <a:schemeClr val="accent4">
              <a:lumMod val="75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latin typeface="Calibri" panose="020F0502020204030204" pitchFamily="34" charset="0"/>
                <a:ea typeface="ＭＳ Ｐゴシック" pitchFamily="34" charset="-128"/>
                <a:cs typeface="Calibri" panose="020F0502020204030204" pitchFamily="34" charset="0"/>
              </a:rPr>
              <a:t> Pembrolizumab</a:t>
            </a:r>
            <a:r>
              <a:rPr lang="en-GB" sz="1500" b="1" kern="0" baseline="30000" dirty="0">
                <a:latin typeface="Calibri" panose="020F0502020204030204" pitchFamily="34" charset="0"/>
                <a:ea typeface="ＭＳ Ｐゴシック" pitchFamily="34" charset="-128"/>
                <a:cs typeface="Calibri" panose="020F0502020204030204" pitchFamily="34" charset="0"/>
              </a:rPr>
              <a:t>d</a:t>
            </a:r>
          </a:p>
        </p:txBody>
      </p:sp>
      <p:sp>
        <p:nvSpPr>
          <p:cNvPr id="28" name="Pentagon 21">
            <a:extLst>
              <a:ext uri="{FF2B5EF4-FFF2-40B4-BE49-F238E27FC236}">
                <a16:creationId xmlns:a16="http://schemas.microsoft.com/office/drawing/2014/main" id="{FFCD97B8-1BBE-4E76-BEC0-D043D9E99B57}"/>
              </a:ext>
            </a:extLst>
          </p:cNvPr>
          <p:cNvSpPr/>
          <p:nvPr/>
        </p:nvSpPr>
        <p:spPr>
          <a:xfrm>
            <a:off x="807464" y="885750"/>
            <a:ext cx="2908800" cy="664029"/>
          </a:xfrm>
          <a:prstGeom prst="homePlat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t>mCSPC </a:t>
            </a:r>
            <a:b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br>
            <a: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t>setting</a:t>
            </a:r>
          </a:p>
        </p:txBody>
      </p:sp>
      <p:sp>
        <p:nvSpPr>
          <p:cNvPr id="36" name="Rounded Rectangle 30">
            <a:extLst>
              <a:ext uri="{FF2B5EF4-FFF2-40B4-BE49-F238E27FC236}">
                <a16:creationId xmlns:a16="http://schemas.microsoft.com/office/drawing/2014/main" id="{E3A31C44-6772-4B44-BBED-7FB948055A79}"/>
              </a:ext>
            </a:extLst>
          </p:cNvPr>
          <p:cNvSpPr/>
          <p:nvPr/>
        </p:nvSpPr>
        <p:spPr>
          <a:xfrm>
            <a:off x="1247905" y="1626011"/>
            <a:ext cx="2027919"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docetaxel</a:t>
            </a:r>
          </a:p>
        </p:txBody>
      </p:sp>
      <p:sp>
        <p:nvSpPr>
          <p:cNvPr id="37" name="Rounded Rectangle 30">
            <a:extLst>
              <a:ext uri="{FF2B5EF4-FFF2-40B4-BE49-F238E27FC236}">
                <a16:creationId xmlns:a16="http://schemas.microsoft.com/office/drawing/2014/main" id="{3D9187D4-6C82-435A-9297-431FE3A0C85D}"/>
              </a:ext>
            </a:extLst>
          </p:cNvPr>
          <p:cNvSpPr/>
          <p:nvPr/>
        </p:nvSpPr>
        <p:spPr>
          <a:xfrm>
            <a:off x="1247905" y="2149625"/>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abiraterone</a:t>
            </a:r>
          </a:p>
        </p:txBody>
      </p:sp>
      <p:sp>
        <p:nvSpPr>
          <p:cNvPr id="38" name="Rounded Rectangle 30">
            <a:extLst>
              <a:ext uri="{FF2B5EF4-FFF2-40B4-BE49-F238E27FC236}">
                <a16:creationId xmlns:a16="http://schemas.microsoft.com/office/drawing/2014/main" id="{B48D09DF-A744-4F25-97F0-072519625F3F}"/>
              </a:ext>
            </a:extLst>
          </p:cNvPr>
          <p:cNvSpPr/>
          <p:nvPr/>
        </p:nvSpPr>
        <p:spPr>
          <a:xfrm>
            <a:off x="1247905" y="2672489"/>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apalutamide</a:t>
            </a:r>
          </a:p>
        </p:txBody>
      </p:sp>
      <p:sp>
        <p:nvSpPr>
          <p:cNvPr id="39" name="Rounded Rectangle 30">
            <a:extLst>
              <a:ext uri="{FF2B5EF4-FFF2-40B4-BE49-F238E27FC236}">
                <a16:creationId xmlns:a16="http://schemas.microsoft.com/office/drawing/2014/main" id="{6519D802-1681-41C3-B1EB-217AFC113579}"/>
              </a:ext>
            </a:extLst>
          </p:cNvPr>
          <p:cNvSpPr/>
          <p:nvPr/>
        </p:nvSpPr>
        <p:spPr>
          <a:xfrm>
            <a:off x="1247905" y="3239712"/>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enzalutamide</a:t>
            </a:r>
          </a:p>
        </p:txBody>
      </p:sp>
      <p:sp>
        <p:nvSpPr>
          <p:cNvPr id="2" name="TextBox 1">
            <a:extLst>
              <a:ext uri="{FF2B5EF4-FFF2-40B4-BE49-F238E27FC236}">
                <a16:creationId xmlns:a16="http://schemas.microsoft.com/office/drawing/2014/main" id="{8D39B5B0-27AC-4804-A030-0180A97DF681}"/>
              </a:ext>
            </a:extLst>
          </p:cNvPr>
          <p:cNvSpPr txBox="1"/>
          <p:nvPr/>
        </p:nvSpPr>
        <p:spPr>
          <a:xfrm>
            <a:off x="349685" y="2420727"/>
            <a:ext cx="698974" cy="461665"/>
          </a:xfrm>
          <a:prstGeom prst="rect">
            <a:avLst/>
          </a:prstGeom>
          <a:solidFill>
            <a:schemeClr val="accent1"/>
          </a:solidFill>
        </p:spPr>
        <p:txBody>
          <a:bodyPr wrap="none" rtlCol="0">
            <a:spAutoFit/>
          </a:bodyPr>
          <a:lstStyle/>
          <a:p>
            <a:r>
              <a:rPr lang="en-GB" sz="2400" dirty="0">
                <a:solidFill>
                  <a:schemeClr val="bg1"/>
                </a:solidFill>
                <a:latin typeface="Aileron" charset="0"/>
                <a:ea typeface="Aileron" charset="0"/>
                <a:cs typeface="Aileron" charset="0"/>
              </a:rPr>
              <a:t>ADT</a:t>
            </a:r>
          </a:p>
        </p:txBody>
      </p:sp>
      <p:sp>
        <p:nvSpPr>
          <p:cNvPr id="3" name="TextBox 2">
            <a:extLst>
              <a:ext uri="{FF2B5EF4-FFF2-40B4-BE49-F238E27FC236}">
                <a16:creationId xmlns:a16="http://schemas.microsoft.com/office/drawing/2014/main" id="{2A69F57D-4919-4BE7-9539-BD4511A9200F}"/>
              </a:ext>
            </a:extLst>
          </p:cNvPr>
          <p:cNvSpPr txBox="1"/>
          <p:nvPr/>
        </p:nvSpPr>
        <p:spPr>
          <a:xfrm>
            <a:off x="1247906" y="3860638"/>
            <a:ext cx="1981678" cy="1323439"/>
          </a:xfrm>
          <a:prstGeom prst="rect">
            <a:avLst/>
          </a:prstGeom>
          <a:solidFill>
            <a:srgbClr val="CBEBD0"/>
          </a:solid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tx2"/>
                </a:solidFill>
                <a:ea typeface="Aileron" charset="0"/>
                <a:cs typeface="Aileron" charset="0"/>
              </a:rPr>
              <a:t>Treatment choices for mCRPC are dependent on previous treatment for CSPC/mCSPC</a:t>
            </a:r>
          </a:p>
        </p:txBody>
      </p:sp>
      <p:sp>
        <p:nvSpPr>
          <p:cNvPr id="4" name="TextBox 3">
            <a:extLst>
              <a:ext uri="{FF2B5EF4-FFF2-40B4-BE49-F238E27FC236}">
                <a16:creationId xmlns:a16="http://schemas.microsoft.com/office/drawing/2014/main" id="{D7969328-9531-4FB1-92C3-BA5F0ACFAF62}"/>
              </a:ext>
            </a:extLst>
          </p:cNvPr>
          <p:cNvSpPr txBox="1"/>
          <p:nvPr/>
        </p:nvSpPr>
        <p:spPr>
          <a:xfrm>
            <a:off x="570520" y="5371295"/>
            <a:ext cx="5170646" cy="276999"/>
          </a:xfrm>
          <a:prstGeom prst="rect">
            <a:avLst/>
          </a:prstGeom>
          <a:noFill/>
        </p:spPr>
        <p:txBody>
          <a:bodyPr wrap="none" rtlCol="0">
            <a:spAutoFit/>
          </a:bodyPr>
          <a:lstStyle/>
          <a:p>
            <a:r>
              <a:rPr lang="en-GB" sz="1200" dirty="0">
                <a:solidFill>
                  <a:srgbClr val="505050"/>
                </a:solidFill>
                <a:ea typeface="Aileron" charset="0"/>
                <a:cs typeface="Aileron" charset="0"/>
              </a:rPr>
              <a:t>Treatment options vary depending on local approvals and treatment guidelines </a:t>
            </a:r>
          </a:p>
        </p:txBody>
      </p:sp>
    </p:spTree>
    <p:extLst>
      <p:ext uri="{BB962C8B-B14F-4D97-AF65-F5344CB8AC3E}">
        <p14:creationId xmlns:p14="http://schemas.microsoft.com/office/powerpoint/2010/main" val="2350737822"/>
      </p:ext>
    </p:extLst>
  </p:cSld>
  <p:clrMapOvr>
    <a:masterClrMapping/>
  </p:clrMapOvr>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5499</TotalTime>
  <Words>2851</Words>
  <Application>Microsoft Office PowerPoint</Application>
  <PresentationFormat>Widescreen</PresentationFormat>
  <Paragraphs>347</Paragraphs>
  <Slides>21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Aileron</vt:lpstr>
      <vt:lpstr>-apple-system</vt:lpstr>
      <vt:lpstr>Arial</vt:lpstr>
      <vt:lpstr>Calibri</vt:lpstr>
      <vt:lpstr>inherit</vt:lpstr>
      <vt:lpstr>Lucida Grande</vt:lpstr>
      <vt:lpstr>PT Sans Narrow</vt:lpstr>
      <vt:lpstr>Titillium Web</vt:lpstr>
      <vt:lpstr>Thème Office</vt:lpstr>
      <vt:lpstr>1_Thème Office</vt:lpstr>
      <vt:lpstr>PowerPoint Presentation</vt:lpstr>
      <vt:lpstr>treatment sequencing for mcrpc:  providing crucial support to the patient   Brenda Martone, MSN, ANP-BC, AOCNP Adult Nurse Practitioner Northwestern Medicine, Chicago, IL, USA  February 2021</vt:lpstr>
      <vt:lpstr>Disclaimer and disclosures </vt:lpstr>
      <vt:lpstr>introduction</vt:lpstr>
      <vt:lpstr>The role of the gu nurse</vt:lpstr>
      <vt:lpstr>Key responsibilities of specialist gu nurses</vt:lpstr>
      <vt:lpstr>Shared decision Making</vt:lpstr>
      <vt:lpstr> understanding the therapeutic options for mcrpc</vt:lpstr>
      <vt:lpstr>Therapeutic options in mcrpc</vt:lpstr>
      <vt:lpstr>Key phase 3 trials in mcrpc</vt:lpstr>
      <vt:lpstr>Limited Benefit to Sequencing Androgen receptor-Targeted Therapies</vt:lpstr>
      <vt:lpstr>Understanding treatment side effects and appropriate management</vt:lpstr>
      <vt:lpstr>Second-generation ARTAs for mCRPC: Fast Facts</vt:lpstr>
      <vt:lpstr>PARP inhibitors for HRR-mutated prostate cancer</vt:lpstr>
      <vt:lpstr>Chemotherapy: Fast facts</vt:lpstr>
      <vt:lpstr>Chemotherapy: Fast facts</vt:lpstr>
      <vt:lpstr>Immunotherapy and Prostate cancer</vt:lpstr>
      <vt:lpstr>radiopharmaceuticals  </vt:lpstr>
      <vt:lpstr>summary</vt:lpstr>
      <vt:lpstr>REACH GU NURSES CONNECT VIA  TWITTER, LINKEDIN, VIMEO &amp; EMAIL OR VISIT THE GROUP’S WEBSITE https://gunursesconnect.info/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476</cp:revision>
  <cp:lastPrinted>2021-01-27T23:12:58Z</cp:lastPrinted>
  <dcterms:created xsi:type="dcterms:W3CDTF">2016-10-14T09:38:18Z</dcterms:created>
  <dcterms:modified xsi:type="dcterms:W3CDTF">2021-02-04T11:57:11Z</dcterms:modified>
</cp:coreProperties>
</file>