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5" r:id="rId3"/>
    <p:sldId id="458" r:id="rId4"/>
    <p:sldId id="453" r:id="rId5"/>
    <p:sldId id="459" r:id="rId6"/>
    <p:sldId id="451" r:id="rId7"/>
    <p:sldId id="452" r:id="rId8"/>
    <p:sldId id="454" r:id="rId9"/>
    <p:sldId id="449" r:id="rId10"/>
    <p:sldId id="450" r:id="rId11"/>
    <p:sldId id="456" r:id="rId12"/>
    <p:sldId id="278" r:id="rId13"/>
    <p:sldId id="280" r:id="rId14"/>
  </p:sldIdLst>
  <p:sldSz cx="12192000" cy="6858000"/>
  <p:notesSz cx="6819900" cy="9918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1EF"/>
    <a:srgbClr val="F5EAE8"/>
    <a:srgbClr val="EAD1CE"/>
    <a:srgbClr val="E7F5E9"/>
    <a:srgbClr val="CBEBD0"/>
    <a:srgbClr val="2E7B8E"/>
    <a:srgbClr val="FFA402"/>
    <a:srgbClr val="03C750"/>
    <a:srgbClr val="C7573C"/>
    <a:srgbClr val="5D8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29" autoAdjust="0"/>
    <p:restoredTop sz="86500" autoAdjust="0"/>
  </p:normalViewPr>
  <p:slideViewPr>
    <p:cSldViewPr snapToObjects="1">
      <p:cViewPr varScale="1">
        <p:scale>
          <a:sx n="63" d="100"/>
          <a:sy n="63" d="100"/>
        </p:scale>
        <p:origin x="426" y="60"/>
      </p:cViewPr>
      <p:guideLst>
        <p:guide orient="horz" pos="2160"/>
        <p:guide pos="4565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4" d="100"/>
          <a:sy n="84" d="100"/>
        </p:scale>
        <p:origin x="3960" y="19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5/20/2022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5/20/2022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7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73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70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ntrkconnect/" TargetMode="External"/><Relationship Id="rId17" Type="http://schemas.microsoft.com/office/2007/relationships/hdphoto" Target="../media/hdphoto1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hyperlink" Target="https://twitter.com/ntrkconnectinfo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1.svg"/><Relationship Id="rId10" Type="http://schemas.openxmlformats.org/officeDocument/2006/relationships/hyperlink" Target="https://ntrkconnect.cor2ed.com/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6.svg"/><Relationship Id="rId9" Type="http://schemas.openxmlformats.org/officeDocument/2006/relationships/hyperlink" Target="https://www.linkedin.com/company/28472044" TargetMode="External"/><Relationship Id="rId1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3DE77D-6F3A-3F4D-B324-1A43A51BD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6253" y="2137664"/>
            <a:ext cx="6519494" cy="25826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79522F8-59A5-6946-9DA4-879F0ACC095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1A5D0EF-5FE7-3646-85EE-9A40F51FF9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6004FB9-9FF1-E84B-9F1B-147C06B4FE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F99111A2-D76A-5043-9D34-2DEE734D9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69" r="9948" b="7527"/>
          <a:stretch/>
        </p:blipFill>
        <p:spPr>
          <a:xfrm>
            <a:off x="6086914" y="0"/>
            <a:ext cx="6105086" cy="6858000"/>
          </a:xfrm>
          <a:prstGeom prst="rect">
            <a:avLst/>
          </a:prstGeom>
        </p:spPr>
      </p:pic>
      <p:sp>
        <p:nvSpPr>
          <p:cNvPr id="77" name="Titre 1">
            <a:extLst>
              <a:ext uri="{FF2B5EF4-FFF2-40B4-BE49-F238E27FC236}">
                <a16:creationId xmlns:a16="http://schemas.microsoft.com/office/drawing/2014/main" id="{A9101CAE-F6DB-A24E-99C2-9E54C3823A46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92638B48-67EC-1349-866D-ACC99BA74B68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Antoine Lacombe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4AC4CAE0-CF3F-2B48-BC34-4BA947CF6A4A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ABD5C06-C412-A249-BAC3-EA64D5A85725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24BA3269-AAFA-F44E-AECC-4A680879E949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400" b="1" noProof="0" dirty="0" err="1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Sosef</a:t>
            </a:r>
            <a:r>
              <a:rPr lang="en-GB" sz="14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1100" b="1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826C5879-9958-CD49-9BD5-4D633C9CB013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7B6981-CD9C-9841-BE39-5D759FDD6EF0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3C1D41E-BD47-854D-ABE3-DDE9451EEE2D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3242F7F9-B1C2-3542-92BB-89061AFF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138BA72-12E5-484F-B416-AE5D0BC81B11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26FEB94F-8060-3048-B7E6-DC6566EBCB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DBF211E-CD24-2241-8A2F-C62EB3E81773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A6739B-7271-104E-BA45-E1D5B95F6CB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Graphic 50" descr="Speaker Phone">
              <a:extLst>
                <a:ext uri="{FF2B5EF4-FFF2-40B4-BE49-F238E27FC236}">
                  <a16:creationId xmlns:a16="http://schemas.microsoft.com/office/drawing/2014/main" id="{609B6D1F-B541-4F4F-903E-BFC7EC4A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52E680AF-26FB-0248-9196-E65A1A631CC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16CA4E1D-2EB5-DA4C-B653-1F9F92CAC1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4" name="Titre 1">
            <a:extLst>
              <a:ext uri="{FF2B5EF4-FFF2-40B4-BE49-F238E27FC236}">
                <a16:creationId xmlns:a16="http://schemas.microsoft.com/office/drawing/2014/main" id="{BAF015F5-66F0-2743-9707-2388861E320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5" name="Titre 1">
            <a:extLst>
              <a:ext uri="{FF2B5EF4-FFF2-40B4-BE49-F238E27FC236}">
                <a16:creationId xmlns:a16="http://schemas.microsoft.com/office/drawing/2014/main" id="{9BD57C04-36B3-5E4E-AA46-9BE5DB44FA0E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CBC4AA15-979D-2045-84B0-93743F2FA68B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C50D0B-527A-CC46-B4AF-991C2BAC8A8E}"/>
              </a:ext>
            </a:extLst>
          </p:cNvPr>
          <p:cNvSpPr/>
          <p:nvPr userDrawn="1"/>
        </p:nvSpPr>
        <p:spPr>
          <a:xfrm>
            <a:off x="3596116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093F6A-B561-3541-8656-82171E58477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@NTRK CONNECT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5F53A7-1332-0A4F-94C1-A63CF0DBAA50}"/>
              </a:ext>
            </a:extLst>
          </p:cNvPr>
          <p:cNvSpPr txBox="1"/>
          <p:nvPr userDrawn="1"/>
        </p:nvSpPr>
        <p:spPr>
          <a:xfrm>
            <a:off x="4017090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@NTRK CONNECT</a:t>
            </a:r>
          </a:p>
        </p:txBody>
      </p:sp>
      <p:sp>
        <p:nvSpPr>
          <p:cNvPr id="61" name="Rectangle 60">
            <a:hlinkClick r:id="rId7"/>
            <a:extLst>
              <a:ext uri="{FF2B5EF4-FFF2-40B4-BE49-F238E27FC236}">
                <a16:creationId xmlns:a16="http://schemas.microsoft.com/office/drawing/2014/main" id="{9FFEE79A-ADCD-834F-AEDC-63B34BC06826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hlinkClick r:id="rId8"/>
            <a:extLst>
              <a:ext uri="{FF2B5EF4-FFF2-40B4-BE49-F238E27FC236}">
                <a16:creationId xmlns:a16="http://schemas.microsoft.com/office/drawing/2014/main" id="{751A18B5-7872-554A-A994-95FE691FB684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9"/>
            <a:extLst>
              <a:ext uri="{FF2B5EF4-FFF2-40B4-BE49-F238E27FC236}">
                <a16:creationId xmlns:a16="http://schemas.microsoft.com/office/drawing/2014/main" id="{13B522BC-AAC1-3741-8967-95458E2A9905}"/>
              </a:ext>
            </a:extLst>
          </p:cNvPr>
          <p:cNvSpPr/>
          <p:nvPr userDrawn="1"/>
        </p:nvSpPr>
        <p:spPr>
          <a:xfrm>
            <a:off x="403163" y="5500414"/>
            <a:ext cx="247322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85308D7-A4CA-BA4E-8192-D79BE5D17C0A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3E75D86-9A97-4B40-98C4-32A19837081C}"/>
              </a:ext>
            </a:extLst>
          </p:cNvPr>
          <p:cNvSpPr txBox="1"/>
          <p:nvPr userDrawn="1"/>
        </p:nvSpPr>
        <p:spPr>
          <a:xfrm>
            <a:off x="805458" y="6013567"/>
            <a:ext cx="2709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kern="12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https://ntrkconnect.cor2ed.com/</a:t>
            </a:r>
            <a:endParaRPr lang="en-GB" sz="1400" kern="1200" dirty="0">
              <a:solidFill>
                <a:schemeClr val="tx2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Rectangle 65">
            <a:hlinkClick r:id="rId10"/>
            <a:extLst>
              <a:ext uri="{FF2B5EF4-FFF2-40B4-BE49-F238E27FC236}">
                <a16:creationId xmlns:a16="http://schemas.microsoft.com/office/drawing/2014/main" id="{E37D7CD7-F69C-7949-B29F-DBADB76CB1A1}"/>
              </a:ext>
            </a:extLst>
          </p:cNvPr>
          <p:cNvSpPr/>
          <p:nvPr userDrawn="1"/>
        </p:nvSpPr>
        <p:spPr>
          <a:xfrm>
            <a:off x="391316" y="6006945"/>
            <a:ext cx="306059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6491EB-AAC2-8041-B5B1-32C5CA2E97BD}"/>
              </a:ext>
            </a:extLst>
          </p:cNvPr>
          <p:cNvSpPr txBox="1"/>
          <p:nvPr userDrawn="1"/>
        </p:nvSpPr>
        <p:spPr>
          <a:xfrm>
            <a:off x="4016903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@</a:t>
            </a:r>
            <a:r>
              <a:rPr lang="en-GB" sz="1400" dirty="0" err="1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ntrkconnectinfo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hlinkClick r:id="rId11"/>
            <a:extLst>
              <a:ext uri="{FF2B5EF4-FFF2-40B4-BE49-F238E27FC236}">
                <a16:creationId xmlns:a16="http://schemas.microsoft.com/office/drawing/2014/main" id="{148E0016-1B39-2741-BC34-EBEBE95F1EA2}"/>
              </a:ext>
            </a:extLst>
          </p:cNvPr>
          <p:cNvSpPr/>
          <p:nvPr userDrawn="1"/>
        </p:nvSpPr>
        <p:spPr>
          <a:xfrm>
            <a:off x="3576391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03941E7-B9CD-7E41-97BE-A394C2B65A6A}"/>
              </a:ext>
            </a:extLst>
          </p:cNvPr>
          <p:cNvSpPr/>
          <p:nvPr userDrawn="1"/>
        </p:nvSpPr>
        <p:spPr>
          <a:xfrm>
            <a:off x="3600546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hlinkClick r:id="rId12"/>
            <a:extLst>
              <a:ext uri="{FF2B5EF4-FFF2-40B4-BE49-F238E27FC236}">
                <a16:creationId xmlns:a16="http://schemas.microsoft.com/office/drawing/2014/main" id="{2E3E6C40-95D3-664E-847A-28BFB42BF7CA}"/>
              </a:ext>
            </a:extLst>
          </p:cNvPr>
          <p:cNvSpPr/>
          <p:nvPr userDrawn="1"/>
        </p:nvSpPr>
        <p:spPr>
          <a:xfrm>
            <a:off x="3556566" y="5507360"/>
            <a:ext cx="24956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82AAB2F5-8A16-F742-925C-B8F1C5103E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AB34B0F4-D183-6C4D-8237-1A7ACA2993B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73" name="Picture 4" descr="Vimeo Icon Logo - Free vector graphic on Pixabay">
            <a:extLst>
              <a:ext uri="{FF2B5EF4-FFF2-40B4-BE49-F238E27FC236}">
                <a16:creationId xmlns:a16="http://schemas.microsoft.com/office/drawing/2014/main" id="{2DAE40CF-388E-AF4C-8ED0-043087192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712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Free White Twitter Icon - Download White Twitter Icon">
            <a:extLst>
              <a:ext uri="{FF2B5EF4-FFF2-40B4-BE49-F238E27FC236}">
                <a16:creationId xmlns:a16="http://schemas.microsoft.com/office/drawing/2014/main" id="{377B96CD-6E13-7E4B-A88D-0184D86F4E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32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F50FDE8-0C99-AA4C-A8F3-AE07678C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55" y="679213"/>
            <a:ext cx="2226158" cy="8818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63653-D40E-42A6-9D24-09C262A4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AB303-E0C1-475C-B692-4E15B354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85AEA-0A8C-4B0F-B3AA-7AB72CA3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1F054F-DAF9-43CF-B689-8EF789D0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306A90-ACD3-400A-9883-A252803D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E7077-F16D-4389-B422-5E557542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BD2FD8-BF4F-45E4-8752-6E3761A70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7792D-4163-4DEE-96F1-4FFAA0D3B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26624A-2F6A-4818-8D10-B38753EB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9FDF0-E84C-4E65-A6BC-F8AA947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5BF46-D70C-4EA8-9A05-508325FB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6C0C09-FDE9-4E66-B74F-CCBB9481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61BBB9-0326-4F92-976E-3A02F5C1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582FE4-067E-454D-980F-7C8D942B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63E29-69CF-774C-80E3-EEF32EBE4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bg>
      <p:bgPr>
        <a:solidFill>
          <a:srgbClr val="E6E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EB5570-1C60-844F-BA78-CA37B9684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125" y="507064"/>
            <a:ext cx="5673750" cy="5843872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92F3461-D389-3341-A498-0D5D54FFCB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681C718-83CD-594C-B237-C0DD83668C3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59C5987-2342-FD44-A5F7-9F64533731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BA8E476-9261-494B-B239-240594D138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42F7FA-A916-EF4A-9963-BD1E18102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200" y="296441"/>
            <a:ext cx="1749125" cy="69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0" r:id="rId15"/>
    <p:sldLayoutId id="214748368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302" userDrawn="1">
          <p15:clr>
            <a:srgbClr val="F26B43"/>
          </p15:clr>
        </p15:guide>
        <p15:guide id="4" orient="horz" pos="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s://ntrkconnect.cor2ed.com/" TargetMode="External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28.wmf"/><Relationship Id="rId5" Type="http://schemas.openxmlformats.org/officeDocument/2006/relationships/hyperlink" Target="mailto:Iain.murdoch@cor2ed.com" TargetMode="External"/><Relationship Id="rId10" Type="http://schemas.openxmlformats.org/officeDocument/2006/relationships/image" Target="../media/image27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hyperlink" Target="mailto:froukje.sosef1@cor2ed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810D1-4B93-4FE6-AFB1-76DFD2DD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 of </a:t>
            </a:r>
            <a:r>
              <a:rPr lang="en-US" i="1" dirty="0"/>
              <a:t>NTRK</a:t>
            </a:r>
            <a:r>
              <a:rPr lang="en-US" dirty="0"/>
              <a:t> fusion testing should be considered for sarcomas, CNS </a:t>
            </a:r>
            <a:r>
              <a:rPr lang="en-US" dirty="0" err="1"/>
              <a:t>tumours</a:t>
            </a:r>
            <a:r>
              <a:rPr lang="en-US" dirty="0"/>
              <a:t>, neuroendocrine </a:t>
            </a:r>
            <a:r>
              <a:rPr lang="en-US" dirty="0" err="1"/>
              <a:t>tumours</a:t>
            </a:r>
            <a:r>
              <a:rPr lang="en-US" dirty="0"/>
              <a:t> as false positive staining may occur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2E72-9549-554D-B138-B668FBB7E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2FDF9F-192A-453A-9C7E-CBEC6B728F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9496" y="2289549"/>
            <a:ext cx="3981974" cy="263275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EEC131D-074A-42EF-90F5-C6BCDC5346F5}"/>
              </a:ext>
            </a:extLst>
          </p:cNvPr>
          <p:cNvSpPr txBox="1"/>
          <p:nvPr/>
        </p:nvSpPr>
        <p:spPr>
          <a:xfrm>
            <a:off x="1776452" y="5038548"/>
            <a:ext cx="3548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Glioblastoma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Clone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EPR17341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4E487E-6DD3-44DF-A7C8-5AFF0452294B}"/>
              </a:ext>
            </a:extLst>
          </p:cNvPr>
          <p:cNvSpPr txBox="1"/>
          <p:nvPr/>
        </p:nvSpPr>
        <p:spPr>
          <a:xfrm>
            <a:off x="6476030" y="5038548"/>
            <a:ext cx="3776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GIST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lone A7H6R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982EA8-48D7-4BFB-81B5-F855D24A5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54" y="2276872"/>
            <a:ext cx="4715614" cy="2631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A6DF93F-F607-469D-89B7-A95A50242699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CNS, central nervous system; GIST, gastrointestinal stromal tumour; NTRK, Neurotrophic Tyrosine Receptor Kinase</a:t>
            </a:r>
          </a:p>
          <a:p>
            <a:r>
              <a:rPr lang="en-GB" dirty="0"/>
              <a:t>Images courtesy Pr A </a:t>
            </a:r>
            <a:r>
              <a:rPr lang="en-GB" dirty="0" err="1"/>
              <a:t>Uguen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03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F09871-146A-DB40-98A1-F506C6698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8216" y="1340768"/>
            <a:ext cx="10300352" cy="45252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IHC is a good screening tool, but it is not enough</a:t>
            </a:r>
          </a:p>
          <a:p>
            <a:r>
              <a:rPr lang="en-US" b="1" dirty="0"/>
              <a:t>Confirmatory testing with nucleic acid-based analysis </a:t>
            </a:r>
            <a:r>
              <a:rPr lang="en-US" dirty="0"/>
              <a:t>should be performed in case of a positive IHC staining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Pathologists need to be aware of the limitations of IHC</a:t>
            </a:r>
          </a:p>
          <a:p>
            <a:r>
              <a:rPr lang="en-US" dirty="0"/>
              <a:t>They have to keep in mind that a negative IHC result does not equal an absence of </a:t>
            </a:r>
            <a:r>
              <a:rPr lang="en-US" i="1" dirty="0"/>
              <a:t>NTRK</a:t>
            </a:r>
            <a:r>
              <a:rPr lang="en-US" dirty="0"/>
              <a:t> gene fusion</a:t>
            </a:r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A2C7C9-FDEE-48A5-A57F-7784408F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1C8A316-91C7-2443-A942-8FCC515DE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BC02AE-CA8F-EBCA-C854-371A0DC4B774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IHC, Immunohistochemistry; NTRK, Neurotrophic Tyrosine Receptor Kinase; </a:t>
            </a:r>
          </a:p>
        </p:txBody>
      </p:sp>
    </p:spTree>
    <p:extLst>
      <p:ext uri="{BB962C8B-B14F-4D97-AF65-F5344CB8AC3E}">
        <p14:creationId xmlns:p14="http://schemas.microsoft.com/office/powerpoint/2010/main" val="301517003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58364" y="5336166"/>
            <a:ext cx="1935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 Twitter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GB" sz="1600" b="1" u="sng" dirty="0" err="1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ntrkconnectinfo</a:t>
            </a:r>
            <a:endParaRPr lang="en-GB" sz="1600" b="1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39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the 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lang="en-GB" sz="1600" b="1" dirty="0">
                <a:solidFill>
                  <a:schemeClr val="accent5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group on LinkedIn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9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Iain.murdoch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@cor2ed.com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4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us on the</a:t>
            </a:r>
            <a:b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Vimeo Channe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</a:t>
            </a:r>
            <a:b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lang="en-GB" sz="16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</a:t>
            </a:r>
            <a:r>
              <a:rPr lang="en-US" sz="3600" cap="none" dirty="0"/>
              <a:t> NTRK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cap="none" dirty="0">
                <a:hlinkClick r:id="rId7"/>
              </a:rPr>
              <a:t>https://ntrkconnect.cor2ed.com/</a:t>
            </a:r>
            <a:endParaRPr lang="en-US" sz="3600" cap="none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6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5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6302" y="4050497"/>
            <a:ext cx="1259268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D5888-D3BA-4C5B-8866-D848690C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guidance on use of immunohistochemistry for the detection of TRK fusion-positive cancer</a:t>
            </a:r>
            <a:br>
              <a:rPr lang="en-US" dirty="0"/>
            </a:br>
            <a:br>
              <a:rPr lang="en-US" sz="3200" dirty="0"/>
            </a:br>
            <a:r>
              <a:rPr lang="en-GB" sz="3200" cap="none" dirty="0"/>
              <a:t>Prof. </a:t>
            </a:r>
            <a:r>
              <a:rPr lang="en-GB" sz="3200" cap="none" dirty="0" err="1"/>
              <a:t>Frédérique</a:t>
            </a:r>
            <a:r>
              <a:rPr lang="en-GB" sz="3200" cap="none" dirty="0"/>
              <a:t> </a:t>
            </a:r>
            <a:r>
              <a:rPr lang="en-GB" sz="3200" cap="none" dirty="0" err="1"/>
              <a:t>Penault-Llorca</a:t>
            </a:r>
            <a:br>
              <a:rPr lang="en-GB" sz="3200" cap="none" dirty="0"/>
            </a:br>
            <a:r>
              <a:rPr lang="en-GB" sz="2200" cap="none" dirty="0"/>
              <a:t>Pathologist, University of Clermont-Ferrand, France</a:t>
            </a:r>
            <a:r>
              <a:rPr lang="en-US" sz="2200" cap="none" dirty="0"/>
              <a:t> 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08DCF-5E91-1040-901B-29A373FEA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134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7300-7F9F-E1CB-84AE-2376F4120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9376" y="1045307"/>
            <a:ext cx="10963200" cy="1951645"/>
          </a:xfrm>
        </p:spPr>
        <p:txBody>
          <a:bodyPr/>
          <a:lstStyle/>
          <a:p>
            <a:r>
              <a:rPr lang="en-GB" dirty="0"/>
              <a:t>The discovery of </a:t>
            </a:r>
            <a:r>
              <a:rPr lang="en-GB" i="1" dirty="0"/>
              <a:t>NTRK</a:t>
            </a:r>
            <a:r>
              <a:rPr lang="en-GB" dirty="0"/>
              <a:t> fusions led to the recent development of therapeutic agents that inhibit TRK fusion proteins</a:t>
            </a:r>
          </a:p>
          <a:p>
            <a:r>
              <a:rPr lang="en-GB" dirty="0"/>
              <a:t>Two TRK inhibitors are approved by the US Food and Drug Administration for use in patients with unresectable or metastatic </a:t>
            </a:r>
            <a:r>
              <a:rPr lang="en-GB" i="1" dirty="0"/>
              <a:t>NTRK</a:t>
            </a:r>
            <a:r>
              <a:rPr lang="en-GB" dirty="0"/>
              <a:t> fusion-positive cancers, agnostic of tumour type</a:t>
            </a:r>
          </a:p>
          <a:p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F268B-BF59-A308-6B8D-44603CFB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45451"/>
            <a:ext cx="9581256" cy="807285"/>
          </a:xfrm>
        </p:spPr>
        <p:txBody>
          <a:bodyPr/>
          <a:lstStyle/>
          <a:p>
            <a:r>
              <a:rPr lang="en-US" dirty="0" err="1"/>
              <a:t>Entrectinib</a:t>
            </a:r>
            <a:r>
              <a:rPr lang="en-US" dirty="0"/>
              <a:t> &amp; Larotrectinib: TRK inhibitors</a:t>
            </a:r>
            <a:endParaRPr lang="en-CH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5824D-414C-4A4D-AAA2-F801736ED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F8D90-AA9D-1C41-B022-A15B057E329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NTRK, Neurotrophic Tyrosine Receptor Kinase; TRK, tropomyosin receptor kinase; USPI, United-States product information</a:t>
            </a:r>
          </a:p>
          <a:p>
            <a:r>
              <a:rPr lang="en-GB" dirty="0"/>
              <a:t>USPI Larotrectinib dated 25 March 2021, USPI entrectinib dated 5 November 2021 (source: https://</a:t>
            </a:r>
            <a:r>
              <a:rPr lang="en-GB" dirty="0" err="1"/>
              <a:t>www.accessdata.fda.gov</a:t>
            </a:r>
            <a:r>
              <a:rPr lang="en-GB" dirty="0"/>
              <a:t>/scripts/</a:t>
            </a:r>
            <a:r>
              <a:rPr lang="en-GB" dirty="0" err="1"/>
              <a:t>cder</a:t>
            </a:r>
            <a:r>
              <a:rPr lang="en-GB" dirty="0"/>
              <a:t>/</a:t>
            </a:r>
            <a:r>
              <a:rPr lang="en-GB" dirty="0" err="1"/>
              <a:t>daf</a:t>
            </a:r>
            <a:r>
              <a:rPr lang="en-GB" dirty="0"/>
              <a:t>/</a:t>
            </a:r>
            <a:r>
              <a:rPr lang="en-GB" dirty="0" err="1"/>
              <a:t>index.cfm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4F4F6-88EE-C855-7AC5-B75486BBA577}"/>
              </a:ext>
            </a:extLst>
          </p:cNvPr>
          <p:cNvSpPr txBox="1"/>
          <p:nvPr/>
        </p:nvSpPr>
        <p:spPr>
          <a:xfrm>
            <a:off x="608617" y="2554446"/>
            <a:ext cx="53520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ENTRECTINIB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FOR USE: (extracted from the USPI)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en-GB" sz="1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 Fusion-Positive Solid </a:t>
            </a:r>
            <a:r>
              <a:rPr lang="en-GB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adult and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patients 12 years of age and older with solid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that: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a neurotrophic tyrosine receptor kinase (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gene fusion without a known acquired resistance mutation,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metastatic or where surgical resection is likely to result in severe morbidity, and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either progressed following treatment or have no satisfactory alternative therapy.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indication is approved under accelerated approval based on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response rate and durability of response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[see Clinical Studies (14.2)]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Continued approval for this indication may be contingent upon verification and description of clinical benefit in the confirmatory trials. </a:t>
            </a:r>
          </a:p>
          <a:p>
            <a:endParaRPr lang="en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5E001-F610-21C7-AE0C-55CB1A91FE03}"/>
              </a:ext>
            </a:extLst>
          </p:cNvPr>
          <p:cNvSpPr txBox="1"/>
          <p:nvPr/>
        </p:nvSpPr>
        <p:spPr>
          <a:xfrm>
            <a:off x="5998156" y="2554446"/>
            <a:ext cx="55736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LAROTRECTINIB</a:t>
            </a:r>
          </a:p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 FOR USE: (extracted from the USPI)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adult and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patients with solid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that: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a neurotrophic receptor tyrosine kinase (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gene fusion without a known acquired resistance mutation,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metastatic or where surgical resection is likely to result in severe morbidity, and </a:t>
            </a:r>
          </a:p>
          <a:p>
            <a: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have no satisfactory alternative treatments or that have progressed following treatment.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Select patients for therapy based on an FDA-approved test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[see Dosage and Administration (2.1)]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indication is approved under accelerated approval based on overall response rate and duration of response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[see Clinical Studies (14)]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Continued approval for this indication may be contingent upon verification and description of clinical benefit in confirmatory trials. </a:t>
            </a:r>
          </a:p>
          <a:p>
            <a:endParaRPr lang="en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083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0AB300-E6D4-F048-BEAC-67DF194008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92" y="2009740"/>
            <a:ext cx="5544616" cy="3731592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Widely available 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Relatively inexpensive, with a rapid turnaround time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Less dependent on </a:t>
            </a:r>
            <a:r>
              <a:rPr lang="en-US" sz="2000" dirty="0" err="1"/>
              <a:t>tumour</a:t>
            </a:r>
            <a:r>
              <a:rPr lang="en-US" sz="2000" dirty="0"/>
              <a:t> purity compared with other biomarker testing methodologies</a:t>
            </a:r>
            <a:br>
              <a:rPr lang="en-US" sz="2000" dirty="0"/>
            </a:br>
            <a:endParaRPr lang="en-GB" sz="2000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3528CAF-96D1-45D3-8C27-F347F485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IHC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4A452-E5E6-FA48-AF61-2C43FB63F34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IHC, Immunohistochemistry; TRK, tropomyosin receptor kinase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803CE-01C6-1747-96C7-CA18CC348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1438B6-6BD8-628B-E485-739ECEC7AEA9}"/>
              </a:ext>
            </a:extLst>
          </p:cNvPr>
          <p:cNvSpPr/>
          <p:nvPr/>
        </p:nvSpPr>
        <p:spPr>
          <a:xfrm>
            <a:off x="911424" y="1042864"/>
            <a:ext cx="37978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92D050"/>
                </a:solidFill>
                <a:latin typeface="Roboto" panose="02000000000000000000" pitchFamily="2" charset="0"/>
              </a:rPr>
              <a:t>Advantages</a:t>
            </a:r>
            <a:r>
              <a:rPr lang="en-GB" b="1" dirty="0">
                <a:solidFill>
                  <a:srgbClr val="212121"/>
                </a:solidFill>
                <a:latin typeface="Roboto" panose="02000000000000000000" pitchFamily="2" charset="0"/>
              </a:rPr>
              <a:t> of IHC for Testing </a:t>
            </a:r>
          </a:p>
          <a:p>
            <a:pPr algn="ctr"/>
            <a:r>
              <a:rPr lang="en-GB" b="1" dirty="0">
                <a:solidFill>
                  <a:srgbClr val="212121"/>
                </a:solidFill>
                <a:latin typeface="Roboto" panose="02000000000000000000" pitchFamily="2" charset="0"/>
              </a:rPr>
              <a:t>for </a:t>
            </a:r>
            <a:r>
              <a:rPr lang="en-GB" b="1" i="1" dirty="0">
                <a:solidFill>
                  <a:srgbClr val="212121"/>
                </a:solidFill>
                <a:latin typeface="Roboto" panose="02000000000000000000" pitchFamily="2" charset="0"/>
              </a:rPr>
              <a:t>NTRK</a:t>
            </a:r>
            <a:r>
              <a:rPr lang="en-GB" b="1" dirty="0">
                <a:solidFill>
                  <a:srgbClr val="212121"/>
                </a:solidFill>
                <a:latin typeface="Roboto" panose="02000000000000000000" pitchFamily="2" charset="0"/>
              </a:rPr>
              <a:t> Fusions</a:t>
            </a:r>
            <a:endParaRPr lang="en-CH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0A484-5890-832D-ED17-6A544C648F59}"/>
              </a:ext>
            </a:extLst>
          </p:cNvPr>
          <p:cNvSpPr/>
          <p:nvPr/>
        </p:nvSpPr>
        <p:spPr>
          <a:xfrm>
            <a:off x="6114380" y="2009740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detects the TRK protein expression without distinction between wild-type TRK and TRK fusion protein. As a result, a confirmatory test is needed to confirm the presence of a </a:t>
            </a:r>
            <a:r>
              <a:rPr lang="en-GB" sz="20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gene fusion if a positive IHC (≥1% positive cell) is observed</a:t>
            </a:r>
          </a:p>
          <a:p>
            <a:pPr marL="342900" lvl="1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Cytoplasmic staining alone without nuclear, peri-nuclear, or membranous staining may be simple background staining.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of fusion by a second assay should be conducted as </a:t>
            </a:r>
            <a:r>
              <a:rPr lang="en-GB" sz="20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fusions are extremely rare</a:t>
            </a:r>
            <a:endParaRPr lang="en-CH" sz="2000" b="1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81E0F-713C-B4E9-24C6-B90CF70C5AB9}"/>
              </a:ext>
            </a:extLst>
          </p:cNvPr>
          <p:cNvSpPr/>
          <p:nvPr/>
        </p:nvSpPr>
        <p:spPr>
          <a:xfrm>
            <a:off x="6988394" y="1042864"/>
            <a:ext cx="4220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  <a:latin typeface="Roboto" panose="02000000000000000000" pitchFamily="2" charset="0"/>
              </a:rPr>
              <a:t>Disadvantages</a:t>
            </a:r>
            <a:r>
              <a:rPr lang="en-GB" b="1" dirty="0">
                <a:solidFill>
                  <a:srgbClr val="212121"/>
                </a:solidFill>
                <a:latin typeface="Roboto" panose="02000000000000000000" pitchFamily="2" charset="0"/>
              </a:rPr>
              <a:t> of IHC for Testing for </a:t>
            </a:r>
            <a:r>
              <a:rPr lang="en-GB" b="1" i="1" dirty="0">
                <a:solidFill>
                  <a:srgbClr val="212121"/>
                </a:solidFill>
                <a:latin typeface="Roboto" panose="02000000000000000000" pitchFamily="2" charset="0"/>
              </a:rPr>
              <a:t>NTRK</a:t>
            </a:r>
            <a:r>
              <a:rPr lang="en-GB" b="1" dirty="0">
                <a:solidFill>
                  <a:srgbClr val="212121"/>
                </a:solidFill>
                <a:latin typeface="Roboto" panose="02000000000000000000" pitchFamily="2" charset="0"/>
              </a:rPr>
              <a:t> Fusions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1967379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7300-7F9F-E1CB-84AE-2376F4120EF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Clone </a:t>
            </a:r>
            <a:r>
              <a:rPr lang="en-GB" b="1" dirty="0">
                <a:solidFill>
                  <a:schemeClr val="accent1"/>
                </a:solidFill>
              </a:rPr>
              <a:t>EPR17341</a:t>
            </a:r>
            <a:r>
              <a:rPr lang="en-GB" dirty="0"/>
              <a:t> is the most frequently used IHC antibody (purchased either as an </a:t>
            </a:r>
            <a:r>
              <a:rPr lang="en-GB" i="1" dirty="0"/>
              <a:t>in vitro </a:t>
            </a:r>
            <a:r>
              <a:rPr lang="en-GB" dirty="0"/>
              <a:t>diagnostic product or by itself):</a:t>
            </a:r>
          </a:p>
          <a:p>
            <a:pPr lvl="1"/>
            <a:r>
              <a:rPr lang="en-GB" dirty="0"/>
              <a:t>Rabbit monoclonal antibody</a:t>
            </a:r>
          </a:p>
          <a:p>
            <a:pPr lvl="1"/>
            <a:r>
              <a:rPr lang="en-GB" dirty="0"/>
              <a:t>Reactive to a homologous region of Trk-A, -B, and –C near the C terminus</a:t>
            </a:r>
          </a:p>
          <a:p>
            <a:pPr lvl="1"/>
            <a:endParaRPr lang="en-GB" dirty="0"/>
          </a:p>
          <a:p>
            <a:r>
              <a:rPr lang="en-GB" dirty="0"/>
              <a:t>Clone </a:t>
            </a:r>
            <a:r>
              <a:rPr lang="en-GB" b="1" dirty="0">
                <a:solidFill>
                  <a:schemeClr val="accent1"/>
                </a:solidFill>
              </a:rPr>
              <a:t>A7H6R</a:t>
            </a:r>
            <a:r>
              <a:rPr lang="en-GB" dirty="0"/>
              <a:t> (purchased by itself)</a:t>
            </a:r>
          </a:p>
          <a:p>
            <a:pPr lvl="1"/>
            <a:r>
              <a:rPr lang="en-GB" dirty="0"/>
              <a:t>Rabbit monoclonal antibody</a:t>
            </a:r>
          </a:p>
          <a:p>
            <a:pPr lvl="1"/>
            <a:r>
              <a:rPr lang="en-GB" dirty="0"/>
              <a:t>Detects </a:t>
            </a:r>
            <a:r>
              <a:rPr lang="en-GB" dirty="0" err="1"/>
              <a:t>TrkA</a:t>
            </a:r>
            <a:r>
              <a:rPr lang="en-GB" dirty="0"/>
              <a:t>, </a:t>
            </a:r>
            <a:r>
              <a:rPr lang="en-GB" dirty="0" err="1"/>
              <a:t>TrkB</a:t>
            </a:r>
            <a:r>
              <a:rPr lang="en-GB" dirty="0"/>
              <a:t> and </a:t>
            </a:r>
            <a:r>
              <a:rPr lang="en-GB" dirty="0" err="1"/>
              <a:t>TrkC</a:t>
            </a:r>
            <a:endParaRPr lang="en-GB" dirty="0"/>
          </a:p>
          <a:p>
            <a:pPr lvl="1"/>
            <a:r>
              <a:rPr lang="en-GB" dirty="0"/>
              <a:t>May preferentially detect </a:t>
            </a:r>
            <a:r>
              <a:rPr lang="en-GB" dirty="0" err="1"/>
              <a:t>TrkA</a:t>
            </a:r>
            <a:r>
              <a:rPr lang="en-GB" dirty="0"/>
              <a:t> over </a:t>
            </a:r>
            <a:r>
              <a:rPr lang="en-GB" dirty="0" err="1"/>
              <a:t>TrkB</a:t>
            </a:r>
            <a:r>
              <a:rPr lang="en-GB" dirty="0"/>
              <a:t>, and </a:t>
            </a:r>
            <a:r>
              <a:rPr lang="en-GB" dirty="0" err="1"/>
              <a:t>TrkB</a:t>
            </a:r>
            <a:r>
              <a:rPr lang="en-GB" dirty="0"/>
              <a:t> over </a:t>
            </a:r>
            <a:r>
              <a:rPr lang="en-GB" dirty="0" err="1"/>
              <a:t>TrkC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When an other solution than the IVD is chosen a validation for clinical use within a lab is mandatory, as they are laboratory-developed tests </a:t>
            </a:r>
          </a:p>
          <a:p>
            <a:endParaRPr lang="en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F268B-BF59-A308-6B8D-44603CFB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pan-TRK antibodies</a:t>
            </a:r>
            <a:endParaRPr lang="en-CH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6521EB-151C-9447-A03D-A340C5B028B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/>
              <a:t>IHC, Immunohistochemistry; IVD, </a:t>
            </a:r>
            <a:r>
              <a:rPr lang="en-GB" i="1" dirty="0"/>
              <a:t>In vitro </a:t>
            </a:r>
            <a:r>
              <a:rPr lang="en-GB" dirty="0"/>
              <a:t>diagnostic; Trk, tropomyosin receptor kinase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17342B-FEE2-BD4F-B062-EECC2AAAD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5615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3C67EBD-1A01-4E3F-BD0B-36F5B7C3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US"/>
              <a:t>Different patterns of TRK IHC staining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15E56-6148-DD44-A439-2FD7BDC03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01E504-0C2B-4EC1-878D-6EB5E5D469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208" y="1700808"/>
            <a:ext cx="3619200" cy="27144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DD46F4B-F667-492A-9F14-AEE494E4AC4F}"/>
              </a:ext>
            </a:extLst>
          </p:cNvPr>
          <p:cNvSpPr txBox="1"/>
          <p:nvPr/>
        </p:nvSpPr>
        <p:spPr>
          <a:xfrm>
            <a:off x="7924801" y="4665910"/>
            <a:ext cx="3703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Nuclear staining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EPR17341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Salivary gland </a:t>
            </a:r>
            <a:r>
              <a:rPr lang="en-US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ETV6-NTRK3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fusion</a:t>
            </a:r>
          </a:p>
        </p:txBody>
      </p:sp>
      <p:pic>
        <p:nvPicPr>
          <p:cNvPr id="9" name="Image 8" descr="Capture d’écran">
            <a:extLst>
              <a:ext uri="{FF2B5EF4-FFF2-40B4-BE49-F238E27FC236}">
                <a16:creationId xmlns:a16="http://schemas.microsoft.com/office/drawing/2014/main" id="{3C4E81C1-B59B-458C-ACA8-4A51D107E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12" y="2183651"/>
            <a:ext cx="3182128" cy="223155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37F8C87-BB6B-45CC-A802-B0568A9A54B8}"/>
              </a:ext>
            </a:extLst>
          </p:cNvPr>
          <p:cNvSpPr txBox="1"/>
          <p:nvPr/>
        </p:nvSpPr>
        <p:spPr>
          <a:xfrm>
            <a:off x="430901" y="4665910"/>
            <a:ext cx="3630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Cytoplasmic staining 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EPR17341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Spitz </a:t>
            </a:r>
            <a:r>
              <a:rPr lang="en-US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NTRK1</a:t>
            </a:r>
            <a:r>
              <a:rPr lang="en-US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 fusion</a:t>
            </a:r>
          </a:p>
        </p:txBody>
      </p:sp>
      <p:pic>
        <p:nvPicPr>
          <p:cNvPr id="13" name="Image 9" descr="Capture d’écran">
            <a:extLst>
              <a:ext uri="{FF2B5EF4-FFF2-40B4-BE49-F238E27FC236}">
                <a16:creationId xmlns:a16="http://schemas.microsoft.com/office/drawing/2014/main" id="{B57F9544-405C-4BF0-8170-ABA98B62B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536" y="1701837"/>
            <a:ext cx="3544175" cy="27133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1C2C19F-BAE8-4318-AC7D-7EE29BE89CDF}"/>
              </a:ext>
            </a:extLst>
          </p:cNvPr>
          <p:cNvSpPr txBox="1"/>
          <p:nvPr/>
        </p:nvSpPr>
        <p:spPr>
          <a:xfrm>
            <a:off x="4112433" y="4665910"/>
            <a:ext cx="36031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Membranous staining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EPR17341 Intrahepatic cholangiocarcinoma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PLEKHA6-NTRK1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fusion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07CBD1-669F-D580-D05D-7CF85E7655D6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IHC, Immunohistochemistry; NTRK, Neurotrophic Tyrosine Receptor Kinase; TRK, tropomyosin receptor kinase</a:t>
            </a:r>
          </a:p>
          <a:p>
            <a:r>
              <a:rPr lang="en-GB" dirty="0"/>
              <a:t>Images courtesy </a:t>
            </a:r>
            <a:r>
              <a:rPr lang="en-GB" dirty="0" err="1"/>
              <a:t>Pr</a:t>
            </a:r>
            <a:r>
              <a:rPr lang="en-GB" dirty="0"/>
              <a:t> A Uguen (Spitz and Cholangiocarcinoma) and F </a:t>
            </a:r>
            <a:r>
              <a:rPr lang="en-GB" dirty="0" err="1"/>
              <a:t>Penault-Llorca</a:t>
            </a:r>
            <a:r>
              <a:rPr lang="en-GB" dirty="0"/>
              <a:t>  (Salivary Gland Tumour)</a:t>
            </a:r>
          </a:p>
        </p:txBody>
      </p:sp>
    </p:spTree>
    <p:extLst>
      <p:ext uri="{BB962C8B-B14F-4D97-AF65-F5344CB8AC3E}">
        <p14:creationId xmlns:p14="http://schemas.microsoft.com/office/powerpoint/2010/main" val="136117197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597C76A-1496-46A0-8C35-955B6A03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Exquisite sensitivity to fixation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28570-06C9-A149-80C6-6B7591BF8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97795-B388-4EFD-9089-9746D00752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89" y="1120510"/>
            <a:ext cx="2836800" cy="2127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658A3A-09D9-4B70-BDC5-F325F96EE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89" y="3893622"/>
            <a:ext cx="2836888" cy="21276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F53779-7E71-4218-B95B-71E7869E77F2}"/>
              </a:ext>
            </a:extLst>
          </p:cNvPr>
          <p:cNvSpPr txBox="1"/>
          <p:nvPr/>
        </p:nvSpPr>
        <p:spPr>
          <a:xfrm>
            <a:off x="3766307" y="3327345"/>
            <a:ext cx="283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0" u="none" strike="noStrike" kern="1200" baseline="0" dirty="0">
                <a:latin typeface="Arial Narrow"/>
                <a:ea typeface="+mn-ea"/>
                <a:cs typeface="Arial Narrow"/>
              </a:rPr>
              <a:t>Ventana EPR17341 prediluted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E2044A-DA43-4A59-99E1-843C96573BA1}"/>
              </a:ext>
            </a:extLst>
          </p:cNvPr>
          <p:cNvSpPr txBox="1"/>
          <p:nvPr/>
        </p:nvSpPr>
        <p:spPr>
          <a:xfrm>
            <a:off x="3012519" y="663079"/>
            <a:ext cx="434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Secretory breast carcinoma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D865E2-B6C7-4F36-9ACB-1BD86EC8A369}"/>
              </a:ext>
            </a:extLst>
          </p:cNvPr>
          <p:cNvSpPr txBox="1"/>
          <p:nvPr/>
        </p:nvSpPr>
        <p:spPr>
          <a:xfrm>
            <a:off x="263352" y="1859465"/>
            <a:ext cx="330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Centre of the </a:t>
            </a:r>
            <a:r>
              <a:rPr lang="fr-FR" sz="2000" b="1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endParaRPr lang="fr-FR" sz="2000" b="1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BA21B3E-5ADA-4A9D-AA91-928CE3E45998}"/>
              </a:ext>
            </a:extLst>
          </p:cNvPr>
          <p:cNvSpPr txBox="1"/>
          <p:nvPr/>
        </p:nvSpPr>
        <p:spPr>
          <a:xfrm>
            <a:off x="263352" y="4619645"/>
            <a:ext cx="3301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Border of the </a:t>
            </a:r>
            <a:r>
              <a:rPr lang="fr-FR" sz="2000" b="1" i="0" u="none" strike="noStrike" kern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endParaRPr lang="fr-FR" sz="2000" b="1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CF94576-C1B5-4FE2-9B7C-010C8D461F4A}"/>
              </a:ext>
            </a:extLst>
          </p:cNvPr>
          <p:cNvSpPr txBox="1"/>
          <p:nvPr/>
        </p:nvSpPr>
        <p:spPr>
          <a:xfrm>
            <a:off x="7063852" y="2521059"/>
            <a:ext cx="45922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TRK staining in ≥1%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tumour</a:t>
            </a:r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cells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considered 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TRK fusion-positive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8FEDFA1-2E25-78D2-5452-A1C761B77648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NTRK, Neurotrophic Tyrosine Receptor Kinase; TRK, tropomyosin receptor kinase</a:t>
            </a:r>
          </a:p>
          <a:p>
            <a:r>
              <a:rPr lang="en-GB" dirty="0"/>
              <a:t>Images courtesy Pr F </a:t>
            </a:r>
            <a:r>
              <a:rPr lang="en-GB" dirty="0" err="1"/>
              <a:t>Penault-Llorca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824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68292CE-AAF3-4CD7-94BA-395967CF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45451"/>
            <a:ext cx="9505056" cy="807285"/>
          </a:xfrm>
        </p:spPr>
        <p:txBody>
          <a:bodyPr/>
          <a:lstStyle/>
          <a:p>
            <a:r>
              <a:rPr lang="en-US" dirty="0"/>
              <a:t>Pan-TRK IHC has high sensitivity for </a:t>
            </a:r>
            <a:r>
              <a:rPr lang="en-US" i="1" dirty="0"/>
              <a:t>NTRK1-2</a:t>
            </a:r>
            <a:r>
              <a:rPr lang="en-US" dirty="0"/>
              <a:t> fusions and lower sensitivity for </a:t>
            </a:r>
            <a:r>
              <a:rPr lang="en-US" i="1" dirty="0"/>
              <a:t>NTRK3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D0668-017C-8C41-A0FE-AAE46E6C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AED5F0-88E9-4300-B08B-473378E9A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00" y="2626009"/>
            <a:ext cx="4588740" cy="2631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723159-0E48-4F45-8180-51FE3E38B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34" y="2626009"/>
            <a:ext cx="3174940" cy="2631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3" name="ZoneTexte 3">
            <a:extLst>
              <a:ext uri="{FF2B5EF4-FFF2-40B4-BE49-F238E27FC236}">
                <a16:creationId xmlns:a16="http://schemas.microsoft.com/office/drawing/2014/main" id="{396B4F82-CCE2-DC4C-AAEB-90886DA3D5D7}"/>
              </a:ext>
            </a:extLst>
          </p:cNvPr>
          <p:cNvSpPr txBox="1"/>
          <p:nvPr/>
        </p:nvSpPr>
        <p:spPr>
          <a:xfrm>
            <a:off x="1613473" y="5374957"/>
            <a:ext cx="354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Colorectal carcinoma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NTRK1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rearrangement</a:t>
            </a:r>
          </a:p>
        </p:txBody>
      </p:sp>
      <p:sp>
        <p:nvSpPr>
          <p:cNvPr id="24" name="ZoneTexte 4">
            <a:extLst>
              <a:ext uri="{FF2B5EF4-FFF2-40B4-BE49-F238E27FC236}">
                <a16:creationId xmlns:a16="http://schemas.microsoft.com/office/drawing/2014/main" id="{F66E8F93-E339-B046-B552-2D1AD5BF0C2E}"/>
              </a:ext>
            </a:extLst>
          </p:cNvPr>
          <p:cNvSpPr txBox="1"/>
          <p:nvPr/>
        </p:nvSpPr>
        <p:spPr>
          <a:xfrm>
            <a:off x="6410839" y="5374957"/>
            <a:ext cx="37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Colorectal carcinoma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NTRK3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rearrangement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15747F-7462-C24B-75E2-A9D4F4135023}"/>
              </a:ext>
            </a:extLst>
          </p:cNvPr>
          <p:cNvSpPr/>
          <p:nvPr/>
        </p:nvSpPr>
        <p:spPr>
          <a:xfrm>
            <a:off x="2279576" y="1157949"/>
            <a:ext cx="6585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Pan-TRK IHC has demonstrated a sensitivity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96.2% for </a:t>
            </a:r>
            <a:r>
              <a:rPr lang="en-US" sz="20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NTRK1</a:t>
            </a: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for </a:t>
            </a:r>
            <a:r>
              <a:rPr lang="en-US" sz="20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NTRK2</a:t>
            </a: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fusions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79.4% for </a:t>
            </a:r>
            <a:r>
              <a:rPr lang="en-US" sz="2000" i="1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NTRK3</a:t>
            </a:r>
            <a:r>
              <a:rPr lang="en-US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fusions</a:t>
            </a:r>
            <a:endParaRPr lang="en-CH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9E5AAD8-2499-E558-0A8F-ECA8E571DF64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IHC, Immunohistochemistry; NTRK, Neurotrophic Tyrosine Receptor Kinase; TRK, tropomyosin receptor kinase</a:t>
            </a:r>
          </a:p>
          <a:p>
            <a:r>
              <a:rPr lang="en-GB" dirty="0"/>
              <a:t>Images courtesy </a:t>
            </a:r>
            <a:r>
              <a:rPr lang="en-GB" dirty="0" err="1"/>
              <a:t>Pr</a:t>
            </a:r>
            <a:r>
              <a:rPr lang="en-GB" dirty="0"/>
              <a:t> A Uguen</a:t>
            </a:r>
          </a:p>
        </p:txBody>
      </p:sp>
    </p:spTree>
    <p:extLst>
      <p:ext uri="{BB962C8B-B14F-4D97-AF65-F5344CB8AC3E}">
        <p14:creationId xmlns:p14="http://schemas.microsoft.com/office/powerpoint/2010/main" val="32455127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BA2B138-84CE-42B5-B3EF-9C901A71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TRK proteins are physiologically expressed in non-neoplastic neural and smooth-muscle tissue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E77D7-32CC-7243-9F4D-C159A566B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E64D4C-128C-4C38-B881-CE61A0D418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C8052D-E1C5-4EB5-86ED-11CB3C6213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004" y="2289600"/>
            <a:ext cx="3508799" cy="2631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60B0D6-AC7C-45D4-B649-7CBA36EDD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00" y="2289600"/>
            <a:ext cx="4809299" cy="26316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5" name="ZoneTexte 3">
            <a:extLst>
              <a:ext uri="{FF2B5EF4-FFF2-40B4-BE49-F238E27FC236}">
                <a16:creationId xmlns:a16="http://schemas.microsoft.com/office/drawing/2014/main" id="{61795C11-CC40-BE46-9A71-C7BBEF694176}"/>
              </a:ext>
            </a:extLst>
          </p:cNvPr>
          <p:cNvSpPr txBox="1"/>
          <p:nvPr/>
        </p:nvSpPr>
        <p:spPr>
          <a:xfrm>
            <a:off x="1590372" y="5038548"/>
            <a:ext cx="354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Adrenal gland cortex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Clone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EPR17341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1BA3A328-EECD-3444-B4CE-29FB7FEBEF3D}"/>
              </a:ext>
            </a:extLst>
          </p:cNvPr>
          <p:cNvSpPr txBox="1"/>
          <p:nvPr/>
        </p:nvSpPr>
        <p:spPr>
          <a:xfrm>
            <a:off x="6528048" y="5038548"/>
            <a:ext cx="377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Ganglioneuronal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cell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Clone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EPR17341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872BBCF-EB18-2FC6-F1AC-4A706522FBC4}"/>
              </a:ext>
            </a:extLst>
          </p:cNvPr>
          <p:cNvSpPr txBox="1">
            <a:spLocks/>
          </p:cNvSpPr>
          <p:nvPr/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200" b="0" i="0" kern="1200" spc="-30" baseline="0">
                <a:solidFill>
                  <a:srgbClr val="5D829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TRK, tropomyosin receptor kinase</a:t>
            </a:r>
          </a:p>
          <a:p>
            <a:r>
              <a:rPr lang="en-GB" dirty="0"/>
              <a:t>Images courtesy </a:t>
            </a:r>
            <a:r>
              <a:rPr lang="en-GB" dirty="0" err="1"/>
              <a:t>Pr</a:t>
            </a:r>
            <a:r>
              <a:rPr lang="en-GB" dirty="0"/>
              <a:t> A </a:t>
            </a:r>
            <a:r>
              <a:rPr lang="en-GB" dirty="0" err="1"/>
              <a:t>Uguen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0408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1471</TotalTime>
  <Words>1045</Words>
  <Application>Microsoft Office PowerPoint</Application>
  <PresentationFormat>Widescreen</PresentationFormat>
  <Paragraphs>122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Lucida Grande</vt:lpstr>
      <vt:lpstr>PT Sans Narrow</vt:lpstr>
      <vt:lpstr>Roboto</vt:lpstr>
      <vt:lpstr>Thème Office</vt:lpstr>
      <vt:lpstr>PowerPoint Presentation</vt:lpstr>
      <vt:lpstr>Practical guidance on use of immunohistochemistry for the detection of TRK fusion-positive cancer  Prof. Frédérique Penault-Llorca Pathologist, University of Clermont-Ferrand, France </vt:lpstr>
      <vt:lpstr>Entrectinib &amp; Larotrectinib: TRK inhibitors</vt:lpstr>
      <vt:lpstr>Advantages and disadvantages of IHC</vt:lpstr>
      <vt:lpstr>pan-TRK antibodies</vt:lpstr>
      <vt:lpstr>Different patterns of TRK IHC staining</vt:lpstr>
      <vt:lpstr>Exquisite sensitivity to fixation</vt:lpstr>
      <vt:lpstr>Pan-TRK IHC has high sensitivity for NTRK1-2 fusions and lower sensitivity for NTRK3</vt:lpstr>
      <vt:lpstr>TRK proteins are physiologically expressed in non-neoplastic neural and smooth-muscle tissue</vt:lpstr>
      <vt:lpstr>Other methods of NTRK fusion testing should be considered for sarcomas, CNS tumours, neuroendocrine tumours as false positive staining may occur</vt:lpstr>
      <vt:lpstr>conclusions</vt:lpstr>
      <vt:lpstr>REACH NTRK CONNECT VIA  TWITTER, LINKEDIN, VIMEO &amp; EMAIL OR VISIT THE GROUP’S WEBSITE https://ntrkconnect.cor2ed.com/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272</cp:revision>
  <cp:lastPrinted>2022-05-19T09:09:22Z</cp:lastPrinted>
  <dcterms:created xsi:type="dcterms:W3CDTF">2016-10-14T09:38:18Z</dcterms:created>
  <dcterms:modified xsi:type="dcterms:W3CDTF">2022-05-20T08:40:16Z</dcterms:modified>
</cp:coreProperties>
</file>