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85" r:id="rId2"/>
    <p:sldId id="2335" r:id="rId3"/>
    <p:sldId id="290" r:id="rId4"/>
    <p:sldId id="277" r:id="rId5"/>
    <p:sldId id="2336" r:id="rId6"/>
    <p:sldId id="2343" r:id="rId7"/>
    <p:sldId id="2338" r:id="rId8"/>
    <p:sldId id="2342" r:id="rId9"/>
    <p:sldId id="2341" r:id="rId10"/>
    <p:sldId id="2339" r:id="rId11"/>
    <p:sldId id="257" r:id="rId12"/>
    <p:sldId id="258" r:id="rId13"/>
    <p:sldId id="2344" r:id="rId14"/>
    <p:sldId id="266" r:id="rId15"/>
    <p:sldId id="2345" r:id="rId16"/>
    <p:sldId id="2346" r:id="rId17"/>
    <p:sldId id="267" r:id="rId18"/>
    <p:sldId id="2347" r:id="rId19"/>
    <p:sldId id="276" r:id="rId20"/>
    <p:sldId id="2348" r:id="rId21"/>
    <p:sldId id="2349" r:id="rId22"/>
    <p:sldId id="262" r:id="rId23"/>
    <p:sldId id="2350" r:id="rId24"/>
    <p:sldId id="2351" r:id="rId25"/>
    <p:sldId id="291" r:id="rId26"/>
    <p:sldId id="292" r:id="rId27"/>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65" userDrawn="1">
          <p15:clr>
            <a:srgbClr val="A4A3A4"/>
          </p15:clr>
        </p15:guide>
        <p15:guide id="3" pos="5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Liang" initials="SL" lastIdx="3" clrIdx="0">
    <p:extLst>
      <p:ext uri="{19B8F6BF-5375-455C-9EA6-DF929625EA0E}">
        <p15:presenceInfo xmlns:p15="http://schemas.microsoft.com/office/powerpoint/2012/main" userId="S::steve.liang@bayer.com::5bc1a3c8-c5ea-431d-8b36-7f6a2771d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AE8"/>
    <a:srgbClr val="EAD1CE"/>
    <a:srgbClr val="E7F5E9"/>
    <a:srgbClr val="CBEBD0"/>
    <a:srgbClr val="2E7B8E"/>
    <a:srgbClr val="FFA402"/>
    <a:srgbClr val="03C750"/>
    <a:srgbClr val="C7573C"/>
    <a:srgbClr val="5D8298"/>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1FC2FF-FEDF-4A3E-8DA9-34A8801D63CE}" v="3" dt="2021-11-19T15:16:35.36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16" autoAdjust="0"/>
    <p:restoredTop sz="96201" autoAdjust="0"/>
  </p:normalViewPr>
  <p:slideViewPr>
    <p:cSldViewPr snapToGrid="0" snapToObjects="1">
      <p:cViewPr varScale="1">
        <p:scale>
          <a:sx n="99" d="100"/>
          <a:sy n="99" d="100"/>
        </p:scale>
        <p:origin x="150" y="84"/>
      </p:cViewPr>
      <p:guideLst>
        <p:guide orient="horz" pos="2160"/>
        <p:guide pos="4565"/>
        <p:guide pos="51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684"/>
    </p:cViewPr>
  </p:sorterViewPr>
  <p:notesViewPr>
    <p:cSldViewPr snapToGrid="0" snapToObjects="1" showGuides="1">
      <p:cViewPr varScale="1">
        <p:scale>
          <a:sx n="86" d="100"/>
          <a:sy n="86" d="100"/>
        </p:scale>
        <p:origin x="3928"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
        <p:nvSpPr>
          <p:cNvPr id="6" name="Date Placeholder 5">
            <a:extLst>
              <a:ext uri="{FF2B5EF4-FFF2-40B4-BE49-F238E27FC236}">
                <a16:creationId xmlns:a16="http://schemas.microsoft.com/office/drawing/2014/main" id="{6FE7E72C-D282-CA4B-A2B8-C11F30EF17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D81399-FFF5-5648-BCEB-461DA8243DC2}" type="datetimeFigureOut">
              <a:rPr lang="en-GB" smtClean="0"/>
              <a:t>25/11/2021</a:t>
            </a:fld>
            <a:endParaRPr lang="en-GB"/>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11/25/2021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D583C-DAB1-4FF4-A7FA-4F321A6E7A28}" type="slidenum">
              <a:rPr lang="en-GB" smtClean="0"/>
              <a:t>17</a:t>
            </a:fld>
            <a:endParaRPr lang="en-GB"/>
          </a:p>
        </p:txBody>
      </p:sp>
    </p:spTree>
    <p:extLst>
      <p:ext uri="{BB962C8B-B14F-4D97-AF65-F5344CB8AC3E}">
        <p14:creationId xmlns:p14="http://schemas.microsoft.com/office/powerpoint/2010/main" val="3867285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D583C-DAB1-4FF4-A7FA-4F321A6E7A28}" type="slidenum">
              <a:rPr lang="en-GB" smtClean="0"/>
              <a:t>20</a:t>
            </a:fld>
            <a:endParaRPr lang="en-GB"/>
          </a:p>
        </p:txBody>
      </p:sp>
    </p:spTree>
    <p:extLst>
      <p:ext uri="{BB962C8B-B14F-4D97-AF65-F5344CB8AC3E}">
        <p14:creationId xmlns:p14="http://schemas.microsoft.com/office/powerpoint/2010/main" val="315011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213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linkedin.com/company/69005103" TargetMode="External"/><Relationship Id="rId13" Type="http://schemas.openxmlformats.org/officeDocument/2006/relationships/image" Target="../media/image7.png"/><Relationship Id="rId18" Type="http://schemas.openxmlformats.org/officeDocument/2006/relationships/image" Target="../media/image11.png"/><Relationship Id="rId3" Type="http://schemas.openxmlformats.org/officeDocument/2006/relationships/image" Target="../media/image3.svg"/><Relationship Id="rId7" Type="http://schemas.openxmlformats.org/officeDocument/2006/relationships/hyperlink" Target="mailto:antoine.lacombe@cor2ed.com" TargetMode="External"/><Relationship Id="rId12" Type="http://schemas.openxmlformats.org/officeDocument/2006/relationships/image" Target="../media/image6.png"/><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1.wdp"/><Relationship Id="rId1" Type="http://schemas.openxmlformats.org/officeDocument/2006/relationships/slideMaster" Target="../slideMasters/slideMaster1.xml"/><Relationship Id="rId6" Type="http://schemas.openxmlformats.org/officeDocument/2006/relationships/hyperlink" Target="mailto:froukje.sosef@cor2ed.com" TargetMode="External"/><Relationship Id="rId11" Type="http://schemas.openxmlformats.org/officeDocument/2006/relationships/hyperlink" Target="https://vimeo.com/channels/gunursesconnect" TargetMode="External"/><Relationship Id="rId5" Type="http://schemas.openxmlformats.org/officeDocument/2006/relationships/image" Target="../media/image5.svg"/><Relationship Id="rId15" Type="http://schemas.openxmlformats.org/officeDocument/2006/relationships/image" Target="../media/image9.png"/><Relationship Id="rId10" Type="http://schemas.openxmlformats.org/officeDocument/2006/relationships/hyperlink" Target="https://twitter.com/gunursesconnect" TargetMode="External"/><Relationship Id="rId19"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hyperlink" Target="https://gunursesconnect.info/" TargetMode="External"/><Relationship Id="rId14" Type="http://schemas.openxmlformats.org/officeDocument/2006/relationships/image" Target="../media/image8.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2B3822-9E0A-E24E-A92B-A1B876B17C5A}"/>
              </a:ext>
            </a:extLst>
          </p:cNvPr>
          <p:cNvPicPr>
            <a:picLocks noChangeAspect="1"/>
          </p:cNvPicPr>
          <p:nvPr userDrawn="1"/>
        </p:nvPicPr>
        <p:blipFill rotWithShape="1">
          <a:blip r:embed="rId2"/>
          <a:srcRect r="1730"/>
          <a:stretch/>
        </p:blipFill>
        <p:spPr>
          <a:xfrm>
            <a:off x="2821173" y="2161953"/>
            <a:ext cx="6549655" cy="258267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3B47DB74-212D-5541-AC00-976E544E69F3}"/>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96FD9B80-D146-1044-B338-AD9EF87ACAC9}"/>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8A7C5AF8-98A0-B048-A4E8-0123416983D3}"/>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19" name="Titre 1">
            <a:extLst>
              <a:ext uri="{FF2B5EF4-FFF2-40B4-BE49-F238E27FC236}">
                <a16:creationId xmlns:a16="http://schemas.microsoft.com/office/drawing/2014/main" id="{370BE3AE-CB05-DE49-9E69-9747D702A490}"/>
              </a:ext>
            </a:extLst>
          </p:cNvPr>
          <p:cNvSpPr txBox="1">
            <a:spLocks/>
          </p:cNvSpPr>
          <p:nvPr userDrawn="1"/>
        </p:nvSpPr>
        <p:spPr>
          <a:xfrm>
            <a:off x="5087888"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76" name="Titre 1">
            <a:extLst>
              <a:ext uri="{FF2B5EF4-FFF2-40B4-BE49-F238E27FC236}">
                <a16:creationId xmlns:a16="http://schemas.microsoft.com/office/drawing/2014/main" id="{D7B34F6D-169F-B849-AD06-F630930A35A3}"/>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Antoine Lacombe </a:t>
            </a:r>
            <a:r>
              <a:rPr lang="en-GB" sz="1100" b="1" noProof="0" dirty="0">
                <a:solidFill>
                  <a:schemeClr val="accent1"/>
                </a:solidFill>
                <a:latin typeface="Calibri" charset="0"/>
                <a:ea typeface="Calibri" charset="0"/>
                <a:cs typeface="Calibri" charset="0"/>
              </a:rPr>
              <a:t>Pharm D, MBA</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77" name="Titre 1">
            <a:extLst>
              <a:ext uri="{FF2B5EF4-FFF2-40B4-BE49-F238E27FC236}">
                <a16:creationId xmlns:a16="http://schemas.microsoft.com/office/drawing/2014/main" id="{0CEFC9D3-8783-8942-94C8-33F85C5F746E}"/>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+41 79 529 42 79</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78" name="Titre 1">
            <a:extLst>
              <a:ext uri="{FF2B5EF4-FFF2-40B4-BE49-F238E27FC236}">
                <a16:creationId xmlns:a16="http://schemas.microsoft.com/office/drawing/2014/main" id="{531469F3-FDE3-9A41-A197-186623E02082}"/>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GU Nurses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80" name="Titre 1">
            <a:extLst>
              <a:ext uri="{FF2B5EF4-FFF2-40B4-BE49-F238E27FC236}">
                <a16:creationId xmlns:a16="http://schemas.microsoft.com/office/drawing/2014/main" id="{20820C9D-B621-224B-A520-A59B7D702C66}"/>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Froukje</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Sosef</a:t>
            </a:r>
            <a:r>
              <a:rPr lang="en-GB" sz="1400" b="1" noProof="0" dirty="0">
                <a:solidFill>
                  <a:schemeClr val="accent1"/>
                </a:solidFill>
                <a:latin typeface="Calibri" charset="0"/>
                <a:ea typeface="Calibri" charset="0"/>
                <a:cs typeface="Calibri" charset="0"/>
              </a:rPr>
              <a:t> </a:t>
            </a:r>
            <a:r>
              <a:rPr lang="en-GB" sz="1100" b="1" noProof="0" dirty="0">
                <a:solidFill>
                  <a:schemeClr val="accent1"/>
                </a:solidFill>
                <a:latin typeface="Calibri" charset="0"/>
                <a:ea typeface="Calibri" charset="0"/>
                <a:cs typeface="Calibri" charset="0"/>
              </a:rPr>
              <a:t>MD</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81" name="Titre 1">
            <a:extLst>
              <a:ext uri="{FF2B5EF4-FFF2-40B4-BE49-F238E27FC236}">
                <a16:creationId xmlns:a16="http://schemas.microsoft.com/office/drawing/2014/main" id="{41C98CC4-6A78-4341-B988-841D5A458770}"/>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+31 6 2324 3636</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82" name="Group 81">
            <a:extLst>
              <a:ext uri="{FF2B5EF4-FFF2-40B4-BE49-F238E27FC236}">
                <a16:creationId xmlns:a16="http://schemas.microsoft.com/office/drawing/2014/main" id="{978AFD4D-1CFE-2142-9F05-6143E1B8FBDC}"/>
              </a:ext>
            </a:extLst>
          </p:cNvPr>
          <p:cNvGrpSpPr/>
          <p:nvPr userDrawn="1"/>
        </p:nvGrpSpPr>
        <p:grpSpPr>
          <a:xfrm>
            <a:off x="418902" y="3063588"/>
            <a:ext cx="356400" cy="356400"/>
            <a:chOff x="761970" y="3386221"/>
            <a:chExt cx="356400" cy="356400"/>
          </a:xfrm>
        </p:grpSpPr>
        <p:sp>
          <p:nvSpPr>
            <p:cNvPr id="83" name="Oval 82">
              <a:extLst>
                <a:ext uri="{FF2B5EF4-FFF2-40B4-BE49-F238E27FC236}">
                  <a16:creationId xmlns:a16="http://schemas.microsoft.com/office/drawing/2014/main" id="{F62D8295-B053-1D42-8A46-926D2AB891CE}"/>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84" name="Graphic 83" descr="Speaker Phone">
              <a:extLst>
                <a:ext uri="{FF2B5EF4-FFF2-40B4-BE49-F238E27FC236}">
                  <a16:creationId xmlns:a16="http://schemas.microsoft.com/office/drawing/2014/main" id="{E7F67E51-3AF5-164A-850C-6F54D30EE2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85" name="Oval 84">
            <a:extLst>
              <a:ext uri="{FF2B5EF4-FFF2-40B4-BE49-F238E27FC236}">
                <a16:creationId xmlns:a16="http://schemas.microsoft.com/office/drawing/2014/main" id="{CFACD35C-D412-F844-A5CF-AE2CEB603165}"/>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86" name="Graphic 85" descr="Envelope">
            <a:extLst>
              <a:ext uri="{FF2B5EF4-FFF2-40B4-BE49-F238E27FC236}">
                <a16:creationId xmlns:a16="http://schemas.microsoft.com/office/drawing/2014/main" id="{BBAF789F-CC55-7843-8A7D-0CE4E57FD0F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87" name="Group 86">
            <a:extLst>
              <a:ext uri="{FF2B5EF4-FFF2-40B4-BE49-F238E27FC236}">
                <a16:creationId xmlns:a16="http://schemas.microsoft.com/office/drawing/2014/main" id="{838538B3-ACA7-1C47-9194-B3E528397A68}"/>
              </a:ext>
            </a:extLst>
          </p:cNvPr>
          <p:cNvGrpSpPr/>
          <p:nvPr userDrawn="1"/>
        </p:nvGrpSpPr>
        <p:grpSpPr>
          <a:xfrm>
            <a:off x="423995" y="4414481"/>
            <a:ext cx="356400" cy="356400"/>
            <a:chOff x="761970" y="3386221"/>
            <a:chExt cx="356400" cy="356400"/>
          </a:xfrm>
        </p:grpSpPr>
        <p:sp>
          <p:nvSpPr>
            <p:cNvPr id="88" name="Oval 87">
              <a:extLst>
                <a:ext uri="{FF2B5EF4-FFF2-40B4-BE49-F238E27FC236}">
                  <a16:creationId xmlns:a16="http://schemas.microsoft.com/office/drawing/2014/main" id="{D488D8A0-F335-5B4A-8D91-8847DE358EAC}"/>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89" name="Graphic 88" descr="Speaker Phone">
              <a:extLst>
                <a:ext uri="{FF2B5EF4-FFF2-40B4-BE49-F238E27FC236}">
                  <a16:creationId xmlns:a16="http://schemas.microsoft.com/office/drawing/2014/main" id="{2D861ED1-685E-5347-8ED6-CFA2453EAEA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90" name="Oval 89">
            <a:extLst>
              <a:ext uri="{FF2B5EF4-FFF2-40B4-BE49-F238E27FC236}">
                <a16:creationId xmlns:a16="http://schemas.microsoft.com/office/drawing/2014/main" id="{D97A7411-4A9B-E94E-953D-5E61B7AB5A9A}"/>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91" name="Graphic 90" descr="Envelope">
            <a:extLst>
              <a:ext uri="{FF2B5EF4-FFF2-40B4-BE49-F238E27FC236}">
                <a16:creationId xmlns:a16="http://schemas.microsoft.com/office/drawing/2014/main" id="{C9CBA8DE-412D-AF4F-AD99-CD5D5274A66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92" name="Titre 1">
            <a:extLst>
              <a:ext uri="{FF2B5EF4-FFF2-40B4-BE49-F238E27FC236}">
                <a16:creationId xmlns:a16="http://schemas.microsoft.com/office/drawing/2014/main" id="{2637EA75-11EF-BB40-93E1-391A2C6DE454}"/>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antoine.lacombe@cor2ed.com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93" name="Titre 1">
            <a:extLst>
              <a:ext uri="{FF2B5EF4-FFF2-40B4-BE49-F238E27FC236}">
                <a16:creationId xmlns:a16="http://schemas.microsoft.com/office/drawing/2014/main" id="{E151920A-6F7C-3340-8881-D4F607BC71C8}"/>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froukje.sosef@cor2ed.com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95" name="Rounded Rectangle 94">
            <a:extLst>
              <a:ext uri="{FF2B5EF4-FFF2-40B4-BE49-F238E27FC236}">
                <a16:creationId xmlns:a16="http://schemas.microsoft.com/office/drawing/2014/main" id="{5E803296-C5CE-6B44-B1E7-3B2F982CBC62}"/>
              </a:ext>
            </a:extLst>
          </p:cNvPr>
          <p:cNvSpPr/>
          <p:nvPr userDrawn="1"/>
        </p:nvSpPr>
        <p:spPr>
          <a:xfrm>
            <a:off x="418160"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ounded Rectangle 95">
            <a:extLst>
              <a:ext uri="{FF2B5EF4-FFF2-40B4-BE49-F238E27FC236}">
                <a16:creationId xmlns:a16="http://schemas.microsoft.com/office/drawing/2014/main" id="{3BD0B889-8527-9041-B358-594545046F04}"/>
              </a:ext>
            </a:extLst>
          </p:cNvPr>
          <p:cNvSpPr/>
          <p:nvPr userDrawn="1"/>
        </p:nvSpPr>
        <p:spPr>
          <a:xfrm>
            <a:off x="3374938"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2268EB97-45F8-B343-B503-E0FC380655FC}"/>
              </a:ext>
            </a:extLst>
          </p:cNvPr>
          <p:cNvSpPr txBox="1"/>
          <p:nvPr userDrawn="1"/>
        </p:nvSpPr>
        <p:spPr>
          <a:xfrm>
            <a:off x="787049" y="5497848"/>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Connect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LinkedIn @GU Nurses CONNECT</a:t>
            </a:r>
          </a:p>
        </p:txBody>
      </p:sp>
      <p:sp>
        <p:nvSpPr>
          <p:cNvPr id="98" name="TextBox 97">
            <a:extLst>
              <a:ext uri="{FF2B5EF4-FFF2-40B4-BE49-F238E27FC236}">
                <a16:creationId xmlns:a16="http://schemas.microsoft.com/office/drawing/2014/main" id="{417B239F-6BE6-9D4A-9ADD-099EB1028BD0}"/>
              </a:ext>
            </a:extLst>
          </p:cNvPr>
          <p:cNvSpPr txBox="1"/>
          <p:nvPr userDrawn="1"/>
        </p:nvSpPr>
        <p:spPr>
          <a:xfrm>
            <a:off x="3795912" y="5497848"/>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Watch on</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Vimeo @GU Nurses CONNECT</a:t>
            </a:r>
          </a:p>
        </p:txBody>
      </p:sp>
      <p:sp>
        <p:nvSpPr>
          <p:cNvPr id="99" name="Rectangle 98">
            <a:hlinkClick r:id="rId6"/>
            <a:extLst>
              <a:ext uri="{FF2B5EF4-FFF2-40B4-BE49-F238E27FC236}">
                <a16:creationId xmlns:a16="http://schemas.microsoft.com/office/drawing/2014/main" id="{65D2E73D-2CB5-5A46-BBAF-029E47325CBD}"/>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0" name="Rectangle 99">
            <a:hlinkClick r:id="rId7"/>
            <a:extLst>
              <a:ext uri="{FF2B5EF4-FFF2-40B4-BE49-F238E27FC236}">
                <a16:creationId xmlns:a16="http://schemas.microsoft.com/office/drawing/2014/main" id="{B57CFF9B-6A5C-BD4D-AF50-FBB04BD13422}"/>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1" name="Rectangle 100">
            <a:hlinkClick r:id="rId8"/>
            <a:extLst>
              <a:ext uri="{FF2B5EF4-FFF2-40B4-BE49-F238E27FC236}">
                <a16:creationId xmlns:a16="http://schemas.microsoft.com/office/drawing/2014/main" id="{DE548D93-61C1-5E45-81F2-911C298B6873}"/>
              </a:ext>
            </a:extLst>
          </p:cNvPr>
          <p:cNvSpPr/>
          <p:nvPr userDrawn="1"/>
        </p:nvSpPr>
        <p:spPr>
          <a:xfrm>
            <a:off x="403163" y="5505186"/>
            <a:ext cx="279061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2" name="Rounded Rectangle 101">
            <a:extLst>
              <a:ext uri="{FF2B5EF4-FFF2-40B4-BE49-F238E27FC236}">
                <a16:creationId xmlns:a16="http://schemas.microsoft.com/office/drawing/2014/main" id="{0F307459-F72C-C74C-A689-08DC761A6244}"/>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A1E2FE8C-AC3E-EC47-9867-9BFA114290CE}"/>
              </a:ext>
            </a:extLst>
          </p:cNvPr>
          <p:cNvSpPr txBox="1"/>
          <p:nvPr userDrawn="1"/>
        </p:nvSpPr>
        <p:spPr>
          <a:xfrm>
            <a:off x="805458" y="6013567"/>
            <a:ext cx="2388316" cy="424732"/>
          </a:xfrm>
          <a:prstGeom prst="rect">
            <a:avLst/>
          </a:prstGeom>
          <a:noFill/>
          <a:ln>
            <a:noFill/>
          </a:ln>
        </p:spPr>
        <p:txBody>
          <a:bodyPr wrap="square" rtlCol="0">
            <a:spAutoFit/>
          </a:bodyPr>
          <a:lstStyle/>
          <a:p>
            <a:pPr>
              <a:lnSpc>
                <a:spcPct val="90000"/>
              </a:lnSpc>
            </a:pPr>
            <a:r>
              <a:rPr lang="en-GB" sz="1000" b="1" dirty="0">
                <a:solidFill>
                  <a:schemeClr val="tx2"/>
                </a:solidFill>
                <a:ea typeface="Aileron" charset="0"/>
                <a:cs typeface="PT Sans Narrow"/>
              </a:rPr>
              <a:t>Visit us at</a:t>
            </a:r>
          </a:p>
          <a:p>
            <a:pPr>
              <a:lnSpc>
                <a:spcPct val="90000"/>
              </a:lnSpc>
            </a:pPr>
            <a:r>
              <a:rPr lang="en-GB" sz="1400" dirty="0">
                <a:solidFill>
                  <a:schemeClr val="tx2"/>
                </a:solidFill>
                <a:ea typeface="Aileron" charset="0"/>
                <a:cs typeface="PT Sans Narrow"/>
              </a:rPr>
              <a:t>gunursesconnect.cor2ed.com</a:t>
            </a:r>
          </a:p>
        </p:txBody>
      </p:sp>
      <p:sp>
        <p:nvSpPr>
          <p:cNvPr id="104" name="Rectangle 103">
            <a:hlinkClick r:id="rId9"/>
            <a:extLst>
              <a:ext uri="{FF2B5EF4-FFF2-40B4-BE49-F238E27FC236}">
                <a16:creationId xmlns:a16="http://schemas.microsoft.com/office/drawing/2014/main" id="{41AD03D9-5C82-4246-A91F-2E3E5B587EC1}"/>
              </a:ext>
            </a:extLst>
          </p:cNvPr>
          <p:cNvSpPr/>
          <p:nvPr userDrawn="1"/>
        </p:nvSpPr>
        <p:spPr>
          <a:xfrm>
            <a:off x="403162" y="6018060"/>
            <a:ext cx="2702923"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5" name="TextBox 104">
            <a:extLst>
              <a:ext uri="{FF2B5EF4-FFF2-40B4-BE49-F238E27FC236}">
                <a16:creationId xmlns:a16="http://schemas.microsoft.com/office/drawing/2014/main" id="{D667FEFD-3109-A94B-A4A0-95D24EF8C36B}"/>
              </a:ext>
            </a:extLst>
          </p:cNvPr>
          <p:cNvSpPr txBox="1"/>
          <p:nvPr userDrawn="1"/>
        </p:nvSpPr>
        <p:spPr>
          <a:xfrm>
            <a:off x="3795725" y="6013567"/>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Twitter @</a:t>
            </a:r>
            <a:r>
              <a:rPr lang="en-GB" sz="1400" dirty="0" err="1">
                <a:solidFill>
                  <a:schemeClr val="tx2"/>
                </a:solidFill>
                <a:ea typeface="Aileron" charset="0"/>
                <a:cs typeface="PT Sans Narrow"/>
              </a:rPr>
              <a:t>gunursesconnect</a:t>
            </a:r>
            <a:endParaRPr lang="en-GB" sz="1400" dirty="0">
              <a:solidFill>
                <a:schemeClr val="tx2"/>
              </a:solidFill>
              <a:ea typeface="Aileron" charset="0"/>
              <a:cs typeface="PT Sans Narrow"/>
            </a:endParaRPr>
          </a:p>
        </p:txBody>
      </p:sp>
      <p:sp>
        <p:nvSpPr>
          <p:cNvPr id="106" name="Rectangle 105">
            <a:hlinkClick r:id="rId10"/>
            <a:extLst>
              <a:ext uri="{FF2B5EF4-FFF2-40B4-BE49-F238E27FC236}">
                <a16:creationId xmlns:a16="http://schemas.microsoft.com/office/drawing/2014/main" id="{57817C98-19A5-C24A-B9C8-5CA0C30FE3E2}"/>
              </a:ext>
            </a:extLst>
          </p:cNvPr>
          <p:cNvSpPr/>
          <p:nvPr userDrawn="1"/>
        </p:nvSpPr>
        <p:spPr>
          <a:xfrm>
            <a:off x="3355213" y="6037869"/>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7" name="Rounded Rectangle 106">
            <a:extLst>
              <a:ext uri="{FF2B5EF4-FFF2-40B4-BE49-F238E27FC236}">
                <a16:creationId xmlns:a16="http://schemas.microsoft.com/office/drawing/2014/main" id="{CA04913D-2005-6F41-827E-246D70185034}"/>
              </a:ext>
            </a:extLst>
          </p:cNvPr>
          <p:cNvSpPr/>
          <p:nvPr userDrawn="1"/>
        </p:nvSpPr>
        <p:spPr>
          <a:xfrm>
            <a:off x="3379368"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a:hlinkClick r:id="rId11"/>
            <a:extLst>
              <a:ext uri="{FF2B5EF4-FFF2-40B4-BE49-F238E27FC236}">
                <a16:creationId xmlns:a16="http://schemas.microsoft.com/office/drawing/2014/main" id="{23B4A984-F97F-034C-BDFE-7446EDD6A11F}"/>
              </a:ext>
            </a:extLst>
          </p:cNvPr>
          <p:cNvSpPr/>
          <p:nvPr userDrawn="1"/>
        </p:nvSpPr>
        <p:spPr>
          <a:xfrm>
            <a:off x="3335387" y="5512132"/>
            <a:ext cx="236229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09" name="Picture 2" descr="Linkedin logo logo website icon - Popular Social Media Flat">
            <a:extLst>
              <a:ext uri="{FF2B5EF4-FFF2-40B4-BE49-F238E27FC236}">
                <a16:creationId xmlns:a16="http://schemas.microsoft.com/office/drawing/2014/main" id="{DB4386FB-ACD7-0240-870A-2610FDF2FD88}"/>
              </a:ext>
            </a:extLst>
          </p:cNvPr>
          <p:cNvPicPr>
            <a:picLocks noChangeAspect="1" noChangeArrowheads="1"/>
          </p:cNvPicPr>
          <p:nvPr userDrawn="1"/>
        </p:nvPicPr>
        <p:blipFill>
          <a:blip r:embed="rId12">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110" name="Graphic 109" descr="World">
            <a:extLst>
              <a:ext uri="{FF2B5EF4-FFF2-40B4-BE49-F238E27FC236}">
                <a16:creationId xmlns:a16="http://schemas.microsoft.com/office/drawing/2014/main" id="{84CCAC45-A37D-F146-980D-CBCCF2B9A52D}"/>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pic>
        <p:nvPicPr>
          <p:cNvPr id="111" name="Picture 4" descr="Vimeo Icon Logo - Free vector graphic on Pixabay">
            <a:extLst>
              <a:ext uri="{FF2B5EF4-FFF2-40B4-BE49-F238E27FC236}">
                <a16:creationId xmlns:a16="http://schemas.microsoft.com/office/drawing/2014/main" id="{5430F43F-0D7A-5F46-9501-2E3F92F29B8B}"/>
              </a:ext>
            </a:extLst>
          </p:cNvPr>
          <p:cNvPicPr>
            <a:picLocks noChangeAspect="1" noChangeArrowheads="1"/>
          </p:cNvPicPr>
          <p:nvPr userDrawn="1"/>
        </p:nvPicPr>
        <p:blipFill>
          <a:blip r:embed="rId15">
            <a:biLevel thresh="25000"/>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82534" y="542493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Free White Twitter Icon - Download White Twitter Icon">
            <a:extLst>
              <a:ext uri="{FF2B5EF4-FFF2-40B4-BE49-F238E27FC236}">
                <a16:creationId xmlns:a16="http://schemas.microsoft.com/office/drawing/2014/main" id="{C4950CCB-3B88-4D40-ABEB-B052560A77B3}"/>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417654"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308160EE-03A3-574F-9436-5EAFA7FB79AC}"/>
              </a:ext>
            </a:extLst>
          </p:cNvPr>
          <p:cNvPicPr>
            <a:picLocks noChangeAspect="1"/>
          </p:cNvPicPr>
          <p:nvPr userDrawn="1"/>
        </p:nvPicPr>
        <p:blipFill rotWithShape="1">
          <a:blip r:embed="rId18"/>
          <a:srcRect t="14145" r="9848" b="7550"/>
          <a:stretch/>
        </p:blipFill>
        <p:spPr>
          <a:xfrm>
            <a:off x="6080149" y="-1"/>
            <a:ext cx="6111851" cy="6858001"/>
          </a:xfrm>
          <a:prstGeom prst="rect">
            <a:avLst/>
          </a:prstGeom>
        </p:spPr>
      </p:pic>
      <p:pic>
        <p:nvPicPr>
          <p:cNvPr id="42" name="Picture 41">
            <a:extLst>
              <a:ext uri="{FF2B5EF4-FFF2-40B4-BE49-F238E27FC236}">
                <a16:creationId xmlns:a16="http://schemas.microsoft.com/office/drawing/2014/main" id="{E05BB4EB-0927-FB42-91C0-8A50133925ED}"/>
              </a:ext>
            </a:extLst>
          </p:cNvPr>
          <p:cNvPicPr>
            <a:picLocks noChangeAspect="1"/>
          </p:cNvPicPr>
          <p:nvPr userDrawn="1"/>
        </p:nvPicPr>
        <p:blipFill>
          <a:blip r:embed="rId19"/>
          <a:stretch>
            <a:fillRect/>
          </a:stretch>
        </p:blipFill>
        <p:spPr>
          <a:xfrm>
            <a:off x="407930" y="685294"/>
            <a:ext cx="2275840" cy="881888"/>
          </a:xfrm>
          <a:prstGeom prst="rect">
            <a:avLst/>
          </a:prstGeom>
        </p:spPr>
      </p:pic>
    </p:spTree>
  </p:cSld>
  <p:clrMapOvr>
    <a:masterClrMapping/>
  </p:clrMapOvr>
  <p:transition>
    <p:fade/>
  </p:transition>
  <p:extLst>
    <p:ext uri="{DCECCB84-F9BA-43D5-87BE-67443E8EF086}">
      <p15:sldGuideLst xmlns:p15="http://schemas.microsoft.com/office/powerpoint/2012/main">
        <p15:guide id="1" pos="27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bg>
      <p:bgPr>
        <a:solidFill>
          <a:schemeClr val="accent1">
            <a:lumMod val="20000"/>
            <a:lumOff val="80000"/>
            <a:alpha val="7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71AF6F-2F97-E946-85EE-E9DA26E44FD1}"/>
              </a:ext>
            </a:extLst>
          </p:cNvPr>
          <p:cNvPicPr>
            <a:picLocks noChangeAspect="1"/>
          </p:cNvPicPr>
          <p:nvPr userDrawn="1"/>
        </p:nvPicPr>
        <p:blipFill rotWithShape="1">
          <a:blip r:embed="rId2">
            <a:alphaModFix amt="20000"/>
          </a:blip>
          <a:srcRect t="3569" r="69742" b="21505"/>
          <a:stretch/>
        </p:blipFill>
        <p:spPr>
          <a:xfrm>
            <a:off x="3267725" y="648586"/>
            <a:ext cx="5656551" cy="54277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5"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bg>
      <p:bgPr>
        <a:solidFill>
          <a:schemeClr val="accent1">
            <a:lumMod val="20000"/>
            <a:lumOff val="80000"/>
            <a:alpha val="70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8F5FA37-9862-4B4D-BA1B-59E815658F6B}"/>
              </a:ext>
            </a:extLst>
          </p:cNvPr>
          <p:cNvPicPr>
            <a:picLocks noChangeAspect="1"/>
          </p:cNvPicPr>
          <p:nvPr userDrawn="1"/>
        </p:nvPicPr>
        <p:blipFill rotWithShape="1">
          <a:blip r:embed="rId2">
            <a:alphaModFix amt="20000"/>
          </a:blip>
          <a:srcRect t="3569" r="69742" b="21505"/>
          <a:stretch/>
        </p:blipFill>
        <p:spPr>
          <a:xfrm>
            <a:off x="3267725" y="648586"/>
            <a:ext cx="5656551" cy="54277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7"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58823E33-A8A5-6D44-A677-BCC2C15CE83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483783C9-4323-6747-8FD8-E56C757F490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47C00BCC-CDB0-1747-9839-2B0BC92369C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300"/>
              </a:spcBef>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638D6C52-376B-EC4D-A102-C2D5ACBD778F}"/>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8" name="Picture 7">
            <a:extLst>
              <a:ext uri="{FF2B5EF4-FFF2-40B4-BE49-F238E27FC236}">
                <a16:creationId xmlns:a16="http://schemas.microsoft.com/office/drawing/2014/main" id="{813ACEF7-6E8A-2944-BB44-9A8C32E342A9}"/>
              </a:ext>
            </a:extLst>
          </p:cNvPr>
          <p:cNvPicPr>
            <a:picLocks noChangeAspect="1"/>
          </p:cNvPicPr>
          <p:nvPr userDrawn="1"/>
        </p:nvPicPr>
        <p:blipFill>
          <a:blip r:embed="rId15"/>
          <a:stretch>
            <a:fillRect/>
          </a:stretch>
        </p:blipFill>
        <p:spPr>
          <a:xfrm>
            <a:off x="9901548" y="309572"/>
            <a:ext cx="1788160" cy="6929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300" userDrawn="1">
          <p15:clr>
            <a:srgbClr val="F26B43"/>
          </p15:clr>
        </p15:guide>
        <p15:guide id="4" orient="horz" pos="21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mdanderson.org/patients-family/life-after-cancer/social-emotional-impacts.html"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www.cancer.gov/about-cancer/managing-care/track-care-costs/financial-toxicity-pdq"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uroweb.org/guideline/prostate-cancer/" TargetMode="External"/><Relationship Id="rId2" Type="http://schemas.openxmlformats.org/officeDocument/2006/relationships/hyperlink" Target="http://www.nccn.org/professionals/physician_gls/pdf/prostate.pdf"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vimeo.com/channels/nursesconnect" TargetMode="External"/><Relationship Id="rId3" Type="http://schemas.openxmlformats.org/officeDocument/2006/relationships/hyperlink" Target="https://twitter.com/gunursesconnect" TargetMode="External"/><Relationship Id="rId7" Type="http://schemas.openxmlformats.org/officeDocument/2006/relationships/hyperlink" Target="https://gunursesconnect.cor2ed.com/" TargetMode="External"/><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vimeo.com/channels/gunursesconnect" TargetMode="External"/><Relationship Id="rId11" Type="http://schemas.openxmlformats.org/officeDocument/2006/relationships/hyperlink" Target="https://twitter.com/nursesconnect" TargetMode="External"/><Relationship Id="rId5" Type="http://schemas.openxmlformats.org/officeDocument/2006/relationships/hyperlink" Target="mailto:sam.brightwell@cor2ed.com" TargetMode="External"/><Relationship Id="rId10" Type="http://schemas.openxmlformats.org/officeDocument/2006/relationships/image" Target="../media/image20.png"/><Relationship Id="rId4" Type="http://schemas.openxmlformats.org/officeDocument/2006/relationships/hyperlink" Target="https://www.linkedin.com/company/gu-nurses-connect" TargetMode="External"/><Relationship Id="rId9" Type="http://schemas.openxmlformats.org/officeDocument/2006/relationships/hyperlink" Target="https://www.linkedin.com/company/40845750" TargetMode="External"/><Relationship Id="rId1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uconnect.info/"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93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645F3B-761A-0841-A4CA-DEACBE6042EC}"/>
              </a:ext>
            </a:extLst>
          </p:cNvPr>
          <p:cNvSpPr>
            <a:spLocks noGrp="1"/>
          </p:cNvSpPr>
          <p:nvPr>
            <p:ph type="title"/>
          </p:nvPr>
        </p:nvSpPr>
        <p:spPr>
          <a:xfrm>
            <a:off x="609600" y="1093509"/>
            <a:ext cx="10972800" cy="2347275"/>
          </a:xfrm>
        </p:spPr>
        <p:txBody>
          <a:bodyPr/>
          <a:lstStyle/>
          <a:p>
            <a:r>
              <a:rPr lang="en-GB" dirty="0"/>
              <a:t>THE GUIDE COMMUNICATION</a:t>
            </a:r>
            <a:br>
              <a:rPr lang="en-GB" dirty="0"/>
            </a:br>
            <a:r>
              <a:rPr lang="en-GB" dirty="0"/>
              <a:t>FRAMEWORK</a:t>
            </a:r>
            <a:endParaRPr lang="en-US" dirty="0"/>
          </a:p>
        </p:txBody>
      </p:sp>
      <p:sp>
        <p:nvSpPr>
          <p:cNvPr id="2" name="Slide Number Placeholder 1">
            <a:extLst>
              <a:ext uri="{FF2B5EF4-FFF2-40B4-BE49-F238E27FC236}">
                <a16:creationId xmlns:a16="http://schemas.microsoft.com/office/drawing/2014/main" id="{C4B5820F-1918-AC45-8E6A-333AA6962905}"/>
              </a:ext>
            </a:extLst>
          </p:cNvPr>
          <p:cNvSpPr>
            <a:spLocks noGrp="1"/>
          </p:cNvSpPr>
          <p:nvPr>
            <p:ph type="sldNum" sz="quarter" idx="4"/>
          </p:nvPr>
        </p:nvSpPr>
        <p:spPr/>
        <p:txBody>
          <a:bodyPr/>
          <a:lstStyle/>
          <a:p>
            <a:fld id="{0D96AEAA-1200-4AE0-A0EE-A86471556B51}" type="slidenum">
              <a:rPr lang="en-GB" smtClean="0"/>
              <a:t>10</a:t>
            </a:fld>
            <a:endParaRPr lang="en-GB"/>
          </a:p>
        </p:txBody>
      </p:sp>
      <p:sp>
        <p:nvSpPr>
          <p:cNvPr id="7" name="Round Same Side Corner Rectangle 6">
            <a:extLst>
              <a:ext uri="{FF2B5EF4-FFF2-40B4-BE49-F238E27FC236}">
                <a16:creationId xmlns:a16="http://schemas.microsoft.com/office/drawing/2014/main" id="{08BA657A-8D3D-A241-BB74-FFE3CD64ADFB}"/>
              </a:ext>
            </a:extLst>
          </p:cNvPr>
          <p:cNvSpPr/>
          <p:nvPr/>
        </p:nvSpPr>
        <p:spPr>
          <a:xfrm rot="5400000">
            <a:off x="69040" y="1901934"/>
            <a:ext cx="819359" cy="95744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CE1553-CA97-0648-ABB1-40165D9D73A9}"/>
              </a:ext>
            </a:extLst>
          </p:cNvPr>
          <p:cNvSpPr txBox="1"/>
          <p:nvPr/>
        </p:nvSpPr>
        <p:spPr>
          <a:xfrm>
            <a:off x="169660" y="1857081"/>
            <a:ext cx="670376"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G</a:t>
            </a:r>
          </a:p>
        </p:txBody>
      </p:sp>
      <p:sp>
        <p:nvSpPr>
          <p:cNvPr id="11" name="Round Same Side Corner Rectangle 10">
            <a:extLst>
              <a:ext uri="{FF2B5EF4-FFF2-40B4-BE49-F238E27FC236}">
                <a16:creationId xmlns:a16="http://schemas.microsoft.com/office/drawing/2014/main" id="{859C555F-7614-F746-B73E-4A33606BB976}"/>
              </a:ext>
            </a:extLst>
          </p:cNvPr>
          <p:cNvSpPr/>
          <p:nvPr/>
        </p:nvSpPr>
        <p:spPr>
          <a:xfrm rot="5400000">
            <a:off x="69040" y="3773154"/>
            <a:ext cx="819359" cy="95744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E70E50-FD51-944E-92D0-E75732A22C64}"/>
              </a:ext>
            </a:extLst>
          </p:cNvPr>
          <p:cNvSpPr txBox="1"/>
          <p:nvPr/>
        </p:nvSpPr>
        <p:spPr>
          <a:xfrm>
            <a:off x="315533" y="3728301"/>
            <a:ext cx="378630"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I</a:t>
            </a:r>
          </a:p>
        </p:txBody>
      </p:sp>
      <p:sp>
        <p:nvSpPr>
          <p:cNvPr id="14" name="Round Same Side Corner Rectangle 13">
            <a:extLst>
              <a:ext uri="{FF2B5EF4-FFF2-40B4-BE49-F238E27FC236}">
                <a16:creationId xmlns:a16="http://schemas.microsoft.com/office/drawing/2014/main" id="{7318FD3E-042E-9B4A-933B-9A594E4CAB61}"/>
              </a:ext>
            </a:extLst>
          </p:cNvPr>
          <p:cNvSpPr/>
          <p:nvPr/>
        </p:nvSpPr>
        <p:spPr>
          <a:xfrm rot="5400000">
            <a:off x="69038" y="4708763"/>
            <a:ext cx="819359" cy="957444"/>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23BE4C0-6E11-B341-99AE-422916238E89}"/>
              </a:ext>
            </a:extLst>
          </p:cNvPr>
          <p:cNvSpPr txBox="1"/>
          <p:nvPr/>
        </p:nvSpPr>
        <p:spPr>
          <a:xfrm>
            <a:off x="169660" y="4663911"/>
            <a:ext cx="670376"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D</a:t>
            </a:r>
          </a:p>
        </p:txBody>
      </p:sp>
      <p:sp>
        <p:nvSpPr>
          <p:cNvPr id="17" name="Round Same Side Corner Rectangle 16">
            <a:extLst>
              <a:ext uri="{FF2B5EF4-FFF2-40B4-BE49-F238E27FC236}">
                <a16:creationId xmlns:a16="http://schemas.microsoft.com/office/drawing/2014/main" id="{96D56DD5-83B0-EE43-B378-C3056031ABA6}"/>
              </a:ext>
            </a:extLst>
          </p:cNvPr>
          <p:cNvSpPr/>
          <p:nvPr/>
        </p:nvSpPr>
        <p:spPr>
          <a:xfrm rot="5400000">
            <a:off x="69040" y="5644374"/>
            <a:ext cx="819359" cy="95744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DCB4A08-2E9D-AC46-A247-B09953D95A62}"/>
              </a:ext>
            </a:extLst>
          </p:cNvPr>
          <p:cNvSpPr txBox="1"/>
          <p:nvPr/>
        </p:nvSpPr>
        <p:spPr>
          <a:xfrm>
            <a:off x="224963" y="5599521"/>
            <a:ext cx="559770"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E</a:t>
            </a:r>
          </a:p>
        </p:txBody>
      </p:sp>
      <p:sp>
        <p:nvSpPr>
          <p:cNvPr id="20" name="Round Same Side Corner Rectangle 19">
            <a:extLst>
              <a:ext uri="{FF2B5EF4-FFF2-40B4-BE49-F238E27FC236}">
                <a16:creationId xmlns:a16="http://schemas.microsoft.com/office/drawing/2014/main" id="{610607F5-2BFF-DC4C-8B22-011AB2CBF50B}"/>
              </a:ext>
            </a:extLst>
          </p:cNvPr>
          <p:cNvSpPr/>
          <p:nvPr/>
        </p:nvSpPr>
        <p:spPr>
          <a:xfrm rot="5400000">
            <a:off x="69039" y="2837544"/>
            <a:ext cx="819359" cy="957442"/>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BB700AA-0D9E-C04A-A8B6-A760ED9D98D1}"/>
              </a:ext>
            </a:extLst>
          </p:cNvPr>
          <p:cNvSpPr txBox="1"/>
          <p:nvPr/>
        </p:nvSpPr>
        <p:spPr>
          <a:xfrm>
            <a:off x="165653" y="2792691"/>
            <a:ext cx="678391"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U</a:t>
            </a:r>
          </a:p>
        </p:txBody>
      </p:sp>
      <p:sp>
        <p:nvSpPr>
          <p:cNvPr id="24" name="Title 2">
            <a:extLst>
              <a:ext uri="{FF2B5EF4-FFF2-40B4-BE49-F238E27FC236}">
                <a16:creationId xmlns:a16="http://schemas.microsoft.com/office/drawing/2014/main" id="{C766B672-CC3C-434F-A82A-8BE5142DEAD5}"/>
              </a:ext>
            </a:extLst>
          </p:cNvPr>
          <p:cNvSpPr txBox="1">
            <a:spLocks/>
          </p:cNvSpPr>
          <p:nvPr/>
        </p:nvSpPr>
        <p:spPr>
          <a:xfrm>
            <a:off x="619200" y="246566"/>
            <a:ext cx="8740800" cy="807285"/>
          </a:xfrm>
          <a:prstGeom prst="rect">
            <a:avLst/>
          </a:prstGeom>
        </p:spPr>
        <p:txBody>
          <a:bodyPr vert="horz" lIns="0" tIns="0" rIns="0" bIns="0" rtlCol="0" anchor="t" anchorCtr="0">
            <a:normAutofit/>
          </a:bodyPr>
          <a:lstStyle>
            <a:lvl1pPr algn="ctr" defTabSz="457200" rtl="0" eaLnBrk="1" latinLnBrk="0" hangingPunct="1">
              <a:spcBef>
                <a:spcPct val="0"/>
              </a:spcBef>
              <a:buNone/>
              <a:defRPr sz="4000" b="1" i="0" kern="1200" cap="all" spc="100" baseline="0">
                <a:solidFill>
                  <a:schemeClr val="bg1"/>
                </a:solidFill>
                <a:latin typeface="+mj-lt"/>
                <a:ea typeface="Verdana" panose="020B0604030504040204" pitchFamily="34" charset="0"/>
                <a:cs typeface="Verdana" panose="020B0604030504040204" pitchFamily="34" charset="0"/>
              </a:defRPr>
            </a:lvl1pPr>
          </a:lstStyle>
          <a:p>
            <a:pPr algn="l"/>
            <a:r>
              <a:rPr lang="en-GB" dirty="0" err="1"/>
              <a:t>StEP</a:t>
            </a:r>
            <a:r>
              <a:rPr lang="en-GB" dirty="0"/>
              <a:t> 5</a:t>
            </a:r>
          </a:p>
        </p:txBody>
      </p:sp>
      <p:sp>
        <p:nvSpPr>
          <p:cNvPr id="25" name="TextBox 24">
            <a:extLst>
              <a:ext uri="{FF2B5EF4-FFF2-40B4-BE49-F238E27FC236}">
                <a16:creationId xmlns:a16="http://schemas.microsoft.com/office/drawing/2014/main" id="{EE72F931-AD9F-1B4F-BA4A-25650D3F156D}"/>
              </a:ext>
            </a:extLst>
          </p:cNvPr>
          <p:cNvSpPr txBox="1"/>
          <p:nvPr/>
        </p:nvSpPr>
        <p:spPr>
          <a:xfrm>
            <a:off x="1283074" y="5875089"/>
            <a:ext cx="7568695" cy="535531"/>
          </a:xfrm>
          <a:prstGeom prst="rect">
            <a:avLst/>
          </a:prstGeom>
          <a:noFill/>
        </p:spPr>
        <p:txBody>
          <a:bodyPr wrap="square" lIns="0" rtlCol="0">
            <a:spAutoFit/>
          </a:bodyPr>
          <a:lstStyle/>
          <a:p>
            <a:pPr>
              <a:lnSpc>
                <a:spcPct val="90000"/>
              </a:lnSpc>
            </a:pPr>
            <a:r>
              <a:rPr lang="en-US" sz="3200" b="1" dirty="0">
                <a:solidFill>
                  <a:schemeClr val="bg1"/>
                </a:solidFill>
                <a:latin typeface="Calibri" panose="020F0502020204030204" pitchFamily="34" charset="0"/>
                <a:ea typeface="Aileron" charset="0"/>
                <a:cs typeface="Calibri" panose="020F0502020204030204" pitchFamily="34" charset="0"/>
              </a:rPr>
              <a:t>EMPOWER THE PATIENT</a:t>
            </a:r>
          </a:p>
        </p:txBody>
      </p:sp>
      <p:sp>
        <p:nvSpPr>
          <p:cNvPr id="26" name="Round Same Side Corner Rectangle 25">
            <a:extLst>
              <a:ext uri="{FF2B5EF4-FFF2-40B4-BE49-F238E27FC236}">
                <a16:creationId xmlns:a16="http://schemas.microsoft.com/office/drawing/2014/main" id="{3B2E27BC-95E8-4749-985C-C077C7E7351E}"/>
              </a:ext>
            </a:extLst>
          </p:cNvPr>
          <p:cNvSpPr/>
          <p:nvPr/>
        </p:nvSpPr>
        <p:spPr>
          <a:xfrm rot="16200000" flipH="1">
            <a:off x="11763951" y="3815200"/>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D9FFD30-1A68-CB4E-B2F2-5322B2AA6164}"/>
              </a:ext>
            </a:extLst>
          </p:cNvPr>
          <p:cNvSpPr txBox="1"/>
          <p:nvPr/>
        </p:nvSpPr>
        <p:spPr>
          <a:xfrm>
            <a:off x="11857245" y="3820344"/>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G</a:t>
            </a:r>
          </a:p>
        </p:txBody>
      </p:sp>
      <p:sp>
        <p:nvSpPr>
          <p:cNvPr id="28" name="Round Same Side Corner Rectangle 27">
            <a:extLst>
              <a:ext uri="{FF2B5EF4-FFF2-40B4-BE49-F238E27FC236}">
                <a16:creationId xmlns:a16="http://schemas.microsoft.com/office/drawing/2014/main" id="{BDE02FD6-E864-F04E-A5D9-A5E472B32C7D}"/>
              </a:ext>
            </a:extLst>
          </p:cNvPr>
          <p:cNvSpPr/>
          <p:nvPr/>
        </p:nvSpPr>
        <p:spPr>
          <a:xfrm rot="16200000" flipH="1">
            <a:off x="11763951" y="4209694"/>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8D37C28-07CE-4244-824A-3DF5DFC25570}"/>
              </a:ext>
            </a:extLst>
          </p:cNvPr>
          <p:cNvSpPr txBox="1"/>
          <p:nvPr/>
        </p:nvSpPr>
        <p:spPr>
          <a:xfrm>
            <a:off x="11854840" y="4214838"/>
            <a:ext cx="24686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U</a:t>
            </a:r>
          </a:p>
        </p:txBody>
      </p:sp>
      <p:sp>
        <p:nvSpPr>
          <p:cNvPr id="30" name="Round Same Side Corner Rectangle 29">
            <a:extLst>
              <a:ext uri="{FF2B5EF4-FFF2-40B4-BE49-F238E27FC236}">
                <a16:creationId xmlns:a16="http://schemas.microsoft.com/office/drawing/2014/main" id="{FF866DE8-2672-474A-B1F1-48F989DF37E2}"/>
              </a:ext>
            </a:extLst>
          </p:cNvPr>
          <p:cNvSpPr/>
          <p:nvPr/>
        </p:nvSpPr>
        <p:spPr>
          <a:xfrm rot="16200000" flipH="1">
            <a:off x="11763951" y="4604188"/>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14191F0-70F5-D34E-8D48-2933E0742188}"/>
              </a:ext>
            </a:extLst>
          </p:cNvPr>
          <p:cNvSpPr txBox="1"/>
          <p:nvPr/>
        </p:nvSpPr>
        <p:spPr>
          <a:xfrm>
            <a:off x="11930181" y="4609332"/>
            <a:ext cx="96180"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I</a:t>
            </a:r>
          </a:p>
        </p:txBody>
      </p:sp>
      <p:sp>
        <p:nvSpPr>
          <p:cNvPr id="32" name="Round Same Side Corner Rectangle 31">
            <a:extLst>
              <a:ext uri="{FF2B5EF4-FFF2-40B4-BE49-F238E27FC236}">
                <a16:creationId xmlns:a16="http://schemas.microsoft.com/office/drawing/2014/main" id="{74E84DF9-8D41-0043-9C6D-A5AA44A1F5EE}"/>
              </a:ext>
            </a:extLst>
          </p:cNvPr>
          <p:cNvSpPr/>
          <p:nvPr/>
        </p:nvSpPr>
        <p:spPr>
          <a:xfrm rot="16200000" flipH="1">
            <a:off x="11763951" y="4998682"/>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F00385C-36A3-E14D-B7E4-78BFE8451A7F}"/>
              </a:ext>
            </a:extLst>
          </p:cNvPr>
          <p:cNvSpPr txBox="1"/>
          <p:nvPr/>
        </p:nvSpPr>
        <p:spPr>
          <a:xfrm>
            <a:off x="11857245" y="5003826"/>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D</a:t>
            </a:r>
          </a:p>
        </p:txBody>
      </p:sp>
      <p:sp>
        <p:nvSpPr>
          <p:cNvPr id="34" name="Round Same Side Corner Rectangle 33">
            <a:extLst>
              <a:ext uri="{FF2B5EF4-FFF2-40B4-BE49-F238E27FC236}">
                <a16:creationId xmlns:a16="http://schemas.microsoft.com/office/drawing/2014/main" id="{53C1B8CB-7B6A-304F-B508-3E9BAE010659}"/>
              </a:ext>
            </a:extLst>
          </p:cNvPr>
          <p:cNvSpPr/>
          <p:nvPr/>
        </p:nvSpPr>
        <p:spPr>
          <a:xfrm rot="16200000" flipH="1">
            <a:off x="11763951" y="5393175"/>
            <a:ext cx="371536" cy="493336"/>
          </a:xfrm>
          <a:prstGeom prst="round2SameRect">
            <a:avLst>
              <a:gd name="adj1" fmla="val 47701"/>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F40C72B-9AF0-1443-94A3-35182C28F4DD}"/>
              </a:ext>
            </a:extLst>
          </p:cNvPr>
          <p:cNvSpPr txBox="1"/>
          <p:nvPr/>
        </p:nvSpPr>
        <p:spPr>
          <a:xfrm>
            <a:off x="11884496" y="5398319"/>
            <a:ext cx="187551"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E</a:t>
            </a:r>
          </a:p>
        </p:txBody>
      </p:sp>
    </p:spTree>
    <p:extLst>
      <p:ext uri="{BB962C8B-B14F-4D97-AF65-F5344CB8AC3E}">
        <p14:creationId xmlns:p14="http://schemas.microsoft.com/office/powerpoint/2010/main" val="81894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830B6-31AC-4B8D-89B5-69EFB66DC34F}"/>
              </a:ext>
            </a:extLst>
          </p:cNvPr>
          <p:cNvSpPr>
            <a:spLocks noGrp="1"/>
          </p:cNvSpPr>
          <p:nvPr>
            <p:ph sz="quarter" idx="12"/>
          </p:nvPr>
        </p:nvSpPr>
        <p:spPr/>
        <p:txBody>
          <a:bodyPr/>
          <a:lstStyle/>
          <a:p>
            <a:r>
              <a:rPr lang="en-GB" b="1" dirty="0">
                <a:solidFill>
                  <a:schemeClr val="accent1"/>
                </a:solidFill>
              </a:rPr>
              <a:t>Empowering the patient </a:t>
            </a:r>
            <a:r>
              <a:rPr lang="en-GB" dirty="0"/>
              <a:t>by involving them in </a:t>
            </a:r>
            <a:r>
              <a:rPr lang="en-GB" b="1" dirty="0">
                <a:solidFill>
                  <a:schemeClr val="accent1"/>
                </a:solidFill>
              </a:rPr>
              <a:t>shared decision making </a:t>
            </a:r>
            <a:r>
              <a:rPr lang="en-GB" dirty="0"/>
              <a:t>can increase the likelihood of treatment success</a:t>
            </a:r>
          </a:p>
          <a:p>
            <a:r>
              <a:rPr lang="en-GB" dirty="0" err="1"/>
              <a:t>Uro</a:t>
            </a:r>
            <a:r>
              <a:rPr lang="en-GB" dirty="0"/>
              <a:t>-oncology nurses play a crucial role in this process, through a </a:t>
            </a:r>
            <a:r>
              <a:rPr lang="en-GB" b="1" dirty="0">
                <a:solidFill>
                  <a:schemeClr val="accent1"/>
                </a:solidFill>
              </a:rPr>
              <a:t>holistic review </a:t>
            </a:r>
            <a:r>
              <a:rPr lang="en-GB" dirty="0"/>
              <a:t>of the patient and </a:t>
            </a:r>
            <a:r>
              <a:rPr lang="en-GB" b="1" dirty="0">
                <a:solidFill>
                  <a:schemeClr val="accent1"/>
                </a:solidFill>
              </a:rPr>
              <a:t>ensuring the patients have the right knowledge</a:t>
            </a:r>
          </a:p>
          <a:p>
            <a:r>
              <a:rPr lang="en-GB" dirty="0"/>
              <a:t> Factors to consider for treatment decisions are:</a:t>
            </a:r>
          </a:p>
          <a:p>
            <a:pPr lvl="1"/>
            <a:r>
              <a:rPr lang="en-GB" dirty="0"/>
              <a:t>Physical &amp; psycho-social aspects</a:t>
            </a:r>
          </a:p>
          <a:p>
            <a:pPr lvl="1"/>
            <a:r>
              <a:rPr lang="en-GB" dirty="0"/>
              <a:t>Understanding treatments</a:t>
            </a:r>
          </a:p>
          <a:p>
            <a:pPr lvl="3"/>
            <a:r>
              <a:rPr lang="en-GB" dirty="0"/>
              <a:t>Drug safety profile </a:t>
            </a:r>
            <a:r>
              <a:rPr lang="en-GB" dirty="0">
                <a:solidFill>
                  <a:schemeClr val="tx2"/>
                </a:solidFill>
              </a:rPr>
              <a:t>vs </a:t>
            </a:r>
            <a:r>
              <a:rPr lang="en-GB" dirty="0"/>
              <a:t>drug efficacy</a:t>
            </a:r>
          </a:p>
          <a:p>
            <a:pPr lvl="3"/>
            <a:r>
              <a:rPr lang="en-GB" dirty="0"/>
              <a:t>Polypharmacy</a:t>
            </a:r>
          </a:p>
          <a:p>
            <a:pPr lvl="3"/>
            <a:r>
              <a:rPr lang="en-GB" dirty="0"/>
              <a:t>Appropriate treatment selection</a:t>
            </a:r>
          </a:p>
          <a:p>
            <a:pPr lvl="1"/>
            <a:r>
              <a:rPr lang="en-GB" dirty="0"/>
              <a:t>Quality of life</a:t>
            </a:r>
          </a:p>
          <a:p>
            <a:pPr lvl="1"/>
            <a:r>
              <a:rPr lang="en-GB" dirty="0"/>
              <a:t>Patient’s wishes</a:t>
            </a:r>
          </a:p>
          <a:p>
            <a:endParaRPr lang="en-GB" dirty="0"/>
          </a:p>
          <a:p>
            <a:pPr lvl="1"/>
            <a:endParaRPr lang="en-GB" dirty="0"/>
          </a:p>
        </p:txBody>
      </p:sp>
      <p:sp>
        <p:nvSpPr>
          <p:cNvPr id="2" name="Title 1">
            <a:extLst>
              <a:ext uri="{FF2B5EF4-FFF2-40B4-BE49-F238E27FC236}">
                <a16:creationId xmlns:a16="http://schemas.microsoft.com/office/drawing/2014/main" id="{CF95FD87-C416-48F9-842A-ACC4ED1FD907}"/>
              </a:ext>
            </a:extLst>
          </p:cNvPr>
          <p:cNvSpPr>
            <a:spLocks noGrp="1"/>
          </p:cNvSpPr>
          <p:nvPr>
            <p:ph type="title"/>
          </p:nvPr>
        </p:nvSpPr>
        <p:spPr/>
        <p:txBody>
          <a:bodyPr/>
          <a:lstStyle/>
          <a:p>
            <a:r>
              <a:rPr lang="en-GB" dirty="0"/>
              <a:t>Shared decision making</a:t>
            </a:r>
          </a:p>
        </p:txBody>
      </p:sp>
      <p:sp>
        <p:nvSpPr>
          <p:cNvPr id="4" name="Slide Number Placeholder 3">
            <a:extLst>
              <a:ext uri="{FF2B5EF4-FFF2-40B4-BE49-F238E27FC236}">
                <a16:creationId xmlns:a16="http://schemas.microsoft.com/office/drawing/2014/main" id="{6D4CB839-DF32-6841-A9E3-CC50692FC645}"/>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9" name="Content Placeholder 8">
            <a:extLst>
              <a:ext uri="{FF2B5EF4-FFF2-40B4-BE49-F238E27FC236}">
                <a16:creationId xmlns:a16="http://schemas.microsoft.com/office/drawing/2014/main" id="{E69BE8F1-451A-CD47-9241-4039F8AA790B}"/>
              </a:ext>
            </a:extLst>
          </p:cNvPr>
          <p:cNvSpPr>
            <a:spLocks noGrp="1"/>
          </p:cNvSpPr>
          <p:nvPr>
            <p:ph sz="quarter" idx="15"/>
          </p:nvPr>
        </p:nvSpPr>
        <p:spPr>
          <a:xfrm>
            <a:off x="620183" y="6356351"/>
            <a:ext cx="10296055" cy="365125"/>
          </a:xfrm>
        </p:spPr>
        <p:txBody>
          <a:bodyPr/>
          <a:lstStyle/>
          <a:p>
            <a:r>
              <a:rPr lang="en-GB" dirty="0"/>
              <a:t>Tarrant C, et al. BMC Health </a:t>
            </a:r>
            <a:r>
              <a:rPr lang="en-GB" dirty="0" err="1"/>
              <a:t>Serv</a:t>
            </a:r>
            <a:r>
              <a:rPr lang="en-GB" dirty="0"/>
              <a:t> Res. 2008;8:65; Kullberg A, et al. </a:t>
            </a:r>
            <a:r>
              <a:rPr lang="en-GB" dirty="0" err="1"/>
              <a:t>Eur</a:t>
            </a:r>
            <a:r>
              <a:rPr lang="en-GB" dirty="0"/>
              <a:t> J Oncol </a:t>
            </a:r>
            <a:r>
              <a:rPr lang="en-GB" dirty="0" err="1"/>
              <a:t>Nurs</a:t>
            </a:r>
            <a:r>
              <a:rPr lang="en-GB" dirty="0"/>
              <a:t>. 2015;19:142-7</a:t>
            </a:r>
          </a:p>
        </p:txBody>
      </p:sp>
    </p:spTree>
    <p:extLst>
      <p:ext uri="{BB962C8B-B14F-4D97-AF65-F5344CB8AC3E}">
        <p14:creationId xmlns:p14="http://schemas.microsoft.com/office/powerpoint/2010/main" val="211412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980F70-6631-4CB1-81CA-3F42A0425059}"/>
              </a:ext>
            </a:extLst>
          </p:cNvPr>
          <p:cNvSpPr>
            <a:spLocks noGrp="1"/>
          </p:cNvSpPr>
          <p:nvPr>
            <p:ph sz="quarter" idx="12"/>
          </p:nvPr>
        </p:nvSpPr>
        <p:spPr/>
        <p:txBody>
          <a:bodyPr/>
          <a:lstStyle/>
          <a:p>
            <a:r>
              <a:rPr lang="en-GB" b="1" dirty="0">
                <a:solidFill>
                  <a:schemeClr val="accent1"/>
                </a:solidFill>
              </a:rPr>
              <a:t>Consider existing co-morbidities </a:t>
            </a:r>
          </a:p>
          <a:p>
            <a:pPr lvl="1"/>
            <a:r>
              <a:rPr lang="en-GB" dirty="0">
                <a:solidFill>
                  <a:schemeClr val="tx2"/>
                </a:solidFill>
              </a:rPr>
              <a:t>Performance status (ECOG)</a:t>
            </a:r>
          </a:p>
          <a:p>
            <a:pPr lvl="1"/>
            <a:r>
              <a:rPr lang="en-GB" dirty="0"/>
              <a:t>Generally older population with comorbidities </a:t>
            </a:r>
            <a:r>
              <a:rPr lang="en-GB" dirty="0">
                <a:solidFill>
                  <a:schemeClr val="tx2"/>
                </a:solidFill>
              </a:rPr>
              <a:t>such as cardiovascular (CV) disease, hyperlipidaemia, hypertension</a:t>
            </a:r>
          </a:p>
          <a:p>
            <a:pPr lvl="2"/>
            <a:r>
              <a:rPr lang="en-GB" dirty="0">
                <a:solidFill>
                  <a:schemeClr val="tx2"/>
                </a:solidFill>
              </a:rPr>
              <a:t>Risk of falls and fractures therefore important to consider</a:t>
            </a:r>
          </a:p>
          <a:p>
            <a:pPr lvl="2"/>
            <a:r>
              <a:rPr lang="en-GB" dirty="0">
                <a:solidFill>
                  <a:schemeClr val="tx2"/>
                </a:solidFill>
              </a:rPr>
              <a:t>CV risk factors m</a:t>
            </a:r>
            <a:r>
              <a:rPr lang="en-GB" dirty="0"/>
              <a:t>ay affect treatment selection</a:t>
            </a:r>
          </a:p>
          <a:p>
            <a:pPr lvl="1"/>
            <a:r>
              <a:rPr lang="en-GB" dirty="0"/>
              <a:t>Comorbidities are associated with higher risks or death  </a:t>
            </a:r>
          </a:p>
          <a:p>
            <a:r>
              <a:rPr lang="en-GB" b="1" dirty="0">
                <a:solidFill>
                  <a:schemeClr val="accent1"/>
                </a:solidFill>
              </a:rPr>
              <a:t>Barriers and social issues</a:t>
            </a:r>
          </a:p>
          <a:p>
            <a:pPr lvl="1"/>
            <a:r>
              <a:rPr lang="en-GB" dirty="0"/>
              <a:t>Adverse effects</a:t>
            </a:r>
          </a:p>
          <a:p>
            <a:pPr lvl="1"/>
            <a:r>
              <a:rPr lang="en-GB" dirty="0"/>
              <a:t>Patients may trade survival for a better quality of life</a:t>
            </a:r>
          </a:p>
          <a:p>
            <a:pPr lvl="1"/>
            <a:r>
              <a:rPr lang="en-GB" dirty="0">
                <a:solidFill>
                  <a:schemeClr val="tx2"/>
                </a:solidFill>
              </a:rPr>
              <a:t>Maintaining dignity</a:t>
            </a:r>
          </a:p>
          <a:p>
            <a:r>
              <a:rPr lang="en-GB" b="1" dirty="0">
                <a:solidFill>
                  <a:schemeClr val="accent1"/>
                </a:solidFill>
              </a:rPr>
              <a:t>Consider spirituality</a:t>
            </a:r>
          </a:p>
        </p:txBody>
      </p:sp>
      <p:sp>
        <p:nvSpPr>
          <p:cNvPr id="2" name="Title 1">
            <a:extLst>
              <a:ext uri="{FF2B5EF4-FFF2-40B4-BE49-F238E27FC236}">
                <a16:creationId xmlns:a16="http://schemas.microsoft.com/office/drawing/2014/main" id="{C7E430AD-5B98-4F54-AB0E-E1C098ACC9C8}"/>
              </a:ext>
            </a:extLst>
          </p:cNvPr>
          <p:cNvSpPr>
            <a:spLocks noGrp="1"/>
          </p:cNvSpPr>
          <p:nvPr>
            <p:ph type="title"/>
          </p:nvPr>
        </p:nvSpPr>
        <p:spPr/>
        <p:txBody>
          <a:bodyPr/>
          <a:lstStyle/>
          <a:p>
            <a:r>
              <a:rPr lang="en-GB" dirty="0"/>
              <a:t>Physical &amp; psycho-social </a:t>
            </a:r>
          </a:p>
        </p:txBody>
      </p:sp>
      <p:sp>
        <p:nvSpPr>
          <p:cNvPr id="7" name="Slide Number Placeholder 6">
            <a:extLst>
              <a:ext uri="{FF2B5EF4-FFF2-40B4-BE49-F238E27FC236}">
                <a16:creationId xmlns:a16="http://schemas.microsoft.com/office/drawing/2014/main" id="{1CDC2F13-5AB4-8141-A181-10EE64DE0DCE}"/>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
        <p:nvSpPr>
          <p:cNvPr id="15" name="Content Placeholder 14">
            <a:extLst>
              <a:ext uri="{FF2B5EF4-FFF2-40B4-BE49-F238E27FC236}">
                <a16:creationId xmlns:a16="http://schemas.microsoft.com/office/drawing/2014/main" id="{5328ACD9-8CDF-364A-834C-136C9D38D31F}"/>
              </a:ext>
            </a:extLst>
          </p:cNvPr>
          <p:cNvSpPr>
            <a:spLocks noGrp="1"/>
          </p:cNvSpPr>
          <p:nvPr>
            <p:ph sz="quarter" idx="15"/>
          </p:nvPr>
        </p:nvSpPr>
        <p:spPr>
          <a:xfrm>
            <a:off x="620184" y="6356351"/>
            <a:ext cx="10498920" cy="365125"/>
          </a:xfrm>
        </p:spPr>
        <p:txBody>
          <a:bodyPr/>
          <a:lstStyle/>
          <a:p>
            <a:pPr>
              <a:spcBef>
                <a:spcPts val="300"/>
              </a:spcBef>
            </a:pPr>
            <a:r>
              <a:rPr lang="en-GB" dirty="0">
                <a:solidFill>
                  <a:schemeClr val="tx2"/>
                </a:solidFill>
              </a:rPr>
              <a:t>ARI, androgen receptor inhibitor; CV, cardiovascular; ECOG, Eastern Cooperative Oncology Group</a:t>
            </a:r>
          </a:p>
          <a:p>
            <a:pPr>
              <a:spcBef>
                <a:spcPts val="0"/>
              </a:spcBef>
            </a:pPr>
            <a:r>
              <a:rPr lang="en-GB" dirty="0">
                <a:solidFill>
                  <a:schemeClr val="tx2"/>
                </a:solidFill>
              </a:rPr>
              <a:t>Whitney CA, et al. Prostate Cancer Prostatic Dis. 2019;22:252-60; Srinivas S, et al. Cancer Med. 2020;9(18):6586-96; Morgans AK, et al. </a:t>
            </a:r>
            <a:r>
              <a:rPr lang="en-GB" dirty="0" err="1">
                <a:solidFill>
                  <a:schemeClr val="tx2"/>
                </a:solidFill>
              </a:rPr>
              <a:t>Urol</a:t>
            </a:r>
            <a:r>
              <a:rPr lang="en-GB" dirty="0">
                <a:solidFill>
                  <a:schemeClr val="tx2"/>
                </a:solidFill>
              </a:rPr>
              <a:t> Oncol. 2021;39(1):52-62; </a:t>
            </a:r>
            <a:r>
              <a:rPr lang="en-US" dirty="0">
                <a:solidFill>
                  <a:schemeClr val="tx2"/>
                </a:solidFill>
                <a:hlinkClick r:id="rId2">
                  <a:extLst>
                    <a:ext uri="{A12FA001-AC4F-418D-AE19-62706E023703}">
                      <ahyp:hlinkClr xmlns:ahyp="http://schemas.microsoft.com/office/drawing/2018/hyperlinkcolor" val="tx"/>
                    </a:ext>
                  </a:extLst>
                </a:hlinkClick>
              </a:rPr>
              <a:t>Social &amp; Emotional Impacts of Cancer | MD Anderson Cancer Center</a:t>
            </a:r>
            <a:r>
              <a:rPr lang="en-US" dirty="0">
                <a:solidFill>
                  <a:schemeClr val="tx2"/>
                </a:solidFill>
              </a:rPr>
              <a:t> – accessed 09-Nov-21; Saad F, et al. Prostate Cancer Prostatic Dis. 2021;24(2):323-34</a:t>
            </a:r>
            <a:endParaRPr lang="es-CO" dirty="0">
              <a:solidFill>
                <a:schemeClr val="tx2"/>
              </a:solidFill>
            </a:endParaRPr>
          </a:p>
          <a:p>
            <a:pPr>
              <a:spcBef>
                <a:spcPts val="0"/>
              </a:spcBef>
            </a:pPr>
            <a:endParaRPr lang="en-GB" dirty="0">
              <a:solidFill>
                <a:schemeClr val="tx2"/>
              </a:solidFill>
            </a:endParaRPr>
          </a:p>
        </p:txBody>
      </p:sp>
    </p:spTree>
    <p:extLst>
      <p:ext uri="{BB962C8B-B14F-4D97-AF65-F5344CB8AC3E}">
        <p14:creationId xmlns:p14="http://schemas.microsoft.com/office/powerpoint/2010/main" val="78185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980F70-6631-4CB1-81CA-3F42A0425059}"/>
              </a:ext>
            </a:extLst>
          </p:cNvPr>
          <p:cNvSpPr>
            <a:spLocks noGrp="1"/>
          </p:cNvSpPr>
          <p:nvPr>
            <p:ph sz="quarter" idx="12"/>
          </p:nvPr>
        </p:nvSpPr>
        <p:spPr/>
        <p:txBody>
          <a:bodyPr/>
          <a:lstStyle/>
          <a:p>
            <a:r>
              <a:rPr lang="en-GB" b="1" dirty="0">
                <a:solidFill>
                  <a:schemeClr val="accent1"/>
                </a:solidFill>
              </a:rPr>
              <a:t>Psychological distress </a:t>
            </a:r>
          </a:p>
          <a:p>
            <a:pPr lvl="1"/>
            <a:r>
              <a:rPr lang="en-US" dirty="0"/>
              <a:t>Remember: </a:t>
            </a:r>
            <a:r>
              <a:rPr lang="en-US" b="1" dirty="0" err="1">
                <a:solidFill>
                  <a:schemeClr val="accent1"/>
                </a:solidFill>
              </a:rPr>
              <a:t>nmCRPC</a:t>
            </a:r>
            <a:r>
              <a:rPr lang="en-US" b="1" dirty="0">
                <a:solidFill>
                  <a:schemeClr val="accent1"/>
                </a:solidFill>
              </a:rPr>
              <a:t> is the earliest form of castration-resistant disease</a:t>
            </a:r>
            <a:r>
              <a:rPr lang="en-US" dirty="0"/>
              <a:t>, </a:t>
            </a:r>
            <a:r>
              <a:rPr lang="en-US" dirty="0" err="1"/>
              <a:t>characte</a:t>
            </a:r>
            <a:r>
              <a:rPr lang="en-US" dirty="0" err="1">
                <a:solidFill>
                  <a:schemeClr val="tx2"/>
                </a:solidFill>
              </a:rPr>
              <a:t>rise</a:t>
            </a:r>
            <a:r>
              <a:rPr lang="en-US" dirty="0" err="1"/>
              <a:t>d</a:t>
            </a:r>
            <a:r>
              <a:rPr lang="en-US" dirty="0"/>
              <a:t> by a </a:t>
            </a:r>
            <a:r>
              <a:rPr lang="en-US" b="1" dirty="0">
                <a:solidFill>
                  <a:schemeClr val="accent1"/>
                </a:solidFill>
              </a:rPr>
              <a:t>PSA concentration </a:t>
            </a:r>
            <a:br>
              <a:rPr lang="en-US" b="1" dirty="0">
                <a:solidFill>
                  <a:schemeClr val="accent1"/>
                </a:solidFill>
              </a:rPr>
            </a:br>
            <a:r>
              <a:rPr lang="en-US" b="1" dirty="0">
                <a:solidFill>
                  <a:schemeClr val="accent1"/>
                </a:solidFill>
              </a:rPr>
              <a:t>≥2 ng/mL</a:t>
            </a:r>
            <a:r>
              <a:rPr lang="en-US" dirty="0"/>
              <a:t> (≥25%) over the nadir, despite castrate levels of </a:t>
            </a:r>
            <a:r>
              <a:rPr lang="en-US" b="1" dirty="0">
                <a:solidFill>
                  <a:schemeClr val="accent1"/>
                </a:solidFill>
              </a:rPr>
              <a:t>testosterone (&lt;50 ng/</a:t>
            </a:r>
            <a:r>
              <a:rPr lang="en-US" b="1" dirty="0" err="1">
                <a:solidFill>
                  <a:schemeClr val="accent1"/>
                </a:solidFill>
              </a:rPr>
              <a:t>dL</a:t>
            </a:r>
            <a:r>
              <a:rPr lang="en-US" b="1" dirty="0">
                <a:solidFill>
                  <a:schemeClr val="accent1"/>
                </a:solidFill>
              </a:rPr>
              <a:t>) </a:t>
            </a:r>
            <a:r>
              <a:rPr lang="en-US" dirty="0"/>
              <a:t>in patients with </a:t>
            </a:r>
            <a:r>
              <a:rPr lang="en-US" b="1" dirty="0">
                <a:solidFill>
                  <a:schemeClr val="accent1"/>
                </a:solidFill>
              </a:rPr>
              <a:t>no radiographic evidence of metastatic disease</a:t>
            </a:r>
            <a:endParaRPr lang="en-GB" b="1" dirty="0">
              <a:solidFill>
                <a:schemeClr val="accent1"/>
              </a:solidFill>
            </a:endParaRPr>
          </a:p>
          <a:p>
            <a:pPr lvl="1"/>
            <a:r>
              <a:rPr lang="en-US" dirty="0"/>
              <a:t>Disease course of </a:t>
            </a:r>
            <a:r>
              <a:rPr lang="en-US" dirty="0" err="1"/>
              <a:t>nmCRPC</a:t>
            </a:r>
            <a:r>
              <a:rPr lang="en-US" dirty="0"/>
              <a:t> is highly variable; a </a:t>
            </a:r>
            <a:r>
              <a:rPr lang="en-US" b="1" dirty="0">
                <a:solidFill>
                  <a:schemeClr val="accent1"/>
                </a:solidFill>
              </a:rPr>
              <a:t>shorter PSA doubling time </a:t>
            </a:r>
            <a:r>
              <a:rPr lang="en-US" dirty="0"/>
              <a:t>(PSADT) has been associated with a </a:t>
            </a:r>
            <a:r>
              <a:rPr lang="en-US" b="1" dirty="0">
                <a:solidFill>
                  <a:schemeClr val="accent1"/>
                </a:solidFill>
              </a:rPr>
              <a:t>reduced time to metastasis</a:t>
            </a:r>
          </a:p>
          <a:p>
            <a:pPr lvl="1"/>
            <a:r>
              <a:rPr lang="en-US" dirty="0"/>
              <a:t>Metastatic </a:t>
            </a:r>
            <a:r>
              <a:rPr lang="en-US" dirty="0">
                <a:solidFill>
                  <a:schemeClr val="tx2"/>
                </a:solidFill>
              </a:rPr>
              <a:t>disease commonly targets bone </a:t>
            </a:r>
            <a:r>
              <a:rPr lang="en-US" dirty="0"/>
              <a:t>which can carry a poor prognosis</a:t>
            </a:r>
            <a:endParaRPr lang="en-GB" dirty="0"/>
          </a:p>
          <a:p>
            <a:pPr lvl="1"/>
            <a:r>
              <a:rPr lang="en-GB" dirty="0"/>
              <a:t>Consider burden of adverse events</a:t>
            </a:r>
          </a:p>
          <a:p>
            <a:pPr lvl="1"/>
            <a:r>
              <a:rPr lang="en-GB" dirty="0"/>
              <a:t>Changes in monitoring, addition of increased testing, differing modalities</a:t>
            </a:r>
          </a:p>
          <a:p>
            <a:r>
              <a:rPr lang="en-GB" b="1" dirty="0">
                <a:solidFill>
                  <a:schemeClr val="accent1"/>
                </a:solidFill>
              </a:rPr>
              <a:t>Finances</a:t>
            </a:r>
          </a:p>
          <a:p>
            <a:pPr lvl="1"/>
            <a:r>
              <a:rPr lang="en-GB" dirty="0"/>
              <a:t>Patient finances may be impacted</a:t>
            </a:r>
          </a:p>
          <a:p>
            <a:pPr lvl="1"/>
            <a:r>
              <a:rPr lang="en-GB" dirty="0"/>
              <a:t>Health-economic issues </a:t>
            </a:r>
            <a:endParaRPr lang="en-US" dirty="0"/>
          </a:p>
          <a:p>
            <a:endParaRPr lang="en-GB" dirty="0"/>
          </a:p>
        </p:txBody>
      </p:sp>
      <p:sp>
        <p:nvSpPr>
          <p:cNvPr id="2" name="Title 1">
            <a:extLst>
              <a:ext uri="{FF2B5EF4-FFF2-40B4-BE49-F238E27FC236}">
                <a16:creationId xmlns:a16="http://schemas.microsoft.com/office/drawing/2014/main" id="{C7E430AD-5B98-4F54-AB0E-E1C098ACC9C8}"/>
              </a:ext>
            </a:extLst>
          </p:cNvPr>
          <p:cNvSpPr>
            <a:spLocks noGrp="1"/>
          </p:cNvSpPr>
          <p:nvPr>
            <p:ph type="title"/>
          </p:nvPr>
        </p:nvSpPr>
        <p:spPr/>
        <p:txBody>
          <a:bodyPr/>
          <a:lstStyle/>
          <a:p>
            <a:r>
              <a:rPr lang="en-GB" dirty="0"/>
              <a:t>Physical &amp; psycho-social </a:t>
            </a:r>
          </a:p>
        </p:txBody>
      </p:sp>
      <p:sp>
        <p:nvSpPr>
          <p:cNvPr id="6" name="Slide Number Placeholder 5">
            <a:extLst>
              <a:ext uri="{FF2B5EF4-FFF2-40B4-BE49-F238E27FC236}">
                <a16:creationId xmlns:a16="http://schemas.microsoft.com/office/drawing/2014/main" id="{44822C49-8470-5E40-8351-A71BC750B65E}"/>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10" name="Content Placeholder 9">
            <a:extLst>
              <a:ext uri="{FF2B5EF4-FFF2-40B4-BE49-F238E27FC236}">
                <a16:creationId xmlns:a16="http://schemas.microsoft.com/office/drawing/2014/main" id="{9FABFD68-123E-2848-934C-0A6A3F96E47E}"/>
              </a:ext>
            </a:extLst>
          </p:cNvPr>
          <p:cNvSpPr>
            <a:spLocks noGrp="1"/>
          </p:cNvSpPr>
          <p:nvPr>
            <p:ph sz="quarter" idx="15"/>
          </p:nvPr>
        </p:nvSpPr>
        <p:spPr>
          <a:xfrm>
            <a:off x="620183" y="6318643"/>
            <a:ext cx="10657417" cy="365125"/>
          </a:xfrm>
        </p:spPr>
        <p:txBody>
          <a:bodyPr/>
          <a:lstStyle/>
          <a:p>
            <a:pPr>
              <a:spcBef>
                <a:spcPts val="300"/>
              </a:spcBef>
            </a:pPr>
            <a:r>
              <a:rPr lang="en-GB" dirty="0" err="1"/>
              <a:t>nmCRPC</a:t>
            </a:r>
            <a:r>
              <a:rPr lang="en-GB" dirty="0"/>
              <a:t>, non-metastatic castration-resistant prostate cancer; PSA, prostate-specific antigen; </a:t>
            </a:r>
            <a:r>
              <a:rPr lang="en-US" dirty="0"/>
              <a:t>PSADT, </a:t>
            </a:r>
            <a:r>
              <a:rPr lang="en-GB" dirty="0"/>
              <a:t>prostate-specific antigen doubling time</a:t>
            </a:r>
          </a:p>
          <a:p>
            <a:pPr>
              <a:spcBef>
                <a:spcPts val="0"/>
              </a:spcBef>
            </a:pPr>
            <a:r>
              <a:rPr lang="en-US" dirty="0" err="1"/>
              <a:t>Anantharaman</a:t>
            </a:r>
            <a:r>
              <a:rPr lang="en-US" dirty="0"/>
              <a:t> A, et al. Expert Rev Anticancer </a:t>
            </a:r>
            <a:r>
              <a:rPr lang="en-US" dirty="0" err="1"/>
              <a:t>Ther</a:t>
            </a:r>
            <a:r>
              <a:rPr lang="en-US" dirty="0"/>
              <a:t>. 2017;17:625-33; </a:t>
            </a:r>
            <a:r>
              <a:rPr lang="en-GB" dirty="0" err="1"/>
              <a:t>Gillessen</a:t>
            </a:r>
            <a:r>
              <a:rPr lang="en-GB" dirty="0"/>
              <a:t> S, et al. </a:t>
            </a:r>
            <a:r>
              <a:rPr lang="en-GB" dirty="0" err="1"/>
              <a:t>Eur</a:t>
            </a:r>
            <a:r>
              <a:rPr lang="en-GB" dirty="0"/>
              <a:t> Urol. 2020;77:508-47; </a:t>
            </a:r>
            <a:r>
              <a:rPr lang="en-US" dirty="0"/>
              <a:t>Luo J, et al. Oncology (Williston Park). 2016;30:336-44; </a:t>
            </a:r>
            <a:r>
              <a:rPr lang="en-GB" dirty="0"/>
              <a:t>Moreira DM, et al. Urology 2016;96:171-6; Norgaard M, et al. J Urol. 2010;184:162-7; </a:t>
            </a:r>
            <a:r>
              <a:rPr lang="en-US" dirty="0">
                <a:solidFill>
                  <a:schemeClr val="tx2"/>
                </a:solidFill>
                <a:hlinkClick r:id="rId2">
                  <a:extLst>
                    <a:ext uri="{A12FA001-AC4F-418D-AE19-62706E023703}">
                      <ahyp:hlinkClr xmlns:ahyp="http://schemas.microsoft.com/office/drawing/2018/hyperlinkcolor" val="tx"/>
                    </a:ext>
                  </a:extLst>
                </a:hlinkClick>
              </a:rPr>
              <a:t>Financial Toxicity (Financial Distress) and Cancer Treatment (PDQ®)–Patient Version - National Cancer Institute</a:t>
            </a:r>
            <a:r>
              <a:rPr lang="en-US" dirty="0">
                <a:solidFill>
                  <a:schemeClr val="tx2"/>
                </a:solidFill>
              </a:rPr>
              <a:t> – accessed 09-Nov-21</a:t>
            </a:r>
            <a:endParaRPr lang="en-GB" dirty="0">
              <a:solidFill>
                <a:schemeClr val="tx2"/>
              </a:solidFill>
            </a:endParaRPr>
          </a:p>
        </p:txBody>
      </p:sp>
    </p:spTree>
    <p:extLst>
      <p:ext uri="{BB962C8B-B14F-4D97-AF65-F5344CB8AC3E}">
        <p14:creationId xmlns:p14="http://schemas.microsoft.com/office/powerpoint/2010/main" val="215769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1C37BE-DBD1-46E4-9896-183747B78E26}"/>
              </a:ext>
            </a:extLst>
          </p:cNvPr>
          <p:cNvSpPr>
            <a:spLocks noGrp="1"/>
          </p:cNvSpPr>
          <p:nvPr>
            <p:ph sz="quarter" idx="12"/>
          </p:nvPr>
        </p:nvSpPr>
        <p:spPr/>
        <p:txBody>
          <a:bodyPr/>
          <a:lstStyle/>
          <a:p>
            <a:r>
              <a:rPr lang="en-GB" b="1" dirty="0">
                <a:solidFill>
                  <a:schemeClr val="accent1"/>
                </a:solidFill>
              </a:rPr>
              <a:t>Drug safety profile</a:t>
            </a:r>
          </a:p>
          <a:p>
            <a:pPr lvl="1"/>
            <a:r>
              <a:rPr lang="en-GB" dirty="0"/>
              <a:t>Therapeutic benefit </a:t>
            </a:r>
            <a:r>
              <a:rPr lang="en-GB" dirty="0">
                <a:solidFill>
                  <a:schemeClr val="tx2"/>
                </a:solidFill>
              </a:rPr>
              <a:t>vs AEs – </a:t>
            </a:r>
            <a:r>
              <a:rPr lang="en-GB" dirty="0"/>
              <a:t>balance of risk</a:t>
            </a:r>
          </a:p>
          <a:p>
            <a:pPr lvl="1"/>
            <a:r>
              <a:rPr lang="en-GB" dirty="0"/>
              <a:t>ADT current standard of care but has significant AEs such as fatigue, cognitive disorders, gynaecomastia, hot flushes, weight gain and cardiovascular risks</a:t>
            </a:r>
          </a:p>
          <a:p>
            <a:pPr lvl="2"/>
            <a:r>
              <a:rPr lang="en-US" dirty="0"/>
              <a:t>Nurses should inform patients which AEs may affect them based on their treatment regimen and current health status</a:t>
            </a:r>
          </a:p>
          <a:p>
            <a:pPr lvl="2"/>
            <a:r>
              <a:rPr lang="en-US" dirty="0"/>
              <a:t>Patients should report TEAEs immediately so nurses can advise on first-line management techniques and support patients to seek further advice as needed, depending on the severity of the event</a:t>
            </a:r>
          </a:p>
          <a:p>
            <a:r>
              <a:rPr lang="en-GB" b="1" dirty="0">
                <a:solidFill>
                  <a:schemeClr val="accent1"/>
                </a:solidFill>
              </a:rPr>
              <a:t>Polypharmacy</a:t>
            </a:r>
          </a:p>
          <a:p>
            <a:pPr lvl="1"/>
            <a:r>
              <a:rPr lang="en-GB" dirty="0"/>
              <a:t>Many </a:t>
            </a:r>
            <a:r>
              <a:rPr lang="en-GB" dirty="0" err="1"/>
              <a:t>nmCRPC</a:t>
            </a:r>
            <a:r>
              <a:rPr lang="en-GB" dirty="0"/>
              <a:t> patients have chronic comorbidities and will be receiving multiple medications as well as their anti-cancer treatment</a:t>
            </a:r>
          </a:p>
          <a:p>
            <a:pPr lvl="1"/>
            <a:r>
              <a:rPr lang="en-GB" dirty="0"/>
              <a:t>The potential for drug-drug interactions should therefore be considered:</a:t>
            </a:r>
          </a:p>
          <a:p>
            <a:pPr lvl="2"/>
            <a:r>
              <a:rPr lang="en-GB" dirty="0"/>
              <a:t>Induction and inhibition of various metabolising enzymes and drug transporters</a:t>
            </a:r>
          </a:p>
          <a:p>
            <a:pPr lvl="2"/>
            <a:r>
              <a:rPr lang="en-GB" dirty="0"/>
              <a:t>Comedications may increase risk </a:t>
            </a:r>
            <a:r>
              <a:rPr lang="en-GB" dirty="0">
                <a:solidFill>
                  <a:schemeClr val="tx2"/>
                </a:solidFill>
              </a:rPr>
              <a:t>of AEs</a:t>
            </a:r>
          </a:p>
          <a:p>
            <a:pPr lvl="2"/>
            <a:r>
              <a:rPr lang="en-GB" dirty="0"/>
              <a:t>Comedications may decrease efficacy of treatment</a:t>
            </a:r>
          </a:p>
        </p:txBody>
      </p:sp>
      <p:sp>
        <p:nvSpPr>
          <p:cNvPr id="2" name="Title 1">
            <a:extLst>
              <a:ext uri="{FF2B5EF4-FFF2-40B4-BE49-F238E27FC236}">
                <a16:creationId xmlns:a16="http://schemas.microsoft.com/office/drawing/2014/main" id="{55D83CDB-D257-43BE-AEFA-4661420B5986}"/>
              </a:ext>
            </a:extLst>
          </p:cNvPr>
          <p:cNvSpPr>
            <a:spLocks noGrp="1"/>
          </p:cNvSpPr>
          <p:nvPr>
            <p:ph type="title"/>
          </p:nvPr>
        </p:nvSpPr>
        <p:spPr/>
        <p:txBody>
          <a:bodyPr/>
          <a:lstStyle/>
          <a:p>
            <a:r>
              <a:rPr lang="en-GB" dirty="0"/>
              <a:t>Understanding treatments</a:t>
            </a:r>
          </a:p>
        </p:txBody>
      </p:sp>
      <p:sp>
        <p:nvSpPr>
          <p:cNvPr id="5" name="Slide Number Placeholder 4">
            <a:extLst>
              <a:ext uri="{FF2B5EF4-FFF2-40B4-BE49-F238E27FC236}">
                <a16:creationId xmlns:a16="http://schemas.microsoft.com/office/drawing/2014/main" id="{16B73BA0-89BB-6E41-AD24-7156D2F7B108}"/>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
        <p:nvSpPr>
          <p:cNvPr id="9" name="Content Placeholder 8">
            <a:extLst>
              <a:ext uri="{FF2B5EF4-FFF2-40B4-BE49-F238E27FC236}">
                <a16:creationId xmlns:a16="http://schemas.microsoft.com/office/drawing/2014/main" id="{08E5763D-EECB-8D49-BB14-F136E1EBEE82}"/>
              </a:ext>
            </a:extLst>
          </p:cNvPr>
          <p:cNvSpPr>
            <a:spLocks noGrp="1"/>
          </p:cNvSpPr>
          <p:nvPr>
            <p:ph sz="quarter" idx="15"/>
          </p:nvPr>
        </p:nvSpPr>
        <p:spPr>
          <a:xfrm>
            <a:off x="620183" y="6318643"/>
            <a:ext cx="10180339" cy="365125"/>
          </a:xfrm>
        </p:spPr>
        <p:txBody>
          <a:bodyPr/>
          <a:lstStyle/>
          <a:p>
            <a:pPr>
              <a:spcBef>
                <a:spcPts val="300"/>
              </a:spcBef>
            </a:pPr>
            <a:r>
              <a:rPr lang="en-GB" dirty="0">
                <a:solidFill>
                  <a:schemeClr val="tx2"/>
                </a:solidFill>
              </a:rPr>
              <a:t>ADT, androgen deprivation therapy; AEs, adverse events; </a:t>
            </a:r>
            <a:r>
              <a:rPr lang="en-GB" dirty="0" err="1">
                <a:solidFill>
                  <a:schemeClr val="tx2"/>
                </a:solidFill>
              </a:rPr>
              <a:t>nmCRPC</a:t>
            </a:r>
            <a:r>
              <a:rPr lang="en-GB" dirty="0">
                <a:solidFill>
                  <a:schemeClr val="tx2"/>
                </a:solidFill>
              </a:rPr>
              <a:t>, non-metastatic castration-resistant prostate cancer; TEAEs, treatment-emergent adverse events</a:t>
            </a:r>
          </a:p>
          <a:p>
            <a:pPr>
              <a:spcBef>
                <a:spcPts val="0"/>
              </a:spcBef>
            </a:pPr>
            <a:r>
              <a:rPr lang="en-GB" dirty="0">
                <a:solidFill>
                  <a:schemeClr val="tx2"/>
                </a:solidFill>
              </a:rPr>
              <a:t>Baguley BJ, et al. Nutrients. 2017;9:1003; Nguyen PL, et al. </a:t>
            </a:r>
            <a:r>
              <a:rPr lang="en-GB" dirty="0" err="1">
                <a:solidFill>
                  <a:schemeClr val="tx2"/>
                </a:solidFill>
              </a:rPr>
              <a:t>Eur</a:t>
            </a:r>
            <a:r>
              <a:rPr lang="en-GB" dirty="0">
                <a:solidFill>
                  <a:schemeClr val="tx2"/>
                </a:solidFill>
              </a:rPr>
              <a:t> Urol. 2015;67:825-36; Shore N, et al. Target Oncol. 2019;14:527-39; Floyd R, et al. Oncology Nursing Forum 2020; 47 (2): 155 (abstract # 155)</a:t>
            </a:r>
          </a:p>
        </p:txBody>
      </p:sp>
    </p:spTree>
    <p:extLst>
      <p:ext uri="{BB962C8B-B14F-4D97-AF65-F5344CB8AC3E}">
        <p14:creationId xmlns:p14="http://schemas.microsoft.com/office/powerpoint/2010/main" val="2156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DDD83D2-A637-44F9-92D4-884C7EEBADEF}"/>
              </a:ext>
            </a:extLst>
          </p:cNvPr>
          <p:cNvSpPr>
            <a:spLocks noGrp="1"/>
          </p:cNvSpPr>
          <p:nvPr>
            <p:ph type="title"/>
          </p:nvPr>
        </p:nvSpPr>
        <p:spPr/>
        <p:txBody>
          <a:bodyPr/>
          <a:lstStyle/>
          <a:p>
            <a:r>
              <a:rPr lang="en-GB" dirty="0"/>
              <a:t>Potential drug-drug Interactions</a:t>
            </a:r>
          </a:p>
        </p:txBody>
      </p:sp>
      <p:sp>
        <p:nvSpPr>
          <p:cNvPr id="2" name="Slide Number Placeholder 1">
            <a:extLst>
              <a:ext uri="{FF2B5EF4-FFF2-40B4-BE49-F238E27FC236}">
                <a16:creationId xmlns:a16="http://schemas.microsoft.com/office/drawing/2014/main" id="{2B186002-B4D0-0D47-8F6F-9A680E97336F}"/>
              </a:ext>
            </a:extLst>
          </p:cNvPr>
          <p:cNvSpPr>
            <a:spLocks noGrp="1"/>
          </p:cNvSpPr>
          <p:nvPr>
            <p:ph type="sldNum" sz="quarter" idx="4"/>
          </p:nvPr>
        </p:nvSpPr>
        <p:spPr/>
        <p:txBody>
          <a:bodyPr/>
          <a:lstStyle/>
          <a:p>
            <a:fld id="{0D96AEAA-1200-4AE0-A0EE-A86471556B51}" type="slidenum">
              <a:rPr lang="en-GB" smtClean="0"/>
              <a:pPr/>
              <a:t>15</a:t>
            </a:fld>
            <a:endParaRPr lang="en-GB"/>
          </a:p>
        </p:txBody>
      </p:sp>
      <p:sp>
        <p:nvSpPr>
          <p:cNvPr id="3" name="Content Placeholder 2">
            <a:extLst>
              <a:ext uri="{FF2B5EF4-FFF2-40B4-BE49-F238E27FC236}">
                <a16:creationId xmlns:a16="http://schemas.microsoft.com/office/drawing/2014/main" id="{AAEF16DF-96A0-374F-BB57-B95160D70252}"/>
              </a:ext>
            </a:extLst>
          </p:cNvPr>
          <p:cNvSpPr>
            <a:spLocks noGrp="1"/>
          </p:cNvSpPr>
          <p:nvPr>
            <p:ph sz="quarter" idx="15"/>
          </p:nvPr>
        </p:nvSpPr>
        <p:spPr>
          <a:xfrm>
            <a:off x="620183" y="6356351"/>
            <a:ext cx="10518871" cy="365125"/>
          </a:xfrm>
        </p:spPr>
        <p:txBody>
          <a:bodyPr/>
          <a:lstStyle/>
          <a:p>
            <a:r>
              <a:rPr lang="en-GB" dirty="0">
                <a:solidFill>
                  <a:schemeClr val="tx2"/>
                </a:solidFill>
              </a:rPr>
              <a:t>AE, adverse event; AR, androgen receptor; BNF, </a:t>
            </a:r>
            <a:r>
              <a:rPr lang="en-US" dirty="0">
                <a:solidFill>
                  <a:schemeClr val="tx2"/>
                </a:solidFill>
              </a:rPr>
              <a:t>British National Formulary; </a:t>
            </a:r>
            <a:r>
              <a:rPr lang="en-GB" dirty="0">
                <a:solidFill>
                  <a:schemeClr val="tx2"/>
                </a:solidFill>
              </a:rPr>
              <a:t>EMA, European Medicines Agency; NICE, </a:t>
            </a:r>
            <a:r>
              <a:rPr lang="en-US" dirty="0">
                <a:solidFill>
                  <a:schemeClr val="tx2"/>
                </a:solidFill>
              </a:rPr>
              <a:t>National Institute for Health and Care Excellence; </a:t>
            </a:r>
            <a:r>
              <a:rPr lang="en-GB" dirty="0">
                <a:solidFill>
                  <a:schemeClr val="tx2"/>
                </a:solidFill>
              </a:rPr>
              <a:t>PI, prescribing information; SPC, summary of product characteristics</a:t>
            </a:r>
          </a:p>
          <a:p>
            <a:pPr>
              <a:spcBef>
                <a:spcPts val="0"/>
              </a:spcBef>
            </a:pPr>
            <a:r>
              <a:rPr lang="en-GB" dirty="0"/>
              <a:t>Olivier KM, et al. </a:t>
            </a:r>
            <a:r>
              <a:rPr lang="en-GB" dirty="0" err="1"/>
              <a:t>Int</a:t>
            </a:r>
            <a:r>
              <a:rPr lang="en-GB" dirty="0"/>
              <a:t> J </a:t>
            </a:r>
            <a:r>
              <a:rPr lang="en-GB" dirty="0" err="1"/>
              <a:t>Urol</a:t>
            </a:r>
            <a:r>
              <a:rPr lang="en-GB" dirty="0"/>
              <a:t> </a:t>
            </a:r>
            <a:r>
              <a:rPr lang="en-GB" dirty="0" err="1"/>
              <a:t>Nurs</a:t>
            </a:r>
            <a:r>
              <a:rPr lang="en-GB" dirty="0"/>
              <a:t>. 2021;15:47-58 </a:t>
            </a:r>
          </a:p>
        </p:txBody>
      </p:sp>
      <p:graphicFrame>
        <p:nvGraphicFramePr>
          <p:cNvPr id="15" name="Content Placeholder 14">
            <a:extLst>
              <a:ext uri="{FF2B5EF4-FFF2-40B4-BE49-F238E27FC236}">
                <a16:creationId xmlns:a16="http://schemas.microsoft.com/office/drawing/2014/main" id="{EAEFE9BE-067C-DF46-AD70-5E7E9612CAF0}"/>
              </a:ext>
            </a:extLst>
          </p:cNvPr>
          <p:cNvGraphicFramePr>
            <a:graphicFrameLocks noGrp="1"/>
          </p:cNvGraphicFramePr>
          <p:nvPr>
            <p:ph sz="quarter" idx="12"/>
          </p:nvPr>
        </p:nvGraphicFramePr>
        <p:xfrm>
          <a:off x="620713" y="1057930"/>
          <a:ext cx="10963277" cy="4884192"/>
        </p:xfrm>
        <a:graphic>
          <a:graphicData uri="http://schemas.openxmlformats.org/drawingml/2006/table">
            <a:tbl>
              <a:tblPr firstRow="1" bandRow="1">
                <a:tableStyleId>{5C22544A-7EE6-4342-B048-85BDC9FD1C3A}</a:tableStyleId>
              </a:tblPr>
              <a:tblGrid>
                <a:gridCol w="2192655">
                  <a:extLst>
                    <a:ext uri="{9D8B030D-6E8A-4147-A177-3AD203B41FA5}">
                      <a16:colId xmlns:a16="http://schemas.microsoft.com/office/drawing/2014/main" val="3365636163"/>
                    </a:ext>
                  </a:extLst>
                </a:gridCol>
                <a:gridCol w="2192655">
                  <a:extLst>
                    <a:ext uri="{9D8B030D-6E8A-4147-A177-3AD203B41FA5}">
                      <a16:colId xmlns:a16="http://schemas.microsoft.com/office/drawing/2014/main" val="2533196758"/>
                    </a:ext>
                  </a:extLst>
                </a:gridCol>
                <a:gridCol w="2192655">
                  <a:extLst>
                    <a:ext uri="{9D8B030D-6E8A-4147-A177-3AD203B41FA5}">
                      <a16:colId xmlns:a16="http://schemas.microsoft.com/office/drawing/2014/main" val="2841720852"/>
                    </a:ext>
                  </a:extLst>
                </a:gridCol>
                <a:gridCol w="1096328">
                  <a:extLst>
                    <a:ext uri="{9D8B030D-6E8A-4147-A177-3AD203B41FA5}">
                      <a16:colId xmlns:a16="http://schemas.microsoft.com/office/drawing/2014/main" val="2563880540"/>
                    </a:ext>
                  </a:extLst>
                </a:gridCol>
                <a:gridCol w="1096328">
                  <a:extLst>
                    <a:ext uri="{9D8B030D-6E8A-4147-A177-3AD203B41FA5}">
                      <a16:colId xmlns:a16="http://schemas.microsoft.com/office/drawing/2014/main" val="2720302567"/>
                    </a:ext>
                  </a:extLst>
                </a:gridCol>
                <a:gridCol w="1096328">
                  <a:extLst>
                    <a:ext uri="{9D8B030D-6E8A-4147-A177-3AD203B41FA5}">
                      <a16:colId xmlns:a16="http://schemas.microsoft.com/office/drawing/2014/main" val="902968324"/>
                    </a:ext>
                  </a:extLst>
                </a:gridCol>
                <a:gridCol w="1096328">
                  <a:extLst>
                    <a:ext uri="{9D8B030D-6E8A-4147-A177-3AD203B41FA5}">
                      <a16:colId xmlns:a16="http://schemas.microsoft.com/office/drawing/2014/main" val="334663144"/>
                    </a:ext>
                  </a:extLst>
                </a:gridCol>
              </a:tblGrid>
              <a:tr h="0">
                <a:tc>
                  <a:txBody>
                    <a:bodyPr/>
                    <a:lstStyle/>
                    <a:p>
                      <a:pPr>
                        <a:lnSpc>
                          <a:spcPct val="90000"/>
                        </a:lnSpc>
                      </a:pPr>
                      <a:r>
                        <a:rPr lang="en-US" sz="1200" dirty="0"/>
                        <a:t>Interaction</a:t>
                      </a:r>
                    </a:p>
                  </a:txBody>
                  <a:tcPr marT="14400" marB="14400"/>
                </a:tc>
                <a:tc>
                  <a:txBody>
                    <a:bodyPr/>
                    <a:lstStyle/>
                    <a:p>
                      <a:pPr>
                        <a:lnSpc>
                          <a:spcPct val="90000"/>
                        </a:lnSpc>
                      </a:pPr>
                      <a:r>
                        <a:rPr lang="en-US" sz="1200" dirty="0">
                          <a:solidFill>
                            <a:schemeClr val="tx1"/>
                          </a:solidFill>
                        </a:rPr>
                        <a:t>Substrate</a:t>
                      </a:r>
                      <a:br>
                        <a:rPr lang="en-US" sz="1200" dirty="0">
                          <a:solidFill>
                            <a:schemeClr val="tx1"/>
                          </a:solidFill>
                        </a:rPr>
                      </a:br>
                      <a:r>
                        <a:rPr lang="en-US" sz="1200" b="0" dirty="0">
                          <a:solidFill>
                            <a:schemeClr val="tx1"/>
                          </a:solidFill>
                        </a:rPr>
                        <a:t>AR inhibitor increases plasma</a:t>
                      </a:r>
                      <a:br>
                        <a:rPr lang="en-US" sz="1200" b="0" dirty="0">
                          <a:solidFill>
                            <a:schemeClr val="tx1"/>
                          </a:solidFill>
                        </a:rPr>
                      </a:br>
                      <a:r>
                        <a:rPr lang="en-US" sz="1200" b="0" dirty="0">
                          <a:solidFill>
                            <a:schemeClr val="tx1"/>
                          </a:solidFill>
                        </a:rPr>
                        <a:t>   level of comedication</a:t>
                      </a:r>
                      <a:br>
                        <a:rPr lang="en-US" sz="1200" b="0" dirty="0">
                          <a:solidFill>
                            <a:schemeClr val="tx1"/>
                          </a:solidFill>
                        </a:rPr>
                      </a:br>
                      <a:r>
                        <a:rPr lang="en-US" sz="1200" b="0" dirty="0">
                          <a:solidFill>
                            <a:schemeClr val="tx1"/>
                          </a:solidFill>
                        </a:rPr>
                        <a:t>May increase risk of AEs</a:t>
                      </a:r>
                      <a:br>
                        <a:rPr lang="en-US" sz="1200" b="0" dirty="0">
                          <a:solidFill>
                            <a:schemeClr val="tx1"/>
                          </a:solidFill>
                        </a:rPr>
                      </a:br>
                      <a:r>
                        <a:rPr lang="en-US" sz="1200" b="0" dirty="0">
                          <a:solidFill>
                            <a:schemeClr val="tx1"/>
                          </a:solidFill>
                        </a:rPr>
                        <a:t>   associated with comedication</a:t>
                      </a:r>
                    </a:p>
                  </a:txBody>
                  <a:tcPr marT="14400" marB="14400">
                    <a:solidFill>
                      <a:schemeClr val="accent2">
                        <a:lumMod val="20000"/>
                        <a:lumOff val="80000"/>
                      </a:schemeClr>
                    </a:solidFill>
                  </a:tcPr>
                </a:tc>
                <a:tc>
                  <a:txBody>
                    <a:bodyPr/>
                    <a:lstStyle/>
                    <a:p>
                      <a:pPr>
                        <a:lnSpc>
                          <a:spcPct val="90000"/>
                        </a:lnSpc>
                      </a:pPr>
                      <a:r>
                        <a:rPr lang="en-US" sz="1200" dirty="0">
                          <a:solidFill>
                            <a:schemeClr val="tx1"/>
                          </a:solidFill>
                        </a:rPr>
                        <a:t>Substrate</a:t>
                      </a:r>
                      <a:br>
                        <a:rPr lang="en-US" sz="1200" dirty="0">
                          <a:solidFill>
                            <a:schemeClr val="tx1"/>
                          </a:solidFill>
                        </a:rPr>
                      </a:br>
                      <a:r>
                        <a:rPr lang="en-US" sz="1200" b="0" dirty="0">
                          <a:solidFill>
                            <a:schemeClr val="tx1"/>
                          </a:solidFill>
                        </a:rPr>
                        <a:t>AR inhibitor decreases plasma</a:t>
                      </a:r>
                      <a:br>
                        <a:rPr lang="en-US" sz="1200" b="0" dirty="0">
                          <a:solidFill>
                            <a:schemeClr val="tx1"/>
                          </a:solidFill>
                        </a:rPr>
                      </a:br>
                      <a:r>
                        <a:rPr lang="en-US" sz="1200" b="0" dirty="0">
                          <a:solidFill>
                            <a:schemeClr val="tx1"/>
                          </a:solidFill>
                        </a:rPr>
                        <a:t>   level of comedication</a:t>
                      </a:r>
                      <a:br>
                        <a:rPr lang="en-US" sz="1200" b="0" dirty="0">
                          <a:solidFill>
                            <a:schemeClr val="tx1"/>
                          </a:solidFill>
                        </a:rPr>
                      </a:br>
                      <a:r>
                        <a:rPr lang="en-US" sz="1200" b="0" dirty="0">
                          <a:solidFill>
                            <a:schemeClr val="tx1"/>
                          </a:solidFill>
                        </a:rPr>
                        <a:t>May lead to a decrease in</a:t>
                      </a:r>
                      <a:br>
                        <a:rPr lang="en-US" sz="1200" b="0" dirty="0">
                          <a:solidFill>
                            <a:schemeClr val="tx1"/>
                          </a:solidFill>
                        </a:rPr>
                      </a:br>
                      <a:r>
                        <a:rPr lang="en-US" sz="1200" b="0" dirty="0">
                          <a:solidFill>
                            <a:schemeClr val="tx1"/>
                          </a:solidFill>
                        </a:rPr>
                        <a:t>   activity of </a:t>
                      </a:r>
                      <a:r>
                        <a:rPr lang="en-US" sz="1200" b="0" dirty="0" err="1">
                          <a:solidFill>
                            <a:schemeClr val="tx1"/>
                          </a:solidFill>
                        </a:rPr>
                        <a:t>comedication</a:t>
                      </a:r>
                      <a:endParaRPr lang="en-US" sz="1200" b="0" dirty="0">
                        <a:solidFill>
                          <a:schemeClr val="tx1"/>
                        </a:solidFill>
                      </a:endParaRPr>
                    </a:p>
                  </a:txBody>
                  <a:tcPr marT="14400" marB="14400">
                    <a:solidFill>
                      <a:schemeClr val="accent1">
                        <a:lumMod val="20000"/>
                        <a:lumOff val="80000"/>
                      </a:schemeClr>
                    </a:solidFill>
                  </a:tcPr>
                </a:tc>
                <a:tc gridSpan="2">
                  <a:txBody>
                    <a:bodyPr/>
                    <a:lstStyle/>
                    <a:p>
                      <a:pPr>
                        <a:lnSpc>
                          <a:spcPct val="90000"/>
                        </a:lnSpc>
                      </a:pPr>
                      <a:r>
                        <a:rPr lang="en-US" sz="1200" dirty="0">
                          <a:solidFill>
                            <a:schemeClr val="tx1"/>
                          </a:solidFill>
                        </a:rPr>
                        <a:t>Inducer</a:t>
                      </a:r>
                      <a:br>
                        <a:rPr lang="en-US" sz="1200" dirty="0">
                          <a:solidFill>
                            <a:schemeClr val="tx1"/>
                          </a:solidFill>
                        </a:rPr>
                      </a:br>
                      <a:r>
                        <a:rPr lang="en-US" sz="1200" b="0" dirty="0">
                          <a:solidFill>
                            <a:schemeClr val="tx1"/>
                          </a:solidFill>
                        </a:rPr>
                        <a:t>Comedication decreases plasma</a:t>
                      </a:r>
                      <a:br>
                        <a:rPr lang="en-US" sz="1200" b="0" dirty="0">
                          <a:solidFill>
                            <a:schemeClr val="tx1"/>
                          </a:solidFill>
                        </a:rPr>
                      </a:br>
                      <a:r>
                        <a:rPr lang="en-US" sz="1200" b="0" dirty="0">
                          <a:solidFill>
                            <a:schemeClr val="tx1"/>
                          </a:solidFill>
                        </a:rPr>
                        <a:t>   level of AR inhibitor</a:t>
                      </a:r>
                      <a:br>
                        <a:rPr lang="en-US" sz="1200" b="0" dirty="0">
                          <a:solidFill>
                            <a:schemeClr val="tx1"/>
                          </a:solidFill>
                        </a:rPr>
                      </a:br>
                      <a:r>
                        <a:rPr lang="en-US" sz="1200" b="0" dirty="0">
                          <a:solidFill>
                            <a:schemeClr val="tx1"/>
                          </a:solidFill>
                        </a:rPr>
                        <a:t>May lead to a decrease in</a:t>
                      </a:r>
                      <a:br>
                        <a:rPr lang="en-US" sz="1200" b="0" dirty="0">
                          <a:solidFill>
                            <a:schemeClr val="tx1"/>
                          </a:solidFill>
                        </a:rPr>
                      </a:br>
                      <a:r>
                        <a:rPr lang="en-US" sz="1200" b="0" dirty="0">
                          <a:solidFill>
                            <a:schemeClr val="tx1"/>
                          </a:solidFill>
                        </a:rPr>
                        <a:t>   activity of AR inhibitor</a:t>
                      </a:r>
                    </a:p>
                  </a:txBody>
                  <a:tcPr marT="14400" marB="14400">
                    <a:solidFill>
                      <a:schemeClr val="accent5">
                        <a:lumMod val="90000"/>
                      </a:schemeClr>
                    </a:solidFill>
                  </a:tcPr>
                </a:tc>
                <a:tc hMerge="1">
                  <a:txBody>
                    <a:bodyPr/>
                    <a:lstStyle/>
                    <a:p>
                      <a:endParaRPr lang="en-US"/>
                    </a:p>
                  </a:txBody>
                  <a:tcPr/>
                </a:tc>
                <a:tc gridSpan="2">
                  <a:txBody>
                    <a:bodyPr/>
                    <a:lstStyle/>
                    <a:p>
                      <a:pPr>
                        <a:lnSpc>
                          <a:spcPct val="90000"/>
                        </a:lnSpc>
                      </a:pPr>
                      <a:r>
                        <a:rPr lang="en-US" sz="1200" dirty="0">
                          <a:solidFill>
                            <a:schemeClr val="tx1"/>
                          </a:solidFill>
                        </a:rPr>
                        <a:t>Inhibitor</a:t>
                      </a:r>
                      <a:br>
                        <a:rPr lang="en-US" sz="1200" dirty="0">
                          <a:solidFill>
                            <a:schemeClr val="tx1"/>
                          </a:solidFill>
                        </a:rPr>
                      </a:br>
                      <a:r>
                        <a:rPr lang="en-US" sz="1200" b="0" dirty="0">
                          <a:solidFill>
                            <a:schemeClr val="tx1"/>
                          </a:solidFill>
                        </a:rPr>
                        <a:t>Comedication increases plasma</a:t>
                      </a:r>
                      <a:br>
                        <a:rPr lang="en-US" sz="1200" b="0" dirty="0">
                          <a:solidFill>
                            <a:schemeClr val="tx1"/>
                          </a:solidFill>
                        </a:rPr>
                      </a:br>
                      <a:r>
                        <a:rPr lang="en-US" sz="1200" b="0" dirty="0">
                          <a:solidFill>
                            <a:schemeClr val="tx1"/>
                          </a:solidFill>
                        </a:rPr>
                        <a:t>   level of AR inhibitor</a:t>
                      </a:r>
                      <a:br>
                        <a:rPr lang="en-US" sz="1200" b="0" dirty="0">
                          <a:solidFill>
                            <a:schemeClr val="tx1"/>
                          </a:solidFill>
                        </a:rPr>
                      </a:br>
                      <a:r>
                        <a:rPr lang="en-US" sz="1200" b="0" dirty="0">
                          <a:solidFill>
                            <a:schemeClr val="tx1"/>
                          </a:solidFill>
                        </a:rPr>
                        <a:t>May increase risk of AEs</a:t>
                      </a:r>
                      <a:br>
                        <a:rPr lang="en-US" sz="1200" b="0" dirty="0">
                          <a:solidFill>
                            <a:schemeClr val="tx1"/>
                          </a:solidFill>
                        </a:rPr>
                      </a:br>
                      <a:r>
                        <a:rPr lang="en-US" sz="1200" b="0" dirty="0">
                          <a:solidFill>
                            <a:schemeClr val="tx1"/>
                          </a:solidFill>
                        </a:rPr>
                        <a:t>   associated with AR inhibitor</a:t>
                      </a:r>
                    </a:p>
                  </a:txBody>
                  <a:tcPr marT="14400" marB="14400">
                    <a:solidFill>
                      <a:schemeClr val="bg2">
                        <a:lumMod val="90000"/>
                      </a:schemeClr>
                    </a:solidFill>
                  </a:tcPr>
                </a:tc>
                <a:tc hMerge="1">
                  <a:txBody>
                    <a:bodyPr/>
                    <a:lstStyle/>
                    <a:p>
                      <a:endParaRPr lang="en-US"/>
                    </a:p>
                  </a:txBody>
                  <a:tcPr/>
                </a:tc>
                <a:extLst>
                  <a:ext uri="{0D108BD9-81ED-4DB2-BD59-A6C34878D82A}">
                    <a16:rowId xmlns:a16="http://schemas.microsoft.com/office/drawing/2014/main" val="2154947159"/>
                  </a:ext>
                </a:extLst>
              </a:tr>
              <a:tr h="0">
                <a:tc>
                  <a:txBody>
                    <a:bodyPr/>
                    <a:lstStyle/>
                    <a:p>
                      <a:pPr>
                        <a:lnSpc>
                          <a:spcPct val="90000"/>
                        </a:lnSpc>
                      </a:pPr>
                      <a:r>
                        <a:rPr lang="en-US" sz="1200" b="1" dirty="0"/>
                        <a:t>Medicinal product</a:t>
                      </a:r>
                    </a:p>
                  </a:txBody>
                  <a:tcPr marT="14400" marB="14400"/>
                </a:tc>
                <a:tc>
                  <a:txBody>
                    <a:bodyPr/>
                    <a:lstStyle/>
                    <a:p>
                      <a:pPr>
                        <a:lnSpc>
                          <a:spcPct val="90000"/>
                        </a:lnSpc>
                      </a:pPr>
                      <a:endParaRPr lang="en-US" sz="1200" dirty="0"/>
                    </a:p>
                  </a:txBody>
                  <a:tcPr marT="14400" marB="14400"/>
                </a:tc>
                <a:tc>
                  <a:txBody>
                    <a:bodyPr/>
                    <a:lstStyle/>
                    <a:p>
                      <a:pPr>
                        <a:lnSpc>
                          <a:spcPct val="90000"/>
                        </a:lnSpc>
                      </a:pPr>
                      <a:r>
                        <a:rPr lang="en-US" sz="1200" b="1" dirty="0" err="1"/>
                        <a:t>Apalutamide</a:t>
                      </a:r>
                      <a:endParaRPr lang="en-US" sz="1200" b="1" dirty="0"/>
                    </a:p>
                  </a:txBody>
                  <a:tcPr marT="14400" marB="14400"/>
                </a:tc>
                <a:tc gridSpan="2">
                  <a:txBody>
                    <a:bodyPr/>
                    <a:lstStyle/>
                    <a:p>
                      <a:pPr>
                        <a:lnSpc>
                          <a:spcPct val="90000"/>
                        </a:lnSpc>
                      </a:pPr>
                      <a:r>
                        <a:rPr lang="en-US" sz="1200" b="1" dirty="0"/>
                        <a:t>Enzalutamide</a:t>
                      </a:r>
                    </a:p>
                  </a:txBody>
                  <a:tcPr marT="14400" marB="14400"/>
                </a:tc>
                <a:tc hMerge="1">
                  <a:txBody>
                    <a:bodyPr/>
                    <a:lstStyle/>
                    <a:p>
                      <a:endParaRPr lang="en-US"/>
                    </a:p>
                  </a:txBody>
                  <a:tcPr/>
                </a:tc>
                <a:tc gridSpan="2">
                  <a:txBody>
                    <a:bodyPr/>
                    <a:lstStyle/>
                    <a:p>
                      <a:pPr>
                        <a:lnSpc>
                          <a:spcPct val="90000"/>
                        </a:lnSpc>
                      </a:pPr>
                      <a:r>
                        <a:rPr lang="en-US" sz="1200" b="1" dirty="0" err="1"/>
                        <a:t>Darolutamide</a:t>
                      </a:r>
                      <a:endParaRPr lang="en-US" sz="1200" b="1" dirty="0"/>
                    </a:p>
                  </a:txBody>
                  <a:tcPr marT="14400" marB="14400"/>
                </a:tc>
                <a:tc hMerge="1">
                  <a:txBody>
                    <a:bodyPr/>
                    <a:lstStyle/>
                    <a:p>
                      <a:endParaRPr lang="en-US"/>
                    </a:p>
                  </a:txBody>
                  <a:tcPr/>
                </a:tc>
                <a:extLst>
                  <a:ext uri="{0D108BD9-81ED-4DB2-BD59-A6C34878D82A}">
                    <a16:rowId xmlns:a16="http://schemas.microsoft.com/office/drawing/2014/main" val="254715337"/>
                  </a:ext>
                </a:extLst>
              </a:tr>
              <a:tr h="0">
                <a:tc>
                  <a:txBody>
                    <a:bodyPr/>
                    <a:lstStyle/>
                    <a:p>
                      <a:pPr>
                        <a:lnSpc>
                          <a:spcPct val="90000"/>
                        </a:lnSpc>
                      </a:pPr>
                      <a:r>
                        <a:rPr lang="en-US" sz="1200" b="1" dirty="0" err="1"/>
                        <a:t>Antithrombotics</a:t>
                      </a:r>
                      <a:endParaRPr lang="en-US" sz="1200" b="1" dirty="0"/>
                    </a:p>
                  </a:txBody>
                  <a:tcPr marT="14400" marB="14400"/>
                </a:tc>
                <a:tc>
                  <a:txBody>
                    <a:bodyPr/>
                    <a:lstStyle/>
                    <a:p>
                      <a:pPr>
                        <a:lnSpc>
                          <a:spcPct val="90000"/>
                        </a:lnSpc>
                      </a:pPr>
                      <a:r>
                        <a:rPr lang="en-US" sz="1200" dirty="0" err="1"/>
                        <a:t>Clopidogrel</a:t>
                      </a:r>
                      <a:endParaRPr lang="en-US" sz="1200" dirty="0"/>
                    </a:p>
                  </a:txBody>
                  <a:tcPr marT="14400" marB="14400"/>
                </a:tc>
                <a:tc>
                  <a:txBody>
                    <a:bodyPr/>
                    <a:lstStyle/>
                    <a:p>
                      <a:pPr>
                        <a:lnSpc>
                          <a:spcPct val="90000"/>
                        </a:lnSpc>
                      </a:pPr>
                      <a:endParaRPr lang="en-US" sz="1200" dirty="0"/>
                    </a:p>
                  </a:txBody>
                  <a:tcPr marT="14400" marB="14400"/>
                </a:tc>
                <a:tc gridSpan="2">
                  <a:txBody>
                    <a:bodyPr/>
                    <a:lstStyle/>
                    <a:p>
                      <a:pPr>
                        <a:lnSpc>
                          <a:spcPct val="90000"/>
                        </a:lnSpc>
                      </a:pPr>
                      <a:r>
                        <a:rPr lang="en-US" sz="1200" dirty="0"/>
                        <a:t>✘</a:t>
                      </a:r>
                    </a:p>
                  </a:txBody>
                  <a:tcPr marT="14400" marB="14400">
                    <a:solidFill>
                      <a:schemeClr val="bg2">
                        <a:lumMod val="90000"/>
                      </a:schemeClr>
                    </a:solidFill>
                  </a:tcPr>
                </a:tc>
                <a:tc hMerge="1">
                  <a:txBody>
                    <a:bodyPr/>
                    <a:lstStyle/>
                    <a:p>
                      <a:endParaRPr lang="en-US"/>
                    </a:p>
                  </a:txBody>
                  <a:tcPr/>
                </a:tc>
                <a:tc gridSpan="2">
                  <a:txBody>
                    <a:bodyPr/>
                    <a:lstStyle/>
                    <a:p>
                      <a:pPr>
                        <a:lnSpc>
                          <a:spcPct val="90000"/>
                        </a:lnSpc>
                      </a:pPr>
                      <a:endParaRPr lang="en-US" sz="1200" dirty="0"/>
                    </a:p>
                  </a:txBody>
                  <a:tcPr marT="14400" marB="14400">
                    <a:solidFill>
                      <a:schemeClr val="bg1"/>
                    </a:solidFill>
                  </a:tcPr>
                </a:tc>
                <a:tc hMerge="1">
                  <a:txBody>
                    <a:bodyPr/>
                    <a:lstStyle/>
                    <a:p>
                      <a:endParaRPr lang="en-US"/>
                    </a:p>
                  </a:txBody>
                  <a:tcPr/>
                </a:tc>
                <a:extLst>
                  <a:ext uri="{0D108BD9-81ED-4DB2-BD59-A6C34878D82A}">
                    <a16:rowId xmlns:a16="http://schemas.microsoft.com/office/drawing/2014/main" val="561727762"/>
                  </a:ext>
                </a:extLst>
              </a:tr>
              <a:tr h="0">
                <a:tc>
                  <a:txBody>
                    <a:bodyPr/>
                    <a:lstStyle/>
                    <a:p>
                      <a:pPr>
                        <a:lnSpc>
                          <a:spcPct val="90000"/>
                        </a:lnSpc>
                      </a:pPr>
                      <a:endParaRPr lang="en-US" sz="1200" b="1" dirty="0"/>
                    </a:p>
                  </a:txBody>
                  <a:tcPr marT="14400" marB="14400"/>
                </a:tc>
                <a:tc>
                  <a:txBody>
                    <a:bodyPr/>
                    <a:lstStyle/>
                    <a:p>
                      <a:pPr>
                        <a:lnSpc>
                          <a:spcPct val="90000"/>
                        </a:lnSpc>
                      </a:pPr>
                      <a:r>
                        <a:rPr lang="en-US" sz="1200" dirty="0"/>
                        <a:t>Dabigatran</a:t>
                      </a:r>
                    </a:p>
                  </a:txBody>
                  <a:tcPr marT="14400" marB="14400"/>
                </a:tc>
                <a:tc>
                  <a:txBody>
                    <a:bodyPr/>
                    <a:lstStyle/>
                    <a:p>
                      <a:pPr>
                        <a:lnSpc>
                          <a:spcPct val="90000"/>
                        </a:lnSpc>
                      </a:pPr>
                      <a:r>
                        <a:rPr lang="en-US" sz="1200" dirty="0"/>
                        <a:t>CAUTION</a:t>
                      </a:r>
                    </a:p>
                  </a:txBody>
                  <a:tcPr marT="14400" marB="14400">
                    <a:solidFill>
                      <a:schemeClr val="accent1">
                        <a:lumMod val="20000"/>
                        <a:lumOff val="80000"/>
                      </a:schemeClr>
                    </a:solidFill>
                  </a:tcPr>
                </a:tc>
                <a:tc>
                  <a:txBody>
                    <a:bodyPr/>
                    <a:lstStyle/>
                    <a:p>
                      <a:pPr>
                        <a:lnSpc>
                          <a:spcPct val="90000"/>
                        </a:lnSpc>
                      </a:pPr>
                      <a:r>
                        <a:rPr lang="en-US" sz="1200" dirty="0"/>
                        <a:t>CAUTION</a:t>
                      </a:r>
                    </a:p>
                  </a:txBody>
                  <a:tcPr marT="14400" marB="14400">
                    <a:lnR w="12700" cap="flat" cmpd="sng" algn="ctr">
                      <a:noFill/>
                      <a:prstDash val="solid"/>
                      <a:round/>
                      <a:headEnd type="none" w="med" len="med"/>
                      <a:tailEnd type="none" w="med" len="med"/>
                    </a:lnR>
                    <a:solidFill>
                      <a:schemeClr val="accent2">
                        <a:lumMod val="20000"/>
                        <a:lumOff val="80000"/>
                      </a:schemeClr>
                    </a:solidFill>
                  </a:tcPr>
                </a:tc>
                <a:tc>
                  <a:txBody>
                    <a:bodyPr/>
                    <a:lstStyle/>
                    <a:p>
                      <a:pPr>
                        <a:lnSpc>
                          <a:spcPct val="90000"/>
                        </a:lnSpc>
                      </a:pPr>
                      <a:endParaRPr lang="en-US" sz="1200" dirty="0"/>
                    </a:p>
                  </a:txBody>
                  <a:tcPr marT="14400" marB="14400">
                    <a:lnL w="12700" cap="flat" cmpd="sng" algn="ctr">
                      <a:noFill/>
                      <a:prstDash val="solid"/>
                      <a:round/>
                      <a:headEnd type="none" w="med" len="med"/>
                      <a:tailEnd type="none" w="med" len="med"/>
                    </a:lnL>
                    <a:solidFill>
                      <a:schemeClr val="accent1">
                        <a:lumMod val="20000"/>
                        <a:lumOff val="80000"/>
                      </a:schemeClr>
                    </a:solidFill>
                  </a:tcPr>
                </a:tc>
                <a:tc gridSpan="2">
                  <a:txBody>
                    <a:bodyPr/>
                    <a:lstStyle/>
                    <a:p>
                      <a:pPr>
                        <a:lnSpc>
                          <a:spcPct val="90000"/>
                        </a:lnSpc>
                      </a:pPr>
                      <a:endParaRPr lang="en-US" sz="1200" dirty="0"/>
                    </a:p>
                  </a:txBody>
                  <a:tcPr marT="14400" marB="14400">
                    <a:solidFill>
                      <a:schemeClr val="bg1"/>
                    </a:solidFill>
                  </a:tcPr>
                </a:tc>
                <a:tc hMerge="1">
                  <a:txBody>
                    <a:bodyPr/>
                    <a:lstStyle/>
                    <a:p>
                      <a:endParaRPr lang="en-US"/>
                    </a:p>
                  </a:txBody>
                  <a:tcPr/>
                </a:tc>
                <a:extLst>
                  <a:ext uri="{0D108BD9-81ED-4DB2-BD59-A6C34878D82A}">
                    <a16:rowId xmlns:a16="http://schemas.microsoft.com/office/drawing/2014/main" val="886594869"/>
                  </a:ext>
                </a:extLst>
              </a:tr>
              <a:tr h="0">
                <a:tc>
                  <a:txBody>
                    <a:bodyPr/>
                    <a:lstStyle/>
                    <a:p>
                      <a:pPr>
                        <a:lnSpc>
                          <a:spcPct val="90000"/>
                        </a:lnSpc>
                      </a:pPr>
                      <a:endParaRPr lang="en-US" sz="1200" b="1" dirty="0"/>
                    </a:p>
                  </a:txBody>
                  <a:tcPr marT="14400" marB="144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t>Rivaroxaban</a:t>
                      </a:r>
                    </a:p>
                  </a:txBody>
                  <a:tcPr marT="14400" marB="14400"/>
                </a:tc>
                <a:tc>
                  <a:txBody>
                    <a:bodyPr/>
                    <a:lstStyle/>
                    <a:p>
                      <a:pPr>
                        <a:lnSpc>
                          <a:spcPct val="90000"/>
                        </a:lnSpc>
                      </a:pPr>
                      <a:r>
                        <a:rPr lang="en-US" sz="1200" dirty="0"/>
                        <a:t>✘</a:t>
                      </a:r>
                    </a:p>
                  </a:txBody>
                  <a:tcPr marT="14400" marB="14400">
                    <a:solidFill>
                      <a:schemeClr val="accent1">
                        <a:lumMod val="20000"/>
                        <a:lumOff val="80000"/>
                      </a:schemeClr>
                    </a:solidFill>
                  </a:tcPr>
                </a:tc>
                <a:tc gridSpan="2">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t>✘</a:t>
                      </a:r>
                    </a:p>
                  </a:txBody>
                  <a:tcPr marT="14400" marB="14400">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200" dirty="0"/>
                    </a:p>
                  </a:txBody>
                  <a:tcPr marT="14400" marB="14400">
                    <a:solidFill>
                      <a:schemeClr val="bg1"/>
                    </a:solidFill>
                  </a:tcPr>
                </a:tc>
                <a:tc hMerge="1">
                  <a:txBody>
                    <a:bodyPr/>
                    <a:lstStyle/>
                    <a:p>
                      <a:endParaRPr lang="en-US"/>
                    </a:p>
                  </a:txBody>
                  <a:tcPr/>
                </a:tc>
                <a:extLst>
                  <a:ext uri="{0D108BD9-81ED-4DB2-BD59-A6C34878D82A}">
                    <a16:rowId xmlns:a16="http://schemas.microsoft.com/office/drawing/2014/main" val="2896032773"/>
                  </a:ext>
                </a:extLst>
              </a:tr>
              <a:tr h="0">
                <a:tc>
                  <a:txBody>
                    <a:bodyPr/>
                    <a:lstStyle/>
                    <a:p>
                      <a:pPr>
                        <a:lnSpc>
                          <a:spcPct val="90000"/>
                        </a:lnSpc>
                      </a:pPr>
                      <a:endParaRPr lang="en-US" sz="1200" b="1" dirty="0"/>
                    </a:p>
                  </a:txBody>
                  <a:tcPr marT="14400" marB="144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t>Warfarin</a:t>
                      </a:r>
                    </a:p>
                  </a:txBody>
                  <a:tcPr marT="14400" marB="144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t>✘</a:t>
                      </a:r>
                    </a:p>
                  </a:txBody>
                  <a:tcPr marT="14400" marB="14400">
                    <a:solidFill>
                      <a:schemeClr val="accent1">
                        <a:lumMod val="20000"/>
                        <a:lumOff val="80000"/>
                      </a:schemeClr>
                    </a:solidFill>
                  </a:tcPr>
                </a:tc>
                <a:tc gridSpan="2">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t>✘</a:t>
                      </a:r>
                    </a:p>
                  </a:txBody>
                  <a:tcPr marT="14400" marB="14400">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200" dirty="0"/>
                    </a:p>
                  </a:txBody>
                  <a:tcPr marT="14400" marB="14400">
                    <a:solidFill>
                      <a:schemeClr val="bg1"/>
                    </a:solidFill>
                  </a:tcPr>
                </a:tc>
                <a:tc hMerge="1">
                  <a:txBody>
                    <a:bodyPr/>
                    <a:lstStyle/>
                    <a:p>
                      <a:endParaRPr lang="en-US"/>
                    </a:p>
                  </a:txBody>
                  <a:tcPr/>
                </a:tc>
                <a:extLst>
                  <a:ext uri="{0D108BD9-81ED-4DB2-BD59-A6C34878D82A}">
                    <a16:rowId xmlns:a16="http://schemas.microsoft.com/office/drawing/2014/main" val="2589454943"/>
                  </a:ext>
                </a:extLst>
              </a:tr>
              <a:tr h="0">
                <a:tc>
                  <a:txBody>
                    <a:bodyPr/>
                    <a:lstStyle/>
                    <a:p>
                      <a:pPr>
                        <a:lnSpc>
                          <a:spcPct val="90000"/>
                        </a:lnSpc>
                      </a:pPr>
                      <a:r>
                        <a:rPr lang="en-US" sz="1200" b="1" dirty="0"/>
                        <a:t>Calcium channel blockers</a:t>
                      </a:r>
                    </a:p>
                  </a:txBody>
                  <a:tcPr marT="14400" marB="144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t>Amlodipine</a:t>
                      </a:r>
                    </a:p>
                  </a:txBody>
                  <a:tcPr marT="14400" marB="14400"/>
                </a:tc>
                <a:tc>
                  <a:txBody>
                    <a:bodyPr/>
                    <a:lstStyle/>
                    <a:p>
                      <a:pPr>
                        <a:lnSpc>
                          <a:spcPct val="90000"/>
                        </a:lnSpc>
                      </a:pPr>
                      <a:r>
                        <a:rPr lang="en-US" sz="1200" dirty="0"/>
                        <a:t>CAUTION</a:t>
                      </a:r>
                    </a:p>
                  </a:txBody>
                  <a:tcPr marT="14400" marB="14400">
                    <a:solidFill>
                      <a:schemeClr val="accent1">
                        <a:lumMod val="20000"/>
                        <a:lumOff val="80000"/>
                      </a:schemeClr>
                    </a:solidFill>
                  </a:tcPr>
                </a:tc>
                <a:tc gridSpan="2">
                  <a:txBody>
                    <a:bodyPr/>
                    <a:lstStyle/>
                    <a:p>
                      <a:pPr>
                        <a:lnSpc>
                          <a:spcPct val="90000"/>
                        </a:lnSpc>
                      </a:pPr>
                      <a:r>
                        <a:rPr lang="en-US" sz="1200" dirty="0"/>
                        <a:t>CAUTION</a:t>
                      </a:r>
                    </a:p>
                  </a:txBody>
                  <a:tcPr marT="14400" marB="14400">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200" dirty="0"/>
                    </a:p>
                  </a:txBody>
                  <a:tcPr marT="14400" marB="14400">
                    <a:solidFill>
                      <a:schemeClr val="bg1"/>
                    </a:solidFill>
                  </a:tcPr>
                </a:tc>
                <a:tc hMerge="1">
                  <a:txBody>
                    <a:bodyPr/>
                    <a:lstStyle/>
                    <a:p>
                      <a:endParaRPr lang="en-US"/>
                    </a:p>
                  </a:txBody>
                  <a:tcPr/>
                </a:tc>
                <a:extLst>
                  <a:ext uri="{0D108BD9-81ED-4DB2-BD59-A6C34878D82A}">
                    <a16:rowId xmlns:a16="http://schemas.microsoft.com/office/drawing/2014/main" val="3326105701"/>
                  </a:ext>
                </a:extLst>
              </a:tr>
              <a:tr h="0">
                <a:tc>
                  <a:txBody>
                    <a:bodyPr/>
                    <a:lstStyle/>
                    <a:p>
                      <a:pPr>
                        <a:lnSpc>
                          <a:spcPct val="90000"/>
                        </a:lnSpc>
                      </a:pPr>
                      <a:endParaRPr lang="en-US" sz="1200" b="1" dirty="0"/>
                    </a:p>
                  </a:txBody>
                  <a:tcPr marT="14400" marB="144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t>Diltiazem</a:t>
                      </a:r>
                    </a:p>
                  </a:txBody>
                  <a:tcPr marT="14400" marB="14400"/>
                </a:tc>
                <a:tc>
                  <a:txBody>
                    <a:bodyPr/>
                    <a:lstStyle/>
                    <a:p>
                      <a:pPr>
                        <a:lnSpc>
                          <a:spcPct val="90000"/>
                        </a:lnSpc>
                      </a:pPr>
                      <a:endParaRPr lang="en-US" sz="1200" dirty="0"/>
                    </a:p>
                  </a:txBody>
                  <a:tcPr marT="14400" marB="14400">
                    <a:noFill/>
                  </a:tcPr>
                </a:tc>
                <a:tc gridSpan="2">
                  <a:txBody>
                    <a:bodyPr/>
                    <a:lstStyle/>
                    <a:p>
                      <a:pPr>
                        <a:lnSpc>
                          <a:spcPct val="90000"/>
                        </a:lnSpc>
                      </a:pPr>
                      <a:r>
                        <a:rPr lang="en-US" sz="1200" b="1" dirty="0"/>
                        <a:t>✓</a:t>
                      </a:r>
                    </a:p>
                  </a:txBody>
                  <a:tcPr marT="14400" marB="14400">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200" dirty="0"/>
                    </a:p>
                  </a:txBody>
                  <a:tcPr marT="14400" marB="14400">
                    <a:solidFill>
                      <a:schemeClr val="bg1"/>
                    </a:solidFill>
                  </a:tcPr>
                </a:tc>
                <a:tc hMerge="1">
                  <a:txBody>
                    <a:bodyPr/>
                    <a:lstStyle/>
                    <a:p>
                      <a:endParaRPr lang="en-US"/>
                    </a:p>
                  </a:txBody>
                  <a:tcPr/>
                </a:tc>
                <a:extLst>
                  <a:ext uri="{0D108BD9-81ED-4DB2-BD59-A6C34878D82A}">
                    <a16:rowId xmlns:a16="http://schemas.microsoft.com/office/drawing/2014/main" val="2748281484"/>
                  </a:ext>
                </a:extLst>
              </a:tr>
              <a:tr h="0">
                <a:tc>
                  <a:txBody>
                    <a:bodyPr/>
                    <a:lstStyle/>
                    <a:p>
                      <a:pPr>
                        <a:lnSpc>
                          <a:spcPct val="90000"/>
                        </a:lnSpc>
                      </a:pPr>
                      <a:endParaRPr lang="en-US" sz="1200" b="1" dirty="0"/>
                    </a:p>
                  </a:txBody>
                  <a:tcPr marT="14400" marB="144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t>Nifedipine, felodipine</a:t>
                      </a:r>
                    </a:p>
                  </a:txBody>
                  <a:tcPr marT="14400" marB="144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t>✘</a:t>
                      </a:r>
                    </a:p>
                  </a:txBody>
                  <a:tcPr marT="14400" marB="14400">
                    <a:solidFill>
                      <a:schemeClr val="accent1">
                        <a:lumMod val="20000"/>
                        <a:lumOff val="80000"/>
                      </a:schemeClr>
                    </a:solidFill>
                  </a:tcPr>
                </a:tc>
                <a:tc gridSpan="2">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t>✘</a:t>
                      </a:r>
                    </a:p>
                  </a:txBody>
                  <a:tcPr marT="14400" marB="14400">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200" dirty="0"/>
                    </a:p>
                  </a:txBody>
                  <a:tcPr marT="14400" marB="14400">
                    <a:solidFill>
                      <a:schemeClr val="bg1"/>
                    </a:solidFill>
                  </a:tcPr>
                </a:tc>
                <a:tc hMerge="1">
                  <a:txBody>
                    <a:bodyPr/>
                    <a:lstStyle/>
                    <a:p>
                      <a:endParaRPr lang="en-US"/>
                    </a:p>
                  </a:txBody>
                  <a:tcPr/>
                </a:tc>
                <a:extLst>
                  <a:ext uri="{0D108BD9-81ED-4DB2-BD59-A6C34878D82A}">
                    <a16:rowId xmlns:a16="http://schemas.microsoft.com/office/drawing/2014/main" val="1396558311"/>
                  </a:ext>
                </a:extLst>
              </a:tr>
              <a:tr h="0">
                <a:tc>
                  <a:txBody>
                    <a:bodyPr/>
                    <a:lstStyle/>
                    <a:p>
                      <a:pPr>
                        <a:lnSpc>
                          <a:spcPct val="90000"/>
                        </a:lnSpc>
                      </a:pPr>
                      <a:endParaRPr lang="en-US" sz="1200" b="1" dirty="0"/>
                    </a:p>
                  </a:txBody>
                  <a:tcPr marT="14400" marB="144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t>Verapamil</a:t>
                      </a:r>
                    </a:p>
                  </a:txBody>
                  <a:tcPr marT="14400" marB="14400"/>
                </a:tc>
                <a:tc>
                  <a:txBody>
                    <a:bodyPr/>
                    <a:lstStyle/>
                    <a:p>
                      <a:pPr>
                        <a:lnSpc>
                          <a:spcPct val="90000"/>
                        </a:lnSpc>
                      </a:pPr>
                      <a:endParaRPr lang="en-US" sz="1200" dirty="0"/>
                    </a:p>
                  </a:txBody>
                  <a:tcPr marT="14400" marB="14400">
                    <a:noFill/>
                  </a:tcPr>
                </a:tc>
                <a:tc gridSpan="2">
                  <a:txBody>
                    <a:bodyPr/>
                    <a:lstStyle/>
                    <a:p>
                      <a:pPr>
                        <a:lnSpc>
                          <a:spcPct val="90000"/>
                        </a:lnSpc>
                      </a:pPr>
                      <a:r>
                        <a:rPr lang="en-US" sz="1200" b="0" dirty="0"/>
                        <a:t>CAUTION</a:t>
                      </a:r>
                    </a:p>
                  </a:txBody>
                  <a:tcPr marT="14400" marB="14400">
                    <a:solidFill>
                      <a:schemeClr val="bg2">
                        <a:lumMod val="90000"/>
                      </a:schemeClr>
                    </a:solidFill>
                  </a:tcPr>
                </a:tc>
                <a:tc hMerge="1">
                  <a:txBody>
                    <a:bodyPr/>
                    <a:lstStyle/>
                    <a:p>
                      <a:endParaRPr lang="en-US"/>
                    </a:p>
                  </a:txBody>
                  <a:tcPr/>
                </a:tc>
                <a:tc gridSpan="2">
                  <a:txBody>
                    <a:bodyPr/>
                    <a:lstStyle/>
                    <a:p>
                      <a:pPr>
                        <a:lnSpc>
                          <a:spcPct val="90000"/>
                        </a:lnSpc>
                      </a:pPr>
                      <a:endParaRPr lang="en-US" sz="1200" dirty="0"/>
                    </a:p>
                  </a:txBody>
                  <a:tcPr marT="14400" marB="14400">
                    <a:solidFill>
                      <a:schemeClr val="bg1"/>
                    </a:solidFill>
                  </a:tcPr>
                </a:tc>
                <a:tc hMerge="1">
                  <a:txBody>
                    <a:bodyPr/>
                    <a:lstStyle/>
                    <a:p>
                      <a:endParaRPr lang="en-US"/>
                    </a:p>
                  </a:txBody>
                  <a:tcPr/>
                </a:tc>
                <a:extLst>
                  <a:ext uri="{0D108BD9-81ED-4DB2-BD59-A6C34878D82A}">
                    <a16:rowId xmlns:a16="http://schemas.microsoft.com/office/drawing/2014/main" val="2233374697"/>
                  </a:ext>
                </a:extLst>
              </a:tr>
              <a:tr h="0">
                <a:tc>
                  <a:txBody>
                    <a:bodyPr/>
                    <a:lstStyle/>
                    <a:p>
                      <a:pPr>
                        <a:lnSpc>
                          <a:spcPct val="90000"/>
                        </a:lnSpc>
                      </a:pPr>
                      <a:r>
                        <a:rPr lang="en-US" sz="1200" b="1" dirty="0"/>
                        <a:t>Cardiac glycosides</a:t>
                      </a:r>
                    </a:p>
                  </a:txBody>
                  <a:tcPr marT="14400" marB="144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t>Digoxin</a:t>
                      </a:r>
                    </a:p>
                  </a:txBody>
                  <a:tcPr marT="14400" marB="144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b="0" dirty="0"/>
                        <a:t>CAUTION</a:t>
                      </a:r>
                    </a:p>
                  </a:txBody>
                  <a:tcPr marT="14400" marB="14400">
                    <a:solidFill>
                      <a:schemeClr val="accent1">
                        <a:lumMod val="20000"/>
                        <a:lumOff val="80000"/>
                      </a:schemeClr>
                    </a:solidFill>
                  </a:tcPr>
                </a:tc>
                <a:tc>
                  <a:txBody>
                    <a:bodyPr/>
                    <a:lstStyle/>
                    <a:p>
                      <a:pPr>
                        <a:lnSpc>
                          <a:spcPct val="90000"/>
                        </a:lnSpc>
                      </a:pPr>
                      <a:r>
                        <a:rPr lang="en-US" sz="1200" b="0" dirty="0"/>
                        <a:t>CAUTION</a:t>
                      </a:r>
                    </a:p>
                  </a:txBody>
                  <a:tcPr marT="14400" marB="14400">
                    <a:lnR w="12700" cap="flat" cmpd="sng" algn="ctr">
                      <a:noFill/>
                      <a:prstDash val="solid"/>
                      <a:round/>
                      <a:headEnd type="none" w="med" len="med"/>
                      <a:tailEnd type="none" w="med" len="med"/>
                    </a:lnR>
                    <a:solidFill>
                      <a:schemeClr val="accent2">
                        <a:lumMod val="20000"/>
                        <a:lumOff val="80000"/>
                      </a:schemeClr>
                    </a:solidFill>
                  </a:tcPr>
                </a:tc>
                <a:tc>
                  <a:txBody>
                    <a:bodyPr/>
                    <a:lstStyle/>
                    <a:p>
                      <a:pPr>
                        <a:lnSpc>
                          <a:spcPct val="90000"/>
                        </a:lnSpc>
                      </a:pPr>
                      <a:endParaRPr lang="en-US" sz="1200" b="0" dirty="0"/>
                    </a:p>
                  </a:txBody>
                  <a:tcPr marT="14400" marB="14400">
                    <a:lnL w="12700" cap="flat" cmpd="sng" algn="ctr">
                      <a:noFill/>
                      <a:prstDash val="solid"/>
                      <a:round/>
                      <a:headEnd type="none" w="med" len="med"/>
                      <a:tailEnd type="none" w="med" len="med"/>
                    </a:lnL>
                    <a:solidFill>
                      <a:schemeClr val="accent1">
                        <a:lumMod val="20000"/>
                        <a:lumOff val="80000"/>
                      </a:schemeClr>
                    </a:solidFill>
                  </a:tcPr>
                </a:tc>
                <a:tc gridSpan="2">
                  <a:txBody>
                    <a:bodyPr/>
                    <a:lstStyle/>
                    <a:p>
                      <a:pPr>
                        <a:lnSpc>
                          <a:spcPct val="90000"/>
                        </a:lnSpc>
                      </a:pPr>
                      <a:endParaRPr lang="en-US" sz="1200" dirty="0"/>
                    </a:p>
                  </a:txBody>
                  <a:tcPr marT="14400" marB="14400">
                    <a:solidFill>
                      <a:schemeClr val="bg1"/>
                    </a:solidFill>
                  </a:tcPr>
                </a:tc>
                <a:tc hMerge="1">
                  <a:txBody>
                    <a:bodyPr/>
                    <a:lstStyle/>
                    <a:p>
                      <a:endParaRPr lang="en-US"/>
                    </a:p>
                  </a:txBody>
                  <a:tcPr/>
                </a:tc>
                <a:extLst>
                  <a:ext uri="{0D108BD9-81ED-4DB2-BD59-A6C34878D82A}">
                    <a16:rowId xmlns:a16="http://schemas.microsoft.com/office/drawing/2014/main" val="1734207103"/>
                  </a:ext>
                </a:extLst>
              </a:tr>
              <a:tr h="0">
                <a:tc>
                  <a:txBody>
                    <a:bodyPr/>
                    <a:lstStyle/>
                    <a:p>
                      <a:pPr>
                        <a:lnSpc>
                          <a:spcPct val="90000"/>
                        </a:lnSpc>
                      </a:pPr>
                      <a:r>
                        <a:rPr lang="en-US" sz="1200" b="1" dirty="0"/>
                        <a:t>Proton pump inhibitor</a:t>
                      </a:r>
                    </a:p>
                  </a:txBody>
                  <a:tcPr marT="14400" marB="144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t>Omeprazole</a:t>
                      </a:r>
                    </a:p>
                  </a:txBody>
                  <a:tcPr marT="14400" marB="14400"/>
                </a:tc>
                <a:tc>
                  <a:txBody>
                    <a:bodyPr/>
                    <a:lstStyle/>
                    <a:p>
                      <a:pPr>
                        <a:lnSpc>
                          <a:spcPct val="90000"/>
                        </a:lnSpc>
                      </a:pPr>
                      <a:r>
                        <a:rPr lang="en-US" sz="1200" dirty="0"/>
                        <a:t>✘</a:t>
                      </a:r>
                    </a:p>
                  </a:txBody>
                  <a:tcPr marT="14400" marB="14400">
                    <a:solidFill>
                      <a:schemeClr val="accent1">
                        <a:lumMod val="20000"/>
                        <a:lumOff val="80000"/>
                      </a:schemeClr>
                    </a:solidFill>
                  </a:tcPr>
                </a:tc>
                <a:tc gridSpan="2">
                  <a:txBody>
                    <a:bodyPr/>
                    <a:lstStyle/>
                    <a:p>
                      <a:pPr>
                        <a:lnSpc>
                          <a:spcPct val="90000"/>
                        </a:lnSpc>
                      </a:pPr>
                      <a:r>
                        <a:rPr lang="en-US" sz="1200" dirty="0"/>
                        <a:t>✘</a:t>
                      </a:r>
                      <a:endParaRPr lang="en-US" sz="1200" b="1" dirty="0"/>
                    </a:p>
                  </a:txBody>
                  <a:tcPr marT="14400" marB="14400">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200" dirty="0"/>
                    </a:p>
                  </a:txBody>
                  <a:tcPr marT="14400" marB="14400">
                    <a:solidFill>
                      <a:schemeClr val="bg1"/>
                    </a:solidFill>
                  </a:tcPr>
                </a:tc>
                <a:tc hMerge="1">
                  <a:txBody>
                    <a:bodyPr/>
                    <a:lstStyle/>
                    <a:p>
                      <a:endParaRPr lang="en-US"/>
                    </a:p>
                  </a:txBody>
                  <a:tcPr/>
                </a:tc>
                <a:extLst>
                  <a:ext uri="{0D108BD9-81ED-4DB2-BD59-A6C34878D82A}">
                    <a16:rowId xmlns:a16="http://schemas.microsoft.com/office/drawing/2014/main" val="1245325387"/>
                  </a:ext>
                </a:extLst>
              </a:tr>
              <a:tr h="0">
                <a:tc>
                  <a:txBody>
                    <a:bodyPr/>
                    <a:lstStyle/>
                    <a:p>
                      <a:pPr>
                        <a:lnSpc>
                          <a:spcPct val="90000"/>
                        </a:lnSpc>
                      </a:pPr>
                      <a:r>
                        <a:rPr lang="en-US" sz="1200" b="1" dirty="0"/>
                        <a:t>Analgesics</a:t>
                      </a:r>
                    </a:p>
                  </a:txBody>
                  <a:tcPr marT="14400" marB="144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t>Fentanyl</a:t>
                      </a:r>
                    </a:p>
                  </a:txBody>
                  <a:tcPr marT="14400" marB="14400"/>
                </a:tc>
                <a:tc>
                  <a:txBody>
                    <a:bodyPr/>
                    <a:lstStyle/>
                    <a:p>
                      <a:pPr>
                        <a:lnSpc>
                          <a:spcPct val="90000"/>
                        </a:lnSpc>
                      </a:pPr>
                      <a:r>
                        <a:rPr lang="en-US" sz="1200" dirty="0"/>
                        <a:t>CAUTION</a:t>
                      </a:r>
                    </a:p>
                  </a:txBody>
                  <a:tcPr marT="14400" marB="14400">
                    <a:solidFill>
                      <a:schemeClr val="accent1">
                        <a:lumMod val="20000"/>
                        <a:lumOff val="80000"/>
                      </a:schemeClr>
                    </a:solidFill>
                  </a:tcPr>
                </a:tc>
                <a:tc gridSpan="2">
                  <a:txBody>
                    <a:bodyPr/>
                    <a:lstStyle/>
                    <a:p>
                      <a:pPr>
                        <a:lnSpc>
                          <a:spcPct val="90000"/>
                        </a:lnSpc>
                      </a:pPr>
                      <a:r>
                        <a:rPr lang="en-US" sz="1200" dirty="0"/>
                        <a:t>✘</a:t>
                      </a:r>
                      <a:endParaRPr lang="en-US" sz="1200" b="1" dirty="0"/>
                    </a:p>
                  </a:txBody>
                  <a:tcPr marT="14400" marB="14400">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200" dirty="0"/>
                    </a:p>
                  </a:txBody>
                  <a:tcPr marT="14400" marB="14400">
                    <a:solidFill>
                      <a:schemeClr val="bg1"/>
                    </a:solidFill>
                  </a:tcPr>
                </a:tc>
                <a:tc hMerge="1">
                  <a:txBody>
                    <a:bodyPr/>
                    <a:lstStyle/>
                    <a:p>
                      <a:endParaRPr lang="en-US"/>
                    </a:p>
                  </a:txBody>
                  <a:tcPr/>
                </a:tc>
                <a:extLst>
                  <a:ext uri="{0D108BD9-81ED-4DB2-BD59-A6C34878D82A}">
                    <a16:rowId xmlns:a16="http://schemas.microsoft.com/office/drawing/2014/main" val="2535278391"/>
                  </a:ext>
                </a:extLst>
              </a:tr>
              <a:tr h="0">
                <a:tc>
                  <a:txBody>
                    <a:bodyPr/>
                    <a:lstStyle/>
                    <a:p>
                      <a:pPr>
                        <a:lnSpc>
                          <a:spcPct val="90000"/>
                        </a:lnSpc>
                      </a:pPr>
                      <a:r>
                        <a:rPr lang="en-US" sz="1200" b="1" dirty="0"/>
                        <a:t>Hypnotics</a:t>
                      </a:r>
                    </a:p>
                  </a:txBody>
                  <a:tcPr marT="14400" marB="144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t>Diazepam</a:t>
                      </a:r>
                    </a:p>
                  </a:txBody>
                  <a:tcPr marT="14400" marB="14400"/>
                </a:tc>
                <a:tc>
                  <a:txBody>
                    <a:bodyPr/>
                    <a:lstStyle/>
                    <a:p>
                      <a:pPr>
                        <a:lnSpc>
                          <a:spcPct val="90000"/>
                        </a:lnSpc>
                      </a:pPr>
                      <a:r>
                        <a:rPr lang="en-US" sz="1200" dirty="0"/>
                        <a:t>✘</a:t>
                      </a:r>
                    </a:p>
                  </a:txBody>
                  <a:tcPr marT="14400" marB="14400">
                    <a:solidFill>
                      <a:schemeClr val="accent1">
                        <a:lumMod val="20000"/>
                        <a:lumOff val="80000"/>
                      </a:schemeClr>
                    </a:solidFill>
                  </a:tcPr>
                </a:tc>
                <a:tc gridSpan="2">
                  <a:txBody>
                    <a:bodyPr/>
                    <a:lstStyle/>
                    <a:p>
                      <a:pPr>
                        <a:lnSpc>
                          <a:spcPct val="90000"/>
                        </a:lnSpc>
                      </a:pPr>
                      <a:r>
                        <a:rPr lang="en-US" sz="1200" dirty="0"/>
                        <a:t>✘</a:t>
                      </a:r>
                      <a:endParaRPr lang="en-US" sz="1200" b="1" dirty="0"/>
                    </a:p>
                  </a:txBody>
                  <a:tcPr marT="14400" marB="14400">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200" dirty="0"/>
                    </a:p>
                  </a:txBody>
                  <a:tcPr marT="14400" marB="14400">
                    <a:solidFill>
                      <a:schemeClr val="bg1"/>
                    </a:solidFill>
                  </a:tcPr>
                </a:tc>
                <a:tc hMerge="1">
                  <a:txBody>
                    <a:bodyPr/>
                    <a:lstStyle/>
                    <a:p>
                      <a:endParaRPr lang="en-US"/>
                    </a:p>
                  </a:txBody>
                  <a:tcPr/>
                </a:tc>
                <a:extLst>
                  <a:ext uri="{0D108BD9-81ED-4DB2-BD59-A6C34878D82A}">
                    <a16:rowId xmlns:a16="http://schemas.microsoft.com/office/drawing/2014/main" val="2807417905"/>
                  </a:ext>
                </a:extLst>
              </a:tr>
              <a:tr h="0">
                <a:tc>
                  <a:txBody>
                    <a:bodyPr/>
                    <a:lstStyle/>
                    <a:p>
                      <a:pPr>
                        <a:lnSpc>
                          <a:spcPct val="90000"/>
                        </a:lnSpc>
                      </a:pPr>
                      <a:endParaRPr lang="en-US" sz="1200" b="1" dirty="0"/>
                    </a:p>
                  </a:txBody>
                  <a:tcPr marT="14400" marB="144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t>Midazolam</a:t>
                      </a:r>
                    </a:p>
                  </a:txBody>
                  <a:tcPr marT="14400" marB="14400"/>
                </a:tc>
                <a:tc>
                  <a:txBody>
                    <a:bodyPr/>
                    <a:lstStyle/>
                    <a:p>
                      <a:pPr>
                        <a:lnSpc>
                          <a:spcPct val="90000"/>
                        </a:lnSpc>
                      </a:pPr>
                      <a:r>
                        <a:rPr lang="en-US" sz="1200" dirty="0"/>
                        <a:t>✘</a:t>
                      </a:r>
                    </a:p>
                  </a:txBody>
                  <a:tcPr marT="14400" marB="14400">
                    <a:solidFill>
                      <a:schemeClr val="accent1">
                        <a:lumMod val="20000"/>
                        <a:lumOff val="80000"/>
                      </a:schemeClr>
                    </a:solidFill>
                  </a:tcPr>
                </a:tc>
                <a:tc gridSpan="2">
                  <a:txBody>
                    <a:bodyPr/>
                    <a:lstStyle/>
                    <a:p>
                      <a:pPr>
                        <a:lnSpc>
                          <a:spcPct val="90000"/>
                        </a:lnSpc>
                      </a:pPr>
                      <a:r>
                        <a:rPr lang="en-US" sz="1200" dirty="0"/>
                        <a:t>✘</a:t>
                      </a:r>
                      <a:endParaRPr lang="en-US" sz="1200" b="1" dirty="0"/>
                    </a:p>
                  </a:txBody>
                  <a:tcPr marT="14400" marB="14400">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200" dirty="0"/>
                    </a:p>
                  </a:txBody>
                  <a:tcPr marT="14400" marB="14400">
                    <a:solidFill>
                      <a:schemeClr val="bg1"/>
                    </a:solidFill>
                  </a:tcPr>
                </a:tc>
                <a:tc hMerge="1">
                  <a:txBody>
                    <a:bodyPr/>
                    <a:lstStyle/>
                    <a:p>
                      <a:endParaRPr lang="en-US"/>
                    </a:p>
                  </a:txBody>
                  <a:tcPr/>
                </a:tc>
                <a:extLst>
                  <a:ext uri="{0D108BD9-81ED-4DB2-BD59-A6C34878D82A}">
                    <a16:rowId xmlns:a16="http://schemas.microsoft.com/office/drawing/2014/main" val="187687631"/>
                  </a:ext>
                </a:extLst>
              </a:tr>
              <a:tr h="0">
                <a:tc>
                  <a:txBody>
                    <a:bodyPr/>
                    <a:lstStyle/>
                    <a:p>
                      <a:pPr>
                        <a:lnSpc>
                          <a:spcPct val="90000"/>
                        </a:lnSpc>
                      </a:pPr>
                      <a:r>
                        <a:rPr lang="en-US" sz="1200" b="1" dirty="0"/>
                        <a:t>Antipsychotics</a:t>
                      </a:r>
                    </a:p>
                  </a:txBody>
                  <a:tcPr marT="14400" marB="144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t>Haloperidol</a:t>
                      </a:r>
                    </a:p>
                  </a:txBody>
                  <a:tcPr marT="14400" marB="14400"/>
                </a:tc>
                <a:tc>
                  <a:txBody>
                    <a:bodyPr/>
                    <a:lstStyle/>
                    <a:p>
                      <a:pPr>
                        <a:lnSpc>
                          <a:spcPct val="90000"/>
                        </a:lnSpc>
                      </a:pPr>
                      <a:r>
                        <a:rPr lang="en-US" sz="1200" dirty="0"/>
                        <a:t>✘</a:t>
                      </a:r>
                    </a:p>
                  </a:txBody>
                  <a:tcPr marT="14400" marB="14400">
                    <a:solidFill>
                      <a:schemeClr val="accent1">
                        <a:lumMod val="20000"/>
                        <a:lumOff val="80000"/>
                      </a:schemeClr>
                    </a:solidFill>
                  </a:tcPr>
                </a:tc>
                <a:tc gridSpan="2">
                  <a:txBody>
                    <a:bodyPr/>
                    <a:lstStyle/>
                    <a:p>
                      <a:pPr>
                        <a:lnSpc>
                          <a:spcPct val="90000"/>
                        </a:lnSpc>
                      </a:pPr>
                      <a:r>
                        <a:rPr lang="en-US" sz="1200" dirty="0"/>
                        <a:t>✘</a:t>
                      </a:r>
                      <a:endParaRPr lang="en-US" sz="1200" b="1" dirty="0"/>
                    </a:p>
                  </a:txBody>
                  <a:tcPr marT="14400" marB="14400">
                    <a:solidFill>
                      <a:schemeClr val="accent1">
                        <a:lumMod val="20000"/>
                        <a:lumOff val="80000"/>
                      </a:schemeClr>
                    </a:solidFill>
                  </a:tcPr>
                </a:tc>
                <a:tc hMerge="1">
                  <a:txBody>
                    <a:bodyPr/>
                    <a:lstStyle/>
                    <a:p>
                      <a:endParaRPr lang="en-US"/>
                    </a:p>
                  </a:txBody>
                  <a:tcPr/>
                </a:tc>
                <a:tc gridSpan="2">
                  <a:txBody>
                    <a:bodyPr/>
                    <a:lstStyle/>
                    <a:p>
                      <a:pPr>
                        <a:lnSpc>
                          <a:spcPct val="90000"/>
                        </a:lnSpc>
                      </a:pPr>
                      <a:endParaRPr lang="en-US" sz="1200" dirty="0"/>
                    </a:p>
                  </a:txBody>
                  <a:tcPr marT="14400" marB="14400">
                    <a:solidFill>
                      <a:schemeClr val="bg1"/>
                    </a:solidFill>
                  </a:tcPr>
                </a:tc>
                <a:tc hMerge="1">
                  <a:txBody>
                    <a:bodyPr/>
                    <a:lstStyle/>
                    <a:p>
                      <a:endParaRPr lang="en-US"/>
                    </a:p>
                  </a:txBody>
                  <a:tcPr/>
                </a:tc>
                <a:extLst>
                  <a:ext uri="{0D108BD9-81ED-4DB2-BD59-A6C34878D82A}">
                    <a16:rowId xmlns:a16="http://schemas.microsoft.com/office/drawing/2014/main" val="418976911"/>
                  </a:ext>
                </a:extLst>
              </a:tr>
              <a:tr h="0">
                <a:tc>
                  <a:txBody>
                    <a:bodyPr/>
                    <a:lstStyle/>
                    <a:p>
                      <a:pPr>
                        <a:lnSpc>
                          <a:spcPct val="90000"/>
                        </a:lnSpc>
                      </a:pPr>
                      <a:r>
                        <a:rPr lang="en-US" sz="1200" b="1" dirty="0"/>
                        <a:t>Antibiotics</a:t>
                      </a:r>
                    </a:p>
                  </a:txBody>
                  <a:tcPr marT="14400" marB="144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t>Clarithromycin</a:t>
                      </a:r>
                    </a:p>
                  </a:txBody>
                  <a:tcPr marT="14400" marB="14400"/>
                </a:tc>
                <a:tc>
                  <a:txBody>
                    <a:bodyPr/>
                    <a:lstStyle/>
                    <a:p>
                      <a:pPr>
                        <a:lnSpc>
                          <a:spcPct val="90000"/>
                        </a:lnSpc>
                      </a:pPr>
                      <a:r>
                        <a:rPr lang="en-US" sz="1200" dirty="0"/>
                        <a:t>CAUTION</a:t>
                      </a:r>
                    </a:p>
                  </a:txBody>
                  <a:tcPr marT="14400" marB="14400">
                    <a:solidFill>
                      <a:schemeClr val="bg2">
                        <a:lumMod val="90000"/>
                      </a:schemeClr>
                    </a:solidFill>
                  </a:tcPr>
                </a:tc>
                <a:tc gridSpan="2">
                  <a:txBody>
                    <a:bodyPr/>
                    <a:lstStyle/>
                    <a:p>
                      <a:pPr>
                        <a:lnSpc>
                          <a:spcPct val="90000"/>
                        </a:lnSpc>
                      </a:pPr>
                      <a:endParaRPr lang="en-US" sz="1200" b="1" dirty="0"/>
                    </a:p>
                  </a:txBody>
                  <a:tcPr marT="14400" marB="14400">
                    <a:solidFill>
                      <a:schemeClr val="bg1"/>
                    </a:solidFill>
                  </a:tcPr>
                </a:tc>
                <a:tc hMerge="1">
                  <a:txBody>
                    <a:bodyPr/>
                    <a:lstStyle/>
                    <a:p>
                      <a:endParaRPr lang="en-US"/>
                    </a:p>
                  </a:txBody>
                  <a:tcPr/>
                </a:tc>
                <a:tc>
                  <a:txBody>
                    <a:bodyPr/>
                    <a:lstStyle/>
                    <a:p>
                      <a:pPr>
                        <a:lnSpc>
                          <a:spcPct val="90000"/>
                        </a:lnSpc>
                      </a:pPr>
                      <a:r>
                        <a:rPr lang="en-US" sz="1200" dirty="0"/>
                        <a:t>CAUTION</a:t>
                      </a:r>
                    </a:p>
                  </a:txBody>
                  <a:tcPr marT="14400" marB="14400">
                    <a:lnR w="12700" cap="flat" cmpd="sng" algn="ctr">
                      <a:noFill/>
                      <a:prstDash val="solid"/>
                      <a:round/>
                      <a:headEnd type="none" w="med" len="med"/>
                      <a:tailEnd type="none" w="med" len="med"/>
                    </a:lnR>
                    <a:solidFill>
                      <a:schemeClr val="accent2">
                        <a:lumMod val="20000"/>
                        <a:lumOff val="80000"/>
                      </a:schemeClr>
                    </a:solidFill>
                  </a:tcPr>
                </a:tc>
                <a:tc>
                  <a:txBody>
                    <a:bodyPr/>
                    <a:lstStyle/>
                    <a:p>
                      <a:pPr>
                        <a:lnSpc>
                          <a:spcPct val="90000"/>
                        </a:lnSpc>
                      </a:pPr>
                      <a:endParaRPr lang="en-US" sz="1200" dirty="0"/>
                    </a:p>
                  </a:txBody>
                  <a:tcPr marT="14400" marB="14400">
                    <a:lnL w="12700" cap="flat" cmpd="sng" algn="ctr">
                      <a:no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2192098761"/>
                  </a:ext>
                </a:extLst>
              </a:tr>
              <a:tr h="0">
                <a:tc>
                  <a:txBody>
                    <a:bodyPr/>
                    <a:lstStyle/>
                    <a:p>
                      <a:pPr>
                        <a:lnSpc>
                          <a:spcPct val="90000"/>
                        </a:lnSpc>
                      </a:pPr>
                      <a:endParaRPr lang="en-US" sz="1200" b="1" dirty="0"/>
                    </a:p>
                  </a:txBody>
                  <a:tcPr marT="14400" marB="144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t>Rifampicin</a:t>
                      </a:r>
                    </a:p>
                  </a:txBody>
                  <a:tcPr marT="14400" marB="14400"/>
                </a:tc>
                <a:tc>
                  <a:txBody>
                    <a:bodyPr/>
                    <a:lstStyle/>
                    <a:p>
                      <a:pPr>
                        <a:lnSpc>
                          <a:spcPct val="90000"/>
                        </a:lnSpc>
                      </a:pPr>
                      <a:endParaRPr lang="en-US" sz="1200" dirty="0"/>
                    </a:p>
                  </a:txBody>
                  <a:tcPr marT="14400" marB="14400">
                    <a:noFill/>
                  </a:tcPr>
                </a:tc>
                <a:tc gridSpan="2">
                  <a:txBody>
                    <a:bodyPr/>
                    <a:lstStyle/>
                    <a:p>
                      <a:pPr>
                        <a:lnSpc>
                          <a:spcPct val="90000"/>
                        </a:lnSpc>
                      </a:pPr>
                      <a:r>
                        <a:rPr lang="en-US" sz="1200" dirty="0"/>
                        <a:t>✘</a:t>
                      </a:r>
                      <a:endParaRPr lang="en-US" sz="1200" b="1" dirty="0"/>
                    </a:p>
                  </a:txBody>
                  <a:tcPr marT="14400" marB="14400">
                    <a:solidFill>
                      <a:schemeClr val="accent5">
                        <a:lumMod val="90000"/>
                      </a:schemeClr>
                    </a:solidFill>
                  </a:tcPr>
                </a:tc>
                <a:tc hMerge="1">
                  <a:txBody>
                    <a:bodyPr/>
                    <a:lstStyle/>
                    <a:p>
                      <a:endParaRPr lang="en-US"/>
                    </a:p>
                  </a:txBody>
                  <a:tcPr/>
                </a:tc>
                <a:tc gridSpan="2">
                  <a:txBody>
                    <a:bodyPr/>
                    <a:lstStyle/>
                    <a:p>
                      <a:pPr>
                        <a:lnSpc>
                          <a:spcPct val="90000"/>
                        </a:lnSpc>
                      </a:pPr>
                      <a:r>
                        <a:rPr lang="en-US" sz="1200" dirty="0"/>
                        <a:t>✘</a:t>
                      </a:r>
                    </a:p>
                  </a:txBody>
                  <a:tcPr marT="14400" marB="14400">
                    <a:solidFill>
                      <a:schemeClr val="accent5">
                        <a:lumMod val="90000"/>
                      </a:schemeClr>
                    </a:solidFill>
                  </a:tcPr>
                </a:tc>
                <a:tc hMerge="1">
                  <a:txBody>
                    <a:bodyPr/>
                    <a:lstStyle/>
                    <a:p>
                      <a:endParaRPr lang="en-US"/>
                    </a:p>
                  </a:txBody>
                  <a:tcPr/>
                </a:tc>
                <a:extLst>
                  <a:ext uri="{0D108BD9-81ED-4DB2-BD59-A6C34878D82A}">
                    <a16:rowId xmlns:a16="http://schemas.microsoft.com/office/drawing/2014/main" val="934132208"/>
                  </a:ext>
                </a:extLst>
              </a:tr>
              <a:tr h="0">
                <a:tc>
                  <a:txBody>
                    <a:bodyPr/>
                    <a:lstStyle/>
                    <a:p>
                      <a:pPr>
                        <a:lnSpc>
                          <a:spcPct val="90000"/>
                        </a:lnSpc>
                      </a:pPr>
                      <a:r>
                        <a:rPr lang="en-US" sz="1200" b="1" dirty="0"/>
                        <a:t>Anticonvulsants </a:t>
                      </a:r>
                    </a:p>
                  </a:txBody>
                  <a:tcPr marT="14400" marB="144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t>Carbamazepine</a:t>
                      </a:r>
                    </a:p>
                  </a:txBody>
                  <a:tcPr marT="14400" marB="14400"/>
                </a:tc>
                <a:tc>
                  <a:txBody>
                    <a:bodyPr/>
                    <a:lstStyle/>
                    <a:p>
                      <a:pPr>
                        <a:lnSpc>
                          <a:spcPct val="90000"/>
                        </a:lnSpc>
                      </a:pPr>
                      <a:endParaRPr lang="en-US" sz="1200" dirty="0"/>
                    </a:p>
                  </a:txBody>
                  <a:tcPr marT="14400" marB="14400">
                    <a:noFill/>
                  </a:tcPr>
                </a:tc>
                <a:tc gridSpan="2">
                  <a:txBody>
                    <a:bodyPr/>
                    <a:lstStyle/>
                    <a:p>
                      <a:pPr>
                        <a:lnSpc>
                          <a:spcPct val="90000"/>
                        </a:lnSpc>
                      </a:pPr>
                      <a:r>
                        <a:rPr lang="en-US" sz="1200" dirty="0"/>
                        <a:t>✘</a:t>
                      </a:r>
                      <a:endParaRPr lang="en-US" sz="1200" b="1" dirty="0"/>
                    </a:p>
                  </a:txBody>
                  <a:tcPr marT="14400" marB="14400">
                    <a:solidFill>
                      <a:schemeClr val="accent5">
                        <a:lumMod val="90000"/>
                      </a:schemeClr>
                    </a:solidFill>
                  </a:tcPr>
                </a:tc>
                <a:tc hMerge="1">
                  <a:txBody>
                    <a:bodyPr/>
                    <a:lstStyle/>
                    <a:p>
                      <a:endParaRPr lang="en-US"/>
                    </a:p>
                  </a:txBody>
                  <a:tcPr/>
                </a:tc>
                <a:tc gridSpan="2">
                  <a:txBody>
                    <a:bodyPr/>
                    <a:lstStyle/>
                    <a:p>
                      <a:pPr>
                        <a:lnSpc>
                          <a:spcPct val="90000"/>
                        </a:lnSpc>
                      </a:pPr>
                      <a:r>
                        <a:rPr lang="en-US" sz="1200" dirty="0"/>
                        <a:t>✘</a:t>
                      </a:r>
                    </a:p>
                  </a:txBody>
                  <a:tcPr marT="14400" marB="14400">
                    <a:solidFill>
                      <a:schemeClr val="accent5">
                        <a:lumMod val="90000"/>
                      </a:schemeClr>
                    </a:solidFill>
                  </a:tcPr>
                </a:tc>
                <a:tc hMerge="1">
                  <a:txBody>
                    <a:bodyPr/>
                    <a:lstStyle/>
                    <a:p>
                      <a:endParaRPr lang="en-US"/>
                    </a:p>
                  </a:txBody>
                  <a:tcPr/>
                </a:tc>
                <a:extLst>
                  <a:ext uri="{0D108BD9-81ED-4DB2-BD59-A6C34878D82A}">
                    <a16:rowId xmlns:a16="http://schemas.microsoft.com/office/drawing/2014/main" val="4283217759"/>
                  </a:ext>
                </a:extLst>
              </a:tr>
              <a:tr h="0">
                <a:tc>
                  <a:txBody>
                    <a:bodyPr/>
                    <a:lstStyle/>
                    <a:p>
                      <a:pPr>
                        <a:lnSpc>
                          <a:spcPct val="90000"/>
                        </a:lnSpc>
                      </a:pPr>
                      <a:r>
                        <a:rPr lang="en-US" sz="1200" b="1" dirty="0"/>
                        <a:t>Statins</a:t>
                      </a:r>
                    </a:p>
                  </a:txBody>
                  <a:tcPr marT="14400" marB="14400"/>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t>Rosuvastatin</a:t>
                      </a:r>
                    </a:p>
                  </a:txBody>
                  <a:tcPr marT="14400" marB="14400"/>
                </a:tc>
                <a:tc>
                  <a:txBody>
                    <a:bodyPr/>
                    <a:lstStyle/>
                    <a:p>
                      <a:pPr>
                        <a:lnSpc>
                          <a:spcPct val="90000"/>
                        </a:lnSpc>
                      </a:pPr>
                      <a:r>
                        <a:rPr lang="en-US" sz="1200" dirty="0"/>
                        <a:t>CAUTION</a:t>
                      </a:r>
                    </a:p>
                  </a:txBody>
                  <a:tcPr marT="14400" marB="14400">
                    <a:solidFill>
                      <a:schemeClr val="accent1">
                        <a:lumMod val="20000"/>
                        <a:lumOff val="80000"/>
                      </a:schemeClr>
                    </a:solidFill>
                  </a:tcPr>
                </a:tc>
                <a:tc gridSpan="2">
                  <a:txBody>
                    <a:bodyPr/>
                    <a:lstStyle/>
                    <a:p>
                      <a:pPr>
                        <a:lnSpc>
                          <a:spcPct val="90000"/>
                        </a:lnSpc>
                      </a:pPr>
                      <a:endParaRPr lang="en-US" sz="1200" b="1" dirty="0"/>
                    </a:p>
                  </a:txBody>
                  <a:tcPr marT="14400" marB="14400">
                    <a:solidFill>
                      <a:schemeClr val="bg1"/>
                    </a:solidFill>
                  </a:tcPr>
                </a:tc>
                <a:tc hMerge="1">
                  <a:txBody>
                    <a:bodyPr/>
                    <a:lstStyle/>
                    <a:p>
                      <a:endParaRPr lang="en-US"/>
                    </a:p>
                  </a:txBody>
                  <a:tcPr/>
                </a:tc>
                <a:tc gridSpan="2">
                  <a:txBody>
                    <a:bodyPr/>
                    <a:lstStyle/>
                    <a:p>
                      <a:pPr>
                        <a:lnSpc>
                          <a:spcPct val="90000"/>
                        </a:lnSpc>
                      </a:pPr>
                      <a:r>
                        <a:rPr lang="en-US" sz="1200" dirty="0"/>
                        <a:t>✘</a:t>
                      </a:r>
                    </a:p>
                  </a:txBody>
                  <a:tcPr marT="14400" marB="1440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589421853"/>
                  </a:ext>
                </a:extLst>
              </a:tr>
              <a:tr h="0">
                <a:tc gridSpan="7">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200" b="1" dirty="0"/>
                        <a:t>Note: </a:t>
                      </a:r>
                      <a:r>
                        <a:rPr lang="en-US" sz="1200" b="0" dirty="0"/>
                        <a:t>Recommendations provided in the US PI, EMA SPC, and NICE BNF. </a:t>
                      </a:r>
                      <a:r>
                        <a:rPr lang="en-US" sz="1200" b="1" dirty="0"/>
                        <a:t>✓ </a:t>
                      </a:r>
                      <a:r>
                        <a:rPr lang="en-US" sz="1200" b="0" dirty="0"/>
                        <a:t>Comedication can be combined with AR inhibitor. </a:t>
                      </a:r>
                      <a:r>
                        <a:rPr lang="en-US" sz="1200" dirty="0"/>
                        <a:t>✘ </a:t>
                      </a:r>
                      <a:r>
                        <a:rPr lang="en-US" sz="1200" b="0" dirty="0"/>
                        <a:t>Avoidance or substitution of comedication is recommended. CAUTION indicates comedication should be administered with caution and/or dose adjustment based on efficacy/tolerability is recommended.</a:t>
                      </a:r>
                      <a:endParaRPr lang="en-US" sz="1200" b="1" dirty="0"/>
                    </a:p>
                  </a:txBody>
                  <a:tcPr marT="14400" marB="14400">
                    <a:noFill/>
                  </a:tcPr>
                </a:tc>
                <a:tc hMerge="1">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endParaRPr lang="en-US" sz="1200" dirty="0"/>
                    </a:p>
                  </a:txBody>
                  <a:tcPr marT="14400" marB="14400"/>
                </a:tc>
                <a:tc hMerge="1">
                  <a:txBody>
                    <a:bodyPr/>
                    <a:lstStyle/>
                    <a:p>
                      <a:pPr>
                        <a:lnSpc>
                          <a:spcPct val="90000"/>
                        </a:lnSpc>
                      </a:pPr>
                      <a:endParaRPr lang="en-US" sz="1200" dirty="0"/>
                    </a:p>
                  </a:txBody>
                  <a:tcPr marT="14400" marB="14400"/>
                </a:tc>
                <a:tc hMerge="1">
                  <a:txBody>
                    <a:bodyPr/>
                    <a:lstStyle/>
                    <a:p>
                      <a:pPr>
                        <a:lnSpc>
                          <a:spcPct val="90000"/>
                        </a:lnSpc>
                      </a:pPr>
                      <a:endParaRPr lang="en-US" sz="1200" b="1" dirty="0"/>
                    </a:p>
                  </a:txBody>
                  <a:tcPr marT="14400" marB="14400"/>
                </a:tc>
                <a:tc hMerge="1">
                  <a:txBody>
                    <a:bodyPr/>
                    <a:lstStyle/>
                    <a:p>
                      <a:endParaRPr lang="en-US"/>
                    </a:p>
                  </a:txBody>
                  <a:tcPr/>
                </a:tc>
                <a:tc hMerge="1">
                  <a:txBody>
                    <a:bodyPr/>
                    <a:lstStyle/>
                    <a:p>
                      <a:pPr>
                        <a:lnSpc>
                          <a:spcPct val="90000"/>
                        </a:lnSpc>
                      </a:pPr>
                      <a:endParaRPr lang="en-US" sz="1200" dirty="0"/>
                    </a:p>
                  </a:txBody>
                  <a:tcPr marT="14400" marB="14400"/>
                </a:tc>
                <a:tc hMerge="1">
                  <a:txBody>
                    <a:bodyPr/>
                    <a:lstStyle/>
                    <a:p>
                      <a:endParaRPr lang="en-US"/>
                    </a:p>
                  </a:txBody>
                  <a:tcPr/>
                </a:tc>
                <a:extLst>
                  <a:ext uri="{0D108BD9-81ED-4DB2-BD59-A6C34878D82A}">
                    <a16:rowId xmlns:a16="http://schemas.microsoft.com/office/drawing/2014/main" val="1982543550"/>
                  </a:ext>
                </a:extLst>
              </a:tr>
            </a:tbl>
          </a:graphicData>
        </a:graphic>
      </p:graphicFrame>
    </p:spTree>
    <p:extLst>
      <p:ext uri="{BB962C8B-B14F-4D97-AF65-F5344CB8AC3E}">
        <p14:creationId xmlns:p14="http://schemas.microsoft.com/office/powerpoint/2010/main" val="312031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84D896-5FE5-4A8F-B21E-442C849157A3}"/>
              </a:ext>
            </a:extLst>
          </p:cNvPr>
          <p:cNvSpPr>
            <a:spLocks noGrp="1"/>
          </p:cNvSpPr>
          <p:nvPr>
            <p:ph sz="quarter" idx="12"/>
          </p:nvPr>
        </p:nvSpPr>
        <p:spPr/>
        <p:txBody>
          <a:bodyPr/>
          <a:lstStyle/>
          <a:p>
            <a:r>
              <a:rPr lang="en-GB" b="1" dirty="0">
                <a:solidFill>
                  <a:schemeClr val="accent1"/>
                </a:solidFill>
              </a:rPr>
              <a:t>Importance of bone health</a:t>
            </a:r>
          </a:p>
          <a:p>
            <a:pPr lvl="1"/>
            <a:r>
              <a:rPr lang="en-GB" dirty="0"/>
              <a:t>Osteoporosis is a common metabolic bone disease </a:t>
            </a:r>
            <a:r>
              <a:rPr lang="en-GB" dirty="0">
                <a:solidFill>
                  <a:schemeClr val="tx2"/>
                </a:solidFill>
              </a:rPr>
              <a:t>in older men with prostate cancer</a:t>
            </a:r>
          </a:p>
          <a:p>
            <a:pPr lvl="1"/>
            <a:r>
              <a:rPr lang="en-GB" dirty="0"/>
              <a:t>Further affected by ADT</a:t>
            </a:r>
          </a:p>
          <a:p>
            <a:pPr lvl="1"/>
            <a:r>
              <a:rPr lang="en-GB" dirty="0"/>
              <a:t>Important to evaluate bone health and fracture risk prior to commencing treatment with ADT and on a routine basis throughout treatment</a:t>
            </a:r>
          </a:p>
          <a:p>
            <a:pPr lvl="1"/>
            <a:r>
              <a:rPr lang="en-GB" dirty="0"/>
              <a:t>Consider utilising risk assessment tools:</a:t>
            </a:r>
          </a:p>
          <a:p>
            <a:pPr lvl="2"/>
            <a:r>
              <a:rPr lang="en-GB" dirty="0"/>
              <a:t>Dual-energy X-ray absorptiometry (DEXA) scans </a:t>
            </a:r>
          </a:p>
          <a:p>
            <a:pPr lvl="2"/>
            <a:r>
              <a:rPr lang="en-GB" dirty="0"/>
              <a:t>Fracture risk using the Fracture Risk Assessment (FRAX) tool</a:t>
            </a:r>
          </a:p>
          <a:p>
            <a:pPr lvl="1"/>
            <a:r>
              <a:rPr lang="en-GB" dirty="0"/>
              <a:t>Supplements</a:t>
            </a:r>
          </a:p>
          <a:p>
            <a:pPr lvl="2"/>
            <a:r>
              <a:rPr lang="en-GB" dirty="0"/>
              <a:t>Vitamin D </a:t>
            </a:r>
          </a:p>
          <a:p>
            <a:pPr lvl="2"/>
            <a:r>
              <a:rPr lang="en-GB" dirty="0"/>
              <a:t>Calcium supplementation</a:t>
            </a:r>
          </a:p>
          <a:p>
            <a:pPr lvl="2"/>
            <a:r>
              <a:rPr lang="en-GB" dirty="0">
                <a:solidFill>
                  <a:schemeClr val="tx2"/>
                </a:solidFill>
              </a:rPr>
              <a:t>Bispho</a:t>
            </a:r>
            <a:r>
              <a:rPr lang="en-GB" dirty="0"/>
              <a:t>sphonate (e.g., zoledronic acid) or denosumab</a:t>
            </a:r>
          </a:p>
          <a:p>
            <a:r>
              <a:rPr lang="en-GB" dirty="0"/>
              <a:t>Bone health guidance is provided in guidance for managing prostate cancer (e.g., NCCN, EAU)</a:t>
            </a:r>
          </a:p>
        </p:txBody>
      </p:sp>
      <p:sp>
        <p:nvSpPr>
          <p:cNvPr id="2" name="Title 1">
            <a:extLst>
              <a:ext uri="{FF2B5EF4-FFF2-40B4-BE49-F238E27FC236}">
                <a16:creationId xmlns:a16="http://schemas.microsoft.com/office/drawing/2014/main" id="{E37E5077-23C0-43BD-8390-6BDDF4C63AF0}"/>
              </a:ext>
            </a:extLst>
          </p:cNvPr>
          <p:cNvSpPr>
            <a:spLocks noGrp="1"/>
          </p:cNvSpPr>
          <p:nvPr>
            <p:ph type="title"/>
          </p:nvPr>
        </p:nvSpPr>
        <p:spPr/>
        <p:txBody>
          <a:bodyPr/>
          <a:lstStyle/>
          <a:p>
            <a:r>
              <a:rPr lang="en-GB"/>
              <a:t>Understanding treatments</a:t>
            </a:r>
            <a:endParaRPr lang="en-GB" dirty="0"/>
          </a:p>
        </p:txBody>
      </p:sp>
      <p:sp>
        <p:nvSpPr>
          <p:cNvPr id="5" name="Slide Number Placeholder 4">
            <a:extLst>
              <a:ext uri="{FF2B5EF4-FFF2-40B4-BE49-F238E27FC236}">
                <a16:creationId xmlns:a16="http://schemas.microsoft.com/office/drawing/2014/main" id="{AD57B527-93A5-8D4C-8BD0-610D3C8A9BF5}"/>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
        <p:nvSpPr>
          <p:cNvPr id="4" name="Content Placeholder 3">
            <a:extLst>
              <a:ext uri="{FF2B5EF4-FFF2-40B4-BE49-F238E27FC236}">
                <a16:creationId xmlns:a16="http://schemas.microsoft.com/office/drawing/2014/main" id="{4674E01D-462B-4820-9024-D9E49F39839A}"/>
              </a:ext>
            </a:extLst>
          </p:cNvPr>
          <p:cNvSpPr>
            <a:spLocks noGrp="1"/>
          </p:cNvSpPr>
          <p:nvPr>
            <p:ph sz="quarter" idx="15"/>
          </p:nvPr>
        </p:nvSpPr>
        <p:spPr>
          <a:xfrm>
            <a:off x="620183" y="6318643"/>
            <a:ext cx="10710835" cy="365125"/>
          </a:xfrm>
        </p:spPr>
        <p:txBody>
          <a:bodyPr/>
          <a:lstStyle/>
          <a:p>
            <a:pPr>
              <a:spcBef>
                <a:spcPts val="300"/>
              </a:spcBef>
            </a:pPr>
            <a:r>
              <a:rPr lang="en-GB" dirty="0">
                <a:solidFill>
                  <a:schemeClr val="tx2"/>
                </a:solidFill>
              </a:rPr>
              <a:t>ADT, androgen deprivation therapy; DEXA, dual-energy X-ray absorptiometry; EAU, European Association of Urology; NCCN, National Comprehensive Cancer Network; FRAX, Fracture Risk Assessment. </a:t>
            </a:r>
            <a:r>
              <a:rPr lang="en-US" dirty="0">
                <a:solidFill>
                  <a:schemeClr val="tx2"/>
                </a:solidFill>
              </a:rPr>
              <a:t>NCCN Clinical Practice Guidelines in Oncology: Prostate cancer. Version 1.2022; </a:t>
            </a:r>
            <a:r>
              <a:rPr lang="en-US" dirty="0">
                <a:solidFill>
                  <a:schemeClr val="tx2"/>
                </a:solidFill>
                <a:hlinkClick r:id="rId2">
                  <a:extLst>
                    <a:ext uri="{A12FA001-AC4F-418D-AE19-62706E023703}">
                      <ahyp:hlinkClr xmlns:ahyp="http://schemas.microsoft.com/office/drawing/2018/hyperlinkcolor" val="tx"/>
                    </a:ext>
                  </a:extLst>
                </a:hlinkClick>
              </a:rPr>
              <a:t>http://www.nccn.org/professionals/physician_gls/pdf/prostate.pdf</a:t>
            </a:r>
            <a:r>
              <a:rPr lang="en-US" dirty="0">
                <a:solidFill>
                  <a:schemeClr val="tx2"/>
                </a:solidFill>
              </a:rPr>
              <a:t>. Accessed 15th Sept 2021; O'Sullivan JM, et al. Eur </a:t>
            </a:r>
            <a:r>
              <a:rPr lang="en-US" dirty="0" err="1">
                <a:solidFill>
                  <a:schemeClr val="tx2"/>
                </a:solidFill>
              </a:rPr>
              <a:t>Urol</a:t>
            </a:r>
            <a:r>
              <a:rPr lang="en-US" dirty="0">
                <a:solidFill>
                  <a:schemeClr val="tx2"/>
                </a:solidFill>
              </a:rPr>
              <a:t> Oncol. 2020;3:455-63; </a:t>
            </a:r>
            <a:r>
              <a:rPr lang="en-US" dirty="0" err="1">
                <a:solidFill>
                  <a:schemeClr val="tx2"/>
                </a:solidFill>
                <a:latin typeface="Aileron" charset="0"/>
                <a:ea typeface="Aileron" charset="0"/>
                <a:cs typeface="Aileron" charset="0"/>
              </a:rPr>
              <a:t>Mottet</a:t>
            </a:r>
            <a:r>
              <a:rPr lang="en-US" dirty="0">
                <a:solidFill>
                  <a:schemeClr val="tx2"/>
                </a:solidFill>
                <a:latin typeface="Aileron" charset="0"/>
                <a:ea typeface="Aileron" charset="0"/>
                <a:cs typeface="Aileron" charset="0"/>
              </a:rPr>
              <a:t> N, et al. EAU – ESTRO – ESUR – SIOG Guidelines on Prostate Cancer. </a:t>
            </a:r>
            <a:r>
              <a:rPr lang="en-US" dirty="0" err="1">
                <a:solidFill>
                  <a:schemeClr val="tx2"/>
                </a:solidFill>
                <a:latin typeface="Aileron" charset="0"/>
                <a:ea typeface="Aileron" charset="0"/>
                <a:cs typeface="Aileron" charset="0"/>
              </a:rPr>
              <a:t>Edn</a:t>
            </a:r>
            <a:r>
              <a:rPr lang="en-US" dirty="0">
                <a:solidFill>
                  <a:schemeClr val="tx2"/>
                </a:solidFill>
                <a:latin typeface="Aileron" charset="0"/>
                <a:ea typeface="Aileron" charset="0"/>
                <a:cs typeface="Aileron" charset="0"/>
              </a:rPr>
              <a:t>. presented at the EAU Annual Congress Milan 2021. ISBN 978-94-92671-13-4; </a:t>
            </a:r>
            <a:r>
              <a:rPr lang="en-US" dirty="0">
                <a:solidFill>
                  <a:schemeClr val="tx2"/>
                </a:solidFill>
                <a:latin typeface="Aileron" charset="0"/>
                <a:ea typeface="Aileron" charset="0"/>
                <a:cs typeface="Aileron" charset="0"/>
                <a:hlinkClick r:id="rId3">
                  <a:extLst>
                    <a:ext uri="{A12FA001-AC4F-418D-AE19-62706E023703}">
                      <ahyp:hlinkClr xmlns:ahyp="http://schemas.microsoft.com/office/drawing/2018/hyperlinkcolor" val="tx"/>
                    </a:ext>
                  </a:extLst>
                </a:hlinkClick>
              </a:rPr>
              <a:t>https://uroweb.org/guideline/prostate-cancer/</a:t>
            </a:r>
            <a:r>
              <a:rPr lang="en-US" dirty="0">
                <a:solidFill>
                  <a:schemeClr val="tx2"/>
                </a:solidFill>
                <a:latin typeface="Aileron" charset="0"/>
                <a:ea typeface="Aileron" charset="0"/>
                <a:cs typeface="Aileron" charset="0"/>
              </a:rPr>
              <a:t> accessed 09-Nov-21</a:t>
            </a:r>
            <a:endParaRPr lang="en-GB" dirty="0">
              <a:solidFill>
                <a:schemeClr val="tx2"/>
              </a:solidFill>
            </a:endParaRPr>
          </a:p>
        </p:txBody>
      </p:sp>
    </p:spTree>
    <p:extLst>
      <p:ext uri="{BB962C8B-B14F-4D97-AF65-F5344CB8AC3E}">
        <p14:creationId xmlns:p14="http://schemas.microsoft.com/office/powerpoint/2010/main" val="332194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889396-154F-4BEA-A356-5626B2E11F88}"/>
              </a:ext>
            </a:extLst>
          </p:cNvPr>
          <p:cNvSpPr>
            <a:spLocks noGrp="1"/>
          </p:cNvSpPr>
          <p:nvPr>
            <p:ph sz="quarter" idx="12"/>
          </p:nvPr>
        </p:nvSpPr>
        <p:spPr/>
        <p:txBody>
          <a:bodyPr/>
          <a:lstStyle/>
          <a:p>
            <a:r>
              <a:rPr lang="en-GB" dirty="0"/>
              <a:t>When considering the most appropriate treatment selection, risks should be considered:</a:t>
            </a:r>
          </a:p>
          <a:p>
            <a:pPr lvl="1"/>
            <a:r>
              <a:rPr lang="en-GB" b="1" dirty="0">
                <a:solidFill>
                  <a:schemeClr val="accent1"/>
                </a:solidFill>
              </a:rPr>
              <a:t>SPARTAN (apalutamide) – </a:t>
            </a:r>
            <a:r>
              <a:rPr lang="en-GB" dirty="0">
                <a:solidFill>
                  <a:schemeClr val="tx2"/>
                </a:solidFill>
              </a:rPr>
              <a:t>fatigue, seizure, mental impairment disorders, rash, hot flush, hypertension, weight decrease, bone fracture and falls were reported more frequently with apalutamide vs placebo </a:t>
            </a:r>
          </a:p>
          <a:p>
            <a:pPr lvl="1"/>
            <a:r>
              <a:rPr lang="en-GB" b="1" dirty="0">
                <a:solidFill>
                  <a:schemeClr val="accent1"/>
                </a:solidFill>
              </a:rPr>
              <a:t>PROSPER (enzalutamide) – </a:t>
            </a:r>
            <a:r>
              <a:rPr lang="en-GB" dirty="0">
                <a:solidFill>
                  <a:schemeClr val="tx2"/>
                </a:solidFill>
              </a:rPr>
              <a:t>fatigue, asthenia, seizure, mental impairment disorders, rash, hot flush, hypertension, ischaemic heart disease, fracture and falls were more common with enzalutamide vs placebo at final analysis</a:t>
            </a:r>
          </a:p>
          <a:p>
            <a:pPr lvl="1"/>
            <a:r>
              <a:rPr lang="en-GB" b="1" dirty="0">
                <a:solidFill>
                  <a:schemeClr val="accent1"/>
                </a:solidFill>
              </a:rPr>
              <a:t>ARAMIS (</a:t>
            </a:r>
            <a:r>
              <a:rPr lang="en-GB" b="1" dirty="0" err="1">
                <a:solidFill>
                  <a:schemeClr val="accent1"/>
                </a:solidFill>
              </a:rPr>
              <a:t>darolutamide</a:t>
            </a:r>
            <a:r>
              <a:rPr lang="en-GB" b="1" dirty="0">
                <a:solidFill>
                  <a:schemeClr val="accent1"/>
                </a:solidFill>
              </a:rPr>
              <a:t>) – </a:t>
            </a:r>
            <a:r>
              <a:rPr lang="en-GB" dirty="0"/>
              <a:t>mental impairment </a:t>
            </a:r>
            <a:r>
              <a:rPr lang="en-GB" dirty="0">
                <a:solidFill>
                  <a:schemeClr val="tx2"/>
                </a:solidFill>
              </a:rPr>
              <a:t>disorders, rash</a:t>
            </a:r>
            <a:r>
              <a:rPr lang="en-GB" dirty="0"/>
              <a:t>, hypertension, falls and bone fracture demonstrated little </a:t>
            </a:r>
            <a:r>
              <a:rPr lang="en-GB" dirty="0">
                <a:solidFill>
                  <a:schemeClr val="tx2"/>
                </a:solidFill>
              </a:rPr>
              <a:t>difference (≤2%) </a:t>
            </a:r>
            <a:r>
              <a:rPr lang="en-GB" dirty="0"/>
              <a:t>between </a:t>
            </a:r>
            <a:r>
              <a:rPr lang="en-GB" dirty="0" err="1"/>
              <a:t>darolutamide</a:t>
            </a:r>
            <a:r>
              <a:rPr lang="en-GB" dirty="0"/>
              <a:t> and placebo at final analysis; fatigue was the only AE with &gt;10% incidence </a:t>
            </a:r>
          </a:p>
          <a:p>
            <a:pPr lvl="2"/>
            <a:r>
              <a:rPr lang="en-GB" dirty="0" err="1"/>
              <a:t>Darolutamide</a:t>
            </a:r>
            <a:r>
              <a:rPr lang="en-GB" dirty="0"/>
              <a:t> exhibits low blood-brain barrier (BBB) penetration in preclinical models, which is supported by functional neuroimaging in healthy humans. This may account for the low risk of central nervous system (CNS) AEs associated with </a:t>
            </a:r>
            <a:r>
              <a:rPr lang="en-GB" dirty="0" err="1"/>
              <a:t>darolutamide</a:t>
            </a:r>
            <a:endParaRPr lang="en-GB" dirty="0"/>
          </a:p>
          <a:p>
            <a:pPr lvl="1"/>
            <a:endParaRPr lang="en-GB" dirty="0"/>
          </a:p>
          <a:p>
            <a:endParaRPr lang="en-GB" dirty="0"/>
          </a:p>
        </p:txBody>
      </p:sp>
      <p:sp>
        <p:nvSpPr>
          <p:cNvPr id="2" name="Title 1">
            <a:extLst>
              <a:ext uri="{FF2B5EF4-FFF2-40B4-BE49-F238E27FC236}">
                <a16:creationId xmlns:a16="http://schemas.microsoft.com/office/drawing/2014/main" id="{788C5121-3203-42CC-8A15-F146B337BD43}"/>
              </a:ext>
            </a:extLst>
          </p:cNvPr>
          <p:cNvSpPr>
            <a:spLocks noGrp="1"/>
          </p:cNvSpPr>
          <p:nvPr>
            <p:ph type="title"/>
          </p:nvPr>
        </p:nvSpPr>
        <p:spPr/>
        <p:txBody>
          <a:bodyPr/>
          <a:lstStyle/>
          <a:p>
            <a:r>
              <a:rPr lang="en-GB"/>
              <a:t>Understanding Treatments</a:t>
            </a:r>
            <a:endParaRPr lang="en-GB" dirty="0"/>
          </a:p>
        </p:txBody>
      </p:sp>
      <p:sp>
        <p:nvSpPr>
          <p:cNvPr id="5" name="Slide Number Placeholder 4">
            <a:extLst>
              <a:ext uri="{FF2B5EF4-FFF2-40B4-BE49-F238E27FC236}">
                <a16:creationId xmlns:a16="http://schemas.microsoft.com/office/drawing/2014/main" id="{B33963EC-D64E-5340-A383-59A4C4376920}"/>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4" name="Content Placeholder 3">
            <a:extLst>
              <a:ext uri="{FF2B5EF4-FFF2-40B4-BE49-F238E27FC236}">
                <a16:creationId xmlns:a16="http://schemas.microsoft.com/office/drawing/2014/main" id="{D1BD7F94-064F-43EE-81E7-17F722AE437E}"/>
              </a:ext>
            </a:extLst>
          </p:cNvPr>
          <p:cNvSpPr>
            <a:spLocks noGrp="1"/>
          </p:cNvSpPr>
          <p:nvPr>
            <p:ph sz="quarter" idx="15"/>
          </p:nvPr>
        </p:nvSpPr>
        <p:spPr>
          <a:xfrm>
            <a:off x="620183" y="6318643"/>
            <a:ext cx="10630523" cy="365125"/>
          </a:xfrm>
        </p:spPr>
        <p:txBody>
          <a:bodyPr/>
          <a:lstStyle/>
          <a:p>
            <a:r>
              <a:rPr lang="en-GB" dirty="0">
                <a:solidFill>
                  <a:schemeClr val="tx2"/>
                </a:solidFill>
              </a:rPr>
              <a:t>AE, adverse event; BB, blood-brain barrier; CNS, central nervous system </a:t>
            </a:r>
          </a:p>
          <a:p>
            <a:pPr>
              <a:spcBef>
                <a:spcPts val="0"/>
              </a:spcBef>
            </a:pPr>
            <a:r>
              <a:rPr lang="da-DK" sz="1200" dirty="0">
                <a:solidFill>
                  <a:schemeClr val="tx2"/>
                </a:solidFill>
                <a:latin typeface="Aileron" charset="0"/>
                <a:ea typeface="Aileron" charset="0"/>
                <a:cs typeface="Aileron" charset="0"/>
              </a:rPr>
              <a:t>Smith MR, et al. N Engl J Med. 2018;378:1408-18; </a:t>
            </a:r>
            <a:r>
              <a:rPr lang="en-GB" dirty="0">
                <a:solidFill>
                  <a:schemeClr val="tx2"/>
                </a:solidFill>
              </a:rPr>
              <a:t>Smith MR, et al. Eur Urol. 2021;79:150-8; </a:t>
            </a:r>
            <a:r>
              <a:rPr lang="da-DK" sz="1200" dirty="0">
                <a:solidFill>
                  <a:schemeClr val="tx2"/>
                </a:solidFill>
                <a:latin typeface="Aileron" charset="0"/>
                <a:ea typeface="Aileron" charset="0"/>
                <a:cs typeface="Aileron" charset="0"/>
              </a:rPr>
              <a:t>Hussain M, et al. N Engl J Med. 2018;378:2465-74; </a:t>
            </a:r>
            <a:r>
              <a:rPr lang="en-GB" dirty="0">
                <a:solidFill>
                  <a:schemeClr val="tx2"/>
                </a:solidFill>
              </a:rPr>
              <a:t>Sternberg CN, et al. N </a:t>
            </a:r>
            <a:r>
              <a:rPr lang="en-GB" dirty="0" err="1">
                <a:solidFill>
                  <a:schemeClr val="tx2"/>
                </a:solidFill>
              </a:rPr>
              <a:t>Engl</a:t>
            </a:r>
            <a:r>
              <a:rPr lang="en-GB" dirty="0">
                <a:solidFill>
                  <a:schemeClr val="tx2"/>
                </a:solidFill>
              </a:rPr>
              <a:t> J Med. 2020;382:2197-2206; </a:t>
            </a:r>
            <a:r>
              <a:rPr lang="en-GB" dirty="0" err="1">
                <a:solidFill>
                  <a:schemeClr val="tx2"/>
                </a:solidFill>
              </a:rPr>
              <a:t>Fizazi</a:t>
            </a:r>
            <a:r>
              <a:rPr lang="en-GB" dirty="0">
                <a:solidFill>
                  <a:schemeClr val="tx2"/>
                </a:solidFill>
              </a:rPr>
              <a:t> K, et al. N </a:t>
            </a:r>
            <a:r>
              <a:rPr lang="en-GB" dirty="0" err="1">
                <a:solidFill>
                  <a:schemeClr val="tx2"/>
                </a:solidFill>
              </a:rPr>
              <a:t>Engl</a:t>
            </a:r>
            <a:r>
              <a:rPr lang="en-GB" dirty="0">
                <a:solidFill>
                  <a:schemeClr val="tx2"/>
                </a:solidFill>
              </a:rPr>
              <a:t> J Med. 2019;380:1235-46; </a:t>
            </a:r>
            <a:r>
              <a:rPr lang="en-GB" dirty="0" err="1">
                <a:solidFill>
                  <a:schemeClr val="tx2"/>
                </a:solidFill>
              </a:rPr>
              <a:t>Fizazi</a:t>
            </a:r>
            <a:r>
              <a:rPr lang="en-GB" dirty="0">
                <a:solidFill>
                  <a:schemeClr val="tx2"/>
                </a:solidFill>
              </a:rPr>
              <a:t> K, et al. N </a:t>
            </a:r>
            <a:r>
              <a:rPr lang="en-GB" dirty="0" err="1">
                <a:solidFill>
                  <a:schemeClr val="tx2"/>
                </a:solidFill>
              </a:rPr>
              <a:t>Engl</a:t>
            </a:r>
            <a:r>
              <a:rPr lang="en-GB" dirty="0">
                <a:solidFill>
                  <a:schemeClr val="tx2"/>
                </a:solidFill>
              </a:rPr>
              <a:t> J Med. 2020;383:1040-9; Olivier KM, et al. Int J </a:t>
            </a:r>
            <a:r>
              <a:rPr lang="en-GB" dirty="0" err="1">
                <a:solidFill>
                  <a:schemeClr val="tx2"/>
                </a:solidFill>
              </a:rPr>
              <a:t>Urol</a:t>
            </a:r>
            <a:r>
              <a:rPr lang="en-GB" dirty="0">
                <a:solidFill>
                  <a:schemeClr val="tx2"/>
                </a:solidFill>
              </a:rPr>
              <a:t> </a:t>
            </a:r>
            <a:r>
              <a:rPr lang="en-GB" dirty="0" err="1">
                <a:solidFill>
                  <a:schemeClr val="tx2"/>
                </a:solidFill>
              </a:rPr>
              <a:t>Nurs</a:t>
            </a:r>
            <a:r>
              <a:rPr lang="en-GB" dirty="0">
                <a:solidFill>
                  <a:schemeClr val="tx2"/>
                </a:solidFill>
              </a:rPr>
              <a:t>. 2021;15:47-58  </a:t>
            </a:r>
          </a:p>
        </p:txBody>
      </p:sp>
    </p:spTree>
    <p:extLst>
      <p:ext uri="{BB962C8B-B14F-4D97-AF65-F5344CB8AC3E}">
        <p14:creationId xmlns:p14="http://schemas.microsoft.com/office/powerpoint/2010/main" val="216861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F22292-881A-4B13-848E-A08FA9BE1D3E}"/>
              </a:ext>
            </a:extLst>
          </p:cNvPr>
          <p:cNvSpPr>
            <a:spLocks noGrp="1"/>
          </p:cNvSpPr>
          <p:nvPr>
            <p:ph sz="quarter" idx="12"/>
          </p:nvPr>
        </p:nvSpPr>
        <p:spPr/>
        <p:txBody>
          <a:bodyPr>
            <a:normAutofit/>
          </a:bodyPr>
          <a:lstStyle/>
          <a:p>
            <a:r>
              <a:rPr lang="en-GB" b="1" dirty="0">
                <a:solidFill>
                  <a:schemeClr val="accent1"/>
                </a:solidFill>
              </a:rPr>
              <a:t>nmCRPC patients are usually well</a:t>
            </a:r>
            <a:endParaRPr lang="en-GB" dirty="0">
              <a:solidFill>
                <a:srgbClr val="FF0000"/>
              </a:solidFill>
            </a:endParaRPr>
          </a:p>
          <a:p>
            <a:pPr lvl="1"/>
            <a:r>
              <a:rPr lang="en-GB" dirty="0"/>
              <a:t>Aim of treatment is to delay disease progression and maintain </a:t>
            </a:r>
            <a:r>
              <a:rPr lang="en-GB" dirty="0" err="1">
                <a:solidFill>
                  <a:schemeClr val="tx2"/>
                </a:solidFill>
              </a:rPr>
              <a:t>QoL</a:t>
            </a:r>
            <a:r>
              <a:rPr lang="en-GB" dirty="0">
                <a:solidFill>
                  <a:schemeClr val="tx2"/>
                </a:solidFill>
              </a:rPr>
              <a:t> </a:t>
            </a:r>
          </a:p>
          <a:p>
            <a:r>
              <a:rPr lang="en-GB" b="1" dirty="0">
                <a:solidFill>
                  <a:schemeClr val="accent1"/>
                </a:solidFill>
              </a:rPr>
              <a:t>ARIs</a:t>
            </a:r>
            <a:r>
              <a:rPr lang="en-GB" dirty="0"/>
              <a:t> (</a:t>
            </a:r>
            <a:r>
              <a:rPr lang="en-GB" dirty="0" err="1"/>
              <a:t>apalutamide</a:t>
            </a:r>
            <a:r>
              <a:rPr lang="en-GB" dirty="0"/>
              <a:t>, </a:t>
            </a:r>
            <a:r>
              <a:rPr lang="en-GB" dirty="0" err="1"/>
              <a:t>darolutamide</a:t>
            </a:r>
            <a:r>
              <a:rPr lang="en-GB" dirty="0"/>
              <a:t> and enzalutamide):</a:t>
            </a:r>
          </a:p>
          <a:p>
            <a:pPr lvl="1"/>
            <a:r>
              <a:rPr lang="en-GB" b="1" dirty="0">
                <a:solidFill>
                  <a:schemeClr val="accent1"/>
                </a:solidFill>
              </a:rPr>
              <a:t>Extend metastasis-free survival and overall survival</a:t>
            </a:r>
          </a:p>
          <a:p>
            <a:pPr lvl="1"/>
            <a:r>
              <a:rPr lang="en-GB" b="1" dirty="0">
                <a:solidFill>
                  <a:schemeClr val="accent1"/>
                </a:solidFill>
              </a:rPr>
              <a:t>Usually well tolerated </a:t>
            </a:r>
          </a:p>
          <a:p>
            <a:pPr lvl="1"/>
            <a:r>
              <a:rPr lang="en-GB" b="1" dirty="0">
                <a:solidFill>
                  <a:schemeClr val="accent1"/>
                </a:solidFill>
              </a:rPr>
              <a:t>Maintain QoL</a:t>
            </a:r>
          </a:p>
          <a:p>
            <a:pPr lvl="2"/>
            <a:r>
              <a:rPr lang="en-US" dirty="0">
                <a:solidFill>
                  <a:schemeClr val="tx2"/>
                </a:solidFill>
                <a:latin typeface="+mn-lt"/>
              </a:rPr>
              <a:t>SPARTAN, PROSPER and ARAMIS – no clinically relevant difference </a:t>
            </a:r>
            <a:r>
              <a:rPr lang="en-GB" dirty="0">
                <a:solidFill>
                  <a:schemeClr val="tx2"/>
                </a:solidFill>
                <a:latin typeface="+mn-lt"/>
              </a:rPr>
              <a:t>between study drug and placebo in patient-reported overall </a:t>
            </a:r>
            <a:r>
              <a:rPr lang="en-GB" dirty="0" err="1">
                <a:solidFill>
                  <a:schemeClr val="tx2"/>
                </a:solidFill>
                <a:latin typeface="+mn-lt"/>
              </a:rPr>
              <a:t>HRQoL</a:t>
            </a:r>
            <a:endParaRPr lang="en-GB" dirty="0">
              <a:solidFill>
                <a:schemeClr val="tx2"/>
              </a:solidFill>
              <a:latin typeface="+mn-lt"/>
            </a:endParaRPr>
          </a:p>
          <a:p>
            <a:pPr lvl="2"/>
            <a:r>
              <a:rPr lang="en-GB" dirty="0">
                <a:solidFill>
                  <a:schemeClr val="tx2"/>
                </a:solidFill>
                <a:latin typeface="+mn-lt"/>
              </a:rPr>
              <a:t>Patients treated with enzalutamide or </a:t>
            </a:r>
            <a:r>
              <a:rPr lang="en-GB" dirty="0" err="1">
                <a:solidFill>
                  <a:schemeClr val="tx2"/>
                </a:solidFill>
                <a:latin typeface="+mn-lt"/>
              </a:rPr>
              <a:t>darolutamide</a:t>
            </a:r>
            <a:r>
              <a:rPr lang="en-GB" dirty="0">
                <a:solidFill>
                  <a:schemeClr val="tx2"/>
                </a:solidFill>
                <a:latin typeface="+mn-lt"/>
              </a:rPr>
              <a:t> demonstrated delayed time to pain progression and delayed deterioration in urinary and bowel symptoms vs placebo</a:t>
            </a:r>
          </a:p>
          <a:p>
            <a:pPr lvl="2"/>
            <a:r>
              <a:rPr lang="en-GB" dirty="0">
                <a:solidFill>
                  <a:schemeClr val="tx2"/>
                </a:solidFill>
                <a:latin typeface="+mn-lt"/>
              </a:rPr>
              <a:t>Delay disease related symptoms e.g., pain</a:t>
            </a:r>
          </a:p>
          <a:p>
            <a:pPr algn="l"/>
            <a:endParaRPr lang="en-US" sz="1050" b="0" i="0" dirty="0">
              <a:solidFill>
                <a:srgbClr val="000000"/>
              </a:solidFill>
              <a:effectLst/>
              <a:latin typeface="ff3"/>
            </a:endParaRPr>
          </a:p>
          <a:p>
            <a:pPr marL="0" indent="0">
              <a:buNone/>
            </a:pPr>
            <a:endParaRPr lang="en-GB" sz="1100" dirty="0"/>
          </a:p>
          <a:p>
            <a:pPr marL="0" indent="0">
              <a:buNone/>
            </a:pPr>
            <a:endParaRPr lang="en-GB" sz="1100" i="0" dirty="0">
              <a:effectLst/>
            </a:endParaRPr>
          </a:p>
          <a:p>
            <a:pPr marL="0" indent="0">
              <a:buNone/>
            </a:pPr>
            <a:endParaRPr lang="en-GB" sz="1100" dirty="0"/>
          </a:p>
        </p:txBody>
      </p:sp>
      <p:sp>
        <p:nvSpPr>
          <p:cNvPr id="2" name="Title 1">
            <a:extLst>
              <a:ext uri="{FF2B5EF4-FFF2-40B4-BE49-F238E27FC236}">
                <a16:creationId xmlns:a16="http://schemas.microsoft.com/office/drawing/2014/main" id="{6F779565-D8F1-472D-8F00-4C54F3D2A8A6}"/>
              </a:ext>
            </a:extLst>
          </p:cNvPr>
          <p:cNvSpPr>
            <a:spLocks noGrp="1"/>
          </p:cNvSpPr>
          <p:nvPr>
            <p:ph type="title"/>
          </p:nvPr>
        </p:nvSpPr>
        <p:spPr/>
        <p:txBody>
          <a:bodyPr/>
          <a:lstStyle/>
          <a:p>
            <a:r>
              <a:rPr lang="en-GB" b="1"/>
              <a:t>Quality of Life</a:t>
            </a:r>
            <a:endParaRPr lang="en-GB" b="1" dirty="0"/>
          </a:p>
        </p:txBody>
      </p:sp>
      <p:sp>
        <p:nvSpPr>
          <p:cNvPr id="4" name="Content Placeholder 3">
            <a:extLst>
              <a:ext uri="{FF2B5EF4-FFF2-40B4-BE49-F238E27FC236}">
                <a16:creationId xmlns:a16="http://schemas.microsoft.com/office/drawing/2014/main" id="{6BE0C6D3-7834-4C6F-85EE-A282E2F72987}"/>
              </a:ext>
            </a:extLst>
          </p:cNvPr>
          <p:cNvSpPr>
            <a:spLocks noGrp="1"/>
          </p:cNvSpPr>
          <p:nvPr>
            <p:ph sz="quarter" idx="15"/>
          </p:nvPr>
        </p:nvSpPr>
        <p:spPr>
          <a:xfrm>
            <a:off x="619200" y="6322549"/>
            <a:ext cx="10298828" cy="365125"/>
          </a:xfrm>
        </p:spPr>
        <p:txBody>
          <a:bodyPr/>
          <a:lstStyle/>
          <a:p>
            <a:pPr>
              <a:spcBef>
                <a:spcPts val="0"/>
              </a:spcBef>
            </a:pPr>
            <a:r>
              <a:rPr lang="en-GB" dirty="0">
                <a:solidFill>
                  <a:schemeClr val="tx2"/>
                </a:solidFill>
                <a:latin typeface="+mn-lt"/>
              </a:rPr>
              <a:t>ARI, androgen receptor inhibitor;</a:t>
            </a:r>
            <a:r>
              <a:rPr lang="en-US" dirty="0">
                <a:solidFill>
                  <a:schemeClr val="tx2"/>
                </a:solidFill>
                <a:latin typeface="+mn-lt"/>
              </a:rPr>
              <a:t> </a:t>
            </a:r>
            <a:r>
              <a:rPr lang="en-US" dirty="0" err="1">
                <a:solidFill>
                  <a:schemeClr val="tx2"/>
                </a:solidFill>
                <a:latin typeface="+mn-lt"/>
              </a:rPr>
              <a:t>nmCRPC</a:t>
            </a:r>
            <a:r>
              <a:rPr lang="en-US" dirty="0">
                <a:solidFill>
                  <a:schemeClr val="tx2"/>
                </a:solidFill>
                <a:latin typeface="+mn-lt"/>
              </a:rPr>
              <a:t>, non-metastatic castration-resistant prostate cancer; (HR)</a:t>
            </a:r>
            <a:r>
              <a:rPr lang="en-US" dirty="0" err="1">
                <a:solidFill>
                  <a:schemeClr val="tx2"/>
                </a:solidFill>
                <a:latin typeface="+mn-lt"/>
              </a:rPr>
              <a:t>QoL</a:t>
            </a:r>
            <a:r>
              <a:rPr lang="en-US" dirty="0">
                <a:solidFill>
                  <a:schemeClr val="tx2"/>
                </a:solidFill>
                <a:latin typeface="+mn-lt"/>
              </a:rPr>
              <a:t>, (health-related) </a:t>
            </a:r>
            <a:r>
              <a:rPr lang="en-GB" dirty="0">
                <a:solidFill>
                  <a:schemeClr val="tx2"/>
                </a:solidFill>
                <a:latin typeface="+mn-lt"/>
              </a:rPr>
              <a:t>quality of life </a:t>
            </a:r>
          </a:p>
          <a:p>
            <a:pPr>
              <a:spcBef>
                <a:spcPts val="0"/>
              </a:spcBef>
            </a:pPr>
            <a:r>
              <a:rPr lang="en-US" sz="1200" dirty="0">
                <a:solidFill>
                  <a:schemeClr val="tx2"/>
                </a:solidFill>
                <a:latin typeface="+mn-lt"/>
                <a:ea typeface="Aileron" charset="0"/>
                <a:cs typeface="Aileron" charset="0"/>
              </a:rPr>
              <a:t>Smith MR, et al. Eur J Cancer. 2021;154:138-46; </a:t>
            </a:r>
            <a:r>
              <a:rPr lang="en-US" sz="1200" dirty="0" err="1">
                <a:solidFill>
                  <a:schemeClr val="tx2"/>
                </a:solidFill>
                <a:latin typeface="Aileron" charset="0"/>
                <a:ea typeface="Aileron" charset="0"/>
                <a:cs typeface="Aileron" charset="0"/>
              </a:rPr>
              <a:t>Oudard</a:t>
            </a:r>
            <a:r>
              <a:rPr lang="en-US" sz="1200" dirty="0">
                <a:solidFill>
                  <a:schemeClr val="tx2"/>
                </a:solidFill>
                <a:latin typeface="Aileron" charset="0"/>
                <a:ea typeface="Aileron" charset="0"/>
                <a:cs typeface="Aileron" charset="0"/>
              </a:rPr>
              <a:t> S, et al.  Eur </a:t>
            </a:r>
            <a:r>
              <a:rPr lang="en-US" sz="1200" dirty="0" err="1">
                <a:solidFill>
                  <a:schemeClr val="tx2"/>
                </a:solidFill>
                <a:latin typeface="Aileron" charset="0"/>
                <a:ea typeface="Aileron" charset="0"/>
                <a:cs typeface="Aileron" charset="0"/>
              </a:rPr>
              <a:t>Urol</a:t>
            </a:r>
            <a:r>
              <a:rPr lang="en-US" sz="1200" dirty="0">
                <a:solidFill>
                  <a:schemeClr val="tx2"/>
                </a:solidFill>
                <a:latin typeface="Aileron" charset="0"/>
                <a:ea typeface="Aileron" charset="0"/>
                <a:cs typeface="Aileron" charset="0"/>
              </a:rPr>
              <a:t> Focus. 2021. DOI: 10.1016/j.euf.2021.08.005; </a:t>
            </a:r>
            <a:r>
              <a:rPr lang="en-US" sz="1200" dirty="0" err="1">
                <a:solidFill>
                  <a:schemeClr val="tx2"/>
                </a:solidFill>
                <a:latin typeface="Aileron" charset="0"/>
                <a:ea typeface="Aileron" charset="0"/>
                <a:cs typeface="Aileron" charset="0"/>
              </a:rPr>
              <a:t>Tombal</a:t>
            </a:r>
            <a:r>
              <a:rPr lang="en-US" sz="1200" dirty="0">
                <a:solidFill>
                  <a:schemeClr val="tx2"/>
                </a:solidFill>
                <a:latin typeface="Aileron" charset="0"/>
                <a:ea typeface="Aileron" charset="0"/>
                <a:cs typeface="Aileron" charset="0"/>
              </a:rPr>
              <a:t> B, et al. Lancet Oncol. 2019;20:556-69</a:t>
            </a:r>
            <a:endParaRPr lang="en-GB" sz="1200" dirty="0">
              <a:solidFill>
                <a:schemeClr val="tx2"/>
              </a:solidFill>
              <a:latin typeface="+mn-lt"/>
            </a:endParaRPr>
          </a:p>
        </p:txBody>
      </p:sp>
      <p:sp>
        <p:nvSpPr>
          <p:cNvPr id="5" name="Slide Number Placeholder 4">
            <a:extLst>
              <a:ext uri="{FF2B5EF4-FFF2-40B4-BE49-F238E27FC236}">
                <a16:creationId xmlns:a16="http://schemas.microsoft.com/office/drawing/2014/main" id="{A86E8476-4D72-D94A-B663-8E1CE2136EE7}"/>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Tree>
    <p:extLst>
      <p:ext uri="{BB962C8B-B14F-4D97-AF65-F5344CB8AC3E}">
        <p14:creationId xmlns:p14="http://schemas.microsoft.com/office/powerpoint/2010/main" val="190425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A1077-F5C3-48F0-ADE6-5E299E429172}"/>
              </a:ext>
            </a:extLst>
          </p:cNvPr>
          <p:cNvSpPr>
            <a:spLocks noGrp="1"/>
          </p:cNvSpPr>
          <p:nvPr>
            <p:ph sz="quarter" idx="12"/>
          </p:nvPr>
        </p:nvSpPr>
        <p:spPr/>
        <p:txBody>
          <a:bodyPr/>
          <a:lstStyle/>
          <a:p>
            <a:pPr marL="0" indent="0">
              <a:buNone/>
            </a:pPr>
            <a:r>
              <a:rPr lang="en-GB" dirty="0"/>
              <a:t>Questions to consider in relation to patient’s wishes:</a:t>
            </a:r>
          </a:p>
          <a:p>
            <a:r>
              <a:rPr lang="en-GB" dirty="0"/>
              <a:t>What does the patient want to happen?</a:t>
            </a:r>
          </a:p>
          <a:p>
            <a:r>
              <a:rPr lang="en-GB" dirty="0"/>
              <a:t>Do they favour longevity over quality of life?</a:t>
            </a:r>
          </a:p>
          <a:p>
            <a:r>
              <a:rPr lang="en-GB" dirty="0"/>
              <a:t>Have they got all the information they need to make an informed choice?</a:t>
            </a:r>
          </a:p>
          <a:p>
            <a:r>
              <a:rPr lang="en-GB" dirty="0"/>
              <a:t>Will they manage any or increased adverse events? </a:t>
            </a:r>
          </a:p>
          <a:p>
            <a:r>
              <a:rPr lang="en-GB" dirty="0"/>
              <a:t>Will treatment affect any other area of their life e.g., erectile dysfunction?</a:t>
            </a:r>
          </a:p>
          <a:p>
            <a:endParaRPr lang="en-GB" dirty="0"/>
          </a:p>
        </p:txBody>
      </p:sp>
      <p:sp>
        <p:nvSpPr>
          <p:cNvPr id="2" name="Title 1">
            <a:extLst>
              <a:ext uri="{FF2B5EF4-FFF2-40B4-BE49-F238E27FC236}">
                <a16:creationId xmlns:a16="http://schemas.microsoft.com/office/drawing/2014/main" id="{6F1D6483-58A9-451F-BBFB-4E8B6986ED40}"/>
              </a:ext>
            </a:extLst>
          </p:cNvPr>
          <p:cNvSpPr>
            <a:spLocks noGrp="1"/>
          </p:cNvSpPr>
          <p:nvPr>
            <p:ph type="title"/>
          </p:nvPr>
        </p:nvSpPr>
        <p:spPr/>
        <p:txBody>
          <a:bodyPr/>
          <a:lstStyle/>
          <a:p>
            <a:r>
              <a:rPr lang="en-GB" dirty="0"/>
              <a:t>Patient’s wishes</a:t>
            </a:r>
          </a:p>
        </p:txBody>
      </p:sp>
      <p:sp>
        <p:nvSpPr>
          <p:cNvPr id="5" name="Slide Number Placeholder 4">
            <a:extLst>
              <a:ext uri="{FF2B5EF4-FFF2-40B4-BE49-F238E27FC236}">
                <a16:creationId xmlns:a16="http://schemas.microsoft.com/office/drawing/2014/main" id="{B58F3B4A-925C-AC4B-AD08-AE9D81B762FD}"/>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Tree>
    <p:extLst>
      <p:ext uri="{BB962C8B-B14F-4D97-AF65-F5344CB8AC3E}">
        <p14:creationId xmlns:p14="http://schemas.microsoft.com/office/powerpoint/2010/main" val="175851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0C79AD-4046-4488-8245-2534DF6A31A5}"/>
              </a:ext>
            </a:extLst>
          </p:cNvPr>
          <p:cNvSpPr>
            <a:spLocks noGrp="1"/>
          </p:cNvSpPr>
          <p:nvPr>
            <p:ph type="sldNum" sz="quarter" idx="4"/>
          </p:nvPr>
        </p:nvSpPr>
        <p:spPr/>
        <p:txBody>
          <a:bodyPr/>
          <a:lstStyle/>
          <a:p>
            <a:fld id="{FCE43C0F-8A7B-3A4B-9DB5-B3472E36E833}" type="slidenum">
              <a:rPr lang="en-GB" smtClean="0"/>
              <a:pPr/>
              <a:t>2</a:t>
            </a:fld>
            <a:endParaRPr lang="en-GB" dirty="0"/>
          </a:p>
        </p:txBody>
      </p:sp>
      <p:sp>
        <p:nvSpPr>
          <p:cNvPr id="4" name="Title 3">
            <a:extLst>
              <a:ext uri="{FF2B5EF4-FFF2-40B4-BE49-F238E27FC236}">
                <a16:creationId xmlns:a16="http://schemas.microsoft.com/office/drawing/2014/main" id="{CEFE08DE-9CB8-4C7B-BA91-783ADE607C37}"/>
              </a:ext>
            </a:extLst>
          </p:cNvPr>
          <p:cNvSpPr txBox="1">
            <a:spLocks noGrp="1"/>
          </p:cNvSpPr>
          <p:nvPr>
            <p:ph type="title"/>
          </p:nvPr>
        </p:nvSpPr>
        <p:spPr>
          <a:xfrm>
            <a:off x="1258866" y="757663"/>
            <a:ext cx="10008296" cy="1661993"/>
          </a:xfrm>
          <a:prstGeom prst="rect">
            <a:avLst/>
          </a:prstGeom>
          <a:noFill/>
        </p:spPr>
        <p:txBody>
          <a:bodyPr wrap="square" rtlCol="0">
            <a:spAutoFit/>
          </a:bodyPr>
          <a:lstStyle/>
          <a:p>
            <a:r>
              <a:rPr lang="en-GB" sz="3600" b="1" dirty="0"/>
              <a:t>Strengthening shared decision making between </a:t>
            </a:r>
            <a:r>
              <a:rPr lang="en-GB" sz="3600" b="1" cap="none" dirty="0"/>
              <a:t>nm</a:t>
            </a:r>
            <a:r>
              <a:rPr lang="en-GB" sz="3600" b="1" dirty="0"/>
              <a:t>CRPC patients and the healthcare team</a:t>
            </a:r>
          </a:p>
        </p:txBody>
      </p:sp>
      <p:sp>
        <p:nvSpPr>
          <p:cNvPr id="5" name="Title 1">
            <a:extLst>
              <a:ext uri="{FF2B5EF4-FFF2-40B4-BE49-F238E27FC236}">
                <a16:creationId xmlns:a16="http://schemas.microsoft.com/office/drawing/2014/main" id="{E0726071-1142-4DF7-994D-2779F7EF925D}"/>
              </a:ext>
            </a:extLst>
          </p:cNvPr>
          <p:cNvSpPr txBox="1">
            <a:spLocks/>
          </p:cNvSpPr>
          <p:nvPr/>
        </p:nvSpPr>
        <p:spPr>
          <a:xfrm>
            <a:off x="1838445" y="2661602"/>
            <a:ext cx="9144000" cy="1181291"/>
          </a:xfrm>
          <a:prstGeom prst="rect">
            <a:avLst/>
          </a:prstGeom>
        </p:spPr>
        <p:txBody>
          <a:bodyPr vert="horz" lIns="0" tIns="0" rIns="0" bIns="0" rtlCol="0" anchor="ctr" anchorCtr="0">
            <a:noAutofit/>
          </a:bodyPr>
          <a:lstStyle>
            <a:lvl1pPr algn="ctr" defTabSz="457200" rtl="0" eaLnBrk="1" latinLnBrk="0" hangingPunct="1">
              <a:spcBef>
                <a:spcPct val="0"/>
              </a:spcBef>
              <a:buNone/>
              <a:defRPr sz="4000" b="1" i="0" kern="1200" cap="all" spc="100" baseline="0">
                <a:solidFill>
                  <a:schemeClr val="accent1"/>
                </a:solidFill>
                <a:latin typeface="+mj-lt"/>
                <a:ea typeface="Verdana" panose="020B0604030504040204" pitchFamily="34" charset="0"/>
                <a:cs typeface="Verdana" panose="020B0604030504040204" pitchFamily="34" charset="0"/>
              </a:defRPr>
            </a:lvl1pPr>
          </a:lstStyle>
          <a:p>
            <a:r>
              <a:rPr lang="en-GB" sz="3200" b="1" dirty="0"/>
              <a:t>GUIDE COMMUNICATION FRAMEWORK - </a:t>
            </a:r>
            <a:r>
              <a:rPr lang="en-GB" sz="3200" dirty="0"/>
              <a:t>Part 3</a:t>
            </a:r>
          </a:p>
        </p:txBody>
      </p:sp>
      <p:sp>
        <p:nvSpPr>
          <p:cNvPr id="6" name="Subtitle 2">
            <a:extLst>
              <a:ext uri="{FF2B5EF4-FFF2-40B4-BE49-F238E27FC236}">
                <a16:creationId xmlns:a16="http://schemas.microsoft.com/office/drawing/2014/main" id="{2CFA9B8A-552A-4F15-8EA6-62817A3D8967}"/>
              </a:ext>
            </a:extLst>
          </p:cNvPr>
          <p:cNvSpPr txBox="1">
            <a:spLocks/>
          </p:cNvSpPr>
          <p:nvPr/>
        </p:nvSpPr>
        <p:spPr>
          <a:xfrm>
            <a:off x="2493515" y="4196398"/>
            <a:ext cx="9144000" cy="1655762"/>
          </a:xfrm>
          <a:prstGeom prst="rect">
            <a:avLst/>
          </a:prstGeom>
        </p:spPr>
        <p:txBody>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3200" b="1" spc="100" dirty="0" err="1">
                <a:solidFill>
                  <a:schemeClr val="accent1"/>
                </a:solidFill>
                <a:ea typeface="Verdana" panose="020B0604030504040204" pitchFamily="34" charset="0"/>
              </a:rPr>
              <a:t>Dr.</a:t>
            </a:r>
            <a:r>
              <a:rPr lang="en-GB" sz="3200" b="1" spc="100" dirty="0">
                <a:solidFill>
                  <a:schemeClr val="accent1"/>
                </a:solidFill>
                <a:ea typeface="Verdana" panose="020B0604030504040204" pitchFamily="34" charset="0"/>
              </a:rPr>
              <a:t> Jason Alcorn, D. </a:t>
            </a:r>
            <a:r>
              <a:rPr lang="en-GB" sz="3200" b="1" spc="100" dirty="0" err="1">
                <a:solidFill>
                  <a:schemeClr val="accent1"/>
                </a:solidFill>
                <a:ea typeface="Verdana" panose="020B0604030504040204" pitchFamily="34" charset="0"/>
              </a:rPr>
              <a:t>Nurs</a:t>
            </a:r>
            <a:r>
              <a:rPr lang="en-GB" sz="3200" b="1" spc="100" dirty="0">
                <a:solidFill>
                  <a:schemeClr val="accent1"/>
                </a:solidFill>
                <a:ea typeface="Verdana" panose="020B0604030504040204" pitchFamily="34" charset="0"/>
              </a:rPr>
              <a:t>, FHEA, MSc, BSc</a:t>
            </a:r>
          </a:p>
          <a:p>
            <a:pPr marL="0" indent="0" algn="ctr">
              <a:buNone/>
            </a:pPr>
            <a:r>
              <a:rPr lang="en-GB" sz="2200" b="1" spc="100" dirty="0">
                <a:solidFill>
                  <a:schemeClr val="accent1"/>
                </a:solidFill>
                <a:ea typeface="Verdana" panose="020B0604030504040204" pitchFamily="34" charset="0"/>
              </a:rPr>
              <a:t>Mid Yorkshire Hospitals NHS Trust, UK</a:t>
            </a:r>
          </a:p>
        </p:txBody>
      </p:sp>
      <p:sp>
        <p:nvSpPr>
          <p:cNvPr id="7" name="TextBox 6">
            <a:extLst>
              <a:ext uri="{FF2B5EF4-FFF2-40B4-BE49-F238E27FC236}">
                <a16:creationId xmlns:a16="http://schemas.microsoft.com/office/drawing/2014/main" id="{EA3A6070-6230-446E-89F0-EABD1B921D7F}"/>
              </a:ext>
            </a:extLst>
          </p:cNvPr>
          <p:cNvSpPr txBox="1"/>
          <p:nvPr/>
        </p:nvSpPr>
        <p:spPr>
          <a:xfrm>
            <a:off x="5136923" y="5852160"/>
            <a:ext cx="2547044" cy="461665"/>
          </a:xfrm>
          <a:prstGeom prst="rect">
            <a:avLst/>
          </a:prstGeom>
          <a:noFill/>
        </p:spPr>
        <p:txBody>
          <a:bodyPr wrap="none" rtlCol="0">
            <a:spAutoFit/>
          </a:bodyPr>
          <a:lstStyle/>
          <a:p>
            <a:r>
              <a:rPr lang="en-GB" sz="2400" b="1" spc="100" dirty="0">
                <a:solidFill>
                  <a:schemeClr val="accent1"/>
                </a:solidFill>
                <a:latin typeface="+mj-lt"/>
                <a:ea typeface="Verdana" panose="020B0604030504040204" pitchFamily="34" charset="0"/>
              </a:rPr>
              <a:t>NOVEMBER 2021</a:t>
            </a:r>
          </a:p>
        </p:txBody>
      </p:sp>
      <p:sp>
        <p:nvSpPr>
          <p:cNvPr id="8" name="TextBox 7">
            <a:extLst>
              <a:ext uri="{FF2B5EF4-FFF2-40B4-BE49-F238E27FC236}">
                <a16:creationId xmlns:a16="http://schemas.microsoft.com/office/drawing/2014/main" id="{2029E8C2-9500-4578-B3AC-0F50DAC349D7}"/>
              </a:ext>
            </a:extLst>
          </p:cNvPr>
          <p:cNvSpPr txBox="1"/>
          <p:nvPr/>
        </p:nvSpPr>
        <p:spPr>
          <a:xfrm>
            <a:off x="299786" y="6518588"/>
            <a:ext cx="3789692" cy="184666"/>
          </a:xfrm>
          <a:prstGeom prst="rect">
            <a:avLst/>
          </a:prstGeom>
          <a:noFill/>
        </p:spPr>
        <p:txBody>
          <a:bodyPr wrap="none" lIns="0" tIns="0" rIns="0" bIns="0" rtlCol="0" anchor="ctr" anchorCtr="0">
            <a:spAutoFit/>
          </a:bodyPr>
          <a:lstStyle/>
          <a:p>
            <a:r>
              <a:rPr lang="en-GB" sz="1200" dirty="0">
                <a:solidFill>
                  <a:schemeClr val="accent1"/>
                </a:solidFill>
                <a:ea typeface="Aileron" charset="0"/>
                <a:cs typeface="Aileron" charset="0"/>
              </a:rPr>
              <a:t>nmCRPC, non-metastatic castration-resistant prostate cancer</a:t>
            </a:r>
          </a:p>
        </p:txBody>
      </p:sp>
    </p:spTree>
    <p:extLst>
      <p:ext uri="{BB962C8B-B14F-4D97-AF65-F5344CB8AC3E}">
        <p14:creationId xmlns:p14="http://schemas.microsoft.com/office/powerpoint/2010/main" val="170069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830B6-31AC-4B8D-89B5-69EFB66DC34F}"/>
              </a:ext>
            </a:extLst>
          </p:cNvPr>
          <p:cNvSpPr>
            <a:spLocks noGrp="1"/>
          </p:cNvSpPr>
          <p:nvPr>
            <p:ph sz="quarter" idx="12"/>
          </p:nvPr>
        </p:nvSpPr>
        <p:spPr/>
        <p:txBody>
          <a:bodyPr/>
          <a:lstStyle/>
          <a:p>
            <a:r>
              <a:rPr lang="en-GB"/>
              <a:t>Uro-oncology nurses play a crucial role in the support &amp; empowerment of patients through:</a:t>
            </a:r>
          </a:p>
          <a:p>
            <a:pPr lvl="1"/>
            <a:r>
              <a:rPr lang="en-GB"/>
              <a:t>Education</a:t>
            </a:r>
          </a:p>
          <a:p>
            <a:pPr lvl="1"/>
            <a:r>
              <a:rPr lang="en-GB"/>
              <a:t>Advocacy</a:t>
            </a:r>
          </a:p>
          <a:p>
            <a:pPr lvl="1"/>
            <a:r>
              <a:rPr lang="en-GB"/>
              <a:t>Communication &amp; information provision</a:t>
            </a:r>
          </a:p>
          <a:p>
            <a:pPr lvl="1"/>
            <a:r>
              <a:rPr lang="en-GB"/>
              <a:t>Encourage questions</a:t>
            </a:r>
          </a:p>
          <a:p>
            <a:endParaRPr lang="en-GB"/>
          </a:p>
          <a:p>
            <a:pPr lvl="1"/>
            <a:endParaRPr lang="en-GB" dirty="0"/>
          </a:p>
        </p:txBody>
      </p:sp>
      <p:sp>
        <p:nvSpPr>
          <p:cNvPr id="2" name="Title 1">
            <a:extLst>
              <a:ext uri="{FF2B5EF4-FFF2-40B4-BE49-F238E27FC236}">
                <a16:creationId xmlns:a16="http://schemas.microsoft.com/office/drawing/2014/main" id="{CF95FD87-C416-48F9-842A-ACC4ED1FD907}"/>
              </a:ext>
            </a:extLst>
          </p:cNvPr>
          <p:cNvSpPr>
            <a:spLocks noGrp="1"/>
          </p:cNvSpPr>
          <p:nvPr>
            <p:ph type="title"/>
          </p:nvPr>
        </p:nvSpPr>
        <p:spPr/>
        <p:txBody>
          <a:bodyPr/>
          <a:lstStyle/>
          <a:p>
            <a:r>
              <a:rPr lang="en-GB"/>
              <a:t>Support &amp; empowerment</a:t>
            </a:r>
            <a:endParaRPr lang="en-GB" dirty="0"/>
          </a:p>
        </p:txBody>
      </p:sp>
      <p:sp>
        <p:nvSpPr>
          <p:cNvPr id="4" name="Slide Number Placeholder 3">
            <a:extLst>
              <a:ext uri="{FF2B5EF4-FFF2-40B4-BE49-F238E27FC236}">
                <a16:creationId xmlns:a16="http://schemas.microsoft.com/office/drawing/2014/main" id="{9C8D7C50-6297-544F-AD9E-DB67B7E46046}"/>
              </a:ext>
            </a:extLst>
          </p:cNvPr>
          <p:cNvSpPr>
            <a:spLocks noGrp="1"/>
          </p:cNvSpPr>
          <p:nvPr>
            <p:ph type="sldNum" sz="quarter" idx="4"/>
          </p:nvPr>
        </p:nvSpPr>
        <p:spPr/>
        <p:txBody>
          <a:bodyPr/>
          <a:lstStyle/>
          <a:p>
            <a:fld id="{ED2A3D53-9E8C-4B52-B905-9AB47CA98362}" type="slidenum">
              <a:rPr lang="en-US" smtClean="0"/>
              <a:pPr/>
              <a:t>20</a:t>
            </a:fld>
            <a:endParaRPr lang="en-US"/>
          </a:p>
        </p:txBody>
      </p:sp>
      <p:sp>
        <p:nvSpPr>
          <p:cNvPr id="10" name="Content Placeholder 9">
            <a:extLst>
              <a:ext uri="{FF2B5EF4-FFF2-40B4-BE49-F238E27FC236}">
                <a16:creationId xmlns:a16="http://schemas.microsoft.com/office/drawing/2014/main" id="{1398F4B8-837D-C74F-AF16-373FDA7414CE}"/>
              </a:ext>
            </a:extLst>
          </p:cNvPr>
          <p:cNvSpPr>
            <a:spLocks noGrp="1"/>
          </p:cNvSpPr>
          <p:nvPr>
            <p:ph sz="quarter" idx="15"/>
          </p:nvPr>
        </p:nvSpPr>
        <p:spPr>
          <a:xfrm>
            <a:off x="620183" y="6356351"/>
            <a:ext cx="10616567" cy="365125"/>
          </a:xfrm>
        </p:spPr>
        <p:txBody>
          <a:bodyPr/>
          <a:lstStyle/>
          <a:p>
            <a:r>
              <a:rPr lang="en-GB" dirty="0"/>
              <a:t>Tarrant C, et al. BMC Health </a:t>
            </a:r>
            <a:r>
              <a:rPr lang="en-GB" dirty="0" err="1"/>
              <a:t>Serv</a:t>
            </a:r>
            <a:r>
              <a:rPr lang="en-GB" dirty="0"/>
              <a:t> Res. 2008;8:65; Kullberg A, et al. </a:t>
            </a:r>
            <a:r>
              <a:rPr lang="en-GB" dirty="0" err="1"/>
              <a:t>Eur</a:t>
            </a:r>
            <a:r>
              <a:rPr lang="en-GB" dirty="0"/>
              <a:t> J Oncol </a:t>
            </a:r>
            <a:r>
              <a:rPr lang="en-GB" dirty="0" err="1"/>
              <a:t>Nurs</a:t>
            </a:r>
            <a:r>
              <a:rPr lang="en-GB" dirty="0"/>
              <a:t>. 2015;19:142-7</a:t>
            </a:r>
          </a:p>
        </p:txBody>
      </p:sp>
    </p:spTree>
    <p:extLst>
      <p:ext uri="{BB962C8B-B14F-4D97-AF65-F5344CB8AC3E}">
        <p14:creationId xmlns:p14="http://schemas.microsoft.com/office/powerpoint/2010/main" val="47206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779113-2EDA-4B05-9935-07861437CD38}"/>
              </a:ext>
            </a:extLst>
          </p:cNvPr>
          <p:cNvSpPr>
            <a:spLocks noGrp="1"/>
          </p:cNvSpPr>
          <p:nvPr>
            <p:ph sz="quarter" idx="12"/>
          </p:nvPr>
        </p:nvSpPr>
        <p:spPr/>
        <p:txBody>
          <a:bodyPr>
            <a:normAutofit/>
          </a:bodyPr>
          <a:lstStyle/>
          <a:p>
            <a:r>
              <a:rPr lang="en-GB" dirty="0"/>
              <a:t>Patient should be </a:t>
            </a:r>
            <a:r>
              <a:rPr lang="en-GB" b="1" dirty="0">
                <a:solidFill>
                  <a:schemeClr val="accent1"/>
                </a:solidFill>
              </a:rPr>
              <a:t>informed of disease progression </a:t>
            </a:r>
            <a:r>
              <a:rPr lang="en-GB" dirty="0"/>
              <a:t>and what is defined as </a:t>
            </a:r>
            <a:r>
              <a:rPr lang="en-GB" dirty="0" err="1"/>
              <a:t>nmCRPC</a:t>
            </a:r>
            <a:endParaRPr lang="en-GB" dirty="0"/>
          </a:p>
          <a:p>
            <a:r>
              <a:rPr lang="en-GB" dirty="0"/>
              <a:t>To </a:t>
            </a:r>
            <a:r>
              <a:rPr lang="en-GB" b="1" dirty="0">
                <a:solidFill>
                  <a:schemeClr val="accent1"/>
                </a:solidFill>
              </a:rPr>
              <a:t>inform the HCP team if things aren’t “normal”, </a:t>
            </a:r>
            <a:r>
              <a:rPr lang="en-GB" dirty="0"/>
              <a:t>they will not notice anything as there are often no symptoms. Progression is only seen on tests e.g., CT scans, PET scans, blood tests. Possible symptoms </a:t>
            </a:r>
            <a:r>
              <a:rPr lang="en-GB" dirty="0">
                <a:solidFill>
                  <a:schemeClr val="tx2"/>
                </a:solidFill>
              </a:rPr>
              <a:t>may be treatment </a:t>
            </a:r>
            <a:r>
              <a:rPr lang="en-GB" dirty="0"/>
              <a:t>side effects</a:t>
            </a:r>
          </a:p>
          <a:p>
            <a:r>
              <a:rPr lang="en-GB" dirty="0"/>
              <a:t>Patients are between the stages of localised prostate cancer and metastatic CRPC</a:t>
            </a:r>
          </a:p>
          <a:p>
            <a:r>
              <a:rPr lang="en-GB" dirty="0"/>
              <a:t>To </a:t>
            </a:r>
            <a:r>
              <a:rPr lang="en-GB" b="1" dirty="0">
                <a:solidFill>
                  <a:schemeClr val="accent1"/>
                </a:solidFill>
              </a:rPr>
              <a:t>discuss treatment options </a:t>
            </a:r>
            <a:r>
              <a:rPr lang="en-GB" dirty="0"/>
              <a:t>such as </a:t>
            </a:r>
            <a:r>
              <a:rPr lang="en-GB" b="1" dirty="0" err="1">
                <a:solidFill>
                  <a:schemeClr val="accent1"/>
                </a:solidFill>
              </a:rPr>
              <a:t>apalutamide</a:t>
            </a:r>
            <a:r>
              <a:rPr lang="en-GB" b="1" dirty="0">
                <a:solidFill>
                  <a:schemeClr val="accent1"/>
                </a:solidFill>
              </a:rPr>
              <a:t>, </a:t>
            </a:r>
            <a:r>
              <a:rPr lang="en-GB" b="1" dirty="0" err="1">
                <a:solidFill>
                  <a:schemeClr val="accent1"/>
                </a:solidFill>
              </a:rPr>
              <a:t>darolutamide</a:t>
            </a:r>
            <a:r>
              <a:rPr lang="en-GB" b="1" dirty="0">
                <a:solidFill>
                  <a:schemeClr val="accent1"/>
                </a:solidFill>
              </a:rPr>
              <a:t>, enzalutamide </a:t>
            </a:r>
            <a:r>
              <a:rPr lang="en-GB" dirty="0"/>
              <a:t>etc.</a:t>
            </a:r>
          </a:p>
          <a:p>
            <a:r>
              <a:rPr lang="en-GB" b="1" dirty="0">
                <a:solidFill>
                  <a:schemeClr val="accent1"/>
                </a:solidFill>
              </a:rPr>
              <a:t>Discuss research trials </a:t>
            </a:r>
            <a:r>
              <a:rPr lang="en-GB" dirty="0"/>
              <a:t>if any are available</a:t>
            </a:r>
          </a:p>
          <a:p>
            <a:r>
              <a:rPr lang="en-GB" dirty="0"/>
              <a:t>Provide written information to support discussions</a:t>
            </a:r>
          </a:p>
        </p:txBody>
      </p:sp>
      <p:sp>
        <p:nvSpPr>
          <p:cNvPr id="2" name="Title 1">
            <a:extLst>
              <a:ext uri="{FF2B5EF4-FFF2-40B4-BE49-F238E27FC236}">
                <a16:creationId xmlns:a16="http://schemas.microsoft.com/office/drawing/2014/main" id="{A2B5F912-9E51-47CB-B5CB-607F86B5EED9}"/>
              </a:ext>
            </a:extLst>
          </p:cNvPr>
          <p:cNvSpPr>
            <a:spLocks noGrp="1"/>
          </p:cNvSpPr>
          <p:nvPr>
            <p:ph type="title"/>
          </p:nvPr>
        </p:nvSpPr>
        <p:spPr/>
        <p:txBody>
          <a:bodyPr/>
          <a:lstStyle/>
          <a:p>
            <a:r>
              <a:rPr lang="en-GB" b="1" dirty="0"/>
              <a:t>Education</a:t>
            </a:r>
          </a:p>
        </p:txBody>
      </p:sp>
      <p:sp>
        <p:nvSpPr>
          <p:cNvPr id="4" name="Content Placeholder 3">
            <a:extLst>
              <a:ext uri="{FF2B5EF4-FFF2-40B4-BE49-F238E27FC236}">
                <a16:creationId xmlns:a16="http://schemas.microsoft.com/office/drawing/2014/main" id="{6F864414-0221-42C6-8131-400D0DE2C0F0}"/>
              </a:ext>
            </a:extLst>
          </p:cNvPr>
          <p:cNvSpPr>
            <a:spLocks noGrp="1"/>
          </p:cNvSpPr>
          <p:nvPr>
            <p:ph sz="quarter" idx="15"/>
          </p:nvPr>
        </p:nvSpPr>
        <p:spPr>
          <a:xfrm>
            <a:off x="620183" y="6356351"/>
            <a:ext cx="10267775" cy="365125"/>
          </a:xfrm>
        </p:spPr>
        <p:txBody>
          <a:bodyPr/>
          <a:lstStyle/>
          <a:p>
            <a:r>
              <a:rPr lang="en-GB" dirty="0">
                <a:solidFill>
                  <a:schemeClr val="tx2"/>
                </a:solidFill>
              </a:rPr>
              <a:t>CT, computed tomography; HCP, health care professional; (nm)CRPC, (non-metastatic) castration-resistant prostate cancer; PET, positron emission tomography</a:t>
            </a:r>
          </a:p>
        </p:txBody>
      </p:sp>
      <p:sp>
        <p:nvSpPr>
          <p:cNvPr id="5" name="Slide Number Placeholder 4">
            <a:extLst>
              <a:ext uri="{FF2B5EF4-FFF2-40B4-BE49-F238E27FC236}">
                <a16:creationId xmlns:a16="http://schemas.microsoft.com/office/drawing/2014/main" id="{E7A72704-2A0C-5A4F-B711-DBA7EB90D341}"/>
              </a:ext>
            </a:extLst>
          </p:cNvPr>
          <p:cNvSpPr>
            <a:spLocks noGrp="1"/>
          </p:cNvSpPr>
          <p:nvPr>
            <p:ph type="sldNum" sz="quarter" idx="4"/>
          </p:nvPr>
        </p:nvSpPr>
        <p:spPr/>
        <p:txBody>
          <a:bodyPr/>
          <a:lstStyle/>
          <a:p>
            <a:fld id="{FCE43C0F-8A7B-3A4B-9DB5-B3472E36E833}" type="slidenum">
              <a:rPr lang="en-GB" smtClean="0"/>
              <a:pPr/>
              <a:t>21</a:t>
            </a:fld>
            <a:endParaRPr lang="en-GB" dirty="0"/>
          </a:p>
        </p:txBody>
      </p:sp>
    </p:spTree>
    <p:extLst>
      <p:ext uri="{BB962C8B-B14F-4D97-AF65-F5344CB8AC3E}">
        <p14:creationId xmlns:p14="http://schemas.microsoft.com/office/powerpoint/2010/main" val="400473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D59940-0BEC-47DD-8129-F630BC5D13B6}"/>
              </a:ext>
            </a:extLst>
          </p:cNvPr>
          <p:cNvSpPr>
            <a:spLocks noGrp="1"/>
          </p:cNvSpPr>
          <p:nvPr>
            <p:ph sz="quarter" idx="12"/>
          </p:nvPr>
        </p:nvSpPr>
        <p:spPr/>
        <p:txBody>
          <a:bodyPr/>
          <a:lstStyle/>
          <a:p>
            <a:r>
              <a:rPr lang="en-GB" dirty="0"/>
              <a:t>Be available</a:t>
            </a:r>
          </a:p>
          <a:p>
            <a:r>
              <a:rPr lang="en-GB" dirty="0"/>
              <a:t>Understand the treatments / be aware of research trials</a:t>
            </a:r>
          </a:p>
          <a:p>
            <a:r>
              <a:rPr lang="en-GB" dirty="0"/>
              <a:t>Know what resources are in your area and where you can refer for ongoing support</a:t>
            </a:r>
          </a:p>
          <a:p>
            <a:r>
              <a:rPr lang="en-GB" dirty="0"/>
              <a:t>Support groups online and in person</a:t>
            </a:r>
          </a:p>
          <a:p>
            <a:r>
              <a:rPr lang="en-GB" dirty="0"/>
              <a:t>Online resources and patient information</a:t>
            </a:r>
          </a:p>
          <a:p>
            <a:r>
              <a:rPr lang="en-GB" dirty="0"/>
              <a:t>Use tool kits such as those from Prostate Cancer UK</a:t>
            </a:r>
          </a:p>
          <a:p>
            <a:endParaRPr lang="en-GB" dirty="0"/>
          </a:p>
        </p:txBody>
      </p:sp>
      <p:sp>
        <p:nvSpPr>
          <p:cNvPr id="2" name="Title 1">
            <a:extLst>
              <a:ext uri="{FF2B5EF4-FFF2-40B4-BE49-F238E27FC236}">
                <a16:creationId xmlns:a16="http://schemas.microsoft.com/office/drawing/2014/main" id="{95A38D33-58B5-4DCB-9352-22CAE44B8B60}"/>
              </a:ext>
            </a:extLst>
          </p:cNvPr>
          <p:cNvSpPr>
            <a:spLocks noGrp="1"/>
          </p:cNvSpPr>
          <p:nvPr>
            <p:ph type="title"/>
          </p:nvPr>
        </p:nvSpPr>
        <p:spPr/>
        <p:txBody>
          <a:bodyPr/>
          <a:lstStyle/>
          <a:p>
            <a:r>
              <a:rPr lang="en-GB"/>
              <a:t>Advocacy</a:t>
            </a:r>
            <a:endParaRPr lang="en-GB" dirty="0"/>
          </a:p>
        </p:txBody>
      </p:sp>
      <p:sp>
        <p:nvSpPr>
          <p:cNvPr id="5" name="Slide Number Placeholder 4">
            <a:extLst>
              <a:ext uri="{FF2B5EF4-FFF2-40B4-BE49-F238E27FC236}">
                <a16:creationId xmlns:a16="http://schemas.microsoft.com/office/drawing/2014/main" id="{7889DD57-F1CB-594B-941C-EE3E220F45CD}"/>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Tree>
    <p:extLst>
      <p:ext uri="{BB962C8B-B14F-4D97-AF65-F5344CB8AC3E}">
        <p14:creationId xmlns:p14="http://schemas.microsoft.com/office/powerpoint/2010/main" val="320356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76AC30-7616-4F2D-9AEF-A65776B71DA8}"/>
              </a:ext>
            </a:extLst>
          </p:cNvPr>
          <p:cNvSpPr>
            <a:spLocks noGrp="1"/>
          </p:cNvSpPr>
          <p:nvPr>
            <p:ph sz="quarter" idx="12"/>
          </p:nvPr>
        </p:nvSpPr>
        <p:spPr/>
        <p:txBody>
          <a:bodyPr/>
          <a:lstStyle/>
          <a:p>
            <a:r>
              <a:rPr lang="en-GB" dirty="0"/>
              <a:t>Facilitate communication between:</a:t>
            </a:r>
          </a:p>
          <a:p>
            <a:pPr lvl="1"/>
            <a:r>
              <a:rPr lang="en-GB" dirty="0"/>
              <a:t>Medical team and patient</a:t>
            </a:r>
          </a:p>
          <a:p>
            <a:pPr lvl="1"/>
            <a:r>
              <a:rPr lang="en-GB" dirty="0"/>
              <a:t>Multi-disciplinary team members</a:t>
            </a:r>
          </a:p>
          <a:p>
            <a:pPr lvl="1"/>
            <a:r>
              <a:rPr lang="en-GB" dirty="0"/>
              <a:t>Primary care to manage existing conditions</a:t>
            </a:r>
          </a:p>
          <a:p>
            <a:r>
              <a:rPr lang="en-GB" dirty="0"/>
              <a:t>Ensure information is easy to understand</a:t>
            </a:r>
          </a:p>
          <a:p>
            <a:r>
              <a:rPr lang="en-GB" dirty="0"/>
              <a:t>Encourage questions:</a:t>
            </a:r>
          </a:p>
          <a:p>
            <a:pPr lvl="1"/>
            <a:r>
              <a:rPr lang="en-GB" dirty="0"/>
              <a:t>Ensure you answer as thoroughly and honestly as possible</a:t>
            </a:r>
          </a:p>
          <a:p>
            <a:pPr lvl="1"/>
            <a:r>
              <a:rPr lang="en-GB" dirty="0"/>
              <a:t>Ensure contact details are given for any follow-up questions or support</a:t>
            </a:r>
          </a:p>
          <a:p>
            <a:pPr lvl="1"/>
            <a:r>
              <a:rPr lang="en-GB" dirty="0"/>
              <a:t>Encourage use of support groups or online groups/organisations (checked and vetted beforehand)</a:t>
            </a:r>
          </a:p>
        </p:txBody>
      </p:sp>
      <p:sp>
        <p:nvSpPr>
          <p:cNvPr id="2" name="Title 1">
            <a:extLst>
              <a:ext uri="{FF2B5EF4-FFF2-40B4-BE49-F238E27FC236}">
                <a16:creationId xmlns:a16="http://schemas.microsoft.com/office/drawing/2014/main" id="{A262BC1C-6F63-4EDF-A320-6760EED8A8C4}"/>
              </a:ext>
            </a:extLst>
          </p:cNvPr>
          <p:cNvSpPr>
            <a:spLocks noGrp="1"/>
          </p:cNvSpPr>
          <p:nvPr>
            <p:ph type="title"/>
          </p:nvPr>
        </p:nvSpPr>
        <p:spPr/>
        <p:txBody>
          <a:bodyPr/>
          <a:lstStyle/>
          <a:p>
            <a:r>
              <a:rPr lang="en-GB"/>
              <a:t>Communication &amp; Information Provision</a:t>
            </a:r>
            <a:endParaRPr lang="en-GB" dirty="0"/>
          </a:p>
        </p:txBody>
      </p:sp>
      <p:sp>
        <p:nvSpPr>
          <p:cNvPr id="5" name="Slide Number Placeholder 4">
            <a:extLst>
              <a:ext uri="{FF2B5EF4-FFF2-40B4-BE49-F238E27FC236}">
                <a16:creationId xmlns:a16="http://schemas.microsoft.com/office/drawing/2014/main" id="{E86CEB36-2D20-0349-8DAB-D2CA78871025}"/>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Tree>
    <p:extLst>
      <p:ext uri="{BB962C8B-B14F-4D97-AF65-F5344CB8AC3E}">
        <p14:creationId xmlns:p14="http://schemas.microsoft.com/office/powerpoint/2010/main" val="312703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69B6B5-ABE4-4A86-9264-CAA1F03E55ED}"/>
              </a:ext>
            </a:extLst>
          </p:cNvPr>
          <p:cNvSpPr txBox="1"/>
          <p:nvPr/>
        </p:nvSpPr>
        <p:spPr>
          <a:xfrm>
            <a:off x="7772400" y="3060192"/>
            <a:ext cx="560832" cy="215444"/>
          </a:xfrm>
          <a:prstGeom prst="rect">
            <a:avLst/>
          </a:prstGeom>
          <a:solidFill>
            <a:schemeClr val="bg1"/>
          </a:solidFill>
        </p:spPr>
        <p:txBody>
          <a:bodyPr wrap="square" rtlCol="0">
            <a:spAutoFit/>
          </a:bodyPr>
          <a:lstStyle/>
          <a:p>
            <a:r>
              <a:rPr lang="en-GB" sz="800" b="1" dirty="0"/>
              <a:t>nmCRPC</a:t>
            </a:r>
          </a:p>
        </p:txBody>
      </p:sp>
      <p:sp>
        <p:nvSpPr>
          <p:cNvPr id="10" name="Content Placeholder 9">
            <a:extLst>
              <a:ext uri="{FF2B5EF4-FFF2-40B4-BE49-F238E27FC236}">
                <a16:creationId xmlns:a16="http://schemas.microsoft.com/office/drawing/2014/main" id="{9F340723-E7A9-AF45-9C43-0F1FDBE4D7D1}"/>
              </a:ext>
            </a:extLst>
          </p:cNvPr>
          <p:cNvSpPr>
            <a:spLocks noGrp="1"/>
          </p:cNvSpPr>
          <p:nvPr>
            <p:ph sz="quarter" idx="16"/>
          </p:nvPr>
        </p:nvSpPr>
        <p:spPr>
          <a:ln w="28575">
            <a:solidFill>
              <a:schemeClr val="accent1"/>
            </a:solidFill>
          </a:ln>
        </p:spPr>
        <p:txBody>
          <a:bodyPr lIns="144000" tIns="108000" rIns="72000"/>
          <a:lstStyle/>
          <a:p>
            <a:pPr marL="0" indent="0">
              <a:buNone/>
            </a:pPr>
            <a:r>
              <a:rPr lang="en-US" b="1" dirty="0">
                <a:solidFill>
                  <a:schemeClr val="accent1"/>
                </a:solidFill>
              </a:rPr>
              <a:t>WHAT</a:t>
            </a:r>
            <a:br>
              <a:rPr lang="en-US" b="1" dirty="0"/>
            </a:br>
            <a:r>
              <a:rPr lang="en-US" b="1" dirty="0"/>
              <a:t>THE GUIDE COMMUNICATION FRAMEWORK</a:t>
            </a:r>
          </a:p>
          <a:p>
            <a:r>
              <a:rPr lang="en-US" sz="1900" dirty="0"/>
              <a:t>Is a 5-step communication framework to improve the benefit of nurse-patient interactions</a:t>
            </a:r>
          </a:p>
          <a:p>
            <a:r>
              <a:rPr lang="en-US" sz="1900" dirty="0"/>
              <a:t>Supports nurses in their role as a knowledgeable go-to person for patients with </a:t>
            </a:r>
            <a:r>
              <a:rPr lang="en-US" sz="1900" dirty="0" err="1"/>
              <a:t>nmCRPC</a:t>
            </a:r>
            <a:r>
              <a:rPr lang="en-US" sz="1900" dirty="0"/>
              <a:t> strengthening shared decision making and delivering the best possible care</a:t>
            </a:r>
          </a:p>
          <a:p>
            <a:r>
              <a:rPr lang="en-US" sz="1900" dirty="0"/>
              <a:t>Includes a memory aid – GUIDE</a:t>
            </a:r>
          </a:p>
          <a:p>
            <a:r>
              <a:rPr lang="en-US" sz="1900" dirty="0"/>
              <a:t>May be delivered over several interactions and should be adapted depending on patient needs</a:t>
            </a:r>
          </a:p>
        </p:txBody>
      </p:sp>
      <p:sp>
        <p:nvSpPr>
          <p:cNvPr id="11" name="Content Placeholder 10">
            <a:extLst>
              <a:ext uri="{FF2B5EF4-FFF2-40B4-BE49-F238E27FC236}">
                <a16:creationId xmlns:a16="http://schemas.microsoft.com/office/drawing/2014/main" id="{77C52A81-E652-C349-A660-0DE4F3369F3C}"/>
              </a:ext>
            </a:extLst>
          </p:cNvPr>
          <p:cNvSpPr>
            <a:spLocks noGrp="1"/>
          </p:cNvSpPr>
          <p:nvPr>
            <p:ph sz="quarter" idx="17"/>
          </p:nvPr>
        </p:nvSpPr>
        <p:spPr/>
        <p:txBody>
          <a:bodyPr/>
          <a:lstStyle/>
          <a:p>
            <a:endParaRPr lang="en-US"/>
          </a:p>
        </p:txBody>
      </p:sp>
      <p:sp>
        <p:nvSpPr>
          <p:cNvPr id="4" name="Title 3">
            <a:extLst>
              <a:ext uri="{FF2B5EF4-FFF2-40B4-BE49-F238E27FC236}">
                <a16:creationId xmlns:a16="http://schemas.microsoft.com/office/drawing/2014/main" id="{6DFEE628-ED4C-8445-8F59-09137EA30FC1}"/>
              </a:ext>
            </a:extLst>
          </p:cNvPr>
          <p:cNvSpPr>
            <a:spLocks noGrp="1"/>
          </p:cNvSpPr>
          <p:nvPr>
            <p:ph type="title"/>
          </p:nvPr>
        </p:nvSpPr>
        <p:spPr/>
        <p:txBody>
          <a:bodyPr/>
          <a:lstStyle/>
          <a:p>
            <a:r>
              <a:rPr lang="en-US" dirty="0"/>
              <a:t>Summary</a:t>
            </a:r>
            <a:br>
              <a:rPr lang="en-US" dirty="0"/>
            </a:br>
            <a:r>
              <a:rPr lang="en-US" dirty="0">
                <a:solidFill>
                  <a:schemeClr val="accent1"/>
                </a:solidFill>
              </a:rPr>
              <a:t>The guide communication framework</a:t>
            </a:r>
          </a:p>
        </p:txBody>
      </p:sp>
      <p:sp>
        <p:nvSpPr>
          <p:cNvPr id="3" name="Slide Number Placeholder 2">
            <a:extLst>
              <a:ext uri="{FF2B5EF4-FFF2-40B4-BE49-F238E27FC236}">
                <a16:creationId xmlns:a16="http://schemas.microsoft.com/office/drawing/2014/main" id="{3B0409C5-8E1D-2148-9B47-14332CE5ADC3}"/>
              </a:ext>
            </a:extLst>
          </p:cNvPr>
          <p:cNvSpPr>
            <a:spLocks noGrp="1"/>
          </p:cNvSpPr>
          <p:nvPr>
            <p:ph type="sldNum" sz="quarter" idx="4"/>
          </p:nvPr>
        </p:nvSpPr>
        <p:spPr/>
        <p:txBody>
          <a:bodyPr/>
          <a:lstStyle/>
          <a:p>
            <a:fld id="{0D96AEAA-1200-4AE0-A0EE-A86471556B51}" type="slidenum">
              <a:rPr lang="en-GB" smtClean="0"/>
              <a:t>24</a:t>
            </a:fld>
            <a:endParaRPr lang="en-GB"/>
          </a:p>
        </p:txBody>
      </p:sp>
      <p:sp>
        <p:nvSpPr>
          <p:cNvPr id="9" name="Content Placeholder 8">
            <a:extLst>
              <a:ext uri="{FF2B5EF4-FFF2-40B4-BE49-F238E27FC236}">
                <a16:creationId xmlns:a16="http://schemas.microsoft.com/office/drawing/2014/main" id="{F6D70DDA-E135-7B4D-ABB6-F2B227174030}"/>
              </a:ext>
            </a:extLst>
          </p:cNvPr>
          <p:cNvSpPr>
            <a:spLocks noGrp="1"/>
          </p:cNvSpPr>
          <p:nvPr>
            <p:ph sz="quarter" idx="15"/>
          </p:nvPr>
        </p:nvSpPr>
        <p:spPr>
          <a:xfrm>
            <a:off x="620184" y="6318643"/>
            <a:ext cx="10352616" cy="365125"/>
          </a:xfrm>
        </p:spPr>
        <p:txBody>
          <a:bodyPr/>
          <a:lstStyle/>
          <a:p>
            <a:pPr>
              <a:spcBef>
                <a:spcPts val="0"/>
              </a:spcBef>
            </a:pPr>
            <a:r>
              <a:rPr lang="en-GB" dirty="0"/>
              <a:t>GUIDE, a communication framework that will help you have even better conversations with your patients, to educate and guide them throughout their cancer treatment journey. GUIDE’s five letters each represent a crucial step in your conversations with patients with </a:t>
            </a:r>
            <a:r>
              <a:rPr lang="en-GB" dirty="0" err="1"/>
              <a:t>nmCRPC</a:t>
            </a:r>
            <a:r>
              <a:rPr lang="en-GB" dirty="0"/>
              <a:t>.</a:t>
            </a:r>
          </a:p>
          <a:p>
            <a:pPr>
              <a:spcBef>
                <a:spcPts val="0"/>
              </a:spcBef>
            </a:pPr>
            <a:r>
              <a:rPr lang="en-GB" dirty="0" err="1">
                <a:solidFill>
                  <a:schemeClr val="tx2"/>
                </a:solidFill>
              </a:rPr>
              <a:t>nmCRPC</a:t>
            </a:r>
            <a:r>
              <a:rPr lang="en-GB" dirty="0">
                <a:solidFill>
                  <a:schemeClr val="tx2"/>
                </a:solidFill>
              </a:rPr>
              <a:t>, non-metastatic castration-resistant prostate cancer; MDT, multi-disciplinary </a:t>
            </a:r>
            <a:r>
              <a:rPr lang="en-GB" dirty="0"/>
              <a:t>team </a:t>
            </a:r>
          </a:p>
        </p:txBody>
      </p:sp>
      <p:sp>
        <p:nvSpPr>
          <p:cNvPr id="12" name="Pentagon 11">
            <a:extLst>
              <a:ext uri="{FF2B5EF4-FFF2-40B4-BE49-F238E27FC236}">
                <a16:creationId xmlns:a16="http://schemas.microsoft.com/office/drawing/2014/main" id="{629553BE-BAB4-2B4B-A9F4-DC84FE7727D4}"/>
              </a:ext>
            </a:extLst>
          </p:cNvPr>
          <p:cNvSpPr/>
          <p:nvPr/>
        </p:nvSpPr>
        <p:spPr>
          <a:xfrm>
            <a:off x="6161452" y="1412876"/>
            <a:ext cx="5420948" cy="4473125"/>
          </a:xfrm>
          <a:prstGeom prst="homePlate">
            <a:avLst>
              <a:gd name="adj" fmla="val 30401"/>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44000" tIns="108000" rtlCol="0" anchor="t" anchorCtr="0"/>
          <a:lstStyle/>
          <a:p>
            <a:r>
              <a:rPr lang="en-US" sz="2000" b="1" dirty="0">
                <a:solidFill>
                  <a:schemeClr val="accent1"/>
                </a:solidFill>
              </a:rPr>
              <a:t>WHY</a:t>
            </a:r>
            <a:br>
              <a:rPr lang="en-US" b="1" dirty="0"/>
            </a:br>
            <a:r>
              <a:rPr lang="en-US" sz="2000" b="1" dirty="0">
                <a:solidFill>
                  <a:schemeClr val="tx2"/>
                </a:solidFill>
              </a:rPr>
              <a:t>IS THE COMMUNICATION </a:t>
            </a:r>
            <a:br>
              <a:rPr lang="en-US" sz="2000" b="1" dirty="0">
                <a:solidFill>
                  <a:schemeClr val="tx2"/>
                </a:solidFill>
              </a:rPr>
            </a:br>
            <a:r>
              <a:rPr lang="en-US" sz="2000" b="1" dirty="0">
                <a:solidFill>
                  <a:schemeClr val="tx2"/>
                </a:solidFill>
              </a:rPr>
              <a:t>FRAMEWORK NEEDED</a:t>
            </a:r>
          </a:p>
          <a:p>
            <a:pPr marL="285750" indent="-285750">
              <a:spcBef>
                <a:spcPts val="1200"/>
              </a:spcBef>
              <a:buClr>
                <a:schemeClr val="accent1"/>
              </a:buClr>
              <a:buFont typeface="Arial" panose="020B0604020202020204" pitchFamily="34" charset="0"/>
              <a:buChar char="•"/>
            </a:pPr>
            <a:r>
              <a:rPr lang="en-US" sz="1900" dirty="0">
                <a:solidFill>
                  <a:schemeClr val="tx2"/>
                </a:solidFill>
              </a:rPr>
              <a:t>Nurses are to be regarded as a go-to </a:t>
            </a:r>
            <a:br>
              <a:rPr lang="en-US" sz="1900" dirty="0">
                <a:solidFill>
                  <a:schemeClr val="tx2"/>
                </a:solidFill>
              </a:rPr>
            </a:br>
            <a:r>
              <a:rPr lang="en-US" sz="1900" dirty="0">
                <a:solidFill>
                  <a:schemeClr val="tx2"/>
                </a:solidFill>
              </a:rPr>
              <a:t>person for their patients with </a:t>
            </a:r>
            <a:r>
              <a:rPr lang="en-US" sz="1900" dirty="0" err="1">
                <a:solidFill>
                  <a:schemeClr val="tx2"/>
                </a:solidFill>
              </a:rPr>
              <a:t>nmCRPC</a:t>
            </a:r>
            <a:r>
              <a:rPr lang="en-US" sz="1900" dirty="0">
                <a:solidFill>
                  <a:schemeClr val="tx2"/>
                </a:solidFill>
              </a:rPr>
              <a:t> </a:t>
            </a:r>
            <a:br>
              <a:rPr lang="en-US" sz="1900" dirty="0">
                <a:solidFill>
                  <a:schemeClr val="tx2"/>
                </a:solidFill>
              </a:rPr>
            </a:br>
            <a:r>
              <a:rPr lang="en-US" sz="1900" dirty="0">
                <a:solidFill>
                  <a:schemeClr val="tx2"/>
                </a:solidFill>
              </a:rPr>
              <a:t>and therefore must</a:t>
            </a:r>
          </a:p>
          <a:p>
            <a:pPr marL="742950" lvl="1" indent="-285750">
              <a:spcBef>
                <a:spcPts val="600"/>
              </a:spcBef>
              <a:buClr>
                <a:schemeClr val="accent1"/>
              </a:buClr>
              <a:buFont typeface="System Font Regular"/>
              <a:buChar char="–"/>
            </a:pPr>
            <a:r>
              <a:rPr lang="en-US" dirty="0">
                <a:solidFill>
                  <a:schemeClr val="tx2"/>
                </a:solidFill>
              </a:rPr>
              <a:t>empower patients through guidance and support throughout the treatment journey</a:t>
            </a:r>
          </a:p>
          <a:p>
            <a:pPr marL="742950" lvl="1" indent="-285750">
              <a:spcBef>
                <a:spcPts val="600"/>
              </a:spcBef>
              <a:buClr>
                <a:schemeClr val="accent1"/>
              </a:buClr>
              <a:buFont typeface="System Font Regular"/>
              <a:buChar char="–"/>
            </a:pPr>
            <a:r>
              <a:rPr lang="en-US" dirty="0">
                <a:solidFill>
                  <a:schemeClr val="tx2"/>
                </a:solidFill>
              </a:rPr>
              <a:t>be an active member of the MDT in delivering shared decision making</a:t>
            </a:r>
          </a:p>
          <a:p>
            <a:pPr lvl="1">
              <a:spcBef>
                <a:spcPts val="600"/>
              </a:spcBef>
              <a:buClr>
                <a:schemeClr val="accent1"/>
              </a:buClr>
            </a:pPr>
            <a:r>
              <a:rPr lang="en-US" dirty="0">
                <a:solidFill>
                  <a:schemeClr val="tx2"/>
                </a:solidFill>
              </a:rPr>
              <a:t>so they can provide patients with the greatest chance of success</a:t>
            </a:r>
          </a:p>
        </p:txBody>
      </p:sp>
    </p:spTree>
    <p:extLst>
      <p:ext uri="{BB962C8B-B14F-4D97-AF65-F5344CB8AC3E}">
        <p14:creationId xmlns:p14="http://schemas.microsoft.com/office/powerpoint/2010/main" val="186839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100594" y="5336166"/>
            <a:ext cx="1812997" cy="5539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Follow us on Twitter </a:t>
            </a:r>
            <a:br>
              <a:rPr kumimoji="0" lang="en-GB" sz="16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600" b="1" i="0" u="sng" strike="noStrike" kern="1200" cap="none" spc="0" normalizeH="0" baseline="0" noProof="0" dirty="0">
                <a:ln>
                  <a:noFill/>
                </a:ln>
                <a:solidFill>
                  <a:srgbClr val="00A582"/>
                </a:solidFill>
                <a:effectLst/>
                <a:uLnTx/>
                <a:uFillTx/>
                <a:latin typeface="Calibri" panose="020F0502020204030204"/>
                <a:ea typeface="Aileron" charset="0"/>
                <a:cs typeface="PT Sans Narrow"/>
                <a:hlinkClick r:id="rId3"/>
              </a:rPr>
              <a:t>@gunursesconnect</a:t>
            </a:r>
            <a:endParaRPr kumimoji="0" lang="en-GB" sz="1600" b="1" i="0" u="sng" strike="noStrike" kern="1200" cap="none" spc="0" normalizeH="0" baseline="0" noProof="0" dirty="0">
              <a:ln>
                <a:noFill/>
              </a:ln>
              <a:solidFill>
                <a:srgbClr val="00A582"/>
              </a:solidFill>
              <a:effectLst/>
              <a:uLnTx/>
              <a:uFillTx/>
              <a:latin typeface="Calibri" panose="020F0502020204030204"/>
              <a:ea typeface="Aileron" charset="0"/>
              <a:cs typeface="PT Sans Narrow"/>
            </a:endParaRPr>
          </a:p>
        </p:txBody>
      </p:sp>
      <p:sp>
        <p:nvSpPr>
          <p:cNvPr id="17" name="TextBox 16"/>
          <p:cNvSpPr txBox="1"/>
          <p:nvPr/>
        </p:nvSpPr>
        <p:spPr>
          <a:xfrm>
            <a:off x="4083194" y="5336167"/>
            <a:ext cx="2084815" cy="701731"/>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Follow the </a:t>
            </a:r>
            <a:br>
              <a:rPr kumimoji="0" lang="en-GB" sz="16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6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hlinkClick r:id="rId4"/>
              </a:rPr>
              <a:t>GUNURSES</a:t>
            </a:r>
            <a:r>
              <a:rPr kumimoji="0" lang="en-GB" sz="1600" b="1" i="0" u="sng" strike="noStrike" kern="1200" cap="none" spc="0" normalizeH="0" baseline="0" noProof="0" dirty="0">
                <a:ln>
                  <a:noFill/>
                </a:ln>
                <a:solidFill>
                  <a:srgbClr val="00A582"/>
                </a:solidFill>
                <a:effectLst/>
                <a:uLnTx/>
                <a:uFillTx/>
                <a:latin typeface="Calibri" panose="020F0502020204030204"/>
                <a:ea typeface="Aileron" charset="0"/>
                <a:cs typeface="PT Sans Narrow"/>
                <a:hlinkClick r:id="rId4"/>
              </a:rPr>
              <a:t>COR2ED</a:t>
            </a:r>
            <a:endParaRPr kumimoji="0" lang="en-GB" sz="1600" b="1" i="0" u="sng" strike="noStrike" kern="1200" cap="none" spc="0" normalizeH="0" baseline="0" noProof="0" dirty="0">
              <a:ln>
                <a:noFill/>
              </a:ln>
              <a:solidFill>
                <a:srgbClr val="00A582"/>
              </a:solidFill>
              <a:effectLst/>
              <a:uLnTx/>
              <a:uFillTx/>
              <a:latin typeface="Calibri" panose="020F0502020204030204"/>
              <a:ea typeface="Aileron" charset="0"/>
              <a:cs typeface="PT Sans Narrow"/>
            </a:endParaRP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Group on LinkedIn</a:t>
            </a:r>
            <a:endParaRPr kumimoji="0" lang="en-GB" sz="16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endParaRPr>
          </a:p>
        </p:txBody>
      </p:sp>
      <p:sp>
        <p:nvSpPr>
          <p:cNvPr id="18" name="TextBox 17"/>
          <p:cNvSpPr txBox="1"/>
          <p:nvPr/>
        </p:nvSpPr>
        <p:spPr>
          <a:xfrm>
            <a:off x="7860704" y="5336166"/>
            <a:ext cx="2843808" cy="729430"/>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D8298"/>
                </a:solidFill>
                <a:effectLst/>
                <a:uLnTx/>
                <a:uFillTx/>
                <a:latin typeface="Calibri" panose="020F0502020204030204"/>
                <a:ea typeface="+mn-ea"/>
                <a:cs typeface="PT Sans Narrow"/>
              </a:rPr>
              <a:t>Email</a:t>
            </a:r>
            <a:br>
              <a:rPr kumimoji="0" lang="en-US" sz="1600" b="0" i="0" u="none" strike="noStrike" kern="1200" cap="none" spc="0" normalizeH="0" baseline="0" noProof="0" dirty="0">
                <a:ln>
                  <a:noFill/>
                </a:ln>
                <a:solidFill>
                  <a:srgbClr val="5D8298"/>
                </a:solidFill>
                <a:effectLst/>
                <a:uLnTx/>
                <a:uFillTx/>
                <a:latin typeface="Calibri" panose="020F0502020204030204"/>
                <a:ea typeface="+mn-ea"/>
                <a:cs typeface="PT Sans Narrow"/>
              </a:rPr>
            </a:br>
            <a:r>
              <a:rPr kumimoji="0" lang="en-GB" sz="1600" b="1" i="0" u="none" strike="noStrike" kern="1200" cap="none" spc="0" normalizeH="0" baseline="0" noProof="0" dirty="0">
                <a:ln>
                  <a:noFill/>
                </a:ln>
                <a:solidFill>
                  <a:srgbClr val="000000"/>
                </a:solidFill>
                <a:effectLst/>
                <a:uLnTx/>
                <a:uFillTx/>
                <a:latin typeface="Calibri" panose="020F0502020204030204"/>
                <a:ea typeface="+mn-ea"/>
                <a:cs typeface="+mn-cs"/>
                <a:hlinkClick r:id="rId5"/>
              </a:rPr>
              <a:t>sam.brightwell</a:t>
            </a:r>
            <a:br>
              <a:rPr kumimoji="0" lang="en-GB" sz="1600" b="1" i="0" u="none" strike="noStrike" kern="1200" cap="none" spc="0" normalizeH="0" baseline="0" noProof="0" dirty="0">
                <a:ln>
                  <a:noFill/>
                </a:ln>
                <a:solidFill>
                  <a:srgbClr val="000000"/>
                </a:solidFill>
                <a:effectLst/>
                <a:uLnTx/>
                <a:uFillTx/>
                <a:latin typeface="Calibri" panose="020F0502020204030204"/>
                <a:ea typeface="+mn-ea"/>
                <a:cs typeface="+mn-cs"/>
                <a:hlinkClick r:id="rId5"/>
              </a:rPr>
            </a:br>
            <a:r>
              <a:rPr kumimoji="0" lang="en-GB" sz="1600" b="1" i="0" u="none" strike="noStrike" kern="1200" cap="none" spc="0" normalizeH="0" baseline="0" noProof="0" dirty="0">
                <a:ln>
                  <a:noFill/>
                </a:ln>
                <a:solidFill>
                  <a:srgbClr val="000000"/>
                </a:solidFill>
                <a:effectLst/>
                <a:uLnTx/>
                <a:uFillTx/>
                <a:latin typeface="Calibri" panose="020F0502020204030204"/>
                <a:ea typeface="+mn-ea"/>
                <a:cs typeface="+mn-cs"/>
                <a:hlinkClick r:id="rId5"/>
              </a:rPr>
              <a:t>@cor2ed.com</a:t>
            </a:r>
            <a:endParaRPr kumimoji="0" lang="en-GB" sz="1600" b="1" i="0" u="none" strike="noStrike" kern="1200" cap="none" spc="0" normalizeH="0" baseline="0" noProof="0" dirty="0">
              <a:ln>
                <a:noFill/>
              </a:ln>
              <a:solidFill>
                <a:srgbClr val="00A582"/>
              </a:solidFill>
              <a:effectLst/>
              <a:uLnTx/>
              <a:uFillTx/>
              <a:latin typeface="Calibri" panose="020F0502020204030204"/>
              <a:ea typeface="Aileron" charset="0"/>
              <a:cs typeface="PT Sans Narrow"/>
            </a:endParaRPr>
          </a:p>
        </p:txBody>
      </p:sp>
      <p:sp>
        <p:nvSpPr>
          <p:cNvPr id="19" name="TextBox 18"/>
          <p:cNvSpPr txBox="1"/>
          <p:nvPr/>
        </p:nvSpPr>
        <p:spPr>
          <a:xfrm>
            <a:off x="6171426" y="5336166"/>
            <a:ext cx="2084815" cy="757130"/>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Watch us on the</a:t>
            </a:r>
            <a:br>
              <a:rPr kumimoji="0" lang="en-GB" sz="14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4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Vimeo Channe</a:t>
            </a:r>
            <a:r>
              <a:rPr kumimoji="0" lang="en-GB" sz="16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l</a:t>
            </a:r>
            <a:br>
              <a:rPr kumimoji="0" lang="en-GB" sz="16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600" b="1" i="0" u="none" strike="noStrike" kern="1200" cap="none" spc="0" normalizeH="0" baseline="0" noProof="0" dirty="0">
                <a:ln>
                  <a:noFill/>
                </a:ln>
                <a:solidFill>
                  <a:srgbClr val="00A582"/>
                </a:solidFill>
                <a:effectLst/>
                <a:uLnTx/>
                <a:uFillTx/>
                <a:latin typeface="Calibri" panose="020F0502020204030204"/>
                <a:ea typeface="Aileron" charset="0"/>
                <a:cs typeface="PT Sans Narrow"/>
                <a:hlinkClick r:id="rId6"/>
              </a:rPr>
              <a:t>GUNURSES CONNECT</a:t>
            </a:r>
            <a:endParaRPr kumimoji="0" lang="en-GB" sz="1600" b="1" i="0" u="none" strike="noStrike" kern="1200" cap="none" spc="0" normalizeH="0" baseline="0" noProof="0" dirty="0">
              <a:ln>
                <a:noFill/>
              </a:ln>
              <a:solidFill>
                <a:srgbClr val="00A582"/>
              </a:solidFill>
              <a:effectLst/>
              <a:uLnTx/>
              <a:uFillTx/>
              <a:latin typeface="Calibri" panose="020F0502020204030204"/>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38"/>
            <a:ext cx="8924840"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GU NURSES CONNECT </a:t>
            </a:r>
            <a:r>
              <a:rPr lang="en-US" sz="3600" cap="none" dirty="0">
                <a:solidFill>
                  <a:schemeClr val="tx2"/>
                </a:solidFill>
              </a:rPr>
              <a:t>VIA </a:t>
            </a:r>
            <a:br>
              <a:rPr lang="en-US" sz="3600" cap="none" dirty="0">
                <a:solidFill>
                  <a:schemeClr val="tx2"/>
                </a:solidFill>
              </a:rPr>
            </a:b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dirty="0">
                <a:solidFill>
                  <a:schemeClr val="tx2"/>
                </a:solidFill>
              </a:rPr>
            </a:br>
            <a:r>
              <a:rPr lang="en-GB" sz="3600" u="sng" cap="none" dirty="0">
                <a:hlinkClick r:id="rId7"/>
              </a:rPr>
              <a:t>https://gunursesconnect.cor2ed.com/</a:t>
            </a:r>
            <a:endParaRPr lang="en-US" sz="3600" u="sng" cap="none" dirty="0"/>
          </a:p>
        </p:txBody>
      </p:sp>
      <p:pic>
        <p:nvPicPr>
          <p:cNvPr id="7" name="Picture 6">
            <a:extLst>
              <a:ext uri="{FF2B5EF4-FFF2-40B4-BE49-F238E27FC236}">
                <a16:creationId xmlns:a16="http://schemas.microsoft.com/office/drawing/2014/main" id="{FD2A3513-1FCF-4B44-AAF0-2ECFC0760E8D}"/>
              </a:ext>
            </a:extLst>
          </p:cNvPr>
          <p:cNvPicPr>
            <a:picLocks noChangeAspect="1"/>
          </p:cNvPicPr>
          <p:nvPr/>
        </p:nvPicPr>
        <p:blipFill>
          <a:blip r:embed="rId8"/>
          <a:stretch>
            <a:fillRect/>
          </a:stretch>
        </p:blipFill>
        <p:spPr>
          <a:xfrm>
            <a:off x="8639512" y="3933422"/>
            <a:ext cx="1259267" cy="1259267"/>
          </a:xfrm>
          <a:prstGeom prst="rect">
            <a:avLst/>
          </a:prstGeom>
        </p:spPr>
      </p:pic>
      <p:pic>
        <p:nvPicPr>
          <p:cNvPr id="12" name="Picture 11">
            <a:hlinkClick r:id="rId9"/>
            <a:extLst>
              <a:ext uri="{FF2B5EF4-FFF2-40B4-BE49-F238E27FC236}">
                <a16:creationId xmlns:a16="http://schemas.microsoft.com/office/drawing/2014/main" id="{FD80E573-9BF7-4053-9C1F-CAEC7DDBBEC5}"/>
              </a:ext>
            </a:extLst>
          </p:cNvPr>
          <p:cNvPicPr>
            <a:picLocks noChangeAspect="1"/>
          </p:cNvPicPr>
          <p:nvPr/>
        </p:nvPicPr>
        <p:blipFill>
          <a:blip r:embed="rId10"/>
          <a:stretch>
            <a:fillRect/>
          </a:stretch>
        </p:blipFill>
        <p:spPr>
          <a:xfrm>
            <a:off x="4518666" y="3933056"/>
            <a:ext cx="1237894" cy="1260000"/>
          </a:xfrm>
          <a:prstGeom prst="rect">
            <a:avLst/>
          </a:prstGeom>
        </p:spPr>
      </p:pic>
      <p:pic>
        <p:nvPicPr>
          <p:cNvPr id="14" name="Picture 13">
            <a:hlinkClick r:id="rId11"/>
            <a:extLst>
              <a:ext uri="{FF2B5EF4-FFF2-40B4-BE49-F238E27FC236}">
                <a16:creationId xmlns:a16="http://schemas.microsoft.com/office/drawing/2014/main" id="{0BFB8670-DDEF-432A-912A-52486C159675}"/>
              </a:ext>
            </a:extLst>
          </p:cNvPr>
          <p:cNvPicPr>
            <a:picLocks noChangeAspect="1"/>
          </p:cNvPicPr>
          <p:nvPr/>
        </p:nvPicPr>
        <p:blipFill>
          <a:blip r:embed="rId12"/>
          <a:stretch>
            <a:fillRect/>
          </a:stretch>
        </p:blipFill>
        <p:spPr>
          <a:xfrm>
            <a:off x="2311433" y="3933422"/>
            <a:ext cx="1259267" cy="1259267"/>
          </a:xfrm>
          <a:prstGeom prst="rect">
            <a:avLst/>
          </a:prstGeom>
        </p:spPr>
      </p:pic>
      <p:pic>
        <p:nvPicPr>
          <p:cNvPr id="21" name="Picture 20">
            <a:hlinkClick r:id="rId13"/>
            <a:extLst>
              <a:ext uri="{FF2B5EF4-FFF2-40B4-BE49-F238E27FC236}">
                <a16:creationId xmlns:a16="http://schemas.microsoft.com/office/drawing/2014/main" id="{72D9A25E-A647-4968-A3CC-028D206DB562}"/>
              </a:ext>
            </a:extLst>
          </p:cNvPr>
          <p:cNvPicPr>
            <a:picLocks noChangeAspect="1"/>
          </p:cNvPicPr>
          <p:nvPr/>
        </p:nvPicPr>
        <p:blipFill>
          <a:blip r:embed="rId14"/>
          <a:stretch>
            <a:fillRect/>
          </a:stretch>
        </p:blipFill>
        <p:spPr>
          <a:xfrm>
            <a:off x="6573746" y="3933422"/>
            <a:ext cx="1259267" cy="1259267"/>
          </a:xfrm>
          <a:prstGeom prst="rect">
            <a:avLst/>
          </a:prstGeom>
        </p:spPr>
      </p:pic>
      <p:sp>
        <p:nvSpPr>
          <p:cNvPr id="2" name="Slide Number Placeholder 1"/>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endParaRPr>
          </a:p>
        </p:txBody>
      </p:sp>
    </p:spTree>
    <p:extLst>
      <p:ext uri="{BB962C8B-B14F-4D97-AF65-F5344CB8AC3E}">
        <p14:creationId xmlns:p14="http://schemas.microsoft.com/office/powerpoint/2010/main" val="207600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56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p:txBody>
          <a:bodyPr/>
          <a:lstStyle/>
          <a:p>
            <a:pPr marL="0" lvl="0" indent="0">
              <a:buNone/>
            </a:pPr>
            <a:r>
              <a:rPr lang="en-US" b="1" dirty="0"/>
              <a:t>Please note: </a:t>
            </a:r>
            <a:r>
              <a:rPr lang="en-US" dirty="0"/>
              <a:t>The views expressed within this presentation are the personal opinions of the author. </a:t>
            </a:r>
            <a:br>
              <a:rPr lang="en-US" dirty="0"/>
            </a:br>
            <a:r>
              <a:rPr lang="en-US" dirty="0"/>
              <a:t>They do not necessarily represent the views of the author’s academic institution or the rest of the </a:t>
            </a:r>
            <a:br>
              <a:rPr lang="en-US" dirty="0"/>
            </a:br>
            <a:r>
              <a:rPr lang="en-US" dirty="0"/>
              <a:t>GU NURSES CONNECT group.</a:t>
            </a:r>
          </a:p>
          <a:p>
            <a:pPr marL="0" lvl="0" indent="0">
              <a:buNone/>
            </a:pPr>
            <a:endParaRPr lang="en-US" dirty="0"/>
          </a:p>
          <a:p>
            <a:pPr marL="0" lvl="0" indent="0">
              <a:buNone/>
            </a:pPr>
            <a:r>
              <a:rPr lang="en-US" dirty="0"/>
              <a:t>This content is supported by an Independent Educational Grant from Bayer.</a:t>
            </a:r>
          </a:p>
          <a:p>
            <a:pPr marL="0" lvl="0" indent="0">
              <a:buNone/>
            </a:pPr>
            <a:endParaRPr lang="en-US" dirty="0"/>
          </a:p>
          <a:p>
            <a:pPr marL="0" lvl="0" indent="0">
              <a:buNone/>
            </a:pPr>
            <a:r>
              <a:rPr lang="en-US" b="1" dirty="0">
                <a:solidFill>
                  <a:schemeClr val="accent1"/>
                </a:solidFill>
              </a:rPr>
              <a:t>Jason Alcorn </a:t>
            </a:r>
            <a:r>
              <a:rPr lang="en-US" dirty="0"/>
              <a:t>does not have any relevant financial relationships to disclose.</a:t>
            </a:r>
          </a:p>
          <a:p>
            <a:pPr marL="0" indent="0">
              <a:buNone/>
            </a:pPr>
            <a:endParaRPr lang="en-GB" dirty="0"/>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dirty="0"/>
              <a:t>Disclaimer and disclosure</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endParaRPr>
          </a:p>
        </p:txBody>
      </p:sp>
    </p:spTree>
    <p:extLst>
      <p:ext uri="{BB962C8B-B14F-4D97-AF65-F5344CB8AC3E}">
        <p14:creationId xmlns:p14="http://schemas.microsoft.com/office/powerpoint/2010/main" val="373915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9B4B51-F344-450A-9141-30AA4B1A426F}"/>
              </a:ext>
            </a:extLst>
          </p:cNvPr>
          <p:cNvSpPr/>
          <p:nvPr/>
        </p:nvSpPr>
        <p:spPr>
          <a:xfrm>
            <a:off x="483476" y="6064469"/>
            <a:ext cx="11219575" cy="184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Content Placeholder 12">
            <a:extLst>
              <a:ext uri="{FF2B5EF4-FFF2-40B4-BE49-F238E27FC236}">
                <a16:creationId xmlns:a16="http://schemas.microsoft.com/office/drawing/2014/main" id="{83A57CB2-F7B9-124B-9AE4-FBC6135C37A7}"/>
              </a:ext>
            </a:extLst>
          </p:cNvPr>
          <p:cNvSpPr>
            <a:spLocks noGrp="1"/>
          </p:cNvSpPr>
          <p:nvPr>
            <p:ph sz="quarter" idx="12"/>
          </p:nvPr>
        </p:nvSpPr>
        <p:spPr>
          <a:xfrm>
            <a:off x="620184" y="1425600"/>
            <a:ext cx="10963200" cy="605787"/>
          </a:xfrm>
        </p:spPr>
        <p:txBody>
          <a:bodyPr/>
          <a:lstStyle/>
          <a:p>
            <a:pPr marL="0" indent="0">
              <a:buNone/>
            </a:pPr>
            <a:r>
              <a:rPr lang="en-US" b="1" dirty="0">
                <a:solidFill>
                  <a:schemeClr val="accent1"/>
                </a:solidFill>
              </a:rPr>
              <a:t>GUIDE’S five letters </a:t>
            </a:r>
            <a:r>
              <a:rPr lang="en-US" dirty="0"/>
              <a:t>each represent a crucial step in your conversations with patients with prostate cancer</a:t>
            </a:r>
          </a:p>
        </p:txBody>
      </p:sp>
      <p:sp>
        <p:nvSpPr>
          <p:cNvPr id="9" name="Title 8">
            <a:extLst>
              <a:ext uri="{FF2B5EF4-FFF2-40B4-BE49-F238E27FC236}">
                <a16:creationId xmlns:a16="http://schemas.microsoft.com/office/drawing/2014/main" id="{BF4AEC35-6EE8-274D-88B9-362C1EEAD11F}"/>
              </a:ext>
            </a:extLst>
          </p:cNvPr>
          <p:cNvSpPr>
            <a:spLocks noGrp="1"/>
          </p:cNvSpPr>
          <p:nvPr>
            <p:ph type="title"/>
          </p:nvPr>
        </p:nvSpPr>
        <p:spPr/>
        <p:txBody>
          <a:bodyPr/>
          <a:lstStyle/>
          <a:p>
            <a:r>
              <a:rPr lang="en-GB" dirty="0"/>
              <a:t>A REMINDER OF </a:t>
            </a:r>
            <a:r>
              <a:rPr lang="en-GB" dirty="0">
                <a:solidFill>
                  <a:schemeClr val="accent1"/>
                </a:solidFill>
              </a:rPr>
              <a:t>guide</a:t>
            </a:r>
            <a:br>
              <a:rPr lang="en-GB" dirty="0">
                <a:solidFill>
                  <a:schemeClr val="accent1"/>
                </a:solidFill>
              </a:rPr>
            </a:br>
            <a:endParaRPr lang="en-US" dirty="0">
              <a:solidFill>
                <a:schemeClr val="accent1"/>
              </a:solidFill>
            </a:endParaRPr>
          </a:p>
        </p:txBody>
      </p:sp>
      <p:sp>
        <p:nvSpPr>
          <p:cNvPr id="15" name="TextBox 14">
            <a:extLst>
              <a:ext uri="{FF2B5EF4-FFF2-40B4-BE49-F238E27FC236}">
                <a16:creationId xmlns:a16="http://schemas.microsoft.com/office/drawing/2014/main" id="{3B545D9B-13AB-FB49-ABD4-1D2D99701772}"/>
              </a:ext>
            </a:extLst>
          </p:cNvPr>
          <p:cNvSpPr txBox="1"/>
          <p:nvPr/>
        </p:nvSpPr>
        <p:spPr>
          <a:xfrm>
            <a:off x="5651191" y="2440730"/>
            <a:ext cx="4661733" cy="1973254"/>
          </a:xfrm>
          <a:prstGeom prst="rect">
            <a:avLst/>
          </a:prstGeom>
          <a:solidFill>
            <a:schemeClr val="bg1"/>
          </a:solidFill>
          <a:ln w="28575">
            <a:solidFill>
              <a:schemeClr val="accent1"/>
            </a:solidFill>
          </a:ln>
        </p:spPr>
        <p:txBody>
          <a:bodyPr wrap="square" lIns="216000" rtlCol="0" anchor="ctr" anchorCtr="0">
            <a:noAutofit/>
          </a:bodyPr>
          <a:lstStyle/>
          <a:p>
            <a:r>
              <a:rPr lang="en-GB" sz="2000" dirty="0"/>
              <a:t>Steps 1-3 of the GUIDE framework for </a:t>
            </a:r>
            <a:r>
              <a:rPr lang="en-GB" sz="2000" b="1" dirty="0"/>
              <a:t>‘Strengthening shared decision making between </a:t>
            </a:r>
            <a:r>
              <a:rPr lang="en-GB" sz="2000" b="1" dirty="0" err="1"/>
              <a:t>nmCRPC</a:t>
            </a:r>
            <a:r>
              <a:rPr lang="en-GB" sz="2000" b="1" dirty="0"/>
              <a:t> patients and the healthcare team’ </a:t>
            </a:r>
            <a:r>
              <a:rPr lang="en-GB" sz="2000" dirty="0"/>
              <a:t>can be found on </a:t>
            </a:r>
            <a:r>
              <a:rPr lang="en-GB" sz="2000" dirty="0">
                <a:hlinkClick r:id="rId2"/>
              </a:rPr>
              <a:t>www.GUconnect.info</a:t>
            </a:r>
            <a:endParaRPr lang="en-GB" sz="2000" dirty="0"/>
          </a:p>
        </p:txBody>
      </p:sp>
      <p:sp>
        <p:nvSpPr>
          <p:cNvPr id="8" name="Round Same Side Corner Rectangle 7">
            <a:extLst>
              <a:ext uri="{FF2B5EF4-FFF2-40B4-BE49-F238E27FC236}">
                <a16:creationId xmlns:a16="http://schemas.microsoft.com/office/drawing/2014/main" id="{B7079497-9EB7-5949-B723-53B60D1A6084}"/>
              </a:ext>
            </a:extLst>
          </p:cNvPr>
          <p:cNvSpPr/>
          <p:nvPr/>
        </p:nvSpPr>
        <p:spPr>
          <a:xfrm rot="5400000">
            <a:off x="1831863" y="139109"/>
            <a:ext cx="819359" cy="448309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BFA58D7-009F-2D40-9980-93FC023038AA}"/>
              </a:ext>
            </a:extLst>
          </p:cNvPr>
          <p:cNvSpPr txBox="1"/>
          <p:nvPr/>
        </p:nvSpPr>
        <p:spPr>
          <a:xfrm>
            <a:off x="3695307" y="1857081"/>
            <a:ext cx="670376"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G</a:t>
            </a:r>
          </a:p>
        </p:txBody>
      </p:sp>
      <p:sp>
        <p:nvSpPr>
          <p:cNvPr id="17" name="TextBox 16">
            <a:extLst>
              <a:ext uri="{FF2B5EF4-FFF2-40B4-BE49-F238E27FC236}">
                <a16:creationId xmlns:a16="http://schemas.microsoft.com/office/drawing/2014/main" id="{F662F6CF-48B9-2448-ABF3-6D8070911CC4}"/>
              </a:ext>
            </a:extLst>
          </p:cNvPr>
          <p:cNvSpPr txBox="1"/>
          <p:nvPr/>
        </p:nvSpPr>
        <p:spPr>
          <a:xfrm>
            <a:off x="620184" y="2045617"/>
            <a:ext cx="3217997" cy="701731"/>
          </a:xfrm>
          <a:prstGeom prst="rect">
            <a:avLst/>
          </a:prstGeom>
          <a:noFill/>
        </p:spPr>
        <p:txBody>
          <a:bodyPr wrap="none" lIns="0" rtlCol="0">
            <a:spAutoFit/>
          </a:bodyPr>
          <a:lstStyle/>
          <a:p>
            <a:pPr>
              <a:lnSpc>
                <a:spcPct val="90000"/>
              </a:lnSpc>
            </a:pPr>
            <a:r>
              <a:rPr lang="en-US" sz="2200" b="1" dirty="0">
                <a:solidFill>
                  <a:schemeClr val="accent1"/>
                </a:solidFill>
                <a:latin typeface="Calibri" panose="020F0502020204030204" pitchFamily="34" charset="0"/>
                <a:ea typeface="Aileron" charset="0"/>
                <a:cs typeface="Calibri" panose="020F0502020204030204" pitchFamily="34" charset="0"/>
              </a:rPr>
              <a:t>G</a:t>
            </a:r>
            <a:r>
              <a:rPr lang="en-US" sz="2200" b="1" dirty="0">
                <a:latin typeface="Calibri" panose="020F0502020204030204" pitchFamily="34" charset="0"/>
                <a:ea typeface="Aileron" charset="0"/>
                <a:cs typeface="Calibri" panose="020F0502020204030204" pitchFamily="34" charset="0"/>
              </a:rPr>
              <a:t>ain insight into the goals</a:t>
            </a:r>
            <a:br>
              <a:rPr lang="en-US" sz="2200" b="1" dirty="0">
                <a:latin typeface="Calibri" panose="020F0502020204030204" pitchFamily="34" charset="0"/>
                <a:ea typeface="Aileron" charset="0"/>
                <a:cs typeface="Calibri" panose="020F0502020204030204" pitchFamily="34" charset="0"/>
              </a:rPr>
            </a:br>
            <a:r>
              <a:rPr lang="en-US" sz="2200" b="1" dirty="0">
                <a:latin typeface="Calibri" panose="020F0502020204030204" pitchFamily="34" charset="0"/>
                <a:ea typeface="Aileron" charset="0"/>
                <a:cs typeface="Calibri" panose="020F0502020204030204" pitchFamily="34" charset="0"/>
              </a:rPr>
              <a:t>of treatment and care</a:t>
            </a:r>
          </a:p>
        </p:txBody>
      </p:sp>
      <p:sp>
        <p:nvSpPr>
          <p:cNvPr id="18" name="Round Same Side Corner Rectangle 17">
            <a:extLst>
              <a:ext uri="{FF2B5EF4-FFF2-40B4-BE49-F238E27FC236}">
                <a16:creationId xmlns:a16="http://schemas.microsoft.com/office/drawing/2014/main" id="{CDC3C278-DBAE-0D45-B471-EE5070AB2AB4}"/>
              </a:ext>
            </a:extLst>
          </p:cNvPr>
          <p:cNvSpPr/>
          <p:nvPr/>
        </p:nvSpPr>
        <p:spPr>
          <a:xfrm rot="5400000">
            <a:off x="1831863" y="2010329"/>
            <a:ext cx="819359" cy="448309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2CA5B9D-8E4F-7848-BDF8-3E3E0F194300}"/>
              </a:ext>
            </a:extLst>
          </p:cNvPr>
          <p:cNvSpPr txBox="1"/>
          <p:nvPr/>
        </p:nvSpPr>
        <p:spPr>
          <a:xfrm>
            <a:off x="3841180" y="3728301"/>
            <a:ext cx="378630"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I</a:t>
            </a:r>
          </a:p>
        </p:txBody>
      </p:sp>
      <p:sp>
        <p:nvSpPr>
          <p:cNvPr id="20" name="TextBox 19">
            <a:extLst>
              <a:ext uri="{FF2B5EF4-FFF2-40B4-BE49-F238E27FC236}">
                <a16:creationId xmlns:a16="http://schemas.microsoft.com/office/drawing/2014/main" id="{75CCE027-FCD0-6347-9EBC-161F6C4ADCF6}"/>
              </a:ext>
            </a:extLst>
          </p:cNvPr>
          <p:cNvSpPr txBox="1"/>
          <p:nvPr/>
        </p:nvSpPr>
        <p:spPr>
          <a:xfrm>
            <a:off x="620184" y="4086520"/>
            <a:ext cx="2481000" cy="397032"/>
          </a:xfrm>
          <a:prstGeom prst="rect">
            <a:avLst/>
          </a:prstGeom>
          <a:noFill/>
        </p:spPr>
        <p:txBody>
          <a:bodyPr wrap="none" lIns="0" rtlCol="0">
            <a:spAutoFit/>
          </a:bodyPr>
          <a:lstStyle/>
          <a:p>
            <a:pPr>
              <a:lnSpc>
                <a:spcPct val="90000"/>
              </a:lnSpc>
            </a:pPr>
            <a:r>
              <a:rPr lang="en-US" sz="2200" b="1" dirty="0">
                <a:solidFill>
                  <a:schemeClr val="accent1"/>
                </a:solidFill>
                <a:latin typeface="Calibri" panose="020F0502020204030204" pitchFamily="34" charset="0"/>
                <a:ea typeface="Aileron" charset="0"/>
                <a:cs typeface="Calibri" panose="020F0502020204030204" pitchFamily="34" charset="0"/>
              </a:rPr>
              <a:t>I</a:t>
            </a:r>
            <a:r>
              <a:rPr lang="en-US" sz="2200" b="1" dirty="0">
                <a:latin typeface="Calibri" panose="020F0502020204030204" pitchFamily="34" charset="0"/>
                <a:ea typeface="Aileron" charset="0"/>
                <a:cs typeface="Calibri" panose="020F0502020204030204" pitchFamily="34" charset="0"/>
              </a:rPr>
              <a:t>nform and educate</a:t>
            </a:r>
          </a:p>
        </p:txBody>
      </p:sp>
      <p:sp>
        <p:nvSpPr>
          <p:cNvPr id="21" name="Round Same Side Corner Rectangle 20">
            <a:extLst>
              <a:ext uri="{FF2B5EF4-FFF2-40B4-BE49-F238E27FC236}">
                <a16:creationId xmlns:a16="http://schemas.microsoft.com/office/drawing/2014/main" id="{12B3B0D7-5062-2C4C-AD58-460B4D0DFEEB}"/>
              </a:ext>
            </a:extLst>
          </p:cNvPr>
          <p:cNvSpPr/>
          <p:nvPr/>
        </p:nvSpPr>
        <p:spPr>
          <a:xfrm rot="5400000">
            <a:off x="1831863" y="2945939"/>
            <a:ext cx="819359" cy="448309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1554B01-B195-9D48-832C-6FC529C8FCA1}"/>
              </a:ext>
            </a:extLst>
          </p:cNvPr>
          <p:cNvSpPr txBox="1"/>
          <p:nvPr/>
        </p:nvSpPr>
        <p:spPr>
          <a:xfrm>
            <a:off x="3695307" y="4663911"/>
            <a:ext cx="670376"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D</a:t>
            </a:r>
          </a:p>
        </p:txBody>
      </p:sp>
      <p:sp>
        <p:nvSpPr>
          <p:cNvPr id="23" name="TextBox 22">
            <a:extLst>
              <a:ext uri="{FF2B5EF4-FFF2-40B4-BE49-F238E27FC236}">
                <a16:creationId xmlns:a16="http://schemas.microsoft.com/office/drawing/2014/main" id="{C2011ABA-E60D-7644-8C86-ABAD55B7B8CD}"/>
              </a:ext>
            </a:extLst>
          </p:cNvPr>
          <p:cNvSpPr txBox="1"/>
          <p:nvPr/>
        </p:nvSpPr>
        <p:spPr>
          <a:xfrm>
            <a:off x="620184" y="4852447"/>
            <a:ext cx="2515945" cy="701731"/>
          </a:xfrm>
          <a:prstGeom prst="rect">
            <a:avLst/>
          </a:prstGeom>
          <a:noFill/>
        </p:spPr>
        <p:txBody>
          <a:bodyPr wrap="none" lIns="0" rtlCol="0">
            <a:spAutoFit/>
          </a:bodyPr>
          <a:lstStyle/>
          <a:p>
            <a:pPr>
              <a:lnSpc>
                <a:spcPct val="90000"/>
              </a:lnSpc>
            </a:pPr>
            <a:r>
              <a:rPr lang="en-US" sz="2200" b="1" dirty="0">
                <a:solidFill>
                  <a:schemeClr val="accent1"/>
                </a:solidFill>
                <a:latin typeface="Calibri" panose="020F0502020204030204" pitchFamily="34" charset="0"/>
                <a:ea typeface="Aileron" charset="0"/>
                <a:cs typeface="Calibri" panose="020F0502020204030204" pitchFamily="34" charset="0"/>
              </a:rPr>
              <a:t>D</a:t>
            </a:r>
            <a:r>
              <a:rPr lang="en-US" sz="2200" b="1" dirty="0">
                <a:latin typeface="Calibri" panose="020F0502020204030204" pitchFamily="34" charset="0"/>
                <a:ea typeface="Aileron" charset="0"/>
                <a:cs typeface="Calibri" panose="020F0502020204030204" pitchFamily="34" charset="0"/>
              </a:rPr>
              <a:t>irect to additional </a:t>
            </a:r>
            <a:br>
              <a:rPr lang="en-US" sz="2200" b="1" dirty="0">
                <a:latin typeface="Calibri" panose="020F0502020204030204" pitchFamily="34" charset="0"/>
                <a:ea typeface="Aileron" charset="0"/>
                <a:cs typeface="Calibri" panose="020F0502020204030204" pitchFamily="34" charset="0"/>
              </a:rPr>
            </a:br>
            <a:r>
              <a:rPr lang="en-US" sz="2200" b="1" dirty="0">
                <a:latin typeface="Calibri" panose="020F0502020204030204" pitchFamily="34" charset="0"/>
                <a:ea typeface="Aileron" charset="0"/>
                <a:cs typeface="Calibri" panose="020F0502020204030204" pitchFamily="34" charset="0"/>
              </a:rPr>
              <a:t>support</a:t>
            </a:r>
          </a:p>
        </p:txBody>
      </p:sp>
      <p:sp>
        <p:nvSpPr>
          <p:cNvPr id="24" name="Round Same Side Corner Rectangle 23">
            <a:extLst>
              <a:ext uri="{FF2B5EF4-FFF2-40B4-BE49-F238E27FC236}">
                <a16:creationId xmlns:a16="http://schemas.microsoft.com/office/drawing/2014/main" id="{D0FDC95E-EF06-BA46-8FAE-D8D5C988456E}"/>
              </a:ext>
            </a:extLst>
          </p:cNvPr>
          <p:cNvSpPr/>
          <p:nvPr/>
        </p:nvSpPr>
        <p:spPr>
          <a:xfrm rot="5400000">
            <a:off x="1831863" y="3881549"/>
            <a:ext cx="819359" cy="448309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9B640A2-7637-2548-97C2-90EF2F50AE01}"/>
              </a:ext>
            </a:extLst>
          </p:cNvPr>
          <p:cNvSpPr txBox="1"/>
          <p:nvPr/>
        </p:nvSpPr>
        <p:spPr>
          <a:xfrm>
            <a:off x="3750610" y="5599521"/>
            <a:ext cx="559770"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E</a:t>
            </a:r>
          </a:p>
        </p:txBody>
      </p:sp>
      <p:sp>
        <p:nvSpPr>
          <p:cNvPr id="26" name="TextBox 25">
            <a:extLst>
              <a:ext uri="{FF2B5EF4-FFF2-40B4-BE49-F238E27FC236}">
                <a16:creationId xmlns:a16="http://schemas.microsoft.com/office/drawing/2014/main" id="{E6D34E63-4AFE-4C45-B096-DF1FCF3270CA}"/>
              </a:ext>
            </a:extLst>
          </p:cNvPr>
          <p:cNvSpPr txBox="1"/>
          <p:nvPr/>
        </p:nvSpPr>
        <p:spPr>
          <a:xfrm>
            <a:off x="620184" y="5957740"/>
            <a:ext cx="2667718" cy="397032"/>
          </a:xfrm>
          <a:prstGeom prst="rect">
            <a:avLst/>
          </a:prstGeom>
          <a:noFill/>
        </p:spPr>
        <p:txBody>
          <a:bodyPr wrap="none" lIns="0" rtlCol="0">
            <a:spAutoFit/>
          </a:bodyPr>
          <a:lstStyle/>
          <a:p>
            <a:pPr>
              <a:lnSpc>
                <a:spcPct val="90000"/>
              </a:lnSpc>
            </a:pPr>
            <a:r>
              <a:rPr lang="en-US" sz="2200" b="1" dirty="0">
                <a:solidFill>
                  <a:schemeClr val="accent1"/>
                </a:solidFill>
                <a:latin typeface="Calibri" panose="020F0502020204030204" pitchFamily="34" charset="0"/>
                <a:ea typeface="Aileron" charset="0"/>
                <a:cs typeface="Calibri" panose="020F0502020204030204" pitchFamily="34" charset="0"/>
              </a:rPr>
              <a:t>E</a:t>
            </a:r>
            <a:r>
              <a:rPr lang="en-US" sz="2200" b="1" dirty="0">
                <a:latin typeface="Calibri" panose="020F0502020204030204" pitchFamily="34" charset="0"/>
                <a:ea typeface="Aileron" charset="0"/>
                <a:cs typeface="Calibri" panose="020F0502020204030204" pitchFamily="34" charset="0"/>
              </a:rPr>
              <a:t>mpower the patient</a:t>
            </a:r>
          </a:p>
        </p:txBody>
      </p:sp>
      <p:sp>
        <p:nvSpPr>
          <p:cNvPr id="27" name="Round Same Side Corner Rectangle 26">
            <a:extLst>
              <a:ext uri="{FF2B5EF4-FFF2-40B4-BE49-F238E27FC236}">
                <a16:creationId xmlns:a16="http://schemas.microsoft.com/office/drawing/2014/main" id="{37303437-6586-6946-8AD0-890A58C03F83}"/>
              </a:ext>
            </a:extLst>
          </p:cNvPr>
          <p:cNvSpPr/>
          <p:nvPr/>
        </p:nvSpPr>
        <p:spPr>
          <a:xfrm rot="5400000">
            <a:off x="1831863" y="1074719"/>
            <a:ext cx="819359" cy="448309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4F8A058-71A9-2840-96B2-0B7F3EDEF950}"/>
              </a:ext>
            </a:extLst>
          </p:cNvPr>
          <p:cNvSpPr txBox="1"/>
          <p:nvPr/>
        </p:nvSpPr>
        <p:spPr>
          <a:xfrm>
            <a:off x="3691300" y="2792691"/>
            <a:ext cx="678391"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U</a:t>
            </a:r>
          </a:p>
        </p:txBody>
      </p:sp>
      <p:sp>
        <p:nvSpPr>
          <p:cNvPr id="29" name="TextBox 28">
            <a:extLst>
              <a:ext uri="{FF2B5EF4-FFF2-40B4-BE49-F238E27FC236}">
                <a16:creationId xmlns:a16="http://schemas.microsoft.com/office/drawing/2014/main" id="{BE366C44-D9AB-E84E-9460-B4D45A78826F}"/>
              </a:ext>
            </a:extLst>
          </p:cNvPr>
          <p:cNvSpPr txBox="1"/>
          <p:nvPr/>
        </p:nvSpPr>
        <p:spPr>
          <a:xfrm>
            <a:off x="620184" y="2981227"/>
            <a:ext cx="2912529" cy="701731"/>
          </a:xfrm>
          <a:prstGeom prst="rect">
            <a:avLst/>
          </a:prstGeom>
          <a:noFill/>
        </p:spPr>
        <p:txBody>
          <a:bodyPr wrap="none" lIns="0" rtlCol="0">
            <a:spAutoFit/>
          </a:bodyPr>
          <a:lstStyle/>
          <a:p>
            <a:pPr>
              <a:lnSpc>
                <a:spcPct val="90000"/>
              </a:lnSpc>
            </a:pPr>
            <a:r>
              <a:rPr lang="en-US" sz="2200" b="1" dirty="0">
                <a:solidFill>
                  <a:schemeClr val="accent1"/>
                </a:solidFill>
                <a:latin typeface="Calibri" panose="020F0502020204030204" pitchFamily="34" charset="0"/>
                <a:ea typeface="Aileron" charset="0"/>
                <a:cs typeface="Calibri" panose="020F0502020204030204" pitchFamily="34" charset="0"/>
              </a:rPr>
              <a:t>U</a:t>
            </a:r>
            <a:r>
              <a:rPr lang="en-US" sz="2200" b="1" dirty="0">
                <a:latin typeface="Calibri" panose="020F0502020204030204" pitchFamily="34" charset="0"/>
                <a:ea typeface="Aileron" charset="0"/>
                <a:cs typeface="Calibri" panose="020F0502020204030204" pitchFamily="34" charset="0"/>
              </a:rPr>
              <a:t>nderstand the gaps in </a:t>
            </a:r>
            <a:br>
              <a:rPr lang="en-US" sz="2200" b="1" dirty="0">
                <a:latin typeface="Calibri" panose="020F0502020204030204" pitchFamily="34" charset="0"/>
                <a:ea typeface="Aileron" charset="0"/>
                <a:cs typeface="Calibri" panose="020F0502020204030204" pitchFamily="34" charset="0"/>
              </a:rPr>
            </a:br>
            <a:r>
              <a:rPr lang="en-US" sz="2200" b="1" dirty="0">
                <a:latin typeface="Calibri" panose="020F0502020204030204" pitchFamily="34" charset="0"/>
                <a:ea typeface="Aileron" charset="0"/>
                <a:cs typeface="Calibri" panose="020F0502020204030204" pitchFamily="34" charset="0"/>
              </a:rPr>
              <a:t>the patient’s knowledge</a:t>
            </a:r>
          </a:p>
        </p:txBody>
      </p:sp>
      <p:pic>
        <p:nvPicPr>
          <p:cNvPr id="46" name="Picture 45">
            <a:extLst>
              <a:ext uri="{FF2B5EF4-FFF2-40B4-BE49-F238E27FC236}">
                <a16:creationId xmlns:a16="http://schemas.microsoft.com/office/drawing/2014/main" id="{4569FA04-F581-0B43-8BEB-7477F906A27D}"/>
              </a:ext>
            </a:extLst>
          </p:cNvPr>
          <p:cNvPicPr>
            <a:picLocks noChangeAspect="1"/>
          </p:cNvPicPr>
          <p:nvPr/>
        </p:nvPicPr>
        <p:blipFill>
          <a:blip r:embed="rId3"/>
          <a:stretch>
            <a:fillRect/>
          </a:stretch>
        </p:blipFill>
        <p:spPr>
          <a:xfrm>
            <a:off x="10082208" y="349251"/>
            <a:ext cx="1617667" cy="560368"/>
          </a:xfrm>
          <a:prstGeom prst="rect">
            <a:avLst/>
          </a:prstGeom>
        </p:spPr>
      </p:pic>
      <p:sp>
        <p:nvSpPr>
          <p:cNvPr id="47" name="Slide Number Placeholder 46">
            <a:extLst>
              <a:ext uri="{FF2B5EF4-FFF2-40B4-BE49-F238E27FC236}">
                <a16:creationId xmlns:a16="http://schemas.microsoft.com/office/drawing/2014/main" id="{92C039BA-D19A-AF47-9F69-D07BDC471BC5}"/>
              </a:ext>
            </a:extLst>
          </p:cNvPr>
          <p:cNvSpPr>
            <a:spLocks noGrp="1"/>
          </p:cNvSpPr>
          <p:nvPr>
            <p:ph type="sldNum" sz="quarter" idx="4"/>
          </p:nvPr>
        </p:nvSpPr>
        <p:spPr/>
        <p:txBody>
          <a:bodyPr/>
          <a:lstStyle/>
          <a:p>
            <a:fld id="{FCE43C0F-8A7B-3A4B-9DB5-B3472E36E833}" type="slidenum">
              <a:rPr lang="en-GB" smtClean="0"/>
              <a:pPr/>
              <a:t>4</a:t>
            </a:fld>
            <a:endParaRPr lang="en-GB" dirty="0"/>
          </a:p>
        </p:txBody>
      </p:sp>
      <p:sp>
        <p:nvSpPr>
          <p:cNvPr id="48" name="Round Same Side Corner Rectangle 47">
            <a:extLst>
              <a:ext uri="{FF2B5EF4-FFF2-40B4-BE49-F238E27FC236}">
                <a16:creationId xmlns:a16="http://schemas.microsoft.com/office/drawing/2014/main" id="{FE43DB20-9CF3-5F44-BD3C-A7C378E5BCB0}"/>
              </a:ext>
            </a:extLst>
          </p:cNvPr>
          <p:cNvSpPr/>
          <p:nvPr/>
        </p:nvSpPr>
        <p:spPr>
          <a:xfrm rot="16200000" flipH="1">
            <a:off x="11763951" y="3815200"/>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B74418E5-B954-884C-AB8A-3A3B227953BF}"/>
              </a:ext>
            </a:extLst>
          </p:cNvPr>
          <p:cNvSpPr txBox="1"/>
          <p:nvPr/>
        </p:nvSpPr>
        <p:spPr>
          <a:xfrm>
            <a:off x="11857245" y="3820344"/>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G</a:t>
            </a:r>
          </a:p>
        </p:txBody>
      </p:sp>
      <p:sp>
        <p:nvSpPr>
          <p:cNvPr id="50" name="Round Same Side Corner Rectangle 49">
            <a:extLst>
              <a:ext uri="{FF2B5EF4-FFF2-40B4-BE49-F238E27FC236}">
                <a16:creationId xmlns:a16="http://schemas.microsoft.com/office/drawing/2014/main" id="{4926B832-FAC0-DA4C-988F-4A3A5D12B298}"/>
              </a:ext>
            </a:extLst>
          </p:cNvPr>
          <p:cNvSpPr/>
          <p:nvPr/>
        </p:nvSpPr>
        <p:spPr>
          <a:xfrm rot="16200000" flipH="1">
            <a:off x="11763951" y="4209694"/>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83634DDB-697C-704E-AB5C-68A40F9664CF}"/>
              </a:ext>
            </a:extLst>
          </p:cNvPr>
          <p:cNvSpPr txBox="1"/>
          <p:nvPr/>
        </p:nvSpPr>
        <p:spPr>
          <a:xfrm>
            <a:off x="11854840" y="4214838"/>
            <a:ext cx="24686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U</a:t>
            </a:r>
          </a:p>
        </p:txBody>
      </p:sp>
      <p:sp>
        <p:nvSpPr>
          <p:cNvPr id="52" name="Round Same Side Corner Rectangle 51">
            <a:extLst>
              <a:ext uri="{FF2B5EF4-FFF2-40B4-BE49-F238E27FC236}">
                <a16:creationId xmlns:a16="http://schemas.microsoft.com/office/drawing/2014/main" id="{0D1265BF-E9FB-2C46-B48F-6BEBC9CA009B}"/>
              </a:ext>
            </a:extLst>
          </p:cNvPr>
          <p:cNvSpPr/>
          <p:nvPr/>
        </p:nvSpPr>
        <p:spPr>
          <a:xfrm rot="16200000" flipH="1">
            <a:off x="11763951" y="4604188"/>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7D904E3-CB37-3A43-9D6C-DF3CFB649427}"/>
              </a:ext>
            </a:extLst>
          </p:cNvPr>
          <p:cNvSpPr txBox="1"/>
          <p:nvPr/>
        </p:nvSpPr>
        <p:spPr>
          <a:xfrm>
            <a:off x="11930181" y="4609332"/>
            <a:ext cx="96180"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I</a:t>
            </a:r>
          </a:p>
        </p:txBody>
      </p:sp>
      <p:sp>
        <p:nvSpPr>
          <p:cNvPr id="54" name="Round Same Side Corner Rectangle 53">
            <a:extLst>
              <a:ext uri="{FF2B5EF4-FFF2-40B4-BE49-F238E27FC236}">
                <a16:creationId xmlns:a16="http://schemas.microsoft.com/office/drawing/2014/main" id="{940A1396-D9D4-DB41-9C6A-2F5B34BAC75B}"/>
              </a:ext>
            </a:extLst>
          </p:cNvPr>
          <p:cNvSpPr/>
          <p:nvPr/>
        </p:nvSpPr>
        <p:spPr>
          <a:xfrm rot="16200000" flipH="1">
            <a:off x="11763951" y="4998682"/>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75F046DF-C8F1-E644-8796-6321CFC51A00}"/>
              </a:ext>
            </a:extLst>
          </p:cNvPr>
          <p:cNvSpPr txBox="1"/>
          <p:nvPr/>
        </p:nvSpPr>
        <p:spPr>
          <a:xfrm>
            <a:off x="11857245" y="5003826"/>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D</a:t>
            </a:r>
          </a:p>
        </p:txBody>
      </p:sp>
      <p:sp>
        <p:nvSpPr>
          <p:cNvPr id="56" name="Round Same Side Corner Rectangle 55">
            <a:extLst>
              <a:ext uri="{FF2B5EF4-FFF2-40B4-BE49-F238E27FC236}">
                <a16:creationId xmlns:a16="http://schemas.microsoft.com/office/drawing/2014/main" id="{A49C281C-F2B6-D74F-92C9-A84BF68B3B4B}"/>
              </a:ext>
            </a:extLst>
          </p:cNvPr>
          <p:cNvSpPr/>
          <p:nvPr/>
        </p:nvSpPr>
        <p:spPr>
          <a:xfrm rot="16200000" flipH="1">
            <a:off x="11763951" y="5393175"/>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EA2E8433-7EEF-0044-9F72-7BCB7CB19090}"/>
              </a:ext>
            </a:extLst>
          </p:cNvPr>
          <p:cNvSpPr txBox="1"/>
          <p:nvPr/>
        </p:nvSpPr>
        <p:spPr>
          <a:xfrm>
            <a:off x="11884496" y="5398319"/>
            <a:ext cx="187551"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E</a:t>
            </a:r>
          </a:p>
        </p:txBody>
      </p:sp>
      <p:sp>
        <p:nvSpPr>
          <p:cNvPr id="33" name="TextBox 32">
            <a:extLst>
              <a:ext uri="{FF2B5EF4-FFF2-40B4-BE49-F238E27FC236}">
                <a16:creationId xmlns:a16="http://schemas.microsoft.com/office/drawing/2014/main" id="{54A72840-782D-472D-95D5-B3394CB43C55}"/>
              </a:ext>
            </a:extLst>
          </p:cNvPr>
          <p:cNvSpPr txBox="1"/>
          <p:nvPr/>
        </p:nvSpPr>
        <p:spPr>
          <a:xfrm>
            <a:off x="7002436" y="6508749"/>
            <a:ext cx="3789692" cy="184666"/>
          </a:xfrm>
          <a:prstGeom prst="rect">
            <a:avLst/>
          </a:prstGeom>
          <a:noFill/>
        </p:spPr>
        <p:txBody>
          <a:bodyPr wrap="none" lIns="0" tIns="0" rIns="0" bIns="0" rtlCol="0" anchor="ctr" anchorCtr="0">
            <a:spAutoFit/>
          </a:bodyPr>
          <a:lstStyle/>
          <a:p>
            <a:r>
              <a:rPr lang="en-GB" sz="1200" dirty="0">
                <a:solidFill>
                  <a:schemeClr val="accent1"/>
                </a:solidFill>
                <a:ea typeface="Aileron" charset="0"/>
                <a:cs typeface="Aileron" charset="0"/>
              </a:rPr>
              <a:t>nmCRPC, non-metastatic castration-resistant prostate cancer</a:t>
            </a:r>
          </a:p>
        </p:txBody>
      </p:sp>
    </p:spTree>
    <p:extLst>
      <p:ext uri="{BB962C8B-B14F-4D97-AF65-F5344CB8AC3E}">
        <p14:creationId xmlns:p14="http://schemas.microsoft.com/office/powerpoint/2010/main" val="283493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CF770CF-33A8-1247-8AD6-F850D693B54C}"/>
              </a:ext>
            </a:extLst>
          </p:cNvPr>
          <p:cNvSpPr>
            <a:spLocks noGrp="1"/>
          </p:cNvSpPr>
          <p:nvPr>
            <p:ph sz="quarter" idx="16"/>
          </p:nvPr>
        </p:nvSpPr>
        <p:spPr>
          <a:ln w="28575">
            <a:solidFill>
              <a:schemeClr val="accent1"/>
            </a:solidFill>
          </a:ln>
        </p:spPr>
        <p:txBody>
          <a:bodyPr lIns="144000" tIns="144000" rIns="108000"/>
          <a:lstStyle/>
          <a:p>
            <a:pPr marL="0" indent="0">
              <a:spcBef>
                <a:spcPts val="900"/>
              </a:spcBef>
              <a:buNone/>
            </a:pPr>
            <a:r>
              <a:rPr lang="en-US" b="1" dirty="0"/>
              <a:t>PRINCIPLES OF </a:t>
            </a:r>
            <a:r>
              <a:rPr lang="en-US" b="1" dirty="0">
                <a:solidFill>
                  <a:schemeClr val="accent1"/>
                </a:solidFill>
              </a:rPr>
              <a:t>GUIDE</a:t>
            </a:r>
          </a:p>
          <a:p>
            <a:pPr>
              <a:spcBef>
                <a:spcPts val="900"/>
              </a:spcBef>
              <a:buFont typeface="Wingdings" pitchFamily="2" charset="2"/>
              <a:buChar char="ü"/>
            </a:pPr>
            <a:r>
              <a:rPr lang="en-US" b="1" dirty="0"/>
              <a:t>GUIDE aims to support nurses in their role as a go-to figure for their patients</a:t>
            </a:r>
          </a:p>
          <a:p>
            <a:pPr>
              <a:spcBef>
                <a:spcPts val="900"/>
              </a:spcBef>
              <a:buFont typeface="Wingdings" pitchFamily="2" charset="2"/>
              <a:buChar char="ü"/>
            </a:pPr>
            <a:r>
              <a:rPr lang="en-US" b="1" dirty="0"/>
              <a:t>The ultimate goal is to improve patient outcomes through enhanced patient engagement, understanding and outlook</a:t>
            </a:r>
          </a:p>
          <a:p>
            <a:pPr>
              <a:spcBef>
                <a:spcPts val="900"/>
              </a:spcBef>
              <a:buFont typeface="Wingdings" pitchFamily="2" charset="2"/>
              <a:buChar char="ü"/>
            </a:pPr>
            <a:r>
              <a:rPr lang="en-US" b="1" dirty="0"/>
              <a:t>The framework may be delivered over several interactions and should be adapted to meet the patient’s needs</a:t>
            </a:r>
          </a:p>
          <a:p>
            <a:pPr>
              <a:spcBef>
                <a:spcPts val="900"/>
              </a:spcBef>
              <a:buFont typeface="Wingdings" pitchFamily="2" charset="2"/>
              <a:buChar char="ü"/>
            </a:pPr>
            <a:r>
              <a:rPr lang="en-US" b="1" dirty="0"/>
              <a:t>The role of the </a:t>
            </a:r>
            <a:r>
              <a:rPr lang="en-US" b="1" dirty="0" err="1"/>
              <a:t>carer</a:t>
            </a:r>
            <a:r>
              <a:rPr lang="en-US" b="1" dirty="0"/>
              <a:t> should also be considered, so they feel engaged appropriately</a:t>
            </a:r>
          </a:p>
        </p:txBody>
      </p:sp>
      <p:sp>
        <p:nvSpPr>
          <p:cNvPr id="10" name="Content Placeholder 9">
            <a:extLst>
              <a:ext uri="{FF2B5EF4-FFF2-40B4-BE49-F238E27FC236}">
                <a16:creationId xmlns:a16="http://schemas.microsoft.com/office/drawing/2014/main" id="{F70884CC-0F20-4B45-8A47-B1952C55EC2C}"/>
              </a:ext>
            </a:extLst>
          </p:cNvPr>
          <p:cNvSpPr>
            <a:spLocks noGrp="1"/>
          </p:cNvSpPr>
          <p:nvPr>
            <p:ph sz="quarter" idx="17"/>
          </p:nvPr>
        </p:nvSpPr>
        <p:spPr>
          <a:ln w="28575">
            <a:solidFill>
              <a:schemeClr val="accent1"/>
            </a:solidFill>
          </a:ln>
        </p:spPr>
        <p:txBody>
          <a:bodyPr lIns="144000" tIns="144000" rIns="108000"/>
          <a:lstStyle/>
          <a:p>
            <a:pPr marL="0" indent="0">
              <a:spcBef>
                <a:spcPts val="900"/>
              </a:spcBef>
              <a:buNone/>
            </a:pPr>
            <a:r>
              <a:rPr lang="en-US" b="1" dirty="0">
                <a:solidFill>
                  <a:schemeClr val="tx2"/>
                </a:solidFill>
              </a:rPr>
              <a:t>HOW COULD YOU USE </a:t>
            </a:r>
            <a:r>
              <a:rPr lang="en-US" b="1" dirty="0">
                <a:solidFill>
                  <a:schemeClr val="accent1"/>
                </a:solidFill>
              </a:rPr>
              <a:t>GUIDE?</a:t>
            </a:r>
          </a:p>
          <a:p>
            <a:pPr>
              <a:spcBef>
                <a:spcPts val="900"/>
              </a:spcBef>
              <a:buFont typeface="Wingdings" pitchFamily="2" charset="2"/>
              <a:buChar char="ü"/>
            </a:pPr>
            <a:r>
              <a:rPr lang="en-US" b="1" dirty="0"/>
              <a:t>Include each step into your conversations with patients with </a:t>
            </a:r>
            <a:r>
              <a:rPr lang="en-US" b="1" dirty="0" err="1"/>
              <a:t>nmCRPC</a:t>
            </a:r>
            <a:endParaRPr lang="en-US" b="1" dirty="0"/>
          </a:p>
          <a:p>
            <a:pPr>
              <a:spcBef>
                <a:spcPts val="900"/>
              </a:spcBef>
              <a:buFont typeface="Wingdings" pitchFamily="2" charset="2"/>
              <a:buChar char="ü"/>
            </a:pPr>
            <a:r>
              <a:rPr lang="en-US" b="1" dirty="0"/>
              <a:t>Consider the need to incorporate the framework over a series of consultations</a:t>
            </a:r>
          </a:p>
          <a:p>
            <a:pPr>
              <a:spcBef>
                <a:spcPts val="900"/>
              </a:spcBef>
              <a:buFont typeface="Wingdings" pitchFamily="2" charset="2"/>
              <a:buChar char="ü"/>
            </a:pPr>
            <a:r>
              <a:rPr lang="en-US" b="1" dirty="0"/>
              <a:t>Apply the principles to communication </a:t>
            </a:r>
            <a:br>
              <a:rPr lang="en-US" b="1" dirty="0"/>
            </a:br>
            <a:r>
              <a:rPr lang="en-US" b="1" dirty="0"/>
              <a:t>with family or </a:t>
            </a:r>
            <a:r>
              <a:rPr lang="en-US" b="1" dirty="0" err="1"/>
              <a:t>carers</a:t>
            </a:r>
            <a:endParaRPr lang="en-US" b="1" dirty="0"/>
          </a:p>
          <a:p>
            <a:pPr>
              <a:spcBef>
                <a:spcPts val="900"/>
              </a:spcBef>
              <a:buFont typeface="Wingdings" pitchFamily="2" charset="2"/>
              <a:buChar char="ü"/>
            </a:pPr>
            <a:r>
              <a:rPr lang="en-US" b="1" dirty="0"/>
              <a:t>Use GUIDE in conversations with patients with other types of cancers</a:t>
            </a:r>
          </a:p>
          <a:p>
            <a:pPr>
              <a:spcBef>
                <a:spcPts val="900"/>
              </a:spcBef>
              <a:buFont typeface="Wingdings" pitchFamily="2" charset="2"/>
              <a:buChar char="ü"/>
            </a:pPr>
            <a:r>
              <a:rPr lang="en-US" b="1" dirty="0"/>
              <a:t>Encourage your team to complete this training and follow the steps consistently</a:t>
            </a:r>
          </a:p>
          <a:p>
            <a:pPr>
              <a:spcBef>
                <a:spcPts val="900"/>
              </a:spcBef>
            </a:pPr>
            <a:endParaRPr lang="en-US" dirty="0"/>
          </a:p>
        </p:txBody>
      </p:sp>
      <p:sp>
        <p:nvSpPr>
          <p:cNvPr id="7" name="Title 6">
            <a:extLst>
              <a:ext uri="{FF2B5EF4-FFF2-40B4-BE49-F238E27FC236}">
                <a16:creationId xmlns:a16="http://schemas.microsoft.com/office/drawing/2014/main" id="{3F49CCA3-B372-204F-9A2E-01E57A91D311}"/>
              </a:ext>
            </a:extLst>
          </p:cNvPr>
          <p:cNvSpPr>
            <a:spLocks noGrp="1"/>
          </p:cNvSpPr>
          <p:nvPr>
            <p:ph type="title"/>
          </p:nvPr>
        </p:nvSpPr>
        <p:spPr/>
        <p:txBody>
          <a:bodyPr/>
          <a:lstStyle/>
          <a:p>
            <a:r>
              <a:rPr lang="en-US" dirty="0"/>
              <a:t>Principles and use of the </a:t>
            </a:r>
            <a:br>
              <a:rPr lang="en-US" dirty="0"/>
            </a:br>
            <a:r>
              <a:rPr lang="en-US" dirty="0">
                <a:solidFill>
                  <a:schemeClr val="accent1"/>
                </a:solidFill>
              </a:rPr>
              <a:t>guide</a:t>
            </a:r>
            <a:r>
              <a:rPr lang="en-US" dirty="0"/>
              <a:t> communication framework</a:t>
            </a:r>
          </a:p>
        </p:txBody>
      </p:sp>
      <p:sp>
        <p:nvSpPr>
          <p:cNvPr id="6" name="Slide Number Placeholder 5">
            <a:extLst>
              <a:ext uri="{FF2B5EF4-FFF2-40B4-BE49-F238E27FC236}">
                <a16:creationId xmlns:a16="http://schemas.microsoft.com/office/drawing/2014/main" id="{1F342BD9-F326-D348-93A8-AF291C357F1F}"/>
              </a:ext>
            </a:extLst>
          </p:cNvPr>
          <p:cNvSpPr>
            <a:spLocks noGrp="1"/>
          </p:cNvSpPr>
          <p:nvPr>
            <p:ph type="sldNum" sz="quarter" idx="4"/>
          </p:nvPr>
        </p:nvSpPr>
        <p:spPr/>
        <p:txBody>
          <a:bodyPr/>
          <a:lstStyle/>
          <a:p>
            <a:fld id="{0D96AEAA-1200-4AE0-A0EE-A86471556B51}" type="slidenum">
              <a:rPr lang="en-GB" smtClean="0"/>
              <a:t>5</a:t>
            </a:fld>
            <a:endParaRPr lang="en-GB"/>
          </a:p>
        </p:txBody>
      </p:sp>
      <p:sp>
        <p:nvSpPr>
          <p:cNvPr id="8" name="Content Placeholder 7">
            <a:extLst>
              <a:ext uri="{FF2B5EF4-FFF2-40B4-BE49-F238E27FC236}">
                <a16:creationId xmlns:a16="http://schemas.microsoft.com/office/drawing/2014/main" id="{83D05E61-7DEC-0E4A-A5EB-3B6B343F9C0F}"/>
              </a:ext>
            </a:extLst>
          </p:cNvPr>
          <p:cNvSpPr>
            <a:spLocks noGrp="1"/>
          </p:cNvSpPr>
          <p:nvPr>
            <p:ph sz="quarter" idx="15"/>
          </p:nvPr>
        </p:nvSpPr>
        <p:spPr/>
        <p:txBody>
          <a:bodyPr/>
          <a:lstStyle/>
          <a:p>
            <a:r>
              <a:rPr lang="en-US" dirty="0" err="1"/>
              <a:t>nmCRPC</a:t>
            </a:r>
            <a:r>
              <a:rPr lang="en-US" dirty="0"/>
              <a:t>, non-metastatic castration-resistant prostate cancer</a:t>
            </a:r>
          </a:p>
        </p:txBody>
      </p:sp>
      <p:sp>
        <p:nvSpPr>
          <p:cNvPr id="11" name="Round Same Side Corner Rectangle 10">
            <a:extLst>
              <a:ext uri="{FF2B5EF4-FFF2-40B4-BE49-F238E27FC236}">
                <a16:creationId xmlns:a16="http://schemas.microsoft.com/office/drawing/2014/main" id="{7CDA3822-8291-1D47-8B0B-B85BA0101CF6}"/>
              </a:ext>
            </a:extLst>
          </p:cNvPr>
          <p:cNvSpPr/>
          <p:nvPr/>
        </p:nvSpPr>
        <p:spPr>
          <a:xfrm rot="16200000" flipH="1">
            <a:off x="11763951" y="3815200"/>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2FE8EEF-0481-B947-A4C1-E5AD832AC89C}"/>
              </a:ext>
            </a:extLst>
          </p:cNvPr>
          <p:cNvSpPr txBox="1"/>
          <p:nvPr/>
        </p:nvSpPr>
        <p:spPr>
          <a:xfrm>
            <a:off x="11857245" y="3820344"/>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G</a:t>
            </a:r>
          </a:p>
        </p:txBody>
      </p:sp>
      <p:sp>
        <p:nvSpPr>
          <p:cNvPr id="13" name="Round Same Side Corner Rectangle 12">
            <a:extLst>
              <a:ext uri="{FF2B5EF4-FFF2-40B4-BE49-F238E27FC236}">
                <a16:creationId xmlns:a16="http://schemas.microsoft.com/office/drawing/2014/main" id="{EBFF4087-739F-5E49-A73D-F8F14C4E677A}"/>
              </a:ext>
            </a:extLst>
          </p:cNvPr>
          <p:cNvSpPr/>
          <p:nvPr/>
        </p:nvSpPr>
        <p:spPr>
          <a:xfrm rot="16200000" flipH="1">
            <a:off x="11763951" y="4209694"/>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579DE81-969C-9C41-8C7F-FCFDC26F3C1D}"/>
              </a:ext>
            </a:extLst>
          </p:cNvPr>
          <p:cNvSpPr txBox="1"/>
          <p:nvPr/>
        </p:nvSpPr>
        <p:spPr>
          <a:xfrm>
            <a:off x="11854840" y="4214838"/>
            <a:ext cx="24686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U</a:t>
            </a:r>
          </a:p>
        </p:txBody>
      </p:sp>
      <p:sp>
        <p:nvSpPr>
          <p:cNvPr id="15" name="Round Same Side Corner Rectangle 14">
            <a:extLst>
              <a:ext uri="{FF2B5EF4-FFF2-40B4-BE49-F238E27FC236}">
                <a16:creationId xmlns:a16="http://schemas.microsoft.com/office/drawing/2014/main" id="{3ECDB0A9-722E-2C45-8B0B-707FA74D7FFB}"/>
              </a:ext>
            </a:extLst>
          </p:cNvPr>
          <p:cNvSpPr/>
          <p:nvPr/>
        </p:nvSpPr>
        <p:spPr>
          <a:xfrm rot="16200000" flipH="1">
            <a:off x="11763951" y="4604188"/>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2480F8B-65D9-484A-A1D7-99945021C3CB}"/>
              </a:ext>
            </a:extLst>
          </p:cNvPr>
          <p:cNvSpPr txBox="1"/>
          <p:nvPr/>
        </p:nvSpPr>
        <p:spPr>
          <a:xfrm>
            <a:off x="11930181" y="4609332"/>
            <a:ext cx="96180"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I</a:t>
            </a:r>
          </a:p>
        </p:txBody>
      </p:sp>
      <p:sp>
        <p:nvSpPr>
          <p:cNvPr id="17" name="Round Same Side Corner Rectangle 16">
            <a:extLst>
              <a:ext uri="{FF2B5EF4-FFF2-40B4-BE49-F238E27FC236}">
                <a16:creationId xmlns:a16="http://schemas.microsoft.com/office/drawing/2014/main" id="{F65DE618-22C0-4043-9585-2068A9432F38}"/>
              </a:ext>
            </a:extLst>
          </p:cNvPr>
          <p:cNvSpPr/>
          <p:nvPr/>
        </p:nvSpPr>
        <p:spPr>
          <a:xfrm rot="16200000" flipH="1">
            <a:off x="11763951" y="4998682"/>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1A816C0-C629-5442-A2B4-64EF395DF13A}"/>
              </a:ext>
            </a:extLst>
          </p:cNvPr>
          <p:cNvSpPr txBox="1"/>
          <p:nvPr/>
        </p:nvSpPr>
        <p:spPr>
          <a:xfrm>
            <a:off x="11857245" y="5003826"/>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D</a:t>
            </a:r>
          </a:p>
        </p:txBody>
      </p:sp>
      <p:sp>
        <p:nvSpPr>
          <p:cNvPr id="19" name="Round Same Side Corner Rectangle 18">
            <a:extLst>
              <a:ext uri="{FF2B5EF4-FFF2-40B4-BE49-F238E27FC236}">
                <a16:creationId xmlns:a16="http://schemas.microsoft.com/office/drawing/2014/main" id="{099BE706-3075-4444-BDE9-E51D11638DB9}"/>
              </a:ext>
            </a:extLst>
          </p:cNvPr>
          <p:cNvSpPr/>
          <p:nvPr/>
        </p:nvSpPr>
        <p:spPr>
          <a:xfrm rot="16200000" flipH="1">
            <a:off x="11763951" y="5393175"/>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2117259-9156-BF47-81DE-CDF07CB96773}"/>
              </a:ext>
            </a:extLst>
          </p:cNvPr>
          <p:cNvSpPr txBox="1"/>
          <p:nvPr/>
        </p:nvSpPr>
        <p:spPr>
          <a:xfrm>
            <a:off x="11884496" y="5398319"/>
            <a:ext cx="187551"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E</a:t>
            </a:r>
          </a:p>
        </p:txBody>
      </p:sp>
    </p:spTree>
    <p:extLst>
      <p:ext uri="{BB962C8B-B14F-4D97-AF65-F5344CB8AC3E}">
        <p14:creationId xmlns:p14="http://schemas.microsoft.com/office/powerpoint/2010/main" val="87430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645F3B-761A-0841-A4CA-DEACBE6042EC}"/>
              </a:ext>
            </a:extLst>
          </p:cNvPr>
          <p:cNvSpPr>
            <a:spLocks noGrp="1"/>
          </p:cNvSpPr>
          <p:nvPr>
            <p:ph type="title"/>
          </p:nvPr>
        </p:nvSpPr>
        <p:spPr>
          <a:xfrm>
            <a:off x="609600" y="1093509"/>
            <a:ext cx="10972800" cy="2347275"/>
          </a:xfrm>
        </p:spPr>
        <p:txBody>
          <a:bodyPr/>
          <a:lstStyle/>
          <a:p>
            <a:r>
              <a:rPr lang="en-GB" dirty="0"/>
              <a:t>THE GUIDE COMMUNICATION</a:t>
            </a:r>
            <a:br>
              <a:rPr lang="en-GB" dirty="0"/>
            </a:br>
            <a:r>
              <a:rPr lang="en-GB" dirty="0"/>
              <a:t>FRAMEWORK</a:t>
            </a:r>
            <a:endParaRPr lang="en-US" dirty="0"/>
          </a:p>
        </p:txBody>
      </p:sp>
      <p:sp>
        <p:nvSpPr>
          <p:cNvPr id="2" name="Slide Number Placeholder 1">
            <a:extLst>
              <a:ext uri="{FF2B5EF4-FFF2-40B4-BE49-F238E27FC236}">
                <a16:creationId xmlns:a16="http://schemas.microsoft.com/office/drawing/2014/main" id="{C4B5820F-1918-AC45-8E6A-333AA6962905}"/>
              </a:ext>
            </a:extLst>
          </p:cNvPr>
          <p:cNvSpPr>
            <a:spLocks noGrp="1"/>
          </p:cNvSpPr>
          <p:nvPr>
            <p:ph type="sldNum" sz="quarter" idx="4"/>
          </p:nvPr>
        </p:nvSpPr>
        <p:spPr/>
        <p:txBody>
          <a:bodyPr/>
          <a:lstStyle/>
          <a:p>
            <a:fld id="{0D96AEAA-1200-4AE0-A0EE-A86471556B51}" type="slidenum">
              <a:rPr lang="en-GB" smtClean="0"/>
              <a:t>6</a:t>
            </a:fld>
            <a:endParaRPr lang="en-GB"/>
          </a:p>
        </p:txBody>
      </p:sp>
      <p:sp>
        <p:nvSpPr>
          <p:cNvPr id="7" name="Round Same Side Corner Rectangle 6">
            <a:extLst>
              <a:ext uri="{FF2B5EF4-FFF2-40B4-BE49-F238E27FC236}">
                <a16:creationId xmlns:a16="http://schemas.microsoft.com/office/drawing/2014/main" id="{08BA657A-8D3D-A241-BB74-FFE3CD64ADFB}"/>
              </a:ext>
            </a:extLst>
          </p:cNvPr>
          <p:cNvSpPr/>
          <p:nvPr/>
        </p:nvSpPr>
        <p:spPr>
          <a:xfrm rot="5400000">
            <a:off x="69040" y="1901934"/>
            <a:ext cx="819359" cy="95744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CE1553-CA97-0648-ABB1-40165D9D73A9}"/>
              </a:ext>
            </a:extLst>
          </p:cNvPr>
          <p:cNvSpPr txBox="1"/>
          <p:nvPr/>
        </p:nvSpPr>
        <p:spPr>
          <a:xfrm>
            <a:off x="169660" y="1857081"/>
            <a:ext cx="670376"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G</a:t>
            </a:r>
          </a:p>
        </p:txBody>
      </p:sp>
      <p:sp>
        <p:nvSpPr>
          <p:cNvPr id="11" name="Round Same Side Corner Rectangle 10">
            <a:extLst>
              <a:ext uri="{FF2B5EF4-FFF2-40B4-BE49-F238E27FC236}">
                <a16:creationId xmlns:a16="http://schemas.microsoft.com/office/drawing/2014/main" id="{859C555F-7614-F746-B73E-4A33606BB976}"/>
              </a:ext>
            </a:extLst>
          </p:cNvPr>
          <p:cNvSpPr/>
          <p:nvPr/>
        </p:nvSpPr>
        <p:spPr>
          <a:xfrm rot="5400000">
            <a:off x="69040" y="3773154"/>
            <a:ext cx="819359" cy="95744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E70E50-FD51-944E-92D0-E75732A22C64}"/>
              </a:ext>
            </a:extLst>
          </p:cNvPr>
          <p:cNvSpPr txBox="1"/>
          <p:nvPr/>
        </p:nvSpPr>
        <p:spPr>
          <a:xfrm>
            <a:off x="315533" y="3728301"/>
            <a:ext cx="378630"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I</a:t>
            </a:r>
          </a:p>
        </p:txBody>
      </p:sp>
      <p:sp>
        <p:nvSpPr>
          <p:cNvPr id="14" name="Round Same Side Corner Rectangle 13">
            <a:extLst>
              <a:ext uri="{FF2B5EF4-FFF2-40B4-BE49-F238E27FC236}">
                <a16:creationId xmlns:a16="http://schemas.microsoft.com/office/drawing/2014/main" id="{7318FD3E-042E-9B4A-933B-9A594E4CAB61}"/>
              </a:ext>
            </a:extLst>
          </p:cNvPr>
          <p:cNvSpPr/>
          <p:nvPr/>
        </p:nvSpPr>
        <p:spPr>
          <a:xfrm rot="5400000">
            <a:off x="69038" y="4708763"/>
            <a:ext cx="819359" cy="957444"/>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23BE4C0-6E11-B341-99AE-422916238E89}"/>
              </a:ext>
            </a:extLst>
          </p:cNvPr>
          <p:cNvSpPr txBox="1"/>
          <p:nvPr/>
        </p:nvSpPr>
        <p:spPr>
          <a:xfrm>
            <a:off x="169660" y="4663911"/>
            <a:ext cx="670376"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D</a:t>
            </a:r>
          </a:p>
        </p:txBody>
      </p:sp>
      <p:sp>
        <p:nvSpPr>
          <p:cNvPr id="16" name="TextBox 15">
            <a:extLst>
              <a:ext uri="{FF2B5EF4-FFF2-40B4-BE49-F238E27FC236}">
                <a16:creationId xmlns:a16="http://schemas.microsoft.com/office/drawing/2014/main" id="{A9FFD0F4-8EF3-CF4F-B562-A5D374918EE3}"/>
              </a:ext>
            </a:extLst>
          </p:cNvPr>
          <p:cNvSpPr txBox="1"/>
          <p:nvPr/>
        </p:nvSpPr>
        <p:spPr>
          <a:xfrm>
            <a:off x="1283074" y="4988969"/>
            <a:ext cx="7568695" cy="535531"/>
          </a:xfrm>
          <a:prstGeom prst="rect">
            <a:avLst/>
          </a:prstGeom>
          <a:noFill/>
        </p:spPr>
        <p:txBody>
          <a:bodyPr wrap="square" lIns="0" rtlCol="0">
            <a:spAutoFit/>
          </a:bodyPr>
          <a:lstStyle/>
          <a:p>
            <a:pPr>
              <a:lnSpc>
                <a:spcPct val="90000"/>
              </a:lnSpc>
            </a:pPr>
            <a:r>
              <a:rPr lang="en-US" sz="3200" b="1" dirty="0">
                <a:solidFill>
                  <a:schemeClr val="bg1"/>
                </a:solidFill>
                <a:latin typeface="Calibri" panose="020F0502020204030204" pitchFamily="34" charset="0"/>
                <a:ea typeface="Aileron" charset="0"/>
                <a:cs typeface="Calibri" panose="020F0502020204030204" pitchFamily="34" charset="0"/>
              </a:rPr>
              <a:t>DIRECT TO ADDITIONAL SUPPORT</a:t>
            </a:r>
          </a:p>
        </p:txBody>
      </p:sp>
      <p:sp>
        <p:nvSpPr>
          <p:cNvPr id="17" name="Round Same Side Corner Rectangle 16">
            <a:extLst>
              <a:ext uri="{FF2B5EF4-FFF2-40B4-BE49-F238E27FC236}">
                <a16:creationId xmlns:a16="http://schemas.microsoft.com/office/drawing/2014/main" id="{96D56DD5-83B0-EE43-B378-C3056031ABA6}"/>
              </a:ext>
            </a:extLst>
          </p:cNvPr>
          <p:cNvSpPr/>
          <p:nvPr/>
        </p:nvSpPr>
        <p:spPr>
          <a:xfrm rot="5400000">
            <a:off x="69040" y="5644374"/>
            <a:ext cx="819359" cy="957441"/>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DCB4A08-2E9D-AC46-A247-B09953D95A62}"/>
              </a:ext>
            </a:extLst>
          </p:cNvPr>
          <p:cNvSpPr txBox="1"/>
          <p:nvPr/>
        </p:nvSpPr>
        <p:spPr>
          <a:xfrm>
            <a:off x="224963" y="5599521"/>
            <a:ext cx="559770"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E</a:t>
            </a:r>
          </a:p>
        </p:txBody>
      </p:sp>
      <p:sp>
        <p:nvSpPr>
          <p:cNvPr id="20" name="Round Same Side Corner Rectangle 19">
            <a:extLst>
              <a:ext uri="{FF2B5EF4-FFF2-40B4-BE49-F238E27FC236}">
                <a16:creationId xmlns:a16="http://schemas.microsoft.com/office/drawing/2014/main" id="{610607F5-2BFF-DC4C-8B22-011AB2CBF50B}"/>
              </a:ext>
            </a:extLst>
          </p:cNvPr>
          <p:cNvSpPr/>
          <p:nvPr/>
        </p:nvSpPr>
        <p:spPr>
          <a:xfrm rot="5400000">
            <a:off x="69039" y="2837544"/>
            <a:ext cx="819359" cy="957442"/>
          </a:xfrm>
          <a:prstGeom prst="round2SameRect">
            <a:avLst>
              <a:gd name="adj1" fmla="val 47701"/>
              <a:gd name="adj2" fmla="val 0"/>
            </a:avLst>
          </a:prstGeom>
          <a:solidFill>
            <a:schemeClr val="accent1">
              <a:lumMod val="20000"/>
              <a:lumOff val="80000"/>
              <a:alpha val="62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BB700AA-0D9E-C04A-A8B6-A760ED9D98D1}"/>
              </a:ext>
            </a:extLst>
          </p:cNvPr>
          <p:cNvSpPr txBox="1"/>
          <p:nvPr/>
        </p:nvSpPr>
        <p:spPr>
          <a:xfrm>
            <a:off x="165653" y="2792691"/>
            <a:ext cx="678391" cy="1015663"/>
          </a:xfrm>
          <a:prstGeom prst="rect">
            <a:avLst/>
          </a:prstGeom>
          <a:noFill/>
        </p:spPr>
        <p:txBody>
          <a:bodyPr wrap="none" rtlCol="0">
            <a:spAutoFit/>
          </a:bodyPr>
          <a:lstStyle/>
          <a:p>
            <a:pPr algn="ctr"/>
            <a:r>
              <a:rPr lang="en-US" sz="6000" dirty="0">
                <a:solidFill>
                  <a:schemeClr val="accent1"/>
                </a:solidFill>
                <a:latin typeface="Calibri" panose="020F0502020204030204" pitchFamily="34" charset="0"/>
                <a:ea typeface="Aileron" charset="0"/>
                <a:cs typeface="Calibri" panose="020F0502020204030204" pitchFamily="34" charset="0"/>
              </a:rPr>
              <a:t>U</a:t>
            </a:r>
          </a:p>
        </p:txBody>
      </p:sp>
      <p:sp>
        <p:nvSpPr>
          <p:cNvPr id="24" name="Title 2">
            <a:extLst>
              <a:ext uri="{FF2B5EF4-FFF2-40B4-BE49-F238E27FC236}">
                <a16:creationId xmlns:a16="http://schemas.microsoft.com/office/drawing/2014/main" id="{C766B672-CC3C-434F-A82A-8BE5142DEAD5}"/>
              </a:ext>
            </a:extLst>
          </p:cNvPr>
          <p:cNvSpPr txBox="1">
            <a:spLocks/>
          </p:cNvSpPr>
          <p:nvPr/>
        </p:nvSpPr>
        <p:spPr>
          <a:xfrm>
            <a:off x="619200" y="246566"/>
            <a:ext cx="8740800" cy="807285"/>
          </a:xfrm>
          <a:prstGeom prst="rect">
            <a:avLst/>
          </a:prstGeom>
        </p:spPr>
        <p:txBody>
          <a:bodyPr vert="horz" lIns="0" tIns="0" rIns="0" bIns="0" rtlCol="0" anchor="t" anchorCtr="0">
            <a:normAutofit/>
          </a:bodyPr>
          <a:lstStyle>
            <a:lvl1pPr algn="ctr" defTabSz="457200" rtl="0" eaLnBrk="1" latinLnBrk="0" hangingPunct="1">
              <a:spcBef>
                <a:spcPct val="0"/>
              </a:spcBef>
              <a:buNone/>
              <a:defRPr sz="4000" b="1" i="0" kern="1200" cap="all" spc="100" baseline="0">
                <a:solidFill>
                  <a:schemeClr val="bg1"/>
                </a:solidFill>
                <a:latin typeface="+mj-lt"/>
                <a:ea typeface="Verdana" panose="020B0604030504040204" pitchFamily="34" charset="0"/>
                <a:cs typeface="Verdana" panose="020B0604030504040204" pitchFamily="34" charset="0"/>
              </a:defRPr>
            </a:lvl1pPr>
          </a:lstStyle>
          <a:p>
            <a:pPr algn="l"/>
            <a:r>
              <a:rPr lang="en-GB" dirty="0" err="1"/>
              <a:t>StEP</a:t>
            </a:r>
            <a:r>
              <a:rPr lang="en-GB" dirty="0"/>
              <a:t> 4</a:t>
            </a:r>
          </a:p>
        </p:txBody>
      </p:sp>
      <p:sp>
        <p:nvSpPr>
          <p:cNvPr id="19" name="Round Same Side Corner Rectangle 18">
            <a:extLst>
              <a:ext uri="{FF2B5EF4-FFF2-40B4-BE49-F238E27FC236}">
                <a16:creationId xmlns:a16="http://schemas.microsoft.com/office/drawing/2014/main" id="{D9CCE80A-FDE5-524C-A2BA-FC7C34C0C087}"/>
              </a:ext>
            </a:extLst>
          </p:cNvPr>
          <p:cNvSpPr/>
          <p:nvPr/>
        </p:nvSpPr>
        <p:spPr>
          <a:xfrm rot="16200000" flipH="1">
            <a:off x="11763951" y="3815200"/>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F27235F-9A05-5542-B64D-E64EB6B6A513}"/>
              </a:ext>
            </a:extLst>
          </p:cNvPr>
          <p:cNvSpPr txBox="1"/>
          <p:nvPr/>
        </p:nvSpPr>
        <p:spPr>
          <a:xfrm>
            <a:off x="11857245" y="3820344"/>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G</a:t>
            </a:r>
          </a:p>
        </p:txBody>
      </p:sp>
      <p:sp>
        <p:nvSpPr>
          <p:cNvPr id="23" name="Round Same Side Corner Rectangle 22">
            <a:extLst>
              <a:ext uri="{FF2B5EF4-FFF2-40B4-BE49-F238E27FC236}">
                <a16:creationId xmlns:a16="http://schemas.microsoft.com/office/drawing/2014/main" id="{4465CD9D-6613-EA45-AE07-A91CC583635A}"/>
              </a:ext>
            </a:extLst>
          </p:cNvPr>
          <p:cNvSpPr/>
          <p:nvPr/>
        </p:nvSpPr>
        <p:spPr>
          <a:xfrm rot="16200000" flipH="1">
            <a:off x="11763951" y="4209694"/>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6F93D1B-8F6C-1B46-AFBA-4D3FFD6F9626}"/>
              </a:ext>
            </a:extLst>
          </p:cNvPr>
          <p:cNvSpPr txBox="1"/>
          <p:nvPr/>
        </p:nvSpPr>
        <p:spPr>
          <a:xfrm>
            <a:off x="11854840" y="4214838"/>
            <a:ext cx="24686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U</a:t>
            </a:r>
          </a:p>
        </p:txBody>
      </p:sp>
      <p:sp>
        <p:nvSpPr>
          <p:cNvPr id="26" name="Round Same Side Corner Rectangle 25">
            <a:extLst>
              <a:ext uri="{FF2B5EF4-FFF2-40B4-BE49-F238E27FC236}">
                <a16:creationId xmlns:a16="http://schemas.microsoft.com/office/drawing/2014/main" id="{CC999A4C-E417-F64F-B688-34F950EC02C4}"/>
              </a:ext>
            </a:extLst>
          </p:cNvPr>
          <p:cNvSpPr/>
          <p:nvPr/>
        </p:nvSpPr>
        <p:spPr>
          <a:xfrm rot="16200000" flipH="1">
            <a:off x="11763951" y="4604188"/>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5D642C5-1712-774F-B017-B375BB4CA245}"/>
              </a:ext>
            </a:extLst>
          </p:cNvPr>
          <p:cNvSpPr txBox="1"/>
          <p:nvPr/>
        </p:nvSpPr>
        <p:spPr>
          <a:xfrm>
            <a:off x="11930181" y="4609332"/>
            <a:ext cx="96180"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I</a:t>
            </a:r>
          </a:p>
        </p:txBody>
      </p:sp>
      <p:sp>
        <p:nvSpPr>
          <p:cNvPr id="28" name="Round Same Side Corner Rectangle 27">
            <a:extLst>
              <a:ext uri="{FF2B5EF4-FFF2-40B4-BE49-F238E27FC236}">
                <a16:creationId xmlns:a16="http://schemas.microsoft.com/office/drawing/2014/main" id="{72D6CA7F-818D-9440-870A-9ECDE99F084E}"/>
              </a:ext>
            </a:extLst>
          </p:cNvPr>
          <p:cNvSpPr/>
          <p:nvPr/>
        </p:nvSpPr>
        <p:spPr>
          <a:xfrm rot="16200000" flipH="1">
            <a:off x="11763951" y="4998682"/>
            <a:ext cx="371536" cy="493336"/>
          </a:xfrm>
          <a:prstGeom prst="round2SameRect">
            <a:avLst>
              <a:gd name="adj1" fmla="val 47701"/>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004B8A9-936F-894C-8C3E-314D9FFD8470}"/>
              </a:ext>
            </a:extLst>
          </p:cNvPr>
          <p:cNvSpPr txBox="1"/>
          <p:nvPr/>
        </p:nvSpPr>
        <p:spPr>
          <a:xfrm>
            <a:off x="11857245" y="5003826"/>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D</a:t>
            </a:r>
          </a:p>
        </p:txBody>
      </p:sp>
      <p:sp>
        <p:nvSpPr>
          <p:cNvPr id="30" name="Round Same Side Corner Rectangle 29">
            <a:extLst>
              <a:ext uri="{FF2B5EF4-FFF2-40B4-BE49-F238E27FC236}">
                <a16:creationId xmlns:a16="http://schemas.microsoft.com/office/drawing/2014/main" id="{6541CD3B-3018-D645-8785-583A186CD3BF}"/>
              </a:ext>
            </a:extLst>
          </p:cNvPr>
          <p:cNvSpPr/>
          <p:nvPr/>
        </p:nvSpPr>
        <p:spPr>
          <a:xfrm rot="16200000" flipH="1">
            <a:off x="11763951" y="5393175"/>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9D22116-5182-4043-B1C6-405A8F61F2A8}"/>
              </a:ext>
            </a:extLst>
          </p:cNvPr>
          <p:cNvSpPr txBox="1"/>
          <p:nvPr/>
        </p:nvSpPr>
        <p:spPr>
          <a:xfrm>
            <a:off x="11884496" y="5398319"/>
            <a:ext cx="187551"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E</a:t>
            </a:r>
          </a:p>
        </p:txBody>
      </p:sp>
    </p:spTree>
    <p:extLst>
      <p:ext uri="{BB962C8B-B14F-4D97-AF65-F5344CB8AC3E}">
        <p14:creationId xmlns:p14="http://schemas.microsoft.com/office/powerpoint/2010/main" val="121383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F49F4AE-1A11-4E4B-BAAF-5CE8DD2BDC5F}"/>
              </a:ext>
            </a:extLst>
          </p:cNvPr>
          <p:cNvSpPr>
            <a:spLocks noGrp="1"/>
          </p:cNvSpPr>
          <p:nvPr>
            <p:ph sz="quarter" idx="12"/>
          </p:nvPr>
        </p:nvSpPr>
        <p:spPr>
          <a:xfrm>
            <a:off x="620184" y="1123942"/>
            <a:ext cx="10963200" cy="4525200"/>
          </a:xfrm>
        </p:spPr>
        <p:txBody>
          <a:bodyPr/>
          <a:lstStyle/>
          <a:p>
            <a:pPr>
              <a:spcBef>
                <a:spcPts val="900"/>
              </a:spcBef>
            </a:pPr>
            <a:r>
              <a:rPr lang="en-US" dirty="0"/>
              <a:t>It is important to </a:t>
            </a:r>
            <a:r>
              <a:rPr lang="en-US" b="1" dirty="0">
                <a:solidFill>
                  <a:schemeClr val="accent1"/>
                </a:solidFill>
              </a:rPr>
              <a:t>be aware of the local options </a:t>
            </a:r>
            <a:r>
              <a:rPr lang="en-US" dirty="0"/>
              <a:t>for </a:t>
            </a:r>
            <a:br>
              <a:rPr lang="en-US" dirty="0"/>
            </a:br>
            <a:r>
              <a:rPr lang="en-US" dirty="0"/>
              <a:t>additional support in your </a:t>
            </a:r>
            <a:r>
              <a:rPr lang="en-US" dirty="0" err="1"/>
              <a:t>centre</a:t>
            </a:r>
            <a:r>
              <a:rPr lang="en-US" dirty="0"/>
              <a:t> and region</a:t>
            </a:r>
          </a:p>
          <a:p>
            <a:pPr>
              <a:spcBef>
                <a:spcPts val="900"/>
              </a:spcBef>
            </a:pPr>
            <a:r>
              <a:rPr lang="en-US" dirty="0"/>
              <a:t>Know how to </a:t>
            </a:r>
            <a:r>
              <a:rPr lang="en-US" b="1" dirty="0">
                <a:solidFill>
                  <a:schemeClr val="accent1"/>
                </a:solidFill>
              </a:rPr>
              <a:t>deal with sensitive issues</a:t>
            </a:r>
            <a:r>
              <a:rPr lang="en-US" dirty="0"/>
              <a:t>, such as emotional, </a:t>
            </a:r>
            <a:br>
              <a:rPr lang="en-US" dirty="0"/>
            </a:br>
            <a:r>
              <a:rPr lang="en-US" dirty="0"/>
              <a:t>spiritual, social and financial issues</a:t>
            </a:r>
          </a:p>
          <a:p>
            <a:pPr>
              <a:spcBef>
                <a:spcPts val="900"/>
              </a:spcBef>
            </a:pPr>
            <a:r>
              <a:rPr lang="en-US" dirty="0"/>
              <a:t>Remember the need for </a:t>
            </a:r>
            <a:r>
              <a:rPr lang="en-US" b="1" dirty="0">
                <a:solidFill>
                  <a:schemeClr val="accent1"/>
                </a:solidFill>
              </a:rPr>
              <a:t>supporting the </a:t>
            </a:r>
            <a:r>
              <a:rPr lang="en-US" b="1" dirty="0" err="1">
                <a:solidFill>
                  <a:schemeClr val="accent1"/>
                </a:solidFill>
              </a:rPr>
              <a:t>carer</a:t>
            </a:r>
            <a:r>
              <a:rPr lang="en-US" dirty="0"/>
              <a:t> as well as the patient</a:t>
            </a:r>
          </a:p>
        </p:txBody>
      </p:sp>
      <p:sp>
        <p:nvSpPr>
          <p:cNvPr id="2" name="Title 1">
            <a:extLst>
              <a:ext uri="{FF2B5EF4-FFF2-40B4-BE49-F238E27FC236}">
                <a16:creationId xmlns:a16="http://schemas.microsoft.com/office/drawing/2014/main" id="{80369201-42A5-8142-A2BE-0E350A8E1148}"/>
              </a:ext>
            </a:extLst>
          </p:cNvPr>
          <p:cNvSpPr>
            <a:spLocks noGrp="1"/>
          </p:cNvSpPr>
          <p:nvPr>
            <p:ph type="title"/>
          </p:nvPr>
        </p:nvSpPr>
        <p:spPr/>
        <p:txBody>
          <a:bodyPr/>
          <a:lstStyle/>
          <a:p>
            <a:r>
              <a:rPr lang="en-US" dirty="0"/>
              <a:t>THE RIGHT KNOWLEDGE</a:t>
            </a:r>
            <a:br>
              <a:rPr lang="en-US" dirty="0"/>
            </a:br>
            <a:r>
              <a:rPr lang="en-US" dirty="0">
                <a:solidFill>
                  <a:schemeClr val="accent1"/>
                </a:solidFill>
              </a:rPr>
              <a:t>A SPECTRUM OF EXPERTISE</a:t>
            </a:r>
          </a:p>
        </p:txBody>
      </p:sp>
      <p:sp>
        <p:nvSpPr>
          <p:cNvPr id="3" name="Slide Number Placeholder 2">
            <a:extLst>
              <a:ext uri="{FF2B5EF4-FFF2-40B4-BE49-F238E27FC236}">
                <a16:creationId xmlns:a16="http://schemas.microsoft.com/office/drawing/2014/main" id="{54CE95BD-AC7E-4564-A76A-4B2A1914DE6A}"/>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6" name="TextBox 5">
            <a:extLst>
              <a:ext uri="{FF2B5EF4-FFF2-40B4-BE49-F238E27FC236}">
                <a16:creationId xmlns:a16="http://schemas.microsoft.com/office/drawing/2014/main" id="{664150E2-8724-4E4D-88DD-AADB6D9AD575}"/>
              </a:ext>
            </a:extLst>
          </p:cNvPr>
          <p:cNvSpPr txBox="1"/>
          <p:nvPr/>
        </p:nvSpPr>
        <p:spPr>
          <a:xfrm>
            <a:off x="8400559" y="1324599"/>
            <a:ext cx="3186429" cy="1464416"/>
          </a:xfrm>
          <a:prstGeom prst="rect">
            <a:avLst/>
          </a:prstGeom>
          <a:solidFill>
            <a:schemeClr val="bg1"/>
          </a:solidFill>
          <a:ln w="38100">
            <a:solidFill>
              <a:schemeClr val="accent1"/>
            </a:solidFill>
          </a:ln>
        </p:spPr>
        <p:txBody>
          <a:bodyPr wrap="square" rtlCol="0">
            <a:spAutoFit/>
          </a:bodyPr>
          <a:lstStyle/>
          <a:p>
            <a:r>
              <a:rPr lang="en-GB" b="1" dirty="0">
                <a:solidFill>
                  <a:schemeClr val="accent1"/>
                </a:solidFill>
                <a:ea typeface="Aileron" charset="0"/>
                <a:cs typeface="Aileron" charset="0"/>
              </a:rPr>
              <a:t>Patient associations</a:t>
            </a:r>
            <a:r>
              <a:rPr lang="en-GB" dirty="0">
                <a:ea typeface="Aileron" charset="0"/>
                <a:cs typeface="Aileron" charset="0"/>
              </a:rPr>
              <a:t>, such as ZERO, Us TOO, Prostate Cancer Foundation, Prostate Cancer UK etc… can also provide support for families</a:t>
            </a:r>
          </a:p>
        </p:txBody>
      </p:sp>
      <p:sp>
        <p:nvSpPr>
          <p:cNvPr id="9" name="Round Same Side Corner Rectangle 8">
            <a:extLst>
              <a:ext uri="{FF2B5EF4-FFF2-40B4-BE49-F238E27FC236}">
                <a16:creationId xmlns:a16="http://schemas.microsoft.com/office/drawing/2014/main" id="{1A9C4D60-5C32-9645-BAF1-8F67FABAC9C6}"/>
              </a:ext>
            </a:extLst>
          </p:cNvPr>
          <p:cNvSpPr/>
          <p:nvPr/>
        </p:nvSpPr>
        <p:spPr>
          <a:xfrm rot="16200000" flipH="1">
            <a:off x="11763951" y="3815200"/>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AC1E434-F0FE-5F40-B68C-3616E6E69F16}"/>
              </a:ext>
            </a:extLst>
          </p:cNvPr>
          <p:cNvSpPr txBox="1"/>
          <p:nvPr/>
        </p:nvSpPr>
        <p:spPr>
          <a:xfrm>
            <a:off x="11857245" y="3820344"/>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G</a:t>
            </a:r>
          </a:p>
        </p:txBody>
      </p:sp>
      <p:sp>
        <p:nvSpPr>
          <p:cNvPr id="11" name="Round Same Side Corner Rectangle 10">
            <a:extLst>
              <a:ext uri="{FF2B5EF4-FFF2-40B4-BE49-F238E27FC236}">
                <a16:creationId xmlns:a16="http://schemas.microsoft.com/office/drawing/2014/main" id="{88BC1E8C-494F-0240-AF3D-A00B337A99D2}"/>
              </a:ext>
            </a:extLst>
          </p:cNvPr>
          <p:cNvSpPr/>
          <p:nvPr/>
        </p:nvSpPr>
        <p:spPr>
          <a:xfrm rot="16200000" flipH="1">
            <a:off x="11763951" y="4209694"/>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AB140FF-BD80-004B-91E2-7DA54CAA007C}"/>
              </a:ext>
            </a:extLst>
          </p:cNvPr>
          <p:cNvSpPr txBox="1"/>
          <p:nvPr/>
        </p:nvSpPr>
        <p:spPr>
          <a:xfrm>
            <a:off x="11854840" y="4214838"/>
            <a:ext cx="24686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U</a:t>
            </a:r>
          </a:p>
        </p:txBody>
      </p:sp>
      <p:sp>
        <p:nvSpPr>
          <p:cNvPr id="13" name="Round Same Side Corner Rectangle 12">
            <a:extLst>
              <a:ext uri="{FF2B5EF4-FFF2-40B4-BE49-F238E27FC236}">
                <a16:creationId xmlns:a16="http://schemas.microsoft.com/office/drawing/2014/main" id="{99A32CA5-7856-6549-AC73-B21A5E6A7A28}"/>
              </a:ext>
            </a:extLst>
          </p:cNvPr>
          <p:cNvSpPr/>
          <p:nvPr/>
        </p:nvSpPr>
        <p:spPr>
          <a:xfrm rot="16200000" flipH="1">
            <a:off x="11763951" y="4604188"/>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339A772-E68C-B347-BAE9-D29FB5A73B9F}"/>
              </a:ext>
            </a:extLst>
          </p:cNvPr>
          <p:cNvSpPr txBox="1"/>
          <p:nvPr/>
        </p:nvSpPr>
        <p:spPr>
          <a:xfrm>
            <a:off x="11930181" y="4609332"/>
            <a:ext cx="96180"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I</a:t>
            </a:r>
          </a:p>
        </p:txBody>
      </p:sp>
      <p:sp>
        <p:nvSpPr>
          <p:cNvPr id="15" name="Round Same Side Corner Rectangle 14">
            <a:extLst>
              <a:ext uri="{FF2B5EF4-FFF2-40B4-BE49-F238E27FC236}">
                <a16:creationId xmlns:a16="http://schemas.microsoft.com/office/drawing/2014/main" id="{A14E954C-F00C-6541-8EFD-625CABA45F0D}"/>
              </a:ext>
            </a:extLst>
          </p:cNvPr>
          <p:cNvSpPr/>
          <p:nvPr/>
        </p:nvSpPr>
        <p:spPr>
          <a:xfrm rot="16200000" flipH="1">
            <a:off x="11763951" y="4998682"/>
            <a:ext cx="371536" cy="493336"/>
          </a:xfrm>
          <a:prstGeom prst="round2SameRect">
            <a:avLst>
              <a:gd name="adj1" fmla="val 47701"/>
              <a:gd name="adj2"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E56B863-F63A-5D4F-9696-DA056B29D214}"/>
              </a:ext>
            </a:extLst>
          </p:cNvPr>
          <p:cNvSpPr txBox="1"/>
          <p:nvPr/>
        </p:nvSpPr>
        <p:spPr>
          <a:xfrm>
            <a:off x="11857245" y="5003826"/>
            <a:ext cx="242053" cy="461665"/>
          </a:xfrm>
          <a:prstGeom prst="rect">
            <a:avLst/>
          </a:prstGeom>
          <a:noFill/>
        </p:spPr>
        <p:txBody>
          <a:bodyPr wrap="none" lIns="0" tIns="0" rIns="0" bIns="0" rtlCol="0">
            <a:spAutoFit/>
          </a:bodyPr>
          <a:lstStyle/>
          <a:p>
            <a:pPr algn="ctr"/>
            <a:r>
              <a:rPr lang="en-US" sz="3000" dirty="0">
                <a:solidFill>
                  <a:schemeClr val="bg1"/>
                </a:solidFill>
                <a:latin typeface="Calibri" panose="020F0502020204030204" pitchFamily="34" charset="0"/>
                <a:ea typeface="Aileron" charset="0"/>
                <a:cs typeface="Calibri" panose="020F0502020204030204" pitchFamily="34" charset="0"/>
              </a:rPr>
              <a:t>D</a:t>
            </a:r>
          </a:p>
        </p:txBody>
      </p:sp>
      <p:sp>
        <p:nvSpPr>
          <p:cNvPr id="17" name="Round Same Side Corner Rectangle 16">
            <a:extLst>
              <a:ext uri="{FF2B5EF4-FFF2-40B4-BE49-F238E27FC236}">
                <a16:creationId xmlns:a16="http://schemas.microsoft.com/office/drawing/2014/main" id="{075DDC15-798A-664E-BACB-33D9B9A4378B}"/>
              </a:ext>
            </a:extLst>
          </p:cNvPr>
          <p:cNvSpPr/>
          <p:nvPr/>
        </p:nvSpPr>
        <p:spPr>
          <a:xfrm rot="16200000" flipH="1">
            <a:off x="11763951" y="5393175"/>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DEC35F-1AAC-EF4A-B87C-338AD323BB04}"/>
              </a:ext>
            </a:extLst>
          </p:cNvPr>
          <p:cNvSpPr txBox="1"/>
          <p:nvPr/>
        </p:nvSpPr>
        <p:spPr>
          <a:xfrm>
            <a:off x="11884496" y="5398319"/>
            <a:ext cx="187551"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E</a:t>
            </a:r>
          </a:p>
        </p:txBody>
      </p:sp>
      <p:sp>
        <p:nvSpPr>
          <p:cNvPr id="19" name="Oval 18">
            <a:extLst>
              <a:ext uri="{FF2B5EF4-FFF2-40B4-BE49-F238E27FC236}">
                <a16:creationId xmlns:a16="http://schemas.microsoft.com/office/drawing/2014/main" id="{3225CC11-B9F0-8441-907C-63DFAB65B03D}"/>
              </a:ext>
            </a:extLst>
          </p:cNvPr>
          <p:cNvSpPr/>
          <p:nvPr/>
        </p:nvSpPr>
        <p:spPr>
          <a:xfrm>
            <a:off x="1819373" y="3929904"/>
            <a:ext cx="1630836" cy="906299"/>
          </a:xfrm>
          <a:prstGeom prst="ellipse">
            <a:avLst/>
          </a:prstGeom>
          <a:solidFill>
            <a:schemeClr val="tx2"/>
          </a:solidFill>
          <a:ln w="635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algn="ctr" defTabSz="914400" fontAlgn="base">
              <a:lnSpc>
                <a:spcPct val="90000"/>
              </a:lnSpc>
              <a:spcBef>
                <a:spcPct val="0"/>
              </a:spcBef>
              <a:spcAft>
                <a:spcPct val="0"/>
              </a:spcAft>
              <a:defRPr/>
            </a:pPr>
            <a:r>
              <a:rPr lang="en-GB" sz="1600" b="1" kern="0">
                <a:solidFill>
                  <a:srgbClr val="FFFFFF"/>
                </a:solidFill>
              </a:rPr>
              <a:t>Psychiatry in</a:t>
            </a:r>
            <a:br>
              <a:rPr lang="en-GB" sz="1600" b="1" kern="0">
                <a:solidFill>
                  <a:srgbClr val="FFFFFF"/>
                </a:solidFill>
              </a:rPr>
            </a:br>
            <a:r>
              <a:rPr lang="en-GB" sz="1600" b="1" kern="0">
                <a:solidFill>
                  <a:srgbClr val="FFFFFF"/>
                </a:solidFill>
              </a:rPr>
              <a:t>oncology</a:t>
            </a:r>
          </a:p>
        </p:txBody>
      </p:sp>
      <p:sp>
        <p:nvSpPr>
          <p:cNvPr id="20" name="Oval 19">
            <a:extLst>
              <a:ext uri="{FF2B5EF4-FFF2-40B4-BE49-F238E27FC236}">
                <a16:creationId xmlns:a16="http://schemas.microsoft.com/office/drawing/2014/main" id="{E4BDBEC1-0703-474A-9DCB-7BF0605AC872}"/>
              </a:ext>
            </a:extLst>
          </p:cNvPr>
          <p:cNvSpPr/>
          <p:nvPr/>
        </p:nvSpPr>
        <p:spPr>
          <a:xfrm>
            <a:off x="4330357" y="3175761"/>
            <a:ext cx="1674518" cy="736364"/>
          </a:xfrm>
          <a:prstGeom prst="ellipse">
            <a:avLst/>
          </a:prstGeom>
          <a:solidFill>
            <a:schemeClr val="tx2"/>
          </a:solidFill>
          <a:ln w="635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algn="ctr" defTabSz="914400" fontAlgn="base">
              <a:lnSpc>
                <a:spcPct val="90000"/>
              </a:lnSpc>
              <a:spcBef>
                <a:spcPct val="0"/>
              </a:spcBef>
              <a:spcAft>
                <a:spcPct val="0"/>
              </a:spcAft>
              <a:defRPr/>
            </a:pPr>
            <a:r>
              <a:rPr lang="en-GB" sz="1600" b="1" kern="0">
                <a:solidFill>
                  <a:srgbClr val="FFFFFF"/>
                </a:solidFill>
              </a:rPr>
              <a:t>Psychologist</a:t>
            </a:r>
          </a:p>
        </p:txBody>
      </p:sp>
      <p:sp>
        <p:nvSpPr>
          <p:cNvPr id="21" name="Oval 20">
            <a:extLst>
              <a:ext uri="{FF2B5EF4-FFF2-40B4-BE49-F238E27FC236}">
                <a16:creationId xmlns:a16="http://schemas.microsoft.com/office/drawing/2014/main" id="{BA0CE944-26FB-A04A-A1C3-9692364DB00E}"/>
              </a:ext>
            </a:extLst>
          </p:cNvPr>
          <p:cNvSpPr/>
          <p:nvPr/>
        </p:nvSpPr>
        <p:spPr>
          <a:xfrm>
            <a:off x="2696428" y="3074385"/>
            <a:ext cx="1551969" cy="855519"/>
          </a:xfrm>
          <a:prstGeom prst="ellipse">
            <a:avLst/>
          </a:prstGeom>
          <a:solidFill>
            <a:schemeClr val="tx2"/>
          </a:solidFill>
          <a:ln w="635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algn="ctr" defTabSz="914400" fontAlgn="base">
              <a:lnSpc>
                <a:spcPct val="90000"/>
              </a:lnSpc>
              <a:spcBef>
                <a:spcPct val="0"/>
              </a:spcBef>
              <a:spcAft>
                <a:spcPct val="0"/>
              </a:spcAft>
              <a:defRPr/>
            </a:pPr>
            <a:r>
              <a:rPr lang="en-GB" sz="1600" b="1" kern="0" dirty="0">
                <a:solidFill>
                  <a:srgbClr val="FFFFFF"/>
                </a:solidFill>
              </a:rPr>
              <a:t>Exercise programmes</a:t>
            </a:r>
          </a:p>
        </p:txBody>
      </p:sp>
      <p:sp>
        <p:nvSpPr>
          <p:cNvPr id="22" name="Oval 21">
            <a:extLst>
              <a:ext uri="{FF2B5EF4-FFF2-40B4-BE49-F238E27FC236}">
                <a16:creationId xmlns:a16="http://schemas.microsoft.com/office/drawing/2014/main" id="{1964E6C4-6523-424F-BB5D-A8BE1ED72CED}"/>
              </a:ext>
            </a:extLst>
          </p:cNvPr>
          <p:cNvSpPr/>
          <p:nvPr/>
        </p:nvSpPr>
        <p:spPr>
          <a:xfrm>
            <a:off x="2552217" y="4917139"/>
            <a:ext cx="1491881" cy="1016323"/>
          </a:xfrm>
          <a:prstGeom prst="ellipse">
            <a:avLst/>
          </a:prstGeom>
          <a:solidFill>
            <a:schemeClr val="tx2"/>
          </a:solidFill>
          <a:ln w="635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algn="ctr" defTabSz="914400" fontAlgn="base">
              <a:lnSpc>
                <a:spcPct val="90000"/>
              </a:lnSpc>
              <a:spcBef>
                <a:spcPct val="0"/>
              </a:spcBef>
              <a:spcAft>
                <a:spcPct val="0"/>
              </a:spcAft>
              <a:defRPr/>
            </a:pPr>
            <a:r>
              <a:rPr lang="en-GB" sz="1600" b="1" kern="0" dirty="0">
                <a:solidFill>
                  <a:srgbClr val="FFFFFF"/>
                </a:solidFill>
              </a:rPr>
              <a:t>Centre for integrative</a:t>
            </a:r>
            <a:br>
              <a:rPr lang="en-GB" sz="1600" b="1" kern="0" dirty="0">
                <a:solidFill>
                  <a:srgbClr val="FFFFFF"/>
                </a:solidFill>
              </a:rPr>
            </a:br>
            <a:r>
              <a:rPr lang="en-GB" sz="1600" b="1" kern="0" dirty="0">
                <a:solidFill>
                  <a:srgbClr val="FFFFFF"/>
                </a:solidFill>
              </a:rPr>
              <a:t>health</a:t>
            </a:r>
          </a:p>
        </p:txBody>
      </p:sp>
      <p:sp>
        <p:nvSpPr>
          <p:cNvPr id="23" name="Oval 22">
            <a:extLst>
              <a:ext uri="{FF2B5EF4-FFF2-40B4-BE49-F238E27FC236}">
                <a16:creationId xmlns:a16="http://schemas.microsoft.com/office/drawing/2014/main" id="{FF58FBAA-9743-5044-8EF3-2077EF9BE5C7}"/>
              </a:ext>
            </a:extLst>
          </p:cNvPr>
          <p:cNvSpPr/>
          <p:nvPr/>
        </p:nvSpPr>
        <p:spPr>
          <a:xfrm>
            <a:off x="4497071" y="5092641"/>
            <a:ext cx="1253778" cy="855519"/>
          </a:xfrm>
          <a:prstGeom prst="ellipse">
            <a:avLst/>
          </a:prstGeom>
          <a:solidFill>
            <a:schemeClr val="tx2"/>
          </a:solidFill>
          <a:ln w="635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algn="ctr" defTabSz="914400" fontAlgn="base">
              <a:lnSpc>
                <a:spcPct val="90000"/>
              </a:lnSpc>
              <a:spcBef>
                <a:spcPct val="0"/>
              </a:spcBef>
              <a:spcAft>
                <a:spcPct val="0"/>
              </a:spcAft>
              <a:defRPr/>
            </a:pPr>
            <a:r>
              <a:rPr lang="en-GB" sz="1600" b="1" kern="0" dirty="0">
                <a:solidFill>
                  <a:srgbClr val="FFFFFF"/>
                </a:solidFill>
              </a:rPr>
              <a:t>Palliative</a:t>
            </a:r>
            <a:br>
              <a:rPr lang="en-GB" sz="1600" b="1" kern="0" dirty="0">
                <a:solidFill>
                  <a:srgbClr val="FFFFFF"/>
                </a:solidFill>
              </a:rPr>
            </a:br>
            <a:r>
              <a:rPr lang="en-GB" sz="1600" b="1" kern="0" dirty="0">
                <a:solidFill>
                  <a:srgbClr val="FFFFFF"/>
                </a:solidFill>
              </a:rPr>
              <a:t>care</a:t>
            </a:r>
          </a:p>
        </p:txBody>
      </p:sp>
      <p:sp>
        <p:nvSpPr>
          <p:cNvPr id="24" name="Oval 23">
            <a:extLst>
              <a:ext uri="{FF2B5EF4-FFF2-40B4-BE49-F238E27FC236}">
                <a16:creationId xmlns:a16="http://schemas.microsoft.com/office/drawing/2014/main" id="{7BBE13AF-CC49-F24B-902E-1FA0418BF305}"/>
              </a:ext>
            </a:extLst>
          </p:cNvPr>
          <p:cNvSpPr/>
          <p:nvPr/>
        </p:nvSpPr>
        <p:spPr>
          <a:xfrm>
            <a:off x="6335297" y="5215190"/>
            <a:ext cx="1253778" cy="855519"/>
          </a:xfrm>
          <a:prstGeom prst="ellipse">
            <a:avLst/>
          </a:prstGeom>
          <a:solidFill>
            <a:schemeClr val="tx2"/>
          </a:solidFill>
          <a:ln w="635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algn="ctr" defTabSz="914400" fontAlgn="base">
              <a:lnSpc>
                <a:spcPct val="90000"/>
              </a:lnSpc>
              <a:spcBef>
                <a:spcPct val="0"/>
              </a:spcBef>
              <a:spcAft>
                <a:spcPct val="0"/>
              </a:spcAft>
              <a:defRPr/>
            </a:pPr>
            <a:r>
              <a:rPr lang="en-GB" sz="1600" b="1" kern="0" dirty="0">
                <a:solidFill>
                  <a:srgbClr val="FFFFFF"/>
                </a:solidFill>
              </a:rPr>
              <a:t>Dietitian</a:t>
            </a:r>
          </a:p>
        </p:txBody>
      </p:sp>
      <p:sp>
        <p:nvSpPr>
          <p:cNvPr id="25" name="Oval 24">
            <a:extLst>
              <a:ext uri="{FF2B5EF4-FFF2-40B4-BE49-F238E27FC236}">
                <a16:creationId xmlns:a16="http://schemas.microsoft.com/office/drawing/2014/main" id="{56F0CC95-9648-D345-9061-B1B1FDF306FB}"/>
              </a:ext>
            </a:extLst>
          </p:cNvPr>
          <p:cNvSpPr/>
          <p:nvPr/>
        </p:nvSpPr>
        <p:spPr>
          <a:xfrm>
            <a:off x="7343966" y="4536460"/>
            <a:ext cx="1253778" cy="855519"/>
          </a:xfrm>
          <a:prstGeom prst="ellipse">
            <a:avLst/>
          </a:prstGeom>
          <a:solidFill>
            <a:schemeClr val="tx2"/>
          </a:solidFill>
          <a:ln w="635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algn="ctr" defTabSz="914400" fontAlgn="base">
              <a:lnSpc>
                <a:spcPct val="90000"/>
              </a:lnSpc>
              <a:spcBef>
                <a:spcPct val="0"/>
              </a:spcBef>
              <a:spcAft>
                <a:spcPct val="0"/>
              </a:spcAft>
              <a:defRPr/>
            </a:pPr>
            <a:r>
              <a:rPr lang="en-GB" sz="1600" b="1" kern="0" dirty="0">
                <a:solidFill>
                  <a:srgbClr val="FFFFFF"/>
                </a:solidFill>
              </a:rPr>
              <a:t>Physical</a:t>
            </a:r>
            <a:br>
              <a:rPr lang="en-GB" sz="1600" b="1" kern="0" dirty="0">
                <a:solidFill>
                  <a:srgbClr val="FFFFFF"/>
                </a:solidFill>
              </a:rPr>
            </a:br>
            <a:r>
              <a:rPr lang="en-GB" sz="1600" b="1" kern="0" dirty="0">
                <a:solidFill>
                  <a:srgbClr val="FFFFFF"/>
                </a:solidFill>
              </a:rPr>
              <a:t>therapy</a:t>
            </a:r>
          </a:p>
        </p:txBody>
      </p:sp>
      <p:sp>
        <p:nvSpPr>
          <p:cNvPr id="26" name="Oval 25">
            <a:extLst>
              <a:ext uri="{FF2B5EF4-FFF2-40B4-BE49-F238E27FC236}">
                <a16:creationId xmlns:a16="http://schemas.microsoft.com/office/drawing/2014/main" id="{31943BD0-4E84-4C4B-B389-A06159B65AA0}"/>
              </a:ext>
            </a:extLst>
          </p:cNvPr>
          <p:cNvSpPr/>
          <p:nvPr/>
        </p:nvSpPr>
        <p:spPr>
          <a:xfrm>
            <a:off x="8626012" y="3047026"/>
            <a:ext cx="1253778" cy="855519"/>
          </a:xfrm>
          <a:prstGeom prst="ellipse">
            <a:avLst/>
          </a:prstGeom>
          <a:solidFill>
            <a:schemeClr val="tx2"/>
          </a:solidFill>
          <a:ln w="635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algn="ctr" defTabSz="914400" fontAlgn="base">
              <a:lnSpc>
                <a:spcPct val="90000"/>
              </a:lnSpc>
              <a:spcBef>
                <a:spcPct val="0"/>
              </a:spcBef>
              <a:spcAft>
                <a:spcPct val="0"/>
              </a:spcAft>
              <a:defRPr/>
            </a:pPr>
            <a:r>
              <a:rPr lang="en-GB" sz="1600" b="1" kern="0" dirty="0">
                <a:solidFill>
                  <a:srgbClr val="FFFFFF"/>
                </a:solidFill>
              </a:rPr>
              <a:t>Visiting</a:t>
            </a:r>
            <a:br>
              <a:rPr lang="en-GB" sz="1600" b="1" kern="0" dirty="0">
                <a:solidFill>
                  <a:srgbClr val="FFFFFF"/>
                </a:solidFill>
              </a:rPr>
            </a:br>
            <a:r>
              <a:rPr lang="en-GB" sz="1600" b="1" kern="0" dirty="0">
                <a:solidFill>
                  <a:srgbClr val="FFFFFF"/>
                </a:solidFill>
              </a:rPr>
              <a:t>nurses</a:t>
            </a:r>
          </a:p>
        </p:txBody>
      </p:sp>
      <p:sp>
        <p:nvSpPr>
          <p:cNvPr id="27" name="Oval 26">
            <a:extLst>
              <a:ext uri="{FF2B5EF4-FFF2-40B4-BE49-F238E27FC236}">
                <a16:creationId xmlns:a16="http://schemas.microsoft.com/office/drawing/2014/main" id="{20E1F783-E606-CC48-8C70-AE3A5E6A0A18}"/>
              </a:ext>
            </a:extLst>
          </p:cNvPr>
          <p:cNvSpPr/>
          <p:nvPr/>
        </p:nvSpPr>
        <p:spPr>
          <a:xfrm>
            <a:off x="6061921" y="2962184"/>
            <a:ext cx="1253778" cy="855519"/>
          </a:xfrm>
          <a:prstGeom prst="ellipse">
            <a:avLst/>
          </a:prstGeom>
          <a:solidFill>
            <a:schemeClr val="tx2"/>
          </a:solidFill>
          <a:ln w="635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algn="ctr" defTabSz="914400" fontAlgn="base">
              <a:lnSpc>
                <a:spcPct val="90000"/>
              </a:lnSpc>
              <a:spcBef>
                <a:spcPct val="0"/>
              </a:spcBef>
              <a:spcAft>
                <a:spcPct val="0"/>
              </a:spcAft>
              <a:defRPr/>
            </a:pPr>
            <a:r>
              <a:rPr lang="en-GB" sz="1600" b="1" kern="0" dirty="0">
                <a:solidFill>
                  <a:srgbClr val="FFFFFF"/>
                </a:solidFill>
              </a:rPr>
              <a:t>Social</a:t>
            </a:r>
            <a:br>
              <a:rPr lang="en-GB" sz="1600" b="1" kern="0" dirty="0">
                <a:solidFill>
                  <a:srgbClr val="FFFFFF"/>
                </a:solidFill>
              </a:rPr>
            </a:br>
            <a:r>
              <a:rPr lang="en-GB" sz="1600" b="1" kern="0" dirty="0">
                <a:solidFill>
                  <a:srgbClr val="FFFFFF"/>
                </a:solidFill>
              </a:rPr>
              <a:t>worker</a:t>
            </a:r>
          </a:p>
        </p:txBody>
      </p:sp>
      <p:sp>
        <p:nvSpPr>
          <p:cNvPr id="28" name="Oval 27">
            <a:extLst>
              <a:ext uri="{FF2B5EF4-FFF2-40B4-BE49-F238E27FC236}">
                <a16:creationId xmlns:a16="http://schemas.microsoft.com/office/drawing/2014/main" id="{F9042CE2-D2D3-4143-A89F-DB011F0DAC75}"/>
              </a:ext>
            </a:extLst>
          </p:cNvPr>
          <p:cNvSpPr/>
          <p:nvPr/>
        </p:nvSpPr>
        <p:spPr>
          <a:xfrm>
            <a:off x="8560534" y="4022616"/>
            <a:ext cx="1630836" cy="906299"/>
          </a:xfrm>
          <a:prstGeom prst="ellipse">
            <a:avLst/>
          </a:prstGeom>
          <a:solidFill>
            <a:schemeClr val="tx2"/>
          </a:solidFill>
          <a:ln w="635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algn="ctr" defTabSz="914400" fontAlgn="base">
              <a:lnSpc>
                <a:spcPct val="90000"/>
              </a:lnSpc>
              <a:spcBef>
                <a:spcPct val="0"/>
              </a:spcBef>
              <a:spcAft>
                <a:spcPct val="0"/>
              </a:spcAft>
              <a:defRPr/>
            </a:pPr>
            <a:r>
              <a:rPr lang="en-GB" sz="1600" b="1" kern="0" dirty="0">
                <a:solidFill>
                  <a:srgbClr val="FFFFFF"/>
                </a:solidFill>
              </a:rPr>
              <a:t>Occupational</a:t>
            </a:r>
            <a:br>
              <a:rPr lang="en-GB" sz="1600" b="1" kern="0" dirty="0">
                <a:solidFill>
                  <a:srgbClr val="FFFFFF"/>
                </a:solidFill>
              </a:rPr>
            </a:br>
            <a:r>
              <a:rPr lang="en-GB" sz="1600" b="1" kern="0" dirty="0">
                <a:solidFill>
                  <a:srgbClr val="FFFFFF"/>
                </a:solidFill>
              </a:rPr>
              <a:t>therapy</a:t>
            </a:r>
          </a:p>
        </p:txBody>
      </p:sp>
      <p:sp>
        <p:nvSpPr>
          <p:cNvPr id="29" name="Oval 28">
            <a:extLst>
              <a:ext uri="{FF2B5EF4-FFF2-40B4-BE49-F238E27FC236}">
                <a16:creationId xmlns:a16="http://schemas.microsoft.com/office/drawing/2014/main" id="{971152BC-8076-B549-854D-A221BA83BDF6}"/>
              </a:ext>
            </a:extLst>
          </p:cNvPr>
          <p:cNvSpPr/>
          <p:nvPr/>
        </p:nvSpPr>
        <p:spPr>
          <a:xfrm>
            <a:off x="8446476" y="5134890"/>
            <a:ext cx="1630836" cy="906299"/>
          </a:xfrm>
          <a:prstGeom prst="ellipse">
            <a:avLst/>
          </a:prstGeom>
          <a:solidFill>
            <a:schemeClr val="tx2"/>
          </a:solidFill>
          <a:ln w="635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algn="ctr" defTabSz="914400" fontAlgn="base">
              <a:lnSpc>
                <a:spcPct val="90000"/>
              </a:lnSpc>
              <a:spcBef>
                <a:spcPct val="0"/>
              </a:spcBef>
              <a:spcAft>
                <a:spcPct val="0"/>
              </a:spcAft>
              <a:defRPr/>
            </a:pPr>
            <a:r>
              <a:rPr lang="en-GB" sz="1600" b="1" kern="0" dirty="0">
                <a:solidFill>
                  <a:srgbClr val="FFFFFF"/>
                </a:solidFill>
              </a:rPr>
              <a:t>Advanced care planning</a:t>
            </a:r>
          </a:p>
        </p:txBody>
      </p:sp>
      <p:sp>
        <p:nvSpPr>
          <p:cNvPr id="31" name="Oval 30">
            <a:extLst>
              <a:ext uri="{FF2B5EF4-FFF2-40B4-BE49-F238E27FC236}">
                <a16:creationId xmlns:a16="http://schemas.microsoft.com/office/drawing/2014/main" id="{160D75A4-5662-0A49-A180-468EB707D52B}"/>
              </a:ext>
            </a:extLst>
          </p:cNvPr>
          <p:cNvSpPr/>
          <p:nvPr/>
        </p:nvSpPr>
        <p:spPr>
          <a:xfrm>
            <a:off x="3585903" y="3881472"/>
            <a:ext cx="1491881" cy="1244903"/>
          </a:xfrm>
          <a:prstGeom prst="ellipse">
            <a:avLst/>
          </a:prstGeom>
          <a:solidFill>
            <a:schemeClr val="tx2"/>
          </a:solidFill>
          <a:ln w="635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algn="ctr" fontAlgn="base">
              <a:lnSpc>
                <a:spcPct val="90000"/>
              </a:lnSpc>
              <a:spcBef>
                <a:spcPct val="0"/>
              </a:spcBef>
              <a:spcAft>
                <a:spcPct val="0"/>
              </a:spcAft>
              <a:defRPr/>
            </a:pPr>
            <a:r>
              <a:rPr lang="en-GB" sz="1600" b="1" kern="0" dirty="0">
                <a:solidFill>
                  <a:srgbClr val="FFFFFF"/>
                </a:solidFill>
              </a:rPr>
              <a:t>Chaplaincy /</a:t>
            </a:r>
            <a:br>
              <a:rPr lang="en-GB" sz="1600" b="1" kern="0" dirty="0">
                <a:solidFill>
                  <a:srgbClr val="FFFFFF"/>
                </a:solidFill>
              </a:rPr>
            </a:br>
            <a:r>
              <a:rPr lang="en-GB" sz="1600" b="1" kern="0" dirty="0">
                <a:solidFill>
                  <a:srgbClr val="FFFFFF"/>
                </a:solidFill>
              </a:rPr>
              <a:t>spiritual</a:t>
            </a:r>
            <a:br>
              <a:rPr lang="en-GB" sz="1600" b="1" kern="0" dirty="0">
                <a:solidFill>
                  <a:srgbClr val="FFFFFF"/>
                </a:solidFill>
              </a:rPr>
            </a:br>
            <a:r>
              <a:rPr lang="en-GB" sz="1600" b="1" kern="0" dirty="0">
                <a:solidFill>
                  <a:srgbClr val="FFFFFF"/>
                </a:solidFill>
              </a:rPr>
              <a:t>support</a:t>
            </a:r>
          </a:p>
        </p:txBody>
      </p:sp>
      <p:sp>
        <p:nvSpPr>
          <p:cNvPr id="32" name="Oval 31">
            <a:extLst>
              <a:ext uri="{FF2B5EF4-FFF2-40B4-BE49-F238E27FC236}">
                <a16:creationId xmlns:a16="http://schemas.microsoft.com/office/drawing/2014/main" id="{DA37814D-0CDD-CE4D-8B61-1149CA09CA5C}"/>
              </a:ext>
            </a:extLst>
          </p:cNvPr>
          <p:cNvSpPr/>
          <p:nvPr/>
        </p:nvSpPr>
        <p:spPr>
          <a:xfrm>
            <a:off x="7195024" y="3519132"/>
            <a:ext cx="1511960" cy="855519"/>
          </a:xfrm>
          <a:prstGeom prst="ellipse">
            <a:avLst/>
          </a:prstGeom>
          <a:solidFill>
            <a:schemeClr val="tx2"/>
          </a:solidFill>
          <a:ln w="6350" cap="flat" cmpd="sng" algn="ctr">
            <a:noFill/>
            <a:prstDash val="solid"/>
          </a:ln>
          <a:effectLst>
            <a:outerShdw blurRad="50800" dist="38100" dir="2700000" algn="tl" rotWithShape="0">
              <a:prstClr val="black">
                <a:alpha val="40000"/>
              </a:prstClr>
            </a:outerShdw>
          </a:effectLst>
        </p:spPr>
        <p:txBody>
          <a:bodyPr lIns="0" tIns="0" rIns="0" bIns="0" rtlCol="0" anchor="ctr"/>
          <a:lstStyle/>
          <a:p>
            <a:pPr algn="ctr" defTabSz="914400" fontAlgn="base">
              <a:lnSpc>
                <a:spcPct val="90000"/>
              </a:lnSpc>
              <a:spcBef>
                <a:spcPct val="0"/>
              </a:spcBef>
              <a:spcAft>
                <a:spcPct val="0"/>
              </a:spcAft>
              <a:defRPr/>
            </a:pPr>
            <a:r>
              <a:rPr lang="en-GB" sz="1600" b="1" kern="0" dirty="0">
                <a:solidFill>
                  <a:srgbClr val="FFFFFF"/>
                </a:solidFill>
              </a:rPr>
              <a:t>Patient</a:t>
            </a:r>
            <a:br>
              <a:rPr lang="en-GB" sz="1600" b="1" kern="0" dirty="0">
                <a:solidFill>
                  <a:srgbClr val="FFFFFF"/>
                </a:solidFill>
              </a:rPr>
            </a:br>
            <a:r>
              <a:rPr lang="en-GB" sz="1600" b="1" kern="0" dirty="0">
                <a:solidFill>
                  <a:srgbClr val="FFFFFF"/>
                </a:solidFill>
              </a:rPr>
              <a:t>associations</a:t>
            </a:r>
          </a:p>
        </p:txBody>
      </p:sp>
      <p:sp>
        <p:nvSpPr>
          <p:cNvPr id="33" name="Oval 32">
            <a:extLst>
              <a:ext uri="{FF2B5EF4-FFF2-40B4-BE49-F238E27FC236}">
                <a16:creationId xmlns:a16="http://schemas.microsoft.com/office/drawing/2014/main" id="{0A4E6316-4219-6444-960D-838E92EF4A85}"/>
              </a:ext>
            </a:extLst>
          </p:cNvPr>
          <p:cNvSpPr/>
          <p:nvPr/>
        </p:nvSpPr>
        <p:spPr>
          <a:xfrm>
            <a:off x="5168379" y="3959588"/>
            <a:ext cx="2115753" cy="1235678"/>
          </a:xfrm>
          <a:prstGeom prst="ellipse">
            <a:avLst/>
          </a:prstGeom>
          <a:solidFill>
            <a:schemeClr val="bg1"/>
          </a:solidFill>
          <a:ln w="19050" cap="flat" cmpd="sng" algn="ctr">
            <a:solidFill>
              <a:schemeClr val="accent1"/>
            </a:solidFill>
            <a:prstDash val="solid"/>
          </a:ln>
          <a:effectLst>
            <a:outerShdw blurRad="50800" dist="38100" dir="2700000" algn="tl" rotWithShape="0">
              <a:prstClr val="black">
                <a:alpha val="40000"/>
              </a:prstClr>
            </a:outerShdw>
          </a:effectLst>
        </p:spPr>
        <p:txBody>
          <a:bodyPr lIns="0" tIns="0" rIns="0" bIns="0" rtlCol="0" anchor="ctr"/>
          <a:lstStyle/>
          <a:p>
            <a:pPr algn="ctr" defTabSz="914400" fontAlgn="base">
              <a:lnSpc>
                <a:spcPct val="90000"/>
              </a:lnSpc>
              <a:spcBef>
                <a:spcPct val="0"/>
              </a:spcBef>
              <a:spcAft>
                <a:spcPct val="0"/>
              </a:spcAft>
              <a:defRPr/>
            </a:pPr>
            <a:r>
              <a:rPr lang="en-GB" sz="2800" b="1" kern="0" dirty="0">
                <a:solidFill>
                  <a:schemeClr val="accent1"/>
                </a:solidFill>
              </a:rPr>
              <a:t>Beyond the drugs</a:t>
            </a:r>
          </a:p>
        </p:txBody>
      </p:sp>
    </p:spTree>
    <p:extLst>
      <p:ext uri="{BB962C8B-B14F-4D97-AF65-F5344CB8AC3E}">
        <p14:creationId xmlns:p14="http://schemas.microsoft.com/office/powerpoint/2010/main" val="100455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CE9EA6A1-ABA1-DE4B-9A85-2DAF3EE4A810}"/>
              </a:ext>
            </a:extLst>
          </p:cNvPr>
          <p:cNvSpPr>
            <a:spLocks noGrp="1"/>
          </p:cNvSpPr>
          <p:nvPr>
            <p:ph sz="quarter" idx="12"/>
          </p:nvPr>
        </p:nvSpPr>
        <p:spPr/>
        <p:txBody>
          <a:bodyPr/>
          <a:lstStyle/>
          <a:p>
            <a:r>
              <a:rPr lang="en-GB" dirty="0"/>
              <a:t>What </a:t>
            </a:r>
            <a:r>
              <a:rPr lang="en-GB" b="1" dirty="0">
                <a:solidFill>
                  <a:schemeClr val="accent1"/>
                </a:solidFill>
              </a:rPr>
              <a:t>options</a:t>
            </a:r>
            <a:r>
              <a:rPr lang="en-GB" dirty="0"/>
              <a:t> the patient has beyond the drugs</a:t>
            </a:r>
          </a:p>
          <a:p>
            <a:pPr lvl="1"/>
            <a:r>
              <a:rPr lang="en-GB" dirty="0"/>
              <a:t>Including the importance of maintaining a </a:t>
            </a:r>
            <a:r>
              <a:rPr lang="en-GB" b="1" dirty="0">
                <a:solidFill>
                  <a:schemeClr val="accent1"/>
                </a:solidFill>
              </a:rPr>
              <a:t>healthy lifestyle</a:t>
            </a:r>
          </a:p>
          <a:p>
            <a:r>
              <a:rPr lang="en-GB" dirty="0"/>
              <a:t>How the patient can access this support, helping patients to </a:t>
            </a:r>
            <a:r>
              <a:rPr lang="en-GB" b="1" dirty="0">
                <a:solidFill>
                  <a:schemeClr val="accent1"/>
                </a:solidFill>
              </a:rPr>
              <a:t>navigate the </a:t>
            </a:r>
            <a:br>
              <a:rPr lang="en-GB" b="1" dirty="0">
                <a:solidFill>
                  <a:schemeClr val="accent1"/>
                </a:solidFill>
              </a:rPr>
            </a:br>
            <a:r>
              <a:rPr lang="en-GB" b="1" dirty="0">
                <a:solidFill>
                  <a:schemeClr val="accent1"/>
                </a:solidFill>
              </a:rPr>
              <a:t>healthcare system</a:t>
            </a:r>
          </a:p>
          <a:p>
            <a:r>
              <a:rPr lang="en-GB" dirty="0"/>
              <a:t>That you can </a:t>
            </a:r>
            <a:r>
              <a:rPr lang="en-GB" b="1" dirty="0">
                <a:solidFill>
                  <a:schemeClr val="accent1"/>
                </a:solidFill>
              </a:rPr>
              <a:t>guide </a:t>
            </a:r>
            <a:r>
              <a:rPr lang="en-GB" dirty="0"/>
              <a:t>patients in dealing with </a:t>
            </a:r>
            <a:r>
              <a:rPr lang="en-GB" b="1" dirty="0">
                <a:solidFill>
                  <a:schemeClr val="accent1"/>
                </a:solidFill>
              </a:rPr>
              <a:t>other issues</a:t>
            </a:r>
            <a:r>
              <a:rPr lang="en-GB" dirty="0"/>
              <a:t>, such as social or financial issues</a:t>
            </a:r>
          </a:p>
          <a:p>
            <a:pPr lvl="1"/>
            <a:r>
              <a:rPr lang="en-GB" dirty="0"/>
              <a:t>The patient is not alone: there is a network of people to help the patient and the carer</a:t>
            </a:r>
          </a:p>
          <a:p>
            <a:r>
              <a:rPr lang="en-GB" dirty="0"/>
              <a:t>Make sure the patient is aware of the support options available, even if they are </a:t>
            </a:r>
            <a:br>
              <a:rPr lang="en-GB" dirty="0"/>
            </a:br>
            <a:r>
              <a:rPr lang="en-GB" b="1" dirty="0">
                <a:solidFill>
                  <a:schemeClr val="accent1"/>
                </a:solidFill>
              </a:rPr>
              <a:t>not directly relevant </a:t>
            </a:r>
            <a:r>
              <a:rPr lang="en-GB" dirty="0"/>
              <a:t>at this time</a:t>
            </a:r>
          </a:p>
          <a:p>
            <a:r>
              <a:rPr lang="en-GB" dirty="0"/>
              <a:t>Be aware of emotional fatigue on the part of </a:t>
            </a:r>
            <a:r>
              <a:rPr lang="en-GB" b="1" dirty="0">
                <a:solidFill>
                  <a:schemeClr val="accent1"/>
                </a:solidFill>
              </a:rPr>
              <a:t>carers</a:t>
            </a:r>
            <a:r>
              <a:rPr lang="en-GB" dirty="0"/>
              <a:t>, so you can direct them to </a:t>
            </a:r>
            <a:br>
              <a:rPr lang="en-GB" dirty="0"/>
            </a:br>
            <a:r>
              <a:rPr lang="en-GB" dirty="0"/>
              <a:t>additional support</a:t>
            </a:r>
          </a:p>
          <a:p>
            <a:pPr lvl="1"/>
            <a:r>
              <a:rPr lang="en-GB" dirty="0"/>
              <a:t>There are specific support services for carers, including respite programs and social-worker </a:t>
            </a:r>
            <a:br>
              <a:rPr lang="en-GB" dirty="0"/>
            </a:br>
            <a:r>
              <a:rPr lang="en-GB" dirty="0"/>
              <a:t>sessions for family members</a:t>
            </a:r>
          </a:p>
          <a:p>
            <a:endParaRPr lang="en-GB" dirty="0"/>
          </a:p>
        </p:txBody>
      </p:sp>
      <p:sp>
        <p:nvSpPr>
          <p:cNvPr id="3" name="Title 2">
            <a:extLst>
              <a:ext uri="{FF2B5EF4-FFF2-40B4-BE49-F238E27FC236}">
                <a16:creationId xmlns:a16="http://schemas.microsoft.com/office/drawing/2014/main" id="{229A5940-1472-7545-ACAA-23BFBFE39DA8}"/>
              </a:ext>
            </a:extLst>
          </p:cNvPr>
          <p:cNvSpPr>
            <a:spLocks noGrp="1"/>
          </p:cNvSpPr>
          <p:nvPr>
            <p:ph type="title"/>
          </p:nvPr>
        </p:nvSpPr>
        <p:spPr/>
        <p:txBody>
          <a:bodyPr/>
          <a:lstStyle/>
          <a:p>
            <a:r>
              <a:rPr lang="en-US" dirty="0"/>
              <a:t>What needs to be</a:t>
            </a:r>
            <a:br>
              <a:rPr lang="en-US" dirty="0"/>
            </a:br>
            <a:r>
              <a:rPr lang="en-US" dirty="0">
                <a:solidFill>
                  <a:schemeClr val="accent1"/>
                </a:solidFill>
              </a:rPr>
              <a:t>explained to the patient</a:t>
            </a:r>
          </a:p>
        </p:txBody>
      </p:sp>
      <p:sp>
        <p:nvSpPr>
          <p:cNvPr id="2" name="Slide Number Placeholder 1">
            <a:extLst>
              <a:ext uri="{FF2B5EF4-FFF2-40B4-BE49-F238E27FC236}">
                <a16:creationId xmlns:a16="http://schemas.microsoft.com/office/drawing/2014/main" id="{535406D6-EB94-4468-BE2F-BC7AC54EBC1E}"/>
              </a:ext>
            </a:extLst>
          </p:cNvPr>
          <p:cNvSpPr>
            <a:spLocks noGrp="1"/>
          </p:cNvSpPr>
          <p:nvPr>
            <p:ph type="sldNum" sz="quarter" idx="4"/>
          </p:nvPr>
        </p:nvSpPr>
        <p:spPr/>
        <p:txBody>
          <a:bodyPr/>
          <a:lstStyle/>
          <a:p>
            <a:fld id="{ED2A3D53-9E8C-4B52-B905-9AB47CA98362}" type="slidenum">
              <a:rPr lang="en-US" smtClean="0"/>
              <a:t>8</a:t>
            </a:fld>
            <a:endParaRPr lang="en-US"/>
          </a:p>
        </p:txBody>
      </p:sp>
      <p:sp>
        <p:nvSpPr>
          <p:cNvPr id="7" name="Round Same Side Corner Rectangle 6">
            <a:extLst>
              <a:ext uri="{FF2B5EF4-FFF2-40B4-BE49-F238E27FC236}">
                <a16:creationId xmlns:a16="http://schemas.microsoft.com/office/drawing/2014/main" id="{A01E6599-9D53-7642-8C08-C493A41FD529}"/>
              </a:ext>
            </a:extLst>
          </p:cNvPr>
          <p:cNvSpPr/>
          <p:nvPr/>
        </p:nvSpPr>
        <p:spPr>
          <a:xfrm rot="16200000" flipH="1">
            <a:off x="11763951" y="3815200"/>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1B2BF1E-496B-694B-A0BF-4AB166223933}"/>
              </a:ext>
            </a:extLst>
          </p:cNvPr>
          <p:cNvSpPr txBox="1"/>
          <p:nvPr/>
        </p:nvSpPr>
        <p:spPr>
          <a:xfrm>
            <a:off x="11857245" y="3820344"/>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G</a:t>
            </a:r>
          </a:p>
        </p:txBody>
      </p:sp>
      <p:sp>
        <p:nvSpPr>
          <p:cNvPr id="9" name="Round Same Side Corner Rectangle 8">
            <a:extLst>
              <a:ext uri="{FF2B5EF4-FFF2-40B4-BE49-F238E27FC236}">
                <a16:creationId xmlns:a16="http://schemas.microsoft.com/office/drawing/2014/main" id="{8DE77751-8FAE-4049-86E7-09583E5A71FA}"/>
              </a:ext>
            </a:extLst>
          </p:cNvPr>
          <p:cNvSpPr/>
          <p:nvPr/>
        </p:nvSpPr>
        <p:spPr>
          <a:xfrm rot="16200000" flipH="1">
            <a:off x="11763951" y="4209694"/>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95EFA48-B18D-1542-B0D3-3A679D8AF208}"/>
              </a:ext>
            </a:extLst>
          </p:cNvPr>
          <p:cNvSpPr txBox="1"/>
          <p:nvPr/>
        </p:nvSpPr>
        <p:spPr>
          <a:xfrm>
            <a:off x="11854840" y="4214838"/>
            <a:ext cx="24686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U</a:t>
            </a:r>
          </a:p>
        </p:txBody>
      </p:sp>
      <p:sp>
        <p:nvSpPr>
          <p:cNvPr id="11" name="Round Same Side Corner Rectangle 10">
            <a:extLst>
              <a:ext uri="{FF2B5EF4-FFF2-40B4-BE49-F238E27FC236}">
                <a16:creationId xmlns:a16="http://schemas.microsoft.com/office/drawing/2014/main" id="{C9947150-AF59-ED47-B221-E25FF395730E}"/>
              </a:ext>
            </a:extLst>
          </p:cNvPr>
          <p:cNvSpPr/>
          <p:nvPr/>
        </p:nvSpPr>
        <p:spPr>
          <a:xfrm rot="16200000" flipH="1">
            <a:off x="11763951" y="4604188"/>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457B623-8E20-B042-BAC9-B2AD9B7F8DB7}"/>
              </a:ext>
            </a:extLst>
          </p:cNvPr>
          <p:cNvSpPr txBox="1"/>
          <p:nvPr/>
        </p:nvSpPr>
        <p:spPr>
          <a:xfrm>
            <a:off x="11930181" y="4609332"/>
            <a:ext cx="96180"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I</a:t>
            </a:r>
          </a:p>
        </p:txBody>
      </p:sp>
      <p:sp>
        <p:nvSpPr>
          <p:cNvPr id="13" name="Round Same Side Corner Rectangle 12">
            <a:extLst>
              <a:ext uri="{FF2B5EF4-FFF2-40B4-BE49-F238E27FC236}">
                <a16:creationId xmlns:a16="http://schemas.microsoft.com/office/drawing/2014/main" id="{FF9B46BC-6919-A24F-A19C-7F0DFFA16755}"/>
              </a:ext>
            </a:extLst>
          </p:cNvPr>
          <p:cNvSpPr/>
          <p:nvPr/>
        </p:nvSpPr>
        <p:spPr>
          <a:xfrm rot="16200000" flipH="1">
            <a:off x="11763951" y="4998682"/>
            <a:ext cx="371536" cy="493336"/>
          </a:xfrm>
          <a:prstGeom prst="round2SameRect">
            <a:avLst>
              <a:gd name="adj1" fmla="val 47701"/>
              <a:gd name="adj2"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550CF88-C774-B84B-8098-97DE5A8EDBAA}"/>
              </a:ext>
            </a:extLst>
          </p:cNvPr>
          <p:cNvSpPr txBox="1"/>
          <p:nvPr/>
        </p:nvSpPr>
        <p:spPr>
          <a:xfrm>
            <a:off x="11857245" y="5003826"/>
            <a:ext cx="242053" cy="461665"/>
          </a:xfrm>
          <a:prstGeom prst="rect">
            <a:avLst/>
          </a:prstGeom>
          <a:noFill/>
        </p:spPr>
        <p:txBody>
          <a:bodyPr wrap="none" lIns="0" tIns="0" rIns="0" bIns="0" rtlCol="0">
            <a:spAutoFit/>
          </a:bodyPr>
          <a:lstStyle/>
          <a:p>
            <a:pPr algn="ctr"/>
            <a:r>
              <a:rPr lang="en-US" sz="3000" dirty="0">
                <a:solidFill>
                  <a:schemeClr val="bg1"/>
                </a:solidFill>
                <a:latin typeface="Calibri" panose="020F0502020204030204" pitchFamily="34" charset="0"/>
                <a:ea typeface="Aileron" charset="0"/>
                <a:cs typeface="Calibri" panose="020F0502020204030204" pitchFamily="34" charset="0"/>
              </a:rPr>
              <a:t>D</a:t>
            </a:r>
          </a:p>
        </p:txBody>
      </p:sp>
      <p:sp>
        <p:nvSpPr>
          <p:cNvPr id="15" name="Round Same Side Corner Rectangle 14">
            <a:extLst>
              <a:ext uri="{FF2B5EF4-FFF2-40B4-BE49-F238E27FC236}">
                <a16:creationId xmlns:a16="http://schemas.microsoft.com/office/drawing/2014/main" id="{FB0A72F7-BE33-D545-8AFD-8ECDBF195EAB}"/>
              </a:ext>
            </a:extLst>
          </p:cNvPr>
          <p:cNvSpPr/>
          <p:nvPr/>
        </p:nvSpPr>
        <p:spPr>
          <a:xfrm rot="16200000" flipH="1">
            <a:off x="11763951" y="5393175"/>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E461B8D-1A58-F145-A98A-856AD3CDA058}"/>
              </a:ext>
            </a:extLst>
          </p:cNvPr>
          <p:cNvSpPr txBox="1"/>
          <p:nvPr/>
        </p:nvSpPr>
        <p:spPr>
          <a:xfrm>
            <a:off x="11884496" y="5398319"/>
            <a:ext cx="187551"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E</a:t>
            </a:r>
          </a:p>
        </p:txBody>
      </p:sp>
      <p:pic>
        <p:nvPicPr>
          <p:cNvPr id="22" name="Graphic 21" descr="Single gear">
            <a:extLst>
              <a:ext uri="{FF2B5EF4-FFF2-40B4-BE49-F238E27FC236}">
                <a16:creationId xmlns:a16="http://schemas.microsoft.com/office/drawing/2014/main" id="{E58A32D4-9594-3E40-AE8D-8C98D5E49D6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3716" y="2136424"/>
            <a:ext cx="780487" cy="780487"/>
          </a:xfrm>
          <a:prstGeom prst="rect">
            <a:avLst/>
          </a:prstGeom>
        </p:spPr>
      </p:pic>
      <p:pic>
        <p:nvPicPr>
          <p:cNvPr id="24" name="Graphic 23" descr="Telephone">
            <a:extLst>
              <a:ext uri="{FF2B5EF4-FFF2-40B4-BE49-F238E27FC236}">
                <a16:creationId xmlns:a16="http://schemas.microsoft.com/office/drawing/2014/main" id="{BE338EC7-307B-714E-937C-449BB95243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05436" y="3679037"/>
            <a:ext cx="846474" cy="846474"/>
          </a:xfrm>
          <a:prstGeom prst="rect">
            <a:avLst/>
          </a:prstGeom>
        </p:spPr>
      </p:pic>
      <p:pic>
        <p:nvPicPr>
          <p:cNvPr id="26" name="Graphic 25" descr="Neutral face with no fill">
            <a:extLst>
              <a:ext uri="{FF2B5EF4-FFF2-40B4-BE49-F238E27FC236}">
                <a16:creationId xmlns:a16="http://schemas.microsoft.com/office/drawing/2014/main" id="{418B140B-0E06-454B-B704-2A3ED11030D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33715" y="4568147"/>
            <a:ext cx="780487" cy="780487"/>
          </a:xfrm>
          <a:prstGeom prst="rect">
            <a:avLst/>
          </a:prstGeom>
        </p:spPr>
      </p:pic>
      <p:grpSp>
        <p:nvGrpSpPr>
          <p:cNvPr id="29" name="Graphic 27" descr="Fruit bowl">
            <a:extLst>
              <a:ext uri="{FF2B5EF4-FFF2-40B4-BE49-F238E27FC236}">
                <a16:creationId xmlns:a16="http://schemas.microsoft.com/office/drawing/2014/main" id="{67D32023-4E28-E54D-B1D3-AF7342DD9C6B}"/>
              </a:ext>
            </a:extLst>
          </p:cNvPr>
          <p:cNvGrpSpPr/>
          <p:nvPr/>
        </p:nvGrpSpPr>
        <p:grpSpPr>
          <a:xfrm>
            <a:off x="10370599" y="1425600"/>
            <a:ext cx="668188" cy="668188"/>
            <a:chOff x="10370599" y="1425600"/>
            <a:chExt cx="668188" cy="668188"/>
          </a:xfrm>
        </p:grpSpPr>
        <p:sp>
          <p:nvSpPr>
            <p:cNvPr id="30" name="Freeform 29">
              <a:extLst>
                <a:ext uri="{FF2B5EF4-FFF2-40B4-BE49-F238E27FC236}">
                  <a16:creationId xmlns:a16="http://schemas.microsoft.com/office/drawing/2014/main" id="{127B01D5-14D2-9F45-8D9F-6E5AA45B280B}"/>
                </a:ext>
              </a:extLst>
            </p:cNvPr>
            <p:cNvSpPr/>
            <p:nvPr/>
          </p:nvSpPr>
          <p:spPr>
            <a:xfrm>
              <a:off x="10526879" y="2027339"/>
              <a:ext cx="361935" cy="34801"/>
            </a:xfrm>
            <a:custGeom>
              <a:avLst/>
              <a:gdLst>
                <a:gd name="connsiteX0" fmla="*/ 31648 w 361935"/>
                <a:gd name="connsiteY0" fmla="*/ 31648 h 34801"/>
                <a:gd name="connsiteX1" fmla="*/ 330940 w 361935"/>
                <a:gd name="connsiteY1" fmla="*/ 31648 h 34801"/>
                <a:gd name="connsiteX2" fmla="*/ 358781 w 361935"/>
                <a:gd name="connsiteY2" fmla="*/ 3806 h 34801"/>
                <a:gd name="connsiteX3" fmla="*/ 3806 w 361935"/>
                <a:gd name="connsiteY3" fmla="*/ 3806 h 34801"/>
                <a:gd name="connsiteX4" fmla="*/ 31648 w 361935"/>
                <a:gd name="connsiteY4" fmla="*/ 31648 h 34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35" h="34801">
                  <a:moveTo>
                    <a:pt x="31648" y="31648"/>
                  </a:moveTo>
                  <a:lnTo>
                    <a:pt x="330940" y="31648"/>
                  </a:lnTo>
                  <a:cubicBezTo>
                    <a:pt x="346316" y="31648"/>
                    <a:pt x="358781" y="19182"/>
                    <a:pt x="358781" y="3806"/>
                  </a:cubicBezTo>
                  <a:lnTo>
                    <a:pt x="3806" y="3806"/>
                  </a:lnTo>
                  <a:cubicBezTo>
                    <a:pt x="3806" y="19182"/>
                    <a:pt x="16272" y="31648"/>
                    <a:pt x="31648" y="31648"/>
                  </a:cubicBezTo>
                  <a:close/>
                </a:path>
              </a:pathLst>
            </a:custGeom>
            <a:solidFill>
              <a:schemeClr val="accent2"/>
            </a:solidFill>
            <a:ln w="694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2A8FFB13-29D9-2B46-8F16-F80DFDB1A7C5}"/>
                </a:ext>
              </a:extLst>
            </p:cNvPr>
            <p:cNvSpPr/>
            <p:nvPr/>
          </p:nvSpPr>
          <p:spPr>
            <a:xfrm>
              <a:off x="10446279" y="1494529"/>
              <a:ext cx="250571" cy="292332"/>
            </a:xfrm>
            <a:custGeom>
              <a:avLst/>
              <a:gdLst>
                <a:gd name="connsiteX0" fmla="*/ 229946 w 250570"/>
                <a:gd name="connsiteY0" fmla="*/ 228972 h 292332"/>
                <a:gd name="connsiteX1" fmla="*/ 162223 w 250570"/>
                <a:gd name="connsiteY1" fmla="*/ 157350 h 292332"/>
                <a:gd name="connsiteX2" fmla="*/ 74384 w 250570"/>
                <a:gd name="connsiteY2" fmla="*/ 63317 h 292332"/>
                <a:gd name="connsiteX3" fmla="*/ 70695 w 250570"/>
                <a:gd name="connsiteY3" fmla="*/ 64709 h 292332"/>
                <a:gd name="connsiteX4" fmla="*/ 99580 w 250570"/>
                <a:gd name="connsiteY4" fmla="*/ 17727 h 292332"/>
                <a:gd name="connsiteX5" fmla="*/ 89070 w 250570"/>
                <a:gd name="connsiteY5" fmla="*/ 3806 h 292332"/>
                <a:gd name="connsiteX6" fmla="*/ 60254 w 250570"/>
                <a:gd name="connsiteY6" fmla="*/ 40766 h 292332"/>
                <a:gd name="connsiteX7" fmla="*/ 45568 w 250570"/>
                <a:gd name="connsiteY7" fmla="*/ 17797 h 292332"/>
                <a:gd name="connsiteX8" fmla="*/ 3806 w 250570"/>
                <a:gd name="connsiteY8" fmla="*/ 8539 h 292332"/>
                <a:gd name="connsiteX9" fmla="*/ 21694 w 250570"/>
                <a:gd name="connsiteY9" fmla="*/ 47517 h 292332"/>
                <a:gd name="connsiteX10" fmla="*/ 54547 w 250570"/>
                <a:gd name="connsiteY10" fmla="*/ 57470 h 292332"/>
                <a:gd name="connsiteX11" fmla="*/ 52459 w 250570"/>
                <a:gd name="connsiteY11" fmla="*/ 70904 h 292332"/>
                <a:gd name="connsiteX12" fmla="*/ 45499 w 250570"/>
                <a:gd name="connsiteY12" fmla="*/ 72226 h 292332"/>
                <a:gd name="connsiteX13" fmla="*/ 26288 w 250570"/>
                <a:gd name="connsiteY13" fmla="*/ 199599 h 292332"/>
                <a:gd name="connsiteX14" fmla="*/ 11463 w 250570"/>
                <a:gd name="connsiteY14" fmla="*/ 264191 h 292332"/>
                <a:gd name="connsiteX15" fmla="*/ 49048 w 250570"/>
                <a:gd name="connsiteY15" fmla="*/ 273935 h 292332"/>
                <a:gd name="connsiteX16" fmla="*/ 50092 w 250570"/>
                <a:gd name="connsiteY16" fmla="*/ 273935 h 292332"/>
                <a:gd name="connsiteX17" fmla="*/ 60394 w 250570"/>
                <a:gd name="connsiteY17" fmla="*/ 275954 h 292332"/>
                <a:gd name="connsiteX18" fmla="*/ 62412 w 250570"/>
                <a:gd name="connsiteY18" fmla="*/ 276371 h 292332"/>
                <a:gd name="connsiteX19" fmla="*/ 73340 w 250570"/>
                <a:gd name="connsiteY19" fmla="*/ 278251 h 292332"/>
                <a:gd name="connsiteX20" fmla="*/ 75637 w 250570"/>
                <a:gd name="connsiteY20" fmla="*/ 278668 h 292332"/>
                <a:gd name="connsiteX21" fmla="*/ 87469 w 250570"/>
                <a:gd name="connsiteY21" fmla="*/ 280548 h 292332"/>
                <a:gd name="connsiteX22" fmla="*/ 89488 w 250570"/>
                <a:gd name="connsiteY22" fmla="*/ 280548 h 292332"/>
                <a:gd name="connsiteX23" fmla="*/ 102573 w 250570"/>
                <a:gd name="connsiteY23" fmla="*/ 282427 h 292332"/>
                <a:gd name="connsiteX24" fmla="*/ 103895 w 250570"/>
                <a:gd name="connsiteY24" fmla="*/ 282427 h 292332"/>
                <a:gd name="connsiteX25" fmla="*/ 250549 w 250570"/>
                <a:gd name="connsiteY25" fmla="*/ 291614 h 292332"/>
                <a:gd name="connsiteX26" fmla="*/ 250549 w 250570"/>
                <a:gd name="connsiteY26" fmla="*/ 291614 h 292332"/>
                <a:gd name="connsiteX27" fmla="*/ 229946 w 250570"/>
                <a:gd name="connsiteY27" fmla="*/ 228972 h 29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0570" h="292332">
                  <a:moveTo>
                    <a:pt x="229946" y="228972"/>
                  </a:moveTo>
                  <a:cubicBezTo>
                    <a:pt x="214146" y="199530"/>
                    <a:pt x="190481" y="182825"/>
                    <a:pt x="162223" y="157350"/>
                  </a:cubicBezTo>
                  <a:cubicBezTo>
                    <a:pt x="129161" y="125960"/>
                    <a:pt x="112248" y="51345"/>
                    <a:pt x="74384" y="63317"/>
                  </a:cubicBezTo>
                  <a:cubicBezTo>
                    <a:pt x="73124" y="63696"/>
                    <a:pt x="71891" y="64161"/>
                    <a:pt x="70695" y="64709"/>
                  </a:cubicBezTo>
                  <a:cubicBezTo>
                    <a:pt x="74973" y="46330"/>
                    <a:pt x="85112" y="29841"/>
                    <a:pt x="99580" y="17727"/>
                  </a:cubicBezTo>
                  <a:lnTo>
                    <a:pt x="89070" y="3806"/>
                  </a:lnTo>
                  <a:cubicBezTo>
                    <a:pt x="76856" y="13850"/>
                    <a:pt x="67016" y="26471"/>
                    <a:pt x="60254" y="40766"/>
                  </a:cubicBezTo>
                  <a:cubicBezTo>
                    <a:pt x="57644" y="31868"/>
                    <a:pt x="52549" y="23899"/>
                    <a:pt x="45568" y="17797"/>
                  </a:cubicBezTo>
                  <a:cubicBezTo>
                    <a:pt x="29211" y="4363"/>
                    <a:pt x="3806" y="8539"/>
                    <a:pt x="3806" y="8539"/>
                  </a:cubicBezTo>
                  <a:cubicBezTo>
                    <a:pt x="3806" y="8539"/>
                    <a:pt x="5059" y="34153"/>
                    <a:pt x="21694" y="47517"/>
                  </a:cubicBezTo>
                  <a:cubicBezTo>
                    <a:pt x="31159" y="54546"/>
                    <a:pt x="42773" y="58064"/>
                    <a:pt x="54547" y="57470"/>
                  </a:cubicBezTo>
                  <a:cubicBezTo>
                    <a:pt x="53520" y="61890"/>
                    <a:pt x="52821" y="66380"/>
                    <a:pt x="52459" y="70904"/>
                  </a:cubicBezTo>
                  <a:cubicBezTo>
                    <a:pt x="50091" y="71036"/>
                    <a:pt x="47750" y="71481"/>
                    <a:pt x="45499" y="72226"/>
                  </a:cubicBezTo>
                  <a:cubicBezTo>
                    <a:pt x="2136" y="85659"/>
                    <a:pt x="35754" y="154984"/>
                    <a:pt x="26288" y="199599"/>
                  </a:cubicBezTo>
                  <a:cubicBezTo>
                    <a:pt x="20266" y="220867"/>
                    <a:pt x="15318" y="242425"/>
                    <a:pt x="11463" y="264191"/>
                  </a:cubicBezTo>
                  <a:cubicBezTo>
                    <a:pt x="23811" y="268099"/>
                    <a:pt x="36357" y="271352"/>
                    <a:pt x="49048" y="273935"/>
                  </a:cubicBezTo>
                  <a:lnTo>
                    <a:pt x="50092" y="273935"/>
                  </a:lnTo>
                  <a:lnTo>
                    <a:pt x="60394" y="275954"/>
                  </a:lnTo>
                  <a:lnTo>
                    <a:pt x="62412" y="276371"/>
                  </a:lnTo>
                  <a:lnTo>
                    <a:pt x="73340" y="278251"/>
                  </a:lnTo>
                  <a:lnTo>
                    <a:pt x="75637" y="278668"/>
                  </a:lnTo>
                  <a:lnTo>
                    <a:pt x="87469" y="280548"/>
                  </a:lnTo>
                  <a:lnTo>
                    <a:pt x="89488" y="280548"/>
                  </a:lnTo>
                  <a:lnTo>
                    <a:pt x="102573" y="282427"/>
                  </a:lnTo>
                  <a:lnTo>
                    <a:pt x="103895" y="282427"/>
                  </a:lnTo>
                  <a:cubicBezTo>
                    <a:pt x="152544" y="288509"/>
                    <a:pt x="201522" y="291578"/>
                    <a:pt x="250549" y="291614"/>
                  </a:cubicBezTo>
                  <a:lnTo>
                    <a:pt x="250549" y="291614"/>
                  </a:lnTo>
                  <a:cubicBezTo>
                    <a:pt x="248063" y="269539"/>
                    <a:pt x="241049" y="248214"/>
                    <a:pt x="229946" y="228972"/>
                  </a:cubicBezTo>
                  <a:close/>
                </a:path>
              </a:pathLst>
            </a:custGeom>
            <a:solidFill>
              <a:schemeClr val="accent4">
                <a:lumMod val="50000"/>
              </a:schemeClr>
            </a:solidFill>
            <a:ln w="694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50E98FC-B27D-8F42-9043-CB9295B63C52}"/>
                </a:ext>
              </a:extLst>
            </p:cNvPr>
            <p:cNvSpPr/>
            <p:nvPr/>
          </p:nvSpPr>
          <p:spPr>
            <a:xfrm>
              <a:off x="10960923" y="1760551"/>
              <a:ext cx="6960" cy="6960"/>
            </a:xfrm>
            <a:custGeom>
              <a:avLst/>
              <a:gdLst>
                <a:gd name="connsiteX0" fmla="*/ 5895 w 6960"/>
                <a:gd name="connsiteY0" fmla="*/ 7356 h 6960"/>
                <a:gd name="connsiteX1" fmla="*/ 4363 w 6960"/>
                <a:gd name="connsiteY1" fmla="*/ 3806 h 6960"/>
                <a:gd name="connsiteX2" fmla="*/ 4363 w 6960"/>
                <a:gd name="connsiteY2" fmla="*/ 5825 h 6960"/>
                <a:gd name="connsiteX3" fmla="*/ 3806 w 6960"/>
                <a:gd name="connsiteY3" fmla="*/ 8261 h 6960"/>
                <a:gd name="connsiteX4" fmla="*/ 6034 w 6960"/>
                <a:gd name="connsiteY4" fmla="*/ 7426 h 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0" h="6960">
                  <a:moveTo>
                    <a:pt x="5895" y="7356"/>
                  </a:moveTo>
                  <a:lnTo>
                    <a:pt x="4363" y="3806"/>
                  </a:lnTo>
                  <a:cubicBezTo>
                    <a:pt x="4397" y="4479"/>
                    <a:pt x="4397" y="5153"/>
                    <a:pt x="4363" y="5825"/>
                  </a:cubicBezTo>
                  <a:cubicBezTo>
                    <a:pt x="4363" y="6660"/>
                    <a:pt x="4015" y="7426"/>
                    <a:pt x="3806" y="8261"/>
                  </a:cubicBezTo>
                  <a:lnTo>
                    <a:pt x="6034" y="7426"/>
                  </a:lnTo>
                  <a:close/>
                </a:path>
              </a:pathLst>
            </a:custGeom>
            <a:solidFill>
              <a:srgbClr val="000000"/>
            </a:solidFill>
            <a:ln w="694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6CD35364-5A31-F34C-B59E-7EFC6130C215}"/>
                </a:ext>
              </a:extLst>
            </p:cNvPr>
            <p:cNvSpPr/>
            <p:nvPr/>
          </p:nvSpPr>
          <p:spPr>
            <a:xfrm>
              <a:off x="10394634" y="1729160"/>
              <a:ext cx="619466" cy="271451"/>
            </a:xfrm>
            <a:custGeom>
              <a:avLst/>
              <a:gdLst>
                <a:gd name="connsiteX0" fmla="*/ 565641 w 619465"/>
                <a:gd name="connsiteY0" fmla="*/ 3806 h 271451"/>
                <a:gd name="connsiteX1" fmla="*/ 570653 w 619465"/>
                <a:gd name="connsiteY1" fmla="*/ 35197 h 271451"/>
                <a:gd name="connsiteX2" fmla="*/ 569469 w 619465"/>
                <a:gd name="connsiteY2" fmla="*/ 39304 h 271451"/>
                <a:gd name="connsiteX3" fmla="*/ 500423 w 619465"/>
                <a:gd name="connsiteY3" fmla="*/ 57122 h 271451"/>
                <a:gd name="connsiteX4" fmla="*/ 480238 w 619465"/>
                <a:gd name="connsiteY4" fmla="*/ 60394 h 271451"/>
                <a:gd name="connsiteX5" fmla="*/ 468823 w 619465"/>
                <a:gd name="connsiteY5" fmla="*/ 61855 h 271451"/>
                <a:gd name="connsiteX6" fmla="*/ 459010 w 619465"/>
                <a:gd name="connsiteY6" fmla="*/ 63178 h 271451"/>
                <a:gd name="connsiteX7" fmla="*/ 442444 w 619465"/>
                <a:gd name="connsiteY7" fmla="*/ 64987 h 271451"/>
                <a:gd name="connsiteX8" fmla="*/ 436945 w 619465"/>
                <a:gd name="connsiteY8" fmla="*/ 65614 h 271451"/>
                <a:gd name="connsiteX9" fmla="*/ 416064 w 619465"/>
                <a:gd name="connsiteY9" fmla="*/ 67423 h 271451"/>
                <a:gd name="connsiteX10" fmla="*/ 413837 w 619465"/>
                <a:gd name="connsiteY10" fmla="*/ 67423 h 271451"/>
                <a:gd name="connsiteX11" fmla="*/ 390381 w 619465"/>
                <a:gd name="connsiteY11" fmla="*/ 69024 h 271451"/>
                <a:gd name="connsiteX12" fmla="*/ 390381 w 619465"/>
                <a:gd name="connsiteY12" fmla="*/ 69024 h 271451"/>
                <a:gd name="connsiteX13" fmla="*/ 316045 w 619465"/>
                <a:gd name="connsiteY13" fmla="*/ 71321 h 271451"/>
                <a:gd name="connsiteX14" fmla="*/ 310059 w 619465"/>
                <a:gd name="connsiteY14" fmla="*/ 71321 h 271451"/>
                <a:gd name="connsiteX15" fmla="*/ 50510 w 619465"/>
                <a:gd name="connsiteY15" fmla="*/ 39165 h 271451"/>
                <a:gd name="connsiteX16" fmla="*/ 47795 w 619465"/>
                <a:gd name="connsiteY16" fmla="*/ 39165 h 271451"/>
                <a:gd name="connsiteX17" fmla="*/ 53294 w 619465"/>
                <a:gd name="connsiteY17" fmla="*/ 4015 h 271451"/>
                <a:gd name="connsiteX18" fmla="*/ 3806 w 619465"/>
                <a:gd name="connsiteY18" fmla="*/ 39304 h 271451"/>
                <a:gd name="connsiteX19" fmla="*/ 132781 w 619465"/>
                <a:gd name="connsiteY19" fmla="*/ 273030 h 271451"/>
                <a:gd name="connsiteX20" fmla="*/ 487338 w 619465"/>
                <a:gd name="connsiteY20" fmla="*/ 273030 h 271451"/>
                <a:gd name="connsiteX21" fmla="*/ 616312 w 619465"/>
                <a:gd name="connsiteY21" fmla="*/ 39304 h 271451"/>
                <a:gd name="connsiteX22" fmla="*/ 565641 w 619465"/>
                <a:gd name="connsiteY22" fmla="*/ 3806 h 27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19465" h="271451">
                  <a:moveTo>
                    <a:pt x="565641" y="3806"/>
                  </a:moveTo>
                  <a:cubicBezTo>
                    <a:pt x="570448" y="13522"/>
                    <a:pt x="572195" y="24467"/>
                    <a:pt x="570653" y="35197"/>
                  </a:cubicBezTo>
                  <a:lnTo>
                    <a:pt x="569469" y="39304"/>
                  </a:lnTo>
                  <a:cubicBezTo>
                    <a:pt x="547118" y="47571"/>
                    <a:pt x="523984" y="53540"/>
                    <a:pt x="500423" y="57122"/>
                  </a:cubicBezTo>
                  <a:cubicBezTo>
                    <a:pt x="493881" y="58306"/>
                    <a:pt x="487129" y="59350"/>
                    <a:pt x="480238" y="60394"/>
                  </a:cubicBezTo>
                  <a:lnTo>
                    <a:pt x="468823" y="61855"/>
                  </a:lnTo>
                  <a:lnTo>
                    <a:pt x="459010" y="63178"/>
                  </a:lnTo>
                  <a:cubicBezTo>
                    <a:pt x="453580" y="63874"/>
                    <a:pt x="448012" y="64431"/>
                    <a:pt x="442444" y="64987"/>
                  </a:cubicBezTo>
                  <a:lnTo>
                    <a:pt x="436945" y="65614"/>
                  </a:lnTo>
                  <a:lnTo>
                    <a:pt x="416064" y="67423"/>
                  </a:lnTo>
                  <a:lnTo>
                    <a:pt x="413837" y="67423"/>
                  </a:lnTo>
                  <a:lnTo>
                    <a:pt x="390381" y="69024"/>
                  </a:lnTo>
                  <a:lnTo>
                    <a:pt x="390381" y="69024"/>
                  </a:lnTo>
                  <a:cubicBezTo>
                    <a:pt x="366368" y="70416"/>
                    <a:pt x="341659" y="71182"/>
                    <a:pt x="316045" y="71321"/>
                  </a:cubicBezTo>
                  <a:lnTo>
                    <a:pt x="310059" y="71321"/>
                  </a:lnTo>
                  <a:cubicBezTo>
                    <a:pt x="176352" y="71321"/>
                    <a:pt x="87330" y="53503"/>
                    <a:pt x="50510" y="39165"/>
                  </a:cubicBezTo>
                  <a:lnTo>
                    <a:pt x="47795" y="39165"/>
                  </a:lnTo>
                  <a:cubicBezTo>
                    <a:pt x="48629" y="27313"/>
                    <a:pt x="50469" y="15555"/>
                    <a:pt x="53294" y="4015"/>
                  </a:cubicBezTo>
                  <a:cubicBezTo>
                    <a:pt x="22042" y="14316"/>
                    <a:pt x="3806" y="26358"/>
                    <a:pt x="3806" y="39304"/>
                  </a:cubicBezTo>
                  <a:cubicBezTo>
                    <a:pt x="3806" y="135843"/>
                    <a:pt x="54547" y="221037"/>
                    <a:pt x="132781" y="273030"/>
                  </a:cubicBezTo>
                  <a:lnTo>
                    <a:pt x="487338" y="273030"/>
                  </a:lnTo>
                  <a:cubicBezTo>
                    <a:pt x="565572" y="221037"/>
                    <a:pt x="616312" y="135843"/>
                    <a:pt x="616312" y="39304"/>
                  </a:cubicBezTo>
                  <a:cubicBezTo>
                    <a:pt x="616312" y="26219"/>
                    <a:pt x="597659" y="14038"/>
                    <a:pt x="565641" y="3806"/>
                  </a:cubicBezTo>
                  <a:close/>
                </a:path>
              </a:pathLst>
            </a:custGeom>
            <a:solidFill>
              <a:schemeClr val="accent2"/>
            </a:solidFill>
            <a:ln w="694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F01B2947-FAE0-964E-B4CB-CDA268F03367}"/>
                </a:ext>
              </a:extLst>
            </p:cNvPr>
            <p:cNvSpPr/>
            <p:nvPr/>
          </p:nvSpPr>
          <p:spPr>
            <a:xfrm>
              <a:off x="10769780" y="1585420"/>
              <a:ext cx="83524" cy="83524"/>
            </a:xfrm>
            <a:custGeom>
              <a:avLst/>
              <a:gdLst>
                <a:gd name="connsiteX0" fmla="*/ 61660 w 83523"/>
                <a:gd name="connsiteY0" fmla="*/ 56714 h 83523"/>
                <a:gd name="connsiteX1" fmla="*/ 84699 w 83523"/>
                <a:gd name="connsiteY1" fmla="*/ 47527 h 83523"/>
                <a:gd name="connsiteX2" fmla="*/ 47527 w 83523"/>
                <a:gd name="connsiteY2" fmla="*/ 3936 h 83523"/>
                <a:gd name="connsiteX3" fmla="*/ 3936 w 83523"/>
                <a:gd name="connsiteY3" fmla="*/ 41107 h 83523"/>
                <a:gd name="connsiteX4" fmla="*/ 41058 w 83523"/>
                <a:gd name="connsiteY4" fmla="*/ 84695 h 83523"/>
                <a:gd name="connsiteX5" fmla="*/ 61660 w 83523"/>
                <a:gd name="connsiteY5" fmla="*/ 56714 h 8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23" h="83523">
                  <a:moveTo>
                    <a:pt x="61660" y="56714"/>
                  </a:moveTo>
                  <a:cubicBezTo>
                    <a:pt x="68543" y="51944"/>
                    <a:pt x="76422" y="48802"/>
                    <a:pt x="84699" y="47527"/>
                  </a:cubicBezTo>
                  <a:cubicBezTo>
                    <a:pt x="86472" y="25225"/>
                    <a:pt x="69829" y="5708"/>
                    <a:pt x="47527" y="3936"/>
                  </a:cubicBezTo>
                  <a:cubicBezTo>
                    <a:pt x="25225" y="2163"/>
                    <a:pt x="5709" y="18805"/>
                    <a:pt x="3936" y="41107"/>
                  </a:cubicBezTo>
                  <a:cubicBezTo>
                    <a:pt x="2164" y="63390"/>
                    <a:pt x="18777" y="82896"/>
                    <a:pt x="41058" y="84695"/>
                  </a:cubicBezTo>
                  <a:cubicBezTo>
                    <a:pt x="44684" y="73368"/>
                    <a:pt x="51920" y="63540"/>
                    <a:pt x="61660" y="56714"/>
                  </a:cubicBezTo>
                  <a:close/>
                </a:path>
              </a:pathLst>
            </a:custGeom>
            <a:solidFill>
              <a:srgbClr val="7030A0"/>
            </a:solidFill>
            <a:ln w="694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8C6714E-CA29-9C4B-8BB1-E188A7F54174}"/>
                </a:ext>
              </a:extLst>
            </p:cNvPr>
            <p:cNvSpPr/>
            <p:nvPr/>
          </p:nvSpPr>
          <p:spPr>
            <a:xfrm>
              <a:off x="10896749" y="1637075"/>
              <a:ext cx="83524" cy="83524"/>
            </a:xfrm>
            <a:custGeom>
              <a:avLst/>
              <a:gdLst>
                <a:gd name="connsiteX0" fmla="*/ 84824 w 83523"/>
                <a:gd name="connsiteY0" fmla="*/ 44315 h 83523"/>
                <a:gd name="connsiteX1" fmla="*/ 44315 w 83523"/>
                <a:gd name="connsiteY1" fmla="*/ 84824 h 83523"/>
                <a:gd name="connsiteX2" fmla="*/ 3806 w 83523"/>
                <a:gd name="connsiteY2" fmla="*/ 44315 h 83523"/>
                <a:gd name="connsiteX3" fmla="*/ 44315 w 83523"/>
                <a:gd name="connsiteY3" fmla="*/ 3806 h 83523"/>
                <a:gd name="connsiteX4" fmla="*/ 84824 w 83523"/>
                <a:gd name="connsiteY4" fmla="*/ 44315 h 83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23" h="83523">
                  <a:moveTo>
                    <a:pt x="84824" y="44315"/>
                  </a:moveTo>
                  <a:cubicBezTo>
                    <a:pt x="84824" y="66688"/>
                    <a:pt x="66688" y="84824"/>
                    <a:pt x="44315" y="84824"/>
                  </a:cubicBezTo>
                  <a:cubicBezTo>
                    <a:pt x="21943" y="84824"/>
                    <a:pt x="3806" y="66688"/>
                    <a:pt x="3806" y="44315"/>
                  </a:cubicBezTo>
                  <a:cubicBezTo>
                    <a:pt x="3806" y="21943"/>
                    <a:pt x="21943" y="3806"/>
                    <a:pt x="44315" y="3806"/>
                  </a:cubicBezTo>
                  <a:cubicBezTo>
                    <a:pt x="66688" y="3806"/>
                    <a:pt x="84824" y="21943"/>
                    <a:pt x="84824" y="44315"/>
                  </a:cubicBezTo>
                  <a:close/>
                </a:path>
              </a:pathLst>
            </a:custGeom>
            <a:solidFill>
              <a:srgbClr val="7030A0"/>
            </a:solidFill>
            <a:ln w="694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C224D78-F69A-7646-9B47-BB28FD5C3EA9}"/>
                </a:ext>
              </a:extLst>
            </p:cNvPr>
            <p:cNvSpPr/>
            <p:nvPr/>
          </p:nvSpPr>
          <p:spPr>
            <a:xfrm>
              <a:off x="10730746" y="1471002"/>
              <a:ext cx="264491" cy="174007"/>
            </a:xfrm>
            <a:custGeom>
              <a:avLst/>
              <a:gdLst>
                <a:gd name="connsiteX0" fmla="*/ 168417 w 264491"/>
                <a:gd name="connsiteY0" fmla="*/ 175726 h 174007"/>
                <a:gd name="connsiteX1" fmla="*/ 179206 w 264491"/>
                <a:gd name="connsiteY1" fmla="*/ 165773 h 174007"/>
                <a:gd name="connsiteX2" fmla="*/ 191873 w 264491"/>
                <a:gd name="connsiteY2" fmla="*/ 159300 h 174007"/>
                <a:gd name="connsiteX3" fmla="*/ 255699 w 264491"/>
                <a:gd name="connsiteY3" fmla="*/ 144823 h 174007"/>
                <a:gd name="connsiteX4" fmla="*/ 259319 w 264491"/>
                <a:gd name="connsiteY4" fmla="*/ 138837 h 174007"/>
                <a:gd name="connsiteX5" fmla="*/ 263008 w 264491"/>
                <a:gd name="connsiteY5" fmla="*/ 132921 h 174007"/>
                <a:gd name="connsiteX6" fmla="*/ 224517 w 264491"/>
                <a:gd name="connsiteY6" fmla="*/ 129232 h 174007"/>
                <a:gd name="connsiteX7" fmla="*/ 184217 w 264491"/>
                <a:gd name="connsiteY7" fmla="*/ 92899 h 174007"/>
                <a:gd name="connsiteX8" fmla="*/ 185192 w 264491"/>
                <a:gd name="connsiteY8" fmla="*/ 91368 h 174007"/>
                <a:gd name="connsiteX9" fmla="*/ 194936 w 264491"/>
                <a:gd name="connsiteY9" fmla="*/ 60116 h 174007"/>
                <a:gd name="connsiteX10" fmla="*/ 174055 w 264491"/>
                <a:gd name="connsiteY10" fmla="*/ 16475 h 174007"/>
                <a:gd name="connsiteX11" fmla="*/ 160135 w 264491"/>
                <a:gd name="connsiteY11" fmla="*/ 34293 h 174007"/>
                <a:gd name="connsiteX12" fmla="*/ 154149 w 264491"/>
                <a:gd name="connsiteY12" fmla="*/ 27333 h 174007"/>
                <a:gd name="connsiteX13" fmla="*/ 80996 w 264491"/>
                <a:gd name="connsiteY13" fmla="*/ 3807 h 174007"/>
                <a:gd name="connsiteX14" fmla="*/ 85311 w 264491"/>
                <a:gd name="connsiteY14" fmla="*/ 53016 h 174007"/>
                <a:gd name="connsiteX15" fmla="*/ 83850 w 264491"/>
                <a:gd name="connsiteY15" fmla="*/ 53016 h 174007"/>
                <a:gd name="connsiteX16" fmla="*/ 3806 w 264491"/>
                <a:gd name="connsiteY16" fmla="*/ 85939 h 174007"/>
                <a:gd name="connsiteX17" fmla="*/ 6939 w 264491"/>
                <a:gd name="connsiteY17" fmla="*/ 97632 h 174007"/>
                <a:gd name="connsiteX18" fmla="*/ 13899 w 264491"/>
                <a:gd name="connsiteY18" fmla="*/ 97075 h 174007"/>
                <a:gd name="connsiteX19" fmla="*/ 53224 w 264491"/>
                <a:gd name="connsiteY19" fmla="*/ 113919 h 174007"/>
                <a:gd name="connsiteX20" fmla="*/ 128579 w 264491"/>
                <a:gd name="connsiteY20" fmla="*/ 128114 h 174007"/>
                <a:gd name="connsiteX21" fmla="*/ 137931 w 264491"/>
                <a:gd name="connsiteY21" fmla="*/ 161875 h 174007"/>
                <a:gd name="connsiteX22" fmla="*/ 168417 w 264491"/>
                <a:gd name="connsiteY22" fmla="*/ 175726 h 174007"/>
                <a:gd name="connsiteX23" fmla="*/ 181294 w 264491"/>
                <a:gd name="connsiteY23" fmla="*/ 107724 h 174007"/>
                <a:gd name="connsiteX24" fmla="*/ 210597 w 264491"/>
                <a:gd name="connsiteY24" fmla="*/ 133477 h 174007"/>
                <a:gd name="connsiteX25" fmla="*/ 186862 w 264491"/>
                <a:gd name="connsiteY25" fmla="*/ 145797 h 174007"/>
                <a:gd name="connsiteX26" fmla="*/ 183382 w 264491"/>
                <a:gd name="connsiteY26" fmla="*/ 116912 h 174007"/>
                <a:gd name="connsiteX27" fmla="*/ 181294 w 264491"/>
                <a:gd name="connsiteY27" fmla="*/ 107724 h 17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491" h="174007">
                  <a:moveTo>
                    <a:pt x="168417" y="175726"/>
                  </a:moveTo>
                  <a:cubicBezTo>
                    <a:pt x="171530" y="171920"/>
                    <a:pt x="175162" y="168570"/>
                    <a:pt x="179206" y="165773"/>
                  </a:cubicBezTo>
                  <a:cubicBezTo>
                    <a:pt x="183111" y="163044"/>
                    <a:pt x="187374" y="160865"/>
                    <a:pt x="191873" y="159300"/>
                  </a:cubicBezTo>
                  <a:cubicBezTo>
                    <a:pt x="232382" y="131946"/>
                    <a:pt x="255421" y="144614"/>
                    <a:pt x="255699" y="144823"/>
                  </a:cubicBezTo>
                  <a:lnTo>
                    <a:pt x="259319" y="138837"/>
                  </a:lnTo>
                  <a:lnTo>
                    <a:pt x="263008" y="132921"/>
                  </a:lnTo>
                  <a:cubicBezTo>
                    <a:pt x="251076" y="126970"/>
                    <a:pt x="237362" y="125656"/>
                    <a:pt x="224517" y="129232"/>
                  </a:cubicBezTo>
                  <a:cubicBezTo>
                    <a:pt x="213767" y="114441"/>
                    <a:pt x="200039" y="102064"/>
                    <a:pt x="184217" y="92899"/>
                  </a:cubicBezTo>
                  <a:lnTo>
                    <a:pt x="185192" y="91368"/>
                  </a:lnTo>
                  <a:cubicBezTo>
                    <a:pt x="191254" y="82046"/>
                    <a:pt x="194626" y="71231"/>
                    <a:pt x="194936" y="60116"/>
                  </a:cubicBezTo>
                  <a:cubicBezTo>
                    <a:pt x="197163" y="37356"/>
                    <a:pt x="174055" y="16475"/>
                    <a:pt x="174055" y="16475"/>
                  </a:cubicBezTo>
                  <a:cubicBezTo>
                    <a:pt x="168102" y="21260"/>
                    <a:pt x="163338" y="27359"/>
                    <a:pt x="160135" y="34293"/>
                  </a:cubicBezTo>
                  <a:cubicBezTo>
                    <a:pt x="158346" y="31803"/>
                    <a:pt x="156344" y="29473"/>
                    <a:pt x="154149" y="27333"/>
                  </a:cubicBezTo>
                  <a:cubicBezTo>
                    <a:pt x="129857" y="3320"/>
                    <a:pt x="80996" y="3807"/>
                    <a:pt x="80996" y="3807"/>
                  </a:cubicBezTo>
                  <a:cubicBezTo>
                    <a:pt x="77253" y="20258"/>
                    <a:pt x="78762" y="37468"/>
                    <a:pt x="85311" y="53016"/>
                  </a:cubicBezTo>
                  <a:lnTo>
                    <a:pt x="83850" y="53016"/>
                  </a:lnTo>
                  <a:cubicBezTo>
                    <a:pt x="37285" y="48492"/>
                    <a:pt x="3806" y="85939"/>
                    <a:pt x="3806" y="85939"/>
                  </a:cubicBezTo>
                  <a:cubicBezTo>
                    <a:pt x="4434" y="89937"/>
                    <a:pt x="5483" y="93856"/>
                    <a:pt x="6939" y="97632"/>
                  </a:cubicBezTo>
                  <a:cubicBezTo>
                    <a:pt x="9241" y="97270"/>
                    <a:pt x="11568" y="97084"/>
                    <a:pt x="13899" y="97075"/>
                  </a:cubicBezTo>
                  <a:cubicBezTo>
                    <a:pt x="28757" y="97087"/>
                    <a:pt x="42964" y="103172"/>
                    <a:pt x="53224" y="113919"/>
                  </a:cubicBezTo>
                  <a:cubicBezTo>
                    <a:pt x="77953" y="97031"/>
                    <a:pt x="111690" y="103386"/>
                    <a:pt x="128579" y="128114"/>
                  </a:cubicBezTo>
                  <a:cubicBezTo>
                    <a:pt x="135346" y="138023"/>
                    <a:pt x="138636" y="149897"/>
                    <a:pt x="137931" y="161875"/>
                  </a:cubicBezTo>
                  <a:cubicBezTo>
                    <a:pt x="149308" y="163132"/>
                    <a:pt x="159987" y="167984"/>
                    <a:pt x="168417" y="175726"/>
                  </a:cubicBezTo>
                  <a:close/>
                  <a:moveTo>
                    <a:pt x="181294" y="107724"/>
                  </a:moveTo>
                  <a:cubicBezTo>
                    <a:pt x="192414" y="114634"/>
                    <a:pt x="202315" y="123336"/>
                    <a:pt x="210597" y="133477"/>
                  </a:cubicBezTo>
                  <a:cubicBezTo>
                    <a:pt x="202289" y="136772"/>
                    <a:pt x="194337" y="140899"/>
                    <a:pt x="186862" y="145797"/>
                  </a:cubicBezTo>
                  <a:cubicBezTo>
                    <a:pt x="188395" y="136032"/>
                    <a:pt x="187191" y="126033"/>
                    <a:pt x="183382" y="116912"/>
                  </a:cubicBezTo>
                  <a:cubicBezTo>
                    <a:pt x="181724" y="114150"/>
                    <a:pt x="180992" y="110931"/>
                    <a:pt x="181294" y="107724"/>
                  </a:cubicBezTo>
                  <a:close/>
                </a:path>
              </a:pathLst>
            </a:custGeom>
            <a:solidFill>
              <a:srgbClr val="00B050"/>
            </a:solidFill>
            <a:ln w="694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3E93B4A-07D4-F948-8C95-3FF81F7587EC}"/>
                </a:ext>
              </a:extLst>
            </p:cNvPr>
            <p:cNvSpPr/>
            <p:nvPr/>
          </p:nvSpPr>
          <p:spPr>
            <a:xfrm>
              <a:off x="10867139" y="1714126"/>
              <a:ext cx="83524" cy="62643"/>
            </a:xfrm>
            <a:custGeom>
              <a:avLst/>
              <a:gdLst>
                <a:gd name="connsiteX0" fmla="*/ 74204 w 83523"/>
                <a:gd name="connsiteY0" fmla="*/ 21625 h 62642"/>
                <a:gd name="connsiteX1" fmla="*/ 33625 w 83523"/>
                <a:gd name="connsiteY1" fmla="*/ 3806 h 62642"/>
                <a:gd name="connsiteX2" fmla="*/ 5190 w 83523"/>
                <a:gd name="connsiteY2" fmla="*/ 53085 h 62642"/>
                <a:gd name="connsiteX3" fmla="*/ 8429 w 83523"/>
                <a:gd name="connsiteY3" fmla="*/ 61368 h 62642"/>
                <a:gd name="connsiteX4" fmla="*/ 26665 w 83523"/>
                <a:gd name="connsiteY4" fmla="*/ 58445 h 62642"/>
                <a:gd name="connsiteX5" fmla="*/ 84714 w 83523"/>
                <a:gd name="connsiteY5" fmla="*/ 44524 h 62642"/>
                <a:gd name="connsiteX6" fmla="*/ 78519 w 83523"/>
                <a:gd name="connsiteY6" fmla="*/ 21346 h 62642"/>
                <a:gd name="connsiteX7" fmla="*/ 74204 w 83523"/>
                <a:gd name="connsiteY7" fmla="*/ 21625 h 6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23" h="62642">
                  <a:moveTo>
                    <a:pt x="74204" y="21625"/>
                  </a:moveTo>
                  <a:cubicBezTo>
                    <a:pt x="58764" y="21701"/>
                    <a:pt x="44017" y="15225"/>
                    <a:pt x="33625" y="3806"/>
                  </a:cubicBezTo>
                  <a:cubicBezTo>
                    <a:pt x="12165" y="9562"/>
                    <a:pt x="-566" y="31625"/>
                    <a:pt x="5190" y="53085"/>
                  </a:cubicBezTo>
                  <a:cubicBezTo>
                    <a:pt x="5960" y="55957"/>
                    <a:pt x="7047" y="58736"/>
                    <a:pt x="8429" y="61368"/>
                  </a:cubicBezTo>
                  <a:cubicBezTo>
                    <a:pt x="14624" y="60394"/>
                    <a:pt x="20818" y="59489"/>
                    <a:pt x="26665" y="58445"/>
                  </a:cubicBezTo>
                  <a:cubicBezTo>
                    <a:pt x="46333" y="55253"/>
                    <a:pt x="65736" y="50600"/>
                    <a:pt x="84714" y="44524"/>
                  </a:cubicBezTo>
                  <a:cubicBezTo>
                    <a:pt x="85067" y="36346"/>
                    <a:pt x="82905" y="28257"/>
                    <a:pt x="78519" y="21346"/>
                  </a:cubicBezTo>
                  <a:cubicBezTo>
                    <a:pt x="76988" y="21416"/>
                    <a:pt x="75526" y="21625"/>
                    <a:pt x="74204" y="21625"/>
                  </a:cubicBezTo>
                  <a:close/>
                </a:path>
              </a:pathLst>
            </a:custGeom>
            <a:solidFill>
              <a:srgbClr val="7030A0"/>
            </a:solidFill>
            <a:ln w="694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A94066B-A861-2848-97F0-93F5C9B0CA0C}"/>
                </a:ext>
              </a:extLst>
            </p:cNvPr>
            <p:cNvSpPr/>
            <p:nvPr/>
          </p:nvSpPr>
          <p:spPr>
            <a:xfrm>
              <a:off x="10734948" y="1650648"/>
              <a:ext cx="76563" cy="83524"/>
            </a:xfrm>
            <a:custGeom>
              <a:avLst/>
              <a:gdLst>
                <a:gd name="connsiteX0" fmla="*/ 73384 w 76563"/>
                <a:gd name="connsiteY0" fmla="*/ 33179 h 83523"/>
                <a:gd name="connsiteX1" fmla="*/ 34546 w 76563"/>
                <a:gd name="connsiteY1" fmla="*/ 10279 h 83523"/>
                <a:gd name="connsiteX2" fmla="*/ 30787 w 76563"/>
                <a:gd name="connsiteY2" fmla="*/ 3806 h 83523"/>
                <a:gd name="connsiteX3" fmla="*/ 21182 w 76563"/>
                <a:gd name="connsiteY3" fmla="*/ 8609 h 83523"/>
                <a:gd name="connsiteX4" fmla="*/ 11034 w 76563"/>
                <a:gd name="connsiteY4" fmla="*/ 64891 h 83523"/>
                <a:gd name="connsiteX5" fmla="*/ 47770 w 76563"/>
                <a:gd name="connsiteY5" fmla="*/ 82110 h 83523"/>
                <a:gd name="connsiteX6" fmla="*/ 62178 w 76563"/>
                <a:gd name="connsiteY6" fmla="*/ 67284 h 83523"/>
                <a:gd name="connsiteX7" fmla="*/ 78674 w 76563"/>
                <a:gd name="connsiteY7" fmla="*/ 59698 h 83523"/>
                <a:gd name="connsiteX8" fmla="*/ 73384 w 76563"/>
                <a:gd name="connsiteY8" fmla="*/ 33179 h 8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63" h="83523">
                  <a:moveTo>
                    <a:pt x="73384" y="33179"/>
                  </a:moveTo>
                  <a:cubicBezTo>
                    <a:pt x="57737" y="31519"/>
                    <a:pt x="43573" y="23168"/>
                    <a:pt x="34546" y="10279"/>
                  </a:cubicBezTo>
                  <a:cubicBezTo>
                    <a:pt x="33134" y="8218"/>
                    <a:pt x="31878" y="6055"/>
                    <a:pt x="30787" y="3806"/>
                  </a:cubicBezTo>
                  <a:cubicBezTo>
                    <a:pt x="27378" y="4954"/>
                    <a:pt x="24146" y="6570"/>
                    <a:pt x="21182" y="8609"/>
                  </a:cubicBezTo>
                  <a:cubicBezTo>
                    <a:pt x="2838" y="21348"/>
                    <a:pt x="-1706" y="46547"/>
                    <a:pt x="11034" y="64891"/>
                  </a:cubicBezTo>
                  <a:cubicBezTo>
                    <a:pt x="19306" y="76802"/>
                    <a:pt x="33323" y="83372"/>
                    <a:pt x="47770" y="82110"/>
                  </a:cubicBezTo>
                  <a:cubicBezTo>
                    <a:pt x="51554" y="76271"/>
                    <a:pt x="56450" y="71233"/>
                    <a:pt x="62178" y="67284"/>
                  </a:cubicBezTo>
                  <a:cubicBezTo>
                    <a:pt x="67192" y="63812"/>
                    <a:pt x="72775" y="61245"/>
                    <a:pt x="78674" y="59698"/>
                  </a:cubicBezTo>
                  <a:cubicBezTo>
                    <a:pt x="74676" y="51454"/>
                    <a:pt x="72855" y="42325"/>
                    <a:pt x="73384" y="33179"/>
                  </a:cubicBezTo>
                  <a:close/>
                </a:path>
              </a:pathLst>
            </a:custGeom>
            <a:solidFill>
              <a:srgbClr val="7030A0"/>
            </a:solidFill>
            <a:ln w="694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7D313A9-50D4-FB41-B0AB-8AF78986CD18}"/>
                </a:ext>
              </a:extLst>
            </p:cNvPr>
            <p:cNvSpPr/>
            <p:nvPr/>
          </p:nvSpPr>
          <p:spPr>
            <a:xfrm>
              <a:off x="10705379" y="1724845"/>
              <a:ext cx="76563" cy="62643"/>
            </a:xfrm>
            <a:custGeom>
              <a:avLst/>
              <a:gdLst>
                <a:gd name="connsiteX0" fmla="*/ 69265 w 76563"/>
                <a:gd name="connsiteY0" fmla="*/ 27889 h 62642"/>
                <a:gd name="connsiteX1" fmla="*/ 70866 w 76563"/>
                <a:gd name="connsiteY1" fmla="*/ 21555 h 62642"/>
                <a:gd name="connsiteX2" fmla="*/ 33628 w 76563"/>
                <a:gd name="connsiteY2" fmla="*/ 3806 h 62642"/>
                <a:gd name="connsiteX3" fmla="*/ 5205 w 76563"/>
                <a:gd name="connsiteY3" fmla="*/ 53206 h 62642"/>
                <a:gd name="connsiteX4" fmla="*/ 8502 w 76563"/>
                <a:gd name="connsiteY4" fmla="*/ 61577 h 62642"/>
                <a:gd name="connsiteX5" fmla="*/ 73371 w 76563"/>
                <a:gd name="connsiteY5" fmla="*/ 59698 h 62642"/>
                <a:gd name="connsiteX6" fmla="*/ 69265 w 76563"/>
                <a:gd name="connsiteY6" fmla="*/ 27889 h 6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63" h="62642">
                  <a:moveTo>
                    <a:pt x="69265" y="27889"/>
                  </a:moveTo>
                  <a:cubicBezTo>
                    <a:pt x="69675" y="25749"/>
                    <a:pt x="70209" y="23633"/>
                    <a:pt x="70866" y="21555"/>
                  </a:cubicBezTo>
                  <a:cubicBezTo>
                    <a:pt x="56603" y="20761"/>
                    <a:pt x="43226" y="14385"/>
                    <a:pt x="33628" y="3806"/>
                  </a:cubicBezTo>
                  <a:cubicBezTo>
                    <a:pt x="12138" y="9599"/>
                    <a:pt x="-587" y="31716"/>
                    <a:pt x="5205" y="53206"/>
                  </a:cubicBezTo>
                  <a:cubicBezTo>
                    <a:pt x="5988" y="56111"/>
                    <a:pt x="7093" y="58919"/>
                    <a:pt x="8502" y="61577"/>
                  </a:cubicBezTo>
                  <a:cubicBezTo>
                    <a:pt x="30566" y="61577"/>
                    <a:pt x="52282" y="60811"/>
                    <a:pt x="73371" y="59698"/>
                  </a:cubicBezTo>
                  <a:cubicBezTo>
                    <a:pt x="68783" y="49764"/>
                    <a:pt x="67350" y="38662"/>
                    <a:pt x="69265" y="27889"/>
                  </a:cubicBezTo>
                  <a:close/>
                </a:path>
              </a:pathLst>
            </a:custGeom>
            <a:solidFill>
              <a:srgbClr val="7030A0"/>
            </a:solidFill>
            <a:ln w="694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08A1E58-1E65-1F4F-B2EC-B095841E7549}"/>
                </a:ext>
              </a:extLst>
            </p:cNvPr>
            <p:cNvSpPr/>
            <p:nvPr/>
          </p:nvSpPr>
          <p:spPr>
            <a:xfrm>
              <a:off x="10783955" y="1718928"/>
              <a:ext cx="76563" cy="62643"/>
            </a:xfrm>
            <a:custGeom>
              <a:avLst/>
              <a:gdLst>
                <a:gd name="connsiteX0" fmla="*/ 75604 w 76563"/>
                <a:gd name="connsiteY0" fmla="*/ 22042 h 62642"/>
                <a:gd name="connsiteX1" fmla="*/ 37810 w 76563"/>
                <a:gd name="connsiteY1" fmla="*/ 3806 h 62642"/>
                <a:gd name="connsiteX2" fmla="*/ 21105 w 76563"/>
                <a:gd name="connsiteY2" fmla="*/ 10767 h 62642"/>
                <a:gd name="connsiteX3" fmla="*/ 9968 w 76563"/>
                <a:gd name="connsiteY3" fmla="*/ 65266 h 62642"/>
                <a:gd name="connsiteX4" fmla="*/ 77135 w 76563"/>
                <a:gd name="connsiteY4" fmla="*/ 58793 h 62642"/>
                <a:gd name="connsiteX5" fmla="*/ 75604 w 76563"/>
                <a:gd name="connsiteY5" fmla="*/ 22042 h 6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63" h="62642">
                  <a:moveTo>
                    <a:pt x="75604" y="22042"/>
                  </a:moveTo>
                  <a:cubicBezTo>
                    <a:pt x="61077" y="21252"/>
                    <a:pt x="47468" y="14686"/>
                    <a:pt x="37810" y="3806"/>
                  </a:cubicBezTo>
                  <a:cubicBezTo>
                    <a:pt x="31774" y="4791"/>
                    <a:pt x="26054" y="7175"/>
                    <a:pt x="21105" y="10767"/>
                  </a:cubicBezTo>
                  <a:cubicBezTo>
                    <a:pt x="3440" y="23048"/>
                    <a:pt x="-1462" y="47039"/>
                    <a:pt x="9968" y="65266"/>
                  </a:cubicBezTo>
                  <a:cubicBezTo>
                    <a:pt x="33564" y="63735"/>
                    <a:pt x="56115" y="61507"/>
                    <a:pt x="77135" y="58793"/>
                  </a:cubicBezTo>
                  <a:cubicBezTo>
                    <a:pt x="72387" y="47089"/>
                    <a:pt x="71846" y="34100"/>
                    <a:pt x="75604" y="22042"/>
                  </a:cubicBezTo>
                  <a:close/>
                </a:path>
              </a:pathLst>
            </a:custGeom>
            <a:solidFill>
              <a:srgbClr val="7030A0"/>
            </a:solidFill>
            <a:ln w="694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64AD0FB8-8CE4-AE49-87C9-05EE463DD2A3}"/>
                </a:ext>
              </a:extLst>
            </p:cNvPr>
            <p:cNvSpPr/>
            <p:nvPr/>
          </p:nvSpPr>
          <p:spPr>
            <a:xfrm>
              <a:off x="10818278" y="1642512"/>
              <a:ext cx="76563" cy="83524"/>
            </a:xfrm>
            <a:custGeom>
              <a:avLst/>
              <a:gdLst>
                <a:gd name="connsiteX0" fmla="*/ 47685 w 76563"/>
                <a:gd name="connsiteY0" fmla="*/ 84538 h 83523"/>
                <a:gd name="connsiteX1" fmla="*/ 62093 w 76563"/>
                <a:gd name="connsiteY1" fmla="*/ 69713 h 83523"/>
                <a:gd name="connsiteX2" fmla="*/ 74343 w 76563"/>
                <a:gd name="connsiteY2" fmla="*/ 63449 h 83523"/>
                <a:gd name="connsiteX3" fmla="*/ 69192 w 76563"/>
                <a:gd name="connsiteY3" fmla="*/ 29343 h 83523"/>
                <a:gd name="connsiteX4" fmla="*/ 73368 w 76563"/>
                <a:gd name="connsiteY4" fmla="*/ 16188 h 83523"/>
                <a:gd name="connsiteX5" fmla="*/ 16188 w 76563"/>
                <a:gd name="connsiteY5" fmla="*/ 15123 h 83523"/>
                <a:gd name="connsiteX6" fmla="*/ 15123 w 76563"/>
                <a:gd name="connsiteY6" fmla="*/ 72303 h 83523"/>
                <a:gd name="connsiteX7" fmla="*/ 47685 w 76563"/>
                <a:gd name="connsiteY7" fmla="*/ 84538 h 8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563" h="83523">
                  <a:moveTo>
                    <a:pt x="47685" y="84538"/>
                  </a:moveTo>
                  <a:cubicBezTo>
                    <a:pt x="51487" y="78714"/>
                    <a:pt x="56379" y="73680"/>
                    <a:pt x="62093" y="69713"/>
                  </a:cubicBezTo>
                  <a:cubicBezTo>
                    <a:pt x="65898" y="67120"/>
                    <a:pt x="70014" y="65015"/>
                    <a:pt x="74343" y="63449"/>
                  </a:cubicBezTo>
                  <a:cubicBezTo>
                    <a:pt x="68940" y="52951"/>
                    <a:pt x="67130" y="40969"/>
                    <a:pt x="69192" y="29343"/>
                  </a:cubicBezTo>
                  <a:cubicBezTo>
                    <a:pt x="70024" y="24800"/>
                    <a:pt x="71427" y="20380"/>
                    <a:pt x="73368" y="16188"/>
                  </a:cubicBezTo>
                  <a:cubicBezTo>
                    <a:pt x="57873" y="105"/>
                    <a:pt x="32273" y="-372"/>
                    <a:pt x="16188" y="15123"/>
                  </a:cubicBezTo>
                  <a:cubicBezTo>
                    <a:pt x="104" y="30618"/>
                    <a:pt x="-372" y="56219"/>
                    <a:pt x="15123" y="72303"/>
                  </a:cubicBezTo>
                  <a:cubicBezTo>
                    <a:pt x="23579" y="81080"/>
                    <a:pt x="35542" y="85575"/>
                    <a:pt x="47685" y="84538"/>
                  </a:cubicBezTo>
                  <a:close/>
                </a:path>
              </a:pathLst>
            </a:custGeom>
            <a:solidFill>
              <a:srgbClr val="7030A0"/>
            </a:solidFill>
            <a:ln w="694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7B4A4EFA-2DAE-934E-A025-4DA41D01039A}"/>
                </a:ext>
              </a:extLst>
            </p:cNvPr>
            <p:cNvSpPr/>
            <p:nvPr/>
          </p:nvSpPr>
          <p:spPr>
            <a:xfrm>
              <a:off x="10659473" y="1653713"/>
              <a:ext cx="69603" cy="83524"/>
            </a:xfrm>
            <a:custGeom>
              <a:avLst/>
              <a:gdLst>
                <a:gd name="connsiteX0" fmla="*/ 68746 w 69602"/>
                <a:gd name="connsiteY0" fmla="*/ 20509 h 83523"/>
                <a:gd name="connsiteX1" fmla="*/ 43410 w 69602"/>
                <a:gd name="connsiteY1" fmla="*/ 3874 h 83523"/>
                <a:gd name="connsiteX2" fmla="*/ 3806 w 69602"/>
                <a:gd name="connsiteY2" fmla="*/ 29418 h 83523"/>
                <a:gd name="connsiteX3" fmla="*/ 29003 w 69602"/>
                <a:gd name="connsiteY3" fmla="*/ 63524 h 83523"/>
                <a:gd name="connsiteX4" fmla="*/ 38956 w 69602"/>
                <a:gd name="connsiteY4" fmla="*/ 84892 h 83523"/>
                <a:gd name="connsiteX5" fmla="*/ 44733 w 69602"/>
                <a:gd name="connsiteY5" fmla="*/ 84892 h 83523"/>
                <a:gd name="connsiteX6" fmla="*/ 71460 w 69602"/>
                <a:gd name="connsiteY6" fmla="*/ 64011 h 83523"/>
                <a:gd name="connsiteX7" fmla="*/ 68746 w 69602"/>
                <a:gd name="connsiteY7" fmla="*/ 20509 h 8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02" h="83523">
                  <a:moveTo>
                    <a:pt x="68746" y="20509"/>
                  </a:moveTo>
                  <a:cubicBezTo>
                    <a:pt x="58901" y="17464"/>
                    <a:pt x="50118" y="11697"/>
                    <a:pt x="43410" y="3874"/>
                  </a:cubicBezTo>
                  <a:cubicBezTo>
                    <a:pt x="26058" y="2867"/>
                    <a:pt x="10046" y="13195"/>
                    <a:pt x="3806" y="29418"/>
                  </a:cubicBezTo>
                  <a:cubicBezTo>
                    <a:pt x="13730" y="39577"/>
                    <a:pt x="22208" y="51053"/>
                    <a:pt x="29003" y="63524"/>
                  </a:cubicBezTo>
                  <a:cubicBezTo>
                    <a:pt x="32708" y="70460"/>
                    <a:pt x="36030" y="77593"/>
                    <a:pt x="38956" y="84892"/>
                  </a:cubicBezTo>
                  <a:cubicBezTo>
                    <a:pt x="40880" y="84997"/>
                    <a:pt x="42808" y="84997"/>
                    <a:pt x="44733" y="84892"/>
                  </a:cubicBezTo>
                  <a:cubicBezTo>
                    <a:pt x="51093" y="75172"/>
                    <a:pt x="60491" y="67831"/>
                    <a:pt x="71460" y="64011"/>
                  </a:cubicBezTo>
                  <a:cubicBezTo>
                    <a:pt x="64536" y="50521"/>
                    <a:pt x="63552" y="34755"/>
                    <a:pt x="68746" y="20509"/>
                  </a:cubicBezTo>
                  <a:close/>
                </a:path>
              </a:pathLst>
            </a:custGeom>
            <a:solidFill>
              <a:srgbClr val="7030A0"/>
            </a:solidFill>
            <a:ln w="694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7A49A19-1636-F14B-9842-F7739FB9FAB7}"/>
                </a:ext>
              </a:extLst>
            </p:cNvPr>
            <p:cNvSpPr/>
            <p:nvPr/>
          </p:nvSpPr>
          <p:spPr>
            <a:xfrm>
              <a:off x="10700052" y="1578096"/>
              <a:ext cx="76563" cy="83524"/>
            </a:xfrm>
            <a:custGeom>
              <a:avLst/>
              <a:gdLst>
                <a:gd name="connsiteX0" fmla="*/ 73130 w 76563"/>
                <a:gd name="connsiteY0" fmla="*/ 15943 h 83523"/>
                <a:gd name="connsiteX1" fmla="*/ 15943 w 76563"/>
                <a:gd name="connsiteY1" fmla="*/ 15362 h 83523"/>
                <a:gd name="connsiteX2" fmla="*/ 15362 w 76563"/>
                <a:gd name="connsiteY2" fmla="*/ 72548 h 83523"/>
                <a:gd name="connsiteX3" fmla="*/ 34640 w 76563"/>
                <a:gd name="connsiteY3" fmla="*/ 83527 h 83523"/>
                <a:gd name="connsiteX4" fmla="*/ 48143 w 76563"/>
                <a:gd name="connsiteY4" fmla="*/ 69607 h 83523"/>
                <a:gd name="connsiteX5" fmla="*/ 60950 w 76563"/>
                <a:gd name="connsiteY5" fmla="*/ 63273 h 83523"/>
                <a:gd name="connsiteX6" fmla="*/ 73130 w 76563"/>
                <a:gd name="connsiteY6" fmla="*/ 15943 h 8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63" h="83523">
                  <a:moveTo>
                    <a:pt x="73130" y="15943"/>
                  </a:moveTo>
                  <a:cubicBezTo>
                    <a:pt x="57499" y="-9"/>
                    <a:pt x="31895" y="-270"/>
                    <a:pt x="15943" y="15362"/>
                  </a:cubicBezTo>
                  <a:cubicBezTo>
                    <a:pt x="-9" y="30993"/>
                    <a:pt x="-270" y="56596"/>
                    <a:pt x="15362" y="72548"/>
                  </a:cubicBezTo>
                  <a:cubicBezTo>
                    <a:pt x="20638" y="77933"/>
                    <a:pt x="27316" y="81737"/>
                    <a:pt x="34640" y="83527"/>
                  </a:cubicBezTo>
                  <a:cubicBezTo>
                    <a:pt x="38244" y="78095"/>
                    <a:pt x="42822" y="73375"/>
                    <a:pt x="48143" y="69607"/>
                  </a:cubicBezTo>
                  <a:cubicBezTo>
                    <a:pt x="52122" y="66954"/>
                    <a:pt x="56426" y="64826"/>
                    <a:pt x="60950" y="63273"/>
                  </a:cubicBezTo>
                  <a:cubicBezTo>
                    <a:pt x="57300" y="46458"/>
                    <a:pt x="61817" y="28907"/>
                    <a:pt x="73130" y="15943"/>
                  </a:cubicBezTo>
                  <a:close/>
                </a:path>
              </a:pathLst>
            </a:custGeom>
            <a:solidFill>
              <a:srgbClr val="7030A0"/>
            </a:solidFill>
            <a:ln w="6945" cap="flat">
              <a:noFill/>
              <a:prstDash val="solid"/>
              <a:miter/>
            </a:ln>
          </p:spPr>
          <p:txBody>
            <a:bodyPr rtlCol="0" anchor="ctr"/>
            <a:lstStyle/>
            <a:p>
              <a:endParaRPr lang="en-US"/>
            </a:p>
          </p:txBody>
        </p:sp>
      </p:grpSp>
      <p:grpSp>
        <p:nvGrpSpPr>
          <p:cNvPr id="44" name="Content Placeholder 19" descr="Downward trend">
            <a:extLst>
              <a:ext uri="{FF2B5EF4-FFF2-40B4-BE49-F238E27FC236}">
                <a16:creationId xmlns:a16="http://schemas.microsoft.com/office/drawing/2014/main" id="{7E8A0A9B-EAEF-D141-A8FD-0C68387F373A}"/>
              </a:ext>
            </a:extLst>
          </p:cNvPr>
          <p:cNvGrpSpPr/>
          <p:nvPr/>
        </p:nvGrpSpPr>
        <p:grpSpPr>
          <a:xfrm>
            <a:off x="10399906" y="2959547"/>
            <a:ext cx="676854" cy="676854"/>
            <a:chOff x="10399906" y="2751247"/>
            <a:chExt cx="676854" cy="676854"/>
          </a:xfrm>
        </p:grpSpPr>
        <p:sp>
          <p:nvSpPr>
            <p:cNvPr id="45" name="Freeform 44">
              <a:extLst>
                <a:ext uri="{FF2B5EF4-FFF2-40B4-BE49-F238E27FC236}">
                  <a16:creationId xmlns:a16="http://schemas.microsoft.com/office/drawing/2014/main" id="{A472654E-1B9F-8C41-A6A9-21C6BFE5C543}"/>
                </a:ext>
              </a:extLst>
            </p:cNvPr>
            <p:cNvSpPr/>
            <p:nvPr/>
          </p:nvSpPr>
          <p:spPr>
            <a:xfrm>
              <a:off x="10494703" y="2846044"/>
              <a:ext cx="486489" cy="486489"/>
            </a:xfrm>
            <a:custGeom>
              <a:avLst/>
              <a:gdLst>
                <a:gd name="connsiteX0" fmla="*/ 46214 w 486488"/>
                <a:gd name="connsiteY0" fmla="*/ 3911 h 486488"/>
                <a:gd name="connsiteX1" fmla="*/ 3911 w 486488"/>
                <a:gd name="connsiteY1" fmla="*/ 3911 h 486488"/>
                <a:gd name="connsiteX2" fmla="*/ 3911 w 486488"/>
                <a:gd name="connsiteY2" fmla="*/ 483349 h 486488"/>
                <a:gd name="connsiteX3" fmla="*/ 483349 w 486488"/>
                <a:gd name="connsiteY3" fmla="*/ 483349 h 486488"/>
                <a:gd name="connsiteX4" fmla="*/ 483349 w 486488"/>
                <a:gd name="connsiteY4" fmla="*/ 441046 h 486488"/>
                <a:gd name="connsiteX5" fmla="*/ 46214 w 486488"/>
                <a:gd name="connsiteY5" fmla="*/ 441046 h 48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488" h="486488">
                  <a:moveTo>
                    <a:pt x="46214" y="3911"/>
                  </a:moveTo>
                  <a:lnTo>
                    <a:pt x="3911" y="3911"/>
                  </a:lnTo>
                  <a:lnTo>
                    <a:pt x="3911" y="483349"/>
                  </a:lnTo>
                  <a:lnTo>
                    <a:pt x="483349" y="483349"/>
                  </a:lnTo>
                  <a:lnTo>
                    <a:pt x="483349" y="441046"/>
                  </a:lnTo>
                  <a:lnTo>
                    <a:pt x="46214" y="441046"/>
                  </a:lnTo>
                  <a:close/>
                </a:path>
              </a:pathLst>
            </a:custGeom>
            <a:solidFill>
              <a:srgbClr val="000000"/>
            </a:solidFill>
            <a:ln w="704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C9C8E47-634E-9D4E-A8C0-D74628388927}"/>
                </a:ext>
              </a:extLst>
            </p:cNvPr>
            <p:cNvSpPr/>
            <p:nvPr/>
          </p:nvSpPr>
          <p:spPr>
            <a:xfrm>
              <a:off x="10564504" y="2965199"/>
              <a:ext cx="415983" cy="246770"/>
            </a:xfrm>
            <a:custGeom>
              <a:avLst/>
              <a:gdLst>
                <a:gd name="connsiteX0" fmla="*/ 371950 w 415983"/>
                <a:gd name="connsiteY0" fmla="*/ 173124 h 246769"/>
                <a:gd name="connsiteX1" fmla="*/ 286638 w 415983"/>
                <a:gd name="connsiteY1" fmla="*/ 87813 h 246769"/>
                <a:gd name="connsiteX2" fmla="*/ 244335 w 415983"/>
                <a:gd name="connsiteY2" fmla="*/ 130116 h 246769"/>
                <a:gd name="connsiteX3" fmla="*/ 173829 w 415983"/>
                <a:gd name="connsiteY3" fmla="*/ 59610 h 246769"/>
                <a:gd name="connsiteX4" fmla="*/ 131526 w 415983"/>
                <a:gd name="connsiteY4" fmla="*/ 101914 h 246769"/>
                <a:gd name="connsiteX5" fmla="*/ 33523 w 415983"/>
                <a:gd name="connsiteY5" fmla="*/ 3911 h 246769"/>
                <a:gd name="connsiteX6" fmla="*/ 3911 w 415983"/>
                <a:gd name="connsiteY6" fmla="*/ 33523 h 246769"/>
                <a:gd name="connsiteX7" fmla="*/ 131526 w 415983"/>
                <a:gd name="connsiteY7" fmla="*/ 161138 h 246769"/>
                <a:gd name="connsiteX8" fmla="*/ 173829 w 415983"/>
                <a:gd name="connsiteY8" fmla="*/ 118835 h 246769"/>
                <a:gd name="connsiteX9" fmla="*/ 244335 w 415983"/>
                <a:gd name="connsiteY9" fmla="*/ 189341 h 246769"/>
                <a:gd name="connsiteX10" fmla="*/ 286638 w 415983"/>
                <a:gd name="connsiteY10" fmla="*/ 147037 h 246769"/>
                <a:gd name="connsiteX11" fmla="*/ 342338 w 415983"/>
                <a:gd name="connsiteY11" fmla="*/ 202737 h 246769"/>
                <a:gd name="connsiteX12" fmla="*/ 300740 w 415983"/>
                <a:gd name="connsiteY12" fmla="*/ 244335 h 246769"/>
                <a:gd name="connsiteX13" fmla="*/ 413549 w 415983"/>
                <a:gd name="connsiteY13" fmla="*/ 244335 h 246769"/>
                <a:gd name="connsiteX14" fmla="*/ 413549 w 415983"/>
                <a:gd name="connsiteY14" fmla="*/ 131526 h 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5983" h="246769">
                  <a:moveTo>
                    <a:pt x="371950" y="173124"/>
                  </a:moveTo>
                  <a:lnTo>
                    <a:pt x="286638" y="87813"/>
                  </a:lnTo>
                  <a:lnTo>
                    <a:pt x="244335" y="130116"/>
                  </a:lnTo>
                  <a:lnTo>
                    <a:pt x="173829" y="59610"/>
                  </a:lnTo>
                  <a:lnTo>
                    <a:pt x="131526" y="101914"/>
                  </a:lnTo>
                  <a:lnTo>
                    <a:pt x="33523" y="3911"/>
                  </a:lnTo>
                  <a:lnTo>
                    <a:pt x="3911" y="33523"/>
                  </a:lnTo>
                  <a:lnTo>
                    <a:pt x="131526" y="161138"/>
                  </a:lnTo>
                  <a:lnTo>
                    <a:pt x="173829" y="118835"/>
                  </a:lnTo>
                  <a:lnTo>
                    <a:pt x="244335" y="189341"/>
                  </a:lnTo>
                  <a:lnTo>
                    <a:pt x="286638" y="147037"/>
                  </a:lnTo>
                  <a:lnTo>
                    <a:pt x="342338" y="202737"/>
                  </a:lnTo>
                  <a:lnTo>
                    <a:pt x="300740" y="244335"/>
                  </a:lnTo>
                  <a:lnTo>
                    <a:pt x="413549" y="244335"/>
                  </a:lnTo>
                  <a:lnTo>
                    <a:pt x="413549" y="131526"/>
                  </a:lnTo>
                  <a:close/>
                </a:path>
              </a:pathLst>
            </a:custGeom>
            <a:solidFill>
              <a:schemeClr val="accent2"/>
            </a:solidFill>
            <a:ln w="7045" cap="flat">
              <a:noFill/>
              <a:prstDash val="solid"/>
              <a:miter/>
            </a:ln>
          </p:spPr>
          <p:txBody>
            <a:bodyPr rtlCol="0" anchor="ctr"/>
            <a:lstStyle/>
            <a:p>
              <a:endParaRPr lang="en-US"/>
            </a:p>
          </p:txBody>
        </p:sp>
      </p:grpSp>
      <p:sp>
        <p:nvSpPr>
          <p:cNvPr id="47" name="TextBox 46">
            <a:extLst>
              <a:ext uri="{FF2B5EF4-FFF2-40B4-BE49-F238E27FC236}">
                <a16:creationId xmlns:a16="http://schemas.microsoft.com/office/drawing/2014/main" id="{E848ABA3-1224-204A-A8A4-988FDDCC8883}"/>
              </a:ext>
            </a:extLst>
          </p:cNvPr>
          <p:cNvSpPr txBox="1"/>
          <p:nvPr/>
        </p:nvSpPr>
        <p:spPr>
          <a:xfrm>
            <a:off x="10800523" y="2960552"/>
            <a:ext cx="301686" cy="369332"/>
          </a:xfrm>
          <a:prstGeom prst="rect">
            <a:avLst/>
          </a:prstGeom>
          <a:noFill/>
        </p:spPr>
        <p:txBody>
          <a:bodyPr wrap="none" rtlCol="0">
            <a:spAutoFit/>
          </a:bodyPr>
          <a:lstStyle/>
          <a:p>
            <a:r>
              <a:rPr lang="en-US" b="1" dirty="0">
                <a:solidFill>
                  <a:schemeClr val="accent1"/>
                </a:solidFill>
                <a:latin typeface="Calibri" panose="020F0502020204030204" pitchFamily="34" charset="0"/>
                <a:ea typeface="Aileron" charset="0"/>
                <a:cs typeface="Calibri" panose="020F0502020204030204" pitchFamily="34" charset="0"/>
              </a:rPr>
              <a:t>£</a:t>
            </a:r>
          </a:p>
        </p:txBody>
      </p:sp>
    </p:spTree>
    <p:extLst>
      <p:ext uri="{BB962C8B-B14F-4D97-AF65-F5344CB8AC3E}">
        <p14:creationId xmlns:p14="http://schemas.microsoft.com/office/powerpoint/2010/main" val="312021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ABD0E954-2B98-F445-9D66-38E899D113F9}"/>
              </a:ext>
            </a:extLst>
          </p:cNvPr>
          <p:cNvSpPr>
            <a:spLocks noGrp="1"/>
          </p:cNvSpPr>
          <p:nvPr>
            <p:ph sz="quarter" idx="16"/>
          </p:nvPr>
        </p:nvSpPr>
        <p:spPr/>
        <p:txBody>
          <a:bodyPr/>
          <a:lstStyle/>
          <a:p>
            <a:r>
              <a:rPr lang="en-US" dirty="0"/>
              <a:t>As a nurse, it is important to sense </a:t>
            </a:r>
            <a:r>
              <a:rPr lang="en-US" b="1" dirty="0">
                <a:solidFill>
                  <a:schemeClr val="accent1"/>
                </a:solidFill>
              </a:rPr>
              <a:t>emotional and psychological changes</a:t>
            </a:r>
            <a:r>
              <a:rPr lang="en-US" dirty="0"/>
              <a:t> in your patient, such as anxiety or signs of depression</a:t>
            </a:r>
          </a:p>
          <a:p>
            <a:r>
              <a:rPr lang="en-US" dirty="0"/>
              <a:t>If patients have issues you cannot resolve immediately, this does not mean you cannot help, as you help by </a:t>
            </a:r>
            <a:r>
              <a:rPr lang="en-US" b="1" dirty="0">
                <a:solidFill>
                  <a:schemeClr val="accent1"/>
                </a:solidFill>
              </a:rPr>
              <a:t>putting the patient in touch with the correct experts</a:t>
            </a:r>
          </a:p>
        </p:txBody>
      </p:sp>
      <p:sp>
        <p:nvSpPr>
          <p:cNvPr id="20" name="Content Placeholder 19">
            <a:extLst>
              <a:ext uri="{FF2B5EF4-FFF2-40B4-BE49-F238E27FC236}">
                <a16:creationId xmlns:a16="http://schemas.microsoft.com/office/drawing/2014/main" id="{F306B8F8-57A7-9848-A225-913937D34CC3}"/>
              </a:ext>
            </a:extLst>
          </p:cNvPr>
          <p:cNvSpPr>
            <a:spLocks noGrp="1"/>
          </p:cNvSpPr>
          <p:nvPr>
            <p:ph sz="quarter" idx="17"/>
          </p:nvPr>
        </p:nvSpPr>
        <p:spPr>
          <a:xfrm>
            <a:off x="5958728" y="1412876"/>
            <a:ext cx="5574297" cy="4473125"/>
          </a:xfrm>
          <a:ln w="28575">
            <a:solidFill>
              <a:schemeClr val="accent1"/>
            </a:solidFill>
          </a:ln>
        </p:spPr>
        <p:txBody>
          <a:bodyPr lIns="108000" tIns="0" rIns="72000" anchor="ctr" anchorCtr="0"/>
          <a:lstStyle/>
          <a:p>
            <a:pPr marL="0" indent="0">
              <a:spcBef>
                <a:spcPts val="900"/>
              </a:spcBef>
              <a:buNone/>
            </a:pPr>
            <a:r>
              <a:rPr lang="en-GB" sz="1800" b="1" dirty="0">
                <a:solidFill>
                  <a:schemeClr val="accent1"/>
                </a:solidFill>
              </a:rPr>
              <a:t>Practical tips:</a:t>
            </a:r>
          </a:p>
          <a:p>
            <a:pPr marL="185738" indent="-185738">
              <a:spcBef>
                <a:spcPts val="900"/>
              </a:spcBef>
            </a:pPr>
            <a:r>
              <a:rPr lang="en-GB" sz="1600" dirty="0"/>
              <a:t>If patients say “no” to a support option, encourage them to reconsider</a:t>
            </a:r>
          </a:p>
          <a:p>
            <a:pPr marL="185738" indent="-185738">
              <a:spcBef>
                <a:spcPts val="900"/>
              </a:spcBef>
            </a:pPr>
            <a:r>
              <a:rPr lang="en-GB" sz="1600" dirty="0"/>
              <a:t>For example: some patients may say “no” as they find it difficult to admit they need mental-health support or fear they are not fit enough to participate in a training programme</a:t>
            </a:r>
          </a:p>
          <a:p>
            <a:pPr marL="185738" indent="-185738">
              <a:spcBef>
                <a:spcPts val="900"/>
              </a:spcBef>
            </a:pPr>
            <a:r>
              <a:rPr lang="en-GB" sz="1600" dirty="0"/>
              <a:t>It can be helpful for patients to hear the nurse’s opinion regarding whether they think it is a good idea</a:t>
            </a:r>
          </a:p>
          <a:p>
            <a:pPr marL="185738" indent="-185738">
              <a:spcBef>
                <a:spcPts val="900"/>
              </a:spcBef>
            </a:pPr>
            <a:r>
              <a:rPr lang="en-GB" sz="1600" dirty="0"/>
              <a:t>Some patients will feel reassured by making them feel you have guided a lot of patients like them – inspiring them to know that they are not the first to enter upon this journey</a:t>
            </a:r>
          </a:p>
          <a:p>
            <a:pPr marL="185738" indent="-185738">
              <a:spcBef>
                <a:spcPts val="900"/>
              </a:spcBef>
            </a:pPr>
            <a:r>
              <a:rPr lang="en-GB" sz="1600" dirty="0"/>
              <a:t>Be aware of the caveat that you do not want this to make patients feel they have become a “number”</a:t>
            </a:r>
          </a:p>
          <a:p>
            <a:pPr marL="185738" indent="-185738">
              <a:spcBef>
                <a:spcPts val="900"/>
              </a:spcBef>
            </a:pPr>
            <a:r>
              <a:rPr lang="en-GB" sz="1600" dirty="0"/>
              <a:t>Communicate with reassurance and confidence</a:t>
            </a:r>
          </a:p>
        </p:txBody>
      </p:sp>
      <p:sp>
        <p:nvSpPr>
          <p:cNvPr id="3" name="Title 2">
            <a:extLst>
              <a:ext uri="{FF2B5EF4-FFF2-40B4-BE49-F238E27FC236}">
                <a16:creationId xmlns:a16="http://schemas.microsoft.com/office/drawing/2014/main" id="{7C9657CC-BC64-A14F-97AD-4B6E0E4C5E11}"/>
              </a:ext>
            </a:extLst>
          </p:cNvPr>
          <p:cNvSpPr>
            <a:spLocks noGrp="1"/>
          </p:cNvSpPr>
          <p:nvPr>
            <p:ph type="title"/>
          </p:nvPr>
        </p:nvSpPr>
        <p:spPr/>
        <p:txBody>
          <a:bodyPr/>
          <a:lstStyle/>
          <a:p>
            <a:r>
              <a:rPr lang="en-US" dirty="0"/>
              <a:t>The right way to deliver</a:t>
            </a:r>
            <a:br>
              <a:rPr lang="en-US" dirty="0"/>
            </a:br>
            <a:r>
              <a:rPr lang="en-US" dirty="0"/>
              <a:t>the messages</a:t>
            </a:r>
          </a:p>
        </p:txBody>
      </p:sp>
      <p:sp>
        <p:nvSpPr>
          <p:cNvPr id="2" name="Slide Number Placeholder 1">
            <a:extLst>
              <a:ext uri="{FF2B5EF4-FFF2-40B4-BE49-F238E27FC236}">
                <a16:creationId xmlns:a16="http://schemas.microsoft.com/office/drawing/2014/main" id="{9E3D88BF-FB4C-4070-8FFA-D92FFE7FE4D9}"/>
              </a:ext>
            </a:extLst>
          </p:cNvPr>
          <p:cNvSpPr>
            <a:spLocks noGrp="1"/>
          </p:cNvSpPr>
          <p:nvPr>
            <p:ph type="sldNum" sz="quarter" idx="4"/>
          </p:nvPr>
        </p:nvSpPr>
        <p:spPr/>
        <p:txBody>
          <a:bodyPr/>
          <a:lstStyle/>
          <a:p>
            <a:fld id="{ED2A3D53-9E8C-4B52-B905-9AB47CA98362}" type="slidenum">
              <a:rPr lang="en-US" smtClean="0"/>
              <a:t>9</a:t>
            </a:fld>
            <a:endParaRPr lang="en-US" dirty="0"/>
          </a:p>
        </p:txBody>
      </p:sp>
      <p:sp>
        <p:nvSpPr>
          <p:cNvPr id="18" name="Content Placeholder 17">
            <a:extLst>
              <a:ext uri="{FF2B5EF4-FFF2-40B4-BE49-F238E27FC236}">
                <a16:creationId xmlns:a16="http://schemas.microsoft.com/office/drawing/2014/main" id="{8A062AF0-AF25-404B-87A5-AF7EA140BD45}"/>
              </a:ext>
            </a:extLst>
          </p:cNvPr>
          <p:cNvSpPr>
            <a:spLocks noGrp="1"/>
          </p:cNvSpPr>
          <p:nvPr>
            <p:ph sz="quarter" idx="15"/>
          </p:nvPr>
        </p:nvSpPr>
        <p:spPr/>
        <p:txBody>
          <a:bodyPr/>
          <a:lstStyle/>
          <a:p>
            <a:endParaRPr lang="en-US"/>
          </a:p>
        </p:txBody>
      </p:sp>
      <p:sp>
        <p:nvSpPr>
          <p:cNvPr id="8" name="Round Same Side Corner Rectangle 7">
            <a:extLst>
              <a:ext uri="{FF2B5EF4-FFF2-40B4-BE49-F238E27FC236}">
                <a16:creationId xmlns:a16="http://schemas.microsoft.com/office/drawing/2014/main" id="{03BDCB06-7D5A-6145-8874-84C8BE4932AC}"/>
              </a:ext>
            </a:extLst>
          </p:cNvPr>
          <p:cNvSpPr/>
          <p:nvPr/>
        </p:nvSpPr>
        <p:spPr>
          <a:xfrm rot="16200000" flipH="1">
            <a:off x="11763951" y="3815200"/>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A804804-243D-4C4F-9A0E-531FAEB28727}"/>
              </a:ext>
            </a:extLst>
          </p:cNvPr>
          <p:cNvSpPr txBox="1"/>
          <p:nvPr/>
        </p:nvSpPr>
        <p:spPr>
          <a:xfrm>
            <a:off x="11857245" y="3820344"/>
            <a:ext cx="24205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G</a:t>
            </a:r>
          </a:p>
        </p:txBody>
      </p:sp>
      <p:sp>
        <p:nvSpPr>
          <p:cNvPr id="10" name="Round Same Side Corner Rectangle 9">
            <a:extLst>
              <a:ext uri="{FF2B5EF4-FFF2-40B4-BE49-F238E27FC236}">
                <a16:creationId xmlns:a16="http://schemas.microsoft.com/office/drawing/2014/main" id="{EDF846A4-89FB-F544-A315-6AA1F0086A21}"/>
              </a:ext>
            </a:extLst>
          </p:cNvPr>
          <p:cNvSpPr/>
          <p:nvPr/>
        </p:nvSpPr>
        <p:spPr>
          <a:xfrm rot="16200000" flipH="1">
            <a:off x="11763951" y="4209694"/>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8E6EFC6-7455-8345-8FB5-7D241277A9E7}"/>
              </a:ext>
            </a:extLst>
          </p:cNvPr>
          <p:cNvSpPr txBox="1"/>
          <p:nvPr/>
        </p:nvSpPr>
        <p:spPr>
          <a:xfrm>
            <a:off x="11854840" y="4214838"/>
            <a:ext cx="246863"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U</a:t>
            </a:r>
          </a:p>
        </p:txBody>
      </p:sp>
      <p:sp>
        <p:nvSpPr>
          <p:cNvPr id="12" name="Round Same Side Corner Rectangle 11">
            <a:extLst>
              <a:ext uri="{FF2B5EF4-FFF2-40B4-BE49-F238E27FC236}">
                <a16:creationId xmlns:a16="http://schemas.microsoft.com/office/drawing/2014/main" id="{38AB39D7-116C-8A45-B38A-68D4CC7A694E}"/>
              </a:ext>
            </a:extLst>
          </p:cNvPr>
          <p:cNvSpPr/>
          <p:nvPr/>
        </p:nvSpPr>
        <p:spPr>
          <a:xfrm rot="16200000" flipH="1">
            <a:off x="11763951" y="4604188"/>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585DD2-5A3D-F144-98CC-C9D6060F3CF0}"/>
              </a:ext>
            </a:extLst>
          </p:cNvPr>
          <p:cNvSpPr txBox="1"/>
          <p:nvPr/>
        </p:nvSpPr>
        <p:spPr>
          <a:xfrm>
            <a:off x="11930181" y="4609332"/>
            <a:ext cx="96180"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I</a:t>
            </a:r>
          </a:p>
        </p:txBody>
      </p:sp>
      <p:sp>
        <p:nvSpPr>
          <p:cNvPr id="14" name="Round Same Side Corner Rectangle 13">
            <a:extLst>
              <a:ext uri="{FF2B5EF4-FFF2-40B4-BE49-F238E27FC236}">
                <a16:creationId xmlns:a16="http://schemas.microsoft.com/office/drawing/2014/main" id="{895B0945-41A7-C244-AE30-D35054543F67}"/>
              </a:ext>
            </a:extLst>
          </p:cNvPr>
          <p:cNvSpPr/>
          <p:nvPr/>
        </p:nvSpPr>
        <p:spPr>
          <a:xfrm rot="16200000" flipH="1">
            <a:off x="11763951" y="4998682"/>
            <a:ext cx="371536" cy="493336"/>
          </a:xfrm>
          <a:prstGeom prst="round2SameRect">
            <a:avLst>
              <a:gd name="adj1" fmla="val 47701"/>
              <a:gd name="adj2"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144FB31-35E3-754C-A137-066B1F5F599A}"/>
              </a:ext>
            </a:extLst>
          </p:cNvPr>
          <p:cNvSpPr txBox="1"/>
          <p:nvPr/>
        </p:nvSpPr>
        <p:spPr>
          <a:xfrm>
            <a:off x="11857245" y="5003826"/>
            <a:ext cx="242053" cy="461665"/>
          </a:xfrm>
          <a:prstGeom prst="rect">
            <a:avLst/>
          </a:prstGeom>
          <a:noFill/>
        </p:spPr>
        <p:txBody>
          <a:bodyPr wrap="none" lIns="0" tIns="0" rIns="0" bIns="0" rtlCol="0">
            <a:spAutoFit/>
          </a:bodyPr>
          <a:lstStyle/>
          <a:p>
            <a:pPr algn="ctr"/>
            <a:r>
              <a:rPr lang="en-US" sz="3000" dirty="0">
                <a:solidFill>
                  <a:schemeClr val="bg1"/>
                </a:solidFill>
                <a:latin typeface="Calibri" panose="020F0502020204030204" pitchFamily="34" charset="0"/>
                <a:ea typeface="Aileron" charset="0"/>
                <a:cs typeface="Calibri" panose="020F0502020204030204" pitchFamily="34" charset="0"/>
              </a:rPr>
              <a:t>D</a:t>
            </a:r>
          </a:p>
        </p:txBody>
      </p:sp>
      <p:sp>
        <p:nvSpPr>
          <p:cNvPr id="16" name="Round Same Side Corner Rectangle 15">
            <a:extLst>
              <a:ext uri="{FF2B5EF4-FFF2-40B4-BE49-F238E27FC236}">
                <a16:creationId xmlns:a16="http://schemas.microsoft.com/office/drawing/2014/main" id="{49A89781-0C91-6D45-A06F-38D60D4FE6BB}"/>
              </a:ext>
            </a:extLst>
          </p:cNvPr>
          <p:cNvSpPr/>
          <p:nvPr/>
        </p:nvSpPr>
        <p:spPr>
          <a:xfrm rot="16200000" flipH="1">
            <a:off x="11763951" y="5393175"/>
            <a:ext cx="371536" cy="493336"/>
          </a:xfrm>
          <a:prstGeom prst="round2SameRect">
            <a:avLst>
              <a:gd name="adj1" fmla="val 47701"/>
              <a:gd name="adj2" fmla="val 0"/>
            </a:avLst>
          </a:prstGeom>
          <a:solidFill>
            <a:schemeClr val="accent1">
              <a:lumMod val="20000"/>
              <a:lumOff val="80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33032AB-FD84-4544-9A65-4B208BA387ED}"/>
              </a:ext>
            </a:extLst>
          </p:cNvPr>
          <p:cNvSpPr txBox="1"/>
          <p:nvPr/>
        </p:nvSpPr>
        <p:spPr>
          <a:xfrm>
            <a:off x="11884496" y="5398319"/>
            <a:ext cx="187551" cy="461665"/>
          </a:xfrm>
          <a:prstGeom prst="rect">
            <a:avLst/>
          </a:prstGeom>
          <a:noFill/>
        </p:spPr>
        <p:txBody>
          <a:bodyPr wrap="none" lIns="0" tIns="0" rIns="0" bIns="0" rtlCol="0">
            <a:spAutoFit/>
          </a:bodyPr>
          <a:lstStyle/>
          <a:p>
            <a:pPr algn="ctr"/>
            <a:r>
              <a:rPr lang="en-US" sz="3000" dirty="0">
                <a:solidFill>
                  <a:schemeClr val="accent1"/>
                </a:solidFill>
                <a:latin typeface="Calibri" panose="020F0502020204030204" pitchFamily="34" charset="0"/>
                <a:ea typeface="Aileron" charset="0"/>
                <a:cs typeface="Calibri" panose="020F0502020204030204" pitchFamily="34" charset="0"/>
              </a:rPr>
              <a:t>E</a:t>
            </a:r>
          </a:p>
        </p:txBody>
      </p:sp>
    </p:spTree>
    <p:extLst>
      <p:ext uri="{BB962C8B-B14F-4D97-AF65-F5344CB8AC3E}">
        <p14:creationId xmlns:p14="http://schemas.microsoft.com/office/powerpoint/2010/main" val="40174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ustom 64">
      <a:dk1>
        <a:srgbClr val="000000"/>
      </a:dk1>
      <a:lt1>
        <a:srgbClr val="FFFFFF"/>
      </a:lt1>
      <a:dk2>
        <a:srgbClr val="5D8298"/>
      </a:dk2>
      <a:lt2>
        <a:srgbClr val="EEECE1"/>
      </a:lt2>
      <a:accent1>
        <a:srgbClr val="00A582"/>
      </a:accent1>
      <a:accent2>
        <a:srgbClr val="C0504D"/>
      </a:accent2>
      <a:accent3>
        <a:srgbClr val="CCEDE6"/>
      </a:accent3>
      <a:accent4>
        <a:srgbClr val="FAF0AC"/>
      </a:accent4>
      <a:accent5>
        <a:srgbClr val="ECE6ED"/>
      </a:accent5>
      <a:accent6>
        <a:srgbClr val="8B878B"/>
      </a:accent6>
      <a:hlink>
        <a:srgbClr val="00A582"/>
      </a:hlink>
      <a:folHlink>
        <a:srgbClr val="00A58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2846</TotalTime>
  <Words>3126</Words>
  <Application>Microsoft Office PowerPoint</Application>
  <PresentationFormat>Widescreen</PresentationFormat>
  <Paragraphs>377</Paragraphs>
  <Slides>26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Aileron</vt:lpstr>
      <vt:lpstr>Arial</vt:lpstr>
      <vt:lpstr>Calibri</vt:lpstr>
      <vt:lpstr>ff3</vt:lpstr>
      <vt:lpstr>Lucida Grande</vt:lpstr>
      <vt:lpstr>PT Sans Narrow</vt:lpstr>
      <vt:lpstr>System Font Regular</vt:lpstr>
      <vt:lpstr>Wingdings</vt:lpstr>
      <vt:lpstr>Thème Office</vt:lpstr>
      <vt:lpstr>PowerPoint Presentation</vt:lpstr>
      <vt:lpstr>Strengthening shared decision making between nmCRPC patients and the healthcare team</vt:lpstr>
      <vt:lpstr>Disclaimer and disclosure</vt:lpstr>
      <vt:lpstr>A REMINDER OF guide </vt:lpstr>
      <vt:lpstr>Principles and use of the  guide communication framework</vt:lpstr>
      <vt:lpstr>THE GUIDE COMMUNICATION FRAMEWORK</vt:lpstr>
      <vt:lpstr>THE RIGHT KNOWLEDGE A SPECTRUM OF EXPERTISE</vt:lpstr>
      <vt:lpstr>What needs to be explained to the patient</vt:lpstr>
      <vt:lpstr>The right way to deliver the messages</vt:lpstr>
      <vt:lpstr>THE GUIDE COMMUNICATION FRAMEWORK</vt:lpstr>
      <vt:lpstr>Shared decision making</vt:lpstr>
      <vt:lpstr>Physical &amp; psycho-social </vt:lpstr>
      <vt:lpstr>Physical &amp; psycho-social </vt:lpstr>
      <vt:lpstr>Understanding treatments</vt:lpstr>
      <vt:lpstr>Potential drug-drug Interactions</vt:lpstr>
      <vt:lpstr>Understanding treatments</vt:lpstr>
      <vt:lpstr>Understanding Treatments</vt:lpstr>
      <vt:lpstr>Quality of Life</vt:lpstr>
      <vt:lpstr>Patient’s wishes</vt:lpstr>
      <vt:lpstr>Support &amp; empowerment</vt:lpstr>
      <vt:lpstr>Education</vt:lpstr>
      <vt:lpstr>Advocacy</vt:lpstr>
      <vt:lpstr>Communication &amp; Information Provision</vt:lpstr>
      <vt:lpstr>Summary The guide communication framework</vt:lpstr>
      <vt:lpstr>REACH GU NURSES CONNECT VIA  TWITTER, LINKEDIN, VIMEO &amp; EMAIL OR VISIT THE GROUP’S WEBSITE https://gunursesconnect.cor2ed.com/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Samantha Brightwell</cp:lastModifiedBy>
  <cp:revision>258</cp:revision>
  <cp:lastPrinted>2017-02-15T09:54:46Z</cp:lastPrinted>
  <dcterms:created xsi:type="dcterms:W3CDTF">2016-10-14T09:38:18Z</dcterms:created>
  <dcterms:modified xsi:type="dcterms:W3CDTF">2021-11-25T14:12:00Z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c76c141-ac86-40e5-abf2-c6f60e474cee_Enabled">
    <vt:lpwstr>True</vt:lpwstr>
  </property>
  <property fmtid="{D5CDD505-2E9C-101B-9397-08002B2CF9AE}" pid="3" name="MSIP_Label_2c76c141-ac86-40e5-abf2-c6f60e474cee_SiteId">
    <vt:lpwstr>fcb2b37b-5da0-466b-9b83-0014b67a7c78</vt:lpwstr>
  </property>
  <property fmtid="{D5CDD505-2E9C-101B-9397-08002B2CF9AE}" pid="4" name="MSIP_Label_2c76c141-ac86-40e5-abf2-c6f60e474cee_Owner">
    <vt:lpwstr>steve.liang@bayer.com</vt:lpwstr>
  </property>
  <property fmtid="{D5CDD505-2E9C-101B-9397-08002B2CF9AE}" pid="5" name="MSIP_Label_2c76c141-ac86-40e5-abf2-c6f60e474cee_SetDate">
    <vt:lpwstr>2021-11-19T15:00:29.0448421Z</vt:lpwstr>
  </property>
  <property fmtid="{D5CDD505-2E9C-101B-9397-08002B2CF9AE}" pid="6" name="MSIP_Label_2c76c141-ac86-40e5-abf2-c6f60e474cee_Name">
    <vt:lpwstr>RESTRICTED</vt:lpwstr>
  </property>
  <property fmtid="{D5CDD505-2E9C-101B-9397-08002B2CF9AE}" pid="7" name="MSIP_Label_2c76c141-ac86-40e5-abf2-c6f60e474cee_Application">
    <vt:lpwstr>Microsoft Azure Information Protection</vt:lpwstr>
  </property>
  <property fmtid="{D5CDD505-2E9C-101B-9397-08002B2CF9AE}" pid="8" name="MSIP_Label_2c76c141-ac86-40e5-abf2-c6f60e474cee_Extended_MSFT_Method">
    <vt:lpwstr>Automatic</vt:lpwstr>
  </property>
  <property fmtid="{D5CDD505-2E9C-101B-9397-08002B2CF9AE}" pid="9" name="Sensitivity">
    <vt:lpwstr>RESTRICTED</vt:lpwstr>
  </property>
</Properties>
</file>